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112" r:id="rId16"/>
    <p:sldId id="2119" r:id="rId17"/>
    <p:sldId id="270" r:id="rId18"/>
    <p:sldId id="271" r:id="rId19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8"/>
  </p:normalViewPr>
  <p:slideViewPr>
    <p:cSldViewPr snapToGrid="0">
      <p:cViewPr varScale="1">
        <p:scale>
          <a:sx n="118" d="100"/>
          <a:sy n="118" d="100"/>
        </p:scale>
        <p:origin x="94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58fbed8d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58fbed8d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058fbed8d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058fbed8d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058fbed8d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058fbed8d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058fbed8d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058fbed8d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058fbed8d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058fbed8dd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058fbed8d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058fbed8dd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fd9b4ca7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fd9b4ca7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fd9b4ca79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fd9b4ca79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cfd9b4ca79_0_6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cfd9b4ca79_0_6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fd9b4ca79_0_7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fd9b4ca79_0_7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fd9b4ca79_0_6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fd9b4ca79_0_6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fd9b4ca79_0_8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fd9b4ca79_0_8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cfd9b4ca79_0_8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cfd9b4ca79_0_8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cfd9b4ca79_0_10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cfd9b4ca79_0_10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">
  <p:cSld name="AUTOLAYOUT"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 flipH="1">
            <a:off x="3225000" y="1448425"/>
            <a:ext cx="5919000" cy="369510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 flipH="1">
            <a:off x="3397800" y="1448425"/>
            <a:ext cx="5746200" cy="3695100"/>
          </a:xfrm>
          <a:prstGeom prst="rtTriangle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 flipH="1">
            <a:off x="3836700" y="1448475"/>
            <a:ext cx="5307300" cy="3695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 1">
  <p:cSld name="AUTOLAYOUT_1"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-29" y="0"/>
            <a:ext cx="9144000" cy="1741500"/>
          </a:xfrm>
          <a:prstGeom prst="rect">
            <a:avLst/>
          </a:prstGeom>
          <a:solidFill>
            <a:srgbClr val="3367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/>
          <p:nvPr/>
        </p:nvSpPr>
        <p:spPr>
          <a:xfrm rot="-5400000">
            <a:off x="7406225" y="300"/>
            <a:ext cx="1738200" cy="1737300"/>
          </a:xfrm>
          <a:prstGeom prst="rtTriangle">
            <a:avLst/>
          </a:prstGeom>
          <a:solidFill>
            <a:srgbClr val="FFFFFF">
              <a:alpha val="43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Char char="●"/>
              <a:defRPr sz="1800">
                <a:solidFill>
                  <a:srgbClr val="61616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 2">
  <p:cSld name="AUTOLAYOUT_2">
    <p:bg>
      <p:bgPr>
        <a:solidFill>
          <a:srgbClr val="FFFFFF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-25" y="0"/>
            <a:ext cx="9144000" cy="1741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6551675" y="0"/>
            <a:ext cx="2592300" cy="1741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/>
          <p:nvPr/>
        </p:nvSpPr>
        <p:spPr>
          <a:xfrm rot="10800000">
            <a:off x="3991228" y="0"/>
            <a:ext cx="1727100" cy="17415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5"/>
          <p:cNvSpPr/>
          <p:nvPr/>
        </p:nvSpPr>
        <p:spPr>
          <a:xfrm rot="10800000">
            <a:off x="3991228" y="0"/>
            <a:ext cx="1727100" cy="17415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5"/>
          <p:cNvSpPr/>
          <p:nvPr/>
        </p:nvSpPr>
        <p:spPr>
          <a:xfrm rot="10800000">
            <a:off x="4431837" y="0"/>
            <a:ext cx="1727100" cy="17415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5"/>
          <p:cNvSpPr/>
          <p:nvPr/>
        </p:nvSpPr>
        <p:spPr>
          <a:xfrm rot="10800000">
            <a:off x="4431837" y="0"/>
            <a:ext cx="1727100" cy="1741500"/>
          </a:xfrm>
          <a:prstGeom prst="flowChartDelay">
            <a:avLst/>
          </a:prstGeom>
          <a:solidFill>
            <a:srgbClr val="FFFFFF">
              <a:alpha val="18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5"/>
          <p:cNvSpPr/>
          <p:nvPr/>
        </p:nvSpPr>
        <p:spPr>
          <a:xfrm rot="10800000">
            <a:off x="4856511" y="0"/>
            <a:ext cx="1727100" cy="17415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5"/>
          <p:cNvSpPr/>
          <p:nvPr/>
        </p:nvSpPr>
        <p:spPr>
          <a:xfrm rot="10800000">
            <a:off x="4856511" y="0"/>
            <a:ext cx="1727100" cy="1741500"/>
          </a:xfrm>
          <a:prstGeom prst="flowChartDelay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 3">
  <p:cSld name="AUTOLAYOUT_3">
    <p:bg>
      <p:bgPr>
        <a:solidFill>
          <a:srgbClr val="FFFFFF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6"/>
          <p:cNvSpPr/>
          <p:nvPr/>
        </p:nvSpPr>
        <p:spPr>
          <a:xfrm>
            <a:off x="188400" y="188400"/>
            <a:ext cx="8767200" cy="4766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282600" y="282600"/>
            <a:ext cx="8578800" cy="457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5" name="Google Shape;95;p16"/>
          <p:cNvCxnSpPr/>
          <p:nvPr/>
        </p:nvCxnSpPr>
        <p:spPr>
          <a:xfrm>
            <a:off x="282600" y="4607275"/>
            <a:ext cx="423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6" name="Google Shape;96;p16"/>
          <p:cNvCxnSpPr/>
          <p:nvPr/>
        </p:nvCxnSpPr>
        <p:spPr>
          <a:xfrm>
            <a:off x="8438400" y="536225"/>
            <a:ext cx="423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705600" y="1415400"/>
            <a:ext cx="3394200" cy="2249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4252525" y="836250"/>
            <a:ext cx="4185900" cy="340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 4">
  <p:cSld name="AUTOLAYOUT_4">
    <p:bg>
      <p:bgPr>
        <a:solidFill>
          <a:srgbClr val="FFFFF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7"/>
          <p:cNvSpPr/>
          <p:nvPr/>
        </p:nvSpPr>
        <p:spPr>
          <a:xfrm>
            <a:off x="181125" y="181125"/>
            <a:ext cx="8795400" cy="478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811650" y="2432039"/>
            <a:ext cx="6458400" cy="203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9C4F-2FC2-42D0-8D31-8FCF29D0D6B1}" type="datetimeFigureOut">
              <a:rPr lang="pt-BR" smtClean="0"/>
              <a:pPr/>
              <a:t>10/12/2021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23E-45DC-4D88-99F4-C6F2B0A0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84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Fisiologia da natação</a:t>
            </a:r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Valéria Panissa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575" y="690775"/>
            <a:ext cx="5610874" cy="37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0676" y="656551"/>
            <a:ext cx="4986775" cy="383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850" y="543700"/>
            <a:ext cx="7685751" cy="43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4175" y="738188"/>
            <a:ext cx="6515100" cy="366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9000" y="538025"/>
            <a:ext cx="4022800" cy="429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Image001">
            <a:extLst>
              <a:ext uri="{FF2B5EF4-FFF2-40B4-BE49-F238E27FC236}">
                <a16:creationId xmlns:a16="http://schemas.microsoft.com/office/drawing/2014/main" id="{689FB8D5-2F11-4682-89F9-0444FEF86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314581" y="1677752"/>
            <a:ext cx="2657475" cy="3032522"/>
          </a:xfrm>
          <a:prstGeom prst="rect">
            <a:avLst/>
          </a:prstGeom>
        </p:spPr>
      </p:pic>
      <p:sp>
        <p:nvSpPr>
          <p:cNvPr id="10" name="Text Box 5">
            <a:extLst>
              <a:ext uri="{FF2B5EF4-FFF2-40B4-BE49-F238E27FC236}">
                <a16:creationId xmlns:a16="http://schemas.microsoft.com/office/drawing/2014/main" id="{610B8906-A89A-4259-9759-EE400E166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145" y="4727700"/>
            <a:ext cx="24848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McArdle</a:t>
            </a:r>
            <a:r>
              <a:rPr lang="pt-BR" altLang="pt-B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2008)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EDFBE076-F58A-4A88-8996-BF01E193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087" y="4600899"/>
            <a:ext cx="1782366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Gastin</a:t>
            </a:r>
            <a:r>
              <a:rPr lang="pt-BR" altLang="pt-B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2001)</a:t>
            </a:r>
          </a:p>
        </p:txBody>
      </p:sp>
      <p:pic>
        <p:nvPicPr>
          <p:cNvPr id="14" name="Picture 10" descr="C:\Users\Emerson\AppData\Local\Microsoft\Windows\Temporary Internet Files\Low\Content.IE5\PFNS1FA7\gastin2001[1].jpg">
            <a:extLst>
              <a:ext uri="{FF2B5EF4-FFF2-40B4-BE49-F238E27FC236}">
                <a16:creationId xmlns:a16="http://schemas.microsoft.com/office/drawing/2014/main" id="{0D299466-4077-4514-8406-385636F86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6232" y="1888959"/>
            <a:ext cx="4188818" cy="25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FCE3DBE-58D1-1044-BF75-70503A6D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Contribuição dos sistemas em um único esforço máximo </a:t>
            </a:r>
          </a:p>
        </p:txBody>
      </p:sp>
    </p:spTree>
    <p:extLst>
      <p:ext uri="{BB962C8B-B14F-4D97-AF65-F5344CB8AC3E}">
        <p14:creationId xmlns:p14="http://schemas.microsoft.com/office/powerpoint/2010/main" val="3397193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F404ED7-D992-D549-B59A-3A80DFBBB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97" y="1185028"/>
            <a:ext cx="3686175" cy="388426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1650113-6790-3C44-B15C-B54D427A48AA}"/>
              </a:ext>
            </a:extLst>
          </p:cNvPr>
          <p:cNvSpPr txBox="1"/>
          <p:nvPr/>
        </p:nvSpPr>
        <p:spPr>
          <a:xfrm>
            <a:off x="5054203" y="2122051"/>
            <a:ext cx="368617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1650" dirty="0">
                <a:latin typeface="Arial" panose="020B0604020202020204" pitchFamily="34" charset="0"/>
                <a:cs typeface="Arial" panose="020B0604020202020204" pitchFamily="34" charset="0"/>
              </a:rPr>
              <a:t>Aeróbio</a:t>
            </a:r>
          </a:p>
          <a:p>
            <a:pPr marL="257175" indent="-257175">
              <a:buClr>
                <a:schemeClr val="accent1"/>
              </a:buClr>
              <a:buFont typeface="Wingdings" pitchFamily="2" charset="2"/>
              <a:buChar char="§"/>
            </a:pPr>
            <a:endParaRPr lang="pt-BR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1650" dirty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</a:p>
          <a:p>
            <a:pPr marL="257175" indent="-257175">
              <a:buClr>
                <a:schemeClr val="accent1"/>
              </a:buClr>
              <a:buFont typeface="Wingdings" pitchFamily="2" charset="2"/>
              <a:buChar char="§"/>
            </a:pPr>
            <a:endParaRPr lang="pt-BR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1650" dirty="0">
                <a:latin typeface="Arial" panose="020B0604020202020204" pitchFamily="34" charset="0"/>
                <a:cs typeface="Arial" panose="020B0604020202020204" pitchFamily="34" charset="0"/>
              </a:rPr>
              <a:t>ATP-CP</a:t>
            </a:r>
          </a:p>
          <a:p>
            <a:pPr marL="257175" indent="-257175">
              <a:buClr>
                <a:schemeClr val="accent1"/>
              </a:buClr>
              <a:buFont typeface="Wingdings" pitchFamily="2" charset="2"/>
              <a:buChar char="§"/>
            </a:pPr>
            <a:endParaRPr lang="pt-BR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1650" dirty="0" err="1">
                <a:latin typeface="Arial" panose="020B0604020202020204" pitchFamily="34" charset="0"/>
                <a:cs typeface="Arial" panose="020B0604020202020204" pitchFamily="34" charset="0"/>
              </a:rPr>
              <a:t>Glicolítico</a:t>
            </a:r>
            <a:endParaRPr lang="pt-BR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CAB4417-E3B0-D64A-96FA-4DDE80C7A3FA}"/>
              </a:ext>
            </a:extLst>
          </p:cNvPr>
          <p:cNvSpPr/>
          <p:nvPr/>
        </p:nvSpPr>
        <p:spPr>
          <a:xfrm>
            <a:off x="3082528" y="1185028"/>
            <a:ext cx="1607344" cy="937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5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9C4E1D1-8CB6-CC47-970F-92FB670D0BE4}"/>
              </a:ext>
            </a:extLst>
          </p:cNvPr>
          <p:cNvSpPr txBox="1"/>
          <p:nvPr/>
        </p:nvSpPr>
        <p:spPr>
          <a:xfrm>
            <a:off x="6579394" y="4719638"/>
            <a:ext cx="2160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(</a:t>
            </a:r>
            <a:r>
              <a:rPr lang="pt-BR" sz="1050" b="1" dirty="0" err="1"/>
              <a:t>Billaut</a:t>
            </a:r>
            <a:r>
              <a:rPr lang="pt-BR" sz="1050" b="1" dirty="0"/>
              <a:t> e Bishop, 2009)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142E258E-19FF-C342-B865-3586EF0D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98" y="146864"/>
            <a:ext cx="8229600" cy="939546"/>
          </a:xfrm>
        </p:spPr>
        <p:txBody>
          <a:bodyPr>
            <a:normAutofit fontScale="90000"/>
          </a:bodyPr>
          <a:lstStyle/>
          <a:p>
            <a:r>
              <a:rPr lang="pt-BR" dirty="0"/>
              <a:t>Contribuição dos sistemas em um esforço máximo com diferentes durações </a:t>
            </a:r>
          </a:p>
        </p:txBody>
      </p:sp>
    </p:spTree>
    <p:extLst>
      <p:ext uri="{BB962C8B-B14F-4D97-AF65-F5344CB8AC3E}">
        <p14:creationId xmlns:p14="http://schemas.microsoft.com/office/powerpoint/2010/main" val="2056672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Pontos importantes</a:t>
            </a:r>
            <a:endParaRPr/>
          </a:p>
        </p:txBody>
      </p:sp>
      <p:sp>
        <p:nvSpPr>
          <p:cNvPr id="189" name="Google Shape;189;p3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285750" indent="-285750">
              <a:spcBef>
                <a:spcPts val="1200"/>
              </a:spcBef>
            </a:pPr>
            <a:r>
              <a:rPr lang="pt-BR" sz="2600" u="sng" dirty="0"/>
              <a:t>Técnica</a:t>
            </a:r>
          </a:p>
          <a:p>
            <a:pPr marL="285750" indent="-285750">
              <a:spcBef>
                <a:spcPts val="1200"/>
              </a:spcBef>
            </a:pPr>
            <a:r>
              <a:rPr lang="pt-BR" sz="2600" dirty="0"/>
              <a:t>Comprimento dos braços </a:t>
            </a:r>
            <a:endParaRPr sz="2600" dirty="0"/>
          </a:p>
          <a:p>
            <a:pPr marL="285750" indent="-285750">
              <a:spcBef>
                <a:spcPts val="1200"/>
              </a:spcBef>
            </a:pPr>
            <a:r>
              <a:rPr lang="pt-BR" sz="2600" dirty="0"/>
              <a:t>Potência de membros superiores (maior importância na geração de potência</a:t>
            </a:r>
          </a:p>
          <a:p>
            <a:pPr marL="285750" indent="-285750">
              <a:spcBef>
                <a:spcPts val="1200"/>
              </a:spcBef>
            </a:pPr>
            <a:r>
              <a:rPr lang="pt-BR" sz="2600" dirty="0"/>
              <a:t>Capacidade anaeróbia</a:t>
            </a:r>
          </a:p>
          <a:p>
            <a:pPr marL="285750" indent="-285750">
              <a:spcBef>
                <a:spcPts val="1200"/>
              </a:spcBef>
            </a:pPr>
            <a:r>
              <a:rPr lang="pt-BR" sz="2600" dirty="0"/>
              <a:t>Capacidade vital</a:t>
            </a:r>
          </a:p>
          <a:p>
            <a:pPr marL="285750" indent="-285750">
              <a:spcBef>
                <a:spcPts val="1200"/>
              </a:spcBef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F1D88CF-ACB5-034B-B9C2-5273E615F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0"/>
            <a:ext cx="626268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78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Objetivos da aula</a:t>
            </a: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dirty="0"/>
              <a:t>Ressaltar algumas características importantes do nadador e da prova de natação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Provas </a:t>
            </a: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As provas podem ser </a:t>
            </a:r>
            <a:r>
              <a:rPr lang="pt-BR" b="1"/>
              <a:t>individuais</a:t>
            </a:r>
            <a:r>
              <a:rPr lang="pt-BR"/>
              <a:t> e de </a:t>
            </a:r>
            <a:r>
              <a:rPr lang="pt-BR" b="1"/>
              <a:t>revezamento</a:t>
            </a:r>
            <a:r>
              <a:rPr lang="pt-BR"/>
              <a:t>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Nas provas individuais, o atleta pode disputar em diferentes estilos (costas, peito, borboleta, livre e medley)  e em percursos de 50m, 100m, 200m, 400m, 800m e 1500m.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title"/>
          </p:nvPr>
        </p:nvSpPr>
        <p:spPr>
          <a:xfrm>
            <a:off x="705600" y="1415400"/>
            <a:ext cx="3394200" cy="22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Tempo 50m</a:t>
            </a:r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body" idx="1"/>
          </p:nvPr>
        </p:nvSpPr>
        <p:spPr>
          <a:xfrm>
            <a:off x="4252525" y="836250"/>
            <a:ext cx="4185900" cy="3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Livre - Recorde mundial:</a:t>
            </a:r>
            <a:r>
              <a:rPr lang="pt-BR"/>
              <a:t> </a:t>
            </a:r>
            <a:r>
              <a:rPr lang="pt-BR">
                <a:solidFill>
                  <a:schemeClr val="accent3"/>
                </a:solidFill>
              </a:rPr>
              <a:t>23s67</a:t>
            </a:r>
            <a:r>
              <a:rPr lang="pt-BR"/>
              <a:t> – Sarah Sjöström (SUE) – Budapeste (HUN) – 29/07/2017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b="1"/>
              <a:t>Livre - Recorde mundial:</a:t>
            </a:r>
            <a:r>
              <a:rPr lang="pt-BR"/>
              <a:t> </a:t>
            </a:r>
            <a:r>
              <a:rPr lang="pt-BR">
                <a:solidFill>
                  <a:schemeClr val="accent3"/>
                </a:solidFill>
              </a:rPr>
              <a:t>20s91</a:t>
            </a:r>
            <a:r>
              <a:rPr lang="pt-BR"/>
              <a:t> – César Cielo (BRA) – São Paulo (BRA) – 18/12/2009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>
            <a:spLocks noGrp="1"/>
          </p:cNvSpPr>
          <p:nvPr>
            <p:ph type="title"/>
          </p:nvPr>
        </p:nvSpPr>
        <p:spPr>
          <a:xfrm>
            <a:off x="705600" y="1415400"/>
            <a:ext cx="3394200" cy="22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Tempo 100m</a:t>
            </a:r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body" idx="1"/>
          </p:nvPr>
        </p:nvSpPr>
        <p:spPr>
          <a:xfrm>
            <a:off x="4252525" y="836250"/>
            <a:ext cx="4185900" cy="3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Livre - Recorde mundial:</a:t>
            </a:r>
            <a:r>
              <a:rPr lang="pt-BR"/>
              <a:t> </a:t>
            </a:r>
            <a:r>
              <a:rPr lang="pt-BR">
                <a:solidFill>
                  <a:schemeClr val="accent3"/>
                </a:solidFill>
              </a:rPr>
              <a:t>51s71</a:t>
            </a:r>
            <a:r>
              <a:rPr lang="pt-BR"/>
              <a:t> – Sarah Sjöström (SUE) – Budapeste (HUN) – 23/07/2017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Costas: </a:t>
            </a:r>
            <a:r>
              <a:rPr lang="pt-BR" b="1"/>
              <a:t>Recorde mundial:</a:t>
            </a:r>
            <a:r>
              <a:rPr lang="pt-BR"/>
              <a:t> </a:t>
            </a:r>
            <a:r>
              <a:rPr lang="pt-BR">
                <a:solidFill>
                  <a:schemeClr val="accent3"/>
                </a:solidFill>
              </a:rPr>
              <a:t>57s45</a:t>
            </a:r>
            <a:r>
              <a:rPr lang="pt-BR"/>
              <a:t> – Kaylee McKeown (AUS) – Adelaide (AUS) – 13/06/2021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b="1"/>
              <a:t>Livre Recorde mundial:</a:t>
            </a:r>
            <a:r>
              <a:rPr lang="pt-BR"/>
              <a:t> </a:t>
            </a:r>
            <a:r>
              <a:rPr lang="pt-BR">
                <a:solidFill>
                  <a:schemeClr val="accent3"/>
                </a:solidFill>
              </a:rPr>
              <a:t>46s91</a:t>
            </a:r>
            <a:r>
              <a:rPr lang="pt-BR"/>
              <a:t> – César Cielo (BRA) – Roma (ITA) – 30/07/2009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Costas: </a:t>
            </a:r>
            <a:r>
              <a:rPr lang="pt-BR" b="1"/>
              <a:t>Recorde mundial:</a:t>
            </a:r>
            <a:r>
              <a:rPr lang="pt-BR"/>
              <a:t> </a:t>
            </a:r>
            <a:r>
              <a:rPr lang="pt-BR">
                <a:solidFill>
                  <a:schemeClr val="accent3"/>
                </a:solidFill>
              </a:rPr>
              <a:t>51s85</a:t>
            </a:r>
            <a:r>
              <a:rPr lang="pt-BR"/>
              <a:t> – Ryan Murphy (USA) – Rio de Janeiro (BRA) – 13/08/2016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>
            <a:spLocks noGrp="1"/>
          </p:cNvSpPr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Tempo 1500m</a:t>
            </a:r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body" idx="1"/>
          </p:nvPr>
        </p:nvSpPr>
        <p:spPr>
          <a:xfrm>
            <a:off x="811650" y="2432039"/>
            <a:ext cx="6458400" cy="20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Livre - Recorde mundial:</a:t>
            </a:r>
            <a:r>
              <a:rPr lang="pt-BR"/>
              <a:t> </a:t>
            </a:r>
            <a:r>
              <a:rPr lang="pt-BR">
                <a:solidFill>
                  <a:schemeClr val="accent3"/>
                </a:solidFill>
              </a:rPr>
              <a:t>15m20s48 </a:t>
            </a:r>
            <a:r>
              <a:rPr lang="pt-BR"/>
              <a:t>– Katie Ledecky (USA) – Indianapolis (USA) – 16/05/2018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Livre - </a:t>
            </a:r>
            <a:r>
              <a:rPr lang="pt-BR" b="1"/>
              <a:t>Recorde mundial:</a:t>
            </a:r>
            <a:r>
              <a:rPr lang="pt-BR"/>
              <a:t> </a:t>
            </a:r>
            <a:r>
              <a:rPr lang="pt-BR">
                <a:solidFill>
                  <a:schemeClr val="accent3"/>
                </a:solidFill>
              </a:rPr>
              <a:t>14m31s02</a:t>
            </a:r>
            <a:r>
              <a:rPr lang="pt-BR"/>
              <a:t> – Sun Yang (CHN) – Londres (GBR) – 04/08/2012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>
            <a:spLocks noGrp="1"/>
          </p:cNvSpPr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Contribuição dos sistemas de transferência de energia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825" y="1153975"/>
            <a:ext cx="8258374" cy="242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700" y="1314850"/>
            <a:ext cx="6582224" cy="315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6"/>
          <p:cNvSpPr txBox="1"/>
          <p:nvPr/>
        </p:nvSpPr>
        <p:spPr>
          <a:xfrm>
            <a:off x="1347650" y="490650"/>
            <a:ext cx="322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oboto"/>
                <a:ea typeface="Roboto"/>
                <a:cs typeface="Roboto"/>
                <a:sym typeface="Roboto"/>
              </a:rPr>
              <a:t>30s nado atado e 4 x 30s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Macintosh PowerPoint</Application>
  <PresentationFormat>Apresentação na tela (16:9)</PresentationFormat>
  <Paragraphs>38</Paragraphs>
  <Slides>18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Wingdings</vt:lpstr>
      <vt:lpstr>Roboto</vt:lpstr>
      <vt:lpstr>Material</vt:lpstr>
      <vt:lpstr>Fisiologia da natação</vt:lpstr>
      <vt:lpstr>Objetivos da aula</vt:lpstr>
      <vt:lpstr>Provas </vt:lpstr>
      <vt:lpstr>Tempo 50m</vt:lpstr>
      <vt:lpstr>Tempo 100m</vt:lpstr>
      <vt:lpstr>Tempo 1500m</vt:lpstr>
      <vt:lpstr>Contribuição dos sistemas de transferência de energia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Contribuição dos sistemas em um único esforço máximo </vt:lpstr>
      <vt:lpstr>Contribuição dos sistemas em um esforço máximo com diferentes durações </vt:lpstr>
      <vt:lpstr>Pontos importantes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Fisiologia da natação</dc:title>
  <cp:lastModifiedBy>Microsoft Office User</cp:lastModifiedBy>
  <cp:revision>1</cp:revision>
  <dcterms:modified xsi:type="dcterms:W3CDTF">2021-12-10T12:24:55Z</dcterms:modified>
</cp:coreProperties>
</file>