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435" r:id="rId2"/>
    <p:sldId id="458" r:id="rId3"/>
    <p:sldId id="508" r:id="rId4"/>
    <p:sldId id="510" r:id="rId5"/>
    <p:sldId id="507" r:id="rId6"/>
    <p:sldId id="509" r:id="rId7"/>
    <p:sldId id="482" r:id="rId8"/>
    <p:sldId id="483" r:id="rId9"/>
    <p:sldId id="478" r:id="rId10"/>
    <p:sldId id="489" r:id="rId11"/>
    <p:sldId id="529" r:id="rId12"/>
    <p:sldId id="535" r:id="rId13"/>
    <p:sldId id="530" r:id="rId14"/>
    <p:sldId id="531" r:id="rId15"/>
    <p:sldId id="532" r:id="rId16"/>
    <p:sldId id="533" r:id="rId17"/>
    <p:sldId id="511" r:id="rId18"/>
    <p:sldId id="512" r:id="rId19"/>
    <p:sldId id="514" r:id="rId20"/>
    <p:sldId id="513" r:id="rId21"/>
    <p:sldId id="515" r:id="rId22"/>
    <p:sldId id="527" r:id="rId23"/>
    <p:sldId id="536" r:id="rId24"/>
    <p:sldId id="537" r:id="rId25"/>
    <p:sldId id="517" r:id="rId26"/>
    <p:sldId id="519" r:id="rId27"/>
    <p:sldId id="518" r:id="rId28"/>
    <p:sldId id="522" r:id="rId29"/>
    <p:sldId id="523" r:id="rId30"/>
    <p:sldId id="524" r:id="rId31"/>
    <p:sldId id="525" r:id="rId32"/>
    <p:sldId id="526" r:id="rId33"/>
    <p:sldId id="520" r:id="rId34"/>
    <p:sldId id="521" r:id="rId35"/>
    <p:sldId id="434" r:id="rId3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ção Padrão" id="{6DA43DB6-7074-4821-90AD-083369A9DCBF}">
          <p14:sldIdLst>
            <p14:sldId id="435"/>
            <p14:sldId id="458"/>
            <p14:sldId id="508"/>
            <p14:sldId id="510"/>
            <p14:sldId id="507"/>
            <p14:sldId id="509"/>
            <p14:sldId id="482"/>
            <p14:sldId id="483"/>
            <p14:sldId id="478"/>
            <p14:sldId id="489"/>
            <p14:sldId id="529"/>
            <p14:sldId id="535"/>
            <p14:sldId id="530"/>
            <p14:sldId id="531"/>
            <p14:sldId id="532"/>
            <p14:sldId id="533"/>
            <p14:sldId id="511"/>
            <p14:sldId id="512"/>
            <p14:sldId id="514"/>
            <p14:sldId id="513"/>
            <p14:sldId id="515"/>
            <p14:sldId id="527"/>
            <p14:sldId id="536"/>
            <p14:sldId id="537"/>
            <p14:sldId id="517"/>
            <p14:sldId id="519"/>
            <p14:sldId id="518"/>
            <p14:sldId id="522"/>
            <p14:sldId id="523"/>
            <p14:sldId id="524"/>
            <p14:sldId id="525"/>
            <p14:sldId id="526"/>
            <p14:sldId id="520"/>
            <p14:sldId id="521"/>
            <p14:sldId id="43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72" d="100"/>
          <a:sy n="72" d="100"/>
        </p:scale>
        <p:origin x="13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13C42D-E459-444A-AE31-B601E37F722E}" type="datetimeFigureOut">
              <a:rPr lang="pt-BR"/>
              <a:pPr>
                <a:defRPr/>
              </a:pPr>
              <a:t>15/10/2018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04D19F-6A3E-4F13-8CBF-5EF198A4A4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04D19F-6A3E-4F13-8CBF-5EF198A4A4F8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04D19F-6A3E-4F13-8CBF-5EF198A4A4F8}" type="slidenum">
              <a:rPr lang="pt-BR" smtClean="0"/>
              <a:pPr>
                <a:defRPr/>
              </a:pPr>
              <a:t>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A2841-103D-42D3-9ABB-943E4A83F48A}" type="datetimeFigureOut">
              <a:rPr lang="pt-BR"/>
              <a:pPr>
                <a:defRPr/>
              </a:pPr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236B3-45E4-44EE-BCE0-5430D60965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09A46-0363-493E-A287-7E74DC4D14CE}" type="datetimeFigureOut">
              <a:rPr lang="pt-BR"/>
              <a:pPr>
                <a:defRPr/>
              </a:pPr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87690-6879-4ECC-BDE4-C808A5CB75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2F032-2B4B-46A3-BB33-8CB560D99030}" type="datetimeFigureOut">
              <a:rPr lang="pt-BR"/>
              <a:pPr>
                <a:defRPr/>
              </a:pPr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05BB4-93D2-4CE8-9521-0F23887561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BE5D3-C050-46BB-86CF-497818F0F85F}" type="datetimeFigureOut">
              <a:rPr lang="pt-BR"/>
              <a:pPr>
                <a:defRPr/>
              </a:pPr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99F46-EEDE-4C50-86A5-4B44CC2111F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E1C34-F23D-4547-8AA8-15B33FC0FA25}" type="datetimeFigureOut">
              <a:rPr lang="pt-BR"/>
              <a:pPr>
                <a:defRPr/>
              </a:pPr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ACEC1-816B-4A93-8570-D47325348F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6A148-B17B-4DD9-8932-1BEB980EB5D3}" type="datetimeFigureOut">
              <a:rPr lang="pt-BR"/>
              <a:pPr>
                <a:defRPr/>
              </a:pPr>
              <a:t>15/10/2018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529B1-0BC7-4A52-8AB7-0B63051F35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AB382-A57E-4AEB-B515-448CF11E9BCB}" type="datetimeFigureOut">
              <a:rPr lang="pt-BR"/>
              <a:pPr>
                <a:defRPr/>
              </a:pPr>
              <a:t>15/10/2018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208A5-CD0F-4770-9950-DF8FC64A154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50B3F-B576-4C8A-ADFC-DF1784ADE538}" type="datetimeFigureOut">
              <a:rPr lang="pt-BR"/>
              <a:pPr>
                <a:defRPr/>
              </a:pPr>
              <a:t>15/10/2018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6E66F-F4E7-485A-B12A-7F01EEEA56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24069-0B80-4A25-9656-66A7E602159E}" type="datetimeFigureOut">
              <a:rPr lang="pt-BR"/>
              <a:pPr>
                <a:defRPr/>
              </a:pPr>
              <a:t>15/10/2018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B7E27-92FB-4C6C-977D-BE3426A0A9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DBC08-4519-4A58-BE59-DC17E2EBA5B7}" type="datetimeFigureOut">
              <a:rPr lang="pt-BR"/>
              <a:pPr>
                <a:defRPr/>
              </a:pPr>
              <a:t>15/10/2018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8C471-5307-4EE0-92F3-E3E65F9B55B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5AB08-78D3-42D2-8098-F289B30B5246}" type="datetimeFigureOut">
              <a:rPr lang="pt-BR"/>
              <a:pPr>
                <a:defRPr/>
              </a:pPr>
              <a:t>15/10/2018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99751-6E6F-4660-9D16-7ECB17F640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855CE49-DF11-462A-BBD4-C3D3E031A4BD}" type="datetimeFigureOut">
              <a:rPr lang="pt-BR"/>
              <a:pPr>
                <a:defRPr/>
              </a:pPr>
              <a:t>15/10/2018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6FF4D8-0919-424D-BE7E-16A36217D0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aonline.com.br/acf/ex/20/8-1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iaonline.com.br/acf/ex/20/8-1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ítulo 1"/>
          <p:cNvSpPr>
            <a:spLocks noGrp="1"/>
          </p:cNvSpPr>
          <p:nvPr>
            <p:ph type="ctrTitle"/>
          </p:nvPr>
        </p:nvSpPr>
        <p:spPr>
          <a:xfrm>
            <a:off x="755650" y="2276475"/>
            <a:ext cx="7772400" cy="2376488"/>
          </a:xfrm>
        </p:spPr>
        <p:txBody>
          <a:bodyPr/>
          <a:lstStyle/>
          <a:p>
            <a:pPr eaLnBrk="1" hangingPunct="1"/>
            <a:r>
              <a:rPr lang="pt-BR" sz="5400" b="1" dirty="0"/>
              <a:t>DIREITO AO DESCANSO NAS RELAÇÕES DE TRABALHO</a:t>
            </a:r>
            <a:endParaRPr lang="pt-BR" sz="5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508500"/>
            <a:ext cx="6400800" cy="158432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b="1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b="1" i="1" dirty="0"/>
              <a:t>Otavio Pinto e Silva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/>
              <a:t>Faculdade de Direito – USP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2053" name="Picture 9" descr="USP – Universidade de São Pau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836613"/>
            <a:ext cx="55245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/>
              <a:t>CLASSIFICAÇÃO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049"/>
          </a:xfrm>
        </p:spPr>
        <p:txBody>
          <a:bodyPr/>
          <a:lstStyle/>
          <a:p>
            <a:pPr algn="just"/>
            <a:r>
              <a:rPr lang="pt-BR" sz="2800" dirty="0"/>
              <a:t>Amauri Mascaro Nascimento: quanto à sua </a:t>
            </a:r>
            <a:r>
              <a:rPr lang="pt-BR" sz="2800" b="1" u="sng" dirty="0"/>
              <a:t>duração</a:t>
            </a:r>
            <a:r>
              <a:rPr lang="pt-BR" sz="2800" dirty="0"/>
              <a:t>,  um dia</a:t>
            </a:r>
            <a:r>
              <a:rPr lang="pt-BR" sz="2800" i="1" dirty="0"/>
              <a:t> </a:t>
            </a:r>
            <a:r>
              <a:rPr lang="pt-BR" sz="2800" dirty="0"/>
              <a:t>(o mais comum); um dia e meio (semana inglesa, quando a folga começa com o </a:t>
            </a:r>
            <a:r>
              <a:rPr lang="pt-BR" sz="2800" dirty="0" err="1"/>
              <a:t>perído</a:t>
            </a:r>
            <a:r>
              <a:rPr lang="pt-BR" sz="2800" dirty="0"/>
              <a:t> da tarde de sábado); dois dias (por ampliação legal, como no caso dos bancários, ou convencional, quando previsto em norma coletiva de trabalho)</a:t>
            </a:r>
          </a:p>
          <a:p>
            <a:pPr algn="just">
              <a:buNone/>
            </a:pPr>
            <a:endParaRPr lang="pt-BR" sz="2800" dirty="0"/>
          </a:p>
          <a:p>
            <a:pPr algn="just"/>
            <a:r>
              <a:rPr lang="pt-BR" sz="2800" i="1" dirty="0"/>
              <a:t>Súmula 113 TST. BANCÁRIO. SÁBADO. DIA ÚTIL. O sábado do bancário é dia útil não trabalhado, não dia de repouso remunerado. Não cabe a repercussão do pagamento de horas extras habituais em sua remuneração</a:t>
            </a:r>
          </a:p>
          <a:p>
            <a:pPr algn="just">
              <a:buFont typeface="Arial" charset="0"/>
              <a:buNone/>
            </a:pPr>
            <a:br>
              <a:rPr lang="pt-BR" sz="2800" dirty="0"/>
            </a:b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CARACTERÍSTICAS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049"/>
          </a:xfrm>
        </p:spPr>
        <p:txBody>
          <a:bodyPr/>
          <a:lstStyle/>
          <a:p>
            <a:pPr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1) Lapso temporal de 24 horas de duração</a:t>
            </a:r>
          </a:p>
          <a:p>
            <a:pPr algn="just"/>
            <a:r>
              <a:rPr lang="pt-BR" sz="2800" dirty="0"/>
              <a:t>2) Ocorrência regular ao longo das semanas em que se executa o contrato</a:t>
            </a:r>
          </a:p>
          <a:p>
            <a:pPr algn="just"/>
            <a:r>
              <a:rPr lang="pt-BR" sz="2800" dirty="0"/>
              <a:t>3) Coincidência preferencial com o domingo</a:t>
            </a:r>
          </a:p>
          <a:p>
            <a:pPr algn="just"/>
            <a:r>
              <a:rPr lang="pt-BR" sz="2800" dirty="0"/>
              <a:t>4) </a:t>
            </a:r>
            <a:r>
              <a:rPr lang="pt-BR" sz="2800" dirty="0" err="1"/>
              <a:t>Imperatividade</a:t>
            </a:r>
            <a:r>
              <a:rPr lang="pt-BR" sz="2800" dirty="0"/>
              <a:t> e </a:t>
            </a:r>
            <a:r>
              <a:rPr lang="pt-BR" sz="2800" dirty="0" err="1"/>
              <a:t>irrenunciabilidade</a:t>
            </a:r>
            <a:r>
              <a:rPr lang="pt-BR" sz="2800" dirty="0"/>
              <a:t> (direito à desconexão)</a:t>
            </a:r>
          </a:p>
          <a:p>
            <a:pPr algn="just"/>
            <a:r>
              <a:rPr lang="pt-BR" sz="2800" dirty="0"/>
              <a:t>5) Remuneração do correspondente período de descanso (hipótese de interrupção do contrato de trabalho)</a:t>
            </a:r>
          </a:p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>
              <a:buFont typeface="Arial" charset="0"/>
              <a:buNone/>
            </a:pPr>
            <a:br>
              <a:rPr lang="pt-BR" sz="2800" dirty="0"/>
            </a:b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FERIADOS CIVIS E RELIGIOSOS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049"/>
          </a:xfrm>
        </p:spPr>
        <p:txBody>
          <a:bodyPr/>
          <a:lstStyle/>
          <a:p>
            <a:r>
              <a:rPr lang="pt-BR" sz="2800" dirty="0"/>
              <a:t>Lei nº 605/49</a:t>
            </a:r>
          </a:p>
          <a:p>
            <a:pPr algn="just"/>
            <a:r>
              <a:rPr lang="pt-BR" sz="2800" dirty="0"/>
              <a:t>Nas atividades em que não for possível, em virtude das exigências técnicas das empresas, a suspensão do trabalho nos dias feriados civis e religiosos, a remuneração será paga em dobro (salvo se o empregador determinar outro dia de folga)</a:t>
            </a:r>
          </a:p>
          <a:p>
            <a:pPr algn="just"/>
            <a:r>
              <a:rPr lang="pt-BR" sz="2800" dirty="0"/>
              <a:t>Exigências técnicas de ordem econômica, permanentes ou ocasionais, bem como as peculiaridades locais definidas em decreto pelo Poder Executivo, que deve especificar, tanto quanto possível, as empresas a elas sujeitas (incluídas as de serviços públicos e de transportes) </a:t>
            </a:r>
          </a:p>
          <a:p>
            <a:pPr algn="just"/>
            <a:endParaRPr lang="pt-BR" sz="2800" dirty="0"/>
          </a:p>
          <a:p>
            <a:pPr algn="just">
              <a:buFont typeface="Arial" charset="0"/>
              <a:buNone/>
            </a:pPr>
            <a:br>
              <a:rPr lang="pt-BR" sz="2800" dirty="0"/>
            </a:b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TRABALHO NO COMÉRCIO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049"/>
          </a:xfrm>
        </p:spPr>
        <p:txBody>
          <a:bodyPr/>
          <a:lstStyle/>
          <a:p>
            <a:pPr algn="just"/>
            <a:r>
              <a:rPr lang="pt-BR" sz="2800" dirty="0"/>
              <a:t>Lei nº 10.101/2000</a:t>
            </a:r>
          </a:p>
          <a:p>
            <a:pPr algn="just"/>
            <a:r>
              <a:rPr lang="pt-BR" sz="2800" dirty="0"/>
              <a:t>Artigo 6º: Fica autorizado o trabalho aos domingos nas atividades do comércio em geral, observada a legislação municipal, nos termos do art. 30, inciso I, da Constituição (redação dada pela Lei nº 11.603, de 2007)</a:t>
            </a:r>
          </a:p>
          <a:p>
            <a:pPr algn="just"/>
            <a:r>
              <a:rPr lang="pt-BR" sz="2800" dirty="0"/>
              <a:t>O repouso semanal remunerado deverá coincidir, pelo menos uma vez no período máximo de três semanas, com o domingo, respeitadas as demais normas de proteção ao trabalho e outras a serem estipuladas em negociação coletiva</a:t>
            </a:r>
          </a:p>
          <a:p>
            <a:pPr algn="just"/>
            <a:endParaRPr lang="pt-BR" sz="2800" dirty="0"/>
          </a:p>
          <a:p>
            <a:pPr algn="just">
              <a:buFont typeface="Arial" charset="0"/>
              <a:buNone/>
            </a:pPr>
            <a:br>
              <a:rPr lang="pt-BR" sz="2800" dirty="0"/>
            </a:b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TRABALHO NO COMÉRCIO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049"/>
          </a:xfrm>
        </p:spPr>
        <p:txBody>
          <a:bodyPr/>
          <a:lstStyle/>
          <a:p>
            <a:pPr algn="just"/>
            <a:r>
              <a:rPr lang="pt-BR" sz="2800" dirty="0"/>
              <a:t>Lei nº 10.101/2000</a:t>
            </a:r>
          </a:p>
          <a:p>
            <a:pPr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Artigo 6º-A: É permitido o trabalho em feriados nas atividades do comércio em geral, desde que autorizado em convenção coletiva de trabalho e observada a legislação municipal, nos termos do art. 30, inciso I, da Constituição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Dispositivo foi incluído pela Lei nº 11.603/07</a:t>
            </a:r>
          </a:p>
          <a:p>
            <a:pPr algn="just">
              <a:buNone/>
            </a:pPr>
            <a:br>
              <a:rPr lang="pt-BR" sz="2800" dirty="0"/>
            </a:b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PERDA DA REMUNERAÇÃO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049"/>
          </a:xfrm>
        </p:spPr>
        <p:txBody>
          <a:bodyPr/>
          <a:lstStyle/>
          <a:p>
            <a:pPr algn="just"/>
            <a:r>
              <a:rPr lang="pt-BR" sz="2800" dirty="0"/>
              <a:t>Lei nº 605/49</a:t>
            </a:r>
          </a:p>
          <a:p>
            <a:pPr algn="just"/>
            <a:r>
              <a:rPr lang="pt-BR" sz="2800" dirty="0"/>
              <a:t>Não será devida a remuneração quando, sem motivo justificado, o empregado não tiver trabalhado durante toda a semana anterior, cumprindo integralmente o seu horário de trabalho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São motivos justificados:</a:t>
            </a:r>
          </a:p>
          <a:p>
            <a:pPr algn="just"/>
            <a:r>
              <a:rPr lang="pt-BR" sz="2800" dirty="0"/>
              <a:t>a) os previstos no artigo 473 e § único da CLT </a:t>
            </a:r>
          </a:p>
          <a:p>
            <a:pPr algn="just"/>
            <a:r>
              <a:rPr lang="pt-BR" sz="2800" dirty="0"/>
              <a:t>b) a ausência do empregado devidamente justificada, a critério da administração do estabelecimento</a:t>
            </a:r>
          </a:p>
          <a:p>
            <a:pPr algn="just">
              <a:buNone/>
            </a:pP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PERDA DA REMUNERAÇÃO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049"/>
          </a:xfrm>
        </p:spPr>
        <p:txBody>
          <a:bodyPr/>
          <a:lstStyle/>
          <a:p>
            <a:pPr algn="just"/>
            <a:r>
              <a:rPr lang="pt-BR" sz="2800" dirty="0"/>
              <a:t>c) a paralisação do serviço nos dias em que, por conveniência do empregador, não tenha havido trabalho</a:t>
            </a:r>
          </a:p>
          <a:p>
            <a:pPr algn="just"/>
            <a:r>
              <a:rPr lang="pt-BR" sz="2800" dirty="0"/>
              <a:t>d) a ausência do empregado, até três dias consecutivos, em virtude do seu casamento</a:t>
            </a:r>
          </a:p>
          <a:p>
            <a:pPr algn="just"/>
            <a:r>
              <a:rPr lang="pt-BR" sz="2800" dirty="0"/>
              <a:t>e) a falta ao serviço com fundamento na lei sobre acidente do trabalho</a:t>
            </a:r>
          </a:p>
          <a:p>
            <a:pPr algn="just"/>
            <a:r>
              <a:rPr lang="pt-BR" sz="2800" dirty="0"/>
              <a:t>f) a doença do empregado, devidamente comprovada mediante atestado de médico </a:t>
            </a:r>
          </a:p>
          <a:p>
            <a:pPr algn="just">
              <a:buNone/>
            </a:pP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INTERVALOS INTRAJORNADAS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049"/>
          </a:xfrm>
        </p:spPr>
        <p:txBody>
          <a:bodyPr/>
          <a:lstStyle/>
          <a:p>
            <a:pPr algn="just"/>
            <a:r>
              <a:rPr lang="pt-BR" sz="2800" dirty="0"/>
              <a:t>Conceito (Mauricio </a:t>
            </a:r>
            <a:r>
              <a:rPr lang="pt-BR" sz="2800" dirty="0" err="1"/>
              <a:t>Godinho</a:t>
            </a:r>
            <a:r>
              <a:rPr lang="pt-BR" sz="2800" dirty="0"/>
              <a:t> Delgado): “</a:t>
            </a:r>
            <a:r>
              <a:rPr lang="pt-BR" sz="2800" i="1" dirty="0"/>
              <a:t>lapsos temporais regulares, remunerados ou não, situados na duração diária de trabalho, em que o empregado pode sustar a prestação de serviços e a sua disponibilidade perante o empregador</a:t>
            </a:r>
            <a:r>
              <a:rPr lang="pt-BR" sz="2800" dirty="0"/>
              <a:t>”</a:t>
            </a:r>
          </a:p>
          <a:p>
            <a:pPr algn="just"/>
            <a:r>
              <a:rPr lang="pt-BR" sz="2800" dirty="0"/>
              <a:t>Instrumento de preservação da higidez física e mental do trabalhador ao longo da prestação diária de serviços</a:t>
            </a:r>
          </a:p>
          <a:p>
            <a:pPr algn="just"/>
            <a:r>
              <a:rPr lang="pt-BR" sz="2800" dirty="0"/>
              <a:t>Sistema de equilíbrio em três planos de aproveitamento da força de trabalho: orgânico, social e econômico (José Augusto Rodrigues Pinto)</a:t>
            </a:r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CLASSIFICAÇÃO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049"/>
          </a:xfrm>
        </p:spPr>
        <p:txBody>
          <a:bodyPr/>
          <a:lstStyle/>
          <a:p>
            <a:pPr algn="just"/>
            <a:r>
              <a:rPr lang="pt-BR" sz="2800" dirty="0"/>
              <a:t>Quanto à </a:t>
            </a:r>
            <a:r>
              <a:rPr lang="pt-BR" sz="2800" b="1" u="sng" dirty="0"/>
              <a:t>espécie</a:t>
            </a:r>
            <a:r>
              <a:rPr lang="pt-BR" sz="2800" dirty="0"/>
              <a:t> de intervalos: </a:t>
            </a:r>
            <a:r>
              <a:rPr lang="pt-BR" sz="2800" i="1" dirty="0"/>
              <a:t>comuns</a:t>
            </a:r>
            <a:r>
              <a:rPr lang="pt-BR" sz="2800" dirty="0"/>
              <a:t> (para as diversas categorias de trabalhadores) ou </a:t>
            </a:r>
            <a:r>
              <a:rPr lang="pt-BR" sz="2800" i="1" dirty="0"/>
              <a:t>especiais</a:t>
            </a:r>
            <a:r>
              <a:rPr lang="pt-BR" sz="2800" dirty="0"/>
              <a:t> (característicos de certas categorias profissionais ou do exercício do trabalho em circunstâncias diferenciadas) </a:t>
            </a:r>
          </a:p>
          <a:p>
            <a:pPr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Quanto à </a:t>
            </a:r>
            <a:r>
              <a:rPr lang="pt-BR" sz="2800" b="1" u="sng" dirty="0"/>
              <a:t>remuneração</a:t>
            </a:r>
            <a:r>
              <a:rPr lang="pt-BR" sz="2800" dirty="0"/>
              <a:t>: </a:t>
            </a:r>
            <a:r>
              <a:rPr lang="pt-BR" sz="2800" i="1" dirty="0"/>
              <a:t>remunerados</a:t>
            </a:r>
            <a:r>
              <a:rPr lang="pt-BR" sz="2800" dirty="0"/>
              <a:t> ou </a:t>
            </a:r>
            <a:r>
              <a:rPr lang="pt-BR" sz="2800" i="1" dirty="0"/>
              <a:t>não remunerados</a:t>
            </a:r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INTERVALOS COMUNS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049"/>
          </a:xfrm>
        </p:spPr>
        <p:txBody>
          <a:bodyPr/>
          <a:lstStyle/>
          <a:p>
            <a:pPr algn="just"/>
            <a:r>
              <a:rPr lang="pt-BR" sz="2800" dirty="0"/>
              <a:t>Uma a duas horas para refeição e descanso para quem tem jornada superior a 6 horas (art. 71 CLT)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15 minutos para quem tem jornada superior a 4 horas, mas até o limite de 6 (art. 71, §1º CLT)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Período mínimo de 11 horas consecutivas para descanso entre duas jornadas de trabalho (art. 66 da CLT)</a:t>
            </a:r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/>
              <a:t>ORIGENS DA REGULAMENTAÇÃO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b="1" dirty="0"/>
              <a:t>Tradição de origem religiosa</a:t>
            </a:r>
          </a:p>
          <a:p>
            <a:pPr algn="just"/>
            <a:endParaRPr lang="pt-BR" sz="2800" b="1" dirty="0"/>
          </a:p>
          <a:p>
            <a:pPr algn="just"/>
            <a:r>
              <a:rPr lang="pt-BR" sz="2800" dirty="0"/>
              <a:t>Gênesis 2:2,3</a:t>
            </a:r>
          </a:p>
          <a:p>
            <a:pPr algn="just"/>
            <a:r>
              <a:rPr lang="pt-BR" sz="2800" i="1" dirty="0"/>
              <a:t>E havendo Deus acabado no dia sétimo a obra que fizera, descansou no sétimo dia de toda a sua obra, que tinha feito</a:t>
            </a:r>
          </a:p>
          <a:p>
            <a:pPr algn="just">
              <a:buNone/>
            </a:pPr>
            <a:endParaRPr lang="pt-BR" sz="2800" i="1" dirty="0"/>
          </a:p>
          <a:p>
            <a:pPr algn="just"/>
            <a:r>
              <a:rPr lang="pt-BR" sz="2800" i="1" dirty="0"/>
              <a:t>E abençoou Deus o dia sétimo, e o santificou; porque nele descansou de toda a sua obra que Deus criara e fizera</a:t>
            </a:r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Font typeface="Arial" charset="0"/>
              <a:buNone/>
            </a:pPr>
            <a:endParaRPr lang="pt-BR" sz="2800" dirty="0"/>
          </a:p>
          <a:p>
            <a:pPr algn="just">
              <a:buFont typeface="Arial" charset="0"/>
              <a:buNone/>
            </a:pPr>
            <a:br>
              <a:rPr lang="pt-BR" sz="2800" dirty="0"/>
            </a:br>
            <a:r>
              <a:rPr lang="pt-BR" sz="2800" dirty="0"/>
              <a:t> 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INTERVALOS ESPECIAIS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065"/>
          </a:xfrm>
        </p:spPr>
        <p:txBody>
          <a:bodyPr/>
          <a:lstStyle/>
          <a:p>
            <a:pPr algn="just"/>
            <a:r>
              <a:rPr lang="pt-BR" sz="2800" dirty="0"/>
              <a:t>Artigo 72 da CLT: 10 minutos a cada 90 trabalhados (mecanografia: datilografia, escrituração ou cálculo. Súmula 346 TST incluiu os digitadores)</a:t>
            </a:r>
          </a:p>
          <a:p>
            <a:pPr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Artigo 298 da CLT: 15 minutos a cada 3 horas trabalhadas em minas de subsolo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NR-17 (Ergonomia): Atividades que exigem sobrecarga muscular estática ou dinâmica do pescoço, ombros, dorso, membros inferiores ou superiores</a:t>
            </a:r>
          </a:p>
          <a:p>
            <a:pPr algn="just"/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INTERVALOS ESPECIAIS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065"/>
          </a:xfrm>
        </p:spPr>
        <p:txBody>
          <a:bodyPr/>
          <a:lstStyle/>
          <a:p>
            <a:pPr algn="just"/>
            <a:r>
              <a:rPr lang="pt-BR" sz="2800" dirty="0"/>
              <a:t>Atividades de entrada de dados: pausa de 10 minutos para cada 50 trabalhados, não deduzidos da jornada normal de trabalho 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Anexo II da NR-17, trabalho em teleatendimento e telemarketing: pausas em 2 períodos de 10 minutos contínuos (após os primeiros e antes dos últimos 60  minutos de trabalho); pausa de 20 minutos para repouso e alimentação; pausa após atendimento estressante </a:t>
            </a:r>
          </a:p>
          <a:p>
            <a:pPr algn="just"/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INTERVALOS ESPECIAIS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065"/>
          </a:xfrm>
        </p:spPr>
        <p:txBody>
          <a:bodyPr/>
          <a:lstStyle/>
          <a:p>
            <a:pPr algn="just"/>
            <a:r>
              <a:rPr lang="pt-BR" sz="2800" dirty="0"/>
              <a:t>Art. 396 da CLT</a:t>
            </a:r>
          </a:p>
          <a:p>
            <a:pPr algn="just"/>
            <a:r>
              <a:rPr lang="pt-BR" sz="2800" dirty="0"/>
              <a:t> Para amamentar seu filho, inclusive se advindo de adoção, até que este complete 6 meses de idade, a mulher terá direito, durante a jornada de trabalho, a 2 descansos especiais, de meia hora cada um (redação dada pela Lei nº 13.509/17)</a:t>
            </a:r>
          </a:p>
          <a:p>
            <a:pPr algn="just"/>
            <a:r>
              <a:rPr lang="pt-BR" sz="2800" dirty="0"/>
              <a:t>Quando o exigir a saúde do filho, o período de 6  meses poderá ser dilatado, a critério da autoridade competente</a:t>
            </a:r>
          </a:p>
          <a:p>
            <a:pPr algn="just"/>
            <a:r>
              <a:rPr lang="pt-BR" sz="2800" dirty="0"/>
              <a:t>Os horários dos descansos deverão ser definidos em acordo individual entre a mulher e o empregador                         (incluído pela Lei nº 13.467/17)</a:t>
            </a:r>
          </a:p>
          <a:p>
            <a:pPr algn="just"/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INTERVALOS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065"/>
          </a:xfrm>
        </p:spPr>
        <p:txBody>
          <a:bodyPr/>
          <a:lstStyle/>
          <a:p>
            <a:pPr algn="just"/>
            <a:r>
              <a:rPr lang="pt-BR" sz="2800" dirty="0"/>
              <a:t>Natureza jurídica e redução</a:t>
            </a:r>
          </a:p>
          <a:p>
            <a:pPr algn="just"/>
            <a:r>
              <a:rPr lang="pt-BR" sz="2800" dirty="0"/>
              <a:t>Art. 71, § 2º, CLT - Os intervalos de descanso não serão computados na duração do trabalho</a:t>
            </a:r>
          </a:p>
          <a:p>
            <a:pPr algn="just"/>
            <a:r>
              <a:rPr lang="pt-BR" sz="2800" dirty="0"/>
              <a:t>Art. 71, § 3º, CLT - O limite mínimo de uma hora para repouso ou refeição poderá ser reduzido por ato do Ministro do Trabalho se verificar que o estabelecimento atende integralmente às exigências concernentes à organização dos refeitórios, e quando os respectivos empregados não estiverem sob regime de trabalho prorrogado a horas suplementares</a:t>
            </a:r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9162545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INTERVALOS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065"/>
          </a:xfrm>
        </p:spPr>
        <p:txBody>
          <a:bodyPr/>
          <a:lstStyle/>
          <a:p>
            <a:pPr algn="just"/>
            <a:r>
              <a:rPr lang="pt-BR" sz="2800" dirty="0"/>
              <a:t>Negociação coletiva e redução</a:t>
            </a:r>
          </a:p>
          <a:p>
            <a:pPr algn="just"/>
            <a:r>
              <a:rPr lang="pt-BR" sz="2800" dirty="0"/>
              <a:t>Art. 611-A, CLT - A convenção coletiva e o acordo coletivo de trabalho têm prevalência sobre a lei quando, entre outros, dispuserem sobre: (...) III - intervalo intrajornada, respeitado o limite mínimo de trinta minutos para jornadas superiores a seis horas</a:t>
            </a:r>
          </a:p>
          <a:p>
            <a:pPr marL="0" indent="0"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Art. 611-B, parágrafo único, CLT - Regras sobre duração do trabalho e intervalos não são consideradas como normas de saúde, higiene e segurança do trabalho</a:t>
            </a:r>
          </a:p>
          <a:p>
            <a:pPr algn="just"/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8169892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INTERVALOS REMUNERADOS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065"/>
          </a:xfrm>
        </p:spPr>
        <p:txBody>
          <a:bodyPr/>
          <a:lstStyle/>
          <a:p>
            <a:pPr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Artigo 72 da CLT: 10 minutos a cada 90 trabalhados (mecanografia)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Artigo 396 CLT:  Para amamentação do seu filho, inclusive advindo de adoção, até os 6 meses de idade, a mulher terá direito a 2 descansos especiais de meia hora cada um, durante a jornada de trabalho</a:t>
            </a:r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/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INTERVALOS NÃO REMUNERADOS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065"/>
          </a:xfrm>
        </p:spPr>
        <p:txBody>
          <a:bodyPr/>
          <a:lstStyle/>
          <a:p>
            <a:pPr algn="just"/>
            <a:r>
              <a:rPr lang="pt-BR" sz="2800" dirty="0"/>
              <a:t>Uma a duas horas para refeição e descanso para quem tem jornada superior a 6 horas (art. 71 CLT) e de 15 minutos para quem tem jornada superior a 4 horas, mas até o limite de 6 (art. 71, §1º CLT)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Efeitos do desrespeito (</a:t>
            </a:r>
            <a:r>
              <a:rPr lang="pt-BR" sz="2800" b="1" dirty="0"/>
              <a:t>antiga redação </a:t>
            </a:r>
            <a:r>
              <a:rPr lang="pt-BR" sz="2800" dirty="0"/>
              <a:t>do §4º do art. 71 da CLT): Quando o intervalo para repouso e alimentação não for concedido pelo empregador este ficará obrigado a remunerar o período correspondente com um acréscimo de no mínimo 50% sobre o valor da remuneração da hora normal de trabalho </a:t>
            </a:r>
          </a:p>
          <a:p>
            <a:pPr algn="just">
              <a:buNone/>
            </a:pPr>
            <a:endParaRPr lang="pt-BR" sz="2800" dirty="0"/>
          </a:p>
          <a:p>
            <a:pPr algn="just"/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INTERVALOS NÃO REMUNERADOS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065"/>
          </a:xfrm>
        </p:spPr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Nova redação do </a:t>
            </a:r>
            <a:r>
              <a:rPr lang="pt-BR" sz="2800" b="1" dirty="0"/>
              <a:t>§4º do art. 71 da CLT </a:t>
            </a:r>
            <a:r>
              <a:rPr lang="pt-BR" sz="2800" dirty="0"/>
              <a:t>(Lei 13.467/17)</a:t>
            </a:r>
          </a:p>
          <a:p>
            <a:pPr algn="just"/>
            <a:r>
              <a:rPr lang="pt-BR" sz="2800" dirty="0"/>
              <a:t>A não concessão ou a concessão parcial do intervalo intrajornada mínimo, para repouso e alimentação, a empregados urbanos e rurais, implica o pagamento, de natureza indenizatória, apenas do período suprimido, com acréscimo de 50% (cinquenta por cento) sobre o valor da remuneração da hora normal de trabalho</a:t>
            </a:r>
          </a:p>
          <a:p>
            <a:pPr algn="just"/>
            <a:r>
              <a:rPr lang="pt-BR" sz="2800" dirty="0"/>
              <a:t>Revisão da jurisprudência do TST</a:t>
            </a:r>
          </a:p>
          <a:p>
            <a:pPr algn="just"/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INTERVALOS NÃO REMUNERADOS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065"/>
          </a:xfrm>
        </p:spPr>
        <p:txBody>
          <a:bodyPr/>
          <a:lstStyle/>
          <a:p>
            <a:pPr algn="just"/>
            <a:r>
              <a:rPr lang="pt-BR" sz="2800" b="1" i="1" dirty="0"/>
              <a:t>Súmula nº 88 do TST  - CANCELADA</a:t>
            </a:r>
          </a:p>
          <a:p>
            <a:pPr algn="just"/>
            <a:r>
              <a:rPr lang="pt-BR" sz="2800" b="1" dirty="0"/>
              <a:t>JORNADA DE TRABALHO. INTERVALO ENTRE TURNOS </a:t>
            </a:r>
          </a:p>
          <a:p>
            <a:pPr algn="just"/>
            <a:r>
              <a:rPr lang="pt-BR" sz="2800" dirty="0"/>
              <a:t>O desrespeito ao intervalo mínimo entre dois turnos de trabalho, sem importar em excesso na jornada efetivamente trabalhada, não dá direito a qualquer ressarcimento ao obreiro, por tratar-se apenas de infração sujeita a penalidade administrativa (art. 71 da CLT)</a:t>
            </a:r>
          </a:p>
          <a:p>
            <a:pPr algn="just">
              <a:buNone/>
            </a:pPr>
            <a:r>
              <a:rPr lang="pt-BR" sz="2800" dirty="0"/>
              <a:t> </a:t>
            </a:r>
            <a:br>
              <a:rPr lang="pt-BR" sz="2800" dirty="0"/>
            </a:br>
            <a:endParaRPr lang="pt-BR" sz="2800" dirty="0"/>
          </a:p>
          <a:p>
            <a:pPr algn="just"/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Súmula nº 437 do TST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0049"/>
          </a:xfrm>
        </p:spPr>
        <p:txBody>
          <a:bodyPr/>
          <a:lstStyle/>
          <a:p>
            <a:r>
              <a:rPr lang="pt-BR" sz="2800" b="1" dirty="0"/>
              <a:t>INTERVALO INTRAJORNADA PARA REPOUSO E ALIMENTAÇÃO. APLICAÇÃO DO ART. 71 DA CLT</a:t>
            </a:r>
          </a:p>
          <a:p>
            <a:pPr>
              <a:buNone/>
            </a:pPr>
            <a:endParaRPr lang="pt-BR" sz="2800" dirty="0"/>
          </a:p>
          <a:p>
            <a:pPr algn="just"/>
            <a:r>
              <a:rPr lang="pt-BR" sz="2800" dirty="0"/>
              <a:t>I - Após a edição da Lei nº 8.923/94, a </a:t>
            </a:r>
            <a:r>
              <a:rPr lang="pt-BR" sz="2800" dirty="0" err="1"/>
              <a:t>não-concessão</a:t>
            </a:r>
            <a:r>
              <a:rPr lang="pt-BR" sz="2800" dirty="0"/>
              <a:t> ou a concessão parcial do intervalo intrajornada mínimo, para repouso e alimentação, a empregados urbanos e rurais, implica o pagamento total do período correspondente, e não apenas daquele suprimido, com acréscimo de, no mínimo, 50% sobre o valor da remuneração da hora normal de trabalho (art. 71 da CLT), sem prejuízo do cômputo da efetiva jornada de labor para efeito de remuneração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/>
              <a:t>ORIGENS DA REGULAMENTAÇÃO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algn="just"/>
            <a:r>
              <a:rPr lang="pt-BR" sz="2800" b="1" dirty="0"/>
              <a:t>Hebreus </a:t>
            </a:r>
            <a:r>
              <a:rPr lang="pt-BR" sz="2800" dirty="0"/>
              <a:t>– descanso aos sábados: um dos Dez Mandamentos  entregues a Moises no Monte Sinai </a:t>
            </a:r>
          </a:p>
          <a:p>
            <a:pPr algn="just"/>
            <a:endParaRPr lang="pt-BR" sz="2800" dirty="0"/>
          </a:p>
          <a:p>
            <a:r>
              <a:rPr lang="pt-BR" sz="2800" dirty="0"/>
              <a:t>Êxodo 20:8-11</a:t>
            </a:r>
          </a:p>
          <a:p>
            <a:pPr algn="just"/>
            <a:r>
              <a:rPr lang="pt-BR" sz="2800" i="1" baseline="0" dirty="0"/>
              <a:t>Lembra-te do dia do sábado, para o santificar</a:t>
            </a:r>
          </a:p>
          <a:p>
            <a:pPr algn="just"/>
            <a:r>
              <a:rPr lang="pt-BR" sz="2800" i="1" baseline="0" dirty="0"/>
              <a:t>Seis dias trabalharás, e farás toda a tua obra</a:t>
            </a:r>
          </a:p>
          <a:p>
            <a:pPr algn="just"/>
            <a:r>
              <a:rPr lang="pt-BR" sz="2800" i="1" baseline="0" dirty="0"/>
              <a:t>Mas o sétimo dia é o sábado do Senhor teu Deus;</a:t>
            </a:r>
            <a:r>
              <a:rPr lang="pt-BR" sz="2800" i="1" dirty="0"/>
              <a:t> n</a:t>
            </a:r>
            <a:r>
              <a:rPr lang="pt-BR" sz="2800" i="1" baseline="0" dirty="0"/>
              <a:t>ão farás nenhuma obra, nem tu, nem teu filho, nem tua filha, nem o teu servo, nem a tua serva, nem o teu animal, nem o teu estrangeiro, que está dentro das tuas portas</a:t>
            </a:r>
          </a:p>
          <a:p>
            <a:pPr algn="just">
              <a:buNone/>
            </a:pPr>
            <a:br>
              <a:rPr lang="pt-BR" sz="2800" i="1" baseline="0" dirty="0"/>
            </a:br>
            <a:endParaRPr lang="pt-BR" sz="2800" i="1" u="sng" baseline="0" dirty="0">
              <a:solidFill>
                <a:srgbClr val="0000FF"/>
              </a:solidFill>
              <a:hlinkClick r:id="rId3"/>
            </a:endParaRPr>
          </a:p>
          <a:p>
            <a:pPr algn="just"/>
            <a:endParaRPr lang="pt-BR" sz="2800" i="1" dirty="0"/>
          </a:p>
          <a:p>
            <a:endParaRPr lang="pt-BR" sz="2800" b="1" dirty="0"/>
          </a:p>
          <a:p>
            <a:pPr algn="just">
              <a:buNone/>
            </a:pPr>
            <a:endParaRPr lang="pt-BR" sz="2800" dirty="0"/>
          </a:p>
          <a:p>
            <a:pPr algn="just">
              <a:buFont typeface="Arial" charset="0"/>
              <a:buNone/>
            </a:pPr>
            <a:endParaRPr lang="pt-BR" sz="2800" dirty="0"/>
          </a:p>
          <a:p>
            <a:pPr algn="just">
              <a:buFont typeface="Arial" charset="0"/>
              <a:buNone/>
            </a:pPr>
            <a:br>
              <a:rPr lang="pt-BR" sz="2800" dirty="0"/>
            </a:br>
            <a:r>
              <a:rPr lang="pt-BR" sz="2800" dirty="0"/>
              <a:t> 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Súmula nº 437 do TST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08041"/>
          </a:xfrm>
        </p:spPr>
        <p:txBody>
          <a:bodyPr/>
          <a:lstStyle/>
          <a:p>
            <a:pPr algn="just"/>
            <a:endParaRPr lang="pt-BR" sz="2800" dirty="0"/>
          </a:p>
          <a:p>
            <a:pPr algn="just"/>
            <a:r>
              <a:rPr lang="pt-BR" sz="2800" dirty="0"/>
              <a:t>II - É inválida cláusula de acordo ou convenção coletiva de trabalho contemplando a supressão ou redução do intervalo intrajornada porque este constitui medida de higiene, saúde e segurança do trabalho, garantido por norma de ordem pública (art. 71 da CLT e art. 7º, XXII, da CF/1988), infenso à negociação coletiva </a:t>
            </a:r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Súmula nº 437 do TST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065"/>
          </a:xfrm>
        </p:spPr>
        <p:txBody>
          <a:bodyPr/>
          <a:lstStyle/>
          <a:p>
            <a:pPr algn="just">
              <a:buNone/>
            </a:pPr>
            <a:endParaRPr lang="pt-BR" sz="2800" dirty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III - Possui natureza salarial a parcela prevista no art. 71, § 4º, da CLT, com redação introduzida pela Lei nº 8.923, de 27 de julho de 1994, quando não concedido ou reduzido pelo empregador o intervalo mínimo intrajornada para repouso e alimentação, repercutindo, assim, no cálculo de outras parcelas salariais</a:t>
            </a:r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/>
              <a:t>Súmula nº 437 do TST</a:t>
            </a:r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065"/>
          </a:xfrm>
        </p:spPr>
        <p:txBody>
          <a:bodyPr/>
          <a:lstStyle/>
          <a:p>
            <a:pPr algn="just"/>
            <a:endParaRPr lang="pt-BR" sz="2800" dirty="0"/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IV - Ultrapassada habitualmente a jornada de seis horas de trabalho, é devido o gozo do intervalo intrajornada mínimo de uma hora, obrigando o empregador a remunerar o período para descanso e alimentação não usufruído como extra, acrescido do respectivo adicional, na forma prevista no art. 71, caput e § 4º da CLT</a:t>
            </a:r>
          </a:p>
          <a:p>
            <a:pPr algn="just">
              <a:buNone/>
            </a:pPr>
            <a:r>
              <a:rPr lang="pt-BR" sz="2800" dirty="0"/>
              <a:t> </a:t>
            </a:r>
            <a:br>
              <a:rPr lang="pt-BR" sz="2800" dirty="0"/>
            </a:br>
            <a:endParaRPr lang="pt-BR" sz="2800" dirty="0"/>
          </a:p>
          <a:p>
            <a:pPr algn="just"/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>
                <a:ea typeface="+mn-ea"/>
                <a:cs typeface="+mn-cs"/>
              </a:rPr>
              <a:t>Lei nº 13.103/15  </a:t>
            </a:r>
            <a:r>
              <a:rPr lang="pt-BR" dirty="0">
                <a:ea typeface="+mn-ea"/>
                <a:cs typeface="+mn-cs"/>
              </a:rPr>
              <a:t>    </a:t>
            </a:r>
            <a:endParaRPr lang="pt-BR" b="1" dirty="0"/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065"/>
          </a:xfrm>
        </p:spPr>
        <p:txBody>
          <a:bodyPr/>
          <a:lstStyle/>
          <a:p>
            <a:pPr algn="just"/>
            <a:r>
              <a:rPr lang="pt-BR" sz="2800" dirty="0"/>
              <a:t>Deu nova redação ao §5</a:t>
            </a:r>
            <a:r>
              <a:rPr lang="pt-BR" sz="2800" u="sng" baseline="30000" dirty="0"/>
              <a:t>o</a:t>
            </a:r>
            <a:r>
              <a:rPr lang="pt-BR" sz="2800" dirty="0"/>
              <a:t> do art. 71 da CLT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O intervalo expresso no </a:t>
            </a:r>
            <a:r>
              <a:rPr lang="pt-BR" sz="2800" i="1" dirty="0"/>
              <a:t>caput</a:t>
            </a:r>
            <a:r>
              <a:rPr lang="pt-BR" sz="2800" dirty="0"/>
              <a:t> poderá ser reduzido e/ou fracionado e aquele estabelecido no §1</a:t>
            </a:r>
            <a:r>
              <a:rPr lang="pt-BR" sz="2800" u="sng" baseline="30000" dirty="0"/>
              <a:t>o</a:t>
            </a:r>
            <a:r>
              <a:rPr lang="pt-BR" sz="2800" dirty="0"/>
              <a:t> poderá ser fracionado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Quando compreendidos entre o término da primeira hora trabalhada e o início da última hora trabalhada, desde que previsto em convenção ou acordo coletivo de trabalho</a:t>
            </a:r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 dirty="0">
                <a:ea typeface="+mn-ea"/>
                <a:cs typeface="+mn-cs"/>
              </a:rPr>
              <a:t>Lei nº 13.103/15 </a:t>
            </a:r>
            <a:r>
              <a:rPr lang="pt-BR" dirty="0">
                <a:ea typeface="+mn-ea"/>
                <a:cs typeface="+mn-cs"/>
              </a:rPr>
              <a:t>     </a:t>
            </a:r>
            <a:endParaRPr lang="pt-BR" b="1" dirty="0"/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24065"/>
          </a:xfrm>
        </p:spPr>
        <p:txBody>
          <a:bodyPr/>
          <a:lstStyle/>
          <a:p>
            <a:pPr algn="just"/>
            <a:endParaRPr lang="pt-BR" sz="2800" dirty="0"/>
          </a:p>
          <a:p>
            <a:pPr algn="just"/>
            <a:r>
              <a:rPr lang="pt-BR" sz="2800" dirty="0"/>
              <a:t>Natureza do serviço e das condições especiais de trabalho a que são submetidos os motoristas, cobradores, fiscalização de campo e afins nos serviços de operação de veículos rodoviários, empregados no setor de transporte coletivo de passageiros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Mantida a remuneração e concedidos intervalos para descanso menores ao final de cada viagem     </a:t>
            </a:r>
          </a:p>
          <a:p>
            <a:pPr algn="just"/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ctrTitle"/>
          </p:nvPr>
        </p:nvSpPr>
        <p:spPr>
          <a:xfrm>
            <a:off x="684213" y="1773238"/>
            <a:ext cx="7772400" cy="1470025"/>
          </a:xfrm>
        </p:spPr>
        <p:txBody>
          <a:bodyPr/>
          <a:lstStyle/>
          <a:p>
            <a:pPr eaLnBrk="1" hangingPunct="1"/>
            <a:r>
              <a:rPr lang="pt-BR" b="1"/>
              <a:t>FIM</a:t>
            </a:r>
            <a:br>
              <a:rPr lang="pt-BR" b="1"/>
            </a:br>
            <a:br>
              <a:rPr lang="pt-BR" b="1"/>
            </a:br>
            <a:r>
              <a:rPr lang="pt-BR" b="1"/>
              <a:t>Muito obrigado!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/>
              <a:t>otavio@siqueiracastro.com.br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/>
              <a:t>ORIGENS DA REGULAMENTAÇÃO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algn="just"/>
            <a:r>
              <a:rPr lang="pt-BR" sz="2800" i="1" baseline="0" dirty="0"/>
              <a:t>Porque em seis dias fez o Senhor os céus e a terra, o mar e tudo que neles há, e ao sétimo dia descansou; portanto abençoou o Senhor o dia do sábado, e o santificou</a:t>
            </a:r>
          </a:p>
          <a:p>
            <a:pPr algn="just"/>
            <a:endParaRPr lang="pt-BR" sz="2800" i="1" dirty="0"/>
          </a:p>
          <a:p>
            <a:pPr algn="just"/>
            <a:r>
              <a:rPr lang="pt-BR" sz="2800" dirty="0"/>
              <a:t>Controvérsia entre judeus e cristãos sobre o d</a:t>
            </a:r>
            <a:r>
              <a:rPr lang="pt-BR" sz="2800" baseline="0" dirty="0"/>
              <a:t>escanso</a:t>
            </a:r>
          </a:p>
          <a:p>
            <a:pPr algn="just"/>
            <a:r>
              <a:rPr lang="pt-BR" sz="2800" baseline="0" dirty="0"/>
              <a:t>Sábado ou domingo? </a:t>
            </a:r>
          </a:p>
          <a:p>
            <a:pPr algn="just">
              <a:buNone/>
            </a:pPr>
            <a:br>
              <a:rPr lang="pt-BR" sz="2800" i="1" baseline="0" dirty="0"/>
            </a:br>
            <a:endParaRPr lang="pt-BR" sz="2800" i="1" u="sng" baseline="0" dirty="0">
              <a:solidFill>
                <a:srgbClr val="0000FF"/>
              </a:solidFill>
              <a:hlinkClick r:id="rId3"/>
            </a:endParaRPr>
          </a:p>
          <a:p>
            <a:pPr algn="just"/>
            <a:endParaRPr lang="pt-BR" sz="2800" i="1" dirty="0"/>
          </a:p>
          <a:p>
            <a:endParaRPr lang="pt-BR" sz="2800" b="1" dirty="0"/>
          </a:p>
          <a:p>
            <a:pPr algn="just">
              <a:buNone/>
            </a:pPr>
            <a:endParaRPr lang="pt-BR" sz="2800" dirty="0"/>
          </a:p>
          <a:p>
            <a:pPr algn="just">
              <a:buFont typeface="Arial" charset="0"/>
              <a:buNone/>
            </a:pPr>
            <a:endParaRPr lang="pt-BR" sz="2800" dirty="0"/>
          </a:p>
          <a:p>
            <a:pPr algn="just">
              <a:buFont typeface="Arial" charset="0"/>
              <a:buNone/>
            </a:pPr>
            <a:br>
              <a:rPr lang="pt-BR" sz="2800" dirty="0"/>
            </a:br>
            <a:r>
              <a:rPr lang="pt-BR" sz="2800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/>
              <a:t>ORIGENS DA REGULAMENTAÇÃO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pt-BR" sz="2800" b="1" dirty="0"/>
              <a:t>Constantino</a:t>
            </a:r>
            <a:r>
              <a:rPr lang="pt-BR" sz="2800" dirty="0"/>
              <a:t> declara a “</a:t>
            </a:r>
            <a:r>
              <a:rPr lang="pt-BR" sz="2800" dirty="0" err="1"/>
              <a:t>Venerabilis</a:t>
            </a:r>
            <a:r>
              <a:rPr lang="pt-BR" sz="2800" dirty="0"/>
              <a:t> </a:t>
            </a:r>
            <a:r>
              <a:rPr lang="pt-BR" sz="2800" dirty="0" err="1"/>
              <a:t>die</a:t>
            </a:r>
            <a:r>
              <a:rPr lang="pt-BR" sz="2800" dirty="0"/>
              <a:t> </a:t>
            </a:r>
            <a:r>
              <a:rPr lang="pt-BR" sz="2800" dirty="0" err="1"/>
              <a:t>Solis</a:t>
            </a:r>
            <a:r>
              <a:rPr lang="pt-BR" sz="2800" dirty="0"/>
              <a:t>”</a:t>
            </a:r>
          </a:p>
          <a:p>
            <a:pPr algn="just"/>
            <a:r>
              <a:rPr lang="pt-BR" sz="2800" b="1" dirty="0"/>
              <a:t>Dia do Sol </a:t>
            </a:r>
            <a:r>
              <a:rPr lang="pt-BR" sz="2800" dirty="0"/>
              <a:t>(“</a:t>
            </a:r>
            <a:r>
              <a:rPr lang="pt-BR" sz="2800" dirty="0" err="1"/>
              <a:t>Sunday</a:t>
            </a:r>
            <a:r>
              <a:rPr lang="pt-BR" sz="2800" dirty="0"/>
              <a:t>”) ou </a:t>
            </a:r>
            <a:r>
              <a:rPr lang="pt-BR" sz="2800" b="1" dirty="0" err="1"/>
              <a:t>Dominus</a:t>
            </a:r>
            <a:r>
              <a:rPr lang="pt-BR" sz="2800" b="1" dirty="0"/>
              <a:t> Dei  </a:t>
            </a:r>
            <a:r>
              <a:rPr lang="pt-BR" sz="2800" dirty="0"/>
              <a:t>(Dia do Senhor)</a:t>
            </a:r>
          </a:p>
          <a:p>
            <a:pPr algn="just"/>
            <a:r>
              <a:rPr lang="pt-BR" sz="2800" dirty="0"/>
              <a:t>321 </a:t>
            </a:r>
            <a:r>
              <a:rPr lang="pt-BR" sz="2800" dirty="0" err="1"/>
              <a:t>d.c.</a:t>
            </a:r>
            <a:r>
              <a:rPr lang="pt-BR" sz="2800" dirty="0"/>
              <a:t> – Proibição de toda espécie de trabalho aos domingos, com exceção apenas do agrícola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b="1" dirty="0"/>
              <a:t>Concílio de </a:t>
            </a:r>
            <a:r>
              <a:rPr lang="pt-BR" sz="2800" b="1" dirty="0" err="1"/>
              <a:t>Laudiceia</a:t>
            </a:r>
            <a:r>
              <a:rPr lang="pt-BR" sz="2800" b="1" dirty="0"/>
              <a:t> </a:t>
            </a:r>
          </a:p>
          <a:p>
            <a:pPr algn="just"/>
            <a:r>
              <a:rPr lang="pt-BR" sz="2800" dirty="0"/>
              <a:t>366 </a:t>
            </a:r>
            <a:r>
              <a:rPr lang="pt-BR" sz="2800" dirty="0" err="1"/>
              <a:t>d.c.</a:t>
            </a:r>
            <a:r>
              <a:rPr lang="pt-BR" sz="2800" dirty="0"/>
              <a:t> – Cristãos deveriam trabalhar aos sábados, guardando o domingo para repouso</a:t>
            </a:r>
          </a:p>
          <a:p>
            <a:pPr algn="just"/>
            <a:endParaRPr lang="pt-BR" sz="2800" dirty="0"/>
          </a:p>
          <a:p>
            <a:pPr algn="just">
              <a:buFont typeface="Arial" charset="0"/>
              <a:buNone/>
            </a:pPr>
            <a:endParaRPr lang="pt-BR" sz="2800" dirty="0"/>
          </a:p>
          <a:p>
            <a:pPr algn="just">
              <a:buFont typeface="Arial" charset="0"/>
              <a:buNone/>
            </a:pPr>
            <a:br>
              <a:rPr lang="pt-BR" sz="2800" dirty="0"/>
            </a:br>
            <a:r>
              <a:rPr lang="pt-BR" sz="2800" dirty="0"/>
              <a:t>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/>
              <a:t>ORIGENS DA REGULAMENTAÇÃO</a:t>
            </a:r>
          </a:p>
        </p:txBody>
      </p:sp>
      <p:sp>
        <p:nvSpPr>
          <p:cNvPr id="307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algn="just"/>
            <a:r>
              <a:rPr lang="pt-BR" sz="2800" b="1" dirty="0"/>
              <a:t>Papa Inocêncio </a:t>
            </a:r>
            <a:r>
              <a:rPr lang="pt-BR" sz="2800" dirty="0"/>
              <a:t>(416 </a:t>
            </a:r>
            <a:r>
              <a:rPr lang="pt-BR" sz="2800" dirty="0" err="1"/>
              <a:t>d.C.</a:t>
            </a:r>
            <a:r>
              <a:rPr lang="pt-BR" sz="2800" dirty="0"/>
              <a:t>): os cristãos deveriam guardar e jejuar no domingo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b="1" dirty="0"/>
              <a:t>Concílio de </a:t>
            </a:r>
            <a:r>
              <a:rPr lang="pt-BR" sz="2800" b="1" dirty="0" err="1"/>
              <a:t>Orleans</a:t>
            </a:r>
            <a:r>
              <a:rPr lang="pt-BR" sz="2800" dirty="0"/>
              <a:t> (538 </a:t>
            </a:r>
            <a:r>
              <a:rPr lang="pt-BR" sz="2800" dirty="0" err="1"/>
              <a:t>d.C.</a:t>
            </a:r>
            <a:r>
              <a:rPr lang="pt-BR" sz="2800" dirty="0"/>
              <a:t>): reforça a guarda do domingo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b="1" dirty="0"/>
              <a:t>Papa Gregório </a:t>
            </a:r>
            <a:r>
              <a:rPr lang="pt-BR" sz="2800" dirty="0"/>
              <a:t>(590 </a:t>
            </a:r>
            <a:r>
              <a:rPr lang="pt-BR" sz="2800" dirty="0" err="1"/>
              <a:t>d.C.</a:t>
            </a:r>
            <a:r>
              <a:rPr lang="pt-BR" sz="2800" dirty="0"/>
              <a:t>): consolida por decreto a guarda do domingo e veda aos cristãos continuar guardando o sábado </a:t>
            </a:r>
          </a:p>
          <a:p>
            <a:pPr algn="just">
              <a:buFont typeface="Arial" charset="0"/>
              <a:buNone/>
            </a:pPr>
            <a:endParaRPr lang="pt-BR" sz="2800" dirty="0"/>
          </a:p>
          <a:p>
            <a:pPr algn="just">
              <a:buFont typeface="Arial" charset="0"/>
              <a:buNone/>
            </a:pPr>
            <a:br>
              <a:rPr lang="pt-BR" sz="2800" dirty="0"/>
            </a:br>
            <a:r>
              <a:rPr lang="pt-BR" sz="2800" dirty="0"/>
              <a:t> 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/>
              <a:t>ORIGENS DA REGULAMENTAÇÃO</a:t>
            </a:r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dirty="0"/>
              <a:t>Tratado de </a:t>
            </a:r>
            <a:r>
              <a:rPr lang="pt-BR" sz="2800" dirty="0" err="1"/>
              <a:t>Versailles</a:t>
            </a:r>
            <a:r>
              <a:rPr lang="pt-BR" sz="2800" dirty="0"/>
              <a:t>: criação da OIT (1919)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/>
              <a:t>Princípios gerais: adoção de um repouso hebdomadário, de 24 horas no mínimo, que deverá compreender o domingo, sempre que possível</a:t>
            </a:r>
          </a:p>
          <a:p>
            <a:pPr algn="just">
              <a:buFont typeface="Arial" charset="0"/>
              <a:buNone/>
            </a:pPr>
            <a:endParaRPr lang="pt-BR" sz="2800" dirty="0"/>
          </a:p>
          <a:p>
            <a:pPr algn="just"/>
            <a:r>
              <a:rPr lang="pt-BR" sz="2800" b="1" dirty="0"/>
              <a:t>Convenção nº 14 </a:t>
            </a:r>
            <a:r>
              <a:rPr lang="pt-BR" sz="2800" dirty="0"/>
              <a:t>(1921): trabalhador deve desfrutar de 24 horas de descanso no curso de cada período de 7 dias, concedido ao mesmo tempo para todo o pessoal da mesma empresa, coincidindo sempre que possível com os costumes do país ou religião</a:t>
            </a:r>
          </a:p>
          <a:p>
            <a:pPr algn="just"/>
            <a:endParaRPr lang="pt-BR" sz="2800" dirty="0"/>
          </a:p>
          <a:p>
            <a:pPr algn="just">
              <a:buFont typeface="Arial" charset="0"/>
              <a:buNone/>
            </a:pPr>
            <a:br>
              <a:rPr lang="pt-BR" sz="2800" dirty="0"/>
            </a:br>
            <a:r>
              <a:rPr lang="pt-BR" sz="2800" dirty="0"/>
              <a:t>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/>
              <a:t>ORIGENS DA REGULAMENTAÇÃO</a:t>
            </a:r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b="1" dirty="0"/>
              <a:t>BRASIL</a:t>
            </a:r>
          </a:p>
          <a:p>
            <a:pPr algn="just"/>
            <a:r>
              <a:rPr lang="pt-BR" sz="2800" dirty="0"/>
              <a:t>Constituição de 1934 (“</a:t>
            </a:r>
            <a:r>
              <a:rPr lang="pt-BR" sz="2800" i="1" dirty="0"/>
              <a:t>repouso hebdomadário, de preferência aos domingos</a:t>
            </a:r>
            <a:r>
              <a:rPr lang="pt-BR" sz="2800" dirty="0"/>
              <a:t>”)</a:t>
            </a:r>
          </a:p>
          <a:p>
            <a:pPr algn="just"/>
            <a:r>
              <a:rPr lang="pt-BR" sz="2800" dirty="0"/>
              <a:t>Constituição de 1937 (“</a:t>
            </a:r>
            <a:r>
              <a:rPr lang="pt-BR" sz="2800" i="1" dirty="0"/>
              <a:t>repouso semanal aos domingos e, nos limites das exigências técnicas da </a:t>
            </a:r>
            <a:r>
              <a:rPr lang="pt-BR" sz="2800" i="1" dirty="0" err="1"/>
              <a:t>emrpesa</a:t>
            </a:r>
            <a:r>
              <a:rPr lang="pt-BR" sz="2800" i="1" dirty="0"/>
              <a:t>, aos feriados civis e religiosos, de acordo com a tradição local</a:t>
            </a:r>
            <a:r>
              <a:rPr lang="pt-BR" sz="2800" dirty="0"/>
              <a:t>”)</a:t>
            </a:r>
          </a:p>
          <a:p>
            <a:pPr algn="just"/>
            <a:r>
              <a:rPr lang="pt-BR" sz="2800" dirty="0"/>
              <a:t>Decreto nº 2.308 (1940)</a:t>
            </a:r>
          </a:p>
          <a:p>
            <a:pPr algn="just"/>
            <a:r>
              <a:rPr lang="pt-BR" sz="2800" dirty="0"/>
              <a:t>Lei nº 605 (1949)</a:t>
            </a:r>
          </a:p>
          <a:p>
            <a:pPr algn="just"/>
            <a:r>
              <a:rPr lang="pt-BR" sz="2800" dirty="0"/>
              <a:t>Decreto 27.048 (1949) </a:t>
            </a:r>
          </a:p>
          <a:p>
            <a:pPr algn="just">
              <a:buFont typeface="Arial" charset="0"/>
              <a:buNone/>
            </a:pPr>
            <a:br>
              <a:rPr lang="pt-BR" sz="2800" dirty="0"/>
            </a:br>
            <a:r>
              <a:rPr lang="pt-BR" sz="2800" dirty="0"/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b="1"/>
              <a:t>CONCEITO</a:t>
            </a:r>
          </a:p>
        </p:txBody>
      </p:sp>
      <p:sp>
        <p:nvSpPr>
          <p:cNvPr id="921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2800" b="1" dirty="0"/>
              <a:t>DESCANSO SEMANAL REMUNERADO: </a:t>
            </a:r>
            <a:r>
              <a:rPr lang="pt-BR" sz="2800" dirty="0"/>
              <a:t>é  período de interrupção da prestação de serviços, sem que o trabalhador deixe de receber a correspondente remuneração</a:t>
            </a:r>
          </a:p>
          <a:p>
            <a:pPr algn="just">
              <a:buNone/>
            </a:pPr>
            <a:endParaRPr lang="pt-BR" sz="2800" dirty="0"/>
          </a:p>
          <a:p>
            <a:pPr algn="just"/>
            <a:r>
              <a:rPr lang="pt-BR" sz="2800" dirty="0"/>
              <a:t>Mauricio </a:t>
            </a:r>
            <a:r>
              <a:rPr lang="pt-BR" sz="2800" dirty="0" err="1"/>
              <a:t>Godinho</a:t>
            </a:r>
            <a:r>
              <a:rPr lang="pt-BR" sz="2800" dirty="0"/>
              <a:t> Delgado: “</a:t>
            </a:r>
            <a:r>
              <a:rPr lang="pt-BR" sz="2800" i="1" dirty="0"/>
              <a:t>lapso temporal de 24 horas consecutivas situado entre os módulos semanais de duração do trabalho do empregado, coincidindo preferencialmente com o domingo, em que o obreiro pode sustar a prestação de serviços e a sua disponibilidade perante o empregador</a:t>
            </a:r>
            <a:r>
              <a:rPr lang="pt-BR" sz="2800" dirty="0"/>
              <a:t>”</a:t>
            </a:r>
          </a:p>
          <a:p>
            <a:pPr algn="just">
              <a:buFont typeface="Arial" charset="0"/>
              <a:buNone/>
            </a:pPr>
            <a:endParaRPr lang="pt-BR" sz="2800" b="1" dirty="0"/>
          </a:p>
          <a:p>
            <a:pPr algn="just">
              <a:buFont typeface="Arial" charset="0"/>
              <a:buNone/>
            </a:pPr>
            <a:br>
              <a:rPr lang="pt-BR" sz="2800" dirty="0"/>
            </a:br>
            <a:r>
              <a:rPr lang="pt-BR" sz="2800" dirty="0"/>
              <a:t>  </a:t>
            </a:r>
            <a:br>
              <a:rPr lang="pt-BR" sz="2800" dirty="0"/>
            </a:br>
            <a:r>
              <a:rPr lang="pt-BR" sz="2800" dirty="0"/>
              <a:t> </a:t>
            </a:r>
            <a:endParaRPr lang="pt-BR" sz="2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descanso nas relações de trabalho</Template>
  <TotalTime>32</TotalTime>
  <Words>2424</Words>
  <Application>Microsoft Office PowerPoint</Application>
  <PresentationFormat>Apresentação na tela (4:3)</PresentationFormat>
  <Paragraphs>277</Paragraphs>
  <Slides>35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8" baseType="lpstr">
      <vt:lpstr>Arial</vt:lpstr>
      <vt:lpstr>Calibri</vt:lpstr>
      <vt:lpstr>Tema do Office</vt:lpstr>
      <vt:lpstr>DIREITO AO DESCANSO NAS RELAÇÕES DE TRABALHO</vt:lpstr>
      <vt:lpstr>ORIGENS DA REGULAMENTAÇÃO</vt:lpstr>
      <vt:lpstr>ORIGENS DA REGULAMENTAÇÃO</vt:lpstr>
      <vt:lpstr>ORIGENS DA REGULAMENTAÇÃO</vt:lpstr>
      <vt:lpstr>ORIGENS DA REGULAMENTAÇÃO</vt:lpstr>
      <vt:lpstr>ORIGENS DA REGULAMENTAÇÃO</vt:lpstr>
      <vt:lpstr>ORIGENS DA REGULAMENTAÇÃO</vt:lpstr>
      <vt:lpstr>ORIGENS DA REGULAMENTAÇÃO</vt:lpstr>
      <vt:lpstr>CONCEITO</vt:lpstr>
      <vt:lpstr>CLASSIFICAÇÃO</vt:lpstr>
      <vt:lpstr>CARACTERÍSTICAS</vt:lpstr>
      <vt:lpstr>FERIADOS CIVIS E RELIGIOSOS</vt:lpstr>
      <vt:lpstr>TRABALHO NO COMÉRCIO</vt:lpstr>
      <vt:lpstr>TRABALHO NO COMÉRCIO</vt:lpstr>
      <vt:lpstr>PERDA DA REMUNERAÇÃO</vt:lpstr>
      <vt:lpstr>PERDA DA REMUNERAÇÃO</vt:lpstr>
      <vt:lpstr>INTERVALOS INTRAJORNADAS</vt:lpstr>
      <vt:lpstr>CLASSIFICAÇÃO</vt:lpstr>
      <vt:lpstr>INTERVALOS COMUNS</vt:lpstr>
      <vt:lpstr>INTERVALOS ESPECIAIS</vt:lpstr>
      <vt:lpstr>INTERVALOS ESPECIAIS</vt:lpstr>
      <vt:lpstr>INTERVALOS ESPECIAIS</vt:lpstr>
      <vt:lpstr>INTERVALOS</vt:lpstr>
      <vt:lpstr>INTERVALOS</vt:lpstr>
      <vt:lpstr>INTERVALOS REMUNERADOS</vt:lpstr>
      <vt:lpstr>INTERVALOS NÃO REMUNERADOS</vt:lpstr>
      <vt:lpstr>INTERVALOS NÃO REMUNERADOS</vt:lpstr>
      <vt:lpstr>INTERVALOS NÃO REMUNERADOS</vt:lpstr>
      <vt:lpstr>Súmula nº 437 do TST</vt:lpstr>
      <vt:lpstr>Súmula nº 437 do TST</vt:lpstr>
      <vt:lpstr>Súmula nº 437 do TST</vt:lpstr>
      <vt:lpstr>Súmula nº 437 do TST</vt:lpstr>
      <vt:lpstr>Lei nº 13.103/15      </vt:lpstr>
      <vt:lpstr>Lei nº 13.103/15      </vt:lpstr>
      <vt:lpstr>FIM  Muito 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 AO DESCANSO NAS RELAÇÕES DE TRABALHO</dc:title>
  <dc:creator>PC01</dc:creator>
  <cp:lastModifiedBy>PC01</cp:lastModifiedBy>
  <cp:revision>4</cp:revision>
  <dcterms:created xsi:type="dcterms:W3CDTF">2018-10-16T02:02:21Z</dcterms:created>
  <dcterms:modified xsi:type="dcterms:W3CDTF">2018-10-16T02:34:38Z</dcterms:modified>
</cp:coreProperties>
</file>