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DEAC8-389A-4F66-A7EB-F34E866B20C4}" type="datetimeFigureOut">
              <a:rPr lang="pt-BR" smtClean="0"/>
              <a:t>20/04/2015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9BAA7-4268-47BE-8DE6-CF5BDA569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39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5299-04C4-4111-B00C-763DDB7462F9}" type="datetimeFigureOut">
              <a:rPr lang="pt-BR" smtClean="0"/>
              <a:t>20/04/2015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48D55D-8D7D-45F7-B92E-F8DB3BF1EE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5299-04C4-4111-B00C-763DDB7462F9}" type="datetimeFigureOut">
              <a:rPr lang="pt-BR" smtClean="0"/>
              <a:t>20/04/2015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D55D-8D7D-45F7-B92E-F8DB3BF1EE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5299-04C4-4111-B00C-763DDB7462F9}" type="datetimeFigureOut">
              <a:rPr lang="pt-BR" smtClean="0"/>
              <a:t>20/04/2015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D55D-8D7D-45F7-B92E-F8DB3BF1EE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5299-04C4-4111-B00C-763DDB7462F9}" type="datetimeFigureOut">
              <a:rPr lang="pt-BR" smtClean="0"/>
              <a:t>20/04/2015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D55D-8D7D-45F7-B92E-F8DB3BF1EE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5299-04C4-4111-B00C-763DDB7462F9}" type="datetimeFigureOut">
              <a:rPr lang="pt-BR" smtClean="0"/>
              <a:t>20/04/2015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48D55D-8D7D-45F7-B92E-F8DB3BF1EEE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5299-04C4-4111-B00C-763DDB7462F9}" type="datetimeFigureOut">
              <a:rPr lang="pt-BR" smtClean="0"/>
              <a:t>20/04/2015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D55D-8D7D-45F7-B92E-F8DB3BF1EE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5299-04C4-4111-B00C-763DDB7462F9}" type="datetimeFigureOut">
              <a:rPr lang="pt-BR" smtClean="0"/>
              <a:t>20/04/2015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D55D-8D7D-45F7-B92E-F8DB3BF1EE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5299-04C4-4111-B00C-763DDB7462F9}" type="datetimeFigureOut">
              <a:rPr lang="pt-BR" smtClean="0"/>
              <a:t>20/04/2015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D55D-8D7D-45F7-B92E-F8DB3BF1EE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5299-04C4-4111-B00C-763DDB7462F9}" type="datetimeFigureOut">
              <a:rPr lang="pt-BR" smtClean="0"/>
              <a:t>20/04/2015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D55D-8D7D-45F7-B92E-F8DB3BF1EE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5299-04C4-4111-B00C-763DDB7462F9}" type="datetimeFigureOut">
              <a:rPr lang="pt-BR" smtClean="0"/>
              <a:t>20/04/2015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D55D-8D7D-45F7-B92E-F8DB3BF1EEE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5299-04C4-4111-B00C-763DDB7462F9}" type="datetimeFigureOut">
              <a:rPr lang="pt-BR" smtClean="0"/>
              <a:t>20/04/2015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48D55D-8D7D-45F7-B92E-F8DB3BF1EEE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E015299-04C4-4111-B00C-763DDB7462F9}" type="datetimeFigureOut">
              <a:rPr lang="pt-BR" smtClean="0"/>
              <a:t>20/04/2015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F48D55D-8D7D-45F7-B92E-F8DB3BF1EEEA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/>
              <a:t>Introdução à Teoria dos Sistemas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4437112"/>
            <a:ext cx="6707088" cy="2286000"/>
          </a:xfrm>
        </p:spPr>
        <p:txBody>
          <a:bodyPr>
            <a:normAutofit fontScale="92500" lnSpcReduction="20000"/>
          </a:bodyPr>
          <a:lstStyle/>
          <a:p>
            <a:r>
              <a:rPr lang="pt-BR" sz="2200" b="1" dirty="0" smtClean="0">
                <a:latin typeface="+mn-lt"/>
              </a:rPr>
              <a:t>Grupo j</a:t>
            </a:r>
          </a:p>
          <a:p>
            <a:r>
              <a:rPr lang="pt-BR" sz="19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 </a:t>
            </a:r>
            <a:r>
              <a:rPr lang="pt-BR" sz="19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Peano</a:t>
            </a:r>
            <a:endParaRPr lang="pt-BR" sz="1900" cap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9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</a:t>
            </a:r>
            <a:r>
              <a:rPr lang="pt-BR" sz="1900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19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kinaga</a:t>
            </a:r>
            <a:endParaRPr lang="pt-BR" sz="1900" cap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9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Pedro </a:t>
            </a:r>
            <a:r>
              <a:rPr lang="pt-BR" sz="19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19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oreira</a:t>
            </a:r>
          </a:p>
          <a:p>
            <a:r>
              <a:rPr lang="pt-BR" sz="19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Pedro </a:t>
            </a:r>
            <a:r>
              <a:rPr lang="pt-BR" sz="1900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19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orett</a:t>
            </a:r>
            <a:endParaRPr lang="pt-BR" sz="1900" cap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9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Rodrigo </a:t>
            </a:r>
            <a:r>
              <a:rPr lang="pt-BR" sz="1900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t-BR" sz="19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acari</a:t>
            </a:r>
            <a:endParaRPr lang="pt-BR" sz="1900" cap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9512" y="2868069"/>
            <a:ext cx="43924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C. West </a:t>
            </a:r>
            <a:r>
              <a:rPr lang="pt-BR" sz="2800" dirty="0" err="1" smtClean="0"/>
              <a:t>Churchman</a:t>
            </a:r>
            <a:endParaRPr lang="pt-BR" sz="2800" dirty="0" smtClean="0"/>
          </a:p>
          <a:p>
            <a:r>
              <a:rPr lang="pt-BR" sz="2800" dirty="0" smtClean="0"/>
              <a:t>Capítulos 3 e 4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004048" y="6151481"/>
            <a:ext cx="3980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 smtClean="0"/>
              <a:t>PRO2310 – Engenharia e Sociedade</a:t>
            </a:r>
          </a:p>
          <a:p>
            <a:pPr algn="r"/>
            <a:r>
              <a:rPr lang="pt-BR" dirty="0" smtClean="0"/>
              <a:t>Prof. Dr. Laerte </a:t>
            </a:r>
            <a:r>
              <a:rPr lang="pt-BR" dirty="0" err="1" smtClean="0"/>
              <a:t>Idal</a:t>
            </a:r>
            <a:r>
              <a:rPr lang="pt-BR" dirty="0" smtClean="0"/>
              <a:t> </a:t>
            </a:r>
            <a:r>
              <a:rPr lang="pt-BR" dirty="0" err="1" smtClean="0"/>
              <a:t>Sznelwar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897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352928" cy="1371600"/>
          </a:xfrm>
        </p:spPr>
        <p:txBody>
          <a:bodyPr>
            <a:normAutofit/>
          </a:bodyPr>
          <a:lstStyle/>
          <a:p>
            <a:r>
              <a:rPr lang="pt-BR" sz="4800" cap="none" dirty="0" smtClean="0">
                <a:latin typeface="+mn-lt"/>
              </a:rPr>
              <a:t>Ilustração</a:t>
            </a:r>
            <a:endParaRPr lang="pt-BR" sz="4800" cap="none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844752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endParaRPr lang="pt-BR" sz="2400" dirty="0"/>
          </a:p>
          <a:p>
            <a:pPr marL="342900" indent="-342900">
              <a:buFontTx/>
              <a:buChar char="-"/>
            </a:pPr>
            <a:endParaRPr lang="pt-BR" sz="2400" dirty="0" smtClean="0"/>
          </a:p>
          <a:p>
            <a:pPr marL="342900" indent="-342900">
              <a:buFontTx/>
              <a:buChar char="-"/>
            </a:pPr>
            <a:endParaRPr lang="pt-BR" sz="2400" dirty="0"/>
          </a:p>
          <a:p>
            <a:pPr marL="342900" indent="-342900">
              <a:buFontTx/>
              <a:buChar char="-"/>
            </a:pPr>
            <a:endParaRPr lang="pt-BR" sz="2400" dirty="0" smtClean="0"/>
          </a:p>
          <a:p>
            <a:pPr marL="342900" indent="-342900">
              <a:buFontTx/>
              <a:buChar char="-"/>
            </a:pPr>
            <a:endParaRPr lang="pt-BR" sz="2400" dirty="0"/>
          </a:p>
          <a:p>
            <a:pPr marL="342900" indent="-342900">
              <a:buFontTx/>
              <a:buChar char="-"/>
            </a:pPr>
            <a:endParaRPr lang="pt-BR" sz="2400" dirty="0" smtClean="0"/>
          </a:p>
          <a:p>
            <a:pPr marL="342900" indent="-342900">
              <a:buFontTx/>
              <a:buChar char="-"/>
            </a:pPr>
            <a:r>
              <a:rPr lang="pt-BR" sz="2400" dirty="0" smtClean="0"/>
              <a:t>Indústria marítima dos EUA</a:t>
            </a:r>
          </a:p>
          <a:p>
            <a:pPr marL="342900" indent="-342900">
              <a:buFontTx/>
              <a:buChar char="-"/>
            </a:pPr>
            <a:r>
              <a:rPr lang="pt-BR" sz="2200" dirty="0" smtClean="0"/>
              <a:t>Sistema de transporte de cargas </a:t>
            </a:r>
          </a:p>
          <a:p>
            <a:pPr marL="800100" lvl="1" indent="-342900">
              <a:buFontTx/>
              <a:buChar char="-"/>
            </a:pPr>
            <a:r>
              <a:rPr lang="pt-BR" dirty="0" smtClean="0"/>
              <a:t>Não era competitiva mundialmente</a:t>
            </a:r>
          </a:p>
          <a:p>
            <a:pPr marL="800100" lvl="1" indent="-342900">
              <a:buFontTx/>
              <a:buChar char="-"/>
            </a:pPr>
            <a:r>
              <a:rPr lang="pt-BR" dirty="0" smtClean="0"/>
              <a:t>Motivo: Altos salários</a:t>
            </a:r>
          </a:p>
          <a:p>
            <a:pPr marL="800100" lvl="1" indent="-342900">
              <a:buFontTx/>
              <a:buChar char="-"/>
            </a:pPr>
            <a:endParaRPr lang="pt-BR" dirty="0" smtClean="0"/>
          </a:p>
          <a:p>
            <a:endParaRPr lang="pt-BR" sz="2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2" y="1700808"/>
            <a:ext cx="54006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4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352928" cy="1371600"/>
          </a:xfrm>
        </p:spPr>
        <p:txBody>
          <a:bodyPr>
            <a:normAutofit/>
          </a:bodyPr>
          <a:lstStyle/>
          <a:p>
            <a:r>
              <a:rPr lang="pt-BR" sz="4800" cap="none" dirty="0" smtClean="0">
                <a:latin typeface="+mn-lt"/>
              </a:rPr>
              <a:t>Ilustração</a:t>
            </a:r>
            <a:endParaRPr lang="pt-BR" sz="4800" cap="none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363272" cy="4968552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pt-BR" sz="2200" dirty="0"/>
              <a:t>Levantamento de dados e pesquisa</a:t>
            </a:r>
          </a:p>
          <a:p>
            <a:pPr marL="342900" indent="-342900">
              <a:buFontTx/>
              <a:buChar char="-"/>
            </a:pPr>
            <a:r>
              <a:rPr lang="pt-BR" sz="2200" dirty="0"/>
              <a:t>Solução: Aumento da eficiência da manobra de carga de cada navio</a:t>
            </a:r>
          </a:p>
          <a:p>
            <a:pPr marL="800100" lvl="1" indent="-342900">
              <a:buFontTx/>
              <a:buChar char="-"/>
            </a:pPr>
            <a:r>
              <a:rPr lang="pt-BR" sz="2200" dirty="0"/>
              <a:t>Menos custo por unidade do material </a:t>
            </a:r>
            <a:r>
              <a:rPr lang="pt-BR" sz="2200" dirty="0" smtClean="0"/>
              <a:t>manejado</a:t>
            </a:r>
          </a:p>
          <a:p>
            <a:pPr marL="800100" lvl="1" indent="-342900">
              <a:buFontTx/>
              <a:buChar char="-"/>
            </a:pPr>
            <a:endParaRPr lang="pt-BR" sz="2200" dirty="0"/>
          </a:p>
          <a:p>
            <a:pPr marL="342900" indent="-342900">
              <a:buFontTx/>
              <a:buChar char="-"/>
            </a:pPr>
            <a:r>
              <a:rPr lang="pt-BR" sz="2200" dirty="0" smtClean="0"/>
              <a:t>Tal </a:t>
            </a:r>
            <a:r>
              <a:rPr lang="pt-BR" sz="2200" dirty="0"/>
              <a:t>aumento de eficiência, no sistema mais amplo, acarretaria sérios problemas de administração do trabalho</a:t>
            </a:r>
          </a:p>
          <a:p>
            <a:pPr marL="342900" indent="-342900">
              <a:buFontTx/>
              <a:buChar char="-"/>
            </a:pPr>
            <a:r>
              <a:rPr lang="pt-BR" sz="2200" dirty="0" smtClean="0"/>
              <a:t>“</a:t>
            </a:r>
            <a:r>
              <a:rPr lang="pt-BR" sz="2200" dirty="0"/>
              <a:t>Todo sistema está incluído em um sistema mais amplo</a:t>
            </a:r>
            <a:r>
              <a:rPr lang="pt-BR" sz="2200" dirty="0" smtClean="0"/>
              <a:t>.”</a:t>
            </a:r>
          </a:p>
          <a:p>
            <a:pPr marL="800100" lvl="1" indent="-342900">
              <a:buFontTx/>
              <a:buChar char="-"/>
            </a:pPr>
            <a:r>
              <a:rPr lang="pt-BR" dirty="0" smtClean="0"/>
              <a:t>1</a:t>
            </a:r>
            <a:r>
              <a:rPr lang="pt-BR" dirty="0"/>
              <a:t>) Companhias proprietárias dos navios</a:t>
            </a:r>
          </a:p>
          <a:p>
            <a:pPr marL="800100" lvl="1" indent="-342900">
              <a:buFontTx/>
              <a:buChar char="-"/>
            </a:pPr>
            <a:r>
              <a:rPr lang="pt-BR" dirty="0"/>
              <a:t>2)Sindicatos</a:t>
            </a:r>
          </a:p>
          <a:p>
            <a:pPr marL="800100" lvl="1" indent="-342900">
              <a:buFontTx/>
              <a:buChar char="-"/>
            </a:pPr>
            <a:r>
              <a:rPr lang="pt-BR" dirty="0"/>
              <a:t>3)Trabalhadores casuais</a:t>
            </a:r>
          </a:p>
          <a:p>
            <a:pPr marL="800100" lvl="1" indent="-342900">
              <a:buFontTx/>
              <a:buChar char="-"/>
            </a:pPr>
            <a:r>
              <a:rPr lang="pt-BR" dirty="0"/>
              <a:t>4)Público em geral</a:t>
            </a:r>
          </a:p>
          <a:p>
            <a:pPr marL="342900" indent="-342900">
              <a:buFontTx/>
              <a:buChar char="-"/>
            </a:pPr>
            <a:endParaRPr lang="pt-BR" sz="2200" dirty="0" smtClean="0"/>
          </a:p>
          <a:p>
            <a:pPr marL="800100" lvl="1" indent="-342900">
              <a:buFontTx/>
              <a:buChar char="-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5683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352928" cy="1371600"/>
          </a:xfrm>
        </p:spPr>
        <p:txBody>
          <a:bodyPr>
            <a:normAutofit/>
          </a:bodyPr>
          <a:lstStyle/>
          <a:p>
            <a:r>
              <a:rPr lang="pt-BR" sz="4800" cap="none" dirty="0" smtClean="0">
                <a:latin typeface="+mn-lt"/>
              </a:rPr>
              <a:t>Ilustração</a:t>
            </a:r>
            <a:endParaRPr lang="pt-BR" sz="4800" cap="none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363272" cy="4968552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pt-BR" sz="2200" dirty="0"/>
              <a:t>Novo enfoque: estudar o porto como um sistema</a:t>
            </a:r>
          </a:p>
          <a:p>
            <a:pPr marL="800100" lvl="1" indent="-342900">
              <a:buFontTx/>
              <a:buChar char="-"/>
            </a:pPr>
            <a:r>
              <a:rPr lang="pt-BR" dirty="0"/>
              <a:t>Novos dados a serem levantados </a:t>
            </a:r>
          </a:p>
          <a:p>
            <a:pPr marL="800100" lvl="1" indent="-342900">
              <a:buFontTx/>
              <a:buChar char="-"/>
            </a:pPr>
            <a:r>
              <a:rPr lang="pt-BR" dirty="0"/>
              <a:t>Modelo matemático</a:t>
            </a:r>
          </a:p>
          <a:p>
            <a:pPr marL="800100" lvl="1" indent="-342900">
              <a:buFontTx/>
              <a:buChar char="-"/>
            </a:pPr>
            <a:r>
              <a:rPr lang="pt-BR" dirty="0"/>
              <a:t>Simulação em </a:t>
            </a:r>
            <a:r>
              <a:rPr lang="pt-BR" dirty="0" smtClean="0"/>
              <a:t>computadores</a:t>
            </a:r>
          </a:p>
          <a:p>
            <a:pPr marL="800100" lvl="1" indent="-342900">
              <a:buFontTx/>
              <a:buChar char="-"/>
            </a:pPr>
            <a:endParaRPr lang="pt-BR" dirty="0"/>
          </a:p>
          <a:p>
            <a:pPr marL="342900" indent="-342900">
              <a:buFontTx/>
              <a:buChar char="-"/>
            </a:pPr>
            <a:r>
              <a:rPr lang="pt-BR" sz="2200" dirty="0" smtClean="0"/>
              <a:t>Simulação determina o que a alteração significará no ponto de vista de cada componente </a:t>
            </a:r>
          </a:p>
          <a:p>
            <a:pPr marL="342900" indent="-342900">
              <a:buFontTx/>
              <a:buChar char="-"/>
            </a:pPr>
            <a:r>
              <a:rPr lang="pt-BR" sz="2200" dirty="0" smtClean="0"/>
              <a:t>Melhor distribuição dos ganhos nas partes envolvidas na aplicação do processo</a:t>
            </a:r>
          </a:p>
          <a:p>
            <a:pPr marL="342900" indent="-342900">
              <a:buFontTx/>
              <a:buChar char="-"/>
            </a:pPr>
            <a:r>
              <a:rPr lang="pt-BR" sz="2200" dirty="0" smtClean="0"/>
              <a:t>Conclusão: como modelos e a simulação desempenham um papel no modo de pensar do cientista</a:t>
            </a:r>
            <a:endParaRPr lang="pt-BR" sz="2200" dirty="0"/>
          </a:p>
          <a:p>
            <a:pPr marL="342900" indent="-342900">
              <a:buFontTx/>
              <a:buChar char="-"/>
            </a:pPr>
            <a:endParaRPr lang="pt-BR" sz="2200" dirty="0" smtClean="0"/>
          </a:p>
          <a:p>
            <a:pPr marL="800100" lvl="1" indent="-342900">
              <a:buFontTx/>
              <a:buChar char="-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47929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352928" cy="1371600"/>
          </a:xfrm>
        </p:spPr>
        <p:txBody>
          <a:bodyPr>
            <a:normAutofit/>
          </a:bodyPr>
          <a:lstStyle/>
          <a:p>
            <a:r>
              <a:rPr lang="pt-BR" sz="4800" cap="none" dirty="0" smtClean="0">
                <a:latin typeface="+mn-lt"/>
              </a:rPr>
              <a:t>Grupo de Cegos e o Elefante</a:t>
            </a:r>
            <a:endParaRPr lang="pt-BR" sz="4800" cap="none" dirty="0">
              <a:latin typeface="+mn-lt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060848"/>
            <a:ext cx="5472608" cy="3817144"/>
          </a:xfrm>
        </p:spPr>
      </p:pic>
    </p:spTree>
    <p:extLst>
      <p:ext uri="{BB962C8B-B14F-4D97-AF65-F5344CB8AC3E}">
        <p14:creationId xmlns:p14="http://schemas.microsoft.com/office/powerpoint/2010/main" val="255084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pt-BR" sz="2200" dirty="0" smtClean="0"/>
              <a:t>Grupo de cegos cujo objetivo é descrever um elefante</a:t>
            </a:r>
          </a:p>
          <a:p>
            <a:pPr marL="342900" indent="-342900">
              <a:buFontTx/>
              <a:buChar char="-"/>
            </a:pPr>
            <a:r>
              <a:rPr lang="pt-BR" sz="2200" dirty="0" smtClean="0"/>
              <a:t>Não chegam a um consenso sobre o sistema total</a:t>
            </a:r>
          </a:p>
          <a:p>
            <a:pPr marL="342900" indent="-342900">
              <a:buFontTx/>
              <a:buChar char="-"/>
            </a:pPr>
            <a:r>
              <a:rPr lang="pt-BR" sz="2200" dirty="0" smtClean="0"/>
              <a:t>Arrogância do Observador</a:t>
            </a:r>
          </a:p>
          <a:p>
            <a:pPr marL="800100" lvl="1" indent="-342900">
              <a:buFontTx/>
              <a:buChar char="-"/>
            </a:pPr>
            <a:r>
              <a:rPr lang="pt-BR" sz="2200" dirty="0" smtClean="0"/>
              <a:t>“Ver a tolice das pessoas que são incapazes de observar o sistema como um todo.”</a:t>
            </a:r>
          </a:p>
          <a:p>
            <a:pPr marL="800100" lvl="1" indent="-342900">
              <a:buFontTx/>
              <a:buChar char="-"/>
            </a:pPr>
            <a:r>
              <a:rPr lang="pt-BR" sz="2200" dirty="0" smtClean="0"/>
              <a:t>Ciência da Administração </a:t>
            </a:r>
          </a:p>
          <a:p>
            <a:endParaRPr lang="pt-BR" dirty="0" smtClean="0"/>
          </a:p>
          <a:p>
            <a:r>
              <a:rPr lang="pt-BR" dirty="0" smtClean="0"/>
              <a:t>-   “</a:t>
            </a:r>
            <a:r>
              <a:rPr lang="pt-BR" sz="2200" dirty="0" smtClean="0"/>
              <a:t>Cientista da administração verá a totalidade, somente se tiver uma capacidade de observação similar a do observador dos cegos.” </a:t>
            </a:r>
          </a:p>
          <a:p>
            <a:pPr marL="342900" indent="-342900">
              <a:buFontTx/>
              <a:buChar char="-"/>
            </a:pPr>
            <a:endParaRPr lang="pt-BR" sz="2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491880" y="9807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496944" cy="1371600"/>
          </a:xfrm>
        </p:spPr>
        <p:txBody>
          <a:bodyPr>
            <a:normAutofit/>
          </a:bodyPr>
          <a:lstStyle/>
          <a:p>
            <a:r>
              <a:rPr lang="pt-BR" sz="4800" cap="none" dirty="0" smtClean="0">
                <a:latin typeface="+mn-lt"/>
              </a:rPr>
              <a:t>Grupo de Cegos e o Elefante</a:t>
            </a:r>
            <a:endParaRPr lang="pt-BR" sz="480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179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5791200" cy="1371600"/>
          </a:xfrm>
        </p:spPr>
        <p:txBody>
          <a:bodyPr>
            <a:normAutofit/>
          </a:bodyPr>
          <a:lstStyle/>
          <a:p>
            <a:r>
              <a:rPr lang="pt-BR" sz="4800" cap="none" spc="-150" dirty="0" smtClean="0">
                <a:latin typeface="+mn-lt"/>
              </a:rPr>
              <a:t>Sistema</a:t>
            </a:r>
            <a:endParaRPr lang="pt-BR" sz="4800" cap="none" spc="-15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435280" cy="4916760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pt-BR" sz="2400" dirty="0" smtClean="0"/>
              <a:t>“Conjunto de partes coordenadas para realizar um conjunto de finalidades.”</a:t>
            </a:r>
          </a:p>
          <a:p>
            <a:pPr marL="342900" indent="-342900">
              <a:buFontTx/>
              <a:buChar char="-"/>
            </a:pPr>
            <a:r>
              <a:rPr lang="pt-BR" sz="2200" dirty="0"/>
              <a:t>Cientista da Administração (sujeito)</a:t>
            </a:r>
          </a:p>
          <a:p>
            <a:pPr marL="800100" lvl="1" indent="-342900">
              <a:buFontTx/>
              <a:buChar char="-"/>
            </a:pPr>
            <a:r>
              <a:rPr lang="pt-BR" sz="2200" dirty="0"/>
              <a:t>“Anunciar em detalhes aquilo que o sistema total é, o ambiente em que vive , qual é sua finalidade e como esta é mantida pelas atividades das partes</a:t>
            </a:r>
            <a:r>
              <a:rPr lang="pt-BR" sz="2200" dirty="0" smtClean="0"/>
              <a:t>.”</a:t>
            </a:r>
          </a:p>
          <a:p>
            <a:pPr marL="800100" lvl="1" indent="-342900">
              <a:buFontTx/>
              <a:buChar char="-"/>
            </a:pPr>
            <a:endParaRPr lang="pt-BR" sz="2200" dirty="0"/>
          </a:p>
          <a:p>
            <a:pPr marL="342900" indent="-342900">
              <a:buFontTx/>
              <a:buChar char="-"/>
            </a:pPr>
            <a:r>
              <a:rPr lang="pt-BR" sz="2200" dirty="0" smtClean="0"/>
              <a:t>Cinco considerações básicas sobre o significado do Sistema:</a:t>
            </a:r>
          </a:p>
          <a:p>
            <a:pPr marL="800100" lvl="1" indent="-342900">
              <a:buFontTx/>
              <a:buChar char="-"/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425090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>
            <a:noAutofit/>
          </a:bodyPr>
          <a:lstStyle/>
          <a:p>
            <a:r>
              <a:rPr lang="pt-BR" sz="4800" cap="none" dirty="0" smtClean="0">
                <a:latin typeface="+mn-lt"/>
              </a:rPr>
              <a:t>1. Objetivos e Medidas de Rendimento do Sistema</a:t>
            </a:r>
            <a:endParaRPr lang="pt-BR" sz="4800" cap="none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435280" cy="4988768"/>
          </a:xfrm>
        </p:spPr>
        <p:txBody>
          <a:bodyPr>
            <a:normAutofit lnSpcReduction="10000"/>
          </a:bodyPr>
          <a:lstStyle/>
          <a:p>
            <a:pPr marL="342900" indent="-342900">
              <a:buFontTx/>
              <a:buChar char="-"/>
            </a:pPr>
            <a:r>
              <a:rPr lang="pt-BR" sz="2200" dirty="0" smtClean="0"/>
              <a:t>Objetivos</a:t>
            </a:r>
          </a:p>
          <a:p>
            <a:pPr marL="800100" lvl="1" indent="-342900">
              <a:buFontTx/>
              <a:buChar char="-"/>
            </a:pPr>
            <a:r>
              <a:rPr lang="pt-BR" dirty="0" smtClean="0"/>
              <a:t>“Determinar se o sistema sacrificará conscientemente outras finalidades, com o fim de atingir o objetivo.”</a:t>
            </a:r>
          </a:p>
          <a:p>
            <a:pPr marL="800100" lvl="1" indent="-342900">
              <a:buFontTx/>
              <a:buChar char="-"/>
            </a:pPr>
            <a:r>
              <a:rPr lang="pt-BR" dirty="0" smtClean="0"/>
              <a:t>Objetivo Declarado x Objetivo Real</a:t>
            </a:r>
          </a:p>
          <a:p>
            <a:pPr marL="800100" lvl="1" indent="-342900">
              <a:buFontTx/>
              <a:buChar char="-"/>
            </a:pPr>
            <a:r>
              <a:rPr lang="pt-BR" dirty="0" smtClean="0"/>
              <a:t>A fim de tentar torná-lo mais claro, o cientista passa do vago enunciado de objetivo para medidas precisas e específicas do Sistema.</a:t>
            </a:r>
          </a:p>
          <a:p>
            <a:pPr marL="800100" lvl="1" indent="-342900">
              <a:buFontTx/>
              <a:buChar char="-"/>
            </a:pPr>
            <a:endParaRPr lang="pt-BR" dirty="0" smtClean="0"/>
          </a:p>
          <a:p>
            <a:pPr marL="342900" indent="-342900">
              <a:buFontTx/>
              <a:buChar char="-"/>
            </a:pPr>
            <a:r>
              <a:rPr lang="pt-BR" sz="2200" dirty="0" smtClean="0"/>
              <a:t>Medidas de Rendimento</a:t>
            </a:r>
          </a:p>
          <a:p>
            <a:pPr marL="800100" lvl="1" indent="-342900">
              <a:buFontTx/>
              <a:buChar char="-"/>
            </a:pPr>
            <a:r>
              <a:rPr lang="pt-BR" dirty="0" smtClean="0"/>
              <a:t>“É uma contagem de pontos que nos diz até onde o Sistema está funcionando bem.”</a:t>
            </a:r>
          </a:p>
          <a:p>
            <a:pPr marL="800100" lvl="1" indent="-342900">
              <a:buFontTx/>
              <a:buChar char="-"/>
            </a:pPr>
            <a:r>
              <a:rPr lang="pt-BR" dirty="0" smtClean="0"/>
              <a:t>Finalidade Declarada x Medida Real</a:t>
            </a:r>
          </a:p>
          <a:p>
            <a:pPr marL="800100" lvl="1" indent="-342900">
              <a:buFontTx/>
              <a:buChar char="-"/>
            </a:pPr>
            <a:r>
              <a:rPr lang="pt-BR" dirty="0" smtClean="0"/>
              <a:t>Na sua determinação, procura-se o máximo de consequências importantes das atividades do Sistema.</a:t>
            </a:r>
          </a:p>
        </p:txBody>
      </p:sp>
    </p:spTree>
    <p:extLst>
      <p:ext uri="{BB962C8B-B14F-4D97-AF65-F5344CB8AC3E}">
        <p14:creationId xmlns:p14="http://schemas.microsoft.com/office/powerpoint/2010/main" val="376714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1371600"/>
          </a:xfrm>
        </p:spPr>
        <p:txBody>
          <a:bodyPr>
            <a:normAutofit/>
          </a:bodyPr>
          <a:lstStyle/>
          <a:p>
            <a:r>
              <a:rPr lang="pt-BR" sz="4800" cap="none" dirty="0" smtClean="0">
                <a:latin typeface="+mn-lt"/>
              </a:rPr>
              <a:t>2. Ambiente do Sistema</a:t>
            </a:r>
            <a:endParaRPr lang="pt-BR" sz="4800" cap="none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pt-BR" sz="2400" dirty="0" smtClean="0"/>
              <a:t>“É aquilo que está situado “fora” do Sistema.”</a:t>
            </a:r>
          </a:p>
          <a:p>
            <a:pPr marL="800100" lvl="1" indent="-342900">
              <a:buFontTx/>
              <a:buChar char="-"/>
            </a:pPr>
            <a:r>
              <a:rPr lang="pt-BR" dirty="0" smtClean="0"/>
              <a:t>Aspecto de difícil definição</a:t>
            </a:r>
          </a:p>
          <a:p>
            <a:pPr marL="800100" lvl="1" indent="-342900">
              <a:buFontTx/>
              <a:buChar char="-"/>
            </a:pPr>
            <a:r>
              <a:rPr lang="pt-BR" dirty="0" smtClean="0"/>
              <a:t>Maneira de pensar mais rica e sutil do que a simples procura de limites</a:t>
            </a:r>
          </a:p>
          <a:p>
            <a:pPr marL="800100" lvl="1" indent="-342900">
              <a:buFontTx/>
              <a:buChar char="-"/>
            </a:pPr>
            <a:endParaRPr lang="pt-BR" dirty="0" smtClean="0"/>
          </a:p>
          <a:p>
            <a:pPr marL="342900" indent="-342900">
              <a:buFontTx/>
              <a:buChar char="-"/>
            </a:pPr>
            <a:r>
              <a:rPr lang="pt-BR" sz="2200" dirty="0" smtClean="0"/>
              <a:t>Fora do controle do Sistema</a:t>
            </a:r>
          </a:p>
          <a:p>
            <a:pPr marL="342900" indent="-342900">
              <a:buFontTx/>
              <a:buChar char="-"/>
            </a:pPr>
            <a:r>
              <a:rPr lang="pt-BR" sz="2200" dirty="0" smtClean="0"/>
              <a:t>Determina parte de seu funcionamento</a:t>
            </a:r>
          </a:p>
          <a:p>
            <a:pPr marL="342900" indent="-34290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269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80920" cy="1371600"/>
          </a:xfrm>
        </p:spPr>
        <p:txBody>
          <a:bodyPr>
            <a:normAutofit/>
          </a:bodyPr>
          <a:lstStyle/>
          <a:p>
            <a:r>
              <a:rPr lang="pt-BR" sz="4800" cap="none" dirty="0" smtClean="0">
                <a:latin typeface="+mn-lt"/>
              </a:rPr>
              <a:t>3. Recursos do Sistema</a:t>
            </a:r>
            <a:endParaRPr lang="pt-BR" sz="4800" cap="none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844752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pt-BR" sz="2400" dirty="0" smtClean="0"/>
              <a:t>“São os meios que o Sistema usa para desempenhar suas tarefas.”</a:t>
            </a:r>
          </a:p>
          <a:p>
            <a:pPr marL="800100" lvl="1" indent="-342900">
              <a:buFontTx/>
              <a:buChar char="-"/>
            </a:pPr>
            <a:r>
              <a:rPr lang="pt-BR" dirty="0" smtClean="0"/>
              <a:t>Difícil definir recursos reais</a:t>
            </a:r>
          </a:p>
          <a:p>
            <a:pPr marL="800100" lvl="1" indent="-342900">
              <a:buFontTx/>
              <a:buChar char="-"/>
            </a:pPr>
            <a:endParaRPr lang="pt-BR" dirty="0" smtClean="0"/>
          </a:p>
          <a:p>
            <a:pPr marL="342900" indent="-342900">
              <a:buFontTx/>
              <a:buChar char="-"/>
            </a:pPr>
            <a:r>
              <a:rPr lang="pt-BR" sz="2200" dirty="0"/>
              <a:t>Dentro do controle do Sistema</a:t>
            </a:r>
          </a:p>
          <a:p>
            <a:pPr marL="342900" indent="-342900">
              <a:buFontTx/>
              <a:buChar char="-"/>
            </a:pPr>
            <a:r>
              <a:rPr lang="pt-BR" sz="2200" dirty="0" smtClean="0"/>
              <a:t>Devem </a:t>
            </a:r>
            <a:r>
              <a:rPr lang="pt-BR" sz="2200" dirty="0"/>
              <a:t>ser levantados e geridos após análises cuidadosas:</a:t>
            </a:r>
          </a:p>
          <a:p>
            <a:pPr marL="800100" lvl="1" indent="-342900">
              <a:buFontTx/>
              <a:buChar char="-"/>
            </a:pPr>
            <a:r>
              <a:rPr lang="pt-BR" sz="2200" dirty="0"/>
              <a:t>Oportunidades perdidas por alocação </a:t>
            </a:r>
            <a:r>
              <a:rPr lang="pt-BR" sz="2200" dirty="0" smtClean="0"/>
              <a:t>indevida</a:t>
            </a:r>
          </a:p>
          <a:p>
            <a:pPr marL="800100" lvl="1" indent="-342900">
              <a:buFontTx/>
              <a:buChar char="-"/>
            </a:pPr>
            <a:endParaRPr lang="pt-BR" sz="2200" dirty="0"/>
          </a:p>
          <a:p>
            <a:pPr marL="342900" indent="-342900">
              <a:buFontTx/>
              <a:buChar char="-"/>
            </a:pPr>
            <a:r>
              <a:rPr lang="pt-BR" sz="2200" dirty="0" smtClean="0"/>
              <a:t>Progressos tecnológicos</a:t>
            </a:r>
          </a:p>
          <a:p>
            <a:pPr marL="800100" lvl="1" indent="-342900">
              <a:buFontTx/>
              <a:buChar char="-"/>
            </a:pPr>
            <a:r>
              <a:rPr lang="pt-BR" sz="2200" dirty="0" smtClean="0"/>
              <a:t>Podem aumentar enormemente os recursos</a:t>
            </a:r>
          </a:p>
        </p:txBody>
      </p:sp>
    </p:spTree>
    <p:extLst>
      <p:ext uri="{BB962C8B-B14F-4D97-AF65-F5344CB8AC3E}">
        <p14:creationId xmlns:p14="http://schemas.microsoft.com/office/powerpoint/2010/main" val="391421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352928" cy="1371600"/>
          </a:xfrm>
        </p:spPr>
        <p:txBody>
          <a:bodyPr>
            <a:normAutofit/>
          </a:bodyPr>
          <a:lstStyle/>
          <a:p>
            <a:r>
              <a:rPr lang="pt-BR" sz="4800" cap="none" dirty="0">
                <a:latin typeface="+mn-lt"/>
              </a:rPr>
              <a:t>4</a:t>
            </a:r>
            <a:r>
              <a:rPr lang="pt-BR" sz="4800" cap="none" dirty="0" smtClean="0">
                <a:latin typeface="+mn-lt"/>
              </a:rPr>
              <a:t>. Componentes do Sistema</a:t>
            </a:r>
            <a:endParaRPr lang="pt-BR" sz="4800" cap="none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84475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Tx/>
              <a:buChar char="-"/>
            </a:pPr>
            <a:r>
              <a:rPr lang="pt-BR" sz="2200" dirty="0" smtClean="0"/>
              <a:t>Visão tradicional:</a:t>
            </a:r>
          </a:p>
          <a:p>
            <a:pPr marL="800100" lvl="1" indent="-342900">
              <a:buFontTx/>
              <a:buChar char="-"/>
            </a:pPr>
            <a:r>
              <a:rPr lang="pt-BR" sz="2200" dirty="0" smtClean="0"/>
              <a:t>Departamentos, divisões, repartições e grupos de pessoas</a:t>
            </a:r>
          </a:p>
          <a:p>
            <a:pPr marL="800100" lvl="1" indent="-342900">
              <a:buFontTx/>
              <a:buChar char="-"/>
            </a:pPr>
            <a:r>
              <a:rPr lang="pt-BR" sz="2200" dirty="0" smtClean="0"/>
              <a:t>Difícil distinção de suas influências no produto</a:t>
            </a:r>
          </a:p>
          <a:p>
            <a:pPr marL="800100" lvl="1" indent="-342900">
              <a:buFontTx/>
              <a:buChar char="-"/>
            </a:pPr>
            <a:endParaRPr lang="pt-BR" sz="2200" dirty="0" smtClean="0"/>
          </a:p>
          <a:p>
            <a:pPr marL="342900" indent="-342900">
              <a:buFontTx/>
              <a:buChar char="-"/>
            </a:pPr>
            <a:r>
              <a:rPr lang="pt-BR" sz="2200" dirty="0" smtClean="0"/>
              <a:t>O cientista deve levar em conta as missões</a:t>
            </a:r>
            <a:endParaRPr lang="pt-BR" sz="2200" dirty="0"/>
          </a:p>
          <a:p>
            <a:pPr marL="800100" lvl="1" indent="-342900">
              <a:buFontTx/>
              <a:buChar char="-"/>
            </a:pPr>
            <a:r>
              <a:rPr lang="pt-BR" sz="2200" dirty="0" smtClean="0"/>
              <a:t>Ao analisar a missão, ele observa seu valor para o sistema como um todo</a:t>
            </a:r>
          </a:p>
          <a:p>
            <a:pPr marL="800100" lvl="1" indent="-342900">
              <a:buFontTx/>
              <a:buChar char="-"/>
            </a:pPr>
            <a:endParaRPr lang="pt-BR" sz="2200" dirty="0"/>
          </a:p>
          <a:p>
            <a:pPr marL="342900" indent="-342900">
              <a:buFontTx/>
              <a:buChar char="-"/>
            </a:pPr>
            <a:r>
              <a:rPr lang="pt-BR" sz="2400" dirty="0" smtClean="0"/>
              <a:t>“Sua finalidade é oferecer ao analista o tipo de informação de que necessita para dizer se o Sistema esta operando corretamente e o que deveria ser feito a seguir.”</a:t>
            </a:r>
          </a:p>
          <a:p>
            <a:pPr marL="342900" indent="-342900">
              <a:buFontTx/>
              <a:buChar char="-"/>
            </a:pPr>
            <a:r>
              <a:rPr lang="pt-BR" sz="2200" dirty="0" smtClean="0"/>
              <a:t>Descobrir se </a:t>
            </a:r>
            <a:r>
              <a:rPr lang="pt-BR" sz="2200" dirty="0"/>
              <a:t>medida do rendimento dos componentes está verdadeiramente relacionada com o rendimento do sistema global</a:t>
            </a:r>
          </a:p>
          <a:p>
            <a:pPr marL="342900" indent="-342900">
              <a:buFontTx/>
              <a:buChar char="-"/>
            </a:pPr>
            <a:endParaRPr lang="pt-BR" sz="2200" dirty="0" smtClean="0"/>
          </a:p>
        </p:txBody>
      </p:sp>
    </p:spTree>
    <p:extLst>
      <p:ext uri="{BB962C8B-B14F-4D97-AF65-F5344CB8AC3E}">
        <p14:creationId xmlns:p14="http://schemas.microsoft.com/office/powerpoint/2010/main" val="405004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352928" cy="1371600"/>
          </a:xfrm>
        </p:spPr>
        <p:txBody>
          <a:bodyPr>
            <a:normAutofit/>
          </a:bodyPr>
          <a:lstStyle/>
          <a:p>
            <a:r>
              <a:rPr lang="pt-BR" sz="4800" cap="none" dirty="0" smtClean="0">
                <a:latin typeface="+mn-lt"/>
              </a:rPr>
              <a:t>5. Administração do Sistema</a:t>
            </a:r>
            <a:endParaRPr lang="pt-BR" sz="4800" cap="none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844752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pt-BR" sz="2400" dirty="0" smtClean="0"/>
              <a:t>“Trata da criação de planos para o Sistema, isto é da consideração de todas as coisas discutidas até então.”</a:t>
            </a:r>
          </a:p>
          <a:p>
            <a:pPr marL="800100" lvl="1" indent="-342900">
              <a:buFontTx/>
              <a:buChar char="-"/>
            </a:pPr>
            <a:r>
              <a:rPr lang="pt-BR" sz="2200" dirty="0" smtClean="0"/>
              <a:t>Determina as finalidades dos componentes</a:t>
            </a:r>
          </a:p>
          <a:p>
            <a:pPr marL="800100" lvl="1" indent="-342900">
              <a:buFontTx/>
              <a:buChar char="-"/>
            </a:pPr>
            <a:r>
              <a:rPr lang="pt-BR" sz="2200" dirty="0" smtClean="0"/>
              <a:t>Procede à alocação dos recursos</a:t>
            </a:r>
          </a:p>
          <a:p>
            <a:pPr marL="800100" lvl="1" indent="-342900">
              <a:buFontTx/>
              <a:buChar char="-"/>
            </a:pPr>
            <a:r>
              <a:rPr lang="pt-BR" sz="2200" dirty="0" smtClean="0"/>
              <a:t>Controla o rendimento do Sistema</a:t>
            </a:r>
          </a:p>
          <a:p>
            <a:pPr marL="800100" lvl="1" indent="-342900">
              <a:buFontTx/>
              <a:buChar char="-"/>
            </a:pPr>
            <a:endParaRPr lang="pt-BR" sz="2200" dirty="0"/>
          </a:p>
          <a:p>
            <a:pPr marL="342900" indent="-342900">
              <a:buFontTx/>
              <a:buChar char="-"/>
            </a:pPr>
            <a:r>
              <a:rPr lang="pt-BR" sz="2200" dirty="0" smtClean="0"/>
              <a:t>Assegura também que sejam executados de acordo com suas ideias originais</a:t>
            </a:r>
          </a:p>
          <a:p>
            <a:pPr marL="800100" lvl="1" indent="-342900">
              <a:buFontTx/>
              <a:buChar char="-"/>
            </a:pPr>
            <a:r>
              <a:rPr lang="pt-BR" sz="2200" dirty="0" smtClean="0"/>
              <a:t>Avalia, e consequentemente, altera os planos</a:t>
            </a:r>
          </a:p>
          <a:p>
            <a:pPr marL="800100" lvl="1" indent="-342900">
              <a:buFontTx/>
              <a:buChar char="-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2925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cial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268</TotalTime>
  <Words>661</Words>
  <Application>Microsoft Office PowerPoint</Application>
  <PresentationFormat>Apresentação na tela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Essencial</vt:lpstr>
      <vt:lpstr>Introdução à Teoria dos Sistemas</vt:lpstr>
      <vt:lpstr>Grupo de Cegos e o Elefante</vt:lpstr>
      <vt:lpstr>Grupo de Cegos e o Elefante</vt:lpstr>
      <vt:lpstr>Sistema</vt:lpstr>
      <vt:lpstr>1. Objetivos e Medidas de Rendimento do Sistema</vt:lpstr>
      <vt:lpstr>2. Ambiente do Sistema</vt:lpstr>
      <vt:lpstr>3. Recursos do Sistema</vt:lpstr>
      <vt:lpstr>4. Componentes do Sistema</vt:lpstr>
      <vt:lpstr>5. Administração do Sistema</vt:lpstr>
      <vt:lpstr>Ilustração</vt:lpstr>
      <vt:lpstr>Ilustração</vt:lpstr>
      <vt:lpstr>Ilustração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Teoria dos Sistemas</dc:title>
  <dc:creator>Fran</dc:creator>
  <cp:lastModifiedBy>Fran</cp:lastModifiedBy>
  <cp:revision>30</cp:revision>
  <dcterms:created xsi:type="dcterms:W3CDTF">2015-04-20T19:31:01Z</dcterms:created>
  <dcterms:modified xsi:type="dcterms:W3CDTF">2015-04-20T23:59:15Z</dcterms:modified>
</cp:coreProperties>
</file>