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9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0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2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charts/chart14.xml" ContentType="application/vnd.openxmlformats-officedocument.drawingml.chart+xml"/>
  <Override PartName="/ppt/theme/themeOverride15.xml" ContentType="application/vnd.openxmlformats-officedocument.themeOverride+xml"/>
  <Override PartName="/ppt/charts/chart15.xml" ContentType="application/vnd.openxmlformats-officedocument.drawingml.chart+xml"/>
  <Override PartName="/ppt/theme/themeOverride16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7.xml" ContentType="application/vnd.openxmlformats-officedocument.themeOverr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5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7.xml" ContentType="application/vnd.openxmlformats-officedocument.drawingml.chart+xml"/>
  <Override PartName="/ppt/theme/themeOverride18.xml" ContentType="application/vnd.openxmlformats-officedocument.themeOverride+xml"/>
  <Override PartName="/ppt/charts/chart18.xml" ContentType="application/vnd.openxmlformats-officedocument.drawingml.chart+xml"/>
  <Override PartName="/ppt/theme/themeOverride19.xml" ContentType="application/vnd.openxmlformats-officedocument.themeOverride+xml"/>
  <Override PartName="/ppt/charts/chart19.xml" ContentType="application/vnd.openxmlformats-officedocument.drawingml.chart+xml"/>
  <Override PartName="/ppt/theme/themeOverride20.xml" ContentType="application/vnd.openxmlformats-officedocument.themeOverride+xml"/>
  <Override PartName="/ppt/charts/chart20.xml" ContentType="application/vnd.openxmlformats-officedocument.drawingml.chart+xml"/>
  <Override PartName="/ppt/theme/themeOverride21.xml" ContentType="application/vnd.openxmlformats-officedocument.themeOverride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60"/>
  </p:notesMasterIdLst>
  <p:sldIdLst>
    <p:sldId id="341" r:id="rId2"/>
    <p:sldId id="370" r:id="rId3"/>
    <p:sldId id="361" r:id="rId4"/>
    <p:sldId id="352" r:id="rId5"/>
    <p:sldId id="354" r:id="rId6"/>
    <p:sldId id="356" r:id="rId7"/>
    <p:sldId id="355" r:id="rId8"/>
    <p:sldId id="357" r:id="rId9"/>
    <p:sldId id="358" r:id="rId10"/>
    <p:sldId id="359" r:id="rId11"/>
    <p:sldId id="362" r:id="rId12"/>
    <p:sldId id="363" r:id="rId13"/>
    <p:sldId id="364" r:id="rId14"/>
    <p:sldId id="365" r:id="rId15"/>
    <p:sldId id="353" r:id="rId16"/>
    <p:sldId id="366" r:id="rId17"/>
    <p:sldId id="367" r:id="rId18"/>
    <p:sldId id="368" r:id="rId19"/>
    <p:sldId id="349" r:id="rId20"/>
    <p:sldId id="371" r:id="rId21"/>
    <p:sldId id="340" r:id="rId22"/>
    <p:sldId id="261" r:id="rId23"/>
    <p:sldId id="293" r:id="rId24"/>
    <p:sldId id="295" r:id="rId25"/>
    <p:sldId id="298" r:id="rId26"/>
    <p:sldId id="299" r:id="rId27"/>
    <p:sldId id="273" r:id="rId28"/>
    <p:sldId id="274" r:id="rId29"/>
    <p:sldId id="275" r:id="rId30"/>
    <p:sldId id="276" r:id="rId31"/>
    <p:sldId id="302" r:id="rId32"/>
    <p:sldId id="304" r:id="rId33"/>
    <p:sldId id="305" r:id="rId34"/>
    <p:sldId id="277" r:id="rId35"/>
    <p:sldId id="323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290" r:id="rId46"/>
    <p:sldId id="318" r:id="rId47"/>
    <p:sldId id="319" r:id="rId48"/>
    <p:sldId id="320" r:id="rId49"/>
    <p:sldId id="264" r:id="rId50"/>
    <p:sldId id="278" r:id="rId51"/>
    <p:sldId id="322" r:id="rId52"/>
    <p:sldId id="331" r:id="rId53"/>
    <p:sldId id="328" r:id="rId54"/>
    <p:sldId id="325" r:id="rId55"/>
    <p:sldId id="326" r:id="rId56"/>
    <p:sldId id="333" r:id="rId57"/>
    <p:sldId id="332" r:id="rId58"/>
    <p:sldId id="329" r:id="rId5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ônica Cairrão Rodrigues" initials="MCR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476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redeluca\Dropbox\TF_BRT\TF%202\Relato&#769;rio%202\Pesquisa%20CET%202013.xlsx" TargetMode="External"/><Relationship Id="rId1" Type="http://schemas.openxmlformats.org/officeDocument/2006/relationships/themeOverride" Target="../theme/themeOverrid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localhost\Users\redeluca\Dropbox\TF_BRT\TF%202\Relato&#769;rio%202\Arquivos%20auxiliares\Gra&#769;ficos%20velocidades%20CET%20e%20SPTRAN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localhost\Users\redeluca\Dropbox\TF_BRT\TF%202\Relato&#769;rio%202\Arquivos%20auxiliares\Gra&#769;ficos%20velocidades%20CET%20e%20SPTRAN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localhost\Users\redeluca\Dropbox\TF_BRT\TF%202\Relato&#769;rio%202\Arquivos%20auxiliares\Gra&#769;ficos%20velocidades%20CET%20e%20SPTRAN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localhost\Users\redeluca\Dropbox\TF_BRT\TF%202\Relato&#769;rio%202\Arquivos%20auxiliares\Gra&#769;ficos%20velocidades%20CET%20e%20SPTRANS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dro%20Chiovetti\Dropbox\TF_BRT\TF%202\simula&#231;&#245;es\Compara&#231;&#245;es.xlsx" TargetMode="External"/><Relationship Id="rId1" Type="http://schemas.openxmlformats.org/officeDocument/2006/relationships/themeOverride" Target="../theme/themeOverride1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dro%20Chiovetti\Dropbox\TF_BRT\TF%202\simula&#231;&#245;es\Compara&#231;&#245;es.xlsx" TargetMode="External"/><Relationship Id="rId1" Type="http://schemas.openxmlformats.org/officeDocument/2006/relationships/themeOverride" Target="../theme/themeOverrid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Pasta1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_MESTRADO\CD\SIMULA&#199;&#195;O%20FINAL%20CENARIOS.xlsx" TargetMode="External"/><Relationship Id="rId1" Type="http://schemas.openxmlformats.org/officeDocument/2006/relationships/themeOverride" Target="../theme/themeOverride1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Relationship Id="rId1" Type="http://schemas.openxmlformats.org/officeDocument/2006/relationships/themeOverride" Target="../theme/themeOverride1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Relationship Id="rId1" Type="http://schemas.openxmlformats.org/officeDocument/2006/relationships/themeOverride" Target="../theme/themeOverride2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redeluca\Dropbox\TF_BRT\TF%202\CET\Pesquisa%20CET%202013.xlsx" TargetMode="External"/><Relationship Id="rId1" Type="http://schemas.openxmlformats.org/officeDocument/2006/relationships/themeOverride" Target="../theme/themeOverride3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Relationship Id="rId1" Type="http://schemas.openxmlformats.org/officeDocument/2006/relationships/themeOverride" Target="../theme/themeOverrid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localhost\Users\redeluca\Dropbox\TF_BRT\TF%202\CET\Pesquisa%20CET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Velocidade!$A$3</c:f>
              <c:strCache>
                <c:ptCount val="1"/>
                <c:pt idx="0">
                  <c:v>Bairro-Centro</c:v>
                </c:pt>
              </c:strCache>
            </c:strRef>
          </c:tx>
          <c:spPr>
            <a:solidFill>
              <a:srgbClr val="FF4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Velocidade!$B$2:$C$2</c:f>
              <c:strCache>
                <c:ptCount val="2"/>
                <c:pt idx="0">
                  <c:v>Manhã</c:v>
                </c:pt>
                <c:pt idx="1">
                  <c:v>Tarde</c:v>
                </c:pt>
              </c:strCache>
            </c:strRef>
          </c:cat>
          <c:val>
            <c:numRef>
              <c:f>Velocidade!$B$3:$C$3</c:f>
              <c:numCache>
                <c:formatCode>General</c:formatCode>
                <c:ptCount val="2"/>
                <c:pt idx="0">
                  <c:v>17.5</c:v>
                </c:pt>
                <c:pt idx="1">
                  <c:v>35.299999999999997</c:v>
                </c:pt>
              </c:numCache>
            </c:numRef>
          </c:val>
        </c:ser>
        <c:ser>
          <c:idx val="1"/>
          <c:order val="1"/>
          <c:tx>
            <c:strRef>
              <c:f>Velocidade!$A$4</c:f>
              <c:strCache>
                <c:ptCount val="1"/>
                <c:pt idx="0">
                  <c:v>Centro-Bairro</c:v>
                </c:pt>
              </c:strCache>
            </c:strRef>
          </c:tx>
          <c:spPr>
            <a:solidFill>
              <a:srgbClr val="F3A33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/>
                    </a:pPr>
                    <a:fld id="{9A115926-C7B1-DE40-968A-AD9C70A0ABCA}" type="VALUE">
                      <a:rPr lang="en-US" smtClean="0"/>
                      <a:pPr>
                        <a:defRPr sz="1800" b="1"/>
                      </a:pPr>
                      <a:t>[VALOR]</a:t>
                    </a:fld>
                    <a:r>
                      <a:rPr lang="en-US" smtClean="0"/>
                      <a:t>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Velocidade!$B$2:$C$2</c:f>
              <c:strCache>
                <c:ptCount val="2"/>
                <c:pt idx="0">
                  <c:v>Manhã</c:v>
                </c:pt>
                <c:pt idx="1">
                  <c:v>Tarde</c:v>
                </c:pt>
              </c:strCache>
            </c:strRef>
          </c:cat>
          <c:val>
            <c:numRef>
              <c:f>Velocidade!$B$4:$C$4</c:f>
              <c:numCache>
                <c:formatCode>General</c:formatCode>
                <c:ptCount val="2"/>
                <c:pt idx="0">
                  <c:v>29.6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077787648"/>
        <c:axId val="2077771328"/>
      </c:barChart>
      <c:catAx>
        <c:axId val="207778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71328"/>
        <c:crosses val="autoZero"/>
        <c:auto val="1"/>
        <c:lblAlgn val="ctr"/>
        <c:lblOffset val="100"/>
        <c:noMultiLvlLbl val="0"/>
      </c:catAx>
      <c:valAx>
        <c:axId val="207777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8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730012153852"/>
          <c:y val="0.91546991102564101"/>
          <c:w val="0.53317811131277104"/>
          <c:h val="8.4530088974358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Ônibus</c:v>
          </c:tx>
          <c:spPr>
            <a:ln w="38100" cap="rnd">
              <a:solidFill>
                <a:srgbClr val="00B09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00B09A"/>
                </a:solidFill>
              </a:ln>
              <a:effectLst/>
            </c:spPr>
          </c:marker>
          <c:cat>
            <c:numRef>
              <c:f>'COMPARATIVO com 2014'!$K$2:$O$2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2014'!$K$3:$O$3</c:f>
              <c:numCache>
                <c:formatCode>0.0</c:formatCode>
                <c:ptCount val="5"/>
                <c:pt idx="0">
                  <c:v>13.3</c:v>
                </c:pt>
                <c:pt idx="1">
                  <c:v>20.2</c:v>
                </c:pt>
                <c:pt idx="2">
                  <c:v>28.7</c:v>
                </c:pt>
                <c:pt idx="3">
                  <c:v>31.1</c:v>
                </c:pt>
                <c:pt idx="4">
                  <c:v>31.190435168881699</c:v>
                </c:pt>
              </c:numCache>
            </c:numRef>
          </c:val>
          <c:smooth val="0"/>
        </c:ser>
        <c:ser>
          <c:idx val="1"/>
          <c:order val="1"/>
          <c:tx>
            <c:v>Demais veículos</c:v>
          </c:tx>
          <c:spPr>
            <a:ln w="38100" cap="rnd">
              <a:solidFill>
                <a:srgbClr val="F3A3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F3A333"/>
                </a:solidFill>
              </a:ln>
              <a:effectLst/>
            </c:spPr>
          </c:marker>
          <c:cat>
            <c:numRef>
              <c:f>'COMPARATIVO com 2014'!$K$2:$O$2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2014'!$K$4:$O$4</c:f>
              <c:numCache>
                <c:formatCode>0.0</c:formatCode>
                <c:ptCount val="5"/>
                <c:pt idx="0">
                  <c:v>11.6</c:v>
                </c:pt>
                <c:pt idx="1">
                  <c:v>27.2</c:v>
                </c:pt>
                <c:pt idx="2">
                  <c:v>16.75</c:v>
                </c:pt>
                <c:pt idx="3">
                  <c:v>13.2</c:v>
                </c:pt>
                <c:pt idx="4">
                  <c:v>14.241345206545679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7791456"/>
        <c:axId val="2077802880"/>
      </c:lineChart>
      <c:catAx>
        <c:axId val="20777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802880"/>
        <c:crosses val="autoZero"/>
        <c:auto val="1"/>
        <c:lblAlgn val="ctr"/>
        <c:lblOffset val="100"/>
        <c:noMultiLvlLbl val="0"/>
      </c:catAx>
      <c:valAx>
        <c:axId val="207780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9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94862459546901"/>
          <c:y val="0.89851075268817204"/>
          <c:w val="0.38810275080906098"/>
          <c:h val="9.69372759856630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v>Ônibus</c:v>
          </c:tx>
          <c:spPr>
            <a:ln w="38100" cap="rnd">
              <a:solidFill>
                <a:srgbClr val="00B09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00B09A"/>
                </a:solidFill>
              </a:ln>
              <a:effectLst/>
            </c:spPr>
          </c:marker>
          <c:cat>
            <c:numRef>
              <c:f>'COMPARATIVO com 2014'!$K$2:$O$2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2014'!$K$4:$O$4</c:f>
              <c:numCache>
                <c:formatCode>0.0</c:formatCode>
                <c:ptCount val="5"/>
                <c:pt idx="0">
                  <c:v>11.6</c:v>
                </c:pt>
                <c:pt idx="1">
                  <c:v>27.2</c:v>
                </c:pt>
                <c:pt idx="2">
                  <c:v>16.75</c:v>
                </c:pt>
                <c:pt idx="3">
                  <c:v>13.2</c:v>
                </c:pt>
                <c:pt idx="4">
                  <c:v>14.241345206545679</c:v>
                </c:pt>
              </c:numCache>
            </c:numRef>
          </c:val>
          <c:smooth val="0"/>
        </c:ser>
        <c:ser>
          <c:idx val="3"/>
          <c:order val="1"/>
          <c:tx>
            <c:v>Demais veículos</c:v>
          </c:tx>
          <c:spPr>
            <a:ln w="38100" cap="rnd">
              <a:solidFill>
                <a:srgbClr val="F3A3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F3A333"/>
                </a:solidFill>
              </a:ln>
              <a:effectLst/>
            </c:spPr>
          </c:marker>
          <c:cat>
            <c:numRef>
              <c:f>'COMPARATIVO com 2014'!$K$2:$O$2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2014'!$K$6:$O$6</c:f>
              <c:numCache>
                <c:formatCode>0.0</c:formatCode>
                <c:ptCount val="5"/>
                <c:pt idx="0">
                  <c:v>9.7058823529411793</c:v>
                </c:pt>
                <c:pt idx="1">
                  <c:v>11.692913385826801</c:v>
                </c:pt>
                <c:pt idx="2">
                  <c:v>13.229398663697101</c:v>
                </c:pt>
                <c:pt idx="3">
                  <c:v>12.0977596741344</c:v>
                </c:pt>
                <c:pt idx="4">
                  <c:v>11.832669322709201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7792544"/>
        <c:axId val="2077795808"/>
      </c:lineChart>
      <c:catAx>
        <c:axId val="20777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95808"/>
        <c:crosses val="autoZero"/>
        <c:auto val="1"/>
        <c:lblAlgn val="ctr"/>
        <c:lblOffset val="100"/>
        <c:noMultiLvlLbl val="0"/>
      </c:catAx>
      <c:valAx>
        <c:axId val="207779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9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v>Ônibus</c:v>
          </c:tx>
          <c:spPr>
            <a:ln w="38100" cap="rnd">
              <a:solidFill>
                <a:srgbClr val="154F8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154F86"/>
                </a:solidFill>
              </a:ln>
              <a:effectLst/>
            </c:spPr>
          </c:marker>
          <c:cat>
            <c:numRef>
              <c:f>'COMPARATIVO com 2014'!$C$2:$G$2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2014'!$C$3:$G$3</c:f>
              <c:numCache>
                <c:formatCode>0.0</c:formatCode>
                <c:ptCount val="5"/>
                <c:pt idx="0">
                  <c:v>14.3</c:v>
                </c:pt>
                <c:pt idx="1">
                  <c:v>41.5</c:v>
                </c:pt>
                <c:pt idx="2">
                  <c:v>23.7</c:v>
                </c:pt>
                <c:pt idx="3">
                  <c:v>26.3</c:v>
                </c:pt>
                <c:pt idx="4">
                  <c:v>27.838234470394191</c:v>
                </c:pt>
              </c:numCache>
            </c:numRef>
          </c:val>
          <c:smooth val="0"/>
        </c:ser>
        <c:ser>
          <c:idx val="3"/>
          <c:order val="1"/>
          <c:tx>
            <c:v>Demais veículos</c:v>
          </c:tx>
          <c:spPr>
            <a:ln w="38100" cap="rnd">
              <a:solidFill>
                <a:srgbClr val="FF4C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FF4C00"/>
                </a:solidFill>
              </a:ln>
              <a:effectLst/>
            </c:spPr>
          </c:marker>
          <c:cat>
            <c:numRef>
              <c:f>'COMPARATIVO com 2014'!$C$2:$G$2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2014'!$C$5:$G$5</c:f>
              <c:numCache>
                <c:formatCode>0.0</c:formatCode>
                <c:ptCount val="5"/>
                <c:pt idx="0">
                  <c:v>10.241379310344801</c:v>
                </c:pt>
                <c:pt idx="1">
                  <c:v>9.1950464396284808</c:v>
                </c:pt>
                <c:pt idx="2">
                  <c:v>12.5316455696203</c:v>
                </c:pt>
                <c:pt idx="3">
                  <c:v>12.400835073068899</c:v>
                </c:pt>
                <c:pt idx="4">
                  <c:v>12.0977596741344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7797984"/>
        <c:axId val="2077798528"/>
      </c:lineChart>
      <c:catAx>
        <c:axId val="207779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98528"/>
        <c:crosses val="autoZero"/>
        <c:auto val="1"/>
        <c:lblAlgn val="ctr"/>
        <c:lblOffset val="100"/>
        <c:noMultiLvlLbl val="0"/>
      </c:catAx>
      <c:valAx>
        <c:axId val="207779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79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03603694714098"/>
          <c:y val="0.89756451612903199"/>
          <c:w val="0.41192792610571699"/>
          <c:h val="0.102435483870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Ônibus</c:v>
          </c:tx>
          <c:spPr>
            <a:ln w="38100" cap="rnd">
              <a:solidFill>
                <a:srgbClr val="154F8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154F86"/>
                </a:solidFill>
              </a:ln>
              <a:effectLst/>
            </c:spPr>
          </c:marker>
          <c:cat>
            <c:numRef>
              <c:f>'COMPARATIVO com 2014'!$C$2:$G$2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2014'!$C$4:$G$4</c:f>
              <c:numCache>
                <c:formatCode>0.0</c:formatCode>
                <c:ptCount val="5"/>
                <c:pt idx="0">
                  <c:v>19</c:v>
                </c:pt>
                <c:pt idx="1">
                  <c:v>32.700000000000003</c:v>
                </c:pt>
                <c:pt idx="2">
                  <c:v>36.299999999999997</c:v>
                </c:pt>
                <c:pt idx="3">
                  <c:v>21.06</c:v>
                </c:pt>
                <c:pt idx="4">
                  <c:v>22.258121080178189</c:v>
                </c:pt>
              </c:numCache>
            </c:numRef>
          </c:val>
          <c:smooth val="0"/>
        </c:ser>
        <c:ser>
          <c:idx val="1"/>
          <c:order val="1"/>
          <c:tx>
            <c:v>Demais veículos</c:v>
          </c:tx>
          <c:spPr>
            <a:ln w="38100" cap="rnd">
              <a:solidFill>
                <a:srgbClr val="FF4C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1275">
                <a:solidFill>
                  <a:srgbClr val="FF4C00"/>
                </a:solidFill>
              </a:ln>
              <a:effectLst/>
            </c:spPr>
          </c:marker>
          <c:cat>
            <c:numRef>
              <c:f>'COMPARATIVO com 2014'!$C$2:$G$2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'COMPARATIVO com 2014'!$C$6:$G$6</c:f>
              <c:numCache>
                <c:formatCode>0.0</c:formatCode>
                <c:ptCount val="5"/>
                <c:pt idx="0">
                  <c:v>26.283185840708001</c:v>
                </c:pt>
                <c:pt idx="1">
                  <c:v>23.112840466926109</c:v>
                </c:pt>
                <c:pt idx="2">
                  <c:v>30.152284263959409</c:v>
                </c:pt>
                <c:pt idx="3">
                  <c:v>33.75</c:v>
                </c:pt>
                <c:pt idx="4">
                  <c:v>40.408163265306072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7801248"/>
        <c:axId val="2077801792"/>
      </c:lineChart>
      <c:catAx>
        <c:axId val="20778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801792"/>
        <c:crosses val="autoZero"/>
        <c:auto val="1"/>
        <c:lblAlgn val="ctr"/>
        <c:lblOffset val="100"/>
        <c:noMultiLvlLbl val="0"/>
      </c:catAx>
      <c:valAx>
        <c:axId val="207780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8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Demais veículos</c:v>
          </c:tx>
          <c:spPr>
            <a:solidFill>
              <a:srgbClr val="FF4C00"/>
            </a:solidFill>
            <a:ln>
              <a:noFill/>
            </a:ln>
            <a:effectLst/>
          </c:spPr>
          <c:invertIfNegative val="0"/>
          <c:cat>
            <c:strRef>
              <c:f>Plan8!$A$11:$A$16</c:f>
              <c:strCache>
                <c:ptCount val="6"/>
                <c:pt idx="0">
                  <c:v>Situação Atual</c:v>
                </c:pt>
                <c:pt idx="1">
                  <c:v>Corredor</c:v>
                </c:pt>
                <c:pt idx="2">
                  <c:v>Situação Atual + Skip-stop</c:v>
                </c:pt>
                <c:pt idx="3">
                  <c:v>BRT + Skip-stop</c:v>
                </c:pt>
                <c:pt idx="4">
                  <c:v>BRT + Tempo de Parada</c:v>
                </c:pt>
                <c:pt idx="5">
                  <c:v>BRT + Linha Troncal</c:v>
                </c:pt>
              </c:strCache>
            </c:strRef>
          </c:cat>
          <c:val>
            <c:numRef>
              <c:f>Plan8!$C$11:$C$16</c:f>
              <c:numCache>
                <c:formatCode>0</c:formatCode>
                <c:ptCount val="6"/>
                <c:pt idx="0">
                  <c:v>241.26066605370721</c:v>
                </c:pt>
                <c:pt idx="1">
                  <c:v>306.45652900044593</c:v>
                </c:pt>
                <c:pt idx="2">
                  <c:v>237.70281267102499</c:v>
                </c:pt>
                <c:pt idx="3">
                  <c:v>306.4565289380489</c:v>
                </c:pt>
                <c:pt idx="4">
                  <c:v>306.4565289380489</c:v>
                </c:pt>
                <c:pt idx="5">
                  <c:v>306.20015894218801</c:v>
                </c:pt>
              </c:numCache>
            </c:numRef>
          </c:val>
        </c:ser>
        <c:ser>
          <c:idx val="1"/>
          <c:order val="1"/>
          <c:tx>
            <c:v>Ônibus</c:v>
          </c:tx>
          <c:spPr>
            <a:solidFill>
              <a:srgbClr val="154F86"/>
            </a:solidFill>
            <a:ln>
              <a:noFill/>
            </a:ln>
            <a:effectLst/>
          </c:spPr>
          <c:invertIfNegative val="0"/>
          <c:cat>
            <c:strRef>
              <c:f>Plan8!$A$11:$A$16</c:f>
              <c:strCache>
                <c:ptCount val="6"/>
                <c:pt idx="0">
                  <c:v>Situação Atual</c:v>
                </c:pt>
                <c:pt idx="1">
                  <c:v>Corredor</c:v>
                </c:pt>
                <c:pt idx="2">
                  <c:v>Situação Atual + Skip-stop</c:v>
                </c:pt>
                <c:pt idx="3">
                  <c:v>BRT + Skip-stop</c:v>
                </c:pt>
                <c:pt idx="4">
                  <c:v>BRT + Tempo de Parada</c:v>
                </c:pt>
                <c:pt idx="5">
                  <c:v>BRT + Linha Troncal</c:v>
                </c:pt>
              </c:strCache>
            </c:strRef>
          </c:cat>
          <c:val>
            <c:numRef>
              <c:f>Plan8!$E$11:$E$16</c:f>
              <c:numCache>
                <c:formatCode>0</c:formatCode>
                <c:ptCount val="6"/>
                <c:pt idx="0">
                  <c:v>137.77137342838751</c:v>
                </c:pt>
                <c:pt idx="1">
                  <c:v>143.41444736455949</c:v>
                </c:pt>
                <c:pt idx="2">
                  <c:v>123.55532230265911</c:v>
                </c:pt>
                <c:pt idx="3">
                  <c:v>108.59462908030569</c:v>
                </c:pt>
                <c:pt idx="4">
                  <c:v>132.6433662315271</c:v>
                </c:pt>
                <c:pt idx="5">
                  <c:v>136.79851112327549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7421200"/>
        <c:axId val="2077692800"/>
      </c:barChart>
      <c:catAx>
        <c:axId val="207742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692800"/>
        <c:crosses val="autoZero"/>
        <c:auto val="1"/>
        <c:lblAlgn val="ctr"/>
        <c:lblOffset val="100"/>
        <c:noMultiLvlLbl val="0"/>
      </c:catAx>
      <c:valAx>
        <c:axId val="207769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742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Demais veículos</c:v>
          </c:tx>
          <c:spPr>
            <a:solidFill>
              <a:srgbClr val="FF4C00"/>
            </a:solidFill>
            <a:ln>
              <a:noFill/>
            </a:ln>
            <a:effectLst/>
          </c:spPr>
          <c:invertIfNegative val="0"/>
          <c:cat>
            <c:strRef>
              <c:f>Plan8!$A$4:$A$9</c:f>
              <c:strCache>
                <c:ptCount val="6"/>
                <c:pt idx="0">
                  <c:v>Situação Atual</c:v>
                </c:pt>
                <c:pt idx="1">
                  <c:v>Corredor</c:v>
                </c:pt>
                <c:pt idx="2">
                  <c:v>Situação Atual + Skip-stop</c:v>
                </c:pt>
                <c:pt idx="3">
                  <c:v>BRT + Skip-stop</c:v>
                </c:pt>
                <c:pt idx="4">
                  <c:v>BRT + Tempo de Parada</c:v>
                </c:pt>
                <c:pt idx="5">
                  <c:v>BRT + Linha Troncal</c:v>
                </c:pt>
              </c:strCache>
            </c:strRef>
          </c:cat>
          <c:val>
            <c:numRef>
              <c:f>Plan8!$C$4:$C$9</c:f>
              <c:numCache>
                <c:formatCode>0</c:formatCode>
                <c:ptCount val="6"/>
                <c:pt idx="0">
                  <c:v>111.777262239002</c:v>
                </c:pt>
                <c:pt idx="1">
                  <c:v>94.115029489216099</c:v>
                </c:pt>
                <c:pt idx="2">
                  <c:v>116.15930873595249</c:v>
                </c:pt>
                <c:pt idx="3">
                  <c:v>94.115029489216099</c:v>
                </c:pt>
                <c:pt idx="4">
                  <c:v>94.115029475056517</c:v>
                </c:pt>
                <c:pt idx="5">
                  <c:v>93.794926589693702</c:v>
                </c:pt>
              </c:numCache>
            </c:numRef>
          </c:val>
        </c:ser>
        <c:ser>
          <c:idx val="1"/>
          <c:order val="1"/>
          <c:tx>
            <c:v>Ônibus</c:v>
          </c:tx>
          <c:spPr>
            <a:solidFill>
              <a:srgbClr val="154F86"/>
            </a:solidFill>
            <a:ln>
              <a:noFill/>
            </a:ln>
            <a:effectLst/>
          </c:spPr>
          <c:invertIfNegative val="0"/>
          <c:cat>
            <c:strRef>
              <c:f>Plan8!$A$4:$A$9</c:f>
              <c:strCache>
                <c:ptCount val="6"/>
                <c:pt idx="0">
                  <c:v>Situação Atual</c:v>
                </c:pt>
                <c:pt idx="1">
                  <c:v>Corredor</c:v>
                </c:pt>
                <c:pt idx="2">
                  <c:v>Situação Atual + Skip-stop</c:v>
                </c:pt>
                <c:pt idx="3">
                  <c:v>BRT + Skip-stop</c:v>
                </c:pt>
                <c:pt idx="4">
                  <c:v>BRT + Tempo de Parada</c:v>
                </c:pt>
                <c:pt idx="5">
                  <c:v>BRT + Linha Troncal</c:v>
                </c:pt>
              </c:strCache>
            </c:strRef>
          </c:cat>
          <c:val>
            <c:numRef>
              <c:f>Plan8!$E$4:$E$9</c:f>
              <c:numCache>
                <c:formatCode>0</c:formatCode>
                <c:ptCount val="6"/>
                <c:pt idx="0">
                  <c:v>176.1403376207972</c:v>
                </c:pt>
                <c:pt idx="1">
                  <c:v>138.55881536936579</c:v>
                </c:pt>
                <c:pt idx="2">
                  <c:v>177.9288685694064</c:v>
                </c:pt>
                <c:pt idx="3">
                  <c:v>101.6559665695242</c:v>
                </c:pt>
                <c:pt idx="4">
                  <c:v>126.8811077122534</c:v>
                </c:pt>
                <c:pt idx="5">
                  <c:v>129.54281139145499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2798944"/>
        <c:axId val="2127481280"/>
      </c:barChart>
      <c:catAx>
        <c:axId val="144279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t-BR"/>
          </a:p>
        </c:txPr>
        <c:crossAx val="2127481280"/>
        <c:crosses val="autoZero"/>
        <c:auto val="1"/>
        <c:lblAlgn val="ctr"/>
        <c:lblOffset val="100"/>
        <c:noMultiLvlLbl val="0"/>
      </c:catAx>
      <c:valAx>
        <c:axId val="212748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44279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/>
      </a:pPr>
      <a:endParaRPr lang="pt-BR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1200"/>
              <a:t>Distribuição dos tempos de viagem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0686320353300545"/>
          <c:y val="0.20368976199220629"/>
          <c:w val="0.30208701727983667"/>
          <c:h val="0.73546789821574854"/>
        </c:manualLayout>
      </c:layout>
      <c:pieChart>
        <c:varyColors val="1"/>
        <c:ser>
          <c:idx val="0"/>
          <c:order val="0"/>
          <c:tx>
            <c:strRef>
              <c:f>Plan1!$C$4</c:f>
              <c:strCache>
                <c:ptCount val="1"/>
                <c:pt idx="0">
                  <c:v>%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/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Plan1!$B$5:$B$7</c:f>
              <c:strCache>
                <c:ptCount val="3"/>
                <c:pt idx="0">
                  <c:v>Esperando Ônibus</c:v>
                </c:pt>
                <c:pt idx="1">
                  <c:v>Parado em Semáforos</c:v>
                </c:pt>
                <c:pt idx="2">
                  <c:v>Embarcado</c:v>
                </c:pt>
              </c:strCache>
            </c:strRef>
          </c:cat>
          <c:val>
            <c:numRef>
              <c:f>Plan1!$C$5:$C$7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'[SIMULAÇÃO FINAL CENARIOS.xlsx]TRAVEL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CENARIO4+RESULTADO'!$AB$48:$AB$52</c:f>
              <c:numCache>
                <c:formatCode>h:mm:ss;@</c:formatCode>
                <c:ptCount val="5"/>
                <c:pt idx="0">
                  <c:v>6.7407407407407416E-3</c:v>
                </c:pt>
                <c:pt idx="1">
                  <c:v>5.9936342592592593E-3</c:v>
                </c:pt>
                <c:pt idx="2">
                  <c:v>6.4866898148148149E-3</c:v>
                </c:pt>
                <c:pt idx="3">
                  <c:v>6.100115740740741E-3</c:v>
                </c:pt>
                <c:pt idx="4">
                  <c:v>5.9317129629629633E-3</c:v>
                </c:pt>
              </c:numCache>
            </c:numRef>
          </c:val>
        </c:ser>
        <c:ser>
          <c:idx val="1"/>
          <c:order val="1"/>
          <c:tx>
            <c:strRef>
              <c:f>'[SIMULAÇÃO FINAL CENARIOS.xlsx]TRAVEL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CENARIO4+RESULTADO'!$Y$48:$Y$52</c:f>
              <c:numCache>
                <c:formatCode>h:mm:ss;@</c:formatCode>
                <c:ptCount val="5"/>
                <c:pt idx="0">
                  <c:v>4.6180555555555558E-3</c:v>
                </c:pt>
                <c:pt idx="1">
                  <c:v>6.9224537037037041E-3</c:v>
                </c:pt>
                <c:pt idx="2">
                  <c:v>4.4050925925925933E-3</c:v>
                </c:pt>
                <c:pt idx="3">
                  <c:v>4.153935185185185E-3</c:v>
                </c:pt>
                <c:pt idx="4">
                  <c:v>4.1805555555555554E-3</c:v>
                </c:pt>
              </c:numCache>
            </c:numRef>
          </c:val>
        </c:ser>
        <c:ser>
          <c:idx val="3"/>
          <c:order val="2"/>
          <c:tx>
            <c:strRef>
              <c:f>'[SIMULAÇÃO FINAL CENARIOS.xlsx]TRAVEL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CENARIO4+RESULTADO'!$AA$48:$AA$52</c:f>
              <c:numCache>
                <c:formatCode>h:mm:ss;@</c:formatCode>
                <c:ptCount val="5"/>
                <c:pt idx="0">
                  <c:v>2.673611111111111E-3</c:v>
                </c:pt>
                <c:pt idx="1">
                  <c:v>2.6238425925925925E-3</c:v>
                </c:pt>
                <c:pt idx="2">
                  <c:v>2.3611111111111111E-3</c:v>
                </c:pt>
                <c:pt idx="3">
                  <c:v>2.2731481481481483E-3</c:v>
                </c:pt>
                <c:pt idx="4">
                  <c:v>2.259259259259259E-3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479104"/>
        <c:axId val="2127479648"/>
      </c:barChart>
      <c:catAx>
        <c:axId val="212747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127479648"/>
        <c:crosses val="autoZero"/>
        <c:auto val="1"/>
        <c:lblAlgn val="ctr"/>
        <c:lblOffset val="100"/>
        <c:noMultiLvlLbl val="0"/>
      </c:catAx>
      <c:valAx>
        <c:axId val="2127479648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21274791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CENARIO4+RESULTADO'!$AB$53:$AB$57</c:f>
              <c:numCache>
                <c:formatCode>h:mm:ss;@</c:formatCode>
                <c:ptCount val="5"/>
                <c:pt idx="0">
                  <c:v>7.2349537037037035E-3</c:v>
                </c:pt>
                <c:pt idx="1">
                  <c:v>6.664930555555555E-3</c:v>
                </c:pt>
                <c:pt idx="2">
                  <c:v>6.9531250000000001E-3</c:v>
                </c:pt>
                <c:pt idx="3">
                  <c:v>6.9021990740740736E-3</c:v>
                </c:pt>
                <c:pt idx="4">
                  <c:v>6.5393518518518517E-3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CENARIO4+RESULTADO'!$Y$53:$Y$57</c:f>
              <c:numCache>
                <c:formatCode>h:mm:ss;@</c:formatCode>
                <c:ptCount val="5"/>
                <c:pt idx="0">
                  <c:v>4.7569444444444447E-3</c:v>
                </c:pt>
                <c:pt idx="1">
                  <c:v>6.2500000000000003E-3</c:v>
                </c:pt>
                <c:pt idx="2">
                  <c:v>5.0462962962962961E-3</c:v>
                </c:pt>
                <c:pt idx="3">
                  <c:v>4.5462962962962965E-3</c:v>
                </c:pt>
                <c:pt idx="4">
                  <c:v>4.5011574074074068E-3</c:v>
                </c:pt>
              </c:numCache>
            </c:numRef>
          </c:val>
        </c:ser>
        <c:ser>
          <c:idx val="3"/>
          <c:order val="2"/>
          <c:tx>
            <c:strRef>
              <c:f>'TRAVEL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CENARIO4+RESULTADO'!$AA$53:$AA$57</c:f>
              <c:numCache>
                <c:formatCode>h:mm:ss;@</c:formatCode>
                <c:ptCount val="5"/>
                <c:pt idx="0">
                  <c:v>2.8425925925925927E-3</c:v>
                </c:pt>
                <c:pt idx="1">
                  <c:v>2.7962962962962963E-3</c:v>
                </c:pt>
                <c:pt idx="2">
                  <c:v>2.4363425925925924E-3</c:v>
                </c:pt>
                <c:pt idx="3">
                  <c:v>2.3935185185185188E-3</c:v>
                </c:pt>
                <c:pt idx="4">
                  <c:v>2.3217592592592591E-3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27477472"/>
        <c:axId val="2127473664"/>
      </c:barChart>
      <c:catAx>
        <c:axId val="2127477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127473664"/>
        <c:crosses val="autoZero"/>
        <c:auto val="1"/>
        <c:lblAlgn val="ctr"/>
        <c:lblOffset val="100"/>
        <c:noMultiLvlLbl val="0"/>
      </c:catAx>
      <c:valAx>
        <c:axId val="2127473664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2127477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CENARIO4+RESULTADO'!$O$105:$O$107</c:f>
              <c:numCache>
                <c:formatCode>[$-F400]h:mm:ss\ AM/PM</c:formatCode>
                <c:ptCount val="3"/>
                <c:pt idx="0">
                  <c:v>2.3744212962962963E-3</c:v>
                </c:pt>
                <c:pt idx="1">
                  <c:v>1.5983796296296297E-3</c:v>
                </c:pt>
                <c:pt idx="2">
                  <c:v>1.5167824074074072E-3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CENARIO4+RESULTADO'!$P$105:$P$107</c:f>
              <c:numCache>
                <c:formatCode>[$-F400]h:mm:ss\ AM/PM</c:formatCode>
                <c:ptCount val="3"/>
                <c:pt idx="0">
                  <c:v>2.2644675925925927E-3</c:v>
                </c:pt>
                <c:pt idx="1">
                  <c:v>1.4537037037037038E-3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CENARIO4+RESULTADO'!$Q$105:$Q$107</c:f>
              <c:numCache>
                <c:formatCode>h:mm:ss;@</c:formatCode>
                <c:ptCount val="3"/>
                <c:pt idx="0">
                  <c:v>2.4247685185185188E-3</c:v>
                </c:pt>
                <c:pt idx="1">
                  <c:v>1.7065972222222222E-3</c:v>
                </c:pt>
                <c:pt idx="2">
                  <c:v>1.3894675925925925E-3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CENARIO4+RESULTADO'!$R$105:$R$107</c:f>
              <c:numCache>
                <c:formatCode>h:mm:ss;@</c:formatCode>
                <c:ptCount val="3"/>
                <c:pt idx="0">
                  <c:v>2.3234953703703703E-3</c:v>
                </c:pt>
                <c:pt idx="1">
                  <c:v>1.5225694444444444E-3</c:v>
                </c:pt>
                <c:pt idx="2">
                  <c:v>1.251736111111111E-3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CENARIO4+RESULTADO'!$S$105:$S$107</c:f>
              <c:numCache>
                <c:formatCode>h:mm:ss;@</c:formatCode>
                <c:ptCount val="3"/>
                <c:pt idx="0">
                  <c:v>2.2818287037037034E-3</c:v>
                </c:pt>
                <c:pt idx="1">
                  <c:v>1.431712962962963E-3</c:v>
                </c:pt>
                <c:pt idx="2">
                  <c:v>1.2552083333333334E-3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471488"/>
        <c:axId val="2127484000"/>
      </c:barChart>
      <c:catAx>
        <c:axId val="212747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2127484000"/>
        <c:crosses val="autoZero"/>
        <c:auto val="1"/>
        <c:lblAlgn val="ctr"/>
        <c:lblOffset val="100"/>
        <c:noMultiLvlLbl val="0"/>
      </c:catAx>
      <c:valAx>
        <c:axId val="2127484000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21274714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BAIRRO-CENTRO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9329335462535897E-2"/>
                  <c:y val="8.8605843321376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41727851199217"/>
                      <c:h val="0.25876279483756121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rgbClr val="154F86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Retardamento!$B$1:$D$1</c:f>
              <c:strCache>
                <c:ptCount val="3"/>
                <c:pt idx="0">
                  <c:v>Congestionamento</c:v>
                </c:pt>
                <c:pt idx="1">
                  <c:v>Semáforo</c:v>
                </c:pt>
                <c:pt idx="2">
                  <c:v>Em movimento</c:v>
                </c:pt>
              </c:strCache>
            </c:strRef>
          </c:cat>
          <c:val>
            <c:numRef>
              <c:f>Retardamento!$B$2:$D$2</c:f>
              <c:numCache>
                <c:formatCode>General</c:formatCode>
                <c:ptCount val="3"/>
                <c:pt idx="0">
                  <c:v>24</c:v>
                </c:pt>
                <c:pt idx="1">
                  <c:v>7</c:v>
                </c:pt>
                <c:pt idx="2">
                  <c:v>69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CENARIO4+RESULTADO'!$O$109:$O$111</c:f>
              <c:numCache>
                <c:formatCode>[$-F400]h:mm:ss\ AM/PM</c:formatCode>
                <c:ptCount val="3"/>
                <c:pt idx="0">
                  <c:v>1.5543981481481483E-3</c:v>
                </c:pt>
                <c:pt idx="1">
                  <c:v>1.7696759259259261E-3</c:v>
                </c:pt>
                <c:pt idx="2">
                  <c:v>2.1267361111111114E-3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CENARIO4+RESULTADO'!$P$109:$P$111</c:f>
              <c:numCache>
                <c:formatCode>[$-F400]h:mm:ss\ AM/PM</c:formatCode>
                <c:ptCount val="3"/>
                <c:pt idx="0">
                  <c:v>1.4380787037037036E-3</c:v>
                </c:pt>
                <c:pt idx="1">
                  <c:v>1.5283564814814814E-3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CENARIO4+RESULTADO'!$Q$109:$Q$111</c:f>
              <c:numCache>
                <c:formatCode>h:mm:ss;@</c:formatCode>
                <c:ptCount val="3"/>
                <c:pt idx="0">
                  <c:v>1.5856481481481481E-3</c:v>
                </c:pt>
                <c:pt idx="1">
                  <c:v>1.6261574074074073E-3</c:v>
                </c:pt>
                <c:pt idx="2">
                  <c:v>1.8275462962962963E-3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CENARIO4+RESULTADO'!$R$109:$R$111</c:f>
              <c:numCache>
                <c:formatCode>h:mm:ss;@</c:formatCode>
                <c:ptCount val="3"/>
                <c:pt idx="0">
                  <c:v>1.4398148148148148E-3</c:v>
                </c:pt>
                <c:pt idx="1">
                  <c:v>1.4866898148148148E-3</c:v>
                </c:pt>
                <c:pt idx="2">
                  <c:v>1.8443287037037037E-3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CENARIO4+RESULTADO'!$S$109:$S$111</c:f>
              <c:numCache>
                <c:formatCode>h:mm:ss;@</c:formatCode>
                <c:ptCount val="3"/>
                <c:pt idx="0">
                  <c:v>1.3663194444444443E-3</c:v>
                </c:pt>
                <c:pt idx="1">
                  <c:v>1.4872685185185184E-3</c:v>
                </c:pt>
                <c:pt idx="2">
                  <c:v>1.8622685185185183E-3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486176"/>
        <c:axId val="2127469856"/>
      </c:barChart>
      <c:catAx>
        <c:axId val="212748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2127469856"/>
        <c:crosses val="autoZero"/>
        <c:auto val="1"/>
        <c:lblAlgn val="ctr"/>
        <c:lblOffset val="100"/>
        <c:noMultiLvlLbl val="0"/>
      </c:catAx>
      <c:valAx>
        <c:axId val="2127469856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21274861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CENTRO-BAIRRO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5.7667029762913623E-2"/>
                  <c:y val="9.51310578659579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00318159569261"/>
                      <c:h val="0.243787642782969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3326881920813701E-2"/>
                  <c:y val="7.8341013824884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491091532060695"/>
                  <c:y val="-0.11774959204865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Retardamento!$B$1:$D$1</c:f>
              <c:strCache>
                <c:ptCount val="3"/>
                <c:pt idx="0">
                  <c:v>Congestionamento</c:v>
                </c:pt>
                <c:pt idx="1">
                  <c:v>Semáforo</c:v>
                </c:pt>
                <c:pt idx="2">
                  <c:v>Em movimento</c:v>
                </c:pt>
              </c:strCache>
            </c:strRef>
          </c:cat>
          <c:val>
            <c:numRef>
              <c:f>Retardamento!$B$3:$D$3</c:f>
              <c:numCache>
                <c:formatCode>General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82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BAIRRO-CENTRO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8345573602721316"/>
                  <c:y val="7.20405463822472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76763750132471"/>
                      <c:h val="0.21637294170004451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6784974877606501"/>
                  <c:y val="-0.202229524029244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Retardamento!$B$1:$D$1</c:f>
              <c:strCache>
                <c:ptCount val="3"/>
                <c:pt idx="0">
                  <c:v>Congestionamento</c:v>
                </c:pt>
                <c:pt idx="1">
                  <c:v>Semáforo</c:v>
                </c:pt>
                <c:pt idx="2">
                  <c:v>Em movimento</c:v>
                </c:pt>
              </c:strCache>
            </c:strRef>
          </c:cat>
          <c:val>
            <c:numRef>
              <c:f>Retardamento!$H$2:$J$2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89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centro-bairro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154F86"/>
            </a:solidFill>
          </c:spPr>
          <c:dPt>
            <c:idx val="0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9730788056779197E-2"/>
                  <c:y val="-6.122978786530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Retardamento!$H$1:$J$1</c:f>
              <c:strCache>
                <c:ptCount val="3"/>
                <c:pt idx="0">
                  <c:v>Congestionamento</c:v>
                </c:pt>
                <c:pt idx="1">
                  <c:v>Semáforo</c:v>
                </c:pt>
                <c:pt idx="2">
                  <c:v>Em movimento</c:v>
                </c:pt>
              </c:strCache>
            </c:strRef>
          </c:cat>
          <c:val>
            <c:numRef>
              <c:f>Retardamento!$H$3:$J$3</c:f>
              <c:numCache>
                <c:formatCode>General</c:formatCode>
                <c:ptCount val="3"/>
                <c:pt idx="0">
                  <c:v>19</c:v>
                </c:pt>
                <c:pt idx="1">
                  <c:v>8</c:v>
                </c:pt>
                <c:pt idx="2">
                  <c:v>73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BAIRRO-CENTRO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v>m bc</c:v>
          </c:tx>
          <c:spPr>
            <a:ln>
              <a:solidFill>
                <a:schemeClr val="lt1">
                  <a:shade val="50000"/>
                </a:schemeClr>
              </a:solidFill>
            </a:ln>
          </c:spPr>
          <c:dPt>
            <c:idx val="0"/>
            <c:bubble3D val="0"/>
            <c:spPr>
              <a:solidFill>
                <a:srgbClr val="F3A333"/>
              </a:solidFill>
              <a:ln>
                <a:solidFill>
                  <a:schemeClr val="lt1">
                    <a:shade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154F86"/>
              </a:solidFill>
              <a:ln>
                <a:solidFill>
                  <a:schemeClr val="lt1">
                    <a:shade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4C00"/>
              </a:solidFill>
              <a:ln>
                <a:solidFill>
                  <a:schemeClr val="lt1">
                    <a:shade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rgbClr val="FF4C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A66AD4-9DBF-5F40-BC8B-6A4DFCFF939B}" type="CATEGORYNAME">
                      <a:rPr lang="en-US">
                        <a:solidFill>
                          <a:srgbClr val="F3A333"/>
                        </a:solidFill>
                      </a:rPr>
                      <a:pPr>
                        <a:defRPr>
                          <a:solidFill>
                            <a:srgbClr val="FF4C00"/>
                          </a:solidFill>
                        </a:defRPr>
                      </a:pPr>
                      <a:t>[NOME DA CATEGORIA]</a:t>
                    </a:fld>
                    <a:r>
                      <a:rPr lang="en-US" baseline="0" dirty="0"/>
                      <a:t>
</a:t>
                    </a:r>
                    <a:fld id="{0358F430-CFD2-B34A-8701-EF28B47A73ED}" type="PERCENTAGE">
                      <a:rPr lang="en-US" baseline="0">
                        <a:solidFill>
                          <a:srgbClr val="F3A333"/>
                        </a:solidFill>
                      </a:rPr>
                      <a:pPr>
                        <a:defRPr>
                          <a:solidFill>
                            <a:srgbClr val="FF4C00"/>
                          </a:solidFill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Composição!$B$1:$D$1</c:f>
              <c:strCache>
                <c:ptCount val="3"/>
                <c:pt idx="0">
                  <c:v>Auto </c:v>
                </c:pt>
                <c:pt idx="1">
                  <c:v>Ônibus</c:v>
                </c:pt>
                <c:pt idx="2">
                  <c:v>Moto</c:v>
                </c:pt>
              </c:strCache>
            </c:strRef>
          </c:cat>
          <c:val>
            <c:numRef>
              <c:f>Composição!$B$2:$D$2</c:f>
              <c:numCache>
                <c:formatCode>0%</c:formatCode>
                <c:ptCount val="3"/>
                <c:pt idx="0">
                  <c:v>0.72</c:v>
                </c:pt>
                <c:pt idx="1">
                  <c:v>0.02</c:v>
                </c:pt>
                <c:pt idx="2">
                  <c:v>0.27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CENTRO-BAIRRO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v>m cb</c:v>
          </c:tx>
          <c:dPt>
            <c:idx val="0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Composição!$B$1:$D$1</c:f>
              <c:strCache>
                <c:ptCount val="3"/>
                <c:pt idx="0">
                  <c:v>Auto </c:v>
                </c:pt>
                <c:pt idx="1">
                  <c:v>Ônibus</c:v>
                </c:pt>
                <c:pt idx="2">
                  <c:v>Moto</c:v>
                </c:pt>
              </c:strCache>
            </c:strRef>
          </c:cat>
          <c:val>
            <c:numRef>
              <c:f>Composição!$G$2:$I$2</c:f>
              <c:numCache>
                <c:formatCode>0%</c:formatCode>
                <c:ptCount val="3"/>
                <c:pt idx="0">
                  <c:v>0.85</c:v>
                </c:pt>
                <c:pt idx="1">
                  <c:v>0.03</c:v>
                </c:pt>
                <c:pt idx="2">
                  <c:v>0.11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BAIRRO-CENTRO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v>t bc</c:v>
          </c:tx>
          <c:dPt>
            <c:idx val="0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Composição!$B$1:$D$1</c:f>
              <c:strCache>
                <c:ptCount val="3"/>
                <c:pt idx="0">
                  <c:v>Auto </c:v>
                </c:pt>
                <c:pt idx="1">
                  <c:v>Ônibus</c:v>
                </c:pt>
                <c:pt idx="2">
                  <c:v>Moto</c:v>
                </c:pt>
              </c:strCache>
            </c:strRef>
          </c:cat>
          <c:val>
            <c:numRef>
              <c:f>Composição!$B$3:$D$3</c:f>
              <c:numCache>
                <c:formatCode>0%</c:formatCode>
                <c:ptCount val="3"/>
                <c:pt idx="0">
                  <c:v>0.84</c:v>
                </c:pt>
                <c:pt idx="1">
                  <c:v>0.03</c:v>
                </c:pt>
                <c:pt idx="2">
                  <c:v>0.13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CENTRO-BAIRRO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v>t cb</c:v>
          </c:tx>
          <c:dPt>
            <c:idx val="0"/>
            <c:bubble3D val="0"/>
            <c:spPr>
              <a:solidFill>
                <a:srgbClr val="F3A3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154F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4C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3A33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154F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FF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Composição!$B$1:$D$1</c:f>
              <c:strCache>
                <c:ptCount val="3"/>
                <c:pt idx="0">
                  <c:v>Auto </c:v>
                </c:pt>
                <c:pt idx="1">
                  <c:v>Ônibus</c:v>
                </c:pt>
                <c:pt idx="2">
                  <c:v>Moto</c:v>
                </c:pt>
              </c:strCache>
            </c:strRef>
          </c:cat>
          <c:val>
            <c:numRef>
              <c:f>Composição!$G$3:$I$3</c:f>
              <c:numCache>
                <c:formatCode>0%</c:formatCode>
                <c:ptCount val="3"/>
                <c:pt idx="0">
                  <c:v>0.76</c:v>
                </c:pt>
                <c:pt idx="1">
                  <c:v>0.01</c:v>
                </c:pt>
                <c:pt idx="2">
                  <c:v>0.23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6:21.554" idx="11">
    <p:pos x="10" y="10"/>
    <p:text>Essa frase ao final da transparência parece muito deslocada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7:54.858" idx="12">
    <p:pos x="10" y="10"/>
    <p:text>Isso ficou bem legal</p:text>
  </p:cm>
  <p:cm authorId="1" dt="2015-05-21T10:48:07.874" idx="13">
    <p:pos x="146" y="146"/>
    <p:text>Falta esse tipo de diagramação nas transparências anteriores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59:41.307" idx="14">
    <p:pos x="10" y="10"/>
    <p:text>Essa transparência esta itemizada conforme eu gostaria que estivessem algums anteriores, que tem muito texto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02:48.016" idx="15">
    <p:pos x="2499" y="2119"/>
    <p:text>Destacar a redução da variabilidade dos tempos de viagem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11:02.501" idx="18">
    <p:pos x="10" y="10"/>
    <p:text>Aqui já estão sendo dadas características especificadas do corredor Rebouças, sem se anunciar antes por que este está sendo escolhido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34:14.638" idx="19">
    <p:pos x="10" y="10"/>
    <p:text>Destacar a redução dos tempos de viagem nas transversais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7FCB0-C37F-4293-A09A-39B05DE4ECF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9741980A-4D77-4E6A-91B7-B2D27938D51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Medidas de prioridade para o transporte público coletivo: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Principais características e aplicações.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CB87F18-9CA6-4908-A4A5-86B912E62E75}" type="parTrans" cxnId="{9D1A7369-B413-46CA-8A8D-C017FA1F0D23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21136D-3259-4BE7-98C8-AE378A73727A}" type="sibTrans" cxnId="{9D1A7369-B413-46CA-8A8D-C017FA1F0D23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1571D30-1E39-499F-AB83-E78C2F6D73EB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 de Transportes: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Arquitetura, sistemas de prioridade semafórica e medidas de desempenho.</a:t>
          </a:r>
          <a:endParaRPr lang="pt-BR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909EA3-4384-4D8C-B8CB-E3C912E305AB}" type="parTrans" cxnId="{E862B92A-8387-4E32-AB5B-74151133701A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BADFB84-010B-40A3-B327-F687873DCA02}" type="sibTrans" cxnId="{E862B92A-8387-4E32-AB5B-74151133701A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BDAEF33-D51C-4927-A8C7-6662AC907A9D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Microssimulação: </a:t>
          </a:r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Características do Software.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715BE4C-D1BB-4287-8412-D39F3771E962}" type="par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7E552D5-0AA4-43B8-A19E-85328B13101D}" type="sib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C678224-E2E3-4BEB-A7FB-35A99A2B4554}" type="pres">
      <dgm:prSet presAssocID="{EB87FCB0-C37F-4293-A09A-39B05DE4ECF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E07F6B8-4E72-4283-BE60-D19EBDEB8B3B}" type="pres">
      <dgm:prSet presAssocID="{EB87FCB0-C37F-4293-A09A-39B05DE4ECFD}" presName="dummyMaxCanvas" presStyleCnt="0">
        <dgm:presLayoutVars/>
      </dgm:prSet>
      <dgm:spPr/>
    </dgm:pt>
    <dgm:pt modelId="{E08DAFA7-732E-40E0-B52E-1A69FB4C8236}" type="pres">
      <dgm:prSet presAssocID="{EB87FCB0-C37F-4293-A09A-39B05DE4ECFD}" presName="ThreeNodes_1" presStyleLbl="node1" presStyleIdx="0" presStyleCnt="3" custScaleX="112496" custLinFactNeighborX="11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EF5FD2-1CBE-4C29-B235-026269497FBA}" type="pres">
      <dgm:prSet presAssocID="{EB87FCB0-C37F-4293-A09A-39B05DE4ECFD}" presName="ThreeNodes_2" presStyleLbl="node1" presStyleIdx="1" presStyleCnt="3" custScaleX="97846" custLinFactNeighborX="284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45F7BC-B97D-4474-950C-5AA7AA9BF9BE}" type="pres">
      <dgm:prSet presAssocID="{EB87FCB0-C37F-4293-A09A-39B05DE4ECFD}" presName="ThreeNodes_3" presStyleLbl="node1" presStyleIdx="2" presStyleCnt="3" custScaleX="87168" custLinFactNeighborX="34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A65B72-1520-4784-A5F9-0850358A4C34}" type="pres">
      <dgm:prSet presAssocID="{EB87FCB0-C37F-4293-A09A-39B05DE4ECF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E147CC-2756-48B0-A06B-C5E013320FA6}" type="pres">
      <dgm:prSet presAssocID="{EB87FCB0-C37F-4293-A09A-39B05DE4ECF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760C11-11EA-4C4C-A5FA-F7167E9EA04F}" type="pres">
      <dgm:prSet presAssocID="{EB87FCB0-C37F-4293-A09A-39B05DE4ECF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6899BE-F8D2-410C-B26B-F75975FCFAB6}" type="pres">
      <dgm:prSet presAssocID="{EB87FCB0-C37F-4293-A09A-39B05DE4ECF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1FC811-C99E-4A93-BDF2-4B63A4A4E9DF}" type="pres">
      <dgm:prSet presAssocID="{EB87FCB0-C37F-4293-A09A-39B05DE4ECF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85CEF30-3A50-459F-AAD9-F4F24BC7D43D}" type="presOf" srcId="{EB87FCB0-C37F-4293-A09A-39B05DE4ECFD}" destId="{1C678224-E2E3-4BEB-A7FB-35A99A2B4554}" srcOrd="0" destOrd="0" presId="urn:microsoft.com/office/officeart/2005/8/layout/vProcess5"/>
    <dgm:cxn modelId="{47C75881-4C9F-472E-807E-2062A719A674}" type="presOf" srcId="{9741980A-4D77-4E6A-91B7-B2D27938D51B}" destId="{8A760C11-11EA-4C4C-A5FA-F7167E9EA04F}" srcOrd="1" destOrd="0" presId="urn:microsoft.com/office/officeart/2005/8/layout/vProcess5"/>
    <dgm:cxn modelId="{9D1A7369-B413-46CA-8A8D-C017FA1F0D23}" srcId="{EB87FCB0-C37F-4293-A09A-39B05DE4ECFD}" destId="{9741980A-4D77-4E6A-91B7-B2D27938D51B}" srcOrd="0" destOrd="0" parTransId="{5CB87F18-9CA6-4908-A4A5-86B912E62E75}" sibTransId="{C821136D-3259-4BE7-98C8-AE378A73727A}"/>
    <dgm:cxn modelId="{98CC7833-01D8-4778-A247-6F481AAE623B}" type="presOf" srcId="{41571D30-1E39-499F-AB83-E78C2F6D73EB}" destId="{EDEF5FD2-1CBE-4C29-B235-026269497FBA}" srcOrd="0" destOrd="0" presId="urn:microsoft.com/office/officeart/2005/8/layout/vProcess5"/>
    <dgm:cxn modelId="{E862B92A-8387-4E32-AB5B-74151133701A}" srcId="{EB87FCB0-C37F-4293-A09A-39B05DE4ECFD}" destId="{41571D30-1E39-499F-AB83-E78C2F6D73EB}" srcOrd="1" destOrd="0" parTransId="{C8909EA3-4384-4D8C-B8CB-E3C912E305AB}" sibTransId="{8BADFB84-010B-40A3-B327-F687873DCA02}"/>
    <dgm:cxn modelId="{C821908B-E112-4E30-833D-FE4D216EEC0D}" type="presOf" srcId="{9741980A-4D77-4E6A-91B7-B2D27938D51B}" destId="{E08DAFA7-732E-40E0-B52E-1A69FB4C8236}" srcOrd="0" destOrd="0" presId="urn:microsoft.com/office/officeart/2005/8/layout/vProcess5"/>
    <dgm:cxn modelId="{4793659D-24AD-4828-A402-75ED4A9AD52D}" type="presOf" srcId="{EBDAEF33-D51C-4927-A8C7-6662AC907A9D}" destId="{601FC811-C99E-4A93-BDF2-4B63A4A4E9DF}" srcOrd="1" destOrd="0" presId="urn:microsoft.com/office/officeart/2005/8/layout/vProcess5"/>
    <dgm:cxn modelId="{999B943C-CB03-4971-856D-6A880DE7F6A4}" srcId="{EB87FCB0-C37F-4293-A09A-39B05DE4ECFD}" destId="{EBDAEF33-D51C-4927-A8C7-6662AC907A9D}" srcOrd="2" destOrd="0" parTransId="{E715BE4C-D1BB-4287-8412-D39F3771E962}" sibTransId="{C7E552D5-0AA4-43B8-A19E-85328B13101D}"/>
    <dgm:cxn modelId="{1891BD37-0296-4DC0-818E-FD017A0D3B6A}" type="presOf" srcId="{8BADFB84-010B-40A3-B327-F687873DCA02}" destId="{32E147CC-2756-48B0-A06B-C5E013320FA6}" srcOrd="0" destOrd="0" presId="urn:microsoft.com/office/officeart/2005/8/layout/vProcess5"/>
    <dgm:cxn modelId="{BE39EBC2-D7EC-462C-9940-E8E5A0B72F45}" type="presOf" srcId="{C821136D-3259-4BE7-98C8-AE378A73727A}" destId="{85A65B72-1520-4784-A5F9-0850358A4C34}" srcOrd="0" destOrd="0" presId="urn:microsoft.com/office/officeart/2005/8/layout/vProcess5"/>
    <dgm:cxn modelId="{64AD9505-D5E7-436D-A965-6DCE6AF96AE3}" type="presOf" srcId="{EBDAEF33-D51C-4927-A8C7-6662AC907A9D}" destId="{A445F7BC-B97D-4474-950C-5AA7AA9BF9BE}" srcOrd="0" destOrd="0" presId="urn:microsoft.com/office/officeart/2005/8/layout/vProcess5"/>
    <dgm:cxn modelId="{5AA23EBA-469A-4EA9-BCCA-6C8DBCF8F8E7}" type="presOf" srcId="{41571D30-1E39-499F-AB83-E78C2F6D73EB}" destId="{9A6899BE-F8D2-410C-B26B-F75975FCFAB6}" srcOrd="1" destOrd="0" presId="urn:microsoft.com/office/officeart/2005/8/layout/vProcess5"/>
    <dgm:cxn modelId="{E0E882BF-2D84-4A73-A91F-95857E0B7451}" type="presParOf" srcId="{1C678224-E2E3-4BEB-A7FB-35A99A2B4554}" destId="{5E07F6B8-4E72-4283-BE60-D19EBDEB8B3B}" srcOrd="0" destOrd="0" presId="urn:microsoft.com/office/officeart/2005/8/layout/vProcess5"/>
    <dgm:cxn modelId="{0E865AB9-6A5C-45A8-9432-C1644E59A7F9}" type="presParOf" srcId="{1C678224-E2E3-4BEB-A7FB-35A99A2B4554}" destId="{E08DAFA7-732E-40E0-B52E-1A69FB4C8236}" srcOrd="1" destOrd="0" presId="urn:microsoft.com/office/officeart/2005/8/layout/vProcess5"/>
    <dgm:cxn modelId="{120F1519-01F2-4188-ABE6-67C045BAC976}" type="presParOf" srcId="{1C678224-E2E3-4BEB-A7FB-35A99A2B4554}" destId="{EDEF5FD2-1CBE-4C29-B235-026269497FBA}" srcOrd="2" destOrd="0" presId="urn:microsoft.com/office/officeart/2005/8/layout/vProcess5"/>
    <dgm:cxn modelId="{90C0121B-9121-4ECE-95F2-6C22B76BD08A}" type="presParOf" srcId="{1C678224-E2E3-4BEB-A7FB-35A99A2B4554}" destId="{A445F7BC-B97D-4474-950C-5AA7AA9BF9BE}" srcOrd="3" destOrd="0" presId="urn:microsoft.com/office/officeart/2005/8/layout/vProcess5"/>
    <dgm:cxn modelId="{19835025-8C14-4AAF-9C7B-0FF6A74AEAF0}" type="presParOf" srcId="{1C678224-E2E3-4BEB-A7FB-35A99A2B4554}" destId="{85A65B72-1520-4784-A5F9-0850358A4C34}" srcOrd="4" destOrd="0" presId="urn:microsoft.com/office/officeart/2005/8/layout/vProcess5"/>
    <dgm:cxn modelId="{F3FB59C3-ADA7-49AD-898C-5E3A217E0CE5}" type="presParOf" srcId="{1C678224-E2E3-4BEB-A7FB-35A99A2B4554}" destId="{32E147CC-2756-48B0-A06B-C5E013320FA6}" srcOrd="5" destOrd="0" presId="urn:microsoft.com/office/officeart/2005/8/layout/vProcess5"/>
    <dgm:cxn modelId="{FFD55B89-AE04-4907-A60B-BB790C78A085}" type="presParOf" srcId="{1C678224-E2E3-4BEB-A7FB-35A99A2B4554}" destId="{8A760C11-11EA-4C4C-A5FA-F7167E9EA04F}" srcOrd="6" destOrd="0" presId="urn:microsoft.com/office/officeart/2005/8/layout/vProcess5"/>
    <dgm:cxn modelId="{F57E884B-A364-4678-A926-05159DF4F6D3}" type="presParOf" srcId="{1C678224-E2E3-4BEB-A7FB-35A99A2B4554}" destId="{9A6899BE-F8D2-410C-B26B-F75975FCFAB6}" srcOrd="7" destOrd="0" presId="urn:microsoft.com/office/officeart/2005/8/layout/vProcess5"/>
    <dgm:cxn modelId="{825AC677-C5EB-4FE2-9446-987B901E4933}" type="presParOf" srcId="{1C678224-E2E3-4BEB-A7FB-35A99A2B4554}" destId="{601FC811-C99E-4A93-BDF2-4B63A4A4E9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68E731-2AD9-481C-8010-02DE6C96823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13F14767-B341-4F06-BEE9-72A48347DB60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Utilizar sistema de controle semafórico centralizado</a:t>
          </a:r>
          <a:endParaRPr lang="pt-BR" sz="1100" dirty="0"/>
        </a:p>
      </dgm:t>
    </dgm:pt>
    <dgm:pt modelId="{4C75E00C-C9BC-4ED2-A6C2-6893163D8F66}" type="parTrans" cxnId="{5CC6629F-6D54-4642-99EE-456FA36B1FFF}">
      <dgm:prSet/>
      <dgm:spPr/>
      <dgm:t>
        <a:bodyPr/>
        <a:lstStyle/>
        <a:p>
          <a:endParaRPr lang="pt-BR" sz="2800"/>
        </a:p>
      </dgm:t>
    </dgm:pt>
    <dgm:pt modelId="{CF588EF3-BBAA-421A-8408-A9B53A354568}" type="sibTrans" cxnId="{5CC6629F-6D54-4642-99EE-456FA36B1FFF}">
      <dgm:prSet/>
      <dgm:spPr/>
      <dgm:t>
        <a:bodyPr/>
        <a:lstStyle/>
        <a:p>
          <a:endParaRPr lang="pt-BR" sz="2800"/>
        </a:p>
      </dgm:t>
    </dgm:pt>
    <dgm:pt modelId="{7EC21D7D-DC38-4798-A7DD-121BB914F2E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Adaptativo</a:t>
          </a:r>
          <a:endParaRPr lang="pt-BR" sz="1100" dirty="0"/>
        </a:p>
      </dgm:t>
    </dgm:pt>
    <dgm:pt modelId="{447C630C-6D52-495D-B451-D874E160766F}" type="parTrans" cxnId="{7D301BCE-0BF3-4725-9E8E-AE8FB894A521}">
      <dgm:prSet/>
      <dgm:spPr/>
      <dgm:t>
        <a:bodyPr/>
        <a:lstStyle/>
        <a:p>
          <a:endParaRPr lang="pt-BR" sz="2800"/>
        </a:p>
      </dgm:t>
    </dgm:pt>
    <dgm:pt modelId="{653FFB2A-42FB-4F25-BD00-DAEF40F73E2A}" type="sibTrans" cxnId="{7D301BCE-0BF3-4725-9E8E-AE8FB894A521}">
      <dgm:prSet/>
      <dgm:spPr/>
      <dgm:t>
        <a:bodyPr/>
        <a:lstStyle/>
        <a:p>
          <a:endParaRPr lang="pt-BR" sz="2800"/>
        </a:p>
      </dgm:t>
    </dgm:pt>
    <dgm:pt modelId="{B6FEC98F-2CDE-48FB-9CE7-927AC300575D}">
      <dgm:prSet phldrT="[Texto]" custT="1"/>
      <dgm:spPr/>
      <dgm:t>
        <a:bodyPr/>
        <a:lstStyle/>
        <a:p>
          <a:pPr algn="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semafórica condicional</a:t>
          </a:r>
        </a:p>
        <a:p>
          <a:pPr algn="r"/>
          <a:r>
            <a:rPr 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baseada no atraso dos ônibus</a:t>
          </a:r>
          <a:endParaRPr lang="pt-BR" sz="1100" dirty="0"/>
        </a:p>
      </dgm:t>
    </dgm:pt>
    <dgm:pt modelId="{8B424C85-690C-4BB3-9CCB-22142C9919DD}" type="parTrans" cxnId="{1C8D117B-3A7D-466F-BE85-C3C1F16DD719}">
      <dgm:prSet/>
      <dgm:spPr/>
      <dgm:t>
        <a:bodyPr/>
        <a:lstStyle/>
        <a:p>
          <a:endParaRPr lang="pt-BR" sz="2800"/>
        </a:p>
      </dgm:t>
    </dgm:pt>
    <dgm:pt modelId="{C30596D0-ADC9-477E-90F4-487BDBEFCA59}" type="sibTrans" cxnId="{1C8D117B-3A7D-466F-BE85-C3C1F16DD719}">
      <dgm:prSet/>
      <dgm:spPr/>
      <dgm:t>
        <a:bodyPr/>
        <a:lstStyle/>
        <a:p>
          <a:endParaRPr lang="pt-BR" sz="2800"/>
        </a:p>
      </dgm:t>
    </dgm:pt>
    <dgm:pt modelId="{9F9F836D-1128-4E8E-915D-37EEF0FC3C9F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Estratégias semafórica: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extensão ou antecipação do verde</a:t>
          </a:r>
          <a:endParaRPr lang="pt-BR" sz="1100" dirty="0"/>
        </a:p>
      </dgm:t>
    </dgm:pt>
    <dgm:pt modelId="{B3F04210-02B0-4F5F-95DD-74020A6DC754}" type="parTrans" cxnId="{E0BFCCF0-ECC8-46BB-A3CA-AA8102ADE0FA}">
      <dgm:prSet/>
      <dgm:spPr/>
      <dgm:t>
        <a:bodyPr/>
        <a:lstStyle/>
        <a:p>
          <a:endParaRPr lang="pt-BR" sz="2800"/>
        </a:p>
      </dgm:t>
    </dgm:pt>
    <dgm:pt modelId="{7A7DA4A3-B60D-45BF-B933-2D39C24D1206}" type="sibTrans" cxnId="{E0BFCCF0-ECC8-46BB-A3CA-AA8102ADE0FA}">
      <dgm:prSet/>
      <dgm:spPr/>
      <dgm:t>
        <a:bodyPr/>
        <a:lstStyle/>
        <a:p>
          <a:endParaRPr lang="pt-BR" sz="2800"/>
        </a:p>
      </dgm:t>
    </dgm:pt>
    <dgm:pt modelId="{9FA3F6F6-4FD3-4AC4-866D-BC34D36AB99B}">
      <dgm:prSet phldrT="[Texto]" custT="1"/>
      <dgm:spPr/>
      <dgm:t>
        <a:bodyPr/>
        <a:lstStyle/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Objetivos: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Aumento de velocidade dos ônibus e redução dos tempos de viagem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Mínimos impactos para os modos não priorizados</a:t>
          </a:r>
        </a:p>
      </dgm:t>
    </dgm:pt>
    <dgm:pt modelId="{1BE07788-CB0C-46F7-A4A1-F31BD7399E39}" type="parTrans" cxnId="{5BCBB35F-FE36-4A50-912E-2214FCC74CE2}">
      <dgm:prSet/>
      <dgm:spPr/>
      <dgm:t>
        <a:bodyPr/>
        <a:lstStyle/>
        <a:p>
          <a:endParaRPr lang="pt-BR"/>
        </a:p>
      </dgm:t>
    </dgm:pt>
    <dgm:pt modelId="{FC615E74-D372-4526-A6AD-7D86B7268D80}" type="sibTrans" cxnId="{5BCBB35F-FE36-4A50-912E-2214FCC74CE2}">
      <dgm:prSet/>
      <dgm:spPr/>
      <dgm:t>
        <a:bodyPr/>
        <a:lstStyle/>
        <a:p>
          <a:endParaRPr lang="pt-BR"/>
        </a:p>
      </dgm:t>
    </dgm:pt>
    <dgm:pt modelId="{C5F9DCD3-BD71-4309-8DF6-EC40A3FFEC3B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da Rede de Simulação com 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Emprego do VISSIM e implantação do TSP no VISVAP</a:t>
          </a:r>
        </a:p>
      </dgm:t>
    </dgm:pt>
    <dgm:pt modelId="{ED27AFDA-FD3B-4C8E-A03C-5BE8845F6F51}" type="parTrans" cxnId="{C9FCBAB4-E34D-461B-839C-ED44D8FBA15F}">
      <dgm:prSet/>
      <dgm:spPr/>
      <dgm:t>
        <a:bodyPr/>
        <a:lstStyle/>
        <a:p>
          <a:endParaRPr lang="pt-BR"/>
        </a:p>
      </dgm:t>
    </dgm:pt>
    <dgm:pt modelId="{2B291EA2-6B64-4349-9220-A3AD73AE9FAF}" type="sibTrans" cxnId="{C9FCBAB4-E34D-461B-839C-ED44D8FBA15F}">
      <dgm:prSet/>
      <dgm:spPr/>
      <dgm:t>
        <a:bodyPr/>
        <a:lstStyle/>
        <a:p>
          <a:endParaRPr lang="pt-BR"/>
        </a:p>
      </dgm:t>
    </dgm:pt>
    <dgm:pt modelId="{25CAA516-DC2F-4D2C-9F45-CC75DC89DB0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Especificação do corredor a ser estudado</a:t>
          </a:r>
        </a:p>
      </dgm:t>
    </dgm:pt>
    <dgm:pt modelId="{34289D27-C35F-4822-BCAA-50CDD4D40F43}" type="parTrans" cxnId="{B43E2901-670F-429B-BA59-6F61539845CD}">
      <dgm:prSet/>
      <dgm:spPr/>
      <dgm:t>
        <a:bodyPr/>
        <a:lstStyle/>
        <a:p>
          <a:endParaRPr lang="pt-BR"/>
        </a:p>
      </dgm:t>
    </dgm:pt>
    <dgm:pt modelId="{60556594-83AA-4888-9C49-7458C97E6FB0}" type="sibTrans" cxnId="{B43E2901-670F-429B-BA59-6F61539845CD}">
      <dgm:prSet/>
      <dgm:spPr/>
      <dgm:t>
        <a:bodyPr/>
        <a:lstStyle/>
        <a:p>
          <a:endParaRPr lang="pt-BR"/>
        </a:p>
      </dgm:t>
    </dgm:pt>
    <dgm:pt modelId="{F6C4581D-D92C-4FD5-871A-9D7495EEE0AC}" type="pres">
      <dgm:prSet presAssocID="{6468E731-2AD9-481C-8010-02DE6C968234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t-BR"/>
        </a:p>
      </dgm:t>
    </dgm:pt>
    <dgm:pt modelId="{E2D04F4C-294C-445B-9B3C-48111B89BEB8}" type="pres">
      <dgm:prSet presAssocID="{6468E731-2AD9-481C-8010-02DE6C968234}" presName="arrowNode" presStyleLbl="node1" presStyleIdx="0" presStyleCnt="1"/>
      <dgm:spPr>
        <a:solidFill>
          <a:srgbClr val="00B050"/>
        </a:solidFill>
      </dgm:spPr>
    </dgm:pt>
    <dgm:pt modelId="{3EC89A1C-B821-4A46-98F0-1C945C4E5961}" type="pres">
      <dgm:prSet presAssocID="{13F14767-B341-4F06-BEE9-72A48347DB60}" presName="txNode1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F7C5C1-D15D-40AE-BC2F-95F5CF8230B9}" type="pres">
      <dgm:prSet presAssocID="{7EC21D7D-DC38-4798-A7DD-121BB914F2E4}" presName="txNode2" presStyleLbl="revTx" presStyleIdx="1" presStyleCnt="7" custLinFactNeighborX="-14657" custLinFactNeighborY="-156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3E28B4-821A-476C-BE50-BAA44876F48F}" type="pres">
      <dgm:prSet presAssocID="{653FFB2A-42FB-4F25-BD00-DAEF40F73E2A}" presName="dotNode2" presStyleCnt="0"/>
      <dgm:spPr/>
    </dgm:pt>
    <dgm:pt modelId="{353BE74C-C7E4-411B-A849-D4DAF0AADC1C}" type="pres">
      <dgm:prSet presAssocID="{653FFB2A-42FB-4F25-BD00-DAEF40F73E2A}" presName="dotRepeatNode" presStyleLbl="fgShp" presStyleIdx="0" presStyleCnt="5"/>
      <dgm:spPr/>
      <dgm:t>
        <a:bodyPr/>
        <a:lstStyle/>
        <a:p>
          <a:endParaRPr lang="pt-BR"/>
        </a:p>
      </dgm:t>
    </dgm:pt>
    <dgm:pt modelId="{50FDD407-ADE4-46A2-8547-B3B6079F56F0}" type="pres">
      <dgm:prSet presAssocID="{B6FEC98F-2CDE-48FB-9CE7-927AC300575D}" presName="txNode3" presStyleLbl="revTx" presStyleIdx="2" presStyleCnt="7" custScaleX="131630" custLinFactNeighborX="-5192" custLinFactNeighborY="259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797B50-25AD-43F7-8F19-3A3B6C7B327F}" type="pres">
      <dgm:prSet presAssocID="{C30596D0-ADC9-477E-90F4-487BDBEFCA59}" presName="dotNode3" presStyleCnt="0"/>
      <dgm:spPr/>
    </dgm:pt>
    <dgm:pt modelId="{C0099768-472A-4840-80BC-AA5691B8BA4D}" type="pres">
      <dgm:prSet presAssocID="{C30596D0-ADC9-477E-90F4-487BDBEFCA59}" presName="dotRepeatNode" presStyleLbl="fgShp" presStyleIdx="1" presStyleCnt="5"/>
      <dgm:spPr/>
      <dgm:t>
        <a:bodyPr/>
        <a:lstStyle/>
        <a:p>
          <a:endParaRPr lang="pt-BR"/>
        </a:p>
      </dgm:t>
    </dgm:pt>
    <dgm:pt modelId="{3AB3D78A-9F53-46EE-B9E0-B997696A2FB3}" type="pres">
      <dgm:prSet presAssocID="{9F9F836D-1128-4E8E-915D-37EEF0FC3C9F}" presName="txNode4" presStyleLbl="revTx" presStyleIdx="3" presStyleCnt="7" custLinFactNeighborX="-10300" custLinFactNeighborY="-77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831326-5F56-4E16-8014-B41D35AAD50E}" type="pres">
      <dgm:prSet presAssocID="{7A7DA4A3-B60D-45BF-B933-2D39C24D1206}" presName="dotNode4" presStyleCnt="0"/>
      <dgm:spPr/>
    </dgm:pt>
    <dgm:pt modelId="{FD479B38-D150-4CC5-A42D-0A6FAF0A4D28}" type="pres">
      <dgm:prSet presAssocID="{7A7DA4A3-B60D-45BF-B933-2D39C24D1206}" presName="dotRepeatNode" presStyleLbl="fgShp" presStyleIdx="2" presStyleCnt="5"/>
      <dgm:spPr/>
      <dgm:t>
        <a:bodyPr/>
        <a:lstStyle/>
        <a:p>
          <a:endParaRPr lang="pt-BR"/>
        </a:p>
      </dgm:t>
    </dgm:pt>
    <dgm:pt modelId="{4C99B4FC-C3DD-4310-9907-B06A59BE800B}" type="pres">
      <dgm:prSet presAssocID="{C5F9DCD3-BD71-4309-8DF6-EC40A3FFEC3B}" presName="txNode5" presStyleLbl="revTx" presStyleIdx="4" presStyleCnt="7" custLinFactNeighborX="2531" custLinFactNeighborY="299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32423F-548F-4804-A574-78458E4AC150}" type="pres">
      <dgm:prSet presAssocID="{2B291EA2-6B64-4349-9220-A3AD73AE9FAF}" presName="dotNode5" presStyleCnt="0"/>
      <dgm:spPr/>
    </dgm:pt>
    <dgm:pt modelId="{489732D6-9D44-4381-A30E-394873D1A05A}" type="pres">
      <dgm:prSet presAssocID="{2B291EA2-6B64-4349-9220-A3AD73AE9FAF}" presName="dotRepeatNode" presStyleLbl="fgShp" presStyleIdx="3" presStyleCnt="5"/>
      <dgm:spPr/>
      <dgm:t>
        <a:bodyPr/>
        <a:lstStyle/>
        <a:p>
          <a:endParaRPr lang="pt-BR"/>
        </a:p>
      </dgm:t>
    </dgm:pt>
    <dgm:pt modelId="{F13F2334-62CD-4248-9C12-7AA49E208546}" type="pres">
      <dgm:prSet presAssocID="{25CAA516-DC2F-4D2C-9F45-CC75DC89DB04}" presName="txNode6" presStyleLbl="revTx" presStyleIdx="5" presStyleCnt="7" custScaleX="182297" custLinFactNeighborX="24798" custLinFactNeighborY="-2243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22CA1D-7F9E-42B9-B480-3591B652E555}" type="pres">
      <dgm:prSet presAssocID="{60556594-83AA-4888-9C49-7458C97E6FB0}" presName="dotNode6" presStyleCnt="0"/>
      <dgm:spPr/>
    </dgm:pt>
    <dgm:pt modelId="{CE6939A6-EFB8-45BE-84D6-252F79EA29A4}" type="pres">
      <dgm:prSet presAssocID="{60556594-83AA-4888-9C49-7458C97E6FB0}" presName="dotRepeatNode" presStyleLbl="fgShp" presStyleIdx="4" presStyleCnt="5"/>
      <dgm:spPr/>
      <dgm:t>
        <a:bodyPr/>
        <a:lstStyle/>
        <a:p>
          <a:endParaRPr lang="pt-BR"/>
        </a:p>
      </dgm:t>
    </dgm:pt>
    <dgm:pt modelId="{F6C7B4B1-1E34-44D7-B14C-4A28A310BA90}" type="pres">
      <dgm:prSet presAssocID="{9FA3F6F6-4FD3-4AC4-866D-BC34D36AB99B}" presName="txNode7" presStyleLbl="revTx" presStyleIdx="6" presStyleCnt="7" custScaleX="1709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C8D117B-3A7D-466F-BE85-C3C1F16DD719}" srcId="{6468E731-2AD9-481C-8010-02DE6C968234}" destId="{B6FEC98F-2CDE-48FB-9CE7-927AC300575D}" srcOrd="2" destOrd="0" parTransId="{8B424C85-690C-4BB3-9CCB-22142C9919DD}" sibTransId="{C30596D0-ADC9-477E-90F4-487BDBEFCA59}"/>
    <dgm:cxn modelId="{D2F78A1C-A161-49FE-9C1E-5B734E88270B}" type="presOf" srcId="{25CAA516-DC2F-4D2C-9F45-CC75DC89DB04}" destId="{F13F2334-62CD-4248-9C12-7AA49E208546}" srcOrd="0" destOrd="0" presId="urn:microsoft.com/office/officeart/2009/3/layout/DescendingProcess"/>
    <dgm:cxn modelId="{399095B3-0D7F-4C91-B6DB-9F7BB56AFC60}" type="presOf" srcId="{6468E731-2AD9-481C-8010-02DE6C968234}" destId="{F6C4581D-D92C-4FD5-871A-9D7495EEE0AC}" srcOrd="0" destOrd="0" presId="urn:microsoft.com/office/officeart/2009/3/layout/DescendingProcess"/>
    <dgm:cxn modelId="{5CC6629F-6D54-4642-99EE-456FA36B1FFF}" srcId="{6468E731-2AD9-481C-8010-02DE6C968234}" destId="{13F14767-B341-4F06-BEE9-72A48347DB60}" srcOrd="0" destOrd="0" parTransId="{4C75E00C-C9BC-4ED2-A6C2-6893163D8F66}" sibTransId="{CF588EF3-BBAA-421A-8408-A9B53A354568}"/>
    <dgm:cxn modelId="{675CE5E2-6175-491E-9226-7457F01D2D60}" type="presOf" srcId="{B6FEC98F-2CDE-48FB-9CE7-927AC300575D}" destId="{50FDD407-ADE4-46A2-8547-B3B6079F56F0}" srcOrd="0" destOrd="0" presId="urn:microsoft.com/office/officeart/2009/3/layout/DescendingProcess"/>
    <dgm:cxn modelId="{E0BFCCF0-ECC8-46BB-A3CA-AA8102ADE0FA}" srcId="{6468E731-2AD9-481C-8010-02DE6C968234}" destId="{9F9F836D-1128-4E8E-915D-37EEF0FC3C9F}" srcOrd="3" destOrd="0" parTransId="{B3F04210-02B0-4F5F-95DD-74020A6DC754}" sibTransId="{7A7DA4A3-B60D-45BF-B933-2D39C24D1206}"/>
    <dgm:cxn modelId="{406BE4DD-4102-4714-8DDD-EB5B09BC4D8C}" type="presOf" srcId="{2B291EA2-6B64-4349-9220-A3AD73AE9FAF}" destId="{489732D6-9D44-4381-A30E-394873D1A05A}" srcOrd="0" destOrd="0" presId="urn:microsoft.com/office/officeart/2009/3/layout/DescendingProcess"/>
    <dgm:cxn modelId="{7D301BCE-0BF3-4725-9E8E-AE8FB894A521}" srcId="{6468E731-2AD9-481C-8010-02DE6C968234}" destId="{7EC21D7D-DC38-4798-A7DD-121BB914F2E4}" srcOrd="1" destOrd="0" parTransId="{447C630C-6D52-495D-B451-D874E160766F}" sibTransId="{653FFB2A-42FB-4F25-BD00-DAEF40F73E2A}"/>
    <dgm:cxn modelId="{B43E2901-670F-429B-BA59-6F61539845CD}" srcId="{6468E731-2AD9-481C-8010-02DE6C968234}" destId="{25CAA516-DC2F-4D2C-9F45-CC75DC89DB04}" srcOrd="5" destOrd="0" parTransId="{34289D27-C35F-4822-BCAA-50CDD4D40F43}" sibTransId="{60556594-83AA-4888-9C49-7458C97E6FB0}"/>
    <dgm:cxn modelId="{4BE2B520-DA2E-46FA-AFBE-8455B7B78DF9}" type="presOf" srcId="{C30596D0-ADC9-477E-90F4-487BDBEFCA59}" destId="{C0099768-472A-4840-80BC-AA5691B8BA4D}" srcOrd="0" destOrd="0" presId="urn:microsoft.com/office/officeart/2009/3/layout/DescendingProcess"/>
    <dgm:cxn modelId="{0B58920C-74B9-4226-9A1C-CD933CAACA3D}" type="presOf" srcId="{13F14767-B341-4F06-BEE9-72A48347DB60}" destId="{3EC89A1C-B821-4A46-98F0-1C945C4E5961}" srcOrd="0" destOrd="0" presId="urn:microsoft.com/office/officeart/2009/3/layout/DescendingProcess"/>
    <dgm:cxn modelId="{369BB0BF-A776-4F7B-B92E-D554657A78AE}" type="presOf" srcId="{9FA3F6F6-4FD3-4AC4-866D-BC34D36AB99B}" destId="{F6C7B4B1-1E34-44D7-B14C-4A28A310BA90}" srcOrd="0" destOrd="0" presId="urn:microsoft.com/office/officeart/2009/3/layout/DescendingProcess"/>
    <dgm:cxn modelId="{C6CFC117-E197-43BC-AF43-18AFEDD8F54F}" type="presOf" srcId="{7A7DA4A3-B60D-45BF-B933-2D39C24D1206}" destId="{FD479B38-D150-4CC5-A42D-0A6FAF0A4D28}" srcOrd="0" destOrd="0" presId="urn:microsoft.com/office/officeart/2009/3/layout/DescendingProcess"/>
    <dgm:cxn modelId="{CC4AE7A1-D5C9-4327-9D0B-D5F6452C829E}" type="presOf" srcId="{C5F9DCD3-BD71-4309-8DF6-EC40A3FFEC3B}" destId="{4C99B4FC-C3DD-4310-9907-B06A59BE800B}" srcOrd="0" destOrd="0" presId="urn:microsoft.com/office/officeart/2009/3/layout/DescendingProcess"/>
    <dgm:cxn modelId="{939AC5D2-312C-46C5-8F25-F5D3C561BA16}" type="presOf" srcId="{9F9F836D-1128-4E8E-915D-37EEF0FC3C9F}" destId="{3AB3D78A-9F53-46EE-B9E0-B997696A2FB3}" srcOrd="0" destOrd="0" presId="urn:microsoft.com/office/officeart/2009/3/layout/DescendingProcess"/>
    <dgm:cxn modelId="{9A7E7CC2-D71D-4D4D-BC88-C369738CFC38}" type="presOf" srcId="{60556594-83AA-4888-9C49-7458C97E6FB0}" destId="{CE6939A6-EFB8-45BE-84D6-252F79EA29A4}" srcOrd="0" destOrd="0" presId="urn:microsoft.com/office/officeart/2009/3/layout/DescendingProcess"/>
    <dgm:cxn modelId="{5BCBB35F-FE36-4A50-912E-2214FCC74CE2}" srcId="{6468E731-2AD9-481C-8010-02DE6C968234}" destId="{9FA3F6F6-4FD3-4AC4-866D-BC34D36AB99B}" srcOrd="6" destOrd="0" parTransId="{1BE07788-CB0C-46F7-A4A1-F31BD7399E39}" sibTransId="{FC615E74-D372-4526-A6AD-7D86B7268D80}"/>
    <dgm:cxn modelId="{ADF48D30-F679-4158-A5A4-4A90BD6EDA2F}" type="presOf" srcId="{653FFB2A-42FB-4F25-BD00-DAEF40F73E2A}" destId="{353BE74C-C7E4-411B-A849-D4DAF0AADC1C}" srcOrd="0" destOrd="0" presId="urn:microsoft.com/office/officeart/2009/3/layout/DescendingProcess"/>
    <dgm:cxn modelId="{79C3E1F9-7946-4841-B9B6-3654032E0AAB}" type="presOf" srcId="{7EC21D7D-DC38-4798-A7DD-121BB914F2E4}" destId="{F5F7C5C1-D15D-40AE-BC2F-95F5CF8230B9}" srcOrd="0" destOrd="0" presId="urn:microsoft.com/office/officeart/2009/3/layout/DescendingProcess"/>
    <dgm:cxn modelId="{C9FCBAB4-E34D-461B-839C-ED44D8FBA15F}" srcId="{6468E731-2AD9-481C-8010-02DE6C968234}" destId="{C5F9DCD3-BD71-4309-8DF6-EC40A3FFEC3B}" srcOrd="4" destOrd="0" parTransId="{ED27AFDA-FD3B-4C8E-A03C-5BE8845F6F51}" sibTransId="{2B291EA2-6B64-4349-9220-A3AD73AE9FAF}"/>
    <dgm:cxn modelId="{BBC6B66E-798D-4AA8-9F5C-B09F4B84D032}" type="presParOf" srcId="{F6C4581D-D92C-4FD5-871A-9D7495EEE0AC}" destId="{E2D04F4C-294C-445B-9B3C-48111B89BEB8}" srcOrd="0" destOrd="0" presId="urn:microsoft.com/office/officeart/2009/3/layout/DescendingProcess"/>
    <dgm:cxn modelId="{9BD778EC-F38D-434B-A2EA-C11A81623574}" type="presParOf" srcId="{F6C4581D-D92C-4FD5-871A-9D7495EEE0AC}" destId="{3EC89A1C-B821-4A46-98F0-1C945C4E5961}" srcOrd="1" destOrd="0" presId="urn:microsoft.com/office/officeart/2009/3/layout/DescendingProcess"/>
    <dgm:cxn modelId="{CB172FB2-D534-45B0-822F-B0B9C1D26158}" type="presParOf" srcId="{F6C4581D-D92C-4FD5-871A-9D7495EEE0AC}" destId="{F5F7C5C1-D15D-40AE-BC2F-95F5CF8230B9}" srcOrd="2" destOrd="0" presId="urn:microsoft.com/office/officeart/2009/3/layout/DescendingProcess"/>
    <dgm:cxn modelId="{98AA5C16-8FA6-4E80-8045-FCB050FC76C8}" type="presParOf" srcId="{F6C4581D-D92C-4FD5-871A-9D7495EEE0AC}" destId="{A33E28B4-821A-476C-BE50-BAA44876F48F}" srcOrd="3" destOrd="0" presId="urn:microsoft.com/office/officeart/2009/3/layout/DescendingProcess"/>
    <dgm:cxn modelId="{AF0653DD-5120-44C3-9853-7EF0E0F46299}" type="presParOf" srcId="{A33E28B4-821A-476C-BE50-BAA44876F48F}" destId="{353BE74C-C7E4-411B-A849-D4DAF0AADC1C}" srcOrd="0" destOrd="0" presId="urn:microsoft.com/office/officeart/2009/3/layout/DescendingProcess"/>
    <dgm:cxn modelId="{97E813F6-A4EB-474F-AFD7-1CD896F3498B}" type="presParOf" srcId="{F6C4581D-D92C-4FD5-871A-9D7495EEE0AC}" destId="{50FDD407-ADE4-46A2-8547-B3B6079F56F0}" srcOrd="4" destOrd="0" presId="urn:microsoft.com/office/officeart/2009/3/layout/DescendingProcess"/>
    <dgm:cxn modelId="{346032B1-8CC7-4F33-93DE-DCD9C8E4D0D2}" type="presParOf" srcId="{F6C4581D-D92C-4FD5-871A-9D7495EEE0AC}" destId="{B9797B50-25AD-43F7-8F19-3A3B6C7B327F}" srcOrd="5" destOrd="0" presId="urn:microsoft.com/office/officeart/2009/3/layout/DescendingProcess"/>
    <dgm:cxn modelId="{8A0C6522-E25A-4C5C-A8BB-DE1F3ED2BC46}" type="presParOf" srcId="{B9797B50-25AD-43F7-8F19-3A3B6C7B327F}" destId="{C0099768-472A-4840-80BC-AA5691B8BA4D}" srcOrd="0" destOrd="0" presId="urn:microsoft.com/office/officeart/2009/3/layout/DescendingProcess"/>
    <dgm:cxn modelId="{22F4D4BB-8002-4178-88D4-0EB35EDFDAB0}" type="presParOf" srcId="{F6C4581D-D92C-4FD5-871A-9D7495EEE0AC}" destId="{3AB3D78A-9F53-46EE-B9E0-B997696A2FB3}" srcOrd="6" destOrd="0" presId="urn:microsoft.com/office/officeart/2009/3/layout/DescendingProcess"/>
    <dgm:cxn modelId="{013C326D-196A-44E6-B635-52052C4A082E}" type="presParOf" srcId="{F6C4581D-D92C-4FD5-871A-9D7495EEE0AC}" destId="{D1831326-5F56-4E16-8014-B41D35AAD50E}" srcOrd="7" destOrd="0" presId="urn:microsoft.com/office/officeart/2009/3/layout/DescendingProcess"/>
    <dgm:cxn modelId="{BB895B7D-95C6-49F1-9287-E546FFCF9DFF}" type="presParOf" srcId="{D1831326-5F56-4E16-8014-B41D35AAD50E}" destId="{FD479B38-D150-4CC5-A42D-0A6FAF0A4D28}" srcOrd="0" destOrd="0" presId="urn:microsoft.com/office/officeart/2009/3/layout/DescendingProcess"/>
    <dgm:cxn modelId="{6D5B1676-29DF-435E-80F8-0F38B065777C}" type="presParOf" srcId="{F6C4581D-D92C-4FD5-871A-9D7495EEE0AC}" destId="{4C99B4FC-C3DD-4310-9907-B06A59BE800B}" srcOrd="8" destOrd="0" presId="urn:microsoft.com/office/officeart/2009/3/layout/DescendingProcess"/>
    <dgm:cxn modelId="{73E52FFF-6689-40DB-9F53-29EE8B5994C8}" type="presParOf" srcId="{F6C4581D-D92C-4FD5-871A-9D7495EEE0AC}" destId="{0732423F-548F-4804-A574-78458E4AC150}" srcOrd="9" destOrd="0" presId="urn:microsoft.com/office/officeart/2009/3/layout/DescendingProcess"/>
    <dgm:cxn modelId="{214559B9-B45C-4C41-B2D3-C14EF551C684}" type="presParOf" srcId="{0732423F-548F-4804-A574-78458E4AC150}" destId="{489732D6-9D44-4381-A30E-394873D1A05A}" srcOrd="0" destOrd="0" presId="urn:microsoft.com/office/officeart/2009/3/layout/DescendingProcess"/>
    <dgm:cxn modelId="{1F8A3C89-F724-4E3E-8772-D687BBEAD5BC}" type="presParOf" srcId="{F6C4581D-D92C-4FD5-871A-9D7495EEE0AC}" destId="{F13F2334-62CD-4248-9C12-7AA49E208546}" srcOrd="10" destOrd="0" presId="urn:microsoft.com/office/officeart/2009/3/layout/DescendingProcess"/>
    <dgm:cxn modelId="{24227AB9-42F2-40EC-A4D1-3B86FEB5C7A3}" type="presParOf" srcId="{F6C4581D-D92C-4FD5-871A-9D7495EEE0AC}" destId="{1822CA1D-7F9E-42B9-B480-3591B652E555}" srcOrd="11" destOrd="0" presId="urn:microsoft.com/office/officeart/2009/3/layout/DescendingProcess"/>
    <dgm:cxn modelId="{7FD8932D-A5BE-4562-BDFC-66D03E1C5A8F}" type="presParOf" srcId="{1822CA1D-7F9E-42B9-B480-3591B652E555}" destId="{CE6939A6-EFB8-45BE-84D6-252F79EA29A4}" srcOrd="0" destOrd="0" presId="urn:microsoft.com/office/officeart/2009/3/layout/DescendingProcess"/>
    <dgm:cxn modelId="{991ADA43-95AF-44AC-89DC-53CAD5710966}" type="presParOf" srcId="{F6C4581D-D92C-4FD5-871A-9D7495EEE0AC}" destId="{F6C7B4B1-1E34-44D7-B14C-4A28A310BA90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60605-D42C-4DC7-8CA6-C450B6CFF75A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DC7480A-8BE5-487D-B6B2-86AD74F9C269}">
      <dgm:prSet phldrT="[Texto]" custT="1"/>
      <dgm:spPr/>
      <dgm:t>
        <a:bodyPr/>
        <a:lstStyle/>
        <a:p>
          <a:r>
            <a:rPr lang="pt-BR" sz="1200" b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</a:t>
          </a:r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1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4410DF7-DD5C-4243-B836-BE39B41C4B27}" type="par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6EE07F-B76E-4376-AF02-B6E2AD7FC6B8}" type="sib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A0FCDEC-70C7-4347-BCE6-367A0A24616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98EB72D-EADC-476C-9659-212EB9CD21E5}" type="par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ABBCE3D-A648-47D9-93C7-D0426B2429A1}" type="sib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0D02672-4968-415A-9498-50921ADA8FED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Oferta atual de transporte público equivalente a 306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642170A-2D90-43BB-AD4B-F1A14F6578D4}" type="par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FE1460F-C0B8-457B-84A6-E679695BCF44}" type="sib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C20464-FFB5-4326-BBE4-1A99B2C45B2C}">
      <dgm:prSet phldrT="[Texto]" custT="1"/>
      <dgm:spPr/>
      <dgm:t>
        <a:bodyPr/>
        <a:lstStyle/>
        <a:p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2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C88D6D6-8A95-426C-8D04-39CE49C55DFF}" type="par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53C6190-6D03-4523-9E33-D393EEC91AA4}" type="sib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9538B53-82E2-46B1-A440-B0F2BB02B582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785345C-C1C8-4975-B5D1-EC92B36450AA}" type="par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5E85CF3-5DF2-4095-9943-DBDF38DEF532}" type="sib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D15A54-5666-4F53-90B9-DA3F837A9641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condicional apenas para os principais serviços que operam no corredor;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8022F48-7D70-4AF7-B099-4C9F6A2B41EB}" type="par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59E8FA-F5C5-420F-A949-86D14B98CB25}" type="sib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9A3EF5F-7A68-4571-B596-A243DA03A36A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Controles semafóricos em operação desregulada, colapso na rede.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BEE325-A1C0-4C64-B36B-97EC9C991288}" type="parTrans" cxnId="{6DEA3C96-EC06-4995-B405-30A984E2BDD1}">
      <dgm:prSet/>
      <dgm:spPr/>
      <dgm:t>
        <a:bodyPr/>
        <a:lstStyle/>
        <a:p>
          <a:endParaRPr lang="pt-BR"/>
        </a:p>
      </dgm:t>
    </dgm:pt>
    <dgm:pt modelId="{D4DD4ED5-A962-4B7A-A3E2-18AF55C5292D}" type="sibTrans" cxnId="{6DEA3C96-EC06-4995-B405-30A984E2BDD1}">
      <dgm:prSet/>
      <dgm:spPr/>
      <dgm:t>
        <a:bodyPr/>
        <a:lstStyle/>
        <a:p>
          <a:endParaRPr lang="pt-BR"/>
        </a:p>
      </dgm:t>
    </dgm:pt>
    <dgm:pt modelId="{E168CF8D-A854-43EA-B8D1-A581365CBF7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“Racionalização” . Apenas serviços troncais podem requisitar prioridade: Oferta de 265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F9E08EB-3D0F-4B82-81D4-A11ECE927700}" type="parTrans" cxnId="{6812C0EF-61BD-4076-8FF2-B452A7829A3F}">
      <dgm:prSet/>
      <dgm:spPr/>
      <dgm:t>
        <a:bodyPr/>
        <a:lstStyle/>
        <a:p>
          <a:endParaRPr lang="pt-BR"/>
        </a:p>
      </dgm:t>
    </dgm:pt>
    <dgm:pt modelId="{6D6AA1FE-ADE4-494B-8981-45211D7C5BC5}" type="sibTrans" cxnId="{6812C0EF-61BD-4076-8FF2-B452A7829A3F}">
      <dgm:prSet/>
      <dgm:spPr/>
      <dgm:t>
        <a:bodyPr/>
        <a:lstStyle/>
        <a:p>
          <a:endParaRPr lang="pt-BR"/>
        </a:p>
      </dgm:t>
    </dgm:pt>
    <dgm:pt modelId="{0C6A6C60-A3FD-45BD-BD36-711EAE30E53E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Satisfatórios, possibilitando a criação dos cenários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DA0C6A4-D4AF-4F4C-9467-369147A84CB1}" type="parTrans" cxnId="{E160C3A9-7BCD-4410-A1BD-A4DABB8E88D7}">
      <dgm:prSet/>
      <dgm:spPr/>
      <dgm:t>
        <a:bodyPr/>
        <a:lstStyle/>
        <a:p>
          <a:endParaRPr lang="pt-BR"/>
        </a:p>
      </dgm:t>
    </dgm:pt>
    <dgm:pt modelId="{36C33B21-3570-4EB4-863C-900D910A24D7}" type="sibTrans" cxnId="{E160C3A9-7BCD-4410-A1BD-A4DABB8E88D7}">
      <dgm:prSet/>
      <dgm:spPr/>
      <dgm:t>
        <a:bodyPr/>
        <a:lstStyle/>
        <a:p>
          <a:endParaRPr lang="pt-BR"/>
        </a:p>
      </dgm:t>
    </dgm:pt>
    <dgm:pt modelId="{062813E3-353D-4BA3-9524-7F29481EB469}" type="pres">
      <dgm:prSet presAssocID="{B0360605-D42C-4DC7-8CA6-C450B6CFF7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17412A-F18F-4C9D-8605-6A7E8CA12692}" type="pres">
      <dgm:prSet presAssocID="{BDC7480A-8BE5-487D-B6B2-86AD74F9C269}" presName="parentLin" presStyleCnt="0"/>
      <dgm:spPr/>
    </dgm:pt>
    <dgm:pt modelId="{5DE1E5C8-EEBF-42DD-B9E8-4AD75AEDD15F}" type="pres">
      <dgm:prSet presAssocID="{BDC7480A-8BE5-487D-B6B2-86AD74F9C269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07FB95B3-5EA6-42F8-B932-284D389DE6C5}" type="pres">
      <dgm:prSet presAssocID="{BDC7480A-8BE5-487D-B6B2-86AD74F9C2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EF08C5-6B39-4B23-9D18-24F1BEA6705E}" type="pres">
      <dgm:prSet presAssocID="{BDC7480A-8BE5-487D-B6B2-86AD74F9C269}" presName="negativeSpace" presStyleCnt="0"/>
      <dgm:spPr/>
    </dgm:pt>
    <dgm:pt modelId="{E938BD0B-0DCE-40FF-BBDD-2BBDCF836BFD}" type="pres">
      <dgm:prSet presAssocID="{BDC7480A-8BE5-487D-B6B2-86AD74F9C2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38E583-3DB9-4FCE-89BA-FA8DA9F1C9B5}" type="pres">
      <dgm:prSet presAssocID="{EF6EE07F-B76E-4376-AF02-B6E2AD7FC6B8}" presName="spaceBetweenRectangles" presStyleCnt="0"/>
      <dgm:spPr/>
    </dgm:pt>
    <dgm:pt modelId="{6CA28BB9-010F-4A1C-91B2-54DEE2569069}" type="pres">
      <dgm:prSet presAssocID="{DEC20464-FFB5-4326-BBE4-1A99B2C45B2C}" presName="parentLin" presStyleCnt="0"/>
      <dgm:spPr/>
    </dgm:pt>
    <dgm:pt modelId="{39259DB6-2760-4BF4-ACA4-1F98B6389C44}" type="pres">
      <dgm:prSet presAssocID="{DEC20464-FFB5-4326-BBE4-1A99B2C45B2C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FF5E5F04-EC6D-42B9-A8A7-85D07083A84B}" type="pres">
      <dgm:prSet presAssocID="{DEC20464-FFB5-4326-BBE4-1A99B2C45B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80BC50-5E61-42B7-AD81-B98A37860487}" type="pres">
      <dgm:prSet presAssocID="{DEC20464-FFB5-4326-BBE4-1A99B2C45B2C}" presName="negativeSpace" presStyleCnt="0"/>
      <dgm:spPr/>
    </dgm:pt>
    <dgm:pt modelId="{1A81CA91-3007-4DD0-BE71-BAC2EC78EF69}" type="pres">
      <dgm:prSet presAssocID="{DEC20464-FFB5-4326-BBE4-1A99B2C45B2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56B9A52-B75C-4FF8-9873-D80056BBBC99}" srcId="{B0360605-D42C-4DC7-8CA6-C450B6CFF75A}" destId="{BDC7480A-8BE5-487D-B6B2-86AD74F9C269}" srcOrd="0" destOrd="0" parTransId="{E4410DF7-DD5C-4243-B836-BE39B41C4B27}" sibTransId="{EF6EE07F-B76E-4376-AF02-B6E2AD7FC6B8}"/>
    <dgm:cxn modelId="{BC73ACB8-36AB-4E4E-A337-35D3C3DFAFA1}" srcId="{BDC7480A-8BE5-487D-B6B2-86AD74F9C269}" destId="{0A0FCDEC-70C7-4347-BCE6-367A0A24616F}" srcOrd="0" destOrd="0" parTransId="{498EB72D-EADC-476C-9659-212EB9CD21E5}" sibTransId="{3ABBCE3D-A648-47D9-93C7-D0426B2429A1}"/>
    <dgm:cxn modelId="{8FD102BB-1798-4ACA-A306-1D9A20EE0815}" type="presOf" srcId="{A5D15A54-5666-4F53-90B9-DA3F837A9641}" destId="{1A81CA91-3007-4DD0-BE71-BAC2EC78EF69}" srcOrd="0" destOrd="1" presId="urn:microsoft.com/office/officeart/2005/8/layout/list1"/>
    <dgm:cxn modelId="{8A66E656-A4D8-42C3-A209-4D83BC8D350D}" type="presOf" srcId="{DEC20464-FFB5-4326-BBE4-1A99B2C45B2C}" destId="{FF5E5F04-EC6D-42B9-A8A7-85D07083A84B}" srcOrd="1" destOrd="0" presId="urn:microsoft.com/office/officeart/2005/8/layout/list1"/>
    <dgm:cxn modelId="{6DEA3C96-EC06-4995-B405-30A984E2BDD1}" srcId="{BDC7480A-8BE5-487D-B6B2-86AD74F9C269}" destId="{B9A3EF5F-7A68-4571-B596-A243DA03A36A}" srcOrd="2" destOrd="0" parTransId="{9EBEE325-A1C0-4C64-B36B-97EC9C991288}" sibTransId="{D4DD4ED5-A962-4B7A-A3E2-18AF55C5292D}"/>
    <dgm:cxn modelId="{85268D55-4161-4364-92E9-92EBF935D044}" type="presOf" srcId="{D9538B53-82E2-46B1-A440-B0F2BB02B582}" destId="{1A81CA91-3007-4DD0-BE71-BAC2EC78EF69}" srcOrd="0" destOrd="0" presId="urn:microsoft.com/office/officeart/2005/8/layout/list1"/>
    <dgm:cxn modelId="{34CA6E8B-79F2-4BBE-B630-F041BE03B022}" srcId="{DEC20464-FFB5-4326-BBE4-1A99B2C45B2C}" destId="{A5D15A54-5666-4F53-90B9-DA3F837A9641}" srcOrd="1" destOrd="0" parTransId="{F8022F48-7D70-4AF7-B099-4C9F6A2B41EB}" sibTransId="{A559E8FA-F5C5-420F-A949-86D14B98CB25}"/>
    <dgm:cxn modelId="{24F63CFD-4E9F-4D86-BF6F-D136DCFF905C}" srcId="{DEC20464-FFB5-4326-BBE4-1A99B2C45B2C}" destId="{D9538B53-82E2-46B1-A440-B0F2BB02B582}" srcOrd="0" destOrd="0" parTransId="{A785345C-C1C8-4975-B5D1-EC92B36450AA}" sibTransId="{35E85CF3-5DF2-4095-9943-DBDF38DEF532}"/>
    <dgm:cxn modelId="{4DB37E23-CBE2-4450-8F39-214EDE0F64A8}" type="presOf" srcId="{BDC7480A-8BE5-487D-B6B2-86AD74F9C269}" destId="{5DE1E5C8-EEBF-42DD-B9E8-4AD75AEDD15F}" srcOrd="0" destOrd="0" presId="urn:microsoft.com/office/officeart/2005/8/layout/list1"/>
    <dgm:cxn modelId="{C9D2F542-3DE3-4A04-B645-03BD6F29AAF8}" type="presOf" srcId="{0A0FCDEC-70C7-4347-BCE6-367A0A24616F}" destId="{E938BD0B-0DCE-40FF-BBDD-2BBDCF836BFD}" srcOrd="0" destOrd="0" presId="urn:microsoft.com/office/officeart/2005/8/layout/list1"/>
    <dgm:cxn modelId="{152E4609-5E54-487B-8B5F-4D92BDCF46E8}" srcId="{BDC7480A-8BE5-487D-B6B2-86AD74F9C269}" destId="{E0D02672-4968-415A-9498-50921ADA8FED}" srcOrd="1" destOrd="0" parTransId="{4642170A-2D90-43BB-AD4B-F1A14F6578D4}" sibTransId="{9FE1460F-C0B8-457B-84A6-E679695BCF44}"/>
    <dgm:cxn modelId="{1D3DF8F2-A3F1-4D06-82E7-EF035AAB2627}" type="presOf" srcId="{E168CF8D-A854-43EA-B8D1-A581365CBF7F}" destId="{1A81CA91-3007-4DD0-BE71-BAC2EC78EF69}" srcOrd="0" destOrd="2" presId="urn:microsoft.com/office/officeart/2005/8/layout/list1"/>
    <dgm:cxn modelId="{D6B07207-6E2A-4403-8E1F-9C8790687F0A}" type="presOf" srcId="{E0D02672-4968-415A-9498-50921ADA8FED}" destId="{E938BD0B-0DCE-40FF-BBDD-2BBDCF836BFD}" srcOrd="0" destOrd="1" presId="urn:microsoft.com/office/officeart/2005/8/layout/list1"/>
    <dgm:cxn modelId="{41E7A5F5-D627-4A32-923C-407AEA6D2E62}" type="presOf" srcId="{0C6A6C60-A3FD-45BD-BD36-711EAE30E53E}" destId="{1A81CA91-3007-4DD0-BE71-BAC2EC78EF69}" srcOrd="0" destOrd="3" presId="urn:microsoft.com/office/officeart/2005/8/layout/list1"/>
    <dgm:cxn modelId="{7EBBBD0C-5AF4-4740-AA45-C833D299ABA1}" type="presOf" srcId="{DEC20464-FFB5-4326-BBE4-1A99B2C45B2C}" destId="{39259DB6-2760-4BF4-ACA4-1F98B6389C44}" srcOrd="0" destOrd="0" presId="urn:microsoft.com/office/officeart/2005/8/layout/list1"/>
    <dgm:cxn modelId="{13FD395B-185F-420C-A416-AA2901F71B90}" type="presOf" srcId="{BDC7480A-8BE5-487D-B6B2-86AD74F9C269}" destId="{07FB95B3-5EA6-42F8-B932-284D389DE6C5}" srcOrd="1" destOrd="0" presId="urn:microsoft.com/office/officeart/2005/8/layout/list1"/>
    <dgm:cxn modelId="{A9E4A3E3-24E8-46C1-ACA3-B192F60DD005}" type="presOf" srcId="{B0360605-D42C-4DC7-8CA6-C450B6CFF75A}" destId="{062813E3-353D-4BA3-9524-7F29481EB469}" srcOrd="0" destOrd="0" presId="urn:microsoft.com/office/officeart/2005/8/layout/list1"/>
    <dgm:cxn modelId="{4D5826F3-C21E-4174-8323-EC5BFE30C333}" srcId="{B0360605-D42C-4DC7-8CA6-C450B6CFF75A}" destId="{DEC20464-FFB5-4326-BBE4-1A99B2C45B2C}" srcOrd="1" destOrd="0" parTransId="{3C88D6D6-8A95-426C-8D04-39CE49C55DFF}" sibTransId="{B53C6190-6D03-4523-9E33-D393EEC91AA4}"/>
    <dgm:cxn modelId="{A3817091-DBB8-4BFC-9F7E-3556ED988C2B}" type="presOf" srcId="{B9A3EF5F-7A68-4571-B596-A243DA03A36A}" destId="{E938BD0B-0DCE-40FF-BBDD-2BBDCF836BFD}" srcOrd="0" destOrd="2" presId="urn:microsoft.com/office/officeart/2005/8/layout/list1"/>
    <dgm:cxn modelId="{E160C3A9-7BCD-4410-A1BD-A4DABB8E88D7}" srcId="{DEC20464-FFB5-4326-BBE4-1A99B2C45B2C}" destId="{0C6A6C60-A3FD-45BD-BD36-711EAE30E53E}" srcOrd="3" destOrd="0" parTransId="{7DA0C6A4-D4AF-4F4C-9467-369147A84CB1}" sibTransId="{36C33B21-3570-4EB4-863C-900D910A24D7}"/>
    <dgm:cxn modelId="{6812C0EF-61BD-4076-8FF2-B452A7829A3F}" srcId="{DEC20464-FFB5-4326-BBE4-1A99B2C45B2C}" destId="{E168CF8D-A854-43EA-B8D1-A581365CBF7F}" srcOrd="2" destOrd="0" parTransId="{5F9E08EB-3D0F-4B82-81D4-A11ECE927700}" sibTransId="{6D6AA1FE-ADE4-494B-8981-45211D7C5BC5}"/>
    <dgm:cxn modelId="{35D9BDA7-8A2D-4451-88AF-4B11235934B1}" type="presParOf" srcId="{062813E3-353D-4BA3-9524-7F29481EB469}" destId="{9B17412A-F18F-4C9D-8605-6A7E8CA12692}" srcOrd="0" destOrd="0" presId="urn:microsoft.com/office/officeart/2005/8/layout/list1"/>
    <dgm:cxn modelId="{1C23E088-EA82-4CE9-A00E-BD5EF78C5DEE}" type="presParOf" srcId="{9B17412A-F18F-4C9D-8605-6A7E8CA12692}" destId="{5DE1E5C8-EEBF-42DD-B9E8-4AD75AEDD15F}" srcOrd="0" destOrd="0" presId="urn:microsoft.com/office/officeart/2005/8/layout/list1"/>
    <dgm:cxn modelId="{9348E53E-7948-4674-8E38-41CD232E717E}" type="presParOf" srcId="{9B17412A-F18F-4C9D-8605-6A7E8CA12692}" destId="{07FB95B3-5EA6-42F8-B932-284D389DE6C5}" srcOrd="1" destOrd="0" presId="urn:microsoft.com/office/officeart/2005/8/layout/list1"/>
    <dgm:cxn modelId="{B3D8FA29-0AE0-44CD-8FAF-5A1001910F85}" type="presParOf" srcId="{062813E3-353D-4BA3-9524-7F29481EB469}" destId="{CBEF08C5-6B39-4B23-9D18-24F1BEA6705E}" srcOrd="1" destOrd="0" presId="urn:microsoft.com/office/officeart/2005/8/layout/list1"/>
    <dgm:cxn modelId="{C0F7C001-FDF8-4201-A7FC-1A9D37C408A2}" type="presParOf" srcId="{062813E3-353D-4BA3-9524-7F29481EB469}" destId="{E938BD0B-0DCE-40FF-BBDD-2BBDCF836BFD}" srcOrd="2" destOrd="0" presId="urn:microsoft.com/office/officeart/2005/8/layout/list1"/>
    <dgm:cxn modelId="{DD2CF42F-F1D3-4B4F-9A0F-761BE72B9450}" type="presParOf" srcId="{062813E3-353D-4BA3-9524-7F29481EB469}" destId="{DC38E583-3DB9-4FCE-89BA-FA8DA9F1C9B5}" srcOrd="3" destOrd="0" presId="urn:microsoft.com/office/officeart/2005/8/layout/list1"/>
    <dgm:cxn modelId="{BD990A6C-4517-4FAB-BF4A-AD54DCEF11F8}" type="presParOf" srcId="{062813E3-353D-4BA3-9524-7F29481EB469}" destId="{6CA28BB9-010F-4A1C-91B2-54DEE2569069}" srcOrd="4" destOrd="0" presId="urn:microsoft.com/office/officeart/2005/8/layout/list1"/>
    <dgm:cxn modelId="{B3E6351C-443D-4B08-8147-1F048DF5F512}" type="presParOf" srcId="{6CA28BB9-010F-4A1C-91B2-54DEE2569069}" destId="{39259DB6-2760-4BF4-ACA4-1F98B6389C44}" srcOrd="0" destOrd="0" presId="urn:microsoft.com/office/officeart/2005/8/layout/list1"/>
    <dgm:cxn modelId="{3D4E3B29-0AC0-4C59-820F-D21D018091ED}" type="presParOf" srcId="{6CA28BB9-010F-4A1C-91B2-54DEE2569069}" destId="{FF5E5F04-EC6D-42B9-A8A7-85D07083A84B}" srcOrd="1" destOrd="0" presId="urn:microsoft.com/office/officeart/2005/8/layout/list1"/>
    <dgm:cxn modelId="{C405510C-89E3-4E07-B9E6-BAF61AC53DA6}" type="presParOf" srcId="{062813E3-353D-4BA3-9524-7F29481EB469}" destId="{B780BC50-5E61-42B7-AD81-B98A37860487}" srcOrd="5" destOrd="0" presId="urn:microsoft.com/office/officeart/2005/8/layout/list1"/>
    <dgm:cxn modelId="{7F7C4BEE-0842-4FBD-874A-31C51ABEF047}" type="presParOf" srcId="{062813E3-353D-4BA3-9524-7F29481EB469}" destId="{1A81CA91-3007-4DD0-BE71-BAC2EC78EF6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DAFA7-732E-40E0-B52E-1A69FB4C8236}">
      <dsp:nvSpPr>
        <dsp:cNvPr id="0" name=""/>
        <dsp:cNvSpPr/>
      </dsp:nvSpPr>
      <dsp:spPr>
        <a:xfrm>
          <a:off x="-125827" y="0"/>
          <a:ext cx="7307755" cy="115702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Medidas de prioridade para o transporte público coletivo: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Principais características e aplicações.</a:t>
          </a:r>
          <a:endParaRPr lang="pt-BR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-91939" y="33888"/>
        <a:ext cx="5911689" cy="1089249"/>
      </dsp:txXfrm>
    </dsp:sp>
    <dsp:sp modelId="{EDEF5FD2-1CBE-4C29-B235-026269497FBA}">
      <dsp:nvSpPr>
        <dsp:cNvPr id="0" name=""/>
        <dsp:cNvSpPr/>
      </dsp:nvSpPr>
      <dsp:spPr>
        <a:xfrm>
          <a:off x="1030626" y="1349862"/>
          <a:ext cx="6356089" cy="1157025"/>
        </a:xfrm>
        <a:prstGeom prst="roundRect">
          <a:avLst>
            <a:gd name="adj" fmla="val 10000"/>
          </a:avLst>
        </a:prstGeom>
        <a:solidFill>
          <a:schemeClr val="bg2"/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 de Transportes: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Arquitetura, sistemas de prioridade semafórica e medidas de desempenho.</a:t>
          </a:r>
          <a:endParaRPr lang="pt-BR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64514" y="1383750"/>
        <a:ext cx="4991615" cy="1089249"/>
      </dsp:txXfrm>
    </dsp:sp>
    <dsp:sp modelId="{A445F7BC-B97D-4474-950C-5AA7AA9BF9BE}">
      <dsp:nvSpPr>
        <dsp:cNvPr id="0" name=""/>
        <dsp:cNvSpPr/>
      </dsp:nvSpPr>
      <dsp:spPr>
        <a:xfrm>
          <a:off x="1979923" y="2699725"/>
          <a:ext cx="5662445" cy="115702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Microssimulação: </a:t>
          </a: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Características do Software.</a:t>
          </a:r>
          <a:endParaRPr lang="pt-BR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811" y="2733613"/>
        <a:ext cx="4439480" cy="1089249"/>
      </dsp:txXfrm>
    </dsp:sp>
    <dsp:sp modelId="{85A65B72-1520-4784-A5F9-0850358A4C34}">
      <dsp:nvSpPr>
        <dsp:cNvPr id="0" name=""/>
        <dsp:cNvSpPr/>
      </dsp:nvSpPr>
      <dsp:spPr>
        <a:xfrm>
          <a:off x="5946882" y="877410"/>
          <a:ext cx="752066" cy="752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397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16097" y="877410"/>
        <a:ext cx="413636" cy="565930"/>
      </dsp:txXfrm>
    </dsp:sp>
    <dsp:sp modelId="{32E147CC-2756-48B0-A06B-C5E013320FA6}">
      <dsp:nvSpPr>
        <dsp:cNvPr id="0" name=""/>
        <dsp:cNvSpPr/>
      </dsp:nvSpPr>
      <dsp:spPr>
        <a:xfrm>
          <a:off x="6520060" y="2219560"/>
          <a:ext cx="752066" cy="752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397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689275" y="2219560"/>
        <a:ext cx="413636" cy="565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04F4C-294C-445B-9B3C-48111B89BEB8}">
      <dsp:nvSpPr>
        <dsp:cNvPr id="0" name=""/>
        <dsp:cNvSpPr/>
      </dsp:nvSpPr>
      <dsp:spPr>
        <a:xfrm rot="4396374">
          <a:off x="1067446" y="1079330"/>
          <a:ext cx="4682303" cy="3265322"/>
        </a:xfrm>
        <a:prstGeom prst="swooshArrow">
          <a:avLst>
            <a:gd name="adj1" fmla="val 16310"/>
            <a:gd name="adj2" fmla="val 31370"/>
          </a:avLst>
        </a:prstGeom>
        <a:solidFill>
          <a:srgbClr val="00B050"/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BE74C-C7E4-411B-A849-D4DAF0AADC1C}">
      <dsp:nvSpPr>
        <dsp:cNvPr id="0" name=""/>
        <dsp:cNvSpPr/>
      </dsp:nvSpPr>
      <dsp:spPr>
        <a:xfrm>
          <a:off x="2663342" y="1401557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99768-472A-4840-80BC-AA5691B8BA4D}">
      <dsp:nvSpPr>
        <dsp:cNvPr id="0" name=""/>
        <dsp:cNvSpPr/>
      </dsp:nvSpPr>
      <dsp:spPr>
        <a:xfrm>
          <a:off x="3230148" y="1798050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79B38-D150-4CC5-A42D-0A6FAF0A4D28}">
      <dsp:nvSpPr>
        <dsp:cNvPr id="0" name=""/>
        <dsp:cNvSpPr/>
      </dsp:nvSpPr>
      <dsp:spPr>
        <a:xfrm>
          <a:off x="3707459" y="2260173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89A1C-B821-4A46-98F0-1C945C4E5961}">
      <dsp:nvSpPr>
        <dsp:cNvPr id="0" name=""/>
        <dsp:cNvSpPr/>
      </dsp:nvSpPr>
      <dsp:spPr>
        <a:xfrm>
          <a:off x="753558" y="0"/>
          <a:ext cx="2207561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Utilizar sistema de controle semafórico centralizado</a:t>
          </a:r>
          <a:endParaRPr lang="pt-BR" sz="1100" kern="1200" dirty="0"/>
        </a:p>
      </dsp:txBody>
      <dsp:txXfrm>
        <a:off x="753558" y="0"/>
        <a:ext cx="2207561" cy="867837"/>
      </dsp:txXfrm>
    </dsp:sp>
    <dsp:sp modelId="{F5F7C5C1-D15D-40AE-BC2F-95F5CF8230B9}">
      <dsp:nvSpPr>
        <dsp:cNvPr id="0" name=""/>
        <dsp:cNvSpPr/>
      </dsp:nvSpPr>
      <dsp:spPr>
        <a:xfrm>
          <a:off x="2889050" y="890969"/>
          <a:ext cx="3341173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Adaptativo</a:t>
          </a:r>
          <a:endParaRPr lang="pt-BR" sz="1100" kern="1200" dirty="0"/>
        </a:p>
      </dsp:txBody>
      <dsp:txXfrm>
        <a:off x="2889050" y="890969"/>
        <a:ext cx="3341173" cy="867837"/>
      </dsp:txXfrm>
    </dsp:sp>
    <dsp:sp modelId="{50FDD407-ADE4-46A2-8547-B3B6079F56F0}">
      <dsp:nvSpPr>
        <dsp:cNvPr id="0" name=""/>
        <dsp:cNvSpPr/>
      </dsp:nvSpPr>
      <dsp:spPr>
        <a:xfrm>
          <a:off x="339950" y="1648300"/>
          <a:ext cx="2591670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semafórica condicional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baseada no atraso dos ônibus</a:t>
          </a:r>
          <a:endParaRPr lang="pt-BR" sz="1100" kern="1200" dirty="0"/>
        </a:p>
      </dsp:txBody>
      <dsp:txXfrm>
        <a:off x="339950" y="1648300"/>
        <a:ext cx="2591670" cy="867837"/>
      </dsp:txXfrm>
    </dsp:sp>
    <dsp:sp modelId="{489732D6-9D44-4381-A30E-394873D1A05A}">
      <dsp:nvSpPr>
        <dsp:cNvPr id="0" name=""/>
        <dsp:cNvSpPr/>
      </dsp:nvSpPr>
      <dsp:spPr>
        <a:xfrm>
          <a:off x="4120332" y="2771112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3D78A-9F53-46EE-B9E0-B997696A2FB3}">
      <dsp:nvSpPr>
        <dsp:cNvPr id="0" name=""/>
        <dsp:cNvSpPr/>
      </dsp:nvSpPr>
      <dsp:spPr>
        <a:xfrm>
          <a:off x="4153381" y="1818058"/>
          <a:ext cx="2326888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Estratégias semafórica: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extensão ou antecipação do verde</a:t>
          </a:r>
          <a:endParaRPr lang="pt-BR" sz="1100" kern="1200" dirty="0"/>
        </a:p>
      </dsp:txBody>
      <dsp:txXfrm>
        <a:off x="4153381" y="1818058"/>
        <a:ext cx="2326888" cy="867837"/>
      </dsp:txXfrm>
    </dsp:sp>
    <dsp:sp modelId="{4C99B4FC-C3DD-4310-9907-B06A59BE800B}">
      <dsp:nvSpPr>
        <dsp:cNvPr id="0" name=""/>
        <dsp:cNvSpPr/>
      </dsp:nvSpPr>
      <dsp:spPr>
        <a:xfrm>
          <a:off x="829062" y="2656371"/>
          <a:ext cx="2983190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da Rede de Simulação com 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Emprego do VISSIM e implantação do TSP no VISVAP</a:t>
          </a:r>
        </a:p>
      </dsp:txBody>
      <dsp:txXfrm>
        <a:off x="829062" y="2656371"/>
        <a:ext cx="2983190" cy="867837"/>
      </dsp:txXfrm>
    </dsp:sp>
    <dsp:sp modelId="{CE6939A6-EFB8-45BE-84D6-252F79EA29A4}">
      <dsp:nvSpPr>
        <dsp:cNvPr id="0" name=""/>
        <dsp:cNvSpPr/>
      </dsp:nvSpPr>
      <dsp:spPr>
        <a:xfrm>
          <a:off x="4453257" y="3292357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F2334-62CD-4248-9C12-7AA49E208546}">
      <dsp:nvSpPr>
        <dsp:cNvPr id="0" name=""/>
        <dsp:cNvSpPr/>
      </dsp:nvSpPr>
      <dsp:spPr>
        <a:xfrm>
          <a:off x="4706784" y="2722826"/>
          <a:ext cx="3154194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Especificação do corredor a ser estudado</a:t>
          </a:r>
        </a:p>
      </dsp:txBody>
      <dsp:txXfrm>
        <a:off x="4706784" y="2722826"/>
        <a:ext cx="3154194" cy="867837"/>
      </dsp:txXfrm>
    </dsp:sp>
    <dsp:sp modelId="{F6C7B4B1-1E34-44D7-B14C-4A28A310BA90}">
      <dsp:nvSpPr>
        <dsp:cNvPr id="0" name=""/>
        <dsp:cNvSpPr/>
      </dsp:nvSpPr>
      <dsp:spPr>
        <a:xfrm>
          <a:off x="2677731" y="4556145"/>
          <a:ext cx="5101226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Aumento de velocidade dos ônibus e redução dos tempos de viagem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Mínimos impactos para os modos não priorizados</a:t>
          </a:r>
        </a:p>
      </dsp:txBody>
      <dsp:txXfrm>
        <a:off x="2677731" y="4556145"/>
        <a:ext cx="5101226" cy="867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8BD0B-0DCE-40FF-BBDD-2BBDCF836BFD}">
      <dsp:nvSpPr>
        <dsp:cNvPr id="0" name=""/>
        <dsp:cNvSpPr/>
      </dsp:nvSpPr>
      <dsp:spPr>
        <a:xfrm>
          <a:off x="0" y="267915"/>
          <a:ext cx="8133347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238" tIns="354076" rIns="63123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Oferta atual de transporte público equivalente a 306 ônibus/hora;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Controles semafóricos em operação desregulada, colapso na rede.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67915"/>
        <a:ext cx="8133347" cy="1071000"/>
      </dsp:txXfrm>
    </dsp:sp>
    <dsp:sp modelId="{07FB95B3-5EA6-42F8-B932-284D389DE6C5}">
      <dsp:nvSpPr>
        <dsp:cNvPr id="0" name=""/>
        <dsp:cNvSpPr/>
      </dsp:nvSpPr>
      <dsp:spPr>
        <a:xfrm>
          <a:off x="406667" y="16995"/>
          <a:ext cx="5693342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95" tIns="0" rIns="21519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</a:t>
          </a: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1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31165" y="41493"/>
        <a:ext cx="5644346" cy="452844"/>
      </dsp:txXfrm>
    </dsp:sp>
    <dsp:sp modelId="{1A81CA91-3007-4DD0-BE71-BAC2EC78EF69}">
      <dsp:nvSpPr>
        <dsp:cNvPr id="0" name=""/>
        <dsp:cNvSpPr/>
      </dsp:nvSpPr>
      <dsp:spPr>
        <a:xfrm>
          <a:off x="0" y="1681635"/>
          <a:ext cx="8133347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238" tIns="354076" rIns="63123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condicional apenas para os principais serviços que operam no corredor;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“Racionalização” . Apenas serviços troncais podem requisitar prioridade: Oferta de 265 ônibus/hora;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Satisfatórios, possibilitando a criação dos cenários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681635"/>
        <a:ext cx="8133347" cy="1285200"/>
      </dsp:txXfrm>
    </dsp:sp>
    <dsp:sp modelId="{FF5E5F04-EC6D-42B9-A8A7-85D07083A84B}">
      <dsp:nvSpPr>
        <dsp:cNvPr id="0" name=""/>
        <dsp:cNvSpPr/>
      </dsp:nvSpPr>
      <dsp:spPr>
        <a:xfrm>
          <a:off x="406667" y="1430715"/>
          <a:ext cx="5693342" cy="50184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95" tIns="0" rIns="21519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2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31165" y="1455213"/>
        <a:ext cx="564434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A30044-3440-49C0-A506-BBD8AAFEB93C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E6A9C5-B74E-4E85-A4CC-F9983EEDCD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850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9121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2223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9772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9277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9812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671EEE-C675-4FB0-BF25-31B6C0976B1D}" type="slidenum">
              <a:rPr lang="pt-BR" altLang="pt-BR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0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6B9E93-FAC7-4543-A4B4-53D5400B76E0}" type="slidenum">
              <a:rPr lang="pt-BR" altLang="pt-BR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3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/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C609793-EF17-4F4E-B4D9-6033F7E28F05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0F8568-888A-4997-8F2C-84729476CB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994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FA94E-6DBC-4D13-B68A-1BDD418842E8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56B03-677B-474B-A1E7-AE35ACE0D7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56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6351-E87E-4CDE-98C2-E925A5685248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D4B2-E017-4939-93D0-60254FBC3B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74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CE90-4C2D-4F6E-9762-380F27C99F98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7245E-B9F4-40F1-B566-4393F51015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3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/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D9C7-C258-435D-83C1-CAE6C33F6DE2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C28D4-15F7-4034-9689-02A6574490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1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5CC4B-C0DF-4368-AB00-159FA0045EDC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8AC-1E2D-4B4F-BF0A-14A83DA489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0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C5D27-40BE-4E44-ABDB-AB4A9250AD1E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7D425-21F3-484C-81F4-80E064C853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46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27E6-FF5B-4E84-9623-4C80CBBCD710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33A7-0674-40C9-950C-DB734504B3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7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B6C6-5D3B-4E57-A46F-341A8ED75DDD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909DD-92E5-4392-B10A-4482560396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00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/>
          <a:lstStyle>
            <a:lvl1pPr>
              <a:defRPr sz="2400" b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F9ECD-F1A4-4984-996C-E7DFB189004C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2F486-573C-401A-AB40-E55ADDE8A9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14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5105400"/>
            <a:ext cx="8469313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/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1C98C-889D-4789-8944-C71872442660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3409-7EA8-4479-8B14-6F187DC4B4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75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313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150" y="1828800"/>
            <a:ext cx="6446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9713" y="1044575"/>
            <a:ext cx="1905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88" b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450979-EEAB-4728-9105-DB0AB217D299}" type="datetimeFigureOut">
              <a:rPr lang="pt-BR"/>
              <a:pPr>
                <a:defRPr/>
              </a:pPr>
              <a:t>23/11/2017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513" y="4092575"/>
            <a:ext cx="3581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3" y="6172200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7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D7205A-9365-415F-8AF3-C2EF6670AE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27" r:id="rId2"/>
    <p:sldLayoutId id="2147483736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7" r:id="rId9"/>
    <p:sldLayoutId id="2147483733" r:id="rId10"/>
    <p:sldLayoutId id="2147483734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 spc="-38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entury Schoolbook" pitchFamily="18" charset="0"/>
        </a:defRPr>
      </a:lvl9pPr>
    </p:titleStyle>
    <p:bodyStyle>
      <a:lvl1pPr marL="136525" indent="-136525" algn="l" defTabSz="685800" rtl="0" eaLnBrk="1" fontAlgn="base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00" kern="1200" spc="8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1" fontAlgn="base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anose="05020102010507070707" pitchFamily="18" charset="2"/>
        <a:buChar char=""/>
        <a:defRPr sz="12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136525" algn="l" defTabSz="685800" rtl="0" eaLnBrk="1" fontAlgn="base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anose="05020102010507070707" pitchFamily="18" charset="2"/>
        <a:buChar char=""/>
        <a:defRPr sz="1000" kern="1200">
          <a:solidFill>
            <a:srgbClr val="262626"/>
          </a:solidFill>
          <a:latin typeface="+mn-lt"/>
          <a:ea typeface="+mn-ea"/>
          <a:cs typeface="+mn-cs"/>
        </a:defRPr>
      </a:lvl3pPr>
      <a:lvl4pPr marL="754063" indent="-136525" algn="l" defTabSz="685800" rtl="0" eaLnBrk="1" fontAlgn="base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anose="05020102010507070707" pitchFamily="18" charset="2"/>
        <a:buChar char=""/>
        <a:defRPr sz="1000" kern="1200">
          <a:solidFill>
            <a:srgbClr val="262626"/>
          </a:solidFill>
          <a:latin typeface="+mn-lt"/>
          <a:ea typeface="+mn-ea"/>
          <a:cs typeface="+mn-cs"/>
        </a:defRPr>
      </a:lvl4pPr>
      <a:lvl5pPr marL="958850" indent="-136525" algn="l" defTabSz="685800" rtl="0" eaLnBrk="1" fontAlgn="base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anose="05020102010507070707" pitchFamily="18" charset="2"/>
        <a:buChar char="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290" name="Rectangle 2"/>
          <p:cNvSpPr>
            <a:spLocks noGrp="1"/>
          </p:cNvSpPr>
          <p:nvPr>
            <p:ph type="ctrTitle"/>
          </p:nvPr>
        </p:nvSpPr>
        <p:spPr>
          <a:xfrm>
            <a:off x="746125" y="1470025"/>
            <a:ext cx="7772400" cy="8493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PTR 3011 – 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 de Posicionamento por Satélite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suas aplicações na </a:t>
            </a:r>
            <a:r>
              <a:rPr lang="pt-BR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Engª</a:t>
            </a:r>
            <a:endParaRPr lang="pt-BR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291" name="Rectangle 3"/>
          <p:cNvSpPr>
            <a:spLocks noGrp="1"/>
          </p:cNvSpPr>
          <p:nvPr>
            <p:ph type="subTitle" idx="1"/>
          </p:nvPr>
        </p:nvSpPr>
        <p:spPr>
          <a:xfrm>
            <a:off x="1371600" y="2641600"/>
            <a:ext cx="6400800" cy="3816350"/>
          </a:xfrm>
        </p:spPr>
        <p:txBody>
          <a:bodyPr/>
          <a:lstStyle/>
          <a:p>
            <a:pPr fontAlgn="auto">
              <a:defRPr/>
            </a:pP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defRPr/>
            </a:pPr>
            <a:r>
              <a:rPr lang="pt-BR" altLang="pt-BR" sz="3600" b="1" dirty="0" smtClean="0">
                <a:latin typeface="Segoe UI Semibold" panose="020B0702040204020203" pitchFamily="34" charset="0"/>
              </a:rPr>
              <a:t>Sistemas Inteligentes de Transportes (ITS) em Transportes Públicos por Ônibus</a:t>
            </a: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>
            <a:endCxn id="32776" idx="0"/>
          </p:cNvCxnSpPr>
          <p:nvPr/>
        </p:nvCxnSpPr>
        <p:spPr>
          <a:xfrm>
            <a:off x="4572000" y="0"/>
            <a:ext cx="0" cy="310673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>
            <a:stCxn id="32776" idx="3"/>
          </p:cNvCxnSpPr>
          <p:nvPr/>
        </p:nvCxnSpPr>
        <p:spPr>
          <a:xfrm>
            <a:off x="5888038" y="3490913"/>
            <a:ext cx="32559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áfico 5"/>
          <p:cNvGraphicFramePr>
            <a:graphicFrameLocks/>
          </p:cNvGraphicFramePr>
          <p:nvPr/>
        </p:nvGraphicFramePr>
        <p:xfrm>
          <a:off x="689746" y="434833"/>
          <a:ext cx="3746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5193650" y="434833"/>
          <a:ext cx="3746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689746" y="3796967"/>
          <a:ext cx="3746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/>
        </p:nvGraphicFramePr>
        <p:xfrm>
          <a:off x="5193650" y="3796967"/>
          <a:ext cx="3746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776" name="CaixaDeTexto 9"/>
          <p:cNvSpPr txBox="1">
            <a:spLocks noChangeArrowheads="1"/>
          </p:cNvSpPr>
          <p:nvPr/>
        </p:nvSpPr>
        <p:spPr bwMode="auto">
          <a:xfrm>
            <a:off x="3255963" y="3106738"/>
            <a:ext cx="2632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pt-BR" altLang="pt-BR" sz="4400">
                <a:latin typeface="DIN Condensed"/>
                <a:ea typeface="DIN Condensed"/>
                <a:cs typeface="DIN Condensed"/>
              </a:rPr>
              <a:t>COMPOSI</a:t>
            </a:r>
            <a:r>
              <a:rPr lang="en-US" altLang="pt-BR" sz="4400">
                <a:latin typeface="DIN Condensed"/>
                <a:ea typeface="DIN Condensed"/>
                <a:cs typeface="DIN Condensed"/>
              </a:rPr>
              <a:t>ÇÃO</a:t>
            </a:r>
            <a:endParaRPr lang="pt-BR" altLang="pt-BR" sz="4400">
              <a:latin typeface="DIN Condensed"/>
              <a:ea typeface="DIN Condensed"/>
              <a:cs typeface="DIN Condensed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4572000" y="3751263"/>
            <a:ext cx="0" cy="310673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0" y="3490913"/>
            <a:ext cx="325596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35749" y="1599867"/>
            <a:ext cx="553998" cy="78162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DIN Condensed" charset="0"/>
                <a:ea typeface="DIN Condensed" charset="0"/>
                <a:cs typeface="DIN Condensed" charset="0"/>
              </a:rPr>
              <a:t>MANH</a:t>
            </a:r>
            <a:r>
              <a:rPr lang="en-US" sz="2400" dirty="0" err="1">
                <a:latin typeface="DIN Condensed" charset="0"/>
                <a:ea typeface="DIN Condensed" charset="0"/>
                <a:cs typeface="DIN Condensed" charset="0"/>
              </a:rPr>
              <a:t>Ã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35748" y="4613764"/>
            <a:ext cx="553998" cy="67973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DIN Condensed" charset="0"/>
                <a:ea typeface="DIN Condensed" charset="0"/>
                <a:cs typeface="DIN Condensed" charset="0"/>
              </a:rPr>
              <a:t>TARDE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85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1820962" y="991927"/>
          <a:ext cx="5932800" cy="279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1820962" y="3912013"/>
          <a:ext cx="5932800" cy="27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6" name="CaixaDeTexto 8"/>
          <p:cNvSpPr txBox="1">
            <a:spLocks noChangeArrowheads="1"/>
          </p:cNvSpPr>
          <p:nvPr/>
        </p:nvSpPr>
        <p:spPr bwMode="auto">
          <a:xfrm>
            <a:off x="250825" y="76200"/>
            <a:ext cx="8426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2800">
                <a:latin typeface="DIN Condensed"/>
                <a:ea typeface="DIN Condensed"/>
                <a:cs typeface="DIN Condensed"/>
              </a:rPr>
              <a:t>VELOCIDADES ÔNIBUS X AUTOMÓVEIS - TARDE</a:t>
            </a:r>
            <a:endParaRPr lang="pt-BR" altLang="pt-BR" sz="2800">
              <a:latin typeface="DIN Condensed"/>
              <a:ea typeface="DIN Condensed"/>
              <a:cs typeface="DIN Condensed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4571" y="1382419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BAIRRO-CENTRO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4571" y="4210025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CENTRO-BAIRRO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1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1802545" y="1049999"/>
          <a:ext cx="5932800" cy="279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1802545" y="3839999"/>
          <a:ext cx="5932800" cy="27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0" name="CaixaDeTexto 3"/>
          <p:cNvSpPr txBox="1">
            <a:spLocks noChangeArrowheads="1"/>
          </p:cNvSpPr>
          <p:nvPr/>
        </p:nvSpPr>
        <p:spPr bwMode="auto">
          <a:xfrm>
            <a:off x="250825" y="76200"/>
            <a:ext cx="8426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2800">
                <a:latin typeface="DIN Condensed"/>
                <a:ea typeface="DIN Condensed"/>
                <a:cs typeface="DIN Condensed"/>
              </a:rPr>
              <a:t>VELOCIDADES ÔNIBUS X AUTOMÓVEIS - MANHÃ</a:t>
            </a:r>
            <a:endParaRPr lang="pt-BR" altLang="pt-BR" sz="2800">
              <a:latin typeface="DIN Condensed"/>
              <a:ea typeface="DIN Condensed"/>
              <a:cs typeface="DIN Condensed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4571" y="1382419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BAIRRO-CENTRO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4571" y="4210025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CENTRO-BAIRRO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6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2625725"/>
            <a:ext cx="9144000" cy="1606550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ysClr val="windowText" lastClr="000000"/>
                </a:solidFill>
              </a:rPr>
              <a:t>SIMULAÇÃO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ysClr val="windowText" lastClr="000000"/>
                </a:solidFill>
              </a:rPr>
              <a:t>PTV VISSIM</a:t>
            </a:r>
            <a:endParaRPr lang="pt-BR" sz="36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9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ágono 12"/>
          <p:cNvSpPr/>
          <p:nvPr/>
        </p:nvSpPr>
        <p:spPr>
          <a:xfrm flipH="1">
            <a:off x="1597025" y="1793875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SITUA</a:t>
            </a:r>
            <a:r>
              <a:rPr lang="en-US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ÇÃO ATUAL 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0" name="Pentágono 19"/>
          <p:cNvSpPr/>
          <p:nvPr/>
        </p:nvSpPr>
        <p:spPr>
          <a:xfrm flipH="1">
            <a:off x="1597025" y="2420938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CORREDOR DE </a:t>
            </a:r>
            <a:r>
              <a:rPr lang="en-US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ÔNIBUS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1" name="Pentágono 20"/>
          <p:cNvSpPr/>
          <p:nvPr/>
        </p:nvSpPr>
        <p:spPr>
          <a:xfrm flipH="1">
            <a:off x="1597025" y="3071813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SITUA</a:t>
            </a:r>
            <a:r>
              <a:rPr lang="en-US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ÇÃO ATUAL + SKIP-STOP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2" name="Pentágono 21"/>
          <p:cNvSpPr/>
          <p:nvPr/>
        </p:nvSpPr>
        <p:spPr>
          <a:xfrm flipH="1">
            <a:off x="1597025" y="3721100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BRT COM DIMINUI</a:t>
            </a:r>
            <a:r>
              <a:rPr lang="en-US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ÇÃO DO TEMPO DE PARADA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3" name="Pentágono 22"/>
          <p:cNvSpPr/>
          <p:nvPr/>
        </p:nvSpPr>
        <p:spPr>
          <a:xfrm flipH="1">
            <a:off x="1597025" y="4371975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BRT + SKIP-STOP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4" name="Pentágono 23"/>
          <p:cNvSpPr/>
          <p:nvPr/>
        </p:nvSpPr>
        <p:spPr>
          <a:xfrm flipH="1">
            <a:off x="1597025" y="5021263"/>
            <a:ext cx="5984875" cy="452437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BRT COM LINHA TRONCAL DE HEADWAY PEQUENO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5" name="Pentágono 24"/>
          <p:cNvSpPr/>
          <p:nvPr/>
        </p:nvSpPr>
        <p:spPr>
          <a:xfrm flipH="1">
            <a:off x="1597025" y="5672138"/>
            <a:ext cx="5984875" cy="450850"/>
          </a:xfrm>
          <a:prstGeom prst="homePlate">
            <a:avLst/>
          </a:prstGeom>
          <a:solidFill>
            <a:srgbClr val="F3A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CAPACIDADE DO BRT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36675" y="1758950"/>
            <a:ext cx="520700" cy="544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1325563" y="2374900"/>
            <a:ext cx="520700" cy="544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296988" y="3024188"/>
            <a:ext cx="520700" cy="5445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1279525" y="3698875"/>
            <a:ext cx="52070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4</a:t>
            </a:r>
            <a:endParaRPr lang="pt-BR" b="1" dirty="0">
              <a:solidFill>
                <a:schemeClr val="tx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279525" y="4324350"/>
            <a:ext cx="520700" cy="544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1262063" y="4975225"/>
            <a:ext cx="520700" cy="544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6</a:t>
            </a:r>
          </a:p>
        </p:txBody>
      </p:sp>
      <p:sp>
        <p:nvSpPr>
          <p:cNvPr id="32" name="Oval 31"/>
          <p:cNvSpPr/>
          <p:nvPr/>
        </p:nvSpPr>
        <p:spPr>
          <a:xfrm>
            <a:off x="1255713" y="5626100"/>
            <a:ext cx="52070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7</a:t>
            </a:r>
          </a:p>
        </p:txBody>
      </p:sp>
      <p:sp>
        <p:nvSpPr>
          <p:cNvPr id="36880" name="CaixaDeTexto 32"/>
          <p:cNvSpPr txBox="1">
            <a:spLocks noChangeArrowheads="1"/>
          </p:cNvSpPr>
          <p:nvPr/>
        </p:nvSpPr>
        <p:spPr bwMode="auto">
          <a:xfrm>
            <a:off x="376238" y="457200"/>
            <a:ext cx="842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4000">
                <a:latin typeface="DIN Condensed"/>
                <a:ea typeface="DIN Condensed"/>
                <a:cs typeface="DIN Condensed"/>
              </a:rPr>
              <a:t>CENÁRIOS SIMULADOS</a:t>
            </a:r>
            <a:endParaRPr lang="pt-BR" altLang="pt-BR" sz="4000">
              <a:latin typeface="DIN Condensed"/>
              <a:ea typeface="DIN Condensed"/>
              <a:cs typeface="DIN Condensed"/>
            </a:endParaRPr>
          </a:p>
        </p:txBody>
      </p:sp>
    </p:spTree>
  </p:cSld>
  <p:clrMapOvr>
    <a:masterClrMapping/>
  </p:clrMapOvr>
  <p:transition spd="slow" advTm="6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454400"/>
            <a:ext cx="890111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23825" y="3405188"/>
            <a:ext cx="2252663" cy="68262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37892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/>
          <a:stretch>
            <a:fillRect/>
          </a:stretch>
        </p:blipFill>
        <p:spPr bwMode="auto">
          <a:xfrm>
            <a:off x="123825" y="490538"/>
            <a:ext cx="89011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3825" y="484188"/>
            <a:ext cx="2252663" cy="68262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37894" name="CaixaDeTexto 4"/>
          <p:cNvSpPr txBox="1">
            <a:spLocks noChangeArrowheads="1"/>
          </p:cNvSpPr>
          <p:nvPr/>
        </p:nvSpPr>
        <p:spPr bwMode="auto">
          <a:xfrm>
            <a:off x="123825" y="533400"/>
            <a:ext cx="2252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2800">
                <a:latin typeface="DIN Condensed"/>
                <a:ea typeface="DIN Condensed"/>
                <a:cs typeface="DIN Condensed"/>
              </a:rPr>
              <a:t>SITUAÇÃO ATUAL</a:t>
            </a:r>
            <a:endParaRPr lang="pt-BR" altLang="pt-BR" sz="2800">
              <a:latin typeface="DIN Condensed"/>
              <a:ea typeface="DIN Condensed"/>
              <a:cs typeface="DIN Condensed"/>
            </a:endParaRPr>
          </a:p>
        </p:txBody>
      </p:sp>
      <p:sp>
        <p:nvSpPr>
          <p:cNvPr id="37895" name="CaixaDeTexto 8"/>
          <p:cNvSpPr txBox="1">
            <a:spLocks noChangeArrowheads="1"/>
          </p:cNvSpPr>
          <p:nvPr/>
        </p:nvSpPr>
        <p:spPr bwMode="auto">
          <a:xfrm>
            <a:off x="123825" y="3503613"/>
            <a:ext cx="2346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2800">
                <a:latin typeface="DIN Condensed"/>
                <a:ea typeface="DIN Condensed"/>
                <a:cs typeface="DIN Condensed"/>
              </a:rPr>
              <a:t>BRT / CORREDOR</a:t>
            </a:r>
            <a:endParaRPr lang="pt-BR" altLang="pt-BR" sz="2800">
              <a:latin typeface="DIN Condensed"/>
              <a:ea typeface="DIN Condensed"/>
              <a:cs typeface="DIN Condensed"/>
            </a:endParaRPr>
          </a:p>
        </p:txBody>
      </p:sp>
    </p:spTree>
  </p:cSld>
  <p:clrMapOvr>
    <a:masterClrMapping/>
  </p:clrMapOvr>
  <p:transition spd="slow" advTm="5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949325" y="1365250"/>
          <a:ext cx="7351713" cy="4905375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1312737"/>
                <a:gridCol w="1543379"/>
                <a:gridCol w="1498212"/>
                <a:gridCol w="1499173"/>
                <a:gridCol w="1498212"/>
              </a:tblGrid>
              <a:tr h="35918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VOLUMES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Veículo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Ônibus 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Demais veículos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Sentido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Centro-bairro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Bairro-centro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Centro-bairro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Bairro-centro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CET</a:t>
                      </a:r>
                      <a:r>
                        <a:rPr lang="pt-BR" sz="1600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SPTrans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112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113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3294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5890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Simulado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3263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5887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Relação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92,0%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100,9%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99,1%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99,9%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bg1"/>
                          </a:solidFill>
                          <a:effectLst/>
                        </a:rPr>
                        <a:t>VELOCIDADES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Veículo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Ônibus 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Demais veículos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Sentido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Centro-bairro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Bairro-centro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Centro-bairro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Bairro-centro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CET</a:t>
                      </a:r>
                      <a:r>
                        <a:rPr lang="pt-BR" sz="1600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SPTrans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21,1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26,3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33,8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12,4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Simulado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20,4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26,1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32,2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14,9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Relação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96,9%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99,4%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95,3%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120,3%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86" name="CaixaDeTexto 3"/>
          <p:cNvSpPr txBox="1">
            <a:spLocks noChangeArrowheads="1"/>
          </p:cNvSpPr>
          <p:nvPr/>
        </p:nvSpPr>
        <p:spPr bwMode="auto">
          <a:xfrm>
            <a:off x="241300" y="255588"/>
            <a:ext cx="514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4000">
                <a:latin typeface="DIN Condensed"/>
                <a:ea typeface="DIN Condensed"/>
                <a:cs typeface="DIN Condensed"/>
              </a:rPr>
              <a:t>PARAMETRIZAÇÃO</a:t>
            </a:r>
            <a:endParaRPr lang="pt-BR" altLang="pt-BR" sz="4000">
              <a:latin typeface="DIN Condensed"/>
              <a:ea typeface="DIN Condensed"/>
              <a:cs typeface="DIN Condensed"/>
            </a:endParaRPr>
          </a:p>
        </p:txBody>
      </p:sp>
    </p:spTree>
  </p:cSld>
  <p:clrMapOvr>
    <a:masterClrMapping/>
  </p:clrMapOvr>
  <p:transition spd="slow" advTm="9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ixaDeTexto 1"/>
          <p:cNvSpPr txBox="1">
            <a:spLocks noChangeArrowheads="1"/>
          </p:cNvSpPr>
          <p:nvPr/>
        </p:nvSpPr>
        <p:spPr bwMode="auto">
          <a:xfrm>
            <a:off x="119063" y="3086100"/>
            <a:ext cx="842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4000">
                <a:latin typeface="DIN Condensed"/>
                <a:ea typeface="DIN Condensed"/>
                <a:cs typeface="DIN Condensed"/>
              </a:rPr>
              <a:t>SIMULAÇÃO</a:t>
            </a:r>
            <a:endParaRPr lang="pt-BR" altLang="pt-BR" sz="4000">
              <a:latin typeface="DIN Condensed"/>
              <a:ea typeface="DIN Condensed"/>
              <a:cs typeface="DIN Condensed"/>
            </a:endParaRPr>
          </a:p>
        </p:txBody>
      </p:sp>
      <p:pic>
        <p:nvPicPr>
          <p:cNvPr id="3993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14313"/>
            <a:ext cx="891857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794125"/>
            <a:ext cx="89185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1316915" y="1207641"/>
          <a:ext cx="6495996" cy="280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/>
        </p:nvGraphicFramePr>
        <p:xfrm>
          <a:off x="1316915" y="3977863"/>
          <a:ext cx="6495996" cy="27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64" name="CaixaDeTexto 3"/>
          <p:cNvSpPr txBox="1">
            <a:spLocks noChangeArrowheads="1"/>
          </p:cNvSpPr>
          <p:nvPr/>
        </p:nvSpPr>
        <p:spPr bwMode="auto">
          <a:xfrm>
            <a:off x="241300" y="422275"/>
            <a:ext cx="84264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3200">
                <a:latin typeface="DIN Condensed"/>
                <a:ea typeface="DIN Condensed"/>
                <a:cs typeface="DIN Condensed"/>
              </a:rPr>
              <a:t>TEMPO DE VIAGEM ÔNIBUS X AUTOMÓVEIS</a:t>
            </a:r>
            <a:endParaRPr lang="pt-BR" altLang="pt-BR" sz="3200">
              <a:latin typeface="DIN Condensed"/>
              <a:ea typeface="DIN Condensed"/>
              <a:cs typeface="DIN Condensed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4571" y="1382419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BAIRRO-CENTRO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4571" y="4210025"/>
            <a:ext cx="553998" cy="166276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DIN Condensed" charset="0"/>
                <a:ea typeface="DIN Condensed" charset="0"/>
                <a:cs typeface="DIN Condensed" charset="0"/>
              </a:rPr>
              <a:t>CENTRO-BAIRRO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16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ta circular 11"/>
          <p:cNvSpPr/>
          <p:nvPr/>
        </p:nvSpPr>
        <p:spPr>
          <a:xfrm>
            <a:off x="1889125" y="1320800"/>
            <a:ext cx="5438775" cy="5437188"/>
          </a:xfrm>
          <a:prstGeom prst="circularArrow">
            <a:avLst>
              <a:gd name="adj1" fmla="val 5085"/>
              <a:gd name="adj2" fmla="val 327528"/>
              <a:gd name="adj3" fmla="val 18957827"/>
              <a:gd name="adj4" fmla="val 16200343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8" name="Seta circular 17"/>
          <p:cNvSpPr/>
          <p:nvPr/>
        </p:nvSpPr>
        <p:spPr>
          <a:xfrm>
            <a:off x="1789113" y="1320800"/>
            <a:ext cx="5438775" cy="5437188"/>
          </a:xfrm>
          <a:prstGeom prst="circularArrow">
            <a:avLst>
              <a:gd name="adj1" fmla="val 5085"/>
              <a:gd name="adj2" fmla="val 327528"/>
              <a:gd name="adj3" fmla="val 15872129"/>
              <a:gd name="adj4" fmla="val 13114645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3" name="Seta circular 12"/>
          <p:cNvSpPr/>
          <p:nvPr/>
        </p:nvSpPr>
        <p:spPr>
          <a:xfrm>
            <a:off x="1951038" y="1398588"/>
            <a:ext cx="5438775" cy="5438775"/>
          </a:xfrm>
          <a:prstGeom prst="circularArrow">
            <a:avLst>
              <a:gd name="adj1" fmla="val 5085"/>
              <a:gd name="adj2" fmla="val 327528"/>
              <a:gd name="adj3" fmla="val 443744"/>
              <a:gd name="adj4" fmla="val 19285776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7" name="Seta circular 16"/>
          <p:cNvSpPr/>
          <p:nvPr/>
        </p:nvSpPr>
        <p:spPr>
          <a:xfrm>
            <a:off x="1727200" y="1398588"/>
            <a:ext cx="5437188" cy="5438775"/>
          </a:xfrm>
          <a:prstGeom prst="circularArrow">
            <a:avLst>
              <a:gd name="adj1" fmla="val 5085"/>
              <a:gd name="adj2" fmla="val 327528"/>
              <a:gd name="adj3" fmla="val 12786695"/>
              <a:gd name="adj4" fmla="val 10028727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4" name="Seta circular 13"/>
          <p:cNvSpPr/>
          <p:nvPr/>
        </p:nvSpPr>
        <p:spPr>
          <a:xfrm>
            <a:off x="1928813" y="1497013"/>
            <a:ext cx="5438775" cy="5437187"/>
          </a:xfrm>
          <a:prstGeom prst="circularArrow">
            <a:avLst>
              <a:gd name="adj1" fmla="val 5085"/>
              <a:gd name="adj2" fmla="val 327528"/>
              <a:gd name="adj3" fmla="val 3529100"/>
              <a:gd name="adj4" fmla="val 770764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6" name="Seta circular 15"/>
          <p:cNvSpPr/>
          <p:nvPr/>
        </p:nvSpPr>
        <p:spPr>
          <a:xfrm>
            <a:off x="1749425" y="1497013"/>
            <a:ext cx="5438775" cy="5437187"/>
          </a:xfrm>
          <a:prstGeom prst="circularArrow">
            <a:avLst>
              <a:gd name="adj1" fmla="val 5085"/>
              <a:gd name="adj2" fmla="val 327528"/>
              <a:gd name="adj3" fmla="val 9701707"/>
              <a:gd name="adj4" fmla="val 6943371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1839913" y="1539875"/>
            <a:ext cx="5437187" cy="5437188"/>
            <a:chOff x="1839913" y="1539875"/>
            <a:chExt cx="5437187" cy="5437188"/>
          </a:xfrm>
        </p:grpSpPr>
        <p:sp>
          <p:nvSpPr>
            <p:cNvPr id="15" name="Seta circular 14"/>
            <p:cNvSpPr/>
            <p:nvPr/>
          </p:nvSpPr>
          <p:spPr>
            <a:xfrm>
              <a:off x="1839913" y="1539875"/>
              <a:ext cx="5437187" cy="5437188"/>
            </a:xfrm>
            <a:prstGeom prst="circularArrow">
              <a:avLst>
                <a:gd name="adj1" fmla="val 5085"/>
                <a:gd name="adj2" fmla="val 327528"/>
                <a:gd name="adj3" fmla="val 6615046"/>
                <a:gd name="adj4" fmla="val 3857426"/>
                <a:gd name="adj5" fmla="val 5932"/>
              </a:avLst>
            </a:prstGeom>
            <a:no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Forma livre 4"/>
            <p:cNvSpPr/>
            <p:nvPr/>
          </p:nvSpPr>
          <p:spPr>
            <a:xfrm>
              <a:off x="2189000" y="1620159"/>
              <a:ext cx="4838937" cy="4838937"/>
            </a:xfrm>
            <a:custGeom>
              <a:avLst/>
              <a:gdLst>
                <a:gd name="connsiteX0" fmla="*/ 2419468 w 4838937"/>
                <a:gd name="connsiteY0" fmla="*/ 0 h 4838937"/>
                <a:gd name="connsiteX1" fmla="*/ 4311086 w 4838937"/>
                <a:gd name="connsiteY1" fmla="*/ 910956 h 4838937"/>
                <a:gd name="connsiteX2" fmla="*/ 2419469 w 4838937"/>
                <a:gd name="connsiteY2" fmla="*/ 2419469 h 4838937"/>
                <a:gd name="connsiteX3" fmla="*/ 2419468 w 4838937"/>
                <a:gd name="connsiteY3" fmla="*/ 0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2419468" y="0"/>
                  </a:moveTo>
                  <a:cubicBezTo>
                    <a:pt x="3155772" y="0"/>
                    <a:pt x="3852008" y="335289"/>
                    <a:pt x="4311086" y="910956"/>
                  </a:cubicBezTo>
                  <a:lnTo>
                    <a:pt x="2419469" y="2419469"/>
                  </a:lnTo>
                  <a:cubicBezTo>
                    <a:pt x="2419469" y="1612979"/>
                    <a:pt x="2419468" y="806490"/>
                    <a:pt x="2419468" y="0"/>
                  </a:cubicBez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2562491" tIns="469649" rIns="1164958" bIns="3488226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Tarifação</a:t>
              </a:r>
            </a:p>
          </p:txBody>
        </p:sp>
        <p:sp>
          <p:nvSpPr>
            <p:cNvPr id="6" name="Forma livre 5"/>
            <p:cNvSpPr/>
            <p:nvPr/>
          </p:nvSpPr>
          <p:spPr>
            <a:xfrm>
              <a:off x="2251215" y="1697927"/>
              <a:ext cx="4838937" cy="4838937"/>
            </a:xfrm>
            <a:custGeom>
              <a:avLst/>
              <a:gdLst>
                <a:gd name="connsiteX0" fmla="*/ 4311086 w 4838937"/>
                <a:gd name="connsiteY0" fmla="*/ 910956 h 4838937"/>
                <a:gd name="connsiteX1" fmla="*/ 4778276 w 4838937"/>
                <a:gd name="connsiteY1" fmla="*/ 2957851 h 4838937"/>
                <a:gd name="connsiteX2" fmla="*/ 2419469 w 4838937"/>
                <a:gd name="connsiteY2" fmla="*/ 2419469 h 4838937"/>
                <a:gd name="connsiteX3" fmla="*/ 4311086 w 4838937"/>
                <a:gd name="connsiteY3" fmla="*/ 910956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4311086" y="910956"/>
                  </a:moveTo>
                  <a:cubicBezTo>
                    <a:pt x="4770163" y="1486621"/>
                    <a:pt x="4942119" y="2240009"/>
                    <a:pt x="4778276" y="2957851"/>
                  </a:cubicBezTo>
                  <a:lnTo>
                    <a:pt x="2419469" y="2419469"/>
                  </a:lnTo>
                  <a:lnTo>
                    <a:pt x="4311086" y="910956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3306765" tIns="1774435" rIns="247865" bIns="2298653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Informações aos Usuários</a:t>
              </a: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2228749" y="1795858"/>
              <a:ext cx="4838937" cy="4838937"/>
            </a:xfrm>
            <a:custGeom>
              <a:avLst/>
              <a:gdLst>
                <a:gd name="connsiteX0" fmla="*/ 4778276 w 4838937"/>
                <a:gd name="connsiteY0" fmla="*/ 2957850 h 4838937"/>
                <a:gd name="connsiteX1" fmla="*/ 3469236 w 4838937"/>
                <a:gd name="connsiteY1" fmla="*/ 4599334 h 4838937"/>
                <a:gd name="connsiteX2" fmla="*/ 2419469 w 4838937"/>
                <a:gd name="connsiteY2" fmla="*/ 2419469 h 4838937"/>
                <a:gd name="connsiteX3" fmla="*/ 4778276 w 4838937"/>
                <a:gd name="connsiteY3" fmla="*/ 2957850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4778276" y="2957850"/>
                  </a:moveTo>
                  <a:cubicBezTo>
                    <a:pt x="4614433" y="3675694"/>
                    <a:pt x="4132623" y="4279864"/>
                    <a:pt x="3469236" y="4599334"/>
                  </a:cubicBezTo>
                  <a:lnTo>
                    <a:pt x="2419469" y="2419469"/>
                  </a:lnTo>
                  <a:lnTo>
                    <a:pt x="4778276" y="2957850"/>
                  </a:lnTo>
                  <a:close/>
                </a:path>
              </a:pathLst>
            </a:custGeom>
            <a:solidFill>
              <a:srgbClr val="00B05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3127609" tIns="2886238" rIns="599840" bIns="110044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PlanejamentoProgramação</a:t>
              </a:r>
              <a:r>
                <a:rPr lang="pt-B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Controle </a:t>
              </a: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138883" y="1839063"/>
              <a:ext cx="4838937" cy="4838937"/>
            </a:xfrm>
            <a:custGeom>
              <a:avLst/>
              <a:gdLst>
                <a:gd name="connsiteX0" fmla="*/ 3469184 w 4838937"/>
                <a:gd name="connsiteY0" fmla="*/ 4599360 h 4838937"/>
                <a:gd name="connsiteX1" fmla="*/ 1369700 w 4838937"/>
                <a:gd name="connsiteY1" fmla="*/ 4599334 h 4838937"/>
                <a:gd name="connsiteX2" fmla="*/ 2419469 w 4838937"/>
                <a:gd name="connsiteY2" fmla="*/ 2419469 h 4838937"/>
                <a:gd name="connsiteX3" fmla="*/ 3469184 w 4838937"/>
                <a:gd name="connsiteY3" fmla="*/ 4599360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3469184" y="4599360"/>
                  </a:moveTo>
                  <a:cubicBezTo>
                    <a:pt x="2805808" y="4918805"/>
                    <a:pt x="2033068" y="4918796"/>
                    <a:pt x="1369700" y="4599334"/>
                  </a:cubicBezTo>
                  <a:lnTo>
                    <a:pt x="2419469" y="2419469"/>
                  </a:lnTo>
                  <a:lnTo>
                    <a:pt x="3469184" y="4599360"/>
                  </a:lnTo>
                  <a:close/>
                </a:path>
              </a:pathLst>
            </a:custGeom>
            <a:solidFill>
              <a:srgbClr val="00206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1878126" tIns="3822342" rIns="1878127" bIns="250746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Prevenção e Segurança</a:t>
              </a: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2049017" y="1795858"/>
              <a:ext cx="4838937" cy="4838937"/>
            </a:xfrm>
            <a:custGeom>
              <a:avLst/>
              <a:gdLst>
                <a:gd name="connsiteX0" fmla="*/ 1369700 w 4838937"/>
                <a:gd name="connsiteY0" fmla="*/ 4599334 h 4838937"/>
                <a:gd name="connsiteX1" fmla="*/ 60661 w 4838937"/>
                <a:gd name="connsiteY1" fmla="*/ 2957849 h 4838937"/>
                <a:gd name="connsiteX2" fmla="*/ 2419469 w 4838937"/>
                <a:gd name="connsiteY2" fmla="*/ 2419469 h 4838937"/>
                <a:gd name="connsiteX3" fmla="*/ 1369700 w 4838937"/>
                <a:gd name="connsiteY3" fmla="*/ 4599334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1369700" y="4599334"/>
                  </a:moveTo>
                  <a:cubicBezTo>
                    <a:pt x="706313" y="4279863"/>
                    <a:pt x="224503" y="3675693"/>
                    <a:pt x="60661" y="2957849"/>
                  </a:cubicBezTo>
                  <a:lnTo>
                    <a:pt x="2419469" y="2419469"/>
                  </a:lnTo>
                  <a:lnTo>
                    <a:pt x="1369700" y="4599334"/>
                  </a:lnTo>
                  <a:close/>
                </a:path>
              </a:pathLst>
            </a:custGeom>
            <a:solidFill>
              <a:srgbClr val="7030A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599840" tIns="2886238" rIns="3127609" bIns="110044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Infraestrutura</a:t>
              </a: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2026550" y="1697927"/>
              <a:ext cx="4838937" cy="4838937"/>
            </a:xfrm>
            <a:custGeom>
              <a:avLst/>
              <a:gdLst>
                <a:gd name="connsiteX0" fmla="*/ 60661 w 4838937"/>
                <a:gd name="connsiteY0" fmla="*/ 2957849 h 4838937"/>
                <a:gd name="connsiteX1" fmla="*/ 527851 w 4838937"/>
                <a:gd name="connsiteY1" fmla="*/ 910955 h 4838937"/>
                <a:gd name="connsiteX2" fmla="*/ 2419469 w 4838937"/>
                <a:gd name="connsiteY2" fmla="*/ 2419469 h 4838937"/>
                <a:gd name="connsiteX3" fmla="*/ 60661 w 4838937"/>
                <a:gd name="connsiteY3" fmla="*/ 2957849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60661" y="2957849"/>
                  </a:moveTo>
                  <a:cubicBezTo>
                    <a:pt x="-103181" y="2240007"/>
                    <a:pt x="68774" y="1486620"/>
                    <a:pt x="527851" y="910955"/>
                  </a:cubicBezTo>
                  <a:lnTo>
                    <a:pt x="2419469" y="2419469"/>
                  </a:lnTo>
                  <a:lnTo>
                    <a:pt x="60661" y="2957849"/>
                  </a:lnTo>
                  <a:close/>
                </a:path>
              </a:pathLst>
            </a:custGeom>
            <a:solidFill>
              <a:srgbClr val="333300">
                <a:alpha val="10000"/>
              </a:srgb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247866" tIns="1774435" rIns="3306764" bIns="2298653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Marketing e “</a:t>
              </a:r>
              <a:r>
                <a:rPr 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Imagem_BRT</a:t>
              </a: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”</a:t>
              </a:r>
              <a:endPara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2088765" y="1620159"/>
              <a:ext cx="4838937" cy="4838937"/>
            </a:xfrm>
            <a:custGeom>
              <a:avLst/>
              <a:gdLst>
                <a:gd name="connsiteX0" fmla="*/ 527851 w 4838937"/>
                <a:gd name="connsiteY0" fmla="*/ 910956 h 4838937"/>
                <a:gd name="connsiteX1" fmla="*/ 2419469 w 4838937"/>
                <a:gd name="connsiteY1" fmla="*/ 0 h 4838937"/>
                <a:gd name="connsiteX2" fmla="*/ 2419469 w 4838937"/>
                <a:gd name="connsiteY2" fmla="*/ 2419469 h 4838937"/>
                <a:gd name="connsiteX3" fmla="*/ 527851 w 4838937"/>
                <a:gd name="connsiteY3" fmla="*/ 910956 h 48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8937" h="4838937">
                  <a:moveTo>
                    <a:pt x="527851" y="910956"/>
                  </a:moveTo>
                  <a:cubicBezTo>
                    <a:pt x="986929" y="335290"/>
                    <a:pt x="1683164" y="0"/>
                    <a:pt x="2419469" y="0"/>
                  </a:cubicBezTo>
                  <a:lnTo>
                    <a:pt x="2419469" y="2419469"/>
                  </a:lnTo>
                  <a:lnTo>
                    <a:pt x="527851" y="91095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1164959" tIns="469649" rIns="2562490" bIns="3488226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Coordenação Multimodos</a:t>
              </a:r>
            </a:p>
          </p:txBody>
        </p:sp>
        <p:sp>
          <p:nvSpPr>
            <p:cNvPr id="21" name="Elipse 20"/>
            <p:cNvSpPr/>
            <p:nvPr/>
          </p:nvSpPr>
          <p:spPr>
            <a:xfrm>
              <a:off x="3868738" y="3424238"/>
              <a:ext cx="1382712" cy="1354137"/>
            </a:xfrm>
            <a:prstGeom prst="ellipse">
              <a:avLst/>
            </a:prstGeom>
            <a:ln cmpd="sng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ITS4BRT</a:t>
              </a:r>
              <a:endPara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0" y="1406525"/>
            <a:ext cx="5257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pt-BR" altLang="pt-BR" sz="1600">
                <a:latin typeface="Arial" panose="020B0604020202020204" pitchFamily="34" charset="0"/>
              </a:rPr>
              <a:t>Conjunto de serviços responsáveis pela coordenação entre sistemas de transporte e trânsito, visando melhorar os serviços de transferência intermodos e </a:t>
            </a:r>
            <a:r>
              <a:rPr lang="pt-BR" altLang="pt-BR" sz="1600">
                <a:solidFill>
                  <a:srgbClr val="FF0000"/>
                </a:solidFill>
                <a:latin typeface="Arial" panose="020B0604020202020204" pitchFamily="34" charset="0"/>
              </a:rPr>
              <a:t>priorizar o TP em entroncamentos semafóricos.</a:t>
            </a:r>
            <a:endParaRPr lang="pt-BR" altLang="pt-BR" sz="1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2"/>
          <p:cNvSpPr txBox="1">
            <a:spLocks/>
          </p:cNvSpPr>
          <p:nvPr/>
        </p:nvSpPr>
        <p:spPr>
          <a:xfrm>
            <a:off x="589353" y="-444962"/>
            <a:ext cx="7269480" cy="1325562"/>
          </a:xfrm>
          <a:prstGeom prst="rect">
            <a:avLst/>
          </a:prstGeom>
          <a:extLst/>
        </p:spPr>
        <p:txBody>
          <a:bodyPr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sz="40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ITS4BRT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9.80574E-7 L 0.39531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>
          <a:xfrm>
            <a:off x="728694" y="-227254"/>
            <a:ext cx="7269480" cy="1325562"/>
          </a:xfrm>
          <a:extLst/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0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ITS4BRT</a:t>
            </a:r>
          </a:p>
        </p:txBody>
      </p:sp>
      <p:sp>
        <p:nvSpPr>
          <p:cNvPr id="5" name="Forma livre 4">
            <a:hlinkClick r:id="rId3" action="ppaction://hlinksldjump"/>
          </p:cNvPr>
          <p:cNvSpPr/>
          <p:nvPr/>
        </p:nvSpPr>
        <p:spPr>
          <a:xfrm>
            <a:off x="2119329" y="1567905"/>
            <a:ext cx="4838937" cy="4838937"/>
          </a:xfrm>
          <a:custGeom>
            <a:avLst/>
            <a:gdLst>
              <a:gd name="connsiteX0" fmla="*/ 2419468 w 4838937"/>
              <a:gd name="connsiteY0" fmla="*/ 0 h 4838937"/>
              <a:gd name="connsiteX1" fmla="*/ 4311086 w 4838937"/>
              <a:gd name="connsiteY1" fmla="*/ 910956 h 4838937"/>
              <a:gd name="connsiteX2" fmla="*/ 2419469 w 4838937"/>
              <a:gd name="connsiteY2" fmla="*/ 2419469 h 4838937"/>
              <a:gd name="connsiteX3" fmla="*/ 2419468 w 4838937"/>
              <a:gd name="connsiteY3" fmla="*/ 0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2419468" y="0"/>
                </a:moveTo>
                <a:cubicBezTo>
                  <a:pt x="3155772" y="0"/>
                  <a:pt x="3852008" y="335289"/>
                  <a:pt x="4311086" y="910956"/>
                </a:cubicBezTo>
                <a:lnTo>
                  <a:pt x="2419469" y="2419469"/>
                </a:lnTo>
                <a:cubicBezTo>
                  <a:pt x="2419469" y="1612979"/>
                  <a:pt x="2419468" y="806490"/>
                  <a:pt x="2419468" y="0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2562491" tIns="469649" rIns="1164958" bIns="3488226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Tarifação</a:t>
            </a:r>
          </a:p>
        </p:txBody>
      </p:sp>
      <p:sp>
        <p:nvSpPr>
          <p:cNvPr id="6" name="Forma livre 5">
            <a:hlinkClick r:id="rId4" action="ppaction://hlinksldjump"/>
          </p:cNvPr>
          <p:cNvSpPr/>
          <p:nvPr/>
        </p:nvSpPr>
        <p:spPr>
          <a:xfrm>
            <a:off x="2120583" y="1593420"/>
            <a:ext cx="4838937" cy="4838937"/>
          </a:xfrm>
          <a:custGeom>
            <a:avLst/>
            <a:gdLst>
              <a:gd name="connsiteX0" fmla="*/ 4311086 w 4838937"/>
              <a:gd name="connsiteY0" fmla="*/ 910956 h 4838937"/>
              <a:gd name="connsiteX1" fmla="*/ 4778276 w 4838937"/>
              <a:gd name="connsiteY1" fmla="*/ 2957851 h 4838937"/>
              <a:gd name="connsiteX2" fmla="*/ 2419469 w 4838937"/>
              <a:gd name="connsiteY2" fmla="*/ 2419469 h 4838937"/>
              <a:gd name="connsiteX3" fmla="*/ 4311086 w 4838937"/>
              <a:gd name="connsiteY3" fmla="*/ 910956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4311086" y="910956"/>
                </a:moveTo>
                <a:cubicBezTo>
                  <a:pt x="4770163" y="1486621"/>
                  <a:pt x="4942119" y="2240009"/>
                  <a:pt x="4778276" y="2957851"/>
                </a:cubicBezTo>
                <a:lnTo>
                  <a:pt x="2419469" y="2419469"/>
                </a:lnTo>
                <a:lnTo>
                  <a:pt x="4311086" y="910956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3306765" tIns="1774435" rIns="247865" bIns="2298653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aos Usuários</a:t>
            </a:r>
          </a:p>
        </p:txBody>
      </p:sp>
      <p:sp>
        <p:nvSpPr>
          <p:cNvPr id="7" name="Forma livre 6">
            <a:hlinkClick r:id="rId5" action="ppaction://hlinksldjump"/>
          </p:cNvPr>
          <p:cNvSpPr/>
          <p:nvPr/>
        </p:nvSpPr>
        <p:spPr>
          <a:xfrm>
            <a:off x="2159077" y="1621683"/>
            <a:ext cx="4838937" cy="4838937"/>
          </a:xfrm>
          <a:custGeom>
            <a:avLst/>
            <a:gdLst>
              <a:gd name="connsiteX0" fmla="*/ 4778276 w 4838937"/>
              <a:gd name="connsiteY0" fmla="*/ 2957850 h 4838937"/>
              <a:gd name="connsiteX1" fmla="*/ 3469236 w 4838937"/>
              <a:gd name="connsiteY1" fmla="*/ 4599334 h 4838937"/>
              <a:gd name="connsiteX2" fmla="*/ 2419469 w 4838937"/>
              <a:gd name="connsiteY2" fmla="*/ 2419469 h 4838937"/>
              <a:gd name="connsiteX3" fmla="*/ 4778276 w 4838937"/>
              <a:gd name="connsiteY3" fmla="*/ 2957850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4778276" y="2957850"/>
                </a:moveTo>
                <a:cubicBezTo>
                  <a:pt x="4614433" y="3675694"/>
                  <a:pt x="4132623" y="4279864"/>
                  <a:pt x="3469236" y="4599334"/>
                </a:cubicBezTo>
                <a:lnTo>
                  <a:pt x="2419469" y="2419469"/>
                </a:lnTo>
                <a:lnTo>
                  <a:pt x="4778276" y="2957850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3127609" tIns="2886238" rIns="599840" bIns="1100440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Programação e Controle</a:t>
            </a: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Forma livre 7">
            <a:hlinkClick r:id="rId6" action="ppaction://hlinksldjump"/>
          </p:cNvPr>
          <p:cNvSpPr/>
          <p:nvPr/>
        </p:nvSpPr>
        <p:spPr>
          <a:xfrm>
            <a:off x="2069211" y="1664888"/>
            <a:ext cx="4838937" cy="4838937"/>
          </a:xfrm>
          <a:custGeom>
            <a:avLst/>
            <a:gdLst>
              <a:gd name="connsiteX0" fmla="*/ 3469184 w 4838937"/>
              <a:gd name="connsiteY0" fmla="*/ 4599360 h 4838937"/>
              <a:gd name="connsiteX1" fmla="*/ 1369700 w 4838937"/>
              <a:gd name="connsiteY1" fmla="*/ 4599334 h 4838937"/>
              <a:gd name="connsiteX2" fmla="*/ 2419469 w 4838937"/>
              <a:gd name="connsiteY2" fmla="*/ 2419469 h 4838937"/>
              <a:gd name="connsiteX3" fmla="*/ 3469184 w 4838937"/>
              <a:gd name="connsiteY3" fmla="*/ 4599360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3469184" y="4599360"/>
                </a:moveTo>
                <a:cubicBezTo>
                  <a:pt x="2805808" y="4918805"/>
                  <a:pt x="2033068" y="4918796"/>
                  <a:pt x="1369700" y="4599334"/>
                </a:cubicBezTo>
                <a:lnTo>
                  <a:pt x="2419469" y="2419469"/>
                </a:lnTo>
                <a:lnTo>
                  <a:pt x="3469184" y="4599360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1878126" tIns="3822342" rIns="1878127" bIns="250746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Prevenção e Segurança</a:t>
            </a:r>
          </a:p>
        </p:txBody>
      </p:sp>
      <p:sp>
        <p:nvSpPr>
          <p:cNvPr id="9" name="Forma livre 8">
            <a:hlinkClick r:id="rId7" action="ppaction://hlinksldjump"/>
          </p:cNvPr>
          <p:cNvSpPr/>
          <p:nvPr/>
        </p:nvSpPr>
        <p:spPr>
          <a:xfrm>
            <a:off x="1979345" y="1621683"/>
            <a:ext cx="4838937" cy="4838937"/>
          </a:xfrm>
          <a:custGeom>
            <a:avLst/>
            <a:gdLst>
              <a:gd name="connsiteX0" fmla="*/ 1369700 w 4838937"/>
              <a:gd name="connsiteY0" fmla="*/ 4599334 h 4838937"/>
              <a:gd name="connsiteX1" fmla="*/ 60661 w 4838937"/>
              <a:gd name="connsiteY1" fmla="*/ 2957849 h 4838937"/>
              <a:gd name="connsiteX2" fmla="*/ 2419469 w 4838937"/>
              <a:gd name="connsiteY2" fmla="*/ 2419469 h 4838937"/>
              <a:gd name="connsiteX3" fmla="*/ 1369700 w 4838937"/>
              <a:gd name="connsiteY3" fmla="*/ 4599334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1369700" y="4599334"/>
                </a:moveTo>
                <a:cubicBezTo>
                  <a:pt x="706313" y="4279863"/>
                  <a:pt x="224503" y="3675693"/>
                  <a:pt x="60661" y="2957849"/>
                </a:cubicBezTo>
                <a:lnTo>
                  <a:pt x="2419469" y="2419469"/>
                </a:lnTo>
                <a:lnTo>
                  <a:pt x="1369700" y="459933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599840" tIns="2886238" rIns="3127609" bIns="1100440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Infraestrutura</a:t>
            </a:r>
          </a:p>
        </p:txBody>
      </p:sp>
      <p:sp>
        <p:nvSpPr>
          <p:cNvPr id="10" name="Forma livre 9">
            <a:hlinkClick r:id="rId8" action="ppaction://hlinksldjump"/>
          </p:cNvPr>
          <p:cNvSpPr/>
          <p:nvPr/>
        </p:nvSpPr>
        <p:spPr>
          <a:xfrm>
            <a:off x="1956878" y="1584714"/>
            <a:ext cx="4838937" cy="4838937"/>
          </a:xfrm>
          <a:custGeom>
            <a:avLst/>
            <a:gdLst>
              <a:gd name="connsiteX0" fmla="*/ 60661 w 4838937"/>
              <a:gd name="connsiteY0" fmla="*/ 2957849 h 4838937"/>
              <a:gd name="connsiteX1" fmla="*/ 527851 w 4838937"/>
              <a:gd name="connsiteY1" fmla="*/ 910955 h 4838937"/>
              <a:gd name="connsiteX2" fmla="*/ 2419469 w 4838937"/>
              <a:gd name="connsiteY2" fmla="*/ 2419469 h 4838937"/>
              <a:gd name="connsiteX3" fmla="*/ 60661 w 4838937"/>
              <a:gd name="connsiteY3" fmla="*/ 2957849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60661" y="2957849"/>
                </a:moveTo>
                <a:cubicBezTo>
                  <a:pt x="-103181" y="2240007"/>
                  <a:pt x="68774" y="1486620"/>
                  <a:pt x="527851" y="910955"/>
                </a:cubicBezTo>
                <a:lnTo>
                  <a:pt x="2419469" y="2419469"/>
                </a:lnTo>
                <a:lnTo>
                  <a:pt x="60661" y="2957849"/>
                </a:lnTo>
                <a:close/>
              </a:path>
            </a:pathLst>
          </a:custGeom>
          <a:solidFill>
            <a:srgbClr val="33330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247866" tIns="1774435" rIns="3306764" bIns="2298653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e “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Imagem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BRT”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rma livre 10">
            <a:hlinkClick r:id="rId9" action="ppaction://hlinksldjump"/>
          </p:cNvPr>
          <p:cNvSpPr/>
          <p:nvPr/>
        </p:nvSpPr>
        <p:spPr>
          <a:xfrm>
            <a:off x="2027802" y="1533070"/>
            <a:ext cx="4838937" cy="4838937"/>
          </a:xfrm>
          <a:custGeom>
            <a:avLst/>
            <a:gdLst>
              <a:gd name="connsiteX0" fmla="*/ 527851 w 4838937"/>
              <a:gd name="connsiteY0" fmla="*/ 910956 h 4838937"/>
              <a:gd name="connsiteX1" fmla="*/ 2419469 w 4838937"/>
              <a:gd name="connsiteY1" fmla="*/ 0 h 4838937"/>
              <a:gd name="connsiteX2" fmla="*/ 2419469 w 4838937"/>
              <a:gd name="connsiteY2" fmla="*/ 2419469 h 4838937"/>
              <a:gd name="connsiteX3" fmla="*/ 527851 w 4838937"/>
              <a:gd name="connsiteY3" fmla="*/ 910956 h 4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937" h="4838937">
                <a:moveTo>
                  <a:pt x="527851" y="910956"/>
                </a:moveTo>
                <a:cubicBezTo>
                  <a:pt x="986929" y="335290"/>
                  <a:pt x="1683164" y="0"/>
                  <a:pt x="2419469" y="0"/>
                </a:cubicBezTo>
                <a:lnTo>
                  <a:pt x="2419469" y="2419469"/>
                </a:lnTo>
                <a:lnTo>
                  <a:pt x="527851" y="91095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1164959" tIns="469649" rIns="2562490" bIns="3488226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</a:t>
            </a:r>
            <a:r>
              <a:rPr lang="pt-B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Multimodos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ta circular 11"/>
          <p:cNvSpPr/>
          <p:nvPr/>
        </p:nvSpPr>
        <p:spPr>
          <a:xfrm>
            <a:off x="1889125" y="1320800"/>
            <a:ext cx="5438775" cy="5437188"/>
          </a:xfrm>
          <a:prstGeom prst="circularArrow">
            <a:avLst>
              <a:gd name="adj1" fmla="val 5085"/>
              <a:gd name="adj2" fmla="val 327528"/>
              <a:gd name="adj3" fmla="val 18957827"/>
              <a:gd name="adj4" fmla="val 16200343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3" name="Seta circular 12"/>
          <p:cNvSpPr/>
          <p:nvPr/>
        </p:nvSpPr>
        <p:spPr>
          <a:xfrm>
            <a:off x="1951038" y="1398588"/>
            <a:ext cx="5438775" cy="5438775"/>
          </a:xfrm>
          <a:prstGeom prst="circularArrow">
            <a:avLst>
              <a:gd name="adj1" fmla="val 5085"/>
              <a:gd name="adj2" fmla="val 327528"/>
              <a:gd name="adj3" fmla="val 443744"/>
              <a:gd name="adj4" fmla="val 19285776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4" name="Seta circular 13"/>
          <p:cNvSpPr/>
          <p:nvPr/>
        </p:nvSpPr>
        <p:spPr>
          <a:xfrm>
            <a:off x="1928813" y="1497013"/>
            <a:ext cx="5438775" cy="5437187"/>
          </a:xfrm>
          <a:prstGeom prst="circularArrow">
            <a:avLst>
              <a:gd name="adj1" fmla="val 5085"/>
              <a:gd name="adj2" fmla="val 327528"/>
              <a:gd name="adj3" fmla="val 3529100"/>
              <a:gd name="adj4" fmla="val 770764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5" name="Seta circular 14"/>
          <p:cNvSpPr/>
          <p:nvPr/>
        </p:nvSpPr>
        <p:spPr>
          <a:xfrm>
            <a:off x="1839913" y="1539875"/>
            <a:ext cx="5437187" cy="5437188"/>
          </a:xfrm>
          <a:prstGeom prst="circularArrow">
            <a:avLst>
              <a:gd name="adj1" fmla="val 5085"/>
              <a:gd name="adj2" fmla="val 327528"/>
              <a:gd name="adj3" fmla="val 6615046"/>
              <a:gd name="adj4" fmla="val 3857426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6" name="Seta circular 15"/>
          <p:cNvSpPr/>
          <p:nvPr/>
        </p:nvSpPr>
        <p:spPr>
          <a:xfrm>
            <a:off x="1749425" y="1497013"/>
            <a:ext cx="5438775" cy="5437187"/>
          </a:xfrm>
          <a:prstGeom prst="circularArrow">
            <a:avLst>
              <a:gd name="adj1" fmla="val 5085"/>
              <a:gd name="adj2" fmla="val 327528"/>
              <a:gd name="adj3" fmla="val 9701707"/>
              <a:gd name="adj4" fmla="val 6943371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7" name="Seta circular 16"/>
          <p:cNvSpPr/>
          <p:nvPr/>
        </p:nvSpPr>
        <p:spPr>
          <a:xfrm>
            <a:off x="1727200" y="1398588"/>
            <a:ext cx="5437188" cy="5438775"/>
          </a:xfrm>
          <a:prstGeom prst="circularArrow">
            <a:avLst>
              <a:gd name="adj1" fmla="val 5085"/>
              <a:gd name="adj2" fmla="val 327528"/>
              <a:gd name="adj3" fmla="val 12786695"/>
              <a:gd name="adj4" fmla="val 10028727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8" name="Seta circular 17"/>
          <p:cNvSpPr/>
          <p:nvPr/>
        </p:nvSpPr>
        <p:spPr>
          <a:xfrm>
            <a:off x="1789113" y="1320800"/>
            <a:ext cx="5438775" cy="5437188"/>
          </a:xfrm>
          <a:prstGeom prst="circularArrow">
            <a:avLst>
              <a:gd name="adj1" fmla="val 5085"/>
              <a:gd name="adj2" fmla="val 327528"/>
              <a:gd name="adj3" fmla="val 15872129"/>
              <a:gd name="adj4" fmla="val 13114645"/>
              <a:gd name="adj5" fmla="val 5932"/>
            </a:avLst>
          </a:prstGeom>
          <a:noFill/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1" name="Elipse 20"/>
          <p:cNvSpPr/>
          <p:nvPr/>
        </p:nvSpPr>
        <p:spPr>
          <a:xfrm>
            <a:off x="3798888" y="3249613"/>
            <a:ext cx="1382712" cy="1354137"/>
          </a:xfrm>
          <a:prstGeom prst="ellipse">
            <a:avLst/>
          </a:prstGeom>
          <a:ln cmpd="sng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ITS4BRT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290" name="Rectangle 2"/>
          <p:cNvSpPr>
            <a:spLocks noGrp="1"/>
          </p:cNvSpPr>
          <p:nvPr>
            <p:ph type="ctrTitle"/>
          </p:nvPr>
        </p:nvSpPr>
        <p:spPr>
          <a:xfrm>
            <a:off x="746125" y="1470025"/>
            <a:ext cx="7772400" cy="8493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PTR 3011 – 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 de Posicionamento por Satélite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suas aplicações na </a:t>
            </a:r>
            <a:r>
              <a:rPr lang="pt-BR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Engª</a:t>
            </a:r>
            <a:endParaRPr lang="pt-BR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291" name="Rectangle 3"/>
          <p:cNvSpPr>
            <a:spLocks noGrp="1"/>
          </p:cNvSpPr>
          <p:nvPr>
            <p:ph type="subTitle" idx="1"/>
          </p:nvPr>
        </p:nvSpPr>
        <p:spPr>
          <a:xfrm>
            <a:off x="1371600" y="2641600"/>
            <a:ext cx="6400800" cy="3816350"/>
          </a:xfrm>
        </p:spPr>
        <p:txBody>
          <a:bodyPr/>
          <a:lstStyle/>
          <a:p>
            <a:pPr fontAlgn="auto">
              <a:defRPr/>
            </a:pP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defRPr/>
            </a:pPr>
            <a:r>
              <a:rPr lang="pt-BR" altLang="pt-BR" sz="3600" b="1" dirty="0" smtClean="0">
                <a:latin typeface="Segoe UI Semibold" panose="020B0702040204020203" pitchFamily="34" charset="0"/>
              </a:rPr>
              <a:t>Contribuição Metodológica para aplicação de Prioridade Semafórica (TSP) Condicional em Corredores de Ônibus</a:t>
            </a: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1813" y="3187700"/>
            <a:ext cx="7540625" cy="1636713"/>
          </a:xfrm>
        </p:spPr>
        <p:txBody>
          <a:bodyPr/>
          <a:lstStyle/>
          <a:p>
            <a:pPr marL="137160" indent="-137160" fontAlgn="auto">
              <a:defRPr/>
            </a:pPr>
            <a:r>
              <a:rPr lang="pt-BR" sz="1350" dirty="0"/>
              <a:t>http://www.</a:t>
            </a:r>
            <a:r>
              <a:rPr lang="pt-BR" sz="1350" b="1" dirty="0">
                <a:solidFill>
                  <a:srgbClr val="FF0000"/>
                </a:solidFill>
              </a:rPr>
              <a:t>teses.usp.br</a:t>
            </a:r>
            <a:r>
              <a:rPr lang="pt-BR" sz="1350" dirty="0"/>
              <a:t>/teses/disponiveis/3/3138/tde-05112015-103715/pt-br.php</a:t>
            </a:r>
          </a:p>
        </p:txBody>
      </p:sp>
      <p:sp>
        <p:nvSpPr>
          <p:cNvPr id="4" name="CaixaDeTexto 4"/>
          <p:cNvSpPr txBox="1"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 Semibold" panose="020B0702040204020203" pitchFamily="34" charset="0"/>
              </a:rPr>
              <a:t>CONTRIBUIÇÃO METODOLÓGICA PARA APLICAÇÃO DE PRIORIDADE SEMAFÓRICA CONDICIONAL EM CORREDORES DE ÔNIBUS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4025" y="725488"/>
            <a:ext cx="7675563" cy="2008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OBJETIVO E JUSTIFICATIVA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Pesquisa de Imagem do Transporte 2012, produzida pela Associação Nacional dos Transportes Públicos - ANTP,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tempos de percurso nos ônibus não são percebidos positivamente pelos usuários!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Whately (2012), os principais retardamentos nos corredores de ônibus são causados, principalmente, devido à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espera nos pontos de parada e nos semáforos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68925" y="5532438"/>
            <a:ext cx="1487488" cy="207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de Whately (2012)</a:t>
            </a:r>
            <a:endParaRPr lang="pt-BR" sz="750" b="1" dirty="0">
              <a:latin typeface="+mn-lt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/>
        </p:nvGraphicFramePr>
        <p:xfrm>
          <a:off x="1738099" y="3396352"/>
          <a:ext cx="4786706" cy="201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/>
          <p:cNvSpPr/>
          <p:nvPr/>
        </p:nvSpPr>
        <p:spPr>
          <a:xfrm>
            <a:off x="295275" y="6280150"/>
            <a:ext cx="79930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pesquisa investiga priorização do transporte público coletivo e seus impactos nos modos não priorizados, por meio da prioridade </a:t>
            </a:r>
            <a:r>
              <a:rPr lang="pt-B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semafórica com uso de microssimulação.</a:t>
            </a:r>
            <a:endParaRPr lang="pt-BR" sz="1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110" name="Retângulo 6"/>
          <p:cNvSpPr>
            <a:spLocks noChangeArrowheads="1"/>
          </p:cNvSpPr>
          <p:nvPr/>
        </p:nvSpPr>
        <p:spPr bwMode="auto">
          <a:xfrm rot="-5400000">
            <a:off x="7892256" y="1466057"/>
            <a:ext cx="1851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675110" y="1478647"/>
          <a:ext cx="7642369" cy="385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2" name="CaixaDeTexto 1"/>
          <p:cNvSpPr txBox="1">
            <a:spLocks noChangeArrowheads="1"/>
          </p:cNvSpPr>
          <p:nvPr/>
        </p:nvSpPr>
        <p:spPr bwMode="auto">
          <a:xfrm>
            <a:off x="549275" y="1082675"/>
            <a:ext cx="2644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>
                <a:latin typeface="Segoe UI" panose="020B0502040204020203" pitchFamily="34" charset="0"/>
                <a:cs typeface="Segoe UI" panose="020B0502040204020203" pitchFamily="34" charset="0"/>
              </a:rPr>
              <a:t>Constituído de 3 blocos:</a:t>
            </a:r>
          </a:p>
        </p:txBody>
      </p:sp>
      <p:sp>
        <p:nvSpPr>
          <p:cNvPr id="48133" name="Retângulo 7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tângulo 9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Medidas de prioridade para o ônibus: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Principais características e aplicações.</a:t>
            </a:r>
          </a:p>
        </p:txBody>
      </p:sp>
      <p:sp>
        <p:nvSpPr>
          <p:cNvPr id="49156" name="Retângulo 10"/>
          <p:cNvSpPr>
            <a:spLocks noChangeArrowheads="1"/>
          </p:cNvSpPr>
          <p:nvPr/>
        </p:nvSpPr>
        <p:spPr bwMode="auto">
          <a:xfrm>
            <a:off x="504825" y="1643063"/>
            <a:ext cx="78898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A prioridade para o ônibus nem sempre requer investimentos diretos. Medidas </a:t>
            </a:r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que restringem o uso do automóvel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podem colaborar para a melhoria do desempenho dos ônibus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(FOURSQUARE INTEGRATED TRANSPORTATION PLANNING; NATIONAL BUS RAPID TRANSIT INSTITUTE, 2011)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Quando o sistema como um todo se encontra congestionado, as medidas de priorização proporcionam aumento da velocidade média e, portanto, tendem a reduzir os tempos de viagem,</a:t>
            </a:r>
            <a:r>
              <a:rPr lang="pt-BR" altLang="pt-BR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tornado o 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Sistema mais atrativo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(FERRONATTO, 2002)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Quanto maior o grau de separação em relação ao tráfego geral, maior o controle sobre a movimentação dos ônibus.</a:t>
            </a: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157" name="Retângulo 6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49158" name="Retângulo 8"/>
          <p:cNvSpPr>
            <a:spLocks noChangeArrowheads="1"/>
          </p:cNvSpPr>
          <p:nvPr/>
        </p:nvSpPr>
        <p:spPr bwMode="auto">
          <a:xfrm>
            <a:off x="4657725" y="6505575"/>
            <a:ext cx="2128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>
                <a:latin typeface="Segoe UI" panose="020B0502040204020203" pitchFamily="34" charset="0"/>
                <a:cs typeface="Segoe UI" panose="020B0502040204020203" pitchFamily="34" charset="0"/>
              </a:rPr>
              <a:t>Avenida W. Luis em São Paulo</a:t>
            </a:r>
          </a:p>
        </p:txBody>
      </p:sp>
      <p:pic>
        <p:nvPicPr>
          <p:cNvPr id="49159" name="Imagem 11" descr="http://viatrolebus.com.br/wp-content/uploads/2013/05/transito-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r="32883"/>
          <a:stretch>
            <a:fillRect/>
          </a:stretch>
        </p:blipFill>
        <p:spPr bwMode="auto">
          <a:xfrm>
            <a:off x="644525" y="4176713"/>
            <a:ext cx="310197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tângulo 12"/>
          <p:cNvSpPr>
            <a:spLocks noChangeArrowheads="1"/>
          </p:cNvSpPr>
          <p:nvPr/>
        </p:nvSpPr>
        <p:spPr bwMode="auto">
          <a:xfrm>
            <a:off x="644525" y="6505575"/>
            <a:ext cx="2357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>
                <a:latin typeface="Segoe UI" panose="020B0502040204020203" pitchFamily="34" charset="0"/>
                <a:cs typeface="Segoe UI" panose="020B0502040204020203" pitchFamily="34" charset="0"/>
              </a:rPr>
              <a:t>Avenida 23 de Maio em São Paulo</a:t>
            </a:r>
          </a:p>
        </p:txBody>
      </p:sp>
      <p:pic>
        <p:nvPicPr>
          <p:cNvPr id="49161" name="Imagem 13" descr="http://imguol.com/c/noticias/2013/08/05/5ago2013---faixa-exclusiva-de-onibus-no-corredor-norte-sul-da-avenida-23-de-maio-zona-sul-de-sao-paulo-e-implantada-na-manha-desta-segunda-feira-5-1375706362560_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83" r="22534"/>
          <a:stretch>
            <a:fillRect/>
          </a:stretch>
        </p:blipFill>
        <p:spPr bwMode="auto">
          <a:xfrm>
            <a:off x="4657725" y="4176713"/>
            <a:ext cx="310197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tângulo 4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Arquitetura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, sistemas de prioridade semafórica e medidas de desempenho.</a:t>
            </a:r>
            <a:endParaRPr lang="pt-BR" altLang="pt-BR" sz="1200"/>
          </a:p>
        </p:txBody>
      </p:sp>
      <p:sp>
        <p:nvSpPr>
          <p:cNvPr id="50180" name="Retângulo 6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50181" name="Retângulo 7"/>
          <p:cNvSpPr>
            <a:spLocks noChangeArrowheads="1"/>
          </p:cNvSpPr>
          <p:nvPr/>
        </p:nvSpPr>
        <p:spPr bwMode="auto">
          <a:xfrm>
            <a:off x="468313" y="1738313"/>
            <a:ext cx="7885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/>
            <a:r>
              <a:rPr lang="pt-BR" altLang="pt-BR" sz="1200" i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Sistemas Inteligentes de Transportes (ITS) abrangem uma ampla gama de tecnologias de comunicação e controle que, sendo estas integradas na infraestrutura do sistema de transporte, ajudam no monitoramento e gerenciamento do trânsito, na redução dos congestionamentos, na provisão de rotas alternativas aos usuários, melhoramento da produtividade e ao final, geram economias de vidas, tempo e dinheiro para a sociedade </a:t>
            </a:r>
            <a:r>
              <a:rPr lang="pt-BR" altLang="pt-BR" sz="9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(ALBORNOZ, 2005).</a:t>
            </a:r>
            <a:endParaRPr lang="pt-BR" altLang="pt-BR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0182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4" b="7431"/>
          <a:stretch>
            <a:fillRect/>
          </a:stretch>
        </p:blipFill>
        <p:spPr bwMode="auto">
          <a:xfrm>
            <a:off x="654050" y="3340100"/>
            <a:ext cx="75946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tângulo 11"/>
          <p:cNvSpPr>
            <a:spLocks noChangeArrowheads="1"/>
          </p:cNvSpPr>
          <p:nvPr/>
        </p:nvSpPr>
        <p:spPr bwMode="auto">
          <a:xfrm>
            <a:off x="468313" y="2611438"/>
            <a:ext cx="8456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sz="1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necessários três componentes </a:t>
            </a:r>
            <a:r>
              <a:rPr lang="pt-BR" altLang="pt-BR" sz="12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(atores)</a:t>
            </a:r>
            <a:r>
              <a:rPr lang="pt-BR" altLang="pt-BR" sz="1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que as funcionalidades ITS possam ser aplicadas: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pt-BR" sz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VEÍCULO, USUÁRIO, </a:t>
            </a:r>
            <a:r>
              <a:rPr lang="pt-BR" altLang="pt-BR" sz="1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OPERADOR. </a:t>
            </a:r>
            <a:r>
              <a:rPr lang="en-US" altLang="pt-BR" sz="1200" b="1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pt-BR" altLang="pt-BR" sz="1200" b="1">
              <a:latin typeface="Arial Unicode MS" panose="020B0604020202020204" pitchFamily="34" charset="-128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0184" name="Retângulo 12"/>
          <p:cNvSpPr>
            <a:spLocks noChangeArrowheads="1"/>
          </p:cNvSpPr>
          <p:nvPr/>
        </p:nvSpPr>
        <p:spPr bwMode="auto">
          <a:xfrm>
            <a:off x="7151688" y="3033713"/>
            <a:ext cx="9921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(APTA, 2010) </a:t>
            </a:r>
            <a:endParaRPr lang="pt-BR" altLang="pt-BR" sz="1000"/>
          </a:p>
        </p:txBody>
      </p:sp>
      <p:sp>
        <p:nvSpPr>
          <p:cNvPr id="50185" name="Retângulo 13"/>
          <p:cNvSpPr>
            <a:spLocks noChangeArrowheads="1"/>
          </p:cNvSpPr>
          <p:nvPr/>
        </p:nvSpPr>
        <p:spPr bwMode="auto">
          <a:xfrm>
            <a:off x="6572250" y="6367463"/>
            <a:ext cx="1676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1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 de APTA (2010)</a:t>
            </a:r>
          </a:p>
        </p:txBody>
      </p:sp>
      <p:sp>
        <p:nvSpPr>
          <p:cNvPr id="17" name="Elipse 16"/>
          <p:cNvSpPr/>
          <p:nvPr/>
        </p:nvSpPr>
        <p:spPr>
          <a:xfrm>
            <a:off x="3435350" y="5894388"/>
            <a:ext cx="728663" cy="76835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tângulo 4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52228" name="Retângulo 5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graphicFrame>
        <p:nvGraphicFramePr>
          <p:cNvPr id="8" name="Group 21"/>
          <p:cNvGraphicFramePr>
            <a:graphicFrameLocks noGrp="1"/>
          </p:cNvGraphicFramePr>
          <p:nvPr/>
        </p:nvGraphicFramePr>
        <p:xfrm>
          <a:off x="536575" y="1924050"/>
          <a:ext cx="7599363" cy="36703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91167"/>
                <a:gridCol w="2050218"/>
                <a:gridCol w="3457978"/>
              </a:tblGrid>
              <a:tr h="311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Isolado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Centralizado (controle por área)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57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Atuação independente dos semáforos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Coordenação do tráfego conforme parâmetros: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Opera com 3 estratégias: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54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Não há necessariamente sincronismo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verde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fixo: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implantados de acordo com uma tabela horária.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ciclo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Seleção dinâmica: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armazenados num computador que seleciona a programação mais adequada conforme o fluxo da via.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Requer detectores.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Vias arteriais (onda verde)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Real: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ajustados dinamicamente conforme a demanda de veículos capturada pelos detectores.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Planos são continuamente ajustados.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Duas estratégias de prioridade: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Passiva e Adaptativa.</a:t>
                      </a:r>
                      <a:endParaRPr kumimoji="0" lang="pt-BR" alt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66" marR="68566" marT="34286" marB="34286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544513" y="1557338"/>
            <a:ext cx="65881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Controle Semafórico</a:t>
            </a:r>
          </a:p>
        </p:txBody>
      </p:sp>
      <p:sp>
        <p:nvSpPr>
          <p:cNvPr id="52248" name="Retângulo 11"/>
          <p:cNvSpPr>
            <a:spLocks noChangeArrowheads="1"/>
          </p:cNvSpPr>
          <p:nvPr/>
        </p:nvSpPr>
        <p:spPr bwMode="auto">
          <a:xfrm>
            <a:off x="6386513" y="5648325"/>
            <a:ext cx="16017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900">
                <a:latin typeface="Segoe UI" panose="020B0502040204020203" pitchFamily="34" charset="0"/>
                <a:cs typeface="Segoe UI" panose="020B0502040204020203" pitchFamily="34" charset="0"/>
              </a:rPr>
              <a:t>(CUNTO E LOUREIRO,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7"/>
          <p:cNvSpPr txBox="1">
            <a:spLocks noChangeArrowheads="1"/>
          </p:cNvSpPr>
          <p:nvPr/>
        </p:nvSpPr>
        <p:spPr bwMode="auto">
          <a:xfrm>
            <a:off x="468313" y="2068513"/>
            <a:ext cx="364013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Adaptativa (ativa)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Tipo de estratégia mais difundida nos Estados Unidos e demonstrou impactos positivos quanto a qualidade dos serviços prestados (Li </a:t>
            </a:r>
            <a:r>
              <a:rPr lang="pt-BR" altLang="pt-BR" sz="12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., 2010).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Dois algoritmos: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Incondicional </a:t>
            </a:r>
            <a:r>
              <a:rPr lang="pt-BR" altLang="pt-BR" sz="135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Condicional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Incondicional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Nenhuma restrição de variáveis de controle,  sendo também conhecida como prioridade absoluta.</a:t>
            </a:r>
          </a:p>
          <a:p>
            <a:pPr lvl="1"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Riscos: Prioridade para veículos que não 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precisam: aderentes 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 programação, fora de serviço ou de outros sistemas (USDOT e FTA,  2008). </a:t>
            </a: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causar sérios impactos nas vias não priorizadas.</a:t>
            </a: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1743075"/>
            <a:ext cx="39973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tângulo 13"/>
          <p:cNvSpPr>
            <a:spLocks noChangeArrowheads="1"/>
          </p:cNvSpPr>
          <p:nvPr/>
        </p:nvSpPr>
        <p:spPr bwMode="auto">
          <a:xfrm>
            <a:off x="6446838" y="5380038"/>
            <a:ext cx="1658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>
                <a:latin typeface="Calibri" panose="020F0502020204030204" pitchFamily="34" charset="0"/>
              </a:rPr>
              <a:t>EKEILA, SAYED, ESAWEY, (2009)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5245100" y="4246563"/>
            <a:ext cx="2643188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4" name="CaixaDeTexto 17"/>
          <p:cNvSpPr txBox="1">
            <a:spLocks noChangeArrowheads="1"/>
          </p:cNvSpPr>
          <p:nvPr/>
        </p:nvSpPr>
        <p:spPr bwMode="auto">
          <a:xfrm>
            <a:off x="6446838" y="4016375"/>
            <a:ext cx="1101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>
                <a:latin typeface="Calibri" panose="020F0502020204030204" pitchFamily="34" charset="0"/>
              </a:rPr>
              <a:t>Sistema semafórico</a:t>
            </a:r>
          </a:p>
        </p:txBody>
      </p:sp>
      <p:sp>
        <p:nvSpPr>
          <p:cNvPr id="53255" name="Retângulo 12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468313" y="1697038"/>
            <a:ext cx="658971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Prioridade 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Semafórica: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Retângulo 18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>
            <a:fillRect/>
          </a:stretch>
        </p:blipFill>
        <p:spPr bwMode="auto">
          <a:xfrm>
            <a:off x="1639888" y="2471738"/>
            <a:ext cx="50482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9"/>
          <p:cNvSpPr>
            <a:spLocks noChangeArrowheads="1"/>
          </p:cNvSpPr>
          <p:nvPr/>
        </p:nvSpPr>
        <p:spPr bwMode="auto">
          <a:xfrm>
            <a:off x="1719263" y="2168525"/>
            <a:ext cx="49688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 verde:</a:t>
            </a:r>
          </a:p>
        </p:txBody>
      </p:sp>
      <p:pic>
        <p:nvPicPr>
          <p:cNvPr id="54276" name="Imagem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/>
          <a:stretch>
            <a:fillRect/>
          </a:stretch>
        </p:blipFill>
        <p:spPr bwMode="auto">
          <a:xfrm>
            <a:off x="1639888" y="4616450"/>
            <a:ext cx="5048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tângulo 17"/>
          <p:cNvSpPr>
            <a:spLocks noChangeArrowheads="1"/>
          </p:cNvSpPr>
          <p:nvPr/>
        </p:nvSpPr>
        <p:spPr bwMode="auto">
          <a:xfrm>
            <a:off x="5680075" y="5938838"/>
            <a:ext cx="10144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>
                <a:latin typeface="Segoe UI" panose="020B0502040204020203" pitchFamily="34" charset="0"/>
                <a:cs typeface="Segoe UI" panose="020B0502040204020203" pitchFamily="34" charset="0"/>
              </a:rPr>
              <a:t>(ALEMÁN, 2013)</a:t>
            </a:r>
          </a:p>
        </p:txBody>
      </p:sp>
      <p:sp>
        <p:nvSpPr>
          <p:cNvPr id="8" name="Retângulo 10"/>
          <p:cNvSpPr>
            <a:spLocks noChangeArrowheads="1"/>
          </p:cNvSpPr>
          <p:nvPr/>
        </p:nvSpPr>
        <p:spPr bwMode="auto">
          <a:xfrm>
            <a:off x="1774825" y="4005263"/>
            <a:ext cx="496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Interrupção do vermelho ou </a:t>
            </a:r>
            <a:endParaRPr lang="pt-BR" altLang="pt-BR" sz="135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antecipação </a:t>
            </a: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verde: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00063" y="1557338"/>
            <a:ext cx="658971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de Prioridade Semafórica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280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54281" name="Retângulo 13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500063" y="1731963"/>
            <a:ext cx="7462837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Conceitos fundamentais: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Evita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a corrente do tráfego não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priorizado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(FURTH E MULLER, 2002);</a:t>
            </a: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Deve-se limitar a frequência de prioridade para ônibus </a:t>
            </a:r>
            <a:r>
              <a:rPr lang="pt-BR" alt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e 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FTA, 2008);</a:t>
            </a:r>
            <a:endParaRPr lang="pt-BR" altLang="pt-BR" sz="11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Gerar prioridade apenas para os veículos que atendam critérios pré-estabelecidos, tais como: aderência à programação horária ou ocupação de passageiros nos veículos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Integração do controle semafórico em tempo real a sistemas de informação e identificação/localização automática de veículos 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(AVI/AVL - Automatic Vehicle </a:t>
            </a:r>
            <a:r>
              <a:rPr lang="pt-BR" alt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Identification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Automatic Vehicle Location)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 propor um sistema de prioridade inteligente.</a:t>
            </a:r>
          </a:p>
        </p:txBody>
      </p:sp>
      <p:sp>
        <p:nvSpPr>
          <p:cNvPr id="55299" name="Retângulo 5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55300" name="Retângulo 6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8" name="Retângulo 7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290" name="Rectangle 2"/>
          <p:cNvSpPr>
            <a:spLocks noGrp="1"/>
          </p:cNvSpPr>
          <p:nvPr>
            <p:ph type="ctrTitle"/>
          </p:nvPr>
        </p:nvSpPr>
        <p:spPr>
          <a:xfrm>
            <a:off x="746125" y="1470025"/>
            <a:ext cx="7772400" cy="8493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PTR 3011 – 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 de Posicionamento por Satélite</a:t>
            </a:r>
            <a:b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suas aplicações na </a:t>
            </a:r>
            <a:r>
              <a:rPr lang="pt-BR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Engª</a:t>
            </a:r>
            <a:endParaRPr lang="pt-BR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291" name="Rectangle 3"/>
          <p:cNvSpPr>
            <a:spLocks noGrp="1"/>
          </p:cNvSpPr>
          <p:nvPr>
            <p:ph type="subTitle" idx="1"/>
          </p:nvPr>
        </p:nvSpPr>
        <p:spPr>
          <a:xfrm>
            <a:off x="1371600" y="2641600"/>
            <a:ext cx="6400800" cy="3816350"/>
          </a:xfrm>
        </p:spPr>
        <p:txBody>
          <a:bodyPr/>
          <a:lstStyle/>
          <a:p>
            <a:pPr fontAlgn="auto">
              <a:defRPr/>
            </a:pP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defRPr/>
            </a:pPr>
            <a:r>
              <a:rPr lang="pt-BR" altLang="pt-BR" sz="3600" b="1" dirty="0" smtClean="0">
                <a:latin typeface="Segoe UI Semibold" panose="020B0702040204020203" pitchFamily="34" charset="0"/>
              </a:rPr>
              <a:t>Impactos da Aplicação de Ferramentas ITS em Faixas e Corredores de Ônibus</a:t>
            </a: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8234" r="8723" b="20348"/>
          <a:stretch>
            <a:fillRect/>
          </a:stretch>
        </p:blipFill>
        <p:spPr bwMode="auto">
          <a:xfrm>
            <a:off x="798513" y="1935163"/>
            <a:ext cx="6589712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tângulo 6"/>
          <p:cNvSpPr>
            <a:spLocks noChangeArrowheads="1"/>
          </p:cNvSpPr>
          <p:nvPr/>
        </p:nvSpPr>
        <p:spPr bwMode="auto">
          <a:xfrm>
            <a:off x="5657850" y="5337175"/>
            <a:ext cx="16922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>
                <a:latin typeface="Calibri" panose="020F0502020204030204" pitchFamily="34" charset="0"/>
              </a:rPr>
              <a:t>Adaptado de ITS America (2005)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44513" y="1558925"/>
            <a:ext cx="3429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</a:p>
        </p:txBody>
      </p:sp>
      <p:sp>
        <p:nvSpPr>
          <p:cNvPr id="56325" name="Retângulo 6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8" name="Retângulo 7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ângulo 1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57347" name="Retângulo 2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4" name="Retângulo 3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576263" y="1809750"/>
            <a:ext cx="435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corredores;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250 interseções;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650 veículos;</a:t>
            </a:r>
          </a:p>
          <a:p>
            <a:pPr marL="171450" indent="-1714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Condicionantes do TSP: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veículos pertencentes ao sistema municipal;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Veículos em operação regular;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as portas fechadas;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Atraso mínimo: 30 segundos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dos tempos de verde: 7 a 10 segundos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090738"/>
            <a:ext cx="42608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946775" y="4219575"/>
            <a:ext cx="2197100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352" name="Retângulo 8"/>
          <p:cNvSpPr>
            <a:spLocks noChangeArrowheads="1"/>
          </p:cNvSpPr>
          <p:nvPr/>
        </p:nvSpPr>
        <p:spPr bwMode="auto">
          <a:xfrm>
            <a:off x="4506913" y="1831975"/>
            <a:ext cx="28781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Arquitetura do TSP em Portland, EUA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ângulo 1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59395" name="Retângulo 2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 medidas de desempenho.</a:t>
            </a:r>
            <a:endParaRPr lang="pt-BR" altLang="pt-BR" sz="1200"/>
          </a:p>
        </p:txBody>
      </p:sp>
      <p:sp>
        <p:nvSpPr>
          <p:cNvPr id="4" name="Retângulo 3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8"/>
          <p:cNvSpPr txBox="1">
            <a:spLocks noChangeArrowheads="1"/>
          </p:cNvSpPr>
          <p:nvPr/>
        </p:nvSpPr>
        <p:spPr bwMode="auto">
          <a:xfrm>
            <a:off x="576263" y="1809750"/>
            <a:ext cx="34544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 de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14% de redução dos tempos de viagem;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atrasos entre 2 e 13 segundos;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da variabilidade dos tempos de viagem;</a:t>
            </a: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pouco significativos para os modos não priorizados.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9398" name="Imagem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1697038"/>
            <a:ext cx="467360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200525" y="6375400"/>
            <a:ext cx="2198688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ângulo 5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</a:p>
          <a:p>
            <a:pPr eaLnBrk="1" hangingPunct="1"/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  <a:endParaRPr lang="pt-BR" altLang="pt-BR" sz="1200"/>
          </a:p>
        </p:txBody>
      </p:sp>
      <p:sp>
        <p:nvSpPr>
          <p:cNvPr id="7" name="Retângulo 6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Retângulo 7"/>
          <p:cNvSpPr>
            <a:spLocks noChangeArrowheads="1"/>
          </p:cNvSpPr>
          <p:nvPr/>
        </p:nvSpPr>
        <p:spPr bwMode="auto">
          <a:xfrm rot="-5400000">
            <a:off x="7843838" y="1465263"/>
            <a:ext cx="194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</a:t>
            </a:r>
          </a:p>
        </p:txBody>
      </p:sp>
      <p:sp>
        <p:nvSpPr>
          <p:cNvPr id="9" name="Fluxograma: Processo 8"/>
          <p:cNvSpPr/>
          <p:nvPr/>
        </p:nvSpPr>
        <p:spPr>
          <a:xfrm>
            <a:off x="3733800" y="3751263"/>
            <a:ext cx="1243013" cy="1835150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luxograma: Processo 9"/>
          <p:cNvSpPr/>
          <p:nvPr/>
        </p:nvSpPr>
        <p:spPr>
          <a:xfrm>
            <a:off x="3733800" y="2130425"/>
            <a:ext cx="1243013" cy="5397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VISSIM</a:t>
            </a:r>
          </a:p>
        </p:txBody>
      </p:sp>
      <p:sp>
        <p:nvSpPr>
          <p:cNvPr id="11" name="Fluxograma: Processo 10"/>
          <p:cNvSpPr/>
          <p:nvPr/>
        </p:nvSpPr>
        <p:spPr>
          <a:xfrm>
            <a:off x="1647825" y="2994025"/>
            <a:ext cx="1243013" cy="5413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SIMULADOR DE TRÁFEGO</a:t>
            </a:r>
          </a:p>
        </p:txBody>
      </p:sp>
      <p:sp>
        <p:nvSpPr>
          <p:cNvPr id="12" name="Fluxograma: Processo 11"/>
          <p:cNvSpPr/>
          <p:nvPr/>
        </p:nvSpPr>
        <p:spPr>
          <a:xfrm>
            <a:off x="5919788" y="2994025"/>
            <a:ext cx="1241425" cy="5413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GERADOR DE ESTADO SEMAFÓRICO</a:t>
            </a:r>
          </a:p>
        </p:txBody>
      </p:sp>
      <p:sp>
        <p:nvSpPr>
          <p:cNvPr id="13" name="CaixaDeTexto 10"/>
          <p:cNvSpPr txBox="1">
            <a:spLocks noChangeArrowheads="1"/>
          </p:cNvSpPr>
          <p:nvPr/>
        </p:nvSpPr>
        <p:spPr bwMode="auto">
          <a:xfrm>
            <a:off x="1628775" y="4386263"/>
            <a:ext cx="1403350" cy="254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</a:p>
        </p:txBody>
      </p:sp>
      <p:cxnSp>
        <p:nvCxnSpPr>
          <p:cNvPr id="14" name="Conector angulado 13"/>
          <p:cNvCxnSpPr>
            <a:stCxn id="10" idx="2"/>
            <a:endCxn id="11" idx="0"/>
          </p:cNvCxnSpPr>
          <p:nvPr/>
        </p:nvCxnSpPr>
        <p:spPr>
          <a:xfrm rot="5400000">
            <a:off x="3149601" y="1789112"/>
            <a:ext cx="323850" cy="208597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>
            <a:stCxn id="10" idx="2"/>
            <a:endCxn id="12" idx="0"/>
          </p:cNvCxnSpPr>
          <p:nvPr/>
        </p:nvCxnSpPr>
        <p:spPr>
          <a:xfrm rot="16200000" flipH="1">
            <a:off x="5284788" y="1739900"/>
            <a:ext cx="323850" cy="218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6591300" y="4656138"/>
            <a:ext cx="0" cy="441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uxograma: Processo 16"/>
          <p:cNvSpPr/>
          <p:nvPr/>
        </p:nvSpPr>
        <p:spPr>
          <a:xfrm>
            <a:off x="1033463" y="3757613"/>
            <a:ext cx="2484437" cy="588962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Fluxograma: Processo 17"/>
          <p:cNvSpPr/>
          <p:nvPr/>
        </p:nvSpPr>
        <p:spPr>
          <a:xfrm>
            <a:off x="1081088" y="3816350"/>
            <a:ext cx="1152525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Car-following</a:t>
            </a:r>
          </a:p>
        </p:txBody>
      </p:sp>
      <p:sp>
        <p:nvSpPr>
          <p:cNvPr id="19" name="Fluxograma: Processo 18"/>
          <p:cNvSpPr/>
          <p:nvPr/>
        </p:nvSpPr>
        <p:spPr>
          <a:xfrm>
            <a:off x="2309813" y="3813175"/>
            <a:ext cx="1154112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Lane-changing</a:t>
            </a:r>
          </a:p>
        </p:txBody>
      </p:sp>
      <p:cxnSp>
        <p:nvCxnSpPr>
          <p:cNvPr id="20" name="Conector de seta reta 19"/>
          <p:cNvCxnSpPr>
            <a:stCxn id="11" idx="2"/>
            <a:endCxn id="17" idx="0"/>
          </p:cNvCxnSpPr>
          <p:nvPr/>
        </p:nvCxnSpPr>
        <p:spPr>
          <a:xfrm>
            <a:off x="2268538" y="3535363"/>
            <a:ext cx="7937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9"/>
          <p:cNvSpPr txBox="1">
            <a:spLocks noChangeArrowheads="1"/>
          </p:cNvSpPr>
          <p:nvPr/>
        </p:nvSpPr>
        <p:spPr bwMode="auto">
          <a:xfrm>
            <a:off x="5808663" y="4389438"/>
            <a:ext cx="1563687" cy="254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0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semafóricas</a:t>
            </a:r>
            <a:endParaRPr lang="pt-BR" altLang="pt-BR" sz="105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luxograma: Processo 21"/>
          <p:cNvSpPr/>
          <p:nvPr/>
        </p:nvSpPr>
        <p:spPr>
          <a:xfrm>
            <a:off x="5300663" y="3748088"/>
            <a:ext cx="2484437" cy="588962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luxograma: Processo 22"/>
          <p:cNvSpPr/>
          <p:nvPr/>
        </p:nvSpPr>
        <p:spPr>
          <a:xfrm>
            <a:off x="5353050" y="3806825"/>
            <a:ext cx="1154113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Fixo</a:t>
            </a:r>
          </a:p>
        </p:txBody>
      </p:sp>
      <p:sp>
        <p:nvSpPr>
          <p:cNvPr id="24" name="Fluxograma: Processo 23"/>
          <p:cNvSpPr/>
          <p:nvPr/>
        </p:nvSpPr>
        <p:spPr>
          <a:xfrm>
            <a:off x="6591300" y="3802063"/>
            <a:ext cx="1152525" cy="452437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Adaptativo</a:t>
            </a:r>
          </a:p>
        </p:txBody>
      </p:sp>
      <p:sp>
        <p:nvSpPr>
          <p:cNvPr id="25" name="Fluxograma: Processo 24"/>
          <p:cNvSpPr/>
          <p:nvPr/>
        </p:nvSpPr>
        <p:spPr>
          <a:xfrm>
            <a:off x="3733800" y="2994025"/>
            <a:ext cx="1243013" cy="54133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SIMULAÇÃO</a:t>
            </a:r>
          </a:p>
        </p:txBody>
      </p:sp>
      <p:cxnSp>
        <p:nvCxnSpPr>
          <p:cNvPr id="26" name="Conector de seta reta 25"/>
          <p:cNvCxnSpPr>
            <a:stCxn id="10" idx="2"/>
            <a:endCxn id="25" idx="0"/>
          </p:cNvCxnSpPr>
          <p:nvPr/>
        </p:nvCxnSpPr>
        <p:spPr>
          <a:xfrm>
            <a:off x="4354513" y="2670175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uxograma: Processo 26"/>
          <p:cNvSpPr/>
          <p:nvPr/>
        </p:nvSpPr>
        <p:spPr>
          <a:xfrm>
            <a:off x="3857625" y="3813175"/>
            <a:ext cx="995363" cy="22542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Links</a:t>
            </a:r>
          </a:p>
        </p:txBody>
      </p:sp>
      <p:sp>
        <p:nvSpPr>
          <p:cNvPr id="28" name="Fluxograma: Processo 27"/>
          <p:cNvSpPr/>
          <p:nvPr/>
        </p:nvSpPr>
        <p:spPr>
          <a:xfrm>
            <a:off x="3857625" y="4116388"/>
            <a:ext cx="995363" cy="27305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</a:t>
            </a:r>
          </a:p>
        </p:txBody>
      </p:sp>
      <p:sp>
        <p:nvSpPr>
          <p:cNvPr id="29" name="Fluxograma: Processo 28"/>
          <p:cNvSpPr/>
          <p:nvPr/>
        </p:nvSpPr>
        <p:spPr>
          <a:xfrm>
            <a:off x="3857625" y="4481513"/>
            <a:ext cx="995363" cy="34925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Pontos de Parada</a:t>
            </a:r>
          </a:p>
        </p:txBody>
      </p:sp>
      <p:sp>
        <p:nvSpPr>
          <p:cNvPr id="30" name="Fluxograma: Processo 29"/>
          <p:cNvSpPr/>
          <p:nvPr/>
        </p:nvSpPr>
        <p:spPr>
          <a:xfrm>
            <a:off x="3857625" y="4918075"/>
            <a:ext cx="995363" cy="23653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Semáforos</a:t>
            </a:r>
          </a:p>
        </p:txBody>
      </p:sp>
      <p:sp>
        <p:nvSpPr>
          <p:cNvPr id="31" name="Fluxograma: Processo 30"/>
          <p:cNvSpPr/>
          <p:nvPr/>
        </p:nvSpPr>
        <p:spPr>
          <a:xfrm>
            <a:off x="3841750" y="5241925"/>
            <a:ext cx="996950" cy="23653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Demanda</a:t>
            </a:r>
          </a:p>
        </p:txBody>
      </p:sp>
      <p:cxnSp>
        <p:nvCxnSpPr>
          <p:cNvPr id="32" name="Conector de seta reta 31"/>
          <p:cNvCxnSpPr>
            <a:stCxn id="25" idx="2"/>
            <a:endCxn id="9" idx="0"/>
          </p:cNvCxnSpPr>
          <p:nvPr/>
        </p:nvCxnSpPr>
        <p:spPr>
          <a:xfrm>
            <a:off x="4354513" y="353536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uxograma: Processo 32"/>
          <p:cNvSpPr/>
          <p:nvPr/>
        </p:nvSpPr>
        <p:spPr>
          <a:xfrm>
            <a:off x="6013450" y="5097463"/>
            <a:ext cx="1154113" cy="452437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Módulo Externo VISVAP</a:t>
            </a:r>
            <a:endParaRPr lang="pt-BR" sz="1050" i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6535738" y="3535363"/>
            <a:ext cx="7937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Hipótese considerada</a:t>
            </a:r>
            <a:endParaRPr lang="pt-BR" altLang="pt-BR" sz="1200"/>
          </a:p>
        </p:txBody>
      </p:sp>
      <p:graphicFrame>
        <p:nvGraphicFramePr>
          <p:cNvPr id="14" name="Diagrama 13"/>
          <p:cNvGraphicFramePr/>
          <p:nvPr/>
        </p:nvGraphicFramePr>
        <p:xfrm>
          <a:off x="110067" y="1332417"/>
          <a:ext cx="8221133" cy="542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45" name="Retângulo 6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Retângulo 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Variáveis Utilizadas</a:t>
            </a:r>
            <a:endParaRPr lang="pt-BR" altLang="pt-BR" sz="1200"/>
          </a:p>
        </p:txBody>
      </p:sp>
      <p:sp>
        <p:nvSpPr>
          <p:cNvPr id="62468" name="Retângulo 3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468313" y="1484313"/>
            <a:ext cx="78168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400" b="1" dirty="0">
                <a:latin typeface="Segoe UI Light" panose="020B0502040204020203" pitchFamily="34" charset="0"/>
              </a:rPr>
              <a:t>Transporte coletivo: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Linhas SPTrans que circulam no corredor (49 linhas);</a:t>
            </a:r>
          </a:p>
          <a:p>
            <a:pPr lvl="2" eaLnBrk="1" fontAlgn="auto" hangingPunct="1">
              <a:spcBef>
                <a:spcPts val="450"/>
              </a:spcBef>
              <a:spcAft>
                <a:spcPts val="0"/>
              </a:spcAft>
              <a:buFontTx/>
              <a:buChar char="o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Informações operacionais: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Tipo </a:t>
            </a:r>
            <a:r>
              <a:rPr lang="pt-BR" altLang="pt-BR" sz="1400" dirty="0">
                <a:latin typeface="Segoe UI Light" panose="020B0502040204020203" pitchFamily="34" charset="0"/>
              </a:rPr>
              <a:t>de veículo,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Frequências </a:t>
            </a:r>
            <a:r>
              <a:rPr lang="pt-BR" altLang="pt-BR" sz="1400" dirty="0">
                <a:latin typeface="Segoe UI Light" panose="020B0502040204020203" pitchFamily="34" charset="0"/>
              </a:rPr>
              <a:t>(hora/pico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), Velocidade Média;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Cadastramento dos pontos de parada (tamanho dos baias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);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Dados do Sistema Integrado de Monitoramento da SPtrans.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Tráfego Geral:</a:t>
            </a:r>
            <a:endParaRPr lang="pt-BR" altLang="pt-BR" sz="1400" b="1" dirty="0">
              <a:latin typeface="Segoe UI Light" panose="020B0502040204020203" pitchFamily="34" charset="0"/>
            </a:endParaRP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Contagens veiculares classificadas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por movimento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Pesquisa de velocidade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retardamento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Planos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semafóricos - CET/SP.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Sistema </a:t>
            </a:r>
            <a:r>
              <a:rPr lang="pt-BR" altLang="pt-BR" sz="1400" b="1" dirty="0">
                <a:latin typeface="Segoe UI Light" panose="020B0502040204020203" pitchFamily="34" charset="0"/>
              </a:rPr>
              <a:t>Viário: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Largura das vias;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Quantidade de faixas;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>
                <a:latin typeface="Segoe UI Light" panose="020B0502040204020203" pitchFamily="34" charset="0"/>
              </a:rPr>
              <a:t>Vias segregadas, conversões e mãos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direção;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Localização dos Semáforos. </a:t>
            </a:r>
          </a:p>
          <a:p>
            <a:pPr marL="0" lvl="1" indent="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400" b="1" dirty="0">
                <a:latin typeface="Segoe UI Light" panose="020B0502040204020203" pitchFamily="34" charset="0"/>
              </a:rPr>
              <a:t>Softwares Utilizados: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Earth/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Maps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- Livre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Fusion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Tables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– Livre</a:t>
            </a:r>
          </a:p>
          <a:p>
            <a:pPr lvl="1" eaLnBrk="1" fontAlgn="auto" hangingPunct="1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PTV/VISSIM – Licença Acadêmica Temporária</a:t>
            </a:r>
            <a:endParaRPr lang="pt-BR" altLang="pt-BR" sz="1400" dirty="0">
              <a:latin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491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altLang="pt-BR" sz="1200"/>
          </a:p>
        </p:txBody>
      </p:sp>
      <p:sp>
        <p:nvSpPr>
          <p:cNvPr id="63492" name="Retângulo 6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sp>
        <p:nvSpPr>
          <p:cNvPr id="6" name="CaixaDeTexto 8"/>
          <p:cNvSpPr txBox="1">
            <a:spLocks noChangeArrowheads="1"/>
          </p:cNvSpPr>
          <p:nvPr/>
        </p:nvSpPr>
        <p:spPr bwMode="auto">
          <a:xfrm>
            <a:off x="479425" y="1331913"/>
            <a:ext cx="664368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pic>
        <p:nvPicPr>
          <p:cNvPr id="63494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20567" r="18509" b="16379"/>
          <a:stretch>
            <a:fillRect/>
          </a:stretch>
        </p:blipFill>
        <p:spPr bwMode="auto">
          <a:xfrm>
            <a:off x="573088" y="1697038"/>
            <a:ext cx="7847012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515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altLang="pt-BR" sz="1200"/>
          </a:p>
        </p:txBody>
      </p:sp>
      <p:sp>
        <p:nvSpPr>
          <p:cNvPr id="64516" name="Retângulo 6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graphicFrame>
        <p:nvGraphicFramePr>
          <p:cNvPr id="6" name="Group 58"/>
          <p:cNvGraphicFramePr>
            <a:graphicFrameLocks noGrp="1"/>
          </p:cNvGraphicFramePr>
          <p:nvPr/>
        </p:nvGraphicFramePr>
        <p:xfrm>
          <a:off x="468313" y="1697038"/>
          <a:ext cx="7964487" cy="3881437"/>
        </p:xfrm>
        <a:graphic>
          <a:graphicData uri="http://schemas.openxmlformats.org/drawingml/2006/table">
            <a:tbl>
              <a:tblPr/>
              <a:tblGrid>
                <a:gridCol w="3370772"/>
                <a:gridCol w="1530214"/>
                <a:gridCol w="1533287"/>
                <a:gridCol w="1530214"/>
              </a:tblGrid>
              <a:tr h="32453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CORREDOR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CAMPO LIMPO-REBOUÇAS-CENTRO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453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Centro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Bairro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Extensão (km)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Manhã (5:00 às 7:59)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374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226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600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Tarde (15:00 às 18:59)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364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343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707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3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Passageiros transportados (média /dia/ útil)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150.438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127.933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278.371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Manhã (5:00 às 7:59)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46.373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18.223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64.596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Manhã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7,8%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Tarde (15:00 às 18:59)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33.153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42.457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75.610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Tarde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27%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médio de percurso (minutos)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Velocidade Média (km/h)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479425" y="1331913"/>
            <a:ext cx="664368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sp>
        <p:nvSpPr>
          <p:cNvPr id="64564" name="Retângulo 10"/>
          <p:cNvSpPr>
            <a:spLocks noChangeArrowheads="1"/>
          </p:cNvSpPr>
          <p:nvPr/>
        </p:nvSpPr>
        <p:spPr bwMode="auto">
          <a:xfrm>
            <a:off x="7345363" y="6329363"/>
            <a:ext cx="1092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000">
                <a:latin typeface="Segoe UI Light" panose="020B0502040204020203" pitchFamily="34" charset="0"/>
              </a:rPr>
              <a:t>(SPTRANS,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altLang="pt-BR" sz="1200"/>
          </a:p>
        </p:txBody>
      </p:sp>
      <p:sp>
        <p:nvSpPr>
          <p:cNvPr id="65540" name="Retângulo 6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sp>
        <p:nvSpPr>
          <p:cNvPr id="65541" name="CaixaDeTexto 6"/>
          <p:cNvSpPr txBox="1">
            <a:spLocks noChangeArrowheads="1"/>
          </p:cNvSpPr>
          <p:nvPr/>
        </p:nvSpPr>
        <p:spPr bwMode="auto">
          <a:xfrm>
            <a:off x="468313" y="1457325"/>
            <a:ext cx="77755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Seleção de um trecho específico:</a:t>
            </a:r>
          </a:p>
          <a:p>
            <a:pPr eaLnBrk="1" hangingPunct="1"/>
            <a:endParaRPr lang="pt-BR" altLang="pt-BR">
              <a:latin typeface="Segoe UI Light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Metodologia: Análise dos dados do SIM - Sistema Integrado de Monitoramento da SPTrans para o corredor Campo Limpo - Rebouças – Centro, data base: 2012;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Um dia de medição: aproximadamente 420 mil pontos;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Plotagem em intervalos de 80 segundos;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Locais que concentram mais pontos são os locais onde os veículos sofrem maiores retardamentos;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 i="1">
                <a:latin typeface="Segoe UI" panose="020B0502040204020203" pitchFamily="34" charset="0"/>
                <a:cs typeface="Segoe UI" panose="020B0502040204020203" pitchFamily="34" charset="0"/>
              </a:rPr>
              <a:t>Trechos vermelhos:  mais pontos, maiores retenções;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 i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Representação do SIM no </a:t>
            </a:r>
            <a:r>
              <a:rPr lang="pt-BR" altLang="pt-BR" sz="1400" i="1">
                <a:latin typeface="Segoe UI" panose="020B0502040204020203" pitchFamily="34" charset="0"/>
                <a:cs typeface="Segoe UI" panose="020B0502040204020203" pitchFamily="34" charset="0"/>
              </a:rPr>
              <a:t>GoogleMaps  / Fusion Table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s (aplicativo gratuito</a:t>
            </a:r>
            <a:r>
              <a:rPr lang="pt-BR" altLang="pt-BR" sz="1400" i="1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 i="1">
                <a:latin typeface="Segoe UI" panose="020B0502040204020203" pitchFamily="34" charset="0"/>
                <a:cs typeface="Segoe UI" panose="020B0502040204020203" pitchFamily="34" charset="0"/>
              </a:rPr>
              <a:t>Seleção de um trecho p/ construção do modelo de simulação.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563" name="Retângulo 12"/>
          <p:cNvSpPr>
            <a:spLocks noChangeArrowheads="1"/>
          </p:cNvSpPr>
          <p:nvPr/>
        </p:nvSpPr>
        <p:spPr bwMode="auto">
          <a:xfrm>
            <a:off x="468313" y="1023938"/>
            <a:ext cx="752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Especificação do corredor a ser estudado - </a:t>
            </a:r>
            <a:r>
              <a:rPr lang="pt-BR" altLang="pt-BR" sz="12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Seleção de um trecho específico</a:t>
            </a:r>
          </a:p>
          <a:p>
            <a:pPr eaLnBrk="1" hangingPunct="1"/>
            <a:endParaRPr lang="pt-BR" altLang="pt-BR" sz="1200"/>
          </a:p>
        </p:txBody>
      </p:sp>
      <p:sp>
        <p:nvSpPr>
          <p:cNvPr id="66564" name="Retângulo 6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29066" r="19276" b="14673"/>
          <a:stretch>
            <a:fillRect/>
          </a:stretch>
        </p:blipFill>
        <p:spPr bwMode="auto">
          <a:xfrm>
            <a:off x="120650" y="1476375"/>
            <a:ext cx="40671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0045" r="27402" b="12686"/>
          <a:stretch>
            <a:fillRect/>
          </a:stretch>
        </p:blipFill>
        <p:spPr bwMode="auto">
          <a:xfrm>
            <a:off x="4362450" y="1458913"/>
            <a:ext cx="39354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30325" r="8929" b="14706"/>
          <a:stretch>
            <a:fillRect/>
          </a:stretch>
        </p:blipFill>
        <p:spPr bwMode="auto">
          <a:xfrm>
            <a:off x="120650" y="4076700"/>
            <a:ext cx="41116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22066" r="9276" b="16313"/>
          <a:stretch>
            <a:fillRect/>
          </a:stretch>
        </p:blipFill>
        <p:spPr bwMode="auto">
          <a:xfrm>
            <a:off x="4362450" y="4056063"/>
            <a:ext cx="39354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CaixaDeTexto 2"/>
          <p:cNvSpPr txBox="1">
            <a:spLocks noChangeArrowheads="1"/>
          </p:cNvSpPr>
          <p:nvPr/>
        </p:nvSpPr>
        <p:spPr bwMode="auto">
          <a:xfrm>
            <a:off x="4362450" y="6257925"/>
            <a:ext cx="39354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Trecho onde as retenções são mais intensas</a:t>
            </a:r>
          </a:p>
        </p:txBody>
      </p:sp>
      <p:sp>
        <p:nvSpPr>
          <p:cNvPr id="66570" name="CaixaDeTexto 10"/>
          <p:cNvSpPr txBox="1">
            <a:spLocks noChangeArrowheads="1"/>
          </p:cNvSpPr>
          <p:nvPr/>
        </p:nvSpPr>
        <p:spPr bwMode="auto">
          <a:xfrm>
            <a:off x="120650" y="3660775"/>
            <a:ext cx="40671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Trechos onde ocorrem mais retenções</a:t>
            </a:r>
          </a:p>
        </p:txBody>
      </p:sp>
      <p:sp>
        <p:nvSpPr>
          <p:cNvPr id="66571" name="CaixaDeTexto 11"/>
          <p:cNvSpPr txBox="1">
            <a:spLocks noChangeArrowheads="1"/>
          </p:cNvSpPr>
          <p:nvPr/>
        </p:nvSpPr>
        <p:spPr bwMode="auto">
          <a:xfrm>
            <a:off x="120650" y="6267450"/>
            <a:ext cx="41116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Trecho com retenção isolada (semáforo)</a:t>
            </a:r>
          </a:p>
        </p:txBody>
      </p:sp>
      <p:sp>
        <p:nvSpPr>
          <p:cNvPr id="66572" name="CaixaDeTexto 12"/>
          <p:cNvSpPr txBox="1">
            <a:spLocks noChangeArrowheads="1"/>
          </p:cNvSpPr>
          <p:nvPr/>
        </p:nvSpPr>
        <p:spPr bwMode="auto">
          <a:xfrm>
            <a:off x="4362450" y="3692525"/>
            <a:ext cx="393541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Calibri" panose="020F0502020204030204" pitchFamily="34" charset="0"/>
              </a:rPr>
              <a:t>Trechos com retenções. Obras no sistema viário</a:t>
            </a:r>
          </a:p>
        </p:txBody>
      </p:sp>
      <p:sp>
        <p:nvSpPr>
          <p:cNvPr id="66573" name="CaixaDeTexto 3"/>
          <p:cNvSpPr txBox="1">
            <a:spLocks noChangeArrowheads="1"/>
          </p:cNvSpPr>
          <p:nvPr/>
        </p:nvSpPr>
        <p:spPr bwMode="auto">
          <a:xfrm>
            <a:off x="169863" y="1527175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6574" name="CaixaDeTexto 14"/>
          <p:cNvSpPr txBox="1">
            <a:spLocks noChangeArrowheads="1"/>
          </p:cNvSpPr>
          <p:nvPr/>
        </p:nvSpPr>
        <p:spPr bwMode="auto">
          <a:xfrm>
            <a:off x="4448175" y="1527175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6575" name="CaixaDeTexto 15"/>
          <p:cNvSpPr txBox="1">
            <a:spLocks noChangeArrowheads="1"/>
          </p:cNvSpPr>
          <p:nvPr/>
        </p:nvSpPr>
        <p:spPr bwMode="auto">
          <a:xfrm>
            <a:off x="169863" y="4156075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6576" name="CaixaDeTexto 16"/>
          <p:cNvSpPr txBox="1">
            <a:spLocks noChangeArrowheads="1"/>
          </p:cNvSpPr>
          <p:nvPr/>
        </p:nvSpPr>
        <p:spPr bwMode="auto">
          <a:xfrm>
            <a:off x="4448175" y="4156075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66577" name="Retângulo 1"/>
          <p:cNvSpPr>
            <a:spLocks noChangeArrowheads="1"/>
          </p:cNvSpPr>
          <p:nvPr/>
        </p:nvSpPr>
        <p:spPr bwMode="auto">
          <a:xfrm>
            <a:off x="501650" y="1527175"/>
            <a:ext cx="30654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66578" name="Retângulo 22"/>
          <p:cNvSpPr>
            <a:spLocks noChangeArrowheads="1"/>
          </p:cNvSpPr>
          <p:nvPr/>
        </p:nvSpPr>
        <p:spPr bwMode="auto">
          <a:xfrm>
            <a:off x="4779963" y="1527175"/>
            <a:ext cx="30670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66579" name="Retângulo 23"/>
          <p:cNvSpPr>
            <a:spLocks noChangeArrowheads="1"/>
          </p:cNvSpPr>
          <p:nvPr/>
        </p:nvSpPr>
        <p:spPr bwMode="auto">
          <a:xfrm>
            <a:off x="4779963" y="4159250"/>
            <a:ext cx="30670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66580" name="Retângulo 24"/>
          <p:cNvSpPr>
            <a:spLocks noChangeArrowheads="1"/>
          </p:cNvSpPr>
          <p:nvPr/>
        </p:nvSpPr>
        <p:spPr bwMode="auto">
          <a:xfrm>
            <a:off x="488950" y="4159250"/>
            <a:ext cx="30670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11" name="Elipse 10"/>
          <p:cNvSpPr/>
          <p:nvPr/>
        </p:nvSpPr>
        <p:spPr>
          <a:xfrm>
            <a:off x="6518275" y="4494213"/>
            <a:ext cx="914400" cy="90805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2625725"/>
            <a:ext cx="9144000" cy="160655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ysClr val="windowText" lastClr="000000"/>
                </a:solidFill>
                <a:latin typeface="DIN Condensed" charset="0"/>
                <a:ea typeface="DIN Condensed" charset="0"/>
                <a:cs typeface="DIN Condensed" charset="0"/>
              </a:rPr>
              <a:t>ESTUDO DE CASO: AV. RADIAL LESTE</a:t>
            </a:r>
            <a:endParaRPr lang="pt-BR" sz="4400" b="1" dirty="0">
              <a:solidFill>
                <a:sysClr val="windowText" lastClr="000000"/>
              </a:solidFill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>
            <a:fillRect/>
          </a:stretch>
        </p:blipFill>
        <p:spPr bwMode="auto">
          <a:xfrm>
            <a:off x="304800" y="1912938"/>
            <a:ext cx="8085138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468313" y="690563"/>
            <a:ext cx="7675562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Retângulo 19"/>
          <p:cNvSpPr>
            <a:spLocks noChangeArrowheads="1"/>
          </p:cNvSpPr>
          <p:nvPr/>
        </p:nvSpPr>
        <p:spPr bwMode="auto">
          <a:xfrm>
            <a:off x="468313" y="1023938"/>
            <a:ext cx="7526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Especificação do corredor a ser estudado. </a:t>
            </a:r>
          </a:p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Trecho Selecionado: </a:t>
            </a:r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Rua da Consolação entre avenida Paulista e avenida Ipiranga</a:t>
            </a:r>
          </a:p>
          <a:p>
            <a:pPr eaLnBrk="1" hangingPunct="1"/>
            <a:r>
              <a:rPr lang="pt-BR" altLang="pt-BR" sz="1200" b="1">
                <a:latin typeface="Segoe UI" panose="020B0502040204020203" pitchFamily="34" charset="0"/>
                <a:cs typeface="Segoe UI" panose="020B0502040204020203" pitchFamily="34" charset="0"/>
              </a:rPr>
              <a:t>Extensão aproximada: 2km ( cerca de 10% da extensão total do corredor)</a:t>
            </a:r>
          </a:p>
          <a:p>
            <a:pPr eaLnBrk="1" hangingPunct="1"/>
            <a:endParaRPr lang="pt-BR" altLang="pt-BR" sz="1200"/>
          </a:p>
        </p:txBody>
      </p:sp>
      <p:sp>
        <p:nvSpPr>
          <p:cNvPr id="67589" name="Retângulo 20"/>
          <p:cNvSpPr>
            <a:spLocks noChangeArrowheads="1"/>
          </p:cNvSpPr>
          <p:nvPr/>
        </p:nvSpPr>
        <p:spPr bwMode="auto">
          <a:xfrm rot="-5400000">
            <a:off x="7794625" y="1465263"/>
            <a:ext cx="204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III</a:t>
            </a:r>
          </a:p>
        </p:txBody>
      </p:sp>
      <p:sp>
        <p:nvSpPr>
          <p:cNvPr id="67590" name="Retângulo 5"/>
          <p:cNvSpPr>
            <a:spLocks noChangeArrowheads="1"/>
          </p:cNvSpPr>
          <p:nvPr/>
        </p:nvSpPr>
        <p:spPr bwMode="auto">
          <a:xfrm>
            <a:off x="757238" y="1947863"/>
            <a:ext cx="30670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ângulo 18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611" name="Retângulo 19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da Rede Física: Links, conectores, pontos de parada, semáforos e outros elementos específicos</a:t>
            </a:r>
          </a:p>
        </p:txBody>
      </p:sp>
      <p:sp>
        <p:nvSpPr>
          <p:cNvPr id="68612" name="Retângulo 20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31963"/>
            <a:ext cx="8001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CaixaDeTexto 1"/>
          <p:cNvSpPr txBox="1">
            <a:spLocks noChangeArrowheads="1"/>
          </p:cNvSpPr>
          <p:nvPr/>
        </p:nvSpPr>
        <p:spPr bwMode="auto">
          <a:xfrm rot="-5798465">
            <a:off x="5864226" y="4876800"/>
            <a:ext cx="14589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Antonio Carlos</a:t>
            </a:r>
          </a:p>
        </p:txBody>
      </p:sp>
      <p:sp>
        <p:nvSpPr>
          <p:cNvPr id="68615" name="CaixaDeTexto 7"/>
          <p:cNvSpPr txBox="1">
            <a:spLocks noChangeArrowheads="1"/>
          </p:cNvSpPr>
          <p:nvPr/>
        </p:nvSpPr>
        <p:spPr bwMode="auto">
          <a:xfrm rot="-5798465">
            <a:off x="1550987" y="5037138"/>
            <a:ext cx="957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Av. Paulista</a:t>
            </a:r>
          </a:p>
        </p:txBody>
      </p:sp>
      <p:sp>
        <p:nvSpPr>
          <p:cNvPr id="68616" name="CaixaDeTexto 8"/>
          <p:cNvSpPr txBox="1">
            <a:spLocks noChangeArrowheads="1"/>
          </p:cNvSpPr>
          <p:nvPr/>
        </p:nvSpPr>
        <p:spPr bwMode="auto">
          <a:xfrm rot="-202266">
            <a:off x="2824163" y="3814763"/>
            <a:ext cx="1428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7038"/>
            <a:ext cx="80010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tângulo 6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636" name="Retângulo 7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da Rede Física: Links, conectores, pontos de parada, semáforos e outros elementos específicos</a:t>
            </a:r>
          </a:p>
        </p:txBody>
      </p:sp>
      <p:sp>
        <p:nvSpPr>
          <p:cNvPr id="69637" name="Retângulo 8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sp>
        <p:nvSpPr>
          <p:cNvPr id="69638" name="CaixaDeTexto 9"/>
          <p:cNvSpPr txBox="1">
            <a:spLocks noChangeArrowheads="1"/>
          </p:cNvSpPr>
          <p:nvPr/>
        </p:nvSpPr>
        <p:spPr bwMode="auto">
          <a:xfrm rot="-5035100">
            <a:off x="3182144" y="3126582"/>
            <a:ext cx="1597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Cel. José Eusébio</a:t>
            </a:r>
          </a:p>
        </p:txBody>
      </p:sp>
      <p:sp>
        <p:nvSpPr>
          <p:cNvPr id="69639" name="CaixaDeTexto 10"/>
          <p:cNvSpPr txBox="1">
            <a:spLocks noChangeArrowheads="1"/>
          </p:cNvSpPr>
          <p:nvPr/>
        </p:nvSpPr>
        <p:spPr bwMode="auto">
          <a:xfrm rot="-5857171">
            <a:off x="1792287" y="4946651"/>
            <a:ext cx="2003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Fernando Albuquerque</a:t>
            </a:r>
          </a:p>
        </p:txBody>
      </p:sp>
      <p:sp>
        <p:nvSpPr>
          <p:cNvPr id="69640" name="CaixaDeTexto 11"/>
          <p:cNvSpPr txBox="1">
            <a:spLocks noChangeArrowheads="1"/>
          </p:cNvSpPr>
          <p:nvPr/>
        </p:nvSpPr>
        <p:spPr bwMode="auto">
          <a:xfrm rot="-5857171">
            <a:off x="396081" y="4945857"/>
            <a:ext cx="12906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Matias Aires</a:t>
            </a:r>
          </a:p>
        </p:txBody>
      </p:sp>
      <p:sp>
        <p:nvSpPr>
          <p:cNvPr id="69641" name="CaixaDeTexto 12"/>
          <p:cNvSpPr txBox="1">
            <a:spLocks noChangeArrowheads="1"/>
          </p:cNvSpPr>
          <p:nvPr/>
        </p:nvSpPr>
        <p:spPr bwMode="auto">
          <a:xfrm rot="-5400000">
            <a:off x="114300" y="2963863"/>
            <a:ext cx="12906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Matias Aires</a:t>
            </a:r>
          </a:p>
        </p:txBody>
      </p:sp>
      <p:sp>
        <p:nvSpPr>
          <p:cNvPr id="69642" name="CaixaDeTexto 13"/>
          <p:cNvSpPr txBox="1">
            <a:spLocks noChangeArrowheads="1"/>
          </p:cNvSpPr>
          <p:nvPr/>
        </p:nvSpPr>
        <p:spPr bwMode="auto">
          <a:xfrm rot="555370">
            <a:off x="4238625" y="4408488"/>
            <a:ext cx="1428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1963"/>
            <a:ext cx="79994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tângulo 6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660" name="Retângulo 7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da Rede Física: Links, conectores, pontos de parada, semáforos e outros elementos específicos</a:t>
            </a:r>
          </a:p>
        </p:txBody>
      </p:sp>
      <p:sp>
        <p:nvSpPr>
          <p:cNvPr id="70661" name="Retângulo 8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sp>
        <p:nvSpPr>
          <p:cNvPr id="70662" name="CaixaDeTexto 9"/>
          <p:cNvSpPr txBox="1">
            <a:spLocks noChangeArrowheads="1"/>
          </p:cNvSpPr>
          <p:nvPr/>
        </p:nvSpPr>
        <p:spPr bwMode="auto">
          <a:xfrm rot="504495">
            <a:off x="1657350" y="3441700"/>
            <a:ext cx="1428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</a:p>
        </p:txBody>
      </p:sp>
      <p:sp>
        <p:nvSpPr>
          <p:cNvPr id="70663" name="CaixaDeTexto 10"/>
          <p:cNvSpPr txBox="1">
            <a:spLocks noChangeArrowheads="1"/>
          </p:cNvSpPr>
          <p:nvPr/>
        </p:nvSpPr>
        <p:spPr bwMode="auto">
          <a:xfrm rot="-5047018">
            <a:off x="3558382" y="2950369"/>
            <a:ext cx="977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Sergipe</a:t>
            </a:r>
          </a:p>
        </p:txBody>
      </p:sp>
      <p:sp>
        <p:nvSpPr>
          <p:cNvPr id="70664" name="CaixaDeTexto 11"/>
          <p:cNvSpPr txBox="1">
            <a:spLocks noChangeArrowheads="1"/>
          </p:cNvSpPr>
          <p:nvPr/>
        </p:nvSpPr>
        <p:spPr bwMode="auto">
          <a:xfrm rot="-4872688">
            <a:off x="4837906" y="3102769"/>
            <a:ext cx="1755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Antonia de Queiros</a:t>
            </a:r>
          </a:p>
        </p:txBody>
      </p:sp>
      <p:sp>
        <p:nvSpPr>
          <p:cNvPr id="70665" name="CaixaDeTexto 12"/>
          <p:cNvSpPr txBox="1">
            <a:spLocks noChangeArrowheads="1"/>
          </p:cNvSpPr>
          <p:nvPr/>
        </p:nvSpPr>
        <p:spPr bwMode="auto">
          <a:xfrm rot="-4872688">
            <a:off x="4510881" y="5214144"/>
            <a:ext cx="1755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Antonia de Queiros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1963"/>
            <a:ext cx="8001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tângulo 6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684" name="Retângulo 7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da Rede Física: Links, conectores, pontos de parada, semáforos e outros elementos específicos</a:t>
            </a:r>
          </a:p>
        </p:txBody>
      </p:sp>
      <p:sp>
        <p:nvSpPr>
          <p:cNvPr id="71685" name="Retângulo 8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sp>
        <p:nvSpPr>
          <p:cNvPr id="71686" name="CaixaDeTexto 9"/>
          <p:cNvSpPr txBox="1">
            <a:spLocks noChangeArrowheads="1"/>
          </p:cNvSpPr>
          <p:nvPr/>
        </p:nvSpPr>
        <p:spPr bwMode="auto">
          <a:xfrm rot="1241914">
            <a:off x="2419350" y="3302000"/>
            <a:ext cx="1428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</a:p>
        </p:txBody>
      </p:sp>
      <p:sp>
        <p:nvSpPr>
          <p:cNvPr id="71687" name="CaixaDeTexto 10"/>
          <p:cNvSpPr txBox="1">
            <a:spLocks noChangeArrowheads="1"/>
          </p:cNvSpPr>
          <p:nvPr/>
        </p:nvSpPr>
        <p:spPr bwMode="auto">
          <a:xfrm rot="-4120867">
            <a:off x="746918" y="3964782"/>
            <a:ext cx="17700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Visc. De Ouro Preto</a:t>
            </a:r>
          </a:p>
        </p:txBody>
      </p:sp>
      <p:sp>
        <p:nvSpPr>
          <p:cNvPr id="71688" name="CaixaDeTexto 11"/>
          <p:cNvSpPr txBox="1">
            <a:spLocks noChangeArrowheads="1"/>
          </p:cNvSpPr>
          <p:nvPr/>
        </p:nvSpPr>
        <p:spPr bwMode="auto">
          <a:xfrm rot="-6041898">
            <a:off x="5216525" y="3560763"/>
            <a:ext cx="1420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Maria Antonia</a:t>
            </a:r>
          </a:p>
        </p:txBody>
      </p:sp>
      <p:sp>
        <p:nvSpPr>
          <p:cNvPr id="71689" name="CaixaDeTexto 13"/>
          <p:cNvSpPr txBox="1">
            <a:spLocks noChangeArrowheads="1"/>
          </p:cNvSpPr>
          <p:nvPr/>
        </p:nvSpPr>
        <p:spPr bwMode="auto">
          <a:xfrm rot="-2839604">
            <a:off x="5973763" y="3756025"/>
            <a:ext cx="1506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Cesário Mota Jr</a:t>
            </a:r>
          </a:p>
        </p:txBody>
      </p:sp>
      <p:sp>
        <p:nvSpPr>
          <p:cNvPr id="71690" name="CaixaDeTexto 14"/>
          <p:cNvSpPr txBox="1">
            <a:spLocks noChangeArrowheads="1"/>
          </p:cNvSpPr>
          <p:nvPr/>
        </p:nvSpPr>
        <p:spPr bwMode="auto">
          <a:xfrm rot="-4304543">
            <a:off x="5191125" y="5194300"/>
            <a:ext cx="1195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 Caio Prado</a:t>
            </a:r>
          </a:p>
        </p:txBody>
      </p:sp>
      <p:sp>
        <p:nvSpPr>
          <p:cNvPr id="71691" name="CaixaDeTexto 15"/>
          <p:cNvSpPr txBox="1">
            <a:spLocks noChangeArrowheads="1"/>
          </p:cNvSpPr>
          <p:nvPr/>
        </p:nvSpPr>
        <p:spPr bwMode="auto">
          <a:xfrm rot="-4120867">
            <a:off x="3006725" y="4373563"/>
            <a:ext cx="885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Paranaguá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565275"/>
            <a:ext cx="7199313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CaixaDeTexto 3"/>
          <p:cNvSpPr txBox="1">
            <a:spLocks noChangeArrowheads="1"/>
          </p:cNvSpPr>
          <p:nvPr/>
        </p:nvSpPr>
        <p:spPr bwMode="auto">
          <a:xfrm>
            <a:off x="4346575" y="26193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Via priorizada: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	80s verde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	44s vermelho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	04s  amarelo	</a:t>
            </a:r>
          </a:p>
        </p:txBody>
      </p:sp>
      <p:sp>
        <p:nvSpPr>
          <p:cNvPr id="72708" name="Retângulo 4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709" name="Retângulo 5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Configuração dos ciclo semafórico : 128 segundos (tempo fixo)</a:t>
            </a:r>
            <a:endParaRPr lang="pt-BR" altLang="pt-BR" sz="1400" b="1" i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710" name="Retângulo 6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ângulo 10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731" name="Retângulo 11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Inclusão do Tráfego (Demanda)</a:t>
            </a:r>
          </a:p>
          <a:p>
            <a:pPr eaLnBrk="1" hangingPunct="1"/>
            <a:r>
              <a:rPr lang="pt-BR" altLang="pt-BR" sz="1400" b="1" i="1">
                <a:latin typeface="Segoe UI" panose="020B0502040204020203" pitchFamily="34" charset="0"/>
                <a:cs typeface="Segoe UI" panose="020B0502040204020203" pitchFamily="34" charset="0"/>
              </a:rPr>
              <a:t>Exemplo: Vehicle Inputs, composição do tráfego, pontos de calibração</a:t>
            </a:r>
          </a:p>
        </p:txBody>
      </p:sp>
      <p:sp>
        <p:nvSpPr>
          <p:cNvPr id="73732" name="Retângulo 12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pic>
        <p:nvPicPr>
          <p:cNvPr id="73733" name="Imagem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547813"/>
            <a:ext cx="6661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ector reto 24"/>
          <p:cNvCxnSpPr/>
          <p:nvPr/>
        </p:nvCxnSpPr>
        <p:spPr>
          <a:xfrm>
            <a:off x="1195388" y="4219575"/>
            <a:ext cx="0" cy="69691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3970338" y="4716463"/>
            <a:ext cx="0" cy="6985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954088" y="3849688"/>
            <a:ext cx="504825" cy="4683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3721100" y="5414963"/>
            <a:ext cx="504825" cy="4667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738" name="CaixaDeTexto 28"/>
          <p:cNvSpPr txBox="1">
            <a:spLocks noChangeArrowheads="1"/>
          </p:cNvSpPr>
          <p:nvPr/>
        </p:nvSpPr>
        <p:spPr bwMode="auto">
          <a:xfrm>
            <a:off x="1223963" y="6254750"/>
            <a:ext cx="2625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Vehicle Input (movimentos 1/2/3)</a:t>
            </a:r>
          </a:p>
        </p:txBody>
      </p:sp>
      <p:sp>
        <p:nvSpPr>
          <p:cNvPr id="73739" name="CaixaDeTexto 29"/>
          <p:cNvSpPr txBox="1">
            <a:spLocks noChangeArrowheads="1"/>
          </p:cNvSpPr>
          <p:nvPr/>
        </p:nvSpPr>
        <p:spPr bwMode="auto">
          <a:xfrm>
            <a:off x="3340100" y="5810250"/>
            <a:ext cx="1268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collection</a:t>
            </a:r>
          </a:p>
        </p:txBody>
      </p:sp>
      <p:sp>
        <p:nvSpPr>
          <p:cNvPr id="31" name="Seta para a direita 30"/>
          <p:cNvSpPr/>
          <p:nvPr/>
        </p:nvSpPr>
        <p:spPr>
          <a:xfrm rot="16200000">
            <a:off x="2255044" y="5741194"/>
            <a:ext cx="488950" cy="414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3741" name="CaixaDeTexto 32"/>
          <p:cNvSpPr txBox="1">
            <a:spLocks noChangeArrowheads="1"/>
          </p:cNvSpPr>
          <p:nvPr/>
        </p:nvSpPr>
        <p:spPr bwMode="auto">
          <a:xfrm>
            <a:off x="5280025" y="2179638"/>
            <a:ext cx="18700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100">
                <a:latin typeface="Segoe UI" panose="020B0502040204020203" pitchFamily="34" charset="0"/>
                <a:cs typeface="Segoe UI" panose="020B0502040204020203" pitchFamily="34" charset="0"/>
              </a:rPr>
              <a:t>Obs: Apesar de incluídos na rede os caminhões não foram calibrados, por representar apenas 1% do fluxo.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m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1963"/>
            <a:ext cx="78930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CaixaDeTexto 6"/>
          <p:cNvSpPr txBox="1">
            <a:spLocks noChangeArrowheads="1"/>
          </p:cNvSpPr>
          <p:nvPr/>
        </p:nvSpPr>
        <p:spPr bwMode="auto">
          <a:xfrm>
            <a:off x="219075" y="5024438"/>
            <a:ext cx="565626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Padrões comportamentais dos condutores foram mantidos conforme padrão do software;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Exceção: Motociclistas que trafegam entre os veículos e, devido ao comportamento mais agressivo de condução, influenciam no desempenho dos automóveis.</a:t>
            </a:r>
          </a:p>
        </p:txBody>
      </p:sp>
      <p:pic>
        <p:nvPicPr>
          <p:cNvPr id="74756" name="Imagem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5"/>
          <a:stretch>
            <a:fillRect/>
          </a:stretch>
        </p:blipFill>
        <p:spPr bwMode="auto">
          <a:xfrm>
            <a:off x="5818188" y="4479925"/>
            <a:ext cx="25479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tângulo 7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758" name="Retângulo 11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Exemplo: Alocação dos fluxos (semáforos operando em tempo fixo)</a:t>
            </a:r>
          </a:p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 ajustes para calibração</a:t>
            </a:r>
          </a:p>
        </p:txBody>
      </p:sp>
      <p:sp>
        <p:nvSpPr>
          <p:cNvPr id="74759" name="Retângulo 12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313" y="1697038"/>
            <a:ext cx="7894637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Considerações sobre o procedimento: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Ayala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(2013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Métodos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calibração e validação mais apropriados dependem, não somente da natureza do fenômeno que se deseja simular, mas sim da aplicação que se pretende dar ao modelo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 e Tyler (2001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Revisão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bibliográfica sobre o assunto e relatam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há uma forma única, ou procedimento padronizado para validar esses tipos de modelos. 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Portanto, julgou-se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suficiente calibrar a rede de simulação, comparando-se os volumes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versus os volumes simulados. 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76263" y="4310063"/>
          <a:ext cx="7588250" cy="216058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42649"/>
                <a:gridCol w="1144537"/>
                <a:gridCol w="714956"/>
                <a:gridCol w="714956"/>
                <a:gridCol w="660310"/>
                <a:gridCol w="660310"/>
                <a:gridCol w="660310"/>
                <a:gridCol w="660310"/>
                <a:gridCol w="714956"/>
                <a:gridCol w="714956"/>
              </a:tblGrid>
              <a:tr h="5612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COLLECTION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CONTAGEM CET (MOVIMENTOS)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 (S)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 (S)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MOTO(S)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TOTAL(S)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(1+3)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2.402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2.150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503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3.204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2.798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(1+7)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2.431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2.199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569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521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3.242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2.865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(2+4)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2.935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2.449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168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576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3.772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3.166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(3+5+6)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2.514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2.079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148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3.179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2.628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(4+5)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2.926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2.262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233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146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530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444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3.724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2.852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(1+2)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1.007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677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1.141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817</a:t>
                      </a:r>
                    </a:p>
                  </a:txBody>
                  <a:tcPr marL="44452" marR="44452" marT="0" marB="0" anchor="ctr"/>
                </a:tc>
              </a:tr>
              <a:tr h="22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(1+3)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3.777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2.803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205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158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718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499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4.742</a:t>
                      </a:r>
                    </a:p>
                  </a:txBody>
                  <a:tcPr marL="44452" marR="444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3.460</a:t>
                      </a:r>
                    </a:p>
                  </a:txBody>
                  <a:tcPr marL="44452" marR="44452" marT="0" marB="0" anchor="ctr"/>
                </a:tc>
              </a:tr>
            </a:tbl>
          </a:graphicData>
        </a:graphic>
      </p:graphicFrame>
      <p:sp>
        <p:nvSpPr>
          <p:cNvPr id="75863" name="Retângulo 6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864" name="Retângulo 7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Calibração</a:t>
            </a:r>
          </a:p>
        </p:txBody>
      </p:sp>
      <p:sp>
        <p:nvSpPr>
          <p:cNvPr id="75865" name="Retângulo 8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tângulo 1"/>
          <p:cNvSpPr>
            <a:spLocks noChangeArrowheads="1"/>
          </p:cNvSpPr>
          <p:nvPr/>
        </p:nvSpPr>
        <p:spPr bwMode="auto">
          <a:xfrm>
            <a:off x="549275" y="1793875"/>
            <a:ext cx="79136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A rede de referência é a rede calibrada, ou seja, a situação no qual os volumes simulados representam 93% dos volumes observados;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Os tempos médios de viagem: Trecho entre Avenida Paulista e a rua Caio Prado;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Modo Auto: 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Simulado versus Relatório de desempenho do sistema viário principal - Volume e Velocidade (CET/SP, 2012);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: Simulado versus Sistema de Monitoramento Integrado - SIM (SPTRANS, 2012).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49275" y="4219575"/>
          <a:ext cx="7594600" cy="136366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19487"/>
                <a:gridCol w="1012519"/>
                <a:gridCol w="1012519"/>
                <a:gridCol w="1012519"/>
                <a:gridCol w="1012519"/>
                <a:gridCol w="1012519"/>
                <a:gridCol w="1012519"/>
              </a:tblGrid>
              <a:tr h="278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Auto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Ônibus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5560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CET/SP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SPTRANS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</a:tr>
              <a:tr h="25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- Bairro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00:06:51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00:06:07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0:09:42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0:08:41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</a:tr>
              <a:tr h="2780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- Centro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00:06:39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00:05:43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0:10:25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0:09:05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46" marR="44446" marT="0" marB="0" anchor="ctr"/>
                </a:tc>
              </a:tr>
            </a:tbl>
          </a:graphicData>
        </a:graphic>
      </p:graphicFrame>
      <p:sp>
        <p:nvSpPr>
          <p:cNvPr id="76831" name="Retângulo 13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Rede de Referência – Comparação dos Tempos médios</a:t>
            </a:r>
            <a:endParaRPr lang="pt-BR" altLang="pt-BR" sz="1200"/>
          </a:p>
        </p:txBody>
      </p:sp>
      <p:sp>
        <p:nvSpPr>
          <p:cNvPr id="76832" name="Retângulo 14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833" name="Retângulo 16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1123" r="974" b="1965"/>
          <a:stretch>
            <a:fillRect/>
          </a:stretch>
        </p:blipFill>
        <p:spPr bwMode="auto">
          <a:xfrm>
            <a:off x="355600" y="2303463"/>
            <a:ext cx="838517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5973763" y="320675"/>
            <a:ext cx="0" cy="16271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CaixaDeTexto 4"/>
          <p:cNvSpPr txBox="1">
            <a:spLocks noChangeArrowheads="1"/>
          </p:cNvSpPr>
          <p:nvPr/>
        </p:nvSpPr>
        <p:spPr bwMode="auto">
          <a:xfrm>
            <a:off x="6143625" y="528638"/>
            <a:ext cx="273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14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SELECIONADO A PARTIR DO</a:t>
            </a:r>
            <a:endParaRPr lang="pt-BR" altLang="pt-BR" sz="1400" b="1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sp>
        <p:nvSpPr>
          <p:cNvPr id="27653" name="CaixaDeTexto 6"/>
          <p:cNvSpPr txBox="1">
            <a:spLocks noChangeArrowheads="1"/>
          </p:cNvSpPr>
          <p:nvPr/>
        </p:nvSpPr>
        <p:spPr bwMode="auto">
          <a:xfrm>
            <a:off x="309563" y="457200"/>
            <a:ext cx="56165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4000" b="1">
                <a:solidFill>
                  <a:srgbClr val="D84942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1 KM </a:t>
            </a:r>
            <a:r>
              <a:rPr lang="en-US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DE EXTENSÃO (LIMITAÇÃO VISSIM)</a:t>
            </a:r>
          </a:p>
          <a:p>
            <a:pPr eaLnBrk="1" hangingPunct="1"/>
            <a:endParaRPr lang="en-US" altLang="pt-BR" sz="2100" b="1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r>
              <a:rPr lang="en-US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ENTRE </a:t>
            </a:r>
            <a:r>
              <a:rPr lang="pt-BR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AS RUAS JAIBAR</a:t>
            </a:r>
            <a:r>
              <a:rPr lang="en-US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Á</a:t>
            </a:r>
            <a:r>
              <a:rPr lang="pt-BR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 E SERRA DE JAIR</a:t>
            </a:r>
            <a:r>
              <a:rPr lang="en-US" altLang="pt-BR" sz="21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É</a:t>
            </a:r>
            <a:endParaRPr lang="pt-BR" altLang="pt-BR" sz="2100" b="1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sp>
        <p:nvSpPr>
          <p:cNvPr id="27654" name="Retângulo 1"/>
          <p:cNvSpPr>
            <a:spLocks noChangeArrowheads="1"/>
          </p:cNvSpPr>
          <p:nvPr/>
        </p:nvSpPr>
        <p:spPr bwMode="auto">
          <a:xfrm>
            <a:off x="6143625" y="773113"/>
            <a:ext cx="2155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D84942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PONTO 2</a:t>
            </a:r>
            <a:r>
              <a:rPr lang="en-US" altLang="pt-BR" sz="28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endParaRPr lang="pt-BR" altLang="pt-BR" sz="2800"/>
          </a:p>
        </p:txBody>
      </p:sp>
      <p:sp>
        <p:nvSpPr>
          <p:cNvPr id="27655" name="Retângulo 5"/>
          <p:cNvSpPr>
            <a:spLocks noChangeArrowheads="1"/>
          </p:cNvSpPr>
          <p:nvPr/>
        </p:nvSpPr>
        <p:spPr bwMode="auto">
          <a:xfrm>
            <a:off x="6049963" y="1208088"/>
            <a:ext cx="26908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altLang="pt-BR" sz="1400" b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DE CONTAGEM DA PESQUISA DE MONITORAÇÃO DA FLUIDEZ DA CET.</a:t>
            </a:r>
            <a:endParaRPr lang="pt-BR" altLang="pt-BR" sz="1400" b="1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</p:cSld>
  <p:clrMapOvr>
    <a:masterClrMapping/>
  </p:clrMapOvr>
  <p:transition spd="slow" advTm="164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" r="4066" b="25150"/>
          <a:stretch>
            <a:fillRect/>
          </a:stretch>
        </p:blipFill>
        <p:spPr bwMode="auto">
          <a:xfrm>
            <a:off x="573088" y="1539875"/>
            <a:ext cx="792162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tângulo 9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Rede de Referência – Localização dos retardamentos</a:t>
            </a:r>
            <a:endParaRPr lang="pt-BR" altLang="pt-BR" sz="1200"/>
          </a:p>
        </p:txBody>
      </p:sp>
      <p:sp>
        <p:nvSpPr>
          <p:cNvPr id="77828" name="Retângulo 10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829" name="Retângulo 12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tângulo 9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Estudos de Hipóteses e Elaboração dos Cenários</a:t>
            </a:r>
            <a:endParaRPr lang="pt-BR" altLang="pt-BR" sz="1200"/>
          </a:p>
        </p:txBody>
      </p:sp>
      <p:sp>
        <p:nvSpPr>
          <p:cNvPr id="78851" name="Retângulo 1"/>
          <p:cNvSpPr>
            <a:spLocks noChangeArrowheads="1"/>
          </p:cNvSpPr>
          <p:nvPr/>
        </p:nvSpPr>
        <p:spPr bwMode="auto">
          <a:xfrm>
            <a:off x="681038" y="1479550"/>
            <a:ext cx="77136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Elaboração de testes hipotéticos com a implantação do TSP numa única interseção, considerando sempre a condição de atraso do veículo.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Para o TSP atuar, é necessário que o intervalo de detecção de veículos da mesma linha seja superior ao </a:t>
            </a:r>
            <a:r>
              <a:rPr lang="pt-BR" altLang="pt-BR" sz="1400" i="1">
                <a:latin typeface="Segoe UI" panose="020B0502040204020203" pitchFamily="34" charset="0"/>
                <a:cs typeface="Segoe UI" panose="020B0502040204020203" pitchFamily="34" charset="0"/>
              </a:rPr>
              <a:t>headway</a:t>
            </a: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 planejado.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1400">
                <a:latin typeface="Segoe UI" panose="020B0502040204020203" pitchFamily="34" charset="0"/>
                <a:cs typeface="Segoe UI" panose="020B0502040204020203" pitchFamily="34" charset="0"/>
              </a:rPr>
              <a:t>Estes testes serviram para verificar o comportamento da rede calibrada sob a implantação da prioridade condicional. 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256674" y="3609474"/>
          <a:ext cx="8133347" cy="298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8853" name="Retângulo 10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854" name="Retângulo 13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ângulo 10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dos Cenários</a:t>
            </a:r>
            <a:endParaRPr lang="pt-BR" altLang="pt-BR" sz="1200"/>
          </a:p>
        </p:txBody>
      </p:sp>
      <p:sp>
        <p:nvSpPr>
          <p:cNvPr id="79875" name="Retângulo 11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68313" y="1479550"/>
            <a:ext cx="7712075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Premissas adotadas: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 condicional baseada no atraso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ensores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posicionados próximos aos pontos de maior retardamento (interseções ou pontos 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parada);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para as linhas com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headway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inferior a 600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segundos “racionalização”;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stratégia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prioridade semafórica: Extensão de verde.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8313" y="3951288"/>
            <a:ext cx="7675562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Variáveis de controle: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do ônibus e do automóvel ao longo do trecho simulado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entre os pontos de parada do trecho simulado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nas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interseções (impacto do TSP nas vias não priorizadas).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878" name="Retângulo 14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>
            <a:fillRect/>
          </a:stretch>
        </p:blipFill>
        <p:spPr bwMode="auto">
          <a:xfrm>
            <a:off x="496888" y="1701800"/>
            <a:ext cx="76454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cima 2"/>
          <p:cNvSpPr/>
          <p:nvPr/>
        </p:nvSpPr>
        <p:spPr>
          <a:xfrm>
            <a:off x="1038225" y="5613400"/>
            <a:ext cx="212725" cy="307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Seta para cima 3"/>
          <p:cNvSpPr/>
          <p:nvPr/>
        </p:nvSpPr>
        <p:spPr>
          <a:xfrm>
            <a:off x="2190750" y="4630738"/>
            <a:ext cx="214313" cy="307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Seta para cima 4"/>
          <p:cNvSpPr/>
          <p:nvPr/>
        </p:nvSpPr>
        <p:spPr>
          <a:xfrm>
            <a:off x="3016250" y="4076700"/>
            <a:ext cx="212725" cy="307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Seta para cima 5"/>
          <p:cNvSpPr/>
          <p:nvPr/>
        </p:nvSpPr>
        <p:spPr>
          <a:xfrm>
            <a:off x="6207125" y="2484438"/>
            <a:ext cx="212725" cy="306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0903" name="Retângulo 6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Elaboração dos Cenários – Localização dos Sensores na via</a:t>
            </a:r>
            <a:endParaRPr lang="pt-BR" altLang="pt-BR" sz="1200"/>
          </a:p>
        </p:txBody>
      </p:sp>
      <p:sp>
        <p:nvSpPr>
          <p:cNvPr id="80904" name="Retângulo 7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905" name="Retângulo 8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sp>
        <p:nvSpPr>
          <p:cNvPr id="80906" name="CaixaDeTexto 9"/>
          <p:cNvSpPr txBox="1">
            <a:spLocks noChangeArrowheads="1"/>
          </p:cNvSpPr>
          <p:nvPr/>
        </p:nvSpPr>
        <p:spPr bwMode="auto">
          <a:xfrm>
            <a:off x="715963" y="5932488"/>
            <a:ext cx="12128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Cenário 1</a:t>
            </a:r>
          </a:p>
        </p:txBody>
      </p:sp>
      <p:sp>
        <p:nvSpPr>
          <p:cNvPr id="80907" name="CaixaDeTexto 10"/>
          <p:cNvSpPr txBox="1">
            <a:spLocks noChangeArrowheads="1"/>
          </p:cNvSpPr>
          <p:nvPr/>
        </p:nvSpPr>
        <p:spPr bwMode="auto">
          <a:xfrm>
            <a:off x="1803400" y="5010150"/>
            <a:ext cx="12128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Cenário 2</a:t>
            </a:r>
          </a:p>
        </p:txBody>
      </p:sp>
      <p:sp>
        <p:nvSpPr>
          <p:cNvPr id="80908" name="CaixaDeTexto 11"/>
          <p:cNvSpPr txBox="1">
            <a:spLocks noChangeArrowheads="1"/>
          </p:cNvSpPr>
          <p:nvPr/>
        </p:nvSpPr>
        <p:spPr bwMode="auto">
          <a:xfrm>
            <a:off x="2622550" y="4395788"/>
            <a:ext cx="1212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Cenário 3</a:t>
            </a:r>
          </a:p>
        </p:txBody>
      </p:sp>
      <p:sp>
        <p:nvSpPr>
          <p:cNvPr id="80909" name="CaixaDeTexto 12"/>
          <p:cNvSpPr txBox="1">
            <a:spLocks noChangeArrowheads="1"/>
          </p:cNvSpPr>
          <p:nvPr/>
        </p:nvSpPr>
        <p:spPr bwMode="auto">
          <a:xfrm>
            <a:off x="5707063" y="2809875"/>
            <a:ext cx="12128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Cenário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1291" r="882" b="2390"/>
          <a:stretch>
            <a:fillRect/>
          </a:stretch>
        </p:blipFill>
        <p:spPr bwMode="auto">
          <a:xfrm>
            <a:off x="612775" y="1484313"/>
            <a:ext cx="70453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tângulo 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Disposição dos sensores: 1 sensor = 1 cenário</a:t>
            </a:r>
            <a:endParaRPr lang="pt-BR" altLang="pt-BR" sz="1200"/>
          </a:p>
        </p:txBody>
      </p:sp>
      <p:sp>
        <p:nvSpPr>
          <p:cNvPr id="81924" name="Retângulo 3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925" name="Retângulo 4"/>
          <p:cNvSpPr>
            <a:spLocks noChangeArrowheads="1"/>
          </p:cNvSpPr>
          <p:nvPr/>
        </p:nvSpPr>
        <p:spPr bwMode="auto">
          <a:xfrm rot="-5400000">
            <a:off x="7789863" y="1465263"/>
            <a:ext cx="2055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IV</a:t>
            </a:r>
          </a:p>
        </p:txBody>
      </p:sp>
      <p:sp>
        <p:nvSpPr>
          <p:cNvPr id="81926" name="Retângulo 12"/>
          <p:cNvSpPr>
            <a:spLocks noChangeArrowheads="1"/>
          </p:cNvSpPr>
          <p:nvPr/>
        </p:nvSpPr>
        <p:spPr bwMode="auto">
          <a:xfrm>
            <a:off x="612775" y="3792538"/>
            <a:ext cx="3522663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Avenida Paulista e rua da Consolação;</a:t>
            </a:r>
          </a:p>
        </p:txBody>
      </p:sp>
      <p:sp>
        <p:nvSpPr>
          <p:cNvPr id="81927" name="Retângulo 15"/>
          <p:cNvSpPr>
            <a:spLocks noChangeArrowheads="1"/>
          </p:cNvSpPr>
          <p:nvPr/>
        </p:nvSpPr>
        <p:spPr bwMode="auto">
          <a:xfrm>
            <a:off x="4135438" y="3798888"/>
            <a:ext cx="3522662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Rua Matias Aires e rua da Consolação;</a:t>
            </a:r>
          </a:p>
        </p:txBody>
      </p:sp>
      <p:sp>
        <p:nvSpPr>
          <p:cNvPr id="81928" name="Retângulo 16"/>
          <p:cNvSpPr>
            <a:spLocks noChangeArrowheads="1"/>
          </p:cNvSpPr>
          <p:nvPr/>
        </p:nvSpPr>
        <p:spPr bwMode="auto">
          <a:xfrm>
            <a:off x="612775" y="6102350"/>
            <a:ext cx="3567113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Rua Fernando de Albuquerque e Sergipe;</a:t>
            </a:r>
          </a:p>
        </p:txBody>
      </p:sp>
      <p:sp>
        <p:nvSpPr>
          <p:cNvPr id="81929" name="Retângulo 17"/>
          <p:cNvSpPr>
            <a:spLocks noChangeArrowheads="1"/>
          </p:cNvSpPr>
          <p:nvPr/>
        </p:nvSpPr>
        <p:spPr bwMode="auto">
          <a:xfrm>
            <a:off x="4179888" y="6103938"/>
            <a:ext cx="3489325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900" b="1">
                <a:latin typeface="Segoe UI" panose="020B0502040204020203" pitchFamily="34" charset="0"/>
                <a:cs typeface="Segoe UI" panose="020B0502040204020203" pitchFamily="34" charset="0"/>
              </a:rPr>
              <a:t>Marques de Paranaguá e Caio Prado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ângulo 1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Comparativo entre os tempos médios de viagem (minutos)</a:t>
            </a:r>
            <a:endParaRPr lang="pt-BR" altLang="pt-BR" sz="1200"/>
          </a:p>
        </p:txBody>
      </p:sp>
      <p:sp>
        <p:nvSpPr>
          <p:cNvPr id="82947" name="Retângulo 2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altLang="pt-BR" sz="1600" b="1"/>
          </a:p>
        </p:txBody>
      </p:sp>
      <p:sp>
        <p:nvSpPr>
          <p:cNvPr id="82948" name="Retângulo 3"/>
          <p:cNvSpPr>
            <a:spLocks noChangeArrowheads="1"/>
          </p:cNvSpPr>
          <p:nvPr/>
        </p:nvSpPr>
        <p:spPr bwMode="auto">
          <a:xfrm rot="-5400000">
            <a:off x="7839075" y="1465263"/>
            <a:ext cx="1957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V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107562" y="1838592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/>
        </p:nvGraphicFramePr>
        <p:xfrm>
          <a:off x="121307" y="4419180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951" name="Retângulo 7"/>
          <p:cNvSpPr>
            <a:spLocks noChangeArrowheads="1"/>
          </p:cNvSpPr>
          <p:nvPr/>
        </p:nvSpPr>
        <p:spPr bwMode="auto">
          <a:xfrm>
            <a:off x="1720850" y="1951038"/>
            <a:ext cx="153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Segoe UI" panose="020B0502040204020203" pitchFamily="34" charset="0"/>
                <a:cs typeface="Segoe UI" panose="020B0502040204020203" pitchFamily="34" charset="0"/>
              </a:rPr>
              <a:t>(Bairro - Centro)</a:t>
            </a:r>
          </a:p>
        </p:txBody>
      </p:sp>
      <p:sp>
        <p:nvSpPr>
          <p:cNvPr id="82952" name="Retângulo 8"/>
          <p:cNvSpPr>
            <a:spLocks noChangeArrowheads="1"/>
          </p:cNvSpPr>
          <p:nvPr/>
        </p:nvSpPr>
        <p:spPr bwMode="auto">
          <a:xfrm>
            <a:off x="1720850" y="4419600"/>
            <a:ext cx="153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414963" y="1800225"/>
            <a:ext cx="2892425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de Viagem para o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 todos os cenários;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o modo automóvel nos cenários 1 e 2;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4: Mais eficiente.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 title="Bairro - Centro"/>
          <p:cNvGraphicFramePr/>
          <p:nvPr/>
        </p:nvGraphicFramePr>
        <p:xfrm>
          <a:off x="374838" y="1696583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/>
        </p:nvGraphicFramePr>
        <p:xfrm>
          <a:off x="468615" y="4288377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972" name="Retângulo 3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Comparativo dos tempos médios entre as os pontos de parada (minutos)</a:t>
            </a:r>
          </a:p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(exclusivo modo ônibus)</a:t>
            </a:r>
            <a:endParaRPr lang="pt-BR" altLang="pt-BR" sz="1200"/>
          </a:p>
        </p:txBody>
      </p:sp>
      <p:sp>
        <p:nvSpPr>
          <p:cNvPr id="83973" name="Retângulo 5"/>
          <p:cNvSpPr>
            <a:spLocks noChangeArrowheads="1"/>
          </p:cNvSpPr>
          <p:nvPr/>
        </p:nvSpPr>
        <p:spPr bwMode="auto">
          <a:xfrm rot="-5400000">
            <a:off x="7839075" y="1465263"/>
            <a:ext cx="1957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V</a:t>
            </a:r>
          </a:p>
        </p:txBody>
      </p:sp>
      <p:sp>
        <p:nvSpPr>
          <p:cNvPr id="83974" name="Retângulo 7"/>
          <p:cNvSpPr>
            <a:spLocks noChangeArrowheads="1"/>
          </p:cNvSpPr>
          <p:nvPr/>
        </p:nvSpPr>
        <p:spPr bwMode="auto">
          <a:xfrm>
            <a:off x="2357438" y="1825625"/>
            <a:ext cx="15303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Segoe UI" panose="020B0502040204020203" pitchFamily="34" charset="0"/>
                <a:cs typeface="Segoe UI" panose="020B0502040204020203" pitchFamily="34" charset="0"/>
              </a:rPr>
              <a:t>(Bairro - Centro)</a:t>
            </a:r>
          </a:p>
        </p:txBody>
      </p:sp>
      <p:sp>
        <p:nvSpPr>
          <p:cNvPr id="83975" name="Retângulo 8"/>
          <p:cNvSpPr>
            <a:spLocks noChangeArrowheads="1"/>
          </p:cNvSpPr>
          <p:nvPr/>
        </p:nvSpPr>
        <p:spPr bwMode="auto">
          <a:xfrm>
            <a:off x="2357438" y="4157663"/>
            <a:ext cx="1530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pt-BR" altLang="pt-BR" sz="1100" b="1">
                <a:latin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414963" y="1800225"/>
            <a:ext cx="289242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entre as paradas.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Exceções;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1 entre A. Queiros / Caio Prado (distancia) no sentido BC;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2, cujo sensor não está instalado junto ao ponto de parada.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Seta para cima 20"/>
          <p:cNvSpPr/>
          <p:nvPr/>
        </p:nvSpPr>
        <p:spPr>
          <a:xfrm>
            <a:off x="1270000" y="33115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eta para cima 21"/>
          <p:cNvSpPr/>
          <p:nvPr/>
        </p:nvSpPr>
        <p:spPr>
          <a:xfrm>
            <a:off x="3595688" y="59277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1438275" y="33115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>
            <a:off x="1617663" y="33115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eta para cima 24"/>
          <p:cNvSpPr/>
          <p:nvPr/>
        </p:nvSpPr>
        <p:spPr>
          <a:xfrm>
            <a:off x="3778250" y="59277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Seta para cima 25"/>
          <p:cNvSpPr/>
          <p:nvPr/>
        </p:nvSpPr>
        <p:spPr>
          <a:xfrm>
            <a:off x="3946525" y="59277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Seta para cima 27"/>
          <p:cNvSpPr/>
          <p:nvPr/>
        </p:nvSpPr>
        <p:spPr>
          <a:xfrm>
            <a:off x="1884363" y="59277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4003675" y="3298825"/>
            <a:ext cx="107950" cy="13017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985" name="Retângulo 29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altLang="pt-B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66725" y="2032000"/>
          <a:ext cx="3733800" cy="176053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67485"/>
                <a:gridCol w="866140"/>
                <a:gridCol w="664210"/>
                <a:gridCol w="735965"/>
              </a:tblGrid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CENÁRIOS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ÔNIBUS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AUTO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MOTO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20,7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47,3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39,7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50,9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40,0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51,2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MÉDIA GERAL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22,2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37,5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49,7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5026" name="Retângulo 2"/>
          <p:cNvSpPr>
            <a:spLocks noChangeArrowheads="1"/>
          </p:cNvSpPr>
          <p:nvPr/>
        </p:nvSpPr>
        <p:spPr bwMode="auto">
          <a:xfrm>
            <a:off x="468313" y="1023938"/>
            <a:ext cx="752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Comparativo das Velocidades Médias (km/h) e Impactos nos tempos médios de viagem</a:t>
            </a:r>
            <a:endParaRPr lang="pt-BR" altLang="pt-BR" sz="1200"/>
          </a:p>
        </p:txBody>
      </p:sp>
      <p:sp>
        <p:nvSpPr>
          <p:cNvPr id="85027" name="Retângulo 4"/>
          <p:cNvSpPr>
            <a:spLocks noChangeArrowheads="1"/>
          </p:cNvSpPr>
          <p:nvPr/>
        </p:nvSpPr>
        <p:spPr bwMode="auto">
          <a:xfrm rot="-5400000">
            <a:off x="7839075" y="1465263"/>
            <a:ext cx="1957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V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68313" y="4494213"/>
          <a:ext cx="4111625" cy="211613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44376"/>
                <a:gridCol w="898561"/>
                <a:gridCol w="851117"/>
                <a:gridCol w="1017571"/>
              </a:tblGrid>
              <a:tr h="321795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Automóvel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Ônibus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Bairro - Centro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+50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-11%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-9%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Centro </a:t>
                      </a:r>
                      <a:r>
                        <a:rPr lang="pt-BR" sz="10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– </a:t>
                      </a: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-8%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+6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-16%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  <a:tr h="179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-18%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3" marR="44453" marT="0" marB="0" anchor="ctr"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4929188" y="1601788"/>
            <a:ext cx="2894012" cy="4184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Cenários 2 e 4 apresentaram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velocidade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média de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8,5%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os ônibus;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apresentou os maiores ganhos de velocidade para os três modos simulados. Nele se constata, inclusive, as mais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significativas reduções nos tempos médios de viagem para o modo ônibus (até -12%)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Cenário 1 se mostrou como o mais desfavorável para o modo automóvel.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313" y="4232275"/>
            <a:ext cx="2894012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de viagem (%)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8313" y="1714500"/>
            <a:ext cx="2894012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 Média (km/h)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075" name="Retângulo 11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altLang="pt-B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720725" y="2103438"/>
          <a:ext cx="6861175" cy="25844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09660"/>
                <a:gridCol w="930303"/>
                <a:gridCol w="930303"/>
                <a:gridCol w="930303"/>
                <a:gridCol w="930303"/>
                <a:gridCol w="930303"/>
              </a:tblGrid>
              <a:tr h="205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TRECHO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REFERENCIAL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Av. Paulista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07:38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07:12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06:31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06:28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Antônio Carlos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00:57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Matias Aires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01:30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01:15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Antônia de Queiros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03:26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Visconde de Ouro Preto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00:00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03:02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Caio Prado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04:52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02:17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Bairro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2514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Centro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  <a:tr h="3671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</a:t>
                      </a: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Médio 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por Cenário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28:33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19:38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20:38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23:06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4" marR="42744" marT="0" marB="0" anchor="ctr"/>
                </a:tc>
              </a:tr>
            </a:tbl>
          </a:graphicData>
        </a:graphic>
      </p:graphicFrame>
      <p:sp>
        <p:nvSpPr>
          <p:cNvPr id="86092" name="Retângulo 3"/>
          <p:cNvSpPr>
            <a:spLocks noChangeArrowheads="1"/>
          </p:cNvSpPr>
          <p:nvPr/>
        </p:nvSpPr>
        <p:spPr bwMode="auto">
          <a:xfrm>
            <a:off x="468313" y="1023938"/>
            <a:ext cx="7526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Comparativo dos tempos médios gastos nas interseções (minutos)</a:t>
            </a:r>
          </a:p>
          <a:p>
            <a:pPr eaLnBrk="1" hangingPunct="1"/>
            <a:r>
              <a:rPr lang="pt-BR" altLang="pt-BR" sz="1400" b="1">
                <a:latin typeface="Segoe UI" panose="020B0502040204020203" pitchFamily="34" charset="0"/>
                <a:cs typeface="Segoe UI" panose="020B0502040204020203" pitchFamily="34" charset="0"/>
              </a:rPr>
              <a:t>(todos os modos)</a:t>
            </a:r>
            <a:endParaRPr lang="pt-BR" altLang="pt-BR" sz="1200"/>
          </a:p>
        </p:txBody>
      </p:sp>
      <p:sp>
        <p:nvSpPr>
          <p:cNvPr id="86093" name="Retângulo 5"/>
          <p:cNvSpPr>
            <a:spLocks noChangeArrowheads="1"/>
          </p:cNvSpPr>
          <p:nvPr/>
        </p:nvSpPr>
        <p:spPr bwMode="auto">
          <a:xfrm rot="-5400000">
            <a:off x="7839075" y="1465263"/>
            <a:ext cx="1957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200">
                <a:solidFill>
                  <a:srgbClr val="262626"/>
                </a:solidFill>
                <a:latin typeface="Century Schoolbook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000">
                <a:solidFill>
                  <a:srgbClr val="262626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CAPÍTULO V</a:t>
            </a:r>
          </a:p>
        </p:txBody>
      </p:sp>
      <p:sp>
        <p:nvSpPr>
          <p:cNvPr id="86094" name="Retângulo 6"/>
          <p:cNvSpPr>
            <a:spLocks noChangeArrowheads="1"/>
          </p:cNvSpPr>
          <p:nvPr/>
        </p:nvSpPr>
        <p:spPr bwMode="auto">
          <a:xfrm>
            <a:off x="708025" y="4841875"/>
            <a:ext cx="6950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Em relação ao cenário referencial, apenas as interseções das ruas Visconde de Ouro Preto e Sergipe (sentido Bairro), não se beneficiaram diretamente do TSP em todos os cenários;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pt-BR" altLang="pt-BR" sz="1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A aplicação do TSP pode não só melhorar os tempos de viagem na via priorizada, mas também pode reduzir os tempos de espera (atrasos) nas transversais.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pt-BR" altLang="pt-BR" sz="1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1200">
                <a:latin typeface="Segoe UI" panose="020B0502040204020203" pitchFamily="34" charset="0"/>
                <a:cs typeface="Segoe UI" panose="020B0502040204020203" pitchFamily="34" charset="0"/>
              </a:rPr>
              <a:t>Este fato pode ser atribuído à reconfiguração que o TSP faz nos ciclos semafóricos. A melhoria de fluidez do tráfego na via priorizada, auxilia o escoamento das filas nas vias transversais, fazendo com que haja ganhos de tempo. </a:t>
            </a:r>
          </a:p>
        </p:txBody>
      </p:sp>
      <p:sp>
        <p:nvSpPr>
          <p:cNvPr id="86095" name="Retângulo 7"/>
          <p:cNvSpPr>
            <a:spLocks noChangeArrowheads="1"/>
          </p:cNvSpPr>
          <p:nvPr/>
        </p:nvSpPr>
        <p:spPr bwMode="auto">
          <a:xfrm>
            <a:off x="468313" y="690563"/>
            <a:ext cx="7675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1600" b="1">
                <a:latin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altLang="pt-B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9713" y="1433513"/>
            <a:ext cx="8716962" cy="4940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675" name="CaixaDeTexto 1"/>
          <p:cNvSpPr txBox="1">
            <a:spLocks noChangeArrowheads="1"/>
          </p:cNvSpPr>
          <p:nvPr/>
        </p:nvSpPr>
        <p:spPr bwMode="auto">
          <a:xfrm>
            <a:off x="239713" y="323850"/>
            <a:ext cx="3559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4800" b="1">
                <a:latin typeface="DIN Condensed"/>
                <a:ea typeface="DIN Condensed"/>
                <a:cs typeface="DIN Condensed"/>
              </a:rPr>
              <a:t>ROTA 7G</a:t>
            </a:r>
          </a:p>
        </p:txBody>
      </p:sp>
    </p:spTree>
  </p:cSld>
  <p:clrMapOvr>
    <a:masterClrMapping/>
  </p:clrMapOvr>
  <p:transition spd="slow" advTm="37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54000" y="1377950"/>
          <a:ext cx="8580438" cy="4953000"/>
        </p:xfrm>
        <a:graphic>
          <a:graphicData uri="http://schemas.openxmlformats.org/drawingml/2006/table">
            <a:tbl>
              <a:tblPr firstRow="1" firstCol="1" bandRow="1"/>
              <a:tblGrid>
                <a:gridCol w="909185"/>
                <a:gridCol w="4474671"/>
                <a:gridCol w="639497"/>
                <a:gridCol w="638594"/>
                <a:gridCol w="639497"/>
                <a:gridCol w="639497"/>
                <a:gridCol w="639497"/>
              </a:tblGrid>
              <a:tr h="375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Linha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Nome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2010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2011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2012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2013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charset="0"/>
                        </a:rPr>
                        <a:t>2014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1177-31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Term. A. E. Carvalho/Estação da Luz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3414-10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Vila Dalila/Term.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3459-10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Itaim Paulista/Term.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3459-21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Cemitério da Saudade/Term.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3459-23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Metrô Bresser/Itaim Paulista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3459-24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Itaim Paulista/Term.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3539-10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Cidade Tiradentes/Metrô Bresser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3686-10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Jd. São Paulo/Term.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 x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407I-10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Conj. Manoel da Nóbrega/Metrô Bresser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4310-10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E. T. Itaquera/Term.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4311-10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Term. São Mateus/Term.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4312.10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Jardim Marília/Term.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4313.10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Term. Cid. Tiradentes/Term.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4314-10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Inácio Monteiro/Term. Pq. D. Pedro II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4315-10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</a:rPr>
                        <a:t>Term. Vila Carrão/Term. Pq. D. Pedro II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x</a:t>
                      </a:r>
                      <a:endParaRPr lang="pt-BR" sz="1600" dirty="0">
                        <a:effectLst/>
                        <a:latin typeface="+mn-lt"/>
                        <a:ea typeface="Calibri" charset="0"/>
                      </a:endParaRPr>
                    </a:p>
                  </a:txBody>
                  <a:tcPr marL="44446" marR="44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9842" name="CaixaDeTexto 4"/>
          <p:cNvSpPr txBox="1">
            <a:spLocks noChangeArrowheads="1"/>
          </p:cNvSpPr>
          <p:nvPr/>
        </p:nvSpPr>
        <p:spPr bwMode="auto">
          <a:xfrm>
            <a:off x="254000" y="477838"/>
            <a:ext cx="7529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2000">
                <a:latin typeface="DIN Condensed"/>
                <a:ea typeface="DIN Condensed"/>
                <a:cs typeface="DIN Condensed"/>
              </a:rPr>
              <a:t>LINHAS QUE PERCORREM TODA A EXTENS</a:t>
            </a:r>
            <a:r>
              <a:rPr lang="en-US" altLang="pt-BR" sz="2000">
                <a:latin typeface="DIN Condensed"/>
                <a:ea typeface="DIN Condensed"/>
                <a:cs typeface="DIN Condensed"/>
              </a:rPr>
              <a:t>ÃO DO TRECHO</a:t>
            </a:r>
            <a:endParaRPr lang="pt-BR" altLang="pt-BR" sz="2000">
              <a:latin typeface="DIN Condensed"/>
              <a:ea typeface="DIN Condensed"/>
              <a:cs typeface="DIN Condensed"/>
            </a:endParaRPr>
          </a:p>
        </p:txBody>
      </p:sp>
    </p:spTree>
  </p:cSld>
  <p:clrMapOvr>
    <a:masterClrMapping/>
  </p:clrMapOvr>
  <p:transition spd="slow" advTm="13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689317" y="1511114"/>
          <a:ext cx="7555629" cy="4833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3" name="CaixaDeTexto 1"/>
          <p:cNvSpPr txBox="1">
            <a:spLocks noChangeArrowheads="1"/>
          </p:cNvSpPr>
          <p:nvPr/>
        </p:nvSpPr>
        <p:spPr bwMode="auto">
          <a:xfrm>
            <a:off x="688975" y="309563"/>
            <a:ext cx="3883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pt-BR" altLang="pt-BR" sz="4000">
                <a:latin typeface="DIN Condensed"/>
                <a:ea typeface="DIN Condensed"/>
                <a:cs typeface="DIN Condensed"/>
              </a:rPr>
              <a:t>VELOCIDADES (2013)</a:t>
            </a:r>
          </a:p>
        </p:txBody>
      </p:sp>
    </p:spTree>
  </p:cSld>
  <p:clrMapOvr>
    <a:masterClrMapping/>
  </p:clrMapOvr>
  <p:transition spd="slow" advTm="103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>
            <a:endCxn id="31748" idx="0"/>
          </p:cNvCxnSpPr>
          <p:nvPr/>
        </p:nvCxnSpPr>
        <p:spPr>
          <a:xfrm flipH="1">
            <a:off x="4572000" y="0"/>
            <a:ext cx="0" cy="27686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/>
          <p:cNvCxnSpPr>
            <a:stCxn id="31748" idx="3"/>
          </p:cNvCxnSpPr>
          <p:nvPr/>
        </p:nvCxnSpPr>
        <p:spPr>
          <a:xfrm flipV="1">
            <a:off x="5659438" y="3490913"/>
            <a:ext cx="3484562" cy="2460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CaixaDeTexto 3"/>
          <p:cNvSpPr txBox="1">
            <a:spLocks noChangeArrowheads="1"/>
          </p:cNvSpPr>
          <p:nvPr/>
        </p:nvSpPr>
        <p:spPr bwMode="auto">
          <a:xfrm>
            <a:off x="3484563" y="2768600"/>
            <a:ext cx="2174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/>
            <a:r>
              <a:rPr lang="en-US" altLang="pt-BR" sz="4000">
                <a:latin typeface="DIN Condensed"/>
                <a:ea typeface="DIN Condensed"/>
                <a:cs typeface="DIN Condensed"/>
              </a:rPr>
              <a:t>TEMPO DE VIAGEM</a:t>
            </a:r>
            <a:endParaRPr lang="pt-BR" altLang="pt-BR" sz="4000">
              <a:latin typeface="DIN Condensed"/>
              <a:ea typeface="DIN Condensed"/>
              <a:cs typeface="DIN Condensed"/>
            </a:endParaRPr>
          </a:p>
        </p:txBody>
      </p:sp>
      <p:cxnSp>
        <p:nvCxnSpPr>
          <p:cNvPr id="5" name="Conector Reto 4"/>
          <p:cNvCxnSpPr>
            <a:stCxn id="31748" idx="2"/>
          </p:cNvCxnSpPr>
          <p:nvPr/>
        </p:nvCxnSpPr>
        <p:spPr>
          <a:xfrm>
            <a:off x="4572000" y="4706938"/>
            <a:ext cx="0" cy="21510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>
            <a:endCxn id="31748" idx="1"/>
          </p:cNvCxnSpPr>
          <p:nvPr/>
        </p:nvCxnSpPr>
        <p:spPr>
          <a:xfrm>
            <a:off x="0" y="3490913"/>
            <a:ext cx="3484563" cy="2460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414779" y="458952"/>
          <a:ext cx="4086000" cy="26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4876536" y="445808"/>
          <a:ext cx="4086000" cy="26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/>
        </p:nvGraphicFramePr>
        <p:xfrm>
          <a:off x="414880" y="3827336"/>
          <a:ext cx="4085797" cy="26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4927536" y="3808791"/>
          <a:ext cx="4086000" cy="26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135749" y="1599867"/>
            <a:ext cx="553998" cy="78162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DIN Condensed" charset="0"/>
                <a:ea typeface="DIN Condensed" charset="0"/>
                <a:cs typeface="DIN Condensed" charset="0"/>
              </a:rPr>
              <a:t>MANH</a:t>
            </a:r>
            <a:r>
              <a:rPr lang="en-US" sz="2400" dirty="0" err="1">
                <a:latin typeface="DIN Condensed" charset="0"/>
                <a:ea typeface="DIN Condensed" charset="0"/>
                <a:cs typeface="DIN Condensed" charset="0"/>
              </a:rPr>
              <a:t>Ã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35748" y="4613764"/>
            <a:ext cx="553998" cy="67973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DIN Condensed" charset="0"/>
                <a:ea typeface="DIN Condensed" charset="0"/>
                <a:cs typeface="DIN Condensed" charset="0"/>
              </a:rPr>
              <a:t>TARDE</a:t>
            </a:r>
            <a:endParaRPr lang="pt-BR" sz="24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</p:cSld>
  <p:clrMapOvr>
    <a:masterClrMapping/>
  </p:clrMapOvr>
  <p:transition spd="slow" advTm="289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R3011_ITS_Ônibus_v_17_5_16_ppt2003 [Modo de Compatibilidade]" id="{53881A2E-1943-4BEA-9A9F-217C32AFA352}" vid="{AAC3CC3D-8DAD-4C82-A0F9-E01330AF951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iew">
    <a:maj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 panose="020406040505050203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View">
    <a:fillStyleLst>
      <a:solidFill>
        <a:schemeClr val="phClr"/>
      </a:solidFill>
      <a:solidFill>
        <a:schemeClr val="phClr">
          <a:tint val="60000"/>
          <a:satMod val="120000"/>
        </a:schemeClr>
      </a:solidFill>
      <a:solidFill>
        <a:schemeClr val="phClr">
          <a:shade val="75000"/>
          <a:satMod val="16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3970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95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phClr">
              <a:shade val="35000"/>
              <a:satMod val="130000"/>
            </a:schemeClr>
          </a:contourClr>
        </a:sp3d>
      </a:effectStyle>
      <a:effectStyle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phClr">
              <a:shade val="25000"/>
              <a:satMod val="14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4000"/>
              <a:shade val="98000"/>
              <a:satMod val="130000"/>
              <a:lumMod val="102000"/>
            </a:schemeClr>
          </a:gs>
          <a:gs pos="100000">
            <a:schemeClr val="phClr">
              <a:tint val="98000"/>
              <a:shade val="78000"/>
              <a:satMod val="14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PTR3011_ITS_Ônibus_v_17_5_16_ppt2003</Template>
  <TotalTime>5</TotalTime>
  <Words>3837</Words>
  <Application>Microsoft Office PowerPoint</Application>
  <PresentationFormat>Apresentação na tela (4:3)</PresentationFormat>
  <Paragraphs>956</Paragraphs>
  <Slides>58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71" baseType="lpstr">
      <vt:lpstr>Century Schoolbook</vt:lpstr>
      <vt:lpstr>Arial</vt:lpstr>
      <vt:lpstr>Wingdings 2</vt:lpstr>
      <vt:lpstr>Calibri</vt:lpstr>
      <vt:lpstr>Segoe UI Semibold</vt:lpstr>
      <vt:lpstr>Times New Roman</vt:lpstr>
      <vt:lpstr>Wingdings</vt:lpstr>
      <vt:lpstr>DIN Condensed</vt:lpstr>
      <vt:lpstr>Candara</vt:lpstr>
      <vt:lpstr>Segoe UI</vt:lpstr>
      <vt:lpstr>Arial Unicode MS</vt:lpstr>
      <vt:lpstr>Segoe UI Light</vt:lpstr>
      <vt:lpstr>View</vt:lpstr>
      <vt:lpstr>PTR 3011 –  Sistema de Posicionamento por Satélite e suas aplicações na Engª</vt:lpstr>
      <vt:lpstr>ITS4BRT</vt:lpstr>
      <vt:lpstr>PTR 3011 –  Sistema de Posicionamento por Satélite e suas aplicações na Engª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PTR 3011 –  Sistema de Posicionamento por Satélite e suas aplicações na Engª</vt:lpstr>
      <vt:lpstr>CONTRIBUIÇÃO METODOLÓGICA PARA APLICAÇÃO DE PRIORIDADE SEMAFÓRICA CONDICIONAL EM CORREDORES DE ÔNIBUS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PTR 3011 –  Sistema de Posicionamento por Satélite e suas aplicações na Engª</dc:title>
  <dc:creator>User</dc:creator>
  <cp:lastModifiedBy>User</cp:lastModifiedBy>
  <cp:revision>2</cp:revision>
  <dcterms:created xsi:type="dcterms:W3CDTF">2017-11-24T01:46:54Z</dcterms:created>
  <dcterms:modified xsi:type="dcterms:W3CDTF">2017-11-24T01:52:15Z</dcterms:modified>
</cp:coreProperties>
</file>