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0"/>
  </p:notesMasterIdLst>
  <p:sldIdLst>
    <p:sldId id="256" r:id="rId2"/>
    <p:sldId id="305" r:id="rId3"/>
    <p:sldId id="394" r:id="rId4"/>
    <p:sldId id="445" r:id="rId5"/>
    <p:sldId id="447" r:id="rId6"/>
    <p:sldId id="448" r:id="rId7"/>
    <p:sldId id="446" r:id="rId8"/>
    <p:sldId id="449" r:id="rId9"/>
    <p:sldId id="450" r:id="rId10"/>
    <p:sldId id="451" r:id="rId11"/>
    <p:sldId id="452" r:id="rId12"/>
    <p:sldId id="465" r:id="rId13"/>
    <p:sldId id="466" r:id="rId14"/>
    <p:sldId id="453" r:id="rId15"/>
    <p:sldId id="454" r:id="rId16"/>
    <p:sldId id="455" r:id="rId17"/>
    <p:sldId id="456" r:id="rId18"/>
    <p:sldId id="457" r:id="rId19"/>
    <p:sldId id="458" r:id="rId20"/>
    <p:sldId id="463" r:id="rId21"/>
    <p:sldId id="464" r:id="rId22"/>
    <p:sldId id="459" r:id="rId23"/>
    <p:sldId id="460" r:id="rId24"/>
    <p:sldId id="461" r:id="rId25"/>
    <p:sldId id="462" r:id="rId26"/>
    <p:sldId id="398" r:id="rId27"/>
    <p:sldId id="397" r:id="rId28"/>
    <p:sldId id="361" r:id="rId29"/>
    <p:sldId id="399" r:id="rId30"/>
    <p:sldId id="400" r:id="rId31"/>
    <p:sldId id="401" r:id="rId32"/>
    <p:sldId id="402" r:id="rId33"/>
    <p:sldId id="371" r:id="rId34"/>
    <p:sldId id="430" r:id="rId35"/>
    <p:sldId id="440" r:id="rId36"/>
    <p:sldId id="441" r:id="rId37"/>
    <p:sldId id="442" r:id="rId38"/>
    <p:sldId id="44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CC66FF"/>
    <a:srgbClr val="8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7" autoAdjust="0"/>
    <p:restoredTop sz="93884" autoAdjust="0"/>
  </p:normalViewPr>
  <p:slideViewPr>
    <p:cSldViewPr>
      <p:cViewPr>
        <p:scale>
          <a:sx n="90" d="100"/>
          <a:sy n="90" d="100"/>
        </p:scale>
        <p:origin x="2240" y="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4D086-E456-42A9-96B7-33FED8F41EA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D86B9-F2AB-4EF7-9861-BB21364584F6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Fluridone</a:t>
            </a:r>
            <a:r>
              <a:rPr lang="en-US" dirty="0" smtClean="0"/>
              <a:t>,</a:t>
            </a:r>
            <a:r>
              <a:rPr lang="en-US" baseline="0" dirty="0" err="1" smtClean="0"/>
              <a:t>penoxsulam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triclopyr</a:t>
            </a:r>
            <a:r>
              <a:rPr lang="en-US" baseline="0" dirty="0" smtClean="0"/>
              <a:t> are all three herbicides registered for aquatic use.  While these herbicides, especially </a:t>
            </a:r>
            <a:r>
              <a:rPr lang="en-US" baseline="0" dirty="0" err="1" smtClean="0"/>
              <a:t>fluridone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triclopyr</a:t>
            </a:r>
            <a:r>
              <a:rPr lang="en-US" baseline="0" dirty="0" smtClean="0"/>
              <a:t>, have been used for many years, there has been little work done to examine absorption and translocation in aquatic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79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B1552F-964B-8045-B528-159116CCB45C}" type="slidenum">
              <a:rPr lang="en-US" sz="1100">
                <a:latin typeface="Times New Roman" charset="0"/>
              </a:rPr>
              <a:pPr/>
              <a:t>11</a:t>
            </a:fld>
            <a:endParaRPr lang="en-US" sz="1100">
              <a:latin typeface="Times New Roman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AC05F4-21A9-2A40-82F1-4D8FEF167EB8}" type="slidenum">
              <a:rPr lang="en-US" sz="1100">
                <a:latin typeface="Times New Roman" charset="0"/>
              </a:rPr>
              <a:pPr/>
              <a:t>14</a:t>
            </a:fld>
            <a:endParaRPr lang="en-US" sz="1100">
              <a:latin typeface="Times New Roman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12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10FFE3-4526-B144-854D-C166CD16DC8B}" type="slidenum">
              <a:rPr lang="en-US" sz="1100">
                <a:latin typeface="Times New Roman" charset="0"/>
              </a:rPr>
              <a:pPr/>
              <a:t>15</a:t>
            </a:fld>
            <a:endParaRPr lang="en-US" sz="1100">
              <a:latin typeface="Times New Roman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96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4C594E-C171-C44C-A25E-698F46B24678}" type="slidenum">
              <a:rPr lang="en-US" sz="1100">
                <a:latin typeface="Times New Roman" charset="0"/>
              </a:rPr>
              <a:pPr/>
              <a:t>17</a:t>
            </a:fld>
            <a:endParaRPr lang="en-US" sz="1100">
              <a:latin typeface="Times New Roman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33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C6A2CB-1E1A-444C-BF31-D4CC335073EB}" type="slidenum">
              <a:rPr lang="en-US" sz="1100">
                <a:latin typeface="Times New Roman" charset="0"/>
              </a:rPr>
              <a:pPr/>
              <a:t>18</a:t>
            </a:fld>
            <a:endParaRPr lang="en-US" sz="1100">
              <a:latin typeface="Times New Roman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8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BE7A31-0C8F-C347-90AA-8331325CE645}" type="slidenum">
              <a:rPr lang="en-US" sz="1100">
                <a:latin typeface="Times New Roman" charset="0"/>
              </a:rPr>
              <a:pPr/>
              <a:t>19</a:t>
            </a:fld>
            <a:endParaRPr lang="en-US" sz="1100">
              <a:latin typeface="Times New Roman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85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7412DC-5D34-FC41-87CE-E7340BF5F799}" type="slidenum">
              <a:rPr lang="en-US" sz="1200"/>
              <a:pPr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88991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484B798-652D-A441-97C8-5B22C93B5E98}" type="slidenum">
              <a:rPr lang="en-US" sz="1200"/>
              <a:pPr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55420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79A611-D4EE-AC44-BD99-EC9BDE8E146E}" type="slidenum">
              <a:rPr lang="en-US" sz="1100">
                <a:latin typeface="Times New Roman" charset="0"/>
              </a:rPr>
              <a:pPr/>
              <a:t>22</a:t>
            </a:fld>
            <a:endParaRPr lang="en-US" sz="1100">
              <a:latin typeface="Times New Roman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65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CDBC2B-B38F-3542-984A-E3F5FA994E71}" type="slidenum">
              <a:rPr lang="en-US" sz="1100">
                <a:latin typeface="Times New Roman" charset="0"/>
              </a:rPr>
              <a:pPr/>
              <a:t>23</a:t>
            </a:fld>
            <a:endParaRPr lang="en-US" sz="1100">
              <a:latin typeface="Times New Roman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7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0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9EFD0F-8F0F-5740-90F2-3B6088513050}" type="slidenum">
              <a:rPr lang="en-US" sz="1100">
                <a:latin typeface="Times New Roman" charset="0"/>
              </a:rPr>
              <a:pPr/>
              <a:t>24</a:t>
            </a:fld>
            <a:endParaRPr lang="en-US" sz="1100">
              <a:latin typeface="Times New Roman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49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627720-BBCB-104E-A10F-F202AE38162B}" type="slidenum">
              <a:rPr lang="en-US" sz="1100">
                <a:latin typeface="Times New Roman" charset="0"/>
              </a:rPr>
              <a:pPr/>
              <a:t>25</a:t>
            </a:fld>
            <a:endParaRPr lang="en-US" sz="1100">
              <a:latin typeface="Times New Roman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44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35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946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795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180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1965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988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13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EB45AF-7E21-F744-AA22-0472C057BBE1}" type="slidenum">
              <a:rPr lang="en-US" sz="1100">
                <a:latin typeface="Times New Roman" charset="0"/>
              </a:rPr>
              <a:pPr/>
              <a:t>4</a:t>
            </a:fld>
            <a:endParaRPr lang="en-US" sz="110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 w="12700" cap="flat">
            <a:solidFill>
              <a:schemeClr val="tx1"/>
            </a:solidFill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4" rIns="92066" bIns="4603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22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F1C9EB-B55B-6D42-A27B-A0AAB960084B}" type="slidenum">
              <a:rPr lang="en-US" sz="1100">
                <a:latin typeface="Times New Roman" charset="0"/>
              </a:rPr>
              <a:pPr/>
              <a:t>5</a:t>
            </a:fld>
            <a:endParaRPr lang="en-US" sz="110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0B7831-6AEA-B341-9428-09F6D3EEF131}" type="slidenum">
              <a:rPr lang="en-US" sz="1100">
                <a:latin typeface="Times New Roman" charset="0"/>
              </a:rPr>
              <a:pPr/>
              <a:t>6</a:t>
            </a:fld>
            <a:endParaRPr lang="en-US" sz="110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86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133555-731C-C84A-8FC1-D2B6719BAEFE}" type="slidenum">
              <a:rPr lang="en-US" sz="1100">
                <a:latin typeface="Times New Roman" charset="0"/>
              </a:rPr>
              <a:pPr/>
              <a:t>7</a:t>
            </a:fld>
            <a:endParaRPr lang="en-US" sz="11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7322F4-55DF-BD4D-9E75-AEFEF22ED59F}" type="slidenum">
              <a:rPr lang="en-US" sz="1100">
                <a:latin typeface="Times New Roman" charset="0"/>
              </a:rPr>
              <a:pPr/>
              <a:t>8</a:t>
            </a:fld>
            <a:endParaRPr lang="en-US" sz="11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3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56C5F6-1078-294D-842D-A2B51D776413}" type="slidenum">
              <a:rPr lang="en-US" sz="1100">
                <a:latin typeface="Times New Roman" charset="0"/>
              </a:rPr>
              <a:pPr/>
              <a:t>9</a:t>
            </a:fld>
            <a:endParaRPr lang="en-US" sz="1100">
              <a:latin typeface="Times New Roman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6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EFD7FA-BB02-4C40-A3E2-7EABB3B1488E}" type="slidenum">
              <a:rPr lang="en-US" sz="1100">
                <a:latin typeface="Times New Roman" charset="0"/>
              </a:rPr>
              <a:pPr/>
              <a:t>10</a:t>
            </a:fld>
            <a:endParaRPr lang="en-US" sz="1100">
              <a:latin typeface="Times New Roman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8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4F204BB-B054-4069-B64C-178CDD6EC3F8}" type="datetimeFigureOut">
              <a:rPr lang="en-US" smtClean="0">
                <a:latin typeface="Tw Cen MT"/>
              </a:rPr>
              <a:pPr/>
              <a:t>2/22/16</a:t>
            </a:fld>
            <a:endParaRPr lang="en-US">
              <a:latin typeface="Tw Cen MT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  <a:latin typeface="Tw Cen MT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FEFAC9"/>
                </a:solidFill>
                <a:latin typeface="Tw Cen MT"/>
              </a:rPr>
              <a:pPr/>
              <a:t>‹n.º›</a:t>
            </a:fld>
            <a:endParaRPr lang="en-US">
              <a:solidFill>
                <a:srgbClr val="FEFAC9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0470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19016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9300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4025" y="422275"/>
            <a:ext cx="537527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  <a:br>
              <a:rPr lang="en-US" smtClean="0"/>
            </a:br>
            <a:r>
              <a:rPr lang="en-US" smtClean="0"/>
              <a:t>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9900" y="1676400"/>
            <a:ext cx="8191500" cy="4648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SzPct val="100000"/>
              <a:buFont typeface="Wingdings" pitchFamily="2" charset="2"/>
              <a:buChar char="§"/>
              <a:defRPr baseline="0">
                <a:solidFill>
                  <a:schemeClr val="tx1"/>
                </a:solidFill>
              </a:defRPr>
            </a:lvl1pPr>
            <a:lvl2pPr marL="630238" indent="-344488">
              <a:buClrTx/>
              <a:buSzPct val="100000"/>
              <a:buFont typeface="Wingdings" pitchFamily="2" charset="2"/>
              <a:buChar char="§"/>
              <a:defRPr/>
            </a:lvl2pPr>
            <a:lvl3pPr marL="1147763" indent="-338138">
              <a:buSzPct val="100000"/>
              <a:buFont typeface="Wingdings" pitchFamily="2" charset="2"/>
              <a:buChar char="§"/>
              <a:defRPr baseline="0">
                <a:solidFill>
                  <a:schemeClr val="bg2"/>
                </a:solidFill>
              </a:defRPr>
            </a:lvl3pPr>
            <a:lvl4pPr marL="1797050" indent="-285750">
              <a:buClr>
                <a:schemeClr val="bg2"/>
              </a:buClr>
              <a:buSzPct val="10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 marL="22367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5pPr>
            <a:lvl6pPr marL="26939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6pPr>
            <a:lvl7pPr marL="31511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7pPr>
            <a:lvl8pPr marL="36083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 baseline="0">
                <a:solidFill>
                  <a:schemeClr val="bg2"/>
                </a:solidFill>
              </a:defRPr>
            </a:lvl8pPr>
            <a:lvl9pPr marL="2516188" indent="-247650">
              <a:buClr>
                <a:schemeClr val="bg2"/>
              </a:buClr>
              <a:buFont typeface="Verdana" pitchFamily="34" charset="0"/>
              <a:buChar char="-"/>
              <a:defRPr sz="1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Bulleted text</a:t>
            </a:r>
          </a:p>
          <a:p>
            <a:pPr lvl="2"/>
            <a:r>
              <a:rPr lang="en-US" dirty="0" smtClean="0"/>
              <a:t>Bulleted text</a:t>
            </a:r>
          </a:p>
          <a:p>
            <a:pPr lvl="3"/>
            <a:r>
              <a:rPr lang="en-US" dirty="0" smtClean="0"/>
              <a:t>Bulleted text</a:t>
            </a:r>
          </a:p>
          <a:p>
            <a:pPr lvl="4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endParaRPr lang="en-US" dirty="0" smtClean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54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9F031-2305-9945-9C9A-4C44935B12F7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2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4788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6961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5536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9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46123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444D26"/>
                </a:solidFill>
                <a:latin typeface="Tw Cen MT"/>
              </a:rPr>
              <a:pPr/>
              <a:t>‹n.º›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49608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3067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3175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/>
              <a:t>2/22/16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>
                <a:latin typeface="Tw Cen MT"/>
              </a:rPr>
              <a:pPr/>
              <a:t>‹n.º›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003283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9" r:id="rId12"/>
    <p:sldLayoutId id="2147483750" r:id="rId13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79" y="381000"/>
            <a:ext cx="9144000" cy="15240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/>
              <a:t>Mechanism of Action and Resistance to Plant Growth Regulators </a:t>
            </a:r>
            <a:br>
              <a:rPr lang="en-US" sz="4000" b="1" cap="none" dirty="0" smtClean="0"/>
            </a:br>
            <a:r>
              <a:rPr lang="en-US" sz="3200" b="1" cap="none" dirty="0" smtClean="0"/>
              <a:t>(Synthetic </a:t>
            </a:r>
            <a:r>
              <a:rPr lang="en-US" sz="3200" b="1" cap="none" dirty="0" err="1" smtClean="0"/>
              <a:t>Auxins</a:t>
            </a:r>
            <a:r>
              <a:rPr lang="en-US" sz="3200" b="1" cap="none" dirty="0" smtClean="0"/>
              <a:t>)</a:t>
            </a:r>
            <a:endParaRPr lang="en-US" sz="3200" b="1" cap="none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362200"/>
            <a:ext cx="8229600" cy="28956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3000" b="1" dirty="0" smtClean="0">
                <a:latin typeface="+mj-lt"/>
              </a:rPr>
              <a:t>Dr. Scott Nissen, Professor </a:t>
            </a:r>
          </a:p>
          <a:p>
            <a:pPr algn="ctr">
              <a:spcBef>
                <a:spcPts val="0"/>
              </a:spcBef>
            </a:pPr>
            <a:r>
              <a:rPr lang="en-US" sz="3000" b="1" dirty="0" smtClean="0">
                <a:latin typeface="+mj-lt"/>
              </a:rPr>
              <a:t>Colorado State University, Fort Collins, CO</a:t>
            </a:r>
          </a:p>
          <a:p>
            <a:pPr algn="ctr">
              <a:spcBef>
                <a:spcPts val="0"/>
              </a:spcBef>
            </a:pPr>
            <a:endParaRPr lang="en-US" sz="3000" b="1" dirty="0" smtClean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en-US" sz="3000" b="1" dirty="0" smtClean="0">
                <a:latin typeface="+mj-lt"/>
              </a:rPr>
              <a:t>Assistance from:  Drs. </a:t>
            </a:r>
            <a:r>
              <a:rPr lang="en-US" sz="3000" b="1" dirty="0"/>
              <a:t>Greg Kruger, </a:t>
            </a:r>
            <a:r>
              <a:rPr lang="en-US" sz="3000" b="1" dirty="0" err="1"/>
              <a:t>Mithila</a:t>
            </a:r>
            <a:r>
              <a:rPr lang="en-US" sz="3000" b="1" dirty="0"/>
              <a:t> </a:t>
            </a:r>
            <a:r>
              <a:rPr lang="en-US" sz="3000" b="1" dirty="0" err="1"/>
              <a:t>Jugulam</a:t>
            </a:r>
            <a:endParaRPr lang="en-US" sz="3000" b="1" dirty="0" smtClean="0">
              <a:latin typeface="+mj-lt"/>
            </a:endParaRPr>
          </a:p>
        </p:txBody>
      </p:sp>
      <p:pic>
        <p:nvPicPr>
          <p:cNvPr id="6" name="Picture 6" descr="glde_ctr_lrg.psd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6096000"/>
            <a:ext cx="1295400" cy="64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Cirarse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Text Box 3"/>
          <p:cNvSpPr txBox="1">
            <a:spLocks noChangeArrowheads="1"/>
          </p:cNvSpPr>
          <p:nvPr/>
        </p:nvSpPr>
        <p:spPr bwMode="auto">
          <a:xfrm>
            <a:off x="381000" y="5486400"/>
            <a:ext cx="845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i="1" dirty="0" err="1" smtClean="0">
                <a:latin typeface="+mn-lt"/>
              </a:rPr>
              <a:t>Cirsium</a:t>
            </a:r>
            <a:r>
              <a:rPr lang="en-US" sz="3600" b="1" i="1" dirty="0" smtClean="0">
                <a:latin typeface="+mn-lt"/>
              </a:rPr>
              <a:t> </a:t>
            </a:r>
            <a:r>
              <a:rPr lang="en-US" sz="3600" b="1" i="1" dirty="0" err="1" smtClean="0">
                <a:latin typeface="+mn-lt"/>
              </a:rPr>
              <a:t>arvense</a:t>
            </a:r>
            <a:r>
              <a:rPr lang="en-US" sz="3600" b="1" dirty="0" smtClean="0">
                <a:latin typeface="+mn-lt"/>
              </a:rPr>
              <a:t> response </a:t>
            </a:r>
            <a:r>
              <a:rPr lang="en-US" sz="3600" b="1" dirty="0">
                <a:latin typeface="+mn-lt"/>
              </a:rPr>
              <a:t>to </a:t>
            </a:r>
            <a:r>
              <a:rPr lang="en-US" sz="3600" b="1" dirty="0" err="1" smtClean="0">
                <a:latin typeface="+mn-lt"/>
              </a:rPr>
              <a:t>aminopyralid</a:t>
            </a:r>
            <a:r>
              <a:rPr lang="en-US" sz="3600" b="1" dirty="0" smtClean="0">
                <a:latin typeface="+mn-lt"/>
              </a:rPr>
              <a:t>  </a:t>
            </a:r>
          </a:p>
          <a:p>
            <a:pPr algn="ctr" eaLnBrk="1" hangingPunct="1"/>
            <a:r>
              <a:rPr lang="en-US" sz="3600" b="1" dirty="0" smtClean="0">
                <a:latin typeface="+mn-lt"/>
              </a:rPr>
              <a:t>7 </a:t>
            </a:r>
            <a:r>
              <a:rPr lang="en-US" sz="3600" b="1" dirty="0">
                <a:latin typeface="+mn-lt"/>
              </a:rPr>
              <a:t>DAT</a:t>
            </a:r>
          </a:p>
        </p:txBody>
      </p:sp>
    </p:spTree>
    <p:extLst>
      <p:ext uri="{BB962C8B-B14F-4D97-AF65-F5344CB8AC3E}">
        <p14:creationId xmlns:p14="http://schemas.microsoft.com/office/powerpoint/2010/main" val="12146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DSC_62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15400" cy="581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-76200"/>
            <a:ext cx="8458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i="1" dirty="0" err="1" smtClean="0">
                <a:latin typeface="+mn-lt"/>
              </a:rPr>
              <a:t>Cirsium</a:t>
            </a:r>
            <a:r>
              <a:rPr lang="en-US" sz="3600" b="1" i="1" dirty="0" smtClean="0">
                <a:latin typeface="+mn-lt"/>
              </a:rPr>
              <a:t> </a:t>
            </a:r>
            <a:r>
              <a:rPr lang="en-US" sz="3600" b="1" i="1" dirty="0" err="1" smtClean="0">
                <a:latin typeface="+mn-lt"/>
              </a:rPr>
              <a:t>arvense</a:t>
            </a:r>
            <a:r>
              <a:rPr lang="en-US" sz="3600" b="1" dirty="0" smtClean="0">
                <a:latin typeface="+mn-lt"/>
              </a:rPr>
              <a:t> response </a:t>
            </a:r>
            <a:r>
              <a:rPr lang="en-US" sz="3600" b="1" dirty="0">
                <a:latin typeface="+mn-lt"/>
              </a:rPr>
              <a:t>to </a:t>
            </a:r>
            <a:r>
              <a:rPr lang="en-US" sz="3600" b="1" dirty="0" err="1" smtClean="0">
                <a:latin typeface="+mn-lt"/>
              </a:rPr>
              <a:t>aminopyralid</a:t>
            </a:r>
            <a:r>
              <a:rPr lang="en-US" sz="3600" b="1" dirty="0" smtClean="0">
                <a:latin typeface="+mn-lt"/>
              </a:rPr>
              <a:t>  </a:t>
            </a:r>
          </a:p>
          <a:p>
            <a:pPr algn="ctr" eaLnBrk="1" hangingPunct="1"/>
            <a:r>
              <a:rPr lang="en-US" sz="3200" b="1" dirty="0" smtClean="0">
                <a:latin typeface="+mn-lt"/>
              </a:rPr>
              <a:t>14 </a:t>
            </a:r>
            <a:r>
              <a:rPr lang="en-US" sz="3200" b="1" dirty="0">
                <a:latin typeface="+mn-lt"/>
              </a:rPr>
              <a:t>DAT</a:t>
            </a:r>
          </a:p>
        </p:txBody>
      </p:sp>
    </p:spTree>
    <p:extLst>
      <p:ext uri="{BB962C8B-B14F-4D97-AF65-F5344CB8AC3E}">
        <p14:creationId xmlns:p14="http://schemas.microsoft.com/office/powerpoint/2010/main" val="36730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124" name="Picture 4" descr="Stinger injury-Haxtun 7-9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09638"/>
            <a:ext cx="8923338" cy="5948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876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Figure </a:t>
            </a:r>
            <a:r>
              <a:rPr lang="en-US" sz="2400" b="1" dirty="0" smtClean="0"/>
              <a:t>1</a:t>
            </a:r>
            <a:r>
              <a:rPr lang="en-US" sz="2400" b="1" dirty="0"/>
              <a:t>.  Injury symptoms in dry bean field following corn.</a:t>
            </a:r>
          </a:p>
        </p:txBody>
      </p:sp>
    </p:spTree>
    <p:extLst>
      <p:ext uri="{BB962C8B-B14F-4D97-AF65-F5344CB8AC3E}">
        <p14:creationId xmlns:p14="http://schemas.microsoft.com/office/powerpoint/2010/main" val="2417937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67" y="228600"/>
            <a:ext cx="9144000" cy="685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b="1" dirty="0"/>
              <a:t>Figure </a:t>
            </a:r>
            <a:r>
              <a:rPr lang="en-US" sz="2400" b="1" dirty="0" smtClean="0"/>
              <a:t>2</a:t>
            </a:r>
            <a:r>
              <a:rPr lang="en-US" sz="2400" b="1" dirty="0"/>
              <a:t>.  Closer look at dry bean injury scattered throughout the field.</a:t>
            </a:r>
          </a:p>
        </p:txBody>
      </p:sp>
      <p:pic>
        <p:nvPicPr>
          <p:cNvPr id="6148" name="Picture 4" descr="Haxtun Stinger injury, Mont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5200"/>
            <a:ext cx="8839200" cy="589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028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IMG0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899"/>
          <a:stretch>
            <a:fillRect/>
          </a:stretch>
        </p:blipFill>
        <p:spPr bwMode="auto">
          <a:xfrm>
            <a:off x="685800" y="1524000"/>
            <a:ext cx="8001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 Box 3"/>
          <p:cNvSpPr txBox="1">
            <a:spLocks noChangeArrowheads="1"/>
          </p:cNvSpPr>
          <p:nvPr/>
        </p:nvSpPr>
        <p:spPr bwMode="auto">
          <a:xfrm>
            <a:off x="685800" y="4805363"/>
            <a:ext cx="3390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latin typeface="+mn-lt"/>
              </a:rPr>
              <a:t>callus formation on roots</a:t>
            </a:r>
          </a:p>
        </p:txBody>
      </p:sp>
      <p:sp>
        <p:nvSpPr>
          <p:cNvPr id="139267" name="Line 4"/>
          <p:cNvSpPr>
            <a:spLocks noChangeShapeType="1"/>
          </p:cNvSpPr>
          <p:nvPr/>
        </p:nvSpPr>
        <p:spPr bwMode="auto">
          <a:xfrm>
            <a:off x="3733800" y="5257800"/>
            <a:ext cx="457200" cy="5334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990600" y="2824163"/>
            <a:ext cx="2181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latin typeface="+mn-lt"/>
              </a:rPr>
              <a:t>translocation to </a:t>
            </a:r>
          </a:p>
          <a:p>
            <a:r>
              <a:rPr lang="en-US" sz="2400" b="1" dirty="0">
                <a:latin typeface="+mn-lt"/>
              </a:rPr>
              <a:t>growing point</a:t>
            </a:r>
          </a:p>
        </p:txBody>
      </p:sp>
      <p:sp>
        <p:nvSpPr>
          <p:cNvPr id="139269" name="Line 6"/>
          <p:cNvSpPr>
            <a:spLocks noChangeShapeType="1"/>
          </p:cNvSpPr>
          <p:nvPr/>
        </p:nvSpPr>
        <p:spPr bwMode="auto">
          <a:xfrm>
            <a:off x="3200400" y="3200400"/>
            <a:ext cx="1066800" cy="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7188200" y="3890963"/>
            <a:ext cx="14428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latin typeface="+mn-lt"/>
              </a:rPr>
              <a:t>swollen </a:t>
            </a:r>
          </a:p>
          <a:p>
            <a:r>
              <a:rPr lang="en-US" sz="2400" b="1" dirty="0">
                <a:latin typeface="+mn-lt"/>
              </a:rPr>
              <a:t>hypocotyl</a:t>
            </a:r>
          </a:p>
        </p:txBody>
      </p:sp>
      <p:sp>
        <p:nvSpPr>
          <p:cNvPr id="139271" name="Text Box 8"/>
          <p:cNvSpPr txBox="1">
            <a:spLocks noChangeArrowheads="1"/>
          </p:cNvSpPr>
          <p:nvPr/>
        </p:nvSpPr>
        <p:spPr bwMode="auto">
          <a:xfrm>
            <a:off x="6918325" y="5227638"/>
            <a:ext cx="18389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latin typeface="+mn-lt"/>
              </a:rPr>
              <a:t>lack of root </a:t>
            </a:r>
          </a:p>
          <a:p>
            <a:r>
              <a:rPr lang="en-US" sz="2400" b="1" dirty="0">
                <a:latin typeface="+mn-lt"/>
              </a:rPr>
              <a:t>development</a:t>
            </a:r>
          </a:p>
        </p:txBody>
      </p:sp>
      <p:sp>
        <p:nvSpPr>
          <p:cNvPr id="139272" name="Line 9"/>
          <p:cNvSpPr>
            <a:spLocks noChangeShapeType="1"/>
          </p:cNvSpPr>
          <p:nvPr/>
        </p:nvSpPr>
        <p:spPr bwMode="auto">
          <a:xfrm flipH="1">
            <a:off x="6629400" y="5562600"/>
            <a:ext cx="304800" cy="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 flipH="1">
            <a:off x="6705600" y="4343400"/>
            <a:ext cx="457200" cy="1524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160239" y="769938"/>
            <a:ext cx="6907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EFAC9"/>
                </a:solidFill>
                <a:latin typeface="+mn-lt"/>
              </a:rPr>
              <a:t>Root Absorption of PGR Herbicides</a:t>
            </a:r>
          </a:p>
        </p:txBody>
      </p:sp>
    </p:spTree>
    <p:extLst>
      <p:ext uri="{BB962C8B-B14F-4D97-AF65-F5344CB8AC3E}">
        <p14:creationId xmlns:p14="http://schemas.microsoft.com/office/powerpoint/2010/main" val="5095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IMG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076"/>
          <a:stretch>
            <a:fillRect/>
          </a:stretch>
        </p:blipFill>
        <p:spPr bwMode="auto">
          <a:xfrm>
            <a:off x="1066800" y="1631950"/>
            <a:ext cx="7315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229600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000" b="1" dirty="0" smtClean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Common Leaf Symptoms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from PGR Exposure</a:t>
            </a: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5562600" y="3541713"/>
            <a:ext cx="1100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FF00"/>
                </a:solidFill>
                <a:latin typeface="+mn-lt"/>
              </a:rPr>
              <a:t>normal </a:t>
            </a:r>
          </a:p>
        </p:txBody>
      </p:sp>
      <p:sp>
        <p:nvSpPr>
          <p:cNvPr id="141316" name="Text Box 5"/>
          <p:cNvSpPr txBox="1">
            <a:spLocks noChangeArrowheads="1"/>
          </p:cNvSpPr>
          <p:nvPr/>
        </p:nvSpPr>
        <p:spPr bwMode="auto">
          <a:xfrm>
            <a:off x="1295400" y="5446713"/>
            <a:ext cx="35397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+mn-lt"/>
              </a:rPr>
              <a:t>cupped and blistered from</a:t>
            </a:r>
          </a:p>
          <a:p>
            <a:r>
              <a:rPr lang="en-US" sz="2400" b="1">
                <a:latin typeface="+mn-lt"/>
              </a:rPr>
              <a:t>          PGR exposure</a:t>
            </a:r>
          </a:p>
        </p:txBody>
      </p:sp>
    </p:spTree>
    <p:extLst>
      <p:ext uri="{BB962C8B-B14F-4D97-AF65-F5344CB8AC3E}">
        <p14:creationId xmlns:p14="http://schemas.microsoft.com/office/powerpoint/2010/main" val="11777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IMG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b="4347"/>
          <a:stretch>
            <a:fillRect/>
          </a:stretch>
        </p:blipFill>
        <p:spPr bwMode="auto">
          <a:xfrm>
            <a:off x="2133600" y="838200"/>
            <a:ext cx="46482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2057400" y="1452563"/>
            <a:ext cx="2133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latin typeface="+mn-lt"/>
              </a:rPr>
              <a:t>short internode</a:t>
            </a:r>
          </a:p>
        </p:txBody>
      </p:sp>
      <p:sp>
        <p:nvSpPr>
          <p:cNvPr id="143363" name="Line 4"/>
          <p:cNvSpPr>
            <a:spLocks noChangeShapeType="1"/>
          </p:cNvSpPr>
          <p:nvPr/>
        </p:nvSpPr>
        <p:spPr bwMode="auto">
          <a:xfrm>
            <a:off x="3352800" y="1981200"/>
            <a:ext cx="990600" cy="8382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4808537" y="4191000"/>
            <a:ext cx="243046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latin typeface="+mn-lt"/>
              </a:rPr>
              <a:t>accumulation </a:t>
            </a:r>
          </a:p>
          <a:p>
            <a:r>
              <a:rPr lang="en-US" sz="2400" b="1" dirty="0">
                <a:latin typeface="+mn-lt"/>
              </a:rPr>
              <a:t>in apical meristem</a:t>
            </a:r>
          </a:p>
        </p:txBody>
      </p:sp>
      <p:sp>
        <p:nvSpPr>
          <p:cNvPr id="143365" name="Text Box 6"/>
          <p:cNvSpPr txBox="1">
            <a:spLocks noChangeArrowheads="1"/>
          </p:cNvSpPr>
          <p:nvPr/>
        </p:nvSpPr>
        <p:spPr bwMode="auto">
          <a:xfrm>
            <a:off x="1485402" y="152400"/>
            <a:ext cx="57535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  <a:latin typeface="+mn-lt"/>
              </a:rPr>
              <a:t>Foliar PGR Simulated Drift</a:t>
            </a:r>
          </a:p>
        </p:txBody>
      </p:sp>
    </p:spTree>
    <p:extLst>
      <p:ext uri="{BB962C8B-B14F-4D97-AF65-F5344CB8AC3E}">
        <p14:creationId xmlns:p14="http://schemas.microsoft.com/office/powerpoint/2010/main" val="20586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Picture1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381000"/>
            <a:ext cx="8883650" cy="5791200"/>
          </a:xfrm>
        </p:spPr>
      </p:pic>
    </p:spTree>
    <p:extLst>
      <p:ext uri="{BB962C8B-B14F-4D97-AF65-F5344CB8AC3E}">
        <p14:creationId xmlns:p14="http://schemas.microsoft.com/office/powerpoint/2010/main" val="959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Picture1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1600" y="381000"/>
            <a:ext cx="8890000" cy="5791200"/>
          </a:xfrm>
        </p:spPr>
      </p:pic>
    </p:spTree>
    <p:extLst>
      <p:ext uri="{BB962C8B-B14F-4D97-AF65-F5344CB8AC3E}">
        <p14:creationId xmlns:p14="http://schemas.microsoft.com/office/powerpoint/2010/main" val="27981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-4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3810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EFAC9"/>
                </a:solidFill>
              </a:rPr>
              <a:t>Outline </a:t>
            </a:r>
            <a:endParaRPr lang="en-US" sz="5400" b="1" dirty="0">
              <a:solidFill>
                <a:srgbClr val="FEFAC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060814"/>
            <a:ext cx="8305800" cy="40351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Overview </a:t>
            </a:r>
            <a:r>
              <a:rPr lang="en-US" sz="3600" b="1" dirty="0">
                <a:solidFill>
                  <a:srgbClr val="FFFFFF"/>
                </a:solidFill>
              </a:rPr>
              <a:t>of current active ingredients </a:t>
            </a:r>
            <a:r>
              <a:rPr lang="en-US" sz="3600" b="1" dirty="0" smtClean="0">
                <a:solidFill>
                  <a:srgbClr val="FFFFFF"/>
                </a:solidFill>
              </a:rPr>
              <a:t>and basic modes of action </a:t>
            </a:r>
          </a:p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Current status of PGR herbicides </a:t>
            </a:r>
          </a:p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Known mechanisms of resistance</a:t>
            </a:r>
          </a:p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Implications for production agriculture</a:t>
            </a:r>
          </a:p>
        </p:txBody>
      </p:sp>
    </p:spTree>
    <p:extLst>
      <p:ext uri="{BB962C8B-B14F-4D97-AF65-F5344CB8AC3E}">
        <p14:creationId xmlns:p14="http://schemas.microsoft.com/office/powerpoint/2010/main" val="707885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2400" y="685800"/>
            <a:ext cx="4292600" cy="1219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Enhanced Burndown Study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5080000" cy="3810000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76200"/>
            <a:ext cx="44704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4267200" y="6153150"/>
            <a:ext cx="1143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>
                <a:latin typeface="Arial" charset="0"/>
              </a:rPr>
              <a:t>Sikkema, UG</a:t>
            </a:r>
            <a:endParaRPr lang="en-US"/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7924800" y="3200400"/>
            <a:ext cx="1143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>
                <a:latin typeface="Arial" charset="0"/>
              </a:rPr>
              <a:t>Sikkema, UG</a:t>
            </a:r>
            <a:endParaRPr lang="en-US"/>
          </a:p>
        </p:txBody>
      </p:sp>
      <p:sp>
        <p:nvSpPr>
          <p:cNvPr id="60423" name="TextBox 8"/>
          <p:cNvSpPr txBox="1">
            <a:spLocks noChangeArrowheads="1"/>
          </p:cNvSpPr>
          <p:nvPr/>
        </p:nvSpPr>
        <p:spPr bwMode="auto">
          <a:xfrm>
            <a:off x="228600" y="6248400"/>
            <a:ext cx="508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Arial" charset="0"/>
              </a:rPr>
              <a:t>Glyphosate 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charset="0"/>
              </a:rPr>
              <a:t>(1 L/ha) 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Arial" charset="0"/>
              </a:rPr>
              <a:t>+ 2,4-D 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charset="0"/>
              </a:rPr>
              <a:t>(1 L/ha)</a:t>
            </a:r>
            <a:endParaRPr lang="en-US" sz="2000" b="1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60424" name="TextBox 9"/>
          <p:cNvSpPr txBox="1">
            <a:spLocks noChangeArrowheads="1"/>
          </p:cNvSpPr>
          <p:nvPr/>
        </p:nvSpPr>
        <p:spPr bwMode="auto">
          <a:xfrm>
            <a:off x="5334000" y="3495675"/>
            <a:ext cx="3581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b="1" dirty="0">
                <a:solidFill>
                  <a:srgbClr val="FFFFFF"/>
                </a:solidFill>
                <a:latin typeface="+mn-lt"/>
                <a:cs typeface="Arial" charset="0"/>
              </a:rPr>
              <a:t>Glyphosate </a:t>
            </a:r>
            <a:r>
              <a:rPr lang="en-US" sz="2000" b="1" dirty="0" smtClean="0">
                <a:solidFill>
                  <a:srgbClr val="FFFFFF"/>
                </a:solidFill>
                <a:latin typeface="+mn-lt"/>
                <a:cs typeface="Arial" charset="0"/>
              </a:rPr>
              <a:t>(1 L/ha) </a:t>
            </a:r>
            <a:r>
              <a:rPr lang="en-US" sz="2000" b="1" dirty="0">
                <a:solidFill>
                  <a:srgbClr val="FFFFFF"/>
                </a:solidFill>
                <a:latin typeface="+mn-lt"/>
                <a:cs typeface="Arial" charset="0"/>
              </a:rPr>
              <a:t>+ </a:t>
            </a:r>
            <a:r>
              <a:rPr lang="en-US" sz="2000" b="1" dirty="0" err="1">
                <a:solidFill>
                  <a:srgbClr val="FFFFFF"/>
                </a:solidFill>
                <a:latin typeface="+mn-lt"/>
                <a:cs typeface="Arial" charset="0"/>
              </a:rPr>
              <a:t>saflufenacil</a:t>
            </a:r>
            <a:r>
              <a:rPr lang="en-US" sz="2000" b="1" dirty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+mn-lt"/>
                <a:cs typeface="Arial" charset="0"/>
              </a:rPr>
              <a:t>(0.07 L/ha) </a:t>
            </a:r>
            <a:r>
              <a:rPr lang="en-US" sz="2000" b="1" dirty="0">
                <a:solidFill>
                  <a:srgbClr val="FFFFFF"/>
                </a:solidFill>
                <a:latin typeface="+mn-lt"/>
                <a:cs typeface="Arial" charset="0"/>
              </a:rPr>
              <a:t>+ Merge (1.0% v/v)</a:t>
            </a:r>
          </a:p>
        </p:txBody>
      </p:sp>
    </p:spTree>
    <p:extLst>
      <p:ext uri="{BB962C8B-B14F-4D97-AF65-F5344CB8AC3E}">
        <p14:creationId xmlns:p14="http://schemas.microsoft.com/office/powerpoint/2010/main" val="2331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Dicamba Tolerant (DT) Soybean</a:t>
            </a:r>
          </a:p>
        </p:txBody>
      </p:sp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2971800" y="6019800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FFFFFF"/>
                </a:solidFill>
              </a:rPr>
              <a:t>Glyphosate </a:t>
            </a:r>
            <a:r>
              <a:rPr lang="en-US" sz="2400" b="1" dirty="0" smtClean="0">
                <a:solidFill>
                  <a:srgbClr val="FFFFFF"/>
                </a:solidFill>
              </a:rPr>
              <a:t>+ </a:t>
            </a:r>
            <a:r>
              <a:rPr lang="en-US" sz="2400" b="1" dirty="0" err="1" smtClean="0">
                <a:solidFill>
                  <a:srgbClr val="FFFFFF"/>
                </a:solidFill>
              </a:rPr>
              <a:t>dicamba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78852" name="Picture 9" descr="P7081899.JPG"/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24000"/>
            <a:ext cx="3235325" cy="2427288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10" descr="P7081903.JPG"/>
          <p:cNvPicPr>
            <a:picLocks noChangeAspect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524000"/>
            <a:ext cx="3235325" cy="2427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11" descr="P70819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581400"/>
            <a:ext cx="3251200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TextBox 12"/>
          <p:cNvSpPr txBox="1">
            <a:spLocks noChangeArrowheads="1"/>
          </p:cNvSpPr>
          <p:nvPr/>
        </p:nvSpPr>
        <p:spPr bwMode="auto">
          <a:xfrm>
            <a:off x="736600" y="3973513"/>
            <a:ext cx="193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Arial" charset="0"/>
              </a:rPr>
              <a:t>Weedy check</a:t>
            </a:r>
          </a:p>
        </p:txBody>
      </p:sp>
      <p:sp>
        <p:nvSpPr>
          <p:cNvPr id="78856" name="TextBox 13"/>
          <p:cNvSpPr txBox="1">
            <a:spLocks noChangeArrowheads="1"/>
          </p:cNvSpPr>
          <p:nvPr/>
        </p:nvSpPr>
        <p:spPr bwMode="auto">
          <a:xfrm>
            <a:off x="6629400" y="3886200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dirty="0">
                <a:solidFill>
                  <a:srgbClr val="FFFFFF"/>
                </a:solidFill>
                <a:latin typeface="+mn-lt"/>
                <a:cs typeface="Arial" charset="0"/>
              </a:rPr>
              <a:t>Glyphosate </a:t>
            </a:r>
          </a:p>
        </p:txBody>
      </p:sp>
    </p:spTree>
    <p:extLst>
      <p:ext uri="{BB962C8B-B14F-4D97-AF65-F5344CB8AC3E}">
        <p14:creationId xmlns:p14="http://schemas.microsoft.com/office/powerpoint/2010/main" val="2576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704850"/>
          </a:xfrm>
          <a:effectLst/>
        </p:spPr>
        <p:txBody>
          <a:bodyPr lIns="92075" tIns="46038" rIns="92075" bIns="46038" anchor="b"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Characteristics </a:t>
            </a: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of PGR Herbicides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4572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b="1" dirty="0" err="1">
                <a:ea typeface="ＭＳ Ｐゴシック" charset="0"/>
                <a:cs typeface="ＭＳ Ｐゴシック" charset="0"/>
              </a:rPr>
              <a:t>Clopyralid</a:t>
            </a:r>
            <a:endParaRPr lang="en-US" sz="3600" b="1" dirty="0">
              <a:ea typeface="ＭＳ Ｐゴシック" charset="0"/>
              <a:cs typeface="ＭＳ Ｐゴシック" charset="0"/>
            </a:endParaRP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The most selective PGR herbicide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Trees, corn, grass seed, range, pasture, cane berries, sugar beets, rape 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Annual weeds: wild buckwheat, cocklebur, jimsonweed, </a:t>
            </a:r>
            <a:r>
              <a:rPr lang="en-US" sz="2800" b="1" dirty="0" err="1">
                <a:ea typeface="ＭＳ Ｐゴシック" charset="0"/>
              </a:rPr>
              <a:t>ragweeds</a:t>
            </a:r>
            <a:endParaRPr lang="en-US" sz="2800" b="1" dirty="0"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Perennial weeds: Canada thistle, knapweeds, biannual thistles, composites species in general </a:t>
            </a:r>
          </a:p>
          <a:p>
            <a:pPr lvl="2" eaLnBrk="1" hangingPunct="1">
              <a:defRPr/>
            </a:pPr>
            <a:endParaRPr lang="en-US" sz="3200" b="1" dirty="0">
              <a:ea typeface="ＭＳ Ｐゴシック" charset="0"/>
            </a:endParaRPr>
          </a:p>
          <a:p>
            <a:pPr lvl="2" eaLnBrk="1" hangingPunct="1">
              <a:defRPr/>
            </a:pPr>
            <a:endParaRPr lang="en-US" sz="3200" b="1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62050"/>
          </a:xfrm>
          <a:effectLst/>
        </p:spPr>
        <p:txBody>
          <a:bodyPr lIns="92075" tIns="46038" rIns="92075" bIns="46038" anchor="b">
            <a:norm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Characteristics </a:t>
            </a: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of PGR Herbicides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382000" cy="4572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b="1" dirty="0" err="1">
                <a:ea typeface="ＭＳ Ｐゴシック" charset="0"/>
                <a:cs typeface="ＭＳ Ｐゴシック" charset="0"/>
              </a:rPr>
              <a:t>Triclopyr</a:t>
            </a:r>
            <a:endParaRPr lang="en-US" sz="3600" b="1" dirty="0">
              <a:ea typeface="ＭＳ Ｐゴシック" charset="0"/>
              <a:cs typeface="ＭＳ Ｐゴシック" charset="0"/>
            </a:endParaRP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Specialized brush product and one of the best all around aquatic herbicides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Conifer release, non-crop, cut stump, basal bark applications, utilities, 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Annual weeds: black medic, dandelions, ivy, burdock, </a:t>
            </a:r>
            <a:r>
              <a:rPr lang="en-US" sz="2800" b="1" dirty="0" err="1">
                <a:ea typeface="ＭＳ Ｐゴシック" charset="0"/>
              </a:rPr>
              <a:t>plantian</a:t>
            </a:r>
            <a:r>
              <a:rPr lang="en-US" sz="2800" b="1" dirty="0">
                <a:ea typeface="ＭＳ Ｐゴシック" charset="0"/>
              </a:rPr>
              <a:t> spp.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Perennial weeds: many tree and brush species</a:t>
            </a:r>
          </a:p>
          <a:p>
            <a:pPr lvl="2" eaLnBrk="1" hangingPunct="1">
              <a:defRPr/>
            </a:pPr>
            <a:endParaRPr lang="en-US" sz="3200" b="1" dirty="0">
              <a:ea typeface="ＭＳ Ｐゴシック" charset="0"/>
            </a:endParaRPr>
          </a:p>
          <a:p>
            <a:pPr lvl="2" eaLnBrk="1" hangingPunct="1">
              <a:defRPr/>
            </a:pPr>
            <a:endParaRPr lang="en-US" sz="3200" b="1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62050"/>
          </a:xfrm>
          <a:effectLst/>
        </p:spPr>
        <p:txBody>
          <a:bodyPr lIns="92075" tIns="46038" rIns="92075" bIns="46038" anchor="b">
            <a:norm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Characteristics </a:t>
            </a: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of PGR Herbicides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686800" cy="4572000"/>
          </a:xfrm>
        </p:spPr>
        <p:txBody>
          <a:bodyPr lIns="92075" tIns="46038" rIns="92075" bIns="46038"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ea typeface="ＭＳ Ｐゴシック" charset="0"/>
                <a:cs typeface="ＭＳ Ｐゴシック" charset="0"/>
              </a:rPr>
              <a:t>2,4-D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First selective herbicide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Small grains, corn, turf, non-crop, butyl ester can be used in alfalfa, aquatic uses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Annual weeds: horseweed, dandelion, cocklebur, </a:t>
            </a:r>
            <a:r>
              <a:rPr lang="en-US" sz="2800" b="1" dirty="0" err="1">
                <a:ea typeface="ＭＳ Ｐゴシック" charset="0"/>
              </a:rPr>
              <a:t>ragweeds</a:t>
            </a:r>
            <a:r>
              <a:rPr lang="en-US" sz="2800" b="1" dirty="0">
                <a:ea typeface="ＭＳ Ｐゴシック" charset="0"/>
              </a:rPr>
              <a:t>, winter annuals, </a:t>
            </a:r>
            <a:r>
              <a:rPr lang="en-US" sz="2800" b="1" dirty="0" err="1">
                <a:ea typeface="ＭＳ Ｐゴシック" charset="0"/>
              </a:rPr>
              <a:t>lambsquarters</a:t>
            </a:r>
            <a:r>
              <a:rPr lang="en-US" sz="2800" b="1" dirty="0">
                <a:ea typeface="ＭＳ Ｐゴシック" charset="0"/>
              </a:rPr>
              <a:t>, pigweeds etc.</a:t>
            </a:r>
          </a:p>
          <a:p>
            <a:pPr lvl="2" eaLnBrk="1" hangingPunct="1">
              <a:defRPr/>
            </a:pPr>
            <a:r>
              <a:rPr lang="en-US" sz="2800" b="1" dirty="0">
                <a:ea typeface="ＭＳ Ｐゴシック" charset="0"/>
              </a:rPr>
              <a:t>Perennial weeds: probably not the best generally only provides the in season control</a:t>
            </a:r>
          </a:p>
          <a:p>
            <a:pPr lvl="2" eaLnBrk="1" hangingPunct="1">
              <a:defRPr/>
            </a:pPr>
            <a:endParaRPr lang="en-US" sz="3200" b="1" dirty="0">
              <a:ea typeface="ＭＳ Ｐゴシック" charset="0"/>
            </a:endParaRPr>
          </a:p>
          <a:p>
            <a:pPr lvl="2" eaLnBrk="1" hangingPunct="1">
              <a:defRPr/>
            </a:pPr>
            <a:endParaRPr lang="en-US" sz="3200" b="1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704850"/>
          </a:xfrm>
          <a:effectLst/>
        </p:spPr>
        <p:txBody>
          <a:bodyPr lIns="92075" tIns="46038" rIns="92075" bIns="46038" anchor="b"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Specific Characteristics of PGR Herbicides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3400" y="1981200"/>
          <a:ext cx="8153400" cy="4545024"/>
        </p:xfrm>
        <a:graphic>
          <a:graphicData uri="http://schemas.openxmlformats.org/drawingml/2006/table">
            <a:tbl>
              <a:tblPr/>
              <a:tblGrid>
                <a:gridCol w="1598613"/>
                <a:gridCol w="2478087"/>
                <a:gridCol w="2038350"/>
                <a:gridCol w="2038350"/>
              </a:tblGrid>
              <a:tr h="4205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Herbicide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Water Solubility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Translocation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Persistence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3800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Clopyralid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Acid 1000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Salt 300,000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Weak acid pKa 2.3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Excellent absorption and translocation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Avg 40 days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Range 12-70 days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</a:tr>
              <a:tr h="134908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Tricolpyr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Acid 430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Salt 2,000,000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Ester 23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Weak acid pKa 2.7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Excellent absorption and translocation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Avg 30 days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Range 10-46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D"/>
                    </a:solidFill>
                  </a:tcPr>
                </a:tc>
              </a:tr>
              <a:tr h="173733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2,4-D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Acid 900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BEE 100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Salt 796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Isooctyl ester 0.03 ppm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Weak acid pKa 2.8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Excellent absorption and translocation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Avg 10 days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Range 7-32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D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Status of Synthetic </a:t>
            </a:r>
            <a:r>
              <a:rPr lang="en-US" b="1" dirty="0" err="1" smtClean="0"/>
              <a:t>Auxin</a:t>
            </a:r>
            <a:r>
              <a:rPr lang="en-US" b="1" dirty="0" smtClean="0"/>
              <a:t> Resistance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28800"/>
            <a:ext cx="5330952" cy="3886200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err="1" smtClean="0"/>
              <a:t>Commelina</a:t>
            </a:r>
            <a:r>
              <a:rPr lang="en-US" b="1" i="1" dirty="0" smtClean="0"/>
              <a:t> </a:t>
            </a:r>
            <a:r>
              <a:rPr lang="en-US" b="1" i="1" dirty="0" err="1" smtClean="0"/>
              <a:t>diffusa</a:t>
            </a:r>
            <a:endParaRPr lang="en-US" b="1" i="1" dirty="0" smtClean="0"/>
          </a:p>
          <a:p>
            <a:r>
              <a:rPr lang="en-US" b="1" dirty="0" smtClean="0"/>
              <a:t>First reported in Hawaii in 1957</a:t>
            </a:r>
          </a:p>
          <a:p>
            <a:r>
              <a:rPr lang="en-US" b="1" dirty="0" smtClean="0"/>
              <a:t>Selected in sugarcane</a:t>
            </a:r>
          </a:p>
          <a:p>
            <a:endParaRPr lang="en-US" b="1" dirty="0"/>
          </a:p>
          <a:p>
            <a:r>
              <a:rPr lang="en-US" b="1" dirty="0" smtClean="0"/>
              <a:t>Worldwide there are 30 officially reported cases of </a:t>
            </a:r>
            <a:r>
              <a:rPr lang="en-US" b="1" dirty="0" err="1" smtClean="0"/>
              <a:t>auxin</a:t>
            </a:r>
            <a:r>
              <a:rPr lang="en-US" b="1" dirty="0" smtClean="0"/>
              <a:t> herbicide resistance (HRAC website).</a:t>
            </a:r>
          </a:p>
          <a:p>
            <a:r>
              <a:rPr lang="en-US" b="1" dirty="0" smtClean="0"/>
              <a:t>Seven of thirty reports from US</a:t>
            </a:r>
          </a:p>
          <a:p>
            <a:r>
              <a:rPr lang="en-US" b="1" dirty="0" smtClean="0"/>
              <a:t>Only two reported from Brazil</a:t>
            </a:r>
            <a:endParaRPr lang="en-US" b="1" dirty="0"/>
          </a:p>
        </p:txBody>
      </p:sp>
      <p:pic>
        <p:nvPicPr>
          <p:cNvPr id="4" name="Content Placeholder 8" descr="commelina%20diffusa%20flower%2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/>
          <a:stretch/>
        </p:blipFill>
        <p:spPr>
          <a:xfrm>
            <a:off x="5638800" y="1828800"/>
            <a:ext cx="3323187" cy="26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Examples of </a:t>
            </a:r>
            <a:r>
              <a:rPr lang="en-US" b="1" dirty="0" err="1" smtClean="0"/>
              <a:t>Auxin</a:t>
            </a:r>
            <a:r>
              <a:rPr lang="en-US" b="1" dirty="0" smtClean="0"/>
              <a:t> Resistant Weeds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98069193"/>
              </p:ext>
            </p:extLst>
          </p:nvPr>
        </p:nvGraphicFramePr>
        <p:xfrm>
          <a:off x="380999" y="1905000"/>
          <a:ext cx="8382001" cy="4406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393"/>
                <a:gridCol w="2271757"/>
                <a:gridCol w="2428430"/>
                <a:gridCol w="2193421"/>
              </a:tblGrid>
              <a:tr h="39387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Family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Species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Herbicides</a:t>
                      </a:r>
                      <a:r>
                        <a:rPr lang="en-US" sz="2400" b="1" baseline="0" dirty="0" smtClean="0"/>
                        <a:t>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Year</a:t>
                      </a:r>
                      <a:r>
                        <a:rPr lang="en-US" sz="2400" b="1" baseline="0" dirty="0" smtClean="0"/>
                        <a:t>/Location</a:t>
                      </a:r>
                      <a:endParaRPr lang="en-US" sz="2400" b="1" dirty="0"/>
                    </a:p>
                  </a:txBody>
                  <a:tcPr/>
                </a:tc>
              </a:tr>
              <a:tr h="1553912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Asteraceae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err="1" smtClean="0"/>
                        <a:t>Carduus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nutans</a:t>
                      </a:r>
                      <a:endParaRPr lang="en-US" b="1" i="1" baseline="0" dirty="0" smtClean="0"/>
                    </a:p>
                    <a:p>
                      <a:r>
                        <a:rPr lang="en-US" b="1" i="1" baseline="0" dirty="0" smtClean="0"/>
                        <a:t>C. </a:t>
                      </a:r>
                      <a:r>
                        <a:rPr lang="en-US" b="1" i="1" baseline="0" dirty="0" err="1" smtClean="0"/>
                        <a:t>pycnocephalus</a:t>
                      </a:r>
                      <a:endParaRPr lang="en-US" b="1" i="1" baseline="0" dirty="0" smtClean="0"/>
                    </a:p>
                    <a:p>
                      <a:r>
                        <a:rPr lang="en-US" b="1" i="1" baseline="0" dirty="0" err="1" smtClean="0"/>
                        <a:t>Cirsium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arvense</a:t>
                      </a:r>
                      <a:endParaRPr lang="en-US" b="1" i="1" baseline="0" dirty="0" smtClean="0"/>
                    </a:p>
                    <a:p>
                      <a:r>
                        <a:rPr lang="en-US" b="1" i="1" baseline="0" dirty="0" err="1" smtClean="0"/>
                        <a:t>Lactuca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serriola</a:t>
                      </a:r>
                      <a:endParaRPr lang="en-US" b="1" i="1" baseline="0" dirty="0" smtClean="0"/>
                    </a:p>
                    <a:p>
                      <a:r>
                        <a:rPr lang="en-US" b="1" i="1" baseline="0" dirty="0" err="1" smtClean="0"/>
                        <a:t>Matricaria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perforata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2,4-D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2,4-D</a:t>
                      </a:r>
                    </a:p>
                    <a:p>
                      <a:pPr algn="ctr"/>
                      <a:r>
                        <a:rPr lang="en-US" b="1" dirty="0" smtClean="0"/>
                        <a:t>MCPA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2,4-D,</a:t>
                      </a:r>
                      <a:r>
                        <a:rPr lang="en-US" sz="1800" b="1" baseline="0" dirty="0" smtClean="0"/>
                        <a:t> MCPA, </a:t>
                      </a:r>
                      <a:r>
                        <a:rPr lang="en-US" sz="1800" b="1" baseline="0" dirty="0" err="1" smtClean="0"/>
                        <a:t>dicamba</a:t>
                      </a:r>
                      <a:endParaRPr lang="en-US" sz="1800" b="1" baseline="0" dirty="0" smtClean="0"/>
                    </a:p>
                    <a:p>
                      <a:pPr algn="ctr"/>
                      <a:r>
                        <a:rPr lang="en-US" b="1" dirty="0" smtClean="0"/>
                        <a:t>2,4-D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1981</a:t>
                      </a:r>
                      <a:r>
                        <a:rPr lang="en-US" b="1" baseline="0" dirty="0" smtClean="0"/>
                        <a:t>/New Zealand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1979</a:t>
                      </a:r>
                      <a:r>
                        <a:rPr lang="en-US" b="1" baseline="0" dirty="0" smtClean="0"/>
                        <a:t>/New Zealand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1979/Sweden</a:t>
                      </a:r>
                    </a:p>
                    <a:p>
                      <a:pPr algn="ctr"/>
                      <a:r>
                        <a:rPr lang="en-US" b="1" dirty="0" smtClean="0"/>
                        <a:t>2007/USA</a:t>
                      </a:r>
                    </a:p>
                    <a:p>
                      <a:pPr algn="ctr"/>
                      <a:r>
                        <a:rPr lang="en-US" b="1" dirty="0" smtClean="0"/>
                        <a:t>1975/France</a:t>
                      </a:r>
                      <a:endParaRPr lang="en-US" b="1" dirty="0"/>
                    </a:p>
                  </a:txBody>
                  <a:tcPr/>
                </a:tc>
              </a:tr>
              <a:tr h="1133061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Brassicaceae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err="1" smtClean="0"/>
                        <a:t>Raphanus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raphanistrum</a:t>
                      </a:r>
                      <a:endParaRPr lang="en-US" b="1" i="1" dirty="0" smtClean="0"/>
                    </a:p>
                    <a:p>
                      <a:r>
                        <a:rPr lang="en-US" b="1" i="1" dirty="0" err="1" smtClean="0"/>
                        <a:t>Sisymbrium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orientale</a:t>
                      </a:r>
                      <a:endParaRPr lang="en-US" b="1" i="1" baseline="0" dirty="0" smtClean="0"/>
                    </a:p>
                    <a:p>
                      <a:r>
                        <a:rPr lang="en-US" b="1" i="1" baseline="0" dirty="0" err="1" smtClean="0"/>
                        <a:t>Sinapis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arvense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2,4-D,</a:t>
                      </a:r>
                      <a:r>
                        <a:rPr lang="en-US" sz="1600" b="1" baseline="0" dirty="0" smtClean="0"/>
                        <a:t> MCPA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2,4-D,</a:t>
                      </a:r>
                      <a:r>
                        <a:rPr lang="en-US" sz="1600" b="1" baseline="0" dirty="0" smtClean="0"/>
                        <a:t> MCPA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2,4-D,</a:t>
                      </a:r>
                      <a:r>
                        <a:rPr lang="en-US" sz="1600" b="1" baseline="0" dirty="0" smtClean="0"/>
                        <a:t> MCPA, </a:t>
                      </a:r>
                      <a:r>
                        <a:rPr lang="en-US" sz="1600" b="1" baseline="0" dirty="0" err="1" smtClean="0"/>
                        <a:t>mecoprop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dicamba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picloram</a:t>
                      </a:r>
                      <a:endParaRPr lang="en-US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1999/Australia</a:t>
                      </a:r>
                    </a:p>
                    <a:p>
                      <a:pPr algn="ctr"/>
                      <a:r>
                        <a:rPr lang="en-US" b="1" dirty="0" smtClean="0"/>
                        <a:t>2005/Australia</a:t>
                      </a:r>
                    </a:p>
                    <a:p>
                      <a:pPr algn="ctr"/>
                      <a:r>
                        <a:rPr lang="en-US" b="1" dirty="0" smtClean="0"/>
                        <a:t>1990/Canada</a:t>
                      </a:r>
                      <a:endParaRPr lang="en-US" b="1" dirty="0"/>
                    </a:p>
                  </a:txBody>
                  <a:tcPr/>
                </a:tc>
              </a:tr>
              <a:tr h="1262554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Poeace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err="1" smtClean="0"/>
                        <a:t>Digitaria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ischaemum</a:t>
                      </a:r>
                      <a:endParaRPr lang="en-US" b="1" i="1" baseline="0" dirty="0" smtClean="0"/>
                    </a:p>
                    <a:p>
                      <a:r>
                        <a:rPr lang="en-US" b="1" i="1" baseline="0" dirty="0" err="1" smtClean="0"/>
                        <a:t>Echinocloa</a:t>
                      </a:r>
                      <a:r>
                        <a:rPr lang="en-US" b="1" i="1" baseline="0" dirty="0" smtClean="0"/>
                        <a:t> crus-</a:t>
                      </a:r>
                      <a:r>
                        <a:rPr lang="en-US" b="1" i="1" baseline="0" dirty="0" err="1" smtClean="0"/>
                        <a:t>galli</a:t>
                      </a:r>
                      <a:endParaRPr lang="en-US" b="1" i="1" baseline="0" dirty="0" smtClean="0"/>
                    </a:p>
                    <a:p>
                      <a:r>
                        <a:rPr lang="en-US" b="1" i="1" baseline="0" dirty="0" smtClean="0"/>
                        <a:t>E. crus-</a:t>
                      </a:r>
                      <a:r>
                        <a:rPr lang="en-US" b="1" i="1" baseline="0" dirty="0" err="1" smtClean="0"/>
                        <a:t>pavonis</a:t>
                      </a:r>
                      <a:r>
                        <a:rPr lang="en-US" b="1" i="1" baseline="0" dirty="0" smtClean="0"/>
                        <a:t> </a:t>
                      </a:r>
                    </a:p>
                    <a:p>
                      <a:r>
                        <a:rPr lang="en-US" b="1" i="1" baseline="0" dirty="0" smtClean="0"/>
                        <a:t>E. </a:t>
                      </a:r>
                      <a:r>
                        <a:rPr lang="en-US" b="1" i="1" baseline="0" dirty="0" err="1" smtClean="0"/>
                        <a:t>colona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err="1" smtClean="0"/>
                        <a:t>quinclorac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2002/USA</a:t>
                      </a:r>
                    </a:p>
                    <a:p>
                      <a:pPr algn="ctr"/>
                      <a:r>
                        <a:rPr lang="en-US" b="1" dirty="0" smtClean="0"/>
                        <a:t>1999/Brazil</a:t>
                      </a:r>
                    </a:p>
                    <a:p>
                      <a:pPr algn="ctr"/>
                      <a:r>
                        <a:rPr lang="en-US" b="1" dirty="0" smtClean="0"/>
                        <a:t>1999/Brazil</a:t>
                      </a:r>
                    </a:p>
                    <a:p>
                      <a:pPr algn="ctr"/>
                      <a:r>
                        <a:rPr lang="en-US" b="1" dirty="0" smtClean="0"/>
                        <a:t>2000/Colombia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8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EFAC9"/>
                </a:solidFill>
              </a:rPr>
              <a:t>2,4-D Resistant </a:t>
            </a:r>
            <a:r>
              <a:rPr lang="en-US" sz="4000" b="1" i="1" dirty="0" err="1" smtClean="0">
                <a:solidFill>
                  <a:srgbClr val="FEFAC9"/>
                </a:solidFill>
              </a:rPr>
              <a:t>Amaranthus</a:t>
            </a:r>
            <a:r>
              <a:rPr lang="en-US" sz="4000" b="1" i="1" dirty="0" smtClean="0">
                <a:solidFill>
                  <a:srgbClr val="FEFAC9"/>
                </a:solidFill>
              </a:rPr>
              <a:t> </a:t>
            </a:r>
            <a:r>
              <a:rPr lang="en-US" sz="4000" b="1" i="1" dirty="0" err="1" smtClean="0">
                <a:solidFill>
                  <a:srgbClr val="FEFAC9"/>
                </a:solidFill>
              </a:rPr>
              <a:t>tuberculatus</a:t>
            </a:r>
            <a:endParaRPr lang="en-US" sz="4000" b="1" i="1" dirty="0">
              <a:solidFill>
                <a:srgbClr val="FEFAC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8414"/>
            <a:ext cx="8305800" cy="456858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High level of resistance reported in 2009 from a grass seed field in Western Nebraska, USA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Herbicide use history was 12 years of 2,4-D use, sometimes multiple applications per year.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Dr. Pat </a:t>
            </a:r>
            <a:r>
              <a:rPr lang="en-US" sz="2800" b="1" dirty="0" err="1" smtClean="0">
                <a:solidFill>
                  <a:srgbClr val="FFFFFF"/>
                </a:solidFill>
              </a:rPr>
              <a:t>Tranel</a:t>
            </a:r>
            <a:r>
              <a:rPr lang="en-US" sz="2800" b="1" dirty="0" smtClean="0">
                <a:solidFill>
                  <a:srgbClr val="FFFFFF"/>
                </a:solidFill>
              </a:rPr>
              <a:t> (U of I) has already identified </a:t>
            </a:r>
            <a:r>
              <a:rPr lang="en-US" sz="2800" b="1" i="1" dirty="0" err="1" smtClean="0">
                <a:solidFill>
                  <a:srgbClr val="FFFFFF"/>
                </a:solidFill>
              </a:rPr>
              <a:t>Amaranthus</a:t>
            </a:r>
            <a:r>
              <a:rPr lang="en-US" sz="2800" b="1" i="1" dirty="0" smtClean="0">
                <a:solidFill>
                  <a:srgbClr val="FFFFFF"/>
                </a:solidFill>
              </a:rPr>
              <a:t> </a:t>
            </a:r>
            <a:r>
              <a:rPr lang="en-US" sz="2800" b="1" i="1" dirty="0" err="1" smtClean="0">
                <a:solidFill>
                  <a:srgbClr val="FFFFFF"/>
                </a:solidFill>
              </a:rPr>
              <a:t>rudis</a:t>
            </a:r>
            <a:r>
              <a:rPr lang="en-US" sz="2800" b="1" i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populations with resistance to 4 herbicide modes of action.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Enlist™ (Dow Agro) stacked herbicide technology may provide only temporal solution</a:t>
            </a:r>
          </a:p>
        </p:txBody>
      </p:sp>
    </p:spTree>
    <p:extLst>
      <p:ext uri="{BB962C8B-B14F-4D97-AF65-F5344CB8AC3E}">
        <p14:creationId xmlns:p14="http://schemas.microsoft.com/office/powerpoint/2010/main" val="1328678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18288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21 DAT</a:t>
            </a:r>
            <a:endParaRPr lang="en-US" sz="36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2" b="19783"/>
          <a:stretch/>
        </p:blipFill>
        <p:spPr>
          <a:xfrm>
            <a:off x="2057400" y="2974975"/>
            <a:ext cx="6858000" cy="274002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5" b="13963"/>
          <a:stretch/>
        </p:blipFill>
        <p:spPr>
          <a:xfrm>
            <a:off x="2057400" y="304800"/>
            <a:ext cx="68580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0" y="5719466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571946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18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571946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35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72077" y="5719466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70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52923" y="5715001"/>
            <a:ext cx="89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140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76900" y="5715000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280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324600" y="5728244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560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5719466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1120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42849" y="5737022"/>
            <a:ext cx="99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2240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62401" y="6019800"/>
            <a:ext cx="339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2,4-D dose, g </a:t>
            </a:r>
            <a:r>
              <a:rPr lang="en-US" sz="2400" b="1" dirty="0" err="1" smtClean="0"/>
              <a:t>ae</a:t>
            </a:r>
            <a:r>
              <a:rPr lang="en-US" sz="2400" b="1" dirty="0" smtClean="0"/>
              <a:t> ha</a:t>
            </a:r>
            <a:r>
              <a:rPr lang="en-US" sz="2400" b="1" baseline="30000" dirty="0" smtClean="0"/>
              <a:t>-1</a:t>
            </a:r>
            <a:endParaRPr lang="en-US" sz="24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228600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Susceptible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000" y="2971800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Resistant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600" y="6324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G. Kruger, UNL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hrac_o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" t="1466" r="455" b="-944"/>
          <a:stretch/>
        </p:blipFill>
        <p:spPr>
          <a:xfrm>
            <a:off x="32664" y="152400"/>
            <a:ext cx="9035135" cy="6596128"/>
          </a:xfrm>
        </p:spPr>
      </p:pic>
      <p:sp>
        <p:nvSpPr>
          <p:cNvPr id="9" name="Delay 8"/>
          <p:cNvSpPr/>
          <p:nvPr/>
        </p:nvSpPr>
        <p:spPr>
          <a:xfrm>
            <a:off x="6553200" y="5029200"/>
            <a:ext cx="2133600" cy="533400"/>
          </a:xfrm>
          <a:prstGeom prst="flowChartDela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8858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aminopyralid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5410200" y="4648200"/>
            <a:ext cx="1295400" cy="1219200"/>
          </a:xfrm>
          <a:prstGeom prst="hexagon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0" y="4825424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amino-</a:t>
            </a:r>
            <a:r>
              <a:rPr lang="en-US" sz="1600" b="1" dirty="0" err="1" smtClean="0">
                <a:solidFill>
                  <a:srgbClr val="000000"/>
                </a:solidFill>
              </a:rPr>
              <a:t>cyclopyrachlor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4953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Franklin Gothic Medium"/>
                <a:cs typeface="Franklin Gothic Medium"/>
              </a:rPr>
              <a:t>Pyrimidine-carboxylic-acid</a:t>
            </a:r>
            <a:endParaRPr lang="en-US" b="1" dirty="0">
              <a:solidFill>
                <a:srgbClr val="00000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174515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918"/>
            <a:ext cx="7924800" cy="79188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Greenhouse Dose Response 21 DAT</a:t>
            </a:r>
            <a:endParaRPr lang="en-US" b="1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5791200" cy="50610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6324600" y="2325231"/>
            <a:ext cx="198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ED50</a:t>
            </a:r>
          </a:p>
          <a:p>
            <a:r>
              <a:rPr lang="en-US" sz="2800" b="1" dirty="0" smtClean="0"/>
              <a:t>R:S – 9.1</a:t>
            </a:r>
          </a:p>
          <a:p>
            <a:endParaRPr lang="en-US" sz="2800" b="1" dirty="0"/>
          </a:p>
          <a:p>
            <a:r>
              <a:rPr lang="en-US" sz="2800" b="1" i="1" dirty="0" smtClean="0"/>
              <a:t>ED90</a:t>
            </a:r>
          </a:p>
          <a:p>
            <a:r>
              <a:rPr lang="en-US" sz="2800" b="1" i="1" dirty="0" smtClean="0"/>
              <a:t>R:S – 111</a:t>
            </a:r>
            <a:endParaRPr lang="en-US" sz="28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6324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G. Kruger, UNL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0" y="1813580"/>
            <a:ext cx="3048000" cy="4064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1804614"/>
            <a:ext cx="3052953" cy="40729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400" y="58775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Untreated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58775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280 g ha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58775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1,120 g ha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0" y="1813580"/>
            <a:ext cx="3048000" cy="4064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524000" y="3048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Field Evaluations 14 DAT</a:t>
            </a:r>
            <a:endParaRPr lang="en-US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6324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G. Kruger, UNL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9143" y="1676400"/>
            <a:ext cx="2970657" cy="396087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9800" y="1676400"/>
            <a:ext cx="2974019" cy="396535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9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" y="1676400"/>
            <a:ext cx="2971800" cy="3964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324600" y="5715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35,840 g ha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62871" y="5715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8,960 g ha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72559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4,480 g ha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3048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Field Evaluations 14 DAT</a:t>
            </a:r>
            <a:endParaRPr lang="en-US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86600" y="6324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G. Kruger, UNL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EFAC9"/>
                </a:solidFill>
              </a:rPr>
              <a:t>Recovery and Flowering 84 DAT</a:t>
            </a:r>
            <a:endParaRPr lang="en-US" sz="3600" b="1" dirty="0">
              <a:solidFill>
                <a:srgbClr val="FEFAC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3508" y="28841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Tw Cen MT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908800" cy="5181600"/>
          </a:xfrm>
          <a:ln w="19050" cmpd="sng"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24000" y="5715000"/>
            <a:ext cx="2743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35,840 g ha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5715000"/>
            <a:ext cx="2743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1,120 g ha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6324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G. Kruger, UNL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84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EFAC9"/>
                </a:solidFill>
              </a:rPr>
              <a:t>Proposed Resistance Mechanisms</a:t>
            </a:r>
            <a:endParaRPr lang="en-US" sz="4000" b="1" i="1" dirty="0">
              <a:solidFill>
                <a:srgbClr val="FEFAC9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4" y="1676400"/>
            <a:ext cx="871440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931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EFAC9"/>
                </a:solidFill>
              </a:rPr>
              <a:t>Possible Mechanisms of </a:t>
            </a:r>
            <a:r>
              <a:rPr lang="en-US" sz="4000" b="1" dirty="0" err="1" smtClean="0">
                <a:solidFill>
                  <a:srgbClr val="FEFAC9"/>
                </a:solidFill>
              </a:rPr>
              <a:t>Auxinic</a:t>
            </a:r>
            <a:r>
              <a:rPr lang="en-US" sz="4000" b="1" dirty="0" smtClean="0">
                <a:solidFill>
                  <a:srgbClr val="FEFAC9"/>
                </a:solidFill>
              </a:rPr>
              <a:t> </a:t>
            </a:r>
            <a:br>
              <a:rPr lang="en-US" sz="4000" b="1" dirty="0" smtClean="0">
                <a:solidFill>
                  <a:srgbClr val="FEFAC9"/>
                </a:solidFill>
              </a:rPr>
            </a:br>
            <a:r>
              <a:rPr lang="en-US" sz="4000" b="1" dirty="0" smtClean="0">
                <a:solidFill>
                  <a:srgbClr val="FEFAC9"/>
                </a:solidFill>
              </a:rPr>
              <a:t>Herbicide  Resistance</a:t>
            </a:r>
            <a:endParaRPr lang="en-US" sz="4000" b="1" i="1" dirty="0">
              <a:solidFill>
                <a:srgbClr val="FEFAC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8414"/>
            <a:ext cx="8382000" cy="45685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FFFFFF"/>
                </a:solidFill>
              </a:rPr>
              <a:t>Reduced binding to the ABP1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FFFFFF"/>
                </a:solidFill>
              </a:rPr>
              <a:t>Reduced binding to other receptors (TIR1, AFB)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FFFFFF"/>
                </a:solidFill>
              </a:rPr>
              <a:t>Altered active transport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FFFFFF"/>
                </a:solidFill>
              </a:rPr>
              <a:t>Increased conjugation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FFFFFF"/>
                </a:solidFill>
              </a:rPr>
              <a:t>Increased metabolism</a:t>
            </a:r>
          </a:p>
        </p:txBody>
      </p:sp>
    </p:spTree>
    <p:extLst>
      <p:ext uri="{BB962C8B-B14F-4D97-AF65-F5344CB8AC3E}">
        <p14:creationId xmlns:p14="http://schemas.microsoft.com/office/powerpoint/2010/main" val="657555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EFAC9"/>
                </a:solidFill>
              </a:rPr>
              <a:t>Implications For USA</a:t>
            </a:r>
            <a:endParaRPr lang="en-US" sz="4000" b="1" i="1" dirty="0">
              <a:solidFill>
                <a:srgbClr val="FEFAC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305800" cy="456858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i="1" dirty="0" smtClean="0">
                <a:solidFill>
                  <a:srgbClr val="FFFFFF"/>
                </a:solidFill>
              </a:rPr>
              <a:t>A. </a:t>
            </a:r>
            <a:r>
              <a:rPr lang="en-US" sz="2800" b="1" i="1" dirty="0" err="1" smtClean="0">
                <a:solidFill>
                  <a:srgbClr val="FFFFFF"/>
                </a:solidFill>
              </a:rPr>
              <a:t>tuberculatus</a:t>
            </a:r>
            <a:r>
              <a:rPr lang="en-US" sz="2800" b="1" dirty="0" smtClean="0">
                <a:solidFill>
                  <a:srgbClr val="FFFFFF"/>
                </a:solidFill>
              </a:rPr>
              <a:t> could force significant changes in mid-west production systems. (Dr. Pat </a:t>
            </a:r>
            <a:r>
              <a:rPr lang="en-US" sz="2800" b="1" dirty="0" err="1" smtClean="0">
                <a:solidFill>
                  <a:srgbClr val="FFFFFF"/>
                </a:solidFill>
              </a:rPr>
              <a:t>Tranel</a:t>
            </a:r>
            <a:r>
              <a:rPr lang="en-US" sz="2800" b="1" dirty="0" smtClean="0">
                <a:solidFill>
                  <a:srgbClr val="FFFFFF"/>
                </a:solidFill>
              </a:rPr>
              <a:t>, UI)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i="1" dirty="0" smtClean="0">
                <a:solidFill>
                  <a:srgbClr val="FFFFFF"/>
                </a:solidFill>
              </a:rPr>
              <a:t>A. </a:t>
            </a:r>
            <a:r>
              <a:rPr lang="en-US" sz="2800" b="1" i="1" dirty="0" err="1" smtClean="0">
                <a:solidFill>
                  <a:srgbClr val="FFFFFF"/>
                </a:solidFill>
              </a:rPr>
              <a:t>tuberculatus</a:t>
            </a:r>
            <a:r>
              <a:rPr lang="en-US" sz="2800" b="1" i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is native species, there is no genetic bottle neck, massive amounts of genetic variability to select from.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Enlist™ (Dow Agro) stacked herbicide technology and Monsanto’s </a:t>
            </a:r>
            <a:r>
              <a:rPr lang="en-US" sz="2800" b="1" dirty="0" err="1" smtClean="0">
                <a:solidFill>
                  <a:srgbClr val="FFFFFF"/>
                </a:solidFill>
              </a:rPr>
              <a:t>dicamba</a:t>
            </a:r>
            <a:r>
              <a:rPr lang="en-US" sz="2800" b="1" dirty="0" smtClean="0">
                <a:solidFill>
                  <a:srgbClr val="FFFFFF"/>
                </a:solidFill>
              </a:rPr>
              <a:t> resistant varieties will provide a temporary solution. 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Very high levels of 2,4-D resistance have been identified in Nebraska.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HPPD herbicides were thought to provide a bridge until new modes of action could be discovered, we already have the first case of resistance.</a:t>
            </a:r>
          </a:p>
        </p:txBody>
      </p:sp>
    </p:spTree>
    <p:extLst>
      <p:ext uri="{BB962C8B-B14F-4D97-AF65-F5344CB8AC3E}">
        <p14:creationId xmlns:p14="http://schemas.microsoft.com/office/powerpoint/2010/main" val="657555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EFAC9"/>
                </a:solidFill>
              </a:rPr>
              <a:t>Implications for Brazil</a:t>
            </a:r>
            <a:endParaRPr lang="en-US" sz="4000" b="1" i="1" dirty="0">
              <a:solidFill>
                <a:srgbClr val="FEFAC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305800" cy="45685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/>
              <a:t>Is there a </a:t>
            </a:r>
            <a:r>
              <a:rPr lang="en-US" sz="2800" b="1" i="1" dirty="0" smtClean="0"/>
              <a:t>A. </a:t>
            </a:r>
            <a:r>
              <a:rPr lang="en-US" sz="2800" b="1" i="1" dirty="0" err="1" smtClean="0"/>
              <a:t>palmeri</a:t>
            </a:r>
            <a:r>
              <a:rPr lang="en-US" sz="2800" b="1" i="1" dirty="0" smtClean="0"/>
              <a:t> </a:t>
            </a:r>
            <a:r>
              <a:rPr lang="en-US" sz="2800" b="1" dirty="0" smtClean="0"/>
              <a:t>or </a:t>
            </a:r>
            <a:r>
              <a:rPr lang="en-US" sz="2800" b="1" i="1" dirty="0" smtClean="0"/>
              <a:t>A. </a:t>
            </a:r>
            <a:r>
              <a:rPr lang="en-US" sz="2800" b="1" i="1" dirty="0" err="1" smtClean="0"/>
              <a:t>tuberculatus</a:t>
            </a:r>
            <a:r>
              <a:rPr lang="en-US" sz="2800" b="1" dirty="0" smtClean="0"/>
              <a:t> type plant lurking somewhere in Brazil or in surrounding country? (Blame it on Paraguay?)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/>
              <a:t>Brazil has the advantage of watching the US and hopefully preventing the same things from happening here.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/>
              <a:t>Coordination for resistance management efforts will be critical with university, industry and grower partnerships.  </a:t>
            </a:r>
          </a:p>
        </p:txBody>
      </p:sp>
    </p:spTree>
    <p:extLst>
      <p:ext uri="{BB962C8B-B14F-4D97-AF65-F5344CB8AC3E}">
        <p14:creationId xmlns:p14="http://schemas.microsoft.com/office/powerpoint/2010/main" val="657555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EFAC9"/>
                </a:solidFill>
              </a:rPr>
              <a:t>Acknowledgements</a:t>
            </a:r>
            <a:endParaRPr lang="en-US" b="1" i="1" dirty="0">
              <a:solidFill>
                <a:srgbClr val="FEFAC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305800" cy="2209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 smtClean="0"/>
              <a:t>Dr. Greg Kruger, University of Nebraska-Lincoln</a:t>
            </a:r>
            <a:endParaRPr lang="en-US" sz="3200" b="1" dirty="0"/>
          </a:p>
          <a:p>
            <a:pPr>
              <a:spcBef>
                <a:spcPts val="0"/>
              </a:spcBef>
            </a:pPr>
            <a:r>
              <a:rPr lang="en-US" sz="3200" b="1" dirty="0" smtClean="0"/>
              <a:t>Dr. </a:t>
            </a:r>
            <a:r>
              <a:rPr lang="en-US" sz="3200" b="1" dirty="0" err="1" smtClean="0"/>
              <a:t>Mithila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Jugulam</a:t>
            </a:r>
            <a:r>
              <a:rPr lang="en-US" sz="3200" b="1" dirty="0" smtClean="0"/>
              <a:t>, Kansas State University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6003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  <a:effectLst/>
        </p:spPr>
        <p:txBody>
          <a:bodyPr lIns="92075" tIns="46038" rIns="92075" bIns="46038" anchor="b">
            <a:noAutofit/>
          </a:bodyPr>
          <a:lstStyle/>
          <a:p>
            <a:pPr algn="ctr"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Herbicides that Mimic Natural Plant </a:t>
            </a: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Hormone (PGR)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772400" cy="4343400"/>
          </a:xfrm>
        </p:spPr>
        <p:txBody>
          <a:bodyPr lIns="92075" tIns="46038" rIns="92075" bIns="46038"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3200" b="1" dirty="0"/>
              <a:t>Natural plant hormones control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"/>
              <a:defRPr/>
            </a:pPr>
            <a:r>
              <a:rPr lang="en-US" sz="2800" b="1" dirty="0"/>
              <a:t>growth, development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"/>
              <a:defRPr/>
            </a:pPr>
            <a:r>
              <a:rPr lang="en-US" sz="2800" b="1" dirty="0"/>
              <a:t>tissue differentiation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"/>
              <a:defRPr/>
            </a:pPr>
            <a:r>
              <a:rPr lang="en-US" sz="2800" b="1" dirty="0"/>
              <a:t>RNA and DNA synthesis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3200" b="1" dirty="0"/>
              <a:t>Herbicides with this mode of action can do the same things at low concentrations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3200" b="1" dirty="0"/>
              <a:t>At high concentrations these compounds are herbicides</a:t>
            </a:r>
          </a:p>
        </p:txBody>
      </p:sp>
    </p:spTree>
    <p:extLst>
      <p:ext uri="{BB962C8B-B14F-4D97-AF65-F5344CB8AC3E}">
        <p14:creationId xmlns:p14="http://schemas.microsoft.com/office/powerpoint/2010/main" val="1867214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2" y="57150"/>
            <a:ext cx="8059738" cy="1162050"/>
          </a:xfrm>
          <a:effectLst/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 	PGR Mode of Action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7775" y="1905000"/>
            <a:ext cx="6524625" cy="4572000"/>
          </a:xfrm>
        </p:spPr>
        <p:txBody>
          <a:bodyPr lIns="92075" tIns="46038" rIns="92075" bIns="46038"/>
          <a:lstStyle/>
          <a:p>
            <a:pPr eaLnBrk="1" hangingPunct="1">
              <a:buFont typeface="Wingdings" charset="2"/>
              <a:buChar char="§"/>
              <a:defRPr/>
            </a:pPr>
            <a:r>
              <a:rPr lang="en-US" sz="4000" b="1" dirty="0"/>
              <a:t>Symptoms</a:t>
            </a:r>
            <a:endParaRPr lang="en-US" sz="2800" b="1" dirty="0"/>
          </a:p>
          <a:p>
            <a:pPr lvl="1" eaLnBrk="1" hangingPunct="1">
              <a:buFont typeface="Wingdings" charset="2"/>
              <a:buChar char=""/>
              <a:defRPr/>
            </a:pPr>
            <a:r>
              <a:rPr lang="en-US" sz="3200" b="1" dirty="0"/>
              <a:t>abnormal growth resulting in twisted stems</a:t>
            </a:r>
          </a:p>
          <a:p>
            <a:pPr lvl="1" eaLnBrk="1" hangingPunct="1">
              <a:buFont typeface="Wingdings" charset="2"/>
              <a:buChar char=""/>
              <a:defRPr/>
            </a:pPr>
            <a:r>
              <a:rPr lang="en-US" sz="3200" b="1" dirty="0"/>
              <a:t>stem swelling due to rapid and uncontrolled cell division</a:t>
            </a:r>
          </a:p>
          <a:p>
            <a:pPr lvl="1" eaLnBrk="1" hangingPunct="1">
              <a:buFont typeface="Wingdings" charset="2"/>
              <a:buChar char=""/>
              <a:defRPr/>
            </a:pPr>
            <a:r>
              <a:rPr lang="en-US" sz="3200" b="1" dirty="0"/>
              <a:t>differentiated cells changing to immature cells</a:t>
            </a:r>
          </a:p>
        </p:txBody>
      </p:sp>
    </p:spTree>
    <p:extLst>
      <p:ext uri="{BB962C8B-B14F-4D97-AF65-F5344CB8AC3E}">
        <p14:creationId xmlns:p14="http://schemas.microsoft.com/office/powerpoint/2010/main" val="24606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162050"/>
          </a:xfrm>
          <a:effectLst/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  Mechanism of Selectivity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458200" cy="4572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b="1" dirty="0">
                <a:ea typeface="ＭＳ Ｐゴシック" charset="0"/>
                <a:cs typeface="ＭＳ Ｐゴシック" charset="0"/>
              </a:rPr>
              <a:t>Hypothesis #1</a:t>
            </a:r>
          </a:p>
          <a:p>
            <a:pPr lvl="1" eaLnBrk="1" hangingPunct="1">
              <a:defRPr/>
            </a:pPr>
            <a:r>
              <a:rPr lang="en-US" sz="3200" b="1" dirty="0">
                <a:ea typeface="ＭＳ Ｐゴシック" charset="0"/>
              </a:rPr>
              <a:t>Differential metabolism, grasses form amino acid conjugates, while broadleaves form sugar conjugates </a:t>
            </a:r>
          </a:p>
          <a:p>
            <a:pPr eaLnBrk="1" hangingPunct="1">
              <a:defRPr/>
            </a:pPr>
            <a:r>
              <a:rPr lang="en-US" sz="3600" b="1" dirty="0">
                <a:ea typeface="ＭＳ Ｐゴシック" charset="0"/>
                <a:cs typeface="ＭＳ Ｐゴシック" charset="0"/>
              </a:rPr>
              <a:t>Hypothesis #2</a:t>
            </a:r>
          </a:p>
          <a:p>
            <a:pPr lvl="1" eaLnBrk="1" hangingPunct="1">
              <a:defRPr/>
            </a:pPr>
            <a:r>
              <a:rPr lang="en-US" sz="3200" b="1" dirty="0" err="1">
                <a:ea typeface="ＭＳ Ｐゴシック" charset="0"/>
              </a:rPr>
              <a:t>Auxin</a:t>
            </a:r>
            <a:r>
              <a:rPr lang="en-US" sz="3200" b="1" dirty="0">
                <a:ea typeface="ＭＳ Ｐゴシック" charset="0"/>
              </a:rPr>
              <a:t> receptors in grasses do not recognize these synthetic </a:t>
            </a:r>
            <a:r>
              <a:rPr lang="en-US" sz="3200" b="1" dirty="0" err="1">
                <a:ea typeface="ＭＳ Ｐゴシック" charset="0"/>
              </a:rPr>
              <a:t>auxins</a:t>
            </a:r>
            <a:r>
              <a:rPr lang="en-US" sz="3200" b="1" dirty="0">
                <a:ea typeface="ＭＳ Ｐゴシック" charset="0"/>
              </a:rPr>
              <a:t> so the cascade effect is never initiated. </a:t>
            </a:r>
          </a:p>
        </p:txBody>
      </p:sp>
    </p:spTree>
    <p:extLst>
      <p:ext uri="{BB962C8B-B14F-4D97-AF65-F5344CB8AC3E}">
        <p14:creationId xmlns:p14="http://schemas.microsoft.com/office/powerpoint/2010/main" val="21432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4400" b="1" dirty="0"/>
              <a:t>Mode of action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"/>
              <a:defRPr/>
            </a:pPr>
            <a:r>
              <a:rPr lang="en-US" sz="3600" b="1" dirty="0"/>
              <a:t>we understand symptoms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"/>
              <a:defRPr/>
            </a:pPr>
            <a:r>
              <a:rPr lang="en-US" sz="3600" b="1" dirty="0"/>
              <a:t>we don’t </a:t>
            </a:r>
            <a:r>
              <a:rPr lang="en-US" sz="3600" b="1" dirty="0" smtClean="0"/>
              <a:t>completely understand why grasses </a:t>
            </a:r>
            <a:r>
              <a:rPr lang="en-US" sz="3600" b="1" dirty="0"/>
              <a:t>are resistant and broadleaf plants are susceptible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"/>
              <a:defRPr/>
            </a:pPr>
            <a:r>
              <a:rPr lang="en-US" sz="3600" b="1" dirty="0"/>
              <a:t>l</a:t>
            </a:r>
            <a:r>
              <a:rPr lang="en-US" sz="3600" b="1" dirty="0" smtClean="0"/>
              <a:t>ack of ethylene response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"/>
              <a:defRPr/>
            </a:pPr>
            <a:r>
              <a:rPr lang="en-US" sz="3600" b="1" dirty="0" smtClean="0"/>
              <a:t>differences </a:t>
            </a:r>
            <a:r>
              <a:rPr lang="en-US" sz="3600" b="1" dirty="0"/>
              <a:t>in metabolism?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 PGR Mode of Action</a:t>
            </a:r>
          </a:p>
        </p:txBody>
      </p:sp>
    </p:spTree>
    <p:extLst>
      <p:ext uri="{BB962C8B-B14F-4D97-AF65-F5344CB8AC3E}">
        <p14:creationId xmlns:p14="http://schemas.microsoft.com/office/powerpoint/2010/main" val="23619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104-0479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/>
          <a:stretch>
            <a:fillRect/>
          </a:stretch>
        </p:blipFill>
        <p:spPr bwMode="auto">
          <a:xfrm>
            <a:off x="381000" y="2057400"/>
            <a:ext cx="83820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7955" name="Text Box 3"/>
          <p:cNvSpPr txBox="1">
            <a:spLocks noChangeArrowheads="1"/>
          </p:cNvSpPr>
          <p:nvPr/>
        </p:nvSpPr>
        <p:spPr bwMode="auto">
          <a:xfrm>
            <a:off x="228600" y="944563"/>
            <a:ext cx="86868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Effects of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Picloram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on 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Centaurea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solstitalis</a:t>
            </a:r>
            <a:endParaRPr lang="en-US" sz="3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31075" name="Text Box 4"/>
          <p:cNvSpPr txBox="1">
            <a:spLocks noChangeArrowheads="1"/>
          </p:cNvSpPr>
          <p:nvPr/>
        </p:nvSpPr>
        <p:spPr bwMode="auto">
          <a:xfrm>
            <a:off x="1371600" y="2073275"/>
            <a:ext cx="594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Comic Sans MS" charset="0"/>
              </a:rPr>
              <a:t>First symptom is downward bending or twisting of the stem, epinasty.</a:t>
            </a:r>
          </a:p>
        </p:txBody>
      </p:sp>
      <p:sp>
        <p:nvSpPr>
          <p:cNvPr id="131076" name="Line 5"/>
          <p:cNvSpPr>
            <a:spLocks noChangeShapeType="1"/>
          </p:cNvSpPr>
          <p:nvPr/>
        </p:nvSpPr>
        <p:spPr bwMode="auto">
          <a:xfrm>
            <a:off x="5486400" y="2971800"/>
            <a:ext cx="6858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Rans410 871 5 oz bolt close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52578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2" name="Picture 3" descr="Rans410 Tordon bolt close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06800"/>
            <a:ext cx="4876800" cy="325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4"/>
          <p:cNvSpPr txBox="1">
            <a:spLocks noChangeArrowheads="1"/>
          </p:cNvSpPr>
          <p:nvPr/>
        </p:nvSpPr>
        <p:spPr bwMode="auto">
          <a:xfrm>
            <a:off x="5410200" y="1676400"/>
            <a:ext cx="358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err="1" smtClean="0">
                <a:latin typeface="Comic Sans MS" charset="0"/>
              </a:rPr>
              <a:t>Aminopyralid</a:t>
            </a:r>
            <a:r>
              <a:rPr lang="en-US" sz="2800" b="1" dirty="0">
                <a:latin typeface="Comic Sans MS" charset="0"/>
              </a:rPr>
              <a:t> </a:t>
            </a:r>
            <a:endParaRPr lang="en-US" sz="2800" b="1" dirty="0" smtClean="0">
              <a:latin typeface="Comic Sans MS" charset="0"/>
            </a:endParaRPr>
          </a:p>
          <a:p>
            <a:pPr algn="ctr"/>
            <a:r>
              <a:rPr lang="en-US" sz="2800" b="1" dirty="0" smtClean="0">
                <a:latin typeface="Comic Sans MS" charset="0"/>
              </a:rPr>
              <a:t>0.4 L/ha</a:t>
            </a:r>
            <a:endParaRPr lang="en-US" sz="2800" b="1" dirty="0">
              <a:latin typeface="Comic Sans MS" charset="0"/>
            </a:endParaRPr>
          </a:p>
        </p:txBody>
      </p:sp>
      <p:sp>
        <p:nvSpPr>
          <p:cNvPr id="133124" name="Text Box 5"/>
          <p:cNvSpPr txBox="1">
            <a:spLocks noChangeArrowheads="1"/>
          </p:cNvSpPr>
          <p:nvPr/>
        </p:nvSpPr>
        <p:spPr bwMode="auto">
          <a:xfrm>
            <a:off x="914400" y="4967288"/>
            <a:ext cx="335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 smtClean="0">
                <a:latin typeface="Comic Sans MS" charset="0"/>
              </a:rPr>
              <a:t>Picloram</a:t>
            </a:r>
            <a:r>
              <a:rPr lang="en-US" sz="2800" b="1" dirty="0" smtClean="0">
                <a:latin typeface="Comic Sans MS" charset="0"/>
              </a:rPr>
              <a:t> L/ha</a:t>
            </a:r>
            <a:endParaRPr lang="en-US" sz="2800" b="1" dirty="0">
              <a:latin typeface="Comic Sans MS" charset="0"/>
            </a:endParaRPr>
          </a:p>
        </p:txBody>
      </p:sp>
      <p:sp>
        <p:nvSpPr>
          <p:cNvPr id="638982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PGR symptoms on </a:t>
            </a:r>
            <a:r>
              <a:rPr lang="en-US" sz="4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Centaurea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diffusa</a:t>
            </a:r>
            <a:endParaRPr lang="en-US" sz="4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86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Median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E7BC29"/>
      </a:accent1>
      <a:accent2>
        <a:srgbClr val="A5B592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20773</TotalTime>
  <Words>1184</Words>
  <Application>Microsoft Macintosh PowerPoint</Application>
  <PresentationFormat>Apresentação na tela (4:3)</PresentationFormat>
  <Paragraphs>269</Paragraphs>
  <Slides>38</Slides>
  <Notes>28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Comic Sans MS</vt:lpstr>
      <vt:lpstr>Franklin Gothic Medium</vt:lpstr>
      <vt:lpstr>Helvetica</vt:lpstr>
      <vt:lpstr>ＭＳ Ｐゴシック</vt:lpstr>
      <vt:lpstr>ＭＳ ゴシック</vt:lpstr>
      <vt:lpstr>Times New Roman</vt:lpstr>
      <vt:lpstr>Tw Cen MT</vt:lpstr>
      <vt:lpstr>Verdana</vt:lpstr>
      <vt:lpstr>Wingdings</vt:lpstr>
      <vt:lpstr>Wingdings 2</vt:lpstr>
      <vt:lpstr>2_Median</vt:lpstr>
      <vt:lpstr>Mechanism of Action and Resistance to Plant Growth Regulators  (Synthetic Auxins)</vt:lpstr>
      <vt:lpstr>Outline </vt:lpstr>
      <vt:lpstr>Apresentação do PowerPoint</vt:lpstr>
      <vt:lpstr>Herbicides that Mimic Natural Plant Hormone (PGR)</vt:lpstr>
      <vt:lpstr>  PGR Mode of Action</vt:lpstr>
      <vt:lpstr>  Mechanism of Selectivity</vt:lpstr>
      <vt:lpstr> PGR Mode of Action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Characteristics of PGR Herbicides</vt:lpstr>
      <vt:lpstr>Characteristics of PGR Herbicides</vt:lpstr>
      <vt:lpstr>Characteristics of PGR Herbicides</vt:lpstr>
      <vt:lpstr>Specific Characteristics of PGR Herbicides</vt:lpstr>
      <vt:lpstr>Status of Synthetic Auxin Resistance</vt:lpstr>
      <vt:lpstr>Examples of Auxin Resistant Weeds</vt:lpstr>
      <vt:lpstr>2,4-D Resistant Amaranthus tuberculatus</vt:lpstr>
      <vt:lpstr>21 DAT</vt:lpstr>
      <vt:lpstr>Greenhouse Dose Response 21 DAT</vt:lpstr>
      <vt:lpstr>Apresentação do PowerPoint</vt:lpstr>
      <vt:lpstr>Apresentação do PowerPoint</vt:lpstr>
      <vt:lpstr>Recovery and Flowering 84 DAT</vt:lpstr>
      <vt:lpstr>Proposed Resistance Mechanisms</vt:lpstr>
      <vt:lpstr>Possible Mechanisms of Auxinic  Herbicide  Resistance</vt:lpstr>
      <vt:lpstr>Implications For USA</vt:lpstr>
      <vt:lpstr>Implications for Brazil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Fluridone, Penoxsulam and Triclopyr Absorption by Eurasian Watermilfoil and Hydrilla</dc:title>
  <dc:creator>Joe Vassios</dc:creator>
  <cp:lastModifiedBy>Usuário do Microsoft Office</cp:lastModifiedBy>
  <cp:revision>342</cp:revision>
  <cp:lastPrinted>2012-08-28T19:57:07Z</cp:lastPrinted>
  <dcterms:created xsi:type="dcterms:W3CDTF">2011-03-29T17:19:15Z</dcterms:created>
  <dcterms:modified xsi:type="dcterms:W3CDTF">2016-02-22T09:19:09Z</dcterms:modified>
</cp:coreProperties>
</file>