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5" r:id="rId8"/>
    <p:sldId id="270" r:id="rId9"/>
    <p:sldId id="281" r:id="rId10"/>
    <p:sldId id="271" r:id="rId11"/>
    <p:sldId id="272" r:id="rId12"/>
    <p:sldId id="273" r:id="rId13"/>
    <p:sldId id="264" r:id="rId14"/>
    <p:sldId id="266" r:id="rId15"/>
    <p:sldId id="267" r:id="rId16"/>
    <p:sldId id="268" r:id="rId17"/>
    <p:sldId id="269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4" r:id="rId26"/>
    <p:sldId id="285" r:id="rId27"/>
    <p:sldId id="286" r:id="rId28"/>
    <p:sldId id="282" r:id="rId29"/>
    <p:sldId id="288" r:id="rId30"/>
    <p:sldId id="287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715"/>
  </p:normalViewPr>
  <p:slideViewPr>
    <p:cSldViewPr snapToGrid="0" snapToObjects="1">
      <p:cViewPr varScale="1">
        <p:scale>
          <a:sx n="116" d="100"/>
          <a:sy n="116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s://www.youtube.com/watch?v=4QYrAqrpshw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rabekir.akkoyunlu@uni-graz.a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gqlmsiHjA" TargetMode="External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6c_gUMecE" TargetMode="External"/><Relationship Id="rId4" Type="http://schemas.openxmlformats.org/officeDocument/2006/relationships/hyperlink" Target="https://www.youtube.com/watch?v=t-wG8u1ojeI" TargetMode="External"/><Relationship Id="rId5" Type="http://schemas.openxmlformats.org/officeDocument/2006/relationships/hyperlink" Target="https://www.youtube.com/watch?v=YMUAG7i5T7Y" TargetMode="External"/><Relationship Id="rId6" Type="http://schemas.openxmlformats.org/officeDocument/2006/relationships/hyperlink" Target="https://www.youtube.com/watch?v=9ew7-hgRne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02852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068" y="5294810"/>
            <a:ext cx="9144000" cy="1091919"/>
          </a:xfrm>
        </p:spPr>
        <p:txBody>
          <a:bodyPr>
            <a:normAutofit/>
          </a:bodyPr>
          <a:lstStyle/>
          <a:p>
            <a:r>
              <a:rPr lang="en-US" b="1" dirty="0" smtClean="0"/>
              <a:t>Dr. Karabekir Akkoyunlu</a:t>
            </a:r>
          </a:p>
          <a:p>
            <a:r>
              <a:rPr lang="en-US" b="1" dirty="0" smtClean="0"/>
              <a:t>LECTURE 1: Conceptual </a:t>
            </a:r>
            <a:r>
              <a:rPr lang="en-US" b="1" smtClean="0"/>
              <a:t>&amp; Historical </a:t>
            </a:r>
            <a:r>
              <a:rPr lang="en-US" b="1" dirty="0" smtClean="0"/>
              <a:t>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Course </a:t>
            </a:r>
            <a:r>
              <a:rPr lang="en-GB" b="1" dirty="0" smtClean="0">
                <a:solidFill>
                  <a:srgbClr val="FF0000"/>
                </a:solidFill>
              </a:rPr>
              <a:t>Textbook &amp; Sources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mage result for Louise Fawcett (ed.) International Relations of the Midd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AC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0" y="2314807"/>
            <a:ext cx="6586489" cy="4419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/>
              <a:t>Louise Fawcett (ed.) </a:t>
            </a:r>
            <a:r>
              <a:rPr lang="en-US" sz="2000" i="1" dirty="0"/>
              <a:t>International Relations of the Middle East</a:t>
            </a:r>
            <a:r>
              <a:rPr lang="en-US" sz="2000" dirty="0"/>
              <a:t>, Oxford University Press, 2016 </a:t>
            </a:r>
          </a:p>
          <a:p>
            <a:r>
              <a:rPr lang="en-US" sz="2000" dirty="0"/>
              <a:t>Selected chapters, additional </a:t>
            </a:r>
            <a:r>
              <a:rPr lang="en-US" sz="2000" dirty="0" smtClean="0"/>
              <a:t>reading, lecture slides </a:t>
            </a:r>
            <a:r>
              <a:rPr lang="en-US" sz="2000" dirty="0"/>
              <a:t>and other material will be uploaded to Moodle. </a:t>
            </a:r>
            <a:endParaRPr lang="en-US" sz="2000" dirty="0" smtClean="0"/>
          </a:p>
          <a:p>
            <a:r>
              <a:rPr lang="en-US" sz="2000" dirty="0" smtClean="0"/>
              <a:t>Recommended websites </a:t>
            </a:r>
            <a:r>
              <a:rPr lang="en-US" sz="2000" dirty="0"/>
              <a:t>for updates, analyses and </a:t>
            </a:r>
            <a:r>
              <a:rPr lang="en-US" sz="2000" dirty="0" smtClean="0"/>
              <a:t>opinions</a:t>
            </a:r>
            <a:r>
              <a:rPr lang="en-US" sz="2000" dirty="0"/>
              <a:t>: 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al-</a:t>
            </a:r>
            <a:r>
              <a:rPr lang="en-US" sz="1800" dirty="0" err="1" smtClean="0">
                <a:solidFill>
                  <a:srgbClr val="FF0000"/>
                </a:solidFill>
              </a:rPr>
              <a:t>monitor.com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800" dirty="0" err="1" smtClean="0">
                <a:solidFill>
                  <a:srgbClr val="FF0000"/>
                </a:solidFill>
              </a:rPr>
              <a:t>jadaliyya.com</a:t>
            </a:r>
            <a:r>
              <a:rPr lang="en-US" sz="1800" dirty="0" smtClean="0">
                <a:solidFill>
                  <a:srgbClr val="FF0000"/>
                </a:solidFill>
              </a:rPr>
              <a:t>  </a:t>
            </a:r>
          </a:p>
          <a:p>
            <a:pPr lvl="1"/>
            <a:r>
              <a:rPr lang="en-US" sz="1800" dirty="0" err="1" smtClean="0">
                <a:solidFill>
                  <a:srgbClr val="FF0000"/>
                </a:solidFill>
              </a:rPr>
              <a:t>merip.org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800" dirty="0" err="1" smtClean="0">
                <a:solidFill>
                  <a:srgbClr val="FF0000"/>
                </a:solidFill>
              </a:rPr>
              <a:t>ottomanhistorypodcast.com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You are expected to come to class having done the reading and ready to engage in discussion &amp; answer questions.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0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84" y="1105473"/>
            <a:ext cx="5634697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Assessment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971" y="2431036"/>
            <a:ext cx="8717325" cy="344890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en-US" dirty="0"/>
          </a:p>
          <a:p>
            <a:pPr algn="ctr">
              <a:buFont typeface="Wingdings" charset="2"/>
              <a:buChar char="§"/>
            </a:pPr>
            <a:r>
              <a:rPr lang="en-US" dirty="0" smtClean="0"/>
              <a:t>Attendance + Participation: 20%</a:t>
            </a:r>
            <a:endParaRPr lang="en-US" dirty="0"/>
          </a:p>
          <a:p>
            <a:pPr algn="ctr">
              <a:buFont typeface="Wingdings" charset="2"/>
              <a:buChar char="§"/>
            </a:pPr>
            <a:r>
              <a:rPr lang="en-GB" dirty="0" smtClean="0"/>
              <a:t>Reading responses: 20% each</a:t>
            </a:r>
            <a:endParaRPr lang="en-GB" dirty="0"/>
          </a:p>
          <a:p>
            <a:pPr algn="ctr">
              <a:buFont typeface="Wingdings" charset="2"/>
              <a:buChar char="§"/>
            </a:pPr>
            <a:r>
              <a:rPr lang="en-GB" dirty="0" smtClean="0"/>
              <a:t>Final Paper: %40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age result for middle east in focus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74055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Conceptualising </a:t>
            </a:r>
            <a:br>
              <a:rPr lang="en-GB" sz="6000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</a:br>
            <a:r>
              <a:rPr lang="en-GB" sz="6000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“The Middle East”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2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629" y="500062"/>
            <a:ext cx="4760742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“The Middle East”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106978"/>
            <a:ext cx="6794696" cy="412500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Arabic: </a:t>
            </a:r>
            <a:r>
              <a:rPr lang="en-GB" i="1" dirty="0" err="1"/>
              <a:t>M</a:t>
            </a:r>
            <a:r>
              <a:rPr lang="en-GB" i="1" dirty="0" err="1" smtClean="0"/>
              <a:t>ashriq</a:t>
            </a:r>
            <a:r>
              <a:rPr lang="en-GB" dirty="0" smtClean="0"/>
              <a:t> &amp; </a:t>
            </a:r>
            <a:r>
              <a:rPr lang="en-GB" i="1" dirty="0" err="1"/>
              <a:t>M</a:t>
            </a:r>
            <a:r>
              <a:rPr lang="en-GB" i="1" dirty="0" err="1" smtClean="0"/>
              <a:t>aghrab</a:t>
            </a:r>
            <a:endParaRPr lang="en-GB" i="1" dirty="0" smtClean="0"/>
          </a:p>
          <a:p>
            <a:r>
              <a:rPr lang="en-GB" dirty="0" smtClean="0"/>
              <a:t>India &amp; China: West Asia</a:t>
            </a:r>
          </a:p>
          <a:p>
            <a:r>
              <a:rPr lang="en-GB" dirty="0" smtClean="0"/>
              <a:t>Soviet Russia: Central East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Geopolitics of the term</a:t>
            </a:r>
          </a:p>
          <a:p>
            <a:pPr lvl="1"/>
            <a:r>
              <a:rPr lang="en-GB" dirty="0" smtClean="0"/>
              <a:t>British colonial concepts: Near East &amp; Far East</a:t>
            </a:r>
          </a:p>
          <a:p>
            <a:pPr lvl="1"/>
            <a:r>
              <a:rPr lang="en-GB" dirty="0" smtClean="0"/>
              <a:t>US naval Admiral Alfred T. Mahan (1902)</a:t>
            </a:r>
          </a:p>
          <a:p>
            <a:pPr lvl="1"/>
            <a:endParaRPr lang="en-GB" dirty="0"/>
          </a:p>
          <a:p>
            <a:r>
              <a:rPr lang="en-GB" dirty="0" smtClean="0"/>
              <a:t>“East is East, and West is West, and never the twain shall meet” – </a:t>
            </a:r>
            <a:r>
              <a:rPr lang="en-GB" dirty="0" err="1" smtClean="0"/>
              <a:t>R.Kipling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1026" name="Picture 2" descr="mage result for rudyard ki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327" y="2196829"/>
            <a:ext cx="3338977" cy="3338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7556" y="5722344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Rudyard Kipling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529" y="594877"/>
            <a:ext cx="6328703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White Men’s Burden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5473" y="2271853"/>
            <a:ext cx="3709555" cy="3254233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Take up the </a:t>
            </a:r>
            <a:r>
              <a:rPr lang="en-GB" sz="1600" smtClean="0">
                <a:latin typeface="Georgia" charset="0"/>
                <a:ea typeface="Georgia" charset="0"/>
                <a:cs typeface="Georgia" charset="0"/>
              </a:rPr>
              <a:t>White Man’s burden</a:t>
            </a:r>
            <a:endParaRPr lang="en-GB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Send forth the best ye breed</a:t>
            </a:r>
          </a:p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Go send your sons to exile</a:t>
            </a:r>
          </a:p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To serve your </a:t>
            </a:r>
            <a:r>
              <a:rPr lang="en-GB" sz="16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captives</a:t>
            </a: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' need</a:t>
            </a:r>
          </a:p>
          <a:p>
            <a:pPr marL="457200" lvl="1" indent="0" algn="r">
              <a:buNone/>
            </a:pPr>
            <a:endParaRPr lang="en-GB" sz="1600" dirty="0">
              <a:latin typeface="Georgia" charset="0"/>
              <a:ea typeface="Georgia" charset="0"/>
              <a:cs typeface="Georgia" charset="0"/>
            </a:endParaRPr>
          </a:p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To wait in heavy harness</a:t>
            </a:r>
          </a:p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On fluttered folk and wild</a:t>
            </a:r>
          </a:p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Your </a:t>
            </a:r>
            <a:r>
              <a:rPr lang="en-GB" sz="16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new-caught</a:t>
            </a: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, sullen peoples</a:t>
            </a:r>
          </a:p>
          <a:p>
            <a:pPr marL="457200" lvl="1" indent="0" algn="r">
              <a:buNone/>
            </a:pP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Half </a:t>
            </a:r>
            <a:r>
              <a:rPr lang="en-GB" sz="16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devil</a:t>
            </a:r>
            <a:r>
              <a:rPr lang="en-GB" sz="1600" dirty="0" smtClean="0">
                <a:latin typeface="Georgia" charset="0"/>
                <a:ea typeface="Georgia" charset="0"/>
                <a:cs typeface="Georgia" charset="0"/>
              </a:rPr>
              <a:t> and half </a:t>
            </a:r>
            <a:r>
              <a:rPr lang="en-GB" sz="16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child</a:t>
            </a:r>
          </a:p>
          <a:p>
            <a:pPr marL="457200" lvl="1" indent="0" algn="r">
              <a:buNone/>
            </a:pPr>
            <a:r>
              <a:rPr lang="is-IS" sz="1400" dirty="0" smtClean="0">
                <a:latin typeface="Georgia" charset="0"/>
                <a:ea typeface="Georgia" charset="0"/>
                <a:cs typeface="Georgia" charset="0"/>
              </a:rPr>
              <a:t>…</a:t>
            </a:r>
            <a:endParaRPr lang="en-GB" sz="1400" dirty="0">
              <a:latin typeface="Georgia" charset="0"/>
              <a:ea typeface="Georgia" charset="0"/>
              <a:cs typeface="Georgia" charset="0"/>
            </a:endParaRPr>
          </a:p>
          <a:p>
            <a:pPr marL="457200" lvl="1" indent="0" algn="r">
              <a:buNone/>
            </a:pPr>
            <a:r>
              <a:rPr lang="en-GB" sz="1400" dirty="0" smtClean="0">
                <a:latin typeface="Georgia" charset="0"/>
                <a:ea typeface="Georgia" charset="0"/>
                <a:cs typeface="Georgia" charset="0"/>
              </a:rPr>
              <a:t>Kipling (1899)</a:t>
            </a:r>
            <a:endParaRPr lang="en-GB" sz="1400" dirty="0">
              <a:latin typeface="Georgia" charset="0"/>
              <a:ea typeface="Georgia" charset="0"/>
              <a:cs typeface="Georgia" charset="0"/>
            </a:endParaRPr>
          </a:p>
          <a:p>
            <a:endParaRPr lang="en-GB" dirty="0" smtClean="0"/>
          </a:p>
        </p:txBody>
      </p:sp>
      <p:pic>
        <p:nvPicPr>
          <p:cNvPr id="4098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945" y="1558636"/>
            <a:ext cx="8097981" cy="493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78888" y="6498405"/>
            <a:ext cx="2339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 smtClean="0">
                <a:solidFill>
                  <a:srgbClr val="111111"/>
                </a:solidFill>
                <a:effectLst/>
                <a:latin typeface="Calibri" charset="0"/>
                <a:ea typeface="Calibri" charset="0"/>
                <a:cs typeface="Calibri" charset="0"/>
              </a:rPr>
              <a:t>Judge magazine, 1 April 1899</a:t>
            </a:r>
            <a:endParaRPr lang="en-US" sz="1400" i="0" dirty="0">
              <a:solidFill>
                <a:srgbClr val="11111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529" y="594877"/>
            <a:ext cx="6328703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Orientalism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6191" y="4774664"/>
            <a:ext cx="221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Edward W. Said</a:t>
            </a:r>
            <a:endParaRPr lang="en-GB" b="1" dirty="0"/>
          </a:p>
        </p:txBody>
      </p:sp>
      <p:pic>
        <p:nvPicPr>
          <p:cNvPr id="5122" name="Picture 2" descr="mage result for orientalism s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84" y="405245"/>
            <a:ext cx="3810554" cy="58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4735" y="6237965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Orientalism (1978)</a:t>
            </a:r>
            <a:endParaRPr lang="en-GB" b="1" dirty="0"/>
          </a:p>
        </p:txBody>
      </p:sp>
      <p:pic>
        <p:nvPicPr>
          <p:cNvPr id="5124" name="Picture 4" descr="mage result for edward s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232" y="1760864"/>
            <a:ext cx="2219325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7926" y="1604565"/>
            <a:ext cx="5379268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181818"/>
                </a:solidFill>
                <a:effectLst/>
                <a:latin typeface="Georgia" charset="0"/>
                <a:ea typeface="Times New Roman" charset="0"/>
                <a:cs typeface="Times New Roman" charset="0"/>
              </a:rPr>
              <a:t>“The Orient and Islam have a kind of </a:t>
            </a:r>
            <a:r>
              <a:rPr lang="en-US" sz="2000" dirty="0" err="1" smtClean="0">
                <a:solidFill>
                  <a:srgbClr val="181818"/>
                </a:solidFill>
                <a:effectLst/>
                <a:latin typeface="Georgia" charset="0"/>
                <a:ea typeface="Times New Roman" charset="0"/>
                <a:cs typeface="Times New Roman" charset="0"/>
              </a:rPr>
              <a:t>extrareal</a:t>
            </a:r>
            <a:r>
              <a:rPr lang="en-US" sz="2000" dirty="0" smtClean="0">
                <a:solidFill>
                  <a:srgbClr val="181818"/>
                </a:solidFill>
                <a:effectLst/>
                <a:latin typeface="Georgia" charset="0"/>
                <a:ea typeface="Times New Roman" charset="0"/>
                <a:cs typeface="Times New Roman" charset="0"/>
              </a:rPr>
              <a:t>, phenomenologically reduced status that puts them out of reach of everyone except the Western expert. From the beginning of Western speculation about the Orient, </a:t>
            </a:r>
            <a:r>
              <a:rPr lang="en-US" sz="2000" b="1" dirty="0" smtClean="0">
                <a:solidFill>
                  <a:srgbClr val="181818"/>
                </a:solidFill>
                <a:effectLst/>
                <a:latin typeface="Georgia" charset="0"/>
                <a:ea typeface="Times New Roman" charset="0"/>
                <a:cs typeface="Times New Roman" charset="0"/>
              </a:rPr>
              <a:t>the one thing the orient could not do was to represent itself. </a:t>
            </a:r>
            <a:r>
              <a:rPr lang="en-US" sz="2000" dirty="0" smtClean="0">
                <a:solidFill>
                  <a:srgbClr val="181818"/>
                </a:solidFill>
                <a:effectLst/>
                <a:latin typeface="Georgia" charset="0"/>
                <a:ea typeface="Times New Roman" charset="0"/>
                <a:cs typeface="Times New Roman" charset="0"/>
              </a:rPr>
              <a:t>Evidence of the Orient was credible only after it had passed through and been made firm by the refining fire of the Orientalist’s work.”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9474" y="5017036"/>
            <a:ext cx="5379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hlinkClick r:id="rId4"/>
              </a:rPr>
              <a:t>https://www.youtube.com/watch?v=4QYrAqrpshw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529" y="594877"/>
            <a:ext cx="6328703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Orientalism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mage result for samuel huntington clash of civiliz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1726909"/>
            <a:ext cx="2953187" cy="45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8587" y="6286553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1996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6330462" y="5042118"/>
            <a:ext cx="569571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0" i="0" smtClean="0">
                <a:solidFill>
                  <a:srgbClr val="181818"/>
                </a:solidFill>
                <a:effectLst/>
                <a:latin typeface="Georgia" charset="0"/>
                <a:ea typeface="Georgia" charset="0"/>
                <a:cs typeface="Georgia" charset="0"/>
              </a:rPr>
              <a:t>“</a:t>
            </a:r>
            <a:r>
              <a:rPr lang="en-US" sz="1600" b="1" i="0" smtClean="0">
                <a:effectLst/>
                <a:latin typeface="Georgia" charset="0"/>
                <a:ea typeface="Georgia" charset="0"/>
                <a:cs typeface="Georgia" charset="0"/>
              </a:rPr>
              <a:t>The </a:t>
            </a:r>
            <a:r>
              <a:rPr lang="en-US" sz="1600" b="1" i="0" dirty="0" smtClean="0">
                <a:effectLst/>
                <a:latin typeface="Georgia" charset="0"/>
                <a:ea typeface="Georgia" charset="0"/>
                <a:cs typeface="Georgia" charset="0"/>
              </a:rPr>
              <a:t>fundamental problem for the West is not Islamic fundamentalism. It is Islam</a:t>
            </a:r>
            <a:r>
              <a:rPr lang="en-US" sz="1600" b="0" i="0" dirty="0" smtClean="0">
                <a:solidFill>
                  <a:srgbClr val="181818"/>
                </a:solidFill>
                <a:effectLst/>
                <a:latin typeface="Georgia" charset="0"/>
                <a:ea typeface="Georgia" charset="0"/>
                <a:cs typeface="Georgia" charset="0"/>
              </a:rPr>
              <a:t>, a different </a:t>
            </a:r>
            <a:r>
              <a:rPr lang="en-US" sz="1600" b="0" i="0" dirty="0" err="1" smtClean="0">
                <a:solidFill>
                  <a:srgbClr val="181818"/>
                </a:solidFill>
                <a:effectLst/>
                <a:latin typeface="Georgia" charset="0"/>
                <a:ea typeface="Georgia" charset="0"/>
                <a:cs typeface="Georgia" charset="0"/>
              </a:rPr>
              <a:t>civilisation</a:t>
            </a:r>
            <a:r>
              <a:rPr lang="en-US" sz="1600" b="0" i="0" dirty="0" smtClean="0">
                <a:solidFill>
                  <a:srgbClr val="181818"/>
                </a:solidFill>
                <a:effectLst/>
                <a:latin typeface="Georgia" charset="0"/>
                <a:ea typeface="Georgia" charset="0"/>
                <a:cs typeface="Georgia" charset="0"/>
              </a:rPr>
              <a:t> whose people are convinced of the superiority of their culture and are obsessed with the inferiority of their power.” </a:t>
            </a:r>
            <a:endParaRPr lang="en-GB" sz="1600" i="1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150" name="Picture 6" descr="https://cdn.theatlantic.com/assets/media/img/mag/1990/09/cover/840.jpg?14320544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601" y="1764962"/>
            <a:ext cx="3274256" cy="45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15261" y="6286553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1990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159100" y="5042118"/>
            <a:ext cx="597636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“</a:t>
            </a:r>
            <a:r>
              <a:rPr lang="is-I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an 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explosive mixture of rage and hatred</a:t>
            </a:r>
            <a:r>
              <a:rPr lang="is-I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 This is no less than 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a clash of civilizations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—the perhaps 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irrational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 but surely historic reaction of an ancient rival against our Judeo-Christian heritage, our secular present, and the worldwide expansion of both. It is crucially important that 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we on our side 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should not be provoked into an equally historic but also equally 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irrational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Georgia" charset="0"/>
                <a:ea typeface="Georgia" charset="0"/>
                <a:cs typeface="Georgia" charset="0"/>
              </a:rPr>
              <a:t> reaction against that rival.”</a:t>
            </a:r>
            <a:endParaRPr lang="en-GB" sz="1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388" y="1784095"/>
            <a:ext cx="2524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eorgia" charset="0"/>
                <a:ea typeface="Georgia" charset="0"/>
                <a:cs typeface="Georgia" charset="0"/>
              </a:rPr>
              <a:t>Essentialism: </a:t>
            </a:r>
            <a:r>
              <a:rPr lang="en-GB" dirty="0" smtClean="0">
                <a:latin typeface="Georgia" charset="0"/>
                <a:ea typeface="Georgia" charset="0"/>
                <a:cs typeface="Georgia" charset="0"/>
              </a:rPr>
              <a:t>the idea that there are fixed and inherent properties of individuals and social groups. Essence (rather than complex, historically contingent factors) responsible for behaviour.</a:t>
            </a:r>
            <a:endParaRPr lang="en-GB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529" y="594877"/>
            <a:ext cx="6328703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Orientalism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407" y="152121"/>
            <a:ext cx="5512771" cy="656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467" y="152120"/>
            <a:ext cx="7435762" cy="6567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22" y="1109672"/>
            <a:ext cx="2218586" cy="29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68283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200" b="1" u="sng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Historical Background</a:t>
            </a:r>
            <a:r>
              <a:rPr lang="en-GB" sz="6000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/>
            </a:r>
            <a:br>
              <a:rPr lang="en-GB" sz="6000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</a:br>
            <a:r>
              <a:rPr lang="en-GB" sz="6000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From Empire to Nation-State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7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027" y="382554"/>
            <a:ext cx="6907344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From Empire to Nation-State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259" y="2023052"/>
            <a:ext cx="2817669" cy="1935884"/>
          </a:xfrm>
        </p:spPr>
        <p:txBody>
          <a:bodyPr>
            <a:normAutofit/>
          </a:bodyPr>
          <a:lstStyle/>
          <a:p>
            <a:r>
              <a:rPr lang="en-GB" dirty="0" smtClean="0"/>
              <a:t>How many sovereign states in the Middle East</a:t>
            </a:r>
            <a:r>
              <a:rPr lang="is-IS" dirty="0" smtClean="0"/>
              <a:t>…?</a:t>
            </a:r>
            <a:endParaRPr lang="en-GB" dirty="0" smtClean="0"/>
          </a:p>
        </p:txBody>
      </p:sp>
      <p:pic>
        <p:nvPicPr>
          <p:cNvPr id="8" name="Picture 7" descr="Ottoman Empire 1359-18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236" y="1437795"/>
            <a:ext cx="8001000" cy="5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791" y="1263991"/>
            <a:ext cx="4760742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Course Convenor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629" y="2833690"/>
            <a:ext cx="5365066" cy="3337218"/>
          </a:xfrm>
        </p:spPr>
        <p:txBody>
          <a:bodyPr/>
          <a:lstStyle/>
          <a:p>
            <a:pPr algn="ctr"/>
            <a:r>
              <a:rPr lang="en-GB" dirty="0" smtClean="0"/>
              <a:t>Karabekir “Kara” Akkoyunlu</a:t>
            </a:r>
          </a:p>
          <a:p>
            <a:pPr algn="ctr"/>
            <a:r>
              <a:rPr lang="en-GB" dirty="0" smtClean="0">
                <a:hlinkClick r:id="rId2"/>
              </a:rPr>
              <a:t>karabekir.akkoyunlu@uni-graz.at</a:t>
            </a:r>
            <a:endParaRPr lang="en-GB" dirty="0" smtClean="0"/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71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Ottoman Empire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7963"/>
            <a:ext cx="4366846" cy="4351338"/>
          </a:xfrm>
        </p:spPr>
        <p:txBody>
          <a:bodyPr/>
          <a:lstStyle/>
          <a:p>
            <a:r>
              <a:rPr lang="en-GB" sz="2400" dirty="0" smtClean="0"/>
              <a:t>An empire of only Turks and Muslims? No.</a:t>
            </a:r>
          </a:p>
          <a:p>
            <a:r>
              <a:rPr lang="en-GB" sz="2400" dirty="0" smtClean="0"/>
              <a:t>A multi-cultural, multi-religious, multi-ethnic, multi-lingual empire.</a:t>
            </a:r>
          </a:p>
          <a:p>
            <a:r>
              <a:rPr lang="en-GB" sz="2400" dirty="0" smtClean="0"/>
              <a:t>600 year rule in the Balkans, 400 years in the Middle East &amp; North Africa.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257" y="1524993"/>
            <a:ext cx="4330835" cy="51687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462" y="2670333"/>
            <a:ext cx="981075" cy="2661922"/>
          </a:xfrm>
          <a:prstGeom prst="rect">
            <a:avLst/>
          </a:prstGeom>
          <a:ln w="3175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1960" y="1524993"/>
            <a:ext cx="221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What was it?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00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Ottoman Empire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7963"/>
            <a:ext cx="4366846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Just brutal force? No.</a:t>
            </a:r>
          </a:p>
          <a:p>
            <a:r>
              <a:rPr lang="en-US" sz="2400" dirty="0" smtClean="0"/>
              <a:t>Effective central military &amp; bureaucracy</a:t>
            </a:r>
          </a:p>
          <a:p>
            <a:r>
              <a:rPr lang="en-US" sz="2400" dirty="0" err="1" smtClean="0"/>
              <a:t>Decentralised</a:t>
            </a:r>
            <a:r>
              <a:rPr lang="en-US" sz="2400" dirty="0" smtClean="0"/>
              <a:t> government</a:t>
            </a:r>
          </a:p>
          <a:p>
            <a:r>
              <a:rPr lang="en-US" sz="2400" dirty="0" smtClean="0"/>
              <a:t>The </a:t>
            </a:r>
            <a:r>
              <a:rPr lang="en-US" sz="2400" i="1" dirty="0" smtClean="0"/>
              <a:t>millet</a:t>
            </a:r>
            <a:r>
              <a:rPr lang="en-US" sz="2400" dirty="0" smtClean="0"/>
              <a:t> system</a:t>
            </a:r>
          </a:p>
          <a:p>
            <a:pPr lvl="1"/>
            <a:r>
              <a:rPr lang="en-US" sz="2000" dirty="0" smtClean="0"/>
              <a:t>each religion a self-governing community under the Sultan</a:t>
            </a:r>
          </a:p>
          <a:p>
            <a:r>
              <a:rPr lang="en-US" sz="2400" dirty="0" smtClean="0"/>
              <a:t>Provision of security and stability in return for loyalty and taxes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257" y="1524993"/>
            <a:ext cx="4330835" cy="51687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462" y="2670333"/>
            <a:ext cx="981075" cy="2661922"/>
          </a:xfrm>
          <a:prstGeom prst="rect">
            <a:avLst/>
          </a:prstGeom>
          <a:ln w="3175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524993"/>
            <a:ext cx="43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How did it survive so long?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236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314" y="1071505"/>
            <a:ext cx="4262813" cy="2744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Ottoman Empire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4594"/>
            <a:ext cx="4718538" cy="47434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Consistent inflation since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</a:t>
            </a:r>
            <a:endParaRPr lang="en-US" sz="2400" dirty="0"/>
          </a:p>
          <a:p>
            <a:r>
              <a:rPr lang="en-US" sz="2400" dirty="0" smtClean="0"/>
              <a:t>Unsuccessful defensive wars (w/ Russia) after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</a:t>
            </a:r>
          </a:p>
          <a:p>
            <a:r>
              <a:rPr lang="en-US" sz="2400" dirty="0" smtClean="0"/>
              <a:t>Twin Revolutions of Europe in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By </a:t>
            </a:r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facing</a:t>
            </a:r>
            <a:r>
              <a:rPr lang="is-IS" sz="2400" dirty="0" smtClean="0"/>
              <a:t>…</a:t>
            </a:r>
            <a:endParaRPr lang="en-US" sz="2400" dirty="0" smtClean="0"/>
          </a:p>
          <a:p>
            <a:pPr lvl="1"/>
            <a:r>
              <a:rPr lang="en-US" sz="2000" dirty="0" err="1" smtClean="0"/>
              <a:t>Globalisation</a:t>
            </a:r>
            <a:endParaRPr lang="en-US" sz="2000" dirty="0"/>
          </a:p>
          <a:p>
            <a:pPr lvl="1"/>
            <a:r>
              <a:rPr lang="en-US" sz="2000" dirty="0" smtClean="0"/>
              <a:t>Imperialism</a:t>
            </a:r>
          </a:p>
          <a:p>
            <a:pPr lvl="1"/>
            <a:r>
              <a:rPr lang="en-US" sz="2000" dirty="0" smtClean="0"/>
              <a:t>Nationalism</a:t>
            </a:r>
          </a:p>
          <a:p>
            <a:pPr lvl="1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57776" y="1506022"/>
            <a:ext cx="41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Why did it decline?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394" y="3621379"/>
            <a:ext cx="2785403" cy="323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797" y="2348812"/>
            <a:ext cx="2921391" cy="4274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05797" y="1704775"/>
            <a:ext cx="288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“The Sick Man of Europe”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276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Ottoman Empire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4594"/>
            <a:ext cx="4718538" cy="4743406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Reforms during 19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c.</a:t>
            </a:r>
          </a:p>
          <a:p>
            <a:pPr lvl="1"/>
            <a:r>
              <a:rPr lang="en-US" sz="2200" dirty="0" smtClean="0"/>
              <a:t>“</a:t>
            </a:r>
            <a:r>
              <a:rPr lang="en-US" sz="2200" dirty="0" err="1" smtClean="0"/>
              <a:t>Tanzimat</a:t>
            </a:r>
            <a:r>
              <a:rPr lang="en-US" sz="2200" dirty="0" smtClean="0"/>
              <a:t>”</a:t>
            </a:r>
          </a:p>
          <a:p>
            <a:r>
              <a:rPr lang="en-US" sz="2600" dirty="0" smtClean="0"/>
              <a:t>Reassert authority of central government vis-à-vis</a:t>
            </a:r>
          </a:p>
          <a:p>
            <a:pPr lvl="1"/>
            <a:r>
              <a:rPr lang="en-US" sz="2200" dirty="0" smtClean="0"/>
              <a:t>Imperial powers</a:t>
            </a:r>
          </a:p>
          <a:p>
            <a:pPr lvl="1"/>
            <a:r>
              <a:rPr lang="en-US" sz="2200" dirty="0" smtClean="0"/>
              <a:t>Revolting </a:t>
            </a:r>
            <a:r>
              <a:rPr lang="en-US" sz="2200" i="1" dirty="0" smtClean="0"/>
              <a:t>millets</a:t>
            </a:r>
            <a:endParaRPr lang="en-US" sz="2200" dirty="0" smtClean="0"/>
          </a:p>
          <a:p>
            <a:pPr lvl="1"/>
            <a:r>
              <a:rPr lang="en-US" sz="2200" dirty="0" smtClean="0"/>
              <a:t>Provincial governors</a:t>
            </a:r>
          </a:p>
          <a:p>
            <a:r>
              <a:rPr lang="en-US" sz="2600" dirty="0" smtClean="0"/>
              <a:t>Formula</a:t>
            </a:r>
          </a:p>
          <a:p>
            <a:pPr lvl="1"/>
            <a:r>
              <a:rPr lang="en-US" sz="2200" dirty="0" err="1" smtClean="0"/>
              <a:t>Centralisation</a:t>
            </a:r>
            <a:endParaRPr lang="en-US" sz="2200" dirty="0" smtClean="0"/>
          </a:p>
          <a:p>
            <a:pPr lvl="1"/>
            <a:r>
              <a:rPr lang="en-US" sz="2200" dirty="0" err="1" smtClean="0"/>
              <a:t>Modernisation</a:t>
            </a:r>
            <a:endParaRPr lang="en-US" sz="2200" dirty="0" smtClean="0"/>
          </a:p>
          <a:p>
            <a:pPr lvl="1"/>
            <a:r>
              <a:rPr lang="en-US" sz="2200" dirty="0" smtClean="0"/>
              <a:t>Modern identity formation</a:t>
            </a:r>
          </a:p>
          <a:p>
            <a:r>
              <a:rPr lang="en-US" sz="2600" dirty="0"/>
              <a:t>Happening all over the world</a:t>
            </a:r>
          </a:p>
          <a:p>
            <a:pPr lvl="1"/>
            <a:r>
              <a:rPr lang="en-US" sz="2200" dirty="0"/>
              <a:t>Russia, Japan, Latin America</a:t>
            </a:r>
          </a:p>
          <a:p>
            <a:endParaRPr lang="en-US" sz="26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57776" y="1506022"/>
            <a:ext cx="41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Ottoman Responses?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022" y="2112719"/>
            <a:ext cx="4713849" cy="3766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209" y="2204062"/>
            <a:ext cx="1863908" cy="3674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01477" y="5878930"/>
            <a:ext cx="2171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Constitutional Revolution 1908</a:t>
            </a:r>
            <a:endParaRPr lang="de-AT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03209" y="5878930"/>
            <a:ext cx="3441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The Imperial Edict of </a:t>
            </a:r>
            <a:r>
              <a:rPr lang="en-US" sz="1200" b="1" dirty="0" err="1" smtClean="0"/>
              <a:t>Reorganisation</a:t>
            </a:r>
            <a:r>
              <a:rPr lang="en-US" sz="1200" b="1" dirty="0" smtClean="0"/>
              <a:t> (</a:t>
            </a:r>
            <a:r>
              <a:rPr lang="en-US" sz="1200" b="1" dirty="0" err="1" smtClean="0"/>
              <a:t>Islahat</a:t>
            </a:r>
            <a:r>
              <a:rPr lang="en-US" sz="1200" b="1" dirty="0" smtClean="0"/>
              <a:t>) 1856 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20288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smtClean="0">
                <a:solidFill>
                  <a:srgbClr val="FF0000"/>
                </a:solidFill>
              </a:rPr>
              <a:t>World War 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4594"/>
            <a:ext cx="4071425" cy="47434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Ottomans join war along Central Powers</a:t>
            </a:r>
          </a:p>
          <a:p>
            <a:pPr lvl="1"/>
            <a:r>
              <a:rPr lang="en-US" sz="2000" dirty="0" smtClean="0"/>
              <a:t>Gallipoli (1915)</a:t>
            </a:r>
          </a:p>
          <a:p>
            <a:pPr lvl="1"/>
            <a:r>
              <a:rPr lang="en-US" sz="2000" dirty="0" smtClean="0"/>
              <a:t>Armenian Genocide (1916)</a:t>
            </a:r>
          </a:p>
          <a:p>
            <a:r>
              <a:rPr lang="en-US" sz="2400" dirty="0" smtClean="0"/>
              <a:t>Defeat and occupation</a:t>
            </a:r>
          </a:p>
          <a:p>
            <a:pPr lvl="1"/>
            <a:r>
              <a:rPr lang="en-US" sz="2000" dirty="0" smtClean="0"/>
              <a:t>Paris Peace Conference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201238" y="6595253"/>
            <a:ext cx="293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Allied Landing at Gallipoli April 1915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52172" y="2555316"/>
            <a:ext cx="293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Central Powers in WWI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605" y="2340723"/>
            <a:ext cx="4462633" cy="4517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500" y="5043298"/>
            <a:ext cx="2905223" cy="15328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238" y="2863105"/>
            <a:ext cx="2937254" cy="1903194"/>
          </a:xfrm>
          <a:prstGeom prst="rect">
            <a:avLst/>
          </a:prstGeom>
        </p:spPr>
      </p:pic>
      <p:pic>
        <p:nvPicPr>
          <p:cNvPr id="20" name="Picture 2" descr="mage result for occupation of constantin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986" y="4560438"/>
            <a:ext cx="3200833" cy="20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903" y="576777"/>
            <a:ext cx="3055097" cy="19785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36903" y="4765868"/>
            <a:ext cx="293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Armenian children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ge result for sharif hussein mcmahon of mec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860" y="865982"/>
            <a:ext cx="4264140" cy="61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World War 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59" y="2114594"/>
            <a:ext cx="4788876" cy="47434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49050" y="1969957"/>
            <a:ext cx="498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Hussein - </a:t>
            </a:r>
            <a:r>
              <a:rPr lang="en-GB" b="1" smtClean="0"/>
              <a:t>McMahon Correspondence 1915 -1916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2153" y="1200035"/>
            <a:ext cx="41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British Wartime Promises</a:t>
            </a:r>
            <a:endParaRPr lang="en-GB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1565" y="2644455"/>
            <a:ext cx="3649393" cy="43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Between Sharif of Mecca, Hussein bin Ali and Sir Henry McMahon, British High Commissioner in Egypt</a:t>
            </a:r>
          </a:p>
          <a:p>
            <a:endParaRPr lang="en-US" sz="2000" dirty="0" smtClean="0"/>
          </a:p>
          <a:p>
            <a:r>
              <a:rPr lang="en-US" sz="2000" dirty="0" smtClean="0"/>
              <a:t>British urge the Arabs to revolt against the Ottomans </a:t>
            </a:r>
          </a:p>
          <a:p>
            <a:endParaRPr lang="en-US" sz="2000" dirty="0" smtClean="0"/>
          </a:p>
          <a:p>
            <a:r>
              <a:rPr lang="en-US" sz="2000" dirty="0" smtClean="0"/>
              <a:t>In exchange for a promise of an independent Arab state in former Ottoman territories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18436" name="Picture 4" descr="mage result for sharif hussein mcmahon of mecc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4904" y="4181208"/>
            <a:ext cx="1729048" cy="21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mage result for sharif hussein mcmahon of mecc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4904" y="1909756"/>
            <a:ext cx="1729048" cy="20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00" y="2741684"/>
            <a:ext cx="2096504" cy="31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World War 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59" y="2114594"/>
            <a:ext cx="4788876" cy="47434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32153" y="1200035"/>
            <a:ext cx="41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British Wartime Promises</a:t>
            </a:r>
            <a:endParaRPr lang="en-GB" b="1" dirty="0"/>
          </a:p>
        </p:txBody>
      </p:sp>
      <p:pic>
        <p:nvPicPr>
          <p:cNvPr id="9" name="Picture 2" descr="mage result for balfour declara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831" y="1643197"/>
            <a:ext cx="3883270" cy="5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16291" y="1729653"/>
            <a:ext cx="41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Balfour Declaration 1917</a:t>
            </a:r>
            <a:endParaRPr lang="en-GB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7074" y="2326547"/>
            <a:ext cx="3733799" cy="4397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Official British promise of </a:t>
            </a:r>
            <a:br>
              <a:rPr lang="en-US" sz="2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the establishment in Palestine of a national home for the Jewish people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</a:p>
          <a:p>
            <a:r>
              <a:rPr lang="en-US" sz="2000" dirty="0" smtClean="0"/>
              <a:t>Recognition of the influence of the Zionist movement in Britain and Europe.</a:t>
            </a:r>
          </a:p>
          <a:p>
            <a:r>
              <a:rPr lang="en-US" sz="2000" dirty="0" smtClean="0"/>
              <a:t>Jewish population a minority in the region at the time. </a:t>
            </a:r>
          </a:p>
          <a:p>
            <a:r>
              <a:rPr lang="en-US" sz="2000" dirty="0" smtClean="0"/>
              <a:t>But Zionist movement active in advocating a Jewish state in Palestine. </a:t>
            </a:r>
          </a:p>
          <a:p>
            <a:r>
              <a:rPr lang="en-US" sz="2000" dirty="0" smtClean="0"/>
              <a:t>Overlaps with McMahon’s promise to Sharif of Mecca</a:t>
            </a:r>
            <a:endParaRPr lang="en-US" sz="2000" dirty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19460" name="Picture 4" descr="ws balfour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154" y="1643197"/>
            <a:ext cx="1644396" cy="23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66819" y="3881537"/>
            <a:ext cx="155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Arthur Balfour</a:t>
            </a:r>
            <a:endParaRPr lang="en-GB" sz="1600" dirty="0"/>
          </a:p>
        </p:txBody>
      </p:sp>
      <p:pic>
        <p:nvPicPr>
          <p:cNvPr id="19462" name="Picture 6" descr="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5529" y="4220091"/>
            <a:ext cx="1665550" cy="22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66819" y="6435367"/>
            <a:ext cx="155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Lord </a:t>
            </a:r>
            <a:r>
              <a:rPr lang="en-GB" sz="1600" dirty="0" err="1" smtClean="0"/>
              <a:t>Rothchild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World War 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59" y="2114594"/>
            <a:ext cx="4788876" cy="47434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32153" y="1200035"/>
            <a:ext cx="41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British Wartime Promises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858672"/>
            <a:ext cx="41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Sykes-Picot Agreement 1916</a:t>
            </a:r>
            <a:endParaRPr lang="en-GB" b="1" dirty="0"/>
          </a:p>
        </p:txBody>
      </p:sp>
      <p:pic>
        <p:nvPicPr>
          <p:cNvPr id="16" name="Picture 15" descr="SykesPico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050" y="242350"/>
            <a:ext cx="2609950" cy="649287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10895" y="2262316"/>
            <a:ext cx="3621258" cy="459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Secret agreement between France, Britain &amp; Russia to divide Ottoman Middle East.</a:t>
            </a:r>
          </a:p>
          <a:p>
            <a:r>
              <a:rPr lang="en-US" sz="1900" dirty="0" smtClean="0"/>
              <a:t>Britain gets Jordan, Southern Iraq, Kuwait. </a:t>
            </a:r>
          </a:p>
          <a:p>
            <a:r>
              <a:rPr lang="en-US" sz="1900" dirty="0" smtClean="0"/>
              <a:t>France gets Syria, Lebanon, North Iraq, Southeast Turkey.</a:t>
            </a:r>
          </a:p>
          <a:p>
            <a:r>
              <a:rPr lang="en-US" sz="1900" dirty="0" smtClean="0"/>
              <a:t>Russia gets Istanbul, the Straits and Armenian provinces</a:t>
            </a:r>
          </a:p>
          <a:p>
            <a:r>
              <a:rPr lang="en-US" sz="1900" dirty="0" smtClean="0"/>
              <a:t>Revealed by Bolsheviks after the revolution.</a:t>
            </a:r>
          </a:p>
          <a:p>
            <a:r>
              <a:rPr lang="en-US" sz="1900" dirty="0" smtClean="0"/>
              <a:t>Arbitrary division of territories.</a:t>
            </a:r>
          </a:p>
          <a:p>
            <a:r>
              <a:rPr lang="en-US" sz="1900" dirty="0" smtClean="0"/>
              <a:t>Source of resentment to this day.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19" name="Picture 18" descr="skyespicot.jp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840" y="2389250"/>
            <a:ext cx="5454356" cy="36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Outcomes of the War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14594"/>
            <a:ext cx="4788876" cy="47434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Nationalist resistance to occupation partition (1919– 1922)</a:t>
            </a:r>
          </a:p>
          <a:p>
            <a:r>
              <a:rPr lang="en-US" sz="2000" dirty="0" smtClean="0"/>
              <a:t>Led by Mustafa Kemal (later Atatürk)</a:t>
            </a:r>
          </a:p>
          <a:p>
            <a:r>
              <a:rPr lang="en-US" sz="2000" dirty="0" smtClean="0"/>
              <a:t>Victory and recognition of sovereign Turkey with capital in Ankara (1922)</a:t>
            </a:r>
          </a:p>
          <a:p>
            <a:r>
              <a:rPr lang="en-US" sz="2000" dirty="0" smtClean="0"/>
              <a:t>Abolition of the monarchy (1922)</a:t>
            </a:r>
          </a:p>
          <a:p>
            <a:r>
              <a:rPr lang="en-US" sz="2000" dirty="0" smtClean="0"/>
              <a:t>Declaration of republic (1923)</a:t>
            </a:r>
          </a:p>
          <a:p>
            <a:r>
              <a:rPr lang="en-US" sz="2000" dirty="0" smtClean="0"/>
              <a:t>Abolition of the caliphate (1924)</a:t>
            </a:r>
          </a:p>
          <a:p>
            <a:r>
              <a:rPr lang="en-US" sz="2000" dirty="0" smtClean="0"/>
              <a:t>Kemalist Reforms</a:t>
            </a:r>
          </a:p>
          <a:p>
            <a:pPr lvl="1"/>
            <a:r>
              <a:rPr lang="en-US" sz="1800" dirty="0" err="1" smtClean="0"/>
              <a:t>Secularisation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 smtClean="0"/>
              <a:t>Westernisation</a:t>
            </a:r>
            <a:endParaRPr lang="en-US" sz="1800" dirty="0" smtClean="0"/>
          </a:p>
          <a:p>
            <a:pPr lvl="1"/>
            <a:r>
              <a:rPr lang="en-US" sz="1800" dirty="0" err="1" smtClean="0"/>
              <a:t>Modernisation</a:t>
            </a:r>
            <a:endParaRPr lang="en-US" sz="1800" dirty="0" smtClean="0"/>
          </a:p>
          <a:p>
            <a:pPr lvl="1"/>
            <a:r>
              <a:rPr lang="en-US" sz="1800" dirty="0" smtClean="0"/>
              <a:t>Turkification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57776" y="1506022"/>
            <a:ext cx="412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Turkey</a:t>
            </a:r>
            <a:endParaRPr lang="en-GB" sz="2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287" y="252583"/>
            <a:ext cx="3024248" cy="39854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08" y="3559126"/>
            <a:ext cx="7173991" cy="31685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77799" y="3220572"/>
            <a:ext cx="228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Mustafa Kemal Atatürk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Outcomes of the War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14594"/>
            <a:ext cx="4788876" cy="474340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1882 - British occupation (nominally under Ottoman rule)</a:t>
            </a:r>
          </a:p>
          <a:p>
            <a:r>
              <a:rPr lang="en-US" sz="2200" dirty="0" smtClean="0"/>
              <a:t>1914 - Declared British protectorate</a:t>
            </a:r>
          </a:p>
          <a:p>
            <a:r>
              <a:rPr lang="en-US" sz="2200" dirty="0" smtClean="0"/>
              <a:t>1918 - Egyptian delegation (</a:t>
            </a:r>
            <a:r>
              <a:rPr lang="en-US" sz="2200" i="1" dirty="0" err="1" smtClean="0"/>
              <a:t>wafd</a:t>
            </a:r>
            <a:r>
              <a:rPr lang="en-US" sz="2200" dirty="0" smtClean="0"/>
              <a:t>) unsuccessfully seeking independence in Versailles</a:t>
            </a:r>
          </a:p>
          <a:p>
            <a:r>
              <a:rPr lang="en-US" sz="2200" dirty="0" smtClean="0"/>
              <a:t>1922 Treaty - establishes nominal independence under restrictive British influence</a:t>
            </a:r>
          </a:p>
          <a:p>
            <a:r>
              <a:rPr lang="en-US" sz="2200" dirty="0" smtClean="0"/>
              <a:t>British play b/w monarchy and the parliament (controlled by </a:t>
            </a:r>
            <a:r>
              <a:rPr lang="en-US" sz="2200" i="1" dirty="0" err="1" smtClean="0"/>
              <a:t>Wafd</a:t>
            </a:r>
            <a:r>
              <a:rPr lang="en-US" sz="2200" i="1" dirty="0" smtClean="0"/>
              <a:t> </a:t>
            </a:r>
            <a:r>
              <a:rPr lang="en-US" sz="2200" dirty="0" smtClean="0"/>
              <a:t>Party)</a:t>
            </a:r>
          </a:p>
          <a:p>
            <a:r>
              <a:rPr lang="en-US" sz="2200" dirty="0" smtClean="0"/>
              <a:t>1952 - Free Officers’ revolution overthrows monarchy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57776" y="1506022"/>
            <a:ext cx="412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Egypt</a:t>
            </a:r>
            <a:endParaRPr lang="en-GB" sz="2000" b="1" dirty="0"/>
          </a:p>
        </p:txBody>
      </p:sp>
      <p:pic>
        <p:nvPicPr>
          <p:cNvPr id="22534" name="Picture 6" descr="mage result for british colonial egypt su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65125"/>
            <a:ext cx="48768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mage result for egypt wafd zaghl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619" y="2551602"/>
            <a:ext cx="2750530" cy="38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3702" y="6420992"/>
            <a:ext cx="132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Sa’d</a:t>
            </a:r>
            <a:r>
              <a:rPr lang="en-GB" dirty="0" smtClean="0"/>
              <a:t> </a:t>
            </a:r>
            <a:r>
              <a:rPr lang="en-GB" dirty="0" err="1" smtClean="0"/>
              <a:t>Zaghlul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602691" y="5223901"/>
            <a:ext cx="327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interests in the Suez Canal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A quick test…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2633" y="1456293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8745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Post-War Middle East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59" y="2114594"/>
            <a:ext cx="4788876" cy="47434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455" y="1420237"/>
            <a:ext cx="6954545" cy="5400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8579" y="1420237"/>
            <a:ext cx="4788876" cy="363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Anglo-French domination</a:t>
            </a:r>
          </a:p>
          <a:p>
            <a:r>
              <a:rPr lang="en-US" sz="2000" dirty="0" smtClean="0"/>
              <a:t>Turkey, Iran and Saudi Arabia only independent states</a:t>
            </a:r>
          </a:p>
          <a:p>
            <a:r>
              <a:rPr lang="en-US" sz="2000" dirty="0" smtClean="0"/>
              <a:t>Contested and arbitrary boundaries</a:t>
            </a:r>
          </a:p>
          <a:p>
            <a:r>
              <a:rPr lang="en-US" sz="2000" dirty="0" smtClean="0"/>
              <a:t>Contested regimes:</a:t>
            </a:r>
          </a:p>
          <a:p>
            <a:pPr lvl="1"/>
            <a:r>
              <a:rPr lang="en-US" sz="2000" dirty="0" smtClean="0"/>
              <a:t>Colonial rule vs. Sovereignty</a:t>
            </a:r>
          </a:p>
          <a:p>
            <a:pPr lvl="1"/>
            <a:r>
              <a:rPr lang="en-US" sz="2000" dirty="0" smtClean="0"/>
              <a:t>Monarchy vs. Republic</a:t>
            </a:r>
          </a:p>
          <a:p>
            <a:pPr lvl="1"/>
            <a:r>
              <a:rPr lang="en-US" sz="2000" dirty="0" smtClean="0"/>
              <a:t>Nation-state vs. Arab nationalism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2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“The Birth of Nations – Middle East”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59" y="2114594"/>
            <a:ext cx="4788876" cy="47434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7670" y="2176185"/>
            <a:ext cx="4010879" cy="363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BBC Four Documentary (2011)</a:t>
            </a:r>
          </a:p>
          <a:p>
            <a:endParaRPr lang="en-US" sz="2000" dirty="0" smtClean="0"/>
          </a:p>
          <a:p>
            <a:r>
              <a:rPr lang="en-US" sz="2000" dirty="0" smtClean="0"/>
              <a:t>Examining Albert Kahn's Archives of the Planet project, in which he sent photographers around the world to document major events.</a:t>
            </a:r>
          </a:p>
          <a:p>
            <a:endParaRPr lang="en-US" sz="2000" dirty="0" smtClean="0"/>
          </a:p>
          <a:p>
            <a:r>
              <a:rPr lang="en-US" sz="2000" dirty="0" smtClean="0"/>
              <a:t>The making of post-war Lebanon, Palestine and Turkey.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23554" name="Picture 2" descr="mage result for &quot;birth of nations&quot; bbc documen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243" y="1749820"/>
            <a:ext cx="4829023" cy="36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5307" y="5485379"/>
            <a:ext cx="5831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 1: </a:t>
            </a:r>
            <a:r>
              <a:rPr lang="en-GB" dirty="0" smtClean="0">
                <a:hlinkClick r:id="rId3"/>
              </a:rPr>
              <a:t>https://www.youtube.com/watch?v=9C6c_gUMecE</a:t>
            </a:r>
            <a:endParaRPr lang="en-GB" dirty="0" smtClean="0"/>
          </a:p>
          <a:p>
            <a:r>
              <a:rPr lang="en-GB" dirty="0" smtClean="0"/>
              <a:t>Part 2: </a:t>
            </a:r>
            <a:r>
              <a:rPr lang="en-GB" dirty="0" smtClean="0">
                <a:hlinkClick r:id="rId4"/>
              </a:rPr>
              <a:t>https://www.youtube.com/watch?v=t-wG8u1ojeI</a:t>
            </a:r>
            <a:r>
              <a:rPr lang="en-GB" dirty="0" smtClean="0"/>
              <a:t> </a:t>
            </a:r>
          </a:p>
          <a:p>
            <a:r>
              <a:rPr lang="en-GB" dirty="0" smtClean="0"/>
              <a:t>Part 3: </a:t>
            </a:r>
            <a:r>
              <a:rPr lang="en-GB" dirty="0" smtClean="0">
                <a:hlinkClick r:id="rId5"/>
              </a:rPr>
              <a:t>https://www.youtube.com/watch?v=YMUAG7i5T7Y</a:t>
            </a:r>
            <a:r>
              <a:rPr lang="en-GB" dirty="0" smtClean="0"/>
              <a:t> </a:t>
            </a:r>
          </a:p>
          <a:p>
            <a:r>
              <a:rPr lang="en-GB" dirty="0" smtClean="0"/>
              <a:t>Part 4: </a:t>
            </a:r>
            <a:r>
              <a:rPr lang="en-GB" dirty="0" smtClean="0">
                <a:hlinkClick r:id="rId6"/>
              </a:rPr>
              <a:t>https://www.youtube.com/watch?v=9ew7-hgRneQ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mage result for cold war propaganda middle east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9801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 2. </a:t>
            </a:r>
          </a:p>
          <a:p>
            <a:r>
              <a:rPr lang="en-US" dirty="0">
                <a:solidFill>
                  <a:srgbClr val="FFFFFF"/>
                </a:solidFill>
              </a:rPr>
              <a:t>Middle East during the Cold War </a:t>
            </a:r>
            <a:r>
              <a:rPr lang="en-US" i="1" dirty="0" smtClean="0">
                <a:solidFill>
                  <a:srgbClr val="FFFFFF"/>
                </a:solidFill>
              </a:rPr>
              <a:t>(</a:t>
            </a:r>
            <a:r>
              <a:rPr lang="en-US" i="1" dirty="0">
                <a:solidFill>
                  <a:srgbClr val="FFFFFF"/>
                </a:solidFill>
              </a:rPr>
              <a:t>6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March)</a:t>
            </a:r>
            <a:endParaRPr lang="en-US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9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42633" y="1456293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07463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44294" y="5314411"/>
            <a:ext cx="4893799" cy="8613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4. Always study with a map!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7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middle east word clou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293"/>
          <a:stretch/>
        </p:blipFill>
        <p:spPr bwMode="auto">
          <a:xfrm rot="21049427">
            <a:off x="3630117" y="181928"/>
            <a:ext cx="8570676" cy="58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83111" y="4779838"/>
            <a:ext cx="4218549" cy="959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/>
              <a:t>5</a:t>
            </a:r>
            <a:r>
              <a:rPr lang="en-GB" sz="3200" dirty="0" smtClean="0"/>
              <a:t>. Question your biases, keep an open mind, come to learn!</a:t>
            </a:r>
            <a:r>
              <a:rPr lang="en-GB" sz="3200" dirty="0" smtClean="0">
                <a:solidFill>
                  <a:srgbClr val="FF0000"/>
                </a:solidFill>
              </a:rPr>
              <a:t/>
            </a:r>
            <a:br>
              <a:rPr lang="en-GB" sz="3200" dirty="0" smtClean="0">
                <a:solidFill>
                  <a:srgbClr val="FF0000"/>
                </a:solidFill>
              </a:rPr>
            </a:br>
            <a:endParaRPr lang="en-GB" sz="32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334" y="514129"/>
            <a:ext cx="5634697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Course objective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21" y="2220539"/>
            <a:ext cx="8264522" cy="2448737"/>
          </a:xfrm>
          <a:ln w="85725">
            <a:solidFill>
              <a:srgbClr val="FF0000"/>
            </a:solidFill>
          </a:ln>
        </p:spPr>
        <p:txBody>
          <a:bodyPr lIns="180000" rIns="180000"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Critical understanding of the region’s key socio-political, geopolitical, historical and cultural dynamics and </a:t>
            </a:r>
            <a:r>
              <a:rPr lang="en-US" dirty="0" smtClean="0">
                <a:solidFill>
                  <a:srgbClr val="FF0000"/>
                </a:solidFill>
              </a:rPr>
              <a:t>complexities</a:t>
            </a:r>
            <a:r>
              <a:rPr lang="is-I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s-IS" dirty="0" smtClean="0"/>
              <a:t>…without resorting to </a:t>
            </a:r>
            <a:r>
              <a:rPr lang="is-IS" dirty="0" smtClean="0">
                <a:solidFill>
                  <a:srgbClr val="FF0000"/>
                </a:solidFill>
              </a:rPr>
              <a:t>crude generalisations</a:t>
            </a:r>
            <a:r>
              <a:rPr lang="is-IS" dirty="0" smtClean="0"/>
              <a:t>, </a:t>
            </a:r>
            <a:r>
              <a:rPr lang="is-IS" dirty="0" smtClean="0">
                <a:solidFill>
                  <a:srgbClr val="FF0000"/>
                </a:solidFill>
              </a:rPr>
              <a:t>simplifications</a:t>
            </a:r>
            <a:r>
              <a:rPr lang="is-IS" dirty="0"/>
              <a:t> </a:t>
            </a:r>
            <a:r>
              <a:rPr lang="is-I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exceptionalism</a:t>
            </a:r>
            <a:r>
              <a:rPr lang="is-IS" dirty="0" smtClean="0"/>
              <a:t>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334" y="514129"/>
            <a:ext cx="5634697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Course outline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482" y="1688123"/>
            <a:ext cx="10283483" cy="5008099"/>
          </a:xfrm>
        </p:spPr>
        <p:txBody>
          <a:bodyPr>
            <a:normAutofit/>
          </a:bodyPr>
          <a:lstStyle/>
          <a:p>
            <a:r>
              <a:rPr lang="en-US" dirty="0"/>
              <a:t>Week 1. </a:t>
            </a:r>
            <a:r>
              <a:rPr lang="en-US" dirty="0" smtClean="0"/>
              <a:t>	Historical </a:t>
            </a:r>
            <a:r>
              <a:rPr lang="en-US" dirty="0"/>
              <a:t>Background: Empire, Colonialism and </a:t>
            </a:r>
            <a:r>
              <a:rPr lang="en-US" dirty="0" smtClean="0"/>
              <a:t>				Nationalism </a:t>
            </a:r>
            <a:r>
              <a:rPr lang="en-US" i="1" dirty="0" smtClean="0"/>
              <a:t>(28/02)</a:t>
            </a:r>
            <a:endParaRPr lang="en-US" dirty="0"/>
          </a:p>
          <a:p>
            <a:r>
              <a:rPr lang="en-US" dirty="0"/>
              <a:t>Week 2. </a:t>
            </a:r>
            <a:r>
              <a:rPr lang="en-US" dirty="0" smtClean="0"/>
              <a:t>	Middle </a:t>
            </a:r>
            <a:r>
              <a:rPr lang="en-US" dirty="0"/>
              <a:t>East during the Cold War </a:t>
            </a:r>
            <a:r>
              <a:rPr lang="en-US" i="1" dirty="0" smtClean="0"/>
              <a:t>(6/03)</a:t>
            </a:r>
            <a:endParaRPr lang="en-US" dirty="0"/>
          </a:p>
          <a:p>
            <a:r>
              <a:rPr lang="en-US" dirty="0"/>
              <a:t>Week 3. </a:t>
            </a:r>
            <a:r>
              <a:rPr lang="en-US" dirty="0" smtClean="0"/>
              <a:t>	Political </a:t>
            </a:r>
            <a:r>
              <a:rPr lang="en-US" dirty="0"/>
              <a:t>Islam </a:t>
            </a:r>
            <a:r>
              <a:rPr lang="en-US" i="1" dirty="0" smtClean="0"/>
              <a:t>(13/03)</a:t>
            </a:r>
            <a:endParaRPr lang="en-US" dirty="0"/>
          </a:p>
          <a:p>
            <a:r>
              <a:rPr lang="en-US" dirty="0"/>
              <a:t>Week 4. </a:t>
            </a:r>
            <a:r>
              <a:rPr lang="en-US" dirty="0" smtClean="0"/>
              <a:t>	Geopolitics </a:t>
            </a:r>
            <a:r>
              <a:rPr lang="en-US" dirty="0"/>
              <a:t>of Energy </a:t>
            </a:r>
            <a:r>
              <a:rPr lang="en-US" i="1" dirty="0" smtClean="0"/>
              <a:t>(20/03)</a:t>
            </a:r>
            <a:endParaRPr lang="en-US" dirty="0" smtClean="0"/>
          </a:p>
          <a:p>
            <a:r>
              <a:rPr lang="en-US" dirty="0" smtClean="0"/>
              <a:t>Week </a:t>
            </a:r>
            <a:r>
              <a:rPr lang="en-US" dirty="0"/>
              <a:t>5. </a:t>
            </a:r>
            <a:r>
              <a:rPr lang="en-US" dirty="0" smtClean="0"/>
              <a:t>	Socio-Economic </a:t>
            </a:r>
            <a:r>
              <a:rPr lang="en-US" dirty="0"/>
              <a:t>Transformations: Environment, </a:t>
            </a:r>
            <a:r>
              <a:rPr lang="en-US" dirty="0" smtClean="0"/>
              <a:t>				</a:t>
            </a:r>
            <a:r>
              <a:rPr lang="en-US" dirty="0" err="1" smtClean="0"/>
              <a:t>Urbanisation</a:t>
            </a:r>
            <a:r>
              <a:rPr lang="en-US" dirty="0" smtClean="0"/>
              <a:t> </a:t>
            </a:r>
            <a:r>
              <a:rPr lang="en-US" dirty="0"/>
              <a:t>&amp; Migration </a:t>
            </a:r>
            <a:r>
              <a:rPr lang="en-US" dirty="0" smtClean="0"/>
              <a:t>(27/03)</a:t>
            </a:r>
          </a:p>
          <a:p>
            <a:r>
              <a:rPr lang="en-US" dirty="0" smtClean="0"/>
              <a:t>Week </a:t>
            </a:r>
            <a:r>
              <a:rPr lang="en-US" dirty="0"/>
              <a:t>6. </a:t>
            </a:r>
            <a:r>
              <a:rPr lang="en-US" dirty="0" smtClean="0"/>
              <a:t>	The </a:t>
            </a:r>
            <a:r>
              <a:rPr lang="en-US" dirty="0"/>
              <a:t>Israeli-Palestinian Conflict </a:t>
            </a:r>
            <a:r>
              <a:rPr lang="en-US" dirty="0" smtClean="0"/>
              <a:t>(3/04)</a:t>
            </a:r>
          </a:p>
          <a:p>
            <a:r>
              <a:rPr lang="en-US" dirty="0" smtClean="0"/>
              <a:t>Week </a:t>
            </a:r>
            <a:r>
              <a:rPr lang="en-US" dirty="0"/>
              <a:t>7. </a:t>
            </a:r>
            <a:r>
              <a:rPr lang="en-US" dirty="0" smtClean="0"/>
              <a:t>	Movie: 5 Broken Cameras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smtClean="0"/>
              <a:t>Deadline for Written Response No.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334" y="514129"/>
            <a:ext cx="5634697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Course outline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482" y="1688123"/>
            <a:ext cx="10283483" cy="5008099"/>
          </a:xfrm>
        </p:spPr>
        <p:txBody>
          <a:bodyPr>
            <a:normAutofit/>
          </a:bodyPr>
          <a:lstStyle/>
          <a:p>
            <a:r>
              <a:rPr lang="en-US" dirty="0" smtClean="0"/>
              <a:t>Week </a:t>
            </a:r>
            <a:r>
              <a:rPr lang="en-US" dirty="0"/>
              <a:t>8. </a:t>
            </a:r>
            <a:r>
              <a:rPr lang="en-US" dirty="0" smtClean="0"/>
              <a:t>	Politics </a:t>
            </a:r>
            <a:r>
              <a:rPr lang="en-US" dirty="0"/>
              <a:t>of the Persian Gulf </a:t>
            </a:r>
            <a:r>
              <a:rPr lang="en-US" dirty="0" smtClean="0"/>
              <a:t>(24/04)</a:t>
            </a:r>
          </a:p>
          <a:p>
            <a:r>
              <a:rPr lang="en-US" dirty="0" smtClean="0"/>
              <a:t>Week </a:t>
            </a:r>
            <a:r>
              <a:rPr lang="en-US" dirty="0"/>
              <a:t>9. </a:t>
            </a:r>
            <a:r>
              <a:rPr lang="en-US" dirty="0" smtClean="0"/>
              <a:t>	Struggles </a:t>
            </a:r>
            <a:r>
              <a:rPr lang="en-US" dirty="0"/>
              <a:t>for Social Justice (II): Women’s &amp; LGBTQ+ </a:t>
            </a:r>
            <a:r>
              <a:rPr lang="en-US" dirty="0" smtClean="0"/>
              <a:t>			Struggles (8/05)</a:t>
            </a:r>
          </a:p>
          <a:p>
            <a:r>
              <a:rPr lang="en-US" dirty="0" smtClean="0"/>
              <a:t>Week </a:t>
            </a:r>
            <a:r>
              <a:rPr lang="en-US" dirty="0"/>
              <a:t>10. </a:t>
            </a:r>
            <a:r>
              <a:rPr lang="en-US" dirty="0" smtClean="0"/>
              <a:t>	Movie: Persepolis (15/05)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smtClean="0"/>
              <a:t>Deadline for Written Response No. 2</a:t>
            </a:r>
          </a:p>
          <a:p>
            <a:r>
              <a:rPr lang="en-US" dirty="0" smtClean="0"/>
              <a:t>Week 11</a:t>
            </a:r>
            <a:r>
              <a:rPr lang="en-US" dirty="0"/>
              <a:t>. </a:t>
            </a:r>
            <a:r>
              <a:rPr lang="en-US" dirty="0" smtClean="0"/>
              <a:t>	The </a:t>
            </a:r>
            <a:r>
              <a:rPr lang="en-US" dirty="0"/>
              <a:t>Kurdish Question </a:t>
            </a:r>
            <a:r>
              <a:rPr lang="en-US" dirty="0" smtClean="0"/>
              <a:t>(22/05)</a:t>
            </a:r>
          </a:p>
          <a:p>
            <a:r>
              <a:rPr lang="en-US" dirty="0" smtClean="0"/>
              <a:t>Week 12. 	Struggles </a:t>
            </a:r>
            <a:r>
              <a:rPr lang="en-US" dirty="0"/>
              <a:t>for Social Justice (I): From the Arab Spring to </a:t>
            </a:r>
            <a:r>
              <a:rPr lang="en-US" dirty="0" smtClean="0"/>
              <a:t>			the Arab Winter (29/05)</a:t>
            </a:r>
            <a:endParaRPr lang="en-US" dirty="0"/>
          </a:p>
          <a:p>
            <a:r>
              <a:rPr lang="en-US" dirty="0" smtClean="0"/>
              <a:t>Week </a:t>
            </a:r>
            <a:r>
              <a:rPr lang="en-US" dirty="0"/>
              <a:t>13. </a:t>
            </a:r>
            <a:r>
              <a:rPr lang="en-US" dirty="0" smtClean="0"/>
              <a:t>	Regionalism and External Powers in the 21</a:t>
            </a:r>
            <a:r>
              <a:rPr lang="en-US" baseline="30000" dirty="0" smtClean="0"/>
              <a:t>st</a:t>
            </a:r>
            <a:r>
              <a:rPr lang="en-US" dirty="0" smtClean="0"/>
              <a:t> c. (5/06)</a:t>
            </a:r>
            <a:endParaRPr lang="en-US" dirty="0"/>
          </a:p>
          <a:p>
            <a:r>
              <a:rPr lang="en-US" b="1" dirty="0" smtClean="0"/>
              <a:t>Final Papers due midnight 19 June</a:t>
            </a:r>
            <a:endParaRPr lang="en-US" dirty="0"/>
          </a:p>
          <a:p>
            <a:pPr>
              <a:buFont typeface="Wingdings" charset="2"/>
              <a:buChar char="§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1122</Words>
  <Application>Microsoft Macintosh PowerPoint</Application>
  <PresentationFormat>Widescreen</PresentationFormat>
  <Paragraphs>243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Beirut</vt:lpstr>
      <vt:lpstr>Calibri</vt:lpstr>
      <vt:lpstr>Calibri Light</vt:lpstr>
      <vt:lpstr>Courier</vt:lpstr>
      <vt:lpstr>Georgia</vt:lpstr>
      <vt:lpstr>Times New Roman</vt:lpstr>
      <vt:lpstr>Wingdings</vt:lpstr>
      <vt:lpstr>Arial</vt:lpstr>
      <vt:lpstr>Office Theme</vt:lpstr>
      <vt:lpstr>Major Themes in Contemporary Middle East</vt:lpstr>
      <vt:lpstr>Course Convenor</vt:lpstr>
      <vt:lpstr>A quick test…</vt:lpstr>
      <vt:lpstr>PowerPoint Presentation</vt:lpstr>
      <vt:lpstr>PowerPoint Presentation</vt:lpstr>
      <vt:lpstr>PowerPoint Presentation</vt:lpstr>
      <vt:lpstr>Course objective</vt:lpstr>
      <vt:lpstr>Course outline</vt:lpstr>
      <vt:lpstr>Course outline</vt:lpstr>
      <vt:lpstr>Course Textbook &amp; Sources</vt:lpstr>
      <vt:lpstr>Assessment</vt:lpstr>
      <vt:lpstr>Conceptualising  “The Middle East”</vt:lpstr>
      <vt:lpstr>“The Middle East”</vt:lpstr>
      <vt:lpstr>The White Men’s Burden </vt:lpstr>
      <vt:lpstr>Orientalism</vt:lpstr>
      <vt:lpstr>Orientalism</vt:lpstr>
      <vt:lpstr>Orientalism</vt:lpstr>
      <vt:lpstr>Historical Background From Empire to Nation-State</vt:lpstr>
      <vt:lpstr>From Empire to Nation-State </vt:lpstr>
      <vt:lpstr>The Ottoman Empire</vt:lpstr>
      <vt:lpstr>The Ottoman Empire</vt:lpstr>
      <vt:lpstr>The Ottoman Empire</vt:lpstr>
      <vt:lpstr>The Ottoman Empire</vt:lpstr>
      <vt:lpstr>World War I</vt:lpstr>
      <vt:lpstr>World War I</vt:lpstr>
      <vt:lpstr>World War I</vt:lpstr>
      <vt:lpstr>World War I</vt:lpstr>
      <vt:lpstr>Outcomes of the War</vt:lpstr>
      <vt:lpstr>Outcomes of the War</vt:lpstr>
      <vt:lpstr>Post-War Middle East</vt:lpstr>
      <vt:lpstr>“The Birth of Nations – Middle East”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88</cp:revision>
  <dcterms:created xsi:type="dcterms:W3CDTF">2019-02-24T18:03:31Z</dcterms:created>
  <dcterms:modified xsi:type="dcterms:W3CDTF">2020-02-28T13:45:52Z</dcterms:modified>
</cp:coreProperties>
</file>