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669088" cy="97536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B2438-239C-409E-87F5-5A753D225DD7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571E0-0CE4-40BC-A57E-02C3F76C1F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1455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300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874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817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732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843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647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271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879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207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661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645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B28B1-1422-46B2-83B1-2EEDD1A2FD4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ACA49-9980-4BBD-A22E-35507850D01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5980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10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sz="1600" dirty="0" smtClean="0"/>
              <a:t>Diana Netto Hernandez </a:t>
            </a:r>
            <a:r>
              <a:rPr lang="pt-BR" sz="1600" dirty="0" err="1" smtClean="0"/>
              <a:t>Blazquez</a:t>
            </a:r>
            <a:r>
              <a:rPr lang="pt-BR" sz="1600" dirty="0" smtClean="0"/>
              <a:t> 9881052</a:t>
            </a:r>
          </a:p>
          <a:p>
            <a:r>
              <a:rPr lang="pt-BR" sz="1600" dirty="0" smtClean="0"/>
              <a:t>Larissa Carvalho 8567438</a:t>
            </a:r>
          </a:p>
          <a:p>
            <a:r>
              <a:rPr lang="pt-BR" sz="1600" dirty="0" err="1" smtClean="0"/>
              <a:t>Luis</a:t>
            </a:r>
            <a:r>
              <a:rPr lang="pt-BR" sz="1600" dirty="0" smtClean="0"/>
              <a:t> Guilherme Xavier Fernandes 9819207</a:t>
            </a:r>
          </a:p>
          <a:p>
            <a:r>
              <a:rPr lang="pt-BR" sz="1600" dirty="0" smtClean="0"/>
              <a:t>Carolina </a:t>
            </a:r>
            <a:r>
              <a:rPr lang="pt-BR" sz="1600" dirty="0" err="1" smtClean="0"/>
              <a:t>Shimoda</a:t>
            </a:r>
            <a:r>
              <a:rPr lang="pt-BR" sz="1600" dirty="0" smtClean="0"/>
              <a:t> Baptista 8545399</a:t>
            </a:r>
          </a:p>
          <a:p>
            <a:r>
              <a:rPr lang="pt-BR" sz="1600" dirty="0" err="1" smtClean="0"/>
              <a:t>Mayan</a:t>
            </a:r>
            <a:r>
              <a:rPr lang="pt-BR" sz="1600" dirty="0" smtClean="0"/>
              <a:t> Press 9819249</a:t>
            </a:r>
          </a:p>
          <a:p>
            <a:r>
              <a:rPr lang="pt-BR" sz="1600" dirty="0" smtClean="0"/>
              <a:t>Julia Quental 9819274</a:t>
            </a:r>
          </a:p>
          <a:p>
            <a:r>
              <a:rPr lang="pt-BR" sz="1600" dirty="0" smtClean="0"/>
              <a:t>Laura Paes 9819361</a:t>
            </a:r>
          </a:p>
          <a:p>
            <a:r>
              <a:rPr lang="pt-BR" dirty="0" smtClean="0"/>
              <a:t>                                                                                                                                                           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85571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Apresentação do caso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Uma amostragem de 30 cães, em dois momentos: antes e depois do tratamento de anemia</a:t>
            </a:r>
          </a:p>
          <a:p>
            <a:r>
              <a:rPr lang="pt-BR" dirty="0" smtClean="0"/>
              <a:t>Comparação dos níveis de </a:t>
            </a:r>
            <a:r>
              <a:rPr lang="pt-BR" dirty="0" err="1" smtClean="0"/>
              <a:t>hematócitos</a:t>
            </a:r>
            <a:r>
              <a:rPr lang="pt-BR" dirty="0" smtClean="0"/>
              <a:t> em cada momento</a:t>
            </a:r>
          </a:p>
          <a:p>
            <a:r>
              <a:rPr lang="pt-BR" dirty="0" smtClean="0"/>
              <a:t>Variável quantitativa contínua</a:t>
            </a:r>
          </a:p>
          <a:p>
            <a:r>
              <a:rPr lang="pt-BR" dirty="0" smtClean="0"/>
              <a:t>Amostragem não especificada porque o critério de seleção dos cães não foi descrito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8226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dos dados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66528"/>
            <a:ext cx="4248472" cy="284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23" y="1700808"/>
            <a:ext cx="4105876" cy="278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323528" y="4797152"/>
            <a:ext cx="8372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 histograma possui maior detalhamento da frequência de animais em cada nível de </a:t>
            </a:r>
            <a:r>
              <a:rPr lang="pt-BR" dirty="0" err="1" smtClean="0"/>
              <a:t>hematócito</a:t>
            </a:r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O </a:t>
            </a:r>
            <a:r>
              <a:rPr lang="pt-BR" dirty="0" err="1" smtClean="0"/>
              <a:t>boxplot</a:t>
            </a:r>
            <a:r>
              <a:rPr lang="pt-BR" dirty="0" smtClean="0"/>
              <a:t> proporciona melhor noção do posicionamento da mediana e da dispersão da frequência dos níveis de </a:t>
            </a:r>
            <a:r>
              <a:rPr lang="pt-BR" dirty="0" err="1" smtClean="0"/>
              <a:t>hematócito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5947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Discussão dos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4581128"/>
            <a:ext cx="8435280" cy="1545035"/>
          </a:xfrm>
        </p:spPr>
        <p:txBody>
          <a:bodyPr/>
          <a:lstStyle/>
          <a:p>
            <a:endParaRPr lang="pt-BR" dirty="0" smtClean="0"/>
          </a:p>
          <a:p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66528"/>
            <a:ext cx="4248472" cy="284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23" y="1700808"/>
            <a:ext cx="4105876" cy="278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251520" y="4725144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Medidas de dispersão: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 smtClean="0"/>
              <a:t>Intervalo interquartil: 4,767 (antes) e 4,95 (depois)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 smtClean="0"/>
              <a:t>Desvio padrão: 2,555 (antes) e 2,76 (depois)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Medidas de tendência central: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 smtClean="0"/>
              <a:t>Média: 30,184 (antes) e 45,878 (depois)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 smtClean="0"/>
              <a:t>Mediana: </a:t>
            </a:r>
            <a:r>
              <a:rPr lang="pt-BR" sz="1600" dirty="0" smtClean="0"/>
              <a:t>29,734 </a:t>
            </a:r>
            <a:r>
              <a:rPr lang="pt-BR" dirty="0" smtClean="0"/>
              <a:t>(antes) e 46,342 (depois)</a:t>
            </a:r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205511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Verificação da normalidade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4221088"/>
            <a:ext cx="8219256" cy="1905075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H0 = as variáveis seguem um padrão de normalidade</a:t>
            </a:r>
          </a:p>
          <a:p>
            <a:r>
              <a:rPr lang="pt-BR" dirty="0" smtClean="0"/>
              <a:t>H1 = as variáveis não seguem um padrão de normalidade</a:t>
            </a:r>
          </a:p>
          <a:p>
            <a:r>
              <a:rPr lang="pt-BR" dirty="0" smtClean="0"/>
              <a:t>Alfa = 0,05</a:t>
            </a:r>
          </a:p>
          <a:p>
            <a:r>
              <a:rPr lang="pt-BR" dirty="0" smtClean="0"/>
              <a:t>Como </a:t>
            </a:r>
            <a:r>
              <a:rPr lang="pt-BR" b="1" dirty="0" smtClean="0"/>
              <a:t>Valor-P&gt;0,05</a:t>
            </a:r>
            <a:r>
              <a:rPr lang="pt-BR" dirty="0" smtClean="0"/>
              <a:t>, as variáveis seguem normalidade</a:t>
            </a:r>
          </a:p>
          <a:p>
            <a:r>
              <a:rPr lang="pt-BR" dirty="0" smtClean="0"/>
              <a:t>Assim, o teste de hipótese melhor sugerido é o </a:t>
            </a:r>
            <a:r>
              <a:rPr lang="pt-BR" b="1" dirty="0" smtClean="0"/>
              <a:t>Teste t pareado</a:t>
            </a:r>
            <a:endParaRPr lang="pt-BR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5825"/>
            <a:ext cx="3744416" cy="2520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5825"/>
            <a:ext cx="3811867" cy="253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155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t pareado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500" dirty="0" smtClean="0"/>
              <a:t>Pressupostos: variáveis quantitativas, dependentes, em distribuição normal.</a:t>
            </a:r>
          </a:p>
          <a:p>
            <a:pPr algn="just"/>
            <a:r>
              <a:rPr lang="pt-BR" sz="2500" dirty="0" smtClean="0"/>
              <a:t>Alfa = 0,05</a:t>
            </a:r>
          </a:p>
          <a:p>
            <a:pPr algn="just"/>
            <a:r>
              <a:rPr lang="pt-BR" sz="2500" dirty="0" smtClean="0"/>
              <a:t>H0 = a média </a:t>
            </a:r>
            <a:r>
              <a:rPr lang="pt-BR" sz="2500" dirty="0"/>
              <a:t>da variável estudada é igual nas </a:t>
            </a:r>
            <a:r>
              <a:rPr lang="pt-BR" sz="2500" dirty="0" smtClean="0"/>
              <a:t>duas populações</a:t>
            </a:r>
          </a:p>
          <a:p>
            <a:pPr algn="just"/>
            <a:r>
              <a:rPr lang="pt-BR" sz="2500" dirty="0" smtClean="0"/>
              <a:t>H1 = a </a:t>
            </a:r>
            <a:r>
              <a:rPr lang="pt-BR" sz="2500" dirty="0"/>
              <a:t>média </a:t>
            </a:r>
            <a:r>
              <a:rPr lang="pt-BR" sz="2500" dirty="0" smtClean="0"/>
              <a:t>da </a:t>
            </a:r>
            <a:r>
              <a:rPr lang="pt-BR" sz="2500" dirty="0"/>
              <a:t>variável é </a:t>
            </a:r>
            <a:r>
              <a:rPr lang="pt-BR" sz="2500" dirty="0" smtClean="0"/>
              <a:t>diferente entre </a:t>
            </a:r>
            <a:r>
              <a:rPr lang="pt-BR" sz="2500" dirty="0"/>
              <a:t>as </a:t>
            </a:r>
            <a:r>
              <a:rPr lang="pt-BR" sz="2500" dirty="0" smtClean="0"/>
              <a:t>populações.</a:t>
            </a:r>
            <a:endParaRPr lang="pt-BR" sz="2500" dirty="0"/>
          </a:p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54534"/>
            <a:ext cx="4923747" cy="13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713114" y="5517232"/>
            <a:ext cx="74888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500" dirty="0" smtClean="0"/>
              <a:t>Como Valor-p &lt; 0,05, rejeita-se H0.</a:t>
            </a:r>
            <a:endParaRPr lang="pt-BR" sz="2500" dirty="0"/>
          </a:p>
        </p:txBody>
      </p:sp>
    </p:spTree>
    <p:extLst>
      <p:ext uri="{BB962C8B-B14F-4D97-AF65-F5344CB8AC3E}">
        <p14:creationId xmlns:p14="http://schemas.microsoft.com/office/powerpoint/2010/main" val="1747706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Como Valor-p é muito pequeno para o Teste t, aceita-se que a diferença entre as médias das amostras não é um acaso. Da mesma forma, a diferença entre as medianas e os valores dos histogramas diferem de forma que “depois” possui sempre valores maiores do que “antes”.</a:t>
            </a:r>
          </a:p>
          <a:p>
            <a:r>
              <a:rPr lang="pt-BR" dirty="0" smtClean="0"/>
              <a:t>Portanto, inferimos que o tratamento foi efetivo para os indivíduos das amostras.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31934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329</Words>
  <Application>Microsoft Office PowerPoint</Application>
  <PresentationFormat>Apresentação na tela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Grupo 10</vt:lpstr>
      <vt:lpstr>Apresentação do caso</vt:lpstr>
      <vt:lpstr>Representação dos dados</vt:lpstr>
      <vt:lpstr>Discussão dos dados</vt:lpstr>
      <vt:lpstr>Verificação da normalidade</vt:lpstr>
      <vt:lpstr>Teste t pareado</vt:lpstr>
      <vt:lpstr>Conclusão 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10</dc:title>
  <dc:creator>perfil</dc:creator>
  <cp:lastModifiedBy>perfil</cp:lastModifiedBy>
  <cp:revision>7</cp:revision>
  <cp:lastPrinted>2016-09-19T13:24:54Z</cp:lastPrinted>
  <dcterms:created xsi:type="dcterms:W3CDTF">2016-09-19T11:54:43Z</dcterms:created>
  <dcterms:modified xsi:type="dcterms:W3CDTF">2016-09-19T13:26:42Z</dcterms:modified>
</cp:coreProperties>
</file>