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2" r:id="rId7"/>
    <p:sldId id="261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7A8F5-1BED-4D9F-A575-468EB39B6539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62FCB-DE0E-4500-90AE-A8133F3ED6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81825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7A8F5-1BED-4D9F-A575-468EB39B6539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62FCB-DE0E-4500-90AE-A8133F3ED6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79332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7A8F5-1BED-4D9F-A575-468EB39B6539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62FCB-DE0E-4500-90AE-A8133F3ED6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73922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7A8F5-1BED-4D9F-A575-468EB39B6539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62FCB-DE0E-4500-90AE-A8133F3ED6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37114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7A8F5-1BED-4D9F-A575-468EB39B6539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62FCB-DE0E-4500-90AE-A8133F3ED6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6314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7A8F5-1BED-4D9F-A575-468EB39B6539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62FCB-DE0E-4500-90AE-A8133F3ED6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48626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7A8F5-1BED-4D9F-A575-468EB39B6539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62FCB-DE0E-4500-90AE-A8133F3ED6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41404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7A8F5-1BED-4D9F-A575-468EB39B6539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62FCB-DE0E-4500-90AE-A8133F3ED6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64726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7A8F5-1BED-4D9F-A575-468EB39B6539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62FCB-DE0E-4500-90AE-A8133F3ED6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74605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7A8F5-1BED-4D9F-A575-468EB39B6539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62FCB-DE0E-4500-90AE-A8133F3ED6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2891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7A8F5-1BED-4D9F-A575-468EB39B6539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62FCB-DE0E-4500-90AE-A8133F3ED6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78505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B7A8F5-1BED-4D9F-A575-468EB39B6539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E62FCB-DE0E-4500-90AE-A8133F3ED6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16866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72400" cy="1470025"/>
          </a:xfrm>
        </p:spPr>
        <p:txBody>
          <a:bodyPr/>
          <a:lstStyle/>
          <a:p>
            <a:r>
              <a:rPr lang="pt-BR" dirty="0" smtClean="0"/>
              <a:t>Grupo 2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03648" y="2276872"/>
            <a:ext cx="6624736" cy="3600400"/>
          </a:xfrm>
        </p:spPr>
        <p:txBody>
          <a:bodyPr>
            <a:normAutofit/>
          </a:bodyPr>
          <a:lstStyle/>
          <a:p>
            <a:r>
              <a:rPr lang="pt-BR" dirty="0" smtClean="0"/>
              <a:t>Carolina S. Sanchez</a:t>
            </a:r>
          </a:p>
          <a:p>
            <a:r>
              <a:rPr lang="pt-BR" dirty="0" smtClean="0"/>
              <a:t>Juliana Mello</a:t>
            </a:r>
          </a:p>
          <a:p>
            <a:r>
              <a:rPr lang="pt-BR" dirty="0" smtClean="0"/>
              <a:t>Natália F. </a:t>
            </a:r>
            <a:r>
              <a:rPr lang="pt-BR" dirty="0" err="1" smtClean="0"/>
              <a:t>Kudrjawzew</a:t>
            </a:r>
            <a:endParaRPr lang="pt-BR" dirty="0" smtClean="0"/>
          </a:p>
          <a:p>
            <a:r>
              <a:rPr lang="pt-BR" dirty="0" smtClean="0"/>
              <a:t>Nathalia V. Araújo</a:t>
            </a:r>
          </a:p>
          <a:p>
            <a:r>
              <a:rPr lang="pt-BR" dirty="0" smtClean="0"/>
              <a:t>Silvia R. </a:t>
            </a:r>
            <a:r>
              <a:rPr lang="pt-BR" dirty="0" err="1" smtClean="0"/>
              <a:t>Cangussú</a:t>
            </a:r>
            <a:endParaRPr lang="pt-BR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725642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Comparações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400600"/>
          </a:xfrm>
        </p:spPr>
        <p:txBody>
          <a:bodyPr>
            <a:normAutofit/>
          </a:bodyPr>
          <a:lstStyle/>
          <a:p>
            <a:r>
              <a:rPr lang="pt-BR" dirty="0" smtClean="0"/>
              <a:t>A com B:</a:t>
            </a:r>
          </a:p>
          <a:p>
            <a:pPr lvl="1"/>
            <a:r>
              <a:rPr lang="pt-BR" dirty="0" smtClean="0"/>
              <a:t>p=0,0808&gt;</a:t>
            </a:r>
            <a:r>
              <a:rPr lang="el-GR" dirty="0" smtClean="0"/>
              <a:t>α</a:t>
            </a:r>
            <a:endParaRPr lang="pt-BR" dirty="0" smtClean="0"/>
          </a:p>
          <a:p>
            <a:pPr lvl="1"/>
            <a:r>
              <a:rPr lang="pt-BR" dirty="0" smtClean="0"/>
              <a:t>Mediana de A = Mediana de B</a:t>
            </a:r>
          </a:p>
          <a:p>
            <a:r>
              <a:rPr lang="pt-BR" dirty="0"/>
              <a:t>A com </a:t>
            </a:r>
            <a:r>
              <a:rPr lang="pt-BR" dirty="0" smtClean="0"/>
              <a:t>C:</a:t>
            </a:r>
            <a:endParaRPr lang="pt-BR" dirty="0"/>
          </a:p>
          <a:p>
            <a:pPr lvl="1"/>
            <a:r>
              <a:rPr lang="pt-BR" dirty="0" smtClean="0"/>
              <a:t>p=0&lt;</a:t>
            </a:r>
            <a:r>
              <a:rPr lang="el-GR" dirty="0" smtClean="0"/>
              <a:t>α</a:t>
            </a:r>
            <a:endParaRPr lang="pt-BR" dirty="0"/>
          </a:p>
          <a:p>
            <a:pPr lvl="1"/>
            <a:r>
              <a:rPr lang="pt-BR" dirty="0"/>
              <a:t>Mediana de A </a:t>
            </a:r>
            <a:r>
              <a:rPr lang="pt-BR" dirty="0" smtClean="0"/>
              <a:t>≠ </a:t>
            </a:r>
            <a:r>
              <a:rPr lang="pt-BR" dirty="0"/>
              <a:t>Mediana de </a:t>
            </a:r>
            <a:r>
              <a:rPr lang="pt-BR" dirty="0" smtClean="0"/>
              <a:t>C</a:t>
            </a:r>
            <a:endParaRPr lang="pt-BR" dirty="0"/>
          </a:p>
          <a:p>
            <a:r>
              <a:rPr lang="pt-BR" dirty="0" smtClean="0"/>
              <a:t>B </a:t>
            </a:r>
            <a:r>
              <a:rPr lang="pt-BR" dirty="0"/>
              <a:t>com </a:t>
            </a:r>
            <a:r>
              <a:rPr lang="pt-BR" dirty="0" smtClean="0"/>
              <a:t>C:</a:t>
            </a:r>
            <a:endParaRPr lang="pt-BR" dirty="0"/>
          </a:p>
          <a:p>
            <a:pPr lvl="1"/>
            <a:r>
              <a:rPr lang="pt-BR" dirty="0" smtClean="0"/>
              <a:t>p=0&lt;</a:t>
            </a:r>
            <a:r>
              <a:rPr lang="el-GR" dirty="0" smtClean="0"/>
              <a:t>α</a:t>
            </a:r>
            <a:endParaRPr lang="pt-BR" dirty="0"/>
          </a:p>
          <a:p>
            <a:pPr lvl="1"/>
            <a:r>
              <a:rPr lang="pt-BR" dirty="0"/>
              <a:t>Mediana de </a:t>
            </a:r>
            <a:r>
              <a:rPr lang="pt-BR" dirty="0" smtClean="0"/>
              <a:t>B </a:t>
            </a:r>
            <a:r>
              <a:rPr lang="pt-BR" dirty="0"/>
              <a:t>≠</a:t>
            </a:r>
            <a:r>
              <a:rPr lang="pt-BR" dirty="0" smtClean="0"/>
              <a:t> </a:t>
            </a:r>
            <a:r>
              <a:rPr lang="pt-BR" dirty="0"/>
              <a:t>Mediana de </a:t>
            </a:r>
            <a:r>
              <a:rPr lang="pt-BR" dirty="0" smtClean="0"/>
              <a:t>C</a:t>
            </a:r>
            <a:endParaRPr lang="pt-BR" dirty="0"/>
          </a:p>
          <a:p>
            <a:pPr lvl="1"/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42704074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 e B são equivalentes</a:t>
            </a:r>
          </a:p>
          <a:p>
            <a:r>
              <a:rPr lang="pt-BR" dirty="0" smtClean="0"/>
              <a:t>C é inferior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461" y="3429000"/>
            <a:ext cx="8099078" cy="2159755"/>
          </a:xfrm>
          <a:prstGeom prst="rect">
            <a:avLst/>
          </a:prstGeom>
        </p:spPr>
      </p:pic>
      <p:sp>
        <p:nvSpPr>
          <p:cNvPr id="5" name="Retângulo 4"/>
          <p:cNvSpPr/>
          <p:nvPr/>
        </p:nvSpPr>
        <p:spPr>
          <a:xfrm>
            <a:off x="1475656" y="4508878"/>
            <a:ext cx="936104" cy="107987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55853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Pergunta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De três tipos de dietas para ovinos, qual acarreta em maior ganho de peso?</a:t>
            </a:r>
          </a:p>
          <a:p>
            <a:pPr lvl="1"/>
            <a:r>
              <a:rPr lang="pt-BR" dirty="0" smtClean="0"/>
              <a:t>Grupo A</a:t>
            </a:r>
          </a:p>
          <a:p>
            <a:pPr lvl="1"/>
            <a:r>
              <a:rPr lang="pt-BR" dirty="0" smtClean="0"/>
              <a:t>Grupo B</a:t>
            </a:r>
          </a:p>
          <a:p>
            <a:pPr lvl="1"/>
            <a:r>
              <a:rPr lang="pt-BR" dirty="0" smtClean="0"/>
              <a:t>Grupo C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96238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Avaliações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Grupos independentes</a:t>
            </a:r>
          </a:p>
          <a:p>
            <a:r>
              <a:rPr lang="pt-BR" dirty="0" smtClean="0"/>
              <a:t>Variável:</a:t>
            </a:r>
          </a:p>
          <a:p>
            <a:pPr lvl="1"/>
            <a:r>
              <a:rPr lang="pt-BR" dirty="0" smtClean="0"/>
              <a:t>Ganho de peso</a:t>
            </a:r>
          </a:p>
          <a:p>
            <a:pPr lvl="1"/>
            <a:r>
              <a:rPr lang="pt-BR" dirty="0" smtClean="0"/>
              <a:t>Quantitativa contínua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16045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Medidas de tendência central e dispersão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Média</a:t>
            </a:r>
          </a:p>
          <a:p>
            <a:r>
              <a:rPr lang="pt-BR" dirty="0"/>
              <a:t>M</a:t>
            </a:r>
            <a:r>
              <a:rPr lang="pt-BR" dirty="0" smtClean="0"/>
              <a:t>ediana</a:t>
            </a:r>
          </a:p>
          <a:p>
            <a:r>
              <a:rPr lang="pt-BR" dirty="0" smtClean="0"/>
              <a:t>Desvio padrão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461" y="3861048"/>
            <a:ext cx="8099078" cy="2159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427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Histogramas</a:t>
            </a:r>
            <a:endParaRPr lang="pt-B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602" y="1388773"/>
            <a:ext cx="7164796" cy="4776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33050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Teste de normalidade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Teste de Anderson-Darling</a:t>
            </a:r>
          </a:p>
          <a:p>
            <a:pPr lvl="1"/>
            <a:r>
              <a:rPr lang="pt-BR" dirty="0" smtClean="0"/>
              <a:t>H0: dados seguem distribuição normal</a:t>
            </a:r>
          </a:p>
          <a:p>
            <a:pPr lvl="1"/>
            <a:r>
              <a:rPr lang="pt-BR" dirty="0" smtClean="0"/>
              <a:t>H1: dados NÃO seguem distribuição normal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683412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Teste de normalidade</a:t>
            </a:r>
            <a:endParaRPr lang="pt-B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58" t="14530" r="39525" b="40316"/>
          <a:stretch/>
        </p:blipFill>
        <p:spPr bwMode="auto">
          <a:xfrm>
            <a:off x="2699792" y="4308342"/>
            <a:ext cx="3888432" cy="2474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4644008" y="5157192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Dieta C: p=0,025</a:t>
            </a:r>
            <a:endParaRPr lang="pt-BR" dirty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0" t="14127" r="39999" b="42261"/>
          <a:stretch/>
        </p:blipFill>
        <p:spPr bwMode="auto">
          <a:xfrm>
            <a:off x="179512" y="1279645"/>
            <a:ext cx="3788029" cy="2365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aixaDeTexto 9"/>
          <p:cNvSpPr txBox="1"/>
          <p:nvPr/>
        </p:nvSpPr>
        <p:spPr>
          <a:xfrm>
            <a:off x="395536" y="220486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Dieta A: p=0,114</a:t>
            </a:r>
            <a:endParaRPr lang="pt-BR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82" t="14127" r="39880" b="41269"/>
          <a:stretch/>
        </p:blipFill>
        <p:spPr bwMode="auto">
          <a:xfrm>
            <a:off x="5004048" y="1280591"/>
            <a:ext cx="3808446" cy="2415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aixaDeTexto 5"/>
          <p:cNvSpPr txBox="1"/>
          <p:nvPr/>
        </p:nvSpPr>
        <p:spPr>
          <a:xfrm>
            <a:off x="5220072" y="2132856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Dieta B: p=0,062</a:t>
            </a:r>
            <a:endParaRPr lang="pt-BR" dirty="0"/>
          </a:p>
        </p:txBody>
      </p:sp>
      <p:sp>
        <p:nvSpPr>
          <p:cNvPr id="7" name="CaixaDeTexto 6"/>
          <p:cNvSpPr txBox="1"/>
          <p:nvPr/>
        </p:nvSpPr>
        <p:spPr>
          <a:xfrm>
            <a:off x="755576" y="261533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 smtClean="0"/>
              <a:t> </a:t>
            </a:r>
            <a:endParaRPr lang="pt-BR" dirty="0"/>
          </a:p>
        </p:txBody>
      </p:sp>
      <p:sp>
        <p:nvSpPr>
          <p:cNvPr id="14" name="CaixaDeTexto 13"/>
          <p:cNvSpPr txBox="1"/>
          <p:nvPr/>
        </p:nvSpPr>
        <p:spPr>
          <a:xfrm>
            <a:off x="5328084" y="261533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 smtClean="0"/>
              <a:t> 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5148064" y="558924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X</a:t>
            </a:r>
            <a:endParaRPr lang="pt-BR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467544" y="4953942"/>
            <a:ext cx="18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Conclusão:</a:t>
            </a:r>
          </a:p>
          <a:p>
            <a:r>
              <a:rPr lang="pt-BR" dirty="0" smtClean="0"/>
              <a:t>Distribuição NÃO normal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09749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Teste de </a:t>
            </a:r>
            <a:r>
              <a:rPr lang="pt-BR" dirty="0" err="1" smtClean="0"/>
              <a:t>Kruskall</a:t>
            </a:r>
            <a:r>
              <a:rPr lang="pt-BR" dirty="0" smtClean="0"/>
              <a:t>-Wallis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H0: todas as medianas são iguais</a:t>
            </a:r>
          </a:p>
          <a:p>
            <a:r>
              <a:rPr lang="pt-BR" dirty="0" smtClean="0"/>
              <a:t>H1: nem todas as medianas são iguais</a:t>
            </a: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2339752" y="4078813"/>
            <a:ext cx="475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 smtClean="0"/>
              <a:t>P=0 </a:t>
            </a:r>
            <a:r>
              <a:rPr lang="pt-BR" sz="3600" dirty="0" smtClean="0">
                <a:sym typeface="Wingdings" panose="05000000000000000000" pitchFamily="2" charset="2"/>
              </a:rPr>
              <a:t> H0 rejeitada</a:t>
            </a:r>
            <a:endParaRPr lang="pt-BR" sz="3600" dirty="0"/>
          </a:p>
        </p:txBody>
      </p:sp>
    </p:spTree>
    <p:extLst>
      <p:ext uri="{BB962C8B-B14F-4D97-AF65-F5344CB8AC3E}">
        <p14:creationId xmlns:p14="http://schemas.microsoft.com/office/powerpoint/2010/main" val="7577950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Teste de Mann-Whitney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H0: medianas iguais</a:t>
            </a:r>
          </a:p>
          <a:p>
            <a:r>
              <a:rPr lang="pt-BR" dirty="0" smtClean="0"/>
              <a:t>H1: medianas diferentes</a:t>
            </a:r>
          </a:p>
          <a:p>
            <a:r>
              <a:rPr lang="pt-BR" dirty="0" smtClean="0"/>
              <a:t>m=3</a:t>
            </a:r>
          </a:p>
          <a:p>
            <a:r>
              <a:rPr lang="pt-BR" dirty="0" smtClean="0"/>
              <a:t>α=0,0167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490570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190</Words>
  <Application>Microsoft Office PowerPoint</Application>
  <PresentationFormat>Apresentação na tela (4:3)</PresentationFormat>
  <Paragraphs>56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11</vt:i4>
      </vt:variant>
    </vt:vector>
  </HeadingPairs>
  <TitlesOfParts>
    <vt:vector size="12" baseType="lpstr">
      <vt:lpstr>Tema do Office</vt:lpstr>
      <vt:lpstr>Grupo 2</vt:lpstr>
      <vt:lpstr>Pergunta</vt:lpstr>
      <vt:lpstr>Avaliações</vt:lpstr>
      <vt:lpstr>Medidas de tendência central e dispersão</vt:lpstr>
      <vt:lpstr>Histogramas</vt:lpstr>
      <vt:lpstr>Teste de normalidade</vt:lpstr>
      <vt:lpstr>Teste de normalidade</vt:lpstr>
      <vt:lpstr>Teste de Kruskall-Wallis</vt:lpstr>
      <vt:lpstr>Teste de Mann-Whitney</vt:lpstr>
      <vt:lpstr>Comparações</vt:lpstr>
      <vt:lpstr>Conclusão</vt:lpstr>
    </vt:vector>
  </TitlesOfParts>
  <Company>Universidade de São Paulo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Grupo 2</dc:title>
  <dc:creator>perfil</dc:creator>
  <cp:lastModifiedBy>perfil</cp:lastModifiedBy>
  <cp:revision>7</cp:revision>
  <dcterms:created xsi:type="dcterms:W3CDTF">2016-09-12T12:52:42Z</dcterms:created>
  <dcterms:modified xsi:type="dcterms:W3CDTF">2016-09-12T13:25:01Z</dcterms:modified>
</cp:coreProperties>
</file>