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62" r:id="rId3"/>
    <p:sldId id="268" r:id="rId4"/>
    <p:sldId id="269" r:id="rId5"/>
    <p:sldId id="257" r:id="rId6"/>
    <p:sldId id="259" r:id="rId7"/>
    <p:sldId id="260" r:id="rId8"/>
    <p:sldId id="261" r:id="rId9"/>
    <p:sldId id="264" r:id="rId10"/>
    <p:sldId id="263" r:id="rId11"/>
    <p:sldId id="266" r:id="rId12"/>
    <p:sldId id="267" r:id="rId13"/>
  </p:sldIdLst>
  <p:sldSz cx="9144000" cy="6858000" type="screen4x3"/>
  <p:notesSz cx="6724650" cy="97742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4660"/>
  </p:normalViewPr>
  <p:slideViewPr>
    <p:cSldViewPr>
      <p:cViewPr varScale="1">
        <p:scale>
          <a:sx n="87" d="100"/>
          <a:sy n="87" d="100"/>
        </p:scale>
        <p:origin x="-148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3321" cy="488394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09728" y="1"/>
            <a:ext cx="2913321" cy="488394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r">
              <a:defRPr sz="1200"/>
            </a:lvl1pPr>
          </a:lstStyle>
          <a:p>
            <a:fld id="{613C2045-1AD0-4FC7-84EC-90AC1A93B0BB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284254"/>
            <a:ext cx="2913321" cy="488394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09728" y="9284254"/>
            <a:ext cx="2913321" cy="488394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r">
              <a:defRPr sz="1200"/>
            </a:lvl1pPr>
          </a:lstStyle>
          <a:p>
            <a:fld id="{545E7ADB-0855-4599-BAB2-CE8CE321F7C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4677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6441-C804-4E08-9D22-B4F018A3AC5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2E02-1B61-4176-8D46-FF40AAD54F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5053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6441-C804-4E08-9D22-B4F018A3AC5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2E02-1B61-4176-8D46-FF40AAD54F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3044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6441-C804-4E08-9D22-B4F018A3AC5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2E02-1B61-4176-8D46-FF40AAD54F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4589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6441-C804-4E08-9D22-B4F018A3AC5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2E02-1B61-4176-8D46-FF40AAD54F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2154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6441-C804-4E08-9D22-B4F018A3AC5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2E02-1B61-4176-8D46-FF40AAD54F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0698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6441-C804-4E08-9D22-B4F018A3AC5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2E02-1B61-4176-8D46-FF40AAD54F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715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6441-C804-4E08-9D22-B4F018A3AC5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2E02-1B61-4176-8D46-FF40AAD54F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672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6441-C804-4E08-9D22-B4F018A3AC5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2E02-1B61-4176-8D46-FF40AAD54F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0446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6441-C804-4E08-9D22-B4F018A3AC5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2E02-1B61-4176-8D46-FF40AAD54F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119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6441-C804-4E08-9D22-B4F018A3AC5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2E02-1B61-4176-8D46-FF40AAD54F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8459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6441-C804-4E08-9D22-B4F018A3AC5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2E02-1B61-4176-8D46-FF40AAD54F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0252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B6441-C804-4E08-9D22-B4F018A3AC5A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A2E02-1B61-4176-8D46-FF40AAD54F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7137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Grupo 9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BR" sz="1800" dirty="0" smtClean="0"/>
              <a:t>Erika </a:t>
            </a:r>
            <a:r>
              <a:rPr lang="pt-BR" sz="1800" dirty="0" err="1" smtClean="0"/>
              <a:t>Mazzariol</a:t>
            </a:r>
            <a:r>
              <a:rPr lang="pt-BR" sz="1800" dirty="0" smtClean="0"/>
              <a:t>, João Lula Ribeiro, Nathalia Alves, Pedro Yamamoto, Sarah Jesus, Thaís Araújo Esteves Pereira, Victoria Portela Diniz Gaia.</a:t>
            </a: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210386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Diferença = μ (antes) - μ (depois)</a:t>
            </a:r>
          </a:p>
          <a:p>
            <a:r>
              <a:rPr lang="pt-BR" dirty="0"/>
              <a:t>Estimativa para a diferença:  0,16</a:t>
            </a:r>
          </a:p>
          <a:p>
            <a:r>
              <a:rPr lang="pt-BR" dirty="0"/>
              <a:t>IC de 95% para a diferença:  (-1,90; 2,22)</a:t>
            </a:r>
          </a:p>
          <a:p>
            <a:r>
              <a:rPr lang="pt-BR" dirty="0"/>
              <a:t>Teste T de diferença = 0 (versus ≠): Valor T= 0,16  Valor-P = 0,877  GL = 53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9085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H</a:t>
            </a:r>
            <a:r>
              <a:rPr lang="pt-BR" dirty="0" smtClean="0"/>
              <a:t>ipótese Nula: o valor da média da amostra antes é IGUAL ao da média da amostra depois.</a:t>
            </a:r>
          </a:p>
          <a:p>
            <a:endParaRPr lang="pt-BR" dirty="0" smtClean="0"/>
          </a:p>
          <a:p>
            <a:r>
              <a:rPr lang="pt-BR" dirty="0" smtClean="0"/>
              <a:t>Hipótese Alternativa: </a:t>
            </a:r>
            <a:r>
              <a:rPr lang="pt-BR" dirty="0" smtClean="0"/>
              <a:t>o valor da média da amostra antes é DIFERENTE ao da média da amostra depois.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1073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Como observado no teste t, conclui-se que não houve diferença significativa na porcentagem de volume de hemácias no sangue.</a:t>
            </a:r>
          </a:p>
          <a:p>
            <a:r>
              <a:rPr lang="pt-BR" dirty="0" smtClean="0"/>
              <a:t>Ou seja, confirma-se que a hipótese nula é verdadeira.</a:t>
            </a:r>
          </a:p>
          <a:p>
            <a:r>
              <a:rPr lang="pt-BR" dirty="0" smtClean="0"/>
              <a:t>Portanto, o tratamento não foi efetivo.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9111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3068960"/>
            <a:ext cx="8229600" cy="1684784"/>
          </a:xfrm>
        </p:spPr>
        <p:txBody>
          <a:bodyPr/>
          <a:lstStyle/>
          <a:p>
            <a:r>
              <a:rPr lang="pt-BR" dirty="0" smtClean="0"/>
              <a:t>Comparar os valores de hematócritos antes e após o tratamento para avaliar o seu sucesso.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1896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Estatística Descritiva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dirty="0"/>
          </a:p>
          <a:p>
            <a:endParaRPr lang="pt-B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" t="12094" r="58381" b="61481"/>
          <a:stretch/>
        </p:blipFill>
        <p:spPr bwMode="auto">
          <a:xfrm>
            <a:off x="48060" y="1988840"/>
            <a:ext cx="9095940" cy="3259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53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7" y="0"/>
            <a:ext cx="5486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327940"/>
            <a:ext cx="5266184" cy="3510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83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-18189"/>
            <a:ext cx="8229600" cy="1143000"/>
          </a:xfrm>
        </p:spPr>
        <p:txBody>
          <a:bodyPr/>
          <a:lstStyle/>
          <a:p>
            <a:r>
              <a:rPr lang="pt-BR" dirty="0" smtClean="0"/>
              <a:t>Teste de Normalidade</a:t>
            </a:r>
            <a:endParaRPr lang="pt-B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4932040" cy="3288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444" y="3429000"/>
            <a:ext cx="5104556" cy="340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804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Hipóteses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Hipótese Nula: Segue distribuição normal</a:t>
            </a:r>
          </a:p>
          <a:p>
            <a:endParaRPr lang="pt-BR" dirty="0"/>
          </a:p>
          <a:p>
            <a:r>
              <a:rPr lang="pt-BR" dirty="0" smtClean="0"/>
              <a:t>Hipótese Alternativa: Não segue distribuição normal.</a:t>
            </a:r>
          </a:p>
          <a:p>
            <a:endParaRPr lang="pt-BR" dirty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1429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 de Normalidade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924944"/>
            <a:ext cx="8229600" cy="2044824"/>
          </a:xfrm>
        </p:spPr>
        <p:txBody>
          <a:bodyPr/>
          <a:lstStyle/>
          <a:p>
            <a:r>
              <a:rPr lang="pt-BR" dirty="0" smtClean="0"/>
              <a:t>Como p é maior que </a:t>
            </a:r>
            <a:r>
              <a:rPr lang="el-GR" dirty="0" smtClean="0"/>
              <a:t>α</a:t>
            </a:r>
            <a:r>
              <a:rPr lang="pt-BR" dirty="0"/>
              <a:t> </a:t>
            </a:r>
            <a:r>
              <a:rPr lang="pt-BR" dirty="0" smtClean="0"/>
              <a:t>(</a:t>
            </a:r>
            <a:r>
              <a:rPr lang="el-GR" dirty="0" smtClean="0"/>
              <a:t>α</a:t>
            </a:r>
            <a:r>
              <a:rPr lang="pt-BR" dirty="0" smtClean="0"/>
              <a:t>= 0,05) em ambas as variáveis (p=0,995 e p=0,273) conclui-se que a distribuição é normal, confirmando a hipótese nula, rejeitando a hipótese alternativa.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9864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Escolha do </a:t>
            </a:r>
            <a:r>
              <a:rPr lang="pt-BR" dirty="0"/>
              <a:t>T</a:t>
            </a:r>
            <a:r>
              <a:rPr lang="pt-BR" dirty="0" smtClean="0"/>
              <a:t>este Estatístico</a:t>
            </a:r>
            <a:endParaRPr lang="pt-BR" dirty="0"/>
          </a:p>
        </p:txBody>
      </p:sp>
      <p:sp>
        <p:nvSpPr>
          <p:cNvPr id="4" name="Título 1"/>
          <p:cNvSpPr>
            <a:spLocks noGrp="1"/>
          </p:cNvSpPr>
          <p:nvPr>
            <p:ph idx="1"/>
          </p:nvPr>
        </p:nvSpPr>
        <p:spPr>
          <a:xfrm>
            <a:off x="467544" y="2996952"/>
            <a:ext cx="8229600" cy="1186542"/>
          </a:xfrm>
        </p:spPr>
        <p:txBody>
          <a:bodyPr>
            <a:normAutofit fontScale="97500"/>
          </a:bodyPr>
          <a:lstStyle/>
          <a:p>
            <a:r>
              <a:rPr lang="pt-BR" dirty="0" smtClean="0"/>
              <a:t>Teste t, para amostras dependentes (teste paramétrico).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3499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05268"/>
            <a:ext cx="5364088" cy="3576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419" y="0"/>
            <a:ext cx="5463581" cy="364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720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250</Words>
  <Application>Microsoft Office PowerPoint</Application>
  <PresentationFormat>Apresentação na tela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Tema do Office</vt:lpstr>
      <vt:lpstr>Grupo 9</vt:lpstr>
      <vt:lpstr>Objetivo</vt:lpstr>
      <vt:lpstr>Estatística Descritiva</vt:lpstr>
      <vt:lpstr>Apresentação do PowerPoint</vt:lpstr>
      <vt:lpstr>Teste de Normalidade</vt:lpstr>
      <vt:lpstr>Hipóteses</vt:lpstr>
      <vt:lpstr>Conclusão de Normalidade</vt:lpstr>
      <vt:lpstr>Escolha do Teste Estatístico</vt:lpstr>
      <vt:lpstr>Apresentação do PowerPoint</vt:lpstr>
      <vt:lpstr>Resultados</vt:lpstr>
      <vt:lpstr>Conclusão</vt:lpstr>
      <vt:lpstr>Conclusão</vt:lpstr>
    </vt:vector>
  </TitlesOfParts>
  <Company>Universidade de São Paulo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9</dc:title>
  <dc:creator>perfil</dc:creator>
  <cp:lastModifiedBy>perfil</cp:lastModifiedBy>
  <cp:revision>13</cp:revision>
  <cp:lastPrinted>2016-09-19T13:14:41Z</cp:lastPrinted>
  <dcterms:created xsi:type="dcterms:W3CDTF">2016-09-19T11:25:07Z</dcterms:created>
  <dcterms:modified xsi:type="dcterms:W3CDTF">2016-09-19T13:15:55Z</dcterms:modified>
</cp:coreProperties>
</file>