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4" r:id="rId4"/>
    <p:sldId id="257" r:id="rId5"/>
    <p:sldId id="258" r:id="rId6"/>
    <p:sldId id="259" r:id="rId7"/>
    <p:sldId id="261" r:id="rId8"/>
    <p:sldId id="263" r:id="rId9"/>
    <p:sldId id="262" r:id="rId10"/>
    <p:sldId id="265" r:id="rId11"/>
  </p:sldIdLst>
  <p:sldSz cx="9144000" cy="6858000" type="screen4x3"/>
  <p:notesSz cx="6669088" cy="97536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065B0-719A-4F1D-A531-0BBBB6B63935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5E3834-44F9-477E-96D4-5E0DE21C8F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7465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B17EE-9B82-4F50-8593-C78D161713A3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FB19A-8CEC-4A14-B4D9-8A62828091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363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FB19A-8CEC-4A14-B4D9-8A628280919C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6226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pt-BR" smtClean="0"/>
              <a:t>Clique no ícone para adicionar uma imagem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F157CA22-C84D-447C-B43D-D4E8D0292234}" type="datetimeFigureOut">
              <a:rPr lang="pt-BR" smtClean="0"/>
              <a:t>19/09/2016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FD45D9E4-AE65-4A38-9F3E-28D1815A8DB4}" type="slidenum">
              <a:rPr lang="pt-BR" smtClean="0"/>
              <a:t>‹nº›</a:t>
            </a:fld>
            <a:endParaRPr lang="pt-BR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1526927"/>
            <a:ext cx="7117180" cy="1470025"/>
          </a:xfrm>
        </p:spPr>
        <p:txBody>
          <a:bodyPr/>
          <a:lstStyle/>
          <a:p>
            <a:pPr algn="ctr"/>
            <a:r>
              <a:rPr lang="pt-BR" sz="4800" dirty="0" smtClean="0">
                <a:latin typeface="Century Gothic" panose="020B0502020202020204" pitchFamily="34" charset="0"/>
              </a:rPr>
              <a:t>Ganho de Peso </a:t>
            </a:r>
            <a:br>
              <a:rPr lang="pt-BR" sz="4800" dirty="0" smtClean="0">
                <a:latin typeface="Century Gothic" panose="020B0502020202020204" pitchFamily="34" charset="0"/>
              </a:rPr>
            </a:br>
            <a:r>
              <a:rPr lang="pt-BR" sz="4800" dirty="0" smtClean="0">
                <a:latin typeface="Century Gothic" panose="020B0502020202020204" pitchFamily="34" charset="0"/>
              </a:rPr>
              <a:t>em Ovinos</a:t>
            </a:r>
            <a:endParaRPr lang="pt-BR" sz="4800" dirty="0">
              <a:latin typeface="Century Gothic" panose="020B0502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99792" y="3140968"/>
            <a:ext cx="3240359" cy="393643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Métodos Quantitativos</a:t>
            </a:r>
            <a:endParaRPr lang="pt-B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411760" y="4077072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/>
              <a:t>Integrantes: (Grupo 7)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 smtClean="0"/>
              <a:t>Juliana Paz.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 smtClean="0"/>
              <a:t>Lucas </a:t>
            </a:r>
            <a:r>
              <a:rPr lang="pt-BR" dirty="0" err="1" smtClean="0"/>
              <a:t>Yudi</a:t>
            </a:r>
            <a:r>
              <a:rPr lang="pt-BR" dirty="0" smtClean="0"/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 smtClean="0"/>
              <a:t>Luiza Conti.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 smtClean="0"/>
              <a:t>Milla </a:t>
            </a:r>
            <a:r>
              <a:rPr lang="pt-BR" dirty="0" err="1" smtClean="0"/>
              <a:t>Belinato</a:t>
            </a:r>
            <a:r>
              <a:rPr lang="pt-BR" dirty="0" smtClean="0"/>
              <a:t>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 smtClean="0"/>
              <a:t>Ronaldo </a:t>
            </a:r>
            <a:r>
              <a:rPr lang="pt-BR" dirty="0" err="1" smtClean="0"/>
              <a:t>Avella</a:t>
            </a:r>
            <a:r>
              <a:rPr lang="pt-BR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4044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	Conclusão: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15616" y="980728"/>
            <a:ext cx="4320480" cy="3043325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As rações A e B são melhores do que C, porém não apresentam variação significante (quanto ao ganho de peso dos animais) entre si.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94216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7125113" cy="924475"/>
          </a:xfrm>
        </p:spPr>
        <p:txBody>
          <a:bodyPr/>
          <a:lstStyle/>
          <a:p>
            <a:r>
              <a:rPr lang="pt-BR" dirty="0"/>
              <a:t>P</a:t>
            </a:r>
            <a:r>
              <a:rPr lang="pt-BR" dirty="0" smtClean="0"/>
              <a:t>roblema: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321779"/>
            <a:ext cx="6336704" cy="405143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dirty="0" smtClean="0"/>
              <a:t>Ganho de peso em ovinos.</a:t>
            </a:r>
            <a:br>
              <a:rPr lang="pt-BR" dirty="0" smtClean="0"/>
            </a:br>
            <a:endParaRPr lang="pt-BR" dirty="0" smtClean="0"/>
          </a:p>
          <a:p>
            <a:pPr>
              <a:buFont typeface="+mj-lt"/>
              <a:buAutoNum type="arabicParenR"/>
            </a:pPr>
            <a:r>
              <a:rPr lang="pt-BR" dirty="0" smtClean="0"/>
              <a:t>Três amostras independentes com 25 animais cada: ração A; ração B; ração antiga.</a:t>
            </a:r>
            <a:br>
              <a:rPr lang="pt-BR" dirty="0" smtClean="0"/>
            </a:br>
            <a:endParaRPr lang="pt-BR" dirty="0" smtClean="0"/>
          </a:p>
          <a:p>
            <a:pPr>
              <a:buFont typeface="+mj-lt"/>
              <a:buAutoNum type="arabicParenR"/>
            </a:pPr>
            <a:r>
              <a:rPr lang="pt-BR" dirty="0" smtClean="0"/>
              <a:t>Calcula-se a diferença entre o peso final e o peso inicial dos animais.</a:t>
            </a:r>
            <a:br>
              <a:rPr lang="pt-BR" dirty="0" smtClean="0"/>
            </a:br>
            <a:endParaRPr lang="pt-BR" dirty="0" smtClean="0"/>
          </a:p>
          <a:p>
            <a:pPr>
              <a:buFont typeface="+mj-lt"/>
              <a:buAutoNum type="arabicParenR"/>
            </a:pPr>
            <a:r>
              <a:rPr lang="pt-BR" dirty="0" smtClean="0"/>
              <a:t>Qual a melhor dieta (ração)?</a:t>
            </a:r>
          </a:p>
        </p:txBody>
      </p:sp>
    </p:spTree>
    <p:extLst>
      <p:ext uri="{BB962C8B-B14F-4D97-AF65-F5344CB8AC3E}">
        <p14:creationId xmlns:p14="http://schemas.microsoft.com/office/powerpoint/2010/main" val="391485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Variáveis: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Peso = Variável quantitativa contínua.</a:t>
            </a:r>
            <a:br>
              <a:rPr lang="pt-BR" dirty="0" smtClean="0"/>
            </a:br>
            <a:endParaRPr lang="pt-B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Ração = Variável qualitativa nominal.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3657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5696" y="344285"/>
            <a:ext cx="7125113" cy="924475"/>
          </a:xfrm>
        </p:spPr>
        <p:txBody>
          <a:bodyPr/>
          <a:lstStyle/>
          <a:p>
            <a:r>
              <a:rPr lang="pt-BR" dirty="0" smtClean="0"/>
              <a:t>Médias e Desvio Padrão: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7288" y="2655386"/>
            <a:ext cx="7125112" cy="286184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Grupo A: </a:t>
            </a:r>
            <a:br>
              <a:rPr lang="pt-BR" dirty="0" smtClean="0"/>
            </a:br>
            <a:r>
              <a:rPr lang="pt-BR" dirty="0" smtClean="0"/>
              <a:t>Média = 5,183071.</a:t>
            </a:r>
            <a:br>
              <a:rPr lang="pt-BR" dirty="0" smtClean="0"/>
            </a:br>
            <a:r>
              <a:rPr lang="pt-BR" dirty="0" smtClean="0"/>
              <a:t>Desvio Padrão =  0,985436.</a:t>
            </a:r>
            <a:br>
              <a:rPr lang="pt-BR" dirty="0" smtClean="0"/>
            </a:br>
            <a:endParaRPr lang="pt-B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Grupo B:</a:t>
            </a:r>
            <a:br>
              <a:rPr lang="pt-BR" dirty="0" smtClean="0"/>
            </a:br>
            <a:r>
              <a:rPr lang="pt-BR" dirty="0" smtClean="0"/>
              <a:t>Média = 4,918144.</a:t>
            </a:r>
            <a:br>
              <a:rPr lang="pt-BR" dirty="0" smtClean="0"/>
            </a:br>
            <a:r>
              <a:rPr lang="pt-BR" dirty="0" smtClean="0"/>
              <a:t>Desvio Padrão = 1,009931.</a:t>
            </a:r>
            <a:br>
              <a:rPr lang="pt-BR" dirty="0" smtClean="0"/>
            </a:br>
            <a:endParaRPr lang="pt-BR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pt-BR" dirty="0" smtClean="0"/>
              <a:t>Grupo C (Controle):</a:t>
            </a:r>
            <a:br>
              <a:rPr lang="pt-BR" dirty="0" smtClean="0"/>
            </a:br>
            <a:r>
              <a:rPr lang="pt-BR" dirty="0" smtClean="0"/>
              <a:t>Média = 3,764783.</a:t>
            </a:r>
            <a:br>
              <a:rPr lang="pt-BR" dirty="0" smtClean="0"/>
            </a:br>
            <a:r>
              <a:rPr lang="pt-BR" dirty="0" smtClean="0"/>
              <a:t>Desvio Padrão = 0,853556.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427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3391" y="188640"/>
            <a:ext cx="7125113" cy="924475"/>
          </a:xfrm>
        </p:spPr>
        <p:txBody>
          <a:bodyPr/>
          <a:lstStyle/>
          <a:p>
            <a:r>
              <a:rPr lang="pt-BR" dirty="0" smtClean="0"/>
              <a:t>Gráfico (Ração A):</a:t>
            </a:r>
            <a:endParaRPr lang="pt-BR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5688632" cy="414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1927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1383" y="116632"/>
            <a:ext cx="7125113" cy="924475"/>
          </a:xfrm>
        </p:spPr>
        <p:txBody>
          <a:bodyPr/>
          <a:lstStyle/>
          <a:p>
            <a:r>
              <a:rPr lang="pt-BR" dirty="0" smtClean="0"/>
              <a:t>Gráfico (Ração B):</a:t>
            </a:r>
            <a:endParaRPr lang="pt-B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548640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38865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35319" y="188640"/>
            <a:ext cx="7125113" cy="924475"/>
          </a:xfrm>
        </p:spPr>
        <p:txBody>
          <a:bodyPr/>
          <a:lstStyle/>
          <a:p>
            <a:r>
              <a:rPr lang="pt-BR" dirty="0" smtClean="0"/>
              <a:t>    Gráfico (Ração Antiga):</a:t>
            </a:r>
            <a:endParaRPr lang="pt-BR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5486400" cy="41692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12979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1450538"/>
            <a:ext cx="5976664" cy="35626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t-BR" dirty="0" smtClean="0"/>
              <a:t>Para descobrir qual teste ideal deveríamos fazer para solucionar o problema, foram realizados previamente:</a:t>
            </a:r>
          </a:p>
          <a:p>
            <a:pPr>
              <a:buFont typeface="+mj-lt"/>
              <a:buAutoNum type="arabicPeriod"/>
            </a:pPr>
            <a:r>
              <a:rPr lang="pt-BR" dirty="0" smtClean="0"/>
              <a:t>Teste de Normalidade: todas são normais (&gt; 5%).</a:t>
            </a:r>
          </a:p>
          <a:p>
            <a:pPr>
              <a:buFont typeface="+mj-lt"/>
              <a:buAutoNum type="arabicPeriod"/>
            </a:pPr>
            <a:r>
              <a:rPr lang="pt-BR" dirty="0" smtClean="0"/>
              <a:t>Teste de Variância: todas as variâncias são iguais (&gt; 5%).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725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de Hipótese T para variâncias iguais: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09444" y="1807361"/>
            <a:ext cx="6207785" cy="4213927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Foram feitos três.</a:t>
            </a:r>
          </a:p>
          <a:p>
            <a:pPr marL="0" indent="0">
              <a:buNone/>
            </a:pPr>
            <a:r>
              <a:rPr lang="pt-BR" dirty="0" smtClean="0"/>
              <a:t>1º) Comparou-se A e C = muito altamente significante.</a:t>
            </a:r>
            <a:br>
              <a:rPr lang="pt-BR" dirty="0" smtClean="0"/>
            </a:br>
            <a:r>
              <a:rPr lang="pt-BR" dirty="0" smtClean="0"/>
              <a:t>      A probabilidade da hipótese nula foi próxima ao zero.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2º) Comparou-se B e C = muito altamente significante.</a:t>
            </a:r>
            <a:br>
              <a:rPr lang="pt-BR" dirty="0" smtClean="0"/>
            </a:br>
            <a:r>
              <a:rPr lang="pt-BR" dirty="0" smtClean="0"/>
              <a:t>      A probabilidade da hipótese nula foi próxima ao zero.</a:t>
            </a:r>
            <a:endParaRPr lang="pt-BR" dirty="0"/>
          </a:p>
          <a:p>
            <a:pPr marL="0" indent="0">
              <a:buNone/>
            </a:pPr>
            <a:r>
              <a:rPr lang="pt-BR" dirty="0" smtClean="0"/>
              <a:t>3º) Comparou-se A e B = não significante.</a:t>
            </a:r>
            <a:br>
              <a:rPr lang="pt-BR" dirty="0" smtClean="0"/>
            </a:br>
            <a:r>
              <a:rPr lang="pt-BR" dirty="0" smtClean="0"/>
              <a:t>      A probabilidade da hipótese nula foi 0,356; ou seja, a escolha entre A e B não influencia o ganho de peso.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670513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TM02455610[[fn=Outono]]</Template>
  <TotalTime>89</TotalTime>
  <Words>158</Words>
  <Application>Microsoft Office PowerPoint</Application>
  <PresentationFormat>Apresentação na tela (4:3)</PresentationFormat>
  <Paragraphs>36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Autumn</vt:lpstr>
      <vt:lpstr>Ganho de Peso  em Ovinos</vt:lpstr>
      <vt:lpstr>Problema:</vt:lpstr>
      <vt:lpstr>Variáveis:</vt:lpstr>
      <vt:lpstr>Médias e Desvio Padrão:</vt:lpstr>
      <vt:lpstr>Gráfico (Ração A):</vt:lpstr>
      <vt:lpstr>Gráfico (Ração B):</vt:lpstr>
      <vt:lpstr>    Gráfico (Ração Antiga):</vt:lpstr>
      <vt:lpstr>Testes:</vt:lpstr>
      <vt:lpstr>Teste de Hipótese T para variâncias iguais:</vt:lpstr>
      <vt:lpstr> Conclusão: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Ganho de Peso  em Ovinos</dc:title>
  <dc:creator>perfil</dc:creator>
  <cp:lastModifiedBy>perfil</cp:lastModifiedBy>
  <cp:revision>14</cp:revision>
  <cp:lastPrinted>2016-09-19T13:14:59Z</cp:lastPrinted>
  <dcterms:created xsi:type="dcterms:W3CDTF">2016-09-19T11:37:43Z</dcterms:created>
  <dcterms:modified xsi:type="dcterms:W3CDTF">2016-09-19T13:18:08Z</dcterms:modified>
</cp:coreProperties>
</file>