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9774238" cy="672465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5537416" y="0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454C42E6-65FA-4951-B12C-EB5226BB16A0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6387542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5537416" y="6387542"/>
            <a:ext cx="4234495" cy="33601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22763127-8013-4E05-B29C-B7163438EB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3863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CD356F7-21EF-4692-B67F-4AF5E81B840B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89FECFE-BD99-45A6-ABB3-70235D6323F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Grupo 1 – Melhor Dieta para os Ovinos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971800"/>
          </a:xfrm>
        </p:spPr>
        <p:txBody>
          <a:bodyPr>
            <a:noAutofit/>
          </a:bodyPr>
          <a:lstStyle/>
          <a:p>
            <a:r>
              <a:rPr lang="pt-BR" sz="1800" dirty="0" smtClean="0"/>
              <a:t>Ana Carolina </a:t>
            </a:r>
            <a:r>
              <a:rPr lang="pt-BR" sz="1800" dirty="0" err="1" smtClean="0"/>
              <a:t>Mizobe</a:t>
            </a:r>
            <a:endParaRPr lang="pt-BR" sz="1800" dirty="0" smtClean="0"/>
          </a:p>
          <a:p>
            <a:r>
              <a:rPr lang="pt-BR" sz="1800" dirty="0" smtClean="0"/>
              <a:t>Bruno </a:t>
            </a:r>
            <a:r>
              <a:rPr lang="pt-BR" sz="1800" dirty="0" err="1" smtClean="0"/>
              <a:t>Yukio</a:t>
            </a:r>
            <a:r>
              <a:rPr lang="pt-BR" sz="1800" dirty="0" smtClean="0"/>
              <a:t> </a:t>
            </a:r>
            <a:r>
              <a:rPr lang="pt-BR" sz="1800" dirty="0" err="1" smtClean="0"/>
              <a:t>Yokota</a:t>
            </a:r>
            <a:endParaRPr lang="pt-BR" sz="1800" dirty="0" smtClean="0"/>
          </a:p>
          <a:p>
            <a:r>
              <a:rPr lang="pt-BR" sz="1800" dirty="0" smtClean="0"/>
              <a:t>Juliana </a:t>
            </a:r>
            <a:r>
              <a:rPr lang="pt-BR" sz="1800" dirty="0" err="1" smtClean="0"/>
              <a:t>Yumi</a:t>
            </a:r>
            <a:r>
              <a:rPr lang="pt-BR" sz="1800" dirty="0" smtClean="0"/>
              <a:t> </a:t>
            </a:r>
            <a:r>
              <a:rPr lang="pt-BR" sz="1800" dirty="0" err="1" smtClean="0"/>
              <a:t>Kawai</a:t>
            </a:r>
            <a:endParaRPr lang="pt-BR" sz="1800" dirty="0" smtClean="0"/>
          </a:p>
          <a:p>
            <a:r>
              <a:rPr lang="pt-BR" sz="1800" dirty="0" smtClean="0"/>
              <a:t>Letícia </a:t>
            </a:r>
            <a:r>
              <a:rPr lang="pt-BR" sz="1800" dirty="0" err="1" smtClean="0"/>
              <a:t>Hiromi</a:t>
            </a:r>
            <a:r>
              <a:rPr lang="pt-BR" sz="1800" dirty="0" smtClean="0"/>
              <a:t> </a:t>
            </a:r>
            <a:r>
              <a:rPr lang="pt-BR" sz="1800" dirty="0" err="1" smtClean="0"/>
              <a:t>Ogawa</a:t>
            </a:r>
            <a:endParaRPr lang="pt-BR" sz="1800" dirty="0" smtClean="0"/>
          </a:p>
          <a:p>
            <a:r>
              <a:rPr lang="pt-BR" sz="1800" dirty="0" smtClean="0"/>
              <a:t>Paula </a:t>
            </a:r>
            <a:r>
              <a:rPr lang="pt-BR" sz="1800" dirty="0" err="1" smtClean="0"/>
              <a:t>Emi</a:t>
            </a:r>
            <a:r>
              <a:rPr lang="pt-BR" sz="1800" dirty="0" smtClean="0"/>
              <a:t> </a:t>
            </a:r>
            <a:r>
              <a:rPr lang="pt-BR" sz="1800" dirty="0" err="1" smtClean="0"/>
              <a:t>Oyafuso</a:t>
            </a:r>
            <a:endParaRPr lang="pt-BR" sz="1800" dirty="0" smtClean="0"/>
          </a:p>
          <a:p>
            <a:r>
              <a:rPr lang="pt-BR" sz="1800" dirty="0" smtClean="0"/>
              <a:t>Pedro Lemes </a:t>
            </a:r>
            <a:r>
              <a:rPr lang="pt-BR" sz="1800" dirty="0" err="1" smtClean="0"/>
              <a:t>Bazilio</a:t>
            </a:r>
            <a:endParaRPr lang="pt-BR" sz="1800" dirty="0" smtClean="0"/>
          </a:p>
          <a:p>
            <a:r>
              <a:rPr lang="pt-BR" sz="1800" dirty="0" smtClean="0"/>
              <a:t>Thaís Caroline Taveira Rosa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395057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548680"/>
            <a:ext cx="8193088" cy="5904656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r>
              <a:rPr lang="pt-BR" sz="2800" dirty="0" smtClean="0"/>
              <a:t>Problema: </a:t>
            </a:r>
          </a:p>
          <a:p>
            <a:pPr marL="914400" lvl="2" indent="0">
              <a:buNone/>
            </a:pPr>
            <a:r>
              <a:rPr lang="pt-BR" sz="2800" dirty="0" smtClean="0"/>
              <a:t>- Descobrir a melhor dieta para aumentar o peso utilizando grupo controle (C) e outras duas dietas (A e B).</a:t>
            </a:r>
          </a:p>
          <a:p>
            <a:pPr marL="914400" lvl="2" indent="0">
              <a:buNone/>
            </a:pPr>
            <a:endParaRPr lang="pt-BR" sz="2800" dirty="0" smtClean="0"/>
          </a:p>
          <a:p>
            <a:pPr lvl="2">
              <a:buFontTx/>
              <a:buChar char="-"/>
            </a:pPr>
            <a:r>
              <a:rPr lang="pt-BR" sz="2800" dirty="0" smtClean="0"/>
              <a:t>Duas variáveis: </a:t>
            </a:r>
          </a:p>
          <a:p>
            <a:pPr marL="914400" lvl="2" indent="0">
              <a:buNone/>
            </a:pPr>
            <a:r>
              <a:rPr lang="pt-BR" sz="2800" dirty="0"/>
              <a:t>	</a:t>
            </a:r>
            <a:r>
              <a:rPr lang="pt-BR" sz="2800" dirty="0" smtClean="0"/>
              <a:t>Peso – quantitativo contínua;</a:t>
            </a:r>
          </a:p>
          <a:p>
            <a:pPr marL="914400" lvl="2" indent="0">
              <a:buNone/>
            </a:pPr>
            <a:r>
              <a:rPr lang="pt-BR" sz="2800" dirty="0"/>
              <a:t>	D</a:t>
            </a:r>
            <a:r>
              <a:rPr lang="pt-BR" sz="2800" dirty="0" smtClean="0"/>
              <a:t>ieta – qualitativa nominal;</a:t>
            </a:r>
          </a:p>
          <a:p>
            <a:pPr marL="914400" lvl="2" indent="0">
              <a:buNone/>
            </a:pPr>
            <a:endParaRPr lang="pt-BR" sz="2800" dirty="0" smtClean="0"/>
          </a:p>
          <a:p>
            <a:pPr lvl="2">
              <a:buFontTx/>
              <a:buChar char="-"/>
            </a:pPr>
            <a:r>
              <a:rPr lang="pt-BR" sz="2800" dirty="0" smtClean="0"/>
              <a:t>Há uma amostra de 75 animais com três grupos iguais;</a:t>
            </a:r>
          </a:p>
          <a:p>
            <a:pPr lvl="2">
              <a:buFontTx/>
              <a:buChar char="-"/>
            </a:pPr>
            <a:r>
              <a:rPr lang="pt-BR" sz="2800" dirty="0" smtClean="0"/>
              <a:t>Grupos independentes;</a:t>
            </a:r>
          </a:p>
          <a:p>
            <a:pPr lvl="2">
              <a:buFontTx/>
              <a:buChar char="-"/>
            </a:pPr>
            <a:endParaRPr lang="pt-BR" sz="1800" dirty="0" smtClean="0"/>
          </a:p>
        </p:txBody>
      </p:sp>
    </p:spTree>
    <p:extLst>
      <p:ext uri="{BB962C8B-B14F-4D97-AF65-F5344CB8AC3E}">
        <p14:creationId xmlns:p14="http://schemas.microsoft.com/office/powerpoint/2010/main" val="130419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0"/>
            <a:ext cx="9036496" cy="6741368"/>
          </a:xfrm>
        </p:spPr>
        <p:txBody>
          <a:bodyPr>
            <a:normAutofit/>
          </a:bodyPr>
          <a:lstStyle/>
          <a:p>
            <a:endParaRPr lang="pt-BR" dirty="0" smtClean="0"/>
          </a:p>
          <a:p>
            <a:r>
              <a:rPr lang="pt-BR" dirty="0" smtClean="0"/>
              <a:t>Possíveis testes: ANOVA x </a:t>
            </a:r>
            <a:r>
              <a:rPr lang="pt-BR" dirty="0" err="1" smtClean="0"/>
              <a:t>Kruskal</a:t>
            </a:r>
            <a:r>
              <a:rPr lang="pt-BR" dirty="0" smtClean="0"/>
              <a:t>-Wallis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- Shapiro-</a:t>
            </a:r>
            <a:r>
              <a:rPr lang="pt-BR" dirty="0" err="1" smtClean="0"/>
              <a:t>Wilk</a:t>
            </a:r>
            <a:r>
              <a:rPr lang="pt-BR" dirty="0" smtClean="0"/>
              <a:t> (normalidade)</a:t>
            </a:r>
          </a:p>
          <a:p>
            <a:pPr marL="0" indent="0">
              <a:buNone/>
            </a:pPr>
            <a:r>
              <a:rPr lang="pt-BR" sz="1800" dirty="0"/>
              <a:t>	</a:t>
            </a:r>
            <a:r>
              <a:rPr lang="pt-BR" sz="1800" dirty="0" smtClean="0"/>
              <a:t>p=0,5 -&gt; H0: a distribuição dos dados é igual a uma distribuição normal</a:t>
            </a:r>
          </a:p>
          <a:p>
            <a:pPr>
              <a:buFontTx/>
              <a:buChar char="-"/>
            </a:pPr>
            <a:r>
              <a:rPr lang="pt-BR" dirty="0" smtClean="0"/>
              <a:t>Teste de </a:t>
            </a:r>
            <a:r>
              <a:rPr lang="pt-BR" dirty="0" err="1" smtClean="0"/>
              <a:t>Bartlett</a:t>
            </a:r>
            <a:r>
              <a:rPr lang="pt-BR" dirty="0" smtClean="0"/>
              <a:t> (variância)</a:t>
            </a:r>
          </a:p>
          <a:p>
            <a:pPr marL="457200" lvl="1" indent="0">
              <a:buNone/>
            </a:pPr>
            <a:r>
              <a:rPr lang="pt-BR" sz="1800" dirty="0"/>
              <a:t>	</a:t>
            </a:r>
            <a:r>
              <a:rPr lang="pt-BR" sz="1800" dirty="0" smtClean="0"/>
              <a:t>p=0,94 -&gt; H0: as variâncias são iguais</a:t>
            </a:r>
          </a:p>
          <a:p>
            <a:pPr marL="457200" lvl="1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4463922" cy="443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 explicativo retangular com cantos arredondados 3"/>
          <p:cNvSpPr/>
          <p:nvPr/>
        </p:nvSpPr>
        <p:spPr>
          <a:xfrm>
            <a:off x="4788024" y="2780928"/>
            <a:ext cx="4176464" cy="2376264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4932040" y="2924944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Lembre-se</a:t>
            </a:r>
            <a:r>
              <a:rPr lang="pt-BR" dirty="0"/>
              <a:t>:</a:t>
            </a:r>
          </a:p>
          <a:p>
            <a:r>
              <a:rPr lang="pt-BR" dirty="0"/>
              <a:t>Sempre dê preferências aos testes Paramétricos: Quando as premissas desses são satisfeitas, eles possuem </a:t>
            </a:r>
          </a:p>
          <a:p>
            <a:r>
              <a:rPr lang="pt-BR" dirty="0"/>
              <a:t>maior poder (menor erro Tipo II) do que os </a:t>
            </a:r>
            <a:r>
              <a:rPr lang="pt-BR" dirty="0" smtClean="0"/>
              <a:t>Não-paramétricos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103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1857" y="32048"/>
            <a:ext cx="8229600" cy="1143000"/>
          </a:xfrm>
        </p:spPr>
        <p:txBody>
          <a:bodyPr/>
          <a:lstStyle/>
          <a:p>
            <a:r>
              <a:rPr lang="pt-BR" dirty="0" smtClean="0"/>
              <a:t>Teste de ANOVA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endParaRPr lang="pt-BR" sz="2800" dirty="0" smtClean="0"/>
          </a:p>
          <a:p>
            <a:endParaRPr lang="pt-BR" sz="2800" dirty="0" smtClean="0"/>
          </a:p>
          <a:p>
            <a:r>
              <a:rPr lang="pt-BR" sz="2800" dirty="0" smtClean="0"/>
              <a:t>H0</a:t>
            </a:r>
            <a:r>
              <a:rPr lang="pt-BR" sz="2800" dirty="0"/>
              <a:t>: </a:t>
            </a:r>
            <a:r>
              <a:rPr lang="pt-BR" sz="2800" dirty="0" smtClean="0"/>
              <a:t>μ1 = μ2 = μ3 = ... </a:t>
            </a:r>
            <a:r>
              <a:rPr lang="pt-BR" sz="2800" dirty="0"/>
              <a:t>= </a:t>
            </a:r>
            <a:r>
              <a:rPr lang="pt-BR" sz="2800" dirty="0" err="1" smtClean="0"/>
              <a:t>μk</a:t>
            </a:r>
            <a:endParaRPr lang="pt-BR" sz="2800" dirty="0"/>
          </a:p>
          <a:p>
            <a:r>
              <a:rPr lang="pt-BR" sz="2800" dirty="0"/>
              <a:t>H1: </a:t>
            </a:r>
            <a:r>
              <a:rPr lang="pt-BR" sz="2800" dirty="0" smtClean="0"/>
              <a:t>“As </a:t>
            </a:r>
            <a:r>
              <a:rPr lang="pt-BR" sz="2800" dirty="0"/>
              <a:t>médias não são todas </a:t>
            </a:r>
            <a:r>
              <a:rPr lang="pt-BR" sz="2800" dirty="0" smtClean="0"/>
              <a:t>iguais”</a:t>
            </a:r>
            <a:endParaRPr lang="pt-BR" sz="2800" dirty="0"/>
          </a:p>
          <a:p>
            <a:r>
              <a:rPr lang="pt-BR" sz="2800" dirty="0" smtClean="0"/>
              <a:t>Médias</a:t>
            </a:r>
          </a:p>
          <a:p>
            <a:endParaRPr lang="pt-BR" sz="2800" dirty="0"/>
          </a:p>
          <a:p>
            <a:endParaRPr lang="pt-BR" sz="2800" dirty="0" smtClean="0"/>
          </a:p>
          <a:p>
            <a:endParaRPr lang="pt-BR" sz="2800" dirty="0" smtClean="0"/>
          </a:p>
          <a:p>
            <a:r>
              <a:rPr lang="pt-BR" sz="2800" dirty="0" smtClean="0"/>
              <a:t>Rejeita H0, aceita H1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57" y="4653136"/>
            <a:ext cx="8282819" cy="80669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6" name="Retângulo 5"/>
          <p:cNvSpPr/>
          <p:nvPr/>
        </p:nvSpPr>
        <p:spPr>
          <a:xfrm>
            <a:off x="451857" y="4446647"/>
            <a:ext cx="1584176" cy="100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>
                <a:solidFill>
                  <a:schemeClr val="tx1"/>
                </a:solidFill>
              </a:ln>
              <a:noFill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6" y="1412776"/>
            <a:ext cx="9144000" cy="1163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00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990600"/>
          </a:xfrm>
        </p:spPr>
        <p:txBody>
          <a:bodyPr/>
          <a:lstStyle/>
          <a:p>
            <a:r>
              <a:rPr lang="pt-BR" dirty="0" smtClean="0"/>
              <a:t>Teste de ANOVA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7714" y="1628800"/>
            <a:ext cx="3690190" cy="4525963"/>
          </a:xfrm>
        </p:spPr>
        <p:txBody>
          <a:bodyPr>
            <a:normAutofit/>
          </a:bodyPr>
          <a:lstStyle/>
          <a:p>
            <a:r>
              <a:rPr lang="pt-BR" sz="2800" dirty="0" smtClean="0"/>
              <a:t>Análise de </a:t>
            </a:r>
            <a:r>
              <a:rPr lang="pt-BR" sz="2800" i="1" dirty="0" smtClean="0"/>
              <a:t>Post-hoc</a:t>
            </a:r>
          </a:p>
          <a:p>
            <a:pPr marL="0" indent="0">
              <a:buNone/>
            </a:pPr>
            <a:r>
              <a:rPr lang="pt-BR" sz="1600" i="1" dirty="0" smtClean="0"/>
              <a:t>      (</a:t>
            </a:r>
            <a:r>
              <a:rPr lang="pt-BR" sz="1600" dirty="0" smtClean="0"/>
              <a:t>diferença estatisticamente </a:t>
            </a:r>
            <a:r>
              <a:rPr lang="pt-BR" sz="1600" dirty="0"/>
              <a:t>significativa no teste de </a:t>
            </a:r>
            <a:r>
              <a:rPr lang="pt-BR" sz="1600" dirty="0" smtClean="0"/>
              <a:t>ANOVA)</a:t>
            </a:r>
            <a:endParaRPr lang="pt-BR" sz="1600" dirty="0"/>
          </a:p>
          <a:p>
            <a:pPr lvl="1"/>
            <a:r>
              <a:rPr lang="pt-BR" dirty="0" smtClean="0"/>
              <a:t>Procedimento de </a:t>
            </a:r>
            <a:r>
              <a:rPr lang="pt-BR" dirty="0" err="1" smtClean="0"/>
              <a:t>Tukey</a:t>
            </a:r>
            <a:endParaRPr lang="pt-BR" dirty="0" smtClean="0"/>
          </a:p>
          <a:p>
            <a:pPr lvl="1"/>
            <a:r>
              <a:rPr lang="pt-BR" dirty="0" smtClean="0"/>
              <a:t>P valor</a:t>
            </a:r>
          </a:p>
          <a:p>
            <a:pPr lvl="2"/>
            <a:r>
              <a:rPr lang="pt-BR" dirty="0" smtClean="0"/>
              <a:t>B – A : 0,84</a:t>
            </a:r>
          </a:p>
          <a:p>
            <a:pPr lvl="2"/>
            <a:r>
              <a:rPr lang="pt-BR" dirty="0" smtClean="0"/>
              <a:t>C – A : &lt;</a:t>
            </a:r>
            <a:r>
              <a:rPr lang="pt-BR" dirty="0" smtClean="0"/>
              <a:t>1</a:t>
            </a:r>
            <a:r>
              <a:rPr lang="pt-BR" dirty="0" smtClean="0"/>
              <a:t>e-04 (0,001)</a:t>
            </a:r>
          </a:p>
          <a:p>
            <a:pPr lvl="2"/>
            <a:r>
              <a:rPr lang="pt-BR" dirty="0" smtClean="0"/>
              <a:t>C – B : </a:t>
            </a:r>
            <a:r>
              <a:rPr lang="pt-BR" dirty="0"/>
              <a:t>&lt;</a:t>
            </a:r>
            <a:r>
              <a:rPr lang="pt-BR" dirty="0" smtClean="0"/>
              <a:t>1e-04 </a:t>
            </a:r>
            <a:r>
              <a:rPr lang="pt-BR" dirty="0"/>
              <a:t>(0,001)</a:t>
            </a:r>
          </a:p>
          <a:p>
            <a:pPr lvl="2"/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354" y="1153657"/>
            <a:ext cx="5667003" cy="569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88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0600"/>
          </a:xfrm>
        </p:spPr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59987" y="1196752"/>
            <a:ext cx="3084013" cy="5661248"/>
          </a:xfrm>
        </p:spPr>
        <p:txBody>
          <a:bodyPr>
            <a:normAutofit/>
          </a:bodyPr>
          <a:lstStyle/>
          <a:p>
            <a:r>
              <a:rPr lang="pt-BR" sz="2800" dirty="0" smtClean="0"/>
              <a:t>A melhor dieta é a “A”, apesar de os valores serem semelhantes, como observado nos gráficos;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38" y="1144623"/>
            <a:ext cx="606742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7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lho">
  <a:themeElements>
    <a:clrScheme name="Brilho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scritório Clássico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rilh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113</TotalTime>
  <Words>197</Words>
  <Application>Microsoft Office PowerPoint</Application>
  <PresentationFormat>Apresentação na tela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Brilho</vt:lpstr>
      <vt:lpstr>Grupo 1 – Melhor Dieta para os Ovinos</vt:lpstr>
      <vt:lpstr>Apresentação do PowerPoint</vt:lpstr>
      <vt:lpstr>Apresentação do PowerPoint</vt:lpstr>
      <vt:lpstr>Teste de ANOVA</vt:lpstr>
      <vt:lpstr>Teste de ANOVA</vt:lpstr>
      <vt:lpstr>Conclusão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1 – Melhor Dieta</dc:title>
  <dc:creator>perfil</dc:creator>
  <cp:lastModifiedBy>perfil</cp:lastModifiedBy>
  <cp:revision>11</cp:revision>
  <cp:lastPrinted>2016-09-12T13:13:09Z</cp:lastPrinted>
  <dcterms:created xsi:type="dcterms:W3CDTF">2016-09-12T11:20:43Z</dcterms:created>
  <dcterms:modified xsi:type="dcterms:W3CDTF">2016-09-12T13:14:35Z</dcterms:modified>
</cp:coreProperties>
</file>