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61" r:id="rId4"/>
    <p:sldId id="256" r:id="rId5"/>
    <p:sldId id="259" r:id="rId6"/>
    <p:sldId id="260" r:id="rId7"/>
    <p:sldId id="257" r:id="rId8"/>
    <p:sldId id="263" r:id="rId9"/>
    <p:sldId id="262" r:id="rId1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61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066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7713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30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455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830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0215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0357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341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803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71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9398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77998-BFD0-46C9-A840-B70CCDF98C6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AF899-425B-4CFF-B59C-FD45A354335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466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467544" y="1268760"/>
            <a:ext cx="748883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 smtClean="0"/>
              <a:t>GRUPO 12:</a:t>
            </a:r>
            <a:endParaRPr lang="pt-BR" sz="2400" dirty="0"/>
          </a:p>
          <a:p>
            <a:pPr algn="ctr"/>
            <a:r>
              <a:rPr lang="pt-BR" sz="2400" dirty="0" smtClean="0"/>
              <a:t>Suspeitas no </a:t>
            </a:r>
            <a:r>
              <a:rPr lang="pt-BR" sz="2400" i="1" dirty="0" err="1" smtClean="0"/>
              <a:t>Agility</a:t>
            </a:r>
            <a:r>
              <a:rPr lang="pt-BR" sz="2400" i="1" dirty="0" smtClean="0"/>
              <a:t> </a:t>
            </a:r>
            <a:endParaRPr lang="pt-BR" sz="2400" dirty="0" smtClean="0"/>
          </a:p>
          <a:p>
            <a:endParaRPr lang="pt-BR" i="1" dirty="0" smtClean="0"/>
          </a:p>
          <a:p>
            <a:endParaRPr lang="pt-BR" i="1" dirty="0"/>
          </a:p>
          <a:p>
            <a:r>
              <a:rPr lang="pt-BR" dirty="0" smtClean="0"/>
              <a:t>Integrantes:</a:t>
            </a:r>
          </a:p>
          <a:p>
            <a:r>
              <a:rPr lang="pt-BR" dirty="0" smtClean="0"/>
              <a:t>Paola </a:t>
            </a:r>
            <a:r>
              <a:rPr lang="pt-BR" dirty="0" err="1" smtClean="0"/>
              <a:t>Polesi</a:t>
            </a:r>
            <a:r>
              <a:rPr lang="pt-BR" dirty="0" smtClean="0"/>
              <a:t> </a:t>
            </a:r>
            <a:r>
              <a:rPr lang="pt-BR" dirty="0" err="1" smtClean="0"/>
              <a:t>Bonaldi</a:t>
            </a:r>
            <a:r>
              <a:rPr lang="pt-BR" dirty="0" smtClean="0"/>
              <a:t> </a:t>
            </a:r>
            <a:r>
              <a:rPr lang="pt-BR" dirty="0" err="1" smtClean="0"/>
              <a:t>N°USP</a:t>
            </a:r>
            <a:r>
              <a:rPr lang="pt-BR" dirty="0" smtClean="0"/>
              <a:t> 9442517</a:t>
            </a:r>
          </a:p>
          <a:p>
            <a:r>
              <a:rPr lang="pt-BR" dirty="0" smtClean="0"/>
              <a:t>Julia Oliveira Trindade </a:t>
            </a:r>
            <a:r>
              <a:rPr lang="pt-BR" dirty="0" err="1" smtClean="0"/>
              <a:t>N°USP</a:t>
            </a:r>
            <a:r>
              <a:rPr lang="pt-BR" dirty="0" smtClean="0"/>
              <a:t> 8951805</a:t>
            </a:r>
          </a:p>
          <a:p>
            <a:r>
              <a:rPr lang="pt-BR" dirty="0" smtClean="0"/>
              <a:t>Júlia </a:t>
            </a:r>
            <a:r>
              <a:rPr lang="pt-BR" dirty="0" err="1" smtClean="0"/>
              <a:t>Boldrini</a:t>
            </a:r>
            <a:r>
              <a:rPr lang="pt-BR" dirty="0" smtClean="0"/>
              <a:t> </a:t>
            </a:r>
            <a:r>
              <a:rPr lang="pt-BR" dirty="0" err="1" smtClean="0"/>
              <a:t>Tinel</a:t>
            </a:r>
            <a:r>
              <a:rPr lang="pt-BR" dirty="0" smtClean="0"/>
              <a:t> </a:t>
            </a:r>
            <a:r>
              <a:rPr lang="pt-BR" dirty="0" err="1" smtClean="0"/>
              <a:t>N°USP</a:t>
            </a:r>
            <a:r>
              <a:rPr lang="pt-BR" dirty="0" smtClean="0"/>
              <a:t> 10093852</a:t>
            </a:r>
          </a:p>
          <a:p>
            <a:r>
              <a:rPr lang="pt-BR" dirty="0" smtClean="0"/>
              <a:t>Leonardo Vendramini D’</a:t>
            </a:r>
            <a:r>
              <a:rPr lang="pt-BR" dirty="0" err="1" smtClean="0"/>
              <a:t>Angelo</a:t>
            </a:r>
            <a:r>
              <a:rPr lang="pt-BR" dirty="0" smtClean="0"/>
              <a:t> </a:t>
            </a:r>
            <a:r>
              <a:rPr lang="pt-BR" dirty="0" err="1" smtClean="0"/>
              <a:t>N°USP</a:t>
            </a:r>
            <a:r>
              <a:rPr lang="pt-BR" dirty="0" smtClean="0"/>
              <a:t> 9819253</a:t>
            </a:r>
          </a:p>
          <a:p>
            <a:r>
              <a:rPr lang="pt-BR" dirty="0" smtClean="0"/>
              <a:t>Felipe </a:t>
            </a:r>
            <a:r>
              <a:rPr lang="pt-BR" dirty="0" err="1" smtClean="0"/>
              <a:t>Benfatti</a:t>
            </a:r>
            <a:r>
              <a:rPr lang="pt-BR" dirty="0" smtClean="0"/>
              <a:t> Ferreira </a:t>
            </a:r>
            <a:r>
              <a:rPr lang="pt-BR" dirty="0" err="1" smtClean="0"/>
              <a:t>N°USP</a:t>
            </a:r>
            <a:r>
              <a:rPr lang="pt-BR" dirty="0" smtClean="0"/>
              <a:t> 9819357</a:t>
            </a:r>
          </a:p>
          <a:p>
            <a:r>
              <a:rPr lang="pt-BR" dirty="0" smtClean="0"/>
              <a:t>Lígia Mattos Rebeis </a:t>
            </a:r>
            <a:r>
              <a:rPr lang="pt-BR" dirty="0" err="1" smtClean="0"/>
              <a:t>N°USP</a:t>
            </a:r>
            <a:r>
              <a:rPr lang="pt-BR" dirty="0" smtClean="0"/>
              <a:t> 8605131</a:t>
            </a:r>
          </a:p>
          <a:p>
            <a:r>
              <a:rPr lang="pt-BR" dirty="0" smtClean="0"/>
              <a:t>Mário </a:t>
            </a:r>
            <a:r>
              <a:rPr lang="pt-BR" dirty="0" err="1" smtClean="0"/>
              <a:t>Shoji</a:t>
            </a:r>
            <a:r>
              <a:rPr lang="pt-BR" dirty="0" smtClean="0"/>
              <a:t> de Souza </a:t>
            </a:r>
            <a:r>
              <a:rPr lang="pt-BR" dirty="0" err="1" smtClean="0"/>
              <a:t>Miyake</a:t>
            </a:r>
            <a:r>
              <a:rPr lang="pt-BR" dirty="0" smtClean="0"/>
              <a:t> </a:t>
            </a:r>
            <a:r>
              <a:rPr lang="pt-BR" dirty="0" err="1" smtClean="0"/>
              <a:t>N°USP</a:t>
            </a:r>
            <a:r>
              <a:rPr lang="pt-BR" dirty="0" smtClean="0"/>
              <a:t> 9819079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9649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55576" y="1124744"/>
            <a:ext cx="770485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Introdução</a:t>
            </a:r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O </a:t>
            </a:r>
            <a:r>
              <a:rPr lang="pt-BR" i="1" dirty="0" err="1" smtClean="0"/>
              <a:t>agility</a:t>
            </a:r>
            <a:r>
              <a:rPr lang="pt-BR" i="1" dirty="0" smtClean="0"/>
              <a:t> </a:t>
            </a:r>
            <a:r>
              <a:rPr lang="pt-BR" dirty="0" smtClean="0"/>
              <a:t>é uma competição, na qual o cão deve percorrer um percurso no menor tempo possível. A média de tempo estabelecida pelo juiz é de 50 segundos. Nesse torneio, houve a suspeita de que algum juiz esteja determinando um Tempo Padrão acima ou abaixo do estabelecido para completar a prova</a:t>
            </a:r>
            <a:r>
              <a:rPr lang="pt-BR" b="1" dirty="0" smtClean="0"/>
              <a:t>. Será que suspeita procede? 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447787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9512" y="188640"/>
            <a:ext cx="8820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Estatísticas Descritivas: Time </a:t>
            </a:r>
          </a:p>
          <a:p>
            <a:endParaRPr lang="pt-BR" b="1" dirty="0"/>
          </a:p>
          <a:p>
            <a:r>
              <a:rPr lang="pt-BR" dirty="0"/>
              <a:t>Variável   N  </a:t>
            </a:r>
            <a:r>
              <a:rPr lang="pt-BR" dirty="0" err="1"/>
              <a:t>N</a:t>
            </a:r>
            <a:r>
              <a:rPr lang="pt-BR" dirty="0"/>
              <a:t>*   </a:t>
            </a:r>
            <a:r>
              <a:rPr lang="pt-BR" b="1" dirty="0"/>
              <a:t>Média</a:t>
            </a:r>
            <a:r>
              <a:rPr lang="pt-BR" dirty="0"/>
              <a:t>  EP Média  </a:t>
            </a:r>
            <a:r>
              <a:rPr lang="pt-BR" dirty="0" err="1"/>
              <a:t>DesvPad</a:t>
            </a:r>
            <a:r>
              <a:rPr lang="pt-BR" dirty="0"/>
              <a:t>  Mínimo      Q1  </a:t>
            </a:r>
            <a:r>
              <a:rPr lang="pt-BR" dirty="0" smtClean="0"/>
              <a:t>   Mediana      </a:t>
            </a:r>
            <a:r>
              <a:rPr lang="pt-BR" dirty="0"/>
              <a:t>Q3  </a:t>
            </a:r>
            <a:r>
              <a:rPr lang="pt-BR" dirty="0" smtClean="0"/>
              <a:t>    Máximo</a:t>
            </a:r>
            <a:endParaRPr lang="pt-BR" dirty="0"/>
          </a:p>
          <a:p>
            <a:r>
              <a:rPr lang="en-US" dirty="0"/>
              <a:t>Time      </a:t>
            </a:r>
            <a:r>
              <a:rPr lang="en-US" dirty="0" smtClean="0"/>
              <a:t> 37   </a:t>
            </a:r>
            <a:r>
              <a:rPr lang="en-US" dirty="0"/>
              <a:t>0 </a:t>
            </a:r>
            <a:r>
              <a:rPr lang="en-US" dirty="0" smtClean="0"/>
              <a:t>   </a:t>
            </a:r>
            <a:r>
              <a:rPr lang="en-US" b="1" dirty="0"/>
              <a:t>43,784</a:t>
            </a:r>
            <a:r>
              <a:rPr lang="en-US" dirty="0"/>
              <a:t>     0,908    </a:t>
            </a:r>
            <a:r>
              <a:rPr lang="en-US" dirty="0" smtClean="0"/>
              <a:t>  5,525      35,097     39,844   </a:t>
            </a:r>
            <a:r>
              <a:rPr lang="en-US" dirty="0"/>
              <a:t>44,122  </a:t>
            </a:r>
            <a:r>
              <a:rPr lang="en-US" dirty="0" smtClean="0"/>
              <a:t>  46,826    60,551</a:t>
            </a:r>
            <a:endParaRPr lang="en-US" dirty="0"/>
          </a:p>
          <a:p>
            <a:endParaRPr lang="pt-B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6631632" cy="44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777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043608" y="1916832"/>
            <a:ext cx="69127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H0</a:t>
            </a:r>
            <a:r>
              <a:rPr lang="pt-BR" dirty="0"/>
              <a:t>: A distribuição dos dados </a:t>
            </a:r>
            <a:r>
              <a:rPr lang="pt-BR" dirty="0" smtClean="0"/>
              <a:t>segue </a:t>
            </a:r>
            <a:r>
              <a:rPr lang="pt-BR" dirty="0"/>
              <a:t>a uma distribuição normal</a:t>
            </a:r>
          </a:p>
          <a:p>
            <a:r>
              <a:rPr lang="pt-BR" b="1" dirty="0"/>
              <a:t>H1</a:t>
            </a:r>
            <a:r>
              <a:rPr lang="pt-BR" dirty="0"/>
              <a:t>: A distribuição dos dados não </a:t>
            </a:r>
            <a:r>
              <a:rPr lang="pt-BR" dirty="0" smtClean="0"/>
              <a:t>segue </a:t>
            </a:r>
            <a:r>
              <a:rPr lang="pt-BR" dirty="0"/>
              <a:t>uma distribuição </a:t>
            </a:r>
            <a:r>
              <a:rPr lang="pt-BR" dirty="0" smtClean="0"/>
              <a:t>normal</a:t>
            </a:r>
          </a:p>
          <a:p>
            <a:endParaRPr lang="pt-BR" dirty="0"/>
          </a:p>
          <a:p>
            <a:r>
              <a:rPr lang="pt-BR" b="1" dirty="0" smtClean="0"/>
              <a:t>Resultado:</a:t>
            </a:r>
          </a:p>
          <a:p>
            <a:r>
              <a:rPr lang="pt-BR" dirty="0" smtClean="0"/>
              <a:t>P valor é igual a 0,241, portanto, aceita-se H0.</a:t>
            </a:r>
          </a:p>
          <a:p>
            <a:endParaRPr lang="pt-BR" dirty="0"/>
          </a:p>
          <a:p>
            <a:r>
              <a:rPr lang="pt-BR" b="1" dirty="0" smtClean="0"/>
              <a:t>Justificativa:</a:t>
            </a:r>
          </a:p>
          <a:p>
            <a:r>
              <a:rPr lang="pt-BR" dirty="0" smtClean="0"/>
              <a:t>Foi realizado um teste de normalidade para que se pudesse escolher entre um teste paramétrico e um não paramétrico ao formularmos a segunda hipótese.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1608347" y="764704"/>
            <a:ext cx="5927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Teste de Normalidade</a:t>
            </a:r>
          </a:p>
        </p:txBody>
      </p:sp>
    </p:spTree>
    <p:extLst>
      <p:ext uri="{BB962C8B-B14F-4D97-AF65-F5344CB8AC3E}">
        <p14:creationId xmlns:p14="http://schemas.microsoft.com/office/powerpoint/2010/main" val="989702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" t="14970" r="33268" b="3347"/>
          <a:stretch/>
        </p:blipFill>
        <p:spPr bwMode="auto">
          <a:xfrm>
            <a:off x="539552" y="692696"/>
            <a:ext cx="8101993" cy="5389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2504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" t="15927" r="29097" b="10290"/>
          <a:stretch/>
        </p:blipFill>
        <p:spPr bwMode="auto">
          <a:xfrm>
            <a:off x="0" y="17445"/>
            <a:ext cx="9144000" cy="672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422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07740" y="1575376"/>
            <a:ext cx="851540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H0</a:t>
            </a:r>
            <a:r>
              <a:rPr lang="pt-BR" dirty="0" smtClean="0"/>
              <a:t>: a média de tempo dos cães é 50 segundos;</a:t>
            </a:r>
          </a:p>
          <a:p>
            <a:r>
              <a:rPr lang="pt-BR" b="1" dirty="0" smtClean="0"/>
              <a:t>H1</a:t>
            </a:r>
            <a:r>
              <a:rPr lang="pt-BR" dirty="0" smtClean="0"/>
              <a:t>: a média de tempo dos cães é diferente de 50 segundos</a:t>
            </a:r>
          </a:p>
          <a:p>
            <a:endParaRPr lang="pt-BR" dirty="0"/>
          </a:p>
          <a:p>
            <a:r>
              <a:rPr lang="pt-BR" b="1" dirty="0" smtClean="0"/>
              <a:t>Justificativa:</a:t>
            </a:r>
          </a:p>
          <a:p>
            <a:r>
              <a:rPr lang="pt-BR" dirty="0" smtClean="0"/>
              <a:t>Foi escolhido o Teste t, pois foi comprovado que os dados de tempos apresentam uma distribuição normal e variância populacional desconhecida.</a:t>
            </a:r>
          </a:p>
          <a:p>
            <a:endParaRPr lang="pt-BR" dirty="0"/>
          </a:p>
          <a:p>
            <a:r>
              <a:rPr lang="pt-BR" b="1" dirty="0"/>
              <a:t>Teste T para Uma Amostra: </a:t>
            </a:r>
            <a:r>
              <a:rPr lang="pt-BR" b="1" dirty="0" smtClean="0"/>
              <a:t>Time</a:t>
            </a:r>
            <a:endParaRPr lang="pt-BR" b="1" dirty="0"/>
          </a:p>
          <a:p>
            <a:endParaRPr lang="pt-BR" b="1" dirty="0"/>
          </a:p>
          <a:p>
            <a:r>
              <a:rPr lang="pt-BR" dirty="0"/>
              <a:t>Teste de </a:t>
            </a:r>
            <a:r>
              <a:rPr lang="el-GR" dirty="0"/>
              <a:t>μ = 50 </a:t>
            </a:r>
            <a:r>
              <a:rPr lang="pt-BR" dirty="0"/>
              <a:t>versus ≠ 50</a:t>
            </a:r>
          </a:p>
          <a:p>
            <a:endParaRPr lang="pt-BR" dirty="0"/>
          </a:p>
          <a:p>
            <a:r>
              <a:rPr lang="pt-BR" dirty="0"/>
              <a:t>Variável   N   </a:t>
            </a:r>
            <a:r>
              <a:rPr lang="pt-BR" b="1" dirty="0"/>
              <a:t>Média</a:t>
            </a:r>
            <a:r>
              <a:rPr lang="pt-BR" dirty="0"/>
              <a:t>  </a:t>
            </a:r>
            <a:r>
              <a:rPr lang="pt-BR" dirty="0" err="1"/>
              <a:t>DesvPad</a:t>
            </a:r>
            <a:r>
              <a:rPr lang="pt-BR" dirty="0"/>
              <a:t>  EP Média      IC de 95%         </a:t>
            </a:r>
            <a:r>
              <a:rPr lang="pt-BR" dirty="0" smtClean="0"/>
              <a:t>     </a:t>
            </a:r>
            <a:r>
              <a:rPr lang="pt-BR" b="1" dirty="0"/>
              <a:t>P</a:t>
            </a:r>
          </a:p>
          <a:p>
            <a:r>
              <a:rPr lang="en-US" dirty="0"/>
              <a:t>Time      </a:t>
            </a:r>
            <a:r>
              <a:rPr lang="en-US" dirty="0" smtClean="0"/>
              <a:t> 37  </a:t>
            </a:r>
            <a:r>
              <a:rPr lang="en-US" b="1" dirty="0"/>
              <a:t>43,784</a:t>
            </a:r>
            <a:r>
              <a:rPr lang="en-US" dirty="0"/>
              <a:t>    5,525     0,908 </a:t>
            </a:r>
            <a:r>
              <a:rPr lang="en-US" dirty="0" smtClean="0"/>
              <a:t>      </a:t>
            </a:r>
            <a:r>
              <a:rPr lang="en-US" dirty="0"/>
              <a:t>(41,942; 45,627)  </a:t>
            </a:r>
            <a:r>
              <a:rPr lang="en-US" dirty="0" smtClean="0"/>
              <a:t>  </a:t>
            </a:r>
            <a:r>
              <a:rPr lang="en-US" b="1" dirty="0" smtClean="0"/>
              <a:t>0,000</a:t>
            </a:r>
          </a:p>
          <a:p>
            <a:endParaRPr lang="en-US" dirty="0"/>
          </a:p>
          <a:p>
            <a:r>
              <a:rPr lang="en-US" b="1" dirty="0" err="1" smtClean="0"/>
              <a:t>Rejeita</a:t>
            </a:r>
            <a:r>
              <a:rPr lang="en-US" b="1" dirty="0" smtClean="0"/>
              <a:t>-se a H0, </a:t>
            </a:r>
            <a:r>
              <a:rPr lang="en-US" b="1" dirty="0" err="1" smtClean="0"/>
              <a:t>porque</a:t>
            </a:r>
            <a:r>
              <a:rPr lang="en-US" b="1" dirty="0" smtClean="0"/>
              <a:t> P valor é </a:t>
            </a:r>
            <a:r>
              <a:rPr lang="en-US" b="1" dirty="0" err="1" smtClean="0"/>
              <a:t>menor</a:t>
            </a:r>
            <a:r>
              <a:rPr lang="en-US" b="1" dirty="0" smtClean="0"/>
              <a:t> que 0,05.</a:t>
            </a:r>
            <a:endParaRPr lang="en-US" b="1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4022939" y="836712"/>
            <a:ext cx="10981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Teste t</a:t>
            </a:r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64329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959932" y="548680"/>
            <a:ext cx="16201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Conclusão</a:t>
            </a:r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27584" y="1844824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 média de tempo dos cães na realização do percurso foi menor do que o Tempo Padrão, sendo assim, a suspeita de corrupção da competição é verdadeira.</a:t>
            </a:r>
          </a:p>
          <a:p>
            <a:endParaRPr lang="pt-BR" dirty="0"/>
          </a:p>
          <a:p>
            <a:r>
              <a:rPr lang="pt-BR" dirty="0" smtClean="0"/>
              <a:t>Além disso, conclui-se também que nem sempre o animal com o menor tempo possui o maior </a:t>
            </a:r>
            <a:r>
              <a:rPr lang="pt-BR" i="1" dirty="0" smtClean="0"/>
              <a:t>Score</a:t>
            </a:r>
            <a:r>
              <a:rPr lang="pt-BR" dirty="0" smtClean="0"/>
              <a:t>, como seria o esperado. O que é demonstrado pelo gráfico a seguir.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6662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" t="15110" r="33195" b="4163"/>
          <a:stretch/>
        </p:blipFill>
        <p:spPr bwMode="auto">
          <a:xfrm>
            <a:off x="683568" y="836710"/>
            <a:ext cx="7637234" cy="5071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6237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366</Words>
  <Application>Microsoft Office PowerPoint</Application>
  <PresentationFormat>Apresentação na tela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2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Universidade de São Paulo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perfil</dc:creator>
  <cp:lastModifiedBy>fmvz2</cp:lastModifiedBy>
  <cp:revision>7</cp:revision>
  <dcterms:created xsi:type="dcterms:W3CDTF">2016-09-19T11:41:17Z</dcterms:created>
  <dcterms:modified xsi:type="dcterms:W3CDTF">2016-09-19T13:30:07Z</dcterms:modified>
</cp:coreProperties>
</file>