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1"/>
  </p:notesMasterIdLst>
  <p:sldIdLst>
    <p:sldId id="471" r:id="rId2"/>
    <p:sldId id="429" r:id="rId3"/>
    <p:sldId id="430" r:id="rId4"/>
    <p:sldId id="431" r:id="rId5"/>
    <p:sldId id="432" r:id="rId6"/>
    <p:sldId id="436" r:id="rId7"/>
    <p:sldId id="470" r:id="rId8"/>
    <p:sldId id="437" r:id="rId9"/>
    <p:sldId id="440" r:id="rId10"/>
    <p:sldId id="441" r:id="rId11"/>
    <p:sldId id="438" r:id="rId12"/>
    <p:sldId id="402" r:id="rId13"/>
    <p:sldId id="349" r:id="rId14"/>
    <p:sldId id="416" r:id="rId15"/>
    <p:sldId id="403" r:id="rId16"/>
    <p:sldId id="425" r:id="rId17"/>
    <p:sldId id="426" r:id="rId18"/>
    <p:sldId id="334" r:id="rId19"/>
    <p:sldId id="4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D14BA1D5-6619-4E17-B1C3-C243B3F772C9}">
          <p14:sldIdLst>
            <p14:sldId id="471"/>
            <p14:sldId id="429"/>
            <p14:sldId id="430"/>
            <p14:sldId id="431"/>
            <p14:sldId id="432"/>
            <p14:sldId id="436"/>
            <p14:sldId id="470"/>
            <p14:sldId id="437"/>
            <p14:sldId id="440"/>
            <p14:sldId id="441"/>
            <p14:sldId id="438"/>
            <p14:sldId id="402"/>
            <p14:sldId id="349"/>
            <p14:sldId id="416"/>
            <p14:sldId id="403"/>
            <p14:sldId id="425"/>
            <p14:sldId id="426"/>
            <p14:sldId id="334"/>
            <p14:sldId id="4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129A1-5CC6-474B-B9DD-D39552F78953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5DDDA-8733-46AC-A89D-F3EBC58C4D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70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74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4696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980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2889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DDDA-8733-46AC-A89D-F3EBC58C4D2E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142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DDDA-8733-46AC-A89D-F3EBC58C4D2E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690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DDDA-8733-46AC-A89D-F3EBC58C4D2E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70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DDDA-8733-46AC-A89D-F3EBC58C4D2E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75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05502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3415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83085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7113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00016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30634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45472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8502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4178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D35E-F9AF-4E42-B632-F6B16EDECBDE}" type="datetime1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12380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9B61-9EF1-40CE-9DBD-EA1D5D1D7A34}" type="datetime1">
              <a:rPr lang="pt-BR" smtClean="0"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5690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B9D2-1196-4BFD-A600-7640A3940457}" type="datetime1">
              <a:rPr lang="pt-BR" smtClean="0"/>
              <a:t>26/04/2017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559313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9374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C764-B7C5-4232-AC43-AA4DBB34F582}" type="datetime1">
              <a:rPr lang="pt-BR" smtClean="0"/>
              <a:t>26/04/2017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00150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EA47-E674-47FB-B7AA-9BA6A60F5E3E}" type="datetime1">
              <a:rPr lang="pt-BR" smtClean="0"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71216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62FA-3131-4C6B-9A56-06F2286DD910}" type="datetime1">
              <a:rPr lang="pt-BR" smtClean="0"/>
              <a:t>26/04/2017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13610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2299-BA96-4CB6-B91F-9525A7034A55}" type="datetime1">
              <a:rPr lang="pt-BR" smtClean="0"/>
              <a:t>26/04/2017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4CD583-12D9-4CE4-A1B0-FDB588193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64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ransition spd="med">
    <p:pull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66966" y="1811124"/>
            <a:ext cx="8034076" cy="1515533"/>
          </a:xfrm>
        </p:spPr>
        <p:txBody>
          <a:bodyPr/>
          <a:lstStyle/>
          <a:p>
            <a:r>
              <a:rPr lang="pt-BR" sz="3000" b="1" dirty="0">
                <a:solidFill>
                  <a:schemeClr val="tx1"/>
                </a:solidFill>
              </a:rPr>
              <a:t>Análise Dinâmica do Capital de Giro</a:t>
            </a:r>
          </a:p>
        </p:txBody>
      </p:sp>
    </p:spTree>
    <p:extLst>
      <p:ext uri="{BB962C8B-B14F-4D97-AF65-F5344CB8AC3E}">
        <p14:creationId xmlns:p14="http://schemas.microsoft.com/office/powerpoint/2010/main" val="30379733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76350" y="625475"/>
            <a:ext cx="10915650" cy="760413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pt-BR" b="1" dirty="0"/>
              <a:t>Estrutura B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3633787" y="1385889"/>
            <a:ext cx="4962525" cy="4781551"/>
            <a:chOff x="1296" y="912"/>
            <a:chExt cx="3120" cy="3243"/>
          </a:xfrm>
        </p:grpSpPr>
        <p:graphicFrame>
          <p:nvGraphicFramePr>
            <p:cNvPr id="22532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1488" y="912"/>
            <a:ext cx="2742" cy="28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0" name="Planilha" r:id="rId4" imgW="2162209" imgH="2276592" progId="Excel.Sheet.8">
                    <p:embed/>
                  </p:oleObj>
                </mc:Choice>
                <mc:Fallback>
                  <p:oleObj name="Planilha" r:id="rId4" imgW="2162209" imgH="2276592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912"/>
                          <a:ext cx="2742" cy="28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1729" y="3828"/>
              <a:ext cx="2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pt-BR" altLang="pt-BR" sz="2800">
                  <a:solidFill>
                    <a:schemeClr val="tx2"/>
                  </a:solidFill>
                  <a:latin typeface="Tahoma" panose="020B0604030504040204" pitchFamily="34" charset="0"/>
                </a:rPr>
                <a:t>NIG = $35 - $30 = $5</a:t>
              </a:r>
            </a:p>
          </p:txBody>
        </p:sp>
        <p:sp>
          <p:nvSpPr>
            <p:cNvPr id="22534" name="AutoShape 6"/>
            <p:cNvSpPr>
              <a:spLocks/>
            </p:cNvSpPr>
            <p:nvPr/>
          </p:nvSpPr>
          <p:spPr bwMode="auto">
            <a:xfrm>
              <a:off x="1296" y="1536"/>
              <a:ext cx="144" cy="624"/>
            </a:xfrm>
            <a:prstGeom prst="leftBrace">
              <a:avLst>
                <a:gd name="adj1" fmla="val 361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35" name="AutoShape 7"/>
            <p:cNvSpPr>
              <a:spLocks/>
            </p:cNvSpPr>
            <p:nvPr/>
          </p:nvSpPr>
          <p:spPr bwMode="auto">
            <a:xfrm>
              <a:off x="4272" y="1728"/>
              <a:ext cx="144" cy="624"/>
            </a:xfrm>
            <a:prstGeom prst="rightBrace">
              <a:avLst>
                <a:gd name="adj1" fmla="val 361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74053" y="2553793"/>
            <a:ext cx="771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pt-BR" altLang="pt-BR" sz="2800" dirty="0">
                <a:solidFill>
                  <a:schemeClr val="tx2"/>
                </a:solidFill>
                <a:latin typeface="Tahoma" panose="020B0604030504040204" pitchFamily="34" charset="0"/>
              </a:rPr>
              <a:t>$35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719394" y="2801660"/>
            <a:ext cx="771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pt-BR" altLang="pt-BR" sz="2800" dirty="0">
                <a:solidFill>
                  <a:schemeClr val="tx2"/>
                </a:solidFill>
                <a:latin typeface="Tahoma" panose="020B0604030504040204" pitchFamily="34" charset="0"/>
              </a:rPr>
              <a:t>$30</a:t>
            </a:r>
          </a:p>
        </p:txBody>
      </p:sp>
    </p:spTree>
    <p:extLst>
      <p:ext uri="{BB962C8B-B14F-4D97-AF65-F5344CB8AC3E}">
        <p14:creationId xmlns:p14="http://schemas.microsoft.com/office/powerpoint/2010/main" val="2176647194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42148" y="669350"/>
            <a:ext cx="108735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pt-BR" altLang="pt-BR" sz="3200" b="1" dirty="0">
                <a:latin typeface="+mj-lt"/>
              </a:rPr>
              <a:t>NECESSIDADE DE INVESTIMENTO EM GIRO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098935" y="1930776"/>
            <a:ext cx="1874535" cy="5107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400" b="1" dirty="0"/>
              <a:t>ACO &gt; PCO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98935" y="3312320"/>
            <a:ext cx="1874535" cy="5107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400" b="1" dirty="0"/>
              <a:t>ACO = PCO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098935" y="4588726"/>
            <a:ext cx="1874535" cy="5107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2400" b="1" dirty="0"/>
              <a:t>ACO &lt; PCO</a:t>
            </a:r>
          </a:p>
        </p:txBody>
      </p:sp>
      <p:sp>
        <p:nvSpPr>
          <p:cNvPr id="5" name="Retângulo 4"/>
          <p:cNvSpPr/>
          <p:nvPr/>
        </p:nvSpPr>
        <p:spPr>
          <a:xfrm>
            <a:off x="3348037" y="1973640"/>
            <a:ext cx="7996238" cy="695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pt-BR" sz="2400" dirty="0"/>
              <a:t>Há uma NIG para a qual deve encontrar fontes adequadas de financiamento.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3348037" y="3388923"/>
            <a:ext cx="799623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pt-BR" sz="2400" dirty="0"/>
              <a:t>A empresa não tem necessidade de financiamento para o giro.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48037" y="4348499"/>
            <a:ext cx="7996238" cy="99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pt-BR" sz="2400" dirty="0"/>
              <a:t>Sobram recursos das atividades operacionais, que poderão ser usados para aplicação no mercado financeiro ou para expansão da planta fixa.</a:t>
            </a:r>
          </a:p>
        </p:txBody>
      </p:sp>
    </p:spTree>
    <p:extLst>
      <p:ext uri="{BB962C8B-B14F-4D97-AF65-F5344CB8AC3E}">
        <p14:creationId xmlns:p14="http://schemas.microsoft.com/office/powerpoint/2010/main" val="3719610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Saldo de Tesouraria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667418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68338"/>
            <a:ext cx="10855325" cy="652462"/>
          </a:xfrm>
          <a:noFill/>
          <a:ln/>
        </p:spPr>
        <p:txBody>
          <a:bodyPr/>
          <a:lstStyle/>
          <a:p>
            <a:pPr algn="ctr"/>
            <a:r>
              <a:rPr lang="pt-BR" altLang="pt-BR" sz="2900" b="1" dirty="0">
                <a:solidFill>
                  <a:schemeClr val="tx1"/>
                </a:solidFill>
              </a:rPr>
              <a:t>SALDO DE TESOURARIA (ST)</a:t>
            </a:r>
          </a:p>
        </p:txBody>
      </p:sp>
      <p:sp>
        <p:nvSpPr>
          <p:cNvPr id="698372" name="Rectangle 4"/>
          <p:cNvSpPr>
            <a:spLocks noChangeArrowheads="1"/>
          </p:cNvSpPr>
          <p:nvPr/>
        </p:nvSpPr>
        <p:spPr bwMode="auto">
          <a:xfrm>
            <a:off x="788980" y="1535907"/>
            <a:ext cx="10598158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400" dirty="0">
                <a:solidFill>
                  <a:srgbClr val="000000"/>
                </a:solidFill>
                <a:latin typeface="+mn-lt"/>
              </a:rPr>
              <a:t>Diferença entre </a:t>
            </a:r>
            <a:r>
              <a:rPr lang="pt-BR" altLang="pt-BR" sz="2400" dirty="0">
                <a:latin typeface="+mn-lt"/>
              </a:rPr>
              <a:t>Ativo Circulante Financeiro (ACF) e Passivo Circulante Financeiro (PCF)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400" dirty="0">
                <a:latin typeface="+mn-lt"/>
              </a:rPr>
              <a:t>Representa “uma reserva financeira da empresa para fazer frente a eventuais expansões da necessidade de investimento operacional em giro, principalmente aquelas de natureza sazonal”.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400" dirty="0">
                <a:latin typeface="+mn-lt"/>
              </a:rPr>
              <a:t>A condição fundamental para que a empresa esteja em equilíbrio financeiros é que seu saldo de tesouraria seja positivo.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400" dirty="0">
              <a:latin typeface="+mn-lt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400" dirty="0">
                <a:latin typeface="+mn-lt"/>
              </a:rPr>
              <a:t>Valor residual decorrente da diferença entre o Capital de Giro Líquido e a Necessidade de Capital de Giro, conforme a expressão abaixo:</a:t>
            </a:r>
            <a:endParaRPr lang="pt-BR" altLang="pt-BR" sz="2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861572" y="4287554"/>
            <a:ext cx="2452974" cy="510778"/>
          </a:xfrm>
          <a:prstGeom prst="round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altLang="pt-BR" sz="2400" b="1" dirty="0"/>
              <a:t>ST = ACF – PCF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244772" y="5620147"/>
            <a:ext cx="2623922" cy="510778"/>
          </a:xfrm>
          <a:prstGeom prst="round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altLang="pt-BR" sz="2400" b="1" dirty="0"/>
              <a:t>ST = CGL – NCG</a:t>
            </a:r>
            <a:r>
              <a:rPr lang="pt-BR" altLang="pt-BR" dirty="0"/>
              <a:t> 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64020" y="5609432"/>
            <a:ext cx="2623922" cy="510778"/>
          </a:xfrm>
          <a:prstGeom prst="round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altLang="pt-BR" sz="2400" b="1" dirty="0"/>
              <a:t>ST = CCL – NIG</a:t>
            </a:r>
            <a:r>
              <a:rPr lang="pt-BR" altLang="pt-BR" dirty="0"/>
              <a:t> </a:t>
            </a:r>
          </a:p>
        </p:txBody>
      </p:sp>
      <p:sp>
        <p:nvSpPr>
          <p:cNvPr id="2" name="Retângulo 1"/>
          <p:cNvSpPr/>
          <p:nvPr/>
        </p:nvSpPr>
        <p:spPr>
          <a:xfrm>
            <a:off x="6120135" y="563398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/>
              <a:t>ou</a:t>
            </a:r>
          </a:p>
        </p:txBody>
      </p:sp>
    </p:spTree>
    <p:extLst>
      <p:ext uri="{BB962C8B-B14F-4D97-AF65-F5344CB8AC3E}">
        <p14:creationId xmlns:p14="http://schemas.microsoft.com/office/powerpoint/2010/main" val="1958492245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666750"/>
            <a:ext cx="10829925" cy="6254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COMPARANDO DUAS ESTRUTURAS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382646" y="1315361"/>
            <a:ext cx="2232025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</a:rPr>
              <a:t>Estrutura 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688694" y="1319691"/>
            <a:ext cx="2232025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</a:rPr>
              <a:t>Estrutura B</a:t>
            </a:r>
          </a:p>
        </p:txBody>
      </p:sp>
      <p:sp>
        <p:nvSpPr>
          <p:cNvPr id="8198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5105184" y="499677"/>
            <a:ext cx="19816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120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</a:t>
            </a: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1524001" y="634484"/>
            <a:ext cx="639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8201" name="Rectangle 14"/>
          <p:cNvSpPr>
            <a:spLocks noChangeArrowheads="1"/>
          </p:cNvSpPr>
          <p:nvPr/>
        </p:nvSpPr>
        <p:spPr bwMode="auto">
          <a:xfrm>
            <a:off x="5148264" y="862014"/>
            <a:ext cx="1895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120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</a:t>
            </a: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8202" name="Rectangle 15"/>
          <p:cNvSpPr>
            <a:spLocks noChangeArrowheads="1"/>
          </p:cNvSpPr>
          <p:nvPr/>
        </p:nvSpPr>
        <p:spPr bwMode="auto">
          <a:xfrm>
            <a:off x="1524001" y="996434"/>
            <a:ext cx="639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8203" name="Rectangle 16"/>
          <p:cNvSpPr>
            <a:spLocks noChangeArrowheads="1"/>
          </p:cNvSpPr>
          <p:nvPr/>
        </p:nvSpPr>
        <p:spPr bwMode="auto">
          <a:xfrm>
            <a:off x="5061903" y="1223577"/>
            <a:ext cx="20681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120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</a:t>
            </a: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8204" name="Rectangle 17"/>
          <p:cNvSpPr>
            <a:spLocks noChangeArrowheads="1"/>
          </p:cNvSpPr>
          <p:nvPr/>
        </p:nvSpPr>
        <p:spPr bwMode="auto">
          <a:xfrm>
            <a:off x="1524001" y="1358384"/>
            <a:ext cx="639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8205" name="Rectangle 18"/>
          <p:cNvSpPr>
            <a:spLocks noChangeArrowheads="1"/>
          </p:cNvSpPr>
          <p:nvPr/>
        </p:nvSpPr>
        <p:spPr bwMode="auto">
          <a:xfrm>
            <a:off x="5213350" y="1585914"/>
            <a:ext cx="1765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120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</a:t>
            </a: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8206" name="Rectangle 19"/>
          <p:cNvSpPr>
            <a:spLocks noChangeArrowheads="1"/>
          </p:cNvSpPr>
          <p:nvPr/>
        </p:nvSpPr>
        <p:spPr bwMode="auto">
          <a:xfrm>
            <a:off x="1524001" y="1720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34228"/>
              </p:ext>
            </p:extLst>
          </p:nvPr>
        </p:nvGraphicFramePr>
        <p:xfrm>
          <a:off x="3105149" y="4714876"/>
          <a:ext cx="6096000" cy="148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Estrutura A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Estrutura B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CCL = $ 30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CCL = - $ 20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NIG</a:t>
                      </a:r>
                      <a:r>
                        <a:rPr lang="pt-BR" sz="1800" baseline="0" dirty="0"/>
                        <a:t> = $ 20</a:t>
                      </a:r>
                      <a:endParaRPr lang="pt-B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NIG</a:t>
                      </a:r>
                      <a:r>
                        <a:rPr lang="pt-BR" sz="1800" baseline="0" dirty="0"/>
                        <a:t> = $ 10</a:t>
                      </a:r>
                      <a:endParaRPr lang="pt-BR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ST</a:t>
                      </a:r>
                      <a:r>
                        <a:rPr lang="pt-BR" sz="1800" baseline="0" dirty="0"/>
                        <a:t> = 10</a:t>
                      </a:r>
                      <a:endParaRPr lang="pt-B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ST = -30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4" y="1833557"/>
            <a:ext cx="661987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408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Efeito Tesoura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996874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806462" y="1655496"/>
            <a:ext cx="10623538" cy="469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O saldo de tesouraria se apresenta negativo e crescendo, em valor absoluto, proporcionalmente mais do que a necessidade de capital de giro;</a:t>
            </a:r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S</a:t>
            </a:r>
            <a:r>
              <a:rPr lang="pt-BR" altLang="pt-BR" sz="2400" b="1" dirty="0"/>
              <a:t>aldo de Tesouraria negativo: </a:t>
            </a:r>
            <a:r>
              <a:rPr lang="pt-BR" altLang="pt-BR" sz="2400" dirty="0"/>
              <a:t>a empresa possui dívidas vencíveis no curto prazo, contraídas normalmente junto a instituições financeiras para financiar suas atividades de capital de giro;</a:t>
            </a:r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endParaRPr lang="pt-BR" altLang="pt-BR" sz="2400" dirty="0"/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Crescimento do NCG superior ao do CCL;</a:t>
            </a:r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Crescimento da atividade empresarial acima de sua capacidade de financiamento.</a:t>
            </a:r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endParaRPr lang="pt-BR" altLang="pt-BR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71524" y="687388"/>
            <a:ext cx="10871200" cy="652462"/>
          </a:xfrm>
          <a:prstGeom prst="rect">
            <a:avLst/>
          </a:prstGeom>
          <a:noFill/>
          <a:ln/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3200" b="1" dirty="0">
                <a:solidFill>
                  <a:schemeClr val="tx1"/>
                </a:solidFill>
              </a:rPr>
              <a:t>EFEITO TESOURA</a:t>
            </a:r>
          </a:p>
        </p:txBody>
      </p:sp>
      <p:pic>
        <p:nvPicPr>
          <p:cNvPr id="7" name="Picture 2" descr="http://pixabay.com/static/uploads/photo/2012/04/01/19/28/icon-24188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0954">
            <a:off x="3206225" y="790257"/>
            <a:ext cx="1138247" cy="76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203569" y="4308124"/>
            <a:ext cx="3430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3200" b="1" dirty="0"/>
              <a:t>ST = CGL – NCG </a:t>
            </a:r>
            <a:endParaRPr lang="pt-BR" sz="3200" b="1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6384213" y="4435358"/>
            <a:ext cx="0" cy="3092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5101744" y="4414387"/>
            <a:ext cx="0" cy="363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090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8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806462" y="1655496"/>
            <a:ext cx="10623538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Empresa operando além de sua capacidade financeira (</a:t>
            </a:r>
            <a:r>
              <a:rPr lang="pt-BR" altLang="pt-BR" sz="2400" b="1" i="1" dirty="0" err="1"/>
              <a:t>Overtrade</a:t>
            </a:r>
            <a:r>
              <a:rPr lang="pt-BR" altLang="pt-BR" sz="2400" b="1" i="1" dirty="0"/>
              <a:t> </a:t>
            </a:r>
            <a:r>
              <a:rPr lang="pt-BR" altLang="pt-BR" sz="2400" b="1" dirty="0"/>
              <a:t>ou </a:t>
            </a:r>
            <a:r>
              <a:rPr lang="pt-BR" altLang="pt-BR" sz="2400" b="1" i="1" dirty="0" err="1"/>
              <a:t>Overtrading</a:t>
            </a:r>
            <a:r>
              <a:rPr lang="pt-BR" altLang="pt-BR" sz="2400" b="1" i="1" dirty="0"/>
              <a:t>);</a:t>
            </a:r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As necessidades de giro são financiadas por dívidas de curto prazo;</a:t>
            </a:r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Pode resultar de um crescimento do ACO maior que o PCO;</a:t>
            </a:r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 Indicativo de que a empresa está trilhando o caminho para sua insolvência:</a:t>
            </a:r>
          </a:p>
          <a:p>
            <a:pPr marL="742950" lvl="1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sz="2400" dirty="0"/>
              <a:t>Planejamento de crescimento;</a:t>
            </a:r>
            <a:endParaRPr lang="pt-BR" altLang="pt-BR" sz="2400" dirty="0"/>
          </a:p>
          <a:p>
            <a:pPr marL="742950" lvl="1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Intervenção nos prazos operacionais;</a:t>
            </a:r>
          </a:p>
          <a:p>
            <a:pPr marL="742950" lvl="1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400" dirty="0"/>
              <a:t> Renegociação do perfil de vencimento da dívida.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71524" y="687388"/>
            <a:ext cx="10871200" cy="652462"/>
          </a:xfrm>
          <a:prstGeom prst="rect">
            <a:avLst/>
          </a:prstGeom>
          <a:noFill/>
          <a:ln/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3200" b="1" dirty="0">
                <a:solidFill>
                  <a:schemeClr val="tx1"/>
                </a:solidFill>
              </a:rPr>
              <a:t>EFEITO TESOURA</a:t>
            </a:r>
          </a:p>
        </p:txBody>
      </p:sp>
      <p:pic>
        <p:nvPicPr>
          <p:cNvPr id="7" name="Picture 2" descr="http://pixabay.com/static/uploads/photo/2012/04/01/19/28/icon-24188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0954">
            <a:off x="3206225" y="790257"/>
            <a:ext cx="1138247" cy="76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006874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/>
          <p:cNvGrpSpPr>
            <a:grpSpLocks/>
          </p:cNvGrpSpPr>
          <p:nvPr/>
        </p:nvGrpSpPr>
        <p:grpSpPr bwMode="auto">
          <a:xfrm>
            <a:off x="3371851" y="1933315"/>
            <a:ext cx="5575301" cy="4246827"/>
            <a:chOff x="1948356" y="1447018"/>
            <a:chExt cx="5576527" cy="4247474"/>
          </a:xfrm>
        </p:grpSpPr>
        <p:sp>
          <p:nvSpPr>
            <p:cNvPr id="26" name="Triângulo retângulo 25"/>
            <p:cNvSpPr/>
            <p:nvPr/>
          </p:nvSpPr>
          <p:spPr>
            <a:xfrm rot="9581024">
              <a:off x="3682904" y="3901228"/>
              <a:ext cx="1723147" cy="564718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6" name="Conector de seta reta 5"/>
            <p:cNvCxnSpPr/>
            <p:nvPr/>
          </p:nvCxnSpPr>
          <p:spPr>
            <a:xfrm>
              <a:off x="2412009" y="1590181"/>
              <a:ext cx="0" cy="3743895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de seta reta 7"/>
            <p:cNvCxnSpPr/>
            <p:nvPr/>
          </p:nvCxnSpPr>
          <p:spPr>
            <a:xfrm>
              <a:off x="2412009" y="5334076"/>
              <a:ext cx="5112874" cy="0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flipV="1">
              <a:off x="2418361" y="1877563"/>
              <a:ext cx="4031548" cy="1297184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2412009" y="4038479"/>
              <a:ext cx="4391991" cy="287382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>
              <a:endCxn id="4108" idx="2"/>
            </p:cNvCxnSpPr>
            <p:nvPr/>
          </p:nvCxnSpPr>
          <p:spPr>
            <a:xfrm flipV="1">
              <a:off x="2418361" y="3027426"/>
              <a:ext cx="4407171" cy="1650440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7" name="CaixaDeTexto 18"/>
            <p:cNvSpPr txBox="1">
              <a:spLocks noChangeArrowheads="1"/>
            </p:cNvSpPr>
            <p:nvPr/>
          </p:nvSpPr>
          <p:spPr bwMode="auto">
            <a:xfrm>
              <a:off x="5711826" y="1532529"/>
              <a:ext cx="14761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pt-BR" altLang="pt-BR" b="1" dirty="0"/>
                <a:t>Vendas</a:t>
              </a:r>
            </a:p>
          </p:txBody>
        </p:sp>
        <p:sp>
          <p:nvSpPr>
            <p:cNvPr id="4108" name="CaixaDeTexto 19"/>
            <p:cNvSpPr txBox="1">
              <a:spLocks noChangeArrowheads="1"/>
            </p:cNvSpPr>
            <p:nvPr/>
          </p:nvSpPr>
          <p:spPr bwMode="auto">
            <a:xfrm>
              <a:off x="6321476" y="2658093"/>
              <a:ext cx="10081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pt-BR" altLang="pt-BR" b="1" dirty="0"/>
                <a:t>NIG</a:t>
              </a:r>
            </a:p>
          </p:txBody>
        </p:sp>
        <p:sp>
          <p:nvSpPr>
            <p:cNvPr id="4109" name="CaixaDeTexto 20"/>
            <p:cNvSpPr txBox="1">
              <a:spLocks noChangeArrowheads="1"/>
            </p:cNvSpPr>
            <p:nvPr/>
          </p:nvSpPr>
          <p:spPr bwMode="auto">
            <a:xfrm>
              <a:off x="6551972" y="3869007"/>
              <a:ext cx="97210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pt-BR" altLang="pt-BR" b="1" dirty="0"/>
                <a:t>CCL</a:t>
              </a:r>
            </a:p>
          </p:txBody>
        </p:sp>
        <p:sp>
          <p:nvSpPr>
            <p:cNvPr id="4110" name="CaixaDeTexto 21"/>
            <p:cNvSpPr txBox="1">
              <a:spLocks noChangeArrowheads="1"/>
            </p:cNvSpPr>
            <p:nvPr/>
          </p:nvSpPr>
          <p:spPr bwMode="auto">
            <a:xfrm>
              <a:off x="6804000" y="5325160"/>
              <a:ext cx="7200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/>
              <a:r>
                <a:rPr lang="pt-BR" altLang="pt-BR" b="1" dirty="0"/>
                <a:t>Ano</a:t>
              </a:r>
            </a:p>
          </p:txBody>
        </p:sp>
        <p:sp>
          <p:nvSpPr>
            <p:cNvPr id="4111" name="CaixaDeTexto 23"/>
            <p:cNvSpPr txBox="1">
              <a:spLocks noChangeArrowheads="1"/>
            </p:cNvSpPr>
            <p:nvPr/>
          </p:nvSpPr>
          <p:spPr bwMode="auto">
            <a:xfrm>
              <a:off x="1948356" y="1447018"/>
              <a:ext cx="576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pt-BR" altLang="pt-BR" b="1" dirty="0"/>
                <a:t>$</a:t>
              </a:r>
            </a:p>
          </p:txBody>
        </p:sp>
        <p:sp>
          <p:nvSpPr>
            <p:cNvPr id="4112" name="CaixaDeTexto 26"/>
            <p:cNvSpPr txBox="1">
              <a:spLocks noChangeArrowheads="1"/>
            </p:cNvSpPr>
            <p:nvPr/>
          </p:nvSpPr>
          <p:spPr bwMode="auto">
            <a:xfrm>
              <a:off x="5328908" y="3506596"/>
              <a:ext cx="1800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pt-BR" altLang="pt-BR" b="1" dirty="0"/>
                <a:t>EFEITO TESOURA</a:t>
              </a:r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671524" y="687388"/>
            <a:ext cx="10871200" cy="652462"/>
          </a:xfrm>
          <a:prstGeom prst="rect">
            <a:avLst/>
          </a:prstGeom>
          <a:noFill/>
          <a:ln/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3200" b="1" dirty="0">
                <a:solidFill>
                  <a:schemeClr val="tx1"/>
                </a:solidFill>
              </a:rPr>
              <a:t>EFEITO TESOURA</a:t>
            </a:r>
          </a:p>
        </p:txBody>
      </p:sp>
      <p:pic>
        <p:nvPicPr>
          <p:cNvPr id="20" name="Picture 2" descr="http://pixabay.com/static/uploads/photo/2012/04/01/19/28/icon-24188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0954">
            <a:off x="3206225" y="790257"/>
            <a:ext cx="1138247" cy="76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aixaDeTexto 20"/>
          <p:cNvSpPr txBox="1">
            <a:spLocks noChangeArrowheads="1"/>
          </p:cNvSpPr>
          <p:nvPr/>
        </p:nvSpPr>
        <p:spPr bwMode="auto">
          <a:xfrm>
            <a:off x="3615581" y="4728087"/>
            <a:ext cx="971894" cy="36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b="1" dirty="0"/>
              <a:t>ST+</a:t>
            </a:r>
          </a:p>
        </p:txBody>
      </p:sp>
      <p:sp>
        <p:nvSpPr>
          <p:cNvPr id="23" name="CaixaDeTexto 20"/>
          <p:cNvSpPr txBox="1">
            <a:spLocks noChangeArrowheads="1"/>
          </p:cNvSpPr>
          <p:nvPr/>
        </p:nvSpPr>
        <p:spPr bwMode="auto">
          <a:xfrm>
            <a:off x="5870828" y="4260141"/>
            <a:ext cx="971894" cy="36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b="1" dirty="0"/>
              <a:t>ST-</a:t>
            </a:r>
          </a:p>
        </p:txBody>
      </p:sp>
    </p:spTree>
    <p:extLst>
      <p:ext uri="{BB962C8B-B14F-4D97-AF65-F5344CB8AC3E}">
        <p14:creationId xmlns:p14="http://schemas.microsoft.com/office/powerpoint/2010/main" val="14001856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Exercício: Avalie a situação financeira de curto prazo da empresa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414320"/>
              </p:ext>
            </p:extLst>
          </p:nvPr>
        </p:nvGraphicFramePr>
        <p:xfrm>
          <a:off x="2532185" y="2686931"/>
          <a:ext cx="8342141" cy="2059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1884">
                  <a:extLst>
                    <a:ext uri="{9D8B030D-6E8A-4147-A177-3AD203B41FA5}">
                      <a16:colId xmlns:a16="http://schemas.microsoft.com/office/drawing/2014/main" val="3876481901"/>
                    </a:ext>
                  </a:extLst>
                </a:gridCol>
                <a:gridCol w="726717">
                  <a:extLst>
                    <a:ext uri="{9D8B030D-6E8A-4147-A177-3AD203B41FA5}">
                      <a16:colId xmlns:a16="http://schemas.microsoft.com/office/drawing/2014/main" val="687919451"/>
                    </a:ext>
                  </a:extLst>
                </a:gridCol>
                <a:gridCol w="742708">
                  <a:extLst>
                    <a:ext uri="{9D8B030D-6E8A-4147-A177-3AD203B41FA5}">
                      <a16:colId xmlns:a16="http://schemas.microsoft.com/office/drawing/2014/main" val="612856099"/>
                    </a:ext>
                  </a:extLst>
                </a:gridCol>
                <a:gridCol w="742708">
                  <a:extLst>
                    <a:ext uri="{9D8B030D-6E8A-4147-A177-3AD203B41FA5}">
                      <a16:colId xmlns:a16="http://schemas.microsoft.com/office/drawing/2014/main" val="3370598732"/>
                    </a:ext>
                  </a:extLst>
                </a:gridCol>
                <a:gridCol w="742708">
                  <a:extLst>
                    <a:ext uri="{9D8B030D-6E8A-4147-A177-3AD203B41FA5}">
                      <a16:colId xmlns:a16="http://schemas.microsoft.com/office/drawing/2014/main" val="138812085"/>
                    </a:ext>
                  </a:extLst>
                </a:gridCol>
                <a:gridCol w="742708">
                  <a:extLst>
                    <a:ext uri="{9D8B030D-6E8A-4147-A177-3AD203B41FA5}">
                      <a16:colId xmlns:a16="http://schemas.microsoft.com/office/drawing/2014/main" val="1063193381"/>
                    </a:ext>
                  </a:extLst>
                </a:gridCol>
                <a:gridCol w="742708">
                  <a:extLst>
                    <a:ext uri="{9D8B030D-6E8A-4147-A177-3AD203B41FA5}">
                      <a16:colId xmlns:a16="http://schemas.microsoft.com/office/drawing/2014/main" val="2657242946"/>
                    </a:ext>
                  </a:extLst>
                </a:gridCol>
              </a:tblGrid>
              <a:tr h="456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Período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2000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2001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2002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2003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2004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2005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81774227"/>
                  </a:ext>
                </a:extLst>
              </a:tr>
              <a:tr h="456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Necessidade de Capital de Giro 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150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175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228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295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451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802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38247177"/>
                  </a:ext>
                </a:extLst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Capital de giro líquido 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220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188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102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127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96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130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50186424"/>
                  </a:ext>
                </a:extLst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Saldo de tesouraria 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55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13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-126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-168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-355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-672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92617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60106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6486" y="1529770"/>
            <a:ext cx="10705514" cy="1515533"/>
          </a:xfrm>
        </p:spPr>
        <p:txBody>
          <a:bodyPr/>
          <a:lstStyle/>
          <a:p>
            <a:r>
              <a:rPr lang="pt-BR" sz="3000" b="1" dirty="0">
                <a:solidFill>
                  <a:schemeClr val="tx1"/>
                </a:solidFill>
                <a:cs typeface="Arial" pitchFamily="34" charset="0"/>
              </a:rPr>
              <a:t>CAPITAL DE GIRO LÍQUIDO (CGL) </a:t>
            </a:r>
            <a:br>
              <a:rPr lang="pt-BR" sz="3000" b="1" dirty="0">
                <a:solidFill>
                  <a:schemeClr val="tx1"/>
                </a:solidFill>
                <a:cs typeface="Arial" pitchFamily="34" charset="0"/>
              </a:rPr>
            </a:br>
            <a:r>
              <a:rPr lang="pt-BR" sz="3000" b="1" dirty="0">
                <a:solidFill>
                  <a:schemeClr val="tx1"/>
                </a:solidFill>
                <a:cs typeface="Arial" pitchFamily="34" charset="0"/>
              </a:rPr>
              <a:t>ou</a:t>
            </a:r>
            <a:br>
              <a:rPr lang="pt-BR" sz="3000" b="1" dirty="0">
                <a:solidFill>
                  <a:schemeClr val="tx1"/>
                </a:solidFill>
                <a:cs typeface="Arial" pitchFamily="34" charset="0"/>
              </a:rPr>
            </a:br>
            <a:r>
              <a:rPr lang="pt-BR" sz="3000" b="1" dirty="0">
                <a:solidFill>
                  <a:schemeClr val="tx1"/>
                </a:solidFill>
                <a:cs typeface="Arial" pitchFamily="34" charset="0"/>
              </a:rPr>
              <a:t> CAPITAL CIRCULANTE LÍQUIDO (CCL)</a:t>
            </a:r>
            <a:endParaRPr lang="pt-BR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6141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58925" y="1477963"/>
            <a:ext cx="10633075" cy="26066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Clr>
                <a:schemeClr val="tx2"/>
              </a:buClr>
              <a:buSzTx/>
              <a:buFont typeface="Wingdings" panose="05000000000000000000" pitchFamily="2" charset="2"/>
              <a:buChar char="v"/>
            </a:pPr>
            <a:r>
              <a:rPr lang="pt-BR" altLang="pt-BR" dirty="0">
                <a:solidFill>
                  <a:schemeClr val="tx1"/>
                </a:solidFill>
                <a:cs typeface="Arial" panose="020B0604020202020204" pitchFamily="34" charset="0"/>
              </a:rPr>
              <a:t>Saldo líquido de aplicações e fontes de curto prazo;</a:t>
            </a:r>
          </a:p>
          <a:p>
            <a:pPr algn="just">
              <a:lnSpc>
                <a:spcPct val="80000"/>
              </a:lnSpc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tx1"/>
                </a:solidFill>
              </a:rPr>
              <a:t>Capital de giro líquido corresponde ao saldo líquido de aplicações e fontes efetuados no horizonte temporal de um ano.</a:t>
            </a:r>
          </a:p>
          <a:p>
            <a:pPr algn="just" eaLnBrk="1" hangingPunct="1">
              <a:lnSpc>
                <a:spcPct val="80000"/>
              </a:lnSpc>
              <a:buClr>
                <a:schemeClr val="tx2"/>
              </a:buClr>
              <a:buSzTx/>
              <a:buFont typeface="Wingdings" panose="05000000000000000000" pitchFamily="2" charset="2"/>
              <a:buChar char="v"/>
            </a:pPr>
            <a:r>
              <a:rPr lang="pt-BR" altLang="pt-BR" dirty="0">
                <a:solidFill>
                  <a:schemeClr val="tx1"/>
                </a:solidFill>
                <a:cs typeface="Arial" panose="020B0604020202020204" pitchFamily="34" charset="0"/>
              </a:rPr>
              <a:t> Medida de folga financeira </a:t>
            </a:r>
            <a:r>
              <a:rPr lang="pt-BR" altLang="pt-BR" dirty="0">
                <a:solidFill>
                  <a:schemeClr val="tx1"/>
                </a:solidFill>
              </a:rPr>
              <a:t>de que a empresa dispõe para liquidar seus compromissos de curto prazo</a:t>
            </a:r>
            <a:endParaRPr lang="pt-BR" altLang="pt-BR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2"/>
              </a:buClr>
              <a:buSzTx/>
              <a:buFont typeface="Wingdings" panose="05000000000000000000" pitchFamily="2" charset="2"/>
              <a:buChar char="v"/>
            </a:pPr>
            <a:r>
              <a:rPr lang="pt-BR" altLang="pt-BR" dirty="0">
                <a:solidFill>
                  <a:schemeClr val="tx1"/>
                </a:solidFill>
                <a:cs typeface="Arial" panose="020B0604020202020204" pitchFamily="34" charset="0"/>
              </a:rPr>
              <a:t>Sob a ótica de liquidez, quanto mais elevado melhor. </a:t>
            </a:r>
          </a:p>
        </p:txBody>
      </p:sp>
      <p:sp>
        <p:nvSpPr>
          <p:cNvPr id="12" name="Título 1"/>
          <p:cNvSpPr>
            <a:spLocks noGrp="1"/>
          </p:cNvSpPr>
          <p:nvPr>
            <p:ph type="title" idx="4294967295"/>
          </p:nvPr>
        </p:nvSpPr>
        <p:spPr>
          <a:xfrm>
            <a:off x="1649290" y="316646"/>
            <a:ext cx="10753725" cy="746125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chemeClr val="tx1"/>
                </a:solidFill>
                <a:cs typeface="Arial" pitchFamily="34" charset="0"/>
              </a:rPr>
              <a:t> CAPITAL CIRCULANTE LÍQUIDO ou CAPITAL DE GIRO LÍQUIDO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2" name="Pergaminho horizontal 1"/>
          <p:cNvSpPr/>
          <p:nvPr/>
        </p:nvSpPr>
        <p:spPr>
          <a:xfrm>
            <a:off x="3576507" y="3918602"/>
            <a:ext cx="5048509" cy="490776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CCL = Ativo Circulante – Passivo Circulante</a:t>
            </a:r>
          </a:p>
        </p:txBody>
      </p:sp>
      <p:sp>
        <p:nvSpPr>
          <p:cNvPr id="3" name="Pergaminho horizontal 2"/>
          <p:cNvSpPr/>
          <p:nvPr/>
        </p:nvSpPr>
        <p:spPr>
          <a:xfrm>
            <a:off x="1801415" y="4626161"/>
            <a:ext cx="8598694" cy="490776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CCL = Passivo não Circulante + Patrimônio Líquido - Ativo Não Circulante</a:t>
            </a:r>
          </a:p>
        </p:txBody>
      </p:sp>
    </p:spTree>
    <p:extLst>
      <p:ext uri="{BB962C8B-B14F-4D97-AF65-F5344CB8AC3E}">
        <p14:creationId xmlns:p14="http://schemas.microsoft.com/office/powerpoint/2010/main" val="21679797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2402681" y="1797044"/>
            <a:ext cx="7381875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pt-BR" sz="2400" b="1" dirty="0">
                <a:latin typeface="Arial Narrow" panose="020B0606020202030204" pitchFamily="34" charset="0"/>
              </a:rPr>
              <a:t>CGL = </a:t>
            </a:r>
            <a:r>
              <a:rPr lang="en-US" altLang="pt-BR" sz="2400" b="1" dirty="0" err="1">
                <a:latin typeface="Arial Narrow" panose="020B0606020202030204" pitchFamily="34" charset="0"/>
              </a:rPr>
              <a:t>Passivo</a:t>
            </a:r>
            <a:r>
              <a:rPr lang="en-US" altLang="pt-BR" sz="2400" b="1" dirty="0">
                <a:latin typeface="Arial Narrow" panose="020B0606020202030204" pitchFamily="34" charset="0"/>
              </a:rPr>
              <a:t> </a:t>
            </a:r>
            <a:r>
              <a:rPr lang="en-US" altLang="pt-BR" sz="2400" b="1" dirty="0" err="1">
                <a:latin typeface="Arial Narrow" panose="020B0606020202030204" pitchFamily="34" charset="0"/>
              </a:rPr>
              <a:t>Não</a:t>
            </a:r>
            <a:r>
              <a:rPr lang="en-US" altLang="pt-BR" sz="2400" b="1" dirty="0">
                <a:latin typeface="Arial Narrow" panose="020B0606020202030204" pitchFamily="34" charset="0"/>
              </a:rPr>
              <a:t> </a:t>
            </a:r>
            <a:r>
              <a:rPr lang="en-US" altLang="pt-BR" sz="2400" b="1" dirty="0" err="1">
                <a:latin typeface="Arial Narrow" panose="020B0606020202030204" pitchFamily="34" charset="0"/>
              </a:rPr>
              <a:t>Circulante</a:t>
            </a:r>
            <a:r>
              <a:rPr lang="en-US" altLang="pt-BR" sz="2400" b="1" dirty="0">
                <a:latin typeface="Arial Narrow" panose="020B0606020202030204" pitchFamily="34" charset="0"/>
              </a:rPr>
              <a:t> + PL – </a:t>
            </a:r>
            <a:r>
              <a:rPr lang="en-US" altLang="pt-BR" sz="2400" b="1" dirty="0" err="1">
                <a:latin typeface="Arial Narrow" panose="020B0606020202030204" pitchFamily="34" charset="0"/>
              </a:rPr>
              <a:t>Ativo</a:t>
            </a:r>
            <a:r>
              <a:rPr lang="en-US" altLang="pt-BR" sz="2400" b="1" dirty="0">
                <a:latin typeface="Arial Narrow" panose="020B0606020202030204" pitchFamily="34" charset="0"/>
              </a:rPr>
              <a:t> </a:t>
            </a:r>
            <a:r>
              <a:rPr lang="en-US" altLang="pt-BR" sz="2400" b="1" dirty="0" err="1">
                <a:latin typeface="Arial Narrow" panose="020B0606020202030204" pitchFamily="34" charset="0"/>
              </a:rPr>
              <a:t>Não</a:t>
            </a:r>
            <a:r>
              <a:rPr lang="en-US" altLang="pt-BR" sz="2400" b="1" dirty="0">
                <a:latin typeface="Arial Narrow" panose="020B0606020202030204" pitchFamily="34" charset="0"/>
              </a:rPr>
              <a:t> </a:t>
            </a:r>
            <a:r>
              <a:rPr lang="en-US" altLang="pt-BR" sz="2400" b="1" dirty="0" err="1">
                <a:latin typeface="Arial Narrow" panose="020B0606020202030204" pitchFamily="34" charset="0"/>
              </a:rPr>
              <a:t>Circulante</a:t>
            </a:r>
            <a:endParaRPr lang="pt-BR" altLang="pt-BR" sz="2400" b="1" dirty="0"/>
          </a:p>
        </p:txBody>
      </p:sp>
      <p:sp>
        <p:nvSpPr>
          <p:cNvPr id="17422" name="Rectangle 18"/>
          <p:cNvSpPr>
            <a:spLocks noChangeArrowheads="1"/>
          </p:cNvSpPr>
          <p:nvPr/>
        </p:nvSpPr>
        <p:spPr bwMode="auto">
          <a:xfrm>
            <a:off x="773114" y="2901937"/>
            <a:ext cx="10642599" cy="207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800" dirty="0"/>
              <a:t>Uma parte dos fundos permanentes é utilizada para financiar a Necessidade de Capital de Giro;</a:t>
            </a:r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800" dirty="0"/>
              <a:t>Parte do passivo de longo prazo que não esteja financiando o ativo não circulante compõe o Capital de Giro.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3903" y="668336"/>
            <a:ext cx="10753725" cy="746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>
                <a:solidFill>
                  <a:schemeClr val="tx1"/>
                </a:solidFill>
                <a:cs typeface="Arial" pitchFamily="34" charset="0"/>
              </a:rPr>
              <a:t> CAPITAL CIRCULANTE LÍQUIDO ou CAPITAL DE GIRO LÍQUIDO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1624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71825" y="1666871"/>
            <a:ext cx="2895600" cy="144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200" b="1" dirty="0">
                <a:solidFill>
                  <a:schemeClr val="tx1"/>
                </a:solidFill>
              </a:rPr>
              <a:t>Ativo Circulante</a:t>
            </a:r>
          </a:p>
          <a:p>
            <a:pPr algn="ctr">
              <a:defRPr/>
            </a:pPr>
            <a:r>
              <a:rPr lang="pt-BR" sz="2200" b="1" dirty="0">
                <a:solidFill>
                  <a:schemeClr val="tx1"/>
                </a:solidFill>
              </a:rPr>
              <a:t>$35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71825" y="3181343"/>
            <a:ext cx="2895600" cy="2447920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200" b="1" dirty="0">
                <a:solidFill>
                  <a:schemeClr val="tx1"/>
                </a:solidFill>
              </a:rPr>
              <a:t>Ativo Não Circulante</a:t>
            </a:r>
          </a:p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</a:rPr>
              <a:t>$65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219825" y="1666871"/>
            <a:ext cx="28956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200" b="1">
                <a:solidFill>
                  <a:schemeClr val="tx1"/>
                </a:solidFill>
              </a:rPr>
              <a:t>Passivo Circulante</a:t>
            </a:r>
          </a:p>
          <a:p>
            <a:pPr algn="ctr">
              <a:defRPr/>
            </a:pPr>
            <a:r>
              <a:rPr lang="pt-BR" sz="2200" b="1">
                <a:solidFill>
                  <a:schemeClr val="tx1"/>
                </a:solidFill>
              </a:rPr>
              <a:t>$20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219825" y="2647943"/>
            <a:ext cx="2895600" cy="914400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200" b="1" dirty="0">
                <a:solidFill>
                  <a:schemeClr val="tx1"/>
                </a:solidFill>
              </a:rPr>
              <a:t>Passivo Não Circulante</a:t>
            </a:r>
          </a:p>
          <a:p>
            <a:pPr algn="ctr">
              <a:defRPr/>
            </a:pPr>
            <a:r>
              <a:rPr lang="pt-BR" sz="2200" b="1" dirty="0">
                <a:solidFill>
                  <a:schemeClr val="tx1"/>
                </a:solidFill>
              </a:rPr>
              <a:t>$30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219825" y="3557796"/>
            <a:ext cx="2895600" cy="2057400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2200" b="1">
                <a:solidFill>
                  <a:schemeClr val="tx1"/>
                </a:solidFill>
              </a:rPr>
              <a:t>Patrimônio</a:t>
            </a:r>
          </a:p>
          <a:p>
            <a:pPr algn="ctr">
              <a:defRPr/>
            </a:pPr>
            <a:r>
              <a:rPr lang="pt-BR" sz="2200" b="1">
                <a:solidFill>
                  <a:schemeClr val="tx1"/>
                </a:solidFill>
              </a:rPr>
              <a:t>Líquido</a:t>
            </a:r>
          </a:p>
          <a:p>
            <a:pPr algn="ctr">
              <a:defRPr/>
            </a:pPr>
            <a:r>
              <a:rPr lang="pt-BR" sz="2200" b="1">
                <a:solidFill>
                  <a:schemeClr val="tx1"/>
                </a:solidFill>
              </a:rPr>
              <a:t>$50</a:t>
            </a:r>
          </a:p>
        </p:txBody>
      </p:sp>
      <p:sp>
        <p:nvSpPr>
          <p:cNvPr id="6152" name="AutoShape 8"/>
          <p:cNvSpPr>
            <a:spLocks/>
          </p:cNvSpPr>
          <p:nvPr/>
        </p:nvSpPr>
        <p:spPr bwMode="auto">
          <a:xfrm>
            <a:off x="2781300" y="2624135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>
              <a:latin typeface="Arial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171825" y="2627309"/>
            <a:ext cx="2909888" cy="20634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pPr algn="ctr">
              <a:defRPr/>
            </a:pPr>
            <a:endParaRPr lang="pt-BR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19150" y="2671759"/>
            <a:ext cx="1905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>
                <a:solidFill>
                  <a:schemeClr val="tx1"/>
                </a:solidFill>
              </a:rPr>
              <a:t>CCL = $15</a:t>
            </a:r>
          </a:p>
        </p:txBody>
      </p:sp>
      <p:sp>
        <p:nvSpPr>
          <p:cNvPr id="2" name="Retângulo 1"/>
          <p:cNvSpPr/>
          <p:nvPr/>
        </p:nvSpPr>
        <p:spPr>
          <a:xfrm>
            <a:off x="628649" y="3267071"/>
            <a:ext cx="238125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200" dirty="0">
                <a:cs typeface="Arial" panose="020B0604020202020204" pitchFamily="34" charset="0"/>
              </a:rPr>
              <a:t>existência de recursos de longo prazo aplicados nas contas de curto prazo do ativo</a:t>
            </a:r>
            <a:endParaRPr lang="pt-BR" sz="2200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628650" y="657226"/>
            <a:ext cx="10887075" cy="793194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  <a:cs typeface="Arial" pitchFamily="34" charset="0"/>
              </a:rPr>
              <a:t>CCL ou CGL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6248399" y="3267071"/>
            <a:ext cx="2867026" cy="0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pPr algn="ctr">
              <a:defRPr/>
            </a:pPr>
            <a:endParaRPr lang="pt-BR"/>
          </a:p>
        </p:txBody>
      </p:sp>
      <p:sp>
        <p:nvSpPr>
          <p:cNvPr id="15" name="AutoShape 8"/>
          <p:cNvSpPr>
            <a:spLocks/>
          </p:cNvSpPr>
          <p:nvPr/>
        </p:nvSpPr>
        <p:spPr bwMode="auto">
          <a:xfrm flipH="1" flipV="1">
            <a:off x="9158287" y="2722557"/>
            <a:ext cx="273843" cy="487362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>
              <a:latin typeface="Arial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9474992" y="2800897"/>
            <a:ext cx="1905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CCL = $15</a:t>
            </a:r>
          </a:p>
        </p:txBody>
      </p:sp>
      <p:sp>
        <p:nvSpPr>
          <p:cNvPr id="4" name="Retângulo 3"/>
          <p:cNvSpPr/>
          <p:nvPr/>
        </p:nvSpPr>
        <p:spPr>
          <a:xfrm>
            <a:off x="9267825" y="3332152"/>
            <a:ext cx="211216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</a:pPr>
            <a:r>
              <a:rPr lang="pt-BR" altLang="pt-BR" sz="2200" dirty="0"/>
              <a:t>Parte dos fundos permanentes é utilizada para financiar a Necessidade de Capital de Giro</a:t>
            </a:r>
          </a:p>
        </p:txBody>
      </p:sp>
    </p:spTree>
    <p:extLst>
      <p:ext uri="{BB962C8B-B14F-4D97-AF65-F5344CB8AC3E}">
        <p14:creationId xmlns:p14="http://schemas.microsoft.com/office/powerpoint/2010/main" val="36697332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 autoUpdateAnimBg="0"/>
      <p:bldP spid="6154" grpId="0" animBg="1" autoUpdateAnimBg="0"/>
      <p:bldP spid="2" grpId="0"/>
      <p:bldP spid="15" grpId="0" animBg="1" autoUpdateAnimBg="0"/>
      <p:bldP spid="16" grpId="0" animBg="1" autoUpdateAnimBg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2122484" y="2899830"/>
            <a:ext cx="7955495" cy="1515533"/>
          </a:xfrm>
        </p:spPr>
        <p:txBody>
          <a:bodyPr>
            <a:normAutofit fontScale="90000"/>
          </a:bodyPr>
          <a:lstStyle/>
          <a:p>
            <a:r>
              <a:rPr lang="pt-BR" sz="3000" b="1" dirty="0">
                <a:solidFill>
                  <a:schemeClr val="tx1"/>
                </a:solidFill>
              </a:rPr>
              <a:t>Necessidade de Capital de Giro (NCG) </a:t>
            </a:r>
            <a:br>
              <a:rPr lang="pt-BR" sz="3000" b="1" dirty="0">
                <a:solidFill>
                  <a:schemeClr val="tx1"/>
                </a:solidFill>
              </a:rPr>
            </a:br>
            <a:r>
              <a:rPr lang="pt-BR" sz="3000" b="1" dirty="0">
                <a:solidFill>
                  <a:schemeClr val="tx1"/>
                </a:solidFill>
              </a:rPr>
              <a:t>ou</a:t>
            </a:r>
            <a:br>
              <a:rPr lang="pt-BR" sz="3000" b="1" dirty="0">
                <a:solidFill>
                  <a:schemeClr val="tx1"/>
                </a:solidFill>
              </a:rPr>
            </a:br>
            <a:r>
              <a:rPr lang="pt-BR" sz="3000" b="1" dirty="0">
                <a:solidFill>
                  <a:schemeClr val="tx1"/>
                </a:solidFill>
              </a:rPr>
              <a:t>Necessidade de Investimento em Giro (NIG)</a:t>
            </a:r>
          </a:p>
        </p:txBody>
      </p:sp>
    </p:spTree>
    <p:extLst>
      <p:ext uri="{BB962C8B-B14F-4D97-AF65-F5344CB8AC3E}">
        <p14:creationId xmlns:p14="http://schemas.microsoft.com/office/powerpoint/2010/main" val="376763041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572215"/>
              </p:ext>
            </p:extLst>
          </p:nvPr>
        </p:nvGraphicFramePr>
        <p:xfrm>
          <a:off x="404812" y="300036"/>
          <a:ext cx="11339513" cy="6206490"/>
        </p:xfrm>
        <a:graphic>
          <a:graphicData uri="http://schemas.openxmlformats.org/drawingml/2006/table">
            <a:tbl>
              <a:tblPr/>
              <a:tblGrid>
                <a:gridCol w="115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4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3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80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Balanço Patrimonial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0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0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Contas Circulantes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Cíclicas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Circulante Operacional (Cíclico) - ACO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Circulante Operacional (Cíclico) - PCO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Contas a Receber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Fornecedores a pagar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estoques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Salários e Encargos a pagar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Adiantamentos a Fornecedores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Impostos Incidentes s/ vendas a pagar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Contas a Receber (operacionais)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Antecipadas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Erráticas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Circulante Financeiro (errático) - ACF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Circulante Financeiro (errático) - PCF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Emprestimos e Financiamentos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Duplicatas e Títulos Descontados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Aplicações Financeiras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Impostos de Renda e CSLL a recolher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8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Contas (Financeiras)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Dividendos a pagar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4805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Contas Não Circulantes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 Não Circulante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Passivo Não Circulante + 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480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Realizável de Longo Prazo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Exigível de Longo Prazo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480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Imobilizado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Patrimônio Líquido - 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480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Intangível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480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Investimento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0625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42148" y="669350"/>
            <a:ext cx="108735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pt-BR" altLang="pt-BR" sz="3200" b="1" dirty="0">
                <a:latin typeface="+mj-lt"/>
              </a:rPr>
              <a:t>NECESSIDADE DE INVESTIMENTO EM GIRO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913606" y="2229902"/>
            <a:ext cx="10602119" cy="121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sz="2800" dirty="0"/>
              <a:t>Decorrente da defasagem entre as entradas e saídas de caixa;</a:t>
            </a:r>
          </a:p>
          <a:p>
            <a:pPr marL="285750" indent="-285750" algn="just">
              <a:spcAft>
                <a:spcPts val="2000"/>
              </a:spcAft>
              <a:buFont typeface="Wingdings" panose="05000000000000000000" pitchFamily="2" charset="2"/>
              <a:buChar char="v"/>
            </a:pPr>
            <a:r>
              <a:rPr lang="pt-BR" altLang="pt-BR" sz="2800" dirty="0"/>
              <a:t>As saídas de caixa ocorrem antes das entradas.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5643" y="4239981"/>
            <a:ext cx="11508166" cy="10354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pt-BR" sz="2200" b="1" dirty="0">
                <a:solidFill>
                  <a:schemeClr val="tx2"/>
                </a:solidFill>
              </a:rPr>
              <a:t>NIG = Ativo Circulante Operacional (ACO) – Passivo Circulante Operacional (PCO)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10110079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74763" y="625475"/>
            <a:ext cx="10917237" cy="573088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pt-BR" b="1" dirty="0"/>
              <a:t>Estrutura A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249489" y="1571625"/>
            <a:ext cx="7337424" cy="4646613"/>
            <a:chOff x="403" y="624"/>
            <a:chExt cx="4802" cy="3581"/>
          </a:xfrm>
        </p:grpSpPr>
        <p:graphicFrame>
          <p:nvGraphicFramePr>
            <p:cNvPr id="18436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1380" y="624"/>
            <a:ext cx="3019" cy="3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6" name="Planilha" r:id="rId4" imgW="2162209" imgH="2295620" progId="Excel.Sheet.8">
                    <p:embed/>
                  </p:oleObj>
                </mc:Choice>
                <mc:Fallback>
                  <p:oleObj name="Planilha" r:id="rId4" imgW="2162209" imgH="229562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0" y="624"/>
                          <a:ext cx="3019" cy="3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7" name="AutoShape 5"/>
            <p:cNvSpPr>
              <a:spLocks/>
            </p:cNvSpPr>
            <p:nvPr/>
          </p:nvSpPr>
          <p:spPr bwMode="auto">
            <a:xfrm>
              <a:off x="981" y="1296"/>
              <a:ext cx="384" cy="1344"/>
            </a:xfrm>
            <a:prstGeom prst="leftBrace">
              <a:avLst>
                <a:gd name="adj1" fmla="val 2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403" y="1824"/>
              <a:ext cx="4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pt-BR" altLang="pt-BR" sz="2800" dirty="0">
                  <a:solidFill>
                    <a:schemeClr val="tx2"/>
                  </a:solidFill>
                  <a:latin typeface="Tahoma" panose="020B0604030504040204" pitchFamily="34" charset="0"/>
                </a:rPr>
                <a:t>$60</a:t>
              </a:r>
            </a:p>
          </p:txBody>
        </p:sp>
        <p:sp>
          <p:nvSpPr>
            <p:cNvPr id="18439" name="AutoShape 7"/>
            <p:cNvSpPr>
              <a:spLocks/>
            </p:cNvSpPr>
            <p:nvPr/>
          </p:nvSpPr>
          <p:spPr bwMode="auto">
            <a:xfrm>
              <a:off x="4437" y="1056"/>
              <a:ext cx="288" cy="911"/>
            </a:xfrm>
            <a:prstGeom prst="rightBrace">
              <a:avLst>
                <a:gd name="adj1" fmla="val 263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4723" y="1353"/>
              <a:ext cx="4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pt-BR" altLang="pt-BR" sz="2800">
                  <a:solidFill>
                    <a:schemeClr val="tx2"/>
                  </a:solidFill>
                  <a:latin typeface="Tahoma" panose="020B0604030504040204" pitchFamily="34" charset="0"/>
                </a:rPr>
                <a:t>$40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1536" y="3840"/>
              <a:ext cx="27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pt-BR" altLang="pt-BR" sz="3200">
                  <a:solidFill>
                    <a:schemeClr val="tx2"/>
                  </a:solidFill>
                  <a:latin typeface="Tahoma" panose="020B0604030504040204" pitchFamily="34" charset="0"/>
                </a:rPr>
                <a:t>NIG = $60 - $40 = $20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208759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698</TotalTime>
  <Words>845</Words>
  <Application>Microsoft Office PowerPoint</Application>
  <PresentationFormat>Widescreen</PresentationFormat>
  <Paragraphs>174</Paragraphs>
  <Slides>19</Slides>
  <Notes>8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9" baseType="lpstr">
      <vt:lpstr>Arial</vt:lpstr>
      <vt:lpstr>Arial Narrow</vt:lpstr>
      <vt:lpstr>Calibri</vt:lpstr>
      <vt:lpstr>Century Gothic</vt:lpstr>
      <vt:lpstr>Tahoma</vt:lpstr>
      <vt:lpstr>Times New Roman</vt:lpstr>
      <vt:lpstr>Wingdings</vt:lpstr>
      <vt:lpstr>Wingdings 3</vt:lpstr>
      <vt:lpstr>Cacho</vt:lpstr>
      <vt:lpstr>Planilha</vt:lpstr>
      <vt:lpstr>Análise Dinâmica do Capital de Giro</vt:lpstr>
      <vt:lpstr>CAPITAL DE GIRO LÍQUIDO (CGL)  ou  CAPITAL CIRCULANTE LÍQUIDO (CCL)</vt:lpstr>
      <vt:lpstr> CAPITAL CIRCULANTE LÍQUIDO ou CAPITAL DE GIRO LÍQUIDO</vt:lpstr>
      <vt:lpstr>Apresentação do PowerPoint</vt:lpstr>
      <vt:lpstr>Apresentação do PowerPoint</vt:lpstr>
      <vt:lpstr>Necessidade de Capital de Giro (NCG)  ou Necessidade de Investimento em Giro (NIG)</vt:lpstr>
      <vt:lpstr>Apresentação do PowerPoint</vt:lpstr>
      <vt:lpstr>Apresentação do PowerPoint</vt:lpstr>
      <vt:lpstr>Estrutura A</vt:lpstr>
      <vt:lpstr>Estrutura B</vt:lpstr>
      <vt:lpstr>Apresentação do PowerPoint</vt:lpstr>
      <vt:lpstr>Saldo de Tesouraria</vt:lpstr>
      <vt:lpstr>SALDO DE TESOURARIA (ST)</vt:lpstr>
      <vt:lpstr>COMPARANDO DUAS ESTRUTURAS</vt:lpstr>
      <vt:lpstr>Efeito Tesoura</vt:lpstr>
      <vt:lpstr>Apresentação do PowerPoint</vt:lpstr>
      <vt:lpstr>Apresentação do PowerPoint</vt:lpstr>
      <vt:lpstr>Apresentação do PowerPoint</vt:lpstr>
      <vt:lpstr>Exercício: Avalie a situação financeira de curto prazo da empresa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Finanças de Curto Prazo A gestão do capital de giro</dc:title>
  <dc:creator>Letícia Luanda</dc:creator>
  <cp:lastModifiedBy>Rafael Gatsios</cp:lastModifiedBy>
  <cp:revision>411</cp:revision>
  <dcterms:created xsi:type="dcterms:W3CDTF">2014-11-02T02:10:23Z</dcterms:created>
  <dcterms:modified xsi:type="dcterms:W3CDTF">2017-04-26T22:20:40Z</dcterms:modified>
</cp:coreProperties>
</file>