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62" r:id="rId3"/>
    <p:sldId id="363" r:id="rId4"/>
    <p:sldId id="267" r:id="rId5"/>
    <p:sldId id="483" r:id="rId6"/>
    <p:sldId id="484" r:id="rId7"/>
    <p:sldId id="449" r:id="rId8"/>
    <p:sldId id="450" r:id="rId9"/>
    <p:sldId id="451" r:id="rId10"/>
    <p:sldId id="446" r:id="rId11"/>
    <p:sldId id="452" r:id="rId12"/>
    <p:sldId id="453" r:id="rId13"/>
    <p:sldId id="454" r:id="rId14"/>
    <p:sldId id="455" r:id="rId15"/>
    <p:sldId id="456" r:id="rId16"/>
    <p:sldId id="457" r:id="rId17"/>
    <p:sldId id="481" r:id="rId18"/>
    <p:sldId id="458" r:id="rId19"/>
    <p:sldId id="459" r:id="rId20"/>
    <p:sldId id="461" r:id="rId21"/>
    <p:sldId id="460" r:id="rId22"/>
    <p:sldId id="463" r:id="rId23"/>
    <p:sldId id="462" r:id="rId24"/>
    <p:sldId id="464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82" r:id="rId33"/>
    <p:sldId id="472" r:id="rId34"/>
    <p:sldId id="476" r:id="rId35"/>
    <p:sldId id="477" r:id="rId36"/>
    <p:sldId id="478" r:id="rId37"/>
    <p:sldId id="479" r:id="rId38"/>
    <p:sldId id="480" r:id="rId39"/>
    <p:sldId id="473" r:id="rId40"/>
    <p:sldId id="475" r:id="rId41"/>
    <p:sldId id="474" r:id="rId42"/>
    <p:sldId id="36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6.png"/><Relationship Id="rId7" Type="http://schemas.openxmlformats.org/officeDocument/2006/relationships/image" Target="../media/image2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6.png"/><Relationship Id="rId7" Type="http://schemas.openxmlformats.org/officeDocument/2006/relationships/image" Target="../media/image2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26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26.png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26.png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74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12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32.png"/><Relationship Id="rId10" Type="http://schemas.openxmlformats.org/officeDocument/2006/relationships/image" Target="../media/image82.png"/><Relationship Id="rId4" Type="http://schemas.openxmlformats.org/officeDocument/2006/relationships/image" Target="../media/image31.png"/><Relationship Id="rId9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0.png"/><Relationship Id="rId9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0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6.png"/><Relationship Id="rId7" Type="http://schemas.openxmlformats.org/officeDocument/2006/relationships/image" Target="../media/image9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10" Type="http://schemas.openxmlformats.org/officeDocument/2006/relationships/image" Target="../media/image95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6.png"/><Relationship Id="rId7" Type="http://schemas.openxmlformats.org/officeDocument/2006/relationships/image" Target="../media/image9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6.png"/><Relationship Id="rId7" Type="http://schemas.openxmlformats.org/officeDocument/2006/relationships/image" Target="../media/image9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53.png"/><Relationship Id="rId4" Type="http://schemas.openxmlformats.org/officeDocument/2006/relationships/image" Target="../media/image41.png"/><Relationship Id="rId9" Type="http://schemas.openxmlformats.org/officeDocument/2006/relationships/image" Target="../media/image10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6.png"/><Relationship Id="rId7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53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6.png"/><Relationship Id="rId7" Type="http://schemas.openxmlformats.org/officeDocument/2006/relationships/image" Target="../media/image1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00.png"/><Relationship Id="rId4" Type="http://schemas.openxmlformats.org/officeDocument/2006/relationships/image" Target="../media/image18.png"/><Relationship Id="rId9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7.1.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5439"/>
            <a:ext cx="6050278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Para as leituras realizadas ao longo do ensaio de tração uniaxial ao lado, determinar o módulo de Young e o coeficiente de Poisson do material.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3902236-7453-415F-A8E7-1366246E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521" y="1619734"/>
            <a:ext cx="4272278" cy="302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2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7.1.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5439"/>
            <a:ext cx="6050278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Módulo de Young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3902236-7453-415F-A8E7-1366246E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521" y="1619734"/>
            <a:ext cx="4272278" cy="3024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94B6160-6902-451F-B917-233F1B58BE59}"/>
                  </a:ext>
                </a:extLst>
              </p:cNvPr>
              <p:cNvSpPr txBox="1"/>
              <p:nvPr/>
            </p:nvSpPr>
            <p:spPr>
              <a:xfrm>
                <a:off x="1233997" y="2525011"/>
                <a:ext cx="1307879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94B6160-6902-451F-B917-233F1B58B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525011"/>
                <a:ext cx="1307879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13BA1A-4AFD-4A41-B9B4-12CE0A9D9341}"/>
                  </a:ext>
                </a:extLst>
              </p:cNvPr>
              <p:cNvSpPr txBox="1"/>
              <p:nvPr/>
            </p:nvSpPr>
            <p:spPr>
              <a:xfrm>
                <a:off x="2734917" y="2525011"/>
                <a:ext cx="180848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13BA1A-4AFD-4A41-B9B4-12CE0A9D9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917" y="2525011"/>
                <a:ext cx="1808480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B843FE1-35A1-4296-9C42-4AAF24109EB5}"/>
                  </a:ext>
                </a:extLst>
              </p:cNvPr>
              <p:cNvSpPr txBox="1"/>
              <p:nvPr/>
            </p:nvSpPr>
            <p:spPr>
              <a:xfrm>
                <a:off x="1233997" y="3529958"/>
                <a:ext cx="5461443" cy="825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12 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𝑘𝑁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500 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0,300 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𝑚𝑚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=99,47</m:t>
                      </m:r>
                      <m:f>
                        <m:fPr>
                          <m:type m:val="li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B843FE1-35A1-4296-9C42-4AAF24109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529958"/>
                <a:ext cx="5461443" cy="8252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7EECE7-5EBA-4D66-933D-74A434DA252D}"/>
                  </a:ext>
                </a:extLst>
              </p:cNvPr>
              <p:cNvSpPr txBox="1"/>
              <p:nvPr/>
            </p:nvSpPr>
            <p:spPr>
              <a:xfrm>
                <a:off x="4451956" y="4555535"/>
                <a:ext cx="20960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𝑬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𝟗𝟗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𝟒𝟕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𝐆𝐏𝐚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7EECE7-5EBA-4D66-933D-74A434DA2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56" y="4555535"/>
                <a:ext cx="209607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7.1.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5439"/>
            <a:ext cx="6050278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Coeficiente de Poisson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3902236-7453-415F-A8E7-1366246E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477" y="1619735"/>
            <a:ext cx="3624321" cy="2566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8D7818-8D4F-4CB5-9E35-AEC87F45F803}"/>
                  </a:ext>
                </a:extLst>
              </p:cNvPr>
              <p:cNvSpPr txBox="1"/>
              <p:nvPr/>
            </p:nvSpPr>
            <p:spPr>
              <a:xfrm>
                <a:off x="838200" y="2599695"/>
                <a:ext cx="2606483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0,300 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8D7818-8D4F-4CB5-9E35-AEC87F45F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9695"/>
                <a:ext cx="2606483" cy="7224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F2F756F-97CB-42EB-91C8-0661CC43D99F}"/>
                  </a:ext>
                </a:extLst>
              </p:cNvPr>
              <p:cNvSpPr txBox="1"/>
              <p:nvPr/>
            </p:nvSpPr>
            <p:spPr>
              <a:xfrm>
                <a:off x="3863341" y="2572623"/>
                <a:ext cx="3419283" cy="728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−0,0024 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F2F756F-97CB-42EB-91C8-0661CC43D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41" y="2572623"/>
                <a:ext cx="3419283" cy="728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01F5B9B-1A9D-40A1-B09C-D8E7264F8477}"/>
                  </a:ext>
                </a:extLst>
              </p:cNvPr>
              <p:cNvSpPr txBox="1"/>
              <p:nvPr/>
            </p:nvSpPr>
            <p:spPr>
              <a:xfrm>
                <a:off x="838200" y="3886426"/>
                <a:ext cx="2242599" cy="42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𝑡𝑟𝑎𝑛𝑠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𝑙𝑜𝑛𝑔𝑖𝑡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01F5B9B-1A9D-40A1-B09C-D8E7264F8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86426"/>
                <a:ext cx="2242599" cy="425053"/>
              </a:xfrm>
              <a:prstGeom prst="rect">
                <a:avLst/>
              </a:prstGeom>
              <a:blipFill>
                <a:blip r:embed="rId7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0493A0D-0FA7-471C-8095-C8A8D402DFFB}"/>
                  </a:ext>
                </a:extLst>
              </p:cNvPr>
              <p:cNvSpPr txBox="1"/>
              <p:nvPr/>
            </p:nvSpPr>
            <p:spPr>
              <a:xfrm>
                <a:off x="3178614" y="3763669"/>
                <a:ext cx="4165413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−0,0024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0,300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500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𝝂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𝟐𝟓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0493A0D-0FA7-471C-8095-C8A8D402D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14" y="3763669"/>
                <a:ext cx="4165413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22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triaxial de tensão (isotropia)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E5D6ECE-CA11-42DD-8913-470520E6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518417"/>
            <a:ext cx="2821719" cy="2803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32485A-4AEA-4FFB-94DE-F19EFB40E003}"/>
                  </a:ext>
                </a:extLst>
              </p:cNvPr>
              <p:cNvSpPr txBox="1"/>
              <p:nvPr/>
            </p:nvSpPr>
            <p:spPr>
              <a:xfrm>
                <a:off x="4602482" y="2518417"/>
                <a:ext cx="1442718" cy="2451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32485A-4AEA-4FFB-94DE-F19EFB40E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2" y="2518417"/>
                <a:ext cx="1442718" cy="2451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4B43BE7-D5F3-4B90-A16A-1A5472BCC4A9}"/>
                  </a:ext>
                </a:extLst>
              </p:cNvPr>
              <p:cNvSpPr txBox="1"/>
              <p:nvPr/>
            </p:nvSpPr>
            <p:spPr>
              <a:xfrm>
                <a:off x="6591966" y="2518417"/>
                <a:ext cx="1442718" cy="246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4B43BE7-D5F3-4B90-A16A-1A5472BCC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966" y="2518417"/>
                <a:ext cx="1442718" cy="2467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E1E995-7D8C-4D05-8D65-2BEF14BA2F39}"/>
                  </a:ext>
                </a:extLst>
              </p:cNvPr>
              <p:cNvSpPr txBox="1"/>
              <p:nvPr/>
            </p:nvSpPr>
            <p:spPr>
              <a:xfrm>
                <a:off x="8581450" y="2502836"/>
                <a:ext cx="1442718" cy="246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E1E995-7D8C-4D05-8D65-2BEF14BA2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450" y="2502836"/>
                <a:ext cx="1442718" cy="2467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generalizada (versão 1)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E5D6ECE-CA11-42DD-8913-470520E6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721" y="2518417"/>
            <a:ext cx="2821719" cy="28037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7D942DB-8C3F-432F-8E2A-2EE9F18A6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85" y="2518417"/>
            <a:ext cx="3738328" cy="28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* Lei de Hooke 3D para material ortotrópico (reforçado com fibras)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E5D6ECE-CA11-42DD-8913-470520E6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721" y="2518417"/>
            <a:ext cx="2821719" cy="28037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8149CD-9965-4D51-9F92-AB44F6E90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961" y="2518418"/>
            <a:ext cx="3720526" cy="28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generalizada (versão 2)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02B20518-8768-4316-966B-26FA6673E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518417"/>
            <a:ext cx="2862359" cy="2146769"/>
          </a:xfrm>
          <a:prstGeom prst="rect">
            <a:avLst/>
          </a:prstGeom>
        </p:spPr>
      </p:pic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5440E0A3-FAE7-4968-9A24-FF4678EE14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8109" y="2992290"/>
          <a:ext cx="3722190" cy="147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700" imgH="762000" progId="Equation.DSMT4">
                  <p:embed/>
                </p:oleObj>
              </mc:Choice>
              <mc:Fallback>
                <p:oleObj name="Equation" r:id="rId5" imgW="1917700" imgH="7620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5440E0A3-FAE7-4968-9A24-FF4678EE14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109" y="2992290"/>
                        <a:ext cx="3722190" cy="1477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7453694C-316A-44F7-9907-A61D625113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1191" y="2992290"/>
          <a:ext cx="5742700" cy="147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59100" imgH="762000" progId="Equation.DSMT4">
                  <p:embed/>
                </p:oleObj>
              </mc:Choice>
              <mc:Fallback>
                <p:oleObj name="Equation" r:id="rId7" imgW="2959100" imgH="76200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7453694C-316A-44F7-9907-A61D62511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91" y="2992290"/>
                        <a:ext cx="5742700" cy="1477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para cisalhamento (3D)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23BE002-F477-4EEC-BEF6-D942CD1A58B8}"/>
                  </a:ext>
                </a:extLst>
              </p:cNvPr>
              <p:cNvSpPr txBox="1"/>
              <p:nvPr/>
            </p:nvSpPr>
            <p:spPr>
              <a:xfrm>
                <a:off x="1935331" y="2525375"/>
                <a:ext cx="1586883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23BE002-F477-4EEC-BEF6-D942CD1A5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31" y="2525375"/>
                <a:ext cx="1586883" cy="457561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993F0D2-E744-4DFB-884A-9434BCED16AF}"/>
                  </a:ext>
                </a:extLst>
              </p:cNvPr>
              <p:cNvSpPr txBox="1"/>
              <p:nvPr/>
            </p:nvSpPr>
            <p:spPr>
              <a:xfrm>
                <a:off x="1935330" y="3208584"/>
                <a:ext cx="158688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993F0D2-E744-4DFB-884A-9434BCED1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30" y="3208584"/>
                <a:ext cx="1586883" cy="430887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69DCCD-B9F9-41A3-82D0-CB5E4995BC01}"/>
                  </a:ext>
                </a:extLst>
              </p:cNvPr>
              <p:cNvSpPr txBox="1"/>
              <p:nvPr/>
            </p:nvSpPr>
            <p:spPr>
              <a:xfrm>
                <a:off x="1935330" y="3865119"/>
                <a:ext cx="1586883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69DCCD-B9F9-41A3-82D0-CB5E4995B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30" y="3865119"/>
                <a:ext cx="1586883" cy="457561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3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15439"/>
            <a:ext cx="6800271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O bloco da figura ao lado é feito de aço (E = 200 GPa, </a:t>
            </a:r>
            <a:r>
              <a:rPr lang="el-GR" altLang="pt-BR" sz="2000" dirty="0">
                <a:cs typeface="Times New Roman" panose="02020603050405020304" pitchFamily="18" charset="0"/>
              </a:rPr>
              <a:t>ν</a:t>
            </a:r>
            <a:r>
              <a:rPr lang="pt-BR" altLang="pt-BR" sz="2000" dirty="0">
                <a:cs typeface="Times New Roman" panose="02020603050405020304" pitchFamily="18" charset="0"/>
              </a:rPr>
              <a:t> = 0,30) e está submetido às seguintes forças: 80 kN de tração ao longo de </a:t>
            </a:r>
            <a:r>
              <a:rPr lang="pt-BR" altLang="pt-BR" sz="2000" i="1" dirty="0">
                <a:cs typeface="Times New Roman" panose="02020603050405020304" pitchFamily="18" charset="0"/>
              </a:rPr>
              <a:t>x</a:t>
            </a:r>
            <a:r>
              <a:rPr lang="pt-BR" altLang="pt-BR" sz="2000" dirty="0">
                <a:cs typeface="Times New Roman" panose="02020603050405020304" pitchFamily="18" charset="0"/>
              </a:rPr>
              <a:t>, 120 kN de compressão ao longo de </a:t>
            </a:r>
            <a:r>
              <a:rPr lang="pt-BR" altLang="pt-BR" sz="2000" i="1" dirty="0">
                <a:cs typeface="Times New Roman" panose="02020603050405020304" pitchFamily="18" charset="0"/>
              </a:rPr>
              <a:t>z</a:t>
            </a:r>
            <a:r>
              <a:rPr lang="pt-BR" altLang="pt-BR" sz="2000" dirty="0">
                <a:cs typeface="Times New Roman" panose="02020603050405020304" pitchFamily="18" charset="0"/>
              </a:rPr>
              <a:t>, e 50 kN para cima na face frontal (normal ao eixo </a:t>
            </a:r>
            <a:r>
              <a:rPr lang="pt-BR" altLang="pt-BR" sz="2000" i="1" dirty="0">
                <a:cs typeface="Times New Roman" panose="02020603050405020304" pitchFamily="18" charset="0"/>
              </a:rPr>
              <a:t>z</a:t>
            </a:r>
            <a:r>
              <a:rPr lang="pt-BR" altLang="pt-BR" sz="2000" dirty="0">
                <a:cs typeface="Times New Roman" panose="02020603050405020304" pitchFamily="18" charset="0"/>
              </a:rPr>
              <a:t>). Neste caso, determinar os estados 3D de tensão e deformação, bem como as variações de dimensão do bloco.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473" y="1664759"/>
            <a:ext cx="3748130" cy="26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8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1800" dirty="0">
                <a:cs typeface="Times New Roman" panose="02020603050405020304" pitchFamily="18" charset="0"/>
              </a:rPr>
              <a:t>80 kN de tração ao longo de </a:t>
            </a:r>
            <a:r>
              <a:rPr lang="pt-BR" altLang="pt-BR" sz="1800" i="1" dirty="0">
                <a:cs typeface="Times New Roman" panose="02020603050405020304" pitchFamily="18" charset="0"/>
              </a:rPr>
              <a:t>x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1800" dirty="0">
                <a:cs typeface="Times New Roman" panose="02020603050405020304" pitchFamily="18" charset="0"/>
              </a:rPr>
              <a:t>120 kN de compressão ao longo de </a:t>
            </a:r>
            <a:r>
              <a:rPr lang="pt-BR" altLang="pt-BR" sz="1800" i="1" dirty="0">
                <a:cs typeface="Times New Roman" panose="02020603050405020304" pitchFamily="18" charset="0"/>
              </a:rPr>
              <a:t>z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1800" dirty="0">
                <a:cs typeface="Times New Roman" panose="02020603050405020304" pitchFamily="18" charset="0"/>
              </a:rPr>
              <a:t>50 kN para cima na face frontal (normal ao eixo </a:t>
            </a:r>
            <a:r>
              <a:rPr lang="pt-BR" altLang="pt-BR" sz="1800" i="1" dirty="0">
                <a:cs typeface="Times New Roman" panose="02020603050405020304" pitchFamily="18" charset="0"/>
              </a:rPr>
              <a:t>z</a:t>
            </a:r>
            <a:r>
              <a:rPr lang="pt-BR" altLang="pt-BR" sz="1800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678" y="163449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/>
              <p:nvPr/>
            </p:nvSpPr>
            <p:spPr>
              <a:xfrm>
                <a:off x="1669000" y="3789178"/>
                <a:ext cx="4427000" cy="72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0,2.0,3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=1333,33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3789178"/>
                <a:ext cx="4427000" cy="7201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/>
              <p:nvPr/>
            </p:nvSpPr>
            <p:spPr>
              <a:xfrm>
                <a:off x="1669000" y="4770780"/>
                <a:ext cx="4305080" cy="72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−12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</m:t>
                              </m:r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.0,</m:t>
                              </m:r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−1500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4770780"/>
                <a:ext cx="4305080" cy="7201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/>
              <p:nvPr/>
            </p:nvSpPr>
            <p:spPr>
              <a:xfrm>
                <a:off x="6725052" y="4766168"/>
                <a:ext cx="4135120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0,4.0,2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=625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52" y="4766168"/>
                <a:ext cx="4135120" cy="720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11)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5. Estado Plano de Tensão (EPT)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6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tensão 3D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678" y="163449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/>
              <p:nvPr/>
            </p:nvSpPr>
            <p:spPr>
              <a:xfrm>
                <a:off x="1378432" y="2425498"/>
                <a:ext cx="2174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=1333,33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32" y="2425498"/>
                <a:ext cx="217424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/>
              <p:nvPr/>
            </p:nvSpPr>
            <p:spPr>
              <a:xfrm>
                <a:off x="1378432" y="3804231"/>
                <a:ext cx="2082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−1500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32" y="3804231"/>
                <a:ext cx="208280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/>
              <p:nvPr/>
            </p:nvSpPr>
            <p:spPr>
              <a:xfrm>
                <a:off x="4309589" y="3783579"/>
                <a:ext cx="1786411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=625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89" y="3783579"/>
                <a:ext cx="1786411" cy="424283"/>
              </a:xfrm>
              <a:prstGeom prst="rect">
                <a:avLst/>
              </a:prstGeom>
              <a:blipFill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2D2F28C-6EBB-4603-A35E-8C0F60DB4E28}"/>
                  </a:ext>
                </a:extLst>
              </p:cNvPr>
              <p:cNvSpPr txBox="1"/>
              <p:nvPr/>
            </p:nvSpPr>
            <p:spPr>
              <a:xfrm>
                <a:off x="1378432" y="3104539"/>
                <a:ext cx="974915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2D2F28C-6EBB-4603-A35E-8C0F60DB4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32" y="3104539"/>
                <a:ext cx="974915" cy="424283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3F393D-F288-49D0-BDA0-1A1831B911A8}"/>
                  </a:ext>
                </a:extLst>
              </p:cNvPr>
              <p:cNvSpPr txBox="1"/>
              <p:nvPr/>
            </p:nvSpPr>
            <p:spPr>
              <a:xfrm>
                <a:off x="4309590" y="2425498"/>
                <a:ext cx="1090889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3F393D-F288-49D0-BDA0-1A1831B91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90" y="2425498"/>
                <a:ext cx="1090889" cy="424283"/>
              </a:xfrm>
              <a:prstGeom prst="rect">
                <a:avLst/>
              </a:prstGeom>
              <a:blipFill>
                <a:blip r:embed="rId9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8A3DE15-76ED-4B27-B23A-76F978A65EBB}"/>
                  </a:ext>
                </a:extLst>
              </p:cNvPr>
              <p:cNvSpPr txBox="1"/>
              <p:nvPr/>
            </p:nvSpPr>
            <p:spPr>
              <a:xfrm>
                <a:off x="4309589" y="3116625"/>
                <a:ext cx="10908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𝑥𝑧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8A3DE15-76ED-4B27-B23A-76F978A65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89" y="3116625"/>
                <a:ext cx="109088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8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deformação (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E = 200 GPa, </a:t>
            </a:r>
            <a:r>
              <a:rPr lang="el-G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ν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= 0,30)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/>
              <p:nvPr/>
            </p:nvSpPr>
            <p:spPr>
              <a:xfrm>
                <a:off x="838200" y="2370772"/>
                <a:ext cx="2174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=1333,33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70772"/>
                <a:ext cx="217424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/>
              <p:nvPr/>
            </p:nvSpPr>
            <p:spPr>
              <a:xfrm>
                <a:off x="3461576" y="2370772"/>
                <a:ext cx="2082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−1500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576" y="2370772"/>
                <a:ext cx="20828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56B5D2E-B408-43D4-B5E7-EB972E31E776}"/>
                  </a:ext>
                </a:extLst>
              </p:cNvPr>
              <p:cNvSpPr txBox="1"/>
              <p:nvPr/>
            </p:nvSpPr>
            <p:spPr>
              <a:xfrm>
                <a:off x="838200" y="3054273"/>
                <a:ext cx="653796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1333,33−0,3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−1500</m:t>
                              </m:r>
                            </m:e>
                          </m:d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𝟗𝟏𝟕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56B5D2E-B408-43D4-B5E7-EB972E31E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54273"/>
                <a:ext cx="6537960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409BF3B-EDD5-4C83-9CE9-2E2FDB1B7789}"/>
                  </a:ext>
                </a:extLst>
              </p:cNvPr>
              <p:cNvSpPr txBox="1"/>
              <p:nvPr/>
            </p:nvSpPr>
            <p:spPr>
              <a:xfrm>
                <a:off x="838200" y="3862972"/>
                <a:ext cx="645668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0,3.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1333,33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−1500</m:t>
                              </m:r>
                            </m:e>
                          </m:d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𝟐𝟓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409BF3B-EDD5-4C83-9CE9-2E2FDB1B7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62972"/>
                <a:ext cx="6456680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5C893863-E960-4C79-BB9C-8BB545103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3056" y="1838021"/>
            <a:ext cx="3460953" cy="2595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E532DA6-FF57-46C3-93DF-BC1C4750AE41}"/>
                  </a:ext>
                </a:extLst>
              </p:cNvPr>
              <p:cNvSpPr txBox="1"/>
              <p:nvPr/>
            </p:nvSpPr>
            <p:spPr>
              <a:xfrm>
                <a:off x="838200" y="4671671"/>
                <a:ext cx="6844856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(−1500)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0,3.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1333,33+0</m:t>
                              </m:r>
                            </m:e>
                          </m:d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E532DA6-FF57-46C3-93DF-BC1C4750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71671"/>
                <a:ext cx="6844856" cy="670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Relação entre as constantes elásticas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C102B4A-17FB-49A2-AADD-7EA109DB9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760" y="2235199"/>
            <a:ext cx="2770919" cy="34153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BAC75B8-2416-4390-A9F7-771BC46E8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911" y="2235199"/>
            <a:ext cx="5377896" cy="137985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1C6C973-9593-4509-BD53-95D11CCBA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911" y="4259765"/>
            <a:ext cx="2055679" cy="8464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6F850C7-C8E1-48F5-91E7-34077FEF7527}"/>
                  </a:ext>
                </a:extLst>
              </p:cNvPr>
              <p:cNvSpPr txBox="1"/>
              <p:nvPr/>
            </p:nvSpPr>
            <p:spPr>
              <a:xfrm>
                <a:off x="8012293" y="4347997"/>
                <a:ext cx="2143760" cy="66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𝜏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6F850C7-C8E1-48F5-91E7-34077FEF7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293" y="4347997"/>
                <a:ext cx="2143760" cy="6699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7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deformação (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E = 200 GPa, </a:t>
            </a:r>
            <a:r>
              <a:rPr lang="el-G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ν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= 0,30)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678" y="163449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/>
              <p:nvPr/>
            </p:nvSpPr>
            <p:spPr>
              <a:xfrm>
                <a:off x="1336483" y="2369084"/>
                <a:ext cx="1792798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=625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83" y="2369084"/>
                <a:ext cx="1792798" cy="424283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94D2B9-A67A-41EB-8403-E634D1C8BC24}"/>
                  </a:ext>
                </a:extLst>
              </p:cNvPr>
              <p:cNvSpPr txBox="1"/>
              <p:nvPr/>
            </p:nvSpPr>
            <p:spPr>
              <a:xfrm>
                <a:off x="1336483" y="3131784"/>
                <a:ext cx="1213678" cy="6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94D2B9-A67A-41EB-8403-E634D1C8B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83" y="3131784"/>
                <a:ext cx="1213678" cy="6258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652D71B-068A-4350-A5D6-DBCCD62EAF3A}"/>
                  </a:ext>
                </a:extLst>
              </p:cNvPr>
              <p:cNvSpPr txBox="1"/>
              <p:nvPr/>
            </p:nvSpPr>
            <p:spPr>
              <a:xfrm>
                <a:off x="1340527" y="4096013"/>
                <a:ext cx="4572000" cy="714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𝐺𝑃𝑎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1+0,3</m:t>
                              </m:r>
                            </m:e>
                          </m:d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=76,92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652D71B-068A-4350-A5D6-DBCCD62EA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527" y="4096013"/>
                <a:ext cx="4572000" cy="714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/>
              <p:nvPr/>
            </p:nvSpPr>
            <p:spPr>
              <a:xfrm>
                <a:off x="2865120" y="3213416"/>
                <a:ext cx="2570480" cy="44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𝜸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𝒚𝒛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𝟏𝟐𝟓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20" y="3213416"/>
                <a:ext cx="2570480" cy="442365"/>
              </a:xfrm>
              <a:prstGeom prst="rect">
                <a:avLst/>
              </a:prstGeom>
              <a:blipFill>
                <a:blip r:embed="rId8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8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deformação 3D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948" y="1611454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/>
              <p:nvPr/>
            </p:nvSpPr>
            <p:spPr>
              <a:xfrm>
                <a:off x="3799247" y="3793326"/>
                <a:ext cx="2113280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=8,125.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47" y="3793326"/>
                <a:ext cx="2113280" cy="430502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/>
              <p:nvPr/>
            </p:nvSpPr>
            <p:spPr>
              <a:xfrm>
                <a:off x="1089238" y="2490117"/>
                <a:ext cx="203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=8,917.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490117"/>
                <a:ext cx="203200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/>
              <p:nvPr/>
            </p:nvSpPr>
            <p:spPr>
              <a:xfrm>
                <a:off x="1089238" y="3144350"/>
                <a:ext cx="1879600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0,25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144350"/>
                <a:ext cx="1879600" cy="430502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/>
              <p:nvPr/>
            </p:nvSpPr>
            <p:spPr>
              <a:xfrm>
                <a:off x="1089238" y="3823718"/>
                <a:ext cx="1991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−9,5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823718"/>
                <a:ext cx="199136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C7A1C61-F49A-41B0-B93C-40B4A11A63EA}"/>
                  </a:ext>
                </a:extLst>
              </p:cNvPr>
              <p:cNvSpPr txBox="1"/>
              <p:nvPr/>
            </p:nvSpPr>
            <p:spPr>
              <a:xfrm>
                <a:off x="3799247" y="2472333"/>
                <a:ext cx="1087713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C7A1C61-F49A-41B0-B93C-40B4A11A6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47" y="2472333"/>
                <a:ext cx="1087713" cy="430502"/>
              </a:xfrm>
              <a:prstGeom prst="rect">
                <a:avLst/>
              </a:prstGeom>
              <a:blipFill>
                <a:blip r:embed="rId9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A858FD0-F395-493C-9A12-F0849DD321CB}"/>
                  </a:ext>
                </a:extLst>
              </p:cNvPr>
              <p:cNvSpPr txBox="1"/>
              <p:nvPr/>
            </p:nvSpPr>
            <p:spPr>
              <a:xfrm>
                <a:off x="3799247" y="3150224"/>
                <a:ext cx="108771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A858FD0-F395-493C-9A12-F0849DD3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47" y="3150224"/>
                <a:ext cx="1087713" cy="400110"/>
              </a:xfrm>
              <a:prstGeom prst="rect">
                <a:avLst/>
              </a:prstGeom>
              <a:blipFill>
                <a:blip r:embed="rId10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2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9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Variações de dimensão do bloco: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115" y="162798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/>
              <p:nvPr/>
            </p:nvSpPr>
            <p:spPr>
              <a:xfrm>
                <a:off x="990600" y="2257471"/>
                <a:ext cx="1879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=8,917.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57471"/>
                <a:ext cx="18796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/>
              <p:nvPr/>
            </p:nvSpPr>
            <p:spPr>
              <a:xfrm>
                <a:off x="3134360" y="2243749"/>
                <a:ext cx="1727200" cy="396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0,25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360" y="2243749"/>
                <a:ext cx="1727200" cy="396775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/>
              <p:nvPr/>
            </p:nvSpPr>
            <p:spPr>
              <a:xfrm>
                <a:off x="5125720" y="2238230"/>
                <a:ext cx="18389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−9,5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720" y="2238230"/>
                <a:ext cx="18389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BD04E48-45FF-4FE8-BBC1-8D594C82F238}"/>
                  </a:ext>
                </a:extLst>
              </p:cNvPr>
              <p:cNvSpPr txBox="1"/>
              <p:nvPr/>
            </p:nvSpPr>
            <p:spPr>
              <a:xfrm>
                <a:off x="990600" y="2934172"/>
                <a:ext cx="105664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BD04E48-45FF-4FE8-BBC1-8D594C82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34172"/>
                <a:ext cx="1056640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E52B91B-92AC-47E8-A09B-7BC5557434BF}"/>
                  </a:ext>
                </a:extLst>
              </p:cNvPr>
              <p:cNvSpPr txBox="1"/>
              <p:nvPr/>
            </p:nvSpPr>
            <p:spPr>
              <a:xfrm>
                <a:off x="1256138" y="3797814"/>
                <a:ext cx="608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8,917.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=3,567.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E52B91B-92AC-47E8-A09B-7BC555743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38" y="3797814"/>
                <a:ext cx="608076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7B9599E-F153-4AC3-95EC-F95C851224FC}"/>
                  </a:ext>
                </a:extLst>
              </p:cNvPr>
              <p:cNvSpPr txBox="1"/>
              <p:nvPr/>
            </p:nvSpPr>
            <p:spPr>
              <a:xfrm>
                <a:off x="1256138" y="4369200"/>
                <a:ext cx="5429142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0,25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7B9599E-F153-4AC3-95EC-F95C85122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38" y="4369200"/>
                <a:ext cx="5429142" cy="430502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D76558A-50BD-4648-9270-DDD20BDF246E}"/>
                  </a:ext>
                </a:extLst>
              </p:cNvPr>
              <p:cNvSpPr txBox="1"/>
              <p:nvPr/>
            </p:nvSpPr>
            <p:spPr>
              <a:xfrm>
                <a:off x="1256138" y="4975474"/>
                <a:ext cx="608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−9,5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−2,85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D76558A-50BD-4648-9270-DDD20BDF2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38" y="4975474"/>
                <a:ext cx="608076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9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16" grpId="0"/>
      <p:bldP spid="18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* Distorção (variação de ângulo reto)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040" y="1627985"/>
            <a:ext cx="3286758" cy="2355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4CDE2CB-4FA3-4FD8-89EA-E055AE033606}"/>
                  </a:ext>
                </a:extLst>
              </p:cNvPr>
              <p:cNvSpPr txBox="1"/>
              <p:nvPr/>
            </p:nvSpPr>
            <p:spPr>
              <a:xfrm>
                <a:off x="1669001" y="2478843"/>
                <a:ext cx="2113280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=8,125.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4CDE2CB-4FA3-4FD8-89EA-E055AE033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78843"/>
                <a:ext cx="2113280" cy="430502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8EF5BDD2-E999-404E-BF1C-630EA9BAF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8" y="3165892"/>
            <a:ext cx="6361430" cy="234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Variação de área e volume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Dimensões finais (2D)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9679972D-1901-4EC6-B65A-B27162F1B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241" y="1535836"/>
            <a:ext cx="1857162" cy="188107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1BB58AC-035F-447D-B3D8-05431C279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239" y="1535837"/>
            <a:ext cx="2774562" cy="2538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CC88401-2C16-4279-95C9-EF3AF9811AB3}"/>
                  </a:ext>
                </a:extLst>
              </p:cNvPr>
              <p:cNvSpPr txBox="1"/>
              <p:nvPr/>
            </p:nvSpPr>
            <p:spPr>
              <a:xfrm>
                <a:off x="6298241" y="4593506"/>
                <a:ext cx="18582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CC88401-2C16-4279-95C9-EF3AF9811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241" y="4593506"/>
                <a:ext cx="1858220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C40A9805-8214-4A35-AADD-D0B2A65A2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7191" y="4274446"/>
            <a:ext cx="1878657" cy="1351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5A712BB-919A-4A32-A06B-9289B6915C18}"/>
                  </a:ext>
                </a:extLst>
              </p:cNvPr>
              <p:cNvSpPr txBox="1"/>
              <p:nvPr/>
            </p:nvSpPr>
            <p:spPr>
              <a:xfrm>
                <a:off x="936694" y="2321623"/>
                <a:ext cx="17272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5A712BB-919A-4A32-A06B-9289B6915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94" y="2321623"/>
                <a:ext cx="1727208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97DED6E-0B5A-4A8B-866C-374648F2D24C}"/>
                  </a:ext>
                </a:extLst>
              </p:cNvPr>
              <p:cNvSpPr txBox="1"/>
              <p:nvPr/>
            </p:nvSpPr>
            <p:spPr>
              <a:xfrm>
                <a:off x="1346076" y="2922018"/>
                <a:ext cx="3659934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97DED6E-0B5A-4A8B-866C-374648F2D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76" y="2922018"/>
                <a:ext cx="3659934" cy="446404"/>
              </a:xfrm>
              <a:prstGeom prst="rect">
                <a:avLst/>
              </a:prstGeom>
              <a:blipFill>
                <a:blip r:embed="rId9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3D35F1C-8C53-48EB-83F9-E991F4A2B70F}"/>
                  </a:ext>
                </a:extLst>
              </p:cNvPr>
              <p:cNvSpPr txBox="1"/>
              <p:nvPr/>
            </p:nvSpPr>
            <p:spPr>
              <a:xfrm>
                <a:off x="1366396" y="3526439"/>
                <a:ext cx="3659934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3D35F1C-8C53-48EB-83F9-E991F4A2B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96" y="3526439"/>
                <a:ext cx="3659934" cy="446404"/>
              </a:xfrm>
              <a:prstGeom prst="rect">
                <a:avLst/>
              </a:prstGeom>
              <a:blipFill>
                <a:blip r:embed="rId10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6D1F6ABD-778A-468E-B685-3443BBFC2595}"/>
              </a:ext>
            </a:extLst>
          </p:cNvPr>
          <p:cNvCxnSpPr/>
          <p:nvPr/>
        </p:nvCxnSpPr>
        <p:spPr>
          <a:xfrm flipV="1">
            <a:off x="2232095" y="3526439"/>
            <a:ext cx="325120" cy="47425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99B58CD-B2D1-4CF0-88A7-ADE5A46F594D}"/>
              </a:ext>
            </a:extLst>
          </p:cNvPr>
          <p:cNvCxnSpPr/>
          <p:nvPr/>
        </p:nvCxnSpPr>
        <p:spPr>
          <a:xfrm flipV="1">
            <a:off x="4589451" y="3526439"/>
            <a:ext cx="325120" cy="47425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55ED9B92-95A0-4299-9E5D-6D394488DCBA}"/>
              </a:ext>
            </a:extLst>
          </p:cNvPr>
          <p:cNvCxnSpPr/>
          <p:nvPr/>
        </p:nvCxnSpPr>
        <p:spPr>
          <a:xfrm flipV="1">
            <a:off x="3968689" y="3526439"/>
            <a:ext cx="325120" cy="4742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B080147-C174-4C7C-A064-B95E63BB4DB0}"/>
                  </a:ext>
                </a:extLst>
              </p:cNvPr>
              <p:cNvSpPr txBox="1"/>
              <p:nvPr/>
            </p:nvSpPr>
            <p:spPr>
              <a:xfrm>
                <a:off x="1307417" y="4200974"/>
                <a:ext cx="2133836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B080147-C174-4C7C-A064-B95E63BB4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17" y="4200974"/>
                <a:ext cx="2133836" cy="446404"/>
              </a:xfrm>
              <a:prstGeom prst="rect">
                <a:avLst/>
              </a:prstGeom>
              <a:blipFill>
                <a:blip r:embed="rId11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18AD5D4-47FD-4CB4-833F-1178AC7EE5B1}"/>
                  </a:ext>
                </a:extLst>
              </p:cNvPr>
              <p:cNvSpPr txBox="1"/>
              <p:nvPr/>
            </p:nvSpPr>
            <p:spPr>
              <a:xfrm>
                <a:off x="1767496" y="4895086"/>
                <a:ext cx="2804691" cy="731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𝛥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18AD5D4-47FD-4CB4-833F-1178AC7EE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496" y="4895086"/>
                <a:ext cx="2804691" cy="7311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E0A806C-E409-497F-AA3F-3E9DAEDECA1E}"/>
                  </a:ext>
                </a:extLst>
              </p:cNvPr>
              <p:cNvSpPr txBox="1"/>
              <p:nvPr/>
            </p:nvSpPr>
            <p:spPr>
              <a:xfrm>
                <a:off x="6462206" y="3649490"/>
                <a:ext cx="1529776" cy="74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E0A806C-E409-497F-AA3F-3E9DAEDEC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206" y="3649490"/>
                <a:ext cx="1529776" cy="748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38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9" grpId="0"/>
      <p:bldP spid="3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Variação de área e volume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Dimensões finais (3D)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5A712BB-919A-4A32-A06B-9289B6915C18}"/>
                  </a:ext>
                </a:extLst>
              </p:cNvPr>
              <p:cNvSpPr txBox="1"/>
              <p:nvPr/>
            </p:nvSpPr>
            <p:spPr>
              <a:xfrm>
                <a:off x="1048989" y="2485088"/>
                <a:ext cx="17272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5A712BB-919A-4A32-A06B-9289B6915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89" y="2485088"/>
                <a:ext cx="1727208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B080147-C174-4C7C-A064-B95E63BB4DB0}"/>
                  </a:ext>
                </a:extLst>
              </p:cNvPr>
              <p:cNvSpPr txBox="1"/>
              <p:nvPr/>
            </p:nvSpPr>
            <p:spPr>
              <a:xfrm>
                <a:off x="1460168" y="3205798"/>
                <a:ext cx="2804692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B080147-C174-4C7C-A064-B95E63BB4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168" y="3205798"/>
                <a:ext cx="2804692" cy="446404"/>
              </a:xfrm>
              <a:prstGeom prst="rect">
                <a:avLst/>
              </a:prstGeom>
              <a:blipFill>
                <a:blip r:embed="rId5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18AD5D4-47FD-4CB4-833F-1178AC7EE5B1}"/>
                  </a:ext>
                </a:extLst>
              </p:cNvPr>
              <p:cNvSpPr txBox="1"/>
              <p:nvPr/>
            </p:nvSpPr>
            <p:spPr>
              <a:xfrm>
                <a:off x="1669001" y="4072915"/>
                <a:ext cx="3075719" cy="785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18AD5D4-47FD-4CB4-833F-1178AC7EE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072915"/>
                <a:ext cx="3075719" cy="7858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4527F1C5-3F24-42CA-9709-34A20A7B2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922" y="1664458"/>
            <a:ext cx="2219116" cy="21145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C4F08D1-278B-4566-8728-D96D6397B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8999" y="1664458"/>
            <a:ext cx="2924801" cy="2774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0801445-6C0B-4298-8912-50FF908A1F41}"/>
                  </a:ext>
                </a:extLst>
              </p:cNvPr>
              <p:cNvSpPr txBox="1"/>
              <p:nvPr/>
            </p:nvSpPr>
            <p:spPr>
              <a:xfrm>
                <a:off x="5575520" y="4116359"/>
                <a:ext cx="2379759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0801445-6C0B-4298-8912-50FF908A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520" y="4116359"/>
                <a:ext cx="2379759" cy="446404"/>
              </a:xfrm>
              <a:prstGeom prst="rect">
                <a:avLst/>
              </a:prstGeom>
              <a:blipFill>
                <a:blip r:embed="rId9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0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1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* Deformação volumétrica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480" y="1732320"/>
            <a:ext cx="3286758" cy="2355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3437A54-8BD9-4D60-A167-708E63BC4E8F}"/>
                  </a:ext>
                </a:extLst>
              </p:cNvPr>
              <p:cNvSpPr txBox="1"/>
              <p:nvPr/>
            </p:nvSpPr>
            <p:spPr>
              <a:xfrm>
                <a:off x="1089238" y="2770917"/>
                <a:ext cx="3962400" cy="428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=−3,333.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3437A54-8BD9-4D60-A167-708E63BC4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770917"/>
                <a:ext cx="3962400" cy="428772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44110C7-8026-4B68-BFB0-886D39509662}"/>
                  </a:ext>
                </a:extLst>
              </p:cNvPr>
              <p:cNvSpPr txBox="1"/>
              <p:nvPr/>
            </p:nvSpPr>
            <p:spPr>
              <a:xfrm>
                <a:off x="1089238" y="3682564"/>
                <a:ext cx="63906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20.30.40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−3,333.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</m:t>
                              </m:r>
                            </m:sup>
                          </m:sSup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=−8.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44110C7-8026-4B68-BFB0-886D39509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682564"/>
                <a:ext cx="639064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8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7. Lei de Hooke multiaxial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7.1. Efeito de Poisson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7.2. Lei de Hooke triaxial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7.3. Lei de Hooke para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7.4. Lei de Hooke para EPD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247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42878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6368962-6E24-422D-9192-F7E43315EA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9001" y="2221542"/>
          <a:ext cx="2994977" cy="1187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700" imgH="762000" progId="Equation.DSMT4">
                  <p:embed/>
                </p:oleObj>
              </mc:Choice>
              <mc:Fallback>
                <p:oleObj name="Equation" r:id="rId4" imgW="1917700" imgH="7620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6368962-6E24-422D-9192-F7E43315EA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001" y="2221542"/>
                        <a:ext cx="2994977" cy="1187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EDA5AE-FB58-4F47-A672-E48C3BA05BC3}"/>
                  </a:ext>
                </a:extLst>
              </p:cNvPr>
              <p:cNvSpPr txBox="1"/>
              <p:nvPr/>
            </p:nvSpPr>
            <p:spPr>
              <a:xfrm>
                <a:off x="5494779" y="2322056"/>
                <a:ext cx="3708400" cy="986745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EDA5AE-FB58-4F47-A672-E48C3BA05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779" y="2322056"/>
                <a:ext cx="3708400" cy="986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749E5F6-3ECD-4509-BBB0-88963DD0AAE5}"/>
                  </a:ext>
                </a:extLst>
              </p:cNvPr>
              <p:cNvSpPr txBox="1"/>
              <p:nvPr/>
            </p:nvSpPr>
            <p:spPr>
              <a:xfrm>
                <a:off x="5689600" y="3509086"/>
                <a:ext cx="221488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749E5F6-3ECD-4509-BBB0-88963DD0A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3509086"/>
                <a:ext cx="2214880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BC3389-77ED-42DB-9AE8-D28B7289B4E3}"/>
                  </a:ext>
                </a:extLst>
              </p:cNvPr>
              <p:cNvSpPr txBox="1"/>
              <p:nvPr/>
            </p:nvSpPr>
            <p:spPr>
              <a:xfrm>
                <a:off x="5689600" y="4261493"/>
                <a:ext cx="2214881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BC3389-77ED-42DB-9AE8-D28B7289B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4261493"/>
                <a:ext cx="2214881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8E2BD0B-D474-48B0-9C4D-12609C2DAAD9}"/>
                  </a:ext>
                </a:extLst>
              </p:cNvPr>
              <p:cNvSpPr txBox="1"/>
              <p:nvPr/>
            </p:nvSpPr>
            <p:spPr>
              <a:xfrm>
                <a:off x="5689600" y="5013900"/>
                <a:ext cx="247904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8E2BD0B-D474-48B0-9C4D-12609C2DA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5013900"/>
                <a:ext cx="2479040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9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E51631AE-609E-4C0C-B31C-619DEB0456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238" y="2375621"/>
          <a:ext cx="5149612" cy="1324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9100" imgH="762000" progId="Equation.DSMT4">
                  <p:embed/>
                </p:oleObj>
              </mc:Choice>
              <mc:Fallback>
                <p:oleObj name="Equation" r:id="rId4" imgW="2959100" imgH="7620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E51631AE-609E-4C0C-B31C-619DEB0456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238" y="2375621"/>
                        <a:ext cx="5149612" cy="1324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/>
              <p:nvPr/>
            </p:nvSpPr>
            <p:spPr>
              <a:xfrm>
                <a:off x="1233997" y="4037593"/>
                <a:ext cx="5689600" cy="712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4037593"/>
                <a:ext cx="5689600" cy="712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7E7BCCF-BD9D-4320-8F13-F288AA713FBB}"/>
                  </a:ext>
                </a:extLst>
              </p:cNvPr>
              <p:cNvSpPr txBox="1"/>
              <p:nvPr/>
            </p:nvSpPr>
            <p:spPr>
              <a:xfrm>
                <a:off x="7516972" y="4084400"/>
                <a:ext cx="2783840" cy="618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𝜺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𝒛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𝝂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𝝂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den>
                      </m:f>
                      <m:d>
                        <m:d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sub>
                          </m:sSub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7E7BCCF-BD9D-4320-8F13-F288AA713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72" y="4084400"/>
                <a:ext cx="2783840" cy="618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8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E51631AE-609E-4C0C-B31C-619DEB0456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238" y="2375621"/>
          <a:ext cx="5149612" cy="1324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9100" imgH="762000" progId="Equation.DSMT4">
                  <p:embed/>
                </p:oleObj>
              </mc:Choice>
              <mc:Fallback>
                <p:oleObj name="Equation" r:id="rId4" imgW="2959100" imgH="7620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E51631AE-609E-4C0C-B31C-619DEB0456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238" y="2375621"/>
                        <a:ext cx="5149612" cy="1324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/>
              <p:nvPr/>
            </p:nvSpPr>
            <p:spPr>
              <a:xfrm>
                <a:off x="1669001" y="4013533"/>
                <a:ext cx="6609524" cy="712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013533"/>
                <a:ext cx="6609524" cy="712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874972C-09EC-4B4D-A6B5-33D5B50B7B98}"/>
                  </a:ext>
                </a:extLst>
              </p:cNvPr>
              <p:cNvSpPr txBox="1"/>
              <p:nvPr/>
            </p:nvSpPr>
            <p:spPr>
              <a:xfrm>
                <a:off x="1669001" y="4925872"/>
                <a:ext cx="6702839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𝜈</m:t>
                                  </m:r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²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𝜈</m:t>
                                  </m:r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𝜈</m:t>
                                  </m:r>
                                  <m:r>
                                    <a:rPr kumimoji="0" lang="pt-B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²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𝜈</m:t>
                                  </m:r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874972C-09EC-4B4D-A6B5-33D5B50B7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925872"/>
                <a:ext cx="6702839" cy="7877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1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 – Forma compacta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9779B8A-B9AC-41E1-9C23-D735C8CAB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052" y="2625407"/>
            <a:ext cx="60769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A chapa da figura está sujeita a um EPT (no plano </a:t>
            </a:r>
            <a:r>
              <a:rPr lang="pt-BR" altLang="pt-BR" sz="2200" i="1" dirty="0" err="1">
                <a:cs typeface="Times New Roman" panose="02020603050405020304" pitchFamily="18" charset="0"/>
              </a:rPr>
              <a:t>xz</a:t>
            </a:r>
            <a:r>
              <a:rPr lang="pt-BR" altLang="pt-BR" sz="2200" dirty="0">
                <a:cs typeface="Times New Roman" panose="02020603050405020304" pitchFamily="18" charset="0"/>
              </a:rPr>
              <a:t>), possui espessura de ¾ in. e é feita de uma liga de alumínio (E = 10.10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200" dirty="0">
                <a:cs typeface="Times New Roman" panose="02020603050405020304" pitchFamily="18" charset="0"/>
              </a:rPr>
              <a:t>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, ν = 1/3). Sabendo que o diâmetro </a:t>
            </a:r>
            <a:r>
              <a:rPr lang="pt-BR" altLang="pt-BR" sz="2200" i="1" dirty="0">
                <a:cs typeface="Times New Roman" panose="02020603050405020304" pitchFamily="18" charset="0"/>
              </a:rPr>
              <a:t>AB</a:t>
            </a:r>
            <a:r>
              <a:rPr lang="pt-BR" altLang="pt-BR" sz="2200" dirty="0">
                <a:cs typeface="Times New Roman" panose="02020603050405020304" pitchFamily="18" charset="0"/>
              </a:rPr>
              <a:t> da linha circular (d = 9 in.) aumentou 4,8.10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200" dirty="0">
                <a:cs typeface="Times New Roman" panose="02020603050405020304" pitchFamily="18" charset="0"/>
              </a:rPr>
              <a:t> in. e que o diâmetro </a:t>
            </a:r>
            <a:r>
              <a:rPr lang="pt-BR" altLang="pt-BR" sz="2200" i="1" dirty="0">
                <a:cs typeface="Times New Roman" panose="02020603050405020304" pitchFamily="18" charset="0"/>
              </a:rPr>
              <a:t>CD</a:t>
            </a:r>
            <a:r>
              <a:rPr lang="pt-BR" altLang="pt-BR" sz="2200" dirty="0">
                <a:cs typeface="Times New Roman" panose="02020603050405020304" pitchFamily="18" charset="0"/>
              </a:rPr>
              <a:t> aumentou 14,4.10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200" dirty="0">
                <a:cs typeface="Times New Roman" panose="02020603050405020304" pitchFamily="18" charset="0"/>
              </a:rPr>
              <a:t> in., determinar: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as tensões normais no plano </a:t>
            </a:r>
            <a:r>
              <a:rPr lang="pt-BR" altLang="pt-BR" sz="2000" i="1" dirty="0" err="1">
                <a:cs typeface="Times New Roman" panose="02020603050405020304" pitchFamily="18" charset="0"/>
              </a:rPr>
              <a:t>xz</a:t>
            </a:r>
            <a:endParaRPr lang="pt-BR" altLang="pt-BR" sz="2000" i="1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a mudança de espessura da chapa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a alteração de volume da chapa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65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Deformações normais no plano (d = 9 in.)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el-GR" altLang="pt-BR" sz="2000" dirty="0">
                <a:cs typeface="Times New Roman" panose="02020603050405020304" pitchFamily="18" charset="0"/>
              </a:rPr>
              <a:t>Δ</a:t>
            </a:r>
            <a:r>
              <a:rPr lang="pt-BR" altLang="pt-BR" sz="2000" dirty="0" err="1">
                <a:cs typeface="Times New Roman" panose="02020603050405020304" pitchFamily="18" charset="0"/>
              </a:rPr>
              <a:t>d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AB</a:t>
            </a:r>
            <a:r>
              <a:rPr lang="pt-BR" altLang="pt-BR" sz="2000" dirty="0">
                <a:cs typeface="Times New Roman" panose="02020603050405020304" pitchFamily="18" charset="0"/>
              </a:rPr>
              <a:t> = 4,8.10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000" dirty="0">
                <a:cs typeface="Times New Roman" panose="02020603050405020304" pitchFamily="18" charset="0"/>
              </a:rPr>
              <a:t> in.</a:t>
            </a:r>
            <a:r>
              <a:rPr lang="el-GR" altLang="pt-BR" sz="2000" dirty="0">
                <a:cs typeface="Times New Roman" panose="02020603050405020304" pitchFamily="18" charset="0"/>
              </a:rPr>
              <a:t> Δ</a:t>
            </a:r>
            <a:r>
              <a:rPr lang="pt-BR" altLang="pt-BR" sz="2000" dirty="0" err="1">
                <a:cs typeface="Times New Roman" panose="02020603050405020304" pitchFamily="18" charset="0"/>
              </a:rPr>
              <a:t>d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CD</a:t>
            </a:r>
            <a:r>
              <a:rPr lang="pt-BR" altLang="pt-BR" sz="2000" dirty="0">
                <a:cs typeface="Times New Roman" panose="02020603050405020304" pitchFamily="18" charset="0"/>
              </a:rPr>
              <a:t> = 14,4.10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000" dirty="0">
                <a:cs typeface="Times New Roman" panose="02020603050405020304" pitchFamily="18" charset="0"/>
              </a:rPr>
              <a:t> in.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0" y="1717002"/>
            <a:ext cx="3845558" cy="2266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9C1490-07AE-4E5C-BF59-2212C5750EA9}"/>
                  </a:ext>
                </a:extLst>
              </p:cNvPr>
              <p:cNvSpPr txBox="1"/>
              <p:nvPr/>
            </p:nvSpPr>
            <p:spPr>
              <a:xfrm>
                <a:off x="1669001" y="3013681"/>
                <a:ext cx="3616960" cy="66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0,0048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=0,533.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9C1490-07AE-4E5C-BF59-2212C5750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013681"/>
                <a:ext cx="3616960" cy="665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0AC8B7B-F4DC-477C-89BA-CC3F402FCAED}"/>
                  </a:ext>
                </a:extLst>
              </p:cNvPr>
              <p:cNvSpPr txBox="1"/>
              <p:nvPr/>
            </p:nvSpPr>
            <p:spPr>
              <a:xfrm>
                <a:off x="1669001" y="3983467"/>
                <a:ext cx="3390679" cy="66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144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1,6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0AC8B7B-F4DC-477C-89BA-CC3F402FC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983467"/>
                <a:ext cx="3390679" cy="665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5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as tensões normais no plano </a:t>
            </a:r>
            <a:r>
              <a:rPr lang="pt-BR" altLang="pt-BR" sz="2000" i="1" dirty="0" err="1">
                <a:cs typeface="Times New Roman" panose="02020603050405020304" pitchFamily="18" charset="0"/>
              </a:rPr>
              <a:t>xz</a:t>
            </a:r>
            <a:r>
              <a:rPr lang="pt-BR" altLang="pt-BR" sz="2000" dirty="0">
                <a:cs typeface="Times New Roman" panose="02020603050405020304" pitchFamily="18" charset="0"/>
              </a:rPr>
              <a:t> (E = 10.10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pt-BR" altLang="pt-BR" sz="2000" dirty="0" err="1">
                <a:cs typeface="Times New Roman" panose="02020603050405020304" pitchFamily="18" charset="0"/>
              </a:rPr>
              <a:t>psi</a:t>
            </a:r>
            <a:r>
              <a:rPr lang="pt-BR" altLang="pt-BR" sz="2000" dirty="0">
                <a:cs typeface="Times New Roman" panose="02020603050405020304" pitchFamily="18" charset="0"/>
              </a:rPr>
              <a:t>, ν = 1/3)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8043D8-7DB7-48B8-A288-9E923D11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539" y="3978061"/>
            <a:ext cx="2600960" cy="1748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D924E4-0E1B-4686-BA06-7BFD9A39B98C}"/>
                  </a:ext>
                </a:extLst>
              </p:cNvPr>
              <p:cNvSpPr txBox="1"/>
              <p:nvPr/>
            </p:nvSpPr>
            <p:spPr>
              <a:xfrm>
                <a:off x="838200" y="2508291"/>
                <a:ext cx="6096000" cy="694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10.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1/3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0,000533+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1/3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.0,0016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D924E4-0E1B-4686-BA06-7BFD9A39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08291"/>
                <a:ext cx="6096000" cy="694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8ECC580-B3CC-4689-A30E-DF43BA981A43}"/>
                  </a:ext>
                </a:extLst>
              </p:cNvPr>
              <p:cNvSpPr txBox="1"/>
              <p:nvPr/>
            </p:nvSpPr>
            <p:spPr>
              <a:xfrm>
                <a:off x="838200" y="3429000"/>
                <a:ext cx="6096000" cy="694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10.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1/3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0,0016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+1/3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.0,000533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8ECC580-B3CC-4689-A30E-DF43BA981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6096000" cy="694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99B3B0F-6CC9-481C-9E5B-CFD2AE06E9F2}"/>
                  </a:ext>
                </a:extLst>
              </p:cNvPr>
              <p:cNvSpPr txBox="1"/>
              <p:nvPr/>
            </p:nvSpPr>
            <p:spPr>
              <a:xfrm>
                <a:off x="1669000" y="4559349"/>
                <a:ext cx="21409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𝟏𝟐𝟎𝟎𝟎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𝐩𝐬𝐢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99B3B0F-6CC9-481C-9E5B-CFD2AE06E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4559349"/>
                <a:ext cx="2140999" cy="40011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154F010-BCD2-4BBB-953A-D03B1130C59F}"/>
                  </a:ext>
                </a:extLst>
              </p:cNvPr>
              <p:cNvSpPr txBox="1"/>
              <p:nvPr/>
            </p:nvSpPr>
            <p:spPr>
              <a:xfrm>
                <a:off x="1669001" y="5128966"/>
                <a:ext cx="21409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𝒛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𝟐𝟎𝟎𝟎𝟎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𝐩𝐬𝐢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154F010-BCD2-4BBB-953A-D03B1130C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5128966"/>
                <a:ext cx="2140998" cy="4001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a mudança de espessura da chapa (e = ¾ in)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8043D8-7DB7-48B8-A288-9E923D11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539" y="3978061"/>
            <a:ext cx="2600960" cy="1748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E438C33-9F61-43D7-862A-1CAAA56712FA}"/>
                  </a:ext>
                </a:extLst>
              </p:cNvPr>
              <p:cNvSpPr txBox="1"/>
              <p:nvPr/>
            </p:nvSpPr>
            <p:spPr>
              <a:xfrm>
                <a:off x="990600" y="2462572"/>
                <a:ext cx="5415280" cy="664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0,000533+0,0016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E438C33-9F61-43D7-862A-1CAAA5671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462572"/>
                <a:ext cx="5415280" cy="664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DFEDEE7-3118-4C21-9ABF-9CC47072592F}"/>
                  </a:ext>
                </a:extLst>
              </p:cNvPr>
              <p:cNvSpPr txBox="1"/>
              <p:nvPr/>
            </p:nvSpPr>
            <p:spPr>
              <a:xfrm>
                <a:off x="1233997" y="3449704"/>
                <a:ext cx="2029239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−0,001067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DFEDEE7-3118-4C21-9ABF-9CC470725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449704"/>
                <a:ext cx="2029239" cy="391261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40229D-148B-4213-8FB0-CD3E16803F24}"/>
                  </a:ext>
                </a:extLst>
              </p:cNvPr>
              <p:cNvSpPr txBox="1"/>
              <p:nvPr/>
            </p:nvSpPr>
            <p:spPr>
              <a:xfrm>
                <a:off x="990600" y="4404014"/>
                <a:ext cx="668064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−0,001067</m:t>
                          </m:r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𝟎𝟎𝟎𝟖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𝒊𝒏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40229D-148B-4213-8FB0-CD3E16803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04014"/>
                <a:ext cx="6680642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3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a alteração de volume da chapa (e = ¾ in)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080" y="1536904"/>
            <a:ext cx="3601718" cy="2122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6F2527A-E0B5-4F36-953A-495B0C0A9A3F}"/>
                  </a:ext>
                </a:extLst>
              </p:cNvPr>
              <p:cNvSpPr txBox="1"/>
              <p:nvPr/>
            </p:nvSpPr>
            <p:spPr>
              <a:xfrm>
                <a:off x="838200" y="2598280"/>
                <a:ext cx="6527798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15.15.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0,533−1,067+1,6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6F2527A-E0B5-4F36-953A-495B0C0A9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8280"/>
                <a:ext cx="6527798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010FBCF-D097-4481-A5C1-08A1F8B4416D}"/>
                  </a:ext>
                </a:extLst>
              </p:cNvPr>
              <p:cNvSpPr txBox="1"/>
              <p:nvPr/>
            </p:nvSpPr>
            <p:spPr>
              <a:xfrm>
                <a:off x="1669001" y="3628180"/>
                <a:ext cx="2021840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𝟏𝟖𝟕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𝒊𝒏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010FBCF-D097-4481-A5C1-08A1F8B44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628180"/>
                <a:ext cx="2021840" cy="407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7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7.4. Lei de Hooke para EPD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42878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Deformação (EPD)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EB1A4CD-B480-4327-B52A-E45765C92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662237"/>
            <a:ext cx="5248275" cy="1533525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66AD4AE-21E4-44B7-918E-54BDA4D2A006}"/>
              </a:ext>
            </a:extLst>
          </p:cNvPr>
          <p:cNvCxnSpPr>
            <a:cxnSpLocks/>
          </p:cNvCxnSpPr>
          <p:nvPr/>
        </p:nvCxnSpPr>
        <p:spPr>
          <a:xfrm flipV="1">
            <a:off x="6347131" y="3710128"/>
            <a:ext cx="439749" cy="43656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12. Lei de Hooke multiaxial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Introduzir o efeito de Poisson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a lei de Hooke 3D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a fórmula para mudança de área e volume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as formas condensadas para EPT e para EPD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7.4. Lei de Hooke para EPD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42878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Deformação (EPD)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E3876FC-F7DC-492C-9269-0F92750FE2FE}"/>
                  </a:ext>
                </a:extLst>
              </p:cNvPr>
              <p:cNvSpPr txBox="1"/>
              <p:nvPr/>
            </p:nvSpPr>
            <p:spPr>
              <a:xfrm>
                <a:off x="1940560" y="2702839"/>
                <a:ext cx="607568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𝐳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𝝂</m:t>
                      </m:r>
                      <m:d>
                        <m:d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sub>
                          </m:sSub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E3876FC-F7DC-492C-9269-0F92750FE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560" y="2702839"/>
                <a:ext cx="6075680" cy="726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118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7.4. Lei de Hooke para EPD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42878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Deformação (EPD) – Forma compacta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CDD3098-78C2-4BD8-BE74-348F3221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33" y="2415540"/>
            <a:ext cx="64484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8. Vasos de pressão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3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Estado Plano de Deformação (EPD)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Definições iniciais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Definição de EPD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Equações de transformação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Deformações principais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Máxima distorção no plano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Círculo de Mohr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AED69B8-E6A6-E679-D3BD-ADC5CD41BAA0}"/>
                  </a:ext>
                </a:extLst>
              </p:cNvPr>
              <p:cNvSpPr txBox="1"/>
              <p:nvPr/>
            </p:nvSpPr>
            <p:spPr>
              <a:xfrm>
                <a:off x="4970418" y="1535837"/>
                <a:ext cx="2400200" cy="72276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AED69B8-E6A6-E679-D3BD-ADC5CD41B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418" y="1535837"/>
                <a:ext cx="2400200" cy="722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0BF7200-36DD-0D18-9A1B-60F6CC55E587}"/>
                  </a:ext>
                </a:extLst>
              </p:cNvPr>
              <p:cNvSpPr txBox="1"/>
              <p:nvPr/>
            </p:nvSpPr>
            <p:spPr>
              <a:xfrm>
                <a:off x="7764175" y="1713321"/>
                <a:ext cx="1751612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0BF7200-36DD-0D18-9A1B-60F6CC55E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175" y="1713321"/>
                <a:ext cx="1751612" cy="400110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BB45FCF-7A52-C271-E412-1F542FB84FD0}"/>
                  </a:ext>
                </a:extLst>
              </p:cNvPr>
              <p:cNvSpPr txBox="1"/>
              <p:nvPr/>
            </p:nvSpPr>
            <p:spPr>
              <a:xfrm>
                <a:off x="4974409" y="2458884"/>
                <a:ext cx="2243182" cy="42428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𝑥𝑧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BB45FCF-7A52-C271-E412-1F542FB84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09" y="2458884"/>
                <a:ext cx="2243182" cy="424283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C717B7C-5E82-DE23-45C5-CE3FBD3B5C8D}"/>
                  </a:ext>
                </a:extLst>
              </p:cNvPr>
              <p:cNvSpPr txBox="1"/>
              <p:nvPr/>
            </p:nvSpPr>
            <p:spPr>
              <a:xfrm>
                <a:off x="4970418" y="3220518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C717B7C-5E82-DE23-45C5-CE3FBD3B5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418" y="3220518"/>
                <a:ext cx="4678680" cy="6012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D8110AB-F477-7228-B15B-0D2DEE831D18}"/>
                  </a:ext>
                </a:extLst>
              </p:cNvPr>
              <p:cNvSpPr txBox="1"/>
              <p:nvPr/>
            </p:nvSpPr>
            <p:spPr>
              <a:xfrm>
                <a:off x="4970418" y="4026298"/>
                <a:ext cx="4090110" cy="582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D8110AB-F477-7228-B15B-0D2DEE83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418" y="4026298"/>
                <a:ext cx="4090110" cy="5821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F867C9A1-FDFA-DF90-1C39-4661518C4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5050" y="2390086"/>
            <a:ext cx="3401291" cy="28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Estado Plano de Deformação (EPD)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Definições iniciais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Definição de EPD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Equações de transformação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Deformações principais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Máxima distorção no plano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Círculo de Mohr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96C1BF9-D7EB-9631-9C92-D0F6EB3BF820}"/>
                  </a:ext>
                </a:extLst>
              </p:cNvPr>
              <p:cNvSpPr txBox="1"/>
              <p:nvPr/>
            </p:nvSpPr>
            <p:spPr>
              <a:xfrm>
                <a:off x="4906356" y="1930179"/>
                <a:ext cx="398272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96C1BF9-D7EB-9631-9C92-D0F6EB3BF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356" y="1930179"/>
                <a:ext cx="398272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BD31B3E-011A-7A6E-063C-65BE7670164A}"/>
                  </a:ext>
                </a:extLst>
              </p:cNvPr>
              <p:cNvSpPr txBox="1"/>
              <p:nvPr/>
            </p:nvSpPr>
            <p:spPr>
              <a:xfrm>
                <a:off x="9085360" y="2059541"/>
                <a:ext cx="2143760" cy="651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BD31B3E-011A-7A6E-063C-65BE76701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360" y="2059541"/>
                <a:ext cx="2143760" cy="651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062E274-F10C-663C-AC1F-325E61BE8097}"/>
                  </a:ext>
                </a:extLst>
              </p:cNvPr>
              <p:cNvSpPr txBox="1"/>
              <p:nvPr/>
            </p:nvSpPr>
            <p:spPr>
              <a:xfrm>
                <a:off x="4906356" y="3174545"/>
                <a:ext cx="3982720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p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062E274-F10C-663C-AC1F-325E61BE8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356" y="3174545"/>
                <a:ext cx="3982720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600A569-A67F-FB2F-DC7C-D3FA0055B372}"/>
                  </a:ext>
                </a:extLst>
              </p:cNvPr>
              <p:cNvSpPr txBox="1"/>
              <p:nvPr/>
            </p:nvSpPr>
            <p:spPr>
              <a:xfrm>
                <a:off x="8988142" y="3272488"/>
                <a:ext cx="2591960" cy="720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600A569-A67F-FB2F-DC7C-D3FA0055B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142" y="3272488"/>
                <a:ext cx="2591960" cy="7202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m 20">
            <a:extLst>
              <a:ext uri="{FF2B5EF4-FFF2-40B4-BE49-F238E27FC236}">
                <a16:creationId xmlns:a16="http://schemas.microsoft.com/office/drawing/2014/main" id="{2DC9B607-0183-D700-1201-F5E3FF80B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5978" y="1483588"/>
            <a:ext cx="44100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7.1. Efeito de Poisson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Barra sob carga 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CB4D40C-9C87-4983-B4AD-771D10F74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462" y="1720318"/>
            <a:ext cx="1307879" cy="3867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F6D5A6C-60F9-45B1-8FA8-544A5121E17B}"/>
                  </a:ext>
                </a:extLst>
              </p:cNvPr>
              <p:cNvSpPr txBox="1"/>
              <p:nvPr/>
            </p:nvSpPr>
            <p:spPr>
              <a:xfrm>
                <a:off x="2195498" y="2438864"/>
                <a:ext cx="108026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F6D5A6C-60F9-45B1-8FA8-544A5121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98" y="2438864"/>
                <a:ext cx="1080260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F49B68-AD55-49B9-92A9-DCDDA093FB66}"/>
                  </a:ext>
                </a:extLst>
              </p:cNvPr>
              <p:cNvSpPr txBox="1"/>
              <p:nvPr/>
            </p:nvSpPr>
            <p:spPr>
              <a:xfrm>
                <a:off x="2195498" y="3500196"/>
                <a:ext cx="1080260" cy="66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num>
                        <m:den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F49B68-AD55-49B9-92A9-DCDDA093F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98" y="3500196"/>
                <a:ext cx="1080260" cy="6678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52C39FD-97C5-4338-8809-96B720087CB9}"/>
                  </a:ext>
                </a:extLst>
              </p:cNvPr>
              <p:cNvSpPr txBox="1"/>
              <p:nvPr/>
            </p:nvSpPr>
            <p:spPr>
              <a:xfrm>
                <a:off x="3853044" y="3472142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52C39FD-97C5-4338-8809-96B72008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44" y="3472142"/>
                <a:ext cx="1307879" cy="723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1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7.1. Efeito de Poisson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Barra sob carga 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C430320-807D-42FD-9D27-4BB9BA2C1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720" y="1590878"/>
            <a:ext cx="3296333" cy="4105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49A7B4-411E-46AA-87C2-7AF203E463AD}"/>
                  </a:ext>
                </a:extLst>
              </p:cNvPr>
              <p:cNvSpPr txBox="1"/>
              <p:nvPr/>
            </p:nvSpPr>
            <p:spPr>
              <a:xfrm>
                <a:off x="1669001" y="2463876"/>
                <a:ext cx="962439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49A7B4-411E-46AA-87C2-7AF203E4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63876"/>
                <a:ext cx="962439" cy="615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/>
              <p:nvPr/>
            </p:nvSpPr>
            <p:spPr>
              <a:xfrm>
                <a:off x="2865120" y="2463875"/>
                <a:ext cx="1371600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20" y="2463875"/>
                <a:ext cx="1371600" cy="6152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0AA4BE30-44A5-41F0-A460-ECE9F07AA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001" y="3549909"/>
            <a:ext cx="3419324" cy="214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7.1. Efeito de Poisson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Coeficiente de Poisson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C430320-807D-42FD-9D27-4BB9BA2C1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720" y="1590878"/>
            <a:ext cx="3296333" cy="4105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/>
              <p:nvPr/>
            </p:nvSpPr>
            <p:spPr>
              <a:xfrm>
                <a:off x="1669001" y="2457755"/>
                <a:ext cx="1056640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57755"/>
                <a:ext cx="1056640" cy="615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7499669-C786-494C-A977-70C76CBC4C8A}"/>
                  </a:ext>
                </a:extLst>
              </p:cNvPr>
              <p:cNvSpPr txBox="1"/>
              <p:nvPr/>
            </p:nvSpPr>
            <p:spPr>
              <a:xfrm>
                <a:off x="1669001" y="3500040"/>
                <a:ext cx="148336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7499669-C786-494C-A977-70C76CBC4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500040"/>
                <a:ext cx="1483360" cy="424283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064078F-D0B0-44F1-8AFA-DFB1E1B6AA65}"/>
                  </a:ext>
                </a:extLst>
              </p:cNvPr>
              <p:cNvSpPr txBox="1"/>
              <p:nvPr/>
            </p:nvSpPr>
            <p:spPr>
              <a:xfrm>
                <a:off x="1669001" y="4351311"/>
                <a:ext cx="1483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064078F-D0B0-44F1-8AFA-DFB1E1B6A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351311"/>
                <a:ext cx="148336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B1F8237-2D5C-437A-A0D1-E4CED9234370}"/>
                  </a:ext>
                </a:extLst>
              </p:cNvPr>
              <p:cNvSpPr txBox="1"/>
              <p:nvPr/>
            </p:nvSpPr>
            <p:spPr>
              <a:xfrm>
                <a:off x="3344360" y="3403538"/>
                <a:ext cx="1857560" cy="61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B1F8237-2D5C-437A-A0D1-E4CED923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60" y="3403538"/>
                <a:ext cx="1857560" cy="6172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629FD43-8BC4-4644-80F2-909CCF70718B}"/>
                  </a:ext>
                </a:extLst>
              </p:cNvPr>
              <p:cNvSpPr txBox="1"/>
              <p:nvPr/>
            </p:nvSpPr>
            <p:spPr>
              <a:xfrm>
                <a:off x="3344360" y="4246136"/>
                <a:ext cx="1857560" cy="61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629FD43-8BC4-4644-80F2-909CCF707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60" y="4246136"/>
                <a:ext cx="1857560" cy="6172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03DA0FE-6511-4897-837E-908512963AEB}"/>
                  </a:ext>
                </a:extLst>
              </p:cNvPr>
              <p:cNvSpPr txBox="1"/>
              <p:nvPr/>
            </p:nvSpPr>
            <p:spPr>
              <a:xfrm>
                <a:off x="3556442" y="2552876"/>
                <a:ext cx="2242599" cy="42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𝑡𝑟𝑎𝑛𝑠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𝑙𝑜𝑛𝑔𝑖𝑡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03DA0FE-6511-4897-837E-908512963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442" y="2552876"/>
                <a:ext cx="2242599" cy="425053"/>
              </a:xfrm>
              <a:prstGeom prst="rect">
                <a:avLst/>
              </a:prstGeom>
              <a:blipFill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9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7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5840</TotalTime>
  <Words>2098</Words>
  <Application>Microsoft Office PowerPoint</Application>
  <PresentationFormat>Widescreen</PresentationFormat>
  <Paragraphs>257</Paragraphs>
  <Slides>42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Wingdings</vt:lpstr>
      <vt:lpstr>Tema do Office</vt:lpstr>
      <vt:lpstr>Equation</vt:lpstr>
      <vt:lpstr>Introdução à Mecânica dos Sólidos (LOM3081)</vt:lpstr>
      <vt:lpstr>Semana passada (Aula 11)</vt:lpstr>
      <vt:lpstr>Aula de hoje</vt:lpstr>
      <vt:lpstr>Aula 12. Lei de Hooke multiaxial</vt:lpstr>
      <vt:lpstr>* Estado Plano de Deformação (EPD)</vt:lpstr>
      <vt:lpstr>* Estado Plano de Deformação (EPD)</vt:lpstr>
      <vt:lpstr>7.1. Efeito de Poisson</vt:lpstr>
      <vt:lpstr>7.1. Efeito de Poisson</vt:lpstr>
      <vt:lpstr>7.1. Efeito de Poisson</vt:lpstr>
      <vt:lpstr>Exemplo 7.1. Hooke 3D</vt:lpstr>
      <vt:lpstr>Exemplo 7.1. Hooke 3D</vt:lpstr>
      <vt:lpstr>Exemplo 7.1. Hooke 3D</vt:lpstr>
      <vt:lpstr>7.2. Lei de Hooke triaxial</vt:lpstr>
      <vt:lpstr>7.2. Lei de Hooke triaxial</vt:lpstr>
      <vt:lpstr>7.2. Lei de Hooke triaxial</vt:lpstr>
      <vt:lpstr>7.2. Lei de Hooke triaxial</vt:lpstr>
      <vt:lpstr>7.2. Lei de Hooke triaxial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Variação de área e volume</vt:lpstr>
      <vt:lpstr>Variação de área e volume</vt:lpstr>
      <vt:lpstr>Exemplo 7.2. Hooke 3D</vt:lpstr>
      <vt:lpstr>7.3. Lei de Hooke para EPT</vt:lpstr>
      <vt:lpstr>7.3. Lei de Hooke para EPT</vt:lpstr>
      <vt:lpstr>7.3. Lei de Hooke para EPT</vt:lpstr>
      <vt:lpstr>7.3. Lei de Hooke para EPT</vt:lpstr>
      <vt:lpstr>Exemplo 7.3. Lei de Hooke para EPT</vt:lpstr>
      <vt:lpstr>Exemplo 7.3. Lei de Hooke para EPT</vt:lpstr>
      <vt:lpstr>Exemplo 7.3. Lei de Hooke para EPT</vt:lpstr>
      <vt:lpstr>Exemplo 7.3. Lei de Hooke para EPT</vt:lpstr>
      <vt:lpstr>Exemplo 7.3. Lei de Hooke para EPT</vt:lpstr>
      <vt:lpstr>7.4. Lei de Hooke para EPD</vt:lpstr>
      <vt:lpstr>7.4. Lei de Hooke para EPD</vt:lpstr>
      <vt:lpstr>7.4. Lei de Hooke para EPD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1251</cp:revision>
  <dcterms:created xsi:type="dcterms:W3CDTF">2021-04-12T22:54:59Z</dcterms:created>
  <dcterms:modified xsi:type="dcterms:W3CDTF">2022-07-01T15:33:09Z</dcterms:modified>
</cp:coreProperties>
</file>