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63" r:id="rId4"/>
    <p:sldId id="264" r:id="rId5"/>
    <p:sldId id="257" r:id="rId6"/>
    <p:sldId id="266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59" r:id="rId15"/>
    <p:sldId id="260" r:id="rId16"/>
    <p:sldId id="273" r:id="rId17"/>
    <p:sldId id="26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C36FD4-7695-41D8-832D-D49F410C22BE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03F5A8-B8EC-4144-A182-36F1CFCADFFB}" type="slidenum">
              <a:rPr lang="pt-BR" smtClean="0"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Instituições Judiciárias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ADVOCACIA</a:t>
            </a:r>
          </a:p>
          <a:p>
            <a:r>
              <a:rPr lang="pt-BR" dirty="0" smtClean="0"/>
              <a:t>Aula 30.04.2020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0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/>
          <a:lstStyle/>
          <a:p>
            <a:pPr algn="ctr"/>
            <a:r>
              <a:rPr lang="pt-BR" dirty="0" smtClean="0"/>
              <a:t>Período ditadura militar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Evolução dos anos seguintes ao golpe militar evidenciava recrudescimento da violência e redução de garantias, inclusive para o exercício da profissão pelos advogados</a:t>
            </a:r>
            <a:r>
              <a:rPr lang="en-US" b="1" dirty="0" smtClean="0"/>
              <a:t>: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smtClean="0"/>
              <a:t>In</a:t>
            </a:r>
            <a:r>
              <a:rPr lang="pt-BR" b="1" dirty="0" err="1" smtClean="0"/>
              <a:t>ício</a:t>
            </a:r>
            <a:r>
              <a:rPr lang="pt-BR" b="1" dirty="0" smtClean="0"/>
              <a:t> das manifestações ocorreram com a atuação profissional, em especial de advogados criminalistas, os quais ou se identificavam como “causídicos orgânicos” (militantes de oposição que ajudavam à causa como podiam), ou aqueles que tinham clareza acerca do seu dever ético e profissional em defesa dos perseguidos políticos (maioria).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Adoção de robusto aparato jurídico para conferir legitimidade ao regime</a:t>
            </a:r>
            <a:r>
              <a:rPr lang="en-US" b="1" dirty="0" smtClean="0"/>
              <a:t>:</a:t>
            </a:r>
            <a:r>
              <a:rPr lang="pt-BR" b="1" dirty="0" smtClean="0"/>
              <a:t>“quem controla o direito, controla a sociedade” (Raoul Van </a:t>
            </a:r>
            <a:r>
              <a:rPr lang="pt-BR" b="1" dirty="0" err="1" smtClean="0"/>
              <a:t>Caenegem</a:t>
            </a:r>
            <a:r>
              <a:rPr lang="pt-BR" b="1" dirty="0" smtClean="0"/>
              <a:t>, in</a:t>
            </a:r>
            <a:r>
              <a:rPr lang="en-US" b="1" dirty="0" smtClean="0"/>
              <a:t>: </a:t>
            </a:r>
            <a:r>
              <a:rPr lang="en-US" b="1" dirty="0" err="1" smtClean="0"/>
              <a:t>Ju</a:t>
            </a:r>
            <a:r>
              <a:rPr lang="pt-BR" b="1" dirty="0" err="1" smtClean="0"/>
              <a:t>ízes</a:t>
            </a:r>
            <a:r>
              <a:rPr lang="pt-BR" b="1" dirty="0" smtClean="0"/>
              <a:t>, legisladores e professores. </a:t>
            </a:r>
            <a:r>
              <a:rPr lang="pt-BR" b="1" dirty="0" err="1" smtClean="0"/>
              <a:t>Elsevier</a:t>
            </a:r>
            <a:r>
              <a:rPr lang="pt-BR" b="1" dirty="0" smtClean="0"/>
              <a:t>, 2010)</a:t>
            </a:r>
          </a:p>
          <a:p>
            <a:pPr marL="914400" lvl="1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838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/>
          <a:lstStyle/>
          <a:p>
            <a:pPr algn="ctr"/>
            <a:r>
              <a:rPr lang="pt-BR" dirty="0" smtClean="0"/>
              <a:t>Período ditadura militar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Evolução dos anos seguintes ao golpe militar evidenciava recrudescimento da violência e redução de garantias, inclusive para o exercício da profissão pelos advogados</a:t>
            </a:r>
            <a:r>
              <a:rPr lang="en-US" b="1" dirty="0" smtClean="0"/>
              <a:t>: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AI-5</a:t>
            </a:r>
            <a:r>
              <a:rPr lang="en-US" b="1" dirty="0" smtClean="0"/>
              <a:t>: </a:t>
            </a:r>
            <a:r>
              <a:rPr lang="en-US" b="1" dirty="0" err="1" smtClean="0"/>
              <a:t>extingue</a:t>
            </a:r>
            <a:r>
              <a:rPr lang="en-US" b="1" dirty="0" smtClean="0"/>
              <a:t> o </a:t>
            </a:r>
            <a:r>
              <a:rPr lang="en-US" b="1" i="1" dirty="0" smtClean="0"/>
              <a:t>habeas corpus </a:t>
            </a:r>
            <a:r>
              <a:rPr lang="en-US" b="1" dirty="0" smtClean="0"/>
              <a:t>para crimes </a:t>
            </a:r>
            <a:r>
              <a:rPr lang="en-US" b="1" dirty="0" err="1" smtClean="0"/>
              <a:t>políticos</a:t>
            </a:r>
            <a:r>
              <a:rPr lang="en-US" b="1" dirty="0" smtClean="0"/>
              <a:t>, crimes contra a </a:t>
            </a:r>
            <a:r>
              <a:rPr lang="en-US" b="1" dirty="0" err="1" smtClean="0"/>
              <a:t>segurança</a:t>
            </a:r>
            <a:r>
              <a:rPr lang="en-US" b="1" dirty="0" smtClean="0"/>
              <a:t> </a:t>
            </a:r>
            <a:r>
              <a:rPr lang="en-US" b="1" dirty="0" err="1" smtClean="0"/>
              <a:t>nacional</a:t>
            </a:r>
            <a:r>
              <a:rPr lang="en-US" b="1" dirty="0" smtClean="0"/>
              <a:t>, a </a:t>
            </a:r>
            <a:r>
              <a:rPr lang="en-US" b="1" dirty="0" err="1" smtClean="0"/>
              <a:t>ordem</a:t>
            </a:r>
            <a:r>
              <a:rPr lang="en-US" b="1" dirty="0" smtClean="0"/>
              <a:t>  </a:t>
            </a:r>
            <a:r>
              <a:rPr lang="en-US" b="1" dirty="0" err="1" smtClean="0"/>
              <a:t>econômica</a:t>
            </a:r>
            <a:r>
              <a:rPr lang="en-US" b="1" dirty="0"/>
              <a:t> </a:t>
            </a:r>
            <a:r>
              <a:rPr lang="en-US" b="1" dirty="0" smtClean="0"/>
              <a:t>e social e a </a:t>
            </a:r>
            <a:r>
              <a:rPr lang="en-US" b="1" dirty="0" err="1" smtClean="0"/>
              <a:t>economia</a:t>
            </a:r>
            <a:r>
              <a:rPr lang="en-US" b="1" dirty="0" smtClean="0"/>
              <a:t> popular.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smtClean="0"/>
              <a:t>1965: AI-2: </a:t>
            </a:r>
            <a:r>
              <a:rPr lang="en-US" b="1" dirty="0" err="1" smtClean="0"/>
              <a:t>civis</a:t>
            </a:r>
            <a:r>
              <a:rPr lang="en-US" b="1" dirty="0" smtClean="0"/>
              <a:t> que </a:t>
            </a:r>
            <a:r>
              <a:rPr lang="en-US" b="1" dirty="0" err="1" smtClean="0"/>
              <a:t>haviam</a:t>
            </a:r>
            <a:r>
              <a:rPr lang="en-US" b="1" dirty="0" smtClean="0"/>
              <a:t> </a:t>
            </a:r>
            <a:r>
              <a:rPr lang="en-US" b="1" dirty="0" err="1" smtClean="0"/>
              <a:t>supostamente</a:t>
            </a:r>
            <a:r>
              <a:rPr lang="en-US" b="1" dirty="0" smtClean="0"/>
              <a:t> </a:t>
            </a:r>
            <a:r>
              <a:rPr lang="en-US" b="1" dirty="0" err="1" smtClean="0"/>
              <a:t>cometido</a:t>
            </a:r>
            <a:r>
              <a:rPr lang="en-US" b="1" dirty="0" smtClean="0"/>
              <a:t> crimes contra a </a:t>
            </a:r>
            <a:r>
              <a:rPr lang="en-US" b="1" dirty="0" err="1" smtClean="0"/>
              <a:t>seguran</a:t>
            </a:r>
            <a:r>
              <a:rPr lang="pt-BR" b="1" dirty="0" err="1" smtClean="0"/>
              <a:t>ça</a:t>
            </a:r>
            <a:r>
              <a:rPr lang="pt-BR" b="1" dirty="0" smtClean="0"/>
              <a:t> nacional passaram a ser julgados pela Justiça Militar.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1967</a:t>
            </a:r>
            <a:r>
              <a:rPr lang="en-US" b="1" dirty="0" smtClean="0"/>
              <a:t>:</a:t>
            </a:r>
            <a:r>
              <a:rPr lang="pt-BR" b="1" dirty="0" smtClean="0"/>
              <a:t> Dec.-Lei 314</a:t>
            </a:r>
            <a:r>
              <a:rPr lang="en-US" b="1" dirty="0" smtClean="0"/>
              <a:t>: </a:t>
            </a:r>
            <a:r>
              <a:rPr lang="en-US" b="1" dirty="0" err="1" smtClean="0"/>
              <a:t>segurança</a:t>
            </a:r>
            <a:r>
              <a:rPr lang="en-US" b="1" dirty="0" smtClean="0"/>
              <a:t> </a:t>
            </a:r>
            <a:r>
              <a:rPr lang="en-US" b="1" dirty="0" err="1" smtClean="0"/>
              <a:t>nacional</a:t>
            </a:r>
            <a:r>
              <a:rPr lang="en-US" b="1" dirty="0" smtClean="0"/>
              <a:t> </a:t>
            </a:r>
            <a:r>
              <a:rPr lang="en-US" b="1" dirty="0" err="1" smtClean="0"/>
              <a:t>passou</a:t>
            </a:r>
            <a:r>
              <a:rPr lang="en-US" b="1" dirty="0" smtClean="0"/>
              <a:t> a </a:t>
            </a:r>
            <a:r>
              <a:rPr lang="en-US" b="1" dirty="0" err="1" smtClean="0"/>
              <a:t>compreender</a:t>
            </a:r>
            <a:r>
              <a:rPr lang="en-US" b="1" dirty="0" smtClean="0"/>
              <a:t> </a:t>
            </a:r>
            <a:r>
              <a:rPr lang="en-US" b="1" dirty="0" err="1" smtClean="0"/>
              <a:t>segurança</a:t>
            </a:r>
            <a:r>
              <a:rPr lang="en-US" b="1" dirty="0" smtClean="0"/>
              <a:t> externa e </a:t>
            </a:r>
            <a:r>
              <a:rPr lang="en-US" b="1" dirty="0" err="1" smtClean="0"/>
              <a:t>interna</a:t>
            </a:r>
            <a:r>
              <a:rPr lang="en-US" b="1" dirty="0" smtClean="0"/>
              <a:t>.</a:t>
            </a:r>
            <a:endParaRPr lang="pt-BR" b="1" dirty="0" smtClean="0"/>
          </a:p>
          <a:p>
            <a:pPr marL="914400" lvl="1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169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/>
          <a:lstStyle/>
          <a:p>
            <a:pPr algn="ctr"/>
            <a:r>
              <a:rPr lang="pt-BR" dirty="0" smtClean="0"/>
              <a:t>Período ditadura militar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Luta inicialmente era defensiva mais do que se caracterizava por um combate ao regime por convicções políticas.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b="1" dirty="0" err="1" smtClean="0"/>
              <a:t>Necessidade</a:t>
            </a:r>
            <a:r>
              <a:rPr lang="en-US" b="1" dirty="0" smtClean="0"/>
              <a:t> de </a:t>
            </a:r>
            <a:r>
              <a:rPr lang="en-US" b="1" dirty="0" err="1" smtClean="0"/>
              <a:t>criatividade</a:t>
            </a:r>
            <a:r>
              <a:rPr lang="en-US" b="1" dirty="0" smtClean="0"/>
              <a:t> e </a:t>
            </a:r>
            <a:r>
              <a:rPr lang="en-US" b="1" dirty="0" err="1" smtClean="0"/>
              <a:t>persistência</a:t>
            </a:r>
            <a:r>
              <a:rPr lang="en-US" b="1" dirty="0" smtClean="0"/>
              <a:t> dos </a:t>
            </a:r>
            <a:r>
              <a:rPr lang="en-US" b="1" dirty="0" err="1" smtClean="0"/>
              <a:t>advogados</a:t>
            </a:r>
            <a:r>
              <a:rPr lang="en-US" b="1" dirty="0" smtClean="0"/>
              <a:t>: com a </a:t>
            </a:r>
            <a:r>
              <a:rPr lang="en-US" b="1" dirty="0" err="1" smtClean="0"/>
              <a:t>extin</a:t>
            </a:r>
            <a:r>
              <a:rPr lang="pt-BR" b="1" dirty="0" err="1" smtClean="0"/>
              <a:t>ção</a:t>
            </a:r>
            <a:r>
              <a:rPr lang="pt-BR" b="1" dirty="0" smtClean="0"/>
              <a:t> do HC, parte considerável da atuação profissional em defesa de perseguidos políticos, em especial a atuação de advogados criminalistas, ficou bastante prejudicada e a impetração da medida ou a sua substituição pelo direito de petição salvaram a vida de muitos presos políticos. </a:t>
            </a:r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1969</a:t>
            </a:r>
            <a:r>
              <a:rPr lang="en-US" b="1" dirty="0" smtClean="0"/>
              <a:t>: </a:t>
            </a:r>
            <a:r>
              <a:rPr lang="en-US" b="1" dirty="0" err="1" smtClean="0"/>
              <a:t>institui</a:t>
            </a:r>
            <a:r>
              <a:rPr lang="pt-BR" b="1" dirty="0" err="1" smtClean="0"/>
              <a:t>ção</a:t>
            </a:r>
            <a:r>
              <a:rPr lang="pt-BR" b="1" dirty="0" smtClean="0"/>
              <a:t> de pena de morte na Lei de Segurança Nacional.</a:t>
            </a:r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063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/>
          <a:lstStyle/>
          <a:p>
            <a:pPr algn="ctr"/>
            <a:r>
              <a:rPr lang="pt-BR" dirty="0" smtClean="0"/>
              <a:t>Período ditadura militar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Institucionalmente, o envolvimento da OAB evolui de um apoio ao golpe, num misto de otimismo e cautela, para uma luta defensiva dos seus representantes, até a oposição organizada, declarada e articulada ao regime militar.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1964</a:t>
            </a:r>
            <a:r>
              <a:rPr lang="en-US" b="1" dirty="0" smtClean="0"/>
              <a:t>: </a:t>
            </a:r>
            <a:r>
              <a:rPr lang="en-US" b="1" dirty="0" err="1" smtClean="0"/>
              <a:t>advogados</a:t>
            </a:r>
            <a:r>
              <a:rPr lang="en-US" b="1" dirty="0" smtClean="0"/>
              <a:t> que </a:t>
            </a:r>
            <a:r>
              <a:rPr lang="en-US" b="1" dirty="0" err="1" smtClean="0"/>
              <a:t>tiveram</a:t>
            </a:r>
            <a:r>
              <a:rPr lang="en-US" b="1" dirty="0" smtClean="0"/>
              <a:t> </a:t>
            </a:r>
            <a:r>
              <a:rPr lang="en-US" b="1" dirty="0" err="1" smtClean="0"/>
              <a:t>seus</a:t>
            </a:r>
            <a:r>
              <a:rPr lang="en-US" b="1" dirty="0" smtClean="0"/>
              <a:t> </a:t>
            </a:r>
            <a:r>
              <a:rPr lang="en-US" b="1" dirty="0" err="1" smtClean="0"/>
              <a:t>direitos</a:t>
            </a:r>
            <a:r>
              <a:rPr lang="en-US" b="1" dirty="0" smtClean="0"/>
              <a:t> pol</a:t>
            </a:r>
            <a:r>
              <a:rPr lang="pt-BR" b="1" dirty="0" err="1" smtClean="0"/>
              <a:t>íticos</a:t>
            </a:r>
            <a:r>
              <a:rPr lang="pt-BR" b="1" dirty="0" smtClean="0"/>
              <a:t> cassados </a:t>
            </a:r>
            <a:r>
              <a:rPr lang="en-US" b="1" dirty="0" smtClean="0"/>
              <a:t>n</a:t>
            </a:r>
            <a:r>
              <a:rPr lang="pt-BR" b="1" dirty="0" err="1" smtClean="0"/>
              <a:t>ão</a:t>
            </a:r>
            <a:r>
              <a:rPr lang="pt-BR" b="1" dirty="0" smtClean="0"/>
              <a:t> estavam impedidos de exercer a profissão, como decidido pelo CFOAB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smtClean="0"/>
              <a:t>05.1964: epi</a:t>
            </a:r>
            <a:r>
              <a:rPr lang="pt-BR" b="1" dirty="0" smtClean="0"/>
              <a:t>sódio da prisão de 9 membros da delegação chinesa em visita ao país, condenados a 10 anos de prisão por conspiração. Sobral Pinto conseguiu a expulsão dos estrangeiros.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1968</a:t>
            </a:r>
            <a:r>
              <a:rPr lang="en-US" b="1" dirty="0" smtClean="0"/>
              <a:t>: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virtude</a:t>
            </a:r>
            <a:r>
              <a:rPr lang="en-US" b="1" dirty="0" smtClean="0"/>
              <a:t> da leva de </a:t>
            </a:r>
            <a:r>
              <a:rPr lang="en-US" b="1" dirty="0" err="1" smtClean="0"/>
              <a:t>prisões</a:t>
            </a:r>
            <a:r>
              <a:rPr lang="en-US" b="1" dirty="0" smtClean="0"/>
              <a:t> de </a:t>
            </a:r>
            <a:r>
              <a:rPr lang="en-US" b="1" dirty="0" err="1" smtClean="0"/>
              <a:t>advogados</a:t>
            </a:r>
            <a:r>
              <a:rPr lang="en-US" b="1" dirty="0" smtClean="0"/>
              <a:t> e </a:t>
            </a:r>
            <a:r>
              <a:rPr lang="en-US" b="1" dirty="0" err="1" smtClean="0"/>
              <a:t>advogadas</a:t>
            </a:r>
            <a:r>
              <a:rPr lang="en-US" b="1" dirty="0" smtClean="0"/>
              <a:t>, a OAB fez </a:t>
            </a:r>
            <a:r>
              <a:rPr lang="en-US" b="1" dirty="0" err="1" smtClean="0"/>
              <a:t>protesto</a:t>
            </a:r>
            <a:r>
              <a:rPr lang="en-US" b="1" dirty="0" smtClean="0"/>
              <a:t> </a:t>
            </a:r>
            <a:r>
              <a:rPr lang="en-US" b="1" dirty="0" err="1" smtClean="0"/>
              <a:t>público</a:t>
            </a:r>
            <a:r>
              <a:rPr lang="en-US" b="1" dirty="0" smtClean="0"/>
              <a:t> com </a:t>
            </a:r>
            <a:r>
              <a:rPr lang="en-US" b="1" dirty="0" err="1" smtClean="0"/>
              <a:t>outras</a:t>
            </a:r>
            <a:r>
              <a:rPr lang="en-US" b="1" dirty="0" smtClean="0"/>
              <a:t> </a:t>
            </a:r>
            <a:r>
              <a:rPr lang="en-US" b="1" dirty="0" err="1" smtClean="0"/>
              <a:t>entidades</a:t>
            </a:r>
            <a:r>
              <a:rPr lang="en-US" b="1" dirty="0" smtClean="0"/>
              <a:t>  - ABI e CNBB</a:t>
            </a: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030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Evolução da advocacia organizada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No período de reabertura política, o CFOAB manifestou-se favorável e uma Constituinte exclusiva e à reforma do Poder Judiciário.</a:t>
            </a:r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Período posterior à promulgação da Constituição Federal marcado por oportunidades de articulação da OAB com outras entidades representativas da sociedade civil</a:t>
            </a:r>
            <a:r>
              <a:rPr lang="en-US" b="1" dirty="0" smtClean="0"/>
              <a:t>: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err="1" smtClean="0"/>
              <a:t>Autora</a:t>
            </a:r>
            <a:r>
              <a:rPr lang="en-US" b="1" dirty="0" smtClean="0"/>
              <a:t> do </a:t>
            </a:r>
            <a:r>
              <a:rPr lang="en-US" b="1" dirty="0" err="1" smtClean="0"/>
              <a:t>pedido</a:t>
            </a:r>
            <a:r>
              <a:rPr lang="en-US" b="1" dirty="0" smtClean="0"/>
              <a:t> de impeachment do ex-</a:t>
            </a:r>
            <a:r>
              <a:rPr lang="en-US" b="1" dirty="0" err="1" smtClean="0"/>
              <a:t>presidente</a:t>
            </a:r>
            <a:r>
              <a:rPr lang="en-US" b="1" dirty="0" smtClean="0"/>
              <a:t> </a:t>
            </a:r>
            <a:r>
              <a:rPr lang="en-US" b="1" dirty="0" err="1" smtClean="0"/>
              <a:t>Collor</a:t>
            </a:r>
            <a:r>
              <a:rPr lang="en-US" b="1" dirty="0" smtClean="0"/>
              <a:t>, </a:t>
            </a:r>
            <a:r>
              <a:rPr lang="en-US" b="1" dirty="0" err="1" smtClean="0"/>
              <a:t>em</a:t>
            </a:r>
            <a:r>
              <a:rPr lang="en-US" b="1" dirty="0" smtClean="0"/>
              <a:t> 1992 (</a:t>
            </a:r>
            <a:r>
              <a:rPr lang="en-US" b="1" dirty="0" err="1" smtClean="0"/>
              <a:t>juntamente</a:t>
            </a:r>
            <a:r>
              <a:rPr lang="en-US" b="1" dirty="0" smtClean="0"/>
              <a:t> com a ABI).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err="1" smtClean="0"/>
              <a:t>Papel</a:t>
            </a:r>
            <a:r>
              <a:rPr lang="en-US" b="1" dirty="0" smtClean="0"/>
              <a:t> </a:t>
            </a:r>
            <a:r>
              <a:rPr lang="en-US" b="1" dirty="0" err="1" smtClean="0"/>
              <a:t>coadjuvante</a:t>
            </a:r>
            <a:r>
              <a:rPr lang="en-US" b="1" dirty="0" smtClean="0"/>
              <a:t> : </a:t>
            </a:r>
            <a:r>
              <a:rPr lang="en-US" b="1" dirty="0" err="1" smtClean="0"/>
              <a:t>cr</a:t>
            </a:r>
            <a:r>
              <a:rPr lang="pt-BR" b="1" dirty="0" err="1" smtClean="0"/>
              <a:t>ítica</a:t>
            </a:r>
            <a:r>
              <a:rPr lang="pt-BR" b="1" dirty="0"/>
              <a:t> </a:t>
            </a:r>
            <a:r>
              <a:rPr lang="pt-BR" b="1" dirty="0" smtClean="0"/>
              <a:t>formal ao uso indiscriminado de medidas provisórias pelo governo FHC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Articuladora da criação de órgãos de controle externo do Poder Judiciário. 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Rejeitou pedido de impeachment de  Lula e apoiou o de Dilma.</a:t>
            </a:r>
            <a:endParaRPr lang="en-US" b="1" dirty="0" smtClean="0"/>
          </a:p>
          <a:p>
            <a:pPr marL="914400" lvl="1" indent="-457200" algn="l">
              <a:buFont typeface="Arial" charset="0"/>
              <a:buChar char="•"/>
            </a:pPr>
            <a:endParaRPr lang="en-US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2105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Hoje em dia – intervenções atuais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OAB e a </a:t>
            </a:r>
            <a:r>
              <a:rPr lang="pt-BR" b="1" dirty="0" err="1" smtClean="0"/>
              <a:t>judicialização</a:t>
            </a:r>
            <a:r>
              <a:rPr lang="en-US" b="1" dirty="0" smtClean="0"/>
              <a:t>: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smtClean="0"/>
              <a:t>ADI 6235: </a:t>
            </a:r>
            <a:r>
              <a:rPr lang="en-US" b="1" dirty="0" err="1" smtClean="0"/>
              <a:t>tratamento</a:t>
            </a:r>
            <a:r>
              <a:rPr lang="en-US" b="1" dirty="0" smtClean="0"/>
              <a:t> is</a:t>
            </a:r>
            <a:r>
              <a:rPr lang="pt-BR" b="1" dirty="0" err="1" smtClean="0"/>
              <a:t>onômico</a:t>
            </a:r>
            <a:r>
              <a:rPr lang="pt-BR" b="1" dirty="0" smtClean="0"/>
              <a:t> entre advogados e demais carreiras jurídicas públicas no controle por detector de metais a tribunais e fóruns.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RE 603.583</a:t>
            </a:r>
            <a:r>
              <a:rPr lang="en-US" b="1" dirty="0" smtClean="0"/>
              <a:t>: </a:t>
            </a:r>
            <a:r>
              <a:rPr lang="en-US" b="1" dirty="0" err="1" smtClean="0"/>
              <a:t>obriga</a:t>
            </a:r>
            <a:r>
              <a:rPr lang="pt-BR" b="1" dirty="0" err="1" smtClean="0"/>
              <a:t>ção</a:t>
            </a:r>
            <a:r>
              <a:rPr lang="pt-BR" b="1" dirty="0" smtClean="0"/>
              <a:t> de aprovação do Exame da Ordem para exercício da profissão.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smtClean="0"/>
              <a:t>ADI 6295: </a:t>
            </a:r>
            <a:r>
              <a:rPr lang="en-US" b="1" dirty="0" err="1" smtClean="0"/>
              <a:t>validade</a:t>
            </a:r>
            <a:r>
              <a:rPr lang="en-US" b="1" dirty="0" smtClean="0"/>
              <a:t> de MP que </a:t>
            </a:r>
            <a:r>
              <a:rPr lang="en-US" b="1" dirty="0" err="1" smtClean="0"/>
              <a:t>extingue</a:t>
            </a:r>
            <a:r>
              <a:rPr lang="en-US" b="1" dirty="0" smtClean="0"/>
              <a:t> </a:t>
            </a:r>
            <a:r>
              <a:rPr lang="en-US" b="1" dirty="0" err="1" smtClean="0"/>
              <a:t>pagamento</a:t>
            </a:r>
            <a:r>
              <a:rPr lang="en-US" b="1" dirty="0" smtClean="0"/>
              <a:t> de </a:t>
            </a:r>
            <a:r>
              <a:rPr lang="en-US" b="1" dirty="0" err="1" smtClean="0"/>
              <a:t>direitos</a:t>
            </a:r>
            <a:r>
              <a:rPr lang="en-US" b="1" dirty="0" smtClean="0"/>
              <a:t> </a:t>
            </a:r>
            <a:r>
              <a:rPr lang="en-US" b="1" dirty="0" err="1" smtClean="0"/>
              <a:t>autorais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quartos de hotel e </a:t>
            </a:r>
            <a:r>
              <a:rPr lang="en-US" b="1" dirty="0" err="1" smtClean="0"/>
              <a:t>cabine</a:t>
            </a:r>
            <a:r>
              <a:rPr lang="en-US" b="1" dirty="0" smtClean="0"/>
              <a:t> de </a:t>
            </a:r>
            <a:r>
              <a:rPr lang="en-US" b="1" dirty="0" err="1" smtClean="0"/>
              <a:t>cruzeiro</a:t>
            </a:r>
            <a:r>
              <a:rPr lang="en-US" b="1" dirty="0" smtClean="0"/>
              <a:t>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ACP para suspender resolução ANAC sobre franquia de bagagem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Recente investigação do CFOAB de </a:t>
            </a:r>
            <a:r>
              <a:rPr lang="pt-BR" b="1" i="1" dirty="0" smtClean="0"/>
              <a:t>startups</a:t>
            </a:r>
            <a:r>
              <a:rPr lang="pt-BR" b="1" dirty="0" smtClean="0"/>
              <a:t> de serviços jurídicos. </a:t>
            </a:r>
          </a:p>
          <a:p>
            <a:pPr marL="457200" indent="-457200" algn="l">
              <a:buFont typeface="Arial" charset="0"/>
              <a:buChar char="•"/>
            </a:pPr>
            <a:endParaRPr lang="pt-BR" b="1" dirty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5927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Hoje em dia – intervenções atuais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Recentes destaques nas iniciativas contra o governo Bolsonaro</a:t>
            </a:r>
            <a:r>
              <a:rPr lang="en-US" b="1" dirty="0" smtClean="0"/>
              <a:t>:</a:t>
            </a:r>
            <a:endParaRPr lang="pt-BR" b="1" dirty="0" smtClean="0"/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ADPF 672</a:t>
            </a:r>
            <a:r>
              <a:rPr lang="en-US" b="1" dirty="0" smtClean="0"/>
              <a:t>: </a:t>
            </a:r>
            <a:r>
              <a:rPr lang="en-US" b="1" dirty="0" err="1" smtClean="0"/>
              <a:t>reconhecimento</a:t>
            </a:r>
            <a:r>
              <a:rPr lang="en-US" b="1" dirty="0" smtClean="0"/>
              <a:t> da </a:t>
            </a:r>
            <a:r>
              <a:rPr lang="en-US" b="1" dirty="0" err="1" smtClean="0"/>
              <a:t>compet</a:t>
            </a:r>
            <a:r>
              <a:rPr lang="pt-BR" b="1" dirty="0" err="1" smtClean="0"/>
              <a:t>ência</a:t>
            </a:r>
            <a:r>
              <a:rPr lang="pt-BR" b="1" dirty="0" smtClean="0"/>
              <a:t> concorrente de Estados e Municípios na adoção de medidas restritivas no período da pandemia.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ADI 6351</a:t>
            </a:r>
            <a:r>
              <a:rPr lang="en-US" b="1" dirty="0" smtClean="0"/>
              <a:t>: </a:t>
            </a:r>
            <a:r>
              <a:rPr lang="en-US" b="1" dirty="0" err="1" smtClean="0"/>
              <a:t>suspens</a:t>
            </a:r>
            <a:r>
              <a:rPr lang="pt-BR" b="1" dirty="0" err="1" smtClean="0"/>
              <a:t>ão</a:t>
            </a:r>
            <a:r>
              <a:rPr lang="pt-BR" b="1" dirty="0" smtClean="0"/>
              <a:t> da eficácia art. 1º MP 928 (restrição à LAI)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ADI 6387</a:t>
            </a:r>
            <a:r>
              <a:rPr lang="en-US" b="1" dirty="0" smtClean="0"/>
              <a:t>: </a:t>
            </a:r>
            <a:r>
              <a:rPr lang="en-US" b="1" dirty="0" err="1" smtClean="0"/>
              <a:t>suspens</a:t>
            </a:r>
            <a:r>
              <a:rPr lang="pt-BR" b="1" dirty="0" err="1" smtClean="0"/>
              <a:t>ão</a:t>
            </a:r>
            <a:r>
              <a:rPr lang="pt-BR" b="1" dirty="0" smtClean="0"/>
              <a:t> eficácia MP 954 (compartilhamento de dados por empresas de telecomunicações durante emergência de saúde pública)</a:t>
            </a:r>
          </a:p>
          <a:p>
            <a:pPr marL="914400" lvl="1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3491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Materiais</a:t>
            </a:r>
            <a:r>
              <a:rPr lang="en-US" dirty="0" smtClean="0"/>
              <a:t> para discuss</a:t>
            </a:r>
            <a:r>
              <a:rPr lang="pt-BR" dirty="0" err="1" smtClean="0"/>
              <a:t>ão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R="45720" lvl="1" indent="-457200" algn="l">
              <a:buClr>
                <a:schemeClr val="accent3"/>
              </a:buClr>
              <a:buSzPct val="95000"/>
              <a:buFont typeface="Arial" charset="0"/>
              <a:buChar char="•"/>
            </a:pPr>
            <a:r>
              <a:rPr lang="pt-BR" b="1" dirty="0" smtClean="0"/>
              <a:t>Petição inicial e decisão monocrática ADPF 672</a:t>
            </a:r>
            <a:r>
              <a:rPr lang="en-US" b="1" dirty="0" smtClean="0"/>
              <a:t>: </a:t>
            </a:r>
            <a:r>
              <a:rPr lang="en-US" b="1" dirty="0" err="1" smtClean="0"/>
              <a:t>reconhecimento</a:t>
            </a:r>
            <a:r>
              <a:rPr lang="en-US" b="1" dirty="0" smtClean="0"/>
              <a:t> </a:t>
            </a:r>
            <a:r>
              <a:rPr lang="en-US" b="1" dirty="0"/>
              <a:t>da </a:t>
            </a:r>
            <a:r>
              <a:rPr lang="en-US" b="1" dirty="0" err="1"/>
              <a:t>compet</a:t>
            </a:r>
            <a:r>
              <a:rPr lang="pt-BR" b="1" dirty="0" err="1"/>
              <a:t>ência</a:t>
            </a:r>
            <a:r>
              <a:rPr lang="pt-BR" b="1" dirty="0"/>
              <a:t> concorrente de Estados e Municípios na adoção de medidas restritivas no período da pandemia.</a:t>
            </a:r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Petição inicial MS 1022470-27.2020.4.01.3400 e sentença</a:t>
            </a:r>
            <a:r>
              <a:rPr lang="en-US" b="1" dirty="0" smtClean="0"/>
              <a:t>: </a:t>
            </a:r>
            <a:r>
              <a:rPr lang="en-US" b="1" dirty="0" err="1" smtClean="0"/>
              <a:t>pedido</a:t>
            </a:r>
            <a:r>
              <a:rPr lang="en-US" b="1" dirty="0" smtClean="0"/>
              <a:t> de </a:t>
            </a:r>
            <a:r>
              <a:rPr lang="en-US" b="1" dirty="0" err="1" smtClean="0"/>
              <a:t>afastamento</a:t>
            </a:r>
            <a:r>
              <a:rPr lang="en-US" b="1" dirty="0" smtClean="0"/>
              <a:t> do </a:t>
            </a:r>
            <a:r>
              <a:rPr lang="en-US" b="1" dirty="0" err="1" smtClean="0"/>
              <a:t>presidente</a:t>
            </a:r>
            <a:r>
              <a:rPr lang="en-US" b="1" dirty="0" smtClean="0"/>
              <a:t> da OAB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desvio</a:t>
            </a:r>
            <a:r>
              <a:rPr lang="en-US" b="1" dirty="0" smtClean="0"/>
              <a:t> de </a:t>
            </a:r>
            <a:r>
              <a:rPr lang="en-US" b="1" dirty="0" err="1" smtClean="0"/>
              <a:t>finalidade</a:t>
            </a:r>
            <a:r>
              <a:rPr lang="en-US" b="1" dirty="0" smtClean="0"/>
              <a:t>, </a:t>
            </a:r>
            <a:r>
              <a:rPr lang="en-US" b="1" dirty="0" err="1" smtClean="0"/>
              <a:t>abuso</a:t>
            </a:r>
            <a:r>
              <a:rPr lang="en-US" b="1" dirty="0" smtClean="0"/>
              <a:t> de </a:t>
            </a:r>
            <a:r>
              <a:rPr lang="en-US" b="1" dirty="0" err="1" smtClean="0"/>
              <a:t>autoridade</a:t>
            </a:r>
            <a:r>
              <a:rPr lang="en-US" b="1" dirty="0" smtClean="0"/>
              <a:t> e </a:t>
            </a:r>
            <a:r>
              <a:rPr lang="en-US" b="1" dirty="0" err="1" smtClean="0"/>
              <a:t>desrespeito</a:t>
            </a:r>
            <a:r>
              <a:rPr lang="en-US" b="1" dirty="0" smtClean="0"/>
              <a:t> </a:t>
            </a:r>
            <a:r>
              <a:rPr lang="en-US" b="1" dirty="0" err="1" smtClean="0"/>
              <a:t>ao</a:t>
            </a:r>
            <a:r>
              <a:rPr lang="en-US" b="1" dirty="0" smtClean="0"/>
              <a:t> </a:t>
            </a:r>
            <a:r>
              <a:rPr lang="en-US" b="1" dirty="0" err="1" smtClean="0"/>
              <a:t>Estatuto</a:t>
            </a:r>
            <a:r>
              <a:rPr lang="en-US" b="1" dirty="0" smtClean="0"/>
              <a:t> </a:t>
            </a:r>
            <a:r>
              <a:rPr lang="en-US" b="1" dirty="0" err="1" smtClean="0"/>
              <a:t>ao</a:t>
            </a:r>
            <a:r>
              <a:rPr lang="en-US" b="1" dirty="0" smtClean="0"/>
              <a:t> </a:t>
            </a:r>
            <a:r>
              <a:rPr lang="en-US" b="1" dirty="0" err="1" smtClean="0"/>
              <a:t>ingressar</a:t>
            </a:r>
            <a:r>
              <a:rPr lang="en-US" b="1" dirty="0" smtClean="0"/>
              <a:t> com ADPF 672.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24553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Artigo 133, Constituição Federal</a:t>
            </a:r>
            <a:r>
              <a:rPr lang="en-US" b="1" dirty="0" smtClean="0"/>
              <a:t>: 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err="1" smtClean="0"/>
              <a:t>Pressuposto</a:t>
            </a:r>
            <a:r>
              <a:rPr lang="en-US" b="1" dirty="0"/>
              <a:t> </a:t>
            </a:r>
            <a:r>
              <a:rPr lang="en-US" b="1" dirty="0" err="1" smtClean="0"/>
              <a:t>essencial</a:t>
            </a:r>
            <a:r>
              <a:rPr lang="en-US" b="1" dirty="0" smtClean="0"/>
              <a:t> à </a:t>
            </a:r>
            <a:r>
              <a:rPr lang="en-US" b="1" dirty="0" err="1" smtClean="0"/>
              <a:t>formação</a:t>
            </a:r>
            <a:r>
              <a:rPr lang="en-US" b="1" dirty="0" smtClean="0"/>
              <a:t> do </a:t>
            </a:r>
            <a:r>
              <a:rPr lang="en-US" b="1" dirty="0" err="1" smtClean="0"/>
              <a:t>Poder</a:t>
            </a:r>
            <a:r>
              <a:rPr lang="en-US" b="1" dirty="0" smtClean="0"/>
              <a:t> </a:t>
            </a:r>
            <a:r>
              <a:rPr lang="en-US" b="1" dirty="0" err="1" smtClean="0"/>
              <a:t>Judiciário</a:t>
            </a:r>
            <a:endParaRPr lang="en-US" b="1" dirty="0" smtClean="0"/>
          </a:p>
          <a:p>
            <a:pPr lvl="1" algn="l"/>
            <a:endParaRPr lang="en-US" b="1" dirty="0" smtClean="0"/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err="1" smtClean="0"/>
              <a:t>Essencial</a:t>
            </a:r>
            <a:r>
              <a:rPr lang="en-US" b="1" dirty="0" smtClean="0"/>
              <a:t> à </a:t>
            </a:r>
            <a:r>
              <a:rPr lang="en-US" b="1" dirty="0" err="1" smtClean="0"/>
              <a:t>administração</a:t>
            </a:r>
            <a:r>
              <a:rPr lang="en-US" b="1" dirty="0" smtClean="0"/>
              <a:t> da </a:t>
            </a:r>
            <a:r>
              <a:rPr lang="en-US" b="1" dirty="0" err="1" smtClean="0"/>
              <a:t>justiça</a:t>
            </a:r>
            <a:r>
              <a:rPr lang="en-US" b="1" dirty="0" smtClean="0"/>
              <a:t> (</a:t>
            </a:r>
            <a:r>
              <a:rPr lang="en-US" b="1" dirty="0" err="1" smtClean="0"/>
              <a:t>elemento</a:t>
            </a:r>
            <a:r>
              <a:rPr lang="en-US" b="1" dirty="0" smtClean="0"/>
              <a:t> </a:t>
            </a:r>
            <a:r>
              <a:rPr lang="en-US" b="1" dirty="0" err="1" smtClean="0"/>
              <a:t>técnico</a:t>
            </a:r>
            <a:r>
              <a:rPr lang="en-US" b="1" dirty="0" smtClean="0"/>
              <a:t> </a:t>
            </a:r>
            <a:r>
              <a:rPr lang="en-US" b="1" dirty="0" err="1" smtClean="0"/>
              <a:t>propulsor</a:t>
            </a:r>
            <a:r>
              <a:rPr lang="en-US" b="1" dirty="0" smtClean="0"/>
              <a:t> à </a:t>
            </a:r>
            <a:r>
              <a:rPr lang="en-US" b="1" dirty="0" err="1" smtClean="0"/>
              <a:t>inércia</a:t>
            </a:r>
            <a:r>
              <a:rPr lang="en-US" b="1" dirty="0" smtClean="0"/>
              <a:t> do P. </a:t>
            </a:r>
            <a:r>
              <a:rPr lang="en-US" b="1" dirty="0" err="1" smtClean="0"/>
              <a:t>Judiciário</a:t>
            </a:r>
            <a:r>
              <a:rPr lang="en-US" b="1" dirty="0" smtClean="0"/>
              <a:t>): art. 2</a:t>
            </a:r>
            <a:r>
              <a:rPr lang="pt-BR" b="1" dirty="0" smtClean="0"/>
              <a:t>º</a:t>
            </a:r>
            <a:r>
              <a:rPr lang="en-US" b="1" dirty="0" smtClean="0"/>
              <a:t>,</a:t>
            </a:r>
            <a:r>
              <a:rPr lang="pt-BR" b="1" dirty="0" smtClean="0"/>
              <a:t> §1º, da Lei nº 8.906</a:t>
            </a:r>
            <a:r>
              <a:rPr lang="en-US" b="1" dirty="0" smtClean="0"/>
              <a:t>/</a:t>
            </a:r>
            <a:r>
              <a:rPr lang="pt-BR" b="1" dirty="0" smtClean="0"/>
              <a:t>1994 (EAOAB) =&gt; serviço público e função social da profissão.</a:t>
            </a:r>
            <a:endParaRPr lang="en-US" b="1" dirty="0" smtClean="0"/>
          </a:p>
          <a:p>
            <a:pPr lvl="1" algn="l"/>
            <a:endParaRPr lang="pt-BR" b="1" dirty="0"/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Inviolabilidade no exercício da profissão</a:t>
            </a:r>
            <a:r>
              <a:rPr lang="en-US" b="1" dirty="0" smtClean="0"/>
              <a:t>: </a:t>
            </a:r>
            <a:r>
              <a:rPr lang="en-US" b="1" dirty="0" err="1" smtClean="0"/>
              <a:t>amparo</a:t>
            </a:r>
            <a:r>
              <a:rPr lang="en-US" b="1" dirty="0" smtClean="0"/>
              <a:t> a </a:t>
            </a:r>
            <a:r>
              <a:rPr lang="en-US" b="1" dirty="0" err="1" smtClean="0"/>
              <a:t>seus</a:t>
            </a:r>
            <a:r>
              <a:rPr lang="en-US" b="1" dirty="0" smtClean="0"/>
              <a:t> </a:t>
            </a:r>
            <a:r>
              <a:rPr lang="en-US" b="1" dirty="0" err="1" smtClean="0"/>
              <a:t>atos</a:t>
            </a:r>
            <a:r>
              <a:rPr lang="en-US" b="1" dirty="0" smtClean="0"/>
              <a:t> e </a:t>
            </a:r>
            <a:r>
              <a:rPr lang="en-US" b="1" dirty="0" err="1" smtClean="0"/>
              <a:t>manifestações</a:t>
            </a:r>
            <a:r>
              <a:rPr lang="en-US" b="1" dirty="0" smtClean="0"/>
              <a:t>. </a:t>
            </a:r>
            <a:r>
              <a:rPr lang="en-US" b="1" dirty="0" err="1" smtClean="0"/>
              <a:t>Não</a:t>
            </a:r>
            <a:r>
              <a:rPr lang="en-US" b="1" dirty="0" smtClean="0"/>
              <a:t> </a:t>
            </a:r>
            <a:r>
              <a:rPr lang="en-US" b="1" dirty="0" err="1" smtClean="0"/>
              <a:t>absoluta</a:t>
            </a:r>
            <a:r>
              <a:rPr lang="en-US" b="1" dirty="0" smtClean="0"/>
              <a:t> (</a:t>
            </a:r>
            <a:r>
              <a:rPr lang="en-US" b="1" dirty="0" err="1" smtClean="0"/>
              <a:t>limite</a:t>
            </a:r>
            <a:r>
              <a:rPr lang="en-US" b="1" dirty="0" smtClean="0"/>
              <a:t> da lei). </a:t>
            </a:r>
            <a:r>
              <a:rPr lang="en-US" b="1" dirty="0" err="1" smtClean="0"/>
              <a:t>Entendida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proteção</a:t>
            </a:r>
            <a:r>
              <a:rPr lang="en-US" b="1" dirty="0" smtClean="0"/>
              <a:t> </a:t>
            </a:r>
            <a:r>
              <a:rPr lang="en-US" b="1" dirty="0" err="1" smtClean="0"/>
              <a:t>ao</a:t>
            </a:r>
            <a:r>
              <a:rPr lang="en-US" b="1" dirty="0" smtClean="0"/>
              <a:t> </a:t>
            </a:r>
            <a:r>
              <a:rPr lang="en-US" b="1" dirty="0" err="1" smtClean="0"/>
              <a:t>cliente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66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Regulamentação da profissão</a:t>
            </a:r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Estatuto da Ordem dos Advogados do Brasil (Lei nº 8.906</a:t>
            </a:r>
            <a:r>
              <a:rPr lang="en-US" b="1" dirty="0" smtClean="0"/>
              <a:t>/</a:t>
            </a:r>
            <a:r>
              <a:rPr lang="pt-BR" b="1" dirty="0" smtClean="0"/>
              <a:t>1994)</a:t>
            </a:r>
          </a:p>
          <a:p>
            <a:pPr lvl="1" algn="l"/>
            <a:endParaRPr lang="pt-BR" b="1" dirty="0" smtClean="0"/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Regulamento Geral do Estatuto da Advocacia  e da Ordem dos Advogados do Brasil</a:t>
            </a:r>
          </a:p>
          <a:p>
            <a:pPr marL="914400" lvl="1" indent="-457200" algn="l">
              <a:buFont typeface="Arial" charset="0"/>
              <a:buChar char="•"/>
            </a:pPr>
            <a:endParaRPr lang="pt-BR" b="1" dirty="0" smtClean="0"/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Código de Ética e Disciplina da Ordem dos Advogados do Brasil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41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Ordem dos Advogados do Brasil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Art. 44, do EAOAB</a:t>
            </a:r>
            <a:r>
              <a:rPr lang="en-US" b="1" dirty="0" smtClean="0"/>
              <a:t>: </a:t>
            </a:r>
            <a:r>
              <a:rPr lang="en-US" b="1" dirty="0" err="1" smtClean="0"/>
              <a:t>autarquia</a:t>
            </a:r>
            <a:r>
              <a:rPr lang="en-US" b="1" dirty="0" smtClean="0"/>
              <a:t> federal</a:t>
            </a:r>
          </a:p>
          <a:p>
            <a:pPr marL="457200" indent="-457200" algn="l">
              <a:buFont typeface="Arial" charset="0"/>
              <a:buChar char="•"/>
            </a:pPr>
            <a:endParaRPr lang="en-US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Órgãos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err="1" smtClean="0"/>
              <a:t>Conselho</a:t>
            </a:r>
            <a:r>
              <a:rPr lang="en-US" b="1" dirty="0" smtClean="0"/>
              <a:t> Federal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err="1" smtClean="0"/>
              <a:t>Conselhos</a:t>
            </a:r>
            <a:r>
              <a:rPr lang="en-US" b="1" dirty="0" smtClean="0"/>
              <a:t> </a:t>
            </a:r>
            <a:r>
              <a:rPr lang="en-US" b="1" dirty="0" err="1" smtClean="0"/>
              <a:t>Seccionais</a:t>
            </a:r>
            <a:endParaRPr lang="en-US" b="1" dirty="0" smtClean="0"/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err="1" smtClean="0"/>
              <a:t>Subseções</a:t>
            </a:r>
            <a:endParaRPr lang="en-US" b="1" dirty="0" smtClean="0"/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err="1" smtClean="0"/>
              <a:t>Caixas</a:t>
            </a:r>
            <a:r>
              <a:rPr lang="en-US" b="1" dirty="0" smtClean="0"/>
              <a:t> de </a:t>
            </a:r>
            <a:r>
              <a:rPr lang="en-US" b="1" dirty="0" err="1" smtClean="0"/>
              <a:t>Assistência</a:t>
            </a:r>
            <a:r>
              <a:rPr lang="en-US" b="1" dirty="0" smtClean="0"/>
              <a:t> dos </a:t>
            </a:r>
            <a:r>
              <a:rPr lang="en-US" b="1" dirty="0" err="1" smtClean="0"/>
              <a:t>Advogados</a:t>
            </a:r>
            <a:endParaRPr lang="en-US" b="1" dirty="0" smtClean="0"/>
          </a:p>
          <a:p>
            <a:pPr marL="914400" lvl="1" indent="-457200" algn="l">
              <a:buFont typeface="Arial" charset="0"/>
              <a:buChar char="•"/>
            </a:pPr>
            <a:endParaRPr lang="en-US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8245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Estrutura e Funcionamento CFOAB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Composição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Presidente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Conselheiros Federais (3 por delegação de cada unidade federativa)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Ex-presidentes (com direito a voz nas sessões</a:t>
            </a:r>
            <a:r>
              <a:rPr lang="en-US" b="1" dirty="0" smtClean="0"/>
              <a:t>; com </a:t>
            </a:r>
            <a:r>
              <a:rPr lang="en-US" b="1" dirty="0" err="1" smtClean="0"/>
              <a:t>direito</a:t>
            </a:r>
            <a:r>
              <a:rPr lang="en-US" b="1" dirty="0" smtClean="0"/>
              <a:t> a </a:t>
            </a:r>
            <a:r>
              <a:rPr lang="en-US" b="1" dirty="0" err="1" smtClean="0"/>
              <a:t>voto</a:t>
            </a:r>
            <a:r>
              <a:rPr lang="en-US" b="1" dirty="0" smtClean="0"/>
              <a:t> se </a:t>
            </a:r>
            <a:r>
              <a:rPr lang="en-US" b="1" dirty="0" err="1" smtClean="0"/>
              <a:t>exerceu</a:t>
            </a:r>
            <a:r>
              <a:rPr lang="en-US" b="1" dirty="0" smtClean="0"/>
              <a:t> </a:t>
            </a:r>
            <a:r>
              <a:rPr lang="en-US" b="1" dirty="0" err="1" smtClean="0"/>
              <a:t>mandato</a:t>
            </a:r>
            <a:r>
              <a:rPr lang="en-US" b="1" dirty="0" smtClean="0"/>
              <a:t> at</a:t>
            </a:r>
            <a:r>
              <a:rPr lang="pt-BR" b="1" dirty="0" smtClean="0"/>
              <a:t>é 05.07.1994)</a:t>
            </a:r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Órgãos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Conselho Pleno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Órgão Especial do Conselho Pleno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Primeira, Segunda e Terceira Câmaras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Diretoria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Presidente</a:t>
            </a:r>
            <a:endParaRPr lang="pt-BR" b="1" dirty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224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Estrutura e Funcionamento CFOAB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Competências de alguns órgãos</a:t>
            </a:r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Conselho Pleno</a:t>
            </a:r>
            <a:r>
              <a:rPr lang="en-US" b="1" dirty="0" smtClean="0"/>
              <a:t>: </a:t>
            </a:r>
            <a:r>
              <a:rPr lang="en-US" b="1" dirty="0" err="1" smtClean="0"/>
              <a:t>eleger</a:t>
            </a:r>
            <a:r>
              <a:rPr lang="en-US" b="1" dirty="0" smtClean="0"/>
              <a:t> </a:t>
            </a:r>
            <a:r>
              <a:rPr lang="en-US" b="1" dirty="0" err="1" smtClean="0"/>
              <a:t>membros</a:t>
            </a:r>
            <a:r>
              <a:rPr lang="en-US" b="1" dirty="0" smtClean="0"/>
              <a:t> da </a:t>
            </a:r>
            <a:r>
              <a:rPr lang="en-US" b="1" dirty="0" err="1" smtClean="0"/>
              <a:t>Diretoria</a:t>
            </a:r>
            <a:r>
              <a:rPr lang="en-US" b="1" dirty="0" smtClean="0"/>
              <a:t> do CFOAB; </a:t>
            </a:r>
            <a:r>
              <a:rPr lang="en-US" b="1" dirty="0" err="1"/>
              <a:t>e</a:t>
            </a:r>
            <a:r>
              <a:rPr lang="en-US" b="1" dirty="0" err="1" smtClean="0"/>
              <a:t>ditar</a:t>
            </a:r>
            <a:r>
              <a:rPr lang="en-US" b="1" dirty="0" smtClean="0"/>
              <a:t> </a:t>
            </a:r>
            <a:r>
              <a:rPr lang="en-US" b="1" dirty="0" err="1" smtClean="0"/>
              <a:t>resoluções</a:t>
            </a:r>
            <a:r>
              <a:rPr lang="en-US" b="1" dirty="0" smtClean="0"/>
              <a:t>;</a:t>
            </a:r>
            <a:r>
              <a:rPr lang="pt-BR" b="1" dirty="0" smtClean="0"/>
              <a:t> instituir comissões permanentes.</a:t>
            </a:r>
          </a:p>
          <a:p>
            <a:pPr marL="457200" indent="-457200" algn="l">
              <a:buFont typeface="Arial" charset="0"/>
              <a:buChar char="•"/>
            </a:pPr>
            <a:endParaRPr lang="pt-BR" b="1" dirty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Presidente</a:t>
            </a:r>
            <a:r>
              <a:rPr lang="en-US" b="1" dirty="0" smtClean="0"/>
              <a:t>: art. 100, </a:t>
            </a:r>
            <a:r>
              <a:rPr lang="en-US" b="1" dirty="0" err="1" smtClean="0"/>
              <a:t>Regimento</a:t>
            </a:r>
            <a:r>
              <a:rPr lang="en-US" b="1" dirty="0" smtClean="0"/>
              <a:t> </a:t>
            </a:r>
            <a:r>
              <a:rPr lang="en-US" b="1" dirty="0" err="1" smtClean="0"/>
              <a:t>Geral</a:t>
            </a:r>
            <a:r>
              <a:rPr lang="en-US" b="1" dirty="0" smtClean="0"/>
              <a:t> do EAOAB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b="1" dirty="0" err="1" smtClean="0"/>
              <a:t>Representar</a:t>
            </a:r>
            <a:r>
              <a:rPr lang="en-US" b="1" dirty="0" smtClean="0"/>
              <a:t> a OAB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geral</a:t>
            </a:r>
            <a:r>
              <a:rPr lang="en-US" b="1" dirty="0" smtClean="0"/>
              <a:t> e 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advogados</a:t>
            </a:r>
            <a:r>
              <a:rPr lang="en-US" b="1" dirty="0" smtClean="0"/>
              <a:t> </a:t>
            </a:r>
            <a:r>
              <a:rPr lang="en-US" b="1" dirty="0" err="1" smtClean="0"/>
              <a:t>brasileiros</a:t>
            </a:r>
            <a:r>
              <a:rPr lang="en-US" b="1" dirty="0" smtClean="0"/>
              <a:t>,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ju</a:t>
            </a:r>
            <a:r>
              <a:rPr lang="pt-BR" b="1" dirty="0" err="1" smtClean="0"/>
              <a:t>ízo</a:t>
            </a:r>
            <a:r>
              <a:rPr lang="pt-BR" b="1" dirty="0" smtClean="0"/>
              <a:t> ou fora dele, no país ou no exterior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Representar o CFOAB, em juízo ou fora dele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Entre outras</a:t>
            </a:r>
          </a:p>
          <a:p>
            <a:pPr marL="457200" indent="-457200" algn="l">
              <a:buFont typeface="Arial" charset="0"/>
              <a:buChar char="•"/>
            </a:pPr>
            <a:endParaRPr lang="pt-BR" b="1" dirty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endParaRPr lang="en-US" b="1" dirty="0" smtClean="0"/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20087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História da Criação da OAB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Contexto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Fim da política café-com-leite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“Revolução” de 1930 (nova elite, mais heterogênea, que mesclava parcela das oligarquias regionais, egressos do movimento tenentista e intelectuais liberais).</a:t>
            </a:r>
          </a:p>
          <a:p>
            <a:pPr marL="914400" lvl="1" indent="-457200" algn="l">
              <a:buFont typeface="Arial" charset="0"/>
              <a:buChar char="•"/>
            </a:pPr>
            <a:endParaRPr lang="pt-BR" b="1" dirty="0"/>
          </a:p>
          <a:p>
            <a:pPr lvl="1" algn="l"/>
            <a:r>
              <a:rPr lang="pt-BR" b="1" dirty="0"/>
              <a:t>Atos </a:t>
            </a:r>
            <a:r>
              <a:rPr lang="pt-BR" b="1" dirty="0" smtClean="0"/>
              <a:t>iniciais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Decreto nº 19.408, de 18.11.1930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09.03.1933</a:t>
            </a:r>
            <a:r>
              <a:rPr lang="en-US" b="1" dirty="0" smtClean="0"/>
              <a:t>: </a:t>
            </a:r>
            <a:r>
              <a:rPr lang="en-US" b="1" dirty="0" err="1" smtClean="0"/>
              <a:t>sess</a:t>
            </a:r>
            <a:r>
              <a:rPr lang="pt-BR" b="1" dirty="0" err="1" smtClean="0"/>
              <a:t>ão</a:t>
            </a:r>
            <a:r>
              <a:rPr lang="pt-BR" b="1" dirty="0" smtClean="0"/>
              <a:t> solene de instalação do Conselho Federal da OAB. Presidente</a:t>
            </a:r>
            <a:r>
              <a:rPr lang="en-US" b="1" dirty="0" smtClean="0"/>
              <a:t>: Levi </a:t>
            </a:r>
            <a:r>
              <a:rPr lang="en-US" b="1" dirty="0" err="1" smtClean="0"/>
              <a:t>Carneiro</a:t>
            </a:r>
            <a:endParaRPr lang="pt-BR" b="1" dirty="0" smtClean="0"/>
          </a:p>
          <a:p>
            <a:pPr marL="914400" lvl="1" indent="-457200" algn="l">
              <a:buFont typeface="Arial" charset="0"/>
              <a:buChar char="•"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203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/>
          <a:lstStyle/>
          <a:p>
            <a:pPr algn="ctr"/>
            <a:r>
              <a:rPr lang="pt-BR" dirty="0" smtClean="0"/>
              <a:t>Período ditadura militar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pt-BR" b="1" dirty="0" smtClean="0"/>
              <a:t>Qual foi o papel do advogado na ditadura militar</a:t>
            </a:r>
            <a:r>
              <a:rPr lang="en-US" b="1" dirty="0" smtClean="0"/>
              <a:t>?</a:t>
            </a:r>
          </a:p>
          <a:p>
            <a:pPr marL="457200" indent="-457200" algn="l">
              <a:buFont typeface="Arial" charset="0"/>
              <a:buChar char="•"/>
            </a:pPr>
            <a:endParaRPr lang="en-US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en-US" b="1" dirty="0" err="1" smtClean="0"/>
              <a:t>Quais</a:t>
            </a:r>
            <a:r>
              <a:rPr lang="en-US" b="1" dirty="0" smtClean="0"/>
              <a:t> </a:t>
            </a:r>
            <a:r>
              <a:rPr lang="en-US" b="1" dirty="0" err="1" smtClean="0"/>
              <a:t>estrat</a:t>
            </a:r>
            <a:r>
              <a:rPr lang="pt-BR" b="1" dirty="0" err="1" smtClean="0"/>
              <a:t>égias</a:t>
            </a:r>
            <a:r>
              <a:rPr lang="pt-BR" b="1" dirty="0" smtClean="0"/>
              <a:t> utilizaram para defender presos políticos</a:t>
            </a:r>
            <a:r>
              <a:rPr lang="en-US" b="1" dirty="0" smtClean="0"/>
              <a:t>?</a:t>
            </a:r>
          </a:p>
          <a:p>
            <a:pPr marL="457200" indent="-457200" algn="l">
              <a:buFont typeface="Arial" charset="0"/>
              <a:buChar char="•"/>
            </a:pPr>
            <a:endParaRPr lang="en-US" b="1" dirty="0" smtClean="0"/>
          </a:p>
          <a:p>
            <a:pPr marL="457200" indent="-457200" algn="l">
              <a:buFont typeface="Arial" charset="0"/>
              <a:buChar char="•"/>
            </a:pPr>
            <a:r>
              <a:rPr lang="en-US" b="1" dirty="0" smtClean="0"/>
              <a:t>Como se </a:t>
            </a:r>
            <a:r>
              <a:rPr lang="en-US" b="1" dirty="0" err="1" smtClean="0"/>
              <a:t>posicionaram</a:t>
            </a:r>
            <a:r>
              <a:rPr lang="en-US" b="1" dirty="0" smtClean="0"/>
              <a:t> as </a:t>
            </a:r>
            <a:r>
              <a:rPr lang="en-US" b="1" dirty="0" err="1" smtClean="0"/>
              <a:t>institui</a:t>
            </a:r>
            <a:r>
              <a:rPr lang="pt-BR" b="1" dirty="0" err="1" smtClean="0"/>
              <a:t>ções</a:t>
            </a:r>
            <a:r>
              <a:rPr lang="pt-BR" b="1" dirty="0" smtClean="0"/>
              <a:t> representativas</a:t>
            </a:r>
            <a:r>
              <a:rPr lang="en-US" b="1" dirty="0" smtClean="0"/>
              <a:t>?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916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/>
          <a:lstStyle/>
          <a:p>
            <a:pPr algn="ctr"/>
            <a:r>
              <a:rPr lang="pt-BR" dirty="0" smtClean="0"/>
              <a:t>Período ditadura militar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US" b="1" dirty="0" smtClean="0"/>
              <a:t>Como </a:t>
            </a:r>
            <a:r>
              <a:rPr lang="en-US" b="1" dirty="0" err="1" smtClean="0"/>
              <a:t>classe</a:t>
            </a:r>
            <a:r>
              <a:rPr lang="en-US" b="1" dirty="0" smtClean="0"/>
              <a:t> , 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advogados</a:t>
            </a:r>
            <a:r>
              <a:rPr lang="en-US" b="1" dirty="0" smtClean="0"/>
              <a:t> n</a:t>
            </a:r>
            <a:r>
              <a:rPr lang="pt-BR" b="1" dirty="0" err="1" smtClean="0"/>
              <a:t>ão</a:t>
            </a:r>
            <a:r>
              <a:rPr lang="pt-BR" b="1" dirty="0" smtClean="0"/>
              <a:t> se opuseram à derrubada de João Goulart.</a:t>
            </a:r>
          </a:p>
          <a:p>
            <a:pPr marL="457200" indent="-457200" algn="l">
              <a:buFont typeface="Arial" charset="0"/>
              <a:buChar char="•"/>
            </a:pPr>
            <a:endParaRPr lang="pt-BR" b="1" dirty="0" smtClean="0"/>
          </a:p>
          <a:p>
            <a:pPr marL="914400" lvl="1" indent="-457200" algn="l">
              <a:buFont typeface="Arial" charset="0"/>
              <a:buChar char="•"/>
            </a:pPr>
            <a:r>
              <a:rPr lang="pt-BR" b="1" dirty="0" smtClean="0"/>
              <a:t>Ata da Sessão 1115ª, de 07.04.1964</a:t>
            </a:r>
            <a:r>
              <a:rPr lang="en-US" b="1" dirty="0" smtClean="0"/>
              <a:t>: nota de </a:t>
            </a:r>
            <a:r>
              <a:rPr lang="en-US" b="1" dirty="0" err="1" smtClean="0"/>
              <a:t>regozijo</a:t>
            </a:r>
            <a:r>
              <a:rPr lang="en-US" b="1" dirty="0" smtClean="0"/>
              <a:t> </a:t>
            </a:r>
            <a:r>
              <a:rPr lang="pt-BR" b="1" dirty="0" smtClean="0"/>
              <a:t>à manobra militar, tida como medida emergencial, tomada para evitar o desmantelamento do estado </a:t>
            </a:r>
            <a:r>
              <a:rPr lang="pt-BR" b="1" dirty="0" err="1" smtClean="0"/>
              <a:t>democrático,louvando</a:t>
            </a:r>
            <a:r>
              <a:rPr lang="pt-BR" b="1" dirty="0" smtClean="0"/>
              <a:t> a derrocada do “mal das conjunturas </a:t>
            </a:r>
            <a:r>
              <a:rPr lang="pt-BR" b="1" dirty="0" err="1" smtClean="0"/>
              <a:t>comuno</a:t>
            </a:r>
            <a:r>
              <a:rPr lang="pt-BR" b="1" dirty="0" smtClean="0"/>
              <a:t>-sindicalistas”.</a:t>
            </a:r>
          </a:p>
          <a:p>
            <a:pPr marL="457200" indent="-457200" algn="l">
              <a:buFont typeface="Arial" charset="0"/>
              <a:buChar char="•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718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4604</TotalTime>
  <Words>1191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Instituições Judiciárias</vt:lpstr>
      <vt:lpstr>Introdução</vt:lpstr>
      <vt:lpstr>Introdução</vt:lpstr>
      <vt:lpstr>Ordem dos Advogados do Brasil</vt:lpstr>
      <vt:lpstr>Estrutura e Funcionamento CFOAB</vt:lpstr>
      <vt:lpstr>Estrutura e Funcionamento CFOAB</vt:lpstr>
      <vt:lpstr>História da Criação da OAB</vt:lpstr>
      <vt:lpstr>Período ditadura militar</vt:lpstr>
      <vt:lpstr>Período ditadura militar</vt:lpstr>
      <vt:lpstr>Período ditadura militar</vt:lpstr>
      <vt:lpstr>Período ditadura militar</vt:lpstr>
      <vt:lpstr>Período ditadura militar</vt:lpstr>
      <vt:lpstr>Período ditadura militar</vt:lpstr>
      <vt:lpstr>Evolução da advocacia organizada</vt:lpstr>
      <vt:lpstr>Hoje em dia – intervenções atuais</vt:lpstr>
      <vt:lpstr>Hoje em dia – intervenções atuais</vt:lpstr>
      <vt:lpstr>Materiais para discussão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Instituições Judiciárias</dc:title>
  <dc:creator>Maria Elisa C Novais</dc:creator>
  <cp:lastModifiedBy>Maria Elisa C Novais</cp:lastModifiedBy>
  <cp:revision>30</cp:revision>
  <dcterms:created xsi:type="dcterms:W3CDTF">2020-04-27T15:31:45Z</dcterms:created>
  <dcterms:modified xsi:type="dcterms:W3CDTF">2020-05-04T17:55:12Z</dcterms:modified>
</cp:coreProperties>
</file>