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notesMasterIdLst>
    <p:notesMasterId r:id="rId55"/>
  </p:notesMasterIdLst>
  <p:sldIdLst>
    <p:sldId id="256" r:id="rId3"/>
    <p:sldId id="301" r:id="rId4"/>
    <p:sldId id="302" r:id="rId5"/>
    <p:sldId id="303" r:id="rId6"/>
    <p:sldId id="305" r:id="rId7"/>
    <p:sldId id="304" r:id="rId8"/>
    <p:sldId id="306" r:id="rId9"/>
    <p:sldId id="307" r:id="rId10"/>
    <p:sldId id="308" r:id="rId11"/>
    <p:sldId id="309" r:id="rId12"/>
    <p:sldId id="310" r:id="rId13"/>
    <p:sldId id="311" r:id="rId14"/>
    <p:sldId id="314" r:id="rId15"/>
    <p:sldId id="315" r:id="rId16"/>
    <p:sldId id="316" r:id="rId17"/>
    <p:sldId id="317" r:id="rId18"/>
    <p:sldId id="318" r:id="rId19"/>
    <p:sldId id="319" r:id="rId20"/>
    <p:sldId id="320" r:id="rId21"/>
    <p:sldId id="321" r:id="rId22"/>
    <p:sldId id="322" r:id="rId23"/>
    <p:sldId id="323" r:id="rId24"/>
    <p:sldId id="324" r:id="rId25"/>
    <p:sldId id="325" r:id="rId26"/>
    <p:sldId id="326" r:id="rId27"/>
    <p:sldId id="327" r:id="rId28"/>
    <p:sldId id="313" r:id="rId29"/>
    <p:sldId id="328" r:id="rId30"/>
    <p:sldId id="353" r:id="rId31"/>
    <p:sldId id="354" r:id="rId32"/>
    <p:sldId id="352" r:id="rId33"/>
    <p:sldId id="351" r:id="rId34"/>
    <p:sldId id="350" r:id="rId35"/>
    <p:sldId id="348" r:id="rId36"/>
    <p:sldId id="349" r:id="rId37"/>
    <p:sldId id="347" r:id="rId38"/>
    <p:sldId id="331" r:id="rId39"/>
    <p:sldId id="332" r:id="rId40"/>
    <p:sldId id="333" r:id="rId41"/>
    <p:sldId id="334" r:id="rId42"/>
    <p:sldId id="335" r:id="rId43"/>
    <p:sldId id="336" r:id="rId44"/>
    <p:sldId id="337" r:id="rId45"/>
    <p:sldId id="338" r:id="rId46"/>
    <p:sldId id="339" r:id="rId47"/>
    <p:sldId id="340" r:id="rId48"/>
    <p:sldId id="341" r:id="rId49"/>
    <p:sldId id="342" r:id="rId50"/>
    <p:sldId id="343" r:id="rId51"/>
    <p:sldId id="344" r:id="rId52"/>
    <p:sldId id="345" r:id="rId53"/>
    <p:sldId id="346" r:id="rId5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6D9F66E-5EB9-4882-86FB-DCBF35E3C3E4}" styleName="Estilo Médio 4 - Ênfas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39" autoAdjust="0"/>
    <p:restoredTop sz="84317" autoAdjust="0"/>
  </p:normalViewPr>
  <p:slideViewPr>
    <p:cSldViewPr snapToGrid="0">
      <p:cViewPr varScale="1">
        <p:scale>
          <a:sx n="94" d="100"/>
          <a:sy n="94" d="100"/>
        </p:scale>
        <p:origin x="1644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F43F9B-2E36-4D46-A118-AABEAE67A1B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BDA5F6C-358A-421B-934E-F0A9FFFD5798}">
      <dgm:prSet phldrT="[Texto]"/>
      <dgm:spPr/>
      <dgm:t>
        <a:bodyPr/>
        <a:lstStyle/>
        <a:p>
          <a:r>
            <a:rPr lang="pt-BR" noProof="0" dirty="0"/>
            <a:t>Requisitos</a:t>
          </a:r>
        </a:p>
      </dgm:t>
    </dgm:pt>
    <dgm:pt modelId="{9DA25CBB-BE49-48DA-A4F6-5E21A394ED6C}" type="parTrans" cxnId="{3E55971E-D716-423C-9E45-D212FA6BDD4F}">
      <dgm:prSet/>
      <dgm:spPr/>
      <dgm:t>
        <a:bodyPr/>
        <a:lstStyle/>
        <a:p>
          <a:endParaRPr lang="pt-BR"/>
        </a:p>
      </dgm:t>
    </dgm:pt>
    <dgm:pt modelId="{A6ECE45C-61D4-4223-8E07-A6C6CBF1E25E}" type="sibTrans" cxnId="{3E55971E-D716-423C-9E45-D212FA6BDD4F}">
      <dgm:prSet/>
      <dgm:spPr/>
      <dgm:t>
        <a:bodyPr/>
        <a:lstStyle/>
        <a:p>
          <a:endParaRPr lang="pt-BR"/>
        </a:p>
      </dgm:t>
    </dgm:pt>
    <dgm:pt modelId="{1A28F450-6E57-40CF-BCFB-742AE716901D}">
      <dgm:prSet phldrT="[Texto]"/>
      <dgm:spPr/>
      <dgm:t>
        <a:bodyPr/>
        <a:lstStyle/>
        <a:p>
          <a:r>
            <a:rPr lang="pt-BR" noProof="0" dirty="0"/>
            <a:t>Requisitos</a:t>
          </a:r>
          <a:r>
            <a:rPr lang="en-US" noProof="0" dirty="0"/>
            <a:t> </a:t>
          </a:r>
          <a:r>
            <a:rPr lang="pt-BR" noProof="0" dirty="0"/>
            <a:t>Funcionais</a:t>
          </a:r>
        </a:p>
      </dgm:t>
    </dgm:pt>
    <dgm:pt modelId="{1FD6A3A0-B472-46E0-9752-4D536B56BC09}" type="parTrans" cxnId="{3CEEF17F-F174-4AF5-88D8-E5B3DBC4E156}">
      <dgm:prSet/>
      <dgm:spPr/>
      <dgm:t>
        <a:bodyPr/>
        <a:lstStyle/>
        <a:p>
          <a:endParaRPr lang="pt-BR"/>
        </a:p>
      </dgm:t>
    </dgm:pt>
    <dgm:pt modelId="{A355425D-9549-45C4-BCD7-8CF451C3744E}" type="sibTrans" cxnId="{3CEEF17F-F174-4AF5-88D8-E5B3DBC4E156}">
      <dgm:prSet/>
      <dgm:spPr/>
      <dgm:t>
        <a:bodyPr/>
        <a:lstStyle/>
        <a:p>
          <a:endParaRPr lang="pt-BR"/>
        </a:p>
      </dgm:t>
    </dgm:pt>
    <dgm:pt modelId="{3D1781F7-F697-451E-9EAC-807DC6BEF8A7}">
      <dgm:prSet phldrT="[Texto]"/>
      <dgm:spPr/>
      <dgm:t>
        <a:bodyPr/>
        <a:lstStyle/>
        <a:p>
          <a:r>
            <a:rPr lang="pt-BR" noProof="0" dirty="0"/>
            <a:t>Requisitos</a:t>
          </a:r>
          <a:r>
            <a:rPr lang="en-US" noProof="0" dirty="0"/>
            <a:t> </a:t>
          </a:r>
          <a:r>
            <a:rPr lang="pt-BR" noProof="0"/>
            <a:t>Não-Funcionais</a:t>
          </a:r>
          <a:endParaRPr lang="pt-BR" noProof="0" dirty="0"/>
        </a:p>
      </dgm:t>
    </dgm:pt>
    <dgm:pt modelId="{C8ED80A2-5B60-40BD-8D1C-3D0660A9F941}" type="parTrans" cxnId="{0F133C14-1505-4A0B-B666-47328EC213E3}">
      <dgm:prSet/>
      <dgm:spPr/>
      <dgm:t>
        <a:bodyPr/>
        <a:lstStyle/>
        <a:p>
          <a:endParaRPr lang="pt-BR"/>
        </a:p>
      </dgm:t>
    </dgm:pt>
    <dgm:pt modelId="{E2C60684-ECD4-48DF-B2FF-BF327E0AD442}" type="sibTrans" cxnId="{0F133C14-1505-4A0B-B666-47328EC213E3}">
      <dgm:prSet/>
      <dgm:spPr/>
      <dgm:t>
        <a:bodyPr/>
        <a:lstStyle/>
        <a:p>
          <a:endParaRPr lang="pt-BR"/>
        </a:p>
      </dgm:t>
    </dgm:pt>
    <dgm:pt modelId="{2EC020F4-037B-4793-8726-CF38E6EB8D9A}">
      <dgm:prSet custT="1"/>
      <dgm:spPr/>
      <dgm:t>
        <a:bodyPr/>
        <a:lstStyle/>
        <a:p>
          <a:r>
            <a:rPr lang="pt-BR" sz="2900" noProof="0" dirty="0"/>
            <a:t>Descrevem as propriedades que especificam capacidades que o sistema deve possuir ou condições que o sistema deve atender </a:t>
          </a:r>
          <a:r>
            <a:rPr lang="pt-BR" sz="1800" noProof="0" dirty="0"/>
            <a:t>[IEEE-610.12]</a:t>
          </a:r>
          <a:endParaRPr lang="pt-BR" sz="2900" noProof="0" dirty="0"/>
        </a:p>
      </dgm:t>
    </dgm:pt>
    <dgm:pt modelId="{449AFAFC-7A8A-44CE-801C-526D5A7558BE}" type="parTrans" cxnId="{4A0C9F0A-6941-402B-85B9-9258FA7CDE32}">
      <dgm:prSet/>
      <dgm:spPr/>
      <dgm:t>
        <a:bodyPr/>
        <a:lstStyle/>
        <a:p>
          <a:endParaRPr lang="pt-BR"/>
        </a:p>
      </dgm:t>
    </dgm:pt>
    <dgm:pt modelId="{F4969FCD-9231-46DC-94C6-2D0F32296C27}" type="sibTrans" cxnId="{4A0C9F0A-6941-402B-85B9-9258FA7CDE32}">
      <dgm:prSet/>
      <dgm:spPr/>
      <dgm:t>
        <a:bodyPr/>
        <a:lstStyle/>
        <a:p>
          <a:endParaRPr lang="pt-BR"/>
        </a:p>
      </dgm:t>
    </dgm:pt>
    <dgm:pt modelId="{7A4B8A56-615B-44DE-BB1C-34EFF3A9150B}">
      <dgm:prSet/>
      <dgm:spPr/>
      <dgm:t>
        <a:bodyPr/>
        <a:lstStyle/>
        <a:p>
          <a:r>
            <a:rPr lang="pt-BR" dirty="0"/>
            <a:t>Descrevem as propriedades que especificam as funções que um sistema deve realizar e que estão </a:t>
          </a:r>
          <a:r>
            <a:rPr lang="pt-BR" u="sng" dirty="0"/>
            <a:t>relacionadas ao domínio do problema</a:t>
          </a:r>
        </a:p>
      </dgm:t>
    </dgm:pt>
    <dgm:pt modelId="{97EE3807-8152-48D3-9509-4B93AEA10EF7}" type="parTrans" cxnId="{9F034427-E399-4B36-B142-BCE6CCCBE1D1}">
      <dgm:prSet/>
      <dgm:spPr/>
      <dgm:t>
        <a:bodyPr/>
        <a:lstStyle/>
        <a:p>
          <a:endParaRPr lang="pt-BR"/>
        </a:p>
      </dgm:t>
    </dgm:pt>
    <dgm:pt modelId="{218229B8-5B9C-43E5-9366-BE07984EFBAA}" type="sibTrans" cxnId="{9F034427-E399-4B36-B142-BCE6CCCBE1D1}">
      <dgm:prSet/>
      <dgm:spPr/>
      <dgm:t>
        <a:bodyPr/>
        <a:lstStyle/>
        <a:p>
          <a:endParaRPr lang="pt-BR"/>
        </a:p>
      </dgm:t>
    </dgm:pt>
    <dgm:pt modelId="{4FB3F504-C2B0-4A45-8938-D110488FDA36}">
      <dgm:prSet/>
      <dgm:spPr/>
      <dgm:t>
        <a:bodyPr/>
        <a:lstStyle/>
        <a:p>
          <a:r>
            <a:rPr lang="pt-BR" dirty="0"/>
            <a:t>Descrevem as propriedades que definem </a:t>
          </a:r>
          <a:r>
            <a:rPr lang="pt-BR" u="sng" dirty="0"/>
            <a:t>condições</a:t>
          </a:r>
          <a:r>
            <a:rPr lang="pt-BR" u="none" dirty="0"/>
            <a:t> que </a:t>
          </a:r>
          <a:r>
            <a:rPr lang="pt-BR" u="sng" dirty="0"/>
            <a:t>restringem</a:t>
          </a:r>
          <a:r>
            <a:rPr lang="pt-BR" u="none" dirty="0"/>
            <a:t> as opções de </a:t>
          </a:r>
          <a:r>
            <a:rPr lang="pt-BR" u="sng" dirty="0"/>
            <a:t>solução</a:t>
          </a:r>
          <a:r>
            <a:rPr lang="pt-BR" u="none" dirty="0"/>
            <a:t> d</a:t>
          </a:r>
          <a:r>
            <a:rPr lang="pt-BR" dirty="0"/>
            <a:t>o sistema</a:t>
          </a:r>
        </a:p>
      </dgm:t>
    </dgm:pt>
    <dgm:pt modelId="{218E8F5F-9658-4979-9FB4-455F56945AD9}" type="parTrans" cxnId="{36B49964-F09D-4735-ABCB-C1FC617A516B}">
      <dgm:prSet/>
      <dgm:spPr/>
      <dgm:t>
        <a:bodyPr/>
        <a:lstStyle/>
        <a:p>
          <a:endParaRPr lang="pt-BR"/>
        </a:p>
      </dgm:t>
    </dgm:pt>
    <dgm:pt modelId="{4FDE61C7-176E-457C-A94E-DA4631E76517}" type="sibTrans" cxnId="{36B49964-F09D-4735-ABCB-C1FC617A516B}">
      <dgm:prSet/>
      <dgm:spPr/>
      <dgm:t>
        <a:bodyPr/>
        <a:lstStyle/>
        <a:p>
          <a:endParaRPr lang="pt-BR"/>
        </a:p>
      </dgm:t>
    </dgm:pt>
    <dgm:pt modelId="{FCC5CDB6-29CE-49A2-9201-6D289ECB985E}" type="pres">
      <dgm:prSet presAssocID="{40F43F9B-2E36-4D46-A118-AABEAE67A1B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1E3422F-D0C5-4270-82A1-8E01EC240D28}" type="pres">
      <dgm:prSet presAssocID="{FBDA5F6C-358A-421B-934E-F0A9FFFD5798}" presName="parentLin" presStyleCnt="0"/>
      <dgm:spPr/>
    </dgm:pt>
    <dgm:pt modelId="{79169004-C844-4B72-B220-AD680AF22035}" type="pres">
      <dgm:prSet presAssocID="{FBDA5F6C-358A-421B-934E-F0A9FFFD5798}" presName="parentLeftMargin" presStyleLbl="node1" presStyleIdx="0" presStyleCnt="3"/>
      <dgm:spPr/>
      <dgm:t>
        <a:bodyPr/>
        <a:lstStyle/>
        <a:p>
          <a:endParaRPr lang="pt-BR"/>
        </a:p>
      </dgm:t>
    </dgm:pt>
    <dgm:pt modelId="{29B39AA6-26F0-4B78-A78E-257B9EF6F624}" type="pres">
      <dgm:prSet presAssocID="{FBDA5F6C-358A-421B-934E-F0A9FFFD5798}" presName="parentText" presStyleLbl="node1" presStyleIdx="0" presStyleCnt="3" custLinFactNeighborX="6896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586B3C7-3BF1-4AEB-AAD1-93789966B79E}" type="pres">
      <dgm:prSet presAssocID="{FBDA5F6C-358A-421B-934E-F0A9FFFD5798}" presName="negativeSpace" presStyleCnt="0"/>
      <dgm:spPr/>
    </dgm:pt>
    <dgm:pt modelId="{0A3A78BE-6DB4-4792-97F3-5734EF66B526}" type="pres">
      <dgm:prSet presAssocID="{FBDA5F6C-358A-421B-934E-F0A9FFFD5798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C6FE6E5-3CBA-42A6-B1BC-C83B821E2225}" type="pres">
      <dgm:prSet presAssocID="{A6ECE45C-61D4-4223-8E07-A6C6CBF1E25E}" presName="spaceBetweenRectangles" presStyleCnt="0"/>
      <dgm:spPr/>
    </dgm:pt>
    <dgm:pt modelId="{4161A6C5-E9B1-4FCD-B5A2-BC54F586E95F}" type="pres">
      <dgm:prSet presAssocID="{1A28F450-6E57-40CF-BCFB-742AE716901D}" presName="parentLin" presStyleCnt="0"/>
      <dgm:spPr/>
    </dgm:pt>
    <dgm:pt modelId="{90655FD0-0D6B-4D46-A58A-DA739EF4E3E1}" type="pres">
      <dgm:prSet presAssocID="{1A28F450-6E57-40CF-BCFB-742AE716901D}" presName="parentLeftMargin" presStyleLbl="node1" presStyleIdx="0" presStyleCnt="3"/>
      <dgm:spPr/>
      <dgm:t>
        <a:bodyPr/>
        <a:lstStyle/>
        <a:p>
          <a:endParaRPr lang="pt-BR"/>
        </a:p>
      </dgm:t>
    </dgm:pt>
    <dgm:pt modelId="{EAFF4F30-9FCE-4DE6-8B96-0800EE0B37B9}" type="pres">
      <dgm:prSet presAssocID="{1A28F450-6E57-40CF-BCFB-742AE716901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D5A7B87-BCFE-4A0D-9469-2675EF34C3B6}" type="pres">
      <dgm:prSet presAssocID="{1A28F450-6E57-40CF-BCFB-742AE716901D}" presName="negativeSpace" presStyleCnt="0"/>
      <dgm:spPr/>
    </dgm:pt>
    <dgm:pt modelId="{16AD110E-4334-4FCA-8EA7-B9FDA7C37277}" type="pres">
      <dgm:prSet presAssocID="{1A28F450-6E57-40CF-BCFB-742AE716901D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BEC01AD-1BAE-46E0-A3E3-BAA53264C91B}" type="pres">
      <dgm:prSet presAssocID="{A355425D-9549-45C4-BCD7-8CF451C3744E}" presName="spaceBetweenRectangles" presStyleCnt="0"/>
      <dgm:spPr/>
    </dgm:pt>
    <dgm:pt modelId="{63D84AD6-1666-4ABD-A454-29FA8474A0AC}" type="pres">
      <dgm:prSet presAssocID="{3D1781F7-F697-451E-9EAC-807DC6BEF8A7}" presName="parentLin" presStyleCnt="0"/>
      <dgm:spPr/>
    </dgm:pt>
    <dgm:pt modelId="{368A403A-CF69-4AAD-9306-7350A8F8B2D4}" type="pres">
      <dgm:prSet presAssocID="{3D1781F7-F697-451E-9EAC-807DC6BEF8A7}" presName="parentLeftMargin" presStyleLbl="node1" presStyleIdx="1" presStyleCnt="3"/>
      <dgm:spPr/>
      <dgm:t>
        <a:bodyPr/>
        <a:lstStyle/>
        <a:p>
          <a:endParaRPr lang="pt-BR"/>
        </a:p>
      </dgm:t>
    </dgm:pt>
    <dgm:pt modelId="{E4C3A329-8BD5-41BE-B69C-20F53DBE0930}" type="pres">
      <dgm:prSet presAssocID="{3D1781F7-F697-451E-9EAC-807DC6BEF8A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598E68B-99B9-4277-BE0F-97B28BC91E32}" type="pres">
      <dgm:prSet presAssocID="{3D1781F7-F697-451E-9EAC-807DC6BEF8A7}" presName="negativeSpace" presStyleCnt="0"/>
      <dgm:spPr/>
    </dgm:pt>
    <dgm:pt modelId="{D309B52D-0D43-4A58-BBD5-C7C30C430E8C}" type="pres">
      <dgm:prSet presAssocID="{3D1781F7-F697-451E-9EAC-807DC6BEF8A7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389D3186-C1B5-4F1C-AEC4-1AB71E1D4BE9}" type="presOf" srcId="{FBDA5F6C-358A-421B-934E-F0A9FFFD5798}" destId="{29B39AA6-26F0-4B78-A78E-257B9EF6F624}" srcOrd="1" destOrd="0" presId="urn:microsoft.com/office/officeart/2005/8/layout/list1"/>
    <dgm:cxn modelId="{3E55971E-D716-423C-9E45-D212FA6BDD4F}" srcId="{40F43F9B-2E36-4D46-A118-AABEAE67A1B8}" destId="{FBDA5F6C-358A-421B-934E-F0A9FFFD5798}" srcOrd="0" destOrd="0" parTransId="{9DA25CBB-BE49-48DA-A4F6-5E21A394ED6C}" sibTransId="{A6ECE45C-61D4-4223-8E07-A6C6CBF1E25E}"/>
    <dgm:cxn modelId="{85D95316-2E8B-454C-BA00-70FEB6C08F69}" type="presOf" srcId="{1A28F450-6E57-40CF-BCFB-742AE716901D}" destId="{EAFF4F30-9FCE-4DE6-8B96-0800EE0B37B9}" srcOrd="1" destOrd="0" presId="urn:microsoft.com/office/officeart/2005/8/layout/list1"/>
    <dgm:cxn modelId="{4A0C9F0A-6941-402B-85B9-9258FA7CDE32}" srcId="{FBDA5F6C-358A-421B-934E-F0A9FFFD5798}" destId="{2EC020F4-037B-4793-8726-CF38E6EB8D9A}" srcOrd="0" destOrd="0" parTransId="{449AFAFC-7A8A-44CE-801C-526D5A7558BE}" sibTransId="{F4969FCD-9231-46DC-94C6-2D0F32296C27}"/>
    <dgm:cxn modelId="{7E3CDA62-9797-4A90-9502-B40E353934C4}" type="presOf" srcId="{1A28F450-6E57-40CF-BCFB-742AE716901D}" destId="{90655FD0-0D6B-4D46-A58A-DA739EF4E3E1}" srcOrd="0" destOrd="0" presId="urn:microsoft.com/office/officeart/2005/8/layout/list1"/>
    <dgm:cxn modelId="{9F034427-E399-4B36-B142-BCE6CCCBE1D1}" srcId="{1A28F450-6E57-40CF-BCFB-742AE716901D}" destId="{7A4B8A56-615B-44DE-BB1C-34EFF3A9150B}" srcOrd="0" destOrd="0" parTransId="{97EE3807-8152-48D3-9509-4B93AEA10EF7}" sibTransId="{218229B8-5B9C-43E5-9366-BE07984EFBAA}"/>
    <dgm:cxn modelId="{D7EC1D7B-FD89-4616-A986-EEA103AB1BF9}" type="presOf" srcId="{4FB3F504-C2B0-4A45-8938-D110488FDA36}" destId="{D309B52D-0D43-4A58-BBD5-C7C30C430E8C}" srcOrd="0" destOrd="0" presId="urn:microsoft.com/office/officeart/2005/8/layout/list1"/>
    <dgm:cxn modelId="{0F133C14-1505-4A0B-B666-47328EC213E3}" srcId="{40F43F9B-2E36-4D46-A118-AABEAE67A1B8}" destId="{3D1781F7-F697-451E-9EAC-807DC6BEF8A7}" srcOrd="2" destOrd="0" parTransId="{C8ED80A2-5B60-40BD-8D1C-3D0660A9F941}" sibTransId="{E2C60684-ECD4-48DF-B2FF-BF327E0AD442}"/>
    <dgm:cxn modelId="{6DD20297-F1D3-4EAF-A347-459F510A9134}" type="presOf" srcId="{7A4B8A56-615B-44DE-BB1C-34EFF3A9150B}" destId="{16AD110E-4334-4FCA-8EA7-B9FDA7C37277}" srcOrd="0" destOrd="0" presId="urn:microsoft.com/office/officeart/2005/8/layout/list1"/>
    <dgm:cxn modelId="{3CEEF17F-F174-4AF5-88D8-E5B3DBC4E156}" srcId="{40F43F9B-2E36-4D46-A118-AABEAE67A1B8}" destId="{1A28F450-6E57-40CF-BCFB-742AE716901D}" srcOrd="1" destOrd="0" parTransId="{1FD6A3A0-B472-46E0-9752-4D536B56BC09}" sibTransId="{A355425D-9549-45C4-BCD7-8CF451C3744E}"/>
    <dgm:cxn modelId="{DABBE645-4176-4DA1-AF00-75A4D5335706}" type="presOf" srcId="{2EC020F4-037B-4793-8726-CF38E6EB8D9A}" destId="{0A3A78BE-6DB4-4792-97F3-5734EF66B526}" srcOrd="0" destOrd="0" presId="urn:microsoft.com/office/officeart/2005/8/layout/list1"/>
    <dgm:cxn modelId="{3E38AC84-AFF1-4CBD-9475-38A5BCD32D5C}" type="presOf" srcId="{FBDA5F6C-358A-421B-934E-F0A9FFFD5798}" destId="{79169004-C844-4B72-B220-AD680AF22035}" srcOrd="0" destOrd="0" presId="urn:microsoft.com/office/officeart/2005/8/layout/list1"/>
    <dgm:cxn modelId="{CA2AFEB7-891F-4CFE-B97B-81DF16F5DF6E}" type="presOf" srcId="{40F43F9B-2E36-4D46-A118-AABEAE67A1B8}" destId="{FCC5CDB6-29CE-49A2-9201-6D289ECB985E}" srcOrd="0" destOrd="0" presId="urn:microsoft.com/office/officeart/2005/8/layout/list1"/>
    <dgm:cxn modelId="{511817CD-3DEA-4D67-A68A-F49E71A718FE}" type="presOf" srcId="{3D1781F7-F697-451E-9EAC-807DC6BEF8A7}" destId="{368A403A-CF69-4AAD-9306-7350A8F8B2D4}" srcOrd="0" destOrd="0" presId="urn:microsoft.com/office/officeart/2005/8/layout/list1"/>
    <dgm:cxn modelId="{36B49964-F09D-4735-ABCB-C1FC617A516B}" srcId="{3D1781F7-F697-451E-9EAC-807DC6BEF8A7}" destId="{4FB3F504-C2B0-4A45-8938-D110488FDA36}" srcOrd="0" destOrd="0" parTransId="{218E8F5F-9658-4979-9FB4-455F56945AD9}" sibTransId="{4FDE61C7-176E-457C-A94E-DA4631E76517}"/>
    <dgm:cxn modelId="{28E9C3CC-CC78-4AE0-8FF0-FF5E207428B1}" type="presOf" srcId="{3D1781F7-F697-451E-9EAC-807DC6BEF8A7}" destId="{E4C3A329-8BD5-41BE-B69C-20F53DBE0930}" srcOrd="1" destOrd="0" presId="urn:microsoft.com/office/officeart/2005/8/layout/list1"/>
    <dgm:cxn modelId="{21C30612-1D3D-4EA4-BF67-0AD367D8A916}" type="presParOf" srcId="{FCC5CDB6-29CE-49A2-9201-6D289ECB985E}" destId="{81E3422F-D0C5-4270-82A1-8E01EC240D28}" srcOrd="0" destOrd="0" presId="urn:microsoft.com/office/officeart/2005/8/layout/list1"/>
    <dgm:cxn modelId="{11E28540-B392-45A6-AE45-05E03FEE51D7}" type="presParOf" srcId="{81E3422F-D0C5-4270-82A1-8E01EC240D28}" destId="{79169004-C844-4B72-B220-AD680AF22035}" srcOrd="0" destOrd="0" presId="urn:microsoft.com/office/officeart/2005/8/layout/list1"/>
    <dgm:cxn modelId="{A22B4D4B-2401-44A0-BB01-07B00AA4BAC1}" type="presParOf" srcId="{81E3422F-D0C5-4270-82A1-8E01EC240D28}" destId="{29B39AA6-26F0-4B78-A78E-257B9EF6F624}" srcOrd="1" destOrd="0" presId="urn:microsoft.com/office/officeart/2005/8/layout/list1"/>
    <dgm:cxn modelId="{B3CC811C-4A39-4ACD-AC47-742905656167}" type="presParOf" srcId="{FCC5CDB6-29CE-49A2-9201-6D289ECB985E}" destId="{B586B3C7-3BF1-4AEB-AAD1-93789966B79E}" srcOrd="1" destOrd="0" presId="urn:microsoft.com/office/officeart/2005/8/layout/list1"/>
    <dgm:cxn modelId="{DE4212C5-6084-41AC-A19A-093C3F603765}" type="presParOf" srcId="{FCC5CDB6-29CE-49A2-9201-6D289ECB985E}" destId="{0A3A78BE-6DB4-4792-97F3-5734EF66B526}" srcOrd="2" destOrd="0" presId="urn:microsoft.com/office/officeart/2005/8/layout/list1"/>
    <dgm:cxn modelId="{6C1DF525-6838-49A0-A214-8E1350539788}" type="presParOf" srcId="{FCC5CDB6-29CE-49A2-9201-6D289ECB985E}" destId="{DC6FE6E5-3CBA-42A6-B1BC-C83B821E2225}" srcOrd="3" destOrd="0" presId="urn:microsoft.com/office/officeart/2005/8/layout/list1"/>
    <dgm:cxn modelId="{340F8196-6C8F-46E6-950D-48293F3C3AC9}" type="presParOf" srcId="{FCC5CDB6-29CE-49A2-9201-6D289ECB985E}" destId="{4161A6C5-E9B1-4FCD-B5A2-BC54F586E95F}" srcOrd="4" destOrd="0" presId="urn:microsoft.com/office/officeart/2005/8/layout/list1"/>
    <dgm:cxn modelId="{CED36E66-F381-4F84-9DAE-F7C2FEB5271E}" type="presParOf" srcId="{4161A6C5-E9B1-4FCD-B5A2-BC54F586E95F}" destId="{90655FD0-0D6B-4D46-A58A-DA739EF4E3E1}" srcOrd="0" destOrd="0" presId="urn:microsoft.com/office/officeart/2005/8/layout/list1"/>
    <dgm:cxn modelId="{1F023CDD-05C3-4B70-86F1-93903FDD0E70}" type="presParOf" srcId="{4161A6C5-E9B1-4FCD-B5A2-BC54F586E95F}" destId="{EAFF4F30-9FCE-4DE6-8B96-0800EE0B37B9}" srcOrd="1" destOrd="0" presId="urn:microsoft.com/office/officeart/2005/8/layout/list1"/>
    <dgm:cxn modelId="{739897E4-768D-4310-94A9-BE7AFE0AEEFC}" type="presParOf" srcId="{FCC5CDB6-29CE-49A2-9201-6D289ECB985E}" destId="{9D5A7B87-BCFE-4A0D-9469-2675EF34C3B6}" srcOrd="5" destOrd="0" presId="urn:microsoft.com/office/officeart/2005/8/layout/list1"/>
    <dgm:cxn modelId="{F961935B-3D32-46AF-A602-BFFD5FA667C7}" type="presParOf" srcId="{FCC5CDB6-29CE-49A2-9201-6D289ECB985E}" destId="{16AD110E-4334-4FCA-8EA7-B9FDA7C37277}" srcOrd="6" destOrd="0" presId="urn:microsoft.com/office/officeart/2005/8/layout/list1"/>
    <dgm:cxn modelId="{7A33A426-CE7A-43E1-8EDF-1B906CDA67BD}" type="presParOf" srcId="{FCC5CDB6-29CE-49A2-9201-6D289ECB985E}" destId="{2BEC01AD-1BAE-46E0-A3E3-BAA53264C91B}" srcOrd="7" destOrd="0" presId="urn:microsoft.com/office/officeart/2005/8/layout/list1"/>
    <dgm:cxn modelId="{17B45DC2-9418-41E3-B753-A5384E6C7058}" type="presParOf" srcId="{FCC5CDB6-29CE-49A2-9201-6D289ECB985E}" destId="{63D84AD6-1666-4ABD-A454-29FA8474A0AC}" srcOrd="8" destOrd="0" presId="urn:microsoft.com/office/officeart/2005/8/layout/list1"/>
    <dgm:cxn modelId="{1FBCE04F-A859-4525-8CD0-E0A6924C811D}" type="presParOf" srcId="{63D84AD6-1666-4ABD-A454-29FA8474A0AC}" destId="{368A403A-CF69-4AAD-9306-7350A8F8B2D4}" srcOrd="0" destOrd="0" presId="urn:microsoft.com/office/officeart/2005/8/layout/list1"/>
    <dgm:cxn modelId="{E973F12D-F9C5-4469-BA73-691D7E59783A}" type="presParOf" srcId="{63D84AD6-1666-4ABD-A454-29FA8474A0AC}" destId="{E4C3A329-8BD5-41BE-B69C-20F53DBE0930}" srcOrd="1" destOrd="0" presId="urn:microsoft.com/office/officeart/2005/8/layout/list1"/>
    <dgm:cxn modelId="{2D5F4BAE-D4DE-4170-B49B-040C8440A516}" type="presParOf" srcId="{FCC5CDB6-29CE-49A2-9201-6D289ECB985E}" destId="{C598E68B-99B9-4277-BE0F-97B28BC91E32}" srcOrd="9" destOrd="0" presId="urn:microsoft.com/office/officeart/2005/8/layout/list1"/>
    <dgm:cxn modelId="{DA6E5C1F-91F4-4F41-B6C4-323538A79303}" type="presParOf" srcId="{FCC5CDB6-29CE-49A2-9201-6D289ECB985E}" destId="{D309B52D-0D43-4A58-BBD5-C7C30C430E8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54DBE77-20AF-4FA4-A4FE-704C9E4259C3}" type="doc">
      <dgm:prSet loTypeId="urn:microsoft.com/office/officeart/2009/layout/ReverseList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91B554D-4CE7-437F-95CD-DAD0EA7844F8}">
      <dgm:prSet phldrT="[Texto]" custT="1"/>
      <dgm:spPr/>
      <dgm:t>
        <a:bodyPr/>
        <a:lstStyle/>
        <a:p>
          <a:r>
            <a:rPr lang="pt-BR" sz="3200" b="1" dirty="0"/>
            <a:t>Requisitos Funcionais</a:t>
          </a:r>
        </a:p>
      </dgm:t>
    </dgm:pt>
    <dgm:pt modelId="{F6868CE5-DC19-4844-B091-C1961DBBE40A}" type="parTrans" cxnId="{B58A76A2-624B-4290-9F63-1367166C1B26}">
      <dgm:prSet/>
      <dgm:spPr/>
      <dgm:t>
        <a:bodyPr/>
        <a:lstStyle/>
        <a:p>
          <a:endParaRPr lang="pt-BR"/>
        </a:p>
      </dgm:t>
    </dgm:pt>
    <dgm:pt modelId="{CD8098FF-91B2-4F83-942B-2C1B1F01BE3A}" type="sibTrans" cxnId="{B58A76A2-624B-4290-9F63-1367166C1B26}">
      <dgm:prSet/>
      <dgm:spPr/>
      <dgm:t>
        <a:bodyPr/>
        <a:lstStyle/>
        <a:p>
          <a:endParaRPr lang="pt-BR"/>
        </a:p>
      </dgm:t>
    </dgm:pt>
    <dgm:pt modelId="{E14CA982-E3AE-41C8-8A4E-2589FCE918A8}">
      <dgm:prSet phldrT="[Texto]" custT="1"/>
      <dgm:spPr/>
      <dgm:t>
        <a:bodyPr/>
        <a:lstStyle/>
        <a:p>
          <a:r>
            <a:rPr lang="pt-BR" sz="3200" b="1" dirty="0"/>
            <a:t>Requisitos Não-Funcionais</a:t>
          </a:r>
        </a:p>
      </dgm:t>
    </dgm:pt>
    <dgm:pt modelId="{47880223-A915-4B57-B946-6B59F6C7DEA6}" type="parTrans" cxnId="{370F6340-8B04-4231-B74E-773E30AC5C67}">
      <dgm:prSet/>
      <dgm:spPr/>
      <dgm:t>
        <a:bodyPr/>
        <a:lstStyle/>
        <a:p>
          <a:endParaRPr lang="pt-BR"/>
        </a:p>
      </dgm:t>
    </dgm:pt>
    <dgm:pt modelId="{DB65DE71-6507-4D43-B81E-00B3C6AF60B9}" type="sibTrans" cxnId="{370F6340-8B04-4231-B74E-773E30AC5C67}">
      <dgm:prSet/>
      <dgm:spPr/>
      <dgm:t>
        <a:bodyPr/>
        <a:lstStyle/>
        <a:p>
          <a:endParaRPr lang="pt-BR"/>
        </a:p>
      </dgm:t>
    </dgm:pt>
    <dgm:pt modelId="{2DDCCF9C-A7D3-48EC-BE00-0DC20AFCBD7D}">
      <dgm:prSet phldrT="[Texto]" custT="1"/>
      <dgm:spPr/>
      <dgm:t>
        <a:bodyPr/>
        <a:lstStyle/>
        <a:p>
          <a:r>
            <a:rPr lang="pt-BR" sz="2400" b="1" dirty="0"/>
            <a:t>Domínio da Solução</a:t>
          </a:r>
        </a:p>
      </dgm:t>
    </dgm:pt>
    <dgm:pt modelId="{00F29945-CEBA-47BC-AF93-10E5A4DBDCCC}" type="parTrans" cxnId="{4A1EDB7F-8697-4AD3-968D-04F96F4E576D}">
      <dgm:prSet/>
      <dgm:spPr/>
      <dgm:t>
        <a:bodyPr/>
        <a:lstStyle/>
        <a:p>
          <a:endParaRPr lang="pt-BR"/>
        </a:p>
      </dgm:t>
    </dgm:pt>
    <dgm:pt modelId="{08018C2A-E6E1-4109-ACDD-7FB56E81D09C}" type="sibTrans" cxnId="{4A1EDB7F-8697-4AD3-968D-04F96F4E576D}">
      <dgm:prSet/>
      <dgm:spPr/>
      <dgm:t>
        <a:bodyPr/>
        <a:lstStyle/>
        <a:p>
          <a:endParaRPr lang="pt-BR"/>
        </a:p>
      </dgm:t>
    </dgm:pt>
    <dgm:pt modelId="{63ACDEC0-976E-4980-B77E-F292159B8533}">
      <dgm:prSet phldrT="[Texto]" custT="1"/>
      <dgm:spPr/>
      <dgm:t>
        <a:bodyPr/>
        <a:lstStyle/>
        <a:p>
          <a:r>
            <a:rPr lang="pt-BR" sz="2400" b="1" dirty="0"/>
            <a:t>Domínio do Problema</a:t>
          </a:r>
        </a:p>
      </dgm:t>
    </dgm:pt>
    <dgm:pt modelId="{AB12776C-898E-4FB7-81C1-E86D91242341}" type="parTrans" cxnId="{BB1DE23A-A29F-4B08-9D8C-FE26B074E6F7}">
      <dgm:prSet/>
      <dgm:spPr/>
      <dgm:t>
        <a:bodyPr/>
        <a:lstStyle/>
        <a:p>
          <a:endParaRPr lang="pt-BR"/>
        </a:p>
      </dgm:t>
    </dgm:pt>
    <dgm:pt modelId="{7A418DE2-439D-4A74-8F95-2E905A6EC481}" type="sibTrans" cxnId="{BB1DE23A-A29F-4B08-9D8C-FE26B074E6F7}">
      <dgm:prSet/>
      <dgm:spPr/>
      <dgm:t>
        <a:bodyPr/>
        <a:lstStyle/>
        <a:p>
          <a:endParaRPr lang="pt-BR"/>
        </a:p>
      </dgm:t>
    </dgm:pt>
    <dgm:pt modelId="{FBD70B18-FE32-4B40-A248-95010C1F065C}">
      <dgm:prSet phldrT="[Texto]" custT="1"/>
      <dgm:spPr/>
      <dgm:t>
        <a:bodyPr/>
        <a:lstStyle/>
        <a:p>
          <a:r>
            <a:rPr lang="pt-BR" sz="2400" dirty="0"/>
            <a:t>Sistema deve permitir aos professores lançar notas.</a:t>
          </a:r>
        </a:p>
      </dgm:t>
    </dgm:pt>
    <dgm:pt modelId="{56E32638-BF22-4EF7-B758-C9B9A510A535}" type="parTrans" cxnId="{11703C80-83E1-46A6-A0CC-8DB3F975146A}">
      <dgm:prSet/>
      <dgm:spPr/>
      <dgm:t>
        <a:bodyPr/>
        <a:lstStyle/>
        <a:p>
          <a:endParaRPr lang="pt-BR"/>
        </a:p>
      </dgm:t>
    </dgm:pt>
    <dgm:pt modelId="{96ABB1B0-75DC-4947-8437-0ED7310CA15F}" type="sibTrans" cxnId="{11703C80-83E1-46A6-A0CC-8DB3F975146A}">
      <dgm:prSet/>
      <dgm:spPr/>
      <dgm:t>
        <a:bodyPr/>
        <a:lstStyle/>
        <a:p>
          <a:endParaRPr lang="pt-BR"/>
        </a:p>
      </dgm:t>
    </dgm:pt>
    <dgm:pt modelId="{ADC153AC-C243-4410-90B6-F58602F71DF9}">
      <dgm:prSet phldrT="[Texto]" custT="1"/>
      <dgm:spPr/>
      <dgm:t>
        <a:bodyPr/>
        <a:lstStyle/>
        <a:p>
          <a:r>
            <a:rPr lang="pt-BR" sz="2400" dirty="0"/>
            <a:t>Sistema deve permitir ao diretor cancelar a matrícula de alunos </a:t>
          </a:r>
          <a:endParaRPr lang="pt-BR" sz="1600" dirty="0"/>
        </a:p>
      </dgm:t>
    </dgm:pt>
    <dgm:pt modelId="{9165FA58-726A-4947-BEEB-F09961A7F77D}" type="parTrans" cxnId="{7E7008E0-513B-436D-A1D1-323660ED36CF}">
      <dgm:prSet/>
      <dgm:spPr/>
      <dgm:t>
        <a:bodyPr/>
        <a:lstStyle/>
        <a:p>
          <a:endParaRPr lang="pt-BR"/>
        </a:p>
      </dgm:t>
    </dgm:pt>
    <dgm:pt modelId="{74627E5A-BFAF-46E8-8CBC-7DE1CC5C4020}" type="sibTrans" cxnId="{7E7008E0-513B-436D-A1D1-323660ED36CF}">
      <dgm:prSet/>
      <dgm:spPr/>
      <dgm:t>
        <a:bodyPr/>
        <a:lstStyle/>
        <a:p>
          <a:endParaRPr lang="pt-BR"/>
        </a:p>
      </dgm:t>
    </dgm:pt>
    <dgm:pt modelId="{A731369E-C24E-4759-B216-0AFA65C0906F}">
      <dgm:prSet phldrT="[Texto]" custT="1"/>
      <dgm:spPr/>
      <dgm:t>
        <a:bodyPr/>
        <a:lstStyle/>
        <a:p>
          <a:r>
            <a:rPr lang="pt-BR" sz="2400" dirty="0"/>
            <a:t>Sistema deve ser compatível com os browsers Firefox e Google Chrome.</a:t>
          </a:r>
        </a:p>
      </dgm:t>
    </dgm:pt>
    <dgm:pt modelId="{43F9FA91-1200-4244-8FDB-C0F8124D88B3}" type="parTrans" cxnId="{2F6089A2-5AF1-409C-931E-A33EC58DA70F}">
      <dgm:prSet/>
      <dgm:spPr/>
      <dgm:t>
        <a:bodyPr/>
        <a:lstStyle/>
        <a:p>
          <a:endParaRPr lang="pt-BR"/>
        </a:p>
      </dgm:t>
    </dgm:pt>
    <dgm:pt modelId="{CF31CF6A-B6EC-48AB-8B6B-09D0C4AB4026}" type="sibTrans" cxnId="{2F6089A2-5AF1-409C-931E-A33EC58DA70F}">
      <dgm:prSet/>
      <dgm:spPr/>
      <dgm:t>
        <a:bodyPr/>
        <a:lstStyle/>
        <a:p>
          <a:endParaRPr lang="pt-BR"/>
        </a:p>
      </dgm:t>
    </dgm:pt>
    <dgm:pt modelId="{DFEC4AFB-EECC-4249-9BB4-650BC2A16846}">
      <dgm:prSet phldrT="[Texto]" custT="1"/>
      <dgm:spPr/>
      <dgm:t>
        <a:bodyPr/>
        <a:lstStyle/>
        <a:p>
          <a:r>
            <a:rPr lang="pt-BR" sz="2400" dirty="0"/>
            <a:t>Todas as funcionalidades do sistema deve ter tempo de resposta menor que 5 segundos.</a:t>
          </a:r>
        </a:p>
      </dgm:t>
    </dgm:pt>
    <dgm:pt modelId="{28D11DBF-DCBC-421C-A7EC-8717109D7C96}" type="parTrans" cxnId="{D0F79F11-9502-428E-8F8A-F12B0271E005}">
      <dgm:prSet/>
      <dgm:spPr/>
      <dgm:t>
        <a:bodyPr/>
        <a:lstStyle/>
        <a:p>
          <a:endParaRPr lang="pt-BR"/>
        </a:p>
      </dgm:t>
    </dgm:pt>
    <dgm:pt modelId="{9FEC0C46-691A-45C6-8656-4198F4939F86}" type="sibTrans" cxnId="{D0F79F11-9502-428E-8F8A-F12B0271E005}">
      <dgm:prSet/>
      <dgm:spPr/>
      <dgm:t>
        <a:bodyPr/>
        <a:lstStyle/>
        <a:p>
          <a:endParaRPr lang="pt-BR"/>
        </a:p>
      </dgm:t>
    </dgm:pt>
    <dgm:pt modelId="{791B1260-73FE-47DE-B3A8-DF29CCB58143}" type="pres">
      <dgm:prSet presAssocID="{154DBE77-20AF-4FA4-A4FE-704C9E4259C3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pt-BR"/>
        </a:p>
      </dgm:t>
    </dgm:pt>
    <dgm:pt modelId="{D096C93B-0263-448C-9B1F-F48B929E4CFA}" type="pres">
      <dgm:prSet presAssocID="{154DBE77-20AF-4FA4-A4FE-704C9E4259C3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3FE1239-4482-479E-8997-045D54A9914E}" type="pres">
      <dgm:prSet presAssocID="{154DBE77-20AF-4FA4-A4FE-704C9E4259C3}" presName="LeftNode" presStyleLbl="bgImgPlace1" presStyleIdx="0" presStyleCnt="2" custScaleX="208477" custScaleY="111215" custLinFactNeighborX="-67843" custLinFactNeighborY="-6728">
        <dgm:presLayoutVars>
          <dgm:chMax val="2"/>
          <dgm:chPref val="2"/>
        </dgm:presLayoutVars>
      </dgm:prSet>
      <dgm:spPr/>
      <dgm:t>
        <a:bodyPr/>
        <a:lstStyle/>
        <a:p>
          <a:endParaRPr lang="pt-BR"/>
        </a:p>
      </dgm:t>
    </dgm:pt>
    <dgm:pt modelId="{7DF3FCA1-CD36-4248-A806-6F28315D037A}" type="pres">
      <dgm:prSet presAssocID="{154DBE77-20AF-4FA4-A4FE-704C9E4259C3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5D31765-395B-4331-818D-7BC8F3BFC4DF}" type="pres">
      <dgm:prSet presAssocID="{154DBE77-20AF-4FA4-A4FE-704C9E4259C3}" presName="RightNode" presStyleLbl="bgImgPlace1" presStyleIdx="1" presStyleCnt="2" custScaleX="233864" custScaleY="111194" custLinFactNeighborX="49435" custLinFactNeighborY="-6728">
        <dgm:presLayoutVars>
          <dgm:chMax val="0"/>
          <dgm:chPref val="0"/>
        </dgm:presLayoutVars>
      </dgm:prSet>
      <dgm:spPr/>
      <dgm:t>
        <a:bodyPr/>
        <a:lstStyle/>
        <a:p>
          <a:endParaRPr lang="pt-BR"/>
        </a:p>
      </dgm:t>
    </dgm:pt>
    <dgm:pt modelId="{0D713504-C9B2-44FC-98A8-B509FB9E291B}" type="pres">
      <dgm:prSet presAssocID="{154DBE77-20AF-4FA4-A4FE-704C9E4259C3}" presName="TopArrow" presStyleLbl="node1" presStyleIdx="0" presStyleCnt="2" custLinFactNeighborX="-12473" custLinFactNeighborY="-12220"/>
      <dgm:spPr/>
    </dgm:pt>
    <dgm:pt modelId="{A012A5C8-3333-4649-88F3-2C3F47A9AF09}" type="pres">
      <dgm:prSet presAssocID="{154DBE77-20AF-4FA4-A4FE-704C9E4259C3}" presName="BottomArrow" presStyleLbl="node1" presStyleIdx="1" presStyleCnt="2" custLinFactNeighborX="-12473" custLinFactNeighborY="0"/>
      <dgm:spPr/>
    </dgm:pt>
  </dgm:ptLst>
  <dgm:cxnLst>
    <dgm:cxn modelId="{B6C26CA5-F04E-48BD-B077-AB3841A367CA}" type="presOf" srcId="{B91B554D-4CE7-437F-95CD-DAD0EA7844F8}" destId="{03FE1239-4482-479E-8997-045D54A9914E}" srcOrd="1" destOrd="0" presId="urn:microsoft.com/office/officeart/2009/layout/ReverseList"/>
    <dgm:cxn modelId="{187C4C15-32EB-48FC-9CC1-8E40F6447D8F}" type="presOf" srcId="{A731369E-C24E-4759-B216-0AFA65C0906F}" destId="{7DF3FCA1-CD36-4248-A806-6F28315D037A}" srcOrd="0" destOrd="3" presId="urn:microsoft.com/office/officeart/2009/layout/ReverseList"/>
    <dgm:cxn modelId="{370F6340-8B04-4231-B74E-773E30AC5C67}" srcId="{154DBE77-20AF-4FA4-A4FE-704C9E4259C3}" destId="{E14CA982-E3AE-41C8-8A4E-2589FCE918A8}" srcOrd="1" destOrd="0" parTransId="{47880223-A915-4B57-B946-6B59F6C7DEA6}" sibTransId="{DB65DE71-6507-4D43-B81E-00B3C6AF60B9}"/>
    <dgm:cxn modelId="{150B0BBF-CBF5-4091-860B-21FBD7A2DE90}" type="presOf" srcId="{DFEC4AFB-EECC-4249-9BB4-650BC2A16846}" destId="{7DF3FCA1-CD36-4248-A806-6F28315D037A}" srcOrd="0" destOrd="2" presId="urn:microsoft.com/office/officeart/2009/layout/ReverseList"/>
    <dgm:cxn modelId="{E28067D7-DC6D-4936-A899-471D630525A6}" type="presOf" srcId="{154DBE77-20AF-4FA4-A4FE-704C9E4259C3}" destId="{791B1260-73FE-47DE-B3A8-DF29CCB58143}" srcOrd="0" destOrd="0" presId="urn:microsoft.com/office/officeart/2009/layout/ReverseList"/>
    <dgm:cxn modelId="{BC6FB68A-A698-40FC-AD9F-90E6496B325D}" type="presOf" srcId="{2DDCCF9C-A7D3-48EC-BE00-0DC20AFCBD7D}" destId="{45D31765-395B-4331-818D-7BC8F3BFC4DF}" srcOrd="1" destOrd="1" presId="urn:microsoft.com/office/officeart/2009/layout/ReverseList"/>
    <dgm:cxn modelId="{566D343E-428F-4960-8DD5-9142C529741B}" type="presOf" srcId="{FBD70B18-FE32-4B40-A248-95010C1F065C}" destId="{D096C93B-0263-448C-9B1F-F48B929E4CFA}" srcOrd="0" destOrd="2" presId="urn:microsoft.com/office/officeart/2009/layout/ReverseList"/>
    <dgm:cxn modelId="{19E216A4-EEA3-416A-9564-43CDE84C0CF3}" type="presOf" srcId="{ADC153AC-C243-4410-90B6-F58602F71DF9}" destId="{03FE1239-4482-479E-8997-045D54A9914E}" srcOrd="1" destOrd="3" presId="urn:microsoft.com/office/officeart/2009/layout/ReverseList"/>
    <dgm:cxn modelId="{D0F79F11-9502-428E-8F8A-F12B0271E005}" srcId="{E14CA982-E3AE-41C8-8A4E-2589FCE918A8}" destId="{DFEC4AFB-EECC-4249-9BB4-650BC2A16846}" srcOrd="1" destOrd="0" parTransId="{28D11DBF-DCBC-421C-A7EC-8717109D7C96}" sibTransId="{9FEC0C46-691A-45C6-8656-4198F4939F86}"/>
    <dgm:cxn modelId="{DC24E81C-7BC4-45C6-8E62-E850F69CDE4F}" type="presOf" srcId="{E14CA982-E3AE-41C8-8A4E-2589FCE918A8}" destId="{7DF3FCA1-CD36-4248-A806-6F28315D037A}" srcOrd="0" destOrd="0" presId="urn:microsoft.com/office/officeart/2009/layout/ReverseList"/>
    <dgm:cxn modelId="{3816F254-69D9-44B5-A0EC-6BE461256D46}" type="presOf" srcId="{A731369E-C24E-4759-B216-0AFA65C0906F}" destId="{45D31765-395B-4331-818D-7BC8F3BFC4DF}" srcOrd="1" destOrd="3" presId="urn:microsoft.com/office/officeart/2009/layout/ReverseList"/>
    <dgm:cxn modelId="{B58A76A2-624B-4290-9F63-1367166C1B26}" srcId="{154DBE77-20AF-4FA4-A4FE-704C9E4259C3}" destId="{B91B554D-4CE7-437F-95CD-DAD0EA7844F8}" srcOrd="0" destOrd="0" parTransId="{F6868CE5-DC19-4844-B091-C1961DBBE40A}" sibTransId="{CD8098FF-91B2-4F83-942B-2C1B1F01BE3A}"/>
    <dgm:cxn modelId="{11703C80-83E1-46A6-A0CC-8DB3F975146A}" srcId="{B91B554D-4CE7-437F-95CD-DAD0EA7844F8}" destId="{FBD70B18-FE32-4B40-A248-95010C1F065C}" srcOrd="1" destOrd="0" parTransId="{56E32638-BF22-4EF7-B758-C9B9A510A535}" sibTransId="{96ABB1B0-75DC-4947-8437-0ED7310CA15F}"/>
    <dgm:cxn modelId="{B7555294-17CB-4C36-B591-B6BB7665697A}" type="presOf" srcId="{ADC153AC-C243-4410-90B6-F58602F71DF9}" destId="{D096C93B-0263-448C-9B1F-F48B929E4CFA}" srcOrd="0" destOrd="3" presId="urn:microsoft.com/office/officeart/2009/layout/ReverseList"/>
    <dgm:cxn modelId="{2F6089A2-5AF1-409C-931E-A33EC58DA70F}" srcId="{E14CA982-E3AE-41C8-8A4E-2589FCE918A8}" destId="{A731369E-C24E-4759-B216-0AFA65C0906F}" srcOrd="2" destOrd="0" parTransId="{43F9FA91-1200-4244-8FDB-C0F8124D88B3}" sibTransId="{CF31CF6A-B6EC-48AB-8B6B-09D0C4AB4026}"/>
    <dgm:cxn modelId="{50B89BF4-9075-47D6-9B31-05E6B0DD33F2}" type="presOf" srcId="{63ACDEC0-976E-4980-B77E-F292159B8533}" destId="{D096C93B-0263-448C-9B1F-F48B929E4CFA}" srcOrd="0" destOrd="1" presId="urn:microsoft.com/office/officeart/2009/layout/ReverseList"/>
    <dgm:cxn modelId="{A6DB6680-EEC8-4714-92DF-686C6CFB071F}" type="presOf" srcId="{FBD70B18-FE32-4B40-A248-95010C1F065C}" destId="{03FE1239-4482-479E-8997-045D54A9914E}" srcOrd="1" destOrd="2" presId="urn:microsoft.com/office/officeart/2009/layout/ReverseList"/>
    <dgm:cxn modelId="{BB1DE23A-A29F-4B08-9D8C-FE26B074E6F7}" srcId="{B91B554D-4CE7-437F-95CD-DAD0EA7844F8}" destId="{63ACDEC0-976E-4980-B77E-F292159B8533}" srcOrd="0" destOrd="0" parTransId="{AB12776C-898E-4FB7-81C1-E86D91242341}" sibTransId="{7A418DE2-439D-4A74-8F95-2E905A6EC481}"/>
    <dgm:cxn modelId="{A6AA7EF4-4C10-45DB-A3DB-4B14150F5A17}" type="presOf" srcId="{63ACDEC0-976E-4980-B77E-F292159B8533}" destId="{03FE1239-4482-479E-8997-045D54A9914E}" srcOrd="1" destOrd="1" presId="urn:microsoft.com/office/officeart/2009/layout/ReverseList"/>
    <dgm:cxn modelId="{735ED7E9-5C1E-4D1E-A721-1441A8DA429C}" type="presOf" srcId="{DFEC4AFB-EECC-4249-9BB4-650BC2A16846}" destId="{45D31765-395B-4331-818D-7BC8F3BFC4DF}" srcOrd="1" destOrd="2" presId="urn:microsoft.com/office/officeart/2009/layout/ReverseList"/>
    <dgm:cxn modelId="{76598470-80E7-401E-B53B-E1A415E284EC}" type="presOf" srcId="{B91B554D-4CE7-437F-95CD-DAD0EA7844F8}" destId="{D096C93B-0263-448C-9B1F-F48B929E4CFA}" srcOrd="0" destOrd="0" presId="urn:microsoft.com/office/officeart/2009/layout/ReverseList"/>
    <dgm:cxn modelId="{4A1EDB7F-8697-4AD3-968D-04F96F4E576D}" srcId="{E14CA982-E3AE-41C8-8A4E-2589FCE918A8}" destId="{2DDCCF9C-A7D3-48EC-BE00-0DC20AFCBD7D}" srcOrd="0" destOrd="0" parTransId="{00F29945-CEBA-47BC-AF93-10E5A4DBDCCC}" sibTransId="{08018C2A-E6E1-4109-ACDD-7FB56E81D09C}"/>
    <dgm:cxn modelId="{7E7008E0-513B-436D-A1D1-323660ED36CF}" srcId="{B91B554D-4CE7-437F-95CD-DAD0EA7844F8}" destId="{ADC153AC-C243-4410-90B6-F58602F71DF9}" srcOrd="2" destOrd="0" parTransId="{9165FA58-726A-4947-BEEB-F09961A7F77D}" sibTransId="{74627E5A-BFAF-46E8-8CBC-7DE1CC5C4020}"/>
    <dgm:cxn modelId="{BB231088-8314-45FD-998F-123E353DE9A6}" type="presOf" srcId="{2DDCCF9C-A7D3-48EC-BE00-0DC20AFCBD7D}" destId="{7DF3FCA1-CD36-4248-A806-6F28315D037A}" srcOrd="0" destOrd="1" presId="urn:microsoft.com/office/officeart/2009/layout/ReverseList"/>
    <dgm:cxn modelId="{A566D0CE-D7C5-44C3-8C9D-4A0FBA537FB6}" type="presOf" srcId="{E14CA982-E3AE-41C8-8A4E-2589FCE918A8}" destId="{45D31765-395B-4331-818D-7BC8F3BFC4DF}" srcOrd="1" destOrd="0" presId="urn:microsoft.com/office/officeart/2009/layout/ReverseList"/>
    <dgm:cxn modelId="{1ECFC1BD-10E6-4E64-8CDA-9DD8FF6E32D4}" type="presParOf" srcId="{791B1260-73FE-47DE-B3A8-DF29CCB58143}" destId="{D096C93B-0263-448C-9B1F-F48B929E4CFA}" srcOrd="0" destOrd="0" presId="urn:microsoft.com/office/officeart/2009/layout/ReverseList"/>
    <dgm:cxn modelId="{4F35BD38-FB09-48BF-8641-58A25302384C}" type="presParOf" srcId="{791B1260-73FE-47DE-B3A8-DF29CCB58143}" destId="{03FE1239-4482-479E-8997-045D54A9914E}" srcOrd="1" destOrd="0" presId="urn:microsoft.com/office/officeart/2009/layout/ReverseList"/>
    <dgm:cxn modelId="{D606E777-BAF8-4D8F-8588-67CCFEBB5C45}" type="presParOf" srcId="{791B1260-73FE-47DE-B3A8-DF29CCB58143}" destId="{7DF3FCA1-CD36-4248-A806-6F28315D037A}" srcOrd="2" destOrd="0" presId="urn:microsoft.com/office/officeart/2009/layout/ReverseList"/>
    <dgm:cxn modelId="{7A8A4B75-756F-4F2D-AC97-09C8DDCD4D3F}" type="presParOf" srcId="{791B1260-73FE-47DE-B3A8-DF29CCB58143}" destId="{45D31765-395B-4331-818D-7BC8F3BFC4DF}" srcOrd="3" destOrd="0" presId="urn:microsoft.com/office/officeart/2009/layout/ReverseList"/>
    <dgm:cxn modelId="{858B2DC4-C48D-402C-AE51-34D524BB47A3}" type="presParOf" srcId="{791B1260-73FE-47DE-B3A8-DF29CCB58143}" destId="{0D713504-C9B2-44FC-98A8-B509FB9E291B}" srcOrd="4" destOrd="0" presId="urn:microsoft.com/office/officeart/2009/layout/ReverseList"/>
    <dgm:cxn modelId="{8348F0AD-9F91-499C-9DE6-7F1366AFF0E2}" type="presParOf" srcId="{791B1260-73FE-47DE-B3A8-DF29CCB58143}" destId="{A012A5C8-3333-4649-88F3-2C3F47A9AF09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3A78BE-6DB4-4792-97F3-5734EF66B526}">
      <dsp:nvSpPr>
        <dsp:cNvPr id="0" name=""/>
        <dsp:cNvSpPr/>
      </dsp:nvSpPr>
      <dsp:spPr>
        <a:xfrm>
          <a:off x="0" y="418877"/>
          <a:ext cx="9144000" cy="1858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676" tIns="416560" rIns="709676" bIns="206248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900" kern="1200" noProof="0" dirty="0"/>
            <a:t>Descrevem as propriedades que especificam capacidades que o sistema deve possuir ou condições que o sistema deve atender </a:t>
          </a:r>
          <a:r>
            <a:rPr lang="pt-BR" sz="1800" kern="1200" noProof="0" dirty="0"/>
            <a:t>[IEEE-610.12]</a:t>
          </a:r>
          <a:endParaRPr lang="pt-BR" sz="2900" kern="1200" noProof="0" dirty="0"/>
        </a:p>
      </dsp:txBody>
      <dsp:txXfrm>
        <a:off x="0" y="418877"/>
        <a:ext cx="9144000" cy="1858500"/>
      </dsp:txXfrm>
    </dsp:sp>
    <dsp:sp modelId="{29B39AA6-26F0-4B78-A78E-257B9EF6F624}">
      <dsp:nvSpPr>
        <dsp:cNvPr id="0" name=""/>
        <dsp:cNvSpPr/>
      </dsp:nvSpPr>
      <dsp:spPr>
        <a:xfrm>
          <a:off x="488728" y="123677"/>
          <a:ext cx="640080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noProof="0" dirty="0"/>
            <a:t>Requisitos</a:t>
          </a:r>
        </a:p>
      </dsp:txBody>
      <dsp:txXfrm>
        <a:off x="517549" y="152498"/>
        <a:ext cx="6343158" cy="532758"/>
      </dsp:txXfrm>
    </dsp:sp>
    <dsp:sp modelId="{16AD110E-4334-4FCA-8EA7-B9FDA7C37277}">
      <dsp:nvSpPr>
        <dsp:cNvPr id="0" name=""/>
        <dsp:cNvSpPr/>
      </dsp:nvSpPr>
      <dsp:spPr>
        <a:xfrm>
          <a:off x="0" y="2680578"/>
          <a:ext cx="9144000" cy="113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676" tIns="416560" rIns="709676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kern="1200" dirty="0"/>
            <a:t>Descrevem as propriedades que especificam as funções que um sistema deve realizar e que estão </a:t>
          </a:r>
          <a:r>
            <a:rPr lang="pt-BR" sz="2000" u="sng" kern="1200" dirty="0"/>
            <a:t>relacionadas ao domínio do problema</a:t>
          </a:r>
        </a:p>
      </dsp:txBody>
      <dsp:txXfrm>
        <a:off x="0" y="2680578"/>
        <a:ext cx="9144000" cy="1134000"/>
      </dsp:txXfrm>
    </dsp:sp>
    <dsp:sp modelId="{EAFF4F30-9FCE-4DE6-8B96-0800EE0B37B9}">
      <dsp:nvSpPr>
        <dsp:cNvPr id="0" name=""/>
        <dsp:cNvSpPr/>
      </dsp:nvSpPr>
      <dsp:spPr>
        <a:xfrm>
          <a:off x="457200" y="2385377"/>
          <a:ext cx="640080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noProof="0" dirty="0"/>
            <a:t>Requisitos</a:t>
          </a:r>
          <a:r>
            <a:rPr lang="en-US" sz="2000" kern="1200" noProof="0" dirty="0"/>
            <a:t> </a:t>
          </a:r>
          <a:r>
            <a:rPr lang="pt-BR" sz="2000" kern="1200" noProof="0" dirty="0"/>
            <a:t>Funcionais</a:t>
          </a:r>
        </a:p>
      </dsp:txBody>
      <dsp:txXfrm>
        <a:off x="486021" y="2414198"/>
        <a:ext cx="6343158" cy="532758"/>
      </dsp:txXfrm>
    </dsp:sp>
    <dsp:sp modelId="{D309B52D-0D43-4A58-BBD5-C7C30C430E8C}">
      <dsp:nvSpPr>
        <dsp:cNvPr id="0" name=""/>
        <dsp:cNvSpPr/>
      </dsp:nvSpPr>
      <dsp:spPr>
        <a:xfrm>
          <a:off x="0" y="4217778"/>
          <a:ext cx="9144000" cy="113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676" tIns="416560" rIns="709676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kern="1200" dirty="0"/>
            <a:t>Descrevem as propriedades que definem </a:t>
          </a:r>
          <a:r>
            <a:rPr lang="pt-BR" sz="2000" u="sng" kern="1200" dirty="0"/>
            <a:t>condições</a:t>
          </a:r>
          <a:r>
            <a:rPr lang="pt-BR" sz="2000" u="none" kern="1200" dirty="0"/>
            <a:t> que </a:t>
          </a:r>
          <a:r>
            <a:rPr lang="pt-BR" sz="2000" u="sng" kern="1200" dirty="0"/>
            <a:t>restringem</a:t>
          </a:r>
          <a:r>
            <a:rPr lang="pt-BR" sz="2000" u="none" kern="1200" dirty="0"/>
            <a:t> as opções de </a:t>
          </a:r>
          <a:r>
            <a:rPr lang="pt-BR" sz="2000" u="sng" kern="1200" dirty="0"/>
            <a:t>solução</a:t>
          </a:r>
          <a:r>
            <a:rPr lang="pt-BR" sz="2000" u="none" kern="1200" dirty="0"/>
            <a:t> d</a:t>
          </a:r>
          <a:r>
            <a:rPr lang="pt-BR" sz="2000" kern="1200" dirty="0"/>
            <a:t>o sistema</a:t>
          </a:r>
        </a:p>
      </dsp:txBody>
      <dsp:txXfrm>
        <a:off x="0" y="4217778"/>
        <a:ext cx="9144000" cy="1134000"/>
      </dsp:txXfrm>
    </dsp:sp>
    <dsp:sp modelId="{E4C3A329-8BD5-41BE-B69C-20F53DBE0930}">
      <dsp:nvSpPr>
        <dsp:cNvPr id="0" name=""/>
        <dsp:cNvSpPr/>
      </dsp:nvSpPr>
      <dsp:spPr>
        <a:xfrm>
          <a:off x="457200" y="3922578"/>
          <a:ext cx="6400800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noProof="0" dirty="0"/>
            <a:t>Requisitos</a:t>
          </a:r>
          <a:r>
            <a:rPr lang="en-US" sz="2000" kern="1200" noProof="0" dirty="0"/>
            <a:t> </a:t>
          </a:r>
          <a:r>
            <a:rPr lang="pt-BR" sz="2000" kern="1200" noProof="0"/>
            <a:t>Não-Funcionais</a:t>
          </a:r>
          <a:endParaRPr lang="pt-BR" sz="2000" kern="1200" noProof="0" dirty="0"/>
        </a:p>
      </dsp:txBody>
      <dsp:txXfrm>
        <a:off x="486021" y="3951399"/>
        <a:ext cx="6343158" cy="5327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FE1239-4482-479E-8997-045D54A9914E}">
      <dsp:nvSpPr>
        <dsp:cNvPr id="0" name=""/>
        <dsp:cNvSpPr/>
      </dsp:nvSpPr>
      <dsp:spPr>
        <a:xfrm rot="16200000">
          <a:off x="284285" y="258232"/>
          <a:ext cx="3906548" cy="4475118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203200" rIns="182880" bIns="20320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200" b="1" kern="1200" dirty="0"/>
            <a:t>Requisitos Funcionais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400" b="1" kern="1200" dirty="0"/>
            <a:t>Domínio do Problema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400" kern="1200" dirty="0"/>
            <a:t>Sistema deve permitir aos professores lançar notas.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400" kern="1200" dirty="0"/>
            <a:t>Sistema deve permitir ao diretor cancelar a matrícula de alunos </a:t>
          </a:r>
          <a:endParaRPr lang="pt-BR" sz="1600" kern="1200" dirty="0"/>
        </a:p>
      </dsp:txBody>
      <dsp:txXfrm rot="5400000">
        <a:off x="190736" y="733253"/>
        <a:ext cx="4284382" cy="3525076"/>
      </dsp:txXfrm>
    </dsp:sp>
    <dsp:sp modelId="{45D31765-395B-4331-818D-7BC8F3BFC4DF}">
      <dsp:nvSpPr>
        <dsp:cNvPr id="0" name=""/>
        <dsp:cNvSpPr/>
      </dsp:nvSpPr>
      <dsp:spPr>
        <a:xfrm rot="5400000">
          <a:off x="4666041" y="-14242"/>
          <a:ext cx="3905811" cy="5020070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203200" rIns="121920" bIns="20320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200" b="1" kern="1200" dirty="0"/>
            <a:t>Requisitos Não-Funcionais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400" b="1" kern="1200" dirty="0"/>
            <a:t>Domínio da Solução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400" kern="1200" dirty="0"/>
            <a:t>Todas as funcionalidades do sistema deve ter tempo de resposta menor que 5 segundos.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400" kern="1200" dirty="0"/>
            <a:t>Sistema deve ser compatível com os browsers Firefox e Google Chrome.</a:t>
          </a:r>
        </a:p>
      </dsp:txBody>
      <dsp:txXfrm rot="-5400000">
        <a:off x="4108912" y="733587"/>
        <a:ext cx="4829370" cy="3524411"/>
      </dsp:txXfrm>
    </dsp:sp>
    <dsp:sp modelId="{0D713504-C9B2-44FC-98A8-B509FB9E291B}">
      <dsp:nvSpPr>
        <dsp:cNvPr id="0" name=""/>
        <dsp:cNvSpPr/>
      </dsp:nvSpPr>
      <dsp:spPr>
        <a:xfrm>
          <a:off x="3033618" y="-274209"/>
          <a:ext cx="2244048" cy="2243939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12A5C8-3333-4649-88F3-2C3F47A9AF09}">
      <dsp:nvSpPr>
        <dsp:cNvPr id="0" name=""/>
        <dsp:cNvSpPr/>
      </dsp:nvSpPr>
      <dsp:spPr>
        <a:xfrm rot="10800000">
          <a:off x="3033618" y="3219755"/>
          <a:ext cx="2244048" cy="2243939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543459-6F1B-4AD5-8605-12AAE73661F8}" type="datetimeFigureOut">
              <a:rPr lang="pt-BR" smtClean="0"/>
              <a:t>12/01/2017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F2D5CF-AFB4-4E54-A7E1-1F91A814EF4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3274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2D5CF-AFB4-4E54-A7E1-1F91A814EF41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16289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u="none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2D5CF-AFB4-4E54-A7E1-1F91A814EF41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07314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u="none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2D5CF-AFB4-4E54-A7E1-1F91A814EF41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33736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u="none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2D5CF-AFB4-4E54-A7E1-1F91A814EF41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51673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u="none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2D5CF-AFB4-4E54-A7E1-1F91A814EF41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11884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u="none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2D5CF-AFB4-4E54-A7E1-1F91A814EF41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488046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u="none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2D5CF-AFB4-4E54-A7E1-1F91A814EF41}" type="slidenum">
              <a:rPr lang="pt-BR" smtClean="0"/>
              <a:t>27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78339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2D5CF-AFB4-4E54-A7E1-1F91A814EF41}" type="slidenum">
              <a:rPr lang="pt-BR" smtClean="0"/>
              <a:t>45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878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u="none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2D5CF-AFB4-4E54-A7E1-1F91A814EF41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1158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u="none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2D5CF-AFB4-4E54-A7E1-1F91A814EF41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29429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u="none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2D5CF-AFB4-4E54-A7E1-1F91A814EF41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1134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u="none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2D5CF-AFB4-4E54-A7E1-1F91A814EF41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678006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u="none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2D5CF-AFB4-4E54-A7E1-1F91A814EF41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87518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u="none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2D5CF-AFB4-4E54-A7E1-1F91A814EF41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83810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u="none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2D5CF-AFB4-4E54-A7E1-1F91A814EF41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02984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u="none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2D5CF-AFB4-4E54-A7E1-1F91A814EF41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6589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0C970-6574-4C7F-BCF4-B99A4924A562}" type="datetimeFigureOut">
              <a:rPr lang="pt-BR" smtClean="0"/>
              <a:t>12/01/2017</a:t>
            </a:fld>
            <a:endParaRPr lang="pt-BR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1" name="Espaço Reservado para Número de Slid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691DEE81-5855-44AF-A00D-0E24857604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49513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A4FB1-9355-448A-B9E3-96A409DDA926}" type="datetimeFigureOut">
              <a:rPr lang="pt-BR"/>
              <a:pPr>
                <a:defRPr/>
              </a:pPr>
              <a:t>12/01/2017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067944" y="580526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FAC07-11E7-4866-A061-661C5B5D403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4597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17048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170487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81990-A814-48A8-94DB-FB002DE78140}" type="datetimeFigureOut">
              <a:rPr lang="pt-BR"/>
              <a:pPr>
                <a:defRPr/>
              </a:pPr>
              <a:t>12/01/2017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067944" y="580526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3A873-26A1-4E4D-AE1C-5CEA6A9A79F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7306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0"/>
          </p:nvPr>
        </p:nvSpPr>
        <p:spPr>
          <a:xfrm>
            <a:off x="1475656" y="6525344"/>
            <a:ext cx="1701552" cy="332656"/>
          </a:xfrm>
        </p:spPr>
        <p:txBody>
          <a:bodyPr/>
          <a:lstStyle/>
          <a:p>
            <a:pPr>
              <a:defRPr/>
            </a:pPr>
            <a:fld id="{1BB39CCB-CBAF-439B-BB69-333ED4E8A66E}" type="datetimeFigureOut">
              <a:rPr lang="pt-BR" smtClean="0"/>
              <a:pPr>
                <a:defRPr/>
              </a:pPr>
              <a:t>12/01/2017</a:t>
            </a:fld>
            <a:endParaRPr lang="pt-BR"/>
          </a:p>
        </p:txBody>
      </p:sp>
      <p:sp>
        <p:nvSpPr>
          <p:cNvPr id="11" name="Espaço Reservado para Número de Slide 10"/>
          <p:cNvSpPr>
            <a:spLocks noGrp="1"/>
          </p:cNvSpPr>
          <p:nvPr>
            <p:ph type="sldNum" sz="quarter" idx="11"/>
          </p:nvPr>
        </p:nvSpPr>
        <p:spPr>
          <a:xfrm>
            <a:off x="6876256" y="6492879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2FAB7E7-0CAA-4FF7-9E67-DEF5EF9840A9}" type="slidenum">
              <a:rPr lang="pt-BR" smtClean="0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2"/>
          </p:nvPr>
        </p:nvSpPr>
        <p:spPr>
          <a:xfrm>
            <a:off x="3203848" y="6492879"/>
            <a:ext cx="2895600" cy="365125"/>
          </a:xfrm>
        </p:spPr>
        <p:txBody>
          <a:bodyPr/>
          <a:lstStyle/>
          <a:p>
            <a:pPr>
              <a:defRPr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62715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0"/>
          </p:nvPr>
        </p:nvSpPr>
        <p:spPr>
          <a:xfrm>
            <a:off x="1475656" y="6525344"/>
            <a:ext cx="1701552" cy="332656"/>
          </a:xfrm>
        </p:spPr>
        <p:txBody>
          <a:bodyPr/>
          <a:lstStyle/>
          <a:p>
            <a:pPr>
              <a:defRPr/>
            </a:pPr>
            <a:fld id="{1BB39CCB-CBAF-439B-BB69-333ED4E8A66E}" type="datetimeFigureOut">
              <a:rPr lang="pt-BR" smtClean="0"/>
              <a:pPr>
                <a:defRPr/>
              </a:pPr>
              <a:t>12/01/2017</a:t>
            </a:fld>
            <a:endParaRPr lang="pt-BR"/>
          </a:p>
        </p:txBody>
      </p:sp>
      <p:sp>
        <p:nvSpPr>
          <p:cNvPr id="11" name="Espaço Reservado para Número de Slide 10"/>
          <p:cNvSpPr>
            <a:spLocks noGrp="1"/>
          </p:cNvSpPr>
          <p:nvPr>
            <p:ph type="sldNum" sz="quarter" idx="11"/>
          </p:nvPr>
        </p:nvSpPr>
        <p:spPr>
          <a:xfrm>
            <a:off x="6876256" y="6492879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2FAB7E7-0CAA-4FF7-9E67-DEF5EF9840A9}" type="slidenum">
              <a:rPr lang="pt-BR" smtClean="0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2"/>
          </p:nvPr>
        </p:nvSpPr>
        <p:spPr>
          <a:xfrm>
            <a:off x="3203848" y="6492879"/>
            <a:ext cx="2895600" cy="365125"/>
          </a:xfrm>
        </p:spPr>
        <p:txBody>
          <a:bodyPr/>
          <a:lstStyle/>
          <a:p>
            <a:pPr>
              <a:defRPr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44135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384492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384492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1551909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5F56D-BB74-496D-9AEE-50C03E3A2611}" type="datetimeFigureOut">
              <a:rPr lang="pt-BR"/>
              <a:pPr>
                <a:defRPr/>
              </a:pPr>
              <a:t>12/01/2017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4067944" y="580526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A5D3D5-F509-4A23-B9A1-BAD44BD4C5E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5872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D2814-AE5A-4B41-BF8A-797FA9B23327}" type="datetimeFigureOut">
              <a:rPr lang="pt-BR"/>
              <a:pPr>
                <a:defRPr/>
              </a:pPr>
              <a:t>12/01/2017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4067944" y="580526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3D541-FBE5-4996-9B7F-225D904690D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7242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69AF6-A3DE-4630-8B7F-587C7CA57794}" type="datetimeFigureOut">
              <a:rPr lang="pt-BR"/>
              <a:pPr>
                <a:defRPr/>
              </a:pPr>
              <a:t>12/01/2017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4067944" y="580526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60C87B-C7AA-4AE1-BAEE-3097EC2FC7E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76798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3FCFE-E7C7-42F1-A600-07BE0CD3EA2C}" type="datetimeFigureOut">
              <a:rPr lang="pt-BR"/>
              <a:pPr>
                <a:defRPr/>
              </a:pPr>
              <a:t>12/01/2017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4067944" y="580526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86D1B-C409-4B2B-B42A-37D463C63AE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2717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BR"/>
              <a:t>Clique no ícone para adicionar uma imagem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1056D-42BD-451D-B77F-2A4EF55B2FE9}" type="datetimeFigureOut">
              <a:rPr lang="pt-BR"/>
              <a:pPr>
                <a:defRPr/>
              </a:pPr>
              <a:t>12/01/2017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4067944" y="580526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0C72F-1A88-43D3-8492-4AA4FDAB170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55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7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44827"/>
            <a:ext cx="8229600" cy="3600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dirty="0"/>
              <a:t>Clique para editar o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67544" y="63813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0C970-6574-4C7F-BCF4-B99A4924A562}" type="datetimeFigureOut">
              <a:rPr lang="pt-BR" smtClean="0"/>
              <a:t>12/01/2017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31840" y="638133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16216" y="63813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DEE81-5855-44AF-A00D-0E24857604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0670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1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dirty="0"/>
              <a:t>Clique para editar o título mestre</a:t>
            </a:r>
          </a:p>
        </p:txBody>
      </p:sp>
      <p:sp>
        <p:nvSpPr>
          <p:cNvPr id="1638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384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dirty="0"/>
              <a:t>Clique para editar o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1547665" y="6492879"/>
            <a:ext cx="1773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B39CCB-CBAF-439B-BB69-333ED4E8A66E}" type="datetimeFigureOut">
              <a:rPr lang="pt-BR"/>
              <a:pPr>
                <a:defRPr/>
              </a:pPr>
              <a:t>12/01/2017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275856" y="649287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lang="pt-BR" dirty="0">
                <a:latin typeface="+mn-lt"/>
              </a:defRPr>
            </a:lvl1pPr>
          </a:lstStyle>
          <a:p>
            <a:pPr>
              <a:defRPr/>
            </a:pPr>
            <a:endParaRPr dirty="0"/>
          </a:p>
        </p:txBody>
      </p:sp>
      <p:sp>
        <p:nvSpPr>
          <p:cNvPr id="7" name="Espaço Reservado para Número de Slide 5"/>
          <p:cNvSpPr txBox="1">
            <a:spLocks/>
          </p:cNvSpPr>
          <p:nvPr/>
        </p:nvSpPr>
        <p:spPr>
          <a:xfrm>
            <a:off x="6974904" y="6448255"/>
            <a:ext cx="213360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B90D35-93DE-452E-84A9-01CEA4F51206}" type="slidenum">
              <a:rPr kumimoji="0" lang="pt-BR" sz="900" b="1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3902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100">
          <a:solidFill>
            <a:schemeClr val="tx1"/>
          </a:solidFill>
          <a:latin typeface="+mn-lt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800">
          <a:solidFill>
            <a:schemeClr val="tx1"/>
          </a:solidFill>
          <a:latin typeface="+mn-lt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500">
          <a:solidFill>
            <a:schemeClr val="tx1"/>
          </a:solidFill>
          <a:latin typeface="+mn-lt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500">
          <a:solidFill>
            <a:schemeClr val="tx1"/>
          </a:solidFill>
          <a:latin typeface="+mn-lt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500">
          <a:solidFill>
            <a:schemeClr val="tx1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500">
          <a:solidFill>
            <a:schemeClr val="tx1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500">
          <a:solidFill>
            <a:schemeClr val="tx1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12" Type="http://schemas.microsoft.com/office/2007/relationships/hdphoto" Target="../media/hdphoto6.wd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microsoft.com/office/2007/relationships/hdphoto" Target="../media/hdphoto3.wdp"/><Relationship Id="rId11" Type="http://schemas.openxmlformats.org/officeDocument/2006/relationships/image" Target="../media/image12.png"/><Relationship Id="rId5" Type="http://schemas.openxmlformats.org/officeDocument/2006/relationships/image" Target="../media/image9.png"/><Relationship Id="rId10" Type="http://schemas.microsoft.com/office/2007/relationships/hdphoto" Target="../media/hdphoto5.wdp"/><Relationship Id="rId4" Type="http://schemas.microsoft.com/office/2007/relationships/hdphoto" Target="../media/hdphoto2.wdp"/><Relationship Id="rId9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12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10" Type="http://schemas.microsoft.com/office/2007/relationships/hdphoto" Target="../media/hdphoto4.wdp"/><Relationship Id="rId4" Type="http://schemas.microsoft.com/office/2007/relationships/hdphoto" Target="../media/hdphoto6.wdp"/><Relationship Id="rId9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t-BR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Requisitos Não-Funcionais</a:t>
            </a:r>
            <a:endParaRPr 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Victor Vidigal Ribeiro</a:t>
            </a:r>
          </a:p>
          <a:p>
            <a:r>
              <a:rPr lang="en-US" dirty="0"/>
              <a:t>Guilherme </a:t>
            </a:r>
            <a:r>
              <a:rPr lang="en-US" dirty="0" err="1"/>
              <a:t>Horta</a:t>
            </a:r>
            <a:r>
              <a:rPr lang="en-US" dirty="0"/>
              <a:t> </a:t>
            </a:r>
            <a:r>
              <a:rPr lang="en-US" dirty="0" err="1"/>
              <a:t>Travassos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6592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Requisitos Não-Funcionais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857249"/>
            <a:ext cx="9144000" cy="5448957"/>
          </a:xfrm>
        </p:spPr>
        <p:txBody>
          <a:bodyPr/>
          <a:lstStyle/>
          <a:p>
            <a:r>
              <a:rPr lang="pt-BR" sz="3200" dirty="0"/>
              <a:t>Exemplos de requisitos não-funcionais</a:t>
            </a:r>
          </a:p>
          <a:p>
            <a:pPr lvl="1"/>
            <a:r>
              <a:rPr lang="pt-BR" sz="2800" dirty="0"/>
              <a:t>“O sistema deve utilizar o protocolo HTTPS"</a:t>
            </a:r>
          </a:p>
          <a:p>
            <a:pPr lvl="1"/>
            <a:r>
              <a:rPr lang="pt-BR" sz="2800" dirty="0"/>
              <a:t>"As consultas on-line devem ser respondidas em no máximo 3 segundos"</a:t>
            </a:r>
          </a:p>
          <a:p>
            <a:pPr lvl="1"/>
            <a:r>
              <a:rPr lang="pt-BR" sz="2800" dirty="0"/>
              <a:t>"As senhas dos usuários devem ser armazenadas criptografadas“</a:t>
            </a:r>
          </a:p>
          <a:p>
            <a:pPr lvl="1"/>
            <a:r>
              <a:rPr lang="pt-BR" sz="2800" dirty="0"/>
              <a:t>As operações matemáticas devem ter uma precisão de 10 casas decimais</a:t>
            </a:r>
          </a:p>
          <a:p>
            <a:pPr lvl="1"/>
            <a:r>
              <a:rPr lang="pt-BR" sz="2800" dirty="0"/>
              <a:t>Caso haja falhas nas operações matemáticas o software deve recuperar o estado inicial das variáveis.</a:t>
            </a:r>
          </a:p>
          <a:p>
            <a:pPr lvl="1"/>
            <a:r>
              <a:rPr lang="pt-BR" sz="2800" dirty="0"/>
              <a:t>O sistema deve ser capaz de ser executado nos sistemas operacionais </a:t>
            </a:r>
            <a:r>
              <a:rPr lang="pt-BR" sz="2800" dirty="0" err="1"/>
              <a:t>Android</a:t>
            </a:r>
            <a:r>
              <a:rPr lang="pt-BR" sz="2800" dirty="0"/>
              <a:t> e iOS.</a:t>
            </a:r>
          </a:p>
          <a:p>
            <a:pPr lvl="1"/>
            <a:endParaRPr lang="pt-BR" dirty="0"/>
          </a:p>
        </p:txBody>
      </p:sp>
      <p:sp>
        <p:nvSpPr>
          <p:cNvPr id="3" name="Rolagem: Vertical 2"/>
          <p:cNvSpPr/>
          <p:nvPr/>
        </p:nvSpPr>
        <p:spPr>
          <a:xfrm>
            <a:off x="0" y="857247"/>
            <a:ext cx="9144000" cy="4518793"/>
          </a:xfrm>
          <a:prstGeom prst="verticalScrol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4500" dirty="0"/>
              <a:t>Mais exemplos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086" y="2183049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049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-2485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Requisitos </a:t>
            </a:r>
            <a:r>
              <a:rPr lang="pt-BR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Não-</a:t>
            </a:r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Funcionais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1663042"/>
            <a:ext cx="9144000" cy="3901016"/>
          </a:xfrm>
        </p:spPr>
        <p:txBody>
          <a:bodyPr/>
          <a:lstStyle/>
          <a:p>
            <a:pPr lvl="1"/>
            <a:endParaRPr lang="pt-BR" dirty="0"/>
          </a:p>
        </p:txBody>
      </p:sp>
      <p:sp>
        <p:nvSpPr>
          <p:cNvPr id="6" name="Elipse 5"/>
          <p:cNvSpPr/>
          <p:nvPr/>
        </p:nvSpPr>
        <p:spPr>
          <a:xfrm>
            <a:off x="636636" y="993227"/>
            <a:ext cx="8080152" cy="5171089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 dirty="0"/>
          </a:p>
        </p:txBody>
      </p:sp>
      <p:sp>
        <p:nvSpPr>
          <p:cNvPr id="7" name="CaixaDeTexto 6"/>
          <p:cNvSpPr txBox="1"/>
          <p:nvPr/>
        </p:nvSpPr>
        <p:spPr>
          <a:xfrm>
            <a:off x="3771128" y="1095627"/>
            <a:ext cx="25918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100" b="1" dirty="0"/>
              <a:t>Veículos Automotores</a:t>
            </a:r>
          </a:p>
        </p:txBody>
      </p:sp>
      <p:sp>
        <p:nvSpPr>
          <p:cNvPr id="8" name="Elipse 7"/>
          <p:cNvSpPr/>
          <p:nvPr/>
        </p:nvSpPr>
        <p:spPr>
          <a:xfrm>
            <a:off x="1222494" y="2662483"/>
            <a:ext cx="1942328" cy="181701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 dirty="0"/>
          </a:p>
        </p:txBody>
      </p:sp>
      <p:sp>
        <p:nvSpPr>
          <p:cNvPr id="9" name="Elipse 8"/>
          <p:cNvSpPr/>
          <p:nvPr/>
        </p:nvSpPr>
        <p:spPr>
          <a:xfrm>
            <a:off x="3471541" y="2107583"/>
            <a:ext cx="4511171" cy="313878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10" name="CaixaDeTexto 9"/>
          <p:cNvSpPr txBox="1"/>
          <p:nvPr/>
        </p:nvSpPr>
        <p:spPr>
          <a:xfrm>
            <a:off x="1809659" y="2640658"/>
            <a:ext cx="1119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chemeClr val="bg1"/>
                </a:solidFill>
              </a:rPr>
              <a:t>Carros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4337845" y="2365533"/>
            <a:ext cx="20294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bg1"/>
                </a:solidFill>
              </a:rPr>
              <a:t>Não-Carros</a:t>
            </a: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4043" b="100000" l="0" r="98218">
                        <a14:foregroundMark x1="4554" y1="68511" x2="4554" y2="68511"/>
                        <a14:foregroundMark x1="5941" y1="69149" x2="5941" y2="69149"/>
                        <a14:foregroundMark x1="5347" y1="67660" x2="5347" y2="67660"/>
                        <a14:foregroundMark x1="22178" y1="70638" x2="22178" y2="70638"/>
                        <a14:foregroundMark x1="22970" y1="70426" x2="22970" y2="70426"/>
                        <a14:foregroundMark x1="23960" y1="69574" x2="23960" y2="69574"/>
                        <a14:foregroundMark x1="10099" y1="85957" x2="10099" y2="85957"/>
                        <a14:foregroundMark x1="21188" y1="86170" x2="21188" y2="86170"/>
                        <a14:foregroundMark x1="3366" y1="84043" x2="3366" y2="84043"/>
                        <a14:foregroundMark x1="23366" y1="86809" x2="23366" y2="86809"/>
                        <a14:foregroundMark x1="18020" y1="87660" x2="18020" y2="87660"/>
                        <a14:foregroundMark x1="35050" y1="88085" x2="35050" y2="88085"/>
                        <a14:foregroundMark x1="36634" y1="88085" x2="36634" y2="88085"/>
                        <a14:foregroundMark x1="39406" y1="85319" x2="39406" y2="85319"/>
                        <a14:foregroundMark x1="74455" y1="85319" x2="74455" y2="85319"/>
                        <a14:foregroundMark x1="77228" y1="85106" x2="77228" y2="85106"/>
                        <a14:foregroundMark x1="79406" y1="82340" x2="79406" y2="82340"/>
                        <a14:foregroundMark x1="79802" y1="81277" x2="79802" y2="81277"/>
                        <a14:foregroundMark x1="91881" y1="80426" x2="91881" y2="804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97" t="33641" r="1199" b="275"/>
          <a:stretch/>
        </p:blipFill>
        <p:spPr>
          <a:xfrm>
            <a:off x="1419492" y="3124420"/>
            <a:ext cx="1547688" cy="978260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053" b="94737" l="0" r="9780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1836" y="2914052"/>
            <a:ext cx="1594482" cy="1107684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979" b="95957" l="594" r="9861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481" y="2110459"/>
            <a:ext cx="1778987" cy="1655692"/>
          </a:xfrm>
          <a:prstGeom prst="rect">
            <a:avLst/>
          </a:prstGeom>
        </p:spPr>
      </p:pic>
      <p:pic>
        <p:nvPicPr>
          <p:cNvPr id="15" name="Imagem 14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489" b="98298" l="2500" r="94833">
                        <a14:foregroundMark x1="72167" y1="43404" x2="72167" y2="43404"/>
                        <a14:foregroundMark x1="73500" y1="32553" x2="73500" y2="32553"/>
                        <a14:foregroundMark x1="73667" y1="29574" x2="73667" y2="29574"/>
                        <a14:foregroundMark x1="75500" y1="23617" x2="75500" y2="23617"/>
                        <a14:foregroundMark x1="71000" y1="41702" x2="71000" y2="41702"/>
                        <a14:foregroundMark x1="73000" y1="47234" x2="73000" y2="47234"/>
                        <a14:foregroundMark x1="74000" y1="49362" x2="74000" y2="49362"/>
                        <a14:foregroundMark x1="81500" y1="38723" x2="81500" y2="38723"/>
                        <a14:foregroundMark x1="55333" y1="83404" x2="55333" y2="83404"/>
                        <a14:foregroundMark x1="17167" y1="33404" x2="17167" y2="33404"/>
                        <a14:foregroundMark x1="28333" y1="31702" x2="28333" y2="31702"/>
                        <a14:foregroundMark x1="30833" y1="30851" x2="30833" y2="30851"/>
                        <a14:foregroundMark x1="34333" y1="29787" x2="34333" y2="29787"/>
                        <a14:foregroundMark x1="56167" y1="21277" x2="56167" y2="21277"/>
                        <a14:foregroundMark x1="59000" y1="20638" x2="59000" y2="20638"/>
                        <a14:foregroundMark x1="63833" y1="18298" x2="63833" y2="18298"/>
                        <a14:foregroundMark x1="75833" y1="12128" x2="75833" y2="12128"/>
                        <a14:foregroundMark x1="74000" y1="13191" x2="74000" y2="13191"/>
                        <a14:foregroundMark x1="72167" y1="14043" x2="72167" y2="140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802" y="3745779"/>
            <a:ext cx="1651578" cy="1293736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23750" b="79500" l="3158" r="95658">
                        <a14:foregroundMark x1="49474" y1="38250" x2="49474" y2="38250"/>
                        <a14:foregroundMark x1="51316" y1="40250" x2="51316" y2="40250"/>
                        <a14:foregroundMark x1="34079" y1="48250" x2="34079" y2="48250"/>
                        <a14:foregroundMark x1="34211" y1="64250" x2="34211" y2="64250"/>
                        <a14:foregroundMark x1="32632" y1="64250" x2="32632" y2="64250"/>
                        <a14:foregroundMark x1="31184" y1="64250" x2="31184" y2="64250"/>
                        <a14:foregroundMark x1="29342" y1="64250" x2="29342" y2="64250"/>
                        <a14:foregroundMark x1="24474" y1="64750" x2="24474" y2="64750"/>
                        <a14:foregroundMark x1="20789" y1="65500" x2="20789" y2="65500"/>
                        <a14:foregroundMark x1="20789" y1="65500" x2="20789" y2="65500"/>
                        <a14:foregroundMark x1="19211" y1="65000" x2="19211" y2="65000"/>
                        <a14:foregroundMark x1="18289" y1="64500" x2="18289" y2="64500"/>
                        <a14:foregroundMark x1="18158" y1="64500" x2="18158" y2="64500"/>
                        <a14:foregroundMark x1="16711" y1="64750" x2="16711" y2="64750"/>
                        <a14:foregroundMark x1="14605" y1="65500" x2="14605" y2="65500"/>
                        <a14:foregroundMark x1="14868" y1="59750" x2="14868" y2="59750"/>
                        <a14:foregroundMark x1="17763" y1="58500" x2="17763" y2="58500"/>
                        <a14:foregroundMark x1="21447" y1="57000" x2="21447" y2="57000"/>
                        <a14:foregroundMark x1="24211" y1="55250" x2="24211" y2="55250"/>
                        <a14:foregroundMark x1="11974" y1="60000" x2="11974" y2="60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48" t="23540" r="4242" b="19760"/>
          <a:stretch/>
        </p:blipFill>
        <p:spPr>
          <a:xfrm>
            <a:off x="3711112" y="3794468"/>
            <a:ext cx="2261525" cy="729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9845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-15267" y="-14811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Requisitos </a:t>
            </a:r>
            <a:r>
              <a:rPr lang="pt-BR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Não-</a:t>
            </a:r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Funcionais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Elipse 16"/>
          <p:cNvSpPr/>
          <p:nvPr/>
        </p:nvSpPr>
        <p:spPr>
          <a:xfrm>
            <a:off x="198066" y="1008993"/>
            <a:ext cx="8717334" cy="5234152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3239256" y="1200685"/>
            <a:ext cx="29983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/>
              <a:t>Veículos Automotores</a:t>
            </a:r>
          </a:p>
        </p:txBody>
      </p:sp>
      <p:sp>
        <p:nvSpPr>
          <p:cNvPr id="19" name="Elipse 18"/>
          <p:cNvSpPr/>
          <p:nvPr/>
        </p:nvSpPr>
        <p:spPr>
          <a:xfrm>
            <a:off x="4738417" y="2027265"/>
            <a:ext cx="3522714" cy="35227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20" name="Elipse 19"/>
          <p:cNvSpPr/>
          <p:nvPr/>
        </p:nvSpPr>
        <p:spPr>
          <a:xfrm>
            <a:off x="769034" y="1801756"/>
            <a:ext cx="3712856" cy="37128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3750" b="79500" l="3158" r="95658">
                        <a14:foregroundMark x1="49474" y1="38250" x2="49474" y2="38250"/>
                        <a14:foregroundMark x1="51316" y1="40250" x2="51316" y2="40250"/>
                        <a14:foregroundMark x1="34079" y1="48250" x2="34079" y2="48250"/>
                        <a14:foregroundMark x1="34211" y1="64250" x2="34211" y2="64250"/>
                        <a14:foregroundMark x1="32632" y1="64250" x2="32632" y2="64250"/>
                        <a14:foregroundMark x1="31184" y1="64250" x2="31184" y2="64250"/>
                        <a14:foregroundMark x1="29342" y1="64250" x2="29342" y2="64250"/>
                        <a14:foregroundMark x1="24474" y1="64750" x2="24474" y2="64750"/>
                        <a14:foregroundMark x1="20789" y1="65500" x2="20789" y2="65500"/>
                        <a14:foregroundMark x1="20789" y1="65500" x2="20789" y2="65500"/>
                        <a14:foregroundMark x1="19211" y1="65000" x2="19211" y2="65000"/>
                        <a14:foregroundMark x1="18289" y1="64500" x2="18289" y2="64500"/>
                        <a14:foregroundMark x1="18158" y1="64500" x2="18158" y2="64500"/>
                        <a14:foregroundMark x1="16711" y1="64750" x2="16711" y2="64750"/>
                        <a14:foregroundMark x1="14605" y1="65500" x2="14605" y2="65500"/>
                        <a14:foregroundMark x1="14868" y1="59750" x2="14868" y2="59750"/>
                        <a14:foregroundMark x1="17763" y1="58500" x2="17763" y2="58500"/>
                        <a14:foregroundMark x1="21447" y1="57000" x2="21447" y2="57000"/>
                        <a14:foregroundMark x1="24211" y1="55250" x2="24211" y2="55250"/>
                        <a14:foregroundMark x1="11974" y1="60000" x2="11974" y2="60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48" t="23540" r="4242" b="19760"/>
          <a:stretch/>
        </p:blipFill>
        <p:spPr>
          <a:xfrm>
            <a:off x="5370173" y="4422880"/>
            <a:ext cx="2405901" cy="776097"/>
          </a:xfrm>
          <a:prstGeom prst="rect">
            <a:avLst/>
          </a:prstGeom>
        </p:spPr>
      </p:pic>
      <p:pic>
        <p:nvPicPr>
          <p:cNvPr id="22" name="Imagem 21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053" b="94737" l="0" r="9780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280" y="2668391"/>
            <a:ext cx="1819901" cy="1264282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489" b="98298" l="2500" r="94833">
                        <a14:foregroundMark x1="72167" y1="43404" x2="72167" y2="43404"/>
                        <a14:foregroundMark x1="73500" y1="32553" x2="73500" y2="32553"/>
                        <a14:foregroundMark x1="73667" y1="29574" x2="73667" y2="29574"/>
                        <a14:foregroundMark x1="75500" y1="23617" x2="75500" y2="23617"/>
                        <a14:foregroundMark x1="71000" y1="41702" x2="71000" y2="41702"/>
                        <a14:foregroundMark x1="73000" y1="47234" x2="73000" y2="47234"/>
                        <a14:foregroundMark x1="74000" y1="49362" x2="74000" y2="49362"/>
                        <a14:foregroundMark x1="81500" y1="38723" x2="81500" y2="38723"/>
                        <a14:foregroundMark x1="55333" y1="83404" x2="55333" y2="83404"/>
                        <a14:foregroundMark x1="17167" y1="33404" x2="17167" y2="33404"/>
                        <a14:foregroundMark x1="28333" y1="31702" x2="28333" y2="31702"/>
                        <a14:foregroundMark x1="30833" y1="30851" x2="30833" y2="30851"/>
                        <a14:foregroundMark x1="34333" y1="29787" x2="34333" y2="29787"/>
                        <a14:foregroundMark x1="56167" y1="21277" x2="56167" y2="21277"/>
                        <a14:foregroundMark x1="59000" y1="20638" x2="59000" y2="20638"/>
                        <a14:foregroundMark x1="63833" y1="18298" x2="63833" y2="18298"/>
                        <a14:foregroundMark x1="75833" y1="12128" x2="75833" y2="12128"/>
                        <a14:foregroundMark x1="74000" y1="13191" x2="74000" y2="13191"/>
                        <a14:foregroundMark x1="72167" y1="14043" x2="72167" y2="140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416" y="3643023"/>
            <a:ext cx="1991124" cy="1559714"/>
          </a:xfrm>
          <a:prstGeom prst="rect">
            <a:avLst/>
          </a:prstGeom>
        </p:spPr>
      </p:pic>
      <p:pic>
        <p:nvPicPr>
          <p:cNvPr id="24" name="Imagem 23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2979" b="95957" l="594" r="9861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3646" y="3127343"/>
            <a:ext cx="1535291" cy="1428885"/>
          </a:xfrm>
          <a:prstGeom prst="rect">
            <a:avLst/>
          </a:prstGeom>
        </p:spPr>
      </p:pic>
      <p:sp>
        <p:nvSpPr>
          <p:cNvPr id="25" name="CaixaDeTexto 24"/>
          <p:cNvSpPr txBox="1"/>
          <p:nvPr/>
        </p:nvSpPr>
        <p:spPr>
          <a:xfrm>
            <a:off x="5370173" y="2364795"/>
            <a:ext cx="24170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>
                <a:solidFill>
                  <a:schemeClr val="bg1"/>
                </a:solidFill>
              </a:rPr>
              <a:t>Não-Carros aquáticos</a:t>
            </a:r>
          </a:p>
        </p:txBody>
      </p:sp>
      <p:sp>
        <p:nvSpPr>
          <p:cNvPr id="26" name="CaixaDeTexto 25"/>
          <p:cNvSpPr txBox="1"/>
          <p:nvPr/>
        </p:nvSpPr>
        <p:spPr>
          <a:xfrm>
            <a:off x="1671579" y="2268281"/>
            <a:ext cx="21167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>
                <a:solidFill>
                  <a:schemeClr val="bg1"/>
                </a:solidFill>
              </a:rPr>
              <a:t>Não-Carros aéreos</a:t>
            </a:r>
          </a:p>
        </p:txBody>
      </p:sp>
    </p:spTree>
    <p:extLst>
      <p:ext uri="{BB962C8B-B14F-4D97-AF65-F5344CB8AC3E}">
        <p14:creationId xmlns:p14="http://schemas.microsoft.com/office/powerpoint/2010/main" val="2972723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ISO-25010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1714502"/>
            <a:ext cx="9144000" cy="3901016"/>
          </a:xfrm>
        </p:spPr>
        <p:txBody>
          <a:bodyPr/>
          <a:lstStyle/>
          <a:p>
            <a:r>
              <a:rPr lang="pt-BR" sz="2800" dirty="0"/>
              <a:t>Modelo de Qualidade do Produto (</a:t>
            </a:r>
            <a:r>
              <a:rPr lang="pt-BR" sz="2800" i="1" dirty="0" err="1"/>
              <a:t>Product</a:t>
            </a:r>
            <a:r>
              <a:rPr lang="pt-BR" sz="2800" i="1" dirty="0"/>
              <a:t> </a:t>
            </a:r>
            <a:r>
              <a:rPr lang="pt-BR" sz="2800" i="1" dirty="0" err="1"/>
              <a:t>quality</a:t>
            </a:r>
            <a:r>
              <a:rPr lang="pt-BR" sz="2800" i="1" dirty="0"/>
              <a:t> </a:t>
            </a:r>
            <a:r>
              <a:rPr lang="pt-BR" sz="2800" i="1" dirty="0" err="1"/>
              <a:t>model</a:t>
            </a:r>
            <a:r>
              <a:rPr lang="pt-BR" sz="2800" dirty="0"/>
              <a:t>)</a:t>
            </a:r>
          </a:p>
          <a:p>
            <a:pPr lvl="1"/>
            <a:r>
              <a:rPr lang="pt-BR" sz="2400" dirty="0"/>
              <a:t>Propriedades estáticas de um software ou propriedades dinâmicas de um sistema de computador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71279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776222"/>
            <a:ext cx="9170618" cy="3730752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7248031" y="1979283"/>
            <a:ext cx="1457450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350" dirty="0"/>
              <a:t>(ISO-25010, 2011)</a:t>
            </a:r>
          </a:p>
        </p:txBody>
      </p:sp>
      <p:sp>
        <p:nvSpPr>
          <p:cNvPr id="12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ISO-25010 – Qualidade do Produto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708673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4745737"/>
          </a:xfrm>
        </p:spPr>
        <p:txBody>
          <a:bodyPr/>
          <a:lstStyle/>
          <a:p>
            <a:r>
              <a:rPr lang="pt-BR" sz="2800" b="1" dirty="0"/>
              <a:t>Adequação Funcional</a:t>
            </a:r>
          </a:p>
          <a:p>
            <a:pPr lvl="1"/>
            <a:r>
              <a:rPr lang="pt-BR" sz="2400" dirty="0"/>
              <a:t>Grau em que o sistema fornece funcionalidades que atendam as necessidades implícitas e explícitas quando utilizado nas condições especificadas</a:t>
            </a:r>
          </a:p>
          <a:p>
            <a:pPr lvl="1"/>
            <a:r>
              <a:rPr lang="pt-BR" sz="2400" b="1" dirty="0"/>
              <a:t>Completude</a:t>
            </a:r>
          </a:p>
          <a:p>
            <a:pPr lvl="2"/>
            <a:r>
              <a:rPr lang="pt-BR" sz="2000" dirty="0"/>
              <a:t>Grau em que o conjunto de funcionalidades cobrem as tarefas especificadas e os objetivos dos usuários</a:t>
            </a:r>
          </a:p>
          <a:p>
            <a:pPr lvl="1"/>
            <a:r>
              <a:rPr lang="pt-BR" sz="2400" b="1" dirty="0"/>
              <a:t>Correção</a:t>
            </a:r>
          </a:p>
          <a:p>
            <a:pPr lvl="2"/>
            <a:r>
              <a:rPr lang="pt-BR" sz="2000" dirty="0"/>
              <a:t>Grau em que o sistema fornece resultados corretos com o grau adequado de precisão</a:t>
            </a:r>
          </a:p>
          <a:p>
            <a:pPr lvl="1"/>
            <a:r>
              <a:rPr lang="pt-BR" sz="2400" b="1" dirty="0"/>
              <a:t>Adequação</a:t>
            </a:r>
          </a:p>
          <a:p>
            <a:pPr lvl="2"/>
            <a:r>
              <a:rPr lang="pt-BR" sz="2000" dirty="0"/>
              <a:t>Grau em que as funcionalidades do sistema facilitam a realização de tarefas</a:t>
            </a:r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ISO-25010 – Qualidade do Produto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2193" y="733329"/>
            <a:ext cx="1151807" cy="2751011"/>
          </a:xfrm>
          <a:prstGeom prst="rect">
            <a:avLst/>
          </a:prstGeom>
        </p:spPr>
      </p:pic>
      <p:sp>
        <p:nvSpPr>
          <p:cNvPr id="5" name="Retângulo de cantos arredondados 5"/>
          <p:cNvSpPr/>
          <p:nvPr/>
        </p:nvSpPr>
        <p:spPr>
          <a:xfrm>
            <a:off x="0" y="3032188"/>
            <a:ext cx="9144000" cy="9043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900"/>
              </a:spcBef>
            </a:pPr>
            <a:r>
              <a:rPr lang="pt-BR" sz="2100" dirty="0"/>
              <a:t>Sistema deve fornecer funcionalidades para apoiar o processo de venda de forma que nenhuma atividade deve ser realizada de forma manual (</a:t>
            </a:r>
            <a:r>
              <a:rPr lang="pt-BR" sz="2100" i="1" dirty="0"/>
              <a:t>Completude</a:t>
            </a:r>
            <a:r>
              <a:rPr lang="pt-BR" sz="21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08192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863684"/>
            <a:ext cx="9144000" cy="5474054"/>
          </a:xfrm>
        </p:spPr>
        <p:txBody>
          <a:bodyPr/>
          <a:lstStyle/>
          <a:p>
            <a:r>
              <a:rPr lang="pt-BR" sz="2800" b="1" dirty="0"/>
              <a:t>Desempenho</a:t>
            </a:r>
          </a:p>
          <a:p>
            <a:pPr lvl="1"/>
            <a:r>
              <a:rPr lang="pt-BR" sz="2400" dirty="0"/>
              <a:t>Relacionado à quantidade de recursos utilizados sob condições definidas</a:t>
            </a:r>
          </a:p>
          <a:p>
            <a:pPr lvl="1"/>
            <a:r>
              <a:rPr lang="pt-BR" sz="2400" b="1" i="1" dirty="0"/>
              <a:t>Time </a:t>
            </a:r>
            <a:r>
              <a:rPr lang="pt-BR" sz="2400" b="1" i="1" dirty="0" err="1"/>
              <a:t>behaviour</a:t>
            </a:r>
            <a:endParaRPr lang="pt-BR" sz="2400" b="1" i="1" dirty="0"/>
          </a:p>
          <a:p>
            <a:pPr lvl="2"/>
            <a:r>
              <a:rPr lang="pt-BR" sz="2000" dirty="0"/>
              <a:t>Grau em que os tempos de processamento, resposta e taxa de transferência de um sistema atende aos requisitos</a:t>
            </a:r>
          </a:p>
          <a:p>
            <a:pPr lvl="1"/>
            <a:r>
              <a:rPr lang="pt-BR" sz="2400" b="1" dirty="0"/>
              <a:t>Utilização de recursos</a:t>
            </a:r>
          </a:p>
          <a:p>
            <a:pPr lvl="2"/>
            <a:r>
              <a:rPr lang="pt-BR" sz="2000" dirty="0"/>
              <a:t>Grau em que os recursos consumidos pelo sistema durante a execução das funcionalidades atende aos requisitos</a:t>
            </a:r>
          </a:p>
          <a:p>
            <a:pPr lvl="2"/>
            <a:r>
              <a:rPr lang="pt-BR" sz="2000" dirty="0"/>
              <a:t>Hardware, Materiais de consumo e Pessoas</a:t>
            </a:r>
          </a:p>
          <a:p>
            <a:pPr lvl="1"/>
            <a:r>
              <a:rPr lang="pt-BR" sz="2400" b="1" dirty="0"/>
              <a:t>Capacidade</a:t>
            </a:r>
          </a:p>
          <a:p>
            <a:pPr lvl="2"/>
            <a:r>
              <a:rPr lang="pt-BR" sz="2000" dirty="0"/>
              <a:t>Grau em que os limites máximos do sistema atende aos requisitos</a:t>
            </a:r>
          </a:p>
          <a:p>
            <a:endParaRPr lang="pt-BR" dirty="0"/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ISO-25010 – Qualidade do Produto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5280" y="4028650"/>
            <a:ext cx="1188720" cy="2829350"/>
          </a:xfrm>
          <a:prstGeom prst="rect">
            <a:avLst/>
          </a:prstGeom>
        </p:spPr>
      </p:pic>
      <p:sp>
        <p:nvSpPr>
          <p:cNvPr id="9" name="Retângulo de cantos arredondados 6"/>
          <p:cNvSpPr/>
          <p:nvPr/>
        </p:nvSpPr>
        <p:spPr>
          <a:xfrm>
            <a:off x="1" y="1978534"/>
            <a:ext cx="9144001" cy="11864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750"/>
              </a:spcBef>
            </a:pPr>
            <a:r>
              <a:rPr lang="pt-BR" dirty="0"/>
              <a:t>Sistema deve prover funcionalidades com tempo máximo de resposta de 5s (</a:t>
            </a:r>
            <a:r>
              <a:rPr lang="pt-BR" i="1" dirty="0"/>
              <a:t>Time </a:t>
            </a:r>
            <a:r>
              <a:rPr lang="pt-BR" i="1" dirty="0" err="1"/>
              <a:t>behaviour</a:t>
            </a:r>
            <a:r>
              <a:rPr lang="pt-BR" dirty="0"/>
              <a:t>)</a:t>
            </a:r>
          </a:p>
          <a:p>
            <a:pPr algn="just">
              <a:spcBef>
                <a:spcPts val="750"/>
              </a:spcBef>
            </a:pPr>
            <a:r>
              <a:rPr lang="pt-BR" dirty="0"/>
              <a:t>Sistema deve funcionar utilizando 4GB de memória RAM (Utilização de recursos)</a:t>
            </a:r>
          </a:p>
          <a:p>
            <a:pPr algn="just">
              <a:spcBef>
                <a:spcPts val="750"/>
              </a:spcBef>
            </a:pPr>
            <a:r>
              <a:rPr lang="pt-BR" dirty="0"/>
              <a:t>Sistema deve suportar o acesso de até 10 mil usuários simultaneamente (Capacidade)</a:t>
            </a:r>
          </a:p>
        </p:txBody>
      </p:sp>
    </p:spTree>
    <p:extLst>
      <p:ext uri="{BB962C8B-B14F-4D97-AF65-F5344CB8AC3E}">
        <p14:creationId xmlns:p14="http://schemas.microsoft.com/office/powerpoint/2010/main" val="1802092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5433191"/>
          </a:xfrm>
        </p:spPr>
        <p:txBody>
          <a:bodyPr/>
          <a:lstStyle/>
          <a:p>
            <a:r>
              <a:rPr lang="pt-BR" sz="2800" b="1" dirty="0"/>
              <a:t>Compatibilidade</a:t>
            </a:r>
          </a:p>
          <a:p>
            <a:pPr lvl="1"/>
            <a:r>
              <a:rPr lang="pt-BR" sz="2400" dirty="0"/>
              <a:t>Grau em que o sistema pode trocar informações com outros produtos, sistemas ou componentes e continua fornecendo suas funcionalidades compartilhando o mesmo ambiente de hardware ou software</a:t>
            </a:r>
          </a:p>
          <a:p>
            <a:pPr lvl="1"/>
            <a:r>
              <a:rPr lang="pt-BR" sz="2400" b="1" dirty="0"/>
              <a:t>Coexistência</a:t>
            </a:r>
          </a:p>
          <a:p>
            <a:pPr lvl="2"/>
            <a:r>
              <a:rPr lang="pt-BR" sz="2000" dirty="0"/>
              <a:t>Grau em que o sistema executa suas funcionalidades de forma eficiente enquanto compartilha recursos e ambientes comuns com outros produtos</a:t>
            </a:r>
          </a:p>
          <a:p>
            <a:pPr lvl="1"/>
            <a:r>
              <a:rPr lang="pt-BR" sz="2400" b="1" dirty="0"/>
              <a:t>Interoperabilidade</a:t>
            </a:r>
          </a:p>
          <a:p>
            <a:pPr lvl="2"/>
            <a:r>
              <a:rPr lang="pt-BR" sz="2000" dirty="0"/>
              <a:t>Grau em que dois ou mais sistemas compartilham informação e utilizam essas informações</a:t>
            </a:r>
          </a:p>
          <a:p>
            <a:endParaRPr lang="pt-BR" dirty="0"/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ISO-25010 – Qualidade do Produto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tângulo de cantos arredondados 7"/>
          <p:cNvSpPr/>
          <p:nvPr/>
        </p:nvSpPr>
        <p:spPr>
          <a:xfrm>
            <a:off x="0" y="3263463"/>
            <a:ext cx="9144000" cy="14265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750"/>
              </a:spcBef>
            </a:pPr>
            <a:r>
              <a:rPr lang="pt-BR" dirty="0"/>
              <a:t>O sistema (Vendas) deve ser capaz de obter do sistema de Recursos Humanos a lista de funcionários da organização e controlar as permissões das funcionalidades (no sistema de vendas) de acordo com o cargo do funcionário cadastrado no sistema de Recursos Humanos (Interoperabilidade)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0005" y="4810059"/>
            <a:ext cx="1613995" cy="3873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929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725214"/>
            <a:ext cx="9144000" cy="5580993"/>
          </a:xfrm>
        </p:spPr>
        <p:txBody>
          <a:bodyPr/>
          <a:lstStyle/>
          <a:p>
            <a:r>
              <a:rPr lang="pt-BR" sz="3200" b="1" dirty="0"/>
              <a:t>Usabilidade</a:t>
            </a:r>
          </a:p>
          <a:p>
            <a:pPr lvl="1"/>
            <a:r>
              <a:rPr lang="pt-BR" sz="2800" dirty="0"/>
              <a:t>Grau em que o sistema pode ser utilizado pelos usuários para atingir seus objetivos com eficácia, eficiência e satisfação</a:t>
            </a:r>
          </a:p>
          <a:p>
            <a:pPr lvl="1"/>
            <a:r>
              <a:rPr lang="pt-BR" sz="2800" b="1" dirty="0"/>
              <a:t>Reconhecimento da Adequação (</a:t>
            </a:r>
            <a:r>
              <a:rPr lang="pt-BR" sz="2800" b="1" dirty="0" err="1"/>
              <a:t>Appropriateness</a:t>
            </a:r>
            <a:r>
              <a:rPr lang="pt-BR" sz="2800" b="1" dirty="0"/>
              <a:t> </a:t>
            </a:r>
            <a:r>
              <a:rPr lang="pt-BR" sz="2800" b="1" dirty="0" err="1"/>
              <a:t>recognizability</a:t>
            </a:r>
            <a:r>
              <a:rPr lang="pt-BR" sz="2800" b="1" dirty="0"/>
              <a:t>)</a:t>
            </a:r>
          </a:p>
          <a:p>
            <a:pPr lvl="2"/>
            <a:r>
              <a:rPr lang="pt-BR" sz="2400" dirty="0"/>
              <a:t>Grau em que os usuários reconhecem se o sistema é apropriado as suas necessidades</a:t>
            </a:r>
          </a:p>
          <a:p>
            <a:pPr lvl="2"/>
            <a:r>
              <a:rPr lang="pt-BR" sz="2400" dirty="0"/>
              <a:t>Pode ser melhorado através de demonstrações, tutoriais e documentação</a:t>
            </a:r>
          </a:p>
          <a:p>
            <a:pPr lvl="1"/>
            <a:r>
              <a:rPr lang="pt-BR" sz="2800" b="1" dirty="0"/>
              <a:t>Aprendizado (</a:t>
            </a:r>
            <a:r>
              <a:rPr lang="pt-BR" sz="2800" b="1" dirty="0" err="1"/>
              <a:t>Learnability</a:t>
            </a:r>
            <a:r>
              <a:rPr lang="pt-BR" sz="2800" b="1" dirty="0"/>
              <a:t>)</a:t>
            </a:r>
          </a:p>
          <a:p>
            <a:pPr lvl="2"/>
            <a:r>
              <a:rPr lang="pt-BR" sz="2400" dirty="0"/>
              <a:t>Grau em que o sistema pode ser utilizado pelos usuários para alcançar metas específicas de aprendizagem do sistema com eficácia, eficiência, sem riscos e com satisfação</a:t>
            </a:r>
          </a:p>
          <a:p>
            <a:pPr lvl="1"/>
            <a:endParaRPr lang="pt-BR" dirty="0"/>
          </a:p>
          <a:p>
            <a:endParaRPr lang="pt-BR" dirty="0"/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ISO-25010 – Qualidade do Produto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91104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867970"/>
            <a:ext cx="9144000" cy="4735018"/>
          </a:xfrm>
        </p:spPr>
        <p:txBody>
          <a:bodyPr/>
          <a:lstStyle/>
          <a:p>
            <a:r>
              <a:rPr lang="pt-BR" sz="3200" b="1" dirty="0"/>
              <a:t>Usabilidade</a:t>
            </a:r>
          </a:p>
          <a:p>
            <a:pPr lvl="1"/>
            <a:r>
              <a:rPr lang="pt-BR" sz="2800" b="1" dirty="0"/>
              <a:t>Operabilidade</a:t>
            </a:r>
          </a:p>
          <a:p>
            <a:pPr lvl="2"/>
            <a:r>
              <a:rPr lang="pt-BR" sz="2400" dirty="0"/>
              <a:t>Grau em que o sistema tem atributos que o torna fácil de operar e controlar</a:t>
            </a:r>
          </a:p>
          <a:p>
            <a:pPr lvl="1"/>
            <a:r>
              <a:rPr lang="pt-BR" sz="2800" b="1" dirty="0"/>
              <a:t>Proteção de erro do usuário</a:t>
            </a:r>
          </a:p>
          <a:p>
            <a:pPr lvl="2"/>
            <a:r>
              <a:rPr lang="pt-BR" sz="2400" dirty="0"/>
              <a:t>Grau em que o sistema protege o usuário de cometer erros</a:t>
            </a:r>
          </a:p>
          <a:p>
            <a:pPr lvl="1"/>
            <a:r>
              <a:rPr lang="pt-BR" sz="2800" b="1" dirty="0"/>
              <a:t>Estética da interface do usuário</a:t>
            </a:r>
          </a:p>
          <a:p>
            <a:pPr lvl="2"/>
            <a:r>
              <a:rPr lang="pt-BR" sz="2400" dirty="0"/>
              <a:t>Grau em que a interface do sistema permite a interação agradável e satisfatória</a:t>
            </a:r>
          </a:p>
          <a:p>
            <a:pPr lvl="1"/>
            <a:r>
              <a:rPr lang="pt-BR" sz="2800" b="1" dirty="0"/>
              <a:t>Acessibilidade</a:t>
            </a:r>
          </a:p>
          <a:p>
            <a:pPr lvl="2"/>
            <a:r>
              <a:rPr lang="pt-BR" sz="2400" dirty="0"/>
              <a:t>Grau em que o produto ou sistema pode ser utilizado por pessoas com características e habilidades diferentes</a:t>
            </a:r>
          </a:p>
          <a:p>
            <a:pPr lvl="2"/>
            <a:endParaRPr lang="pt-BR" dirty="0"/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10719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ISO-25010 – Qualidade do Produto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tângulo de cantos arredondados 5"/>
          <p:cNvSpPr/>
          <p:nvPr/>
        </p:nvSpPr>
        <p:spPr>
          <a:xfrm>
            <a:off x="0" y="4914074"/>
            <a:ext cx="9144000" cy="13778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750"/>
              </a:spcBef>
            </a:pPr>
            <a:r>
              <a:rPr lang="pt-BR" dirty="0"/>
              <a:t>O Sistema deve desabilitar a opção ‘exclusão de venda’ que estão com status igual “Em transporte” (Proteção de erro do usuário)</a:t>
            </a:r>
          </a:p>
          <a:p>
            <a:pPr algn="just">
              <a:spcBef>
                <a:spcPts val="750"/>
              </a:spcBef>
            </a:pPr>
            <a:r>
              <a:rPr lang="pt-BR" dirty="0"/>
              <a:t>O Sistema deve fornecer uma descrição textual de cada uma das suas interfaces (Acessibilidade)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6276" y="867969"/>
            <a:ext cx="1497724" cy="3655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330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Objetivos</a:t>
            </a: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da Aula</a:t>
            </a:r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5485184"/>
          </a:xfrm>
        </p:spPr>
        <p:txBody>
          <a:bodyPr/>
          <a:lstStyle/>
          <a:p>
            <a:r>
              <a:rPr lang="pt-BR" dirty="0"/>
              <a:t>Introdução aos requisitos não-funcionais</a:t>
            </a:r>
          </a:p>
          <a:p>
            <a:endParaRPr lang="pt-BR" dirty="0"/>
          </a:p>
          <a:p>
            <a:r>
              <a:rPr lang="pt-BR" dirty="0"/>
              <a:t>Compreensão da </a:t>
            </a:r>
            <a:r>
              <a:rPr lang="pt-BR" u="sng" dirty="0"/>
              <a:t>classificação</a:t>
            </a:r>
            <a:r>
              <a:rPr lang="pt-BR" dirty="0"/>
              <a:t> dos requisitos entre </a:t>
            </a:r>
            <a:r>
              <a:rPr lang="pt-BR" u="sng" dirty="0"/>
              <a:t>funcionais</a:t>
            </a:r>
            <a:r>
              <a:rPr lang="pt-BR" dirty="0"/>
              <a:t> e </a:t>
            </a:r>
            <a:r>
              <a:rPr lang="pt-BR" u="sng" dirty="0"/>
              <a:t>não-funcionais</a:t>
            </a:r>
          </a:p>
          <a:p>
            <a:endParaRPr lang="pt-BR" dirty="0"/>
          </a:p>
          <a:p>
            <a:r>
              <a:rPr lang="pt-BR" dirty="0"/>
              <a:t>Expor a </a:t>
            </a:r>
            <a:r>
              <a:rPr lang="pt-BR" u="sng" dirty="0"/>
              <a:t>importância</a:t>
            </a:r>
            <a:r>
              <a:rPr lang="pt-BR" dirty="0"/>
              <a:t> dos requisitos não-funcionais para o sucesso dos sistemas</a:t>
            </a:r>
          </a:p>
          <a:p>
            <a:endParaRPr lang="pt-BR" dirty="0"/>
          </a:p>
          <a:p>
            <a:r>
              <a:rPr lang="pt-BR" dirty="0"/>
              <a:t>Apresentar algumas questões relacionadas aos requisitos não-funcionais</a:t>
            </a:r>
          </a:p>
          <a:p>
            <a:endParaRPr lang="pt-BR" dirty="0"/>
          </a:p>
          <a:p>
            <a:r>
              <a:rPr lang="pt-BR" dirty="0"/>
              <a:t>Introdução a uma abordagem para a </a:t>
            </a:r>
            <a:r>
              <a:rPr lang="pt-BR" u="sng" dirty="0"/>
              <a:t>representação</a:t>
            </a:r>
            <a:r>
              <a:rPr lang="pt-BR" dirty="0"/>
              <a:t> e </a:t>
            </a:r>
            <a:r>
              <a:rPr lang="pt-BR" u="sng" dirty="0"/>
              <a:t>análise</a:t>
            </a:r>
            <a:r>
              <a:rPr lang="pt-BR" dirty="0"/>
              <a:t> dos requisitos não-funcionais</a:t>
            </a:r>
          </a:p>
        </p:txBody>
      </p:sp>
    </p:spTree>
    <p:extLst>
      <p:ext uri="{BB962C8B-B14F-4D97-AF65-F5344CB8AC3E}">
        <p14:creationId xmlns:p14="http://schemas.microsoft.com/office/powerpoint/2010/main" val="15116489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5448957"/>
          </a:xfrm>
        </p:spPr>
        <p:txBody>
          <a:bodyPr/>
          <a:lstStyle/>
          <a:p>
            <a:r>
              <a:rPr lang="pt-BR" sz="3200" b="1" dirty="0"/>
              <a:t>Confiabilidade</a:t>
            </a:r>
          </a:p>
          <a:p>
            <a:pPr lvl="1"/>
            <a:r>
              <a:rPr lang="pt-BR" sz="2800" dirty="0"/>
              <a:t>Grau em que o sistema executa suas funcionalidades em um período específico de tempo</a:t>
            </a:r>
          </a:p>
          <a:p>
            <a:pPr lvl="1"/>
            <a:r>
              <a:rPr lang="pt-BR" sz="2800" dirty="0"/>
              <a:t>Geralmente medido em Tempo médio entre falhas</a:t>
            </a:r>
          </a:p>
          <a:p>
            <a:pPr lvl="1"/>
            <a:r>
              <a:rPr lang="pt-BR" sz="2800" b="1" dirty="0"/>
              <a:t>Maturidade</a:t>
            </a:r>
          </a:p>
          <a:p>
            <a:pPr lvl="2"/>
            <a:r>
              <a:rPr lang="pt-BR" sz="2400" dirty="0"/>
              <a:t>Grau em que o sistema atinge suas necessidades de confiabilidade</a:t>
            </a:r>
          </a:p>
          <a:p>
            <a:pPr lvl="1"/>
            <a:r>
              <a:rPr lang="pt-BR" sz="2800" b="1" dirty="0"/>
              <a:t>Disponibilidade</a:t>
            </a:r>
          </a:p>
          <a:p>
            <a:pPr lvl="2"/>
            <a:r>
              <a:rPr lang="pt-BR" sz="2400" dirty="0"/>
              <a:t>Grau em que o sistema é funcional e acessível quando seu uso é requisitado</a:t>
            </a:r>
          </a:p>
          <a:p>
            <a:endParaRPr lang="pt-BR" dirty="0"/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ISO-25010 – Qualidade do Produto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2106" y="1954844"/>
            <a:ext cx="1151894" cy="274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316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4745737"/>
          </a:xfrm>
        </p:spPr>
        <p:txBody>
          <a:bodyPr/>
          <a:lstStyle/>
          <a:p>
            <a:r>
              <a:rPr lang="pt-BR" sz="3200" b="1" dirty="0"/>
              <a:t>Confiabilidade</a:t>
            </a:r>
          </a:p>
          <a:p>
            <a:pPr lvl="1"/>
            <a:r>
              <a:rPr lang="pt-BR" sz="2800" b="1" dirty="0"/>
              <a:t>Tolerância à Falhas</a:t>
            </a:r>
          </a:p>
          <a:p>
            <a:pPr lvl="2"/>
            <a:r>
              <a:rPr lang="pt-BR" sz="2400" dirty="0"/>
              <a:t>Grau em que o software continua operando como planejado mesmo com a presença de falhas de hardware ou software</a:t>
            </a:r>
          </a:p>
          <a:p>
            <a:pPr lvl="1"/>
            <a:r>
              <a:rPr lang="pt-BR" sz="2800" b="1" i="1" dirty="0" err="1"/>
              <a:t>Recoverability</a:t>
            </a:r>
            <a:endParaRPr lang="pt-BR" sz="2800" b="1" i="1" dirty="0"/>
          </a:p>
          <a:p>
            <a:pPr lvl="2"/>
            <a:r>
              <a:rPr lang="pt-BR" sz="2400" dirty="0"/>
              <a:t>Grau em que o sistema é capaz de recuperar dados e reestabelecer seu estado caso aconteça um evento de interrupção ou uma falha</a:t>
            </a:r>
          </a:p>
          <a:p>
            <a:endParaRPr lang="pt-BR" dirty="0"/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ISO-25010 – Qualidade do Produto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8596" y="3230118"/>
            <a:ext cx="1405404" cy="3349544"/>
          </a:xfrm>
          <a:prstGeom prst="rect">
            <a:avLst/>
          </a:prstGeom>
        </p:spPr>
      </p:pic>
      <p:sp>
        <p:nvSpPr>
          <p:cNvPr id="5" name="Retângulo de cantos arredondados 6"/>
          <p:cNvSpPr/>
          <p:nvPr/>
        </p:nvSpPr>
        <p:spPr>
          <a:xfrm>
            <a:off x="0" y="4464559"/>
            <a:ext cx="9144000" cy="11384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750"/>
              </a:spcBef>
            </a:pPr>
            <a:r>
              <a:rPr lang="pt-BR" sz="2100" dirty="0"/>
              <a:t>Em caso de interrupção de fornecimento de energia elétrica, os dados informados pelos usuários devem ser recuperados após a normalização do fornecimento e a reinicialização do sistema. (</a:t>
            </a:r>
            <a:r>
              <a:rPr lang="pt-BR" sz="2100" i="1" dirty="0" err="1"/>
              <a:t>Recoverability</a:t>
            </a:r>
            <a:r>
              <a:rPr lang="pt-BR" sz="21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09708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5480488"/>
          </a:xfrm>
        </p:spPr>
        <p:txBody>
          <a:bodyPr/>
          <a:lstStyle/>
          <a:p>
            <a:r>
              <a:rPr lang="pt-BR" sz="3200" b="1" dirty="0"/>
              <a:t>Segurança</a:t>
            </a:r>
          </a:p>
          <a:p>
            <a:pPr lvl="1"/>
            <a:r>
              <a:rPr lang="pt-BR" sz="2800" dirty="0"/>
              <a:t>Grau em que o sistema protege dados e informações de pessoas, produtos ou sistema e permite acessos aos dados a quem possui níveis adequados de autorização</a:t>
            </a:r>
          </a:p>
          <a:p>
            <a:pPr lvl="1"/>
            <a:r>
              <a:rPr lang="pt-BR" sz="2800" b="1" dirty="0"/>
              <a:t>Confidencialidade</a:t>
            </a:r>
          </a:p>
          <a:p>
            <a:pPr lvl="2"/>
            <a:r>
              <a:rPr lang="pt-BR" sz="2400" dirty="0"/>
              <a:t>Grau em que o sistema </a:t>
            </a:r>
            <a:r>
              <a:rPr lang="pt-BR" sz="2400" u="sng" dirty="0"/>
              <a:t>garante que os dados são acessíveis</a:t>
            </a:r>
            <a:r>
              <a:rPr lang="pt-BR" sz="2400" dirty="0"/>
              <a:t> apenas a quem tem autorização de acesso</a:t>
            </a:r>
          </a:p>
          <a:p>
            <a:pPr lvl="1"/>
            <a:r>
              <a:rPr lang="pt-BR" sz="2800" b="1" dirty="0"/>
              <a:t>Integridade</a:t>
            </a:r>
          </a:p>
          <a:p>
            <a:pPr lvl="2"/>
            <a:r>
              <a:rPr lang="pt-BR" sz="2400" dirty="0"/>
              <a:t>Grau em que o sistema </a:t>
            </a:r>
            <a:r>
              <a:rPr lang="pt-BR" sz="2400" u="sng" dirty="0"/>
              <a:t>previne acesso</a:t>
            </a:r>
            <a:r>
              <a:rPr lang="pt-BR" sz="2400" dirty="0"/>
              <a:t> não autorizado a programas ou dados</a:t>
            </a:r>
          </a:p>
          <a:p>
            <a:endParaRPr lang="pt-BR" dirty="0"/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ISO-25010 – Qualidade do Produto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04301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857253"/>
            <a:ext cx="9144000" cy="5448953"/>
          </a:xfrm>
        </p:spPr>
        <p:txBody>
          <a:bodyPr/>
          <a:lstStyle/>
          <a:p>
            <a:r>
              <a:rPr lang="pt-BR" sz="3200" b="1" dirty="0"/>
              <a:t>Segurança</a:t>
            </a:r>
          </a:p>
          <a:p>
            <a:pPr lvl="1"/>
            <a:r>
              <a:rPr lang="pt-BR" sz="2800" b="1" i="1" dirty="0"/>
              <a:t>Non-</a:t>
            </a:r>
            <a:r>
              <a:rPr lang="pt-BR" sz="2800" b="1" i="1" dirty="0" err="1"/>
              <a:t>repudiation</a:t>
            </a:r>
            <a:r>
              <a:rPr lang="pt-BR" sz="2800" b="1" dirty="0"/>
              <a:t> (não negação)</a:t>
            </a:r>
          </a:p>
          <a:p>
            <a:pPr lvl="2"/>
            <a:r>
              <a:rPr lang="pt-BR" sz="2400" dirty="0"/>
              <a:t>Grau em que as </a:t>
            </a:r>
            <a:r>
              <a:rPr lang="pt-BR" sz="2400" u="sng" dirty="0"/>
              <a:t>ações e eventos podem ser provadas</a:t>
            </a:r>
            <a:r>
              <a:rPr lang="pt-BR" sz="2400" dirty="0"/>
              <a:t> e não podem ser negadas mais tarde</a:t>
            </a:r>
          </a:p>
          <a:p>
            <a:pPr lvl="1"/>
            <a:r>
              <a:rPr lang="pt-BR" sz="2800" b="1" dirty="0" err="1"/>
              <a:t>Accountability</a:t>
            </a:r>
            <a:r>
              <a:rPr lang="pt-BR" sz="2800" b="1" dirty="0"/>
              <a:t> (Prestação de contas)</a:t>
            </a:r>
          </a:p>
          <a:p>
            <a:pPr lvl="2"/>
            <a:r>
              <a:rPr lang="pt-BR" sz="2400" dirty="0"/>
              <a:t>Grau em que as ações de uma entidade podem ser rastreadas singularmente à uma entidade.</a:t>
            </a:r>
          </a:p>
          <a:p>
            <a:pPr lvl="1"/>
            <a:r>
              <a:rPr lang="pt-BR" sz="2800" b="1" dirty="0"/>
              <a:t>Autenticidade</a:t>
            </a:r>
          </a:p>
          <a:p>
            <a:pPr lvl="2"/>
            <a:r>
              <a:rPr lang="pt-BR" sz="2400" dirty="0"/>
              <a:t>Grau em que a identidade de um indivíduo ou recurso pode ser provado</a:t>
            </a:r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3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ISO-25010 – Qualidade do Produto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1586" y="4946430"/>
            <a:ext cx="1182414" cy="2837792"/>
          </a:xfrm>
          <a:prstGeom prst="rect">
            <a:avLst/>
          </a:prstGeom>
        </p:spPr>
      </p:pic>
      <p:sp>
        <p:nvSpPr>
          <p:cNvPr id="5" name="Retângulo de cantos arredondados 6"/>
          <p:cNvSpPr/>
          <p:nvPr/>
        </p:nvSpPr>
        <p:spPr>
          <a:xfrm>
            <a:off x="0" y="2453430"/>
            <a:ext cx="9144000" cy="20299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750"/>
              </a:spcBef>
            </a:pPr>
            <a:r>
              <a:rPr lang="pt-BR" sz="2100" dirty="0"/>
              <a:t>O Sistema deve manter um log com as funcionalidades executadas por cada usuário que deve possuir um identificador único (</a:t>
            </a:r>
            <a:r>
              <a:rPr lang="pt-BR" sz="2100" i="1" dirty="0"/>
              <a:t>Non-</a:t>
            </a:r>
            <a:r>
              <a:rPr lang="pt-BR" sz="2100" i="1" dirty="0" err="1"/>
              <a:t>repudiation</a:t>
            </a:r>
            <a:r>
              <a:rPr lang="pt-BR" sz="2100" dirty="0"/>
              <a:t>)</a:t>
            </a:r>
          </a:p>
          <a:p>
            <a:pPr algn="just">
              <a:spcBef>
                <a:spcPts val="750"/>
              </a:spcBef>
            </a:pPr>
            <a:endParaRPr lang="pt-BR" sz="2100" dirty="0"/>
          </a:p>
          <a:p>
            <a:pPr algn="just">
              <a:spcBef>
                <a:spcPts val="750"/>
              </a:spcBef>
            </a:pPr>
            <a:r>
              <a:rPr lang="pt-BR" sz="2100" dirty="0"/>
              <a:t>O Sistema deve exigir que o usuário anexe uma foto para a realização de saques maiores que R$ 2000,00 (Autenticidade)</a:t>
            </a:r>
          </a:p>
        </p:txBody>
      </p:sp>
    </p:spTree>
    <p:extLst>
      <p:ext uri="{BB962C8B-B14F-4D97-AF65-F5344CB8AC3E}">
        <p14:creationId xmlns:p14="http://schemas.microsoft.com/office/powerpoint/2010/main" val="3892301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5385895"/>
          </a:xfrm>
        </p:spPr>
        <p:txBody>
          <a:bodyPr/>
          <a:lstStyle/>
          <a:p>
            <a:r>
              <a:rPr lang="pt-BR" sz="3200" b="1" dirty="0" err="1"/>
              <a:t>Manutenibilidade</a:t>
            </a:r>
            <a:endParaRPr lang="pt-BR" sz="3200" b="1" dirty="0"/>
          </a:p>
          <a:p>
            <a:pPr lvl="1"/>
            <a:r>
              <a:rPr lang="pt-BR" sz="2800" dirty="0"/>
              <a:t>Grau de efetividade e eficiência em que o sistema pode ser modificado por seus mantenedores</a:t>
            </a:r>
          </a:p>
          <a:p>
            <a:pPr lvl="1"/>
            <a:r>
              <a:rPr lang="pt-BR" sz="2800" dirty="0"/>
              <a:t>Correções, melhorias, adaptações</a:t>
            </a:r>
          </a:p>
          <a:p>
            <a:pPr lvl="1"/>
            <a:r>
              <a:rPr lang="pt-BR" sz="2800" b="1" dirty="0"/>
              <a:t>Modularidade</a:t>
            </a:r>
          </a:p>
          <a:p>
            <a:pPr lvl="2"/>
            <a:r>
              <a:rPr lang="pt-BR" sz="2400" dirty="0"/>
              <a:t>Grau em que o sistema é composto por componente e que mudanças nesses componentes tenham impacto mínimo em outros componentes</a:t>
            </a:r>
          </a:p>
          <a:p>
            <a:pPr lvl="1"/>
            <a:r>
              <a:rPr lang="pt-BR" sz="2800" b="1" dirty="0" err="1"/>
              <a:t>Reúso</a:t>
            </a:r>
            <a:endParaRPr lang="pt-BR" sz="2800" b="1" dirty="0"/>
          </a:p>
          <a:p>
            <a:pPr lvl="2"/>
            <a:r>
              <a:rPr lang="pt-BR" sz="2400" dirty="0"/>
              <a:t>Grau em que um ‘ativo’ (</a:t>
            </a:r>
            <a:r>
              <a:rPr lang="pt-BR" sz="2400" dirty="0" err="1"/>
              <a:t>asset</a:t>
            </a:r>
            <a:r>
              <a:rPr lang="pt-BR" sz="2400" dirty="0"/>
              <a:t>) pode ser utilizado em mais de um sistema ou na composição de outros ativos</a:t>
            </a:r>
          </a:p>
          <a:p>
            <a:endParaRPr lang="pt-BR" dirty="0"/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ISO-25010 – Qualidade do Produto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246692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4745737"/>
          </a:xfrm>
        </p:spPr>
        <p:txBody>
          <a:bodyPr/>
          <a:lstStyle/>
          <a:p>
            <a:r>
              <a:rPr lang="pt-BR" sz="3200" b="1" dirty="0" err="1"/>
              <a:t>Manutenibilidade</a:t>
            </a:r>
            <a:endParaRPr lang="pt-BR" sz="3200" b="1" dirty="0"/>
          </a:p>
          <a:p>
            <a:pPr lvl="1"/>
            <a:r>
              <a:rPr lang="pt-BR" sz="2800" b="1" i="1" dirty="0" err="1"/>
              <a:t>Modifiability</a:t>
            </a:r>
            <a:endParaRPr lang="pt-BR" sz="2800" b="1" i="1" dirty="0"/>
          </a:p>
          <a:p>
            <a:pPr lvl="2"/>
            <a:r>
              <a:rPr lang="pt-BR" sz="2400" dirty="0"/>
              <a:t>Grau de eficácia e eficiência em que um produto pode ser modificado sem a introdução de defeitos e não diminuindo a qualidade do produto</a:t>
            </a:r>
          </a:p>
          <a:p>
            <a:pPr lvl="1"/>
            <a:r>
              <a:rPr lang="pt-BR" sz="2800" b="1" dirty="0" err="1"/>
              <a:t>Testabilidade</a:t>
            </a:r>
            <a:endParaRPr lang="pt-BR" sz="2800" b="1" dirty="0"/>
          </a:p>
          <a:p>
            <a:pPr lvl="2"/>
            <a:r>
              <a:rPr lang="pt-BR" sz="2400" dirty="0"/>
              <a:t>Grau de eficácia e eficiência que cada critério de teste pode ser estabelecido ao sistema e que os testes podem ser executados para determinar se um critério foi respeitado</a:t>
            </a:r>
          </a:p>
          <a:p>
            <a:endParaRPr lang="pt-BR" sz="2800" dirty="0"/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ISO-25010 – Qualidade do Produto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5053" y="4459579"/>
            <a:ext cx="1598947" cy="2398421"/>
          </a:xfrm>
          <a:prstGeom prst="rect">
            <a:avLst/>
          </a:prstGeom>
        </p:spPr>
      </p:pic>
      <p:sp>
        <p:nvSpPr>
          <p:cNvPr id="8" name="Retângulo de cantos arredondados 8"/>
          <p:cNvSpPr/>
          <p:nvPr/>
        </p:nvSpPr>
        <p:spPr>
          <a:xfrm>
            <a:off x="0" y="1951163"/>
            <a:ext cx="9144000" cy="25068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750"/>
              </a:spcBef>
            </a:pPr>
            <a:r>
              <a:rPr lang="pt-BR" sz="2100" dirty="0"/>
              <a:t>O módulo de autenticação deve ser único para todos os outros módulos que compõem o sistema (</a:t>
            </a:r>
            <a:r>
              <a:rPr lang="pt-BR" sz="2100" dirty="0" err="1"/>
              <a:t>Reusabilidade</a:t>
            </a:r>
            <a:r>
              <a:rPr lang="pt-BR" sz="2100" dirty="0"/>
              <a:t>)</a:t>
            </a:r>
          </a:p>
          <a:p>
            <a:pPr algn="just">
              <a:spcBef>
                <a:spcPts val="750"/>
              </a:spcBef>
            </a:pPr>
            <a:r>
              <a:rPr lang="pt-BR" sz="2100" dirty="0"/>
              <a:t>O Sistema deve ser construído de forma que tenha uma taxa de no máximo 0,25 </a:t>
            </a:r>
            <a:r>
              <a:rPr lang="pt-BR" sz="2100" dirty="0" err="1"/>
              <a:t>introdução_de_faltas</a:t>
            </a:r>
            <a:r>
              <a:rPr lang="pt-BR" sz="2100" dirty="0"/>
              <a:t>/modificação (</a:t>
            </a:r>
            <a:r>
              <a:rPr lang="pt-BR" sz="2100" i="1" dirty="0" err="1"/>
              <a:t>Modifiability</a:t>
            </a:r>
            <a:r>
              <a:rPr lang="pt-BR" sz="2100" dirty="0"/>
              <a:t>)</a:t>
            </a:r>
          </a:p>
          <a:p>
            <a:pPr algn="just">
              <a:spcBef>
                <a:spcPts val="750"/>
              </a:spcBef>
            </a:pPr>
            <a:r>
              <a:rPr lang="pt-BR" sz="2100" dirty="0"/>
              <a:t>O Sistema deve ser construído utilizando Funções (não utilizar Procedures) (</a:t>
            </a:r>
            <a:r>
              <a:rPr lang="pt-BR" sz="2100" dirty="0" err="1"/>
              <a:t>Testabilidade</a:t>
            </a:r>
            <a:r>
              <a:rPr lang="pt-BR" sz="21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93265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4745737"/>
          </a:xfrm>
        </p:spPr>
        <p:txBody>
          <a:bodyPr/>
          <a:lstStyle/>
          <a:p>
            <a:r>
              <a:rPr lang="pt-BR" sz="2800" b="1" dirty="0"/>
              <a:t>Portabilidade</a:t>
            </a:r>
          </a:p>
          <a:p>
            <a:pPr lvl="1"/>
            <a:r>
              <a:rPr lang="pt-BR" sz="2400" dirty="0"/>
              <a:t>Grau de eficácia e eficiência que um software pode ser transferido de um ambiente operacional (hardware e/ou software) para outro</a:t>
            </a:r>
          </a:p>
          <a:p>
            <a:pPr lvl="1"/>
            <a:r>
              <a:rPr lang="pt-BR" sz="2400" b="1" dirty="0"/>
              <a:t>Adaptabilidade</a:t>
            </a:r>
          </a:p>
          <a:p>
            <a:pPr lvl="2"/>
            <a:r>
              <a:rPr lang="pt-BR" sz="2000" dirty="0"/>
              <a:t>Grau em que o sistema pode ser adaptado a diferentes hardware, software ou ambientes operacionais</a:t>
            </a:r>
          </a:p>
          <a:p>
            <a:pPr lvl="1"/>
            <a:r>
              <a:rPr lang="pt-BR" sz="2400" b="1" i="1" dirty="0" err="1"/>
              <a:t>Installability</a:t>
            </a:r>
            <a:endParaRPr lang="pt-BR" sz="2400" b="1" i="1" dirty="0"/>
          </a:p>
          <a:p>
            <a:pPr lvl="2"/>
            <a:r>
              <a:rPr lang="pt-BR" sz="2000" dirty="0"/>
              <a:t>Grau em que o sistema pode ser instalado ou desinstalado em um ambiente específico</a:t>
            </a:r>
          </a:p>
          <a:p>
            <a:pPr lvl="1"/>
            <a:r>
              <a:rPr lang="pt-BR" sz="2400" b="1" i="1" dirty="0" err="1"/>
              <a:t>Replaceability</a:t>
            </a:r>
            <a:endParaRPr lang="pt-BR" sz="2400" b="1" i="1" dirty="0"/>
          </a:p>
          <a:p>
            <a:pPr lvl="2"/>
            <a:r>
              <a:rPr lang="pt-BR" sz="2000" dirty="0"/>
              <a:t>Grau em que um produto pode ser substituído por outro produto com o mesmo propósito no mesmo ambiente</a:t>
            </a:r>
          </a:p>
          <a:p>
            <a:endParaRPr lang="pt-BR" sz="2800" dirty="0"/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ISO-25010 – Qualidade do Produto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7635" y="5061204"/>
            <a:ext cx="1616365" cy="1796796"/>
          </a:xfrm>
          <a:prstGeom prst="rect">
            <a:avLst/>
          </a:prstGeom>
        </p:spPr>
      </p:pic>
      <p:sp>
        <p:nvSpPr>
          <p:cNvPr id="8" name="Retângulo de cantos arredondados 6"/>
          <p:cNvSpPr/>
          <p:nvPr/>
        </p:nvSpPr>
        <p:spPr>
          <a:xfrm>
            <a:off x="0" y="2172261"/>
            <a:ext cx="9144000" cy="21157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750"/>
              </a:spcBef>
            </a:pPr>
            <a:r>
              <a:rPr lang="pt-BR" sz="2100" dirty="0"/>
              <a:t>O Sistema deve ser capaz de detectar que o equipamento está funcionando em modo de bateria e executar suas funcionalidades utilizando algoritmos que exigem menor poder de processamento (Adaptabilidade)</a:t>
            </a:r>
          </a:p>
          <a:p>
            <a:pPr algn="just">
              <a:spcBef>
                <a:spcPts val="750"/>
              </a:spcBef>
            </a:pPr>
            <a:r>
              <a:rPr lang="pt-BR" sz="2100" dirty="0"/>
              <a:t>O Sistema deve ser disponibilizado através de um instalador executável que automatiza o processo de instalação no esquema passo-a-passo (</a:t>
            </a:r>
            <a:r>
              <a:rPr lang="pt-BR" sz="2100" i="1" dirty="0" err="1"/>
              <a:t>installability</a:t>
            </a:r>
            <a:r>
              <a:rPr lang="pt-BR" sz="21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43514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0621"/>
            <a:ext cx="9144000" cy="5154083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7152020" y="1060311"/>
            <a:ext cx="176285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350" dirty="0"/>
              <a:t>(SOMMERVILLE, 2007)</a:t>
            </a:r>
          </a:p>
        </p:txBody>
      </p:sp>
    </p:spTree>
    <p:extLst>
      <p:ext uri="{BB962C8B-B14F-4D97-AF65-F5344CB8AC3E}">
        <p14:creationId xmlns:p14="http://schemas.microsoft.com/office/powerpoint/2010/main" val="23691796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5496253"/>
          </a:xfrm>
        </p:spPr>
        <p:txBody>
          <a:bodyPr/>
          <a:lstStyle/>
          <a:p>
            <a:r>
              <a:rPr lang="pt-BR" sz="2800" dirty="0"/>
              <a:t>Passado</a:t>
            </a:r>
          </a:p>
          <a:p>
            <a:pPr lvl="1"/>
            <a:r>
              <a:rPr lang="pt-BR" sz="2500" dirty="0"/>
              <a:t>Softwares funcionavam de forma </a:t>
            </a:r>
            <a:r>
              <a:rPr lang="pt-BR" sz="2500" u="sng" dirty="0"/>
              <a:t>isolada</a:t>
            </a:r>
          </a:p>
          <a:p>
            <a:endParaRPr lang="pt-BR" sz="2800" u="sng" dirty="0"/>
          </a:p>
          <a:p>
            <a:pPr lvl="1"/>
            <a:r>
              <a:rPr lang="pt-BR" sz="2500" u="sng" dirty="0"/>
              <a:t>Interface simples</a:t>
            </a:r>
            <a:r>
              <a:rPr lang="pt-BR" sz="2500" dirty="0"/>
              <a:t>, geralmente através de terminal</a:t>
            </a:r>
          </a:p>
          <a:p>
            <a:endParaRPr lang="pt-BR" sz="2800" dirty="0"/>
          </a:p>
          <a:p>
            <a:pPr lvl="1"/>
            <a:r>
              <a:rPr lang="pt-BR" sz="2500" dirty="0"/>
              <a:t>Único hardware ou plataforma específica</a:t>
            </a:r>
          </a:p>
          <a:p>
            <a:endParaRPr lang="pt-BR" sz="2800" dirty="0"/>
          </a:p>
          <a:p>
            <a:pPr lvl="1"/>
            <a:r>
              <a:rPr lang="pt-BR" sz="2500" dirty="0"/>
              <a:t>Usuários que possuíam grande </a:t>
            </a:r>
            <a:r>
              <a:rPr lang="pt-BR" sz="2500" u="sng" dirty="0"/>
              <a:t>conhecimento no domínio da aplicação</a:t>
            </a:r>
            <a:r>
              <a:rPr lang="pt-BR" sz="2500" dirty="0"/>
              <a:t> e, geralmente, algum conhecimento em computação</a:t>
            </a:r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Importância dos </a:t>
            </a:r>
            <a:r>
              <a:rPr lang="pt-BR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RNFs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537" y="5082412"/>
            <a:ext cx="2557463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4661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977462"/>
            <a:ext cx="9144000" cy="5312979"/>
          </a:xfrm>
        </p:spPr>
        <p:txBody>
          <a:bodyPr/>
          <a:lstStyle/>
          <a:p>
            <a:r>
              <a:rPr lang="pt-BR" sz="3200" dirty="0"/>
              <a:t>Presente</a:t>
            </a:r>
          </a:p>
          <a:p>
            <a:pPr lvl="1"/>
            <a:r>
              <a:rPr lang="pt-BR" sz="2900" dirty="0"/>
              <a:t>Interação com outros sistemas</a:t>
            </a:r>
          </a:p>
          <a:p>
            <a:pPr lvl="2"/>
            <a:r>
              <a:rPr lang="pt-BR" sz="2500" dirty="0"/>
              <a:t>Interoperabilidade</a:t>
            </a:r>
          </a:p>
          <a:p>
            <a:pPr lvl="1"/>
            <a:r>
              <a:rPr lang="pt-BR" sz="2900" dirty="0"/>
              <a:t>Interface com usuário mais elaboradas</a:t>
            </a:r>
          </a:p>
          <a:p>
            <a:pPr lvl="2"/>
            <a:r>
              <a:rPr lang="pt-BR" sz="2500" dirty="0"/>
              <a:t>Usabilidade</a:t>
            </a:r>
          </a:p>
          <a:p>
            <a:pPr lvl="1"/>
            <a:r>
              <a:rPr lang="pt-BR" sz="2900" dirty="0"/>
              <a:t>Executados em diferentes hardwares e plataformas</a:t>
            </a:r>
          </a:p>
          <a:p>
            <a:pPr lvl="2"/>
            <a:r>
              <a:rPr lang="pt-BR" sz="2500" dirty="0"/>
              <a:t>Portabilidade</a:t>
            </a:r>
          </a:p>
          <a:p>
            <a:pPr lvl="1"/>
            <a:r>
              <a:rPr lang="pt-BR" sz="2900" dirty="0"/>
              <a:t>Operados por pessoas ‘comuns’</a:t>
            </a:r>
          </a:p>
          <a:p>
            <a:pPr lvl="2"/>
            <a:r>
              <a:rPr lang="pt-BR" sz="2500" dirty="0"/>
              <a:t>Acessibilidade</a:t>
            </a:r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Importância dos </a:t>
            </a:r>
            <a:r>
              <a:rPr lang="pt-BR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RNFs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5693" y="4020207"/>
            <a:ext cx="2858307" cy="2270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282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Introdução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857249"/>
            <a:ext cx="9144000" cy="5465729"/>
          </a:xfrm>
        </p:spPr>
        <p:txBody>
          <a:bodyPr/>
          <a:lstStyle/>
          <a:p>
            <a:r>
              <a:rPr lang="pt-BR" dirty="0"/>
              <a:t>Todo produto de engenharia é construído para cumprir com um objetivo</a:t>
            </a:r>
          </a:p>
          <a:p>
            <a:pPr lvl="1"/>
            <a:r>
              <a:rPr lang="pt-BR" dirty="0"/>
              <a:t>É necessário que possua propriedades/características para atingir esses objetivos</a:t>
            </a:r>
          </a:p>
          <a:p>
            <a:endParaRPr lang="pt-BR" dirty="0"/>
          </a:p>
          <a:p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09" y="3168861"/>
            <a:ext cx="4537908" cy="1408643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624" b="99053" l="5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529" y="3252683"/>
            <a:ext cx="3748064" cy="1731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428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5433191"/>
          </a:xfrm>
        </p:spPr>
        <p:txBody>
          <a:bodyPr/>
          <a:lstStyle/>
          <a:p>
            <a:r>
              <a:rPr lang="pt-BR" sz="3200" dirty="0"/>
              <a:t>Requisitos não-funcionais possuem influência </a:t>
            </a:r>
            <a:r>
              <a:rPr lang="pt-BR" sz="3200" u="sng" dirty="0"/>
              <a:t>global</a:t>
            </a:r>
            <a:r>
              <a:rPr lang="pt-BR" sz="3200" dirty="0"/>
              <a:t> e </a:t>
            </a:r>
            <a:r>
              <a:rPr lang="pt-BR" sz="3200" u="sng" dirty="0"/>
              <a:t>multiplicativa</a:t>
            </a:r>
            <a:endParaRPr lang="pt-BR" sz="3200" dirty="0"/>
          </a:p>
          <a:p>
            <a:pPr lvl="1"/>
            <a:r>
              <a:rPr lang="pt-BR" sz="2800" dirty="0"/>
              <a:t>Incluir um RF ao sistema, geralmente significa adicionar uma funcionalidade autocontida</a:t>
            </a:r>
          </a:p>
          <a:p>
            <a:pPr lvl="1"/>
            <a:r>
              <a:rPr lang="pt-BR" sz="2800" dirty="0"/>
              <a:t>Incluir um RNF ao sistema, geralmente significa adicionar uma propriedade ao sistema que irá interferir em todas as outras propriedades</a:t>
            </a:r>
          </a:p>
          <a:p>
            <a:pPr lvl="1"/>
            <a:endParaRPr lang="pt-BR" dirty="0"/>
          </a:p>
          <a:p>
            <a:pPr lvl="1"/>
            <a:endParaRPr lang="pt-BR" dirty="0"/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Questões Relacionadas aos </a:t>
            </a:r>
            <a:r>
              <a:rPr lang="pt-BR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RNFs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tângulo: Cantos Arredondados 2"/>
          <p:cNvSpPr/>
          <p:nvPr/>
        </p:nvSpPr>
        <p:spPr>
          <a:xfrm>
            <a:off x="0" y="4333548"/>
            <a:ext cx="9144000" cy="12694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700" dirty="0"/>
              <a:t>RF: Sistema deve permitir a exclusão de usuários</a:t>
            </a:r>
          </a:p>
          <a:p>
            <a:pPr algn="ctr"/>
            <a:r>
              <a:rPr lang="pt-BR" sz="2700" dirty="0"/>
              <a:t>RNF: Sistema deve passar a ter tempo de resposta &lt;= 5s</a:t>
            </a:r>
          </a:p>
        </p:txBody>
      </p:sp>
    </p:spTree>
    <p:extLst>
      <p:ext uri="{BB962C8B-B14F-4D97-AF65-F5344CB8AC3E}">
        <p14:creationId xmlns:p14="http://schemas.microsoft.com/office/powerpoint/2010/main" val="3092943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5448957"/>
          </a:xfrm>
        </p:spPr>
        <p:txBody>
          <a:bodyPr/>
          <a:lstStyle/>
          <a:p>
            <a:r>
              <a:rPr lang="pt-BR" sz="3200" dirty="0">
                <a:solidFill>
                  <a:srgbClr val="FF0000"/>
                </a:solidFill>
              </a:rPr>
              <a:t>Requisitos não-funcionais são tratados como consequências das decisões de projeto</a:t>
            </a:r>
          </a:p>
          <a:p>
            <a:pPr lvl="1"/>
            <a:endParaRPr lang="pt-BR" sz="2800" dirty="0"/>
          </a:p>
          <a:p>
            <a:pPr lvl="1"/>
            <a:r>
              <a:rPr lang="pt-BR" sz="2800" dirty="0"/>
              <a:t>O Framework escolhido para desenvolvimento fornece mecanismo nativo para autenticação OAUTH2.0, portanto essa solução será empregada</a:t>
            </a:r>
          </a:p>
          <a:p>
            <a:pPr lvl="1"/>
            <a:endParaRPr lang="pt-BR" sz="2800" dirty="0"/>
          </a:p>
          <a:p>
            <a:pPr lvl="1"/>
            <a:r>
              <a:rPr lang="pt-BR" sz="2800" dirty="0"/>
              <a:t>Depois do sistema pronto, constato que o tempo de resposta de cada funcionalidade do sistema é de no máximo 5 segundos</a:t>
            </a:r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Questões Relacionadas aos </a:t>
            </a:r>
            <a:r>
              <a:rPr lang="pt-BR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RNFs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946961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5417426"/>
          </a:xfrm>
        </p:spPr>
        <p:txBody>
          <a:bodyPr/>
          <a:lstStyle/>
          <a:p>
            <a:r>
              <a:rPr lang="pt-BR" sz="3200" dirty="0">
                <a:solidFill>
                  <a:srgbClr val="00B050"/>
                </a:solidFill>
              </a:rPr>
              <a:t>As decisões de projeto deveriam ser consequência dos requisitos não-funcionais</a:t>
            </a:r>
          </a:p>
          <a:p>
            <a:pPr lvl="1"/>
            <a:endParaRPr lang="pt-BR" sz="2800" dirty="0"/>
          </a:p>
          <a:p>
            <a:pPr lvl="1"/>
            <a:r>
              <a:rPr lang="pt-BR" sz="2800" dirty="0"/>
              <a:t>O sistema deve utilizar autenticação OAUTH2.0, portanto devo utilizar este requisito na escolha do Framework a ser utilizado</a:t>
            </a:r>
          </a:p>
          <a:p>
            <a:pPr lvl="1"/>
            <a:endParaRPr lang="pt-BR" sz="2800" dirty="0"/>
          </a:p>
          <a:p>
            <a:pPr lvl="1"/>
            <a:r>
              <a:rPr lang="pt-BR" sz="2800" dirty="0"/>
              <a:t>As funcionalidades do sistema devem ter o tempo de resposta de no máximo 5 segundos. De que forma a arquitetura do sistema de ver organizada e as tecnologias devem ser escolhidas para atingir este tempo de resposta</a:t>
            </a:r>
          </a:p>
          <a:p>
            <a:pPr lvl="1"/>
            <a:endParaRPr lang="pt-BR" dirty="0"/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Questões Relacionadas aos </a:t>
            </a:r>
            <a:r>
              <a:rPr lang="pt-BR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RNFs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2913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5464722"/>
          </a:xfrm>
        </p:spPr>
        <p:txBody>
          <a:bodyPr/>
          <a:lstStyle/>
          <a:p>
            <a:r>
              <a:rPr lang="pt-BR" sz="3200" dirty="0"/>
              <a:t>Não são explicitados claramente pelos clientes</a:t>
            </a:r>
          </a:p>
          <a:p>
            <a:pPr lvl="1"/>
            <a:r>
              <a:rPr lang="pt-BR" sz="2800" dirty="0"/>
              <a:t>“Meus requisitos são voláteis, preciso de um software com boa </a:t>
            </a:r>
            <a:r>
              <a:rPr lang="pt-BR" sz="2800" dirty="0" err="1"/>
              <a:t>manutenibilidade</a:t>
            </a:r>
            <a:r>
              <a:rPr lang="pt-BR" sz="2800" dirty="0"/>
              <a:t>”</a:t>
            </a:r>
          </a:p>
          <a:p>
            <a:pPr lvl="1"/>
            <a:r>
              <a:rPr lang="pt-BR" sz="2800" dirty="0"/>
              <a:t>“Desejo que o tempo de resposta dessa funcionalidade seja de 3 segundos (desempenho)”</a:t>
            </a:r>
          </a:p>
          <a:p>
            <a:pPr lvl="1"/>
            <a:endParaRPr lang="pt-BR" sz="2800" dirty="0"/>
          </a:p>
          <a:p>
            <a:r>
              <a:rPr lang="pt-BR" sz="3200" dirty="0"/>
              <a:t>Podem ser conflitantes (MAIRIZA </a:t>
            </a:r>
            <a:r>
              <a:rPr lang="pt-BR" sz="3200" dirty="0" err="1"/>
              <a:t>and</a:t>
            </a:r>
            <a:r>
              <a:rPr lang="pt-BR" sz="3200" dirty="0"/>
              <a:t> ZOWGHI, 2011)</a:t>
            </a:r>
          </a:p>
          <a:p>
            <a:pPr lvl="1"/>
            <a:r>
              <a:rPr lang="pt-BR" sz="2800" dirty="0"/>
              <a:t>Ex.: Performance x Acurácia</a:t>
            </a:r>
          </a:p>
          <a:p>
            <a:endParaRPr lang="pt-BR" dirty="0"/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Questões Relacionadas aos </a:t>
            </a:r>
            <a:r>
              <a:rPr lang="pt-BR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RNFs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967827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1714502"/>
            <a:ext cx="9144000" cy="3888485"/>
          </a:xfrm>
        </p:spPr>
        <p:txBody>
          <a:bodyPr/>
          <a:lstStyle/>
          <a:p>
            <a:endParaRPr lang="pt-BR" sz="1500" dirty="0"/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857250"/>
            <a:ext cx="9144000" cy="857250"/>
          </a:xfrm>
        </p:spPr>
        <p:txBody>
          <a:bodyPr/>
          <a:lstStyle/>
          <a:p>
            <a:r>
              <a:rPr lang="pt-BR" dirty="0"/>
              <a:t>Questões Relacionadas aos </a:t>
            </a:r>
            <a:r>
              <a:rPr lang="pt-BR" dirty="0" err="1"/>
              <a:t>RNFs</a:t>
            </a:r>
            <a:endParaRPr lang="en-US" dirty="0"/>
          </a:p>
        </p:txBody>
      </p:sp>
      <p:sp>
        <p:nvSpPr>
          <p:cNvPr id="4" name="CaixaDeTexto 3"/>
          <p:cNvSpPr txBox="1"/>
          <p:nvPr/>
        </p:nvSpPr>
        <p:spPr>
          <a:xfrm>
            <a:off x="7043451" y="5325505"/>
            <a:ext cx="228107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spcBef>
                <a:spcPts val="900"/>
              </a:spcBef>
            </a:pPr>
            <a:r>
              <a:rPr lang="pt-BR" sz="1350" dirty="0"/>
              <a:t>(MAIRIZA </a:t>
            </a:r>
            <a:r>
              <a:rPr lang="pt-BR" sz="1350" dirty="0" err="1"/>
              <a:t>and</a:t>
            </a:r>
            <a:r>
              <a:rPr lang="pt-BR" sz="1350" dirty="0"/>
              <a:t> ZOWGHI, 2011)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0" y="4999302"/>
            <a:ext cx="2136098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50" dirty="0"/>
              <a:t>X – Conflito absoluto</a:t>
            </a:r>
            <a:br>
              <a:rPr lang="pt-BR" sz="1350" dirty="0"/>
            </a:br>
            <a:r>
              <a:rPr lang="pt-BR" sz="1350" dirty="0"/>
              <a:t>* - Conflito relativo</a:t>
            </a:r>
          </a:p>
          <a:p>
            <a:r>
              <a:rPr lang="pt-BR" sz="1350" dirty="0"/>
              <a:t>0 – Nunca entra em conflito</a:t>
            </a: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252"/>
            <a:ext cx="9144000" cy="4141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4624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5480488"/>
          </a:xfrm>
        </p:spPr>
        <p:txBody>
          <a:bodyPr/>
          <a:lstStyle/>
          <a:p>
            <a:r>
              <a:rPr lang="pt-BR" sz="3200" dirty="0"/>
              <a:t>Diferentes entendimentos sobre </a:t>
            </a:r>
            <a:r>
              <a:rPr lang="pt-BR" sz="3200" dirty="0" err="1"/>
              <a:t>RNFs</a:t>
            </a:r>
            <a:endParaRPr lang="pt-BR" sz="3200" dirty="0"/>
          </a:p>
          <a:p>
            <a:pPr lvl="1"/>
            <a:endParaRPr lang="pt-BR" sz="2800" dirty="0"/>
          </a:p>
          <a:p>
            <a:pPr lvl="1"/>
            <a:r>
              <a:rPr lang="pt-BR" sz="2800" dirty="0"/>
              <a:t>É preciso definir o Desempenho do sistema</a:t>
            </a:r>
          </a:p>
          <a:p>
            <a:pPr lvl="2"/>
            <a:r>
              <a:rPr lang="pt-BR" sz="2400" dirty="0"/>
              <a:t>Tempo ou Recursos?</a:t>
            </a:r>
          </a:p>
          <a:p>
            <a:pPr lvl="1"/>
            <a:endParaRPr lang="pt-BR" sz="2800" dirty="0"/>
          </a:p>
          <a:p>
            <a:pPr lvl="1"/>
            <a:r>
              <a:rPr lang="pt-BR" sz="2800" dirty="0"/>
              <a:t>É preciso definir a Confiabilidade do sistema</a:t>
            </a:r>
          </a:p>
          <a:p>
            <a:pPr lvl="2"/>
            <a:r>
              <a:rPr lang="pt-BR" sz="2400" dirty="0"/>
              <a:t>Capacidade de funcionar sem falhas ou capacidade de lidar com falhas?</a:t>
            </a:r>
          </a:p>
          <a:p>
            <a:pPr marL="0" indent="0">
              <a:buNone/>
            </a:pPr>
            <a:endParaRPr lang="pt-BR" sz="2800" i="1" dirty="0"/>
          </a:p>
          <a:p>
            <a:pPr marL="0" indent="0">
              <a:buNone/>
            </a:pPr>
            <a:endParaRPr lang="pt-BR" sz="1600" i="1" dirty="0"/>
          </a:p>
          <a:p>
            <a:pPr marL="0" indent="0">
              <a:buNone/>
            </a:pPr>
            <a:endParaRPr lang="pt-BR" sz="1600" i="1" dirty="0"/>
          </a:p>
          <a:p>
            <a:pPr marL="0" indent="0">
              <a:buNone/>
            </a:pPr>
            <a:r>
              <a:rPr lang="pt-BR" sz="1600" i="1" dirty="0"/>
              <a:t>A </a:t>
            </a:r>
            <a:r>
              <a:rPr lang="pt-BR" sz="1600" i="1" dirty="0" err="1"/>
              <a:t>survey</a:t>
            </a:r>
            <a:r>
              <a:rPr lang="pt-BR" sz="1600" i="1" dirty="0"/>
              <a:t> </a:t>
            </a:r>
            <a:r>
              <a:rPr lang="pt-BR" sz="1600" i="1" dirty="0" err="1"/>
              <a:t>on</a:t>
            </a:r>
            <a:r>
              <a:rPr lang="pt-BR" sz="1600" i="1" dirty="0"/>
              <a:t> </a:t>
            </a:r>
            <a:r>
              <a:rPr lang="pt-BR" sz="1600" i="1" dirty="0" err="1"/>
              <a:t>issues</a:t>
            </a:r>
            <a:r>
              <a:rPr lang="pt-BR" sz="1600" i="1" dirty="0"/>
              <a:t> in non-</a:t>
            </a:r>
            <a:r>
              <a:rPr lang="pt-BR" sz="1600" i="1" dirty="0" err="1"/>
              <a:t>functional</a:t>
            </a:r>
            <a:r>
              <a:rPr lang="pt-BR" sz="1600" i="1" dirty="0"/>
              <a:t> </a:t>
            </a:r>
            <a:r>
              <a:rPr lang="pt-BR" sz="1600" i="1" dirty="0" err="1"/>
              <a:t>requirements</a:t>
            </a:r>
            <a:r>
              <a:rPr lang="pt-BR" sz="1600" i="1" dirty="0"/>
              <a:t> </a:t>
            </a:r>
            <a:r>
              <a:rPr lang="pt-BR" sz="1600" i="1" dirty="0" err="1"/>
              <a:t>elicitation</a:t>
            </a:r>
            <a:r>
              <a:rPr lang="pt-BR" sz="1600" i="1" dirty="0"/>
              <a:t> (ULLAH, IQBAL </a:t>
            </a:r>
            <a:r>
              <a:rPr lang="pt-BR" sz="1600" i="1" dirty="0" err="1"/>
              <a:t>and</a:t>
            </a:r>
            <a:r>
              <a:rPr lang="pt-BR" sz="1600" i="1" dirty="0"/>
              <a:t> KHAN et al., 2011)</a:t>
            </a:r>
          </a:p>
          <a:p>
            <a:endParaRPr lang="pt-BR" sz="1500" dirty="0"/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Questões Relacionadas aos </a:t>
            </a:r>
            <a:r>
              <a:rPr lang="pt-BR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RNFs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16247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5433191"/>
          </a:xfrm>
        </p:spPr>
        <p:txBody>
          <a:bodyPr/>
          <a:lstStyle/>
          <a:p>
            <a:r>
              <a:rPr lang="pt-BR" sz="3200" u="sng" dirty="0"/>
              <a:t>Representar</a:t>
            </a:r>
            <a:r>
              <a:rPr lang="pt-BR" sz="3200" dirty="0"/>
              <a:t> e </a:t>
            </a:r>
            <a:r>
              <a:rPr lang="pt-BR" sz="3200" u="sng" dirty="0"/>
              <a:t>analisar</a:t>
            </a:r>
            <a:r>
              <a:rPr lang="pt-BR" sz="3200" dirty="0"/>
              <a:t> requisitos não-funcionais</a:t>
            </a:r>
          </a:p>
          <a:p>
            <a:r>
              <a:rPr lang="pt-BR" sz="3200" dirty="0"/>
              <a:t>Orientado a processo</a:t>
            </a:r>
          </a:p>
          <a:p>
            <a:r>
              <a:rPr lang="pt-BR" sz="3200" dirty="0"/>
              <a:t>Qualitativo</a:t>
            </a:r>
          </a:p>
          <a:p>
            <a:r>
              <a:rPr lang="pt-BR" sz="3200" dirty="0"/>
              <a:t>Orientado à objetivos (</a:t>
            </a:r>
            <a:r>
              <a:rPr lang="pt-BR" sz="3200" i="1" dirty="0" err="1"/>
              <a:t>Goal</a:t>
            </a:r>
            <a:r>
              <a:rPr lang="pt-BR" sz="3200" dirty="0"/>
              <a:t>)</a:t>
            </a:r>
          </a:p>
          <a:p>
            <a:endParaRPr lang="pt-BR" sz="3200" dirty="0"/>
          </a:p>
          <a:p>
            <a:r>
              <a:rPr lang="pt-BR" sz="3200" dirty="0"/>
              <a:t>Plug-in </a:t>
            </a:r>
            <a:r>
              <a:rPr lang="pt-BR" sz="3200" dirty="0" err="1"/>
              <a:t>StarUML</a:t>
            </a:r>
            <a:endParaRPr lang="pt-BR" sz="3200" dirty="0"/>
          </a:p>
          <a:p>
            <a:pPr lvl="1"/>
            <a:r>
              <a:rPr lang="pt-BR" sz="2800" dirty="0"/>
              <a:t>http://www.utdallas.edu/~supakkul/tools/RE-Tools/download-installation.html</a:t>
            </a:r>
          </a:p>
          <a:p>
            <a:pPr marL="0" indent="0">
              <a:buNone/>
            </a:pPr>
            <a:endParaRPr lang="pt-BR" dirty="0"/>
          </a:p>
          <a:p>
            <a:endParaRPr lang="pt-BR" dirty="0"/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NFR Framework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06431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1714502"/>
            <a:ext cx="9144000" cy="388848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NFR Framework – Catálogo de Tipos de RNF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250"/>
            <a:ext cx="9144000" cy="554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61951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1714502"/>
            <a:ext cx="9144000" cy="388848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NFR Framework – Catálogo de Métodos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857249"/>
            <a:ext cx="9136861" cy="4786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3142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1714502"/>
            <a:ext cx="9144000" cy="3888485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NFR Framework – Catálogo de Correlações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Espaço Reservado para Conteúdo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344169"/>
            <a:ext cx="9078177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44305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Introdução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857249"/>
            <a:ext cx="9144000" cy="5456001"/>
          </a:xfrm>
        </p:spPr>
        <p:txBody>
          <a:bodyPr/>
          <a:lstStyle/>
          <a:p>
            <a:r>
              <a:rPr lang="pt-BR" dirty="0"/>
              <a:t>Todo sistema é construído para cumprir com algum objetivo</a:t>
            </a:r>
          </a:p>
          <a:p>
            <a:pPr lvl="1"/>
            <a:r>
              <a:rPr lang="pt-BR" dirty="0"/>
              <a:t>É necessário que possua propriedades/características para atingir esses objetivos</a:t>
            </a:r>
          </a:p>
          <a:p>
            <a:endParaRPr lang="pt-BR" dirty="0"/>
          </a:p>
          <a:p>
            <a:r>
              <a:rPr lang="pt-BR" dirty="0"/>
              <a:t>Exemplos</a:t>
            </a:r>
          </a:p>
          <a:p>
            <a:pPr lvl="1"/>
            <a:r>
              <a:rPr lang="pt-BR" dirty="0"/>
              <a:t>Sistema bancário</a:t>
            </a:r>
          </a:p>
          <a:p>
            <a:pPr lvl="2"/>
            <a:r>
              <a:rPr lang="pt-BR" dirty="0"/>
              <a:t>Permitir a transferência de valores entre contas</a:t>
            </a:r>
          </a:p>
          <a:p>
            <a:pPr lvl="2"/>
            <a:r>
              <a:rPr lang="pt-BR" dirty="0"/>
              <a:t>Visualização de extrato</a:t>
            </a:r>
          </a:p>
          <a:p>
            <a:pPr lvl="2"/>
            <a:r>
              <a:rPr lang="pt-BR" dirty="0"/>
              <a:t>Segurança</a:t>
            </a:r>
          </a:p>
          <a:p>
            <a:pPr lvl="2"/>
            <a:endParaRPr lang="pt-BR" dirty="0"/>
          </a:p>
          <a:p>
            <a:pPr lvl="1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59990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4745737"/>
          </a:xfrm>
        </p:spPr>
        <p:txBody>
          <a:bodyPr/>
          <a:lstStyle/>
          <a:p>
            <a:r>
              <a:rPr lang="pt-BR" sz="2800" b="1" dirty="0"/>
              <a:t>Identificar NFR</a:t>
            </a:r>
          </a:p>
          <a:p>
            <a:pPr lvl="1"/>
            <a:r>
              <a:rPr lang="pt-BR" sz="2400" dirty="0"/>
              <a:t>Identificar junto aos clientes necessidades quanto a segurança, privacidade, transparência, precisão, </a:t>
            </a:r>
            <a:r>
              <a:rPr lang="pt-BR" sz="2400" dirty="0" err="1"/>
              <a:t>etc</a:t>
            </a:r>
            <a:endParaRPr lang="pt-BR" sz="2400" dirty="0"/>
          </a:p>
          <a:p>
            <a:pPr lvl="1"/>
            <a:endParaRPr lang="pt-BR" sz="2400" dirty="0"/>
          </a:p>
          <a:p>
            <a:pPr lvl="1"/>
            <a:r>
              <a:rPr lang="pt-BR" sz="2400" dirty="0"/>
              <a:t>Buscar nos catálogos já existentes requisitos não-funcionais que possam atender as necessidades impostas pelo cliente</a:t>
            </a:r>
          </a:p>
          <a:p>
            <a:pPr lvl="1"/>
            <a:endParaRPr lang="pt-BR" sz="2400" dirty="0"/>
          </a:p>
          <a:p>
            <a:pPr lvl="1"/>
            <a:r>
              <a:rPr lang="pt-BR" sz="2400" dirty="0"/>
              <a:t>Iniciar a construção do </a:t>
            </a:r>
            <a:r>
              <a:rPr lang="pt-BR" sz="2400" i="1" dirty="0" err="1"/>
              <a:t>Softgoal</a:t>
            </a:r>
            <a:r>
              <a:rPr lang="pt-BR" sz="2400" i="1" dirty="0"/>
              <a:t> </a:t>
            </a:r>
            <a:r>
              <a:rPr lang="pt-BR" sz="2400" i="1" dirty="0" err="1"/>
              <a:t>Interdependency</a:t>
            </a:r>
            <a:r>
              <a:rPr lang="pt-BR" sz="2400" i="1" dirty="0"/>
              <a:t> </a:t>
            </a:r>
            <a:r>
              <a:rPr lang="pt-BR" sz="2400" i="1" dirty="0" err="1"/>
              <a:t>Graphs</a:t>
            </a:r>
            <a:endParaRPr lang="pt-BR" sz="2400" i="1" dirty="0"/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NFR Framework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311493"/>
            <a:ext cx="9202415" cy="406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450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5464722"/>
          </a:xfrm>
        </p:spPr>
        <p:txBody>
          <a:bodyPr/>
          <a:lstStyle/>
          <a:p>
            <a:r>
              <a:rPr lang="pt-BR" sz="2800" b="1" dirty="0"/>
              <a:t>Decompor </a:t>
            </a:r>
            <a:r>
              <a:rPr lang="pt-BR" sz="2800" b="1" dirty="0" err="1"/>
              <a:t>NFRs</a:t>
            </a:r>
            <a:endParaRPr lang="pt-BR" sz="2800" b="1" dirty="0"/>
          </a:p>
          <a:p>
            <a:pPr lvl="1"/>
            <a:r>
              <a:rPr lang="pt-BR" sz="2400" dirty="0"/>
              <a:t>Requisitos não-funcionais podem ser muito abstratos, dessa forma podem ser decompostos em requisitos não-funcionais que contribuem para o requisito mais abstrato.</a:t>
            </a:r>
          </a:p>
          <a:p>
            <a:endParaRPr lang="pt-BR" sz="2800" dirty="0"/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-9144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NFR Framework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573" y="2527675"/>
            <a:ext cx="2772959" cy="335276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3532" y="1670425"/>
            <a:ext cx="6021324" cy="3793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856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4745737"/>
          </a:xfrm>
        </p:spPr>
        <p:txBody>
          <a:bodyPr/>
          <a:lstStyle/>
          <a:p>
            <a:r>
              <a:rPr lang="pt-BR" sz="2800" b="1" dirty="0"/>
              <a:t>Decompor </a:t>
            </a:r>
            <a:r>
              <a:rPr lang="pt-BR" sz="2800" b="1" dirty="0" err="1"/>
              <a:t>NFRs</a:t>
            </a:r>
            <a:endParaRPr lang="pt-BR" sz="2800" b="1" dirty="0"/>
          </a:p>
          <a:p>
            <a:endParaRPr lang="pt-BR" dirty="0"/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NFR Framework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135" y="1290139"/>
            <a:ext cx="7851729" cy="5567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60391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4745737"/>
          </a:xfrm>
        </p:spPr>
        <p:txBody>
          <a:bodyPr/>
          <a:lstStyle/>
          <a:p>
            <a:r>
              <a:rPr lang="pt-BR" sz="2800" b="1" dirty="0"/>
              <a:t>Tratar prioridades</a:t>
            </a:r>
          </a:p>
          <a:p>
            <a:pPr lvl="1"/>
            <a:r>
              <a:rPr lang="pt-BR" sz="2400" dirty="0"/>
              <a:t>Identificar os NFR que são prioridade</a:t>
            </a:r>
          </a:p>
          <a:p>
            <a:pPr lvl="1"/>
            <a:r>
              <a:rPr lang="pt-BR" sz="2400" dirty="0"/>
              <a:t>Considerar informações do domínio</a:t>
            </a:r>
          </a:p>
          <a:p>
            <a:pPr lvl="1"/>
            <a:r>
              <a:rPr lang="pt-BR" sz="2400" dirty="0"/>
              <a:t>Prioridades da organização</a:t>
            </a:r>
          </a:p>
          <a:p>
            <a:endParaRPr lang="pt-BR" dirty="0"/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NFR Framework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848" y="1277007"/>
            <a:ext cx="8182303" cy="5580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776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4745737"/>
          </a:xfrm>
        </p:spPr>
        <p:txBody>
          <a:bodyPr/>
          <a:lstStyle/>
          <a:p>
            <a:r>
              <a:rPr lang="pt-BR" sz="2800" b="1" dirty="0"/>
              <a:t>Identificar operacionalizações</a:t>
            </a:r>
          </a:p>
          <a:p>
            <a:pPr lvl="1"/>
            <a:r>
              <a:rPr lang="pt-BR" sz="2400" dirty="0"/>
              <a:t>Identificação das técnicas que para implementar os requisitos</a:t>
            </a:r>
          </a:p>
          <a:p>
            <a:pPr lvl="1"/>
            <a:r>
              <a:rPr lang="pt-BR" sz="2400" dirty="0"/>
              <a:t>Operacionalizações podem ter contribuição positiva ou negativa sobre o requisito</a:t>
            </a:r>
          </a:p>
          <a:p>
            <a:endParaRPr lang="pt-BR" sz="28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0786" y="857250"/>
            <a:ext cx="6022428" cy="5941512"/>
          </a:xfrm>
          <a:prstGeom prst="rect">
            <a:avLst/>
          </a:prstGeom>
        </p:spPr>
      </p:pic>
      <p:sp>
        <p:nvSpPr>
          <p:cNvPr id="5" name="Título 3"/>
          <p:cNvSpPr txBox="1">
            <a:spLocks/>
          </p:cNvSpPr>
          <p:nvPr/>
        </p:nvSpPr>
        <p:spPr bwMode="auto">
          <a:xfrm>
            <a:off x="0" y="0"/>
            <a:ext cx="9144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5pPr>
            <a:lvl6pPr marL="342900"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6pPr>
            <a:lvl7pPr marL="685800"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7pPr>
            <a:lvl8pPr marL="1028700"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8pPr>
            <a:lvl9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pt-BR" sz="4000" ker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NFR Framework</a:t>
            </a:r>
            <a:endParaRPr lang="en-US" sz="40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1684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4745737"/>
          </a:xfrm>
        </p:spPr>
        <p:txBody>
          <a:bodyPr/>
          <a:lstStyle/>
          <a:p>
            <a:r>
              <a:rPr lang="pt-BR" sz="3200" b="1" dirty="0"/>
              <a:t>Identificação de interdependências implícitas</a:t>
            </a:r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NFR Framework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8179" y="0"/>
            <a:ext cx="6747641" cy="847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334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4745737"/>
          </a:xfrm>
        </p:spPr>
        <p:txBody>
          <a:bodyPr/>
          <a:lstStyle/>
          <a:p>
            <a:r>
              <a:rPr lang="pt-BR" sz="3200" b="1" dirty="0"/>
              <a:t>Armazenar racional</a:t>
            </a:r>
          </a:p>
          <a:p>
            <a:pPr lvl="1"/>
            <a:r>
              <a:rPr lang="pt-BR" sz="2800" dirty="0"/>
              <a:t>Armazenamento dos argumentos que levaram as escolhas</a:t>
            </a:r>
          </a:p>
          <a:p>
            <a:pPr lvl="1"/>
            <a:r>
              <a:rPr lang="pt-BR" sz="2800" dirty="0"/>
              <a:t>Nuvens com contornos mais claros</a:t>
            </a:r>
          </a:p>
          <a:p>
            <a:pPr lvl="1"/>
            <a:r>
              <a:rPr lang="pt-BR" sz="2800" dirty="0"/>
              <a:t>Podem contribuir positivamente ou negativamente</a:t>
            </a:r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NFR Framework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6910" y="-2658460"/>
            <a:ext cx="8639504" cy="9787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913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5433191"/>
          </a:xfrm>
        </p:spPr>
        <p:txBody>
          <a:bodyPr/>
          <a:lstStyle/>
          <a:p>
            <a:pPr marL="385763" indent="-385763">
              <a:buFont typeface="+mj-lt"/>
              <a:buAutoNum type="arabicPeriod" startAt="9"/>
            </a:pPr>
            <a:r>
              <a:rPr lang="pt-BR" sz="2800" b="1" dirty="0"/>
              <a:t>Avaliar impacto</a:t>
            </a:r>
          </a:p>
          <a:p>
            <a:pPr lvl="1"/>
            <a:r>
              <a:rPr lang="pt-BR" sz="2400" dirty="0"/>
              <a:t>Propagar decisões identificando impacto dessas em toda estrutura do SIG</a:t>
            </a:r>
          </a:p>
          <a:p>
            <a:pPr lvl="1"/>
            <a:r>
              <a:rPr lang="pt-BR" sz="2400" dirty="0"/>
              <a:t>Processo </a:t>
            </a:r>
            <a:r>
              <a:rPr lang="pt-BR" sz="2400" i="1" dirty="0" err="1"/>
              <a:t>bottom-up</a:t>
            </a:r>
            <a:endParaRPr lang="pt-BR" sz="2400" i="1" dirty="0"/>
          </a:p>
          <a:p>
            <a:endParaRPr lang="pt-BR" dirty="0"/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NFR Framework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5476" y="-153"/>
            <a:ext cx="6653048" cy="6858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182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5385895"/>
          </a:xfrm>
        </p:spPr>
        <p:txBody>
          <a:bodyPr/>
          <a:lstStyle/>
          <a:p>
            <a:r>
              <a:rPr lang="pt-BR" sz="3200" b="1" dirty="0"/>
              <a:t>Relacionar decisões à requisitos funcionais</a:t>
            </a:r>
          </a:p>
          <a:p>
            <a:endParaRPr lang="pt-BR" dirty="0"/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NFR Framework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617760"/>
            <a:ext cx="9396249" cy="1204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803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993228"/>
            <a:ext cx="9144000" cy="5297213"/>
          </a:xfrm>
        </p:spPr>
        <p:txBody>
          <a:bodyPr/>
          <a:lstStyle/>
          <a:p>
            <a:r>
              <a:rPr lang="en-US" sz="2000" dirty="0"/>
              <a:t>BOEHM, B., </a:t>
            </a:r>
            <a:r>
              <a:rPr lang="en-US" sz="2000" u="sng" dirty="0"/>
              <a:t>Software Engineering Economics</a:t>
            </a:r>
            <a:r>
              <a:rPr lang="en-US" sz="2000" dirty="0"/>
              <a:t>, Prentice Hall, 1981.</a:t>
            </a:r>
          </a:p>
          <a:p>
            <a:r>
              <a:rPr lang="en-US" sz="2000" dirty="0"/>
              <a:t>EUROPEAN SOFTWARE INSTITUTE, </a:t>
            </a:r>
            <a:r>
              <a:rPr lang="en-US" sz="2000" u="sng" dirty="0"/>
              <a:t>European User Survey Analysis</a:t>
            </a:r>
            <a:r>
              <a:rPr lang="en-US" sz="2000" dirty="0"/>
              <a:t>, ESPITI Project, 1996.</a:t>
            </a:r>
          </a:p>
          <a:p>
            <a:r>
              <a:rPr lang="en-US" sz="2000" dirty="0"/>
              <a:t>KOTONYA, G., SOMMERVILLE, I., </a:t>
            </a:r>
            <a:r>
              <a:rPr lang="en-US" sz="2000" u="sng" dirty="0"/>
              <a:t>Requirements engineering: Processes and T</a:t>
            </a:r>
            <a:r>
              <a:rPr lang="pt-BR" sz="2000" u="sng" dirty="0" err="1"/>
              <a:t>echniques</a:t>
            </a:r>
            <a:r>
              <a:rPr lang="pt-BR" sz="2000" dirty="0"/>
              <a:t>, John </a:t>
            </a:r>
            <a:r>
              <a:rPr lang="pt-BR" sz="2000" dirty="0" err="1"/>
              <a:t>Wiley</a:t>
            </a:r>
            <a:r>
              <a:rPr lang="pt-BR" sz="2000" dirty="0"/>
              <a:t>, 1998. </a:t>
            </a:r>
          </a:p>
          <a:p>
            <a:r>
              <a:rPr lang="pt-BR" sz="2000" dirty="0"/>
              <a:t>PFLEEGER, S., </a:t>
            </a:r>
            <a:r>
              <a:rPr lang="pt-BR" sz="2000" u="sng" dirty="0"/>
              <a:t>Engenharia de Software - Teoria e Prática</a:t>
            </a:r>
            <a:r>
              <a:rPr lang="pt-BR" sz="2000" dirty="0"/>
              <a:t>, 2ª ed., Prentice Hall, 2004.</a:t>
            </a:r>
          </a:p>
          <a:p>
            <a:r>
              <a:rPr lang="en-US" sz="2000" dirty="0"/>
              <a:t>ROBERTSON, S., ROBERTSON, J., </a:t>
            </a:r>
            <a:r>
              <a:rPr lang="en-US" sz="2000" u="sng" dirty="0"/>
              <a:t>Mastering the Requirements Process</a:t>
            </a:r>
            <a:r>
              <a:rPr lang="en-US" sz="2000" dirty="0"/>
              <a:t>, 2</a:t>
            </a:r>
            <a:r>
              <a:rPr lang="pt-BR" sz="2000" dirty="0"/>
              <a:t>ª</a:t>
            </a:r>
            <a:r>
              <a:rPr lang="en-US" sz="2000" dirty="0"/>
              <a:t> ed., </a:t>
            </a:r>
            <a:r>
              <a:rPr lang="pt-BR" sz="2000" dirty="0" err="1"/>
              <a:t>Addison</a:t>
            </a:r>
            <a:r>
              <a:rPr lang="pt-BR" sz="2000" dirty="0"/>
              <a:t> Wesley, 2006.</a:t>
            </a:r>
          </a:p>
          <a:p>
            <a:r>
              <a:rPr lang="pt-BR" sz="2000" dirty="0"/>
              <a:t>SOMMERVILLE, I., </a:t>
            </a:r>
            <a:r>
              <a:rPr lang="pt-BR" sz="2000" u="sng" dirty="0"/>
              <a:t>Engenharia de Software</a:t>
            </a:r>
            <a:r>
              <a:rPr lang="pt-BR" sz="2000" dirty="0"/>
              <a:t>, 8ª ed., Pearson, 2007.</a:t>
            </a:r>
          </a:p>
          <a:p>
            <a:r>
              <a:rPr lang="pt-BR" sz="2000" dirty="0"/>
              <a:t>WIEGERS, K. E., BEATTY, J., </a:t>
            </a:r>
            <a:r>
              <a:rPr lang="pt-BR" sz="2000" u="sng" dirty="0"/>
              <a:t>Software </a:t>
            </a:r>
            <a:r>
              <a:rPr lang="pt-BR" sz="2000" u="sng" dirty="0" err="1"/>
              <a:t>Requirements</a:t>
            </a:r>
            <a:r>
              <a:rPr lang="pt-BR" sz="2000" dirty="0"/>
              <a:t>, Microsoft Press, 2013.</a:t>
            </a:r>
          </a:p>
          <a:p>
            <a:r>
              <a:rPr lang="en-US" sz="2000" dirty="0"/>
              <a:t>A. </a:t>
            </a:r>
            <a:r>
              <a:rPr lang="en-US" sz="2000" dirty="0" err="1"/>
              <a:t>Antón</a:t>
            </a:r>
            <a:r>
              <a:rPr lang="en-US" sz="2000" dirty="0"/>
              <a:t> (1997). Goal Identification and Refinement in the Specification of Information Systems. PhD Thesis, Georgia Institute of Technology.</a:t>
            </a:r>
          </a:p>
          <a:p>
            <a:r>
              <a:rPr lang="en-US" sz="2000" dirty="0"/>
              <a:t>A. Davis (1993). Software Requirements: Objects, </a:t>
            </a:r>
            <a:r>
              <a:rPr lang="en-US" sz="2000" dirty="0" err="1"/>
              <a:t>Func</a:t>
            </a:r>
            <a:r>
              <a:rPr lang="en-US" sz="2000" dirty="0"/>
              <a:t>- </a:t>
            </a:r>
            <a:r>
              <a:rPr lang="en-US" sz="2000" dirty="0" err="1"/>
              <a:t>tions</a:t>
            </a:r>
            <a:r>
              <a:rPr lang="en-US" sz="2000" dirty="0"/>
              <a:t> and States. Prentice Hall.</a:t>
            </a:r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Referências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1138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Introdução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857249"/>
            <a:ext cx="9144000" cy="5465729"/>
          </a:xfrm>
        </p:spPr>
        <p:txBody>
          <a:bodyPr/>
          <a:lstStyle/>
          <a:p>
            <a:r>
              <a:rPr lang="pt-BR" sz="2800" dirty="0"/>
              <a:t>Mais exemplos</a:t>
            </a:r>
          </a:p>
          <a:p>
            <a:pPr lvl="1"/>
            <a:r>
              <a:rPr lang="pt-BR" sz="2400" dirty="0"/>
              <a:t>Rede Social</a:t>
            </a:r>
          </a:p>
          <a:p>
            <a:pPr lvl="2"/>
            <a:r>
              <a:rPr lang="pt-BR" sz="2000" dirty="0"/>
              <a:t>Conectar pessoas</a:t>
            </a:r>
          </a:p>
          <a:p>
            <a:pPr lvl="2"/>
            <a:r>
              <a:rPr lang="pt-BR" sz="2000" dirty="0"/>
              <a:t>Enviar mensagens</a:t>
            </a:r>
          </a:p>
          <a:p>
            <a:pPr lvl="2"/>
            <a:r>
              <a:rPr lang="pt-BR" sz="2000" dirty="0"/>
              <a:t>Compartilhar opiniões, fotos, vídeos</a:t>
            </a:r>
          </a:p>
          <a:p>
            <a:pPr lvl="2"/>
            <a:r>
              <a:rPr lang="pt-BR" sz="2000" dirty="0"/>
              <a:t>Usabilidade</a:t>
            </a:r>
          </a:p>
          <a:p>
            <a:pPr lvl="1"/>
            <a:endParaRPr lang="pt-BR" sz="2400" dirty="0"/>
          </a:p>
          <a:p>
            <a:pPr lvl="1"/>
            <a:r>
              <a:rPr lang="pt-BR" sz="2400" dirty="0"/>
              <a:t>Aplicativos de Auxílio Transito e Navegação</a:t>
            </a:r>
          </a:p>
          <a:p>
            <a:pPr lvl="2"/>
            <a:r>
              <a:rPr lang="pt-BR" sz="2000" dirty="0"/>
              <a:t>Capturar posicionamento por GPS</a:t>
            </a:r>
          </a:p>
          <a:p>
            <a:pPr lvl="2"/>
            <a:r>
              <a:rPr lang="pt-BR" sz="2000" dirty="0"/>
              <a:t>Identificar melhor trajeto</a:t>
            </a:r>
          </a:p>
          <a:p>
            <a:pPr lvl="2"/>
            <a:r>
              <a:rPr lang="pt-BR" sz="2000" dirty="0"/>
              <a:t>Tempo de resposta</a:t>
            </a:r>
          </a:p>
        </p:txBody>
      </p:sp>
    </p:spTree>
    <p:extLst>
      <p:ext uri="{BB962C8B-B14F-4D97-AF65-F5344CB8AC3E}">
        <p14:creationId xmlns:p14="http://schemas.microsoft.com/office/powerpoint/2010/main" val="712670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5480488"/>
          </a:xfrm>
        </p:spPr>
        <p:txBody>
          <a:bodyPr/>
          <a:lstStyle/>
          <a:p>
            <a:r>
              <a:rPr lang="en-US" sz="2000" dirty="0"/>
              <a:t>G. </a:t>
            </a:r>
            <a:r>
              <a:rPr lang="en-US" sz="2000" dirty="0" err="1"/>
              <a:t>Kotonya</a:t>
            </a:r>
            <a:r>
              <a:rPr lang="en-US" sz="2000" dirty="0"/>
              <a:t>, I. </a:t>
            </a:r>
            <a:r>
              <a:rPr lang="en-US" sz="2000" dirty="0" err="1"/>
              <a:t>Sommerville</a:t>
            </a:r>
            <a:r>
              <a:rPr lang="en-US" sz="2000" dirty="0"/>
              <a:t> (1998). </a:t>
            </a:r>
            <a:r>
              <a:rPr lang="en-US" sz="2000" u="sng" dirty="0"/>
              <a:t>Requirements Engineering: Processes and Techniques</a:t>
            </a:r>
            <a:r>
              <a:rPr lang="en-US" sz="2000" dirty="0"/>
              <a:t>. John Wiley &amp; Sons.</a:t>
            </a:r>
          </a:p>
          <a:p>
            <a:r>
              <a:rPr lang="pt-BR" sz="2000" dirty="0"/>
              <a:t>J. </a:t>
            </a:r>
            <a:r>
              <a:rPr lang="pt-BR" sz="2000" dirty="0" err="1"/>
              <a:t>Mylopoulos</a:t>
            </a:r>
            <a:r>
              <a:rPr lang="pt-BR" sz="2000" dirty="0"/>
              <a:t>, L. </a:t>
            </a:r>
            <a:r>
              <a:rPr lang="pt-BR" sz="2000" dirty="0" err="1"/>
              <a:t>Chung</a:t>
            </a:r>
            <a:r>
              <a:rPr lang="pt-BR" sz="2000" dirty="0"/>
              <a:t>, B. Nixon (1992). </a:t>
            </a:r>
            <a:r>
              <a:rPr lang="pt-BR" sz="2000" u="sng" dirty="0" err="1"/>
              <a:t>Representing</a:t>
            </a:r>
            <a:r>
              <a:rPr lang="pt-BR" sz="2000" u="sng" dirty="0"/>
              <a:t> </a:t>
            </a:r>
            <a:r>
              <a:rPr lang="pt-BR" sz="2000" u="sng" dirty="0" err="1"/>
              <a:t>and</a:t>
            </a:r>
            <a:r>
              <a:rPr lang="pt-BR" sz="2000" u="sng" dirty="0"/>
              <a:t> </a:t>
            </a:r>
            <a:r>
              <a:rPr lang="pt-BR" sz="2000" u="sng" dirty="0" err="1"/>
              <a:t>Using</a:t>
            </a:r>
            <a:r>
              <a:rPr lang="pt-BR" sz="2000" u="sng" dirty="0"/>
              <a:t> </a:t>
            </a:r>
            <a:r>
              <a:rPr lang="pt-BR" sz="2000" u="sng" dirty="0" err="1"/>
              <a:t>Nonfunctional</a:t>
            </a:r>
            <a:r>
              <a:rPr lang="pt-BR" sz="2000" u="sng" dirty="0"/>
              <a:t> </a:t>
            </a:r>
            <a:r>
              <a:rPr lang="pt-BR" sz="2000" u="sng" dirty="0" err="1"/>
              <a:t>Requirements</a:t>
            </a:r>
            <a:r>
              <a:rPr lang="pt-BR" sz="2000" u="sng" dirty="0"/>
              <a:t>: A </a:t>
            </a:r>
            <a:r>
              <a:rPr lang="pt-BR" sz="2000" u="sng" dirty="0" err="1"/>
              <a:t>Process</a:t>
            </a:r>
            <a:r>
              <a:rPr lang="pt-BR" sz="2000" u="sng" dirty="0"/>
              <a:t>- </a:t>
            </a:r>
            <a:r>
              <a:rPr lang="pt-BR" sz="2000" u="sng" dirty="0" err="1"/>
              <a:t>Oriented</a:t>
            </a:r>
            <a:r>
              <a:rPr lang="pt-BR" sz="2000" u="sng" dirty="0"/>
              <a:t> Approach</a:t>
            </a:r>
            <a:r>
              <a:rPr lang="pt-BR" sz="2000" dirty="0"/>
              <a:t>. IEEE </a:t>
            </a:r>
            <a:r>
              <a:rPr lang="pt-BR" sz="2000" dirty="0" err="1"/>
              <a:t>Transactions</a:t>
            </a:r>
            <a:r>
              <a:rPr lang="pt-BR" sz="2000" dirty="0"/>
              <a:t> </a:t>
            </a:r>
            <a:r>
              <a:rPr lang="pt-BR" sz="2000" dirty="0" err="1"/>
              <a:t>on</a:t>
            </a:r>
            <a:r>
              <a:rPr lang="pt-BR" sz="2000" dirty="0"/>
              <a:t> Software </a:t>
            </a:r>
            <a:r>
              <a:rPr lang="pt-BR" sz="2000" dirty="0" err="1"/>
              <a:t>Engineering</a:t>
            </a:r>
            <a:r>
              <a:rPr lang="pt-BR" sz="2000" dirty="0"/>
              <a:t> 18, 6 (</a:t>
            </a:r>
            <a:r>
              <a:rPr lang="pt-BR" sz="2000" dirty="0" err="1"/>
              <a:t>June</a:t>
            </a:r>
            <a:r>
              <a:rPr lang="pt-BR" sz="2000" dirty="0"/>
              <a:t> 1992). 483-497.</a:t>
            </a:r>
          </a:p>
          <a:p>
            <a:r>
              <a:rPr lang="en-US" sz="2000" dirty="0"/>
              <a:t>C. </a:t>
            </a:r>
            <a:r>
              <a:rPr lang="en-US" sz="2000" dirty="0" err="1"/>
              <a:t>Ncube</a:t>
            </a:r>
            <a:r>
              <a:rPr lang="en-US" sz="2000" dirty="0"/>
              <a:t> (2000). </a:t>
            </a:r>
            <a:r>
              <a:rPr lang="en-US" sz="2000" u="sng" dirty="0"/>
              <a:t>A Requirements Engineering Method for COTS-Based Systems Development</a:t>
            </a:r>
            <a:r>
              <a:rPr lang="en-US" sz="2000" dirty="0"/>
              <a:t>. PhD Thesis, City University London.</a:t>
            </a:r>
          </a:p>
          <a:p>
            <a:r>
              <a:rPr lang="en-US" sz="2000" dirty="0"/>
              <a:t>S. Robertson and J. Robertson (1999). </a:t>
            </a:r>
            <a:r>
              <a:rPr lang="en-US" sz="2000" u="sng" dirty="0"/>
              <a:t>Mastering the Requirements Process. ACM Press</a:t>
            </a:r>
            <a:r>
              <a:rPr lang="en-US" sz="2000" dirty="0"/>
              <a:t>.</a:t>
            </a:r>
          </a:p>
          <a:p>
            <a:r>
              <a:rPr lang="en-US" sz="2000" dirty="0"/>
              <a:t>SCREEN (1999). Glossary of EU SCREEN Project. http://cordis.europa.eu/infowin/acts/rus/projects/screen/ glossary/glossary.htm (visited 2007-07-05)</a:t>
            </a:r>
          </a:p>
          <a:p>
            <a:r>
              <a:rPr lang="en-US" sz="2000" dirty="0"/>
              <a:t>K. </a:t>
            </a:r>
            <a:r>
              <a:rPr lang="en-US" sz="2000" dirty="0" err="1"/>
              <a:t>Wiegers</a:t>
            </a:r>
            <a:r>
              <a:rPr lang="en-US" sz="2000" dirty="0"/>
              <a:t> (2003). Software Requirements, 2nd edition. Microsoft Press.</a:t>
            </a:r>
            <a:endParaRPr lang="pt-BR" sz="2000" dirty="0"/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Referências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225162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5448957"/>
          </a:xfrm>
        </p:spPr>
        <p:txBody>
          <a:bodyPr/>
          <a:lstStyle/>
          <a:p>
            <a:r>
              <a:rPr lang="pt-BR" sz="2000" dirty="0" err="1"/>
              <a:t>Chung</a:t>
            </a:r>
            <a:r>
              <a:rPr lang="pt-BR" sz="2000" dirty="0"/>
              <a:t>, L., Nixon, B, A., </a:t>
            </a:r>
            <a:r>
              <a:rPr lang="pt-BR" sz="2000" dirty="0" err="1"/>
              <a:t>Yu</a:t>
            </a:r>
            <a:r>
              <a:rPr lang="pt-BR" sz="2000" dirty="0"/>
              <a:t>, E., &amp; </a:t>
            </a:r>
            <a:r>
              <a:rPr lang="pt-BR" sz="2000" dirty="0" err="1"/>
              <a:t>Mylopoulos</a:t>
            </a:r>
            <a:r>
              <a:rPr lang="pt-BR" sz="2000" dirty="0"/>
              <a:t>, J. (2000). </a:t>
            </a:r>
            <a:r>
              <a:rPr lang="pt-BR" sz="2000" i="1" u="sng" dirty="0"/>
              <a:t>Non-</a:t>
            </a:r>
            <a:r>
              <a:rPr lang="pt-BR" sz="2000" i="1" u="sng" dirty="0" err="1"/>
              <a:t>Functional</a:t>
            </a:r>
            <a:r>
              <a:rPr lang="pt-BR" sz="2000" i="1" u="sng" dirty="0"/>
              <a:t> </a:t>
            </a:r>
            <a:r>
              <a:rPr lang="pt-BR" sz="2000" i="1" u="sng" dirty="0" err="1"/>
              <a:t>Requirements</a:t>
            </a:r>
            <a:r>
              <a:rPr lang="pt-BR" sz="2000" i="1" u="sng" dirty="0"/>
              <a:t> in Software </a:t>
            </a:r>
            <a:r>
              <a:rPr lang="pt-BR" sz="2000" i="1" u="sng" dirty="0" err="1"/>
              <a:t>Engineering</a:t>
            </a:r>
            <a:r>
              <a:rPr lang="pt-BR" sz="2000" i="1" u="sng" dirty="0"/>
              <a:t>. </a:t>
            </a:r>
            <a:r>
              <a:rPr lang="pt-BR" sz="2000" i="1" u="sng" dirty="0" err="1"/>
              <a:t>International</a:t>
            </a:r>
            <a:r>
              <a:rPr lang="pt-BR" sz="2000" i="1" u="sng" dirty="0"/>
              <a:t> Series in Software </a:t>
            </a:r>
            <a:r>
              <a:rPr lang="pt-BR" sz="2000" i="1" u="sng" dirty="0" err="1"/>
              <a:t>Engineering</a:t>
            </a:r>
            <a:r>
              <a:rPr lang="pt-BR" sz="2000" dirty="0"/>
              <a:t>. http://doi.org/10.1007/978-3-642-02463-4_19</a:t>
            </a:r>
          </a:p>
          <a:p>
            <a:r>
              <a:rPr lang="en-US" sz="2000" dirty="0"/>
              <a:t>K.M. Adams, </a:t>
            </a:r>
            <a:r>
              <a:rPr lang="en-US" sz="2000" u="sng" dirty="0"/>
              <a:t>Non-functional Requirements in Systems Analysis and Design</a:t>
            </a:r>
            <a:r>
              <a:rPr lang="en-US" sz="2000" dirty="0"/>
              <a:t>, Topics in Safety, Risk, Reliability and Quality 28, DOI 10.1007/978-3-319-18344-2_3</a:t>
            </a:r>
          </a:p>
          <a:p>
            <a:r>
              <a:rPr lang="en-US" sz="2000" dirty="0"/>
              <a:t>Chung, L., &amp; </a:t>
            </a:r>
            <a:r>
              <a:rPr lang="en-US" sz="2000" dirty="0" err="1"/>
              <a:t>Leite</a:t>
            </a:r>
            <a:r>
              <a:rPr lang="en-US" sz="2000" dirty="0"/>
              <a:t>, J. D. P. (2009). </a:t>
            </a:r>
            <a:r>
              <a:rPr lang="en-US" sz="2000" u="sng" dirty="0"/>
              <a:t>On Non-Functional Requirements in Software Engineering</a:t>
            </a:r>
            <a:r>
              <a:rPr lang="en-US" sz="2000" dirty="0"/>
              <a:t>. Conceptual Modeling: Foundations and …, 363–379. http://doi.org/10.1007/978-3-642-02463-4_19</a:t>
            </a:r>
          </a:p>
          <a:p>
            <a:r>
              <a:rPr lang="en-US" sz="2000" dirty="0" err="1"/>
              <a:t>Iso</a:t>
            </a:r>
            <a:r>
              <a:rPr lang="en-US" sz="2000" dirty="0"/>
              <a:t>/</a:t>
            </a:r>
            <a:r>
              <a:rPr lang="en-US" sz="2000" dirty="0" err="1"/>
              <a:t>Iec</a:t>
            </a:r>
            <a:r>
              <a:rPr lang="en-US" sz="2000" dirty="0"/>
              <a:t>. (2011). ISO 25010 - </a:t>
            </a:r>
            <a:r>
              <a:rPr lang="en-US" sz="2000" u="sng" dirty="0"/>
              <a:t>Systems and software Quality Requirements and Evaluation (</a:t>
            </a:r>
            <a:r>
              <a:rPr lang="en-US" sz="2000" u="sng" dirty="0" err="1"/>
              <a:t>SQuaRE</a:t>
            </a:r>
            <a:r>
              <a:rPr lang="en-US" sz="2000" u="sng" dirty="0"/>
              <a:t>) — System and software quality models</a:t>
            </a:r>
            <a:r>
              <a:rPr lang="en-US" sz="2000" dirty="0"/>
              <a:t>. </a:t>
            </a:r>
            <a:r>
              <a:rPr lang="en-US" sz="2000" dirty="0" err="1"/>
              <a:t>Iso</a:t>
            </a:r>
            <a:r>
              <a:rPr lang="en-US" sz="2000" dirty="0"/>
              <a:t>/</a:t>
            </a:r>
            <a:r>
              <a:rPr lang="en-US" sz="2000" dirty="0" err="1"/>
              <a:t>Iec</a:t>
            </a:r>
            <a:r>
              <a:rPr lang="en-US" sz="2000" dirty="0"/>
              <a:t> </a:t>
            </a:r>
            <a:r>
              <a:rPr lang="en-US" sz="2000" dirty="0" err="1"/>
              <a:t>Fdis</a:t>
            </a:r>
            <a:r>
              <a:rPr lang="en-US" sz="2000" dirty="0"/>
              <a:t> 25010:2011, 2010, 1–34. http://doi.org/ISO/IEC FDIS 25010:2010(E)</a:t>
            </a:r>
          </a:p>
          <a:p>
            <a:r>
              <a:rPr lang="en-US" sz="2000" dirty="0" err="1"/>
              <a:t>Ullah</a:t>
            </a:r>
            <a:r>
              <a:rPr lang="en-US" sz="2000" dirty="0"/>
              <a:t>, S., Iqbal, M., &amp; Khan, A. M. (2011). </a:t>
            </a:r>
            <a:r>
              <a:rPr lang="en-US" sz="2000" u="sng" dirty="0"/>
              <a:t>A survey on issues in non-functional requirements elicitation</a:t>
            </a:r>
            <a:r>
              <a:rPr lang="en-US" sz="2000" dirty="0"/>
              <a:t>. Proceedings - International Conference on Computer Networks and Information Technology, 333–340. http://doi.org/10.1109/ICCNIT.2011.6020890</a:t>
            </a:r>
            <a:endParaRPr lang="pt-BR" sz="2000" dirty="0"/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Referências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8619283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5496253"/>
          </a:xfrm>
        </p:spPr>
        <p:txBody>
          <a:bodyPr/>
          <a:lstStyle/>
          <a:p>
            <a:r>
              <a:rPr lang="en-US" sz="2000" dirty="0" err="1"/>
              <a:t>Ameller</a:t>
            </a:r>
            <a:r>
              <a:rPr lang="en-US" sz="2000" dirty="0"/>
              <a:t>, D., Ayala, C., Cabot, J., &amp; </a:t>
            </a:r>
            <a:r>
              <a:rPr lang="en-US" sz="2000" dirty="0" err="1"/>
              <a:t>Franch</a:t>
            </a:r>
            <a:r>
              <a:rPr lang="en-US" sz="2000" dirty="0"/>
              <a:t>, X. (2013). </a:t>
            </a:r>
            <a:r>
              <a:rPr lang="en-US" sz="2000" u="sng" dirty="0"/>
              <a:t>Non-functional requirements in architectural decision making</a:t>
            </a:r>
            <a:r>
              <a:rPr lang="en-US" sz="2000" dirty="0"/>
              <a:t>. IEEE Software, 30(2), 61–67. http://doi.org/10.1109/MS.2012.176</a:t>
            </a:r>
          </a:p>
          <a:p>
            <a:r>
              <a:rPr lang="en-US" sz="2000" dirty="0" err="1"/>
              <a:t>Mairiza</a:t>
            </a:r>
            <a:r>
              <a:rPr lang="en-US" sz="2000" dirty="0"/>
              <a:t>, D., &amp; </a:t>
            </a:r>
            <a:r>
              <a:rPr lang="en-US" sz="2000" dirty="0" err="1"/>
              <a:t>Zowghi</a:t>
            </a:r>
            <a:r>
              <a:rPr lang="en-US" sz="2000" dirty="0"/>
              <a:t>, D. (2011). </a:t>
            </a:r>
            <a:r>
              <a:rPr lang="en-US" sz="2000" u="sng" dirty="0"/>
              <a:t>Constructing a Catalogue of Conflicts among Non-functional Requirements</a:t>
            </a:r>
            <a:r>
              <a:rPr lang="en-US" sz="2000" dirty="0"/>
              <a:t>. </a:t>
            </a:r>
            <a:r>
              <a:rPr lang="en-US" sz="2000" i="1" dirty="0"/>
              <a:t>Communications in Computer and Information Science</a:t>
            </a:r>
            <a:r>
              <a:rPr lang="en-US" sz="2000" dirty="0"/>
              <a:t>, </a:t>
            </a:r>
            <a:r>
              <a:rPr lang="en-US" sz="2000" i="1" dirty="0"/>
              <a:t>230</a:t>
            </a:r>
            <a:r>
              <a:rPr lang="en-US" sz="2000" dirty="0"/>
              <a:t>, 31–44. http://doi.org/10.1007/978-3-642-23391-3_3</a:t>
            </a:r>
          </a:p>
          <a:p>
            <a:pPr marL="0" indent="0">
              <a:buNone/>
            </a:pPr>
            <a:endParaRPr lang="pt-BR" sz="1800" dirty="0"/>
          </a:p>
        </p:txBody>
      </p:sp>
      <p:sp>
        <p:nvSpPr>
          <p:cNvPr id="7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Referências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51211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Introdução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857250"/>
            <a:ext cx="9144000" cy="4758268"/>
          </a:xfrm>
        </p:spPr>
        <p:txBody>
          <a:bodyPr/>
          <a:lstStyle/>
          <a:p>
            <a:r>
              <a:rPr lang="pt-BR" sz="3200" dirty="0"/>
              <a:t>Qual a relação com Requisitos?</a:t>
            </a:r>
          </a:p>
        </p:txBody>
      </p:sp>
      <p:sp>
        <p:nvSpPr>
          <p:cNvPr id="3" name="Retângulo Arredondado 2"/>
          <p:cNvSpPr/>
          <p:nvPr/>
        </p:nvSpPr>
        <p:spPr>
          <a:xfrm>
            <a:off x="0" y="2278276"/>
            <a:ext cx="9144000" cy="1625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700" dirty="0"/>
              <a:t>R</a:t>
            </a:r>
            <a:r>
              <a:rPr lang="pt-BR" sz="3000" dirty="0"/>
              <a:t>equisitos descrevem propriedades que especificam capacidades que o sistema deve possuir ou condições que o sistema deve atender.</a:t>
            </a: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359522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Classificação dos Requisitos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857249"/>
            <a:ext cx="9144000" cy="5456001"/>
          </a:xfrm>
        </p:spPr>
        <p:txBody>
          <a:bodyPr/>
          <a:lstStyle/>
          <a:p>
            <a:r>
              <a:rPr lang="pt-BR" sz="2800" dirty="0"/>
              <a:t>O conjunto de requisitos que representam todas as propriedades de um sistema pode ser extremante </a:t>
            </a:r>
            <a:r>
              <a:rPr lang="pt-BR" sz="2800" b="1" dirty="0"/>
              <a:t>numeroso</a:t>
            </a:r>
            <a:r>
              <a:rPr lang="pt-BR" sz="2800" dirty="0"/>
              <a:t> e </a:t>
            </a:r>
            <a:r>
              <a:rPr lang="pt-BR" sz="2800" b="1" dirty="0"/>
              <a:t>heterogêneo</a:t>
            </a:r>
            <a:r>
              <a:rPr lang="pt-BR" sz="2800" dirty="0"/>
              <a:t>.</a:t>
            </a:r>
          </a:p>
          <a:p>
            <a:endParaRPr lang="pt-BR" sz="2800" dirty="0"/>
          </a:p>
          <a:p>
            <a:r>
              <a:rPr lang="pt-BR" sz="2800" dirty="0"/>
              <a:t>Surgem as classificações dos requisitos</a:t>
            </a:r>
          </a:p>
          <a:p>
            <a:pPr lvl="1"/>
            <a:r>
              <a:rPr lang="pt-BR" sz="2400" dirty="0"/>
              <a:t>Para não haver a necessidade de lidar individualmente com cada requisito</a:t>
            </a:r>
          </a:p>
          <a:p>
            <a:pPr lvl="1"/>
            <a:r>
              <a:rPr lang="pt-BR" sz="2400" dirty="0"/>
              <a:t>Dividir os requisitos em grupos/classes para ser possível lidar com um conjunto de requisitos</a:t>
            </a:r>
          </a:p>
          <a:p>
            <a:pPr lvl="1"/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3982207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Classificação dos Requisitos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1714502"/>
            <a:ext cx="9144000" cy="3901016"/>
          </a:xfrm>
        </p:spPr>
        <p:txBody>
          <a:bodyPr/>
          <a:lstStyle/>
          <a:p>
            <a:endParaRPr lang="pt-BR" dirty="0"/>
          </a:p>
        </p:txBody>
      </p:sp>
      <p:graphicFrame>
        <p:nvGraphicFramePr>
          <p:cNvPr id="8" name="Espaço Reservado para Conteúd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9358735"/>
              </p:ext>
            </p:extLst>
          </p:nvPr>
        </p:nvGraphicFramePr>
        <p:xfrm>
          <a:off x="0" y="857250"/>
          <a:ext cx="9144000" cy="5475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96674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-1" y="0"/>
            <a:ext cx="9144000" cy="857250"/>
          </a:xfrm>
        </p:spPr>
        <p:txBody>
          <a:bodyPr/>
          <a:lstStyle/>
          <a:p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Classificação dos Requisitos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1714502"/>
            <a:ext cx="9144000" cy="3901016"/>
          </a:xfrm>
        </p:spPr>
        <p:txBody>
          <a:bodyPr/>
          <a:lstStyle/>
          <a:p>
            <a:pPr marL="342900" lvl="1" indent="0">
              <a:buNone/>
            </a:pPr>
            <a:endParaRPr lang="pt-BR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517412769"/>
              </p:ext>
            </p:extLst>
          </p:nvPr>
        </p:nvGraphicFramePr>
        <p:xfrm>
          <a:off x="-1" y="869010"/>
          <a:ext cx="9144001" cy="54636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Imagem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2566" y="4082963"/>
            <a:ext cx="1559801" cy="2298149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993" y="3872427"/>
            <a:ext cx="1110737" cy="2557093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0" y="1287104"/>
            <a:ext cx="9157717" cy="25853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algn="ctr"/>
            <a:r>
              <a:rPr lang="pt-BR" sz="33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Por este motivo, os requisitos não-funcionais </a:t>
            </a:r>
            <a:br>
              <a:rPr lang="pt-BR" sz="33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pt-BR" sz="33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são muito importantes na definição </a:t>
            </a:r>
            <a:br>
              <a:rPr lang="pt-BR" sz="33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pt-BR" sz="33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da arquitetura do sistema</a:t>
            </a:r>
            <a:br>
              <a:rPr lang="pt-BR" sz="33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pt-BR" sz="33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 das tecnologias a serem utilizadas.</a:t>
            </a:r>
          </a:p>
          <a:p>
            <a:pPr algn="r"/>
            <a:r>
              <a:rPr lang="pt-BR" sz="21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Non-</a:t>
            </a:r>
            <a:r>
              <a:rPr lang="pt-BR" sz="2100" dirty="0" err="1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functional</a:t>
            </a:r>
            <a:r>
              <a:rPr lang="pt-BR" sz="21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pt-BR" sz="2100" dirty="0" err="1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requirements</a:t>
            </a:r>
            <a:r>
              <a:rPr lang="pt-BR" sz="21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in </a:t>
            </a:r>
            <a:r>
              <a:rPr lang="pt-BR" sz="2100" dirty="0" err="1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architectural</a:t>
            </a:r>
            <a:r>
              <a:rPr lang="pt-BR" sz="21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pt-BR" sz="2100" dirty="0" err="1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decision</a:t>
            </a:r>
            <a:r>
              <a:rPr lang="pt-BR" sz="21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pt-BR" sz="2100" dirty="0" err="1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making</a:t>
            </a:r>
            <a:r>
              <a:rPr lang="pt-BR" sz="21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br>
              <a:rPr lang="pt-BR" sz="21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pt-BR" sz="105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(AMELLER </a:t>
            </a:r>
            <a:r>
              <a:rPr lang="pt-BR" sz="1050" dirty="0" err="1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and</a:t>
            </a:r>
            <a:r>
              <a:rPr lang="pt-BR" sz="105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AYALA, 2013)</a:t>
            </a:r>
          </a:p>
        </p:txBody>
      </p:sp>
    </p:spTree>
    <p:extLst>
      <p:ext uri="{BB962C8B-B14F-4D97-AF65-F5344CB8AC3E}">
        <p14:creationId xmlns:p14="http://schemas.microsoft.com/office/powerpoint/2010/main" val="1850174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tema ES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udo">
  <a:themeElements>
    <a:clrScheme name="Conteudo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Conteudo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nteudo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ESE</Template>
  <TotalTime>2368</TotalTime>
  <Words>2807</Words>
  <Application>Microsoft Office PowerPoint</Application>
  <PresentationFormat>Apresentação na tela (4:3)</PresentationFormat>
  <Paragraphs>346</Paragraphs>
  <Slides>52</Slides>
  <Notes>16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52</vt:i4>
      </vt:variant>
    </vt:vector>
  </HeadingPairs>
  <TitlesOfParts>
    <vt:vector size="56" baseType="lpstr">
      <vt:lpstr>Arial</vt:lpstr>
      <vt:lpstr>Calibri</vt:lpstr>
      <vt:lpstr>tema ESE</vt:lpstr>
      <vt:lpstr>Conteudo</vt:lpstr>
      <vt:lpstr>Requisitos Não-Funcionais</vt:lpstr>
      <vt:lpstr>Objetivos da Aula</vt:lpstr>
      <vt:lpstr>Introdução</vt:lpstr>
      <vt:lpstr>Introdução</vt:lpstr>
      <vt:lpstr>Introdução</vt:lpstr>
      <vt:lpstr>Introdução</vt:lpstr>
      <vt:lpstr>Classificação dos Requisitos</vt:lpstr>
      <vt:lpstr>Classificação dos Requisitos</vt:lpstr>
      <vt:lpstr>Classificação dos Requisitos</vt:lpstr>
      <vt:lpstr>Requisitos Não-Funcionais</vt:lpstr>
      <vt:lpstr>Requisitos Não-Funcionais</vt:lpstr>
      <vt:lpstr>Requisitos Não-Funcionais</vt:lpstr>
      <vt:lpstr>ISO-25010</vt:lpstr>
      <vt:lpstr>ISO-25010 – Qualidade do Produto</vt:lpstr>
      <vt:lpstr>ISO-25010 – Qualidade do Produto</vt:lpstr>
      <vt:lpstr>ISO-25010 – Qualidade do Produto</vt:lpstr>
      <vt:lpstr>ISO-25010 – Qualidade do Produto</vt:lpstr>
      <vt:lpstr>ISO-25010 – Qualidade do Produto</vt:lpstr>
      <vt:lpstr>ISO-25010 – Qualidade do Produto</vt:lpstr>
      <vt:lpstr>ISO-25010 – Qualidade do Produto</vt:lpstr>
      <vt:lpstr>ISO-25010 – Qualidade do Produto</vt:lpstr>
      <vt:lpstr>ISO-25010 – Qualidade do Produto</vt:lpstr>
      <vt:lpstr>ISO-25010 – Qualidade do Produto</vt:lpstr>
      <vt:lpstr>ISO-25010 – Qualidade do Produto</vt:lpstr>
      <vt:lpstr>ISO-25010 – Qualidade do Produto</vt:lpstr>
      <vt:lpstr>ISO-25010 – Qualidade do Produto</vt:lpstr>
      <vt:lpstr>Apresentação do PowerPoint</vt:lpstr>
      <vt:lpstr>Importância dos RNFs</vt:lpstr>
      <vt:lpstr>Importância dos RNFs</vt:lpstr>
      <vt:lpstr>Questões Relacionadas aos RNFs</vt:lpstr>
      <vt:lpstr>Questões Relacionadas aos RNFs</vt:lpstr>
      <vt:lpstr>Questões Relacionadas aos RNFs</vt:lpstr>
      <vt:lpstr>Questões Relacionadas aos RNFs</vt:lpstr>
      <vt:lpstr>Questões Relacionadas aos RNFs</vt:lpstr>
      <vt:lpstr>Questões Relacionadas aos RNFs</vt:lpstr>
      <vt:lpstr>NFR Framework</vt:lpstr>
      <vt:lpstr>NFR Framework – Catálogo de Tipos de RNF</vt:lpstr>
      <vt:lpstr>NFR Framework – Catálogo de Métodos</vt:lpstr>
      <vt:lpstr>NFR Framework – Catálogo de Correlações</vt:lpstr>
      <vt:lpstr>NFR Framework</vt:lpstr>
      <vt:lpstr>NFR Framework</vt:lpstr>
      <vt:lpstr>NFR Framework</vt:lpstr>
      <vt:lpstr>NFR Framework</vt:lpstr>
      <vt:lpstr>Apresentação do PowerPoint</vt:lpstr>
      <vt:lpstr>NFR Framework</vt:lpstr>
      <vt:lpstr>NFR Framework</vt:lpstr>
      <vt:lpstr>NFR Framework</vt:lpstr>
      <vt:lpstr>NFR Framework</vt:lpstr>
      <vt:lpstr>Referências</vt:lpstr>
      <vt:lpstr>Referências</vt:lpstr>
      <vt:lpstr>Referências</vt:lpstr>
      <vt:lpstr>Referências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Testing and Non-Functional Requirements</dc:title>
  <dc:creator>Victor Vidigal Ribeiro</dc:creator>
  <cp:lastModifiedBy>Victor Vidigal Ribeiro</cp:lastModifiedBy>
  <cp:revision>668</cp:revision>
  <dcterms:created xsi:type="dcterms:W3CDTF">2015-05-27T02:36:56Z</dcterms:created>
  <dcterms:modified xsi:type="dcterms:W3CDTF">2017-01-12T12:17:03Z</dcterms:modified>
</cp:coreProperties>
</file>