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4"/>
  </p:notesMasterIdLst>
  <p:sldIdLst>
    <p:sldId id="256" r:id="rId2"/>
    <p:sldId id="335" r:id="rId3"/>
    <p:sldId id="324" r:id="rId4"/>
    <p:sldId id="336" r:id="rId5"/>
    <p:sldId id="338" r:id="rId6"/>
    <p:sldId id="339" r:id="rId7"/>
    <p:sldId id="340" r:id="rId8"/>
    <p:sldId id="341" r:id="rId9"/>
    <p:sldId id="342" r:id="rId10"/>
    <p:sldId id="343" r:id="rId11"/>
    <p:sldId id="375" r:id="rId12"/>
    <p:sldId id="376" r:id="rId13"/>
    <p:sldId id="377" r:id="rId14"/>
    <p:sldId id="378" r:id="rId15"/>
    <p:sldId id="379" r:id="rId16"/>
    <p:sldId id="380" r:id="rId17"/>
    <p:sldId id="344" r:id="rId18"/>
    <p:sldId id="345" r:id="rId19"/>
    <p:sldId id="347" r:id="rId20"/>
    <p:sldId id="350" r:id="rId21"/>
    <p:sldId id="348" r:id="rId22"/>
    <p:sldId id="346" r:id="rId23"/>
    <p:sldId id="351" r:id="rId24"/>
    <p:sldId id="352" r:id="rId25"/>
    <p:sldId id="353" r:id="rId26"/>
    <p:sldId id="354" r:id="rId27"/>
    <p:sldId id="356" r:id="rId28"/>
    <p:sldId id="358" r:id="rId29"/>
    <p:sldId id="359" r:id="rId30"/>
    <p:sldId id="360" r:id="rId31"/>
    <p:sldId id="326" r:id="rId32"/>
    <p:sldId id="327" r:id="rId33"/>
    <p:sldId id="328" r:id="rId34"/>
    <p:sldId id="355" r:id="rId35"/>
    <p:sldId id="329" r:id="rId36"/>
    <p:sldId id="330" r:id="rId37"/>
    <p:sldId id="357" r:id="rId38"/>
    <p:sldId id="331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6AE2-16CC-48AF-8041-E093B43EAF13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FC16-AB09-48CA-94C9-E42785540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9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750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99E10-CCFF-45AD-A04C-103DDA796A63}" type="slidenum">
              <a:rPr lang="pt-BR"/>
              <a:pPr/>
              <a:t>12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65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9312-D7F0-4211-A2EE-07A98BA79C56}" type="slidenum">
              <a:rPr lang="pt-BR"/>
              <a:pPr/>
              <a:t>13</a:t>
            </a:fld>
            <a:endParaRPr lang="pt-BR"/>
          </a:p>
        </p:txBody>
      </p:sp>
      <p:sp>
        <p:nvSpPr>
          <p:cNvPr id="15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0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6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1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3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5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9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57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Aula </a:t>
            </a:r>
            <a:r>
              <a:rPr lang="pt-BR" dirty="0" smtClean="0"/>
              <a:t>04: integração – questões monetárias e a evolução da integração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Amaury Gremaud 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Prolam</a:t>
            </a:r>
            <a:r>
              <a:rPr lang="pt-BR" dirty="0"/>
              <a:t> – USP)</a:t>
            </a:r>
          </a:p>
          <a:p>
            <a:pPr algn="ctr"/>
            <a:r>
              <a:rPr lang="pt-BR" dirty="0" smtClean="0"/>
              <a:t>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2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União Monetária:</a:t>
            </a:r>
            <a:b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implicações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76031" y="963877"/>
            <a:ext cx="6801441" cy="4930246"/>
          </a:xfrm>
        </p:spPr>
        <p:txBody>
          <a:bodyPr anchor="ctr"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pt-BR" sz="3600" dirty="0"/>
              <a:t> Autoridade Monetária (BC) única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Moeda única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abre mão da política monetária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taxa de cambio interna definida no momento da união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política cambial conjunta, não existe política cambial interna ao bloco.</a:t>
            </a:r>
          </a:p>
          <a:p>
            <a:pPr lvl="2">
              <a:buFont typeface="Monotype Sorts" pitchFamily="2" charset="2"/>
              <a:buChar char="g"/>
            </a:pP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62144D-20D9-4709-9E07-9F24599B0B9E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580" y="0"/>
            <a:ext cx="10515600" cy="1325563"/>
          </a:xfrm>
        </p:spPr>
        <p:txBody>
          <a:bodyPr/>
          <a:lstStyle/>
          <a:p>
            <a:r>
              <a:rPr lang="pt-BR" dirty="0" smtClean="0"/>
              <a:t>Única, comum , Local 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2440" y="2338027"/>
            <a:ext cx="5181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Em que moeda países recebem ou fazem os pagamentos ? (Mantidas como reserva)</a:t>
            </a:r>
          </a:p>
          <a:p>
            <a:pPr lvl="1"/>
            <a:r>
              <a:rPr lang="pt-BR" dirty="0" smtClean="0"/>
              <a:t>Moedas nacionais livremente aceitas </a:t>
            </a:r>
          </a:p>
          <a:p>
            <a:pPr lvl="1"/>
            <a:r>
              <a:rPr lang="pt-BR" dirty="0" smtClean="0"/>
              <a:t>Existe uma moeda internacional </a:t>
            </a:r>
          </a:p>
          <a:p>
            <a:pPr lvl="2"/>
            <a:r>
              <a:rPr lang="pt-BR" dirty="0" smtClean="0"/>
              <a:t>Emitida por um organismo internacional </a:t>
            </a:r>
          </a:p>
          <a:p>
            <a:pPr lvl="2"/>
            <a:r>
              <a:rPr lang="pt-BR" dirty="0" smtClean="0"/>
              <a:t>Emitida por um pais e aceita pelos outros </a:t>
            </a:r>
          </a:p>
          <a:p>
            <a:pPr lvl="1"/>
            <a:r>
              <a:rPr lang="pt-BR" dirty="0" smtClean="0"/>
              <a:t>Existem varias moedas internacionalmente aceitas </a:t>
            </a:r>
          </a:p>
          <a:p>
            <a:pPr lvl="2"/>
            <a:r>
              <a:rPr lang="pt-BR" dirty="0" smtClean="0"/>
              <a:t>Hierarquia de moedas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4580" y="2300071"/>
            <a:ext cx="5181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Se existe mais de uma moeda , como elas se relacionam </a:t>
            </a:r>
          </a:p>
          <a:p>
            <a:pPr lvl="1"/>
            <a:r>
              <a:rPr lang="pt-BR" dirty="0" smtClean="0"/>
              <a:t>Moeda nacional – moeda internacional </a:t>
            </a:r>
          </a:p>
          <a:p>
            <a:pPr marL="457200" lvl="1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Como funciona o mercado de cambio 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 smtClean="0"/>
              <a:t>Conversibilidade entre as moedas</a:t>
            </a:r>
          </a:p>
          <a:p>
            <a:pPr marL="457200" lvl="1" indent="0">
              <a:buNone/>
            </a:pPr>
            <a:r>
              <a:rPr lang="pt-BR" dirty="0"/>
              <a:t> (</a:t>
            </a:r>
            <a:r>
              <a:rPr lang="pt-BR" dirty="0" smtClean="0"/>
              <a:t>controles de acesso - fluxos)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 smtClean="0"/>
              <a:t>Mecanismo de formação de preços (cambio fixo x flutuante)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2440" y="1151081"/>
            <a:ext cx="11231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Moedas são ofertadas a principio nacionalmente,  mas internacionalismo das trocas e fluxos financeiros </a:t>
            </a:r>
          </a:p>
        </p:txBody>
      </p:sp>
    </p:spTree>
    <p:extLst>
      <p:ext uri="{BB962C8B-B14F-4D97-AF65-F5344CB8AC3E}">
        <p14:creationId xmlns:p14="http://schemas.microsoft.com/office/powerpoint/2010/main" val="3193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opções cambiais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1" y="2565401"/>
          <a:ext cx="79168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Bitmap Image" r:id="rId4" imgW="10390476" imgH="1448002" progId="PBrush">
                  <p:embed/>
                </p:oleObj>
              </mc:Choice>
              <mc:Fallback>
                <p:oleObj name="Bitmap Image" r:id="rId4" imgW="10390476" imgH="1448002" progId="PBrush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565401"/>
                        <a:ext cx="7916863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 Explicativo 3 3"/>
          <p:cNvSpPr/>
          <p:nvPr/>
        </p:nvSpPr>
        <p:spPr bwMode="auto">
          <a:xfrm>
            <a:off x="7824192" y="1124744"/>
            <a:ext cx="2520280" cy="172819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8164"/>
              <a:gd name="adj6" fmla="val -39703"/>
              <a:gd name="adj7" fmla="val 99874"/>
              <a:gd name="adj8" fmla="val -299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Formação 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preços -</a:t>
            </a:r>
            <a:endParaRPr lang="pt-BR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 taxa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cambio</a:t>
            </a:r>
          </a:p>
        </p:txBody>
      </p:sp>
      <p:sp>
        <p:nvSpPr>
          <p:cNvPr id="6" name="Texto Explicativo 3 5"/>
          <p:cNvSpPr/>
          <p:nvPr/>
        </p:nvSpPr>
        <p:spPr bwMode="auto">
          <a:xfrm>
            <a:off x="3287688" y="5157192"/>
            <a:ext cx="6840760" cy="129614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8693"/>
              <a:gd name="adj6" fmla="val -29833"/>
              <a:gd name="adj7" fmla="val -73717"/>
              <a:gd name="adj8" fmla="val -159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Existência ou não de controle sobre fluxos de recursos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externos – possibilidade  de trocar livremente, 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qualquer situação, recursos externos por internos</a:t>
            </a:r>
          </a:p>
        </p:txBody>
      </p:sp>
    </p:spTree>
    <p:extLst>
      <p:ext uri="{BB962C8B-B14F-4D97-AF65-F5344CB8AC3E}">
        <p14:creationId xmlns:p14="http://schemas.microsoft.com/office/powerpoint/2010/main" val="2840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8001000" cy="1143000"/>
          </a:xfrm>
          <a:ln/>
        </p:spPr>
        <p:txBody>
          <a:bodyPr vert="horz" lIns="92160" tIns="46080" rIns="92160" bIns="46080" rtlCol="0" anchor="ctr" anchorCtr="0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Tipos</a:t>
            </a:r>
            <a:r>
              <a:rPr lang="en-GB" dirty="0"/>
              <a:t> de </a:t>
            </a:r>
            <a:r>
              <a:rPr lang="en-GB" dirty="0" err="1"/>
              <a:t>Controles</a:t>
            </a:r>
            <a:r>
              <a:rPr lang="en-GB" dirty="0"/>
              <a:t> de </a:t>
            </a:r>
            <a:r>
              <a:rPr lang="en-GB" dirty="0" err="1"/>
              <a:t>fluxos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0101" y="1916833"/>
            <a:ext cx="4608513" cy="4752529"/>
          </a:xfrm>
          <a:ln/>
        </p:spPr>
        <p:txBody>
          <a:bodyPr vert="horz" lIns="92160" tIns="46080" rIns="92160" bIns="46080" rtlCol="0">
            <a:normAutofit fontScale="92500" lnSpcReduction="10000"/>
          </a:bodyPr>
          <a:lstStyle/>
          <a:p>
            <a:pPr marL="341313" indent="-341313" defTabSz="449263"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Qual</a:t>
            </a:r>
            <a:r>
              <a:rPr lang="en-GB" b="1" dirty="0"/>
              <a:t> a forma do </a:t>
            </a:r>
            <a:r>
              <a:rPr lang="en-GB" b="1" dirty="0" err="1"/>
              <a:t>controle</a:t>
            </a:r>
            <a:r>
              <a:rPr lang="en-GB" b="1" dirty="0"/>
              <a:t> ?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administrativos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Controle</a:t>
            </a:r>
            <a:r>
              <a:rPr lang="en-GB" b="1" dirty="0"/>
              <a:t> de volume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Limites</a:t>
            </a:r>
            <a:r>
              <a:rPr lang="en-GB" sz="1800" b="1" dirty="0"/>
              <a:t> </a:t>
            </a:r>
            <a:r>
              <a:rPr lang="en-GB" sz="1800" b="1" dirty="0" err="1"/>
              <a:t>quantitativos</a:t>
            </a:r>
            <a:r>
              <a:rPr lang="en-GB" sz="1800" b="1" dirty="0"/>
              <a:t> (</a:t>
            </a:r>
            <a:r>
              <a:rPr lang="en-GB" sz="1800" b="1" dirty="0" err="1"/>
              <a:t>proibição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Procedimentos</a:t>
            </a:r>
            <a:r>
              <a:rPr lang="en-GB" sz="1800" b="1" dirty="0"/>
              <a:t> de </a:t>
            </a:r>
            <a:r>
              <a:rPr lang="en-GB" sz="1800" b="1" dirty="0" err="1"/>
              <a:t>aprovação</a:t>
            </a:r>
            <a:r>
              <a:rPr lang="en-GB" sz="1800" b="1" dirty="0"/>
              <a:t>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Indiretos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baseados</a:t>
            </a:r>
            <a:r>
              <a:rPr lang="en-GB" b="1" dirty="0"/>
              <a:t> no </a:t>
            </a:r>
            <a:r>
              <a:rPr lang="en-GB" b="1" dirty="0" err="1"/>
              <a:t>mercado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Aumento</a:t>
            </a:r>
            <a:r>
              <a:rPr lang="en-GB" b="1" dirty="0"/>
              <a:t> do </a:t>
            </a:r>
            <a:r>
              <a:rPr lang="en-GB" b="1" dirty="0" err="1"/>
              <a:t>custo</a:t>
            </a:r>
            <a:endParaRPr lang="en-GB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Taxas</a:t>
            </a:r>
            <a:r>
              <a:rPr lang="en-GB" sz="1800" b="1" dirty="0"/>
              <a:t> </a:t>
            </a:r>
            <a:r>
              <a:rPr lang="en-GB" sz="1800" b="1" dirty="0" err="1"/>
              <a:t>múltiplas</a:t>
            </a:r>
            <a:r>
              <a:rPr lang="en-GB" sz="1800" b="1" dirty="0"/>
              <a:t> de </a:t>
            </a:r>
            <a:r>
              <a:rPr lang="en-GB" sz="1800" b="1" dirty="0" err="1"/>
              <a:t>câmbio</a:t>
            </a:r>
            <a:endParaRPr lang="en-GB" sz="1800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Taxação</a:t>
            </a:r>
            <a:r>
              <a:rPr lang="en-GB" sz="1800" b="1" dirty="0"/>
              <a:t> (</a:t>
            </a:r>
            <a:r>
              <a:rPr lang="en-GB" sz="1800" b="1" dirty="0" err="1"/>
              <a:t>saídas</a:t>
            </a:r>
            <a:r>
              <a:rPr lang="en-GB" sz="1800" b="1" dirty="0"/>
              <a:t> e </a:t>
            </a:r>
            <a:r>
              <a:rPr lang="en-GB" sz="1800" b="1" dirty="0" err="1"/>
              <a:t>entradas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Depositos</a:t>
            </a:r>
            <a:r>
              <a:rPr lang="en-GB" sz="1800" b="1" dirty="0"/>
              <a:t> </a:t>
            </a:r>
            <a:r>
              <a:rPr lang="en-GB" sz="1800" b="1" dirty="0" err="1"/>
              <a:t>compulsórios</a:t>
            </a:r>
            <a:r>
              <a:rPr lang="en-GB" sz="1800" b="1" dirty="0"/>
              <a:t>, “</a:t>
            </a:r>
            <a:r>
              <a:rPr lang="en-GB" sz="1800" b="1" dirty="0" err="1"/>
              <a:t>quarentenas</a:t>
            </a:r>
            <a:r>
              <a:rPr lang="en-GB" sz="1800" b="1" dirty="0"/>
              <a:t>”</a:t>
            </a:r>
          </a:p>
          <a:p>
            <a:pPr marL="341313" indent="-34131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Prudenciais</a:t>
            </a:r>
            <a:r>
              <a:rPr lang="en-GB" b="1" dirty="0"/>
              <a:t> </a:t>
            </a:r>
            <a:endParaRPr lang="en-GB" sz="3200" b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75521" y="2060848"/>
            <a:ext cx="4248473" cy="453650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pt-BR" sz="3200" b="1" dirty="0"/>
              <a:t>Controle sobre qual fluxo?</a:t>
            </a:r>
          </a:p>
          <a:p>
            <a:r>
              <a:rPr lang="pt-BR" sz="3200" b="1" dirty="0"/>
              <a:t>Entrada ou saída</a:t>
            </a:r>
          </a:p>
          <a:p>
            <a:pPr lvl="1"/>
            <a:r>
              <a:rPr lang="pt-BR" sz="2800" b="1" dirty="0"/>
              <a:t>Fluxos da Conta de capital e financeira</a:t>
            </a:r>
          </a:p>
          <a:p>
            <a:pPr lvl="2"/>
            <a:r>
              <a:rPr lang="pt-BR" b="1" dirty="0" err="1"/>
              <a:t>Portfolio</a:t>
            </a:r>
            <a:endParaRPr lang="pt-BR" b="1" dirty="0"/>
          </a:p>
          <a:p>
            <a:pPr lvl="2"/>
            <a:r>
              <a:rPr lang="pt-BR" b="1" dirty="0"/>
              <a:t>IED</a:t>
            </a:r>
          </a:p>
          <a:p>
            <a:pPr lvl="2"/>
            <a:r>
              <a:rPr lang="pt-BR" b="1" dirty="0"/>
              <a:t>Curto x longo prazo</a:t>
            </a:r>
          </a:p>
          <a:p>
            <a:pPr lvl="1"/>
            <a:r>
              <a:rPr lang="pt-BR" sz="2800" b="1" dirty="0"/>
              <a:t>Fluxos das Conta de Transações correntes</a:t>
            </a:r>
          </a:p>
          <a:p>
            <a:pPr lvl="2"/>
            <a:r>
              <a:rPr lang="pt-BR" b="1" dirty="0"/>
              <a:t>Remessas de lucros e pagamento de juros</a:t>
            </a:r>
          </a:p>
          <a:p>
            <a:pPr lvl="2"/>
            <a:r>
              <a:rPr lang="pt-BR" b="1" dirty="0"/>
              <a:t>importações</a:t>
            </a:r>
            <a:endParaRPr lang="pt-BR" sz="1600" b="1" dirty="0"/>
          </a:p>
          <a:p>
            <a:pPr lvl="1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77029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 Gremaud</a:t>
            </a: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A3583-E158-4E3F-9BE8-0171C2F7D30E}" type="slidenum">
              <a:rPr lang="pt-BR" altLang="pt-BR">
                <a:solidFill>
                  <a:srgbClr val="909191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solidFill>
                <a:srgbClr val="909191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88913"/>
            <a:ext cx="10261600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 smtClean="0"/>
              <a:t>Regimes </a:t>
            </a:r>
            <a:r>
              <a:rPr lang="pt-BR" altLang="pt-BR" dirty="0"/>
              <a:t>Cambiais: um leque de </a:t>
            </a:r>
            <a:r>
              <a:rPr lang="pt-BR" altLang="pt-BR" dirty="0" smtClean="0"/>
              <a:t>possibilidades – formação de preços </a:t>
            </a:r>
            <a:endParaRPr lang="pt-BR" altLang="pt-B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7" y="1452563"/>
            <a:ext cx="6918325" cy="51927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2600" u="sng" dirty="0"/>
              <a:t>Não Cambio</a:t>
            </a:r>
            <a:r>
              <a:rPr lang="pt-BR" sz="2600" dirty="0"/>
              <a:t>  (não moeda)</a:t>
            </a:r>
          </a:p>
          <a:p>
            <a:pPr lvl="1">
              <a:defRPr/>
            </a:pPr>
            <a:r>
              <a:rPr lang="pt-BR" sz="1900" dirty="0"/>
              <a:t>Dolarização</a:t>
            </a:r>
          </a:p>
          <a:p>
            <a:pPr>
              <a:defRPr/>
            </a:pPr>
            <a:r>
              <a:rPr lang="pt-BR" sz="2600" u="sng" dirty="0">
                <a:solidFill>
                  <a:srgbClr val="FF0000"/>
                </a:solidFill>
              </a:rPr>
              <a:t>Política cambial (monetária) compartilhada</a:t>
            </a:r>
          </a:p>
          <a:p>
            <a:pPr lvl="1">
              <a:defRPr/>
            </a:pPr>
            <a:r>
              <a:rPr lang="pt-BR" sz="1900" dirty="0">
                <a:solidFill>
                  <a:srgbClr val="FF0000"/>
                </a:solidFill>
              </a:rPr>
              <a:t>União Monetária</a:t>
            </a:r>
          </a:p>
          <a:p>
            <a:pPr>
              <a:defRPr/>
            </a:pPr>
            <a:r>
              <a:rPr lang="pt-BR" sz="2600" u="sng" dirty="0"/>
              <a:t>Não Política cambial</a:t>
            </a:r>
            <a:endParaRPr lang="pt-BR" sz="2600" dirty="0"/>
          </a:p>
          <a:p>
            <a:pPr lvl="1">
              <a:defRPr/>
            </a:pPr>
            <a:r>
              <a:rPr lang="pt-BR" sz="2600" dirty="0" err="1"/>
              <a:t>Currency</a:t>
            </a:r>
            <a:r>
              <a:rPr lang="pt-BR" sz="2600" dirty="0"/>
              <a:t> </a:t>
            </a:r>
            <a:r>
              <a:rPr lang="pt-BR" sz="2600" dirty="0" err="1"/>
              <a:t>Board</a:t>
            </a:r>
            <a:endParaRPr lang="pt-BR" sz="2600" dirty="0"/>
          </a:p>
          <a:p>
            <a:pPr lvl="1">
              <a:defRPr/>
            </a:pPr>
            <a:r>
              <a:rPr lang="pt-BR" sz="2600" dirty="0"/>
              <a:t>Cambio Fixo</a:t>
            </a:r>
          </a:p>
          <a:p>
            <a:pPr lvl="2">
              <a:defRPr/>
            </a:pPr>
            <a:r>
              <a:rPr lang="pt-BR" sz="2200" dirty="0"/>
              <a:t>1 moeda (qual), cesta de moedas</a:t>
            </a:r>
          </a:p>
          <a:p>
            <a:pPr lvl="1">
              <a:defRPr/>
            </a:pPr>
            <a:r>
              <a:rPr lang="pt-BR" sz="2600" dirty="0" err="1"/>
              <a:t>Crawling</a:t>
            </a:r>
            <a:r>
              <a:rPr lang="pt-BR" sz="2600" dirty="0"/>
              <a:t> </a:t>
            </a:r>
            <a:r>
              <a:rPr lang="pt-BR" sz="2600" dirty="0" err="1"/>
              <a:t>Peg</a:t>
            </a:r>
            <a:endParaRPr lang="pt-BR" sz="2600" dirty="0"/>
          </a:p>
          <a:p>
            <a:pPr>
              <a:defRPr/>
            </a:pPr>
            <a:r>
              <a:rPr lang="pt-BR" sz="2600" u="sng" dirty="0"/>
              <a:t>Bandas</a:t>
            </a:r>
          </a:p>
          <a:p>
            <a:pPr lvl="1">
              <a:defRPr/>
            </a:pPr>
            <a:r>
              <a:rPr lang="pt-BR" sz="1900" dirty="0"/>
              <a:t>Bandas curta ou Larga</a:t>
            </a:r>
          </a:p>
          <a:p>
            <a:pPr lvl="1">
              <a:defRPr/>
            </a:pPr>
            <a:r>
              <a:rPr lang="pt-BR" sz="1900" dirty="0" err="1"/>
              <a:t>Crawling</a:t>
            </a:r>
            <a:r>
              <a:rPr lang="pt-BR" sz="1900" dirty="0"/>
              <a:t> </a:t>
            </a:r>
            <a:r>
              <a:rPr lang="pt-BR" sz="1900" dirty="0" err="1"/>
              <a:t>Band</a:t>
            </a:r>
            <a:r>
              <a:rPr lang="pt-BR" sz="1900" dirty="0"/>
              <a:t>,</a:t>
            </a:r>
          </a:p>
          <a:p>
            <a:pPr lvl="1">
              <a:defRPr/>
            </a:pPr>
            <a:r>
              <a:rPr lang="pt-BR" sz="1900" dirty="0"/>
              <a:t>Zonas Alvo</a:t>
            </a:r>
          </a:p>
          <a:p>
            <a:pPr lvl="1">
              <a:defRPr/>
            </a:pPr>
            <a:r>
              <a:rPr lang="pt-BR" sz="1900" dirty="0"/>
              <a:t>Bandas assimétricas</a:t>
            </a:r>
          </a:p>
          <a:p>
            <a:pPr lvl="1">
              <a:defRPr/>
            </a:pPr>
            <a:endParaRPr lang="pt-BR" b="1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0" y="1452563"/>
            <a:ext cx="5568950" cy="5000625"/>
          </a:xfrm>
        </p:spPr>
        <p:txBody>
          <a:bodyPr/>
          <a:lstStyle/>
          <a:p>
            <a:pPr lvl="1"/>
            <a:r>
              <a:rPr lang="pt-BR" altLang="pt-BR" sz="2800" dirty="0"/>
              <a:t>Flutuação Suja, Administrada (Coordenada)</a:t>
            </a:r>
          </a:p>
          <a:p>
            <a:pPr lvl="2"/>
            <a:r>
              <a:rPr lang="pt-BR" altLang="pt-BR" sz="2400" dirty="0"/>
              <a:t>Existe (qual) sentido da intervenção? </a:t>
            </a:r>
          </a:p>
          <a:p>
            <a:pPr lvl="3"/>
            <a:r>
              <a:rPr lang="pt-BR" altLang="pt-BR" sz="2000" dirty="0"/>
              <a:t>Medo da desvalorização</a:t>
            </a:r>
          </a:p>
          <a:p>
            <a:pPr lvl="3"/>
            <a:r>
              <a:rPr lang="pt-BR" altLang="pt-BR" sz="2000" dirty="0"/>
              <a:t>Mercantilismo moderno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400" dirty="0"/>
              <a:t>Existe (qual) ancora nominal ?</a:t>
            </a:r>
          </a:p>
          <a:p>
            <a:pPr lvl="3"/>
            <a:r>
              <a:rPr lang="pt-BR" altLang="pt-BR" sz="2000" dirty="0"/>
              <a:t>Metas Inflacionárias</a:t>
            </a:r>
          </a:p>
          <a:p>
            <a:pPr lvl="3"/>
            <a:r>
              <a:rPr lang="pt-BR" altLang="pt-BR" sz="2000" dirty="0"/>
              <a:t>Metas de agregados monetários</a:t>
            </a:r>
          </a:p>
          <a:p>
            <a:pPr lvl="1"/>
            <a:r>
              <a:rPr lang="pt-BR" altLang="pt-BR" sz="2800" dirty="0"/>
              <a:t>Flutuação Livre</a:t>
            </a:r>
          </a:p>
          <a:p>
            <a:pPr lvl="2"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143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88552" y="2941243"/>
            <a:ext cx="3203448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lvl="2"/>
            <a:r>
              <a:rPr lang="pt-BR" dirty="0" smtClean="0"/>
              <a:t>Sistema de moeda Local (SML),       Acordo </a:t>
            </a:r>
            <a:r>
              <a:rPr lang="pt-BR" dirty="0"/>
              <a:t>R</a:t>
            </a:r>
            <a:r>
              <a:rPr lang="pt-BR" dirty="0" smtClean="0"/>
              <a:t>eciproco de Compensação (RCA)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88552" y="2941243"/>
            <a:ext cx="978408" cy="157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" y="155449"/>
            <a:ext cx="11807952" cy="8138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/>
              <a:t>Regiões ou blocos regionais podem buscar soluções comuns para suas transações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6032" y="1325220"/>
            <a:ext cx="11423904" cy="5632704"/>
          </a:xfrm>
        </p:spPr>
        <p:txBody>
          <a:bodyPr>
            <a:normAutofit fontScale="92500" lnSpcReduction="20000"/>
          </a:bodyPr>
          <a:lstStyle/>
          <a:p>
            <a:pPr marL="457200" lvl="3" indent="0">
              <a:buNone/>
            </a:pPr>
            <a:r>
              <a:rPr lang="pt-BR" sz="2600" dirty="0" smtClean="0"/>
              <a:t>   Vários </a:t>
            </a:r>
            <a:r>
              <a:rPr lang="pt-BR" sz="2600" dirty="0" smtClean="0"/>
              <a:t>arranjos são possíveis - Bloco – Países A, B e C</a:t>
            </a:r>
          </a:p>
          <a:p>
            <a:pPr marL="0" indent="0">
              <a:buNone/>
            </a:pPr>
            <a:r>
              <a:rPr lang="pt-BR" dirty="0" smtClean="0"/>
              <a:t>Exemplo 1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Transacionando com resto do mundo com moeda externa (US$)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Transacionam entre si também com base na moeda externa  </a:t>
            </a:r>
          </a:p>
          <a:p>
            <a:r>
              <a:rPr lang="pt-BR" dirty="0" smtClean="0"/>
              <a:t>Exemplo 2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Transacionando com resto do mundo com moeda externa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Transacionam entre si, pelo menos em parte com suas moedas locais </a:t>
            </a:r>
          </a:p>
          <a:p>
            <a:r>
              <a:rPr lang="pt-BR" dirty="0" smtClean="0"/>
              <a:t>Exemplo 3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Transacionando com resto do mundo com base em um moeda internacional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Transacionam entre si, pelo menos em parte com uma moeda comum criada para isto </a:t>
            </a:r>
          </a:p>
          <a:p>
            <a:r>
              <a:rPr lang="pt-BR" dirty="0" smtClean="0"/>
              <a:t>Exemplo 4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Abandono das moedas nacionais, criação de uma moeda única para transações internas ao bloco e a cada um dos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Transacionando com resto do mundo em um moeda internacional (US$)  - so uma taxa de cambio para todos 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Transacionam entre si com base na moeda única </a:t>
            </a:r>
          </a:p>
          <a:p>
            <a:pPr marL="914400" lvl="1" indent="-457200">
              <a:buFont typeface="+mj-lt"/>
              <a:buAutoNum type="alphaLcPeriod"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590276" y="4286896"/>
            <a:ext cx="12054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SUR</a:t>
            </a:r>
          </a:p>
          <a:p>
            <a:pPr algn="ctr"/>
            <a:r>
              <a:rPr lang="pt-BR" b="1" dirty="0" smtClean="0"/>
              <a:t>Moeda comum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114788" y="6211667"/>
            <a:ext cx="18211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EURO moeda </a:t>
            </a:r>
            <a:r>
              <a:rPr lang="pt-BR" b="1" dirty="0" err="1" smtClean="0"/>
              <a:t>unica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78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se quer 4 ou 3 ou 2?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2564" y="2469124"/>
            <a:ext cx="5181600" cy="4351338"/>
          </a:xfrm>
        </p:spPr>
        <p:txBody>
          <a:bodyPr/>
          <a:lstStyle/>
          <a:p>
            <a:r>
              <a:rPr lang="pt-BR" sz="2400" dirty="0" smtClean="0"/>
              <a:t>Normalmente:</a:t>
            </a:r>
          </a:p>
          <a:p>
            <a:pPr lvl="1"/>
            <a:r>
              <a:rPr lang="pt-BR" sz="2000" dirty="0" smtClean="0"/>
              <a:t>Fomentar o bloco e as transações </a:t>
            </a:r>
            <a:r>
              <a:rPr lang="pt-BR" sz="2000" dirty="0" err="1" smtClean="0"/>
              <a:t>intrabloco</a:t>
            </a:r>
            <a:r>
              <a:rPr lang="pt-BR" sz="2000" dirty="0" smtClean="0"/>
              <a:t> </a:t>
            </a:r>
          </a:p>
          <a:p>
            <a:pPr lvl="2"/>
            <a:r>
              <a:rPr lang="pt-BR" sz="1600" dirty="0" smtClean="0"/>
              <a:t>Facilitar – operacionalmente - operações</a:t>
            </a:r>
          </a:p>
          <a:p>
            <a:pPr lvl="2"/>
            <a:r>
              <a:rPr lang="pt-BR" sz="1600" dirty="0" smtClean="0"/>
              <a:t>diminuir custos de transação </a:t>
            </a:r>
          </a:p>
          <a:p>
            <a:pPr lvl="1"/>
            <a:r>
              <a:rPr lang="pt-BR" sz="2000" dirty="0" smtClean="0"/>
              <a:t>Diminuir vulnerabilidade externa </a:t>
            </a:r>
          </a:p>
          <a:p>
            <a:pPr lvl="2"/>
            <a:r>
              <a:rPr lang="pt-BR" sz="1600" dirty="0" smtClean="0"/>
              <a:t>Diminuir efeito de custos e oscilações fora de seu controle </a:t>
            </a:r>
          </a:p>
          <a:p>
            <a:pPr lvl="2"/>
            <a:r>
              <a:rPr lang="pt-BR" sz="1600" dirty="0" smtClean="0"/>
              <a:t>Diminuir dependência de moeda externa </a:t>
            </a:r>
          </a:p>
          <a:p>
            <a:pPr lvl="2"/>
            <a:endParaRPr lang="pt-BR" sz="1600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13348" y="2257255"/>
            <a:ext cx="5181600" cy="4351338"/>
          </a:xfrm>
        </p:spPr>
        <p:txBody>
          <a:bodyPr/>
          <a:lstStyle/>
          <a:p>
            <a:r>
              <a:rPr lang="pt-BR" dirty="0" smtClean="0"/>
              <a:t>Até onde isto efetivamente vai ocorrer:</a:t>
            </a:r>
          </a:p>
          <a:p>
            <a:pPr lvl="1"/>
            <a:r>
              <a:rPr lang="pt-BR" dirty="0" smtClean="0"/>
              <a:t>Ate onde não vai se criar novos custos ou novas burocracias operacionais </a:t>
            </a:r>
          </a:p>
          <a:p>
            <a:pPr lvl="1"/>
            <a:r>
              <a:rPr lang="pt-BR" dirty="0" smtClean="0"/>
              <a:t>Dependência x credibilidade(confiança) nas novas instituições </a:t>
            </a:r>
          </a:p>
          <a:p>
            <a:r>
              <a:rPr lang="pt-BR" dirty="0" smtClean="0"/>
              <a:t>Até onde existe um novo tipo de dependência </a:t>
            </a:r>
          </a:p>
          <a:p>
            <a:pPr lvl="1"/>
            <a:r>
              <a:rPr lang="pt-BR" dirty="0" smtClean="0"/>
              <a:t>Hierarquia entre moedas do bloco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06424" y="5450527"/>
            <a:ext cx="9555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que ser quer com a integração ? Ate onde ela vai 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55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União Monetária: 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988840"/>
            <a:ext cx="8784976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Teóricas: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Área Monetária Ótima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Teoria da Integração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Coordenação de políticas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Federalismo e Estabilização</a:t>
            </a:r>
          </a:p>
          <a:p>
            <a:pPr>
              <a:lnSpc>
                <a:spcPct val="90000"/>
              </a:lnSpc>
            </a:pPr>
            <a:r>
              <a:rPr lang="pt-BR" dirty="0"/>
              <a:t>Práticas: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Unificação monetária norte-americana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Europa: Coordenação, Serpente e SME, UME- Euro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91B-1CBB-4F75-85B9-AF44B4E0BC8A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336360" y="3356992"/>
          <a:ext cx="83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1395360" imgH="2658600" progId="">
                  <p:embed/>
                </p:oleObj>
              </mc:Choice>
              <mc:Fallback>
                <p:oleObj name="Clip" r:id="rId3" imgW="1395360" imgH="2658600" progId="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360" y="3356992"/>
                        <a:ext cx="838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9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FFFFFF"/>
                </a:solidFill>
              </a:rPr>
              <a:t>AMO – Área Monetária Ótima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87785" y="2480321"/>
            <a:ext cx="10359631" cy="355457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Definição: </a:t>
            </a:r>
          </a:p>
          <a:p>
            <a:pPr lvl="1"/>
            <a:r>
              <a:rPr lang="pt-BR" sz="2800" dirty="0" smtClean="0">
                <a:solidFill>
                  <a:srgbClr val="000000"/>
                </a:solidFill>
              </a:rPr>
              <a:t>uma </a:t>
            </a:r>
            <a:r>
              <a:rPr lang="pt-BR" sz="2800" dirty="0">
                <a:solidFill>
                  <a:srgbClr val="000000"/>
                </a:solidFill>
              </a:rPr>
              <a:t>área de moeda ótima (AMO) é uma região geográfica em que seria benéfico estabelecer uma moeda única.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 A </a:t>
            </a:r>
            <a:r>
              <a:rPr lang="pt-BR" sz="2400" dirty="0">
                <a:solidFill>
                  <a:srgbClr val="000000"/>
                </a:solidFill>
              </a:rPr>
              <a:t>teoria da AMO foi desenvolvida na década de 1960, principalmente por Robert Mundell </a:t>
            </a:r>
            <a:r>
              <a:rPr lang="pt-BR" sz="2400" dirty="0" smtClean="0">
                <a:solidFill>
                  <a:srgbClr val="000000"/>
                </a:solidFill>
              </a:rPr>
              <a:t>(</a:t>
            </a:r>
            <a:r>
              <a:rPr lang="pt-BR" sz="2400" dirty="0">
                <a:solidFill>
                  <a:srgbClr val="000000"/>
                </a:solidFill>
              </a:rPr>
              <a:t>N</a:t>
            </a:r>
            <a:r>
              <a:rPr lang="pt-BR" sz="2400" dirty="0" smtClean="0">
                <a:solidFill>
                  <a:srgbClr val="000000"/>
                </a:solidFill>
              </a:rPr>
              <a:t>obel </a:t>
            </a:r>
            <a:r>
              <a:rPr lang="pt-BR" sz="2400" dirty="0">
                <a:solidFill>
                  <a:srgbClr val="000000"/>
                </a:solidFill>
              </a:rPr>
              <a:t>1999).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Uma AMO pode combinar vários países, mas também pode ser parte de um país.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 Por exemplo, pode ser benéfico separar o Canadá </a:t>
            </a:r>
            <a:r>
              <a:rPr lang="pt-BR" dirty="0" smtClean="0">
                <a:solidFill>
                  <a:srgbClr val="000000"/>
                </a:solidFill>
              </a:rPr>
              <a:t>(ou os EUA) em </a:t>
            </a:r>
            <a:r>
              <a:rPr lang="pt-BR" dirty="0">
                <a:solidFill>
                  <a:srgbClr val="000000"/>
                </a:solidFill>
              </a:rPr>
              <a:t>duas áreas separadas, a costa leste e costa oeste, com moedas diferentes e cambio flutuante entre elas</a:t>
            </a:r>
          </a:p>
        </p:txBody>
      </p:sp>
    </p:spTree>
    <p:extLst>
      <p:ext uri="{BB962C8B-B14F-4D97-AF65-F5344CB8AC3E}">
        <p14:creationId xmlns:p14="http://schemas.microsoft.com/office/powerpoint/2010/main" val="6159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AMO: finalizando </a:t>
            </a:r>
            <a:r>
              <a:rPr lang="pt-BR" dirty="0" smtClean="0"/>
              <a:t>...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234" y="1499616"/>
            <a:ext cx="11344118" cy="4539952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A teoria da AMO tenta avaliar a adequação de uma </a:t>
            </a:r>
            <a:r>
              <a:rPr lang="pt-BR" sz="3400" dirty="0"/>
              <a:t>União Monetária entre países. </a:t>
            </a:r>
          </a:p>
          <a:p>
            <a:pPr lvl="1"/>
            <a:r>
              <a:rPr lang="pt-BR" sz="3400" dirty="0"/>
              <a:t>Esta união monetária deverá produzir </a:t>
            </a:r>
            <a:r>
              <a:rPr lang="pt-BR" sz="3400" u="sng" dirty="0"/>
              <a:t>benefícios </a:t>
            </a:r>
            <a:r>
              <a:rPr lang="pt-BR" sz="3400" dirty="0"/>
              <a:t>econômicos, tais como </a:t>
            </a:r>
            <a:r>
              <a:rPr lang="pt-BR" sz="3400" u="sng" dirty="0"/>
              <a:t>a eliminação dos custos de transação</a:t>
            </a:r>
            <a:r>
              <a:rPr lang="pt-BR" sz="3400" dirty="0"/>
              <a:t>. </a:t>
            </a:r>
          </a:p>
          <a:p>
            <a:pPr lvl="1"/>
            <a:r>
              <a:rPr lang="pt-BR" sz="3400" dirty="0"/>
              <a:t>No entanto, isso implica em </a:t>
            </a:r>
            <a:r>
              <a:rPr lang="pt-BR" sz="3400" u="sng" dirty="0"/>
              <a:t>custos</a:t>
            </a:r>
            <a:r>
              <a:rPr lang="pt-BR" sz="3400" dirty="0"/>
              <a:t>, especialmente os de </a:t>
            </a:r>
            <a:r>
              <a:rPr lang="pt-BR" sz="3400" u="sng" dirty="0"/>
              <a:t>abandonar a sua própria política monetária </a:t>
            </a:r>
            <a:r>
              <a:rPr lang="pt-BR" sz="3400" dirty="0"/>
              <a:t>e assim influir na sua taxa de cambio</a:t>
            </a:r>
          </a:p>
          <a:p>
            <a:pPr lvl="2"/>
            <a:r>
              <a:rPr lang="pt-BR" sz="2600" dirty="0"/>
              <a:t>Os países que formam uma União Monetária, renunciam a sua principal ferramenta para </a:t>
            </a:r>
            <a:r>
              <a:rPr lang="pt-BR" sz="2600" u="sng" dirty="0"/>
              <a:t>controle de choques assimétricos </a:t>
            </a:r>
          </a:p>
          <a:p>
            <a:pPr lvl="2"/>
            <a:r>
              <a:rPr lang="pt-BR" sz="2600" dirty="0"/>
              <a:t>Até onde estes choques são importantes ?</a:t>
            </a:r>
          </a:p>
        </p:txBody>
      </p:sp>
    </p:spTree>
    <p:extLst>
      <p:ext uri="{BB962C8B-B14F-4D97-AF65-F5344CB8AC3E}">
        <p14:creationId xmlns:p14="http://schemas.microsoft.com/office/powerpoint/2010/main" val="24984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Integração: varias motivações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altLang="pt-BR" sz="3100" cap="none" dirty="0" smtClean="0"/>
              <a:t>Econômicas e Comerciais</a:t>
            </a:r>
            <a:br>
              <a:rPr lang="pt-BR" altLang="pt-BR" sz="3100" cap="none" dirty="0" smtClean="0"/>
            </a:br>
            <a:endParaRPr lang="pt-BR" sz="31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1904" y="2120001"/>
            <a:ext cx="4754880" cy="40233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Politicas </a:t>
            </a:r>
            <a:endParaRPr lang="pt-BR" dirty="0" smtClean="0"/>
          </a:p>
          <a:p>
            <a:r>
              <a:rPr lang="pt-BR" altLang="pt-BR" dirty="0"/>
              <a:t>promoção de valores em uma certa ordem internacional (como a democracia); construção de uma defesa comum; superação de rivalidades históricas nocivas aos países que desejam se integrar...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Segurança – defesa/Paz</a:t>
            </a:r>
            <a:endParaRPr lang="pt-BR" dirty="0" smtClean="0"/>
          </a:p>
          <a:p>
            <a:pPr marL="310896" lvl="2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Promoção de Princípios e valores</a:t>
            </a:r>
            <a:endParaRPr lang="pt-BR" dirty="0" smtClean="0"/>
          </a:p>
          <a:p>
            <a:pPr lvl="2"/>
            <a:r>
              <a:rPr lang="pt-BR" dirty="0" smtClean="0"/>
              <a:t>Democracia 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Geopolíticas</a:t>
            </a:r>
          </a:p>
          <a:p>
            <a:r>
              <a:rPr lang="pt-BR" altLang="pt-BR" dirty="0" smtClean="0"/>
              <a:t>Promoção de </a:t>
            </a:r>
            <a:r>
              <a:rPr lang="pt-BR" altLang="pt-BR" dirty="0"/>
              <a:t>novo equilíbrio de poder; reforço da posição dos países integrados no sistema internacional...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Equilíbrio</a:t>
            </a:r>
          </a:p>
          <a:p>
            <a:pPr lvl="1"/>
            <a:r>
              <a:rPr lang="pt-BR" dirty="0" smtClean="0"/>
              <a:t>Liderança</a:t>
            </a:r>
          </a:p>
          <a:p>
            <a:pPr lvl="1"/>
            <a:r>
              <a:rPr lang="pt-BR" dirty="0" smtClean="0"/>
              <a:t>Poder de negociação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3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http://upload.wikimedia.org/wikipedia/commons/b/b0/Cout-benef-U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916832"/>
            <a:ext cx="5688632" cy="468052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 e Integração</a:t>
            </a:r>
          </a:p>
        </p:txBody>
      </p:sp>
    </p:spTree>
    <p:extLst>
      <p:ext uri="{BB962C8B-B14F-4D97-AF65-F5344CB8AC3E}">
        <p14:creationId xmlns:p14="http://schemas.microsoft.com/office/powerpoint/2010/main" val="4864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27C245-974C-48CE-9CF5-F9E1229A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questão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choques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assimétricos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8DF77D-41E3-4A2B-BDDF-5A6703F56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013" y="963613"/>
            <a:ext cx="6376987" cy="4930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países</a:t>
            </a:r>
            <a:r>
              <a:rPr lang="en-US" sz="4000" dirty="0"/>
              <a:t> que </a:t>
            </a:r>
            <a:r>
              <a:rPr lang="en-US" sz="4000" dirty="0" err="1"/>
              <a:t>formam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União</a:t>
            </a:r>
            <a:r>
              <a:rPr lang="en-US" sz="4000" dirty="0"/>
              <a:t> </a:t>
            </a:r>
            <a:r>
              <a:rPr lang="en-US" sz="4000" dirty="0" err="1"/>
              <a:t>Monetária</a:t>
            </a:r>
            <a:r>
              <a:rPr lang="en-US" sz="4000" dirty="0"/>
              <a:t>, </a:t>
            </a:r>
            <a:r>
              <a:rPr lang="en-US" sz="4000" dirty="0" err="1"/>
              <a:t>renunciam</a:t>
            </a:r>
            <a:r>
              <a:rPr lang="en-US" sz="4000" dirty="0"/>
              <a:t> a </a:t>
            </a:r>
            <a:r>
              <a:rPr lang="en-US" sz="4000" dirty="0" err="1"/>
              <a:t>algumas</a:t>
            </a:r>
            <a:r>
              <a:rPr lang="en-US" sz="4000" dirty="0"/>
              <a:t> de </a:t>
            </a:r>
            <a:r>
              <a:rPr lang="en-US" sz="4000" dirty="0" err="1"/>
              <a:t>sua</a:t>
            </a:r>
            <a:r>
              <a:rPr lang="en-US" sz="4000" dirty="0"/>
              <a:t> </a:t>
            </a:r>
            <a:r>
              <a:rPr lang="en-US" sz="4000" dirty="0" err="1"/>
              <a:t>principais</a:t>
            </a:r>
            <a:r>
              <a:rPr lang="en-US" sz="4000" dirty="0"/>
              <a:t> ferramentas para o </a:t>
            </a:r>
            <a:r>
              <a:rPr lang="en-US" sz="4000" u="sng" dirty="0" err="1"/>
              <a:t>controle</a:t>
            </a:r>
            <a:r>
              <a:rPr lang="en-US" sz="4000" u="sng" dirty="0"/>
              <a:t> (</a:t>
            </a:r>
            <a:r>
              <a:rPr lang="en-US" sz="4000" u="sng" dirty="0" err="1"/>
              <a:t>enfrentamento</a:t>
            </a:r>
            <a:r>
              <a:rPr lang="en-US" sz="4000" u="sng" dirty="0"/>
              <a:t>) de </a:t>
            </a:r>
            <a:r>
              <a:rPr lang="en-US" sz="4000" u="sng" dirty="0" err="1"/>
              <a:t>choques</a:t>
            </a:r>
            <a:r>
              <a:rPr lang="en-US" sz="4000" u="sng" dirty="0"/>
              <a:t> </a:t>
            </a:r>
            <a:r>
              <a:rPr lang="en-US" sz="4000" u="sng" dirty="0" err="1"/>
              <a:t>assimétricos</a:t>
            </a:r>
            <a:r>
              <a:rPr lang="en-US" sz="4000" u="sng" dirty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Robert Mundell </a:t>
            </a:r>
            <a:r>
              <a:rPr lang="pt-BR" dirty="0">
                <a:solidFill>
                  <a:srgbClr val="FFFFFF"/>
                </a:solidFill>
              </a:rPr>
              <a:t>e as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912" y="261257"/>
            <a:ext cx="6949440" cy="6697327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Mundell distingue o caso, em que as taxas de câmbio são flexíveis dos de uma União Monetária (que no fundo tem um sistema de cambio fixo entre seus países).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Em caso de choques assimétricos, se a demanda se move de um país (A) para outro (B), ele causará desemprego em A e inflação em B. 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Uma desvalorização da moeda de A em relação a B irá permitir um reequilíbrio da situação .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Se não houver condições para uma desvalorização da moeda, apenas uma mobilidade dos fatores permitirá o </a:t>
            </a:r>
            <a:r>
              <a:rPr lang="pt-BR" sz="2800" dirty="0" err="1">
                <a:solidFill>
                  <a:srgbClr val="000000"/>
                </a:solidFill>
              </a:rPr>
              <a:t>reequilibrio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47528" y="1916832"/>
            <a:ext cx="4191000" cy="43434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AMO: tradicional</a:t>
            </a:r>
          </a:p>
          <a:p>
            <a:pPr lvl="1"/>
            <a:r>
              <a:rPr lang="pt-BR" sz="3200" dirty="0"/>
              <a:t>Simetria</a:t>
            </a:r>
          </a:p>
          <a:p>
            <a:pPr lvl="1"/>
            <a:r>
              <a:rPr lang="pt-BR" sz="3200" dirty="0"/>
              <a:t>Mobilidade de fatores</a:t>
            </a:r>
          </a:p>
          <a:p>
            <a:pPr lvl="1"/>
            <a:r>
              <a:rPr lang="pt-BR" sz="3200" dirty="0" err="1"/>
              <a:t>Mackinon</a:t>
            </a:r>
            <a:r>
              <a:rPr lang="pt-BR" sz="3200" dirty="0"/>
              <a:t>: grau de abertura</a:t>
            </a:r>
          </a:p>
          <a:p>
            <a:pPr lvl="1"/>
            <a:r>
              <a:rPr lang="pt-BR" sz="3200" dirty="0" err="1"/>
              <a:t>Kenen</a:t>
            </a:r>
            <a:r>
              <a:rPr lang="pt-BR" sz="3200" dirty="0"/>
              <a:t>: grau de diversificação da estrutura </a:t>
            </a:r>
            <a:r>
              <a:rPr lang="pt-BR" sz="3600" dirty="0"/>
              <a:t>produtiva</a:t>
            </a:r>
            <a:endParaRPr lang="pt-BR" sz="32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7241434" y="1939744"/>
            <a:ext cx="4499992" cy="4160169"/>
          </a:xfrm>
        </p:spPr>
        <p:txBody>
          <a:bodyPr>
            <a:normAutofit fontScale="92500" lnSpcReduction="10000"/>
          </a:bodyPr>
          <a:lstStyle/>
          <a:p>
            <a:r>
              <a:rPr lang="pt-BR" sz="3900" dirty="0"/>
              <a:t>AMO: atualização</a:t>
            </a:r>
          </a:p>
          <a:p>
            <a:pPr lvl="1"/>
            <a:r>
              <a:rPr lang="pt-BR" sz="3500" dirty="0" smtClean="0"/>
              <a:t>Homogeneidade </a:t>
            </a:r>
            <a:r>
              <a:rPr lang="pt-BR" sz="3500" dirty="0"/>
              <a:t>de preferencias</a:t>
            </a:r>
          </a:p>
          <a:p>
            <a:pPr lvl="1"/>
            <a:r>
              <a:rPr lang="pt-BR" sz="3500" dirty="0" smtClean="0"/>
              <a:t>Língua </a:t>
            </a:r>
            <a:r>
              <a:rPr lang="pt-BR" sz="3500" dirty="0"/>
              <a:t>comum </a:t>
            </a:r>
          </a:p>
          <a:p>
            <a:pPr lvl="1"/>
            <a:r>
              <a:rPr lang="pt-BR" sz="3500" dirty="0"/>
              <a:t>Sentimento de pertencimento a algo comum -objetivos comuns</a:t>
            </a:r>
          </a:p>
          <a:p>
            <a:pPr lvl="1"/>
            <a:r>
              <a:rPr lang="pt-BR" sz="3500" dirty="0"/>
              <a:t>Distancia </a:t>
            </a:r>
            <a:r>
              <a:rPr lang="pt-BR" sz="3500" dirty="0" smtClean="0"/>
              <a:t>em </a:t>
            </a:r>
            <a:r>
              <a:rPr lang="pt-BR" sz="3500" dirty="0"/>
              <a:t>tamanho das economia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995736" y="604380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itchFamily="34" charset="0"/>
              </a:rPr>
              <a:t>Debates: ex ante ou pode ser alcançado </a:t>
            </a:r>
            <a:r>
              <a:rPr lang="pt-BR" b="1" dirty="0" err="1">
                <a:latin typeface="Arial Black" pitchFamily="34" charset="0"/>
              </a:rPr>
              <a:t>ex-post</a:t>
            </a:r>
            <a:endParaRPr lang="pt-BR" b="1" dirty="0">
              <a:latin typeface="Arial Black" pitchFamily="34" charset="0"/>
            </a:endParaRPr>
          </a:p>
          <a:p>
            <a:r>
              <a:rPr lang="pt-BR" b="1" dirty="0">
                <a:latin typeface="Arial Black" pitchFamily="34" charset="0"/>
              </a:rPr>
              <a:t>	até onde flexibilização</a:t>
            </a:r>
          </a:p>
        </p:txBody>
      </p:sp>
    </p:spTree>
    <p:extLst>
      <p:ext uri="{BB962C8B-B14F-4D97-AF65-F5344CB8AC3E}">
        <p14:creationId xmlns:p14="http://schemas.microsoft.com/office/powerpoint/2010/main" val="40285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histórico dos processos de integração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4" name="Picture 6" descr="https://i2.wp.com/marcelohalperin.com.ar/wp-content/uploads/2011/06/IIA_Spaghetti_Bowl.png?resize=596%2C35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b="18245"/>
          <a:stretch>
            <a:fillRect/>
          </a:stretch>
        </p:blipFill>
        <p:spPr bwMode="auto">
          <a:xfrm>
            <a:off x="3048" y="114299"/>
            <a:ext cx="121889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3785485"/>
            <a:ext cx="3505199" cy="28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402336"/>
            <a:ext cx="9720072" cy="1499616"/>
          </a:xfrm>
        </p:spPr>
        <p:txBody>
          <a:bodyPr>
            <a:normAutofit/>
          </a:bodyPr>
          <a:lstStyle/>
          <a:p>
            <a:r>
              <a:rPr lang="pt-BR" sz="4400" dirty="0" smtClean="0"/>
              <a:t>Acordos de primeira geração x de nova Geração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34208" y="1901952"/>
            <a:ext cx="10251830" cy="46131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1ª Geração</a:t>
            </a:r>
          </a:p>
          <a:p>
            <a:pPr lvl="1"/>
            <a:r>
              <a:rPr lang="pt-BR" dirty="0" smtClean="0"/>
              <a:t>Problema básico é a questão comercial em 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Ampliação das vendas, benefícios aos produtores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Ampliação das compras  benefícios aos consumidores ou não </a:t>
            </a:r>
            <a:endParaRPr lang="pt-BR" dirty="0"/>
          </a:p>
          <a:p>
            <a:pPr lvl="1"/>
            <a:r>
              <a:rPr lang="pt-BR" dirty="0" smtClean="0"/>
              <a:t> a ideia se comercio amplia ou desvia comércio, se é melhor (ou se substitui) um processo de abertura comercial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Nova </a:t>
            </a:r>
            <a:r>
              <a:rPr lang="pt-BR" dirty="0"/>
              <a:t>geração </a:t>
            </a:r>
          </a:p>
          <a:p>
            <a:pPr lvl="1"/>
            <a:r>
              <a:rPr lang="pt-BR" dirty="0"/>
              <a:t>Mudanças nas próprias teorias do comercio e na ideia de vantagens da proteção nos processos de desenvolvimento</a:t>
            </a:r>
          </a:p>
          <a:p>
            <a:pPr lvl="1"/>
            <a:r>
              <a:rPr lang="pt-BR" dirty="0"/>
              <a:t>Questões </a:t>
            </a:r>
            <a:r>
              <a:rPr lang="pt-BR" dirty="0" smtClean="0"/>
              <a:t>mudam (dentro </a:t>
            </a:r>
            <a:r>
              <a:rPr lang="pt-BR" dirty="0"/>
              <a:t>da economia) </a:t>
            </a:r>
          </a:p>
          <a:p>
            <a:pPr lvl="2"/>
            <a:r>
              <a:rPr lang="pt-BR" sz="1800" dirty="0" smtClean="0"/>
              <a:t>Economias de escala, Eficiência </a:t>
            </a:r>
            <a:r>
              <a:rPr lang="pt-BR" sz="1800" dirty="0"/>
              <a:t>produtiva </a:t>
            </a:r>
          </a:p>
          <a:p>
            <a:pPr lvl="3"/>
            <a:r>
              <a:rPr lang="pt-BR" sz="1600" dirty="0"/>
              <a:t>dimensões do mercado consumidor em processos de industrialização fechadas</a:t>
            </a:r>
          </a:p>
          <a:p>
            <a:pPr lvl="3"/>
            <a:r>
              <a:rPr lang="pt-BR" sz="1600" dirty="0"/>
              <a:t> concorrência </a:t>
            </a:r>
            <a:r>
              <a:rPr lang="pt-BR" sz="1600" dirty="0" err="1"/>
              <a:t>intra</a:t>
            </a:r>
            <a:r>
              <a:rPr lang="pt-BR" sz="1600" dirty="0"/>
              <a:t> bloco </a:t>
            </a:r>
            <a:endParaRPr lang="pt-BR" sz="1600" dirty="0" smtClean="0"/>
          </a:p>
          <a:p>
            <a:pPr lvl="1"/>
            <a:r>
              <a:rPr lang="pt-BR" sz="2000" dirty="0" smtClean="0"/>
              <a:t>Novos temas </a:t>
            </a:r>
            <a:r>
              <a:rPr lang="pt-BR" sz="2000" dirty="0" smtClean="0"/>
              <a:t>(Motivações)</a:t>
            </a:r>
            <a:endParaRPr lang="pt-BR" sz="2000" dirty="0" smtClean="0"/>
          </a:p>
          <a:p>
            <a:pPr lvl="2"/>
            <a:r>
              <a:rPr lang="pt-BR" sz="1600" dirty="0" smtClean="0"/>
              <a:t>Para além de questões comerciais</a:t>
            </a:r>
          </a:p>
          <a:p>
            <a:pPr lvl="3"/>
            <a:r>
              <a:rPr lang="pt-BR" sz="1600" dirty="0" smtClean="0"/>
              <a:t>politicas de compra governamental, homogeneização legal </a:t>
            </a:r>
            <a:r>
              <a:rPr lang="pt-BR" sz="1600" dirty="0" err="1" smtClean="0"/>
              <a:t>intrabloco</a:t>
            </a:r>
            <a:r>
              <a:rPr lang="pt-BR" sz="1600" dirty="0" smtClean="0"/>
              <a:t> (direito do consumidor, tributação interna, leis concorrências, legislação ambiental e trabalhista)</a:t>
            </a:r>
          </a:p>
          <a:p>
            <a:pPr lvl="2"/>
            <a:r>
              <a:rPr lang="pt-BR" sz="1600" dirty="0" smtClean="0"/>
              <a:t>Inclusão de temas como infraestrutura, segurança , aspectos políticos </a:t>
            </a:r>
          </a:p>
          <a:p>
            <a:pPr lvl="3"/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6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417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AL Comparação </a:t>
            </a:r>
            <a:r>
              <a:rPr lang="pt-BR" dirty="0" smtClean="0"/>
              <a:t>com Europa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732" y="3147646"/>
            <a:ext cx="7859460" cy="3323492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Processos </a:t>
            </a:r>
            <a:r>
              <a:rPr lang="pt-BR" dirty="0" smtClean="0"/>
              <a:t>se sobrepõem e se emaranham, tecendo uma </a:t>
            </a:r>
            <a:r>
              <a:rPr lang="pt-BR" u="sng" dirty="0" smtClean="0"/>
              <a:t>colcha de retalhos</a:t>
            </a:r>
            <a:r>
              <a:rPr lang="pt-BR" dirty="0" smtClean="0"/>
              <a:t> complexa. </a:t>
            </a:r>
          </a:p>
          <a:p>
            <a:pPr lvl="1"/>
            <a:r>
              <a:rPr lang="pt-BR" dirty="0" smtClean="0"/>
              <a:t>Além dos históricos acordos sub-regionais assinados na América Central e nas áreas andinas e caribenha nas décadas de 1960 e 1970, o Mercado Comum do Sul (MERCOSUL) foi adicionado em 1991 e, mais recentemente, a Aliança do Pacifico, a Aliança Bolivariana para as Américas (ALBA), a União das Nações Sul-Americanas (UNASUL), a CELAC . </a:t>
            </a:r>
          </a:p>
          <a:p>
            <a:pPr lvl="1"/>
            <a:r>
              <a:rPr lang="pt-BR" dirty="0" smtClean="0"/>
              <a:t>Se levarmos em conta todas as organizações de integração regional, cerca de trinta iniciativas foram lançadas ou relançadas nos últimos 60 anos.</a:t>
            </a:r>
          </a:p>
          <a:p>
            <a:r>
              <a:rPr lang="pt-BR" dirty="0" smtClean="0"/>
              <a:t>AL: Integração Fragmentada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54" y="3225093"/>
            <a:ext cx="3654083" cy="26183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9635" y="1224545"/>
            <a:ext cx="1189616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Europa, processo de integração regional relativamente </a:t>
            </a:r>
            <a:r>
              <a:rPr lang="pt-BR" sz="2400" u="sng" dirty="0"/>
              <a:t>u</a:t>
            </a:r>
            <a:r>
              <a:rPr lang="pt-BR" sz="2400" u="sng" dirty="0" smtClean="0"/>
              <a:t>nificado</a:t>
            </a:r>
            <a:r>
              <a:rPr lang="pt-BR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experimentou várias ondas de alargamento, desde os seis Estados-membros originais em 1957 até a hoje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Existem idas e vindas momentos de aceleração e de recuo (exemplo recente </a:t>
            </a:r>
            <a:r>
              <a:rPr lang="pt-BR" sz="2000" dirty="0" err="1" smtClean="0"/>
              <a:t>Brexit</a:t>
            </a:r>
            <a:r>
              <a:rPr lang="pt-BR" sz="2000" dirty="0" smtClean="0"/>
              <a:t>)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América Latina – também sucessão de ondas porém com a  assinatura de vários acordos iniciando ou reativando vários processos de integração </a:t>
            </a:r>
            <a:r>
              <a:rPr lang="pt-BR" sz="2400" u="sng" dirty="0"/>
              <a:t>distintos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2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328519"/>
            <a:ext cx="11180885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Geometria variável. </a:t>
            </a:r>
          </a:p>
          <a:p>
            <a:pPr lvl="1"/>
            <a:r>
              <a:rPr lang="pt-BR" dirty="0" smtClean="0"/>
              <a:t>O número e os tipos de acordos se multiplicaram na América Latina, criando sobreposições e emaranhados complexos </a:t>
            </a:r>
          </a:p>
          <a:p>
            <a:pPr lvl="1"/>
            <a:r>
              <a:rPr lang="pt-BR" dirty="0" smtClean="0"/>
              <a:t>Sobreposições institucionais causam inconsistências que impedem a governança regional. </a:t>
            </a:r>
          </a:p>
          <a:p>
            <a:pPr lvl="1"/>
            <a:r>
              <a:rPr lang="pt-BR" dirty="0" smtClean="0"/>
              <a:t>No nível comercial, o </a:t>
            </a:r>
            <a:r>
              <a:rPr lang="pt-BR" i="1" dirty="0" err="1" smtClean="0"/>
              <a:t>spaguetti</a:t>
            </a:r>
            <a:r>
              <a:rPr lang="pt-BR" i="1" dirty="0" smtClean="0"/>
              <a:t> </a:t>
            </a:r>
            <a:r>
              <a:rPr lang="pt-BR" i="1" dirty="0" err="1" smtClean="0"/>
              <a:t>bowl</a:t>
            </a:r>
            <a:r>
              <a:rPr lang="pt-BR" i="1" dirty="0" smtClean="0"/>
              <a:t> </a:t>
            </a:r>
            <a:r>
              <a:rPr lang="pt-BR" dirty="0" smtClean="0"/>
              <a:t>inerente à lógica do regionalismo aberto, é agravada pela instabilidade dos compromissos em termos de abertura comercial.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60" y="2417578"/>
            <a:ext cx="8779001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266"/>
          </a:xfrm>
        </p:spPr>
        <p:txBody>
          <a:bodyPr/>
          <a:lstStyle/>
          <a:p>
            <a:r>
              <a:rPr lang="pt-BR" dirty="0" smtClean="0"/>
              <a:t>Ondas – contextualização Histórica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862" y="1063870"/>
            <a:ext cx="11465169" cy="508195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pt-BR" dirty="0" smtClean="0"/>
              <a:t>Se por onda, queremos dizer uma sequência histórica durante a qual uma evolução semelhante ocorre simultaneamente em um determinado conjunto de países, então a América Latina passou por quatro ondas de integração regional</a:t>
            </a:r>
          </a:p>
          <a:p>
            <a:r>
              <a:rPr lang="pt-BR" dirty="0" smtClean="0"/>
              <a:t>Essas ondas devem ser colocadas em seu contexto histórico.</a:t>
            </a:r>
          </a:p>
          <a:p>
            <a:pPr lvl="1"/>
            <a:r>
              <a:rPr lang="pt-BR" dirty="0" smtClean="0"/>
              <a:t>Seu desencadeamento é explicado por uma consciência dentro de um grupo de países sobre a utilidade de enfrentar coletivamente uma série de desafios comuns. Uma convergência de interesses e ideias, então, molda o conteúdo do projeto de integração. </a:t>
            </a:r>
          </a:p>
          <a:p>
            <a:pPr lvl="2"/>
            <a:r>
              <a:rPr lang="pt-BR" dirty="0" smtClean="0"/>
              <a:t>Ondas – referencias dispares em termos teóricos/políticos </a:t>
            </a:r>
          </a:p>
          <a:p>
            <a:pPr lvl="3"/>
            <a:r>
              <a:rPr lang="pt-BR" dirty="0" smtClean="0"/>
              <a:t>Influencia grande dos modelos externos – Europa </a:t>
            </a:r>
          </a:p>
          <a:p>
            <a:pPr lvl="3"/>
            <a:r>
              <a:rPr lang="pt-BR" dirty="0" smtClean="0"/>
              <a:t>Pressão norte americana </a:t>
            </a:r>
          </a:p>
          <a:p>
            <a:pPr lvl="3"/>
            <a:r>
              <a:rPr lang="pt-BR" dirty="0" smtClean="0"/>
              <a:t>Busca de modelos próprios – CEPAL</a:t>
            </a:r>
          </a:p>
          <a:p>
            <a:pPr lvl="3"/>
            <a:r>
              <a:rPr lang="pt-BR" dirty="0" smtClean="0"/>
              <a:t>Desenvolvimentismo x Consenso de Washington (neoliberalismo) x </a:t>
            </a:r>
            <a:r>
              <a:rPr lang="pt-BR" dirty="0" err="1" smtClean="0"/>
              <a:t>neoestruturalismo</a:t>
            </a:r>
            <a:r>
              <a:rPr lang="pt-BR" dirty="0" smtClean="0"/>
              <a:t> (</a:t>
            </a:r>
            <a:r>
              <a:rPr lang="pt-BR" dirty="0" err="1" smtClean="0"/>
              <a:t>neo</a:t>
            </a:r>
            <a:r>
              <a:rPr lang="pt-BR" dirty="0" smtClean="0"/>
              <a:t> desenvolvimentismo)</a:t>
            </a:r>
          </a:p>
          <a:p>
            <a:pPr lvl="2"/>
            <a:r>
              <a:rPr lang="pt-BR" dirty="0" smtClean="0"/>
              <a:t>Após um período mais ou menos longo, o esgotamento do processo. Desfaz –se interesse comum:</a:t>
            </a:r>
          </a:p>
          <a:p>
            <a:pPr lvl="3"/>
            <a:r>
              <a:rPr lang="pt-BR" dirty="0" smtClean="0"/>
              <a:t> alterações politicas internas nos blocos e na América Latina, </a:t>
            </a:r>
          </a:p>
          <a:p>
            <a:pPr lvl="3"/>
            <a:r>
              <a:rPr lang="pt-BR" dirty="0" smtClean="0"/>
              <a:t>Crises e mudança nos desafios entendidos como prioritários ou que se possa tratar coletivamente </a:t>
            </a:r>
          </a:p>
          <a:p>
            <a:pPr lvl="3"/>
            <a:r>
              <a:rPr lang="pt-BR" dirty="0" smtClean="0"/>
              <a:t>Mudança na composição dos países com interesses comuns </a:t>
            </a:r>
          </a:p>
          <a:p>
            <a:pPr lvl="1"/>
            <a:r>
              <a:rPr lang="pt-BR" dirty="0" smtClean="0"/>
              <a:t>renovação paradigmática e dos grupos de países - anuncia uma nova onda.</a:t>
            </a:r>
          </a:p>
          <a:p>
            <a:r>
              <a:rPr lang="pt-BR" dirty="0" smtClean="0"/>
              <a:t>América Latina – integração fragmentada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81200" y="260229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Conceito</a:t>
            </a: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2640014" y="14176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  <a:p>
            <a:endParaRPr lang="pt-BR" altLang="pt-BR"/>
          </a:p>
        </p:txBody>
      </p:sp>
      <p:sp>
        <p:nvSpPr>
          <p:cNvPr id="9220" name="CaixaDeTexto 1"/>
          <p:cNvSpPr txBox="1">
            <a:spLocks noChangeArrowheads="1"/>
          </p:cNvSpPr>
          <p:nvPr/>
        </p:nvSpPr>
        <p:spPr bwMode="auto">
          <a:xfrm>
            <a:off x="949571" y="2641718"/>
            <a:ext cx="10489222" cy="3163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25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pt-BR" altLang="pt-BR" sz="2000" b="1" dirty="0"/>
              <a:t>Definição</a:t>
            </a:r>
            <a:r>
              <a:rPr lang="pt-BR" altLang="pt-BR" sz="2000" dirty="0"/>
              <a:t>: Integração econômica regional é o processo de </a:t>
            </a:r>
            <a:r>
              <a:rPr lang="pt-BR" altLang="pt-BR" sz="2000" dirty="0" smtClean="0"/>
              <a:t>criação </a:t>
            </a:r>
            <a:r>
              <a:rPr lang="pt-BR" altLang="pt-BR" sz="2000" dirty="0"/>
              <a:t>de um </a:t>
            </a:r>
            <a:r>
              <a:rPr lang="pt-BR" altLang="pt-BR" sz="2000" b="1" u="sng" dirty="0"/>
              <a:t>mercado integrado</a:t>
            </a:r>
            <a:r>
              <a:rPr lang="pt-BR" altLang="pt-BR" sz="2000" dirty="0"/>
              <a:t>, a partir da progressiva eliminação de </a:t>
            </a:r>
            <a:r>
              <a:rPr lang="pt-BR" altLang="pt-BR" sz="2000" b="1" u="sng" dirty="0"/>
              <a:t>barreiras ao comércio</a:t>
            </a:r>
            <a:r>
              <a:rPr lang="pt-BR" altLang="pt-BR" sz="2000" dirty="0"/>
              <a:t>, ao movimento</a:t>
            </a:r>
            <a:r>
              <a:rPr lang="pt-BR" altLang="pt-BR" sz="2000" b="1" dirty="0"/>
              <a:t> </a:t>
            </a:r>
            <a:r>
              <a:rPr lang="pt-BR" altLang="pt-BR" sz="2000" dirty="0"/>
              <a:t>de</a:t>
            </a:r>
            <a:r>
              <a:rPr lang="pt-BR" altLang="pt-BR" sz="2000" b="1" dirty="0"/>
              <a:t> </a:t>
            </a:r>
            <a:r>
              <a:rPr lang="pt-BR" altLang="pt-BR" sz="2000" b="1" u="sng" dirty="0"/>
              <a:t>fatores de produção</a:t>
            </a:r>
            <a:r>
              <a:rPr lang="pt-BR" altLang="pt-BR" sz="2000" dirty="0"/>
              <a:t> e da criação de </a:t>
            </a:r>
            <a:r>
              <a:rPr lang="pt-BR" altLang="pt-BR" sz="2000" b="1" u="sng" dirty="0"/>
              <a:t>instituições</a:t>
            </a:r>
            <a:r>
              <a:rPr lang="pt-BR" altLang="pt-BR" sz="2000" b="1" dirty="0"/>
              <a:t> </a:t>
            </a:r>
            <a:r>
              <a:rPr lang="pt-BR" altLang="pt-BR" sz="2000" dirty="0"/>
              <a:t>que permitam a coordenação ou a unificação de políticas econômicas em uma região geográfica, contígua ou não</a:t>
            </a:r>
            <a:r>
              <a:rPr lang="pt-BR" altLang="pt-BR" sz="2400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81200" y="1751563"/>
            <a:ext cx="43434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Do ponto de vista econômico: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921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integração no Pós-Guerra: o </a:t>
            </a:r>
            <a:r>
              <a:rPr lang="pt-BR" altLang="pt-BR" sz="3600" i="1" u="sng">
                <a:solidFill>
                  <a:srgbClr val="006633"/>
                </a:solidFill>
                <a:latin typeface="Garamond" panose="02020404030301010803" pitchFamily="18" charset="0"/>
              </a:rPr>
              <a:t>GATT</a:t>
            </a:r>
          </a:p>
        </p:txBody>
      </p:sp>
      <p:sp>
        <p:nvSpPr>
          <p:cNvPr id="13315" name="CaixaDeTexto 2"/>
          <p:cNvSpPr txBox="1">
            <a:spLocks noChangeArrowheads="1"/>
          </p:cNvSpPr>
          <p:nvPr/>
        </p:nvSpPr>
        <p:spPr bwMode="auto">
          <a:xfrm>
            <a:off x="2279651" y="1773238"/>
            <a:ext cx="547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509955" y="981075"/>
            <a:ext cx="11007968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Pós-Guerra: período de reconstrução do comércio internacional e de intensa liberalização</a:t>
            </a:r>
            <a:r>
              <a:rPr lang="pt-BR" altLang="pt-BR" dirty="0" smtClean="0"/>
              <a:t>.</a:t>
            </a:r>
          </a:p>
          <a:p>
            <a:pPr marL="1028700" lvl="1" algn="just">
              <a:buFont typeface="Wingdings" panose="05000000000000000000" pitchFamily="2" charset="2"/>
              <a:buChar char="§"/>
              <a:defRPr/>
            </a:pPr>
            <a:r>
              <a:rPr lang="pt-BR" dirty="0"/>
              <a:t>Acordos de integração regionais</a:t>
            </a:r>
            <a:r>
              <a:rPr lang="pt-BR" dirty="0" smtClean="0"/>
              <a:t>: </a:t>
            </a:r>
            <a:r>
              <a:rPr lang="pt-BR" dirty="0"/>
              <a:t>um passo a frente ou atrás no processo de liberalização global do comércio ?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 smtClean="0"/>
              <a:t>Assinatura </a:t>
            </a:r>
            <a:r>
              <a:rPr lang="pt-BR" altLang="pt-BR" dirty="0"/>
              <a:t>do </a:t>
            </a:r>
            <a:r>
              <a:rPr lang="pt-BR" altLang="pt-BR" b="1" dirty="0"/>
              <a:t>GATT</a:t>
            </a:r>
            <a:r>
              <a:rPr lang="pt-BR" altLang="pt-BR" dirty="0"/>
              <a:t> (</a:t>
            </a:r>
            <a:r>
              <a:rPr lang="pt-BR" altLang="pt-BR" i="1" dirty="0"/>
              <a:t>General </a:t>
            </a:r>
            <a:r>
              <a:rPr lang="pt-BR" altLang="pt-BR" i="1" dirty="0" err="1"/>
              <a:t>Agreement</a:t>
            </a:r>
            <a:r>
              <a:rPr lang="pt-BR" altLang="pt-BR" i="1" dirty="0"/>
              <a:t> </a:t>
            </a:r>
            <a:r>
              <a:rPr lang="pt-BR" altLang="pt-BR" i="1" dirty="0" err="1"/>
              <a:t>on</a:t>
            </a:r>
            <a:r>
              <a:rPr lang="pt-BR" altLang="pt-BR" i="1" dirty="0"/>
              <a:t> </a:t>
            </a:r>
            <a:r>
              <a:rPr lang="pt-BR" altLang="pt-BR" i="1" dirty="0" err="1"/>
              <a:t>Tariffs</a:t>
            </a:r>
            <a:r>
              <a:rPr lang="pt-BR" altLang="pt-BR" i="1" dirty="0"/>
              <a:t> </a:t>
            </a:r>
            <a:r>
              <a:rPr lang="pt-BR" altLang="pt-BR" i="1" dirty="0" err="1"/>
              <a:t>and</a:t>
            </a:r>
            <a:r>
              <a:rPr lang="pt-BR" altLang="pt-BR" i="1" dirty="0"/>
              <a:t> Trade</a:t>
            </a:r>
            <a:r>
              <a:rPr lang="pt-BR" altLang="pt-BR" dirty="0"/>
              <a:t>), em 1947.</a:t>
            </a:r>
          </a:p>
          <a:p>
            <a:pPr algn="just">
              <a:defRPr/>
            </a:pPr>
            <a:endParaRPr lang="pt-BR" alt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Art. </a:t>
            </a:r>
            <a:r>
              <a:rPr lang="pt-BR" altLang="pt-BR" dirty="0"/>
              <a:t>I do GATT: </a:t>
            </a:r>
            <a:r>
              <a:rPr lang="pt-BR" altLang="pt-BR" dirty="0" smtClean="0"/>
              <a:t>Ela </a:t>
            </a:r>
            <a:r>
              <a:rPr lang="pt-BR" altLang="pt-BR" dirty="0"/>
              <a:t>determina que </a:t>
            </a:r>
            <a:r>
              <a:rPr lang="pt-BR" dirty="0"/>
              <a:t>“qualquer vantagem, favor, imunidade ou privilégio” dado a um determinado país deve “imediata e incondicionalmente” ser estendido a todos os outros países signatários</a:t>
            </a:r>
            <a:r>
              <a:rPr lang="pt-BR" dirty="0" smtClean="0"/>
              <a:t>.</a:t>
            </a:r>
            <a:r>
              <a:rPr lang="pt-BR" altLang="pt-BR" dirty="0"/>
              <a:t> </a:t>
            </a:r>
            <a:endParaRPr lang="pt-BR" altLang="pt-BR" dirty="0" smtClean="0"/>
          </a:p>
          <a:p>
            <a:pPr marL="1388700" lvl="1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 smtClean="0"/>
              <a:t>cláusula </a:t>
            </a:r>
            <a:r>
              <a:rPr lang="pt-BR" altLang="pt-BR" dirty="0"/>
              <a:t>da “nação mais favorecida</a:t>
            </a:r>
            <a:r>
              <a:rPr lang="pt-BR" altLang="pt-BR" dirty="0" smtClean="0"/>
              <a:t>” é evitada</a:t>
            </a:r>
          </a:p>
          <a:p>
            <a:pPr marL="645750" algn="just">
              <a:defRPr/>
            </a:pPr>
            <a:endParaRPr lang="pt-BR" dirty="0" smtClean="0"/>
          </a:p>
          <a:p>
            <a:pPr marL="645750" algn="just">
              <a:defRPr/>
            </a:pPr>
            <a:r>
              <a:rPr lang="pt-BR" dirty="0" smtClean="0"/>
              <a:t>Mas: </a:t>
            </a:r>
            <a:endParaRPr 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endParaRPr lang="pt-BR" alt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Art. XXIV do GATT: estabelece exceções à aplicação da norma do artigo I. </a:t>
            </a:r>
            <a:r>
              <a:rPr lang="pt-BR" altLang="pt-BR" dirty="0"/>
              <a:t>Aqui, é possível a integração econômica. </a:t>
            </a:r>
            <a:endParaRPr lang="pt-BR" altLang="pt-BR" dirty="0" smtClean="0"/>
          </a:p>
          <a:p>
            <a:pPr marL="1388700" lvl="1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cláusula da “nação mais favorecida</a:t>
            </a:r>
            <a:r>
              <a:rPr lang="pt-BR" altLang="pt-BR" dirty="0" smtClean="0"/>
              <a:t>” ressurge</a:t>
            </a:r>
            <a:endParaRPr lang="pt-BR" alt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 smtClean="0"/>
              <a:t>O </a:t>
            </a:r>
            <a:r>
              <a:rPr lang="pt-BR" altLang="pt-BR" dirty="0"/>
              <a:t>que justifica essa exceção, que permite tratamento diferenciado no comércio internacional? </a:t>
            </a:r>
            <a:r>
              <a:rPr lang="pt-BR" altLang="pt-BR" dirty="0"/>
              <a:t>Se argumenta que a integração é um passo no caminho da liberalização. Pela política, se alega que essa foi uma exceção construída para permitir a integração europeia.</a:t>
            </a:r>
          </a:p>
          <a:p>
            <a:pPr algn="just"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12669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4339" name="Retângulo 1"/>
          <p:cNvSpPr>
            <a:spLocks noChangeArrowheads="1"/>
          </p:cNvSpPr>
          <p:nvPr/>
        </p:nvSpPr>
        <p:spPr bwMode="auto">
          <a:xfrm>
            <a:off x="606669" y="1916113"/>
            <a:ext cx="107881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A abordagem neoclássica considera o livre comércio internacional multilateral como a melhor alternativa.  Esta conclusão tem como base o </a:t>
            </a:r>
            <a:r>
              <a:rPr lang="pt-BR" altLang="pt-BR" sz="2000" u="sng" dirty="0">
                <a:cs typeface="Arial" panose="020B0604020202020204" pitchFamily="34" charset="0"/>
              </a:rPr>
              <a:t>princípio das vantagens comparativas</a:t>
            </a:r>
            <a:r>
              <a:rPr lang="pt-BR" altLang="pt-BR" sz="2000" dirty="0"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Logo, o multilateralismo seria superior ao </a:t>
            </a:r>
            <a:r>
              <a:rPr lang="pt-BR" altLang="pt-BR" sz="2000" dirty="0" smtClean="0">
                <a:cs typeface="Arial" panose="020B0604020202020204" pitchFamily="34" charset="0"/>
              </a:rPr>
              <a:t>regionalismo </a:t>
            </a:r>
            <a:r>
              <a:rPr lang="pt-BR" altLang="pt-BR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first</a:t>
            </a:r>
            <a:r>
              <a:rPr lang="pt-BR" altLang="pt-BR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  <a:endParaRPr lang="pt-BR" altLang="pt-BR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Mas, se por algum motivo, o multilateralismo não é possível, a integração regional surge como “segunda melhor opção</a:t>
            </a:r>
            <a:r>
              <a:rPr lang="pt-BR" altLang="pt-BR" sz="2000" dirty="0" smtClean="0">
                <a:cs typeface="Arial" panose="020B0604020202020204" pitchFamily="34" charset="0"/>
              </a:rPr>
              <a:t>” </a:t>
            </a:r>
            <a:r>
              <a:rPr lang="pt-BR" altLang="pt-BR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second</a:t>
            </a:r>
            <a:r>
              <a:rPr lang="pt-BR" altLang="pt-BR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), </a:t>
            </a:r>
            <a:r>
              <a:rPr lang="pt-BR" altLang="pt-BR" sz="2000" dirty="0">
                <a:cs typeface="Arial" panose="020B0604020202020204" pitchFamily="34" charset="0"/>
              </a:rPr>
              <a:t>desde que atenda aos critérios de “criação e desvio de comércio”.</a:t>
            </a:r>
          </a:p>
        </p:txBody>
      </p:sp>
    </p:spTree>
    <p:extLst>
      <p:ext uri="{BB962C8B-B14F-4D97-AF65-F5344CB8AC3E}">
        <p14:creationId xmlns:p14="http://schemas.microsoft.com/office/powerpoint/2010/main" val="2634490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3238" y="1844676"/>
            <a:ext cx="1150913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Criação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se substitui a produção de um determinado produto pela importação de um outro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Desvio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a opção importar algo de um país que não é 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* Em um acordo de integração, há tanto criação como desvio de comércio. Na abordagem neoclássica, a integração somente faz sentido se prevalecer a criação de comércio.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CaixaDeTexto 2"/>
          <p:cNvSpPr txBox="1">
            <a:spLocks noChangeArrowheads="1"/>
          </p:cNvSpPr>
          <p:nvPr/>
        </p:nvSpPr>
        <p:spPr bwMode="auto">
          <a:xfrm>
            <a:off x="1981201" y="5295900"/>
            <a:ext cx="8075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/>
              <a:t>Referências: </a:t>
            </a:r>
          </a:p>
          <a:p>
            <a:r>
              <a:rPr lang="pt-BR" altLang="pt-BR" sz="1400"/>
              <a:t>MEAD, James Edward. </a:t>
            </a:r>
            <a:r>
              <a:rPr lang="pt-BR" altLang="pt-BR" sz="1400" i="1"/>
              <a:t>The theory of customs unions. </a:t>
            </a:r>
            <a:r>
              <a:rPr lang="pt-BR" altLang="pt-BR" sz="1400"/>
              <a:t>Amsterdã: North-Holland Pub. Co., 1955.</a:t>
            </a:r>
          </a:p>
          <a:p>
            <a:r>
              <a:rPr lang="pt-BR" altLang="pt-BR" sz="1400"/>
              <a:t>VINER, Jacob. </a:t>
            </a:r>
            <a:r>
              <a:rPr lang="pt-BR" altLang="pt-BR" sz="1400" i="1"/>
              <a:t>The customs unions issue</a:t>
            </a:r>
            <a:r>
              <a:rPr lang="pt-BR" altLang="pt-BR" sz="1400"/>
              <a:t>. Nova Iorque, Oxford University Press, 2014.</a:t>
            </a:r>
          </a:p>
        </p:txBody>
      </p:sp>
    </p:spTree>
    <p:extLst>
      <p:ext uri="{BB962C8B-B14F-4D97-AF65-F5344CB8AC3E}">
        <p14:creationId xmlns:p14="http://schemas.microsoft.com/office/powerpoint/2010/main" val="3566586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58862" y="1951892"/>
            <a:ext cx="7209692" cy="1195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29199" y="3727938"/>
            <a:ext cx="7027348" cy="15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199" y="1284416"/>
            <a:ext cx="7139355" cy="54916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França e Inglaterra promovem uma área de livre comércio (ALC)  </a:t>
            </a:r>
          </a:p>
          <a:p>
            <a:pPr marL="0" indent="0">
              <a:spcBef>
                <a:spcPts val="0"/>
              </a:spcBef>
              <a:buNone/>
            </a:pPr>
            <a:endParaRPr lang="pt-BR" sz="11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 Trigo francês não paga nada na GB e vice versa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com ALC – a principio nada muda: GB e Fr. importam dos </a:t>
            </a:r>
            <a:r>
              <a:rPr lang="pt-BR" dirty="0" smtClean="0"/>
              <a:t>EUA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com TEC – tarifa externa comum (União Aduaneira)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9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/>
              <a:t>Se TEC &gt; 2U$: GB passa a importar da França</a:t>
            </a:r>
          </a:p>
          <a:p>
            <a:pPr marL="0" indent="0">
              <a:buNone/>
            </a:pPr>
            <a:r>
              <a:rPr lang="pt-BR" sz="2600" b="1" dirty="0" smtClean="0">
                <a:solidFill>
                  <a:srgbClr val="00B050"/>
                </a:solidFill>
              </a:rPr>
              <a:t>(defesa da produção local da União Aduaneira) </a:t>
            </a:r>
          </a:p>
          <a:p>
            <a:pPr marL="0" indent="0">
              <a:buNone/>
            </a:pPr>
            <a:endParaRPr lang="pt-BR" sz="26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comparado com 2.a. (Tarifa GB -  5 U$)       		 importação da França – </a:t>
            </a:r>
            <a:r>
              <a:rPr lang="pt-BR" b="1" dirty="0" smtClean="0">
                <a:solidFill>
                  <a:srgbClr val="FF0000"/>
                </a:solidFill>
              </a:rPr>
              <a:t>criação de comércio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comparado com 2.b. (</a:t>
            </a:r>
            <a:r>
              <a:rPr lang="pt-BR" dirty="0" smtClean="0"/>
              <a:t>Tarifa GB - </a:t>
            </a:r>
            <a:r>
              <a:rPr lang="pt-BR" dirty="0" smtClean="0"/>
              <a:t>3 U$)      		         importação da França  - </a:t>
            </a:r>
            <a:r>
              <a:rPr lang="pt-BR" b="1" dirty="0" smtClean="0">
                <a:solidFill>
                  <a:srgbClr val="FF0000"/>
                </a:solidFill>
              </a:rPr>
              <a:t>desvio de comércio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6862" y="1366323"/>
            <a:ext cx="4193931" cy="163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44" y="-88429"/>
            <a:ext cx="10289932" cy="1325563"/>
          </a:xfrm>
        </p:spPr>
        <p:txBody>
          <a:bodyPr/>
          <a:lstStyle/>
          <a:p>
            <a:pPr algn="ctr"/>
            <a:r>
              <a:rPr lang="pt-BR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e desvios de comércio</a:t>
            </a:r>
            <a:endParaRPr lang="pt-BR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5712" y="1366323"/>
            <a:ext cx="4215082" cy="5138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3 países produzindo trigo</a:t>
            </a:r>
          </a:p>
          <a:p>
            <a:pPr lvl="1"/>
            <a:r>
              <a:rPr lang="pt-BR" dirty="0" smtClean="0"/>
              <a:t>EUA – 4U$ alqueire</a:t>
            </a:r>
          </a:p>
          <a:p>
            <a:pPr lvl="1"/>
            <a:r>
              <a:rPr lang="pt-BR" dirty="0" smtClean="0"/>
              <a:t>França – 6 U$ alqueire</a:t>
            </a:r>
          </a:p>
          <a:p>
            <a:pPr lvl="1"/>
            <a:r>
              <a:rPr lang="pt-BR" dirty="0" smtClean="0"/>
              <a:t>Inglaterra – 8 U$ alqueire </a:t>
            </a:r>
          </a:p>
          <a:p>
            <a:pPr marL="0" indent="0">
              <a:buNone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 Se não houver barreiras –</a:t>
            </a:r>
            <a:r>
              <a:rPr lang="pt-BR" dirty="0"/>
              <a:t> </a:t>
            </a:r>
            <a:r>
              <a:rPr lang="pt-BR" dirty="0" smtClean="0"/>
              <a:t>             todos compram trigo dos EUA</a:t>
            </a:r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r>
              <a:rPr lang="pt-BR" dirty="0" smtClean="0"/>
              <a:t>2. Mas se GB colocar tarifa</a:t>
            </a:r>
          </a:p>
          <a:p>
            <a:pPr marL="630936" lvl="1" indent="-457200">
              <a:buFont typeface="+mj-lt"/>
              <a:buAutoNum type="alphaLcPeriod"/>
            </a:pPr>
            <a:r>
              <a:rPr lang="pt-BR" dirty="0" smtClean="0"/>
              <a:t>colocar tarifa (global) de 5 U$ -         GB não importa </a:t>
            </a:r>
            <a:r>
              <a:rPr lang="pt-BR" b="1" dirty="0" smtClean="0">
                <a:solidFill>
                  <a:srgbClr val="00B050"/>
                </a:solidFill>
              </a:rPr>
              <a:t>(GB - defende produção local)</a:t>
            </a:r>
          </a:p>
          <a:p>
            <a:pPr marL="173736" lvl="1" indent="0">
              <a:buNone/>
            </a:pPr>
            <a:r>
              <a:rPr lang="pt-BR" dirty="0" smtClean="0"/>
              <a:t>b.  colocar tarifa (global) de 3 U$ - 		GB ainda importa EUA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4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464527" y="1595021"/>
            <a:ext cx="112629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dirty="0"/>
              <a:t>Análise da integração deve ser dinâmica, e não estática, como propõe os neoclássicos.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Princípio geral: a integração traz efeitos dinâmicos que podem contribuir para o desenvolvimento econômico entre nações menos desenvolvidas =&gt; ações conjuntas são melhores do que ações isoladas no mundo capitalista do pós-guerra.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Para a CEPAL, a integração econômica regional deve fazer parte de uma estratégia mais ampla: a </a:t>
            </a:r>
            <a:r>
              <a:rPr lang="pt-BR" altLang="pt-BR" sz="2400" u="sng" dirty="0"/>
              <a:t>estratégia de industrialização</a:t>
            </a:r>
            <a:r>
              <a:rPr lang="pt-BR" altLang="pt-BR" sz="2400" dirty="0"/>
              <a:t>. A Comissão apresentou diretrizes para a formação de um mercado comum latino-americano</a:t>
            </a:r>
            <a:r>
              <a:rPr lang="pt-BR" altLang="pt-BR" sz="2400" dirty="0" smtClean="0"/>
              <a:t>.</a:t>
            </a:r>
          </a:p>
          <a:p>
            <a:pPr algn="just"/>
            <a:endParaRPr lang="pt-BR" altLang="pt-BR" sz="2400" dirty="0" smtClean="0"/>
          </a:p>
          <a:p>
            <a:pPr algn="just"/>
            <a:r>
              <a:rPr lang="es-MX" sz="2400" dirty="0" smtClean="0"/>
              <a:t>Texto básico: </a:t>
            </a:r>
            <a:r>
              <a:rPr lang="es-MX" sz="2400" i="1" dirty="0" smtClean="0">
                <a:solidFill>
                  <a:srgbClr val="FF0000"/>
                </a:solidFill>
              </a:rPr>
              <a:t>El </a:t>
            </a:r>
            <a:r>
              <a:rPr lang="es-MX" sz="2400" i="1" dirty="0">
                <a:solidFill>
                  <a:srgbClr val="FF0000"/>
                </a:solidFill>
              </a:rPr>
              <a:t>Mercado Común Latinoamericano</a:t>
            </a:r>
            <a:r>
              <a:rPr lang="pt-BR" sz="2400" dirty="0"/>
              <a:t>, (1959),</a:t>
            </a:r>
            <a:endParaRPr lang="pt-BR" altLang="pt-BR" sz="2400" dirty="0"/>
          </a:p>
          <a:p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593386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808892" y="1639888"/>
            <a:ext cx="917489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1600" dirty="0"/>
              <a:t>Os objetivos da integração na América Latina, segundo a CEPAL:</a:t>
            </a:r>
          </a:p>
          <a:p>
            <a:pPr algn="just"/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Ampliação dos mercados, permitindo a exploração de economias de escala;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Especialização regional, com base em um conceito de “vantagens comparativas regionais”, de acordo com a produtividade dos fatores de produção e disponibilidade de matérias primas =&gt; a integração dentro da concepção de planejamento econômico regional =&gt; mercado + Estado;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Manter as produções primárias e ampliá-las com a integração;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Fazer frente ao protecionismo agrícola europeu (maior poder de barganha);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Ampliar as exportações industriais da América Latina, aproveitando as mudanças tecnológicas na Europa (que deixa de produzir bens de baixa tecnologia). 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1227992" y="5581115"/>
            <a:ext cx="1027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Neste sentido, </a:t>
            </a:r>
            <a:r>
              <a:rPr lang="pt-BR" b="1"/>
              <a:t>a integração</a:t>
            </a:r>
            <a:r>
              <a:rPr lang="pt-BR"/>
              <a:t> </a:t>
            </a:r>
            <a:r>
              <a:rPr lang="pt-BR" b="1"/>
              <a:t>econômica regional como parte das estratégias de desenvolvimento nacional</a:t>
            </a: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La integración debe estar impulsada por una planificación regional compatible con los intereses políticos nacionales.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24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FURTADO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 integração</a:t>
            </a:r>
            <a:r>
              <a:rPr lang="pt-BR" dirty="0"/>
              <a:t>, por ser parte da </a:t>
            </a:r>
            <a:r>
              <a:rPr lang="pt-BR" b="1" dirty="0"/>
              <a:t>estratégia de planejamento para o desenvolvimento econômico,</a:t>
            </a:r>
            <a:r>
              <a:rPr lang="pt-BR" dirty="0"/>
              <a:t> depende de algum grau de convergência política</a:t>
            </a:r>
            <a:r>
              <a:rPr lang="pt-BR" dirty="0" smtClean="0"/>
              <a:t>. </a:t>
            </a:r>
            <a:r>
              <a:rPr lang="pt-BR" dirty="0" smtClean="0">
                <a:solidFill>
                  <a:srgbClr val="FF0000"/>
                </a:solidFill>
              </a:rPr>
              <a:t>=&gt; </a:t>
            </a:r>
            <a:r>
              <a:rPr lang="es-ES" dirty="0" smtClean="0">
                <a:solidFill>
                  <a:srgbClr val="FF0000"/>
                </a:solidFill>
              </a:rPr>
              <a:t>integración x convergencia </a:t>
            </a:r>
            <a:r>
              <a:rPr lang="es-ES" dirty="0">
                <a:solidFill>
                  <a:srgbClr val="FF0000"/>
                </a:solidFill>
              </a:rPr>
              <a:t>política.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Nesse sentido, “a teoria da integração constitui uma </a:t>
            </a:r>
            <a:r>
              <a:rPr lang="pt-BR" b="1" u="sng" dirty="0" smtClean="0"/>
              <a:t>etapa superior da teoria do desenvolvimento econômico </a:t>
            </a:r>
            <a:r>
              <a:rPr lang="pt-BR" dirty="0" smtClean="0"/>
              <a:t>e a política de integração uma </a:t>
            </a:r>
            <a:r>
              <a:rPr lang="pt-BR" b="1" u="sng" dirty="0" smtClean="0"/>
              <a:t>forma avançada de política de desenvolvimento</a:t>
            </a:r>
            <a:r>
              <a:rPr lang="pt-BR" dirty="0" smtClean="0"/>
              <a:t>” (Furtado, Celso. Teoria e Política do Desenvolvimento Econômico. São Paulo: Abril Cultural, 1983). </a:t>
            </a:r>
            <a:r>
              <a:rPr lang="pt-BR" dirty="0" smtClean="0">
                <a:solidFill>
                  <a:srgbClr val="FF0000"/>
                </a:solidFill>
              </a:rPr>
              <a:t>=&gt; </a:t>
            </a:r>
            <a:r>
              <a:rPr lang="es-ES" dirty="0" smtClean="0">
                <a:solidFill>
                  <a:srgbClr val="FF0000"/>
                </a:solidFill>
              </a:rPr>
              <a:t>integración </a:t>
            </a:r>
            <a:r>
              <a:rPr lang="es-ES" dirty="0">
                <a:solidFill>
                  <a:srgbClr val="FF0000"/>
                </a:solidFill>
              </a:rPr>
              <a:t>económica regional x políticas nacionales de </a:t>
            </a:r>
            <a:r>
              <a:rPr lang="es-ES" dirty="0" smtClean="0">
                <a:solidFill>
                  <a:srgbClr val="FF0000"/>
                </a:solidFill>
              </a:rPr>
              <a:t>desarrollo.</a:t>
            </a: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90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1960 – formada a ALALC: Associação Latino-Americana de Livre Comércio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92314" y="1639889"/>
            <a:ext cx="7991475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Foi criada a partir das recomendações da CEPAL, em 1960.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Era uma área de livre-comércio que integrada por todos os Estados da América do Sul (menos as Guianas) e também pelo México, com o objetivo de estabelecer a liberalização total em até 12 anos.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Negociação por listas de produtos: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1960: 4.268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1966: 9.054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1970: 11.070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1972: 11.242 concessões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Experiência frustrada: questões políticas (ditaduras) e falta de tradição de comércio </a:t>
            </a:r>
            <a:r>
              <a:rPr lang="pt-BR" sz="1600" dirty="0" err="1">
                <a:latin typeface="Arial" charset="0"/>
              </a:rPr>
              <a:t>intra-regional</a:t>
            </a:r>
            <a:r>
              <a:rPr lang="pt-BR" sz="1600" dirty="0">
                <a:latin typeface="Arial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1980 – ALALC é substituída pela ALADI (Associação Latino-americana de Integração).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11215" y="1248508"/>
            <a:ext cx="7174523" cy="325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1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13892"/>
              <a:gd name="adj6" fmla="val -2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4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512543" y="1832561"/>
            <a:ext cx="65971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Dentro de um sistema global de comercio (SGC) – dois países decidem explorar suas relações comerciais de modo diferenciado – acordos de </a:t>
            </a:r>
            <a:r>
              <a:rPr lang="pt-BR" b="1" dirty="0" smtClean="0"/>
              <a:t>nação favorecida – preferencia comercial</a:t>
            </a:r>
          </a:p>
          <a:p>
            <a:endParaRPr lang="pt-BR" b="1" dirty="0" smtClean="0"/>
          </a:p>
          <a:p>
            <a:r>
              <a:rPr lang="pt-BR" dirty="0" smtClean="0"/>
              <a:t>Dentro do sistema global de comercio – transações envolvendo produto X tem tarifa </a:t>
            </a:r>
            <a:r>
              <a:rPr lang="pt-BR" b="1" dirty="0" err="1" smtClean="0"/>
              <a:t>t</a:t>
            </a:r>
            <a:r>
              <a:rPr lang="pt-BR" b="1" baseline="-25000" dirty="0" err="1" smtClean="0"/>
              <a:t>x</a:t>
            </a:r>
            <a:r>
              <a:rPr lang="pt-BR" b="1" baseline="-25000" dirty="0" smtClean="0"/>
              <a:t>.</a:t>
            </a:r>
            <a:r>
              <a:rPr lang="pt-BR" b="1" dirty="0" smtClean="0"/>
              <a:t> </a:t>
            </a:r>
            <a:r>
              <a:rPr lang="pt-BR" dirty="0" smtClean="0"/>
              <a:t>Em um acordo na transação envolvendo produto X entre países A e B , a tarifa passa a ser </a:t>
            </a:r>
            <a:r>
              <a:rPr lang="pt-BR" b="1" dirty="0" smtClean="0"/>
              <a:t>t</a:t>
            </a:r>
            <a:r>
              <a:rPr lang="pt-BR" b="1" baseline="-25000" dirty="0" smtClean="0"/>
              <a:t>x1, </a:t>
            </a:r>
            <a:r>
              <a:rPr lang="pt-BR" i="1" dirty="0" smtClean="0"/>
              <a:t>com</a:t>
            </a:r>
            <a:r>
              <a:rPr lang="pt-BR" i="1" dirty="0"/>
              <a:t> t</a:t>
            </a:r>
            <a:r>
              <a:rPr lang="pt-BR" i="1" baseline="-25000" dirty="0"/>
              <a:t>x1</a:t>
            </a:r>
            <a:r>
              <a:rPr lang="pt-BR" i="1" dirty="0" smtClean="0"/>
              <a:t> em geral menor que </a:t>
            </a:r>
            <a:r>
              <a:rPr lang="pt-BR" i="1" dirty="0" err="1" smtClean="0"/>
              <a:t>t</a:t>
            </a:r>
            <a:r>
              <a:rPr lang="pt-BR" i="1" baseline="-25000" dirty="0" err="1" smtClean="0"/>
              <a:t>x</a:t>
            </a:r>
            <a:endParaRPr lang="pt-BR" i="1" baseline="-25000" dirty="0" smtClean="0"/>
          </a:p>
          <a:p>
            <a:endParaRPr lang="pt-BR" i="1" baseline="-25000" dirty="0"/>
          </a:p>
          <a:p>
            <a:r>
              <a:rPr lang="pt-BR" dirty="0" smtClean="0"/>
              <a:t>Em Geral acordos de preferencias comerciais são acordos comerciais mas que tem um componente politico (preferencia de um pais sobre outros) tem 3 características: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Acordos com número limitado de bens e serviços e margem limitada de preferencias (dificilmente redução completa da tarifa)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há necessidade de contiguidade ou proximidade geográfica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Importância pequena de coordenação macro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98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7052" y="1008199"/>
            <a:ext cx="11779623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primeira onda nasceu no contexto do pós-guerra, quando a América Latina participou debateu  construção do sistema interamericano (OEA , Aliança para o Progresso, BID) , assistiu a criação dos órgão multilaterais internacionais e o inicio do movimento europeu, por outro lado a América Latina refletiu sobre estratégias próprias de desenvolvimento (CEPAL).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Primeira onda atenção inicial – </a:t>
            </a:r>
            <a:r>
              <a:rPr lang="pt-BR" dirty="0" err="1" smtClean="0"/>
              <a:t>America</a:t>
            </a:r>
            <a:r>
              <a:rPr lang="pt-BR" dirty="0" smtClean="0"/>
              <a:t> Central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No nível político,  pela tentativa dos centro-americanos de reviver um projeto federal abandonado desde 1838.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Um "Pacto da União Confederada dos Estados da América Central" foi assinado em 1947 em San Salvador, mas o passo não foi dado.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Em 1951, era menos ambicioso, mas enfrentou as divisões políticas da época e não resistiu à intervenção militar dos EUA na Guatemala em 1954.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Debate OEA (UPA) x CEPAL, mais tarde, já na década de 1960 programa Aliança para o Progresso de Kennedy.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Economicamente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Vinner</a:t>
            </a:r>
            <a:r>
              <a:rPr lang="pt-BR" dirty="0" smtClean="0"/>
              <a:t> – </a:t>
            </a:r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best</a:t>
            </a:r>
            <a:r>
              <a:rPr lang="pt-BR" dirty="0" smtClean="0"/>
              <a:t> (ganhos e desvios de comercio) x  </a:t>
            </a:r>
            <a:r>
              <a:rPr lang="pt-BR" dirty="0" err="1" smtClean="0"/>
              <a:t>Prebisch</a:t>
            </a:r>
            <a:r>
              <a:rPr lang="pt-BR" dirty="0" smtClean="0"/>
              <a:t> - teoria do intercâmbio desigual: deterioração dos termos do comércio se deterioram, recomendação de industrialização – necessidade de  base regional.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O modelo Cepal baseia-se na complementaridade industrial e na liberalização do comércio no âmbito das uniões aduaneiras. Essa concepção de planejamento, desenvolvimentista e protecionista se opõe ao modelo de livre comércio defendido pelos Estados Unidos.  - visto como </a:t>
            </a:r>
            <a:r>
              <a:rPr lang="pt-BR" u="sng" dirty="0" smtClean="0"/>
              <a:t>modelo regionalismo fechado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Os acordos assinados entre 1958 e 1960 na América Central (MCCA) carregam a marca dessas influências concorrentes, assim como ALALC – mas não </a:t>
            </a:r>
            <a:r>
              <a:rPr lang="pt-BR" dirty="0" err="1" smtClean="0"/>
              <a:t>vao</a:t>
            </a:r>
            <a:r>
              <a:rPr lang="pt-BR" dirty="0" smtClean="0"/>
              <a:t> para frente (guerras, golpes e dificuldades inerentes a integração – assimetrias)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dirty="0" smtClean="0"/>
              <a:t>Começa sub divisão – origens do CAN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7859" y="221696"/>
            <a:ext cx="10538011" cy="845111"/>
          </a:xfrm>
        </p:spPr>
        <p:txBody>
          <a:bodyPr/>
          <a:lstStyle/>
          <a:p>
            <a:pPr algn="ctr"/>
            <a:r>
              <a:rPr lang="pt-BR" dirty="0" smtClean="0"/>
              <a:t>Regionalismo fechado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58" y="-92075"/>
            <a:ext cx="10515600" cy="1325563"/>
          </a:xfrm>
        </p:spPr>
        <p:txBody>
          <a:bodyPr/>
          <a:lstStyle/>
          <a:p>
            <a:r>
              <a:rPr lang="pt-BR" dirty="0" smtClean="0"/>
              <a:t>Estruturalismo Frances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729" y="1021977"/>
            <a:ext cx="11707906" cy="5683624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Aula passada: estruturalismo </a:t>
            </a:r>
            <a:r>
              <a:rPr lang="pt-BR" dirty="0" err="1" smtClean="0"/>
              <a:t>cepalino</a:t>
            </a:r>
            <a:r>
              <a:rPr lang="pt-BR" dirty="0" smtClean="0"/>
              <a:t>,  concepção (motivação) para integração em contraponto às ideias de Jacob </a:t>
            </a:r>
            <a:r>
              <a:rPr lang="pt-BR" dirty="0" err="1" smtClean="0"/>
              <a:t>Vinner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Briceno</a:t>
            </a:r>
            <a:r>
              <a:rPr lang="pt-BR" dirty="0" smtClean="0"/>
              <a:t> Ruiz – </a:t>
            </a:r>
            <a:r>
              <a:rPr lang="pt-BR" i="1" dirty="0" err="1" smtClean="0"/>
              <a:t>Las</a:t>
            </a:r>
            <a:r>
              <a:rPr lang="pt-BR" i="1" dirty="0" smtClean="0"/>
              <a:t> teorias de </a:t>
            </a:r>
            <a:r>
              <a:rPr lang="pt-BR" i="1" dirty="0" err="1" smtClean="0"/>
              <a:t>integracion</a:t>
            </a:r>
            <a:r>
              <a:rPr lang="pt-BR" i="1" dirty="0" smtClean="0"/>
              <a:t> regional, mas ala </a:t>
            </a:r>
            <a:r>
              <a:rPr lang="pt-BR" i="1" dirty="0" err="1" smtClean="0"/>
              <a:t>del</a:t>
            </a:r>
            <a:r>
              <a:rPr lang="pt-BR" i="1" dirty="0" smtClean="0"/>
              <a:t> </a:t>
            </a:r>
            <a:r>
              <a:rPr lang="pt-BR" i="1" dirty="0" err="1" smtClean="0"/>
              <a:t>eurocentrismo</a:t>
            </a:r>
            <a:endParaRPr lang="pt-BR" i="1" dirty="0" smtClean="0"/>
          </a:p>
          <a:p>
            <a:pPr lvl="1"/>
            <a:r>
              <a:rPr lang="pt-BR" dirty="0" smtClean="0"/>
              <a:t>Ideias de </a:t>
            </a:r>
            <a:r>
              <a:rPr lang="pt-BR" dirty="0" err="1" smtClean="0"/>
              <a:t>Perroux</a:t>
            </a:r>
            <a:r>
              <a:rPr lang="pt-BR" dirty="0" smtClean="0"/>
              <a:t> e </a:t>
            </a:r>
            <a:r>
              <a:rPr lang="pt-BR" dirty="0" err="1" smtClean="0"/>
              <a:t>Marchal</a:t>
            </a:r>
            <a:r>
              <a:rPr lang="pt-BR" dirty="0" smtClean="0"/>
              <a:t> sobre regionalização </a:t>
            </a:r>
            <a:endParaRPr lang="pt-BR" dirty="0"/>
          </a:p>
          <a:p>
            <a:pPr lvl="1"/>
            <a:r>
              <a:rPr lang="pt-BR" sz="2200" dirty="0" smtClean="0"/>
              <a:t>Conceberam a integração econômica não apenas como um mecanismo de liberalização tarifária, mas como um processo de </a:t>
            </a:r>
            <a:r>
              <a:rPr lang="pt-BR" sz="2200" u="sng" dirty="0" smtClean="0"/>
              <a:t>unificação dos sistemas econômicos sob o princípio da solidariedade</a:t>
            </a:r>
            <a:r>
              <a:rPr lang="pt-BR" sz="2200" dirty="0" smtClean="0"/>
              <a:t>. Essa ideia de integração solidária acabou sendo crucial para a visão estruturalista e, de alguma forma, foi articulada com o tema do desenvolvimento. </a:t>
            </a:r>
          </a:p>
          <a:p>
            <a:pPr lvl="2"/>
            <a:r>
              <a:rPr lang="pt-BR" sz="1800" dirty="0" smtClean="0"/>
              <a:t>No entanto, talvez devido ao status da economia industrial de todos os membros do que então constituiu as Comunidades Europeias, o estruturalismo francês não teve como centro de reflexão a forma como a integração contribuiu para a transformação produtiva dos países membros.</a:t>
            </a:r>
          </a:p>
          <a:p>
            <a:pPr lvl="1"/>
            <a:r>
              <a:rPr lang="pt-BR" dirty="0" smtClean="0"/>
              <a:t>critica o que descreve como o método liberal de integração, que se baseia na liberalização do comércio, o método liberal gera interdependência, mas não solidariedade, </a:t>
            </a:r>
          </a:p>
          <a:p>
            <a:pPr lvl="2"/>
            <a:r>
              <a:rPr lang="pt-BR" dirty="0" smtClean="0"/>
              <a:t>só pode haver troca bem sucedida se for precedida de uma mudança nas estruturas econômicas; isso contradiz a suposição liberal de que o próprio livre comércio gera mudanças estruturais.</a:t>
            </a:r>
          </a:p>
          <a:p>
            <a:pPr lvl="2"/>
            <a:r>
              <a:rPr lang="pt-BR" dirty="0" smtClean="0"/>
              <a:t>O Estado deve desencadear um processo contínuo, socialmente equilibrado e harmonioso por meio de políticas em varias </a:t>
            </a:r>
            <a:r>
              <a:rPr lang="pt-BR" dirty="0" err="1" smtClean="0"/>
              <a:t>areas</a:t>
            </a:r>
            <a:r>
              <a:rPr lang="pt-BR" dirty="0" smtClean="0"/>
              <a:t>. Se a integração não é simplesmente justaposição ou adição, então é crucial implementar ou coordenar políticas comuns que deve levar à criação de uma área territorial constituída por uma rede de laços estreitos de solidariedade. Essa ideia de solidariedade implica que o progresso de alguém beneficia a todos. </a:t>
            </a:r>
          </a:p>
          <a:p>
            <a:pPr lvl="2"/>
            <a:r>
              <a:rPr lang="pt-BR" dirty="0" smtClean="0"/>
              <a:t>Uma integração é solidária quando "todos os colaboradores contribuem para o resultado do esforço comum e que a parte de cada um depende do esforço de todos“ e pressupõe  uma certa igualdade de oportunidades que permitem que todos aqueles que participam da rede sejam vencedores e impeçam que um componente da rede domine os outros. Não envolve apenas a integração econômica, mas a integração social".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32457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69" y="1395808"/>
            <a:ext cx="9376461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87" y="2807680"/>
            <a:ext cx="9365792" cy="3962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5483" y="663388"/>
            <a:ext cx="1127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Período de crises da AL: ISI, petróleo, dívida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segunda onda de integração  foi descrita como revisionista; alimenta-se da decepção causada pela etapa anterior sem se inspirar na adoção de um novo paradigma.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Tb “</a:t>
            </a:r>
            <a:r>
              <a:rPr lang="pt-BR" dirty="0" err="1" smtClean="0"/>
              <a:t>Euroesclorese</a:t>
            </a:r>
            <a:r>
              <a:rPr lang="pt-BR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Ambições estão sendo redimensionadas. O ALALC é substituído pelo ALADI, com o mesmo objetivo de longo prazo de criar uma Área de Livre Comércio latino-americano, mas com mais flexibilidade para alcançá-la, por exemplo, permite a celebração de acordos parciais.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62400" y="134471"/>
            <a:ext cx="519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FASE REVISIONISTA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3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 (quase) democratizada, </a:t>
            </a:r>
            <a:r>
              <a:rPr lang="pt-BR" dirty="0" smtClean="0"/>
              <a:t>reestruturação </a:t>
            </a:r>
            <a:r>
              <a:rPr lang="pt-BR" dirty="0"/>
              <a:t>do diálogo político.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final da década de 1980, a América Latina aderiu fortemente ao neoliberalismo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Período do regionalismo aberto – que passa a ser defendido inclusive pela CEPAL dentro da ideia de  transformação produtiva com equidade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Estados Unidos assinam um acordo de livre comércio com o México e o Canadá (NAFTA, 1992) e propõem sua expansão para o resto do continente, com a Área de Livre Comércio das Américas (FTAA).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Os acordos históricos na América Central, no Caribe e na região andina estão sendo renegociados nos moldes do “novo regionalismo” ou do "regionalismo aberto"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REGIONALISMO ABERTO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954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257" y="351694"/>
            <a:ext cx="10515600" cy="791308"/>
          </a:xfrm>
        </p:spPr>
        <p:txBody>
          <a:bodyPr/>
          <a:lstStyle/>
          <a:p>
            <a:r>
              <a:rPr lang="pt-BR" dirty="0" smtClean="0"/>
              <a:t>Regionalismo aberto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670" y="1295398"/>
            <a:ext cx="11573436" cy="536037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regionalismo aberto é uma forma de integração econômica que se concentra na liberalização tarifária </a:t>
            </a:r>
            <a:r>
              <a:rPr lang="pt-BR" dirty="0" err="1" smtClean="0"/>
              <a:t>intra-regional</a:t>
            </a:r>
            <a:r>
              <a:rPr lang="pt-BR" dirty="0" smtClean="0"/>
              <a:t>, mas sem discriminar o resto do mundo.</a:t>
            </a:r>
          </a:p>
          <a:p>
            <a:pPr lvl="1"/>
            <a:r>
              <a:rPr lang="pt-BR" dirty="0" smtClean="0"/>
              <a:t>Origem movimento na </a:t>
            </a:r>
            <a:r>
              <a:rPr lang="pt-BR" dirty="0" err="1" smtClean="0"/>
              <a:t>Asia</a:t>
            </a:r>
            <a:r>
              <a:rPr lang="pt-BR" dirty="0" smtClean="0"/>
              <a:t>, </a:t>
            </a:r>
            <a:r>
              <a:rPr lang="pt-BR" dirty="0"/>
              <a:t>J</a:t>
            </a:r>
            <a:r>
              <a:rPr lang="pt-BR" dirty="0" smtClean="0"/>
              <a:t>apão sudeste </a:t>
            </a:r>
            <a:r>
              <a:rPr lang="pt-BR" dirty="0" err="1" smtClean="0"/>
              <a:t>asiatico</a:t>
            </a:r>
            <a:endParaRPr lang="pt-BR" dirty="0" smtClean="0"/>
          </a:p>
          <a:p>
            <a:pPr lvl="1"/>
            <a:r>
              <a:rPr lang="pt-BR" dirty="0" smtClean="0"/>
              <a:t>A liberalização dos fluxos comerciais </a:t>
            </a:r>
            <a:r>
              <a:rPr lang="pt-BR" dirty="0" err="1" smtClean="0"/>
              <a:t>intra-regionais</a:t>
            </a:r>
            <a:r>
              <a:rPr lang="pt-BR" dirty="0" smtClean="0"/>
              <a:t> não é considerada incompatível com a abertura multilateral: não é preciso vir às custas do outro; pelo contrário, os dois devem ser compatíveis</a:t>
            </a:r>
          </a:p>
          <a:p>
            <a:pPr lvl="1"/>
            <a:r>
              <a:rPr lang="pt-BR" dirty="0" smtClean="0"/>
              <a:t>Esse regionalismo aberto esteve associado às reformas econômicas que estão sendo implementadas em várias regiões em desenvolvimento, inclusive abertura financeira </a:t>
            </a:r>
          </a:p>
          <a:p>
            <a:pPr lvl="1"/>
            <a:r>
              <a:rPr lang="pt-BR" dirty="0"/>
              <a:t>O</a:t>
            </a:r>
            <a:r>
              <a:rPr lang="pt-BR" dirty="0" smtClean="0"/>
              <a:t> objetivo da política de integração é a inserção nacional na economia global e o mecanismo-chave reside nas reduções tarifárias, independentemente do nível de desenvolvimento dos Estados participantes. A questão do desenvolvimento desaparece nas discussões sobre o regionalismo.</a:t>
            </a:r>
          </a:p>
          <a:p>
            <a:r>
              <a:rPr lang="pt-BR" dirty="0" smtClean="0"/>
              <a:t>CEPAL, com </a:t>
            </a:r>
            <a:r>
              <a:rPr lang="pt-BR" dirty="0" err="1" smtClean="0"/>
              <a:t>Gerth</a:t>
            </a:r>
            <a:r>
              <a:rPr lang="pt-BR" dirty="0" smtClean="0"/>
              <a:t> Rosenthal e Fernando </a:t>
            </a:r>
            <a:r>
              <a:rPr lang="pt-BR" dirty="0" err="1" smtClean="0"/>
              <a:t>Fajnzylberg</a:t>
            </a:r>
            <a:r>
              <a:rPr lang="pt-BR" dirty="0" smtClean="0"/>
              <a:t>, transformação produtiva com equidade, através da qual se mostra uma maior preocupação com os equilíbrios macroeconômicos e uma inserção na economia mundial, embora sem negligenciar a necessidade de superar um padrão de produção focado em matérias-primas,  soma-se a isso uma maior preocupação com a equidade, ou seja, a participação de todos os setores da sociedade nos benefícios do crescimento econômico.</a:t>
            </a:r>
          </a:p>
          <a:p>
            <a:pPr lvl="1"/>
            <a:r>
              <a:rPr lang="es-ES" dirty="0" smtClean="0"/>
              <a:t>“</a:t>
            </a:r>
            <a:r>
              <a:rPr lang="es-ES" sz="2900" b="1" i="1" dirty="0" smtClean="0"/>
              <a:t>El </a:t>
            </a:r>
            <a:r>
              <a:rPr lang="es-ES" sz="2900" b="1" i="1" dirty="0"/>
              <a:t>regionalismo abierto en América Latina y el </a:t>
            </a:r>
            <a:r>
              <a:rPr lang="es-ES" sz="2900" b="1" i="1" dirty="0" smtClean="0"/>
              <a:t>Caribe. La </a:t>
            </a:r>
            <a:r>
              <a:rPr lang="es-ES" sz="2900" b="1" i="1" dirty="0"/>
              <a:t>integración económica al servicio de la trasformación </a:t>
            </a:r>
            <a:r>
              <a:rPr lang="es-ES" sz="2900" b="1" i="1" dirty="0" smtClean="0"/>
              <a:t>productiva </a:t>
            </a:r>
            <a:r>
              <a:rPr lang="pt-BR" sz="2900" b="1" i="1" dirty="0" err="1" smtClean="0"/>
              <a:t>con</a:t>
            </a:r>
            <a:r>
              <a:rPr lang="pt-BR" sz="2900" b="1" i="1" dirty="0" smtClean="0"/>
              <a:t> </a:t>
            </a:r>
            <a:r>
              <a:rPr lang="pt-BR" sz="2900" b="1" i="1" dirty="0" err="1"/>
              <a:t>equidad</a:t>
            </a:r>
            <a:r>
              <a:rPr lang="pt-BR" dirty="0" smtClean="0"/>
              <a:t>”.</a:t>
            </a:r>
          </a:p>
          <a:p>
            <a:pPr lvl="1"/>
            <a:r>
              <a:rPr lang="pt-BR" sz="1900" dirty="0" smtClean="0"/>
              <a:t>a integração é um complemento à abertura que buscam melhorar a inserção dos países latino-americanos na economia mundial</a:t>
            </a:r>
          </a:p>
          <a:p>
            <a:pPr lvl="1"/>
            <a:r>
              <a:rPr lang="pt-BR" sz="1900" dirty="0" smtClean="0"/>
              <a:t>Levando em consideração cadeias global de valor, globalização, fluxos de capitais 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564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 (quase) democratizada, </a:t>
            </a:r>
            <a:r>
              <a:rPr lang="pt-BR" dirty="0" smtClean="0"/>
              <a:t>reestruturação </a:t>
            </a:r>
            <a:r>
              <a:rPr lang="pt-BR" dirty="0"/>
              <a:t>do diálogo político.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final da década de 1980, a América Latina aderiu fortemente ao neoliberalismo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Período do regionalismo aberto – que passa a ser defendido inclusive pela CEPAL dentro da ideia de  transformação produtiva com equidade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Estados Unidos assinam um acordo de livre comércio com o México e o Canadá (NAFTA, 1992) e propõem sua expansão para o resto do continente, com a Área de Livre Comércio das Américas (FTAA).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Os acordos históricos na América Central, no Caribe e na região andina estão sendo renegociados nos moldes do “novo regionalismo” ou do "regionalismo aberto"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Relançamento e avanços na Europa - ideias </a:t>
            </a:r>
            <a:r>
              <a:rPr lang="pt-BR" dirty="0" err="1" smtClean="0"/>
              <a:t>tb</a:t>
            </a:r>
            <a:r>
              <a:rPr lang="pt-BR" dirty="0" smtClean="0"/>
              <a:t> incorporadas </a:t>
            </a:r>
            <a:r>
              <a:rPr lang="pt-BR" dirty="0"/>
              <a:t>no </a:t>
            </a:r>
            <a:r>
              <a:rPr lang="pt-BR" dirty="0" smtClean="0"/>
              <a:t>MERCOSUL que sofre influencia europeia 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abertura é rápida e substancial, com tarifas médias para a América Latina subindo de 100% no início da década de 1980 para 30% uma década depois, e 10% no início dos anos 2000.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Existe algum crescimento </a:t>
            </a:r>
            <a:r>
              <a:rPr lang="pt-BR" dirty="0"/>
              <a:t>econômico i</a:t>
            </a:r>
            <a:r>
              <a:rPr lang="pt-BR" dirty="0" smtClean="0"/>
              <a:t>mpulsionado pelo </a:t>
            </a:r>
            <a:r>
              <a:rPr lang="pt-BR" dirty="0"/>
              <a:t>comércio </a:t>
            </a:r>
            <a:r>
              <a:rPr lang="pt-BR" dirty="0" err="1"/>
              <a:t>intra-regional</a:t>
            </a:r>
            <a:r>
              <a:rPr lang="pt-BR" dirty="0"/>
              <a:t> </a:t>
            </a:r>
            <a:endParaRPr lang="pt-B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N</a:t>
            </a:r>
            <a:r>
              <a:rPr lang="pt-BR" dirty="0" smtClean="0"/>
              <a:t>o MERCOSUL, o comércio </a:t>
            </a:r>
            <a:r>
              <a:rPr lang="pt-BR" dirty="0" err="1" smtClean="0"/>
              <a:t>intra-regional</a:t>
            </a:r>
            <a:r>
              <a:rPr lang="pt-BR" dirty="0"/>
              <a:t> </a:t>
            </a:r>
            <a:r>
              <a:rPr lang="pt-BR" dirty="0" smtClean="0"/>
              <a:t>representa 25,2% do total em 1998, contra apenas 8,9% em 1990.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No entanto, este progresso foi abruptamente interrompido pelas crises financeiras do final da década: a desvalorização brasileira de 1999 e, especialmente, a crise argentina de 2001 trouxeram o comércio de volta ao nível do início da década de 1990.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REGIONALISMO ABERTO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706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11" y="601735"/>
            <a:ext cx="9655377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900808"/>
            <a:ext cx="116899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Mudanças politicas na América interrompem o período neoliberal.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Existe um projeto de revitalização do regionalismo que ressuscita o estruturalismo  da CEPAL (e o estruturalismo francês), sem questionar completamente o regionalismo aberto, em um contexto de boom nas exportações de matérias-primas a partir de 2003, mas se caracteriza por </a:t>
            </a:r>
            <a:r>
              <a:rPr lang="pt-BR" dirty="0"/>
              <a:t>uma visão </a:t>
            </a:r>
            <a:r>
              <a:rPr lang="pt-BR" dirty="0" err="1"/>
              <a:t>pos</a:t>
            </a:r>
            <a:r>
              <a:rPr lang="pt-BR" dirty="0"/>
              <a:t> </a:t>
            </a:r>
            <a:r>
              <a:rPr lang="pt-BR" dirty="0" smtClean="0"/>
              <a:t>liberal  (novo estruturalismo, novo desenvolvimentismo)</a:t>
            </a:r>
            <a:endParaRPr lang="pt-B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originalmente concebida como uma alternativa à ALCA d</a:t>
            </a:r>
            <a:r>
              <a:rPr lang="pt-BR" dirty="0" smtClean="0"/>
              <a:t>os </a:t>
            </a:r>
            <a:r>
              <a:rPr lang="pt-BR" dirty="0"/>
              <a:t>Estados Unidos. A alternativa se transforma na Aliança Bolivariana para as Américas (ALBA</a:t>
            </a:r>
            <a:r>
              <a:rPr lang="pt-BR" dirty="0" smtClean="0"/>
              <a:t>), a partir de Chaves na Venezuela, ao mesmo tempo que Lula acentua a virada sul-americana da diplomacia brasileira e esta a frente da criação da UNASUL e formalizou um diálogo latino-americano, no âmbito da CELAC.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Este novo regionalismo procura </a:t>
            </a:r>
            <a:r>
              <a:rPr lang="pt-BR" dirty="0"/>
              <a:t>se dar uma  direção mais pragmática aos projetos regionais, </a:t>
            </a:r>
            <a:r>
              <a:rPr lang="pt-BR" dirty="0" smtClean="0"/>
              <a:t>por exemplo com  a IIRSA,  e </a:t>
            </a:r>
            <a:r>
              <a:rPr lang="pt-BR" dirty="0"/>
              <a:t>na criação de mecanismos inovadores de cooperação </a:t>
            </a:r>
            <a:r>
              <a:rPr lang="pt-BR" dirty="0" smtClean="0"/>
              <a:t>internacional, inclusive valendo-se de financiamentos a partir de riqueza petrolífera venezuelana e/ou de recursos com base no BNDES brasileiro.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As </a:t>
            </a:r>
            <a:r>
              <a:rPr lang="pt-BR" dirty="0"/>
              <a:t>empresas estatais estão associadas em </a:t>
            </a:r>
            <a:r>
              <a:rPr lang="pt-BR" dirty="0" smtClean="0"/>
              <a:t>consórcios, </a:t>
            </a:r>
            <a:r>
              <a:rPr lang="pt-BR" dirty="0"/>
              <a:t>para a produção de bens de consumo (por exemplo, alimentos) ou para o fornecimento de bens públicos regionais (educação, saúde, etc.). </a:t>
            </a:r>
            <a:endParaRPr lang="pt-B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Objetivos sociais ganham grande destaque, porém infraestrutura e defesa são partes importantes das agendas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Dentro desata iniciativas a  </a:t>
            </a:r>
            <a:r>
              <a:rPr lang="pt-BR" dirty="0"/>
              <a:t>dimensão comercial não está </a:t>
            </a:r>
            <a:r>
              <a:rPr lang="pt-BR" dirty="0" smtClean="0"/>
              <a:t>ausente</a:t>
            </a:r>
            <a:r>
              <a:rPr lang="pt-BR" dirty="0"/>
              <a:t>, mas é colocada a serviço do interesse comum.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clássica opção de livre comércio continua existindo  muitos países assinam acordos bilaterais com os Estados Unidos, aqueles que compartilham a fachada do Pacífico se organizam para impulsionar a integração na região Ásia-Pacífico, criando a Aliança do Pacífico (Chile, Peru, Colômbia, México)  que aparece como uma espécie de "</a:t>
            </a:r>
            <a:r>
              <a:rPr lang="pt-BR" dirty="0" err="1" smtClean="0"/>
              <a:t>anti-MERCOSUL</a:t>
            </a:r>
            <a:r>
              <a:rPr lang="pt-BR" dirty="0" smtClean="0"/>
              <a:t>".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70094" y="340659"/>
            <a:ext cx="796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Regionalismo Pós Liberal ou pós hegemônico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6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8" y="1283784"/>
            <a:ext cx="9731583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26861"/>
              <a:gd name="adj6" fmla="val -26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Objetivo: facilitação – ampliação de todo o comercio entre o dois(ou mais) países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Ampliação do numero de transações comerciais envolvidos – no limite todos os bens e serviços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Ampliação do grau de preferencia (redução de </a:t>
            </a:r>
            <a:r>
              <a:rPr lang="pt-BR" dirty="0" err="1" smtClean="0"/>
              <a:t>Txesp</a:t>
            </a:r>
            <a:r>
              <a:rPr lang="pt-BR" dirty="0"/>
              <a:t> </a:t>
            </a:r>
            <a:r>
              <a:rPr lang="pt-BR" dirty="0" smtClean="0"/>
              <a:t>e envolvimento de outras restrições não tarifarias </a:t>
            </a:r>
          </a:p>
          <a:p>
            <a:r>
              <a:rPr lang="pt-BR" dirty="0" smtClean="0"/>
              <a:t>Duas questões 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</a:t>
            </a:r>
            <a:r>
              <a:rPr lang="pt-BR" dirty="0" smtClean="0"/>
              <a:t>dentificar se produto tem ou não origem no pais envolvido na comercialização  </a:t>
            </a:r>
            <a:r>
              <a:rPr lang="pt-BR" b="1" dirty="0" smtClean="0"/>
              <a:t>- problema da triangulação – </a:t>
            </a:r>
            <a:r>
              <a:rPr lang="pt-BR" dirty="0" smtClean="0"/>
              <a:t>assim introduz-se o conceito de </a:t>
            </a:r>
            <a:r>
              <a:rPr lang="pt-BR" b="1" dirty="0" smtClean="0"/>
              <a:t>regra de origem</a:t>
            </a:r>
          </a:p>
          <a:p>
            <a:pPr lvl="1"/>
            <a:r>
              <a:rPr lang="pt-BR" i="1" dirty="0" smtClean="0"/>
              <a:t>Só sera objeto de comercio aquele produto que tiver 60% por exemplo do seu processo produtivo feito no pais  </a:t>
            </a:r>
            <a:endParaRPr lang="pt-BR" i="1" dirty="0"/>
          </a:p>
          <a:p>
            <a:pPr marL="342900" indent="-342900">
              <a:buFont typeface="+mj-lt"/>
              <a:buAutoNum type="arabicPeriod"/>
            </a:pPr>
            <a:r>
              <a:rPr lang="pt-BR" i="1" dirty="0" smtClean="0"/>
              <a:t> P</a:t>
            </a:r>
            <a:r>
              <a:rPr lang="pt-BR" dirty="0" smtClean="0"/>
              <a:t>ossibilidade de aparecimento de desequilíbrios comercias (no Balanço de pagamentos) entre os dois países – questões cambiais, monetárias e coordenação macroeconômicas já surgem com maior importância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3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Oliver </a:t>
            </a:r>
            <a:r>
              <a:rPr lang="pt-BR" dirty="0" err="1" smtClean="0"/>
              <a:t>Dabène</a:t>
            </a:r>
            <a:r>
              <a:rPr lang="pt-BR" dirty="0" smtClean="0"/>
              <a:t> – problemas que levam a  uma integração fragmentária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Instabilidade econômica e Crises</a:t>
            </a:r>
          </a:p>
          <a:p>
            <a:pPr lvl="1"/>
            <a:r>
              <a:rPr lang="pt-BR" dirty="0" smtClean="0"/>
              <a:t>os processos de integração mais frequentemente avançam por ciclos e enfrentam crises externas e internas.  A América Latina não é exceção. No entanto, as crises são tão sérias que levam os atores a questionar a própria sobrevivência de seu processo de integração. Os políticos nunca votam pela dissolução de um acordo, na maioria das vezes optando por total indiferença.</a:t>
            </a:r>
          </a:p>
          <a:p>
            <a:r>
              <a:rPr lang="pt-BR" dirty="0" smtClean="0"/>
              <a:t> Baixa interpendência comercial </a:t>
            </a:r>
          </a:p>
          <a:p>
            <a:pPr lvl="1"/>
            <a:r>
              <a:rPr lang="pt-BR" dirty="0" smtClean="0"/>
              <a:t>Historicamente - a lógica extrovertida do livre comércio que emergiu condena a América Latina à amarga desilusão com a integração, já que o comércio </a:t>
            </a:r>
            <a:r>
              <a:rPr lang="pt-BR" dirty="0" err="1" smtClean="0"/>
              <a:t>intra-zona</a:t>
            </a:r>
            <a:r>
              <a:rPr lang="pt-BR" dirty="0" smtClean="0"/>
              <a:t> está fazendo pouco progresso.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2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430306"/>
            <a:ext cx="10515600" cy="57466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Fortes assimetrias</a:t>
            </a:r>
          </a:p>
          <a:p>
            <a:pPr lvl="1"/>
            <a:r>
              <a:rPr lang="pt-BR" dirty="0"/>
              <a:t>O</a:t>
            </a:r>
            <a:r>
              <a:rPr lang="pt-BR" dirty="0" smtClean="0"/>
              <a:t> problema da distribuição desigual dos ganhos de livre comércio está no centro das crises de integração. </a:t>
            </a:r>
          </a:p>
          <a:p>
            <a:pPr lvl="1"/>
            <a:r>
              <a:rPr lang="pt-BR" dirty="0" smtClean="0"/>
              <a:t>A integração regional na América Latina ampliou as desigualdades entre os Estados.</a:t>
            </a:r>
          </a:p>
          <a:p>
            <a:pPr lvl="2"/>
            <a:r>
              <a:rPr lang="pt-BR" dirty="0" smtClean="0"/>
              <a:t>o modelo Cepal de complementaridade industrial deveria elevar o nível relativo dos países menos desenvolvidos ao nível de seus parceiros. Não foi implementado, ou muito parcialmente na América Central</a:t>
            </a:r>
          </a:p>
          <a:p>
            <a:pPr lvl="2"/>
            <a:r>
              <a:rPr lang="pt-BR" dirty="0" smtClean="0"/>
              <a:t>O Fundo de Convergência Estrutural do MERCOSUL (FOCEM) representa uma tentativa tímida, mas louvável de apoiar as regiões mais pobres da região.</a:t>
            </a:r>
          </a:p>
          <a:p>
            <a:r>
              <a:rPr lang="pt-BR" dirty="0" smtClean="0"/>
              <a:t>Baixa institucionalização. </a:t>
            </a:r>
          </a:p>
          <a:p>
            <a:pPr lvl="1"/>
            <a:r>
              <a:rPr lang="pt-BR" dirty="0" smtClean="0"/>
              <a:t>Os processos de integração na América Latina têm uma agenda muito ampla, mas suas capacidades institucionais são fracas. </a:t>
            </a:r>
          </a:p>
          <a:p>
            <a:pPr lvl="2"/>
            <a:r>
              <a:rPr lang="pt-BR" dirty="0" smtClean="0"/>
              <a:t>CAN e MERCOSUL têm muitos corpos, mas seus meios são insignificantes e, acima de tudo, sua capacidade de tomada de decisão é quase nula. Os processos permanecem intergovernamentais, deixando pouco espaço para os órgãos comunitários. </a:t>
            </a:r>
          </a:p>
          <a:p>
            <a:pPr lvl="1"/>
            <a:r>
              <a:rPr lang="pt-BR" dirty="0"/>
              <a:t>Outro debate </a:t>
            </a:r>
            <a:r>
              <a:rPr lang="pt-BR" dirty="0" smtClean="0"/>
              <a:t>importante (talvez mais que econômico no âmbito da ciência politica) </a:t>
            </a:r>
            <a:r>
              <a:rPr lang="pt-BR" dirty="0"/>
              <a:t>em trono da ideia de Estado nação </a:t>
            </a:r>
            <a:r>
              <a:rPr lang="pt-BR" dirty="0" smtClean="0"/>
              <a:t>e supranacionalidade – Europa </a:t>
            </a:r>
          </a:p>
          <a:p>
            <a:pPr lvl="2"/>
            <a:r>
              <a:rPr lang="pt-BR" dirty="0" smtClean="0"/>
              <a:t>Funcionalismo , </a:t>
            </a:r>
            <a:r>
              <a:rPr lang="pt-BR" dirty="0" err="1" smtClean="0"/>
              <a:t>neo</a:t>
            </a:r>
            <a:r>
              <a:rPr lang="pt-BR" dirty="0" smtClean="0"/>
              <a:t> funcionalismo, </a:t>
            </a:r>
          </a:p>
          <a:p>
            <a:r>
              <a:rPr lang="pt-BR" dirty="0" smtClean="0"/>
              <a:t>Geometria Variável</a:t>
            </a:r>
          </a:p>
          <a:p>
            <a:pPr lvl="1"/>
            <a:r>
              <a:rPr lang="pt-BR" dirty="0" smtClean="0"/>
              <a:t>Sobreposições institucionais causam inconsistências que impedem a governança regional. </a:t>
            </a:r>
          </a:p>
          <a:p>
            <a:pPr marL="0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1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17685"/>
            <a:ext cx="10515600" cy="53592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Influências externas/dependência. </a:t>
            </a:r>
          </a:p>
          <a:p>
            <a:pPr lvl="1"/>
            <a:r>
              <a:rPr lang="pt-BR" dirty="0" smtClean="0"/>
              <a:t>Nas décadas de 1950 e 1960, a CEPAL e seu secretário-geral </a:t>
            </a:r>
            <a:r>
              <a:rPr lang="pt-BR" dirty="0" err="1" smtClean="0"/>
              <a:t>Raúl</a:t>
            </a:r>
            <a:r>
              <a:rPr lang="pt-BR" dirty="0" smtClean="0"/>
              <a:t> </a:t>
            </a:r>
            <a:r>
              <a:rPr lang="pt-BR" dirty="0" err="1" smtClean="0"/>
              <a:t>Prebisch</a:t>
            </a:r>
            <a:r>
              <a:rPr lang="pt-BR" dirty="0" smtClean="0"/>
              <a:t> estavam na origem de uma teoria que influenciou toda uma geração de acordos de integração no mundo em desenvolvimento. No entanto, o modelo Cepal foi imediatamente desafiado pela concepção norte-americana centrada no livre comércio. </a:t>
            </a:r>
          </a:p>
          <a:p>
            <a:pPr lvl="2"/>
            <a:r>
              <a:rPr lang="pt-BR" dirty="0" smtClean="0"/>
              <a:t>A rivalidade entre os paradigmas estruturalista e neoclássico explica em grande parte a natureza híbrida dos acordos assinados na década de 1960 (MCCA, ALALC). </a:t>
            </a:r>
          </a:p>
          <a:p>
            <a:pPr lvl="1"/>
            <a:r>
              <a:rPr lang="pt-BR" dirty="0" smtClean="0"/>
              <a:t>Na década de 1970, a Europa começou a exportar seu "modelo" de integração, tanto em seu componente econômico (união aduaneira) quanto político (forte institucionalização com características supranacionais). </a:t>
            </a:r>
          </a:p>
          <a:p>
            <a:pPr lvl="1"/>
            <a:r>
              <a:rPr lang="pt-BR" dirty="0" smtClean="0"/>
              <a:t>Quando a América Latina se converte em regionalismo aberto, entra nas fileiras da Ortodoxia, mas ainda está sujeita às influências cruzadas e muitas vezes competindo com a Europa e os Estados Unidos. </a:t>
            </a:r>
          </a:p>
          <a:p>
            <a:pPr lvl="2"/>
            <a:r>
              <a:rPr lang="pt-BR" dirty="0" smtClean="0"/>
              <a:t>A Europa financia as instituições comunitárias na América Central, nos Andes e no MERCOSUL,</a:t>
            </a:r>
          </a:p>
          <a:p>
            <a:pPr lvl="2"/>
            <a:r>
              <a:rPr lang="pt-BR" dirty="0" smtClean="0"/>
              <a:t>os Estados Unidos tentam impor a agenda do NAFTA e a ALCA. </a:t>
            </a:r>
          </a:p>
          <a:p>
            <a:pPr lvl="1"/>
            <a:r>
              <a:rPr lang="pt-BR" dirty="0" smtClean="0"/>
              <a:t>Essas influências externas tendem a aliviar a responsabilidade dos Estados-Membros pelo engajamento coletivo.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35590"/>
              <a:gd name="adj4" fmla="val -16941"/>
              <a:gd name="adj5" fmla="val 46605"/>
              <a:gd name="adj6" fmla="val -3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Se caracteriza pela adoção de uma politica comercial externa comum – tratamento dada a países de fora do bloco semelhante entre os países do bloco </a:t>
            </a:r>
          </a:p>
          <a:p>
            <a:r>
              <a:rPr lang="pt-BR" sz="2000" dirty="0" smtClean="0"/>
              <a:t>	Deveria envolver tanto regras (barreiras) não tarifarias como regras tarifarias (</a:t>
            </a:r>
            <a:r>
              <a:rPr lang="pt-BR" sz="2000" b="1" dirty="0" smtClean="0"/>
              <a:t>TEC – Tarifa externa comum</a:t>
            </a:r>
            <a:r>
              <a:rPr lang="pt-BR" sz="2000" dirty="0" smtClean="0"/>
              <a:t>) 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elimina problema da triangulação </a:t>
            </a:r>
          </a:p>
          <a:p>
            <a:endParaRPr lang="pt-BR" sz="2000" dirty="0"/>
          </a:p>
          <a:p>
            <a:r>
              <a:rPr lang="pt-BR" sz="2000" dirty="0" smtClean="0"/>
              <a:t>Questões 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Amplia problema da necessidade de coordenação de questões macroeconômicas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Aparecem de forma mais explicita problema de </a:t>
            </a:r>
            <a:r>
              <a:rPr lang="pt-BR" sz="2000" b="1" dirty="0" smtClean="0"/>
              <a:t>assimetria</a:t>
            </a:r>
            <a:r>
              <a:rPr lang="pt-BR" sz="2000" dirty="0" smtClean="0"/>
              <a:t> e/ou choques assimétricos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78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442205" y="1998416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46571"/>
              <a:gd name="adj4" fmla="val -18257"/>
              <a:gd name="adj5" fmla="val 55539"/>
              <a:gd name="adj6" fmla="val -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Vai além da União aduaneira – passo grande:</a:t>
            </a:r>
          </a:p>
          <a:p>
            <a:pPr algn="ctr"/>
            <a:r>
              <a:rPr lang="pt-BR" dirty="0" smtClean="0"/>
              <a:t>Além de livre circulação de mercadorias, TEC, temos ampla (plena) mobilidade de fatores de produção entre os países:</a:t>
            </a:r>
          </a:p>
          <a:p>
            <a:pPr algn="ctr"/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Livre circulação de pessoas – trabalhadores (formação, emprego)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Livre circulação de capitais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Coordenação de politicas macroeconômicas mais ampla ainda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Legislações nacionais ajustadas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</a:t>
            </a:r>
            <a:r>
              <a:rPr lang="pt-BR" dirty="0" smtClean="0"/>
              <a:t>ebate: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 smtClean="0"/>
              <a:t>Grau de cooperação: </a:t>
            </a:r>
            <a:r>
              <a:rPr lang="pt-BR" dirty="0" smtClean="0"/>
              <a:t>Coordenação, convergência, uniformização, harmonização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Amplia necessidade: </a:t>
            </a:r>
            <a:r>
              <a:rPr lang="pt-BR" u="sng" dirty="0" smtClean="0"/>
              <a:t>arranjos institucionais supranacionais </a:t>
            </a:r>
            <a:endParaRPr lang="pt-BR" u="sng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4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447800"/>
          </a:xfrm>
        </p:spPr>
        <p:txBody>
          <a:bodyPr/>
          <a:lstStyle/>
          <a:p>
            <a:r>
              <a:rPr lang="pt-BR" dirty="0"/>
              <a:t>Graus de cooperação econômica (Alfred </a:t>
            </a:r>
            <a:r>
              <a:rPr lang="pt-BR" dirty="0" err="1"/>
              <a:t>Steinherr</a:t>
            </a:r>
            <a:r>
              <a:rPr lang="pt-BR" dirty="0"/>
              <a:t>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524000" y="2060848"/>
            <a:ext cx="4627240" cy="4343400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 smtClean="0"/>
              <a:t>Coordenação</a:t>
            </a:r>
            <a:r>
              <a:rPr lang="pt-BR" dirty="0" smtClean="0"/>
              <a:t> </a:t>
            </a:r>
            <a:endParaRPr lang="pt-BR" dirty="0"/>
          </a:p>
          <a:p>
            <a:pPr lvl="1"/>
            <a:r>
              <a:rPr lang="pt-BR" sz="2900" dirty="0"/>
              <a:t>escolha conjunta de metas e instrumentos de política macroeconômica (e a forma de sua utilização</a:t>
            </a:r>
            <a:r>
              <a:rPr lang="pt-BR" sz="2900" dirty="0" smtClean="0"/>
              <a:t>)</a:t>
            </a:r>
          </a:p>
          <a:p>
            <a:r>
              <a:rPr lang="pt-BR" sz="3400" dirty="0"/>
              <a:t>Convergência</a:t>
            </a:r>
          </a:p>
          <a:p>
            <a:pPr lvl="1"/>
            <a:r>
              <a:rPr lang="pt-BR" sz="2900" dirty="0"/>
              <a:t>à redução das disparidades econômicas entre os países </a:t>
            </a:r>
          </a:p>
          <a:p>
            <a:r>
              <a:rPr lang="pt-BR" sz="3000" dirty="0" smtClean="0"/>
              <a:t>Harmonização</a:t>
            </a:r>
            <a:endParaRPr lang="pt-BR" sz="3000" dirty="0"/>
          </a:p>
          <a:p>
            <a:pPr lvl="1"/>
            <a:r>
              <a:rPr lang="pt-BR" sz="2900" dirty="0"/>
              <a:t>criação de instituições supra nacionais tomadoras de decisão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095999" y="2132856"/>
            <a:ext cx="5190309" cy="4343400"/>
          </a:xfrm>
        </p:spPr>
        <p:txBody>
          <a:bodyPr>
            <a:noAutofit/>
          </a:bodyPr>
          <a:lstStyle/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 smtClean="0"/>
              <a:t>Evita </a:t>
            </a:r>
            <a:r>
              <a:rPr lang="pt-BR" sz="2400" dirty="0"/>
              <a:t>que determinadas políticas de um país gerem efeitos perversos sobre outros gerando conflitos que podem dificultar a integração</a:t>
            </a:r>
          </a:p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/>
              <a:t>Área possui maior estabilidade e reduzem-se as diferenças de comportamento quando de choques externos</a:t>
            </a:r>
          </a:p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 smtClean="0"/>
              <a:t>Aprofunda processo e dá maior </a:t>
            </a:r>
            <a:r>
              <a:rPr lang="pt-BR" sz="2400" dirty="0"/>
              <a:t>credibilidade à convergência e  à coordenação macroeconômica</a:t>
            </a:r>
          </a:p>
        </p:txBody>
      </p:sp>
    </p:spTree>
    <p:extLst>
      <p:ext uri="{BB962C8B-B14F-4D97-AF65-F5344CB8AC3E}">
        <p14:creationId xmlns:p14="http://schemas.microsoft.com/office/powerpoint/2010/main" val="36822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Área </a:t>
            </a:r>
            <a:r>
              <a:rPr lang="pt-BR" sz="2400" dirty="0"/>
              <a:t>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</a:t>
            </a:r>
            <a:r>
              <a:rPr lang="pt-BR" sz="2400" dirty="0" smtClean="0"/>
              <a:t>econômica </a:t>
            </a:r>
            <a:endParaRPr lang="pt-BR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442205" y="1998416"/>
            <a:ext cx="6679457" cy="4723965"/>
          </a:xfrm>
          <a:prstGeom prst="accentCallout2">
            <a:avLst>
              <a:gd name="adj1" fmla="val 56717"/>
              <a:gd name="adj2" fmla="val -4816"/>
              <a:gd name="adj3" fmla="val 58111"/>
              <a:gd name="adj4" fmla="val -18915"/>
              <a:gd name="adj5" fmla="val 71732"/>
              <a:gd name="adj6" fmla="val -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 smtClean="0"/>
              <a:t>Balassa</a:t>
            </a:r>
            <a:r>
              <a:rPr lang="pt-BR" sz="4000" dirty="0" smtClean="0"/>
              <a:t>/</a:t>
            </a:r>
            <a:r>
              <a:rPr lang="pt-BR" sz="4000" dirty="0" err="1" smtClean="0"/>
              <a:t>Baumann</a:t>
            </a:r>
            <a:r>
              <a:rPr lang="pt-BR" sz="4000" dirty="0" smtClean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943600" y="2664069"/>
            <a:ext cx="6022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União econômica – existe uma ampla coordenação das politicas nacionais e a cooperação atinge patamares ainda mais amplos </a:t>
            </a:r>
          </a:p>
          <a:p>
            <a:endParaRPr lang="pt-BR" dirty="0"/>
          </a:p>
          <a:p>
            <a:r>
              <a:rPr lang="pt-BR" dirty="0" smtClean="0"/>
              <a:t>No limite existe a unificação de parte das politicas econômicas (união monetária, p. ex.) e ao menos elevada harmonização entre as politicas nacionais </a:t>
            </a:r>
          </a:p>
          <a:p>
            <a:endParaRPr lang="pt-BR" dirty="0"/>
          </a:p>
          <a:p>
            <a:r>
              <a:rPr lang="pt-BR" dirty="0" smtClean="0"/>
              <a:t>Existência de órgão supranacionais não apenas de coordenação mas tanto de implementação das politicas, quanto de redução de assimetrias</a:t>
            </a:r>
          </a:p>
          <a:p>
            <a:endParaRPr lang="pt-BR" dirty="0"/>
          </a:p>
          <a:p>
            <a:r>
              <a:rPr lang="pt-BR" dirty="0" smtClean="0"/>
              <a:t>Questão da soberania e das assimetrias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12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2320</TotalTime>
  <Words>5793</Words>
  <Application>Microsoft Office PowerPoint</Application>
  <PresentationFormat>Widescreen</PresentationFormat>
  <Paragraphs>518</Paragraphs>
  <Slides>52</Slides>
  <Notes>3</Notes>
  <HiddenSlides>2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65" baseType="lpstr">
      <vt:lpstr>Arial</vt:lpstr>
      <vt:lpstr>Arial Black</vt:lpstr>
      <vt:lpstr>Calibri</vt:lpstr>
      <vt:lpstr>Garamond</vt:lpstr>
      <vt:lpstr>Monotype Sorts</vt:lpstr>
      <vt:lpstr>Times New Roman</vt:lpstr>
      <vt:lpstr>Tw Cen MT</vt:lpstr>
      <vt:lpstr>Tw Cen MT Condensed</vt:lpstr>
      <vt:lpstr>Wingdings</vt:lpstr>
      <vt:lpstr>Wingdings 3</vt:lpstr>
      <vt:lpstr>Integral</vt:lpstr>
      <vt:lpstr>Clip</vt:lpstr>
      <vt:lpstr>Bitmap Image</vt:lpstr>
      <vt:lpstr>Aula 04: integração – questões monetárias e a evolução da integração</vt:lpstr>
      <vt:lpstr>Integração: varias motivações  Econômicas e Comerciais </vt:lpstr>
      <vt:lpstr>Apresentação do PowerPoint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cooperação econômica (Alfred Steinherr)</vt:lpstr>
      <vt:lpstr>Graus de Integração Econômica (Bela Balassa/Baumann)</vt:lpstr>
      <vt:lpstr>União Monetária:  implicações</vt:lpstr>
      <vt:lpstr>Única, comum , Local ? </vt:lpstr>
      <vt:lpstr>As opções cambiais</vt:lpstr>
      <vt:lpstr>Tipos de Controles de fluxos</vt:lpstr>
      <vt:lpstr>Regimes Cambiais: um leque de possibilidades – formação de preços </vt:lpstr>
      <vt:lpstr>Regiões ou blocos regionais podem buscar soluções comuns para suas transações </vt:lpstr>
      <vt:lpstr>Porque se quer 4 ou 3 ou 2?</vt:lpstr>
      <vt:lpstr>União Monetária: bases</vt:lpstr>
      <vt:lpstr>AMO – Área Monetária Ótima</vt:lpstr>
      <vt:lpstr>AMO: finalizando ... </vt:lpstr>
      <vt:lpstr>AMO e Integração</vt:lpstr>
      <vt:lpstr>A questão dos choques assimétricos </vt:lpstr>
      <vt:lpstr>Robert Mundell e as AMO</vt:lpstr>
      <vt:lpstr>Critérios para uma AMO</vt:lpstr>
      <vt:lpstr>Graus de Integração Econômica (Bela Balassa/Baumann)</vt:lpstr>
      <vt:lpstr>Um histórico dos processos de integração</vt:lpstr>
      <vt:lpstr>Acordos de primeira geração x de nova Geração </vt:lpstr>
      <vt:lpstr>AL Comparação com Europa </vt:lpstr>
      <vt:lpstr>Apresentação do PowerPoint</vt:lpstr>
      <vt:lpstr>Ondas – contextualização Histórica </vt:lpstr>
      <vt:lpstr>Apresentação do PowerPoint</vt:lpstr>
      <vt:lpstr>Apresentação do PowerPoint</vt:lpstr>
      <vt:lpstr>Apresentação do PowerPoint</vt:lpstr>
      <vt:lpstr>Apresentação do PowerPoint</vt:lpstr>
      <vt:lpstr>Criação e desvios de comércio</vt:lpstr>
      <vt:lpstr>Apresentação do PowerPoint</vt:lpstr>
      <vt:lpstr>Apresentação do PowerPoint</vt:lpstr>
      <vt:lpstr>FURTADO</vt:lpstr>
      <vt:lpstr>Apresentação do PowerPoint</vt:lpstr>
      <vt:lpstr>Apresentação do PowerPoint</vt:lpstr>
      <vt:lpstr>Regionalismo fechado</vt:lpstr>
      <vt:lpstr>Estruturalismo Frances</vt:lpstr>
      <vt:lpstr>Apresentação do PowerPoint</vt:lpstr>
      <vt:lpstr>Apresentação do PowerPoint</vt:lpstr>
      <vt:lpstr>Apresentação do PowerPoint</vt:lpstr>
      <vt:lpstr>Regionalismo aberto</vt:lpstr>
      <vt:lpstr>Apresentação do PowerPoint</vt:lpstr>
      <vt:lpstr>Apresentação do PowerPoint</vt:lpstr>
      <vt:lpstr>Apresentação do PowerPoint</vt:lpstr>
      <vt:lpstr>Apresentação do PowerPoint</vt:lpstr>
      <vt:lpstr>Oliver Dabène – problemas que levam a  uma integração fragmentária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Comércio e integração: uma introdução</dc:title>
  <dc:creator>Amaury Gremaud</dc:creator>
  <cp:lastModifiedBy>Amaury</cp:lastModifiedBy>
  <cp:revision>60</cp:revision>
  <dcterms:created xsi:type="dcterms:W3CDTF">2017-05-12T13:59:27Z</dcterms:created>
  <dcterms:modified xsi:type="dcterms:W3CDTF">2023-05-22T16:59:16Z</dcterms:modified>
</cp:coreProperties>
</file>