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3" r:id="rId4"/>
    <p:sldId id="277" r:id="rId5"/>
    <p:sldId id="264" r:id="rId6"/>
    <p:sldId id="265" r:id="rId7"/>
    <p:sldId id="266" r:id="rId8"/>
    <p:sldId id="275" r:id="rId9"/>
    <p:sldId id="267" r:id="rId10"/>
    <p:sldId id="268" r:id="rId11"/>
    <p:sldId id="269" r:id="rId12"/>
    <p:sldId id="274" r:id="rId13"/>
    <p:sldId id="260" r:id="rId14"/>
    <p:sldId id="26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DA0E-BD61-4658-BE04-3FD8EA2640CA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6E76D-C7DF-469C-8A2E-1E7CFD7F4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08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6E76D-C7DF-469C-8A2E-1E7CFD7F49E3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5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7A1278-61BC-4924-BFF7-A3D637C98E76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B7D231-4942-4E8D-8F93-697CE5FF6C99}" type="slidenum">
              <a:rPr lang="pt-BR" altLang="pt-BR" smtClean="0"/>
              <a:pPr/>
              <a:t>3</a:t>
            </a:fld>
            <a:endParaRPr lang="pt-BR" altLang="pt-BR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F4EF8C1-2010-468E-8F90-1CF41A02AA9C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43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55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58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67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82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88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3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6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6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90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E079-2428-429C-A9F1-207B4F8E531B}" type="datetimeFigureOut">
              <a:rPr lang="pt-BR" smtClean="0"/>
              <a:pPr/>
              <a:t>15/10/2017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9476-2DAC-400D-8ADC-89434F9893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67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s://www.google.com.br/url?sa=i&amp;source=images&amp;cd=&amp;cad=rja&amp;uact=8&amp;ved=2ahUKEwi8vrvN9vvaAhXCiZAKHQzkA40QjRx6BAgBEAU&amp;url=http://anatomiaunam.blogspot.com/2011/04/tunel-del-tarso.html&amp;psig=AOvVaw1kvt2knZFQ2JjXRAr3M5TX&amp;ust=152606856247034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www.google.com.br/url?sa=i&amp;source=images&amp;cd=&amp;cad=rja&amp;uact=8&amp;ved=2ahUKEwi8vrvN9vvaAhXCiZAKHQzkA40QjRx6BAgBEAU&amp;url=http://anatomiaunam.blogspot.com/2011/04/tunel-del-tarso.html&amp;psig=AOvVaw1kvt2knZFQ2JjXRAr3M5TX&amp;ust=1526068562470345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m.br/url?sa=i&amp;rct=j&amp;q=&amp;esrc=s&amp;frm=1&amp;source=images&amp;cd=&amp;cad=rja&amp;uact=8&amp;ved=2ahUKEwimkrW-3PHaAhWDiJAKHafIDKwQjRx6BAgBEAU&amp;url=https://sites.google.com/site/statirbeta/hip-aspiration&amp;psig=AOvVaw1GBzUFHLxRjwtBuykxPt9B&amp;ust=1525717965267025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com.br/url?sa=i&amp;source=images&amp;cd=&amp;cad=rja&amp;uact=8&amp;ved=2ahUKEwj7me3Q-_vaAhXEUZAKHT_kACAQjRx6BAgBEAU&amp;url=http://mmiienfermagem.blogspot.com/&amp;psig=AOvVaw2qltt4qNDqx_6JkBylzeWT&amp;ust=152606990426389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.br/url?sa=i&amp;rct=j&amp;q=&amp;esrc=s&amp;frm=1&amp;source=images&amp;cd=&amp;cad=rja&amp;uact=8&amp;ved=2ahUKEwjr2a_b3PHaAhWMiZAKHUBAAY4QjRx6BAgBEAU&amp;url=https://docslide.com.br/documents/vascularizacao-mmii.html&amp;psig=AOvVaw1GBzUFHLxRjwtBuykxPt9B&amp;ust=15257179652670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.br/url?sa=i&amp;source=images&amp;cd=&amp;cad=rja&amp;uact=8&amp;ved=2ahUKEwitmr2S7PvaAhWHDJAKHYjVBtkQjRx6BAgBEAU&amp;url=http://anatomiaunam.blogspot.com/2011/04/trigono-femoral.html&amp;psig=AOvVaw1rLD_Z4wQKyg0gRrrfE8Kp&amp;ust=152606538291947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source=images&amp;cd=&amp;cad=rja&amp;uact=8&amp;ved=2ahUKEwiawdek-_vaAhVLjpAKHRH7BvUQjRx6BAgBEAU&amp;url=http://morfoterminologia.blogspot.es/1478453655/anillo-del-soleo/&amp;psig=AOvVaw0k-gsqaec49GN49yNSiKtt&amp;ust=1526069730241002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Irrigação sanguínea dos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inferiores.</a:t>
            </a:r>
            <a:endParaRPr lang="pt-BR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39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34938" y="539750"/>
            <a:ext cx="2438400" cy="5778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590800" y="4430713"/>
            <a:ext cx="639127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pt-BR" altLang="pt-BR" sz="1400" b="1" dirty="0">
                <a:solidFill>
                  <a:schemeClr val="bg1"/>
                </a:solidFill>
              </a:rPr>
              <a:t>a. maleolar posterior medial + a. maleolar anterior medial = </a:t>
            </a:r>
            <a:r>
              <a:rPr lang="pt-BR" altLang="pt-B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maleolar medial</a:t>
            </a:r>
          </a:p>
          <a:p>
            <a:pPr marL="457200" indent="-457200" eaLnBrk="0" hangingPunct="0"/>
            <a:r>
              <a:rPr lang="pt-BR" altLang="pt-BR" sz="1400" b="1" dirty="0">
                <a:solidFill>
                  <a:srgbClr val="FF9900"/>
                </a:solidFill>
              </a:rPr>
              <a:t>             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tibial posterior       </a:t>
            </a:r>
            <a:r>
              <a:rPr lang="pt-BR" altLang="pt-BR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tibial anterior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801938" y="4953000"/>
            <a:ext cx="6378575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pt-BR" altLang="pt-BR" sz="1400" b="1" dirty="0">
                <a:solidFill>
                  <a:schemeClr val="bg1"/>
                </a:solidFill>
              </a:rPr>
              <a:t>a. maleolar posterior lateral + a.  maleolar anterior lateral = </a:t>
            </a:r>
            <a:r>
              <a:rPr lang="pt-BR" altLang="pt-BR" sz="1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maleolar lateral</a:t>
            </a:r>
          </a:p>
          <a:p>
            <a:pPr marL="457200" indent="-457200" eaLnBrk="0" hangingPunct="0"/>
            <a:r>
              <a:rPr lang="pt-BR" altLang="pt-BR" sz="1400" b="1" dirty="0">
                <a:solidFill>
                  <a:srgbClr val="FF9900"/>
                </a:solidFill>
              </a:rPr>
              <a:t>                 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</a:t>
            </a:r>
            <a:r>
              <a:rPr lang="pt-BR" altLang="pt-BR" sz="1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fibular</a:t>
            </a:r>
            <a:r>
              <a:rPr lang="pt-BR" altLang="pt-BR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a. tibial anterior</a:t>
            </a: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555875" y="5638800"/>
            <a:ext cx="66865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1400" b="1">
                <a:solidFill>
                  <a:schemeClr val="bg1"/>
                </a:solidFill>
              </a:rPr>
              <a:t>ramos calcâneos da a. fibular + ramos calcâneos da a. tibial posterior = </a:t>
            </a:r>
            <a:r>
              <a:rPr lang="pt-BR" altLang="pt-BR" sz="1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rede calcânea</a:t>
            </a:r>
            <a:r>
              <a:rPr lang="pt-BR" altLang="pt-BR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-19050" y="6296025"/>
            <a:ext cx="322434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2000" b="1" dirty="0" err="1"/>
              <a:t>a.a.</a:t>
            </a:r>
            <a:r>
              <a:rPr lang="pt-BR" altLang="pt-BR" sz="2000" b="1" dirty="0"/>
              <a:t> Tibial posterior e </a:t>
            </a:r>
            <a:r>
              <a:rPr lang="pt-BR" altLang="pt-BR" sz="2000" b="1" dirty="0" err="1"/>
              <a:t>Fibular</a:t>
            </a:r>
            <a:endParaRPr lang="pt-BR" altLang="pt-BR" dirty="0"/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3505200" y="457200"/>
            <a:ext cx="5099050" cy="3635375"/>
            <a:chOff x="2208" y="288"/>
            <a:chExt cx="3212" cy="2290"/>
          </a:xfrm>
        </p:grpSpPr>
        <p:pic>
          <p:nvPicPr>
            <p:cNvPr id="26631" name="Picture 9"/>
            <p:cNvPicPr>
              <a:picLocks noChangeArrowheads="1"/>
            </p:cNvPicPr>
            <p:nvPr/>
          </p:nvPicPr>
          <p:blipFill>
            <a:blip r:embed="rId3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2208" y="288"/>
              <a:ext cx="3212" cy="22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2" name="Rectangle 21"/>
            <p:cNvSpPr>
              <a:spLocks noChangeArrowheads="1"/>
            </p:cNvSpPr>
            <p:nvPr/>
          </p:nvSpPr>
          <p:spPr bwMode="auto">
            <a:xfrm>
              <a:off x="2256" y="1104"/>
              <a:ext cx="624" cy="24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6633" name="Rectangle 22"/>
            <p:cNvSpPr>
              <a:spLocks noChangeArrowheads="1"/>
            </p:cNvSpPr>
            <p:nvPr/>
          </p:nvSpPr>
          <p:spPr bwMode="auto">
            <a:xfrm>
              <a:off x="4128" y="672"/>
              <a:ext cx="864" cy="14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  <p:sp>
          <p:nvSpPr>
            <p:cNvPr id="26634" name="Rectangle 23"/>
            <p:cNvSpPr>
              <a:spLocks noChangeArrowheads="1"/>
            </p:cNvSpPr>
            <p:nvPr/>
          </p:nvSpPr>
          <p:spPr bwMode="auto">
            <a:xfrm>
              <a:off x="4128" y="912"/>
              <a:ext cx="864" cy="96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pt-BR"/>
            </a:p>
          </p:txBody>
        </p:sp>
      </p:grpSp>
      <p:pic>
        <p:nvPicPr>
          <p:cNvPr id="12" name="Picture 2" descr="Resultado de imagem para TUNEL DO TARS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67100"/>
            <a:ext cx="585787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516216" y="960983"/>
            <a:ext cx="223224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a. maleolar medial ant.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16216" y="1321604"/>
            <a:ext cx="22322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a. maleolar lateral ant. e </a:t>
            </a:r>
            <a:r>
              <a:rPr lang="pt-BR" sz="1400" b="1" dirty="0" err="1" smtClean="0"/>
              <a:t>post</a:t>
            </a:r>
            <a:r>
              <a:rPr lang="pt-BR" sz="1400" b="1" dirty="0" smtClean="0"/>
              <a:t>.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87824" y="1681644"/>
            <a:ext cx="1800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a. maleolar medial </a:t>
            </a:r>
            <a:r>
              <a:rPr lang="pt-BR" sz="1400" b="1" dirty="0" err="1" smtClean="0"/>
              <a:t>post</a:t>
            </a:r>
            <a:r>
              <a:rPr lang="pt-BR" sz="1400" b="1" dirty="0" smtClean="0"/>
              <a:t>.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utoUpdateAnimBg="0"/>
      <p:bldP spid="56338" grpId="0" autoUpdateAnimBg="0"/>
      <p:bldP spid="56339" grpId="0" autoUpdateAnimBg="0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152400" y="333375"/>
            <a:ext cx="3678238" cy="6362701"/>
            <a:chOff x="96" y="210"/>
            <a:chExt cx="2317" cy="4008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96" y="1382"/>
              <a:ext cx="2317" cy="2836"/>
              <a:chOff x="96" y="1334"/>
              <a:chExt cx="2317" cy="2836"/>
            </a:xfrm>
          </p:grpSpPr>
          <p:pic>
            <p:nvPicPr>
              <p:cNvPr id="2765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1" y="1334"/>
                <a:ext cx="2112" cy="16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3256" name="Text Box 8"/>
              <p:cNvSpPr txBox="1">
                <a:spLocks noChangeArrowheads="1"/>
              </p:cNvSpPr>
              <p:nvPr/>
            </p:nvSpPr>
            <p:spPr bwMode="auto">
              <a:xfrm>
                <a:off x="96" y="3840"/>
                <a:ext cx="1954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pt-BR" altLang="pt-BR" sz="2800" b="1" dirty="0"/>
                  <a:t>a.a. </a:t>
                </a:r>
                <a:r>
                  <a:rPr lang="pt-BR" altLang="pt-BR" sz="2800" b="1" dirty="0" smtClean="0"/>
                  <a:t>plantares L e M</a:t>
                </a:r>
                <a:endParaRPr lang="pt-BR" altLang="pt-BR" dirty="0"/>
              </a:p>
            </p:txBody>
          </p:sp>
        </p:grpSp>
        <p:sp>
          <p:nvSpPr>
            <p:cNvPr id="27651" name="CaixaDeTexto 14"/>
            <p:cNvSpPr txBox="1">
              <a:spLocks noChangeArrowheads="1"/>
            </p:cNvSpPr>
            <p:nvPr/>
          </p:nvSpPr>
          <p:spPr bwMode="auto">
            <a:xfrm>
              <a:off x="476" y="210"/>
              <a:ext cx="16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b="1">
                  <a:solidFill>
                    <a:schemeClr val="bg1"/>
                  </a:solidFill>
                </a:rPr>
                <a:t>a. tibial posterior</a:t>
              </a:r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409575" y="1025525"/>
            <a:ext cx="8323263" cy="4800600"/>
            <a:chOff x="96" y="672"/>
            <a:chExt cx="5243" cy="3024"/>
          </a:xfrm>
        </p:grpSpPr>
        <p:pic>
          <p:nvPicPr>
            <p:cNvPr id="27652" name="Picture 2"/>
            <p:cNvPicPr>
              <a:picLocks noChangeArrowheads="1"/>
            </p:cNvPicPr>
            <p:nvPr/>
          </p:nvPicPr>
          <p:blipFill>
            <a:blip r:embed="rId3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96" y="831"/>
              <a:ext cx="2743" cy="27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765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672"/>
              <a:ext cx="2363" cy="3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7" name="Picture 2" descr="Resultado de imagem para TUNEL DO TARS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467100"/>
            <a:ext cx="585787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979712" y="260648"/>
            <a:ext cx="396044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Aa.</a:t>
            </a:r>
            <a:r>
              <a:rPr lang="pt-BR" dirty="0" smtClean="0"/>
              <a:t> digitais plantares do ramo superficial da APM – </a:t>
            </a:r>
            <a:r>
              <a:rPr lang="pt-BR" dirty="0" err="1" smtClean="0"/>
              <a:t>aa.</a:t>
            </a:r>
            <a:r>
              <a:rPr lang="pt-BR" dirty="0" smtClean="0"/>
              <a:t> </a:t>
            </a:r>
            <a:r>
              <a:rPr lang="pt-BR" dirty="0" err="1" smtClean="0"/>
              <a:t>metatarsais</a:t>
            </a:r>
            <a:r>
              <a:rPr lang="pt-BR" dirty="0" smtClean="0"/>
              <a:t> plantares mediais</a:t>
            </a:r>
            <a:endParaRPr lang="pt-BR" dirty="0"/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>
          <a:xfrm flipH="1">
            <a:off x="2555776" y="1183978"/>
            <a:ext cx="1404156" cy="11649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1547664" y="1196752"/>
            <a:ext cx="368424" cy="800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-36512" y="836712"/>
            <a:ext cx="22337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dirty="0" err="1" smtClean="0"/>
              <a:t>Aa.</a:t>
            </a:r>
            <a:r>
              <a:rPr lang="pt-BR" dirty="0" smtClean="0"/>
              <a:t> digitais plantares 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>
            <a:off x="1763688" y="1268760"/>
            <a:ext cx="504056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7236296" y="2852936"/>
            <a:ext cx="36004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direita 32"/>
          <p:cNvSpPr/>
          <p:nvPr/>
        </p:nvSpPr>
        <p:spPr>
          <a:xfrm>
            <a:off x="6012160" y="270892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74624" y="685800"/>
            <a:ext cx="8717855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pt-BR" sz="3600" b="1" dirty="0">
                <a:solidFill>
                  <a:schemeClr val="tx2"/>
                </a:solidFill>
              </a:rPr>
              <a:t>Principais locais de palpação arterial no MI</a:t>
            </a:r>
          </a:p>
          <a:p>
            <a:pPr marL="457200" indent="-457200" eaLnBrk="0" hangingPunct="0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0" hangingPunct="0"/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0" hangingPunct="0"/>
            <a:r>
              <a:rPr lang="pt-BR" sz="2800" b="1" dirty="0">
                <a:solidFill>
                  <a:srgbClr val="0070C0"/>
                </a:solidFill>
              </a:rPr>
              <a:t>a. </a:t>
            </a:r>
            <a:r>
              <a:rPr lang="pt-BR" sz="2800" b="1" dirty="0" err="1">
                <a:solidFill>
                  <a:srgbClr val="0070C0"/>
                </a:solidFill>
              </a:rPr>
              <a:t>femural</a:t>
            </a:r>
            <a:r>
              <a:rPr lang="pt-BR" sz="2800" b="1" dirty="0">
                <a:solidFill>
                  <a:srgbClr val="0070C0"/>
                </a:solidFill>
              </a:rPr>
              <a:t> </a:t>
            </a:r>
            <a:r>
              <a:rPr lang="pt-BR" sz="1600" b="1" dirty="0">
                <a:sym typeface="Wingdings" pitchFamily="2" charset="2"/>
              </a:rPr>
              <a:t></a:t>
            </a:r>
            <a:r>
              <a:rPr lang="pt-BR" sz="2800" b="1" dirty="0"/>
              <a:t> </a:t>
            </a:r>
            <a:r>
              <a:rPr lang="pt-BR" b="1" dirty="0"/>
              <a:t>no triângulo femoral</a:t>
            </a:r>
          </a:p>
          <a:p>
            <a:pPr marL="457200" indent="-457200" eaLnBrk="0" hangingPunct="0"/>
            <a:r>
              <a:rPr lang="pt-BR" sz="2800" b="1" dirty="0">
                <a:solidFill>
                  <a:srgbClr val="0070C0"/>
                </a:solidFill>
              </a:rPr>
              <a:t>a. poplítea </a:t>
            </a:r>
            <a:r>
              <a:rPr lang="pt-BR" sz="1600" b="1" dirty="0">
                <a:sym typeface="Wingdings" pitchFamily="2" charset="2"/>
              </a:rPr>
              <a:t> </a:t>
            </a:r>
            <a:r>
              <a:rPr lang="pt-BR" b="1" dirty="0">
                <a:sym typeface="Wingdings" pitchFamily="2" charset="2"/>
              </a:rPr>
              <a:t>na fossa poplítea</a:t>
            </a:r>
          </a:p>
          <a:p>
            <a:pPr marL="457200" indent="-457200" eaLnBrk="0" hangingPunct="0"/>
            <a:r>
              <a:rPr lang="pt-BR" sz="2800" b="1" dirty="0">
                <a:solidFill>
                  <a:srgbClr val="0070C0"/>
                </a:solidFill>
                <a:sym typeface="Wingdings" pitchFamily="2" charset="2"/>
              </a:rPr>
              <a:t>a. dorsal do pé </a:t>
            </a:r>
            <a:r>
              <a:rPr lang="pt-BR" sz="1600" b="1" dirty="0">
                <a:sym typeface="Wingdings" pitchFamily="2" charset="2"/>
              </a:rPr>
              <a:t> </a:t>
            </a:r>
            <a:r>
              <a:rPr lang="pt-BR" b="1" dirty="0">
                <a:sym typeface="Wingdings" pitchFamily="2" charset="2"/>
              </a:rPr>
              <a:t>dorso do pé (</a:t>
            </a:r>
            <a:r>
              <a:rPr lang="pt-BR" sz="1800" b="1" i="1" dirty="0">
                <a:sym typeface="Wingdings" pitchFamily="2" charset="2"/>
              </a:rPr>
              <a:t>lateralmente ao tendão</a:t>
            </a:r>
          </a:p>
          <a:p>
            <a:pPr marL="457200" indent="-457200" eaLnBrk="0" hangingPunct="0"/>
            <a:r>
              <a:rPr lang="pt-BR" sz="1800" b="1" i="1" dirty="0">
                <a:sym typeface="Wingdings" pitchFamily="2" charset="2"/>
              </a:rPr>
              <a:t>                                                                          do m. extensor logo do </a:t>
            </a:r>
            <a:r>
              <a:rPr lang="pt-BR" sz="1800" b="1" i="1" dirty="0" err="1">
                <a:sym typeface="Wingdings" pitchFamily="2" charset="2"/>
              </a:rPr>
              <a:t>hálux</a:t>
            </a:r>
            <a:r>
              <a:rPr lang="pt-BR" sz="1800" b="1" dirty="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15616" y="401028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Irrigação sanguínea: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femoral 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AULAS APARELHO LOCOMOTOR  MEDICINA 2018\VASOS MEMBRO INF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4788024" cy="359101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03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1"/>
          <p:cNvGrpSpPr>
            <a:grpSpLocks/>
          </p:cNvGrpSpPr>
          <p:nvPr/>
        </p:nvGrpSpPr>
        <p:grpSpPr bwMode="auto">
          <a:xfrm>
            <a:off x="1116013" y="342900"/>
            <a:ext cx="2897187" cy="6172200"/>
            <a:chOff x="703" y="216"/>
            <a:chExt cx="1825" cy="3888"/>
          </a:xfrm>
        </p:grpSpPr>
        <p:pic>
          <p:nvPicPr>
            <p:cNvPr id="16385" name="Picture 3" descr="C:\Temp\Figura5\figura5a.jpg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24000"/>
            </a:blip>
            <a:srcRect/>
            <a:stretch>
              <a:fillRect/>
            </a:stretch>
          </p:blipFill>
          <p:spPr bwMode="auto">
            <a:xfrm>
              <a:off x="703" y="216"/>
              <a:ext cx="1825" cy="38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87" name="Text Box 1027"/>
            <p:cNvSpPr txBox="1">
              <a:spLocks noChangeArrowheads="1"/>
            </p:cNvSpPr>
            <p:nvPr/>
          </p:nvSpPr>
          <p:spPr bwMode="auto">
            <a:xfrm>
              <a:off x="724" y="3873"/>
              <a:ext cx="62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anterior</a:t>
              </a:r>
            </a:p>
          </p:txBody>
        </p:sp>
      </p:grpSp>
      <p:grpSp>
        <p:nvGrpSpPr>
          <p:cNvPr id="3" name="Group 1032"/>
          <p:cNvGrpSpPr>
            <a:grpSpLocks/>
          </p:cNvGrpSpPr>
          <p:nvPr/>
        </p:nvGrpSpPr>
        <p:grpSpPr bwMode="auto">
          <a:xfrm>
            <a:off x="5130800" y="342900"/>
            <a:ext cx="2897188" cy="6172200"/>
            <a:chOff x="3232" y="216"/>
            <a:chExt cx="1825" cy="3888"/>
          </a:xfrm>
        </p:grpSpPr>
        <p:grpSp>
          <p:nvGrpSpPr>
            <p:cNvPr id="4" name="Group 1030"/>
            <p:cNvGrpSpPr>
              <a:grpSpLocks/>
            </p:cNvGrpSpPr>
            <p:nvPr/>
          </p:nvGrpSpPr>
          <p:grpSpPr bwMode="auto">
            <a:xfrm>
              <a:off x="3232" y="216"/>
              <a:ext cx="1825" cy="3888"/>
              <a:chOff x="3232" y="216"/>
              <a:chExt cx="1825" cy="3888"/>
            </a:xfrm>
          </p:grpSpPr>
          <p:pic>
            <p:nvPicPr>
              <p:cNvPr id="16386" name="Picture 4" descr="C:\Temp\Figura5\figura 5b.jpg"/>
              <p:cNvPicPr preferRelativeResize="0">
                <a:picLocks noChangeArrowheads="1"/>
              </p:cNvPicPr>
              <p:nvPr/>
            </p:nvPicPr>
            <p:blipFill>
              <a:blip r:embed="rId4" cstate="print">
                <a:lum bright="-6000" contrast="42000"/>
              </a:blip>
              <a:srcRect/>
              <a:stretch>
                <a:fillRect/>
              </a:stretch>
            </p:blipFill>
            <p:spPr bwMode="auto">
              <a:xfrm>
                <a:off x="3232" y="216"/>
                <a:ext cx="1825" cy="38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389" name="Rectangle 1029"/>
              <p:cNvSpPr>
                <a:spLocks noChangeArrowheads="1"/>
              </p:cNvSpPr>
              <p:nvPr/>
            </p:nvSpPr>
            <p:spPr bwMode="auto">
              <a:xfrm>
                <a:off x="3552" y="3936"/>
                <a:ext cx="576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6388" name="Text Box 1028"/>
            <p:cNvSpPr txBox="1">
              <a:spLocks noChangeArrowheads="1"/>
            </p:cNvSpPr>
            <p:nvPr/>
          </p:nvSpPr>
          <p:spPr bwMode="auto">
            <a:xfrm>
              <a:off x="3236" y="3849"/>
              <a:ext cx="7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posterior</a:t>
              </a:r>
            </a:p>
          </p:txBody>
        </p:sp>
      </p:grpSp>
      <p:pic>
        <p:nvPicPr>
          <p:cNvPr id="15363" name="Picture 3" descr="C:\Users\tirapelli\Desktop\AULA 8 MEMBROS INFERIORES VASCULARIZAÇÃ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72008"/>
            <a:ext cx="5148064" cy="386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3200400" y="990600"/>
            <a:ext cx="5576888" cy="5486400"/>
            <a:chOff x="2016" y="624"/>
            <a:chExt cx="3513" cy="3456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2016" y="624"/>
              <a:ext cx="1678" cy="345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4002" y="624"/>
              <a:ext cx="1527" cy="3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1063"/>
          <p:cNvGrpSpPr>
            <a:grpSpLocks/>
          </p:cNvGrpSpPr>
          <p:nvPr/>
        </p:nvGrpSpPr>
        <p:grpSpPr bwMode="auto">
          <a:xfrm>
            <a:off x="7477125" y="5126038"/>
            <a:ext cx="1073150" cy="244475"/>
            <a:chOff x="3072" y="2896"/>
            <a:chExt cx="676" cy="154"/>
          </a:xfrm>
        </p:grpSpPr>
        <p:sp>
          <p:nvSpPr>
            <p:cNvPr id="18472" name="Line 1064"/>
            <p:cNvSpPr>
              <a:spLocks noChangeShapeType="1"/>
            </p:cNvSpPr>
            <p:nvPr/>
          </p:nvSpPr>
          <p:spPr bwMode="auto">
            <a:xfrm flipH="1">
              <a:off x="307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73" name="Text Box 1065"/>
            <p:cNvSpPr txBox="1">
              <a:spLocks noChangeArrowheads="1"/>
            </p:cNvSpPr>
            <p:nvPr/>
          </p:nvSpPr>
          <p:spPr bwMode="auto">
            <a:xfrm>
              <a:off x="3277" y="2896"/>
              <a:ext cx="4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00" b="1"/>
                <a:t>a. poplítea</a:t>
              </a:r>
            </a:p>
          </p:txBody>
        </p:sp>
      </p:grpSp>
      <p:grpSp>
        <p:nvGrpSpPr>
          <p:cNvPr id="4" name="Group 1062"/>
          <p:cNvGrpSpPr>
            <a:grpSpLocks/>
          </p:cNvGrpSpPr>
          <p:nvPr/>
        </p:nvGrpSpPr>
        <p:grpSpPr bwMode="auto">
          <a:xfrm>
            <a:off x="4876800" y="4621213"/>
            <a:ext cx="1033463" cy="336550"/>
            <a:chOff x="3072" y="2911"/>
            <a:chExt cx="651" cy="212"/>
          </a:xfrm>
        </p:grpSpPr>
        <p:sp>
          <p:nvSpPr>
            <p:cNvPr id="18468" name="Line 1060"/>
            <p:cNvSpPr>
              <a:spLocks noChangeShapeType="1"/>
            </p:cNvSpPr>
            <p:nvPr/>
          </p:nvSpPr>
          <p:spPr bwMode="auto">
            <a:xfrm flipH="1">
              <a:off x="3072" y="29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69" name="Text Box 1061"/>
            <p:cNvSpPr txBox="1">
              <a:spLocks noChangeArrowheads="1"/>
            </p:cNvSpPr>
            <p:nvPr/>
          </p:nvSpPr>
          <p:spPr bwMode="auto">
            <a:xfrm>
              <a:off x="3277" y="2911"/>
              <a:ext cx="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a. genicular</a:t>
              </a:r>
            </a:p>
            <a:p>
              <a:r>
                <a:rPr lang="pt-BR" sz="8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descendente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12750" y="63500"/>
            <a:ext cx="7213600" cy="6651625"/>
            <a:chOff x="260" y="40"/>
            <a:chExt cx="4544" cy="4190"/>
          </a:xfrm>
        </p:grpSpPr>
        <p:pic>
          <p:nvPicPr>
            <p:cNvPr id="18450" name="Picture 2"/>
            <p:cNvPicPr>
              <a:picLocks noChangeArrowheads="1"/>
            </p:cNvPicPr>
            <p:nvPr/>
          </p:nvPicPr>
          <p:blipFill>
            <a:blip r:embed="rId5" cstate="print">
              <a:lum contrast="6000"/>
            </a:blip>
            <a:srcRect/>
            <a:stretch>
              <a:fillRect/>
            </a:stretch>
          </p:blipFill>
          <p:spPr bwMode="auto">
            <a:xfrm>
              <a:off x="260" y="89"/>
              <a:ext cx="1524" cy="414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3216" y="40"/>
              <a:ext cx="1588" cy="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altLang="pt-BR" sz="2800" b="1" dirty="0"/>
                <a:t>Artéria Femoral</a:t>
              </a:r>
              <a:endParaRPr lang="pt-BR" altLang="pt-BR" dirty="0"/>
            </a:p>
          </p:txBody>
        </p:sp>
      </p:grpSp>
      <p:grpSp>
        <p:nvGrpSpPr>
          <p:cNvPr id="6" name="Group 1054"/>
          <p:cNvGrpSpPr>
            <a:grpSpLocks/>
          </p:cNvGrpSpPr>
          <p:nvPr/>
        </p:nvGrpSpPr>
        <p:grpSpPr bwMode="auto">
          <a:xfrm>
            <a:off x="1447800" y="228600"/>
            <a:ext cx="3925888" cy="2590800"/>
            <a:chOff x="912" y="144"/>
            <a:chExt cx="2473" cy="1632"/>
          </a:xfrm>
        </p:grpSpPr>
        <p:sp>
          <p:nvSpPr>
            <p:cNvPr id="18437" name="Line 12"/>
            <p:cNvSpPr>
              <a:spLocks noChangeShapeType="1"/>
            </p:cNvSpPr>
            <p:nvPr/>
          </p:nvSpPr>
          <p:spPr bwMode="auto">
            <a:xfrm flipH="1">
              <a:off x="912" y="432"/>
              <a:ext cx="96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872" y="336"/>
              <a:ext cx="151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pt-BR" altLang="pt-BR" sz="1400" b="1" dirty="0"/>
                <a:t>a. circunflexa ilíaca superficial</a:t>
              </a:r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2062" y="892"/>
              <a:ext cx="12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pt-BR" altLang="pt-BR" sz="1400" b="1" dirty="0"/>
                <a:t>a. a. pudendas externas</a:t>
              </a:r>
            </a:p>
          </p:txBody>
        </p:sp>
        <p:grpSp>
          <p:nvGrpSpPr>
            <p:cNvPr id="7" name="Group 1053"/>
            <p:cNvGrpSpPr>
              <a:grpSpLocks/>
            </p:cNvGrpSpPr>
            <p:nvPr/>
          </p:nvGrpSpPr>
          <p:grpSpPr bwMode="auto">
            <a:xfrm>
              <a:off x="1433" y="1001"/>
              <a:ext cx="672" cy="258"/>
              <a:chOff x="1440" y="1008"/>
              <a:chExt cx="672" cy="258"/>
            </a:xfrm>
          </p:grpSpPr>
          <p:sp>
            <p:nvSpPr>
              <p:cNvPr id="18448" name="Line 13"/>
              <p:cNvSpPr>
                <a:spLocks noChangeShapeType="1"/>
              </p:cNvSpPr>
              <p:nvPr/>
            </p:nvSpPr>
            <p:spPr bwMode="auto">
              <a:xfrm flipH="1">
                <a:off x="1440" y="1008"/>
                <a:ext cx="672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49" name="Line 14"/>
              <p:cNvSpPr>
                <a:spLocks noChangeShapeType="1"/>
              </p:cNvSpPr>
              <p:nvPr/>
            </p:nvSpPr>
            <p:spPr bwMode="auto">
              <a:xfrm flipH="1">
                <a:off x="1500" y="1026"/>
                <a:ext cx="288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" name="Group 1048"/>
            <p:cNvGrpSpPr>
              <a:grpSpLocks/>
            </p:cNvGrpSpPr>
            <p:nvPr/>
          </p:nvGrpSpPr>
          <p:grpSpPr bwMode="auto">
            <a:xfrm>
              <a:off x="1104" y="1248"/>
              <a:ext cx="1786" cy="528"/>
              <a:chOff x="1104" y="1248"/>
              <a:chExt cx="1786" cy="528"/>
            </a:xfrm>
          </p:grpSpPr>
          <p:sp>
            <p:nvSpPr>
              <p:cNvPr id="18445" name="Text Box 15"/>
              <p:cNvSpPr txBox="1">
                <a:spLocks noChangeArrowheads="1"/>
              </p:cNvSpPr>
              <p:nvPr/>
            </p:nvSpPr>
            <p:spPr bwMode="auto">
              <a:xfrm>
                <a:off x="1814" y="1584"/>
                <a:ext cx="10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eaLnBrk="0" hangingPunct="0"/>
                <a:r>
                  <a:rPr lang="pt-BR" altLang="pt-BR" sz="1400" b="1" dirty="0"/>
                  <a:t>a. femoral profunda</a:t>
                </a:r>
              </a:p>
            </p:txBody>
          </p:sp>
          <p:sp>
            <p:nvSpPr>
              <p:cNvPr id="18446" name="Line 16"/>
              <p:cNvSpPr>
                <a:spLocks noChangeShapeType="1"/>
              </p:cNvSpPr>
              <p:nvPr/>
            </p:nvSpPr>
            <p:spPr bwMode="auto">
              <a:xfrm flipH="1" flipV="1">
                <a:off x="1104" y="1248"/>
                <a:ext cx="72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" name="Group 1050"/>
            <p:cNvGrpSpPr>
              <a:grpSpLocks/>
            </p:cNvGrpSpPr>
            <p:nvPr/>
          </p:nvGrpSpPr>
          <p:grpSpPr bwMode="auto">
            <a:xfrm>
              <a:off x="1104" y="144"/>
              <a:ext cx="2051" cy="336"/>
              <a:chOff x="1104" y="144"/>
              <a:chExt cx="2051" cy="336"/>
            </a:xfrm>
          </p:grpSpPr>
          <p:sp>
            <p:nvSpPr>
              <p:cNvPr id="18443" name="Text Box 11"/>
              <p:cNvSpPr txBox="1">
                <a:spLocks noChangeArrowheads="1"/>
              </p:cNvSpPr>
              <p:nvPr/>
            </p:nvSpPr>
            <p:spPr bwMode="auto">
              <a:xfrm>
                <a:off x="1872" y="144"/>
                <a:ext cx="128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eaLnBrk="0" hangingPunct="0"/>
                <a:r>
                  <a:rPr lang="pt-BR" altLang="pt-BR" sz="1400" b="1" dirty="0"/>
                  <a:t>a. epigástrica superficial</a:t>
                </a:r>
              </a:p>
            </p:txBody>
          </p:sp>
          <p:sp>
            <p:nvSpPr>
              <p:cNvPr id="18444" name="Line 19"/>
              <p:cNvSpPr>
                <a:spLocks noChangeShapeType="1"/>
              </p:cNvSpPr>
              <p:nvPr/>
            </p:nvSpPr>
            <p:spPr bwMode="auto">
              <a:xfrm flipH="1">
                <a:off x="1104" y="240"/>
                <a:ext cx="816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0" name="Group 1047"/>
          <p:cNvGrpSpPr>
            <a:grpSpLocks/>
          </p:cNvGrpSpPr>
          <p:nvPr/>
        </p:nvGrpSpPr>
        <p:grpSpPr bwMode="auto">
          <a:xfrm>
            <a:off x="1066800" y="685800"/>
            <a:ext cx="1295400" cy="1981200"/>
            <a:chOff x="672" y="432"/>
            <a:chExt cx="816" cy="1248"/>
          </a:xfrm>
        </p:grpSpPr>
        <p:sp>
          <p:nvSpPr>
            <p:cNvPr id="18452" name="Line 1044"/>
            <p:cNvSpPr>
              <a:spLocks noChangeShapeType="1"/>
            </p:cNvSpPr>
            <p:nvPr/>
          </p:nvSpPr>
          <p:spPr bwMode="auto">
            <a:xfrm>
              <a:off x="672" y="432"/>
              <a:ext cx="432" cy="12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53" name="Line 1045"/>
            <p:cNvSpPr>
              <a:spLocks noChangeShapeType="1"/>
            </p:cNvSpPr>
            <p:nvPr/>
          </p:nvSpPr>
          <p:spPr bwMode="auto">
            <a:xfrm flipV="1">
              <a:off x="1104" y="1056"/>
              <a:ext cx="384" cy="62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54" name="Line 1046"/>
            <p:cNvSpPr>
              <a:spLocks noChangeShapeType="1"/>
            </p:cNvSpPr>
            <p:nvPr/>
          </p:nvSpPr>
          <p:spPr bwMode="auto">
            <a:xfrm flipH="1" flipV="1">
              <a:off x="672" y="432"/>
              <a:ext cx="816" cy="62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059"/>
          <p:cNvGrpSpPr>
            <a:grpSpLocks/>
          </p:cNvGrpSpPr>
          <p:nvPr/>
        </p:nvGrpSpPr>
        <p:grpSpPr bwMode="auto">
          <a:xfrm>
            <a:off x="4186238" y="1166813"/>
            <a:ext cx="609600" cy="814387"/>
            <a:chOff x="2637" y="735"/>
            <a:chExt cx="384" cy="513"/>
          </a:xfrm>
        </p:grpSpPr>
        <p:sp>
          <p:nvSpPr>
            <p:cNvPr id="18463" name="Text Box 1055"/>
            <p:cNvSpPr txBox="1">
              <a:spLocks noChangeArrowheads="1"/>
            </p:cNvSpPr>
            <p:nvPr/>
          </p:nvSpPr>
          <p:spPr bwMode="auto">
            <a:xfrm>
              <a:off x="2637" y="735"/>
              <a:ext cx="3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NAV</a:t>
              </a:r>
            </a:p>
          </p:txBody>
        </p:sp>
        <p:sp>
          <p:nvSpPr>
            <p:cNvPr id="18464" name="Line 1056"/>
            <p:cNvSpPr>
              <a:spLocks noChangeShapeType="1"/>
            </p:cNvSpPr>
            <p:nvPr/>
          </p:nvSpPr>
          <p:spPr bwMode="auto">
            <a:xfrm>
              <a:off x="2726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65" name="Line 1057"/>
            <p:cNvSpPr>
              <a:spLocks noChangeShapeType="1"/>
            </p:cNvSpPr>
            <p:nvPr/>
          </p:nvSpPr>
          <p:spPr bwMode="auto">
            <a:xfrm>
              <a:off x="2797" y="89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466" name="Line 1058"/>
            <p:cNvSpPr>
              <a:spLocks noChangeShapeType="1"/>
            </p:cNvSpPr>
            <p:nvPr/>
          </p:nvSpPr>
          <p:spPr bwMode="auto">
            <a:xfrm>
              <a:off x="2875" y="907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irapelli\Desktop\g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66074"/>
            <a:ext cx="8100392" cy="607529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555776" y="188640"/>
            <a:ext cx="396044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Ramos da a.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iliaca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interna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51920" y="33477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M. </a:t>
            </a:r>
            <a:r>
              <a:rPr lang="pt-BR" b="1" dirty="0" err="1" smtClean="0"/>
              <a:t>Pir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76256" y="4725144"/>
            <a:ext cx="1763688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ANASTOMOSE CRUCIFORME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 flipH="1">
            <a:off x="4932040" y="4149080"/>
            <a:ext cx="504056" cy="21602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H="1">
            <a:off x="3613966" y="5661248"/>
            <a:ext cx="268622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993775" y="838200"/>
            <a:ext cx="2498725" cy="5791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47650" y="247650"/>
            <a:ext cx="397955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2800" b="1" dirty="0"/>
              <a:t>Artéria Femoral profunda</a:t>
            </a:r>
            <a:endParaRPr lang="pt-BR" altLang="pt-BR" dirty="0"/>
          </a:p>
        </p:txBody>
      </p:sp>
      <p:grpSp>
        <p:nvGrpSpPr>
          <p:cNvPr id="2" name="Group 1032"/>
          <p:cNvGrpSpPr>
            <a:grpSpLocks/>
          </p:cNvGrpSpPr>
          <p:nvPr/>
        </p:nvGrpSpPr>
        <p:grpSpPr bwMode="auto">
          <a:xfrm>
            <a:off x="2819400" y="836712"/>
            <a:ext cx="2024063" cy="2362200"/>
            <a:chOff x="1776" y="1008"/>
            <a:chExt cx="1275" cy="1488"/>
          </a:xfrm>
        </p:grpSpPr>
        <p:pic>
          <p:nvPicPr>
            <p:cNvPr id="20487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 l="30208" t="22223" r="38542" b="29166"/>
            <a:stretch>
              <a:fillRect/>
            </a:stretch>
          </p:blipFill>
          <p:spPr bwMode="auto">
            <a:xfrm>
              <a:off x="1776" y="1008"/>
              <a:ext cx="1275" cy="14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4" name="Line 1028"/>
            <p:cNvSpPr>
              <a:spLocks noChangeShapeType="1"/>
            </p:cNvSpPr>
            <p:nvPr/>
          </p:nvSpPr>
          <p:spPr bwMode="auto">
            <a:xfrm flipH="1" flipV="1">
              <a:off x="1872" y="1104"/>
              <a:ext cx="467" cy="5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" name="Group 1036"/>
          <p:cNvGrpSpPr>
            <a:grpSpLocks/>
          </p:cNvGrpSpPr>
          <p:nvPr/>
        </p:nvGrpSpPr>
        <p:grpSpPr bwMode="auto">
          <a:xfrm>
            <a:off x="4486275" y="990600"/>
            <a:ext cx="3819525" cy="5334000"/>
            <a:chOff x="2826" y="624"/>
            <a:chExt cx="2406" cy="3360"/>
          </a:xfrm>
        </p:grpSpPr>
        <p:pic>
          <p:nvPicPr>
            <p:cNvPr id="61442" name="Picture 2"/>
            <p:cNvPicPr>
              <a:picLocks noChangeArrowheads="1"/>
            </p:cNvPicPr>
            <p:nvPr/>
          </p:nvPicPr>
          <p:blipFill>
            <a:blip r:embed="rId4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826" y="624"/>
              <a:ext cx="2406" cy="336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9" name="Rectangle 1033"/>
            <p:cNvSpPr>
              <a:spLocks noChangeArrowheads="1"/>
            </p:cNvSpPr>
            <p:nvPr/>
          </p:nvSpPr>
          <p:spPr bwMode="auto">
            <a:xfrm>
              <a:off x="4734" y="1291"/>
              <a:ext cx="480" cy="1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490" name="Rectangle 1034"/>
            <p:cNvSpPr>
              <a:spLocks noChangeArrowheads="1"/>
            </p:cNvSpPr>
            <p:nvPr/>
          </p:nvSpPr>
          <p:spPr bwMode="auto">
            <a:xfrm>
              <a:off x="4730" y="1453"/>
              <a:ext cx="480" cy="1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30208" t="22223" r="38542" b="29166"/>
          <a:stretch>
            <a:fillRect/>
          </a:stretch>
        </p:blipFill>
        <p:spPr bwMode="auto">
          <a:xfrm>
            <a:off x="467544" y="1268760"/>
            <a:ext cx="2695327" cy="31454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187624" y="404664"/>
            <a:ext cx="6985117" cy="52322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sz="2800" b="1" dirty="0"/>
              <a:t>Artérias circunflexas </a:t>
            </a:r>
            <a:r>
              <a:rPr lang="pt-BR" altLang="pt-BR" sz="2800" b="1" dirty="0" smtClean="0"/>
              <a:t>femorais lateral e medial</a:t>
            </a:r>
            <a:endParaRPr lang="pt-BR" altLang="pt-BR" dirty="0"/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219200" y="4400550"/>
            <a:ext cx="1249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anterior</a:t>
            </a:r>
            <a:endParaRPr lang="pt-BR" alt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 bwMode="auto">
          <a:xfrm>
            <a:off x="4067944" y="1412776"/>
            <a:ext cx="4972050" cy="2952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8820472" cy="4715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5724128" y="3573016"/>
            <a:ext cx="12961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Aa.</a:t>
            </a:r>
            <a:r>
              <a:rPr lang="pt-BR" b="1" dirty="0" smtClean="0"/>
              <a:t> do </a:t>
            </a:r>
            <a:r>
              <a:rPr lang="pt-BR" b="1" dirty="0" err="1" smtClean="0"/>
              <a:t>retináculo</a:t>
            </a:r>
            <a:endParaRPr lang="pt-BR" b="1" dirty="0"/>
          </a:p>
        </p:txBody>
      </p:sp>
      <p:cxnSp>
        <p:nvCxnSpPr>
          <p:cNvPr id="17" name="Conector de seta reta 16"/>
          <p:cNvCxnSpPr/>
          <p:nvPr/>
        </p:nvCxnSpPr>
        <p:spPr>
          <a:xfrm flipH="1" flipV="1">
            <a:off x="4860032" y="3717032"/>
            <a:ext cx="792088" cy="1071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444208" y="2348880"/>
            <a:ext cx="12961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 </a:t>
            </a:r>
            <a:r>
              <a:rPr lang="pt-BR" b="1" dirty="0" err="1" smtClean="0"/>
              <a:t>acetabular</a:t>
            </a:r>
            <a:r>
              <a:rPr lang="pt-BR" b="1" dirty="0" smtClean="0"/>
              <a:t> da a. </a:t>
            </a:r>
            <a:r>
              <a:rPr lang="pt-BR" b="1" dirty="0" err="1" smtClean="0"/>
              <a:t>obturatória</a:t>
            </a:r>
            <a:endParaRPr lang="pt-BR" b="1" dirty="0"/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6084168" y="2780928"/>
            <a:ext cx="432048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2915816" y="5589240"/>
            <a:ext cx="37444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149225" y="0"/>
            <a:ext cx="6045200" cy="6705600"/>
            <a:chOff x="94" y="0"/>
            <a:chExt cx="3808" cy="4224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480" y="384"/>
              <a:ext cx="1657" cy="38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0659" name="Text Box 3"/>
            <p:cNvSpPr txBox="1">
              <a:spLocks noChangeArrowheads="1"/>
            </p:cNvSpPr>
            <p:nvPr/>
          </p:nvSpPr>
          <p:spPr bwMode="auto">
            <a:xfrm>
              <a:off x="94" y="0"/>
              <a:ext cx="3808" cy="33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pt-BR" altLang="pt-BR" sz="2800" b="1" dirty="0"/>
                <a:t>Artéria Femoral profunda (</a:t>
              </a:r>
              <a:r>
                <a:rPr lang="pt-BR" altLang="pt-BR" sz="1800" b="1" dirty="0"/>
                <a:t>ramos perfurantes</a:t>
              </a:r>
              <a:r>
                <a:rPr lang="pt-BR" altLang="pt-BR" sz="2800" b="1" dirty="0"/>
                <a:t>)</a:t>
              </a:r>
              <a:endParaRPr lang="pt-BR" altLang="pt-BR" dirty="0"/>
            </a:p>
          </p:txBody>
        </p:sp>
      </p:grpSp>
      <p:grpSp>
        <p:nvGrpSpPr>
          <p:cNvPr id="3" name="Group 1033"/>
          <p:cNvGrpSpPr>
            <a:grpSpLocks/>
          </p:cNvGrpSpPr>
          <p:nvPr/>
        </p:nvGrpSpPr>
        <p:grpSpPr bwMode="auto">
          <a:xfrm>
            <a:off x="5029200" y="533400"/>
            <a:ext cx="2746375" cy="6172200"/>
            <a:chOff x="3168" y="336"/>
            <a:chExt cx="1730" cy="3888"/>
          </a:xfrm>
        </p:grpSpPr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2000"/>
            </a:blip>
            <a:srcRect/>
            <a:stretch>
              <a:fillRect/>
            </a:stretch>
          </p:blipFill>
          <p:spPr bwMode="auto">
            <a:xfrm>
              <a:off x="3168" y="336"/>
              <a:ext cx="1730" cy="38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57" name="Line 1029"/>
            <p:cNvSpPr>
              <a:spLocks noChangeShapeType="1"/>
            </p:cNvSpPr>
            <p:nvPr/>
          </p:nvSpPr>
          <p:spPr bwMode="auto">
            <a:xfrm flipH="1" flipV="1">
              <a:off x="4181" y="2403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558" name="Line 1030"/>
            <p:cNvSpPr>
              <a:spLocks noChangeShapeType="1"/>
            </p:cNvSpPr>
            <p:nvPr/>
          </p:nvSpPr>
          <p:spPr bwMode="auto">
            <a:xfrm flipH="1" flipV="1">
              <a:off x="4181" y="2639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559" name="Line 1031"/>
            <p:cNvSpPr>
              <a:spLocks noChangeShapeType="1"/>
            </p:cNvSpPr>
            <p:nvPr/>
          </p:nvSpPr>
          <p:spPr bwMode="auto">
            <a:xfrm flipH="1" flipV="1">
              <a:off x="4146" y="2832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3560" name="Line 1032"/>
            <p:cNvSpPr>
              <a:spLocks noChangeShapeType="1"/>
            </p:cNvSpPr>
            <p:nvPr/>
          </p:nvSpPr>
          <p:spPr bwMode="auto">
            <a:xfrm flipH="1" flipV="1">
              <a:off x="4242" y="2044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cxnSp>
        <p:nvCxnSpPr>
          <p:cNvPr id="12" name="Conector de seta reta 11"/>
          <p:cNvCxnSpPr/>
          <p:nvPr/>
        </p:nvCxnSpPr>
        <p:spPr>
          <a:xfrm flipV="1">
            <a:off x="6588224" y="2780928"/>
            <a:ext cx="72008" cy="3600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6516216" y="4653136"/>
            <a:ext cx="152400" cy="28803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Resultado de imagem para HIATO DO ADUTOR MAGN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93" y="476673"/>
            <a:ext cx="4875087" cy="626469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460432" y="6381328"/>
            <a:ext cx="432048" cy="36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843808" y="3929063"/>
            <a:ext cx="1368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A. Descendente do joelho</a:t>
            </a:r>
            <a:endParaRPr lang="pt-BR" sz="1400" b="1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2431370" y="4043363"/>
            <a:ext cx="484446" cy="1473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792" y="332656"/>
            <a:ext cx="9505056" cy="6192688"/>
          </a:xfrm>
          <a:prstGeom prst="rect">
            <a:avLst/>
          </a:prstGeom>
          <a:noFill/>
        </p:spPr>
      </p:pic>
      <p:pic>
        <p:nvPicPr>
          <p:cNvPr id="3" name="Picture 8" descr="Resultado de imagem para trigono femor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65" y="309733"/>
            <a:ext cx="4857035" cy="62941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355976" y="6093296"/>
            <a:ext cx="43204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267744" y="116632"/>
            <a:ext cx="31683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Anastomose periarticular do joelho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5816" y="1412776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Hiato do m. adutor magno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de seta reta 7"/>
          <p:cNvCxnSpPr>
            <a:stCxn id="6" idx="1"/>
          </p:cNvCxnSpPr>
          <p:nvPr/>
        </p:nvCxnSpPr>
        <p:spPr>
          <a:xfrm flipH="1">
            <a:off x="2699792" y="1735942"/>
            <a:ext cx="216024" cy="505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012160" y="5158933"/>
            <a:ext cx="12241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Canal de Hunter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259632" y="4581128"/>
            <a:ext cx="216024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2771800" y="2996952"/>
            <a:ext cx="43204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79512" y="6073551"/>
            <a:ext cx="21602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Aa.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 smtClean="0">
                <a:latin typeface="Arial" pitchFamily="34" charset="0"/>
                <a:cs typeface="Arial" pitchFamily="34" charset="0"/>
              </a:rPr>
              <a:t>geniculares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>
          <a:xfrm>
            <a:off x="1115616" y="2348880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10528857">
            <a:off x="2851759" y="2362729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1691680" y="4797152"/>
            <a:ext cx="360040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467544" y="3645024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7544" y="4293096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167844" y="3284984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3167844" y="5013176"/>
            <a:ext cx="828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4462" y="3212976"/>
            <a:ext cx="2649538" cy="3390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" name="Group 1065"/>
          <p:cNvGrpSpPr>
            <a:grpSpLocks/>
          </p:cNvGrpSpPr>
          <p:nvPr/>
        </p:nvGrpSpPr>
        <p:grpSpPr bwMode="auto">
          <a:xfrm>
            <a:off x="6300788" y="3547864"/>
            <a:ext cx="1150937" cy="457200"/>
            <a:chOff x="3969" y="2160"/>
            <a:chExt cx="725" cy="288"/>
          </a:xfrm>
        </p:grpSpPr>
        <p:sp>
          <p:nvSpPr>
            <p:cNvPr id="24581" name="CaixaDeTexto 33"/>
            <p:cNvSpPr txBox="1">
              <a:spLocks noChangeArrowheads="1"/>
            </p:cNvSpPr>
            <p:nvPr/>
          </p:nvSpPr>
          <p:spPr bwMode="auto">
            <a:xfrm>
              <a:off x="3969" y="2160"/>
              <a:ext cx="6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dirty="0"/>
                <a:t> </a:t>
              </a:r>
              <a:r>
                <a:rPr lang="pt-BR" sz="1000" b="1" dirty="0"/>
                <a:t>a. </a:t>
              </a:r>
              <a:r>
                <a:rPr lang="pt-BR" sz="1000" b="1" dirty="0" err="1"/>
                <a:t>tarsal</a:t>
              </a:r>
              <a:r>
                <a:rPr lang="pt-BR" sz="1000" b="1" dirty="0"/>
                <a:t> lateral</a:t>
              </a:r>
            </a:p>
          </p:txBody>
        </p:sp>
        <p:cxnSp>
          <p:nvCxnSpPr>
            <p:cNvPr id="24583" name="Conector de seta reta 36"/>
            <p:cNvCxnSpPr>
              <a:cxnSpLocks noChangeShapeType="1"/>
            </p:cNvCxnSpPr>
            <p:nvPr/>
          </p:nvCxnSpPr>
          <p:spPr bwMode="auto">
            <a:xfrm>
              <a:off x="4468" y="2387"/>
              <a:ext cx="226" cy="4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1063"/>
          <p:cNvGrpSpPr>
            <a:grpSpLocks/>
          </p:cNvGrpSpPr>
          <p:nvPr/>
        </p:nvGrpSpPr>
        <p:grpSpPr bwMode="auto">
          <a:xfrm>
            <a:off x="8227566" y="3501008"/>
            <a:ext cx="1096962" cy="457200"/>
            <a:chOff x="4967" y="2069"/>
            <a:chExt cx="691" cy="288"/>
          </a:xfrm>
        </p:grpSpPr>
        <p:sp>
          <p:nvSpPr>
            <p:cNvPr id="24582" name="CaixaDeTexto 34"/>
            <p:cNvSpPr txBox="1">
              <a:spLocks noChangeArrowheads="1"/>
            </p:cNvSpPr>
            <p:nvPr/>
          </p:nvSpPr>
          <p:spPr bwMode="auto">
            <a:xfrm>
              <a:off x="4967" y="2069"/>
              <a:ext cx="6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dirty="0"/>
                <a:t> </a:t>
              </a:r>
              <a:r>
                <a:rPr lang="pt-BR" sz="1000" b="1" dirty="0"/>
                <a:t>a. </a:t>
              </a:r>
              <a:r>
                <a:rPr lang="pt-BR" sz="1000" b="1" dirty="0" err="1"/>
                <a:t>tarsal</a:t>
              </a:r>
              <a:r>
                <a:rPr lang="pt-BR" sz="1000" b="1" dirty="0"/>
                <a:t> medial</a:t>
              </a:r>
            </a:p>
          </p:txBody>
        </p:sp>
        <p:cxnSp>
          <p:nvCxnSpPr>
            <p:cNvPr id="24584" name="Conector de seta reta 38"/>
            <p:cNvCxnSpPr>
              <a:cxnSpLocks noChangeShapeType="1"/>
            </p:cNvCxnSpPr>
            <p:nvPr/>
          </p:nvCxnSpPr>
          <p:spPr bwMode="auto">
            <a:xfrm flipH="1">
              <a:off x="5057" y="2296"/>
              <a:ext cx="91" cy="4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Group 1108"/>
          <p:cNvGrpSpPr>
            <a:grpSpLocks/>
          </p:cNvGrpSpPr>
          <p:nvPr/>
        </p:nvGrpSpPr>
        <p:grpSpPr bwMode="auto">
          <a:xfrm>
            <a:off x="304800" y="317500"/>
            <a:ext cx="2438400" cy="6223000"/>
            <a:chOff x="192" y="200"/>
            <a:chExt cx="1536" cy="3920"/>
          </a:xfrm>
        </p:grpSpPr>
        <p:grpSp>
          <p:nvGrpSpPr>
            <p:cNvPr id="8" name="Group 1080"/>
            <p:cNvGrpSpPr>
              <a:grpSpLocks/>
            </p:cNvGrpSpPr>
            <p:nvPr/>
          </p:nvGrpSpPr>
          <p:grpSpPr bwMode="auto">
            <a:xfrm>
              <a:off x="192" y="200"/>
              <a:ext cx="1536" cy="3920"/>
              <a:chOff x="192" y="200"/>
              <a:chExt cx="1536" cy="3920"/>
            </a:xfrm>
          </p:grpSpPr>
          <p:grpSp>
            <p:nvGrpSpPr>
              <p:cNvPr id="9" name="Group 1079"/>
              <p:cNvGrpSpPr>
                <a:grpSpLocks/>
              </p:cNvGrpSpPr>
              <p:nvPr/>
            </p:nvGrpSpPr>
            <p:grpSpPr bwMode="auto">
              <a:xfrm>
                <a:off x="192" y="200"/>
                <a:ext cx="1536" cy="3920"/>
                <a:chOff x="192" y="200"/>
                <a:chExt cx="1536" cy="3920"/>
              </a:xfrm>
            </p:grpSpPr>
            <p:pic>
              <p:nvPicPr>
                <p:cNvPr id="24602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 contrast="24000"/>
                </a:blip>
                <a:srcRect/>
                <a:stretch>
                  <a:fillRect/>
                </a:stretch>
              </p:blipFill>
              <p:spPr bwMode="auto">
                <a:xfrm>
                  <a:off x="192" y="480"/>
                  <a:ext cx="1536" cy="36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28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30" y="200"/>
                  <a:ext cx="106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pt-BR" altLang="pt-BR" b="1" dirty="0"/>
                    <a:t>Artéria Poplítea</a:t>
                  </a:r>
                  <a:endParaRPr lang="pt-BR" altLang="pt-BR" dirty="0"/>
                </a:p>
              </p:txBody>
            </p:sp>
          </p:grpSp>
          <p:sp>
            <p:nvSpPr>
              <p:cNvPr id="24594" name="Rectangle 26"/>
              <p:cNvSpPr>
                <a:spLocks noChangeArrowheads="1"/>
              </p:cNvSpPr>
              <p:nvPr/>
            </p:nvSpPr>
            <p:spPr bwMode="auto">
              <a:xfrm>
                <a:off x="336" y="576"/>
                <a:ext cx="384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5" name="Rectangle 27"/>
              <p:cNvSpPr>
                <a:spLocks noChangeArrowheads="1"/>
              </p:cNvSpPr>
              <p:nvPr/>
            </p:nvSpPr>
            <p:spPr bwMode="auto">
              <a:xfrm>
                <a:off x="1269" y="768"/>
                <a:ext cx="384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6" name="Rectangle 28"/>
              <p:cNvSpPr>
                <a:spLocks noChangeArrowheads="1"/>
              </p:cNvSpPr>
              <p:nvPr/>
            </p:nvSpPr>
            <p:spPr bwMode="auto">
              <a:xfrm>
                <a:off x="225" y="1296"/>
                <a:ext cx="384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7" name="Rectangle 29"/>
              <p:cNvSpPr>
                <a:spLocks noChangeArrowheads="1"/>
              </p:cNvSpPr>
              <p:nvPr/>
            </p:nvSpPr>
            <p:spPr bwMode="auto">
              <a:xfrm>
                <a:off x="1248" y="1248"/>
                <a:ext cx="432" cy="14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pt-BR"/>
              </a:p>
            </p:txBody>
          </p:sp>
          <p:sp>
            <p:nvSpPr>
              <p:cNvPr id="24598" name="Line 30"/>
              <p:cNvSpPr>
                <a:spLocks noChangeShapeType="1"/>
              </p:cNvSpPr>
              <p:nvPr/>
            </p:nvSpPr>
            <p:spPr bwMode="auto">
              <a:xfrm>
                <a:off x="1449" y="843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99" name="Line 31"/>
              <p:cNvSpPr>
                <a:spLocks noChangeShapeType="1"/>
              </p:cNvSpPr>
              <p:nvPr/>
            </p:nvSpPr>
            <p:spPr bwMode="auto">
              <a:xfrm>
                <a:off x="414" y="1365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00" name="Line 32"/>
              <p:cNvSpPr>
                <a:spLocks noChangeShapeType="1"/>
              </p:cNvSpPr>
              <p:nvPr/>
            </p:nvSpPr>
            <p:spPr bwMode="auto">
              <a:xfrm>
                <a:off x="519" y="651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01" name="Line 33"/>
              <p:cNvSpPr>
                <a:spLocks noChangeShapeType="1"/>
              </p:cNvSpPr>
              <p:nvPr/>
            </p:nvSpPr>
            <p:spPr bwMode="auto">
              <a:xfrm>
                <a:off x="1449" y="13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0" name="Group 1089"/>
            <p:cNvGrpSpPr>
              <a:grpSpLocks/>
            </p:cNvGrpSpPr>
            <p:nvPr/>
          </p:nvGrpSpPr>
          <p:grpSpPr bwMode="auto">
            <a:xfrm>
              <a:off x="628" y="644"/>
              <a:ext cx="636" cy="752"/>
              <a:chOff x="628" y="644"/>
              <a:chExt cx="636" cy="752"/>
            </a:xfrm>
          </p:grpSpPr>
          <p:sp>
            <p:nvSpPr>
              <p:cNvPr id="24634" name="Line 1082"/>
              <p:cNvSpPr>
                <a:spLocks noChangeShapeType="1"/>
              </p:cNvSpPr>
              <p:nvPr/>
            </p:nvSpPr>
            <p:spPr bwMode="auto">
              <a:xfrm>
                <a:off x="720" y="644"/>
                <a:ext cx="144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35" name="Line 1083"/>
              <p:cNvSpPr>
                <a:spLocks noChangeShapeType="1"/>
              </p:cNvSpPr>
              <p:nvPr/>
            </p:nvSpPr>
            <p:spPr bwMode="auto">
              <a:xfrm flipH="1" flipV="1">
                <a:off x="1072" y="792"/>
                <a:ext cx="192" cy="4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36" name="Line 1084"/>
              <p:cNvSpPr>
                <a:spLocks noChangeShapeType="1"/>
              </p:cNvSpPr>
              <p:nvPr/>
            </p:nvSpPr>
            <p:spPr bwMode="auto">
              <a:xfrm rot="519441" flipV="1">
                <a:off x="628" y="120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37" name="Line 1085"/>
              <p:cNvSpPr>
                <a:spLocks noChangeShapeType="1"/>
              </p:cNvSpPr>
              <p:nvPr/>
            </p:nvSpPr>
            <p:spPr bwMode="auto">
              <a:xfrm rot="333816" flipH="1">
                <a:off x="1100" y="1296"/>
                <a:ext cx="144" cy="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4640" name="Text Box 1088"/>
          <p:cNvSpPr txBox="1">
            <a:spLocks noChangeArrowheads="1"/>
          </p:cNvSpPr>
          <p:nvPr/>
        </p:nvSpPr>
        <p:spPr bwMode="auto">
          <a:xfrm>
            <a:off x="327025" y="1371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grpSp>
        <p:nvGrpSpPr>
          <p:cNvPr id="11" name="Group 1109"/>
          <p:cNvGrpSpPr>
            <a:grpSpLocks/>
          </p:cNvGrpSpPr>
          <p:nvPr/>
        </p:nvGrpSpPr>
        <p:grpSpPr bwMode="auto">
          <a:xfrm>
            <a:off x="285750" y="895350"/>
            <a:ext cx="2457450" cy="1585913"/>
            <a:chOff x="180" y="564"/>
            <a:chExt cx="1548" cy="999"/>
          </a:xfrm>
        </p:grpSpPr>
        <p:grpSp>
          <p:nvGrpSpPr>
            <p:cNvPr id="12" name="Group 1093"/>
            <p:cNvGrpSpPr>
              <a:grpSpLocks/>
            </p:cNvGrpSpPr>
            <p:nvPr/>
          </p:nvGrpSpPr>
          <p:grpSpPr bwMode="auto">
            <a:xfrm>
              <a:off x="204" y="564"/>
              <a:ext cx="144" cy="154"/>
              <a:chOff x="204" y="564"/>
              <a:chExt cx="144" cy="154"/>
            </a:xfrm>
          </p:grpSpPr>
          <p:sp>
            <p:nvSpPr>
              <p:cNvPr id="24642" name="Text Box 1090"/>
              <p:cNvSpPr txBox="1">
                <a:spLocks noChangeArrowheads="1"/>
              </p:cNvSpPr>
              <p:nvPr/>
            </p:nvSpPr>
            <p:spPr bwMode="auto">
              <a:xfrm>
                <a:off x="204" y="564"/>
                <a:ext cx="1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000" b="1"/>
                  <a:t>1</a:t>
                </a:r>
              </a:p>
            </p:txBody>
          </p:sp>
          <p:sp>
            <p:nvSpPr>
              <p:cNvPr id="24644" name="Oval 1092"/>
              <p:cNvSpPr>
                <a:spLocks noChangeArrowheads="1"/>
              </p:cNvSpPr>
              <p:nvPr/>
            </p:nvSpPr>
            <p:spPr bwMode="auto">
              <a:xfrm>
                <a:off x="234" y="597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" name="Group 1094"/>
            <p:cNvGrpSpPr>
              <a:grpSpLocks/>
            </p:cNvGrpSpPr>
            <p:nvPr/>
          </p:nvGrpSpPr>
          <p:grpSpPr bwMode="auto">
            <a:xfrm>
              <a:off x="1584" y="893"/>
              <a:ext cx="144" cy="144"/>
              <a:chOff x="204" y="564"/>
              <a:chExt cx="144" cy="144"/>
            </a:xfrm>
          </p:grpSpPr>
          <p:sp>
            <p:nvSpPr>
              <p:cNvPr id="24647" name="Text Box 1095"/>
              <p:cNvSpPr txBox="1">
                <a:spLocks noChangeArrowheads="1"/>
              </p:cNvSpPr>
              <p:nvPr/>
            </p:nvSpPr>
            <p:spPr bwMode="auto">
              <a:xfrm>
                <a:off x="204" y="564"/>
                <a:ext cx="14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900" b="1"/>
                  <a:t>2</a:t>
                </a:r>
              </a:p>
            </p:txBody>
          </p:sp>
          <p:sp>
            <p:nvSpPr>
              <p:cNvPr id="24648" name="Oval 1096"/>
              <p:cNvSpPr>
                <a:spLocks noChangeArrowheads="1"/>
              </p:cNvSpPr>
              <p:nvPr/>
            </p:nvSpPr>
            <p:spPr bwMode="auto">
              <a:xfrm>
                <a:off x="234" y="597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1103"/>
            <p:cNvGrpSpPr>
              <a:grpSpLocks/>
            </p:cNvGrpSpPr>
            <p:nvPr/>
          </p:nvGrpSpPr>
          <p:grpSpPr bwMode="auto">
            <a:xfrm>
              <a:off x="1560" y="1380"/>
              <a:ext cx="144" cy="135"/>
              <a:chOff x="1560" y="1371"/>
              <a:chExt cx="144" cy="135"/>
            </a:xfrm>
          </p:grpSpPr>
          <p:sp>
            <p:nvSpPr>
              <p:cNvPr id="24653" name="Text Box 1101"/>
              <p:cNvSpPr txBox="1">
                <a:spLocks noChangeArrowheads="1"/>
              </p:cNvSpPr>
              <p:nvPr/>
            </p:nvSpPr>
            <p:spPr bwMode="auto">
              <a:xfrm>
                <a:off x="1560" y="1371"/>
                <a:ext cx="14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800" b="1"/>
                  <a:t>3</a:t>
                </a:r>
              </a:p>
            </p:txBody>
          </p:sp>
          <p:sp>
            <p:nvSpPr>
              <p:cNvPr id="24654" name="Oval 1102"/>
              <p:cNvSpPr>
                <a:spLocks noChangeArrowheads="1"/>
              </p:cNvSpPr>
              <p:nvPr/>
            </p:nvSpPr>
            <p:spPr bwMode="auto">
              <a:xfrm>
                <a:off x="1590" y="1395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5" name="Group 1104"/>
            <p:cNvGrpSpPr>
              <a:grpSpLocks/>
            </p:cNvGrpSpPr>
            <p:nvPr/>
          </p:nvGrpSpPr>
          <p:grpSpPr bwMode="auto">
            <a:xfrm>
              <a:off x="180" y="1428"/>
              <a:ext cx="144" cy="135"/>
              <a:chOff x="1560" y="1371"/>
              <a:chExt cx="144" cy="135"/>
            </a:xfrm>
          </p:grpSpPr>
          <p:sp>
            <p:nvSpPr>
              <p:cNvPr id="24657" name="Text Box 1105"/>
              <p:cNvSpPr txBox="1">
                <a:spLocks noChangeArrowheads="1"/>
              </p:cNvSpPr>
              <p:nvPr/>
            </p:nvSpPr>
            <p:spPr bwMode="auto">
              <a:xfrm>
                <a:off x="1560" y="1371"/>
                <a:ext cx="14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800" b="1"/>
                  <a:t>4</a:t>
                </a:r>
              </a:p>
            </p:txBody>
          </p:sp>
          <p:sp>
            <p:nvSpPr>
              <p:cNvPr id="24658" name="Oval 1106"/>
              <p:cNvSpPr>
                <a:spLocks noChangeArrowheads="1"/>
              </p:cNvSpPr>
              <p:nvPr/>
            </p:nvSpPr>
            <p:spPr bwMode="auto">
              <a:xfrm>
                <a:off x="1590" y="1395"/>
                <a:ext cx="96" cy="9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6" name="Group 1110"/>
          <p:cNvGrpSpPr>
            <a:grpSpLocks/>
          </p:cNvGrpSpPr>
          <p:nvPr/>
        </p:nvGrpSpPr>
        <p:grpSpPr bwMode="auto">
          <a:xfrm>
            <a:off x="323850" y="895350"/>
            <a:ext cx="228600" cy="244475"/>
            <a:chOff x="204" y="564"/>
            <a:chExt cx="144" cy="154"/>
          </a:xfrm>
        </p:grpSpPr>
        <p:sp>
          <p:nvSpPr>
            <p:cNvPr id="24663" name="Text Box 1111"/>
            <p:cNvSpPr txBox="1">
              <a:spLocks noChangeArrowheads="1"/>
            </p:cNvSpPr>
            <p:nvPr/>
          </p:nvSpPr>
          <p:spPr bwMode="auto">
            <a:xfrm>
              <a:off x="204" y="564"/>
              <a:ext cx="1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000" b="1"/>
                <a:t>1</a:t>
              </a:r>
            </a:p>
          </p:txBody>
        </p:sp>
        <p:sp>
          <p:nvSpPr>
            <p:cNvPr id="24664" name="Oval 1112"/>
            <p:cNvSpPr>
              <a:spLocks noChangeArrowheads="1"/>
            </p:cNvSpPr>
            <p:nvPr/>
          </p:nvSpPr>
          <p:spPr bwMode="auto">
            <a:xfrm>
              <a:off x="234" y="597"/>
              <a:ext cx="96" cy="9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1123"/>
          <p:cNvGrpSpPr>
            <a:grpSpLocks/>
          </p:cNvGrpSpPr>
          <p:nvPr/>
        </p:nvGrpSpPr>
        <p:grpSpPr bwMode="auto">
          <a:xfrm>
            <a:off x="2743200" y="317500"/>
            <a:ext cx="2824163" cy="6203950"/>
            <a:chOff x="1728" y="200"/>
            <a:chExt cx="1779" cy="3908"/>
          </a:xfrm>
        </p:grpSpPr>
        <p:grpSp>
          <p:nvGrpSpPr>
            <p:cNvPr id="18" name="Group 1121"/>
            <p:cNvGrpSpPr>
              <a:grpSpLocks/>
            </p:cNvGrpSpPr>
            <p:nvPr/>
          </p:nvGrpSpPr>
          <p:grpSpPr bwMode="auto">
            <a:xfrm>
              <a:off x="1728" y="200"/>
              <a:ext cx="1779" cy="3908"/>
              <a:chOff x="1728" y="200"/>
              <a:chExt cx="1779" cy="3908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1728" y="200"/>
                <a:ext cx="1779" cy="3908"/>
                <a:chOff x="1728" y="200"/>
                <a:chExt cx="1779" cy="3908"/>
              </a:xfrm>
            </p:grpSpPr>
            <p:pic>
              <p:nvPicPr>
                <p:cNvPr id="24591" name="Picture 2"/>
                <p:cNvPicPr>
                  <a:picLocks noChangeArrowheads="1"/>
                </p:cNvPicPr>
                <p:nvPr/>
              </p:nvPicPr>
              <p:blipFill>
                <a:blip r:embed="rId4" cstate="print">
                  <a:lum bright="12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970" y="467"/>
                  <a:ext cx="1537" cy="364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28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728" y="200"/>
                  <a:ext cx="1415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pt-BR" altLang="pt-BR" b="1" dirty="0"/>
                    <a:t>Artéria Tibial anterior</a:t>
                  </a:r>
                  <a:endParaRPr lang="pt-BR" altLang="pt-BR" dirty="0"/>
                </a:p>
              </p:txBody>
            </p:sp>
          </p:grpSp>
          <p:grpSp>
            <p:nvGrpSpPr>
              <p:cNvPr id="20" name="Group 1120"/>
              <p:cNvGrpSpPr>
                <a:grpSpLocks/>
              </p:cNvGrpSpPr>
              <p:nvPr/>
            </p:nvGrpSpPr>
            <p:grpSpPr bwMode="auto">
              <a:xfrm>
                <a:off x="2127" y="2874"/>
                <a:ext cx="1290" cy="345"/>
                <a:chOff x="2127" y="2874"/>
                <a:chExt cx="1290" cy="345"/>
              </a:xfrm>
            </p:grpSpPr>
            <p:sp>
              <p:nvSpPr>
                <p:cNvPr id="24668" name="Rectangle 1116"/>
                <p:cNvSpPr>
                  <a:spLocks noChangeArrowheads="1"/>
                </p:cNvSpPr>
                <p:nvPr/>
              </p:nvSpPr>
              <p:spPr bwMode="auto">
                <a:xfrm>
                  <a:off x="2127" y="2874"/>
                  <a:ext cx="384" cy="1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670" name="Rectangle 1118"/>
                <p:cNvSpPr>
                  <a:spLocks noChangeArrowheads="1"/>
                </p:cNvSpPr>
                <p:nvPr/>
              </p:nvSpPr>
              <p:spPr bwMode="auto">
                <a:xfrm>
                  <a:off x="3033" y="3027"/>
                  <a:ext cx="384" cy="19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4671" name="Line 1119"/>
            <p:cNvSpPr>
              <a:spLocks noChangeShapeType="1"/>
            </p:cNvSpPr>
            <p:nvPr/>
          </p:nvSpPr>
          <p:spPr bwMode="auto">
            <a:xfrm flipH="1">
              <a:off x="2883" y="3156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4674" name="Line 1122"/>
            <p:cNvSpPr>
              <a:spLocks noChangeShapeType="1"/>
            </p:cNvSpPr>
            <p:nvPr/>
          </p:nvSpPr>
          <p:spPr bwMode="auto">
            <a:xfrm>
              <a:off x="2496" y="2970"/>
              <a:ext cx="24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92696"/>
            <a:ext cx="2808117" cy="61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565976" y="2123564"/>
            <a:ext cx="2163541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pt-BR" altLang="pt-BR" b="1" dirty="0"/>
              <a:t>Artéria </a:t>
            </a:r>
            <a:r>
              <a:rPr lang="pt-BR" altLang="pt-BR" b="1" dirty="0" smtClean="0"/>
              <a:t>dorsal do pé</a:t>
            </a:r>
            <a:endParaRPr lang="pt-BR" altLang="pt-BR" dirty="0"/>
          </a:p>
        </p:txBody>
      </p:sp>
      <p:cxnSp>
        <p:nvCxnSpPr>
          <p:cNvPr id="70" name="Conector de seta reta 69"/>
          <p:cNvCxnSpPr/>
          <p:nvPr/>
        </p:nvCxnSpPr>
        <p:spPr>
          <a:xfrm flipH="1">
            <a:off x="4427984" y="2492896"/>
            <a:ext cx="108012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>
            <a:off x="3491880" y="2132856"/>
            <a:ext cx="36004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4" descr="Resultado de imagem para ARCO DO MUSCULO SOLE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00"/>
            <a:ext cx="4886325" cy="3390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ixaDeTexto 75"/>
          <p:cNvSpPr txBox="1"/>
          <p:nvPr/>
        </p:nvSpPr>
        <p:spPr>
          <a:xfrm>
            <a:off x="5436096" y="4437112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a. plantar prof.</a:t>
            </a:r>
            <a:endParaRPr lang="pt-BR" sz="1400" b="1" dirty="0"/>
          </a:p>
        </p:txBody>
      </p:sp>
      <p:cxnSp>
        <p:nvCxnSpPr>
          <p:cNvPr id="78" name="Conector de seta reta 77"/>
          <p:cNvCxnSpPr>
            <a:stCxn id="76" idx="3"/>
          </p:cNvCxnSpPr>
          <p:nvPr/>
        </p:nvCxnSpPr>
        <p:spPr>
          <a:xfrm>
            <a:off x="7020272" y="4591001"/>
            <a:ext cx="1152128" cy="621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5588496" y="6433591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err="1" smtClean="0"/>
              <a:t>aa.</a:t>
            </a:r>
            <a:r>
              <a:rPr lang="pt-BR" sz="1400" b="1" dirty="0" smtClean="0"/>
              <a:t> digitais dorsais</a:t>
            </a:r>
            <a:endParaRPr lang="pt-BR" sz="1400" b="1" dirty="0"/>
          </a:p>
        </p:txBody>
      </p:sp>
      <p:cxnSp>
        <p:nvCxnSpPr>
          <p:cNvPr id="80" name="Conector de seta reta 79"/>
          <p:cNvCxnSpPr/>
          <p:nvPr/>
        </p:nvCxnSpPr>
        <p:spPr>
          <a:xfrm flipV="1">
            <a:off x="7092280" y="6237312"/>
            <a:ext cx="72008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 animBg="1"/>
      <p:bldP spid="7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475</Words>
  <Application>Microsoft Office PowerPoint</Application>
  <PresentationFormat>Apresentação na tela (4:3)</PresentationFormat>
  <Paragraphs>87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18</cp:revision>
  <dcterms:created xsi:type="dcterms:W3CDTF">2017-10-11T23:06:23Z</dcterms:created>
  <dcterms:modified xsi:type="dcterms:W3CDTF">2017-10-16T00:19:40Z</dcterms:modified>
</cp:coreProperties>
</file>