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57" r:id="rId4"/>
    <p:sldId id="258" r:id="rId5"/>
    <p:sldId id="259" r:id="rId6"/>
    <p:sldId id="262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A82755-3CD2-429F-9564-5A853712CE60}" type="datetimeFigureOut">
              <a:rPr lang="pt-BR" smtClean="0"/>
              <a:pPr/>
              <a:t>21/03/2019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B586FD-CD40-46DE-B67E-0F8A048DF0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997F7C-9BAF-4A6A-B2B9-8A7C8AC924D0}" type="slidenum">
              <a:rPr lang="pt-BR">
                <a:latin typeface="Arial" pitchFamily="34" charset="0"/>
              </a:rPr>
              <a:pPr/>
              <a:t>6</a:t>
            </a:fld>
            <a:endParaRPr lang="pt-BR">
              <a:latin typeface="Arial" pitchFamily="34" charset="0"/>
            </a:endParaRPr>
          </a:p>
        </p:txBody>
      </p:sp>
      <p:sp>
        <p:nvSpPr>
          <p:cNvPr id="46083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4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pt-BR" smtClean="0">
                <a:latin typeface="Arial" pitchFamily="34" charset="0"/>
              </a:rPr>
              <a:t>Falar sobre os ciclos reflexivos. Escolher este slide ou o próximo para mostrar a espiral da pesquisa-ação. Enfatizar o processo contínuo.</a:t>
            </a:r>
          </a:p>
        </p:txBody>
      </p:sp>
      <p:sp>
        <p:nvSpPr>
          <p:cNvPr id="4" name="Espaço Reservado para Número de Slide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BE8192C-5CC6-4972-A221-38B503DE7D98}" type="slidenum">
              <a:rPr lang="pt-BR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pt-BR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A35B-B354-4E8D-882F-934524EE6E2D}" type="datetimeFigureOut">
              <a:rPr lang="pt-BR" smtClean="0"/>
              <a:pPr/>
              <a:t>21/03/2019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1DBA-81BC-4DB7-B0C3-7B00CF6070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A35B-B354-4E8D-882F-934524EE6E2D}" type="datetimeFigureOut">
              <a:rPr lang="pt-BR" smtClean="0"/>
              <a:pPr/>
              <a:t>21/03/2019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1DBA-81BC-4DB7-B0C3-7B00CF6070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A35B-B354-4E8D-882F-934524EE6E2D}" type="datetimeFigureOut">
              <a:rPr lang="pt-BR" smtClean="0"/>
              <a:pPr/>
              <a:t>21/03/2019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1DBA-81BC-4DB7-B0C3-7B00CF6070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A35B-B354-4E8D-882F-934524EE6E2D}" type="datetimeFigureOut">
              <a:rPr lang="pt-BR" smtClean="0"/>
              <a:pPr/>
              <a:t>21/03/2019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1DBA-81BC-4DB7-B0C3-7B00CF6070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A35B-B354-4E8D-882F-934524EE6E2D}" type="datetimeFigureOut">
              <a:rPr lang="pt-BR" smtClean="0"/>
              <a:pPr/>
              <a:t>21/03/2019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1DBA-81BC-4DB7-B0C3-7B00CF6070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A35B-B354-4E8D-882F-934524EE6E2D}" type="datetimeFigureOut">
              <a:rPr lang="pt-BR" smtClean="0"/>
              <a:pPr/>
              <a:t>21/03/2019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1DBA-81BC-4DB7-B0C3-7B00CF6070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A35B-B354-4E8D-882F-934524EE6E2D}" type="datetimeFigureOut">
              <a:rPr lang="pt-BR" smtClean="0"/>
              <a:pPr/>
              <a:t>21/03/2019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1DBA-81BC-4DB7-B0C3-7B00CF6070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A35B-B354-4E8D-882F-934524EE6E2D}" type="datetimeFigureOut">
              <a:rPr lang="pt-BR" smtClean="0"/>
              <a:pPr/>
              <a:t>21/03/2019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1DBA-81BC-4DB7-B0C3-7B00CF6070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A35B-B354-4E8D-882F-934524EE6E2D}" type="datetimeFigureOut">
              <a:rPr lang="pt-BR" smtClean="0"/>
              <a:pPr/>
              <a:t>21/03/2019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1DBA-81BC-4DB7-B0C3-7B00CF6070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A35B-B354-4E8D-882F-934524EE6E2D}" type="datetimeFigureOut">
              <a:rPr lang="pt-BR" smtClean="0"/>
              <a:pPr/>
              <a:t>21/03/2019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1DBA-81BC-4DB7-B0C3-7B00CF6070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A35B-B354-4E8D-882F-934524EE6E2D}" type="datetimeFigureOut">
              <a:rPr lang="pt-BR" smtClean="0"/>
              <a:pPr/>
              <a:t>21/03/2019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1DBA-81BC-4DB7-B0C3-7B00CF6070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BA35B-B354-4E8D-882F-934524EE6E2D}" type="datetimeFigureOut">
              <a:rPr lang="pt-BR" smtClean="0"/>
              <a:pPr/>
              <a:t>21/03/2019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B1DBA-81BC-4DB7-B0C3-7B00CF6070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Estágio Investigativo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sz="2400" b="1" dirty="0" smtClean="0">
                <a:solidFill>
                  <a:schemeClr val="tx1"/>
                </a:solidFill>
              </a:rPr>
              <a:t>ASPECTOS BÁSICOS</a:t>
            </a:r>
            <a:endParaRPr lang="pt-BR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2800" i="1" smtClean="0">
                <a:solidFill>
                  <a:schemeClr val="accent2"/>
                </a:solidFill>
              </a:rPr>
              <a:t>O desenvolvimento dos conhecimentos profissionais docentes:TEORIA &amp; PRÁTICA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755650" y="3284538"/>
            <a:ext cx="338455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4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conhecimentos teóricos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5435600" y="3357563"/>
            <a:ext cx="3313113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4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conhecimentos práticos</a:t>
            </a:r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4140200" y="3789363"/>
            <a:ext cx="1295400" cy="144462"/>
          </a:xfrm>
          <a:prstGeom prst="leftRightArrow">
            <a:avLst>
              <a:gd name="adj1" fmla="val 50000"/>
              <a:gd name="adj2" fmla="val 17934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2484438" y="4724400"/>
            <a:ext cx="4103687" cy="13477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4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conhecimentos profissionais</a:t>
            </a:r>
          </a:p>
          <a:p>
            <a:pPr algn="ctr"/>
            <a:r>
              <a:rPr lang="pt-BR" sz="24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(teóricos e práticos)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4859338" y="3860800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altLang="pt-BR" sz="3400" b="1" dirty="0" smtClean="0">
                <a:solidFill>
                  <a:schemeClr val="accent2"/>
                </a:solidFill>
              </a:rPr>
              <a:t>PRINCÍPIOS DOESTÁGIO INVESTIGATIVO</a:t>
            </a:r>
            <a:br>
              <a:rPr lang="pt-BR" altLang="pt-BR" sz="3400" b="1" dirty="0" smtClean="0">
                <a:solidFill>
                  <a:schemeClr val="accent2"/>
                </a:solidFill>
              </a:rPr>
            </a:br>
            <a:r>
              <a:rPr lang="pt-BR" altLang="pt-BR" sz="3400" b="1" dirty="0" smtClean="0">
                <a:solidFill>
                  <a:schemeClr val="accent2"/>
                </a:solidFill>
              </a:rPr>
              <a:t> Eixos Organizadores fundados em modelo </a:t>
            </a:r>
            <a:br>
              <a:rPr lang="pt-BR" altLang="pt-BR" sz="3400" b="1" dirty="0" smtClean="0">
                <a:solidFill>
                  <a:schemeClr val="accent2"/>
                </a:solidFill>
              </a:rPr>
            </a:br>
            <a:r>
              <a:rPr lang="pt-BR" altLang="pt-BR" sz="3400" b="1" dirty="0" smtClean="0">
                <a:solidFill>
                  <a:schemeClr val="accent2"/>
                </a:solidFill>
              </a:rPr>
              <a:t>crítico-reflexivo de formação de professores </a:t>
            </a:r>
            <a:endParaRPr lang="pt-BR" altLang="pt-BR" sz="3400" b="1" dirty="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773238"/>
            <a:ext cx="8001000" cy="4773612"/>
          </a:xfrm>
        </p:spPr>
        <p:txBody>
          <a:bodyPr rtlCol="0">
            <a:normAutofit fontScale="7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alt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altLang="pt-BR" dirty="0" smtClean="0"/>
              <a:t>1. Desenvolvimento de </a:t>
            </a:r>
            <a:r>
              <a:rPr lang="pt-BR" altLang="pt-BR" dirty="0" smtClean="0">
                <a:solidFill>
                  <a:srgbClr val="FF0000"/>
                </a:solidFill>
              </a:rPr>
              <a:t>projetos desencadeados por problemas</a:t>
            </a:r>
            <a:r>
              <a:rPr lang="pt-BR" altLang="pt-BR" dirty="0" smtClean="0"/>
              <a:t> de interesse do grupo (</a:t>
            </a:r>
            <a:r>
              <a:rPr lang="pt-BR" altLang="pt-BR" dirty="0" err="1" smtClean="0"/>
              <a:t>licenciandos</a:t>
            </a:r>
            <a:r>
              <a:rPr lang="pt-BR" altLang="pt-BR" dirty="0" smtClean="0"/>
              <a:t> e/ou professores)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alt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altLang="pt-BR" dirty="0" smtClean="0"/>
              <a:t>2. Promover a realização de</a:t>
            </a:r>
            <a:r>
              <a:rPr lang="pt-BR" altLang="pt-BR" dirty="0" smtClean="0">
                <a:solidFill>
                  <a:srgbClr val="FF0000"/>
                </a:solidFill>
              </a:rPr>
              <a:t> atividades em perspectiva investigativa</a:t>
            </a:r>
            <a:r>
              <a:rPr lang="pt-BR" altLang="pt-BR" dirty="0" smtClean="0"/>
              <a:t> de ensino que se organizem para a solução dos problemas definidos pelo grupo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altLang="pt-BR" b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altLang="pt-BR" dirty="0" smtClean="0"/>
              <a:t>3. Promover  a análise dos problemas e de possíveis encaminhamentos de solução, por meio de ações e discussões fundamentadas </a:t>
            </a:r>
            <a:r>
              <a:rPr lang="pt-BR" altLang="pt-BR" dirty="0" smtClean="0">
                <a:solidFill>
                  <a:srgbClr val="FF0000"/>
                </a:solidFill>
              </a:rPr>
              <a:t> por novos referenciais</a:t>
            </a:r>
            <a:r>
              <a:rPr lang="pt-BR" altLang="pt-BR" dirty="0" smtClean="0"/>
              <a:t> (teórico-práticos) que possibilitem revisões de ideias, de práticas, de atitudes e as aprendizagens essenciais ao trabalho docente.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altLang="pt-BR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altLang="pt-BR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pt-BR" alt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tângulo de cantos arredondados 30"/>
          <p:cNvSpPr/>
          <p:nvPr/>
        </p:nvSpPr>
        <p:spPr>
          <a:xfrm>
            <a:off x="3987800" y="1773238"/>
            <a:ext cx="1173163" cy="576262"/>
          </a:xfrm>
          <a:prstGeom prst="round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solidFill>
                  <a:srgbClr val="0070C0"/>
                </a:solidFill>
              </a:rPr>
              <a:t>Contexto Escolar</a:t>
            </a:r>
          </a:p>
        </p:txBody>
      </p:sp>
      <p:sp>
        <p:nvSpPr>
          <p:cNvPr id="32" name="Retângulo de cantos arredondados 31"/>
          <p:cNvSpPr/>
          <p:nvPr/>
        </p:nvSpPr>
        <p:spPr>
          <a:xfrm>
            <a:off x="5613400" y="3141663"/>
            <a:ext cx="1173163" cy="574675"/>
          </a:xfrm>
          <a:prstGeom prst="round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solidFill>
                  <a:srgbClr val="0070C0"/>
                </a:solidFill>
              </a:rPr>
              <a:t>Problema de Ensino</a:t>
            </a:r>
          </a:p>
        </p:txBody>
      </p:sp>
      <p:sp>
        <p:nvSpPr>
          <p:cNvPr id="33" name="Retângulo de cantos arredondados 32"/>
          <p:cNvSpPr/>
          <p:nvPr/>
        </p:nvSpPr>
        <p:spPr>
          <a:xfrm>
            <a:off x="3987800" y="4508500"/>
            <a:ext cx="1173163" cy="576263"/>
          </a:xfrm>
          <a:prstGeom prst="round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solidFill>
                  <a:srgbClr val="0070C0"/>
                </a:solidFill>
              </a:rPr>
              <a:t>Plano de Ensino</a:t>
            </a:r>
          </a:p>
        </p:txBody>
      </p:sp>
      <p:sp>
        <p:nvSpPr>
          <p:cNvPr id="34" name="Retângulo de cantos arredondados 33"/>
          <p:cNvSpPr/>
          <p:nvPr/>
        </p:nvSpPr>
        <p:spPr>
          <a:xfrm>
            <a:off x="2332038" y="3141663"/>
            <a:ext cx="1171575" cy="574675"/>
          </a:xfrm>
          <a:prstGeom prst="round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solidFill>
                  <a:srgbClr val="0070C0"/>
                </a:solidFill>
              </a:rPr>
              <a:t>Aulas no Estágio</a:t>
            </a:r>
          </a:p>
        </p:txBody>
      </p:sp>
      <p:cxnSp>
        <p:nvCxnSpPr>
          <p:cNvPr id="35" name="Forma 34"/>
          <p:cNvCxnSpPr>
            <a:stCxn id="33" idx="1"/>
            <a:endCxn id="34" idx="2"/>
          </p:cNvCxnSpPr>
          <p:nvPr/>
        </p:nvCxnSpPr>
        <p:spPr>
          <a:xfrm rot="10800000">
            <a:off x="2917825" y="3716338"/>
            <a:ext cx="1069975" cy="1081087"/>
          </a:xfrm>
          <a:prstGeom prst="curvedConnector2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Forma 36"/>
          <p:cNvCxnSpPr>
            <a:stCxn id="31" idx="3"/>
            <a:endCxn id="32" idx="0"/>
          </p:cNvCxnSpPr>
          <p:nvPr/>
        </p:nvCxnSpPr>
        <p:spPr>
          <a:xfrm>
            <a:off x="5160963" y="2060575"/>
            <a:ext cx="1039812" cy="1081088"/>
          </a:xfrm>
          <a:prstGeom prst="curvedConnector2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Forma 37"/>
          <p:cNvCxnSpPr>
            <a:stCxn id="32" idx="2"/>
            <a:endCxn id="33" idx="3"/>
          </p:cNvCxnSpPr>
          <p:nvPr/>
        </p:nvCxnSpPr>
        <p:spPr>
          <a:xfrm rot="5400000">
            <a:off x="5140325" y="3736976"/>
            <a:ext cx="1081087" cy="1039812"/>
          </a:xfrm>
          <a:prstGeom prst="curvedConnector2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tângulo de cantos arredondados 40"/>
          <p:cNvSpPr/>
          <p:nvPr/>
        </p:nvSpPr>
        <p:spPr>
          <a:xfrm>
            <a:off x="3973513" y="0"/>
            <a:ext cx="1319212" cy="83661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solidFill>
                  <a:srgbClr val="00B050"/>
                </a:solidFill>
              </a:rPr>
              <a:t>Contexto Acadêmico </a:t>
            </a:r>
          </a:p>
        </p:txBody>
      </p:sp>
      <p:sp>
        <p:nvSpPr>
          <p:cNvPr id="42" name="Retângulo de cantos arredondados 41"/>
          <p:cNvSpPr/>
          <p:nvPr/>
        </p:nvSpPr>
        <p:spPr>
          <a:xfrm>
            <a:off x="7672388" y="3141663"/>
            <a:ext cx="1292225" cy="574675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solidFill>
                  <a:srgbClr val="00B050"/>
                </a:solidFill>
              </a:rPr>
              <a:t>Foco de Pesquisa</a:t>
            </a:r>
          </a:p>
        </p:txBody>
      </p:sp>
      <p:sp>
        <p:nvSpPr>
          <p:cNvPr id="44" name="Retângulo de cantos arredondados 43"/>
          <p:cNvSpPr/>
          <p:nvPr/>
        </p:nvSpPr>
        <p:spPr>
          <a:xfrm>
            <a:off x="0" y="2708275"/>
            <a:ext cx="1619250" cy="100806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solidFill>
                  <a:srgbClr val="00B050"/>
                </a:solidFill>
              </a:rPr>
              <a:t>Registros sistemáticos/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solidFill>
                  <a:srgbClr val="00B050"/>
                </a:solidFill>
              </a:rPr>
              <a:t>Análise</a:t>
            </a:r>
          </a:p>
        </p:txBody>
      </p:sp>
      <p:cxnSp>
        <p:nvCxnSpPr>
          <p:cNvPr id="45" name="Forma 44"/>
          <p:cNvCxnSpPr>
            <a:endCxn id="44" idx="2"/>
          </p:cNvCxnSpPr>
          <p:nvPr/>
        </p:nvCxnSpPr>
        <p:spPr>
          <a:xfrm rot="10800000">
            <a:off x="809625" y="3716338"/>
            <a:ext cx="3189288" cy="2592387"/>
          </a:xfrm>
          <a:prstGeom prst="curvedConnector2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Forma 47"/>
          <p:cNvCxnSpPr>
            <a:stCxn id="42" idx="2"/>
          </p:cNvCxnSpPr>
          <p:nvPr/>
        </p:nvCxnSpPr>
        <p:spPr>
          <a:xfrm rot="5400000">
            <a:off x="5448300" y="3438526"/>
            <a:ext cx="2592387" cy="3148012"/>
          </a:xfrm>
          <a:prstGeom prst="curvedConnector2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Seta para a esquerda e para a direita 57"/>
          <p:cNvSpPr/>
          <p:nvPr/>
        </p:nvSpPr>
        <p:spPr>
          <a:xfrm>
            <a:off x="1654175" y="3284538"/>
            <a:ext cx="468313" cy="300037"/>
          </a:xfrm>
          <a:prstGeom prst="leftRightArrow">
            <a:avLst/>
          </a:prstGeom>
          <a:solidFill>
            <a:srgbClr val="00B0F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60" name="Seta para a esquerda e para a direita 59"/>
          <p:cNvSpPr/>
          <p:nvPr/>
        </p:nvSpPr>
        <p:spPr>
          <a:xfrm rot="5400000">
            <a:off x="4200525" y="1196975"/>
            <a:ext cx="647700" cy="215900"/>
          </a:xfrm>
          <a:prstGeom prst="leftRightArrow">
            <a:avLst/>
          </a:prstGeom>
          <a:solidFill>
            <a:srgbClr val="00B0F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87" name="CaixaDeTexto 86"/>
          <p:cNvSpPr txBox="1"/>
          <p:nvPr/>
        </p:nvSpPr>
        <p:spPr>
          <a:xfrm rot="19398751">
            <a:off x="2756053" y="2188357"/>
            <a:ext cx="1328902" cy="1112805"/>
          </a:xfrm>
          <a:prstGeom prst="rect">
            <a:avLst/>
          </a:prstGeom>
          <a:noFill/>
        </p:spPr>
        <p:txBody>
          <a:bodyPr spcFirstLastPara="1">
            <a:prstTxWarp prst="textArchUp">
              <a:avLst>
                <a:gd name="adj" fmla="val 10253896"/>
              </a:avLst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2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contribuições</a:t>
            </a:r>
          </a:p>
        </p:txBody>
      </p:sp>
      <p:cxnSp>
        <p:nvCxnSpPr>
          <p:cNvPr id="88" name="Forma 87"/>
          <p:cNvCxnSpPr>
            <a:stCxn id="34" idx="0"/>
            <a:endCxn id="31" idx="1"/>
          </p:cNvCxnSpPr>
          <p:nvPr/>
        </p:nvCxnSpPr>
        <p:spPr>
          <a:xfrm rot="5400000" flipH="1" flipV="1">
            <a:off x="2912269" y="2066131"/>
            <a:ext cx="1081088" cy="1069975"/>
          </a:xfrm>
          <a:prstGeom prst="curvedConnector2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CaixaDeTexto 90"/>
          <p:cNvSpPr txBox="1"/>
          <p:nvPr/>
        </p:nvSpPr>
        <p:spPr>
          <a:xfrm rot="2037401">
            <a:off x="5274540" y="2217280"/>
            <a:ext cx="1078725" cy="500630"/>
          </a:xfrm>
          <a:prstGeom prst="rect">
            <a:avLst/>
          </a:prstGeom>
          <a:noFill/>
        </p:spPr>
        <p:txBody>
          <a:bodyPr spcFirstLastPara="1">
            <a:prstTxWarp prst="textArchUp">
              <a:avLst>
                <a:gd name="adj" fmla="val 11686244"/>
              </a:avLst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Interesses/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motivos</a:t>
            </a:r>
          </a:p>
        </p:txBody>
      </p:sp>
      <p:sp>
        <p:nvSpPr>
          <p:cNvPr id="93" name="CaixaDeTexto 92"/>
          <p:cNvSpPr txBox="1"/>
          <p:nvPr/>
        </p:nvSpPr>
        <p:spPr>
          <a:xfrm rot="19277666">
            <a:off x="4895970" y="3391441"/>
            <a:ext cx="1534624" cy="1382198"/>
          </a:xfrm>
          <a:prstGeom prst="rect">
            <a:avLst/>
          </a:prstGeom>
          <a:noFill/>
        </p:spPr>
        <p:txBody>
          <a:bodyPr spcFirstLastPara="1">
            <a:prstTxWarp prst="textArchDown">
              <a:avLst>
                <a:gd name="adj" fmla="val 21544783"/>
              </a:avLst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2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estudos</a:t>
            </a:r>
          </a:p>
        </p:txBody>
      </p:sp>
      <p:sp>
        <p:nvSpPr>
          <p:cNvPr id="94" name="CaixaDeTexto 93"/>
          <p:cNvSpPr txBox="1"/>
          <p:nvPr/>
        </p:nvSpPr>
        <p:spPr>
          <a:xfrm rot="1939193">
            <a:off x="2740673" y="3456885"/>
            <a:ext cx="1534624" cy="1382198"/>
          </a:xfrm>
          <a:prstGeom prst="rect">
            <a:avLst/>
          </a:prstGeom>
          <a:noFill/>
        </p:spPr>
        <p:txBody>
          <a:bodyPr spcFirstLastPara="1">
            <a:prstTxWarp prst="textArchDown">
              <a:avLst>
                <a:gd name="adj" fmla="val 21544783"/>
              </a:avLst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200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redefinições</a:t>
            </a:r>
          </a:p>
        </p:txBody>
      </p:sp>
      <p:sp>
        <p:nvSpPr>
          <p:cNvPr id="95" name="CaixaDeTexto 94"/>
          <p:cNvSpPr txBox="1"/>
          <p:nvPr/>
        </p:nvSpPr>
        <p:spPr>
          <a:xfrm rot="1521237">
            <a:off x="501640" y="4725094"/>
            <a:ext cx="3567544" cy="1227067"/>
          </a:xfrm>
          <a:prstGeom prst="rect">
            <a:avLst/>
          </a:prstGeom>
          <a:noFill/>
        </p:spPr>
        <p:txBody>
          <a:bodyPr spcFirstLastPara="1">
            <a:prstTxWarp prst="textArchDown">
              <a:avLst>
                <a:gd name="adj" fmla="val 17405820"/>
              </a:avLst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200" dirty="0">
                <a:solidFill>
                  <a:srgbClr val="00B050"/>
                </a:solidFill>
                <a:latin typeface="+mn-lt"/>
                <a:cs typeface="+mn-cs"/>
              </a:rPr>
              <a:t>redefinições </a:t>
            </a:r>
          </a:p>
        </p:txBody>
      </p:sp>
      <p:sp>
        <p:nvSpPr>
          <p:cNvPr id="96" name="CaixaDeTexto 95"/>
          <p:cNvSpPr txBox="1"/>
          <p:nvPr/>
        </p:nvSpPr>
        <p:spPr>
          <a:xfrm rot="19992263">
            <a:off x="5061927" y="4792218"/>
            <a:ext cx="3743118" cy="1160471"/>
          </a:xfrm>
          <a:prstGeom prst="rect">
            <a:avLst/>
          </a:prstGeom>
          <a:noFill/>
        </p:spPr>
        <p:txBody>
          <a:bodyPr spcFirstLastPara="1">
            <a:prstTxWarp prst="textArchDown">
              <a:avLst>
                <a:gd name="adj" fmla="val 125116"/>
              </a:avLst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200" dirty="0">
                <a:solidFill>
                  <a:srgbClr val="00B050"/>
                </a:solidFill>
                <a:latin typeface="+mn-lt"/>
                <a:cs typeface="+mn-cs"/>
              </a:rPr>
              <a:t>estudos</a:t>
            </a:r>
          </a:p>
        </p:txBody>
      </p:sp>
      <p:sp>
        <p:nvSpPr>
          <p:cNvPr id="36" name="Seta para a esquerda e para a direita 35"/>
          <p:cNvSpPr/>
          <p:nvPr/>
        </p:nvSpPr>
        <p:spPr>
          <a:xfrm rot="21414217">
            <a:off x="6870700" y="3289300"/>
            <a:ext cx="727075" cy="36353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800" dirty="0" smtClean="0">
                <a:solidFill>
                  <a:srgbClr val="FF0000"/>
                </a:solidFill>
              </a:rPr>
              <a:t>A CONSTITUIÇÃO DO </a:t>
            </a:r>
            <a:r>
              <a:rPr lang="pt-BR" sz="2800" dirty="0" smtClean="0">
                <a:solidFill>
                  <a:srgbClr val="FF0000"/>
                </a:solidFill>
              </a:rPr>
              <a:t>PROBLEMA DE ENSINO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12875"/>
            <a:ext cx="8964613" cy="5256213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	</a:t>
            </a:r>
            <a:r>
              <a:rPr lang="pt-BR" sz="3800" dirty="0" smtClean="0"/>
              <a:t>Processo que se configura: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3800" dirty="0" smtClean="0"/>
              <a:t>	-nas vivências em contextos escolares e em outras instituições educativas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3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3800" dirty="0" smtClean="0"/>
              <a:t>	-no desenvolvimento de atividades formativas   </a:t>
            </a:r>
            <a:r>
              <a:rPr lang="pt-BR" sz="3800" dirty="0" err="1" smtClean="0"/>
              <a:t>teórico-práticas</a:t>
            </a:r>
            <a:r>
              <a:rPr lang="pt-BR" sz="3800" dirty="0" smtClean="0"/>
              <a:t> de diversas naturezas e em diferentes âmbitos: observações com registros reflexivos, participações em aulas, atuações em coletivos e projetos da escola, entrevistas, organização de espaços educativos </a:t>
            </a:r>
            <a:r>
              <a:rPr lang="pt-BR" sz="3800" dirty="0" err="1" smtClean="0"/>
              <a:t>etc</a:t>
            </a:r>
            <a:r>
              <a:rPr lang="pt-BR" sz="3800" dirty="0" smtClean="0"/>
              <a:t> </a:t>
            </a:r>
            <a:r>
              <a:rPr lang="pt-BR" sz="3800" dirty="0" err="1" smtClean="0"/>
              <a:t>etc</a:t>
            </a:r>
            <a:r>
              <a:rPr lang="pt-BR" sz="3800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3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3800" dirty="0" smtClean="0"/>
              <a:t>__</a:t>
            </a:r>
            <a:r>
              <a:rPr lang="pt-BR" dirty="0" smtClean="0"/>
              <a:t>_____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“Estágio investigativo: A construção de uma questão-problema e mudanças de perspectivas de futuros professores de física sobre o ensino”. Relatório de Pós-doutorado. </a:t>
            </a:r>
            <a:r>
              <a:rPr lang="pt-BR" dirty="0" err="1" smtClean="0"/>
              <a:t>Higa</a:t>
            </a:r>
            <a:r>
              <a:rPr lang="pt-BR" dirty="0" smtClean="0"/>
              <a:t>, 2015.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81150" y="71438"/>
            <a:ext cx="6448425" cy="836612"/>
          </a:xfrm>
        </p:spPr>
        <p:txBody>
          <a:bodyPr anchor="ctr"/>
          <a:lstStyle/>
          <a:p>
            <a:pPr eaLnBrk="1" hangingPunct="1"/>
            <a:r>
              <a:rPr lang="pt-BR" sz="2600" b="1" smtClean="0">
                <a:solidFill>
                  <a:srgbClr val="000099"/>
                </a:solidFill>
              </a:rPr>
              <a:t>I. A origem da pesquisa </a:t>
            </a:r>
          </a:p>
        </p:txBody>
      </p:sp>
      <p:sp>
        <p:nvSpPr>
          <p:cNvPr id="34819" name="Rectangle 9"/>
          <p:cNvSpPr>
            <a:spLocks noChangeArrowheads="1"/>
          </p:cNvSpPr>
          <p:nvPr/>
        </p:nvSpPr>
        <p:spPr bwMode="auto">
          <a:xfrm>
            <a:off x="0" y="0"/>
            <a:ext cx="1049338" cy="6858000"/>
          </a:xfrm>
          <a:prstGeom prst="rect">
            <a:avLst/>
          </a:prstGeom>
          <a:solidFill>
            <a:srgbClr val="6699FF">
              <a:alpha val="50980"/>
            </a:srgbClr>
          </a:solidFill>
          <a:ln w="381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latin typeface="Arial" pitchFamily="34" charset="0"/>
              <a:cs typeface="Arial" pitchFamily="34" charset="0"/>
            </a:endParaRPr>
          </a:p>
        </p:txBody>
      </p:sp>
      <p:pic>
        <p:nvPicPr>
          <p:cNvPr id="34820" name="Picture 10" descr="espirais lilá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49338" cy="126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Retângulo 21"/>
          <p:cNvSpPr/>
          <p:nvPr/>
        </p:nvSpPr>
        <p:spPr>
          <a:xfrm>
            <a:off x="2697163" y="2701925"/>
            <a:ext cx="4214812" cy="3571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153153"/>
              </a:solidFill>
            </a:endParaRPr>
          </a:p>
        </p:txBody>
      </p:sp>
      <p:pic>
        <p:nvPicPr>
          <p:cNvPr id="16" name="Picture 4" descr="espirais lilás"/>
          <p:cNvPicPr>
            <a:picLocks noChangeAspect="1" noChangeArrowheads="1"/>
          </p:cNvPicPr>
          <p:nvPr/>
        </p:nvPicPr>
        <p:blipFill>
          <a:blip r:embed="rId3" cstate="print">
            <a:lum bright="28000" contrast="-42000"/>
          </a:blip>
          <a:srcRect/>
          <a:stretch>
            <a:fillRect/>
          </a:stretch>
        </p:blipFill>
        <p:spPr bwMode="auto">
          <a:xfrm>
            <a:off x="34925" y="-26988"/>
            <a:ext cx="8964613" cy="68580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4823" name="Retângulo 19"/>
          <p:cNvSpPr>
            <a:spLocks noChangeArrowheads="1"/>
          </p:cNvSpPr>
          <p:nvPr/>
        </p:nvSpPr>
        <p:spPr bwMode="auto">
          <a:xfrm>
            <a:off x="4357688" y="3201988"/>
            <a:ext cx="10699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153153"/>
                </a:solidFill>
                <a:latin typeface="Arial" pitchFamily="34" charset="0"/>
                <a:cs typeface="Arial" pitchFamily="34" charset="0"/>
              </a:rPr>
              <a:t>planejar</a:t>
            </a:r>
            <a:endParaRPr lang="pt-BR">
              <a:solidFill>
                <a:srgbClr val="15315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24" name="Retângulo 20"/>
          <p:cNvSpPr>
            <a:spLocks noChangeArrowheads="1"/>
          </p:cNvSpPr>
          <p:nvPr/>
        </p:nvSpPr>
        <p:spPr bwMode="auto">
          <a:xfrm>
            <a:off x="4071938" y="3714750"/>
            <a:ext cx="169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rgbClr val="153153"/>
                </a:solidFill>
                <a:latin typeface="Arial" pitchFamily="34" charset="0"/>
                <a:cs typeface="Arial" pitchFamily="34" charset="0"/>
              </a:rPr>
              <a:t>problematizar</a:t>
            </a:r>
            <a:endParaRPr lang="pt-BR">
              <a:solidFill>
                <a:srgbClr val="15315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25" name="Retângulo 22"/>
          <p:cNvSpPr>
            <a:spLocks noChangeArrowheads="1"/>
          </p:cNvSpPr>
          <p:nvPr/>
        </p:nvSpPr>
        <p:spPr bwMode="auto">
          <a:xfrm>
            <a:off x="2428875" y="4214813"/>
            <a:ext cx="15176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153153"/>
                </a:solidFill>
                <a:latin typeface="Arial" pitchFamily="34" charset="0"/>
                <a:cs typeface="Arial" pitchFamily="34" charset="0"/>
              </a:rPr>
              <a:t>racionalizar</a:t>
            </a:r>
            <a:endParaRPr lang="pt-BR">
              <a:solidFill>
                <a:srgbClr val="15315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26" name="Retângulo 23"/>
          <p:cNvSpPr>
            <a:spLocks noChangeArrowheads="1"/>
          </p:cNvSpPr>
          <p:nvPr/>
        </p:nvSpPr>
        <p:spPr bwMode="auto">
          <a:xfrm>
            <a:off x="5786438" y="3702050"/>
            <a:ext cx="6080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153153"/>
                </a:solidFill>
                <a:latin typeface="Arial" pitchFamily="34" charset="0"/>
                <a:cs typeface="Arial" pitchFamily="34" charset="0"/>
              </a:rPr>
              <a:t>agir</a:t>
            </a:r>
            <a:endParaRPr lang="pt-BR">
              <a:solidFill>
                <a:srgbClr val="15315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27" name="Retângulo 24"/>
          <p:cNvSpPr>
            <a:spLocks noChangeArrowheads="1"/>
          </p:cNvSpPr>
          <p:nvPr/>
        </p:nvSpPr>
        <p:spPr bwMode="auto">
          <a:xfrm>
            <a:off x="4286250" y="4643438"/>
            <a:ext cx="12747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153153"/>
                </a:solidFill>
                <a:latin typeface="Arial" pitchFamily="34" charset="0"/>
                <a:cs typeface="Arial" pitchFamily="34" charset="0"/>
              </a:rPr>
              <a:t>descrever</a:t>
            </a:r>
            <a:endParaRPr lang="pt-BR">
              <a:solidFill>
                <a:srgbClr val="15315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28" name="Retângulo 25"/>
          <p:cNvSpPr>
            <a:spLocks noChangeArrowheads="1"/>
          </p:cNvSpPr>
          <p:nvPr/>
        </p:nvSpPr>
        <p:spPr bwMode="auto">
          <a:xfrm>
            <a:off x="2357438" y="2857500"/>
            <a:ext cx="1646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153153"/>
                </a:solidFill>
                <a:latin typeface="Arial" pitchFamily="34" charset="0"/>
                <a:cs typeface="Arial" pitchFamily="34" charset="0"/>
              </a:rPr>
              <a:t>compreender</a:t>
            </a:r>
            <a:endParaRPr lang="pt-BR">
              <a:solidFill>
                <a:srgbClr val="15315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29" name="Retângulo 26"/>
          <p:cNvSpPr>
            <a:spLocks noChangeArrowheads="1"/>
          </p:cNvSpPr>
          <p:nvPr/>
        </p:nvSpPr>
        <p:spPr bwMode="auto">
          <a:xfrm>
            <a:off x="3071813" y="2214563"/>
            <a:ext cx="10302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153153"/>
                </a:solidFill>
                <a:latin typeface="Arial" pitchFamily="34" charset="0"/>
                <a:cs typeface="Arial" pitchFamily="34" charset="0"/>
              </a:rPr>
              <a:t>superar</a:t>
            </a:r>
          </a:p>
        </p:txBody>
      </p:sp>
      <p:sp>
        <p:nvSpPr>
          <p:cNvPr id="34830" name="Retângulo 27"/>
          <p:cNvSpPr>
            <a:spLocks noChangeArrowheads="1"/>
          </p:cNvSpPr>
          <p:nvPr/>
        </p:nvSpPr>
        <p:spPr bwMode="auto">
          <a:xfrm>
            <a:off x="4500563" y="1857375"/>
            <a:ext cx="1287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153153"/>
                </a:solidFill>
                <a:latin typeface="Arial" pitchFamily="34" charset="0"/>
                <a:cs typeface="Arial" pitchFamily="34" charset="0"/>
              </a:rPr>
              <a:t>replanejar</a:t>
            </a:r>
            <a:endParaRPr lang="pt-BR">
              <a:solidFill>
                <a:srgbClr val="15315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31" name="Retângulo 28"/>
          <p:cNvSpPr>
            <a:spLocks noChangeArrowheads="1"/>
          </p:cNvSpPr>
          <p:nvPr/>
        </p:nvSpPr>
        <p:spPr bwMode="auto">
          <a:xfrm>
            <a:off x="1785938" y="1143000"/>
            <a:ext cx="64135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2500" b="1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PESQUISA-AÇÃO: CICLOS REFLEXIVOS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190</Words>
  <Application>Microsoft Office PowerPoint</Application>
  <PresentationFormat>Apresentação na tela (4:3)</PresentationFormat>
  <Paragraphs>51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Estágio Investigativo </vt:lpstr>
      <vt:lpstr>O desenvolvimento dos conhecimentos profissionais docentes:TEORIA &amp; PRÁTICA</vt:lpstr>
      <vt:lpstr>PRINCÍPIOS DOESTÁGIO INVESTIGATIVO  Eixos Organizadores fundados em modelo  crítico-reflexivo de formação de professores </vt:lpstr>
      <vt:lpstr>Slide 4</vt:lpstr>
      <vt:lpstr>A CONSTITUIÇÃO DO PROBLEMA DE ENSINO</vt:lpstr>
      <vt:lpstr>I. A origem da pesquisa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Estágio Investigativo</dc:title>
  <dc:creator>MariaLucia</dc:creator>
  <cp:lastModifiedBy>MariaLucia</cp:lastModifiedBy>
  <cp:revision>5</cp:revision>
  <dcterms:created xsi:type="dcterms:W3CDTF">2019-03-20T15:36:41Z</dcterms:created>
  <dcterms:modified xsi:type="dcterms:W3CDTF">2019-03-22T00:48:27Z</dcterms:modified>
</cp:coreProperties>
</file>