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Default Extension="ppt" ContentType="application/vnd.ms-powerpoint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58" r:id="rId8"/>
    <p:sldMasterId id="2147483770" r:id="rId9"/>
    <p:sldMasterId id="2147483782" r:id="rId10"/>
    <p:sldMasterId id="2147483794" r:id="rId11"/>
    <p:sldMasterId id="2147483818" r:id="rId12"/>
  </p:sldMasterIdLst>
  <p:notesMasterIdLst>
    <p:notesMasterId r:id="rId63"/>
  </p:notesMasterIdLst>
  <p:sldIdLst>
    <p:sldId id="318" r:id="rId13"/>
    <p:sldId id="316" r:id="rId14"/>
    <p:sldId id="317" r:id="rId15"/>
    <p:sldId id="300" r:id="rId16"/>
    <p:sldId id="320" r:id="rId17"/>
    <p:sldId id="319" r:id="rId18"/>
    <p:sldId id="311" r:id="rId19"/>
    <p:sldId id="261" r:id="rId20"/>
    <p:sldId id="309" r:id="rId21"/>
    <p:sldId id="256" r:id="rId22"/>
    <p:sldId id="268" r:id="rId23"/>
    <p:sldId id="265" r:id="rId24"/>
    <p:sldId id="312" r:id="rId25"/>
    <p:sldId id="313" r:id="rId26"/>
    <p:sldId id="315" r:id="rId27"/>
    <p:sldId id="314" r:id="rId28"/>
    <p:sldId id="301" r:id="rId29"/>
    <p:sldId id="277" r:id="rId30"/>
    <p:sldId id="276" r:id="rId31"/>
    <p:sldId id="279" r:id="rId32"/>
    <p:sldId id="281" r:id="rId33"/>
    <p:sldId id="283" r:id="rId34"/>
    <p:sldId id="291" r:id="rId35"/>
    <p:sldId id="289" r:id="rId36"/>
    <p:sldId id="285" r:id="rId37"/>
    <p:sldId id="287" r:id="rId38"/>
    <p:sldId id="295" r:id="rId39"/>
    <p:sldId id="293" r:id="rId40"/>
    <p:sldId id="297" r:id="rId41"/>
    <p:sldId id="257" r:id="rId42"/>
    <p:sldId id="267" r:id="rId43"/>
    <p:sldId id="269" r:id="rId44"/>
    <p:sldId id="270" r:id="rId45"/>
    <p:sldId id="271" r:id="rId46"/>
    <p:sldId id="266" r:id="rId47"/>
    <p:sldId id="273" r:id="rId48"/>
    <p:sldId id="310" r:id="rId49"/>
    <p:sldId id="258" r:id="rId50"/>
    <p:sldId id="259" r:id="rId51"/>
    <p:sldId id="260" r:id="rId52"/>
    <p:sldId id="262" r:id="rId53"/>
    <p:sldId id="298" r:id="rId54"/>
    <p:sldId id="302" r:id="rId55"/>
    <p:sldId id="299" r:id="rId56"/>
    <p:sldId id="303" r:id="rId57"/>
    <p:sldId id="304" r:id="rId58"/>
    <p:sldId id="305" r:id="rId59"/>
    <p:sldId id="306" r:id="rId60"/>
    <p:sldId id="307" r:id="rId61"/>
    <p:sldId id="308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7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4D3B0-157B-4EBC-AC4D-118C6FE9BCE7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17DD1-8032-4B8A-A432-7D69FE8C7C4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Arial" charset="0"/>
            </a:endParaRPr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B14DE2-5542-413E-8D70-A189CEF06366}" type="slidenum">
              <a:rPr lang="en-US" smtClean="0">
                <a:cs typeface="Arial" charset="0"/>
              </a:rPr>
              <a:pPr/>
              <a:t>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DAB3F-0D89-47C1-8E5F-594BF74B432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086FA-8CEA-456C-803D-0AA5662C88B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527BE36E-487B-448D-8A75-77DCC4CBEA4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0E74A-C91E-46E5-A438-A50E8531A47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A2865-0163-4283-87DC-AA305AF1F6A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588-D773-4915-89C8-977C1C01D88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3B2EE-9110-4787-8F03-B6FB9299295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D9073-79C1-4F31-A5EB-A8820D36FD1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CF703-1E9A-4EF6-AEFF-E335188C16F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008C9-B639-4352-BEFD-BDB663FF8DD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0FA4E-6F93-48C4-A30B-32306C64319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D4C7-35D4-4F52-81C8-43951FDED3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463D3-B743-4557-9F97-85C3C886F95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7C50-EE35-4A8A-898E-C7FE0E5487C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3185A-9BCA-44AD-9C32-631AEF9E916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6032E-2D8A-4E56-A50D-3B01178A1A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585F8-5167-4494-B5C0-9A8147801D1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A8006-0570-4F7C-B0FF-6F24C0E002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D6DA0-69BF-4D3D-87CD-6B5E6A1222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7B0-F248-4999-B73E-89FFC1B833F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CADA3-A90C-4C73-94C6-C5ABC35AD6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C3E7-ADEE-4730-9545-51E0DA37B9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15FAC-4892-4AF7-B46E-27C552A8194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66B1306-E83D-4A04-922D-AB4BA126FB1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BF283-CF24-4707-9141-90A6D22C039D}" type="slidenum">
              <a:rPr lang="pt-BR">
                <a:solidFill>
                  <a:srgbClr val="000000"/>
                </a:solidFill>
                <a:latin typeface="Times New Roman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presenta__o_do_Microsoft_Office_PowerPoint_97-20031.ppt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imgres?imgurl=http://lablogatorios.com.br/rainha/files/2008/10/schistosoma_mansoni.jpg&amp;imgrefurl=http://scienceblogs.com.br/rainha/2008/10/eu-quero-divorcio.php&amp;usg=__l52rok1gsHL1ZOdJPliPLEmh6UQ=&amp;h=508&amp;w=400&amp;sz=27&amp;hl=pt-BR&amp;start=16&amp;sig2=5jaIZAtP_RMGITy8gdORZg&amp;itbs=1&amp;tbnid=5V7vxsqGJoTnmM:&amp;tbnh=131&amp;tbnw=103&amp;prev=/images?q=schistosoma+mansoni&amp;hl=pt-BR&amp;sa=G&amp;gbv=2&amp;tbs=isch:1&amp;ei=nJkGTLrkAcKblge10K28C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591" y="2204864"/>
            <a:ext cx="7344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Doenças parasitárias: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desafio permanente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7154" name="Imagem 0" descr="Medicina US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720725"/>
            <a:ext cx="16684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48680"/>
            <a:ext cx="108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283969" y="4797152"/>
            <a:ext cx="2664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Ronaldo C. B. </a:t>
            </a:r>
            <a:r>
              <a:rPr lang="pt-B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Gryschek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1470025"/>
          </a:xfrm>
        </p:spPr>
        <p:txBody>
          <a:bodyPr/>
          <a:lstStyle/>
          <a:p>
            <a:pPr eaLnBrk="1" hangingPunct="1"/>
            <a:r>
              <a:rPr lang="pt-BR" sz="3200" dirty="0" err="1" smtClean="0">
                <a:solidFill>
                  <a:schemeClr val="bg1"/>
                </a:solidFill>
              </a:rPr>
              <a:t>Frequência</a:t>
            </a:r>
            <a:r>
              <a:rPr lang="pt-BR" sz="3200" dirty="0" smtClean="0">
                <a:solidFill>
                  <a:schemeClr val="bg1"/>
                </a:solidFill>
              </a:rPr>
              <a:t> de infecção por </a:t>
            </a:r>
            <a:r>
              <a:rPr lang="pt-BR" sz="2800" i="1" cap="non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Schistosoma</a:t>
            </a:r>
            <a:r>
              <a:rPr lang="pt-BR" sz="2800" i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cap="non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r>
              <a:rPr lang="pt-BR" sz="2800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áreas endêmicas no Brasil</a:t>
            </a:r>
          </a:p>
        </p:txBody>
      </p:sp>
      <p:graphicFrame>
        <p:nvGraphicFramePr>
          <p:cNvPr id="2140" name="Group 92"/>
          <p:cNvGraphicFramePr>
            <a:graphicFrameLocks noGrp="1"/>
          </p:cNvGraphicFramePr>
          <p:nvPr/>
        </p:nvGraphicFramePr>
        <p:xfrm>
          <a:off x="1763713" y="1700213"/>
          <a:ext cx="6096000" cy="5818315"/>
        </p:xfrm>
        <a:graphic>
          <a:graphicData uri="http://schemas.openxmlformats.org/drawingml/2006/table">
            <a:tbl>
              <a:tblPr/>
              <a:tblGrid>
                <a:gridCol w="2032000"/>
                <a:gridCol w="2289175"/>
                <a:gridCol w="1774825"/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examinados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 pos.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1975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855.921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1980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1.684.615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9,79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1985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2.697.910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8,29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1990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1.802.675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8,37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1995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2.715.051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11,07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1.399.927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397.745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6,66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6,08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Espécies do gênero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Biomphalaria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suscetíveis à infecção por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Schistosoma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endParaRPr lang="pt-BR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8875"/>
            <a:ext cx="8229600" cy="3697288"/>
          </a:xfrm>
        </p:spPr>
        <p:txBody>
          <a:bodyPr/>
          <a:lstStyle/>
          <a:p>
            <a:pPr eaLnBrk="1" hangingPunct="1"/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Biomphalaria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glabrata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Biomphalaria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tenagophila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Biomphalaria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straminea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Distribuição geográfica de </a:t>
            </a:r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planorbídeos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da esquistossomose no Brasil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1117600" y="1341438"/>
          <a:ext cx="7197725" cy="5399087"/>
        </p:xfrm>
        <a:graphic>
          <a:graphicData uri="http://schemas.openxmlformats.org/presentationml/2006/ole">
            <p:oleObj spid="_x0000_s1026" name="Apresentação" r:id="rId3" imgW="4194172" imgH="3147084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sistema porta"/>
          <p:cNvPicPr>
            <a:picLocks noChangeAspect="1" noChangeArrowheads="1"/>
          </p:cNvPicPr>
          <p:nvPr/>
        </p:nvPicPr>
        <p:blipFill>
          <a:blip r:embed="rId2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2411413" y="503238"/>
            <a:ext cx="446405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416550" y="6451600"/>
            <a:ext cx="342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Netter</a:t>
            </a:r>
            <a:r>
              <a:rPr lang="pt-BR" sz="1200" dirty="0" smtClean="0"/>
              <a:t> F.H .</a:t>
            </a:r>
            <a:r>
              <a:rPr lang="pt-BR" sz="1200" dirty="0" err="1" smtClean="0"/>
              <a:t>The</a:t>
            </a:r>
            <a:r>
              <a:rPr lang="pt-BR" sz="1200" dirty="0" smtClean="0"/>
              <a:t> CIBA </a:t>
            </a:r>
            <a:r>
              <a:rPr lang="pt-BR" sz="1200" dirty="0" err="1" smtClean="0"/>
              <a:t>Collection</a:t>
            </a:r>
            <a:r>
              <a:rPr lang="pt-BR" sz="1200" dirty="0" smtClean="0"/>
              <a:t>, 1957</a:t>
            </a:r>
            <a:endParaRPr lang="pt-BR" sz="1200" dirty="0"/>
          </a:p>
        </p:txBody>
      </p:sp>
      <p:sp>
        <p:nvSpPr>
          <p:cNvPr id="5" name="Seta para cima 4"/>
          <p:cNvSpPr/>
          <p:nvPr/>
        </p:nvSpPr>
        <p:spPr bwMode="auto">
          <a:xfrm>
            <a:off x="3860800" y="2317750"/>
            <a:ext cx="1333500" cy="208915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  <p:pic>
        <p:nvPicPr>
          <p:cNvPr id="15362" name="Picture 2" descr="http://t3.gstatic.com/images?q=tbn:5V7vxsqGJoTnmM:http://lablogatorios.com.br/rainha/files/2008/10/schistosoma_manson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9700" y="5473700"/>
            <a:ext cx="540000" cy="68679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84250"/>
            <a:ext cx="7772400" cy="5416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Formas crônicas:</a:t>
            </a:r>
          </a:p>
          <a:p>
            <a:pPr lvl="1">
              <a:lnSpc>
                <a:spcPct val="90000"/>
              </a:lnSpc>
            </a:pPr>
            <a:r>
              <a:rPr lang="pt-BR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HEPATOESPLÊNICAS: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pt-BR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</a:pPr>
            <a:r>
              <a:rPr lang="pt-B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 HIPERTENSÃO PORTAL</a:t>
            </a:r>
          </a:p>
          <a:p>
            <a:pPr lvl="3">
              <a:lnSpc>
                <a:spcPct val="90000"/>
              </a:lnSpc>
            </a:pPr>
            <a:r>
              <a:rPr lang="pt-BR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SITUAÇÕES ESPECIAIS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3">
              <a:lnSpc>
                <a:spcPct val="90000"/>
              </a:lnSpc>
            </a:pPr>
            <a:r>
              <a:rPr lang="pt-BR" sz="1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deficit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pôndero-estatural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(“nanismo esplênico”)</a:t>
            </a:r>
          </a:p>
          <a:p>
            <a:pPr lvl="3">
              <a:lnSpc>
                <a:spcPct val="90000"/>
              </a:lnSpc>
            </a:pPr>
            <a:r>
              <a:rPr lang="pt-BR" sz="1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hiperesplenismo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/>
              </a:rPr>
              <a:t>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penias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sanguíneas</a:t>
            </a:r>
          </a:p>
          <a:p>
            <a:pPr lvl="3">
              <a:lnSpc>
                <a:spcPct val="90000"/>
              </a:lnSpc>
            </a:pP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insuficiência hepática   </a:t>
            </a: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 alt. coagulação  +</a:t>
            </a:r>
            <a:endParaRPr lang="pt-BR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3">
              <a:lnSpc>
                <a:spcPct val="90000"/>
              </a:lnSpc>
              <a:buFontTx/>
              <a:buNone/>
            </a:pP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pt-BR" sz="1800" dirty="0" smtClean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</a:t>
            </a:r>
            <a:r>
              <a:rPr lang="pt-BR" sz="1800" dirty="0" smtClean="0">
                <a:solidFill>
                  <a:srgbClr val="FFFF00"/>
                </a:solidFill>
                <a:latin typeface="Comic Sans MS" pitchFamily="66" charset="0"/>
              </a:rPr>
              <a:t> queda de albumina </a:t>
            </a: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>
              <a:lnSpc>
                <a:spcPct val="90000"/>
              </a:lnSpc>
            </a:pPr>
            <a:r>
              <a:rPr lang="pt-BR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co-infecç</a:t>
            </a:r>
            <a:r>
              <a:rPr lang="pt-BR" sz="1800" dirty="0" smtClean="0">
                <a:solidFill>
                  <a:srgbClr val="FFFF00"/>
                </a:solidFill>
                <a:latin typeface="Comic Sans MS" pitchFamily="66" charset="0"/>
              </a:rPr>
              <a:t>ão com HIV e HTLV-1</a:t>
            </a: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4">
              <a:lnSpc>
                <a:spcPct val="90000"/>
              </a:lnSpc>
            </a:pPr>
            <a:endParaRPr lang="pt-BR" sz="18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4800" y="4140200"/>
            <a:ext cx="8267700" cy="10895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4">
              <a:lnSpc>
                <a:spcPct val="90000"/>
              </a:lnSpc>
            </a:pPr>
            <a:r>
              <a:rPr lang="pt-BR" sz="1800" dirty="0" smtClean="0"/>
              <a:t>pós-sangramento</a:t>
            </a:r>
          </a:p>
          <a:p>
            <a:pPr lvl="4">
              <a:lnSpc>
                <a:spcPct val="90000"/>
              </a:lnSpc>
            </a:pPr>
            <a:r>
              <a:rPr lang="pt-BR" sz="1800" dirty="0" smtClean="0"/>
              <a:t>associação com hepatites crônica virais (B ou C)</a:t>
            </a:r>
          </a:p>
          <a:p>
            <a:pPr lvl="4">
              <a:lnSpc>
                <a:spcPct val="90000"/>
              </a:lnSpc>
            </a:pPr>
            <a:r>
              <a:rPr lang="pt-BR" sz="1800" dirty="0" smtClean="0"/>
              <a:t>alcoolismo</a:t>
            </a:r>
          </a:p>
          <a:p>
            <a:pPr lvl="4">
              <a:lnSpc>
                <a:spcPct val="90000"/>
              </a:lnSpc>
            </a:pPr>
            <a:r>
              <a:rPr lang="pt-BR" sz="1800" dirty="0" smtClean="0"/>
              <a:t>desnutrição</a:t>
            </a:r>
            <a:endParaRPr lang="pt-BR" dirty="0"/>
          </a:p>
        </p:txBody>
      </p:sp>
      <p:pic>
        <p:nvPicPr>
          <p:cNvPr id="5" name="Picture 4" descr="Foto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2860000" cy="468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Foto27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971800" y="1428750"/>
            <a:ext cx="3090573" cy="468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4" descr="fig4"/>
          <p:cNvPicPr>
            <a:picLocks noChangeAspect="1" noChangeArrowheads="1"/>
          </p:cNvPicPr>
          <p:nvPr/>
        </p:nvPicPr>
        <p:blipFill>
          <a:blip r:embed="rId4" cstate="print"/>
          <a:srcRect t="8327" b="9801"/>
          <a:stretch>
            <a:fillRect/>
          </a:stretch>
        </p:blipFill>
        <p:spPr bwMode="auto">
          <a:xfrm>
            <a:off x="6083300" y="1428750"/>
            <a:ext cx="2833413" cy="468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Formas crônicas:</a:t>
            </a:r>
          </a:p>
          <a:p>
            <a:pPr lvl="1"/>
            <a:r>
              <a:rPr lang="pt-BR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PULMONAR:</a:t>
            </a:r>
          </a:p>
          <a:p>
            <a:pPr lvl="2"/>
            <a:r>
              <a:rPr lang="pt-BR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SEM CIANOSE</a:t>
            </a:r>
          </a:p>
          <a:p>
            <a:pPr lvl="2"/>
            <a:r>
              <a:rPr lang="pt-BR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 CIANOSE</a:t>
            </a:r>
          </a:p>
          <a:p>
            <a:pPr lvl="2"/>
            <a:endParaRPr lang="pt-BR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1268" name="Picture 4" descr="Fot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450" y="139700"/>
            <a:ext cx="3505200" cy="4724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460500" y="471805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29026" name="Picture 2" descr="C:\Documents and Settings\Hepatologia\Meus documentos\Minhas imagens\hipertensão pulmon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3829050"/>
            <a:ext cx="6139291" cy="28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3606800" cy="5491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6438900" y="36195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7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 l="18317" t="11137" r="25247" b="9720"/>
          <a:stretch>
            <a:fillRect/>
          </a:stretch>
        </p:blipFill>
        <p:spPr bwMode="auto">
          <a:xfrm>
            <a:off x="4788024" y="764704"/>
            <a:ext cx="3733800" cy="551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Documents and Settings\Hepatologia\Meus documentos\Minhas imagens\Rio_Una_Palmar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340768"/>
            <a:ext cx="6035040" cy="446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3491880" y="6237312"/>
            <a:ext cx="456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Una, Palmares, zona da mata (PE)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i="1" dirty="0" smtClean="0">
                <a:solidFill>
                  <a:srgbClr val="002060"/>
                </a:solidFill>
              </a:rPr>
              <a:t>Toxoplasma </a:t>
            </a:r>
            <a:r>
              <a:rPr lang="pt-BR" sz="1800" i="1" dirty="0" err="1" smtClean="0">
                <a:solidFill>
                  <a:srgbClr val="002060"/>
                </a:solidFill>
              </a:rPr>
              <a:t>gondii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r>
              <a:rPr lang="pt-BR" sz="1800" i="1" dirty="0" err="1" smtClean="0">
                <a:solidFill>
                  <a:srgbClr val="002060"/>
                </a:solidFill>
              </a:rPr>
              <a:t>Plasmodium</a:t>
            </a:r>
            <a:r>
              <a:rPr lang="pt-BR" sz="1800" dirty="0" smtClean="0">
                <a:solidFill>
                  <a:srgbClr val="002060"/>
                </a:solidFill>
              </a:rPr>
              <a:t> </a:t>
            </a:r>
            <a:r>
              <a:rPr lang="pt-BR" sz="1800" dirty="0" err="1" smtClean="0">
                <a:solidFill>
                  <a:srgbClr val="002060"/>
                </a:solidFill>
              </a:rPr>
              <a:t>spp</a:t>
            </a:r>
            <a:endParaRPr lang="pt-BR" sz="1800" dirty="0" smtClean="0">
              <a:solidFill>
                <a:srgbClr val="002060"/>
              </a:solidFill>
            </a:endParaRPr>
          </a:p>
          <a:p>
            <a:r>
              <a:rPr lang="pt-BR" sz="1800" i="1" dirty="0" err="1" smtClean="0">
                <a:solidFill>
                  <a:srgbClr val="002060"/>
                </a:solidFill>
              </a:rPr>
              <a:t>Babesia</a:t>
            </a:r>
            <a:r>
              <a:rPr lang="pt-BR" sz="1800" dirty="0" smtClean="0">
                <a:solidFill>
                  <a:srgbClr val="002060"/>
                </a:solidFill>
              </a:rPr>
              <a:t> </a:t>
            </a:r>
            <a:r>
              <a:rPr lang="pt-BR" sz="1800" dirty="0" err="1" smtClean="0">
                <a:solidFill>
                  <a:srgbClr val="002060"/>
                </a:solidFill>
              </a:rPr>
              <a:t>spp</a:t>
            </a:r>
            <a:endParaRPr lang="pt-BR" sz="1800" dirty="0" smtClean="0">
              <a:solidFill>
                <a:srgbClr val="002060"/>
              </a:solidFill>
            </a:endParaRPr>
          </a:p>
          <a:p>
            <a:r>
              <a:rPr lang="pt-BR" sz="1800" i="1" dirty="0" err="1" smtClean="0">
                <a:solidFill>
                  <a:srgbClr val="002060"/>
                </a:solidFill>
              </a:rPr>
              <a:t>Leishmania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chagasi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r>
              <a:rPr lang="pt-BR" sz="1800" i="1" dirty="0" smtClean="0">
                <a:solidFill>
                  <a:srgbClr val="002060"/>
                </a:solidFill>
              </a:rPr>
              <a:t>L. </a:t>
            </a:r>
            <a:r>
              <a:rPr lang="pt-BR" sz="1800" i="1" dirty="0" err="1" smtClean="0">
                <a:solidFill>
                  <a:srgbClr val="002060"/>
                </a:solidFill>
              </a:rPr>
              <a:t>brasiliensis</a:t>
            </a:r>
            <a:r>
              <a:rPr lang="pt-BR" sz="1800" dirty="0" smtClean="0">
                <a:solidFill>
                  <a:srgbClr val="002060"/>
                </a:solidFill>
              </a:rPr>
              <a:t>, </a:t>
            </a:r>
            <a:r>
              <a:rPr lang="pt-BR" sz="1800" i="1" dirty="0" smtClean="0">
                <a:solidFill>
                  <a:srgbClr val="002060"/>
                </a:solidFill>
              </a:rPr>
              <a:t>L. </a:t>
            </a:r>
            <a:r>
              <a:rPr lang="pt-BR" sz="1800" i="1" dirty="0" err="1" smtClean="0">
                <a:solidFill>
                  <a:srgbClr val="002060"/>
                </a:solidFill>
              </a:rPr>
              <a:t>amazonensis</a:t>
            </a:r>
            <a:r>
              <a:rPr lang="pt-BR" sz="1800" dirty="0" smtClean="0">
                <a:solidFill>
                  <a:srgbClr val="002060"/>
                </a:solidFill>
              </a:rPr>
              <a:t>, </a:t>
            </a:r>
            <a:r>
              <a:rPr lang="pt-BR" sz="1800" i="1" dirty="0" smtClean="0">
                <a:solidFill>
                  <a:srgbClr val="002060"/>
                </a:solidFill>
              </a:rPr>
              <a:t>L. </a:t>
            </a:r>
            <a:r>
              <a:rPr lang="pt-BR" sz="1800" i="1" dirty="0" err="1" smtClean="0">
                <a:solidFill>
                  <a:srgbClr val="002060"/>
                </a:solidFill>
              </a:rPr>
              <a:t>guianiensis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r>
              <a:rPr lang="pt-BR" sz="1800" i="1" dirty="0" err="1" smtClean="0">
                <a:solidFill>
                  <a:srgbClr val="002060"/>
                </a:solidFill>
              </a:rPr>
              <a:t>Trypanosoma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cruzi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r>
              <a:rPr lang="pt-BR" sz="1800" i="1" dirty="0" err="1" smtClean="0">
                <a:solidFill>
                  <a:srgbClr val="002060"/>
                </a:solidFill>
              </a:rPr>
              <a:t>Trichomonas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dirty="0" err="1" smtClean="0">
                <a:solidFill>
                  <a:srgbClr val="002060"/>
                </a:solidFill>
              </a:rPr>
              <a:t>spp</a:t>
            </a:r>
            <a:endParaRPr lang="pt-BR" sz="1800" dirty="0" smtClean="0">
              <a:solidFill>
                <a:srgbClr val="002060"/>
              </a:solidFill>
            </a:endParaRPr>
          </a:p>
          <a:p>
            <a:r>
              <a:rPr lang="pt-BR" sz="1800" dirty="0" smtClean="0">
                <a:solidFill>
                  <a:srgbClr val="002060"/>
                </a:solidFill>
              </a:rPr>
              <a:t>Protozoários entéricos</a:t>
            </a:r>
          </a:p>
          <a:p>
            <a:pPr lvl="1"/>
            <a:r>
              <a:rPr lang="pt-BR" sz="1800" i="1" dirty="0" err="1" smtClean="0">
                <a:solidFill>
                  <a:srgbClr val="002060"/>
                </a:solidFill>
              </a:rPr>
              <a:t>Giardia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intestinalis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pPr lvl="1"/>
            <a:r>
              <a:rPr lang="pt-BR" sz="1800" i="1" dirty="0" err="1" smtClean="0">
                <a:solidFill>
                  <a:srgbClr val="002060"/>
                </a:solidFill>
              </a:rPr>
              <a:t>Entamoeba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histolytica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pPr lvl="1"/>
            <a:r>
              <a:rPr lang="pt-BR" sz="1800" i="1" dirty="0" err="1" smtClean="0">
                <a:solidFill>
                  <a:srgbClr val="002060"/>
                </a:solidFill>
              </a:rPr>
              <a:t>Cryptosporidium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spp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pPr lvl="1"/>
            <a:r>
              <a:rPr lang="pt-BR" sz="1800" i="1" dirty="0" err="1" smtClean="0">
                <a:solidFill>
                  <a:srgbClr val="002060"/>
                </a:solidFill>
              </a:rPr>
              <a:t>Isospora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belli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pPr lvl="1"/>
            <a:r>
              <a:rPr lang="pt-BR" sz="1800" i="1" dirty="0" err="1" smtClean="0">
                <a:solidFill>
                  <a:srgbClr val="002060"/>
                </a:solidFill>
              </a:rPr>
              <a:t>Cyclospora</a:t>
            </a:r>
            <a:r>
              <a:rPr lang="pt-BR" sz="1800" i="1" dirty="0" smtClean="0">
                <a:solidFill>
                  <a:srgbClr val="002060"/>
                </a:solidFill>
              </a:rPr>
              <a:t> </a:t>
            </a:r>
            <a:r>
              <a:rPr lang="pt-BR" sz="1800" i="1" dirty="0" err="1" smtClean="0">
                <a:solidFill>
                  <a:srgbClr val="002060"/>
                </a:solidFill>
              </a:rPr>
              <a:t>cayetanensis</a:t>
            </a:r>
            <a:endParaRPr lang="pt-BR" sz="1800" i="1" dirty="0" smtClean="0">
              <a:solidFill>
                <a:srgbClr val="002060"/>
              </a:solidFill>
            </a:endParaRPr>
          </a:p>
          <a:p>
            <a:pPr lvl="1"/>
            <a:r>
              <a:rPr lang="pt-BR" sz="1800" dirty="0" err="1" smtClean="0">
                <a:solidFill>
                  <a:srgbClr val="002060"/>
                </a:solidFill>
              </a:rPr>
              <a:t>Microsporidia</a:t>
            </a:r>
            <a:endParaRPr lang="pt-BR" sz="1800" dirty="0">
              <a:solidFill>
                <a:srgbClr val="00206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858312" cy="12192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ALGUNS PROTOZOÁRIOS CAUSADORES DE DOENÇAS</a:t>
            </a: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 para cima 1"/>
          <p:cNvSpPr/>
          <p:nvPr/>
        </p:nvSpPr>
        <p:spPr>
          <a:xfrm>
            <a:off x="6012160" y="5157192"/>
            <a:ext cx="484632" cy="978408"/>
          </a:xfrm>
          <a:prstGeom prst="up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Helmintos intestinais</a:t>
            </a: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Strongyloides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i="1" dirty="0" err="1" smtClean="0">
                <a:solidFill>
                  <a:srgbClr val="002060"/>
                </a:solidFill>
              </a:rPr>
              <a:t>stercoralis</a:t>
            </a:r>
            <a:endParaRPr lang="pt-BR" i="1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Ancylostoma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spp</a:t>
            </a:r>
            <a:endParaRPr lang="pt-BR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Ascaris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i="1" dirty="0" err="1" smtClean="0">
                <a:solidFill>
                  <a:srgbClr val="002060"/>
                </a:solidFill>
              </a:rPr>
              <a:t>lumbricoides</a:t>
            </a:r>
            <a:endParaRPr lang="pt-BR" i="1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Taenia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spp</a:t>
            </a:r>
            <a:endParaRPr lang="pt-BR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Hymenolepis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spp</a:t>
            </a:r>
            <a:endParaRPr lang="pt-BR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Enterobius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i="1" dirty="0" err="1" smtClean="0">
                <a:solidFill>
                  <a:srgbClr val="002060"/>
                </a:solidFill>
              </a:rPr>
              <a:t>vermicularis</a:t>
            </a:r>
            <a:endParaRPr lang="pt-BR" i="1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Tricuris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i="1" dirty="0" err="1" smtClean="0">
                <a:solidFill>
                  <a:srgbClr val="002060"/>
                </a:solidFill>
              </a:rPr>
              <a:t>trichiura</a:t>
            </a:r>
            <a:endParaRPr lang="pt-BR" i="1" dirty="0" smtClean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Helmintos teciduais</a:t>
            </a: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Toxocara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spp</a:t>
            </a:r>
            <a:endParaRPr lang="pt-BR" dirty="0" smtClean="0">
              <a:solidFill>
                <a:srgbClr val="002060"/>
              </a:solidFill>
            </a:endParaRP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Angiostrongylus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spp</a:t>
            </a:r>
            <a:endParaRPr lang="pt-BR" dirty="0" smtClean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Helmintos intravasculares</a:t>
            </a:r>
          </a:p>
          <a:p>
            <a:pPr lvl="1"/>
            <a:r>
              <a:rPr lang="pt-BR" i="1" dirty="0" err="1" smtClean="0">
                <a:solidFill>
                  <a:srgbClr val="002060"/>
                </a:solidFill>
              </a:rPr>
              <a:t>Schistosoma</a:t>
            </a:r>
            <a:r>
              <a:rPr lang="pt-BR" i="1" dirty="0" smtClean="0">
                <a:solidFill>
                  <a:srgbClr val="002060"/>
                </a:solidFill>
              </a:rPr>
              <a:t> </a:t>
            </a:r>
            <a:r>
              <a:rPr lang="pt-BR" i="1" dirty="0" err="1" smtClean="0">
                <a:solidFill>
                  <a:srgbClr val="002060"/>
                </a:solidFill>
              </a:rPr>
              <a:t>mansoni</a:t>
            </a:r>
            <a:r>
              <a:rPr lang="pt-BR" i="1" dirty="0" smtClean="0">
                <a:solidFill>
                  <a:srgbClr val="002060"/>
                </a:solidFill>
              </a:rPr>
              <a:t>; S. </a:t>
            </a:r>
            <a:r>
              <a:rPr lang="pt-BR" i="1" dirty="0" err="1" smtClean="0">
                <a:solidFill>
                  <a:srgbClr val="002060"/>
                </a:solidFill>
              </a:rPr>
              <a:t>hematobium</a:t>
            </a:r>
            <a:r>
              <a:rPr lang="pt-BR" i="1" dirty="0" smtClean="0">
                <a:solidFill>
                  <a:srgbClr val="002060"/>
                </a:solidFill>
              </a:rPr>
              <a:t>; e mais 4 espécies</a:t>
            </a:r>
          </a:p>
          <a:p>
            <a:pPr lvl="1"/>
            <a:r>
              <a:rPr lang="pt-BR" i="1" dirty="0" smtClean="0">
                <a:solidFill>
                  <a:srgbClr val="002060"/>
                </a:solidFill>
              </a:rPr>
              <a:t>W. </a:t>
            </a:r>
            <a:r>
              <a:rPr lang="pt-BR" i="1" dirty="0" err="1" smtClean="0">
                <a:solidFill>
                  <a:srgbClr val="002060"/>
                </a:solidFill>
              </a:rPr>
              <a:t>bancrofti</a:t>
            </a:r>
            <a:endParaRPr lang="pt-BR" i="1" dirty="0">
              <a:solidFill>
                <a:srgbClr val="002060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ALGUNS HELMINTOS CAUSADORES DE DOENÇAS</a:t>
            </a: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Coeficientes específicos de mortalidade por esquistossomose no Brasil</a:t>
            </a:r>
          </a:p>
        </p:txBody>
      </p:sp>
      <p:graphicFrame>
        <p:nvGraphicFramePr>
          <p:cNvPr id="19523" name="Group 67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Ano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Óbitos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Coef.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1980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0,69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1985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1997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0,29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Óbitos por Esquistossomose conforme regiões brasileiras – 1990-2006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 algn="ctr" eaLnBrk="1" hangingPunct="1"/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Norte                      94</a:t>
            </a:r>
          </a:p>
          <a:p>
            <a:pPr algn="ctr" eaLnBrk="1" hangingPunct="1"/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Nordeste            5778</a:t>
            </a:r>
          </a:p>
          <a:p>
            <a:pPr algn="ctr" eaLnBrk="1" hangingPunct="1"/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Sudeste             2833</a:t>
            </a:r>
          </a:p>
          <a:p>
            <a:pPr algn="ctr" eaLnBrk="1" hangingPunct="1"/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Sul                          99</a:t>
            </a:r>
          </a:p>
          <a:p>
            <a:pPr algn="ctr" eaLnBrk="1" hangingPunct="1"/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Centro-Oeste       147</a:t>
            </a:r>
          </a:p>
          <a:p>
            <a:pPr algn="ctr" eaLnBrk="1" hangingPunct="1"/>
            <a:r>
              <a:rPr lang="pt-BR" sz="2800" b="1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Total                   8951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2800" b="1" dirty="0" smtClean="0">
                <a:solidFill>
                  <a:schemeClr val="bg1"/>
                </a:solidFill>
              </a:rPr>
              <a:t>Distribuição de </a:t>
            </a:r>
            <a:r>
              <a:rPr lang="pt-BR" sz="2800" b="1" i="1" dirty="0" smtClean="0">
                <a:solidFill>
                  <a:schemeClr val="bg1"/>
                </a:solidFill>
              </a:rPr>
              <a:t>B. </a:t>
            </a:r>
            <a:r>
              <a:rPr lang="pt-BR" sz="2800" b="1" i="1" dirty="0" err="1" smtClean="0">
                <a:solidFill>
                  <a:schemeClr val="bg1"/>
                </a:solidFill>
              </a:rPr>
              <a:t>glabrata</a:t>
            </a:r>
            <a:r>
              <a:rPr lang="pt-BR" sz="2800" b="1" i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</a:rPr>
              <a:t>em São Paulo</a:t>
            </a: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340768"/>
            <a:ext cx="8338337" cy="5400000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Distribuição de 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tenagophila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São Paulo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268760"/>
            <a:ext cx="8274715" cy="5400000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Distribuição de 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straminea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São Paulo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110314" cy="5292000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Casos autóctones de esquistossomose no Estado de São Paulo (2000-2004)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Grande São Paulo: 120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Campinas: 432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Registro: 87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Santos: 103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São José dos Campos: 109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Taubaté: 270</a:t>
            </a:r>
          </a:p>
          <a:p>
            <a:pPr eaLnBrk="1" hangingPunct="1"/>
            <a:r>
              <a:rPr lang="pt-BR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Outros: 182</a:t>
            </a:r>
          </a:p>
          <a:p>
            <a:pPr eaLnBrk="1" hangingPunct="1"/>
            <a:r>
              <a:rPr lang="pt-BR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Total: 1.303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Casos notificados de esquistossomose no Estado de São Paulo</a:t>
            </a: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endParaRPr lang="pt-BR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28625" y="2357438"/>
          <a:ext cx="825820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641"/>
                <a:gridCol w="1651641"/>
                <a:gridCol w="1704189"/>
                <a:gridCol w="1656184"/>
                <a:gridCol w="1594550"/>
              </a:tblGrid>
              <a:tr h="24987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Ano</a:t>
                      </a:r>
                      <a:endParaRPr lang="pt-BR" sz="20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Autóctones</a:t>
                      </a:r>
                      <a:endParaRPr lang="pt-BR" sz="20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Importados</a:t>
                      </a:r>
                      <a:endParaRPr lang="pt-BR" sz="20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Indefinidos</a:t>
                      </a:r>
                      <a:endParaRPr lang="pt-BR" sz="20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Total</a:t>
                      </a:r>
                      <a:endParaRPr lang="pt-BR" sz="20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4987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2005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277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1721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354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2352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4987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2006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199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1243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357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1799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4987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2007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88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1102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246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1436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4987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2008*</a:t>
                      </a: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*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até agosto</a:t>
                      </a:r>
                      <a:endParaRPr lang="pt-BR" sz="14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38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 428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155</a:t>
                      </a:r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Tahoma" pitchFamily="34" charset="0"/>
                          <a:cs typeface="Tahoma" pitchFamily="34" charset="0"/>
                        </a:rPr>
                        <a:t>621</a:t>
                      </a:r>
                    </a:p>
                    <a:p>
                      <a:pPr algn="ctr"/>
                      <a:endParaRPr lang="pt-BR" sz="2000" dirty="0">
                        <a:solidFill>
                          <a:schemeClr val="bg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4864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Educação sanitária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Abordagem (e modificação?) de hábitos ligados à cultura</a:t>
            </a:r>
          </a:p>
          <a:p>
            <a:pPr lvl="1"/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Educação em sua forma mais ampla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0227" name="Picture 3" descr="C:\Documents and Settings\Hepatologia\Meus documentos\Minhas imagens\educação ambie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293096"/>
            <a:ext cx="3175000" cy="23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Espécies de roedores naturalmente infectados 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Schistosoma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capturados no Brasil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29600" cy="42370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Família </a:t>
            </a:r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Cricetidae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Nectomys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squamipes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Holochilus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brasiliensis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H.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sciurus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Oxymycterus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angularis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O.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hispidus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Akodon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cursor,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Oryzomys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subflavus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O.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laticeps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O.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nigripes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Família </a:t>
            </a:r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Muridae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Rattus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rattus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R.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norvegicus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Família </a:t>
            </a:r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Echimydae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Proechimys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albispinus</a:t>
            </a: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Família </a:t>
            </a:r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Caviidae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Cavia</a:t>
            </a:r>
            <a:r>
              <a:rPr lang="pt-BR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aperea</a:t>
            </a:r>
            <a:endParaRPr lang="pt-BR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pt-BR" sz="2800" i="1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Frequência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infecção por 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roedores capturados em Alagoas, 1953-1962</a:t>
            </a:r>
          </a:p>
        </p:txBody>
      </p:sp>
      <p:graphicFrame>
        <p:nvGraphicFramePr>
          <p:cNvPr id="22646" name="Group 118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510000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Espécies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1953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1962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N.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squamipes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O.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angularis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H.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sciureus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O.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subflavus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R.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rattus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591" y="2204864"/>
            <a:ext cx="7344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Esquistossomose no Brasil: </a:t>
            </a: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 e controle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Roedores capturados em Branquinha (Alagoas) sem infecção natural por 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em 1993</a:t>
            </a:r>
          </a:p>
        </p:txBody>
      </p:sp>
      <p:graphicFrame>
        <p:nvGraphicFramePr>
          <p:cNvPr id="24642" name="Group 66"/>
          <p:cNvGraphicFramePr>
            <a:graphicFrameLocks noGrp="1"/>
          </p:cNvGraphicFramePr>
          <p:nvPr>
            <p:ph type="tbl" idx="1"/>
          </p:nvPr>
        </p:nvGraphicFramePr>
        <p:xfrm>
          <a:off x="468313" y="1844675"/>
          <a:ext cx="8229600" cy="4525963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Espécies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Rattus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rattus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Holochilus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brasiliensis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Nectomys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squamipes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Oryzomys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Galea</a:t>
                      </a:r>
                      <a:r>
                        <a:rPr kumimoji="0" lang="pt-BR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spixii</a:t>
                      </a:r>
                      <a:endParaRPr kumimoji="0" lang="pt-BR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pt-B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Frequência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infecção por </a:t>
            </a:r>
            <a:r>
              <a:rPr lang="pt-BR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pt-BR" sz="2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mansoni</a:t>
            </a: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três municípios da Baixada Ocidental Maranhense, conforme idade</a:t>
            </a:r>
          </a:p>
        </p:txBody>
      </p:sp>
      <p:graphicFrame>
        <p:nvGraphicFramePr>
          <p:cNvPr id="27783" name="Group 135"/>
          <p:cNvGraphicFramePr>
            <a:graphicFrameLocks noGrp="1"/>
          </p:cNvGraphicFramePr>
          <p:nvPr>
            <p:ph type="tbl" idx="1"/>
          </p:nvPr>
        </p:nvGraphicFramePr>
        <p:xfrm>
          <a:off x="457200" y="1268413"/>
          <a:ext cx="8229600" cy="5273675"/>
        </p:xfrm>
        <a:graphic>
          <a:graphicData uri="http://schemas.openxmlformats.org/drawingml/2006/table">
            <a:tbl>
              <a:tblPr/>
              <a:tblGrid>
                <a:gridCol w="2386013"/>
                <a:gridCol w="2881312"/>
                <a:gridCol w="2962275"/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Municípios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1993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Exam</a:t>
                      </a: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     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Exam.      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Alegre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195          12,8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149           5,0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208          29,1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218         22,5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Aliança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118            5,1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114         24,5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138            9,4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163         41,1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Coroatá II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104            8,6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104           0,0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 15 anos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66          19,7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79           5,1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questão da esquistossomose na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amazônia</a:t>
            </a: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Grande volume hídrico</a:t>
            </a:r>
          </a:p>
          <a:p>
            <a:endParaRPr lang="pt-BR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População imigrante (NE) importante</a:t>
            </a:r>
          </a:p>
          <a:p>
            <a:endParaRPr lang="pt-BR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Presença de duas espécies de </a:t>
            </a:r>
            <a:r>
              <a:rPr lang="pt-BR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Biomphalaria</a:t>
            </a:r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infectáveis em laboratório:</a:t>
            </a:r>
          </a:p>
          <a:p>
            <a:pPr lvl="1"/>
            <a:r>
              <a:rPr lang="pt-BR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B. </a:t>
            </a:r>
            <a:r>
              <a:rPr lang="pt-BR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pelegrina</a:t>
            </a:r>
            <a:endParaRPr lang="pt-BR" i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lvl="1"/>
            <a:r>
              <a:rPr lang="pt-BR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B. </a:t>
            </a:r>
            <a:r>
              <a:rPr lang="pt-BR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amazonica</a:t>
            </a:r>
            <a:endParaRPr lang="pt-BR" i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None/>
            </a:pPr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(além de </a:t>
            </a:r>
            <a:r>
              <a:rPr lang="pt-BR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B. </a:t>
            </a:r>
            <a:r>
              <a:rPr lang="pt-BR" i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straminea</a:t>
            </a:r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pt-BR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Volume hídrico muito grande: dificulta concentração das </a:t>
            </a:r>
            <a:r>
              <a:rPr lang="pt-BR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cercárias</a:t>
            </a:r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? </a:t>
            </a:r>
          </a:p>
          <a:p>
            <a:endParaRPr lang="pt-BR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Condições físico-químicas das águas: interferência na efetividade da transmissão?</a:t>
            </a:r>
          </a:p>
          <a:p>
            <a:endParaRPr lang="pt-BR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População esparsa </a:t>
            </a:r>
            <a:endParaRPr lang="pt-BR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 questão emergente: áreas de baixa </a:t>
            </a:r>
            <a:r>
              <a:rPr lang="pt-BR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endemicidade</a:t>
            </a: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340768"/>
            <a:ext cx="7200000" cy="540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836712"/>
            <a:ext cx="7200000" cy="540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908720"/>
            <a:ext cx="7200000" cy="540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908720"/>
            <a:ext cx="7200000" cy="540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980728"/>
            <a:ext cx="7200000" cy="540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200000" cy="54000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 r="922" b="1807"/>
          <a:stretch>
            <a:fillRect/>
          </a:stretch>
        </p:blipFill>
        <p:spPr bwMode="auto">
          <a:xfrm>
            <a:off x="1403648" y="1556792"/>
            <a:ext cx="6624736" cy="38884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403648" y="836712"/>
            <a:ext cx="6995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Esquistossomose: distribuição mundial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3528392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Mudança na abordagem diagnóstica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Baixa sensibilidade do exame de fezes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Manutenção de transmissão residual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Surtos de transmissão sob condições especiais: enchentes, p. ex.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Possibilidade de haver patologia considerável, inclusive com hipertensão portal</a:t>
            </a:r>
          </a:p>
          <a:p>
            <a:pPr lvl="1"/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P53C 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3347864" y="116632"/>
            <a:ext cx="5387975" cy="43989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340768"/>
            <a:ext cx="5385799" cy="43920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76872"/>
            <a:ext cx="5382309" cy="43920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187624" y="4221088"/>
            <a:ext cx="7416824" cy="1815882"/>
          </a:xfrm>
          <a:prstGeom prst="rect">
            <a:avLst/>
          </a:prstGeom>
          <a:solidFill>
            <a:srgbClr val="00B0F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2"/>
            <a:r>
              <a:rPr lang="pt-BR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Novas abordagens diagnósticas:</a:t>
            </a:r>
          </a:p>
          <a:p>
            <a:pPr lvl="2"/>
            <a:r>
              <a:rPr lang="pt-BR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1. Técnicas sorológicas</a:t>
            </a:r>
          </a:p>
          <a:p>
            <a:pPr lvl="2"/>
            <a:r>
              <a:rPr lang="pt-BR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2. Reação </a:t>
            </a:r>
            <a:r>
              <a:rPr lang="pt-BR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peri-ovular</a:t>
            </a:r>
            <a:endParaRPr lang="pt-BR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lvl="2"/>
            <a:r>
              <a:rPr lang="pt-BR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3. Técnicas moleculares</a:t>
            </a:r>
            <a:endParaRPr lang="pt-BR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 l="1665" t="1539" r="1775" b="1528"/>
          <a:stretch>
            <a:fillRect/>
          </a:stretch>
        </p:blipFill>
        <p:spPr bwMode="auto">
          <a:xfrm>
            <a:off x="2483768" y="1268760"/>
            <a:ext cx="4176464" cy="45365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ítulo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16424" cy="500063"/>
          </a:xfrm>
        </p:spPr>
        <p:txBody>
          <a:bodyPr>
            <a:noAutofit/>
          </a:bodyPr>
          <a:lstStyle/>
          <a:p>
            <a:pPr eaLnBrk="1" hangingPunct="1"/>
            <a:r>
              <a:rPr lang="pt-BR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Ciclo biológico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016500" y="6407150"/>
            <a:ext cx="5022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		</a:t>
            </a:r>
            <a:endParaRPr lang="pt-BR" sz="1800" b="1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7576664" cy="522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chemeClr val="bg1"/>
                </a:solidFill>
              </a:rPr>
              <a:t>Controle da Esquistossomose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5151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pt-B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Levantamento das características epidemiológicas</a:t>
            </a:r>
          </a:p>
          <a:p>
            <a:pPr marL="65151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pt-B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Tratamento dos infectados</a:t>
            </a:r>
            <a:r>
              <a:rPr lang="pt-BR" sz="28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65151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pt-B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Combate aos </a:t>
            </a:r>
            <a:r>
              <a:rPr lang="pt-B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planorbídeos</a:t>
            </a:r>
            <a:endParaRPr lang="pt-BR" sz="28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sz="24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Moluscicidas</a:t>
            </a:r>
            <a:endParaRPr lang="pt-BR" sz="24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sz="2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Combate biológico</a:t>
            </a:r>
          </a:p>
          <a:p>
            <a:pPr marL="65151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pt-B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Saneamento ambiental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Urbano/rural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Obras de engenharia sanitária</a:t>
            </a:r>
          </a:p>
          <a:p>
            <a:pPr marL="65151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pt-B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Educação sanitária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Último inquérito de abrangência nacional:</a:t>
            </a:r>
          </a:p>
          <a:p>
            <a:pPr lvl="1"/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Pellon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Teixeira, 1951: ~10% de prevalência</a:t>
            </a:r>
          </a:p>
          <a:p>
            <a:pPr lvl="1"/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Meados década de 1970:</a:t>
            </a:r>
          </a:p>
          <a:p>
            <a:pPr lvl="1"/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Estimativa de 10 milhões de infectados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PECE-MS:</a:t>
            </a:r>
          </a:p>
          <a:p>
            <a:pPr lvl="2"/>
            <a:r>
              <a:rPr lang="pt-B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Tratamento em massa</a:t>
            </a:r>
          </a:p>
          <a:p>
            <a:pPr lvl="2"/>
            <a:r>
              <a:rPr lang="pt-B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Engenharia sanitária</a:t>
            </a:r>
          </a:p>
          <a:p>
            <a:pPr lvl="2"/>
            <a:r>
              <a:rPr lang="pt-B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Educação em saúde</a:t>
            </a:r>
          </a:p>
          <a:p>
            <a:pPr lvl="1"/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Atual:</a:t>
            </a:r>
          </a:p>
          <a:p>
            <a:pPr lvl="1"/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Estimativa de cerca de 2-3 milhões de infectados e</a:t>
            </a:r>
          </a:p>
          <a:p>
            <a:pPr lvl="1">
              <a:buNone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cerca de 20-30 milhões sob risco de adquirir a infecção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Ápice">
  <a:themeElements>
    <a:clrScheme name="Áp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837</Words>
  <Application>Microsoft Office PowerPoint</Application>
  <PresentationFormat>Apresentação na tela (4:3)</PresentationFormat>
  <Paragraphs>289</Paragraphs>
  <Slides>50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3" baseType="lpstr">
      <vt:lpstr>Estrutura padrão</vt:lpstr>
      <vt:lpstr>1_Estrutura padrão</vt:lpstr>
      <vt:lpstr>2_Estrutura padrão</vt:lpstr>
      <vt:lpstr>3_Estrutura padrão</vt:lpstr>
      <vt:lpstr>4_Estrutura padrão</vt:lpstr>
      <vt:lpstr>5_Estrutura padrão</vt:lpstr>
      <vt:lpstr>6_Estrutura padrão</vt:lpstr>
      <vt:lpstr>7_Estrutura padrão</vt:lpstr>
      <vt:lpstr>8_Estrutura padrão</vt:lpstr>
      <vt:lpstr>9_Estrutura padrão</vt:lpstr>
      <vt:lpstr>10_Estrutura padrão</vt:lpstr>
      <vt:lpstr>Ápice</vt:lpstr>
      <vt:lpstr>Apresentação</vt:lpstr>
      <vt:lpstr>Slide 1</vt:lpstr>
      <vt:lpstr>ALGUNS PROTOZOÁRIOS CAUSADORES DE DOENÇAS</vt:lpstr>
      <vt:lpstr>ALGUNS HELMINTOS CAUSADORES DE DOENÇAS</vt:lpstr>
      <vt:lpstr>Slide 4</vt:lpstr>
      <vt:lpstr>Slide 5</vt:lpstr>
      <vt:lpstr>Slide 6</vt:lpstr>
      <vt:lpstr>Ciclo biológico</vt:lpstr>
      <vt:lpstr>Controle da Esquistossomose</vt:lpstr>
      <vt:lpstr>Slide 9</vt:lpstr>
      <vt:lpstr>Frequência de infecção por Schistosoma mansoni em áreas endêmicas no Brasil</vt:lpstr>
      <vt:lpstr>Espécies do gênero Biomphalaria suscetíveis à infecção por Schistosoma mansoni</vt:lpstr>
      <vt:lpstr>Distribuição geográfica de planorbídeos e da esquistossomose no Brasil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Coeficientes específicos de mortalidade por esquistossomose no Brasil</vt:lpstr>
      <vt:lpstr>Óbitos por Esquistossomose conforme regiões brasileiras – 1990-2006</vt:lpstr>
      <vt:lpstr>Distribuição de B. glabrata em São Paulo</vt:lpstr>
      <vt:lpstr>Distribuição de B. tenagophila em São Paulo</vt:lpstr>
      <vt:lpstr>Distribuição de B. straminea em São Paulo</vt:lpstr>
      <vt:lpstr>Casos autóctones de esquistossomose no Estado de São Paulo (2000-2004)</vt:lpstr>
      <vt:lpstr>Casos notificados de esquistossomose no Estado de São Paulo </vt:lpstr>
      <vt:lpstr>Slide 37</vt:lpstr>
      <vt:lpstr>Espécies de roedores naturalmente infectados  Schistosoma mansoni capturados no Brasil </vt:lpstr>
      <vt:lpstr>Frequência de infecção por S. mansoni em roedores capturados em Alagoas, 1953-1962</vt:lpstr>
      <vt:lpstr>Roedores capturados em Branquinha (Alagoas) sem infecção natural por S. mansoni, em 1993</vt:lpstr>
      <vt:lpstr>Frequência de infecção por S. mansoni em três municípios da Baixada Ocidental Maranhense, conforme idade</vt:lpstr>
      <vt:lpstr>A questão da esquistossomose na amazônia</vt:lpstr>
      <vt:lpstr>Slide 43</vt:lpstr>
      <vt:lpstr>Uma questão emergente: áreas de baixa endemicidade</vt:lpstr>
      <vt:lpstr>Slide 45</vt:lpstr>
      <vt:lpstr>Slide 46</vt:lpstr>
      <vt:lpstr>Slide 47</vt:lpstr>
      <vt:lpstr>Slide 48</vt:lpstr>
      <vt:lpstr>Slide 49</vt:lpstr>
      <vt:lpstr>Slide 50</vt:lpstr>
    </vt:vector>
  </TitlesOfParts>
  <Company>HC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Freqüência de infecção por Schistosoma mansoni em áreas endêmicas no Brasil</dc:title>
  <dc:creator>Medicina Tropical</dc:creator>
  <cp:lastModifiedBy>Camila</cp:lastModifiedBy>
  <cp:revision>72</cp:revision>
  <dcterms:created xsi:type="dcterms:W3CDTF">2006-09-12T17:45:00Z</dcterms:created>
  <dcterms:modified xsi:type="dcterms:W3CDTF">2012-03-05T21:45:05Z</dcterms:modified>
</cp:coreProperties>
</file>