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emf" ContentType="image/x-emf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"/>
  </p:notesMasterIdLst>
  <p:handoutMasterIdLst>
    <p:handoutMasterId r:id="rId53"/>
  </p:handoutMasterIdLst>
  <p:sldIdLst>
    <p:sldId id="256" r:id="rId3"/>
    <p:sldId id="381" r:id="rId4"/>
    <p:sldId id="258" r:id="rId6"/>
    <p:sldId id="382" r:id="rId7"/>
    <p:sldId id="260" r:id="rId8"/>
    <p:sldId id="263" r:id="rId9"/>
    <p:sldId id="383" r:id="rId10"/>
    <p:sldId id="268" r:id="rId11"/>
    <p:sldId id="309" r:id="rId12"/>
    <p:sldId id="346" r:id="rId13"/>
    <p:sldId id="424" r:id="rId14"/>
    <p:sldId id="425" r:id="rId15"/>
    <p:sldId id="426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18" r:id="rId28"/>
    <p:sldId id="301" r:id="rId29"/>
    <p:sldId id="303" r:id="rId30"/>
    <p:sldId id="302" r:id="rId31"/>
    <p:sldId id="305" r:id="rId32"/>
    <p:sldId id="341" r:id="rId33"/>
    <p:sldId id="310" r:id="rId34"/>
    <p:sldId id="306" r:id="rId35"/>
    <p:sldId id="342" r:id="rId36"/>
    <p:sldId id="345" r:id="rId37"/>
    <p:sldId id="307" r:id="rId38"/>
    <p:sldId id="308" r:id="rId39"/>
    <p:sldId id="311" r:id="rId40"/>
    <p:sldId id="343" r:id="rId41"/>
    <p:sldId id="344" r:id="rId42"/>
    <p:sldId id="347" r:id="rId43"/>
    <p:sldId id="348" r:id="rId44"/>
    <p:sldId id="427" r:id="rId45"/>
    <p:sldId id="428" r:id="rId46"/>
    <p:sldId id="312" r:id="rId47"/>
    <p:sldId id="313" r:id="rId48"/>
    <p:sldId id="314" r:id="rId49"/>
    <p:sldId id="315" r:id="rId50"/>
    <p:sldId id="316" r:id="rId51"/>
    <p:sldId id="317" r:id="rId52"/>
  </p:sldIdLst>
  <p:sldSz cx="9144000" cy="6858000" type="screen4x3"/>
  <p:notesSz cx="6808470" cy="98234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296CA"/>
    <a:srgbClr val="990000"/>
    <a:srgbClr val="CCCC00"/>
    <a:srgbClr val="FFFFCC"/>
    <a:srgbClr val="CC00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894" y="360"/>
      </p:cViewPr>
      <p:guideLst>
        <p:guide orient="horz" pos="2160"/>
        <p:guide pos="29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handoutMaster" Target="handoutMasters/handoutMaster1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05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09865166-3608-47A8-A8E3-D9754DDD0B22}" type="datetime1">
              <a:rPr lang="en-US"/>
            </a:fld>
            <a:endParaRPr lang="en-US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1325"/>
            <a:ext cx="2951163" cy="4905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3487E50-97DB-4DD9-BAB9-EEC3F0B6D0E7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05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6290F2C7-DB06-4D45-971C-0BEA1ED1590D}" type="datetime1">
              <a:rPr lang="en-US"/>
            </a:fld>
            <a:endParaRPr lang="en-US"/>
          </a:p>
        </p:txBody>
      </p:sp>
      <p:sp>
        <p:nvSpPr>
          <p:cNvPr id="160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36600"/>
            <a:ext cx="4913312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60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65663"/>
            <a:ext cx="5446712" cy="4421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Clique para editar os estilos do texto mestre</a:t>
            </a:r>
            <a:endParaRPr lang="en-US" smtClean="0"/>
          </a:p>
          <a:p>
            <a:pPr lvl="1"/>
            <a:r>
              <a:rPr lang="en-US" smtClean="0"/>
              <a:t>Segundo nível</a:t>
            </a:r>
            <a:endParaRPr lang="en-US" smtClean="0"/>
          </a:p>
          <a:p>
            <a:pPr lvl="2"/>
            <a:r>
              <a:rPr lang="en-US" smtClean="0"/>
              <a:t>Terceiro nível</a:t>
            </a:r>
            <a:endParaRPr lang="en-US" smtClean="0"/>
          </a:p>
          <a:p>
            <a:pPr lvl="3"/>
            <a:r>
              <a:rPr lang="en-US" smtClean="0"/>
              <a:t>Quarto nível</a:t>
            </a:r>
            <a:endParaRPr lang="en-US" smtClean="0"/>
          </a:p>
          <a:p>
            <a:pPr lvl="4"/>
            <a:r>
              <a:rPr lang="en-US" smtClean="0"/>
              <a:t>Quinto nível</a:t>
            </a:r>
            <a:endParaRPr lang="en-US" smtClean="0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1325"/>
            <a:ext cx="2951163" cy="4905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346E280-FAF2-475E-A032-B96D0CDBA76D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6290F2C7-DB06-4D45-971C-0BEA1ED1590D}" type="datetime1">
              <a:rPr lang="en-US"/>
            </a:fld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F346E280-FAF2-475E-A032-B96D0CDBA76D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Clique para editar o estilo do título mestre</a:t>
            </a:r>
            <a:endParaRPr lang="en-US" alt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r>
              <a:rPr lang="en-US" altLang="en-US"/>
              <a:t>Clique para editar o estilo do subtítulo mestre</a:t>
            </a:r>
            <a:endParaRPr lang="en-US" alt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9552A26-7226-495F-B9BF-39F9F89CDADC}" type="datetime1">
              <a:rPr lang="en-US"/>
            </a:fld>
            <a:endParaRPr lang="en-US" alt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FEC8C1-4095-461B-93EF-CF432EF7CD75}" type="slidenum">
              <a:rPr lang="en-US" altLang="en-US"/>
            </a:fld>
            <a:endParaRPr lang="en-US" altLang="en-US"/>
          </a:p>
        </p:txBody>
      </p:sp>
      <p:sp>
        <p:nvSpPr>
          <p:cNvPr id="13107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67A240-4C84-40F2-B100-6A8C468C73B1}" type="datetime1">
              <a:rPr lang="en-US"/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A422-3A63-4CE0-B357-AF66C72F3A0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AFC4A8-77F0-475E-8604-D5F1AE2C96A0}" type="datetime1">
              <a:rPr lang="en-US"/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3545A-915A-4F1C-A24B-8B54684063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52C0B-AE53-4C1E-8B90-814B6BC39070}" type="datetime1">
              <a:rPr lang="en-US"/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29E192-40DD-43DB-A74A-A98A10474B23}" type="datetime1">
              <a:rPr lang="en-US"/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D45C6-A46D-4A56-89B0-23A5817D80A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7EB6-2958-4C62-ABE5-E06781CD18AF}" type="datetime1">
              <a:rPr lang="en-US"/>
            </a:fld>
            <a:endParaRPr lang="en-US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03AC0-780B-4269-86B7-AC0931AB684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3409B-B5CF-4B57-9ECB-AD0E96C90C6B}" type="datetime1">
              <a:rPr lang="en-US"/>
            </a:fld>
            <a:endParaRPr lang="en-US" alt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BDD94-E684-4EF7-B720-B84C0168E2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D7D28E-2813-4A9C-9511-CF27E29585D0}" type="datetime1">
              <a:rPr lang="en-US"/>
            </a:fld>
            <a:endParaRPr lang="en-US" alt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96F46-D498-4B8B-BB45-B889CAB3B43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664B79-2010-4C4D-B768-A96CFC50C67A}" type="datetime1">
              <a:rPr lang="en-US"/>
            </a:fld>
            <a:endParaRPr lang="en-US" alt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5F3013-3E6D-4442-A7AA-3F9B63715247}" type="datetime1">
              <a:rPr lang="en-US"/>
            </a:fld>
            <a:endParaRPr lang="en-US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3C028-B000-44B7-B90A-FA90E3B624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1A124-EE32-4DA8-B136-A41EC37C9941}" type="datetime1">
              <a:rPr lang="en-US"/>
            </a:fld>
            <a:endParaRPr lang="en-US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F0B53-9466-462E-B76C-61B2597C672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Clique para editar o estilo do título mestre</a:t>
            </a:r>
            <a:endParaRPr lang="en-US" altLang="en-US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Clique para editar os estilos do texto mestre</a:t>
            </a:r>
            <a:endParaRPr lang="en-US" altLang="en-US" smtClean="0"/>
          </a:p>
          <a:p>
            <a:pPr lvl="1"/>
            <a:r>
              <a:rPr lang="en-US" altLang="en-US" smtClean="0"/>
              <a:t>Segundo nível</a:t>
            </a:r>
            <a:endParaRPr lang="en-US" altLang="en-US" smtClean="0"/>
          </a:p>
          <a:p>
            <a:pPr lvl="2"/>
            <a:r>
              <a:rPr lang="en-US" altLang="en-US" smtClean="0"/>
              <a:t>Terceiro nível</a:t>
            </a:r>
            <a:endParaRPr lang="en-US" altLang="en-US" smtClean="0"/>
          </a:p>
          <a:p>
            <a:pPr lvl="3"/>
            <a:r>
              <a:rPr lang="en-US" altLang="en-US" smtClean="0"/>
              <a:t>Quarto nível</a:t>
            </a:r>
            <a:endParaRPr lang="en-US" altLang="en-US" smtClean="0"/>
          </a:p>
          <a:p>
            <a:pPr lvl="4"/>
            <a:r>
              <a:rPr lang="en-US" altLang="en-US" smtClean="0"/>
              <a:t>Quinto nível</a:t>
            </a:r>
            <a:endParaRPr lang="en-US" altLang="en-US" smtClean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+mj-lt"/>
              </a:defRPr>
            </a:lvl1pPr>
          </a:lstStyle>
          <a:p>
            <a:fld id="{B7D2FACC-5E17-49BF-BF6B-49BD33CB3EA8}" type="datetime1">
              <a:rPr lang="en-US"/>
            </a:fld>
            <a:endParaRPr lang="en-US" alt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+mj-lt"/>
              </a:defRPr>
            </a:lvl1pPr>
          </a:lstStyle>
          <a:p>
            <a:fld id="{7B186D64-32C9-4045-AC3B-6FCE04F9758E}" type="slidenum">
              <a:rPr lang="en-US" altLang="en-US"/>
            </a:fld>
            <a:endParaRPr lang="en-US" altLang="en-US"/>
          </a:p>
        </p:txBody>
      </p:sp>
      <p:sp>
        <p:nvSpPr>
          <p:cNvPr id="1300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755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1155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623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4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6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8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30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102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Rectangle 64"/>
          <p:cNvSpPr>
            <a:spLocks noGrp="1" noChangeArrowheads="1"/>
          </p:cNvSpPr>
          <p:nvPr>
            <p:ph type="ctrTitle"/>
          </p:nvPr>
        </p:nvSpPr>
        <p:spPr>
          <a:xfrm>
            <a:off x="928370" y="1831975"/>
            <a:ext cx="7623175" cy="1752600"/>
          </a:xfrm>
        </p:spPr>
        <p:txBody>
          <a:bodyPr/>
          <a:lstStyle/>
          <a:p>
            <a:pPr algn="ctr"/>
            <a:r>
              <a:rPr lang="pt-BR" sz="3200" dirty="0" smtClean="0">
                <a:latin typeface="Lucida Handwriting" panose="03010101010101010101" pitchFamily="66" charset="0"/>
                <a:cs typeface="Lucida Handwriting" panose="03010101010101010101" pitchFamily="66" charset="0"/>
              </a:rPr>
              <a:t>Análise térmica dos materiais</a:t>
            </a:r>
            <a:br>
              <a:rPr lang="pt-BR" sz="3200" dirty="0" smtClean="0">
                <a:latin typeface="Lucida Handwriting" panose="03010101010101010101" pitchFamily="66" charset="0"/>
                <a:cs typeface="Lucida Handwriting" panose="03010101010101010101" pitchFamily="66" charset="0"/>
              </a:rPr>
            </a:br>
            <a:r>
              <a:rPr lang="pt-BR" sz="3200" dirty="0" smtClean="0">
                <a:latin typeface="Lucida Handwriting" panose="03010101010101010101" pitchFamily="66" charset="0"/>
                <a:cs typeface="Lucida Handwriting" panose="03010101010101010101" pitchFamily="66" charset="0"/>
              </a:rPr>
              <a:t>DMA/DSC </a:t>
            </a:r>
            <a:endParaRPr lang="pt-BR" sz="3200" dirty="0" smtClean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4AFEC8C1-4095-461B-93EF-CF432EF7CD7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3415" y="6208395"/>
            <a:ext cx="8229600" cy="649605"/>
          </a:xfrm>
        </p:spPr>
        <p:txBody>
          <a:bodyPr/>
          <a:p>
            <a:r>
              <a:rPr lang="pt-BR" altLang="en-US" sz="2000"/>
              <a:t>Perkin-Elmer</a:t>
            </a:r>
            <a:endParaRPr lang="pt-BR" altLang="en-US" sz="2000"/>
          </a:p>
        </p:txBody>
      </p:sp>
      <p:graphicFrame>
        <p:nvGraphicFramePr>
          <p:cNvPr id="8197" name="Espaço Reservado para Conteúdo 8196"/>
          <p:cNvGraphicFramePr/>
          <p:nvPr>
            <p:ph idx="1"/>
          </p:nvPr>
        </p:nvGraphicFramePr>
        <p:xfrm>
          <a:off x="1367155" y="419735"/>
          <a:ext cx="6940550" cy="5612130"/>
        </p:xfrm>
        <a:graphic>
          <a:graphicData uri="http://schemas.openxmlformats.org/drawingml/2006/table">
            <a:tbl>
              <a:tblPr/>
              <a:tblGrid>
                <a:gridCol w="1522730"/>
                <a:gridCol w="5417820"/>
              </a:tblGrid>
              <a:tr h="142938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TW" sz="2000" baseline="0" dirty="0">
                          <a:solidFill>
                            <a:srgbClr val="FF3300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DSC  </a:t>
                      </a:r>
                      <a:endParaRPr lang="en-US" altLang="zh-TW" sz="2000" baseline="0" dirty="0">
                        <a:solidFill>
                          <a:srgbClr val="FF3300"/>
                        </a:solidFill>
                        <a:latin typeface="Lucida Handwriting" panose="03010101010101010101" pitchFamily="66" charset="0"/>
                        <a:ea typeface="標楷體"/>
                        <a:cs typeface="Lucida Handwriting" panose="03010101010101010101" pitchFamily="66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TW" sz="1400" baseline="0" dirty="0">
                          <a:solidFill>
                            <a:srgbClr val="FF0000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Heat flow vs. Temp</a:t>
                      </a:r>
                      <a:endParaRPr lang="en-US" altLang="zh-TW" sz="1400" baseline="0" dirty="0">
                        <a:solidFill>
                          <a:srgbClr val="FF0000"/>
                        </a:solidFill>
                        <a:latin typeface="Lucida Handwriting" panose="03010101010101010101" pitchFamily="66" charset="0"/>
                        <a:ea typeface="標楷體"/>
                        <a:cs typeface="Lucida Handwriting" panose="03010101010101010101" pitchFamily="66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buChar char="-"/>
                      </a:pP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 Tm, Tc, Tg</a:t>
                      </a:r>
                      <a:endParaRPr lang="en-US" altLang="zh-TW" sz="1400" b="0" baseline="0" dirty="0">
                        <a:solidFill>
                          <a:schemeClr val="tx1"/>
                        </a:solidFill>
                        <a:latin typeface="Lucida Handwriting" panose="03010101010101010101" pitchFamily="66" charset="0"/>
                        <a:ea typeface="標楷體"/>
                        <a:cs typeface="Lucida Handwriting" panose="03010101010101010101" pitchFamily="66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buChar char="-"/>
                      </a:pP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 curing time, curing degree</a:t>
                      </a:r>
                      <a:endParaRPr lang="en-US" altLang="zh-TW" sz="1400" b="0" baseline="0" dirty="0">
                        <a:solidFill>
                          <a:schemeClr val="tx1"/>
                        </a:solidFill>
                        <a:latin typeface="Lucida Handwriting" panose="03010101010101010101" pitchFamily="66" charset="0"/>
                        <a:ea typeface="標楷體"/>
                        <a:cs typeface="Lucida Handwriting" panose="03010101010101010101" pitchFamily="66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buChar char="-"/>
                      </a:pP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 Reaction rate, kinetics</a:t>
                      </a:r>
                      <a:endParaRPr lang="en-US" altLang="zh-TW" sz="1400" b="0" baseline="0" dirty="0">
                        <a:solidFill>
                          <a:schemeClr val="tx1"/>
                        </a:solidFill>
                        <a:latin typeface="Lucida Handwriting" panose="03010101010101010101" pitchFamily="66" charset="0"/>
                        <a:ea typeface="標楷體"/>
                        <a:cs typeface="Lucida Handwriting" panose="03010101010101010101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06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TW" sz="2000" baseline="0" dirty="0">
                          <a:solidFill>
                            <a:srgbClr val="FF3300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TGA</a:t>
                      </a:r>
                      <a:endParaRPr lang="en-US" altLang="zh-TW" sz="2000" baseline="0" dirty="0">
                        <a:solidFill>
                          <a:srgbClr val="FF3300"/>
                        </a:solidFill>
                        <a:latin typeface="Lucida Handwriting" panose="03010101010101010101" pitchFamily="66" charset="0"/>
                        <a:ea typeface="標楷體"/>
                        <a:cs typeface="Lucida Handwriting" panose="03010101010101010101" pitchFamily="66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TW" sz="1400" baseline="0" dirty="0">
                          <a:solidFill>
                            <a:srgbClr val="FF0000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Weight Loss vs. Temp</a:t>
                      </a:r>
                      <a:r>
                        <a:rPr lang="zh-TW" altLang="en-US" sz="1400" b="0" baseline="0" dirty="0">
                          <a:solidFill>
                            <a:schemeClr val="tx1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 </a:t>
                      </a:r>
                      <a:endParaRPr lang="zh-TW" altLang="en-US" sz="1400" b="0" baseline="0" dirty="0">
                        <a:solidFill>
                          <a:schemeClr val="tx1"/>
                        </a:solidFill>
                        <a:latin typeface="Lucida Handwriting" panose="03010101010101010101" pitchFamily="66" charset="0"/>
                        <a:ea typeface="標楷體"/>
                        <a:cs typeface="Lucida Handwriting" panose="03010101010101010101" pitchFamily="66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altLang="en-US" sz="1400" b="0" baseline="0" dirty="0">
                          <a:solidFill>
                            <a:schemeClr val="tx1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-  </a:t>
                      </a: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Decomposition temperature</a:t>
                      </a:r>
                      <a:endParaRPr lang="en-US" altLang="zh-TW" sz="1400" b="0" baseline="0" dirty="0">
                        <a:solidFill>
                          <a:schemeClr val="tx1"/>
                        </a:solidFill>
                        <a:latin typeface="Lucida Handwriting" panose="03010101010101010101" pitchFamily="66" charset="0"/>
                        <a:ea typeface="標楷體"/>
                        <a:cs typeface="Lucida Handwriting" panose="03010101010101010101" pitchFamily="66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buChar char="-"/>
                      </a:pP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  %Wt percentage</a:t>
                      </a:r>
                      <a:endParaRPr lang="en-US" altLang="zh-TW" sz="1400" b="0" baseline="0" dirty="0">
                        <a:solidFill>
                          <a:schemeClr val="tx1"/>
                        </a:solidFill>
                        <a:latin typeface="Lucida Handwriting" panose="03010101010101010101" pitchFamily="66" charset="0"/>
                        <a:ea typeface="標楷體"/>
                        <a:cs typeface="Lucida Handwriting" panose="03010101010101010101" pitchFamily="66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buChar char="-"/>
                      </a:pP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  Oxidative time</a:t>
                      </a:r>
                      <a:endParaRPr lang="en-US" altLang="zh-TW" sz="1400" b="0" baseline="0" dirty="0">
                        <a:solidFill>
                          <a:schemeClr val="tx1"/>
                        </a:solidFill>
                        <a:latin typeface="Lucida Handwriting" panose="03010101010101010101" pitchFamily="66" charset="0"/>
                        <a:ea typeface="標楷體"/>
                        <a:cs typeface="Lucida Handwriting" panose="03010101010101010101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27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TW" sz="2000" baseline="0" dirty="0">
                          <a:solidFill>
                            <a:srgbClr val="FF3300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TMA</a:t>
                      </a:r>
                      <a:endParaRPr lang="en-US" altLang="zh-TW" sz="2000" baseline="0" dirty="0">
                        <a:solidFill>
                          <a:srgbClr val="FF3300"/>
                        </a:solidFill>
                        <a:latin typeface="Lucida Handwriting" panose="03010101010101010101" pitchFamily="66" charset="0"/>
                        <a:ea typeface="標楷體"/>
                        <a:cs typeface="Lucida Handwriting" panose="03010101010101010101" pitchFamily="66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0"/>
                        </a:spcBef>
                        <a:buNone/>
                      </a:pPr>
                      <a:r>
                        <a:rPr lang="en-US" altLang="zh-TW" sz="1400" baseline="0" dirty="0">
                          <a:solidFill>
                            <a:srgbClr val="FF0000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Dimensional Change vs. Temp</a:t>
                      </a:r>
                      <a:r>
                        <a:rPr lang="zh-TW" altLang="en-US" sz="1400" b="0" baseline="0" dirty="0">
                          <a:solidFill>
                            <a:schemeClr val="tx1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 </a:t>
                      </a:r>
                      <a:endParaRPr lang="zh-TW" altLang="en-US" sz="1400" b="0" baseline="0" dirty="0">
                        <a:solidFill>
                          <a:schemeClr val="tx1"/>
                        </a:solidFill>
                        <a:latin typeface="Lucida Handwriting" panose="03010101010101010101" pitchFamily="66" charset="0"/>
                        <a:ea typeface="標楷體"/>
                        <a:cs typeface="Lucida Handwriting" panose="03010101010101010101" pitchFamily="66" charset="0"/>
                      </a:endParaRPr>
                    </a:p>
                    <a:p>
                      <a:pPr lvl="0" eaLnBrk="1" hangingPunct="1">
                        <a:spcBef>
                          <a:spcPts val="0"/>
                        </a:spcBef>
                        <a:buChar char="-"/>
                      </a:pP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 CTE (</a:t>
                      </a: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Symbol" panose="05050102010706020507" charset="0"/>
                          <a:ea typeface="標楷體"/>
                          <a:cs typeface="Symbol" panose="05050102010706020507" charset="0"/>
                        </a:rPr>
                        <a:t>a</a:t>
                      </a: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1, </a:t>
                      </a: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Symbol" panose="05050102010706020507" charset="0"/>
                          <a:ea typeface="標楷體"/>
                          <a:cs typeface="Symbol" panose="05050102010706020507" charset="0"/>
                        </a:rPr>
                        <a:t>a</a:t>
                      </a: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2)</a:t>
                      </a:r>
                      <a:endParaRPr lang="en-US" altLang="zh-TW" sz="1400" b="0" baseline="0" dirty="0">
                        <a:solidFill>
                          <a:schemeClr val="tx1"/>
                        </a:solidFill>
                        <a:latin typeface="Lucida Handwriting" panose="03010101010101010101" pitchFamily="66" charset="0"/>
                        <a:ea typeface="標楷體"/>
                        <a:cs typeface="Lucida Handwriting" panose="03010101010101010101" pitchFamily="66" charset="0"/>
                      </a:endParaRPr>
                    </a:p>
                    <a:p>
                      <a:pPr lvl="0" eaLnBrk="1" hangingPunct="1">
                        <a:spcBef>
                          <a:spcPts val="0"/>
                        </a:spcBef>
                        <a:buChar char="-"/>
                      </a:pP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 Tg</a:t>
                      </a:r>
                      <a:endParaRPr lang="en-US" altLang="zh-TW" sz="1400" b="0" baseline="0" dirty="0">
                        <a:solidFill>
                          <a:schemeClr val="tx1"/>
                        </a:solidFill>
                        <a:latin typeface="Lucida Handwriting" panose="03010101010101010101" pitchFamily="66" charset="0"/>
                        <a:ea typeface="標楷體"/>
                        <a:cs typeface="Lucida Handwriting" panose="03010101010101010101" pitchFamily="66" charset="0"/>
                      </a:endParaRPr>
                    </a:p>
                    <a:p>
                      <a:pPr lvl="0" eaLnBrk="1" hangingPunct="1">
                        <a:spcBef>
                          <a:spcPts val="0"/>
                        </a:spcBef>
                        <a:buChar char="-"/>
                      </a:pP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 Softening point </a:t>
                      </a:r>
                      <a:endParaRPr lang="en-US" altLang="zh-TW" sz="1400" b="0" baseline="0" dirty="0">
                        <a:solidFill>
                          <a:schemeClr val="tx1"/>
                        </a:solidFill>
                        <a:latin typeface="Lucida Handwriting" panose="03010101010101010101" pitchFamily="66" charset="0"/>
                        <a:ea typeface="標楷體"/>
                        <a:cs typeface="Lucida Handwriting" panose="03010101010101010101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938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TW" sz="2000" baseline="0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DMA</a:t>
                      </a:r>
                      <a:endParaRPr lang="en-US" altLang="zh-TW" sz="2000" baseline="0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B6E38"/>
                            </a:gs>
                          </a:gsLst>
                          <a:lin scaled="0"/>
                        </a:gradFill>
                        <a:latin typeface="Lucida Handwriting" panose="03010101010101010101" pitchFamily="66" charset="0"/>
                        <a:ea typeface="標楷體"/>
                        <a:cs typeface="Lucida Handwriting" panose="03010101010101010101" pitchFamily="66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-25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TW" sz="1400" baseline="0" dirty="0">
                          <a:solidFill>
                            <a:srgbClr val="FF0000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Viscoelastic property vs. Temp</a:t>
                      </a:r>
                      <a:r>
                        <a:rPr lang="zh-TW" altLang="en-US" sz="1400" b="0" baseline="0" dirty="0">
                          <a:solidFill>
                            <a:schemeClr val="tx1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 </a:t>
                      </a:r>
                      <a:endParaRPr lang="en-US" altLang="zh-TW" sz="1400" b="0" baseline="0" dirty="0">
                        <a:solidFill>
                          <a:schemeClr val="tx1"/>
                        </a:solidFill>
                        <a:latin typeface="Lucida Handwriting" panose="03010101010101010101" pitchFamily="66" charset="0"/>
                        <a:ea typeface="標楷體"/>
                        <a:cs typeface="Lucida Handwriting" panose="03010101010101010101" pitchFamily="66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buChar char="-"/>
                      </a:pP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 Storage/Loss/Complex Modulus (E’, E”, E*)</a:t>
                      </a:r>
                      <a:endParaRPr lang="en-US" altLang="zh-TW" sz="1400" b="0" baseline="0" dirty="0">
                        <a:solidFill>
                          <a:schemeClr val="tx1"/>
                        </a:solidFill>
                        <a:latin typeface="Lucida Handwriting" panose="03010101010101010101" pitchFamily="66" charset="0"/>
                        <a:ea typeface="標楷體"/>
                        <a:cs typeface="Lucida Handwriting" panose="03010101010101010101" pitchFamily="66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buChar char="-"/>
                      </a:pP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 tan </a:t>
                      </a: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Symbol" panose="05050102010706020507" charset="0"/>
                          <a:ea typeface="標楷體"/>
                          <a:cs typeface="Symbol" panose="05050102010706020507" charset="0"/>
                        </a:rPr>
                        <a:t>d</a:t>
                      </a:r>
                      <a:endParaRPr lang="en-US" altLang="zh-TW" sz="1400" b="0" baseline="0" dirty="0">
                        <a:solidFill>
                          <a:schemeClr val="tx1"/>
                        </a:solidFill>
                        <a:latin typeface="Lucida Handwriting" panose="03010101010101010101" pitchFamily="66" charset="0"/>
                        <a:ea typeface="標楷體"/>
                        <a:cs typeface="Lucida Handwriting" panose="03010101010101010101" pitchFamily="66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buChar char="-"/>
                      </a:pP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Lucida Handwriting" panose="03010101010101010101" pitchFamily="66" charset="0"/>
                          <a:ea typeface="標楷體"/>
                          <a:cs typeface="Lucida Handwriting" panose="03010101010101010101" pitchFamily="66" charset="0"/>
                        </a:rPr>
                        <a:t> Viscosity and master curve</a:t>
                      </a:r>
                      <a:endParaRPr lang="en-US" altLang="zh-TW" sz="1400" b="0" baseline="0" dirty="0">
                        <a:solidFill>
                          <a:schemeClr val="tx1"/>
                        </a:solidFill>
                        <a:latin typeface="Lucida Handwriting" panose="03010101010101010101" pitchFamily="66" charset="0"/>
                        <a:ea typeface="標楷體"/>
                        <a:cs typeface="Lucida Handwriting" panose="03010101010101010101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  <p:sp>
        <p:nvSpPr>
          <p:cNvPr id="3" name="Caixa de Texto 2"/>
          <p:cNvSpPr txBox="1"/>
          <p:nvPr/>
        </p:nvSpPr>
        <p:spPr>
          <a:xfrm>
            <a:off x="2774315" y="6349365"/>
            <a:ext cx="518350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pt-BR" altLang="en-US" b="1" i="1" dirty="0">
                <a:solidFill>
                  <a:srgbClr val="00B050"/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c</a:t>
            </a:r>
            <a:r>
              <a:rPr lang="en-US" b="1" i="1" dirty="0">
                <a:solidFill>
                  <a:srgbClr val="00B050"/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oefficient of thermal </a:t>
            </a:r>
            <a:r>
              <a:rPr lang="en-US" b="1" i="1" dirty="0" smtClean="0">
                <a:solidFill>
                  <a:srgbClr val="00B050"/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expansion </a:t>
            </a:r>
            <a:r>
              <a:rPr lang="pt-BR" altLang="en-US" b="1" i="1" dirty="0" smtClean="0">
                <a:solidFill>
                  <a:srgbClr val="00B050"/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(CTE)</a:t>
            </a:r>
            <a:endParaRPr lang="pt-B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DMA</a:t>
            </a:r>
            <a:endParaRPr lang="pt-BR" alt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39165"/>
            <a:ext cx="6388735" cy="3800475"/>
          </a:xfrm>
        </p:spPr>
        <p:txBody>
          <a:bodyPr/>
          <a:p>
            <a:pPr marL="0" indent="0" algn="ctr">
              <a:buNone/>
            </a:pPr>
            <a:r>
              <a:rPr lang="pt-BR" sz="2000" dirty="0" smtClean="0"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Aplicação de tensão, ou deformação mecânica oscilatória, normalmente senoidal, de baixa amplitude, em sólido, ou líquido viscoso, e que resulta em deformação. </a:t>
            </a:r>
            <a:endParaRPr lang="pt-BR" sz="2000" dirty="0" smtClean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Esta </a:t>
            </a:r>
            <a:r>
              <a:rPr lang="pt-BR" sz="2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resposta </a:t>
            </a:r>
            <a:r>
              <a:rPr lang="pt-BR" sz="2000" dirty="0" smtClean="0"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pode ser </a:t>
            </a:r>
            <a:r>
              <a:rPr lang="pt-BR" sz="2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função de variação da frequência da oscilação</a:t>
            </a:r>
            <a:r>
              <a:rPr lang="pt-BR" sz="2000" dirty="0" smtClean="0"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 ou da temperatura.</a:t>
            </a:r>
            <a:endParaRPr lang="pt-BR" sz="2000" dirty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indent="0" algn="ctr">
              <a:buNone/>
            </a:pPr>
            <a:r>
              <a:rPr lang="pt-BR" sz="2000" dirty="0" smtClean="0">
                <a:solidFill>
                  <a:srgbClr val="FF0000"/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Componentes:</a:t>
            </a:r>
            <a:endParaRPr lang="pt-BR" sz="2000" dirty="0" smtClean="0">
              <a:solidFill>
                <a:srgbClr val="FF0000"/>
              </a:solidFill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indent="0" algn="ctr">
              <a:buNone/>
            </a:pPr>
            <a:r>
              <a:rPr lang="pt-BR" sz="2000" u="sng" dirty="0" smtClean="0">
                <a:solidFill>
                  <a:srgbClr val="FF0000"/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Elástica</a:t>
            </a:r>
            <a:r>
              <a:rPr lang="pt-BR" sz="2000" dirty="0" smtClean="0">
                <a:solidFill>
                  <a:srgbClr val="FF0000"/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 (módulo de armazenamento) </a:t>
            </a:r>
            <a:endParaRPr lang="pt-BR" sz="2000" dirty="0" smtClean="0">
              <a:solidFill>
                <a:srgbClr val="FF0000"/>
              </a:solidFill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indent="0" algn="ctr">
              <a:buNone/>
            </a:pPr>
            <a:r>
              <a:rPr lang="pt-BR" sz="2000" u="sng" dirty="0" smtClean="0">
                <a:solidFill>
                  <a:srgbClr val="FF0000"/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Viscosa </a:t>
            </a:r>
            <a:r>
              <a:rPr lang="pt-BR" sz="2000" dirty="0" smtClean="0">
                <a:solidFill>
                  <a:srgbClr val="FF0000"/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(módulo de perda)</a:t>
            </a:r>
            <a:endParaRPr lang="pt-BR" sz="2000" dirty="0">
              <a:solidFill>
                <a:srgbClr val="FF0000"/>
              </a:solidFill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indent="0">
              <a:buNone/>
            </a:pPr>
            <a:endParaRPr lang="pt-BR" altLang="en-US" sz="2000" dirty="0">
              <a:solidFill>
                <a:srgbClr val="FF0000"/>
              </a:solidFill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  <p:pic>
        <p:nvPicPr>
          <p:cNvPr id="13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35" y="1417955"/>
            <a:ext cx="1927860" cy="2095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690245"/>
            <a:ext cx="8229600" cy="3019425"/>
          </a:xfrm>
        </p:spPr>
        <p:txBody>
          <a:bodyPr/>
          <a:p>
            <a:r>
              <a:rPr lang="en-US" sz="20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Thermomechanical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Analysis (TMA): </a:t>
            </a:r>
            <a:r>
              <a:rPr lang="en-US" sz="2000" i="1" dirty="0" smtClean="0"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applies </a:t>
            </a:r>
            <a:r>
              <a:rPr lang="en-US" sz="2000" i="1" dirty="0"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a </a:t>
            </a:r>
            <a:r>
              <a:rPr lang="en-US" sz="2000" i="1" dirty="0">
                <a:solidFill>
                  <a:srgbClr val="0000FF"/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constant static force </a:t>
            </a:r>
            <a:r>
              <a:rPr lang="en-US" sz="2000" i="1" dirty="0"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to a material and watches the material change as temperature or time varies. It reports dimensional changes. </a:t>
            </a:r>
            <a:endParaRPr lang="en-US" sz="2000" i="1" dirty="0" smtClean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endParaRPr lang="en-US" sz="2000" i="1" dirty="0" smtClean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DMA: </a:t>
            </a:r>
            <a:r>
              <a:rPr lang="en-US" sz="2000" i="1" dirty="0" smtClean="0"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applies </a:t>
            </a:r>
            <a:r>
              <a:rPr lang="en-US" sz="2000" i="1" dirty="0"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an </a:t>
            </a:r>
            <a:r>
              <a:rPr lang="en-US" sz="2000" i="1" dirty="0">
                <a:solidFill>
                  <a:srgbClr val="0000FF"/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oscillatory force </a:t>
            </a:r>
            <a:r>
              <a:rPr lang="en-US" sz="2000" i="1" dirty="0"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at a set frequency to the sample and reports changes in stiffness and </a:t>
            </a:r>
            <a:r>
              <a:rPr lang="en-US" sz="2000" i="1" dirty="0" smtClean="0"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damping; used </a:t>
            </a:r>
            <a:r>
              <a:rPr lang="en-US" sz="2000" i="1" dirty="0"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to obtain </a:t>
            </a:r>
            <a:r>
              <a:rPr lang="en-US" sz="2000" b="1" i="1" dirty="0">
                <a:solidFill>
                  <a:srgbClr val="00B050"/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modulus</a:t>
            </a:r>
            <a:r>
              <a:rPr lang="en-US" sz="2000" i="1" dirty="0"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 information while TMA gives </a:t>
            </a:r>
            <a:r>
              <a:rPr lang="en-US" sz="2000" b="1" i="1" dirty="0">
                <a:solidFill>
                  <a:srgbClr val="00B050"/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coefficient of thermal </a:t>
            </a:r>
            <a:r>
              <a:rPr lang="en-US" sz="2000" b="1" i="1" dirty="0" smtClean="0">
                <a:solidFill>
                  <a:srgbClr val="00B050"/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expansion </a:t>
            </a:r>
            <a:r>
              <a:rPr lang="pt-BR" altLang="en-US" sz="2000" b="1" i="1" dirty="0" smtClean="0">
                <a:solidFill>
                  <a:srgbClr val="00B050"/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(CTE)</a:t>
            </a:r>
            <a:r>
              <a:rPr lang="en-US" sz="2000" i="1" dirty="0" smtClean="0"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.</a:t>
            </a:r>
            <a:endParaRPr lang="pt-BR" sz="2000" i="1" dirty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endParaRPr lang="pt-BR" altLang="en-US" sz="2000" i="1" dirty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C03AC0-780B-4269-86B7-AC0931AB6848}" type="slidenum">
              <a:rPr lang="en-US" altLang="en-US"/>
            </a:fld>
            <a:endParaRPr lang="en-US" altLang="en-US"/>
          </a:p>
        </p:txBody>
      </p:sp>
      <p:sp>
        <p:nvSpPr>
          <p:cNvPr id="7" name="Retângulo 6"/>
          <p:cNvSpPr/>
          <p:nvPr/>
        </p:nvSpPr>
        <p:spPr>
          <a:xfrm>
            <a:off x="721995" y="5545110"/>
            <a:ext cx="7964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</a:t>
            </a:r>
            <a:r>
              <a:rPr lang="pt-BR" dirty="0" smtClean="0"/>
              <a:t>www.perkinelmer.com/CMSResources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Perturbação mecânica</a:t>
            </a:r>
            <a:endParaRPr lang="pt-BR" alt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C03AC0-780B-4269-86B7-AC0931AB6848}" type="slidenum">
              <a:rPr lang="en-US" altLang="en-US"/>
            </a:fld>
            <a:endParaRPr lang="en-US" altLang="en-US"/>
          </a:p>
        </p:txBody>
      </p:sp>
      <p:pic>
        <p:nvPicPr>
          <p:cNvPr id="6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15" y="1278255"/>
            <a:ext cx="604075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1139825"/>
          </a:xfrm>
        </p:spPr>
        <p:txBody>
          <a:bodyPr/>
          <a:lstStyle/>
          <a:p>
            <a:r>
              <a:rPr lang="pt-BR" sz="24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</a:rPr>
              <a:t>  Análise dinâmico-mecânica (DMA)</a:t>
            </a:r>
            <a:endParaRPr lang="pt-BR" sz="24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Lucida Handwriting" panose="03010101010101010101" pitchFamily="66" charset="0"/>
            </a:endParaRPr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57200" y="730885"/>
            <a:ext cx="407543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9160" y="2374900"/>
            <a:ext cx="397764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524000" y="3886200"/>
            <a:ext cx="297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</a:rPr>
              <a:t>Flexão</a:t>
            </a:r>
            <a:r>
              <a:rPr lang="en-US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</a:rPr>
              <a:t> de </a:t>
            </a:r>
            <a:r>
              <a:rPr lang="en-US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</a:rPr>
              <a:t>três</a:t>
            </a:r>
            <a:r>
              <a:rPr lang="en-US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</a:rPr>
              <a:t> </a:t>
            </a:r>
            <a:r>
              <a:rPr lang="en-US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</a:rPr>
              <a:t>pontos </a:t>
            </a:r>
            <a:endParaRPr lang="en-US" dirty="0" err="1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4515" y="337820"/>
            <a:ext cx="2926080" cy="34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8565" y="337820"/>
            <a:ext cx="1984375" cy="316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9960" y="3809365"/>
            <a:ext cx="5196840" cy="224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143000" y="4343400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</a:rPr>
              <a:t>Compressão</a:t>
            </a:r>
            <a:r>
              <a:rPr lang="en-US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</a:rPr>
              <a:t> </a:t>
            </a:r>
            <a:endParaRPr lang="en-US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9590" y="343535"/>
            <a:ext cx="2234565" cy="340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5160" y="336550"/>
            <a:ext cx="237744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36550"/>
            <a:ext cx="238379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8775" y="3924300"/>
            <a:ext cx="5885815" cy="21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154930" y="3345696"/>
            <a:ext cx="2743200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2000" b="0" i="0" u="none" strike="noStrike" cap="none" normalizeH="0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Tração </a:t>
            </a:r>
            <a:endParaRPr kumimoji="0" lang="pt-BR" sz="2000" b="0" i="0" u="none" strike="noStrike" cap="none" normalizeH="0" baseline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Lucida Handwriting" panose="03010101010101010101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95045" y="446405"/>
            <a:ext cx="2512060" cy="287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46405"/>
            <a:ext cx="3001010" cy="31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405" y="3810000"/>
            <a:ext cx="4125595" cy="220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715000" y="3962400"/>
            <a:ext cx="2362200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1600" b="0" i="0" u="none" strike="noStrike" cap="none" normalizeH="0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Cisalhamento</a:t>
            </a:r>
            <a:endParaRPr kumimoji="0" lang="pt-BR" sz="1600" b="0" i="0" u="none" strike="noStrike" cap="none" normalizeH="0" baseline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Lucida Handwriting" panose="03010101010101010101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3395" y="312420"/>
            <a:ext cx="8193405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64210" y="345440"/>
            <a:ext cx="6965950" cy="319468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0485" y="3718560"/>
            <a:ext cx="5819775" cy="236093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0190"/>
            <a:ext cx="8229600" cy="801370"/>
          </a:xfrm>
        </p:spPr>
        <p:txBody>
          <a:bodyPr/>
          <a:p>
            <a:r>
              <a:rPr lang="pt-BR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Estados da matéria</a:t>
            </a:r>
            <a:endParaRPr lang="pt-BR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8590" y="1394460"/>
            <a:ext cx="8995410" cy="1207770"/>
          </a:xfrm>
        </p:spPr>
        <p:txBody>
          <a:bodyPr/>
          <a:p>
            <a:pPr marL="0" indent="0" algn="ctr">
              <a:buNone/>
            </a:pPr>
            <a:r>
              <a:rPr lang="pt-BR" altLang="en-US" sz="18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Gasoso</a:t>
            </a:r>
            <a:r>
              <a:rPr lang="pt-BR" altLang="en-US" sz="1800">
                <a:latin typeface="Lucida Handwriting" panose="03010101010101010101" pitchFamily="66" charset="0"/>
                <a:cs typeface="Lucida Handwriting" panose="03010101010101010101" pitchFamily="66" charset="0"/>
              </a:rPr>
              <a:t>: mobilidade - translacional, rotacional, vibracional.</a:t>
            </a:r>
            <a:endParaRPr lang="pt-BR" altLang="en-US" sz="180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indent="0" algn="ctr">
              <a:buNone/>
            </a:pPr>
            <a:r>
              <a:rPr lang="pt-BR" altLang="en-US" sz="18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Líquido</a:t>
            </a:r>
            <a:r>
              <a:rPr lang="pt-BR" altLang="en-US" sz="1800">
                <a:latin typeface="Lucida Handwriting" panose="03010101010101010101" pitchFamily="66" charset="0"/>
                <a:cs typeface="Lucida Handwriting" panose="03010101010101010101" pitchFamily="66" charset="0"/>
              </a:rPr>
              <a:t>: alta mobilidade de centros de equilíbrio. </a:t>
            </a:r>
            <a:endParaRPr lang="pt-BR" altLang="en-US" sz="180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indent="0" algn="ctr">
              <a:buNone/>
            </a:pPr>
            <a:r>
              <a:rPr lang="pt-BR" altLang="en-US" sz="1800" u="sng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Sólido</a:t>
            </a:r>
            <a:r>
              <a:rPr lang="pt-BR" altLang="en-US" sz="1800">
                <a:latin typeface="Lucida Handwriting" panose="03010101010101010101" pitchFamily="66" charset="0"/>
                <a:cs typeface="Lucida Handwriting" panose="03010101010101010101" pitchFamily="66" charset="0"/>
              </a:rPr>
              <a:t>: mobilidade vibracional em torno de centro de equilíbrio.</a:t>
            </a:r>
            <a:endParaRPr lang="pt-BR" altLang="en-US" sz="180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  <p:pic>
        <p:nvPicPr>
          <p:cNvPr id="5" name="Espaço Reservado para Conteúdo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60780" y="2896870"/>
            <a:ext cx="6209665" cy="305244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5615" y="302260"/>
            <a:ext cx="8081645" cy="567817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2450" y="363220"/>
            <a:ext cx="8011795" cy="570738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ttp://www.scielo.br/img/revistas/qn/v28n2/23648f4.gif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1985" y="363855"/>
            <a:ext cx="7243445" cy="55829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0545" y="370840"/>
            <a:ext cx="7649210" cy="541909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ttp://www.scielo.br/img/revistas/qn/v28n2/23648f5.gif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3410" y="351155"/>
            <a:ext cx="7749540" cy="569531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635" y="688340"/>
            <a:ext cx="7827645" cy="398208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Caixa de Texto 3"/>
          <p:cNvSpPr txBox="1"/>
          <p:nvPr/>
        </p:nvSpPr>
        <p:spPr>
          <a:xfrm>
            <a:off x="3133725" y="22225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BR" altLang="en-US"/>
              <a:t>DMA fibra poliéster</a:t>
            </a:r>
            <a:endParaRPr lang="pt-BR" altLang="en-US"/>
          </a:p>
        </p:txBody>
      </p:sp>
      <p:sp>
        <p:nvSpPr>
          <p:cNvPr id="5" name="Caixa de Texto 4"/>
          <p:cNvSpPr txBox="1"/>
          <p:nvPr/>
        </p:nvSpPr>
        <p:spPr>
          <a:xfrm>
            <a:off x="327660" y="4767580"/>
            <a:ext cx="84880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BR" altLang="en-US" sz="1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Lucida Handwriting" panose="03010101010101010101" pitchFamily="66" charset="0"/>
                <a:cs typeface="Lucida Handwriting" panose="03010101010101010101" pitchFamily="66" charset="0"/>
              </a:rPr>
              <a:t>Tg se inicia em 75°C. </a:t>
            </a:r>
            <a:endParaRPr lang="pt-BR" altLang="en-US" sz="1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r>
              <a:rPr lang="pt-BR" altLang="en-US" sz="1600">
                <a:latin typeface="Lucida Handwriting" panose="03010101010101010101" pitchFamily="66" charset="0"/>
                <a:cs typeface="Lucida Handwriting" panose="03010101010101010101" pitchFamily="66" charset="0"/>
              </a:rPr>
              <a:t>The storage modulus decreased from </a:t>
            </a:r>
            <a:endParaRPr lang="pt-BR" altLang="en-US" sz="160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r>
              <a:rPr lang="pt-BR" altLang="en-US" sz="1600">
                <a:latin typeface="Lucida Handwriting" panose="03010101010101010101" pitchFamily="66" charset="0"/>
                <a:cs typeface="Lucida Handwriting" panose="03010101010101010101" pitchFamily="66" charset="0"/>
              </a:rPr>
              <a:t>approx. 4,200 MPa to 200 MPa.   </a:t>
            </a:r>
            <a:endParaRPr lang="pt-BR" altLang="en-US" sz="160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r>
              <a:rPr lang="pt-BR" altLang="en-US" sz="1600">
                <a:latin typeface="Lucida Handwriting" panose="03010101010101010101" pitchFamily="66" charset="0"/>
                <a:cs typeface="Lucida Handwriting" panose="03010101010101010101" pitchFamily="66" charset="0"/>
              </a:rPr>
              <a:t>E‘ is storage modulus  E“ is loss modulus</a:t>
            </a:r>
            <a:endParaRPr lang="pt-BR" altLang="en-US" sz="160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r>
              <a:rPr lang="pt-BR" altLang="en-US" sz="1600">
                <a:latin typeface="Lucida Handwriting" panose="03010101010101010101" pitchFamily="66" charset="0"/>
                <a:cs typeface="Lucida Handwriting" panose="03010101010101010101" pitchFamily="66" charset="0"/>
              </a:rPr>
              <a:t>δ is the phase lag</a:t>
            </a:r>
            <a:endParaRPr lang="pt-BR" altLang="en-US" sz="160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aixa de Texto 2"/>
          <p:cNvSpPr txBox="1"/>
          <p:nvPr/>
        </p:nvSpPr>
        <p:spPr>
          <a:xfrm>
            <a:off x="3596005" y="2527300"/>
            <a:ext cx="195199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altLang="en-US" sz="66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DSC</a:t>
            </a:r>
            <a:endParaRPr lang="pt-BR" altLang="en-US" sz="66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DSC</a:t>
            </a:r>
            <a:endParaRPr lang="pt-BR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530" y="970280"/>
            <a:ext cx="8536940" cy="2417445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pt-BR">
                <a:solidFill>
                  <a:schemeClr val="accent4"/>
                </a:solidFill>
              </a:rPr>
              <a:t>ao invés de medir diferença de T entre A e R, sistema de controle aumenta energia fornecida </a:t>
            </a:r>
            <a:r>
              <a:rPr lang="pt-BR" i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para amostra</a:t>
            </a:r>
            <a:r>
              <a:rPr lang="pt-BR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pt-BR">
                <a:solidFill>
                  <a:schemeClr val="accent4"/>
                </a:solidFill>
              </a:rPr>
              <a:t>se processo é </a:t>
            </a:r>
            <a:r>
              <a:rPr lang="pt-BR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endotérmico</a:t>
            </a:r>
            <a:r>
              <a:rPr lang="pt-BR">
                <a:solidFill>
                  <a:schemeClr val="accent4"/>
                </a:solidFill>
              </a:rPr>
              <a:t> e </a:t>
            </a:r>
            <a:r>
              <a:rPr lang="pt-BR" i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para a referência</a:t>
            </a:r>
            <a:r>
              <a:rPr lang="pt-BR">
                <a:solidFill>
                  <a:schemeClr val="accent4"/>
                </a:solidFill>
              </a:rPr>
              <a:t> se processo é </a:t>
            </a:r>
            <a:r>
              <a:rPr lang="pt-BR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exotérmico</a:t>
            </a:r>
            <a:r>
              <a:rPr lang="pt-BR">
                <a:solidFill>
                  <a:schemeClr val="accent4"/>
                </a:solidFill>
              </a:rPr>
              <a:t>, conservando A e R na mesma T. </a:t>
            </a:r>
            <a:endParaRPr lang="pt-BR">
              <a:solidFill>
                <a:schemeClr val="accent4"/>
              </a:solidFill>
            </a:endParaRPr>
          </a:p>
          <a:p>
            <a:endParaRPr lang="pt-BR">
              <a:solidFill>
                <a:schemeClr val="accent4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8130"/>
            <a:ext cx="8687435" cy="1139825"/>
          </a:xfrm>
        </p:spPr>
        <p:txBody>
          <a:bodyPr/>
          <a:lstStyle/>
          <a:p>
            <a:r>
              <a:rPr lang="pt-BR" sz="3200"/>
              <a:t>DSC: de compensação de energia e de fluxo de calor</a:t>
            </a:r>
            <a:endParaRPr lang="pt-BR" sz="320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979170"/>
            <a:ext cx="8458200" cy="471297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pt-BR" sz="2000">
                <a:solidFill>
                  <a:srgbClr val="00B050"/>
                </a:solidFill>
                <a:latin typeface="Lucida Handwriting" panose="03010101010101010101" pitchFamily="66" charset="0"/>
                <a:cs typeface="Lucida Handwriting" panose="03010101010101010101" pitchFamily="66" charset="0"/>
              </a:rPr>
              <a:t>Compensação de energia</a:t>
            </a:r>
            <a:r>
              <a:rPr lang="pt-BR" sz="2000">
                <a:latin typeface="Lucida Handwriting" panose="03010101010101010101" pitchFamily="66" charset="0"/>
                <a:cs typeface="Lucida Handwriting" panose="03010101010101010101" pitchFamily="66" charset="0"/>
              </a:rPr>
              <a:t>: A e R - compartimentos separados, fontes de aquecimento individuais - T e energia monitoradas e geradas por filamentos de Pt, atuando como termômetros resistivos e aquecedores.</a:t>
            </a:r>
            <a:r>
              <a:rPr lang="pt-BR"/>
              <a:t> </a:t>
            </a:r>
            <a:endParaRPr lang="pt-BR"/>
          </a:p>
          <a:p>
            <a:endParaRPr lang="pt-BR"/>
          </a:p>
        </p:txBody>
      </p:sp>
      <p:pic>
        <p:nvPicPr>
          <p:cNvPr id="306180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38325" y="2718435"/>
            <a:ext cx="5925820" cy="297370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DSC – fluxo de calor</a:t>
            </a:r>
            <a:endParaRPr lang="pt-BR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pt-BR"/>
              <a:t>Somente um forno.</a:t>
            </a:r>
            <a:endParaRPr lang="pt-BR"/>
          </a:p>
          <a:p>
            <a:endParaRPr lang="pt-BR"/>
          </a:p>
        </p:txBody>
      </p:sp>
      <p:pic>
        <p:nvPicPr>
          <p:cNvPr id="311300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72640" y="2429510"/>
            <a:ext cx="4998720" cy="294513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Após variar temperatura:</a:t>
            </a:r>
            <a:endParaRPr lang="pt-BR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latin typeface="Lucida Handwriting" panose="03010101010101010101" pitchFamily="66" charset="0"/>
                <a:cs typeface="Lucida Handwriting" panose="03010101010101010101" pitchFamily="66" charset="0"/>
              </a:rPr>
              <a:t>Mudança dimensional</a:t>
            </a:r>
            <a:endParaRPr lang="pt-BR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>
              <a:buFontTx/>
              <a:buChar char="-"/>
            </a:pPr>
            <a:r>
              <a:rPr lang="pt-BR">
                <a:latin typeface="Lucida Handwriting" panose="03010101010101010101" pitchFamily="66" charset="0"/>
                <a:cs typeface="Lucida Handwriting" panose="03010101010101010101" pitchFamily="66" charset="0"/>
              </a:rPr>
              <a:t>Se aumenta, dilatação; se diminui, contração.</a:t>
            </a:r>
            <a:endParaRPr lang="pt-BR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r>
              <a:rPr lang="pt-BR">
                <a:latin typeface="Lucida Handwriting" panose="03010101010101010101" pitchFamily="66" charset="0"/>
                <a:cs typeface="Lucida Handwriting" panose="03010101010101010101" pitchFamily="66" charset="0"/>
              </a:rPr>
              <a:t>Absorção ou transmissão de calor</a:t>
            </a:r>
            <a:endParaRPr lang="pt-BR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r>
              <a:rPr lang="pt-BR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Lucida Handwriting" panose="03010101010101010101" pitchFamily="66" charset="0"/>
                <a:cs typeface="Lucida Handwriting" panose="03010101010101010101" pitchFamily="66" charset="0"/>
              </a:rPr>
              <a:t>Transformação de fases.</a:t>
            </a:r>
            <a:endParaRPr lang="pt-BR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>
              <a:buFontTx/>
              <a:buNone/>
            </a:pPr>
            <a:endParaRPr lang="pt-BR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Cadinhos DSC</a:t>
            </a:r>
            <a:endParaRPr lang="pt-BR" alt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04265"/>
            <a:ext cx="7341235" cy="1744980"/>
          </a:xfrm>
        </p:spPr>
        <p:txBody>
          <a:bodyPr/>
          <a:p>
            <a:pPr marL="0" indent="0">
              <a:buNone/>
            </a:pPr>
            <a:r>
              <a:rPr lang="pt-BR" altLang="en-US"/>
              <a:t>		</a:t>
            </a:r>
            <a:endParaRPr lang="pt-BR" altLang="en-US"/>
          </a:p>
          <a:p>
            <a:pPr marL="0" indent="0">
              <a:buNone/>
            </a:pPr>
            <a:r>
              <a:rPr lang="pt-BR" altLang="en-US"/>
              <a:t>Grafite, ZrO</a:t>
            </a:r>
            <a:r>
              <a:rPr lang="pt-BR" altLang="en-US" baseline="-25000"/>
              <a:t>2</a:t>
            </a:r>
            <a:r>
              <a:rPr lang="pt-BR" altLang="en-US"/>
              <a:t>, Al</a:t>
            </a:r>
            <a:r>
              <a:rPr lang="pt-BR" altLang="en-US" baseline="-25000"/>
              <a:t>2</a:t>
            </a:r>
            <a:r>
              <a:rPr lang="pt-BR" altLang="en-US"/>
              <a:t>O</a:t>
            </a:r>
            <a:r>
              <a:rPr lang="pt-BR" altLang="en-US" baseline="-25000"/>
              <a:t>3</a:t>
            </a:r>
            <a:r>
              <a:rPr lang="pt-BR" altLang="en-US"/>
              <a:t>, Pt + Al</a:t>
            </a:r>
            <a:r>
              <a:rPr lang="pt-BR" altLang="en-US" baseline="-25000"/>
              <a:t>2</a:t>
            </a:r>
            <a:r>
              <a:rPr lang="pt-BR" altLang="en-US"/>
              <a:t>O</a:t>
            </a:r>
            <a:r>
              <a:rPr lang="pt-BR" altLang="en-US" baseline="-25000"/>
              <a:t>3</a:t>
            </a:r>
            <a:r>
              <a:rPr lang="pt-BR" altLang="en-US"/>
              <a:t>/Pt, Au </a:t>
            </a:r>
            <a:endParaRPr lang="pt-BR" altLang="en-US"/>
          </a:p>
          <a:p>
            <a:pPr marL="0" indent="0">
              <a:buNone/>
            </a:pPr>
            <a:r>
              <a:rPr lang="pt-BR" altLang="en-US"/>
              <a:t>e haste de DSC de fluxo de calor.</a:t>
            </a:r>
            <a:endParaRPr lang="pt-BR" altLang="en-US"/>
          </a:p>
          <a:p>
            <a:endParaRPr lang="pt-BR" altLang="en-US"/>
          </a:p>
        </p:txBody>
      </p:sp>
      <p:pic>
        <p:nvPicPr>
          <p:cNvPr id="46" name="Imagem 28"/>
          <p:cNvPicPr>
            <a:picLocks noChangeAspect="1" noChangeArrowheads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955040" y="3483610"/>
            <a:ext cx="3601085" cy="144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Imagem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69355" y="3201670"/>
            <a:ext cx="1888490" cy="224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C03AC0-780B-4269-86B7-AC0931AB684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1450" y="249555"/>
            <a:ext cx="4928235" cy="454660"/>
          </a:xfrm>
        </p:spPr>
        <p:txBody>
          <a:bodyPr/>
          <a:p>
            <a:r>
              <a:rPr lang="pt-BR" altLang="en-US" sz="3200"/>
              <a:t>Controle de parâmetros</a:t>
            </a:r>
            <a:endParaRPr lang="pt-BR" altLang="en-US" sz="3200"/>
          </a:p>
        </p:txBody>
      </p:sp>
      <p:grpSp>
        <p:nvGrpSpPr>
          <p:cNvPr id="6147" name="Grupo 16"/>
          <p:cNvGrpSpPr/>
          <p:nvPr/>
        </p:nvGrpSpPr>
        <p:grpSpPr>
          <a:xfrm>
            <a:off x="560122" y="975360"/>
            <a:ext cx="4003941" cy="2672674"/>
            <a:chOff x="2729040" y="3284984"/>
            <a:chExt cx="4003200" cy="2672554"/>
          </a:xfrm>
        </p:grpSpPr>
        <p:cxnSp>
          <p:nvCxnSpPr>
            <p:cNvPr id="6152" name="Conector de seta reta 3"/>
            <p:cNvCxnSpPr/>
            <p:nvPr/>
          </p:nvCxnSpPr>
          <p:spPr>
            <a:xfrm>
              <a:off x="3203848" y="5589240"/>
              <a:ext cx="3528392" cy="0"/>
            </a:xfrm>
            <a:prstGeom prst="straightConnector1">
              <a:avLst/>
            </a:prstGeom>
            <a:ln w="44450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6153" name="Conector de seta reta 5"/>
            <p:cNvCxnSpPr/>
            <p:nvPr/>
          </p:nvCxnSpPr>
          <p:spPr>
            <a:xfrm flipV="1">
              <a:off x="3203848" y="3284984"/>
              <a:ext cx="0" cy="2304256"/>
            </a:xfrm>
            <a:prstGeom prst="straightConnector1">
              <a:avLst/>
            </a:prstGeom>
            <a:ln w="44450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  <p:sp>
          <p:nvSpPr>
            <p:cNvPr id="6154" name="CaixaDeTexto 6"/>
            <p:cNvSpPr txBox="1"/>
            <p:nvPr/>
          </p:nvSpPr>
          <p:spPr>
            <a:xfrm>
              <a:off x="3610433" y="5589255"/>
              <a:ext cx="817729" cy="3682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pt-BR" altLang="pt-BR" sz="1800" dirty="0"/>
                <a:t>tempo</a:t>
              </a:r>
              <a:endParaRPr lang="pt-BR" altLang="pt-BR" sz="2400" dirty="0"/>
            </a:p>
          </p:txBody>
        </p:sp>
        <p:sp>
          <p:nvSpPr>
            <p:cNvPr id="6155" name="CaixaDeTexto 7"/>
            <p:cNvSpPr txBox="1"/>
            <p:nvPr/>
          </p:nvSpPr>
          <p:spPr>
            <a:xfrm rot="-5400000">
              <a:off x="2180399" y="4398164"/>
              <a:ext cx="1465514" cy="368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pt-BR" altLang="pt-BR" sz="1800" dirty="0"/>
                <a:t>Temperatura</a:t>
              </a:r>
              <a:endParaRPr lang="pt-BR" altLang="pt-BR" sz="2400" dirty="0"/>
            </a:p>
          </p:txBody>
        </p:sp>
        <p:cxnSp>
          <p:nvCxnSpPr>
            <p:cNvPr id="6156" name="Conector reto 9"/>
            <p:cNvCxnSpPr/>
            <p:nvPr/>
          </p:nvCxnSpPr>
          <p:spPr>
            <a:xfrm flipV="1">
              <a:off x="3234912" y="4913872"/>
              <a:ext cx="3168352" cy="648072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6157" name="Conector reto 13"/>
            <p:cNvCxnSpPr/>
            <p:nvPr/>
          </p:nvCxnSpPr>
          <p:spPr>
            <a:xfrm flipV="1">
              <a:off x="3234912" y="4223255"/>
              <a:ext cx="2705240" cy="133868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</p:cxnSp>
        <p:cxnSp>
          <p:nvCxnSpPr>
            <p:cNvPr id="6158" name="Conector reto 15"/>
            <p:cNvCxnSpPr/>
            <p:nvPr/>
          </p:nvCxnSpPr>
          <p:spPr>
            <a:xfrm flipV="1">
              <a:off x="3234912" y="3356992"/>
              <a:ext cx="1193072" cy="2204952"/>
            </a:xfrm>
            <a:prstGeom prst="line">
              <a:avLst/>
            </a:prstGeom>
            <a:ln w="9525" cap="flat" cmpd="sng">
              <a:solidFill>
                <a:srgbClr val="92D050"/>
              </a:solidFill>
              <a:prstDash val="sysDash"/>
              <a:headEnd type="none" w="med" len="med"/>
              <a:tailEnd type="none" w="med" len="med"/>
            </a:ln>
          </p:spPr>
        </p:cxnSp>
      </p:grpSp>
      <p:sp>
        <p:nvSpPr>
          <p:cNvPr id="6151" name="CaixaDeTexto 13"/>
          <p:cNvSpPr txBox="1"/>
          <p:nvPr/>
        </p:nvSpPr>
        <p:spPr>
          <a:xfrm>
            <a:off x="2331720" y="928370"/>
            <a:ext cx="1265238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800" dirty="0"/>
              <a:t>20 °C min</a:t>
            </a:r>
            <a:r>
              <a:rPr lang="pt-BR" altLang="pt-BR" sz="1800" baseline="30000" dirty="0"/>
              <a:t>-1</a:t>
            </a:r>
            <a:endParaRPr lang="pt-BR" altLang="pt-BR" sz="1800" baseline="30000" dirty="0"/>
          </a:p>
        </p:txBody>
      </p:sp>
      <p:sp>
        <p:nvSpPr>
          <p:cNvPr id="6150" name="CaixaDeTexto 12"/>
          <p:cNvSpPr txBox="1"/>
          <p:nvPr/>
        </p:nvSpPr>
        <p:spPr>
          <a:xfrm>
            <a:off x="3758565" y="1682433"/>
            <a:ext cx="1265238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800" dirty="0"/>
              <a:t>10 °C min</a:t>
            </a:r>
            <a:r>
              <a:rPr lang="pt-BR" altLang="pt-BR" sz="1800" baseline="30000" dirty="0"/>
              <a:t>-1</a:t>
            </a:r>
            <a:endParaRPr lang="pt-BR" altLang="pt-BR" sz="1800" baseline="30000" dirty="0"/>
          </a:p>
        </p:txBody>
      </p:sp>
      <p:sp>
        <p:nvSpPr>
          <p:cNvPr id="6149" name="CaixaDeTexto 1"/>
          <p:cNvSpPr txBox="1"/>
          <p:nvPr/>
        </p:nvSpPr>
        <p:spPr>
          <a:xfrm>
            <a:off x="4220845" y="2457450"/>
            <a:ext cx="114935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800" dirty="0"/>
              <a:t>5 °C min</a:t>
            </a:r>
            <a:r>
              <a:rPr lang="pt-BR" altLang="pt-BR" sz="1800" baseline="30000" dirty="0"/>
              <a:t>-1</a:t>
            </a:r>
            <a:endParaRPr lang="pt-BR" altLang="pt-BR" sz="1800" baseline="30000" dirty="0"/>
          </a:p>
        </p:txBody>
      </p:sp>
      <p:sp>
        <p:nvSpPr>
          <p:cNvPr id="5" name="Caixa de Texto 4"/>
          <p:cNvSpPr txBox="1"/>
          <p:nvPr/>
        </p:nvSpPr>
        <p:spPr>
          <a:xfrm>
            <a:off x="4220845" y="1047115"/>
            <a:ext cx="4792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pt-BR" altLang="pt-BR" dirty="0">
                <a:sym typeface="+mn-ea"/>
              </a:rPr>
              <a:t>Programa de aquecimento: inclinação da reta</a:t>
            </a:r>
            <a:endParaRPr lang="pt-BR" altLang="en-US"/>
          </a:p>
        </p:txBody>
      </p:sp>
      <p:cxnSp>
        <p:nvCxnSpPr>
          <p:cNvPr id="6" name="Conector de seta reta 3"/>
          <p:cNvCxnSpPr/>
          <p:nvPr/>
        </p:nvCxnSpPr>
        <p:spPr>
          <a:xfrm>
            <a:off x="4902835" y="5921375"/>
            <a:ext cx="3529013" cy="0"/>
          </a:xfrm>
          <a:prstGeom prst="straightConnector1">
            <a:avLst/>
          </a:prstGeom>
          <a:ln w="44450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7" name="Conector de seta reta 5"/>
          <p:cNvCxnSpPr/>
          <p:nvPr/>
        </p:nvCxnSpPr>
        <p:spPr>
          <a:xfrm flipV="1">
            <a:off x="4902835" y="3616325"/>
            <a:ext cx="0" cy="2305050"/>
          </a:xfrm>
          <a:prstGeom prst="straightConnector1">
            <a:avLst/>
          </a:prstGeom>
          <a:ln w="44450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8" name="CaixaDeTexto 6"/>
          <p:cNvSpPr txBox="1"/>
          <p:nvPr/>
        </p:nvSpPr>
        <p:spPr>
          <a:xfrm>
            <a:off x="7255193" y="5834063"/>
            <a:ext cx="817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800" dirty="0"/>
              <a:t>tempo</a:t>
            </a:r>
            <a:endParaRPr lang="pt-BR" altLang="pt-BR" sz="2400" dirty="0"/>
          </a:p>
        </p:txBody>
      </p:sp>
      <p:sp>
        <p:nvSpPr>
          <p:cNvPr id="9" name="CaixaDeTexto 7"/>
          <p:cNvSpPr txBox="1"/>
          <p:nvPr/>
        </p:nvSpPr>
        <p:spPr>
          <a:xfrm rot="-5400000">
            <a:off x="3839210" y="4584383"/>
            <a:ext cx="14655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800" dirty="0"/>
              <a:t>Temperatura</a:t>
            </a:r>
            <a:endParaRPr lang="pt-BR" altLang="pt-BR" sz="24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4934585" y="4016375"/>
            <a:ext cx="2316163" cy="649288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1" name="Conector reto 13"/>
          <p:cNvCxnSpPr/>
          <p:nvPr/>
        </p:nvCxnSpPr>
        <p:spPr>
          <a:xfrm>
            <a:off x="4934585" y="4016375"/>
            <a:ext cx="2100263" cy="100965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</p:cxnSp>
      <p:cxnSp>
        <p:nvCxnSpPr>
          <p:cNvPr id="12" name="Conector reto 15"/>
          <p:cNvCxnSpPr/>
          <p:nvPr/>
        </p:nvCxnSpPr>
        <p:spPr>
          <a:xfrm>
            <a:off x="4934585" y="4016375"/>
            <a:ext cx="1697038" cy="1657350"/>
          </a:xfrm>
          <a:prstGeom prst="line">
            <a:avLst/>
          </a:prstGeom>
          <a:ln w="9525" cap="flat" cmpd="sng">
            <a:solidFill>
              <a:srgbClr val="92D050"/>
            </a:solidFill>
            <a:prstDash val="sysDash"/>
            <a:headEnd type="none" w="med" len="med"/>
            <a:tailEnd type="none" w="med" len="med"/>
          </a:ln>
        </p:spPr>
      </p:cxnSp>
      <p:sp>
        <p:nvSpPr>
          <p:cNvPr id="13" name="CaixaDeTexto 21"/>
          <p:cNvSpPr txBox="1"/>
          <p:nvPr/>
        </p:nvSpPr>
        <p:spPr>
          <a:xfrm>
            <a:off x="7312660" y="4384675"/>
            <a:ext cx="11493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800" dirty="0"/>
              <a:t>5 °C min</a:t>
            </a:r>
            <a:r>
              <a:rPr lang="pt-BR" altLang="pt-BR" sz="1800" baseline="30000" dirty="0"/>
              <a:t>-1</a:t>
            </a:r>
            <a:endParaRPr lang="pt-BR" altLang="pt-BR" sz="1800" baseline="30000" dirty="0"/>
          </a:p>
        </p:txBody>
      </p:sp>
      <p:sp>
        <p:nvSpPr>
          <p:cNvPr id="14" name="CaixaDeTexto 22"/>
          <p:cNvSpPr txBox="1"/>
          <p:nvPr/>
        </p:nvSpPr>
        <p:spPr>
          <a:xfrm>
            <a:off x="7031673" y="4840288"/>
            <a:ext cx="12652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800" dirty="0"/>
              <a:t>10 °C min</a:t>
            </a:r>
            <a:r>
              <a:rPr lang="pt-BR" altLang="pt-BR" sz="1800" baseline="30000" dirty="0"/>
              <a:t>-1</a:t>
            </a:r>
            <a:endParaRPr lang="pt-BR" altLang="pt-BR" sz="1800" baseline="30000" dirty="0"/>
          </a:p>
        </p:txBody>
      </p:sp>
      <p:sp>
        <p:nvSpPr>
          <p:cNvPr id="15" name="CaixaDeTexto 23"/>
          <p:cNvSpPr txBox="1"/>
          <p:nvPr/>
        </p:nvSpPr>
        <p:spPr>
          <a:xfrm>
            <a:off x="6622098" y="5465763"/>
            <a:ext cx="1265237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800" dirty="0"/>
              <a:t>20 °C min</a:t>
            </a:r>
            <a:r>
              <a:rPr lang="pt-BR" altLang="pt-BR" sz="1800" baseline="30000" dirty="0"/>
              <a:t>-1</a:t>
            </a:r>
            <a:endParaRPr lang="pt-BR" altLang="pt-BR" sz="1800" baseline="30000" dirty="0"/>
          </a:p>
        </p:txBody>
      </p:sp>
      <p:sp>
        <p:nvSpPr>
          <p:cNvPr id="16" name="Caixa de Texto 15"/>
          <p:cNvSpPr txBox="1"/>
          <p:nvPr/>
        </p:nvSpPr>
        <p:spPr>
          <a:xfrm>
            <a:off x="1546225" y="5553075"/>
            <a:ext cx="2837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pt-BR" altLang="pt-BR" dirty="0">
                <a:sym typeface="+mn-ea"/>
              </a:rPr>
              <a:t>Programa de resfriamento</a:t>
            </a:r>
            <a:endParaRPr lang="pt-BR" alt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9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2640" y="328930"/>
            <a:ext cx="5469255" cy="33369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08230" name="Rectangle 6"/>
          <p:cNvSpPr>
            <a:spLocks noChangeArrowheads="1"/>
          </p:cNvSpPr>
          <p:nvPr/>
        </p:nvSpPr>
        <p:spPr bwMode="auto">
          <a:xfrm>
            <a:off x="457835" y="3938905"/>
            <a:ext cx="8365490" cy="17411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indent="457200" algn="ctr"/>
            <a:r>
              <a:rPr lang="pt-BR" sz="16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Transições endotérmicas ou exotérmicas: picos. </a:t>
            </a:r>
            <a:endParaRPr lang="pt-BR" sz="16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indent="457200" algn="ctr"/>
            <a:r>
              <a:rPr lang="pt-BR" sz="1600">
                <a:latin typeface="Lucida Handwriting" panose="03010101010101010101" pitchFamily="66" charset="0"/>
                <a:cs typeface="Lucida Handwriting" panose="03010101010101010101" pitchFamily="66" charset="0"/>
              </a:rPr>
              <a:t>A área do pico é proporcional à entalpia, ΔH, do processo endotérmico/exotérmico (J/g).</a:t>
            </a:r>
            <a:endParaRPr lang="pt-BR" sz="160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indent="457200" algn="ctr"/>
            <a:r>
              <a:rPr lang="pt-BR" sz="16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Transições como Tg:</a:t>
            </a:r>
            <a:endParaRPr lang="pt-BR" sz="16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indent="457200" algn="ctr"/>
            <a:r>
              <a:rPr lang="pt-BR" sz="16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 Alteração na linearidade da curva, “degraus” </a:t>
            </a:r>
            <a:r>
              <a:rPr lang="pt-BR" sz="1600">
                <a:latin typeface="Lucida Handwriting" panose="03010101010101010101" pitchFamily="66" charset="0"/>
                <a:cs typeface="Lucida Handwriting" panose="03010101010101010101" pitchFamily="66" charset="0"/>
              </a:rPr>
              <a:t>– </a:t>
            </a:r>
            <a:endParaRPr lang="pt-BR" sz="160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indent="457200" algn="ctr"/>
            <a:r>
              <a:rPr lang="pt-BR" sz="1600">
                <a:latin typeface="Lucida Handwriting" panose="03010101010101010101" pitchFamily="66" charset="0"/>
                <a:cs typeface="Lucida Handwriting" panose="03010101010101010101" pitchFamily="66" charset="0"/>
              </a:rPr>
              <a:t>não há mudança na entalpia, mas </a:t>
            </a:r>
            <a:endParaRPr lang="pt-BR" sz="160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indent="457200" algn="ctr"/>
            <a:r>
              <a:rPr lang="pt-BR" sz="1600">
                <a:latin typeface="Lucida Handwriting" panose="03010101010101010101" pitchFamily="66" charset="0"/>
                <a:cs typeface="Lucida Handwriting" panose="03010101010101010101" pitchFamily="66" charset="0"/>
              </a:rPr>
              <a:t>somente mudança na capacidade calorífica. </a:t>
            </a:r>
            <a:endParaRPr lang="pt-BR" sz="160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775" y="427990"/>
            <a:ext cx="8098155" cy="55422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9" name="Espaço Reservado para Conteúdo 9228" descr="DS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635" y="607060"/>
            <a:ext cx="7619365" cy="5361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9200" y="337820"/>
            <a:ext cx="6776720" cy="423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683760"/>
            <a:ext cx="677672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930275" y="303530"/>
            <a:ext cx="6685915" cy="568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Espaço Reservado para Conteúdo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9750" y="398780"/>
            <a:ext cx="8112125" cy="5572125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DSC PET</a:t>
            </a:r>
            <a:endParaRPr lang="pt-BR" altLang="en-US"/>
          </a:p>
        </p:txBody>
      </p:sp>
      <p:pic>
        <p:nvPicPr>
          <p:cNvPr id="40964" name="Espaço Reservado para Conteúdo 4096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1075" y="1195070"/>
            <a:ext cx="7181850" cy="446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DSC - T</a:t>
            </a:r>
            <a:r>
              <a:rPr lang="pt-BR" altLang="en-US" baseline="-25000"/>
              <a:t>g</a:t>
            </a:r>
            <a:r>
              <a:rPr lang="pt-BR" altLang="en-US"/>
              <a:t> PET</a:t>
            </a:r>
            <a:endParaRPr lang="pt-BR" altLang="en-US"/>
          </a:p>
        </p:txBody>
      </p:sp>
      <p:pic>
        <p:nvPicPr>
          <p:cNvPr id="39940" name="Espaço Reservado para Conteúdo 3993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1075" y="1195070"/>
            <a:ext cx="7181850" cy="446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15" y="4196080"/>
            <a:ext cx="8229600" cy="1924050"/>
          </a:xfrm>
        </p:spPr>
        <p:txBody>
          <a:bodyPr/>
          <a:p>
            <a:pPr algn="just"/>
            <a:r>
              <a:rPr lang="pt-BR" altLang="en-US" sz="2000">
                <a:latin typeface="Lucida Handwriting" panose="03010101010101010101" pitchFamily="66" charset="0"/>
                <a:cs typeface="Lucida Handwriting" panose="03010101010101010101" pitchFamily="66" charset="0"/>
              </a:rPr>
              <a:t>https://www.netzsch-thermal-analysis.com/en/contract-testing/glossary/glass-transition-temperature/</a:t>
            </a:r>
            <a:br>
              <a:rPr lang="pt-BR" altLang="en-US" sz="2000">
                <a:latin typeface="Lucida Handwriting" panose="03010101010101010101" pitchFamily="66" charset="0"/>
                <a:cs typeface="Lucida Handwriting" panose="03010101010101010101" pitchFamily="66" charset="0"/>
              </a:rPr>
            </a:br>
            <a:br>
              <a:rPr lang="pt-BR" altLang="en-US" sz="2000">
                <a:latin typeface="Lucida Handwriting" panose="03010101010101010101" pitchFamily="66" charset="0"/>
                <a:cs typeface="Lucida Handwriting" panose="03010101010101010101" pitchFamily="66" charset="0"/>
              </a:rPr>
            </a:br>
            <a:r>
              <a:rPr lang="pt-BR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Lucida Handwriting" panose="03010101010101010101" pitchFamily="66" charset="0"/>
                <a:cs typeface="Lucida Handwriting" panose="03010101010101010101" pitchFamily="66" charset="0"/>
              </a:rPr>
              <a:t> -&gt;&gt;&gt;temperature region where the mechanical properties of the materials change from hard and brittle to more soft, deformable or rubbery.&lt;&lt;&lt;</a:t>
            </a:r>
            <a:endParaRPr lang="pt-BR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  <p:pic>
        <p:nvPicPr>
          <p:cNvPr id="5" name="Espaço Reservado para Conteúdo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40790" y="452120"/>
            <a:ext cx="6090920" cy="362077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Espaço Reservado para Conteúdo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764790" y="300355"/>
            <a:ext cx="5798185" cy="281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ço Reservado para Conteúdo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" y="3234055"/>
            <a:ext cx="5462905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C03AC0-780B-4269-86B7-AC0931AB684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C03AC0-780B-4269-86B7-AC0931AB6848}" type="slidenum">
              <a:rPr lang="en-US" altLang="en-US"/>
            </a:fld>
            <a:endParaRPr lang="en-US" altLang="en-US"/>
          </a:p>
        </p:txBody>
      </p:sp>
      <p:pic>
        <p:nvPicPr>
          <p:cNvPr id="6" name="Espaço Reservado para Conteúdo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9120" y="578485"/>
            <a:ext cx="7985760" cy="4794250"/>
          </a:xfrm>
          <a:prstGeom prst="rect">
            <a:avLst/>
          </a:prstGeom>
          <a:noFill/>
          <a:ln>
            <a:solidFill>
              <a:srgbClr val="0296CA"/>
            </a:solidFill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Miscibilidade em blendas</a:t>
            </a:r>
            <a:endParaRPr lang="pt-BR" alt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4990" y="1163955"/>
            <a:ext cx="8229600" cy="4866005"/>
          </a:xfrm>
        </p:spPr>
        <p:txBody>
          <a:bodyPr/>
          <a:p>
            <a:r>
              <a:rPr lang="pt-BR" altLang="en-US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D</a:t>
            </a:r>
            <a:r>
              <a:rPr lang="en-US" altLang="ko-KR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ois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polímeros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, A e </a:t>
            </a:r>
            <a:r>
              <a:rPr lang="en-US" altLang="ko-KR" sz="2400" dirty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B 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com </a:t>
            </a:r>
            <a:r>
              <a:rPr lang="en-US" altLang="ko-KR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valores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estreitos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de </a:t>
            </a:r>
            <a:r>
              <a:rPr lang="en-US" altLang="ko-KR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T</a:t>
            </a:r>
            <a:r>
              <a:rPr lang="en-US" altLang="ko-KR" sz="2400" baseline="-250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g</a:t>
            </a:r>
            <a:r>
              <a:rPr lang="en-US" altLang="ko-KR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’s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:</a:t>
            </a:r>
            <a:endParaRPr lang="en-US" altLang="ko-KR" sz="2400" dirty="0">
              <a:latin typeface="Lucida Handwriting" panose="03010101010101010101" pitchFamily="66" charset="0"/>
              <a:ea typeface="굴림" pitchFamily="34" charset="-127"/>
              <a:cs typeface="Lucida Handwriting" panose="03010101010101010101" pitchFamily="66" charset="0"/>
            </a:endParaRPr>
          </a:p>
          <a:p>
            <a:r>
              <a:rPr lang="en-US" altLang="ko-KR" sz="2400" b="1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imiscíve</a:t>
            </a:r>
            <a:r>
              <a:rPr lang="pt-BR" altLang="en-US" sz="2400" b="1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is</a:t>
            </a:r>
            <a:r>
              <a:rPr lang="en-US" altLang="ko-KR" sz="2400" b="1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:</a:t>
            </a:r>
            <a:r>
              <a:rPr lang="en-US" altLang="ko-KR" sz="2400" dirty="0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 err="1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T</a:t>
            </a:r>
            <a:r>
              <a:rPr lang="en-US" altLang="ko-KR" sz="2400" baseline="-25000" dirty="0" err="1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g</a:t>
            </a:r>
            <a:r>
              <a:rPr lang="en-US" altLang="ko-KR" sz="2400" dirty="0" err="1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s’s</a:t>
            </a:r>
            <a:r>
              <a:rPr lang="en-US" altLang="ko-KR" sz="2400" dirty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de A e B </a:t>
            </a:r>
            <a:r>
              <a:rPr lang="en-US" altLang="ko-KR" sz="2400" dirty="0" err="1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não</a:t>
            </a:r>
            <a:r>
              <a:rPr lang="en-US" altLang="ko-KR" sz="2400" dirty="0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 err="1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mudam</a:t>
            </a:r>
            <a:endParaRPr lang="en-US" altLang="ko-KR" sz="2400" dirty="0" smtClean="0">
              <a:solidFill>
                <a:srgbClr val="0000CC"/>
              </a:solidFill>
              <a:latin typeface="Lucida Handwriting" panose="03010101010101010101" pitchFamily="66" charset="0"/>
              <a:ea typeface="굴림" pitchFamily="34" charset="-127"/>
              <a:cs typeface="Lucida Handwriting" panose="03010101010101010101" pitchFamily="66" charset="0"/>
            </a:endParaRPr>
          </a:p>
          <a:p>
            <a:r>
              <a:rPr lang="en-US" altLang="ko-KR" sz="2400" b="1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miscíveis</a:t>
            </a:r>
            <a:r>
              <a:rPr lang="en-US" altLang="ko-KR" sz="2400" b="1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: </a:t>
            </a:r>
            <a:r>
              <a:rPr lang="en-US" altLang="ko-KR" sz="2400" b="1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única</a:t>
            </a:r>
            <a:r>
              <a:rPr lang="en-US" altLang="ko-KR" sz="2400" b="1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e </a:t>
            </a:r>
            <a:r>
              <a:rPr lang="en-US" altLang="ko-KR" sz="2400" b="1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estreita</a:t>
            </a:r>
            <a:r>
              <a:rPr lang="en-US" altLang="ko-KR" sz="2400" b="1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b="1" dirty="0" err="1" smtClean="0">
                <a:solidFill>
                  <a:srgbClr val="FF0000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T</a:t>
            </a:r>
            <a:r>
              <a:rPr lang="en-US" altLang="ko-KR" sz="2400" b="1" baseline="-25000" dirty="0" err="1" smtClean="0">
                <a:solidFill>
                  <a:srgbClr val="FF0000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g</a:t>
            </a:r>
            <a:r>
              <a:rPr lang="en-US" altLang="ko-KR" sz="2400" b="1" dirty="0" smtClean="0">
                <a:solidFill>
                  <a:srgbClr val="FF0000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entre as </a:t>
            </a:r>
            <a:r>
              <a:rPr lang="en-US" altLang="ko-KR" sz="2400" dirty="0" err="1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T</a:t>
            </a:r>
            <a:r>
              <a:rPr lang="en-US" altLang="ko-KR" sz="2400" baseline="-25000" dirty="0" err="1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g</a:t>
            </a:r>
            <a:r>
              <a:rPr lang="en-US" altLang="ko-KR" sz="2400" dirty="0" err="1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’s</a:t>
            </a:r>
            <a:r>
              <a:rPr lang="en-US" altLang="ko-KR" sz="2400" dirty="0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dos </a:t>
            </a:r>
            <a:r>
              <a:rPr lang="en-US" altLang="ko-KR" sz="2400" dirty="0" err="1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polímeros</a:t>
            </a:r>
            <a:r>
              <a:rPr lang="en-US" altLang="ko-KR" sz="2400" dirty="0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 err="1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puros</a:t>
            </a:r>
            <a:endParaRPr lang="en-US" altLang="ko-KR" sz="2400" dirty="0">
              <a:solidFill>
                <a:srgbClr val="0000CC"/>
              </a:solidFill>
              <a:latin typeface="Lucida Handwriting" panose="03010101010101010101" pitchFamily="66" charset="0"/>
              <a:ea typeface="굴림" pitchFamily="34" charset="-127"/>
              <a:cs typeface="Lucida Handwriting" panose="03010101010101010101" pitchFamily="66" charset="0"/>
            </a:endParaRPr>
          </a:p>
          <a:p>
            <a:r>
              <a:rPr lang="en-US" altLang="ko-KR" sz="2400" b="1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parcialmente</a:t>
            </a:r>
            <a:r>
              <a:rPr lang="en-US" altLang="ko-KR" sz="2400" b="1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b="1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miscíve</a:t>
            </a:r>
            <a:r>
              <a:rPr lang="pt-BR" altLang="en-US" sz="2400" b="1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is</a:t>
            </a:r>
            <a:r>
              <a:rPr lang="en-US" altLang="ko-KR" sz="2400" b="1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: </a:t>
            </a:r>
            <a:r>
              <a:rPr lang="en-US" altLang="ko-KR" sz="2400" b="1" dirty="0" smtClean="0">
                <a:solidFill>
                  <a:srgbClr val="0000FF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2</a:t>
            </a:r>
            <a:r>
              <a:rPr lang="en-US" altLang="ko-KR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 err="1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T</a:t>
            </a:r>
            <a:r>
              <a:rPr lang="en-US" altLang="ko-KR" sz="2400" baseline="-25000" dirty="0" err="1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g</a:t>
            </a:r>
            <a:r>
              <a:rPr lang="en-US" altLang="ko-KR" sz="2400" dirty="0" err="1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’s</a:t>
            </a:r>
            <a:r>
              <a:rPr lang="en-US" altLang="ko-KR" sz="2400" dirty="0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 err="1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estreitas</a:t>
            </a:r>
            <a:r>
              <a:rPr lang="en-US" altLang="ko-KR" sz="2400" dirty="0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e </a:t>
            </a:r>
            <a:r>
              <a:rPr lang="en-US" altLang="ko-KR" sz="2400" dirty="0" err="1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próximas</a:t>
            </a:r>
            <a:r>
              <a:rPr lang="en-US" altLang="ko-KR" sz="2400" dirty="0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(co-</a:t>
            </a:r>
            <a:r>
              <a:rPr lang="en-US" altLang="ko-KR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existência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de </a:t>
            </a:r>
            <a:r>
              <a:rPr lang="en-US" altLang="ko-KR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duas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fases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com </a:t>
            </a:r>
            <a:r>
              <a:rPr lang="en-US" altLang="ko-KR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fronteiras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distintas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por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TEM</a:t>
            </a:r>
            <a:r>
              <a:rPr lang="en-US" altLang="ko-KR" sz="2400" dirty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)</a:t>
            </a:r>
            <a:endParaRPr lang="en-US" altLang="ko-KR" sz="2400" dirty="0">
              <a:latin typeface="Lucida Handwriting" panose="03010101010101010101" pitchFamily="66" charset="0"/>
              <a:ea typeface="굴림" pitchFamily="34" charset="-127"/>
              <a:cs typeface="Lucida Handwriting" panose="03010101010101010101" pitchFamily="66" charset="0"/>
            </a:endParaRPr>
          </a:p>
          <a:p>
            <a:r>
              <a:rPr lang="en-US" altLang="ko-KR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única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alargada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 err="1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T</a:t>
            </a:r>
            <a:r>
              <a:rPr lang="en-US" altLang="ko-KR" sz="2400" baseline="-25000" dirty="0" err="1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g</a:t>
            </a:r>
            <a:r>
              <a:rPr lang="en-US" altLang="ko-KR" sz="2400" dirty="0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entre as </a:t>
            </a:r>
            <a:r>
              <a:rPr lang="en-US" altLang="ko-KR" sz="2400" dirty="0" err="1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T</a:t>
            </a:r>
            <a:r>
              <a:rPr lang="en-US" altLang="ko-KR" sz="2400" baseline="-25000" dirty="0" err="1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g</a:t>
            </a:r>
            <a:r>
              <a:rPr lang="en-US" altLang="ko-KR" sz="2400" dirty="0" err="1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’s</a:t>
            </a:r>
            <a:r>
              <a:rPr lang="en-US" altLang="ko-KR" sz="2400" dirty="0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dos </a:t>
            </a:r>
            <a:r>
              <a:rPr lang="en-US" altLang="ko-KR" sz="2400" dirty="0" err="1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polímeros</a:t>
            </a:r>
            <a:r>
              <a:rPr lang="en-US" altLang="ko-KR" sz="2400" dirty="0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 err="1" smtClean="0">
                <a:solidFill>
                  <a:srgbClr val="0000CC"/>
                </a:solidFill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puros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(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co-</a:t>
            </a:r>
            <a:r>
              <a:rPr lang="en-US" altLang="ko-KR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existência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de </a:t>
            </a:r>
            <a:r>
              <a:rPr lang="en-US" altLang="ko-KR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fases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múltiplas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, </a:t>
            </a:r>
            <a:r>
              <a:rPr lang="en-US" altLang="ko-KR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fronteiras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difusas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 err="1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por</a:t>
            </a:r>
            <a:r>
              <a:rPr lang="en-US" altLang="ko-KR" sz="2400" dirty="0" smtClean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 </a:t>
            </a:r>
            <a:r>
              <a:rPr lang="en-US" altLang="ko-KR" sz="2400" dirty="0">
                <a:latin typeface="Lucida Handwriting" panose="03010101010101010101" pitchFamily="66" charset="0"/>
                <a:ea typeface="굴림" pitchFamily="34" charset="-127"/>
                <a:cs typeface="Lucida Handwriting" panose="03010101010101010101" pitchFamily="66" charset="0"/>
                <a:sym typeface="+mn-ea"/>
              </a:rPr>
              <a:t>TEM)</a:t>
            </a:r>
            <a:endParaRPr lang="en-US" altLang="ko-KR" sz="2400" dirty="0">
              <a:latin typeface="Lucida Handwriting" panose="03010101010101010101" pitchFamily="66" charset="0"/>
              <a:ea typeface="굴림" pitchFamily="34" charset="-127"/>
              <a:cs typeface="Lucida Handwriting" panose="03010101010101010101" pitchFamily="66" charset="0"/>
            </a:endParaRPr>
          </a:p>
          <a:p>
            <a:endParaRPr lang="en-US" altLang="ko-KR" sz="2400" dirty="0">
              <a:latin typeface="Lucida Handwriting" panose="03010101010101010101" pitchFamily="66" charset="0"/>
              <a:ea typeface="굴림" pitchFamily="34" charset="-127"/>
              <a:cs typeface="Lucida Handwriting" panose="03010101010101010101" pitchFamily="66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" y="882015"/>
            <a:ext cx="7012305" cy="509778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" y="443230"/>
            <a:ext cx="36385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35" y="443195"/>
            <a:ext cx="24669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CaixaDeTexto 3"/>
          <p:cNvSpPr txBox="1"/>
          <p:nvPr/>
        </p:nvSpPr>
        <p:spPr>
          <a:xfrm>
            <a:off x="644049" y="1916113"/>
            <a:ext cx="7692390" cy="13220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4000" b="1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Exercícios - para entregar</a:t>
            </a:r>
            <a:endParaRPr lang="pt-BR" altLang="pt-BR" sz="4000" b="1" dirty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4000" b="1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até próxima sexta</a:t>
            </a:r>
            <a:endParaRPr lang="pt-BR" altLang="pt-BR" sz="4000" b="1" dirty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2770" name="Tabela 32769"/>
          <p:cNvGraphicFramePr/>
          <p:nvPr/>
        </p:nvGraphicFramePr>
        <p:xfrm>
          <a:off x="1463358" y="4312920"/>
          <a:ext cx="6442075" cy="1329055"/>
        </p:xfrm>
        <a:graphic>
          <a:graphicData uri="http://schemas.openxmlformats.org/drawingml/2006/table">
            <a:tbl>
              <a:tblPr/>
              <a:tblGrid>
                <a:gridCol w="992188"/>
                <a:gridCol w="2513012"/>
                <a:gridCol w="2936875"/>
              </a:tblGrid>
              <a:tr h="443230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</a:t>
                      </a:r>
                      <a:endParaRPr lang="pt-BR" alt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de massa/mg</a:t>
                      </a:r>
                      <a:endParaRPr lang="pt-BR" alt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de temperatura/°C</a:t>
                      </a:r>
                      <a:endParaRPr lang="pt-BR" alt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42912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alt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</a:t>
                      </a:r>
                      <a:endParaRPr lang="pt-BR" alt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– 200</a:t>
                      </a:r>
                      <a:endParaRPr lang="pt-BR" alt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alt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0,85</a:t>
                      </a:r>
                      <a:endParaRPr lang="pt-BR" alt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– 650</a:t>
                      </a:r>
                      <a:endParaRPr lang="pt-BR" alt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32788" name="Rectangle 1"/>
          <p:cNvSpPr/>
          <p:nvPr/>
        </p:nvSpPr>
        <p:spPr>
          <a:xfrm>
            <a:off x="458470" y="580073"/>
            <a:ext cx="7832725" cy="34766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  <a:tabLst>
                <a:tab pos="589280" algn="l"/>
              </a:tabLst>
            </a:pPr>
            <a:r>
              <a:rPr lang="pt-BR" altLang="pt-BR" sz="2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BaCO</a:t>
            </a:r>
            <a:r>
              <a:rPr lang="pt-BR" altLang="pt-BR" sz="2000" baseline="-30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3</a:t>
            </a:r>
            <a:r>
              <a:rPr lang="pt-BR" altLang="pt-BR" sz="2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.2H</a:t>
            </a:r>
            <a:r>
              <a:rPr lang="pt-BR" altLang="pt-BR" sz="2000" baseline="-30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2</a:t>
            </a:r>
            <a:r>
              <a:rPr lang="pt-BR" altLang="pt-BR" sz="2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O </a:t>
            </a:r>
            <a:r>
              <a:rPr lang="pt-BR" altLang="pt-BR" sz="20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sofre decomposição em duas etapas e perda de massa a partir de uma massa inicial de 4,50 mg.</a:t>
            </a:r>
            <a:endParaRPr lang="pt-BR" altLang="pt-BR" sz="2000" dirty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  <a:tabLst>
                <a:tab pos="589280" algn="l"/>
              </a:tabLst>
            </a:pPr>
            <a:endParaRPr lang="pt-BR" altLang="pt-BR" sz="2000" dirty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  <a:tabLst>
                <a:tab pos="589280" algn="l"/>
              </a:tabLst>
            </a:pPr>
            <a:r>
              <a:rPr lang="pt-BR" altLang="pt-BR" sz="20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Determine: produto intermediário, resíduo final e voláteis apresentando cálculos e fórmulas moleculares.</a:t>
            </a:r>
            <a:endParaRPr lang="pt-BR" altLang="pt-BR" sz="2000" dirty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lvl="0" indent="0" defTabSz="914400">
              <a:spcBef>
                <a:spcPct val="0"/>
              </a:spcBef>
              <a:buNone/>
              <a:tabLst>
                <a:tab pos="589280" algn="l"/>
              </a:tabLst>
            </a:pPr>
            <a:endParaRPr lang="pt-BR" altLang="pt-BR" sz="2000" dirty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lvl="0" indent="0" defTabSz="914400">
              <a:spcBef>
                <a:spcPct val="0"/>
              </a:spcBef>
              <a:buNone/>
              <a:tabLst>
                <a:tab pos="589280" algn="l"/>
              </a:tabLst>
            </a:pPr>
            <a:r>
              <a:rPr lang="pt-BR" altLang="pt-BR" sz="20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Massa molecular (g mol</a:t>
            </a:r>
            <a:r>
              <a:rPr lang="pt-BR" altLang="pt-BR" sz="2000" baseline="300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-1</a:t>
            </a:r>
            <a:r>
              <a:rPr lang="pt-BR" altLang="pt-BR" sz="20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): </a:t>
            </a:r>
            <a:endParaRPr lang="pt-BR" altLang="pt-BR" sz="2000" dirty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lvl="0" indent="0" defTabSz="914400">
              <a:spcBef>
                <a:spcPct val="0"/>
              </a:spcBef>
              <a:buNone/>
              <a:tabLst>
                <a:tab pos="589280" algn="l"/>
              </a:tabLst>
            </a:pPr>
            <a:r>
              <a:rPr lang="pt-BR" altLang="pt-BR" sz="20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Ba =137,33; C = 12,00; O = 16,00; H = 1,01.</a:t>
            </a:r>
            <a:endParaRPr lang="pt-BR" altLang="pt-BR" sz="2000" dirty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lvl="0" indent="0" defTabSz="914400">
              <a:spcBef>
                <a:spcPct val="0"/>
              </a:spcBef>
              <a:buNone/>
              <a:tabLst>
                <a:tab pos="589280" algn="l"/>
              </a:tabLst>
            </a:pPr>
            <a:endParaRPr lang="pt-BR" altLang="pt-BR" sz="2000" dirty="0">
              <a:latin typeface="Lucida Handwriting" panose="03010101010101010101" pitchFamily="66" charset="0"/>
              <a:ea typeface="Times New Roman" panose="02020603050405020304" pitchFamily="18" charset="0"/>
              <a:cs typeface="Lucida Handwriting" panose="03010101010101010101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3794" name="Tabela 33793"/>
          <p:cNvGraphicFramePr/>
          <p:nvPr/>
        </p:nvGraphicFramePr>
        <p:xfrm>
          <a:off x="763905" y="3396615"/>
          <a:ext cx="7850505" cy="2339975"/>
        </p:xfrm>
        <a:graphic>
          <a:graphicData uri="http://schemas.openxmlformats.org/drawingml/2006/table">
            <a:tbl>
              <a:tblPr/>
              <a:tblGrid>
                <a:gridCol w="2255838"/>
                <a:gridCol w="2697162"/>
                <a:gridCol w="2897188"/>
              </a:tblGrid>
              <a:tr h="725805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 de decomposição</a:t>
                      </a:r>
                      <a:endParaRPr lang="pt-BR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7" marR="4445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Intervalo de Temperatura/°C</a:t>
                      </a:r>
                      <a:endParaRPr lang="pt-BR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7" marR="4445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de massa/mg</a:t>
                      </a:r>
                      <a:endParaRPr lang="pt-BR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7" marR="4445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04812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s-ES_tradnl" altLang="x-none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  <a:endParaRPr lang="pt-BR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7" marR="4445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s-ES_tradnl" altLang="x-none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– 120</a:t>
                      </a:r>
                      <a:endParaRPr lang="pt-BR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7" marR="4445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s-ES_tradnl" altLang="x-none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- 1,31</a:t>
                      </a:r>
                      <a:endParaRPr lang="pt-BR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7" marR="4445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03225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s-ES_tradnl" altLang="x-none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</a:t>
                      </a:r>
                      <a:endParaRPr lang="pt-BR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7" marR="4445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s-ES_tradnl" altLang="x-none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– 180</a:t>
                      </a:r>
                      <a:endParaRPr lang="pt-BR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7" marR="4445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s-ES_tradnl" altLang="x-none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- 1,97</a:t>
                      </a:r>
                      <a:endParaRPr lang="pt-BR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7" marR="4445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03225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s-ES_tradnl" altLang="x-none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  <a:endParaRPr lang="pt-BR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7" marR="4445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s-ES_tradnl" altLang="x-none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 – 380</a:t>
                      </a:r>
                      <a:endParaRPr lang="pt-BR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7" marR="4445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s-ES_tradnl" altLang="x-none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- 1,02</a:t>
                      </a:r>
                      <a:endParaRPr lang="pt-BR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7" marR="4445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03225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s-ES_tradnl" altLang="x-none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  <a:endParaRPr lang="pt-BR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7" marR="4445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s-ES_tradnl" altLang="x-none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550 - 600</a:t>
                      </a:r>
                      <a:endParaRPr lang="pt-BR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7" marR="4445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s-ES_tradnl" altLang="x-none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- 1,61</a:t>
                      </a:r>
                      <a:endParaRPr lang="pt-BR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7" marR="4445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0215" y="347028"/>
            <a:ext cx="8243570" cy="286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anose="03010101010101010101" pitchFamily="66" charset="0"/>
                <a:ea typeface="Times New Roman" panose="02020603050405020304" pitchFamily="18" charset="0"/>
                <a:cs typeface="Lucida Handwriting" panose="03010101010101010101" pitchFamily="66" charset="0"/>
              </a:rPr>
              <a:t>Análise da perda de massa do oxalato de bário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anose="03010101010101010101" pitchFamily="66" charset="0"/>
                <a:ea typeface="Times New Roman" panose="02020603050405020304" pitchFamily="18" charset="0"/>
                <a:cs typeface="Lucida Handwriting" panose="03010101010101010101" pitchFamily="66" charset="0"/>
              </a:rPr>
              <a:t>pentahidratado foi realizada com uma 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anose="03010101010101010101" pitchFamily="66" charset="0"/>
                <a:ea typeface="Times New Roman" panose="02020603050405020304" pitchFamily="18" charset="0"/>
                <a:cs typeface="Lucida Handwriting" panose="03010101010101010101" pitchFamily="66" charset="0"/>
              </a:rPr>
              <a:t>assa inicial de 11,00 mg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anose="03010101010101010101" pitchFamily="66" charset="0"/>
              <a:ea typeface="Times New Roman" panose="02020603050405020304" pitchFamily="18" charset="0"/>
              <a:cs typeface="Lucida Handwriting" panose="03010101010101010101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Lucida Handwriting" panose="03010101010101010101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pt-BR" altLang="pt-BR" sz="2000" dirty="0"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Massa molecular (g mol</a:t>
            </a:r>
            <a:r>
              <a:rPr lang="pt-BR" altLang="pt-BR" sz="2000" baseline="30000" dirty="0"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-1</a:t>
            </a:r>
            <a:r>
              <a:rPr lang="pt-BR" altLang="pt-BR" sz="2000" dirty="0"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): </a:t>
            </a:r>
            <a:endParaRPr lang="pt-BR" altLang="pt-BR" sz="2000" dirty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anose="03010101010101010101" pitchFamily="66" charset="0"/>
                <a:ea typeface="Times New Roman" panose="02020603050405020304" pitchFamily="18" charset="0"/>
                <a:cs typeface="Lucida Handwriting" panose="03010101010101010101" pitchFamily="66" charset="0"/>
              </a:rPr>
              <a:t> Ba = 137,33; C = 12,01; O = 16,00; H = 1,01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Lucida Handwriting" panose="03010101010101010101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anose="03010101010101010101" pitchFamily="66" charset="0"/>
              <a:ea typeface="Times New Roman" panose="02020603050405020304" pitchFamily="18" charset="0"/>
              <a:cs typeface="Lucida Handwriting" panose="03010101010101010101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anose="03010101010101010101" pitchFamily="66" charset="0"/>
                <a:ea typeface="Times New Roman" panose="02020603050405020304" pitchFamily="18" charset="0"/>
                <a:cs typeface="Lucida Handwriting" panose="03010101010101010101" pitchFamily="66" charset="0"/>
              </a:rPr>
              <a:t>Determine: intermediários formados e voláteis a partir dos dados da tabela: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Lucida Handwriting" panose="03010101010101010101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740" y="313055"/>
            <a:ext cx="4225290" cy="2887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tângulo 2"/>
          <p:cNvSpPr/>
          <p:nvPr/>
        </p:nvSpPr>
        <p:spPr>
          <a:xfrm>
            <a:off x="4775518" y="929005"/>
            <a:ext cx="4105275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Lucida Handwriting" panose="03010101010101010101" pitchFamily="66" charset="0"/>
              </a:rPr>
              <a:t>Considere as curvas  de TGA para polietileno (PE), polipropileno (PP),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Lucida Handwriting" panose="03010101010101010101" pitchFamily="66" charset="0"/>
              </a:rPr>
              <a:t>politetrafluoretileno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Lucida Handwriting" panose="03010101010101010101" pitchFamily="66" charset="0"/>
              </a:rPr>
              <a:t> (PTFE) 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Lucida Handwriting" panose="03010101010101010101" pitchFamily="66" charset="0"/>
              </a:rPr>
              <a:t>policloreto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Lucida Handwriting" panose="03010101010101010101" pitchFamily="66" charset="0"/>
              </a:rPr>
              <a:t> de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Lucida Handwriting" panose="03010101010101010101" pitchFamily="66" charset="0"/>
              </a:rPr>
              <a:t>vinila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Lucida Handwriting" panose="03010101010101010101" pitchFamily="66" charset="0"/>
              </a:rPr>
              <a:t> (PVC).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Lucida Handwriting" panose="03010101010101010101" pitchFamily="66" charset="0"/>
            </a:endParaRPr>
          </a:p>
        </p:txBody>
      </p:sp>
      <p:sp>
        <p:nvSpPr>
          <p:cNvPr id="34820" name="Retângulo 3"/>
          <p:cNvSpPr/>
          <p:nvPr/>
        </p:nvSpPr>
        <p:spPr>
          <a:xfrm>
            <a:off x="250825" y="3284538"/>
            <a:ext cx="8713788" cy="2953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Com base no gráfico,temos:</a:t>
            </a:r>
            <a:endParaRPr lang="pt-BR" altLang="pt-BR" sz="1600" dirty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I - o PTFE é termorrígido, pois apresenta a maior temperatura de decomposição;</a:t>
            </a:r>
            <a:endParaRPr lang="pt-BR" altLang="pt-BR" sz="1600" dirty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II - o PTFE se decompõe em temperatura maior que o PE, pois a energia da ligação C-F é maior que a energia da ligação C-H;</a:t>
            </a:r>
            <a:endParaRPr lang="pt-BR" altLang="pt-BR" sz="1600" dirty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III - a cadeia ramificada do PP contribui para maior temperatura de decomposição em relação à temperatura de decomposição do PE;</a:t>
            </a:r>
            <a:endParaRPr lang="pt-BR" altLang="pt-BR" sz="1600" dirty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IV - o patamar observado na curva do PVC deve-se à liberação de HCl, sendo este fato uma preocupação no seu processo de reciclagem.</a:t>
            </a:r>
            <a:endParaRPr lang="pt-BR" altLang="pt-BR" sz="1600" dirty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Estão corretas </a:t>
            </a:r>
            <a:r>
              <a:rPr lang="pt-BR" altLang="pt-BR" sz="1600" b="1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APENAS </a:t>
            </a:r>
            <a:r>
              <a:rPr lang="pt-BR" altLang="pt-BR" sz="16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as afirmativas: </a:t>
            </a:r>
            <a:endParaRPr lang="pt-BR" altLang="pt-BR" sz="1600" dirty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endParaRPr lang="pt-BR" altLang="pt-BR" sz="1000" dirty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(A) I e II (B) I e IV (C) II e III (D) II e IV (E) III e IV</a:t>
            </a:r>
            <a:endParaRPr lang="pt-BR" altLang="pt-BR" sz="1600" dirty="0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6780" y="260350"/>
            <a:ext cx="3761105" cy="2706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Retângulo 2"/>
          <p:cNvSpPr/>
          <p:nvPr/>
        </p:nvSpPr>
        <p:spPr>
          <a:xfrm>
            <a:off x="394970" y="516255"/>
            <a:ext cx="432181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Análise térmica do oxalato de cálcio monohidratado, CaC</a:t>
            </a:r>
            <a:r>
              <a:rPr lang="pt-BR" altLang="pt-BR" sz="1600" baseline="-250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2</a:t>
            </a:r>
            <a:r>
              <a:rPr lang="pt-BR" altLang="pt-BR" sz="16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O</a:t>
            </a:r>
            <a:r>
              <a:rPr lang="pt-BR" altLang="pt-BR" sz="1600" baseline="-250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4</a:t>
            </a:r>
            <a:r>
              <a:rPr lang="pt-BR" altLang="pt-BR" sz="16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.H</a:t>
            </a:r>
            <a:r>
              <a:rPr lang="pt-BR" altLang="pt-BR" sz="1600" baseline="-250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2</a:t>
            </a:r>
            <a:r>
              <a:rPr lang="pt-BR" altLang="pt-BR" sz="16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O em presença de oxigênio em taxa de aquecimento de 8</a:t>
            </a:r>
            <a:r>
              <a:rPr lang="pt-BR" altLang="pt-BR" sz="1600" baseline="300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o</a:t>
            </a:r>
            <a:r>
              <a:rPr lang="pt-BR" altLang="pt-BR" sz="16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C/min.</a:t>
            </a:r>
            <a:endParaRPr lang="pt-BR" altLang="pt-BR" sz="1600" dirty="0">
              <a:latin typeface="Lucida Handwriting" panose="03010101010101010101" pitchFamily="66" charset="0"/>
              <a:ea typeface="Arial" panose="020B0604020202020204" pitchFamily="34" charset="0"/>
              <a:cs typeface="Lucida Handwriting" panose="03010101010101010101" pitchFamily="66" charset="0"/>
            </a:endParaRPr>
          </a:p>
        </p:txBody>
      </p:sp>
      <p:sp>
        <p:nvSpPr>
          <p:cNvPr id="35844" name="Retângulo 3"/>
          <p:cNvSpPr/>
          <p:nvPr/>
        </p:nvSpPr>
        <p:spPr>
          <a:xfrm>
            <a:off x="503873" y="3295968"/>
            <a:ext cx="7974012" cy="2584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pt-BR" altLang="pt-BR" sz="1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a) </a:t>
            </a:r>
            <a:r>
              <a:rPr lang="pt-BR" altLang="pt-BR" sz="1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Identifique as transformações exotérmicas e endotérmicas.</a:t>
            </a:r>
            <a:endParaRPr lang="pt-BR" altLang="pt-BR" sz="18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pt-BR" altLang="pt-BR" sz="1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b) </a:t>
            </a:r>
            <a:r>
              <a:rPr lang="pt-BR" altLang="pt-BR" sz="1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O pico I está associado a qual transformação?</a:t>
            </a:r>
            <a:endParaRPr lang="pt-BR" altLang="pt-BR" sz="18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pt-BR" altLang="pt-BR" sz="1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c) </a:t>
            </a:r>
            <a:r>
              <a:rPr lang="pt-BR" altLang="pt-BR" sz="1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Que grandeza termodinâmica pode ser calculada a partir da integração da área de cada um desses processos ?</a:t>
            </a:r>
            <a:endParaRPr lang="pt-BR" altLang="pt-BR" sz="18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pt-BR" altLang="pt-BR" sz="1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d) </a:t>
            </a:r>
            <a:r>
              <a:rPr lang="pt-BR" altLang="pt-BR" sz="1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Considerando que um dos produtos formados na transformação associada ao pico II é o CaCO</a:t>
            </a:r>
            <a:r>
              <a:rPr lang="pt-BR" altLang="pt-BR" sz="1800" baseline="-25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3</a:t>
            </a:r>
            <a:r>
              <a:rPr lang="pt-BR" altLang="pt-BR" sz="1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, escreva as equações químicas correspondentes </a:t>
            </a:r>
            <a:r>
              <a:rPr lang="pt-BR" altLang="pt-BR" sz="1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ea typeface="Arial" panose="020B0604020202020204" pitchFamily="34" charset="0"/>
                <a:cs typeface="Lucida Handwriting" panose="03010101010101010101" pitchFamily="66" charset="0"/>
              </a:rPr>
              <a:t>à</a:t>
            </a:r>
            <a:r>
              <a:rPr lang="pt-BR" altLang="pt-BR" sz="1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s reações associadas aos picos II e III.</a:t>
            </a:r>
            <a:endParaRPr lang="pt-BR" altLang="pt-BR" sz="18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Lucida Handwriting" panose="03010101010101010101" pitchFamily="66" charset="0"/>
              <a:ea typeface="Arial" panose="020B0604020202020204" pitchFamily="34" charset="0"/>
              <a:cs typeface="Lucida Handwriting" panose="03010101010101010101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180" y="314325"/>
            <a:ext cx="3716020" cy="5145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tângulo 2"/>
          <p:cNvSpPr/>
          <p:nvPr/>
        </p:nvSpPr>
        <p:spPr>
          <a:xfrm>
            <a:off x="4284663" y="646113"/>
            <a:ext cx="4535488" cy="1630045"/>
          </a:xfrm>
          <a:prstGeom prst="rect">
            <a:avLst/>
          </a:prstGeom>
        </p:spPr>
        <p:txBody>
          <a:bodyPr>
            <a:spAutoFit/>
          </a:bodyPr>
          <a:p>
            <a:pPr algn="just"/>
            <a:r>
              <a:rPr lang="pt-BR" sz="20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A</a:t>
            </a:r>
            <a:r>
              <a:rPr sz="20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nálise </a:t>
            </a:r>
            <a:r>
              <a:rPr lang="pt-BR" sz="20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térmica </a:t>
            </a:r>
            <a:r>
              <a:rPr sz="20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do oxalato de cálcio (II) monoidratado, aquecido a 3°C/min</a:t>
            </a:r>
            <a:r>
              <a:rPr lang="pt-BR" sz="20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 em </a:t>
            </a:r>
            <a:r>
              <a:rPr sz="20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presença de ar </a:t>
            </a:r>
            <a:r>
              <a:rPr lang="pt-BR" sz="20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e</a:t>
            </a:r>
            <a:r>
              <a:rPr sz="20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 em cadinho de </a:t>
            </a:r>
            <a:r>
              <a:rPr lang="pt-BR" sz="20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Pt</a:t>
            </a:r>
            <a:r>
              <a:rPr sz="2000" dirty="0">
                <a:latin typeface="Lucida Handwriting" panose="03010101010101010101" pitchFamily="66" charset="0"/>
                <a:cs typeface="Lucida Handwriting" panose="03010101010101010101" pitchFamily="66" charset="0"/>
              </a:rPr>
              <a:t>.</a:t>
            </a:r>
            <a:endParaRPr sz="2000" dirty="0">
              <a:latin typeface="Lucida Handwriting" panose="03010101010101010101" pitchFamily="66" charset="0"/>
              <a:ea typeface="Arial" panose="020B0604020202020204" pitchFamily="34" charset="0"/>
              <a:cs typeface="Lucida Handwriting" panose="03010101010101010101" pitchFamily="66" charset="0"/>
            </a:endParaRPr>
          </a:p>
        </p:txBody>
      </p:sp>
      <p:sp>
        <p:nvSpPr>
          <p:cNvPr id="36868" name="Retângulo 3"/>
          <p:cNvSpPr/>
          <p:nvPr/>
        </p:nvSpPr>
        <p:spPr>
          <a:xfrm>
            <a:off x="4140200" y="2420938"/>
            <a:ext cx="4899025" cy="3138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pt-BR" altLang="pt-BR" sz="1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a) </a:t>
            </a:r>
            <a:r>
              <a:rPr lang="pt-BR" altLang="pt-BR" sz="1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indique a temperatura aproximada de perda de monóxido de carbono e o limite de temperatura no qual o carbonato de cálcio permanece estável.</a:t>
            </a:r>
            <a:endParaRPr lang="pt-BR" altLang="pt-BR" sz="18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pt-BR" altLang="pt-BR" sz="1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b) </a:t>
            </a:r>
            <a:r>
              <a:rPr lang="pt-BR" altLang="pt-BR" sz="1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indique o percentual aproximado de massa perdida em cada etapa de decomposição térmica. Demonstre os cálculos.</a:t>
            </a:r>
            <a:endParaRPr lang="pt-BR" altLang="pt-BR" sz="18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pt-BR" altLang="pt-BR" sz="1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Massas atômicas: Ca = 40u, O = 16u; C = 12u, H = 1u</a:t>
            </a:r>
            <a:endParaRPr lang="pt-BR" altLang="pt-BR" sz="18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24AE56-0FE4-4475-BE22-D67524EC50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Transições térmicas ex. polímeros</a:t>
            </a:r>
            <a:endParaRPr lang="pt-BR"/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609600" y="1905000"/>
            <a:ext cx="1441450" cy="1392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4" tIns="9144" rIns="9144" bIns="9144">
            <a:spAutoFit/>
          </a:bodyPr>
          <a:lstStyle/>
          <a:p>
            <a:r>
              <a:rPr lang="pt-BR"/>
              <a:t>Semicristalino</a:t>
            </a:r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Amorfo</a:t>
            </a:r>
            <a:endParaRPr lang="pt-BR"/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7086600" y="2362200"/>
            <a:ext cx="1593850" cy="2936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4" tIns="9144" rIns="9144" bIns="9144">
            <a:spAutoFit/>
          </a:bodyPr>
          <a:lstStyle/>
          <a:p>
            <a:r>
              <a:rPr lang="pt-BR"/>
              <a:t>Líquido viscoso</a:t>
            </a:r>
            <a:endParaRPr lang="pt-BR"/>
          </a:p>
        </p:txBody>
      </p:sp>
      <p:sp>
        <p:nvSpPr>
          <p:cNvPr id="290823" name="Text Box 7"/>
          <p:cNvSpPr txBox="1">
            <a:spLocks noChangeArrowheads="1"/>
          </p:cNvSpPr>
          <p:nvPr/>
        </p:nvSpPr>
        <p:spPr bwMode="auto">
          <a:xfrm>
            <a:off x="4419600" y="1905000"/>
            <a:ext cx="2343150" cy="1392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4" tIns="9144" rIns="9144" bIns="9144">
            <a:spAutoFit/>
          </a:bodyPr>
          <a:lstStyle/>
          <a:p>
            <a:r>
              <a:rPr lang="pt-BR"/>
              <a:t> Estado ordenado</a:t>
            </a:r>
            <a:endParaRPr lang="pt-BR"/>
          </a:p>
          <a:p>
            <a:r>
              <a:rPr lang="pt-BR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(aumento volume livre)</a:t>
            </a:r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 Estado borrachoso</a:t>
            </a:r>
            <a:endParaRPr lang="pt-BR"/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2438400" y="1905000"/>
            <a:ext cx="1758950" cy="1392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4" tIns="9144" rIns="9144" bIns="9144">
            <a:spAutoFit/>
          </a:bodyPr>
          <a:lstStyle/>
          <a:p>
            <a:r>
              <a:rPr lang="pt-BR"/>
              <a:t>Estado ordenado</a:t>
            </a:r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Estado vítreo</a:t>
            </a:r>
            <a:endParaRPr lang="pt-BR"/>
          </a:p>
        </p:txBody>
      </p:sp>
      <p:sp>
        <p:nvSpPr>
          <p:cNvPr id="290826" name="Line 10"/>
          <p:cNvSpPr>
            <a:spLocks noChangeShapeType="1"/>
          </p:cNvSpPr>
          <p:nvPr/>
        </p:nvSpPr>
        <p:spPr bwMode="auto">
          <a:xfrm>
            <a:off x="1371600" y="38100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 lIns="9144" tIns="9144" rIns="9144" bIns="9144" anchor="ctr"/>
          <a:lstStyle/>
          <a:p>
            <a:endParaRPr lang="pt-BR"/>
          </a:p>
        </p:txBody>
      </p:sp>
      <p:sp>
        <p:nvSpPr>
          <p:cNvPr id="290827" name="Text Box 11"/>
          <p:cNvSpPr txBox="1">
            <a:spLocks noChangeArrowheads="1"/>
          </p:cNvSpPr>
          <p:nvPr/>
        </p:nvSpPr>
        <p:spPr bwMode="auto">
          <a:xfrm>
            <a:off x="1981200" y="4038600"/>
            <a:ext cx="271463" cy="2936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4" tIns="9144" rIns="9144" bIns="9144">
            <a:spAutoFit/>
          </a:bodyPr>
          <a:lstStyle/>
          <a:p>
            <a:r>
              <a:rPr lang="pt-BR"/>
              <a:t>T</a:t>
            </a:r>
            <a:r>
              <a:rPr lang="pt-BR" sz="1600"/>
              <a:t>g</a:t>
            </a:r>
            <a:endParaRPr lang="pt-BR" sz="1600"/>
          </a:p>
        </p:txBody>
      </p:sp>
      <p:sp>
        <p:nvSpPr>
          <p:cNvPr id="290828" name="Text Box 12"/>
          <p:cNvSpPr txBox="1">
            <a:spLocks noChangeArrowheads="1"/>
          </p:cNvSpPr>
          <p:nvPr/>
        </p:nvSpPr>
        <p:spPr bwMode="auto">
          <a:xfrm>
            <a:off x="6705600" y="3962400"/>
            <a:ext cx="328613" cy="2936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4" tIns="9144" rIns="9144" bIns="9144">
            <a:spAutoFit/>
          </a:bodyPr>
          <a:lstStyle/>
          <a:p>
            <a:r>
              <a:rPr lang="pt-BR"/>
              <a:t>T</a:t>
            </a:r>
            <a:r>
              <a:rPr lang="pt-BR" sz="1600"/>
              <a:t>m</a:t>
            </a:r>
            <a:endParaRPr lang="pt-BR" sz="1600"/>
          </a:p>
        </p:txBody>
      </p:sp>
      <p:sp>
        <p:nvSpPr>
          <p:cNvPr id="290829" name="Line 13"/>
          <p:cNvSpPr>
            <a:spLocks noChangeShapeType="1"/>
          </p:cNvSpPr>
          <p:nvPr/>
        </p:nvSpPr>
        <p:spPr bwMode="auto">
          <a:xfrm>
            <a:off x="2133600" y="1371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9144" tIns="9144" rIns="9144" bIns="9144" anchor="ctr"/>
          <a:lstStyle/>
          <a:p>
            <a:endParaRPr lang="pt-BR"/>
          </a:p>
        </p:txBody>
      </p:sp>
      <p:sp>
        <p:nvSpPr>
          <p:cNvPr id="290830" name="Line 14"/>
          <p:cNvSpPr>
            <a:spLocks noChangeShapeType="1"/>
          </p:cNvSpPr>
          <p:nvPr/>
        </p:nvSpPr>
        <p:spPr bwMode="auto">
          <a:xfrm>
            <a:off x="4267200" y="1371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9144" tIns="9144" rIns="9144" bIns="9144" anchor="ctr"/>
          <a:lstStyle/>
          <a:p>
            <a:endParaRPr lang="pt-BR"/>
          </a:p>
        </p:txBody>
      </p:sp>
      <p:sp>
        <p:nvSpPr>
          <p:cNvPr id="290831" name="Line 15"/>
          <p:cNvSpPr>
            <a:spLocks noChangeShapeType="1"/>
          </p:cNvSpPr>
          <p:nvPr/>
        </p:nvSpPr>
        <p:spPr bwMode="auto">
          <a:xfrm>
            <a:off x="6858000" y="1295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9144" tIns="9144" rIns="9144" bIns="9144" anchor="ctr"/>
          <a:lstStyle/>
          <a:p>
            <a:endParaRPr lang="pt-BR"/>
          </a:p>
        </p:txBody>
      </p:sp>
      <p:sp>
        <p:nvSpPr>
          <p:cNvPr id="290832" name="Oval 16"/>
          <p:cNvSpPr>
            <a:spLocks noChangeArrowheads="1"/>
          </p:cNvSpPr>
          <p:nvPr/>
        </p:nvSpPr>
        <p:spPr bwMode="auto">
          <a:xfrm>
            <a:off x="533400" y="1828800"/>
            <a:ext cx="1600200" cy="5334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Dot"/>
            <a:round/>
          </a:ln>
          <a:effectLst/>
        </p:spPr>
        <p:txBody>
          <a:bodyPr wrap="none" lIns="9144" tIns="9144" rIns="9144" bIns="9144" anchor="ctr"/>
          <a:lstStyle/>
          <a:p>
            <a:endParaRPr lang="pt-BR"/>
          </a:p>
        </p:txBody>
      </p:sp>
      <p:sp>
        <p:nvSpPr>
          <p:cNvPr id="290833" name="Oval 17"/>
          <p:cNvSpPr>
            <a:spLocks noChangeArrowheads="1"/>
          </p:cNvSpPr>
          <p:nvPr/>
        </p:nvSpPr>
        <p:spPr bwMode="auto">
          <a:xfrm>
            <a:off x="533400" y="2971800"/>
            <a:ext cx="990600" cy="457200"/>
          </a:xfrm>
          <a:prstGeom prst="ellipse">
            <a:avLst/>
          </a:prstGeom>
          <a:noFill/>
          <a:ln w="9525">
            <a:solidFill>
              <a:srgbClr val="0000FF"/>
            </a:solidFill>
            <a:prstDash val="dashDot"/>
            <a:round/>
          </a:ln>
          <a:effectLst/>
        </p:spPr>
        <p:txBody>
          <a:bodyPr wrap="none" lIns="9144" tIns="9144" rIns="9144" bIns="9144" anchor="ctr"/>
          <a:lstStyle/>
          <a:p>
            <a:endParaRPr lang="pt-BR"/>
          </a:p>
        </p:txBody>
      </p:sp>
      <p:sp>
        <p:nvSpPr>
          <p:cNvPr id="290834" name="Line 18"/>
          <p:cNvSpPr>
            <a:spLocks noChangeShapeType="1"/>
          </p:cNvSpPr>
          <p:nvPr/>
        </p:nvSpPr>
        <p:spPr bwMode="auto">
          <a:xfrm>
            <a:off x="1752600" y="3124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 lIns="9144" tIns="9144" rIns="9144" bIns="9144" anchor="ctr"/>
          <a:lstStyle/>
          <a:p>
            <a:endParaRPr lang="pt-BR"/>
          </a:p>
        </p:txBody>
      </p:sp>
      <p:sp>
        <p:nvSpPr>
          <p:cNvPr id="290835" name="Line 19"/>
          <p:cNvSpPr>
            <a:spLocks noChangeShapeType="1"/>
          </p:cNvSpPr>
          <p:nvPr/>
        </p:nvSpPr>
        <p:spPr bwMode="auto">
          <a:xfrm>
            <a:off x="2057400" y="2057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 lIns="9144" tIns="9144" rIns="9144" bIns="9144" anchor="ctr"/>
          <a:lstStyle/>
          <a:p>
            <a:endParaRPr lang="pt-BR"/>
          </a:p>
        </p:txBody>
      </p:sp>
      <p:sp>
        <p:nvSpPr>
          <p:cNvPr id="290836" name="Line 20"/>
          <p:cNvSpPr>
            <a:spLocks noChangeShapeType="1"/>
          </p:cNvSpPr>
          <p:nvPr/>
        </p:nvSpPr>
        <p:spPr bwMode="auto">
          <a:xfrm>
            <a:off x="3886200" y="3124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 lIns="9144" tIns="9144" rIns="9144" bIns="9144" anchor="ctr"/>
          <a:lstStyle/>
          <a:p>
            <a:endParaRPr lang="pt-BR"/>
          </a:p>
        </p:txBody>
      </p:sp>
      <p:sp>
        <p:nvSpPr>
          <p:cNvPr id="290837" name="Line 21"/>
          <p:cNvSpPr>
            <a:spLocks noChangeShapeType="1"/>
          </p:cNvSpPr>
          <p:nvPr/>
        </p:nvSpPr>
        <p:spPr bwMode="auto">
          <a:xfrm>
            <a:off x="4191000" y="205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 lIns="9144" tIns="9144" rIns="9144" bIns="9144" anchor="ctr"/>
          <a:lstStyle/>
          <a:p>
            <a:endParaRPr lang="pt-BR"/>
          </a:p>
        </p:txBody>
      </p:sp>
      <p:sp>
        <p:nvSpPr>
          <p:cNvPr id="290838" name="Line 22"/>
          <p:cNvSpPr>
            <a:spLocks noChangeShapeType="1"/>
          </p:cNvSpPr>
          <p:nvPr/>
        </p:nvSpPr>
        <p:spPr bwMode="auto">
          <a:xfrm>
            <a:off x="6705600" y="2057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 lIns="9144" tIns="9144" rIns="9144" bIns="9144" anchor="ctr"/>
          <a:lstStyle/>
          <a:p>
            <a:endParaRPr lang="pt-BR"/>
          </a:p>
        </p:txBody>
      </p:sp>
      <p:sp>
        <p:nvSpPr>
          <p:cNvPr id="290839" name="Line 23"/>
          <p:cNvSpPr>
            <a:spLocks noChangeShapeType="1"/>
          </p:cNvSpPr>
          <p:nvPr/>
        </p:nvSpPr>
        <p:spPr bwMode="auto">
          <a:xfrm flipV="1">
            <a:off x="6553200" y="2743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 lIns="9144" tIns="9144" rIns="9144" bIns="9144" anchor="ctr"/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  <p:sp>
        <p:nvSpPr>
          <p:cNvPr id="3" name="Caixa de Texto 2"/>
          <p:cNvSpPr txBox="1"/>
          <p:nvPr/>
        </p:nvSpPr>
        <p:spPr>
          <a:xfrm>
            <a:off x="847725" y="4758690"/>
            <a:ext cx="7832725" cy="119888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pt-BR" alt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T</a:t>
            </a:r>
            <a:r>
              <a:rPr lang="pt-BR" altLang="en-US" baseline="-250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g</a:t>
            </a:r>
            <a:r>
              <a:rPr lang="pt-BR" alt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: temperatura que define o início das rotações livres</a:t>
            </a:r>
            <a:endParaRPr lang="pt-BR" altLang="en-US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algn="ctr"/>
            <a:r>
              <a:rPr lang="pt-BR" alt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internas na cadeia polimérica, com o aumento dos vazios</a:t>
            </a:r>
            <a:endParaRPr lang="pt-BR" altLang="en-US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pPr algn="ctr"/>
            <a:r>
              <a:rPr lang="pt-BR" alt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na matriz com tamanho suficiente para ocorrerem rotações. </a:t>
            </a:r>
            <a:endParaRPr lang="pt-BR" altLang="en-US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Fatores que influenciam a Tg</a:t>
            </a:r>
            <a:endParaRPr lang="pt-BR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latin typeface="Lucida Handwriting" panose="03010101010101010101" pitchFamily="66" charset="0"/>
                <a:cs typeface="Lucida Handwriting" panose="03010101010101010101" pitchFamily="66" charset="0"/>
              </a:rPr>
              <a:t>Flexibilidade das cadeias (afeta mobilidade);</a:t>
            </a:r>
            <a:endParaRPr lang="pt-BR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r>
              <a:rPr lang="pt-BR">
                <a:latin typeface="Lucida Handwriting" panose="03010101010101010101" pitchFamily="66" charset="0"/>
                <a:cs typeface="Lucida Handwriting" panose="03010101010101010101" pitchFamily="66" charset="0"/>
              </a:rPr>
              <a:t>Forças intermoleculares;</a:t>
            </a:r>
            <a:endParaRPr lang="pt-BR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r>
              <a:rPr lang="pt-BR">
                <a:latin typeface="Lucida Handwriting" panose="03010101010101010101" pitchFamily="66" charset="0"/>
                <a:cs typeface="Lucida Handwriting" panose="03010101010101010101" pitchFamily="66" charset="0"/>
              </a:rPr>
              <a:t>Massa molecular;</a:t>
            </a:r>
            <a:endParaRPr lang="pt-BR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r>
              <a:rPr lang="pt-BR">
                <a:latin typeface="Lucida Handwriting" panose="03010101010101010101" pitchFamily="66" charset="0"/>
                <a:cs typeface="Lucida Handwriting" panose="03010101010101010101" pitchFamily="66" charset="0"/>
              </a:rPr>
              <a:t>Presença de grupos polares;</a:t>
            </a:r>
            <a:endParaRPr lang="pt-BR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r>
              <a:rPr lang="pt-BR">
                <a:latin typeface="Lucida Handwriting" panose="03010101010101010101" pitchFamily="66" charset="0"/>
                <a:cs typeface="Lucida Handwriting" panose="03010101010101010101" pitchFamily="66" charset="0"/>
              </a:rPr>
              <a:t>Presença de grupos laterais;</a:t>
            </a:r>
            <a:endParaRPr lang="pt-BR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  <a:p>
            <a:r>
              <a:rPr lang="pt-BR">
                <a:latin typeface="Lucida Handwriting" panose="03010101010101010101" pitchFamily="66" charset="0"/>
                <a:cs typeface="Lucida Handwriting" panose="03010101010101010101" pitchFamily="66" charset="0"/>
              </a:rPr>
              <a:t>Simetria.</a:t>
            </a:r>
            <a:endParaRPr lang="pt-BR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 sz="2000"/>
              <a:t>https://www.netzsch-thermal-analysis.com/en/contract-testing/glossary/glass-transition-temperature/#!#c304510</a:t>
            </a:r>
            <a:endParaRPr lang="pt-BR" altLang="en-US" sz="200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8348345" cy="1768475"/>
          </a:xfrm>
        </p:spPr>
        <p:txBody>
          <a:bodyPr/>
          <a:p>
            <a:pPr marL="0" indent="0" algn="ctr">
              <a:buNone/>
            </a:pPr>
            <a:r>
              <a:rPr lang="pt-BR" altLang="en-US" sz="1600" i="1">
                <a:latin typeface="Lucida Handwriting" panose="03010101010101010101" pitchFamily="66" charset="0"/>
                <a:cs typeface="Lucida Handwriting" panose="03010101010101010101" pitchFamily="66" charset="0"/>
              </a:rPr>
              <a:t>&gt;&gt;glass transition can be observed by a step in the baseline of the measurement curve (Fig.1). It is characterized by its </a:t>
            </a:r>
            <a:r>
              <a:rPr lang="pt-BR" altLang="en-US" sz="1600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Lucida Handwriting" panose="03010101010101010101" pitchFamily="66" charset="0"/>
                <a:cs typeface="Lucida Handwriting" panose="03010101010101010101" pitchFamily="66" charset="0"/>
              </a:rPr>
              <a:t>onset, midpoint, inflection and endset temperature</a:t>
            </a:r>
            <a:r>
              <a:rPr lang="pt-BR" altLang="en-US" sz="1600" i="1">
                <a:latin typeface="Lucida Handwriting" panose="03010101010101010101" pitchFamily="66" charset="0"/>
                <a:cs typeface="Lucida Handwriting" panose="03010101010101010101" pitchFamily="66" charset="0"/>
              </a:rPr>
              <a:t>. The step height corresponds to Δcp and is given in J/(gK). The evaluation procedure is described in e.g., ASTM E1356-08.  can be used for solids, powders and liquids.&lt;&lt;&lt;</a:t>
            </a:r>
            <a:endParaRPr lang="pt-BR" altLang="en-US" sz="1600" i="1"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  <p:pic>
        <p:nvPicPr>
          <p:cNvPr id="11" name="Espaço Reservado para Conteúdo 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06730" y="2588260"/>
            <a:ext cx="6046470" cy="3376295"/>
          </a:xfrm>
          <a:prstGeom prst="rect">
            <a:avLst/>
          </a:prstGeom>
        </p:spPr>
      </p:pic>
      <p:sp>
        <p:nvSpPr>
          <p:cNvPr id="12" name="Caixa de Texto 11"/>
          <p:cNvSpPr txBox="1"/>
          <p:nvPr/>
        </p:nvSpPr>
        <p:spPr>
          <a:xfrm>
            <a:off x="6670675" y="2797175"/>
            <a:ext cx="226695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BR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  <a:cs typeface="Lucida Handwriting" panose="03010101010101010101" pitchFamily="66" charset="0"/>
              </a:rPr>
              <a:t>A proportion of 10% water in sorbitol effectuates a decrease in the glass transition temperature of approx. 24 K (mid temperatures) relative to anhydrous sorbitol.</a:t>
            </a:r>
            <a:endParaRPr lang="pt-BR" altLang="en-US" sz="1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ucida Handwriting" panose="03010101010101010101" pitchFamily="66" charset="0"/>
              <a:cs typeface="Lucida Handwriting" panose="03010101010101010101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0023"/>
            <a:ext cx="8229600" cy="1139825"/>
          </a:xfrm>
        </p:spPr>
        <p:txBody>
          <a:bodyPr/>
          <a:lstStyle/>
          <a:p>
            <a:pPr algn="ctr"/>
            <a:r>
              <a:rPr lang="pt-BR"/>
              <a:t>Análise térmica</a:t>
            </a:r>
            <a:endParaRPr lang="pt-BR"/>
          </a:p>
        </p:txBody>
      </p:sp>
      <p:pic>
        <p:nvPicPr>
          <p:cNvPr id="301065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1136650"/>
            <a:ext cx="8239125" cy="4808855"/>
          </a:xfrm>
          <a:noFill/>
          <a:ln>
            <a:solidFill>
              <a:srgbClr val="990000"/>
            </a:solidFill>
          </a:ln>
        </p:spPr>
      </p:pic>
      <p:sp>
        <p:nvSpPr>
          <p:cNvPr id="301066" name="Line 10"/>
          <p:cNvSpPr>
            <a:spLocks noChangeShapeType="1"/>
          </p:cNvSpPr>
          <p:nvPr/>
        </p:nvSpPr>
        <p:spPr bwMode="auto">
          <a:xfrm flipV="1">
            <a:off x="4319905" y="899795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wrap="none" lIns="9144" tIns="9144" rIns="9144" bIns="9144" anchor="ctr"/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Análises térmicas - aplicações gerais</a:t>
            </a:r>
            <a:endParaRPr lang="pt-BR" alt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p>
            <a:pPr marL="0" marR="0" indent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pt-BR" sz="2400" kern="1200" noProof="0" dirty="0"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- Estequiometria de reações químicas;</a:t>
            </a:r>
            <a:r>
              <a:rPr lang="pt-BR" sz="2400" kern="1200" noProof="0" dirty="0">
                <a:solidFill>
                  <a:srgbClr val="FF0000"/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 grau de hidratação;</a:t>
            </a:r>
            <a:r>
              <a:rPr lang="pt-BR" sz="2400" kern="1200" noProof="0" dirty="0"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 decomposição térmica; </a:t>
            </a:r>
            <a:r>
              <a:rPr lang="pt-BR" sz="2400" kern="1200" noProof="0" dirty="0">
                <a:solidFill>
                  <a:srgbClr val="FF0000"/>
                </a:solidFill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identificação de substâncias; parâmetros cinéticos; </a:t>
            </a:r>
            <a:r>
              <a:rPr lang="pt-BR" sz="2400" kern="1200" noProof="0" dirty="0">
                <a:latin typeface="Lucida Handwriting" panose="03010101010101010101" pitchFamily="66" charset="0"/>
                <a:cs typeface="Lucida Handwriting" panose="03010101010101010101" pitchFamily="66" charset="0"/>
                <a:sym typeface="+mn-ea"/>
              </a:rPr>
              <a:t>estabilidade térmica.</a:t>
            </a:r>
            <a:endParaRPr lang="pt-BR" sz="2400" kern="1200" noProof="0" dirty="0">
              <a:latin typeface="Lucida Handwriting" panose="03010101010101010101" pitchFamily="66" charset="0"/>
              <a:cs typeface="Lucida Handwriting" panose="03010101010101010101" pitchFamily="66" charset="0"/>
              <a:sym typeface="+mn-ea"/>
            </a:endParaRPr>
          </a:p>
          <a:p>
            <a:pPr marL="0" marR="0" indent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pt-BR" sz="2400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Lucida Handwriting" panose="03010101010101010101" pitchFamily="66" charset="0"/>
                <a:ea typeface="+mn-ea"/>
                <a:cs typeface="Lucida Handwriting" panose="03010101010101010101" pitchFamily="66" charset="0"/>
              </a:rPr>
              <a:t>Principais áreas</a:t>
            </a:r>
            <a:r>
              <a:rPr kumimoji="0" lang="pt-BR" sz="2400" kern="1200" cap="none" spc="0" normalizeH="0" baseline="0" noProof="0" dirty="0">
                <a:latin typeface="Lucida Handwriting" panose="03010101010101010101" pitchFamily="66" charset="0"/>
                <a:ea typeface="+mn-ea"/>
                <a:cs typeface="Lucida Handwriting" panose="03010101010101010101" pitchFamily="66" charset="0"/>
              </a:rPr>
              <a:t>: Materiais/Química, Farmacêutica, Alimentos, Ensino.</a:t>
            </a:r>
            <a:endParaRPr kumimoji="0" lang="pt-BR" sz="2400" kern="1200" cap="none" spc="0" normalizeH="0" baseline="0" noProof="0" dirty="0">
              <a:latin typeface="Lucida Handwriting" panose="03010101010101010101" pitchFamily="66" charset="0"/>
              <a:ea typeface="+mn-ea"/>
              <a:cs typeface="Lucida Handwriting" panose="03010101010101010101" pitchFamily="66" charset="0"/>
            </a:endParaRPr>
          </a:p>
          <a:p>
            <a:pPr marL="0" marR="0" indent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endParaRPr kumimoji="0" lang="pt-BR" altLang="en-US" sz="2400" kern="1200" cap="none" spc="0" normalizeH="0" baseline="0" noProof="0" dirty="0">
              <a:latin typeface="Lucida Handwriting" panose="03010101010101010101" pitchFamily="66" charset="0"/>
              <a:ea typeface="+mn-ea"/>
              <a:cs typeface="Lucida Handwriting" panose="03010101010101010101" pitchFamily="66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57489C-FA94-434E-86D4-081558B509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" tIns="9144" rIns="9144" bIns="9144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" tIns="9144" rIns="9144" bIns="9144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0</TotalTime>
  <Words>7365</Words>
  <Application>WPS Presentation</Application>
  <PresentationFormat>Apresentação na tela (4:3)</PresentationFormat>
  <Paragraphs>397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6" baseType="lpstr">
      <vt:lpstr>Arial</vt:lpstr>
      <vt:lpstr>SimSun</vt:lpstr>
      <vt:lpstr>Wingdings</vt:lpstr>
      <vt:lpstr>Garamond</vt:lpstr>
      <vt:lpstr>Lucida Handwriting</vt:lpstr>
      <vt:lpstr>Times New Roman</vt:lpstr>
      <vt:lpstr>標楷體</vt:lpstr>
      <vt:lpstr>Symbol</vt:lpstr>
      <vt:lpstr>Microsoft YaHei</vt:lpstr>
      <vt:lpstr>Arial Unicode MS</vt:lpstr>
      <vt:lpstr>Perpetua</vt:lpstr>
      <vt:lpstr>Lucida Calligraphy</vt:lpstr>
      <vt:lpstr>굴림</vt:lpstr>
      <vt:lpstr>Malgun Gothic</vt:lpstr>
      <vt:lpstr>Symbol</vt:lpstr>
      <vt:lpstr>Microsoft JhengHei</vt:lpstr>
      <vt:lpstr>Borda</vt:lpstr>
      <vt:lpstr>Análise térmica dos materiais DMA/DSC </vt:lpstr>
      <vt:lpstr>Estados da matéria</vt:lpstr>
      <vt:lpstr>Após variar temperatura:</vt:lpstr>
      <vt:lpstr>https://www.netzsch-thermal-analysis.com/en/contract-testing/glossary/glass-transition-temperature/   -&gt;&gt;&gt;temperature region where the mechanical properties of the materials change from hard and brittle to more soft, deformable or rubbery.&lt;&lt;&lt;</vt:lpstr>
      <vt:lpstr>Transições térmicas ex. polímeros</vt:lpstr>
      <vt:lpstr>Fatores que influenciam a Tg</vt:lpstr>
      <vt:lpstr>https://www.netzsch-thermal-analysis.com/en/contract-testing/glossary/glass-transition-temperature/#!#c304510</vt:lpstr>
      <vt:lpstr>Análise térmica</vt:lpstr>
      <vt:lpstr>Análises térmicas - aplicações gerais</vt:lpstr>
      <vt:lpstr>Perkin-Elmer</vt:lpstr>
      <vt:lpstr>DMA</vt:lpstr>
      <vt:lpstr>PowerPoint 演示文稿</vt:lpstr>
      <vt:lpstr>Perturbação mecânica</vt:lpstr>
      <vt:lpstr>  Análise dinâmico-mecânica (DMA)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DSC</vt:lpstr>
      <vt:lpstr>DSC: de compensação de energia e de fluxo de calor</vt:lpstr>
      <vt:lpstr>DSC – fluxo de calor</vt:lpstr>
      <vt:lpstr>Cadinhos DSC</vt:lpstr>
      <vt:lpstr>Controle de parâmetros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DSC PET</vt:lpstr>
      <vt:lpstr>DSC - Tg PET</vt:lpstr>
      <vt:lpstr>PowerPoint 演示文稿</vt:lpstr>
      <vt:lpstr>PowerPoint 演示文稿</vt:lpstr>
      <vt:lpstr>Miscibilidade em blendas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polimeros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debora</dc:creator>
  <cp:lastModifiedBy>Debora</cp:lastModifiedBy>
  <cp:revision>392</cp:revision>
  <dcterms:created xsi:type="dcterms:W3CDTF">2005-09-30T12:00:00Z</dcterms:created>
  <dcterms:modified xsi:type="dcterms:W3CDTF">2020-09-18T00:31:02Z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1046-11.2.0.9665</vt:lpwstr>
  </property>
</Properties>
</file>