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7" r:id="rId5"/>
    <p:sldId id="286" r:id="rId6"/>
    <p:sldId id="288" r:id="rId7"/>
    <p:sldId id="289" r:id="rId8"/>
    <p:sldId id="291" r:id="rId9"/>
    <p:sldId id="292" r:id="rId10"/>
    <p:sldId id="293" r:id="rId11"/>
    <p:sldId id="294" r:id="rId12"/>
    <p:sldId id="295" r:id="rId13"/>
    <p:sldId id="284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80" r:id="rId36"/>
    <p:sldId id="281" r:id="rId37"/>
    <p:sldId id="282" r:id="rId38"/>
    <p:sldId id="283" r:id="rId3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78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37BE-31D9-4FBE-9518-DD838965D716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388-E09B-4794-8248-DEAB5BBB2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29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37BE-31D9-4FBE-9518-DD838965D716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388-E09B-4794-8248-DEAB5BBB2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50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37BE-31D9-4FBE-9518-DD838965D716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388-E09B-4794-8248-DEAB5BBB2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51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37BE-31D9-4FBE-9518-DD838965D716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388-E09B-4794-8248-DEAB5BBB2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54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37BE-31D9-4FBE-9518-DD838965D716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388-E09B-4794-8248-DEAB5BBB2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36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37BE-31D9-4FBE-9518-DD838965D716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388-E09B-4794-8248-DEAB5BBB2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30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37BE-31D9-4FBE-9518-DD838965D716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388-E09B-4794-8248-DEAB5BBB2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37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37BE-31D9-4FBE-9518-DD838965D716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388-E09B-4794-8248-DEAB5BBB2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95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37BE-31D9-4FBE-9518-DD838965D716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388-E09B-4794-8248-DEAB5BBB2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02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37BE-31D9-4FBE-9518-DD838965D716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388-E09B-4794-8248-DEAB5BBB2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836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37BE-31D9-4FBE-9518-DD838965D716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388-E09B-4794-8248-DEAB5BBB2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11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37BE-31D9-4FBE-9518-DD838965D716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27388-E09B-4794-8248-DEAB5BBB2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73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Modelos Multifatoriais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Baseado em Assaf Neto, A. Finanças Corporativas e Valor. São Paulo: Atlas, 2010. Cap. 13.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22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Reta Característica</a:t>
            </a:r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2500164" y="2325638"/>
            <a:ext cx="0" cy="34563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500164" y="5782022"/>
            <a:ext cx="6552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2500164" y="2397646"/>
            <a:ext cx="6480720" cy="252028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8343900" y="1768249"/>
            <a:ext cx="2937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 smtClean="0">
                <a:solidFill>
                  <a:srgbClr val="FF0000"/>
                </a:solidFill>
              </a:rPr>
              <a:t>Reta Característica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333500" y="2208942"/>
            <a:ext cx="129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</a:t>
            </a:r>
            <a:r>
              <a:rPr lang="pt-BR" sz="2800" baseline="-25000" dirty="0" smtClean="0"/>
              <a:t>J</a:t>
            </a:r>
            <a:r>
              <a:rPr lang="pt-BR" sz="2800" dirty="0" smtClean="0"/>
              <a:t> - R</a:t>
            </a:r>
            <a:r>
              <a:rPr lang="pt-BR" sz="2800" baseline="-25000" dirty="0" smtClean="0"/>
              <a:t>F</a:t>
            </a:r>
            <a:endParaRPr lang="pt-BR" sz="2800" baseline="-25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8305800" y="5771292"/>
            <a:ext cx="129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</a:t>
            </a:r>
            <a:r>
              <a:rPr lang="pt-BR" sz="2800" baseline="-25000" dirty="0"/>
              <a:t>M</a:t>
            </a:r>
            <a:r>
              <a:rPr lang="pt-BR" sz="2800" dirty="0" smtClean="0"/>
              <a:t> - R</a:t>
            </a:r>
            <a:r>
              <a:rPr lang="pt-BR" sz="2800" baseline="-25000" dirty="0" smtClean="0"/>
              <a:t>F</a:t>
            </a:r>
            <a:endParaRPr lang="pt-BR" sz="2800" baseline="-250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057400" y="4650951"/>
            <a:ext cx="707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endParaRPr lang="pt-BR" sz="2800" b="1" baseline="-250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3911600" y="4394200"/>
            <a:ext cx="13335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5245100" y="3860800"/>
            <a:ext cx="0" cy="533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5422900" y="386589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B050"/>
                </a:solidFill>
                <a:latin typeface="Symbol" panose="05050102010706020507" pitchFamily="18" charset="2"/>
              </a:rPr>
              <a:t>b</a:t>
            </a:r>
            <a:endParaRPr lang="pt-BR" sz="2800" b="1" baseline="-25000" dirty="0">
              <a:solidFill>
                <a:srgbClr val="00B050"/>
              </a:solidFill>
              <a:latin typeface="Symbol" panose="05050102010706020507" pitchFamily="18" charset="2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362700" y="3673231"/>
            <a:ext cx="56613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Qual o significado do coeficiente de determinação (R</a:t>
            </a:r>
            <a:r>
              <a:rPr lang="pt-BR" sz="3200" b="1" baseline="30000" dirty="0" smtClean="0"/>
              <a:t>2</a:t>
            </a:r>
            <a:r>
              <a:rPr lang="pt-BR" sz="3200" b="1" dirty="0" smtClean="0"/>
              <a:t>) na Reta Característica?</a:t>
            </a:r>
            <a:endParaRPr lang="pt-BR" sz="32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23120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Reta Característica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66750" y="1633538"/>
            <a:ext cx="11087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O coeficiente de determinação (R</a:t>
            </a:r>
            <a:r>
              <a:rPr lang="pt-BR" sz="3200" baseline="30000" dirty="0" smtClean="0"/>
              <a:t>2</a:t>
            </a:r>
            <a:r>
              <a:rPr lang="pt-BR" sz="3200" dirty="0" smtClean="0"/>
              <a:t>)  permite que se conheça a parte do risco sistêmico  não sistêmico de uma empresa.</a:t>
            </a:r>
            <a:endParaRPr lang="pt-BR" sz="3200" baseline="-25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285814"/>
              </p:ext>
            </p:extLst>
          </p:nvPr>
        </p:nvGraphicFramePr>
        <p:xfrm>
          <a:off x="8112760" y="2959101"/>
          <a:ext cx="358775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/>
                <a:gridCol w="1066800"/>
                <a:gridCol w="1200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Ano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R</a:t>
                      </a:r>
                      <a:r>
                        <a:rPr lang="pt-BR" sz="3200" baseline="-25000" dirty="0" smtClean="0"/>
                        <a:t>J</a:t>
                      </a:r>
                      <a:endParaRPr lang="pt-BR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R</a:t>
                      </a:r>
                      <a:r>
                        <a:rPr lang="pt-BR" sz="3200" baseline="-25000" dirty="0" smtClean="0"/>
                        <a:t>M</a:t>
                      </a:r>
                      <a:endParaRPr lang="pt-BR" sz="32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20X0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7%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17%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20X1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14%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20%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20X2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22%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29%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20X3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10%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24%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20X4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5%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18%</a:t>
                      </a:r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666750" y="3015555"/>
            <a:ext cx="73037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Considerando os dados da tabela ao lado (retornos em excesso), quanto do risco do ativo é de natureza sistemática e quanto decorre de variáveis específicas da empresa (não sistemático)?</a:t>
            </a:r>
            <a:endParaRPr lang="pt-BR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2610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Reta Característica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791199" y="2342196"/>
            <a:ext cx="64008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70C0"/>
                </a:solidFill>
              </a:rPr>
              <a:t>74% é de natureza sistemática</a:t>
            </a:r>
          </a:p>
          <a:p>
            <a:pPr marL="1082675" indent="-1082675"/>
            <a:r>
              <a:rPr lang="pt-BR" sz="3200" dirty="0" smtClean="0">
                <a:solidFill>
                  <a:srgbClr val="0070C0"/>
                </a:solidFill>
              </a:rPr>
              <a:t>26% decorre de variáveis específicas da empresa (não sistemático)</a:t>
            </a:r>
            <a:endParaRPr lang="pt-BR" sz="3200" baseline="-25000" dirty="0">
              <a:solidFill>
                <a:srgbClr val="0070C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854516"/>
            <a:ext cx="4521401" cy="3148967"/>
          </a:xfrm>
          <a:prstGeom prst="rect">
            <a:avLst/>
          </a:prstGeom>
        </p:spPr>
      </p:pic>
      <p:sp>
        <p:nvSpPr>
          <p:cNvPr id="5" name="Chave esquerda 4"/>
          <p:cNvSpPr/>
          <p:nvPr/>
        </p:nvSpPr>
        <p:spPr>
          <a:xfrm>
            <a:off x="5288280" y="2286000"/>
            <a:ext cx="426720" cy="172212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74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 um Mercado Eficiente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Retorno de um título remunera o  custo de capital, VPL =0</a:t>
            </a:r>
          </a:p>
          <a:p>
            <a:r>
              <a:rPr lang="pt-BR" sz="3200" dirty="0" smtClean="0"/>
              <a:t>Se o ativo é negociado em dois mercados: arbitragem estabelece o equilíbrio.</a:t>
            </a:r>
          </a:p>
          <a:p>
            <a:r>
              <a:rPr lang="pt-BR" sz="3200" dirty="0" smtClean="0"/>
              <a:t>Custo de capital é formado a partir do risco sistemático (risco específico, não sistemático, é eliminado pela diversificação).</a:t>
            </a:r>
          </a:p>
          <a:p>
            <a:r>
              <a:rPr lang="pt-BR" sz="3200" dirty="0" smtClean="0"/>
              <a:t>É um pressuposto forte para o CAPM. </a:t>
            </a:r>
          </a:p>
          <a:p>
            <a:pPr lvl="1"/>
            <a:r>
              <a:rPr lang="pt-BR" sz="3200" dirty="0" smtClean="0"/>
              <a:t>Válido para o mundo real?</a:t>
            </a:r>
          </a:p>
          <a:p>
            <a:pPr lvl="1"/>
            <a:r>
              <a:rPr lang="pt-BR" sz="3200" dirty="0" smtClean="0"/>
              <a:t>Modelos alternativos: multifatoriais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9158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Precificação por Arbitragem (APT)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49425"/>
            <a:ext cx="10515600" cy="4351338"/>
          </a:xfrm>
        </p:spPr>
        <p:txBody>
          <a:bodyPr>
            <a:noAutofit/>
          </a:bodyPr>
          <a:lstStyle/>
          <a:p>
            <a:r>
              <a:rPr lang="pt-BR" sz="3200" dirty="0" smtClean="0"/>
              <a:t>As principais variáveis do modelo APT são mensuradas através de análise fatorial.</a:t>
            </a:r>
          </a:p>
          <a:p>
            <a:r>
              <a:rPr lang="pt-BR" sz="3200" dirty="0" smtClean="0"/>
              <a:t>Destaca os retornos dos investimentos em dois conjuntos de fatores:</a:t>
            </a:r>
          </a:p>
          <a:p>
            <a:r>
              <a:rPr lang="pt-BR" sz="3200" dirty="0" smtClean="0"/>
              <a:t>Fatores comuns (risco de mercado), como juros de mercado, crescimento do PIB, variação cambial, inflação, ....</a:t>
            </a:r>
          </a:p>
          <a:p>
            <a:pPr marL="457200" lvl="1" indent="0">
              <a:buNone/>
            </a:pPr>
            <a:r>
              <a:rPr lang="pt-BR" sz="2800" dirty="0" smtClean="0"/>
              <a:t>└→</a:t>
            </a:r>
            <a:r>
              <a:rPr lang="pt-BR" sz="3200" dirty="0" smtClean="0"/>
              <a:t> assemelham-se aos coeficientes beta de mercado</a:t>
            </a:r>
          </a:p>
          <a:p>
            <a:pPr marL="457200" lvl="1" indent="0">
              <a:buNone/>
            </a:pPr>
            <a:endParaRPr lang="pt-BR" sz="2800" dirty="0" smtClean="0"/>
          </a:p>
          <a:p>
            <a:r>
              <a:rPr lang="pt-BR" sz="3200" dirty="0" smtClean="0"/>
              <a:t>Fatores (risco) específicos, como nova tecnologia de produção, política de contenção de custos, ... </a:t>
            </a:r>
          </a:p>
        </p:txBody>
      </p:sp>
    </p:spTree>
    <p:extLst>
      <p:ext uri="{BB962C8B-B14F-4D97-AF65-F5344CB8AC3E}">
        <p14:creationId xmlns:p14="http://schemas.microsoft.com/office/powerpoint/2010/main" val="192373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Precificação por Arbitragem (APT)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 Beta denota o risco de um ativo em relação ao risco total de mercado.</a:t>
            </a:r>
          </a:p>
          <a:p>
            <a:r>
              <a:rPr lang="pt-BR" sz="3600" dirty="0" smtClean="0"/>
              <a:t>O Beta pode ser detalhado para cada componente do risco (juros, inflação, PIB etc.)</a:t>
            </a:r>
          </a:p>
          <a:p>
            <a:pPr>
              <a:lnSpc>
                <a:spcPct val="100000"/>
              </a:lnSpc>
            </a:pPr>
            <a:r>
              <a:rPr lang="pt-BR" sz="3600" dirty="0" smtClean="0"/>
              <a:t>O Beta pode ser negativo ou positivo. Exemplo: aumento de preço de commodities que é produto de uma empresa e insumo de outra.</a:t>
            </a:r>
          </a:p>
        </p:txBody>
      </p:sp>
    </p:spTree>
    <p:extLst>
      <p:ext uri="{BB962C8B-B14F-4D97-AF65-F5344CB8AC3E}">
        <p14:creationId xmlns:p14="http://schemas.microsoft.com/office/powerpoint/2010/main" val="4876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Precificação por Arbitragem (APT)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7863" y="2646347"/>
            <a:ext cx="10515600" cy="2096576"/>
          </a:xfrm>
        </p:spPr>
        <p:txBody>
          <a:bodyPr>
            <a:noAutofit/>
          </a:bodyPr>
          <a:lstStyle/>
          <a:p>
            <a:pPr marL="541338" indent="-541338">
              <a:buNone/>
            </a:pPr>
            <a:r>
              <a:rPr lang="pt-BR" sz="3200" i="1" dirty="0" smtClean="0"/>
              <a:t>R</a:t>
            </a:r>
            <a:r>
              <a:rPr lang="pt-BR" sz="3200" dirty="0" smtClean="0"/>
              <a:t> = Retorno total efetivo do ativo no período</a:t>
            </a:r>
          </a:p>
          <a:p>
            <a:pPr marL="541338" indent="-541338">
              <a:buNone/>
            </a:pPr>
            <a:r>
              <a:rPr lang="pt-BR" sz="3200" i="1" dirty="0" smtClean="0"/>
              <a:t>E(R)</a:t>
            </a:r>
            <a:r>
              <a:rPr lang="pt-BR" sz="3200" dirty="0" smtClean="0"/>
              <a:t> = Parcela esperada do retorno total</a:t>
            </a:r>
          </a:p>
          <a:p>
            <a:pPr marL="541338" indent="-541338">
              <a:buNone/>
            </a:pPr>
            <a:r>
              <a:rPr lang="pt-BR" sz="3200" i="1" dirty="0" err="1" smtClean="0">
                <a:latin typeface="Symbol" panose="05050102010706020507" pitchFamily="18" charset="2"/>
              </a:rPr>
              <a:t>b</a:t>
            </a:r>
            <a:r>
              <a:rPr lang="pt-BR" sz="3200" i="1" baseline="-25000" dirty="0" err="1" smtClean="0"/>
              <a:t>j</a:t>
            </a:r>
            <a:r>
              <a:rPr lang="pt-BR" sz="3200" dirty="0" smtClean="0"/>
              <a:t> = Fator beta. Beta para cada fator de risco. Medida de sensibilidade do retorno do investimento diante de mudanças inesperadas no fator de risco (</a:t>
            </a:r>
            <a:r>
              <a:rPr lang="pt-BR" sz="3200" i="1" dirty="0" err="1" smtClean="0">
                <a:latin typeface="Symbol" panose="05050102010706020507" pitchFamily="18" charset="2"/>
              </a:rPr>
              <a:t>D</a:t>
            </a:r>
            <a:r>
              <a:rPr lang="pt-BR" sz="3200" i="1" baseline="-25000" dirty="0" err="1" smtClean="0"/>
              <a:t>j</a:t>
            </a:r>
            <a:r>
              <a:rPr lang="pt-BR" sz="3200" dirty="0" smtClean="0"/>
              <a:t>)</a:t>
            </a:r>
          </a:p>
          <a:p>
            <a:pPr marL="541338" indent="-541338">
              <a:buNone/>
            </a:pPr>
            <a:r>
              <a:rPr lang="pt-BR" sz="3200" dirty="0" smtClean="0"/>
              <a:t> </a:t>
            </a:r>
            <a:r>
              <a:rPr lang="pt-BR" sz="3200" i="1" dirty="0" err="1" smtClean="0">
                <a:latin typeface="Symbol" panose="05050102010706020507" pitchFamily="18" charset="2"/>
              </a:rPr>
              <a:t>D</a:t>
            </a:r>
            <a:r>
              <a:rPr lang="pt-BR" sz="3200" i="1" baseline="-25000" dirty="0" err="1" smtClean="0"/>
              <a:t>j</a:t>
            </a:r>
            <a:r>
              <a:rPr lang="pt-BR" sz="3200" dirty="0" smtClean="0"/>
              <a:t> = Indica mudanças inesperadas em cada fator de risco.</a:t>
            </a:r>
          </a:p>
          <a:p>
            <a:pPr marL="541338" indent="-541338">
              <a:buNone/>
            </a:pPr>
            <a:r>
              <a:rPr lang="pt-BR" sz="3200" i="1" dirty="0">
                <a:latin typeface="Symbol" panose="05050102010706020507" pitchFamily="18" charset="2"/>
              </a:rPr>
              <a:t>e</a:t>
            </a:r>
            <a:r>
              <a:rPr lang="pt-BR" sz="3200" dirty="0" smtClean="0"/>
              <a:t> = Medida representativa do risco não sistemático. (omitido se a carteira for bem diversificada).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691640" y="1813560"/>
                <a:ext cx="872809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+⋯+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40" y="1813560"/>
                <a:ext cx="8728094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725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Precificação por Arbitragem (APT)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9935" y="2266408"/>
            <a:ext cx="10515600" cy="537758"/>
          </a:xfrm>
        </p:spPr>
        <p:txBody>
          <a:bodyPr>
            <a:noAutofit/>
          </a:bodyPr>
          <a:lstStyle/>
          <a:p>
            <a:pPr marL="541338" indent="-541338">
              <a:buNone/>
            </a:pPr>
            <a:r>
              <a:rPr lang="pt-BR" sz="3200" dirty="0" smtClean="0"/>
              <a:t>Exemplo: empresa de aviação comercial</a:t>
            </a:r>
          </a:p>
          <a:p>
            <a:pPr marL="541338" indent="-541338">
              <a:buNone/>
            </a:pPr>
            <a:endParaRPr lang="pt-BR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5721" y="3321887"/>
                <a:ext cx="12039600" cy="5361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pt-BR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pt-BR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𝑗𝑢𝑟𝑜𝑠</m:t>
                            </m:r>
                          </m:sub>
                        </m:sSub>
                        <m:sSub>
                          <m:sSubPr>
                            <m:ctrlP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𝑗𝑢𝑟𝑜𝑠</m:t>
                            </m:r>
                          </m:sub>
                        </m:sSub>
                        <m:r>
                          <a:rPr lang="pt-BR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𝑃𝑟𝑒</m:t>
                            </m:r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ç</m:t>
                            </m:r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𝑃𝑒𝑡𝑟</m:t>
                            </m:r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ó</m:t>
                            </m:r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𝑙𝑒𝑜</m:t>
                            </m:r>
                          </m:sub>
                        </m:sSub>
                        <m:sSub>
                          <m:sSubPr>
                            <m:ctrlP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𝑃𝑟𝑒</m:t>
                            </m:r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ç</m:t>
                            </m:r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𝑃𝑒𝑡𝑟</m:t>
                            </m:r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ó</m:t>
                            </m:r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𝑙𝑒𝑜</m:t>
                            </m:r>
                          </m:sub>
                        </m:sSub>
                        <m:r>
                          <a:rPr lang="pt-BR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𝑃𝐼𝐵</m:t>
                            </m:r>
                          </m:sub>
                        </m:sSub>
                        <m:sSub>
                          <m:sSubPr>
                            <m:ctrlP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pt-BR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𝑃𝐼𝐵</m:t>
                            </m:r>
                          </m:sub>
                        </m:sSub>
                      </m:e>
                    </m:d>
                  </m:oMath>
                </a14:m>
                <a:r>
                  <a:rPr lang="pt-BR" sz="3000" dirty="0" smtClean="0"/>
                  <a:t>+</a:t>
                </a:r>
                <a:r>
                  <a:rPr lang="pt-BR" sz="3000" dirty="0" smtClean="0">
                    <a:latin typeface="Symbol" panose="05050102010706020507" pitchFamily="18" charset="2"/>
                  </a:rPr>
                  <a:t>e</a:t>
                </a:r>
                <a:endParaRPr lang="pt-BR" sz="30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1" y="3321887"/>
                <a:ext cx="12039600" cy="536172"/>
              </a:xfrm>
              <a:prstGeom prst="rect">
                <a:avLst/>
              </a:prstGeom>
              <a:blipFill rotWithShape="0">
                <a:blip r:embed="rId2"/>
                <a:stretch>
                  <a:fillRect t="-19318" b="-3636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2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Precificação por Arbitragem (APT)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0822" y="1706464"/>
            <a:ext cx="10515600" cy="537758"/>
          </a:xfrm>
        </p:spPr>
        <p:txBody>
          <a:bodyPr>
            <a:noAutofit/>
          </a:bodyPr>
          <a:lstStyle/>
          <a:p>
            <a:pPr marL="541338" indent="-541338">
              <a:buNone/>
            </a:pPr>
            <a:r>
              <a:rPr lang="pt-BR" dirty="0" smtClean="0"/>
              <a:t>Exemplo: 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Admita que uma empresa do setor de agronegócios tenha definido as taxas de juros de mercado, a variação cambial e os preços das commodities como sendo seus principais fatores de risco. Para tanto, foram calculados seus respectivos betas, respeitadas as condições estatísticas de cada série de dados:</a:t>
            </a:r>
          </a:p>
          <a:p>
            <a:pPr marL="0" indent="0">
              <a:buNone/>
            </a:pPr>
            <a:r>
              <a:rPr lang="pt-BR" dirty="0" smtClean="0"/>
              <a:t>Beta de taxa de juros (</a:t>
            </a:r>
            <a:r>
              <a:rPr lang="pt-BR" dirty="0" err="1" smtClean="0">
                <a:latin typeface="Symbol" panose="05050102010706020507" pitchFamily="18" charset="2"/>
              </a:rPr>
              <a:t>b</a:t>
            </a:r>
            <a:r>
              <a:rPr lang="pt-BR" baseline="-25000" dirty="0" err="1"/>
              <a:t>K</a:t>
            </a:r>
            <a:r>
              <a:rPr lang="pt-BR" dirty="0" smtClean="0"/>
              <a:t>) = 1,8</a:t>
            </a:r>
          </a:p>
          <a:p>
            <a:pPr marL="0" indent="0">
              <a:buNone/>
            </a:pPr>
            <a:r>
              <a:rPr lang="pt-BR" dirty="0" smtClean="0"/>
              <a:t>Beta de variação cambial (</a:t>
            </a:r>
            <a:r>
              <a:rPr lang="pt-BR" dirty="0" err="1" smtClean="0">
                <a:latin typeface="Symbol" panose="05050102010706020507" pitchFamily="18" charset="2"/>
              </a:rPr>
              <a:t>b</a:t>
            </a:r>
            <a:r>
              <a:rPr lang="pt-BR" baseline="-25000" dirty="0" err="1" smtClean="0"/>
              <a:t>VC</a:t>
            </a:r>
            <a:r>
              <a:rPr lang="pt-BR" dirty="0" smtClean="0"/>
              <a:t>) = 1,2</a:t>
            </a:r>
          </a:p>
          <a:p>
            <a:pPr marL="0" indent="0">
              <a:buNone/>
            </a:pPr>
            <a:r>
              <a:rPr lang="pt-BR" dirty="0" smtClean="0"/>
              <a:t>Beta de preço das commodities (</a:t>
            </a:r>
            <a:r>
              <a:rPr lang="pt-BR" dirty="0" err="1" smtClean="0">
                <a:latin typeface="Symbol" panose="05050102010706020507" pitchFamily="18" charset="2"/>
              </a:rPr>
              <a:t>b</a:t>
            </a:r>
            <a:r>
              <a:rPr lang="pt-BR" baseline="-25000" dirty="0" err="1" smtClean="0"/>
              <a:t>C</a:t>
            </a:r>
            <a:r>
              <a:rPr lang="pt-BR" dirty="0" smtClean="0"/>
              <a:t>) = -1,0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7143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Precificação por Arbitragem (APT)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93293" y="6192907"/>
                <a:ext cx="11415252" cy="4964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𝑗𝑢𝑟𝑜𝑠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𝑗𝑢𝑟𝑜𝑠</m:t>
                              </m:r>
                            </m:sub>
                          </m:s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𝑣𝑎𝑟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𝑐𝑎𝑚𝑏𝑖𝑎𝑙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𝑣𝑎𝑟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𝑐𝑎𝑚𝑏𝑖𝑎𝑙</m:t>
                              </m:r>
                            </m:sub>
                          </m:s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𝑃𝑟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𝐶𝑜𝑚𝑚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𝑃𝑟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𝐶𝑜𝑚𝑚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93" y="6192907"/>
                <a:ext cx="11415252" cy="4964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84939"/>
              </p:ext>
            </p:extLst>
          </p:nvPr>
        </p:nvGraphicFramePr>
        <p:xfrm>
          <a:off x="858520" y="1438139"/>
          <a:ext cx="10472056" cy="4546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490"/>
                <a:gridCol w="1918333"/>
                <a:gridCol w="2094411"/>
                <a:gridCol w="2094411"/>
                <a:gridCol w="2094411"/>
              </a:tblGrid>
              <a:tr h="943657">
                <a:tc>
                  <a:txBody>
                    <a:bodyPr/>
                    <a:lstStyle/>
                    <a:p>
                      <a:pPr algn="ctr"/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Beta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Projetado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Realizado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Fator Surpresa</a:t>
                      </a:r>
                      <a:endParaRPr lang="pt-BR" sz="28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Taxa de juros 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1,8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8,5%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10%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10%</a:t>
                      </a:r>
                      <a:r>
                        <a:rPr lang="pt-BR" sz="2800" baseline="0" dirty="0" smtClean="0"/>
                        <a:t> - 8,5% =</a:t>
                      </a:r>
                    </a:p>
                    <a:p>
                      <a:pPr algn="ctr"/>
                      <a:r>
                        <a:rPr lang="pt-BR" sz="2800" baseline="0" dirty="0" smtClean="0"/>
                        <a:t>1,5%</a:t>
                      </a:r>
                      <a:endParaRPr lang="pt-BR" sz="2800" dirty="0"/>
                    </a:p>
                  </a:txBody>
                  <a:tcPr anchor="ctr"/>
                </a:tc>
              </a:tr>
              <a:tr h="1015503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Variação cambial 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1,2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7,5%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7,0%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7%</a:t>
                      </a:r>
                      <a:r>
                        <a:rPr lang="pt-BR" sz="2800" baseline="0" dirty="0" smtClean="0"/>
                        <a:t> - 7,5% =</a:t>
                      </a:r>
                    </a:p>
                    <a:p>
                      <a:pPr algn="ctr"/>
                      <a:r>
                        <a:rPr lang="pt-BR" sz="2800" baseline="0" dirty="0" smtClean="0"/>
                        <a:t>-0,5%</a:t>
                      </a:r>
                      <a:endParaRPr lang="pt-BR" sz="2800" dirty="0" smtClean="0"/>
                    </a:p>
                  </a:txBody>
                  <a:tcPr anchor="ctr"/>
                </a:tc>
              </a:tr>
              <a:tr h="1049644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Preço das commodities 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-1,0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Estável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-1,5%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-1,5%</a:t>
                      </a:r>
                      <a:r>
                        <a:rPr lang="pt-BR" sz="2800" baseline="0" dirty="0" smtClean="0"/>
                        <a:t> - 0% =</a:t>
                      </a:r>
                    </a:p>
                    <a:p>
                      <a:pPr algn="ctr"/>
                      <a:r>
                        <a:rPr lang="pt-BR" sz="2800" baseline="0" dirty="0" smtClean="0"/>
                        <a:t>-1,5%</a:t>
                      </a:r>
                      <a:endParaRPr lang="pt-BR" sz="2800" dirty="0" smtClean="0"/>
                    </a:p>
                  </a:txBody>
                  <a:tcPr anchor="ctr"/>
                </a:tc>
              </a:tr>
              <a:tr h="591194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Retorno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–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8,6%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–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–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04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rma livre 23"/>
          <p:cNvSpPr/>
          <p:nvPr/>
        </p:nvSpPr>
        <p:spPr>
          <a:xfrm>
            <a:off x="2525487" y="2397646"/>
            <a:ext cx="6455398" cy="2500926"/>
          </a:xfrm>
          <a:custGeom>
            <a:avLst/>
            <a:gdLst>
              <a:gd name="connsiteX0" fmla="*/ 6455228 w 6498771"/>
              <a:gd name="connsiteY0" fmla="*/ 0 h 2460171"/>
              <a:gd name="connsiteX1" fmla="*/ 0 w 6498771"/>
              <a:gd name="connsiteY1" fmla="*/ 2460171 h 2460171"/>
              <a:gd name="connsiteX2" fmla="*/ 6498771 w 6498771"/>
              <a:gd name="connsiteY2" fmla="*/ 2460171 h 246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98771" h="2460171">
                <a:moveTo>
                  <a:pt x="6455228" y="0"/>
                </a:moveTo>
                <a:lnTo>
                  <a:pt x="0" y="2460171"/>
                </a:lnTo>
                <a:lnTo>
                  <a:pt x="6498771" y="2460171"/>
                </a:lnTo>
              </a:path>
            </a:pathLst>
          </a:custGeom>
          <a:pattFill prst="wdUpDiag">
            <a:fgClr>
              <a:schemeClr val="accent6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Já visto.....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76528" y="3860018"/>
            <a:ext cx="3752850" cy="1300163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Prêmio pelo risco de Mercado</a:t>
            </a:r>
            <a:endParaRPr lang="pt-BR" b="1" dirty="0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2500164" y="2325638"/>
            <a:ext cx="0" cy="34563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500164" y="5782022"/>
            <a:ext cx="6552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2500164" y="4911080"/>
            <a:ext cx="6552728" cy="0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2500164" y="2397646"/>
            <a:ext cx="6480720" cy="252028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8928248" y="2018442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SML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332812" y="578202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Risco</a:t>
            </a:r>
            <a:endParaRPr lang="pt-BR" sz="28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36068" y="2018442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E(R)</a:t>
            </a:r>
            <a:endParaRPr lang="pt-BR" sz="28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987996" y="2109614"/>
            <a:ext cx="615553" cy="29680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sz="2800" dirty="0" smtClean="0"/>
              <a:t>Retorno esperado</a:t>
            </a:r>
            <a:endParaRPr lang="pt-BR" sz="28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015480" y="4610730"/>
            <a:ext cx="9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R</a:t>
            </a:r>
            <a:r>
              <a:rPr lang="pt-BR" sz="2800" baseline="-25000" dirty="0" smtClean="0">
                <a:solidFill>
                  <a:srgbClr val="0070C0"/>
                </a:solidFill>
              </a:rPr>
              <a:t>F</a:t>
            </a:r>
            <a:endParaRPr lang="pt-BR" sz="2800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75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 build="p"/>
      <p:bldP spid="8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Precificação por Arbitragem (APT)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88374" y="4533011"/>
                <a:ext cx="11415252" cy="4964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𝑗𝑢𝑟𝑜𝑠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𝑗𝑢𝑟𝑜𝑠</m:t>
                              </m:r>
                            </m:sub>
                          </m:s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𝑣𝑎𝑟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𝑐𝑎𝑚𝑏𝑖𝑎𝑙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𝑣𝑎𝑟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𝑐𝑎𝑚𝑏𝑖𝑎𝑙</m:t>
                              </m:r>
                            </m:sub>
                          </m:s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𝑃𝑟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𝐶𝑜𝑚𝑚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𝑃𝑟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𝐶𝑜𝑚𝑚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74" y="4533011"/>
                <a:ext cx="11415252" cy="4964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040763"/>
              </p:ext>
            </p:extLst>
          </p:nvPr>
        </p:nvGraphicFramePr>
        <p:xfrm>
          <a:off x="858520" y="1404710"/>
          <a:ext cx="10472056" cy="3039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490"/>
                <a:gridCol w="1918333"/>
                <a:gridCol w="2094411"/>
                <a:gridCol w="2094411"/>
                <a:gridCol w="2094411"/>
              </a:tblGrid>
              <a:tr h="943657">
                <a:tc>
                  <a:txBody>
                    <a:bodyPr/>
                    <a:lstStyle/>
                    <a:p>
                      <a:pPr algn="ctr"/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Beta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Projetado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Realizado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Fator Surpresa</a:t>
                      </a:r>
                      <a:endParaRPr lang="pt-BR" sz="28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Taxa de juros 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1,8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8,5%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10%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aseline="0" dirty="0" smtClean="0"/>
                        <a:t>1,5%</a:t>
                      </a:r>
                      <a:endParaRPr lang="pt-BR" sz="2800" dirty="0"/>
                    </a:p>
                  </a:txBody>
                  <a:tcPr anchor="ctr"/>
                </a:tc>
              </a:tr>
              <a:tr h="540111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Var. cambial 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1,2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7,5%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7,0%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aseline="0" dirty="0" smtClean="0"/>
                        <a:t>-0,5%</a:t>
                      </a:r>
                      <a:endParaRPr lang="pt-BR" sz="2800" dirty="0" smtClean="0"/>
                    </a:p>
                  </a:txBody>
                  <a:tcPr anchor="ctr"/>
                </a:tc>
              </a:tr>
              <a:tr h="501445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Pr. </a:t>
                      </a:r>
                      <a:r>
                        <a:rPr lang="pt-BR" sz="2800" dirty="0" err="1" smtClean="0"/>
                        <a:t>Commod</a:t>
                      </a:r>
                      <a:r>
                        <a:rPr lang="pt-BR" sz="2800" dirty="0" smtClean="0"/>
                        <a:t>. 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-1,0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Estável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-1,5%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aseline="0" dirty="0" smtClean="0"/>
                        <a:t>-1,5%</a:t>
                      </a:r>
                      <a:endParaRPr lang="pt-BR" sz="2800" dirty="0" smtClean="0"/>
                    </a:p>
                  </a:txBody>
                  <a:tcPr anchor="ctr"/>
                </a:tc>
              </a:tr>
              <a:tr h="484731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Retorno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–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8,6%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–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–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383457" y="5154552"/>
                <a:ext cx="1141525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=8,6%+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1,8×1,5%+1,2×</m:t>
                          </m:r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−0,5%</m:t>
                              </m:r>
                            </m:e>
                          </m:d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−1,0</m:t>
                              </m:r>
                            </m:e>
                          </m:d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−1,5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pt-BR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57" y="5154552"/>
                <a:ext cx="1141525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68710" y="5749404"/>
                <a:ext cx="1141525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=8,6%+2,7%−0,6%+1,5%</m:t>
                      </m:r>
                    </m:oMath>
                  </m:oMathPara>
                </a14:m>
                <a:endParaRPr lang="pt-BR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10" y="5749404"/>
                <a:ext cx="11415252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90478" y="6282799"/>
                <a:ext cx="1141525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=12,2%</m:t>
                      </m:r>
                    </m:oMath>
                  </m:oMathPara>
                </a14:m>
                <a:endParaRPr lang="pt-BR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78" y="6282799"/>
                <a:ext cx="1141525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73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Retorno Esperado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9935" y="2042161"/>
            <a:ext cx="10515600" cy="537758"/>
          </a:xfrm>
        </p:spPr>
        <p:txBody>
          <a:bodyPr>
            <a:noAutofit/>
          </a:bodyPr>
          <a:lstStyle/>
          <a:p>
            <a:pPr marL="541338" indent="-541338">
              <a:buNone/>
            </a:pPr>
            <a:r>
              <a:rPr lang="pt-BR" dirty="0" smtClean="0"/>
              <a:t>A equação do retorno esperado de um investimento considerando os betas das funções de risco (betas fatoriais) é</a:t>
            </a:r>
          </a:p>
          <a:p>
            <a:pPr marL="541338" indent="-541338">
              <a:buNone/>
            </a:pPr>
            <a:endParaRPr lang="pt-BR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89935" y="3268836"/>
                <a:ext cx="1101212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35" y="3268836"/>
                <a:ext cx="11012129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46974" y="4064736"/>
            <a:ext cx="10515600" cy="2096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>
              <a:buFont typeface="Arial" panose="020B0604020202020204" pitchFamily="34" charset="0"/>
              <a:buNone/>
            </a:pPr>
            <a:r>
              <a:rPr lang="pt-BR" i="1" dirty="0" smtClean="0"/>
              <a:t>E(R)</a:t>
            </a:r>
            <a:r>
              <a:rPr lang="pt-BR" dirty="0" smtClean="0"/>
              <a:t> = Retorno esperada de uma carteira fatorial</a:t>
            </a:r>
          </a:p>
          <a:p>
            <a:pPr marL="541338" indent="-541338">
              <a:buNone/>
            </a:pPr>
            <a:r>
              <a:rPr lang="pt-BR" i="1" dirty="0" smtClean="0"/>
              <a:t>R</a:t>
            </a:r>
            <a:r>
              <a:rPr lang="pt-BR" i="1" baseline="-25000" dirty="0"/>
              <a:t>F</a:t>
            </a:r>
            <a:r>
              <a:rPr lang="pt-BR" dirty="0" smtClean="0"/>
              <a:t> = Retorno esperada de uma carteira livre de risco</a:t>
            </a:r>
          </a:p>
          <a:p>
            <a:pPr marL="541338" indent="-541338">
              <a:buNone/>
            </a:pPr>
            <a:r>
              <a:rPr lang="pt-BR" i="1" dirty="0" err="1" smtClean="0">
                <a:latin typeface="Symbol" panose="05050102010706020507" pitchFamily="18" charset="2"/>
              </a:rPr>
              <a:t>b</a:t>
            </a:r>
            <a:r>
              <a:rPr lang="pt-BR" i="1" baseline="-25000" dirty="0" err="1" smtClean="0"/>
              <a:t>j</a:t>
            </a:r>
            <a:r>
              <a:rPr lang="pt-BR" dirty="0" smtClean="0"/>
              <a:t> = Betas fatoriais</a:t>
            </a:r>
          </a:p>
          <a:p>
            <a:pPr marL="1611313" indent="-1611313">
              <a:buNone/>
            </a:pPr>
            <a:r>
              <a:rPr lang="pt-BR" i="1" dirty="0" smtClean="0"/>
              <a:t>[E(R)-R</a:t>
            </a:r>
            <a:r>
              <a:rPr lang="pt-BR" i="1" baseline="-25000" dirty="0" smtClean="0"/>
              <a:t>F</a:t>
            </a:r>
            <a:r>
              <a:rPr lang="pt-BR" dirty="0" smtClean="0"/>
              <a:t>] = Prêmio pelo risco para cada fator de risco considerado no modelo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15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Retorno Esperado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9423" y="1539689"/>
            <a:ext cx="10515600" cy="537758"/>
          </a:xfrm>
        </p:spPr>
        <p:txBody>
          <a:bodyPr>
            <a:noAutofit/>
          </a:bodyPr>
          <a:lstStyle/>
          <a:p>
            <a:pPr marL="541338" indent="-541338">
              <a:buNone/>
            </a:pPr>
            <a:r>
              <a:rPr lang="pt-BR" dirty="0" smtClean="0"/>
              <a:t>Exemplo</a:t>
            </a:r>
          </a:p>
          <a:p>
            <a:pPr marL="0" indent="0">
              <a:buNone/>
            </a:pPr>
            <a:r>
              <a:rPr lang="pt-BR" dirty="0" smtClean="0"/>
              <a:t>Suponha que esteja sendo usado um modelo multifatorial para avaliar o retorno de uma ação. As seguintes estimativas foram feitas:</a:t>
            </a:r>
          </a:p>
          <a:p>
            <a:pPr marL="541338" indent="-541338">
              <a:buNone/>
            </a:pPr>
            <a:endParaRPr lang="pt-BR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46974" y="5671456"/>
            <a:ext cx="10515600" cy="489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/>
              <a:t>A taxa livre de risco está fixada em 6,5% no ano. Pede-se estimar o retorno da ação da empresa.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069280"/>
              </p:ext>
            </p:extLst>
          </p:nvPr>
        </p:nvGraphicFramePr>
        <p:xfrm>
          <a:off x="2031296" y="2979476"/>
          <a:ext cx="8127999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Fatores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Beta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Prêmio de risco </a:t>
                      </a:r>
                      <a:r>
                        <a:rPr lang="pt-BR" sz="2800" i="1" dirty="0" smtClean="0"/>
                        <a:t>[E(R</a:t>
                      </a:r>
                      <a:r>
                        <a:rPr lang="pt-BR" sz="2800" i="1" baseline="-25000" dirty="0" smtClean="0"/>
                        <a:t>FATOR</a:t>
                      </a:r>
                      <a:r>
                        <a:rPr lang="pt-BR" sz="2800" i="1" dirty="0" smtClean="0"/>
                        <a:t>)-R</a:t>
                      </a:r>
                      <a:r>
                        <a:rPr lang="pt-BR" sz="2800" i="1" baseline="-25000" dirty="0" smtClean="0"/>
                        <a:t>F</a:t>
                      </a:r>
                      <a:r>
                        <a:rPr lang="pt-BR" sz="2800" dirty="0" smtClean="0"/>
                        <a:t>]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0,6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2,4%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1,7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0,9%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3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1,0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2,0%</a:t>
                      </a:r>
                      <a:endParaRPr lang="pt-BR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4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Retorno Esperado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9423" y="1539689"/>
            <a:ext cx="10515600" cy="537758"/>
          </a:xfrm>
        </p:spPr>
        <p:txBody>
          <a:bodyPr>
            <a:noAutofit/>
          </a:bodyPr>
          <a:lstStyle/>
          <a:p>
            <a:pPr marL="541338" indent="-541338">
              <a:buNone/>
            </a:pPr>
            <a:r>
              <a:rPr lang="pt-BR" dirty="0" smtClean="0"/>
              <a:t>Exemplo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71246" y="5714835"/>
                <a:ext cx="1101212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pt-BR" sz="2800" b="0" i="1" baseline="-2500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pt-BR" sz="2800" b="0" i="1" baseline="-25000" smtClean="0">
                            <a:latin typeface="Cambria Math" panose="02040503050406030204" pitchFamily="18" charset="0"/>
                          </a:rPr>
                          <m:t>ÇÃ</m:t>
                        </m:r>
                        <m:r>
                          <a:rPr lang="pt-BR" sz="2800" b="0" i="1" baseline="-25000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d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=6,5%+</m:t>
                    </m:r>
                  </m:oMath>
                </a14:m>
                <a:r>
                  <a:rPr lang="pt-BR" sz="2800" dirty="0" smtClean="0">
                    <a:latin typeface="Symbol" panose="05050102010706020507" pitchFamily="18" charset="2"/>
                  </a:rPr>
                  <a:t> [(0,6</a:t>
                </a:r>
                <a:r>
                  <a:rPr lang="pt-B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×2,4%)</a:t>
                </a:r>
                <a:r>
                  <a:rPr lang="pt-BR" sz="2800" b="0" dirty="0" smtClean="0"/>
                  <a:t>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pt-BR" sz="2800" dirty="0" smtClean="0">
                    <a:latin typeface="Symbol" panose="05050102010706020507" pitchFamily="18" charset="2"/>
                  </a:rPr>
                  <a:t> (1,7</a:t>
                </a:r>
                <a:r>
                  <a:rPr lang="pt-B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×0,9%)</a:t>
                </a:r>
                <a:r>
                  <a:rPr lang="pt-BR" sz="2800" b="0" dirty="0" smtClean="0"/>
                  <a:t>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pt-BR" sz="2800" dirty="0" smtClean="0">
                    <a:latin typeface="Symbol" panose="05050102010706020507" pitchFamily="18" charset="2"/>
                  </a:rPr>
                  <a:t>(1,0</a:t>
                </a:r>
                <a:r>
                  <a:rPr lang="pt-B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×2,0%)]</a:t>
                </a:r>
                <a:endParaRPr lang="pt-BR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46" y="5714835"/>
                <a:ext cx="11012129" cy="430887"/>
              </a:xfrm>
              <a:prstGeom prst="rect">
                <a:avLst/>
              </a:prstGeom>
              <a:blipFill rotWithShape="0">
                <a:blip r:embed="rId2"/>
                <a:stretch>
                  <a:fillRect t="-28169" b="-478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46974" y="4776725"/>
            <a:ext cx="10515600" cy="489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/>
              <a:t>A taxa livre de risco está fixada em 6,5% no ano. Pede-se estimar o retorno da ação </a:t>
            </a:r>
            <a:r>
              <a:rPr lang="pt-BR" smtClean="0"/>
              <a:t>da empresa.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989494"/>
              </p:ext>
            </p:extLst>
          </p:nvPr>
        </p:nvGraphicFramePr>
        <p:xfrm>
          <a:off x="2031296" y="2084745"/>
          <a:ext cx="8127999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Fatores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Beta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Prêmio de risco </a:t>
                      </a:r>
                      <a:r>
                        <a:rPr lang="pt-BR" sz="2800" i="1" dirty="0" smtClean="0"/>
                        <a:t>[E(R</a:t>
                      </a:r>
                      <a:r>
                        <a:rPr lang="pt-BR" sz="2800" i="1" baseline="-25000" dirty="0" smtClean="0"/>
                        <a:t>FATOR</a:t>
                      </a:r>
                      <a:r>
                        <a:rPr lang="pt-BR" sz="2800" i="1" dirty="0" smtClean="0"/>
                        <a:t>)-R</a:t>
                      </a:r>
                      <a:r>
                        <a:rPr lang="pt-BR" sz="2800" i="1" baseline="-25000" dirty="0" smtClean="0"/>
                        <a:t>F</a:t>
                      </a:r>
                      <a:r>
                        <a:rPr lang="pt-BR" sz="2800" dirty="0" smtClean="0"/>
                        <a:t>]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0,6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2,4%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1,7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0,9%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3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1,0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2,0%</a:t>
                      </a:r>
                      <a:endParaRPr lang="pt-BR" sz="2800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77926" y="6278715"/>
                <a:ext cx="1101212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pt-BR" sz="2800" b="0" i="1" baseline="-25000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t-BR" sz="2800" b="0" i="1" baseline="-25000" smtClean="0">
                              <a:latin typeface="Cambria Math" panose="02040503050406030204" pitchFamily="18" charset="0"/>
                            </a:rPr>
                            <m:t>ÇÃ</m:t>
                          </m:r>
                          <m:r>
                            <a:rPr lang="pt-BR" sz="2800" b="0" i="1" baseline="-25000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=11,47%</m:t>
                      </m:r>
                    </m:oMath>
                  </m:oMathPara>
                </a14:m>
                <a:endParaRPr lang="pt-BR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26" y="6278715"/>
                <a:ext cx="11012129" cy="430887"/>
              </a:xfrm>
              <a:prstGeom prst="rect">
                <a:avLst/>
              </a:prstGeom>
              <a:blipFill rotWithShape="0">
                <a:blip r:embed="rId3"/>
                <a:stretch>
                  <a:fillRect b="-1267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33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Precificação por Arbitragem (APT)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Procedimentos para a estimativa do prêmio pelo risco esperado e retorno esperado de uma ação pelo modelo APT: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Identificação dos fatores macroeconômicos a serem utilizados no modelo, como PIB, taxa de juros, inflação, câmbio </a:t>
            </a:r>
            <a:r>
              <a:rPr lang="pt-BR" dirty="0" err="1" smtClean="0"/>
              <a:t>etc</a:t>
            </a:r>
            <a:r>
              <a:rPr lang="pt-BR" dirty="0" smtClean="0"/>
              <a:t> (</a:t>
            </a:r>
            <a:r>
              <a:rPr lang="pt-BR" u="sng" dirty="0" smtClean="0"/>
              <a:t>Fator Surpresa</a:t>
            </a:r>
            <a:r>
              <a:rPr lang="pt-BR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  Cálculo do prêmio esperado de risco para cada fator econômico relacionado. Prêmio pelo Risco Esperado = [E(R</a:t>
            </a:r>
            <a:r>
              <a:rPr lang="pt-BR" baseline="-25000" dirty="0" smtClean="0"/>
              <a:t>FATOR</a:t>
            </a:r>
            <a:r>
              <a:rPr lang="pt-BR" dirty="0" smtClean="0"/>
              <a:t>) – R</a:t>
            </a:r>
            <a:r>
              <a:rPr lang="pt-BR" baseline="-25000" dirty="0" smtClean="0"/>
              <a:t>F</a:t>
            </a:r>
            <a:r>
              <a:rPr lang="pt-BR" dirty="0" smtClean="0"/>
              <a:t>]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Estimativa das medidas de sensibilidade a partir do prêmio pelo risco esperado calculado </a:t>
            </a:r>
          </a:p>
        </p:txBody>
      </p:sp>
    </p:spTree>
    <p:extLst>
      <p:ext uri="{BB962C8B-B14F-4D97-AF65-F5344CB8AC3E}">
        <p14:creationId xmlns:p14="http://schemas.microsoft.com/office/powerpoint/2010/main" val="378806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 da Precificação por Arbitragem (APT)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9423" y="1539689"/>
            <a:ext cx="10515600" cy="537758"/>
          </a:xfrm>
        </p:spPr>
        <p:txBody>
          <a:bodyPr>
            <a:noAutofit/>
          </a:bodyPr>
          <a:lstStyle/>
          <a:p>
            <a:pPr marL="541338" indent="-541338">
              <a:buNone/>
            </a:pPr>
            <a:r>
              <a:rPr lang="pt-BR" dirty="0" smtClean="0"/>
              <a:t>Exemplo</a:t>
            </a:r>
          </a:p>
          <a:p>
            <a:pPr marL="0" indent="0">
              <a:buNone/>
            </a:pPr>
            <a:r>
              <a:rPr lang="pt-BR" dirty="0" smtClean="0"/>
              <a:t>Considere a escolha de três fatores (F</a:t>
            </a:r>
            <a:r>
              <a:rPr lang="pt-BR" baseline="-25000" dirty="0" smtClean="0"/>
              <a:t>1</a:t>
            </a:r>
            <a:r>
              <a:rPr lang="pt-BR" dirty="0" smtClean="0"/>
              <a:t>, F</a:t>
            </a:r>
            <a:r>
              <a:rPr lang="pt-BR" baseline="-25000" dirty="0"/>
              <a:t>2</a:t>
            </a:r>
            <a:r>
              <a:rPr lang="pt-BR" dirty="0" smtClean="0"/>
              <a:t>, F</a:t>
            </a:r>
            <a:r>
              <a:rPr lang="pt-BR" baseline="-25000" dirty="0" smtClean="0"/>
              <a:t>3</a:t>
            </a:r>
            <a:r>
              <a:rPr lang="pt-BR" dirty="0" smtClean="0"/>
              <a:t>) e as medidas respectivas, calculadas para uma carteira de ações. A taxa livre de risco é de 6% a.a.</a:t>
            </a:r>
          </a:p>
          <a:p>
            <a:pPr marL="541338" indent="-541338">
              <a:buNone/>
            </a:pPr>
            <a:endParaRPr lang="pt-BR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46974" y="5671456"/>
            <a:ext cx="10515600" cy="489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/>
              <a:t>Qual é o retorno esperado da carteira?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946839"/>
              </p:ext>
            </p:extLst>
          </p:nvPr>
        </p:nvGraphicFramePr>
        <p:xfrm>
          <a:off x="3048000" y="3017576"/>
          <a:ext cx="60960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Fator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i="1" dirty="0" smtClean="0"/>
                        <a:t>E(R</a:t>
                      </a:r>
                      <a:r>
                        <a:rPr lang="pt-BR" sz="2800" i="1" baseline="-25000" dirty="0" smtClean="0"/>
                        <a:t>FATOR</a:t>
                      </a:r>
                      <a:r>
                        <a:rPr lang="pt-BR" sz="2800" i="1" dirty="0" smtClean="0"/>
                        <a:t>)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Beta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F1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5,3%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1,1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F2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-0,7%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-1,2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F3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8,1%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0,7</a:t>
                      </a:r>
                      <a:endParaRPr lang="pt-BR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30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 da Precificação por Arbitragem (APT)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9423" y="1539689"/>
            <a:ext cx="10515600" cy="537758"/>
          </a:xfrm>
        </p:spPr>
        <p:txBody>
          <a:bodyPr>
            <a:noAutofit/>
          </a:bodyPr>
          <a:lstStyle/>
          <a:p>
            <a:pPr marL="541338" indent="-541338">
              <a:buNone/>
            </a:pPr>
            <a:r>
              <a:rPr lang="pt-BR" dirty="0" smtClean="0"/>
              <a:t>Exemplo</a:t>
            </a:r>
          </a:p>
          <a:p>
            <a:pPr marL="0" indent="0">
              <a:buNone/>
            </a:pPr>
            <a:r>
              <a:rPr lang="pt-BR" dirty="0" smtClean="0"/>
              <a:t>Considere a escolha de três fatores (F</a:t>
            </a:r>
            <a:r>
              <a:rPr lang="pt-BR" baseline="-25000" dirty="0" smtClean="0"/>
              <a:t>1</a:t>
            </a:r>
            <a:r>
              <a:rPr lang="pt-BR" dirty="0" smtClean="0"/>
              <a:t>, F</a:t>
            </a:r>
            <a:r>
              <a:rPr lang="pt-BR" baseline="-25000" dirty="0"/>
              <a:t>2</a:t>
            </a:r>
            <a:r>
              <a:rPr lang="pt-BR" dirty="0" smtClean="0"/>
              <a:t>, F</a:t>
            </a:r>
            <a:r>
              <a:rPr lang="pt-BR" baseline="-25000" dirty="0" smtClean="0"/>
              <a:t>3</a:t>
            </a:r>
            <a:r>
              <a:rPr lang="pt-BR" dirty="0" smtClean="0"/>
              <a:t>) e as medidas respectivas, calculadas para uma carteira de ações. A taxa livre de risco é de 6% a.a.</a:t>
            </a:r>
          </a:p>
          <a:p>
            <a:pPr marL="541338" indent="-541338">
              <a:buNone/>
            </a:pPr>
            <a:endParaRPr lang="pt-BR" dirty="0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368996"/>
              </p:ext>
            </p:extLst>
          </p:nvPr>
        </p:nvGraphicFramePr>
        <p:xfrm>
          <a:off x="494596" y="2928676"/>
          <a:ext cx="10160705" cy="3207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604"/>
                <a:gridCol w="1879600"/>
                <a:gridCol w="2692400"/>
                <a:gridCol w="1498600"/>
                <a:gridCol w="2603501"/>
              </a:tblGrid>
              <a:tr h="1135324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Fator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i="1" dirty="0" smtClean="0"/>
                        <a:t>E(R</a:t>
                      </a:r>
                      <a:r>
                        <a:rPr lang="pt-BR" sz="2800" i="1" baseline="-25000" dirty="0" smtClean="0"/>
                        <a:t>FATOR</a:t>
                      </a:r>
                      <a:r>
                        <a:rPr lang="pt-BR" sz="2800" i="1" dirty="0" smtClean="0"/>
                        <a:t>)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Prêmio de risco </a:t>
                      </a:r>
                      <a:r>
                        <a:rPr lang="pt-BR" sz="2800" i="1" dirty="0" smtClean="0"/>
                        <a:t>[E(R</a:t>
                      </a:r>
                      <a:r>
                        <a:rPr lang="pt-BR" sz="2800" i="1" baseline="-25000" dirty="0" smtClean="0"/>
                        <a:t>FATOR</a:t>
                      </a:r>
                      <a:r>
                        <a:rPr lang="pt-BR" sz="2800" i="1" dirty="0" smtClean="0"/>
                        <a:t>)-R</a:t>
                      </a:r>
                      <a:r>
                        <a:rPr lang="pt-BR" sz="2800" i="1" baseline="-25000" dirty="0" smtClean="0"/>
                        <a:t>F</a:t>
                      </a:r>
                      <a:r>
                        <a:rPr lang="pt-BR" sz="2800" dirty="0" smtClean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Beta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Risco  </a:t>
                      </a:r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Prêmio </a:t>
                      </a:r>
                      <a:r>
                        <a:rPr lang="el-G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β×</a:t>
                      </a:r>
                      <a:r>
                        <a:rPr lang="pt-BR" sz="2800" i="1" dirty="0" smtClean="0"/>
                        <a:t>[E(R</a:t>
                      </a:r>
                      <a:r>
                        <a:rPr lang="pt-BR" sz="2800" i="1" baseline="-25000" dirty="0" smtClean="0"/>
                        <a:t>FATOR</a:t>
                      </a:r>
                      <a:r>
                        <a:rPr lang="pt-BR" sz="2800" i="1" dirty="0" smtClean="0"/>
                        <a:t>)-R</a:t>
                      </a:r>
                      <a:r>
                        <a:rPr lang="pt-BR" sz="2800" i="1" baseline="-25000" dirty="0" smtClean="0"/>
                        <a:t>F</a:t>
                      </a:r>
                      <a:r>
                        <a:rPr lang="pt-BR" sz="2800" dirty="0" smtClean="0"/>
                        <a:t>]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F1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5,3%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-0,7%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1,1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-0,77%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F2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-0,7%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-6,7%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-1,2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8,04%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F3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smtClean="0"/>
                        <a:t>8,1%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2,1%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0,7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1,47%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TOTAL</a:t>
                      </a:r>
                      <a:endParaRPr lang="pt-BR" sz="2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8,74%</a:t>
                      </a:r>
                      <a:endParaRPr lang="pt-BR" sz="2800" b="1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77926" y="6278715"/>
                <a:ext cx="1101212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=6%+8,74%=14,74%</m:t>
                      </m:r>
                    </m:oMath>
                  </m:oMathPara>
                </a14:m>
                <a:endParaRPr lang="pt-BR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26" y="6278715"/>
                <a:ext cx="11012129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3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de 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Alguns modelos de carteira eficiente foram desenvolvidos com o objetivo de identificar os fatores de risco que melhor se ajustam aos fundamentos das empresas.</a:t>
            </a:r>
          </a:p>
          <a:p>
            <a:r>
              <a:rPr lang="pt-BR" dirty="0" smtClean="0"/>
              <a:t>O fator mais adotado é a carteira de mercado (como no CAPM)</a:t>
            </a:r>
          </a:p>
          <a:p>
            <a:r>
              <a:rPr lang="pt-BR" dirty="0" smtClean="0"/>
              <a:t>Porém há outros fatores sugeridos de forma construir modelos de precificação mais explicativos. Um dos mais conhecidos é o modelo de três fatores de Fama e </a:t>
            </a:r>
            <a:r>
              <a:rPr lang="pt-BR" dirty="0" err="1" smtClean="0"/>
              <a:t>French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42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Fama e </a:t>
            </a:r>
            <a:r>
              <a:rPr lang="pt-BR" dirty="0" err="1" smtClean="0"/>
              <a:t>French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Procura identificar a parcela do retorno de carteiras não explicada pelo coeficiente beta do CAPM.</a:t>
            </a:r>
          </a:p>
          <a:p>
            <a:r>
              <a:rPr lang="pt-BR" dirty="0" smtClean="0"/>
              <a:t>Variáveis explicativas: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 smtClean="0"/>
              <a:t>Mercado</a:t>
            </a:r>
            <a:r>
              <a:rPr lang="pt-BR" sz="2800" dirty="0" smtClean="0"/>
              <a:t>. Retorno pelo risco de mercado medido pela diferença entre o retorno da carteira de mercado e a taxa livre de risco  (R</a:t>
            </a:r>
            <a:r>
              <a:rPr lang="pt-BR" sz="2800" baseline="-25000" dirty="0" smtClean="0"/>
              <a:t>M</a:t>
            </a:r>
            <a:r>
              <a:rPr lang="pt-BR" sz="2800" dirty="0" smtClean="0"/>
              <a:t> – R</a:t>
            </a:r>
            <a:r>
              <a:rPr lang="pt-BR" sz="2800" baseline="-25000" dirty="0" smtClean="0"/>
              <a:t>F</a:t>
            </a:r>
            <a:r>
              <a:rPr lang="pt-BR" sz="2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861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Fama e </a:t>
            </a:r>
            <a:r>
              <a:rPr lang="pt-BR" dirty="0" err="1" smtClean="0"/>
              <a:t>French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Procura identificar a parcela do retorno de carteiras não explicada pelo coeficiente beta do CAPM.</a:t>
            </a:r>
          </a:p>
          <a:p>
            <a:r>
              <a:rPr lang="pt-BR" dirty="0" smtClean="0"/>
              <a:t>Variáveis explicativas: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 smtClean="0"/>
              <a:t>Mercado</a:t>
            </a:r>
            <a:r>
              <a:rPr lang="pt-BR" sz="2800" dirty="0" smtClean="0"/>
              <a:t>. (R</a:t>
            </a:r>
            <a:r>
              <a:rPr lang="pt-BR" sz="2800" baseline="-25000" dirty="0" smtClean="0"/>
              <a:t>M</a:t>
            </a:r>
            <a:r>
              <a:rPr lang="pt-BR" sz="2800" dirty="0" smtClean="0"/>
              <a:t> – R</a:t>
            </a:r>
            <a:r>
              <a:rPr lang="pt-BR" sz="2800" baseline="-25000" dirty="0" smtClean="0"/>
              <a:t>F</a:t>
            </a:r>
            <a:r>
              <a:rPr lang="pt-BR" sz="2800" dirty="0" smtClean="0"/>
              <a:t>).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 smtClean="0"/>
              <a:t>Tamanho. </a:t>
            </a:r>
            <a:r>
              <a:rPr lang="pt-BR" sz="2800" dirty="0" smtClean="0"/>
              <a:t>Diferença verificada entre o retorno de uma carteira de ações de pequenas e grandes empresas (Pequenas e grandes capitalizações de mercado), conhecido esse fator como </a:t>
            </a:r>
            <a:r>
              <a:rPr lang="pt-BR" sz="2800" dirty="0" err="1" smtClean="0"/>
              <a:t>Small</a:t>
            </a:r>
            <a:r>
              <a:rPr lang="pt-BR" sz="2800" dirty="0" smtClean="0"/>
              <a:t> </a:t>
            </a:r>
            <a:r>
              <a:rPr lang="pt-BR" sz="2800" dirty="0" err="1" smtClean="0"/>
              <a:t>Minus</a:t>
            </a:r>
            <a:r>
              <a:rPr lang="pt-BR" sz="2800" dirty="0" smtClean="0"/>
              <a:t> Big (SMB).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86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Reta Característica</a:t>
            </a:r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2500164" y="2325638"/>
            <a:ext cx="0" cy="34563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500164" y="5782022"/>
            <a:ext cx="6552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2500164" y="2397646"/>
            <a:ext cx="6480720" cy="252028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8343900" y="1768249"/>
            <a:ext cx="2937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 smtClean="0">
                <a:solidFill>
                  <a:srgbClr val="FF0000"/>
                </a:solidFill>
              </a:rPr>
              <a:t>Reta Característica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333500" y="2208942"/>
            <a:ext cx="129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</a:t>
            </a:r>
            <a:r>
              <a:rPr lang="pt-BR" sz="2800" baseline="-25000" dirty="0" smtClean="0"/>
              <a:t>J</a:t>
            </a:r>
            <a:r>
              <a:rPr lang="pt-BR" sz="2800" dirty="0" smtClean="0"/>
              <a:t> - R</a:t>
            </a:r>
            <a:r>
              <a:rPr lang="pt-BR" sz="2800" baseline="-25000" dirty="0" smtClean="0"/>
              <a:t>F</a:t>
            </a:r>
            <a:endParaRPr lang="pt-BR" sz="2800" baseline="-25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8305800" y="5771292"/>
            <a:ext cx="129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</a:t>
            </a:r>
            <a:r>
              <a:rPr lang="pt-BR" sz="2800" baseline="-25000" dirty="0"/>
              <a:t>M</a:t>
            </a:r>
            <a:r>
              <a:rPr lang="pt-BR" sz="2800" dirty="0" smtClean="0"/>
              <a:t> - R</a:t>
            </a:r>
            <a:r>
              <a:rPr lang="pt-BR" sz="2800" baseline="-25000" dirty="0" smtClean="0"/>
              <a:t>F</a:t>
            </a:r>
            <a:endParaRPr lang="pt-BR" sz="2800" baseline="-25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057900" y="72901"/>
            <a:ext cx="603885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</a:t>
            </a:r>
            <a:r>
              <a:rPr lang="pt-BR" sz="2800" baseline="-25000" dirty="0" smtClean="0"/>
              <a:t>J</a:t>
            </a:r>
            <a:r>
              <a:rPr lang="pt-BR" sz="2800" dirty="0" smtClean="0"/>
              <a:t> = Retorno de uma ativo (ou carteira)</a:t>
            </a:r>
          </a:p>
          <a:p>
            <a:r>
              <a:rPr lang="pt-BR" sz="2800" dirty="0" err="1" smtClean="0"/>
              <a:t>R</a:t>
            </a:r>
            <a:r>
              <a:rPr lang="pt-BR" sz="2800" baseline="-25000" dirty="0" err="1" smtClean="0"/>
              <a:t>m</a:t>
            </a:r>
            <a:r>
              <a:rPr lang="pt-BR" sz="2800" dirty="0"/>
              <a:t> </a:t>
            </a:r>
            <a:r>
              <a:rPr lang="pt-BR" sz="2800" dirty="0" smtClean="0"/>
              <a:t>= Retorno de todo mercado</a:t>
            </a:r>
            <a:endParaRPr lang="pt-BR" sz="2800" baseline="-25000" dirty="0"/>
          </a:p>
        </p:txBody>
      </p:sp>
      <p:sp>
        <p:nvSpPr>
          <p:cNvPr id="16" name="Elipse 15"/>
          <p:cNvSpPr/>
          <p:nvPr/>
        </p:nvSpPr>
        <p:spPr>
          <a:xfrm>
            <a:off x="6647083" y="33726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6799483" y="30297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8602883" y="23439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4627783" y="35250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3891183" y="40584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5224683" y="35250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4322983" y="38298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6024783" y="33980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7129683" y="24455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7459883" y="26995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6405783" y="35250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3522883" y="45791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4945283" y="39822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5631083" y="38171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665883" y="43251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4208683" y="42616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/>
          <p:cNvSpPr/>
          <p:nvPr/>
        </p:nvSpPr>
        <p:spPr>
          <a:xfrm>
            <a:off x="8463183" y="27376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8082183" y="30297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7345583" y="31567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85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80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Fama e </a:t>
            </a:r>
            <a:r>
              <a:rPr lang="pt-BR" dirty="0" err="1" smtClean="0"/>
              <a:t>French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Procura identificar a parcela do retorno de carteiras não explicada pelo coeficiente beta do CAPM.</a:t>
            </a:r>
          </a:p>
          <a:p>
            <a:r>
              <a:rPr lang="pt-BR" dirty="0" smtClean="0"/>
              <a:t>Variáveis explicativas: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 smtClean="0"/>
              <a:t>Mercado</a:t>
            </a:r>
            <a:r>
              <a:rPr lang="pt-BR" sz="2800" dirty="0" smtClean="0"/>
              <a:t>. (R</a:t>
            </a:r>
            <a:r>
              <a:rPr lang="pt-BR" sz="2800" baseline="-25000" dirty="0" smtClean="0"/>
              <a:t>M</a:t>
            </a:r>
            <a:r>
              <a:rPr lang="pt-BR" sz="2800" dirty="0" smtClean="0"/>
              <a:t> – R</a:t>
            </a:r>
            <a:r>
              <a:rPr lang="pt-BR" sz="2800" baseline="-25000" dirty="0" smtClean="0"/>
              <a:t>F</a:t>
            </a:r>
            <a:r>
              <a:rPr lang="pt-BR" sz="2800" dirty="0" smtClean="0"/>
              <a:t>).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 smtClean="0"/>
              <a:t>Tamanho. </a:t>
            </a:r>
            <a:r>
              <a:rPr lang="pt-BR" sz="2800" dirty="0" err="1" smtClean="0"/>
              <a:t>Small</a:t>
            </a:r>
            <a:r>
              <a:rPr lang="pt-BR" sz="2800" dirty="0" smtClean="0"/>
              <a:t> </a:t>
            </a:r>
            <a:r>
              <a:rPr lang="pt-BR" sz="2800" dirty="0" err="1" smtClean="0"/>
              <a:t>Minus</a:t>
            </a:r>
            <a:r>
              <a:rPr lang="pt-BR" sz="2800" dirty="0" smtClean="0"/>
              <a:t> Big (SMB).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 smtClean="0"/>
              <a:t>Capitalização (Valor). </a:t>
            </a:r>
            <a:r>
              <a:rPr lang="pt-BR" sz="2800" dirty="0" smtClean="0"/>
              <a:t>Diferença verificada entre o retorno de empresas de maior valor e de menor valor. O valor usado é medido pela relação entre o valor contábil e o valor de mercado da empresa (book-</a:t>
            </a:r>
            <a:r>
              <a:rPr lang="pt-BR" sz="2800" dirty="0" err="1" smtClean="0"/>
              <a:t>to</a:t>
            </a:r>
            <a:r>
              <a:rPr lang="pt-BR" sz="2800" dirty="0" smtClean="0"/>
              <a:t>-</a:t>
            </a:r>
            <a:r>
              <a:rPr lang="pt-BR" sz="2800" dirty="0" err="1" smtClean="0"/>
              <a:t>market</a:t>
            </a:r>
            <a:r>
              <a:rPr lang="pt-BR" sz="2800" dirty="0" smtClean="0"/>
              <a:t>), conhecido esse fator por </a:t>
            </a:r>
            <a:r>
              <a:rPr lang="pt-BR" sz="2800" dirty="0" err="1" smtClean="0"/>
              <a:t>Hight</a:t>
            </a:r>
            <a:r>
              <a:rPr lang="pt-BR" sz="2800" dirty="0" smtClean="0"/>
              <a:t> </a:t>
            </a:r>
            <a:r>
              <a:rPr lang="pt-BR" sz="2800" dirty="0" err="1" smtClean="0"/>
              <a:t>Minus</a:t>
            </a:r>
            <a:r>
              <a:rPr lang="pt-BR" sz="2800" dirty="0" smtClean="0"/>
              <a:t> </a:t>
            </a:r>
            <a:r>
              <a:rPr lang="pt-BR" sz="2800" dirty="0" err="1" smtClean="0"/>
              <a:t>Low</a:t>
            </a:r>
            <a:r>
              <a:rPr lang="pt-BR" sz="2800" dirty="0" smtClean="0"/>
              <a:t> (HML).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876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Fama e </a:t>
            </a:r>
            <a:r>
              <a:rPr lang="pt-BR" dirty="0" err="1" smtClean="0"/>
              <a:t>French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Procura identificar a parcela do retorno de carteiras não explicada pelo coeficiente beta do CAPM.</a:t>
            </a:r>
          </a:p>
          <a:p>
            <a:r>
              <a:rPr lang="pt-BR" dirty="0" smtClean="0"/>
              <a:t>Variáveis explicativas: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 smtClean="0"/>
              <a:t>Mercado</a:t>
            </a:r>
            <a:r>
              <a:rPr lang="pt-BR" sz="2800" dirty="0" smtClean="0"/>
              <a:t>. (R</a:t>
            </a:r>
            <a:r>
              <a:rPr lang="pt-BR" sz="2800" baseline="-25000" dirty="0" smtClean="0"/>
              <a:t>M</a:t>
            </a:r>
            <a:r>
              <a:rPr lang="pt-BR" sz="2800" dirty="0" smtClean="0"/>
              <a:t> – R</a:t>
            </a:r>
            <a:r>
              <a:rPr lang="pt-BR" sz="2800" baseline="-25000" dirty="0" smtClean="0"/>
              <a:t>F</a:t>
            </a:r>
            <a:r>
              <a:rPr lang="pt-BR" sz="2800" dirty="0" smtClean="0"/>
              <a:t>).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 smtClean="0"/>
              <a:t>Tamanho. </a:t>
            </a:r>
            <a:r>
              <a:rPr lang="pt-BR" sz="2800" dirty="0" err="1" smtClean="0"/>
              <a:t>Small</a:t>
            </a:r>
            <a:r>
              <a:rPr lang="pt-BR" sz="2800" dirty="0" smtClean="0"/>
              <a:t> </a:t>
            </a:r>
            <a:r>
              <a:rPr lang="pt-BR" sz="2800" dirty="0" err="1" smtClean="0"/>
              <a:t>Minus</a:t>
            </a:r>
            <a:r>
              <a:rPr lang="pt-BR" sz="2800" dirty="0" smtClean="0"/>
              <a:t> Big (SMB).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 smtClean="0"/>
              <a:t>Capitalização (Valor). </a:t>
            </a:r>
            <a:r>
              <a:rPr lang="pt-BR" sz="2800" dirty="0" err="1" smtClean="0"/>
              <a:t>Hight</a:t>
            </a:r>
            <a:r>
              <a:rPr lang="pt-BR" sz="2800" dirty="0" smtClean="0"/>
              <a:t> </a:t>
            </a:r>
            <a:r>
              <a:rPr lang="pt-BR" sz="2800" dirty="0" err="1" smtClean="0"/>
              <a:t>Minus</a:t>
            </a:r>
            <a:r>
              <a:rPr lang="pt-BR" sz="2800" dirty="0" smtClean="0"/>
              <a:t> </a:t>
            </a:r>
            <a:r>
              <a:rPr lang="pt-BR" sz="2800" dirty="0" err="1" smtClean="0"/>
              <a:t>Low</a:t>
            </a:r>
            <a:r>
              <a:rPr lang="pt-BR" sz="2800" dirty="0" smtClean="0"/>
              <a:t> (HML).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89935" y="4958771"/>
                <a:ext cx="11012129" cy="4919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sub>
                          </m:sSub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𝑆𝑀𝐵</m:t>
                          </m:r>
                        </m:sub>
                      </m:sSub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𝑆𝑀𝐵</m:t>
                          </m:r>
                        </m:sub>
                      </m:sSub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𝐻𝑀𝐿</m:t>
                          </m:r>
                        </m:sub>
                      </m:sSub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𝐻𝑀𝐿</m:t>
                          </m:r>
                        </m:sub>
                      </m:sSub>
                    </m:oMath>
                  </m:oMathPara>
                </a14:m>
                <a:endParaRPr lang="pt-BR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35" y="4958771"/>
                <a:ext cx="11012129" cy="4919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32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Fama e </a:t>
            </a:r>
            <a:r>
              <a:rPr lang="pt-BR" dirty="0" err="1" smtClean="0"/>
              <a:t>French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Como aplicar o modelo: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Selecionar os fatores definidos pelo modelo (mercado, tamanho e valor)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Calcular o retorno dos fatores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Apurar as sensibilidades dos fatores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Determinar o prêmio esperado pelo risco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2219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Fama e </a:t>
            </a:r>
            <a:r>
              <a:rPr lang="pt-BR" dirty="0" err="1" smtClean="0"/>
              <a:t>French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Admita que os retornos históricos médios anuais (prêmios pelo risco) dos fatores do modelo Fama e </a:t>
            </a:r>
            <a:r>
              <a:rPr lang="pt-BR" dirty="0" err="1" smtClean="0"/>
              <a:t>Frech</a:t>
            </a:r>
            <a:r>
              <a:rPr lang="pt-BR" dirty="0" smtClean="0"/>
              <a:t> sejam os seguintes:</a:t>
            </a:r>
          </a:p>
          <a:p>
            <a:pPr marL="0" indent="0">
              <a:buNone/>
            </a:pPr>
            <a:r>
              <a:rPr lang="pt-BR" sz="2800" dirty="0" smtClean="0"/>
              <a:t>	Mercado: 7,5%</a:t>
            </a:r>
          </a:p>
          <a:p>
            <a:pPr marL="0" indent="0">
              <a:buNone/>
            </a:pPr>
            <a:r>
              <a:rPr lang="pt-BR" dirty="0" smtClean="0"/>
              <a:t>	Tamanho: 4,1%</a:t>
            </a:r>
          </a:p>
          <a:p>
            <a:pPr marL="0" indent="0">
              <a:buNone/>
            </a:pPr>
            <a:r>
              <a:rPr lang="pt-BR" sz="2800" dirty="0" smtClean="0"/>
              <a:t>	Valor: 6,6%</a:t>
            </a:r>
          </a:p>
          <a:p>
            <a:pPr marL="0" indent="0">
              <a:buNone/>
            </a:pPr>
            <a:r>
              <a:rPr lang="pt-BR" sz="2800" dirty="0" smtClean="0"/>
              <a:t>Suponha que estejam sendo consideradas duas empresas: </a:t>
            </a:r>
            <a:r>
              <a:rPr lang="pt-BR" sz="2800" b="1" dirty="0" smtClean="0"/>
              <a:t>IF</a:t>
            </a:r>
            <a:r>
              <a:rPr lang="pt-BR" sz="2800" dirty="0" smtClean="0"/>
              <a:t> (instituição financeira) e </a:t>
            </a:r>
            <a:r>
              <a:rPr lang="pt-BR" sz="2800" b="1" dirty="0" smtClean="0"/>
              <a:t>ALI</a:t>
            </a:r>
            <a:r>
              <a:rPr lang="pt-BR" sz="2800" dirty="0" smtClean="0"/>
              <a:t> (setor de alimento e bebidos). A sensibilidade estimada das ações dessas empresas aos fatores do modelo é a seguinte: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4139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Fama e </a:t>
            </a:r>
            <a:r>
              <a:rPr lang="pt-BR" dirty="0" err="1" smtClean="0"/>
              <a:t>French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 smtClean="0"/>
              <a:t>	Mercado: 7,5%</a:t>
            </a:r>
          </a:p>
          <a:p>
            <a:pPr marL="0" indent="0">
              <a:buNone/>
            </a:pPr>
            <a:r>
              <a:rPr lang="pt-BR" dirty="0" smtClean="0"/>
              <a:t>	Tamanho: 4,1%</a:t>
            </a:r>
          </a:p>
          <a:p>
            <a:pPr marL="0" indent="0">
              <a:buNone/>
            </a:pPr>
            <a:r>
              <a:rPr lang="pt-BR" sz="2800" dirty="0" smtClean="0"/>
              <a:t>	Valor: 6,6%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240558"/>
              </p:ext>
            </p:extLst>
          </p:nvPr>
        </p:nvGraphicFramePr>
        <p:xfrm>
          <a:off x="1442065" y="3436620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Empresa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err="1" smtClean="0">
                          <a:latin typeface="Symbol" panose="05050102010706020507" pitchFamily="18" charset="2"/>
                        </a:rPr>
                        <a:t>b</a:t>
                      </a:r>
                      <a:r>
                        <a:rPr lang="pt-BR" sz="2800" baseline="-25000" dirty="0" err="1" smtClean="0"/>
                        <a:t>MERCADO</a:t>
                      </a:r>
                      <a:endParaRPr lang="pt-BR" sz="28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err="1" smtClean="0">
                          <a:latin typeface="Symbol" panose="05050102010706020507" pitchFamily="18" charset="2"/>
                        </a:rPr>
                        <a:t>b</a:t>
                      </a:r>
                      <a:r>
                        <a:rPr lang="pt-BR" sz="2800" baseline="-25000" dirty="0" err="1" smtClean="0">
                          <a:latin typeface="+mn-lt"/>
                        </a:rPr>
                        <a:t>TAMANHO</a:t>
                      </a:r>
                      <a:endParaRPr lang="pt-BR" sz="2800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err="1" smtClean="0">
                          <a:latin typeface="Symbol" panose="05050102010706020507" pitchFamily="18" charset="2"/>
                        </a:rPr>
                        <a:t>b</a:t>
                      </a:r>
                      <a:r>
                        <a:rPr lang="pt-BR" sz="2800" baseline="-25000" dirty="0" err="1" smtClean="0">
                          <a:latin typeface="+mn-lt"/>
                        </a:rPr>
                        <a:t>VALOR</a:t>
                      </a:r>
                      <a:endParaRPr lang="pt-BR" sz="2800" baseline="-25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IF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1,15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0,20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0,45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ALI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0,90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-0,10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-0,06</a:t>
                      </a:r>
                      <a:endParaRPr lang="pt-BR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3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Fama e </a:t>
            </a:r>
            <a:r>
              <a:rPr lang="pt-BR" dirty="0" err="1" smtClean="0"/>
              <a:t>French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Mercado: 7,5%</a:t>
            </a:r>
          </a:p>
          <a:p>
            <a:pPr marL="0" indent="0">
              <a:buNone/>
            </a:pPr>
            <a:r>
              <a:rPr lang="pt-BR" dirty="0" smtClean="0"/>
              <a:t>Tamanho: 4,1%</a:t>
            </a:r>
          </a:p>
          <a:p>
            <a:pPr marL="0" indent="0">
              <a:buNone/>
            </a:pPr>
            <a:r>
              <a:rPr lang="pt-BR" sz="2800" dirty="0" smtClean="0"/>
              <a:t>Valor: 6,6%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Admitindo uma taxa livre de risco de 6,0% a.a., Calcule:</a:t>
            </a:r>
          </a:p>
          <a:p>
            <a:pPr marL="514350" indent="-514350">
              <a:buAutoNum type="alphaLcParenR"/>
            </a:pPr>
            <a:r>
              <a:rPr lang="pt-BR" sz="2800" dirty="0" smtClean="0"/>
              <a:t>o prêmio de risco esperado e o retorno esperado das ações das duas </a:t>
            </a:r>
            <a:r>
              <a:rPr lang="pt-BR" dirty="0" smtClean="0"/>
              <a:t>empresas através do modelo de três fatores. </a:t>
            </a:r>
          </a:p>
          <a:p>
            <a:pPr marL="514350" indent="-514350">
              <a:buAutoNum type="alphaLcParenR"/>
            </a:pPr>
            <a:endParaRPr lang="pt-BR" dirty="0"/>
          </a:p>
          <a:p>
            <a:pPr marL="0" indent="0">
              <a:buNone/>
            </a:pPr>
            <a:endParaRPr lang="pt-BR" sz="900" dirty="0" smtClean="0"/>
          </a:p>
          <a:p>
            <a:pPr marL="514350" indent="-514350">
              <a:buAutoNum type="alphaLcParenR"/>
            </a:pPr>
            <a:r>
              <a:rPr lang="pt-BR" dirty="0" smtClean="0"/>
              <a:t>o retorno esperado pelo CAPM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89935" y="5199160"/>
                <a:ext cx="11012129" cy="4919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sub>
                          </m:sSub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𝑆𝑀𝐵</m:t>
                          </m:r>
                        </m:sub>
                      </m:sSub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𝑆𝑀𝐵</m:t>
                          </m:r>
                        </m:sub>
                      </m:sSub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𝐻𝑀𝐿</m:t>
                          </m:r>
                        </m:sub>
                      </m:sSub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𝐻𝑀𝐿</m:t>
                          </m:r>
                        </m:sub>
                      </m:sSub>
                    </m:oMath>
                  </m:oMathPara>
                </a14:m>
                <a:endParaRPr lang="pt-BR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35" y="5199160"/>
                <a:ext cx="11012129" cy="4919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381859"/>
              </p:ext>
            </p:extLst>
          </p:nvPr>
        </p:nvGraphicFramePr>
        <p:xfrm>
          <a:off x="3909040" y="1709738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Empresa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err="1" smtClean="0">
                          <a:latin typeface="Symbol" panose="05050102010706020507" pitchFamily="18" charset="2"/>
                        </a:rPr>
                        <a:t>b</a:t>
                      </a:r>
                      <a:r>
                        <a:rPr lang="pt-BR" sz="2800" baseline="-25000" dirty="0" err="1" smtClean="0"/>
                        <a:t>MERCADO</a:t>
                      </a:r>
                      <a:endParaRPr lang="pt-BR" sz="28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err="1" smtClean="0">
                          <a:latin typeface="Symbol" panose="05050102010706020507" pitchFamily="18" charset="2"/>
                        </a:rPr>
                        <a:t>b</a:t>
                      </a:r>
                      <a:r>
                        <a:rPr lang="pt-BR" sz="2800" baseline="-25000" dirty="0" err="1" smtClean="0">
                          <a:latin typeface="+mn-lt"/>
                        </a:rPr>
                        <a:t>TAMANHO</a:t>
                      </a:r>
                      <a:endParaRPr lang="pt-BR" sz="2800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err="1" smtClean="0">
                          <a:latin typeface="Symbol" panose="05050102010706020507" pitchFamily="18" charset="2"/>
                        </a:rPr>
                        <a:t>b</a:t>
                      </a:r>
                      <a:r>
                        <a:rPr lang="pt-BR" sz="2800" baseline="-25000" dirty="0" err="1" smtClean="0">
                          <a:latin typeface="+mn-lt"/>
                        </a:rPr>
                        <a:t>VALOR</a:t>
                      </a:r>
                      <a:endParaRPr lang="pt-BR" sz="2800" baseline="-25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IF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1,15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0,20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0,45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ALI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0,90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-0,10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-0,06</a:t>
                      </a:r>
                      <a:endParaRPr lang="pt-BR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43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Fama e </a:t>
            </a:r>
            <a:r>
              <a:rPr lang="pt-BR" dirty="0" err="1" smtClean="0"/>
              <a:t>French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84409"/>
              </p:ext>
            </p:extLst>
          </p:nvPr>
        </p:nvGraphicFramePr>
        <p:xfrm>
          <a:off x="457202" y="2157859"/>
          <a:ext cx="5214259" cy="3474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7290"/>
                <a:gridCol w="136157"/>
                <a:gridCol w="1267841"/>
                <a:gridCol w="1011371"/>
                <a:gridCol w="1371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IF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Prêmios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Beta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Produto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Mercado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7,50%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1,15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8,63%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Tamanho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4,10%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0,2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0,82%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Valor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6,60%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0,45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2,97%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Fama-</a:t>
                      </a:r>
                      <a:r>
                        <a:rPr lang="pt-BR" sz="2800" u="none" strike="noStrike" dirty="0" err="1">
                          <a:effectLst/>
                          <a:latin typeface="+mn-lt"/>
                        </a:rPr>
                        <a:t>French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18,42%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CAPM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14,63%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129650"/>
              </p:ext>
            </p:extLst>
          </p:nvPr>
        </p:nvGraphicFramePr>
        <p:xfrm>
          <a:off x="6553197" y="2146970"/>
          <a:ext cx="5214259" cy="3474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3447"/>
                <a:gridCol w="1267841"/>
                <a:gridCol w="1011371"/>
                <a:gridCol w="1371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ALI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Prêmios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Beta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Produto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Mercado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7,50%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0,9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6,75%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Tamanho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4,10%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-0,1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-0,41%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Valor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6,60%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-0,06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-0,40%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Fama-</a:t>
                      </a:r>
                      <a:r>
                        <a:rPr lang="pt-BR" sz="2800" u="none" strike="noStrike" dirty="0" err="1">
                          <a:effectLst/>
                          <a:latin typeface="+mn-lt"/>
                        </a:rPr>
                        <a:t>French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11,94%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  <a:latin typeface="+mn-lt"/>
                        </a:rPr>
                        <a:t>CAPM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12,75%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4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modelos não são perfeitos. Não conseguem, muitas vezes, captar plenamente todos os riscos.</a:t>
            </a:r>
          </a:p>
          <a:p>
            <a:r>
              <a:rPr lang="pt-BR" dirty="0" smtClean="0"/>
              <a:t>O modelo CAPM propõe a alternativa de considerar somente um fator de risco.</a:t>
            </a:r>
          </a:p>
          <a:p>
            <a:r>
              <a:rPr lang="pt-BR" dirty="0" smtClean="0"/>
              <a:t>O modelo APT sugere a presença de diversos fatores macroeconômicos que afetam o desempenho das ações.</a:t>
            </a:r>
          </a:p>
          <a:p>
            <a:r>
              <a:rPr lang="pt-BR" dirty="0" smtClean="0"/>
              <a:t>O modelo Fama e </a:t>
            </a:r>
            <a:r>
              <a:rPr lang="pt-BR" dirty="0" err="1" smtClean="0"/>
              <a:t>French</a:t>
            </a:r>
            <a:r>
              <a:rPr lang="pt-BR" dirty="0" smtClean="0"/>
              <a:t> propõe três fatores: mercado, tamanho e valor na formulação de cálculo do retorno de ações.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186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modelos de precificação têm em comum que todo risco deve ser remunerado. Riscos maiores exigem retornos mais altos.</a:t>
            </a:r>
          </a:p>
          <a:p>
            <a:r>
              <a:rPr lang="pt-BR" dirty="0" smtClean="0"/>
              <a:t>A correlação entre risco e retorno é alta e positiva.</a:t>
            </a:r>
          </a:p>
          <a:p>
            <a:r>
              <a:rPr lang="pt-BR" dirty="0" smtClean="0"/>
              <a:t>O modelo do CAPM certamente é o mais adotado na prática para estudar a relação risco-retorno.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687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Reta Característica</a:t>
            </a:r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2500164" y="2325638"/>
            <a:ext cx="0" cy="34563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500164" y="5782022"/>
            <a:ext cx="6552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2500164" y="2397646"/>
            <a:ext cx="6480720" cy="252028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9210533" y="2050688"/>
            <a:ext cx="2937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 smtClean="0">
                <a:solidFill>
                  <a:srgbClr val="0070C0"/>
                </a:solidFill>
              </a:rPr>
              <a:t>Risco diversificável</a:t>
            </a:r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333500" y="2208942"/>
            <a:ext cx="129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</a:t>
            </a:r>
            <a:r>
              <a:rPr lang="pt-BR" sz="2800" baseline="-25000" dirty="0" smtClean="0"/>
              <a:t>J</a:t>
            </a:r>
            <a:r>
              <a:rPr lang="pt-BR" sz="2800" dirty="0" smtClean="0"/>
              <a:t> - R</a:t>
            </a:r>
            <a:r>
              <a:rPr lang="pt-BR" sz="2800" baseline="-25000" dirty="0" smtClean="0"/>
              <a:t>F</a:t>
            </a:r>
            <a:endParaRPr lang="pt-BR" sz="2800" baseline="-25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8305800" y="5771292"/>
            <a:ext cx="129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</a:t>
            </a:r>
            <a:r>
              <a:rPr lang="pt-BR" sz="2800" baseline="-25000" dirty="0"/>
              <a:t>M</a:t>
            </a:r>
            <a:r>
              <a:rPr lang="pt-BR" sz="2800" dirty="0" smtClean="0"/>
              <a:t> - R</a:t>
            </a:r>
            <a:r>
              <a:rPr lang="pt-BR" sz="2800" baseline="-25000" dirty="0" smtClean="0"/>
              <a:t>F</a:t>
            </a:r>
            <a:endParaRPr lang="pt-BR" sz="2800" baseline="-25000" dirty="0"/>
          </a:p>
        </p:txBody>
      </p:sp>
      <p:sp>
        <p:nvSpPr>
          <p:cNvPr id="16" name="Elipse 15"/>
          <p:cNvSpPr/>
          <p:nvPr/>
        </p:nvSpPr>
        <p:spPr>
          <a:xfrm>
            <a:off x="6647083" y="33726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6799483" y="30297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8602883" y="23439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4627783" y="35250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3891183" y="40584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5224683" y="35250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4322983" y="38298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6024783" y="33980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7129683" y="24455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7459883" y="26995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6405783" y="35250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3522883" y="45791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4945283" y="39822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5631083" y="38171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4665883" y="43251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4208683" y="42616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/>
          <p:cNvSpPr/>
          <p:nvPr/>
        </p:nvSpPr>
        <p:spPr>
          <a:xfrm>
            <a:off x="8463183" y="27376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8082183" y="30297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7345583" y="3156774"/>
            <a:ext cx="144016" cy="128334"/>
          </a:xfrm>
          <a:prstGeom prst="ellips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have direita 2"/>
          <p:cNvSpPr/>
          <p:nvPr/>
        </p:nvSpPr>
        <p:spPr>
          <a:xfrm>
            <a:off x="9002092" y="1982912"/>
            <a:ext cx="208441" cy="883096"/>
          </a:xfrm>
          <a:prstGeom prst="rightBrace">
            <a:avLst>
              <a:gd name="adj1" fmla="val 8333"/>
              <a:gd name="adj2" fmla="val 39096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76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Reta Característica</a:t>
            </a:r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2500164" y="2325638"/>
            <a:ext cx="0" cy="34563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500164" y="5782022"/>
            <a:ext cx="6552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2500164" y="2397646"/>
            <a:ext cx="6480720" cy="252028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8343900" y="1768249"/>
            <a:ext cx="2937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 smtClean="0">
                <a:solidFill>
                  <a:srgbClr val="FF0000"/>
                </a:solidFill>
              </a:rPr>
              <a:t>Reta Característica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333500" y="2208942"/>
            <a:ext cx="129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</a:t>
            </a:r>
            <a:r>
              <a:rPr lang="pt-BR" sz="2800" baseline="-25000" dirty="0" smtClean="0"/>
              <a:t>J</a:t>
            </a:r>
            <a:r>
              <a:rPr lang="pt-BR" sz="2800" dirty="0" smtClean="0"/>
              <a:t> - R</a:t>
            </a:r>
            <a:r>
              <a:rPr lang="pt-BR" sz="2800" baseline="-25000" dirty="0" smtClean="0"/>
              <a:t>F</a:t>
            </a:r>
            <a:endParaRPr lang="pt-BR" sz="2800" baseline="-25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8305800" y="5771292"/>
            <a:ext cx="129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</a:t>
            </a:r>
            <a:r>
              <a:rPr lang="pt-BR" sz="2800" baseline="-25000" dirty="0"/>
              <a:t>M</a:t>
            </a:r>
            <a:r>
              <a:rPr lang="pt-BR" sz="2800" dirty="0" smtClean="0"/>
              <a:t> - R</a:t>
            </a:r>
            <a:r>
              <a:rPr lang="pt-BR" sz="2800" baseline="-25000" dirty="0" smtClean="0"/>
              <a:t>F</a:t>
            </a:r>
            <a:endParaRPr lang="pt-BR" sz="2800" baseline="-250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057400" y="4650951"/>
            <a:ext cx="707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endParaRPr lang="pt-BR" sz="2800" b="1" baseline="-250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3911600" y="4394200"/>
            <a:ext cx="13335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5245100" y="3860800"/>
            <a:ext cx="0" cy="533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5422900" y="386589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B050"/>
                </a:solidFill>
                <a:latin typeface="Symbol" panose="05050102010706020507" pitchFamily="18" charset="2"/>
              </a:rPr>
              <a:t>b</a:t>
            </a:r>
            <a:endParaRPr lang="pt-BR" sz="2800" b="1" baseline="-25000" dirty="0">
              <a:solidFill>
                <a:srgbClr val="00B050"/>
              </a:solidFill>
              <a:latin typeface="Symbol" panose="05050102010706020507" pitchFamily="18" charset="2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898900" y="4870167"/>
            <a:ext cx="63713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Prêmio pelo risco oferecido pelo ativo</a:t>
            </a:r>
          </a:p>
          <a:p>
            <a:r>
              <a:rPr lang="pt-BR" sz="2800" dirty="0" smtClean="0">
                <a:solidFill>
                  <a:srgbClr val="0070C0"/>
                </a:solidFill>
              </a:rPr>
              <a:t>Pode ser nulo, positivo ou negativo</a:t>
            </a:r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39" name="Chave esquerda 38"/>
          <p:cNvSpPr/>
          <p:nvPr/>
        </p:nvSpPr>
        <p:spPr>
          <a:xfrm>
            <a:off x="3666829" y="4826000"/>
            <a:ext cx="244771" cy="94529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Forma livre 39"/>
          <p:cNvSpPr/>
          <p:nvPr/>
        </p:nvSpPr>
        <p:spPr>
          <a:xfrm>
            <a:off x="2628900" y="5000213"/>
            <a:ext cx="800100" cy="311974"/>
          </a:xfrm>
          <a:custGeom>
            <a:avLst/>
            <a:gdLst>
              <a:gd name="connsiteX0" fmla="*/ 0 w 800100"/>
              <a:gd name="connsiteY0" fmla="*/ 16287 h 311974"/>
              <a:gd name="connsiteX1" fmla="*/ 622300 w 800100"/>
              <a:gd name="connsiteY1" fmla="*/ 28987 h 311974"/>
              <a:gd name="connsiteX2" fmla="*/ 393700 w 800100"/>
              <a:gd name="connsiteY2" fmla="*/ 282987 h 311974"/>
              <a:gd name="connsiteX3" fmla="*/ 800100 w 800100"/>
              <a:gd name="connsiteY3" fmla="*/ 295687 h 31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100" h="311974">
                <a:moveTo>
                  <a:pt x="0" y="16287"/>
                </a:moveTo>
                <a:cubicBezTo>
                  <a:pt x="278341" y="412"/>
                  <a:pt x="556683" y="-15463"/>
                  <a:pt x="622300" y="28987"/>
                </a:cubicBezTo>
                <a:cubicBezTo>
                  <a:pt x="687917" y="73437"/>
                  <a:pt x="364067" y="238537"/>
                  <a:pt x="393700" y="282987"/>
                </a:cubicBezTo>
                <a:cubicBezTo>
                  <a:pt x="423333" y="327437"/>
                  <a:pt x="611716" y="311562"/>
                  <a:pt x="800100" y="295687"/>
                </a:cubicBez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6167120" y="3310607"/>
            <a:ext cx="5901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B050"/>
                </a:solidFill>
              </a:rPr>
              <a:t>Exprime o risco sistemático de um ativo</a:t>
            </a:r>
          </a:p>
          <a:p>
            <a:pPr marL="355600" indent="-355600"/>
            <a:r>
              <a:rPr lang="pt-BR" sz="2400" dirty="0" smtClean="0">
                <a:solidFill>
                  <a:srgbClr val="00B050"/>
                </a:solidFill>
              </a:rPr>
              <a:t>Mostra como o retorno em excesso de um ativo se move em relação ao retorno em excesso do mercado</a:t>
            </a:r>
          </a:p>
        </p:txBody>
      </p:sp>
      <p:sp>
        <p:nvSpPr>
          <p:cNvPr id="42" name="Chave esquerda 41"/>
          <p:cNvSpPr/>
          <p:nvPr/>
        </p:nvSpPr>
        <p:spPr>
          <a:xfrm>
            <a:off x="5983309" y="3464560"/>
            <a:ext cx="183811" cy="1392332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53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24" grpId="0"/>
      <p:bldP spid="39" grpId="0" animBg="1"/>
      <p:bldP spid="40" grpId="0" animBg="1"/>
      <p:bldP spid="41" grpId="0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Reta Característica</a:t>
            </a:r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2500164" y="2325638"/>
            <a:ext cx="0" cy="34563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500164" y="5782022"/>
            <a:ext cx="6552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2500164" y="2397646"/>
            <a:ext cx="6480720" cy="252028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8343900" y="1768249"/>
            <a:ext cx="2937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 smtClean="0">
                <a:solidFill>
                  <a:srgbClr val="FF0000"/>
                </a:solidFill>
              </a:rPr>
              <a:t>Reta Característica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333500" y="2208942"/>
            <a:ext cx="129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</a:t>
            </a:r>
            <a:r>
              <a:rPr lang="pt-BR" sz="2800" baseline="-25000" dirty="0" smtClean="0"/>
              <a:t>J</a:t>
            </a:r>
            <a:r>
              <a:rPr lang="pt-BR" sz="2800" dirty="0" smtClean="0"/>
              <a:t> - R</a:t>
            </a:r>
            <a:r>
              <a:rPr lang="pt-BR" sz="2800" baseline="-25000" dirty="0" smtClean="0"/>
              <a:t>F</a:t>
            </a:r>
            <a:endParaRPr lang="pt-BR" sz="2800" baseline="-25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8305800" y="5771292"/>
            <a:ext cx="129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</a:t>
            </a:r>
            <a:r>
              <a:rPr lang="pt-BR" sz="2800" baseline="-25000" dirty="0"/>
              <a:t>M</a:t>
            </a:r>
            <a:r>
              <a:rPr lang="pt-BR" sz="2800" dirty="0" smtClean="0"/>
              <a:t> - R</a:t>
            </a:r>
            <a:r>
              <a:rPr lang="pt-BR" sz="2800" baseline="-25000" dirty="0" smtClean="0"/>
              <a:t>F</a:t>
            </a:r>
            <a:endParaRPr lang="pt-BR" sz="2800" baseline="-250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057400" y="4650951"/>
            <a:ext cx="707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endParaRPr lang="pt-BR" sz="2800" b="1" baseline="-250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3911600" y="4394200"/>
            <a:ext cx="13335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5245100" y="3860800"/>
            <a:ext cx="0" cy="533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5422900" y="386589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B050"/>
                </a:solidFill>
                <a:latin typeface="Symbol" panose="05050102010706020507" pitchFamily="18" charset="2"/>
              </a:rPr>
              <a:t>b</a:t>
            </a:r>
            <a:endParaRPr lang="pt-BR" sz="2800" b="1" baseline="-25000" dirty="0">
              <a:solidFill>
                <a:srgbClr val="00B050"/>
              </a:solidFill>
              <a:latin typeface="Symbol" panose="05050102010706020507" pitchFamily="18" charset="2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729976" y="4053830"/>
            <a:ext cx="519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R</a:t>
            </a:r>
            <a:r>
              <a:rPr lang="pt-BR" sz="3200" b="1" baseline="-25000" dirty="0" smtClean="0"/>
              <a:t>J</a:t>
            </a:r>
            <a:r>
              <a:rPr lang="pt-BR" sz="3200" b="1" dirty="0" smtClean="0"/>
              <a:t> – R</a:t>
            </a:r>
            <a:r>
              <a:rPr lang="pt-BR" sz="3200" b="1" baseline="-25000" dirty="0" smtClean="0"/>
              <a:t>F</a:t>
            </a:r>
            <a:r>
              <a:rPr lang="pt-BR" sz="3200" b="1" dirty="0" smtClean="0"/>
              <a:t> = </a:t>
            </a:r>
            <a:r>
              <a:rPr lang="pt-BR" sz="3200" b="1" dirty="0" smtClean="0">
                <a:latin typeface="Symbol" panose="05050102010706020507" pitchFamily="18" charset="2"/>
              </a:rPr>
              <a:t>a</a:t>
            </a:r>
            <a:r>
              <a:rPr lang="pt-BR" sz="3200" b="1" dirty="0" smtClean="0"/>
              <a:t> + </a:t>
            </a:r>
            <a:r>
              <a:rPr lang="pt-BR" sz="3200" b="1" dirty="0" err="1" smtClean="0">
                <a:latin typeface="Symbol" panose="05050102010706020507" pitchFamily="18" charset="2"/>
              </a:rPr>
              <a:t>b</a:t>
            </a:r>
            <a:r>
              <a:rPr lang="pt-BR" sz="3200" b="1" baseline="-25000" dirty="0" err="1" smtClean="0"/>
              <a:t>J</a:t>
            </a:r>
            <a:r>
              <a:rPr lang="pt-BR" sz="3200" b="1" dirty="0" smtClean="0"/>
              <a:t> </a:t>
            </a:r>
            <a:r>
              <a:rPr lang="pt-BR" sz="3200" b="1" dirty="0" smtClean="0">
                <a:sym typeface="Symbol" panose="05050102010706020507" pitchFamily="18" charset="2"/>
              </a:rPr>
              <a:t></a:t>
            </a:r>
            <a:r>
              <a:rPr lang="pt-BR" sz="3200" b="1" dirty="0" smtClean="0"/>
              <a:t> (R</a:t>
            </a:r>
            <a:r>
              <a:rPr lang="pt-BR" sz="3200" b="1" baseline="-25000" dirty="0"/>
              <a:t>M</a:t>
            </a:r>
            <a:r>
              <a:rPr lang="pt-BR" sz="3200" b="1" dirty="0" smtClean="0"/>
              <a:t> </a:t>
            </a:r>
            <a:r>
              <a:rPr lang="pt-BR" sz="3200" b="1" dirty="0"/>
              <a:t>- </a:t>
            </a:r>
            <a:r>
              <a:rPr lang="pt-BR" sz="3200" b="1" dirty="0" smtClean="0"/>
              <a:t>R</a:t>
            </a:r>
            <a:r>
              <a:rPr lang="pt-BR" sz="3200" b="1" baseline="-25000" dirty="0" smtClean="0"/>
              <a:t>F</a:t>
            </a:r>
            <a:r>
              <a:rPr lang="pt-BR" sz="3200" b="1" dirty="0" smtClean="0"/>
              <a:t>) + </a:t>
            </a:r>
            <a:r>
              <a:rPr lang="pt-BR" sz="3200" b="1" dirty="0" smtClean="0">
                <a:sym typeface="Symbol" panose="05050102010706020507" pitchFamily="18" charset="2"/>
              </a:rPr>
              <a:t></a:t>
            </a:r>
            <a:r>
              <a:rPr lang="pt-BR" sz="3200" b="1" baseline="-25000" dirty="0" smtClean="0"/>
              <a:t>J</a:t>
            </a:r>
            <a:r>
              <a:rPr lang="pt-BR" sz="3200" b="1" dirty="0" smtClean="0"/>
              <a:t> </a:t>
            </a:r>
            <a:endParaRPr lang="pt-BR" sz="3200" b="1" baseline="-25000" dirty="0"/>
          </a:p>
        </p:txBody>
      </p:sp>
    </p:spTree>
    <p:extLst>
      <p:ext uri="{BB962C8B-B14F-4D97-AF65-F5344CB8AC3E}">
        <p14:creationId xmlns:p14="http://schemas.microsoft.com/office/powerpoint/2010/main" val="87925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Reta Característica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47959" y="1876489"/>
            <a:ext cx="5147992" cy="4448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 smtClean="0"/>
              <a:t>Considerando os dados da tabela ao lado (retornos anuais em excesso), calcule as medidas estatísticas necessárias para construção da reta característica </a:t>
            </a:r>
            <a:endParaRPr lang="pt-BR" sz="3200" baseline="-25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912856" y="182870"/>
            <a:ext cx="527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R</a:t>
            </a:r>
            <a:r>
              <a:rPr lang="pt-BR" sz="3200" b="1" baseline="-25000" dirty="0" smtClean="0"/>
              <a:t>J</a:t>
            </a:r>
            <a:r>
              <a:rPr lang="pt-BR" sz="3200" b="1" dirty="0" smtClean="0"/>
              <a:t> – R</a:t>
            </a:r>
            <a:r>
              <a:rPr lang="pt-BR" sz="3200" b="1" baseline="-25000" dirty="0" smtClean="0"/>
              <a:t>F</a:t>
            </a:r>
            <a:r>
              <a:rPr lang="pt-BR" sz="3200" b="1" dirty="0" smtClean="0"/>
              <a:t> = </a:t>
            </a:r>
            <a:r>
              <a:rPr lang="pt-BR" sz="3200" b="1" dirty="0" smtClean="0">
                <a:latin typeface="Symbol" panose="05050102010706020507" pitchFamily="18" charset="2"/>
              </a:rPr>
              <a:t>a</a:t>
            </a:r>
            <a:r>
              <a:rPr lang="pt-BR" sz="3200" b="1" dirty="0" smtClean="0"/>
              <a:t> + </a:t>
            </a:r>
            <a:r>
              <a:rPr lang="pt-BR" sz="3200" b="1" dirty="0" err="1" smtClean="0">
                <a:latin typeface="Symbol" panose="05050102010706020507" pitchFamily="18" charset="2"/>
              </a:rPr>
              <a:t>b</a:t>
            </a:r>
            <a:r>
              <a:rPr lang="pt-BR" sz="3200" b="1" baseline="-25000" dirty="0" err="1" smtClean="0"/>
              <a:t>J</a:t>
            </a:r>
            <a:r>
              <a:rPr lang="pt-BR" sz="3200" b="1" dirty="0" smtClean="0"/>
              <a:t> </a:t>
            </a:r>
            <a:r>
              <a:rPr lang="pt-BR" sz="3200" b="1" dirty="0" smtClean="0">
                <a:sym typeface="Symbol" panose="05050102010706020507" pitchFamily="18" charset="2"/>
              </a:rPr>
              <a:t></a:t>
            </a:r>
            <a:r>
              <a:rPr lang="pt-BR" sz="3200" b="1" dirty="0" smtClean="0"/>
              <a:t> (R</a:t>
            </a:r>
            <a:r>
              <a:rPr lang="pt-BR" sz="3200" b="1" baseline="-25000" dirty="0"/>
              <a:t>M</a:t>
            </a:r>
            <a:r>
              <a:rPr lang="pt-BR" sz="3200" b="1" dirty="0" smtClean="0"/>
              <a:t> </a:t>
            </a:r>
            <a:r>
              <a:rPr lang="pt-BR" sz="3200" b="1" dirty="0"/>
              <a:t>- </a:t>
            </a:r>
            <a:r>
              <a:rPr lang="pt-BR" sz="3200" b="1" dirty="0" smtClean="0"/>
              <a:t>R</a:t>
            </a:r>
            <a:r>
              <a:rPr lang="pt-BR" sz="3200" b="1" baseline="-25000" dirty="0" smtClean="0"/>
              <a:t>F</a:t>
            </a:r>
            <a:r>
              <a:rPr lang="pt-BR" sz="3200" b="1" dirty="0" smtClean="0"/>
              <a:t>) + </a:t>
            </a:r>
            <a:r>
              <a:rPr lang="pt-BR" sz="3200" b="1" dirty="0" smtClean="0">
                <a:sym typeface="Symbol" panose="05050102010706020507" pitchFamily="18" charset="2"/>
              </a:rPr>
              <a:t></a:t>
            </a:r>
            <a:r>
              <a:rPr lang="pt-BR" sz="3200" b="1" baseline="-25000" dirty="0" smtClean="0"/>
              <a:t>J</a:t>
            </a:r>
            <a:r>
              <a:rPr lang="pt-BR" sz="3200" b="1" dirty="0" smtClean="0"/>
              <a:t> </a:t>
            </a:r>
            <a:endParaRPr lang="pt-BR" sz="3200" b="1" baseline="-25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980990"/>
              </p:ext>
            </p:extLst>
          </p:nvPr>
        </p:nvGraphicFramePr>
        <p:xfrm>
          <a:off x="6286500" y="1062038"/>
          <a:ext cx="5622199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2057400"/>
                <a:gridCol w="22312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Ano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Retorno da ação da Cia J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Retorno da Carteira de Mercado</a:t>
                      </a:r>
                      <a:endParaRPr lang="pt-BR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20X1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16,2%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15,0%</a:t>
                      </a:r>
                      <a:endParaRPr lang="pt-BR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20X2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14,7%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12,1%</a:t>
                      </a:r>
                      <a:endParaRPr lang="pt-BR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20X3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20,5%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17,0%</a:t>
                      </a:r>
                      <a:endParaRPr lang="pt-BR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20X4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8,4%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8,0%</a:t>
                      </a:r>
                      <a:endParaRPr lang="pt-BR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20X5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-6,7%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 smtClean="0"/>
                        <a:t>-5,5%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20X6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10,0%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9,5%</a:t>
                      </a:r>
                      <a:endParaRPr lang="pt-BR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20X7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11,6%</a:t>
                      </a:r>
                      <a:endParaRPr lang="pt-B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12,0%</a:t>
                      </a:r>
                      <a:endParaRPr lang="pt-BR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3047999" y="422465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	</a:t>
            </a:r>
          </a:p>
          <a:p>
            <a:r>
              <a:rPr lang="pt-BR" dirty="0"/>
              <a:t>	</a:t>
            </a:r>
          </a:p>
          <a:p>
            <a:r>
              <a:rPr lang="pt-BR" dirty="0"/>
              <a:t>	</a:t>
            </a:r>
          </a:p>
          <a:p>
            <a:r>
              <a:rPr lang="pt-BR" dirty="0"/>
              <a:t>	</a:t>
            </a:r>
          </a:p>
          <a:p>
            <a:r>
              <a:rPr lang="pt-BR" dirty="0"/>
              <a:t>		</a:t>
            </a:r>
          </a:p>
          <a:p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4741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Reta Característica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047999" y="422465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	</a:t>
            </a:r>
          </a:p>
          <a:p>
            <a:r>
              <a:rPr lang="pt-BR" dirty="0"/>
              <a:t>	</a:t>
            </a:r>
          </a:p>
          <a:p>
            <a:r>
              <a:rPr lang="pt-BR" dirty="0"/>
              <a:t>	</a:t>
            </a:r>
          </a:p>
          <a:p>
            <a:r>
              <a:rPr lang="pt-BR" dirty="0"/>
              <a:t>	</a:t>
            </a:r>
          </a:p>
          <a:p>
            <a:r>
              <a:rPr lang="pt-BR" dirty="0"/>
              <a:t>		</a:t>
            </a:r>
          </a:p>
          <a:p>
            <a:r>
              <a:rPr lang="pt-BR" dirty="0"/>
              <a:t>	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75" y="1328738"/>
            <a:ext cx="12107725" cy="485477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8" name="CaixaDeTexto 7"/>
          <p:cNvSpPr txBox="1"/>
          <p:nvPr/>
        </p:nvSpPr>
        <p:spPr>
          <a:xfrm>
            <a:off x="2786744" y="6220506"/>
            <a:ext cx="6618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R</a:t>
            </a:r>
            <a:r>
              <a:rPr lang="pt-BR" sz="3200" b="1" baseline="-25000" dirty="0" smtClean="0"/>
              <a:t>J</a:t>
            </a:r>
            <a:r>
              <a:rPr lang="pt-BR" sz="3200" b="1" dirty="0" smtClean="0"/>
              <a:t> – R</a:t>
            </a:r>
            <a:r>
              <a:rPr lang="pt-BR" sz="3200" b="1" baseline="-25000" dirty="0" smtClean="0"/>
              <a:t>F</a:t>
            </a:r>
            <a:r>
              <a:rPr lang="pt-BR" sz="3200" b="1" dirty="0" smtClean="0"/>
              <a:t> = -0,007 + 1,167 </a:t>
            </a:r>
            <a:r>
              <a:rPr lang="pt-BR" sz="3200" b="1" dirty="0" smtClean="0">
                <a:sym typeface="Symbol" panose="05050102010706020507" pitchFamily="18" charset="2"/>
              </a:rPr>
              <a:t></a:t>
            </a:r>
            <a:r>
              <a:rPr lang="pt-BR" sz="3200" b="1" dirty="0" smtClean="0"/>
              <a:t> (R</a:t>
            </a:r>
            <a:r>
              <a:rPr lang="pt-BR" sz="3200" b="1" baseline="-25000" dirty="0"/>
              <a:t>M</a:t>
            </a:r>
            <a:r>
              <a:rPr lang="pt-BR" sz="3200" b="1" dirty="0" smtClean="0"/>
              <a:t> </a:t>
            </a:r>
            <a:r>
              <a:rPr lang="pt-BR" sz="3200" b="1" dirty="0"/>
              <a:t>- </a:t>
            </a:r>
            <a:r>
              <a:rPr lang="pt-BR" sz="3200" b="1" dirty="0" smtClean="0"/>
              <a:t>R</a:t>
            </a:r>
            <a:r>
              <a:rPr lang="pt-BR" sz="3200" b="1" baseline="-25000" dirty="0" smtClean="0"/>
              <a:t>F</a:t>
            </a:r>
            <a:r>
              <a:rPr lang="pt-BR" sz="3200" b="1" dirty="0" smtClean="0"/>
              <a:t>) + </a:t>
            </a:r>
            <a:r>
              <a:rPr lang="pt-BR" sz="3200" b="1" dirty="0" smtClean="0">
                <a:sym typeface="Symbol" panose="05050102010706020507" pitchFamily="18" charset="2"/>
              </a:rPr>
              <a:t></a:t>
            </a:r>
            <a:r>
              <a:rPr lang="pt-BR" sz="3200" b="1" baseline="-25000" dirty="0" smtClean="0"/>
              <a:t>J</a:t>
            </a:r>
            <a:r>
              <a:rPr lang="pt-BR" sz="3200" b="1" dirty="0" smtClean="0"/>
              <a:t> </a:t>
            </a:r>
            <a:endParaRPr lang="pt-BR" sz="3200" b="1" baseline="-25000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3047999" y="5978979"/>
            <a:ext cx="2699658" cy="4218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3047999" y="5780314"/>
            <a:ext cx="1393372" cy="5442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4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3047999" y="422465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	</a:t>
            </a:r>
          </a:p>
          <a:p>
            <a:r>
              <a:rPr lang="pt-BR" dirty="0"/>
              <a:t>	</a:t>
            </a:r>
          </a:p>
          <a:p>
            <a:r>
              <a:rPr lang="pt-BR" dirty="0"/>
              <a:t>	</a:t>
            </a:r>
          </a:p>
          <a:p>
            <a:r>
              <a:rPr lang="pt-BR" dirty="0"/>
              <a:t>	</a:t>
            </a:r>
          </a:p>
          <a:p>
            <a:r>
              <a:rPr lang="pt-BR" dirty="0"/>
              <a:t>		</a:t>
            </a:r>
          </a:p>
          <a:p>
            <a:r>
              <a:rPr lang="pt-BR" dirty="0"/>
              <a:t>	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009650" y="482294"/>
            <a:ext cx="10306050" cy="6519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200" b="1" dirty="0" smtClean="0"/>
              <a:t>Modelo CAPM:   R</a:t>
            </a:r>
            <a:r>
              <a:rPr lang="pt-BR" sz="3200" b="1" baseline="-25000" dirty="0" smtClean="0"/>
              <a:t>J</a:t>
            </a:r>
            <a:r>
              <a:rPr lang="pt-BR" sz="3200" b="1" dirty="0" smtClean="0"/>
              <a:t> = a + b </a:t>
            </a:r>
            <a:r>
              <a:rPr lang="pt-BR" sz="3200" b="1" dirty="0" err="1" smtClean="0"/>
              <a:t>R</a:t>
            </a:r>
            <a:r>
              <a:rPr lang="pt-BR" sz="3200" b="1" baseline="-25000" dirty="0" err="1" smtClean="0"/>
              <a:t>m</a:t>
            </a:r>
            <a:r>
              <a:rPr lang="pt-BR" sz="3200" b="1" dirty="0" smtClean="0"/>
              <a:t>  </a:t>
            </a:r>
          </a:p>
          <a:p>
            <a:pPr>
              <a:spcAft>
                <a:spcPts val="600"/>
              </a:spcAft>
            </a:pPr>
            <a:r>
              <a:rPr lang="pt-BR" sz="3200" b="1" dirty="0" smtClean="0"/>
              <a:t>                               R</a:t>
            </a:r>
            <a:r>
              <a:rPr lang="pt-BR" sz="3200" b="1" baseline="-25000" dirty="0" smtClean="0"/>
              <a:t>J</a:t>
            </a:r>
            <a:r>
              <a:rPr lang="pt-BR" sz="3200" b="1" dirty="0" smtClean="0"/>
              <a:t> = </a:t>
            </a:r>
            <a:r>
              <a:rPr lang="pt-BR" sz="3200" b="1" dirty="0"/>
              <a:t>R</a:t>
            </a:r>
            <a:r>
              <a:rPr lang="pt-BR" sz="3200" b="1" baseline="-25000" dirty="0"/>
              <a:t>F</a:t>
            </a:r>
            <a:r>
              <a:rPr lang="pt-BR" sz="3200" b="1" dirty="0"/>
              <a:t> </a:t>
            </a:r>
            <a:r>
              <a:rPr lang="pt-BR" sz="3200" b="1" dirty="0" smtClean="0"/>
              <a:t>+ </a:t>
            </a:r>
            <a:r>
              <a:rPr lang="pt-BR" sz="3200" b="1" dirty="0" smtClean="0">
                <a:latin typeface="Symbol" panose="05050102010706020507" pitchFamily="18" charset="2"/>
              </a:rPr>
              <a:t>b</a:t>
            </a:r>
            <a:r>
              <a:rPr lang="pt-BR" sz="3200" b="1" baseline="-25000" dirty="0" smtClean="0"/>
              <a:t> </a:t>
            </a:r>
            <a:r>
              <a:rPr lang="pt-BR" sz="3200" b="1" dirty="0" smtClean="0">
                <a:sym typeface="Symbol" panose="05050102010706020507" pitchFamily="18" charset="2"/>
              </a:rPr>
              <a:t></a:t>
            </a:r>
            <a:r>
              <a:rPr lang="pt-BR" sz="3200" b="1" dirty="0" smtClean="0"/>
              <a:t> </a:t>
            </a:r>
            <a:r>
              <a:rPr lang="pt-BR" sz="3200" b="1" dirty="0"/>
              <a:t>(</a:t>
            </a:r>
            <a:r>
              <a:rPr lang="pt-BR" sz="3200" b="1" dirty="0" smtClean="0"/>
              <a:t>R</a:t>
            </a:r>
            <a:r>
              <a:rPr lang="pt-BR" sz="3200" b="1" baseline="-25000" dirty="0" smtClean="0"/>
              <a:t>M</a:t>
            </a:r>
            <a:r>
              <a:rPr lang="pt-BR" sz="3200" b="1" dirty="0" smtClean="0"/>
              <a:t> </a:t>
            </a:r>
            <a:r>
              <a:rPr lang="pt-BR" sz="3200" b="1" dirty="0"/>
              <a:t>- R</a:t>
            </a:r>
            <a:r>
              <a:rPr lang="pt-BR" sz="3200" b="1" baseline="-25000" dirty="0"/>
              <a:t>F</a:t>
            </a:r>
            <a:r>
              <a:rPr lang="pt-BR" sz="3200" b="1" dirty="0"/>
              <a:t>) </a:t>
            </a:r>
            <a:endParaRPr lang="pt-BR" sz="3200" b="1" dirty="0" smtClean="0"/>
          </a:p>
          <a:p>
            <a:pPr>
              <a:spcAft>
                <a:spcPts val="600"/>
              </a:spcAft>
            </a:pPr>
            <a:endParaRPr lang="pt-BR" sz="3200" b="1" dirty="0"/>
          </a:p>
          <a:p>
            <a:pPr>
              <a:spcAft>
                <a:spcPts val="600"/>
              </a:spcAft>
            </a:pPr>
            <a:r>
              <a:rPr lang="pt-BR" sz="3200" b="1" dirty="0" smtClean="0"/>
              <a:t>O intercepto da equação do CAPM é obtido:</a:t>
            </a:r>
          </a:p>
          <a:p>
            <a:pPr>
              <a:spcAft>
                <a:spcPts val="600"/>
              </a:spcAft>
            </a:pPr>
            <a:r>
              <a:rPr lang="pt-BR" sz="3200" b="1" dirty="0" smtClean="0"/>
              <a:t>                               R</a:t>
            </a:r>
            <a:r>
              <a:rPr lang="pt-BR" sz="3200" b="1" baseline="-25000" dirty="0" smtClean="0"/>
              <a:t>J</a:t>
            </a:r>
            <a:r>
              <a:rPr lang="pt-BR" sz="3200" b="1" dirty="0" smtClean="0"/>
              <a:t> </a:t>
            </a:r>
            <a:r>
              <a:rPr lang="pt-BR" sz="3200" b="1" dirty="0"/>
              <a:t>= R</a:t>
            </a:r>
            <a:r>
              <a:rPr lang="pt-BR" sz="3200" b="1" baseline="-25000" dirty="0"/>
              <a:t>F</a:t>
            </a:r>
            <a:r>
              <a:rPr lang="pt-BR" sz="3200" b="1" dirty="0"/>
              <a:t> + </a:t>
            </a:r>
            <a:r>
              <a:rPr lang="pt-BR" sz="3200" b="1" dirty="0" smtClean="0">
                <a:latin typeface="Symbol" panose="05050102010706020507" pitchFamily="18" charset="2"/>
              </a:rPr>
              <a:t>b</a:t>
            </a:r>
            <a:r>
              <a:rPr lang="pt-BR" sz="3200" b="1" dirty="0" smtClean="0"/>
              <a:t> </a:t>
            </a:r>
            <a:r>
              <a:rPr lang="pt-BR" sz="3200" b="1" dirty="0">
                <a:sym typeface="Symbol" panose="05050102010706020507" pitchFamily="18" charset="2"/>
              </a:rPr>
              <a:t></a:t>
            </a:r>
            <a:r>
              <a:rPr lang="pt-BR" sz="3200" b="1" dirty="0"/>
              <a:t> (R</a:t>
            </a:r>
            <a:r>
              <a:rPr lang="pt-BR" sz="3200" b="1" baseline="-25000" dirty="0"/>
              <a:t>M</a:t>
            </a:r>
            <a:r>
              <a:rPr lang="pt-BR" sz="3200" b="1" dirty="0"/>
              <a:t> - R</a:t>
            </a:r>
            <a:r>
              <a:rPr lang="pt-BR" sz="3200" b="1" baseline="-25000" dirty="0"/>
              <a:t>F</a:t>
            </a:r>
            <a:r>
              <a:rPr lang="pt-BR" sz="3200" b="1" dirty="0"/>
              <a:t>) </a:t>
            </a:r>
            <a:endParaRPr lang="pt-BR" sz="3200" b="1" dirty="0" smtClean="0"/>
          </a:p>
          <a:p>
            <a:pPr>
              <a:spcAft>
                <a:spcPts val="600"/>
              </a:spcAft>
            </a:pPr>
            <a:r>
              <a:rPr lang="pt-BR" sz="3200" b="1" dirty="0" smtClean="0"/>
              <a:t>                               R</a:t>
            </a:r>
            <a:r>
              <a:rPr lang="pt-BR" sz="3200" b="1" baseline="-25000" dirty="0" smtClean="0"/>
              <a:t>J</a:t>
            </a:r>
            <a:r>
              <a:rPr lang="pt-BR" sz="3200" b="1" dirty="0" smtClean="0"/>
              <a:t> </a:t>
            </a:r>
            <a:r>
              <a:rPr lang="pt-BR" sz="3200" b="1" dirty="0"/>
              <a:t>= R</a:t>
            </a:r>
            <a:r>
              <a:rPr lang="pt-BR" sz="3200" b="1" baseline="-25000" dirty="0"/>
              <a:t>F</a:t>
            </a:r>
            <a:r>
              <a:rPr lang="pt-BR" sz="3200" b="1" dirty="0"/>
              <a:t> + </a:t>
            </a:r>
            <a:r>
              <a:rPr lang="pt-BR" sz="3200" b="1" dirty="0" smtClean="0">
                <a:latin typeface="Symbol" panose="05050102010706020507" pitchFamily="18" charset="2"/>
              </a:rPr>
              <a:t>b</a:t>
            </a:r>
            <a:r>
              <a:rPr lang="pt-BR" sz="3200" b="1" dirty="0" smtClean="0"/>
              <a:t> </a:t>
            </a:r>
            <a:r>
              <a:rPr lang="pt-BR" sz="3200" b="1" dirty="0">
                <a:sym typeface="Symbol" panose="05050102010706020507" pitchFamily="18" charset="2"/>
              </a:rPr>
              <a:t></a:t>
            </a:r>
            <a:r>
              <a:rPr lang="pt-BR" sz="3200" b="1" dirty="0"/>
              <a:t> </a:t>
            </a:r>
            <a:r>
              <a:rPr lang="pt-BR" sz="3200" b="1" dirty="0" smtClean="0"/>
              <a:t>R</a:t>
            </a:r>
            <a:r>
              <a:rPr lang="pt-BR" sz="3200" b="1" baseline="-25000" dirty="0" smtClean="0"/>
              <a:t>M</a:t>
            </a:r>
            <a:r>
              <a:rPr lang="pt-BR" sz="3200" b="1" dirty="0" smtClean="0"/>
              <a:t> </a:t>
            </a:r>
            <a:r>
              <a:rPr lang="pt-BR" sz="3200" b="1" dirty="0"/>
              <a:t>- </a:t>
            </a:r>
            <a:r>
              <a:rPr lang="pt-BR" sz="3200" b="1" dirty="0" smtClean="0">
                <a:latin typeface="Symbol" panose="05050102010706020507" pitchFamily="18" charset="2"/>
              </a:rPr>
              <a:t>b</a:t>
            </a:r>
            <a:r>
              <a:rPr lang="pt-BR" sz="3200" b="1" dirty="0" smtClean="0"/>
              <a:t> </a:t>
            </a:r>
            <a:r>
              <a:rPr lang="pt-BR" sz="3200" b="1" dirty="0">
                <a:sym typeface="Symbol" panose="05050102010706020507" pitchFamily="18" charset="2"/>
              </a:rPr>
              <a:t></a:t>
            </a:r>
            <a:r>
              <a:rPr lang="pt-BR" sz="3200" b="1" dirty="0"/>
              <a:t> </a:t>
            </a:r>
            <a:r>
              <a:rPr lang="pt-BR" sz="3200" b="1" dirty="0" smtClean="0"/>
              <a:t>R</a:t>
            </a:r>
            <a:r>
              <a:rPr lang="pt-BR" sz="3200" b="1" baseline="-25000" dirty="0" smtClean="0"/>
              <a:t>F</a:t>
            </a:r>
          </a:p>
          <a:p>
            <a:pPr>
              <a:spcAft>
                <a:spcPts val="600"/>
              </a:spcAft>
            </a:pPr>
            <a:r>
              <a:rPr lang="pt-BR" sz="3200" b="1" dirty="0" smtClean="0"/>
              <a:t>                               R</a:t>
            </a:r>
            <a:r>
              <a:rPr lang="pt-BR" sz="3200" b="1" baseline="-25000" dirty="0" smtClean="0"/>
              <a:t>J</a:t>
            </a:r>
            <a:r>
              <a:rPr lang="pt-BR" sz="3200" b="1" dirty="0" smtClean="0"/>
              <a:t> </a:t>
            </a:r>
            <a:r>
              <a:rPr lang="pt-BR" sz="3200" b="1" dirty="0"/>
              <a:t>= R</a:t>
            </a:r>
            <a:r>
              <a:rPr lang="pt-BR" sz="3200" b="1" baseline="-25000" dirty="0"/>
              <a:t>F</a:t>
            </a:r>
            <a:r>
              <a:rPr lang="pt-BR" sz="3200" b="1" dirty="0"/>
              <a:t> </a:t>
            </a:r>
            <a:r>
              <a:rPr lang="pt-BR" sz="3200" b="1" dirty="0" smtClean="0"/>
              <a:t>- </a:t>
            </a:r>
            <a:r>
              <a:rPr lang="pt-BR" sz="3200" b="1" dirty="0" smtClean="0">
                <a:latin typeface="Symbol" panose="05050102010706020507" pitchFamily="18" charset="2"/>
              </a:rPr>
              <a:t>b</a:t>
            </a:r>
            <a:r>
              <a:rPr lang="pt-BR" sz="3200" b="1" dirty="0" smtClean="0"/>
              <a:t> </a:t>
            </a:r>
            <a:r>
              <a:rPr lang="pt-BR" sz="3200" b="1" dirty="0">
                <a:sym typeface="Symbol" panose="05050102010706020507" pitchFamily="18" charset="2"/>
              </a:rPr>
              <a:t></a:t>
            </a:r>
            <a:r>
              <a:rPr lang="pt-BR" sz="3200" b="1" dirty="0"/>
              <a:t> R</a:t>
            </a:r>
            <a:r>
              <a:rPr lang="pt-BR" sz="3200" b="1" baseline="-25000" dirty="0"/>
              <a:t>F</a:t>
            </a:r>
            <a:r>
              <a:rPr lang="pt-BR" sz="3200" b="1" dirty="0" smtClean="0"/>
              <a:t> </a:t>
            </a:r>
            <a:r>
              <a:rPr lang="pt-BR" sz="3200" b="1" dirty="0"/>
              <a:t>+ </a:t>
            </a:r>
            <a:r>
              <a:rPr lang="pt-BR" sz="3200" b="1" dirty="0" smtClean="0">
                <a:latin typeface="Symbol" panose="05050102010706020507" pitchFamily="18" charset="2"/>
              </a:rPr>
              <a:t>b</a:t>
            </a:r>
            <a:r>
              <a:rPr lang="pt-BR" sz="3200" b="1" dirty="0" smtClean="0"/>
              <a:t> </a:t>
            </a:r>
            <a:r>
              <a:rPr lang="pt-BR" sz="3200" b="1" dirty="0">
                <a:sym typeface="Symbol" panose="05050102010706020507" pitchFamily="18" charset="2"/>
              </a:rPr>
              <a:t></a:t>
            </a:r>
            <a:r>
              <a:rPr lang="pt-BR" sz="3200" b="1" dirty="0"/>
              <a:t> R</a:t>
            </a:r>
            <a:r>
              <a:rPr lang="pt-BR" sz="3200" b="1" baseline="-25000" dirty="0"/>
              <a:t>M</a:t>
            </a:r>
            <a:r>
              <a:rPr lang="pt-BR" sz="3200" b="1" dirty="0"/>
              <a:t> </a:t>
            </a:r>
          </a:p>
          <a:p>
            <a:pPr>
              <a:spcAft>
                <a:spcPts val="600"/>
              </a:spcAft>
            </a:pPr>
            <a:r>
              <a:rPr lang="pt-BR" sz="3200" b="1" dirty="0" smtClean="0"/>
              <a:t>                               R</a:t>
            </a:r>
            <a:r>
              <a:rPr lang="pt-BR" sz="3200" b="1" baseline="-25000" dirty="0" smtClean="0"/>
              <a:t>J</a:t>
            </a:r>
            <a:r>
              <a:rPr lang="pt-BR" sz="3200" b="1" dirty="0" smtClean="0"/>
              <a:t> </a:t>
            </a:r>
            <a:r>
              <a:rPr lang="pt-BR" sz="3200" b="1" dirty="0"/>
              <a:t>= R</a:t>
            </a:r>
            <a:r>
              <a:rPr lang="pt-BR" sz="3200" b="1" baseline="-25000" dirty="0"/>
              <a:t>F</a:t>
            </a:r>
            <a:r>
              <a:rPr lang="pt-BR" sz="3200" b="1" dirty="0"/>
              <a:t> </a:t>
            </a:r>
            <a:r>
              <a:rPr lang="pt-BR" sz="3200" b="1" dirty="0" smtClean="0"/>
              <a:t>(1 – </a:t>
            </a:r>
            <a:r>
              <a:rPr lang="pt-BR" sz="3200" b="1" dirty="0" smtClean="0">
                <a:latin typeface="Symbol" panose="05050102010706020507" pitchFamily="18" charset="2"/>
              </a:rPr>
              <a:t>b)</a:t>
            </a:r>
            <a:r>
              <a:rPr lang="pt-BR" sz="3200" b="1" dirty="0" smtClean="0"/>
              <a:t> + </a:t>
            </a:r>
            <a:r>
              <a:rPr lang="pt-BR" sz="3200" b="1" dirty="0" smtClean="0">
                <a:latin typeface="Symbol" panose="05050102010706020507" pitchFamily="18" charset="2"/>
              </a:rPr>
              <a:t>b</a:t>
            </a:r>
            <a:r>
              <a:rPr lang="pt-BR" sz="3200" b="1" dirty="0" smtClean="0"/>
              <a:t> </a:t>
            </a:r>
            <a:r>
              <a:rPr lang="pt-BR" sz="3200" b="1" dirty="0">
                <a:sym typeface="Symbol" panose="05050102010706020507" pitchFamily="18" charset="2"/>
              </a:rPr>
              <a:t></a:t>
            </a:r>
            <a:r>
              <a:rPr lang="pt-BR" sz="3200" b="1" dirty="0"/>
              <a:t> R</a:t>
            </a:r>
            <a:r>
              <a:rPr lang="pt-BR" sz="3200" b="1" baseline="-25000" dirty="0"/>
              <a:t>M</a:t>
            </a:r>
            <a:r>
              <a:rPr lang="pt-BR" sz="3200" b="1" dirty="0"/>
              <a:t> </a:t>
            </a:r>
          </a:p>
          <a:p>
            <a:pPr>
              <a:spcAft>
                <a:spcPts val="600"/>
              </a:spcAft>
            </a:pPr>
            <a:endParaRPr lang="pt-BR" sz="3200" b="1" dirty="0"/>
          </a:p>
          <a:p>
            <a:pPr>
              <a:spcAft>
                <a:spcPts val="600"/>
              </a:spcAft>
            </a:pPr>
            <a:endParaRPr lang="pt-BR" sz="3200" b="1" baseline="-25000" dirty="0"/>
          </a:p>
          <a:p>
            <a:pPr>
              <a:spcAft>
                <a:spcPts val="600"/>
              </a:spcAft>
            </a:pPr>
            <a:r>
              <a:rPr lang="pt-BR" sz="3200" b="1" dirty="0" smtClean="0"/>
              <a:t>O parâmetro </a:t>
            </a:r>
            <a:r>
              <a:rPr lang="pt-BR" sz="3200" b="1" dirty="0" smtClean="0">
                <a:solidFill>
                  <a:srgbClr val="FF0000"/>
                </a:solidFill>
              </a:rPr>
              <a:t>R</a:t>
            </a:r>
            <a:r>
              <a:rPr lang="pt-BR" sz="3200" b="1" baseline="-25000" dirty="0" smtClean="0">
                <a:solidFill>
                  <a:srgbClr val="FF0000"/>
                </a:solidFill>
              </a:rPr>
              <a:t>F</a:t>
            </a:r>
            <a:r>
              <a:rPr lang="pt-BR" sz="3200" b="1" dirty="0" smtClean="0">
                <a:solidFill>
                  <a:srgbClr val="FF0000"/>
                </a:solidFill>
              </a:rPr>
              <a:t> </a:t>
            </a:r>
            <a:r>
              <a:rPr lang="pt-BR" sz="3200" b="1" dirty="0">
                <a:solidFill>
                  <a:srgbClr val="FF0000"/>
                </a:solidFill>
              </a:rPr>
              <a:t>(1 – </a:t>
            </a:r>
            <a:r>
              <a:rPr lang="pt-BR" sz="3200" b="1" dirty="0">
                <a:solidFill>
                  <a:srgbClr val="FF0000"/>
                </a:solidFill>
                <a:latin typeface="Symbol" panose="05050102010706020507" pitchFamily="18" charset="2"/>
              </a:rPr>
              <a:t>b)</a:t>
            </a:r>
            <a:r>
              <a:rPr lang="pt-BR" sz="3200" b="1" dirty="0">
                <a:solidFill>
                  <a:srgbClr val="FF0000"/>
                </a:solidFill>
              </a:rPr>
              <a:t> </a:t>
            </a:r>
            <a:r>
              <a:rPr lang="pt-BR" sz="3200" b="1" dirty="0" smtClean="0">
                <a:solidFill>
                  <a:srgbClr val="FF0000"/>
                </a:solidFill>
              </a:rPr>
              <a:t> </a:t>
            </a:r>
            <a:r>
              <a:rPr lang="pt-BR" sz="3200" b="1" dirty="0" smtClean="0"/>
              <a:t>é conhecido por </a:t>
            </a:r>
            <a:r>
              <a:rPr lang="pt-BR" sz="3200" b="1" i="1" dirty="0" smtClean="0"/>
              <a:t>alfa de Jensen</a:t>
            </a:r>
            <a:endParaRPr lang="pt-BR" sz="3200" b="1" i="1" dirty="0"/>
          </a:p>
          <a:p>
            <a:endParaRPr lang="pt-BR" sz="3200" b="1" baseline="-25000" dirty="0"/>
          </a:p>
        </p:txBody>
      </p:sp>
    </p:spTree>
    <p:extLst>
      <p:ext uri="{BB962C8B-B14F-4D97-AF65-F5344CB8AC3E}">
        <p14:creationId xmlns:p14="http://schemas.microsoft.com/office/powerpoint/2010/main" val="7038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2180</Words>
  <Application>Microsoft Office PowerPoint</Application>
  <PresentationFormat>Widescreen</PresentationFormat>
  <Paragraphs>431</Paragraphs>
  <Slides>38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Symbol</vt:lpstr>
      <vt:lpstr>Times New Roman</vt:lpstr>
      <vt:lpstr>Tema do Office</vt:lpstr>
      <vt:lpstr>Modelos Multifatoriais</vt:lpstr>
      <vt:lpstr>Já visto.....</vt:lpstr>
      <vt:lpstr>Reta Característica</vt:lpstr>
      <vt:lpstr>Reta Característica</vt:lpstr>
      <vt:lpstr>Reta Característica</vt:lpstr>
      <vt:lpstr>Reta Característica</vt:lpstr>
      <vt:lpstr>Reta Característica</vt:lpstr>
      <vt:lpstr>Reta Característica</vt:lpstr>
      <vt:lpstr>Apresentação do PowerPoint</vt:lpstr>
      <vt:lpstr>Reta Característica</vt:lpstr>
      <vt:lpstr>Reta Característica</vt:lpstr>
      <vt:lpstr>Reta Característica</vt:lpstr>
      <vt:lpstr>Em um Mercado Eficiente</vt:lpstr>
      <vt:lpstr>Teoria da Precificação por Arbitragem (APT)</vt:lpstr>
      <vt:lpstr>Teoria da Precificação por Arbitragem (APT)</vt:lpstr>
      <vt:lpstr>Teoria da Precificação por Arbitragem (APT)</vt:lpstr>
      <vt:lpstr>Teoria da Precificação por Arbitragem (APT)</vt:lpstr>
      <vt:lpstr>Teoria da Precificação por Arbitragem (APT)</vt:lpstr>
      <vt:lpstr>Teoria da Precificação por Arbitragem (APT)</vt:lpstr>
      <vt:lpstr>Teoria da Precificação por Arbitragem (APT)</vt:lpstr>
      <vt:lpstr>Retorno Esperado</vt:lpstr>
      <vt:lpstr>Retorno Esperado</vt:lpstr>
      <vt:lpstr>Retorno Esperado</vt:lpstr>
      <vt:lpstr>Teoria da Precificação por Arbitragem (APT)</vt:lpstr>
      <vt:lpstr>Teoria da Precificação por Arbitragem (APT)</vt:lpstr>
      <vt:lpstr>Teoria da Precificação por Arbitragem (APT)</vt:lpstr>
      <vt:lpstr>Fatores de Risco</vt:lpstr>
      <vt:lpstr>Modelo de Fama e French</vt:lpstr>
      <vt:lpstr>Modelo de Fama e French</vt:lpstr>
      <vt:lpstr>Modelo de Fama e French</vt:lpstr>
      <vt:lpstr>Modelo de Fama e French</vt:lpstr>
      <vt:lpstr>Modelo de Fama e French</vt:lpstr>
      <vt:lpstr>Modelo de Fama e French</vt:lpstr>
      <vt:lpstr>Modelo de Fama e French</vt:lpstr>
      <vt:lpstr>Modelo de Fama e French</vt:lpstr>
      <vt:lpstr>Modelo de Fama e French</vt:lpstr>
      <vt:lpstr>Conclusões</vt:lpstr>
      <vt:lpstr>Conclusões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Multifatoriais</dc:title>
  <dc:creator>USP</dc:creator>
  <cp:lastModifiedBy>Roberto Arruda de Souza Lima</cp:lastModifiedBy>
  <cp:revision>51</cp:revision>
  <dcterms:created xsi:type="dcterms:W3CDTF">2014-09-28T17:07:41Z</dcterms:created>
  <dcterms:modified xsi:type="dcterms:W3CDTF">2019-04-08T20:52:07Z</dcterms:modified>
</cp:coreProperties>
</file>