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383" r:id="rId2"/>
    <p:sldId id="384" r:id="rId3"/>
    <p:sldId id="625" r:id="rId4"/>
    <p:sldId id="608" r:id="rId5"/>
    <p:sldId id="644" r:id="rId6"/>
    <p:sldId id="629" r:id="rId7"/>
    <p:sldId id="643" r:id="rId8"/>
    <p:sldId id="631" r:id="rId9"/>
    <p:sldId id="442" r:id="rId10"/>
    <p:sldId id="634" r:id="rId11"/>
    <p:sldId id="641" r:id="rId12"/>
    <p:sldId id="642" r:id="rId13"/>
    <p:sldId id="645" r:id="rId14"/>
    <p:sldId id="427" r:id="rId15"/>
    <p:sldId id="636" r:id="rId16"/>
    <p:sldId id="640" r:id="rId17"/>
    <p:sldId id="638" r:id="rId18"/>
    <p:sldId id="635" r:id="rId19"/>
    <p:sldId id="639" r:id="rId20"/>
    <p:sldId id="424" r:id="rId21"/>
  </p:sldIdLst>
  <p:sldSz cx="12192000" cy="6858000"/>
  <p:notesSz cx="6797675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056"/>
    <a:srgbClr val="17719D"/>
    <a:srgbClr val="7CA385"/>
    <a:srgbClr val="AAC0AE"/>
    <a:srgbClr val="2683C6"/>
    <a:srgbClr val="02A351"/>
    <a:srgbClr val="05448A"/>
    <a:srgbClr val="0577BA"/>
    <a:srgbClr val="259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1" autoAdjust="0"/>
    <p:restoredTop sz="93750" autoAdjust="0"/>
  </p:normalViewPr>
  <p:slideViewPr>
    <p:cSldViewPr>
      <p:cViewPr varScale="1">
        <p:scale>
          <a:sx n="64" d="100"/>
          <a:sy n="64" d="100"/>
        </p:scale>
        <p:origin x="792" y="60"/>
      </p:cViewPr>
      <p:guideLst>
        <p:guide orient="horz" pos="3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20970"/>
    </p:cViewPr>
  </p:sorterViewPr>
  <p:notesViewPr>
    <p:cSldViewPr>
      <p:cViewPr varScale="1">
        <p:scale>
          <a:sx n="51" d="100"/>
          <a:sy n="51" d="100"/>
        </p:scale>
        <p:origin x="2976" y="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oord.%20T&#233;cnica%20Reg.%20Infraestrutura\Banco%20de%20Dados\2013\Gr&#225;ficos\00%20-%20Planilha%20Geral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arolina\Dropbox%20(Abeeolica)\Apresenta&#231;&#245;es\2019\09%20Setembro\FT%20Commodities%20Americas%20Summit%20-%20Elbia\InfoMercado%20Dados%20Gerais%202018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5\publico\Coord.%20T&#233;cnica%20Reg.%20Infraestrutura\Banco%20de%20Dados\2013\Gr&#225;ficos\00%20-%20Planilha%20Ger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oord.%20T&#233;cnica%20Reg.%20Infraestrutura\Banco%20de%20Dados\2013\Gr&#225;ficos\00%20-%20Planilha%20Geral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P:\Coord.%20T&#233;cnica%20Reg.%20Infraestrutura\Banco%20de%20Dados\2013\Gr&#225;ficos\00%20-%20Planilha%20Geral.xlsm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P:\Coord.%20T&#233;cnica%20Reg.%20Infraestrutura\Banco%20de%20Dados\2013\Gr&#225;ficos\00%20-%20Planilha%20Ger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60"/>
      <c:rotY val="0"/>
      <c:depthPercent val="20"/>
      <c:rAngAx val="0"/>
      <c:perspective val="0"/>
    </c:view3D>
    <c:floor>
      <c:thickness val="0"/>
      <c:spPr>
        <a:solidFill>
          <a:schemeClr val="accent4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4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93999890279058E-2"/>
          <c:y val="0.10640061907605881"/>
          <c:w val="0.8453856634151572"/>
          <c:h val="0.76533939324643652"/>
        </c:manualLayout>
      </c:layout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3C9FBB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38-4AD0-84E0-59F6FA37EBA6}"/>
              </c:ext>
            </c:extLst>
          </c:dPt>
          <c:dPt>
            <c:idx val="1"/>
            <c:bubble3D val="0"/>
            <c:spPr>
              <a:solidFill>
                <a:srgbClr val="48B57C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38-4AD0-84E0-59F6FA37EBA6}"/>
              </c:ext>
            </c:extLst>
          </c:dPt>
          <c:dPt>
            <c:idx val="2"/>
            <c:bubble3D val="0"/>
            <c:spPr>
              <a:solidFill>
                <a:srgbClr val="48BF9D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38-4AD0-84E0-59F6FA37EBA6}"/>
              </c:ext>
            </c:extLst>
          </c:dPt>
          <c:dPt>
            <c:idx val="3"/>
            <c:bubble3D val="0"/>
            <c:spPr>
              <a:solidFill>
                <a:srgbClr val="80D5BD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38-4AD0-84E0-59F6FA37EBA6}"/>
              </c:ext>
            </c:extLst>
          </c:dPt>
          <c:dPt>
            <c:idx val="4"/>
            <c:bubble3D val="0"/>
            <c:spPr>
              <a:solidFill>
                <a:srgbClr val="ADE7D7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338-4AD0-84E0-59F6FA37EBA6}"/>
              </c:ext>
            </c:extLst>
          </c:dPt>
          <c:dPt>
            <c:idx val="5"/>
            <c:bubble3D val="0"/>
            <c:spPr>
              <a:solidFill>
                <a:srgbClr val="FDB56A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338-4AD0-84E0-59F6FA37EBA6}"/>
              </c:ext>
            </c:extLst>
          </c:dPt>
          <c:dPt>
            <c:idx val="6"/>
            <c:bubble3D val="0"/>
            <c:spPr>
              <a:solidFill>
                <a:srgbClr val="FB9936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338-4AD0-84E0-59F6FA37EBA6}"/>
              </c:ext>
            </c:extLst>
          </c:dPt>
          <c:dPt>
            <c:idx val="7"/>
            <c:bubble3D val="0"/>
            <c:spPr>
              <a:solidFill>
                <a:srgbClr val="DD7C1A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338-4AD0-84E0-59F6FA37EBA6}"/>
              </c:ext>
            </c:extLst>
          </c:dPt>
          <c:dPt>
            <c:idx val="8"/>
            <c:bubble3D val="0"/>
            <c:spPr>
              <a:solidFill>
                <a:srgbClr val="A55E16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338-4AD0-84E0-59F6FA37EB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6EB1D47-7B37-4A9F-AF06-DEC8837C266E}" type="VALUE">
                      <a:rPr lang="en-US"/>
                      <a:pPr/>
                      <a:t>[VALOR]</a:t>
                    </a:fld>
                    <a:r>
                      <a:rPr lang="en-US" baseline="0"/>
                      <a:t>
60,3%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38-4AD0-84E0-59F6FA37EBA6}"/>
                </c:ext>
              </c:extLst>
            </c:dLbl>
            <c:dLbl>
              <c:idx val="4"/>
              <c:layout>
                <c:manualLayout>
                  <c:x val="3.710957874199697E-3"/>
                  <c:y val="-1.97434900893898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38-4AD0-84E0-59F6FA37EBA6}"/>
                </c:ext>
              </c:extLst>
            </c:dLbl>
            <c:dLbl>
              <c:idx val="7"/>
              <c:layout>
                <c:manualLayout>
                  <c:x val="-6.9106309855008702E-3"/>
                  <c:y val="-1.64620308766776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38-4AD0-84E0-59F6FA37EBA6}"/>
                </c:ext>
              </c:extLst>
            </c:dLbl>
            <c:dLbl>
              <c:idx val="8"/>
              <c:layout>
                <c:manualLayout>
                  <c:x val="3.2825497181129072E-2"/>
                  <c:y val="-1.85197847362623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338-4AD0-84E0-59F6FA37EB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'Matriz Elétrica Brasil'!$C$17:$C$25</c:f>
              <c:strCache>
                <c:ptCount val="9"/>
                <c:pt idx="0">
                  <c:v>Hidrelétrica</c:v>
                </c:pt>
                <c:pt idx="1">
                  <c:v>Eólica</c:v>
                </c:pt>
                <c:pt idx="2">
                  <c:v>Biomassa</c:v>
                </c:pt>
                <c:pt idx="3">
                  <c:v>PCH e CGH</c:v>
                </c:pt>
                <c:pt idx="4">
                  <c:v>Fotovoltaica</c:v>
                </c:pt>
                <c:pt idx="5">
                  <c:v>Gás natural</c:v>
                </c:pt>
                <c:pt idx="6">
                  <c:v>Petróleo</c:v>
                </c:pt>
                <c:pt idx="7">
                  <c:v>Carvão mineral</c:v>
                </c:pt>
                <c:pt idx="8">
                  <c:v>Nuclear</c:v>
                </c:pt>
              </c:strCache>
            </c:strRef>
          </c:cat>
          <c:val>
            <c:numRef>
              <c:f>'Matriz Elétrica Brasil'!$G$17:$G$25</c:f>
              <c:numCache>
                <c:formatCode>0.0</c:formatCode>
                <c:ptCount val="9"/>
                <c:pt idx="0">
                  <c:v>100.834467</c:v>
                </c:pt>
                <c:pt idx="1">
                  <c:v>15.145092999999999</c:v>
                </c:pt>
                <c:pt idx="2">
                  <c:v>14.857459</c:v>
                </c:pt>
                <c:pt idx="3">
                  <c:v>5.9766899999999996</c:v>
                </c:pt>
                <c:pt idx="4">
                  <c:v>2.2675540000000001</c:v>
                </c:pt>
                <c:pt idx="5">
                  <c:v>13.444533</c:v>
                </c:pt>
                <c:pt idx="6">
                  <c:v>8.8841819999999991</c:v>
                </c:pt>
                <c:pt idx="7">
                  <c:v>3.5968300000000002</c:v>
                </c:pt>
                <c:pt idx="8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338-4AD0-84E0-59F6FA37EB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128924021992134"/>
          <c:w val="1"/>
          <c:h val="0.1387842592592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 rtl="0"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Matriz</a:t>
            </a:r>
            <a:r>
              <a:rPr lang="pt-BR" baseline="0" dirty="0"/>
              <a:t> de Geração (%)</a:t>
            </a:r>
            <a:endParaRPr lang="pt-BR" dirty="0"/>
          </a:p>
        </c:rich>
      </c:tx>
      <c:layout>
        <c:manualLayout>
          <c:xMode val="edge"/>
          <c:yMode val="edge"/>
          <c:x val="0.28083308072954594"/>
          <c:y val="1.351327626190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60"/>
      <c:rotY val="0"/>
      <c:depthPercent val="20"/>
      <c:rAngAx val="0"/>
      <c:perspective val="0"/>
    </c:view3D>
    <c:floor>
      <c:thickness val="0"/>
      <c:spPr>
        <a:solidFill>
          <a:schemeClr val="accent4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4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4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447896040091167E-2"/>
          <c:y val="0.17389352070324365"/>
          <c:w val="0.8453856634151572"/>
          <c:h val="0.76533939324643652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rgbClr val="42A5C1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7D-4380-A09C-65A218E3551F}"/>
              </c:ext>
            </c:extLst>
          </c:dPt>
          <c:dPt>
            <c:idx val="1"/>
            <c:bubble3D val="0"/>
            <c:spPr>
              <a:solidFill>
                <a:srgbClr val="4EBB82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7D-4380-A09C-65A218E3551F}"/>
              </c:ext>
            </c:extLst>
          </c:dPt>
          <c:dPt>
            <c:idx val="2"/>
            <c:bubble3D val="0"/>
            <c:spPr>
              <a:solidFill>
                <a:srgbClr val="4EC5A3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D7D-4380-A09C-65A218E3551F}"/>
              </c:ext>
            </c:extLst>
          </c:dPt>
          <c:dPt>
            <c:idx val="3"/>
            <c:bubble3D val="0"/>
            <c:spPr>
              <a:solidFill>
                <a:srgbClr val="86DBC3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D7D-4380-A09C-65A218E3551F}"/>
              </c:ext>
            </c:extLst>
          </c:dPt>
          <c:dPt>
            <c:idx val="4"/>
            <c:bubble3D val="0"/>
            <c:spPr>
              <a:solidFill>
                <a:srgbClr val="B3EBDD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D7D-4380-A09C-65A218E3551F}"/>
              </c:ext>
            </c:extLst>
          </c:dPt>
          <c:dPt>
            <c:idx val="5"/>
            <c:bubble3D val="0"/>
            <c:spPr>
              <a:solidFill>
                <a:srgbClr val="FFBB70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D7D-4380-A09C-65A218E3551F}"/>
              </c:ext>
            </c:extLst>
          </c:dPt>
          <c:dPt>
            <c:idx val="6"/>
            <c:bubble3D val="0"/>
            <c:spPr>
              <a:solidFill>
                <a:srgbClr val="FF9F3C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D7D-4380-A09C-65A218E3551F}"/>
              </c:ext>
            </c:extLst>
          </c:dPt>
          <c:dPt>
            <c:idx val="7"/>
            <c:bubble3D val="0"/>
            <c:spPr>
              <a:solidFill>
                <a:srgbClr val="E18220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D7D-4380-A09C-65A218E3551F}"/>
              </c:ext>
            </c:extLst>
          </c:dPt>
          <c:dPt>
            <c:idx val="8"/>
            <c:bubble3D val="0"/>
            <c:spPr>
              <a:solidFill>
                <a:srgbClr val="AB641C"/>
              </a:solidFill>
              <a:ln w="9525" cap="flat" cmpd="sng" algn="ctr">
                <a:solidFill>
                  <a:schemeClr val="accent4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4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D7D-4380-A09C-65A218E3551F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D-4380-A09C-65A218E3551F}"/>
                </c:ext>
              </c:extLst>
            </c:dLbl>
            <c:dLbl>
              <c:idx val="4"/>
              <c:layout>
                <c:manualLayout>
                  <c:x val="3.710957874199697E-3"/>
                  <c:y val="-1.97434900893898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7D-4380-A09C-65A218E3551F}"/>
                </c:ext>
              </c:extLst>
            </c:dLbl>
            <c:dLbl>
              <c:idx val="6"/>
              <c:layout>
                <c:manualLayout>
                  <c:x val="-4.9995866483479711E-3"/>
                  <c:y val="-6.756638130954287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7D-4380-A09C-65A218E3551F}"/>
                </c:ext>
              </c:extLst>
            </c:dLbl>
            <c:dLbl>
              <c:idx val="7"/>
              <c:layout>
                <c:manualLayout>
                  <c:x val="2.5419158258569172E-3"/>
                  <c:y val="-1.41383982937094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7D-4380-A09C-65A218E3551F}"/>
                </c:ext>
              </c:extLst>
            </c:dLbl>
            <c:dLbl>
              <c:idx val="8"/>
              <c:layout>
                <c:manualLayout>
                  <c:x val="1.3552816499423276E-2"/>
                  <c:y val="-1.424267396880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7D-4380-A09C-65A218E355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'001 Geração'!$B$266:$B$274</c:f>
              <c:strCache>
                <c:ptCount val="9"/>
                <c:pt idx="0">
                  <c:v>Hidrelétrica</c:v>
                </c:pt>
                <c:pt idx="1">
                  <c:v>Eólica</c:v>
                </c:pt>
                <c:pt idx="2">
                  <c:v>Biomassa</c:v>
                </c:pt>
                <c:pt idx="3">
                  <c:v>PCH e CGH</c:v>
                </c:pt>
                <c:pt idx="4">
                  <c:v>Fotovoltaica</c:v>
                </c:pt>
                <c:pt idx="5">
                  <c:v>Gás natural</c:v>
                </c:pt>
                <c:pt idx="6">
                  <c:v>Petróleo</c:v>
                </c:pt>
                <c:pt idx="7">
                  <c:v>Carvão mineral</c:v>
                </c:pt>
                <c:pt idx="8">
                  <c:v>Nuclear</c:v>
                </c:pt>
              </c:strCache>
            </c:strRef>
          </c:cat>
          <c:val>
            <c:numRef>
              <c:f>'001 Geração'!$P$266:$P$274</c:f>
              <c:numCache>
                <c:formatCode>0%</c:formatCode>
                <c:ptCount val="9"/>
                <c:pt idx="0">
                  <c:v>0.68432754357147219</c:v>
                </c:pt>
                <c:pt idx="1">
                  <c:v>8.5394088223385775E-2</c:v>
                </c:pt>
                <c:pt idx="2">
                  <c:v>4.6696547289396838E-2</c:v>
                </c:pt>
                <c:pt idx="3">
                  <c:v>4.0593736089251167E-2</c:v>
                </c:pt>
                <c:pt idx="4">
                  <c:v>5.1458701525465165E-3</c:v>
                </c:pt>
                <c:pt idx="5">
                  <c:v>7.0174586599687172E-2</c:v>
                </c:pt>
                <c:pt idx="6">
                  <c:v>1.4088613304161212E-2</c:v>
                </c:pt>
                <c:pt idx="7">
                  <c:v>2.0286105208362284E-2</c:v>
                </c:pt>
                <c:pt idx="8">
                  <c:v>2.6045313030436317E-2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7D-4380-A09C-65A218E35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45076410843905E-3"/>
          <c:y val="0"/>
          <c:w val="0.8414187923673152"/>
          <c:h val="0.99381705510306917"/>
        </c:manualLayout>
      </c:layout>
      <c:ofPieChart>
        <c:ofPieType val="pie"/>
        <c:varyColors val="1"/>
        <c:ser>
          <c:idx val="1"/>
          <c:order val="0"/>
          <c:spPr>
            <a:effectLst>
              <a:outerShdw blurRad="50800"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/>
              <a:bevelB w="88900"/>
            </a:sp3d>
          </c:spPr>
          <c:explosion val="1"/>
          <c:dPt>
            <c:idx val="0"/>
            <c:bubble3D val="0"/>
            <c:spPr>
              <a:solidFill>
                <a:srgbClr val="FFA542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1-5E0D-47A9-A0D9-E2B0273C173D}"/>
              </c:ext>
            </c:extLst>
          </c:dPt>
          <c:dPt>
            <c:idx val="1"/>
            <c:bubble3D val="0"/>
            <c:spPr>
              <a:solidFill>
                <a:srgbClr val="FFC176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3-5E0D-47A9-A0D9-E2B0273C173D}"/>
              </c:ext>
            </c:extLst>
          </c:dPt>
          <c:dPt>
            <c:idx val="2"/>
            <c:bubble3D val="0"/>
            <c:spPr>
              <a:solidFill>
                <a:srgbClr val="E58726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5-5E0D-47A9-A0D9-E2B0273C173D}"/>
              </c:ext>
            </c:extLst>
          </c:dPt>
          <c:dPt>
            <c:idx val="3"/>
            <c:bubble3D val="0"/>
            <c:spPr>
              <a:solidFill>
                <a:srgbClr val="AD6822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7-5E0D-47A9-A0D9-E2B0273C173D}"/>
              </c:ext>
            </c:extLst>
          </c:dPt>
          <c:dPt>
            <c:idx val="4"/>
            <c:bubble3D val="0"/>
            <c:spPr>
              <a:solidFill>
                <a:srgbClr val="5F4529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9-5E0D-47A9-A0D9-E2B0273C173D}"/>
              </c:ext>
            </c:extLst>
          </c:dPt>
          <c:dPt>
            <c:idx val="5"/>
            <c:bubble3D val="0"/>
            <c:spPr>
              <a:solidFill>
                <a:srgbClr val="4EC5A3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B-5E0D-47A9-A0D9-E2B0273C173D}"/>
              </c:ext>
            </c:extLst>
          </c:dPt>
          <c:dPt>
            <c:idx val="6"/>
            <c:bubble3D val="0"/>
            <c:spPr>
              <a:solidFill>
                <a:srgbClr val="4E827E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D-5E0D-47A9-A0D9-E2B0273C173D}"/>
              </c:ext>
            </c:extLst>
          </c:dPt>
          <c:dPt>
            <c:idx val="7"/>
            <c:bubble3D val="0"/>
            <c:spPr>
              <a:solidFill>
                <a:srgbClr val="42A5C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0F-5E0D-47A9-A0D9-E2B0273C173D}"/>
              </c:ext>
            </c:extLst>
          </c:dPt>
          <c:dPt>
            <c:idx val="8"/>
            <c:bubble3D val="0"/>
            <c:spPr>
              <a:solidFill>
                <a:srgbClr val="389178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1-5E0D-47A9-A0D9-E2B0273C173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2-5E0D-47A9-A0D9-E2B0273C173D}"/>
              </c:ext>
            </c:extLst>
          </c:dPt>
          <c:dPt>
            <c:idx val="10"/>
            <c:bubble3D val="0"/>
            <c:spPr>
              <a:solidFill>
                <a:srgbClr val="4EBB82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4-5E0D-47A9-A0D9-E2B0273C173D}"/>
              </c:ext>
            </c:extLst>
          </c:dPt>
          <c:dPt>
            <c:idx val="11"/>
            <c:bubble3D val="0"/>
            <c:spPr>
              <a:solidFill>
                <a:srgbClr val="50CDA9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6-5E0D-47A9-A0D9-E2B0273C173D}"/>
              </c:ext>
            </c:extLst>
          </c:dPt>
          <c:dPt>
            <c:idx val="12"/>
            <c:bubble3D val="0"/>
            <c:spPr>
              <a:solidFill>
                <a:srgbClr val="54CBA9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8-5E0D-47A9-A0D9-E2B0273C173D}"/>
              </c:ext>
            </c:extLst>
          </c:dPt>
          <c:dLbls>
            <c:dLbl>
              <c:idx val="7"/>
              <c:layout>
                <c:manualLayout>
                  <c:x val="-0.13148541111175646"/>
                  <c:y val="1.95414542329653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33744611528309"/>
                      <c:h val="0.114840007674347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E0D-47A9-A0D9-E2B0273C173D}"/>
                </c:ext>
              </c:extLst>
            </c:dLbl>
            <c:dLbl>
              <c:idx val="9"/>
              <c:layout>
                <c:manualLayout>
                  <c:x val="-5.8790023881409486E-3"/>
                  <c:y val="2.81827836704140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0D-47A9-A0D9-E2B0273C173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'Matriz Energética Brasil'!$B$27:$B$37</c:f>
              <c:strCache>
                <c:ptCount val="11"/>
                <c:pt idx="0">
                  <c:v>PETRÓLEO</c:v>
                </c:pt>
                <c:pt idx="1">
                  <c:v>GÁS NATURAL </c:v>
                </c:pt>
                <c:pt idx="2">
                  <c:v>CARVÃO MINERAL</c:v>
                </c:pt>
                <c:pt idx="3">
                  <c:v>URÂNIO</c:v>
                </c:pt>
                <c:pt idx="4">
                  <c:v>OUTRAS NÃO-RENOVÁVEIS</c:v>
                </c:pt>
                <c:pt idx="5">
                  <c:v>PRODUTOS DA CANA</c:v>
                </c:pt>
                <c:pt idx="6">
                  <c:v>HIDRÁULICA</c:v>
                </c:pt>
                <c:pt idx="7">
                  <c:v>LENHA E CARVÃO VEGETAL</c:v>
                </c:pt>
                <c:pt idx="8">
                  <c:v>EÓLICA</c:v>
                </c:pt>
                <c:pt idx="9">
                  <c:v>SOLAR</c:v>
                </c:pt>
                <c:pt idx="10">
                  <c:v>OUTRAS </c:v>
                </c:pt>
              </c:strCache>
            </c:strRef>
          </c:cat>
          <c:val>
            <c:numRef>
              <c:f>'Matriz Energética Brasil'!$C$27:$C$37</c:f>
              <c:numCache>
                <c:formatCode>General</c:formatCode>
                <c:ptCount val="11"/>
                <c:pt idx="0">
                  <c:v>99.3</c:v>
                </c:pt>
                <c:pt idx="1">
                  <c:v>35.9</c:v>
                </c:pt>
                <c:pt idx="2">
                  <c:v>16.600000000000001</c:v>
                </c:pt>
                <c:pt idx="3">
                  <c:v>4.2</c:v>
                </c:pt>
                <c:pt idx="4">
                  <c:v>1.8</c:v>
                </c:pt>
                <c:pt idx="5">
                  <c:v>50.1</c:v>
                </c:pt>
                <c:pt idx="6">
                  <c:v>36.5</c:v>
                </c:pt>
                <c:pt idx="7">
                  <c:v>24.1</c:v>
                </c:pt>
                <c:pt idx="8">
                  <c:v>4.2</c:v>
                </c:pt>
                <c:pt idx="9">
                  <c:v>0.29799999999999999</c:v>
                </c:pt>
                <c:pt idx="1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E0D-47A9-A0D9-E2B0273C173D}"/>
            </c:ext>
          </c:extLst>
        </c:ser>
        <c:ser>
          <c:idx val="0"/>
          <c:order val="1"/>
          <c:spPr>
            <a:effectLst>
              <a:outerShdw blurRad="50800" dist="50800" dir="54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/>
              <a:bevelB w="88900"/>
            </a:sp3d>
          </c:spPr>
          <c:explosion val="5"/>
          <c:dPt>
            <c:idx val="0"/>
            <c:bubble3D val="0"/>
            <c:spPr>
              <a:solidFill>
                <a:srgbClr val="FFA542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B-5E0D-47A9-A0D9-E2B0273C173D}"/>
              </c:ext>
            </c:extLst>
          </c:dPt>
          <c:dPt>
            <c:idx val="1"/>
            <c:bubble3D val="0"/>
            <c:spPr>
              <a:solidFill>
                <a:srgbClr val="FFC17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D-5E0D-47A9-A0D9-E2B0273C173D}"/>
              </c:ext>
            </c:extLst>
          </c:dPt>
          <c:dPt>
            <c:idx val="2"/>
            <c:bubble3D val="0"/>
            <c:spPr>
              <a:solidFill>
                <a:srgbClr val="E5872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1F-5E0D-47A9-A0D9-E2B0273C173D}"/>
              </c:ext>
            </c:extLst>
          </c:dPt>
          <c:dPt>
            <c:idx val="3"/>
            <c:bubble3D val="0"/>
            <c:spPr>
              <a:solidFill>
                <a:srgbClr val="AD6822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1-5E0D-47A9-A0D9-E2B0273C173D}"/>
              </c:ext>
            </c:extLst>
          </c:dPt>
          <c:dPt>
            <c:idx val="4"/>
            <c:bubble3D val="0"/>
            <c:spPr>
              <a:solidFill>
                <a:srgbClr val="5F4529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3-5E0D-47A9-A0D9-E2B0273C173D}"/>
              </c:ext>
            </c:extLst>
          </c:dPt>
          <c:dPt>
            <c:idx val="5"/>
            <c:bubble3D val="0"/>
            <c:spPr>
              <a:solidFill>
                <a:srgbClr val="4EC5A3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5-5E0D-47A9-A0D9-E2B0273C173D}"/>
              </c:ext>
            </c:extLst>
          </c:dPt>
          <c:dPt>
            <c:idx val="6"/>
            <c:bubble3D val="0"/>
            <c:spPr>
              <a:solidFill>
                <a:srgbClr val="4E827E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7-5E0D-47A9-A0D9-E2B0273C173D}"/>
              </c:ext>
            </c:extLst>
          </c:dPt>
          <c:dPt>
            <c:idx val="7"/>
            <c:bubble3D val="0"/>
            <c:spPr>
              <a:solidFill>
                <a:srgbClr val="42A5C1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9-5E0D-47A9-A0D9-E2B0273C173D}"/>
              </c:ext>
            </c:extLst>
          </c:dPt>
          <c:dPt>
            <c:idx val="8"/>
            <c:bubble3D val="0"/>
            <c:spPr>
              <a:solidFill>
                <a:srgbClr val="389178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B-5E0D-47A9-A0D9-E2B0273C173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D-5E0D-47A9-A0D9-E2B0273C173D}"/>
              </c:ext>
            </c:extLst>
          </c:dPt>
          <c:dPt>
            <c:idx val="10"/>
            <c:bubble3D val="0"/>
            <c:spPr>
              <a:solidFill>
                <a:srgbClr val="4EBB82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2F-5E0D-47A9-A0D9-E2B0273C173D}"/>
              </c:ext>
            </c:extLst>
          </c:dPt>
          <c:dPt>
            <c:idx val="11"/>
            <c:bubble3D val="0"/>
            <c:spPr>
              <a:solidFill>
                <a:srgbClr val="08B55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31-5E0D-47A9-A0D9-E2B0273C173D}"/>
              </c:ext>
            </c:extLst>
          </c:dPt>
          <c:dPt>
            <c:idx val="12"/>
            <c:bubble3D val="0"/>
            <c:spPr>
              <a:solidFill>
                <a:srgbClr val="54CBA9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8100"/>
                <a:bevelB w="88900"/>
              </a:sp3d>
            </c:spPr>
            <c:extLst>
              <c:ext xmlns:c16="http://schemas.microsoft.com/office/drawing/2014/chart" uri="{C3380CC4-5D6E-409C-BE32-E72D297353CC}">
                <c16:uniqueId val="{00000033-5E0D-47A9-A0D9-E2B0273C173D}"/>
              </c:ext>
            </c:extLst>
          </c:dPt>
          <c:dLbls>
            <c:dLbl>
              <c:idx val="10"/>
              <c:layout>
                <c:manualLayout>
                  <c:x val="-7.9825473021637378E-4"/>
                  <c:y val="2.9774157886424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E0D-47A9-A0D9-E2B0273C173D}"/>
                </c:ext>
              </c:extLst>
            </c:dLbl>
            <c:dLbl>
              <c:idx val="12"/>
              <c:layout>
                <c:manualLayout>
                  <c:x val="-0.10960730302513814"/>
                  <c:y val="7.2812460047078642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Renewable</a:t>
                    </a:r>
                    <a:r>
                      <a:rPr lang="en-US" baseline="0" dirty="0"/>
                      <a:t>
</a:t>
                    </a:r>
                    <a:r>
                      <a:rPr lang="en-US" baseline="0"/>
                      <a:t>45,2%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E0D-47A9-A0D9-E2B0273C173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'Matriz Energética Brasil'!$B$27:$B$37</c:f>
              <c:strCache>
                <c:ptCount val="11"/>
                <c:pt idx="0">
                  <c:v>PETRÓLEO</c:v>
                </c:pt>
                <c:pt idx="1">
                  <c:v>GÁS NATURAL </c:v>
                </c:pt>
                <c:pt idx="2">
                  <c:v>CARVÃO MINERAL</c:v>
                </c:pt>
                <c:pt idx="3">
                  <c:v>URÂNIO</c:v>
                </c:pt>
                <c:pt idx="4">
                  <c:v>OUTRAS NÃO-RENOVÁVEIS</c:v>
                </c:pt>
                <c:pt idx="5">
                  <c:v>PRODUTOS DA CANA</c:v>
                </c:pt>
                <c:pt idx="6">
                  <c:v>HIDRÁULICA</c:v>
                </c:pt>
                <c:pt idx="7">
                  <c:v>LENHA E CARVÃO VEGETAL</c:v>
                </c:pt>
                <c:pt idx="8">
                  <c:v>EÓLICA</c:v>
                </c:pt>
                <c:pt idx="9">
                  <c:v>SOLAR</c:v>
                </c:pt>
                <c:pt idx="10">
                  <c:v>OUTRAS </c:v>
                </c:pt>
              </c:strCache>
            </c:strRef>
          </c:cat>
          <c:val>
            <c:numRef>
              <c:f>'Matriz Energética Brasil'!$C$9:$C$19</c:f>
              <c:numCache>
                <c:formatCode>_-* #,##0.0_-;\-* #,##0.0_-;_-* "-"??_-;_-@_-</c:formatCode>
                <c:ptCount val="11"/>
                <c:pt idx="0">
                  <c:v>99.3</c:v>
                </c:pt>
                <c:pt idx="1">
                  <c:v>35.9</c:v>
                </c:pt>
                <c:pt idx="2">
                  <c:v>16.600000000000001</c:v>
                </c:pt>
                <c:pt idx="3">
                  <c:v>4.2</c:v>
                </c:pt>
                <c:pt idx="4">
                  <c:v>1.8</c:v>
                </c:pt>
                <c:pt idx="5">
                  <c:v>50.1</c:v>
                </c:pt>
                <c:pt idx="6">
                  <c:v>36.5</c:v>
                </c:pt>
                <c:pt idx="7">
                  <c:v>24.1</c:v>
                </c:pt>
                <c:pt idx="8">
                  <c:v>4.2</c:v>
                </c:pt>
                <c:pt idx="9" formatCode="_-* #,##0.000_-;\-* #,##0.000_-;_-* &quot;-&quot;??_-;_-@_-">
                  <c:v>0.29799999999999999</c:v>
                </c:pt>
                <c:pt idx="10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5E0D-47A9-A0D9-E2B0273C17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70"/>
        <c:splitType val="pos"/>
        <c:splitPos val="6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</c:plotArea>
    <c:legend>
      <c:legendPos val="b"/>
      <c:layout>
        <c:manualLayout>
          <c:xMode val="edge"/>
          <c:yMode val="edge"/>
          <c:x val="0"/>
          <c:y val="0.84400020392043662"/>
          <c:w val="0.99946527598368196"/>
          <c:h val="0.14200299745386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68953473149791E-2"/>
          <c:y val="4.4717601305613114E-2"/>
          <c:w val="0.90822452776892881"/>
          <c:h val="0.94534515395980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Parques!$E$2</c:f>
              <c:strCache>
                <c:ptCount val="1"/>
                <c:pt idx="0">
                  <c:v>Instalada</c:v>
                </c:pt>
              </c:strCache>
            </c:strRef>
          </c:tx>
          <c:spPr>
            <a:solidFill>
              <a:srgbClr val="3E8853"/>
            </a:solidFill>
            <a:ln>
              <a:solidFill>
                <a:srgbClr val="3E885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853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F3-4F7F-8C6A-E04CB5CE26E7}"/>
              </c:ext>
            </c:extLst>
          </c:dPt>
          <c:dPt>
            <c:idx val="1"/>
            <c:invertIfNegative val="0"/>
            <c:bubble3D val="0"/>
            <c:spPr>
              <a:solidFill>
                <a:srgbClr val="93B79E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F3-4F7F-8C6A-E04CB5CE26E7}"/>
              </c:ext>
            </c:extLst>
          </c:dPt>
          <c:dPt>
            <c:idx val="2"/>
            <c:invertIfNegative val="0"/>
            <c:bubble3D val="0"/>
            <c:spPr>
              <a:solidFill>
                <a:srgbClr val="7AA386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F3-4F7F-8C6A-E04CB5CE26E7}"/>
              </c:ext>
            </c:extLst>
          </c:dPt>
          <c:dPt>
            <c:idx val="3"/>
            <c:invertIfNegative val="0"/>
            <c:bubble3D val="0"/>
            <c:spPr>
              <a:solidFill>
                <a:srgbClr val="2E663E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F3-4F7F-8C6A-E04CB5CE26E7}"/>
              </c:ext>
            </c:extLst>
          </c:dPt>
          <c:dPt>
            <c:idx val="4"/>
            <c:invertIfNegative val="0"/>
            <c:bubble3D val="0"/>
            <c:spPr>
              <a:solidFill>
                <a:srgbClr val="C4DECC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F3-4F7F-8C6A-E04CB5CE26E7}"/>
              </c:ext>
            </c:extLst>
          </c:dPt>
          <c:dPt>
            <c:idx val="5"/>
            <c:invertIfNegative val="0"/>
            <c:bubble3D val="0"/>
            <c:spPr>
              <a:solidFill>
                <a:srgbClr val="AECDB8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F3-4F7F-8C6A-E04CB5CE26E7}"/>
              </c:ext>
            </c:extLst>
          </c:dPt>
          <c:dPt>
            <c:idx val="6"/>
            <c:invertIfNegative val="0"/>
            <c:bubble3D val="0"/>
            <c:spPr>
              <a:solidFill>
                <a:srgbClr val="D4EBDB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F3-4F7F-8C6A-E04CB5CE26E7}"/>
              </c:ext>
            </c:extLst>
          </c:dPt>
          <c:dPt>
            <c:idx val="7"/>
            <c:invertIfNegative val="0"/>
            <c:bubble3D val="0"/>
            <c:spPr>
              <a:solidFill>
                <a:srgbClr val="3C714B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3F3-4F7F-8C6A-E04CB5CE26E7}"/>
              </c:ext>
            </c:extLst>
          </c:dPt>
          <c:dPt>
            <c:idx val="8"/>
            <c:invertIfNegative val="0"/>
            <c:bubble3D val="0"/>
            <c:spPr>
              <a:solidFill>
                <a:srgbClr val="D4EBDB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3F3-4F7F-8C6A-E04CB5CE26E7}"/>
              </c:ext>
            </c:extLst>
          </c:dPt>
          <c:dPt>
            <c:idx val="9"/>
            <c:invertIfNegative val="0"/>
            <c:bubble3D val="0"/>
            <c:spPr>
              <a:solidFill>
                <a:srgbClr val="3E8853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3F3-4F7F-8C6A-E04CB5CE26E7}"/>
              </c:ext>
            </c:extLst>
          </c:dPt>
          <c:dPt>
            <c:idx val="10"/>
            <c:invertIfNegative val="0"/>
            <c:bubble3D val="0"/>
            <c:spPr>
              <a:solidFill>
                <a:srgbClr val="C5DFCD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3F3-4F7F-8C6A-E04CB5CE26E7}"/>
              </c:ext>
            </c:extLst>
          </c:dPt>
          <c:dPt>
            <c:idx val="11"/>
            <c:invertIfNegative val="0"/>
            <c:bubble3D val="0"/>
            <c:spPr>
              <a:solidFill>
                <a:srgbClr val="7AA386"/>
              </a:solidFill>
              <a:ln>
                <a:solidFill>
                  <a:srgbClr val="3E88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3F3-4F7F-8C6A-E04CB5CE26E7}"/>
              </c:ext>
            </c:extLst>
          </c:dPt>
          <c:dLbls>
            <c:dLbl>
              <c:idx val="4"/>
              <c:layout>
                <c:manualLayout>
                  <c:x val="1.4699294238670908E-2"/>
                  <c:y val="3.9123010770620235E-7"/>
                </c:manualLayout>
              </c:layout>
              <c:tx>
                <c:rich>
                  <a:bodyPr/>
                  <a:lstStyle/>
                  <a:p>
                    <a:fld id="{E18F9AFE-0648-4E37-81CF-F36DF0A24DD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F3-4F7F-8C6A-E04CB5CE26E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8223F7E-1144-4F6F-8C1F-F91D8516B46C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F3-4F7F-8C6A-E04CB5CE26E7}"/>
                </c:ext>
              </c:extLst>
            </c:dLbl>
            <c:dLbl>
              <c:idx val="6"/>
              <c:layout>
                <c:manualLayout>
                  <c:x val="1.961299595205266E-2"/>
                  <c:y val="1.956150539214189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F3-4F7F-8C6A-E04CB5CE26E7}"/>
                </c:ext>
              </c:extLst>
            </c:dLbl>
            <c:dLbl>
              <c:idx val="8"/>
              <c:layout>
                <c:manualLayout>
                  <c:x val="2.1247412281390373E-2"/>
                  <c:y val="-2.48431118364508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F3-4F7F-8C6A-E04CB5CE26E7}"/>
                </c:ext>
              </c:extLst>
            </c:dLbl>
            <c:dLbl>
              <c:idx val="9"/>
              <c:layout>
                <c:manualLayout>
                  <c:x val="2.4516244940065823E-2"/>
                  <c:y val="9.10903577834035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F3-4F7F-8C6A-E04CB5CE26E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F3-4F7F-8C6A-E04CB5CE2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Parques!$A$3:$A$14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Parques!$E$3:$E$14</c:f>
              <c:numCache>
                <c:formatCode>0</c:formatCode>
                <c:ptCount val="12"/>
                <c:pt idx="0">
                  <c:v>390.90000000000003</c:v>
                </c:pt>
                <c:pt idx="1">
                  <c:v>1638.1000000000006</c:v>
                </c:pt>
                <c:pt idx="2">
                  <c:v>2045.4599999999987</c:v>
                </c:pt>
                <c:pt idx="3">
                  <c:v>4128.3250000000007</c:v>
                </c:pt>
                <c:pt idx="4">
                  <c:v>157.20000000000002</c:v>
                </c:pt>
                <c:pt idx="5">
                  <c:v>781.98499999999979</c:v>
                </c:pt>
                <c:pt idx="6">
                  <c:v>34.5</c:v>
                </c:pt>
                <c:pt idx="7">
                  <c:v>4034.389999999999</c:v>
                </c:pt>
                <c:pt idx="8">
                  <c:v>28.05</c:v>
                </c:pt>
                <c:pt idx="9">
                  <c:v>2.5</c:v>
                </c:pt>
                <c:pt idx="10">
                  <c:v>238.499</c:v>
                </c:pt>
                <c:pt idx="11">
                  <c:v>1831.865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3F3-4F7F-8C6A-E04CB5CE26E7}"/>
            </c:ext>
          </c:extLst>
        </c:ser>
        <c:ser>
          <c:idx val="1"/>
          <c:order val="1"/>
          <c:tx>
            <c:strRef>
              <c:f>Parques!$G$2</c:f>
              <c:strCache>
                <c:ptCount val="1"/>
                <c:pt idx="0">
                  <c:v>Contratada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2"/>
              </a:solidFill>
              <a:prstDash val="sysDash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6202971515211436E-2"/>
                  <c:y val="2.484702413752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F3-4F7F-8C6A-E04CB5CE26E7}"/>
                </c:ext>
              </c:extLst>
            </c:dLbl>
            <c:dLbl>
              <c:idx val="2"/>
              <c:layout>
                <c:manualLayout>
                  <c:x val="1.4709711132274863E-2"/>
                  <c:y val="2.484702413752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F3-4F7F-8C6A-E04CB5CE26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2.641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3E-4426-AFD2-46E62A9DD71C}"/>
                </c:ext>
              </c:extLst>
            </c:dLbl>
            <c:dLbl>
              <c:idx val="4"/>
              <c:layout>
                <c:manualLayout>
                  <c:x val="3.4160728086037144E-2"/>
                  <c:y val="7.824602153213143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3F3-4F7F-8C6A-E04CB5CE26E7}"/>
                </c:ext>
              </c:extLst>
            </c:dLbl>
            <c:dLbl>
              <c:idx val="5"/>
              <c:layout>
                <c:manualLayout>
                  <c:x val="1.6406819018573486E-2"/>
                  <c:y val="5.868451614909857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F3-4F7F-8C6A-E04CB5CE26E7}"/>
                </c:ext>
              </c:extLst>
            </c:dLbl>
            <c:dLbl>
              <c:idx val="6"/>
              <c:layout>
                <c:manualLayout>
                  <c:x val="6.5376653173508853E-2"/>
                  <c:y val="-4.96842675223651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F3-4F7F-8C6A-E04CB5CE26E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1.791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03E-4426-AFD2-46E62A9DD71C}"/>
                </c:ext>
              </c:extLst>
            </c:dLbl>
            <c:dLbl>
              <c:idx val="8"/>
              <c:layout>
                <c:manualLayout>
                  <c:x val="6.701106950284659E-2"/>
                  <c:y val="2.48431118364526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3F3-4F7F-8C6A-E04CB5CE26E7}"/>
                </c:ext>
              </c:extLst>
            </c:dLbl>
            <c:dLbl>
              <c:idx val="9"/>
              <c:layout>
                <c:manualLayout>
                  <c:x val="8.008640013754835E-2"/>
                  <c:y val="4.96862236729043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F3-4F7F-8C6A-E04CB5CE26E7}"/>
                </c:ext>
              </c:extLst>
            </c:dLbl>
            <c:dLbl>
              <c:idx val="10"/>
              <c:layout>
                <c:manualLayout>
                  <c:x val="3.2688326586754433E-2"/>
                  <c:y val="1.821807155668070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3F3-4F7F-8C6A-E04CB5CE26E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3F3-4F7F-8C6A-E04CB5CE2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Parques!$A$3:$A$14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Parques!$G$3:$G$14</c:f>
              <c:numCache>
                <c:formatCode>#,##0</c:formatCode>
                <c:ptCount val="12"/>
                <c:pt idx="0">
                  <c:v>35.1</c:v>
                </c:pt>
                <c:pt idx="1">
                  <c:v>996.55000000000041</c:v>
                </c:pt>
                <c:pt idx="2">
                  <c:v>123</c:v>
                </c:pt>
                <c:pt idx="3">
                  <c:v>2640.605</c:v>
                </c:pt>
                <c:pt idx="4">
                  <c:v>471.23999999999984</c:v>
                </c:pt>
                <c:pt idx="5">
                  <c:v>88.2</c:v>
                </c:pt>
                <c:pt idx="6">
                  <c:v>0</c:v>
                </c:pt>
                <c:pt idx="7">
                  <c:v>1790.655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3F3-4F7F-8C6A-E04CB5CE26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31064528"/>
        <c:axId val="1437501104"/>
      </c:barChart>
      <c:barChart>
        <c:barDir val="bar"/>
        <c:grouping val="stacked"/>
        <c:varyColors val="0"/>
        <c:ser>
          <c:idx val="2"/>
          <c:order val="2"/>
          <c:tx>
            <c:strRef>
              <c:f>Parques!$I$2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513873930726242E-2"/>
                  <c:y val="-0.86454009629346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3F3-4F7F-8C6A-E04CB5CE26E7}"/>
                </c:ext>
              </c:extLst>
            </c:dLbl>
            <c:dLbl>
              <c:idx val="1"/>
              <c:layout>
                <c:manualLayout>
                  <c:x val="0.22610015546734574"/>
                  <c:y val="-0.710512998522519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257-43BB-932C-C562181937E8}"/>
                </c:ext>
              </c:extLst>
            </c:dLbl>
            <c:dLbl>
              <c:idx val="2"/>
              <c:layout>
                <c:manualLayout>
                  <c:x val="0.20758854163573545"/>
                  <c:y val="-0.54654826478688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3F3-4F7F-8C6A-E04CB5CE26E7}"/>
                </c:ext>
              </c:extLst>
            </c:dLbl>
            <c:dLbl>
              <c:idx val="3"/>
              <c:layout>
                <c:manualLayout>
                  <c:x val="0.43286075150554931"/>
                  <c:y val="-0.395005282584528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6.769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44-4754-A324-B3A910642E8D}"/>
                </c:ext>
              </c:extLst>
            </c:dLbl>
            <c:dLbl>
              <c:idx val="4"/>
              <c:layout>
                <c:manualLayout>
                  <c:x val="0.10004869812558694"/>
                  <c:y val="-0.233525251262646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3F3-4F7F-8C6A-E04CB5CE26E7}"/>
                </c:ext>
              </c:extLst>
            </c:dLbl>
            <c:dLbl>
              <c:idx val="5"/>
              <c:layout>
                <c:manualLayout>
                  <c:x val="0.11211310359144804"/>
                  <c:y val="-7.9497762261591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3F3-4F7F-8C6A-E04CB5CE26E7}"/>
                </c:ext>
              </c:extLst>
            </c:dLbl>
            <c:dLbl>
              <c:idx val="6"/>
              <c:layout>
                <c:manualLayout>
                  <c:x val="6.2081718346670235E-2"/>
                  <c:y val="7.70142335381618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D5930F-62BC-400A-BC88-D977D459D040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E3F3-4F7F-8C6A-E04CB5CE26E7}"/>
                </c:ext>
              </c:extLst>
            </c:dLbl>
            <c:dLbl>
              <c:idx val="7"/>
              <c:layout>
                <c:manualLayout>
                  <c:x val="0.36355668283654446"/>
                  <c:y val="0.233525251262646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5.825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57-43BB-932C-C562181937E8}"/>
                </c:ext>
              </c:extLst>
            </c:dLbl>
            <c:dLbl>
              <c:idx val="8"/>
              <c:layout>
                <c:manualLayout>
                  <c:x val="6.2091530270171315E-2"/>
                  <c:y val="0.3825839222813566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1B60AF-D5E7-4404-89DD-3EC4FF79C797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EE-44BA-A930-42BA99D8A0AB}"/>
                </c:ext>
              </c:extLst>
            </c:dLbl>
            <c:dLbl>
              <c:idx val="9"/>
              <c:layout>
                <c:manualLayout>
                  <c:x val="7.3705684641163755E-2"/>
                  <c:y val="0.5515172783842821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CF518E-570F-4581-8469-5C3621DDED71}" type="VALUE">
                      <a:rPr lang="en-US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6760651182352217E-2"/>
                      <c:h val="5.602121719119865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EE-44BA-A930-42BA99D8A0AB}"/>
                </c:ext>
              </c:extLst>
            </c:dLbl>
            <c:dLbl>
              <c:idx val="10"/>
              <c:layout>
                <c:manualLayout>
                  <c:x val="5.6121233028277186E-2"/>
                  <c:y val="0.7005761450180464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238</a:t>
                    </a:r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EEE-44BA-A930-42BA99D8A0AB}"/>
                </c:ext>
              </c:extLst>
            </c:dLbl>
            <c:dLbl>
              <c:idx val="11"/>
              <c:layout>
                <c:manualLayout>
                  <c:x val="0.15901461434363784"/>
                  <c:y val="0.859571669541229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3F3-4F7F-8C6A-E04CB5CE26E7}"/>
                </c:ext>
              </c:extLst>
            </c:dLbl>
            <c:spPr>
              <a:solidFill>
                <a:schemeClr val="accent4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Parques!$A$3:$A$14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Parques!$I$3:$I$14</c:f>
              <c:numCache>
                <c:formatCode>#,##0</c:formatCode>
                <c:ptCount val="12"/>
                <c:pt idx="0">
                  <c:v>426.00000000000006</c:v>
                </c:pt>
                <c:pt idx="1">
                  <c:v>2634.650000000001</c:v>
                </c:pt>
                <c:pt idx="2">
                  <c:v>2168.4599999999987</c:v>
                </c:pt>
                <c:pt idx="3">
                  <c:v>6768.93</c:v>
                </c:pt>
                <c:pt idx="4">
                  <c:v>628.43999999999983</c:v>
                </c:pt>
                <c:pt idx="5">
                  <c:v>870.18499999999983</c:v>
                </c:pt>
                <c:pt idx="6">
                  <c:v>34.5</c:v>
                </c:pt>
                <c:pt idx="7">
                  <c:v>5825.0449999999992</c:v>
                </c:pt>
                <c:pt idx="8">
                  <c:v>28.05</c:v>
                </c:pt>
                <c:pt idx="9">
                  <c:v>2.5</c:v>
                </c:pt>
                <c:pt idx="10">
                  <c:v>238.499</c:v>
                </c:pt>
                <c:pt idx="11">
                  <c:v>1831.865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E3F3-4F7F-8C6A-E04CB5CE2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968337455"/>
        <c:axId val="953989775"/>
      </c:barChart>
      <c:catAx>
        <c:axId val="143106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7501104"/>
        <c:crosses val="autoZero"/>
        <c:auto val="1"/>
        <c:lblAlgn val="ctr"/>
        <c:lblOffset val="100"/>
        <c:noMultiLvlLbl val="0"/>
      </c:catAx>
      <c:valAx>
        <c:axId val="1437501104"/>
        <c:scaling>
          <c:orientation val="minMax"/>
          <c:max val="60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431064528"/>
        <c:crosses val="autoZero"/>
        <c:crossBetween val="between"/>
      </c:valAx>
      <c:valAx>
        <c:axId val="953989775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8337455"/>
        <c:crosses val="autoZero"/>
        <c:crossBetween val="between"/>
      </c:valAx>
      <c:catAx>
        <c:axId val="9683374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3989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06569180864169E-3"/>
          <c:y val="9.4571940697318127E-2"/>
          <c:w val="0.99578241429230752"/>
          <c:h val="0.69359356896852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'Capacidade Nova e Acumulada BR'!$B$4</c:f>
              <c:strCache>
                <c:ptCount val="1"/>
                <c:pt idx="0">
                  <c:v>Nova
(MW)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'Capacidade Nova e Acumulada BR'!$A$5:$A$23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'Capacidade Nova e Acumulada BR'!$B$5:$B$23</c:f>
              <c:numCache>
                <c:formatCode>#,##0.0</c:formatCode>
                <c:ptCount val="19"/>
                <c:pt idx="0">
                  <c:v>22.1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100.60000000000001</c:v>
                </c:pt>
                <c:pt idx="4">
                  <c:v>260.03000000000009</c:v>
                </c:pt>
                <c:pt idx="5">
                  <c:v>326.79999999999995</c:v>
                </c:pt>
                <c:pt idx="6">
                  <c:v>596.35</c:v>
                </c:pt>
                <c:pt idx="7">
                  <c:v>993.88999999999976</c:v>
                </c:pt>
                <c:pt idx="8">
                  <c:v>955.09199999999998</c:v>
                </c:pt>
                <c:pt idx="9">
                  <c:v>2495.5230000000001</c:v>
                </c:pt>
                <c:pt idx="10">
                  <c:v>2753.7940000000012</c:v>
                </c:pt>
                <c:pt idx="11">
                  <c:v>2013.9699999999998</c:v>
                </c:pt>
                <c:pt idx="12">
                  <c:v>2026.9999999999991</c:v>
                </c:pt>
                <c:pt idx="13">
                  <c:v>1940.6499999999992</c:v>
                </c:pt>
                <c:pt idx="14">
                  <c:v>652.57500000000005</c:v>
                </c:pt>
                <c:pt idx="15">
                  <c:v>2274.2550000000006</c:v>
                </c:pt>
                <c:pt idx="16">
                  <c:v>565.69999999999993</c:v>
                </c:pt>
                <c:pt idx="17">
                  <c:v>1476.0449999999998</c:v>
                </c:pt>
                <c:pt idx="18">
                  <c:v>1784.2500000000007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4-4A77-973B-A152894F0ED7}"/>
            </c:ext>
          </c:extLst>
        </c:ser>
        <c:ser>
          <c:idx val="2"/>
          <c:order val="1"/>
          <c:tx>
            <c:strRef>
              <c:f>'Capacidade Nova e Acumulada BR'!$C$4</c:f>
              <c:strCache>
                <c:ptCount val="1"/>
                <c:pt idx="0">
                  <c:v>Acumulada
(MW)</c:v>
                </c:pt>
              </c:strCache>
            </c:strRef>
          </c:tx>
          <c:spPr>
            <a:solidFill>
              <a:srgbClr val="326942"/>
            </a:solidFill>
          </c:spPr>
          <c:invertIfNegative val="0"/>
          <c:cat>
            <c:numRef>
              <c:f>'Capacidade Nova e Acumulada BR'!$A$5:$A$23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'Capacidade Nova e Acumulada BR'!$C$5:$C$23</c:f>
              <c:numCache>
                <c:formatCode>#,##0.0</c:formatCode>
                <c:ptCount val="19"/>
                <c:pt idx="0">
                  <c:v>22.1</c:v>
                </c:pt>
                <c:pt idx="1">
                  <c:v>230.4</c:v>
                </c:pt>
                <c:pt idx="2">
                  <c:v>240.6</c:v>
                </c:pt>
                <c:pt idx="3">
                  <c:v>341.2</c:v>
                </c:pt>
                <c:pt idx="4">
                  <c:v>601.23</c:v>
                </c:pt>
                <c:pt idx="5">
                  <c:v>928.03</c:v>
                </c:pt>
                <c:pt idx="6">
                  <c:v>1524.38</c:v>
                </c:pt>
                <c:pt idx="7">
                  <c:v>2518.27</c:v>
                </c:pt>
                <c:pt idx="8">
                  <c:v>3473.3620000000001</c:v>
                </c:pt>
                <c:pt idx="9">
                  <c:v>5968.8850000000002</c:v>
                </c:pt>
                <c:pt idx="10">
                  <c:v>8722.6790000000019</c:v>
                </c:pt>
                <c:pt idx="11">
                  <c:v>10736.649000000001</c:v>
                </c:pt>
                <c:pt idx="12">
                  <c:v>12763.649000000001</c:v>
                </c:pt>
                <c:pt idx="13">
                  <c:v>14704.299000000001</c:v>
                </c:pt>
                <c:pt idx="14">
                  <c:v>15356.874000000002</c:v>
                </c:pt>
                <c:pt idx="15">
                  <c:v>17631.129000000001</c:v>
                </c:pt>
                <c:pt idx="16">
                  <c:v>18196.829000000002</c:v>
                </c:pt>
                <c:pt idx="17">
                  <c:v>19672.874</c:v>
                </c:pt>
                <c:pt idx="18">
                  <c:v>21457.124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14-4A77-973B-A152894F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8411264"/>
        <c:axId val="95618176"/>
      </c:barChart>
      <c:lineChart>
        <c:grouping val="standard"/>
        <c:varyColors val="0"/>
        <c:ser>
          <c:idx val="3"/>
          <c:order val="2"/>
          <c:tx>
            <c:strRef>
              <c:f>'Capacidade Nova e Acumulada BR'!$C$4</c:f>
              <c:strCache>
                <c:ptCount val="1"/>
                <c:pt idx="0">
                  <c:v>Acumulada
(MW)</c:v>
                </c:pt>
              </c:strCache>
            </c:strRef>
          </c:tx>
          <c:spPr>
            <a:ln>
              <a:solidFill>
                <a:srgbClr val="CE7A78"/>
              </a:solidFill>
              <a:prstDash val="dash"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3.9430404346350645E-2"/>
                  <c:y val="-3.7502518504613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14-4A77-973B-A152894F0ED7}"/>
                </c:ext>
              </c:extLst>
            </c:dLbl>
            <c:dLbl>
              <c:idx val="9"/>
              <c:layout>
                <c:manualLayout>
                  <c:x val="-5.2476030267393017E-2"/>
                  <c:y val="-3.0780625280740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14-4A77-973B-A152894F0ED7}"/>
                </c:ext>
              </c:extLst>
            </c:dLbl>
            <c:dLbl>
              <c:idx val="10"/>
              <c:layout>
                <c:manualLayout>
                  <c:x val="-4.4322514066741474E-2"/>
                  <c:y val="-3.75025185046134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14-4A77-973B-A152894F0ED7}"/>
                </c:ext>
              </c:extLst>
            </c:dLbl>
            <c:dLbl>
              <c:idx val="11"/>
              <c:layout>
                <c:manualLayout>
                  <c:x val="-4.6409814214108253E-2"/>
                  <c:y val="-4.870567387773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14-4A77-973B-A152894F0ED7}"/>
                </c:ext>
              </c:extLst>
            </c:dLbl>
            <c:dLbl>
              <c:idx val="12"/>
              <c:layout>
                <c:manualLayout>
                  <c:x val="-4.8040517454238547E-2"/>
                  <c:y val="-3.9743149579237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14-4A77-973B-A152894F0ED7}"/>
                </c:ext>
              </c:extLst>
            </c:dLbl>
            <c:dLbl>
              <c:idx val="13"/>
              <c:layout>
                <c:manualLayout>
                  <c:x val="-4.8040517454238547E-2"/>
                  <c:y val="-3.0780625280740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14-4A77-973B-A152894F0ED7}"/>
                </c:ext>
              </c:extLst>
            </c:dLbl>
            <c:dLbl>
              <c:idx val="16"/>
              <c:layout>
                <c:manualLayout>
                  <c:x val="-4.1517704493717479E-2"/>
                  <c:y val="-4.8705673877734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14-4A77-973B-A152894F0ED7}"/>
                </c:ext>
              </c:extLst>
            </c:dLbl>
            <c:dLbl>
              <c:idx val="17"/>
              <c:layout>
                <c:manualLayout>
                  <c:x val="-4.9671220694368731E-2"/>
                  <c:y val="-3.0780625280740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14-4A77-973B-A152894F0ED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'Capacidade Nova e Acumulada BR'!$A$5:$A$23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'Capacidade Nova e Acumulada BR'!$C$5:$C$23</c:f>
              <c:numCache>
                <c:formatCode>#,##0.0</c:formatCode>
                <c:ptCount val="19"/>
                <c:pt idx="0">
                  <c:v>22.1</c:v>
                </c:pt>
                <c:pt idx="1">
                  <c:v>230.4</c:v>
                </c:pt>
                <c:pt idx="2">
                  <c:v>240.6</c:v>
                </c:pt>
                <c:pt idx="3">
                  <c:v>341.2</c:v>
                </c:pt>
                <c:pt idx="4">
                  <c:v>601.23</c:v>
                </c:pt>
                <c:pt idx="5">
                  <c:v>928.03</c:v>
                </c:pt>
                <c:pt idx="6">
                  <c:v>1524.38</c:v>
                </c:pt>
                <c:pt idx="7">
                  <c:v>2518.27</c:v>
                </c:pt>
                <c:pt idx="8">
                  <c:v>3473.3620000000001</c:v>
                </c:pt>
                <c:pt idx="9">
                  <c:v>5968.8850000000002</c:v>
                </c:pt>
                <c:pt idx="10">
                  <c:v>8722.6790000000019</c:v>
                </c:pt>
                <c:pt idx="11">
                  <c:v>10736.649000000001</c:v>
                </c:pt>
                <c:pt idx="12">
                  <c:v>12763.649000000001</c:v>
                </c:pt>
                <c:pt idx="13">
                  <c:v>14704.299000000001</c:v>
                </c:pt>
                <c:pt idx="14">
                  <c:v>15356.874000000002</c:v>
                </c:pt>
                <c:pt idx="15">
                  <c:v>17631.129000000001</c:v>
                </c:pt>
                <c:pt idx="16">
                  <c:v>18196.829000000002</c:v>
                </c:pt>
                <c:pt idx="17">
                  <c:v>19672.874</c:v>
                </c:pt>
                <c:pt idx="18">
                  <c:v>21457.124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D14-4A77-973B-A152894F0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11264"/>
        <c:axId val="95618176"/>
      </c:lineChart>
      <c:catAx>
        <c:axId val="784112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95618176"/>
        <c:crosses val="autoZero"/>
        <c:auto val="1"/>
        <c:lblAlgn val="ctr"/>
        <c:lblOffset val="100"/>
        <c:noMultiLvlLbl val="0"/>
      </c:catAx>
      <c:valAx>
        <c:axId val="956181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7841126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0548173554707884"/>
          <c:y val="0.89555491073800619"/>
          <c:w val="0.18381806682524218"/>
          <c:h val="0.104445089261993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Narrow" panose="020B0606020202030204" pitchFamily="34" charset="0"/>
        </a:defRPr>
      </a:pPr>
      <a:endParaRPr lang="pt-B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Parques!$A$3:$A$14</cx:f>
        <cx:nf>Parques!$A$2</cx:nf>
        <cx:lvl ptCount="12" name="Estado">
          <cx:pt idx="0">MA</cx:pt>
          <cx:pt idx="1">PI</cx:pt>
          <cx:pt idx="2">CE</cx:pt>
          <cx:pt idx="3">RN</cx:pt>
          <cx:pt idx="4">PB</cx:pt>
          <cx:pt idx="5">PE</cx:pt>
          <cx:pt idx="6">SE</cx:pt>
          <cx:pt idx="7">BA</cx:pt>
          <cx:pt idx="8">RJ</cx:pt>
          <cx:pt idx="9">PR</cx:pt>
          <cx:pt idx="10">SC</cx:pt>
          <cx:pt idx="11">RS</cx:pt>
        </cx:lvl>
      </cx:strDim>
      <cx:numDim type="colorVal">
        <cx:f>Parques!$B$3:$B$14</cx:f>
        <cx:nf>Plan1!$D$1</cx:nf>
        <cx:lvl ptCount="12" formatCode="0,0%" name="#REF!">
          <cx:pt idx="0">0.080862732560284298</cx:pt>
          <cx:pt idx="1">0.40286265878041894</cx:pt>
          <cx:pt idx="2">0.50304587877968066</cx:pt>
          <cx:pt idx="3">1</cx:pt>
          <cx:pt idx="4">0.038660649508749069</cx:pt>
          <cx:pt idx="5">0.19231582701080868</cx:pt>
          <cx:pt idx="6">0.0084846845295918748</cx:pt>
          <cx:pt idx="7">0.98200755013956675</cx:pt>
          <cx:pt idx="8">0.0068984174218855677</cx:pt>
          <cx:pt idx="9">0.0006148322122892663</cx:pt>
          <cx:pt idx="10">0.058654747119511082</cx:pt>
          <cx:pt idx="11">0.45051584422611068</cx:pt>
        </cx:lvl>
      </cx:numDim>
    </cx:data>
  </cx:chartData>
  <cx:chart>
    <cx:plotArea>
      <cx:plotAreaRegion>
        <cx:series layoutId="regionMap" uniqueId="{1DC2079B-2F08-4C3B-A49F-BA7F3B09BB55}" formatIdx="0">
          <cx:spPr>
            <a:solidFill>
              <a:schemeClr val="bg1"/>
            </a:solidFill>
            <a:ln>
              <a:solidFill>
                <a:schemeClr val="accent6"/>
              </a:solidFill>
            </a:ln>
          </cx:spPr>
          <cx:dataId val="0"/>
          <cx:layoutPr>
            <cx:regionLabelLayout val="none"/>
            <cx:geography cultureLanguage="pt-BR" cultureRegion="BR" attribution="Da plataforma Bing">
              <cx:geoCache provider="{E9337A44-BEBE-4D9F-B70C-5C5E7DAFC167}">
                <cx:binary>1HrZkqU40uarpNX1kKUNhNq6frMRcLbYI3KLvMHOiRMhQCCxiPVtxub6f4p+sXEiK9uqoqtrutp6
zKZucgEELv/cP//cdf76NP3lqXw+tu+mqjTdX56mn37InKv/8uOP3VP2XB2791X+1NrOvrj3T7b6
0b685E/PP57b45gb9SNBmP34lB1b9zz98F9/hbepZ3tpn44ut+auf27n++euL133O/d+89a747nK
TZx3rs2fHP7ph1v5w7tn43I3f5jr559++NX9H979+PYt//DFdyUY5fozrPX4e0wRC0VIAoIIDYX4
4V1pjfp+n7L3YcApEj5HFBP/+6evjxUsvz22x7/99+n4/epvGfRqzvF8bp+7Dvby+vcvV/7K/G+7
e7K9cavDFPjupx9ke+zy8od3eWejb3ciuxov7193++Ovff1ff31zAfb/5sov4HjrrP/brX9A4+p/
/t7m/yAa5L2PGRNCIMKJTwCRX6PB2HuKUMBD4lPMafj909/QuAI0TPa3/22/X/7X4fjF0jd4rPv7
M+Fxu/+93f9BPPz3GPmYCx4GQUgwEeDxX2YHI+9DhAULfcZpQCmi3z/+c37kx/5v//392r8Ox+3P
695gse7tz4SF/E/mBibvBScCISpQsBLRL4Gg4XsfYUIF50GA8RsY5DHL/w2O+nnZGxDWTf2ZQLhN
fi/+/mBChO9R6ONAcEEw90ko2Bsc2HuBWUDhIUFCjlcC+1arfk6I59Ycq1P/9G9w1O0v1r7BZN3j
nwmT6D+JCX3PQ0qxEJABiPLgbdFYcyMMBcKACec+XUnsl5hEIHr+9r++X/vXSer7ujdYrHv7M2Fx
f/i9rf/B/CBAUigMEXCRj6F+v5VTjL7HAvSUWP/koKvw949/y4/73L47P787HM1z3v4bOfJ2/Rts
1r3+qbC5/u6e3wrLP4iND7XaF6DTCUOQBQF6y13+ewLlniHOMQsZe1vMV99uQWEBPmf77tqC0v89
635b9/7mS96iBLv+M6H08J9kM4ygggBOgkOl8Tnkx6/qPH8P96BdAZ5jAQPx9R2Cb/nz8NyqvP43
cPn7wjdYrHv7M2FxCz3Rf6w5JP57Bt0hF4gJ0L8Ayq/RYOI9CZmPsQ+iK4DkeVvt14bk3ykta1/5
uvANGuvu/kxoPET/STT4e0AgZAgHDIPb/wENqPNwgyCfBFB7IIO+f/zn3Dgad3wXHd2xzc3x+73f
Itbfpq6HN+vfYLPu9c+Ezf3D77ngD9YWit5DX+JDg4gQw/6v08THUFgCAd0h6GXEyFtgfl0THnoY
dfzzFP5tbH7jFW/gWbf7/zM8/8S2XzriV4/80UEX1BXoDUMEkisIoH98mz0+fY/gdsg4DrgIxNvq
/30I9c8N+m1kvq/7lfH/r2da/3ze9fdhYAw8kLxOEX8x8vr9u68bhKnmm6W/E6w/39qff/pBwHyE
cPoL2NbX/PzAN4L63lB8c/GvFj0fOwfTSsrfE8YZgXbmNZECKEjj8+stht8zJFiw6joG3WkIXY4B
jZbBMgLQ+4C48ANQ5VCwoE51tn+9x2G+SUGQr6qcBRi6179Pb29tOStr/u6Un///zvTVrc2N6376
gTAGLFt/e3C1OIBvw4gOpkE+C0OYmNL1/tPxHmbE8Dz+H1T7Qi1NaiTx6EMW4FQyP7DRkvp9zOs8
jbKAXizW++wqrmKxeLFeZiXHgtI4paKOcN4PcrmkaRU7nrko0JONe0orCVPBVjo0bXyeNRESZUwH
MUaVQ3VUKRpukLb5pvAOU6MvcpXdDV09JmKgJOF+cLukh7YKr8p2+Ni47oGn1a4YyxshaMzZxGVp
PCPrtH2emBcN6XxbzmJOMjd0EnNzg3hXx12Qn1ru19I3c0LSYJRlvSyydeM5G9yDX3GdGAbT9Fns
QgYWejVu5VhJY3Mb16LMZEVNHGRTjLX+wkk+ShhWG1mw8lwtWCeZ39yRwbLtbKYgakk3xaoIP6Bu
eO4Cn0eoJl08BU+U5qUkXXnNcD3GuOUu6qZiq/psiZTpdFSXwyZnE4vygcopLNJ4Weo6/joI08Yz
bgY56f6rx0zU1d4QpdPEI2OZBNWpY1rgy9llQupJTkPhYi/VJqoC50V2/trs+KwilnMS4cp6saNT
3FqLZDYbGtFJSJW1OA768aXsyJmW9JYqM8je4CmmBj8aV5eyajovrtvsIp84ku0wF3Iw9EtD+iBu
guza1mAjq+FFcyO2tEo/pM7dshTBxxozRcVAo36G25Y1dZS6LsmJGWNNPRqX4y3KaGIDHkiRmjoe
GEt6LpZo7ucpZjSsorJyn1haVbIocBf7vI7D0hujoKLbwCcmInml5ZBln9oW9menPoEcs1E1wwuy
Xl0sPg3k2Ha7bCk86Qd5EPcZoBzopYvTNNsUZGwi3cyfKxU2Mq0ofGWgX/JhmWVdZo9pC4G/UMzk
aIY9ZZmN09ossrH2CikXxGYWhbRCfwinveMijfwl7SGUgluHFx6X3uTLmmQHQboxtlX1kHZhK0td
BbEYxqvUn68pS69wy7q4hK3KoDxNaX9fZbs0DFXs46hpukNWcyatQyQmVb9BFaFRMQdTHOBFogbC
ogvHFzEQHuG58mSHm11pqke++FbSdhjjQbBIlJCKY3e58ErHTaE+66yupVXosnI4kKmCsJ3HTMWd
zWWZL3fNrPYjoteD8Kd4GYcpBn/cz7WSvMuey3buEqLpR8bar3m/xqZWVo4DfUyBGqIw9VzMekBf
BQ+V4DjqB4vjMRsvx8VHkih1EDpUkenBNyhECa5GmTo8SSIWEjOi7tsQPGK8TBo8awji4gMpx6tp
Wfa6gSAbssmLg9FGnQdxQ5QrYjVfiRmukgodrWdPrW/ucdo18jUqLWGDTOvixo7UJrXzdqCVTNS2
FYGA3lTLeE0DSPhsCuY4X6qvQciLb0vDsp5kWM8349KMMacWfDpyadslcgg8nIUjiduq+5yx2skS
s001BUJmxer9NphkHdAbJoYrw00ogwZeIny372efST1CnjXNBVPtEpOuzXat190B6e55m90KYliE
UTrE2JfEaRx7Q6ClX6X7wnNOmrpVUaHaRuoS3+dBeOq7vpDKr9NYlyKypLZR0LedbJV3ixXEDe/r
Jq66XNbLBa3jOnR9PNaQNX5/GAsfRXzyiWxYd52T3EZQRj6SetbSlSyQkxfcDPNEYr+urLQm22aq
2qChwTETyxTnRG9cC5t08wSgAasIMrexti1QXlpGagaO8dqlihwEZGovltnWMdNBH3HiRePYQsXh
AG+vNgplLi4qlcdapdKQ5WXQTRBXZLgIA02l4qEceDZHOLRBPDZVFXn1h6XHMhdAulkGZrrMGNn4
2Zc64E1EZx4L4s+x8+dado49qHD6lOdhLcPSngovNZHvk2RiYdRAMkVgyRTrNvw4pK2WvXWdTPP0
tk+dF/fgv1nn93zE5yAd+2hswnjEWAMbB03EtNoglfux6IXkk6mjwn8qJsimV+s0QzoSdX4ogQvi
rq9sPKnTWIUu8SaEIkzMRaXqIjF48WVDD753xVmQ8CEDGxS4qUJBHi0zPYwV+MssWVJmYRMVBfho
Hsk9G8rbwk07rCF5ladtXBbztWOBL4fG34t0CqQiayYNfJBtnt0YavYN8qpoDEgbC9xcz1WHJEKA
LowVZRfmOm6XsItHBNyf5n5kBjfGfip73kzxHAR53NY3lRs3XROkEs6sWLz4Yx21guz8EXZKxo9L
2rFINZWDVPPuBJwlwttFLmlePZKivqIcsrDUaRrpOviYtv5Xx5z0KNQJonEt6dyAGEJnTNfUs12k
XLiZbAi4c6Ax4sLHpq9yGRQQa2np+ZJ28zWnfRXX5mud1bNkU3+zNLARnxVAjnpOfMO7uPenfd2l
CAzvxzgPxCJxTu98r78r/BJLxmPkdB0XnF3pcACyWosg1JEbS4hObAkBS2oXV2UAu8moXHCJY1z6
dbTkaOeZsI3ZLIN5DfBOe1HIqwiYYgTZ5T+qtpAzhh1UC90skF+Rps0QV2bIZOmFz0JNLs4exyFQ
kV/lezXRFijVV4keqax5S6LaH5aooE1kXabkPLnHhoNhdRsMUVYXUW2B21CAuJz8Zu8c2bOClFFe
AVPzYe4lT4Go1qJeem6QzVDteVZ9I0EY7ZPYQ2WCO1tHr5RaiL6T7nLxho/+CDQnMnX9Soic0Fh0
poNobFHksElIrluZj/7dUkFaNm7uo3nKQemsCZ85HU/LJp/pxqtBybxGSjg2WWQ4MOOqKfiEx6jm
QVShPhJMzFFT6zBKqyF+zSDjA37VHGxxT7KIjSFQ9Owgm9foEsOhwH0eWTHscDcU0SszzwV8gLbd
lmZpNM35GHEDcHUrOkM/Sn9oYrzkgQxs/dwDR0xZ/skLBxy3OQIuyT97RfcBMrqN15lHfDVW3hBr
4x+YW4oIm7SNEPh7CjMTz3nabTUxsSX9sfc027uyPWR66O7yEuou73S3AUkayJq19Q7horubF/+Z
2eze75Z+M69Xuq53h9JXz003V7FCOE0aZvWdXf+oSYmhjg59nMFmgR5HvKdiYbe16f096ut4Lnz2
td4otth9J5IadHMW8npfFaCA6KCDZPSyKsFZBYqz50ROPW232A7lbsDzPjfhvFmy5lSgpo0WJKK6
zZdNUzhfinmE99tUJ60oqWQtr6RG3RylvNuqWrF9m/Y3Rde0SU/zPLF6PhQ6HGWVdU3khvoJ4WaU
uFHz1giiI1Aq0s+rI0UWsFx8ILUcFE0BLfJ1i65G1KrrPjc4bghhUG7CT6MWy+1gq2uz6G6H537a
5XOBd+OonZzLPo+tN80fPB22UV4It3Gun5NuHqs4FTPZYYOp9FFBYzJx+tFVUFULUNt9E7Arak1+
OYbwJiDYC4rG6RrprNjrYRmi9mGG1E+YjfoSFnSdC+NwwtGMdRCRGTWxaJrD0PWPqO7VIfdVESmu
3SU36MoPhUs0q7xNWbNhm1o67Oc0PJvauX2HaxoNbMFfJ6d2cxZOSR2q4KIywUutVBS0w3DKHgRo
U2/S91bxxyUwPJ70wO+KQT+hYFSSBCO7T7sgi1PMqgcve+SNw5ESxrsfoXdIOjqVN47tCtd7MVY6
Pwm7G9K+S8qA4x0mWX4xoeJi1AMGDdWmHzArbERxqT8Y7cdlOWhZ+zw9lVn6YNqyuGiUn0cd7ZZE
Y4WvmgINCeP+3gsXcj/hySUltiRaXHtjdVF8nLTXRfkkR+rZ+34WwSZsdCm1j5uYOpZ/YZBToU8u
bdmjh64a3aZXfN4jhW/mDKG7Ye5k4Vr1MQxC4As7uW0lLtu21A+OlbJoQ7Sb2r5MFEivYXGX2aTH
A0LqRjOVH6aOQu63zVbheYjqlfcl9NntHQThred0tyU11A2U5A32LwpbamjKMrRNAx0eEB2FZGbY
oaItdmxM8R5pb4thgB17WdsclFfXSYjshyz0ymgI8/DGz6cHa20QCTV0SUZacliw2WQtpRtgbm/f
cjVKyro5DgNcbzV090njmyzysFMSfhZio7EXYpP1Itg3YlD7YFLbgc8k8UrtQUtTEimMxlHXa39b
Fel9y6jZ0jDvoeh74y5wwl9T/qIxqr5c6hZt/EFJVNfswAMonIUxN15Y0utpCLZitOe5U2qXlnZP
liKPsS0/wXzgWFXGfFrAySZbYDqQ+dODaPm2HcV4qFzdfZ4a30UF8Z8MnH3trF/mG49B3woGXCkL
UM5jmO6noGGRrebNSNvlw1JlH7VgI1S2JrzIsOXJAJ0Dsl0ytGGWAB3cM0+NhxbnDpJ0mBKF6i9U
1UnhRnNpJ3FZhdOwCUO9bBXS256aMSnEwkEolKksaeNtiSuhXDfBRZYpEiGlvmR4mA/DKD7rsHD7
qTGlXObLjKPzUnl8ryGVY292h4AnyJvNLvWhW15susMCmKqwiCTDUsgwbWLilSwqNRhTddWGDpmG
4AuPfjF8Zo0Bddq3+Ua1BEs+2yaqqmX+YHV+NjDUqPOcPpSlxK1ur0aTQ6tpmn7X2XK6XoDPPEYv
rBYkmprSbvPAA0dBGd+19VRLYqg+QHZnce1Ndzm2+UeIg2Oa1ZdobocrZMLmplHPpced7Mph/tou
UyO9qlbbdIRYDtu6vC/69KZo8luRN/O2LFvIX1V/LovRbT0uoGMPqbiFnmOnQF7uReZ2Qovu0FPQ
SWOWb6hZ7IU31oeaEiiDjtJoAtMHzYurvp6Kq1mMe6ondpMyvm2m5qrN01pWc9rGqWFZVGmEbv2i
g+FSWK5hmV/WBqYBhSoep2a5aPtN13fllZ8sPXewsh62CxbNU4OBXgwdryCrSCIW+2lKm/qx8vpD
RiBv+mFQV8QTG9UzdN/QQW31FuKWJsOU6V3T2DbmVX8Gfi4S1/f9boZpQk/VsrNp2m142pBNVy2N
bAMXXqsPeci9g8l0B7oPVLoPhXqjw8XKAY18M2fkSFvND30Jc7ZpzLDMkM0uwnnKLirosKLBW7qI
hOo09JzezFqdi1rVN9DGLF0a93MYHDhpnr2lfgxz539Z3JAUWenvF+L3ETPTEHW+GGU/jm4PsXrs
BC0PY2tuK4iTbCr2xghxMXpKXNnURmTM5gPJRgPzlTT9moMa3439lMm+ZNPWwo/K4jSc6qgORHUF
UJTbtAyfMa9AxYr0koclgsFZvk1xtlwJ33QPPVSGYekhV/Liuh1hqCjmutqw2kpSzIv0ejNHpO0i
rQyTfqMmiXDdS1tBd2V7aHF2hW4e5j4FRxfBsS1OlQOeC2e44NbJSROUOhZQIi1LyQEtI2wHxjEj
hj7M51dFVW3TbtWwHVKHUfvAk4W78MwcSqNStfIhjpG/QEPH2AuMFvY5Ldm1osRGJgP28mDQVYYz
RD8KlngERpU5nbaT9cck49MHUY4w46m+NKLbgDoS0hb5p8X7rJw681nctSDDJ7qca1qcLFbngMLc
cV7OGUxNSC4rXdylTJ1HNZ3bbnwpUHEyOk2KQOzDcDxD+r90VR2hrr2FH/U9Bma8Gas+XvriBCRx
tl7zpFN8MmhvXPAVsDt1oFx7Hl73Zvio8/Qxm+bzzL2nBQ1fszo/o9TccJNH63Vobk81VdGsyW2Q
l6cMZFqD8/tSZOdg8U9+z5670tvkKd75hEP7gNMn1qDz5G17qx9BFT4PBQGyh3Ynh8El548Twmfa
ZmcYfm8nBw2bxeesmKBg2ZueZZcLrhLSVKcUVc/VqM4Tz65FAY0/uIFgDYPluTl5U3gHY3Do8M2p
89B5NQ4O0s/V2HzE5VO7BdF4nNsSnAA9Ie70M2bjS5XNR1UjkPrtXdY+12qjz7PfX7sZOp/1/Tyc
Y8amKzZMx9WFHSuUVGwEsZlddz58PPCqE0PDXYmohCFZLr1pOBpklNRhdaIpvGhBkzsgS25bN59p
thzLu9KZJ4j4EyWlkqZ09yJ7gYHyRV/juNf4PFZgPjztmnkT8vKKEHSeU2iYys9jnSzedO6JPnFH
zybsXyZnTm3XJxBxh6EWV4y4OK28p9URrZ3PvS8gEIYndFGU9OnFDuNxveUYfb294C+oTB/WS53D
RwOjPZAM07lj9UmQ6byU9iIUNGnc9EL5dLGILFkNUmR6mfVwk1lPrqYQVD91qX/C2pzPa0R0yB2G
AW1Ghs4em49C2WcQTZkM+kDymt15fv+w9HqzqM/r19HgPRViPsLkdwDn5AQfxUhP4ew9WVXEocHX
huUwnZrOAQxM1uC0ZXDKHPqK6liBz4Z6kaZCt+uueZm/hgGBqjtrtvFzsV+fydPwA1UP68r1kcY2
IHC8Dwh3X2ck+w6/Omd9g7XtbsrtltngIliGOARk1qBa70F7fmhtk7x6DWxfDS4b8HXmgZLlUT1V
Ea3nc17g89yOx3XtZMVOdP5mzSSny1wOkE4lE5e5l8frbkYI0CX0oSCoW2rzC2vLpA0gRPhgHiGC
nzPhtrw7Q72LfW85z+V0XsP0WITtpq7GQzkU50zpkyj0sz/7d9SroSFNn9ZrykG4Lra/r2E6g3t0
VLp/YS0+k9DFAomrhZnHYbTPtFqOD+00n2rePXmFPdkph+L0dSTek3b47M/8Ufvzni7NdvHV/Xcr
mqLcu4JtRY8TijoYqqIzAUjBVSfaTI9aN/FslpvRd6CS4WaO2pvQlYNcYVmjcuH0nHLIYqWWSIdf
u2n5CMXhSNLqwoHes00AUQHTogxmEYMIb9abK5A5n15EFlxlrc1kmrqXNT6GaXoiM94IfVrDNc3A
fO/bvwuITqhX1x4Iwb6swdxyv1r0nTZSWz7XFn1tYK4I4VNoaRk66QY2M4nHOhtevLG9UIVJEFxb
H+mnYEPdHJcwXFpjfY0FMcGwmPL7LAV5C1auzGZCfU1cE7WanV0BX1T9C8HXSyk+G4VALKRP4xh+
6WA+BhRfeJWSRTUcS6c+k+B+9M+LBxRZZrtmv5JSowFUviznXGenNRTaiSZsRBfrtTD04PSmvl7r
SQ5vKwWSoTD3fp4+kYW8fiyl04bN6cXK+NUA2RGGH8l4vYbomn8rMksNaZvncmrUh1c0pvIZPGJ6
SMV8+OTKT6/4IXzsyXBeA90WMFav3cX69Loa6/5jPoTXfnsU/fQxDfGxIPO5m8sTC4pcrv9INZSQ
IfKn/FxwYE28gACBsj2j5Y6tNM/68mQG76J2TfJao6wBsa4uiuwhVOLDSrDzkEUrY6x5zfP5vFaD
udWXNZzsoByqIUSFteYZSmqpTxQqwBq7E9KfxuVzAV4KwYOlX5wWNRwXtG89FAVwGqkXIauxOq0V
NoPHVkdXIGOCsNiBKjjTYPlmdMcXaJS8q9W+1Qjf2GeWii1MB3cOGGJNh9WoOly+LPVmFUtKXZoM
36zMu0ZggcLXJyrgHMuWV36p2uq2sSaaveWAh/71GnLZxyJ/Xj28LlspaUUBRkQPw8Bgpt1fmDyN
19ethWYtKnUBk0P7xXrtthDmtNbylVqnYdhxUm5nSO+VgBpIsrEskqmrL1eComg+r2k/2KTw8Nd5
LE+0g/7CiR000DBC+zIBlmVuT65Zjnm+zfr6tHo6h5dZmh14nW56sG2lTg5FbbWz7cD6+cNa41Zb
RpiHCDjN01OYpCg7dCi4K4EIhxEKqXPnBdUfQWYubjmODYdjh3o4Tt54OdEq+R7dLPgmi6rlAQYO
n9YEWAO9q/qr0kev6VTbbYvc44q0HxZgxPjiwvpINuvDq9Iqy4NIhy9lu5wx6o95Xz2PnTp7AZw+
LrdpZQ9lY5/W27yHMMiq00DmrWdnyc0STWXDpKipuS8WOICtGh/OQfAAc4QRNKZLL0QJxy2EwSmC
T3RxFbLweWhAhiwO3XUmKKMluyqxT6Anny8tB3MNRGC6pGw3NvpLVgdBYv0UDmZ9GrNmsDu+mAdH
enVTZh8yHFS7Sk2HSq+dacrbjai8rWfstVgnOK4cp8S2qtnktlmgdfWSFg6j9nneU2nhd1cb0uYw
bizES+P346OYxsQ2yMRt2mXQreXuImyArS0f9hO0iXe0c72kHteXs92nw+20wAdw3eAEZgf+Fn6s
wKFRa+otn7mRIp9lEcLJbevZMm65htPkcHRCLlCptksz3QxEba1Zit2gxdnN0LK6tN6W1ZjvveKp
y1t/P3bBnKBp+VRRi6LRc/0W0X4DZ/JsGhLB1C0pA5qMgl03XdDGg6/GpOPVS52VfVIO6gNiIwGN
ACps9kepnY7IwlSMO9TB6fAMh8OVD+fNtE1Mnsm2L9S2BYHRLeySeu11CZ3uZvFEFSGS37t8DLZ+
kd8YYe+VIV/yOuy3dae0VGH5CWWeiZXwgTtNdu1KONfJjf7KOujNGx+OVEYveED1/yHtS5Yk1bVs
v0hldEIwqQF430d4NBk5wbKlRyAQAn19LRR5TuTNe98pK3sTDDWAuwegvVezo0A+m4HBC3j/WATg
VN0mHONS+Ie0DcNIUTmuhwCJ75xOsRJY//qu2NRiZJG/MN9lPW0yx+7wSuY/0ia9z51/o6ILIl0m
w0pdRe6uXcY3ncvnDTJUFneOB2gU3AciWmfbMQ+CAEcgvEL2l6q4SUgRudLPtjlSrggwy16oa+vY
YsUV2ZcE8gnhvWaF3wB6ysuoI+qpdRoH0ItbIr5rzqTBGm5lHr7IaN/BfdYVz/ZJ6CVrkr1IHsgY
/Grk+gpCCWQ/8cDAPMm2xM/tDes04Hylm3k7QDMDqvE4NV6zko0qVrkqIXSYy3UeOk4E1uNUgd9Y
O9z+Uc7u2evzSyGAo1r1+Jr79LvjCz/uqPpUK6eIrBBMs3DnS0DnPEpCjIEOeKza+UublRQkDn/g
4LQiZ0YelVVVLBN6txmQbC9pnZgJ8gIcUkRWLsZNX+ld02TtKq/tIbJqssrC4osVYFGTJGFRMY1I
2D2EaynLkMAF37OFX5oUeEzNsy0rU0T8Hd8wyUBDD+Ux7V1kgAuHWeTgeC25Vem2UF6xYmkJwYAW
U0wSC1RMnoGaCPfAYsA1FAWPgqa6ixlHhly/ctdZ2EYCtq+KsCTY4GqTEeiUWlvljKurdmOTCayC
3qS9TtecfafKDWLXWS4L1Y6w9wpWJeAt6JBDsK9I97Nu252aMH0U7TPrQQF7Lb71HIBSDB0AQstt
DXT0J8nrIwWpZg3gxqeOJbHK60gFyJ/pQqoV6SYnk7tqWTFGtQ4vxKqR4FfFqiFpHkEKcHU4naAa
aWQsEf6zftoXoH4hiYEywlct8jjRIM+e5liB+lQKoogkcXB5y7vAEXpXHM8ig3rFbqkXU0h5iDUW
IGeqrxBMxBWXQTxA+FAk8zkFpxOZrz5k7dmZwS4XkiNVn2lUzX24ovde8/LQho+swssU9A3InBZ0
gwIxi4fVcuPUeggUAtCRZPlajUUF1GhUUc7dTaeTbwKw0aqm3ec81dZWkNZBAkB1JHPyYxy2rtI+
PumMmK3o6hixB1nbJPUwIAEODoAeVb7u8iBbeefZ48e5GvNdXxzGQMhDXzcHp3amzTClMUn758zJ
D9Tmw9YfhwMEVrshmcilkvpTqYOfriZrpdW95OA8hskBVS3BrNOSH9qh5Bsezl8DpsAcgzq3y2JV
B/2bqrJmU+bi85A6m8Yd1zIsatAL7j7LQbeC/7iRYDhWjbPOU7F1KH8pZtWvWKCrrTvjfS+DcN5z
KoFBTxkegJmuaAVcSzsDFpLwZzjZl1L5e7dm/g7aJEnrezAEejO2kWwL69Cn/WYOw37XWPJhdDqy
s+h8gBnlxZch32YDlBqT5Q9I6bOznJUXzbllrfyJRLUV3Oex/FlpWiPizK80DRb0xY9b4LfzlP6E
aSJ2/Kx4UH1/r6l9K9y82HItEL85SPWliknQdJGd+P22w03ASE03TIyITCzCN4UXuhvaA4oFBhnE
qecPz6HkgJfatz6cr10ju5N+E65mB1+8NfpLoVvvEFT01dG+F+la4CkZ7U3Cux9BON3cRAyxoPVb
SwAD2q0+MSrUxllw3oRVa0sOFeRyGVQAHt4cg/8p6AtkDj4jEBx18exOOgo00bEefbUpqub7WNzk
FALh9D4nNSJTKKZek6C9MMCnYHwEiyhvdhlY2bW2R3BsyvGhqPIBZ6QbX2d87Q0BOzhCrFO8sbL5
nNUiDjsHIBnbEcEWqhQCFpl1w1r5NdQt3rxTQYCYNHD3cznhhVnUx6xvn4O2fpY237UZVto6Abxm
lf558urX1vMkVC2AQlVdn8Dg88B9cbBQrmqR7ce07VdhAUAC0Lcg2deakRfELruZl2zH3cqK+fS5
RHQQd1PS4gVGwFNmm0RKfD2qNdCgHhESeUzcvQd6Ke6sUK9HW98UgRSx8gYVA2l1KtBJCOc3pAjt
bdO77bYov8kp2VmssPHC7BGJAQGnXgreBDgiGZCHFz7HKsOulA3Z2h9aXLJHXOg02U9La4D3+lL5
8qFp+3ZHejDjYZkdZSm22i36c5jrJmrUEesf/qAAmyi5FPJcONpduWlfAAFkuz6bVgNee0OelnFu
uy+VQ89j790qnsedaOx9KaFLK+piAxrgWZMctinY6n+pav9FFvqNt7OAlPKXr//v5n9fvozDj84c
89G5lAX4aG1/8EX42v/jpPN98/TnhOWD/H2aD3v7Iqj9+1P+IdJ9Lz7w/1Dw/uPgv8h7/0XF/JdM
fdG9upDU/l154N+UvX+JoD+Uvcv8v0S9HgyMkN7C0wOBNqWLovaXqJe5/xWiB8LcRZMdMAjrf2l6
4dXyvQDObMulsKI6AYb+kvS6cERSWLwsB1p7+CId5/8i6bUXT9Hvil4XOl7IJF0YL7BruQ58Y78r
ej0ZcFU54xDpYEIAAD0FiCgG4E7w/A3avjiVLPtqW0W9ElPqnIa5S65jXtLIDCSj/5i0VfDUpohd
arBHKzlCseuIxn3WBW8OeSjamDYWxH6K1Aczao++8z7a1FD3WH9PTiTe9m1Of4Ytn7YIx8cH1xnG
hyBTNPIRK+740mcG2iXuqCev20vpJFk8STuNONLxheOcyaSaSMw+O/y2a9fp0iv64FBnkAnsaNrk
ke1xidUOYPjaTe1oCAtgHrr4rIvhoWgGChIhYrJ3UwC82WMxVeTNtcAmW3nB71TnYLI6MgN6nYZ9
XfZk19Ksuvg67NeBqpP7bI1BVPKs/MwRDhXTjeSB/83K9S0N+/edrEDPiKGyFcwMcYXM0qvGGqJo
zwZO5qj+6iZVf0WS+TD043jIly6lFHSigdu+95kZZq4Z/Xuu6Z9Gpra/3eq/Xga/a8L9/3D/4B6E
79DxA9v1vD/uH12xYKIeH6KSWG55zhIQh9OMlH7ZpGPbHalwuzYy7cCCHudj5I8+0zQbKVSDROdr
kLfds5NxHg11i7SYcvlclUvwVNsC2j9bPk9ZW8daOs3BjI69BcHj1FZ7M5pl7jFN5Vm18mAFNrkR
mVrPcyBPNhjEW94NaGXzZUZ08D6WMv+W18q9mplp295LidgWcq31nHH3prXzTCBd/yqhGoBgoBxu
Dmv4aQZiuuJun33tIWdR0Cy8Ze0kNtChQClFSHD65x+ewl3w+4ProaQJNObwqdt4gD1qWf/64Fb+
PPZZCV2zy4ZiHzQiO2PV+bUBVSW2ooFwLGCrEc/Yj2nC09KCgH2q1dhsIFx0j6Lyp1NSYhG28HRZ
VXAmWS8RlYqJnU076Poo98VwCvHs7xgbCfQ3VXjRobK3zvIU1xwKKcRufK1TB/Jln4KkaEl6Hzs3
uwPuENUcrCDXAxGFMPxcQPMxQwpVIDzTHrhuW3YrT/RIH/0hPQfLV8jU3By7MVgXAsw6sslyVWg1
fx4afVezK++mP8nYp3/+TR0Hasw/fla2GJhdP3RQiCTAHb2M/+ZwSGlvcxfp15pFQ/Jl5J38GkD4
D6GJ712CeRTHhlnemlhCvQ4TvSi3g7Zf8LdO+erZazNvo0eWHuyB9rcmpFVsZoC7TotWf8sbJGKt
J/XVb2YLFKrDN+1cj8gr/btI/eq78sd7WvHppXB4s2n90QEuNUxXoi0Ve7oHsK1W5pxDmFYx3iXy
1syc7LkzfEOSDJ122YVXSKTJarKd+S7tvI8nPtivegKQ1nOr/Krr5qKCJgexiASDqxGy7cwGHgLi
/udE8gc52PKLcgsRaSGy1yyHYk4GVQrThwc1nt/318nR7db3q/pkicrb6y7t91lYWycJMcYma0hw
DUTtY2FBNkpCDlWztMenxKX9vppwa5pmzvL2ak/BmYWZejJdjCQRCTzx6CZ8fBIEUIEHQO1oBiVn
2RoaJ29TzsHB7bh1Shq7gXArp0hKmiSGdBgajgZvxToo5MWuu+Zmplh5gFf1MiWw5+y3KXNF6lsi
kUaPtpqONl0D3S2fhRU4z0r/1giQUtdu8Yyo3l1GTKOvEude2k1UZmfI8Kdi2RG+i53BPZUOh/VB
uKfB9Pxf53DusMeQgAAvgeTEYQ6VVcuk/dSoydlUrK3Xfs/sJ+km0NzkUF6bUWgek2sK6MS0zKZr
foyCVndvmd7w6UtTJcPZDJlTC1mOq5BB+ddpzd5U4UQBL63XkgH1AdWYACXKgjffnp+ypLMfOy/Q
57z2sxg+G/aW0IZGNFMQ/TqcPeCN8tYv5xFMzqCYrPlQp6n7UtbDyvTroiAb5bgA8UY5A06yYqgo
OHL3IoIMyaUCO6rZ9girzM4/DFEz+Z8P//c55YBSURFj9er3y/z7vH//KH/M+f88HN82sLcTBUTe
QkgIdXZqP3pTGABc7gGbWUl4E2NbxUlRuN+m8jRCIP4dbguoiyFweZ/qtdavqXUH3OqvqSnSnt/O
Sgon2JqpbdImNzM1LX8763/6AGaq+QAk0c6/fgAscXTT6lLERFT2A1LQ05Qn9AXkvH3iUJlGemkG
o4CY0hLOKmGKQmk5deukG52tGXVanyAB9vXRjPqu/1iqsb+ZwWrcDqrOX/q04GcVupecAtfokP6C
ys8PAtTetaSeeILgjMezxcV+aqr+iXRFvYUqw16ZUVUU6XnK6m9h14sn0yWQBlKP3M30cmwziGqs
4WTGbD8gK6Ycb2NGZdKxvTsCfTej4Amsm1b91gxWLiqceVXZQb50sqt5fB2rmp2Zk4rINOea9NvC
B79hmmoBAGXL7aNpLqplxlL7nqOU2YMOvXMyk/G1LXJxGIjnx2aWTKHTdit73JnRNEu+2UmO8K8Z
1QuuC4NUee5ol8d5l/dbCCj6PaFD+sDLLo0ThMpgV1d5hb91XvoCpp8iv0EMVxxojm/pQrHwzEP+
VTdT/1119EAmz/6EOAqeNTmMJ9isurNf2dYKypvgjRKyGedZfHehRY1SnxRP5XLdZNADdKj05NEx
vyAndtehLPWjhgcPWItFX2WDH9oebPubVdZbUKkzfvfyeay95OdQwzhUFd7n2iYAUkJWP6cNUTB8
uN1tCICZaryXTzREWuHwVu/85SpqagC5g2aLkOFUZwHx8qFrRbWzxGhd/QIa+FRgPU2mdnmRzO73
voBlCYg7hBp0PlKrrL60etHj2FTdhSD+OvR9gFh2ftVlAw2UFP3VIye/mpub6TEbOUNLhhM2648B
MxWUkSM2sgvSZ9+ys+dEd+sQNpAH08XJ/ArvYXPRhGfPDg0WdNmF42xpuj6sjBDn+07RPOU59U7O
wut3bv3kLV2ewF+bkUfTE4LCjBpXBwczveYSOm9X1WvClb0DziZilvj8MTnkpTU8th0fHpF/WDs+
ziQyTTMAsCWIMlQV2Zk+iJBV1DPllec5DZ5YzZrjMKEeYFoO136S/fsm7aodZGg+gv4J7rVUFSrY
prkXHGT/vZUWvwi3qbZpB+W+aTplxy9mM6YIOJ1QZHLvOHYBGgghggV299oLMd8hJjywsdafELk2
Oy4rB4mZmD+FofoeDpQfslDjD1K1vzbMa9DVVHGR2KV+4bZjH1M/hQJ+yLuLKiGSXFpM2OJB/dVV
DR3dyTTkvz4caAe3urQ+Er3VOFhr6Imnk7kQJJ/9NYecOHaKZNg4vnZh1Ewb/eKPJNwDCH5MkBG/
b/pUwomAvGCVkVmVgGRg0rL6KtjpWv6ag5ITWMk5dIvLYWELxk828hEcSB0kh8yzyKMoqH9NNPQf
MpjmT9BlkPXgF8HWNBXCCBrYRcwGpVcU8daRzT30tliUwQfMvohm2B2PZuTPtulMHUQ7HD5MBWXa
AVRIeeatBXUyULAnPiy4fJd5EE30cQif8M/Zra820Iq3AX+IGGsPf/B1PW4/Du8hXV2PaT8/Fawe
IwI+5htx4fD1uPcTEsrfDp8sEC2QKMttP/XzgYoefLKuTzJPnS3gY3kkBGEvUON2N4cBv7h24QLG
qyGWAjACRDMtXicfhl4vzMXXTGcnImCDiHxExl0OtsUf8p0Ls8o32uG10tbNp6CBrSXMrP5eQIG1
zgq3vMI2am99UUKb3OQvsEE561a282du1YA6afYKG4fYh6OABjSr9X/qN/MrGFTMfB+yob05T+q5
f57n/fwwc6yzts/3nR0cU241+LB4MfswTIIjsm+hZPbnhglQD6TUTxz0yEqMbndNPcK2NkHQ67U2
RB6jy7etz5tbkVbjKpul9ZyTZIxyIoIvOmXQmGcsgjvXPw7Ax4+sAdLSw0j22gDN2ZDayfDzo1lI
WIgrj8ynbml6PgQTUxrekyypH6Ucj0Xtc4gU4RFK3frQeS2JmiKgL1DIuVsRzO0aCTV9oVntrvpW
qJ1p+iUCFC4AXJtmUg8nqNj1g6+q8sUTG9MrRyVvwOwfq+WE3mhZR3N+5LWnbm4cKAEmiNuLRhzH
QSTXrmRQIxa6/ubzYeV6NXv7mGGNaXKFz/u3GVhRpiflzE8tpdB6VTa4X9CekdKT/5C71D4igUB8
ugw0Fl857jx8mqZq2FopAjD8BOOrtOeNmaBTLPRjoLuTq4vswZzS7uW48Zt6WpslwbPzLtItdL4f
S4K0g/mgeufZtrtw4WWxopCBtFFZcL2TRVDfzGQzb7C9ZzPjvWsZ/Djnx0AT6hnC9V9zP/pzPd4d
/blsIAucZ3/FSEp+yNm7c9dPPwUci2nXWPPFzr1kn4CN2Na6ZQ9pVZawgfb+tp6awPqZ2yKPlJdW
04MXJOduEqDAGrxvJGvbvWm6shz2JE/zmHDi3U1fEjOUJ7hX8GitGk7GTZOA95tZTd/MHgF89Guv
6KpHiSAkAiJXnnofHvlkYge+tKq5Lk+DpIimggKuDDPFjJhNoEUYs6AflioA9qkSrnWq7M4+JR7f
l24j96brfXDp7wmI/MGsZ+nychhxY3ZN75wkHm2wkMtSNaGv5XWce0P4MFqQZTopbG6tEsGultPw
yKEPfhw/mSGz6Vv89fypTfEqZ2Q3lYOEgon5p9TL0rjL3PlT3Q/dKp8kHpqlqWWHlFRZL8iJtpW0
mxhRhsri3IWRrKOg3GwuqvHgQ8q4klpsPNq+QFX3IwPydLGY4Jd52Zi9oNP5jjJxyzqGEgxRT5+8
mYp922b3cRK1tWUg2hFWE/cSjl5wLRGoZbAO4FJDEV6JKvDtZoEvS9SGTmW9cpdMeWwcsCUFXOIm
cf7InntCY6cn5Gy62qzfvd8gAoDwbewd9z1ffk+Nm7xdA4+tjj6zTm1XicehY1jhSHEqteO+UsrB
XgdOBTy0dV/DoWxWTFRs75QyuLt9Afn9iI9qN7O/Ft44rBrTtiTU8YnqYNgAmB1bQ9ttzN1fybk9
Dxlo04+HLGzh4LNTNm6YpcPr+8dFvQh/RcPEXYuytDZOZjnPplmy7vemGbXD1AX+mK06cGiHEmqc
I/wCdTRw2N/ypWn6Bltjxf1om06zARGkjoG1zUjHkwhkq3OuCgsreZb3kPPk32ZoQQ+ou9MA8qjh
edBNwmIPefpR2xqMq0ch9k/gvr2wCZoElBKGg2vu6j0MdcBmnEZcKUiGuM7q6QsL8lWLJ/27A214
VKVqeIKNim3cxG4O6QCuMhV9f6ihsTsMM3Ac3jnz57IHe0Ztd1fNSeJm0YQQZoVgmSwMWn7iy4oo
HBI8UQaQg+R+FvW687eo6VxYW5mSdT7dQD1760aBQ1T2iFDco0SdAfcsUXkeoBKBvEEPwR5BH5/H
Ss2fuqqjW39EIYVc5vOnpK1/FmheW1rPqPLg2uuci+kM8cwEiw/22lEMcPbkWOGWJhBgxRFuzjD/
LJ2Q3eFaKFjBINSvmzXeCuXJg1EU1vVltyYz24VAp9ulZbrMZq4SDLZQCuYWf6Ao/wAoknV1tSU9
eZiAKr0wCJY29uB4B7f31JUC+kMI4ljfgiwu7aH4XvGwiVkdVLfMo82BBGraQAtGnv2Ev5gZy7nw
cL/YuZBgdUXwlE0A3zirGORzzbruE/IZ2B2BcoUnl1ap+dA5rd5QYoOYRDZUWgkcBoVF72Zj6Xxd
pUgWTMuvggY+VgvLFmvofYCw5gi0po6m4hHKg+D7EMDuCX3RNxC7M7xFbf2Uq9Rfe3nNTpRAbmRJ
/JxEkfmBWKWM4W0tP/cJSg6IwD/1WdGtknSGMxbe01OH4OMVIGqUZ8A8O+FNV9hFvodd6L4Wcx1s
Sz7qtZk1aftbHbA3aQt7rbxRZetEdKjn8Ecbni97Pc145teMSDs2bTo0j0Dz6HWG02OPuEOuyHIN
HtZJDH1FdzDNrIYdvZrSu3Ar/6EU3dWBE+z1j4OgU0jiHtVEPg6q6zC916VPPw6CA5DFrhQ7CBo5
/I4NpUenCVacS2s/Tbl/NF15A7zgfdS0s0LQ3VR4Zx9O7k1I3Qo5RD48mg1E9aCQcpEfgZ/0jyWY
/6sGGmAG60YiKUtHWMjDOd/2KHLyZmVnEz+iegjMPy1NtoNDx7dR/NbN/Cn5D7Pp0l13oRMViPt3
+AW9Cyp59rE/DfYa5YcoA/4m9KksSGxGZ0bhNLdPXTiVWx/p2yZFCP5GO4KiJWX/pIO2Og+lm8c4
Yffm53Ybj1i9TkxN6TN4oW0J7OOtc3H/VGnzzKci2WVkAC64xI1u6qjNxFJrY4LNiVYksrGMHE1z
gFYQJQmqO6va5DGsp917DDoifp1ZcIMYdAAMWbUneI69p2ZxnOfKhqQC1Iqwg3SHGjv2mxxQ0yJV
/mvjlNWhmmdv1WQ5pmn/s4+5DyG0Z5c8HVRkDkd9oxnMiF+cEIotz1Sa5AhkSAbzU4mm47jtHn/O
IjajUEG5d+99/2O6RQFkqx4VSv6YnggAwhByLkNmOq2s61iq58qW3k4uvAjKeLGzLItr4KB0Qzx7
KOnTTw4ctKLI79ME/GhKq2tiRtUy6iTjsJv12iT+bqlAKlG8dUzinzYVu3l1szEQgZkxdeOtdBN9
Ma1Z6XpV+72LhQhFM1ivLeTrrQXDSVatSbIsThVp+2OS0gdZE1CU7305Pw2p1ZxMH4S98036noM8
e6tQru8xG0UHBgd1mLzJhmyq8ouNlcMXYiEyW4BJtQ9qy4oG8Gw1aj1BChiOxIPpFsO698ornJbb
91ENoXXYklzD0+2y5kSXFeS3ja+nsy8/u14h38e4307vE+q/96rwtwle8YOmLiRCMIsfFyrkWI7D
fERJKOhh7PyLaX30/9GkkAYRCBhxRF75V0s37GCnR1RoIVe8vbxbv2w6EKvwbIztnqVdCqURD/GL
jP4EyZ5pw3t/gOT0cyVTaDSWjTkYZ9IwCaPsSlY9gNYs1gHWf0RqI90DtSx3c9rxW5hAxl85gfyk
7PLZZNLT/Dpou/hR9riwNQ/yWgPbjECS5JE15XgQEYKvOq/IDhD4sk+LEnPpnlETCg78KV+TUXUw
kvNvA+HJbQpZdTNHUxgzo6Syk1thqTLyPN4AjuLeusgbeUI5D3YMHayEunKGpyb1UTPGYfJHU4PI
IfQeON6DTSs9PZS5D9KEyhZ1SzJ43Tw6j1tJsscpyzgFQCyOEJwXuzbBQvUln1cNovaTrgLr1NEE
ADUqYrnjiNBeO1pGM2DHUx221q9dLdxgW8FDbgb+bXQ5jV7Kes3AUFYuDZ/f7y8vT8I4GLv61/3m
V5EflP2juRdnkk7bxkqcWJhbtYNUvAP+BwCotx/TOlEnS7Fn4C4VED+vgxyqSB8sd/SPRds8wPMF
M31iifAaeE/Q72PMdM1gwvjoumcSyhSICQ5q8g4eK9zpe9MXLgNOPkAry7rg/bxmQMmFeqKIxd5P
5XdTv+uXYlrmNGbTZeInGUOxB2tZsKixAmjMgXTvepRquCYWyRlCIhpxT6aX9znhDPMjKm0+vDcR
1XhXUXjWuuOwLuF1613hw5hXWcKKVTLIQqGWT6EOc0fXoQrSc+nO6dns+aXm/XKrqYNuvDXN8hJK
wL/nvLf/07CZE3R1hrII3nPChn43eLLbBNaMshkmcnSKan7fNe2utbtN8veweeA/nn8zpcCpanha
USWDQHkQ8qVAlRq6Y88H6A/M7p/t0uUQ65neHAKvifiHQjuQLORpva5nIOfK9YMgckU+bqRu5XtS
xKhCIi9cby2oEmdp5tBlTpbJX3PeOcWFmVzmwf4rzpB0OIdp0Nfag5phIxrprjVqp0R5BwT/vdPD
W3iNn1XFZp3g1bgXI00uplW7CAW8Mtfvgx58oS4Y7OPHg8CXWlpCpSQ2D5AZeH+KekQyG6+rmyWn
Ck4sY3NcLqS6hJcHY80NKBFBSj/4MDPPWMMZSg6+x1uyGK0YzHBwMIEVYZDFZTO9U1vlD4k73k2o
16EgntOzCpx1QuDXQmoBkYBXEO9NQOIEsArdKIihP7dyK+qBvtWdDatAgWpPzjxeDMzqwhQW+SEC
MAPvQuQcRL4PVn4jbVnDj24nJPKyMrcjgySj0Hh6HPN+957zln81zWDa0TmuJht1MMT4nc+T+pne
qzr1fkqbfPEVbV59pO0rCeP6tSApdKeIAfZjixDcDia9Ap7KXoJarKGxbva8ztZ1ghd6VC6wQrag
DyWSiFOFQmgy8uw626LskqFUAw9azjAD2GeavGcotGSJpc4OyNuiS4Jrbc9Hw90aRpb3XyEb4ncz
Pg/lFwQ24zs92+QozdNNFn1nfmtg91Dm96gPBhzMQ06WDVX1pR+hv5SoE3fKK5lcCNKtd6QsKxs4
EvT/MiNfZogQYg5zDihuyYXV/Nc5lqv87zMyXa07Z6qe8ibpjhBX0HhEMctPxK9RasrtwhNecaDU
XfCAqgg/2aB5duDjxjWU7eGngeufVRNWtxqYxoMn3CczS+M/GW0yv5xRWgAHlXiIOsAA90DT/jIv
MV06oT+TUJ9D5pAdzLROnixHB69uX6Eok0DODU9KVADH7mKnC2MSsuyBWWS6p5Pvr9JJqU066umO
QDa/4B8W3UzLzPBr+r0mujoFPtiJkHhsO9o5i80MqdPujuRnOZWZjbpWVpwLVu1Ms2shXYAIJove
r7Zcw/P8c1j16mK6ciiLN4lT52vThGdgvjV29d4y1whQlxehQgOoYPkEZAycvfk+H6fMkBJlg7Px
kYN/akPAi7Pm7auWgKU0HRQ+NopEwqid38CSeJsi79PzWATJDmVv+IFyoY4DsYNtIYvhEtgJW1MF
b9KQou5V1dnNc/Y/tL1Zc6PKGm37i4hIIOleJdQ37tsXwlXlou97fv0Z4LXKa6+948Z9OOdFIRKQ
bVmCzO+bc8wI0XSdyuRNT6yfhq10P1vpH5UI/+EqUy7hqDb4+TTfVczA+Zw65c4eZfPhJ1G5ErKb
kHmP1mHsVHwRzJPcpaYuMg1ld1c+pcwbj2ZNuXupqXeGfmzncQPLzJG/wHGXNdGf433ZPBWjpa4E
vuoHK+ijowcKYVXh5i3pDZdozwfndtlrp7VEZJQha4zN6aGse3Hhc/cgM6cqQWgar05cOOflWBZv
MRdACGaK06A3qit5F0Mb+DpWk9DKBhaqh4Be54NHg2SVqtFbKuX42slnn2X6S0E35xzGkLGWtlXF
vdoVDX2Wv49qvCqFD+LAvvKGZL0MU3eP3A5x1NFXoZzSktFXjujxPSbNa6xCuAsca7qvjNjeyDpR
L/Txo4Oai/5gOfQ9i1RNthGtcnDKQl0jopQvwHd+T0IUv8YOk4c50WzQbIQWgfQ/7Xz64fuy3Tkp
3xmjhkzRBG9wiOLD/Jnb1LFqvdm5dzHq1nmIp3I6N2HUr5fxbAYVtkrY3GSFrd4OJnUjfIbWm1ax
LtYs0Z+UUq2evCTZGzQL3orIybdYEbL9cr7qUJCFETT1frZXe3OCpkeBepqfJVbtv0I0nVZ+oSgv
y7NoHvu/eNzy03pHo0PR2SW9Pr/e/z/+kb1dHzXhDYel5WqjPz0mdl0gISzVZM0D+Jh0qHddak2I
xlB3j2NU3S4dWd0osmOpMqP5Opr5NkWqoKx3y+7l4c8ZaZGYGEbCYd0Q1LGHBEjdfl50LmvLsBhv
kOvJyzJkj4m11/8csYwlqfg6Yjn+X6+xHIHN/t+vUU79exo2x6WjuXQ6TaUb18Jqmt33WBO3pyRv
9MsyFHpBf7ULHAl/OqO1niu7UcDVDEq1PUnhv3x3nZWo2xW2k5z13KhvjPlh6UbP436VpaxRmJWs
lr211XyNLYdZvaUelMp4QraoXEw7TDZTwkwt1alnL2PfD0ZjdtzDC2a7HPv98H1s1dUvYVCo+++h
78OSoN34U6TGdKGEAvis6PLrUsBdnhG2FR+bIb38a3yYD1t2Vuxcjq+RyzilYp++D/1zwHL49/h/
vvRyth5Wxdl3dFB+NW8K7aSf3gjHpS8LanDzpi6MvzebvvvaXCZd+SQiED/SbWrFOjttiVDEju6X
Bwil5rYva2X9PRbZqr1Km0Tsv8fm08PCQ61c5fG9EXny3F+mSVy+u/a9YPeg1qyE/x7/brf/Gf9u
9S/zw2W8r7VL39oS3ijNDb5UV2t+MOPSu8oWW5s3qedlfBlaHuLZS6Z1Fq3c+VhRJAa0NrWw94nR
wbpgTI/16qz7Do7lrnuk812yqH4MqC4/ooj/wdI2viy76i4sXHW05W7ZjLso3yfWBEtlPhGhqHGp
u+Zl2YrG0blofXdNx+QLjealWgR3MjbPfRsaN0mrmMBh1eBH0Zh3qdIHT6Pp2/tIAPLSNN9+nc+U
epxtrGQYdsGs+sYorOw72/gFFgQRUGPVN8szYXjKPk70X9CJeXMXbfgy9ufY5fRegayq4rjeMU+2
tjU223WY0RWqNUu1Vs6EKsLAe7af4ta5WfaoPo0kv31bNhIr4TAcP++dNxl7OeZ0KSwtzalcO/WO
C1U2m/hj2gNq3OxomWSr1h/yq4K6WOFyc+m8Olm1rbR3qjnJawI48uvBsEJxiA2FEtl/jDepALiD
vFBGta0C/JLVOSyKtlk5TRgchi49dkpbnU1FdlCrQKwe/Bh2Qx9+5sLyP/zA+fXfTxD6Bh8Qwf+x
yyzpYSA5Hu5y5TNaehO2BWxI1P5V9bsI2lCzGecWRuXI9CDF4OEawnqFMynDt9+e/MJMP31//Hry
Z+S/n/yPYzyoX5ihnD7LHhu9TR/t1NrkaevdLluhTR2NhVh9iGMrfYywVO5KgTt22Qx0o786hkNp
Sh2OMmitdaAMybajvXDOw8o71HbW70urlNdKKuEmtgAacs/VVjqOqQ8jpO+qqhbV6v4uasfmd6xr
Lz2F2FelhcAWOH4DB1Am2xlTqAlFQZ6B+iUR5WdnY9BPKoiMjT7VtwUxa+dMKg6wOnb4obPv9FR/
biOv3Bs1K0gnM9M3VNV4wzggHlrbtSYzPuHWBrApsHflod1uIk0RAOt55vfQvP71LLdL9TaItP99
XDCfG817/7+P84fiRnZglBpZhkc9pRYwlr13r7Qt1Fo1tX7VJjekuP3UbQU/RtHZD12YyG1ZpfqR
Lmp8rSY4e0GaD6+RBhVzPpYpy6ltxPg2tUHqBlHhXAFVJJuktC6jVXePKV1Xvvl+eqZ70D22vQoJ
sffD3bLXyxX/IDSrWy97h74wrqU93SaSz/Y66OFsB5N9XwizO6t61uBbKbZjPVQv3ViBlWuFsp2M
AcUO9JJGqz4q3eg2/DHhscud6tFT83vFiesPYQw11nLPuvSeUG9EWYP9m3f4zvgZUy++V1F1n8Ca
gl9fXogfBLukv0UJ+CMaQtUNqM7f54isXd/P/3qGWRxffOyI2Tb+X3v//x4Xza9Mr4xXBsm1yRUa
pZ4VdA9jln90etOfly0kF85OMToDXig7KcN0D/jTa9sLH74O6MzI1TQ8sctmVEfJRSmT52Uri03K
/Qmc81Bizo+Sd8eppp1heAnXLuh2fw+LFAOhlHqyS8DD/hlejv6PYc0c8w1eoGLL9XG4nTCLnLW8
uigyHm/truCvMJ3qVoiEojQScW8Vaaa/UYxIussZsGI+m86PmRxTveZDqG113aJyh9Tk8jW2PIWV
PfdZta067122xsHmjCLKXgFdONvC9nPa1EV+0kTv466atxvJBObr6T92hcEgITsa46q0xd/7v89f
nqlV22/Vovm58PHCpetKIwKWfJ4l235u1y57st6LRi6kbH/v/sc5y9Pl4Xt3ZiHAdM2ue2qTsDMN
TKm5v+paEd0avlF9kQZN5BY0mQHn/GsHV2NrZaX1Xzu0Eubb8t9zQu6wVRxoVy2YKDh40DJywE81
pNuuhTDd8lFpIzFGDwAfV+NYVKcUEV1xbZVculpe76Mw1VdhrKqP1dgOVz9MH/x5K6uq4RH035ir
j8vAEJt3ZcD1dRmiaBGv80qY3Is42lYCIJTZqGyWvQE46sOoJ9k6MQz/Ik37w595gs3ws8v1/K4q
Y/U+7aKMUlxTYMRj3/JAoxcvWtynp2I+JPLq9lL43c2ycxnSlKxxyxo4xPIiuiwDSojhOaJEmbVA
GC1Vu3YqC/ehn/KXthTTvrQDy132VtQn3UI27WHZK/zsLZa1eTPo4fQs1a2s+uTw19tYNR6QQYdb
cB2V8Wqc1U2UFdLbNhzSW8f234c0i47h4IFb/z7OX7aXA+3ae8OPEh2Xc5fTwqz2962xaWRMm6+O
8SRGU/ise/XR7/qZJKT4rvAmKDDUI+6QtlHimneYCkIM7oDabVcJ4FpVh4Fx3kHJ9hzE6sDdm9Ze
A2FrK/qm/rBfY7OlFUTBamtzuYA/0rlfBUcBAK6JQAm2KErt4EdcTNmmj237SJksujcEf25UV+EP
S/UDkhqcnpW3Nx7HJkNBlxnpXk9NWf6oElzkYaRswLWrj8uD2kuyMYR+ly/VQPwzMGJosy07G3iZ
rp9U5m7Za6D43Ik47t1lb+209inBl0azjJcbfVHcWam/1RO644M1iEOXT/JGyeKOFp8db62+pDWw
DOYYrPTYbE7LVh178iZB+H0x56pfgt6QVk/b7GwPG8n3IXaTgcY21dDtUxyWTRinP0uzebDiTkO+
rNc7SqL6npyW7uH7CJykD0xe/+sIoh98XNEZFZt0j++HtlCfFgDkM+CqSLuoa7ZVlm+zqZ5ACObq
nmQWeh6LUipAJ78HiUmgiCeQB31vc1Go7uIhre/0sg5dQd0iVjpls9SMLJ3bd9iqLySYK/us0Phf
zHrODAI98STqi10Lps3z8cu4Z/81/n08XuqPMM0lF47KLB5jO6tXJHHkLwGXiJ029t2mmtWTRCyQ
r5GgslHMOn8hWuCuEm3Ad9mKn3yprZZhvSJrgrt/jRRDZVnClHZlUk4GGmFWm4BWLqkLtPd8Ke+X
FfeyMx58tJD/sXNZosdoEjdeiDkiIEJjKs4JIKF7S+9elgK/Hk/WGpNo+TVOafMf411XVDsLAFVq
1MUVfHzh8smLYN6w1p6lRKMvP1q7VZ9kO6Zbn9X4SWQ16P8uV9em7lmP0iEMZZknTxTPhQOdu5+n
x+o0EgrTGem1MdSN4F9735WVW2EYvIfeoT+lqOOWrS8jIVt+Ftj3UYDQFQumf+B/g1AfANRPuGjg
+Qrvk0z1N52m6csUaI7bVbV54QI0HtXUCXfSDNL7ON2aiuJdGpnXD1yornaqFW9ZoIBEEpO5WzYL
lRtdpfjPzIKdU4zyed3P6gaU5xJgj5KekLBsQ6cDOC/zX4sGKvKowdF5Si5JGRt3StJ+jce91q6Z
QSQXR3TQa74W/6kxJrQrrCNpF/BX5rdSD7djk0PVREg6U/jSOzSK1p4bVbgfsrEismRUV2lav3Vm
4jySoLMJCDt4SycxbnJ4mCfdTIpbWUoCE+Bn7ERSV+uvG62VSPjpeIX4QM9CqOXOqs9eTiM1b/Hh
lVvMiNIVg5OANmlRHUt1uBvJKNkMBeKxuyQpmttM9581ZyiYUSr1fVmkzsWv5GnZWh4EjaPNLNJz
l81pJILiywSAQwXcAhJ+Xc29Fy66MXofUwcLHY3nUUNt5jSq9iLD7lZVW/PXfGjp776WWqOPOmGr
NMZn4U3+hTciPLf5I05GGo7S8S/L8PdDZRHs8tURai2s0IZZeW6GDmO7LJMyv+yPRRRo3LNZJulJ
194bBTP3eUW1rK1yo3iH9JteloWToybQ8Zr6JKhfsraEYzTYCaZ4JrbVGX1dwQR+fmrFYbQHcM7q
NHSXyUWaN84m0/TgMNXm8DJ6wdd4MEx/jUuvHl4E40qDglaMWXI09TZ4kEb/hvqMJeu81aH1P0IR
YKW5/Iv+7JXzXi9ylMOydzk4Vex9OUr1YCwCNwR9iLJmXZsyVNS9lOmJYBdain/Gl02PD85R+bpO
BH0+rcIunlwRI43xbNgatWqbexOtKU1sUgC0PsleihGObib139BL6mL4zcTlV5zU9vNyLutFkZfe
vYrmYBXCQf2BUn1jzYp/ghFO2diL957ZP8uV2r8PasmyT9Xi0+Bo3RmOTYBCWC/ORh7RP+kMPtWQ
/wbDPMD7qiBWFhP6zTL9ZfsAgrjTYwPrTeFqwKxu7CFr9laYGYcqSXrqSq3YeE7jPIDtBKM5p8Wg
eiuvdLCfYSDZd0DM8pum7MvVcglgOp67TtXKozFq2kvt/FiGW7Mx9o6o0GMlmDw1HdTrBe2lVv6Q
uIrWX71HFVARWEFVhf7D372rAXlsVFZwf+3XQpmCI0RQzUW5gZPVpofFvhpak7PVkKO6y2aB2e88
4DdYLfZXJt3iPuJuuOxcHjxR3tCDCfD+591jVKeEd+geax3ypCw6H9pBGSWa6UYt4hliVpEFwq7Y
8w9J7Zjn5cbYZMl4Ew80FP7cJsPWHG4ivEdfd1ZDdMNyxNemP+9N2LvcUv/HayQlpNaiy4rtUpaz
h5aEI+n3u6Ve1+Aioa9kqrDKmjZpcOPaQPP78l6dBczT/BDOouZlM5Vxe7Cb/L5MtH+Ofx3RxT8k
po/d95ffrAFGQ3IO7XWMVNxdLhDLpeL7GNhOKBfGMbPXQBtid9kDVyNYe18aI7p2YhNkWXyIVe9x
+Y2YTyEH9xMlOoSMff+Cy96vX1WxXyO/qdcAYzx6XXO1bKmIVUqC0FRY6X7ZLEPDueErHNyYNBO/
K2tZwvJ+Obcv5Onr2pdMSnYogDgNl7ZFTVNrFfrbQGUm1OdKe1IdylihVK4iw1xnidC/WZ458zNL
1A33tb/H/tdxiV/7hzwUH/86dnklZz7/X6+5vPq/XmmWt29qdIRlVSfHLMuNp1yC4p+7/OZYkhHD
svnIKucf44YZEw2hBMG2NQJAfbNNaTEfaWZsVatlO+tifzwso9SVbnNJppJvUFhd6AFMpWkwwcoh
SO6rfTFNaHQ6Mfz7iGUitJz0fYSavqdWSzAXnpi6PTnz98QP5/f1691dvjiiEdHaQE3511teWV1O
LcDYL6ISTUbDyZ8oKwwDS9MvoQk+/GGsf3M165kmBwetUYPrMMjrOGvZmRgNB5XWmIvwQn8p8TKu
C+zhx2VTc5KjXSj2/dg5hC0NNYRRNYTaMFrW2g6n2M0s6RP0xcOyY3kWiJ7LVAlefl5ZLeskD0/4
NqiUElkmY838sDyT+rTVVS261BG/MQQse4Nas1lJPaehXpAAgv8pvzRV0h4Hm7iUPGijuxDd49rO
7f4tHfxbZEfytzZyt0Jd9NOBa7fySWagRqifkqHvHiZKy/uehu86rOPuIZrHzOwHPzECkMIGXxI4
b6VubkvN5vjK8i5TMSICn3fOD6MJDTrKdf1UVhp6sii8VKZtHDpJ0c0gQe/BKJ0AL4DxEuGgOafl
EDx8H9HpJsLJ1kcNXKTT194I+VaXa5vMycq9j2TsrUyQdQ7pfLvKSjSA1OiX8UGLwMsNkbgqQyvu
QxnfVwiH3xKWs1+nF/Nm0wb/Pn0Z/z7dU8N/nC7E5G2S+acbUWas9ViZti0eyktVG9Trg+ZBbzTr
khY16s95fHm2jBnpjGBI8n637GicgMmbmtjvVafFOy0NlJPCdPuEETcBydEom8Bicxn7fvhfY4VT
UtNcVqKg8NK+d4rVVNvaHufxLoyb7oRlFqIe173u5PW4AJ7I1diPY3mpWvB1ePree7NBBaBW3bVk
jXu04rLc5p7fPuVB9bPOFOPXfGjhQz22vOA8ePBIaDU7JJ04GjF9JAC6/xgE2Jn/tZ/IFA51nDHd
izakIKzmL2FmRisMvs1VyrB48ZOrRfjjc2ao0a1QopdldMI5epCNBxByPie1Sn8zgrLa64FOAiKM
NLe0G+Da+TQdI37AqxE9MqPNX7o4r88ii8H8zcN8OcGW6MnB95IHen5I0HuWpWu8TSd4KPoN/hM6
+WOV/gxKc41bKH7XUIdvBm0cD1nVh6cUvSET3X5o6IPxVG3iTy3TIV7MW0WhdKlrWUl9zuftZXDZ
TMbmltu929vajvtkiCymWYs6UHayNdNVJ1lhIz7e68ZdOFXPhsfv5hfZE7ew5mIr6gvUxvgkLYiT
MrN3DkZAtcVzWQb9c2B02lqqwqcIh4mJXMRqVRlauY1AMDQ4UDbJtM7snOUnjIA8jcNdaId3MaEs
K2GEXCuIBjRq4w7tyk2oYYScmBDD87NXLADLjdGkuxF80qnJeqyksX9NEsfbioEOb+zs21xHImc4
AwDK9hHPORqehMKI7zvvGqQZQYLohC6iavDZ1Q0hdfz94UPqgTEwg2rjRUaxChDBrsfMSQ9eQPaV
LZxVJttHJ+xYtOQ4CYZiQ4yanICrkQdprxx17/j9w5B7ZyKF8O3lgOCcQU9W2Jd8F3yNvrIV81Ra
/JWwajRodnTaEx0WgYVmV/TB2YGpFyvEkfVDFe9oEO39buhe/FiusrR6tbyYpnpUvZZBKEBUD8dC
i8VtXGrZk0kAKJIKko369mB40aetZEi+tEfPQO9vj6DqU4Il/M7DwINKZiUU8N7w0llrJLuJYEpQ
9tuUqd7dgKiEvgFBa4iYklJXoINGLtqjeqUEYE3qxrqrqWZIAjw2aVM/5nzP3aHRi5sxy+66zLgl
rXvnSY/YtljBoAo6uSaBdyQhhzljnHL9a+JzFqPEyb3BLXSIrGTiEV5HatuQGmuiZN50cYdL+FA6
vGdCY/5sJriUhcRZOqnpswYGD9BfATPEBwLqhznrSu/gsO6DRjrjVRM4P/qnY3sDy8GKnI5ZODV1
nuOOxGt6FWjd/pG5++9wUG5UnzS91HocB+sm7lmUWbSRCXaZebEteIb8oJQKpKLiIQs6dFx+/q6m
M79frq1uE/jQggdpsUqnUFKTCbEeMm6aTR28R6oID6EN/0Z1sn0fDOW2KUyNFAoc1rqxj8xxC+4F
LEVgwVoxo/rGMpGyTLpn0LH0tk4rJuj+/CDwkxsZEZYS4DcMkm6P0/ka8OXmTb1tJCGifbj3EZiT
ZxIR26iCNLO07kLb4IFW/NNIoXkV2M4vXcLzBNkHaKD5DQu/eUmCtFnrg31UozHeIY3Itxr1NsRh
ekjEkzOsc1ju4OaaDfpOEFmeSUfnqBVdutUkJWqrJmVKF9io0+mFQli69Sjm+I1aAum5jCahmp2Z
6lQLGTBbcSd842LV3i/F8d1S9MTOQYhdRX78KXQiWsbMcIkrdiN9xvGa8a2V2xTZa/x4ervqdAXw
bdhEtCSzX/YY/8qH8tlU5SOETLRiCDZXhscbWJMqvWZN5bOo5Hca5boJypdk3LeePa5apzkWgp6E
cbYbCUcnF3sn7i/M1ehEArF67PHGUDk72XozJ5zBig9xC9i+NofNwWfHNrQ2rZp+uTNc4lz/3Y/B
zhMfranfmxpURTsjRbPpaMql470v7V+dZhBFpxOtWmhQOiPthzYlEP5QBvbDHLw38Ac4HfgrbJbo
DSzXKOsTBjUcqyPaJ5rbd1qLL9GcKIMVU+GaGkR3keKdqsaRJgMObsMvjxnS8cop+CpkDQmQ43Ys
q1NvRLMjBCoXiU34J9/yUG9WlV/cRmGE8dnLD5YlP7hvrLuYVa5VjStm8e1GLQ38Z92+CatXf9St
FeCnB9Sr9w061/yOnDGBe2K4TKYBfTrrsL15b15ePGj5HDibVT/MKpu2dhJ+pM0mn4iuybsmo3Qi
PmX7qq+TsWwPjk153abMKxNgLSYFfTyEvopDtOSzTOAcSdpN/eA4IsCShjS0bhP+QJyWYDWsQ1UY
n2ZC/iN3mXDtk0O+0W2yq+pydKkP3KeA0VdVokUbFTIpEthhhfeXZIciQNRk/grRbu+8N3MahVuk
kN2s2Dw6eALXqvQ3od05aPuNCLooUj6LeWld8fEQIVReZLi9SEgsq8B5xPr0rvsYqEk6XfUmcZ1Z
2GxskLYgncj99NDaaQiO3KEgOjMf8ukWk9GzZDLo6OBCzRrEa9EMm2CMf5iKU7klVIWVEd9V3Ch2
RgDH2h/FjTVV8f5nKKwPCoY/W5b9G5a2vU5WU5YCTCPegFRbrerWmVnfWmof0MtDzkcALCIk1q+h
PRBDSM13GJ6DanSOFoXztU291YPKtKvIhaKiLds1vuCE2EQ/ZZ2geAQla1OMi7m97UuScoLEf+l4
rTvsJzcKWAm3a/kH6Fl3UkRtkKLrNCsjVTcj9ayN32rhpvUrLizWFK4lFsJjUJX3oa94u8I3hr0M
lTssexQFMVyzAJp9PMBHe0W9idSUmV2/nfR6TqfVjYtjaqc+6mx3wOKkTPE9eaap96n0fAUmb9qk
peyBLcm7JjqW/hwtbJCY6Y3tldoEsdOm8TgFXFeI3xWCa6cAnLceK7BT4aQxZ8F/24ziXDchZvpk
m1vTNquQjw96620pg51N2PTcfIgSjerXoDxWRaNvNNZinW4QqlyxDORvNCDCvptSd7Oh5XZDA8zy
ccIhTbgSptmAzWU9XGHVBJOe/MrD0N8OOA3dkbdu7JkLgIB7w678jEXX33PfhVCFrq+PXvnkk0Gr
YCKWoZt5aF4TQSiXMvGDUURc4+Bj8iLmb5NwqLhnFMx8n2s//eyChmDbBzvuGbHb1+Fvs2KxYtPk
M+rUpZbkrTTP8t1mENfKwY1IM1RuWYlEq5lhXoZqf8k7q1y1XnSn5cynRP8U6yWC4jq5F2g8J+Lb
LoCd7/pMt3aeo5z9pjRu62ofjRIMJKJQ2WTPFJTnRWHMhKJDF0hM3loHz9xZxhxIPDgAMHVnH2vx
RSjPoRmeS95CYiya7AhLV67MTjx2HblotQieEf7re7i5rfCrHZHvP0pEv6s8beKdhPlgxzcYgLxd
UtZbEFs7G2KAS8Iar5Inh2GfIGSYP2VMyJmfyWrFSuXqYXYGPFq+0zIjgivZq2V+RMO7SiYRular
/czyYq+a2XtkI8mxOvRBUudKpVZbi+RlM8o/k+SuYEq8jSMTWx0p6kptlZtW7e5KDdsQSQTJCiyx
R7FsNpyyrnAHR2xRLOAvBonn2h0an27oV3k+1Zsx88etl2SuYngXAsFS/Mn08614eNAR87sTCSvS
Vj6lkQdrraEZkFLpMtuHKnaOSqL/zjI7PKbvtRI9xYFPWoWqIAvRhltPNrddPXQu0ZwHIvBeK6u/
jHZhMucdb8cAJLz0SijLFcY4lRkoUyTPeUg6Hd0VGYjrARkzV1TUINzwbL7EdPGclScgOdbFCx5C
oCD6jIrp7W0m9qFaARI1171wWJnbbbDtE67r5dA8NKUdE6urPPU5ktV8Momm8WOkw72KYEL7YTjG
sM1KlVQFcEPTuIlzwjdDiz9pInWwUIyfjg8kKGgGOgqBuK0JP10nk1XcTgExE0Ye7wC8y2vfl7uo
MOKN7EdyxQ2gxghkurXdOJML4fMtcapNL6R8LaVzgFxuEXVsknLs5b+C2P5QmvZdDed0suCpYrpw
M/NW9SBByRZ1Z1uFEpFb8Lkjg8oEt+hu1J7akSsRVrSrXpTeyo8xMlqUyXeJmWqrpO8zuAdmdAtf
ELQD/Si9vXEkRPkyJCRA0v4OEo2wcrO5sSdM80AJKIUCviArjAVSQDB6FBOLoarboZfPqXFNwWBF
w5sRe3eRLTQ3w5mfUarY6N5LAvl2U6bWner53nbS+BzmKvO9dPD4NiHjwzhbanyN9DtAlIgLQElC
odKy0m3p0TLTTD5M3QBDjQB3Y0ZNunEwRPAFQSFjTeAvMipNWFd9Fy5Ds84p7sxfu+IQjxBCCaIn
yFc9enV2sZNsNmI3Be4LdEvlnDbtjFG2avz+1e8MB02UgmDGeVc9urhYnOBpWZRjg+IwJtR0iKsu
YhP9KsqaAXXgyamjk5/ZE3c7XJ4NaXJBVG+NQjNWVqTuRo8pv2+Mxak5gmww9r2fn3u/+sFcpNmr
5FJtwRzSK0+c9qhHKrjKwYciD/Wm1WlCNOa1JxYCOU7slgFzMi8Guz+UzCucDhKt+VDG2jYISXqH
GjNugbxN+ya1IlRD8YNl4UvRjZGugKbgca4pu9RKvlFHXWwghe/touL+OZVHo8sFvuFsPVidcwFF
/4jJGQmo+GFoJl+lnNaPA6cWrte7BxyXBV/quULzkQumqFLCuv7Z9d5NSMb1a6yLvTfzLyKzTtxZ
t6gpGJnrvtqnSQpDMnqpIRMR4cLiP5OSIlFISnkWbWHhl6x7mpeOQuvaCz/6c585ZGwgrd/Jsltj
qTTXfCN6pnWEkis6DlAf+5IdP+VGqe5SNEcrn9roRkk342TxaTAt7Vqk0UM2uBOQHEBok0mFsuhX
fa1HJGBjORu1U+2RyDyQ505aK6j+ruNTqqsEecR4bJRAhThnfRCjHO4UWdgPBT0QOj1X0fkKNJnO
gSVqmnjEbtSpfNfUdjuZ4yd9V+wFsD13YcZitHa04JC3n6Xn/VRwTD0SvfTclPw1NpEGJCu+mkRR
YhinUmLbHlVeDbI78mloPdmAIKqx1kOqFHvwHo+e0Ik1DR8pFRF+Arnooe94WzBtal6y5/6tuIq9
oShP24T0GRYNzsaK61utrXNyte3f6IUxN1rZM4pKY6dF4V3opNOmmQNgdJ0EdjB06zBOdlGjiW1h
cQ23WG07JHDYtJyKgpWdJRJtHfMf6nWZ7UoZ3iIE6M4aQTSVN06uihjQTRSxL/rIot5L85avXFag
ZbclC5ioRQ0RKtqJREyulAYVLi0+aICkg4CyrpTZOmp480XQyBWt7AQBRVStdTKMNrmmPiZEBW8K
Ka5SVVkySLkvBgj4XE8GN3VGLiRa+16qwU0JuHuligBOoKp/JGkVnb0g4n9o0v7s65ZVTMRs287l
UdP6p4Km3Px/YFkAAZzvlkeoGRfIiSm8GzTWI7e+e0P17Y3lzXyn1wy4LxABIovRQIrVgP/VbcPn
pDF+SlRva1sk+jE3hLfLm/AcBnwa/ezGUOVtmpJ/V6mZoOEgf3G9Jhh2mgWzWXTCXa/g3yRDoZCv
qlYR0tWNHzLlN+0naW7T1OQ6I0fXrKbp//B0XsupY90WfiJVSVqKt4hgwNjejhvfqJAxyjnr6c+3
2H+fiy530zaIFWYcc4xtUqKBabTbJm3zYx4SALVj0MSM4M+6Q4Ae9k+TNb1qf9TJIggkDdBzNMlL
4L7V4LgrE56MldOIN1REMQkhKrP9ZHQrS4jWszvIg2KH2D2DfjAxI2UV+hSggIPma6fOpWE8ZU7j
b4gqaJurG1exnvwSD2z6CADVkpQkGh7Nvp62VqZz4yBQTvpAj+1iF6Xw7UJkDaUcAz1FCD1FRi9C
CZ9LbXDXaCw8xQ0yRYthz6toxP8zjvBC58R9KJrqZ4gRFophqS4gGzkovm49Kjp5jbaEHl4Hresc
vV0zjF5Suw6QbWEku7XCgz81D2n0gcyL8GI3PS6OCiqjsw96PCUeckTAXdEfmyVVHVUiO1XbnVrQ
IzA7gbC9AXzaSKmYuAc/ml6nPmKEaHDgwtRRTZhd292D9NkXCxPUQEce/dp8xeRkS81Q18KiTHN+
yMU4P+g9r9dD8poqY3Zs6+kC9WF8KMZWAzGRP4ZTWGAqXRDmE7qvFVZuwR94zaTSEWlba+ti/Zir
jXdTm/ObSLw2mpWuyADstQIowK8eKjMr3gTZllLaIactXqNWVq61DpCpTufaYYIVnSvbBizpf/Ut
lYHKpY7WknisKkhIHJl2ZqEJjBHBIihU8udpk/eHjvLNOkWRedOVdU4vqgFKsNRIHg3dp62m9hqA
UvsQ5f01VeYVQQgTr9Oo7GzS7I2Isf72EvWr1sdZL3GseQqzCtoUaXvG66uNgfIxowob0+AVN8bu
YEgZdMooYiShbpGtA3Yj+qw3lrkh9VWPnraMtpfMDLP5tI8fVKbtXMHdEiTV0BHZByj+54d5UkE+
Qb8eqrGytbnpI1LOZL/rmDl5IKfmm5Ad0Rosjcd5p7hrVS8x4pJr1XbjrTUj+p2O0QOwL1nvzVwk
mK/OMiNu7y+nQphQJyL2UbQX20i3ZUbIY4RLTaRCjbRGM9kq8SSRDb+AqsOGbYS15w+0gLPYaT3V
77M1eh1IkvQ9ZUxq3XEUnSdbjAfHWR6WmlJUDsShTcZ1MmD5AGFnzraOjQn9goiwPwFPjz/UNtBr
DQLazOyxaROxEil85ZNGbK9myNPO2ObEfQsTPzk6cFw6pZuuex0xL0jUd8CirV3cMi5aoSGj0wjS
c3fa5kbzXlUCIV+7/mQqC5UOTaXQ35xSBuvWjbMqphwoFURXXmNIkZK4hLw9sLtpQVWmnhiyZGDQ
mq/qOLD2YriNBZXXyD/ietv14nQJ7KwUBeC0W1VzhT5X5p4L1WVH1LhEy636CB0X2hobwFHZE4JF
JrA1vT+ojTJ7DD09McD9RSubpsFor0H0WV7GCN8AOdC6QzTNY5Tj7AC1doc3M1d/69RIKVGhdjDE
00OVNS5FT1TKEQmzrfKsWwNzNFbiYQri7diVI/QEJeAyi1HxziZDAGWmQGOZkfha9FLl0P1PUmY8
mivbQq3+HDEQ7Gb292So34qxoBYxLy/60HzFk0UgXyPtmDQfDuca0sR01U5wojJQC4dUfCsSBkLB
U0PEK0BH6ijFx7RuQIg6z3Dna9uEqSVKE4fSQdAr7JZyXVv1ITOwSnHaH5skoilXspLkY6vUzbnK
44a68SM8eCjzQvpEB3Ecn8qm3fouxWqrbT6ssKy8HkkXb0Rse9UD5193gjRicfXTAsoIbCWGE1C5
UiE0SAFs3RQo0y1jdFCV/q1tjdBbRjP3yjJ8ZQj7OhxEGboenGhwvAhPlHCmujk8P76zciIyxIla
ko8XYUMZntCrfdONByXHoFtGlKzA+t8KUW1LMSY7FAwQTKeZxdzIPrT1vVWCcQL46MVdzqmzlV99
ODjRDkzdl6rl6UMyvqomytgjinA7I3yau6rYlh00mn6s7ioUFuMEBGgeFgIctbnLmJwlTGABLKEF
ZMPag5rqTFmK1yorvuOl7SGE9wMKT/rGqtMHt4/ICUarR+aiY1IP6TyhVqcQ2OGiYZ/rZtOw7chp
+AYXD38vShDGSkchXWv/FkYDUEcdEDvPDmJqrlod1qS1zREM87LyCUUGILueXXaLJ3wHKiOLg+WI
01TaJ2CV1QOZ6FZlg70CWC41IuW9m3O6Rv78OLiIULv1NkqXsy5cDXDSN50Ez26fQASClU+Ud5hl
Zb0AcUdGnj1QexSuzeIpdJyHsHd/C2YnvF7WOdWJzkmrkTq5IC3dpHpR+5OxaNnDVNfozq7nBgxM
B+Qo68+Ipdr7CEEipDUKLroTk36EN4Diw2qZHvW0LXe1aMaNPkCkN5XNbnLe4ddxKJRaf3MdQBR6
iWvSdQh0p2ulUkUulmqv5zSCR26Eb+XRsRXWe+Vj8orlt01Jr8F6LFRznRc/zA9V52qv+uCEci3Q
RUvFekQ2CxbJld7i7Ye5p8upk5b0y0ZxN2Dp1UNHXOIAbVAqom44p34Mw0G2QHVYRGNrzBIRmXKQ
ykl+oezBp1WjmX27sUer3Pd5WXoKkHUucw7ghM9W/Gw86l2NWAvaCJQK8Iumcsvyk9nk5W7UKX7F
BKGL1aeHxWEapmwJYRtRUWMcgcQmCwxSDOvUtPvWVmKUzJN0v7Qd32ynd+GgD59AlHJtMadUA0tv
qG1lY6SEDo6tBFpERggHr4IQieVNlLzS4qGgALdJYUN1GKkErwurAV3UtTnYFFza4cES1EGK+M2k
yED6NK+60U7XagNJd0aH2cvrWSoV0mVC05S2XnLJo9n19HlqENOwueKR4VE7ndcgj/f2wugRhHpw
xeZovhryIWy4YRdqmIhNohFWoklTwSorU3TNHx6gJepXTIS/0+BhYjD+6beFAVMePqEcj+okjy2B
WZw7a6xyDwtz8dqE7TWbHHNdZdUqHCfqtIl1wr9Faxs8K1IHqWe54lEPi2KTxhV1pfLZGCQmvsM7
ZqPqtZQR1KZRISwwI4Co7qFNu0MHz35e1Q309svBcKDilj7JI5v5yLXlpM6QJpSJmW0G4Tz2jr3x
nWzP5JlnQcZybPt6Bk9QwQ1SAwq0zfjD1OPZ07Si35pp9IbwwJF8bWF/WMomni+kUAzGWwM8jbCD
Je3wp1hw8YWp/kEFO6Pl0G2HMV/78Gv79NISuzjQNoHNyOfhil7KNzA7Z1VUainLTcgPsXH5EL1E
RIartGCA0Z2yIPPHXy0n3mp0472E7AoRsHKdjPMLTo89T5J461i66mmD4vmWchrs8rOTIihwQkI0
AAEB9us2a+GTbnppSyGHwSEPyb7neCzfK5BOiK6bQzdsslZbjsgPnTL3T2i4v008SbRn+m2l7ilB
yc8i4a5VtJnM2EZpRblAPoqiZ0oTr22JCg0wkdqEkmRJe8NYwte6HL241p8X6E1y30Es401FsnpF
dvAp38O0+49BddmAcO802Tcg2V0RtgEsqyb20lkDaT3BogSRFUrKtLQPtFccL9H9kWIj+sNLv830
9m0a4l3pE9wbxsIgy4gzJb3jKPYIWsphFi3+BuRES59dn4x90tBezON58azGIYGinLfKobkKjbDx
gDpxW0oy0bx6nGmUH6QT6Fy0bMRZjwsGFQzYrVEdZEI72+dK8cRuql5HjQkkHW2VcYiumjB2KoIe
Dlm6I859XD82afK1qFz53q6RKp+AUYvhCjUsrSyNGWdrLP90VVd6TlQp65bDqfpyclZ13S2wsu9+
0Q5M/EH5mn1B9Yvp64lGK4Z4VFQvIfFQVjFNobLPjb2FKqzop/rRVwZS9GT0AaD5D77JkzMWVqxd
3yw3c5+0nmOFoI8pBbl090ifnowBMdjJLKjPIo4+eG5XaMxy4h6sQttqDf34ZAS6NKATuhYCPduJ
QGazjExXakBn0be5lZ+FyD9ynVJQnAIiC41TTDai+kSUjoZ/jszosXNh1xbBBCWoFyNevIaRPlrN
Wb2hj4CCpQ0GrP/KjSXlOmkGmCEefoEFKpYjHBD2XIiZo1VM+3/butFEFXLa9iVSBgrdf+AUQMa5
wsseDkJsRj+DTugemzF5WkyGPu7XM9b++rbKZArNiKaI9pGJTR987ZGBGykK0K4Nd3lMYLjywN2t
lmF5zfJ3f5iMV1hi1gw4OB7k7cTfWvTamw5s/mSIkK+s3AT4c2fW+7phorLMh5Mm2/r3R7ZitOgb
u9hrpHRNRfaloWvi9REMTgi+kbhyEPOl+bYg7ZqkaELndBt7eusr4roO6ovSMJVN2old4XZ7yr0v
9P5/h8j6jML5zaiyD0et9pTCf221fB5rwQiancLzU9bIJKfGpjXfNNtOj67VPjfhE/lis9EnEMiL
dVJMBoOBNHZ0DSl9uNQl5OWlPmc0Kapn9EggEdnMcRV0oJBM0IADAHOYdM1mU+X5NWqqHfDV9Bt9
aulViue0s6ELsJCTiQUCx1TEnYhCk4sttIZx2zAfsrZgHfJcFdfDLAbRbRoK6o8SDclwcN4YaAFX
4IDtHqnIebSe6lDS0HbDs9+N7M4U1V7oVl/UjqhG0iNuXXFAX+1TgaFihk6ZyMg4NaRPaF5MxMyO
erImdfDsGJXdJXqFOpj6lTtXqzghlaFVbA6kfX3xXIGNySRSog01VJf0yCuQlXJFcZvhPHFmqlJR
jV+KhXHJJRMpGFNCD/06wwbslmXqGTPYX8XMtrPd6St9oX4jqndF6U5FiDgBsKU/rknhHVbQdmVY
9mdfxE9tpa8BbuvbDpm9db0KkwFYP6UYIgKYZwTZaRbuOxh5eof69pRmbwBiPFhmYf+exsehKNF9
Hbu3wVRheg5L1HDj5ySls5s4VA6VtgWcgErNEFtSubrYWehPe7qoPnSNCgPkZYPbPc05GIbEwQFH
TnMd1RDbqesgEuaHMnQqz1KzeJv7j/WSy4vaE0u6SyAM8z0eHtU5RrHIdPuHsUre4h5tXgq7q1Lt
r4NRvwyMf68QRVtLirgR/Q9Ux0CrR0XrLarOHZkQkKrUhWTG0R4Vo39RHVQDKa2/20zv8DbvXXKx
YhelTWNKMELahY4qYuo40SHRgTB0ao3rp7sYiqNVVM+9gSivq1aHmoST3mO7keuKxYBwdhQIm5e3
qQPWVDTLd6e7npk272T8RyX3L6URberoxdVTH3prCLA7zWYUCD6sgsmeZCqeXQSc4BT0JivL1mHn
vsjYFNp3ZxVu4BYTk2U8TLpyWRI4c6b87wTycZhoVI0Nbcwe4rGmrnkSh+p4rVqvWtscyg5F5Tvf
9rwArBqnniCJQn9lm4TLvsp0rD57RZm/OmFa7ULbwOdPC6Vmqm2ZECdXhwpbg4dnMHwUXak6QwnM
vkAxra8Nqwe2aiWXYelKmhaUk/O5gadVXQKg3x9YRTiEuqyiOW38LKh8rezSDEZUjUOHqi3E1IGZ
9rd6dPEQ+vAGnd38YAOR9KpeM1aaGwxTxeRSmjvvbXQaJFeVkx/HqcbIh5R1+yRD3pivDt9v0I60
9ka/eZFlyagvH5Ki2jmz/4lo+rdWpldSaTED1WNYqaW9ru9CKuodrKKQZGQerHUGY7q402qisDFN
7peZ5UjCwax9tJPow46fXd8AkmVE9HJmptjSp86o9qIEsur6HwmzFyvNgizSgOe1h4sb7UH4lmLV
Exa85RAxW2uQGD7HK35vXFg8MwoeII3e4tb/xUzc6EC8x5PYGFTw57p40MWmyIDZafYDxZKpiuGf
gUaysMtjRSWVqVZjZRCxeB0qrAYICZCjGVSLefI+LTodoOJbVbCU8rDNbGBi06/u27zeWcVw8qHb
NWNYv2b9kRHaZ9voPlzACkhZ1kwyr9oWXRBK20tNg87oaNs0FNPqn8mBrT/SQdLRekCB8c1HswJY
JIDHSHZ+ZugnEAKIGB+OcRnp1QIJBHNQ+1sx+OEXpNNxCjKm6LqPCIwalF/0rFHrWkmf4gzOuYj1
BvpDnIpLu3pMIM8WFFrDzjhYVC5c9I1QaQdpZ/n9C+Vs+uLdk6V+hW5Gq5j6CYK6aDFmkLiF5Rp4
BbLjSQXnC51urLynZxjuAlLmqTexEsy5e7MeBxDsMdtol+tWUagY9JkgXSOsr2YddoTyBoXC3s/i
17TCPHSxA9MB+eU8jGuAgigFMB63tpz80JYMPjqHsakT6EUM+qZdRbcVxEIzl+MmlBhBisI7d9A3
bVOa+22vYII0BeJcH54yVTFR90O1eyqWPybtNBBRSOwSp+1sbX40SLqz5dEVRrxPXbEP55Yk0I3E
mt4qyKG627fZ8FaQM9FooRDiUC8B2gn5WwgwtENh2bA/zYW0CUGYFYhwcG6d8lVHfXYYunBAdcMV
m7Qvp00/9tgUJnQ64ejPoqY57FBNyIdm06Wj8YgyUqEXsHkmHFsHuQkIMxYw0s2uaphdyAb/WBlD
+2QBYPP1BOG3CHRuq6zHNFdhalEeE7XRUMDAffgNUmnhnHAYrCSnFzwAt2KQwIZTQilgWWYwlcnn
mIlj4BUrNaHMvKCqiRzHSNACqTh4n5JhN2c42zm9epvv6nH7P7vUoUGeRigZqMWh7ftNPC5gADuR
vfd5zJmhZJf0qsvkjf8JjJgyhvsRC2TNtBFaRb+egbV0Z4amsMRKS8TCwAw1Bm/WluemBEsEn99K
HzEs6fintsFm5mHyMpY0HB26UoZF6MsJjkKSBZStJDiciqvTdW8OgAFP4yowuoueaFff0Gbl6lfK
H9dQqf71JfLrgLDolp9AFApk/NICNGB8UzNsjJXGF1jXHDsydnRRSLHLlGFN6M2NDuoSVewS20U/
hiYu6NFoYwAMLYp1nC7tOhP+qRpIH3F5zXJ1LNX52wna+7YJr6asrI02QIrJ4g6E4pC52saaQ8Ck
pbNeLHI0WiWNKeCYQWuXGV/1oWeucYWkw82dnXxVDdUhiyH4Hbt6a1Tw0xNY6p6iQSbnG3tGHpjg
HkhVOlN0f+Abe0YI7h0SoACVL2tLBOrZNUiufFCowbRYbbWYvXqMJNyh/qMoxrGTnQC6DZQJIAdi
sC/aUhD+Bb0Dk1iFRgfyv6XlvuuWeEfq4RkgFFkNBRthTFdwQaRR1kNhO/Tk1GtJS1f+NC3xIqFu
fQsZ/oRmCUO3zkgb3ZovZWYFUwIzzBhR+1C3akfj3LFfy9oKCiMOFL8IGDYmfZ1fxJT9Varh5pju
eYjno4pvNmcRzAQbWT1f5+ZLGe0vq7GOrYKt7Oar7lfntNOurpNCz9Rhe+xzayg/djN8DxUiCV27
5cYFVTTcsnL4rtvOS6f4RdXtfVcCBcmzAMrcQP6E+e4awys/W5+xrl2acr5WdhG0dfOuRDeSLavu
/0RVfB2bLEhlNKiCEBtvArHiSOOnkT9meBaQ1pi55dqIJICl+TYD9vUNupJSziAJnCW8+hTsShnJ
d1G4qtOUSmiXeUupPJmx/yP/2F5QQHaZ2kmh4B/hlcYDRNFwSbgpBHLjVa/zAMk6wGXincFY2Va/
Aj5cqaP60S7TZe66m+jb0zLbwGzzX/nfi6/+jUHtzkYg3yJR0i+jfPYz/TrZ/SVpql8jpYemwHEs
xiuU4ReYAE6ZDN2KPJCvxVCJ9knxFGnuD/QZQT2PkrwqCFOZXDsvxZJ+aUC0i+lCNHXtKa05sU6X
U2f60/6RP5eeWdTR3aqFspdvoRXhVhXWQauMwJ77SwfnSlE7hyRf7r+bWO6PHtlAN0uinfRBb7Uv
e36Gy/4sf0WI5dLSIyQ6eS1NniSeLkjXBZYFctE8a6X7E3fdt/y+XFoPocjnogthvs2P/5aPBZ/E
ckV39dYgeOOkF62iZ1fpVxea7L5foGUeb7FNUw09XC7EJWZDabXdZsWCKsHAty7XPomuML+GFK0Y
xg2rZxRZA5ojwPWtAQk1tFv5EKZdj1Hu7uTmybPQZ+3XIs7/7afc8GWxP0vaxjDIr7Jk+tNm9KE5
DPJQyB2Qf6p2OWCTcb+U/bOJCt7971kipekvadIc6hYfIdkoWAC5CGSdgbmck8h40/hXN0sCKjTB
45QZP3INe58TaMvbne+bvDovqREUKZc5HPOPWrtB+fsDzOoMyBKMWLhz2/lBScpzO2pB03Yfk/kX
WNib7TM43a0Es1e69iz3dglZWB6gRTXHDeQnMIdLm3+ebqpCvRM/bzRr4r9uYGQcMcSRzkVmEL4K
irXoRpHE1RnyafJP5T+jHwW+lM3iWTX/R/5MxfhajODPkxTRU55Sfr2whWctQsNOja5jNF8JS1eM
5nz4CiqyobivjHw4KpInE4KtJUUvCPyWq7s/wLsCiJFuhm6cF2W6NsbbXNYfcbRiVVCB69SvWJ9u
UPIHus7nK2kA8Ho3T8Anl+igxf4aGROkPbNgGrIjZAFroXCWYW4eNAtWNC0IuR/y49FeCcL30RDf
Zgw6dalPfvTvUlGAOuq2+9notKzCLryWY/ctv1mraLJzuVO6fyuit/0tVzRvhoZviHisHC30tDJP
PZTI99VGm+ImFwoJmXJKv+Um3i8KF8bt8/uSNa37Y7DJY1kw98OO9OZ51hPinwTicoepEe44QpEr
w8j/AMK9pk14lRtsc5hL9GMYD3+uxp4RMZjpS/UxGsdbu+RB0jKw4vfltinpZM0zxqEMnFn56bNn
Iy7epQuoFIELic/1VlpuYYw3nZrEKs8yNMfAXbt8FINJBAK4Gzv/HazVPMP5gh1tmVei17iWJky0
qDfn7cVd9tLAySdMkuopCSkOs6jSJMmv3k1pMBR7tD0uKptrjdzbMCPWjt+MDFqQzsA6hdxvjnq1
XNV+vNrZJrfqz3SeyXn5PppmBkpmbZDxOTbddGO+NaB0jJMsEkzYw+znXyqLzrATOf/cUVCLjkYT
XQ2cKCWnwABDJYdGZAUKi9gY/UWuvqbU30V5VdMYNRbzLA9IM/s/w0HXQB3zXzFHZ1K7H59EyYY1
lvKv2S9XaSGleZA/EzUJ5L9Pm0L8sbTx/e5dpHEbWud89zeq9lJn/meF/ZFOgfporHXfTChd5PmS
n0O/ZavF7s4PmYkf4KAbpsv9T+XKyEfzmRACMPoHWxyUahaAKXlt7Q/on39AFJ5RMXwqe1J4PQzg
ScUQNwd5xJJCvQ75dCvy/WKoF3fymU3gdqfwyvWFuY13ZpL+e6lJFEKy4retBt6K/pH8PXmbfWmr
ZtG8JKDlIi2++whLo53lfEtblnyadv1XntGK7ZNLO9fqJ0mUe4Ig8RrpNr109gW1v4fQgCKOJZDe
zWYhpR2VX9GG67m4jBQ0agf0R9KJ8/2bo0DGXAZOhUPiI0k7v4UIruactIWtYw78StryMWh3EyTv
mFwrSr3PNpCF2h8v8stD2HgrQyphcf5ULtM1jflmWT0RR/QrXVdeFsv/ub8oLy3US+A7PMcHfszp
kS/JI0cC8aRqCY8ANOq+NHcTnhV/tWhbj/1NwPIg12+ov6pEe9PJlbTC/4Ng/JUWPGLC/k811rQ0
V/M0X2L5DPIqyM9IKaIMibauq24rH/a/z9X9X9Xh3PCnqqru5Nv4rqatkkQ9RQu2md1x6gwy2+TI
BM2LxWfeDbR88/uX0ps/XU9Czyq4Ee6ltZeb6D6E5J7AT8vVSge2gIqHql8UN3tlOGXVNOGntBFq
LL2Z/RIx6ieDCHla6zS8OvaHqjav/91W+S7ZBI+k6BmZhswIdIXcC/nr6tA/FHOyK13tahuc8e4s
7aoO9igz6k2kWSfePTALDkgfBdDpfaaldpWGS0aHAKU0Et9ssHkQYxON2pFyxqcW7aXV8pHVadsv
afayJvlRnP8PtKSpkpdTZOnBpPctLbKv/9uJLiavTkDo9TenKrh+cKWNiv2TQyaU9wlEMPFe2g55
d3p9forBB8hjU/tEbVr6a1HvDNmk/16i6dnU4kmu4/1ba/qnX/3ps4TpIOtRHv+MdyrG9MtX/iih
ERDj3h05lVtmu2H2UfSzli1XeaxTlfAuVx7aUt+mKgKm9pHK5U8u7XM0Ta9FO30Ov8jcQKUD0nQA
UxC/0ztaydWajOKsDNXR8FEmJkRaGG5pkvDRXKpfKoB/RbqXQau8dIi/kTlYWJ/cvO9vRjuvmwmn
7OaqavGHVY9UigFhLnwyiJog0XHqk0lG6R49+WlatNB41a6tol4p6BdZ/tYQRYR46rKx4UMXuyHB
9C8g5DCdVrcztPu3mK+L64DDaU627PRq0SHX3fMkRVsNIOiDWQSW36wXYz6ldvstnReTzYHf0xHN
0MHqrABd10uOs9Uuc+JuOwYm5KnRk/osUwWwfqijuYeG3OT+mb0WfxbWO9pUF3lu/n1PUznkkB7J
F2AruI7D30npPkZ6cboKzksmCnK1FBYpIZJk+JnRouRFLpSoZNw5ZE86aGFp/JVCioKOexnEqvB/
SlM/YuOEGT/PqgVQx/jpGFZJgkFdLlAtXvXlb6+DYIYO5B4M9jHOdU6QwFX2I4G6zgG4u5j/uRd5
mlvhn7tiJz2lqKDtJZTlHRtdJig4AekMetRthNG9Mi/wI+NAGbP52tfYVn/vJkeah7lvXzUtvpsK
MqzbhClp9OoHvgmMlfSty5Bep1Xe4mEb5AdVheYVL0tvkDSYEXlvLNqDM9rY0jgK/HOYzrsIRKcf
2mebWt+KgftjAzIjDsUmAXybND28bfWqJc2T1WwEM682+62nZJVA2kEyHiGvKmrlpySBpMt/BdN+
cRLz2602gsAPNYx9AgpRGkLXMBHdtn/9sPxVcuXHFR9xW6y1Eg4sf77UnSCkjAnBML1Vd1Lg2HQL
7eK0zGL+a4BT0yVdbhYeVcvqIJ4AEmkX+URjRhFecgZyInukUtGjoIU0ME3P/1ugXwBk8du71bdC
3YjfQfDjAE4P8AGmBM2GQGE9xnIrwx35ofJ55TMymbAWuQW/DxiVZAdxXHD/e7m2c+j/DvRCQ/Mr
HNP30tnIv8qsNBB8Bapn97VikmU3+NU+c63nzrFp9cb31yOy6XHsaaShtMS9bMnUnezf/8uehRJe
GE64Lg/5WF7uS4Kzl9sOczp0OzAUhpw8pXxk9DXwUfqWT+6wOvKn6AegRJSQ0R2U35bxn0B6nvt5
CvGrwu+fZZCXRz6VTpzVqGfPqCGsbMGcEctrpQV0/NNN/lLbUBIe7DfpMpsahzY154wkiFMkz+Y9
isunR0juQXFjLqQVFqRQHQ06v09e76fddxFTkHcwLJozIkn/3Ec7XdWIE2oORxCAW/nvM/DWvooe
5AWfjWkbz5CtdLzt3Tw6pCO5vQUuuZf/LW/7SKbpOOO1oP0lVH+b9ugnkOByQAMZ7CAg8FXlOxmC
SX+Ql85rVwd2ymyoMTHSz7eVX6Mw/Z8eyKQ/21v3aVKgNagFT9Df1Bm6j0T/m3XHxmXN2NioerCN
4UveA3kn5E9Nb7/lE3Doc67EuHzKXZHn774FSzNeQkchJbR3BjwRcwWLt9wbeZLkuQFf+Feg/Yvf
F740ZMsIgyPdc+Z+pDeS/sxy82AGjya/Ch5cxgOAyvf+0jIIQMaC9ZA/RSM2GeJnMk6XWZRakddT
eMgU+namFbTJvzA/9f093b9NB7o27MXRxdONzngRbURWO9J+wE2I9LeqNojOH1VbWct4SJ6X+/ln
bZY43TPItpOnTq6TXVHC4h/5O1AGnWhTeNC6xkwsEF3USUCT+VnJIIGtJbdqdpLeUwaFMq4vswkh
ESDcan+Rubf0sLJwMnigqC/SPs6tvwPTvZOmVQbcQ7JHc/MsrW6p1D+prwXMrW3UQUXYiMDZsg45
8+/IdhBu/KuDyDdsW6haQRzBUbRqVZWh/H+BVWItTyMjWDIIVpCCMDntZZXBtoc4HDfhngjpl2ru
P6q+O6jtsIt68nV8qDQG0rA5qfEiFWuMIfm0i792Xwcl+RvtF2xK+zcEF41nDpUC6zWTF8+Ikccw
8i2XDqeMnkFQU09T0NWdkbZp0/ExL1C590EyZSZZboW6B1UPdFElJH/4lu9iTwiaABSecKSa454d
TElstB+aHkhbCCT6omgpoNDuSVofS7W/kvRZPhaTTWef6qKhsxJ++Da67qs09tIQme30NMcANjBm
isokh+kfpHGDaOAXDNIrbPHU3zGXY3iT7rF1/U93+Bwi7BTnuQd4Mqja37D86IEQhkn6krUYD/5C
BvJGnq8WzX2TQfHdLC24PQUgrFbYrzLZdH2LxaROCqMtYdXbPU2XybsCi4ZLi1mGaQQcQcdrjAVg
nGS6D/HpdUBOzJ/RtQcRR1QoI8V7OlMk4xYaOmadtEBu7Zy2gabShwGaWgKTGc1fUYgNg9R7xZk+
qdH1DSU+p/5OVWtjL2Iv7cl/dgWi/D+KBrsuN07am1qzWE/tqDLCJk+7PofAPll+bieC5AdXr79l
KC5/8tbyE8DCbIfGWi/g6GVdqlPR0czx4DlVUQdnytsmrkBhmxI0ZRB7xE9wNnXLYLgGNsfB/b0b
C6A+j3EbyXnNe6Z9tyyKuMCRcV6m+LuuV/J4SUc92k5A0Ee7vjxJDwOF7HnQhyvDMkGB6K1pnOXu
V6nzyHAiTcf5CqMmQ4PLkdrzb4uHRrbk2xLtT7Y2Has6mFa06xWn2zr4z4rUEYsofy2m+FPOu6XR
LkumfqnTTjraBQmpu9HT1GaXM5cuTYXMwmQ2Kx1cGduQm5SgL5qdTMWkn5E3DKbRtzFDu/p/Jkhe
yKRSrn6/kV5Jbuh9LYZkQZYnO+mz9SNDN7k/rok9Lb9lJRaMys+ccUja6/8xdR7LrSPNtn4iRMCb
KT0pShTlpQlCFt57PP35EvvvuHfQvSUKJGGqsrIyl9EawEtp+KNLkhv41RGE5T7rpVLb/cUBVfPw
XhFMguSvklAPmb5XdHcvZW86Tt/pmH+Bif3WAhteSnZLF26vz9OxZa31GOiKM/608b7zTTphxp/8
mrCo+k55najiOQxvYLaPaF4svQPawD8V4LU8UO/lK6QoLwX8RD13U/UieTJc5q/Zcr8Bf7Idam/l
zCRHhiD8hQRf2OfvBeV7ip/3ANG+PJYgmyUIUb9NUin4g7MFNZoPi8ejVmC9ywnebcLC2x3kG+ei
/5NuQxZ6Us+X/QIimr8q46ZjnMA9uTeS76G9UXvl24ze29/a9R7kPKXaZ2jNiwY6kA+KnPGvIzcK
IbvC/9RYIJFif5uVw0BskIqhY8SvunmJQi6IX/twWnolip+9m8ZxOHiK/i3Hygd7JKg29VApI7YV
pFz/kJrOTq5MmhIFWxo5B8uLjn6EYyGvzw6LL+OYTtPVs1n3pj+XlopcyRTaXz65nbRmUgwkNJm/
4etohTdZme70ov8JZ+4898hW2zvLnUCn06XV3+yO2gFGwTz2gsculU3HL99K95wx5kttQl25vTEm
b9v4pNe58i033BzGc654m4TgKW9RR/y6gALI6o8KCFwoZS0jJmApkXNSSUXRnoHh7D8tv7fluz89
TJQ80EJ8LEAEN4z9caZkSVafMaJ6wAAoSV3ldXlLLOUED8A7FCtkC8cV0DiWf0iz4Ik/pf0EaV/z
3B95MGZSfXmD+x2Xn2M4PsudVB3njKjaRm64XELiuU/V+Jtk/46sZ+OnUQGYxOB7SfpBBJ71rNzK
cxp48nKl8slqnt0NwDK7hl2fCmw5+aIhzN6d56qYVGVU+5IX4zp3Kca4lCkzj9I2A+F/N7eFlmjD
HnEt7hqnoprNEXnig4wseYJgN1kK2xtT9d6lm1WPwDbyL4TDvuaGukNHAadXN3VfnpG8+NTL9IuS
PGngUTOMd9lGAkP+ZIV5HKKMCjJhQFLQZbOpJernBAodfjAcsB9fCwFJxL9S45L6IWTkpVwB+GKD
7hVUrIg9umwi/8tJbeH09bS/a//7v1wVgbYjZKO9fLWMTtNVvwx0jGI4KTOhc2KKd4zowJ9fnOa5
j9lPzD0KtoP2U+Q7KIcfUjKX190BOnFOpkl3TSo/0Th8gjNeFU2Pi2cqJQt6HUy7vDxF0Df6btuS
DBT98CmHUxd9Nw+No6JpVr1LGImi+A6hBdrh9A06Zg6RMbzRzegPpjCrfP8RD+PRUJSthMKepA3o
VfRJ2VbjakauUro3sx3elyBx/svWfZ+tdVadG7BtsAKlyE8D/C/GmH3VsSxRDLku83g+A09/kwGX
kmDXNNTrXjtJLJHXlF4lGrmb2mHHSYYxlOhVacNB5pNEYJR3f1RPX2O5dEmYi1NGGlvAtg+nfcmA
llEqA9vx+/MUKhvN017GhAx5+pF4V7bOe0Q5oiSnc95M2lLyqhVxO9E7L4pr/yxRQ8Jmxtkggq7w
hUs48psHuE8rGe7yu8MhYzC9Jv29jNC5KT6Hg3yz0jLwZRBLXFG1/CNNgEX3B2NK8aJOl0AvdRTp
tMLBgqDlPiqD8WX62mfjNx81TJKh6B/kjpiT8eChxi9TjbVYVR+sfHyRb5FPirl/EvzdMrvzITFA
2/3fX+SM5AjNgAQ53ei+/SYTf0jinW5kN3INy6FhfGtMKEEyKmQpnGz9B3EpS1U/5EYt9ZpefxsA
BhMbLNt/ZkWoOtb1GmBPmMT7JWYEZ01tXqTuVLNCyThtG3CP1s/kBj+yBOPK+/MpE06mQ2DoP8G6
MmZYvskBlMe3dDpQduiCj3iba/6H9LCXrgegywffi0FmfdmT9SLDzs7clZKG15Cf1QJ0qEKCS0Ff
/iavNSFb/7+lO1LDkVX6Z5mmuWV+RaX7VnWn/3rKbjn/TWX4NWX5NR4REqretbx8kaNlR7rEiFbd
mpXyjnnsj0W9ynPVvRvgE83kldvX++F3/dygNJ5X1WNoI9+kJ18+BUia14A7Z6BMLFhDuCms8LYz
x4ceAHVZhqtCNVCfVM9+dDU9euhkL6Ol/YSBck2tr45EVxaBPGAkVUqM+yVs6/yBqf0nEAMJ/gkL
i+e+pORTWC580muL5BN/tBqxtW46ynEJ6ffgo9MAUwTC/5lu2KaTcjMZi/x90vQbUO9g8Nm3yYfK
Bzhe8tYXu0pKR9S/K7Ittp8PXkUdfM6fPRQRBrRRqQzfmE3xBZJqW/reTUCS7o3hy5y7vypWGoNN
akmhOanKV80+TDRUKg+hkqp6h8FwxVyIWDd/huxSseb7rEd723XxSd4CbJYyofMe5wH1t/ZCZCLN
cN5HlYJmt2vQJDDYI6NEy647eXJxnJETb2SDLy9mZknbAzUbonxp198wkdiDsYsyp2d5OHIOflIc
pgYjWjkoYfvbjs2DbeF4yvXKQWzO3p0Rb28jedToKsrtkXsWQgJwCNToO7+GVB/ZhdQzNoCee2oL
92LHFYAUPtMymyegHjDtqMbUPJw5ih8aTebahCX5+CdXP47R1YkgPnGGcqbWzA3rIF3HIfh64i6y
Wd9q3xytDDfYPv+12/K7IC129eAcqIDluW5Zi0VpG4XD9qiW6Iyl6qfUkVOL7hetxx7WkRqgR0TB
RSL8v0novhHQl+gsE7ajQAMIAN43cgSYHhH4qeeeTUhV8rOsRTK3HRcCv4p5GmSRyF/AJUPiXLKM
rkJJbsc3Be7wJC16v6X20EcHFoOT9IwC0FdkQdmXzFS9vkUbB/W7D9c4lwL/oikg01caDrJsDBa3
UJnwE3KQlVgy8/kSFXBdg/ZDljXDo8fgYaET1rdLiWkpt9LgqsDV4fPxIFsqlfsqbc6SlmX9KbtS
2Tw0+XSraPVG9mdS2pVmKK36WxuitJuuK+zJFAoY7VB8lV4LTCFGVq09SHFF+NdNqlylV5NBxmp8
/fFfiVjYF43zUaJmSiNP+oZSuLFt/T4OqF5SC5YWghRG5N8K1GKgsdWkxSB/k5OV7Yvs/TR/24fD
hzTrdOAN0uS1zRcA4M9L91Kerv6WRM2vZCeiZe4aKDXE74JCMZCfcAtjvRSNKKpIL0c607k2IXjS
nOaS7xJOfe0uXaOlD4zwfVxY1IMpwlBqkf4wQYeeRlA+J8E+X86+zElkSIXkCBlc0lUWsU3yIUTi
NgtEBhEtfJZK6BZStlHT7EvKda0OdSwbD6PVA+h27+UTpCEj9yJBo9LWKAvzCKo0+5XHM6vNsU66
vZTHl3srDR+vB9DdF0/LHo/nZvrzczt8yHVKK1EDo1GIwFQINyUlZzK836XgZ1fZepiMe9lDLpvG
eXTvx+RvKTJ0VfcohYYYOSan9C7y4fKJsvkf02Bn1+2xjeiEUsCX9lEYq49JVqAP0h7MMtxJ2Uqe
mNwxTzQLsaLhyR4rG/ChyTjlnlWTctWB2srjjLNhTx/1qNM1lU7r0GRfSkO1SvQXIrzFELTulNsk
U17nnsqe0dwtjxwQ+7WLIZL+l7cKsIvwsPcn5SiL5cwUtdP41RkeZHLLSxD7v1LVeZddrqQ5MnsD
Bc8W0mBpWCUugz6cP7BERuP8R1ZFN6OMNL92qvoc0rhHvg9pSvVzmX5LoAjV0+zZL5IawBCnIUi0
SqXW/aor0UME91lSzG6c78cGMmanbNGJvFm6PJId+ki6JuVHJFchfcHKkWYMZHL7Xb7e0P6t4ObQ
ncD6oO7R/gHmPKhufQj8Fopt+ycN/nAElRt9SqdFokZht2/IRsu6rVvaxpn8s1QJZeTJzJLyYqlM
SEK0CO2Q01CCzIJPX+2fBcbhexjv1I/ydOoIxBfzRd5Fa5ddWXGVn80q2mf5eJC/LdgxsAShg54z
5yKwJfk2/A+ABUMv87+XJyYTd6zug3B8rdNwb+busUDJTRMZhGf5UClSFrFz9SYERggycmryukyc
uv8E9/po7Ed7+pZuvEwu+YNgcaSqMf91XrLChfpB5lih0aPnXLCF+JbvrTp9G5YeVBYAxgKQk8+V
A2TPIqCqVNyu+vRf2ATw26vBq5x5NHl3LYpaM7V3ufnyjDTQX1v5bvkQq0jhcPgcBPJGFjkpDg9l
gbl1DRXQo9Fd8djyLylBOYyQpd2BdEw6Y6LCPk0qkA1jt/S7u7JMN64Rgy3Rf1Jacz5xLU3OoZ++
52y9oJAd6Fmg/6sDMYx/4M39eKCPQXhndPlGegFJZ/2EyryJLAeaoct4ar6lchUaEJVWZjYeyQYA
0wKjkc145l7NCpoI9UMpsy8XUOvNtupUXJbJlRlQiBfRJnGMfRaGh7rD7/QzAmsYMKFHCZ2E0nb4
9y/K11foqf+a707/KI9E/i7DQv5NUAGdneIutOURUPSeGrqIDqXCXtxxxDrtJHgaGVaC9pPwLQKb
TaVc5OdOA95C1gQ/6M281G11gFSxYAQl3EjslxDizca5BdQjK26Ndp7ilg9m7nxLV1Rek56JdEdt
xbhoTLA571FmrpbGfpkbtyim72TNlRiw7IZrtXjXQAbyXhkvcWT/dmm/m93xKMArGQaulUAu7g4y
bufUuiJ2hsQGV0xQ1wAg9tyhsg2OaKns4p6bKoueN+/TLDuGSfHum9887GdZBwpZZ2QSQVcKNyid
bubcXMe5t5eFTbbg8oUyWWQONBDjOm4b7De5w9LxkH/lEM/3tjWdEJneAtgTBABdEgEL7KQKLN2W
aKBQl9vr3EBakEKEjF5pmGlSqIzmt9o0bqPhCrebhjqrAn+SFpDUMs3OvqsDlCskSSZllcZFr5Ej
Gb99Zz9Eiv0tJymhALsDxom1npX+1s5wIRyVq9xJuUrfdn9tS31X3eUByuFF7NM3sVDF+d/bVfPB
QPVZ1iC7HAB33ub9gLJT/luFwYOdupepKlGalCbXsCQNDsoq84CpGH0TmZqy7ARWC4qORKT8AyGG
/M9DDFRBbqqcpwz3QYaju7cU+1keXD9dUk95spJkA8cJ05XylbgrMZc9C6Ty8UpPbUXBcmnFLUFO
lkq3YbpO6559D3C5rwW4QbETeYh97VgnWbqlZusKIKfoRiCz/8AbaHtuqnA6C0gMvsenwJPCMfls
ajioYMIYG12HIUpprBWbNgoZhwBPTazq2/xRopPuSKphXaT+IHtMWfhS2KheGz92ZvYlK86oO896
vdR/pJIiyS8w9lUSj09LsYa3DFouYRp9KZ50wX7H9O60WxzDEV74UQPt5X8BUu6CFtZ/a2TPviUn
k7srEZIeF77i/smv9J8WhRRg+NO7CXaO521DHzN09Ejoz8koXdI86udhhGABXQNpUcmIJVxDYPVX
ckeXuCStjiZoV/4ULr0pQTYtKKjEZ0sSzA9SS5ecxnPJjZ052A1+fiPdBMhj30NEql1m+WNk/ElU
k3nUuMNrYz/IjV0engzJ2QgFxCJNs7mAxd/lS3ImZ/7f4oY9x7PZYjgCmEBVTjILJUtZAhwNPTm0
NLwj3U8aekfLcp4E5L0sf0QgwQar/V5r1c8wZeYo7Z/mhQ+Thzkrj012GgJ91xs4qXWxleKXPBd9
Dmmo/Et3Qs8+Fpa5k4+U/7LGAD5LcQTBCgan3NXGNW9dvdgss8+BZ5tBsWMPIU9JLnMZX8QqmKLo
Mv0GRrOLk2F5q7x9YMKqlXOdIJXI2JMJkgmnVMuw1iDgM6WU+NErnaclYYyqlXyi1Aij2D0ikLW0
bGRGLl1xC7sFBHNRHObRyHNCeuBLWqZVU9w7Vgov0DsOtkKWTx+EHMpjpZRjlD75ng/Sqmlt872n
Yq9hGB9TrWKXSuYgjBn1r64r+hSh9RW5YKe68Tpwo3Wj3nUBoFLgoWOf3ymozkWy9qMhya0cfnyW
UPyF2VsVmAyK10uBPJr507O82oSegWAmfirQ6S7V6Kzz5qoUzWtSxT+1678vn2Uz4qGOoM05Qy8h
jWIddovyLrew7cmnRwsZTbUvv7xuBtPHXkvVt4Vh3UCi/JwF/+uHryU+SDQyW/JEubAAJ2WlVXbR
VnqX0kOXy18ak1731gxbidHyq2QVT32vLvCTOeyJkfOKB/1ZU3+XaJ3O6UuqI/r3b7WvoOuiMHEj
sJilR2YGVNpa61E+UNIBgeDRqnn02cXJtJMAJNNRll1E16kxZU/SAJXjCiTkMhMsBaVMWUgEQW60
xVaJ3JPsGeR9smME9XpIygonYZ68hL5oGN49/AdcEJVsQ6Xz5yELh/En2hLFr0xGya3cdFel9bc9
xtDg0TrjOUjE6OAIyAAVLF+bHEwdG70Sja//BRPJJwQDa6HoGmfN7X8wI7maLDSubWgvLcsoR3vJ
mbHsGZcwa9X1uuvju3GKf/9b0uPAfR95XTM1jLLqB2PIMLtmfxbOf5JqyFk66WPQlY+yulBYOlCE
28v0kMOwnfsFeM+aIwdK7HBTLAY8HWA+VQDJJZr0tmKpExCWxJtycjfNQPzvSjjTtG0jfL/JW/Qo
3SB9D0KaMM2xbhAu4Uu+SU5EH6xDAjbAtD0EJx7/BVWSrqB4z2iLDkV1OwLTbYfXQpv+KI2/c7/Z
gX/IrlDSPi9C6aWLL61HCVSekx82l8ZAJVTisA7rglGu+iDv6w4VbK6EPcaY9Ow3lqSojvojCoc7
6TBKpJCHhSfZC/LDcjKQz5Y8yHS1HwvJoS54yAFjCGCjLto7s8bMzmMt9MUuzx7vZTjKfwvUSQa5
DGBHQZMlUDZthRcXGYgcsEB+805QSajQU5ATtC80qtcCrlivUxRlcP1Xdqj9GVuOeCuPXPLW3umO
XTvulq70hxJkb9LvltVIMI/BuTD0t+W0zHT6bMv4xoZ2nlodgFvuEOKnPysNXTF6hbLQS582lwo4
teV0SsptyWRZ0WhBjRKN+3PccahmzuwGjQSc+3yjBIpz1H3lHtFjfdMGPuKYhYJKY1+Z61Kvfq3Q
yu9tDQ38WD1mZeHfYRsFB0DBscLJ3W3noCOFXCNarkBvzOJTBdZzdep0l8d1vXVcnJBNr443XaJm
+2gwcZbQp30zgGkL8iE+Kn6tIErdrcY5D67IyTPShvsQtBnVGRfp4J1pBOWpABqvA5GdVGV4Cg3t
1yo15ViaKXqGwNe2RVieTLzIjqOfiOqwgbhRk7m7ERTKqN+A3HuruzudC1iheYT9CnYW27j3j1kG
GlEfyvCqDc0qdtBdx3QYohjSpaEFTc1PexNtcE5aQRyT+GxfTH80b7RyBMXVWZc4VUQ83NulRvuQ
+b21MzJAjmq9teJSRywittZs+BBqXTlKDvS9fdAyvd5ojodmILwQOPgY0ip68ZL2tbGag/Y9TmFP
D858CLtBY5cKL4SNv48G0KUZjUtTU+GxsdTZFZIioeCQbjCLHG8nwCmFlm76pvpJUcFKywklN5V7
jQHjBtEudQXptAc03W+MBvGabMiGVV1OPTKhLh10Jz4ZE81a2yzyra2E9nrCpBZDGuJKCz/UHoJn
Q/M2rYG6fJ4+o/CClFluXLK0PybRZK48fKDRgXYfNM8YOK7+7uz0DiqhhtI8RMtB09cW6ZvaT1+G
O55xq0IgLzTirV4/KzS1oyS66ZxyXAM5OiPq/6yhQrjq3IE3o9GvWPZhqKKfvA5xt+qyR0RvU6n8
5xuncvZJ4takcfCg0GnSiAYT15eZz2oAy3NuFNSr4bZ36itaIaRxo9duhkjtVohp75qoePGF/GIg
B1JV+FQwFQwPlSjf7dLz7MPDVFTiA863YlgSwpClktzQJ/cQVY77BLLzDD937pVrARF7UKn1pArw
/Tg4JgaDJkW7IJwgNmrmsZn18YRoLFE6hc6tw0JDjOAz7FvtDto2RZkpCI4dMyDw+k1vfmKmbO9a
SIHCdj+RrG3Hr6Cbzy7r2CoyO7BhZQ0QTB8Pam0hJFaUZ9cBtu1bk7rzO4Jp5sfo6FgzphN5c3K0
NN0pCcp/PhF5FaNnuRXlfcdnhVIsDXVxtVgphv02zelFK0bzlATVFqEbaCFViSkKAuNar2/C3h5W
Y2A8YUWMZDO75MiHtBliwjHEIwJVdKpymp+UJQ9D5Ki7XoUtEZTBuo4BZ2rI6s9Vbm1xJ0NOogFa
Xw89PsH1oc+y4qBqWb6y8miEz/ug2qa2jzgzmCUUHzmLvkXiTlenaT+Sas3aAFOqQLq567t472v9
tEJ45Gv+0+vpDVla3CMcE4cU1KNHlDTSdthB2Gaooc2sC1jNGIZdaTBcnDzeD4E4HCYgkSJVfxmg
QwrRVIW2fKpnrtoxGmdFu/2STGazNlM8dTGoqODLTj5txU9lLmAXTo+FlwNdmStlp2LxbVyLasL9
J8TsJRuRRahiqIn1cJc5wPX9EYUkrwbLGGnQAMRsQC3zDIFPTdvkY2ntBqCVYZsCNTfwowGtucu1
d5NC+cm3+m2fog8wITK6ma3gSevmCdi7nq3NaKKV78zu2rP0GxAixdH1G8i30bAreg3LIgQntAG1
WKPHysCFgcZwSIK6e4w3quWJt+wYr+xqRHETWwiz9PqV4VbepnQ0as2JU4BGh3NixV2G3u+f50OP
6rBzytIXI7WCQ5p0gA0mhBf6YDqFmbMZwjoAJ+ZeS5jnRo3yZBej6DilVM/LzuQhR97aHnLcOe9Y
MrWV7dBdTOGxrbT6MfTUu0EK+SGqOyB5Z/jFMZyXTtXpaeQb1LuHTWNrL3YFPzxh3aci4IelwwTH
iELPzQ+vUlGKtOrLkOUv2gB6ACcYJU2GLZIuj7bSu8hNhwg529Uf0seo95feBz6HxqZV7hxa5izB
wTMtSG+d+C2wR1yjMQGaPOTXAcffavm3pTg7+mpKa12VmvHnOAw1BcEk5G4sKO76X+HjjNzZSHE1
7BB8S9vPrPhRrNPh7TOMG1AIKoCTkONPN+VdCRboyXZsArw7HoAiYq0Zo94e2yAATRO5PC+rjr2m
7OrOfKYKWDNqxxZRuFMVj4/abdwU25SkklTAi/cI3X6HDWc4oGZh5qSynuFsPUu77VKFZhcFvG2U
Xm27PbgG5qzOdK+np7aJoh2XDZFP794728KOLlc/Gr/dxlMJTIzWnj0GX8gDlds6f8mCTj+VWaqf
OtNI1pWl0lBLxlPZuYSbHsUyC093BeGBkUmHTG1B3QDxFC81dq7llqfcNQ7GOA97qMbXQoNNOSpI
ANlIGrJYGgi/qtaMpxMS7GzWV0MYdEdSf2+ljxWu1FFXnZbPQXg7WWHkjFqj0bzikfKWm0gymlCf
q05719Rg3swZwr2qhqw6RCk17d6KgUYCfbMeS1S05NICMmUT0bZuvJrtaW5gdvQ02oWyG5L6BjEK
iEI4sVmRtm/99mlA43AdpulD2qWIfsr/QkOvTmjwQNVLqt/KJB1FdeFiNTBR9OzcN7F5LKq5OXlq
1ZyaOrngtIhSJhugLkYQvkvo7fcwpgrlNOZxiQhvfbRAK6yQGKehrAPU0lHB36arij1C5hvXNJnX
pst+Yq4qY+/Y1UF3oPNrKgIVGTbZgHeyertUOmqboeCHhCuH/FSthi1Pmcqy3MUkC4udYqiPw9zH
W9JpVsJxoKtvdBot9RxSr20ULfs3vyBeJUjpeAW5opYQHsrihOx2ceoLizISyVU6YZyRDKOx0kNn
revoO445XoBFnmBCk904Q4fiGSmiMXfflsF4w4HibIJaKmvWwiFBH7hwGDq++ZK60AsoS+9CA98k
T7kDIANkd9zNjb8ZZu0pczGXyrFwK0AGyCjpS4dtV0mptLaaZKuWGQ2FfkafVFu1o74hTpBwhMWq
hBk7TUm/TWCzrFUTWaX+LxBVMfxLwh1s1zvDQGQSYfQs7SoIDstceg5Yg75t9B9W6oRyYtikyAg3
9GkDc1qZpLHrUME8pZDa4uBuDLc9xz2yV7lyYxgpur1jg6penMCH8c+1MX3H8wyJoSvebNITp3F3
SmyI2hnrUBjoxsZpou2E5wQB0DoDBNYQlI0/lBRVlF7jJivNr2Yzsj1D5R6ZH5HGE+o87662RnPr
1JTvRIrRnNa+QmKSYgNVdjZOAfhTZuEpizFmVF/qFJr7amLanfQ+QxtlLHpEDXXqo+vlVVX+VC5H
WR3P24kHRt/yYxonDmI4csC/NyzvjbQK3mR5HWygeQp1rzQkXddDS553DpgBfBtrRp4Mh9mrnbUt
0i6G7j1pw3gb4D/A/OcejJhyNnndkJyTGySduUZoYFhXLRYZXtesG5SJQ5aGKY+nraq2t10cUNMa
gcaUadvhKUmhMW72LZVQXSKrZ2OyRHIPWscatvGQ//WRc431zL8JwnCP4R3qla7/m0ze/ez9tC2M
Rz9RnX0wTyBMEWsYW/PCKq6s8vwcNt5T6YKXqkE0RXN5aFnssWILD21A553afLrVZ8RLCufEUtBo
+a7vQarkQ2vhGxW9pWrsrKZA37Zl9eZuKw8VHysePPJKMp1UN26C1H1vcCFbwVNtTm7urU3Fd/a1
+xxQDVm39BlXPTaRh07BVSeEYGMO9ICR4MeuenYOUw/fJMcfAzrNq4WzLjtih41kje72SLFIiK0b
bTat86wQvPJJO+cA9EF4zjd2te8mr7xxNKvaSiyfAi1cYzumrrNOI8JvFCQv10VFtxAmVLf2J7rJ
gYmUUnrfuPhUdMj9pHj6GVr64NRaihpV/euWymVAvwq20CEaGgrIyBb3VvDQKE9JgzFdrxgbQ2Bg
ulLoOH3MZwpPZ8v1NkOVI07d1miRVxmOy727zkrzRdWR5sry+s7W1Adk0XH2ylj4Z7M8Qf15zabh
ucraN3/IUA/NolOCfzMhBji+P4GBMMf6olek9rPstlFBNFDMn38VPZ5WWJPkxZ8WjRsnjM2tWvto
4Kdr1S7ijdYPZw1J7ZVfUElFCux+LG2StQrrtQQkLoiUdap29XqK5+fSCbkXqoiiJbK5KENvW9n1
3h6j9qQnwcVh/wfSSmGbVgbT2ir8r0idjx5+UhtPTVeF4t0Z7dhuacd9K0Mb4omMDPusW0eljzZQ
PkCQl1h0ArHcKGnnrsc5olhIZW4XKIeczOnQVu4fpiRl6s/YqiqkqQBpS8ZDbVdvjdp5a3fQNrGp
3Xhx8Tg0LgCRFBlyvbktDawEx7G/bwbz6uXzpUT7a+U72G8ApKGOsW00E4uQBnkKaiyApq0jaIND
rVYlOkwAkdx9lo4XnLNP1dQ+1rr1ZnvJue2RQENvhaW/usktg290tWuPrqiuxXTf+9sphdWJhaHS
Zje2at0CCETlsK7qTRC791Q3V3jd9feG0b0H1O7WJVXLwrdIAtBupmKhbzuFe++nwEKTyM7PiOr3
6jXCsEuPedz0bhq//s5jLJEQbdNXWkYVoC+bm1n9cPD7jdLiXBfpXa275m7wgmbFKnl41ScAopGR
dExUlNNs7xiWU7S1277f4JSjU38MkU5Ker7cdrt7HHUw9frpxkE/FQr+qo1TvGW2vdZcpB+b6VHJ
VZrkzPWoxkqoxpCjSwKWJArPqznu7sHtb80C0U0Ysfeu4h4RNM22zdDdaDZwxr6+URMIP3nq3+Os
23PZ3k6J7G1CmXulOZqyKQJ8QRy90jazUb7mVnNtjBowArYfeTbltB/KjZqSy1WM7x0fsoMAhLVE
SK7q/Gla/NiY9V0V23+6+eq1JPhsMe4RLDt4uVttXRj4aGWfTcXydl2NaWQSaE9E18s82QicUS2T
FKy34ktkgZmj0cJ+sk5W6PojmdivX8uDb1LKaEsk6f1dHTU3pFR2jCI4gi0V7XZAJFgSboDD1KuY
5FDPCFYVLhOrNkRgayQZsAmJusklae3DaCFTGZqQgoJz3RrsJqJpB14UvJ6C2mDtaNfleflxQd5F
Mzkr97psCnOveqsU1iK9ueAWdahTFo+2rTfoAa0jC5EzDUetlZrMVLeM9NLk/oeDm/pcpi+NDTwl
KY4apJ89u53m9P/+p1AH+/9+Xf5QWuquiHvr0A1Dnu/auO1wesQkYD0NuhTey3+vRdTIb+Y6jahv
yo/YMPksg1IjChvU2cbJq0/L/9y83xuI+B8U27tWajwdTJ4+RW2K4JVZgKM4Nc5UvMeeerHV7Kky
e3B9rn2KI8S2NEgm95BHQ+LJdEpyF8Zai0WXYoYeZrwxYveOn20TNB09w4COW7wGEaKBA6aKZCAe
IlJ0stCyoXbtdHtcRQ+zoaSIp5JQF/qHEnIeyJx+M2yDU22rW6UpcPxx0MPsw/yILGh68h/giuXs
SUifEICL1jgB3Mdtqz4a5h2oFnwdhgLd26F8jw0Vp9Ep2OPVlxyLOHSxXFkhFjzup25EiB8i4tCa
DTvbFME+Zzuh6zhgRrVu+jwFjahfVa99yrPigosQrIcqOKhj3q77SlH3ftsh9GtGt7MZ51vUkmk4
MWNXMTi82dbSI2Lrv+QNR7dG/0QvO2UTUGZZVW1Hfm/9+nrWbOGsovsVoa2m+ldE8epNOJYXcjPI
24Eeb5B7sVb4BTqSGl1iP4s2sV/civeH+Ak4bnFfFmiloT6qO/7V1ZWrRsgF/3DfBdW+GG1tNWbT
C529GoOs4NZr2WVOfp2vClf7BvDxUVtvmUZOCPiXE+zOQxdD+Gb7H+d7tbW3Sp2DNvCGPf2KbI3m
rjKjJ14Z1vds0Q1zp+DPMKzbVMHXCP7ZVgN6TzIwPirBLwqkz7l7bgbqTLpHSczO86M3NjeIRqeH
xNoiy4o9TMdtG2JqJsoAVdFEej3Kt6r+7FrFTVahQm5VVKFKa1b28uGZ1d6FDVrOUl3GEs07N277
OFV0MhqUDfvAfVxs0sKovVFoU69bdCSKNszXpQ+AQbyI0pbcwmuMx9Eqdh46U0dDcv0qULaTH+yS
ob634vYUa9mO3qyCJQRFQFTRmPsYbCpj/26b9CKjRvutAVqvlvs71Ar8NRuTI8NuNz1RD3cK5y17
LIPgZHjqfHBst6YMOZxVpd5b3fA20bPZGW1wDTrVX48KddIRYcyVVZbJ2dJR+Y4S7Y60vj5hmYHn
bVLiKtO28yGFlrwt+eRtjWTjqu/8YafPxXhm4b/iCFLsuyr9P67OrCdyJkvDv8iSt3CEbzOdKwkJ
JFtxY1FVlPd9Df/6eUyPpqVRS9UFBXxA2uFz3vVCgnYc9CXhRaqhCt4MxUsESr81TTYXo+AcMhA6
M7kQFy39ktJ2fwH59ah9QYguyPsvvgGb84CKTHtx1YOOmf3TuACR0y39QxYNd6FB7jEdrHRZDTZ1
we7ArzxMv8pKix0aZlpN4Qgr0r2biJOJPqJs3/nLvNFiVPeKxyrn9oQMYH2zsbN6OLDZgITo+5+P
+Hl/JnOW+bqgn5IPNoN5rdamKZxCTAK6TW60oJuNZGGRaMS91F9jQ72nXdru/c8fpCqK//yt6Nb2
Req8Nj/vo6dS4ztqH/7fxxYLo+KoOrx1pWfo4Oef26Rv7rSTE5mohg75HF9+GvxPt1JftI1yraRE
p8/USt7b699+3kQg3F08+h1/3vp5P6kXihptQAjMNcS5coMAqy8q3f/nbXrlLlUciZO2hH2vfbw1
S8S+qUf7frAjIOBENhYQoaIl+7/vJI6HUJOssHc/7/z55ATGRDLHnaH5PNol1ggkKzPO0/qVoyJs
dcD8753MMkcEuX7Iz+dy40z7MKYZohhc/z4DGt2aqasCWQ38hKnJAlOt/zJy0Z7btjv9/IOzJOF9
LxBu2HP7+POun8/3ffePEZfR8eetn/c3IW0w9L9Ywc8n1dXk7qmOpPL+/76sa08nghayh2YhtJVj
PL6Q8EuXwzRUd+NazNK7mhhi/jFBNE5EcT89c4I3p7Yc2MGTPAzYkouLEepjZnDMUW7WbIdJvNDz
fEjanK3PhBqo0uqZ5BVG7ppoY9HWJU49VLjoPvZuSrYEYRtPZte2+yjEPkWwqEHM84IEPakIUx5J
vczi7tiQPrIJUaNslZX/WqhCndyOXg7AK3qetrUB+7/kNAfZ8dM6SGY5U8qY+b+8UD6qlIMFPqVN
hjug81NDGRLB990+mhefmpEx6BSutKYMuUmSC3z3tGY6z6oA0fCBHkoGdpo97of1mZxRVL/YJgQO
mwz31LMJM0JISbSje4Lm2vo8KVAYGcqHOhr2fphcbUM8ZMO4n5qFnJ88urc9ancM59aHVGZljSO3
6FA+QsqjcIVgTO5CwAmvIfTbwLJK8zkUz6mImOqHaLl2WcZntYq8g65/twsyrSxCdBIcW+6AUj9T
72NCvakl61Mx5AdnLo9+/KTz/DRMRn5UIjx6nhlta6HxrEAF98J5kGV/HPr+w4nVg2zURBV3d6ZI
0eSY5hyEbH+ViGHztL0UufMeNZI5n5eT5QvtAd9vND9CAzIa91i3S+SF8A4wwNdsJsxnydmjEPqD
fRdHQvDLEdym+yGPZuveJ2PJZQva8Xq7Ds03HSGEzjxeIVleDVmTGC3fCHnoduT1IGipWNa7nrNM
RJrM9ebae80lqb+cnFS8mV6GKQmU7IejTI17GpraoGiix9L+SkMaaqiYjymclzy4Z1JG195fvyME
agbY3YQ2XZuJpd+MqXklKzOnFwaGqBmMEduoGWC+ZxGuyz+SKzJ2VgK2GD0inpNvVQgaJBmlKGmj
Q7Aav2Nt48LlAdhWvND4BNkaTPKbXbXjYX2uYjYkfwSHc3DpBDUmeL4RBEk+sakJ0CjCRjRs/V9Z
C2MTNauVs3RRZywHp5mDqkya00B0WQMP2k48NmOxgtl+D/ys99MyHEqInYtngASN4k27cPSuQUDF
2F16I35SQ3KyJXZY3EizXiN6bfON8pqr3edBNWlSVIoT1Be5Bu+VdDL0e801ioo99OjdSADJRoFL
7f2BHtCihyvsWIkpTHmfiwZOmi7R7MUq22c611ag6E3ldbJn+0XH2hmsnYqKiGwpQejiwNTWa9+K
G4Wu+9YZz2FZQAUQkpvSi9a09gUGxQ+45+D1DeTxtHjmy7kg7Zb2bAaGuj2qpsH/omjeaPtHmda4
ktBRc5geunp6m5uww3oyf1hJGyheRPQEei+zESZ83krlE8nhkv039J85mb8kxsYPkqZxoiSN+7B2
7iNixaVV/BN9c5k8t2a3JSWWVM1kzIat5eBKtzzA8U7VVJ+F2O4BqCiiE3YG255lF9ttiGOppNhY
4Ht3lUt0fbPIB2X212Ky38N+PBCl25wI8IEWqD5xzJAsXlsvxOKWx+llQrKL24AI0bX9wXUWcra9
8i1j0jYV4P2cVqTZ8Aiuhgu22BzkhtlTDIrM2fypA8FNPX0ycs6RWMd46NaE+apqbktLlxK0HIYq
eodFt/CAFhK//9sEh6VIKTxTAA6NCCjcNP3eX9v8+uYhNaMgo/eP3G0ixhtXPXvKf0lhdmF0myvp
+bSAXZeme+B5CH5DWuUhU96tmUnlqRe6CJrorxmnj30L0+Bb0IaK+qz16jUL4LGCRrIEuj7tQIBJ
bH/1Cw8lgGxegSXQe4KjkAjO/+8hIygbiIFO8lEHiaE/FD4acPRHikTx71CQuCGmkYGM6oY0VEHW
k3spnrmokErQtpKm7mYRJq3fZJ2DpAKo+O57YvUU0HQx+Bk9xJM1/hJt3wQUTtJSKJO23UgL2LME
+SaeSb+5tFzHOL06/lODxR8CrpOOGsiihQhoqs6awxiPaSCsZO9L/76CltzIqHllKjxJByrWeVuF
SDqinNjzpNrRpAfX2j7aZvXpe1zYg/eIRPutcZq/esFhZiz5sSNPw0PxenCs525AKlB8qrTgwu/n
P+B490O0q2T6yYB3N0zyNEXpzhMTD+w8kluisG8SYdCSpzchsxxDM2xcpu+mntjHxu0wRBYcltl0
JSPpM8/vzTp7ma3fXlshERmLUyRqinQsAjia/SDB55HJXvPIPXjkP+z4CoR9uHpf18mHskpc7xHp
xRh2fdYbEX1Blh6F1PwINqVOfTq8D317qdIckSQdlUqWdxYKCy8yfsW+/UY75S+RcnkYa+w51e8b
krHf/XnsUCHwasyx+afuzI+BvQXRNVkm2aYgvYSejEtOg3hhz/BV+oK24kyZMyb+W5mNNLb0wxsg
LwFSyZsLRrMtUvuWivRXg1aDik486jDsbZo/ua35XNk4EmJGlrojW4dY4ora5HT5DGtoTr6x00DK
8CTtP0YIz5bA9cQuQ5Fob7QD6Z0qPuuWJ2ZHNHzFo4WaKiaog6frfS4LGlT69miK4YMgbIgjR39O
Xs9mVebPod32INfgsjzCtiPqDdZiyHSTywoo6WQPD0sjd2l2lwH9WRYAnUXIetlQ3tloyHU6pPZ9
Yhtbbx53JDuLLYCzdVcOr3q2HnyDp7Rs+c16/UDVM38xs+I8ONbblHkveRPi8BN3jCe7bBmvUErV
QxRdEtBABaUZiltr+B7POeMazekLE/K9HTVAeARlb6fafdTcu3YJSk99Bo2j/ygy7YPOxDNFxPjU
xtfMNFJ6a3VgjPn7TPbhpvTM/Rx2F4lKHJUZc+XEVtwN3qstuLUKDX27+GutcSHeopJIsiqHmMbk
8wkOfWoJAHeysj05S/W6AHfNdVUfp5pYc7c9u7HJYS/e0jTNAsseH0aPACU8FAxWqJpqTRZBEvcB
STdv9cKe3sX6o6eHLR6r88LjYu4SjsdoN055ugeevsN93W3y2TfWAnaMUah5wVzUlA4IrgYnYJsk
+otqzCq+YuoKqSTDbNAbx59sWmbLnMROmpRO4P8oSz5SRULwQjXCas1w5lVoUMk3yWeAY/hYRcgb
aTt9h0x6JSH2+eTdk4zEow9ojusQ4CO7Xyz86qZKP2tsyqELE8fdpKNn117OTl19ZYbHHQa3XJc4
IGz/qTDVdzHPir0TMQOBUcyuU/oK7fIvZhZYnzg9nSWKbd5guPadl4IgkbCrTomaEEig1m5NLnYj
OhRJvwcveKL5eNmUC643d8y2fZT+XeYGRlF/T/37YI+ByYWHc2CRJ687pal4NF27DMiGrXbQb+Sm
CRI6QiQr26VnqKky/5p2IAj8L4jM5uiYD1SG5UGt1/qqspA7R3zPlvMRO9572HiXtO3vhrL/HN0a
iSwuKzEymQ3VZyr4tTqRwAeIdsR1qMBxywxgYRUueTG9HVo/ezZbv5lbr6T378YyvcayQj2W4/Bm
Cp51eZNLgchiJZjVzPZjjpfcmQwiHrdd7wycEmx3pRxZ0YsJD/A35ZZvQrjHqKKRSiEKxPPxaHbh
WoWxor3CPbkih4HLiWF0iueuty6JJrZvCuV1afW1aYb64s7GL5MnNT2TD3HKZbaMOc8i5JhcgL/S
zrk3G496Ebo+5mH8Dgf/TRnxLm3jU6jLv4mjubcJ0R14tGPy30gOi525dnkZTX8YVMaA7d+DS95p
wl1SKhMYXGYy8E0IH0r06pBbmTCSh1Dewy79QXnL7ASr2fwFYNyWsr/MRf5oGfOrY4+fPFlpCz4m
tg1cu+BPRSwhY/STpsrPPnHRa4pmCOxkVKLYqmqCo4iIBDbto+yKz9bLyCrLgBmhG6RB9n2Vzfux
pPTN6G8Mqk95s7z5UfPg6/CospkAlH6f66TnEBzv0PntEBRejHpyUOgxSZl28Y6r6tMJm0OYZeYm
tZZdJvjx0T8ClrfUpsKlm7UL7rHibO3J8jkWqqQ9k8qEzCF7zlOLnzd6RV6YArzRVUaA66M1xKwa
WIbCvD95Fuig680Aj/SG+Kna1RZWDwHs6MkbpYAbCh/IcO1O5pj/NVIin1vb5z8DqTEtlNwXwHlU
f75S+4VQjFdEORLzWL7r1xbzFkUSbULnxIhfQpQIBFLexdK5uVNxFHU4kny9PES9wzjRUgVkhC61
kvBySa6Nu5H5NJTenn6tdgmDQtssv858oyNCAEu5B+3YByeZqGwm09YJytElCAWod+Lo/fklJoYk
ZRzpG8/IJE6xjLjWk7lax1fFgdS03cNsdC1+zbI10pVQgp8RYF0Gh5zw5LBnVAOxoYfad6wrVWB7
J12v2DgRG+4mBllYeEape2GqG7gBt1M5fThD9UeUPZyq51zJ0uHIXhYoqprsM3p6VA8lvJqd2+HN
8YAqi2xEEUH5JwxASBBj8SnHT58CL/LUINgo/0L+EbrXfngEIzhE/rCnvuHZI4KRY8sEZiSMkoWR
NSWdHkxjfGzQ0AQUch4n8DlnUC8i7jJ6e98L5e4S38n3+HCrjTLYshJAQRfr/Kbz61Mthlsyu87O
1n9Yhtj3FCUyFXIAJpgyRu6IQtUIRqvlrCweOous7FhR1DxbBER3qCBb6PMwfW40tPswX6sy3016
/EOfGnM9czmLD92uLt4e8uL1nLyOIKWHzlYPURZBGU00EGrriKoSe3X9ZNgAmtpS32VMkH6H9Wbj
RucoWW5IZGzCbWoGTLLA6ug10cbveCbjbXS+s5w+xxAFyUw3JF0cYlPyzACqBKOPHXejIlBWI/2c
K7c/SOIZyDplPqHvpx9RAxn6LjFceSj7OQZxWT6WZfxuNAqWkjMmJYSpWrXH4Zx98MzbR234Esdg
wEUzEKA7yj++GG/0DO07OP0meh5Ko9iv14lbco1kOqTfFIfHsEAaG134FS3248KqmMfNo0k23YYA
sW8C+AKK4nmOhcMmHKuTu6QfVAnReIgugphYBJLo/8ah4jTJlwD9H4/mJm4COflPXen+K7zsFnPk
bUb92qxxkE5+Xrr4tNCx61UlOJEkcayvdz0VNes/EnZHu2lsHdcbRMT4MOxxzrG9/+PeJyyXJbpJ
1P2vih7sE67LU20KsXH7+ZdB9EUWfg9Se5t+5JHiToceDydrMIKF2oo+odmRJlYFhmtqO3yS2uwY
TjurCZBx26OhbLpCeQfHF9f8+qwawuTFI1OOqU489LlHwFdxNBfSoEsy7ObI3Y1N/5pPQdg73/b6
bIgUVHWY6Mf17ByN5daEfD+hgT6zblhtqYU7sfF/eqo6WrpCwT7T2xr2Z5KueL6xrW7kiAJnbFZX
Klx59bvQ6iq8s2kktM03VohogyvcGup3YozMOl4OegQm1COz1dARZBNl6sutj3DKr2Nmd/ucrd3H
HmOXxNjVxIZQww5qNtuUmsbEQGdFt5f5dO6o8eM4mA9d3r2oaApwJf2hyhXf6EurdkKH1smUxT+v
hL/Nmq/cz9J7iSc1XlNQF1b6u6Q0bgPHIsc+Y9eQqy+dbaOOOPtwug2I1Is0eTQUwuGqpyQ8Hrtd
HF5q00BoDWh5qEMNuVhZiCjSF0KfjqmdxZyIuLDzke6ovERBbkXj+1gYbLP1cPYirI398Nucmt+N
TxdKklX/XDk7xN8H1mTVW4i2k4+GI2rqQ+UV9b6GnN6muRiPqnRpYkNaIWOqBFBZkl8w3JXrttLX
d1baHFU+3ytPnnwkZb1QJc6K9IH+nz3kH/SaxolbOXrj1fmlN9NLtegHTTclF0z/IQnhzEqHuCEX
Szf1ZG5ND6ETp1edfjKKhhtB98J6oUyp/8+RId5190Nacts06ZNHDrs5VgoSv7Rhe3duXKz9QA1P
jZQq2kmFxWHeacCxkxP5N1tNL70c7A0xgvmJYC60cTatQUWLZKWd0fGngvm4vXXlU2bmPPo4sUBx
uT+pNrXQDOcjJb0MEFDiLjrokYKSCf2dacJNVMO5bES5FRxhE1NhNKP8pQqPMHrW2CA1q4NXTIFE
a2OnE81mg/zILf9pwMmLhfupXm3NfkRcds4taRj+1QDh2mkjSXfp8xJ71C82YRJEfn/m+YgvQshw
a1Y0B5oRLxIyYZdqL8KFh6YitVKl36r78PIQK5MxR/R6ySdgtb1vyFvpYSZtyokKKJ1eyEeYg9Rj
JSJ7ctX4inQPfX8wtJQns1qT3HekwPX3BFbvCtXCgjX245xV2Ie0+1ERwxwwFD/YuY0qhnEvFWRf
iKr/KwY8mnPTqQ0F6CSFT818XVDNozT+21e+RoJOGIdgH17Wfk16rqeTI7pjXTFORfkS7jskrhP4
G4BWZ29n8BjbDk9TazKRufkbcvY5tnYWED/t7fxnrfO0TNeqA95zGEj6Yjhycf52+5d2aD/cNL8h
q0B2hq8tmJOxf1i7XITywu0gOF1+WM6RTQrtI7VAdx061n1TjEhQqBdUFY25VnMg1WodKRRqrdcx
WR3JTiBkhMisOHX4KTfIol4I9SPbtt1miNba/H1QbRK0jmPtOsWLZ8/+G2ygYi/lFZuyHotGGT8z
31FXbJguFy83zlC3RP/T9rEMxdVzDR46+O16OIxyzF4dfJa7EdNYxBI2YKOPwfydXJ/mKGH+zHL0
be74BLS9Q3rkU/6Fes8ciyiA5AskyoMAWiLeDgkom1MVhzjCn7QSRvBqO2Q972SSHhsz7llAp3Br
DCAWkZVt7USJbTwML2SYqIBK8HznW3V0iVUeEPn1XOTh64KOY0vPn78XxnwdDNe8RDwb41W776fm
JVdCXnwOAu6y5V2knfWmM+ocKE7YayyTR2cd4meX+xcgyMPe0clp2hROxYw4G2BFlnHQsfXiT8lu
MlA9gYGmgS08aKg0oR1XAR9IAcThz8Y3rmQ8nTRtrcDA4BOfN6YvacipakRRfzSMivUnm59mVBx5
PRJ+5Fo3Kir4qWeAmLg0Kd8umwhzimXzDMNCqRjSdh1wQED7YsaCGr0udhiYLuf3OH7CQOHmiPDP
mGiWnRLEzGhTOPxObNL2oTAjpvFlN7TSPNeJ/Q/d5nDqhA/Kp9jJ5gRLhZFuMxcDXlT53ORcEFaP
t6TS5ZlF6qLyUG4EVcp7tIg7UdOhrdNCbck3sQJapQ+5k3enXtqXxenKfUY/tVDhASUq1VJYtKLJ
+6onWW/HdjjFwIab1gTfqV0hg7Qzc9AkM9B+WB9M2oYJmO+3urQ/In7RfCM0iqNOv2Hl2doj7TBJ
iuepTSZCgXCLhIKUg1XWX3jeb9Cifbi0vyjP2S4OjWSIiICHsmcjkuPR8tfcX57a6w1n+BIEk19Y
XNrs0hYAm084bJoSbsG46bO0jNUG3eees/5OScgda9DrctLcqSm89VVDDYLyvwtzuNHFVe58SbS8
G93nFt44QTBumxyHBZQff0fAxbOAubQfnIgFwyhaVg7DPf4GfvvhYh1ZI+6UQzfxmAl1mtFpbmPp
I99UPKgy2vscReAe1AuSV6QDeVJzf/fOPu91e+wVNr6mM46OIhSD9M5NTprqps6sLakqvNA9QxgF
b68duljtzF+T5sRpfgM5CNxOVDU7FgwdUSBO3d65NR16iNO97dSDNnszcahNC6Cp3FweZDL/oik5
4jUeSbnzTLCgxED/kY2raM/hG8FmB0THAMormO6zbOFhwjXR00aaxakHdF3QUO6yM082Bsbc1jti
/qOn0vywQ/Wv6mzaeBeP/cJEWDtr170nK+uiLRQLZj8/h3jmsrkSR8MCVXA10gzp2dORAPEPAv+t
PZYbTIJesVnqi9OjrIyTxQxC+uvResQP5BGIzRIahNSb3/RtMlZDspuzwL/SjDk1689JQcJx3mQH
nKQdxT/WzpZuuYklXP9IOLzhIzidMaoFaNkD3Nl3xFM9yQG0U1kzO558I91eb80iT5jkeElHwyZT
7jrkvmS3m6OdWMp5Y9XLDdXQJnMgNcIqfIrdBWVZhbSdpHxsQQMSXYqwHDb/zgyUSaJ42TWHXKNE
YgwNLAjCQyjTZ6QdAeL9wJNGviH640WKyd925YR20VoekXtS+Juw/dNG9ejU9oszWs8u3CFpgN9Y
FalLi6eTW/d3S+zAXfOMORc00E9DnD+CV/1qWgXLNxfkEbtsBgSoZmuxY3/AjYl0S5d3rpm8xVaK
oMrrz0kZ/2vIEQLwhZf2YsLTB+t7TvRfUw3btAfuHcqFfkNGPWdsCEcu6foeQ4p3VYVdIcQRd/ar
6eKIaDoQIvxiFh8ufoHKzZytHSNPynqyFeMZ2SvqugStVfxaGi0l0wTFMermijiDjuoKO3yTk/CZ
uKlUROWrvc/YMGfc++lHN4X9XWQYfyddXnDbV5Dm9pGa9CnwiGoORCiJ+y8YY0AIA3ByJoQlptlZ
4ElmDt4aUs9bm37L/FiY2jsJIPKOkvMdVipnqxA/Sd9FRV2TTb/ExLots7GdKwZ8+qKpxC1HxMbc
D8WM3s0zwQLESPXj7DwTRokwmAydM40x0C5mSNRMSV6wbE5zTD4DzHBh8vo6o2ntUKvgpQwnxrfS
n2n49JBF5wd6oyttsSbF08VtsmFvuziGOsvEa7ucDdMqjtAnAKN4WEA8q9MyAeNUcUixSAnuq3yS
fcIUg2Y7upg9ZHHw1mtV5fHbMDCQ+a6R7Uc1G+est25eQfT45B6NKJ/PM1jlznswu6kOeviZ7YLV
Mql9yWxJ8KxBP2etuJOdPHB4MpjdONxjInUPDoe1gbo/rUEnesz+4yOTwnOnB8aJhKiEGG4C7At4
t+6YlyzTCAhq4mLNYwxfGPpplh7oCEhGogtBk7rBxU+QNvTjLgZOfHe+dylzhZZDazBPgL2dA31c
/SGd0kTWrP9MLbufP6AU6AzzbUkc9GoOP6mNt3bj4UVjIt369cQrCDdvmwC6ZEFBH/3LZzx5NK6O
rLBU4CBK3zSVqkDs6n4tDqf5Ni1HCoFBN6wlOS7JwJeLFmauDmdjF3fG2fTkVwuuZ5FDcHFL+xTG
ZXPvJZzsKu7wRQHYBXWKAsrGFTLUWbhTgue8GabHuBpq1mrzaNrmUyhCFA2RITAfLwwZ3WrP+fmj
wEIDZa4wanjL9AhZNbGN4uAR6x8/H/Lzt8qeqzMFMIgzubjXf/Nr738/CgUYMyhY8q7EPZFMMVPb
tpn9/JiGpM2byaIC1aGcdPvixZBUtSHqGWGaPGLpMuvc1O+6GN0gbuUc1Mp8ViWEptOSkUw/Kurr
+U9puP5dpS+cfKwUgiDnru+DQqCoIagRhK8RzUbOmJYQQCJaWpiu8XAIflI6veokuq87SX1v3t55
ax1DVy4BsGdzTtPoUal8upthCqqSgUpJ94iIh2A78xRj4Xu1itwHuJN+IEqqs/vQ+XZxXyrXS7Ze
h+lSTAqDwDhiBZlfe93AoJqr5R2tksC6dOLk207NONPIY4D5eQL7luwufvZYxT1fw+hOeYtFgO3e
oWbO+jYQeuyITMbNW+jv2Guni630h1f78ak1BkjQmUE2sVFEpGazeroajG4DVlWxJhsmj6Mp9a3E
a+WWjgldrwi3MuMxqIcenArKtY+Wb5D3kStE6X1Wh48Exe4XTzwPHuUMJEY+LcnIVjW5LQur8VuE
U3Qw3bjHgZTybKBF1h9SC+UQ0J0D/swuJPdjzwk+p4jM8QLfz0RXYXl1UQX4871vuIxoU3w1hviL
zL7yjJa5OP/8TfW2gliVdXJIxXTnCdfHv7fajf7zV9PD5Mk2irp7vVJ//sXC4P+/H2S3DhIrQQrF
z6X7c9X+fOB/30ym6KkhqGH/c+3+9wr3sSvlGyGvChfcfy7sZr3U9UBjwmohNA9qMA4/78OddrGi
5Z9RoF4sGCFYh/mjcKjiZR59tRsuW1FZDX3haRc0yUjxblbSLlEds3SBDSFVNV/IJKaCPeAk4nly
M7IBVKR8oZAsTGAahdjBOHT40OOv2gAV5wcuGTuqdmvXVBKMk7FLaIWujFmcJ1PHWy+dd7Fc64jz
5V9dGwMYFsTDsiBHz4dtW16jQeuHyMeXJjgJgtisyJkFx9Plu+4R1PVE46RGGiMZenAm9cnl6lDR
njGa9aV6ztL+l5xuuZWzBy0k/ZV2vKH2GPI1diiUa+ikFpG8xcoejqueTim4Q+pp6M3UDbWSeOK0
eS5W0mZoY9h9wa2QuWcG1Ejbe9KEXv0hbHDYIQqd2703FyX9x8+Wob65lWyuK4JJ8IXdeQN+oiZ0
nktLFjQJDVWgJv9o05VDkDmjvMEU6QlIQBQETFxgFNOEdX+kjB2+qWAKgwvYQpTvIicMnz5t+FlU
zDUpvxZViiaa1WFaIFfKBdRZdc5+cnrIBfS228aIw40iVWwzS2NPALh5aPW+TJLs6mufLY06p7Cs
0czkL3lfful8KJ6m7AgGRcoEmuM7bzS/i6YZmQ7xtkgvxakIpjDyJS5dwWfZukB60e1Ur0tQdIsA
vFpZ+7qAyMBikxybuXRgNM1TN0zjTrrefVZ2QDyhYtIr/aAaIeTc0WRkGMfjRGEFViVEYFpDClSi
PUp6P6Yu4UEQZvfc/P8wJ6GIDtP3eemXTZP+UgtHLRCs57MNDT7+B1XpHGsED7+xZF/C18mZ06Y1
3gAz2cEFnYEanc1oVk+D7yAdMzU9VhxRhHl9h2QzOC2i8WhUD0lUm1u3PViW9+qpP4PZXe2MMYUa
O7XpOzK9B1ylrqNPeUlTe9ITyAGI3RFLaRwsiX1nBkXyJD7pgYLQfXGbh+6XMovqwIVJ5i9EH9wA
kntEUEhzkuEmE+cttXoReF37O8zYHgqfS9eUqn4AaaYP/Es5c7zpzaQ/Rh5j9NQ8VHrKdjZAzdGO
vzj61mx6DE78AhB1wWJEFEtnd1QYREdJcqG1jWSIcWBi7HGc/sKj9IpxNl6bKwPCAtQx83I36Czk
fC14PelsfXXOclWef95ckEbzvQ+rrw0ixvDsM+lw9tnLtX0ePZfMMr+lwYbw/UwXele79BIbmTjk
VpJjMJpQw3R8dxOz2NllJDri0CF1ob/O4xwfZl0hpEKRgTGXnZmPmw33iOEMUVu/8M1kiNQSzz/2
pLeY/yoHtNm2071VZHD5OJ/Tw1gl93MvfYR7CXNNJD5cQjf2bU2iou8bWPYsfnY1gt4RLjduq5qR
gFMQsyzpET//BbeVJPPD0Bh67s+Zh4WNZXPwj60kfaauUfvnrRG4+GcJqvDXEh7JRTFGxrXCqqR7
NZ1iM533fieTfcntcIgdgIL6RYgImBnnqpmlEXV01bZsMWT0iWD2byd1sgrzcyjGa9It00tuGL8y
nXzafh/yICTfJLfrq2A4YRKEBjfi6qFtvTc7k8881GA/YI6CXFrMpoyd7MQM15ge4mDQxQvaxVOK
ivg1ihBmRHNyAAl8d5u8OjaCc9zzY3xpo5SbkvwFqEJMVW7Sb9MG32DcEeEzYZCbNHt+/G/Ai4HS
j1UzbVazX8I8Q4YU61Byn+JIIaldf+KagmCxfBwUbYvbvLoS+HJOG3UcPc9bm6+cQFGvmykMuPq3
KIYHQi3qO9Hw4wo53PwqoY+7nV78uGJBccd6H5aec8BTyf5FXg5H2eRcOoJkAIaIMotkR6riXD7F
aIcjWV/NtNsXi1HTlhD9K0qe94TaHhghbo4t0A74JNDEjNCG3/2jdM0n4zG5ZeNynp1h3qVLCmwT
26g4/JYiahxXxqL2Xt2Rtz5nZ50ymDitIBISLxfE6gskSMp34X/ZJIlwCLVvTZQi0xVQ0XQIep1o
cDsRKmKowbrLDLbKPBsjPKqBztG2EauDW0mmyVE44y+rwydjODOcd16Q/OG+qCwr10jfF78z76w6
7En6ey7tdkFWMj4Vo7A2uWGiK9A9ph0G/T4jPFaztggS/ngMWvs29B5jtwFfJ5XOW9JvzH1I1xKs
DGrcuc709D9cndlypEi0bL8IM+bhNck5U0rN0wtWqioREEAAwfz1Z1F97R6z81LWXS1rSZkJ7PDt
vtyujV9Onm5t8tezFvcCkLI5a1AOFscO1+1fib76i8+ySWFJlMPPUkUf2djdp7k+NZSkR1V7aZbu
Psi5sHqCEqSEgDdgbWcPx/kDHN8jIe42dgM5bxxP/dj2sY/0ObHlfe6B4llYCmz7FEj9rO7KpLO3
87KN/EFss9WxCYyHUrjlEDo1Q6rC1OX19nM1L48JFJe8/LWwsKwcv907CX7dBJp0fpNRMmzR5q4y
RVcQNUn6kMRurOxgxyMXVEPvbmU4fy+2uk1ZcqmEXez6IaBuxbw3k1kfS2O+4U0FdCbqjTEO14Aw
NFM86zjYGDnGoTTkMEWVpo+yONlgKzKCiW7kPXLiNHqLl2NuPpxyQJAS8tqMxRsC6ZpP9t9yo053
um8pWmJOVS7BrVmTfs37x8IMgV2SC69yXkjhjW9VQS4pLOQraa5rmRnTLunn3+CrPi3bvo45u00j
t55SVtRbGvI+vAZUiw3KZ9LmXhieBtNrmBtroMJDSns/gZPntoaOIYlLsnuA1GAdJeVVcVLeV51f
gjBM7xD/3jKmi4zqTHho/c1Uu3B2V/tXEdutfBUobzGyybWq1kTl0G6V6t9KRHMS8c6GTPW91Oku
IlHqtPUHdmhWF9y4dyiU+0H64jRaFvvm4mgrlhVY4HufNVwiWQ8OfntPruEvY2VDYHos2HQiFVee
ReYEFljv8L293hnYc+U37PVtwrxk84VxypRfU4ZUufZvryXNrrj5Dn0H1zxNnE0HjfSfAQqp0s3u
pxzfIvYlcFAaC51oR+t+ZgNsWOLWDj0xIuyIuwVCOzBEa5/nawanrdJdOjUlOQJL7IjQk9jjVsJc
ZxHRpZIANUqWG0nLNUq/3iptuief5XpuciZcFHMclhduH6b14IjWuWRN1u+rkKIe07EC7uSLyQ6f
VV4lLLLPVQaXWvPICdFsSLfs0hEXhYGbvQhPoepxXHoF87ll3/N8xMKQ4CIwEL5QYbicMhq1JmXg
7MneJhOnqNGS8GFa3owBt8+INKGtm1utbmY1ZbvELfH25REuLCRnSx/nSPA7VNZDauLEDIaEhULA
Jt9lAo5gTnf9HMb+RPID5CUfjUXF/Wz8rZGCdjWdfE0jAmoo2IyX3By2UCA/rGB67nP3qFYaRqO5
Ddup/TOWxc+YtuobsHi2mZVxrww1sUw5zzrP46j4gunAwM7GYNORZO3LHWtdFHa8lZyO4sw3zUut
l3rX58OWZTHGTPe5i1Ln3HOqzccEFSlxY68s/LhgGZZZ+ONmMHz42jd6AnRkjv/uHMEuC6ybZ/PK
VnO21XZwnQIHgb4Y8eTOnM9gCTDIZ6Fi5YvSw2qZ03Irgl1jFB9OsZyGGjGY5AYHrH8OQiHeF9gE
h8k3rnZk56es+8ld379gFbdOQoWPSZ3k+7AjZSPGch9O1onQTLJbrFpu8QCA8Z3VFjsCRgCjgP7o
PDdRQb+wknvHTL8dYT83amKcw5P97JWgoKzWwH37jybURJLFtcSO7JQsYrgcOiXb+2nK7zJOQ8oJ
Jkr7XLr9LMgA7HrmJbv6lsHHKgpxPIUzpB/Le1OzCdQtc41YtqRek8xAK+rvk3TI9+XkYKJvQyyq
R9KenCL5hnE5OE0ctRi8k9dmBVprw3ijMLHcoCi/Vclq3cDFUrAmBLwxrGvNfVVEOEnYSONiajn2
5YJtnt76TKVbxeOfuTTjJ1y/FUCg48yFRnHi1XJqng92mxw76f145ctkG6wIICm2aJbI+4TyOfFF
qXpBEPkIKhhW6XrSAvcXS+/DTk0aCBnAG1HvJGyK2Oa8trELy4mhX346HW5D2hb2Fm+0HnzMFFn/
DXgOzqTe5jkspSlpcB1yCDLb7mEps1Op3efMqN+tULh4hQTW9RwliIo+l/iDDb1uadx9znHGp/2F
iAPGDQ6x3XbGRHLOU27mFYvcuWa9HFafleTFjuDymO01h4GwBOWnadLcqweMUJzaGD3Eu4mT+Wxk
hxZqKQCWCGZPWZ8858fp2fkXioWTcnyu06UhUllPW5AIx7HE8uH6iYvySTxAReaDSwYBF3H50Leh
2A6dc2mr/En48yOEqCdFVnPjGfqjzDgTTBhFO/c8Z3a6t0x70zuQuTKgQv5aUtG5z+u0lE+0gKYV
Cb3UyLtdGGGirhPrrKuDbqwmbsvm0lGvS/Xoh+ZGkQQeCfYM/FMb7HoByT5zFMswJMU+K97bnueZ
YbtMyAMH6QDENs8d6lV+FeKfxCUjDArlF8UOf5pouMPARn67i7xj0rzxkd+qxVQXTmghp8cUEgo2
aIO2mES81gXy2ZoQZJzvn6nMvVt/Hlq4OfGGw5mzHdT6qgJoi6U56xg8+Mx+paPxF1PhFrO4fzBs
71NghD22UxKAh0IFZEZGDxiPsomieJqeFa7KQy9H4i5SfRSY5tya6XBmDCcc6+f7vgnXUgCqS0Sp
t+5M9sUa8kenrr8wgoRt/WsOCD4OUEREfVUuZmDpEIGSXFYdfnIrOcyZqPeW4dmbZszSbQ0JIIqc
85hZD6zYYAMuSOwE5QmWhq3C8g87YmKU6jQiujf5qMoBqlyZ7yfLZ9VEZLbxlr8uFTrHjhDdEEwH
kvR/Xdt4E8JmuhoSZhJ7AAnhlu9ifJb2SLKvFSXOm3ZnUZkTw8/7G3isUBvQ/9jb3ya7hzsytt+V
cC9DU/7OybRhutlb7URWsompDqRnhp+3zYP3FcZF2sLm9louNryyaMDwuuDF5QzHZr7Ztt5TMcBj
iFoKyApqVhBimlVTYmsLGjEe8rE4IWvyPE9wlLas1FjaiX0i0c4Awj5SsISLrk4+ZaKJg1czB2li
J8TNkRJyYg58lvjMYaaZ2i+6SSz26+m7QoSOgTjeWZjMdmIm1IEfghXahMN0Nsa92TVPYc52cQCx
w24vqzdY8P9EeUp6uU2vkMV+2jC9l5RKEULH0LQALNuLgRVDO3lbz9GsBA21EJAqt1nl/cYgp/ez
F9JsfDCahRS229V7M73++whPw/BaO/01N7jN10OA9Iau3LO8GUucamvcqWbcIkDTTA+avFNocNpq
xupcReK1razfvZNg+FVE9noMySQpOSoFjbF1TNxkBvloNrH1I3PiuSLFSRebs4U78p2lYvV7utzV
v8uAzNc88I0dyTHcy/HkdH7FBkjuStXJezGz9k+rQMU+PaxZg48v4taji6Igg0kCzSyzKi6SJ2Oh
E51jMu5ekt64JH+QX3RcWiPRuRKsR423hMpjDHVIIsbocTiLcFl3y3y3EIo4FtPnULoPS+IkcTom
Yu/1wYWVLxZc339eJk5bI7MEh291REfYDR3HXZfdKRY2KMXTlztiMhEGTD6veTQCGez4KLk7GErL
Vhdq3HS5uh+L6WOs1jwXPjLDqXdIos3Oggi8FSGna7t27m0OSb0ZVLfJMVpIPttx+BmV/9jY84vp
OKcsCV49cPela8LEC8/SNi4poZ6917nORso4lFHGqGrH7QhxFDgotqzeSffOMP0OdUgW8Mec7JfJ
yV6Yz/l1nfTcL/JX23FzaIzuJRq6U9ojtkXB9xJCkR0r9e3RBV2G0cIEz2uqW/uttHhvtWSFrIlN
HjErEjdG+0pQPocWQplp6G3ZQ35nIm7sk2XzZPMXpkevnry9NjzeKSKOfuj9KsbBPNQAKjEdUBcU
PBCQuFrgmnfZyHEowyAyltICmqDueCG969wYqDicIw9uSRYQl+mYkMyrZ9isBhHNsyeyP4Hj/CmE
uRzQYextHgCrmYyn3vIBdavGiVMbL2aQkOoLaEg3ZGqefJOERFH035GNRTFR/ERI0cjdy297Iu3M
AwRKnJfs7WkWBEMJzhmTecwHctykqssthyF+nsi4VUluMtYt8kn7pXwx6LwM5hFwxmkcTf+CmsFF
Fw/M2NdE1V/h3HenzKvmBwsnVSKiYleI6Leffg2Nw9Zk45GzPRUjvmI9gjCzAjde/PEn8ve6qrGe
GuUZuxdK2+yUMSoHwbNkoY0mSl6SJaQBZHpwrDJ/dhTno6Qh1L6UBW8NiAzEAbPahQPwGCHpl63R
8QsCNJyO31OR4kkJtDx5hcsqcRIlYy0HFsxM1s6LkDFTvfykhD+6dKYwLeYZhhfH85iSNUuXNuHQ
H+a/wDOIk1UgShAvlwCKAp+4lbIv8EBh9PgNRX9J82xbXORVaV9UVdNZgbi8hM19C8ky8RnT9RuQ
fR5ZAm6s7TFdswqC7BWQDHU+l6xMsHTBzDAVwpK2wwvrcvNYmfqS6LK6ixKcNrMyvW1lINmNsq/P
lJDGEKJx7jgMtCBL4qYkTxuUBcrh8O5P4UvkNZCsqHkjRpR9m8lIammooADwqQrbErOSdtLDVOPJ
jNLzOAWK0hR1kE2zhvmcH0yAHANZdkJaTqErrUHxdPwISxwXdHNjyq8bDquBBq27WkCsgrtEs584
Ul5F7ljHJW69Kr9K23wLMdZtgrrMeIrY3dav8uMgg3LbORXswc57n/+ljlJFDp8F5+LizCFuCZqZ
gxUqu7nzgwglUTfHqSQuowIG05nEp1lgwQ/GHV5kj7h5/kJsm2NzSzapqU6gEp7qCJZHqgGkAZx7
t5yRuT5BXGcfj0mmDLvNT4NOhotrIvyTRGxxCg5yTkTdIFfDJkvEqR9qfwvDGs9fU1xCWKVHjdsH
m7YoIUbaV92LEsCrzgDnOge2OsySU8/Z/61U8Ekg2p+rClVJ9nAWSWmjxq3YgiUp4knk4cYskk/H
GHk/6/AzjchZdGUryOUnCwKG+SWU7W7DobrL2uAC2s5Hj0dSYXbuXiSGwWdP7sbMRcts2aZGioMz
ZsMf28CxyQOb0T0vPYLrSfY5U8GWm8OjGpyr3SwXnBKfQ+HQpFZ6oKh5MuEq5sakcXZKcu2A1J6W
fh4PiT65ucBpNHzOAS4VN0zGncfSyjN4iWRT03e6BP0uTedHz23CeCQEgAB8bNqOhIk3vOGr/70A
GOfEQB43MFDwWPoxFGTOvuud8EwrTcG6NbuGqSZXweOmyiyJ1y06swT1DxV9Ykmam7s8lCwLJMQh
zbR8kVP1AeRnZ2HPOmHAOAetFzwOw8s0UNxeyugB0z0w7Q5mXzTrQ5X11Y314J1W7UeSoIgoLctd
2S0vYU3Ya2m9eYM4xHZ9mvyTOzNGYEI+Zphv4nVfjLXa6/MQnukE8SPFq0f5792gCQ84QsUUMcsL
2IXvIFLzeXDtObYNfMmMb7ScVMLbzn1osyxqjrrNxLXN50vqG9M590FJOgbbGs8zj3ZPGKVWBvzz
CGdYGuWXUs2aogk+idg7rThyG9IpFR4GsziwhXnqxuWDj9Z0tHLrnLZ2dXA6DhGlm1t3ncNKQuBk
3siA9T4cmt9dgzPWdBgcqurJwrR0JtpXHDFqAhez10VlCmYQSc1JbYaXbEBqmxcNuwN8hgzsNw23
tXdhKcBl02wYmTwaDHXVMBHGg+XFidvJtkMB+8tzV4caVrwMDQbizloBEJrEIxvW0HO2cp36OGxZ
+da4oANKTp3ZECxpSvfijt9jTspfIt6x1XQfi1YfRcn/0dV3oUtvE+vLnA8DxpMhwCoRoMAeO3zB
Owzse2af+lI3pH6iRH6U7sTH2KEoGBJEts84VyKjTOcyRaofMTdxZ/4Mu+Wz9nx9KLvwxwDgBPfZ
VfvcCi6i5HHN/mwL4w0Wdkkm0/uuM4IxYQROtmrEdXRNmn5RJcBjQMXtWZzhOg3Q7dyl3E+SnxU4
V3BfFdDUprx9bNGgCSDYyO7Dsp4kBO4D/LyPYoTaH3U+baDKvRQt8i8+bE6aPcRjwlD0cmTluQly
50L5j+PloDE6+dvJZ3GzfRTorkTmaZintnrmpq1pJT9EVU3Qrua1xCHmX+oxWmUw+n6gMEFQlC5S
5Hyo/QrPK+RybobY8nJNK02anXTaid+5zyTee/d9krpAXKLLkpq4iINq5d1BHU9oDIzsWWzyjkwb
qw6SY8zPqH22v/8TdVilCebBxcfIaUqeTGw6Vd786qJQ0n6O8TzAz+n0B7YNiByd89up92DVF1QM
+Zla9tc8mILxqWFNK0gEVOHRWIZHmUNk14H9OZv9smsS7ulkWPcegyDZBFQLObmfEZk3uhHSt6Zv
QBpb/ROjK7CTfIUujRQBJVxf4yAZX6T9wrvt8zJEFx6wsbskDWx1HqozybXeVhCXMnDaBFq3XUSJ
Qe7jCwgipm5fwwLoeQrYZJl3WjovSvDh9gYbGtMATm8GsNa4IDfB4n3DtnqYDf9ndkvjrAOZQ7nh
Zyroc+cIKLyrZ4VfvsqObTMkO+HldmwgIM98RraeEqsy1JT7odbf2WxunfXwW4wcLbQnXhod0bHo
4WNiXtljgOpQSw2LTai1nQzh7DOCv9iaDPgK7LdrsB3XOey/DdBKxCD9bTCA0tFpf0wm7o4Z9kWt
WeVGlfHTd/WdgJF/wFt7S5UzbfspgrVYlQ8h8DXYifRNcViOptneprKhDpkWCbY0TXSwCJVlbZdz
khV/Fqw0/WyON5mFcZPLZo+e8R0moYozmzNu26FIOUXuYDXcy540NMmu/ixh1jAcdayimuE7oDrq
0rrOwxz6Yww4akeYhKeMweXHieGbtt5za0HQIG1iAsXuoVCKgpR4bx7sdK72ue1foJDdVALwsIx6
uHRwE8KwO9ijZ8dlAioCniqYt17zKubFS734asd9+LFTxm212/opT0l3RCic/PQvOmzZwdqwvNex
ahlFWWZVYyTOHgooddhsE8n/WlgguhmNYCS07zYPGcrzseKev3jhHwtPIBi34EAPFGa8CEh7meAe
ZhFMmCMAsBnQEJGa40V5tAiz+QWPt2Dzl9H7LLzsyu8wEnQOcy6kbZ45wSmfsUC5GdgEv7wzwQkf
SRs89IlvXko7fMU0S4jDHbkOEcDc/CyVcyVKyemYvr9mUJj5U9b4UXDtyvo6Wq6/HcA/EkwjaevX
FVwDVBwVlDMvgnXvRewwSc1PCSeTnLrvxhvODU7GKF+PlGlv3tdLivKsxl8Z2IE3T3LYKW0I0oLi
kImI6jbERWuOimyqp6cd/O01rsWQz8Uet+T+kT38VYqC9AaNm5vgaq5s8bwIBnR2vOZtJbBe0Eqj
TZNgCMh50h2iaNpNbfgxTnLacZx/TBsGyShpnyav/cVxGeqTHTDf1/ehAYBHaPUSRgFvaE7aRjxb
lcJ5aJj7CFACby7ae0WDgTtg4QjoD3At3uCyb24LTu6tFmjs2D6fKzPginSnH5g5VBAutAx7pDww
v6/uC0xseb1v6MVyclZa2oHG0PV31jKA7AEaZmXpS2RFd74VBsdBBMdoXJ4HEKio9iFZWqH/aJzv
iEGttZewqGU/feUcQe7yIEc6Zr479V59ApF0wyA97sY6BF8OV6HJuK0tpb4iVowbES23pnbzbbu4
P9GkXpI1uIwuUK4Qnps2ve92mGJrLt7HXn4GnvA34lomvCOhkf309kw0Z+2Ad427Vhhv5ri8EoWV
+2laB3SFIO8KbBip/WTPMIAyr/4D7D5ko9TvOqN9YCqBjrsGN7Uer73PG4Dd8T1oOORaw8llW4Ry
wofxfRLD0R6lF88Frnk2z1TC88MMYcuE4FGwTEeHmcpbAxjdqM0n1K7WZzcbjKepsKmtFPOB8Dqb
FGpwUT8vU/1lW0IfqJ9zY2o/h01SESRpHKe+DKhhCW/vDuDtt4gCJ+47IkzTOHBj59Eu2ghfELT3
nR1qGI8sv1jb/ip4JbX03ttmbwoEAjckWtpVAMxVTTxASaKLS1tz0BiAc5cP9WD8dEZh7uba7I7K
Fa+d7/cXTD8oucnFCLydkUVsQmdvJDbePBLOpCGjJY5z6FaW47i+FszzAdVCYerJ0xK4BOTJNVk2
ZfL4SOgAxSRK6u6U8HzZ5AX0ZUt66Ehpu1dr+1Exg5DI2Uanqc2ho7g51rDnSgiw1Jr0YLjmTQwL
N7FW5odV3w21x2nkeyowdy+ErTfJvRc43cFFcuDobC3HztBPmP15ePUJjoGZBhnAwnHSBpDlmBt9
mwffpPtLoVOLtlr9ZyyXm9fMglPAhxS1uots/P9G8RB58p5FB+WsPJZws75YQ4jWbN67CRsESR/8
vqD7xVFXTeprye2D5CQz5DUWNqeOKwZXIyCT7fT+ORD6aQC22iQAHvy+fpVqeC9aZ9lbLj5fo36r
fYxmTvFlTMBc3Pq9C9Chl6k/QoY0I4hztYtwp+oIP5g6LnmH34oyb2SOaZK7cLrpYqGcFtR4ZwUQ
SwUC+BoQzZOO8GgmXkIcImSisRUhX3Av/YVUx+l8mjqO7jwDqxDIc8g+y7j2vfXjR/0O4GKJhFW/
5AEfeLbCOwSx36FPPgiDdqmSD2NFkkk9n2Z7oJdlpAeFODP+uIRfPHIzd0t66YK1ZbaqDu+d2I1T
817NEC3KYnjHswOVLDngKz1KvoSJtocHRU0RK1Cc/NIP2KYVtb+Lep4ASc5nrrDkwo/NMtj2Hb5M
pftWY7kNvBtUgW0XHqw6unYZUDYjtK5f+M5VbIe00aSNJD+z8MmuVgcEyQ7uE+2Xwo6ekTyJWULi
7Ez6B1lFj+Fkm0er+kySiZJ449lnVVUXqPhS1t+Ok08cmfEOjJOVx732mD+G8VdfTcwy/vzUs3yR
dUSQRU5/7aB/MvETDZZJmj7L6vtx5F22OPHEQeD94EmDg4C6WMkGNoaV3ln+UO2qPHigm8FDBjHP
MkzhCpIWQgx2uEDTyp/jnBwabMrzXCqmyMQ9u350KBaQ5BLbAOu4H5hWnzpJrmixnGBwsiwceCBg
EhrkYLIkCGxdcqWW692UrnEIzPbbduWeTqKtHz2H/aTioKxexzUk63kVV5uvDlNCbljqP4XPRTrQ
XgYG4L1yn6ZMnQ2Gjo29WF9mlrmn1pFUTNjouR7hXLd5IyRMJ1NDV1oVVduBcjCkDnuTGRfPwXuB
pvLe5KDom67ihvWtU0RwyOg3Uz4NC/ePjIDqxlAz+fsBTKLAPJKJTyfv3nzVbBXV3LLiwR0w2W3y
iXauLESIH25GdgnKyWbUmYujMu/AvNxE7X1Os6Yg02vJgKoXNXnf5AB+GRYjXUGcGeAcQH29vql5
n76kVgTTaC8UZw2AC78KVWTAu1oijVn5Yg+0hmhiS/lsWbd0SI9BhfG8zcmpOCsppa6IZXjEj7o0
fRGKENnsBkjnAPbYXL/YFuVotqQyIsdTsfjVK7m/9eX5MLngTqMMEMuWNRLSoIt3yZ0K5U83dPau
d5OUS9vbq3cjx+BjZD0bOojjgw2zumbmCLE7VYvzx0MKommTpIRVfqZQ5w1h/Omd8Uyf0YA7F/2c
TPEuqbP7yGexuQQbcNTBv/cQHNqD8Lrx0n0OU+txd0ZLR1HEfiQfwrl40tJENMAmbzdy53ToPEVJ
G5a13Bfco+NZdCdrsF6RERGfnOVae8NBJOiMQcgyEkeNVS5bmyXNpkkHtS0shMeUj4LqCcQH/p3X
DAwIU8tppbnZlBEWLp4IXrvcPeum3vtYuPuSZRD7NkzG3cTqw/xekr9AfxiPoq4hJfAHeMGLQ3HQ
vm3rE4bFOBtdIGH+sVwKNADR3FMKQczcah8d4Z9W1SHz4ehXjJhN39+zKuOD1jNsiPJv0Ll3c7f2
X1T9KeR86oSxazZ3Gle4Sm0KwLrgOPb31ujfz4tzaA2GFZAFG0rhMM9oGkVqda98dSutmSRpAiR/
SB4W6XOwwROLQRlWtuecxaoRBt1xCPDo2RbVI9lqTaoa3unAsv/OAmunHRCslbupzD79YrlB/thp
H6urFdVcJhAvG04v7JT8zdBxvvDYjViSWQUwBI9GB7te956ZWP5ah+QDgcmNgy+QqOf4VMAVr1yg
bOtFmBjLzTDpvkJGMZP+DIQ4wjc2HXsWdUVq35iTBp7po0fkKro2CdfZsvorMkRet8GvgI3ISu0z
x+0bbDjge/1zGzE2ocb/Gdu62y0O+0uNjL+TfrfrzPkW2hjrppxzEhmkOHHSP4NFv8IyxRlskQz/
kj3jb2IJeoPjEuuGvoxh6uHwPgzYQqk9sThxgJdwM5NV9/LjLEbJPmuW21L1FDh11VfuevSY29+i
TV6T5MIcRWVwBOqQ5iLHRIgDnL6U1kVLXgBXPE1mwDPZwOGamM7rnAwnS/0MvB/sbLjrGUv5Vdj6
2NerMdpf3D0iPcvRNBswXEsqXPruztE27RY+qC0ppt98J3b99DtGLCLGfHDOjUs5RV+nR2q7Ygqr
x93g8F1lrWNaRNJj3/PuBIojZJ1cxtUKRQgThwIN77RJHSxEWgoL76w1uGuihNm5BPMWRo/mwIjW
pL9Ez5BIfyAtD77zg8n/6Ncp9ja+gRFB4ukdgO1r3QDYKAs6Q6bBJ3gEhmZST55EWrLsAygDq3CA
zrZg56XrkW4R/oXSx7c1pdWIi/rX39VEpySL9B4UAStjqVjp4uc7Yve5Gi09OU5ovZJknPY5wdg5
oaCoqMXDNEVWXPULczsNeXEylt8jWtU2LdHLqMXcWu3q6loBxgaciY228Fmbdf1BnsM8h+xSzIlS
sZ5Rdef2orpD+18cyla0Vl+1Odon9i8CixYoARzhM/sIv6Byt/XPpTD1XWfr7ky31yHAFHtnJ/AN
Km2uQZL1vxaQDOP1Q3scdFadtdFU5//+6ZMBWpwHTh/Qafjbf3/wk3To946/rY0azNsbH2zOYosP
7a8w3lRlFJ89PbfghpXxZCRkIwcate+CgCqapW5ZbqCrjrU/8wDg+bnGfJ9G1k+xLITxYWr9kRpO
+kNcB4F8SUl4Svloa3BYpnYIDDNGukUn3yoOZds8avsHs+nKQ8qvhe7EJxySTsKvm3sHChOhMGQW
64EOEWRpchtbmz1dwrr7f3/kUk6Xf3+XDhfWkOH533/LVfisMLMf/s+X//uPXl+FZ9Fe//f/EvJY
vxCnJi4+R5qMXseND3tDxXL0wjQPk+z//2H1PoiZsDq6TuFchiG0//vDX/9VF7LAK8p5D0X2vRyp
yPr39/++Nh3TEK09jD7EUNu4sPrHuSXZaDgPkcEWJannUwg74dBXwBbBhU68pQtwKx1ycINoKDgX
8egv4eQmdCBYNsv7ZfHOWVP45860vyOXT16GQ+UsOLBi9IPTeVYtCllBdmRb01nsgZ+i0AU7/Roh
oOesOv/7J+u/REG0DQA1HYFP6bOwHH2eyRec//1r2XbFEXkWyFipz+P6FU3EvTtY6P/KAz3xTBas
K5TkcTHhWwkTcnYFq8fZf5wTMh1YyAR5JFtfRv1D8X1yWbpuvYYoAXP4QSJ11ygN+y7MwDzDroBO
pHWzGwi0kkfqjfNiCgOkq3aM839/rPv+zs7MDTT95FyOhfHfH02qEQnKHtMpQSf0PTYz/75Erl9i
rpathT7eyPEgc5OCZDD6Z9eLgdWIQ9nPpwW55exR0K4mR12qEQpj318N86c2rfaclQZLOh/zljUF
Z1xyPHs7vOmJlbZXzX32VBnVXhH7P+NyQ01gea7mX+SKh/0s/lWtdPhbFot1TrRh9SLYlqAZGFPE
kyQv7iwzZHN8AoedkTmh9yAh0OMnNq+0f0FPG0Hxg/30h2br+pazrUdJlDJAMTWt5QVpDY+qp38x
55p3FFpFGuFdTOKLO0UYoytFl4wjUlrjW53qGWyKQ2FEDVKIRooslqOHFRs/8tZ1/TUhQg+utneu
CZKjLoBLWHOLcNGam6mjFF17iHDs9y+BarKLSR1yLPDlWGGsWsXTsYESutInQ+x72EmJkPfFM926
xrISOP1pX1s9xwHK+ZBywzHmR6Ro469Kourkj0Cva/xbbkvFmupekZeuzCMgu2HTJNhQt4ImSzjT
y7RTyWsWeZ95mRxV1Xw0zqWhnmPyJbQq6jcqDnYc1Y09nLLNkP8VCUc4SIwVh13YENFXNTbHrvbO
U02swqkIeE1uci2Btqc6s6+lkbM/ipJTrSuAQ2Qq+xfuc4OJ0NWPD71j/2FT2W+Z5A8skAXXatXH
kEReAwvuPFEafkJWDnVL72TK5NmyeGrCYGtVFT3Y3XOURr+Adstd0GQ3NJKUTMtnmYUJ/XZZXBtg
LrvxEMmyX/vIDhnvOjYE79HD7i5UelZddC8c+mQxFDItqG00jPCAFaG6uvO3rSgeG6e7DwfnR3CL
Q68HWWdmKFdQual0N4/YPWtY4qHyqziNyqe5GrxDp+a99rIn7a+CdBnuMie5y6fa3trhmQfFfd/o
Z0NFw8bWIO5K+5GAw5vte8/hWji3dgGgETIgkh4cSC3zGMUXaVAZImg7X1I4fjUEYWJiuzH8LjhM
QlFx6/LdX1vPMUkHSJyiIpY1dwMkyORHRSBkXZuFEVNREX7UZfMeGfk7UC4siVT7MjR0lvMM8ZUn
XfE7/x+OzmM5UiSKol9EBN5sy1uVSlLJbQiZFpCJTUwCXz+nZjMxPaZbUkHmM/eey+fIWsp5RwnO
oE1T4NvQihejDft+dMOr0PxmZYewyRngC8EuNtbyfmuONQZ4x2PghhaiTYprHQw/FN3OwnyzpIOE
nDjLRJtyK5lFxCaYiUlwxQ6E37j5T8UOScr0T89ptC+qdtMZ8ctcQeUt3HXPCvaMvaCCArfPm3IX
dMEbcWhsDRKaizamTJkYBob6txczQQ8R48m4ulgwIVFt43PI4isbn4ZGBT97ZbCE9/HQGECVKOAs
h6REb98kyO1VET/EdkfcLfrGreOyJwhZngkYY0MKJmAUPjtFg600SjqWjIYaPsjF4hmwl37pwhjL
3HWhxQXxPghT88vsQMl0kf2TZsi+FCI7cCEzC07PfY+IQGVEA76VcOG1W1a/rtMba5N87NrnZALI
VMDqKj9ss4eE6x9UX4G6LOg1lfOEfRsFZA4/2qXek920CUMsiOE8fKNLPyFe1/cwURxRwBfzIvGA
EIJ2aVEhN4UHg3huf/rZ/GGDkazTLmLWw7KPLTNV9kQzx/p0yUqcvxlYWthpmy6dInlXMGz7kdjE
2nYRCxbTxzT4Ty5TWpqT4jAIFJNRXFAA6Qgh4pijQ567n6pq84MO4gdFWx7jVN3HRQfiZ47Wkt+N
Bdj8WY6Mrou50Iz9wiuKQ5h+ur7gCtWrPCq/bW5PPgZ+oMqi7vEsbgppvvrhjFstsF7Tpl2bXfLQ
RfXLYBn+RlYn7UTJtldQdBBerTO/pbVA2Kb67VxVzHtr9pcMqbNsZLdo710MM27SPvnTs9l3Rz+X
v6j7UN0UiD07fWNHsC8F1IzResybSS2zOyLTLQISJGdn5wzVVwAFwveSzeTsElufy25OHiHiA/yz
A8BDjI7g4eO7IrCWMi513YuTsEqow/WYiENT3uOwx3gnrXDcyAhlQKHZzwJEIyEMXijE1/PcwuPq
SpAFvm5Q0ATtMreRJM5iPgQxQsM6A7JhYoPSafaKyBRy0xSLAyqMndna11ZeAEipGwbm8RnoBtic
cOa0hjRS6TRFKE9qKPggx/TKDfAI4K+debZQpNLbQcBu8uZaZlFxiWoaTadT0NT6FRE4ZKtPUcjy
sxz2Q8WhHtQJCeL4rnFtRZf//6I+WXYEyw7ndBNV1mkeUoTVDfAbJ6rNi3AS1K5hyjgLZ3wV90/x
F37jY5cTRuMVHj+6OWamxIdZJOZSOM9IHNjK5NSCcRecSmqJ+L7rJ9UEzb4o9dIiNwEjB/WgZeDG
jIEYjPozydzxpOoa9KRiQ8OPbVvg20a3gToF3QDbr/wFqJt5Aj/OxlfoHXNOAA1uTGL9cNIU9nB6
bQoxZ9ooQuRCvgS3MpkDlAwtXbvsH/O0Rc0Z97xcllgP/tQ//v/Pg4TEmNruGPtF/SOe7HaV+oiY
8hRLSUJg/CY2LgC0s8epDNOrvv+FYfQpbchEt5UfPtyLjXIqs6uR4JbkAqOWuv+yvv+Fll2xfSaX
eBwIVbanqNr8/297S8arjmxrGkP+O15vpEHx2DKt9JPjUOfXaEbm4BFE62c0TYzxfGZgU8YrmjPn
ptxGQSJ8P+JFtfZFbB+adLj1SUD4CX6hFQuNJ493YmdPo3HX3QRoOcQqnBvmJB15C5wvt7gCAYmT
CtamSl7VXS/ea5+Q0hULhfBBVRXStyw9RDcF+Z0Ky32vB+zmUXFPBvHCk1X/a6FDrWM8Sis2Efpm
29BqXePl/19oMllG9sRLVctmJ0xrvClIphHak+f/f5V3ySYYvXibuogOlQxGFPRuio7FexBR6FzS
uS5vtWv885pCnf//1dxHNhlfdbp17PTJdYfqxlvBiWoyD1KpqG62M7kor4Zx+/+/NcdpOZs6WAVG
lUHjDqsbT8uwrRBmon+r65sZh9k+m3znLrHGAelT/njIPA/SgkAC4bu+FeE48VSwDplEAKsQleFr
K0VzHJIWu4gOz2yn5IX2Esx4Kh9MqTysF9bGDlHfS4+LdqRzshzO9pEa6Mf30aId+7ysPgH2HICt
sgQpSnnxyjleT3nEYMDVx6YLplOjegc6SEgSy6w+QLZgksz8ZaNJKSiJ+NwN3mSgU+tejCo3Hite
WIf/uomN8DWvwChJuiuNgWBHiwfWkJD6RUcUFgv56blwiFmN9RvcctSCoaDu4tlHk7OdcCSwkmK+
B1MGb43z0+a6X2OBoK27KxYSVvrbOgkcslQRVoCQRaCb5CwQkLc0btTsuyTcdF22RspoMxqOk3WW
UrcGgAemdngsa9b5rRPGaw5SUnUfqrR8s23pMhoJn9lkUgiWDreJBTUDRkG1RSp/lvOoVsQEXtMA
26dJ/GJxz5O0G/0rCW3WLPQGJXgtu/ReeELOLOnvogDbKHdqDN2QooVrq/qL5+lCrru7JgLjFfwf
wlvUkWXsUW/Fd4GwhRu9Hbt36XTPRs3D3UANI+MtPQ3BQ+w2gHfZd7jDiP/iWFV4CWI6sju7+Edy
fnkub1OkWcBPDv5X1VYsGxwPrKlrrDlVuEei6dmljelGfde4wFUakOfS6dgPxagDiJQMIFOvWqea
PYIfnHG4fyW1AZsuYvtnef6TPfpXy6jAiPretw7htKWxsRLwN6ArWPu8SgckF521vd+GBGOqrfEB
Fjbeac/7YUPMGLro4bAl1jbUFiCxEW8woDY+y8z9TEM4kHVloaPA1mQldMllVqZEQDTPkqKwcCEo
0Lbt8orq3IjZHAXRYHLaoIN22H3NufWIDoCVT6RYL+IO1VkAmRPvhV3VlGvSv7bqTrLAn6xIL2Rk
xfC+i4M1ECfAq/UYYUPCJuuZBrgSxGgZQ6Gwnv5yatncCS8KgGnq0CAGMTDLxB3YZTY/TS14fI2O
GBOXJiqXBs8b0sCMDjsAHtnZDcd+RkXJ9BJ90jWRuVwxGv5OZz9a24jGqQAgvlfFI4X8i2zAcDoR
o6e60o9eFC0QWVXrqTFpMCN8ISUoqh5gjtlZP01sv8dJoLdGjt+LcGXWEXpeDkUxHsuM9DGfuygN
SM8lxOCpc1C1k8hZrYasY9bkPtZu/2dG8XcrjV9QA+l0V0+mrK0LazhLbb4Lj/ppSgwieO2HvoSt
y0Q9hdHG0H4EC5xpvXOUq9dO/jPPIl8yp1pFof5L57WAib/M07Pm49jzBTELK77qNtvVqXqP0lDv
Q553sJIPIX/UoitI00IiPqvsQw3xTUTerW+VtRZlfUF9/TDG4y+rDLVTvs2WMvvOOIb2IymJWYXa
Lc5R6vNTYjraNRczS26QJ9az3bP+jd4BkG5Grz+2FadNaGtiX50Vl4u75XiB770OcCftGB6/kLDX
mjT50qmM9x5bRQIsBJE6UIZ8DBbBqxRks7MVZH6NMjIrrOwBKw6Y6YmWtnMfgaIBkaBuNWeBIMDn
mCvsYYndgRFZuMxrQHCBmLn1ZjYFDANWrlMTflRwQSYUKBWycBrYXRMUVGaF9xjfuTVyCi52gjXE
4bMHCm8fo3QkCiTOELmzHM/g4a+mbvZ4cMO3WeP8Rqd/qV0gijYKA4bpE3UYqKw1iBdUacLc8FYg
h2Za9jlbmrrWvRD29NaRJ5JoFDzMZDBloLlnx6bWDmQIXdXG0ssYW3lhipjWqAEfS7o0+MVqYkAj
xaXCK7AL+b9KQgJCJApYuLEWC8bAMHK2uS254SrSVQsG/8TMHYsOYUbOsHtDg3qeSlzKdeoLZkP5
m5nU76nvXaScnqusg9obi9s0Fd5KVsG7y50wtfNNtPN9FqMJEgjYtanMvAZm8DzrilYmu+vDkTP2
M5EwnqyPyu5ecSrivCVDOM0UUQFo2WHPVfXaxVHCmNLFmY8ogEqSQMuSVBA/+WOzwvzb9xkZzoSi
W+Y3q7WyTSpwaQlyvGbchakBlsF7CbI4Wvk6hHUOSmLKLOiHRbjPhwTpA5V7YYHPAWOKDhzxjxew
Y6Q2WJKOhCrCMZ/jIXxh8/BQRBMJYnm0Z2zLlzv1W8uwb8WQ/svNJl7jKptZwHeGfswj90oZyqxN
dgwjy392R96N84vG8zsTySUYW2bRc4HTxyCqnjqNufmno1J/E+IvROxv4ReEfdXN5bNE9MNRcopL
42J78VHk3YcnybP0B1qypPgcfSZNtWuvBsDC1IzDhtsaaVnioqwz/DOhJ0w3agzVs2hOU1KN27uB
bV0/BD4/mfzOuvEn5x8hPfd4Gs2XbZDSDZttCTUGBWcfAUvp+g0MIVZ9d+NIAZMbwNVHkPGmMWlI
MRNzD/ZAM6K+/MkH+U9ZPA6J9YbJbFUQYQ5TgOrFYeQpw3BcOrr6hB3AaHBUz8JN927/mCGNYuOD
VsiHPdK1fDdWm7xMBVhUViwvMsTRkUd40C1kqwxDQtIuC+kdQyW/OXhXvskCmej4g60YEtEbHaA3
n2XUjbu6q59bs3/xh36Jkf5lcJ7Meh4JocJ8H1nFjcSYQ2J730YaHseOG8JoMZE2LXmsfn9WMY2+
zoMVBNlT1zH6cZ19y7W9Y+V6HIgR5w63t4EPUEijRRmaRUfRUCMo4C3vLgNN01bD/ItLXs4xMy9z
6LUrjH2kB6afsulOLiFn3JBMSC37revtU1gmignSfczv9hw0KQkof1XJ9RHVBE1UrmfvVIHY7u5j
aDUTVshtHJ5MMC2HGsZ28ztoDQzfip35QxYlsFt3UuuviJAi+jxkBdUE3nNOwRwboDvHYluImYWw
/rRaztwKWYQdgVjDtGm358nlS6BvNTjCGlJCHlKvLZgDZR9BP49H34iuyKmeJbq3dRSlRJf6RHMT
1pWLEHEeZ2Fl/jWWO2xJwcKHlj1GjnrDpULE1kjkXRh9dUwXSW4x62vUvHQ+IQujYFfEQD3wfhqP
7t92zBOhqprX1XY+E2ha7GS4jflud6UHA8tlot5Khs6dgoPXxGLPKQQkJX6PEpGtVcY5MRmQvbzU
ZIVe1eBeQ7k2G/RPtv8xEm/PRCPnIwN3Ud2pLMZvnJkUr5VcTbGBGrTtD9O9N/JQpISa6odH5cWz
Ke3awfpieji3HlNT932qhx8nUXtUBJfMtjamzD5z5hthD6FVRMxkpQYa+GV1yHziAY5TQEE1Z/ZP
z9ldChf0a2i/Vt7wVUyc2EYh6AC6X2Jx8b8yEpfqLTXjM3r3V3KnKWOF9cZQ8xchvOXnv/6IqnBu
1PdUISZzKkI61AxK3QEp14xtvnJND7Eb6SNzHK/zxtniTkNna9Rb1u/r//cseclkjvPEdOYPcCvH
pMNvPDX+F1TWdepHr2EyvPi8xYEycxRNv+BswBXOAHUER5hZCaL3vL8LY80zwJVtWDL4bcEmEHu+
wM+HFt0Tp2gAKu3FYo26wmTgHTC8xtbAp45YjmS3WhzqpOsPbXD18ixaNaXxSUie3jHqycb5ODXt
DHQEILWddNdaBt9M1y+OG46reVbXyavPcS6fPR+YvJkSRzi9mlO8sgLTX5Gj+RrkdBuQy6OEKSyK
Sfg5uDr9Jvy0CAVaMbRNYb5wPjmIUfBUf+KlwyveOV9OggzBCBGJCezufdovzYTeRjJF9z37VYm2
3hEAlaGwIrDLb7DhMkteTzPKsRCgRuYBLg5qhqlOoD/zXu2nguokjNsPt0uB1Tv/stm+Qc/0114B
6yN1n9poesFburXM4QZcsT+zTiCmHOlb36a3SpGuYFjoHpqr1xDsWjFt7KNwldqPhHW81nrcedld
8dlG0SokEm4svsaofkfIVIDpMI5ILX47pueHDl8Rmnd6hS43EUzH7MlrzHYhy3LRIwqA8Heesacu
WpvTxo8LlB6q2AmXiB8QfIwaSsS3w0cg0+8eGcNy8PKauD20W1NyCiSxJRY7Te0+9D3Dc18EIG9H
EksbwsemFJRe9Q7YEW8dTo7l/U/zg+QzojzxywxLDGS2sWVdU3gMGfKUjJqUVmLhNOqGD2w/THa6
VZZE/ygJyhbNvzHB8O/oGi0ekbkAAgmk2Dcd8i5+QJhSnzqZUv7Cma556Muw+ajze7anwJPgQ/+j
N8wPUuZ/EbgH/PbBi81uqoetjn3P29gQ/CkCcC9W6jqnyaGxkx20qiXhVmdDQJ1USrHZ8fxPc5r3
mSyf5KzrrQjSX3NGusVmjmKkfh3b1Ecxl3srt4+OiQsvk5CS5yCOXyjUKUlNq4Y5QOxCuZutMCZb
V2Yr5IKUkMncrch+PniqPSUmBQ3EC2vrOMxWuRczogFACJLwpnLr4mQNyKA++IQEmh7DQvMVhkgX
a/0vbOqfxq8mkPrpCjIaCzRQlquhlzzrol3DkPowEy23qrUQF2UzYkPB4SCckkZ2LldpbauDmVCe
9NArTLwEXkvSJ0BMsn3IF2vvA/9Lb6C1yQtsmI7Tnz0k7IXG4tsxUsee579k5hfELp//ZVrrPsbT
MKDpC6AiVBXbjX4kEWIgXioMZvchZz5v4rJGnb7qpWK013fPKJKukTsedbnrW+wRuugi/pM0fKQI
rSWLKRB7icrNw+Qb75E2XXR+RH7F8YetgKSM1cjoy7kx97tnkoMMFm7f7sMQpVF9GNuaBbLIx20V
2/1pcM6Fgc6mG8N0k+J3V7PJD1dQ0ofOoR9bOm74I4H/NmB5xq+UEAlrFSneZ/pk0pzNldUL7Gm4
MvIhwoYu3TdRJeiz6mPeh/Wvo70netfm4qKXZGvAUtePWMhNhtj7SXQwEnzDloUyuxMQTqDz2/de
JllZxl9cIDjJ1JGlW7Wr+GS0mi86GP1VN764WY88iBclnM2jdrAcmvrBxVV/iMfpZNizD1rIfcZd
yNS+N1CVMgnxEngoU4kW1gu2iCDIH341BURgQ5gPcTXBa0vEm5+G2wq8C7ploEmDB4JENP5qpOJh
aiR//cBRW1bvdTcjpcCJmQbTUckBp3AGYcaZnc3YM2dzg+55jng8ZKpfDcWlnToD+zxy2jnu/mza
Jgj/dsTQ/ae4SykZnMc7O+vpvZrftrqLKwdgzNNOnwInuoRTRH5QVIA6Es0PAJzlGJj0byFbOsPG
UKum8+BbwcHqZL03O0AjVS/Xu6hVMSmx9wk8yClG5s3KLNnlxt4P43BIPD/G6EQrZOr+wm3zGwwm
eckd/OPTT+v3A11totaNMjbxJKoT85wvpzfxu7bgKWJF2KAejrStnLCaGF1tPlcNMwG/76cFDSS5
RGw+aRinxUgU2Z1oAWsHBytTuJcywJlpXFUEnieec7ZDInoc6GTMEllEBz6Cqfgr8B7qfhXCxeZF
54dGspRBaFBcFW9CFQnZMyQMTdgniYaMPhCqPs6jdbR7uXflhEwIhRN0MY+5LPrpEHnw3ujR+wuf
d3deWxk7SuZtiopLH6bQJbNZwtysq3XJ8OxkQR5azQK30cDhdlY6eSlN+B1T4+6Z35Rby+tgQaUe
AKWkRtofkW2JrL5G/7AkMQu17X31gXAu68+Vi0V8Gv5kmz02uNeXwxQgkZHypQup/TK5ly7Wqiro
qk2Di9LEkLk2IU4x1sNnRj5Z2RxnwlJG5g1efIeBtTfLdn6UMI6s5lZJ4F5rBM8bEeIDID8rTT4D
5tttnn0NkkUm0IkHPtFjXMh4XzTstROWnxrdx0oYCmmjzldlwtpUcQCaM8+ZbZbAmDz1y21hm/4v
0u9mLeyNbSAVS+LNlPN+JDAHOHpc3NPjOUWYAMNpAh5EumrVHT1//s504VD2rawof0Z3DpuqUxsh
7ZuP+4KZjvzxUuy+ugGk6ji8fD5Ut7V//7Tr7p1vOuRUVSRImuHVje3POSpvrv6Z2+mrFXl/qPPq
ayQibxT4+OE2CHs8o+rq19xEHyoIT6aePjIHNyCqBQxdgDtp38zfgtXuEuk5VFvjXuv1/Zss2A1E
9138+CqToAQZVy3rHqC/0MwrsXg9l4N4IyUMOUW4ZWV3M/hqgdGTSDxTQvFdIHY3rIc2NR6woqzp
qNBwqdBE/b6okindESA8LwTnQ9BZH+x/R44Y4BIzzflSMjhNeztZQhh7EtPocOsgCOhl8x1INMjD
1L8bDrxOd/B48YdgIzt9zx1BTcIBS3qEanYWBKb1bPoHu7D4M3lLKWvGo4mMgnF7DG/e570oK/cU
65/aIHSWMLx7Tc/G2BX/yKD8SImMXvhoW3kZMIoVlcu4cpi3jUaay4yL3W/XfYweyBkbAfjS8eyv
SbcEOTM+nZN+YYb2tOIc6sj1OVte8GhlJP+F99BYn6fcydJNeycUmOXTWBW0DZkwl40KmeImv3lk
/TaYghbuWHDBth52tE6hagC2hkILf466y1vYclj1cyjsp7oJ3iqgDdR6kv3jyNNkR/eRcNWy6Cri
98TmTOP7komaqNR1uFCPBSN21H8xN+RAl4TPdZFMmPJsx9+P7XRyKyCO7nkUuMwsZGULy5Tmbuoa
zrICWLOQFHWYV/lH83zsWJGaaYryMfTvjS9JekWO8xU1BoYDRDWUmkvTlVc2evPaoNJZds6DjoyB
TVyNs7E3f3ZJFJXrQECor33rjB+RjNpqYIPh+CcCBKttUPsPWcVjC9nH3tf+wMdi3uMqG5Y/I+v8
OmO0V5sUZkaUxDv02gAxLPOvHf3w0uIIX6TO05RTPiXMtWd8bpuyJLQXE09nuC88PsiM7fo3YmvD
gn6mrL5nZ2a+eIwoN5BMfslRbk2B26EhdmYYV5zUw1KTKkj3wSaj5o1iVncuM2cfTJa90X77bCXG
IRzMNaih1Qhzw8ufAhzpiI7EtyPIchJe/ZRIXDdjUNjLEt9KrTuej5p8JCLTnfm3J10N9BOqkHxI
t0NUbaepJAWxGf4cxSnp5wJYAE+s12CgFGRzOw2HWau9/aD0uxD1G8ixT1c2H0mwFRO22qq1nt1c
ungcu7MU0FYAADykKQa0dqK/amO9EantrZLnKZ/ctVdPCOWs5NFSYIVj+SHihmqr55YisocyP0Je
XM1A+pARf48hW/lmdq61sqlYZUc6RJ5fq4jiv8WntcIwwF3OEn/lIXvFTMc4jmn8rzdi3W1Y96LW
z1dxnP8Kv/6q7W3u2xgPTC6dIJy2sUtaVIHshC5kghzR6icEv4q3KO8hFaGtB16e0oILViVmW2UL
RHDLzmNaDpuanfClb10QjrVHMaGsh77zHx1+T6wLJqNohmV5gp/OriT1prWFw0Dame5/2Zo8jXV9
Bc0Bjlk8W9xUmxiXLRNpoI6OtNMDTTcSKDwCOUor7u1lN6FCcvR0B+iFh0aWfElDiV8X/ZtF+94R
mBTfNUR86SC8c8lKMylQLPrah8DZWPwo1SC2Vlvf5rbe6xZFVUQOCjVlUfHY55QhhAltMadDiBn7
kw2fnIVZO9vzOgkxSTumQ+akX/CuWb1xzA1xsMIs32gkM0sJ12Jt8metjFjeNJPRfSXKV8YLahdZ
e89nYMBencwHIi2d1Lh1rcmI1fWYfVnuu980r27imuznOHFz5oN1j+NsLFu5QFL3wWbjMaWnUdSQ
bHlMRbdX/68vsXHaLpwymTdza9dsVxGjTZPd08WHYLPq/K+7z3CqkQnXmHIgmFHxT1u2i1vNfjZP
I0DoNake+Sp0ybJXIApL3LDrdOSktpjguw7MKoTA8673Ta6K1rkWU8C4tRUjSwLgzjEQPpN/SfTC
blB+urTS0Vq4RXKeEo/93chzNmBpyY0ow5xR3A8UxNe8Ef9vkGjojXtiQ7Fse6TFkd1gBUJC4nG8
FWjZc4dbKCrU+wjyoCbPc2LXSeCnn0X14wh1Zm2Fbsw7vhnvp3Pb+x0son7PHeERJYJFHRoFwp4Q
6eSgXup+egtMUJ+pia+645RnQEQell18pMOLmkPYd8lrEulnImp+4RDeTdSOtQwSLpTG/HH67i30
ECzElv03FtjyPW3FS/YfkBFbqksvYRrptzABm6RYcjwwJeTFeq7NAIkMpXSaEsaaMhWiE2CZGrNp
quJP1bQ/hE8egM3s2xJTNGmClfHcclDB5ADVgeleF2+IuBdZMGxdSk1mSybCYebN3fwNl/UmCP/q
2ETzRO7BRKEXMeBScqNV1rWMQaInc7bOk/EtTwTgr9RsFvlPk6hnV083r7bOgpCYxWsbdCReg3Vx
LftSBf2T9kAJO8Oe1cSuDIvd3I4HP0WyOQW/kcxezT64VQXHZmIiD3V4EcQvIyI+7YiFQVN2tCe0
HzAr5RBwawCehKKXQEf6/x+QpQ5tzRLvRk4ZMnubESToOOUnc0AiarguGrsyQOjGvHlCepw5MEBx
V7Os4q7wZhKWqvzqIK7LXVY2ifueDLiv2vypwULA8mA5sGHoLXFiMI9LKhhPmeweYpLqVJ3uYBXv
DdFeosTe2x1jfXwMs3gTrBnsDDink52hLFAc3MclbOQliWrgSJq31Mhe43l8bIPN3Oi9rOvHcNSb
yqv2aSZW2R1x4SQn1cN3JGuOPstIs89xpigfEAyiPMH9Kz/Bc7xoP3kElI/NZBen1qMMkqvot5Tj
yFZ09+QE/SFMwls1MPeq8XbY1S3tK7Jja5hgvBL+hHEmUMQ8RnI7KVBss6iXXkPsQZpzGrQkzbS+
ho+rxm3eiYdhUJCNZ6ZW5qdJVZsy/YEFegggOoqR0xd8FW9qJX4q75+TmyT1MgQqBvXrhvBmG0f2
ZP3ic2Z+KMqKclZghCsKJ93d9bw0oLjOBFQ42ArLHsVINwCuHPNXnoCTDDDmxS9NLW8meMg0dx5T
wp58q/hsejCZwNAxzbj7huWunvL31vuwyuKHfT3ZbvH0OElOXIvX8S7rNuIfIA7gMCRTO6cw4WG3
Wy+6Lw0aHmrxVPOU8opPi9Ku3gFb7typOBWaUyVzpx/Gxi+SIFdjUg9wH8mGm5A7gCrFteeuTFUW
WPsA77llsBqC5IFYWCiQJX4PlfJzmMaHfK6dbY/ocCG9uz7YOmsbmP9U/wvIGp5M99mQ0dPQO084
gpjK5/1vg5t7At+RVBDo4bYs5tK8Aol6te6p6zVDC0KxlllAYprc5oVlrlnYHVSk/inX+MMVt6N5
Bh2eB8D3PONU+nQXvVU5izDuH5gi0uIQ0YeAHycMAgWRD6tI6vf2Hl2dJO5fKTH0hxOiPn1EmYjk
+04sCPnteg9y1xSjs2sLun2YNgtYfrKeYIinF7af07IKt6VFa5spkgSYblRGcWt0v+JhJxu3yvZ9
NB4SGWCHGIHDW4RR+tUdWjKx2a1xnjBOyKgPvPTHbq1/wsUZ2Qv5iqRzY+cRN7eCimjijOtmtWfl
f3Yr9Uwh8VUUotv5Jrt+GFUEqsh3Z4YbXhaIb+vxHZXKJTd2yqZdqqV+pHn+MgyrpQufmO4HJ8HI
HLuau2AqnizifN560qEuc4HbAaKoXBTL1OX7e86fnXLuOFN6dfJoW+rgI9fe1e/Nj5oF1QoTcmK4
D0PY/smB4MMKeXDpTT+RdPY1D6HZ/2XE93G+jQ/lZ/NitbTQCes9r69e8mh86yb3O8iyJ+GZzyUp
gxTiBHQEzSvR08fAwZMeQaVLyBEYPGPt06kkbnkQTKcD5q9MC2E7l/Mf7d2TE7p6yVQ9Mv0tOwxy
1rcCcOAAoWJ5/67Jmc23YW2yJU+PrpwfWOQ82EWzpq07oIG9Y7d+laJewKuiiWenE/aQRy+NMn4o
AETkrLucibjJeRu4xWnkyprwY/Ohrkdz/KFNRABLWW+VHBw5ZLGlnqPHOYQHUAFgcgGcVPMlap0X
YfmfWSwlh9H0iwunXYwKVZqNA4Lm5tDqGbA7CBjR8lyNNSxiwvtK5rKIsp/91ESbh3Nv7LeJ7q8k
tw+QXKsto5eXkA9ztssnzYQetzRxgS76fzGUK+S8HTIcn2IwiODEZLSZiR5XhGLKtd8X35h61k0+
bOlwCUQNFlwra5ZwETdFUVzG6gvlaTb4zSaqQ7HOXN57P0xeLTu/yMrAluRhOp1hkuDRIk19viRs
idm0vQBf5CWGb+Tn6o1Iub+emFcaJRLIrXkddDTxAj3Zou2ok75QS8LbzXobyUZKCJVzI7/jrrGi
p/K7exEUH2yHuGzGYmNxqD0L93XOgQW+ejEX88IcCIjJiOahHqavoE5ikJb+Ky3TX3qqvk7wg1a1
4okO+ewR1K5sbvdVCcYQLqu99tPqJWuTs5ij8zDsiSd7K4Z+a1fDo07GY9IUO7RqiuCsrUCnlvfx
F/1VbbnpMh4JggiTT8PI2CTAMGwwTixSIrSmzlxDk9i7xkCwncFGFCowJmZe9RrNCHFx28wgYcGe
rPXIDmkWgwbU2OFUErJnztBse9R9yi9OVhhYS10QbRDRRGMVhh3OLLFr/vmVOLvKOjuSAeOsrePI
+dQHzlp24LsQ/Rn9Dsk2InpSi3PJmqlqoJp3/qchQ8QIkGqrOj2WbQdQ00KN0PZvWvFpNqJE5HIG
5Ew7R32/kPaTG+K8LUVxcNoOm9514Fybybdd2GH6d38Hp6q/pgPzbKr511Hqs1AGCd8uNJrkU0fu
Ifbrl7j0jjUwgZVpz8htAfE3tCUnzWJ3FXX1YxVaX62BpLFhlda7A5ag6jyzPHJNfLQm4InC5Zsv
63/a/S1z57X2g3abG8ELZXipIn8Z0Nkvsv8YO5Pt1pU0O79Krjs2sgI9wqsyB2JPURSphqI0wZIo
CQj0ffc6fhS/mD/cTJcryx54lHnukY4oEghE7H/vbw+E36NqN1iM2S1CmFrdFndNm3KBdqDJRlz+
7G8K3nTdJjCQ0Rk/hrT/KqL4YuzeMla1O/Cz/L0knD83ZpHCz+6M1LpY7O60hkEyx/e7lnNll4tn
ptNbxfSWbpGrNWDqDmgAmVz7qog7tzwrVhQNUKZAW4aBbE547K5LG6ia8jAN3YvdT2QTEn+dE7Wz
ZASdHICfy4diFX9OuZYqOPUEU1X4hZJv3skR+kjLLpex3S8ZsJdAo18Vdifl55Dllbe0SshxAvBg
YGMjKFpiYtCaK8s+e4KtKFsByH0t5j4g2VZEq6vE4rIIH8TEY1wzfAJDADjQc55Jhp0FQXx0yq9u
kmebABArUNniajkl6ge7UrwQtfYwusMxpHFIV+tWH1aBNvyyhyp2bYBarl8oyXxrbXUTlbNphdwM
DaNMzVxCzB5eqsA+8e9oKz8HnJw4wT7ALS10kz43mx4PXTQn/74WxbtmoUSlOaG9rnkpcizJup1/
Vk23bUxYD0HL9qOm1RwOkyAbcIrs6ih43K5t0/vOGosouXOgNYARP5IzIa98rRo2Eoa2GxuPjLY0
1s1Adw7ygjvI25SyoXG+MwU7cXZwxjqDxCQrDk4Ifk2A3g9E8QAj7ORF/kWATGvk9Gy39rhqjejJ
Kksg6e6WgyCdhWnwQWPDlW50ilO8hYebrvAs2HgMcpg+aS+6mL7JqBFdK7YoVUBku+6cKrUTJZuQ
WLKVSUhu1gwzaoDrgXtg6nAkLxnt08h/NWhXXYgREQ2uFIbxm2iD31qS3m/UFiwUYxdKNwuyPC82
HC8/xMnAlGTFAW+fQBgy3fuyNc8ib1t0SwpEPI02qYpGthxpPtHrh8IM2fwx3IpAut61jEi4kr0V
63UKkZCAt+dM+4IewknD5uDo/bDDYU2kKMOpFfXmURvNS2tnIxNyYjq+jl1VP9lTx+7cOXY+rRqY
q91+/JboB8uARkhn7hQT7vBQgJLryU8Ir3wjK3DJp+JcJBzQqRT9Aa91Gnqsqg0lZ3hBUvb2BMyw
ZTM57auFrLVN3coDttMFCBZ6o0LmAQmPfTHuJ06TOBVJpJttva7c/sGoP+Jg7rI19XNCq2ajC3TW
aVX5z+TLIde2KFX2SOrJpRQh0DxzFZqFfldJGoCj6tSp8FRVJno9Oyp2JjeXzLoxh3pql6pqQBtU
+7xQXX+yaaaPdXkxghVte8+G8umBgXI3qctYyBfi32RROLrp9XDS/PxsymTTwYoGNqY09eqrS+Um
ZyuvL1ba/iY0ZBA7UzpwRJ7kuyQOYHU893V0qvtoVVqcpUMaKWhVPwFGjIl58Ryebzgi1gBRMOkV
qf+tpz+FAPGc96i2Q8lAOk3IO0RfqgvXjhZd04LmiI7CgbVXvDtt9VUU06LpIVXElbgEtnPilpgJ
Oyi/qtRxvLpw1eRJUJu5rIsAT0PeXsEXoBfrxltZBi9mkmyE6NfKkN+1laJfxMNDjsAjLf8xSY1r
h+EMqNMqkWrtAgrFn82gdw42VlH7PWn9EpLLSEMD+Sz8vgD/Zcfp2aoutZ59iuwj9WiiC1xOtBUb
bbSv2QKyIjD5S/Bljb8Nj1WoD4uoPrFXm7YBJ2Waqx8Hz3/yghhjekFhn6jfe93e4argUVOx2bPr
9ND35j6BGQgPW76amiSfzr2qSjIPIrvlznSxx3MBFMF3h71vWe5qNk5GZvmrCBwlo7xlifgCqflF
lHtNquU64jUgMMg1iYnx1a7K15J1nd7tj6Hxz5YWIpeETAwtCoScPrxp+kijA/CV9sUt2i8+H8xN
zQJeIOFyHwZzk6coaxjjQpGuda/jSd9zuOxGZ8NT/aBPYEHUb1A5xZ1tBpe627Ft3Ci9hqnOUIL3
ci5+6LNVbojfkMORUUbAfWblznwrarAcg1kFi8m2tqZ/TyHJl2vQdEMRbhj5n57036iV2hPGWLA6
ErDB1acLcaUTE63OEQ/oGCgpOlpu86VEdxmcdlW3IIvFIzz8R0ewoSrYQVYPdI1eJ9rZ5wMVBwHm
YMp+6zK2VkP1WtL20Ah1SGJiwfrVKMaVicFXQTjUccsKz+H8G51MY/zCxXbwkdvyHrCP6WwjsKR1
2lwpuPu13J0zusgRLiSA5uxS4VeQDQjdA6vcjhPMTtjm4/ziSnHUK2+d5saui5JTbMl9yi63YStp
MCCkkTM+Ed3RCOpEK9ti46x3Cnki1S7QmqLFy8ASAUxlb7TWj6WmQ+1WN7eTyFny3M4c3bh+0UfO
wva8H8yzRTnGOHrm8xNyA1oijYlQ8d+JWzBVqo+qXqow4eiSz3PkhJ1bVdG++d17cINinevSTGks
YG73nF9zYpciZklyfQrCPPzVShGHD0YsrHAd68JdOWzayUMi1Meqg+vdbVjvjq3DCdiAQux3MJI9
bYapNnir0BUqqNlVNJp3pmEQSei3/RidqGL4ritiE00Pgjqw7yXUBnVM4NgumGD6DITzE3BBYspN
CnPI/vVwQPYCP1Qdf45JOEIdZYvcSZiYZc182+T0wZKrS/Vthjz7WRcgug33ud+/1rV+H02o6hke
TnJIA5HxFjNKqajtCcdf2/NwxA78OunRDcV7VjondGQU/eqBSRPisf9acXlMVXiF6AyMqvYfgoAN
QKOxFI/A1rzZpT7TGzmRQfr+ikhl3LvN+BrUCOO+g/VMz+FzpM8W+eMqCNu7yfPQBEm33KTE6arz
xGfD9tPp+YPXR6xu8+8TJK+y5uaNHUzzumI6O7aEYfjMtkP4lnKiWRZgvxGexL4JKzK8HGYWWMep
xDQQZBGE1ZyeVyW2+KFSW6fUzrGwfp3hTVbVR9Tg4SVFBRXa5RA/dQP9OuKz6IgyFBn3eAIQbSSP
5liQjtvumRnNVdV2gWBGy5IjhgfPiB/pq+d+c+cyOuIaQfbhc2QhTram6RI1SeXjhp4B4m79pZBY
KrqBYb6G8dxQw2eOtNkZyX0wHXtvxHbct92aLfGpyXMG1iXRdwtBa+ClZZbkeqWpPGYNI81/EYOV
Mmh1H3DjHxkh1UK79l5fckfhEQjt7qjlIOSm4FWLSQ3iff01dKbLxfghS9aTCF4fCDUJOYwq7zrM
GHcSmDTsWeTKl9SZn+qsAXhYweJhh4n27L8RKHz2e6Gz7Yo+Op2ZjKu+6nS076LG//IIspG1eps8
ot1dfaC+6tWNEVbo/GsWAp+o1TiX+f4f4MDe1QoSvnBJkgRN9mWxDZ/AfCBtY1CeSu9Nz44ciXir
2zxcU/6C4xvEF3BN+hAmSDBQAmlCjw9S4T/qMZlGAw1cXc3gPa625pxu90Mj39Q3o7cYZsWok6RL
F6CQbd5q815O2TYx59GEsXSnCbMmUMg7Crs+CEUT5B7MWevX37QmvI4s2KnjreqcEhwZcdIhlKkc
5GsS4vXCRrNv5huLuonAeiBcvQW98dZLTvC0coGsKwFhcYbvJ9JtfLq1YPvELMLwuevy6S1Ki9fc
ZnfQVla9IEgD25xLMR2yVQcjcslw8wkZZS0UaIiULjXkOnzuca82baG9Ka3ieMhg3yl/I6n/Nlys
SBaXTHeuI5iYwBDzQIK6pE5/tez6aYw24aCOVTAuaIZ9xWHxIaEbGE8Uc91IidUcpqsF/rpX18xX
bltqhH8boBlT8i1kQTKoxp6W1I+V6T912fgkxvbojgnDcRmyVtO2MxDblLnzAxr9w8RSbsGK0S0o
t9LLd7Qs/FqoPI4g1zcb4aVziRGees27NTn7QCgkUBZ5JrCfgPSqPbm5dwShcTbMp4hcFGuTTR6l
5RinZ/cJzXuOoBGL+SJbqezNzvwvKnDXWMacIHgPA5JmBm/5QIEoLOLoaLmSf5u+FmwCgPmVsddt
2ASV6gDLyuEVaQiB9W7MxOtE4C/r3F/NHsNlmEw3Uzv15Na5qSMCTWiac1vkwNPtzo0JvIxasyga
JqBweB9gVr8WrbzVoJqWrnj3UrQmCdenmT285HUoXUbz1rFsVdYtUtYbzvKD6mmOc6v5iDkEd07O
7TJWOC3QyIF6hDu7l4yPvVs11t+8/k06k5eEaMdNUKS/nun9ZhzyowaHa9rhIXDKbm0TlWYHar8x
bUB6XuFL//A0FCTc/VQM6+Y5s6uPauKq72lxnSPhSz3yVy5BOcK8GW2p4OtKB5uzD6mwnJf1QkeA
Zfxa8011Ud3GWjxVPckR/cfKw0MeN49J0X3bHACWqVN/Yw7awYdaEpJf+nX5QYaEdp/O53p6VkSC
0e+IM5kVJlDYjPTsnonI4800WwKm8TXyXiJi/BSc0y/XJNQn8Yo8zz1nifEBwA5nRPepuvZeYL0o
PANPKw9WnsIBNkKMEb7JR+mN3qeq2+fC8o+jrs6eIehnpYGropgNFNACEwSeka4ZVknUPmWG+2t5
zfPgyp2y7Bd++FfMyA/3GLN8WqdMjcbh0GQmhZfJG5gGlPoN3OouU/ajyZAaGoX1OUbxh77Iw+DY
Edm+IxXxHI7qMdUAcQnTP7Vq2DKyw+e4MBkgM2Xtv2VdH0vhbnrstLDZWSG5OBUveQz8X6Tscfo0
9FnOLilrsbglwvEaJRaWRYIJNDvvsoAAVUq7uMOpvCxBiUTl29CXfLiO+S6t59aGtsr05c5ksV6k
uvNdPqee9ul7E5edZ4Ah88ddSXUFJqhyItxUFGw5UW+V0fwm7fSmJmat7Xgwu7nVUZ/bb6kBNnI+
jNZ3rw6sBIjVjDRe5DkBVgKYrAcVLbmVMvAaJaYeXXsLUkZyEOg4rrvAq+M8paeymecxvuTygnLs
ZSx87AOYZhU55urq2urpxcvJQs1T4wONjsNS+uIat3xhouuE4bKIeka2g4lf7KOINMWgszxkHqy5
1PZ+puKY29ZvXeGa9uewFKg0ltXgvp4IQ3pMV/ukouoGzy2tIuGASu8Il0aVmLY3bCHc6Q5beyiw
GlGlJKsfAJ+KlS1R/+0WO1cS93OV1jytpE4L7zhPU3hDARO0ZgpfgozjKXhHneE9XufE8O5IoM1g
+xH3CLEiTL5cSxN9XIF2dcvkXJnZsCp8qrfkpi3zvV4bT+zhUIJ7fsXAoHlBnaVKrx7hQ6b+PeYL
Tgvg692lwU6sjuf33syWuXrSrcJf5anxbbbhSYsYAOHdWuOxvw8JCCIbd1fa1u9dcW0cDWNmjTxm
EyodWPybasJbhDOe96eKet5TK07vWi+/MubZj4JdUm+ZPbqoTljTep7IhGZNxT5DngeLIWA5UIqV
Ovq3H89GrNYhcuV+ewauTCdCqyPYeJ3c4KVu/Xc5p6BI4WAc8LH+OjRT5hqwxpzLIzS6Z4Y4cz8T
iRBnC0SyWmFafBCQyTn9stGOBufDzREuomRbWocoEj1aSMT4zGU2i4L+2LiEU/ICrpxNS1Ai1LpE
TV1AdmZn0FHT59ZH3g7iQJPP+se6wFJzx5sE1L1naJm7VO26qlgREnmYXFoYI79jjhplr6ZDhnLw
yl9LK4/eROhXQkd1evOsReqB+nM8f6TIVq7QPnrH+u3wL9UW2tqUznm00mCsT2xXCca5TdbjtYQY
lNIb5Wo1B+ZJ7AwLXIpZg6JnIkHk17/XO2dpBRPX88DuSZHxXBB9fdFEsUwDjUZn520S4PEL8yM2
6CWtwrPw7Rehq1e7aRsgnuoWZAZOJug0KYH61MPt2iDyeqn2PAW4+gTpPK+vXgc7gcM6qrUvvJ+B
Z3yV4pEfM5/7jqQEeUudIQOPQ8ZwT9R52zSjKijmdyA5KpYSHeqdfhZWtsPUcHJ4ItwhxJDUq89i
MPHaeVAFzTp5KNgUY5rA1VigRxuOLNduHTHtEpzkexyYq3rgLtBSRKUBrSdTFUMT9toRuPFFXeYc
c+rgMQgUbxaQc6pW7EvO01E08SMG8A+nYiNhIW/PQzeKjmWxHpVrLHM0RpsrmGdD9KUN+S1m3Ac7
LjpGx6SPuYCmUnvFKdjfqXgIP2FpM2jKV5VrtRdhjHDKGujbEq6/a2V01HOZawSnYf9bW6x1DPdr
sc8cChIKDzwCjoSqLtOjHb81E+dnwOPui0XDD2LeNIN90zMuVQZuo/Wsc9RddQMllJbIk1WQoAGE
GmAUQfEPOWkV39HlFt+zt0QBFxUZZSQ1X4K+snrRbLqp0kBid7yrfrNuHFibuolOUs2wbR+H8SoZ
MOs2eZAsZ3Ylsauetap2gYF04dkWipGhpLMRlD6h/lE4XGTtm5wYWOGKWheeWe0KnFZNaeDWC4v7
IWNzHvquv64Nb3rRUisF/3jEyM280mDvVDv0fJUe61DhiM3klBvLQfKJXQIk6X2ie2IZl2a7nBrS
3WDl0EymSNs10QWeQAycFyC9z68hm5/Q7tG/Tt7U6odYap+taNqlLeY7N1P8aJLwQR7CzNWf/K4r
VqZnXjvNQs9nH4d7hZpQcrvLMjHtOxWGPKaS6BWx9aZbPfw+079Uk4DTzgHFuur0ICxVXT22vXqC
OPqsQrB8iQo+UnnycxpyDUWLlBkDZiIv4kC7cDkV4cKzdrETcFfkaliANn6mZnZFImCfjt4bGXNg
GqjRCmdg5cUEQPE9jAzbByPv1+6AtwO/Mp17bPKW4MwOZAy3BjplX2JBtpvSWhr8htW0h/5bhbfU
MB6MQREjCKc3LvkTdoQ7vRyePR91WptbcQ06GTmOQaUmzKJh6NMzfY8/9RqOOjviGkqvPpQLIJvl
sizZFagBGav/9WiYjvBzWUJkG4Y+QEoj3rlKCAQaafxohTJYwloafrrxoIS1J6OJghxpdK4wCWpM
+V42tKe5kBvwU3Bzj4Z/TTrNf877GR9nNnjbNFZo1YPdmL01dah45K0awzv0Dlsyq0r3iWWiwwT5
pnXyp1AbP2z2+daEnQZeERpE/JXH+BaFBzw+tPFNG6+V1J56qAYq0x/FNH2RLhu66qssGxCnwcR4
dc48++lJN+QhAEbBQT/5QBvNmHq0CMFQLsavMiWN2sIPnJ0inb9rjLthEu+JGTHWM/sbzsXtJPOt
r7xjafYQAEP47Hmur4KRWVLa0ZpF5u5jtHlAEfukNVCAplMWltNq1xkGu8+A8SVH5QyLmQayj5pz
lOaU9a7XCKeprvycAneCTQjJXLJRyTlrjz5bDlx6LAYZQV922dchQfaEQ72yAItDx7eOU8DTOrSm
DULmjLtWOeOB9hA36fJs4WYj3wBIKReBseic4gfnKoVKA7py7cVfQBdJ47hvJDULqtSz09gHBz4z
dmDg1lZqAuHhEJG/qwb7fRZ9edrtiAGdhpTXD1wfPsF+Sj1w4KP1Iwv5VNfu0czmz7u0HkXPGcXX
69M4PnAlzScDaS1Ey0plzGq0kV1D2X5a10g0r6MX8aT3WMB0Gb6rgZCN79vfccvcxbHc5TO9SJBU
af9j75l+G0AKSINyhhmsp5D3eQzbk6vIRIH0ujd1vHp8zKgZ1FItsnOto5OieE+7aTCeROetaO3Z
lnrx5XUOVgUtfZj0b9R6dhdO6y8jOjh6cNrjFL56k1yT57okXX2zY3ZUJKVLiO7bRolLEhBDI8Ly
SNULDUw1tiqDvrc7j2gsK7k40CqXyO2gvDOKPkMovxZ3qJyvpTvRbx3/VpnxrDyaD6hH+k4CDwgi
J0Kfzm50ZR5GyYZZN1Y4ippmlyZwueQC5Ia4BSRbCr/OcBDuPBntapANLXb5jPiNVhufTW8cau3d
K1u6G8KUAHMx0WVTbsqMAG9SbM2wv1KjuxcJA6poYQv5Iz3ylnV9ymqeBF38FATS4bD8rKWYDMvA
Oohg2HDKItc1kPE2xfA20fYGzAkRW5doYri/+u7dL5e4/l6AEHEQKFZpVH75Y3KOPWMfSlLGoUEp
6GguXIOaRZJfL0yzV5oGnywsu3Zl5MFrz+1re90bYtF2nD50UvsSK41pIZObjqSNRLvBOJsFSrLy
vfNShWzzpxY0gpZeODZ/t1o14RQ1XrgpeKtGqAfF4J/i5EePsm0fYzNFTee5U+nENMJ1NmXfwZ9V
bwLe9piN7EQkpSRWU17GPl26YFuRmwDKTxEQ4Y74R8fWrIVfPCWCIELIGqEDHNOgzEX2Q037KGvY
lzUdKrtbBHH9a5WkKsscQUAzy9lRyfOIGlkSNQ0SFxzC1ODm61JzBxs6WgXF9Khzrdi93a85Ru5o
psarOxF8dU08J50Gg2DoNv0ALTYSoHzIUGxyRS8WpveHCYODjMYvEzgvrQJMOKJYYlICuD4gcdsV
fU8dEc8wtd/n8Eqrk9WiUe7bCivWZGMiclvfyhAypxZX90M1ujtpPsWa/NRN+ZTU1mdS9uEK56bU
rWQN8haYIRv02o6BP4zIaxCVdiGOuyU9E3snjr8bwOMaVgEFSmLGd314lrTgwJDrxrGrS15yk4UP
BH+w3bWnKSPHXJjtYzR0n0My1ge/K09ZEIOYLkMsRTkTI+oNERJD4caEEjQPL8YsmlFEGPoo+paE
3GKsS8KfgLytiz6TMiySsTzspe/dHDM7tJB1rIQYXlPgNJOA39BYFnwHTmLpXXydiQ4tOBSsLXzb
ANkyQpgMe1b3bnxrOpK0TezdB4wl9nlvrBNZq01XEUCJm2c8pu6675C9gdJECB03lywFD/LKWEo2
moyi0UstUXBuQb0jBQpglCQVSNfuwXVSaznK41QCEYgK8dREKIiTZUFc4RRt25yTzGs+Swd2Qrwx
sfgPBbVRkyDm3LTaY2AW09JPJ0Q1H1/AiGQC0Owj6Xtot9UWlkgHkTvQdgKLl6xtDOjZRobikifl
z2g02xEkAvPbwgErbFg2xiEsGpJUveEAeqanvnLnY/HoF0uOoYFgnhyB/l3EWXChc+GpaOYoNZHK
5eCDC60+qzQzGf3Yvy1xApH2fMATztC6uiUy+e47Dzu/G+5K3fHuYv9E8g0L0UiWqg+aez94t6vq
waF/uCpYT202uQtMYu/CnaA56mjBSOdsA1g3I5RIEyAAuchH7UBGKbwW2lMUDBc7YS7ZjXIlStrJ
4KE68/5+uYhHP1v6eC7wd3EjYr46JN3Ajw+c+3IKIOW5h5Ct6IKgr4vl1OeoWgWPhW0/uRnOE2SM
X9pkFiGiccD6bcn5CRhoNyPgjgJZxRTHKb4iUWNRdbzubmuXxWMVY78LfL1d2TjXQpV8NFH3oBms
OWUKtyw1cT/jRUBe688DKgJZPUhQeszZI4a+l5j+kSIxFh2esZBTIJja+qV29B+9KR5D4uj3woRE
MFTBqSO8K4HgY3vwawAp1U8kkmvhvHOxn7z5F2J+vua0wskdsEBaP7tIvxhuaINTgghr1oxMrklt
lc7rgHg/H8+I7+C1iiD1a1MAjkYWnEwkb2JbBeti4GGii/tYIAeTOIVKatH9RmxHpJ23oK5IrjsY
GoyeZlfBvQGl4C73YMRJwAsW3nRZ1pc8HIpl+dbYY7ZNw8oChexum4Bu0VEUF7iRdGf15AUiPoUO
i8gqHmmYsYfqkCN+Dz2Su5YiyFT4FQAP9ztnCpjE60eG6yO47QkbHwpOj2ohNHPVB2W21ErrzEnj
tVFAMSjZzNcwJHWnZDefvEAbmYi5+yeUut80x/OSjoeG0tSR8krUAyzLCTKLI69mT7Y1qu551Z+o
+OTRbbQHgMcMA7OGAluXMHvBiplYmkkIw/msO/sGPemZUs/kNCqs05A+7EbfNwYNPK5rkg8IZqwm
ApJmncqRJwL7vIZSmejdw+/iUIa6wH5B7yuavpEfdXh2yzEpPkOXu6mt8I7lOSWcw5huaBcEBFBw
vNIMc9H4v2EZb/VhzFfExzkcYQLEc+XAIubwY6DXCpzTd7bD9C3sqd9D/NVEQ4hsJI6HfrsSitm8
QLhOYeZyUCBLSdOctSjy+EWlHAJta/xp6KdexEwxegHypE4pryuSmE4ESXmqSwU3jUqbse0XKUlA
Tll9e6+TgGMXy1Mutsx1S8sWyT1QMc48WsP18m4MtO7OQVsvxsHIyJJibHySOIz63tlYA+89+YUw
BwNd1lqCadkjtdmeaWROsZy5mAywnGdh+2Lgt69ZdBd/cqvStMJSrN5B8PyYI3iZkfyRwf5ltFOX
gei0aRSx+yQ1N9WUGa9YNmfGbi6FOBgaB4BS8WlhLX0ih/BoMDl8CVrcUflsFqXhxFuFnSP3dojn
2ca94VIQkE6muDia2TAtpZchDgEN+KMmn51WPQ0GDAOV8ayDbcaMsJ7ew4HmpJLB+XxoiwHhjMES
+MqK00FHqDSouYFBnnDj2+mtstsH2RAXiXP6iRXEPw/eL2FFuDVsC5DcAVYDtiENC8AWElpJiy0J
WFIbATKe6eWY+JsXOiswA4hXI5xrmAJEW2YdzwmuN1fieJ4Elw623msAVQOlgnNEiz90KocdS5AE
RDU9cepbBE1xoyssWPOotFeCq/MOLl+JwYTx7b5TpFcZy3nmgG2dnCmFCKiJ1j2BkHapvOzZl8yM
tdp60rS56s6E0QIQ6hbq7UOnVWLnN+yoSwcELECXU4Nd2NBNeB9htw1Ma4txQLIDKy5Cs0+N2x1K
Dw9whbwf1PqxaOOz7cK3Hjj5tnkMbKjNf9wueKly85mB3ipwI7no0vpdb98lGXuz4WYokvrUQ8eh
Wi207xKN4XJUpNUdGzdFOXf8TUqdB1r51YuMYheHyTz5XExzzmdCaTixl/gn06xVZvKUwLjnsrXp
d9XKLrhkosK9jCr/iHvIcIo5LW5YLqSiH+87173vAXqYUb9POpMlDiEudeDTNWC6bAfffDYZT/Hc
Bz9qoJCCKjtzRjhU6qfoyk0enSsgJgsK0/aaxSFsRC2cJRp25t5XDp+XMTqBeoWk6zj2jVh/AtmZ
UtBxZKDn4EOlBvursPsPU8Qv1F1GbFh5KNQNRpqu04hJcJQlCe9bNdfVY5d01yHo7qE74kNwCA/1
zWuXNJdahO89eCJSGtnaJVrqhLqxkhS+NTBFNBv8K7LBpyFM0BQIjHZl2iR0vZNWZUuAkTxvg7pb
irDYZDnrSOmZTwaAZa2jdaRhZAjSwJgpVAh9A4/5lSY7di2YChYMsbNValQbgV2e5BgzXZP2SacK
38xvy+WYr2jsYmEDhZjOrUMRmdmchKXpAEOxWGpVwGCDK26y8RAVlJMtjIDhX0OmeOR8jbsUqwnC
UuVNV8qYYbuivDamXu88wNMiZl6jbB94lFcdC1E3gJX64k3GF/ARu9xpDmbq9UsO2MA0pfcLfe+5
7JCStYDZXjJbZLHxMw7kWlq5Esx0JIy3wAR71qjNJHgKswMaVhh91LaN/GELd2wpUsUMtmDIUqXq
4oXuq3OWnv82jDYtIj6ozVy/b/Vmr2F4fMxsseGyLZcOoc0F4Xvw8di3UxndigBGRW1tQ0Y/C71h
qzRJejHbWKyNzCTvaaLGFVqyN0Xlvdk9jhxpzU7UkrwdWTqhazusF409z1ENoKR5zfnU8Ny1YmNO
3hRrpSKHaSiGVZVFjEIL9b3RFCujrpy1QTEeuWWdaiRgeZb1RG9Uv6yjHtS3Ie4tI6nXqqRzxSCj
TRpQYccpCCLemzyuuqKIzyz/q1lRNAf7Odab9qWthx/4IN+c/1ueN8lzMEJQCoLqgVrKXGSkCUJz
WnYFZAdP87glTIdBbRuyV7DBY051tbFdnJ1BZJ5V50Pt4MstM301o1y9x2qYr2Jn4/Hs3XhVWb1E
drvKxmDfTI+hS/mdInGwikMjpoArYodc0Z5XiRgVwq1M1mqkZTbKt57U0wMQJrtlJBfkTbbRNOje
eZD/xoax6Zi3Ppv1eNFrItg6jpCFTYocs41LvYCXKMpj1n4GSW2MMpQ+TB57RxzcvrL2QeI+mgN2
njoqSBiM9gEm1LIbY52lmDMM0+1IN5x9kTvXIDY4kdnpWrPTdF0a1W1Cpb4PCLHf//n/qDriWWcy
VgAkz96eH43USpczemwEUsmpdj4zFCNsaTP3PepncdS0qbtvbfZuaPpbLwgPowCyNohKX2poCliD
AV5hnXVWbSMZOpbuswrQrFvDljz81MYJ1xyGGat4ACHsonxxkjpd9mk87VBMz5pwuBE8fTViuBB0
xTFtHaeN0073GHlt2p83f/zl3/7+7/92G/578JOf8mQM8qz++7/z51te0O0RhM1/+ePfj59d81P+
+T3/8TX/+h1/f3hev/zXL5h/xn98Pf/mP3/m8rP5/Jc/rDJQfuO5/anGpx8AC82f/zavbv7K/9+/
/MvPn//KCwG4v/3x+Z0qVrC6qdSt+eOff7X7/tsfjNst48834B+///wT/vnXx8+U73z4rD6z8H/+
j/z/8V0/n3Xztz80S/8reWHbdB1MR4LKSOuPv/Q///gr76+uZXjSFSYCj24J54+/ZHnVhHyb/ldh
OZ4ppW3wv55r6H/8pYY18effib+aXHcCu73tCTx75h//+z34l0/o/3xif8na9JSrrKn/9odu/vGX
4h8f5Pw7OqYnCa1IHaK5K3Gm2PzGxe3zSWXB/NX/bXJsqrwFerfjasX7MAr9CMaaOwxqx0Bd8nsX
GzMph1Oo0Ru7hlqKc60xBuwzaR1aSablP72H/3yF//kVWfb/9YoMISxpmI7B04435l9f0ejnfqoM
nOKFUd7SGIBVGbGc5wkaZTuL2LRs/Ixm8ZbQRNV3PEa4FXxG9esoj8hPB+kxlm2xNKLmrMGjK4I6
XYMRCF+0bO81TPHGBqM8ewxjPbZAYb1ZBdUA7pxq/2lKZfhgUHq4jVx7du439ab+X3ydx5KsyNpl
nwgzNM40tMiIjNRigqU6aHBwcMTT/4v6J9096MFNs6xbdU4IwN33t/fa1ehusAbGkLOgP86yuRsE
PdtO5QH0G5MnzYwKtscT87P9mMj5Og34Oqsc1ivjMnH+/39Cnh1wbfxf31rohiHXBRcBn5Qbiv/n
M6ocF9dBM4F7tNELFbqhIlGxhuCYrqc8aCiBjtbxCM40Epo0s13thsRnJsBhFpDV9DxYDMobCjwc
zvUzUjIpXQuxPfEfK6Do1KPQgDrjF4UkcKMR5IlsxkFl1a4XHsiW9t2jEJ7JTrwWYLJWSY+TXbSE
TXB8XX34BRAign+ABhmeghpnfpk0m4jGhA5m13kiJD0wqYE60X85buWSgGKCkQ/itPyPI9RX0YkD
nt0g6MVloAEFOki2tTjTjMTrjg42ayVjhLhYcgAMkgPmeTY02RPulw11vTVWSiyek7QvEbNI6CRo
yUH1OeiJ3CRVnVvoHLj3f9rYN+6YB2HsNuad6Nn2tTbg9NBr060sFWgYN3wRhoLwEbgbGpWuoqt+
MEA9VBPDCgL15dbDWHSCjkh0AbNdMU34jXGpNsy312XPetySr4NWNF+6riRaa10xwsh1bjcw5XwM
CekZWm2DmyxQHFzacbHKYu1Jo58i0x96Kb8zu/qh8/8Sf3QprHQQcGn5aprxJof2ITM5vg7AUUGl
vzicHwurinZWGmJ3KshdteTlFXmjTcmeINAau9xsMLBy3fscUAUgAmcvyeRzxnLWTqdhWCv/ANVn
NdZ2/y6iEPBCjkCFkcy1f8TISdqZILLHZmQQhOMYGkFlrOf5HZroeizSz4QtHcP58D3EDEKw14ax
HdAAKv3+ZRjY6GEqqdIOpcIj5hCH5wo452r2f41WgaQej/Q4bji5vaKmnEPd3oiBiXVWMleh+3YW
gKHjbnxkPKFXxEtZrNPxhOUqzw17Ew1EmysCCaKlrWz4Nq1D7q+VoEh1ZNeB9Q9+AmbAcePwta9L
pve9ND/9JnuxCIr6db5NZuTPSJ4hNZg4jcI/Cqg6y3/IMhKPWZV8pSmyjMsRLQeItKp7FuUBNKpL
8qGaiVkHqlkQUnj9iG5MTtuebeTfQ+Yk0WYiKrBYbWq6ghJN21QKc8x5wygSrv3aePZ53Ws+D0zK
Czl/Esx9ixgsYagheHjBFQYLuAvvg4IZnJMJ6g/VDa9qZMZWcwWFDsLmkpkv3PaFrBdf6pi+pBhx
hAd2fkkjh0H01Inxy864lCIyHTDhR+cA9BNLu2/+s0YyoN0kLo1T/4ambo7xiGKI6grm5iEqg38s
LRi6wp4ewiPwloDGNp/NvrX1TEms1o9uBLhBkU0BoamSCb/F5ZRVt7EXf3GFBWsmLbGSQ3ltaJaS
E8hvK3+gN3CnzVFvZHalKMlDr1tqJrjTdE0ItngeeGpFDXXJdHERxTXtGLLZvCMmfM/7QsvUj11g
qVPRM7iqci2PyZTgV0OkLAf9zhcl9xZxtKbs9vTb2+6VyB1+85Sawim/JuEPRSQcTFdJi/tLsBLv
RkSfdawzUIzVCamfw9ZQ9odqQSbgoS4B1/P2ujtzcR8b2tj2wjkqOz0M7pMc/B2XCg5rx/9NbMp7
Q6c0qIHGUivj6ENVGMCBtDXrRA/fEqhqOrw3MxFPy3UEmHAiN8EsQfzPxcYusztGxOQ8donrw8pd
aCe4wzGaL0juEfiXoKlv9ke1HVsIjPDLN4XgEurNZjrkgjoFl1kuCTAaGiZT4aVQw3qmyOo0fFlx
z7gg9MAc2S2eeRDSetoqEu9uHsN0huBBUAQ/TCZoi+kKDmeERxZACt9jS9Bt40QPjkc3S1fcMUAa
2WQu/jvbOTIZW+i+8qb85L1kwsNkAKdM36AdepIHQI/Ys5fERraVZX35hcsijhegSRC2wu5hJGpx
yueWFKHbfFMfYK3qK+7U73oo3iG2HgWT/qgv+z0vkF6MpSjkPRDVXtVJsobsdkvS+COO7J80h4cU
QCYIqMXddr6JN24GhOEW1rsxJi+qUPbKRgfpzCdnyrHQ4JHkdYCubpxL6tR8RDR6t/l0p+m33pij
9c7HfauZmzCIMrdw8S6gAg5OS262rQBOmmPyaIqp3QvszYV95xbtvmL8q22a1ZOZhtoERlCHHgCO
Nd25TDL7imxCV0OhyeYbSup6DAT50HzQmwJ1cztqExxRcscfba0prP8oXL57isT3tW7/BYZ1J9qa
l9H9UknNkE05NztPsYzLqdih8d6DIHw0c572rYVFS7eVt7bJhxsOGJIGYlpYWdxWydaqzDMT2+eh
sm4Y3N3VDDuWVMQBuM2v6sv7AQGvnzCA1Yu3KJMHk+Ip0SCH9ljVpFntHLs5sf3+dKszjXnntsg+
jRnbP1wQbDwcM4f2NJrzY5kAJwjBZQw4UiZVZbjc5VFHvL6UM2KeJqyY5KMzGbJYZr9ZQ4a+nUnh
OvjAuEJ3ffUKBeChp7t6UyXqBU7F56wS50RhEKdjDIwElBD+xwgv1ivdB78lR9BNQQXs1EZAZQuK
w6T2/mnXSQ9pAK+mSq2tImTLp7MaJ55FQYef0Ml3onWjfT11+9ps3otkfmJina4LVTcrs6m/ZflR
mj5LYvOaUsXE5HYe1/C3qG32Z0SkzLhx6aH8JEG1RwWG7oJVshbNIRr+uSMF39ugrn7aMIZ0xEF8
h8yxonLq2Yf/urXb7lVrdEsjTUkwdeFzKez4KDMeuciorjdxsDUVt32qK8q2L8GUnMu6JHFkyxdR
eMM6NJkvWkl6cFI4lnaPGLq8Nd9KEYJ9jxBUTU9FMqCo9C+t1Z1liyNWRrSGhawhkxcepLKfGFG/
lAtUL7JG5862TmWhztCPeEa1CDV+8tyRLuxhpGKomTa15mvKwo71VvfP9RB+5dUwACorsOKjinro
VwnY2RyXrD0AFgStFwFriqzkURCKIrRD0CljqJgWdJ1R3BBOAi9uWOb7fkLqbTE6Ske5vB6fqDBC
uTJitaEF7N6eWflRDAzIvPreiOn4TgOUU5qPAHTY1qVvU7iL0Ze7IEzjpDy6lE4Ek7dx4trdGFWx
0fhatmNPLRJzwFMxVPqip/bbVs6HUTVcXx1MgxjDesHHsJM9OyBFk0RidtsqvUNEgdmWRvYNs8JL
nxX/PE0IrI24KPEH3yhTJtckMyvaDZN/ccry211Mwp0IvUPHJmzlqPqdh/5dn+KzaR1chP0/aZmQ
1lj2TpKdZl/M2wr43hGfj3dosQG2d2Dzup1sMJ7W4cRlnEuGb7a/DVSFKjwjAud+7e4HG49rZJ0y
cRiKENU7cf4YdKMKFhx06hBYtjthREmpKEJDg5YW3Sk3UodmPvKp7maX2SRFdatENnuzYkTYUItr
UB7lvxbEE5j7Xx2u3rPH5JdS3U1GhOtUTQUGP/vG8MaG1KT4PGJ5j5dpk6enFkurFafjdvT+VGmf
rTIuMNULJh6LV2HpBCYWupncs0Bv1W2Jk6GHilhk0D8zspxgeMTG05IMeEax5WJZbtPo2VFHE0IW
ARfBqQkuk64nRkJ5C1LXQtfOWyIuaG2Qj18mFFrEVzFs8TYg6KIV0b6VfvEQyM82mtU+RWXjEJWD
vVFLkIvaJ7brAcI8nMiVPwLP1VH9iTv7kOfYNvoc9KiCIKam+c4yq3OWqsewZiUlis+ueJSfPd/r
bBgrA5cCdue9sChGTrzqEoYNjqGQZ31s3pUuwOG8/OgXwAbNU3T5sCMFlEXfWia+47rBJCG+Gwxg
WxHVWGM1fmtF8lj4mAKsQ5tn/8K6/rSielgxi8dKF1skMvjz+6A+t6141BYZL06NuherybcpfGJx
HGFT8yjpKAQSX0nMRYwc6KCeVf86c8FWRd5Kuky03DghJm6Px3YU3mFwHOz8/Uuli/YMCed+XBLN
RYz9OHFq0HBEdv0xeQcA11zwcWDfThkJjPN29sZ0Z2m9czWVPtnwpgfrW+Z8351ucDxlTBOl6eKd
J0acJe3vgnbKnOkJaAHHXmsZpmfb0ORN9OWMUu9n+AoZ+0fGe5Pn8bbHq7kNlo8cx9DBSPjYXWvi
mkIU24GWpeOLvvtkjl4KTV/D6IxPQTFRxxf8cAMiJ+g6YvjFE0a/RJ2lz7VnfPnhRynRxY1ATTjw
/zCg1teyj7/msjMhwvB4SOJvr7du8wyas/VvBuM4wlIfJbCrg9bFXc2sxJPirx9QSLWjnruA0V/t
74yk+qbp4jWm0RUzgHNA/yNf/utBnYkls264irVzYUbhMF3OfosmffGdeNgM2PfKEiO8xpOEQ4VG
VEUSO83eZkC0dJC61W5OfqakZv/jhkSX2oCwJzFlHy4st1a+fLc2g/ck+MEonu7EZHy2zGQmsEvQ
D8UB9UIdWEwAlBsE9SEaRsAhz0V0aLNzFkqKB0PuWPKKrYI7P/EX1Ms1KuEwc2DtOPk7jCc1xcqQ
EFcVj2xZKXcd+Zz9iMQQUo2r8qbLILx4un3rG6891b7VUtDLpSu6jDa3r4RllDziwrLqAUEot7nJ
Md17App6xOitMGJ3P1nVAT3+G+BSuOljEAIFzfbrai6dTebH36xkkEKGkXpK7IWli6jggUCkl+2Q
tVW9x9UIpYgTdZD2hLE5660prz4FDseqruv+NWwz2Uz1n/RFvsDrJJRqb+0wfqRYp94MYYL24bLf
ya2JojI7uLDCYsP166PNxRlx7iuJUx5rCDkhc0lOd9G7XWoSrEbAUzh8p95thGNCyrBPhAW8NvtR
FIk4GZs4dj31YWeZdn/oc6BvTZqdC6fgpsEaCc3e3NOJ+S+f52HlIvgv+AsSwWH4kTH5KMxbhEEy
rz16Djl/eWl3i/vxJF3dgQXtdmH+gsNweEHeid2aUWcMqjWrP+MaMtSLZzCQVHPAkzH+TEsyUNbo
1qcpZ/aWxMz9iU67hKo2KZb3LVNsvN3wX03eluXLkUghVRSANjQRkPllbn0SGQonmGf7G8054djM
xd7WM2IVMajtdJVhdmZO4BNzCTYFhAvMI+XFxei5sWWtqEuJLlY4kJg0y19Zcp1kk3oPhl9wuzAt
QbSM09L76lZA/yVRtMzypqvBuKdQb1Au36Tg7pa216+yQRwwA4HuzueTGjGhM1/YJaFB0dhovHXw
QkWA5yyFn8/MxGPOTbUt/BEhP2vB1ljSQ6hnmBsYzVxIrHI6udMzUgy0nXk/SZpK07zHaN/snKy9
Y91NePYk3tZAjiw6tgMu7ao8PbrvWNjpXsHJ35CH3hAVHzZWFX+7SbQECcSJ5Ie7nVKPz4Q+Xsqm
52gnyIZIp5PnexBdw3qc4l/gnnxrdfAY5Jx1Lc2RjKBZOdLwXKX1VtrqH2cwwlcFV5rbcoATpitO
k7RurBTtMS7t18bl+Rzk73W27ygvUf74jMMY05LYIH3cywbZryHOySZp3FsEwwnRMuTLyEN2P4M1
GYeENLJne3pjcwnwMadHo2WIOpO/IdvDLt8JWWu0zLHz+t1emNEuLjiqMwUF4mP46ICRkwBNYy2e
CWdhKv7FU3HOpAYqECfilLBH0pn6C+xZcWckNKnLYWuNPAtLbPHsixLsPe2jY7ivaVjBTmXnzGw8
o6mAfTt5BZcjrgU2y94PTccehFRCmZToXaSHfIuYZNlRA5c545/tYo7uOaqtR8sKNqEnSDdDeqLT
/te1yUJJblsu+3JjO2xpElYospbebR7c8r7mO3K75cDL4eBISNbcYE2LN2x0riTiEE7gGK8pLd3X
aiDbVwyv1NBZZyuZngynvk+a+FJyBljj+qw3ljMcS5crqnbETyzzN7xwJRmA8sKokjb3RgfHbHnv
Tt8+61qzHswFaxlDW/pCfNrLGf5bnJWQRDVESADvVdId2Qa0Wx/tF7bYMrtnME2jz+BGG3vEZNTz
+2yccwn0kqTCCq4Th7rl3oLqF61LaBcUQCOEZpDWbWZskcMkwlZQ0kbD3ySd2e6MOodO7NfWmoBk
wce5yh29Z9pS7zvShvj+aZebYvFKVQ3IQT4SD/eS60qCJcHJNCbqSNxtJx4o+8WpPfXJoe4wpk+x
eRujgHA2kO7jkCO+xrq+0YELpSTB02pxXo1jPDiLi9NJqByuIrENOLL7lfNRLtpua7Hlyglfpkvm
Usn0Yxjyi6SeECvMIwgGa61mRMGeRBGUBXhWqffX5iEZmRG7U3tH7pXgrZHUp5Jy6bLhO09Bf26l
mfb7wfwEOEG4WHrh85JNHWI97ukpK/ekABR+G9fiGP4+4xFcoaQuj+7yeYrBy1GS96+3Ir0O8uBW
2Sh7SWJT9EuPUj9Hv1EdNtsSA90KzwCXBIpHpKwXGcwU8zT1l8WKtwoYiDg1c/wZF049RZfRTPNd
mw9E3iiI5MUsnQiyx//QIXAWjPVpB2Y6EI7mxrXsq4i8AA//SHRnptQw8B7Y6kMXNvUNaH8Jjx1/
aNBeK1gvK7spTz0sUKSjRV8dHUhdGD/AruJSLt2Lzo1un6W+h130UPuYCeFwDlvizORDSxehC2PK
3OGgZ2C6MVWOlye4H8NIbZ2YY1eVfuWmHW3xHHvrysc3yvPB3BCWZ8c3w2QS+HsjIZ5cA5tRJ4L3
yNYX1aNC+GV1Im9yCBfzim/Hn01oyZWqyVpabx5rLujmHsoer7hvd6KQpyAZju5LDlKYUzjnbNsj
JMBQj6WQsXfSMRwifbJIv19MR65sTengyDyQedmjHbZiixd08RMnJHMwVpdjw1E39/8K8gaYBMkG
0l5oECoZ52bXECHfTyZm28if9t1AuC/tCfdZLADAGZcCbbDRNk5aMyAV1zTADaIm+mb+le3nxDw0
tniTIQeu1E2N7ZTJIwtfsaWkB581QvFEkRQehKNBQvcYkT30GkAjgem+8u8S76FpJQk+jSJFxoG7
3BbeS+MHPO/wQfPM+un5c09WmWMdRDpxPzCXOQvtG7qDG/7Q1sIrs59hYDxLDPZNPG4dL9zlBRUK
MqeyRXVbdugnYx5JH8zl29BhsnUz79ZkCBEe8jIqY4lznv8oai8BOXsqlwXTovLslKSjNUSvld1m
bEXUM08f+1h6gOPaAQEndNwNG83sLFPnVpuHUbK42nQT4xxtKT01tooBXjn6jz3j3SNDzx0I0Bhc
hU17W4NTPn6M6pxnL7a3UVXbrgu+fOlfEqdpWQ2VXnfm1Zujdh2ECUbuJmMToSq2op1efC/cD0SI
Gp+uJJTVChl0Y6bGL+wObM8ERFdKIayJVOPtIWHTjNOjhjXEGg5tJoe+14ul04RHu5M4P0tLqEwl
/UagmkOEAUsxRAht5jdWK2gfxyuLu5E8WU0WIqdrR8gmZJBH/6eGYc/xttgF5biXKeeZymo5yWLD
6LpLs3SKNQPYdrs/EmBk8kc0rWXDjFcGDlPOlwKIAjMShiI1hdVGhw4pGu+q65FUBt85yOThUNmw
00aqGdcuxgvBRqiLtHE4FAkvlIEEnjzN8aC4kqordwNGcG+JRZt/URUHu1F3n33uf7YUFEHeScin
4PvBKLeaJ3fcwDXCuYscLuaDqtJgBxoX13Qk7twMpjhNXfhN8qc5qWoCNTBxmmADtyhHDNYz8WZs
4GULlBuqN5MX87mjW2KiQ9ePu1vtpz8ucUWeGH//PXLSZAG+cyeSchNwvBb3r3pe5HkyX9doFADj
ZPnZWQPBCapFCDOgiz7To7OufYP/lujuNnwMNAObwE6OrlN9FDZnfW1cqwSSdlqdF4l4xfOL5ahj
yusM+4lQBwdZthICj9S6NhzGALBpvLDtdqoQOz8jeDc24c4wG8H95yKWNMRIp1weImXoDf3ju7I3
5WFaQCVyYR83yZ9TOTREVMFZmoCcNOWj0U8Hs5hDFHdtE77RVf8DofrSFPiDzKr+MDwuZbXI+FNc
PM4eezQrRP7xCEIQ8caBCP7eg13O1E78TgauQ6EaeLwpGc6ARp4ydp7bkujflA71HjO1hVUm/ZJ+
/YldwbmOfXmoFoXMq8xtlvGdJP3IuzWQoRVeaS72N44DK6fLLsby7xkJw4wugZnV0k0VZeW0SxZO
iupjMibt1ixJVvBcf6LykfewAGmkrrGeEsCgBx5UVRHdokhzTq2SFzlEhyAevI1lBgbA2+lLQ+cL
0wSzXGWBh1hKjhjDKE4KTEBLhAJNq5BvIde3Xn/15MjxESmbdOUybgOOH3lbUBbrVHjrrmWI1ic7
CYMSPystHs04MNW2mj1iHI7cvHxRzfzs9ca2TPiSQ4ssqJ6rLYfqQ+4ZL3WDRSyuA1rDcSoMNpsH
CrKt52nxWJoBpfOUIZxK5Xf/+6NKs//z1//+D+Enf17k+1tBsem2y1y9on6BvfSsYbCY9MUK0b+P
1vxhBNK8MQu82Y0dn7niSWsz+0ohQKGFY6iQEVP/WIw+AmlcX/77gSOZ5oKfDjE0CBqD6nMDzp7N
ZlT68KVFpYyjjQ943ZRcS21BPZ1bFO9ZnoRH1vg1JQNqH+em9zR3PGl6Ngd3kED7M/bB1B7UfaDw
a7uL+9lQlb+uh6l9sGK4n7HNQzP3zR3tk7il0sx50QQIlhBDQzzP1w+Aql2ehbF3bziJBcttcHaW
kVLfyApb11N9BOzH4ahz+m3HoYqM+TnmoJak6U3QzH2XQZg++9VXxAbzmOQ5DyQDiLgliMNCYXV2
M7hKFKLqXxFZ770cGPa6znwxlkN2X5CvS+zsWFM/cZCjo08WlTWBXbl3JjtJcMQc2FUbNPdoZhiN
efiWlTj15Wudc1vWkf+gjb4FJB/kxyHB7gUiFtsorQcWxdRvLjqDjmDfydHNjoVUzKHkwPfo968N
2Pp/QwMw1ivuAgAqhOLt+C4NsLeq7AymIED7mYw7kX6DPD+NiZGc//shc+WR4OCsqHXfPRdTB5lN
aJCsy692lXF9mClBIn6jO8WnYKXCnVOobdE348M81RZ41IosoFWkd//9WjRdt9F5Zu//+7USwDot
CtZn5ZtsLqb6McqjmkWP7WCz9K/998/++4F242i3PMqEyYZcvvvYq837ARmqx0b9ECeFc6rn8cmF
Tng3ph0Ds4i4X+cFNHsEkXP970c3ZGRMZP1VSfkHgxUnZGA8NmDSgjE2zqmdVzeiakSbJlyOZhuf
UzTwixEql20ytt0bMf7gwSAwhTYbfUJ/ae5odsWsX0feGfvGMWgtLsyiwAGdqwuQfmPrwp3axOij
T445DT8tQZ114MNEIrpcnm2LCuGIQKqZBqeR0GqJudd29U8jYNpAUJ2Wj5L7ITjKRy4rfY1yjWW1
h3sQxE+lHUVPuZgBNaXFU1XisHaJtLeiQN0uY45vhNrsFblb2kRyx0BXHrBzpro+tiF/238fZmUF
YFedQULEWiAXCyQBkc3e+Ub9YMLzQqNiGWkq9k1+jADYy3DYydhvVviOs4MrJ3W2jaVbNHa+UM/d
gzEvo7qOWi+4DSSRLC/ajwiJjFtSZ4P3ESLq1FQnKeZ/ESLd2Q6l3hUuMCGri54oai98/10VevpU
7I5FpvNbkBjyAZrPMgyEezLopnmQBiT21BEUJywdLPzd0JawSjF85E0zZSZoC6oy8szXGXE0yp3y
ue+a6Zg6KPQmVItLputf3wrHp3GAyUPJ0EGniMuQbLNHk7RqKP/yTNRvdFe+hxVhh4078EZcvwK6
PvE2u7rLT5TBBKeCfMaGQ+4jGxDjIkNYEGU2Znf9xCyBvVLxzBmOoaaQ+65y5H2WQD6pqu5Os+97
40r+8+j+vJfEN1Oe7vvKHNP3KSYqqY522hOhdUMmyUIwONJzsVVOHG5m7VgwVIpjVWPAoUoVSl/R
xB+kknea8ZpJ2l3jrPoNOrxg5DHtlxnjQ+p9O8Nk3sHvs45ZOvqvHdat0i6AQRAUXJnCYbCsWHbh
+Go6rfLpbMbqRef9hGjxUlP58uGwe2AxUv3OWa6BobDiNQKJdbWLp1Gp7L6Tsj85vQHeIzMQNVxK
R+D4QnMuIcA2DOJ5O4Pe+m39gfkmfnMyPlv2OvfoinCpGC5cR4ugp9m9cEurl1j6EBHt+VIoA1qD
Cp17KlkpbBivET1MidFZF68BpJVWxXmwmm2TaJ+oR3wwkWJOUZvTmdIOd0mB6MwqhfEpHe88m/RH
T00JSdHuyvNX3MVRpti9SH12Bq/cLPVHOKYQbjOFo2WEtlexfbyGLdW/sujdbdMyp8fz8tbwmDq4
4K/XdmiWz7ZnPqdpE12C3mfG4RVPooF0Ult5em1KIz1hVeupjin9u6Kh1RX7Fj+mwUc10MYu61kX
JAaLy38/nLnLIErn4KgH5ezNIqdszWv1RzqPp9nAMuTF+pOlrUJBMru3aTK/K56I/7J825fNrcer
d9QGk/EZLve6T43gnIfyaTaC5Irfy7mmkfiLWsd4ndP8738veJGL39gHDEvmb0NNljpLLjPSHmrF
4NJ+mWxmosy785NohuCGr/0iiA2uqt4718IcCddbTNKbPrv0jrSOwGY8nljBrmJcc8aqybpqmc4R
oRYnpVPEB8eaDsrW1iHOuX/aHACuWYXquWcrC4PDM3798UwxaXWDM1xuC3kzWYC/YXyuLMdgymZ9
YesPHrKgnq+yOAWKmQHDoNd0wGxTaQxasi+t1wg1o+3pUDHipt6RvDS80b5PA9vdBmY4HFxtgYLA
FEmK6eTHnnfuvScIM9TrFdCLvSBDGmzd+hiDoBwDBZyxM6zTVHn0oarkNHnKv1lg+4QBoCsT3isF
D8nREgCPwz7fRdDgmV3Ifl9M3CShP1rXDp5rXxY25g/pb+QEVdJ39LDr0rx4bBdvZOy2w6JOJVsv
J4woe1Xu+6I0dmPLyFG1gC5iUs2HAArCrgD9cgtBALX1TJ4LLxaEQWfdRKa59+APLPks7w4fOJ50
Uo/H2Q74gzzxXJfVhzlkgPjBl606P4sR6XgYD2NZHalYjx7CaniNtSoOY6b3GFWr2xA0FGKY8slu
AnOhm3KZ0nQZ2CmJYz4de9I24xGqoPqlgbGZAHLmdAJluUHeP4+Tj9x3kaR4mLtxOD4MMXZXWFpw
RYf+xEKZ3ZU9cIWky8/KKobTUE/FJXNZlUmQHpktfxJK9h78hIFC3okPt8KdolX5XdCc8ygeOR5R
aNeZ1Kov97axeGpxpla70O6bEyaTqQyCuxEucmtR3qVOLWr3RldmhOtqyZm2WH8CyxjPXU4bbmtX
Z596UnQxU7NJF3pd42b6bxuakcXqW+XRjpM+2CIeECpHNGJby4cg50Ds5Z46E3GEpVJZT7OgyzEG
P+Zpld4bhd1wRK7e7NEFA08Hw323wGfLkf6TYizVA1eUDRciwXHhv0t285+z/IWyhbRSjmI3uDSq
0RCZ0s7WdfdkC0nS5mwleiWOsiVQ07NXoUmwqO6aeaErKgCNJdpVZcmH2IV4GWTMQMx4RpPpcvrx
FN6DKQ/Fntrvd7MNAuRU7W45yP+1LJlnZqgTAZTpM0I0IwHl2qcGLH8IFHlvREVAeM9gJ8/YTY5T
f+FkQOeMCn46t7KvLQOKjAAODKBylSVUrzAmYp22GBrBcV8NttHuAmiAaZnFBxqRrtm0gMuxn3LG
crpdDNfmIWpNws2hd6EIF1Gfx9ehbyGmpcuZKwKAtDcE+BGyFxeRivGRdrsk1a+RjStrNRvtcB19
xX7DiugWCIGpj711VDT/3YdDBRqiMC++OUX4CGYX+yhzC5/+d3ceooehodO0tEcYdsta6VkKj0vl
GOdRp3tLo4kN2tH31LxOpFMzUIOKTmU0UdiC9qh29tC/ZwaVerrRW9wkJkiGqtkSJbjXSQbbdgmy
DoHj3MIZtEaSUT4Lcgr8X82gkpFzft8Z4oIJsr4OunNOnSBQBNARIg8HKxRQBuQjS0CU7Z0oJADm
G+I4aZZ0NU5PzSTAJ49TeCop632AXLfLnbR9YvtEsJrTNbOA5E3X537CpWjPkYVPPM2vc2TykG+9
7jz0c8+tkfHPlXyOExL6ZnpOyqnkq6ZO1wUvkFE2EUYTbKVhoBN+LvUzdSx7Ry1IZRgFj1aUf5lw
uLaxyqe9qXAcorjkhyRI5LZOSx6NYUU+IXG6G697XVQho0WPpmZs2rfZxIOrYnTXshpq7t/mqSAE
tCJOB7x6NL7+Cz7ELqOaGfMu1wbpT+aOzgn4AwtLp+eT1brz2pY5h/sS7DDEXXK+tHywzizWoeVZ
HzJITBjfX/tmSVTEJh7l0Yfbi4UtG+PjwLp/1onOdqqxLonrTJ/lUh7YMPsFcxmSjjaebOECcQeQ
eW5HKApZWj+bTvAYNxhlYwfrjsot8zHtGD+mXftT8lKPnVOaB8Ay42ogr8QUFvmWSQ8umb7/qNr5
2EYhg0p3N0ZoEcrsrUPm5RuYAndslaj04Q7pB0gIJq+U7sCnbLkQGXBPd14/DQwhy26rhocBY+7O
EYM8GziYQFHTo6q8S4I78ZK29htS+58oTNwJQ+AhmZxcO6ueSVC/Y6GIL3qBJZkzSMBuMrbQiTYJ
5m+GySp/rAtzQbGZ9RHS8lPZBPU1HmICUj4cC0NTGYLg/xouBn0CHWweGWZytscMEojiNBiJudPO
yQHHcPzviG+E7O+LrMlOrWvs7Y7YquMF34ZGjxfSfmpTPlQ92I+Rn5UPVN9Y/0PdmWw3zqTb9VX8
Argr0EQAmIok2ImSqF6aYEmpTPRdoMfT340sl11117VHnnj4Z+YvURQY8TXn7MPVrSCMNOZdpDg8
2jn+wjHjB47jVZR9UYnnObf3ObMFxFGcVJtlShEMpe1wsPBhHO0wQjGyqO7o0/AEbVmgWlZkOP99
upx6AjjHxXAbWUyfK7ohuo7pbIUmKiwINPeEnbLdIM5kSoZvz7OO/eh2J1p/rMaECT51sCe21khy
jVNM07YyEkaOjiNgmybFmV/mJVfTvM/6ydpJPiGB5/nftVkTCNU36lDk9WMWwoKlmKC4iknNrnOL
qHitzrnLqu8mquv1t65SsEnTaXKAaeSM9K5g59mXOOqWXBgZuAY7DycBDxzl0ZPSUDlWTqvNkPnZ
aDUsOPQwfgM9LgxdSRnlgiqfiawyEWRZjls+OyG6qFZUE+QkPHs+mSTUWChdqHcqmEjv5sBQMTuN
aPTOnazVATnMwHzA+PHTsds7kkhXdn0livw8Ollp7u3EjLw0amCbZDx6tcME39ENlZAY9BUeAeGl
hEPt/h6Zbuk3R5JKB67tkF9DHof381AcM6O0HvxcvCURRA1l1ZqWKZmZU3nokZwWxqIXh29NzvbM
JD4godRmtkS4nLXm22EwptKxOU5naDxRzqA7maevuK2nx8hIqmCq3X1CuEJmaii2kugTnr1Tj7eU
nltczCE8h0OSPc4WRwoSkjt7RMnl2oYRGMngXQeq5BvtqPhpZJHqckXv+jx990YvuvQAwA1S1XZZ
VUbb2FqX0EjLKWORmhGV5rdEzlnuw6IgPVi9emZAF99akjLajJ29agzrUEdIO/4eL42ics+ty5TZ
dOmJKx55VLuNy9g2MK053I+rBNtmexVoI5UBwJQ/7VJ7J1MgfIkmelgiGvDRlv2dzpACIs//Gbvs
GUz4zxzb00Ou4z1D0WVrta5zzxX4Xg7yOsglZ0Svh23v+uSh0QjvEARAS0kqezcYcgiUXkCaNUBw
/j6upFMRR7zY0SVz9Y831E/sHerb0CnzXeYBbtZJci11/jvxjfBERqC9H9GeUCEzqTQl6yEHv0/Q
ZQsGJ6j6rjd5u9EY2wOgaWbw8D1h2Gbke5ILsk07nx6R3I0bzGaasioM8DrYMDbvyQGYAjsR0X5J
UIUw1vqywhVoU2bhoY7Ldu90g7q1O+Ci1FTs00zoQwTuoClZcImWRM7u/Ii1TzEk7D2ElZwyu5P7
voM/Q2B9ceeN5R6a03JVbI3VWL+aWf8Iycbamz1Lvpbn+tUKsooJ9+gZFyacLGuzeXqWNkdU7zlg
BEl+yTP/bQjdPvAn/e417eM8dWLv2ww+ukix3OkCZKtvRfhLjUCsIrd4zFvUAMxaXQ4c4wFIKr1M
ET5NPEuYG0EG9iyWLJneK7m8hKOHqw7h2YPRtOdBnSnPXiNRkFXp5w9YnYsgIxLBr1AtVoY6hVDP
d6ZfvWmCc9t2vsndMgkUNjDI2DUaccB6scmZ6UOt3rSGzU9lTJ9zNWUHo0RwPWbzxk9Xd9lYW9vR
+J6Q2AcDnAUWY3F50XdkkvxqcgboXTFCdlqVISXT68Fz4aLmukH7w0gEEOSW9A7nztLlUS8Fk+2G
dlWQT7gROstP2F9IJUvfW7D3xDNKGYxgtNuShx/HDVA4KKDIBXaLno/KWqY74gWOi0pL4q9i5L1L
nAVkDgXiXSJtOhRIyInOE9uwRjveopP3O/sbwIB9XBLvIVr8j9FrqCQ0Cv6O1SopHFtpuCQg6q47
dcM5FwbZhBmZjYPxFfGM3Dh8/I/YAt4SvFzsDIu3PE/ucZMzcoVxnifQmE2xb1Yleppe546+t+3m
NljcOdmEVvng1nI+MzX97EnLDixI8Q5xJEhzbvEu9YQSixPbheqaA2U6pgX2lbRR5Hh3K587oRvU
fV2/hZY4pRMhGWFpPA3Ado6zyzkg/ebJjN1pv+RdHKTc7JQs4yuqWjZtKOcQBQ8J353DY8qGp4G1
LTAhB96R+dBYsgv6OFesdSeN/6fE+qUcZz8wRtk1a+zhrWQ4fW8URCNMvDoFTkGpodqZY+1shnqP
BEft7dK4tXqX8XpVIOssromnH6eo/4mE4BMvTNCAiMBMdCYG7eiNCqm6jEFvUi98nz21c3g0OVdZ
nLoFoaOAHJmYdihIiNMaNk09cOjA+GjDPseYKVWgkfjA7NzZIfrLHFXXnPeH2VleIuSsNz6L7anq
CQRsKQVCn8EOLrR6V1YDqcgeW0mssufSUq9J6X16kc8+gpAJ7m3KRlDmgd8k+X0/YPVCFBW5DY9E
ZB/K9LKAsbgwrf+jTAgZfU4KNWRQ1ALJvO2tNgLxR/6wjoeEduepHEGIp3382frqquuQ+pY1bWTx
NmcjEsrKIzYx8pgGejOPU2mdHEgINygPakHilLmAc/ToLiMYmGwrrb3Ryq8peysWa59ZMxEUFUzg
FGvFYFuMQBeY3cRy3aVeuzGwUNMg9cDZsG/StjCQQ6dFkc+fz7AWtv3sdlsLZwfDt5K9YPotxIiF
yErtABkeo82zqgLud2ZoC/Kvpr3MeQiLWcn7MfeqXcafolCFH2wiAy7ZJWDx+hGC3Z8BIUE0lF9j
W1QbH6wScBfW6hINzxHqQ9kRS2nSmVALPtvldIHdS/I3iGA/omiMNepwjYVvaOXub+wXEyhqbWPb
ZZFzYxj+sve86cg7TopcV6OLFvzrCXyJEqjrBszZW6sff/f6qe+s5gBC6xHnxp6oqZduaU8DxGgT
8n1p671mfMe5qJod44vxppHj2RYp2/VePGHIufqciyiOra0JvnBZwzDChiV40wBPsBBYeuoasedk
7D4CQRoe58q7iHq4rsdEPFJmeWPysGRIMYCZbccx0jtXqcdlBDZEnh8Q2ILulI07orn3uFZmkIEn
LNc/6f3uc6irn0GjyTPr5hM53Ep69u/ovdDlzt250/VjlfEfvXBuuyRGwlA0/BLhSyo7fUgQe01O
8ySQIw/CqnYciluqoGLnFaRTxab7ouIuPip8dAi9EPmEiPBiUD/IOp1gSYo9HSBwuomkiCiMf4zO
D/epTvdM8VFi+lngRO2b6n2JX6E9TY0GKsV2joslcazPGjF5DjJzV1A78/PQbDfiYclfIRjuJrAX
rmZxL9UjhBFUb5P9ivtz2TaiApno+r9MPDJjkr7reLqN6cLX50NutT0nW3fMH8QAfZDg6N9Vx4y0
N0iMS/EuduWjU2ZPeMmvetqO9kPt1M2JVoI/iEY8aZl+K8OGzAWTX2Ix8/EA6pUm3wbn2g283+8G
eOLN+vBCsUSkiCg2Nz8bvNNWSmPY83hw3oFr97svXbrFtkX+h+56Rv8R4jVKx3dFJAA6nmsiyt8q
kbeoIYm4RLyWtdbRMbpjuwz+ITU5j7uo22Qo+G0JcbZU5qnCqWLJ8I9BTecV7X2Ul3hZy7dROlyq
Eve2nZBpN9YPusN4UHW/rdCimWTqTJVmFzbYlXK50oP8tinSTA+Dq4AUaC1BZXxac/k76aS7CzHO
6gXZc7zMfJ7SwFlWfk/NWtykR0oc/zwhea/cGfs5YfJd9D4u2OJo4RngagOuFf5aeHgBV5JsmlMk
iR+b9LmcvC0ii43V2Y/asd4aUAglwhg2ZS58WZZHcYuIzuLJYSa/C9fLdGZd3A7tn3QNG1nEqyjW
/hWd5rYY/aAyc2M7eYwnG+RNRQemTdZuGtQGK6xyeCSP9aGJ3LeOcYWfLkwpvHpTd67CMyKxB6fB
or9y7J99QVCae2ygD0BpHl7t/lcCzIhZ9qmlJYz8xtqZMWJZpYlY5ok60BYkFBnVRjXDq5eziELh
8+0B2MSghbUJwY60/8jFu2m9kdzINUQj9+xhB4WdYFrHI8tVOUA1/Z6cKqY8wGG6YHaSjJSb8Nkp
3Id0nLubyERN4PTUDAzfpLfjJ/BP49oJNsy0lMvLiV0kiCFKN2o2xHLi2C0HORb3dpa/dVaEcqb4
RKmy8TOiZUxXHPnN3ffg/m+8ab7KmQjeuu+RAuBIWtAB13RgxVgfzNA8N6F5y9aNJiQxGJSykcWD
wpTAFkdSAH7XivU5jjf0RDX2FvPMVeVu/BXPrFk/rg8LXoYcwHBZhrs2FfvRTO+SXs0vmnCHyCHF
WrqnsDeCMGHC8RUXRksBWr+5et4bi/+Fo+FZFrI9YsX+6KyWAEfJXEC4aLMEs8yRDhnB3W6xzX1X
W1c/q3Gw5A81Zwx6aI4PjaUz6SFo//2rrAwMqochCkkbrd8ggB0rEK2Erjxl8kn3bDOU5IoBtYfu
3EhvjGZ4cx66jidCEdZG/2a1y3H9Whk6hm1VpdaBJMibErRCIxS8MMmZmaV3GDDelvnDjEO9s2tk
EW74yFg3na2tN3Ozi6J9Nnr/wPiy2S4Ly6zRxYETBsSyk4Jd81hI9uMY68haJrZoSUAfSfwrE7Q8
Nf/2Je996a6utOZO0IL2Bqp/mNsfS0MiY8/wFZXr8OCkZAzK5KXobaI0muWJv/kmpue+qYjJ9RXP
nwLqWfRgDFAfICpKkz8tMYuqkhfVc6m5JhLLSZNt2AMMz9rDYixfc9AP4fgr7b8XUgdl2fr7osym
rUzVe2rvO4BH6I9x0k6989A31CquYmKDHjGq+zOQU43Akr6g65vu6IhyN9rJWxiL+8XHslEVTbch
vGc0XIK+M2wJ3E6HRIUf5UgmAKToKXCsrSBCOYBoVZzwbLP7rGFqMQC6jdigPQDkQBA0fxvZeOB3
zaHdsqMEO2xvvXw6j9swGm7HZvyOZwtPliMLSArpo52F/rZzjBe0VOHB8cLy0LvQkTx2QoaZ/GRG
HQZqqg/ATtyNVslTB6e2tnEQWvgjI9fONkUCczZ7DIHyN7IHPtwZX9T73xAdTqQFEz4DliMpYK0Z
dvSM7PcpZaa2VyKqN3nVHOpZP1ltW24Ag4+WT24DEDAe/OUnMiw6NGwyT0mn1D6SmvenqeuritCy
/f0n7l7rsPsR5RpqlGKb8DuRHevQMPeNraonRgzEr7bl8mNAO7QYw315I3pda4iLe48QuxMvY6Tv
F/qFgeJ3Hjnzj5E7xP06w8dYKYGGlQ3CLP0EeU5JI6b6efU1PYzrV+VbPtLB52/ZTPw1JTccVMOw
L46H5cAGVvLR5Sjs1n9aNuFPgTDi2fP/ju/JNQndZLxPGlRqkbc03wnb2b//tM/m/mZwcv9xtGix
AMX4h7mR+qqxGv7jn9SvrpU2P1DeOS49A2xz3BVHYj6AjtEWPTn1Qhe7ft/BJd8giV6ILUqe2Zri
niNL8276Y5jYKEo9cSSKItsZ5aIwOg14fcPvSqR7mc93LO8xrgs2RCh8sJ2uVg74I0bQGyjVSoSU
PYMwVFILhXVlMIS0hX/1nPvFRgZsLy7qQufD8vgN430EZQrUhTiDsPPba50WAfNs01dPzsSDXEDi
PZBJ6QFIYQLIMoVg8PYiUX4wAGQb6xR88h13uLiE44TUU9u2xfyxuDYJP+58Gk1gDEn8TAL4cpyL
rKZoe5vChkmKMSCtT8Jt7QPKCIsBrRURyZgrVNAkzq++JemIOnMzxMhdotlD81J5FQkg+jqu0WoC
M48zYeYZmZCZps0+nCCVwdSA9hmxb9nFDpcqJTN3Kh9DKEyHZIrgqsYGIXBJ7uyihoVcmkT5cVx5
3zWxFJ1mF7jMNg6rSuxtR5oB8KDlFXAqPC2ktri1bIVUT8nzBNBN+T8NCvOb0GVFG/h5oOKeb1/y
26jIVls1oi8Wmlysvhe2iFScC/NMBwPB3eAYUCAt76AS30VTAMtn6MkCxHgUldX9YJR708Xwk1fl
FFBq99sJXoIvVXQ2pTvvp7J7tPSa1SDy9hjjbh6i2nocPPqN1r5PW6WRVSsjKDs+siZ6TizZDkKH
kJAoP6FWER5OTCKjruBw/zAZQZ/i05XkyByzdMxP2n6CBai2HuquG1uZ4MdGMK7GWAxHk8SvKumK
g5wGAjQipjXAikiNlqRJsn8gNouw3wKn3k1X+49KZjY469jc25H4hKrAFj1h+peOD73TPnVgsM4z
VocbO1uq3R9q3PlizBg4WsaWSO8pmUwvPJFRRJZZCFJVtzZIlMXnk8OCYm9COr5M5Ma6YiIIOcHF
t1a1SpZ4kHFtRbm17yww7FA25sDCfY4QE0ataWd3eTdwzKJFJE4FLwI3/suA58Bjz1K2k8F2A8IM
xuoLDNx7gvb+4GDAWZJV6Zbp4nnEg3mLUfyd5MBXnFBsTjOa+VFAe8g9BVvSaf9Usl29JkYWuJI+
AtsaSowZHPf8ES0m8WShVwSzn3CgZ4OxESSWphXavsUGPtoMNkqqBXRy795bPLk3PsF3Ow8RXL/2
vmWz+oRY1RsejBrXd9650v1j2dYteSpLRqAj0lf62TAlZnuGqLCJakQTxlLfNP6z56HvD80uo8Ts
AImUWD6SBKGVpcGHFsKg0vGYW1deuZ0ajA+GJ47pAMJw1imvU//pfTy7MMMQLvnE2CF4IoCZqaOf
TcN5dsSJMqzbpUCIpyo1AxJkCTs4aN2eqqFcdqL38S7l6cmb6Dc7ZwnadiCjTP7hq9GWimVL2ztt
J4tia0olFZqkTFvYSEOHJ3RsJlgRBwOKTqzb2BXyYPQqYFdxjOpXi71I2r1lUkmYUGWcxsJxnYbL
BWEfOSSMXwLpNn+UwPJaDT2/Gra3u/XigX1ELU+6EpvR4RQjqutpb5gqjaA7rdTcg85jJq/GZ3Ib
ltOgkg/yT8h8x9XGQm2r88a7sYBpdkyoOkOQ8uvZ2PcWmC2ZgGElFAhj6e/SyEyOVW/0aPRpYOeK
l1hEi7PaX+hp83SrWmALi18nQS587qYRFyJ9ukuC62fWPHvzuICyaLPjZF5szpt53bu5Mw4gYZBq
lHvezTCjvzZL/Q7E4yHMWA+183iEn+StY9Vik7kG06MBUCiJVIT24d2fe5d6zKGLTNCaHMw4v9O8
u5Y9DygnySIMI29D5floHd+I+EALVdTEhTB02MgZS661DLDEBawhq7kgvc3OTuztW5OqySBWfEvI
8bMTlRm5o4xBwsE7RPMtzDEE60PB/KzJ4z3+6H1e9RBE6VLYNLK/JOKaTg6cmRk1GAWZlQf+ENdb
nLZpsdMaB0uKjGYSU36eZK0PIyNcyvCOo/ZEJMrJ6Zn3l2P6Nq1un8zux4PwAJ3j/NakZOa8I0y/
0XRDX0YR7953SxGU6Y/K7BLk0K/E7WwoX0GvP3QvvyQfGeBzsQNAtLlrkCbuBtIaLc7wG4bcuLAL
DPJthgRGhKyQKl8CGKOT7Ia8oKVS/qYu5GNn9lclKwlmllQYtQzVPkNWxSmRfywxgyK/u3CXJyCY
8ntcrGR5zmRuRaSEAB2r4hWrHsnfIXoVak3p4fRlR+e48tecpT1UJ3BD9I8JCkx8q7muvpqFl2a+
2MSggdqgqyUk9o8dvSi3RrXgNQ+c2JyUynhPqq4K4sl+AnZFAKZ3rnmb0MpG1h4i+X2aOowsBMDg
WV7yeBwQk5Ld4zbWJq5bDrreQb+zyWNtoMbm6u5m5ICQYN0peybQgx/DJethKZo3RyUcJlp9m856
L/yo5J6445l4Vm5WKyRLk22uxu6AT7TzMf+Z+R8NNKwYiQaqZjMoLdzcFkfJHHHcIVL84HwgmmC6
NRv/vVHZT+5h/GeaqXZI066NIB9dzeKUh+6z7TxT268eF6aAE9MAziV6sPQtjVSBmdw/68E8Kat5
rYF30na8Ru25WY0CqWFRwMcZ9mRkl2H36VSUYwmLizx7IBuTdoKsIPuP3+MCdTMFnZ1X5biLcdPi
l0WAiIWZ9pCY0Od4qrbuajYawwYCUJ09xns3YpYIdWHuCrUZ/Pe2oYBRJrZ/QnuaZD8tzZNF653N
NPhzJUXgt9VDHOltbnvXvIY50qQNK21MZSQN+/0zDuZtj0A/7h4JFlsH0UdD5vfe/N0xONiYBZGc
PuvLursivX5wGF+sll3Ucm/cD3fEdTzYUfaMD5cLJRyfWr8+1nI6e6m/bkgUs8n5h1jCq86YyvTg
a0iZMHYgHpGkAuEw3f6PsWLPizqCri9dHQh+GL8kmjUzPFbQVFg4Ao5u7yKqq4pNYWXAGmK8j5Mx
HuNSoWv3rrPxYmEK4Uqd3yIzrTb2oo+VdJC3+ClLdYhe5BJmgBhcO78lN+gjY5tC0WvcFWvAvchZ
tyDimm6jGQAHPoPXrnauY+LdeWltbVr9VvDRTUgcFGG2HxDDQYIroFz1uPDi6p0Imd9mSRxvNbL8
UEOH7Z40gdxNMVvYe7+o3haRbhpuddVPPU1bvx88+xouAUrUapsmjFXzcVhBZ6xtU51soojhjMFR
xvkDl6hEtqSrt6Zr7lnDfDhJdMDYj6em7H95YBVvUrTuBWTGXvJ01amNU8WtT3WGhBkRmsAUI5FI
LOiFp2CuuSY1uRVhA4qWiEz6PbZwflfdeusmptRIh1btVtKvw6G6eC9rxGyiunOJQmdRAtChenBM
L6gkK37tsG2crPFHCnFIMpLjEMBzqjQ1ZisxQn3oh6NwjsQBfcIGabZtwiAoG+Q9O/WaR67BGABO
33AOYqWWTagkqIEfBZK0GyTTe29m3p6q4dHJOErBXIcuo746sq953H4tWbELcwa6TXk22JV0qe/t
ZO7jsvFZezT4h4lIzE6D6czrpJwFD1QAlt1EZfpMi2DT7+p69fws5nc341rAGfcsK3vcOdqviCRw
6gOOp2jXSvj3HQr6tIy6HTAE56AoR07uDJHOjLrnTi2f0jXrnXL+PhlAkWrPu68yKi6zZ7mwFGqr
WWrvEmHcpp567FzLAlPdEPpZzkFGrbQXNdwEFDr5Jh1YJBDA+2TVK38E+XJ68YoPWiUOgK4pDqbg
ji95WtCss7vSlELW2G5jTHG7UeF1m60JUOco96GoTpEvvo25Nm6zkFeyuvj7ntVag688NKcvSKO7
fqBwF21zNdug0J1xWFsOhzUWMH0S1Uoayl6eohn7l/TGY9dAX0okhPexuUcUHO0wW2UUNEgifdPK
mfy5+8wP/T3myb2cXJhrpvHdxSltTuKRF8rsb2w7MgVpHKuWhrVhzovEINzMc3fn8F0ptDo0rwyJ
7ZCflAUbxJPZRY1Oo4HNJd+A6sPUDa+ySJNtOhh7mDPDKbWls0Mz8TVWsPV9Nb9RcV37dt51Npr8
pbnrJlDQuXiuERhxipJ/xrX4koEiDADipaNkX0CcGxNNm3S08EHFOjrqaNi60D0RqYlrz/ouXwML
F7odbO1/qopBrFyJQpY+QCzP94R8F1jc69+txIyWiA5X+7hQVfiI6lSl2C/JYuGoGw4DFs+jThny
SqquiCdjnw7oj4qMG55tmOD9RzvK7Ikqjs5t0P6hLBfQgMzsMRggv3TJ4drQzdEKOU+GIwxGcNPJ
jgGEVNh2iCoHxsMKXBP0lvlIHZuZPx1HhIN5VJ6/jBpNhsAouy2B81cJyHtLlCObCMK+PCRdo7u8
pg7oB4GCYdbWwaiJ8jWJL7jJF8ihCdY4f+4eWHHOZBqRDDwt8p2sWK8s32JTkhnjgxASIWGZRXaq
E2jndZl+LJb1Epvdq5mwpfE42IDyr+MP/wFi7rUTLq49NNqIOBuGatJ7qhz7U1s2i6AlbPeaqJQ6
y9lxTHza89xyjl72ySQi2xgdrYJWU3m6K1RS3LOl5G08gnfpYdB5y85h7WJYZAuDXbJ6BvvskW78
nKp/Mn6zkiSkHccHetTsMCjzUuWQtKRYHiYHvKTo5oOXhsVOkNhUhNyPVe/vcc8XuNdJR5hRpoas
T/SitzJyyBOR1q52WNPqmAOWzv2PJb6FxLYh6BpqAqhu+5TQW/I0r1OZpY+6AxLqkjgB+/G9q9a4
7vU30tv05IXsXzxti5PJnH+G+VfPRK37rnOijYYBQ8BMAsV9FaK8RdFDLwQ9swaq2THDdWcruY2r
aRebWXVoQvtmoitEuoV/ooo/EyNSjIT9S+uOp5Bn5Rbz7KHpbOfeaWOAMcVliDv7zOApZpIJNAS4
WfmEMvaOXEKYgHOJEztlzp1V7m8v9Kj+HLk6VHnhtfGb4V2Cyh5pDUUezEMoCoNJ4Sat8ndYlbf4
0Z1z5FykVXhgQGARNBUZF20ii02Tlp9Ezz1jg4k2pczefTP+gc9FXQWB9dYhss1rs1+AaEmr1F9d
QaLXTFFpJY9LD2EYOQ6OYCgSonHPZUQjbkWJ2PWx3IyNDROA4MuBA+TGYdZvmIhTQolcH1mUQ6HD
iqKPw9d1rpQa6HqEaR8nWQ3B6MNr6KNor7FALAajK+KAMSjOzS8TySzbrxliUz3ttZ+9oWQraI2s
L7z+QGoMitehR22FSRDVEgPSleAzJNBCpLOusLl2MkWfLGRs74hpfkJs/zvJ7K0mBZxyPz/idmWz
M0XiQjTYtnTycpN3Ldb24sJ1TEsKhAZ84/I8C74XcmnW3VgFChhUthQMyBkK7xMh8f+akhXLHDHS
YKo44YnJrWtKwfuQVPVesdkyXRtjRI4KRIHgEChiyDsJb0LQdSBUVpaHv7T3g19+zxri8sAnm8Hr
PmP9iOieLdl4GQ1kZcD6T2Go9HZK2FfWPr+wiICG3ZJmV+BuOM3rs1MSAYpypN/qvlU3o2Z3ha+e
4qOfDrndIm1n5o3I0OIkkrreLm7vbBI05+jd8uHmSYXmboyQHTd+/YtHXx2NaCX/0ET0Xva9ptH1
GhaqGv23xsfhRmyzFdhMarS0p2M9vY9JSIM3+M92VbwmcL9XpEa0MWx1jiaEHIskGH2QsEeH7gfF
E4vIiaHMYNlfNXpJYja2sm3Vc6ZOSabLQ0xQ7gTrtI6TTZkMzo2y7RrZN2DvCGThVg3jxVKQlwUB
tIe5Sz6VRpcH+uEY23kR+Gl80TZWUxsB9J4nkLhXPcz7CvdqbDA9pm24CbXWx4YKJyNEiSZSXjIO
qH4mpCWtzmwES+YwDl9jImKh4J5xPCY9vXf8v4PM1X+Bzzuesi3Lszwb2cRqDV8x5/8Cn9fVbIiR
wQCLPSYsVlFGuEzJB65C0JXcWiowWQ8+y9ralRFZKVKYz1liQVfyMn1cvLC4bfEIukPxphbnqVRO
fJujybzIDq2zWhCls3A6NPP8KPl03ro5MVtWO9/Xa8kaFclltma8w7hPxwd2OedxGctfXnXPLnL8
Hrv6iU0dKFBoe6X9nuSpRTvkPA31WoHPc3+is8YxU7W4LsL6w+9Zk9Vtd/Cc2bifSgZHbGeKmZ2i
mcXPgABup05GV5l4w9Eb0R5V2W1fxK8dqavPlK5PqSqmrTCc8o3VJmxUDv+/b/n/64iG/e9qzTho
/2tMw7+mNPx/k+Pgexb5CQRZ/B9yHJ6IcPgfD199/u9BDv/43/4Z5OD8h6lMk7wG3/WE5dr/O8hB
2vyV8H0gGp6gFRU85f8ryMH/D8IVpPQt07cRm63xCv8McrDkf1i2r2wG+ZZlKcmn458v8X/GJPwj
W+O/D3Lw/z0RwOEVuJZQjscVxstR3r9/lNwhsQu+He0lVN/NwMN5BDTkAJr1T+46t1eul8EfMuY7
djbJP5I//vGG/XehDX/f0n+NJPj7Ahxh2ba0bWELhzfoXz/LxRxPJvS7eGsqlof9iFkPbi2diLHg
K/KZd9FJI9fyInIWXBidTO9+tQw2rwaYlXrUQRVSrpdJkQcipXYNvRhmHGSFHd5ibqM5ew1LhiVY
cjTEGYj8FWKaaiIVs4zhOXfwz/aWcoedZbLpcpsRbXtpcKUb3r6g3ov83jznzvsoCn9PtbWxoNIF
UztjjO1rKDYdo05wycg+Bo7BwkZtgOoAaFSlItr16CXXPV9KDi0zEv4HnRjp2cgi80ZNeqFHA1za
tCILRC1cYAVYnGbcl0PqnhyzfDKwf611vv04u8K8zYYlPEV2/miMub5bMrc/dUUX7Sd07ZdYt/ez
V8B+TKv5iiVtDPpxFLewKuPTOMj5oERak79jkkuHlHQDt4rFGJmelgDXwhw4FE57B86YmVMPztyl
/vCz5ttrfs3JsnwSgYj8RTD7w6Ie2G3tvk0NMZ15JfVdwpT9sAjmkZ3H6pZotvfeXpJjhIgINtVK
BQl7fa5DXR/04KwL0XE7MGrfzW6OavmLtev46fWL5p4Fh76Y5ubvV2krc69UQtm7DPXZpAq+Es9w
x1OlUdZgIxszSj5daG7Dps22aSvJzgPE/IACG3VPPEN8dfrfOU5M1nxJd63mVe2aNB8MxptNG6Xz
bRqr8FwJGn+zJ/gIst17yLTtVBfAQ+QcfuBHiy/kSqs72/rth2n+ETspmGd2ftQBGyRIMiB4T5O6
7Urqg9EJbAesEnfrOZa1/4LYP9qRGIUluptwezA8beE9tKFTf6a8O30H7ag1lxjuAg1bCB5O9Dlx
VzAaduzu6Wwd6HNL5d0bc/fU1g7ee0djfEa0+ub0/v0UF869D1Z2xDv4hMyeWb/hvSGQ7E6uo3Hp
/v1PODTM/+2gCJka5mVcvEjaoy1D7GY/jyJ/CSdvDCwyqaCZ9l9tWYtnFCoV36jBOpePy/MQTdUd
Cxfvgv+ClR9B1KvGbQAPl/ZhEdgxAyuadKZzHYDu1Fvo5XzjP4k6j+W2gWwNPxGqkMOWmZRIKkvU
BiWaInKOjae/X0MzdxZW2TID0Ohwwh/eKi9WQG0iK1bFQ/NpCPqjuBsB+XmDY42kXGocJUqvVnUg
hqw4DQwIEAQQLpaJeiBah4euSgNQddLzdMxW1mjfU3jcaxBaIJzJ4ndqMBwcHEUC0ZmvnoJihciV
b4MWsfx2Joy61KXluI5MwEMQB2fUSDXl2y6s9AH5Xp3ieVXT3sNe3ELTGKAw4rZ+iQI6umqDnj7V
uRYC8PHrBeoRAR1V0FdaRXxNEQMPTLWRmR9clMKmbogi44acUcJC23BpKl30HjrirqJvS1MrdyEy
4ZtbC3WBMhs8rUkNieEAEIdmiv/nVJypiWvAqVaG0SGZSHbQC4CDqlYmh6Jz/edcv5fqJB6aKr72
rL+XTrtYJJxoNpSaThddj4/zD4tmx6ip6UMdu+1m0rGCqdys3yilKJex7ipvAkB4U07bGvz/KU6l
ImwlcIjygWXl9glUGj3hYOsWDmZy5QSWJqnd7aujA/TgsEFuJMmpmk9U2iIfNdKYvSJoA5O02UmX
3iMq5nAfAiJNTibtUaDIRimE4mEszTAmdm3QHLgJGp8aDo4ntQaVagrMvSiEAshRI3p5rYA5iQrX
mIaAzqbqgZo/lKOasofKUYVAGtAB1cA3jdvPtq0ftp+u4qERMUBW6LKmJquhHenUQbbpFTPY9nJv
zztIdQOiSTsn1FBwMetHJOK93agHAGUGACvUXQdI0dh1Ct1d2joAojrvEBnCBnTrWzZt/zTfpwGC
klHIKgzRxl94tWKiBBVSASoIvWv/1SkUEzVH+PJFYieHJHGgPFn+o5sLqtx6vdda51y15Sew+Eet
Hcn/3fHNKaUp39Q3G2XE2g7k49JuelJKj0NkJPer+rLf+sjcEBfbbwAsWjcH7C+rBS6wRo1Unv49
CmdZbYqdlAFR63Zd90Am9RGVYqdH+SAJku1EQLJAovFJ04FQtVPK57eeWPlovDt+9DtZntj0pH2E
BTslLd6B8HXLzsqTzSTUC1ZmmP+O1A2rClvtyV6DZkZJiQXkKfj7TglyH2g+JsvShjtQu7wZfwT8
eSV1oooaWpzIzq4rjiGjIqkBit0vYy1+hoCI0H3ttuuyYCLMJ3IM46BwMcoOR/vH5ERY0ftAuGF8
9aQ2dJghol6aYnzikCyffB3E1FiiZNXnJaLzpPvwdYInJnKteQKLVYj50biyZcOs08m4C83A4dph
TiultioNFxfAFgEX8g8wfI9TmLXIXOraYzFan2FSvniJ028Nytgl/JMqy4Aw2szrtFLpb0fwPWhg
hBsCEc6k3sYHRv6vqT+rAqoLTbC7ghg6EpnItqZ2uQ2h/3m+jwSEWXxoDUby88dVo9IiU9lcFB8i
ZwHOFZC63zGnaczqqgLVC9lfFWdiR/+Xhkh5KCN1kqFDSLR3QwKjZD1OL0k4PEXxhxOl16Z1gXsX
Ag1s8LSZudaU4WD5413rlX9m2R90Aa1j5P1YovvBHfdSsn69fQ+7a22iMUc6j2QHsisA3xbQZwmm
5o8VNxc3cAWiSVJcu6H9tLJnt+W3QMYqz3/XE3GjEnNXEy6gRzITOgiHqD4cUfrasxMTQPCtOGzd
vI4bMbieodWPnWdAoqcJH2nDPWPuLNy83pIb7rEXoxwYob0DsT9AWcO5WiHFP/4O8s5CwNhQ1UOT
oMiG8BFVNS44AgNS6ZLywgfVcKOmwN3NH2/ndDdiV9wrF9ZGaub7voC+Tlc15T+wvv7oE+3WeTjq
FSW20BdPKP9gIvzi3PTJUKM7aeyMFsywloU3R68/GDkOKvU2qdYHA/J3laNrbpQuOM6fim5qtChM
LkW1LqXivc9XIrroBlIJaSBqxrly7J9GVCOmIb0C7/s32OIB0eZtNXJPorNpSAFv76jNgI64mfLi
vaY6Dr25wnjinhsMkldOdxFnD23Q7OTfHf6Eg/oeQxUrPD5HR8awirSNfIcdcj3GyNsiZ4XD509V
o+qrCe2mNs4udbH8qKhloSx8GztelXzEdvDbw0WeX9SrAwZyOI1nfC56s+u0UZ5NG1MGxW9fNRiO
sKCVtW9aZxWpDjdJ+UxxHyd5nRKFFvCI0PU9Kz72SEUy3SyqLQtRGY8RWBNh9Xcr5bV2MJFnx2u/
6G9ZxoTB2vSegnTkrCg2hj6hu8QVzMMUSO0wfJxALQBEdTBOSTtMHbCmV4UJ4vBX87BscuMlCtEv
fsPRphe8g9YtIqgefg6R8oSkBiTCYeXa6Zc5MX0hEWxRsccRlvmh+PkV3XzeOKBXNeHfIW+/ncS9
a+QM77bgsGnWMb6Rwv8EtZzM+qqyovM84JbKQq77JEJ0PtuDbznkI//oTX7tyPv12nCN+sdj2/M5
VT7chdH9dNU/HIHuAc2zoO4I1/Sbj9bm312j+vLtDQ/zOIIhvDVhufeFva8rPgEPKZay+j4PktXz
LUOpHPos2s53Xbp8JdPuPhbTk0KjTk6ZrGNQBhyIbP/VJIxb+BiAmEH2MD/V1mcGJGV0yw18quj0
TSL6KsMLB/ltiKncF+jvVJiONzzOICp/qzt7IRAkKngo8p1NYE6LpI9v80cH0XBQkL33LC5W3iM4
QNecfryWuVLSLWqcbFOo+lHOkE5od/kaU5ivJU2xziUHa5BYZmiU/DoSxNvpqacVE56SWFrS5tfY
Ge9ga24RdRnb6x7kfqOWxW+X+7/DJPdPc5dl42UiiVMkt7e753KaGbp6c9MJOb2w2hS2BX2ZRmBl
X9VRv8eFdnMaxF9E9DRvkCGCpZldnQqFySYIYuhYrUu5SAcql4tIj/jEUz8gMtY7EEf9XNKjQW5G
Zv5MpJXQ+a0lJdQ8iqFeI14vGe78UIzxIx7PtlyKbci+LOR0nlBe1IonW2nuft99h/p4t7vgreyH
H7RZl51hn0b485r4GdX+rqATaFsA21VvpaDDClxtumsjIvat89YL69eWEy+KAIbBr9QmpjdQSSYl
tBMGJNgNwBaiYLzJ2e+73+Bm32kd3+RXp37Io8Uz1eNzgR5ni1DBd6aMEb0e8vdcqb/nKx6Klkd7
ikznRyD1oETlg52095FlXhg5fB3lpGQwSaiGwQpvHM6qakf3m1XBsYMZ8K2r0CWVx0nff6TtT98z
p+waxDp43pJpXyXMSwdF0FEbnie5YVodZ2RdmBctIDOkBhyPYg8GdW9IE9sh0F4cF0CbPE7ZV3kz
3yRMpsSAZnstwr2cP4aq/GuEc6noyrWj8ir357TF1lr3D8583sgdUT6JWlG+ZCTM5IKZsUf6c2so
fFEX1ijCq0c5CwuGk29WPgzg3HUAwVRz6L1xbbUFKjDL80tZUFL2d3qYHZw4BvyQPjTw2xG72RQu
FyfXmbywyjQRAkzW8vuYaDf5e3nYV8Fe67QfWMfrXo+OckL3shtUA3tcwK1A80+sBjc8g1+UE11t
WtQ+SMIWjdyWVOG9eBOmcXJYSjlQ2ajcRb8DJsomAIxcTEvfYXrMT7uyUOPpF8SpYOWo94/Qnyjj
01LrF4pXEpX6GyNDyUYuDMJxPpMFPP8rRACk7aONwIQutbOlnCJA7jmlVH649a5yg8s85+VkkzNF
MB3qMPsaHW7Vbu5a4j3g8LjNGi7caIhRXE3n6fz2piwWyfUj34aOEsZK4jOrg5uPI53tm8scPzL8
ara10b8+Vp3GxXPVyrypimH+NiV6Dr381cM36m985iBsym6tNX7kXn+Xsy5ouaXGASZJLCjwelBh
oDnoeMvZbf7diLXSlegJm9R/WkVsIor6mn/MXJacsbBC9oOw8X8SbztEBDWQQLdGaT3M4yiv2fTZ
PZpg/CFX6XU6r/OKAjXzqxugtVNr364teZrP7+jT/4yvtDRBzR+7BWHt7PYrUvr3/z2G+atQnGeD
U3GY53yahzqRQ6lTHESbIsAuTF3RwD4M9rTl2ON/jHGNJsthqNNrJ+Mk/lSjtR89ATaPoZBDIB8X
TjgfVBXm8Z8v1/LFrXe1Q+6l21bR30ZURlHzotmT0dvywWm7pv00j5h8Zo2jsd2Qn/cZFy13T7e/
VzwZXyVkD9sn1PTvVCHkM5AT5+/G5FIsOTM9l67L/Guz+oeIfAVy3FHZfryPwRyvecnGJtcNmIKf
YSrfdUmck+c7+eNFxn/Y0S0nTz8gCPv37F25QbSsnjmuxel5W9r6QzUfqHx9xoGPrS/zzc2WeoyY
FHKqxpCefDO4dQYn4cD+2VH2Wtgqnn9dekzcZK8wUeQcYHcmJE7HnwiIp3ySqVi7UX2dR66vvH9B
U7xBzlvNa64sWc5py3QPP0ks8M2LuTghUwQSrJeI2oOMYxXLWBnh1tfSYxr5l9b5pgj9Ke/BKq1f
OhIyTB5/YCbJIUv1+Hden1PiHwF6rJVmumWhCnjEQNED3kTK6VPr7LpRG3/3zeP/X9x8fBTOuC3Z
xefjY95J5iFTeqoPpNEyWzBUf+vHw+57pHWziIzpFrUQjAs802ja34rQ+CjBZcLb/gs7LEUh4eas
8pM93iA3ufXKh0Onl/ApZtvymOFTmr6lGutqnjuh5v1zjXqXsr7nK+5MMU9Iz2weNC1aCRlUhJyK
hCBf8XSc/P4uGztq/O6bTJ9wFDcRiLsnjJuCDWbeuM8tYM8ad7ecvXTurNckVlpZfVNAcIS4Gdn0
o8uUIPANNI26zTyQRTvcdFOmYvDcWTqB9y5/NUcF7eC8IaaLfgnjOb8a2oJiQiyj0zRPYTqSeE0F
R4ikPKeR+WHIheJSYcII/Klm3iNNxzKVGys+Ia/QlS5qpfzrVTAsQXQWQE8WMGqShRYjb1/lHzKU
n+PAwphOxaCv5uC17sQdYuN7Ypxx2LvN0W1kbZU2v2Z83MQyQeh2q/vOLorrR1x9VprmryIvPjka
R/27Xer/5rv3/fZOSnoY/Hxf6O0dQTbmqe1crPHcWMHRSSjpyLQwJl6pZRRtjdNb0678c4+qvRG0
z0HBE5Wfk7MyHbrIkVqfPYvpbVfaSu1aDAh6yqvugxtCbkdjCKa6LxNECk33v4GUAZLXFUcpEeEL
eJvBoN7l6ej0NsF78+6npzny64ry3A64IsvR1fHjmMdSoQ6U5uLDof5rYx0YcpRk8GxR3eRHEuE1
gHmYUg33eQs14x58uP2Y1cR5PpNmTsojH+8uDxKe40GHAsMub7smcxHG+Dn/g5TwWce3VcajwXAe
/fSjMKPrfFTPJ5fcSXXDfrUI+uet3EAiZhjrQ1YzRmRzjImuX/M0fA9i42+Xmj8Zf1QAIjJtR8N1
UM27hYr33xjNt0FbnM77bh6s+Raa8QERoyuc7l9tbE4VateoXvHxfftaDiuPHiG7sQxxTIudWAvc
DejqB3Cdt4bJk7vFk2aAuWTbln/mI8qCgUPP5WTLs0seCH+beArP01Wf5GZudA5Gja/zR1Lx3tSt
+wAD/DYf5qoFybR1FzkN6Diu3+rB+ZUbtkxV/L45hj6usE7xnaqnzGQJ4ZBKoKXLndMPQDnqkIWC
e1htIVoBbx5u89cYkEV6a3jmdP0VmfmSyzOI+WmMZ3me/x2AiX7zPO4eFc9r/TPv3WVbbuKgevxv
HILJ2l5RgMTK+MmlCaLbOsJTcleeg8kRUUY9OCOOy7asDW8JqHk7ITfnkbp5/ETEBT2qv8/BbiyD
XBCD31i5+mn/ZUFnBTz/Jb9skIm3jNCrkHqnpT7N4RYd/Bzcp3hFsA0IgDyr2ZjYvNCmUF7GUQGi
UYGFdw7om6Kgm1/brHrQbH9djxkSRiy1rP4VZn5JQODa/vAtM6i5puHXOCpAkzQQuIhMvBxl/URu
wXOyhlw58uE3+RBk8cLH3Xae1BrmEEZnn6Wu99Td55NoTgjmCDw4oppI3UbWkObToZycx1j1tgi8
ynXL4i7gwVA8+kAD7F/2Pg9rKs/o1Oc9wI6I9F3IrpApNXWtV/Vx3j1gFrzPh4zb8woQNCiYfMsD
YopWZd69/pVdsvprar9kJo1eApMafSKvqzZ17f72lNNTzT60TG9Txhey1pJH7l7vccXQxX0us8j/
dfzhwYJHELScVXGbSyGONQwBpgmRkJB5pEw0nQ6mdK7u5+0lSJpL0Z3l7ys6oayC/qVHJfK/Gahb
RTfUCb7G/BsKBScaW0rmaHdgrxB3WpipXG7MdFTNfKejHIGKJ5O8ma4Aw+cH02TOYyv6I7KViBiy
icnliAUggWx8nA862yc8n4OGFM5N1hJHyeABE6uVSv7jIh/A/gXESkojd/c5DZjHVo/wmUqz4192
0CYnrDD/drE5eALHuYlRA/bpn7VSfw3lJGRIIjL+GvEIvTvOGVhaW1cAr8927KxNXz0jcoTQZHql
+HpDdoKEd9J2qYotkSz4hZbz6wfF7zwlBlkRwXcyiHHtqszTnCTP08fVh7OeNxI4Qc4mo/MYSDVG
W9v5Rl30HaSAPAdmlD1ZZb+eL27+UHmPtK+xtq93NuKh8+KZJ5nMoGR8EYNQtLXwbd5LupqQUG+j
MxooS5NDfs615Gkko6gyDFeNQM+5O4F+vcwpZJKKmy9f4FTOb3j2DNKt8NYV3pfM/nAHRURleJZf
lsfxKVScxVzvG4cXDsc7JXDuw/RftMGjRFDuvWrcKXP5M6f8KWhDa0P0gWKoMXrfWkHEYQoGrg47
9gLsTmUJc94K57/Na7Z/VOqVq5oc0bxy/lXqUWuxqvQVv45lnk332OQXUH6eTD1YmTIfCVoCPlyO
htw6ULKj0qprd+e1NINfWTuNMtQriFvzIDy3NgVvhfQB7wsE15mhREToG93kKQ/1PiYCTBx6KByJ
ci0w/rdMwYS9zE1cJd/mxWvAnij1BpFydtT5UWedfRnwZsf7+EgawoY3cbudM+3LoXqcJ0JnDe9+
w385YNkcu3uZPDrLefEQZP8J7Skl1wqFJKPcZrqK2BaEVIZYBkKCHNK2hhWiYed53CEDkFnJ9H9+
kvMxVCj3YJKXuIvH4SfQxftcRq3oSOoUNVUNFwFgrbLcJyt98+cguvXhWVcVa+6/8KuuOY993cJq
Mniey3bOlF2pj1aq9eP2L05XEWmJG9yIu5wwihS9G4dVWB1subFpRGF1RzAnY5ioCd5sjlT5BrnV
eTkxcYQucOStaJZvhGYe5O95ivcwS6/zGzVoMHGFDgafplrBS9gOOJpWd2iKchRkFcNpVGpWxjYY
KMHJc1Qu04ALd/T0Ywjtva47f8FbAzfKzIOXeYmNanlTjdO8AcroGbDiy5xI2ZikT6q7K+Pxs2J3
UVnoENIP8vMB3N1LWa+Gnnqrm69Scb7aCnIXwIC5hCsLxUjgsacWHOs2/imdf1Ljcd0M6RGWm1yU
XKIx8JLCRAAwHz+ltAnZJq+3EjLMTH8MVf4h7OEeWeJDRX/Ely/RIusi0z5/grfnaJ+Fidd7W2w9
alyDLGLh48tkw+ZqAb9G/sIvzRseSn8F3WjSoRLpLxA/qEiZqCWjWxyYt7AaXsCmzvXTecW61dJu
U+g8BCxyWc4rL4PdkeNJarqP0Lr+6rtyPckjpvf6dwfkO+2+g+miUNFvnEG9yuAVqabrXPuxRLd1
ogxrTD7xL9yRgU+PoFddWVszR74KJIVGbW5SfueeAOJlPyhTef60MxJKX7HxLG02/lMqF9TUvSOg
mw0UgRetJz6St1x3+VfsvcnlOonp3lcsPYHulRG/oK7G7JPbddXL0Yqina639Jw1yqVUociM5lk7
4UWY/ENc5VWYBCc1TpZy943r8tLiK1ggJg/EkgBgkvXGFE48gJ8vGarNlT0zQN4UkISsFtF34G6j
4OaI6tOAej/Vw8/cTqEWjVeU++EP/ffcB/vfKZFhUMx2/WLV7Qn8MTtyGq6GJDy2NFfkTc3RQVff
C7+4yCNZr+d9vVsoVvk2yp04l1NDzlMrTVaBZZwr3JRxIdoC2qc8K1OVOYiWQW9Qau99iqH8f0sE
8oRoZfvLyab3GmqxT2eu8lFlkp27zh1v8zlb+M6qUnYdKtuyk4iZwYCXdzneqSzA7N1lZYmBmRxo
QmMr9b887ylXxE2WwJBto1Kb/bh2dptvXNbE4Ex8ue0XmjGEVSRhQvbJVEffOVrAeUJtxJCIVHiY
Popq8xmaiLZA35hBjqn79cr3XxlKJpZG2Tzgfr6Zn4mFENhkj+c50KcoYQXdRQCfLwrKMsTZnqxN
OQi39FPzLC9SPs1ORU/CRgGFC5ZvdLr2Wo0bef1myd49ON6vOmA3l7z1tnlx7aXisZHoA18MaUmt
fpWE2WfX4r1xv+a/NyP3VtfsoEHbHDxA+in1+FjXJEnlVlXWN/DRJtxpD3bWf8/nizx95X8WFEgV
CNtWor7JrVN2Q2Ux1cXKNkHgxEeMSn6QPxjXlNkfd9mnKF/ChiIwu+/fbsp7lAnLE/DQaqM9KDFy
Vdn4Kt8nt16wMlAox9McPcxRjmi0c8a4yKuYL2c+vnRzPOXYi/0FNTJqacceF4ryjRNk4stNsQVh
dpHvcqB0oc7e/EuslZL99zyQNSm8lLR8+JHTbY6FRwHezwufZegvT+HW9NdCrx/8VP3qzymExb9K
l9rqD63WQH7+mprpW4YhRgr+34tO0xS+hwh9DX10RcP4Kte1XN+NQLhZ/5CLRf4awPNhKIs1XeYN
rpOHuPRf9XCiwebS5GwPVqSvqeB1p9ihjclaifzdHDLP4cZQ8RCxC4un6ENe/LwaulKsvLw+W3Pj
DZHIuVQwYBDhKvcmEDvwKDuFSgXy7iuTa8APahdU8VYedfLstObjvTbOKmTTOY1utP8kJLIxHaxT
wz5XCX671PrHuH2dz4RSVV9EGi7n9tW8t2Hk/Nb5uEZh9oBX82b+pdw1QrkVJgWQCC15kGU1eZbI
O46oG8kszvG1H1drHuBNb91Yv6sZi1eeeDKkcsbxGKG/Jo0DsM15lTFUSzNPBn8yiBCa+6B5E6e4
cgA/PDdx56+Wx6bTRx+Zi5KcXA/zvLLpSyh4Dia6d4zoyMlUzgq937i4wIf7UMtkbfnOUR7y8hAL
IveCwqxMKSa9f58bgPKbLehdtbefW+w6+fMicTYitP5VuHAohQkUiy3fi9vv2nrXMms34RimZ0P6
GIZluOs19V8YB9GHPvhE1J3XrZo2R3nH8Y9tle/t7rvRp3TZJvbScrDlLQyorIrnwtlpIm095nvh
UWYFWOWcNKWgQzgYOz0eXzRhlwdDK/M1aozYd5jhNkOYAjF3TaxR0TUV5Z6xAFMre+rK8qObpmsd
jsGqioAcFI7zWWlIyMRF9Azd/bUJAOYnEZSWUTS/nWo9o4FqrCe3aJ9LVIPxbJfHHKawCHvBdxFG
+aIb8MUEfn+O4V+GtLhMCo2+IaJ0pj1lTuGtms44uqm9oSVyEG6MLiJcywUaxA8JXsyA65E16HsF
RGEAT0Et7HtJtAwTpe3WWfI0dCG0X5XxAdUYFt2wQOyOtaKr1TLIkGg2pS6Y9uNYAtiYF6JnzhkC
3G9nEvFQ3leUnQMjAlFSd2sB2liA/b0k71qFxHQKT68W4H7dzgSVhQ6unv/0Q3IZFJzuRapQllCK
Bo+56Jp4bbaeFOtaCmdfQ6VxedEikPwJvzFRvhXqZ5k4K01B+hLILtgh9BLTPn0ttO+gqTcodsOy
RITtIDB6CQzntcvK+1gl1rHVzFNSOesmf2k6K4adGFqrUmdDtMQ/AI7aIs+7TxEqn4mOCl4LSDCW
WmuaQATGgTcoit5dpGjsIHp9sbAQoVcFYb9Um7Xem8cqQTxGpVicktxDWkWts23e0C9CEsqEwWaX
4tXxXfjvFR4GynPrKxb56LS11URaX8GBBSaoGepJNO65jjpjiTnYI6JNHyALcd+G2bXxM6hsYlDU
bTBmy7GwrJ1IUHhn68MToDEfMNtUVp6HWP0oime3Dy5qiDRNGHRvXSfwMdNomLc1zo8e5NJa5uB4
mT0iKvVBRwqLyIi2FIrmqxwa6rqnOozL2TqqARjWwyZym2A3Gt6eQAAWmtZz+i2LFK8xW8leyt48
qMy1ha4gQ4ayFPqJ4TKxmp9uRHhHwX0F/s5jZuFIlCIFYqooyWbYg0yIc1c5xAuP4Jv6NkxVx/p2
nUBF+iqDuDsgZlLm46mK7b1mm/1WTOzrtqOsCXunTd23zaIJqb10ZrsCnYlipOHe0J3fV9DI88j/
maAwbRpoiguEjDmXKJOiV/OIozBOP4DTDj6mEzlZ0DIf/R9fi2BgFemRFjTnaLgEAJAztnTHQ81O
t9OY3DNk2KGpVR4AEyTpkKTE92ICFbCwVACJDWDDFXvvmzVYMFjT6E2D2RIKZVxakWjXuu9BGcV8
FwDnkFb1a5hWt9JrhlXqF+5Ok0w7/JGCtHnCOXJY0cs3kLXBiCgYHhtrtLZq26BN9qP56rPT/qgY
MzCDefCAf+1lamusQvI1P7DeI3v4Z6c0JtvsH25b5cZJ/VU34KYrEv+zR/V8a8ZnYIfuspiqpyAP
QDw2DZCm4ibSDBHvqsWDpKlW6AaTTjsPvUXsj+XLTkTBlzrRFodU1aLKBxslQBES+uiqDtpjHTRf
hkku70eiWppptqMYjQB6mr3Bz4bTVOmPXlRaIE8HYHZ6dbMa4xS0xRlnrUU4jPg2IoILPZi1Eo/p
Mqk61PZ1EWwB4jXZY2dJUTvNxiEkuBh1QKtJYhj8ujLXqCiFD0kFK4kq4ojS6W+vjBHM+9ZaKn7z
pEE6At8eX0axqPGYXVl2G+M5+uCBOl33nW+TrWFGKCxEaNIxfc56rj1D+s6o+1cY2CsHCTesG/qT
k0qMqO3vFVB1xF4PyVRfyqYKVhguP/QoXIFMR9io78vPinB6pQXWT8KRF2K7nIfwucaaOMStlLUC
/W1BqlBkZUWrrcw2GHtH+1LHeT2ZcDHXXBxUAgM1f30C6YV2q7YzPWjJoBuxraSR6mXRylQC7B1j
C4PagRWkBDAVQRNkPUgSnVYaCsEa1n6+cXcFqwKACcIPZraqMqDSVWORfYhdG2jPNansEgACx4iv
HqcydoGl1IiMBv5ziMCLl13cyAyBi2jZsjaMcKcqLE4NDfI2yu+iDFEJJN8ve/TrCx6oaP8ZWJoi
K5CevXGAbt1cSjt8dEfFWqLI3uNyESDYWkudYGyiO11ZMve+3Ci5p4Zv793R+naqTlB+zrLdWGkI
bqnZfRpzqAyw73zV/rALPT4M+NCrqb9B60hdWy5xHgQOiu/gg/yYg6vJ0fkAPtOjGv4D4PxfD38b
QGLb4UQPcaLJ0ZcB6A6s2yMD00ZUmBKUK6ZI26Mxg7JYiISnrlq7WLfQeB9/B4OjEo+qtWqF4BzM
+JgCKEHlB6H+IqOqR6VsabURVfJhUhdgr0M8v6h4ThsFZRykbeKdAsd1zVri9pPoagSQmEPsPGqF
QY9HyrQrdLEazBaAu3u7jgBgW5u7MUteefZsqAEO0dMAMjcNuw4uXfYaZAkCaCNaH3XbHlOIhK8Y
4CDWa17iYezgp2kvlhTD8BpYZGmhUtsgBt/VHqJO+BKgRkmfAZElIy/jnZVWW48Nel1g54hCVlYz
+WlJdehGhXjoggcsdbTj4KyCLlEWhC7seRO45YSacT9qJzjpp1FNlNVGbcIvxqXcOo2FrBXrwFVc
tAAL7RoA96UeWKNJC522xpF5VT+MbQvbJU68haoqe1WxdkGeQg9Uo38dNnmMcY1OqskN8JUjSOgJ
1cpHxTN2qqCFZY1wVUOf1yVUPfPWzgGPcUIwuzOIztaLojcdyABQMNb42Okhtrg1gY1RI1fTNp81
ul6AGEV7bvEEoFqvkBvghBBFuVjrCSZG6KrzQYhGjkp+G5RpnUVlsm0KFC2oTYBBW0c5fWd3xAwX
Fzdrm8CLN9loV0nUmgusqIA0oD2YBwVVmr4/NlZobTLhvZkhGOiiHnmklyC0ho3Sd+/OND6VFbCX
wh9wDTf1vebTDiUIHdDPZqdqCu1fSzGPDU7a+KhaCKwjWrl9gas9aQIVBEZC1b1qqwTOe9dq4bIO
Ye5YyspWWxeXQbNj7pTUdwKEPvAW2uGhkSz7IkW81k7XpjEg9VDiUx+PPU3+EqZookdw1imRtcL4
oJAmFlTz3r3snrGQSX8igiAtXsamVezHqa02yQD1O7O+fSvunvUaNW38FsDnagA2W/TZqgHpuUoE
r61T73VHYC4mqucKt6Khauqdmbbeo+ogeRXUxJNT1L4bDr5biwJHl4PGLr2z3XGbuiFynUptHWFd
PBZNh9ASHQUHhSHPx4OyKN2LggOOm3i7FprPqcNPD16H/+YZYnqyGLzKVC61OiFzFsAzmILmO6Ea
vtG9MYZljTNEnBMzJhpwUjXyTombBdBY6AWAWnqdf7QRB/NQWY+J5QNs18IDHbTp0RQ6j7TMsY1u
4OZXlJAfg3KKVxUx95hZ3qtSSmnoJDQOIv4uy9Z6aaZA3VTS8GNw8ODSOoA0ut63yI6Z5A9SNCUq
Lnk36GuHQGdNEffXsjv1rGdA4Ee4HgmVuLIHC1lAUAIBZh5yG5RVhF6JamQlFKu6XBJe2YjwYjXv
Gtpp0l3xEVAjhDkMYFmJx92UxGfkmHvalTRLYJY3275xD1GAXQYak9ESLaNsaRVhsqDSjbBztZen
tgUFvAEFClTYHo5ZnL9rTm69NpODqlKunpy6Hk/zv2wX8l3uQrIBi82swvLk0fIn92xJfttY5+U1
VIrTiKbhe+dXIQZPKXCuAJkXT0E9T/4QaUXLXf6Awf2BFp27i1y736ZI9tPtx3Quh9WgjC+gFX46
FdeRCEjW5+Tgbdw7Rr7D9Gkfmgq0CUy2WdXjNSjRdPIicoQ6blB9IbWzjcK9Nj0mmw717Rp9nYX9
5TtefCM0LNAvG5InkJL5wVV9JBNVmH05++Oe2FJsVOLsx9DAzynzohQcIUG1qojvrjTwekGd1QY8
sy8RcEKWP1FOCea8rpcgA2G3k7k2Ov/q4yMGHB2zEsq89o569WFAq+xQmdinaA3FLL3P0MiA7oyl
7US9PvP7g9Ko6ivqhB7yfuBSeC7tZIybAjOZfRL7yja3SFx8pWbM6jf4peHCVNTpPctCEtmMuiFt
whQpQvF/7J3JkttIl6Vf5bd/jzJM7gAWtSHBKchgTIxJG1iEFMI8OWY8fX2QdVenQmrJqte9yUwN
GSRBwP36ved8xzq95VZ3noJiPClwe3eDxridx4t0BY0c+iI4RyZB0swl6ZqOdXs9OjZTzDR5zZOU
xTVt+5XhVboP9C4HDoAwpoP57ebZaYpkR7S9rdb9hxuiC5ZOKWGvITzoqoKj+BDeuIBlmCNwvi4B
8g2cX+bOeuJHNWxgfAFObzBVTZglDjjltmCnntVUjJukl4zTvZxIyGqajzNrh8dzs+4ml44lOXiU
jxFQtjK8VlbLfWwXzs3QKbGaXUKIgsgjBKu3HFJ+IkKbzVJuRDIVS4z4osQmRSRJn50pvxk7jU7V
qPrD4NrXJTxsvZCXuvgyk2Dgk/2W7gPdXkdy4GBbwdUohMfBBlDtvZeB6y/MfVlqJPPQvCm9JW3d
tPbNKNUmE7CVQF8VdVluyN8+ZB4/wzL0VeG1sMj6xl67VLg7F2TkKk6WWZ03kTEMUA2JvEWm2FDH
fqxouZI1VK6FF16CuJo31jjYhJweHI5wdAXa9DAJZtHlUJxtl5Cy2cxKH52HBx/qq2YAdh110CLG
MBH+atPAMqRF34B7i0vk+vDJqduldQzyUdtmBBvdNXQaChE7OyScBcf8qH0gXSLc1wN+rMIIXhJi
d64du8FpauXkLnEYX4PwdO8cUm/MpuivyW8/5bO46L1ev4Rj/Aj2lZYLjN3QuE0CFFk8vA8ZmTJ7
abv3oQKM09spcQZ5OO5imaQni4SHwBrsXQGWg0jBe4SjHoxw1jNGDAQPpqhtM/MpMQx6Qrk9rX/8
kvyiYIvJ1+NQV2J/qit3G4RGsCV3yQNkPYJqqrBZEkL1YjsmEt65LZ4wXhYbzkh39eDCXJVW9VKj
kSwF0i3PyN0jmIN9Rybv/Sy6j1zqTMybIGZWorGsV0dlmtVJlmq616a+2bXJaK9FjVSGS1VtXZLb
75F6k1To+CRqCbypoMi6xRsS0m9Z9Zylr3SRemuh1V+4fzGquQNVDM/qpYYoLCTGTKZH8dHtgDmV
xXBPTT3uhS3IvyxRf9RQivaFxqo8VIO+4goSo2a66WtYaXvXm+tvdRN/t0bqasEl9lob0AhFYdA9
ddO4DmGF7KRdvzhpRM+XmKZ12MC+riLClk3q6rzuXyYbf2CWoAAcZo1cqhCR0RQfk3SQB9KCl+Fh
NBw9CMLE8RGq5RFeUgKzPVTA8mDegKKYDhRI9SZtKCxHGx3UyHgQMnKRTafUrJvlobvkYXAalUbK
tGKob3r0G5zsCiCFt2kqPd6o3NM3hLxpp6INxNqD97xiqoH6b5ZUCOYyOMjvRJimG1LIPzri/26t
UkS7UncUDTiPJSJPbjSKzNWolwbXud+4fC9rU9mVT+sFnm0wXmK2X+C3PjhB99hU2RlRf3ZMgvbY
5UG27l1iHfTMnE4WeZdFKJ4sYDU8Vq3Yuh0YLL0/giG7asAR7YBy+tIlhKeRzqlPCZ6jjXUN7Qnm
bzFX25gWaDiQLsERH6hLRwuqJsZd145Cjn5PLQzAN+q3ZbpH/qKzp79IK5gAtKwIM2BWHjs1imdN
o4EHdTiEi5hr6d5IcrElP9KA/KGZN8Q0kSsrnZ3AqhSAfNyURzPPeNLM5GRFQNWidbQEItHfbQYr
epohN68dlDjobfSHorsWlp6vQ4q3dczFIjUb9h23GnpmP8DCRa+j1BBbuJCX4B1TKRboMaubGPP8
ilaXt8q7KNmWWSM3rtUhU2ajobYGY65LECQh522TNgnZA1+kE4YHrKv0StzkLe3GW13SX2Uj45OS
zLcfuyKDyw3msRl9Q4G6b2XEQc703kuLTW5ux21fcZge2Dtpo4pvSH3LaFbYj4tyHVvZmyamdTBI
+KepK31z4ESaWYQIYdoEjEvyS8nYt9U85c+ACkXO7CORDMBGsad4u0ayindUx+QcWyhvkEq5y6If
ywgEwVCvNbhaVwtbJePMaTso+YfZlNsQFCJ8ydjg9OgYe++V2EwNk0YF3CphLN2kNFpr6UCFInMY
by74GRCHSUZIoWaAwxrExzjqSHLb4kMlxqOsq+JAQfjilc1pyonwgXi74Vwjb4acuUPZ3SLvvaFz
fsGnRB6B5X6JZy0+DhGq0SLeV13aAWW4K/DybIm3wfqX2drG6FVGZldyDNyE/MEQHaDEOhY74tgI
ztwFpYnvyOJR2dYbctTI71uirwI9Ais2mC7WUMK1VWrB4646P515bbb5ck8nmuYgJmMnHuqrgArv
tBRZc0KmVdzceB3eGhAaq9BuLX4brHWTovN2Gmq1Xofk6H60jj34WLoBCUBeiucyBuIEQWWCiTnk
xY2e1R26HqhSdV9d94PSNlaWQaJbQTSIuWOXiblw2lXAIdXRvmZueFZl7nwL1HCUE1rp0UNhkMW0
UqqIYNYIeZPO8Dji8H+OaeYQ8VsjF0bnHjPPivV3uzedo2FaxdaqcLNLmEInjnQwAghtNHoCdTQM
MBwJDNVfxTY35dxQYXXsSV4a7GDYNtfO7H2YsQb4Ko+Ko36emST6c2riaRf6BDUN5R5RCiHHtO+G
S+N81RJwpLURWRL5NKzyGIpgUMdqDTin8C1Mi6xmzI7dcnqwO33Yp6NDku/arDsLZwWtjdlWlU/P
4SMOUPu4ql9LHrKVsoozX9HBDLtm00w2oL1IbSYQS5soab9D2lwP5JOu3YiYJ01ph86rO7zrOtsh
x+cCVdzO7sZ4k9u0VwhAvYrGMVqxWn3YbsoqDrIRA7qV0GCrlIBE3Y4z9LoXTetpuWmWs/dK4KOh
3FPBruxkD5UP0pw7V77Xe+BKgSqMQfyoA8FfdYjOUY5X3WZ0NnljX0St9Kcqyx/kEq+KppgtbzN4
AgRnV2mrQVarZpwubmw8hC45cBOkAnioVzI2dtwGZKVaSKywna1p/bAkY3ZBg3xnoGc2tf6lGILX
afRoGvdhsWmEgWk+ImDKtbKtlvVXbI/3sU7STRUYT8i8+/2UJfsqxDw5N+gTyOvB6r9En9kH2IG0
4VOKnYqfWtjVrjDqb0QsxJtppEFbgqoA+BeJ7gXAxyqDGLgp7I5TKJk7T5YHim6YrsO86CgWLQ4f
Kauo4yk61iETBgkBPFL5PssEoXJjQTlPoeaK4Jpx2Jepb3f5fIgzgyjNKHtAwcaDQtagIlNkTSRX
zPgYPohXXYGfa7bWljMlQENPYk8Sw4ubDVRjbfncJ7dks1Iyz2zFDPoX/YCZ4/7OImiAce+AidCf
GsUNWVX9E12xb61S7+SV7QArTr330BkJ6wbWzG2VPonJ3fFms3UlIlq+SyvKodndta960ymG826z
aisyHYfRR8fpsR93ztGMuopj1bSCrnyalCAQShZ3ZjjfzBGdF0uhcKNnEjFAdrcMjjbjSK5MHj8Z
Y6yYHMvXclkvVUaXf8k0MShwZ9iK1D1y3yPVR2jV5ruiz04YhF49bsHacXdtVU6byb2bK3RaBoMD
BNXQI0rCmXWUFpy99JgmOpZ9Y93V6qYng7EiTo6DO/4vg8TqtkmQQuSPqmo/3NyjqosAjmJj3+ke
EEoJoHgN8YHYjUeBPPO8N4BaB63a2IQcJQAGsMxUzS5/IPJM8HzYoO1Zj5timg4iOUoR9x/MCKrG
uOcoC5pado+lzB6ZLha7NAuDndbXX5pIIOdnYEh566x4etyrqTXKZ312rk1UKDdJy6HUgNf/f/5B
8Q6mMZpcHtX5UtdBfmiUvu9iDVheFDZbvpJmneWTATvEyPfAL4/xZFHd1PXXRKcSsKkqVm2pdtjd
7pyB9YA+t74P5+JUFWl14OyHaMV9SRPnJUAKcBsg5JTZOBE4VayFoX0XJsjg3Bu+DorG08yUYENg
+CZ25o1nqS3KgEtkUOewsR8TQS2iTy5lgGktCMrijUn3Pi3lNYib75iTOQI6lIa281SWQPCseORx
mfuvLOhqren0KIosu/O0nugMqzjkdOQJhJq+5Dqfg7lVBVZAQn9pzxz8vxdO+QiFBfLkzGmYQVQc
PQcwPwJmt4B1KKvH6wgqWYVIm3aBg0DFua1Kkxg8xWBYhcmhSoDJWBgVTCSZOdjWQFmvtPcPXJXT
mD83bfw29fXdXJoXhe+e2fAzefZ0oHLjPAoD55VJNzrXXkUivvQ1uNQxeK9aevO2/ABS/2WeWqyH
ZuFPHb16mX8vc+Z4sWv5ec8xoRppMs1F8FXT7Y9y+YVsWNsicyHNExkcaXTw0/ybHonTpEGehmlT
0qKaDrOjbvPEenUm8Ur75sYpynMZhg+C1cUni+TkuXQJEwMRlV18DGH8PbKnayOSL22Wnhv8tEZP
eF9UflMGAws6s9uK289zS7wgVIJdaxOVV3HNlcgOmV2aW9dCN2WONKl1gWIsYBhDV9jyF/J1p9rr
UGMWV0wHM8u6qzjHL1XY7iFr9e+t8r5N9mMaF8amV/WJa0m1I7SLCBN9FedyWiezPfr039fUxz2J
o4xEddB7fmjJkaDX+qVISRHxmLO26mnsCKOz6oHJgxr8EBn02tHKbzBgWBWl9mW2vHeNmUSxWM/D
wrqiSULBRPd515javbRIiENexzA7pacJ4pJBWxadvSgCwIoJOPD4JiNU5OEC9gWY4EbQZQKDIjJK
PqjCbhIBgCZ2brLYFEe7nnd6MnyAtEdY5kH5MweEzPo8EEYu6mNRGWJdWsgV+rkPuUeY5tQRsw/w
NoeIhNIevuAmzsSTUfTtvg9rQu6sYlOS/XybDi9hVpen6o555ERgxyKeamHjOsnHmPAIx1NHBtGg
7UQPaLTWzQDHRnPSR/lcOmROgfkm7smD86UN66pMDkhR1mPUOujVSyCsMdb4/mvLYZJ5WXhUYTkc
SgMHpIo03xkFEwov/u7VoOhFhCZVqxkJI1LIGguJ5gyYVQTUtENZPnSV/jUl1pYObYN7MJmDTVS5
HIATYopiYJYlaGrRMuBzA/0F3jxilWHyI6lnu5R5kS0xGqX2vau14KW4y9bhXJ6brkyvyLXOHJaJ
YeqyvZzfBS7LZcD8rZrNAHKZ8FlobqQxJlsCCr5APjjBuCbA1g2u5YjHyHXj/YB/KNKLSz3hg9Ap
0oAOecRlShLPa2dGisKNbzVPsF7VUmY+6chSFKamMFGrEQv5VpknGTDtI3/pfqQCacriWsuqs1s1
N05lfDGi+Jpu/l3hWrdoBR5rj85ZmiWvllFoK8S0xS5J4bMU4bonnK6tTRKIbfEeqWzjaXcu+QP0
aXL6m1HqHIY6uM7tV7vUTynDoS2Kl8cx1cfdVI6nJoq/6AWClzrvdrNoCE+idRi/tSyF0w5PzBvh
Oc1mAoQYtyay8eapKsC08N+Sw8JWU8ljnMz3qomnbRI03wrRIMrUu7uqpME4DTwyo6fsrd0OxyIo
fc0h8R44dc66QcnfbPUxJc2QqGXQnOZi2mo0iL5QXlzNeZSB8xqiEmKELevrMI2JSE3uh9YmwSO4
BsaD4gL05VhaL1TMu9FkwtOVaHUiY4NMIpzVtgnznRPS4ItY0qzmm7V4H6162hfR+OoEEd5SIEBu
w+OCGffJY15Mc9XYqGnU/MYS4RqvE9XBK0bis61Vl7IBj2VOz7qiTER273d9YW5cQ+5Js8MYihqs
A4Br6URaoP0GRdM/MD55UynDX9uuzkLRGEgn4NDt5DwPIZXMoNASeWNUHtRw1/WUzCF/Z1DRvWv2
D/hV0dYddTdYvgnLgkpQb4YFiJz+EFck01MQJuba23F3P1r8QOgdzEdCnoSys+6akoAotzlwgvcg
TVckcjtybSsRb8euOZGWt3KQAcNXSSAnX9oe9H5HqqpJ/7FRHP21sN8YZb4jzyMs371wRhuwAkA3
LkHLt6GKDwWr5Lar9mGQQQ+Zia0DOk3IS/I06ETx5nPz4nYBrU6TJOZqQqJHt1tq3W4sGzhuCfmD
pmWP6yyzqAqNSzjV13Cmrnpt2V/Ta7ty4OkoNftWwxiNVHvlsxSV+8KsOIR2ntyhFd9m0/guu+q6
4Ui5ar0OeEifPjLsZOI9M5CPOw/dbNN3izDmobfl+2Bx9s0yRo2SXs+ut1jGSeuqrhRb/0aVZAXI
sev4qsLiyQnMj6afk40dWYsSZziXM6kdRgtdgsbYQ8EuxypS+LIbKx9CKyB+V7N97VtIYUm3u004
QxkxK15Yr8n6fqMTITdRNxG83FQ+UsQviDTLq8a0Lw2eskMu3WxDRClChjk/946crhq3ebD1YNjA
Y4OlK0o/I1v5SATSgU7kU6k0ic40btFEhPlBjt8kdGKek7Yj55JYY0E81Uqbu7uBLPcrui30/wzj
WEviq0aXMqcIA4IJp5sMtYph1Oit64fwYYjW0psflAMuI62erS69tEW/p2S4rbpq/Ato1gCz+TOc
0jAXxKZumzp3NJm3P8MptcIWI9RpWrWZmi76xOJqNw1x50QG2ElALzLsznSxnRbVZt/fqdp5BbNl
rP/BFf0NJvMXSKdhCmKuDMvAhQ5s+xOkM9QaN3cRhLKtzDjTuetMax7Zh7PoWh/LF9eYrKua88/G
asf7P7/2D5humU1hWRy+/ee/qe54cUe3CSZzTZtCBSbqPwGd9kSwvd6yO6tKvy9q29lVcwhw2I3u
+o4hc9sH84bU22ZzjqnQaAKIShLmOfWokYpFmpQG4MTV9Z/f16/XxDJtYS7vzPKE/uOr+wcDmA64
XAIyaCOK5EOLyKpEdkQMeMAb0GMHeCJjQRg3Br7Tv90Wy0f++ZLYhqBSF0S8MfkwPzFLaYN2oxub
MO0KNv6YWdODDsFfswr0gkllsdt5W+Eie+LUqw5D7q760gj3f7kCy9f+6W3Y8JQtncwUB1rsJwxy
1HNWcuPCWstK3ps9bnnbkfsKXhs2gIKzn8Vc0curq3gKrqcFRThJ+jhpQ285h710aKrwNpiQPyhd
WPtSu28jGKXhMvph6eMrtgOcIYTO6Y1zFnV0yiXsFU+ftoJGpTvPV7UBQL3SGVVYxYOdMyX88Tq5
ppwDQdgnvr8bvTASWo5Gva5c65FxIrmuwYQwYIA+Vzpw7Otu/BqkTrozBuvQxYDjwHaQ4UtTc41q
AB6qFC+JTZWxTOGCkj1xXFCoSZFV+2TeiGY4W2NkP1qBfus2yAXtxDR3dFCA9NFBYg8zN0OaNLde
CbtRON11gEypagvWezDcrqg388RswcqXAUMP4lzTom07jF+tUcr1vLwbp5bVPg5LhnFBYm4iEHV+
yMHNmbAFJeXNHGfx8zSXmGa8JeumceSx05BG27JhWFeAlmoNoHyznmwSgp6MQtwCDF79uCn+P6j5
32/fKCn9uGlV/LX9978+ijZup2WJQs21PP1/ADW/Fe3bv9Zv7ZuKi7ff/K8fb037n//WbPc/LFOg
z3ekhxDRFP/+1/Dx409gNdMbt4WnMy4zdGN51P43qxkes8dow/BI+7QdS1pwnP+b1ez9hwVY2fJc
z0X1ADTwf8Jq/s12BESancjWPVYdU35adzzJQa8a4txHXo9CG9ZBQLDB2jCKcz6D5A0zxl8kXTjU
C1jrOJ3Pzvuk1VyT/756v9mOjF/XP96H54jlo+lSSOfnLQGdmcT6SZ67K0K5DjKatznnwTU0o7Aj
cBJArN/GQUX2ARor9K/95S/vQP9l6XP4eFJa4LGXBfDTlXARmacBcfQ+gWXRiiwRtN5UeEmlLinn
/ZWlETOkt/bCRNzUI9OtP7+BX5dex9Mtk6LAMGxTft4UERuQvWb2xHGNgcYRwjTWXk2B7X1UWvlV
5PVuLpPnP78mt9+n5d5z+KjQugECcX9+vupapoZ2VoVP4t8XPcUMN875F6Sr3//8Osu28fO24nnC
8djZJOGBvOLP365owDtnBIr4mdkus8VtmrSX3CamKsfq9OfXMng4fn4xKivJTsrrWBQJ3qcPVWsI
wWsVFP7gkbBDlIpXxs8ou7dp/6XoyDwKpLwjhITG6GXQhB+OZwb44V/exgJ2/+VteBxgXZOH1bYc
1pN/FjlGL5xkhJmNtpDafC6dl8FxtklPggBD/xPjce4kOomah7iqLiVEDed27MabRmdgHTK/A9t1
LKd0V2jWg6PpR2LE1kxy917hbP58zX65D0zO8zaFsOARMMTn6iO3xrCjUc/3Uy83uPA+gkq+6nP5
8D9/HRZBy7BMB5+B+6nqDKaOGDuhFX5KD2iVtpy2dLA3xKXX/2vX+r9y4H9dUfhEtm6xenLfEenw
6fqHoRsWRpZXS2rxLibwEpRTZ1yn8/RU0VzMin0Shs+62cIZUn9ZTH55lpfXhotpcT1N19E/fU4m
FHOouUXlQ5nbtwXa0vBYWxDUu4vTNYuOQ979+cpy/X6936TheI5c9gZuus+v2UyhBlm69hkNMDgi
1zoNiwejr4ddF2EOMar4QFBs3Xp3CHNdIlTN84QZzmnbwyxQpDtsASvb1J6GIHhvSDlbYwyjBHVo
iJNuGuolCcMYj8wCEImMlkz5SL1XxnhylfHS0gnFsMywpCnomJbmM1/snl7+SRs6ZCrIp+N4MXem
QERiVQE4Jc4O21np2wIGP8nhIMZRfXgYKtb0nEh9ntqBTrS6Dl2tONmy3kjV7gkCJ9sImNVhDrSt
XVQRJHXSfezxYHuWTXrajCogu849NCxWikwhkBw1osG+z5NgU+qj2jKF5k00/LasC1jcC6oZYQDG
lWCAKLyq7dk8BC1aFKUuYx1fRUZDrixchU3YYN5J+hGAYIZlqkbESoXGBW/jtUnA2dyhiZ+ZFhEA
l6wRAJ0wZG+8ZHjMZtYeb/qq9+Whx45jZNDaa42AODQwawJvj+Y8Tn6j1Q7mf0S3Oi3t3BFvSasu
vR09mwVAwnSNo/ObwXw3G4GQG8nwCnToguqVkauhnuIiuET6AuzVDlHjMjuHuTHpNFogd6ETNCRO
mcrXyehTJknWMc4kxyufFONmOOHnrhz3EZjsLbPGezUmV5me38TDcJMXA9ovzpNwO2idELyYoOCf
925l7aVQi0a4GTdEvn0XLtO2vo23g6bIlHOrZ/Q0MO7ck6wR11rBjey0XaLsZcjnHIwlcxb0/6ts
vK2BOJYQmnov8/AsODzCooZxWocMLCtYrUVRMRMiXU3k9zaBluVE6Y/eEAsxF2MByem1TY6m/R5g
MGwICrQVcYeNprv06/Qj5qKruo6ep1C+erN9q1W33vAWWxQ/Fvoa9r8CK6vB+GgZJwzrJnF3vSqu
GPXPW1eat03qnSvOzv5omRgcmEKZg3FdW8GuxyYBNvOGz9nRHwm0A/7GLfniN7nj7VyFWMLg8aTV
e6mqu8Iee9+rg40cY502PA6fBiYvAprKj9BMguXGh1ISIApjDIxwK8UGSTBJsp7xmJfGOZO08KJU
fem6+VXKSqx1WthmEz0r6b5jPbksq8wwEn3OkLSvU3M9Vfwtx5rQDbXcFB0bcufxDxmUTOXr/Juy
o1toJNZBId7amVmyGQcSeLtOHBVBSAlpBBN5ACs9ke+2QysoEbmJ+JXvwZnATsZPZUPxNGnGM4l/
z5kqbmuJYkcOH8nwlz3L+M2mJQ1qaBoY8FWE9+msmroakckKr2MFsg/o9K6OqneSrWvVXBee8ewS
iOoUk4J/AdcdDbeKia4AjFgnzSWY/7YC/+7tmC6AeUvwEFFP/bzf5wUZVcLEIhV4ZPIwS8Km5NA/
K53qL2v98pN+qqao17j1BZEtwpCcAn5+JVO2lqTiwIyVM39w20wjmd37+POG8pstjCOIMJZzgUOF
uHzcfzRDOsPKCbroS5rH8XOIK8aqg5sYWo0RLglDu7Qy9/8vr8iJh+u3pNd82rAVsTElpocSic69
bsy0J7072xluqtF5KroFpyn+UqP99jMaHL8ckiApGZeG0D8+I58eeB1OCB+Qz3XJE1/V+q7VmTYr
8pWYNTYrrZ1Pf/6YvytMpGubHl8gG5IpPn3OKG2TWYvIU9eGBhKPmjfhUD3mxBh2A5P9NrwDSH3V
DMklKuU5ztO/HDSW+vfT7YPG1CaZh9OO88s367E5pHkTVz6A5wVN0lwlhjh4Q3/UDJTnWeD+5Yv9
zZPhmJTCy4mVg/XnglzqxJk4uA2Iw2aKZAEOJAKxusQU6n9po/3mlUiPN22Xn2fa3uclwezgelpz
UPmERdyYyXSTBtiYUYFnf7lzjF9Oi6buCj6U5PVYguzlz/9x6zi1CMtchDUWdHxAXcp24Ph4jx+p
VzZVXu6djFVg6sJ93LqPf76DfnPbLn0BAxIOXyTn5p9f28R4aKcOmj+3Nu/hYnKc3evjRDJ9/D0P
sFkVaXr+80va7o/z50+3DR1RBwegxAwrbf3zglBCuXQSJPT+jItdYXrZhag/Sfkm8JyU8dY2Pgzd
Sg91jxK4JQhQWCQURB6D0RaxThUy0jW8jbK75qEjQjZtceF1YX8xC0KDJlS+vZFbR9KbiMYh38Yn
DfhOvUxQNTeZ0ZfbtIQHOtfmWzLoN0RePlupka/YUk0Eneo2Phc5BAK71b6guL6ZEuvaGx7CGhdb
WO0LZyAqZEZ/VZnYjOOzGAaxYc5rrQFaHPIRHWo84d3VyvEyiyAknTJiOqasB0N3tmzP2l1GStRN
bTIgLil6tk2BdwQJpZUwb+OcuTrOaIn8NiMkxMYLQgxt5yPeRyztgAOI9RkbhPfhNKQ/Ri65iaJh
j8LtOBR0EOvprYvlm7RsdD2YQgDFxGtEqb4oE1RBwxkszjEkKhfBbbhN5gzPQ6SjqYPQM3bulojR
NfEvqxiLx4rwYHQ34AycsLhLmeesCX8/SK/9hrfhoIJ3LRQnz2DQJor4zbadbGf0rXbsA4HSQUNo
bcbM8xB6QEaheZZrzbrVtPA7URgYH+7HxPFe2aXASrZTfcnxsvhz2WJ/K9CY1N5QHCEwfHD8tTYw
DdQ+hy593TR1TVlp2Ley12Zf9X1zn1GTNs2iIJ+C/EFn/uPPRlDcRvGIsoGmyHWlWQiypWds0YPc
T8Ior9EtCiS5ufviue0RRml8bzpMwXRTQP/zjNc6i7H/JUtUfQi5wAhQVggiNALWh2cUVgfT7vL3
oiVlSgX9hqTN5s7soMBOGDSWnBxmyFX/ojXeo/TK6k4fPfPux5zNsg6xoSWvPJUZrryKysIek1cX
gnSog6ALsFnt2pjIJFkEb1Oc6s+14hZU8biPkcCtcm0YH4ZpsG8imR48dNbCNLWH0QnS44+mMJjT
BQHtvNQzWd/0s5njJUYQ+73xUVnFF528Fq6WTrQPnDRwu70/2gGigziD1NEP6E+o/msrvE8mlDwo
3/mtxX6DTm5DouaHuUTMmA5L1sJWcFMBDsyYcYFA6MnIprbT8LHqGb5guWlWBKevyrE79rZxmwXy
UVQ1/pPhgDHzGUO2tfYGaAeWXKf28J5345UVVcfKVD4qmnVOcg79BpwCY/tRYv3B02fWCzJXG2+T
ajyboTq0AzVkl78OsbqqpH6arOAyGON7Yuoo8ut9Nra7uFIHWUE+8MSu1ohrMhUC7Ca4sgbkBbqF
R4RxAcDh4dbMx1uCmu4Ajkfaqxd6lyrWtyj7X1HcLxOVdG0z8rVLpN1R/xGizWMkeh/V0AUQxUzu
Jc/1W4KgRspGPCtXgVCHJmz92Jy2xERe6Wo4x0a1po9Srye0IczmPf5OqXW3WV09L59JL3UUQyI+
KROrv9eLHrKGRspCsCtN53UKjL0Tn62iuY/iycdajnA8r8+uaoaNUbSMxMmkJcklIRjV9Ws5nCNl
34/Ce21M8x6I98XNqmNEbPOgz+/Lj628bhfpFhOa4XbSq0M/Yi1mkXAb75UOybsjtL1OGFle+1ee
bdwn+Xw26vIZmdnBLMx7hrpXnbLumxHwS1AfEqc7VhHc02A8c5rdFXqzz3R3B3jxVrMIGc2DXViH
j2lJcoFxrVXzLf/CC3CM2mC3/DRAVM+xJzehjt5A1ocUpEysXFgVRQ8Mi9bCclUDOz6aTJWmwTrZ
lXuR3nibGunbcnMru342DXVIOaMLYd8bZk02iDGeLfugJdOtCNWzEdTPY8NJcKiG8/JmQdajNXfx
27pcdOC7xCCtSrHVzfBReEQ5m9VjVBmnuYqOPagVRMbvcbMNR8lhCJ9NiSSICb3wyXVSGVbJ2X39
8UETkqimaM7XHpc4N4EMIOHeuXr8YSfloz1NextxQmXXr23nbTEMVzvLa55tNzmMQ/GIjUPbRKX9
MZrNfRzBQ7Ebm2Anzv5dbX3EOfUntzWE/Pm6S833sFDPUvNe50Y/a7bcia6CVlgGL4JNjFw9jjOh
DoLD8ds24qzpJk9aYB+bKKH90vgo9l40ILj4mOX3uOQMjH0NA/KxbhHS2jF+sdCKy+1oTKB0vJGo
bbIYqn4yVmVyxNx3nyZmuKmCizBBQ2gadoriGcH5lxmwR4MpMXYDPx1HP4M23aT9Q6dlj1m1JDw4
M3vpUQVsK4PRo0AIkuuuZbarmi0Fw/NAzhcxiMh5maoyaay30sZ+qzz1Xyydx3bjSBJFvwjnwCRM
bknQi5QoQ5kNTskQ3nt8/VygZ9PTXaOSKJjMyIj37qO1YiDvkYp/SBvSmOqRndHcwuNZOV3wVhoq
+jTWE5KxD8gd8OdqV6fHeaYSDrvREQVADiI6UfQZBDXgNYTyYNMxYjfO3n1LMKGrs3dyWRsSG6aD
wBi1Iqv8Q68lU4fM+5IDyYY2iXMjcIT5mG9qLEu6ppDQoeBxk6HYwOr5EjIMHoVvPpH5RghR8ear
8mUAydwrCndGHiE0XZvGNMELtOBDatWNDcv1Q63a0BYmTugQlxzCKRIH01G3ht55rtYe1cGx6ZCY
zBUTuMz0kKHVgoBqKl45267RU/Yfdta6VQJDC2E6UQ6UCRhLh+y0HDr92ECUVgdYAYbon4b4na7Z
hHA9DPlqCCz0IApTlPQVSAvD+J0CuN0VLd+uQ/DM0ad/rOjUpA/LFKaaaT/Kh1SzE5PnLwTt+z5M
voaJ821cmz3Be9HKyMbSxVd0sjsIrFYYcDEDNAvgaZC1cQENr0TAlPg3W9kpSvgvTbgv0F86YvFo
xXW57ZJnLFCVFI6byYpFNNlrRBSYVfXPr6y7ozd/WuVtGoXmT5NkX7ETnFAin7Ou2NVF+FOSX3kI
ok1lTzAPZfODAM9tS7HuVRsVpYqAb/mh/T9Y6xHJYRlZxh4CmEncU3XCHxGqayemtzg5fCK9DyWx
0+ZJFqDO0bVRra1sou5xz+g3C8bU2NifeuC98hqcrDDeKnJW5vLm917+0DjivVEL2o5ZhMwOf2nr
5T+xqBbe8O+Q5LvhbRy6x9LjVxCkzcTagZp6hlt+qmN1llV98jpO3qEOfPRaOu3ZyfO3qtJcGePK
V3qiROkElCsSpLBilwrmOXybpdESM5Hzb5pA4DckcgNE7TDa1aly6lMT1ZwwFcJKFf2jL5vHvkOI
1jqfU8oWTx88QWXrxeqLN9F/1c127VfKc4K0U05o3CsixFfGZLvUjhyyYgzQ9bdTNL8VdYqpeD9S
CQGSD9jKFHQ1JvROkKDGARbkR62b57Kf25rM69dJhSUpFfbJSsBylF2HKzTnRuGkwcNHTypgq3BL
XwK6kt5vwukKpDGAKyb3wO6Rl85LgpkeGirpub2Y9dVZy9VDmFWfmYfGzCZNWejTPzMfD1pzmwkL
9khmYWhsRaBdRdu8mVNz8mq583r1a54SBN2wDQr7atjAvrgJzRC8x17/yEkF2Cgm6NxmZw7oR3u7
XmifhADSczRPuVFdawLVNqbU9nXn0Adshlcvr7Zlx2KpzwZBiYi/9d+71kZ3jUur1bNb1BnPLQf8
FczQOA12nd2ba8ssIgLc6bHbVPLwQOjronN3fRIi2riu0XORJzferMZ/r9LefkhQF7idJ3aMN9Iz
KaRX2Eqwg2jW4XhkwiLEj516t0SWGC5MY1VOTFeHuGVvqD5H1QdvHHJd++yvxl+NxuJo6/aPN9kv
AWOIVaranyjfEJUioU/phw/IiwP/ajFJy6p/jmKS9RMpu0Sk4FsGSEoqH160kO0iuqp6d6vUwnKR
PN87g8YmHKj7YH8ug4CYA9jKnLbF52hFvzqK8zAOT5aVbvSmPYWh/a2akBSGZHyNNfUNLNrKKnv2
RaBjyXToe+2odEi/nOExwM/qNlyaSjLb8/tc7oRfC3Bf2Y+d+zaqXkgqKMSDTUCLh+x1eAVaU12L
qQYZEib3KhmxXPjAsPj8uu0RMmLQHML5uJpUQvLMiWcoeE3NHPI3bxiqmHGjlii41FHTMffUx9bp
adg6jHiIXf9kKYfWBjqhw2OkJe2w8mVz0TB/GJnQVnqADTtzyg+iBjSiOdTxzOXgh+nFi4E0cdWU
frVVqUxRMLIm+T7nXZHG50oxr5lPd8pK/Ap5fztHv92n1Ls2pRruJittXJBt275MXktdvpTB+BgE
5Tk2CpBQRIpinK6A7JBho6HAKYx0ndGiDirvY5SAfOLxaAXdBwrGY84eUWVyHRGcONlwkupaujzz
j1VKKVWFWwzENNRHjTpLPelx+eEHL/OtVr0qBFpn/PrX5h5jbF73Pm0YJPrFtp4sBNAm2TzY4ZoU
zz27SbOq2Xjnk/Mml8VTO9pXOxB73caLWcDl6KZq5Mji/eQ265/q42iHXE0GpEPsWxCCREH7GdUv
TDmTNVx6e1VG4Q+ieIMzMZOeyeBtCtIdZUqzsntWlzG0lE3GPV++aLnEsdL+5c7E2KnUt2k85G4U
6g+qqZobs6GwGLuU8FcShsiFjDrmChzgNkbH6SqIeLms+ekO700x5q4fOG7uYVyOAMStqho8gZWK
A3jClZknxFPGwGtGomWRlCrJtsyHw2BTtJcqVaIsz00zvlhRoe3NQXlPHU5TDlNcQK7aOcw2cTZP
+WwjdE0l/jDM7g298K4xINg6uS44MWYnL4ZP2SW4fXuSJELvhd+HoZrpgEFChj5O0RrI6cAwVuF1
wEJZGoBAgxY+OC3KW6yhQFV8kKJlvcWi7ZL/S9ClVxJ5UUyf2tSfe0Z1tGXZYjTfdRrQLiERmFmo
/zHJIhlU50WSnoojTjEOqW5DCxDCBVu7XKG4ysv/rj0Jphw7SRXMcskpHa9LGOox8R3avogL9WxU
3i2fq7GxUS5N3T0pZXaOGGrt+gwHgLRf42lyVmnd6bsiia5Cmdky0txrnvfpyHx6s47dEAAEC0c0
Whx5Os1wVhojrXXcoXTDJ79x6BipMaVf50/BduxYSULLuWDew6Y/KckmrPWjrpf3pAUcUZTGtUy0
J9Nk8ESzogLWJ37ifnoH/eIcJz/9KfvCeHNM+9bJgySS/FKm9biLTNiFARBXtvXE639VJ8a9q06k
DBF3ihVYXmXVvPmp/6NW1V8+SXNd6PYzpXmz6YFoAwxiztZSVwxF9c6pamDUODKYaZn2mZYg+Wfi
Fa+mc5B3SMvE8G7TBbHxERyMeVXDrbQTY0lAHeVIZXdXlAfFRuAHZMKE3m4KsxczUhM3r8BbIPRd
6QLGL69NKynSCZoN+VqXgoDAKhv4nKi0TUhiYQs2jEPQa023bS1qpq3GPG1XW1754Dlrbf+hqRh8
pgYwo25AXaQah0x5qgdzxKd7kTFo47zXdwy68cWbZXgJWHLibuOb4dFqo/tolY6rg233kfaSHMYT
ygR4or5bRw1DXNTZ/VpNB3pBFS8vIdNUt9pwVFsYXQOpXesccoRLOtxlzFkuK7juWpK/iz73dxEW
YkLKh12bVRr27vIxHwfHtTCLIvgvU6LCexulN3NMjVUFiY4H2FJxszRy29CoVkvNMtPfVsLmdx79
MxlH0UZNJmZ3TnQHxoYmWjkYojD3iq+/l3F4yS3Ge1EQ664BQ1hLCZ2nfbWh26GzmIzYsOX/V6hU
6pe+Ke5LYdnge1emihD0jhG6pxJnV+ASVZLEleqlbHwqVXXeufBVk57kqcwK6Z+qk/Xi7SU9iJIf
DhuCFdhxbpjDvybsGSDO4t+w0J6TAoyVyoU+AAeBBAreZb4G59ystwWpP2b9UDf9tyCOxUGUvcoq
5z0nr0QN+K5Tzis+FBrZO8RUdOp3l7VvXZhxciZnlyHmC1QmligLU68xXENCxDkgkaw3QqkVVvLS
42X3B7/c0Hl4UeiuF72Rb/wxuxLAwUiVT8SWjfUVxEjd4YCw/tLRexrSyl1ioGhu/M7YaXOOWQV3
ffZV5nJl+K9+yICAHemM/YE+uS+5MMtHhgNBXGDwTs4Y3bc5EgRHNoat9zpEQr+ETM1JXhXtfiAK
Ww3hOsqDZ82bYwrmaBDAgrAwzfzZD9gE4vgJ/mGhrAMv+8TaajQ/5InOfb3oe0w8DiXKlZEsE8Ly
YwaSAwH48548pb2jGOLazctzn926amJNL24iwzdSVBzgzFR9VruXKZv1M7LWNy1udV7Nqd7jI7R3
ER470Gclio8HBKntqubcUqfq8KwA286jPN9pCYUPcafHIuo5pnnKcchMrNPzCQQyaykBNU4kScas
Trg9jIsSKpcyUe9tZ56lN26UQe796uoM0SU2elzWHgksRYN+o1Hew4lWPTRzVzFKSpw0S1h1px+C
WUh89gfzGBMcdpE9Z5ApAGo6wXpAPjuzY7pXjMZ4KkBTbBwZwG4gfLjhBR0Z8vZ2+ZP5QGdH8aV0
N1aIuUwERBuluMYdYuWjkpH91K480+xf2ZEgoBraowHKEs0iyvKuecya8dj47Y8V9DkVZn+QKTiI
vIywnRbWNpvkS9M02joMmtc8H/KN1cOhq4JNJ6gJmBZimOO+7AAzIy8LnT0i6plHYe/qSsxEj68K
v35dE6hkAQ0tG49ckiLckF59CK0c+kp7UpMKQCB7RvuojijuYLF0G+KZr+2I7i+6JTC/6Ibl79SD
vE8FBbvfQfVVibH1tn1D32nMA1AObeOtRnCB4EMuOGxeGex9bYVMTkNnXaGrh0IZN30QvnjNqLqR
2rglGd601F+MQLZ7gS3aVzeWPf55kXMSgdPs1PFVU8Kz2QdHJfS7fRJhwBoFNBb6KW0SUgYoLkox
gMDzwaJDjqMl1QYMybsx6swRxQ9H6pgb2l2syjyU8fiR9OG5T8svJEaQ3xz70M10Pb1fNX19cXrj
SS/xttTygsD7OSxhUmc+DiMxuz2a/COy6Wc2DthoSIJ9H2YrBCnfGhJqfaAcNkW4MTPrMQzJR+ms
di5fXNqBt0oLn+jMBdzDXDsWtfguSrBNiVI/WIr5NtExtLB2y1CXPKpY4EaADllVeDz7sAsyjSyb
Dk+tjI/AAADSNnihRQLqw9OCF8foLiIs8Vvqr+CnSONy8AjMGs0mQrZNB9FpnjVN+etbai7day6x
Zad4qYf0rGjWGXkJBHF911AMuEGGbbucwr05N2FSmTfuhDCQ+Xv/EBn6KSpBhI7iXe36dyPUn62Y
BbcCZJlJ5ynwnHe7QEVpFTnEssE+k1BkkKYQBPvJrLGTmdjBFZyVOAY5KmvZTa9bLJ2B5m9xQioj
PngzhvynPAIwqdamuk9Lqgxz+vAy/2Gs1X7lpd25I+bSK9Nvx+QAAXfzJ5ygqLDauVZK2ZhTSEAZ
9f6VGiYwgXmEVnY3/BTY9byBR9yHR1Sb5nuKO2lNHb88GAy3ypOpu50ZPVu1Si9vnafZr+Fw6rX7
iNNw5n0itDMJouhOzgSS1mbVz6QCXAdeTTCKx0lhjGNkKXDcaC/stZzVk999qr5GmXzRC65wm6ce
XQIfwZmTZRslnN4bmeKdHzh5lPq+73nQB6ddkalVrEz9n6l0Fzmvsbb9JUPLcImjoh9UBAxw/OIh
76143RTiEuQXacRXLGcPguzsUTFcSxfPOPlnBxqSnjB68+cIgwK4yLpu7AjL77Mzkrje1vGDltCp
SFX1luls1REybIBqKu0QdP4t8kGPORCbiuGO6FocOZgPPpjUkdZ5KJtTgwtiZVXOI3qru9fb71Yo
SBWrLSgzxGuNHn778TJfd2BUBezY0M0jawufHVSvYsw0YRiMsGFopxi9tQ9VeiNrI6zPsOge7Sk/
+5ICK0e2xME1enKy8FM4tXGyM+NE7lK+rtsHn5kukPUb6Yp2ljwzBJvbCsa9HyyclaALGt25YXl0
DSRiahN5awQW+yQnqk1DGmXo/VNsklLOSUbRmb/GoXcSWoCh1cw5jefGw+BFKeAaM9gb+c+kXhuS
TzaVU+20wRtOzthVq1bR32mPd9RR8mqMJc9k/pmE9l5ERXasJppe3thtjIDe/kSTBvcG2TjHPDfS
nQJAZFWYGfz0/iQqJjG+hosDYR1utuZQpM1DMo/+UExou5T52JjE7SGugQdIphzh/HoZ45PDNn4u
gpCRnKN+5AW/gTOnu8zMYitJDhmOm1Ns/TXm9Gv0le/aRQdFZoSVJiu8tkCjDNadItoOCsMe2iJJ
KqeHoY65tMWTqR3TzMsgrVGHpg1lLaS+s8wtNj+ZKo8yLr/QXzzTBf2xtYyk8qw8B7bkaCD/+mq4
VTDCqJY+qqC7RfkAshTM38qb1A3PoDxmMSztZDBBVZnTYxNWOw8T22Mm42vIYK9QvA8tzxxXivro
B6FB9YMV1JAYEQMgolPPcFHxEtoyfXgYZ1ZgN/wpms10gqfNTIS+L2vjz47sPTD0u4luEBHbtuid
i6+aR7b4FFoai7LX5Jck5MTsHRynG5iGoTPUPR3+Mf3uVP2GxbdVRmMVFKCXJwzaBz/A2xiZ4tim
5aE1+kMp9BdZTmfbe9cBaA5e+60Mib1TtBQePih10WlvSlsAeGdiyYtl5SuFvUOxk/pk5c3fDN6X
mUOzyYGW3vrKJqeNvAbyCf558oBHBYDdSl3dejAxSz6ZxxO17sjg8v+JApEBQW9LjmOUHO1S+5r/
25+jWnLdHf2eM9F+zmT15liUJefEoVsJVvZtCc+ti4pnM4afwcqx1J4VbZ5WW4INl5oVAfA1EcV6
iei25vxXO2H+Wc45yEuQ5BwoCpNjDTXqafkgWfVjOPptTowsUuCGStffA6m8iebD18vDxBguGKff
JdFxyZ0B/nKHNWbb4teU8qeb0g3jjEerAryX+jaz8gjQfK68GtQqZaTSupaRG8FNOIwpQYXGG2XK
P1vNN3ZNXKWGFNQwomPY1X+iA4hKfsqTZsn9xJgeeIZ39iaDmVRoMuxXaAkXc48Di6CkrEvy9jtO
vxAqfKkepbdm2JzGNFzt0Bs9Zd/ZzDxko/6zedMHlMXrRnA/Mw6lq4bdGVUC8ed2BzSCYJJwxnDU
rbVFNN6zw0A5sLPOo8fVgngfD2RK0XKy5FePhJDziLiAX6BXWPGN9PzfaEeUVLMNF6Y0cERkDQHA
D0/b5rnWb+hd6ZVKrQJd6GBAIy77Uu7teA8H6c0KW1S2wrvRWITYR4O3j8gZCGqdvYw5cqQVLglj
P3Rwf0DHwoY0nhwKD19yYzvCGsF4E8a0BvEIV4YGfBMMd4MrYoj8tuRGLwnSPqikyCke/DrY2ioE
iznGcX4kOBJ1zZvHE7o8Wz1RkMxJfnsa9Vi5N7ZaPxge6lEe1zk2p5o4iGTh4xztHgtOdqyVDwpf
OAcs6QPHHtMjgi6xvgsdFLyzscFezjE4DWkxLWkpSOR/7SB+SKHsFgUnGzrM5zokGGdO+V5yKpck
ovnkk2jeoxrfHPFiN8oPvtT71MMPME3X1qbd2Mj9/F2Xv+g1PPGZhCNnOZv591p+yTmcKQRQ2CTO
sSDn4r+UQdNqf7LsICECrCqbJz8xSW7IFZIutfc5qjBvISsWsfcgAnUzhwM1iohxH7VftfxdcuRH
sqNSm5gg1Nq/JXOfvoH00DoXJ+MANTGWVSlpLc7CaZ891wGAcD6TWtRuoqWPS8a2nNm3oSa2rN2n
+YfMd2T5Qb4Ongog7fIWL2dp7P9Hb4Tgo3V3nH53GE1v+swb4K85IR9Ds6a/4bq87DnAktWApOi/
k/cSwORPXJ1aewGC8WPDwF7F2Xwoz6q1B2QgLqn+RDfeo4CpIMNwbO/ASNi6mLtaOzqnD//lKM4X
THJyWjEus+eAw/+y1iz+zTbky2RNq9VyVf2wZ9UR/NBUDU5zd22JXVz+YSEtnLLyqGUsT8tv53jp
k0d+8JKFag3KmRx7zlec/OM3bVJ+l9y7Mhp/he8xM2RouDIbSPvCIPOVGBgexXB+FA2dKMM5qC+y
mLymDDHmY3ihJO8CCdzSzJijbrsyJW25fFk+vLD5kAQl/AJQuNS+CU+Bn9HF+r6zatqN2ff8IEJ3
/52D5xxUbcXHYKRPjh+cu8ZhAsAhX3jyz8i4Zks+kJraG06DF71rXc2gz+6ztnk5H2X+pMqmkdV9
SRHF3csVnk/3Tay5QK/R3mOmnZPOlxu2hAbppRtj3keB9xAT9MmZg2ZAWoJBtej7GW4T9JclUMgL
6jcm+cysHxDT34mpQOozJzEB371DNS9t8768Kss/4sr4lxkEpLCfzE9RNrAmaGALHD8ih0H+LLmd
qmF/ZHzw+Sv4sDgGeKL1oaNyzN4wrXJ/529e8iVWax8pbw7LNW9y+1nQ0BkaFqXcuVeh/vXfTjR/
k/nX9q3ytnxHLSDXiRhqmg2bOTwv7MR2DuFSompTec1TOSdmgnleYZ96AU/MPkXOFCcNPsz8c0tQ
MFltn6f4Y/TleYTAuiwiespXaLhcSJ/6CudHsRj5vBzAj75uHpYUUqBPZJWjSbAU7dAVWAWW3dOw
m0c4A8ubvzyT/12LZKaHZesGMtHyByQ+3y0lekXt5S6ts+XCLg8g4q4vfTgusVyW4fxwUJ49wo/L
Ajk/BUvA5+hPF9ZWd3lR5ieTjeXLbu4izE+VnR7a+a3lU5FHNX9+RmdC0APp2/a+/IEitatqS3eJ
Tl1+3+W9y5HX59rwHqE1g4Wa/qAamztKXKGhN7+XT7n8fV3rb30K1nUOp1oWmzDS/0HXKjL5o5Vz
1jD3XVaUUtqrGtSAfrh7XcdXO5Gy0Q3rGElrP2TpYSlJlt3GitlARu0CtcclWwFucM83WoqPdjhT
Zm6WOOP5O5fRV9bob/SB9vinEUCwyGpK+gHumpba6DrcWt1rz2Az/RWQkjvgvvtUm7z+EIHioHkv
5zpn/t5zJw47FeSyjd8NZ9X3f5efi3n/38jwdc7eXm7l/MW1Gb9EoO99o9hV2XQe54ja+QP1U8Nq
op3aguM0wHpWksC+eI5kGMgiu1yivNYvKjEl5PjR/5yz7Z2OSsArX8kb+83zZ3tsPyGr3Fty2bRW
PWeaoGvb3vHT+Qha4+8aiQ0/jKQJbF8NZ1enq+kOtc/zr6fo3O62j94ig9utt/fBooPZFrQyeJ6X
h2tZMawcIQ9wiJ4ba3rtj6DJPScuLy/GEKZnjQipJXhtWQOWRRPQ72sZvMyBccNYfgcpEZ3WV9eF
X/RBXqsekN3EtrGk1dZyhnyqz0bNKr08W5HwztSCQBC5FCHaX9y/PfsBUMIGbpvr6Cw4KgAss5Lv
c6mwrC0plTJDi4f/7sDAdQ00+TMFxZPIHqeI9LCJx0MUr4pXAjvufyclP6mVt3PIFmdXoWs1lx5z
3CIt0E01s3AUuUkgE81/JuZ6uOxQodhv899eHsF5I41F+dvixpmXSzE/JUFqHyIBJaQ5L+/LsqPN
rwWV4i2SJNHzgC0XeZLJVQWMpwsMQZAAnGDjGerjsqosN3y59W3ZbM2wOcvCS8l65N6qHANXcm0A
jl3FJsScKZ07YmaF4FvQAZs/Pk41EhODv0xTSR2riusoK+kWVXA1HEogp8R5kNuIhG2SP+KBQCPa
eGSrnqNJnrvuAKuJdkm70/PuqfeHk1+mnIEJ+7DCHbP1a9J6/4rot9AE/C30P4Hjf6GueaxAOa1L
zpew0hCGNiodOu8g0AnA6wufJLumq03OVp/7GWrd7WZclCDSaTMU4XqKOnCFRAWhEIrRA2QlM1PU
WVb6oDm2tu5Tc0VcRLbOtPTDmNMmm/LPyqMzY6CzEcOKnDANDcweW9vYxE19duIKcQKoVxLJQUM4
SQwcPSczMGmsLyV2XNvkinJmPmV1s+tTzaQibt85JRNCHoGHI0coi4Y1rSiLN/VZMIfEt5Yejbr5
bKtrJ8fNhNp6pTvBXaoW6t32GnS5z6iovQ1xf44q3NukCpCu+0Wc6tGzilcvM09FwbyEVFY4Sel5
KKH+PWDDxpjVFE/0Pf7VSusBvyo2rSDBecjPEwdYENI2KpZhm6Ldg6f414vfLDFuBS75XaLYr469
z0BVrm217JgN4geLqsMwlzjkYZ2UGolO06bgsrotgX2rkg5pi3IXRalfE76VHEfUW3TdkUiN3XuW
EeNBUgn/v1SZHROpBapnfk/FTSBcUprkEbE3DVqyj7tcBbga7cMpoNvofxD6MiHvMF8n2/wIiVZs
cyXd4BYM1o2f73U/enc0tOhpA95IPkxD94p5lfWQ1JxcD05CRiRh0CaDFsKLq8U74bmh/9RDVwyD
b6xfnJTHjNG6Za+1QuGYoLz6imRhSNVdQYnQhY4rmCAjlKRGMxPgHq3iYrZH3mlenblflPYaIsaW
KLWQ6i0CAikbvGzBWeXtXCm6l2zoxj+IPH5h9nAlOOYQtNF3N8mrWTCWnIKy3TrdUxL+5QVCKLVW
iBscLoG4SpD4rTZsfGW4J+pUHODLWCvtlmX5e2uGjFitHVCXHbXLyqZ7NxFO9lqh6+P70HDH8L8m
RuLoW+FZxdW8Ms2o32lq8+Sd4D19KqJn7JxnR9k1r+DjCPU2838VMUGNgS7Ob4PNWHvpjva0ugri
p8isiBAW/hYD62+Glq5jacNysHJ6S1tbqEW2YdOhA1UONL0P6MV0VjU3sUPA5ANLKUaFjfWLHYFv
E/EyaLQL6Q89WIG+M9SChFgV7nBRPzmRd1MzZ9/ANjIJgtm0evQsyvJJTPY+UVgjo9T/IpvzI/bE
G6P9NWxWVEOwbmApFquI+6ip02/fJjAPiz2SfeAMXXdNw/CglhMYTKnV7PeFW6vDqnaY2NnUot1F
M+roiNX2TU9Gdc06CVm1iQEv/aitf69le8Ebuo8Sb+UjajHg+KIxzZ2NFxTdj0wJ22mbY8LR37BP
wM+uat62O7LVPjVH2esBbcQKwDtj3fpcGMElmVj0o7T2Vq3D9tqlDgQ5vim+NRSc1nQsYvUwKQJX
itYPh0Aj7KQm54MAJkZbxNMwdR938BZdVNnrLmakP3WXrrMunRc8VorxZPfjr7SYQfltwRxXG1eq
PZwLeni9mW1Vp3zvc+eWT8UVqZBGgLz4m7LhaeitzG0QHSIqJ49LV8O3lsbC5PfVWtYKOnbhrFMj
ehHm9KCLbu/gTE6UQF/XqV67doJ/NQ5I3rCOMnpAXQn2kg5robPKyhr3TbtuwWOgcPAbL6eWog01
CSRUObjhJs+vWcdKrWr+nfBPF2/4rSvpvPmKh9qn48i1oTw2H6KaobYkp6UVFfmd9k0J8yPGwk8i
jS1XEd5R6Z3vUQx0/X2gcQMilIGRxbqyG1i59k/ZZdAJm+Y169qTmanweAAecKPQkzIBNTJkP4z8
oWkxg3DGvUHqmVlUbz2RQ0WAtHXK76GWI03Rw3lWsul9BCAR6Nw1Y/ldG5YzgXZvDMZXXIWlC+Ca
0qoK/5L8H0x/DAR+AUJawR5oI/NCzTV3IVGU+K3y3GbcbuhpOyLPeKg0JEvjnzONR3MoOVF7LkQg
EwMFachDHNFUANXpMNy2ivTY4ocCwxMAF667daDSb0vkv2bItyhR17QkO3jbfdPeQrQV60BP0m0Z
18QgRRdOd92QPxfR+ACu2m0c5Yxwh4i2ApQHdGcLSB9okYbHVGGrGrcOLRi6jXN0UEduqt8RDJUO
gJwrehJ9Bc+/rl2tpxPrIxoTuXaX1iEA3uYyV8L6KsIPWbAHJCmCwyIa1O1USWYuTMe7sv42AvwX
Imq3RWroW1BzSHyINHrSu3Rfs22YiS3WaZHII5l9iLz9jenLf20cPFWcSJDA5dsKxD2VIFkFqsZg
PkKVIAA2NyZVTFuEJkCB8YNsRMTppD1RFsFgKrHSk2Wg6US1ZGR/ZR2k4qp5RC97qEXxWyAOXpeT
HpNP2UFr63e9qYP8rpm2WkHprxVjHdOBX/G/Yaxb9Bt6TPXCvhp991RPxVMsOsTfFXk0YzOdOhPW
v678Q0goEKQ5+lZPkNVPmv4etj11/aPBlK9p7JPJmCHlppMiB1WzrcVpqO1fFZEZw7IQX9u4VWcZ
peoB6W2Lh2qMSSLQPxQ5ferhaOGlRlGskciG8/nmtA1d1p7QL1gtaFtd0fOJQNxRsRPjlaoGmvwE
MKRV/cuq5BNVKO9EM0+TUKqc+orDR9lmu0Ei6ukxezQY+0bzFXv1YzPYl36iByOrzEbtJr51Avpi
woBCyiBr9OEjFma47jAQVTShC605lZtIypPvUE/PtFa7JURF4AFae2H7ayNXsRlC6wlsU7Y8o+w3
Jk9yGLSzS425q/Tq22AZ+wnLFmyD0Rv+vBa9foB4dj2OL5l/pcNIO8lUbzarp5tWu7bs/zokgSIP
3kCefg1c89oUaPErNDM+cne620pkP2lly9gWlb0XxkwwdQWzvo3OIPg0gh6tni5+hNd8pw4sgnGT
B4IZY+yGzmucxD/VbB6iEfCYKvQGRjkvLWwy5WBd9Sk7Ik22sM0gVgJ8/S7nOWkY7aFoggUogg9k
FBrSVQdt0dG3P/JZQxdz74nPtZhLQZuwwAI30pRY6VLLNYTiPzIcCmMcU4US7mwpKtKkUR3G0kgP
E7O3PBJwNSuuaagj9M3DAlG9LYCDleUt6Z0rBrKRyYE3oKIiKiTBfyS1jK9Rw4MsOIo42DQ43MUo
SPuMqZHdXCwtULY9oM+kmJdwAw1HVgB/8D2fd/qo5b2/bXNGnkgODr7C/pa2Z7O8BoY4qy2TsVL8
IT3itzPqF7JKX3FE0m/hxA2hAzlXb88hLPZDoeV3EvhI0BBmiu0gdp2MsgWxzW+oI2nNLJ0sMONK
fDfMi+rPyaqAHb14LTwuUah9IQd6koH8sL3s7JnJm0AmWDm9ii3GdzadNPj1USRoiQ3rluzS1G+6
daIy/KNz8A1khrtfz7sFM7t9r8lvsivezMgaVvB8bTLraNVSbZrUKfTaGe33FmCTMsRvNnCIxryD
mut/7J1Jb+taekX/S+YssDtsBplIonrJcm/fCWHZ97LvechD/vosvkoFSBWQIPMMHnCfO9kSxfM1
e69dxUN88ox42LgNAbizIAykqe85eSvbMJu+w5By1HVsVjWi1VZ8hBQZsjn6iOUt1PzxBxI0Wzwb
hEZqW8WmVjWzcKZhNXo2ep6NdNTNrN/d3NcPXUboquiMrd3hl+Qc1qw3R8/SVWVrb+EkHmb9Zobh
GmMIuWP09dgo8aA0CfqwNtvFVOSEZ6N/QKnwqEfwPES660R1T+zhUnLQzYPOUaBT+ZJI/pxMybej
cuoHGkJ91J5EWPNpMV4A/l4nVJtc6jvD6461Ln+HMDFXbnJgpGuzsSRHbq5oQjNyGSMuEUkC5Rz1
1xkENvpUaPIT8Vk0FeyJu3T+rAtEIbK/09kWfGmdkwDR59VjvOz4lr3nVsKJ3tihg+oHoVxNo7kD
/Ml+wyIP2Gow7yh9rNd2wolpiJpr2h8RaShnTVgrCaNTCB4E6h5B4Qzd0bWkUYeakwQ7yTya+mBk
Qqa1M3QW0BhtW2wHnbBFm7dBEXslsnvepxkCpdit16VHKTZMZfAX66V01bOBcCxv/KCAWLqqrY7N
EltyxoaPRWjyLuuaTwMFNGkcLUlgKDezcZhXER5Iz4Ghj9InJw0ytq+SElir09fFfDqo7mTN6WdD
owTml1t1Klhozebarh9o669pUe2ahlH0X7ALyWLKZCxUm+Ex1vUdasgnb9HGuUly5ESnkRco1VaS
Xpfk6oybYU2ZXp2tGUggUsuVaXBWdlH71Mb5VifDQprOQInd3FuH47G0LG4mjPJ11dNz0fcOc3zF
4/m+pBg4AqU6l4byGCHVy72wGTN/NWsMfGKw/WQAopHSYgRCzcitiBljLiB4tDOfDOPmTQhugm4b
vRRyfpJxeUoL7amwsHt071ZYvfmJzzxseGJMQtGk9csv9er12r43fml9fe6j+OplbFvd7KTl5Ulz
5eOAwJ2u7HfahfHanRrCsiPWMVV5YqUKrqd5UAgwE+CQjdLgB1caEiP3iMPzFkWvomJiZHcX0aXE
ApMR5yVPbpl8G1Nd0JnOH4P2ZhC5DiG//GQ+hG6ApzQcNpIjj4TrI4SLq66DOq6sY90GrM15+1eA
FtL2KWmGS0i6gnQ+GQLu2ZfTDrvTn6xK75WyDgnRx2IqX+25qVFihY8Qzu9zSsmC9yy2il9FTwqV
YQNTH9qfQZ8vTUinVZUByF3eZf4xr9wH0g9eMNgv7fdvUssorsfr8lMZXTyrvtiiNkRExN0igx4Z
NuYjQ4mjtPybmzkI8DZaKs4cFPvFtWjW5JdKGUypTw85BGMSYVkX36ipNb18MKsRggT5xbb5lZfF
3UrKd1asTid/m6GOgrsmEXQrOmJNHHoW3yoviQ7STvqnKmquaAA/kMf1G8gUbzEHZp87e0nx0pM6
G1rISstp1ZT9pu6SY5mKxdh4Nafqu4v8mwzT3+zkEPbnx9k7iDH9xX0Ht0sabb06PhJld2om7pW+
fkaWfeWn9t7NjsaDZdV/ONaop4pL7bTX0QcwSvSLYqZCGg7eHD/wsSBlen4KpUE+NulcVnq19X2a
lDg644e8mbEMxM9jaJwcxtQ1qTehrd+sOrtG6fyqPDOYYvM3Nc1eE/kFMktgDyvfRxfmjgnQPbP9
Fdr8LqIIytp71mXyomUhumT3nVsvCqL6nKTRK7ckAEjNyApnWvlj9N2Yn6GIL17pLJvF+WJ34V6O
8UFroqOm9jLDeQnOHldK8tb0uL27n0wb73S2pylRF2gy70qLv63oue0bWFgi/5p/clPtrVSgyBue
lue6LcJ11Ov+esxAXnNVh+TS2yQOcmV+tK0Vrua0exhsTFjiHXu6uVeKX1OEIUP7BttPq4fMauzH
Pp/yQzuk/bpvvcfQFrcspbk3RUmAWPs+evqPgfh/FZnIqovSZJ9AZdPMerGp7OIodOc5gtq+AT56
KQqkTz36FYWEeJ2Efr6vkDEOuJ1XsrzMkaEHXlK9NBPhGVygVkHJPBnS3AptrukSxbECNJVK5mEo
2L8rdjT04U8wu7Zh2pBhYRNB4pYPWZcxaMSnpTkPeWt/pe46wx1rIGXnHK+6+IHtbfIcyypk98lY
3amyT6/hH5p/8bRmpzAUJPm8y3v7pJNINDlvPipOZyTioyDA2e7edC1/FRmKPnHTPOumN8+YiS8d
LROzISKCxvI+VurZzaodTewLMUMkdCyW5HCEfSGhxegpS2NS3imA25j3kPKx8ZQjw4c69QcCJMYW
FQXkbL3XPrqIgaiVWFx4RvfaGsMuioq3iOInzXsG8gYe4bpTZAfNZLc2rfuWsbteNYmp1rrh74yR
BqPtEG6Z1JvF3NwBSEwVdbjiZ9YYYskYwl5CN4HFU/tVw4rY5CNvqKmqNmjVtrrFOBsN7AHLEpGF
3XIPitovi3szQPR1NQ0bnUPAKZvTVDPwj73q2+JYsXKH8QU4M53uSUU46gygHp5Fe0kkkMVVUxNw
V3cnFFQYQ4HmHlMmyBLT6fjW2MIDz0Gf0bcltu3qubTUO84EnB9zdpcUckGKRAP9lPsUyuNUmID5
RYfx+VpmJs+nB/0BRk5gLCTdxgLqnyHHbTxu1IvqkImBu5Zuc6Kh2OsMwja5pD9lkGLTRPV7Wsaz
jhoDSy+tiDGY10qjqqkMkvAMrSNrOvsW1lIypYgle3lJS83n27NL49VX1ziNWfNQxg4dru0Qm/SX
kNsnPsfLnKdBVqQhmLzBrIhIt/IwmP6A5cU4l7X1Y/b0MuAWkc4ViaA4+hwSpANhP/jrtkm+7SQP
nHlBeszGafAYktYi/IislmBZQ741KYT60t96vqXvDUd/8jP/h0iYrS8Gb2MV31L54lA35gZ111F0
nbY2WU5WoTlsZksjowVH7jmOqNewHwR15ryWdReEyvwQFjleGpXZlPjISTqPXtzNx0CPmVnFmagA
w2Y/DXNjLv1lIjB/2Q5hZwWCZ7yRRKx36bN0yg/9JY8UEUcNGUPeUJ47hDi9voiuZPtHZi2eM3Up
DBquiO1f3djTio0CkTjLaizp0YfH1BeD9zqOfyyN4XGjE57HuMZdKfcsVHRnnP2TTIjRSvATeMR+
pRVGBS1jQcAdcN8KQGbMxNUwEF5bv1eTDoBPp6iZhm2uPGPXZKaL2nK8l7m4um4j1jMu5NWYxcc0
jm4z05ADu481coRn5NnIPLJ6HQMNXCe6BzJE5Z8M2laeSTdB/HjKgnzRggBgmf0E9an3BLo7s0GP
2ZN/cxYEjecFmDgPcTFhdqfgW9sFdZsxq/c4bum/UWbsqqaDftKoaFvKS6ZFm9IyP5QHDwYBcEsI
zqrwtCBTxqdSEcZVbzvDpgiAI+SDjwilZyfPJ2CY+0dSsVFIxXvmytvWTR85iZ5GioxV5PmM02Ke
GZ2zvZ6fc614HGNvQdxY28wxHssCikAOv4bwJng/7UPX7hzH/8QaX+4raEZkLKFB6e0/FO1SI+bG
yK7U+/vcGg4qL8QtUt6nh7KRnA7MlGlj45JdXIKLU5zdFBJMWZGgGbByZDScP1jDhVaFuyBWhoyh
07qe5UMFmWLTD8m6lQPya8f4pWLzjZyRj9y6DoZgUmaGUA0459JWMAWvR0BaEBOzSIK1YYCe2N/F
ROmbexqcBDSvevFjmdkuTZJXvyEdVVYpSr7sxW1k0Kr27EbxXuJwzs2CDb7ZyB1SpWZF6fG6IDWA
c3CLV4xKuhozA1BM/Abe2TfPrmwn0g/Ta+fWJBFm9dc4W4qijT1OTdidEkiiTALEXXGZDC9+idUh
si/k8+wHwToCeFaQeQOBONyY8yw/e+qL9tpa11F4JZHgWpJIUFEirSwtRJKfMyxcVkRdEq6HuFqJ
RO3mBvMwyZmbSdWvpX7rRu04eHbgDJxQ49i8ZzkdfedFLzZGcbKDqY5kll6U1j1GOfbWXLl4W91z
F6KjGBndrMj/sncm5YjxDNru3ffc76SgWMoszBVOpF/Myt6yxybpzZYn9s+PEqk7Yezqkexj9MWL
wafxWJIl1g+pzUWIL2yOhg+zwkvpDjPuFv2tEBkrJkb3M9bMgF0s+u5e1CQn6wNmc4IBn0xWlK7y
tkY27ntFVB2s4WAUzdnqGGanzh6hMjdRWpxMtVj6sgdDDSSHxwGaxD3jtS+RVY8tuox+IF4RCvNx
cptrnJJyOac3BZk0MGbWyubOTYbFpXB02l07eVyTH2ZEcNHchr/csJ9XBhUGaQCYpzP7a7LUL324
1bZ8FrHHsAniVJ4Vx1TvbrCBlhUJpIvhLeHvxY/hPlVa/jWhNY8AAzokK7qef4a29cRweVMvruOO
6OwlqrJ0rgyzWKs16iWNihtLURSHpp6uFVLGburL9eSO6NSTMwbMOEjw966b6SpSDYDHlH4Qh/Sa
6OKT6dOq4jIJsxL5Cd8buVqJvxMDG1JZFCfNn6L1f3Wye8fQwj2/JuWvuuXcczvVPlayfKz64WaN
7rV1tJNX6m8jD9zH4mQ4Y6Ai1p/+V6klP6OXfoiofsu94eiNcJX97LkwjTtb3FuXD4+dHZ+HQKAB
Zdl/sonoLN6KeX7IPeOxrcmrL3rw3l2x9aFMkejBmmYoXmPX2cfMkE2yi4TQ11o/bmcV34pufBip
SHMyxS2NltoV5xITV7Vk8jZO/whh7ynSGGjGx+X1tLP0cc4mXrapaYKotB5tnhWAXVsrtN4HJumr
uUkinMP9LxRJ29Fg/DYrFvdjH76J1L4aiRcYNhOr2rU+aQCPrLXBO2YQNlqr3xZDTUhxwb55zvay
xF7Na29Yj058t4CP1ir6NZhM4LKRcDpTJevSqSkZ8ofErfCZaEW8NrKCKSI7u0Tc8XCjPurrkwAQ
KLXmYFJaG6N/zooPLXHOUxoHpmfvbGKZnew8J83ZjckXjgltTfBhkVP7qfJvR2fIPWj72RtfU0i2
q1JVX8lyNPUpze6pG0mXbOOXYTB+Aen6YRkzr2qWExljFctVB7vGkY5fjlcjoYlvjfToFQOqZb/5
jCdJznhQo5utsZEaGTboUh5bJ0U1F6+Jsdtrg/cUkqVdK4ShHhPUKNl0GobHPMSsumG8GWh6dLP1
8ohiCwvCfEgrcfPt9K7qq8O4deTs7aLyNRugw/c61AGXxBJcmHJFoCuqryWMfkzlRuusrVmSLC6z
hywmI7v3Hwi2uUT9wZDkRtTj24ybU2/fMss66lb1C23ZNaogSiXg6GrtVjfqsSz7W2TbF4liva/I
sbL8++hmB7f5TtjiKL97JKntamrVfrR+FHCfKuq5VQybhENjot8wew6i3g4WMTnWtyBv4qPVeLTp
PbIGjZk3iZl8zLSjq8VTYSmdPDaGvmW4S51p41OzE0m2mago5w7RqW4fjIlVAnEZzIr8j5SwUWFY
n7atn8IQhbJXPUh7Jjome2Spu4jig94Vp0kbl7R59I9m9TIQIk/Nt+9ntrQZwgrUbVgeK2c7d9fe
MY5lz8C7xuAfR7saHLQwhq3B+TGyNCcva4WhaFOUPe/45MHGaVhws+TNdsJF9VVBh6lCdvyadZpK
emjqOTkND7KvYa/ICuAshXrsLgfm/N5ZGHayZXpQdsjeoKXMzh5P0naaZkTfnLr98NIW2mk0yHki
pZ4lX6BZOeV2fPSITQs1Ully1L+Vth5Z4Ceyu/RjsRcwebps5LVMmM7aO/JRBrd7yhiFU7QNYFJ6
ZOUV9pl6ISNpGPyDKCU1TGtN9LMYdr0rCZL0jt28n+5paF6bBnluy+WJ9jcLstaDJ1G8VGQj/C9U
zn9B5AsdfZMJ+9R0Te9fAmCIKOl72SIZ/ovEE4sM8YexeE2NVd4CWvy3/zFv4V+ibpZHExb+C4MU
IGH9E4PUDT0sQuz6N5KGfsAnoDfjFWr2Lx1Jc9OxUSkEMnsypv963P/PEvkfskSE44Fg/a80jA2h
If8ZNXL9Kn7/+7/dfhP2WdyZbfy3HJG/f9t/5ohY9t+A8YLn5/LQHR36538FidjG3+C4enAkLYdN
kCG4sv4RJOL+jWGb55IVots2NbYNMPUfQSL+30gXcYlH4MMw6kHu/l+CRCzH/Wf4KtHYRGcAPvYA
ojq+9U8AZC3ixDQ6ZhauDZJziqZoDaOAWVlxljh+FZrv0PToSkT5J8tbbaP70tsNqRmuG1Lr/VrN
exVvequ0ztDBAkInmdZ0+zgWW0smMF3s/jZ7RnuEfypWALXRE2UT3aU89g4uYEe3C6y58y3T9eoo
YqIPLTf/NOgsewmBj/qGuQBJ68Sy7Aovts4uQjq/980NtlnIFzW6vDjaMrOJttD5HM4bJSQCfkZk
rMuJWTWLeuclEOd019l2JkyLSzYZLkfBchx5o7GdjXwIEjRZSLOxbi6Gt8Tu/VPbC8A20yvKCXeR
EgVmQZ6f5vBTrQgbfxRbwIBL80+uOOfSJh0OKbLl9dhUn5aDhC+J7W6bVDcwCvORduudYi7eNw53
ohxoxQgSA+tzZge2yl/Z1ef7oihoc2kytqYlEaI2xVbFBNLF5O+Rc8nCpsUIQhwoqO+iqYIi6ZYE
JVSAY/u7hASzBEyGGyFkjoTeg6hp/NhLKrY56cNWMo+qXde75TY6pLB+stFXfdQ9izM8V/hyy7Nh
eB7T2e53RCMYDBMCgnEwknPTp4y4BBMuks9mDQ+VEU+MmOiIvUZHfOfbTzLSO4y8nY2wS2IFL/L8
KJz0MnpQJLCICsyCl1nHSF2zkEXfhUxdJWzJC4E6dboImZKSmfSLFz79lDkMad8BUZhoR62X+jZC
8rFNivzSg3q08ae23WzvVJldRjMxjg7msAFG0oZlEyu5qaeR602XnLaRQhU85lFV8cZoUvM65B2B
snGJSgv0/xDBAjOINpjcEDi3HbHBscZbQYUANc/PN5YpF56ke7Xogo4JxGB/8D8MqGWDMsptRRIp
IadGH8QCfMA4Whs9t59davc9jUiIF2qazxoIEERQJAyWEjVjiT2JDnqEIhMqlEZM4DEZUCDC9Fsb
C9Gibom3a3l+wnZwCTzQPlOrJMF0oGe3hrFgko2tSMmqW0uIPEGfVMwsBYjSCQatmsiZjFJW16LI
4YogTxWh82IJQuvGRXql28Admd5gwm3RAyAhvTSKvL/QybRVJbtyb4fNXnUPCU/zum/4q6h3/drw
jpZ1azsrQuDUREzd/Y9qtq8lifAnP/rpBAEBCrcgi5Yvv2ZIMkvB5nPqNo6zzEjn+lS4dnRpzB7W
hRPlB1/UH6Hlnkscn4yYErmd9H4KBoVRnYGWBjG43Auzg48jooCE67ex1I44ipCkKxcRsoJilSDJ
y91hExIJtGEdwSi1gKWCUbPfgfZGfSZmFnEwKvAmFtlJph9OLrJTVdN94NW2gWdkRCfJazfY/ZMs
5q2O5rvINbVGEk26Qp3v/Byjj6rEU5pa3Jjs/tj3k/Ocmch0TLnJCt0J6s48cX9fh8zOE8bKa3CV
yFPr7M/s+jP06WY7D75LLCrFod+6FbHaEAFHwwK5nDE7h9ChkBIwwlZhrrbCPDfGSOPTDvHWiGPW
AtAPdmBrEf8RZd0mzsIbS/KzaVrcx2pJE9ORB8dEiMCUErfkOLGBT1Hk8OBiaxC0sjKzjiRpbvBj
O/X8bfHWjIR9iMFXWZaMn2Nxi6MjyBrrovX+sBLS9dcu82+UdNMUpI547Nyk2KFlUvj638O59y5V
kcLU0bCqtRlVsWs8DBP8HBBa6NBHLdv2o0fKhj4VK1PMbDdpvGjsRkSaLNJYtC8aOi8DmeJ/aln6
JpCs75nhwwuZP3IE3vRudbmRiIryDRAYXnBlPrIcLqTTXG02xI3Bchi9oH+YUv5U3d0gaM5dLKMx
6A1+0ScNVXLittYD78We51r/8ULzwU/Cdk/oLt2tIBzWfO3TbBN6TrLNYWJum3D65WjN4kRgtm9q
P6L1rDWfApoV9xhwgXohTkBYqp/ZQUd7uoKALPWPsZRDUHkID2hMUfa8FEQRBjoRD1Tq1btVAHVv
TGS2rkju7STVioAhHM+6/iytZmaTR5BurPPcG3k0bivfBa+FCijqQF44RGgSUfudT/jX4qT5EGX+
ARMJsFa+H0zrQcRpcdJlIzeOyl5d5qfM96puL20ZsllhZ4+rZ1yjF1ebdi7unY3EkOk6weWT/2ri
ZN7Edec9mtS0geFRt4f17K18u3hlT/MUmaCwa42bY5LN3SlP2zewuHx+kM2Bs5hbu9seQWxpKy13
XjD9BmxJtI3TN8cRFaCljLuvClpQGJUrDsGrKxbIaejfYUmmvTlxixSPSMP+ABLXDrIlqDXpb16M
vqxZdvCYwp7zksS4ulfJY2XxMseQzcks+ZqtCF9JyLoZTwATYJDgBOnMqFggnJL03FnjuBbTqG1E
rb4Ac1/jLqacaWail5vprZnr317C3DxKES8KlCk30n/Bts3TnTlOta51qoKkOZqqVhsnXkwFQ/kZ
juQgNEq668Rvt51m36o2/hgV+/Ysg6jWyu3QgGoxkbI2PoHx1uLKa7r8Khlhboovpac5u/xMbay+
w+5Sf6HYeQb6HV+R1ynONAb7ZOSADISBQkAa5IojMT36qgu5ofQtzj4tRdLfOPlri2bAN8t540rp
rdPmnMZVcxpYyhV1RbRNGRnI330GOwR6sjRbu6FsQbAmzjqi8vKqcTnQXvwBrz978o0q8RhkHfv2
brbeG0qJylH61VrGC1gcxp05gEBqJByEJOKaHdxoj+aPcGihcqADqDEjuSPh97HmprSKozE7jGZJ
NpEv1wwl69qteMJ6zmIUxcXcMizp3YPu6z3qisoBgwQhZS4MuNgZ4UUV8t9ei45DTNCMzdKMIUO/
tXun2TW+MXPY9HCQ45yY4Vw+VgYEyxB9cUFJsA0pAisWc0FbOK8GHLJDioZpnjk9ep1Bv2IZqGXR
k27gbU5iesx58HYoxrygCK1yh6L6iaqetxQKgVWRSIMZYY0zLRlGkuKHV4H205TxDX4L7ADTeOla
9l19wxcvLAVGg/3JSONLBdBiw27g1VUNg0gyrsORoQQMfj0YUE9ScraP/TTEx7kFmtX66kwMTsj8
garZOFSnysyGXWURqu1wc0NP3MHH/Ol0VKa5sehHBr3dRNAjz4Upu0B36wOSi+Q2CO+r6K9F4jw6
Q9YxQ9DeR/ek6DA3mqEBWPGZIugc24dk+gJCzHNVYRfqTPvkxwhNfOC/fahDLxXGAY9grmK5iwzK
YjF2wDsTG2llUUcBfEfIe44P8qjQtloUkTiep0WgUr/YqbFCfMG1CxE+3pmLJddoDipNdg7ousAF
3k6SNqtvSp+tb09WMFcaKWwdSJ3Q6o9Edc9ba/DPjcyOuTLZBML9rSd5KiuQB4m+CL+cr3YIk6M0
eORwmtduA9icmowyo2Ba5ZaQdlFyRVqO7SPaM16Li+LYpsxoDQTogSQkmtoaJXuEH6SseGcKhLPM
yteCCf2hsR5l7/o7RvnvrQKWmKAPs7NlwzRMe4nyax929U+k/F1qjPZBmhbyqKnfJ8TFugZHOBJE
bo0j1z4hr9+RNt19oAcQw5ipyy7v15qCgCgnNhC2rtZDy5kTR2l3aaX95GYoWlhloIiyRrFNGe6t
zNH4AxOTfG7GJyL1v5YP2AgfDF27656WbJ1pZFWvMKPHA6l7HmGRka3/Qh3EHAuU3BaexbjygNLv
cxw8B89EwWxJf52QA84yBxBr6zNNm9qtW1iP/gK1H91UWxNWUKPSAO/atg8l0rvVREe7HSI8MI1H
k1aArRm/UqA9Qdp4sGh8HSoMy7nSY+LXu/1xGiobaDQ00GZUKytxjzSU8RocVh9Izp3Us9XGJ2t8
1cnhlE7lqWkRf1QxvmpjZunqJY+WbiYPqfWdtUW5N+oO9SSgJ3RILsI+O6hq3o5Tdp7AhLLKw6DD
XLsxC+NqNv3rSPIYA7yNS/oKaQDpJiqQN+OXvoILdOCKIx8irHTdmmnCfJtRYdWHG1ahry2r3J03
NGyRWl1bD+CGxx5ahG7oJLC15vNUEzxlZvW2gIJqbDs35RJkiLAKE/sF6O9O4AMJxvySZe4HVC4r
GF3zGYfnPcv1I1fuXU/UB7/1Q8g00MrTDoGV/hM1ThdYyNKS1KClR8skWGm1qokuqfnbLkH8Q/y1
MSXNTxNvpL1OXvBK1LbLYE0fg07otxksQ9E10EgnkiC6xDxmyya+9kSDW4MytC7yo59YyakZuhZl
f2BEXn7WnRgKsWna5z7ktolwZScn80GmLENpJlgSLnRmA1zmcn+ivpD6pmxijD/TTIOEhZAFCloG
JiYoBarhXWW9wEDMe4PgThoZqsW0q+Kz2/XmITFl0FQDenCvIJK+IbAkTamshxrSNwPmONb/tANZ
WFpbHZahGfu6ITvURJEBXeKAs303SKJ+wpv6ZLU+U+iM9Dq7/i5ixgBlnjPVh+fkc0tYi5BUDh/I
/GbW6g8kZX+mHh0FVKIE1CiaGQluyXUAy5p6+NFVIOxolLji6u1sF3zUZuBR6fU2LNjgRBN5fJ0V
3zAWUh/10CbaEE6aRTAINlqTImJpFOc1uHJj58lZBk4aPxqDh1GVHym69ltwTALf7Hn3dQtYukJd
Ti3/ZGExP4QuDjY2EI8C/lXQ5OCnRTSFO6Ac19pv6m1U1G8F+JRY9TJwa986EBcvSkS6qg9p9x0o
jIxZicQb+ktNaxJk3VRuCgV1WDNMe5t36iSLdwjcAGh1sRlEytgkZWlocNyBVGGGFIr+FajN2uyi
7KWddO3S2JDGwNqb6a6RicFpXxg3YiUd5B/TyPHdmRfflynJMcjDF4+96Pl7Je9YZhVOeiy99FIk
bnLjkHkWBhpEozDXecZtSpMotggD33pdaB07Y2ZNR3oZ/mHnUBXmn2SY1fPkR2qnIWLF9TRtu8YX
pyb+Q7ypsWZnLk6DJfemFoLW8k2WrW23zr30Raa1OHl+T+thdlcoxCWPVmH5jUsdhTLlqmB3d84T
a283oAsleRy7LpKv0lPwoPNH2MOICooc7b++GarRWOeC/icP411fOHe3lv1BMQPKu0GcQrSlI8CQ
8+AXb7XNHV4reMmYfQOyzzGMAfkN6OTKwGHAH1jFizbN/nFqhg30R6PIzr6WVuu/Lou/CN0ZYNpd
mcudU1jP9gLksXPuOxXLB2y3cb0z8PFslu/Hc4n4fBTHkIeACW8f6xyZ4ai0Q9613KoyCGHlnDGl
i7ytNScshxvtVOZorfMFF5oVI2Y04HZV3+66uSU1ATcVAhu1HlO7PKe6LLlPuJtutBlv2OY3vX1z
Qy8n1qGbiIMXs/CVZvdLJLkPmbNPX6yQPcBQZ4ccDSiJaaeFYhJ100+r1Vut8I9MUT8Xv/7CGRFA
YwEkL7AIGU2ntnQCP9a+Tf7fWsgTsKTTirA//h2a6gf/5T01mvdZfRu9+2SGvxlbYVQv77HUf3zz
IEr31z/+tynM9z79GBJEftL/HsvoZxzHn4HKe/zuUvWFj+wnEcZFuWSrE2owRxVODh4GXyou5d3y
TznEP1IpHj199FNmh8nioV2syXFtf6L9fonZapQi/E4GtA4Yt5URfi8/2chwnlf8Vvb0WlukJeGq
Xjz0VpLe+yAb06ulRxsaup/lNzNq++5F7nczIZCYKjAuM+qb6KdGmuGkA8NW9PNt/btEkJ2P/oMx
p3ebfEzDQfIcoepbdrmvrHwRHJO90IbXhTOUj/OPETcvnv27EOMPVKu767K7EuwXOzDscITuThr9
LLybJMFUuEBAw/B7eb6X/1QxfkXx/JucJv7PCbVvq0zvsh1/Snsry/TX8of+9Yx53rEEdbf8wcsT
UEn1s6pzOj3+Pict7ubov2qN/oXB+ocp3F6xmo0x2s5Z+B1HGPjrBdsUew8WDlyKLHbuM3s/vnk0
fuDxfitn/FP08Sf9pDmbPDd8/fJ1vd6d6Ba2bhlCrtR/hjb8bg1zHRndQ5xn98pE6+WkCLX5ed1b
PNSvBOr8LD9jytVP6X8Ms/saMgVbfg0GktgkOL3cXD/P4fzlcRYa+id17J/lJVoupLbLgnIYsdbk
9wWBunxsMOOL2aMKwSjhqhF19vhneZrwXt7d7o537jXq4SfwbCyWet/1vztzNUhCSHCVOxYvbj3+
WV7U5cuWL5kMJzD64URg07vp7M2i/2N2xt0sqxO+1aDvKeOdr+Vl0Xr9hzQn3pqo53g7YmDVXS62
xGyf8CTSj6e3HlpuzyfahEto/vubwSvA0tuvy58wjOl9+b7Uqs90NEE20IvIPBDdf7B3ZsmNM9t2
norjPhsngER/w9cPIgn2kigV1b0gSFFC3/eYk0fhiflL1jlxHY6wR+CH+kt/qSOBRObOnWt9S9ml
MwNGfq/xFBjOl3xXrtWDKXW+zKPGYNZaviCcndfeGU41i5ub+wc5pn2etoq+b2wmJ2EqB1HZSy7e
taW/krpiX7vcHgZQncsT8ezKJdd7402ySFDyAwUSS80dHt0qvjrOcPOxajpGucqq7mj0GYTX8Wan
xXXMCw5qYSwa08UNih/BNbHL5rvFWJBUyDyN8Ka506OPiX5mYpH/T1LpTUPvMigNKbHhS1WRJeo6
+0w8tGZ3kbe2y4abHN5yBrjPBOrfv2PzOEAxyLDaj0616co/uKzPnTFeIsme1cN855PdpvozePPh
2U4jLm/xc380MXjs09Z9TXgJxIn8pJXyXYz5VSQTAxdLuXYeN3c6i5zEJEkBpdy+SjsEHSBw5fRR
V+oNg85YfQeZoF8qVv3Qv5JFdyk+Gtv6njg+gDb6PJrg5rnTnKosAqE9ymnQTbnNjOSBrldZNY+z
IlkR5jVzeTmjcwKB9NCIYZk59bHimSrVZO8KccM2vzSH7qjow6WgqTGCJRh+7vP3FL2wl3io7PCW
GfkPsYDfBq7IpnqRj4Ac/jB+nicTbSxjv+l2c2I+y3FuNpAmMvvK4QhH/eR9jDdz5J8cE0GFtu7o
XefMXnJUNjm0/dHaIsr6HMSj7za/rHE30TPIW/CsQ2i+yDuEu7lo3A+9V75HwRjS41vrCJ4P6+pO
XOgsujoxzbr4Kl+LPc83SYeTfzta/IhQemkgVJkTsZPDTc6uhKJCcWH6soX7PSkG5dZLRTEtR7eh
13+Mebw5kG9YtzyTGyMfxSA0llPRPzqKs0mF3Dom1xoQjZwayzymgEk8JJ2/ece/T5Qfaj5dGuxL
5MnZ+ONcSCItD9PYXdoC/4xbbFseGvkj5K9IMcHCEnqS80TUuue+cTDbEO2X2c+6xWISh7e+iugL
2l+ltZADXf5B53bnj022cp9vk9hmGYiY6gv9U/uN5uxH/sS2To/ZZNIHdr/tDuQHy46Zqq9SVCiv
QyB58/l0n/u6Pvj7BpTwifzj93/NQyKYxLLyh4svlzwo/AvhjHBnk2tcjb/yRvn6c5n07zQ5X+/L
Iu3wr0RHJ48XJBL3XyonnFFnykY8PvbqQdjqDWDPlfrley55nAwdEc/oyTlRK7MXpvqFfFIzNT7R
Y13cr6U6PcIPe695Iy43UN7pbFCe0qFjInDZONQnDbZiasZX3XW/5XgLbHApjcD4As/fqTfyj7Be
OlE8CYYmsde3LtFuAR4zSwwbFwiNOVjoW3LENtQ4QXTLi+AraBcCXg0bf+AW6o20qyuaq5NWXxQ/
v7aifS+dZyV2oG0HRzldxLxX+Zrka5R/CNPD5S2B7wFy5hoTw8Ps0CqQI1fO2HUdXIix9rvwRtTn
99yaeIs6agXHfy4IKBvt4qgwccqlJRsCqpD5VpbqwQB7LOeqsu1umnUfASZd07w7hJHxPmBkkbdc
PrtpW+HJKtZxMvzKf3MQeyaKs5LPRjfzbMTlW8LzJAsLiS5kzC9ontDg4vsZxBOp4A9EWd60wv1O
Kx8usnOQH98/kaM74hQYmzJPmBwsWmJc+/ZOf3zU0r+rqnyzrUKeHZaeyLeu2dBtOigJ8iW13NAg
nh7rEHc0H8t/k18/g6zQ1OGAYXphox6jpuq1AjAPbVVRjRf5NUmCItV0nvucj+VSJ5++MPbh7Gkv
snyR1WTFaJKEmfGXnO6rOoW3cOYJBhQda+0u4GhArl+iNE5mCoJbYvqwjXwWDo82G3vXxTpCX1Bj
1z8Vh5lqUM4W94dDDlRJu0tpflU0ue8Vskktw1CxNXeRd/WTnFHlShg3xHxp05EMzG+5ZEQZ1Iu4
JhC8uf9/4ytYM62Dm2sXyXOTEMGuFJCoCXPP5gvok9udFRiGHoTgfVfNlyKDLGpGL3KW5MQdvMT0
jFXwNiTFNaE9uuQs+lpB4UssDsiMdD3xSX/Qr5AYrok//jGiH1nRy++RP7vWw7Pin2JZk2mduAWB
9IWSPyOgvyqo1xiAkUKVEA0NC0q+8tPuG+YtyU1RTNZlmW9BkGzMJln3GMaw8KVXbWQqdSjQKK0x
603FeU7mN7m+2L16E5b4prhhwWGxv18KppXMAN6DB/YOUnJH/3sonZ+ETfrsF6em+jvDycJaPvCN
RXePM/VCRdFJASIfKqjjJN2t5FIZtgaHzCl2XzYphk9/sv9J3+XiKsc3MLzvfw020HqWvsbaQIhG
sjQwSwaz4cknSIvSZ5pmZzlu5ko91sNPoH6YMbkiU72XNzTm4iV9fLMkQV8pnwJOsaaEjzO/uJZy
KvRn2ifsbylISmv6DS6c5H35uvY75PMCiu8RCfHNYoIb6vgmQ/YyYl7ZYpzKqbm4nJ1zO6pcZWhB
gMkj2rDJh2lnP3o9//rU43B5HxXZrbGLa2411OzpKyqN+48DMnR1+vADZTvdTOfTnNpfDQVmfJuY
BtVk2ppTs5ZLLCjRm88LQF2x7TgLBg7Be3DnS86EEJFJLN9Lz6LZSLJ/ZNufCSLTdEwg6g5/JuxJ
+hB7dDGuRBY89khCaDHweIibTp1OeMxKTM2eg8ObGqq3GGQnLOxhzj/lCJQjXI4YA1wkdNKj7epn
nUwE+EgX+WTJp2qOXa8jwNdoqMbk/M3oNd3yWBvApagX5OCuSuvQs6uXgMKA4+lSGY7yc/L774+3
COdLn59StTrL36np8698KfJiyIvgUkz4Sr4JNG0jP5Yv3ZA3NpnTR6uv4e6wb7HhGVT2Sd4qhWwE
Jcyus6/dGljW1VTuOCz9IXnTnuglyGvGl8TEj0X2cGqYVIUW/GnS6CNSz6OqUfYzLJLgpqrTvm3j
ValNvyVDJey421E0fOWHHuS15k/PcvTgNbz1gUDVEZ0iNB3kt99opF4SWeKXZnq1oq3e9Z8zwzwk
Y61LjI38vghOg1vB3mOetsAwVTxDiV4cs57AKQUCl/Z+f7wbPfJKI987Qr1ItGMcI8g3082EfVAl
Z4+D7SdEGdH9dsnLim/zVpx9ZhV5UxKXpZELaVNy5insHFnB1Za/aayA/gwrK/MqnbllM5tHoYf3
uQGkBh2cBHYHUAn5kON5vYFTo25DIqICV5JTRMDs2vhvdWK8ydrbUbuPuLxvauVn5R+JKsPHdn1J
fphgrnIXfK8pIxWqHMqXoJFgvh9Z5Oiaea3SGIvVu5ajayRjxUGiJMfgHUgnP5BTcZbq36wrxbZO
s/f7RFU7306r45sZf2sdpJM7PsvJRX5u9LVnRfr+2aEE5WXmW2LETNBCyX+7Y+7mBAc9yunsMx4P
ilJ/yA6D3JTSOjqP5kdvAx4/23IfwRCQG0a5czKN4XlErVw0zH/ReLkXXFhzX4gPKrjl8nLd/62I
pgMT9VLOfkV8GDgZvv87PqOTJQ5uOnzJ8kDus1uluF3M2Lyy1f2VRWRsG1eVfhenC4+pFe19PfZa
ORkx8cv5UpaSWPcuSvNS9+eec+iU6Xbuu4ucUUfbWmJ7P44SnteenNB5k8PAYeeEHf8sb2qU0+qQ
p4jDl/wOOVnLn+czKDm78+71uA2bCIqC/Dhv3JNh3XegOOXFC6aNc5dDG6SZYHb9JZZzbKHnL1OG
7JrJXJZcHABlif4hS1+qLT2Ov+VnRhowlZU81UxInfT5lhQSBJNdpQI86w8gSJZNNDL10bCZ2aTT
Y1Fd7WCAkAr4+tjS34fxXd4KWaJ0GlEXFNpGWx2bGSAXNS9mF3Q6+VGuKJLkl4zVcQwxEfL/sh6W
NZzcSU2cdsR1/ppE8JYL9yQ/L+vkwDG7ZadDJEqvpgunqarNT6PsP2FCyaslN+lwnMgPJho2VU6E
23Kl/nYjhB7cmxi1Uz4UpvtH/ky5PYt6QS4dv49LYHL3zIbIRiJ5fTX7kfBAuU/DSD9rxlUOAIrb
a6gHOzZMa/kxxAxPJfVMXg1ZMMrdnvw7NtKXHG9LXz6XQ/wpL5B8d/KeyZHcM9EQZbOPRHqV+zS5
1bP8L3LmX/mnT4SMsv0g3ycVi22Nn//6Rvm32lTLMW0Pcsso34b8o5r2BaazWWjrvo238ipGoaxS
eItyUMaU3LShthbOkTaxHlQ3+5GbQvme5Ou1CEEk7+ok+w3ZkLHVkHe/dz4VZTW45KzmfzeLzhzc
ZCEsN41yW9EgpJCXztF/o878IwtU+XLk3S107Zpzlqyk7pM/D2f58MvZxpzsQ2YrS1ktdPa4yRQw
hP/8nOZySFcwC43gIvhaWZ/KmYiIno1G3NnfPkVwlYUzfAfIzl91Qp7RFL8gK+AZ5y3fN9zcNZO6
HYTgRE4XQ1Y+zkRGv7rMwUpMWSjUtcKRUc4iWLN4pkPwp/NdFjwXk8iH/EWE+xHAPTw1Iv+ZLf87
c/tnSuz7C2PKu78ZOYvBVvcCfI9tkz0bMZSEpn+R6yZHJr9yygfBVYbVt1yiDTy/siguDJyQ7qO8
M5XsxDnB+B4Fj7LTwwH31QDk2pPMinVL9hEhmb+OHdPf8CvfpXwU5OPCkVvuFOe4ZhIuX+UrlhOl
7+Qnnwv1UUSkvyThm1wSZN9FXsdaV86a+OOw8ESOcxbDY10UR5Gby5Zy2Q6NdR22u0Kj/ZJs5yZ4
l79HNoj60D9psi8viboRPRvkX+9MPB3NolnnkQmDJ84Sv2XrtBiGsx+TPyfotctLG/mfojYWik8r
mHLMycrrODubYsy2AAZRZc1HXeMqtEpyM7OTiW96mneGGn024EaJcLzzkxmNq5Qwa7mCytLFJbgJ
x/d8QXZGyNohoayRK5JcXWU503TRtZRiMnarFs0BbboMI5Y3dXjtTIYjO7SWJUD2GXy/f2p142o1
9jeuLsfR7u0l2Waie+mYLW1//75N74reC5AFyiF1H225234DufmJmCDFfZEDccdiyBSvQHwMYMSl
xR2m9z1hK6317uW+kt/LcCb7DtmvMfhr1XOZmkudx5W1Rt5mOfsMAkNgGyHDalecJx9qSqPETq8N
tySpN41jvMnHTY4IOa3IPhfOoIPcxN0Bx/LezyokKyfwXlKgDha9oftnUPveGpt9+ajv5d5RzjVy
MOvBdDKycUtzcS0rF9lQIgVm6lOgABVtPyY6paJ2USvPDz4QlkH9pn5rh3Oh2oQ5xGv5ME9KvXOg
nMI535NFv9Ewe8YcmSGhIxecnWjcHEI14LBnvFcJeH+81Cm3clcpAfByTZTX0LHUdQwAs+mb54Kk
DflcSZa7XDcNinFTjd6mmhq3QZ1rXKzAOuCu/ZGbYxVCbxmRL4yUQHmVj0bW/9Gn+U9glF99ND5i
DTXWrVGcfBQmpHlQ1vv4LZVc4ZBSDz+seADVgycsjOEwFFGxhKAWVDjnGt1Il1LCWGfJpe20ZNVW
9Wsv2lsp0Pj5WOHQhY4rhezNh9qKrrPdADqDO9BGRK6Wgz5JaOazS8I3GpSfMHI43zfQi/quvkyG
9Ams+aZu0VZF7VlpLJ6PXW4ZFDhgXeuG80Pyi541TrrlvGyEESXsgOU+HkATQZEEcJwu00lyMzvI
B2hsZDZH9lCFSF/C3m0WMh2GqC6VA9muwx45oPtbOjpaqVD1UdaRl67YzruWij2iCrbqQiXmdxT4
Xm0ywTpLe1WVaFf0zRmxTOylYDnqOte2GQy2oTGINDePsaa/jb4dLzjrX/CqWbxN4sHLGH3GzBvt
jqiSwZMh0ILdEuf70if1ODfN+pg53L1J2dW0qB9sNSk3pYmzlER2BBQrPQ9/3aQjOhCbMslLbbjS
7KcEbCyYPgfFB7IoywiCrVkFPyXS0IVmx9qqH/1NknwXDUMjwE25bjvF0wlxWqT2LjNaJMsKh8vI
5J5r1Z1pRiMvllmTykuLm/rBQoK1VrrOln1gb6IuqEef2IzIbolL/sLxrS4IGrY2GXFJ2eC+NUpI
Q5NcUz+GQ1g2S4hXW72MwZ04+ps9QztJDk4aEjdRAVVBgfje1MYx91HsUaQDy9eKjVtm51Stz7VA
R+Ib88auzS1zNMDBRN0MDU1RofTtSi3lYYkfAMBVnU2JeYp83UU0EdxSLPSa0+AW56I9E2LFybkH
UJ+RCIpD1fpoFcUup/lFvpkSCGuOb9gYwMrH3nbflcx316pmfPUIhIb4OUlz0HYQNdxZmQlCHecH
iCCL0bIVxK9xswxb68M3kDGThYdevCUPAKHqSidRCmQW/oFyPlQKKLjGzD4NH9uj3CAoRfUz9pqX
SzIJykPiu1PzPZlLY2eHV8v8bLCw7tTPOu+qA423p3ooP/0OsYBhtWe8yw6yYqFhpEUzoapK4Tl1
n8FDy0xPhu8J3wKv5WJTs4H3AUhjKzjX64QmAlRM7XlsmlfdCuOTAKQ5j8Fv1abLMkZu6AILaEQA
AgDDKw6uX9FZdIoZDzC6l5nVwEzn2KfNBe8kKdnFEsBB/i2EjWLc2SJSNvXcnOi+NJs2aLy+jNUd
dDC3dWYv05JXxJJ1iWtNDcytCT64Tu3fOZ9J4ptpLRiNSWpkGy4GvYXLoU3bGDMz7KgmXfd13Sz9
PnuzGNIjGHw8X/sRZlgKrPwhycQWki70CK1blRahKiNZ88LKvKytPsciQvpnh0uH0KGiHK6QvAsP
r1ixQ+0L2acd0TDAIh3n4dVgsKez8wvF6aPzCRVKx2Jj9+3O0op2HYmIqb85d4SLdOwTvTbLpYy2
2znWVppGOezJ98EhSvRwKYI6Qtm2xuZOXL1q6utc60A8uGm2YAgr9KwxD9YwlGhr1bWYqaI5r7IE
wh1RFF96B9WrpkEGpdYbkwZIWB+nq0EJo5WqghYa6IJpvb5A0YOvuawGzKYquDZqvIfKfaEdm+yA
LXFGv2ytDjp08Y2fZpUNcb+pwmcLAu3OOqhR/NIKxBENzYdowrbRodQv+9RhZs2XCFvIH+myc9bj
vp618UOdda9zm1VKUSItMF+2LuZl6Ggr/K0VQle2WjHpGip0euywtvVhwBjrZueiNs43TutnK5tf
haqCl1gloj4FZDXgtlaZAcZ6YSmmDppwz3JEm8ZcmxEqU63moqOcKPvJXykuwz9TyuHBGOZtWZIT
bJQzEyeUyr7C0JNErdcnfkQwGfFQJY9YGofYVTgi8WeW0KFv94OPgSaG6rTI3OiFtg2Czrjc66g/
rNZssNlq/npyFZaMalWNdkoKb+isKhNFL44oNi4GgXPNLJa1Ze8nJxgesjTnzM0YQZIFw4qwmUfq
Gkl9Mjm0NMkSG6yOU0vzF/HQKYyRaJYKnmG1t0/xyDH5ZGm+ZwplPSfGYljqzfTpO3Wxb0uCVTXa
cH1t7jqkyNTZNb6YYV0U6ZVpHf5fvCRC1PJEnR8Kl2jnEUJ/H87LohxzZMEk+hR9h+7IKPbof1ne
s5eq3ie94mJcxPDkWKLjUbPjlTHhfR4KzUERHf0hHpb1UOWAcEp5G4A43iot/SlqsSGjjhdRbfjF
FMyGRf5i2PcHONUufFh6vP4YpnsCObZKEdl0+87GxEl34Gj2woS5bM5IDsNF5wfu+5jrGAzy8WSo
arm0AiXfGgEQtgQh7XPTBGgNM3zSMVaNB85HOE4Jkn3Uzd4UdpEH32Ue9dGrSuzvaH2wkTthvPRJ
Z/G0XH1NB/zPQTheoUSGu1qQXskufyQiCcwk+N8BBkVufCoWXrFBh5ttQsOTcU0wtvxfiuwWZSrn
p+FMlKQgId4l4HgoMS+jMlzUqhp5SUVKbpq0825uxbJpROhVUQMpHDfq1OXBymrB1haJeMVKTFoZ
Cy7kQmuRA8tejVbQrPK5AYVl1w+WMx7HQKphkZE+ZNm0zAOou/1sUny3Wrag23xMbGeBFo+blA5P
7RDPSJLAOI9gFycyrb0qQZ+GsKBYMJmjrNTeLTijEA6LL/5ezyJfxvmYI4RHjl0WWz3FH1Imdv5B
fzP4RUqfPhPfTnyDoR1ng1s6mNbzJIZ2O5RIUx2WsCU4SFRM1j60MusB1u7SMtCzOYbmblOwr9ja
g3eDbsg6iIoXS8+znSAUlAPyvRp2/OQATn5BOjzS3bBZcDabH1JpqVaGtYL1a6VV6NEzdzsEIn7p
3ZJTLpPgebLQHW0u12aht7BZicFVEddZwnp3LAXAa6CBelSsbNEp6jECuo9niBwhsHRL18QHp9lO
s+h1o0HjT9fFcsdtKzoAZ/AUYQie8wpelBqOl8GuqBgG/SmNYZAGkYMlu4KW0GCeX02t9ZCh7ECN
aQCKSBNiXYKIYsB97RX9pGqtvmsJYl6SNmpC0MjJPkZTxFxSHIsIDLZFYhVnZ+8OBj0PdSVhB5bA
vzzAmzdm4hJT1oipLMTCCnSQTt20KJz8Wwnwc9gck5szZ+qI5X6bIXxM4AU+iH48mG35NAWUO+XQ
yMgMF6//BOIjI9Va/sp8aUAlCFis6C4i3DATC5S6themnnhl7RN+Vk8QBtLZE1OP8tWg8hBmsOY3
EM8Y4xJJ6wG8SMaFIK/7B6qLxitn3gxdRL1NT/Yb6epvaafR0Vy15YjfXn2BlV4ewFp6FKfqWrcr
LIh6tzYCLeM8HAoajeglr7RfQW6r144Pfyq0SwDFZo91tbCX2D/YxhgkJmjqvod/sB4jP4P1HDZg
Y+f+YXJafzW3hDHoNY7ZqhqrdRGh7cE82Y+gf0uxNsqGgHk2IojxnbXZjOVG03tPIV3hgSTHR0vt
MQIQH7IIQU2hkDQ+KgdTwlQjyoIq2JdkjsL67TWOAvvQgT7xOESful7HnhNnLkEeMGNDiMK+sLUV
5e4Oai3gyo0R2KOHM4xz3/Q1HuOBWtiio+K8plFBXGPHYuoUW6V309VcwV1CkUMGYA261yjVbz3T
yTVjagZJmXuacD9Q4BrrsikB+lGGd+O8dEKTrRWggwfH1ejsOp+WO7DHRI5bhYZ4mJJ4VaRxe0oa
JhQ1ycKD1SE4If34rFVmu69lEiPBASpZXTPrqCisJyPEn2kTQ0L7E6Zma/5ksjAZ7WGfGXPtub0N
xipfxSq3DTWhuVQG86jGNHVC5cbmiR5lFa/xoSAcoDdjBYgNK5/lphrU6a9D//875f/vTnndxjX+
/3TKR5fuf/6P/90l/89v+adL3lD/YWia5bi26eiqajvaf7rkzX+4+NyFCmTBMoRpO//pkhf/sE0s
33SALdDOju5AS/iXS15T/+Gq2ONVplKBHQd3/X//b9/jvwc/WIfSCfVE83/8/3/Ju+y5iPK2+Y9/
M1QXo3759wu3t//4N8twMT2D45MvhuUDyAKf/768RHnA12v/tYcvEgc+hZxwiN1Mq45cTGy5eSV9
bf52iGBo14IcXKM1653rk4xaEgAg/yMC45XwYXMpgPNQk69DUtpf5ZOkT363TirjamdTx4RvBWQf
VponCJVaamqa4B4vj7wEHLktnxThxIGrkxJZplgcnsHocLo/qho+9ynfhhedDJOFKMDRzwZdarrh
0pCmFtsgC7xEBXzYuBikVB/1nhUSVmqGFXmGyZfpYA8baU9oVq+scWNss9ro1jhdX8Npsp+CS4pn
IA9D5UUKkhs9ybZJND0FNM9YAacGb0lfbSctIgA4uGDi7FZ49zRPAz4zucVwyPt8m5mTup4z91zC
WandHK02nls4IROiNWfwKM+I1NBHBUswrsaQfm8892fO6BvPyHGQZd3ZryyodbVySZG9P9FG32dJ
hUeqtCHBMZ16jYryB+EwPyhIOCnE9xdwaLqlD7xTe+UWWt2XVrbxPorstWvl7BTsOV9odYSFNKkS
bBa456GElafReBmhIdV2Om/9PlL2qAN3utvSekv88xD7pxRbUeVjUPBt+jiO5ZVws1eJzWYxe8kY
6g+arjBBhuM7cnuN1xqoy7RuIRoSraDYrrlxfbJswnBIl0EVYZvnoFWdwBr5qNR2cVbFSyD2lWfA
wQ2KGSqM5bzHahFteC44iR3bVwUC0pYEdQNA4c53gBXFXU5MhPFRzw7SvjRieTeSy2gUT2meODDM
wg+E8MDo4Ics88gkCy8al1BiZfh5PHisoRkxAR3bNFjG9GlwHTcJFF/p+Y9d0K+/49Dox2TElTKZ
F19PAVY6NgVYQ6Nrikh/hEZwmHoNO7GcyQsn8WZ60nhW2N5a/i4nboQKDOFJ4rr6zgWb1AU0JOa0
ziEjiHDZ03lZtCbp2BZvlNzi0OPZ+sPm8mfIdGJn/YB1OaY13dpP4dgt/ZCyTN78AOWdxBXmHeA8
LX3pSq5nEDI2Ox1gnVlhRLOVIeUSxWdWjDOhZs6TZQ0hK28+LAmV/exMPN1R2q6RJBkblx9bqIN2
othgNRXwKELcmpr9Z1L1x6m1z3X3kc0wnJ1ZsC1T6501qeNqMuv9jJTKa6YUanPbPw2uQt5EwG4Y
Gpuy6RAIY54wr0U+6NshKyGFzV2/mIzwW8jMeSdeA8ANNwEggrii0+tMKakAMX6WWPopqyTeql0Y
7nwfoww7id7rRhGsGjKik2jMlnU64f8N6tcQQ9gyRMu29Mg7sVdprEV4MZNmgW9nWM320IJoL86i
sD/bPqA3ZNKL8NmGV/7c7TjLadw+2+UQ2JRiwHzLhO0VRt142KwLmiYmGsLa3cNqW2V9TTgL6T1L
eh1vA0dPbEUDqluSTald6yeG7BmExGuXkpkCutDGeBa8+bb/oU4Y24Ny7VTdtw/1fGNRSOc9d6Ic
8hdMGuNGC/qJLoNWcBoZYhebi6UTmZg/B1B5QtTtUu2Hrxh0mGuR7EJPzNiOpYkvj+zmaILMaSjt
LgaGT/pIvhZ5+Q0sLz3UrY13rlLNhTEFSEbUQHipVfAshwaceTdmAsmWhm0Hq0lUpNOrzrEjfHVd
coi+gEbvTT72V9/WNnqfvSp1hdl5gMgaFS3HWQKJil/bJJIFZBcwbS+Ir6z4XdEzfq/iUA7GvjMG
grj0/CdzwV9WGhCCwGKXKKT9fRDLIuVSZ8wrE/rddSPwvajEJFCCokEAMxekBhU+iRyJ6ywTM8np
2bAn1ekZzbF2Zv9rrvwjNrjyoe+h0NdB/q6r434gFnKBFRLrDxCzBHpSGDORtFySZQv8G+/S29yS
7aL3sn8toShkELTmfrRj8dJycilciKHM/4s54WwurSESzX4yMKS82cX/wZE2ljnjwU4RIGY/BU38
OlbiBQ/EC23ct4ENDEENxYI9crmMa+u1juE1Z/1ko7sj8ELkx6mpTsIiqEMvTPxUrb/JW31jtvwa
ut9bGrxwvGI18ezQfih8VgqnzcLVUM5vdP3FuuvcV0dRdtqcv0Wh9mrHDmZqhijXDU6uuqR9gYMX
UvCK9WaDr1nxSAs7joP5VTXJ1oyTd87D2xWCOYU9x/SaoLxo4C16AP+PkUWeQINhDGEcXXlDBJ46
N9uyUH59leaigl6dcqV9KlhDA80fV2UoKtBcRr8fquq9T5KXJEf4BZwL80vjaKSSm2+5CkyPOh5b
HpFwBoDaOAe/SgVLf5zBBkefbcigWxUEE2J3m3xaa1WyaULMfgonOmzbNA7kCvQYYYWCrhbSFZ94
+Jm7bVk372ohMs/weyRDuumZT5Vh+gfEIruMuIp1GrqbFNkHYdt2DwaelJpSGzeJBWasLzGD+wX7
Wb2IjHXqo56u2Kwblo/ok90EQO5FaKv9pkkpIOrYXwkNJEdnmtPGibubX9A0rxzNXEN1eTb8qF3p
kCIjHv0NTiLWAj86iaH7U1pF8IiARIKEE25+6q/IXo9Yj+EON1Hg9bAhVqGABJS0TPVDOtReHhLJ
7Wi6N4IeAcrQe7FCQEXTX/Qsx70WwrtPeBaaJH2GrQsndEisBfE7ryanzUz7M52owthmhvJoDxk4
XtI7F1PevrVFYu2ruIXU2HaLHs8CgSORWCj1mCyVltvamjAcoIPh93fZ6Zlmyik3rnhRf2sifpzs
ufW6dNP5MlNqtvCMZ/soz18hC6fEFlkcB5bTQ50qb5ylh2gqMYRUOWqy9rkuoRin0zs14mfVcurh
OMtmErqnxQ8Ky+bGUumnBrmJOkjRliAsXkGidkvEvB0JWyo2VuJP9EEh1iwTa/KGMlzMDZHE3TQu
RmwxFEUkDDgWDJ/CjT6dhgM7ty2+1HD4wp7xrahccVe19EXTUisEHL4sR4v+bOD+KIP+EYWpgnYS
6g712oQSbSakKSkGT9dAR9YfZW2bRzQgK8H8dWyJaKhUw1waAqAmhTmGYHbxyohda1bMhNByo9um
TvbSTMBDDEt1PGeI5nM569xzXdvmbUuaVThDm5QOpzavPweHybypILO478gd400xJSe9R5IG0m/V
itJcTvTkqHPmI/HkP90MHrWKKji7LdSJxCTaTx/l8M71FU5NY1e0z9D/6n0GFCcGQrURBnrVTGWD
bbnhmrHx1qm4soNi+kpBkywAQWyIyPK92Qm7lerrjyIKpmVXc3eGuNq19GiBFHBt04InJ7M4+9Pj
gGAR8v+o58jtaaK+3eD2LVZRF39y0ngI1Dx8TBvhhaEoT5qzYR44p4FJRTgF564JhuU0ZMWyDpRg
1Sqjhc1+N8C0hOsluzsWISkTTt5gikpvtMlkocXxVExDtErU+RJXrvJgKtVZtXAAm934A0Bk2uqt
cpojp6GJD+wEZVV4KGiYhBkJoMx7tTTzHScWeiZ8g14+1QaBG+57EuOF7AhWcTUO7xIT8nYbY2d0
O/s0980l0MPkRRAKEOPKnwu8+JyfjuvQ3yV5lR8ii275LiNoZVnpoNER2lEGWfm+Y3WshmwH1Pul
qE2mnul/0XQeS5Ez6Rq+IkUo5bUtSWUxhW1go2igkfcupas/T3LmX0zMDNBQVZIyv3xt9qf1JVbw
OvZPjolpFmI8RFyJJtdKwX/hwTRdhE3t+NAT1nhqkGyTeO+HEoxxVWAjTT3lNU9+fhqFRBoKk6Sf
6zQBUqIYA61k1MAKBDvXf3Si7U9W9gaLotOsgX0bmMvdrc5S77ccgCcT7L4rVfMdJ6VeYaU5oGkO
eDorFHVSeGqlkNUSiLVSWKvIE4yYYrv1ZIzKuJ9u6Ssaojyd9QiwwgnGirZFFVW1tNaTM68MKTmV
pRVnHVgDyiBJQtvrAMCVQoKJqyTJLXEx+ev02ZEIhsWzvreW0mGu0faYc8v9ZhKXBTPBiUPzrmNC
pLm14CvtyeXd99XHbOXFHTIDOJCY3pYq5AiP3RCA+ZyI7VPii0UKZDwZgmSuWsHelgLAWwWFw2jK
vUn51AhCnYOW0y9Ghiz4OeQnfTpbDXeGGxECbRmuVkr3s1PUDRfGbsOy2R7GmtXdmCf/T6PzVFuw
+CWJ75RWJj6h2mb8km+9eykqcZroIrrQq4AKMiWllOUELd2SAAAaJRk6lHEruqCFN+jhD2p4hE0R
Cq2iFiZFMvSwDVLRDhR8cCd4UBG+IiV6RU+Uiqjo+0sKb0FtDboTiIwWRoMhQEWWQHLMiu5YBYlK
0B8mPAiCGme/woxUMCQsaiglDuM8EcqgIwxgKDqnqFxaoDyEMXpzyT1gr6jGFVSCp62mF+/nZFiC
gfLMcS4lJJRDAVzXP1SJ99OIBQ+W0wa9onekInoaGB9LUT8lHBClKt7DpmihAX5IV0TRrCijQZFH
PSyS7UEn9YpYwqC3KaJpUJSTq8gnDMKEg0FHIXC7qeGnCkVUSUVZSbirKol5LAnZ2qUO+bczHaNi
w8eQs2cM9bR3p5HtYnXtnSaJByxZNizqrqaJri4k6TT7KBpthk8z4NXQ1Za7yXUO0iy/V+cCC8Uh
TgjSISZxJEWi2+WwdJ4eCTg7G+4ug8Pb4PJGOD0r0Z/M5t3bmsg3bULMMjIFqUzcwh+YnshR3KCA
JLRHZyUwC03vaOxXaMRS8YkQyC+NjQCA3tlQpIRrmBZjwEpKidc0n8jL6fUoykeDzQq2sk2vZNXO
x3lhsje/amJDKtuk/c3ubvtkWcKUEBms6utta2w/abZ5oPN2oFTdxDnR3OIsOzYeK+jcRgtlMx1s
z38iRvpOQxzMmZn6Msna7euS9jEeI3chjxp1hBsSWAg4MkjshXk4zPXExMWFp/DhfvOYuPsJqGBj
pI8nSOOWJyubTDOcq/1ID1ZoweHRMooqkbZnasx6vJC6v8/ROljr8uPkgj+/UR9elQRJxOQ8mt0M
2Lv1L8wRSTTp3dG2xp/Kh1vx5yWEXBaB6Z/0jcpk9db9zvMCq/uHey6JWDBlZtYc4juoKeZNdfAf
s3xhlvcEEfcVCRPIkixsRlxqtA9SC4uhfnIbQkwyQ5ehaHGdd8QoQF3SbrxIduOWasuZRs2lPlAI
YPa8jrLkXy45z/2QVBj4YZyqGWM4pj9+NjuMBnWlfupximMm9X0i92eej7CQ83nWYpcFSDXa+/lf
UWlhXpGE2dRpG47ldhQZnQ4FuPLO67VXKrxID3NdfLaxDTZQBubKDdAmkCZO3TxgxIPcbte/tT49
an6PoMFegdzM9U740g3IOMt3vb28mQ7fIz3tW1Tzn6LnzGMP2V25mrdmI/5VFVlnmUPFJ4Kvnb6t
RZQvgAT1QstDbUHLDZdJM90Qn9+Bao8mHEZrZBIvDpNLAMOc9OTHOYsMW8ioGaUXzNGrRjALqc9N
esLBWs7iSaQWQXtNQhpW1d6yKdIe1hGPllXbc4r7DVdBTCSZqUitBD41PXeG6EPyu+18PIEwgUJM
TnqgN4bnbUmWgKwWy+jvetcqQlqHCCrg8vSGRYa6TVJezwFkb7nNfsjMaL7qBSEhTt95BHg7V5i6
p2bCjWSIjv1Q7qmma1HxzC4LHnRlPzLVrIkMqCvhaYM3SoHaOGY6SKMIkcQuQ3pOPz0SBMCNJAgH
S0r/6fe2RgVGhSeVT1MpGCWZnlIfITxlfTWqgfK1I59il7fedEhr463xoQrz7J5oX+cgjOxR16h3
rIhC31vMy+Nm3Qyj/jHQjQS5k+5afJuRW1V4HOHNjEEfQnOzGM85VeJ8XHakDv8V1mJwlE2eccFO
pDxXP4vNOt1jGgqlb93RzGJG6ISvtpwjr4iEOe3p6CK3ymz0QMjtVQ6kyY0ZiqSk+KqqJTuR1NES
sNLfLoWPEXQjMd9IDnon73V7tQ8+AXq7gaMsoWAawSWFxxkaqJYoH3ogGJvaQ2w7Ll7/wj4YbSei
dVuQ0s3XjbwUWsBurGGEJK168dC688nvypldMRsvQzykh7aDwIsl7wHl2zug4I/ZEwdBNKSxz1l5
UAds3akytShvyLCjdrfjtMMfoCIIMK5pyC3WDlQLcEijtVqFMtK4ldVHOT63rZ3c11aL78BojpZl
hY2TpQFQihstZvU2LTT/oI8gH2VpDgk27xY+J5hhpce4DCa8QA99gQBWav+EnIgMyRPVRaJAqyy5
MRHnc5Z15tDxJzuYlyEkJK95FD7com5iNs3i9a9rZdgNt/nZAVRQPrU4fvVq56UbzU+BaVTTnb80
4+h4R1td/L89BYuKSu/ghnlWatqh22iwyhSo+ImF4l7jsTfb8nO0NNTbyVPSPk25yWYkzupLTj//
KPdbUR50v/nTds6npa/4ut1ny3lqBsIDLFbpunz3Gu+pyugeRKWJdfIBW/CuSgYK7CyMjJ7xq+NV
xjyvSO9wdoToGT4FStTVxRs2f2718qLUpMppJAv5menRgqVcvQhls7E65zQxzf2KP31+IzLqqmkO
c/rrAOww8mmyvmHVCXXD/J6lsyfv5azchcrC+CvM7ZABl1sRdv2Mg6P9AjzGcKMkpyZFZfejPj+r
j0VuzdNSfpnoiJV3Tf31tX+ZfPnMWuuvy+/nSjD4t/ruAByM1Jf3oiSr/YYlu6MDW74qZ5byMvYY
J93WeVBaZLoWPkser77Rb9X/V14flKNhUbQ36pVyzETDbq6kzJd79VJ+Fbj8ffWu1YcL5vj7mfFj
vm1F6sv1gnqajDyEREjJte+GfIhisrHj4iP676OvmmfYdSL38ACioI379rMZSeHVWOJH8d3Oy1/1
CSK12PmJe9/oHmVXGOGV3tpi3Rq65mFcKdAckmd1D/xeZER3TPR3Yzx8KBOmz8+O28i1TSKlPVZ6
bKUizlCs9Nln05ifco5Rt6YhGTTfQITfYh3PGQm6mjKf8v9/r1JrWO8+85xpvSklsPpTxVKHKyHL
E72h3c9A7aSSISvb34CKXtn61l4w0hHhlm0/nYEwz9Uuygm2YItVzkz1v3Nn/BheWaBxbSprGuqq
v1h0GRjxquBSQCagWkGbT735BynyMlX5t4cwu2zR22NRtiWLVyUf6Ngz6vLPfM0Qgo86gmRyHXy6
l6zCfJl6XDfq883H+qHbyENS7jgle09VckJtrzc5m2bc2d+TjffELRBWsxiZRHhYbnWjvuFjzlA+
QHJTb4YtQ6edf6u/5ZU22nx1uVWw0mTfwIafG6sjXBVSTX0kHRpyK9fvqkSGC27GxOEbeWK/LNuH
QL3d5DlOSe+dPCY6YP6o+0c9nhknQQobndvclb8SbCWtX3zvPnPmIDfY59RFn8qMhovqor5JQupL
6X00CXu1xpwDWfp7F6mHwB9ZlXO9v1dXX9qjCNEz3pdFF1qdfK/V4/Y/x6FF7ljBDkw4HpKW9Fv5
wNRzQbpLaJEvq35BXHLkWFXG4PJ7i9Wsc+rr+aztCXMkJApt/4JKiIhRbpdfAflaBcnSXNWLUbeP
+rqBQ2CL8eH+79eo1ZMDQZ8kLKK49thG1W92WBDUaqpMBvlS7qu4vFFPh1pSCRx8TrKzAxdhNdpB
X4ev3y8X7rv63DSI+5ZHpMRgovSR3P7qk+KFnBq9PFV1/a7em6xuCyJR1dtVb0O3k8ffD61Fewwr
KuSP+lfA9J/qoZq6+qhX61EtBuphVEt1vFRP2fTR0SlTDuuDenmu1v1T79I3C8ZF2kbEHNaCVULw
SatXov5DUZJR/NoS/1v2gJP+0gXVxwR/i/hefSbqt8QYRfNhuiEEMlKv7b/PVf2lgemhaIzngVZP
Xbz9Ls28XrXFIyAJ1I+o16mWRvU+wCX4QP6o36K2EfVy8nELHemRQYcXk3kPHAn7LLbPhUVzuqgX
oX7sd1nmv+Uqw3Uw8ADzCfBr1G/nHP9kjR/SyC/VUPyulOrDUlfDqT/Jxn4c8J6on/y9V/mYzSMB
hl+Sf1/QMSdEfFRvKpH9KXXgS/+3fP1eCL99z7ZD5ZRALOteuVDUP1O/bG7xsq3+JU5/0CE9WgZm
D3Vh6Ff5qh4s3q76adEYV1+sO/UvrLX4dXzLtfvdH3y5XDDmg3sTRakNT6UPTmmYGO7+/1M28/Fp
yckMQfrLUq+W/1pl1wGqqIvynxddjOtV75Fe8xGqjUilf1CScSwGO6L5iIU+Ll8p4zQn/KkIXYZh
fIy9/HvKsVTBA07JdqDNK8/bDxMDr1pvHFlex42YNbEg7iMhocuJEGDp8lEFisS4qfPhn3Qeh3l6
/rW9Y4CziTbJCVXrtKuHm0Gtw1vsfWzeSS2viz5iVbK/lfu3KRhsivVerUlDP151lPNVYvyo5VXj
TOXWWjTjk6ur7WdhpVP+66koHziNl3ZCDh8GQVZ65f9Wy5ha+Tkw4efRHtSSVo9v1lBQ/wSKtqIJ
9ZP2DWczecryeW1s5ZjYDhYEGnnUkN22zWzC/kzLpQvoqTkN543FunMw9w1tY/8UFjuI3okw9xK6
+xqeNNR246XR7MD0PDhe1N87bawPm+1ieRfbReI6ENtyaZkPz7E1H3rUXyGO8h7QIXboocLpMOSf
c+783Sa+UBTdU89t2aD5qrwXIVBBOR1BuoXVWZh9x4A+Y7itfAV1BZhq06XCeEzofMJZDQHv9NeQ
NYFwKUfyftGQbA6aPCAfRntnnqakye7yoTtnde7TnoJgrffSqBsleJbGyXOg1ziYCV/ZNPDLBuVX
RNbro2bThtdW8WlcnOUcbxCClVeeV6giC+AaFLh9qy2fak2DwNN8pl4YM2zIwcC+bJxxCCypX0ca
Yjh4mie3hSlMtckKfUmga7xRWVej74SA800KYNOcLxjoBHBP2HtjHJrDlBjPfr0d+JbNxMeSzW3Z
nTVjo6W90J51N0uOhTQQLlD1vWvycruY9WuTCfoKphq2m4612fFJ2ifHdQA6J46iQOAQR3oun5ui
ogTYAooW3aGV5Iyi0uXSmWgCDbdO92nCoRljfOMHhWtFnqvwJchWCE+AVzF9mvFw10FDwzr1wYR4
PROczxOLYAFjplomrgWu7iz1D1PlRLO5/kVfpFFyRpEVBaXHDju1TxwK7FN8tSmlCUjsBOiJq3OR
54QkG2gRq3V80jEdRqkDGTcQ8Emn2o6/hlxO43NzMBdtK0IXtwSVzUnmKlOonTL5o9sUfNacGgSJ
OmG9ge4AG0SEW5I2mZfHbpLmHbaSD2bVj81PSR1J2ubAtDcTc6I/o0m6QTdZBfS+OkFmmvhHGCdH
Nwf4j4HgnOrVn8FH24ZCGZj3eCeT8rEfKdzoiwTLnFW+92VNFWVi3Lbx9GV2/p8kMxcgSfBAbHbT
E+ktZLsSae6qTMRxBQQpxbXrvT407KE9mnm9N3JOQ11MhdlaNnsaYlEJZjD/Ivf2gDa8khjIuC9H
DKo8DxpbX2F0+C1Hi+IZM4sjC+Ib0xXwntZhspimXRafyeGJd4Xu37XjcjDN+p0a+JMDgBN41BpW
XVQ7Gsmfmkr4NJ4TZLclNJddzSfdzj+4wlVYJfVdMqP09NpnBaJYo8lWbM1LlNKqYHtc0qr0/zUD
oHyZfGVZf3WQKqVYbUxjfZapuzAilk2kTdDgHmEW2QbrjDd7dTml6qpbG33ik6+3N1ab1tFWuzdS
AAnp2BL3xXDUHcgSVdmn1Rt6BomI3+gjxydsjlhWGVSb+eHH3UcF4befOvnPT5g1wUJID94jprxr
k/mZKZx0Oc7TJ8qttaNPuCG+2YNYmencgqZEvyPTlxRbUFRzPsvJpErZ/McOSNQ92aK5Ayznodom
ZRRRqrPAamAqT/i4VS7yqavloYeh2MlxvBXiqxGEUqPmiDmMzgcwpH2uOGDkbRrgITnGKO9DeB8H
dJP9ojAtopd77z42MP8Z6uAfEwY7L9WfLmuxLizZp5WaX44N7+whuinm6p9OOMWuH/N0303LozeB
rBVo0waB0ljTeYKrGMGAa/jfVZexsbkbsoVt39CTDa7pwifkM67L8ip12u/qnmD2sXH6IO3u0EtQ
RE+u535drFvpWH99o6ojiVJp0rDaXslh0HddC9ZTNQz1LtznNAnvZIzWI/fqxSLDXhINWnmu2FFv
Y+PfOpKmepXzml8WsgRQnVBYOoIJYJk3TnXyXJUJCqEVu4lRsSnpbnXJFzLAnCR5z+P+ljVij2ad
3E5pP6zaKqKmMK+sRTgRt4r2A1yveZFg9iOzHYPBnrIUqDaP5oAZGTLQeGs/F91zhcKG1GCXVIC+
YateqI7v3ikaJvQ5fTMICDjXw5fk7B92jeGGs2e8+B7xQKDMZz6PD3r1Vq+oA0e3XscKv0ml+2Hf
roL4zOyUuokDBMquhY3GTsYyWkV96iYvjny75A+2zp9ZrMcmmfPDZLifq6gEUXC2H+RuwcKHiwXa
pQtdTA67zF8/ZDFSyS3lIeuagf55nRJj0j5zRDb2xpOorwbJ7SSt9+Y/TmvkvTk/SGKy3WhVXWCI
0otMchRGkGKHBNkd49adAfcH7RuUSjw4OxTKpSyqGJ5aQn0WyiDdutqZL066nNyyPY/N1O/HzN34
OzvySgO7/lNY+UdmrDwNVfwem94Mto1pD0cU7idSqeLxloPb24JaibRo52lbyHMliPpOVg6qoVnb
EEcthnK2/DZpxZG7fbgpI6Ogtp6I9PttKIjxIxudRwWhzuyTRq1WnP53eVshaxw6WFbrmIHXgjtp
48GprNuyxuwFMmdw0jR4pQn1SG4Bjke0e1XOxa50+7t15n2DTe+sbbl2a82C6doPRDhA9MoY/BMp
tSmMu5wCV/QubNkSyWOQarRZYkKbdnMyQzzj0N/NCBME0bh7y/IIgUihVRofJo3BldggyJDmb+MS
sewP4gXdnQE20XITA1JMg9lFset+Jw5yvHIwxU2fyR0Fu1c21DnosdbTHAc1BKSFkI+X1MPpr9uf
pYXbdtEVhb7mlofEVgsQQQyVGPxn2EemhepDTO6Ih4kgmWpiuINMOaOD4fpQwKNSbW8aiaok8aIt
s/911BeAb2Bv3ZYscKHiiGpNHht3OcxLcdu32XtaQZ0APRM273JHJssWdJb+XlfjkWUx2laruhmo
V0CwPt/Isrp0FtuVjTF6R2DvFUsWBlBLVqcldpE4JPq1HllFxTqlx83GsUjPxZJYlBut/yb3jBAF
/Z9dmtwilNb08bMj7NdUmi2VG4VFk7BOnJk5H0bJCqSXgUYuBJ0vBSXso97vmXZRINDb4ZtArsJY
okKLB7WoBOW84pAo5jjoW4Pm6dTPI4MueGBo/DpE6k54JxF37rPFonIxoKkVbTFmjNBmucnyoY/Y
Tk72AjfRECix040iTExEfzbKBDxN5THdSmI5Gvx5VBc9Zyaarqab3RMC0SScpupWGqr4pyn+1Kb3
VVrTRgTtfJIO/BMA8xCINb7Z3Ore9uanVtTiAoP/ShcD5G63HHyNanfbw93pivmuIzkiTGSGtMTR
XNQCvb6rsXPP7ljd10VGRqOekbRpM3gXZYhAJw2TEj1UO/tfjvhpVwYJkS9uOJEixSvuusCMp38T
Tn18afS2kqHrIKhgLNBd3ipmH3MSh9zlL2aZ9TC5cx6YxZYHKYkql2ytjrkwXtO1feypdQayRqMc
YxrXsJtHUk8isxghuInAFWSYU7rjnjV2Vdgm7Wx4X9oCZOwijwvGVKS7fN5S2reRizD9Nztv9Om9
Hw49PSXRBtaxc+uW52ZiQusXyHiizmk/4UsCpDMUBNNYgMZH+4NkJITf0LY2FA0iu1QeHLMLyr5j
2akFoYAcCZjfekc+cwb4WyM2dou31sIjUhqvsUj6U9dtV1e3KGEimoSErQkrJvXEO9Kpf7I6a7iT
vNtZwBCsJbkzQOdz4z5mM9D06JHt59tLcMa71F4oW9g5WDz3RQnrKVECh1QvI+pNiRiomHTIPfps
iTELNRbB3kMmruGzPbjp+NmY5PuzCuA0LzFejAzwDa1BgZH3Nxw10oIbSrZxEbYbl2mh1W19hrJY
z7pVWiHqB3LmGINqz6g56LUfI6fLR9QYTzWAO+0jB5f+xJZnxUXAU9pOQ9B8ufeqIn3INnkWPQBQ
nbtHv4Gkx29H8Ue+/imGPzGsRibs9a5Wj1aDki9cVhzUTjfsW9lgcFuI+x3eyow1qaZdWveX/Oj5
ShdJwJ5pWbCtPdBR7dGCVbmhNY0OVsH8Im4xyHf4bjY6nrfyMM01NnPbcEI7H9r92js7q99eNsxA
Qb5QcKdzC7CacJsTFR4mTRWmPVUYplYtISbwIKG8IZJIaHTE2WeHLKrdmnBaYMSztJRgvheNhoE1
bz7AIwMUOwwUCLVnMb+01nOLgqyx5jFYtPUs0vlqbBujYmMHvg53WuqgptHg++8iEYCjE7SHni9g
SmX2Azh6aAUusLRmwadYBKiRzUj603TECjUBqmFTDIq4u8Uk/zVirw1Ewp3G4yOP0vbfuoT3BYP5
lszem53AHzbkusW1vpziKYbnJoPfAY+LxyGyDPdWNyZoHnWyayDxQscgdFz4yaNjRPUgksuWlORa
9x/r1I2BvXU/NUYglhPnbGHGh+1uGM7nYr43Fg/3f91w/qaTouTQ2ceUC3C7BOnSozQ1ugDlyd+t
SE2WS56uqlIioHn0w8ROPteuOnIENg/m4pEFIPKD36aHtBs7YuWJwDAR1MIFYbJaPwYteW8Wh3An
faF2Uyx43yinXyrXv03rinGSnNCyjSakmkttBUjb2boYD0ZZ0VZh6O+G3R/LoWjDZqIO0BEO/d8t
Bn4hmez8S+G35fMAthYftdQvL1CKRbBulLxNy25RTnbW8+PqQ/WTA4quyv/YMJTv08H6GufFj9ou
sXfdxJhrlBMqzpThsjekvyd/gLqIL8I36j0GLXAX8dorSZlc1CrlsRZWhYbJIaH7D9GYzJKXRqHh
SkPTjLc1J/m0pfCa2kXC2758/4m8efOIwyWsfOs1yepPW6ruCfOwmMNzvJZD5C/2vxZ5zjKXN/Ww
IroTznvCPjM4V30jRqGczKufJp/k9CEmGnWyKROQV6PBQfgv8UBh6jazd67/3traX06iSGNfRp+n
u5o5zXQEnHCfkcFJYLZY56dqJhI32+IXxCMBt39xxL6Y7G2+t0uyFSfagJRj07TdzDWNFKQfadqb
r5cssTl88kpnj7SgoXNH5FEqWDwNcj3M9YlWYKLFmm/AM4hiSZaxl4vzNONz74qKWjlv/TSzP0vu
0Og2k09lS1ROcoskESbkrYIaeEQCkpD1ZyBTbhQl9e9Zxhy2Uk9ndc19PngdPpSXxNOT3azr9pFe
aAheTwt8kiGCqrV3bUJrI4nX5KcmZugLhnrH9P7SWXBcc0o/pMq/3BzjvEy4TaRPEEoDHuk8VkR9
ZAa3blY7emS2MM1ziYffKj/wcvzUjjgSoXFgZcojUJVHryLrTt2j9QhbWdGTN37m7TAgxKIIOy2Y
uABJnCA1KGbkFVKQhXuP3x/7eDTs+tYX9bhz5AEoDWHy70c+/TSy/UA+p0Ychs5Zax9lWl16yhAl
6S4sBUW8z9FNxAkb9lR9ZBpY69TpGaddE90VyBgCARSFZsJe3DUVR7TGh7E23fxCMMbHVuKHaOCQ
2JkF6KPZkVZUvCAJ43oVxt4dckJZ6poLPE1oIZPsxk9InijKxkSrfkLU/Dx4lEALieBq7Osn0buE
cqxtmGp5AaOPMWjpud4FY1a8XYq8YLo3TASJTVi0TDQwgsWlWHXKUP9RjMCxwNCf8uwcd02o5fW9
43Fs6l1lSO6vvaPlWEJRLrvuyvq5Prr44i6jMDmXIM9Kndfk3HvGRdQ9CRdtd5CrKXbzsB7TOd5n
PcYrE2P37N04tX5mo0PS6HHtm6kjRDwBlW4GcL9W/5fMNlUC+hHpjzgvaKSmFCv0RCcaNUgzT4sd
cVOyzPT4KUrLLY76OIx78zynaTB0Izt7LEmaydfIZ0aijXOibGFaIuPLTDmyTw22yyy7wRJavskY
QFhqjANov1OGeLKXbet2rKZ4P2zebU+0TXE1EZIT2cPABCbw09MQsrirwSEaH5ZrXcaVc9ds9xE+
NKR5cb9vFj8EsW/CXMWt44p4d4kylYuPNtLLzyPZisRXO0609UXYy8xS6otwmfRLw8UFfWSVm8hs
6zM2IPZvgiNCxEJM6CmnGX+a75vS0MhBYYXh5rovbJdGm5obTMNjXWqIWhzC1zCRxLvRr4pDjMuX
y3YiGIA9vHCYVfTixVVnjHjTmEOZ23kwd1Mf6gDFmXDtQ5EOKuXg2MflSecEhRTI/0uY77Nmd1R0
E3y11wrMMsZGwLVk9Uufl95VaQcTu5vsLvFwBmxRpCxeKq1cX0pSBdbBO2YOB0bRDRd4QJIJ0oFt
/IXiluwop/Sum4yRgQJtROsivRuMqcKe5z8kpZMeJTBcYehLUBrtS80hAmVIenHG27hI6/euJN4C
kX7JoVrDApRfGdSSU1u5z1sKaNq7enM00v4V1NCL0Mw9m+DpBhLh/UAT785r6q8sspEGqKwscu1z
d4o2jpo4r7aaIJM+Y2jyrxap63iYYYOLdpZMHowGjf9S0VKG3vOtMMvPig7c3bj4GT0O21NSN2+Y
qDG4kOY1IfiuuVWEuZGXwF/1Eo7IdUajlFsA5S3ZsZvtH620h8jx+MHUaMCokeiXvvU9+C+rNcQ8
DbgQkyowjJjsIlqqzpQYfzR4ZuZcpCEFgA+T8+I5jI+/U36i/TU16hJVSF/SFn7AY3OApAsc6nxc
e6mRXIK4CEAIFmSURi75lKk4Lvr2uGEHLElgLlFBJrqVBbRcfJQ20tWYlPjmw8BYRC/7fpwrBYpi
okF4YVr1EQLC3E35dpITcsy1uHcgahaKXXROGWnO7tTQoSxi41lu6wUePkpnOl9jhjiKyO/F2v7A
l8OpLLw+URDvqDXVo0USpdeu5V4UmbdrR3FdVXMRWTPfbt/csopAyfbIALpDYcEObdX4XsQeJ7T0
Zpl1BD8Ut0YjfUNsE5YesIYyr8vr0BT3Y+2pOOTxrQcP2dvgZYlTUqC2AJUYciK8qT4tfnuQw40+
5h+D1fcHfdbI7yk4RfRuGwk8GNPq3pbdRh1SgjRXDlchxRsujRSXxXLTUraZmjykiRS3zlJyZkdC
kdN3HEElPcVp1COVV0kgL4m1vtUb057dLUuAo5daYMK00sLAmeMbX0mWvBv1fB1qPyGarj4MJg0I
NynNIpE/VdPBBQcuk/xUL+Vb5i2fy03hYS9LrO4TFTJAUUp/NfeKg+Fs57keg3tn3FVC/G04J0TV
4CYHUfNEGTO7ValAfARR/k4ftT9ZV19jojh2VW2cfA+1dl+4YNzeJUfPFxjxQ7dyakLGyCBRs5Om
bjHgqPBmVndwVbKZWMdNJPYeDXbWvEZTShGm6CLb2Qj4aOC5knciPsxz2zfYpdQBn1Y1EqJjc4dp
0bhMbrYe21Gb0QxyYupHDBheP8Dx9OcR5QaRcuDmEgkyd14ajCZiupw4FcD5SaY3c7+VoTQxuBCD
tUurlXMsXuXA4gYYh08SIz41EpIDTDuMl0n8riGajiic1najbWk4Kp1vTiCcImBLZ+vJ64n2oucL
2FqLWJU/ySi5KdtmCWcDcrEX95odg/sQex2Q5HZekvR9JA8lwFWk7ynG7Ha+CQ5fAjF/yeLOzGh1
NPPYuQrrTqZPbYWjkCNq0q/twcjGt46WVaxOEpKuak+tWZi8i3E4o09/XPM1KO30vqMzknUguR36
WcflNSBEjynqaHNKmAA6SlZZ32EtsuiLze8Ie5uZIsy9p2do2ctjiwCjWao7kuESTJyo/YWw/5Ul
jRZ0FTLBUzC2gAL2smEL9K6OTrhQgTyLfXVfIHUP8uLUFdt06+XbjzFYP0teP7QoUBrph/Zcdyp5
9Du1ndt2y1DpOfpPW1OUuJjHYpE7J47vqxq/cTf/bQ3vqdvyFXWTwAk7YftOXlwJ9ZQu7YuxzRtF
qpSJkzxa6LXP2lO/uj1uA5naK2jYO0+ODmlk3w3jQGum5T6vA+c+c+IW8mcoBNvry8ButGfeDi07
f4Zs4q+lc3c0ywZDJH4jJhwzjUEvBbWrZKddFn+Dt2oydt3uq9rYDFGZLiHwQT3ZPoI8m4Bdy+Pc
mlVRVqeksQKvDsJ5KMRO8/x/wziS95Fckm3IznZTRHqz3dtd/jK2+gd64p3hgwUYmKVDz4NIJkzO
YJQnMzJ3Am9kT/ss0uKY1DHW4mp5zQvNAC67mKAm9NjmJ7E1M2c4STkTLb15+4ngXA97bUSRIdsr
ir6L7cDLIn7dJnnayu657r/7dRiBei+uyQJQZeN2UC7kpiYax5leSpcETZTFOV4tpKnu4r8llccT
XWYfviRnYNvekjidAiVP1rb/Y+/MluNG0iz9KmV1jxy4w7G4WfdcRCB2BhlcRIm6gVEShX3f8fTz
gVk9nVVjM2N931ZWskylRDIiAIf7+c/5TmBsKbyMOGlO5Ldp0SquQJAQoQKmNyN6yLcxQCBuqfnp
hug6mPDFcjf2F6e0Vi2GnYBSD7VFvtcZOFDjIfIcWjoMZzgHlK0TgbAUqZgQHZoHqjHz9pXDoWBf
i5ZVPWLqu1nptNNgxSHC14o19WPpysfeIleWJsPbzOgxRFCtp+jstOw0khrttdnOp2GoGlJNa0TD
ATgQNffVtHIfw/nKjlP4AA5bP46QdqNshDqUzTMB6fCr40xnZfMD1l2ZIxgzFOuK8NHFD6K8+B7p
Svmu0frL4H7pusLdVknODLCVzKKXFbfozPvKJp2O9mLcLf3PskseGXq0rGB9SNj5LeeEiVPcgOtS
yavKERXCNfBT4u21myh5LlOgjBHxY7IQrcFViVa4ySyZn8BHbgUBqrFZraUy9a5SvVahe0zh93ok
Pdb/D3nf75GxlW8U6IFwRkEt8V7HpXfR+PkLM6p9y0G0KKrWg4Jk/3aksz7cqbYwwEx1LqkwaD0Y
uC0UhCVm5GKU3wIBNiCgsWqk8sD1nqfRTW8m9tiqAw7vLnz4kfMUkpcmuZgPQAwBV+vpXc248JkV
v4wGSp6aaIHu5FAAl0JrpF2d1sxgO6VufSlcO+YVz962YcQrZU7clHhGNa6dC0kKfargpMo9RUrN
qiE+xN28EU0P8dk7GVVV7Vqru7Ecx1uzZnRBXd474V0Qlv1mtDF6TKOzlVZ7GxL2AEG+tBy7HEqp
Jzp/Tc9+zLubcBg7auoWg2z2mdjiufe8N7zESdh98CkLYIoch7UmKJCsFJlBVkeVReehf0ybiVm/
zR6lp5J74SdcZPtVWDSrW8HRbUizmj1nAkwdco0a9DvXmC5x7X5MAcqBUJHccawgNiadhxqLwbXH
+rLt4yDZlq5kUBEZ5Y6mjeJaj/GtalDlCUCmu1Tn88aIighnbnffEdvw3bpj2tvmz6LS7+MoLOJz
ledP7UQM9qyHYqLQNnV2EBLvS6PsYJ+S9W9y5AQ7yggniLI+Crsm37mwJTZQfgBy4RJPJiIfeZbs
LadkrpYNir1W8eCG+Q4NhOFelzd0ytAc3YGDh5RFwjj+QSE3Rr0gXon0NHfM+CIPRE1GYESp8utR
k84Nm6+OoptXZ9ObzryCVlJKUhqFwtctWMvdtDtY4Fzp3PxVCOLzzQqdnOcfBHnUlQNPvk66xDGo
M4rBI+N1LdwewSPHRbebHR4CMKX2EXEDLRI/CVOBYLuTOv4ZsSw7msYpFT8UDFj3s8fVjCESj8nY
4oQkXNOsmBCg7OeCfBROPGNXYMvb07cxZp7eULFcb6s5RhNmewTisHoIZvu5jg0ohpP7HRbjLaIY
daGHsoaKWkfEMR3JhdevZaRZerFjmrTLbMnZURO/WGgJpURILqo8cfE/xla//fvf/sf//Lf/hgj9
3yFCEk6P+nyX/qT0+O/d+98+io6F4v49//j3vz/F5d8OzXvx6+Nvv8q/3ZdN9/FXotA//v4/iEKW
/MPSpoU9TLuuaZsrNmjkyf/vfzcs7w9HWCyDrkYmc7gn/5MoZP3hCeFZ2hMejm7lrH+tRZaN+HvO
HyCG4P/AkpSmJ235XwEKCfNfcELgrwC5SqEsy+TH8db//vM/cUK0gXgUMqvfNnsAaZGiHJjKhF8r
ET7msLYoDIQZg0F5mHZ/edP+gTb6K8pI8Kb+E8jI0zRP2QSkPSZJPAScf/7OTHeawRHudw7ano9b
pTkiAc24Uuh8jwyNMcGusgOFNjkVLgM3QV58pF2qL7X7O9Nm7UP+PP5/fiYt4EX900+FGV5oS7qC
/3n8XOtP/Zf3o1G1TQSS5kkcUUeV4hri2dX603pgbGAS6764oIwFPAvZVn3mvkT0Tj3IJdcjniwB
GqMKSYeBLGRMAqluoZdssBdwmDQWFmMh/FSDiUTbvskR001NAfImyANQ5jaZCgOnypSj0pjqWWkU
QydMHd/tCdZxEMFmQCCtVfNxXiANruFr4uF0v04zqqrhPGc8SpBIScF5jgZ/hy+ZqwiLiWxWz9vI
l7OudsFLyhUOl26ZH7XZlJsxBxxCAbfFoy4DC812LqitAxAgPDeSWXjYEnmpsOWGNXGpyP5iR4A1
jAabuC4em6HioAjigPxB5RVnyyJNnCuZkseAf430+ci1NwATH26fObnPd66vxfeKw6fMq1vrModG
2EO0Go6NOaxvAKDbpDf8uOrZPcTVXW5nwA3M5GsAZ8KviVqkON3hicJYMuIH3ILuVhioYc0Dah34
1QrtNLPQIYlHybh6sZFf/MEiTF2G1Yus+DO4o4nv4MVvugC/Ze5+M9cpo66GH01r/lxHhFvW5M20
/iTQnEB1OgLhH9LHMuK3niKSfRE6uwr4ZJTZv4Sywt/EAUqEpNjKsSdb4v7k9M1/DuZjDzuTvnBK
IXFdbjL4ALMg5NgVLbHwAj8KZVp+JoPbGMmnSOlzOX86kJGfSkbDA/sKjsnwFWYbvzxhrA3Cq7u3
EjhbRo+dASQU08IGrmS3VqDrgkun7HP+gxudRrhbpLSJCnv9PlgFpoZIfNEvOYWDhzLJT0s9Drt2
4aLMIoP6ebJpzBoxvhrtgx2MzW6q0xuR3syPF/NH2fCwzAuuQpATbEBxRXHxO93OywLSkQS7uexS
/qimrB43x46aT+5cClHdGkANpMXMLEHLIHqNA7t3g7Qg7sKtt/Dcm7uPlNtjiyRJ2rfECMD4btub
nIczACDxpLD8G98SDvuEpzD0G+HPyGwwyEAP3ToLyM/JzLeAN5kPBh899c6cMYOXIJ/JwhPM7VYW
SFdqdI3aIqkpIJrkSUA6Dd2DoTXc7EnfFRgE99map/KKE+ctRrCwOayc6QzmGM3khv15rd0TSdjB
ZOSkYMI42YfDYGKn+axwieh9FfXOdnIVJtrFuSOEv2zHSvz2dHpbu+RPQFjiXFX+AnKVfal9v+4p
mH/zSaeLeNBlz+y7C39IFdzL0MCVENXRKXP58gmkhk1TsJlpw+iFWcx7hPZCm2iydzNOHFCH6fxj
zgCqw3tPZfU6T1wGHrsx9JrV+eNRjVZHEI9T/a1tstfP31jmjNx05THVso2DU8vvcTBWuAdnF0QX
6wW2l8m3PePOrGq9+VzNRsfzo97EvZx2BjAkwjN2V207AysmS9/QqkvaumydphZOnKzvQKQ8FbX6
ZmiQ31lKsmkk8y7TCro5GWRP8TMulIakRHc/lwSZWMgn0U8PrBtXEvYwCmoF34ypT7R1MBHnHFzy
grR/bPKyOqYm4HBC4mp56GsEHkZuP70xJ5LDYj15fN6mEJKbm3e437gdvACP9lUuAs6ncfSE7uX4
NX2t1Hlhl3VbCbaEUsaY12F2Wc0OnwnzypvtxnzroFwROME8bgSCOCi24qzDOlJxF5NX7kCFmk8p
hgAfQxVySXmabHtDIyIHt6hcm3og+JU4OWXPf+WBwrSe4VqOPIyXYy/cgAkR1k2/HJpDbnssVfDH
wi6F65d0iZ+52UceDJ4vu9X415e7dOGzAhf6WqU1v13M8T2AnZAcLmAkss9Ob5Lp6eiET4SxDVEl
N3btXhk8MfQLYNkXGFs2i+3dLx1foHdbZ0NpyZpKhnfG7PIOJ2bGclP0CSa78QvmImI/iQXwKL4V
68mjocojiRx4MBFrKa0n1kljULIm7p4hhtq8eIcfVZvyoXmh9C5ycHPf7tZVIe71YQ6TdfCEUc0z
UvrRJKdVbEaOnQPh0GSrq7J8NgpW/mkm8ZjFb87c8eGM2B8CASMRTe8lp+lipxpEGoMY6o6EQE28
fhu3OZCPbRdb5DwEB6DFtL0tJtz0nBckbxWDewihxhqyrhgOADcEHP2YlFO/j+McsKpIX9yCjihK
wVDRm/pWzL/LZrGOIfgzEw11bw0Vufh62DdpHR8ZpOJBseqnILHoTJlnhFxce0mY/YqHxHtUHQC1
vG9OZrhdyDofiN5jO8qx87MQUwBtrwp6sj7ZO4BjBQrWbNvXqL90oXZ2zPpBCTK4J5Bn1D5kmS8M
CuFvEI3kEc8XyNLp3p691ybnDV765TUqmfAN64sH1i/onoK1w6tuJ2/amWNIzqIvN7ih44Odd8mm
yBO5bdviLbLFfpwGRtrgOBibkPlH/jnInmm6oaxdZYUKfzuDB4HLJTBpmhkQdL30inLUcnALbZjL
FQVk8Fo2FTJNaSakSVUNgnlQd3FUogl7cHPBABN9VmzHYueX2We+ISPrNunsa9Msftun5kucqFuS
M5nOUvdnm+JcSRgIBE5Dm0P8moaLecNmUO7Bcv1QmfNqW+l4XxniKJfRe6ysrNp3aFaBt1H26J3N
Zqeq9GqXg31XFepNZWFxSgiDn6EV3UaY8gen7TFF98GXsDfKtU4633VmiFV8Uvpismq/iLH+Wi52
xD7Ba+9ZgOshb69JxXzasFpjL9ORiXgup60Z4MLIURnjWZggUsi77xgDthegUnV2n7iNPixtwuQh
6JKb2ZPj4P+r1hCtMcmx5hPtfhVkaq5TQpFAH09H2SSsYKZxNAKjv/TYcYpkxvNtROIcVYp6yaE4
uBkZS2Arm1Hql77lnef+fneKFmw+UBCPBALbCo7hI4fWdqYkIza+xWRYou5aS++1j5HkMyymK8C+
tIu7lCuLRzOsiehMmJdpJAdxVH6sKwpVsNTLRxr1B4Ny4Cl2NO668OwMfBFSNHpLsSyWN/d1TrK7
pDJeBtJao+KrGDx6cAJdCzP93nuMmlCPGPmrlLLL8adlO09ViCw2/EhF84uCx++CWQHnbSKa4Bxe
nTAod7CiyFQYW1DhjwP9mVunHGceE9siU5g2mJD68FXRLOzl54iBdIM9kHradDWnlUzV8/y5OMBy
/44R4WnBAEJ+Y+8AZBFNRjNiCgE+Onc2/0/kXUtcHMbJM0/YFDg5JldZZUdlLvdV7T4Xdn5cYUxb
1kfc0vp97npgkCV+qdym0C3NUga6/PhbPgFYH60ApZbR+tBHlGzzeVR49E+Spa2307sSXvQqOhJA
I9N07qyh3+CIKmGzES7xpukrkCqb5Hn9WzD+NEtD7lrJazcKGOIgZQ9c/hPGEeZBOFqdAzr7nSsL
dRfxyXJd9kchq3NSLT+lMd6PIzNGbxjwETjBZVkSapO7a/Lquh0L+MxCBcofzw9GSKO5CGOA0EVA
DUQPXtkEGVSchFGCCv3SUctj1uDcJVKRvcpwOAGDk5yiY9GmDOtIVSMmhdu2SDDkMncFZYYdT6+1
HtKuLrbHDGRWW6kJjhXTfSW4pLS15mtFhBlQQ7AgcBHzMN8BBzkmRnABu9yGpJ6FO/3kDcCaAwiX
wMgI+cHZPL65ySQ2dBs8q0a/CrLzNXZvhpQ4w71Xp4j4m3ME/8/wzSo59+vc062TxxYbgB44TPUz
CNkue3T1njnHl8rmIM170HMChLvLvjPu7C3YiJ/5irexJ1AIk7unzJnt2EJirJ7dZ8tbS4vf8Rae
u567DGFs0wM123ijenCKftfaoQKg2h6UJcAvUImMOZgzRKgxAfM6XnG0HNuOyw5G5p4C3Evfl19y
sl0VIAtIfCz1Ec40REUcBWxklZ+AI74XxfLFHeYGFFJoP4eD+5V7mGWkDmjnshPfhefzNGbMQezA
vqUNgIg4bPWuwIt+Ka1yRT9KE48j+2QOqt4VfbnGvsnGT1eaaGmMxGvHEEMM940uDJ5QBZA61vz7
CsGetHkeEFRYs5Q4eA9UtlHQFF7SqNOvhquONpuE09gfbLJ2r0A2mCH13oMxYqeMeaWHhLLrjfSo
HrFoC/G8rmDgSZSo9Jzt0obnagLLmRCawDwf/8pZEekpY6dnCT34mJ6fylYesAjZd8Gy+ENUT7ci
MFGSTRaHnnDHkpw5jIAwIUjRdy5Ip3JFl5XyVeoCJnwQvnqGLuHpMamnd6GbjLNnpSbV9vq7PTD0
oCkpg0CmO0Zz8YUZ8Q53pgTJ+aMdh/KQueFDYi5Uw6fGDrcxEEqTWh1abk5zyrVchPizW2XeokZ5
bCXR1lPCmlCDOAeCQSorGwyvwZePOZfvSmt1TcmWrR/lW5u4S/jmRV1t5Sq9yh6LRTR8q4LC3S8d
z+pkjL9PlySUw9WxOQJVpsFbC7V43xtzCKynqznMLMutVs85ZFtiT539vsQEXYDeDXJBIDnRO+Nr
J6NAXpbqxmNAnDK4HBvak3qfhKu5UwxjHteJzONYDwEMNVohpij4ZcqsO9eFah47u+1J6RqPjiM/
2vV3dIIEQ+Me1kUyJfu6xP0lRNI+TmZ1lotnYVlrSSsThdCyPWSOB73Zm/hYbfbUNQaPVFhnXFuD
v+tbdv9iwU606OploaBhKGnPGAiAZsr4ktdruCn/sLnKud0r38W04RVUB1iOYfpdEhBKyEFxJc2h
jnEqdDYl5lWF8WJktbTmmhFDi02pwEq+jJgfSk6hETyFLQ/iQzODm504a/s5b4gzGIyJCqaZOYPz
jtgMXlg4NibfDj/3xRz4BlnBn+aoR9ymkXtAp15YcrKOgAXNmENmKC3bQYFTmnvrkZ4CnG5mvivG
ldQWJS21VtK3QdX5JGKu2oBwXVjdF/vMvQ5oaf1WUEWheJnpbs4nCK/rbw0jAcwoO0UTA6sR1C13
hHygvgH7vOLfymDK6Ec0T11TUaJOmIqAEG3FE5A0T3BGTya+XNy8qZn+EALACB7LVmAuIFgjN2FL
FIfBN3lPOzypXoZb8TrZ3KEc/j5k3UY07mQD570YiCFql9NP7QphAcZjvUHqxyCZQrAbjQBLHj8v
E1GXw+86mofaaVYYzkMSva2WmB2QpHARlgHqF4t9usvN8kG6uHXMhrmxEVlXE1KRXwIoS2NBnrp9
rCLxSKcHiYSOj1dbAKBlPZ5I1sFqgSQlYsMirmvxFUX7oBkSkl1+M0SV+9T63WO1wBNr84M5I7dW
oO232uQVZAsxShzduGtQO3s+FIhhv4i23kTKfCWwsIq33J26sb8nlfMlTVFp3JZ5NiyuK2WBb23A
mxDlXFzZoB9HcKXYcku1DQBJrxeKQSoGoAz2/px9iNnIYIOnhCkTvE8Rs0XNJm5QvKwIeFZAwcOA
PDe0vJDWg2vV4gBBjRK+w0RnM7k0+JhTwwnXzbdNRY1jDocUXOxq2YPXlfLcxMx2sgPJmbEc75WL
blSxrPlFNB7HKbnVnfmEkxeHusQInayfu8cJ1wrlGU50vO3bDNTXasizhI0P9Dr3GBP5zALs+Lsp
yakVROkMwY7umBmmDWUMnzeQbYdnE78tZuUUT0aODGdUP40SDqKtPDiTnuIQRKOriR07FBCswsbF
S9X227VCc0njp6FaLkPAud2Ig9tQdqglASoA7OAvnskhvYEnuZ3xajq2XKMzxTZFwJsdtU4rB0q/
5HM1U4gxNVz7zeL4euA1zq3xtdLJCqBb78r1pzNsc7Po5zEFBWY3ieMvNT6PkGlUikecTXvPbor3
qPGohAzh6hPSIGJCcptUsTnyVoceb1PhBqiygvu9Tyo/MM4ovgDLcWqNBQJaCXsoKZt0G03QUCOz
30QzseCKw+WG4eW+xA7A1pRPV7j0boThoUuTctPAUvSJCj2gijkbUc3pxrXEl7XFYOvQpj64UK3L
kdNJlp+HVQsuva73JRprfZHkmAwEBj9aFeoh1Lc6Rbcoe+ijHujdMksD9DYwrpHj/Ugy8RSHHDrz
ip1kbBDrY8wN2x7zfuCglOBGiig39KuupUe0Sm6GERGNHB4DvIHHqUF2K/rWB+3EmhixyWNQAmyf
c+HCCjpEwHFD1MHSmJhx4utQ6z3YhYCve1XtFnlIFwWzUpCnyNLs0qUGuXCX6OSACb11CNPO5GGx
IPjS4onNHXrMl8zxzRAbXYbraxOF83GIY+7TnK8PLM4Pqz7lO16oljkSrYqZFc5McUG4aZeYRZdw
JbkL1QqwKTc8lm642AOsDgYH/ZySqBC9C0Wbs738bmtS/gVRJ14AWn49wPKFn0yJyHHsHQClTBWs
tqPLMTllTnr3qad/DgfchjdgGdSOaraQH46zZYp5Xg8LnL9ugYzv1S+K6TcDc/UoXPyuVkWULzWr
exISjCdQOAFUZ942iFCCRhP3PZtqRt0ANtOIZqpV6SY+RBKNQcQnZQ/NMQaxd7NVs8O7wQRZrSAF
Z60kYoVb7E5tZtM4t7Do/QQPrB+0P2w20oU9vulkhVckiKZGgWSGuqYGHgjrjZc21VvpBtconE4J
zGbcLTRI6ZCIdfWDTsNfVo1DZ0C03aZNuQsavqs7il/a8+6ZN/z+nNJ05YIUPbynJhn4CIVcOsh9
iEg4WHvjsUpW5yWJEUp0QhQr762LoCSmPCU+v15Ew1F47RFs/EogEboW4hzYfW4lRDynjNttMPX4
5T7Iyk1+TC04ogweYDrA9suEVSF0ra05EVVfbUctsGI+HwK30nzoApezyEQmYwHs74CSSFxBzSP0
49XtWTHWJsVZ1o6fA1UtKRbcUPABT1A6X42YWrAV5gNLnYscYxTHfFo3wxxpgAQsh33y/IJ9yNrr
NPXMhNY/7a6ryagp2Rsj8371HPuCRJ4hUK6JmxIsh6c21AvVSymPPESfvT0Fb21n3bUtby9QQOjE
zojZi4rOHL+63Rjco6bYDjUmXk19U1v3DkIjVznlC3/KxI14XfJ+RQ5jBwzTZauSHK6eh5VdhfhW
RsZpUWOQADG4Djw6tdb4kBM0DM5nWFzD8M1xlo8qLZmt4Yg+kM6JqZpmZ9+QWMx51K8ffFabkAF4
cpbEH3KvmUiIsBRFNs6FgQuqSOwE24G++/woVc97CZH2PktAyjbWE5ot6/YYcbdxcWg+7WSyJz+i
O4Nb7hgM+sEoGXAojfKtEFDBBtBxmROjqOK70GXl8sZZ++lrT7SPPLvAd/PnmLAJ1/7s781EEocd
J+sd3zpsViJCdhpXD7fdaGiP7fnzR7PBNvqunN+taP4l1nshZFPL7Vm39a9eDT8cXq1XJ6jCdC11
siVhji1WmebV7pjQjZmdb1AtXwOPJzxU+Z+wuB6VDjafW9zPDYwc2UPUln6l2Il0RkKFeM+Lc/Pm
WzeiebDPYFrRNq/Netu66yBy2uV9/KU1ITHQqIQAr3iqda13blR+zkbj++fGlvGs6bcni62S//nM
L200B3HN182WgaQA/IzbK6nXPKmH2bqJsGQT7CqlRZXGgLnL5FKjr5fidLrOi/EhBju8sQb+KkUP
q7hcbmkw5s8IRQUs5/XFzh/+/JFGNliN4AKkmJLmM14RIds7Ow/vIuXe2x4vgxaMH0XdEtof268p
2JTNuv8KXb6HWlIgtVcrv1UpmLyp59kk5vbieigljeJ8lYgTdP5bQLLqmCxawuS2vpv9YYmHZefY
iJNSfMDuZySBXw071neR86gPze5ZuvTsLLwJ6KnOqq9ZxoKOG7vnQjOOHRuDfwua3eebRnMwBn0X
gPvsFWA2VkPifiznrRl2CCI2kpWO6yPk0gU4/Ui2O8Pw2g4L2SAwooTN4GObSLWZHVD4YIIoTghl
UIsFwq14YMG3d63iSVujgPquh8jfWcEzHvnElxLRqtUYZkaJly11pidGhz8nh1XELevnxbZ/I1Uc
zHx2fTtc7uwpJAwXMlgbjI96ThUs+PEq4gxM6Jhh/K0300iOMIFtTtF7t+1r5sdJqod1FnQDHQ7Z
J7QIsDnDKRv7mLtm7n3KhG9ezCSYS4Q5rTefP8daaqBAo+RExvjoWGR8EAteGsbSzVPXshrhp7wj
bwlQuYXm62WhH3Na2nYIjKpmaYTqVvmpwVF0YT3ppgQpsHsHoNAy1un8cga5PjV0K/U8KUKLY2TX
BAddV2JvpfErClnv11h9O3zHhgQQQKSHulYmfrvJS0+FPrQu7ynnmcDXoXEYleSZGvHTlWm9FUWF
76gGD6NmcJbo90kT1TuHmvVtkY8MPheW59TpfmW4nMk3reyNYGIH2j2KNH1pI1CqMbfoZuyGkzGt
I1gCAhtN527d9wRkwobnbV4eIzZxSCs9XfSMcDmVDQdImWGper9S4bYhRnVIzlWSuLvQosAhSujx
yLB0qXU2WFLMfCwcEB024ExByY+w38OsfGlqL98lxfPgSGtnjHa2I3AacHjaiexcllRAkbDMDQfN
g53zaogIGWmxhynBHNL+NLBNt0h6g2qguAmBUrISEGq2WfkTlhj8U386mf6pSeuvdhP5r0YXfDS2
6TmmzRZda/mvxo6BGXA9uuGb5RJFrRSYu8UgzO218R7PbnaouTl2IxvRA+TyeUPDhbPLE4/xcK68
vU0/56Ub9U3UYXdW0X3D7sIPgtj54nTB7zgDLv33/7ZezRUGqneglYUfIz3GP7t/sk7Z/+/6ts17
FL//n3/hP6xW7h/4rJRybdf0cD56fylvc/6w3dUtpahuUBie8BoVGLdWO5X3hy0pbdO2JZVruqbF
X/sPq5Xw+JLSxb3lOhbWAtf6r3itHMf8F3cRFyAHJtN1laVMgQ8YW9df3UXsczFUt2TNx3nCJO24
0x3k2+lOWPmPidHkmUO2yUyfyUOjjIc0M+bLnBn5LZ3djSm8GsC1Wk5YAcQjlYRs4WLdfFtgZlVe
t+v1oL/X6Wwwo/Yu7KzcfcyUjB3b5B4sm6eNLSuWyyRLbjbh1k29VrPNUfkxRfyTckPvsTZGTnWK
9FGbNfcRZOIjUIY7x4zo6kwbskjW/K22o2tQAQjre4/MdEnkNxna6s4iQJrY9ouyKuts20AGr8GU
1G+Qx9mdlfH5c7zZNMi9biv6Izwb49Rp87WQy4S91P2JNPEVkHTwGzs3/Tg0mHszpRhR8pOTKnFM
J3Ce4uzYKFVQckMRrezr4wLBBsLUV6u1Madn4hLBKRGRQz5MZTeRO+cCB+UFctd7XOv0rrYYPZaL
ZpYWzvRq9iHhNowZNDOsvwhmLZueXJxBIRhVnrDIVVa1D2GU6P3QhWzdYiukxtt8T3WJMv2/f5lc
qsxS52UMmRKCvlkdywMpjYum5QkSW/bkIb2N0tHPuVP44WDUd43dBtcidp/DNgtPFJ7IA0P5EqBA
E9wUduIbLP+ohjtViWWvZ5XeacOI7+S5wZd6h1ga3WztXITU89MSwy2TqnsJRVpdgGlWl8qCrvD5
r3WoMDJnut4Ndj3fp1VDtDCNnjgqrJXO+rQIGO3E6zuE3LF4oSmN0BGB+E0biGHPn+VI0A3OHYQD
5QtPVW/h5FSXKdPiRmhQ3JpEf7gVGNAUP3NlSoJ1NUd/KSHrCKczSBjTClHkyH2VsF+soBxga+Iw
19Z0xaKbr17DdveJlQNbPybboVttD06bfEshgYU25S1lbpWnRFSAjbzy3JIZO5q6OCqZFC8BJ2OG
5dDI+DNxBM2CB+n63GOgz+bi0jeTe41G173O3hr5XTueWuzlRgZqvKQnOIJccZYcWxlY2P1h1JO6
t8GKHEOT145ml7RQbadePidmJV84GyenaNbwEgffk3SmlQvKVdhZP/LImU6mlyV/cqmH2P1GGxZ8
906Ph0j0+ZMJJ+msPcxoSsf5UxcklIRA7uGB6hT3WcrEmasuHsWllVSXNDNKGc52alSNXvz5T6ge
GD4iEyOHHQAwCwyT1vMoCk9ZRSx4aJwLwPngyphonVOQbB5ZJM+fv5dS7QFANTeuNR4p5HSCL5wV
osOQlBKyUNC6Zy4uGDdlG6cntAX0FTZcSna3KQzUkyXgDiUdN1MhY3WusAAYVe0d8Yips7f+0i4z
KvKknlhd+6vt9uxs2L8e2DiSYoqqEn4dv9BSUF4tupiEzp0L2PTq+vkLZrv6OkgOtlYpM6hDvXmI
AbDipOgTKgBV8jDKJHlgya/v6rVDYv19ywx76KbrPzZpvs+sqrzDFPm1MwXx1SFOn3q2PqzAoX0u
mvbrnMWu77Yhb1UB/5A3uSq84M9fWmOZ8cVZmCKgW90SfXRwiT98LskQ/wqQliFhyZiqIgrSMYgG
6iHpojcLTsCJYr7uXtadvhBU3zF++s6DoUS5CMI7Q5khM88p9nsDYJxdnYcwXvyaso9j2RWXMpHm
i0ogvaznoDLU32lp1/deY3+VIPOHYCwvaIjvllvFB3b+o5fLe9CkSDzILbht+pdlRgaP9DZ0gP1u
BLV+G9Jx4QWkPlwhps67khd9St1AHqfQei3bnC/lVpQC2pAHP+/vINb2hckxB2y1z9nd3nv9FxwY
5hWC1WWg9mEHWRSkZXdinPjNIAh33xgDqMLKUluXI9AeZTjB+k7KZ8kq41guB9YXr1t+Ru0SPAa9
y2rOaJ+9M1yVpRAv2Kk5UU2992SWvz3CvSdsPOes0s0d1qdNb2BgUXb01IpG3TwnPAGQw2u5xgIK
i7FlIfLwW8t8YWpgp1lD7O2MCI8Sd/aXwo7ipxApNDHliRYfLmvL2rdO033vQvMhzDB99Ph9fDMY
5CFoJ07F6xMjTz+EEMsZjmd4HLoYrXQenTsVm+6+EF5Kr948HRMn0TuWrV8Epoa7TngJ4rMWpw5I
UTLLJxdU5ktYp9bO65G0xcqINpFcTkzcf1u9S9Yxy3NGPBCd1Dwk+2YUFBiVeX6a83i+0Q9/xiId
3Q9m+67KX1Mn6IIoOIA7dE41XkslYKp4/Fn9Dcd1QozfPELWjE+u0ZWXQtLXUWdTvRv7u7jzyi8x
mb2XBn1/FgMwTVH+rANYhsmgrRtTcxOZihADEvPJRYF4tVvPhdSLqUDVJCzdar53OVUjhqjHrqnL
K7lcmJ9EG3dlY70h1XRfiPO5e4Am7omgSeVSqERhZM84e2K1El5P18zJ4/n7SBl4szW1AZQqkl9c
ne0Nk6WvqUNkfEoBL0l3nWZT3FeM7q9CK+/IJJIDnEBx6v4XTeex3LqSBNEvQgRMN8xWJEAnyvHK
bhCSKMF7j6+f05qZzcx9MiQF06iuyjyZHWnuxA8a3KidkbFxW2zbehgk/jqZI9CNYKnZjR6fRcJI
KZqw1PF44q40Bt1PSZE9iaG+qPvMbYfsvci+jFUfSePS5amNbmtrnYK5i8lH8PJvvRMufDTxvSye
5/99KAgjNhsuThJ/V8fm+FRE6T1xj9qzTFHKCuIH4sQp9vrsPek4rf+tESl5OTZorckVDtWbTqIq
vqK8wL2Cjz4w24yEqh6V2UoCWTu3hHEVms5AHCZqF3o4A837P91Zv5AcFIfObQsBhGRpvFCMt3Hp
FLaFloBRQ0qeBI6b7Dd1cChbiLb9XGfwEFba61TjvcWqx0q9oJDALUtMBQ7yvn9EHTPvXC1+0jvt
RxcmUIJh3DP8YwPdsDUECXQg/i5oqXvRjRfFfbhdHXwtuAH/VTXjJbcDz9da8XYMjXxH35h94Myn
IqyxRUDCs89Ion9zRGsF6zrJCTS7c828gwz7olnc6ZhpA2k35Gqo/xrYrtOLwA1TxrJH6eyXtDPp
1fH7bthXPvTTYDWEPNXdS9Z77p41C/tZPO81hjkYPTOSclfnaBP/u6ZmMDIU9euF6V9N7KLV5OLe
LU0XIkX3kyJmOa+DwjuYF0yVSYA9Xd8OPK3pcXvZQZjMT4vVDO/LVRJrmDDfSWbjbjRIjmE8haTa
6Ws6E+wnMcGm0G074qz0MVZcHfK1YrbUgjo5aCP8VGOk4P49N4uaLnV+ye77oJfDSTT3ZJKN93FL
Fx7xVW+bT1qeihsmEscOsFGTjEDYgFVyzTHlnO+HlkyYrFte0nZkeVkQf8R6EzBz0A7TChQ0Qjqz
m7qOMFSVRKJxe5RAcimHLBc9nFv7YLR8Ov7OY+ZmDahNjem8IEijbumo4CchihQxzeoJmHgAiVoY
hbgdbox+vuRM3hLkxgd89CBYl5ZZMCL9TVXRhzEEOUD1KvfjkoKeZxUBC3hbDZ1xR6ZB6VuCSCrK
kBhcDV5GzFVdAA1Q+FESJ/Q5q/cEiffRKOpyv1o50ocyAj5l0z7OK9UZr1zHR08VhDEpX9VonlaX
mT+5IjhuM67d+za8b9rKIg3Ar5mm30wDudkrp8x2rdeEfuKJuX+6Q0JLIC2QeKdLLi212I0bsY8q
yHcNvHaZqVUdcQcfJkN1vbYfTg+FzRDRD17H925gfsy15Z1T8sk22Aqa52aenM1SFCmGu5WQFvgM
29RyzK2mR90hma1mlxtL8y/3QNlIY5SPNeqWTcaiFap4Ya353z/i9n//4FuT4TUnXSslZWbLBIz8
zFOdt93bzM3a1vWrCGca98J56RLnNhVj9QFBlshF06ruAfomDzJGnvP3DU1nWYQeEWD0ne67uJxP
tWSvJqLKesfo4NvsUb9NG20zofb6gzGKlTsJX2ssk+KZMtIH2xkQIdl/AAjUfcRz7SHxhv4VkS+T
Ob5uuUwc6xXVpUP4Ahm75D3qfD2y0DSQZBLv7TGZTpXBZH92rBNRmOH9jIXpH5ZhdFJDX1D4gBxr
IAWQY9q3u//+Z4731+vh1vz956BpJrs5UHt1gQMQgX14KvM8xr/pwstr9X9WIpCMOvo2LaV4/PtS
s3o08mjqsJHlm4UJSyISLJNZMQK2Sw3vBTdXgVOYg0x3I3zpHfdpRGT80IS5F3RlQpzDzGB7jeQ7
OmotgGbS7+TgFs+1rh8jc+c5bvnLcvsdkTf4bC1krDdatGemh6B8HZ9BFa6s7nSIe2XgtQShbTg8
D9zdsWXNQVoN90NMwEy3UqXE2muzVvGuIPJ6zxTooRVUkuOoH1qfsbl9wnjA1jgmhrbeNblBoeth
7G/EssHC+Wg1TXuUojuK2tpw3wHECePOH4ZuM66RtXMogDD+5N+TSF9rV3+dJPjIPCGPvUkIrZyQ
1pMdGN+stv6xWBeoCo8kL5+XZU2OPAPqraVk7rX20XvzsAlXd9xZOsyvzsvt09+/bDgi/AkQ3Mkk
I8noJi3G+7lBxdt3MVuq4Ve06duK/jMZofHYlXPplZ4yJEBWqa88XOcSV0f9iup5O6ZatjfSmaxA
0i3JqCR30g2Y1cQPDSHNpMPeh4X3ZpP6WOYxD0jvp5Z96xOFu7MK4aO+QlBb7gyEiEHCGpQLFr86
beQds+BD6r3rOTs6k0AUUXUEEdL4XwSakEjlohZcbgD670KTMLh+XcgmtI5Q+klxKyCRSZ0CyGIG
2zwVtUmT0/hq52VPM+q34X3XaHmYMg/HBcmAmucRVElcYgh2gYHHXh8ZtjBVRzJT3c+Wq+oOeW80
hMqjvyWdKS6DAgM/YVI24gmrf4zd+lGzkrPHE3kLfXj25XR1ZwK6ynAYGb+l0UnqYOTrMT50nhah
/hzYweXzppVRuTXsIg5mgwp0xhEPkF7eeDyNufXT7zRTILI+Dt7GGLrVkKQXF3ggGgqmlZEeIE6D
QerBYF4xTcP4UKAPEuPIteMFusHbo617aHX7DbouP8RTAz48/Cq0OUT+AUpLSOKk6Rwbpek3JApt
Fgt0dJsG2jhfiAgLcU0c9BicUbTg7B9xs/v0VBpm2Xid0Z5m8pqgNPLGiRkz6ilZGV8JNEGQlz0Q
3yy6q7iNgskpVNVg36Budsjti37Z8+9TWLS6ux4LgwdJpudbFJdMTmQj7sZO50oWAKasAYmpviLz
SC7Vkafce4PQgaXUxI4Rot6tciRgGirhIW0PWj6kGA+yByx2aQD64Ezj67pA6PUBeBAAidQt0TXQ
pdBvCIAHBg2GuGlQ/pchsqh1SSGF47Df6cbyRKFCJN2y7gWm+qmIvH9ZlKGLaZmmaOOKkE5H+55D
E6wkEhoD1Bkwlek+Lu1yZ83tT6HnGP4lOcQ228Q1TtOjUQ+0EvUuMBq7YsuGXXucCcQKKy7wpA6Z
p9IHoJAn4/OAuqY4ZHiz1FtXWfy6EqhIrMm5LNvzTDmqObghxypmSoNsgY172HPOwGG4RVU/YgO5
JGxszoY7+kSb4NVIu5zOBmihmSYoPdB9smCo1Kha91iiAVRVms8favoQlPAaunoasHxT2JTsSCLt
sshlCWZoYL7WsEHo8OR0uiMQumKUpFvfPqYJ+wHSFpINo7R2myPEBWl1N7r9shuzkv14+jp5+Bu0
aBoPVQ8At4CfpYPrIkEWNhfKpZ8M/+i+aOvnlbyMqjIe4irJji6sREAYwgdVjUjCmIKCmQdlW13v
mQ3sAFijoJf5fEwE8EBdw2jTYJPacGewotIZ8psebvLo0fodvR3KR5XBYFe3Kon8ZnARr5IO0GxT
E3liRgOta+o7Q8EpsBM1dNvTNCC4nm2kSzPHNNatk2O2vAGQ4wuGT/tOM+KDcHiY6axK86BqIs34
mFqywdGHH5Icyy2bV6aIdXF2C/0xdFCMMELtg9J7T+jsIEszR+RLwwIh0tE2hb5q1LTcQ+XOk5Uq
bmpalBoXj8QKEWbkfaFOzDZCzwhP8KS/Ntmudrrwtu6wRAGYOJgjUJER68JdlCAkbMzHdlrCYBnD
MZi67Mnu+sZn3/mQNQ1NR53FVB9GRl2x/W1oSX03WtPezsvvlmi/g4u7H6Owu9L8S/tAYCzbVmQI
7NhFwoqFsRZlILwMbF1FFlSmDi7a4HkdVTuwxYSyldNDHFuof9zlPDnAE8bBoJDTyJIyl5cZELzP
bM/qUQmW0vjWaQbRMPVOdJN8mS9+3OvNV4FUTUzst3tyBddhZ3rDhxbbH2scLDbbjD7u52CIu/cI
vW4zitMM9I0RYVFuugkvoUG5e1NZ2JNoIQTrRERA48R3EDfjLQr7N7ODCjSb3nZclmTXzla3Q8l4
tdOKJNupZwX+cEi34jc59o01Ks9smwWIRAksMNpduaC5AigCko9ckmS1uz1jhQhrk3HP79QbNdaK
hcC/1yuAAwPKwNvEnbtAVCxf3OLWHVC0SObjCN2Q7CeYto8TxAS5TMcFKDq4a/yhdhyrELCb8qHP
Q+eUu9dVj07IYCkvLHPgbt4sOQ5Z9Ywzq57iZPKcbaG4qYw7Zi8KYoZygYiSk03QU6IClJZYmQlJ
cbNbELYdwZ9OXh5rj/Inj6aAhgyOMvIhfAR4mKyleYlx7+FbQfnsyuSrNRMcqWjQt6ZbvRqzxdVt
lIWvef8YvdzU+A1Pc0mqI6CRt4ykw6hJo32p33Z1hkgvydDFt2quLsJfCmHWclO7JnizbhhSn5vR
+Ki5toICxW0gNRpNpXzG/y5PsL3CJGz3XmjeS7KJzBbDH64ei0tSBYo+JR77X/S56j/8zNzadQpp
fXbdw5JA2q6AR5gpNh/0TnVdmI8SAF/Y5Vvu8awut+RgSxIl3qKZ0E7bdJJ9lKcvc++9u7mb3f2N
0G2rJ1lyAsY9r5lvSfwG5FcVDDvIMg+5WoLYY0u+2itIXmnd22YN+T8BYDUhJwgFMOcCQhhQqI3u
1sXOcpzHzhMLWI+IYfbAsY8YQik9lnVOoiOwbaH8Kij9Aovd7QGKeyBE2wdGmrqbAp6gzFyHP4M/
teltskZG1j1tpKFqD5xTm+fBZqHxS+1o+riWs1uND3UDpOa78JC0Lh5pvXFLWcR6Gwe2bEPclrdL
yABizixT5S3NQZMx654NC8M8mjF09g60dJuGoT56TMZw93LZrNuwzn7JYxgRFBLcobFQuJ67MSKc
Cz1cx8Yc8GXjAOgX+zKKHmMbYaIkDT3xbvWxglaQGF4WlDkqLMMensZiRd8r+qd+uDP0DMvhIsSm
rvFcOLmkWkrfcNFmpyqao2Aeedph56aBCZNrNxntTPuAjM6B0NttTSw0ooqZJgHWEWRe4BFC5xAZ
3tGaoxeNoFvb7MqTmZdkXE3azTTnLYrXniVJo5atwkW1UJzbUNZvuh3l6PJ7wOiOiCgQwW/bhIS6
2tJtcZYx20tTAlCyz75f9r3E2RxG1wpP8KlexR2NnbeqbCK/66zoVlgPYW24xwLmpkPdnradKomw
ijf7eujKvWZnmH/nqjrq6XhmAVm2UwKHFz/DGihbKy0QSC5M9v7hEj8T+wssMLWQ8y5T6rOTwqK/
ANDE4ncz9jxXFrCixPCQ8yrGiTHhaI2HzIJTPOnae4iNYccjFqNNkXB55RMbeYTx9TDGPs8vgj/g
7m8R606BKdFP6ohdj4KMXt8BcyfXar0Fpe7dkHVh7rvIvBC1ZG3JNoLlM/a+0J1w3ybAiWqn3lhJ
4r2BpErLiDlAJu/SuWgPrifybdnC/dXF8NC1dhYgPcDD21jEGDtpgOYJcXReADLtilud2uJuquJt
0RXekXEhN3tvOv6ykJsajwmu7FrjSYLOCeeCflzK7NzRftxhTYRrqd0w6jizyQP5a5V6QGpGeKQv
84C948VeIlh0VNfsrdCpVWe5rOE2w00EGG5U0XCUn8gWFT5HnEPrmwZgdJunyXnW3ezooC8GcNeJ
gPZ4x+PAE08O0i7FldbjpTktGgPHTtCtGhuxWbDlIodMbh2dmdgUkR8Lc+mnxoCyN2pJgLegCMaQ
Ew3F+qY75RMGQOR9k/tgRvLFDHse+gNXeV9cbbhoXCM1KeuIsvGlSiwWgozGnlNFpNQBgXYFC8ls
2Pzw3MunZNuPKY74pQPIVTUFOOjhKyuwOZUFwengmaFSzfmzJjPBjFGllXAZtjyhN5pZxPu0G1+r
wVmPiXevbAaBw+H0hZO/a52KWE6c4VCPCPvJv/yd6IVhuc9peRTgDMIyGVifTPwAnn2mGQISMjkl
CleCPAfk3KqfbHgmjMq0wSfzFvN7Iwcq1N7Z4wjNhgOn1qbTVb5qq1btavoFbPx6+VDLYbiHNbVt
bmuzioJ2cZDZeA9VHWMZ6j0T0keyQ1Ns3ZoAsker3cwkq29mDYhGTEgMpvD3PF2oOqOuOrb1/NCs
c7GjBZveSOQ6JreHm6VIj2Yhb3TXaI+x6B8ETRPEpjyD2FK7QNrho/oYdMxbg0bqVK/7JRpOTjkr
X3rp7vSJ6ZOjZb8FSjy8nOQCFt55zTOSpWKUYQptpmem305EJrYhqHwnwohn9TwLRwfBet6kO0q6
INGuBhPkW9g052Jq5DajeN/hvvVDFA2lWNvAKEcE58rMrps/7GmO2loja8oRYevQFe6rhR5nqK0k
coQMKLiJ+KRM0J6XGQ79THxs3gEoqfO0f8Td6bexwL+aCWB/8/plWeF7RpbdoOmoLjweUCOcJ+xk
8b7pMEGag9iZpvemax2MMr1kgFtYXxJcDoMkkiZGt4Iupk3YVa3cx2CF1x0swcy9LsbL7K1ZkNFh
41Dnl6gBQhY5c2CwcuzxuDTGUQNPAzWzldhKQdul6DuFxdZ3TsiSJK8mRpk9Gp2P0QCwNNbZm7WN
iqBFOgU2S7wl9ChJAEkJLFB4hFRP7iJM0TemxW4PsfGeh/RuWol8q9zZBX1PdAiKg9Wl8xUBThtE
sxOtW9zofZ1sVrcPUe+tsG2rsvN7YKnsASCIRo15mtck43JPd4RfYnPq5XgsYlq6XhhusTyiMFg0
ypEZ/H2Jhw3xS0HMbU8pTszMNIf6bvawIVYuUbg6g1mc3mYGbNR662tFLmTykXiJc2ODhrhBMkK9
V6U/TQitaHbZ7OI6ElgT2W95DC12zoy6EDvaG/ZE+JYt1Usbco1h9Q6i2jhBSb6tU5XZbSNyjmCx
ES0OQUvJW2NloaHzQfqMC5J0jUybIUh9z2D6lhk2C56pnVGF/3p4HrfSRWaQTjz2y/zb9GripSLr
aa0r7Pl1BUUhLG91jTG3UazcyOih0VyyZW265DUpo+9KwSgaWZyxd1X+jJ6VU0fVASwVFrfRW8dJ
sx5H3bvENfWvlkPbLNAbl82C06O3byzih4Q+WZvJPcQ59huIO6Td97hiitQZtx0hMfU4J9TFsHr0
vbE29WNcGEHVe9EdKfG3C4kCi1pE3bbs91MCnNkNEdm0sFx24TwiEawBHSWyKOGtpNVOLNWR0oCM
N8vGP8JTC0xT78ddHGJkh+7Nm28cU84fRGtvSkt7dh0z3hF2gg4zYQvl2KiPqAssEVFK9A82ln1y
iEx/HWjO6zU8alDkrDoS6DtlFjZiUPBRM5+XCerNgCmTcADY+UDvDmRQPBp9mNAae42zUF6mcGRE
Ub33JQOHJGbngGY+2USWcahWi7wKBtnPGLhcllDqXWYsT3MqhsPCA4EAcc5VghZa0RPp4lrkQoD4
pJGC0dxtrDPJCX5fsiTN3usq5ntnjCc6yeigm0xyrS08thvgHCcoEG9Q73+MGMsfI4mtizKCOEQD
yHvjajyxvS93IsfUyz/0imMrhuhddxCCLw6+kAUJEJKkhV1Q02XgWboCJ7e5E1AH7uICqiVqWjT6
9Oo6OxtokUaXLGKLSB/k29ELFF08S/cmQ/eFLDLNBZlNZRwX6bvMXrXWoJhEwWH1Db7Y6UySKRa7
XHtZGOfiXbW+Ewcsu53kl2LMTnZS2/eFHu5Cb2dXfR9IN74z3S/TwpXa0+Vj+Gu4O4Aaw0amZBES
6QAAnQm71zOZbRfOa+3wzUZv3mVoy9PiNS/jjOoXAgv4JKHdURqKg7rw7ArKclT1l1RCYsSPqzzI
6UMaVsxeCtvetU726kafZcZkkX3ZGCwUrDXjHSbl9THiAgr0gvaD0fKIXDVb+FbMEXdwvKP1TY4C
o5CD2gvkfgQZFgbFuWi6f3EYPTJKJ9J06KL9SpK7iKBxQoJ/aKZB7oYIsXnWt+QvLMu+yJkWpgmT
Xy6LTZ/24KqGzEUBUtAVc6+RJQHglujs4b7tTFeJzQoOA2ZU4TcAHt1l1oPIAWBUSJQZRezty6Eq
d4NMjo02hrcUwZMIqoYSldW9CAytfsWRRbaezW44XyCRVbF+RIJwG+FMvUlj4sQ6hymc2WR7lwob
YReXrsWEuYSUxdOWB4qGxJphmVhuKmGpZ3Gh+0t3dMzVRvcjX9Bh4Z1xHA8mVcJ6kGVPc9O89nRN
TmRkMAbisvdhk+AqaPv7FXuCmZWSZDjtFxvtQdJIglop6WtWVpCC3LlJl+Tcm7MIACX+2vZCyHyr
bcIo6n07zV65TA7LJD+GqTsLS2hBtKJmN5oKiFRrbIiCTxF8GMPM1iR1OeixcTHX8gX923EcvAuF
vLmb6/WFuU/s16GtBW6MS16Bb7yc7B7NSQ9sbDDS9harU7gXFSYjy87peHbNI1m5bqYBOR0Xh+dl
jfMwFxfdAjpNCV9tZhbdMo5fZk97GklrIt2muRbW1SIpChGMuEnnq+7hFQORo4e8DcsJVRS0HEr9
agP3k32HaAMvtIynTFonssWyMj45EQoTRKfzptZrpBA4glu6HyyGGO4yvDizLb+gOfOIC/HJ6PNJ
0zlaLWYMmcAWK26TSWKoSI1nJlzPy6isijKjj+gBcDGQl+Wi8j1dTzdd3F1ToXOLz02QyP+OithG
YMrjMWZuATrRf6UUWpb2qaSW8XWr/BkF0vJmEqfO7apbuSQPkw0Crtf1mJUBjYdJlqCB6xeXYV/B
9kBaH3WN7YuxuFhcbMy8p11m6Di0QQ+Njt7tmk53z1TrR+k4kY/SkEmwlx7LWNC3r7qto0dmIBfo
KSaL26brHey20shvscJ+44OhbZ3QXkisHg62+7Ygofc9zdoVpFMeaKzSpUvjR0QAH8PIFHCyZ0JJ
e3jDLaOKxcb3kplDFdDzZ4oo53lP3uOTYgHvEmxSpieYsRgt7PUd/RIm3L37pkvvOZWTA6ds6rBu
uheNZBqek829pBCfRiwsk6cXd3aavDQGPqGizOAakPgJMMk7RbZ1vzgc6oo1A1bQYgapB3zZicDo
NiUeSgLUqhaPOAGnpoSB3I1RCPLeea+T6nlxJuKHYkFYm5cRma7oQpluOD6SLppfaCaouKL20uQL
+ZDJXHDu8TbNQIe4q0BuhGCE1iGOj3AVDsAFc7D3esvGTRX2+O25XZWn20RlRuWt5+1xFvH3tDId
Ggu0jGU5WYdByq/erjM8LZUGumiAhOxpReD2TNKXfNosvcyCWbYnex5m30qbY9fN/Xaw1tq3orcl
k8+NNO6KQf4rRiu7Y5i/0ckZFfhPH11cb6mbij1auV0vaayE9vDuyRI3FEOQLXgX957F57kW6bOt
TTyZFa26tzIV15dwLwyKb7akTytmEHjBZ6Lh8FsavK4WB8k8YB3vnfuS+Xmxop+quMqg81zjtf4X
OzEto9zSwcU2oLAYFmS9iZM+bwlbiwoodD3Bhgmt8iZVwREC4sNszOFRjyYfROJvJNKgVx38Je3F
wbDr24Q52dZW89vawCIe4p3fCM387Ab2hjCmztFVkoP+kHXsm6v4nlWernDjYo1oi3HvttQKCTl3
wWDSCQO8ASp7IWu0JcySNB/ap632OnMPHXK3uK+K5LOSThJoPe7EpXmzKu4nbkBkslldoW+8cZaE
JM6+vegpfygb5GSfDPZrVAyoxfL2Heh5HVjQerfkcsbHzuJ4uvIXqYNFKx+dF0/HHF4GcSozpiep
V3jMLRU0BMThlBvD65xa9RF7pHtTPOh6gbk9ExhCTIkkx4mQAIfQrIxgTsNHkYXPaai2CwYBlJkM
2R17y6GXycXonjw1GRIlLs+iyzK/bkj3yHWKx1CFsqQJN2LdpyeUaR/GyCYx9o4xq+1hFUxBGd1l
pF8Soqpz7mdJ229Cb0YyQaP7cixORde793lLlFPDg2KIn6cyxwFDgRVYTY+lLc4CRpbbTgCrQ4xJ
oeWyr3CL6buzkbLTmSQMo7H80bOfw7HVd22MMI8n9m2Mq3s0RoMxXjGQ2/GRjKoKARt4KMTAAFdi
R85yNBVs+VDvI+aOjVBVn5vpLTdK51525aXI52E32vZhbittN1YoZvpwIbsg/jBktWsaCw5ZCRCr
K8mtZTVTzRaNKkRJgDpG57pAxR9ay4zOhTVC/5cOqRGwbbm3w3H4N9pk8sqj0sfC9uyYlzLjAyqQ
VsekLs9w/IgqdYgmcxp+zaWMZONEowdU7RdxDRjX8LwaqZdesFDvrLXdhDnW+sExsIxF9rFV/xML
GrxTC2IcsfmMVxVAI87dmC5VTdNpDgkM0hLvmIJsbNLs0VLwYoWYZB+XjECNa4U3thXomM7oqMDH
BFoS+ERMxo1rEfkoFSA5AeZYPRhQk1uFT9YWyn90ZzRkGeIoxPKgYMuzwi4TQw7WUgYVUkbCiO1t
phDNHaxmwwHaTH+ooxHEBn911SwCtLNM7pm60U2H+RxW0ffU8Qahvg2ZcCR4raK4DVYbQ5unsNH2
RNCJtg2hSXO7uPjlAEwbFs45U0Gn1+ULFXEFLZunWhJf4Wlq7Np7EmMAVncKXT0riDXHkgYHXGtH
KVlbSNetQl5DfhFQG8FgrwIgdqzQ2HoIJJuQWuKBuuRLVxSXof7MFFA7U2htT0G2Xca3MdRtYl4B
mCoQd8pNTuNhvMkVpDsawXXHCtxtKoR3rWDeGCpAfBVIB4GW0I02JmItoH+Tsm3TfAEI3rqEwvNS
Nqi4WSHDYah+hkg73aZfMNuBFbfgi5PIRqSIAv8lCj7etEzSWliAjMrKc6YQ5bVj4hdW2PJRAcxb
HZR5C9OcIhOSpABzvijgeQr53IWATlrg4PcKim4oPLqrQOki3NNfAVpldq/OCkode7GfusMWSB5B
WcOjhLlujcDXMyjsocKx67TAYHW7Bkz7/gd1Lwzgd2IGUJEpmHuYbGtIu+SNPSBRA2U4//Sz973o
xXPKRtzwvrum+Elt79vBlRrr+ROTTUSriICan9har9L777fYilyqHAuebV6xTP6uSfVFW+zGNvJL
GenX2Jh+5yV6drprSNAdy+k1Ef1vw3RT5vqFZ/FTQeqe1q3XvF2v6h3lsF6b2J9LwmxJtOrW9IyY
g0Kj+KrL6Vc6/ZPg/gQD9bWYf+FN6ye9gmu5cqmN/cGI8r0e13sGHF9zOP72bfo1dChgk+pW/btP
1utap1+ytz94HwtDHiR7U2jnxRuUcvGwOLysaOZPQFXXeSrYgtUX9XLq49UzJF6j+0qL8pKTEOB2
/eHvc6xDyhfXa29636X9BvDnWX1GbS2OdFWCoWq/VpQCvEQYHo0MyWI2/SbY8h3eRb2TgsegPIVg
tzPy7hAl8yeakWeF7hBxFfTs4O1Q+/5rMIzTlYfGVpI7tPI3qmOnjlsZr8eOXAIrNR6SnDgjzt7/
T5U6eH3Zq+HPSX0KdlY72RRkm4BCU19QBzHqo2sOOAB8xVM17GwxPv/9cVj9r5a1QukKP1HuqL+z
yudP9f8tF47RhVuLTCGORemtn501/X0c9aqa1J5bMta1Pn8wGzPoZEMWnfjSmukXotN3mJvX1uK0
SLwM+r4r18fQy98JBEGUkBdfNq/Vdpx3nr36WzZo279jpc68eqshcr4ZUN+zZKvy/Kr+iMJ0b50x
3C5ddDWyOLoZMMKK2rurl/RL/fZUYgCvdb8ysV0U4bdTht9yoRglWNiu0n3DLs7KYTU0DcqV4Rol
4z8x0P4M6eGyiEQMyssz3MeNhf1m1Psg641rHGVfEFO+XDkeFrvddYvx2VbLtWMIyvnmwh9fk/FO
twdO/Yv6aldNn///briWR6+RQeHq11GWX/ZgPs7cv+oVBXJFa9UvceNtnMJ4UPdF1tJn4jJQf6QZ
S6DaJGyVp8Yz39Zo5SPPnyDRDvgG9uqKkan73nmJQKcDNS5Pv6YyurYF99BaPLN83qjLN1zCd4O6
WV3/6tQyoLvvGVyoU6zuv79bkwO8ru6rnd5q1rLrRHlQp0hdXWZTfKmLWSbhd4jaybNDHh8IkegD
EoqxXrul2WJw7yGOsRjQlMAd9KEOGwShX7U2gOfE5JEf7CH+MddgEPOn7RSwkdvvdd0kzgQR07yq
y2YOiyNL7iVv8Ao5rR9H67/I/TZW1iCXFzJZaMjdmNpv9br/f33yTonpekV99c226dpgRxBduhWt
to/jN/WT6kvqPaJ+PvWxHZgOqR0xWgbdnD+nwfpZ/b8fUzdNRlCeutbU360udcfTH9jE4grj0k5w
LhAIxlK6IJSpZPKozhalzydjiD3hw/u/w6wOO7sAPkJ163ng2NW9sIruLqS8/ltpk4nNiB2AwOKk
sPRO0fx3Q3iehLU7nNXfJtf6h6TO0P1xZutfuF5G1l31w0IZLvizzC0Zft8jJ526afpcBVLsND1k
lXGFovHlZiAWdIiWvYpZ0a+0ZW77DL/4wLUeh8snntMrs2v4R/ZtLtg4x+MxZnrb6/GVQAAKtDD8
Nublc6QI4Z/qDkJY/YpOm0DDPfKKPfaSryR5r6zkbZmMT6dfrmEfnYyFOOe6+ql7591rkiv8+ReQ
jIwVvpfY/krWW2Bvr8ymr9LobtsYzzcfNjJ5/XT8WErnZ3HlF6CxUC9OXmRvUxFf04TPHa08f6Dx
jcSetCd4aDdRQa/EauPrPC8/zj89m39bBYJcy+G3JFKz6YqnyQi//359CdPvmM1CMf/GHj/kmfO1
d8u7wst845qu83Ws0L4pZkeL5KZzr108/6rX1Gl4xMb4qN6pFBycdXAuCTKtv9dFPMvCwvFZ5ubV
Nf8WG82Zr1nDG6nPPQ5n3fnXWuWjbIZfYtEAGzb5M6mef99WP4eVi9dYh5ewudgjcyVOj3pJAJP8
/rz4k8fw00TRuA6/6jiYNauX9LSLkTEK4CdlkXwZjfX3W6St7kOjO3STuMsaDZUSn9sdficObFGP
FH1XqVbDbpl/E5uziK+hXqMnJ0+u/2HvPJJb17bwPBWX+3iFHBruUEwSSVGi0pE6KFEBOWfMyaPw
xPwtnHdf2e643PftSEeXokBg773SHxjSvWuWcW00j6VLSOz9L9WYfxmIn+gE0Zv7G9ywSPiqS9mJ
xv0EbM5O2HphcCqofeVYKTQCjx7/IF9VSwQh/agV/b11+l8gAbcT8ieVb2/VKj/I6SWnE95cr65z
G4bz9z8HGnqBb2m9XUJWkI+ff7+RzIFCXsndOwdekhu+ypUA4nuXnWpgoAVM7iJvKUmQ/NzCqEtr
kZlPpou0i+V0c92/QS2c/p5wcYwyv6WcjfYrGtInwySaT7JHkX7p5o/YIfCg9PGpduUum2ekafNr
Yypfvj6hsdatOkCNM1iysJsRp7Gvcjdlj8jSRj4NAeFxM9b1ve9bwM7tK7pVZQ2onTtSGdYWANV+
trTvSvIRsymudCPhh1Y7LA8/tTD7aev024P1NKjPoz//JmP96wXFQ4M/gm3ImmKbytKAmPY29N8I
ml3t+5lScdWFypesKCAkaFq6aIiMv/LvJfIFRX/1L95ksEQ2GGG98aY/iofE7cyvOrUHB5MZfpRe
WUpfZhs9NyP4E7ZynlYfLgJVgfad9ekVgUAiPCEbSMELubCLL4Y3LSeknJSS0tS0OnQjf5ZDUgKL
vNoLhruGrkSlEKSkSTMHJe7k2Y9kA0rAe8pisMV0ye/P8lAH8mwjePcnfiGj+ZrO3l6i3z/rSG2s
exNnWnmt5DjLm0i4M1l0XQ9O1/oKNPcSArJ1GUEqrBEi0ZIZsxb0IdtXo79LEyQzMv1O6f+uFVkn
TjFdAmNcwbb+khUOAvmPY/+RPMSK4m/5XP084Qva3dZm95ngy1xqb2DsGbKiBtNxG/zmscW1VyvN
qwSTuFB/vEclLt7BSdG2VLZL4CaJkgg0Z0x23RZPxgCiTM1qdM3sKksztQG5ZhEfdPzOun3ZVJ+d
jSSUiCyir2N4w6/W+Vfv1dT4LbNLr8s3HoBiEP8Xye8lx0kd4wjoekOz71r2/LFAXBX6mGWUdL89
I4C2CO+5vKuEliKt3mEV6C1noAjRoHXO+Yv+TOuy7/jqpij6qM1BrjD3h99CmWkBQwkYzrJdNKBu
K6rYUwNPd6rTa9He5PigMzr8Tqk08Ey7IlNYZ0sWNVvuV67nVzma5IiS3GsgkFW0YCM2leRgY8v/
d8o/vfnmlA1jJBAGdn76T8gitM2h/4FThix4OT2XM1dOdT+/m7GjM5QnwCK/rmwhzwLzRgc5jfnL
ctA7SX5FBOYcauCL+B07RqnIGsJvo2lemvB9VBwOhbg7Zra2KYbqB+GDr9gLv+35S3XSFwlt2ilp
kx1Dhl3eUNnU2ndbzZ/OcM3D5F2CtzyvSY92qeXedc34LYcKdf3TZH/GvfP+n2eX0h+tlPo4JPmP
5FvgH35jezhCq9u4574ollJL8g2L/FqWdKn0J1BnG9s1zjSHV9Hc/srhLJkEWMTPzruVXMe33R9c
TivOEcjpHOwWIATwGS/izmqUknCTuMn6L7JuPao2kxLrrPq0UKf2VyICIv6k79FNn5SPkp5IyiZr
wFLgUY/+Aa4WDz7y38m8303/UZJz+VxGAJi7riEVan/idPquAyIQjzm2nspSeZVvZ/91jtIP1LU/
88IN4GFrn/JS0FD7HEl9JaZxwjErefZshH8PNXnQyjeX/0l346smufESY2fLuVd47+MICkJdQqJ8
nRVCPyHSo78xMQXS0+Ng4gYjIdL999HZqNnO8fTb0Op+Zc0NMdCqtj6lIykDHkkkUfFaYiwM0x8/
U75kIYTWumnIjOzp0ys+QWq8mZIzORQjuv1sN09SF0iqxn66VnX9Pnh7yVXlri6PkTNjnoI705y3
MHfI3CLrsdbeXTn55HFQr27UtDjKUYG9PexKfWVb6ftylk6Zf0jGQ4WDsoQ7OX+XivDfeX+boS48
XJcjS8+O+Ldv5KSTpyn5viyyGVfa5DO1txN6db3BOmjm7KohsmbMX3LNy5EydEirBd1dyTOVpexE
pDEK+4hHrqKrIPXAUA8XJEZv0AcXF/fifTnYSGo/2giJvOQqh4WlcIVCCmtRS+WN1Mh6l1MnBqNq
jNpF9rvcwCXdkaItQhW7RaNoeVJOZ6D4Y+0kfYJl8oHV65JBsWtjCYJL/RcCdvOGP5IDStYry0Tk
EqtJP6tZ/9YZ2UpyNFlLkkZLCG/85kMDcZLV2vGfc1GDBis7VZb4svQDeIfq7B+Wf8jnCQfKJ0O9
ixNYsASY3Il/5Cl0Vf3aVq9S7ElESuiVmLl6kU0ZKfYXaIl1MnT3Gf+/8WgGQYImiXGRwGde/O+8
aVkKktm0Q3FtHPsrK97TJvwjTRCp6yUWgpveDsq8RxR/qaAJtLL5h5yHsqRwordVTU9SKUvFrObz
h99uKrvFo0J5xOfiW34cVByCSQ0lrHzyGhZA25RXNLB+M+0+nrMP+nHn4ewGIAgoTKRIUSJQNZzH
/LIsIVHRa0v1vgt3crPkxyErTC6hNB8pyP7IklpqIVl1epjumjE5uBxvo+28FvOTyaxyLMPHEnuD
ZU0h5IL0uCykeHS36qzfykv0WV8ORFeLL/Ttlw8pF2oHJMxxfZg6ZbMsV3oXr1P7DEH6pVE46qv4
bgCiJMFQgqLr4xYbj8//ftnyK/BLtsw4D0ZHmcnCRIP7VCCHrEoARUig6P8MBDMq7zUI7qPOwea3
9lXv/dd4vGL38uFOype8pAuqk1awMvNqWdqyibII5dqpO6Kxf7V97VOC4dAd+ix5k0Ahv9Z7+TXB
JpklWSnRpabUmnFRrnV1a2fTDcKmJ/ktRvvLu3agjQAinIyMfgrHi7xz4AGc0429/GzgfcIy+pZJ
WAKU2hvgN82fLQIXQVzdpnN0lV/L9R7Un3WKYQPlIy5H7n0vOaHUj1JUuopx6rHbwr040qIPOaxT
Qt8/DZAclR+U8B9kM8lbFHH0KL86oP++MrzuD6M5ea0R9r8ITn7IZitH7c5v240eYxxf2cfo35tw
2YzeEYtOJGsRySSXKPrh0+XiTb14Kltj2avyMrOoHlHussdfpZ6+Dd+9qj0hgIvDgnM15PMZQMvV
ItCgI7tEjXwoiSLRzRDHeyncpAaWuBDVUnwBJPfIKJYzxtK7p+UcaWC468N0O0GvVNUS3DEjImko
GUN+XdLq5aTfaoP7FRgIHOvjs2ISBsitJUpIWkMb9Y/a3xvuUS2sN7kTEuOWu1dM1ycJE8uD4pZ5
A3mRcnAptR2Nesn/UMrg0mZAnvT8x5ypgru3rok+pqD4W4vK9ZdlI/VkGz+k7vi21KpL2SiFbwZj
oGRRUXtKdfCfS8Yx2mW+huHUnaT8sqrkaO7ZAXE73zkN266v2cScbzaTQE9X7jRaQv8UUfJVNvdU
FCsIZ0/yOim0iBjfXjjdjljIhnsJNNIHki2/BBvU4HEYY9RA78sfltZyR8iY8uxGNa116hpH6T4D
fZVcNj/VtXkzYq+k9svWGvnalDUh9Q2RuELVPnMzuspzlkWVbYdpWPaRrGq5wfHk7vLM20suIY0J
RMNXY24+yEoxE4cycD6AIP+W2ByrwUVWS4oEaIM4v2w+2c6yw8NQ29DX28v+hDYtGa0sQVcN9iYk
AFmiyhg8y11M6/CECN+qVdhBUi4VeYcKXYSVFCovpExL+SQ3A6zgTqVntnzYQcMRxqhhp5cvTVls
0wjZPDqt/1RPGKJfq1F7K6KLFFPNsR/N69KIUum1Tm372w79AbTGW1JTF/cuQ2scd+MSCMWE3p9p
09g0vQkWgpXcpDU/rhH9QHD5e8Rs28iRYcaxGtaWsW7Adm2rwL4XvWt/Dg6S0svSzLiF1Ti/ZPZZ
7o5i6scEiQrZc0z83nVAPtY8PgL//ZIIOuDeHcfRUlPK05DsTb4ueRJcphEDocTBqmLkVslOkTeS
7TCWtL0U5yBnmCwHSYA9o7lXEaqQCCpt5Smzdopr7P7pqpnYOoQZ8nfN/JY0J7Yzk0aiCwTccw+Y
HXTMVZ/ql6J6X56APIrqO1TMJczB0/z20JPQcM/rqLzkL0pshJH9pnQXeVySSxtwNt0CEpr+bZUm
UvgWnGeyZV4tm0Fy7BIZUtO8Ls15+ftWGx8dl/mcq7802Ye0XCXblqxdHuQSEdHWh6AiQmM5pXQO
wozoLW+s+PG1+JZ8SaKDnH6S2jb1E7PV19q4jybvDZrUp9dX0A+svQ+ktx7yS0s2oVBahiCFNjqr
gw7WtS2KS8EdQ09+3MR8pLXfV0zpimYVBN01q0GMGCaaigaK3UGEgLeDkGQIS76Ig1c9GpD8CoCF
I9f0XocTtEPNOtsuIgcagyO9tz2ko2ZKg/S2V5D/xE7uw68YGBTTsUyh8PMD9KYaDw6T+0e3h10f
JHdxbe8zMnzf3xtdlay0mcoVB1lw2ZgdWN4Ia6wJbrxMxbALw6Z0Tqm743tkmd4aZEWVBJSaMW3R
uA5W9uSqq6zEy565hRKCoGz32GJcSzUACxWCFsw8LLWAcOuFiWAknVD680zCU8dam+GzGw8o+oaD
UHTMSzUjaI67jloiagwx4CFV0dG0HXJixV7l9rAPc/dTH4x7ysd3tw3u8jH7iSz7tismUih6HG2v
aiurZ64ctMU7MlJvLvd17jGwb5E9OXf9yIC5RsupU1amV1FFta9hwti15kKtLv5oYmzkFR+KpT+i
9NmYyVsACJDGNLutDLKvmh7OqrYD8FC2+qccINyF9LaHqv4TDApEEhT4b2hdwqxTToDFnrKJXkrc
1hkfMrkdcXVO3PQj04BnKaPxORSminGhc8QFa1hNuagNtwkAYJKorKTIwGUGHsErvvThFsN4Gq/F
/ZyM5tp14LkPpbazbe2cJ/UV/D7IiCy8bzGWIAp7aMMO96GrNqtY0estLkM4pgf1Q+2EHTKCiMI7
KXrcYG33ptLvceiCawav8iZD9CxH1O9xqJgn9J6JfDfCV1NERjpq+YMygODXq3pdaDZjDdouTVid
a9u9YO736kfBPil/88aF90bmDKu8wNEi1/ZeKT2VeXhucoqP2YjCQzHoQJQsTpq+rVesJVynaxVg
AEzu2m61kwrafxtaXrwybYTrfR3o02iM3ybyLzaYdWASECSVaS9cCKfnKNUf2xjx4dpH5bxqtF9N
gRrjzvs6YUYTaRqLafJUdGcYTaNU6IGe2MSdewwsmJQzViXwV1kRA6beLPXVYGhnntZb2CFeoqgj
bbWO5m8BE62wNGoTNN1DVbtCUA90zBkDNdo2hglhhcmKnaQns0a8sPXzZ6xb+NQWYO/ROqgWUo6V
tjNnIIiBgqTW6CVrs0AZ1Wwt0ep7mSwimwN6PTSAHOCCjSdbC7nZ90r0jAwUjPDUpGmXHKqp3xXF
+DA40WHufIhcygi5TWBEOoYQzXyb1LTjG4Do7uT8OqG6VQfsF31U15tG2bkgUJgmdpF51X3zO2ss
fTdEEYPy+U7r3WOIduymFJSM9wji7NmpEDGB7ZDclOhWmjbCjP5ca5scfLjlO2Cc+/alNcECemaW
rFXg7LcZXT9g326yTzkvzRPN3WgV1rhgYOnJM+lZLvCrDkGMbuE4/RqBj4wMOnt5p+KgzevMFNSP
P79SDcDHatExmtrk6s7ti16nJyRc8Lwv+m1b9vreqvWNMfjGymu0DOEae4PpAgcymtK+wmNLzZ+O
POHGg+g5WR5Vjw28PLWL/eCbh3AEKcQWum8jNq7OfFrTf/hg5p5S4oAe8rvu6AFibPDboYAg9+d4
HJP5faEZ4yEw1YfAQeEZaFqC0oy7JXVBnaMdwBJW9Kdj/zDB0yKBAQeioh+npi9RGJzTsnzCLooy
JkUpI2k2/PUzfKKXREUyI7FtUD7Ttg1hIU3qbeA3d5qe/SgwXNZeohQ3ob1PyxTt9MHZzxMYqdn4
6lWdKE2zsLA4L9RYWotRua9n5AEbH3Uf8P7VcIQu+hy27Wcb4vxmFGgaNOF0tiz0p5PehiJbOgCN
smHnIGztjhYoZMxR3QRSxBi69cax4QKEZ0BDwe2ImZMHSocsX9nQwqK+MQ4o7+c74N/rJKwe2BYh
uZGCjoDp3A7Zcz/hs8EAcFL05wKw5N7p3H2tmr/1HB6CFIYGye1LM4L/1YfuwfGDUx1Y+aadYAYn
9ilzcXAI4SZroONxNS7j8N5z4o0SpIwVTFDyWV/vEDp47yPuhYPM9KrrrU3bNedGoQcELw1PMHxw
WuH7pwiFI1F47LyaqtLEoFeFHbEycgvxrRC7+JkpFT6m8KGI9sgsP/mZvncscprUYZNb2nw2ESlb
FdMrKnw1rU8g4yk0HA3uatNSdQJcRXRwhqhhucXehgz+EicIXoBrVj0yqp63oWdOVkurys8QuiwL
5y1D+LMgRdbc4qLH9Nw6VOq0gL0RVGuothCA7PExncn3+hrAiQlBf3DHcpUa/SXAU3Rl13O+KUz8
W1bgWaCU17Cy89m4lo320llOCHJOEKktpL7kuaetjIFJv8Nt7cPGXclT/U9p24jGtdQbUoVEWvmk
xDV9XhvqifaAeM41dUCK0brUFJh/WgrFWI8vMt3SPJpYSCXAheOue0iljMajtNtHmcUGFa3Fdcny
a13vLA0ySQQl65w64k4JjoksL3bMa23yqTPaelb94JXVcUkzAVhdSh6tpIY21nOKmx4YHJ0iToJ9
6nb6qp47TMT1aj9W5ps+18kusUxn1QxkBH07FjdWAr3HqO+47mMQwRbVwgTAHj5IOhPQAdbemcz6
veuGyzCr2F0iXzUFb75uP1Zhkq0NDAGnZ9dJX1H1XoMtAFHDKQ3GfqDXDWvJDZLb2X01DfW+njGw
LDIbhHeM2mb/nmjuvG10QGvoPcD/QPsGhHy8jjMaVYUH44HHe9IwiIeHDlA79CuuLXNgHBS3eVef
QhVGAwPXTYOv3CqwcZTWUvrAtgsUqE3bdV3D4wls+9hY46NqX3gcOLYE86vZcj8tFakQBF7zon0r
PN1Zpb3aQCKiuxXy8TONBK+Yih0F7jqcCz5mNN86U/aJ8e85a4mbaQaIclRM+Bym8YIDEZKLlYNt
sf0Qhx265oyYIfuBrwLZTXKJTCiMPgQPJ1K8tR5le8NpGErBPp1MNCEY7TF3nLDLamGLMhN0o/xI
Rst4FjlSDxhzc4+xIQzPDPNLQ523SlShHIDw0U0OehTY6U0QS86A5hxCfCv+0tF2yOZcNBk225bn
qPUOp8Go+Gt30d/BJEkE9p0mRdG90EVEAWOBGBhFj0vMSa2Sl3bGDwJ5o2FXDRl4l6q/xxEN+FWW
ZJsm0NBlOhvNpD/GQXCqQvgvdlMAtWnR7WAEQIaio1mkJGQoik7OYgz2I4Wgt+6ayYcHMl3GyX9R
rQjV1hn7jqCrDiQBHL8zPMGg26mFeCXGr6iH0jjWw6dc8poQrR1fy8/Mo7xV66PXgTztH28KP/0U
8Y/eVN+zGMaPi6kwzYWCj44PGM0+AjMtDh+9mUSpLrMDPj8daBo6eglkvECWA5ZzGeA+DyF2g7TP
xVKoZJIBsKVmgouMK+Mppk+7QzsRQcXuvkSUmtTUfa7V0aDRXDZb2z4zE3ll8ER5MCU+UmoRvSPl
AM/jLi3Uu2oyb5Uphj5r2z9Is/2SavWb35lFZLuww2cT8Xnw5dUNbeVzF+QxTg4GPAb16iptDzXS
/i2NyLotuwJMa9g9aNbDSH+wAwiPRNu3GancFw8LS0f5cbHMhQ8Iv8LKJryL/YvW9R8K4pJ7k0ZN
pkMS9rTuwUx1FwwU0m+TXoIrs0GSg1XMYW8rg7epjLzeBiZ4OCNtn9iEh2a+WLkxvuNct09VlQrW
pOAJvRHT0jZ9L6oEmF6a3/o6jCY9c+8s7xRFIZZhKa4l5Yine4yacf/r9OdyRIWv9jLqidJ+TVLy
WPgs8Lz7fZl/lkZn3gSD555K6y3MqmkVmDhTWZZhbrpDVjomNt2KDT0UZA4MHpBwanmoI86jgbQ1
0pzL2DbD1kRWeUXHWMlTIMd6tQq0pln59Y1VB96mLCdohVXiASJvio3jwk5lOLPTZrhiCKsBifsy
ett8SEaY1+AS3G2o1I9JpD/S4zPgY4N3rRHNiUvpaanBhJ0A9W2rl/1Nk/iMXHG9dpERQ53BXKnt
qO38muZICsG+9jR/1ba4QgbdG1d+M+OCXreddpt4HYhoDypjHL2jsvEDhvhpjtHgKKmyt0MwPdpk
cdBSHgMr25mVqQGKWxtjpFOl96zH0iapnX584MFt+uKZ6jP6B1/IWT5DvmVYiCVepnIQI6OUbBzS
UGsYT67vNXva22nDyMZKPZiNJC5Yel9MOyJD9ySNCVqElp0bVUdZpUFSA80d/2tEJaYpKmWtt5DL
PN+yd4lNvy2jwogSY3ru+pfBD/VbVv1BmXEn1I32VWstoK4TYKjCw7isSF6MkFzLMOt1gq8VOJYE
25uOh8Onvs20HeIT2i529T+qRut0NvTmOjTmMdWimS0+X0IvYrpmJsa6zq38p+yb16iu8w8nQkdn
KBztpfWJOTMUvMcIauY2pEQ/zW3T7M0B/+YUJcuDh/bXvkxZSXGvT7t81prtCK3mXHtkgz18qceW
upsb3htPdJhUBtOR9eLDHVx1muq9RTCMCFAd2s5Qe7DWCp+CdCTSpDBjld7+LarmjxU5MfKoHO9A
0Im1KRO60h5c960PXHxoWyarPatwPYUqakJZj8t66697NdmpVffTDzDP54DxHbObwkTv0UMZhXEU
VV3aGTdVFW3HNjMO02MysiCxnIHBE9HVQcgcl7Fswos03TreTxAmKGV6sHndNvnGiSzfcCvexdSx
dbOH0BpPumVZaNST1yfztK3malNO6E7l3oURkQqJzkT4CBtFvUidu8a2972SpADhMMizQz/fmJb5
UOSOcZebsF0LpwSp2UY5TE0NIeQAf0Xdq2g0+N/JQDaIIUhBb+imR0ARYDflhTWD7wvhmCkacuHY
EFFWZ2s83FkS6fiaT+TGOWCwYZhyXDJRHW3MD7R/WN/pMG5RPr9RDX3a+CcYD9NWG/WdlSPHZel0
EBji5mqFXkHWlFsIde9tpuHimrkKdPUs2/mMdvMw+rKYFN0h/jRz3gIob6NoW+fktEzzETIaNXRU
ZpUBcE+umBXZrR07L746kfPV/Km4r05tXaN1kVFSUrYWtKz8vr/RdH0bGJNJ6f4n7g3UlhCs3FV4
p5QlCP3CweNqKr1DOVgnWnE8CBdZm6hCjWLGCJP8Cg8fJqUoRlu3CHOs3KLDOcgoinVf4LdLewI5
O40GgR04R7iV0BJngO1ZiPR/0Hw0ej/AA8hBbE9Q4A14JXYeDZseHc/eGf8w5/f3vXFvtxVkzwGg
IvKftAJ+oqTGy6dMtqr2kquFcuxr66QyOT01qAZZrpfv/IpWAzwOf0VzKd3Mxgb/ofoujqK3NIC/
iI6sQ61Yb7SSgrtP6mFDTQgLoKWcR/IIgq87o0lZpzyihEvFtqXmM4F6QYd8RPg99gjoCIExcwyN
jTcQUqbJx3ShPZNZg3dN120zfTswn8HumJTg8Atgs97DKesOGJQhp0MetvbVQUW20HI4o/M7vUcL
MVDt8k4ZSA7NRn/kniD1Jo5lJpKqt7XYxCsOrmcWB3866vfIzIEM9RpnjSY0LNEdknPKzvGH9wru
BJ0AdVgNGeKaNbe51PNTW7r+bRkdPH8AqlesHaQeVmjHtPrwbtjxY0jWSjOM/PaRhtx3EKZXlYyS
pYbm8QChtdn2tCplRLE0vmUYVOjd+2CdBbenaeaPDHXm/pQq3YcZkwU5tfulOyjZzOgu0YO3cqZL
YEwyXfvMtpzu0h1G6vxXRjnLm0JYfp2cO2moywBwQHhtJd/04NeUKnkUUI9gN9BYfIvJBcPOexT0
Ug3CsAhox1fFM13Lo4N72ipKQmacMEgGHZvdhtKSike647SMQaMOmFd058nS8EpibFOCSxFoqwxr
7YAGiKZfUMlEIz4Jj/4wrwMAR/L3CYHXDhQWVVeAeg/OuT9Kp37WzJiV5KyAkpW2+9ILl/cLFbRk
0XRbOuuC4RJUcVK4f0L1LF11cNjC+kDq6C+kaqEl0BnS/c/ZE8hEll1xqxZ4RVW1vzKVpxCcRudz
jkEA+mc6yu8CX8z88UmDsDrOw3HqUxRjQcks2DJBqvlIJelFvMaA4tcAtyFfdbjodJs4CrJznc84
YsU/QTyT+cXgYJkkJMNrz4ReAAJA4F6U4VP6/8snEQjPrLwxNH01e4gDjDdMW9+rOchmm2uVmy+p
jQlZrmBgIBXr8otMWkluFjSbY23ZLe/DpKKsPn8nEDVKS/kYznjNinau0mKJCAWUdCf67hhcYWSy
omh4koGVIMKsyv5Rk6MemB/LTMnoccxSPiKBz/bBgHxq61wc0SvEdhZzaIRTnOl+9MCRVWH80NAn
xILi16iN49gEGwEmRJaCOfO4lu8XNKcAGOy6+OOHL3KXBUcqrA414LpEgR9A6dHWXwU8gZcwUZfR
lHz4BRWu7aMi+0bx/HOBZzYJ0/cshkXKoByglczZ6HLyyNrnTAb8TKAKezpmZrxZsJ0y25Q1t/xD
hj2C3RjV9ug0yD/E1nUcYZMM8wKICFNIxGX8KLACGfXI1+kW4Nin4ONam+3RNuKfQSu0eDCUCj0w
9beMp29BrpQOMGUZn5va1ZmbFxQgby012yJz/CtDtER1X0TYRob1MuMWQILjAFxAOsIExCCbKwIW
2UT5mzF+kEd91R5IzRJBmRqKtFp8tOpJVvnf9cMe+UvDGI4JGisCDDFC/c5BUGRZtGY//Q6281Uj
stqo+aPPVDhPyMPQJLzG1a6IVBB2XBsPMDFSWGjenday8hK3WZ5QkL07XvvmtqQ6zjB/Tn5yl7ru
bi5kecoSIVrCOseatPyzLBD5E2UxQj6974r+3iWhGAGsLgeLaY9vieUiRGD9vT65+FydpdR7TEgJ
F6y8zoB4bJ371h/oBQzMZtR90v6RubHsdYHNWGqL/Io+UQ32SIcC9XB0BxBOkhe3KDNwqNjGeR77
4Cut2/d5Po+q5e9ax+Bi0Os6oa/yEDlpv6m1JFsZvUFGQSmLClW+nQhRlhVc8O78RGvvBrnjA2pO
X21IyPK1CgQYGm+qiTS/qkVAkTwA0zOKfTFO0F4zX4MEIEU+MpsyYZqWKaxNDae1VSbtrF7xD9Zs
njG5HRA4sy4TWu7uBI0vRqpsMDj/nWpr0rlPHVQGgg7+NULs6xxH4oYQ7ykWovcsk9ZwXufsSdaC
bKcFKBt6T3ZgLdtIDkm7cb7gJpVd+BERWYVAscybLUMl27CNHxuciy6oPQskadvoh3aO1iMyGgwd
BQAguBqn+tH9COABJzov18zkvkaCQEB8+ALi5fuJWOKvCeemnadfrNhQZPIPvQwhKx3Dy+EM3Wbt
ccUQ+b9D6bOlYfYV7D3Veg46ilCAicwyKR0G/xmDWfpw1pUG73Pj8H0agoIG45sbmOvm2E+AClTT
6bdu/a+kBDelPJWz9mGV9wMJvRy4cV3+xBy2oTLezmF/K2tMBrTCahP4qkyhBcKSRjZeuY3+mY/u
paXP3Noom/cQM+tBOVcCNrfHl4L1Bev64Fj0i+EtpKaz9afkbom0MhsnOfsyJv0Zq/CVYOrHLvqW
QwbZxl3TRHfLQ6hnqApWgvhS+FEq99JBxJXzGekMdhoUlR6JVg2Fsd0CRRKUbMcp19R4AaO/QzV+
jEEf5C4nixzbkdavA5gfgjJZ0CDLbSt67XcBlo8cu31gkAaeKp2NHXbPaYKRqQGQ5e8ru22SqNeF
kOAE7ZtTfXh18yInmaQtkp4EYXhMZqSI+HMCiF8gDUFs3PStfpKjS+ARXvjbK94lhRAcacmd3FlB
WqCUwkMECUOhShevvzVK7Q672PVyrQXMpgXHnoXhi2k4C7NBsp4EnXaGZ5ygYc5E6c7NZxTK3b9v
tdzvoFG+ohi4RrTvXPNdTk8DTFM16o997kCm3kSqel3+gLyhQAObuntP2/Ni4rugY/5ek2V+aJRQ
7XjMlZROjRzrIIKW/+lOCO5k2YNwUqJBLlaFvOGUp0L0d0ZeqkwpeIrmdvmHxFSt0S5VAF0ZZITs
DIMkTQdnUqQeXTzlODvGd5nx/F333Nk4NfISpdhClL/rh+Knd+ZTC9a7KbuPIN+iQ/1r9tbrqDz5
3r9hAgAIGYqVF4E/yN7ORlC+vsEUwO9gsMbrkKqoZTfx55eG8xIg5NWy2BBs8ur6D2qXdFMBVVhj
BJ2yQAUIdiB54vJBEFt6yZJzwsBjtTzKSKOdjVmyWp8nzGiYsJhx/xJo5FP/XiWOAo6SJ67vBehk
XtN51+b+D47AV1Gmacc11YK2SeIBMDPe0mOGsrDH0OLAqkhb+16zGISoI2J/jacx3A2cepur4xfD
M3807TvVxOg5xJ8EqeD4zUWMcBchL8XNb2/b1p3XiqvcFkXxFJSWeogr1Ovcstg31inSulfLHEE/
MOik+sjUA9i9g2KWNVbYxmU0TAXf9pwVNKgHzzUe6v40BEO54Q/fmOSGWztX33xmSttRZb5hVG8G
TPVtiQDXrnWVh3rWRV2g27ZD811pOoyPNjV3kXkb03bTWz0+0G9DX9szqYnTmRZ6THJV48KZ9H7K
kTJSXrRFRjdY2eF4Z93iEceRP3p3tkvHq4MLZFKTrYus1u+q4dU2/WFf1E8T4I11r8Vv/9/U8fn/
ZuqI7+Jyl/56da4/28//8pMjOjndf2bYQT581p//479f/w9jx+WX/nF2NP/leAbjfte0PNPRbewb
h5+mxb3RcP/lmLh68p+tqYal/S/Ojva/VM0FZ49An2qoqi7mkv84O7r/QniJatuwDejZmmla/y/O
joZqWTg3FinHaX77/d/+q216OkJXpu5Z2FMZFv/8350dZ2O0C4M6H3cE89Ja1PbCoJO4Ovscp5b/
0DjxTRnp3xlljhbwP0GPXV1Y0X1750UlrhITQolAnHgNoJNfUn2I4djY+/O9fC8/09tq7zv9HuMh
mtz6TekEZ3l9mZCxuaQa5nw/F+xniFE2yaRSEHBhXK2zEXN3ifzYxH1NsX8MaUvK91Gufi//Y1RJ
lgG3B0pxD0aHMyQAQkW5w5GHRcKrn6oARWHfRP7GNYI7ea1c0v+k7LyWI0eWNP0qY3O9mIUWZrPn
IoFUZFIkRVHcwKgKWms8/Xye1b07Z9ZsxUV1V5EpgECEh4f7L3C+2WMLcqjt5ffl/Q5JPAIjMGLY
8X4kLcESKc9mshP1o1IzEiztFE86R6X02xa8GSdjbW1uqlXO9dF5zFMfGXO0kFLOrUP8PYmMH7Jf
nvYtN1vS/glcBOLi4bOp0u8ePAcFsWvJhuSPQRpbSqNwURCFSG7akqK9e08Z/SVSyk+9/UCJ8VzD
LevZTlcKBAaHe1Frq6L3jr0lIwOKK2EA2bfQzn87OlgkOocjuzaCo99D50Kbau704hG1MlEsOxgw
95XRfMD/+LstMVln9PgWuEmZH8b9Wa6ppvpdDPG9XGPck0CQWK5O+JJ5t7HQhSzBDKkpddT4O8rR
FaiLhzAyP22H8qJhIpFBXULqE172aTikWIV+6p0q0LhXSUhk9CcLQijjif6nsbrvqpw0+mZ4rLLx
xTPuBbOaAFYl2/7UjfUWkRtoSLxGJgtLBTQjPE+hczd2/iL9fYVEA6OsT3uuPpMQU2UdMVuj+hRt
Oq/RHy/TgBuJl+h7mO2gTqENpZwtyRFnSCmm9SZTgCI6FyK0h4Lsg3oKIuFklqS0/GnokZnO+9RA
hbBSuJAcvsAazrnI/Idvja48y0dy73c1LvOSCV8Sjw5iedvAdEQOOJ0/8jV8lFl8Gcy/CKzLx+UO
cHrjFD78rtF4qcr0Oqz+fAQ51Weme3tHcQ8zZykFbSu5+8tXlPYOMcOjsc7fVdg/Yfv0bevFVW89
NDb6mixJGQj2UPKX5M/iGLEvj5D7TecGSEx+K48aZ+bLtLysUws2BMU/WKZ/g18l5ZdsFr7AlyQ0
Zee9QiGUJzXG1kPXUz/HAGMTT6DzjfH3qEN9XN7KGN+0Id2PPHiZcAMMY28AxcPc1EiGTQCYGbjM
uj1Xjsewr79j6P1l5txnxpVcyzIAlqnLewBmn7J4l655MNSdvoYYM9Mm4KBdSudmSR4kVxl/JlzG
yiS+FbJVb3Y3Os0VOcf0MZo8XrrL3RYJDzyNJlMcN89yBLBXDv/dgmbmgNWUuym1heIJ1TEomhWc
13G1ffqMkDNKeOzqPQzr7w5Ohvme6sVHq82PUBC3lz9F/9VsRXnA1ZPvS6Zdo44NjAYRUjh2FQw2
oRpNAB0BNrRQegFdzwLOJo0GMC7JJup6KFYgxCYQkIm80BVqSjPda+G6kXjRInFpCylCgtWK7keo
PU1IP1EsPIym/ZZYN/JkJJO9/J+l6vAABxiaskJI5j5Ci08Kr21QWRNug7PSHXV93MtEz7gEFZoU
DtsojmHByr/zZka9JX124d0ZpNQhlxpZy4cNrXspq6061p8LtUQMNz5Bid5kdrMtPBOYK9wPVrrq
TbeRAqK3Mr6FMaWP5q9MPV3YQIRvOY8JMjjz9OuO5irrFqAxgI45vhmt4pwo6KGXVMWY3bWinJTO
C1ZvOdPkfZwBp21incV6F1KvstTl95AQY/DzMc8SceKBF/QKnrdjsb2cIWlJKF17klnppEw3QvaC
XJKrvskXyJMe7fZH3jvTFG6S/B6boo1t9g+dlA4v77Oas4KY1V+BSI4ZJKQf6Kb1OrTEsrqWoDhE
Uhg8Jk39MsfztW06WzlQSpyQea4k62/ZW/Cd8tsS7qBN+5sFy0tk7svL5qp9NpxPmf5yV7IESrC0
KIMHmEQFKaLasq3KLcijBbvA4FBt4GdxaH/WzGR6am8d9iSz/jG62qnAa32RIq0EukKFyOoiINe+
yeOTo7msydxonzXrl8Y2Yqv5bWQU2x5EtDkPCM2iEEokaA1JAKLvNceNtxqu0Y7Gmf4yJ63vMgHh
l7716vp7on7Quzp1O53JqMPdoX4HJipSvLvs78swbMQ+Zg3tXgDcSnuYOKevns4sVZ4lfMloeHX/
GJhMFCH5S2gsNDxBXPdKprhMb2R23lPQgAxT6lDm05ILs0M5KtH6MxXThzwk+SOEUXWg4I2gR6sh
U2BTFBeClrbsQIpcGToTpggRw2FqYu9JB/OpJnrl1BmU6m4x6pfL0hzM/hm2fgcQlBKCRFd5qPGg
3K1r45dp9yP7jp3M932R+pckQMohKM41VX+SpEoe0WVOc39iapI1+S3uWUxmCR+XfbEy3l1zeZYb
FlKq3KgMwAAFIR6rh8KiPA5yoE2yp6g230op3F8OuG6K9JPORj0TCYgAMkyuuXf7+k3+ejmDp/b8
jZlqEFvajXyyq1Ha05av9AR35s9qYyJJGMTbGDsHYMfEWIIYnOh3V1rCf/4ppFot/FGpEC/zV6I1
L/Ii+ZrLwqjaO0RJL6xcjcAiPMumtLf4614LH7MrXs1qhaHFGoLq66rmG/5XqIzWO6H1yMF0mb3r
rMb2tM6Oelhbmyjp0yfE+Tx05fUOJ5Hq7IHbOOopat12PjX3val/tZM571cb1Up1KGH0meXJobnt
a5aIebXDj6qM4O4w/0BYaZuVuJmiZ3haADJuoJ1gRlDj1bREEGhaBBwX7eyhY1BDaHGt/bLQSYaO
EG/Xqm6xGMAneylfGhzJPKx+W6NPj4MX3a9l8ayaHQSL/tAlA7cer4iGRvMmLowAGRtaWDlNxBHP
YGt1buba1LfIFQJapSy5Kdy03LsV9ZHJwThrWB4nSt9sili+rBN95T75aKmt7fFzXHdGYoQ7081+
YUs4YcMY4TrUuEDzk+VznqbpmNSz46c4F8BFDF1/cOwOtSqOwIWa7DMlfwqH+hjFdnny6gFZXOT0
gOiKR4T7gG20ciir/Ajk1anm6WptYXCjojM7cNmVXMAolX3rtMOmmlt1W5umg4zR3huqCQhPF1E6
q3Y27hxYwoT03gv2VRyRZ8ypD17kW52eBdPSvKdjdhqLKdvBc8Vyc0UfwNH9Zj5nFWA4tVX2WUXn
b1jz116nEN6tPCpTi7fLHDTersSKwS9Gqg6Uq/ycC6OWvyvslS+vecmg2oBouqZDgdb5lWC4dEgj
VBvttyhDQdQekDNo6tk+DNbt6pjOdURHZzN3mkt10c1u0ondcFSexlJZ9otKi9oy1RcQ1WBbK76R
2u11YfQTGHKaTi6tfrRinXNRfJAJ3w1NfQZRCuDCsV6N2gaFVdHiLNMJ8nNB3X+bJ6GCWrqWHMbR
wvOnoy6N+/eRivIXBTkPMevxM5pU6Dqhgg2ThX4DzjhojmEzm2n29dyo6SEp3etWN4erKJqGq1jT
XxWrG3daZ2MO2Gc4vdRITZaWG9QUX+JGzlqARXDkjHdoS4Y+OnQbJDqRdOxgtNTGe5mhlKfHlRbY
gDb9xUKcvgLxMs8BNMo2GL35oZ7ZA8OlgCcMUC5K8XuJlRAxTfwYnbpXkF+fCh/p/wDTY6hOORWM
hIcbFxk9s07H5csagetMVEeRwcOy5RyuMWg7t/h0e1pyCAyYTKcOh5jAq0IvUHA6DDonI5tIv2os
MNAdjgInSxmRJN+kKjOlLA3DL2MjcJC4B4sW+4bGtSQ3mkoJxUt7CuHxl5EaUQC+F3FIPfdVB/lV
k/qLVhd2EOtZDet/Qicgz76jMP6sGvM175OHWG9OBZNjlwNM8wG1XHc1KHagmz1gXN9LvI2VyZcN
dDhm22XwwsXvsNHY4Dh0AvMBQUPFEKuMFydIw6negGR/R9dbQb0ey4IlJ1nDuRrcZv5LzbxXhHQO
lx8kZlKgJ8o1rrPXb3O9/lUs7gf3X6Ebj6aj0UAT0b0y3WmIFuFg/aHa4aOx8KzHjFp7XEzQ1OIi
Pha63fih6946tvdRK4wwm8FdlDCnVS0Ck9wbt4CUYM4gShqELdXoAVaCktxPNJdMhFSBJ5onTddQ
+K1rGyMSd4dCqpiSZQu2NN9Tow3+qo+On/iIYTlH+jX4GFqebxb6hOutDUEGhAsG50UIJBVR3mZX
zN5pQWN9u1iJigqf5wXtjN/jkOnEOqdFzS/HBh6TNAVy9za0QtDBHHP18MfCfyaYZmzjnRUEbcmL
E7VtEEb8mhDe98GFDczN13Q2mZA5StejilSgqWOXM2LeEuU0rmEBIGT/42FSA/Yg9G1lmnEvx082
4lSKodWDEdJlq2OnQZwWLDZgqjK3tnjOojVuZgjgglN385RVvm6HabSD1UC/uMfqWO/Rkk5QT1zV
z4KiPtKo2b2NMT2sih52Rw1BCIGLoJ69I+LpK1174LWTlh1xNXIE4gmEIiTw6VfesCsxHiJGMQ3a
ITpOZgLNERe5TaxYjm+GHoq+ma1Q8VGgb8TYQs4hptemDXrVdgvaghK9ensCYDc6V0aFmA2qKIGW
u3R31odad++LgamKJ9qtRZ8clDnU29qs3mqb5rh0VsNkxCcHj3H2tBnHBvNrctvPuBObcwjA9FDq
TTV0T5VKbLZH9mAS/GS/TGNQOihTlzawEeGPTSlScQYxdzV5uogyf7n1+In35EQN1Hlt+hBhMpyz
XB2xD63GFamM6qfB6EGQ5VYXaEn91FdYfuJirtdLHZQTr2nu8MJgs9VXB6nu+C5v4PssBkWuVvtQ
kCAPCJsvJfgk8Lz1CZSJilyziNZJSICt4OvjYczBhWUpTglFhWUYsNXBWt7ThF0c/jveIm1/3+JH
tzG6+AxlC0MdbKx2lI2tTeWWV5ejTnvVjLXqu3RiW7ZpM3ZLP7KelTrsA1iLc6CANgIi1/hOHcW+
JzkFSr5BP+NoPuHNCLceG2QVWka3LuewQxfIi/RO4vINVe1pkzo0swusVO06hizhOXe9zSXGZTKD
ZTMfFeF5gs5RCbzajsWF+1g3H5aWJwM97W2cmToA1OlHqwBsk1F/9PrWbwckYTA3mQMdAk6SMCkv
0cx0jPvcS0B/CYEnNwEFTNZ6nqfwCw4AthNI6eN7Y7NKCdb6CqtKzWKMmv6MXG/V4NATrLIsJ78G
/3fwEKH0eyhfQVTw4zbNDyWyqBg5pvPWVdhVPKheflxTzMRugClTGGiYJSP71HKsjTELhkgM5MpO
CQqwz+wFvqlM2q4ersJwVPAXBR5M02eFQbot18cyS6AgtM3TXLkfQH4AH2DtWdl+jcM14ZYgGxVN
vknSdhcbdDOaNHW2dLvgN+wbrLviyhxwm6VvkHCQrli9qTl8JTXnLXybD2PUIpI4DC3o4HxLqslc
X9BpnfvxmPaArWgsD76eZU+r2Z/HUCztqPkrrdn4XdqSsGO12+I0CPsQGxxAU9h/YnrnO+ZyBE+7
0REbD4YK9NkYtw8zdop7DsQAZ6MwUOdhAp5BJpYecZhB87prYpFtLTZm6oVb2z2OqCRjkK0845bC
KMXe3lQNxHci2WcVUJYJxhdhxhyLgGc3nLQLUA9YcrJJx3iO9WYN864w+JFHr4gZrSlRBHje2lf0
V/yuXk6zZps+ANuHcuitoF1qrOaT+GAiRG3m0HIuO1XVzleN6arsnCy7JXTuyayGoJiGJBjt8WhG
4CuNwcFZfO7uM0gz+GYxkA0YDR8t4QrZGIrPUFLwoNiCy2EQ3emmXTITmYyflOonXi+R69vRetIK
9ly1j/YU03+7VYMQzzQFk25/ZXBTCNddADIbbICOnW8DxyqwZvdxhFi6WTrGVLXoGAOQtrAiL+/G
MMW6ck2traI+czQDX6qmOvDEHhVZzOlUwKxXQ+5g/xJy3LMsyKth0uBeZoICjEY6Y9Xi17sOTTM4
jbikrOBWOZJMpOyNHRR4ElAVMCXNBKuiuigUo7e8TBDMwGVBYoIykE170xwfAQaRtSjvtT7gCTCy
4w/578RZ80DJtHXrQtEc7HeDnGcbAsNCLMK4H70jZDkh0TX1DlrkNfsBFQ13tP2qu1f1GxPXyGjE
9KlC2BR1V2h/zvDihADDUhI0recitdWD5RSTE6Wny4Y3ACvxDRX6JyENNWAdS2ytugPBDneDQuOE
3EpQdQ4S9BB8HI8JRxFXJUIsdyuJg07nPk4miIGeqgZVZUGDwVUKWeGtV8ULnlfozrdRT02PtxY1
g6DGxs2kbC+D1kY8Ufdqpr+HHabTBVac0HOorqzQu8okcF8uiUGB/KBlzyiBzTWRCv39YNH7XyBf
SzZWoD6l2r8mymDzY+rMBqUgJPteipFEivSi4y0jN6LC4q2tc+SgrcSRK+D88WtGc3tj94R3S1Vv
ShdVDI6tFM9DKlJVCFxX/x7N8bPtGgofHT4pga6SVpsxAgQ6dTaPXFhriZIWGO+SpTbnbGXJmtOO
xZTFIt826AtvlHh506fqXZn/RNbaJnX3Wug0Q+A+wuHyAhOiF0AMslQs+xqNtK/yPB8gyhykJquZ
FXFnrId+RC9tLPAcalW+18mYZm4aTCpvGNuHGHUH8GPL7cQG8ufShto7AenBz2Hk0tvYAg3nefel
23J6mCFSl2hAF41K6xRwgTdC4mgTXK3KXdMVkB7HOd6DPLExc5x/EEl/lSTECaFVZpUFYbrhHmsH
ElYZbvOS5xatGT3WetxYaUHwYZ8ZHHfCyaFagrKChSLpStGxUtCv7ixZD1QHHHsE2W0TX1SiUZ4l
CQS98oDR2XmIcZjKWB+BqmsnL0Z2uY3B8abUi62B0y0BMdbY/RyXNLZmSnCkBhNZMAyQkjdKYRAf
KaR44GGDZJyO6sqdrW2OuzTU3M5BaD/EGJGt39vMeKHTvhEcg5ptVqhf9gqlB8xtuNHj7lAjaB2Q
XN2QrhPUUGQIMkGxwrZh50Q9vYPCbBUGVov1XdlhK4Z6u+0nNtLqM+CFsdHJFEhnx574oAIOaGzZ
BlKmhG4gviFiWh6Kgi1nt3jBf8MotPfLLCsW1F5t6dwEeshwGDj+AhBNP82FVkmHOOrawEQuOSWm
vXeeZihdQ8fqq3HwRbdOu43iD6sSHz3Z2jOn+02KfCsP/vJ5aYt9SkpVTG9wCo1FfWihdGbvSlbU
dgTgyMYzH2snvMnb+m2QtRCbI94x29ZNdD/kcfAfal2VNb3Z4JGL8GOciiRwSzn3J+HVGDcmCSLA
vJDpnbSM7NoAY8CDYNs291gpJ0EEWgfVhflgJG7qX9LSLBrPzBScUjXb41mqGQdMxDQGAAiu1tt7
pWd5EvFvzbpfN7oDobVJzbOlNpzb3OZp6VccFUZYTjlUb1IYPJLSUPGNztgaoc6xWXKsS8JoZURI
SLEhU1hSpXmwYa0rmKJOHUkfOUyEvWRQlXiCeWXEstPflaz4rUQcSLWoQBTVUY4YylEEcuf7ysWZ
CWEJNkGGK3QKtqe4DiwsPfxsqhIfltqhVq7jeoAizXTBkCaEWQAiJ4mwDJqoP3ezVMPW3Gb20KQw
HCDXIQu8RDnL7SidwQBBmW52XoZM2RcZ8AUGxe80rwgoRehWs7VW4bFnGpfAx9fKvPgVZ6V2YaN2
KIvANs2ChHqEb3jCGMQzQlyBtEnFOUXLydPja9XhbBFaGieatjs2Ma9JldRl2xlu6JTfrTYsmMvU
Glad8/Vg7Hqg6xvDrl/IU/UAi1q2cb46TXoHbBk+avJFbjfdqVo+g+WRaeLhVmkn2buWawuZu8Lu
aQ63y7obyaaDatBKP48QpVjUahv28Z1ZauC85a2zTmVQ0dFWb6WKPn/UIcm/Ag0y6lO+Rjy8sdlx
On6qKsQhGj3Hoh9u5jl+ctQe0lNJDtGAJTT0CMLjSpbVgw9XC0T0XXVbsJwCN8MIVsO1c1zFvCGe
Tv1I9QUTbA0roMdL6M2wiv9TP4gi7S1V3JKp2zn0iev30FGfoVJ121ILvxfrd1hND2UBTdIRLzmE
Am6RYUY9eT67qLLbK1Tawp66QF8g6pskbJ2d15vG9H6NTixn2VOs45jgIEV9mcBGDw8RW7i3rKkP
5I34J6QqBKNk+K3OXAO1ArolzAR3mg1/iLExxuwG3A3JW910Vyb1KteNgjw+TCESK6BhzRCPtZbE
TzfhPVvLrTvSTsqY8F5HOx2TzEdXZ2gqPb7KlNnCb2/Fjrmy7yFEY1XpUAByZpTMs6di8TjSRj1B
tKpu6CJyntSgUEYWSufKbMJkxkbE08PXxhsXzLq1V8rUFH8ilAfSZnlJ9KmBERXvyNNIXFaQ/lrL
LhKtKbzctjssloHH1xBd5wvB2fSwQihnwWEZFBnj+JeGgffGQmHRJ0zvnVzBDZZyu1KTVppxQ3l1
Gn8ZBrWfWaJ7WDFtVhQ63RCWbmk7WJVBjcim+9RQDEpQGM54PU/TbGoffXXiMtZBJR2GP7ELNvl9
qzhPS+TuJ1e2Eri60L6i2waeXsAceqXezZR3MVnRTOVK11hma4tYRWsub6HLxHaWlPIbOuXscwAM
EfqVPWl13I3mJmimo3yxqS0QuUVFvVAqd6BW/fYQZe+hB/UjNVElncaUbAxrqB7Gp55qJ8Mljqar
gRwP0wKe0eincQl8o31fSrgTjpG0we04ZrjiSE0vsXUKTb2JEgIG6UmV+YgkLL6LP/osMbTq8JzR
l/S21bFf6dsvN5k7SPwaH652PzAbnxq9Y5mWFJSGZMYcon7Xl/UpH5+kjQK2+MnkNGQdXKXZC6Cl
ddsfK7JPbWJ+mBBzaTxAk/4lHHDZogU8LhhIGm2bduzuKWAeyCH2IgElulMiAiwwzMyler4MO2n9
S7MqUiPoEd1JulKl6V0BBdjR7D8YHH0aTbt2MDialfZK+iRKhOWM6lyl+fAsLWuVE9GwvihjvROo
nwBYR6D0m3nMXyfnRnrz0jPRdHVvFPNRh1oo7RTRE5bm0pRb1yAaOOsk3xfNL5GNzizr6zy40W5R
UWsFm3n5zQp4u5ojgPvLb+lJSetTem5Z6fxyl0PnLd/qUH2O4BZqPTsl5rCNOQqZfXgSYO5I28ug
na9BcKcY++3u2ZfQGDKOFAEuiJgMCuOmMYaHGVaurtZfWaXvlXE+CqZUxpD9FbQ8dMRINe/tG/QG
f9Zl+rr02QQ6YvbFMeynnfxdoBpqM71ftivvS7rx6mJ+1QW2X2iMtc5n6MwXEMZM54oS+VdvTc+6
Oj2OaA602vIh6FbpvFcuJ/IEYosIuYLhTfJP2KCnITpFseELKtItSHxFl0rAsFnZXzejuxWqTZzR
KQbmaajJ27xemUr+bBbnTsloPoKutOPlZh2kkkWGDhW+o9kqDBbE8W4LYqHoo0pjCzrNnpLGsZym
Z+lYYm+EdHpEk5HyB/17K/qewvwFoM/nRYxORbJoiMOz9PIFRmMYycvYHVE1/IbYeAWPaz8gJIgm
BKTO6saYblPXfc4G65vuvRElvwQ4Ircuzz7L4l8ldO0qf/WOHtWovzuMdtk+gr5us/bZsz/le2RG
yGMugWj0HlO9f5QmrTqcUnV5ncBUh+0fCEDT3LrobyXS2xX9qc4Lb6dwKy1IEcyTm67i5ivSfaTz
0XlBNJR1VXXjgwELhLL4PRzubYnzjUxm6dXmuXH5/6ChVuGN94sN3QEtPM+Z7ooU9pUk3NUbhknP
ehn9QlLrqZNv4alF+P5WrI8oI/TwdXUZPkrXWqYR1pIjLgZ9++sCR+HGLrNN7nLC2qS0oHIq8QeO
mBfQGvAi+SK1MI92Fh1kHKX9KReokK6NlbNVPbZd/i2LOVeKQ08HQVS6c0cJzMU5/f07b52gf9Am
Hht/aoHLQmWQ5SYAOtw5n1yGDquDb1X87MFlSWv5gnJr0guiYrSMKzMZdm2xK5XwrRY/Ax3khaAv
Cng+uHz6gryQhSLAHlWrf2J0WpoFg8dOP5bgvC7SYNyqLeh6gRekToYrtQ6lY6N24Ydcj/wRsIPm
DCe3btngkguqQP5fNoKWuJdgI7EtTA92hq61uT42/YdAgARAs9TVpxLN1y10gL973QJ4mOzq0wvz
t1W9b9HvHO3yQa5X8D/yf+m9U2o5FSz4KKo/Z3TesHukkVV/yj0ptfOp5Dt5bBJ+wq7+GTmC9TAI
PWacDJ1Xolijmo/SkZfbMKPoGW0xDqQaKIf08jPdBFbTIu1Uxg+Nx7G0oE1G710CSozPozW/JY7z
1puQXuQ+C9efcOhkU/nzuOpGOaOpBJq/fmxoe8goXu6O9SLf2Stj0NUdJ5g/ry+s6iadLRCN5DkL
aVDRXVBoOvLgAlIUoEykvIyF/SIDFC3JtlONk4yGDYA7Z86SVyKplwSNO9Eg9Q0kS1p5+iGvl6W5
6MWdxrFKhoDa+RcZkyBKisV6bZxAgF7yGzBMG9OqH7BFF2bF8iHlh4IjXGM5z2BcH3TczaM5/ab4
fZaHzXHrXC2iTgamopx2g7tgajZfQruM1mgs75ZJjwbx/6T+oSD7LJuibJyZYf1CDHQixuNUCXvP
5lBlfisxKTPPYu3ShxIylPkgnyeTUjATArpEQIQRz3a0KlHEVW5V2k7j6FwmgGw2MDA+G4A/7QWG
EgHotPQFUcybOl7PF+jE1Pe/zO4k8IW0i1GOW0+Xny/gPeR52jnwVffhz2sR3q+y+keDy49J8708
C0HvoCvCttc/wthDprQv3wx1fJapLKEyVNrXBOpAWLwlmj+s2TdKCswVD+HnHhLDkhcvSvUhcSxs
Y38KtXsJDbLNuR4G55TuJE9weuP7Qu/kdw1viarjb2Lel7DJZEu6fKj8xSn0m4kcTS3j59p8wRj8
l65Z6M8CnPDsH4U8oi2dbQmbS7AXEm7sUf1Mf851nHxeFLH5CrkE+ZPUV8gmvQrirMnMX234S/YE
+c0K0cVKsl2hEohktOShoti2HbTu6rKVC+xEKBrtat0YUpxF91UID2jQ7Rs7xMMJH4/MzjYGeYxM
A9leZQuVmF8+K5F34d/ITcnbDkox3wHo8mcTFyErPwi7Q3bZtV8/8rxAvCLeXZgMTPKXEPPAEcN1
pbgRvWNYp99KO3zM1njFcO56Hlto6Ie8dHcjoWlVujeI7eIY0MlSTphoYhdg0xKDkHUWPwlhzMn7
ZoVcG8/q9aqZ+3dM3jgfEC3EySLu0d8mlgkZj03zU/wOUvW5z5NXG0weKlTfeP6hiA65Gz6oUE9h
WP9K9auqK34W1BFcZdiN4GpEhvtiMxNqSPNa5wWB1otit9H4mZXeIliCqA9wLOG+mpV6wB3lIH+X
gRTOrfTahKolG2emNs9DeZZc5cLekIxQ8plKmW4UlAz/5C4mchn2SaiH8jsOdL7p1TeCrpGHYnTJ
d28ahyX1dvL+C+IGuVQ9LDe2ZzzjUHpj9Esgj0u+88IiXkswr75citrMF3Mw+gHX66htL2xNkgNh
YTmw3myzuRVi8dolu2UE1wlONdaSu0xBjbu13i50U7EpkkGA2xikwKB0LLxUAaAXXrfzqvoodED7
r2y8b9q9q01HGQzhSs7b3Gp+6671NlKWylIFA2Ya9LzDYrfJ4/SxLZElZC9Y52S7pvXtgMi95GPC
ODYc9LRd7HGY7TZH+QtLzOPk33ysSXweJnrFPKq/iYcVoV2tXPQIFj8kbFMeep9eZfYIl7XsXdbn
cpJ70UXwCSjeBlu951a5vahLCWkvEc6nuAcs7bWJaoOyvjbTz9KoN5IuNEn/HMflvYD9JsvaRUxI
jNGCdRgO8FT3zt3fCHwJ5heMGRE1ewFu+iOxRXDBrVnc5J3FmQ+ocb6LUJ28wBxDk9AHiGNwNm7e
HwT9LUKhAjWURV4qzdktGKoEJZoZ6V+hdiqZs83N+VpiihgvSIgQ8O1Zs3UJMGD6SFqz9ddcPRPS
JDaItLI640XEjBk60Nlml+0XLz8sdXmMUzQaEffBuG1qv2K92C5uc31Z3iJuP9HC9rIVPUxIS1yf
PI5RBOnD8NwY8bOwzmQGyuw10FcJ56eRqCKTe+bHqZnvUxtbeMX4FtuBdgXLMGYVSy1BpGKBqWxg
f4gQsJVQDDFAniOeOlfXHT6rl89mhovqbAKzrq/ZpsGkSSh2S6SGY06IoRIIVFeGgsbcIcYRVf59
cQHQlpukW+GNKV+CTS6G9s4GQiCr6sKEIy+tVWeXDRk2tsNvyYptQbQLfnthS5mrk5rMrx4psOvp
VxJX5VjZqd7bZXmb6ElptXkWtKwyoVSn9VeVRSGQeSOnODriF818WBx8tCSoghb8T8yX+z98kX8p
h+K+Qt2g+x//qkFJ+S80EoeCr20YquHZruOY/0wjGWg9hnnn/o5b7aZvHBxVaPCM1HN9Dv/LHjo3
lTiKjqojHfQOLzszCl/IGAOi0NPlYv77Hx7OX1fT/ePf+fdXVSPHEsX9f/nnP24/xv6n+Xd5z/98
zT+/4x/7n0qIPN3/8UU3j7un//qCf/pQvvivCxOC0D/9Y3shC52Hn3Z5+OmGvL9cQPRTySv/X3/5
F+Xo/0JWYtgt7T89sv+NrPT4w6ZZ//zrXx8n3J+/3vM3V8n+N5q3kI4M3bU1/sPH/S+ukm5pFv4W
rmnbjmd7//ovZdX2MTwm798s3bDoUEEeIu4bFr/7m6ukaf9m2bxDVR3dgPxk//9QlTxN/ecphlyH
5bkeZQrbdQ1bU7nA+uvjAbM5mZD/DTUJxUwpnGzsRT2mqIdiCj/a15e/6XaKanWLpoxhxyQsLYXe
iY7YsiZX4LqxParPs/FotMa7oSHpmCw5thg2R+IMNafRckqQGOrLaKYvUYyxGiAOkrfI2KO76Kth
jKqpDjugyig/gRZYlaW9ypPyXEoJarSBiRhASu243ldTsksV4OxLZ1+LoIihHsu6BWCg3hdp5h7s
eYz3qOa9dgt+5IrZ3ijZdIeuFWmKelvA9jiy1GgqQ+vsOhqXq5ZBg3fmZ5Urm3UiSeb5iuK80ga7
i8ORUmZ5jXfwW9PXN+v8utQRtc6JAJacZw2oitV99L3eb5e0v1q8JtzMjm7uHD2IpwVhDLe77YH0
3dhrtk1LbJwbfP1uVjebg4IqgZ8UpPnoavfXKESDwTHdU4lO30PcY23eqcMOF9joGlQWkmegxIMV
yZFtv7rpfhiQHZpmJMfKO6AovR92cUpx0ABAB/PSwR2koQdC+VwUghuK/S1kNJj+iAiqlJW3XTG/
tJlyN3vaYzvTiNMwuVRzJX0EJueHvYd6j9Ylx86k0OGN6rVBgrvpC2ulQoB/O1C+TWbqxo260GSw
zRXnPqda9xyG53xVaCC6vd8ayBhdJJl0VPWc1C337F6WPy3oZKyTpcJWjc6KPtHu6rGm14YcybEa
7I+rKM94Gb66XpsfFF2fdlA4HJSih/7WrhPkuGKXirQDfVdRjaNWIZBEp+5JbSr3d5udQKyhq+q2
3K1aGAertk5VOw5vYYbsaTagWhpi1dRjbxyr8Yk2Wn4bIsXqF40ebtMZBC7d9V2bWUdtpT8ZcgpU
IgZ3wULveonHQGvOaonxag0buLAz62DO1XbuUJ9SpIU3j2N7tObr1HU+0qq9r5ZSPXCS2aEoUv8H
e+ex3LiyZdEvwmt4MyUJ0EmUtxOEXAFIuIQ3X98rdd/teG0iOnreo1KpVBQIJtKcs/faCgu4tazA
4eKQt1TdR+uBm0bsf/ZUZdUTRh9q+AMxctySinurW35/hfjDiQarwe00eY+T5pTXo946G/ytTWTE
IqXfPqLGKqfuCE+UZOPEZ581PfSJ599Wcd0eFsS5myAw+4uuGSdT59pXQtOOsWORsROzmdIoXCx1
R0+tHt+hbGWbvm55jryccKq2KyIc9GiwcoSyS/ZJsPR128CV1M3EO4wxfncyjG4Gv9nlq4T/XaWH
oHZZXV17Yley/PG0hnbs2l5pgTWCUkbUsvjpsm1Xl9M5n9YMpdoboAqNfmQAQTk2/qrtG2KWnQlw
VEMQsiyqlh5iDRQQkVQCiTqc6NFPTu7vzKL1IGKnmEVSO9gni78pszmjJx044TCznaqp7dskHey0
yiZMwJrJghO3WuLnW0SZtAwcFIE+Tp1AWP5Wp4d7Gir3JSDp4RiAD9bSUzGB7Iw1vJYdiOG5qtIj
0OI+hjQx9226K1YcKdoYnOsEuQcBMlEiZ7HvGppFdBTZj+xIcuFzjv0TyGGo4pL+VrUyZD3MH02G
9cddj8NSXDGCkZ6Vi77LscHerCBk7cIqzqNs7rLslPaaRqcfTcMYy0uRYY9fl11GNluYt9IIZ6M8
W+TcWw4afZR7MWLhlg+nHK+DkbcvnJu6iK3Is8Zj0sr8Uu3gQhJ9XLhg3f30VnixdSzQhTupC2V+
RWXQOd0TkUgSmIWJHwQzvB8leZyDDUB/qkPggCJHRWOdrJ0hkQNAqU5qJCSgjTxUWtnOc7CKzqqp
tmRnDd/iQae8oq3ZpSZbe+cNi/copf4iJj39ag0NI05mPfQa2mm9gJUhJjDh5lyfZqvMo7zpPk19
eIfk9tPh6TZL/RgPcYok2zoq7T11JFUvqkBytrTNNs1YZJE18jCbAgIZ44T58s4wbcgkLSH2HH9x
6Xa3NGZtUAyOBpTRoV1vaB9zAxAVLr8klN16didklFoC3kSyItoL3ay5z+jx2CZ0nXbR9u7kncWy
kHTvtK0SUXJeT6n8eAPBenSCDo5JcLzujaeh7I+ev8BYoMi4oaOjKBBwJmcprN3k08ps0Fsa/bLe
jgTYbhiYJN4SlBt1Kx9DOk49uR3w9PSkoPVMHPnUVk3EJMszDhq4R4a1pNnJy9wzG5Wb3q7QyScp
RR1UXFtXJCmuhPFFMzMvsoTzMNgkscyGvDfoqFFYvTgZV7/sZU82d7AAUgnaOjvOK2Y1mRZEiKvT
aDdJGdoC6oQIDl7jxTeuU0NgXJfmWHtXpTUSkVEh7gbJlh9iXoFWPU02zXw3Bh5w35nu57Z8zDJS
6Zp+hXpRv1AdybaLsQ57w/jIyecBXVY1G5PGrQgg05tB8T12U7dvkbigfzMDdBTVcRza15yCC1NB
ctEyg1nZJhVk7AlGUA3JdkISPaI32lJcT0nmsM8ap4U+7d66lNLG7NKdX9KoxTVrBMP74o/70ux7
jtjTmTJJsBbNp4FCclo4o0xdcNaD8WYV65cH5HKHABCyrgjRkj97kiK6g+cKzCwkaH+5puUxI3ac
blcz71VI8h5LRRJWlM9b+piREsPWzcYd4H8mNOKq3hj2VtXYuzQVfdSXPtTdEaVNkznW0Smqr8Ga
DijE5cVP3S8QPTyLOtps0fB/Wt+7dbq+Cccuv59HgArNtMRR3Zh3GiIZRLX9xRhnsXVS61gjOt7W
XhdfIZHeS4eZk0bkJSm1HMODBpTTKUkkQCUzl3KNfIdoztGrSDiKCp3JOk6BhpEQvhwYaPCwZMMk
HLz189hHgYdUA3TdXSfLayKImSwrz9t484zScEoikzzQQu+sk+8I61TTa9WRAhwx48A1J6WvsgT7
NubpdSegOdKjDH5czc+i0RsaVt0WCt5UXWTcYZCwdGwRdQP/0HZZb9Eqrqi1iDZXakxq7zyw9GtN
ETlynEJT9MzP/khTWAOYkdp1vEmdYj7pcYIjYl7BrUh5KBKZ3LTZFOma3wMNDawQQAZ0QrRiiVwR
YInPUlRPndUHhyLWf6Qw2Q4hcYIAjs+3h63CC47HMQAzPgLYGPLqavD7ZV923SVHXC/o1O4c5OSU
nHWaC2WOYzcTLlRw0h2doQPZtBbXSL4JyRHdEtnLAxIKROJOW58tzoaRT3BBCKCeWAOqC6Hoi0ck
IQJ0s4pYWA9B1c3HtqZRo8+iOA0+87Pj4p3t/OJ6CfIHnS3EHVI2tNNFfOz6/YSlunKyNMw0ryWl
YltXLaxpJ7mG11eAmntJg8eC07cUsjz28ACO/rHK0IzJeA1NHRY8IHecy2bClTXAAPVG7yJTDq86
W5uTx/7WdQTSShMUyurUP5Qlqv3aDjcp4A4SUzpng6I63QfFIEO5NuvOWQbV2+tCe1n9xwkg3owy
7JCZ5lFfmEhiw8Y4JuioB7TNl4FIya5NXXTGENa0yYerqHDHzjxEXk9qbuKFkA6p2E/XWYSbqo3L
27VY0VWJ9rhqYEUqIHBaAGAns83kJH3po5nJ3qrT3GUPmZjoQWrWsAnszcD+fds7jX1xKic8Cb3Y
FUYaRIHur6eMJzGYD9ykP6PX81s7l6mBgIUqHduoI43mYrr9KZ2GemPXxierZrqV/rhpENl0Pby9
wHsgfrJwmQeHVmahhtTlhFW0207OkQ1pfIzH+aER0WwtOCbKBIuFwZRPR5Ouy8kqQLnWdYyYAx3H
YvTzVngEkTe6+xqs6+3asULpqQKDMlDQhLLQQc/gsUnQLdt6saVeFrWFde3PnjgPcfKA0M3eXBUy
iap0Zh8xJF+pooJZUHUQr03XoKoK1q2S4rKTVBiiinlL8sWuDbQkqsf0aOstOTJCcOSJB7YRs92H
NsGuvocKffUwwljZdeLLO92w+juCcsOidhF+4w2IUomquAlATE7ejZGImDFxg8PI2vgBKS4W+hEn
lh1egwiFGieclnCpPGD7nNB/GGsyUHGMB6CV6Q/FrRVOfXNPp2Zn1PTYOHrEPZNpHtsni/eBF9//
WNuVaBX4zQyFTZOj8sCXBEpIkkbSAVwvClh4wZsbl7DXGgdrN9vaNE2v9Zp2ohdX+5Hfa5a2kh8B
t6naMOjdH7/iFO3IKCiV67+7kUYd+euc3nZ+NAcyCQc7WXa6mN8HwRpq6Cig5Etpc9Drey/YBRWL
emezR2Bifmg6KKoWFCywaK8e0DC/pzszNRZb0PEGTTgKB7GTax1s/qUI8j/Vrbz/VlRwkXTqtqtK
FJbjQ3z516JCWbbBCLeWA6A2eZu6W/Y5ixZbG8Su2jPRCc+9mDZTR6oQjREZZFdJl1yGJL/SUPJs
aGxAtCYXJ3n+/xrW/1bDshwLOs2//WuV7J/lqr+AO4/11wcltar7T1Wsv/7XP6tYtvMPz3FcHZ0N
SdZ8rJSj/lnFcvR/eBRhPLCCBAJ4lk2J8u8qlvMPA/4NhSqeSc8yA0pL/1HEsv5hAdKEuGMaPvs0
w/6/VLFs21Blqr8KqH8Bd3TKoyZVH8NAlRiY7n8ZcXUwiaXnUI6WI3noU+vVTM2zOz6xlm2GqjsD
qDvVhEhjAki3dla+NmXTbmKiXoGyUdfy5BZeNtJrqleE4Q0vwifpKV7gWawProlHB++Wu6H1CG6b
w15H42zjAGQMMVhj+4EYGJjOsEm6dj/VyRXLPHaNKXtgP/0WOFJEtXns0iCNjKqhT9Gj9+SerUrh
ubE1Y+CIXGYwozH61NW0z2hFcA5fw9qFBJ3oeWRTLcTlgDUntdY7Nhb5UQOvOPocm/whuw+sxtxn
U8eGyo4jmok4nGwKPSUV7jJXlrmiHLaZhWNI5t13Pspqa/pdshu75cePc+bbBjqOnxdoowjOhDUA
WisSnbmeKu2dI51+ZKd1Nw3IpGr3LCsa3bmTe/hh6jJKrOrgVO1zUSIuMTD3pyj4rh1xRQqOQSGP
yiCa8rtAR7tsYYJp4nXvlRIGZEvgQ6bVd5z4pnMlCWPoKwjnQX3n4ggKU5csh9afH5yqF9ejSX48
6sxlIIBwiu/NLL6S6ROJlJcc9H3jz8+zG7yrNsBKqJ3O786DU9/XzwrDRk5Sv/hv5mq9CgNGXf7j
y/WP6vipTBE/KdjtzAeVp/obhapi6+Iqe152XfvIjvVPywaPkCfMb/B2U4/6TfBiUUrdKKarrPEX
+fo5E96FOfhhWY4ZlJKhlpgB4+5n1vqjxQfPYhy7WAwx/SJ7vNeqFaAr4KEVIvvMcif8NGIDiX7Z
XNK9UHneyIVr4V6hcWbTr/lIBON53OXtC7crwJHVPppURjax1WJVxwe1kXqyr1G9psCTUOmTApf4
u8HWSatuXczrZJYFWcdGKKnlVjTxeZVsLFDFkEX9KMBPoXXkV+UN+QJZUYRsClPv1WtYR3yh47zh
8FnVW7cXZ5i3WM5avrISTrYyH07uUD42sassGMsh9+PPilbegc479tomcE7Dcl/bwUO5QFfrpUT3
E/v9zjQXGU0GD5c0Is0no85sqtNgSu/klyQuECy7i+25itBaXkS3Ulqy6ucuLt71hHjoGAfZLJpr
ggQ8rDGgJnUO7HGJV4mcLH8vmvbgScPbBznxCoh1N5mZkyMiNbyCbX5sS3/Yt5Lw9BVP5WR7p2zA
Q9w1Ds6v0th0KTufHg7+UbLby1/MvN7HWV5sSxIaFUix0w7OVPJZU07dolMVGzJ1XmbDutEaEhqs
ymfFs7qwNSU19PRjJuJ19B2Mvj30UTVfLTbxX8WkKCpsZizKbda0IohORv9UNNVBrP0LRqkvNGxV
OFteFYoWZ0O+zGhX3PSxXd/YbcC2ZNettdUuY+pmqNSo3syBPIWOaJw+fSl1RuZKElUR29nWc8QT
qKYN6EjsDAmGeNjgZ0rWw8bjyI+nPUQK7aCBQsATTKeO8QnlxX+VhNUk1mDikUJnl018NQ0F54LK
jgZmUlCDh8lGBTu55mMzPdlm/5UtbEcM3T1NDjwlfr1+hOFw3WZfmjbhj7WXau9V/habMyHboBap
f1TMfWX8nUxQ2fHUh5jRnklziLEUj08GhoIjVWEH3NFwaHpyRj3ije5zJyN4GZg7m+NvBa0Q+a20
80cMubjDnOyyxibgQ+/WL+SPZvQpSp8kTD3dIX+rf24wL6DF5UFCT0BTs/0piARGHHwH1mO+ZSLf
U04/LIP1Rwzznt5cu2ln/W2wnNtpSA5Dw4jwFoLIloZgFup82H9ekEgT2CO5Bf2SPvckl6DxNjrx
YohgDGvrTbHPzYLRoPMYRBQ4SGfMBUWjImiwyyxnVwdExqlgpCmw83SNAwkUYd+00EpCoUrllOx6
pVsvkl2lV9dkPhTYWEZ5HrP5bMdVi0eloyKGuM7KOHSwf4N1YWFyW+O12BN4wjydxEwYXmFsswyH
oqdTo2+DPt3O4yLRM5F5Jcl5oVGkf3pVywm3MZ7M2VmQkZsRSSYlVbGFGBbPPGo+pOU6yz9ggsSn
yj0QGVrsnZJ4KyPPnqzJI+a+tzlOOelhXI12K1AAb8xkBvbRG1f+CPtXTWM79hlskhMCr6Ds75q8
V+aB/GoyuT+L1EnarsLAqF5skZq7QSMPpxj3heV359HTuiv2Bjg/bdxhVqk/GYPVRiUcv4dSHHHF
yFOcBCjM3TihfI0aVYyQ0QftKeG0uu18B9SCrT2ak58iYq6j3krLbV4ZJqUa4vZAduT5YapIQGpL
5qpclK9AN6hdIL/ruJscO24Tnadb5Pm5KwU5PFjB0zq4T8rqFDcw8SSEURBR6wFbmskzP52tUsrt
hDt2C/mB+JSOnM/Jr2/NlI5LqwFHLZz2pbCTt2Ip1m3Z4SmXEylEHFaTRKdq3xAP2k/YuhYAOj1t
o5ILU6y2saJ+xnTPHd9KJ34RhaMd/4bd6cZr1yLbTgrsdjT2XTLonfguzcY3gBlvg5JGg6O+KuJ1
ty7rHwXBU5Q2UbR3QOtsBcz61X2ipcsJlUw97ybo/eskH7HqgPgGpvUrpsuRWcrSeTLqeqMAgxmm
FoJIwSOsGmT4+jMuTvPcfSh8n9IbKnGej0Ae4NpNZjdhYM3XCrGn5IwWEhD1M2vQfPl3tU6qzLRc
4Uj8o4SZQEp/GqO/kmYaMnmyYPO+8tF7W102x/NDb2tfg9Bh0cUn8ro4kcEPAmzmjeWbpX0qpW8L
+rwmB4DN4J4sz/1yUQBAwyueyCjNFd8YnYmcmh/M9SFu9qtFo+bQp2921z1RdICART1Wwb9xjeyw
zN74efVZ2xQaGQxfFsbk2HFQBXJ1Ppif0tIe9OnE6vT7fzL0bgtkMwUF48nU0/i9RBrSImuTSgnr
Vte+roWKGzbZL40nX9kPf5oIkAWyinYsaQfZV0quK1zUcGtyr2S7bI+/FIrMassPgxYwoHVYyBnC
jNoJXrFV4aj77Kk8FbN+bZpcg2ImDhOpcyOV1PUs7PWPGgOKTEXWTqjsqtJc/6g/hUO3jnH+WXYE
9+GzlkXzViAqSRCJDHV6maxuiz/3DyYjRBsJ0zvR7RuFOJttyu+Lc1VAHHZn59uU2r3DbPgfn93v
F/KNoL+v1UIpzeeFUmZLMeu+j7uP2CDTFCV/kl9Slkl1hV0nGU/c3BWqN4zxE2obHFgIexQ/TQl9
dJHubc4K3tK8pY/UD36UoFRpEB1Vf9KGO+Irvqm2cUk1+0DrRR8+LORTOEQpEa0H9SKFU3wbpERb
9Vvhi1elF8euAjpq2Witfq/Gv1Leeuw7VxuJVmNCQlIa/orwRm4DylE1pH8JkWwQEEWjNLpP5Hc8
+Jzd1Q4J+hgsTGrkoLRRdtbC3ua1d1FfKy2w0o7KRDsMWrI3Fc2xZL6Z0q36dxO9PkZznnlUYupF
qCN/KDhjlbZ3E2XGTMUgdNnMSWSmMQGrkGdKvS9SRx+1ngkGUZZiu8GL/JixKejrwU63XpU9qZ/+
xY1XBAQ4CRLEeFcXzbuRup/9TF2jzx4L6HueErfZPczO4HpZ1ZAijF1x7mrbfKn9MF6sb+0+rcdP
t+Ff1YDvCWJGxoD6MblWfx8BW6kUlY13cWPzcx6/Rw/t/srY41nw1CPUQ2rgRW+Luf2zxFgn5PI4
ew/I4b45jf0k2fzRGXIvl+pQczN+UxOUiLHL5wO62UhPicF2i3dcL0aObDh2wqVtL3KcQ9IykC/z
UCENUsRAxQ7NhvWiq2L4Qg1S5X5A+1CTinpcqnU9GIMkQdv4sBT9ndXpfbR2vxQ3NTQbvXrw/C80
V7eWVv6y29VYUNOZGitKeo1seSNq/T4lE7j34wdb+G9KHq0+VGJT79eFxBM0cur7igU/FfnzmD21
bnAKRP07aJqZj1b5RH6/cOaIlfL1d7Dw/gub18lPoxk8/z2O/KA+Z4UfNQy6oJ2OEsSdNjhvSr6m
MWz6IkqH8keNcHWldZdhdEuvYSX/QY6+rXrnoq5EsU8V21StCLlt74ZcXtPq/SMLfAqefNBbTLiO
9dmxyqi7qaYmNUUJN/9Un7urMI6LhsZzfJx957NGpTU5ipSobfvJvmgGQojEPKiZ0Gysbxfzze/X
bO7dQHuwJPELamio2RPcEIEEeDHnJTRwwG7UT6oR5aGu05oH8iGf14LvF2BRs985V77LhnQwZRVw
YYZ2FhpQ73EayGzjwtTPJf6MQ4VQB/Owzs2L+rInA3qTqx8QwJf0wXv4nejtNsXqNd4ZPmg0VoI+
hcLW+SgC2U7mn1NNdTlHoIZ6nMrC4FcXle7wG/swllyQiuUSX7+vO6M2o0F8XwfE4VVclwIMq9f0
H5d5+VG/CdoQpyADplV7nmJ6oiTbch9+/7tiTcYJ5nu9PEtnv3JjV2j7JQFRamirpa1LqcqDnSSo
hIv2XsR6tfIoGzzCdXBFT/g5Bqve9N6bQtGaSxASRH6mmfG9ImkliO+VYDb1jAQ9ffZ4PqRChUT+
3h/1mE4IdeYFPyeUQY+peMCFQxebbsN4UkvbknPiFc5OfTwZU8SgnEsDTm2PhUwtWiwOWMvhp3Gx
KbJ3tbR0Qhx1W4/U4t22VFq0tf0yQ7U9Ud4ZtZNox/VPmTxqNtY1S/vBHgOYWAndM3iagLmgSEBT
RAupfthWp/ug9PBDzQdlDChXl2yI4aL2G9IHRzilzZVj1js1Sf5SK5ExwDMbD2qGVDMl4oQ7dx5Q
HmMxQrTCovH7pNZkXgbm7e8KxF5nwOPlj/Hu1xujrteCTev+5BJMcsL6WRLXk9ZelKTr2S8cPhLA
9PyYMbwmTnJM4P6ob2XS+e5J+Gm97EW5A9QL8d7Un3ExfOEuLughqC3b3LNMt99BaTwi/Q1T3zq5
TYpxr0ZdE3z9/g5Wosredlr/5a7yR23cBjdayvwHxBA7y27/9+srxmWq1e9lc1H7rSz3rsZbHR+5
WtDgJTCPd3KTZixJKrVDeUuYE9QeT81uyszRlfIoECI1JH1izlBsTjWtqOVOWWNS292IXrv5nfAU
HDQdN3GWvqvbHuS49j00sX+vfvyZA2zSVy7eWOO3XwNKkR0cm34iBgQagt9N67xKCk5ajgPWvXIz
8buuoaX6RYYiWL1VcijPNh/sMf/d9yw+RKfBvOPwijELOGtDrMpKFBa7LDUg+xoULn/m+bPhDs+C
MoU9Uij461/V3qtfjI/VxYkGjl8tDeq2qT3OpOO+hO+XONY2Serr35VPw27gDGr2ysbHdfhuGywN
ajZUM4xXi0NjjXu1Of/FgxKWOw3d9UIOt/Jo/E657EOmQrvEsJ2kxmqv3iRt+J0aa+oGqyU7h9ez
mtbNgJNR7QZ+Vwf1v/MhCfMPqvgn9UCoj8i0sQspG5PZ1W96bSDUOziDg7iBPR6bKDVsvJy9OI4S
MD5n4lWitqtAANBxJ3NJDXX1mXa8lvpVuTccWxMzJJC0f65lNg+N+ogdIr795FPtcZTu+veimnR5
moy9PhX3qW1ulJRavQn1qn/ZF+3qOJGprr4R+0T/FtBy1NrJEFTHC/UnVVwIL9YtDv0Ib/ZJXc6v
+8pe/gSVfna9Yve7vcGypGyCaTUdpxJfKI4Atxqe1OhJ9f5o1tOe8OVl7t/UvVKDOZvSe/Vgp6P+
HFdndRXagJKmx2tNcHRek0kPLdXUnkT9phxo6n2q4fv75jruhVxENDbyYfY+i45HRr2EcudMQ/uA
LnKjflMNL75R47+f+2NDIvewpBfT4f52W7hKhea/E3v8qQyZyv6U2PIq7vJQfd3zHtXL+R35x215
iANEkd6wVzdR5bL8Xoe6xhpUhBGP9+rmqefPJ10xbyntoOsPrPqd36Pum7o8de9EztySQtm0qnsF
AW8oELhI/tXcoCaDyv8u3OwpGNY/LTDbzK0ezJqONicNBa5V+/sJHsNktw9/f1RqphWu0vTc1x1l
N7O6V/+kfqPafqipdJSPi18/qU0QUyOtdn0L//9uJGiKucYFoeSiMm1JpiadsLk1DGdrpx4+DTpw
G+L63Hr5MBo5UDUlqLq3+tukQcCSmf7RbEkSzcgkRl5n0MS0ajAoksqQyDPUE9ICGQQHTB/octt+
hN1h2MI/tS2bxPu4QfUq6vO45D9F7O8yMgk5n1PDxrSotW171Og8ZBpxsLLoz2k7LvtGhzZiIy/d
d9ZUw9tIrzPK9ZEfu8sR0BlkvOzdyBvrQOgdu+1xuk6B7e5038i2mT8DTMxGAMopWhm/PmV2fhZ5
y4nCJQ6ncx/lOO6awHicTOsjWVgVnQYae20336KNX6t4Vs5EnYlFOGd1ytuyDlNw0AQp1t7jnMWQ
Y+bXzrGQanioe4VuRi2TOBFVwcvYmm1oz+N+9AFLt/RA8IoRqGy4xzaQXzPAkbMXG+Ej5eORF42L
PXp1pDtOK3dWDrZjIT9rA9FF51zCMosjKJpbf9l0A71xqxaAxasZRBsPxVlCwhf5XeoKN2wCH3JQ
5kHEiN12BwvpNFGdiPoMTzCsIN9NL3K1SM9yn9dWW6MJc1QarN0NQk0QPlZXE0KM1sOADtG5EqUD
eWOR6VkcaMZ7gdYrlylLdGEyrvrLWEM9hlL7Gid8XkJ3voZZiL0NkgS0yiIOQz+xIUi6uxXOjGyt
9TEvbEh64Cb68rrsO5SZdlHhYS13xpzo107GwABZe+z8Wd8IQllnlf+0Ng8Gchx6/EG9Q0iiw3Sj
duS6InQryYtZKIl0O0RWa5AvE+SbzqfdblbOh443nHtWvUCW2bs6Fn6ncVR2Yv+FjJco5mqot5op
rs0qxa3bgd3qxzEKKCQe+0DR6TJQj8mL7fCCldvZ27Iy8gj7vEFfjG154DqE0q0xtV3ntfQdICi1
Hq6zjjpB88/LDNCzdGB9cW/QdmX36xgNJTGOWfuBZgJIUpd/Ob558q22vRKjegINXPFO/jqPMFU0
MT62onrvMweWCbt9FTQI/c4s/TC1ryGmoNWqK+Lrqp/JGFoyCms8gRyU6VzGkRtkWdhomNpZOOmM
c3aJyUktau9HF4SCNUsFbSkAjSpX+4LJvnpAAEpOWKPRG09761zU5bXTpce2t+ybceRYH3QCQM90
iqfgWmiJe5Hpu2U3SkAgCzgKNu6QvD4UzRJWiWJ36NBzcnhAceEs26S9HeyV7XOHRzTvKKvb+jn2
7FNDjwAlUgFkH81Oa+kwYoenkemIsVXRGauBA9MSeCVLHeUHbKOlysV9meV3o5BQ0uQyXhntTAwW
GA9L/zSK7k+XEr7a2JiLG8cM3cS2tzXauF0KydHU2z4abFOle+6segj2kInBR1oEMhHDrKdwCSnJ
481ab22ON9vJNa6zKj/4U+qFY0569qL9xAURXRWegU1sQooj4UEI88WhGxUsmR4G0D7vW7c5Qqkp
x768eR97tzq1FOQ3PpQfmkfvco7tY78AjTXi1o0sq8X3VPR7zYrL/STdd9LYH2L235u5ZrjKNnG2
Rl3deZV222B1gsdnK5KP9Vpo4/Oo2U+BQbI20kd09flpZbtst6216xNCrLtVvky0hFLSK9Ei7vQE
Bo0zj7eu6LflmtGGs0iyThoPTQrSEEh1KMZGsZ+99TkgkmtoyLolzUUVPxYvqhMOWqMndp7iaTY8
2bI6J018vRgtSC6fjocGHQCSKXhL42Zy+K5nBPVhKdcT8TXaIdDchyHPrjVO5Ntct5eQdi9K1Nqi
wtUGBxqqMNDEYu/B2tyhudIp5QomLB8rBpHv5n6pQegQMk5j0RdHq52R0VIQd+OYqG4HArCsFa7O
1ce9zwF6UxTdzyqzatctfYFKr+csw4pjI9aNOeBYtp6GKYEJwNCaEJ42Wzs4NRU2iIwWwjHWk7u0
ZW8aL8nAt73X1Q71WQsiX/RPU4JLg7gHSRbw05x3AaEZ3aWzeGi6JSQB/S6tDAUqZ+Wa/A8SpKhR
x8t4Gp3k4NEv3mmDiSexwV09FNs18QvSPb2zUdMZNeM22ya+Hhk0+LcgNxGIoVjsVwl/WCJooxG4
QYGyA4eMHA8NCfKrAOliaSvZ7qc7exTp63xfBHGwn0sPKrEJgZphuoHkRWwJp6Ww77ubBbG6kyQZ
VOiCda40N0XinVYkhzVc1Tpp0L7y7McNbG60j25qN3dlhgCqgzdb6x89UdSbJJiB4tEdLWIs9avU
rtJA/zSL5rS47j5L/eZidwj7jAyXazn0uxWfy6alE7qpGtIJZkRpLSvmodTIwvD1N1IOr4v4ZLK1
rkfxoFWkF5O8XmwNmYgQnLm+r6sl0mO6sI5EtGRp/r3Qtauu8cxQB+djsipFMkff3pCGJtKekWYP
im5pyHBw13cz6R/9RQAPnYVzcmrHPuDQ7IHosu44FKRiD3nqKm15cEjH3OImmUK/nB8HkDIbR1uI
b0nccBlS5hEYuMLDz5Gr5WN26Oc0yNIZUif0hWiXDaffBbkDxdMz/XAFvp6iadeKCfl4Gaaj/AhI
bNc8hI5QXEM70+5KOYz3/miHo4HnbRhILtTveraI6LtY0XrNPky5vktc2kJrL4/6bN10hgPBUMHV
xqV7N+wjr3G0YOJslhFMVmk8lSG4ZNYVnQR5racUZWlsBsg1dQw/6rr61ouJka4rLB7lRUwDYBzx
iuaO8GQAdfS96COuFfY/u7xiaK2obaeD1uisYJyq3EH5OeUUIXTH6kGst1z10Fh54IamPhUWLZy4
RTACmDcC9731PMBTzdJ+kYs5sheOlcz8zZ3qG+CzL7V9sWcyiZCXqDA2vYBNwq61S1YYQbUe5RnS
0qBO5I70tMm37qy5Z7T1w7Z1EN7xecRl/TIIa18WnghxB3ljn+zkxENnVg06eTjOIq1fe5eRAY/+
dupdwQNScjpoXweCtHvmdyEBDGf+BaHcXQ9tMV1IbV7nK6NBTEqsVA1+NIi1S2HzYBm+fPOt4qrI
WW/o7GhF+baOAW1xxz7aa3tMDQFjvlhekAOixu2efcO/yyqXzgmHrlSpEExsJTgqEPsO4HoIkjqC
EQL06Ecx+3hMQ/Y+dlSEnQR8xj4IDKlHQpOLF8fBzlIG4GdRaXiPXa4gatMdIoNvPFU7MM/ozJz5
3AfymMbTg01uMO7J/NHJm1uRYQ5PX7CY7wgwYA+PJcBrRthzPlG4ygWz+gjhPxO3uCEO6lgYtCah
OZDphdxjFw+PQCl3/jzxgJYNOqHkUlq8twQmLSMLL5ce8S9yi6DwsLDbs9C2zryZtHHBhMPNIyak
QOqzuGPkE7uT7W2ZI2qFxDsaPDeFDtJ5qR9LQmjH1Nv9O3vnsSQ5kmXZX+kfQIsquG6Nc+fu4b6B
ZBAH54CCfH0fZHXLREblRMr0ejYhlZIZZWYgqk/fu/dcP0Tb6yCwZmBtlSCzvN3oc/pcupZzrNd9
1a/z9D6O0ZWXxMK3evjowmLli+xs0fNfNRR5q6g9u0X7Wi+GDbN+bWGoVrV/1r6Zr8ImecPkBwHT
Hkeas9kaQ9uqyV7GLHieUvNUiVxvksp6qEXFkN6fvFXjpliz1ZdovMwZX8su43dm4OPG4sBRmtRu
Ff6IXJuQfyyAUn78aXbKO1HhKs4Rgy0ec3FLO7SApGlNNy++o86jDQFV2eVUXCFCmdo3Qkgoh0ek
Lv6YPis7R31f46IHND6GmA7oBMW9fYorrFccYQF5WRMmxkajnHCuYSFMDozOfiTCthgKc6/sKF/B
CT/XLR1wDI5J2ZG97RqIylB1UEndu34c7zv3mejGzzqn8w2KCOw0y0ozP5LU/cckPJSYmY43Pa2I
9QzIeuN4zrfaZzhrt6jSDGawqzx0flSRTtfJJK9JCLW7nBJE6PO78LO7CuYR4tOriHSxJ1fpXUj+
03osUZ5ME5rvMHbISmwf6tx5LH1XrZ2yoY7Dgm+naXLzCeNFuqSxYyU5Qi9m+I8Bx248L+RxN0O9
9af2likEGwqcPOJd/w8a/JHYxYFlXaulm2MVJ0LV+jnfVWDM7+acfnIQJh45mIAa4zkAKAi2ALlK
PxwmC51yOSRvjFSmjTm4p1E5/mmAKG8T+ZLGzUHNJRYmYaAymOSxTINsuwo09MSB1s/ODOsWpXeu
wfvrYuOYyXys3CDb5WV/HHS2n+ss2td6AdYXM9ZBYqcDjf1TFXuExSnbQ/ccAsmkyhuind2ovR7C
7DzRGePNW/fZDH9Oq2hVRhgMskZbWxws2SZfyWMu+kcvgFdcAdqQ1qQf6wr3k5ffJr7NQXiA4GsV
6JXfGcATE21ccthrSNjpbNZMvj2XsL00mo5m68pzX3Sw3TqUZmSGzHGoYOZxE3TS4BmVAaNztZPG
FSBOehStPR+E+WxVffkB7xXBHxohVFNrXWF9rc2RIBKQC+QriH2gGaPUJYz5Dvn3akCsAIlaxccg
3LX9ci84gG2auVNrAHQuYgiBhqITFmcEnkksGWkP7bLFqJU26WZw4/e6GeZTHs3PGLvCaxc2ch9k
C6RfOtVF2stxnnqtNqj8K1VFO20wOpaI73tcrG5XOqsOgp1nymyXOuB956wU1wFQ1AoP0x89QIqV
Z7b7pGjEPhsBDDWd5kHW2Q5fRBSF/EPiKQ6nLEUURMyWswSFSO+3JCgWqGdsZwRp7s6bSLlb0/c+
22a8Nzt73inWEjNLTrLnrFyB/di2TQuuWQWHdqUMtGTWEhrke+iBavPECqvPOui+aPwQnGaJ1jBo
KPADTb0z3M+4A9JniLA9onw8AhKuTk6DBog1UF4LYeysRtgnNgh8vIVGQhl1cAZll26Vj6KyUc/o
PDC+ZNX9TEXAcZb1rhyXY1QJNHwGsNdW7U4MtTr6yv4SKvZ9mdflHqQLHW0QZmlu3kVDGmytOAN6
hHhiTpGVaas+CCvttwx7za1kX7dCFEC1WXgkHCTFDhA5qFFDvBsmh/FG+Ab7Ls1tAxOAw+Gzs9vP
yEWNUvJGMeVIoBFag083Inqtu+zLSGLVJRvdM73KZKM9uuq5Sj6hxN+pqk6uDut02Y7GqfPtESAv
jgWVvVR2ZFKARwrq5jL0IK56hLbdVyl7xYhToDcjLkhm7pOKtO/arx4byiaycxuIsY44Mia9mzBk
XkeEPftyVuGmbS0QwwGRlkivHO53cMotII2djBAkzgL7UZtPV2gXKfq4GQP5io3BOWu7feJkNtz7
Rhdvsulih+LD9TEb1xF6L7jJj/jeFUO5SG+nIDqbDmcNjW+WmAlr2OAiJ3WIR+Bg8jSEmOKO7sDO
ZLsSgZnmYC5w7W1a6ylLhuyUZbJbiUDVzP3yZ2J3PltZPLQhKq4qWTR9zoSpIUclFCGm2SWLbmcW
rrFLW7dBQ3SHLMXe4Ao2H2m4bVqRtZzlesadRfcYxclMlGYSnZdTR1uVwH/KYqQ7RQrvgGksDYvy
jlKxL2ycPBajiliBnsKeQGvGeHKGAU8nCe0YwYMAT8PVko2/66f8pQwlboiKDK+pZm8dje26L6hV
3SISK/pp3zsOgtbgnANyTHGr4PLBcjOzF3bzq207vFJzyTo0T7BGu4aNI6lo2VXbNEZCG9UjYQc8
utspQrKZjCEmN5Rhh6l4rJI2QO9oaFqiuCUH2XCwN3h+pWXtx6xAmAmrRtbtbixitRZT80CAKV06
LNOoMCu1NouMBmmTbKdWfqu92t3R8aUWysRFCQQTVrQgjdlAcKMUd0byxueUGxtb93Fgbk465xez
Gk9GPY/rNoLQkgsT77OvD/QZrzZuuHVTBw2NCSG2rbfkkEoNgVLdqTL18Rui0LLDsrlUtg0gdaVw
v/bG2D4IN9m5FfLtXAgex+FpDu13WoDeXliCfJtlN1cPcWlQXw+cWYMB8n4Wk+gRxNkmGLgbtK6i
9VTFDeDDmcZCOdNorwdOjPHecQIGqcSQlzN8OZGnRCjQQvaS5Fs7ZBUT3CHZ8ss+g675bHbtmH7V
yzh5tKeHMXKfU+l8D3O8W0aL8NiekRv5+EXvM2j/W3U/zWl78Bsb5VO/gEBltEldS2IJhvxaiXgx
E7ou07BKbfGjyKAP93oa30LXMGkj5qRvOARt5xPbTzhKnLJ2ke+ygrWoVs+miG6GOfc7WxFklRI1
Wnpuw+5/9Tg5HqjgqVS9R8dEh6gKlIYJ7/80A+0x4LoPFZBWzdgSFTNzs7Tu0Xdl3qOf4Y3o70M/
764ZUTDjWPm3KpR3UYdO2vOK4bWH2tJ4WbCJQqy+dmqKWx+l3zrfzU/zTIcrGyjnS5q8VF5GsWsr
xzjhSVrB59GsDiMDGR+SZpIKfydTZ+D80R3sOTrJiBCONA+rtZSGtdjFyoM5BUDnsPJtQ1Uwo9I5
ZqvZ4kAmua+B7JAI0ggf4nJE4lZme4LXvxRmXm8nK/LWXLwI9arAOjQ0JkZ+agBsS22bxXsSKsJt
Nm4RaZJJCj2eI4DeG5DubuOLjka1EfQtt64PGq1W3W0GHJ3a8fjdp/WRlJzjGln3h3bg1e7r7RB9
VbMTblsd0GYf5vlqloa/ysx+y1MeX6Ak29SrgpzEYESomHvJDtYE01RDnv1J2kvZvCaaa2RIDQ80
7thfRsx0G0uPb/GEBE4mfr/tfOjrJZkNg+nd94Ul10PVFxB3BpYUKrydSOsO22ZQMsvi3Wn6st63
C/Y4JSh+snZUYJLF1DcvcNM1cxDqJCMlInYa0vHYzeW7Mcz8+JneFuZZwZxqa0Y5rdQZp35lvCI3
JeCzmwdaK5hIR3r5a9IA0KEQnwPMisCElKa0U3I6UgTSqGiCouuiY6WDuA1LIuks0TgMCynBholM
QR6y0WI6GODHwoUxrDWBANyYamV2fXSQWFzxCqbFbi6bcj1KzgAmIvJLCoI474ccYT5BK+jpKjm7
d7XVRAc3an+ExfLeR664VANwoqHITqUxkSAWTf6HrfFaFPGwYpdybm4+98eEpBuePWZZiH4/TKXf
28p1d2DS4ASoLjvS96vJ0HLM+yxy7irPwUNNWwfCivG9L1R5kg0ckn6g7GBpCh59jotGnG86y9lh
7MGEF+bI/bv+JZrcK5Jd78X19AbpdX+pahZhsNWyAGBZphO7Ur8vVGy/R7dYoTnSTX3ngjSdUsWt
9QugkQQ+QV+W6TawerHxrCDZCjlaj4WRUwUW7lG1HlHV9PRQlRcHW+BghTdT74JOE9mUlNluyvBe
BFaUPWFHel4ADR9DK+NNU8/eObaFJlUkfIIjNu1lvBw24vBFJMYWdwJxIDhw/MZrnjibv5Y8nh8O
sSrj9D6Ohcu5CNFc2p2NogpYO2bn2Gt35Y0ZAVzVmGFDyceb19Abwq6GxT9BZy9bpCp//hHWR5oY
5QUZXYpZZWnidWlwSfM+uFgO2TFRJqKN8ICuN8Vyg/LEuSTA0nuTROjZ7T4wZNY72+00NZcaaCO0
tCIUsEld/WjJPH/pieLpPT/61tu+vTJGM31CrDLvJsrdc41x8zJl0t42WdpeBD20layMW4NO85nx
yjb1w/4KPzPdDSn67whEMScoKmC38o2zZ+IbBFvTcHDGdhqK7Ec3zJe29YJ7ANg5Tb8hUPfVgO80
yny9xirVb0FIDQy1orWu22jfTJ5PHjTNQw+g1amsbbz2OA930RAgyE57AxVa0u9mGjQBB6R17cmE
B17EV83hlImMPh6KRI67gcgNtPF6WkHaJTnEF6+6/uGYTMC7MWEERVFDHsrYUy0ZE6LInCHMWE/s
4rDbbW2+zB7joAEG4Q5zsGQzdlzAM/4NVF/fJy04Wg+wej31F0Ydn22aNWt7ljmyXe+laGdFed58
hXTyFUucPo/ZyNoCezim433pbKkuKXJXkfXG2bKdbZ6N8lmKeHjq6ztTAnOvkv4ck2R6968/vLK6
cchn+jOZd4OJnm4CtbDwvJtj3vY3WNGCTDnL2LVTWLxOZd5uiEamV+c6J+JaExZ6K7vDWkujRHsv
5fKBsQE9O8/aZucrqolozC8Gs0k6yzjPLMWiW9MsX6ddlN+6PnmXiEASWYjHJoNKKif7qdD0MK2+
N6/49Bkmp7U8Zl0VbYxQky5gmdWZ3hfBlOmr731zqrbdaRH2J7mknVkhD2BY5u9uwrFUwR7fzbJi
BDAJdWlAKa9Hpa8tPrRrVPMqZp0Yzn4hqD1w0qzKydEkH7AG6FKU1xZv1151ZB0JzF1j1NwNgsfU
i2L35KPJpeFElkhf0LsEoHHykHbdU9IzT0gTvDRWcdcyK9KECbahTrZFCtK1USHODNsIcQMRecNm
Ph/ScvBOMndxhDf5vC4M6OCFLJ4YzZhoxoAtZTWXgpcrPtaFX9N6J8A5ypt965fmWzpWHOVRqB+U
opMbdVl1oQ+y4cDa0Yb9bF4TkM8rYg+HM2wo63nGEIdRmrrdfxEhBHQ1WTc2Q+gyigZOWpXgo6fx
j44Q2QOt/o3MU+cBdeyrDvqttC1QFoYPh4Dj8bqyDKanXuztjSxVW6KT5gbXnc/Csy0jd773/SCh
ugZINUTWuhzYnVvJFZ9LhLshRkcy6yeOYnV+TpY/4iyh/WDOD/OrZxvORUFAX3nhhNCYpKOdpaL6
gZticciF2jvD1AhCopBcM/B5uJj1YQHeug0MASq0G+eVauU6rGCyKcx7c6yeGDMYp6aSIXyT5N0t
OHH2U1+dxr7WT1XxVI4OjeUksy+k14MUq/tjV2TVgRTaVYGA9MJT4l8ZX3pHl5HazCywcOj84mkz
GVyH7Mt5W2dXziVf06ppdrZDJWEtu1Mb4d1fIoRsHrwjy6k6RBgn1l3a9YcibDC3kZPZ0zpRULgO
SaYj9GrMjcbgSjqjcXbJ1JqFVqeRrJeNyJnxdyXFrj0E55x1YU80JU44lXwU2QHrxFs4I/DovNuU
23c+/VQ8YHhXYrMMdkTLjgxeoYEKlCkP9ApbBIV46lto72tqO3Mf9AsGld6caTELmuhj3U3BflTm
dGXMqBgGW1gDze4NCDWsiqy/SbQHm7DR5Q4UeT7RVBqKZ9dHmAvobDsV9Q22ZclwOSDRtfKMxybC
DNRg0V1l/O6TDwC0qZxvrlFtx/47XcquJizVqMb4aqYv6aTHL/F3VdeKIvAWOi4tKKEjxg90oXkV
8YbJO57G8Ranidx0qdNt83YStPTRD1UuvSKV3WI3eeTxNxerKEqxdkKWEavo6Ns/illUB0BiCcMu
XRyMuCx4msKricd9EvlNZaSBZFqf5nZOHzmqN0fsYyTxjc2rirAOFu1RV516k0X1gwa6XqJWKJ5I
XhpCxnmRfQoQdtiWwJeBlYIJHAtlwWEYO+p08qD/kzI5HEJOh2SuEAlhdN2FlBC59Wua42GTltu6
dciE1O0LnIvN7Ob1lwQzft6GzpFagyjVdAyR80XWnTtUJE+07LmQ9Kyew6ImTOtsO/ZVRtE6GjTx
L4nto95IhnOL8gK7YnS1nEqu4nwHD0f+YesA2GMcElZG/6eee7J943DcFH0joTdEHg2EpPeZU8d3
HCWcdV6FtJgnaW5rm4mniuyjyI3pMOfOnQEU4ZiP9ddqjKJbLeE/2KML+wDSBG2JMH/0ivbFiL4b
evBQhHHhJktvyPi1j5OQ/Q42XE+/f6mOyAgvrOFSZcP8SK4R4CLsVH0x1HusrXT6CdfaBEHLNEKX
PxD6AFdKQgBfUy43zujkezojH6L14Rt1pCGzyJKilkb5ObXy20hDdvNn0mIu3J3fDdUmQYblzUW1
d1oiWOiwP7Ne/pBIdIycqAUEIWnQT5ueES/ujnTe2rg6uZzEG9fM56uZPBBAaPM+E+FRIgYUWDVP
LekrTGfY9gdz2IfZYmIL2g4tzEcwEjraTJxZiBIOL8qZv9ahkR/HJmEFKAMGnjzVqO+MbSgrED1z
7h5EmTz4AyQyDk8Qt8y+AinIY2C6DN508II4k42vO1KK2YxUgmc7DR4I7iLgZQEVKVIzWUB2HcG7
qyDjC3g5AKIyIbet7t68xTQCG/IY1v6xwfW9igS8tzSPPmsm9vuOwweIMzAaqVMSLubNZ1LG4otA
hDszNTsSXZkUtrzN7bRXXk4ioN37+4gu0CwQJmTUkR051ut+amyEY226qwUdV+1VTGRTniT0a3T0
sJUH5ZeBP+BoIKtiPHh0YrrD9CFJJPK9i2hjJIaFR/4uDNgSaxseNGb86dFKeeomN3lIcn9YZDJc
i9GAVQodrQMjBBUZIUMPK4jsX/A7rXsZRfIaxfQJZiR0O0Xg4mAz7LcdACcEQHEg1v/Km/zM+zBf
Grdb4DTJblbgnHowiWx1fK/GRHuggmodGFRfckIamUBnrssfjgWLgmDJau3m2R1IjfqYxdXOLi2Q
ZuMPWioAmKle+wl8WVeTHWCmtQFWxnxImbFMGWjcxLjZiXkWCa1vB4URfkn/IzEsytp5sWgQmEhX
g457/Rq27ptLUA+pQu5pzmf8G+hs2N3OQRBc9MhDmDVq3susZFxcQsubHUXBzCHWivXDGFY1QZ4T
qq3Gv2qw30aCAXd0wIZz+mMETCwTXVn6ymKX1Oat08UDOWEEDZbY62sJdA/i0kbUQUvgD5bCqZLn
xfxtYlBaKeKAzxR/IXaCUaOK50ACXzBaedK/ZHJYlbq6St+sdmNZ/CGmRcxBz6DR+3mkDNButMq7
pt+R+vFhzMm1HewnZFHNcpmeAw+nd54y6c2DrTm6H5EBb0c3/aYr+NlRwaujJ5t8CIZ3pkkMcGfu
Bren0PdX5mdekZSZL77kfvBeDAp6JgRYlcPRPYYKSYrPnLeHp025tjHDZWANr5yBNIDK0vReIivY
xx0AoWBmWBAVhOahzmgGL2OwweSaIQTqjvQzbqvHWIuLZsFft2YyrUbXfdKCJIbAK39Mgf+UpcHT
rI14a4MbrOMHnu0JugnoxqQMr5k2n4pxpE7LNs2QfEmYMu6TAZNr15anweKt1a1/aIGa+WU9M+0r
70w6d/Azp6Ofuo9i3vAivLGZ56vSqB5Hr3+p6VT0MvjRVxUe6slCj4HKgGTURwmX04C7iX2fwoEj
MYld67K/SN++lrp+o6TT23QGJp2rW5C8kf3hk1yDhagFjLfq3OaDDNYaWzF776Cw+WVjvrWyN7ug
OIuXtDtOrhvXZRYVftV2IHfBiGOmcHFDWQUUgSGqiEwyqACVaxxzozhinqOjqIwvbWsHB9s5dlne
kKikjxX4D0SE3625ORSB8TQP3Ch7CYYpBOkXawzyYzSiKfAPVkihnZlPhGzPN4AXdw49M68xPrSa
KIEmhsIQbsia8mNjDYaJMZ7fTkuI5dmhFl4pcrcrVLR2FG6tr2lk7uyJd37IvZOdE1QamzbHH/2j
TcaaURoyMYqWY2Sh5kyL4iYNOlVK3Fwbogb5sujhctBiYYcs0s7cz4nRUB33N6WH84iiEoKmf2/0
tqbbSUPLcckeX3ZZVIRPKh5fq75NNuVMd9NemoXFQEJdbv3gzpCfYekzmVAV2ZvrhRy4sn2NM20Z
TPZMnz2GlUmIerDp5EOelogqA4G6eCg2dh88paNRrUlnfsB/JLZNbrzCaLFWWXorC4cOSzcdkEp9
BoAGV9GDapnA9L31YrTp1fed+6IYX+jJQtCWwE0ackMieB2ueU7ib3UKbzc2FTklw2MpAfr6ns1P
KrvNoD89HVxhXSENpK8YLpIpn66v8EmnipB2FJP4iJkP0D9+G2t536QCszQ7FIHiX7LeelUWldRM
T40d1UKI7MY72uXrOrc2pkZH7Cees3OY+e3bbll8whFrB2ISfMSvJTU9lvTyW13Ko9mrJzG78Osp
RVFpQAkVKc3NqnSTwxx6bEzufJpr69ynFZm9hvE6x+rmdZgFwqQC9ZePGw3O9FI0bXb583+ZpYf0
mX+kmQoMcrBcZ++SXMihsP9Sth5AGKJjOVg6n2PHEAqoSbMVS1Vp+FAXmUp0VCTxl7aOn0OmXvsh
T79TTlxkBsI+L9z7dqSQ0YbYkW690nXjbLKEdizZeW9uS79xvlcRs/CczrWhCS8WZw8+xkr7Uc5A
lrJBZ6e6Oc8MELYc1iqIFwYydRgtOyaca0LMun2X5M16rPptlZxtY3wY9dGL7Ghn8nms/flnKUeb
cgbhjymxfgCiIfBxb5TMlUZYg3twEjPT801m1asmLPTGitJ7R7mE9jX+m0PLZi09Gv7LscWyIn59
e1CeeO2o29MF9IV0x+Mv0W83yIv1F6k/hoUkqI/anzhDcp4ia/ric5bsiNBZEWJFNB3hz6WXPQei
5eyaNZyFE3QfrXGcGjoPQSoE0ixYv2g7Kj7PfRovA9v00dcTahJ6hDuj9/NdjFo/ZeIu8N1c+mre
SkW/gQgry4/rc0oVb/gpOeZzjMhu6N4n3FWnsmz2ZcteTjL4vMcJPq8d65IMzfdiHJqjDLJvXpEP
j0lm3euO3rzy58e+tDlg0/YhRwJVOg78Eo9qMNf+TjhutM7YlTeaC7hyTEEsbuofe8m8xwc3YJf8
JgAFlYmiRDvBO8jmW56Z5iZANA9CkWS0jkTTJnDPZWQbu8ASX4o8DtbkokWZRc1TMcTLYCzAkiUK
0HLQZRfQag1juu+NSm9mRcEK1eMEoeLH1GflpqAbsxpG8yWCEjC1yTGuEasO2fjZYB2vfQS71B3R
tgloNHWgANfIBv9IOsiKM66ldR2Vj0wuv+bkWGxy1DnEIG+0oB/oDjql/nfukTm9Oilxa5wcoJka
a4GG+NDUKYY5FwFAcjMzAHyx8Kpttzx2NObNFh0YyZGkiHYzajV6BTgvDIS3NBO2+QQflOzENrTx
cwbeseuGbDUpnzRZoDb0APIjAUSI3hHlY1yAm2Q5wXYcXIDg/FNDd6QZEfnHQs+QlMs9QDpO70Z4
aSpxD8d63MjIiyEt0RBKCOS0UvJ9UTk8dIPBJM0ynyJBfx/+blMaj8NdMTMKmI5Vm/VbR9sPZhy+
D5VdrOQwG/up0hgzEcTRXnNoW9PgGFl+ec7Z1ckVHCyjXeOuXzssTmtnoiozuyV53M0ZP02frUbs
SPD7Pqzsawt5ez8x2uxGBgBowFbjNL1ZrV7Ux/MbkcQMORKLo2RbHX2TRq9p89C5WuLidj3yKn3n
UC/eAcdgyCgh4soSqE1bCaKL7kyzpeYq1RE3RQpYJfCQQTfPwieyq7aAvfYJmspeP3tAet200f8C
xf03uv//ZwrEqPLjb93PZDXG8xI42f+dx/YYl//x/cd/nP4ofsRN+Td/9X+gbOI/0U7ZJgZEJQF3
y/8DZbPt//RdeP5KOZYrgTlBS/sfKJsJsM11Cfv0HP4uzsafqGym9Z8W/85TLF9kFgjT+n+hsi1f
4Gcmm0MKm2e7yAGoHDgJLmi4nymAAoyXPVduvR5x1Wy8ojjn5AisEhNpT9WB3ydMMd2wMcKksVM0
iUuBmuKXlsZ888zkVJd4BQ33u9Kms6bxefJQgf50bf/7Afw5YuNXUqHDF/MY5yGEMn3lil++I4PA
eMgGOa+VMr7Pdf2aJFG/ijmo26+ZCut/ICMuGLqfMHXOvz6OzZCmk+kpz/zrJSFWPc5IIpqRdcm3
gV5Qk1FhuXFE7rsfAQR1kBUS1vv7H+n++6d63AxhOw4PH/f8r5/ayEHWdoEmyJnYt9M8/6CAvoUx
ifScOR9+/2F/8xM9KXnGpG0yiXJ+uaJC9ya4UD4Me8Yd8hzKxeJd9PV+IowKPl5xH+ZOuvn9h8pf
Yyy4sJ40Jb/SUj5Nzl8urDfEfu008wS1HdF6S2dBdwLkeQDzAlXwaGb3qM04pawrKsXff/jfPEMe
j7hlwm+1IV4u//6nCI2co0HUkfoAxpyRZZncuhIYtyeg3Fdi2rPrPv/+A399sZYfy2+1LX4z3p9f
8ZpqBNmDAZuHVqvn/A+zYo4T5hXWGPvcDCP51X1+V+RIMf43nwu40XeVaXrOL8+R51sJiv+OJjoy
NxLnn22CD9hU8IcQgW14KoPkVm/yqP7++w+Wv+Adl/eGF1XywlhMdpVYrshPl5gJc0jGSsgvtgEv
9emBmaTL+R26bDe8mi2s1yncStQM+OrWyG6Lf/jpIDN/fXGBW3o+NxqvjhS/8CUdMiMSIxs5uhsa
WSRUfqY8lLoccr3/xUch1WMFFh52iF9DfxhGTjLq3GkNMwRIeRhi06oRDI8d8IrfX9e/e3JZiSzL
4WFaMJx/vayDzseqTZdTZhT9EBEyb4f8J9RWEd2YjhQXhpa//8S/Wx1sFiE2Bgdb2rL7/HwjVZNk
qeFOqHuYXvpRVawM+PrOQMOu8tuHMU9f6dN9/v5D/9xpfll2PZstEkqpZ1F723/91GKshqlwzWnd
xRqySwTbq6Az6+b3cTpm8PrLezsv73VTPNh1dqjyOMcRweUWk5vS7mlO7kwx7Qy4DKQG3OzYNhMO
Wvmc7pB9z6Qs6+DZpJ3kh8U7KsV9moUM0gtFr2TmgOjnVLbkd4IfqT7qybpyoT8JFn4eRXYJzHxv
k9MyJ6+T4z/3VnEpEv85Hwdyp2yEyfM/vE9/tyE4wsQoYisbI8Qvr1Or0Jkko2RDaPQlCvxn7ecf
UZl+MqRp/uGO/927y2nMXXY7B0DrUoz8fMvritMYChTMdQkj/VCKI8e0jzFWz4ERfzYtbFOyHT5s
23p1MzbfOUn/4f7/zXpJwpH0cBQBqBXeL9/A0qjhRDghuoIthOIhWzeJjRwdHxAd9DAAMFpUu0zS
d/z9g/c3qwaVFPWFzXTKl+4vC2YQ2J0s43haZ3nwjP+FbASL0w8SyvYfPunf32QuLQukxabLh4ll
f/xpgQwgMavCKad1FcLyMFN74zbysTW1WGEkYLv/+vtfZi7X7K+vlAVHBX6vbbmCz/vlAxX5mZ2u
RhZb3iLPS0led1FtmsP3FFeryttm7zB3Jqa9RgDAvFUM6UebEXPaqVtSL/qLgWRgLjnuaCZrA419
w2dZZZJNjWIRRPX7b/x3V+jnL/zLQxD6tu9AvhzXRDtEGDIE4qUar16TXZomSknQuPv9B5r/XpOA
pjF59H2BOJmN66/3xJnMJi7pxa4bm1Oub6eEa4C0Dm0O4AwKsERleGTt3D3qNFEr6VpHP5DPVvpQ
VK9kl3NyjHlQ5sRcmXH2hPpeQN5gTfj99+RB+SVnju0VDjP72gJk9oE5/3IzgySV7TjR18nD+RvI
9XBddclntzw9zpi/VoOzKULcjUZczBA9KO7S5rv0WSWT0ady98XGt9/bPnxhGPhseTVRCNGnTBkm
0QZ+Hy+OrZ67uvikc3hJ4/wT8x+JY5rlMGHZR3NAK9CkmzTAtp1YEem0nqGG7Kop/qgohUCV8m/U
soguS5UTsOz6ZfJpmnhmwsxYMWF9axF5QaGknvbF9a3N3/sH38He6yTRYUl2bsrqQ83VEy1yZk50
eDdNw7UVmG3HlHOuXd3ZUaf3vWF1K6fD9fDnJRdV/GkX6YdR9m8Tk/iBXp5dIKPvHOPH5DP7Gef8
A4fjt3pAld1uUlQN67LkRgFfYUAxJh8B9w6Jk3/qm+wDVfgHHtVDvrjpfAevi8rXZkPv16j471Ey
YTCH36sMZl0NTwBsd+A+/heKI8Kyyss885ckXwsVj7POXpXdQUJxn42w+MhIEFiRkbnq3YGty2vo
SJnuSfvDRrrVpckanihD3tx5JswwV+aqteptRwOHLYz/W8SMyAf5QkZDTadWJt23xQd46V2DdJku
qFfG8zTRjIt1/mEwIsBxsktFdqfpEE3ZhByJv2gn/HxvucEcUBdxMLflzxtpKF70yhkRmtfYGCfL
eVZLRyn86lcCvA4ae7ZFOMVJcR9IvhXc3GfptDcRgFQwy33rorhQGZc0/kxl+hFP7yRlvBhffasC
ptSQhyMeVchBR3ZPNoScufkvws5jx3Fl69JPRIA+yKm8TSm9mRCVRkHv/dP3Fzo/Go3uQQ9O4d6s
ykyJIiNi773Wt6ZrRZyOUQUvJEbRsGJ0Le3sq2HxctpDlac3S6h/P9Ir6TTENEUtNxSu6ICKrwFn
hWXA+wiA8eKV6LZJD8FioNk0B3x34a7GVt3oQ7RvkS0zkX/t+hb4cmFhaOcQ3pcM22zcE2vLTrIV
DWb893KhZ928CYKuXGEHe7foRy7zasbdG7+ijvYIzgFNNKuLNJNFwQgc40aPCihLjjqsYj5k6Bg1
lxkJPlwDhA6iWweNxVKbGN7iEQ2nQctOJZ51zgp8wJed7xCY/aNtxsPHXIwdWVTqGoSorqPXuE26
xYh7bWUbxZZhnjLDAJ0O6bmZGqoRAAkMvqUoF4NpJCu3sfgAA0zLqPsWsKkiUiH0J3J3OBers8vc
Fl+qVEhxtKKJ/A15+ied3pw6yU4RZ6PUinF+xtaXt5VGVy0RNi9GszqPhgsjk2NZFLJ10FfLl63u
PoZOvs9FvQvUCMFxmZkWL/cFJDb+O8OoZ40oWeQcUXpTRzItw5DDZx3cb7uKVr6bvSYM6nmPvHpi
SW5uQ68sEK+jqk8VhmEBaAWHiecjo+M+db0AKw90ZUzQPSPzxOaR7wNwu50CDugziTGV6Vw6kEK1
5+XLwBvWs5eHm6KLYTZoKhsqkLiV658+Cr/JUX2wyvjp/mA4lY6BLsozaHEY3c26uVmpCmqvX/A4
norM4QGd2oyYIB01Xo6KuQ+R8wToq1JyVJLiizE5KeO9fCDW6d2x06+5lKvQsy/qqTXy+OxHDk9u
YjzKgZ62gUCLhNCl696RA/FN+P6lCepTGyS3fkaUlDY8rEM2XMCopfJVnYxt1JVGptwuUXKRzILI
FBQvZssqnsvhn62l67l2pm1h085IsdPIHrxZXziH0UTenBqYpSpQ2bUEKJTcxia5xVlwM3vsXyZy
D3WXOC6rXMgTXfbaWrODdz5Mvr34CpzkRuDOMQb0gjZ81ekZDcn0awR7QWOf5nGUdMhMmcAFMads
zcD46SRf997K/QMtEUOm5ZEor6Xpp7f7Q6WWLlA3G/Wrqy7/UgfxvjghXQEAwBXNZ2t3v8PNwtnN
FcuFlb3pWObhqRxqU4DG4TLFLIJOIF6MSEerYXg13rH2737Qlz4/pValhOV316YIrxOBAYtSibny
4seS0S0seRAc9RjNmvvi5eW/qu64Rf1Xs+8u98d4dybUKqFDrU5Fk/xvaTAmsS16d69ee2xTfdD2
ZoFzxmfXBdDALxboEAAk0TD2tPzHzqfqrLZkUTlbD/2Sl7GtsPRc7/U0fspTzViRjQy1oJ/ZPRou
o1TQ+W2hrsX9gnGSgSWA7DGaKfSHJiIUaHzWbZzy7MT3Uue+6vvqZ+MWzOrgRV03QBbpwp64MeyQ
MC8ulq/BoekciY+aTU9JyBCFUs/n0WQuas9GuA11zFfbAFyVLzs11ij18qVOzpFWcJekkus21yqL
R3m5tabEyYo94FHo2qctyMySbj3gYMHHblafA/caY8wMIE7CHQt24znQ0/e6ZE/M2psZNMZap6zL
85pJUt+vZ8e+6VbzSH7LM/CzfildHeNf/2pbZPdNQ8mnmFn7Zi6O8XhlcKYv9Ja7Dgw106+Cxo9W
YNfo1C9I0qvOh4vnql82Ff+SYmkNZMdrY8Zrk9qfub+RrQYHm3p703ZKUuFUD4XmYI6q+O1GVQhS
Ulmnxk7qu9g1P3yvervfZValxCdKBBbn8SozOCZFpqiXooZKE2HEMwietgFb0bz4mJGBM/JmAiA5
DS5tlVOWJmtP9iV0JYZDoUZm/Oi3G3d6StyDiTFxl/rkS1o4h4b+38SDG9rPjAJ2vDyCJbqKRzS9
eoKJwcA6iEQ4yxh9WdJdzbm2COOf+83TyR73hgzYNNuLzIFIqaXL9juG9kRALYZey3b15LTXiQnT
IgvDbBdRmC0Qc6Y7TPULJMX5EdlYcxKmnhzb5ObMk3tAHFHuBghKCBSTB92ar6OQDDD7tyEneLGo
OPhU7cWKRn8fdRrSylFnRCRo+TJXjmBidLhrlGanlAcrIblK2J/3u3Wax41eeh+52ozvS52XJC+z
Fa1AHLB3qv1LnUHt0l5kk1I/6Gq3UH90DuHhvgRHAt0pY+gz+fqMJDMQS11joDa9eZLnAfQe2pNm
Vzv6yel5aqKKmZ5PQ80ecrSULGGssqoe9mrnVLcZUKTqwwAIztwGa9csowOn9jPgBvfkBu9OTf8z
qpOL4V0i0YqzpVnibNcRH+fQHVrcPidRiX8JCdyMcJnXt0NtHxu6Q8fCKpfthKmhEl5+muyWwyeg
n4AhJfYTP+ywaEU2CuJ5+BwSQRLHGGJA0shyxAsAbajjkBNP/wga3Hfuz6gT5FTrq8gvrmVUXKsh
vZmvwTA/T1G/NwbUSax/MeYhRCoBi1h3CmE9oPfAO8WKk2TErEmgcqWWzhvP5eDDLXvMfK6ST4rC
IqOFsSTXDhTRbKzoMcwHbAtHOUbxOYf3eLZJVARR3vI0lYaznWbbOFTjsM3N5r2xMO3qSMyXOlo2
0Q+LnnjHpWRJBVGFWTrNnC0kHho8Nhww2/0RZv/pVKzlSRWVAFX1T6eLP4KY/MRYA2DFDXEvl/Ke
o5dhCSQItrk2JxVyapaHfnLmVeZSFkwjSaXYqyGqvvkcYV1cZ0zfcE+NkM1jtbTWktgVssmlRjZ6
Awu6TA+G5T31Oi8otKKbH5dfBfNGf8yNtWWgV2g8+YQNUmOcO3WkQ9Yg4FbceVvNID6GR20hpvKo
NdG5wuf8X9XBtYZDl5BnQTjZKkqIUIPGkkPAnygAHa8539ucNnyxZeFGlzBU67HLyd9q8Wepravw
+lPhiuN9O1GbEWt+ssrS6OZ4nb70zeaAUAr8Cq/GMyzEXtREJZidfADKg/gCxy2t2txxfylNoXT1
pJh08Blx4PDL7nWP6QCOoExYyry69GjdyT6GIuUjEVi4TQcxuj+Lkhz6VJPfplQvL+XMV2nOUneq
r2JgtWuRk7GdEFaH15dF1L7MkQvmucbIClQFeeFiFuO7AUWgpFhCC0RoFqIc5IK4Qoz8wuNdgGip
eYhZAR1V3NyPubWdZbjmSOhJYX6odiYoVUIZFEuPo2XjscMmTr6o7XWrcerGmvYlSwUN4EikTQS5
C7lHJXxKKvNHZxVFLpwqh/NP5tXdVo9yVLaW06EFt46ouadjkl6MGFuG75KLoZM/3QEy2MW6v2vh
XOnhtCYO9iUKZzI9OyyY8BA6F4AUVCtaQWqTVJ9T05BowqcfwB9jk9KThJItRxcn7eBTZiiJa/EB
1yDZTFN005r20XPL9X+nwxLe8tBdHMj8yNtGG0F4gASFp7dB17WHhuoioLG4p6RZHTph7LXkt8q0
ve3GH6rJODf20WciCJmVz5hXM8bkQpgcgMSwIefm1w54wMkOXZdNfw5NrUdSGt6yxD/ngf1+X3hJ
ZLqpc1ekbkoydcGTr/oITRozCsBg5H0yacKpGqxqP353WxxMBbOZedObLbQ82zo3s9jlYzRurJIe
r9lzi46JfGochwBK81DwT4KCHVgn9+V/GgFmOWwLMEEDUjKrQ4/bW/J5Bky1hckGr2HVC/3zf459
2QkmDcp5/zVNUqwi6nUKuiUgOvRgU8nmywprPtPCbLdOV7zMbuKcgLkTXnjFR5gtM7I+1lOfeEfR
2lh7xwjiWavjh+q4Xa1ej1bt1B6nEuyQ31GoZY1ncvjl3mh5jvZ5pF8nm5vJNDZN2u5cG3yFO1Yo
EIIU6ltYXyUq+q0oSa0lQec4OCUlSu4cZzbeozvRFgFnim529vUDByD9kNG/RRguD1P8UcScZVPP
d5YoC6iEIuMU6+Nzkln6BiBlD53AdbKDfM892z9MThgcoHajtKnoT4TQRddRUqAiGchjQUPDotoH
/MOUhPBM1kesRPWxhb95nFLxxO+qkLNGWNhIsjlLa+9IJiJ94fqHmxwBXQwmMVwDWpSFgvmFSQxV
MmG14Tk7CRfBCM/ZvRGvGltVjovUj56g1OEaSoensMAvOcGxZHXyrj5rIcoHHN7GxWJ2qvSmhB7q
bD3xSNl3f5KnaOJYKDjURVracnDiDU/Bm8yZnxiG8UucdvjPJLt4LIPdlNT7+wkCOPqlnOrN6Pzh
tS1oQ7IowKHtl5lNiG/h5EsjCP7u7QvLyK41w2DIz2cHEVGOYCNDme0QcUWFXVac94Ch6uteguNO
CJtwOPhhfMTHiQlsTQ4KKvR6ZUv5mtccQjSPTEfyRvIVETObaA6fSrLRIx1eR5P1Hmo41qPSa+WW
8CWLA84imnh/lh7v+FaQKlk9bfEJoUHFt2VOWLDAmC59B5dxC209ouYcA6bnotz1nvXaUYwunExy
Ps3oqPkI2nrDzbc6XmaaLV6wyqErLKcGEQqHrOcpCR+de51QU7w39XdTZB/3qjCt2BZDv3weZlp3
qKUKEzWQasrFVX6aI9I4wulghxErJvSzlp1UtYjSjKKpm9BuZR4yQsoLgEqg8dXWUtQUqsTC9jg2
N5BISIR2ul08kqBVTtpdLXb2YiqzpI2K1eBkv6ZAi9Yjla5jlLWQrbByBu88+OkujXMDCH2+HUuB
/j7JLqk2ISztyI2g954t6T89uv6qwfm/KCqk+X2DQsfCD/hso66qZ/Fr9iLdQnclQ5lKrLOC76Qw
6aGF1nPfRcj/HhPRpjith/qhaGclCsRBRoyaQ844ZYXamO4bJqb016Sw/5tiiZQndNay1w6uFx7e
XU8bfAkRA1/WyONc6xlia7NOH1NwyxgmEIXBOV40lT8dq846sRch12oBOY+auZiSX0sNwVRr5X4C
I0UVLV5HSWtz0OBsjbQ7ZR2GGJlf6ij8S2M33FU1yyMjz3EL4yjaZTKG1YRJ8NDNA2wZyBrHINLD
l1YHRZTGnHWRZdE+CgN4Bcgu01pPHm0OvU8FhseVn9pPVWnQT2gUi6koGN1Vc3HNKOcl4Ntz53Th
NqM/yzMZDpeJ7eEQpOKhq5vhcv9SXFsZ/sNWX+dQ8kkX5SxQ4qiChc0Qm4MD7h8pjo0ri1cYuETS
hIbcCDIzl3aFDy6J7HVae3A14rilfZrHmyzMnozC/JEt4QYY+Gk8Cm2X9FryhkKgXYyGNp3mcXA2
QaFBKpoWZqmLnZ6lD1oRTOtygpRuouaurcZjSfZXWJWafaq3Ea43+FENR/tl6AKJ9Sas9R3C85hs
Yg/Ahy0BFKbxthy6ajMEpBlqk+Y/JKSwPiQ10HeDA+4SZe6uC93hMOtTtxWEJfdRs0OFJI84HIoH
24ggEczGXjSGsQjQJq/i2h5p8WTviUnUeF+Lvxz3xM4yYbJNlqUA0oKmFDMBiIcQ9mLWR+4YJGYB
FjJcygofgg6CxjYkBRHsWj/9jDFA7UNHJJu0ZqpQZLb3KMqLWaTzJRTjechiPIclBxMiuHQUke2n
P4f5OnEUbVkTb2rYuBkIPkE6QyBwB7kT12tJ/pPVb2zVXZzJ30iE+zLaW4yen8jUObpP8Q23drVB
zrnDLB8vwxmWWdBp3i622104w/pps4cEf+mp44y6Dn25bATcUW/wTnrraScxdX+xGVEmTSEDhT44
BrMdHO//i4TzcSPs+WQT32Za8HJ1p3u0gZ3iJ/FNID2iOZpWdraIPaGfr7C9mIQ3NqmFq77NTwCY
FOgVc3MnGDfbXvJhcLI/jnL8img6mMVEIBT4n8WgZfj2cP0Gm7EhBREDqh7BgnKC/oEBIejOkkQw
Rq+MPJN0FT40nTAftKb/CPN9A7GHM84MwNXjfJl2OHOEYmdBedj5TvcWlMPemSkCoIK/8QBlK0sO
f1WSv3dtKBbCEtpi1jkGWsqK6PQmyEqFlx3hbXvkymHKoldf1F9j3zy3wBqInqo5v38LLJFLt6LF
Lgy4Yqn9KGTwKMNk4zlFi/ae40LoHjWzNCCNJQcEHS5XEuYhiTvoa8t/IiZauSajnUC8YA9o0oZ+
6/nr2b8SgHzOULqzhRkbj1xA+g0tLp5Cb5cVzdtlAPkXvNot0PsHeDTBMrGsTeykLqNIy+Ni6DvX
6j7CMFXn/n9IwOjmTdoFnt1imqw3ktTJzLDeo7rHB9K17nqO6DcOEIkJSdOhmtEx1qDJGE3+bxSJ
XLlWNcGB9rxNrdOsjr1mA16HO76Tkt0enC4dPbNP3preew8ykEGtNf4ljXOtYs5FCXaNBQZeTtaB
vivhPVgh4XLIM2zmcWT/AmEYcSTlpfah/7o6qqcJx+eANrmK7McpOk+SgBQnmDeEUyI90Fra1yHT
gkaz+eWQ2KaWPNCoGppFZSX7qHWf47iu9pUrrkVTH03GHKtJJC31obcTRUaAtt4p7cP8KYdihWD+
6Lbyo0d6ys3sXJOmeKQiea5CiALF9IGO6KAFNgwZP8c1bQY/rU24L2QBEr+MDy/MkeTzMGeEVksn
5uxAK7yXGWCCkUwzK/YO4xRdUOIFi2IcSJPRmeD0iOfz6dKMBNhDHu0C/Q0/QEnRvQlpEm6gSbWr
mFNAonxOfquLRVeaOaw8fnCHcYu3PD+6YVZuu8ThdATy100xSxPoMkCY9eQqSOVPQeKNS8jcwjD1
h6YH02vTctRJO2lE+NtBg+cYk10aa17d84MImT3HjVxzT4FwLqzTXFrrJht+4WDBRAMmsiDhg5Ut
uQKOlnAuoj2WmX00ks3AIlxGbPr1cGlSHao1AFGkUHRSaEjgTGKMlLzRQP81Qff3sjzef6WXtLeE
L2IKgzfKHm8l1csDlRbbiKffqBSvnN8QLk+/WgIyGoVjQk5ZkqR/FVkj6iVB1NvXxL+ZuaVornzF
1/KrnrY4DPbhn7zEafDlGc0WqN/ag+lfifaGY2cl0vSxLm/Cyk4mLgQqmZsgrkgSYc4Jf7jJgGZO
Y5z12P9DIi85RvCH7cU7pM87qF0rOcVXB2I3pvX2FibDzZDzL66qaziCw3mZaMPaKjCpV5Ft5MNA
AqvXmZUv76Gr0dzepolvJKUkBeQ3VDVIYRqQQLC04yjE2rWG3yHiBwSu9yd8Pll9AL4aTNv763H8
4TZyRzhEYOrk/M3SeqjbifpzvGFMRHvaksMO5Y43/N83qGi7vE2vrW5z8cZf0yFHxPpQb53WdWjH
35UeP9FYoTVFFsvExyDF8Ht/4138FKNPw9e3g7UfMfdQl2RSf1TWCt7HKSAgytX4nhHzmll/WjYX
UV0zdcVz6V7KKgEsEuKlANB7v+BxEf+YIf2fZOtDaQEC+d/FDMhncLk3wJavBjt6pFC55aXKA7Ka
a8/sUlfpX8AetiKc9sxObsR1gjXhjag4XHwIVVX/2G54Kmq2VHU/ce1fBe0Tw7G+TV37CTzBtZif
7RRfB/klZq/9ZC63T13Lt3IaNpSCx3bi1TZu9F6P/2INF0iOESoaXh35oa4Qoj6eNhX9x8VUX3Bu
AYloWmJc1XWTLb/3/lkPlfWX+Xv1T9RrrAv9uaogHvNamaX9Zt5uJLFn7DN62NwO9wuMsOcMU209
8LMTqiJj7F7ufxH7wb+R9rd6V/dbC2bO95jj8e2dk7pzR/6bicbzuGqdkR0I7djiVsUu5k0HzZu3
OH+4IblFigAsPGmALUceSSLWNIMiCd+MgcCzilyNKWlPDvSnMswXKqqCCAO+Meddt5wG67Ihs3S8
xWnz47ZXk6Sjiq4ujQKlT7iVpXyJ4pApLwAsK0nW0ovo3xNzFMMbpU75P66xCjLGpbnmFMrt5Rzz
rn1MY2Q2cBKGireFo8vv+qPjqRvdhtgtbQB0mXMaXTjeXYQzziS4wGYqLuVT6GOgRsDDu8hUWyXh
ddpPDREsixLtm5bNxWE0CH+uZg7S3QAyFnfIyWypSUDFphT7yfjcSKQ9VUA2mW9SFzvMvx6Ssf2q
LVjRcUpeYKnIQ1yTVllwH/GMHrFIfWVyUlOsC5LQ6uJ7wbQZhOTUY7jrFvTXKnPmdEs3PlnEg9vv
ma3/iYgdwlF/JKl4NDW5MzNemTeM9aoptOKsQb/B8kpqp2U8VwMdV4sM2v0s6S7RfDy5Uf1Na6W8
okKS+xYJRy+qD47N7aqMAPuWsLEB2G6TwiEsl5kIgax2x0cTn3wRPInRPduRtM+UcBBAGKHY6I4D
k1zQSqrRZFfHTGyypS7/EfhnnCZq70Zo1T6zzatoIuir1iqLwPi0n7iePkZDJ4CxnFZuWVwY7YOb
FtTvw5T9c0xiJixdPkU4e0HAxwHg6eCXDkW7z2RDUSvNJ5fPCMZ3Wayamr5z2AOWNILPwBDFWkYu
C5GLqGHMoh3LDNhlXPnSe/eYmy3SaR42pplwHCpxYVPzzJNTPwimlNomnPmdfC7aIuo1NlcRndOY
ztHcPUuGM5qIq3XSWv+m7jHRI52PqfiizR/DPiiNPVyRYfEk5ilCyYK/S3C2G9nYWaqZnc4iuknC
VKbWP/tt8u5roXFwQpWbShY68qPic0Y4uGj0GIIUEdg9e1nekEwsyy7c+f+Is7tKK88PPUFbDWZ/
ZwhWNvsZRABNX81mXV2xVRHqErXeMuUQd/DHIVhqg/YaFuET+iZCmdOe8XiAZguuGrLximIwTxC3
AYI0anBuTkSimAfn2aXpUsn+2tZDuA3HGNW3Db53QgZSOQpyJeYT/TKqEd9d+FF77WdIeWEzXQfo
l56e4WzuofcYhYw2rcE+XEUPgyQyGPkRkYvftWow+WGExiLO2iV2y3DKTpNbXSMeKk5n2yrmdF60
ZyNn6siwGcfzeBBW94RR8lAPrbOSOZsgscB++yOJ2fbJhWmYJ6Gx03YRx5913+Flb1+K1HiagvoH
rcPMiaf/+8wd/cMBr4JxlYFLhrnOIue+7aqb3fRvSVj8qyWNfNtTaKrJOJRtjcmS7w0uxTxfxjTk
sMG9UVeSmPBk67IjLAS+M+gB5OHgXN901YsLsCf0K39bdXjhzKZ87iMo8phADCg9MgTtqVUotFoC
yWV3rntibovCx8cXDzeX2PqhOLWO/jfGtDQHugSq4kOtM2MEWAytbJeh3nACDiPKRSS+OLw1CoEU
qY1TGzuaukwmaxpEYnCtrZjCx9lH1xEWxr+mbUdGEfDe+97YhbpNxy1DmoW+15uCjuMp1kOkCC8p
c6fV4L82Jst7PUK4KcxmicTmIfPH57mtVwmW3RWpsyi6Z/gHPueyBH8l1zkjdBNNRnSNzfEy4Fdm
tE5tYlp0j0PAx0woSNslphXNm/Sc94yzWqnmvKnZPrnC+zPyhoON5KQbaUOzQgNhID4avu2GEFXh
//imRsVf4TirRyxdkv01YyfmkEHyjRZbHNYe+8TEbF0iIvJwTDrqaoTFz1DG+brVX+FtfdHNOEdG
zABnxJaJ8WjrQofgY2XPMQzGaaKGoNe8eIH1pyXOIZLNC7zgdZZPGGET76Oh4mXqpz8P/XSGQVWA
67Z2UA6/c8T/m8r/8/Tw4kXiHcZqgo5iZORSpQuf+T6jrm7hyqwgwdhL8HcaK0N3I5RXpzLhwC9A
7a+matzlQ8bKEoVPox08xJ17TrvktWytT9nViqDkWqCFIfzYnJNM1z3oBG8AnkreE4X0FBP7ZWz/
ufE3wqEf2fXaIpszIi/VUb/R4GGmydEc8yef8PhjNXQ7RCoPOEDYUz1yNnomuBSszi6rOBAUPH8L
boGJikkHEwKJ3kD22QmgA8Y7mbv6YqQCyYmlyYigX5BnaM0NBJacEAFPf2T7w57XaV+ODYQHCvgm
DHxa2fQfEM6lwLaKaE2u9gNJjwhwwo6hWjY85GR4mOX04XYB03Va8zuR38iQ23kkQo3azVDCiSQk
oTxy5IbpDc8UX+FJZ6VqUK7RlaZ8GB7jsDn0KH9cYjgrCNZ0JZHnqZOJrK2nWGJK70h6lPsqCm/q
4KyOgDPlUZCl1D0WlV/+rb4uLVVnuAb6MIbscfEGXM4Is0MxBrsCTolRfoY2dVZh8cGLoDvbw7g2
nWwx1OH71JCb3BCr1436uSWUMvZ5tYOXbdux3qtf1+Q+ZXJ5mZz+xmievRER3qLqg4sIYNoMxNHW
/nMVIC6ZxKc6uzLB+Q5TuWdkBGOX902ozHcAc/a/6zKSWWSlxPc1/KbU8/ZlNO5zU+FicvAYevGS
j/zN1PFyCWx6VV1MqkkOdQSeIjt4anmCcVewFtD9TqzxiQYmf1st4sz/zQlehkUCc9prjm3pbe+g
Vq48fZ+pe3KIvWjn6UbVfXPL5gg8G1QNP9zGT67/VYTGsOZ0X2KqP8eINUFDXxOUASgUn2I+7F76
pPn2+RetMH5nA22k96XCBiNOyLE3PjiZue4weLOdCxYOJk+LWEM+1BcvdxFIXXt/1tB+Uc16sXmr
Mccu3Jkm1pw+qBi/tptuZstyjCjPch/8OVgaIVmXJXhdskPvv5nXb9D85ql7vr9gJ4h4/xGrObjH
xZx5T2FDAUKOkfqj2bqhd/BzDs33l+NF3muJgIVEvnwR29P/fHlyV9Ip/vpIgJbi3qfRlO8tDNvS
5ZqU7GOUEYw9eba7KbpaaccOPv2qMk8zrO+YPAOeLOxJG0CM8E84bmcZj4G6o++3tpZ923H22NlE
0XNTtHnwp+4vQSwtnNJjNXprVUkjWLqpWzsnHdUQ2nq4OOnDEKef6otBQAllEpZprkrj3EiTWNf2
Ngf9DQrbb+sah6DodlOJyi/U+1tV+q8FiBL1j+41P0b3nY1a415G3+sbAN4ITYqDkw5bOhjgoX9k
lf05tUNnIk9evZgzd8qHpB41Z2ho28knh5yJDGhyXBJiGFL4Oap2tVuS4TyN9Tj7pZ2kqmdzoAq6
11Qhk81ivgZOe7vXkYXqKfQN8LOxerj3Qe6NitAsHou0X9rkaXFId5FB5Xt7Gn5DiZqrX4MppRjm
77qIn1xTBMV2+MC5Za3eYye+q7T5pwr++3uxYkaTUmkE+dSG+yKgHq2haTf67JwbtTLBSaV1kfDT
cjqXbTxstWr472qVOTWj2s1E1JLy6lxdrfnvC6PfnEEGIclUDynPe80xhI6K2E2VhjeBS4IE68MB
GzJk2mMb+ddAZQgmVFZGweNmNtQXCajbkvU0bLSvOf8rE0o69d5qcBi5Fl3s3l85NZ9+zqu7/839
GgVQ9EfP2PXqiayp8HJ1n3Vt8U5TfeEGNOMg4FDos2Ih76Azb15hM7ECco/UaiWRSXKUHZwG8OsE
bZFLQ+15Q+24a2J9NwbjPvLcw/1Drd36+V5IJ432OGoDTRdeoUU0oBfUb1My/N4/icmWn2MA8Jnf
q0tKUabXPNdY6+VwVP+qrDvqi0R/HcevGp3Tf5dcXeHKU0pl93jvpQAZh936p24Z1TcIjWoHjPeo
ClBh813qG1KsraR7PhYaj71eUsmXxLKM37NaMe+XqawNlrPx2BCSrVbooYVqfnFz7dzBIAO1fhw7
6HOCS5HSDdHrz/+aWrYk1q2mJ9Iw9Rw8kivc8KPoP2Aic3tI/XfGy0EOzRtF1g8dd77oWrumYYaJ
c74GIhbyRAjjA7HdW3FRNXwSBa80MD5j+1Fo7q6ssr2rlit1u94vcKcYO87s7jAkbzP1vGgm8aIj
6E/Q2Iv7J96waJoE4ZlGdXYAheS8RLoowra/7y0cigpsBiG3wzTM+xFAhWnwg1S34f7jW59JqK6f
1VozD/CrUx8wW8sqlFb1PmXkDcj/CevcUqit5H+vW6Ygb1b3XqFWLQTPv1vRlk6noxYX37gnvrNh
o5YFtb9lEw0+Scgf5DXzQAW/5WzDy+++RdC/FhHLzJwGf/nZGPm1kz+cmbutdPZ01RBjJT34OIbV
Xt+M/W/dckhQPzaM3+JwuNps12GyBdX3W5Rs9616mfdThupwWIA725knS9eew0m7Bl74ZCfyVclH
gf9eQ/7TRH4qS/fFGqZ/aFSZ/3DWweGq9NtTSGFup6cmzb+i79H3H5S2BrjwVflQS/5Tiu8jNeXX
jBzHpE5RavOKhqgInyOmxJqVfekqt0bid0uRKCUoNxZ6H/yzEDjPvA4cLqeCsTEb4XVum/Ukpn2Q
4mPxtP+PIdvESf//2KdMS8dxSWvBxK/1f7mRnBFpuFnDsynHd02uO99H9CiYWfgMDlauUt915kFk
6i4CUmIHoc+Ng94Zx8fGT6ePhJkih0oEa76VrPLGLdBmNdsc5WGZRN90GTkZ8FRDMoLkNqX+scxJ
2k1uVLnJ1FRsehMZEM6XI4Nl2DIFzsX4fBevsOnTmh2TW94j0LkLPXRreO4TQTcI74+RGOeYos1T
TXn6G/VAWWezmHKeJI7Syr+qJnnr2minPl0lrL27HwndeHZaZy/QUWQhiP1OooUzPL1Z/GdzaCpq
iUapkwju7WeoV0GZlQsDozp3nY/naHqZOeouTffjLqd1K6CpAtzfXWlAX6JD3bk1a5Eu3Xh61+zo
Qen/eX3MPiRJliTwwPhDzqlUdPok01UBYZr/1z3ZgpJUd5MNRcP7qCQCd4FX0TvArGdSyrgefht/
+7kBogrxZqC8OiA3n+P+yXRRbQFb4HjNsWIu3jOgI8DgGuyOaCBmnCeZkixrKH1rrX0fkdvmVHDV
3QcDL94ldgWoVnoIm/ZH69H53f0eaqafmzErRIJoJb3lNSolZXwpXTjC9VEXzt5J5fH+w5UxSkOa
zxl12o09+EmlwhltCiOIRySvKdGaRBNjtd1FVOW+LusQoTzhHAPDSk61M7Lv/FSvKsf8JJAIvfJ8
LQsAgUETU4OkXwm6P7P90MCuirOmTt5Ofr2bsZRMrHVQ8TTUQ6iGV7Ym3ptS3+iasWx0i2sfHxzX
+MkihHlW/Dny7pkbWj597LEeiDW8C6T4pIogOd3VNebO1jDS9wPdBVCHq74QL72y0PqwISIa5Uyg
mSXwuu42XM7FG5CoCoONMA3vBX0/4EZ22Kw8C3KXctw6vYuFB4MzbKncBh2pnFR9XSA4rP3/xd55
JLmObFt2Kt9eH8+gHd74HRJUQTJ0MEQHFhJaO+Rsaiw1sVqIb/XrVWZaPqt+da6luBEkQQf8+Dl7
r32N83rL2DNdmaJ4a/QW+dCiz3Hil65qatwy6c8iH6K3jizl9u9deMZfuAVtgbfeMSwJz1v8wSvq
NhONyQ6Cwa9ID2DTinfN5KIGzJok8lGiNifFjRNhHEXIeE3/79+A+2drtiV1R7hCd3Ssss4fTNIw
6KNUb8jlye0AwUr2yHHoyqjk9a8BAQn2kmspt4t/o3QRkVpMicwlpYP7KFiJNPAXK2hcyN1sUucn
6aabaqaCQcg1B3GN4qPYA0Ongw2Kr9byq8Lurhcbhq7NLc1HGtO10H3uyOu4Q8cpaIEu7P/HX0NK
m+JIbPj2rcq5Mif5RGuT9EZDPFLPo01htPBrNBiWKi9DTLVYzpqhHfw8rN+c+5R4Ybth5mrn+o4J
87cKSAAzPCJnHBgloTUCj/Zc5YMsDzOPr758q2Z05878GEvuO3d5O1OccGLVTn9/7f/CmwqqBXkW
Ek+4Dn+kkAhHo7fkpFjwmPU6+UKENNmr87j8KRgxr2PCuf7+FQ3zzxuQxPhtsuQc3f0Ty4EMKTIW
idhB86u2jQWNpeMuSO0SJGQX/USBfUdA1/Vixk/QbBoZqdjz29+/iT/bo/mofDDBDmgI549QBTMr
QJUa+rCeHChIshymxXVT+/hczn//SsZfvBQK0gWCxQUmUukPjvcI6UkEfYZQgzG0wILIj0pzlkFC
sLUHnVGs6Km/UDKKub9GC59RuXmbsHBODjJhkqR5bv57MMGf35XHu+KzYyDEJ/5HLoEbT5mTteRb
1Xp9o0tU3WTHoy6w/o3F9y9ex7Tx+3tcbCSZYqlG/sUd7jGBjcmChTuV6CfafvSpXY+8+BQR+b+5
0H/2hQOY0bEWugueRNp/sBIjQg1ir1GIoCHcdnn9PJlsJPlSSQBcPOPCJtKqj78jnsgu4c5uFt//
/Vv4s9ufd2DAWfIsPi/cw//7w9Kn6nE5o0UJMyDJbc0Fla9xvLTiiPk1gp8e6D9AQP3fXWXjz0Ud
r2y5nq1jpcbv/YfLLNM2rdq6QQVTRdJHxQQK3da4xfT2XBtvNTsrpjfpTUDi6O0EydtvFbDoGH8v
wf/nav3j/SsnyeUvuFoS4jGBNP+yVPx39f4f34WK1XT9nn//5z9u35v34n/+j39Fav33T/1vqJb3
T747QCG2bfNdmv8C1XLsf7rAXyyBbpkHlrvQb/4bqmX+0zFsC3AW3nrbBLX5j/9oS8RQ//kPzXT/
yWMdGJdONQZmypH/L1AtHo9/WGWQUXUJ4QiGkmSde39EqAhagS6txR5dzvSVRfMPftQPquiTFqP5
b7IPvXO+Sg7hMNTDVY56JLP7J8RhvT2hBzC+iIfjbECsoDY2J7CjP/OiBfjFBZKGfZmR4bTR+KMm
joyLWlvr143hfjS0/cjJ4kyGMkzo1q2XccS0689+yD4xGGLAYN+aFrtGgn9ihI+PVKzaNXZwqWNy
AgfLfOrRG8ICJfbZY5gWGeSd6bjEjFu7FAM0vcxciIrRJmt1DkX6RsOjwtt7KM3y3QT/quUGO6Rr
X48eHNjalW9OhmdEGNMhdToCJtDXCDqwOLzMYY2XbptMHmoMGvuJ6FEvhQvkBhHxDL9qNebcnUZT
aWuNJF12hvdBYD1oA420R+dZ9L5p0WvUtd/cU/HW6m+RN3y0EllXVgiTG33D+Bzia+zstZkY86IN
SRlhLuwU2l6N+a1Djh60mf6b/JornULXbZEiYMshti5610rnKVZbq2+iA+dlhuXkFTLQekYiivFL
w+saan7ttv06ssRNoxMIhlqiQC/MAFsuX2hPB5WsPRoGlfmFTuiIUfAwiBfGnBdBT0YtDFeRzj9I
+y+N+/nbK+XkeRtzGFqWRNmyTCou/YrJPgqgRfCkM3HCRgGWkDqACpTeLR1d4NQ/Vrf6bej+Li54
nUhk26tq6RRWon9qR/jFkp8lrIW11ydfmbd36+liC99e/tOyXjVhgUvAUsDfW/49ZImm/XsHWHcg
D47SlhIfi6VJ5oRusYtECQm2kU1yVsVgkDPxlmmxXI8BimR3thmDqO8A9P6R/PC1kByF47yD9kIG
IUYJ4ynpcmSeRn4EGyF2Q9B9GIRD9O2LkxjnSdoPeT4d+rxmCdlXUeTC/UF5d0B1Tme8RO1GACnZ
Uh8lb8wIzINeBMlWeP24kYc05vwqVXlNO4FFn0qqx9i+Kgfvug06Y2uIPWj5H2vw9nHmfmdRaO3H
smKgzYAIbeI3AI31wg4IAtKnpmEgjDwKliGSTBA8GqxMyoGo7q4igSzYUNErnrAPYOd3ZCkZN07d
7lrTuMGu3qznLgJcAAvuivT5TRTBqCVrDD9b1F+i5MUqWujuzXgBAfiNz2CDWOBcKJXQMSw/9Ui7
D9L6rZW5dhOA0eWRQBLEYIHWRBaLhior90ZAG7q5zcz84rg5DJUYL29G8dL3WAp0ZOnjYJOKkOe8
c5zxG6GYPY+D+eVVgGele5zm/GChHm5jfnGJWIPb0XrJAjKA2kl2Z8/UWZrDpoWqfpVwBhuztDuY
g7ZKW+bdJHyi3ve6kxmhTiMpaXAGFm2T9aRNDMfaKc7JiIDdzknaSsH3E+JDtcIxkH6JNvUbTpLT
ymaGByiCtWm+UvFlvkbOOGoo3FGa+SymHogCPdZj7YGxqaG6FeG9sD4HGul7RT4tfg/7hJGW4ffA
J2CUfgzMyQY9Gvs6x2OeR7e6mG7SxVbZ6mpP/54HExW+0ITfmt4lUh7jwtE92Y31E/Z4e4u6uE+L
gxLBRdPlxoNMLCPS1gvraHmtdQSN8ap5CWgVbmjNqyyOY/QaS/0mEeqM8DG2tpU1uPvJpEsYDAbG
Gs0CMRoMBE7RKU3RQxDriDbcKu8dd7oeg68IYBKCxBYvJYpROYhnUVY/TuPdRAW4dbAgRzkxKuLI
KeXonNxG4pcjgk4k+G9IjfSZxxOUl9JWCHIfWjGMmsC8OH0E5sMz0lO6dM+de5Cl6UExnQXkz33f
xMnT0HE40+pxS7Lg/TBplh/W13YsMN7kd2zqbWVfg2pN4bxWJ62MeCSkBMN4sWv5rnirmhkxmjte
2+Y7vSVOakAx+iFZTB61uR+9ccVS3jD1eR5NVWxKlS7kNnpWuUjpYbfaw5jrj01YfwSHkAg/pDAL
2VpzKm6byb6xS3ytUFhubYF6q/XUrkjGY9UB2nWt8E0rSoy4HvqGArq5GJD86XeNFd2r0cd5Uh3T
IT7LIHw1C3KFvMx7Xq67HMt+U+bDqhs/q3bYpNAE4hIJyBR9FI3o15PoTYgwJJ7RM8ctX36mNYHY
XVB+dKk8yrw/x0t8XjAFx8SZX7KaRCNvb8dJu+7qW6nkU5K30u/Nk2xEuDU7dAO9UbCv47OfNWCw
2LB76NvdFdbgfWzJ82JsErgoSZHwqpgiudaeEcndApkncoGGcZLb96zn53yyn2NMU7FlHjNMgzRb
inUmGYYYCzTCLRHhSGQwGJJdP0jNXebO+4YMHyDd+dkLQ6SbgboeO7DeDu7nSOvvCxt5tUoQfNc7
Ml7wf7LHKGU+YoJ+FxZabSN6KJcVVnWLijtkddsqv6rdmccozhuuFCMBIiJGy+EOBCDuwS/3HSGO
E89kR3OeCBI4kaTJvCwUH05pXFlRuYm+ayO+9Zr4IkFQtItdCqXNjV24N7YdbwjeolSgW+WEZGkO
SLG1KNTw4HlfhTvdsshedBunEKXYOqoNRSqpuJ9K7doM5o92cG6jhpAevmgtxEXkiQMu/HrDNvO2
LAywCi+1YHjm9Nda1zFVrsWnOdGXD51nHa743Ddq39oknagsO7qpthhrtmREFhRZ9jFlnQccdZgV
Rle6Fp/n6bH0dLWTiXd0xPTtxQY6r+eEtsIe1tED9/hjrKP/UZPuk0zzENFd2yxtx969s+v0iMTI
ZWScPdZ2dV27Ka76ESREiZA7rJkMBeRVgonWYLDOlYPkyuwZYFGr4MUjxuuFkSvDVWHcoSEGoTCx
WUbdjUyxJuADVl13jNzy1Mjh0FZVvKlUcN14SCNT1DoYrq+Non9rO2eT5kiBdMfmjUmc/0HhayNg
Jb2Ll93YQvzTxBviZT/KBNR3FKlHZDokDMzyoazcbUFUFhoPHWesNx5czyg3jjF8lmq6GnpFKGEe
3zWetpa6dZMxTl6azONjsxjsyLWwatwqcUyvi+1t8Dm6H4P+Qvn4hruRh736ZHQDGEieK6/3hcT2
H8QOUBA9GSCt9Y+WhhMiaHKx7o2R+V6KnGOai2spMJY2GdnqmWV8dlqbkYOIWKQIStwhSFgi9YJu
E2FSwPAnbeh/ectc0bxLtGBfQaBWvXPmc/0QUX6TkAKZGvGIEHqCK8AoNy3r92Y2mRRJcARhER4N
b/jtukKn6okv6MudQBCkR+F037ZqZaYcT+PeSU7KtwaDDjei/F2q5navQnuJxm7NDTG5+coTD40x
6fcKw6FVkE/SWtWla0gnHooLAivqfZp6Uut+5K0x2N/j3EE2US+YdwAFIapjsMyz+sNdJtCJGj5t
X7b1a03ZXfoyTW+5QdZEadwHIxoTrWT4pBMJj444uR85jJCLB8GRPjGD5d/ak0jHdJU/y2agPzoy
yC1CfqZMoufErFfE4TK6XGrWwDJomdOYPglzlV6bXvpOr9lHB3E2YtqE6DJ/Cml81SmPOJm0xAiH
d6HtfvcDEBBR8tSv/Awjx0poCacljEDKhXjawWVqkTv2SB0JQPEtN3vA9MaktyUlDH/F0k28i2ZJ
WCgh9XnZPhSWxoKMCagpyNMUpv6RwzVK7J9fBcTvWw5pvZGKSdecdzMwGCbu4EOZp0VTMtCkc8v2
/Du9K5Z3tJ91zlcpDp+oMu71Mf2CGspg0krfhHfBRkFBXjOBc/LgtbtKHSJMXAT0ShV3icEmPRd0
tpuOjlhlQSAZfvql/wew4hC647ownWtQQHutK27tQKMHDrZmHVvZreEsaS0agsSZX4Cms8XlYvru
Uqo4PX8J/wg68pzyxI4pWAkf64UoVzTQEfc1Gn6jQl3//v96RsPYV+g5+7RBt0aIgahwG6KZiddW
7754RrG4w/hVzmzBBY0WzQt1P4xMspG3dmVWfjkiqev0O11Yz2WxQ6cKW6ZK5VrJgGgAnLV2QtZx
4VR0g12NTSQr+UqiYWUQekJNxNvKaiJ3AQMhpc0+Yi3+mN35MI/FU68GibeZgdXsySur9vbkST6a
9qjweLTP81jtbVzczPJrY2d1FFK8VKCcec8IFmvUOPmJ2/X3mH5GRjKMX7LEjxoteOzL4Z5+UbwZ
Ro1U3yl0XusoYe/JfrLO6Y8lmoeb2BLomer+xZK7gRP9mg4k53MGo0vINJSQaRSbshI/MGm1U5N4
7j4eRpx7WAUaG1FyE5O1G3m3Ku5M3xl7x+/io0U9uy/kSMWp6Xf4rf7ruyktB0dkmcOqGq7LiTZ+
VzRnlM+g4CoAR4idkB8SF74A2Uob2FvUwQly04sA4oEJfiJI3HukELtphL2f+8hZlcDaCBrXD5GO
azHV0Re2GsyCtPR2XesihgN6tbPl+1Q3H5ieBUYyvvueoL5tGrvXaWzGVM0u1KC5OTURlX5RIWSM
ljUWVLWF05k/sKHvFHM2lZ1tAm9X84TraZm+IXE8zIrzf5p8LW97CqE1NC2ZzRFPeBqiRGKFi46M
YHE3pmXIndY1imwFxUQI7yAqKcrlotjgA/ucjQIrm9nj9MyibVZlJJ/i74/b7Dmzcm3VZUxFshT+
iDK+wohGQjjYEE9T/5cQ6zotSt3xZTRbZpkLtakvursKsSy2ziTgc2vc+fwf1juPjRfQm7sKRAjJ
L6w36l9vzde/Nct03ZHmsKsEA6y26onIw0ptjOYJJfkxXEYkSVs/FMKO1+Fo636rgR7ZJgWVw+9q
nVlLFLjhfkaCukpIltsv97sqCAuKeYDKgCp4COrWx7Afr0mQ40vU3GubM12qbNQRWGnnsURvh9xD
VILngIdYE4+bH7sdeRYzt02JAqt0efJVQJXy1L0lq7v1zVaP13vykrC9Lz+IXvfVauujqbiNYKii
7qsinKDpx3999Ko6ZO5Clwuw5o+subbj1kYJuvJSRochRQd+2XpbdbPalDH0kYiskZfRxuViidfF
pzyKLFwzdyP51lZ+MxJF5bUacmdrE2NlUTWDa+V4E+YAZh9WMrPb8Ik7I/oItRrSRoew061I1E2N
MFknCrm5Hacf5SA/3YY7UDgfYzpZxGxbEbKJls1spPwI4u5eVwOgM7ApmuX5v+iVWOcCRZ0GZTEM
/H7EP505mJqS6hLVJZVPDygpIyAcrV+07lpvEyyrIgdhscbJKNdZwK1pj8MV3/xsxGJlNaVL3w+4
DPaK+xADRYs5POVTofnlJWqy2Yoq+85ShmvqsSqDS5KLYhfOfJChj4GUZRmhHy2/gQAbFVDkjUTT
rYqxeKgs7YoMpX6dulzgKGDVQub/CFHuIEubORVNajOl/BGoWwopfipP1crGUc+8tLqL3BpL9YwV
LhaLHgmtde2y0Sz+bE8C3azwNTPy7zI01jm8iHA8Oza3TlIFrI4mvnN1Cqre4X7tEi5NKSROnhD5
3uxyWKjtp6JwCC8htogwGiSGAAaajlFHnkwX2qTsn4N+HjIdBN7E7+1byZjLTNbML3isR6xUuI8c
RkIywyABbSkW8oRpcWW/uV7yMYfg+4qEL77T+QQuqgxleeff/4L8pIWm8VU0tAAzceNMCeIuve7W
ceAO61+opJ1zH5EjwtHTqa5cFd1m1UjRzjNNg1fsk3x5H9TRuKJNZy2NQu4RgRCswXtFZ2T5a4b3
oGLxFM8VV9kWN57LOtNZGgjziFIIQ7GRgROv48YwVvh/EcLxK1bulKd73GRnM9Cmu8La0agMN5We
fEZBRFPqR2tCY2tZxXDwotRYHXUrZBeeoY6Yg9jF3fwVcMese2ekVTI7x2oOdnrRteeU35OF4TUO
yPCR3sQiY+eE2ytkBh6MNaFux7hrNkl6cvHYIwzoX7MaSWwiDPNIE2ZaDSGiRdYUIbc8bDkFJ2yO
9vSVGuXI/r24MPrxve6q8eAV5W1XcNDp0sfSyZ9J6D669vgwoI9/sPv6wcnLV0cQvVjcCGzq+wlh
Cnu9SXZhhCtXBDNkNXO+Sub2zp2XJTo0Oc521RGiUuTIBr/gz+aHxo3x+jQc6UQtL81I96hym6NJ
leHxOAQLEAwb5bUPg3Cnq2jOr82Jmq1wvWyjUAZCybQfSQgur6TRvqVjS95nN11VRNFwahreizms
gWWhy6tMhfm8I48p/A48zfbB2zLv7kYoCRRYPk5LcBLBg6latbbhcgDJ6K7LemKIDmgWZgF9Q+r6
CyA2eh5RRQ9inEYgeKK8ShawZQ3JdxeB8+YOTzs/Se2PqQ+B2cEvrQkuXVpWAgMqk3hm+E/cphAZ
MprtoqvO+TR+mDHH6E66u9JkP0q1odyztUMTaQcXNmwz+w6Zsqsanvt5IAIOmENZL4rLJyfidNWV
ktxBfEQrhvfGZiqHnanYuZVeERZvvniEqzHsbV9wnsBkM5NLXhC4S0Cns46w5/fVvizaYkvm3yEN
7NumonlhzpQ22MDD8qO+Xs6EAsxJayCdMmt1gjZUrrt+ek6Kx9xOsDLR0tZiB5l2e0IsCwXNFOsG
H9jWDFzJ0/zgYSZiCTmgNUKxdUD7zDNoMgSol4qspsJc4x2+sDjRzS3QKYH9NFaCOhlv5cYi7n3m
rDaph6HS7qISrUqPqqcd7jiVlPQeu4GhQkVgwSSesykZV27DX3I4X7epHW0Y2LzXptc/mDHqbkrV
vjTWZhwQQ0n5nlbOvod3s0nHzjeafIKYOzyHlX4/OMXjiNO/e22VtxyvaYtYstF8m2NiVJjjqhEK
fw4hZvySa671Eis3vkLx3DNnGXex1X7FhNyFQ7LRbYLcoEYkDs14A39dtxnMDv9+Z+0MV39xAcZg
jSkZPJCzbPdXSRTxDsJ91g31ORSSWM/eeZWaeHI5GyqtYjEgK3Sq8cVwa3Lc6JXPQbPtalQhuGlD
GnMlp15HITuVjb2daetz/AKelejtXem03ZLK+tW28bRNkvkeOesTFnVvmyjzpi6mq061l99/1rqT
MZftJkjzdzHhwIIp9ZZ6aqM77WOTdzuDhO+1iuK3uRxP0mtH+HXaY+vNybacplNev6JBO7vQcw7k
Lw28bkDRpd+pmj3Tdj66mtAA1qBv1yjHcWB2jCd3Nr+Wqx6+xiCC1io3n0rPus1Ve1c5yVlzrTc9
726asLluw+o8BcYl0ky8ZQFHkxZtk11sWwtPUw/3UQU7J9YuLWBmzP/tZSSlMB2445CzrcwKKHaK
uhZpqAmcVmWPQ0pOt4elY6TPpbzgPI95jszdOk0d82QQJtusdG9G08YhM9HrLBgVxYRpifljJAVs
nwsNDptYkXGdXNk2uAsBLdQzKgROkXnfQxLdwoGDCpztKgf3h+6k63ScaNFzNzOxAEAJl3yF0+0h
xrygJzNRfmZr+PRc0ItX+udYlg9uQHVKwrNEyWaZxPa9JCm3nxuVTL9rCJ0k2jNO5AwpNHIQw34m
ur0cDkYTHrsKVlkTfCZaXQCQI7HLG6hzAuI/CJBlLDasSTqT20aQy+i1mzTwnl3RnupRBlsYrOBr
JkvbubLfK2QRS/PhO9dwmxWJ3LhFOJ3qO1ufy5MnX7DumLe1TUZYC9unCkzk6L24zEMNnh04Rx4Z
CeG7JamiBui5mfZphaR0VQIVXNuzUx+NedhZQ450U2YcFmKP/mkyfDv1vMtj0zk2sbjh/M2ZI7yJ
k2+SCmeYlxR3XoHmd6AKnKP+HqdKsI6z8Yab9UxI0PWcMYeaU0aZYxXPB2FhmQTDfD/Hyt6Nglsm
KqyrGdHkKkkIMGjDT6eJ39UMIIMkRbY00XEiHwa/SfBbAYpadZa60Nl4L9Mer2r9ElnuuGXrThjd
5hpTKJTX0Ex4DM2jn+T0Wd0wQfM0ykdLaQDjovYEF8DYzPZT18gvEmZ+Sts7JLmDLCvLuqsSL/lC
EKB3eQazt0tiiw5/DdTawWxmjbyUXBIQcrtk0MsuN1Q1RlvF9U/AoQZeaa3rABNwQUysxZhaWV9O
Qxqt4jTREW/p9N5LbE9n1FK8dPGdGvqOHZRnUJqfiNyw/SoMHygZrj0OokVivZqz/rp406Q1HRqV
l8w00mmFcOSE4OzLibCjCEDasUmkWmvnq2qEKYJs8xtp4le5/Auh9xNgCn41tzjRsPkPbxGk41j4
2EIPpq7eBE2jWrkXMnE/BnKc3cR5y83obQhNYzU5xsXK0VIploY7mc8tWm29NB/nvr5LtfRdzs8w
uU/4Ew6dp78i0oH3bI63cC6f2GC5MZJD32h0tUoTcGovbzNdvtVLPFUMghbL+LkyxUsA3HxJhJVx
9Oy1Jhm7DM+gmzZJ85SN3U/d0ngZuNc7rnlXCjqMsfGWWTrbdVYdxhQWz5wVd80MgKrumCfIuf+0
ORcDc8lsXyXBhV6ew6PPekza9sfr7HMaT/tYVu9FKGhoLbN2ZsoICCxYnAYyujCuHyPZbhMxbwQZ
3TokzI0d69TD0/zpmin3qaH9MMSHQDuSoRTntxrujFvM6y+QJDzOy+u6SKtDhDzbTTN97w0oz82i
usPrwtbF50AW75L+XX8mk9Wc9Lg/ptj294x1jXXcVe06wXe7DdrSo8g19i5y54MojMeyQuRVBOAa
Mh3Hwf/5w6IFZxnVeGPM4jwT4vFMhxqHEpxwkMSvKnJk64dD/QYHINgpswYc6WZPwu2eQPMkX3Vr
3JMsL5y4x0x4VMU0HTzdiXx0dzd5HZKn8GBSIe40C3e9TRcaocPG7Av/4CrDuhZJ+hQUKGQVNDnZ
Tpu6JwvdK6NkLXP8z5X61vL0iXzZH1OTdFk9/G70YVYDqQZ93dx0HlZDI2YqivjrzjCJg037zSAL
aiWmbjpFqT97d11V8rtHsXMq4oynACdFdipqle8A4WWrHDCjHtI8NXO1c0oqGVsHIFh2nEAd7zUq
6mbfDullggLpSo3i2NsCz462dpMOa2CUzN/D+SZ3izvw4No6i+yTRfUPxgaQkdeJ4wwZCff16HdV
tdjhiaiudIYfsn8tshOTQlKKMYCvaL4i6p68XZ0yHZ3sbW8k2NJ7+VCAVXPZRK3yo/S4Y6v+0pD0
wMNmuiSY3nmAQ2vMZbcOcfZkw5c2p8wzh5ABR3KrY8lhbgx72hle2Ll55Ga4mOYNJOd265LezGb2
CdEKBpfL4xonN7LokYYQOtgHV8w7Uk3jot3VWfAqneAcVhXydiP3K3vW/SzM9mOM8diuhbcOKqsB
C0CIc2zZmxKm12pQ5yZy8vPtLAXyPLt7yMkW2gA2QkzfvWgMyPa9nb1MDZi/PN7IqvpKhnKnQi6/
U9q7QmPMoDqLjG2LaIZhKRPn9lKH2EiyZF+pod/XVCCJzrPN7MP7MO+vdOh1W0l/e60cA0asm28m
2r5L5/WVCdNLFSRXId/cnZHtg57OR6WP6w5w2qrKRbbhFt4FMp2v0CxvI6/7lLHxwMJ4LLnubkcc
B5JhxZK2gbIoX+j5kdvnwa0b/VK09uMkNtVAQG2P6ctHGUnmRxA/od2cVlHlbXGvV34lFNnJ3k4r
yHOP3H1QDpsKnPE+RLm0KtIXT5HGVTcO1oOE54FBijVClnv8xBtZJt9KZ2SVJM4VET86WFNmRviq
il0RgGtugunYmXF3SDwUHCGhDGHcsv1CilJV/RPXOemkUbNREwgoK+yoMAVjK6u4rjU25JLjKB07
+E6D/NbtBjjHgthlokpnaJ0u+sqw8Ia9p/QHmgbZxg65MEw/GGUtJKwiVnIV5NNA/yoy7zq33HIK
wHibDT8Bev4tvpz6SGgX+1Rq6mt9JKvYuJ7zqDhasVZtvVl+A21vz65Mgx0T3ke97TFKthx4AuBk
CfMd/FFP/WD05+BQaUJhkNOCk13BfTLRFm+hdglKE/0jmmJzpwd7NLj1mYEyJvJGvzYadT1FTOXq
SDsCTID2JpNxI2j5+VozHEEziq/cC6+ljc9Ko0nAS6AIZ7LfgvWkBTlGxmoYGm3T9NWZ8HWMHMQo
A5wobuSUFlvZ9oeEVK0rnalt5WQ0ncZ58Ol+fxM/qh+K9EpXI47rmVziyKYhGxiMd7Ezb6K8voF5
BdAOT10a1aQ3F3DIY8Qgsld+lBjlngxXk7klZ1848RYSAgd82kA3TZcapkROdHbO87i1rXfPLZ4W
oqKvEOOuCKBG0+TCOox5TCO4uJF9cjT7JtsOGTUtA3xsejjCUFzc0QpS+8AL90M9fE2zGR/73H0z
XV57TLJHov9uqu6WVDNvN9mdexPQqmIrYopdtidpGS/4MACyJcZT2BXfSoBFIajy2xsGi2RoEqoi
c0mFSJzez8VTaOuC7lA4cexe4LMVwrYg09bBq5MI+ARjbHClUmAJs+luaYmUhzyrGeKxHifXXjoR
9bqMmVhhiqyg798mljiFRlNsE2s2caF05zImBUUm7pFzH8qZ8dhpsvHHkuGrJ7nFqoXDkoFytgZ7
wZe6vja43nYZykPLfG/1ogR2M/PORoZXzhfdbuRnyFVoow8w+0QPtU58REUwryoUgXsCc2qDsYJU
YbbjWajvc8VTX6dW99O+vxVe8h5UTFMcnD6H1HsLMiacgZpn2jSEnSQKxYWpKWjPIORg27oEtxNF
4hBgvHJzmMR6Vt2MFtupNhL77mQe3dQSBkMuI0wMMZHHWBe87JKYWI6jzIvWrqXn67I7C09/0Bon
WBEN4nIIqqOL+jFE1aAsoZcOcNtMTnhLIJwC13a8jZtHXxCMxS504B0XmnmDUYozPRXy1sm1dB/V
z0LTcaW0Gs2TWPDIXgZPZMXVrTMR5fwchhiabW/HOazbzm7f7hjk+rEm4ctVpxpJCnZXMqAHT66S
SGCVnKttWUAR8ezwPKRkIipXnKC4h9BWMtjXutjBZbxywMweZXed9MrB5dRT7BnmZQ7w6IwtZEqz
B+EXYpDra2zpWoG0r4dtwHThmDMaqrtu703jSKsW0AgvCgYfWq9V9JtJL9EaGExetChPbrJJritK
7rVdOtGO55rFl9h/S26aDTnDd+Zcp48RhpC5YCcOQmYkpQqcdQWj5dTmqD4VtspNPDhyU4uMgAFZ
Mgxv9xOTs1VQeifaiI96n7W+6IbTAPxJ6nfwdNm1Uybo9RRAle/keMijDa3iK8y5HFLmavTtKcg2
UOOprOz+GAGUWfxq7gFj+jFy4Cc3TKXPvJF1LUsBZN7rXswRYqRqjwN5NH4D3wZhmwdeuClfbGOS
u8Ae1lqHhgTXJzseTH3tqkeStRutyH6qBvfeDKzkEykWo4rcd+1w2pMyHp6bhEgQslIPusxqZohB
tzFbmEUKrkfugQjqwA7sW2XLhbNARyAMLrR+p+MYFMhZUQLdjmb3DhiKU1Whu/vR1J0ngI8MyEId
tVWJDBdMPZbvrmbE0mef0VCZJ4bkQNDrKVqXI3nhDTgukfTfhJdvrDwfXlvxv9g7k+XIlS27/sqz
muMJjh5lKg0YgejIiCCDPSewTDKJ1tH3X6/lkSXVfVmlJ9Nck7SbvEwSATi8OWfvta3niOLbKswr
8171xrSyS18QI5NPI7q7sEAZELcoUxbRy9t+ZvSSOC73cTVPQC90zihtQa081HrCtKASlqKDr1yn
9xo5mkgmeRwYfJ4tVBe3rioA2mRuPg0/HH+Suznnw0aDaWHMQlwV062f6dSvESlngQZY9gEU19eY
ZmZQdFG/WsY8fRcpaCc3Gpcgg6q30tMiOU6BPjERhHN6cQ2WlqRt4rNmRfE5M5ZzKTsIqwm9PWla
5XsyGj8622jWcqEcon7zXaGPdxNon90U+fUNHYQHn1MHBYllR0+yf+p+4O6OUT2iWBeYL4I2u2gD
ztNw8Iz1EjL1WiUekxy0Ry0Lh/QKkAgUZt19mA53KQLXtR0KgMmMus1YxbeuZST3OcFwjWkYr8IU
ESpVVZTz3+D6lSeh/kjL8XHKHe/WbRDX2h5wQyCC3WWsPeQ1U3vvx85yrEkhgxUqdLCn8r0eYuuQ
m9QRnT6+H8ZpQZWRfTiLG95KZGdrPfS1gxr2Bo+r0jS83gOwcm3sJ+ph+cWRNsUdGKy6GesfDEzm
pxI5oRMDHNIxpY0Fm4GqsA8amUWvTizyjdldbDu/YMiBQLqkP02G7Dq1qwvMGHs1udJYFX7PVhCs
MYCoL5jTAkRFnyO7LQc6G1imt4Nfbue5WIKpxirfsId18lRhUjy6I4KKToWkDOjeCsUVh+TxjWLI
KxioD9bB98jdpji26EMLMHUZhxTZHbMURnXXDSdAn9mmnUFYt+G4AZcNK+lxRlwVcBqa1p2I7gUG
aMyX72lYR0HT02SISvpHkxKAl0uPSzocfk4ehWI4aA9VYzCDZKpAAhqxRE0J+o5kAlFl5AtmPjgq
2Oow4XPUB+MCFtJQsq8xCGHHrBEAf6VO9aNSqjkcuJ0Oosr1ZiYYKlqSw9QaC3urZLCXglI8m98c
JXmdnju5o4PD5MpQ0dl+kYpTsrNP3hufRFJ/OPctGru2ssnuacSp75x7k5+5STG0IdlFAMFyxfYo
e/NR2C79RJjj2H9NunGZqopNTnEz1OmjsFKxCd2iO2BD5HycGfEhRk+FpILEl47QJ3TN3YwyAAc3
kXyLd4AZq6J1cDgBtm1EsWq6wl2hKrPQaqpGDk1JdsGSSr0zsvQYteBWNkO6FW31TAl0P7aDvfWj
iTbNLEtQbHTJNN/FVoDPvwgnhMByw9K/bhdjobYMTMFUO8oCdfK2F712i2gCgWTC9s1FaZZ1aCJ0
ftdag1BM2W7cK1qA1zSkDom97VCGaiBVU6jRfpqx9ty1ukG9CnxDLKw3LMcvFvuwtcEgKvPSXVc9
3fSpaAF0LtO746b38UCGh8vWxJV6s7XCapvn1clIZ6jixChultZA8G6hRpxnNIem6wH4rHLaZOxK
y6l1yS1AMqj78tfIvLIxFuNRB9PnJwGHmXztWWJtNgnQdBRVQTwZQGJn2GSmQduQHfyud0jSS1rz
QSImpf6aTrsMjm0Zwr3S+Z9rz90NjUMGTDyhjJYRE6wNbIuGBf1RjvAa5Y+esvIiOPchZbE4O6N0
61ttF4Y12u0eAJqPVABmwBkW1GmUGLURtkHtk80byNJ1xb6UxfbF5KWjPnSPqmQK8N3AijE3U9QQ
9d473Sqf+72ZxPZ6zDvM5BwihtgzAmtonqp+fgWrS+QhbM6gCzsq0a4f2IZ8j4enZvG+qIC9RP74
WFrZlxdbJcQGU6hVwMKn/mn23atn05kNhfE9SRT/NjK3FYoO6gFtje48qoDgtWZQ0v1DuGGh3ebF
emTvcmjog6zj2AwM4nFvqm7J2Gobp6kMP5q6/dSr+JCqI2EBQInAv1J7bJmoZDnvDLhvlINfjZaj
lDtsrQgFpGbrBxOfCvK6n2ZkP6dheNPF/gcjci8kxD5LS+4cQrtK8VCEI6THJaHFOlEXTF3KJsjK
8k9SVB+tcX62K/z3bKZuXlq3O6ctKjhLGOfS7enLMEubw94v2l3hyd3STgeMvftidr+gJr3ovftc
SqbNSCfZw+RFSL/0KORp+wuboqLbGdSjSuKysoHkoRrVXQQXMAJfrr5QhGTOVSJ9Ixdu5Sz2Bkbv
fprzO31Qyj0L2SD9BkBWwG1moHuJKfYxGy9CC0vwjwuC2jJ/MGV4yi30CZH1Fg3iHLX5pYYwPzkY
henF9yK9yzwqWqk73SVZdwpj8uaqGLhXt9fS9uxHBnEKvxpBUX1JX1OHjh6+3N5Mjv0EXQsYmEKc
QMoktWrW61c2ei/hQkHV3Sz1uM+q6t6byBqxS8JXFJlw3lZmdNf0BGika6OZjxo9o2nBkTH4IKi9
FNdI9gHg72l0ont3Ku+sbAcS/p7G4UPab73JQBQ+dhfT7Q9e5D2Xw3hoK/1tNMrnuGenmFX36HWQ
ps/JSrgNWwyf1ILGB11N9d6Gib2K2cKu2ryjnjUOBKNM27xLT8PQXCQIc0joGKVRwqQJVxgeMBK8
pBOzb9QuvKlwYEv7l5nr9FHmNJBD84XLnJKxiXoGLv8lqb2PtCiJN0iRRkppogGAhjaY+V5UacmD
RxTRW2LTgUlqp/yFB34H4DOdwqe6yp51bzjEuXkfl2gnhPwgM48nxA/NDWtfp+F6nPO31n4Xhfys
StYHYLf3MwFkIHRu6ibctVr4SVoq+8JMY5BKAlEBVtioeJawZlCnl4pRyiuOC9go32q6NxawQzmq
HZI1f5a5fMoKlFBzcxKkhmMTRgTWJz0NDotUBjr5tIcCSY7NenCj0wx8hx1LptLNuQ/zdMrhMW97
ieEsQy5RaeI4qsPXXP1yp5hTjPWoZf5l6M1LPjEO67z/Qg58O7fzS1TKJz0uXHST+gMIxRcxp2zZ
0Gh0WbpK3GPfZttcCgAw2FYav/nVWFS1RbpbxoHaLHgm8KfaXeHEAwMcBYwX9ifSDfyC5jv+c9hg
LQftNB+QxI5v7PqQj0XWd5EtjyQ9cFgbb93QIMAjjDokucmqtyVxRCGsCFBrtwhghpuYzPZqfgjT
+Dy3oASonxUiX+PqW9tRxK6KIAigdWsG+yaXJUld/nSIMvfQ6ZODyU+eHQeABI8gEDiwLDgcXsL+
wI4/afD9SoHvEIySvYy+tzFyOr9w4NaGjhKlW5p9Mo5Hq2we2Uj8kFJxnQg9Q5RYoovM3sylxoAk
cdrTGA4Fx0Rt1xieHlTZeF8I+4emiXa9pNS8KEqQDEYNIITu7vIiE3CxtdnvI8pZ57kRbUqLWAJE
DfsxwcpLdeiG4uQDwU/bYnTf89F+cHr9vSqGar3gd9Cs0+C139nQ6dQUx6/Cnj9ROO0rBqHefyf5
SP7mMJ0glzwRp+Uy6YmdSuXJ/emVIuBPN0kuqa0/FpyWbhadMrFbv0RNeItd8Gv000czqhEwUd1x
RPUYWcUh9Y8CZ9HNqJB2fbF8S3+4mB5nxb7Z+7qzJaqOiONtOugckUNCuvjUtV3Ata1ocejxLYXi
k20kJywrwPSmAyaFvZXGX+DZqpup7cZN2FGMBNKLRqgIT5SzEDcSCDZjKli2riXvJpasuXICHmow
6dOnFL23qqeMvjgTR97Jho6mf794+8Utid62osArl7Pf0t8RzgdyOsKdHdDhHuWFqSlvbczc9M6y
QzsuRG1QU4F3ju2tgvOXbYuCkqbbuY9OjDNMwT+mfhuN/YOZoqpf4nLrWfLJ42EuRnEZSVdEqBD7
gQWzJqX30Yi0I6iUvqfj+pBwEogsEb2BepmywOnlz8SIgzofSCoo6Dci85dlYOCTZaWQ8jyVP8r0
nAxOvfErD0kvgTB4zKMXYeQ4sbS7RNCn7Jfio9KpoETxco4opjaG84QnkJcY5aSTN6/2XH33GhfX
aXGgC/pWXZ2vU4tDYEu9fPVDulGy1dDUrugVbEkReJYZTc/ZrCl/d2oTFB4Mc6cv8uJM8lDZ4otm
LqclI4QADx+W5bGKkKx7itpnJd2xqzt2XUyakI2Ajik2o2/qoI+pB1pHYTnvC42d2Qe4roBoCsiY
UMfsXfNFqe3JecwRC4AvtLtjgkIzku7eZIVB1I8zU1pIebov5f29unwVmDosXxyt/hiVRziHLFbN
3h2d9UBztCMmw0B9TZkzh0WJhRoqCZ7Qttpc36p/3bQd0HNV38RW7M/f43wuImyBkOiRRTLbKkih
HlMrSNkgKT6bMitbjf/KngIFIViuls4Zswso3pTVOvbRtF9xf56MdgkZAULyQamHID7R9EvjE2Wh
7la7NKj+RlqSXfbUD8lH73xEEn7YDOEN0FUVP3Zj99T13N4rgspVHCrdpxORyGO88BeqlpxexpUV
9p+Dunvh2iZQ6LeN4QrWut5ku6/OYKLXpsG3mB11nfSZCRg02zR9G05/cVEZurgBKTBS2lEG2abc
YMr8ecV2KT+EFBalG6iVXJhhT9/O3L8X5YWm25ce1k8up7PrA78++qUctlRWaHHz3NwE8mHPbtn0
vBO9KMwMBfd1qE2k4f2VD1kr324RiWOp1QBN6Jz58pHm63dpKgOEegJK0enJH5MiInpG8mUVy9Ec
iiDxKAMj+eeb0fUjIIi7VzKfUZmB2lQfj9USfiO3UIRUQbM6gBcdmYxeXZMEZKBPzCxMmVLsUsN6
nqcP9emvjEeeQwBF+ah+9vX3Ej/A+jcaa70zTxyXv38PQXV5HfhGrfJ2YeUddHbSlEH4VuXcaMPu
bMbPFauz+slxxQfofO0z986OsH5cbxEaboQGEjWoGF8Gi49xfWzjaP+cszf1WszTHVWGz2ROsptC
TK8F9V0NLNjN77Gl3pfF9dehLx6u/37o+2/T4qCTcAxRP7AkyoIL4L9qF9dqUhJ28W061odCml2/
g9WeqLnldB1TCfTLKzvNBkaKW2tlm94nFVtu43Som+TjPwbX1ZthTpxJtJTBSs5Eww2xw+yQUECn
U4JUjC9cH6W6A8bcoroYzldjdirBTCWDufcRIy2tw/lT4SQ1Ye9xVSHCYMm58lQZ+x9s8X9/3uus
MlnI9CP/yB2SrXuseLRX7uv1xQglqLeWqUQf7EcX4kmlMPc1yt4wbQIxCzwm9gZ2FidbLLE0BW5m
70iYjcIVdi+OylXX+cvVTF4nxkfhfY8d7RLKNcCY3MvV24Mec29jIrv+XmpS36PD9aZL8SwQDSuG
6/UnXt8n2NleHr5d7wVHjC9PgiXCNdIsShvCfbnOLdL8SBvzx/XxX/+oXBty30r98OsccAWd2r32
7UOYg03ixy2x1tzfChxq1lsQsmjuT83uOl1mvr7xOwJ/Wv9nOJCUxzjTZgZBrnCwdlIH48ImPROk
3PNs3UQZtipULWzgvkOcJDBQlYkJYS5OenM+i6Eny6mggecGlgJPGgU32Qz9X9aVqtt5gRvFR5zW
9231tpDg1OQ/50R8qTlE0WJ7p933mbHL45BRHtnXPfCiTV8gKbi76ilNVf3Y15TpGZlXJ5A54yXT
8tfrPR9lsUocH6M7K4vintImokzEleqRFSCFhgxKxUtNmiaJnZwR5q/rndMX7St97vFDIgisgrmJ
oePwiGXqrzjxcr3MSrpKDplpwdmMwCsU9/oHQvR9zkbm+qJc3zuv5cOvZwcwvek/Xp/79eIdBXxG
5eotKKuu33Rd0TDk3ZHctJUquMKLuGeeUT2TbcmZW3xnHFI4x+SXIkLgUfB5HBWz0rvpZyMerw8M
DhAZS8oPNrYsGyR38NFsik3isVoMMgOYZNUokohaMtt5HgGyok9g9Td3btJwguPTXScbUEUvStU4
Rcx9aiFV/4zm7e2MDC+mvkfFkpPMhCuCM8pazX6Y+VbGXF3UiC51Cjo+oZwELcEl8E5DN6+rzn2n
pf0FC5s32IKqrEi+6Kpy2L2/fxG/pMxEAGT2bmx579pSfCeT+Wp1PyYlGq1d/sX1hqFosZz+87oJ
KCNUhLbpH0Bt7Awr+boSP9Q1yZDz5kioIl2C39OlAitPnb9zBFtGx1qbFrz3UIHVtU/XelyyF1ID
zmog/gce+feLxnvQqIahgj3msQxQUdJEMr+IyfpWP1XlVDjKmuAFcNh2Ze78VBzJ6wSpKLohuBKv
7u8gITN/MBRlcq4X6hd/YbzclzndheJvRS/vy6To2n/7F+MPuJblCFc4lg4H0fFt2/+TMkU+BYmr
Uh3z+/xbmqOBo4iJxrdeTARjN3RLdBairc3EvzI7DC8Rxj6qZlgdIotoprANruY1It6JNfPrTZQ1
+8nuIc8L+ynrPBgmuJyZgilpTTlpZPhcLBDcCMX++UcRfyDa1EcxdNf0DF4PXwev9I9oI86fs3Co
jq7NyWVBRTSPfwOOSr6n4VRvHT/XoOZO1Z2jhJnm0qzpyxxtlCSrxkQpzHH8xVhwZcx4Sr2kv2uc
bNn984s0FCfu92PYf/3bvzh/XqT3BwGK0jkAj2WkjmK6J07HFIC9kkAlBHYdspSttOJbkYGyNDoO
Eqg4doNXfZXJZ7rQKm0cgBux5Xz78eCtx1Lb9J3LsmZD6CgxQVIkoyDQomivjS0NL7n655dv/RfD
xTAsTmAA5IE+Wn9g8CCEEkUfklfRZfapmfBfeRPjwe6nllYAgMNqvniUCmqHEEOzdc7YkB9tA+mn
zwtgXB2APR1QoP83Q1k/XO1eCw65gW8hN+pngRHsZjEZMh5JW6YxPdsu2u/KkN66sEBUFTrW6Q76
HqIied+x4907lq9I9toaITZgDdRTotxwwk843tKHhyFBz2vTViRbpfn4QVEf1kzy1JfDOVaGo+s9
+v94qf8zXgrDjAFV7b/9j//+Of1r9Kv8T3CpS1L+bQtf6uvX377Kvz32+V8xU//+r/8XZMqHCKUL
4evCs23L8XjNx19tByzKdv/u0Ed1fRhisAA9H7za/4ZMuX/XPdvj203bsoBU8fa3/w6ZMs2/w88D
eqP7vjAEYNn/F8iUMP58hU2XyzB05hrWV1qI/zjPZJPn5LQ67fVvj54NQHku8DnXhbdF+4le5dun
pRjgfvvWHP8ztUc090yif7mD/8XULf7TVAKFyzV1V4ExLdwZfzAx/ZHChTWU1ObcJkJ5MyXbPKZA
HcogCendY7cgdhgFoS8ryAzKsqgbxKRUMgeK09R0O6iQ/POLMv7gy1kOF+XxBCyCFA3Xvs5/f4Hp
WYvrSMrZcdCP00ob2hL987Kn08UL6GBjMyLC48P+xxzTYVl0dJ0c5Ts2WawvEo0ekbXk9SzVbRsP
EWftX8rpOseQe6Thu7SDHPR/M1E81GqEzQJusFppqV5s2/42tBKSumcMof/8Uwn1SP9h1mau49zt
2cjtGOvXIfGXTyW1GOPIXJMN1FMtjB2B2sNys8NMgE7jwVGBabApdaTY8KWsSyhb+/9yYx2e6R8X
4Tqu6ZsuNT3dBsFmq3H5l4vwJ9Runtpgx9qxE02yrlISh/qePnBTNZCH6O5RjvNOaYjcbxIhlRP7
AhLZPpF+iWi5ccSZ3gdtrpyDTjeTfW1F4l5mc3LxuPmrelC7/LFxtmkcjFiHfrQUt4KqJwuJUgnR
Q1UVEw+CEVB2jXbvZ8uDVOELHPizD7adW69jh9aX4went/AZHVi88ae5OWTdz6j1l1M1KpdW5Vaf
LqyaMbI+BZmFKy9ty7NpsH3wZEOaZ06GcGY6L32m40Byxq+BOK48N5fXEbhqMBlU28bl7NLZuV3A
lCHI5fhH4nCkmoDuY16re9FX+Z2FwBTRYd+DbIi61xE80KpsLbjZWUWRnArKrhycGdFpj4c9W2oi
gAzzPY/L77Yt/fu8tNrzWNFZvn7dI8qbbrbz4UXpuJlFa71y30kG8Mpns/Ktc6o3P69fbiyEb0M3
DQE15X6HWBz1h5X5ganFdoBgt30yIIveEjs5kNfIX+lflJeR+HJwM+yWSF7aU+WxeT784dS/BqJ8
dCPW9l3nWafEscSdTRk70ozwmGLo3wGEi6sPbWBbrRPycRFNSp3Px0Kv4ccjh7yonyLI9OtCTzCd
zLrzBNt8oMg7GNtUK5ynuqnlthSjux5Hov9mAXKKedClCqCn+6i24nOY4010UOPIaghf4GV0e7ra
ehBZ5vyhvu7l7Lo58wxPdpveN1gdf4Wp3Go9vg0KOvS+5MJWRZr2vhB1uYYM1x0807TevGXv2WZz
j/Uvh87CprEnOM+PqJxxmO7jMd0QK+rpCHScyoRT4JLT5aJYNQdoTFDgl6DtMy/we/8c6jFFvi5Z
83Sx7AyUkrV54874qDKTCKCYzYBFlZ7WldZvWn3ZmJBu8RVD3sxqcT910OxZTfqV30tyQW08WkYG
lMvTBvI9hukmT4kop4eHOp9cIUdVshMN4WDWJgCeR3HGgk0Fu1sBi36cfVMLvFD7hNn/uCxsjyme
P5fYPvR5mU7u6N1qZoN5CzUjxnje3669DERWBmXo0I5Dj2XVeBKLVi93tR4+emLZCODW+YTPMCk0
Wjt+C7Zt6FbJwHrTOHAQUA8Va6cJjQDxDjEpDtegL59+2ARXAzk7znZPA1TDfTp4Ntt8Pf7h0cfa
9XXMg2pNInsbH29Klj4QS4Lq2kbvpgzglVEjr4bHp8+sK0B9yp3MVf2+7vf8u+awzEQjjlL/GCeP
8c4ruw1F2RKkAsVXpGa41uPwo2fKr2Q6bcuwyrdL4nUURmPUg67EmV9wVIhaY4VAY6KmhtWyldpT
L8BqNAp+rWcp9Lekpw0fsQwQIoVCteFpIMmSWNSAlU3CCoZZZ0/Nx5NMXDpypaCgUrlFefHl4tjA
e4c1b6BOEhkp4SZYaweNSinWepQMkNF2WQPa3LbLx9btuVlGdl4cOBCmWYJxmT98kWc/JxtVa0PA
dzlotwkO7gwxL21xCg6zQ6NQ+t+uj33eX2jnaV6CCi4nbZvKlU4nEuVFtAmrjLK6ke6GCTIR5vrF
FuKmn+j7d6BobuKorfGBw83QJKSPprN2KdGEGyJolw1dNeIX5l847Jdjm8hNPNQhx1m6XrVxjxR3
2OnVe6ymXwN9rCTADV+ofVs6DWFZIr2A+4IrMuFOtuA+opiRm3bq23OR5XtKyfnemqo5mJYGeUbW
0fgrI/pNiQnnYcyNo9cMP9qYS3WmBTuARxgZoen9sbVwySEeLXnefnZvVsVDEpKUO7rEjmUkOKOm
sTbSRzZ6PQxQblF0fzpe2fTTqRf90T83tY0uZ4T7R19wvUYN6jxJc/IB/NBdI+ccqxGFwtb7hd75
mSyGHx0AN7Lr+YwKR2Ipzebc7+Io/jLT/nEu6RAWZHJgxWh2dtMgZqSTHNjFaztkkBKMQxLPSubn
b23JFB5nzUOh0riNZDAumR2frF7Sw6g5qOVqc5KqXl3tIUmdOY84DFLDRGoii3DleamHHd/dLjSw
tmhu83Xf0Y7EWq7dFtqHM7p4R42vGLcFjG0uCnE9wWqJpOIStmez2hmzGA+xQKFp5ukxI9ZMJVcd
MPE3iAxi7Z72bsr5tT0OZjqhuwXg0rJS3enpYVzS6dz35qkwnHtr7qHGmZMILJLaiH6bUIh2JqGY
I2W80gAvzfgi32CZ0U7AxRg6/zH087sBoSykKcYvPR7MZ8ARJOSvW7sw1zij2Vk2hDYX7O5Wle3O
AbypdodiAO1pG6/LjNWnLihfZRlGGGERATZW+W0dMvLjGbMP5mfd0ZJbMC03+miF22W0glCdBZPX
dCGsaWqbXa3lJT57d2uB/T/qBVnRfus8YGFo9n2HFcJvynqXmtY+tIxLpMv9rLNY2Qbhbl5vrhPc
Ak3YugdNm/cG2at7vMHDXUEpq/ZtJmB3Te8IxVxDX2ZGp+RNuGXLU9HDTmj9CnaM1y+buDToBBlM
M+6jmFDNG9IgTwCjUVQ8ol8Em1jauyJB/D143YGDBGnEhoRZ5pOmuWSK0hbR2dV70KgkPu7d6kdq
SNgyiIQD8LD+nS5pu1QpdyWUCY3kp8FdZzakkpYjfZHEbz5K3lIODM8U2UgYZzgoGrMLpNdr+Ds9
BLi0yB2j8RD8M13CEUh2XjV+dDovSNZMMMJAcfRdhYgzkrfQW/SbK29jNspp0ydlvyfY8KYlXoL0
66yHvO/P91WRjojoTfuARM0+VF6/ySxUZj3BA/e8Lcnet8qZjm6zrVtLXLy5N45xQhBkxHyle8az
etIyJKus9een0O+JUi/fzKlNiLxvX3uJN8Htc/alSiM3ZR+aqUeB5QogMLb/gTbkpkQtnWFNoVPl
3C0zQcbJVLn87/AZEAHVNgMw/1y9y6PznZTWqrJQEHUaXtp5UbDtTrsxS8AYipw0OgRUeckU0HjD
JYMs5LqYRzRe12S1H5MCzJkfFo/XtUjK5sWoBw+VtU28iITsM4S2eO1uuxY3QV4l1dYgY/2mRYJf
aOGJQsp3Hjb2dpzfQ5eRrxhApO4MNEKno8kWF/sjNTUUOD/LGnibFDXtDX/rwpBReJ4QL2QVod2S
JDb8XgEzWz8XNoVFelpjB6DDsGHdKdzVUi4XA57RMFRIDmxJFa9JN/CpqAdBegE22AWG+6b3F6uz
BFJb5cLrb/NZQYVy/0kzyZWd2mMb23voVPxmT7vVm+47bR36Z2Wz8bOzNNJinZFwX+grcikJj1dA
FVJjbswKK7R0J2+taaAurBRgk4JLySX5mQmull4py2y5jzIKOlk8e2vEMZsE5cpei4Co1PhjOWVU
W61NH4bFxrEMMmgi+jAO5zcT+fK69piFCuY72bzjqQQtaPTeulGgLvyLw02ec6wdDeg9jXckxV4L
ruVKRlO/ISQydZ7iOXyy8cwjM/FOcdZ1Qe1PC8lX/e21TmSVVDRP3VpqHdUizlcZVdfNaDNyiHls
ErIco0hb1h5rq5rr06bKDrXAtJKX5cuSj9x6wM2REY5cCE7GhNtPze+bev+vVDD6rxAnpwLv00Z5
YFQElOg8GdjwaJ8W8dLZbIBkmm5IUGdXm9TLBr3Nh63N13FClg1MJ+6pAsNcf2BmSHzBpnOrvtpA
/UWFxTH4it4KgUSG7s8iYfgkzQRzr8MlmPI0rLE5OHIGoMPTKPS3Ys7c1fU0nbQM7E4P0Zop8thc
UK20MM+MPlU5QcTs6nlFXUPlHk/YKlgKAKiytXQcmHmWsXDqtJ4lbnxhFLRO1HUYvNJam9jYRuS9
IG8KPe1KX3qx5eDNO3l1ubXkhmoFSCFV2+zSgi3kzLZ/RGKT9dk+w/12YBX/RotY3zZde29h0yWK
3r6x5uJUtOGnnaNbw6HFsh8mkg0e8JSlpseOuhj6cPl5/dHpghLFVJfl+4MWEDKOWDXSHnmctG2A
1S6DJCZu5JQAUbCitb2Kh0y7X8hICJpl6DZeikG9Wwb68G3xc7G0+thjXvBGZgGcVbz9NTnGetO+
xlVr77NBf1CwtbM13NmjF94OAwwD1/a0tUnGO0VOeeytgdZwkr1oE3d1igyOpIKY2WTSLl61FehD
TjREOaRlD7D3Ns7A2SCzNH5EWQUGK80aGwMyQtlnSKHMBzd1Afxbi8dJQgc/Du/mbm6royBSF8lf
DkFSVMtdQnXqhrzG8KbvKTgvAj8GKlwj581NFg4SE+X/lTMv801qYp6/VmuuUwnXX6/8RMpb3AWH
2ijQ97fWA7F2ZeCmjBIDU+uJc7V3RzmaBg9KTnBDcF9QW5GMnen7MYpUYXipThbUAq/zks0iIAdo
Y/Fe5bzYgwj81EhAksSsZuqdgc5O678vJUcKzQQKZuur625YErPrhnOJ/wEHC9FgAaN82ZehfZpb
Z0b0wkDzuhzdIFIVJMvjWXlKNE3HnzbQd6pc1Ay+Y6w8q14XsUflfSpGzGQ+1ppmTz56dlD+VShd
dUBx5aCPO6zSxp6s0Q8TM/BvxBlIo7PI9TGQPbLxsQOPY9X+sUNKAp8ILIvv1XedogaL2gO9Uvtw
JubqDEPtDg//dwyydmXEHH1g6qrdf4MukHesdbOY3QAe8JmZk+M96FN3uK109kiO2u1y2kY9huKR
Pt/Re+cg3B1cQCLOogVGi19ZFIAEyKlCLF4n6+vhsjaZwbU5c9aOX9vbDgPrvsF9FRRQ02iqAiAV
ZvoCDiffZYOBP2dOYqxx5nDsvHyfIoLfJZUxEKiuDbcsxiULCAJLv1nEoc89wU1CXzMBgSPUIT8V
6aIfMWVCFywUaHdWWBkMMI53irpFVYZyk7p+NCidBUjccix2WsTloRRF+We3ZLwu0U4bk+FuWvka
54ls0W/aQhj4v9Fe28UUsvrP2xTyg8TFvykyoDmtX1gbLQMBwP4ayyz7hztyhCNoiRQEaNXCF3Ki
Zlfi9sOL0GlQJ7rqCPMVdaaaLaO0InY6q1soXV6FDqhDKZCZOq3VcpvrpEn6y7T1dGo8qbKce1Fx
0+jjN9k99W2lzqWjyKttJQBFCA6etx00csTltEHYWaM554x6iU068APmCWNhy9JWo3h6pYcC8K5I
9PtKIHKoZX9awmlc/Vpm7LveiKENPHm/TggdXyd1Uq8m/LfbBEucitl7o1mDTtfl9MRJPYLxHqX3
3QzZF57ag5/NLvjbnkyOoZBMpeg4GJqbMqv0o1Z/F3KpgTQT3DeGBqYqnONQ5OnBFOOhx4WztTQS
ojJLJGuNDtAWYwzpAu+FBwg8dTooUajv06irMD94A1qyCcWN1T3SffkewnGNxaJ6jk2oln7X0Yu2
PffWmVM0yIiT8aUA0TPL+FFCcBLOaJ3rmu5/gZ9mKhvkUaHs11lf22uZ6NrG82Z+MJaimF0KpXGK
AJmxBqtiPDt+tgdzfk5r3X/BH/+U1mxLgTm0DUOKGHqVKAx7Z87Te3+MCEDNjH02andeYTVboFfm
WsebfKhd7cdop0/jVJzwfWxg5uw7M/W2VVV16gz4Esu3Iho+xwR49dSlxrrAbNKE7Eqijhy4ZIg+
Bdms/5Ol81puHcmW6BchAt680ouekkiZF4TcgTdVBf/1s9D3vvSE5rSRKBK1K3fmyg+X5qhY5VdT
NvJDq/wPFYeELlV6bv1huCUFIFHkXWvZ5C0O68yLb5n98CbeSIXVxc+RAShAT8e1nozWj+4kOCaE
A1AuEW+2t9PccDiPfhMvaw9qegRXmPayMFh4hmNtJ8dXexiqz6nsDmkwzFO5S5d9NR0k5um1V3eH
fh4qMt+Z6VjOPtLyb06omhsjRXBdiuutS2S/7gRX4jYA/MUFYsEk2nOwGuzf8pdImCRawZDJ3u5P
IsC3WGTOE/Vj4bnuEO2MDF6jdIcHJSEmbmHqxwUkF0JZizTR30SqPyll909NRDwpJgYZaPj1nYCD
rrkISe65jfRh4zb9GtdSvy5LDQig5X8lvFNgEQ9sJaOH0zSEa4XJt+6Ba2iEuZ74qf/7OfQA70Zl
r62WknvLkye9MXftWETAvnTaAttLKajoMHpqoCb+s7UNJUs1lLBp8U2rIPvEauTuT5Z9mA6R3Sv0
O40ENvbGYNSXYQeb0Os8muNa70pPO+NRF5SA3qynanJgUfTuKtCtdOUaENuEFS5D256Wo+GTH413
uWnAFfFbvrmo4MwgLTLhu1t7tPw1TYVhjzDRaJD7dcIPlTNfNkl1ij300aZxbsoJ0tXY1Q4Pqfpe
dujAWNmAgjgUQRCfy07l1GOMign3z7PGsTF7hqbK2ackQ56izut3Y2YARHAT/TCFPFW9QZWXVEbk
+8HlJvYU0DlpzoXukbYVgRZcuhRu4cQG/tH1EUQEb+RJ1jr6FSwXNpJQBnzXfvvSJuEp7ntAx1D8
VsVQXLimUVGHvnSXHEbbuu+11X9fjqk9UUtLdTkgOnUfIi/adyFTEhrzEoua/giKjKSpVqbrYf7S
zbJije3Z2f73pw6bdLrTiOwWHU3gHTPIk6XWfm14n11n1hs9Rtwmaj7dnSQ6aa47fCUxalg8je2J
C4l/qQjHgB09T84kvnv2HJbS/fdUs4c1iQNxcKTdX8K2omQiwD2dBndpuNULTwTq8nJmp75JxUeC
vApdMTa+Wj27p12Q/vpWciDdYPwbcJPTSIqBOmj2iU4wGhP162ik3d7tSrpy0eRHKui+HCummrIL
y6s+ocxFI/OLa7fBLagJpky9cn8azJMqha3n2MZ26LWLF6VYpmZsCxAQ/OWR0BZknLO7CzacMss0
fk4Lbd3NmAdPeOaltuW4AXvqnXD6YiCOJpZGSaNAa+vuyssaHRY2vIgJJx8q2VsIvOYMBhFxPaZ7
x4T0s4fk2y5FJovzEFORPCuRCEQiWKe66sBEukugC/qnoRfWqsdDdRwQgqK8PppayseC0pQPR9f3
k5fDoA709zSQUApcqikyY4r2Mi0oIY2a8NMnbW2q0nlLh7zbTakagSdxznaZMZz1zCV06OnfVaK7
y0oLbe7dunbKtZ7QXSSM75T9DX00/kfaOISw4pXRjsOexo7i5umYsfC/Rz9jSlBac/q3sGyuJMDG
tZOKetUp07obdtbvTC2rV6Kv///LKSmjVdRs8GiSWZr/4nuInti9L7wT23XaCBZRhLr0mq5Xs9Ea
1LIM4khJuq+2+AxparYoFTxgUz3Pnzt/OCkMtyeStvlz5U76eUq6rUgqyHuMrsceHCbSrq6vWZHH
d4Qie9f3GEL++7KTYX9IaA6BbMafmmVpYYnnilbK+e/N1LPB9uC/P/vvL1P7Hpqm9TJYlrHRPH5r
HsO3A6jxHvuxuKat8zCk1b7loqufgBfMJAm+BDPerHrHZl6ev2zq5FHyLL627RGRKrnCrOSdFGTi
i02GXOC6M9GbI6oStHULfH4lxlR+19lds6X344o859I7Fty9wg7rZlduyCJ+pq1VXMZyfK5Tu8QQ
lr62Y929FODkW5mPm250jac88/PneookEYgi/wms4aR773RiEvJzWI5/N+kInEbOjdJPSPD9sovy
W99XxJry8DfFjUIOlTYHGtwbg2rHnq2nJLiI1mXxQYs3MeF3qDE2VdR0GSiGIJgYPjt4RkNiLdgH
tl3ifikxftEPeQWsR+IBlQseMLY0KenTDf5SMkk+pVFgLUnkJG27cqCjcJeQrEIIe622fjqxq0qH
D+5Nq6zvt7VfWwxTpIeaCz8ZZmXthjNqw0j2YmdEaHQnjLirDK/pONrc7mAxOJ16muGMS7fvHei7
Z0EmK5w49j2szMvSKHe9Fu2c7GUUxskbh0vl+58eS9uTOJLQvA5xRvIwQ20Er/WG5nrRLGrtx5pa
rbyuNiOh9LV2z3LrlkdaBC3eT1esJc0D/sWFaeQTr2/3ykmIadjWt8Ju1Quv67rCZmY3QIayOEi2
qYOK6TT6ssZhC8Y7e0JH/LOaZjMSA95oLsijzOi3Yxe+1MXU8okpXnPpryUrMGXjFZSCHFBGtmP6
ZsWw6xLQYFPkn414M2rSZPMXo+xnw1p02NpnZ2rfCKp1h86G6wc5js3Es8lLgR6RgbLWvXZL6c95
yPMdQ/bJjp2tVWnLDDFa05ArmAOkHe8jm/BpoNa9R3WW4W5YVR0IUr/mZbudxmmNf3TTTu6uqMVx
Mpon5af7LAArkUbm26hD/Eg9l5t2DVWvQYwdO+L4jly4xqfSnUOftsy+wF3b8Kty84OZ2VuHToIx
4ppP8KuO41XEqD9M9ZPpY1s1uo2o65Vexds5NTYp0rjK2o/qXFUu2yEiRE5G0kNN3jGMGHzAIQ9m
9dq3GlK01l8UrBcmUpZlcGuC4kbPOm9ScQm7jGnWPDS5+5FBeHb14H1wKDM1x3wldfsJvsFi4tjg
k7Oa+YudDfp61IBBNWdz0L9NzVwadnTORLwHPcUFBkQOrnJT+LBuY4q09XXnNIeId6rBeDeXGND6
vhRjtyqjZtv77KLLv1CInfKrcxO2N9eIz5rzA4TrKf+P9YcJI7N3IBxOKSSIRk439v03VPGtPbig
UcEcVPKTqP3eDZtHmazDaXzEWX6sjCfNsin31i6qZUMgiosZqKOc7E0VdyseiJg80tnxS10wkFYP
OSMkAApwFhd3fbeBuVBJBhD0XKvi2yq9a5IaT2Bld44OsJHcvCictXJWWR6uGl4KP2IA8jHvUO9h
Wu4e1vQz5pqdEbFaa9D6DbWvB5rFvO4mnPZQ5WhWcEhV8wFfDk9ynu+VxYDSTVwDotClv4BJOoNV
nIO/ijFrQqCwf6fI/hyG9FUfjJtzbFPuaDZL1IpkEPAWjMp+f++1HX5bnOv5z9iWH64Tv8sMF6WG
9NvZEsLKkX3eM+aV7YRHJErdY168m31wtIJ8ZzZ4mlt97USSFegclDe97ySdGzrKVR9RqExgFcUn
v1RcgGaHdYLOpja9aRMiGKJPjKq0fH27pnOraS2BwjJOGSHB/kFYTUec40TNsPfrA3tubcr3gXA/
BjoY+CmDda45596O3hCF2OS3FawXGkWiDjcKxN+lV2GYT6X7RiHTpgoJO1cMyXBa/xOBFhFUgsL3
9mh7+1hbJUb1LN3mVs8YlsokcuA5R1sbDoVg6aYXq6IeL1aXXqdpYKlrLEMjw+uCTFH6O2VV97yH
bOFbkiGh2OT82KK2J6pujFuLOUAY1aNHtc0POdV300ZvUuguw83STPwP1LfE5UvG9WBohr0h5KOv
i/fJyH8r9W3Y8s/xmTxNl5Nn+lKj+ei6+ChVcK7UgCxa38Du3hy6Nis6xm0fTz6bTKgcb6avfebu
v8KeyKW5nYXwyYZMJm6xKLSKhQV15zws3NT/IPNGcjt/B5VAkZx/5jAWS68l9ZVTXAUA+0tSt7Pk
orhQJoiJrjA4GyM8mWJ4NWevula4Z7cUu7bsz/koNvnEVT10n30/OHrgu2L4zUQayZrmX6ntPZMX
IPNWdI//mKhE5KkGxf1SEBfsSc35OLpBwBndlfvFZ25/GQmMCZMAMXHRZlroMvy0Ih9ZxXhnBUZp
9Xb+fVpZv25zexsnXwaEgTWdGNcAgTwxFeVYyFQd6C5FHsXNqlsVZF9+mZNOS9Y4y855dvFVmcEd
Zn9kk2CDX7SzGZN54AFINdftYNfM2ANLP9tHSth6z3N5wWT2HfYLrsKZoFmgI1u3pvOxQLoEOwdR
oZsmThHWpXrUvZcA1JaOXBIn/TU0jFieU60pabeWdtbdeFw2O11PbondHpqawDD7q40XoaQN3K7G
HKkr9L2fzDHfAsd4iemndqCgOjDtmhAdt3S84zBbnmICLU3U3TpqGIpKawj5wwnUTewk7YB9oYe/
1PEg7zk//CDYpzW9BOUdN8YKujJE12TYttBePXJZ3GIJJVQ54fyQX6Fl8dr8H4f8LKLw7Kt5vk6/
IOwc6XyvVqnfIX9ZhDlQSku4MbF9SoanyfDjVz5ap9acaOKYfhvSvBGjAAeZNazCsfjCdVPifUjO
VoD8WYOg993jWOsIoCzLoxFom1Jk3ia9fgpy767cAvbCQPCc1jciuSVWSFPbdl59xFG/ruKMM46c
diiq545VPXetbasXvyUZL8hCKzYhwcJVBiNj8BSaXrOMoRcVNXVkM1DPyImamKFg/QFLuiC2ldjv
Y2w+uAR+WhqOrKGYlVhTrfK+v2BMjjGhE8JNM8hW3Uk0+cV3pk1NEHsAyo1fxQNejYOpFv4eI6G9
aBQPAyxXcKndjz4vnGsGtiBW3S42aOrRPWcxUDFD2sGlk7Ju/Dsb1XLnucFHI7eVPkrIWn9NzhxZ
FfYhd40bQ6K1sbFCkaK65eWLH+oGNwsOUpAkxDMqtswyelZeSs+dy1G3G4jQkcVBn6YN5SAabx+P
aH+ese1iIJRF4W16/iAdjI/cZyFegLnkEDQxk+BH1N9zhsAK+xjP9U0t8GhQ6ZtukxjZiPvhm+0I
ovc9hXu5IcWmSbwnzfbWYLB3zojvbj6asHuzLXvOjDxlMwghc2JnV0K4CUzJFrek/ShJP9wGQmje
Y+nIwCktKV07m5P2oqXZUndyj8VRdB2yeM9Sfa5rEuwJauwQbUMq18T5MfhgXboNzQ79ArZyuc7r
t7Hr8ieknotyCtIsqdpF+UCNFGtWTtpPzzSXrhb7K1uYv0ZIRYt3dAeoGbR8QPYCc0yr4z9E9DsZ
2GAbMN3swZcMBfOcEGhZgHXfWwfgRuB3pwIfkdPKf7wJoVUizgRdeRwFjAdKXNhPPzq3fM9ZWr5w
T92UcAcdF1igyKevSTeTlezjJbyW34TORaglLEgwEPZrW/k9lqqA3JmDxGQRP9YG872q1Vpk7t2H
hrtOIsItleMcdYvyIQDP3Qp4yqerGMnSWN8LYfIuDVgIFz/04tFYpPFKZcGv6erPtHrpOy/yN2M9
Lj2jfcSWRN4u4w/Px0TCuv3gIbZtUCfXSiQ/ZqUHSy9Nc2yAHzSwzsBCPC9mw02hqq1f4ppHmAMd
4QKwf1a0pCXtiY8qQLnYfka5Rr9sydomxlRvebhyw66qi28cyHyf6cA74cELV0C6TraqgYER+VbZ
j6kpTCkGhoFao8LA7EyGhJZyRLvVgfWJ42C1VBtqOAXC0lkpHJirqRl2YasOXcIyxhWzmCuwprVm
Rg7b+jJnGIcmXQ4T38HdYrLQd8+UHiG3h+PetPZB6D1n8H558se0ak7ZN41D3bayhjc6EF5ayYSc
0qUgIcVetP6hAU9C0Z1qdpxFS4daYcIkK7BVBmCnivHU+dbGMdTLGFkbY3Q3iCsUieTuds4H5SyJ
kgpQiVdC3G6n55pJmSIAWlT4/yL5pakeopAPvQbN/MmgjHIxadZmfi4XXHe2ed13XBGTL64e3JD8
FrtOwYg5sJ2Zqv4vdelnEN+ji5VQKXdn9n4OmzTYSmY4qBxI8kByHqOOlVuooVkEhkFKtB6yZdTy
bo+KhzKgvRjqbif8O5tIc5dGo/EZoN8h9Hu5Zs9GsVNvQ9QOGKxVjIKfhPZng+DL6uszFpJ+krH7
w0AXz1YVjvnh1c+q7VANL9FQfvtaRq+vZQLQLU6GeIkCC9Xx6mbmq6Hld0I1Dx6lO0if7w6LMbd8
M1jhFY19SAndg0V90lF7MWMFgguHV0EynkvDElr2FiluwHVFgL4vk3OsbZGAPtiXF9L+GjT34jf6
J/nHJZakS1HarBNScdfcfiM8fhlEUKeh/bG0stj0yn82O2tP3QiKu9GaG7uQbJ8qwEroHFktXq3U
4/5TnvrR1vhIItXhwNoFHpSdmNpb/N7OMTWmk51F5HA6+4VerD2Zz2I1QbZchoF1tCvsGWZmgELw
dRjhb5ZTtuc85WbHnfLaSv8GvrCBbD3mT+Fo36TUwzmkyKreCcNdwPHmszHZcQi/yfpHY6mppEXN
UFG9IwFieWJr3+t7BuMnZBkgeDgb8PvtHb95nnzztTCHnf4bOEAv4QMs7Ohl1OIfrO1vU4KS5QOh
nqbvwPtNpvi1dwjSaUieoRf+AgDkJNp3ffzkKK4O2nTyBZeuFm1WVB+1H3wjpNepbGgpAd45esEr
CNlj5oI/zLy3KA/PRpu8VrX/Mrnl2ixBm5ctvuhiTkGgeFcTE45Ye0N5avCtAvb/G8EqweK52zXn
qzNec3bIiZs9VUI/aEH4HNfDLW+0M+v3e9Ts8iA+1166NykoyuLsQJkytlukTaPYjnyeJvC44PZP
wpXnujjVfQSI16I6NupxqvlXAusV98NAP0owLW4QHgKYSaYWrmF0YQGK4k8gr8DH9mbmw5eO/wBN
X8Gx/ERWepaueZ9fa5dltM0603SG1cBhWHC/abGrJrh7cjk9kp7PEFGV95rqWNkGh1QP6VUsTx4p
t7wBIVxzTR1/CodKK+wKf3gwsaS/OeDovFz/6pxibVT0deglmxCsSs4PMePXosGBnwa/ZduujbrC
CqftM51naGMdeUeCqDh3VnA1KJVh8XLLWZR5EAKwZXDgN3wEgvHFHcs7KMNzMTofbef/0aXBeRO/
DsK5xDErcRe+dVUi8BbPskGQcn9jhzmXyChmrrL+hCV502i/pTfgO+7CG8I8GyT+rbR3gFU3AYpH
3xQY/QsF3mFdxrtWfWDu3saCESyVz7KKbj5CCoWZa1WRCMvlxxTpZ5StfZF3mGNXhV7vZEeNcZWX
H2Y80AaqPXRveue7YJIok5/aT551+sxJNF/k0J7cqn6NI6ho4bW1vX1baQdCcsNCwCnAL7ttRXWp
IV/DnTkkFBgvLLc6lYIojD75fx4Pv9RTN2KrB5K0hyDztm0Un6O2PjrpFzSlpzJ17s3Ufxcmedci
GZ9jKjKmSj5QlrncrWbfcgcIueQQ8GX06joMNVosHmpiDGb84KpgkOFPBVhOGltBS3gt1nr+UGe3
KHtGX+FaeL/9OTKsyTMU1nXmOBslkAIgLjkmUoTO+BGiQxeWRVFNxgSZ9c13kYcQ1UsfmFexaSL5
bBlWRY3OHKDGhNAG1dHlJYVnx3eRgm6tKMNtVHd4s8ZorwsdZbD0nhMdddAM99jRPlh9rKQLmQAL
MDnygmV7Ic+Ij3E7S5lw8lKXf0wAaJdJ8ZHmLXs4hjWR3ruohox0LtxgNZCP8mkk7RPrRgx9WpRp
3FKOLqimpb6sDMqPErmbRcFNb0oDLBQtKzRnsbJE+QbjuJJm94LKATgax886ZTtNvoCegCaDGUwL
YppW2xZm8qLXm4snSQOlKsTuJyE8satcmYPPiMQqfJVF6io6ZIaahDJTSbpSDb+HwBCC1i1AQzbG
fSdljq509luNpJCPegB+i3YPjTcnjWykEHJk3m9ZGc5CIVPNRA34Jpmr0Sm/u4kcp2vtxWr5o7uC
p+zwaNLpY7aJ9MiqUUwbTEyEn1aI0uNDqCka7bqTjgeSfQBvbVn3q0iypNXEk6mx2jXU8Oc07Z5t
K8ptSQpCnj2nP832AlRy7dnquicxoWSxBfwemu4FwYtm5YYUuifFbtSak58X3+GQbAliMhWIGw3I
XDpsyo4jmW1RoOSCI40leWlCWVL5uUiJJdTX1rAuVRM84DXggdesRx9CxlKH0FHwuOjm8vNAf7Lq
t84drqbvrbhC73AjvjceEpVmjMXKsHtc6xgvUJsXA5GpfcY53keginJgRw63iW7itGwNYum4In4y
UL2bygKqozPb+MI+BAxyKzrQY5zkY7UaLbflLccWq/L5+AYtyaFcwnNM5FVlGhcXzM2LYOSKaLBg
j2Lvu2ULt6sw5/GuMjXE1+Y7Y+JYmkPF77kW3dok9+RRlHLoA+sW6BHQVL/XgTvFK83J735YnsI4
eO9dcdUHcgdk+5QqX+kt4AJgVn/xzM+MDYpYqXFg1uc3XZA052op2fNh1il4EgbREvHpH03FR6v3
Ruj1JEjIuGR8tzMUNnvNLfXi1g4Hj7D/jFZug8A8Ndp1bjfDhfkE7fSpTai+jMMa2lS3zyVspKqm
atvCjVTUfA6GjBIcI9Y2gdfMbVQeknxmssPvmC8Fzig8pXh+Qyw7GjNN1LmUNIXY3oNqZLLwbwMs
yYxs05r1ETx5k8mmlgVHVgrcSqeCPQ8sjKPCo90pmuRaYzvPOixj7KQLN48vRl+4qzZwaGZVfKIc
1iIjFy49LOwVHxx/UTXvxVMqsAf1I5dh3w/fDMmGdvS2Q8HjFdoYcTOehXOoEUpHuZeDezNZ7Cf4
IegHBbkg8+iixAynz7Of1H+1oQ3jiKSacA2T9BxJ+S0i82cSmGRlob3PpOwpwNtch0m2tAFXlhLN
K3Oufi3vTh88JWxLMFCClDfMN3qCPp0qvvds+jvR/+GrJqYzAuW2HhHWsOUkb2740kyltTQ7NL3E
0v/QA3man0bXgkep6DbgnsHzDiA/Sokt+nWFnwXe4l7Ta2pbEZ+V/IW/3vEbCOhSJwzUI1Mvyso/
CAAf6oBNhgcEY04NGc4bIxMbT06qDrKxE62cntbwTHn0+k4UtzXBuTOqi3C816a3nxs5nmcLoTCZ
1OX8zDuUvLMabNLERrAFptnHVNVfnNfUFQMuiYqMu22Ur3B3UEVRrKg+rZaVwAyX9fIaDf2jtqYF
YRS0mGScB97po2jNdzFmLylHpT4OOxWxVdLkxrdmqudIzDQ37N+0SO2DO0mXkrXZc+Qf2sY7YGdf
BMklbfHI8JpbOTcWLfTNjZXS61Kas+cHt3kzHVDJuFKOmLN8vQR02ICYdm5DjfOOKzC3OZweAYsM
/neMZxuJ382SzyShz/TbJOoY0028CA1Qssauf72E9VZzqTr6RrySszIe/JfRLlbJwPqkcHhxuQqh
YjHHO3SIEwtdxWZerfoa2xWZroXSwY7YLMCtHqC7EZUbnKA49Art4kbBF3fgaB1Zp6Ig3WjQpbfU
Oa1Mt9w5STpduUWIRTtiv6lt1kt23Pz1Qn3HturWPCi4kw36hqHJpE4Wjqu0k3fPK/hJmjFaDeOT
DZqHDRZOG7/59gs8i4ZW74NqwlPPDbvUS2erouIjUUypWYdY2MjNFKpbWVKl61ow8nIYqkLPfzSs
JdBjwlOvwfhTxFKG6plCdnwFMlMIyyYzBQsyfTk07aPnnayBuaRMuh2qzdB+GQJjEmff/CbWtqbN
59upi73nqGMhG8jvKWV/NpuNMsKVTWzXZtRceNO41+ruj4fm0mzlvq77bVFg2ohb7bnrJft55XEe
Rh6PKRtDdFRHq1z58qmovnqZ/FE/Hi2gss8kPeMzzXbA4DnG6FouEzr+qgRPRssyrof3SaKED8xU
/WvIG1UGxqK4vsu0+9KRjw1uxXVpXGVOVS+ecm1ZdFQ+zWWEuUZSsGsPmNVfRz5Cy7AMf7S0245x
WVK3AoFXI3wz2di7o8H/jpxwj2zmrgohPrhU7kVoP3Sqe08DfR2z2ihM3eHmsZZOuw64Ny3TIfsX
uWxZoLwaRvSv6niEt1V1qx220DYtS4jQNNY3tI1q4Uenae8xBVp2QLWLaZzwzT3LkiK4wT2kUK4J
+WwsGjJR1KjJFYGxpAaThqF2V6XjsbTSF6nZPqDcgF62esm4vWvsWSfJCaTr436CBLsiAE1IqlUU
mfUnU31mESShwDJuFCH9NIDEy2Ray/AlESnN3i2UaWduYfaIfERw49exVVPKFShw5/LaJfFVSuvu
drMQ2+k/XhsBfyk5QL2K95KHWJ+8jlpydewUKGfwMCNMj9ELhYOPktUgLKLHWFPFOrV4w8GuMhFd
abO/sffaouOuXZj8WnIPk4f08ptdqYdd4FXP/xF0+kkMi/9CwXIyQ5EJX3qSsYp6QfJjZIAaDs0w
upopfeUwpIxl7kb7WqbHEOWTeGT4axR/tR5Mi6pPY9IEPOiLfFOO6XfSYQXX0ncS/kBTTR9/RP3h
tlgowJXTboPlSuoPHF/XruZKqzA6e4kwlkXsIf8GV30suhW1FQG/7fY90RC6yVS/4SR/Za241XX8
9GbwS/UX52o2nOi7XAR2eMkL873j3VdnlAkEycZL/b2RkhmlQJf3b9r+Tphtta036n9Eh2EDDmwR
AzbHoy3RgsovvfwsfI6tCD8ATnmuLoFXAmha1wIQDQTevMvmKmoDz6i6KhzotDShDbvBZfDDZz8C
iWfWc5hdffSQlYqy6Ig44OR1VHGkImSfc3IuSEncLY1H2UQeKhHlvdbLH+wzD2e8IdHvQm/YY7rz
1n1FR4xFvU0/m+WDnzLXv4Og/lZg0CHTvY8+OqTe857k3Lg7UtwFKm+fRp9DE95sLQa7FGNOsOnA
c/v4h7lzr9FEWLavXt1+8/tB2WogkyTcpEOHgG9VQMUWBc/3gl6+jmtHD+MQ7wrusobqxicIjf8i
6dbQiqIHhTAgH7eJoZ418sOAyzNiyUxW8IN0GHDjzRREtXjGeCvrrVY0Jg4WTr3JsXdWeEj64Rt8
DrexfBOn4ZcfhG9oz/vWcJdOSxNqwLPR0PV3lF84265+sqmmHKGaOUPDFNw9Brddq5bRQL/4qXWh
efjJxovYyJNyk/eJcu0ZhspmmP1R4rx1JSf8IO8C43CjJ8c8Sw6e8W6SIbVYaCTS3BheudN9F3bt
HIIYv8tGHMOCPRIlqoblIij4/1TRvEs7+2d7Ty6DmT94Fzr+bl6/cmkK1mLvmCdU5Tj6k+5Yl/mb
Ezr9PP6mqEy4P/k1s4N9AaGyCfM3cwJvhwJ0HQeCE1qSrh2bS57RJaCFC+3RJGG6fB14RDCx7M3W
/rOTieIt+eN1ASjq4NYySoJ4eKXLbS+d4mj4FaPNSEcSQAbkW5aprVIU2XHqmRz1zMPnRK2SmG2C
w62RiF9OFbGkQOW39wk1ZAbvS6tQ3Oad6KVCnQ8/qEsKFl6Ycc0a1T3B0ykimDkVlVKqxm8xC2pu
hk88S7rdqLotz7tz60KvNdk1UqJG0EF7pXQc2AfU6rVUlPqwTVxYrC2Cot/1pE4IHv0qSY1HA6gD
atoh0N715JxzOZ9jtZDaouoaSnIDVlO8Robzzw8pPtepDVXZ15jHrMT0ZkZAJ5eICHjoW5+1ziPX
CJJfK/aILgXJrrKHQxX2d6WMQzqxWC+DRWfzDEPzbOkaF4lxceLxn+OzqwoHfpzi7MX6B5rIFQY8
qV950izW1EN4l7w9Jhm/m2JyFlLRJob9gGQfj+Lx2Un8R5ZCF3A1HZfV4H2nrhMdvIYYrwJqH7qc
6uTPF0bxYnvVu4xQACbfh+dNOdEPN5yKjYD2SvfIH+Prye9Tnm7zzxPl90Dx4c1c6uGMRIJEbo0V
d0O1G+K3gpLWVe2hBxWFvie5W3FbRwme5848NIGpA3NPbNtdJsJlaJLJzhXaLdPtf+7wFsxmNlxZ
PFhAPsRUkFdwIpaxrX/VrAPcuuQzjoIHGTtgfC+3Vtu90K/wniiH8o8UyJKrDyefRHpLHwl7n1WW
cd3zovIz1CDzd8XGo5J8AQ9m3JLuHihBe6A7jv8p6KPGmG8mw1cFi68zUZ2mc++PxRI1qdt0RXNt
mAHsUBwLE7cRiJllXDJ6WcWAuswzTEvThz6wZ3aFd6qy4Uz9g9K1997vBZ+o2U3gdGcNCW2aortG
DJhk2/TPNIwzpKjPABmpx0vDRGphB6FFWlMxaaOCHbM52+Fi9hODd1VUmSyHWY+oqZRO6AEaneEl
7HXcS3762XFFNzwScaiJi7QJv1nML6QZvU3Ya2H2Hw1vuHsEVRciQvTWtfhiN+5j/vwPw2QTlUY3
0b04xbFZfrMWAu0vDLD0CaFK4b8ZJY3EHS91S/CqxYFHijHGrjUVR29KQdYm7ENVdgyStF/PtmXq
vRS2j7haZnJn9SQ9wpjrj/oxacul+JtIB+Ph0gD2wEttHYKp3OWzPbc1V97/KDuv3Ui2Lbv+in4g
GnuHD0BqQOkdk8xMmiRfArThvd9frxFXV1B3CxLULxf31KlTRSbD7DXXnGMqRcA05z6BbvIxxTbb
8pF5x5fyTcMNBOOMhiaUgYIxyouxExQFUjVHy0mCXLXg7bfzjZXgKzIf8oI/2YvfBg95dGrmctVK
nVPd2A3kaHp+uo3g+ESPgO5z1xXqLc7Kl8LidNARBMI0T0FezaWY0erXt5pYAbe8eo2xERFb1wzz
77KzdCTCIdp2pfZG+m5nigpjf/UXe/Kv5WIFN/yaS/tOsx3DsJjLBFqM6fLFtJrrFNNMHJ3rAFez
U75IL/3wKJXUr6S9v0HQsNcf6qVwvBfHIFjWVZyToxbMgEp/hFfCLmW07tLmkfXEtccTKqbujIL6
BM0P407iMCpK/MSF/dv22Qdi5N5MxqM0GXU9t9gz//+ZEJptQTCyCZ4nz35NmM8Gzf1uC86BCt9J
4vFO4DyxHG3t6hRsocfwohvX2PEbnk0WgbKOAL3Mj7j9eDWam3zE6GrK/M3K/a/OyzeBd7CD4D0M
nIdJ5yMfoe7gborPpoOsmE54x4lJLTHbHCS9qyg2PU4CICFgnZcWPd25eFFtRDILqpQ1hSsKrFkp
PQ0hrxttiL8a2tzcDv4TCFBt4UDus1Dd8EsgtlhT8VAE9UvZed9N1zFtinc3w1bhYbFr8+rRMBAc
XRyfqRxOTm1+x5H5Juz8FJG6dRy8qGrWv+2C22UCFqng2y+LmhXN4FH94n7XU/PD17/NaroOhOim
bVBmf67hgujsN3Fbdui+47qwK/bBBegG8npvI0AbWnPsMfpwNboZsVPjRZDGJbfqj1px1Q8hTwGP
cU3G5FJoAVpkfr6P0zZZVTaZL5+dAGoWwGMJPJ3qlIb/qCnr76kR13rQXzL5axbhqUjax7TsfywG
gFVmNz+qSPYma/F5Beo31QfT9ADZFfBjfgPjgifKoebbqFt0InyCqXvJtQwZyei+AbLekXriDEd1
TzaMUCHdXnxFsKMueap/+JVYtkb/GTG0CSpuS1fvFu6setcxEWjblg8+aBoK6QmrNN2tNP0zkawL
7m19OeoZPUXGhrQLHaF2vR4QUdfAZq657vyZbnsj47CPTOuZv/yLfSFzpUkPDz4QAwusHhpL9DcT
doGgQ01+pwDy8sh6ZDVPS1xvfk5x8iGXRRiccWwRra3aWzhFjxnV72DWWVxQq0XdxoQsZ1D+Autx
+PGa5lzRlDZAq1lYHU9ILs6IL3kK/D+iPJP61OUs4FQ7bYYXFuF0RzyZllNbrWix3eeBwRsyVX82
NbnVHDWMqzf8RvxwbePdM2+d5eyULTOKZZ2ROIr9U90w43z6ruKyc/FpDP60r7yUD4Xw6Gx7KTly
Ql6P9PYv7dRbhLts6CYqVCV1PhLivNXA/WaDt+x8546762SSJV5Gz94lVYgoUUX9ZuxxK+XoNfOa
SGpvARvwZRi1yU6foytJgZdIb+cuBSqokY6rRzfnwcc5AMhtWZycpL53Mnt1i3EHH0dLTllijzAD
xD3pZl8K4/QKp4qHhzBZpn55iOMRl67k8ZBDk1pmlvtLALawzL+mJjXoR3zkccpOgeNLozwwWaQq
hpTOwFaQ1I534YhsbQvHX2tJwypjbsiYMH0GOCe0IPtI8+bB8TVsmN6Q8dOq6CuHhBLzAwUJz94D
HZW3ae3hs6Lrif1rkDOeChspPUEGNlPdXYRYP3mX0jHPC7nvEnwriEXLONDuTpVeaiMf16VfMdPN
S62DbPQrZziIWgPfYqCvbCu6EA6+uwT/1mOIEaVjWtAUIIs5FNOwL1rFRr4qoqs0S39dZPqPQfuW
RmyZz9/edA2lcz43tVX391aZR0fcW1sjHDnXDFvjJRh5+GPsXScpu08+nzpG5M9NGDqdW9ylVx4m
KLOoPoAVdFd+KwWxVYXXnEZjrfEuo5kghYyetshs+eMn5c2NO3tJp8yPq8Oqoqaa57GXwvgJnpuO
BtvEOrpOpyj98eFq2+bSKjQiiAWXR8iCyCrNdh906Y9t72SGJt0n6QMocxrXRw7a8Wh/4EEV1Fjs
KvMUx2LAmB4DwnboVbGy6bF1WuwkZfY1WGO6TEW0qVLm+og3fEc7LQNTc+bjyGhs9nn+8VzgUQPv
r6KicqBwpHD0W+5E5boW6YNi+4F1oCcRHOcvhl3Sle5Wf4TVzy7B7gWe1Q97MC5aHD24Ap0qtkhF
OUL7GGzzr6d7rDFDrMQZe/WIfRyfNWcvgcOqxc85IWo2s1JLKzEDsxJ7Hc8y1UF6hU1KuwSJf5S9
Db+JUFAGI5T+2IKyHBU/IztjToFapew3JdQtKo0PGAZfbR1eoA48Cxm9sGtqyfdG3wEt84TseO5P
8JlduSDQ5y7dTLupoF1moiFKMdQvo5XiJZ3osxPu78g7vs6wKE65z31X03Xd2nKVO7wO8ZteB3dv
mQ0gdvaWhsfSuyzlOiSjI0yykkn/ZPNGWCDExIuquYgRLbFGSF4aTfpQciim8AgEQ5mDGSCptiFr
BedrppINvsmnNnIXUJ+J2QqtJ2erxV6DbULD5NdU+Oz8JngMWFHzqIvQCmrrteDtKNrk0WepY9cc
JEzF9EFhxjEPvXIzRfBsC4HMyhXMuyH+0sbiO3GHn2zs4nN8TpE3aU+rtBc7gzsRYZH+LEy2UmOx
rh2zexX6pCE7J83GA3vgQLrf+lzm2oC5qAvM3Wi7BzdoxCG3cfKU7nDk2bivmwqrWfLWKubnIUHQ
N/M8Xua8A5LEzi6xPpdlTOZNMuqu+1E31qbAnR6kaAChFgAHC2NqE9MowQBj0rSY0UcXiLpaKyQ1
3yObY7Iw3aKQaysbWwwjU7tpbbtdSwOdpK549vltkqxTzLObtmArUIUU+pAG5lnVOBeMTuHFEhF1
H1iuli2e6EU4g+000b15is08jWabEhv2vhyzNfHPmN6y8jjmHM5D7CabRnfVs5aZ2U7Lz76irE3o
nJ0acMEAnXgOlbbYKrvamjaST+L8CJUdUwmIJKmoDFRtE7FtoOujwNC1pwkyZFMCI2iZdD7fhtf+
htaA/vXkqk6eUEYJ/7WEfMR85+YRf/Vo7oMifNNieYXGV64N17j3Gq0UPec4mqcQv7OqX1Upe4oo
DHlNpfFLocpvtppw9w3/FfPP2rcYUMy7rDjd0eX42A0RALnwFoVsfNIo+Mi8Jx/4H1ZmIuNG0vBU
j/Z2RAyPqYgGPXOf2AF3BR23VFpOtwhagAEqlyDPWyWCj1p3jtXsuK5na0BDZ9FEUQ6JkWHjjPQy
ZdCkViGHvJVTp6cWY6GOTjkQd+PNVZkrne+wVgcDO1L4nen6A+5/c+4ZeeOSf6qY2mU14kvViKQi
VNf6XLWRf8kuGJEzJMueHJxAGN7DCSwBIp9ayRGvTDZVq6riVBCNyFjDnwt4JqaLzRRAQZXD2RxK
HIIBDuqF8vRfrQR+2LLLXIT9dIqEeXAVyrIWa++BJC/RGt47bleaNXokxsTi5p50/572mn8rBqNd
9kZLL53GEzoaAva9HWuYMOKVt2519zTYHMnMOjukpoEOE+ALsIsrIbYPi3O+qYhdRSWeLSf5KhI6
B4Xrny3YFbi3X2pPu86rviiXjwJ7lASn0LNBrFq1sQI6fUHb0oAGQkX3TsGcGHeC9ANtNGdZ1iEE
V0yBX1UGFoJQ9jKg5an39zj6RiXeUyNms2IM37QO7qiZ2PmRe66MwTtGYfQUF3NL7ZTSUdb3xklr
jY/J4gU1ZUA/fJqVZWRSF1nve13n9Bmsced8mTn1cFpXLbNIQ2nOeN4NWkaDRl99qmDOPQuKvz0O
KgWz9kT4l0gbnESVY4HllH0nsCkxA0J4SlywWLV5VgFv69BUW4RMolGAqFgPdCfSpquLSRPdijNL
soQYry97u/ytO9YQ7oiu3LjJlwzqZRs7b8RIyk2o5U/TEJz4mXECa/FWRaoSa1sNHO5H630WfXnb
7buYCOLMuI8o/svVAc6hs4aj+uuV3rVpnLORzz/vynyEZTExhzdP0/TAlTRPBt5cYcKTCoTAQsdp
FXrdp3mPRftC/I03vcsDTHrhezSSZfF96yfpMNbaprO65WmY7yG6U5ZbZT86nfcmIYmlP5rXkM95
CrsnJyrGZWQ3R0MCWOLHjJoRJsRoL41EJ0XxVns16lfRu1Qn+LtKll9ubwN+1LIHJX9Q6zldkBhb
xRkQozLitR2+uMrbsDt+Tfvm20o4UY0RAzu+sTYSrynee4r+sse20DBKg9SHRgFxyM0mypNScSoX
WurtxogNPQgAHtiNWKByvuB0vFVe8lfn+i1yJburuP9JA3dVjEyEpG1g+zBUmenWsZiXuqlBAAnH
d66513HU3o2WHWEYKBgGMZWtGL5hW7Etg9M3AUagf3bQT4327lYdbdEhbMUO93+sV9sKdJmZljsj
HO7JmOLkksBqltQb/HpueXeaBjQZb4I+uQbs3xmWb1pGQWAVmCcRjFumrAQzICk3Q4xvKsXvMVtM
B+mhidHcNvTvfrWise+ZNhEGgXKdxdWXP6WXxNUPIVZA2lHp0Cau4ehTQ0qifu5Ktln/SBtWPcXF
RfAycPtabo/9Uewm9SED+eZRg2WYyOSw+cnRU+CiR7NAmTHx2s91yDFfdeLma9krY/NPh5uIlkf9
mZuCj2pqrXU5+k9J+itj0pvJnCZ2bd47mLAhMG9ylf8EeJoXSuDAIi7LScTDAGa21es0ZCtSvSFy
U/DMoYwgAyZORYn2ak7mq1QstCTkGSGdU64VpyG2Hpq+haLRfpnqVIP9CJLmDzdBua0KBAFSK0De
XN5HAVmvwGiRuApO1jo3H2jNfeoU8Too1aPkWrEGa9gwRu5Dm55lOac4HYO+qF4DQTn222HE5xoL
+uQrbdgWkVGCcKoeFBRfL56+jImxT4f1RaTC+8GVhaEciRsXD2hCJ/wJMwuehnbu5EC3Oyl7GFQ8
k3V1lFPzXYVmt9KS+jjWk7P3jGuieSSDvGvamJ9pNYRrWhc9aaabKmiJ+XFAb3DgLDhqUNQKFiek
/wcb+XCAM/BD+PCgpT7UqRAaUtZ/uKZnUuQ9UVUvl/BzmbDy8CEWLpV53ZPKpWJQ7x7jsf8c06k5
+X31lAdJsUqrkDqwgo1R6q0QEkPhJETU5oRpO4tmw9oKfRR9k7YmR99U2ag2fC+vssDoY44EYMOb
57vftpGf4CM9mSlxs7b0GbGbbYbGsuS/oAXUc199yUZnggMEWsK39HitT7paAn7e9/301vYJ0KjE
PQasJQ7FoG9Sr4m2fT19N0l7ox+S5EeP7I0PNUbo+HbmEqMgrHVgFnCr4gy91GQdHxWodxRJ0xJS
4pkIrB4fJ+6byTsrcA7LuBRXOF8Nq2szX0umaMtiTjLuxSwdWHSrL1KTXyjbCVR4Tn1upz0GRqlW
fqYQ1fyRTR2SSeyhWw3Ds7LqnW+IfhUwXuwF9WxeQ9K7hLkUitcirX4nklRTGj2xvy1tHCK6aQFV
Uvvew3hCnC639WhZO/NYTE06UJ1NINgnx6PBeS4PXsOiuZYt/UMkXzBU+Zd4qD/rDMyZKq2/jqIX
kQ38gJVEVa6/Uy/9GXp39oWH+wrKESaoJ8vnwsCt0cGLbI8+lIO6frDT8V6XPE8tDrlL2/He8Zmu
gfqgBSOdcwzguRmjRBquUjuvedROKujCe6ld42B8tVL2kv3krUVFaMrUC3s+369ot/bzlR+TOmla
bkSv9k5pP/LXB3PfNhVjrXMKOYpiTYRR63c+o2odPJaWdXWgFjC5iL9kgn+GaBzw/DZJYLGq1r71
gDuK3CtbHLv8guhAvaTt9oudVZWPdUJ1XuDTxGWRLQ2j9KON+wcNusiKHCarOYPmUlsOyGsD7hlk
f87UT5MEKzglPSqJ4Z+HvOahwzs2rQmaMYu9Nrb8lW35GEaacRRGo9AwAmCH3trTmDf6zAfNFdYE
6tN7ab9zsT+BTunm/fmGaYXJfWBgbG4O0u8iGzBFRQIyaN5ObK4pl6jslxHxfh7PqN4m1RBLcq/Y
OvCHlkwmHh9iV5NlGnmZSHFMBHJwPmaAh3BreY3Lz753l1rkeZs+Zspqp9lVcNQb4GoF4YSdF6+V
Sa+sVzWvRTjCi3ijuSPfZSEG16Fzdm3gdDRtlq+VVxCLHjClx/wUeqPM1gn+4Y01Ag1A/B4HJHcN
OtOyxq+w6MWwt1XAJl6eWa5PtKorKvhQcAZUC6FR7xZU+UqrzAuTxksbee2mwMZEmPYsbaK/TfoM
3l4tzNx/Qqn7y4rUWGbTqU2Nr0lVB9SDnYnLY5Ha3t0YdNCz9ZGv+hMVfybBoj0MEWugPqeprwHL
PZQ8MVNTw/mbQUDorW/LZRYZ9fSJvrH5YMiVLg+tnsaQJQy6fQOPxCYCkmY+VRNvBM55WE/i+N2t
uyV5VKwRpeeBxUFIo+udfOxqSsvP0OFu6up+WBYFULNxyrZmpuHWKRmvNB2Akv8XVslOEpVcx/AB
V1EPzLIM7BlMaS919FpB6+nCstm+hcPSSBF/NdFiBp08VDGdhhZ6+CqBcA3Wn7biOAsRX1zyQkXy
HGUMgZY5/baCNV3CFmMAJ7NqMszu1I5dU8fb1AH+QZrUx+2Exwxqb8uUBXlTxpQk9pATq8Q0Nh1W
7KVu1OHKnldruF7e9fGER2ZmcydinbOyXAY65XL9WUL2IMjOZ0/3cFhQ81Y1WBKD2j03YXfpfTsj
muZgMpjwMYfds45zu+Ghu4QuJ1hV1tSBRu9jG/0aE/EoDK2lzvllsjKsSZXatpGrFmlmbIEe6y/e
qsTDgdFZCOgsDABVxE+LWshrMeWPOpvD56AjW1LMRY8N/oh12NvewQrjCStz8+QUDkRgQ7zamtGy
LYVlnYQd7MlJ824waK6jrtd0u/GuG+OEHWGj3sPRr1cVi/N5aEsOnonlzOnYrzG2jRBHG27gEhLz
gpTCN0amB6+l6jkpmoixzEeU5wghuCSn2dxr23m7tNAbl22PcQuEv0hAvCE3FwEynuEWu0Zrn3NO
krIXLzqk6qU9583YddxSIkUO/H7OUVw6VHLegyk4oVQwR3RJt1bVuOcR5JE+UVemvmXQlt9hnQQb
XpXWWnB1LhxcOxhMWN8e+ujAfiHfuVjnGZ7g6ggOfdI84l2F4+bmAJfZGcNSvIKXCFaakZObz/kj
ZffQa7XY+y0naohdx9Lr/aeWqk9dGoA8wn6H2X6HccDjBFa+Cs16ap3+VLn0d9bI+0Ejz2WXXCwH
R+XI5NsVSbpUXfHr9MFzXRg3FnrrwKG+rM+ad9m9e8P4DXyj5FpungZwRCRkQwtLGsvluMTqxsEt
WoF2+elaGHcBdCSR24veZjNP8HZn9/Znmmc6ldXJb66Z6xwQ+SLmbcPRZtiD3J4LsuLSeZ2i4gN/
J7I8e1orBRHZlMN07B3nOOAZNuLhkEIYwfWLNc426Ue0/KNl03mbK5DcBUebScPYGNT5hRnhhDmv
7KttEV9qO6f/xxcHzZyBAqiFs0SDC9n9KjzmmzCu4Zsi6dq29Z07errrh+YEOoWFnk0QuWn1r9IC
IiCS55GrggMrLwXCoZuw78myzdz/ydn4ZsN19din/X0M+qMbUgY7m721oX3p0/a1EeH7QOUGDcsE
YiJjb4dSX3vhwWgT0DG4aGkqyj51YUAgQmC0asMCvuY+aTUQ/8jkfRs0lDWE5TYveI5UrnHVZxZh
nzZ8GKEG/lKf6wcQ+kZe82sNayacXYd1NjraOoPAL6i6dS2Nna6RmCu7Dt+MHwisSIa2t+XBli+z
jNGnjDskIPo3DVveHJNHbRSw2OCKUxYeotKgEFYPWP615C4m5ut1oGE1QVgCy3YHdOIQtPJQUmSz
h668EQn7msjyU2rXCUQJcv9RMpRvXvJKWm5f2O3JyNxhxYAt6ely/6Sn3cCz4AcI2O0BYQ3w9RH4
HriWcMg71BsL/S0wjGbVRlsleAtzAhrXGH2iXRf7ZM84JRL4ZQdLzmJZZ9GrGzov9sXD5T1Ollwp
n6KtQh472R40S/VAlcWWy7Za2QRUAN113qZyDGoV4u8yyKtNLowPtgXZNe0id99ID2mjbuKLPzbZ
LqVuemNngse41jsPJIBPNiDIh17Ak594tix5oj40XRhcDJRz0AJ0lXuuAUGmcra5pz1Gdj2cqiT5
SghBnpOxSN4afFqTUvZB6+R3GcfyQo82lqFeWNvYZyXnm7W97jyCgV5V3DWQUTvqPpIzNOj+BCwN
ygVkuzJ0ihsW1WEFvxHriavwPXH8XQkIw1uvtbcIsRLvZ804Sjp+wTbN2ISDDjguizhY0i4m0mnv
GAoc6yA1Asua9uCkp8BpzUtPXR6kYKwdmhcVmzTuHWw7pN+jenqlKd484O0tcaZa3WuX4vF1vsfM
MDe8Pm54Vri/VJQ9kJU9j23TrYM6si4WQngprbcUm+sxJNDSooCJGuoJv9BcZH2PVbIfy47cplDm
OiE0sUzB1lE7TcZGtXa9dYRcegJXFOz9mrPCEO2yDvU0z8ZgbbT4FVSZAU1pdOOlzMOdl1pn1hHZ
kf0ai7tx/r81WbdNI53+XEyY/N3Y7N8MXz80vvUyDU3/GleqwJPHpef5HSXoHE88cwxPQ6C6rcHt
z9nVBj7YA8aiPbBy1oIN6ELWA13MtfYTWe1lGH0O901bvkCdHVYKa+xWB9jBh6qaXVvkzWGi55L3
sj59AP9fJ3lvvQ6hOKFYkdPMqW1GtHseuCVJ7Q8ux2V9Oow2XLWxjNc1B4FVWIFL8yoDe/Tgn7RJ
xyNNBjKVdgcwUz57RhW+OPh6pBcYLxTDP7nJ9FuqRoeEz7PVKXHEBLVjrdOWEZm41LTk5YDCKjP0
5Cx4p+Ij23ltF88OOW6VTjbUiJTd2Winr5FHXGy+s9fvWc3E5kudEl807grp+r3NXVgSNfsFXUvf
A8+/2WU53YsG30mbB/4DGSOtH0DKdeUL/lHnmAwk1qUDBatvsd/2RLa7YnKfcSand0cW3mPAPbU1
o3nV2BKzMJgksJhpGzR1ylr9dDh0bT+sCq2+4gzilYLl8RDF43gwOYLxHSi1mcyy2Uk/6U+YL7ZR
5xonYzKProefqeTtdEEUNLFPNE8y6UMowXH+NFCLvQqbNKaW9a3MET6qkSqR+X8qhetDIDXjjpqO
lvLiF9sBad/mR5fbQEtgBZfx0Lyx7ooXjRbYe61T460u5yYgHFDBhOMf3372zTy2TCiF/ZAqz9c4
03C+4PQv+969joovuLPlmxgEocqpzw6cFvNDYyYER4qSiEAl6q3msaNIp7gA7ZB9xRiqHnv4abmb
q082IONq4EJd+25hLXONlg44J+XdktTC2rKkFze3H/JZKWbZVB/SiUdEX8JjdjKamdJhus9KGQmO
Tef0zbE3nY+mbOWPoK6dNCociS4jJtapF0MRRscNQGUsIPdxOpgDJ1Rljbw6DOK9mmvj8taOfUP6
M8NwrTkdTGUQG47Rpn+hnl6pwAk/Gw/HnZO241OguCvqQkHHceG+GD6hgYlOhw3Q69cIQOVDp2rn
OmnO1nJcjs762G11n6yxVc25u1D64Um3kxaDuP9XGbr3WGltvk0U9wrltvsI8OWbniNcWLH/YPqW
eWu7hq0dovs3ly9xT1w4pDOf9AKbuUH6kxNTFB8dK0Ob7bqUx3QNp5jopVeN2lIObM2qadDWJdzS
vasdBvsa+Ur/tkyFOUiySNGcFiMrhMi1I6dt3xb9LQwvqic7GJvCObYovV4znn1RiFumbglE7hfS
XNEL2LKhv2gV9tmAE+WmHbwfKKxirVyTg3LVSOrE+zuq2vwmDNh4xgbjrxT5yrXbc8hW6BLWtX3G
wbqyJkc8WYYKzkYxLJ10LpozyYZujVx86tGnsMMKZo/52ITedTB58lL3rJ+w0cuViCoXJBNfaeG7
IdZrSlEKI+o3bhqxl7LnZeQQLzXypHBX/IUedtWWaoEXZhBz22UEai0GXRagOzcIT5MQuAJFLVca
AuzSKOEOTFnEG7Hl3Swr5xYFLPjokgH9wJvODjd8j+yg3cRaWQTt7bTJVkOWqD3rpYsmbE4NriRP
065EyR/hYTrf2p06wlylK8f4n2Wa/6miyO1vcf7Mfpv/Ov9X4Mkm7FFh+48exf/9T+fPvv2t/p+/
5eG2ef6Pv+Hf/ZHNv/7jX/+znPHf/cM6bwnsXLrferr+NiRI/22N4//vv/wvv//4U56n8ve//d+L
IhEn/03z3v9RE/nfv+vff9sM+Y/f/s9eSNum/FHYFNV6unCpgKQe75+9kI7xL55rWYZJvykqk0MV
5f+qhXT+RUrMip5D2YPuCGvut22Krg2pk5TyX6Rp8GvSM0AG2br8z9RC6rr8D+WohgWrl9JyvhSL
r5MO2n9f0Be7ldQHOKOrOPANFMQZV18k3sZIzQh4P11nRmBBvW7q8BEMjjxP07LSZPhY951ajQSx
1gp/+eBFcsNpD8ZyDa8qGHEWOI0MQTeRsCqTXi2HYfY4Naj0wYjfJQk5HnhxsyoaYe5tjaSUYO8J
0JkgJoQvisfl09x4cIQQ3m1yl5yBwGi1MAwl0LrmXdI8rrR59OlR+QQ6oWOHlA/rYIg2tQaqKnX3
Lp8rdiWmDSn1s8TntCh8Yjwaiym84Do94fU2GAvt1Qui15F6LxgpHNpztN+Boi1S8o+N3lSPZfEo
8hHknpkd6H3EoiFo1OC4MHn4ZgtSUIHAn+GACF+AvVhhhDU3HunhtqPZxiZSPJJYWOo126Fu0n7L
kUa9shfHqgqdTdZhWMkCHfqQYd1xk906Wr0KNHxEkl4d9ED/GzJyOUFdfCnPxoVZaOdCK8ZrloJH
xFONB7ULCtqyuxp//GNDwTJMSlbfWcWJvENhsCn1KRuKazuWqolk3TfyEuDoxLECYXvwi73y8Qdl
qb1M67sJTY4aMuJqLuavZpQ8DElcr7ig15GDBZ69fJZTWNvooLocQBtzDw32f4qxq3A0l0Pkwj2w
KJYRA+1rsg7x0nLWMVLE65Jdtt2WwbIjRD73p70pLSfEamsn3dNjuJ9/MffOcRiF3IeFe/FLP964
7dBuwwH9cgR5mLAfJQGdrKJh/Avwi6KlivZgaek6LA02e+lDlRTJhjoeDBT6rSrmHX0cmzeMSwD9
a3xKOdlDTqlesnMzDGOZkTm0R9PlUSQc7sf4AUvBojCc8R4gqvs6/hoKmpaTYliS0Ackdz05ggkr
ksQUM+En8CPOZklNrMmPMHmr7uzTP73JMEgGpDw4ke+6oOpWXI01iTnQaXRAHUL/pWoqAI6a9uom
iECs3V9zn419aDrbNMHspDO7Hyd8uqlX7M16ZleF9cVN8EyNCXV+1IasCg47RsdGALMTfxWNWruJ
G23q/BN6S0CxFCYIipD/rOx51DWCnbTR17R3kwK1HkaMDF5QPCeGuDt5GUIqwxlgBCDhrLsekIvy
e8gFYblOBDt/3Y5NlloS6nqo2IYCpkuiZiP5QTdohMRyuy8ndB9GQZ1PbDdLCl0RAUz7QdTtk8qi
fdaYWFfLN4hqJrDB8IFcDWBNo3w38WnpE/TwytzEU0rbKjsZKTgw2SGC3CSUf4gDC74otXxTCaXT
hYiQ8GGzL3wU9SkeGJid7J03rsGXw76PqpJvuwnfhKro04q29QghpJfea9dn5d4y/oyO2ve0IG1e
ALlgk1utfVGORPG7HV3xUPoINy+S2TSErvhkEpFe5Hb21NWIwH1rHOs8vrIfBFSTXQsNhdnSmjvz
6IF2PL9qzcMU6VjihL7oDJLIEb5ZG2iJ3pq3wPE+gUH7i2BuKgi0GNXDm7Ffvjw0NMVWEuE8q45t
T/1e4N0bHhS+Q9RRRifl1M66C0ti4wRy4xhLJs2Vb7g8NqNGlkkLCbIZDg0xNKYvVPSZhnJYDhXP
eeSLjz4cfyqvf6CDItpqrWft/OqVS55ghyiOhoNpP6zZPClGVc15rf3wpUxRWrQQQ7VWdrcs9B/m
r0dlVrSrSGgpC9GuzPOj5vrgBVr/M+Ga/QgG7dfREgoOYnur6dZ7aPv5rh5xQc0qdSa9naZPw47C
LW85jrdiKjlDJQNHuKS4px5x3xIxYQqbcit8O950s9mq9FKusgyuzCQYXfv4YpTlh083Z10COSOB
CNhYheWpMEGFJQZLEVbuy5a1uvS3lIOUG6kxpVRDFKxKWHhFvB2Mzr9OrUuNai0e0J+nnUZQaolY
M+3s2qgJifiqXOL0XSbKKi9lkra3NkvSdVb0ZydiO9LC2hJwoh5NU/euVTwHROiDPcBCeUibqjoz
o7fbmLVWMcoas3VR36QS9Y0F32PSTfG5r6vxSHMmbGCGu62EebI0iFcCt45vGOqjGx6TjQ189fF/
UHcm3XFCa5b9LzknC7jAvQxykNH3Uqiz7AlLsi36Hi7Nr6+N3qvKt2qUOayJlkOWJTmCuHzNOft8
P8LrmhFUbCQbcxJMkGsNrkDxtXNlrPHIzI/fjzK7NnfplEPgmYEA48Vjlc6h+zxw23XcdiIgF1ug
oxoXM7I7LdD8aestvx/BgRvfS4dbL1A0Lp/5/uAYaFkzpLeH74eu0zcbb/kc28+PWmcDPBAtf6VE
Vl24fTfPZizbQ5aZ11zmv9m3t8/fHxyk6xEUvbtAAfHcIPff5i4svsKpQM773s0QjfvgJ9W+H3Ke
flokZrYm82VEhOW2cHBNWgFQhz7r6aeW1+T7w/KTCm/sbpnlW9e8Cp+iFrUaW+5p45Vj96yRhD6p
+PH7wT8+k5XPgdv/KlGdH+KJq7xqC5Ta9fir63xe6+VDUDjvfVOpVRVGC1TI6p+LVDp7tr9AzBlu
PwOb7p/ZRqYI/G9RVVyC5bOmNWaLzLTefz8EOlFfC2YB34/SIP85T6VzYe73aZKtc4kiLFSdEOEB
qZnNvNPTz61X3AWRGlcLEJMqMYEUFvPwHrx3VvAqNYKF1KA6541Ut8/IaeZ9qiKWtbF03lJ2hYVb
FC+Nw/8iYsIql0+7uVPcYpTyUTw/fX8GEJk8Dk7Hsqsq3TdZFA0DOuixBBy4z05H0lwy2WtHsO7o
fO299Z76Y7jUWr7mfoiCcj0bwW/HDJ+ARFhruMMLS315wzTyGvtlRwCNxk2T1RvS5oLTOGaKwYnx
MeWGQwqSYRyiKW02TGKtt7DAJTQV2t8Vomdl1I+XvBoZK6i+PLWo0d7SyaC9LlH+L490IGDem+Wz
NcAqDjuFM4HZO1qGDaNuRrM+TAJDtOXNkDCNW/+iie1+yav2VTM6sqY6POt5OInItF8lw+J7Gut/
ecSY/B+P9FjmR0d2FAeGvk9JJX40Fp9iDk1lPdviR9G7ZESZwXgasHAcIkHq6GQ6DzJC7GI7iXHV
w1yiY2BixyAOKZZtP7ZJ/qxsA3EP75xzVJDmVI61Wjsy5JZpS7L8Qo+R0fKwgELCCGhC3imwqOkK
Wp1h1ieNvHQ3W+5nbMn0hl7ZffWr4ldnsdqzCjIYbYNlfBuax7rr5bnpvA/AJi9s8YMbCvtRRCkM
0Q72HIYjaOjj46znM9RpnMVJaV8tr1OneJmjVFkWvjNUJmLA8pJNCvJqhTxrcbm2JrKsXqKcDRps
Gnn3Iw49dPRd+ZIUgz5kgYFsPWt3hhlHrwEWv1dMZ/A/9MsozPjKdP6HKyuHo3nW24ol6gOrmOoh
wa4JP7A+umN9wXSIjdsKsUEso8rOcHuSkGq/3RRN/F6NKHpdw0sevj+gmk0fiqo099OMH8ZP23wv
fLIGcrTTFjp6tG0F0B6w+MEdk68NkcDfuWlP+KBjivPCJEG/ET/Q3XGHq22WpI7m1P/+ZG134Wke
jafIobptGLzvPI9FnFW07ypiSegCsLwRRJ2fMEbcu9Y65nZaXyY9xY/fH+IgGw8j6Wwrb0DrUMQj
AZPWgAtw+eAqfyRNQt2+H3m81OPkEa29fNcAq+mtVO2PKnHLo4G85cZTjan1li8f/CErT6KFCCi7
8ZYRDLCYE8NDRwwzBSV5B5WeulMVsgxm5lYyLI2n2/cHeCEFEtVzLOZfJUosBntjbB2gUP0e4zx6
AMx59W3H4qnq+/UYwlxDhgfZ1PbTXdsXdFN9oI9GPL8NhkRC6rpo1Mp82kwD7ko/aqzbwDeLJX0j
wa67cfnl7dawb99/6vtrEbrOsfC7i8sQGIfjrHYMbGaaRV5O0gVs8gGbazsy0B2a2d3h3Mz3Q1m1
CAb5Db8/DP6XE6rmnLIwrZER3ibgz6C6jaNgNn2KA3Efl1+bsEwP9ojNsxepu3A0iXFWVj/IZqgf
ptCCCkVkCGD0p4ZW/uYID01NE3k8I330p0Fq4cs4u/7jsmDvHoHkn1jdYUtczVMbQOyRgHOjXAlw
VJDW4pa9JJJoEzPdvvWzUxgMdIGM9mAl87atY2OTNnm/Npejvo7b7t5w0ttyPJBbpql/wmg7x5S7
jgc5f8FiBlJ9AKbAlcOYPIVk8UxF6u5ITQFWoayXsLK8q9Cmc+txmzWiz18CZ2Q7CJj63Lb1XkDw
faQLyF5KyWE5uoKkJhVsZDJ5j3UPsx2RIa1fFItnXeoXbZTD1Y7flg0xvSl2U69LvmCpjOtwNNSh
D7zuJRJLsnY5jhut++7FmzwFnLv90xrNKRFD+VDEYnw2EU+igqNttw1xKiq0FWFbqC0WKZr8yqCN
qyGBhR4B7yWPRnR/SO7shxD8AVNlfTfl4L+4ovrjBzPOAlKhtzOOyJeW3Tpv9P7Z1LW97x0zfXXg
sCDYqxBEV/O+T6bwLkthHJjQQaXMMvkyhsNfhRx3jyn3M2k5muKZpwWjMjRS/fL9mcpAzkn1CSEb
44nVjckatcGpnseLygIsQDzD2F58dllY4ackV+sGygPIp2ifiYxkLmlfZtEWO2AqgatoUj10HHQc
BAt4H9UgWcs0iwYR6VNj2sa6clzJdMbM1g1px5MfUBn3kLW8pMNKYr+HLcovq0Oag0PheYj5z5Dk
lsXgLdhaEbmckbcTuP68dxje5J736XpiF8zNTy/s17MgFMIwwFCl6ZMRYqxl1bLGS84rXuoz+AvO
p7jHIs/e00GGsCIPhQaE0cgUC3/bSbIi0snfRXmFmClrt1aPdy1t6jO5t88dRjdwtP7f5bVIG1ls
fRn8Dpzwmllbqdw/g4H3vIc6WplVsfGHGIHH2LwXHt71gOdz9ItxB89CrudghvwZxWclFBEEqauO
46Qp0ykquNLdlh+67YQqOHr9ao1JjREXriMCC8Uu66bm0CnyUpGkHNj2P/eZIznKmaxXqbVG745X
pbNnEIP5a0uE2STGDxYiOIc+g9ojI5QbaS0Q/MdZehFVc3aq5fycW6D+HVmtHkmM67oh1kM5mdzL
ePzp+PQO8Imns+3hbUcilm7ZyXDvWUT4dY2ESDYQjHgFk12azkRJcU0wtN+mUcLB5OcI8J2QVHIb
IUVmU6YnRngvzHc7UF8lUyskah5uBRNW2jg5zrVvx8tE+4B9ZXwKGMCwsXUPhjWiRZ76dCM9ezg0
fvqOL9/aWXUCMg7I/lxdRBf5W4pCkyKtDSCAoB9u0VTMgXEivQp/QsImJGSQM7pUllT8O8U2ABZw
Cul9Xxg0ym5sbW1sPCAD8J3qkN2GX5PaAQhuU5fFBlvcuZXzXRKHs1KYGpJZvgUhoHYzh3QvPF5S
bdiXOHvoM2RHZcJO1J2J0CYT9Bkf5iplxA+kNLijxQfbVi7snQK9DHF06TrlXNwHaUtuoWnKbcHZ
hhCTBK4YKjACRSrx5Mk0/U2KVMqTKJOIR3yRLoruthgIBLHmR+R8kKhiNGVDND2Kyn7BuPnkKH6E
Dv6mYvgou2g4OlV3niNRbbJK5accty52ekRkzvyzbpTB/DOPOHX8chMFAYJPq+72KJp+Wwwlz44Z
v0VWIreTR6hWEX3VJugmu0d66EU//ay3/o7x9MdEH5N0kAX6Yo7AZkcHocldMqBU7XTgRFsgHwJ1
ZOXBthouAorr3krDFzN/d4Z+Vzop9LWoKQ5plya7aMRTnZbHeGNX0WsB9nTXuODmufbUKuwAITV2
8CZhim3jauMlcQPd4VdkLLuyMHlvh4DkE8P4M0zFxYsDGt3UPkRODvGEPcnGDaTeLuHV4KpdxGxI
tzmQbXgJ+ih0hXeH8J61jRMkO+Tm5B1dEmXa2AZCVY+CiAEmu75jXYoqIZI+KtH3sYFabtJrv+Qt
Qnrkg82NGLUwKmPoEsnO1dmGrQvI1ImRlpmrE+iht5Rmmu1c8desZX1kBOvsoFTmDEHW3ASt7Vx4
qNmDAb9H4Y/LHpz+Mttn4bGEw/dWRcPFqaFW2k4DPcEyh5cIYKxp5YeW4IhNECJCJpziONNvYCgO
om1QgDZnQfBaBgn490aTlzTIfO8t1yq5S299r7kEHINblhqB0nbWs5cjp+fOb8BvP42yibbezWyH
asN8YUD6lF3iypeb0C8Qm/z0Bf1nShm5EdwZzFb3V3Dv7BA5rI0eIXAFPqdLPh392MTdUzv1yOjj
Ua6jZoQFB7BIVcxoybU0AMA7XKxZhPmU1D/UWf1bMLHsajPmRi3Bg2ia6qcAMuq61854dbQNnJct
pDcO6bqDapDk5W/ylUwoFdPvodFq5/fMH1vDfJtjzAEJhu+dLVro4/NOVpOzRuTBK8hI2zbJEUzl
b2UVX9k4T9hLtV7yVP+Ui6y6LlUJ1bUCciyc7uYlBZaheHCZsMaHmWwP4iVm7A8tMLKW9v5kevKj
abKb5ZIZ7BB6G0RFfUWVJFdQbMaVF+AAq5KCi94Wm75KA3RGjM7MgP6sZH+WKfNg2uY9AC+dH0LD
RTI9m8G61SHt5vIhn5GurBIlihMenUeD8N2diKvy5C4fvr/k+08lvMwThhWKVi7u5e/8yvvnV2Ee
Q1XcE47C7iKJ4eKHaLJG8NlJAL3FjIlxVC1aQAemDbtqf4/LX5MV6CFKSym2qx9TDiEgapjYVcp8
UgXmAtEUnyYTCNBz429EbP65nC6cfASiu9GfsO0wv7m0N/UEgj2q2bzIMSp3ltszh5vdJdxIkkGr
Y/9QxeG1aiVNSNZAIuTwbAtWH31U4wsPH5XKhvOo5nVZ4DxREjFfUH9YqXmMsK29WjnWAGuWPhlh
SPe7QPx1sPUqxyO9pLVhacJlX6H0A/8wvnYT9ZWAAhBUNvy6NMbr9D2q1OOuc0j/0OSg2RRcFz99
LJe1rGe0x6xhc28Fs9gGvvXXgO2ExctDx59Pf8ERDBdbsdyv/OjYGH3/MI8Y+0GEgRQ2oYdHHsYf
8jRXkqaCQcijNuX0XERo2wphkuyODQIhHCRV0Ll7hKv7Lpz/1mGsuULUhGISQaNR7mbPfYJohGSx
S+4E3dkrd3CY8DfGpxsM4d6EVYhbKOHewBra7xNr58Nu8pidrFo2dzvdcYKPid72RZdfx1lh7Gsc
bDL+eEWsSYlG62f00Ydv5aQyJUF++v6TwsMHREhWSxTZcPZcB6ZQUGouyu8/mp4/bOoApf73lfr9
NxbMrH9+kd3Q8GJxQezzf6/a7y/8r4eYBu+10fS772v3v65wn7hS5FHyQZly/MeFjTKhPLFvItYp
gFG6Vz0pm8vnmEddrHD+QgK+OHdqTKslH3Jonmvq0Ve21XyrcokEXtaCdUyQtpcWlxxJJroRtFcs
i7JFVbCYwziJuJ88GwBErKF46fogQEzQucRR2SONNuoKivEcxSpiE1tCKrEZH6QavUIMwLU0RvcE
GSJCpk0qkXQwdkF6qCqj3/MWxO4HsYvCYd0UD2E/QUX1F9AJJ8EmMst3qlpbT8WPicGY0WG5B1RA
lFl1E4P6xWSdnl6llGaohJ7SpPsph+fMwqRFS4qnG44n+0V4CBEez7qeI+K45HMEceMAhQTND1Yp
QkLAnU/1Cyfy4g4+IcFkuddEwxkvWeekzokCNZzsXTx3r/TV9Q7PGYqYZueNpFwm8sky1F/eSjbX
FbtI5FFnj7Y8qAPxVFgy35lGX5L/juc1I0KZASUcKqpIj0GV6lF2CrY7bG39JVvQosLW2F/EAGkV
sgGAziC4/7Jb6IVq2RFVFmED5uRu+2GGCF6wxSWxV+wG0SHJi3Hg10aEcmPAH4z2ZRfmmblfAjtZ
yjz4cEBDZdjngLC40slesq4A19Xn9yE9lDN/G3ROePa0+Rc+JLxua7AIv06mfcEGUfMtyKHiX9ko
6XXUblU3FdtIYakLEUfsqhzpbTs47CZG6H2dIqW3H/RWsohKC0CdFMxUeiiQS12PK0eblAxaH0hE
ZvJeQAWeIM2vSqw6eFf/Dm3MjSBIr7z5vyruQxgKkx8jsNVVjfR/5qit9MXz6YaA6EwrVbK+Mgxu
fhpaEBwm7iNRk1Qr5ZnxlpEQwHxMB9os771PkmBoTh+F4oiKuvQv5N9X0YzNNtTqFocEipHubFne
q6d+92bLzIMypcwdRCrt9CPtS/y6YjpmRQzZo6vkWo5le2KptrekW+1wi1DcMuyk3W12+fMIYV6Z
IMq5MKE6susByYSkW1r0cXncPyP6fUssEA9e23x+sx1zwPGQp4gvSSuWgfoDUXi0ApfXHUKPMnqo
ER4OUF1cRehG9MHR9wd+u3NfXCF1gA+iD3dqSM/RXIQH6beFtUbzMqzbgbJHiO7CrfRh1km0R4wF
PdxTh9SDaoumkfWtk5Ynh3nkCb4NdOPlIXtPDla2nusoyXbS8OwTMz5GQdnE5s1zCBf0G6BdzUgv
mk/bylGnxEjdfWbF2TGqBvyajFuwsyB1dyiJDtYg9trqHkY9RntcGCj67eVnAojnXOMadg6L6adg
tMIvk84nJDw+PNBzaH6Von1heJvs2O+W8xpGbrLXZXwdO0lEkx9T14TuO7JpZ9dU7Dh93zjEw+Kg
hKdIsx9Nel1WlAScgphbtL35/glICDEqVnBTp7E7pV7NsDPOev/QSL2Oq6o85+T/bRx0fJCTfWfj
JJKLQocG0ghOhk4NRzKDyX1rZbwreDvsI8GgoHoB2Yu2OSdsKCVZS03YVwGRMbqFph02gCes3PyF
WvOBodHwgoz+JxioX7YPxZ+c6xEVc/XgUpxQCQ4Gu8byhvDqzU7lEze1koBHZk2ZtKhNKTvpiSmu
BTk3G1KrX0xEeElmmq8h3jQrhLSuRfDDqbPyUCOn4/mKHJa3Uq4KbW0SvOTQUhBeJbWzNVkDIj4j
ymCY6POjrz63nGMFyoecW7x4JcpeCxw97VB8TUg9Wo/99GueqCAcNo0pHjZ00eVDKvUpqdVBex4G
FTsUmyVENFXbSU6fLuH1w5xVZ7fmv+vK/tkv4/Y6N8MLYkQaFEdXu6DwxJ4oDvovtOgcZYO4tDOk
FjKicRnK1l3PY3FHTuKEsnowk3aXzwahmU34lRfc71M17ikhnoXtoj3xpd5ElNCG3361HadfPLPp
QwZC6g952DPDzTaCzFP5TXGOvDViF7XzIDpf4jE9TQmFCWuyawx6ik2O+yI8tJnLftnWVs8h1LxB
T6jWIcLWdeawEmcMq6Eg0Bn11jk16CqzVAMitJAgL+JtDqvFYREfXKF/Wq1xh1ZPmBdw/AXd96LS
tNjji3nxW/NsVSRL+uFTgdRlxdD0nmuXaA/DPE8hJiJNuWmTlYQ1lbYFbSHazMjaNYH3yKz83pej
s/Pm5K+nsOgvZDCAn1tHDHe7Mj5EEm7sxgYKF92iYH41J4zctkXb4Tj9a4h1Y/bUzigZwKX6ay78
93jobmHSHmsj/QFyHgNhdyPNqV311VLGcZnXqWEhfKT/aJVztw1kDXAOppVwyy97SRhtT4Gd3hJ3
vLCCxaPUhxNYz/KaBx3yoZl1qI6wwBg3t/Pig5PMewXIHxVVx/q/t59Bj9yDZNgn+cfsWNdCeM1O
BAbBLx8A+h5SJBVoarpLGjJXiCq2xCplbFTacsstN4I47GxSNX3Odsn8OgCvYmfbXiMG9UxU81N7
yI3pwRIk1WT4so1BX2QBKydfVN4637O1hqxMM5U/Nx6TxdG2rn0MfsHx4YAbJ4T6PB1T/S5yMLDY
Yi71kMEPDnHrFd5bYlThFhNhuiFJalU6sI+nNtuFSX/PTPXRLx6aIuGJBBnyVmSpu1VZ+lpZ6gJg
AdhPP/0Oqv6nZduLIRvoWGI9hVp6mywQ726NgMPGsTy2JvADtwXSbix+JmObpSnqhegJlHfDHINA
ui7COVVL65AC1l4H+a3oPDI7mvDK8O+NIAlqeoqDAZqdWQIqI0u6KqBAN+lrxORtzdjkUhT1VvW6
YSHSv+VJ+ANWtiAuKbulbbj1Vf8omuq9F0tIMgc3a4h6p1MvOrKg2PUOcaFlv8Fqc+49JzgGqfHc
a/JyCBz/S1kJUq8YskPTd/O2cK2a8ZPe9IKf7fYCcwuUD5CZTUC9ZPOF65Aqv8JYUjioZhsDPyCH
LxNxtflWJP6PVJv/DUHmf0vY+f+JatMyF9nk//pXWeg/5Z6LdvU//u0/s4+w/Gj/Vbn5j3/yT+mm
cBFaSlf6CC2RY9riv6SbQv07SyzGxK7lm0g3PPSh/0e7qf5d4ev1fCEchyrMtqx/0W6a/87iG1e+
wA8lUV26/xPtJm46foWqzKawLI5//uPfEDzxrYQwWS75joOS9P/RbkZuqn3LRJjjFZYmpTTh3G4A
FdnMb8G24T92CmfdVNHfBiP0LasH994zTUB6IcIGswKU62NckepDpeCkw/uUEXY3ueqF+ae5sXPa
kyqkih7M93JCUKGiOd3XcvppCoQ8vTnvCj2YiNHt7CaM6Rdjy8cmCKdXowMTlrzmbqSfHH6BTUBf
I3XPCD72xZFUJuj9zZOJburaNC1EeISaC/R8NTaDvAxQUYmcgMw9oQIrUkjbjgQkV3N37BvNTaGJ
5TpTxITOghCsRgDb7HMiOfiPTxZAvxqBQ8XSaafh9uXg3QxhTmfCHtp1a8SaeXjqrXtautB23xM/
fLYrOE0IRb+qHv7abCGGrePhHZ+Fdw4UgTtdqMpLlGVsre1u4+JKOrqaTnasE+Iji2k8RW1zUgkh
aFZELBPZpilL7Wn0xkOEz56W/lwhjV+HGTVjweYwiV1/3Xl/QotVhXJh5KmUsW10w5X7OxpNe5t2
bDDCxtxUgqQLMl7S3VR218KE9VnE5mNsZcW+4lZexEV+snqDvX/rHm27q17Q1DxlnWK5V8unaoGZ
1WPwgfStP3ZRrG96cF/Gon3xCcM8GzlJ46aY9tkYiZPAOLlzfaojY5r2o4jVjjHYJhjDahvHDEqY
oqBki2Ba2TRVo5zg+mYwcJj5kC6XblqM1UdLmac09lADcMveNlP86tg2seM2z4HtMhRAIXsQPvgY
uBW/B7bfBgvClR7Saa9SrsiFjNy33i/LoixMICyT+WSSqKKdJ+0thMTFjUpYyj1hRb4opL76jIww
E6YixKlp21btdWhCRHF0omuHFBpaI5pT8uU33M/e8p5YQpBMu66TOGsXdmDivkaeSiGWYH8AQMRA
ohj1Wjr1WYc5FKhNGNbDZuxUi2GCb6ghGhbsl6EFLV9X4m5nbfkUGqZxUlLCFsME5pHwjlaZ+BVk
TQCcGxR5h6TG+DTPR7PCVz5X8Zc9xHj8TTPbTF+Wh86R6yHZ14umICASfI6NH8oROaD/Y0efTMzY
aC9eKAITJ6JpIjpxkfrZET3DGh4UbpXxo2O2uPn+HYTK71KFP2sqwNA3WUYZLsMuF0NFzPC7IQ3C
zjZtzfcsquaeV329keUII9uUCW0EYt3pZ1nCI3MFu5GaXRn18mo2PoqWy64tXZDgKYiVLFV/2qZq
1t6QvZiUc6sS9O6CqWkZcw8a/H7+GfYlQSPuQybRYy9/3XjweugLQ4XL16XhZJlFn1CDEKpH/r4z
+ftZhXDvUBV5MOkRPYN20AkepAYSgo/C2REvttMfeaqDtaViukxk2aNyMbLHkpQnEtB2ymRGqaFs
OV5CHklB7AfMl/0Mu29l1tUXAtP3AJTAxgtKdowlSr8kK9ZlRq0byDJbO96nzdIUXJYPUDgAZYFf
vRwE2mbIXnWB6MUG23Mk9wSQS1seWw0vII7ML3ORsFNkVfT8BNjESbwPRPrMhiQ414RQqrazj2kL
+ZVWAiF1PcIZgIk8wXldGaX+4bID20QFi0WYdMMBgimQhjoCLdWb6AbQjtojINJ05lkbYgblLFrU
Xk82KqOUSCZchn3YOReFxIGZ0pRdPGdLWHKDg72PSYtKTkFITrQ1wwBPA4TN2LFObkdkdICUbiOW
XsCbEO7iac96xJZqQCfPenqCxjc++SW+dCcaiQ/P/6JWC68W1oGiHjPAkRavFgdoTcw8Q+o/TkYR
bpQexb75YMWQRPL6E5neqbX6Tyd0nyVNFEWghLd15Q2k2NS28CGclzQU5sqcmCjhnTX0Q4A1eaJ4
XovcfDarAclOxxU6qOA8NaZBgAN7pZYXYJ853uvQ+ZuC8DAmrgltcAwJP0L06/YBfCfPuDoZGTiF
BsuAo+NQDbRGdHl93Lx6hTJvbX1HYV2gFW3NfeTHlxLxUFYKrqIYMKfVTswZ24sirfRgFL+TqI0f
uGzvbYIDwuEWGocx/LwgO5ted64aeg89zmjGE7ovGNHbAELKeh7cEytrYM+m2I66BMwiu1OuuHdP
BmiAwjcf8CXhHwJYuA1/RtJt1j14d2gDcM0VW5cmreBOjmHz4M5XhjswRQ2AVqPhkrkBNhKFZoPa
6piWmb/3iHdadRj6WHW6x8oysyN67Phgd3DDC5HSsCjaUO6hvyT7sVDPNncK2kQXWNl6Vka8M03j
U9T2T9ue4OX6H+NAUKAMKEb4hPYEjly/ctHtcyBpAwOWUdtPVuQ2HGx+vSoJE++9ZDjMRrYE9jKR
mLORHKGsYTrUDJ9+4vyWQ4dSRjrGRlkkTCRknCPg7A7aFmQSDM4xGnGEt9UfO3OaA7MOGgDGlRMu
DJFgX4jz4kduzPx/GyRXZnj0e56MCcM1o/NuC2/tNJBJh8gX66Doja1w1SJcRYnj3wcnPPC6HXOO
hAOBXBj/aKwUiTS45BZ6HozVPHRWOrDik9t6H4lp7cqyYpcz9dDSvQULb/+GvnBitYYpk5E2ZIlT
2CG1NRGLr4OFs4L1UOw0KQjKItxYIphnyRDuEY/XR9F+CQCpe5c3PRb28smPbNAhDdTHMOJHJ7mB
UICAkLEmhydH5kqmkVNyEresmi1RU1153b76aoLBOi4FJe5ETsfKxj7H8EqwAXNheGyn5EPNU3f0
vAgbj3QYOLczqIzpbCn1Q+q0JSrIQxZ3G1z10TDderRkdSxsxAlR2ocXW5vNJrdIaOxMspeM4Q/H
E5G9DNuJXTcv4eD3++rM4AcbR93dTOcxbfzxgpIXd4yOTqFs7sOSNuN1A4OQIYJnXjLYHev8xELm
tYJuubGT6NrbZncuSkGQEpT1rlHdStnWC3NwRgWD8eCr7hOZ9WsRaygc+DnRFvXWGiy+sSrLZsBz
Nz8VgSCmwPbU1tRqn0TINCzLQFWWhU+sLjoiXqhfPaBGm5To0lbbxzb3XoEyjmT1QeDrBl5Mbz5V
FmJLmfV3JoZ653NX2Te+NbOYAMZp26rboSJBPMCoEtMtgTklXCPgISYxqNvANib8UiUgXt8k577o
5LGYm/3cI8druPTrSpaoCFjL+sjr7GIXh0N6rHHmMkrWdyzg3T5m1MTWfpvOWbh2QQHRsUq1tvMK
SprFe8mUej83OD/RUpm3SXqPsBV/pNJl2ZTi2krsaRNohGgxE66SgV6kWBULsDMq6Jt1TVjxGivq
PjeYyhehxQiemfNAmDDstfpMGSfKWeGUYUfYYvRsvOw1TE2ECs1AFR1w6SZhCM/lBHocoE0CKikL
c+zyoOrjOmQvW8TRrXJbqF0fTtfyxozI5cF1wxD2PRDRcidPFugicpwJFQv/rZusPPKuWVCpjsAw
pzRfhyD4wUrhMXZq8Ee80f2BCTfl+c84l2TOFtiFiRs5laa8jnJg6DlPn4YiBiOjWHgsC74oTVt+
mMz/KkO/ZWS2b6zJnQ59Tjyc6D+yoOYoYpSKOIRnxU33nkdx25pyBwMbtodcBtqkklJsyY+uh2fo
gLjs4jy+u6mPj7OvnvHsVofWZtsUp81jPqh1SRjWsa/jLyRU90JO9F/+fqjkp1BkNjiE6foZEPIo
5Z7Bwf1Z9vVRdvXJdQK2U5G3DXPvhXkoS1TZnGY2SWu3zutjVuEIqtyS6V/dni1Cv45DAcJUgT6O
xvQVczl/P6RwuATgxMwK1b0fi3QD6uSVgprtDX4MNhnJZ+7z7M3mMKzjOaech1d19JuwPaBwJtGo
jl/R7PSk4HnZOXGth9JODq1p/hRhfA4ZYO4GP9xFNrApEuq9ATGDVXZyUwSLUDODqseqT9j9thhl
S8pveHbbP0BBkCffMOuu3Ajeh0Oc92jF1tmZhpO2kk0EOeukNGIRXCINt0IJ3DC/gCJ5C1tFU0Ek
QV/uZAegMnS4i/ixBxHB4IgPrQfIiuEmmj3GaSSHY2IniWQiiyi1mv1oRZjEzCbdVQI2Nf8G1E7U
AcsJfwVDd3Uhka5gaDmUnSgfyKRGvAR0xbQ+RvxfePpTDHZl+aOGinpFKok4NWfjNDxVmeXQqrNI
60AdNPR10wR1K0aYvc0EpJZCXpp5QuDsUo56tQwexsQ/iKTaNEOFDWtmS7ocNqthZnWl+A5HBbGJ
oEjygappjw1gP/i3ipbhwF3xqZdNtSfD4zmwY5B4OVVlgmo0ZBuNdIVbUYtSYquE/eDF3pnMhvgk
QsZZbBAG99vdCTw6jojEo+Ia2okaVw+Qn2ZbnTC+abbgPTkcpASuzG6aH4ea6Z5W/XWoErFhwE/b
nSAM7nAlUKlM8YHRwDFo0uHkG+pVN3l2qCRrjcqLEMaDdRqY069iUp127iDPRTMZ+8lZVJcdcljx
v9k7j93IlS5bv0uPmw0y6Ac9UZLppZSXShNCpaqiN0ETNE9/P6YaOOce/OiLvuOeFCqVnkmG2Xut
b81zB7gLbUwU03Ec0ccMjgnPuG5ImhUrZUj7pNWTILqytaBcCkCHJfCDbqGWuLIpEbqEDr3WBBjS
hC/pINBpN6pIt3ICfqAY4qgAkkOQZiZh5tARaLYme3oih5ZQ9Uamvw19+MjIIDTQUm2vwo6iB5jC
1hZzJHyo2kEcKw3IGXC2sFDrb84wu89VVMdBtKR3lHk3kenq+whLz4k2FfOTfUzJtUMJRIiAxxUR
Ye1s0m4Dg9sM1DLzW/tq0wJEp6IKvFl4Ww/nn8PP4Nlg2lqQlcMCRM9KnOKA3wlFrDAPZaRdsoKJ
3y1zxmDwauDUWJ0dKsqxWyIXPMU6JyvVrT+3LH19thgCFvS9mDjiRsmna+CO48EN5znIU787DFFz
14F9QfagaYgEj0MjIXWZxWmGQJj5lntxy5kQlhZoV8+mw3WWQ0PD3wSg2HJe3/RTJ1lK1t3Gibwj
UlHcghA+iN7ZtqumrZ6ynV900EGRNkfKJ4a9gtiAlyGAq0+SiHEaIYYdirpg97o6ZCD634wqO9rm
oz3k8yFavDdvMkdclkyGyPYNVpwd6B0YbG7Bmbxk96Y5wQ6t+PqmNVQMSCSO8sm+fOEDEEHpvtEm
igKcJztFalpgFBhtlZ0TqLZ2uQzJetFHZ9A2xR/Ct8E6Yu3F8QBzjcGp8RZtpy9M6QO9miHnQsv8
dmuxJzM773bu14oXsOnN0rkMyU1/xhcxbazS+OM61sggzcYpTWC+ZMhhe08Go+4QoJQzB4jY3UvK
ETe+CeR3Tn/2Ns1NtySBpKVUHyGsYYMOsRGpDZLIWn0g4pnC/60x/z/IAAZtwv+2xkxHp67+UWS+
Pue/isy28x86nnvTtUzPd6x/8AFwjti2ZaPRocbsUc3+ryKzWMvPUAMAAXmWrQNt/qvG7P8HgStE
3gpKQY5wffN/UmL21sf/XyVm0xMM9ToacpNiuGPaKz7g6/MxreLuP//N+Hc12cbU02wOkpGGcdHq
pzrnTEVeTchiFfb+wgpHwOjTRgRMZTu/2HWMzd3AkY4Leat7yXvVzU8dVVtEBSwMq7h8Ghswr5Zk
GhAiebDaCGisYeQBak8SHiv3fmqcOUCvk6pe7Su4y9sK86qO1gZqZGtBRK2xsjn1HQKtJNT9LDu4
4rfeteYOYufF9IiW6oUD6Lh2MAGz8S2XQ+9YkB4zRbdQXz6bbkSFvAoC3eoH4Y4lLdmDW3XIz+g2
T5n7cyyls1FU2VeJ4sUFZz50aNKaSQRJ6ofN4jMIxEW6K81omxis8igGBAA6UABP9S+AAgfDIBnP
X5JDVtNkYyuBWHnGhe0sJhXwwbslr70ItCp/nzwW4UPGauduqUj+c7tPfZgvTecBOp0A+bk0BhvE
6OGoZmMTafWjVRV2iKB104zjZwXuhzp9uqBl8H4nVrZlV/ps1V5JUQ/xYKOee8ELiwFpOBDVojon
3tTAsERBI8mahwiebhoHx1yl54+jpFd7/b0WV1360fzISI7ZdZXqww4cQIo5bOGwSuVUG4i68XBf
WdDtszaRSFVSIIQghbshzyCe+o+e0a7bfudtcriPEGzC6EiLQDkhbhwbO3RXl2ezQiG1aALiagTC
DLIQIiz6F+lHr4107BLwvPpOL/WcgBfKfXruHfNJIdMj4IR2Z/PMmA1yqiaIaKb5TELKCW/AtsA2
eBPpsweimlnZE9RKSuTTEd0QmOyY5vSvqNd+oRw9lR3amAyr4i15EPuSlZGUpYHzqjaov6AbWD1k
DKylVza4wfIH4sjIElojaMou60HttFMQ4z5bVEpZ0G5gS6N6bBHcWz+LJn9I6f0RQi03y3LsvcTZ
mq0zbVwn3eVAodn+LXWYiNPQTwFdaNwD3pShI3/MfdKY6Ua42Pz9DZWCOIRxtWxSbTkbgxeFKDRh
TNT0GpN+2uV6BX3TdzBFG9h9Jg6HVVAkypTzNM4XBENfEOPgGgGL31xUQnolCLq98yfVZ+JbKaQt
BiemRzJCDz6//Rl3y5cs9eRAp/vUxGkFa+ndy4dV9MwHgo1YYToKgJWy3JUYpT/VjNjEUE2zFSj3
jIqK/eQAKx0dL2gck10Nqlh+VefUSWy/RmGIbd5p54kwmZvS/VCLc4faxg6jVuzniC7w4qLwVKur
z6qTjZeV7EQnoiPgfHQMs8HsVszUq8Cbj03QfAtz/1jkSXnqc0GELmfbNvFIA7En22dl1gVuqUFD
d/7QRvKPeeskVB88awvNgOhCahshPm3aHSbGyLh9o5cEkDE32JxMLkXH4ZNyL9v8Aemh8tEyDeto
k2KjI5AFlJTdbGhAi4BKHdoqgxwncBk+SKFkM6oyRqxp3C0lGyyo56zlJjOIxHThIv7KEQz6Fu76
eUEdjq8aL0iK9AAsEGafyceaQtPGQo3Qy/nYwlfZaon5JSTYXnd5z7UZGjRXETUkMiFc74TSBCZF
gwKq9LJT63rU4euVbFQiFNCeXTBte/IZ87CZ8lsVg2oEOAFYubaT48Cx49r4HUcUcdN4XlhBexcI
caxBjbjeaEN222sErAzwmkKHgbkdR1be9fjhRfWy1zzUONRceW3/Rda12jLPiEA3+5e6aosgq2YU
ryCofei+17OyL+tsixU2RBBFZrjE9lwxWtQ2jvViiMjDhrBopgyBzvBWK/Sc80SMpEhq+hkFVI3C
M35miJhdSAJh1RtL6LrqhVL3EzveiVKRQqym+O657Pek8O7KoayZKMjqKfuGTX1p9yiOlu2QMJhY
ECuRUPaB1jF1AVKvXBDV5NiEPSA7DFlkcUlHsluFZ4xgyt2nZb8nbeRX2URqI5hQAs3IT5XMP+J5
NDi/+oeBIAF0Msufui7VDgv/Wx5NA30NlIs6wkisqQopovs811xk3VzQWeqcHVyHfR1TD0G9/Yg+
k4RvSuy0ZwZn2GIloIBs9IFYJTzCkexXSIhc+h+2SWUabuxJItCmZPhm2OmBHqklCXzRx1cbL8du
YcUL1pxr0UJ8XaLBovXBFlQxOhQTr2YDokP28yc2kbKNiL+DfrjNOBgb1D+cUehFgn6kEFqkAvpJ
aYej7Ra7rLmoCtmEA8yNENaCHob71feVhWK2evJkT/hTbbgYlzeTEp/LaDEiiugpH1BP6QNLd7P/
pVk1A2FX/ZZlf9dOi3usuglSsPVEVKdix1k4QZqTNgGP58VWZIEmw3JIa+ARbTmA3JTNdvSsX/ks
jSCBtW61BG0SJQC+3/HvopaNhMP2GVCJ95D1Vb2pXfBZcAbY86z2iDmHgAwUU8mDNTKRu4v+o0iR
1yYmjHYDZGZsyi0xtSxMFiRxbjKLh2qp34nI7n/US77WwvPycH3EBJST8qplB7mayTwhOI+AUo1B
Kaeo3S+P0o+QutFLxyikE5K6zDB4Wqb32SC9t100TM1c0uz1xUbzPsp5PS1B9xNIQvA6pqionAlJ
QQHGhgAPbwZzdzi1Nd33IR3TYN4QQz+ooFXYb4vM6MLCMSEFxxHquXqktprl7JkZdUtSOT140TTF
Vjspp4KjbWeHgS8StJ8pcUpbkdwFQ46ij86Y+2llFE7ALXxZg08FsKveutwH1g99Ls6KB5a2bNNH
VoSZQHWMqOk4at7TOmiuJF3rRtOc44igeFunVBBHTIRBnpEXVuDVS10WWU1tnvwKgn8Hgpd8amCO
y3wjbX4W6gAl8DiL3kGTHiJdiJtc4LKSH82cECpiF/UusZfnLFmx13RmZ3WobwvSd7dWFn3AayBk
h+gzOrrGZqIBtMns5stKywyyB+wFwerLrVa9rS9PvupJipaAa/OeflRZPAk6uNTA2wRj1U+1sEzp
s+65def22BDviGIUOxA0y2gWdRjVNAIVppXCidIznWqUeOVNCygJkxD0JcTbz+OE1rle6BH5KGsX
z36bJ51LNAauWKQeyseCSLB1HCLxinwoBMSNwaSoOuAjFILjKZoDg25ZiwP9hlnYxQfs7HS/hn3j
sYTjyo9vQPiwHoc1NLIeGHXcdzCJ9467CEJ02t9pr7027q3PZbciUJh3Z5x7LeJmPPP5FmZXOM50
B3VnOkA8LsFzzu+5aj6zmuiR3hHvYMgvDY50qL0s0fYk2O3x/r53qusPMAZ+5hpDd5exqK0ihu2y
xyydnOCnkefaM9p7LEKwj9NNoWxMJSTJdgRazJEbQrH37otfRj8LiAQuPsVmXbnQky9FxypjJpPe
HMvQqDPKlck7UlRxahTBRhBG7ZZIy4515Jq2FWVLyN+prffDMfLTi5OjJyY2lyyUo9dho4wEe5ap
5JejV3ITtd22JeyIiVVgyGQM33i9/SQGapWsb5YhJ6qC8pfnTu4GU8x4rJvitzkU1m2XNmKDrHqz
lO22k3H3pkRGh4fL3VhLVNNz0wv7gU5Lv6cVFVhNNwd9W8SUpqbiIMb2MhbaLbkSzcey5M9auxpZ
DOichKgHSY35JoIeaUP7IGsd5ZkVaHUZ7eKZ8xxd3mZySzIn6uTYwHu6mUF+xdHEVan6ci8ci6m9
dncJzI3aZAVCiZVSvc74kDKilJ1Tblz3DWO6DwDLaTc+zp9JIx5SrdNjY/sA9hGrTFHdBCBG841m
wPXPCbCUNXuDhK5laW+tOn812FiiVGCbUmb0EiiVfW8I2sz6rQ/NbdetPAndLchroqppIbzW1pE+
68kgIqu+WABCaHHiBNCCT0X+WkHt3rWwNCDn7zKPOaU0UWUodOQUAyufrAJrp2fO/WBVIySdhoZY
x4oToz9qH1bcRZ8RhEAYSscr16lDL7BdV++TINY7Ki6YddnpMoQQjoj3MFtqYI7t9IK9CaN4+6i1
1+uDIRgZNcP7BDVWFg1VXna5rNQ3uoA7bPSw9NdrGHrxGXoeJoLxBMfb2HSzNyEEnHdiaTEqk6G1
qdPKphU65dtWs89Wi7OE6yJawNGvcrGNmVHJIywMEde6OfVX11Gl+3wD8hH8Zv5VLnqywe37BLSz
29TlchmwZAVpSqIfLdZN55LirOeCwKbaDjQBc1fGmLwJ4Nm4a5fUzrynYbTfMpqTTjUjF/bpgtLf
ZQHCDIoSzqMrjcFGpyqZuQvnIPBvzab7iIzq07bXJUSfsXGBJHzd8fU5F1yJzkFqrLPcVH/QGyIE
JsSuvUaOnGUEvleNASPAOfIA5xNR8KwkbTvy7YmeiEDKYYEDSV3LXZdx7ZlaSYjBiUIGeg4mDdro
WEwsV0PklSSbOVlCxPG0yJwcyzyqKVlA7VvabNMVzDzQOD5prB9Fv2gHtBwRObu0nLoqPksKnmEh
ENUunK1yDdzCsx22rZqRCqXURHJ7Yy0UxdftSIa6mqBZksnAF41m1GwwcG18e86CrogomgzDvk9y
8L+N90Mu/gglGiOA94e+e+j2rAIAhPX7JMmf9Xj5kec4Sx0JZScTa0OVa5qFyD71ehAQRhgV4sVj
mgzSWZQr/P2A11eG5RyTYjz/7or4FA3ugAxkpKu5dFwKiz1sZsH7+E4djhkb1anf6pJlnNn5WB9R
4pCSjr2vthp5vP7PUlbzt5tIQiCfXu/523/jkS081yhPsmLf5rxd//vf/fWfr/D93PW9uKJZb3y/
rTMSy3b97/Xx/3xSb9U89H/81+sT/vYJv1/g/++1/nYQ1PUV/PXw/e0gXF/8+s/1nu/3+usg/utj
9K9f6m+v+v2Af/42f32Ff/2y33/9/ghOSYkhYn2VWtiQ0vhtjZ06KngwUNA7uDvzi9nJMiRLozw5
cvwY1kENzrN+XErtwZ0ARzRtSV+cFLgIi5OHgRxiM44Ht38q/RUQ59CRa0tyFy2Mb8Lz54co119K
8KCY6CjUjXl051N3ihyCvgryKkJ81gQs9aS6mavOMl8bt6bMTkWikwxrImGjj0ofbt30pbKlbjX2
3ZmcerpRazSDkC+DZmBqgVbV0J7eNJOhbs3JAWY3lDvWg3d17BNuTihk64rhvMC63LWrc8EqhXOj
tdkdkMPpvkDnAVP6J+2a4hX50HAuO1QpZQU6JqpGK/TgdLitVV/I0u5u58gk5aXPDpnUoh0DPmpF
j1bRkARjBnW0WUjimlOShNq1hqZM69D20b1KLX+7ZJg0NKlNqEJkvxlLEox0fdp30VM3kJgSN1Bv
Fg/VG8u/+Nh29KenKT36o1Yd0HhuG2P5kWpddJrwuBuNjofKXU5oszC4L0Sv0DS3LxVY7RtN5E5o
K3JfGHo1TJYtuTP9ZB4MwAo3GfD2E7AmH+4CdU0Ybyy8mxJPIInwhit2pqPjTfbod2SOi3i9XGMd
iociBTVNrPCOQK/xlA0ktbcULJ8c0oNTe4tzERNNxG8KHHa5Ey54EYlTJkznda0ej/adX3mstmvh
gzuIPlXrxfvGjqcjFonqnKsWrHu9uv+0SOzsJX2V2TBu0Sh6u1j6B6ir+bn2aUvJzref7WLILrEf
ob4U3cEy7Q/YPckOUTDQtQTl6NqApKhakPwIjqShbIixy0jem46Fhlt7bWAulDxV4eeHxCcjrNHi
P252IfkQAIvqYlyYcRROaIyCVjdu+VZi5S/bnO3usoSEQ/hnhKQs2Vy/3IOvUpdJt0VgDxAjYett
ykg4b76e4v+Y6vEg8/hBa8bsUZuc7awjEoqQhW37vUNIwbYsZsxNfqE2dtxYJ01lIgDIsZWg7h5p
KLl4JWWYj4rJ0HNfWoQx1KoeHK9pqR/a6tOFZuQk3XHJjJoUC7aK0qq7W7KXb3uzp1RqiBUepe0c
idAnodZ449kUVAgZms7VDzsSn12Ra0ffFRLXcsRPNdtVaGlICwxmLBjVJQv+CGu6QeeqduxVFWR8
DZ7O4shkm4D+LboB2ooFArTSSZTyjRmjOQ1uHFOFPUoa1Ch2+x85rIRTDZHSQc94rEAu3BijswIr
hL3vbad+nNGSeIn0nhiOvKcIcRHSjjKlPcxNm2kYwD65LMA0/KfGJVVTU9Xueuf1WQYVTRM21fl6
q1BoaVD3VOH1ZqPh6Mj69v6vN0CVfjFbU91dXzAxEWoTPovldv0IRpcsLBGGL92QM2th4gdc1+nu
r4/tCRYL6I5P3++OJis6ihh5z/Xe6/Nr+VthbX+83uhTytPkcXn7602/Q4Y149jbXG8KQjKfZrG7
3rh+nSbFLxNLrz1+f3XSd/bqCrZdj4Qj25ywbCpE663rs4yhYYnt5lRx1791zB7bhd8ZIh7fpaHM
SAyvvWJI/O8nTJXxXDqDuL0+fuw9vC364nwfK6Mb21tZFW/XO6/vQu7ecTBbefYT9f1BRw0e0MS5
szUs3+U9XJOMnBF572iP1KR9aPJJLx+un6BscbQJGwZDtH6grjCb46hbxvfPfX0b7KrKXkDjXT+x
h7RdK5MOvAOPN20IPkmRyu8DZlb+8jgtb9/vhMEU61zfmsfrU+tKWjsx4L++3hysxL4fYhVeX+j6
J7chI9XHG/p9okSi1rdxPgNkWN+LegU8No8IlOv3iOziOWpb6/Z6J+CqJQSz4ITXz6xKq7ulmvB6
vfP6Do2lH1U59JfrnxpZikCzMm97vTMSqF0iD1KC7cccpKKHYORY+MrXd4ZwteI3jXh/PaJCAiJ0
G+LDrvde/9bGp6Eyk++DJBaCvMvcrA/X+2yUq4eRdKfvg1S5mf04ZY/fXyMxFuzn7G+O18euO8ad
h7dg8/09sIjcNyBnrnde/zTSDkc2kqbfB8lKK3Pbu4BervfSPyyQHLin6xOun69285emrfXvA8WG
l6695qGhXb8aIYUrV8R9+f7erUeVpWSCvb5YCUOXHMwcIen6WGsxtdO0ZIQ1Xg/SLKxA+nYMXJJT
O0HnzIpW93fXtx5rOR27kTrR9+daT0Ug2nqrvO9LL67iClldX3wfpFLDFo/Wr/z+4l6l+Y+xuP1+
p6wtaDC1kHqvrz2tPGka9v73AZ0A6T7UZLP99Z0ZU5EwopfZK44F/Zv8iRi2+uCQ7XBTTW3+lC83
YhidY2qANPFiGpOilYij9D99c5GqlM/6MN5piN8//GJ89DyKo6hKq3tTN7sdVWQkg6a1Q7fI37Mk
FMtyhgVI93JULI+LM4pBNLwGiwuz8D9wqiU7S5QYbYm2Myt5HBnl9qb5W/kA8voo36Xzpez16OLY
awxB45abSnRba2IzNVLPxGy0ujD8MSSlxKBLNH/QCYaURJOJuWUZYcFHrGkGz34VWJAluJEy5aBq
hD4fGq/bDjipwOTix+jm8U9S2aApBzJQP9uU1VQGgYS9onOoGK62Wa6VO1uP03AyCmb7d7tc717s
8VYH02JV7hE4+p1nOndFQo9CFdGFfRkLDfHltrQfY0P8RBq97NMB2kCHHoorhvUNXojCYOVYDONZ
w8l7KDOUvSS7GywAiv2Es9N5Rn6y0NAezrie4EWl5PQkaDxodVLaV5AZ/ArsTGv7Byim4yP77o1B
3nwwZyTa1F51sX21TYWNN4bW4cYg2HJ6dSJlP8wOPct8bZFQFEC7dEMytHOUJiMfybJOhkbIjEvk
1gOrXkLmJw3UCoUK80xls46ZLZJ6fvWwRoC/bd9lkzFEgWURKO0BgMVsg7PugzNvoffNlqy3fvfu
ESBrxNkzTJhHaTDr5F4u6MndyCV2rate+7Ux6jhUBr1RHlr8M3Xusa6dC1ypGlFv1rwF8OoQbY9v
eIy0r7rrkL+ZhHH7H3IkvWdw+5g1cHFCSnnJFVG7lu91LJUWUjsjqrZztezaJK/YNRfI5p3zAHlR
AoCpnCWlvW6k4Zhmh9qBPNVbd7abenvmCoHyzUvphYHppydAxkmNWkm5pMUU7LV93Y13djEnHMj2
I8vIZHHYgdwhyPuKax2oLmYfBEdp4KEPrDxnvF//k6Qecr02vTW4nG6qGYEZsohqp/DSNNrz1KYs
JggTdtkM6eCOz0DUCIiSTXpqe0mnETgG3bbkeRI/h4Gtdgr9gtW3QwIs5e69ZeYfSXFrWr5xIpbm
laOAWUoCZqGCzHkjg2VqvubJsIOqwuxa1MtjlmNA6haM/jY/JJUIi2qyj+utQ6iZSHVavLs+8nau
Kqdw7BoTWxttKR6VoSq0MmIgh7gxd9YCcNDXtcdZVl9Vq3d7YfuPphIPVgzACR5rHRiuPBCegP8q
pn/Tupd0auKgdPVTZMY/FquhsqjwI7Cq7HqkCDUIHPOOFNujbpkPakgMpKAsuLL5XC/tHkIgy0P5
s6dJuxV0HRMk/6WW/HAM19+nL2RdVpSO4HIMUK4Ydccz7XzSWRmqasa7617QV8VL0Zrw+3FGIYAP
EKsAH6LTqjyNElCjP+CzfBz0EgbTIOjmY4NsWV1sIflw5NL8R7vmHhkJfpalMZoNtVfaOoLSrPtS
dOgJBnjzYZWP7BJopqSrUS2y0IQZTLTNB3PRajjnIRH+deWRrstScvKqL78t0D6Q9TQmSbHRsW/p
bAd3jkfFqJA7tsX8aNGK03Y7fUXKYxMz5jvb94g0xoZUWjZhazjVnDadQjoghyJj48xWMqhJqXXx
LKyWsTzs25YRHI4fQlR4M0P51iwu28qFarutVDBSBdyh0HkcLNohBfyqC/6yR9vqEMJPVTgYY38o
vPmoR+LdMX0IosZ4aejLh1Ojv1ei+HB60lT1sntQ1ftgoXMDo56uRP9jtkqj6/Gp7cs3zAUuspTq
6MY+lSsfcgoeM7Tuzz2SgFCXWKomLz34zb0UxtmIKEcSDJJFD5gpCX8w7xMcPFSh/dVyuPP9ZlsT
U1041GU7y/iyrKjcxSXgitzFv9QUzngTOaHvAyib8gUNxrpjGnRtu9p7NtMoP5NVOIR1ccWcklXc
atp2VBaGqaR6ayP/Fuf4UY1YOMbIAwlZs/YDiXkkKS7UmZyVkshTURGXJV/amKKLlwFlhjhEKwSz
Wd/DUU1eSLOd793QbcrHMaFvXeQWFhgEmIukj5Z2q8xOV/usdajSV/d+655LubAbGw8qVIzxNz7H
Mc3rOyUXPCj6Q0n1mI61/66TIIEP8qFg1oJqRv8N1S5IAo40PcAfHcVE1CEfABqzoO6nH2YdoyLy
2TmTaMoJbpnugQnmT1zBq8P6gHFpQClUzE/UZ8MiQ5rduByQmGraJvUIHHH6+BZhRrmPRsSMnhoJ
r20hRWpD5SD/7MdTWdrYveyZnvqsIgYQQjLmgeS9uRv8u1LDmJhG0Q8nSj6BWWxzuSYyAFrytdGH
sm9cCJev+eUcoEhFerI8k2oxnjVYYuLQsmtMKH0UBVQmozHrbVaHQvOfc127ZWy5jKbY6kYqoB6w
3LCTped418xNmAO8wbg1CvNMVCJeBlxWtcCJZRaDfcPl9JyYzz2dnNrJQpU5m8iAYlN1RDkgKBJa
35LUu4ohzHLNQ522rB8/TBilN01VM8jj68RxZ93XJH/JHrMOVBCQPECC0mlXZNmt78rdsFYFyKFl
jEFcTVwpVUevuaGwdBHUpXtS5TwCdedMR+WyvLul8yCtdCcjUEDA3LGi5X+ssv+NkhzPxzwfPR1/
UOojCKcS/gUxY2MZEWBR1HNVZn5EmXyP/bMfw+czXJ3DU3ZH4BkHKxYSOKN5cAukYVUqKYMXVH1h
LOFOYDedu77cu4X2s7P0verGzya2XvqFao/mF6uuAqhEn/7Abb7VGpLILbS0YsGlgZqCs7t39rXQ
sfZpsPuGO6E0On1CvY+duCvddeKrJ7AJdvpKv2htCeTbEd4aTsdTSzRum8wPxYLfCCj/uVfwEtcX
sCKr2NU5HhvMQbq0UOe5JesP7A8cJXIsil2+QhPAOv5sauchLutDO4NKs6KYg0zbb2JBjETIecxp
5VJO0D9tf/ojYnwMqQ83O/1VNFQVVTfgkWDsRpPV0yHy9k5v7pb5tQcpGkDHInjHsfaF9H+ktryP
7VV0hCTLAObRLhDrqfTcICpLN3KcH6cOaO5iVwQI0pPlLETSgeLupErn14jWx+pW4HiehsKqfual
+0Y+4DZOOqyVVXSXSXNBPCl/s7PDPATjVRbebYuZYl5yFvGwzXpF8yz37qKoLbZN3GL59u9N6ydn
QL1xO0LF5NIe5kjdO33QK7E3quJXEv+E30I/3UptZl3nxpbwexE1N9h2ifQ2rfHWwcEjkwMVS+s1
a+BQNtWAgS6/GMwgCntq26cvqC+gYtiEFpFTZM31ATPVtvHuKEWmeHYYkxe0XnofxHTROTTuVx23
u1TqX0sTHSsDyQylolckPc+dXZ8NYhSXyflEMo/u3npurEPXWAAopRcYsv1Dl4Jxfw654JGZm3hL
kBcm01Nss0NYekwIVsb+pj+RFvdzitI8VPT+fMksrlNhwo4Lh5nmo1/je0Yb7phP7PFBB2g0GBmU
XYR+6ECmQ3lLq35iCIkv0kKcZEXFUemcpOkDw+UbQRDY0cAJG9hpC3c5JzkE2WR25ptBFrsmpb9n
LkDdm/pWpxF0I2I+Q9n7t9VkPC/G8qQaGqMJGK+pPjBvnxdd+5JYBVtLfkSThwpEMq+2WOmdqHnX
SjwunXrMRsJu3djCEb3yf1sSFqOPbn006QNuS4S5MIqfdmX9aEbtI6vtYx1Hd7nufY3TdJlm4wA1
APdqA0kM3/wDR9XA5pB1LBi61mZbVwChGm4XfhO2PzcLepu9yEkPBUFC2zRFLgvaLKtNPVxNJJ7F
GLyw2G35jgq6PimEpDrM9io1cfs2oB9+y2Vj4w5L0eLFzraZ5pZVK/0jJ36j1UfJa9UFGB5CitXv
mOUwqyrq3zOWpZTNQXfHUKXtsJvBlUq5LKYHKFtmmKgjrvAuHMyo3zjWk2yWGglgy4aONawOGCyA
QoB2c363TYTuXqn6bU9Dy+7wXCfmgNFYk4wyonrVPbsM1FuzcqKLdH7APmvgwhIEZ67SsfxZJYiT
OG3prq2IzQh3QxxbDuM8HkCHz8+qnZJoBUZm7mkDx8sQNmaYm33JSjbGgTG64ZisFArWSMHi/VoE
r2jaMDrr0jgAK8WOYre/+DkefKdnCzwVf4yqe0wbuovSSD7SWqF4yUIrIkpqVmg/GnE/WlYJw8HK
2FCuFR/kca6brIu76GT2Yiv16ssUlrnp6DSvAg7sk1iNC10a56ywnXNqZq+D6SbwJafupOk10ZWe
051w32xlN7v71iFSFcZd5kJ2OMS1+UZ1hvZjP57LvupRH7IjMxMyzmCBsu+aDlQNDnVc/q4AggVE
ciHCykGLeclvg9bQDXxXEAZT0g1B7JyL3O+ioDO7N4wf9PKV6Qc75XdasAwNZjDRPndjEQWOviqF
5EjbEK/RLOYNZNo1fhmJ9Q2OjtsZfyNsHSiANkdDEVuNHsydKn4Zfd9mLIaxI4ZDZGxwnq0z7QS6
p+vmkHIzQ0LHTzOCBRtcibCoF6+RgWDheqt8N6aY7Oiaz2cxhUlH9RdTtT7YcBKmMCUBhS5/qasG
rOOrqu6edROxynGy3JFjdFEpSKdY6+fAtdjV6XE4SXY0qAI/bS0mUHWlwf71j7WCNP+6SYEmo9FK
sLZrr2xOQbFiLOBn2EljrNegC5jU9EKzBZdLTyYcBwKKXFu8ppguAfUm96atkySSiaMiLZhk8BmK
AC0wNwOp4XkvltSqvfRYOPU+PsikYxhBtWgQJUL9B9JoGgNWpNdn0qTRaHFvC9jmrXBd1Kk8K3Kr
x4qLoPMN5Cwe2XTK5NpNEG3xAgQeAYKR52oYiFRmhwlHb/xZK+3BMUb24yViVp86vTYHncotXNmo
gzwAhHXfbtIIQSQVqw1NCv5cIiDBJRgIfUDtvSoIfHdNQcIvaZrlmShehB0GsrBWY/ugVqVm55Wv
WCl3cjDfc0Csq6xlQpRGbEdkCOxV8o7kZ2xhvffum6ShyQnVvL6qK9IO2WI+WkRVaP5MCbRH4psG
E/ltG8Wy9qaRzYPpI2ehSxSoNs22meG+xmuqcMtPtSGOMxRpfegLHNProFWOTNczHA/2Q+k2aSjE
spLbONuCLjtybN6lli85qWX/h6nzWk6d6bruFalKOZySwTinbZ+oDLKVc+iWrv4bzfO/Vf/BjsYY
kDqtNeeY+Jyms1b6wDHzljNh2KEgdU2muNiJX8IeGRu7Gqa+WsRkeyHVsJq0JFVELuuhaFG4mvm9
IP6PfLipWlN057im74dQ/AxhcEeSwvIPGXG89nBHmyCh/xF+so6nbNyFQ5bD8XixzBpSP3tRzraP
7BfK9ZJoUcVeAFcAJZK55Ug2fCytOo1NoA2TfgF7GrhnUdfOfV5Xf0lIfoDODZAIbAS+Q27iMsZH
OTW/RugCuCblkQMGRlNiZokEU5Wvwf2GCWMAyRxerAynJaT9r6CkikiNFPSFPiL8jvlESAYgj/2t
jvGF1GwNp8VmFGjbyoewmiqggTY6d7IMIKwNHRuY+M9FO7zuJVJYVLi7ETIyb8XxgOIg60/jJ30Y
PtPaHrC2kyxv+/IOLwuuiIlE67aAwjEWzSpwBOjwOVAng5VdJQi1PVXg46C0GkbjuQ3ST7/K9Q1n
085MIO0V/yYtZjlt8/RoBybzSA0nArG5oDUhp+pxGAx/M+Gm2GcdIve89VCBexAsEkqPAZ5C06Cd
auXtY66z5sV2/ynxq0C9pm6WzEijshnzOoD/EheA84W8Ot4PQjuC4kNj3WsO86m+HeAbrBzMMlAc
bBblsOXdAHRAouV+42EFV+ZASTFxVWd1v5OsABvilmATlOlX3LCExSnYGx8JDYb1D71n6IYNgiR0
lC2gs82UT/62JQNKk+m/IEzQBQn5OUvqd15vOfcy1IgDlmTfWrQ2g4xqUQPwjpKeC7lOUkEaTiJp
xH5aPIBmiLs5T3VHI4T0SEAPIMJsho8JjJi44+8mr9842Ee2Y0V2jtVSo9HgpsOnGIooMJqfsutp
IlX3GGiwkhQ+TrjQgUjbX7J0RLw0oByTVnOhUE2dI8jOmU26DortO0YV7Jk4f3YWbcCfQxpfvL9d
oLRDblXl2DmhMcYbzVpO09L+WoQprdSRnKouB3Tsgh26pHxjIiE6j37w7dIrQuLV6hAT4t2Uclyb
+ubOjDmnNNSAixqVVeJ658WtlCWe7boP4mGFt7zX2q29UKFr/NagQh7ej4ZFZ+4265EzHjvsTDXn
wTHiUeW0DNgDaezJMMM+ERDongYG5DqXgx6fyrl2E3nIrOW1Jsx43fT2cpgB5991raJYmdycU7wv
K7A9laEZGxdY4t7vRn1XOEyYUG9wIYbti8i+6epzqUl52UgsSGs77RGjBw0ci7gCtJgLgE1u/6Dp
vOOsSw22Uij1XbO4Uhdsn6wJnFhM/4d2xLNldrA1cgd9puC+0fwO2dOCtCkrJZBML74SGlLde0vy
NBPod/YhpK4lmteTrwLqrMlFK+oDnmXLWs9WzyY2jdcZ2xowSM5+Fm1z8uN4wwkYaXDr/fNmNq1+
QFIQ3wvZy3N/wroNAdovKcF+II7drLsbllCHANsC7UQqkqnFDJrYfY/EmkUGE4TRQRiqEMZO9HEO
qZyebR/efeyY6KHR2nbJQIiV5lztXuMCs2jjMqDBHzBbxBa6gZwuAg9PhpVbtt66o8SJqf5ISrO7
NdtO7EUlh6c2JshLm+IdQC00ewlYGs7iTLwVlSly29CrNL5374RgYmZ6P4SNEOG2YKtfh9IChGSn
n7Va5/t01Db87K6YTn2WEwwVzB49Ab9Yu/7wZ0nYwZz5H6bBMs6mx7ajqXCtUhmJN2z+IbLqy50D
tmc7+lpEOOuy0lACHkbgJBtcpxmPSGt2gpgg8E5/I0xk631c4Jrt5XSvedrJ8O9MJ+ajIxvdLYkP
tiXxC5M/UFYnUpUIDJa0qTKyh6+wGqnI9Pq4jfEtcMxn1hVm9onvEMsVIRgg6IlwLciS8DIdN20m
6rt0kNVR1t3bNDTaXT+j8I+rSb7X7WCdkd9jDU/YcIT6E+Uw653ux84bgvzl9i9N4cvUv/TeHx5y
03qyUSdvmQXRvcUKN9FbNIXTZQfMPVi3oR7c/3+/FR52WmuqjgkkRnY6ZfnIZhRniLWQFgchBy58
8za0DWTYYnoVnt3cDy1yR70HnAL6+K1YCgojdfbYIlh4wBvwsGjpsMcwhy1GSDjT2tCinnFCAoMD
yA2xXJ5vJ1GPsPNL1ZcPZSCaJ/LbfjNMV+sm0bpryiEgU4dGoyVaDlef8+LjCoZekEAMYJwRhzk7
FI5cNim9ex68qaAoH2wxlhRflZlvinnIThTBROKQ1KC/TIbZnyguP3elezWMenn8rcs8ZwNZ+Dih
MPLHieGsrU9vwGPdN/Gb087U7TUCmZmdGhtEQ10yq7VVbXM4Bj7iC05XGKEiKiLlaWnKB2z8raZS
C0rQmHPbnzSyMzgoWQR+Bb9en37kRWwoVetbIapH8Dops7/YQrAuN8E8DqvWSyIt1M8zodmA4Iw9
keScUwNyTLQaek8YhnSJsP4Hme6RY3SHEcDYcD7ZUwQCsaeGVgeorVsW/9z4IUd2wjg31YyVyHcG
4K4G3nN00OQcKZpePeK6xxp7gQuSbyyNL1JqeW+swNwEJod6N+Y8SB6joMTWZHfzmLxkftkfdIh3
My3NknqDaRA/AxgD4O6MnBorh7MeFXdl8IMT6yB20Ta/WkZPEhUbea0uruxBDBzq+Xm29NUk4wuU
Qpa43sm2AR97K2NznzfGDstYu+md5g8PzT+nyn5bucul89ILX2zqxrq3yvl+0AVhOMEa8ul7OdtX
XUP6mfTyASgaZZKKfCphF/pWRywF22IumZZMii3mwZNU/NyZ1h9RuiviB3MccNZL3iThoXeNjwSb
+2qoj2HBFsiE4LqY4zUvsQsEgUslIjhZ5HEQDG0BJRm5uND+OWaIDGNFrsHBwVApaQwxlvJT3jTV
g2UT94KYuQ+nczx1MECGDLhh8q0P4pk0B6RGMO52WDdIPFQh48Nk/ebdRC/CDV/ZQa3nHgmrsPl4
KSo9KaGDmLq7fiDjr2gwHGTVISz6bO0pbJw2yR9djuwmqwffhWTnZLrKMY5gU18gEv+GAp6thj78
Ls8l6UShfxAhHZYciGVCCb5KKcDVE6lLRgd0SKQPGnDAWdJvFwFcFMDAZbWAsQ2wiVk+URt0NfrG
B6tsv5XgFfdUv5ZsDuEeI44kXhh2YEHXHWvBLkRbFJAG0rGBYOI/zqyQQDmpx7STWR50ppwKbRWW
Fz3fWtmX07dEq3jEJsjO23HbnYlRyzbAas9DkLLqEenE67D0Bvl6MuxhoqFfacYjpyqkQbiupU2D
Bk144hrdIaeGs7I27EH2dQhQ3GmxUjX2i97Rm0ZZtLk5hqdBvxOzqW1Sk4JFVX0bi4N0vUUv1rm/
pFJxz7hAevwQrtFocHSDztTHg7UOavma2bx+0oNxi1mU30x8yPQ1PxZtFjtABjNtnJoOs31CqtNt
F5vlrqUcIz1KkmGAQyrlSAbbJcP7FE5vS9deOefDLtf0PxbFd1Qb2cYdqBgX6AlWorVoEVSC80Pt
kK8QIk3owMjtMCMbeFZckGfZA4uJ3CQW5ZzRMg59jNlHg6+peNkv7UzdCA9PBtF7PqUc6Tyf1qDj
GVTBkSNZXGSamCNyfvKDpyBEaDE4xyAPtX0eTKehou4ltKeb1y/2q0Pg0JBIhurp9pHFyFoRzjZA
9/CN+ileupIeWD+MEa/uftQRpjSkDQAhHU9GEjRY3jGFiWS4xANGA+kiEx+ZeMNS+yioCOhN7GwC
zA20TLsH3z9rAyFiYUDhHZ/4k57kNDhc5oHCY4kPk3TvJJIdYv2exhadZmLTqehYr6mDGIX3lW97
gCgx1Xk2dNjOHCq4iwXkP2n6Hxu0wTrX4Cdjxt6A2PwxcgeX00hjLvFpYXvuCF1b7RJhLDmcyZGD
4YimRgzrTtA5x8WOO7qnHRo2zsno05mSIszPELJkltjTZs45Q3FKM2lgq8l/J3WYpg6SIQ2FsZmR
oNOk3Y+M3WnbwCrcOoDQ0zH9GhzoVWY2H7QABI82dm+pZrzrPQr4bBmIktaWf+NARJUrzLdadeAC
0w5OEKL2QpcfhkMh3AqyuxDq/sZ10dLibnpwqARRjML0jd71I9UHzi1aCSIHvww47Z8xLe21m2PD
GNz0oShRg/ZpQVQI0WLzBOIKnc+h9biqTgmDv/kiagO5b429Nj2RkwWQMzeNo+mkO5pJDR0Rfnri
igPSR2ZYh8IzGK6zyWgWZY5FQ+ITbNjJgy2rD33N/dNSSka7YR9S5QEkGsdcd8aL4kqWgvEIXwBD
yFzfTe6AB0AhBWTavTBrEyFPqQ3UrokfVvC1GX8a1hHiGQgwysECblqlb7DFW+669d7QE7mxW054
ChzULS8Ak1zcgmBjaDhKu+f4Mc/bWKsxlyZflaPnezHEL1nCAIKNYa2Lxf1pa3lkC1FYRCWHFe2J
QjOovSYJu1DhbntoQhkRh3iw9n2hH9MM91o3dY9J4i37yoA7R0tnNw2rZh5QUKu7fXGTz9KZ8Map
8QTbbFjnGTtj26/03TTuxy4cDiY60hS7MWEEHYDA5QdsP5d2QfWVFqDeOoQcJV8xbQx4siTH2itN
jLPiEw95u6qw8uwzgxI4XWqXT3kbOPq4ZrNOKxkvuNbLDUvLFOIXpqNQb93gXGuCo17Y7dH2COZP
ZjKy1hjbDlt6+p8be9BwFqeDcRItOz+yhCTGWRsh5NFfvsOel+O3OMoQUDrABbYEn9nrsGnOMnWs
o8y1C6xhKp8dPlbTA02rt2/1aP0k0m7XJcz21u2ewgx7WO3ikilJqV0qJgfASsHQkgNneq9h7jO9
zfAFpmMnkczNfUolDzdwmlBhFA17pdtvKO4cXTyZOhF9Wog5JknadW9Sf6vGRkmjBnY9Ffd4N705
c/41JcNdPhGbU+ukJS/Z8iFcKjdxgpaiQMtCqSnfaI7/1BtqjZ1JtGsEPWpeumySz0AL6ZQHH0FL
gFVnFOvemnjyUC6cZZgx/I6lLKYIQ9cE3ZWzj3No+cZidfts9B/QvHgrzxandMnH7dRSjvDxN4Au
IiFwYGcZB1iXZnphQH22nHmf0AJM/62+A0quEdDfqupxR8uaHpYZ8q8WgxEcgQsoKlXvIORuZtOX
OYgbUFTjpAGo59emwjDihRSNPHVleB5kfHJybdw0GAdABbTXyWT2LDvpUkWx7yXOFLJczW9wCezx
vI6ti/XhyeBJq9leGN1MPyS3XhE5uexkUXZlrf1V596qNnN9V6Y1rYNGB/C0vCcODcGu6t37pDBp
BkEiogiT38H1d59869xIJtIljhJroa+YX6Qh/gSwL0eb30rHu06C2kk4LI9pzToaD9+NZkVWIP5I
2+IcCleo4gHLmF06GyZCYnMyGF7ilF0WvSwvzi54Md3uB8VN5LR6RI76vWbQWjLbb0p2UVrJnzkc
7l0QcJxhcQX809rsMoj6gukhgoCxW5LhANs1sgNkD4X2TFDkX8kpsA/NVyBIyIimJDJ677shDV2G
1yVeorZzvlzXfMqYcNWLg4EQBTyv+rOlthyrtC/U8epr6sUGBT+zyy5GuAWI8a3eC3rGiwv/zyVF
PTDf21zJgQv9x/yXp/1vpvPO5uziIx8T2VdiBFerbh/9GvccP5tAqchs5U+clhfEP7vERXzf8LO0
+LHufIL8sot6697ob2j03XXNEtlsTcOkvLQaap4kbt7zeK8KrvygSvx543+PiD0RDTNLJnVNEnZN
9qiuxX9pxmNPYikHnMwNrjrcU5SZEdyXg1+SJu0QGIdXVv0MgrBunwWtuj2SrL16HW1R/qrLs+j9
sctHqHfh9fbZIg6IFGmZQiRCyOyirptN/MYgvtX7bClIQ0C5IFy6k0mwbgo98q3gd6hSSDewgcRs
PQ0yv1ghbu5F+k8y/4M1wUVrR5Qq8i9jgvaa4FE9uXpGhCuRLOKd2w3HIV2ieHK+aqe4JJn+mpc1
MpPhYDfJTn3C6oqpTywwypOJXYIre2zdZh/a3Kd8Zu2sPZt4GdTlzGCRsoodTcv5mofhD878ReuX
yJLhpkm9M0z1n1G7z0vtc5lw/Fn9w+2Sw657HjPA2QMvWk+SqJm9L72icjrjThqMaEnri1tkn554
ofH+p/4rC6pLoXtfAC0uhAtfqO//xNo+zeafWvA0RL78YEn8zrQH344jJw2vfol2cPkcicNJPApR
1gAcVf+5DT/459wQuK4C96MZvC8M3xfRFZe8eGSf+2lq6UsKAKav2q9RLk+SorKAYIvO6w5oDcM3
HP6IXhnz5jtV7wKe66X1hr8GYlLlfqkfbxkMf6YAW4wERkl8w8MfNaOD7neHOBy+CRr7c7gD1Xpf
pD/Gwp3PrFG7wz9ajaT2RibpZt4cnpN5idSdp+5b4PmXRptPWjgQe+J9MZdEZfwT6tN7GxaXMPgJ
xu5VXZ0ubX5txov6LhJ3V0lYP6u/2y2IpUoe1NfATf7OlfWcePpKvZbOyi7qp1XFiVLah3obtyum
Bq5E2pHIz65A51z5R1Ys16Djqr2rJy26JaozOrX0M9Qko16a+n81cLrpp7GnV2sv3fkKPOiiBpf6
ghSoMoLhuvyNqotn+C9qjNVGHKmRmebeVf3cdiSSAJay4K5LNKXS5nnVAxperBMEV5TGO2Mq/ps2
W/g6evypXnk6Bw+Dakr6vDY+fHWNjGaMqBQFV/UkDvzxzA95UHa5DaB5qC4sw08lqTWcNu90ynG1
WV0GTY887hA7YUdjUvYFQaX3xh37kAst4a8mHB8abPK+lUXQvpHNmFHIvEZ4cRJSK1KRXdp0oBYB
eM+MRJdFKZ9yEOzHyeeWziIZyygfnShhL5863gO7Pe6n/mrJ4jch7RRdTCmPjoDOV2o0sPVIL/1n
G5xfK8a/omIVUDMA2jPVbDipu0TdUKSBwTn0rH2ZJAekROvkJ4VNHTOgpZo6mUoH8d+f7CSeKVnd
ptHAm17VJVFfV7eF+pPMHPqL9UPiqkugtd9zH0e45i7JhH4uO5t1d0JRH6nbymjsi5q+w46ox1Z7
VH8HK3uRzvKzoHuyHxH5HgrLOqpnVtONmvvVFBIs1nmIAW8v3IycDzW/eUGLfqU4H6n/E+pzUmRD
zXo0GGCQfjbCb+/VOttU1n1XjDv1dzUHDBjjV51ef0EMVt+r7pcsdX9HWMKEQR5paN6GlA9pVp/G
g7pvyTN/TqBYqNekJnWD49fEJ9QM8XHx9V028aGqRQ+jZlGWR05+X6F95WK/q3WgVuuMGkR031CA
BVBdiQzJqoAaG9/EffC/waLGQF/3eDshWfhwKKH4s2ioP9VDOPIinYXKyPBGe3JhvxzVpQNlJdmZ
vXFBovyXChmBiFlXlriv/fFP3b1Q/i8GhSQyrv51tkVo1TO86UtmsirwJTp/EfVlZlBgUDHyAJYR
eiUXQx9/JqO+9NgVRvcl1dyrGtFqKhgZsDElo0XDPwY1jrS2Z/VJqncZuv4v7vMv3b9dQPXwGnKl
qJ3zbWZT367bLxa9a7UGuY349OZ7ADivYoI8k8QvbuHjAKRGyHKkFj61ZHlaf1hoFnUyuKqhqZad
2Bm+1Zhemr+JI9tsvmRawNn1v5lH3e5C3Y7+3tHcd3XhpvmxCLQ3mGIb3GNkYTSfzLtqzkV3/Dss
8rkNTchHeqRm2tskp5ZKv2e4UnIw8wtV8Qv0/D8/ry40qPed55zU0o1LI/LVHqkeZZTWSZQx+lqj
RLs/A13LmNLA4bH5AAL803cbNUbUvTGSjeazndXc+qJ2HE4v/uz5NRiqVzU7Yaxgq+E8Wu4SzYWM
1MJX2NoqGLLX0WaUsOJI03s3uy/1pSnTI8uZI3LDVzl8C7whV/X/wqjUNL1Wy6pby6i1gwfjnujD
zdJHemx8/L8JUn0KNCD+1lMZXtWeTH26aobUipDzYXgKWzMaUtLvBpIqCM1U19v1jbNlUpMa7Ntd
etvmQeFOUjIBZ94mK5C6Y5muHy3IBOoTvc1LSNL+KFchPUpe1Z4on+efPKWUSS1dUZtemjC8qj0N
jAIao0tMPGl115XsIM3gim0hXTVl9Zpaf2pWU+Oo98Vn776oD/Z28dQtuVjJP8u7S/PkstSkjozV
bXOmXvn/FreKdE978NdIgincndQoVLuU2wSni9v6R1366IGFwlDgoMLTJvF3W/6YgVJmH33aG4P+
kxSMHG34M4LkZQ5MULHsndiT1K0KtKiORsfpVBiRui7mklwS+tdqo5AE7rEmJ1s9pfpV9ta/ZSRX
u7ttCNTYJzjt3jdBzKvh41H1w7s8cYZQV0m9zdv9xVzV2ZTAzd/Y6nHziD/1reqXYMDqrfdMB3Ol
7j01kEun2zZGeVbvUw0pLXsNGu/ttmFMOXdzx+Ja+00z/ziSGKceokbkqNYUZ0C2HIjj7dKo60QE
yEWfq0vb108eYa11FhyFq7HL1660Oi4BK6V6jDbl1+WAcjECFfkFyuSJTGHa6EbUYdxpTPtcLhQY
abIy3TqX1KfnMcpnwQdtWt1ujMVJC+IINcCDRphXqtZ+FLB8lCKCxhLNbB+kUW/g8vD5kAcQ2NHE
8uqyYiEtvdRcWFAgj+pwX/XP9B0+8zaLOj/E2M1zkayOChAPSLc8B0wCah2Gc/NQOTVS5/nVQRqg
T80lGKGKMVE4RAjVlnOn+QZQLd5jmHw27jGVczSwT1RvLM6HvQZvA/UqWwXuoot6+309R34wkuu+
VXO0+qfaVbxNk35Vf1mIdbL8ZcWF/kHSfZutVc8LI9//Vvs2qbdURu9GnWHdMnBszBANdBz1hGo7
sLhs1RLrFQbSbdipCUgNR7Xs4gbHsFaST9T+qsfV5vhNCf12flALSZVmF4u6lZb6JzUBq+9TJ0aZ
p4e8aXcFe3MSGRKAy+IrSJ9zv7wdQ0kw/glS0pti54Qz5FcNRrW38otdW3RXV1IFnsgH4TqoGWOM
vf+2Xby0IT/YiAnRa+3/N5mo/QQF0ovDKR6m9L06paglQE0iZWI9DwlBVby6VMH9vOVBnbHUu3Qo
F41T9iDn7Pd/S3oW+1+S/zds49EH0w2wCFhHdsGF8ae2GupVesVrDDBerS55Kw8a+1o1PNTDqMv/
unSgh2/1QDV3EC1/iAPzgK//57aX6Iv7lqUuZ6en5psGE2svmP/H5tftvWuVIsJg32KmxUYnLrir
maZ5rB8nt+lL/ST1QkzhHPI+3Ntu8DEUr2r8qi85cf1VkiCNyfJe6vt+EJ+1QToubFU+b07g3+pU
qLZ9QNfXDdb8IZijSl2nMOkfUQ+S28c8bNoXj7tcD5EtdSPQVd4JZwyZT5w3bpuijoqU1cW7dhaR
minUxSq95CPQzurFuNl/+yDbNyLHnE5j/FJpaMpLrk09PMCaRW/PJBHGlGdc+aRuR/WrWzisqntb
3cB0YSm1a8AVwQ+yA1EPaAtu4mrMLy6Kgb4OXhIjZcHifcbZ0wT+Rt1c/ys7dOFyhgOxVZdc7Vsn
bzyOFCax+EfBtxaX/8ZOsEuVP4gHL/G5tsx/t5dlF/PPQEvRTXO0GmN0m8NyO4lWRj+9JcGbWuip
nf9VWn4BF7QqZkjxDYMFhJeloodycc5GHmqA2O3JbjlBZrzTcHEczVB7Kizb3AxxOO6WWlvA7bXg
qc3210mc6km1wtIMW1pThw/jyE511uRKeITvjJ5ITmFCz9CsgFrXP7qXL8/olXdVRjsXLFy2sQPV
dsr1kgRt+y7uzXnfC4841EpkRwqe4LOacSVJ/X0uLcmdJp4SKv1UZ3xk6zvbikHMlJfUJEKJfot4
Syzj12kM7YiAHBOQAZStTpoTppz6KMOc/AndqvGllP5O3iEJNO8MI/3X0b3kDXC0qItj3PdgKqbw
SC7rtDZFkzwblF8zr9u03SieYiQWJFf2PFcxIcrteNFUHJGCGO6jHUr7zmhwm1ijg4dZwxPTBbvC
Gl5KrJs7qyweTCIZnKwx0R1lCANWSVUvK4AD10wfXozS7DYY3grO3ZZ4zPIqO2lm/VFMaFCWePjK
igCBtLccklEYnFJJs+DgHxK4+thL67HHZYwaarZ2tdoidbmNusdt5P3c4BMD0Dr1bVTkxICB3ULB
wmdtG4QJSRUphoFl0zYTeHHEZ7SY6Xk18wSQCCB94WUna3bblWvX1dbVsAfNCL/W9BkO2jB17ATi
d8sI6M8BMqiK94GcX1pN1mNZTMccZAd+lixAeei/EKCIidHqrqNbPIQEGtCV1VYWOAlIFcaHPs0X
yyc81QDmlCVkaprdO3XhK5kIkB8aSeSoPNMneTdSsoVGX/DNJN4RT3YQbRpVXVKc/LF8RRVc7Cl5
VBuv9fZ57nds4zzmDdMzmA1ozXRkZesxuRdLr927Y/YzjfqnUSLLCWUAmzfVR+xC9q5P64+QC3xU
bfa2jbSAoWABQzqG6H7OS1itDE1nfvAkOMM8TVbgrBlNmnklDL3KphzMB50U4Kzac90teEGp9RRa
s5+z+Jhb3DQF+jpIL6q3e8TBKU+SCvHUUW8ezE4pwOefZBrILbHhw41zHB9HRgA6wc1k/1A5d3eD
TqnaLZoTm7WtJDFtOfusY6vUpmYsmo4WsikPeueUW7Nuzr4nM4jGs74LRyZTwiD9zeAs3VonXxw7
Y7HT8tqjv+aBLEuWciv1FTJwVijNoe1UY/bRLPffvBSPBqFtp1wxpKyC5nfbtIiJV6WBqj+ZcOXJ
2HrTKzp8A6fkNNSTXTLHyHbkwe8FXMqhZPuykJ7u0WfRx3JNPX7dkYA7GWO4W9CtbI00gdjcYx3u
BFXvEVd8iRNdN4DGOBXi3mx80V3b2Ke8MrA0FB95FdOw+OglVSYhW63FIKN+qbFdj9OY7UODDkIt
usvyZ3bzv4LskXXp2fd45PDd+NamGMSu7/AjuV62NkvZ7iwhCPRQKuQq24sYSUiOunNMdfODyOdt
pmyRMu9P3cK79qzeI/0sf8xn2Gs20MUtSDlgzjHWfzf90TCJEDr7WgeVudeWVtvhs82s57qdIWFg
VwqUbtpos4mUIoGLCoJviMipDDqSslKDdnuN5Qz/Ava42DA2lWwIx7WoVwzET/oWlt6RmmdlfNkU
yk+hg7sQ9Ql57a5KL4zfjHGZN4swS1R8pCr6HrT1wDHvUiLgj34IABYUGzJfA9eEseoMkd8TMXKc
LB8BD7dDHnfjawbQLDBolMuM2q3EKLHkG7sJJgQxbbBpPINaMwBrKGwh9oxsLA+N/AvCojiPojuW
xYeFCfVAjJaEdpy8e2CGiHTwNiIBMp4L/5nE7rPVtTRBM01bz3gf2Q8QFzmmYKQFKF3jgSXTgFFS
Z+tilgzG7jUJ9AdY3pKGciu3ANF3np4Zm3yEHe4P1aYtcFIrcQoKyW2as+5TEQiThoSGFqm3Wdnf
QasLmpKAE8vqwxCX0EZIohUoHAOrenU1PNW1lZQrx23/kkS2W0yu30oqthm0BxjKjOU+fg98PVjn
IfIHx8BYl3zPgf0BuXW4N6qro3k7VC60/p81IH3YlLjViHWDLDvRR8/MPyQVe29EtDX0nBCIaN0v
rPhphpIC0sTeDLE01BB22OPPd81DMzrBm+u5TPC+RDyFtNPN0nCV4YkPbJv8rgD6zmRou26036kC
dty1ErKlOLWZfDXus74myAeJcl8FGaB6cU1g5a2Ej1m1YitLNgEtS+N+LDR8pxTwtmnx7LrDwbfa
8+LNT2ZxGvo0JTeRlSo3x69RqdbYyH33kIOzuVlWjcxXLmqlODYA+VYfZTyaJyTFOG1xvdNJRt0w
5vLUjD7TzTQhH8hpvFf4+Rh0m36pqRvguAkKa+c7fnOqfOtgyUXs0Qw91wbxVlIbyYWyF4PF0qo2
ug5cLlBOAg7ryCDikbYnHnFTor4U6YigVD1PY8f5KqSBvQpxp3iG+FfZHtNsV1FzNL6Izl02S+nu
At1oVvZkfOnF+K8WNBK8KUUVBGEaHz6SewSXRLohhuq9ivQV9026NV7jvLszi4T9/lRunJSmeji8
iRItOzGxJMsX7en2W2KZ7alcUiyOefvb2mxHMYA8On3Iqbo8T31mH+t2QYmno47ru/zRINlsb3AA
GjMo+WPef4wYAIxaO8mKKHbH7o6OHYJPE1kFCGHgCQMcJsRyckYooSgUOU5Sn/PE0rbW3nPbg+lN
zQlKE57+rkLM75bd9lbp6FxuhTBhuvLYn+qtoK2JB5m1qz3lZVLvSP17FcuUbdlOsxLCu6JLPQLw
x/lUrFyL9K+Wyh/zVQ61NqjZKxo508P/HDBT7VBGYnNVzGj5ciHRvCeIMkzTXklQMW1Njl+zlHce
ej7SEVijl/HqWNxvRAmdbdKaGowqYOJSbQc6BpWF/VEoKgdlaeDLWLUD7aFEbRc3crfgRRILxCK/
mvc4m7Z1276qu2Rq6KGODaVSonEwoTYlDQW8FfTZV4M0N8wTbDhUyALhxPOcg/SFCrnW7Rmq6V9c
OmiUJi/Z+bPzYFmAhu0KRDZSXURvaiy9x6xBV5zQYJAJp0S2R0b5hLovj228r2xjIe2mW8Bi1BaF
v0ExdM4mpQzU7iyrwN4ve6KO0QV6RXjurPmaKV9WOdb/XLYnXk+wfQa2rFhYh5KYFCCkkyT1OfSL
B+csbd1Y+2b2rRVOsSKPDOFe/2u43NmBBW5qsb9Tgys0BsFD50h763WU72QAoxEUtMbGpGidx2Yk
/wiNM0KVU5lND63+0RWYxYgys6qTORFBuZVouOFfUh/FIMj/6uq35vYoZ8QF5aEpI/FO/RWVo0dQ
kHrAf99w+97UaKMwbJ6FG3w6GnWvImG7buIC43rjzQ1Lwm1PCVSGw4Kbfu1ODd4gM3gzhLyPF/Ih
dZ3PQMK17auuZ3PO3iAf7XW/4AODEIQQdEQNHjbvKKwQPCFW0vX/4+q8dhtXti36RQSYq/iqnCVb
suz2C9HtdjPnYvz6O+jzcA4uNuDdkrNFVq1aa84x1bmN0f4GA6qfMlUo+XwajXGzVXRCzXll9dwe
Craljqbv9Ou4z/91kUBCkfnHIIQcl+B0D6T/nYzebfL+KkWsDyRDgUN2xAMbVYdB2Vd2cZDppGs0
3qOU2hfCh7cRde5uVjSHmQp3KgDjSW8+BdFDcF8hDmwFJJCQ0IQdP+8Veky8Fykw4wXGw7Uqqw8s
GZ6t0F1hsg/HWSthWscglb8ambcQu6lSJDZYW/PFtpZvAd2QpWLOuOi0Ltu1WgSgDEWE3TMD1kO0
5XISu7EDbJ77RopM591xkEAQO8NBssZgOtAsWowWx5fJdk7IlxdGPhonQh6AbXOidHHDjxB3heFU
63ktHwN8QCMyaiANBiv8SvPLGCsU00IozXDJR6bJ+F65vG+N9K9RC1sc5vjJMtJXMUs5Arf+lqV2
7YOUwxGE076hgWwHSxwtr432SBqXeSaMemxS+HHBvi8Jyj3ReDo50lv1hDEsPVVj2akyFOydxLxr
P3XTQrWX1xc4hK8h3YNFQ9gi90N5ID31PRv7N4jyH36fxYsqiw5JmMME96OanxgNhD3UVxPGwXaa
T9s1Fg6yqaZvDU3Zol4kefGP8NqVCGN7rcOcWPTQQFxI9UbXnwzIWEQI00m1RjVn2lCsVYnaJWH1
pw5hX+htvUS68VYKQhNSuMJzcASHixJ6AyKdrTtE6mAmwVVw/lsWYNGXpMeMS6fw/0T6tMcWna48
FHaF5l0sNag147gvrVfh0emhPUyms9cwXBlala6cEve4TzmjpS1M4wnhtE5nbhNoO6Qhxg6H9j9M
wWXqA2tj+gfgfJUAfULIWX00OkJ52RurGHm1FwMSbnD/OKnDOg7XDK/gehi6W9PbL14+XcsOx6kv
xm+E1q/0MdYNGteFbDIcOWa+1NFGojbY1XqFhpbqqJfbLB2ukG8OBM/ca9P5cL0EdEBfbkb45y4B
3LmDMtGRxksX53sChpi+d+cxzX9p3kAwEHhSHXdSMBI7U1cEdcfyRndz0eGvv1lW+yugd4eKcloU
BHNgmeDuxci1bjX+9j5J50vCysFMrptOf4katTFjXm5mN41ff+UxtrZBsUgYGV2ArmyOk/4p4mER
pcWpLlKczeSG9JAaFuySu3dz1FGOWQiGUwgKwvX2YTlGa1d13Qqaskn/MawNFBV8c1e2N5WtNXpd
7dCbh2IGsjei+MhcF1d1RPrveNdynSE59zquo2xZg9tpk4AticYzKqr21oTWGp42uTKad5Oa3CNI
z9ZN3x4NtyULrT7qZMLscKzdco2jQ6t5Gy1y10Dax4UhDA1DHsQNYVbGarLK99xpXhqrRowA4iDP
xpzxQ7nSU2q5iut7wxfZGD3f3AmpVcU/w4hhCdaXKnb/mfY7QrJhPmLc2gY0SC7xLrUhm5862Zrj
bdp6SFbYvR6srtdpdCGn0i2bS7DOia8RmNDZtMB5sk4WALgeGgKR93Ln27QyVKlYdzd11BwpqdyY
WBXdwuXZ078QhI6skMPUC2g6HPJYrKoG/4sKQ2uFRqxwWRJNm1/JUK8D8MFFaJfRMjjVWGWIsxs3
upEna00jVr0WxsvP6+XHBXUXw+RsTk7kUJh71Qeg1nNgNlfCfXd1yuah8MprnEiBYihCnsCC6Ala
4MBKr03uk5scXKcyfTYu8pQEDh/xztiCqPr++0ajD/Y/D3/eUTr6pog7Z9f2ZNxtVAw3HG0Wndyx
N+fGe/mf59B7tcepTkHe/fyzShW8Edh6oLqxX0OG8urDzxuZd1vLS72d5novlY421ubVp6lNE7yy
2bTDQ4Ox6ldMyLSrZ4/K7miNSvcQR5j2jKk2bm4Qhawn4yHJMRkHyqBdb4feJkxj7DzCz8A7rDq0
nVtjKt4DPGVosMVEBeKh9GOSRWgAvWvRbsGM7YD4pacgpaAuzE8t5OcobOeLyxbKLZRtrSmirSbM
DYEweIJGJz34r4D0c84klE+lSWim3kS3WCn9btkXVC3NsuoLH8ZN+Su2dBtnZbCtJ7JyiziUazDZ
LTCF7dgOWM0yqj5l48UVKdFXYj3a/gV9KjtylwOgrshG9tQjz4prU1gESlTBTh9wwnYViSm4Ncul
tKPzZMc51H5sAyV37CIm+W9yDWK0DfFN3bCXtWpXJmL0VUCbZVGRmmGkzrdvZs26Q69lkHSxHXX/
xfWhGoRDeaU28zYqMOMV0FvwHFMn5tLoGvsZGSV+cQ7j7BolLd6s4lYW3jJ38DAI/0Wa2ovBkov+
4dYG1bYY8C4N2fhkskeaBwAgT3HKHH38tIU0vhB8fNbOR2ZQE+aGzw/Ynvo2/hg0jv/g1XQQlhph
ECUYsy3zigyCz0KbhnqNrP5rcpiGSWDjFt7QVCtoYmE9Nix/pBgY7lrwHQfFWy5PTU+fyfRoibl5
vvdAFRiDm+4SEpsGhraoM+mExvRMtP6c6LipIvLldPMN8s8RntKcYUsXqsTMuZ2/OAE9lxCo3XLu
LuPq8k6NVPexYpLROKi0AyCZORdpGKmjxph6qfByFSpESO8jYAByvEgVtYXXWPfBKTZerQV7a671
semtR59s176+ObE6xEa2YTar/XLnJmDZldz7+OS0ofvl2swio8b4rkd2w5+/b19razERidBY2D8J
PgV5HYuP7F4GwcHy9GknXFnThgR4ptVbp+0/YAR6G0sFL0FLmNsAhQ3zPAprB3ryyTFNfRklxoWy
vj60faGTe1Ymi0SpaUf8DDY9vvKaINBw0bV+vzGnYjix8b9koiq2sExO5K6FK0APdEqqot/qvvMg
kDlb6jonFy1jHUJEn1K59P5KeMRvpB7xV8p1OGly0l77evZNszld9Slf3ZaXMaT2j8OMjhwJuStl
gPX1tYSywejyJ+HWGEjslj+5H//Oi5GQugpRdDD8S4tE4h9hZfJBIW0abxoWI+LUM05QjXUb678+
P6zMpGy3nGzohIznn4/4eT4BbcVLkNXukg/WV4Peh+RkYo+egGno3GirZtAi/Klt5ZzF+LvDuHEy
c9M+/7whMsf5z7+yxgOTaHB4/HnOVvmIn6m+/L+PzSZKxU4243bKXegGP++uI1WRbZquJSlyDfI5
vnzfep92IX+HWI5Wepx4+KQdecaZ4J1/HnZT2pzcoUfHzlM/z+c97AAAsxONWqq5BTcIbfVJEn31
87hKzFMRBs5+NBzzPHpdeZoCzptjZxJ7HtACxvVj0CKcQQj/fRLThE/Vk5mYxvjIn0+OmJgI6rgD
Yz4INxUxyLWREHc/f+Ug8+txRf3v7vU8RQQ5f8jP53Lj9OBoJcTz1ob4RmsU0o6N5bdo+Q1jnQNM
Mb+n46I91HWz/3mHNUX+WTkIN8yhvv089fP5BCR/4foJdj+Pfp4HjeUuYdfMrE0+qcRUsRklQQs/
H/LzZW2TyEfRJheoJMmFZTw8IWsHHti32BcQ6WvKHk8/74wqkZsYf/pXVnCwlTm4Pz+CPcIpmSBo
fyQ8hGXOjAgEaXvngZVmG0HoWRNE32ISK16H3ykld4nZxanLfFcjTArRfRANpPKtREqqN3W9CfwM
bthsf/KK6U9sRMWChhE4jyRsSGJNHOSWlbmURvprGm0QL1CZUppXhgIdpTH9xz68m4i+nAvJJKVK
6RIPpJq4yZiFhXlKHbVHWud7wL5bEB/NBoeot7T8bkWSNS9g7nOTRCfm3b0EmThIqJTlnMCUU7Br
uoW9nD05QX0/mToDHE4y3FOvOpMR6BrB2mBKwlDt0Eu6MFA/L2XQbjw/gmPmXBIcX5iCMXOmwdl0
kbdr1h3SAPVqZWFv1rUP3+ZS7n0r4phNc8KtPkWhfTcBUHpGPPssoKpvg+naJAmfVUsFPEC945Yo
FoTbLyKdCXJb4cqQ79DvOXOKcp+16dYa8EaFL2Oa7tteS3fSIZQQDOmydEZyKhkFK8e6iFztWqU+
rFBeRCVhAjDkKGuls0yzDjJsfxOIYdO4PmWp9R5Ugjqfl5PDF9oDft5guDEGpDRWbwb1eeDOsPop
uiYDiKsp5RzlqpLed7bLjXXe0bcBAkZjajDOnszebE5Ba15vsti3UwM+zhq6K0OWNxxXR0hPz97k
ouprH0FLwWG9UaxlTjBe66C6Krc6ReVvKzUW3lCtMiCCUqh2J2LtbHPYWGVVcMtNSOoV3VzsNcsB
+T/GM/UmJ5xrHoZIeskNkD0zxTNujE+tr94Cmki7oGVCVLVadwSytmqagYNwmX8JrsjQmgewWedu
Aj36JuCuWAaUUnAE1VIU3TdpZb+SkA2wLnihc9lyatAVnAq5ZrM+FCEnJG+2T1hGXq5KdyJ4yUWQ
5JUgtWiNImxEw6b+itLRFgDJwaDkNuqMaWtV0D5g1O3JaKNm6K91z7YZOnMzm8hLglE2PRDLnMHO
yQXKb3bOc7SZ0dsaJPGuOSktfJFttDeFOpL1Si1LG0qa+hPC8xVe86rox3WsZXtGX8NOvBfCStDv
VdcgyDaMR4GN00yU9KXIaiyPZB4yK2w4EvdSex+yipk0OKPkYeD0axvQDHHwlGkZbTj9znw3jWOn
hFMOpIgOXbjSR+NN1c4dO+IGKPzBzzNGAZUH50Ch/DdPTFC8Ffccc30NeXyxS9PpgCUMJGFHwVDW
O1lVxY5f4zjU6iZirH8Q7yBFtNum7J+Ez5CLMw4fZG+tJC8ieoJxI5KOSTjReNLbW65tL/RWfaad
QmSUhRdRTLcc0cLZL61zUDNmMLJ/jqpOvWuXnG0xMor2d4TnbmlYoUWrh+Z4I0u1hPDymdCgyouV
YyZM25PkZBIMSPiGAEVNfw90kC6g0ImL1NU16813X3VbrUmr/ai7jAWKz3aOr/BL4wE2M9/1jx7J
Lm4D7eLolLeYAs0dx+sn7MyVDsDYG2JIcxVbcNGeIC2BeFPUnk4rDykTiIYObuyOey1lHQnHMCXr
o6VcLar7VOvWkrEcJmnDWzgNYNzOEZ9V8uyZYUkykQ/+yMc6NIWrSm28PsUHXF1inZCSdIKqkJjm
sbLlqyu9R8xkl4ludR3HknTZ61QBK2N4ujJwVW0T6d5JAoK2Nilyz4K/ehjfVM2kwTMYG0oS2+ar
V89oj2UuoT+M62OAoDPb7w3eDUoAUb3RlkDvSR8FehD/3zCMgKEJYcRMyQ+KtPFD4qOhj35TBqob
qDH8kIpcFC7dZeyDDVTZW+W8clEhlUgJlIuBVjn6OpgGRhs+JF3ds98jQxHQ14T0zxx30xvdL6eG
mXshdJUVL6oBYBq0PXM631jnxqddFYewRELLt2oN3uCZxNrcMiyaipoY5KjadiFGWseINp7wzgVj
yYUIqjeqwr3A42Zaz1mINAYAIV1XyLVbhMxaa9xgxScItBuTrhsS7WdlVX9HqID0ONJdA63XRfG6
tYzXpkUqkH3KOOPCV8MXfbxzG6wLEX9S4B3bXuz7IF67Dk64Ng3EUu/8u0AYNKXx3RFJCsCZaVwy
Hnulb/vKbraNls2Zhf01q8bPND3rZfIYjD9EOyIR6bI9oMFV3Bv33qs2raA/j0z2mgawe2PPWvMV
FrIGbl2W0Yc08j9BFjQwQOFJcrxxgt8MS4nyGPkVzNDnpWjfW1WfijhFJAldU4r8aKCwcAPtF6Eh
TyOwfzkxl4c2cJosaFg4TvfuDV2DCoFXYwj1r7LRP1rOLYiu7S5OFiQFfMjQPKWCEbw5MK8aT2gr
iMeIrlF4zxNgI6FqnzR5ye2JnnAwuTpj847n7FeFVmOyGcC7TNjrOH2xa/21MHEkkNVWls0Hy305
FgVNPLyEJWNOfrB9O7rPXphfms+cLWLWE9oURU59TxtjXMvss6zZMZsMOCRbS5KjS6627lhuUpGF
pBvXO91pPwzFWjRa42fvgt5CVfnqm7Wic01fdnawdag3OBYzTNe5rGglkfNymSqxjpNjQuvPMGjQ
GQXohwquCyRwVpa42BCJARNo6NaOaxErZDjGMW/fQGVfPI1dWtT8ZV2oTduRf+hJdsC//ewT95FW
/u9hcI6UJ+tk6q6MlIpLEEDMa39JRpq+c681kAW9rl2DIX5QIZ/BPNLCg36w7Ev7NnLvmjj5ZUyU
n4ODJkjVqtHxTA3eW1+HsJy0eDPGI07H9H2wGdTnrk7uXXMSqMRRmVE19JyKifB5Mx1urWxkfDt5
gLqgxT6DnDCUImUwjcnnkz70vi6ShZXk9Z54kreJdtdQFuWuL/MGQePBDnUWe+cZk865Mszu0rmX
QcNDQWGFqqkE2uBh0AQCET0JaRgWTTh+KN8AtVgcJrYLYKYsj8G663HI0p4+QrxvFilxjGRMMvtB
rdvQc5F9TAqiATGS0+QCstdaL8Irpi5/6WKJJy1756FzHqgtU9yhYRru6f+jLPmIJQFzk4h2szXD
GmahQSGegs+gj+FhFQGhWjfjEZn0PITYACc7Tzou9Lk1x3VI4yM5TwZUR13GnyC7LN9mEsfdNAav
tjkdrLL4nWgkogXMlsscB4TpveBq/c4AGHHuRMwg7G4GkcRvjF3+hdQC846jJJ0aTvNE5zL1fmQB
ydVNQZx1j0ACtXatc7FrUJMitaFf8JLaCOhyyJiJ3eENDeK/E8lBGNi/e/Xemt1K58KbcxDE3m32
cezcdNvMiVQEV8z4jUhNB2IhrkmMfoqipki8awzDccF/q0CvdpYONYJTdTnacxcjE0BRvgfD+ggt
992v3FNcKyI81GcHVpqmq/pwOiqztvgk2dhYWIHzOxBoR2xIQhBpEhoLs3DJDUn6GMdX1+TUr6fG
m0sEcpfH11AUqMd+cOfqzzDmdzFliCzmAbMcOP3o3Sm1em2J+qZRFnzjkdNdLjqO6Fl/Ne3vMBFP
x7F3AVnorUQUiOfjpje+tmSlotvr2HvbgfNXpcOzs7LXRhmnaBy5znxxnerxWlVteYIb+ktnp84q
/xLGXGZTl7IXIcfkAvwVN9ZZr4BVw+RZDG337bfeU2rhmmD5vT/mfyNr5N7OVn7L1q6DJhEsFmud
K5DwLLVtZUKBDaQVANgY6Ld4ZPZZsU8uS52Bj6CNBfpymabWxRdnpktfKG+pnZhqVn9pMC5zoU7k
uN4MbXiDePzJzopBfReZJPj00IMlYgkRop/UZXogaHFlpQnWA/GlFQ4ZWUDHKPRd9ItwVJrss3aT
zzxMaDMybhBaGJJzNGxAf2K7VncK1Ze0mp5eUF280d/JhNykQm3SMVIsgt0Rnd8aQeGJWChsxXOj
UDezd1xVn5ZPjFWS6IuYcOvE4ddH/0izvE4vLrN0vbTpe8x9Noz5HstCEZEQFPfIHJJX4n75fYM3
5IUxjTevXBoxy3tLrseAZchP1R4SSL6w3YHGIzgWL5br0sDq4dB2dIlN4bbw624J3XSvd+lfLdYA
g8FeWhQMNfop2ZoZ7TyM9W8kxyAU4xWRlsA8lq6VmHkyKJIy0zxEWvjwUSIQyUHilHW3AYk7ZGZD
YZgu0EIoJ2pIXJpvr3zahkxbRu3YUZ/6wgVySA6yv8pGk8OvNeBZp6YCF7EdLULKov4UDNkF6kDe
ETNAPy3sWXp//oiRJv7SJPE09kiSZLGM2MYLrDDiVlAciHGtoWeE/IdfM6+1eB4oMZ9x6HVpLHKO
K9oNpRodG0MtPcu4AgTZWPF8xYYRYNKBtOSWKTyl1NnR5Z2+AbdT3n9YbfHlQFw1Jte6FqHBkj1N
jKjKv0WpwoNUjIRns3PdPi2XVmVGrrsxjvaSCQC+9jT7FN2nJwQR0SkDtob8rVXr21fV3ugRYF5v
YUvGr65G+zSxddqMkqWDQKZNHfcXXetuxLIYqybxdj39OauVDydskt1QvGfSXkeelW7w4cLx0zhl
RTQF7YgVpvHKfem092iwrbU5fnEY4rwnTQZfyAGoYPIQuSMKVcCp4ENpEV8aQyKWl+UtGowvX2tQ
QdaMz/34tRoZu7fDtchT2BLdV2u71PXU5Rx8iBWz8faA8B6H6K2jU7oFJXCB5M3IqHcWzmjsUFVi
ry5fgJjCpzPkdx7C4Wuw3mAxOATRdEciY0KYLykwy4NXBm/RqP0JB//SzNQgMCPUzPZzcPQl4SPO
ImfPoFVJjz60iDyDZNlq8Sf+e7UV5tGqFYsPGxDqD9RA2niMNFtsczUAUi6nD+Jnv2Fi8YqwxsC0
2Baz9tgfkg/2vE1Q+48wpAecVa2cMUhfntPdDUqEhpl+Fby2uZZt5uvEzrlGktEHXoHDg0wqsSDL
73cwmbeJo2IaVjddY74MJeC70KqVpifsY367ILxxb0/xh52g4MQBz0uWIpBE/9cRY0My5rRC/8fW
XIXVSvTeCzEi/zI3uRNyTQL0+FYVYqNb6WFqwv3kkTZX5PSJxMqRChwfeeHzOw0JqA0Y2G6+QZwQ
n6JJsC2293/c+wHjhWpRRfL8Cx5ZvMd1uS91x1nYZBZo02lM/O9WjO5CdWwpdr9VeDg5BiNYKI3g
kzE70sQiw3BNBI0X08MOmWknZXca7XqnSfMsC55g+eKan/eq1o8e7pg0VHXORRGevQAkr0/+s8w1
F32qve4q9Zb2K19Z3+a8NwSSUbUfjbd57ey06V75/Dy+hj6zhNRZKanvOfF/ugDZjbFAwQ6TqPXV
wfEi9jdOqwvRocDpqtmVyqy8+JON8uq4B12L0mVbkXFRkIBMhE/53nBALcNpO3a0CceO2qptZlRg
In/b5Y6Z8luXEKSUcmr3sMeYuVrTE5gBXCgF24G8AjTLn2aSNRuR9ofGIpgV4CPkk+Yhg36FK+kr
EGifgkct1w7Umb0usn8uSYwiqX4TWBifBZ5U4JhiMXGkP0a5dm9ZFln2KbvaVP4egV829dr3+3uL
SD2LoxsRXA0jkgbnNRmcoX8qdQ2hNU3LbemPDBcLAxFF/CCNcRebSciKiAs77UpESTkKciPo3rtM
4zRbtgc3wNqo2j/QBf+QckOfKin+2WKwVn64MnqyWBi07T00HEFVgibMyk3JcJrMCKfbyRwA9Cyt
ECGkaFSW8AvaYz6fVlR5NOJqJ9PhLF2x95CUKUfmOCtiSHM+FMCG8dpMagKas3BLIFh6TCTNeME2
zlxyUh8CZHFCNBqUCkrYTD7s0kFFFMbXMf6kFPVhbyMD5ULpY++fJXy86/aHMATEtvjF1UELd4Vk
iJ+bTHvXdpjR6fAqdo24qpFWkmMyrEeaY3sr8O6m7B9KgCpNPC/dkz2MNg7E0DKrkazUxB0XsUN9
XN+b/IW8H7Y+Viy6uNyf+h5UG1CcTmNOncHD8W100AAkdRA+iKCYTRTtIa8cOEIsYT1VYTCg/CV9
JlmGHGNXsV5s3axfCbQ2Ztzbq7YVH6DvX1qcvFi4X8rZ1uwBi5pSbklN864aHa41ydrxOn6dQjhe
VeXDJ/XUgf0RX4QjSLAuXLLWA14kZMI29BQgvG1V+IdUxt+y+XBTHyuTNgQXVxcvtNWgWguoZZhJ
KxJIofrBafXyYRW7HInwq84aXyfeML7faqMQe70wjAXnfsrfcyRysjRrpmCVeRuSAvvQaH+A6ElW
FMUXMyV7nXH7MXZgXziF+uu0eDQB38pF3psmc7xquMIQW6E0/qsICEWCDoyDDDzyBqRak0Hb7y2n
2ZUF5VSQTv6mQeLa03+jodWYMMjRV5r+vq91KjI7fSJnH0JjbdDih2XJt4XUM/XXAh56Z1GQqKzd
cXH+sdWjbusPO07vyCqQneFrWw1Rpy7MvzeOdP1l67C6/Ew5O05SaB8hpB4bdKybKuuQoNj00Iqz
I4xqC/h+Likkaq23LpodyRYAsgCRGTDImYCFLOqh+dmHNeOIEK3V6Xsrya2qLctYN5IXzxy8J9NA
ybmUV6xPFBaNPHylvovx+wMq6iU3TlvWMNmE95za7OraGpsOfjvFDCPvkjcLn+Ua+DMdDnfVYqMP
6flb6bgfgoj6M0nRt9ndC63tNdIjOGg56j0dTvWKId9KoDxYMZaYKdx02awi24YB/qR5YMRcbY2s
570M0l2lhwDVjN6H2UXHIoBIZRJgswzb9gHDRK5al/oBFG5wCknwAfj0mqX+24SOY+nbKEwcbbi2
mq2fAvbGcNbue7F+SqUjTh4LAXfZ9O7EjfEcE/JrA5mRLRvoO2su4geb+5dGkIu9oxF9vyCojxpx
0OgVGWDGQ+Ph9TPPDdUTPdB4ZTouYyiyFZadpH0gHFoc3qB940rG0wnZa24MtJ460t95QDUTWy0I
1E7TCo4/yfAyoOJIy46AN9u4RwlTYG2gERPmekzdCNjO8mCpBRILpaRIWze0A1ZO0pL6MwVvk+kD
mWL97rpPJlC4OQL8MzqaZSunYwYMkBl+4yzi+pJBklsoWEm10A9lZP5Dt9nuG8ejyyc5kw0Rlgot
XiY2BrygIAzYoi0KseojciWIOyNehKhYHlETdA/AvJj1aAT1Qf/NfFg8YFYTWUfTe6eQXLzQNt1a
Semuid2ijWPrCR2Nytyie7sjO0ZmlzrFA842o1R/ChmnlH9hjnmPtpPdCzGPMy7bvPYGr1mh2XfN
Ca92JdqLNj+ym7SfhQlynZXsArqpWQeL1M0LFohTFnEgiKy+uNZafQjb5q8zuvKEU0Q9IBAOq8Ay
awTbrnpovSZ39TSQFaLif3TqM+Kg9ebViJ6tVvTntugeSRghE9Byf1G21bR349G9+RKlsWOJXS5K
uLADfxYzbLobk4VtiBbw6NnobSurzR4qUVez021+cMM9W9J4tFEzrWytcQhAisd7DW4+VlNw9IT8
HVDYYrsSK2Bs1toag3CtUtlhJBt24LUg1TTqZcqN4BHXGbnxVcQcUjpviDc4BHsw32piSCbDgXtC
qkRjMRrvwa0HGb2RPptnGuOIhTPI8FbIbDSov5Nwm9qzHJTUm/Rc6QXaofBvFaILtCwXwXglPOdS
Zs5rPfiHITCirVv3REYQqkxvoEsPeShfpsJ0UdSDeOgJ8bmEKNFNKYCAUknsh2p4lJFOJx6svhXI
+th5//ooo2E9v+kKBkkkFGbbrp6Iix44rDpZfTaSyTzQN06unS0muI2T3NiIgyDkqlMW0HQgoKT3
dPNiYNC6/PyrKUBCh4KcI9P8kgjtLkNv8KbI4Kg5ToUBRvgXP5qec5rPvqYKXxhYJ1kD+LH7QM0U
wZY/rWkDZA28889P6PHFwiEyeMErDPSgcj4t/TiUY74bjYgCY35TEqQCfAyqJYM/SOhJdGu6DsFZ
KAhVT6IJrrRQw8VsoovsU+RWhT1cwOcOF+iH869BPcBoRDbvHiPYC3pb59KPLlU36k+L7JJrFcuL
Lb3h8PPo500WDenG6SlNQMCWkHPSYTd0Y3T7eZOaSXVqGmPfE9MdBGN2+PmqtDHIYcqbD8elz1g1
hreBH8/sYdBeS1MFB7Dhtr8KK5PsBs+l/uj76GrNDgFbt4520rbH0vc2mapMflH/JSPqBYmyZTNP
H6xZ7SMYzSYN9dBk4kkrC31LMF5ytTU3/s8bhM40vOvoo6y8ZtVoTos0r+4hJxtBsosBxi/soTq5
eVXtycnadUVfXosxLa85WTVr7Bw2WQmCHGk9OgeE9z4wGHqaEbz5ehS+2ZCgYXCCQSZ4YJdHqniE
NP5IN1PvVu/XJ5ecMWYpjb5kwKvvmfKXDEMwsyZOVuKTTIOPsKNs0aGJkpxdoJZIqKXGbjryzYab
U4IwqVWx6q0wWTMddQz4PFrrPggR+12qVhzrAAebFgxPPU84vxgDoM0y/2zq0HkLDZFw3Th/2tCk
oaHPt8os8rWqlknj2K4ywWncgrD+3gautsUTWK5/HuZDBYQFP/KB4a53FGB6afdn90Ga5k0Q+/HW
4NZoe/R3hs1kmdcyJznevgYWzdbOdshX1v3hkLUORM7JtN5dmsurygAtPQCxex+07oUPpRzgttlz
IjPffFKGXbeKXn4exVH3P4/aqT/oYxUcOQpBXW3e2jEMH6IhxBw3EyMv4u881kkqeoJzS4tSiSRf
go/WOmmeLFR6AcjNWpeJYz4Ds2gu8aj9q+dHsWy5TUrO1207nDKrbV+GvEO+mmX+OnR84xmMSb0a
Gk3bYbO0L36n/e7JCkA+5PmHYEg5+ELBCL1CbYtanCcCEV7IbudGMV1jaenB66j5X+Ngc2g2nKcP
JP+iXPm38Tr3aRHDcZAQXJaWonyLbeee+9OwoR9VMyYqnGdnwzN0wCbu3UjYT3oQryEBCnZm55f/
PFMwBbE9dc8g5T3ifMChxwfGLE04dutpm2n+H+DpNpOyiTZAzipfQYTHH8MqT0hY8NB9cgaM7ly7
+Uuaud1d+Bo5GJYV7IKw7e5TmFYnKf0/41jYRORlvzwRdncOqQ/XCCvi63hkBezWkzEgGp8fIg04
xU1ZszoScVS2dzE/Wyhg8lki7K1vGu0d5XmxVjXwYiJuP7yUTfr/2DuPLMmx7cpOJVe0C0GoB8HF
/A3TwoW5ufYOliuD1hqzqQHUKDix2g+Rn8zkX0UW+2xkpAtzExBP3HvOPmBYh7ccih+gL/4qQ6QE
0LZ9Y5a/F/nQ/PrHDk8tZJzz/JM6C8aVXysm6xwfRKirXafWAJw9Ua/LOGnu538a6aehX2zTLFfI
LAWesW7USt0PBrJ+067r+1w+2InguxkVfhXaNzepWRwTMYAEkJJnXT4Ky011Z6D4oxBf38//0Kn6
lK8GKrneEXVX0S5z26uwgxnIDqBY1q3yLpSkWpomEky7y6v7OGrGHepU4Ivy2/mfxiB524r7m5iT
JOSPA3MaaVGKcW04lTjQsi4X7CfGu471WuLq0T2xLfjoJzM4RGM6rGK9RHzmlNG9PabTaST7YP5O
lF24n0YcqS4lqBU6uWSLpTe8F1Vt3UYNrWP5nWfzl7pGr6ulRhjl8bQtVKb+FlPlMWrH6MZgoaTK
jzi/YwLLKtaE1lG1u2Yb12V5U089UYqJgRASxxNMAPc8eU5/i1Z6bYUsA3789k9/+5d/+hz+2f/O
T6QE+nlW/+1f+P4zh78b+kHzH779281713yX89/822P++hd/237nN+/pd/2fPuj6fvPwHx8g38i/
PSkv/McbW70373/5Zp2BTR3vWvSY5++ajcP8BvgI8pH/v7/87Xt+loex+P79x/tXGoJurdmcfDY/
/vjV/uv3H65m6PNB+nWM5Av88Vv5EX//8etvmvy3zffXN+jLf/zb7/e6+f0HxcSfhmo7iBGELTRX
GNqP3/rvX79yfuq2g9xD6KpuGZbNK2Y5BUn+TBM/haq7hJhrJgIpyxQ/fqvz9tfvrJ/0ovgjofPU
mu64P/5+IP5yLv/93P6WtekpD7Om/v2HbvFUxa9zLj+pZarEkxqqqzsG6yHXMU1+//l+DgnW+f2H
9r9CWhjos/EesGynkOKxWsTuhpC4eiOHFLcpXS12KEcF6Og60suvlml/YVXY8Po7lpjOCqVCTsl2
BOpjXnkZ2n1De9aMtF21lAkWgws2nT0g5lTCyy12XKxRCLBRU2JRxdonWWstdGcd1u24VEsEEY3V
HgbTAlBt93sPPgZOcQq2spcbtuOG1LllJ58H8+mN2xLjY1k0meNBhX8WR+u4GB+MjgIANbJp1Xef
itXm6zHQ3zoxYVmJJguxK9JAPpCWDKBSfJofbjsSrxvuO4h2ED0pTSMbydJ+wtlVaTsAvtdEzr2n
MaB9O2Le1RSHLUufrC2y2tFfUr/JnQ7CVf8clBiVWHjfEhefHVXDQbyP99TulA9A+pDuqvBVy81p
pUswJLpY/WAIPdlUffqqNvW+qZJuHfDjTVvcDC5ulLKHjJmx56RAqr3yocNtYmvPYpoIwwnJwJwm
8eAEQ7B3WnNnEad7DZH0Da07nAed0LE4GR6dPPucbIHJLGgGSr5VwbsVbPnHaJWVYLorXfeXQmNI
C0KSguJaHAPC3NmPwm8pVUFfn73KGmPfm1WnZKM63tM0XNXfiCugRo3BneqPNwGXHKv/NGXUBLsi
KkITDd1/ohdO0ElOkyXNQz1YDJqbG/UVxk8bIijCoBYTiO/aaKMQpq20SJMF31NUI71pbORXntne
uFqsbdvMGA9tCUHe9ZEw5VZyF7jRqS8bY6Vp1Y0SHx2Lqtrotf6qAzYcWKLai8x/ZIZGmFSGydpO
yFULw71tGvazp+u7jkB5VeRkcHgDDX5UbWtNF7eKf20AukljLJdqSd4zDcldP3REs+uNip4LJSBT
186z7G9VKpwB9dEjy42noPfZn1bjnkH+NlZ0lC1FuHL9Hr9npW9zxHZLoUihNmUiEKpWsq4gFMHO
6Ncp2HGsQWVGFZRqWtVPNwqjmC3UbGv42j5PPZqiutTkw1SR/yQm4ro08De52pNo5k8bphsMAU5y
UqaeABoXRX3RkkThGPHatsrHVKkgrxcp9YbsET9PjHIg/BwN+AAqxJi1RKL0I87kEGqMb02f8z0Z
Mzu1NtjiEu1Bm6svae1fIaBVUBS95OMOE0+2og5JfydNzxSkKQs75DD5GNhCju4UBEQAVMW1pxSE
UI60pO0I0J8W047L2t08zliadlQCdCidnZLFaAIfmEcQfbgbldr4nxlu/C9mOE01zf90iqMM9a//
h6Jd/tv9e9bkf57h/vjbP6Y4w/1pCYuKqIQn0DP48xSn/XQYTmyV3zumzcP+NMXZ/E5jctMNpDOG
++cpTtd+6q6ruo5rOUKFNP/fmuLsv05wAiOEJvi4luVQm9dc3sSfJzif0tzQqASQFTnFE2fEwOEw
9BM+6byMKmYIT+X2+9Ny4I9p9s/TKpicf3xZW1ddPr6pOZrOv399WVNRMSXFPXa/VBDZMvTFdR1e
a2NU3+oxzietjI4+UIkwTJRnpz0ryiEM+vyF8K0LjR3CvxQzehpATUcKpqom6B/VoHjEk3Imdig4
dAWuiyCmXQgjSpF89ZxCkuESEy6ya4xM6NZ6tBHjYFlr9CEIA8N25xqYe7shVHcl/BHZf/7ECRAf
XGmcbXTvEjgGxXLbKrZxTgKYn8NMr734Ea90vFdHRG+oAxYmpgqHyvlI6aihxlp4lrExve7ejHDR
iWpnjWoHriyINsIs4u2owUwKG+OK+jVjpqEOaKUWQqkcbCDetDOr3Fl5TnrRNdAsg+O95GgQkCIZ
d15CQwDnDGpNDDgblEFXqFPHbVIo7TbHNryq6sZhrz04K3dqd0nkvjkTvvgqatHQFIWzCfWHmqxV
q2LgpBf/gPcZh7niECIDw3mMtQ5KCD4MJcymTWSjqu3T4tujdalMRFrkOYgiM3lHwYK4CNUFazJM
AmQW1zHt4rFqCIgZiQ+vbMS+mRZsijZBmK9ap1A0iJeK8LYUHTg/hJtQRtSDxVKdrEcINcYrVcVg
jfVPXadqfoL49shYml1Vjo6oy2lOFQ5I6MA4b0z7YHpADFS/e6fVOSxSkVyMnnOCOnraeyktrWmU
kwoi8L3S466wM0U9RhTaiMceClrhJBQ37W2alcE1RBpMSvh6RX3DJhhJm6pyjB2DeLn6gyUKXTiK
jlioGkg/NEttugpO61ZLMZkndTJwMXb1IIFXsDcHHUIXp6ANB1Y8fkXshJ6qR98LSe/rX1F3IqJ3
OvhPlm/uJ1Hc1yr5cBP5rNTUylslbnJZYf8U7NFWVuETcNp2y7q2LwAP6DoTFo2pG0+Mi2Oc9Lc1
MYgrI2RvNrVtuxYmMnlX83hKCP+buknY34Ov4TYXzsEh1IrdHKFhVseStLOv2Q9viNYB58AFwdW7
zWqWvq2w16KGJNAWKariUV8jZqQ13+gK5SqCLN1e39R2HOzzJvrMRmIp5idRPO9KhdK1s8mu8z3r
HISVu6MfQrQSikdtEBi6Tckti226J0NJrAS0GnTq05YDNmBr7IqVSLJ3zSP3AIUtWW9Jc8rjkbXf
tPbjHANKh5SaBTAXqjq+FMLOtgJL+jaGscsy1yjv/B4jSDflJTe2UdLxoVNlURY4pxprbzWxretm
qAjxbbADFIX1SuxdDsQmTbbzt3XqgrUhFcEUh9gmqhABCbVtfFGbPvSfw4hIqi7tujO69eXI7chL
sJqzaGSD7tLOvamVZ4L3WKY2ZiseLC+KH8tGIxMzNO/UNRUt6y6og2jr4ERd1r6lM0go1Fz1sT+P
oGuwXW9bX6u2Rasi93RYqOkJj0oIO16NhrUl4gwIgl6UBxQn+N4C02JJ5W29th9v6gJlsuazpAd2
HFxNZLy0Bs21ru6IvKFFfl1W4RebbMp1mRDHxKJEOsXw/9SwT65r+IPX6ArvwGG5G4vKActUb+db
uBg8kVz3lKAwM9v7sByPZNVOAEzqyxRH4ZHkEkzSpr3PbBJOxBzE41LsUMxGP5BaSiPPgbNA7+y9
qVzSJusEiIXCNT/oQbjOR/pHxaCgmgZMSrAx0btF5niHSqdWj2WbJEDMfHCMcP44jF6wzsiprx1i
44LaOZi5tTBa0zyIqX4AM0zzUyQ2V8xy8lvtAHv0o3Yma2sB7CTSY7CvfRXZjHmdhFq/b333GfWg
uKtbbQ0bjxYhYqel34oDAbj9VRNMCNo1Y1xLSx9fRc+T15WrghqF6fW7qn/C1qcfEIBnq46qr+3U
xIW1g3swib9Cz4oNLlC2Q5PToBOYj5LOQ9gfl+spMjriA6X/0TXJzlJBvBiNHh3jtjqC1gmbxNxW
rMO5duqvMTLaTT3ptEaVU5k4PSRLr9sYRvk8qvlZianD2pn6LMbBRoqDL8TvC5gASPiNkxn06nGM
sq/RMBVYoMYZNTkBEgjuGoehKnalEt4cGlR57VMDjsAp8l0MkirAx30s8vzed5V92zDukOLeUG/G
46iW0bYkEJF8P9oQJtF7vK51AKWcq8Nnj8hz07jsnqjbMUCSaLNNG+vG6vbkzQTHMYUso5jEAiZR
/83ciTOpGVad2BaQfdvM+06nraAs6L8Yu6xUPh2lvfxi3KpfAVUkrtRHjR1YGd+4kUuiNF6xoYIw
KbzPykZJHhvnCuKkhLZKareIMMWxh+IMTFu9kglnf/xwBiRPSn+RbFUauBdypggKsp8Qfr7kPhu5
VuUH+YCsHlMwFURENerzGJ8CcN8hAn/wQoDrnexzvI2d+iLDQQKzunijAS82ZQdlUdbmKXB1AaOn
K+mz4tGOY68yBIVQPW2kvLRcL43Q0RZpp8hm42W0QbiQb19p/KM+umt1ap6L7C4cwNwm4Zdf8MpT
DmG37sBtKxCTRms709jFEEK/J2YBVi5BgARGIoxKG9aAyq9YFNJrnoRxJ/H+I90f1D/KaIZo7sRn
B6dHqk+JPZbHb34VVRm+MO1fhpH+6iDOOFh3Qz3txJA8Ne6DPL7yjWqTe1/E3GcCG9T8zjzQgqD0
vx23eqhq9xOXYAhXArz95K90GZxCg0vmYVR6d5HHLrqYnfZRm5LvLtneAJdVT7nOuen0dLp46Puz
4E1DkwD9Qv9SPOdeQplF/qUpysPYoY8hXsW2Pkedpyi78mijjp6JrfNpjdTmjgr8SouHy3zsszhD
Y9nJjJpnD4e+GJ65dxhH9ew75vIkffGByk4IV2SEsh691OGjavPcSCAfFevFITDCoKa0kGDv+UWJ
oCND5G0+4ybd/bIAq90rHipGTAcccRMNc/PRC+Xe9A269FjRzf18ylnUfkFk/FRjdKigwz86bV2N
PLm8LBl5LlptXadhixAI1Wxqal/ymI0Gh1t+oPklgaNAjmDsDxrjLK9QPS6uCE5cywt+fhUlg4+j
KYhCWGGhV2NFlz0UjQ07gYs04zrHrLkXntj3PXlk48AAT/IduJcvLYapXHAnDW59Ll1G8ty99mC5
0ou69OqidoDfOyrM6OGCBIveirkNeQ/Cp3Lmuve2n3/L7zHqXerBu1WoZJD+9knk34H5YOfL98uV
JH/fpPEGR//Rlncf26WvqjN2XkGhh6/lA7yzoaSfVsF7S8Ddonb8DNqVoQ1cwzTou4t8tY5xg0Up
ItyoPOLsWhvp9B5yX5gaR62GwDHF6dlzaJIURUdYQbGjVOlTqdK/qih7qR2BL5QeFrcAMQ94GF1u
lCEyzi32RnT04a8rXZ4IOYiMRQJQzM6uM9dbxZ17VTo6XAnnk54L8kOeRd5Vald/5Db5dupXqpu3
Q5Ct5XmXARjyPksLAhSdfJOlfDY31d4R0pSS5CvPchTtelG9yzsGVBzWFdY0AFm2vqkv5L0g8cIy
42EOScCk/6kixaAKd9cIHBcAmOYLMpRofC5G+QBtCDd65VxXSvkSNXOmQFLAuM+bS6lWV6GUsUw3
iMS/5htP7YdN2KhHjTsAntZXQ+/YzNWDTolwMWP7k+GhM3XQb+5nJBLAEjxKj6EU+TbxTtwOFY4N
p/GOGnJViXSvwwG4FuR9xzkOLPvmrBnTxroCmXyEHxaVzcqwx61Ew7NOvcwwevksapjd1VDc5Y1V
aB64DeWAaPky36MyMymGN59542EkZQeX+tJXs/McrjE/heTGZ3X4WRzkWOmnjJk2J7nrwg9oC3c2
oFc/0sBiZSsmMsYyokgqiy+8qF2MQfQ8BwBAojYDroRyr9K/m0Jxkod1/qRylMpIQ7E1524JsICB
omMZpDesekftxgd4NNTVVdCm372hXfIueDH1V4NwFslYRwAAfp/0W7ayM0ydwEvWXcq9xojUh/Cj
mWPkvZBpya2OgsEfGAYy7b2sl5WccpBdc7VOLdfm8NVnwNaEe5pvGQVIspLnJ4w5v+6fNunfEwst
MzMS9+tXiycbKeZ9MM9wcNbduLuIDP54sacQ9iIPBe7Xr1AdbxoEZJbPhMrEM6XcIFN3FQfti515
vyaceiTWRd5xfsyjnPYBCN3CAtwvA7nmOUsPPrzSe5hDuWQwgy8x/goeqSh+i2FyLgarxxbTvALG
zLrps6xX4chDIp27tQqioxY6a/kY0HtfcFs4ica2Ej7+puy1UeS5s6wbFGREc3Ngxg8Vtm2VOp+p
nAGEhx/di5lMTYMOtKN1F/gzXKhyKiPwm4NYj5f5ofMBk4ON1F9asGHKSKz61v7O4HCrBkeza8s3
ppCy0uZZeGjDLyOob1RsKvIq8xqLGU75TBNl5dTN0eAgphozjNE8wL9+DoZzN1nfeKvkksaDyZxi
27cfqapY7KN4Q/P16wHNqduevOezvNoSjalV3mhynvAJp7GdZiO/ljEdo42Hb9Sao9DstdMwfdl8
QitpL6r8bKBE+ZQTssl5kqSoxBlkMEtD9MuuQ8meJB+50lCnbK+Y3Y65iVUR/c+EeYnpG+vwmarN
Mq15Nhl8rLJeEdVww77kPTKnS5eNl8LyN3rGwr/5drQenR6vJ5/ZlUEkXXis057cFn7YZfY5w+kw
f6MSWcpcz2e4RTbG+enGi3yk1JHKO7Ix85tB8GHi5lLpvEd8yfu0yLZzGNkMkWc40OJsExrVlYyZ
UF26ebXLWq8kCpv8mLz7mu8T4hwvTu/t2jTeWw0nmMC4HLyVgT5D56XkCZY3GOvDb7Xd9FXLHo8B
OWEDj9pdft1zD5aOe5KTGuHIuHyjgrWCW37at/LelRlFWhYeILxgWzO/yoF3TPMb14FyDbHoa74G
Efp8VspelO1lnv2wPn+lUXtX4E9PLeXdyolwDr9YrFwswg9s5BIi/Jof6k/Mvp6/ihzjTn4enop1
L5Ng0BPvgjQQwtZyHvwZRed4Lh2qNZYkduLpDWEQwa/bYB6lDDnn2OFIxAHDSs41KliB5Wly5RHk
MMepKBo3vy8NZHxWHERj/SsohLrfhY3ARnHHY5v355rclfkPyG0CYcrV6KmPmv5GBBjvT45SVZ5u
nLK4Fpzg+UbLkLP1gr4CCxcrZ/aUAx39wS1j/r7hI6HDO495uZSrEnlDTnLZhA3+1mVZIeQ6SIhi
F6bsxtz4Q/71fEpqZlklOobT8DYEDbEiGMYC1lakZMij2XvOxm/7oxzuSjYj8rNTG7t1ZFJtMF7k
wprwz0fPfwOcsQXWuJPJaaoxXeQoJ+/2REOgFxGuxgAnhyPCvO6qDtlSq38VXnNO8CyNchEp59R5
oPv3mSe/Yhf2Mg/eEIa2+ZgeDZ3VEm96HhHkcwKLkmuEL78NnzyL4arh1AxFAX45O/he/T7ayqcu
89qQUa8Vkx0882aAONUqujuZlqY05MeNGNHZ9vCfz2oAgAp5t2m4B9m47bJ4ZTTJSZ7neXiWYXCG
32+cWD0E7EDk9Sf/76LNUHN9l73JD9xU+EQoMoTUR9O8XiZGcO5IvmEvA29JRiIk5rOhviklsYCW
8tjgHFfc6Sobq808lhCA+PeRSSeLfTGM/ruTP8osgdqjFUqPy+Ro+E5wTCBHlHJCjez2FhvUurKT
swvczm5QRFddcQybazne2pLZ6zm301TeO3gbNPPXiZ4n9KqArhB+yMMrT3RVufdO7V872QgQiQ0I
cMWFXOPPq6mChZI2pldJgxgp8h/lcksuPORhlGNwJFTYTe4piLL7zIcy50Z7g4rNyATs6UCpbBTS
YNXrbthNASc0Ur/CkfVQPAUrQEZXY4vQHhDkN7TNzdgFhHSxpJy3MgRHyJdrV43t302NDcKOtybj
J7RYzoC8BQcnWRsqJ3mgAzddJmF7llPpPCPrffUZ6P560nGXc63Ka9bt6jsgewszGi+ZxzZKIYSs
pSfqW7e/NpIyItOMmFCB+rWJfsMm/U7rqYTKX8xXrjNBop20OzmjFVYPzdf3P9gjy5TtUX8xYuOR
ahg1Texs5uQd6URv5KpLvlZUM9HEwY3mtM/zZG4QrUSt9Fp6k+XLzu/cj6Zfx8BUv0vPfGjs7hIW
ww7X5F4u0+WwEigEWulbMzbeBzzHcjEmTwz+Cr4g3SQr20eNxFajYLLHY3QJNR5i6+BSxHAjp8n5
8pcnkXTfcPGahOnRKdX1PN/KAzqv5uY5pSja5yImmb0iOPMoX71qPEzohNqJx9B2HgFKsNYq9zmO
u2AcTglquMA9JtBB+9tQ87byY87HF2IY/BoHjz/3iNxF1pCVqO1lj2ZMmUFegHLYVvI3NsFySIVw
sYeBtrMIKVIj93tORVRT+xDq9XZeYM23vpXjJ5Nro5Gpub/8Wiih8cbCep7PmrwsnILAHXJmXT9E
gJo+Ce6dgbFBfiKjLB5VGrfy5v31nuQAwnthIUI1J8MQhwxxyNadySm0EoYOmZiawsZjzS1X6ZnJ
5Qm1m45sVYBwZSut1h0hxeN9kJiCQmAZ0J4uIDTKHw/hXR57JOeZ/qPTO++GDb5Btwo44N51ZBNU
HAcRzN/E2SqIudbEAhxKKe7O9I4Kr68d0E5DcdZIXFTlOjdO8O+H7hGNQLOmSYKrDVNzFsK5VY3q
ND/aoArKlZyvEgijCx1ud8bucxf7xATkCNmarDkJmPfrUuk/tBwJ4hTab7WVw5wlMDK2w+fKrm/0
VpFsT5mTTuS7FfA2W/t9rI10lbjJMWmIaG9U2guTmq8UJdIOHk7rlroOormQSMhhqDap94FG6U34
xTsnRV2x4DXC1yQjJgRtG10d5smqZoLDfM+4XrSnoLIuVM3fMw9bTMaqH5sdwsCeCJONkg/5kXZ3
pk7Tq6DnDvNhC8cYv0eP8ckN03UUFuekEqeixpw0saDLMzkBWAoA0/gxT6FLpxhNhCleqswVRz7l
vvLzdj0lebVOyuaqzUj+LKZz74gvtMPdEiJTrlNB1mL9gQSum1xWpI1YQdpbUZUbHtywB12hsviW
nCUMSBfJknQLwIP4cHdTUtyMA9J4z9r6Ld27KES/SL7aAtbIDbXlBk7VQPZ25AHrxcK2ab1tNbDz
00Fhm9HeVwr2BwEXXe0gLZuCq6Eyrywds5zpIFEYe9palNSBEHVE9GgvxHvYDOVYYYKGGpyblTtY
cWJRUJsrca8WBEMvmiC8h1x0R6zcqdW1YCEa/6WE+aT4+UYr9NdMRQCshKWFKXbY6LaiU26baqpb
+m1h2afAgyPUud0tQMMrC5wVlSk5Y+fJUSe0cSFiUtx6iGALIrCBTfSJynSo31jmVUH/wFS0c0nW
TC3p4l60J7GMQG0FgQvezhhQrglXWw9af6enBTZ6CnNhB/0sV6BqORGk0do4BUr7DZS3QuJAWyQN
n0Jcnj1miaz1ffwqzTcItnBbVHQYswgrilFS8baJO1fr7F2l1YEcFQA4vpeO9sEmCzD2ILCz1kHV
hQwixnPp2F+t7r4V6nukube+Lb28xviuQ5pWc+NCI31nlGpN4XfMQR3odBUHeJ9qd0MW9GXMbnQv
hA5LyPYSfABu4Mwi98zRNkkdoN8ca9xcNZW2CAWtqxiLREHHTeb30Q6oOztNusICTF97YCUaQaOj
8xpem2xsbuqwPBV59BybbbPu4mxFVMxTlph3RZIewjQpoEgq6rLdxYZjL2u8/H1X37MSeosMNkEl
DEI88A9IiycwZpq+KieoIUnlXhkGGuaWbBqMN8UzHekXrR+mVVrrT3Uw0VlL62tHtE9Take7Atx6
3IL+ktJZtFYV+iYrPNDbXZQoSryUzoRdv6AQgYBaFvFS8XVcmQb8Maap2q8lsQfGce/foy9ZqeUW
Lem3qVQ2O6kRR7xxQp77rRT6L/tIKoiCrxrI3Q0NUkhO/rnX0LRiHEk3QUSmkEl2Cie1OthwUI6g
h8k5aFMAP3Dk74aeehoaN8dkiWaBpSrzDkWvEihHZTK9Y2AEF5Pcof04wkhBUpVdeVqhXVc2cl/q
HjE5DZ12pR7NJqVMXx06stnwKfT7LsQpFINaBDX7kaPU20ZcAX0MpjirhwfDZcltPYw0XcYK8wGy
hWDzP+rO/0r7ousOKkg0sP8Peec2D//1f9d/kbz8+pO/qzrFTyxbOsBP27TVv0hehPFTNy0bPYhF
jUMTlvEnyYv+01RVEz0KMkvHMnTnT6pO9yd9O91ycZtRJbBd+7+j6hSO8Q+yTnRymmFZBrIbxDS6
/P2fZJ0A3xxyl4gxMTNSQTWjxUfKjAUSrtyFpVLBVzBfFFe/hew0fJQwV4LYOkAFUtCTIOjAQ646
QXzuYq8/0h4jfSXZmQg62U7X7dHIiLYziga1ydTtJwU/X8vaC08g1v0aJQc+5/Gu1Wt3X6tqQQ6W
ITknhGYFfrdt1Im9lqJflRGLCZr4O4GwGRBs4a27SLlrCqdcDdxWq7FDB+H2otnkNvlBqmc9RMj8
NiIo3sx6urZ6C9smq/gAn10Y6Kjbk4WRZSfHSVCwldlTGlLzmKrhM1HkT6EUGWr3ym32FgXBkWFp
P9StuiaDB8smQX+dXX2jXxjXWpGzGPIUsizTt1z4wxaTGikb8KKLytA2eYDEgFlkXKKpGTYCiHpS
9ouxpiNdgE45Fl08HeOJxDk91ewFWTxPuZle1ZU45h3ex0LrahZo4l3QwH7q1OZFo2ya+BV9MbUs
cbk2DIylSSHGTo5TpyOzyEHV+0H37lQsK23RBefItG9zeLLQnAptU3cevP9Auc0wCdOHyHZ+XMWH
PGHM1caj6WgXLaFDQcFuYPSJq2VFzMSqH7wzTKZLUURnSXXbssCZ47bCG4MKvFybuU+x31yVvdQG
23bJFfDQlqI6QPBnueoBnEyVpDsEOdjTiki0JFhqKmeQ0h4RsnC+8R+R1kNBwcPljNhkCyNZbGlv
vJS1Nd1aZExlukWaQcMc5iC90FHb17mvr9xi+MQxkC50Ed33UWGC5AuvhldRphtbBNAlWHQNKJeW
IUklTghvLPVpNSedfXRQ7axMHS2jQLDqGO27rajZMlSbT1GLXT0a+wRFgfArtmPxNdSTG0CJGoIA
wvV68y3NkycHGduysGlQVbUkrHh3RZnvxQC2h2wroweW19YqmXhjSvPafDxWAqZEG4YaaeB6ufZs
VEoCbmevvqZQJcjMoO052hQe7AaQEjfdIlKGdTelT6E1SMWHv7cwoa8n+0PHIbJI2AlujbTHpztG
i06Lt4qlrNCMXAs9UpeKUr1OTot/PXXchYMSZZGYX3kvCQKWty+1jrbVMABFwUbUaSO2Kh82YvJp
dcYr1aL7GGfksuvMNfxMcgjDTN1A06SZEoMg6aYBJegE9D+OVrk3LHUrulICnUj2gSKcO7zmOjBS
lMgeu8OFAJyPLtd6BZAHNYLCmE4immqRxuqqpzHX7uLeve2tHLIgyXxkAsWrNgtfIKb7S3LA7EUI
BzO1oBIlZeGsWyp3qd36ICm1Dw+U0KIb1Lek6naFra7R0+TrHqYPBqpT2KP1RcS6qJSpujaikRWu
8Q7e+V3ruhtFFeVVZp9CkCQ33VCBWci3mVB3ZhOTF5cq0Ta49pO4XFQjduoq87DJNXehINlQY/3X
tc9lplC/TnEOx8pAXuZ4ZuPD4s5aqgNpB7bLkqwyMmMZR34HCCKuFk1UUD32mOKRTgaoz0mbK4DV
eBP5EkowaDvYTWaqySDxN03VqGZXtoLip6ao24h+5XjrsOlUhDL1Hp2dSzTZcJcZqnJNmhfSXn9V
RcHRqtpnTfcnQJA9CPvo0fHVd91RCfJSwE5ntC814O2D1Q47w4wPAtWhGgM76lz0xYmgfGGMIDBI
dN7FE8Y8d7KBvzb+JqiVfVhLgCt03dsmIeQxHs+u0u80KyNagwW+kVlX/aqsWOiOpbhylOSJWAMk
Ri1Nec/c4Ce8VhQ5RNjD2aSFR/jjXVVHgHcmj6y29tBp0XUM8/vGMNOnRuufMenew3JchOmUbYNp
4pmXfdIFKIdiohHi4nFy4q3WF9lNGyOJcgzn2cm/LUyMwzgVqyCIvBUpOjtAeA8DlahlXqVHvWK+
KXtdXXtVvqO1UgA+NrnRRc2YZ5ZUz1rnNrZMYxVPLl6B3mT13FOMdz3CWtt16pMq2rvjurdaFqt1
8xUyXKzFRAc1s9loaFN7hXQuX2e6i0GWj8pIclubtELM+jiors8WtyHhKFpqepvC6gRIkLe1yVYp
e7banvtyrO9yYPzQiYif1+2rkidddprO5FKV4bKUCeMFG7Y+JBopGvtXyPWBRWMWOofCf2menpwG
U2kFsXLFxCmRN7dD1BEb4IpVq9TXrh4bIKU08iqCaRNaSB0ce5NnSr83I3rLmu+syZv5EJmxy6fi
A/gvCBw1heVpRhislJE6duJPB3UoHzwIB5tJWyUpAQ0xHGxngourRFyaOBpPemMCRr7tS+glihIb
W6IS3rXMORvoD5dZ4ZzqTjxbnfnqUj/GKIPCPT61wGfb1Dq1qKO8ThbHqYOSS5ptMzOfQLdSivM9
f53ipF9mWv8InOMJmvZtzFyLY/Rb/jEyDPiaJrFsvkGUjYmXQQlr+or2RnPjY+CGyZG2kop+Cm5E
YCx93AkImif2tgz3jgV51Skb8BukWsfA1QBbpmsrOWDQ2ldTu/LlX3rwovZKC8rJPFVC7KMeAVbh
Mi38X5rOq6t1pNuiv0hjKIdX54DJYOBFw8YHZamUS/r1d5b7uw/dfZpjwEGq2rX3WnN1Y0sxgJg3
aLCg08lkpUMgq+s7JjEvjZh+0gjg/VxOv4LjEM7et9mufpk1nDvwDzQ3kzcPb6rPbG0IfLlqcrJk
hp4OBagZCEA2nYXBq3v2hEmwtqfvSf+Qzu1FI5iPPMXGCs89yE/0FdanBzUTay5nTqPRmW+IS+R7
NIXd8WYO1DHaU4iPH7fuxp5YnOKRZlgYMw1lRw7SRFGQWdqragoWIHLQn5oJ2zqaJygVbQ/93dpO
xT3SZHwK4V1lk9KXFoG2LkfABnF+NsNh3Lh200FObkgVBHGgTcUn2YTYgl80DY+pL/kIMIYSXELe
UGZaYO60R1FpT04KyKvm0FnovHSRtv/MOtN2U0Auq0Tr2xT2j+5oH3oyEHxJ9xISJC6JyEPxNu2i
ElWQGCTEDuSJulAgFiD4yZi8gWOL6QfoT/n0UDBYwQlfrgU7HGVS/DyOHrxKXlaXGkgnBTNYLaBw
mvTs04+Tk69XJ6Cc7koNtHS6rdh6U4//TzNW1pq9rij6btm6KnuBQ3RUSvBkkuU91t0DzmMWFzN8
s1FmLApjfrSC+C0a2C8cKO+4ZvHliLR7bWsyMZjsN4W+BjPnLUzJsTpAGx7RBFjbOLsW0oue6nkn
RyqTwnT3NNeXnYYMrrTEBhl5uegVMToHv7hIeCW7INWe0B/tvcSnj607z1ojL2EGjzYZexrn1FfB
eHUUnM4f0kM9Qod2W8KE+uJYk0u0cy1x0OC/cfKOGx8WXnPuCZgELldtdPGPSoXvjGYkH2Uh1x7D
Sk+EcHi4ziIGzHGa7LMC6TeBSv6UP81OeaDFgw6PBIoOtWoUfMl4egyr/Lks3H7lCXZYlNkoV0vY
nxE3DeaWV8sqnhm8niY9PzpW/FknBUrRVTtyoYTkJixFzRvaGvZB12Ki2Apt7Y7dE5iwfDk8hHXy
lHfzh1NlBA2Z7xNdvKWFyIs+2HPL+WqbtxDkI1Y3m/DEpWkp36WB4zrh3GQXDi8kjwDzuuWTWdSY
Xbg8PPQgsBlsxoxDBPVRKfbzf+Zc5gCh37s5O0wQcxY9S+8m6UGmem5XkBHuUUAwLA5JZK10ejAJ
x56Jbn1CBNaqd5xLg6OBpOdBrOo2K5Diz6dIin8+9e1i0LDNps6worpce/Hkr+Oa0JE4WSHrFUID
qDMAoigDwrgijGkUcgP3+9JovgzYlCIzN6NOmhckGWNbDMWbLYty6ZoNefA0BucWxVtZIdywDVkR
4yvA0nZxdhkzcZgn/dc34uKV4e4CH3MEczsqT7qswG2US9K7SFpPXHMXmx92VCRPIoTGIIdkN4MZ
qzhRk1dZHdJwfO79ejgYbreBKJ7tfRAYqJgJE0Qj64tNIvrgIcf5tOXI5dfGu8jjP2Mq67Wub2gA
YwhjmOK71KJN1Vyr1PsocPCVEdRJBnpvNopYx5qwTQ+SJh8Ja9L8RCt8GAheAyAA/dYiuSuNXsoe
3SKwLJIdHCiY5NIl2DbYEfLT4Ke8E2a4MUfxQG+fQF5IHn1Lawq97ksVozYiiQFA9I5J11DY7zKq
j21cUSa4YNPLZ/QMN61snxFUe0z0FCaqvAwJWb7NOHyPs3Ua7ViugMywB3et/eo0SAtGr3smkOxS
BsWLYdqvHpxRL/UBaYldNhmvVZEKAtgQw89c8tQuUP+wND6m5fAS5D8lpXWUGU9Fk3/NcD5QJGfk
YHoBu4hH/46LX4v4LsNYs3KddMWXbO2OoRLAtdraTM60RfnBAXLAjP1qmLwtGcwZyXZm9AQXliE5
j2m+g77yr8b71uoG6F9CKHjTPmvhcIsjDWgndlkWXWnmv2g+rrQBQNY+JHP/jrr+JQa+AsZm2opx
1Ik8815KztGsxi8YM16SsD+2defwyWQbPZMfdQXCwqUtFzv0IMMYVbMCLKb12gztf3RjuBEd6+yD
cV5mPcC5bsRFAZYd4hH3NJ4OwfgtPkPu3dmD/8GtZG30WfvoIe7TXaX/izyh1621I0hcYvDyNHTF
2Z6yHSbEXxHrf8XgwNnIu5fAm/5kwR2aJeJFBxU65/VRWsEHZ7XCrypyLqHc2SlnSK15H0mM5OAb
QhUjbHZuy/XEcVWg3esqj32D3G99dJ76Ob/05L1woFrrDRAlFpuSWDQ6wzCiHS9e2YZGNx0Iteew
8rHt2bN46qtozwp/dr7s2PDJWSgQdtLTTSdYhL1GY9mynx3EaANGDrZvcnpIIeMMaz70vfcBpONp
JjFCDipHYq1WkaKZz21OkpRbGpsGByvTUKtYzhDF+oTph+achgZkhB68kgp/qkwWSrIDdWQI8ybU
QPxawSOu3u0EEgyDHye1IPocReJtpf5r6SEWS5yDdZNOvMBx77ltfHAriDTVmsW8W4iS1KiR3Z3+
6DEdLXaKDhiSGbH2yfE0OyGdVU95UBcbR11hQWduXCdfoZfdWCH3jNIAI1MBR8m7kQ5/TVHfBjc9
6ZrSOVXDSyVXsU6XhqvH0f58Ouq1HEjRFoCn3L/anLBRZt4mIVQOHSmcquDRb/tdZQYfOm4IjSxw
yxh2nec9dEI+spT+Zr0IDhl5pV0rvUNbj4fSygUIz3DvFvYzDBCwd5H1FvgvQTK8IiKOlr7OJ6X1
1DcF8MzJLaZlHhOpfahndqCyfYmCEFsPUZxeR2p0beUPwlLB4nzQbIeQ8jXYxcjzhiB9izkCayZK
qc7CJdaJLUEHBje0J5f9FB5iq/ocx+kHX/Fn71Z4zziTRzpdQrZEGO/kBLcOI0WmaF9++pnakJCb
Yn5NmvZajIQL0gTYCHhhkwM+qbU/ShNC0qjyIMLQfEMcsc5g4C1Dw64WjDdfKk97sDoGlVd3cv+Y
H/HBhnsZwlPVUyhbUf0S9sRiWYQ8EsERzeXrNA7gwIwPjQwjqqeTB99hMQF2N0V3rqLizQlh4wcT
zrKQUo/8UIIVUpTGyB6sLB6XOAnWlalI4q7N2aZh3Q+T45yXH+TfdMepbU9lQ4KGjuO3KuFwh3AT
J60hVDBxvmK0sbje52oZk4wZD9UDLqnHlsHNmz+g3h1xnBEf9NlKp92IinI0lSHxQvE2GI32MLaY
ZTSECb7nLzIn3GQqB6CkMbYMcgk8pvqG/cTADoEbMoT3DIfZCMQVfUzTbgLMf4xtuBxcnEtD9iAn
4BeyH5cGgKNFMcsX5jaAmdwM8t5AE+BNup1cSo0f6esqNX6WqwAuyCZK80uWOpyCLWZjjiwuovCj
jagHuSoxocOQFM/WEJ3YX2jPcAPZ2W/Wjtti5hDApNtMRLDkuExgc9xv8pLSM36pUwNeIpb7NPB2
usZi0lX2cmouGlbvRT9I1bvjcs1czizmunFJyx2cf/Bx9FXm7kLlvW8zdNixgLdKfyEjt2QRUwJC
6WJAOo3zj2bo1doOycDG1Z9qDE5yjP4qqHStT3BSFQPAngKMZ07xOCo+gDcDMiQ1PcuyeTFU0RrH
MUmlQAWcQWTrHszAlDIfN0Q+LbvZW/edThpXaa0bO1+5tsdZXP2cCuAAwXt8x6C/Fx3uTVPRDWzj
zLEYMXtmkVQzXVzFQehK4oHHZz41Hl73qiQrb5F6Qe1wpANqceqBqtD34ifg6azIJEWEiIpzVr5m
VM8v99/UYHlm13GxS9MfmGKcdOpnCL/dRSIi9kN5pj3M0/cfkszlCbYDREc9tJdFSkcGBIkcnXA5
Y8JGlWaiHcTtMdY7d/walVu7xLZtuvLL05glGsrRPZmP998dY/UmWj1eeHEJTYFFxsMNXkt17/ra
9f6Yuvzw6DDR1cxhF07Vx/3p6WG+hD4Zs3aMPmnv+bOrPOhuoW+Ejiu9HjRscCSp9pmJecsTJhoV
EooGc6952NkY7P22WN2h9BqwB7sSiyPQ2dmN5NqazC0iuWLdtURnGp4m1lgfHUikeOlDTPWk865a
Eg4XArt9JKk9Egz4MDY+CUhGYqm8+RomfYYTxY5BAC4y/PsEnw7LmiqtbSq55ojBU0KA4uonoXtP
ciCLzwspCf2xc1hM6o0GKoCDpX+ehnSvNeYGsBQ0Ad+c9t2QfIClbvEIdSvXw9sRuFAIIsbbCLZk
DZ0gAVOA0f+FbAEKqhDHpqlp00FqjbE15/HRQcW1KqVvrYM+RUBlPbcM1NX2Tj5gQFYRmARsqn63
m3uzg54gQXCQwaqoCpXiK3Rd+MEiDyFDsRdsSgjOdfAYdEYbUJ1eMkVqaP5N8kEAb3AUxYFwyR+h
uA5CER4qxXqABknUi2Ud88TF1uSwl1gGLUC8sdmqpQe96gFHCEWQ0EaBobKfvK0HXiIFM8FxIUJh
MgVsU/2Pm8Uazmdr5yk6xdBa7141aA85Kj4MJ8h8xxB8nZy+PZs6ra6yEVEjPfBCOwUtby/tRxJo
tZo0reI7C0WOMQ9ehlf4f7pCaABz+B4UVMOFrkGXwlq1uXfw0qk8ch6znnq2wB4mh1YC58AkbiyA
ZgC+BNzBXskkHZQH6gFzrWnWJbPEqVe4DyqveTMTj2oVSJEzyySSlvCBGLYnOJ3v3oSJFyKss4eB
hhps+IVm0yXX9ZETNwpO2vnuwnBnZyVi+8Oamif8wsY2q0l1j5JPPI1EFI/IPGb0LB47FdKOR0Pr
OET2X20AmtfMw/zA5CHkcNbvOsFf1WFe7aduOBMxhLjEUkTRSVtLr/+TMenTOsmnG0viT4v5hICZ
gYmYyDmsip0W1s+Z7XR7PzyXNVmxBSr7KHaMY9HOVPOS6YondQLS6dT0VpqR10T6eMuvl2kKpqkn
AdZ1R2KQsjh71Kfhy841xuIhvO+BVr43+vFBeOYLiH72JhB6jinE80iie0Bg3ZiUhzgMPbgyTNtL
gLHrRsMgin2sZLpdIzGGfn9V//SN+5G4j8rfFWnlta3nyzi2hAGQlW7qF00wD/DQbNlxfQikuY7M
6cNAvNtW0210yquppJ7Jj8jdK738VU4OY6+sClFnAd1PDzqB1FlQXjNUYTMhTm4breyY/ZF/XRwv
YAaRPRiJ893zm50y/+7zdZEg6kTZV3fed9bNB041W7iY16ahSzia5XfBSX3yvkkDuXVl/Y3iaiOs
+ID+5MfiuQFwW3FObLJy3wON7vLhpq3Hvkc2aX34pIEpR4uLzpnobNr+HuqJaud31u1uY4qc6VKU
1ePdr5ckt3C0rjmKThsPT1+yyLQXG/eIwxOq/PRDhi/pNL2YUbirBv/b/UNz7El8PJ48wINb3p90
MYSUpc4tm8i/lr/qBWqO/Q1W6zuZty3GB3NE4y6+yVNAC1xe8f3v0lHb6b72D7TXNQzXGKIvSsnd
Kr15Su1g5M2z+kKfOwdKjw2x3LdZCXyzOr2xWPwD6dJaHcnu5lvCHDUb0ps7i38Rijqzf42H8lzw
JVj5155vJQSDdIdqEwVItPyUeMXoptUoHQN+X4AkN5usd0nV0OXTj3oz1Buj1/JbJ6EM/1CI8UlD
gZ6SfTr1DZFV2u8UeMeiMlfq8ponlOhDjgXCfZAZBEcer95r5ViM7IA6pH5rsOtZZXV16uo2bqJE
XlwU9hAB/0JRnd3oBnLzCojwt3Dx53rpyS/ENTyUFcBs5eiZjJ1DrLutVI2Fnt7uf+jt7HNoT7Kb
/+5f44FR4n+myKUR0y0MdKnYdp9nu1zORrfPoSs7KB0NlI7qg3SgTcOCVSiV+2toLPOWcLow+/il
b/hFwC55X613bKoLcspurnRuo4GVqUsfkmigDpLHuDU3Nc6hgFbowqiLq/rgAtNY5tr8pJfhxYyX
qNb/NB/Fs4+SU58vde8icfceXVldZyXHTYm6G3uSGcFoSt24FboSbwbTp87oTTho8kv3rYdUOkZU
sVb1EFiBMqm+Wjav06aaI77yCyIMqTT6DRQtjsOSFVHzp7ehvLST/GO55QNu/N+7Ct/sn31i+gby
+1hcr7lkKND7iDMTHgUaesUGdcLn9k+5ENQ/Rhis7EJ7iJLNWLc/6kuaJ28e9xZwjteKQW0x4ETD
uhonrBLKJNTWWyLNXOYqSiYbmPI2OMkliI/39+A/q0JwDY0XK3U+c3qso2083W+CoJMXMzL/lGkp
Me1r/UleI0VS/KSuZ613vhOXa9fj8/FH/aUlRKoLxK8uqn9CNy7K2ZsyiSWS7zSH3k7pCnTuzADD
agq0MOo+bXSs+iCumsUgMAbc0c9/Gk4ak8WLMcSD0ZxLncMz7kN7BG/JbTDi4opG/S/LKqgZ5o6e
JK08s7g2A1r9wNmIpiLMg+dlcRkoewaPuonkklbzSx29dDO3o5dc1bPT7exdlCeJM1vvLkRJ33It
uw7IxtWNU0fivZh0yo75op6Uet4TlPi8clYl8gVSsLFHSH8Ptn8zorG10vjJ5JynFgADV8DYcIf0
4p8XDh9Cuwye8z1nzDMKpjn/rQv/2b+q9j23P9VT9XP9wZnydTLReOcxgbKLtcEjECcwoCxqrBcp
7Zg5al60mNllzL2Ww0sjtiBFTh9VewxKF2VUMXFcmhC4Y/mh/ph33jlKn+4GiioMf5V1zK4zfADV
q04QUkkuJWbDo7qk1N9TSdAkAmA/x8Wb+sL9yu1j7Td33O9hIHUt+DdCwTUM/Bq5ul6Z2WGqPJFA
twa4frv/KvWksqA+68xD7OniJWIVSP/J9PBE8lfKmqFU+hlpion5pf4oaItn+k/D/qe+A2niv/JD
2U/VY6fEuA2tt07m+KDMCiozrcp/lCFAZ2Oq2CVbDFgh+GIl3daa6aasoXHqbsc63RlcVjNXp7LJ
RXXyrp7mJFgOQzbDoV4bg3tQN75lGTfTyn9SbRMN84UlgFfT/9Vxs64M/eF+I6n7zpzsR1shhiP7
c45vZWXRAcBuhJc1djA0YNtJmbb2Wf5OfPZNrUmQrm85amrkqA0fYDVV1wmhuhvaL3gtGBDT56Cq
NvYE4vx5aNoNXQA+e6g9jLb873/rBh+o51fwZ2j/E0Nn2slNXQ74bn5NtD5c+L1T/518iDyVY1/V
Ljf64h+Ij0WWaviwzJut7A2xvm0Lsa+C+RIBiZmcAZJH+96P1VXkDniIeN/HKcYvZxPX7kpPHbnx
0YvKCdRAx7+6qdixwd3KWW6FQ5pBmIFUjjicMIptt3VNTpvFlzWP6ImGDB22Z8Y8DVp7eQTA/6eu
6vti4+XeNXtUF32EwSGwznqf3vdNjXvAy+Y/Zxz3tJ42jtF8ZMjeyTT99XIqlpYovdg2t2oPjZXB
MBPOTTOqhzlMoUqMb2pX7JVZsBGknjXx6V6NTfDqMbI5nPEDPdrFVAaE1l9RUqeyVlfabk6po/93
47fddOv86AGH/Gpm58306DVgCVHLSJ1PRxSrK93xf6fSfi4lxQOPmUfjUhUB+4kP8QVnCI+914XT
eCk3qpISWJEqG1sqy+U0rr323InmXRUAarEJ0u4nGPBLqrGMON1frNod4xlVguWuaoSVTNReVZVh
GvMNQiv1mr6o/PBVvRnqH1WQqPqy23eRvnEg66iVSq0jYOf/Zmm+TWT+qtVKLZPqO9R/HWIhYTAR
MCMUnv5P7c0W9PeFFeJBJJNX2f/Uu6jqhQGpXdAzn4p3Dpase5E3qIWiZtMCSswzCtl17i6NO5eh
8OWZ86BWv3Vz/6lzEyr79L1YHNrkZzg7c4xoHbN+X8zcqNErKqUf34BSknzhcVeFURJS2VAf15i8
3s1qutYsGOqL6o02Kuds+w/G8KhYE8w/qSQx6/yvIELN/l4xZLZc55dS5P+fstpgHKQ7hC5Gr7pf
nmZGegCJ9l0mtrYyzblmjzmSPxAAdRrFtEqVfp/+JgwB1l5f3jhdIFEjPwyIq9q0OlVOsa1EpnWV
5fykUkxVZa8qfDv0r1HLW4hzXltBOXpR9b76G7IuruNU0GkkqIFLlJP1vUIOQtRbwYO6UhUrQj1c
zPYD2w6XKVhfaRzU17uw/ZH8VPVOML6zg/5Ltqzm6t3Bp/2SIXFTT65qM9wNM4MHLm0eW+C3V0+O
EOkfWmrECa3QY5/UX6lvveMP5eA/VhL+Iq/RdGiJg4jkqi7m5BqnxOpW01bt3eG4z3nyQTc8JSK5
qapb7aKTae3wMG0toa6a/0p+V3XZewo11vA0oF7nqpK6fvJoEbemvoGmslePbbTk1Z6Sq0s0BOed
+9lKHaaK7Cz74/1aDI2L+skd7cQyaTnIJld1FJvwCpuVvRqi+qS+7f9vrbD/tYbwU93h6qGt18Kd
JKWYY5pEr82E18BOxYR8mWnTqfPVMhRjXAcjOYBpUcZnq/jQHOcT0827L+moUpnmfI9s0k1Rp4eW
eUxbWhwA3+3M/7x/Sz1Fm9FsjxOuZhPLkLr1JnzKmZ2/qsIhrJ2bqrX9xN6rsshIuO0qwlqA6lJv
dDpeN5G+qIeM2luXh5/q3MHs9Ajl6b4G3otyVbjzYX0F6ev95ua3EBJ7L7D7aisz8xEyNoh28U99
uZ6bL689qapalWAZYOzh2c3NJ5yuuDkf1dmibfmJpXIyBeCIne+xCim8+GZVkzPce+2xItYIEWzj
R31Zw+XfDvrbAIhGPQWYrtxC7Dpqja/hgKBttWlOdLSYYT7eMhAHauMp2virML8HTHDqfyX/LSVV
fV3j6mtAqJJ7KcgUUU7bVpPI0dhOSf0gLDdbqa1VFU1YyF4BiCIAY3thB5PWZ1c3lLe8OE5udyu+
GDa9MDGqUHfxbt23Dr0iKTmo1/bdI8fHI10+Hjt+L3DSMRi6lY1Bmp2/UjeZutnUzahuJnXcJWkQ
W/lwbibzqZzmpXIIAt7+NxQshGOPu+RwXzGYc3FI4Yyslr3CXqGlJk2NG9J1tn5v7e5rDHG023Qc
oZ+qjYsHqoVK3aq2NF4z3C7qhlEHe3Vh+rO1cUkRV0cl9UxVkVubJ6YaP/czmMia7/uFJAlm4ojz
ql6wOoDdr6mw/dTa8VP9IPUDWzkcJKk+95O16guknYm8dKW+B2wuH+KU4jvdiq68WBt1CaltQ33E
aqMJHKLCW2oT6pEimq+iXasPRH0Q6kO/1z98Ci6qztY9Ymw73g8R5MB+Zy5dVpWupU7hnniQPXl3
kXMjo0d5rn+MlNGpuhTsUN/oU3TIbPumqvyaq0r9/rnb1273re5mtTerBdJr32wTmTXroXoDE9s8
S+vSVeOla41L4qwUokMdq9XuoI7ZBfKuwPUeivthrGtOMrVWU1deEyo6RO/7TmcBY80P2OLun5S0
2QDM/GF2TiHpDaODU549TT1GbTvqv5PcWlXw7VEchkjG2ng4IGv+pQVwif6pywQxO6oSHOGKFgNS
64ppg8G/uaxqd1f2w+1eS1ToWuZmvOhJ/qOHn2qxroX2mTlv6o/EL2h7o/XPjcM40gh++1JnWg5H
1Uy/aiTWS180H4LMnaLCZTkOyIdmPoZ6tNe9jx5PRPG8JPPwS3bijNyblqcxdAuy55+thsZ9HkgD
e/5dJYLWTYvGox60JHnF864uWP/iXoRIDvKD12ivXkhauG9F32NINT7z/UydnuPBDXAYFVc3yPb0
zb8sMmyWY0Zeqe5vZ+G+zsPMSZyQGbdxcoB0xcaiG7eNa++989mXqEEr4q2Dj0w280KP5AWrWrRi
jg/AShriUHg78FrBWxyMzSYN5Yejm3QiK+K16dG3DwKR5zGuaJ/RhIvoDK5knZ+RwU5aPv+MU8SA
CUZZQvGhQsHrlZNOT67Vkw2ZROlKR0GIihiACPqvdWm5Iz9bNsugmeJdNWX2oXHsGyqmd7cQvHtN
nm9RbHlQwg7jGJPEQJOVMOP9JCbUdXFbgDcz6XQ6E3mjxodPzuMym+W16Vj0HQdbcofCfqF5sKhd
fWQcMiMNMUreNy/h3Yx1fDpWgK/ctDTcsJZJek9SECRagCASaJ4jPaVT2w9HRlfimM6YvBBTnlK3
jlZuvQoa4iRtlFV6j08vColehLiFgQEDBNA1ztIoDRp5nHynRnvI+1MiVF9mNXDIopjosiPZ7Lwv
vKvD2mzTc818ZGmv6NB/2hVqq7vvS3fr8zwww7ILdLqFsRtqsBoSgxuOomc0et+k5TWLMh+3c29B
/Gh3rUXom0BCU5ITllEQ9FnzLx98rhWPJguCJmC/3Wfi6Zym/Gid2qR+4xj7h9boWQ/NjeEkj/zA
FOhu9p5lz35cvTDY465xMHr67dqv7OrV9UJ3ZVsYcB3fXnHQ8faG2X1YtU08q2w/dbTr9lxpy2rw
buMQgyHsHSZmVS+PVuspRRHTHvLOFkx8MDWe6NgSFICma4P873BPQx3j5ndKP8ZZf5eAIRfMmJmq
I5YDILlB0X9K3BrUIP7SZURyEPTSadNr/leH9Ys55HhoCwujqk8cTeQOa3/aZhgUF8nUHrNIoSd1
AJkDbXrfST9wnCXLlLDGBd2TvdXF5y5vBz6mfmWGlYRLZXHlg78JwnmNfHs4tPN3CXTgPWeUkjUa
ejUCatcVLQ60we0vWXXnolbeyME/OCS04w+kF44WXBh0Wmo7j5aMG49Gz0vjdqxxo6I3nn/KKcMn
3EsQX+h6FthzTiH2iKqF9s3ICbdMMC/1iYgns9V2CEFFYz4F+NTozFfbOM3O5Yt0jHbfxDoJ63Rj
wilgat27Pt5Q7wCTalWLisKj8HsQcNkeXVh5mCzyt8uSU6IPQp34SG87GO0uC1N/G6BYXmY6ASn6
jOsk6b2V4TWnqMzQvVcAwvr0J+uLz6yduT4KlPa2LDdjywwSatNyMIV3sGqQDEEY7mpjI4kG5BBA
ArnLVH3VCzJaygmQIJl+bwPpx3XgHPyGA38FKHyXE4zh6vq0a7joPBKZpMj6gx0Fu77pAFhENckk
/KHCBjrbA8dtLBHIjb4QvH/lb7T1AGtn2Dk8sohJ9yyXoujf1XI/0DRK6vDYDlq15EaPwb24DxMy
h80AOB9NBrNc2F6cw/N02f/jeW91ATtYsxr08gJBpSyad+ZuwTJvULfKYdVovs/AyQRkU6XugwAS
mHFORjaytbuA99GPN6hAJEKe2Vr5NKBmGBNj/Ro1JD1UrovMNsZdPmndvg3bf4VAgOSO9S8hOq0e
vU2l85j5OoXLuFf1CDJ1Ba3Rzuh4GIdwsKC7Zw3FVXWXfet9Wvcy+1Rt43s5o+rMIdd3QZTvh8G7
qkJENT1Uf1lDY0sB3E8MDcytOjf3XfVZ64dWmAyXvKM62Exu8JNMw2dO3yVNvUdDf+8b/0GO4auN
+g/eaP8wF39Bm6anwRreML1g/0pjCI5IChyzOMyuxZ012MNxQpATMk9mBWaMPEPk2JIX4sCShMDv
vLgGclk+PWPVucfcjqsTAvTD1ASxkqJ/ama5Q6FQKDcLxk8jY7okj1VYic3sti/o6vS9N/4MMwOb
Go2FF/XblHB3ywuyrVMnpyDMuvXYTv+QjUerfCB6oM7aW2rh5bfzQqX4GMDcIHisR1ueZzfBXSLt
cJMywwKwSgOlT7B9V+jc+Zit2cr2iTW/EN6BNl0brCXr1iYi33mJI3lep3Jm1t9t68nlD7SimGBD
7508VneDmPYxsEZYJBT9OKZj6Ct72aUpQYLOd4NMORxoKI2wI+y03krBntUqeRxHqEVXY3L3+Xgo
djB8DxGysiSFQ+PwXomS1JHxpgn0iFHanqcYdWCrlLlVKpZJFAAVZLqXBAUIDCP9MuMixmwjd4kW
HOZIHHXWoST9UMuVnPUv9VF7WYOkjy48kN73Ia1RgCf90vDrEsVp817K0KPPT4RDUQV7i5UKxssT
KYRIlyA9awbx74hVihXhYctaeLssgVlXo3pY9J1FDkNH/pfh1vu89tsVnu0Q5Jhxxn5FesQ0nXOg
0gtHM73VrD90NFu3sbBPgU1PrRuGV+Qof74+Uwd1pEJPIWmAM5Ix4QRLaaFOmbxyXM3t/NrLGLUk
islqaJxV29bsGGKAGTNDKxXg8qwk+saZ8FLDa10nR8/H4jI8l2381vvKdu6i1jXfMHO3tPtSPC1R
vUhRbq3wRS5JV0yItsB5wAvHeR6RjjG6W9wh21Qf5odWgo9uMWW6UqcQm+OtZhFemULisSMDuYFu
F4uRnBi0NbzSACJ234EWIRgJBm0bIQnQduWkci26YZ1Z2rA2PDUn6+acqD+SYMJMw/8wLnvi4fid
Kn8qHwm8SB/t2m23ChtqjK6xqzSC4CEDIaaej6Xlf2qh8+yNQ7YadcbmAW9X75mvIYi8Vdb3Vzet
X2EeN5iLlKrNbC9MO/NlG5YqRZLPbz0VGu4ckjg1jKI1+xZp4fu8s9Z2pX94M+r8GorCCpz0P2LW
DppS35km3GMvks+ea53TyHKIpsQt4bho/psQoAloX3MtpkUKdHlZ1BPpnFLbWMI5EvGSLF2CJpAh
imVo0kB1/fpxFv53YPLbKV5tU+WJkUbFp4sQvpi9vW3qhzEqB24LkBWCNRrbU+1vELL6UAuXSG0y
tIzdGworiQpLzq9NqO+t3HguO3d4RQ76S7Jusx8gb+b9Q6whCozqcN6yqDuLKIJX2FjBoYjx50Ve
vmukNq1QBK6oFkZxbLGS8uhFAWbHTzwKiaEEFFmum8gsNiOYpo2u432RiV3vg0NF71GYudjl01it
Qm7+hVFqzSbqtD3X/xLtZo67B/tZN8TvmePsRoqllaPRstIT7xCG/sN9EfH68UsbxH5OKEXSxmft
UmpBgkkS4a0ySXNFJHIl5fQZdbsp9TA/zJG5dfCU5qEPWiB0zjmrO/Kd7LnlHVzB7+RkgQiBPJCp
7IxtJNAh+Oq60zkoWSWTxQCAmyExGYrizxqQQvixHcP32ZP3iYTsSB7Vuk+LZqkDuNsKCARZa86b
/2PvTHYbWdar+yoXnqeRXWQz8IRkspcoiaK6SUBVpcrIvonsn96LF/7x35ENzz0p4OCcqlMiMyO+
Zu+159Tg4Brpn8yRAqNtTyod8iN0r9b38l1A+YBq5TQYBNSX45tUqt6YT75u2yhLqMLSvonGhvd7
hE4g2VVtuyl5Lcu73hxo5Dzl56nI/ihb1buOHcfAzJTczY7cXNVuyTAAD5DnbTR3aLPZl7H9HeKo
1vg3SQZnCoRvsfBAQ5ZaL4+NKdEQAXNl1qlhClR+vHabu26mVxhaE66LLSpYOmj/kQCBt4J2GqSa
deo83FSx761DoTI+9AoJmmERs4qC8R46nz86fXhtK+sORf49ekDQgm54mx1iheMJ5Rm2ORA0SbkL
U19sncFuo7YgEMWk8km2cNexrxpRgdyDRLebcMXbOIcf97pcZ2a1DcF6pJZ6T4W1rVPnK0u8lGr4
nurt7dTs6Wiqsl2ajtgDBvngGlB3qm5jpRhPSJJcZf74Miv/V5vxOWbJ78TybATvR9+mESKs9YoR
6My1ckNq9AR9hxmmc5MQLVbJMzEpBdo/569U074uBfdG9uj7vsPta7wVzQSBaIhf5tKv4TLIqyRj
xEI0yQ1d5ehonWdnCmdWchqtcIbaMAcHBm7+j8XvXzVmxmeVRS4B8IFgBeBJ8WMSQgB1gbVLKLFZ
9zrdyGR6SzrnmoIfRMVvbFKXbINGG+x4pETZ0NKwB4xOw+HRQ30zt85fQ+OL8iHPyI6OtR8BxWyy
0Hw0DRHxsz0mjiVWZsn2L1cpFqKp2Tjh9ANO8KWXPVAVPYD1t/iPS2dr/3JUHFXIFVSqv8NmQBEo
lxOqPybnLpE5ZkCgeRvfg/0MDNqpbyPcR4XhWt3eMc2LY5T8rxv3mtZ6B4NkP6rp0XQuXbGuPftb
eOYfc+RrraTBk9TspfM7r01GyeNw6POijXCvYTWQ+zA0QPxmTEI6ll2QEo+mYTK2qL1Vm7m0Jawx
VvYCEhwcgM07/Auc8VeQDhuPs3DjgpQ6poi7ZlqiBveTZ4cpLG0CKlXbf3UJoaSLKWaeyPA+w3ib
Gv8xGLxIItCN6qF5Z4b04GZn2o81oi4yjxH5eXwtoOqOskxfihAknouWtG8KPldL/tS5jTuiv7lB
+aKHimfAGt6thSWL+zL3ZBwTBvTbsYpLYOd0UOb0QLG/HwskXRS/x+E+ITQCae2GVH2Y8WYR1XRU
jXkla/I8CKvCaqNwdDhPrl8BJmBpm2XyCjALKk76U3t9u8kt99raiNf7NquQJs7nuS5fEuvH8ecB
FQwjKvA2eMCsblg5qjwby/Q0N34OczqETiQQ3U/8hzmJv1bMF2XBtYm1ve+hpKzon55GJQ4JQx8A
1OSJ96W4zSZVIykf5CP9JjZ78Hoov4pxh83+sKerdfkSSAcjGw+5xMpHmxjjl9v2sfuVWKQw1nAe
DX9+Kb3gOsU1+dOtfW0D9QDc9Svv2n6bIqQvazeIymoXmpSRxF3gPsm+a43rub5bGzh7HOmdcUDT
Yrl2tkY0/2o2/u9549mTOElELDj5uMtq62SbHbYSg4MVOEGBVHKkLKzHldU2xV4NbL57k9PU3Lp6
MjD0D+FK4oJHW51tG7ANhH5ul9l76Fsw9ZZP+emr7rk1aGt813qck5ZtNZSnlWog6w3j+FxDtyVG
b9ZbzxrSdTcme59hwIDj5ehT1FR9OoLdp+QIRvFWtMPTQGNC2BbNtpPZKOHEsiUQBYjPnWvlJc8F
85QutD/dikQThgb4cmc6McOrXzzST5t+eXIH+UQ0qtxUtbcm6RORX0pEt9Uln5hrmK0NJTdFic1V
kwbiHO2lf2CfwuOBMAdTf/oWB8Y2t9JjOKbctbRuUzdv0Tm3ISZ3/BPjVrcGPNKq/YZogZGVSFyM
6/jTR9+gbJuYOSU8aThAo9Hkam+gAWVoG1HoYmZMYVpX7Y+T43w145zOoWxWDSElzJnWZk12WKuH
DxnU4qHvUBSS40klvfCa5sWn0Ms7Rqt2NbW8ZcU9SlsJSq3OZQLGK8waduzb52kZTg4hk7QhQfkc
xoQXuFmBuzS718wyWJGPO28It6rPBqArOAt80/HS/a1VDdBoUNGSzbeSm2wbNvXBEWlNqT0995O0
jsNdTTM38q9X5z0GUAUorWTvEqs7+XDcsHbE8gLoG8XzwUnQcdd2sAldrSM90y0VmmnI4OeUrtY0
8Hm0QySp2noZil1RiRspy09O7khk0APNgzDTyDflxzDgIqpFC+cMQy1Xn08E+bYcXXMts/IdUtED
nixqm7gF6pwcO5dIMXtiuIlIb2W75bSLcJ89EadyDMloN2gAmMcYOLeCa2c3LUORdAspVmx8zmb4
B8QYqBiHW9mn64QNA1l7xkp47IXM5Xm0cbMvGa6oHuFA1W5tcyrWBrkiRIGPIOkaDE6yQNxkPktG
uEaOCyawi0fDqQiKIa+svEfiKJObsG0MKlenhDHmpLAbPAayjMQ3eEqu3sTl3xumv8ur5Zo3VrC2
M/7647Ae0TFFZTjyPqqYJ1JPH2PRg1PNmlNmW+0pKI0nDP2vjWe1oARQ6UARcE23pyWhC3J7b21f
BINVdOjOpfR9rD11HnWT6mkyU3IvJn6IsB9AprlfaCzuJseOhJ4OB4JM7RUA5vv8J70kCdcIs9BY
iE+fT2ITt/6vqRDuuXfPSTIkME9Ke+8Q/tKxCdwQl0gNrUVGPzThq+0Y0o153URt8rfNGHYxjjRX
julhUjb6tY7JVuWoYavxMbhNiwmLfq9Np3PAaHYny+mdTtqkqCJPsVUIt2cCAo4JNiYP38Yep+hl
nM0Hh/YswQUdNKCsRk8dA4FVZZ7ScB0EzdEK0m/PpsP13ey7CQu9mey05H9GFA2HC+7r2a12PsMV
LKvDCeT0ei50spnhI0cZPEOVH/AVfyB1NR96DzJfY77YC84vWnqoAEl5G3VwoMsRmT/vpWpPtYlE
1pLZtzHHOkpnfjbpWhvbY8pI3DnXSufyOx1+KeJgh0eAK3ARgjO9lDtwbX/TKY6GCsF2Y7nbTA1P
ZqUvCjrMKpnY7KbK7enDWtpM8ukQp9OO8ypSdLN37A4lSVQrYWK2WtTETTEyVnOT4GuK279ZP/6u
dHJTssJQoEMW7Zbe+HbAShbHMBb6ZV053ZoluGT85S+Rl4bg4Ibd3Jjo87X7TqzDcygI8w6ZeTtw
BzeBifLGCL6Q7uKbgbPMPUC7kmFSnOlzs3ETmhwwQACdTXFYsOoDZmR1ECjIR5QaBDoRyCgTY9/O
3qFzcYHao3spMZmtRC46Jg72sva98mucpnDf2u65gaSzTnX3wAg66sLWWOW+eabBPqmCC2fJsEsO
Nw+nyLqw43JfclVTniVI5Mzbwsx64yjWGHJso3iUfN0znXtXkSIydCQohqJgGWgxA3BC2jt05Ox6
u6vnNQBE5EXXjr6g6j0Gczijv9TDzgFwCObXrL2EaJXlaSG6xZjB5Ayes5oB4G9zL4MrBNVvUX2z
SdNQbiW+7SmfKa0NrORWLf8sWV1tEazuF7v6A73P2jSzk0Rq4OswDSxrqKoetMrnCG3nUYEaxSlX
RCDVLm4+mJgq1UPN7QzMY9P32amz+tWo8yODVjb/ujoGklomKVBQxRY5bp3FOKKJ0yjAB0/7Crk+
9XlBKZID2eL6xmnNNdKs67nbdVzv22IJ8nM/dwePP0IQ9tSY4WMXGx91bHJdGPUl7LgrDZPyrRlx
Tof6T8iUbqfIg8Iv8k1ptnFnQDRWq14dr25o25xma9U8U57B8VBn3dEt7kfIcnLa/nceZmrPhCNK
PTKOGEufQCccq5mbNxy5H+2ANCCuCs4xQEHdJS2X6ljGRAFZfBg9YprBNHBcqXHYuAK4fcNSzgu/
izG4iLak4hLdHlvJozdXd4SeAzcqvGl9KNhj+BLCYNw3DAddNi/sQxIc9ttBgzn0MxI1u0yewyV8
cHQ8bhKDpZMom1dsZtUxG9tboRLr0+Kk2+CBHe5Gl2l0cP93/SNJY6QoACwKoX8yRHapf+BTGxmP
tzfkm6BnctOky5U59zPzJmfD4vOqbBkSR1m8WQmnr20wbSRdCjTGwFHZfaAqW3diKTeqmh6LcXKw
5DJ6Em3ob0b4SHPz4gtWJKQ8P8RuYkNaKqIwgK1sOWvlmSErhPScw65c1Z6Edja7v9zZx8eomVMt
iXY2AsUIMLHMoVfmJs6G7hiK4KnvBMRFzvBiEbccH+SBuT/nfWOfBhE+BLq4UeBzFiYxf2Wan1IM
41pqGIiBTqGJ3/1cyTStk2l4c0cExaHIyB5tm3UL7EnF5XWxEkgY9fjaV8C0CotusSgZaT5ZRRC1
ixLMbK23YrCZnQyfSd+gXYFq7Ew/YpwFwk0WPRg0fKM8607sBKCslVvnE9K0kiS9YNv6VhU1Rckl
Xs/9Wkw8XpmXXSZ7DCOZ5QvbiPajNBAc1wtdQldjkxdZ22x7mzc78LGZ0kY0FBGTJgAU649N0Ugz
3Y4nWC2fs/WX4+0Yhj2GpkK8Jg3m8SRPki2W22cobQ5YnJL3BGAO1lWK9Sr+w8kc71wuwo0Isdhh
Aun2ve2cGIaDPeQpQQDNRKlgogRyaWMq3kqFmHOPBpGIInP4GJdAbqaEiF+y/0hWmtc1ZRsG1yYS
Zf2jVfsr64q98Ppv0bJoi0PwLBLxA7DNcx2OZ6iekHZCl3ItB6QK+GD0yxfkrG9KgYVnUMocIAeY
hNKXh8OR5bGXxocxVcka+MlVN8FMpYchCUEmnkzPJRQ1Tg9WLK9DYpwFRAEq8z28JyrD3j3GqfpJ
me0AdsCh3jp7C+4ytduupl2m8c4/bRU+ulWzGzNYtWHNHRQEyDsQPMiB1LvSf0OQnR7Hbj6Pc3WJ
u+5ap2O9IigtBBU8/p2pBnbyQ5dhhWEHgpgdJI/KYeWEuQ7+kbSIrFDBqxvju09il5eBwAFa5yJS
yC3mKnkC1IWuOESEPwHenKvlZTEH7MH5mx8sH1ncq4cy4UNjUhstDoWA9ngtxHJkJoAdLdeEaLbN
74ViYSiJ/ZUBBFVWzgyFb4kwj65QZ+pjvTXc6sTreBmBqzlxA24QG9VopPsKTHub9+sA6EZl36m+
k7LwxBgXc+z3Qzy8N276UnY+ogB3phCJuh5XHO8Im974oDPKJ2hFyVeQQe0f4/kILZSqm0j3LD7m
5sQww8tuhT9s7Hh+H3BEhz2nK32Mgs87pw+wJw58lz/+Mr8K9NlTm+2qUdAK2OwPZfEJjo8doEZe
LZg7+XrkRjGmo5WnVlTDWTGoG5jmcJWlRQpoayyvTjlfbK3eWLHY4NyZVkn/mnqMmezZPMrQ/0VG
TbGZLXQrSQU4AmHlLMtNlhKC0lmvSy4b1L50C26efuFIOpAN/DYMNYb1EKALxQETad8jzdQgP3A+
5659ZhtsrwNacLQv5s7HRlc2FUvD6S0c3D3+zV6ecxqG7TIYP1hcD4opkr9AsYbCz3qpQBpx9fxk
13vjm6co1mL7nfHa11LLigmUdVqKjgg8HZwh/nz3Otx24ApIi6PfZR8x9+Nrbc2vlgnvrOUhKc0i
4sN5u/+IOB45V7zuIw8ae2N9tX53Qf41r1SByTPRLODDr4kB2JTStqbPesT2nRkrkGeQXs3LRCPA
JKvZyQQXK8arVVpDl5IO80/TSJ9rQZoZaLVjKcZdK9vT4PngGNYa6pXJ6oVN9Vbl3i3rzPeyrF+V
0p91Ki5pD/kBGhFtNvYUZ8GhzIqfcXwJ+s58Hz2br1y0D/1cUEW2T7HZAo1j/81g4Zg7DCDgv9cD
e2MWo4GDPnsQl8J0UNowhFgRt8KqvCjOPpma+Mj6+eDbxWtThN3Kd7i7wcNA8mpfFl28eswbRpNO
TdWAVnrAMSzSUijfsH/usc6uCr+MtqeXn/ZjHnyjppxWsI9IzjJx+0ztQdjUpnXn1IBeDiqkoJEG
v9E2a3M1CNq6+dVD39sE0w5JFHk7n4b1wLsERb0CQjQwLw6L4oCSeQVHBqnq1N4CIJd95tLnEcPU
MzWBi/YCl+K8tMkDXSNbD6D5HRikqf47+18KvEyNDyAz5d4zS8LdWG5OWb+1HPdiNM0nhJR8VTlQ
4RL5CbMwIYh8wLipyKvNsaMx7K4bzELZgjKjzvIfas0nc7Cu80jx2UoOkPo7ZNWzatuEpNX7skkq
yqwKG8A9nsd1K7G2aVZzn5EtTns8uB8D2oym/ow7/R1Y/efSMXRRPBSZ0T/31vwRqwJTulLPgTPj
ZYS+adtrl0cGZBOO8pQS7g5ysktMyh4oIRskDi2deEvrXd4wgcRJP9NaO+dGEuodt/iAeRrr7snI
6uephnrWFKxz1ew80ukV9wvM8/dpkz8ZYv6ksuYtIoGUHpxtt4Pe2deJu7I0TEJj/rXkAhNXlxwx
GkFrmGLKfV/vbfu3h3ep5R5ClWET5ro4L0PjXmQ9/HLzByHtd6PKglU9Jz9V2H9KI9u1WFuxI9Me
WMYfDM/7pPUif2g/aIZYurzRlYHbj9uNBzG+dhEE1yAsEzoFx4UJB1iQ8eCzQ61PDVTAJhIPum+/
C9P6HfOaqGYLxexzrsrHxcYHnCXftWwfE3xG64b/FkHyyTONTe5hl2wL4waq4JdCSVXJkdVLn/2A
UjhkwAiPWcY6MRxvy1x8GQssIUGWRFIiPdCbIsPnzyNWNW+Fl/94AStvL7zUVoAeUl5SyHm+W190
x0szzre0aiA4+B8pIipUnai0440V5JumcCgKWoudNow7K3kdCzb2fmOeqWjBolCks/hXifl0R2+3
/GaXDdlY0X4n5L4avb8QAf9gGfKDDX1BwRb+pEOP8j6mbDWY4aSMkB+z5YdCky0iK9BKvjGMPU9L
dZic8tqb8lnkDPHAU+AxHbHcU9onpCPNJYHo/BzLMkeVWck949Wm0d66qJiCtIzJJoMv3mJsvpph
i/jNyEEekC/rU7Rx7x56W3YMX/KDZeW7Mi7Ojhl/+J6fb1wmkjtL7ZWF+Da8/xTKmXFWpy/LiLSF
BsGgW0cNRO14F1kv9k571KY492CA1Mek4VCtrFs1ubu+mZkquayBWkX5YRQUHjNQEXsI+SvmCLcn
0+acVs1pnJDQOPa98Db7d8swD55NlxiPASt6hg/U9nIzDO57vohTnsM8iRcgE6nD29Iu5Rkwz9eY
O3qXabUFApkR5OQ0Twqx/gltT1hBWwUYf2EEVZ969CsprrrHOnnwws7gA+LNDtHGIUL2bFM+ThNz
mbGKnwIUUJ6dcNfeazVsgrkiWCTO02NBHRjW2TYgmAEFtv/LTyNQEF+KmJYnptmuKIeL2TgvjjD2
2mCkndih2ibvZNViOkyXXYdQaa1RYTeV/BZiKB5SFKFXT2c3nR3NyjJ2IYF5/kL8ih22wdYuko+6
DQjWm6q9PeLbX2bCVppSO5GXcT+RENrs7yoRA8clGLh+J3gYEO/VmzkZ7bO2sw38esIfTerCfuSG
XvSWETlhco6GUuhWv4JatccyBDlpalYrpqu7a5yCtcMp9S4Ux02RSEUQYT0d6xxQXhzHO8IoilsZ
uzuX1dI+ow1cT24gTqAaP+eMiamlJzrvwNyGMWT9Gn1pOlc/fcBpT2/LbK0+KkvelArbl1waJAeH
SL+MysNLpM9NP2wqxT+gQP7t+HStgySnpKyGXebWT8Qg25slUL8GIARBs20ne78ky0GYDN/BKH7r
9uok5nNpw08bKDFZLNAzp1psPd2P4JXAV/oxjyghCIRaoDHsU/e33fHHUhb/KGPLONR8WWI+EA/c
WmR7ScRcgtGCO5g7o5/pnxWCa8KIIkBKxppnF9xUQw9uGeQj0J6IEbGb1c8f/D7yGgB/rDB52StT
BSj7hO5XslRr6JX4wO9YvGIiMoNEjgBeGvwrRlLQLahkkBDEvrEt+hYKL7caqkiGjA5JKEtqHty0
YzGc3wMJXLvbsvz4Chvd3SEmy1k5AQqK3KF+FeLqA9DIdPOLwuvmd+ELrT9dOGOFeJaXWRWHZO7u
7r233nopKytg81idsrx4qAuacsGeBSFkBHI4Wj78DCvMTNGHGu8+8IHmHQzfQqHusXi56Oxogk26
FNTa/7xfVeTcE/4GPb7KihKrn4fvOaF+ss3l0Uvz16EbsJBLtH8arYRRpNkzs5fNVCQ3ypvXQqkP
zy12TVXba/+SS0AyAL6h1JDHqCsswxoltpU9ImfSH1pb6552qsrZahLl3RNGTChVaFy9obHQQdQh
ut0FwAyJyogJWHdXmiLxIui0ALJ/BgaKpbAvf+GsoRSsGhCggi+mHmnzOzntG21Pa6dyj6OY36tg
0Sj50A1Z+ZfdDPDOQvtkYIZEX7BTAQYOM3c1UmbvCG1FryrfOtQxdPFFPnGfgt2MAgFaJfSma1EZ
Db27/+hIUI9D+EJ/abNKTB9C0/qk8cI9NBOUzZfFPIOBiUNEA4izN7iw69gK93iZ7Wr5CQC9ExP3
JH+ExaKyRlddpUyDMFk+kgi0bvqfyamD3RxP/Uq5C6uaiq9OCv8LMd/btIgi8gtccqWN9qyDndQa
hEWKDMoy/W9ce88EmTxIY9gTNV8xSSkPTLbGFTN+JF0fQ/7IWWMAZF6joESUyJIHW1M4IcibWyov
W9TPw/zc5N5vT5iI7bnL7KQQLKHYi4r2GR1msEmbW4aHmqfpGxhai3sxfnK89rclpte4IjXcSM+L
OVmQwlsGD+6HqJ1DlV/K1DhNAz1CXHFaukWfvrhBgjGYhy9OawdAPd3MWKmbmwMHr726ZsKffleA
iFDIg2NZ9hri36qV+TYFhwp/HW2Cn2D2czVgJPTfTi/26VS+hr7+qa37Nndg1ac5mM1mlxUVyX7Y
mbdxxm7BLRGhdRIRIEDFsbMOgYcSI/GIgnXGYIeJIu/937X/EhL5Yvc4qqHZNhUC1tjvI7NJYZq7
7ORm9qdrBUmKDzw8T2Zq4yUMeDyL6ZjzFVQ96MCpsJ5wpjxOY/zB5GE58WltIGrD45Ww0zyZRIxb
1y0leqk7EE1dVEoT+TanSpDZO5yKLTjdCTPK40zmdMclK1LZ7Kw6eIjn+G2YEKILhz0hiCmvZ2iJ
fqdL82NH6OzK7Qgm7Ra8hHn1jNxm4LtnsPxqIKaSNUuTiclID4RUaH9C+K7fsgXhIoeyGuKP1DT2
/sR+MZh/ZmAhRFleM7vgadTtyWeyFPbZS93zHdg83gwsUFyEw7Phlc/x4r9OCxFHboCATXrvvck7
AbJ+Q8Ja7Bx572CQuyQrCXjiI0N4zFA3lxHwIueffio0jTnhcCaMrrYSw7psymQnFeY/17N2hG70
3GrglwOdTWurYAriJTFU1NqOOoAxiVxegzCLEjwLz2BaV2TVzker07fE0ACMTYNNvdGcLRQr10Dm
UBIKAcuTj5z9T+MBlrENx9wsVocszySzQAuYpq32S+BctFe81PIZhmLOOnRdJE5/Re60Y2iyW2Ld
7qUmYTJPahab0qSQMhiNQMue/i8lZP4fUkJsk4nzf5cS8oDn6R+7loqv+sef6h/XPv/XxJD/+u3/
lRgiTBJDQj/AY8wfK3yTWJDxR3f/8W+GCP4dIRQTpMB3BMWC8P4lMcTn3/mWxSAOUVTARvL/J4bY
7r+jvXKd0LVtjyAS2/7fJIa4ju2SCFJRglfl4c9//JvnikAQuGC7vh96gR+6Jv/+XxJD0E/lfTDZ
A8KXF4+d+DYVi3jvhHes+kI9gtu4kwBruRMTpC05prtAjeZXqCN8hj3HvV2+LHBhdyM79nVX1/7J
Cxh7hw7zzSI+SXf0N7ORGadmKr4Q/iwvQgj1VDhs7gflHoO4/nSRKgBUA6UkwZA9APp7Gr28xrzd
9i+d6/oro+6CfTem4YkJ07Xuzeqxvf9St5/oKaxIWUgenSJz3ievjcwqSOjfklPjo1RBVtOvDMs3
N4U3nm0QjYdZ02kk4+id7JyJUAUwncumicCIOhufI3uTjS+KgPVotklxUFlNJ/+HAdeAI9raB3bJ
5glWQ1ezHED1N+6hkJwX6JfnXgv/Ph26t9Piu7CK+rMNQHxSQIQbvViXVLfq0hiWujisFjeFlb8E
oUq3For2EbA0d8+6TG0MJyDD1pwn6efi/ZPA3TiRsts/SxmoZ+e+8EWGwLJysB7SGW2FmwfQ9zy8
Z94owPbcmUT2a7mgZkPRNpyK0L4FQxscUJuAoASuHHNJ4RNFCZ3k5YCnsk3Wri/EJqlnFBJGXRxs
B9qCA/nuZEmNZlXfIzpC2Z0lxQm86/QtzCRrEdN5qvqxpKojq5fgmE83llEZTD/4ucabGwbvuYYt
UwqIVnxg9tnOqt/GuDSnsNfZCVs3wpoEu10vIA12WLtvdR54+zSr8ZNU03ep5uGJpoHLVDbzKfM7
jH0IAHSFKliiDdmjtLAZPw8vsieJRhTZEJks9JEc5+5hUOlT7obxAxSbeT+0m5Zan6CXIsNdGLyE
S+/e0jrp0eCpExER024pkTHl+d+sSts/OLcO4dzkn7NDwzqGCyGbM023R8QDE+GyXHVkoxNt0QJw
buYXTEfeOun6BAcD/SzWxVUR1MZrJeFO2DXFUjd2X5nJz5oWmnKRWgUqNCTMoJoQVDW9QP4d+a0V
PNInqss/f9GVd4BCrU9xWz0rYkRg0DTqVIi44+YL4LktwbXJ0aPEhmRaNNjeFX2kq5JtF+tgj6Tf
I7QbzVNmgFrEzxQM3R9nHJarlGT1hYN/lrZpcRiAEgNd1h4gjDFVrCcyzyyJNDeMYT4mfH5mp8/V
rOVjmVYzdl4zOJgWu+yqt91vzrddnncXEWsVlWYGBxEtzVLfPOajRprEF1pEPv3p5vOdMN83hz2W
HL3DMqV2rYU3diwKtJsBO0uryOXaH5PgpLL0FTVe+lzY1Xg2m5F2ydkS1Fz/IQkZJ5Nfh2f2Rfeh
S1hsxljm76Rd/PSeN/xkzZ82GPQa7ymWUav1SC4Q3UkM1pftaoi6fXcNTJZIWCGb/ex1rF3CcG9b
/HEq4JvptPmqtG8cRXYZWbLDE6NQpp69QXxk8NF7zZ5NM+EERf+ns+2dUUnzV0sey62Wxqes9Ucy
6gdl6uzVF823mFE1DoBSqMXoPbNh5vXtWd57wvgpJ7O+Jn1Vk2UZfBvlUJ9lzo6YjbN5MevH1LHS
n1gxWEkmYENg0MVWdtZw7BLOMddcyB+aixDworomlYNrqtb2Sz/AYG8ro3soOsKOBjJxSsCw53mu
x7NlBudWGYixcDNe2TYyesYqrurlYol+IH4DJN1Smwij5aIubJfOeHiRcmVxAXVii+G1+wgHhaKO
qstQwZk0inNlB6iDGhTdap6BLrZxsrMDFFoMGlbt0p5ax2m/J3x6yunPrev88m1oPK2DGF0Pl95O
lsu0yStk7+kCgsBUUCEbN/wbi/DAEPguqwT96JZLGTUuTxVvg6R7tqn5yAAobYUWDDVeUbc5dfiY
RgYFeQzgdA9wECmF9RXwsr5W+rdreQ+TINnKyrC0lkN1GaZ3PuJkKzNWVS50QRI3K0yOJvIkxK1+
VIB+YRtCBJUL2vSex+BfDIc1ZhUnD6RoBuQF11xrc6YOIrXsNRT6VQoP6LTUJEwYVtIfyqWbIgGx
OS4Wb+u0TvboABrfkSJUrRGt6ahk7mw5CT+cQyRdzwpeocuhUb3gXvJ345CCE+Uw3hHAI6/jT0KT
RPQoy0kdFGeLOe+h6IAeDwsdUDOYm3FGXiaHsl/5c47j3fCiZjS7B9DIKVlUlhH5rCDvyZypTkb2
/w3rGWwRz8k8TWc5jY/E5SSBc5ao6FZWWHln5AEIzzyFXsVx6F8cUAALG1IZ5xgX8xhhlpkfBElC
29DqCmwGMZlGzQPDeuuK0mk85nyjG/oyNDADw7epN3hWXcciyICcTCuFY9fbDI5YsUf9bFIvp+o3
mYRuFBJXjfIXHYfye+OxCxi0JEnuHBqW2kg2Cb0Zra+hbHnq5P0v7KZYrgczOc/tPG9TH53wMGC5
0CBqtnntlUft+9kTMpcKL22X/Wm+h7j2iTnxxpvGB+BZTvCrZYpCBsCgX4SN9DR1gnVyNyQbU0iT
redX7YeHlInQvnSWOkqEb73f5d9rkN/fi9POL4hGyjB+n2IEnF6SjDve3gApvPkW92b+mNx/IV/s
//2iIdqaZXm1cQzv88Ixbp1oHjuUqr/gHPsrpjTBRbHtPCf+f3J0HsuRIlEU/SIiIEnctijv5Vva
ELJ47/n6OTmbjulxapUg871rKVltBm6o2nG6DWHA1pPGmHadYnH9/3dRqltPeVO9UO8xEfk+xKdB
2j+uZi0XyDi80khJG8YQlPXtPsBUjZn7tQg6Uu5q66Ef3PxIh9a4SvonMV1cjGmL5dR7nBbAylNw
7GvHXDUOp2fC5o3+FZUi4eIlIjSzPyzdCQYFM0juHYiy/hrH4FK2eo2WN3hg6HBPaTqTaCa/bIvi
5oJT89Kb2S4dSa23x174ZMw+NqmBzrQASJrzS6xp+Yl2qPHMBHqi45IsT29Xg83g1baQM8/TQzlC
zAQFPaOVZIBCYmQ+pqkSUGsBikMGp22bS9dnq3Y2c4O7HoH5Vhq8KaZTmadRz1Go2CZNSHQujItO
UmmsX+QkKGbA/bhtze7W9t2wJwhg2EYdDh62tprtrVBrHG5TYmyNDSGnwYOtVr1WLX2dWv8ytQjq
aiU01XLYqDURl0Wi1sZZLZDk2uyFWilxHJ0RCdHzqdZNwd5ZqgW0ZhNN1ErK+7DBQvDcs6sinRWb
WAs2Qq2xnlpocTMDUKsll4EZHTKu9FItwIOlD2z6zdFUyzEeeDqT2Zct9mao2JcxdYkhLigUY7OW
oVKUiqNVI/dn8W573Xcm+eaqlTxIcl821nNIFabLzm4QEU9Ef3znlharYsoflXKEJZddAfRTZPFT
veALBglwQQS0PNg7TvzPUVDBLDkq6ldbQQgDWMIMpkD2BOZfunb53J9HUAcyyXqFQYBFjLnKPSlx
gkRLcoxpnbNFfjEUfgGOseRN45N78VqN9sXTBJZK4JsF7COwrhFIiMP373t84o4CSbjA94RQbHLQ
EzOT2xDvowOqgs2VVGpVfDQ5I1IpoJcZDAaX1tXLzHulwJkqzg/qQsY4QfobUrJtAJKDz4uoax5F
RjdgnhaBGyK5Dr5nGrY1Le8mmNCEEbEbHlGhfkfjd6KAowQEyVNQ0gSmZKmyDvZKX3bzX6RgJ1MB
ULoThVuj3tnTgszHpiFegVUBqBWlLc9JLPcVaBbDjqq4AaeOFdQ1GJOvobBPOxRBebs3A0ytoxC/
LShZreAySwFnEwjaoKA00mxM2GrCDSxwNksBbkyk5saxQO+wcp6r7GaDzY1gdDNY3dhlxsbWs3ME
iidA84Bhvm3QvUXBfIP+mSnYL61fOgUDhnbz4BrAM64mN4OCCh0wwwbscJwfdAUlLmCKFCRRCALK
iETfUKCjk+S4gpbtmF1DpgeQyVRBlFGSH/JoAbQEvczi4IyT5SED1dQVvImInjdUQZ6l2LoKAp0V
GFo57itv50evYNJYAaaLgk4Z/N1d0/9aYKol2CpNRO2hBm01OO1W80/L442IdU0WwK8tv8PSJYdV
RznavwYKul0UiJuB5kKwc9DwAATgvJMXXbgIqdQFAW7iFLjauhYKGgayf3LjkHRhaW+g1JfFvddg
yRWYcib5iAJJr43NNBYr4Jng4B3r/XEAkTYVNA2X9YFJDgcuM+/YjW8SFLtRcHavcG0FcNsK6jYV
6D0q+DsAB/cUIG6DjNsg5N1tYjfwpc6HrQB0R0HpkwLVHQWvxwpnB28vFfBeKQieTXyl58LHu9L8
E+kV6Iv9jEKSpa8J0QPGn6iAWWmX5n94H5wfMvSNZGhY2PglRAkQFhACHcyAqygClr9gY3vxs6nY
A0XkDPAJAQUzRC6Oz0h3ueedhlgvRT8MiohIFCUhFTlhw1JgBvsUirboFIFRw2S4MBrFa0dhBB3G
G5vlBnHGQLpNfgnrgjQBCJHBeJzhRygSPEITHUrdvRkzTFkHk+LCqKSx/pIphgWmxYNxcRX1EisS
Rig6JlDEzLAUH3jWoWoUaWMp+kaHx8kUoUNxK9SO8VcoridSrI+h+B+pmCAXSshTPxbFEXmQRQXJ
yyvSN84aNFKu+CQEGXyfVFwQfcrClSreaV6Q2nhIhL2aUtDEnlAYw7GuxnptM9P7rcyzTc2sFw5w
WlKxWxjl4bkgvBzFfBVJqDps7OWxkIhbk19TsWSiM74bHBfjzIbrqh+A9T+nptg1S/FsFDKuR8W8
kZnhbIjzeOiapxZqrovYQs1lOmipsW/TLXExvg6VlylODyP3fdI6gFbUNDO6HHaIjEYVmMAGShAN
65lsBpsXCLYQQnYdK/4whkjsqqOueMVBMYwpVGNGHeLk5OMjGTnGtlN8ZGG0aB7yd4qsbAwICCOl
NbZ7pyI1qqiKF2oedh7T3jbr5+lYKNYzRei+AuJ/kxoimpTq66e05kl1Wq4fPaia49I2XyHH2AHG
etlw1ATKtq67Y41RAua1g4JdFBdLgHy1tpWlRfG0tmJs5bjCFVHvR42Yh0axurridznW0VorzreG
/DUhgU3FBrus+lgx67/W6rSdi+c7i1+o6JueDI+ntIFU1sJiG7moN8Bddk1B0mTyligWulN8tISY
NiCoLcVU4yaLFXNdQWG7yWZQjLbHdB1AcdPag+VNcd6Q35Sp0K8LG+5Ai3vQ4xQFhfd5kuTWwpxn
UOij4tJ5qGxHaMesvcSKa19QpiLsrE6oc28TejSUUL5HHsgplnFzT3X0OumocnhZ78tI+6gdtzgj
8F6hufWQ8iwW25qD2CxNfIZHjFBBQsi3cIbq2MbNRRP9dKUm40pazowckElJVKm9ir1x2I1i6lGQ
elSh8IHwCw1SpLSGTnwI2urPW+aSoD1ljlf5PRBa6znvfhueoZUxxJeC2avOG1if1hTbFnFdSYfA
GkoBCWBV74oqYBqHvgSW6DnWukNotpjQnNeESnqgy3RdKwdReW8h3ovY+PAyd0M4xwFr3nNFuAKi
br948jqOHzSJ2jCfFqewjxCM9c151CwP21ONcib7SZVVBR1wW5Xq5lKVUuiKoH8A9FB87SQXJzlt
pNFUmoEcMY/XjMZ3hIi/Vmc+upSNHMpd6C4ggeDAK8MEUkp7jM0CwZceEMSC+kBW3OUc01zXpIzm
/YZlyfXTsaBuwybgQpt4NoJE3zr0bWQp+pV8KokSDMpnRqqGLnRrgl+qmDE2uRrJGOkOAcVNqM9v
/WSTRS3lpZRjv5ttJAu9q420+xmv5OA+0edEQPSCttYsvdOCQMF3lVi/IcZ1QF5EOdN3Ly3sZqLX
SU9F7zZR/5SU1XdUMYaJZHof82sRFycz0m95RhtwsW9zInjAqW3fDbMnUZi7cUqwxewty/kuSPXI
aTf1kLUFxII5CdFiU/htNN4pcZka3Gy6JaWHelG/jjOGgTQ4zZzUcVXqGEEcAto94gviah0Ozhs2
5INZ4Fi2nM+i7HGVDruaXYD7aqJ0NPdn7l4SZBTegLIx0prIr5RAMtRQDjCB9ZQTaCXjYTAOiGwX
VdeCc8mzTBx1dbqJnOrNtPtvl1QCVpT1IIjhaHiftthxnzLEHytKzOxN3hG9RsrEQdb3nD/7SkSL
wufx1DjOb2qgt+0H58UT+jtauj9Lh5AnNnELHU5gQ4LmVThQwbMknywmq66w5VZvOCuxXSIZzTHW
lUt2cTv8n8gtDlYAV9pMxU4PgAgij7LVjsQp/ILGpivLMxcBsnYWEK1ykS/G9j8Z46zxpvyFAR3c
00jXjYeNDW8Z25rX+HHMpOCBLrstHUKyR9iag9tG/MCmIKAHdYyG7ayDcOnFmy65P4YWZaQaurMc
lXXv2rQpeP90kP9uRus+mbg5+yp6SKb219XRhWdLQ6hIxU8EQzO/znzd4/+/RAJwfP//Xy6e3hyp
CJBrsiUMKixAshb9YOQYXbOE+FF0bP3UIFtv25slk6Nh5UdSZarNoFR+RTJjBUTM6Iz6tWK9WHkR
4BubJTa5qbwJbYQkLe3fMCkQZE74TFHPYce0i40GsruuqvkxrDNMuPWNSJDpIDjxbpFFbwvRHpbG
zz/A1rCOM4dSbFQEFkUOhhc8GrHT7QpPlc26QMENjpg2RkNpp5m5WwLtpWKk9/XgL2nIcRYJggQC
jYmH6SIqVkbvlbQ0chV4CpIaP3DWcAW2XciYRHXXVLZUutt4VLl11kPTzyTetSe74vyhGqU4MAL8
JK/aw1irI98dXIx78iXrSiYSwuQ3qna+EN1bN2R3tw1Oyq5V1DAuUVT7ULwsA+gqt8QysxORidNz
AMXJmxXHxHG45c/gTLMSqm00kKV1QuEJc2m/nUPkpuqPapr8URMqNVY1AJOLnBJU5HcA90X3M+F3
9bARkTex6sFPlMipIaonfu6k5Zsue25K1Nfa6snbaN/Im5pXxAYHJIZ07x4cLfaud7gdaoUM1PJ2
pb8YFTYE0WERkk6/g70DBr84ZfCVtpAzdH0+ZUbLdYBNrvbwNqKDeYsSuS9SVEeY1B3Rv2f5U41S
COvThK6pJOREdI/AFwx46gBevIUkj/JsdKz/k4HcVqR/ZZjWvjedMx2NeGn2va/lTOwGxzP0Ckqk
dKA3yscgXd3bXF0x6WnO511IHYFl7x0ZX2q9P1jq49JCKJwyms5DbJ/qcLxr2gChgK3CRgxkBpjA
6oS4g9aaHyrtnLP2+oD1vwuScN+uFchH6yn130JKQgrUcZdNz6ne0YOBfDDp5utYjxuwE/S9BuGu
c0RkQ9+Q6xt8BkPPQzM9BymgXN/IIzYhHRvHKrdJ7mKCV83gWEiD91AGR3s0Xii7Qxs710iAHDrF
iHPTPDT1FuMK2Uckv9Ckm2e+NDGQ9JbFHte6H5ZgumptHHDGQWkdczTdG6uvem5ppDLUb/LFMdN4
1m3Aw1LrmDHt2Tw1eniEe6MHpRyQm+AinCf6txrmTK+2ez8wuydN4MTDnz4gjqQuAAvCSY/CuyCJ
fuizK+afxwKK0NWaqy2He9N2dMJW71GTvcZ0mfX2qeqng0c/YN62a6NYSM41MWpPqVLfFQnfvbi2
jDXt4G3CTl5M3WRsKbM3U75DYjQngPTBFw5noHfUUxvh5cjbEcCqGm58cyaH6aCOJtJz4GC1FpNU
vUwE42kNUX1W4Wd8+oi15qu+8NpQLE6MyJQ9R0udr5auy+jJTZ4GKQGbwvdMVK9RNQGEhcYpJm5J
6tPzBDWJFxlCy24tBMm56dNv7aB3C+/wP09FXqKoGaYd2ZtTab5rOPd33OIZpyGHxBC2FDevYm2h
nZ42TpyGrHKsv+LNje1uXdOAin/mtPCWrRzZfwPlzAimeM8GneSgglSYQDB0WxY5OAGyPhvucyOm
LUxrd4okKonxO2/FT2rkbzEzC1ZK4vrAuxMTqjcU+rRaMhxvJKiUQrwtWkI/W3wVBG766UBACczT
qjPsW+KFoH4RqMjkPS7c0pGgYVtwUI0uQEgumpS3T0c3l9W+1bUDluOedHOG4jRZhgfP9naFc6yi
+idLZLWOi4LCMtfR940FU0sM6c4cKxw3WfrUuZRDocON5mzvAQYLcwbayLmU0JpsVUSgeS6N/s8m
jGmv5cVjwZSuqDnLrL7jTFfZlTR9mTxIRcMkhVN9Hev9h2GQBDoQnCBsxsNuFhdn4MJYXoeWFq1a
mxJohKxeh9Q/c/0BjXHDmK57rOxSnuAoKc1Cm4QB7JvAREKoVORiSDGZYwhi85sAvyqgXVcy/hMh
URrb3EIwlz7HERmmpbwKzhy/cyE9UustrEwHIOTBg3/YOBNAjuT8BlF4HSr2jq9+6rCUYJPo0/Qr
1yIqCcGQwRe+y7Qc1rpZ3Vn1PL9y55Jti7ncqW0USxZg3Dhx1xXN2Vi8A5czmr9SvpeNTUFSw/Gn
TcRkNyZPJVmcSQsPUHyULXw1CcnQAU9Z1V28SOVtOTpDHLollhfevGtfWSU1T8k5CZtPUwZXHYNz
4O68PFNUKqiCxyMSRFhvvNJ4cjp33IqSNWoUH+Su3WspUPaWVaMWNfKS5cmOd840dr4ggZFLa/zK
SbrQF64707KOuorTS0Is98QDqbmyoJvIRGqdzbO/VCTIAo2uymZcaUsKqY4rBtn2Lz3Jqmc9Rk7I
YmYY19g78NZhGAwGBO+G5JWZI2/lOfZvwESLFMLam5rzzv5FxomJadoKiViya5K1ImyYdnN1++dQ
uJ9ZYTp7YYkHMTmgxdF7bqh8uR4Q3QrmV0AKytrMjh03+O3H/hCnrIkWRwGN6gZ7gTKlpGusaSTo
wdUPodwbqj6ky7ZAiMRPqFhU3CKHSTi/pGeRZ1NdiaG5z+NFTFze+jDunC7n526iuatDjAG9Ubu7
bnHz/UhPVYmagty1AkVacIT/JcA/U9lInETEqhG1S+T2dgxsLghE6wj6z1Ln0ZWt/trExmc3gH3g
xX9Jpuzq6vEHfNM5KDt8IS3FDqzMq8LbujYvi7eTkdnt8+iVxd1viKqPq/COFuGHj3hPU+MPMhJ6
E5LnMDTIcudHlVNZDwd4j1P9lbCHv3mGu5uljv3fwa+PSnwBq24ZJYXaNAnNIB+V5JVrbOWvCC6L
+Sur2X6NwPLjsvgkpvXTJgm82cgG4IVWuLMsHvPGph1u6n5KPaLZjHyTcNwaWnQLoLVKwAMe0E+9
Nh6XeiBwFkF9mYZ8A/MtKMijiwpwj4VYRtUGkK3Rdt6rCacwgcAB2xFgUvIVtvsk4bmz3e64KCko
QPJuScVfb5mnoLb2AZ189vzUeNWxyJVRuZo+ZFB/da73k1YX25F/1rA4K8ziFxJ9iHfJ4k/LND4m
7z7obKxCcwioYYK0jJ5jkIjrMO8egU8MyVzdkliC76Fda1q3NaV5cPELrsyWIbeLIF9xKX8Ig7tg
29GdAlGqOys4P9T0U3IwPZZJE01Aar/htxL+ZMY3N6AX1DLBouP2UngC/IDWBMJe4J1wohhGv0WA
cJg9O+MEjq7hNILiDcWa6X7VL1zhTvI79tk5lUa4MUbr3hQGRiznI6wI9yelAUv5jR/cr1uVR8PO
n5IZgflMH2PnblKS03Acljf1QBIUcTOXDcf7tgrc4wCvIzVk2HQmTxn9o2bn3SLPeIBEVAKah3Ri
eC6M+AkJ2YMMzH6PVJ9HqsMbDVU+6Tpgi4A5NsHCMH1KtluPtwShP8LicFERpY9GIdMt1w7dcz+R
QWc1OaBk3xDbnYAkJqm5LqwQfUXsj8L853j9U2P1xGWqkoSGjUVCZIVMealSsEOv99yntk2lXRs9
k/qLOZho74jjLnee6RmjjWEY6CRM0KQM8GxVRmzJ8ti6w4Osl0Nn5e66nfJ9qRUPAV4gBuK5wXJD
GeQYW9sJl2/pwZ9FbLIrM+l6ANI/8vverRxSsBlVDlc8uL6bcLvwxom5+HQXbPaQW/pKG+BhhPlS
itn1gTxzGDm+YGFtsQh0fjzGD2ZO+nbuuUTks+sspad6Z45aWOkbfUg0yL1zp/V/MMspAuX23DEZ
QL3grArCXediks4hKldodheaAYqcJ4R8N2In8qMkxhZS3b7UOSUxRIWEIMYg43DpxIvJ98jghHLC
wK9ybDw98Fdn7ScmC3KHZzZi236RGu1FM/Wo65ziXbvuIW1iUm4QI/1rpQWhkWgbVLTlnuGUMQDE
ASkE6Z4ZX2LJ2UIHhsIEh9Hean5kGbQbs0swprNTmK1lgx72f5ETtevMDeH7QQl8fWBm0/LhMzbq
7Jw3iAGIK/gZm/hFG+CriU8NMVsgE2K4/P//D3Y87uK5OVoFFD2JHC6MFS2AAF8DH9CMcLAJUM/x
Ie6YNUhXsGeyuplC24eFcHeUHrtKXe2BdsCt7hqiptu5G/2sv7YRUbp65bzNjvXn6dQhDvG2wlm0
Ji3SVe6of52eRAczCc5tXlSMuzjHZMepUrFfTSpcXe+IxBsqrtdYvpn6cMoQ8WEt68kLnwnlyxYb
8L4MkToFB+LN+Kmn4FiLsdPH8jZ2GkomJ/qqoctHBMKRCPm+Wx4mvdmFA8VklHoyVFdOtstgnQu7
/iOKaty4DnM4uXSbMdZKcr3ZvBBPWIyRE/ibBoghOQKsTlLzypK69RbTIJkxuZMqzpcgKRnf/Hy2
Kn08dRVCPTwM0Rat4ku+hE8Lt8rNWSB3w+4FnFol0xlHr+n8fHZt0lf6fuONgSC0JcfYp/Kq69b6
IeLHj3rzsbEDglTS9psO5uJQA5gW7kjq9JAz84+vZSOznaMtxFMEj9yhlq91LIHDGLMfJ59LEF8M
jIKrynGG1XzsZz5RE8JsVZnkmzF5+jY044pIlDfdhLIAPWHwsSYiOvC015Z7C5cjQlEU3lZ3Fwlx
q3zOLCpeux319BA0yqir88AzTZInUuytNvo/wTxa2638JzEo853xn419t+fMor8dkTl4/CrD643G
S8anqAHMtNKUDFPcDezZJbmMiS5Pg9nnu0kuL1rw4ARhfirQSdCLlFwdPboYVa3dPHozfDKk5VaB
YxpDYBdeyT56HgzN3qbleTS9cNc3uctMnW9im5WGltK26XdLSf8avHCP8g9RyrR1AnGQtn6VYfvI
ban33Qljzw+6+3WBlQ7V4PgypRO5OCang3HPag7BeBY5hLOz1RJ8i+ZQfjpG8GpzOs/mPhTjpSCq
8458pdp0AlgWzsiZ0ueximgpc6tNJCVy0wirrYu1JzliNAYtmoJ9arjTNvWic8OifKqoptUzOEWe
FedCKAzTfrGcpQ2P1JlO62cCrmNJlqMDywXFXZxtnZVgjOLXuJImQqcgOTZdsWeTfWjTG4dE87LE
3cReyC00usuhajG8lOwuZ9vwq8V2VqZuFfQEVt2u73SepHKhflQ6fp3VDwUY+s3jDFyZHV2ORk9y
UpncEMBj7fJIWBzKovedKjRgz0nKLSfv9v8vzQdIOOEihA3UDOZnWorwC3No+ibpC7eEWII1cXfk
IaGVKgMcnJ+2RaRsRpiVRdTFWC30KBOeQFqq7icmCX+kKEQgsLQWOufCIYvUq05Veq3rfp0UtHJX
luaLBoc6la7LkZWA8JSPMJbTuakqYoOb0Fzzse1yvfxH2mfqDx1IxiKz574nDqi0FlRVCVUmfLhb
QwbY1YfzWLrlxgsQV5O7uG0K/cnljyBL3TxGBWSJpG73nkWEnOUBPSC5Acljz/39/7/voNw6VqJ7
bwOvv5NIRawyuXubjGNrHc5Dug20m+bZ8X1WouJR/cKmdSbNmbbcxnav2CCJWCniBy2EbPUGirH+
/22l/p6wEUsQy5TspkGnBYPI+e3//7SHFF93GSXd//82zSEycrJ80bTa4YnT94GEPdexWKXt+JJB
oGOyJqsBWIADGLbdo47VT5gliGcxDnkgjlA7Lz1cqT+Phr120/LR4p3Yi3nS/JyNA2tPsoZN4N7t
KNTQYmJGsc2CJRJfpDXha5MSn9uPtrWyWY1d99qU5b7Q4+jovRBfoBHTJ/9VA9HDxE2gX7EYhcka
cYkzJnSXu1Rzxhch1iRwac///2ZkDsLfauJFTOt9ohvTS9Msvhdq4dP/v8s6TCOTRU61NLHhpM60
D2oZreE4ronnmrdogY+sCFW1YKEu//8O+6tQcHXEFBY9wtSWKoKbBG09IPQlSsoXsAEJKATE8v8/
1dlsFx2VvaOV+FhHt3zhaRl2JdXra7uoqhdyOmJcfzYl0uRnkZJqlCerN+xjaiAamzSjeqFqbOap
cMiUVLm/kaGFry2hHyfwGpd0RJfKFklCFuZ4NhSqgFO6fG1pYD8GlE0tfTpPmnk3TKglegisb9s+
UrnQZ0X50YjgSKAbTV95kd6sYgk2cwayKuVIjaIzn2v6cNG1EAnaLs07rspDrcU2s7Ou04qnhfvB
mhHE5N0z2cjaveSFNfm360BzXzNYGhfbOMuUlhJ8quG8JPkCXIzjVNTzU06oTRiMb7FlFOfITQht
49k304aIMBdQaCDlMuspDEvN7zYbe6wE9LxUDtNTiPt/V4VAENOk0YlO9TGqyqz0ReutkKDWdMW5
W/Shm7SmlKItsHLBVH8UzqJDAJAYXrndrjXdYMNB6iTjtYyKNyFSonkb92nsUwIPCrNF9OXiDG3N
cldm4QUJIYWBSfcQOUJwkOb7XCPwQdQjmJbSl6Tg8Qigii4i1ycrMAqbxxEIroVPJmrmlTgLfUd0
6V+wsN5lmdzUKKi6tjoLTw1wAVmtIoDsdA2v8dup+5cqcLPi4a4Bo6gcj3DDXwNZv8SQG7ocwJwE
2gggs8BIIDSz6Rszq29J3iZvZMOczRZFfFsikSQkIwol+nI75h7x5idZNQT6gZRYKQlVQzuWuArF
NSfpjSLuhDIj8BuQFNu3nctcRp9hpZE+irhawzfzKCb7wdAQD8229YWmQd9EKAKSbFHZ92hhSmCi
iBSVnboNNYvoabTWmhlgKra+A0ewyeQ97WuhgZ3ZIMN1avVTEjr8LGP5EbnkzyB43kruyi25Ct0a
ejE6GWb9lOZyk8tqOBeevs9KRBuaIr9woemcNsWaNYD8bGLBJ52PLvSaNXk3EYFHDjoXUHuhVC52
aj+0DXXjbiqfUay6pLg5Cb1YzqaKxmlFuqa3aQdGdEvXjjPoogmvQ2zU/JdVnIame2uc4BiZGl85
aBHXyGFvmTRDVAmPL4MYNwh56Fmq8byFlyFGqeKAahEoybEPvkKK8akOpocwzVBzx/NXtNjeRsQw
Py2VrrLM79SLP6e1sLkbQcshoO+4hlaRU5SbudbJPvOsxwwivyCgcqUjCqkD8Y/+hZE4wAgLYcRk
QZeBP+T5dCpismJt7qIICh+6N3ok3H/BK2qX6yHuXotc3ivZ/+le8NWm2g8xG0gICz+PqJTKjeGS
jvq/xGJ+mkPtbIzi2hMEunULDalHUfxUbOFkKI57s5EjOZLfy5JglGF+8tzxL6JxwYZYzqLLyI/j
wB8ozaKc0Np4jwX+nxe548HleQ+X5OrypVZdzu5O+iMBJ+/NELwknvXSQ1BtkqK6LXz5KZh+4Hib
fWOLN3OMv2KOocOUYAAkf2BNyC0ooM7l3kPq63H4Eoz1ZhE9mcLeP2T/28nqT/CBdCeIEceyueZy
kTuOFzgp5De6s59051lHlKm7xOibpYad034C6OJlXbR9nBEv57ymiVdy1KiM4QXZV27EV61lfqIN
B6e3vI/kbR0iQG59STZo7JUjCrqAUIZZuuACFUExZAJw6y09Qr6GxGazGo5BzgUZMqCQOeECvYAw
QulVuXUnainfp0jaRYg40ORnn7uxOBGJ3/hDENcw6xNWi3Si+AsZBwr1t2WMcBNZxa2SsPJipjCi
JBzC72JTblywW8Ji9S1vBQqMZbE+FmNkrpW3JK/fyNY8hCPdSHOkGcAjxcagAnUDHPhMvIPmWzF8
jkVEcVtqFSqFlKIIRxlxMvSdya0Ubb13+a9QdezdgbSOxAUATYhTX0HTZyLlhisDP84zsrEKccpZ
ztdZN8jtLKfLTC0oln47ORsQLnpY/Yts64YK+amMOza6IHmZ59xap6XzT3InzO1CQtwCHdOO2RFc
tdk26J8c3XlCOkPOXzyTmUabRL8kpOyl1akR3auh46erh4EXsZnIriRCXVhlhZ4Wbryq5eeChn7N
JIlXvWiBacO/sqnM7WwjYCHEjZwq/Yvs7qIN0S6opoIa65MbaU/pYD07MWl79ogSpnOGI92sGcJG
95ANGITIYePnZeCJQI0CCkNYJaiJYDbw22qBSjd1ykbc55Tw8NwjFKfIvAPlA/xxZwhPTbzkQ/Sb
6XDFvmMi5Ag6bbxnnnxgDB0hlTprUxS/opu20vxxsuArTkIoKSzz2YKwTdc8v2ROczTvw2wie+sO
0bR2LAOrCA0c3VI84QBccZRQmKHdhBWckqx7R4YL9zig68JlAgwC8izFelB515qNftNgCaUbakTB
bV/GpFdZOwTxLUl9xgU5ocACQKiujs0nkzVIYiD7foeEkPN6xhkXaDbIPNiVHoP35j1FkjnAkpER
9RsXnAo5TYBhErw7MW/a3CE3ExH3YK/RstgX39mQ/jYGj0NovFkmMTVF4Q8OkG9tejDhrgsbMpYf
OUjOWk7NUyKjg+zvsQ4BECAxBf3In7uW78Zow+c5j1HNSThV19gPmQekgFhcB2t1PR1pinUiuOSL
g3dN1BLVr25xFA11IexGR9JGLqnXTfuqq55avX+2hx4Qr0UA9Kij0EIJAcnnGVRxEncXCusLi85p
6rghIAprH9XiNbL7SxMQvEZpwpoU4XPXaQ8SqLXl2t7Xg3UadOxsA8Avyzz/mteeoNg7hoaqNUfe
8u42sDTtRnPYBwUv5xTrt8W1CG2d7TeRRx9pDV5N/TU3JPCQId66XpzdAiN6g/KDPRXOrQJ8zf9K
TE8k5U3loZSW2DdKp74EhDaPBidoRTYjyVBwI8wwQmbxptSGU7VGzA/3EX4Hcp+O46eX6Tl73oKT
f6ZXmRzvw6SJczzluzxZvpZg/DBaztwyOEvh7UAdNploL1RZZmQgkTIs5vroySu4ae6jkXx3SOE9
2Zr3UBi8cwHXhOdF8Vq3cXl09TpDrmGT7GiW+h9xuMNOTOOlz+K7ZzZvjQUFZE/xjan5swu9z8Lv
9erBq5872/gOpgTcF9G5Y33XFtu/MPWzthZguvzlR2jTcDDn3MZ8t4Ac9BTKnk04RXTcwUSs6yAB
sEJa0gT/gGXjDdwGuxvS+9qKdKIlymrnYLEkZcA5YH98n4xx2LLI8iNrYcc9EB3tJ4gRE81luiZi
FvNB2x9ntRuRxMQawPTDo/JsCUa7djA+cdEusMBejdabBh2TGCwMUbdYGFs9jT8y8A23j64kenXb
JR2fNefT6EaKx4eOjGsGqiUW3z1nd5GQICld8Yob/zOfObGJBmED6H68JcJVkxCE07wRVX2RukuR
HfrTIjHehA2GVfiGnf3YU42Com6+Zty8fPwFlNmC+t8ERqvJb1lLHWOuPWunJfiPsjNbblzJsuyv
1A8g2zEDZWX5wHmm5ukFppAiMAOOefj6Ws7IupGZD93Vds14KYpUUCIAP37O3msH66yi+2jbxjLX
VGgxQSx1vZuyAkAV1xNhzu8dh3bYMq+aKocu8ryOHP/FC/snh7PYrZlN+Na3EyUVPc7inv+bC1Em
e5nav64NJFe7M5CbjjB5YIoFFohZO0DJYycnn4BDNmcJEhmqD4wNOw9pLy3NL92QsF5lcpBh2x0a
F05U7K+qQvsgbWTY0eqJR5wGVUMWCwkiCyNs72Xq/igLhmaWh6hkru8nW54DRsq0RBkKR1vUuC+w
AplVAKutXOPFzdhtOAH7VFCPg6UhQTOVvMP70DsiA6vWIwiKo26Jx5iluPnQXcui44eXJKStrdHQ
XSQW0kIkkQKXb5Mi83Zs46VGFIkDUsZLig80JRUOP/Rs62lGlOPF9Ta2aeW70mJuTkRX1tV7LIrE
bQbNu9VGD0SB/Yxn49kNgc3bOf6wyHogVP5JR02oi/65dpLunOQBaD/pIwGPnpmDHhp6dQyC7+2q
rjfY+LrO91aRcZf3LjaPcWfHoCLixvdXnozfxvyTgfOby3V9xZl/1CfMmgmEqxY/+66u2Cu0GZEv
Q+DT+wOz7zE+TrrOXGgpoP4BlUaDYQW4Rl6sZY3P2pJYFSa6zX5xhXD8Tvrxj4658rIHnU+vE231
FJ5ccvIY3CDJti5dh7bYSQjAasdrOlaQ8CfEu1b5JjvqeVfWBYKYjolZSLC5tcE1u/NjjX1og50q
t2kyZBHCV0ArdM+q+rktvH0/Gco6m26tAABcmVQ/RxVBicRg2PAO8b0vjTTfV63/KvgDNZ370KZM
K1ptZ8JWpONbvctsuNZDEq8GBwIGe8MMJlv2yw8nue1S98mYknVnjes6K5EUlGg4gnYxkiZwP0fh
oTJw+aEmtaEMaomimhKYCYjQ+RDTzFi4eEhnkG+JG32LGUlaU0UUI/JlbCIHdWVmr/BKH0PLIbmr
Y5QeBE8U6pSkQpeoESGuAprWQcNilIhX5oDscg5nBrptcbDr5hQKChq0NPrWNOmtsi7GRo9TptOS
TZ3pVzOupHLYfuAojo5ePvAOPZ96YfjpVfKrcsqJ+WC08uMJeXtLZkCP+W+RJDgwjfqdcR0wvUbH
qBQDdc1J4aYvWLCRVfxiadQE+VCedPEeMzRNxMYayeoxrm23dxqM0oFxxYlJIHFO/IZpdmebdn0+
VNmq9QBajZHzFItPbzAdXjKthy5Ad8rUkoGZsy1LAMbIEK1VX7Ybz52tS/YmaoRslh7MKwI/ae0h
QuvN5N63xuNASl7jG4chJ8+BiD7vjiJUpts4yhEJ15k4TA6gs0FYW1dkgI2Dd6MWGB5ILbds85m+
X7iufbIOE6tr9rBqUV0fxkairE0yeJKB0Z1685xrxJi0I/GGYHyX9Sz44zJ+szzz0I0NO+6GoA/n
tQ/w+oGbwUWr5yQkCPbJWgD9V+8SY+dq0XeG5MmFXvSaEKzX0FmFSyG/zcF+YO9aXa1eJy1NgypK
IC57Ji3ZO6HPbG5CBqQH+bJNYLaTvEcUQihh/Wm/Aqb0qFKY0xjlThnChnq+Du7orFpcSDG87ZoT
xZvFcUA0sRfDxcpLcmbG6aQZOHELz3q0FAg47rRN3dAJscOSCVzRrXPb3baYDY76C/NgJmSJuATl
RLJjmLw6kbct9RmvNKukgSn6YiRwpjG8pnSN0m/HNettBAWgJSqrhR8RudOxJgSMcU/L3JqMarzk
RB+47ePsc3gACnzRahbtyCTzN9dwgboVoei5BfXIgH4wfeUFKTk0zoOdEXfsvSoS6nmk6c1sNe2G
E+rrK/R3IlN8gIhcHL6Y/y9HFzEU9iFvTaoifLXp3Du6e9DbVO5F20JoIsthp7yKCMhVB76k/R4V
1UoUJi0F+4t2OIi/L200MctT9SIJyJ7x96XXDLNdOH01TgdvS4Q1Uz9tE5BvdaKf82l2Al9CgxA0
qJvlPPRHtq1cYYn7WgziEcYGas+um/Cw1wAc/PyBDSOTcJ3ps2sSUDwN9YIu3FMBXnWh3ZN+7C6D
OSOsI0FLwE5GFHlD19E40BV/MUnSgCfoOauAE50/mtyaGhDFoMxfkzoPNxUtgsXUs7FohP+OA/tu
Hgms6dK9lU5ri1HVumtJ58lbZP4eudN7jdwfK3E4dxHxxZbOvrkkeSseDpOHBDRErbYA61rQPDvp
0MtXcxJ7SvvinOshfCoQEg7IjPb0b4otIi0PHKLtruNQYsEk829jBnCEmZDYk14vbDX6sN/HuENa
T5z81P9KG3jOs88qM7kbo03Tp9aj9otJi7aqkSKyLTcV/lJhwS0WOEdo66XBIlvzSR9nu6HlADE8
MBFVNs+6YX7VkLTygq6na91LkDAbEnWfW9xkUfjh0t9uEGv0acYmyE8ufKJH2BnBPidVFrA+6h8j
Fit0hpdpHrJVEQpIYlwAxcxxZmACWcV2/c1qYQjne3Sjag3RytBsuOLBZso4P/Bag5ezLVIzx3ME
qG8969O72X5JRDtH25l/xAPZvgWdJj979OCMLpMWg3pqPDu9V9PTSb/siOSfoYJTbZqcfI5d0aVW
n7Zs3/ilPa6qNZpM4SGZMD5mv3i2hq+5gSSYZDcP2+eIIASdD0Vehrp4POeR6ODVBe+1653EML3H
JkoZbdRgnWspDfZJfOe6OtjL8Oh0mBACq+teUygECz8rL934kmKDRaFSLiXiqVWCrH1hDPZj0Sev
3RzpC3yFjOyeNd4tNDIm7zMlFL9FoFoXzLy1i4ixYZs9DrTaE2ssIyVart1sY+ACKLtyW/0djiru
uhE36czmfJnSOI06ZtPgth6SaTRZdXxCVNLqh5uKcdNP3Ztmuqwevc2J37v4PwfAzGHFS/xUoO+o
dnAB5HoWzsHIyWXASHikrBmPIscNPbjBfNAczouitE7B8CW1PlknFKDU9JhqrAQQkvkexQ4KzYoZ
gixnhtGlRbuyn7fVYNAYcUhHadr2fbRJPjJ6BNGmbXwiByD0j/bpzJgYGhLZiWUHhJYuj+3eoXr/
ZmWgg+5wlJtxtGk6hvmieBhLMsE0RrpAJtB1xOF35uvflTbAZRlzFtiGGPGpBS3iIahphbHRZI0C
1WPKoctH8nAfZOW+QougpZamzB8xvXLWqJYw0uGlkwdvocE1jd8rDWtizOSAN+MuV0iBXMWdkDnJ
9o2OdjiZvH/T2aPfOVllysj9jHBWR7EqgaWIVOwguHMtyxOOiJSirp0THprnY8uIVETRc2p6jtr4
6uz5cB5bZrbOsnJcl5SaeELTeyZ681qj0lm2JtoerWcSJ8W268TXLvSh8rsJyUPS0c+hGUJgLgkL
zUznVBHRvXWlcwELwkQo6Yy9dHo+FlGRzVsx/BkLsZIxrT0pKMw0Pwx2oEqc5ayLX5C7vWsTzvRs
zYcpo3wK6WvPVRBuikJ/GSY4KZr1xOGjAN7y22dq42OJoqzWkKuSLnjnU24UjfhMx3QLb+UxqPRV
hyKeKzWJQmWRsftgkiE5o+jVoY819+6kGxsCth9xksOsEevWn1Zjur+RvP7P1/if4c/y7jf2qvn7
f/H1VymnOoaP8m9f/v3y2bc/q/9Sr/nrOf/6ir9vf5aXz/xn83990vlx8/TvT/iXH8o//I83tvps
P//li3VBn2S6735CgPjJ0dve3gC/gnrm//ab//Hz9lP+n7wzMrT/l7yzfwWd3V73B3RmGEwEhOHb
li6YyvwFOnP0vzm6bXg8qJuOi8/9D+jM/ZtpGa7nO5bvY77n3h/Qme79TViW4fhsUwEUA0r7/wGd
QdLQ/w10xkTXJ1Oe/yzf1h1PgdD+CXRGZgWbD7bTqNcYP6SgxLMRUqA1FriVUEmFlb6N6I8uJoKl
Ub/3mP6UE88wxvcMa57IvstUXgLl2HMe/NyqrgQKO4ckFQhGKORw+OWPNgp6BDsMDJ2nCRughx2w
ns0PD2ZsMaOphFugXIPaUG16HwuOh+zLwRih/IWl0n/mynKI9TBxaReUiMxJZsVemgbkLZrwKTG7
IYhVpg466CNmRvgOMf887WEd3Q56N9L6sD5qTgyQiUUHSySMSZINlUuyV37JiJHdVlceyka5KaXE
V+mxLaWkHy81lkudwc2BTL/q0N0MmZPyZrqU8Y7CNftldxwcGnZxWjMW5/pBQu/rHNMWGBXuWYf7
PAmDShkO3QYfDLKMyUWZVOQIW/EQE2HVrnoFkYYrtTWgSsfoZbgkyUPQsIXD7+W0tBgJ5GQRVlDq
QeGpWX3Bv4b5Q5vr74FCWOsWDggj2tkKbu05CnMN77qEe23Av4bhv+8VEDtzWlD2IOZMTwVvAc2e
oWcjLaaWUUBteMgwh2EN1BWwbYO/iIJvCyjco8JxZwrMXShEd8HucJEpbLejAN4ICe8ns3icIHvb
U3GK5/AVkdIig/ydAQBXIHBHIcFzQeCWNg4Pnav9NPHNLKIuejch8hNZheOua1Em40e2ieMpUGvD
ioghkAeQyDOHwD7Xuesjg7xaUOUSZvmEBqiCYY4ljGfb+arv2bXSTjORULWx+5ZCP6c8ePYC7cOD
ip6qXwNKOqmzOPvvKrtD4gpF3YWmbkNVhykP3xthw0dWysdQoLDWYvlh+89M/Dikb3B2zdzLvPiJ
609uY/jtQOp+kGj6nCuwuyPoc0xYj1znrPcW+VdWe5kIixQw4TO/umRt9z4PQKDyVSCtr8YrP9vY
PvPxstDjWLBke+9FgjEoSnART2j09GUFjd6FSu9Bpy8zSoY5esHjrKBVbwkUe+IUyBT6HrIJxVrC
bM0o8q2Ee1/Bvwc7Qy8WIr6dnTXZ/xjg5Pez+dBUZBc1CqE/DRhQs+/ObXZdC+/GHqlYHT85mIPX
LOxZ/2En4MuZAy+cgT7qDLxpNnAb1QrfX0v9HfXRHd6aTOH9kZ60hAo5ajPcToAB56zGu9rfdSQD
WKGs9yA52so+xXKe1BAIea5SUAYvpgoXCLDDkWFt7g2usWDU4h1AXHK/aB/iTBlIKPBVVMEcJfch
Fwj6DzqRLeN9FrabPkGE5evdOylsn5X5PpB+4JGC4HA05WjyKNVhrrc2Yj/Q0qmKTmjn9MssoO71
VNR2TfCQ2+WfyOLpcTmYo/VHLUZrQR5Dk9DHK1VEg2eRmUlmg2OXZ/Q4RLtpU7xlOMJkkXpYBT1U
LVE3JD/4EpxJR9nokgmBd21Xmfo3kKLN7H609q8oyF8Gm+2Ji6qFlfo8apTXvvMQT3OCZ2Dc55r+
6GPaHez22S9pdkeoFy0VV1FLfooKsOgCc5+EF61/L0i3YM+yjQltdV7YaoGlLlsijzX23Hhrqdht
Ol/MP4k+5a+ssjNUiEZcRU+6No005YLPtJt2SdYvy1n7sDiNu9xMV2lXJ8tEhXNgCIaFFOOvrEhv
Jb8jDtqHMcE/myOKr1XEB6SZJ6tjwjAYn3LV43MfVCCIo2uEtqvkeL9xryLpXifSQ1o6hmxjl1Pq
beC70S7h6q/NNd3B9q7nNPHs+hymLoD5DPa0iijpWncRqh1vksJj8Knjiatjm2Fek0m+z239lLXi
NSb3BCLgxtMnGilsLjgZcYFqYwspcNiiKyWZkktpoGX3hoxmIiN1At4loF2LlAygGvV2YMMcueZ1
rAwo0uSyMLltk/uJqQIX3fX4VUQ2ZW7OkZqrWJfC6q/yS1LWIzka3iIV/+KZ8lSb4iXREZuS7iCU
DzrzxFOlT091TEtYMuC2p5QUC6S84GZGw/BOpkdjCUPepGJo7N78qEjxi2kct87wYpNXY8/As1G9
qBgbs51/MSReQoTZm2X8yw4Rikd5eGYsTwqOk76UKhRH6+grKAmvAV3MQ1m5zEnQ8SeslixCAi6I
pOwMd23r7RMdcb+W1S/WIPahgYstZB81qYieUJhPxABdpArvmYqZ9qQ8jaT66GRrrrop+NHhvCC9
aF7UhAQnbG9iFQlkNtEL267rLMD5GcW4nBVVLVBBQtBXdkJFC2nBeOjpJCp/Lx85Lo0xDn3Oj/wd
DBVhs2QUoWfYWj2WTUcwEU9+5mQZYR0+x+6lVBFHjPAOOr6xcHrlk14RufacCyKRMHgfzLB7dLEp
92QmQUTDaf5R8nKtYzyEPwLzAKwrYtpRKNsqemkW/tPkZA91M76i0N8NTXRnClCr0oCF55Pf1CCt
lOQ59eQ6hZyy+Lvra1+npJDQRW6qI4jBBmRScnIq4wCR8jkxtXtdhUbNRXLfD8WnX1dftoqVqjRf
rlSIUAukSgsxSJuGtS5VGFWmYqnoP74h0hIqrmrGMzCRX0WuUoz5N8AKRrZVrDKukGvCZiW9iIHw
aiAbfgFw7mlS0VjgR5slZMkYe1t8SV3AHY1Jqmz3yXSi2frz/KudOn/VQqJiv9g/hn11DVNxalFC
H0hKfTFUUBeiZZfcLsjWyDdVlBddi23nB5ewLd/11lRToGhrF+G3DkujBQyMhZDkLweiSm9aBy2i
OYpwYbiFvWknBiiPpooWK3V76epYyVpTUHqqvqMTRI8huV1oLbS3QIWU+ZwRWnp18aEiK8AeQ5pZ
XUGLC+RD6RnOOqnXhoo96xhwL3XS0PJKnCZmKQvdiYt1FviHrB0/Uzrpqd6C+6l/0vGq1hgWWN0I
U3ccshz4Ab2KYLMjzMoNjXcd6dCusSOLFh0lHziKZWqN4MHY6wYKfof95xjaiK/9DhfhoEuwMOUc
QguIv72oYxlQEXE9u9JOob98bbp3BuSKcdSgWWtdcNqYA3CoHEAF4uTHBIwz9xg0VG0W1wKVTlfl
+RGNEheWZG8MHYsUSSibkTqA5YqduKXDx7T19q0zS64WmoGuykA8rLXQ8w1olrgSGipgl7Zc78OK
IldYpenl7E6QrTnbvpblqYLw1re7rHHtQziInyT3Tl3LwEztA4jqa3v9pVLZfUKF+FX3OVnfC4MY
QY8cUErUpyCmiRmHOGFrbTUCK4ROG6CVIyKwcseXVmUGakwXgcskv/wGDpNbimHZM1cPaoba5IgC
ABflczJrZ441g1/aA6FCQiEhKc94Xmljlu7FtoM7YwiZEzJTsMH9L4RkECdU5uFA92s5kGeyKgr3
B83BcSXbsOS8y04+rGosBqhBbebhXbG22pyVVcvODmybBX7rB7oBFqwXXPdej52I7hFKikujchot
FBy9Nr4F/crs8bAFJR2D0EaoGKmQR4nuF5riox3k5iqdfVgM/fzYsNWYGDNgau+sU0nbqvKJQZBV
eAZTNtFDkvesJd1lGsyF09vGpg5wa6CFMuJBf2+s9ll36/KQdc1TEZEvYaj0ymD2z3wywUlBYtkh
hOh9yLq0Cb3sCL8kthQuYGUjjCYbDSkpnI7nigwQeyoxChCgadjtzlKJmohmr30b/qj5U1CIKq2l
3q+SHoSBXyGnG+tzzcVhwQa3PPR2fyXYYDkCrySz9DNSx1cYU6dLcj598j41L5fbAHuNBKi/S6Lx
K/COKMVcbMXdIUbEQnsFWnBdoPN2Y1rKI4bBcgZxUUcTKjb9E1DsOnCJIY3JI62BDgDHwvisokob
MksrBrsLivj3eNAuc0l9Cm+6JeXUHfr8FOki2fhOtx2A3Y0hHbi4QKUhGRAuMvJSLXJTfQPXpqai
VG3LegjbyqIfb9arBtcEgnl5mPuAAbifH2y0TF2UHx1b8t4mEtCScxiagvJUvwLfXiN/wB/TCezz
MGUHEto97I1LvTWQxUk/Xnc2HZ6JhFguqSiu+3Ijo+hnbNDxzzJDY6yV7Isw1TZmPjNbkJzaI2kM
sUNQW1+ocjsbPyfgBDVJtZ6O48ywj/Ngrkpc5NvRZB4SqHRbxifXVN45LfrMuW+QtBqB4NTQ9m6v
5qZsgIGetkSPkJw7qgjdsk8S1u1mXeuZvtSEzQ7SMp4lMWxJyxWjk2Wx41xG3O89F4Wxzmo8ux65
vSmC/UYF+WoRot+mPUubiN+KrN9ehf46pP+WTLsJ9LNpe6poYGTFV9kwFrBGf0+Ir0b8FINrq3xx
I4KFfZsrTT/4RI0dSvrxKxtrFUoE8sw1k0HRRH60vi1ShvgoIRU9CVVAg0jFSCGGOcDZJR7IsXPv
rcx/HVX8cWBsMVJZq3qKxLrP+DhyLEtjRMDniLSmSKIWq4PbYGdkVz92wSoU6bNI5i92zL9sMpgn
aJvkOBHLDDOygsdmMoTVMRaDGRlMFeJsFEszV+Q9ifO80CBeKTxQKxgsUx9c2aDc0d3ZuEXWrwmm
X0/kRYPEDrZcy7Bs5oRJ55W/RboIN6PnpoRFxIjbB84N/7J3GZDVQ96sR8qFTBPwKhm74euibMKy
5CFRqyRkwo68PpUYGrRQjksaL8EozjKL3rN27+GdmeYaXjrsP9oXeJ4iwrM9/JmBIKOXGNwRMRwJ
D4MK23Yg+63Mqvh0Ss9dGSRy+yRzYyKFa6XCuoEcHUBCoOiIYUdA6Bxqg3k3y7IK+lZF32wT/U3j
nsBiFQc+zoPgajW/er0ebk17wi/aOysi74nwiORbB5Bp1xTbganRMhEuOjUWS7Ai7qqJfw2wwDDq
IUXzMi4hXOiyrW4jdYDgmqzcGTnW0Bu7KeXEzTFT+LF9GjT/Rx8548oqvfegGZodtBmO6vTqtPNy
EJT5oUDchDnyHJClxd/O+Qg6xJombZCqSzSkwXSkpoo4DqYAi1jYVz1Bl27ciwGHXEK3KxRBt9YL
8cDE63vKoPEMbfiMluU+M/T6aJIBP6oweJhsb9gSsSGroPhRRcZTP2DZ4nissO0BjHgE/OUqV7yi
eeQo4wlot9lfUZpml6FlPS5SSo2uzABlTITWh8wYF2hG946XXmazdlFQsMbM4j4j8Z4ce2o40nkZ
j0xrU4xI+GS9aavOWAmybg3aBpOug4LMv0uXkUTSZT9gvBJ05OO47Lxq7WVDT1JHaK96mWw6gy6O
CL1HHF4a3X21s8RL34GN6ua7cx5ixiDhfcGyjpuT7BqQx5iszBZ1kqAboJaKQb7GJoS+eYMMpdg4
GZsf5Hraqu6CQJ2M79noJGvm0f6y7n2Arb28I1f62SA6Zwu+GloEcK40RdI7U/UvDUMfVx5tgMVo
cAmj88lyPjTLWAuptmGdoK140KxuWDVYBenX/zKjQqI/w68EBoEGhs4VJq8L45DV870riSyL7Grv
Jq25KVrxrDHqWuuiOlrN8Msv4MUmNeySMC3kKQy0aZUJnOH825sBg9NCtlxPQFGU93UCUaotxmOi
2fV967NAkjzcL9l2IsVN+XDpFc+rsmVD6FvIuET57ji2o6R3kIrojxqhsM9z1r016eSjTbLjZT29
9EXF5oZRLehUisiy/pmOa6awAzFJ+rxiyik4Kj0gG44gH4XqhEvOssUasmwUYd3FRJlONHGY1X62
NeIeloxh0/jIX0zCUYtx08r8m+Klx9iTEaQUbWeZv+AgRfYAFAvaaHcOI/uQa83S7rZmRt+lHjAW
Gm387idI6r3URqIqEYDSlOQiHiCu1++mGhpr2D3UWCMXpZjiJRwOnTLMfs9c8D9uem/rVM4WqaGN
JjZJYyvoB5fqOaFuY3d1h2L3pbBcWInkxi/JS1h1kBMOjqAfnfHTbRonsAMa8BYYhjHb3tc5GYlR
CaN5RmwMRcpinKiJXZ/m4kAVuAolulk5RgiE2GCDTePyTpbvaS5a+9h5407kWK+jAS8PyvrB8l5d
80WvRpTuY3NXz/R7WLKdpS+dDwLgUBVXKe+vF0dSimHaRc8ZrSt9Mu5xoqCYBzrDuBr1rBvDozAL
0BUlRNXSPOQAXTu/rPZxUlyTzGH0bSI5qary55hW1jrWp7UGFgLulVw2ZChEE26FvoQVJ/y8wIXB
WZoLc10A0YRm0PxqyfSkf4iXsSSMnVAlEEZBRRe5n1K6qxTrk0heRMNALHdYSTqDw2WyqHUELmkK
hjV7W+J0ofhiEx+46if3OHdmKmNU6uRuhxC6nLQcaHiwuMOrWLeee5Iu7ytj2kGno9i36DBVDJ2k
XVu/YXDYpmnu72rBJJJa9ThpWrOYSRliIFtbSIYK4LJKd4mi4uoDOI5yw9sGbm4tRTNt04JPMMf9
ZPYlgLLqUrOr45+cjxkBGjia7W7Vaehqa9MS2yyPfmW0LTa9cHjb4PJnqe1ppU4klAHmKtHKeHnz
rgG+AgoL9aCJsg3cE2JGEsNfpTYX4TS494zgyZ6IwCZRlkmcu2swSZggkTDEye2kgDhS83TlcIbn
XWbU/J2zo8ePAsKfMQLlhLhNWYntq05w/BQFJgXjxzRm4amZvG6tjbyBQP9IfaM9hzk+Q3cwsJZ0
3Uk4HgAXgQ7N7ovjSJfHY5S7raBFsudkTUmryN/Z6ENNUc243z1tzRSUQtVYJEPKRRRXaQAntGji
J6SWOm3RQm5Tw9v77SBXhXA2Q458yG/JAsjM/JKl1Lp1xRx7aANvqUNopmwvPvDXFojJmXiASq2I
I8yc/dCXPwnayDdmgZnCtFHj5bVJaPGMVUKr6+eM4IiHGds2A/9PH1HRQ0urFcuE120ajUb3bPar
qR45FYfB3YVslovm2coZcgwFOgF7dBA+MwdhIYyiSzFWP0K98vciZznOtWknR/qaNLYB4+q0k2VI
gzagkyDq+Nr7gA7allWUJQ7hZttk46oyhFjnDSL+DOELlxHWAcSYOvU1WRYtE2oEt2dPtivbawaE
zpzV2A/larSiJbrMs0u38wi/FzFL5QgGXM1FHQaBHZlXnCDhdgLdsOzI5N2D+WP8I6q3Mc1WnuU2
z0jB9lZWlWuvo9BKnByTTdqfGg07aMSQHnMAvp6iG56rvpsY0ZBTMjvoAfECDgfbFF/srRazQ26Q
Sj+oiPZawZIrV3G5tellIEHyX2kB7G108I3bvuD0Jr7GRh4i6GM85D12F9SdqBrySxBM4KbiM+Jk
5VQxMS1j8ti5hSd3ovzlJVm8dysdj/tUclXTlT3Oy0h6vVD8KQgHh3XRTIKEAADeNFyYAsbueKlC
/doTy2D7hKWNI/tH/APIvMqr5FK0cH410h8p+p7n1I3PUnORn1fLofu2kVtU0v7yRsmJ1/SHQh0s
Zgx3qZIFg/KSxmUcFeVmLqpLZ/rJeupt9BJe8YQYc53hK9fLTTSWycrR+gssPiwIRvval+YIs5tS
UQ/C+Rznu6qx26tRUCGRNlcuDK3/mAqwZgKyEtYfz162k9ZsBHRMqOoIHfOxgjkx9QFmJpYmwYlA
b9O5du4lgpm0bMP4lTFK0+Yf1oDYIggTF2F1eIrm3NymvcnKbegOUE/LZzUhscTzyISyx4DoALY1
TnQ39uTsFX7RLysHc/dEceyKbufD0YCrIXx87li3aqriVDnF4EdhWQpypGqodTZ6ZPwIkFWdQZPa
OHG8ZjU7Rgk5JafPrjtbE3kowde2d04Cwz6p0YjtIlhOxNTtMegebJvmhKUiRBI6TDhTN0Povlqk
Eq2QG8xHYUhiO6LWPEz6YzpM49H1AOVQY2Kc2oRFRLqjC7mnLybmK2OkRccuNqKjNdPrnTtzf3vo
dtPA1YcKpJ5ihCUoCbvs1nXPlQ+oBstPMZrlMe+7f77581h7e45LF5oVTeTEZfDE3w/+eU3SpsPG
HvQ3X0w1WozEJGrpz93b17ebPkfLdbtnNs4bJnc1Mqq/bF3iblfvQ4Odk25ud9PQ18J9N4fyWLTG
QMdO3UXDyjVGekT93B4kcqGAwTGvdDkXRzHpXrJBklMcb1/fbjpvSsJ97ceMP0ODcibSMy626vmR
yOJwf3t+YWSuflejSt667nCpCc/0lpG4TUrdXZFp9ENn9ZrfPxNiyT9+Rkyewe8H/3z7z2OhDc/Z
TeLd7WV/Hp8UO1HuEHm2x9uN5BLy+15HXgBDuLCFOH/7llsNFs65kweEChY/RnNLyvp4u+FS/o97
ty9LvWWJvN2FkFgfI3Xz59m3x9i3s2W53UVhp0UjvIq/nvbnVfPtabfXxswLNI7vXTnCtGC3GI7H
rJLj8XZPD4zh6KY4N/zRAhFjlgj+bw/+ec6fl9y+8fvn/Pl2ErnBtqqMUw4WawWTFCCS5elH36Pl
gcls1o/YsnXOa/UoQVv60VMP3u7VBiOHuJbLPw/lMCwQT/71lNu90WefWGfHnKbY75v0r3uuxdyx
d8d8ffvu7RtaZ5k7PYr2RTv54X0KKPh4u/ES2R/JJgXVQG8AbbH2j2/46h7JGI51Cr2Ek/v29MEP
7b2DHPx2nJXsgUFiLNO4/Z8j6vfBdTs2bofQn6OEGTpPun39T0fgP71U6+kOo5TrWZU4DH8/P5Jh
fvCCr9tnmXhqIPXniLg9eDtqfn/At7u/n3k7YCb0W3GmUfWqL2/fqG4H1e/XJLGzjmzkgUEg18Bq
aI0qnG4Vez/ok9c09qB1Ar5kmQQ6gua92rqglmnmufII4ECZ70Jv3ZkdBmBXR7E9gATKA/zQ5tic
M+y1GyvlZxuWjE9pPl30kcsuSwyyVE5Y1n4oRYiavdZ9JaNgV88WdqwwYmjbJmw2DTcnUs7q9rle
7q259rZVQbuWqnGDVbe8DAPcxNQQuy7UXqKSEoDS4qdkNSWlvBtOpeU/lOEQouKYkOjSLzxnzYNt
5CWDlXkrGi3bh3UEDnwunu26cs4jAxJ8g/BUpY7dhpXc1738aMEgW+Ay9Fb05R9VFwlPgZbfY2WR
zDihChoipmxnVKtVLBcJRvhiRq8uw2LpsY2ZzPoKop5Nxcj2Hbc0veMNmLV+lzf9zmj04ok6PajZ
nNFenRgl4dEzdonLuKfRqI6Csn+MJJAdNz/THcG2KKKJID/ncRJ9uEJXVK7thxyoylV3Q/dMJ4fa
QJSvCcmyB6h606bQpE09HfxkDHM3BXH/NsTDHTuF+6yOzSOofyiwnUA7ENbeaRiM+WBr+d5Fk4dK
FydQ6chdSacA8C+zODPHOFkVpMNnaX7K1MOBW1zdeLYQO3Qvtj76B+gP4dKHOQs1ju2qoYu17u28
nAlbY5v2sszwrIei+6byxVBV+uM6qbayIHdDDlVCux1u0uCN7Cqh0+RETYP7pINDnCBIK7AQpOh8
WGTDbyF7EPQbx3dJ5+4iiw5BCb7hum/zs8YUhzmb6iTpjPLnGNO4WU72qfEqtCC5pUJf3fN/c3Ye
zZEj4RH9RRUBoODq2g7t6e0FQTOE9x6/Xg9cKXZjpYOky8QMh2yS3WhUVX6ZLyu0yF3Wwf9ylXXi
WA34XasW8itbS4AXQco4NUia26Lm0VvL0baFCSSkgInLSNmaAg5vyi2vxXwc+6Tdi54QDwFplN+e
mXuJfQI7t0IjFAWXBP0CWqUIfwRbpnnBfcm8bV0lXz2TjFPLi80u2wHDptEgMJeUkUR8x9H2MD3n
147C22E071KTFuU2YvjG8G8a9ZtKAvwhBngZ8ofZlPOdOVoflWCDmhoU0lihfty5MboIE6TyPLcJ
SIKIOLNKxVYawRnRY5FGplOecj5VTkbDM7lRRzr5vYrCTRBNnxipk8empQZlLNr0VBZRD5+sIOKf
B3cTv9RdCv1+WwHdY4BXFjSmnR0rNG6CEOW5cK17FfcldMO+uIb1ltNH9swQFyCAhcFq8PVnHqw9
EU6sbrXwoalnRhcaZ1jBiHMsnegcyCQ+G05yqeU0Eowd1arNHnkIa2umJbztcLKIXufRoXJJEnfC
1Tb9QIaWNpeHOC/UQ8GCYPh+e9WY0a7jIbc3Hc2beyhS7J07334YIIvl9H5c2QW7Kw6jC7qccd9Y
2pRMEYiTuulZZqfdgyQXD1bzUJEwCNNkenXapjpyKcG85uqQ4ZhdFUApPPQTXiOOa8td9d1eZreT
jY7eh/oVLQ2sWawnh3rkWCIjpiotlH4Q8Hn42o5MPaomqk55GaUQ4dhtjfPIBLNa3i8ITlJa75Zm
NHgP1E6NcXyjImk95mrCCA3i6yxKdcjHxvXKuBsQNYPnRpdURNmoVolMjJ3GefWsQnNgl6MFe8Nx
aIFq1aEceKcqclbXKdb7lS3I3nedi/ksplgGRTDcANsuT9W0qxg5iFzFD6LkoFZa83AyK6wXC2ut
GhrO+BHVpBIn1sQRrebq2ZcT/gpyJDvqGNFb+6IGI+/v2K+rhVvZnLQO6guKpzxYCfKL36MNmNgR
MD0lAO0HbEflFFs31KnaXjySwZpQNjSAZzeDBqJSQBEnV/NGHIpiLcltOgxxanEf1kEpHnsoUauA
YPo5iaCRkts3EEz3Rduv6zprcS+b404kpCe6yFS7qqWTPe7Ng52zVgZTNJ6Jz2AYRJEmkB9uWm1f
ZoG9BkELwCdPORLExnXu7foiqKm8aRCUughtqovIm/uLyAl1tKMdD6MCHSOfdMdsJlcNt/EUXosG
fVq4dgvkSC88cpjd2YIWl2PVPsaGfzWwX3nI8KdiBIFR0B6yDilIavle68iongLzB9AKeqkfNxxe
0GF1k6PQYP+OLBlOMvdkci3DGLccQFYrEAfRC9j4OlPvROtRiG2Ixa4vt33iX1mK0RUHTP9Gazx1
bTnfFXiVrNoOdr4dddwC4c7Z7QNNdhZ5AnJxuHyXIcS67dgAigLFUCbqTsvM+dhZqbGB34xMYqen
eoYI6bv90xyb9SXWhEezCJUeUsHBro+BU0FisjObuzAe03CQWDxLs6yOVqCsmd4D/vrXR38/ATFh
qXlcPvevz+qZ9g2/H/z3V/31AL8FIv/zJ/zzYZWB8Pf7sL9f8Pu3f3yX35/lHw/1+1/Qmf7ri/7x
Y/1fPvqPX/fv7/j/fKx/fN/fxwJ0V4Jupl8SzgZ/DUNqfjFRLR9dntR//wr/+Fn+21P/76f2f37m
/vET/P3a/H6bv78hpHbuU0P1Hlv5cBCjapg/YNNl4uPk89pwK+BKyXI8SffZAhedbTiPo5+c4F0R
5W3xV9tae5UR5XMM5a+kqIpDbdUQrFvKoaZspw+Xbp7bvd1Utw7ukhUKm9gUWfA2J/0r96FxHdd8
j8pfWAxZ6w1N9kmQ7phkOydr6bXkY4DEcXHm4RsxNYdmMOepKvvbHoLWbNTGZqziZm0zLQd/5Gxc
FXxPlfHpjhMGX9jeoAbvghyTV5EX+5LoUuTM1DXOYbEJ8+giI5Zop8Cl9RD3QGoWPw+1ptPOMH1z
a8sU1HrH8KM9FZolt67ELEvdHe907B4cTDfmOUwF894OclGT18+U8JLTTfAGSsMitMx2mD7RxCE3
qDNyqm7DrtA3rUXRqTb8VDXkYvZLU24dTJE0uyJzX1PmkYxYIwLbdvRizvKuG/G9B2M7bMy6eg7B
Mi1mIseIT10pF29geQhsXPCyCDxiKWdZmBSShLq7m6ZnYrX9rlyc3yOOaJqhlALE785Mfhw6DIi+
TYJWjCGpEJZLeelzjNJKor6i7Hk5M4CN3cpuVVm4SbWgoKa3487gMslNowIwkoWKWS2VGQbqCbsN
EPdl7FV1FHmpntz6BCVXE56JkLg+sBLUTo3cPhLFLtcQv4r20sPBcQx1xk3J76kZ2rbCvbBpGe1Y
tnPKqx5AudBvWr/4jA3zcw4Eo1tEGebtvtdnzKaHyLyZJScE/Ow0JQdsBMYkgyOL3SfVkjtzcN9V
iuUJ+sEnGiC2In5Q7ReUX2tL2F4RKo+rT4qTY2ANwck1VbslRIEjxEneC+GSZaT6m+QfIiueSHKn
O8LH46bJTVAQOcNmOjlGUITbodzP5Hm2yQRio2i5tFD/gUh8pYmWbCFZWfjBGRMmnXWoCx2NDb3X
r7gmpwLILpAFxJ6h2Or6/DJU3ftAu/JG5Q4h9v4nR1OHzl+/1Kl7EnVbbyxhWpssSM/OOufEhpF4
R5rZo9gX/Tbu7isM9N4YY1MdFWUCaFIPkyL7p2ty55I3IuqJgN61ATRXprj9zKtS+xV2TAcxGsDT
PcrqG7sMY5XWnKBqs3nSCc5vU8E7DvvPxnD0GAx6c9vqQE7pVoaCUDO/RhvdBSnzUWi8l6YOLmHD
kFvLWubU446yG1xpKTgDAdUxB3misDpsO8NF4zT32CdYSd0lZ1FZxZoJ2RCpXWPxDhWgTSyrgram
NaiqKnusPUUJNpKp0eJDwdlVhCEtzGSnZxIDOm7CNa2yrmerx7APw60JRfr31cB8nb+ZBjbx318Q
y8266htiZg4Un1FReISp3FZsBp164AYB1y8LPYOsNvD3kWvC5W1pWBE6BcZpflyanMIE6jLh29IB
RBGKpRFnTk4FFSGU3YzJNohSmHKQA0gCh569CLNslmHgFEeVLnKjbV8zNuMcxF5GNy5I9rrfnZZ7
8OeSTRNSiNUabLTwFsjcXNt0KIAsGXkYfQbpE11zBby+tYZnhr83jePzNba5qWbA0lXHNsySkubH
OYWQKl+bYLrAWoMCnOBx80nXmA1jF7+goYNSj0203Okj0AJD3W27pOF+UOM5oLUkYHjb7R1/2reu
OPpxvNVowF5ncTmtY8uhKMzhu7ausV4uhLznnhJ1FJ0zvLG0iZfRDUhG6v7GHHhW4Ptygk7SQ1FH
FhU74EY0M8NRxayfJg/lNUR8sY7C80my3hMj8teCnipZRijQOMZ1+TmTfXT0LD/mg54dUfizv/72
+7G///n7t3993u/H/Iiv+P2bQOdg5LU81t9f969//i8e5u+v7SKNB/w/fcn/4tthwpfrZFQUugQJ
JgH5gCXYpx2vOouxBiE2M7D1GT0rjZaHBCYBbi6oKS5Tc99BWUrrtWXgSq3JE7ocONeJzBJiz8gS
dNB4TZHKi6r15xlUxx5kqM9UVZ3BCeF+lELbWqDYRMZ6Y1J9Xi6ndHeQl658QO164lNfbZN8cJXR
P8XbeMtBa4vjfN/P3Tszjje3yemjmfdwIA0ajn02FkvfU+hAW6rcx5b3SAkuLBsxv9BB4ay6fhlf
jzujiuJ1Is5ScNZlOspK79YfZXM0DP8SE+xd6Q7ZcEbQeMnNFTCWBXH3mgDM22EXTkyDI7KTffRu
Bw9BPnYLRNDHOYftxHMtHyJn23zPqU0G1pDWti7FKZELkQuEWbR0rtIe/pKK6rMM7sFkuRDdsk+g
NW9ZR8XlUsdpsbHPEw/zu8ZCXHttYz/QCOAVDSZAjckyimSZjE8Etfba3PC+M7RXVmcv4fXy07sl
W7P1M/9hltadNcg3YB2Q2k37hG8nwiJQv3Y58spEFfc2iNPPYYlm9cxfVCWvqSY/IcUdNE3clYY8
RzJ9I3KGNFRjrDaBqWpmfYbKcOmNbsO/NywD1cbQ/W5ndycqCH0GjXKtWXsOeV+U+n7nSfDshtzq
NNPZDxNd6h046TnW3hecOEaj8EM00y5oWu00E3dDmp9TTsv5mzHiTXNsMW6ZWL6WPv4ChWaPXsAJ
mcuPCpI33uZfLv2fr5ShYkWas8zyJnC0eBbL4dzE5jnGKTDZYObLOrjDU/Bka4O7o7oOtZPsjazb
W2qCRjqgtA977MINL5EENyJumMqkq9DF4xlUdFaGDUrGlJnEWaNra03PeUuWKUm7fdtwXCvTHwZh
A23OxrrWF8A2YX18nySJ6nKbZ1/sabatrxSyVESIOv6D5ga1zYWwwP6Bi868astIreqT17ToodhQ
1pa1LGtkE9lnbmRmv8aGl0VOeKdyEyE58W85gB9SwayqSXQMPZTUQQkAo1Z85TiJUUj5OkvPvAi/
y7qCQcR0dOcgvFWh80pN/bSh4vinK/C3EGmP4oV6aVPNNMnpCdvq62AY78aU0H1TgksP5xvNsnkK
ovEtbl28leyzVpih6GwNufxlJS96Zju4X9tvnD07DUvGuhDDUTIMWjs0r2ws2b64kDXXhORNUXvs
MF/McnosZbOf/M7yIIbgmKuxDlLfIxz5PQ71paH8dT312VWogW4X7JqWad3b3CNWEQNkWK+VZ0Xj
EzQWigaw+G4kN6peYspQGkMz4IsrUVBC1jgGiXHaC0zxNgxg28LIsPBrZCtb1uoMq3DeVYGNPb8x
nP0YLA3f0VfGTtoLCgDq4HquZccuWYtvjaK/n4nMBb0/eVOafloC6GbgAzRwkG52CYr0FtyS/ogd
RR5x1EtW+0p/TKM8OaqMUaq9XBkjv2hrZq/KSZxtYJ71tHwWEx4aoqlxIxif+8MRb8m6He1nfyT+
0IbpC/htRMCaoCmvAbSjE7SiHvbPqnVxaQ81w9Y4wLqlETp0bcxjXdXcUFq/6cKkQ2UHhzZJim8b
fBS7uVb7uUzFSUUBnIyMjYzbN/C/bErPWq6bUnbYRg1rwdt2sTc6mE/C3l7aqsw30rZonCI8kDXo
KIXttsv79l7LRvpLTdLxCIubfkKNirLyarg926xhdm5cuu2hjcZAAloSYO5rvlQwG3H2neG1dkLn
sR1hVlS9e5Mo6yvHHEtIysBVXt+SZI14hqGbIs/i+KrSE2eipD5VWW/tilm8cMAiYlA3f8ocE3ie
DtlTnmaMcG169zhZtpRM57bLdqB1foivTWv0YfPMZHDdEP9ZLCUQgkeDVkc/ObcWHPu5rB/miL5F
JpjmlgJYKsjIpOkNcO2o8TEXlWzLbd5cF5ttfprkx6wZp/2cMa3JGxOfkXrvXPePCA1EzSn5SFBR
2YdSFxHCkG3bEQhPSHmNDwM9sn3smzOIDxtAcrYUM9Of5qwqpwq8Qdcgp2BvU+54FxpEKvk1VjGb
8XIvhPtWj7Acnc5+d2q3xmTBpRer6BBL/32Udzon6r1fdnheY/bw86MpLMpNgxcA1KTSOCnTzOcq
hh2BHNkmNfaWU1KBH6kz6EjqtlRHwalpXBRBsFOAo7ZZgj/R6outRnE6bG34fqlxm/hYC43Gf6iT
It9ExMdZG/PRk0vv5BAtLtJwU5vWx9ip79RE71WZeFKyw1vGAJDMtQMg1QRcOl1c+JQbP4HuOS42
RaZVGLfK4FtGMFxi0/zm1Wj50RYr+uxGX3ZGF3Ed+XsmkXs2HJ8cKzpWBf/HkDOpJuoBQWablz6d
GuC60ita96KxUHlDSoLGAje17RtgtzbzgZXsE7UwlLb11D90kIJJN8o1A0DG43zDZKmHHOOFRDfk
rAXFKQcVrgZ86SnRllXrkHyzQjRbtyQWXdBtpozbOu/yZ/gt2jA81jmWVZ0U76puB+rBQ+YrGq5p
0UabqrbEIXasG60CA7HEx5TY2kb7MwXGl4igwM7zEgrHTVayRXBLl5S6/LZS/81qMd7HevYWzF8w
/cR3JwcKJcJ+8RwgtqQDHcLRVdl0svBkq053NvloIPult6HVDqf2rR9RaJSJkOs0qINucovn7b5J
wJcSyiFkkWxl23JQxh1v6yjQDoIypIkD6dMnB0YXEM35XFq9F/o8FQ5XTUf7q57NjOn4nhUiM1jD
GLWZqDC36dVM+pjDGl2dY31m8nNjxDeETuEubeklMY8NFle7JTuVceG75nSf6y3Z1loDBPlHc5As
GtUyrwEyrAePkgkn94zyYIa4agfzklKomOFKxYBSXRPCoxRr1XcytA8uT39kd2qd8/RXXXeFw8VE
qZufVJj9Ac57wQW6WLC7A+79jXSXmdGlGfLHIjA+A4Kd+6G76oMNPodRkRCXOgUCk7DLA8wJFIpS
uYJ+kAxcHZVe+cHAWDon9mZu0ETyiD2aYdEIUNrMudp971jQSHSZLrBbIkUVr7SjG38m8M8coXHl
JNsxi97slAIrQn+NnZxCnX1SFxXYb2rmxRZ+655k0WBRBqazNtXcovJxluswal8ibeLkLsWhc7Bk
y5YLvdaG+1RpN3DiH8d5SauI+UZosQe/doVV/Dikg8IeO+47HKlpYNxQ2spUJCDYWPqLJGO9jTPC
gogCINcsY7VFhjEwjtQM0NX4AFKPAiKFWgVi7BvLcbudJRvupsHVnNjtttUmCnlLdtvL+2nGsODL
4BuNK1zPIztpzFOUERsTmoFejzdWZ62bitNHP3aHSb/tBYyeyWFDNAEINpnFYXX/kbNgbkxJ0iZj
D8pxOH+PqUfE5/kZ1v4TbO1wSO6XX8BM0K6RTKhoBZuT6exHeALM8B64MxEfAfnF1+TT5PcH2Ow9
r8cqHXnHiDl7x/i8J2zC2caezV2FaQq4KQbmXkuYj3TtRTbctBu7xSvGGsd32nKbNdcKt8gQs0uo
uHFqXRnsrZiD7lAP217yXZOyIe/aBfuu49VxKMMeSv80ZFiMcu11yJgYRlU8ejoLaJxCPKzxQmkc
Cgws3HQnIO/3rFFV8BF2umCL1HPAseVPV4d77qFXjPYNrQIFjmBpjivYNs6t1uhkF6Nl4ws3i/71
eYeb7TDohgfuSU8XpzVsFi5uK15R7MpUHlAbafgqPBVZ/qwPOBx9gk+7wiZBEydIf/PUpHuRO2dR
S3q8XB0+zjDuFqf6RFnwJi3xj40K3inNlGyYMQL5Q/Y51ChdQeZwjGGHoddcq/oc+QxwkEsaPZu2
Wlm+FnpFeAl8gsZMErUzR7TpiMrSZDhLGnKapnhnCmUc8HqGO2amkOiafOo3jo0JNKptCtS15tIa
xG/JvHoQjpsLBYPtBcwNcs7v/9K8iQTFRbvvmygHWlnlx7/+9hYpER77ac7BbfDR3z/4SRBPRklU
TJSvrf/MhY3ciqVtiwzMfEmkb12tyJqkhbgX/mBtey3QL44z5vh863jfV1CaSnu6UCDibCuqG+6H
waqgMYfUvjfNayBk8GMOUKWCGeeBniR3RjPvI62Rn9RUsM9O24SjLEe1WNXdLbutjFrZnBFWxhXO
MkevQx2z9bbn8WaOdBMMSYskypxs60AaOWEj/c8/YiKIp9+PBf0pLiz3+Pt/ceE+gJhOvH99+u9/
Wl3uHsP6/PejuLoYTyofoWgSAknAnnHjC81Tbs/iFOmVfv77D72zz2DP8z3kJHmixsr46w+UdjwS
KY7UzoALWlbJS0ZtxO7347+fi9GE7bBw1WvYl8YuG7u7qcYrTL+FEk1w9Mvp4Nqm8Lpfo5+ikbNv
ZurGG/rEkVux/AkH+3jm8tYNjL1uhJ8RrPNjhGf4CHfqU5lceUwNi2PIOD0F69kWx6JWy1JYgfl2
STEy9vMbmR0kPvLjsFwcv3/DJpcfa5Mz/y+xVnTNMdRlc5yqoD1Oyz+zmmFs5wPjrkDgDcuHKsW9
25mp5o2dZmRNDk/0xyUsFyBwKDOlUSxVJBzsu8lH5/LHFDyhYzSnofmpR+Wf5rZd3kMJhzZ+EAX9
gardNZulCoNxSkBBUDm2JRlJT17XieOsheTkikaK419/uGjQLYS4Fcqof8yGVPz1RxU0YLIzOMaO
hlG24RRE0INPSZZP0bTZP1LDdq+kVeOwxNxstS1ulnRt00PhZbAWZmIWR5Ra5qZ4FQlzZhO+caH9
lJpeHxnor6vJdo5CH50jFQysvS1sAl8P6jP8UdpsRL4j55Uea3/faBa0vmL6oFuL7vFQQAOAsmNP
s350akrKaYvZNzWefYZYrCQxSDLNtTzcR6yjqkhP+ujjrgc6wjNtn6A80ZCuJXRAAmnGnCs35ZAs
3GvRbjR9fpwpwFxpVvNhUzFxafONaooOAFf4zp3CXXPqVKeI4ocAFxOHBOirtiTVWkZUasRjtE4G
yjtxtQliaEyqXc4TRmNsTS0LNmUKy02HrUHvKRzu1sYZb2E4ApVwgvsSnTTBkxPeOT2CLGUArI4V
m8I4TqBYlmsAfNh2uvQB7VvMnY56gvVF5zg3ZyWWZstd0GngVMc/ha/ygz2koOzykzBrJKiifdKc
7sx+JCQfY278AJN2yFAa/8EMxMx/ipT1Bsp3j1z2WkGTzB08MclOYwvIcRSBDMbeDgTCqo//hL5N
Lrg55A7rutHTsDJU+7a0jmM5TAjTS2DU9M+ZIdCKIxyLEAkQRfxD2dAEkCtKPB+5z/Ua5J9uuO2k
8c0Uh4b70fLKiosdrk2H1ax5cqjG6Ysw5Sck21KShwV0hB5PK29FGFDP83AztA8Kdnc2toBIq+im
XKbsJrWoEWozHeP42pLL3A6eSrKOgpbWi3jVSaYjrRE2DIvgWLTqGsrgkNQLVQWCIsVKBgjuAuZa
S0NNmN4RHru6vfwJucVZPYtTo0UccMSRPcBO25tojVVw6xZ2viale4972/JaxomNFd03ds5Gmnw6
FYMQdkqD0f2RheLKWf5BFAoAYUNEHsfYVLrPHNYfMC5HWxd2/kxpEAn5176H7c0yeqPV4jyAC1Lp
TD+sU8IJELDoBveT6t6oBw9fZi/MHbreZLTmazchgzxA+f2bNvo/9DWCgYRfb7ErSt3XkpoHKK4v
SPXbABMGxQukK+QDjidWuvQr5nUkisWoQA8X4hMbfGLCmIUMJ+M1du/igQeDsIGvuwc+ohj2bpNl
1RzL4FBIizYZv3qAEnVXOv0Xm25i8S86nptgpE2FQH/iJYx4fG08T1PMEtuD8DLTryIwd1RO/gxg
sg5ZgRdL+I9wJW44RW6ZeIyXjqPomnLBtMr3zmJ09EFcAprA2EdlKBbz/uAO312MbU6hlTPVuMGo
ig8cOGYW+XfKtysOKuPtCJAk4ZLNlTimLhs48JG7ihzHUvpbZwsouGWAzaHYk6ZdonI3AC24fEOg
LWNs79tQMMQq/Td33Iq6fwsmk2uAqhlaSxdzC16aGHP/kGMc/NAgQ65aZXyFkY+aMLG3KxOY6qVl
vqo0YAinxGayJo1u4uLblJ3YapRflzZ3pqSwM8hYiKpat5ti+1h3RAucbH7VankvaziPA6qrAy7E
TtppB8YYdMHcf0JMOXdWQtEYKMFYi6s1VDRrGylyn81oojtZoK1mWN2z9jXEKUpcS5oB/CiM34hd
NpTmZUi1bpgDrOyeYKoRNiFe/uC1JtvXjQKbiGEaK9yobxOCkklNMoeT7AgBOFwrP2MDNAAeLMfU
ejXm9qsoCBFBrbzWjYnUrYmDn7XbJp3VNuHR6E6e3/ORYEI2Z8Mpbdw7nazTlxqwrAHtwFiXfxqs
nrwMPKF0PNIhr7NSJNqz7c4RHH39OayaLV7BG0vssrozd3j/pnVY6OKmb+KLr1MpSGPK1V5KBn3/
DhH9qVvKB8OlhrDl3U9KmGpCcykpDGpShe3QRycLmsiJeh/cXdjXlnJDeqX3SgwLJCWi07AxMaqh
w5pLKWJNO2JtEesN9WTX9ZgCCiJsWdztLHwhq66V9cq22ls5wApDJCwteI5LDaO+FDJyHl9pk5Wv
+j59sVC4wYRR31jQ40hCpmRxTYEyHvSGoJzmUvmI//QS0wEJgYNJAq2QQwxmCvDbg01fZF6bqSe1
4dmgSZIUHTUqMOqiAP9rTttktdROBp28r7lrRroB7pliyqGkopLaNYNfj9rKdCmwdGmyVK1+FBZT
X0GQaKm6nJbSy0xGDyJVT2qmv8mq+4g6TjWc3Fg7Y4mFQMDcYV0E6W1ZOkxackE4RLPxvEm6elzu
3GDAmagsVZwddtZDwOJKqoyJuwljAZmRLtmZNHzi4KmgNHauWRdFh3ULk65HL0bmaZEdMJPu12V0
Am7+2f+WhNIFJFwv0WyqCsxe7JI2OA5LsWhpWut55vZmLaWjY8s0fC7G09zZL3GYUcaCP0AxnVi3
JaWlkhwKprVm0/TY6WNHgHeow0PbxCQ7bM5ToU396RzviL7tRnpRaT18qZei1KS7CpviVDJ20HZ9
3lmHYilWDUde58U1J4aGtgD83j3mFgNZrpHexOj4OEG+c0l3pBNJztpYnvYtaJthFcUQwodq8EIy
jdy3FGB9/WBZPT13Rjl4QNqfnLL+zmxUxCnW0nNtQZtpZvI8ESDg0QDR3BLPJKbY/cTTZO8yNrrm
UkNrZgmoPuc7WQpqfx8/h2xgjjTNqCrkFmghrrpQmDodg02S8wo5y1QwlK+E5mq87VqyS5nXjSEV
uSZMuLUeq6c2JMGl430GXK9b+0weda09jEvVbkTnbpq9+zzZyzQCjTpbMqOBRW1r5F4C8lmEco6j
SWVfkVHm6y+1vpyNbU6AjQuwxs+92uB66DKMqzaNwPFSDbz8bgkhuqYSOyeGVhrE1ZG7/ScDi+bk
0yEfMwUCrBLfuQHVw3HgzRrIWkjFmVcMiENSPgVQale2TaLZDdgTETT66EvnlkDW1ox6PoVE3FZP
GAaBrnizjJ9Yzt0O/zGXm6Jsb6AtuQeGRTiAuYyaGCdiVFix3b3Dkr63alQlSoMPtdvf+cV8Xy91
zFkPn416Zidl1FF3zmfeqceSBudR+yaiREvfFD9atrq2hvFC7D5dY33ZAj3fDXRBVz0sRPaGbDNx
y9MWTdn2K+DNNTctvMrUSRsGxdJFpnu+8l/TUNvX6luMyauGaLRTg3uPEfUcLBXVhbDCNcyga98A
LY/Yp4XGdtI0Lxu4VAqyOBXzC+nLbu/SgF1byYOWwgvR0rtwqcgO6Mpm3nOjWlmsdQyRkjbtjlZt
6lCPuEF2jrUlj3LDU35unOomXcq4HXYlo2JkzEY7FMWDBpFylO6fEj4M86A1bdUfAe3eFS3f/WDf
xia13z393+Oc/Wm5QEbQYXNMQTgxxg3Zh2sUsI906BDXcIHUs0rWpECRDekZR8dd8/68kJUIb3HF
3+hzcoPLnIa3kaB1vcEAw+1XJIfZR3iqS9NZhVwcG9/zqTQyq+HdsnFH49Sx1xpG7BXn6kONBSui
+wTudsgAt2aNGKCZtfc8qRzOqnYPBwiCqEHVOh3ZgLzuVGG+GzL5GFiDcUxXF7tf1HPD+UnmC2mr
P0B9Pw263LOl1D3vOFWJh06XniHtvU9SXPrmT2FIFg9OIw7t8EkMEc+c92OcfaqlPh4CB/nH4CKT
6pZKBoCY/lk+qJghiFrq53vgaOlSSO/brTdaPRqCfh/QWC+n6UHQL2jQKuPSaB8aMFs50vTF8J0u
lfcyv8/c9ixrMawKMgbRns3PR2SXHyW96+ukMq/Z9En80o7K5/iWSRCjlonsOTdCBcV8BZea08yu
p+sk4j7NjYDBfOqKn6kznlPecRmVWUAPuW8G+iej7ccoaS5+Z38Xurnv0/AP0Z7bKp9vxnikluMZ
x1y7Lw+NDeI+U7s2i1l1m/DgK7y2xdwAYIre8zq/FlHyZMEeJaijfxTSeCb44q+XCzKHeL7pKUTE
advuIjXDKC3mvZmOlM+Opgb2zj92sOKC0A7XfWxfucNm+1avMIXTGsfiJlFv2cqu4bp5YLLQGIYL
tRm3hiivBOlvBsP5oxFAbgtalRQ8BXYG6U4TySfr9z5n/LEuC/znQiUb5BZRmPoaNeUhpGrVa4fu
0Gf+HwaB3DMBCZn+9AwwA2F9wi7AxvjNcFwvgySf5NLZC939cLrH2K6v8UwyO4jtxVgWnUzD3GQ2
eCZoQ2+gThnjVIoUpf1HjCGGPX3BBPg9EDiYw2RejtUgr4bP8y+iK49EoCVP/4Q1/MJaZC8BF0Hp
OBw/ynlfpdO05ji5YUZHftXQuckvO2xcTtnOsCzsWuO06lKfprb500f5hvpO640VeVidOJC626GA
uhHppFFF1Nzag/GuF3JPIHfcuYX+oEJ28pXkHDRTX4l5PX/pMFuCvJm14CYK6g/fJN3Q8/uFMT0h
YXs7VuZxUo5GcTgx1rK9gOd/aBxx4qRK43r+7qfdfVRGjB2kZwosYDOKbF7TCRcU5ltQNkyxYnHQ
VHNGALWZ21OeaVf2blqW9oL47obFUK0TK7/NqfLdYH37yhwSLYSUMLeEnwXmllU7to+28dmV+0GV
z2oqbX757s0dpmE7OXeiwMIDuhDyH29cSrfB29OBRYuIkTwaiOgJ6riMau6YxQkCyJ9GAOYjnHcZ
80o72VAxHIvYMovAl2P2u2Zosz3zC/NkuNx+8ZNxtmTr19c7FupqY3PJMLibKRZ/7Ucsy2NtXnR2
ngc6gHdhBFsTDv97Z/ubrAYWOzOhN42B2hV4IytTll847TjPRu+08txjqRn3VEX/hMBWFYYH2qiy
GBHCB47oUg4bTJznkfRZxO8yGk8fUMUvhj54Fb2Ma9t1tH2Y06hl5VAJi7D6ztCObOXF8dzfEeG5
iqpj9WybfpMO5HuMBIeqgQcniNk8Yu3HcGLQqimibTqq+5o3oywTCKkcrLqBsT02TSi5JEqd6CqN
4j/YO4/l2IEzS7+KQnsogIRfaMPyvsii3yDoLjwy4c3b9LPMi80Hds+MpIlQx+xnU8HreauAxG/O
+Y69KHie/uarjtmjZsypHCZdxhBCWJus/nEsY26B/KVN7O+auI/Q2ui5ag70GGVbqxUiLOLweJwD
umOTX7Cm9kZSXj0n+JTSAetntV9FTmgBbdih7MatXjKCUp14aUAvy34tmVSNjdnduTxQQNXlLTVb
FiJDrWKAhpllv5XTe23N0+0O9hJHAZE/114Hlp/XlbkY2Y1FDN9ZR9ANm/rwGAXBBiXEwehNd5UK
RXrWW2uxO4FbdAO6CldYYF7AyfEIlzBhFQnUhqXRWdnSxfRDcckCahf31OFuzAa4idhbNLCnIHWF
aE8IJM4j8RBNVQHiBrjXcGw96FODzWqfv7E+uDmD++IlcTyWcTnRG4TMVMCvp5r82QhfWkLpCG/Z
IUKWYFkB9gBh8KJshx3l+CEqaMMy4sbUW8ls37a6q0vCRZ53j2XUPqD0PrdEG85vRKKhVq/LjbTN
jbdhM50xc8HqZ5PIwAKsBfHWP1U+exJvMha1heylS2NMp3wcjlEtJ4iIjeuy4HM2MwVPaxA+Nl7T
UiYy89cZy+aVsWMPQsgKEz4/eG9sO1nQIFp3LbgUR38fooT3CPRO4KPFCTxu5YHI8vnimeDs3eEG
h+kT7HUvfJcso1IaOlRnHEYF2/vevW8qa++noBardnj0O+QeifeRe18QYoqlbVTYuAuUhR2D5AgX
6hk9TaKTK4Xk6lFj3GBYLA7loH2A/GAPywB+Qn8Tx+FPltewgdRJd/R7kvtY/gY1hOXWeEDaWq4Q
uO9UyGQudg5h1R2ZM/BQMZsQOCvpSRY9Zu5tQwgg+bhBj3DQSaIZIyGvNXkhafdIfnV5p+NPJMyU
faiJfzXlpkA7foQsVy4qluu9EZ/0xtSXjTxqgQUbsae/ciVpaIbdQbEif0L2+sCmWn9V480R7VuT
ocsSzt7ocJR1/guOWRa9RgHJcEiXASt9nbqYGUpIjMhpIBa2T/tNYAgmDy7z/3EUT4nBE8kAFoXO
L3tTjU2oL8jilIMIqf9412n1i9WugeOALKhs2kiQOmKKH0XG7rbJeHhTFsMZ8LO9KYY5ZxnCvNGO
P5OHYpiYmII9D7g03i4+NGJPcuZJSQ9c02FahxB6GSBh6sGTAVWsvv0kjzD2ZC9WSLYOOpWqCE+Q
MfAbhL2BkQDFDnqtwxhwWkbh0W6Kq4QioYNDxMyMtB6wBH5/62m0OCRkUBqL5LF7ZZaCpmLmOddA
9aE+wUfgEaycHBUtHiQD+98GeZyO5uV/fat2Tbz6PO7ticzNXe15oDvkM3GAfcHlI4aEnLAp+NNk
FLlaET+PHU2qPjIoNefWSCHrdQMeGHgX2w2MlBs2zII+ExZYSL9RWUSlQ/SAYjRAyJLLwIzANzre
sCNd84K/4NbU+oOrkPDxJyXy8QEarec+S1bD1Ir+T14I9iNteSlzUnoGstXB8lNXO71+ZpR4mgId
lNZIKdl5k1qpEk6lIjdNtRcxSxHCAVBd5mRfg0UKcSzQ4Yt1NktPhcF5YBItQkmgV3sUY3m5/f3y
94VHFkjA9PcVvQQAspg9hqV+WqVdG0ngRxRiYIbxjnbkNYdqhiCNqS3Tb/TcyLdTqw0XtfPsSPgM
CiDk2jfQJjVYH3S0t0vp84TuiBmIxoKJbcTOHBfDYp4waTZ7T8snalx2xWNUpk/WIB3w+uZrpcBi
K5cliKqbqz3mx7TAz2pDVsaRppa1Vid3HZ1sMw859YY4E0Y4XH7JyQx46IyGsNaez8nmknRVSVZT
kaK56udGug68ZBNT9vBU69fskh51Y/wzFONbm9tPaeX0lDc/wVzoiYTPLAethybvIhr4Grmwj2Ls
nVUq2aTXRIsgO8rX08jn7+sAtedkQqf9MvL6xYAORHIn4oaepzQ0ARTthrkKpMbnWJgXpmFbLSBu
fYZWhxoKSQhTMRbXAFriiMITbr0bDFs1K1lc4oUTovOCOvgQhfkHviFgZfcFIjUkFypa1QV/IkVU
/ZCgzrQ1Ct8UXJVOBou/d7PhUugxvoPKP4g8+XKS4Y/vYRIBf56X+XbiA/MT+yvWNt2AgLoAqJLR
aqMbZF5MzDI03ywbsDqNF5xIB/SOsPooFqOOhGr11TvGfRXTTDKR0Zct9Jm7Mpi+kIwqtC/Gribc
prM15MfSP8jJI9mmF6y9TP/mDsYzivsemhmqOEm7PXsUT7mXxfciLy9zOkBLcOEuw9YtYT+uoH0B
EWuN4+wuCOQjPQuW+5Tnu8PxjHtRXwfYNAZnnmrPB3DtAfVI8nZFfjvLFUbALCRzJL75ftBpc0wh
yF981IE135lQoe80F1t9sXF7ykOrMR+8oPv5/0Ew/10QjG34/zYI5vpR/Y//+KcImP/8E/8VAWM5
f9MdQwh6F9szdNty/3cEjO39zXeFYXgmESGe/ftLhaya6O9/FX9z+MRcn0klQU4GZpC//oUN5/xL
mv83z6Je8G3dwf7lOob7/5IAw971nwJgbMdgD0E2jacT9OrYrvMvATC5E+l5xyaT8snB9hTHZNI7
ibqO3EH3vdEHjxrMbB5d6kWvOCuNgGFs0OUXBovRzbDC+OaQ5M0IbPAW+MYtFo+92Guq6Y4F6ox1
YlfGQ98i37Mc2zjFFlTRXEPwmpbleOvjBolwH+SHPJigdEOhXw0DzcpENTmgSToaqnhpCPJkulP/
EZpDsmiZfPBvKhI1+TdLrcLJFMYQrQYriQ6B7YQH6L63gc06oIhsOBt0QI5nJDx9mmLXomReKYvQ
zyJNISQRXbzyglQDjNR7y7jzzStCWKZCoY+uPUdOZMuq2oVx4VzNpt+OsT/nSwdPISfr5fdFOj57
87o42FMjnmRauOt2qodV74/NMYlt3GFUNa0a361AzzZ+qMBzDIE8mD7jOpE18ZHvPT5aAm+hLAnI
mn+k2IN0ffTghYb+ENYnABVgs+GKXACh/kzs/dZ+FLQEAcdIrNASeOuWKIwMUOtzjQB2oaraP+A9
Q44dtu1OKD3mRJQmh0QVPws7uQAUnj6HmWdodF63/IdIpP/KjfoLNvCrZHRW//2vXIp/Uf8ZJ7X7
/vtff68t+GW+MC1X8OH65B/9Y7hQpcOwpWOv70Yb1ZfWb2qHYDdDc6yLW1DRaYGAyeGwdEKeg7VV
wz4JlI8kSruvwNfJakGi2DVw009WUOrWpkF79999j9zO//BNwkv04FNzN5kmHmUHwf0/f5NllyUc
2SSstHLuwUV16S2gD7QSNwQlwQ0TyAM+7uhsIiYAqpoeu441mtblRPIYSX0PI7FC0V05a+FldOTu
FzA461UmcDIAEnzrafsJfDl/ckYgDML+bkXfr5hxEm4ix+6gG3q711ydXS1srV5o+6R33VNamc9F
Z+EIA5IIqA2PaSPd9kF3e//UjNmbFqfW2Y/KiHFxnKwaJ9nWPPy/zH6yoW91+pVgpKPv5NYZvnkb
lR+eEwH7FfIcj5E8u1TamdYtczcGJFUn5VpG5vjqiGIbTQU6GTt5JUEd71hhmPceT0PSC3H16Ll2
LMYQW/rMkozDbWzVxbVxAveKT8m7hoX74gvlMu8svatss93EsO9adNBCZaj4fwrdfqo9g/GdqrR9
xDp3xWFYrGRp+HuACi+j38yCuVBeBmaPBNZMR2EPN5m7EVtoD663Y9ewb+aFr1FxcQVktptV661q
M7RvPS4eHGrEkVj5fVcTGjKlMlz//vD3JfBltKLtiFeJGYb3FWoY0VZrNPLNKzfDT1XmL6ltN6S3
Ou4uL+LxoDlavB38yDz1fH7rgor8OprP0+To7GCS4v4//7G8TrdlxFTu//wcGNxqV4cRYQto6dzU
JkvOzLBDpthwnVoDVjq/AKZYlboOT6OqoZlYKRPyUYWXxHTzc07hAVg0WBnM4j76AxJ5Sohw3BaD
5dDVuEwRwv5Q5Iod3/yVatwav01XrfCdjXuCvwnBHEHeoFRtZz1PQzDQMXPzbmU5NaGUOEiRKz9m
46NIBlJcOvxPuiyz539/v7n2/327ETUGvlaQH6ATcvbPt5tBdc2Tg/vESiTcz7GITnDvwhUrQCYf
lh+efDSVW7MD6WmijnOqsT90g4tyen75/er3xbFo8+WcieiUYHo18tN/v2qsH4wPeEqCljSU+Yr2
kYefqlaXZ9ZFEsMJX1lx9lGDOzyVvp08qLj7NGxPHdwpSx/Yw/aXiAzEPH/gGtaPVeH16MRFs7Gm
OeFo/iFeE2Iwlb5WI2eDZGR7X+LwWxFlPi5/f1h7sE/KEL1Onuurvk26D5VwvzmtIQ52gysscVGQ
tPMvsAHsUZr2fzBtZxdHocUF8jr9SHyY0Lm+fE/uSa5qdooCGj1xl52Tsj4OXu49/P6UiGumuQyQ
Wb+jH/33H5pBvfEvZ6Rt6EIXFJIuiXHOXET8Q0ocuWd1rbcT0CEmr62dHABQM7zj3bjrmHUB/C29
A4t0vMZg8Yc5gKivtRttnXNXl2///rtxLPtfLyLfEi5Jew5Xks7I3PqXiygKtaEwax2I8XQzJtHd
2txU+1LhV++q/M1kV7yzak5SguJuimnDNSbVhbcUTh3rI3UuvXxvYSqMa4nXXUv9lfAZwWrc/wyn
DSDiqQUfpSnvZWzKNflY+CILCmzMjs5Rey0xk94nWXJKszIncIyXnjjLcKjjjca6HgMDggIry0f2
rvi78Q3vPY9dalhk+pXmibANLSgwjXxPLZ0QnFp3k5FotKwT5i2VmY37wdOKXRWiFon7Z7Y/9j0A
1CWmw3LrpfpHbTf2Uk/Q/agSD4Bq7bPOQGGDbdB7UoF1Mq1nmlPzMWpK7puc0Zb5OghL/yPoZECP
ZX6rjsO8TQPYVWKA7OUGwBazz7beRFbskCKTVydklPEOMPyEPRGjmUOwyXqy1Y341Jy2vJwWQxHQ
UKf4jdvJnrbK0+QiEpBRzFQOm8Q10VCZerLKDOamuKkyM5IXhjMYxz0O8FaUV+W2+6Zw4dWiKF7U
WGTuOmDy+xC+LUOMurpk1XgctOiDrjrZTMTbzHublP6ZyA2ODkJGBt5xe0Tk0BBgSoZ8Cg6NqNpC
xMRgVyjRO6+GyduWBgcmsG30V2/z7XaLJNumqVTt3nfhvabVdzPo6bMbISsU6hBGHYbdirY6BSe7
83XeimqwxGkaO9jSlnMz7UCfTQD6gwoJE/OzN8+o8nNcu3jXko57eELHNVkEJgW9Ax2xZ9JHhvO6
rHAYWcI3Hik1npoBh5DrRvllwHS+EeyDkF9Om7gjxbyemuLZngJtXXvs94O8P9eWrHZsl92FlQ9q
nWmeuGThzMSb1DlOR3H5ffGauj3ktX7MjQuqiP5Gu2I80pSseMu0g+d2h2jQ/KOjVHDUHNKGCNVA
7Jii97HdT+yDnxMFLqpy/6lv3HyVdorY11b86TzEjJXg/9y1pMGHw2kYPRK/WdHFKpwXWghGuoEZ
dUWf80R49F3kd6TJV1W2TEDtaQMh6umUYq6EXoeYURCSmzg/es6TtTP9PUf7yOi8RvSeGMN6h3q9
2/XIOIdIj08V1IOVJmoWvW77h1TCdt2lpJKTdwaU1rKytSpZlXnUfnuMINaWaCnQb2UdbYomWtQs
vk6CieMqzjz8Hb1QqyHwr0WOgBwJb+0G17afjrgtf8TsFRlGFl+eiErGfGBai4J5Smzn8XpIa0L4
PHigLM3bExuXFbjD/hHF8AUvMV5O0dTHskL/7Az+dITbWx+aLtLX08QFmA8hqkKnwhrpASk2lPuE
v+2HWfdnq+MbyUnHAdXPCdZjUV23nmzfA0ASgC6XvV/bx4Lbe6afADpLbBRPNoDXLG+DI/MuXjwd
6EtUpQtNZfIYlTtRR93+94UUhQ4hNHopj9qNcJF8OBNsl628IatWXQeoxJ3sXSgZ8JZh2hw0/dvo
JojNofFGKpwVjd57mIeEOBQ1aClzZ+a1sa/RoQxl/BRZ3IrCsnF0BvGt9MP+Zuqee+grJ156id+/
Azh4EnaT3eIEgWQJJWqdd2Ti9LFJQWp7YtWXVKREw1I2gUnR+J6w2cu1N/rmAzaydMWeSQcR6GLe
qWa9Hwf+OVbkGJWj/znkyBnGTtv7l0nrrbeWQbRPfA26r/ATm/OxiRV+7ag7OvhqslS4T03lcWo4
7ZPWyFdbxj09l7PWI9SL9cgqKdQe8ho1UjRv5nI3UzByox/4d/gcInCLeWRfPFIrr27GjrgnLG2n
Gj4ghJTumngzDOpB+B4pfCxI6hcx6JqdRMR7TucqQHbe0mhCH3c+PXNo5fssdOWxRyNypGYitsxp
f0hZi7b+EDgXIyB2xmFb25k5/dWAbjVWx0bXY1gmlVzk2CaRBOX6HWhM/gzPsNZE3WcAROf/pcIV
SJJvP2foa6tVN0sVp3YkLU6GFLYoJagPxTqIRuPIpJ1OUqZXK/XIJZ7xHy3oCd1ObGLfWAmMughX
STP1PJexE5QYMiY2wGYEWJ+riUGuzsarKJZVCmZfxdVbjP5il/gQNjuy0dk+0hVmdoZZPpAG/7wN
IOWkDzA2tKErN6Ptww5ix7erB9JBTdco1njdUVUkerFiQAn7ghX+daRuaj2skgkc9WR0DIhqw8to
k/KaNDUD7AIWW4BIch0SPUGhYKHoMNH1D3iHxgjBVMgguKGpxfDlWUuLANdjZIFRyRJkG9zCJz1i
yDwoLVzJ/pMHRNM32bI2ynabStgvvkzZDsbDtz64L4gWm7Prpd/AseEaRuC5x6ewIAc11+FowCPE
7ZSx8x9W49iEq7qijDCI5wpLtYSXJHZdSAZG3o/RsuzxSOd0rPw9xas/yWzTUdzgoUmxChl+s5VY
ORcIls21UXL19Jp6aFKSMAg/A3Y4thKVE9WN16YKanCGj3IiuUVrtiK1+12a6t4a80MEV2hI1lIj
/pq8yDt05dpeSWwBCs0RiLQcyAWH16L1HOSlESnzoEpR9lj+Xe1mwbIzKHncon+OmcNwdhiXcVDe
Oc/sFZlYCHxUe/WzR6VnFLRle4/AjKM9awTvaqGW4dAvIcdUMB/GRVEwaXaEVi2A8Dw4LnLaOHS2
Kj0p16l2XI7nENw0IqOmBdOmnZIk8B6V/eqoKF9HA61NMQLeH+3W2UQp/uHI0cQGWPWLCFrg7NG1
wNC7SkuHhAo9ru/8fGAh5ZjEusVGxHqybdZ+ZW2mKa23wTXv25jOCv0kDECMCI3B6ZSPxQJFxvcY
OXAz+vteIoeEbPhp41uv/phq+KMj9lzVU62QGmZfrsQL3hBqH5bDOZVQp4ifiR8VB2eFCSckKelb
Isfiucjh6rP439Spke9EXmlooxxgg2zAvo3XeP6dLBdA2FhpfZ+h/97KlJDLyWTRLsgX4znFbymZ
80lUf5+Oz3ZK6E1/acui3KfC4h63kvDJnSOo5t+q2mFTqcB7C5F/LkeIfgwdTOeg6+6EiY4GuRiS
h99vUSuKq4nG4gUjGM/SokiOo+m1p96AEhWjG36bRns71MX0zbn12UdR/ZSijEX8VmPHT+scqS0M
xpxB+4drMs+avwHhoOQtnVyB2ivERvVeumtaJ7qvcU9gzm3a72JnZLn+7eDDZQauq3vLmrStY0fu
JjKG8CaRQqED5LcMPlnzbV18phMoIHayZCrc2PptbR1TByxKLFxW+Oj68WNcsfBg84vXQu+P/dDv
cW99CjS8ykbB4MNnBfz9IKqjpbkph0eebqSJnaTr912Q4hnIwDEMENQ1Beexzr51aa7ayII50udy
i3FF2+I2ea6sJCAMLnuIPeQkvkXiVB+Mn7nJv7rybBClNmlxlNkZ9tkGCVk/bKPe+GwcKisjDmkf
nepoTKyM2Oov0qQDpdx30Vp6y4QOaT1p9LDYcd8dspW3GkOJXgMvzpomnDg9YV6pZQ7Vi174xSK6
IzKISov0gH0THmV0Td1h6FgORpW3g8NJ4J91LRvc/63DcKILNv7gAexXAy65iSYwTxaa9xmMzfDl
bIpRfHgTsrPojH6iQYaBqIG0Mmwb0j5VWvyke+kfTOtYk4LYXpYZ8jAMnuir2HXYlbwIJ/n0yulW
EFx4JIPjCQoDUpSguwZDvNUEsTqyrd+EVqRYIgAwifpcQdj1bB5TkzP+aBN+I9ijQE/T/RydVdUc
ZJxjDyZyMuxe6sb0ZxP07gpH1Zk7uVyGHZCdpn1MHUQxWm8ukUIPWnhL4vFHREG10sc3ZRQvNgGe
5wx3Uay8Q44PQKn8rpCJwC2Vzhy3ck0rvYtra1sGAG/i4cu8BmX3MqZcQNWcTadqLsqCpLjEvtmE
PaFPXQa1BTu6fumJYQ5ddt5Krue/a4y5XTrBPYv3884fO3SUbXGdf6lW+FVMY9NF2kq69aLWNOJk
wjhet5Yn8AE2q7AyCfzCQZ4l8jHU/Q+vGjeDrF+aIeYGoep0Thp1s6SFw5d+hu2B6raYntCunfGt
btxSw4pACRNZvkGYMWR1lA4lTw4fFvVkQm0lIjufd12897mV/lB27bIWhVyUgw/g+bOEpWSgEYB7
xe9HH7Ql25tihzrKSXeGJ/ydM2Kl84fxvmtwi3gjXuRS7LB3GEs/C7CGv7eCdpj12EsGaVS5PADE
Tu+ddyIIFhm7fWZqmNXjdP5GKKmlB2/XAeGdkqfukC4k8x4L3Yh9O/evXhU+oTJNCR6dmrVF+JSf
cP3BmcMIbbHuywQZCZHnd6taI+qy8XrAPKz2Wdj8sSW1QSTto+5iq9A+8SHD1ym7Z4lbGj9/vO40
dwssuFtGLP7vZISluc6Tm9u3e6cTe9cnLLh7pr8L7wrP3bENeAcYrlcfGEXXpuSOaLAihPwfFoOh
72uzuarQ5fpprglPTM1PICVQqgQ1BI0uw8Tg9yYAfXh7uRlQwYh4Wff0xMIXz6TKXpuu/lMjolnn
s8Ah7tD9ti++R1aQO6AuoMpcVCkfaqWpt9oSLyZLRBmQcN/7dGw42NBrWCWRb9VjEdQk4iA3Dmtt
Y8TAEQdMbHdR+5qSThfWrHiMiBRzyz/0yNIRyCvQbBJfClE6Du5b/AIT4WQBAEvNZTla/FjNx+jp
60i3l8zez5YW7FnC/8TKuE8AWS9RymRQUa4ote4z2fwgoNzYbXV1p3afNIi5Bxvzl+epl55IMT1p
L7gnNrnOHp126DOpzb2wSzJws+qgCB/sLJr3auJ2N7VmV7vmriLeMA9ksWBJQM9X/IyJfz+60dno
x1c9ozmKLFjWNqKgumB+Atv2Q/gldkNiIuD2GqTJBSdbmO+dDpcDmPYI1tqBeXznaM1nYPQK1178
qRoLGyRWJl9u0DBjaEirl6iPnkzixng+WxBJO/PKG6n4CbtIb23x4Cb9NF9SRGcjMSjgsBgdVj2O
j2tpjvRSYWYvSZGOeRAyKImTVzHynx3D71jWyPI1um1rMJ/pw6c7MN4PRUwIgl5vFJ5lHTJvqV87
X2dlR9ls96QSGTjrE0u8zzFAdme++tgTyDPfxyolHIhLJ4tzpAjgGCCvbILGDzaaH+FVafmLPeif
XVls2AqtsyJko5AD9LDJIKIGCyknDBxjgf+kW/T31Qz11ifUXmhCVx4SnNEqbwlr+Fhk19xBQ58V
OagdAIWdThgJDm2uteqBzSXjC37gtNpZDKF2JxQ41VluDhzpG478O91UiL67+46VY6xJ93zN558p
0ylfOuNsZ254knkPQx9WPPVJS0udhDspvsYABDZ5FgMJGe7hjdHVDw/NMGDqzYINioz7yTCW5Qg8
QPJUoyEz8eNpuN+xsybc8k2b32eTuKHDg7/WjIfJVbMP1ymp09k3xQXZADr7yNI6Dmm7H+ruiWEj
AVXVQ9eIcttVKDX6n55qbumihFiNylqCmh6B0yjAhxOLkLTtodDAHG7T0MJ2pAGcK9aMD0mzBDXQ
0aQYVTysgpCBbQPRT8QhksGqP9mW9yhmZXVD1hv6F8Q/cle3KE6HlBTWXi/pWM2sWUAbgStI+E7j
fLsKOEs9jh5NJP4g5pgLNsDIeyz3QgOPpjluT3PbOflop225xjJ0YBHWiMRcQ8MhWjfOPwuzL7bk
UiJyDslBcBXtO6XmXSUQv5Woa1x9ROiWQtV2LX5e05tFC19IJGxSE58pIraU7bzUW9YBswXhmdQi
L67mfrRxLTYYzO58wq/E1LEOFYRgouAMBzTYBTSQNmEK7GXRHFLJGIqQBZTYBRgJi6dIoUBJaN59
ESTvsicPPI5vDEu4wWr84B0Juwsw/COCqWTTOvhuHZcJrJWlf/RxDOHenWSKGBpB+8mNO7wAzdPA
BXNhLkBYTAlk0tbRkdZkcCWF9y6F8+wKQXoIczv4Xxn2iAaIQAyWh1EmzXAw298GYudZ0iN6nZ4A
rWylKInIpQknY4mmHXKaHrprOJK4c42u2Dp4VnUnYKbV4G7MbATyHpcyl26HRaSAd+lw7HZl9DZJ
GC5t09+FjPAQy3Ubj+Yr0Q13Fengxeljvp2geQgteQ/bamu0uEhEoR1RvTubVm30XqENJrJ1BaJj
aRjlLik5SI15jElk79HBIo6YreHc3tQ92260M9Uir9CRlsjU1pomrqHhANDnPB7T7qYmDA+dZsYH
UqM87B5tsuKUeNZYU96xOIrWAjghHNHyNrlVSXHhiR3a6cciTIqjIPvPtIV6EbUK15oC5kYZTnvg
B8BbrI5YJGKJ7uuKQHrYOOvGGiGUGDtzCrdMsFjnTMO7p6i+W0Ndi0DEC12zaihmvrfEknk/8m5P
ytM3zpjsaoMYOg3/H8dEVucvLHTMpTFEL7Yswh3lIuLbTsM3nybrwfFPijWBkTb7rKWp1aSBRc1U
BkbqxeAhVSYy6k2PUZMj0tsFjfnJKYCSwud7IJyB8y/cNu04bdMP0inXXigZVNDMLoqgKnahPeyA
2A1nMKu7zsciaDsaj6o2RlXPU1Ba2Bd9fH5paoLOqvJXNYvQfPyfdegyDTUjpNgT00wcrCQmR9Y5
LJAJsu+9awSR4pVHZ9AmWOTiis18VJN81dKjmVb/VVzZPBennqrxzld1te7br7bHYR0kWMgHGB+h
lHxWpOlsM214b1iSLKOkyrGG4Jaom+AYFcSslZJJflS08dpmUHzXjQfhyxekTdOqHzzAebbD4CLf
lQxw1kKX+dXy5TPs/mc3OU5Bw7SgtK7EKxg4maYnE4lD2GH/dcFRENvKHQTNMUpcg80CakGHXUsO
WIulff5AUAAo5+Zbt6NXmZFE50hnFzEmR0SsbzAMs2lrXkmR7AiQ0l7iGDSrCCJ7iaqMqj8YHrm0
UI2L6FzPiN9gkyaG/6ykixvJMuKtlONo3hkGCb8pQJ31uguIwhgG1L2qLj00hSWrHWlTKzMhWfrJ
nEDpVt06iqxgyfVfHWJC06kXnPaxpovMuGevsbnuh5GLQGTFOVDRhkLfvlplszTnzRhFywgGLyeb
w+68U0YmCOZrP1w7WN1IpvSfgpQqW89zrrIhl499nSOa7zBEV/MsO/TxGfHsHw9WD2QpZX97NOsu
v88n18CRR8gdSSTaszuHEfRh/FV5PMDgUQfRqi988KHBRFaIHdb3AokB6UkVT3OzP0WyGk6/X7GT
RqnaF2w6IvgRXtR3q9J0vnCinIWO8e7ODSWIb82Kt5Agx4NTN4gCNPg2TiVPiBmR3mG4KGz9WUob
0rOCFeq6NrOgJBWXSNlsPuaXAUUnFzR079aYPfwz6jHr1JEqAUF5051snoarEIoWsKCyYQtmRLO7
k3ny/MKoXUAN35W0dOhnXesQjeFwa5P4VhWGjsDG7Fa9k3SLodXUDnvTJraC/1o72+53OYz5S2Dh
T3H0YDr4Mqz38axaViC0GMpzApoZgn1vCvvnBhdiqg3JW05xPikt4ORiKFHYdUXlge7EHLSnioC7
W9oMHpWvk96HOhGUeoawREsZLk5MGDsA48cwCx/SlmskBBwjzbE6hZRC7TL3aWtMt/mpkmqTSSXe
22G0Fy6DJF9c/dFKj78vvRasYfs0Jyy9pIY0nUulgFGEN6Lk/+oVFxl/686XnOwzgGn5PX9BPpb6
9k3zHLq6+nb5IgsS7cDAwN/ZsbhGkTZC2wn3VRpYl9+XOlT2pRDXgpCigNzbYAKBqiCtCNpYxKVh
dCRIicfaWKTnmaJ5bmNIS25R5PDWOn3jCnxVYQUKzzHb6DaFQ4sXL/KomFKTqgGoVycC4/L7QgXT
7GTPorMiGOpJdOAoUFsGP9AZ9Nwzl2w9v6p4HA+hJ8fDOJGw4Y6doTM98t215Y7GYUhI+bIxBtLo
NhhEnXFL7LD+zHN17glS1EIBHWEMKWbBAG9YlArB2qpOSAgbg6baegbY4LQu9YsDkn1pjRo5oy7m
OKTAEFmsMQpWZSWzNZzcZAsXszrzALNWqVmnD1mB/oEN6OMYjKdIS73N73eajLa+6QiADe4GI493
nUEIwJI0yRcyQL6nHAM2nr69MifwM7mGMatgeGxj38E51Fg0cL6zHay0e7H8hE2T7l60EWkcJRPW
n+JxwhVes1Z9qLHTPmYZ6VGeR9yA6KRiczX+T6LOaylypW26V6QIVcmVTtt7A409UTAwW957Xf23
xPzxvye9u4E9M4C6VJVP5sonCrjyt3Yggq0zT4iqKaL8OiWN5lTgAKwCXLxQT50mq0dQa39BJ4z3
MHDKs2789foaQNcAx30ZpO7dnlLj5FlPZL30e+3YfB+QTx8J8xnSAGJ4ncgJEuOr8g9yTD4Jkb5+
2IBg2ScCtBmD8mYXFA34JH/IZfX9l1lDdUs1/1X68OUge3cbStSaz6Q9/X7e0PdT1+b3hszHvdBG
FJVyuqJHO3eYNMZlALH0+zkRK+eeJEhPief4j0Z4m8nIjBe9srJj35F1scT44PTJu5ZBwVGW0j/q
gYWJqiiMjDJtEkbZ1KMF6TRA9IPfHo24XkhE5tcxj+mt953+RZN9yM/dUKTSI5REhplAleEuW/2m
wl/yIJyaQK8v8r+tiOdQc/4xhMmOd397LqygPzJmjTZtEZQvXIdksEV79zL259BcNXq7gWNSyOxf
VV4gKpZVso4KihecwM+/l9HQ2T+FA67T1rEgsPK3O0N32904sv02XHK0nOrs0++Dmxjs8ATomV3U
kKiePzFAZQDsC2ESOPWtyYhNU6zDiKrQnD3z2XCvIw2dZ1KjEVjtNi8jnGE9peZU5ErBwMbI9/gt
KMNghYbNMNh3q2DiZRSXIPOsb5vmZ4zxlXfNUkseGtcJNqXua8j7oA00zmPXlpwKDdQmzjAZHhmb
PSWVb7FdYfCfD363/X1pt6V1pvKKh4LggZz6t1JEO9XW+v3X2Bn4yb9XXWnC7bLRRJuuyO7V/MAa
YGfbmRMMss/4aszGXcGGSo8uSPWDQjtfRTHSBBvIPcYY+ZQ0mjg2WcGMOcTm5aqQwJpIHyrSqDNA
/w/m8Tw9lO4D0gaN0w1/GAmp4QlQxdFMsGHQlv3I5L0EQntuM1qSB+FWXyoWTFf04sUt7HZPCaO3
dvR6xiuRocc2Gh9rCryOYzGIHYLsS8H+aaeAiR7N0TX/Pcv+/8eSGnCnCJp7W+rmWdcafe3Kvn0m
ZwyJkjvI5wRSM1A/PmyeYdHLqoDXDKnLLpAzK6Bxzfge94xuAYNFz1EQGJQKWOldAGlcm9RhHZAX
WTYTJQ5eBVPKztBP2jzwsGJwPswoODlRStLdWtVNi4LqOTpDnWyLR2wxwYL0YUWxPLtG9T2Xqil2
RPFEWmvqmxOsHOuMHvZpNlR09kL2jFR18oGNyi7mSMEmWdf2IBo1HsSkx/q20Ot/L/999vcLnTkC
OHDHJ77d4MFppuGNGBFcZFzJe89L3FduL1Xk20urKTXCDZTo0sAdbFvR4PIx+5oIjb9ouy64xJNf
Xyf+1VNXxRhw/PzsDTYwCbojsPpki1OohhkQZRl7uzWDm+UwhtfBB+z6iZgU6BEs2h0QztLPmze0
96Moy5cpzPS7o7vTBiYTzpwxSo6JDhj3t1HSCxCw0kF9WqBs8bJlyVk2nXfiTGzNhYExNMQNrmAq
jzzYRL5TfZRD816PNXOvIiv3bjx9G5qZvndRcx/HmMN4us7ETJ5JnGkLTGHS6x9PL+9jb0KnC8Ub
0FBrG1ojcbox1j7GoeqXHmnMUx5Qukb5AYtTuKslnmwNgXLVE5T17MHH8KStwtGhoFYZBAGjUj6h
IL6UoW09UrvFH+x4aEI+au2QS2jCbQbcOqwfgZV1f6byHPRmd5yg2a9Lh61EpjQAqq63EVWc7PqK
+F/nD/mlTL13H+BnsZCOASwTrOQxY3C0xvpBl6GPLgE4UceRwXYrrRkQBpqBrWnAR2T2qXyNktqD
wFtyzIP6skup6jhiyF5Y8VCwranlonEj7TkpKu8ZwT6JD30DKFC0XnRzW53cuaNduMU00NpzNnGG
8s2dL+NsETaXMrQGEnazRT44VZ0MTrTfUJYzwSVBx7VZQbuISzV6uJOkNEc56UtXgUPIutC+6REl
f31nsJ1CqB4L78xC7JGH04BtSD045zUL47+v8KtX2DvpOYx3Rpp4z2btiIdb66/zqA12biseWRK3
yxHEMQTv6IwHbbzBhRlujAOmJCrO5ML7szF7In+fWfMzvSuf4lCLT3YjzCdadoOjahjDFEgGTymm
Y88p0l2U1hprrZfT466yuzA7sex0q3hQsQHjM4QeMi8iKnAv9vwgCVZDiuZUTMjcSNE6+GAcFbBJ
eTNup46bhBkP5hW+aApcov9u3QFDAYbW5ei3wYcV1P2ybZOEbFUqyS8i4eapJ76SKHmuTc5WDg1G
+yjBl9fbRvMVPFpU0y0nIYAevkjOmi7kEsZZuhI6k6QVCiWCd+j6OxsZ9m5T0I6v4Glq2In4ZX8q
2xQzXZdoH2k5vlZscl/cqvtWuuE/FOf7g8MpZPH7Ug9JHrBVL68es5/FyN75JdYQysvB7y9B3KT7
QJiM+DAOqGywDr7oqRufn8XEs73KPenKyM8SNzTUiwTBNdLTXUat/a5lv3LTnN652VbVEWhXR6WI
80Fg0M7/e6AQcs+ULd+1QY0lMo7U4fdZP7/8fZbp40Xm+gDkIztnkSi2WRokEBeC6C0jNdkhH226
NnRBXXKcbhxCW/5dd+MN7cnjXbiD/xJL+1PvMF6YeeK/AEVfO0q4906yfQyI0pWwjQ4YdMHmVbI9
az0d1MAUnZG+KMgF+okaUZ06P3ypCz811dbOwjdqRIOLmh9+n8U0FO3Zdd+qEEUwKjQSwlqQHLuq
fAOBwfZJ42aYVFGxdgZA5QKG38oQki4bn2K2ISQK4H4q5I5TQmHVyZ6f/b50mqZeOREO8aHyBHE3
zqeqGgg149I6RHqHhYdNI/wbKL5+H5+mXDB5jusT5IoobroLnu+dzAS5FrcJdmEWudeKC3bHn3zJ
W3X1HIU0h28Rw2E8J82TkqhLsPfJ2Z0sfWK72Q63FNXo18HcaKPYtBWBVwWRjTCNPWt+81N7fvh9
lkQK49uUwpgNbEI4kioxEgXiYTdMorG3nEVMH3I8TsPT78NA+Yud9OH991Wij9BEw+QwOANE4DH1
162TlGfHdYp/D78v07p/c2L+pnaIO6L4VIswrzwOSg3XnGn2VZm5zQGIvrjfl//7hJu3dJS0ccAB
WH3xvuzsTVaxpPbEWTPiUGe7QjXSg+zW6fRDLKibnJbs73ib645/E5ehb91jNz80BTXuq9+nmu+D
nEwALCeJe/x9KJpa2wjlN9DXc/vFdIFbxIP/hP1ZbnI05Y1maVhnGnadNIwwdaq1fF02PQyRuMsf
84qfO0m+K0EfPPSkfaB1nTNcyYjno4S8GnszA4yRam+xSejaZz1zvceQ/U19xot1x/kodottonHm
1jT2DRFDyqPPPayiF2NFMCL4zCLrq2GQetdtGV/iulNkOlv/s+0Q/ltsqZc+Cas7sduf34+XQ8DI
z/afoQLKq+zQyc2qF7uuNILnoKSWZVA1ElEVPPsch/ETWdlaUPuGkdAn0aI664khbnPzbbFUhGae
ci2ynurMAJSlqA6JPUDEy4zjXoAWubRLd3qIaJ+6U3mKg5plKWnn1m/n7feVM6RwRXOrvuLWqq8y
7ZfA78QMJehPTtmXBxtH8C6xn/7lXKqC9keghDEs7UxsjKzbJA3snHDo3Hto4BVhxzwRFUkHqGdD
seW4pp1/H2Y8QRCpcovOZr0qG6scu/wfwcJfRRxgaOtdllQycddOX/ETZBdXmj+/r/LSDU8trNx/
n9ScIj7QhdzxG/ntO+WAY1T6y9ir4jUsRbrpAbMf3CmIr2gxaN+t0/wxc0A4ZKR/yBqh545sPxrW
BMzm+oh/gmRt4pUfWebU/8XJG162mZFoDTiBq/hqW8UJg432nLaD99zY6d2V7E6QGj7MDjNNYwQl
/jdHvnCmKJaxbP/fsz4/Rp1h37SoQw7qYUt2TnCsc3ol7KQZ92FqOTdOU4rxrGducWe3+8gDWdNQ
c7mqKqynOJ7AbDZ+ekHKgW8xS0a/4hFlYtRkmOZR2QNARtM5R+5UXykqoMUoNrONmWnyOlSBjrBo
GoTnhCL1EpXsOAS7cLczzZ2TIa37yIMLvQj/8+2SNZ8nGnLX7xNRRP0WGgMdFIZHaIlY0pKEZLCT
eP9P1WxeBefi70XVnX9fRXnzpy7YOzfY15Ddq/aWsB27pjiPFqZpaR9qxipalfuR5aSnMe7vJRHv
2++DCAgFtYn/w69L/fs44FOx4O7VbCfbzq5pZMkjfN6dYTVAC7mf4uvGPSUNXXyHTryVskg+GO9T
60ua8chMHHSiq6hrnL9CvoMU8A9Bxw5XOmVy9wfwr4HftLuq67F/44CEEtNW7sYoAiL8tr2fEEtW
yun/qC78L6JZaU61LJMO7zhV6LtwGOpVAMtnpWsJywlm9oBA8+gyuLTdXqJDMiPhlyhNoN499+5Y
K6zl7yvown0+7wro18sZssDfClcSv/TWTj2g5G1xI4QpMAo9D21fLuB4/61jur98wcqvoK8tWtpN
Z+ryqwGFFugCv584w9CeAtbSIzo6GOJkFO8g+Zo9rhTHrQk6VBZDVXFVMdr+0NKj4NkFXcIqXnbg
VKm2oMNVrkRu7gw5swAADzYuwzRjKPuVpifnMukxbAHyWqHH7eyBK8gPvIyymRQnG44FzdhDlIbK
UvJ/wDGBd4tPV586uOsI6F7ppvsphlphJc80T4VMAjn6YlUSnfY5Ketvtw5Q1Jik9xcxeyZiwc9y
av4USLqof0Res0Ss/n1KRhvdnv94I3+3w25YqYA0gF0+OD/CKWXSvqxzPgxbuF9RAcz9vi7IPyR2
ya+NahneMfB4Co1RjEHKP+NrS8oBCM3iprf5ixvb3ccJg4JeAf8yyup9cPjHT2GQwEB5zvX5L3W3
VBxUq7Llto0KtDAsvoTVkCKpyd1wLdFXNASbHubBSk3Po2DwOUz8k6CFsNwIsfRDelR06zUY+elE
Ktqls/17SGI2nbJ3usPv6/891GVRbTgW0R9UQSp2WgIHVDoBmRGeu3cSd9tNFNFIS/O2TugkW4ke
vi6UU7yS7+AETPBwKNPTWBQ0EXMtnfXJd0l4EfVN4Xwy7J+Aw5hGj0cpWFsVJ64y6F+roii3esmd
0ncreyWnEUM4fXhzPz04zUGsqy6lAL6BX0iWWMJ7GUA1QVNdVVCiaPodDyZxCAbYBZnLFB6cndYo
8nD6+ipR6zLkjzYGYz0aJZjnZkS8cfUSMpkz3KCU4JX2F30t8bjVvNXlmJ199HPbzJ2zXifcBAu3
5Q41bSuRsEvvKKqI9HFHY8ytULSUBDJk3BVMDFipU4GyunNoeFtK1zeAm2KySVwa/qI2f9QhI/ei
txekhutnhwlyoGvvWQUHWXcwGcV0Jewq0X5XevnlOEaz8WPzx0Bz2FfeXc0RwczXtMtjKnztFGaO
TbkIsUhr2oPnAPhUHgkWObgxecvhAf6rU/LR6u6ZJEK/6kD9cL6dQhBo/Yc1Buq7y+07iRi8PbpY
UxKEmfPHZpdwr6PBfnIYyG3zsfKW9WSeeXMHexkjbqcp+dC6pVN0wJhXgOTaVSp7KCswV7UZHQiX
SRY0VAst1M5U755FE6NVmMOXFRTmxm8ZUUUd1ZncgM3lEBrDlsufwbSsxL1DY6bup3iMCCrLeqwG
JDvM0X5SWRtfZ/zVRxqbIhDAR9cFnGK4H85g67t4AJE6EXzd+L1xdAP9LwW2n3KE3qqS5m+A+noh
TSVxhAzuBsTfBc/UDiO+T5YtICBb4HCrNZDCcQqCo2jcY8SWPMyGEwp4sEjq0iKoyV5jULzjsVh/
tLrxkYdQa4wBOZb+7vJUjj2xwZzCAQOezUsH82XrV82G7XO1FXnm7sOEEt8WUO4E4PtZZtZnH0Os
q7I4eM7C7skho4bNJTZvOlqHnfmcu9M2f80wKSyZO+1lO3XMebAzDRpxpahOz01a/kEvZFntaCsH
5JFtRIy1cbZUzNM/pnItbP0Z6OpCwSJnUL+PbXxmu+PQQjvKbeYF26Gb/Kd0oi2ksrgf+YnmMwiN
pk0t0MZbtPqEybgA6VGZYGZbuuxaZ4rOUq/e0yBMTrQLrkxK7Wgwh1yDt+9YwkyxOxrQOB5Gffik
RfaRTVB/ZVknwuKLggrgODtl84Od4d7u+sZbVfCPWYglfqp0FAfKVMj2mEEKJtuBMVjRjjnopCKn
ILqwz2M8FWMbZJBcrEM2U0uzM6ZzFHgmN8PehJTTUQ5L3JjieT8+dgJvh++pb2HQYKMRhdwrM+Q3
5k/ehl7HQxDb2gpNGVoYbYOHUo7TMg0HSZumM220yqciYB67UYmKT66aniwWW8ShAcuhOlTIyC+4
47fVbADEbrWj66lDtsokS6SQJ88Ejdv0jni2kjraJh+1rAClBrwFaqvAmqYHRKrz/FhokB5bB+w2
8azx4PY6PZ4W0Cz55pdFd8yVak+dNtfgIZ0fzNwvidLmGwjkZ65Pj7Oayldmae/ohPPfFSjf0By7
jSpNlvijE4TOubYuOQNFXKHDye/IHRtuznStM7dCZt1TotfPTfgBum58gyM4M/vijZn39qq3SuhX
fV6tFN4tqdrnth+xLthkrIWn0VFodJQeVxw6xegdTDd7Lay4WEeaXOpqDDcy9lZwjoanLHBfg/Y4
siouFQ6KNftPCqwmdRJC+9MnjAqorKS36JeJNU3LzmiBJtV+eRSVtepKwLrMlZ5+r8EsuCSlIS+5
S/lVz9w7yfBXl860yKlp5mQHgNgkWNGL4jPszTV2pfvgFTn1V3A6ddIop1JqHMWJ3hk2MYxQdMPR
G5S3xlU4Eths50y4TdqNlmparO60m6hF0bDnMwr632onDnH2UvNlkrxdDTl9OV0/sHYyr049cH3c
ymbylG1Scht15n9dRNUZlN4Xi+t0UQ7y4WksoW4GMZvJD6gc6rsaIP1jG2xINn7G2jwvBJS7cenq
2ud1Fm2K0Fx6g9WuUI+cVYgDMSH9GgZRsadI1B1doPssEK1vd1dNliySlAoaoUFI09HmCiz7k7vq
DwrauPZGBnNt5jbLivUH9CbFRHkfrUKNUVbtwKUeYbA6IYJtcou7jhrNgc1d4vQ7zaj3qi0c3vXM
MK3ylrKUIPPW+yjADVNhuRvthONZMHvIbaJaDpYAVsJFMdTHqPI2LMOcOPonNuivbqYBQer6c9jW
p96VF34mjdN0K4aQX5qq9hgNik2RoRGV9jVpaQT2E1wE1GTBJGOTXPBfMTKwUV56D7XySMJoWmcT
6kzKPwUT8/dQGJeRTfZiDKFbDxlx0FL7YMjERolQ4tIyXjGuHJzWvmYUR8pIA3WNQyvMI0ZIYmZy
9Ne5jAOyyPGpkv1xyi0Ix5a5yYjWbdOoOmR+94PTj7BhFLj/iTJ7d7z6FBKCpAqyWbWokAuu/INf
E7Cx8QlyBCf0/NlmTN0bxmDaLLCSZFioRlzysdy6ZU0M1IsOjWnuG0h2y0LTQZ5mwH5NQ9tEdfmE
Ns23KKYT0Sy8p466GIBUB7f4Nm0HIqE/PE0pWWYoLi+mbd+qWmejqtSzRBpYmRq+YVGezbk9Aq6s
YaAHRc8lnPhNS1zO1+VWn/mIflMegSc8h5rJ9peLW3Qt+kXZ6zOy4eAo/VURre/t+hvNlM0s8Iau
yt4JoOln13WftaK8F0PGqTV7dh2ga06EkQfMDsPjBpBpHdWHuG31lcNZpWu0g4YJmiK35N6/VIb+
7WNBNQrvUecxRdHZnTbrg0/5D10uGrJ8c6idd8ZIN35RJ72xX3tnrhDRYkaMEMb3NSrDohPNTmnR
u0ewjLbQaoJ5ViWMaCKj2wnlPoNELbixQ13vgKsR8CVKBB+3wi/BKbwni0hYVFjFt7DyY91LHGIA
oMRMscxYF7bYRrjE9OwHyu+TRzwBYZoYk2NuCfOwJNlc9aH+Kb3hT9Ozj6jkV6CW1MhciefiskxH
6KU1+xA5+3cdLHx1yNmcgxyOkKZfG9mIoSbk46ytJ9arO8rcJivda4G+T1J/+mIZTiBbsR/GVTdy
xvJhoeW5vkxqpngyaFdNJ69+Y1HaoBfHZqr8VWROX2ZwFIyOd4ZJ9kC4N7a/9sZLx/cMz6gxQk1Q
3renulutWKnpHufUNK7LlHxKo6kdNthFDOWUnl3Gz2F7sjHh7Dr4fNNkecuqlfbSEcVRU/1mhE+Z
+QlEvAlrYKlTPBrF084ryw9CBOXRteqPxsIyVRTg1sZWPyaomSRaZ1Act9rFmGVHfxoQduL8VpGL
3BLBP0/tbETwDZ0DV/Jl565ABN1PgBqnzi/Zp1oC6+V0Gj2hdvZydAG3t/lz1/b1pk6ofZ0MUd/S
NluJWit487EG657ai5TaTljZxTDdtaneVhg0YiAvC9Yo6mTGDrQ7dTcb3NobizVttHHXFJBd4/Fe
FUzAzezF5QrbsLlVay+pDzom/wVqDpGTSj5rc3QsqN9CSmP2vd68KDt/0TrnqzB+XF97tuaDu2Ab
6XnslTo2iEZRVcS3TpXnv1ZZ8JLElFQwOIQoG0L6bKB8Q7C+Gby37AyCg51yJomYVmJcEbfCjS5m
VQ4rQxYM0kYfqX5PiollyvG7S5GrM3cwfMOFdXK62c6UyWGvqDyeyGo8ut54nyAhrBMLlB05sa1m
xVdo/dPOMaoXRzk7MhmsLLV3BFpN4UDFrob41y01ew5BA4U9sV59SnZAu2nueCiC+tD33afqIhe2
vQ1TKBU/flcQPSwBDk+vIXbPlYZNf/WXABRb09EraVWc4XH2stfdYEEylKNykpD3G5rnpkSbwNX3
MhNFwFHbPg5yaiFT1KHSkn8s1xp429DsEOdPHoX2cU4Eiu7Sl3gi8llo1jflN94yaAb3TJvnrY6h
jiY4vm8TUYIV+5dtNArzAtBxG7HjYfBNrS49RfTi+Gm3ZDA2UeOUf8BfXPe6ab6XpkuAuXU2U2ED
6fHynyBWX1rTfqLB/wmS4KVSRjPjtW9GgNuD/NdJCXHycmgQfmSBhZllGEib7Yh20dj9xcCAvPCx
vi8djfFbYqd07dEtsUQSwkiI7sMK601Ge8U0hrRDMhrnIWpNIhHm7eaqJkg5eoN92gxTBB8GajT/
WJwq11oixGbozdfUuqTWWwtpz4q9e6R0ul/Z5+JtDteG95a47KrK1LkLz8cvI0PAWEI06xRqCNQX
Bcxn4L5Hq/o9AwidV+10JRgnM/z/Np0FjuStiq8TfzO3Ijtq0rXrEcGkh8fdOpMDy98hf2fV/ooO
IyJiAUEZEL/FPh6pS0BrITOO0aDOzirJKDrHS78JbJmswVsSChs5KjV+/+53lrsMSg6VpfsJ9Oyp
N+xqAeQCfmRQEKKTj0zBfYrtI9cdB1am6Edmo0efVWpVSnZ1jeEjStcEuCQO0IiuKA+xwGcgfmTn
oE/WrvcJdvvVHxWnzU5Uw7gBGg/6BTTHwYhIe6nBR8HyOuz2T8Jq7EsvJT06FfOxgM5XL5ZqNZQF
1S5dUR7t5zKWcKFRhBLFH2Yrbdo1KdwlEFrPaAd88xYobFdqSKM1auY81hCjwaaWijtVQKC1phns
lOuIygBDnc49d7J8+LLPd4n+x5K22mT55K7p+2MI7n16lplDrJ7TwNJP92aqqkVY199d79H9VWck
gnQseHG2iuyadjmv2QNxe8tqCF9pgqGxid5qnZsnLNNgnZnMFtgXriSbV9ety6XTNW+dHTP0C7/6
E45SjzCtgxRG+nxKFPjTpu2X5B3gihndPiTauFDxS26VYptK3se+RiiV6mj2e1wNtiMvBTGsDHGt
p3KLkj57EwuCGX1twKcijmYwwKk939wPiqgetPjZtsFVaog5qoPGrZEZ95TzRRQY2otZqOcCySPz
jIve+dq5ZFwxp6LtTV5exVR+SkoOJvKIA/tWhEI89kQ/8kXtop3k7V9CAfSLld7DM/3XpuS7IYmx
Q/94t3OPEdMAv00ppNaQ5t9FNaR0LWbDRhgzYjjVCuZr/L+6gYshZCqYU8EMYfYZNXZJK40nvWQn
UUc4JK4ZvPv7BPsnKUIGrnF9k22db0xX/YcFtac3KnsNNOq/ZBTeQzed1k0UXjNcvkt4crSaxMk2
aiQuefQITNUF1x2wVKTjopjtj9jUlzG/od4wsy3WrptR+d1JMrKtvHFaCcC0q0TTd0UfOQeL04TF
Wy4rnGarTEDAEeAnJ9TkUUYjKyUGulLGezj0eEWHdWJSfh1RXML+pzGx99DcMIqoWhqaXaxzKR6J
63dEUfSLKQShdwYQHB/g05QSXIE7spDI9rMUwbWM8KkLPaiWtTC+8CtHJ49AI0PGMNr1WFs3MEFZ
5XLzIGX/gjqnz78H7mwpbTOJ8i4TWH7k+4npTuM8rDx4soSv1o53LM3inSJ3tey4Vx9Sa2CbJUO2
8+Er06xvs+n8paLV+ZBburfNQf+FAVejn10tgXU9jYdVJUDHFpb5w3o9IuF6swM7OorWhA03iY1X
mO9MqfWd3Y1fZsq/tJ/AgKWpPTvNR8z907SJcvuzJ7mADQW4oq8vzbr/U4XmLhql2hiG314Gjtni
rg82sI5mWMs05fY2eKuiU4TANBr6VGU899q8JHAIgdGCCxeYCo5bPKELqou3FdmqVWQRwPY9gl2N
zvBSlem8MOI1r7y1n48EGPGMaTZDeWLyludi4KUDPIW5YbUlKQJKyI81m6ao/SNDjF1BnJh72By7
ia29zHys8QloW82/5qJzV1kEW6dy0+WEBZfyj4pYShzeJk+6u6wCeh+6C0wzOKX0ND8AGbRPmoTz
Ldg9ctchaJPKebAQ3GKn/NOrRG1NxqYHbwAbFLyU1rxLc+PjpDjCt41zkCF8WZsyxXYueh0nbc0k
ZOnExOd0qpLxfBkdt4WLoPZsHyTuwQuGp4GSClYOBSFB4gCl3sDdY4jcZ5P5QJfoTl5pPbHkJJR6
cDHzQ2EacCD9Pe5ky8fLLnqCmZgc63L4omQ3PGQ9hjki0ieiTPD5TET7dsYyF6xyE/eDZTWQP2Dx
tbGAiW3V0dkw1Li0TPJaleDgEXcNqcv0HHvFrrCA5eLkJIfi+FxtIcmqLMe30DE9ypEUUtxbroXn
rVTeW1sT/ihcb1jVVQE2uSqvipkIqVEiWcMYr+sgglu0TttDY4tmFWczkjBnTu4FFVPpqSSA0DWv
jh47q0JqNYnA9ieGyM8mRFuYQ6/BIGyTtRGy+jvTnEXx5olMGIqlpoHJHgKxJ3BbrOkdYpQTry2T
j7gh6w4LKUJOIh1y7zNxrPVIq8RuubatdVFF+hFnR+8so5HopBfYwU7Hm+kavLeMkCGhWTmHIlHj
bhz0R6wK4vU6o3v8Z2QCttrE3ZZgAmBngtrGjMkre8qAuN5XVWMXt3Ays5UOOmBjj1G4ivtgB7qL
bexsN6jaHzWNBDo9ar8Ma9qExiswhy+HZh/qU4ydCcGBnYpewxJGzcq5k5A5mdY6TkUTQWhmrdI1
Eqp6SVt0stIid+lSpc3YCb0mDIKPwTGY1JK1nzCeLlJ7B8+PMRTlqzAJHtj+ytAcHoVPo2oRJWLL
/VCsCdZTj8x6foI2yOkbnvbsFV+EesKkCYkGrvqzH3nRUWXJVuX0nbQyogWNN4s/UD0W1gkVtCGY
qozrJaVgKjWrR1HQSpg65SsyIZ26Qt+abXWO8VGsKvwaGEo2UcaxojK5lSVh7qy6P05DVUoVlnOr
T3PiRvmDaZOfvdH9N4OQy8A7cusFAq+aCJ5eupQz6qMYCygOCXPeuWsBZgcDba948ZVLV4ET7oa8
ZQsWWOtqkO1Br9CqC6e4yNp50xKS5/PUVS/ApydJsuNIl6+a0eL2nKQfDNo0t3u2Uv1vGZvMLOPk
YnchVOuEttNuitfMW/Cd5B/S7h4ae2fOJ3W46Zt85m/nn/Vk03PQML4iAohWTi4gjNG+gE6mY/kd
5WB+UjfDeVWTTnETOCjOJwU2n5o5wTMcp5vsqrdwoMfML60PO6peFNe1Q53Tgr4iIqgqW9H/+F8W
GYINO0RJJAXKynpqcSQpJ5f2uiAmYhQ1ib5Oy0OuiBH5zZSvSrtkms+qFMbtsYoCfAs5P0lFZDt2
mRfSdFLY8uQUxVlickv1C6VNl7yqNzRPMIOpqxfbzylCnVijegU/oB0hV5ATzAh9Sho+a6pCScnT
uEj0rqV0qGZCjZq0mPrgoGvtc10z2Zh6K13muf/kpPlPB6DSd5cJceaNSU4jJ6jqUo1XMqlQwdCt
aKlEbeVbwT2/DGSxr5r+oDGVYCQXQOqgORw9ZZMbPXC4SV49M/0OdJNUnCP3dl6dFIXzHGYJtiBs
/pXdAYOSSN03XaTxLuqfcBDT0RG2RJb9y4gAhErRZGsvxBBsQTGJWmOX+jisWxoOCd83bBP4AQCI
oUkEB5hOgALm31ORZJ/hhBlBc70/AegeWmjindsyA/k/ys5rSXLlyrK/0sZ3cCAcaqybZhNaplaV
L7CsqixowOHQ+PpZQJIs3jtjzZmXyIiAh0wE4H7O3mtXvYNUzWyMo6YVG3AltBSN58ng+FypreLf
viXeT/DD43xvYW1rtSZBVVK/FUI9oy8g/wmznoXKxKioFI+eOoumJdKCqUjnG+xmZUPGSOARBOWw
Y3nWdaBfibBJHliJ7nT+wetCIa4eJu2pGaElkppywSiyJQ832IgpySuU5/Plkjxdl6qga1LnkIlU
TQga/ua100c9EgWpn8lm9c0U350pDYI+ScYDL9LXK+ID0wusecrWUA9oT8VUodEQEOIHI5j4jti9
BNKtO1QcXK0zn7p1bQE/km6MA32IL3rnOAeXpvFyqwFLtuU8P+e48Hq/L3qs95cypgJqzCGToe3q
5+Ui/ue1gujavnTLw3J/F2bG14gM+eDODeXH8qL9/MrLBR6tbK8V1is7mREwTa2cHvutBB0HPo4i
p+cQVqeX9XkS1KZxT0X7yEpeYjQtl1QnbBtzTF5Z1L+SiVKKabJDS734MSFp8h0wtQOiklziImx6
+2xoU7KmE53Tz7yLhzhGsUH70zLibYUdp0IzOsqKfnJWPcQi/uU5jbOODPs+SeRPkXeA3awJDQk4
/tEs4Ds1P0e7RvkW6d3ah2wSjyERuhZfPhQabaRF1ozOWhb0Nlk4tWvdQdCTQLHXNBwKmk+sOTZt
Vr4w47B0OpsqfdKLguqXqbauXRs7OLL3aGuKTfuKkAKOpFm8EM5e0VCn1S1qUlqpjhEy00HVsKin
+uOb8LHCTnVBDLouqBvV6irlBNtEPDZWQCijntd4hE/MUenJ5929psEq5ngNhEbbh6m6cX/Zvvju
mvs4Rf9clOxyuke27MDbdyY15zO82kmtbRpFJkTriN0QgNvrbAsbjVFfHYOelNGH07oqm55G+ESG
kGJiFk8JMxxR7uhgxiVL4anrDlESR3R2ZjdvGm4hvGYHYOGrMRUvsNKxLWZnpex3ToL5CjEwOpSN
LjKqdy5ObZu5Qg8pshuG20T3fhRhcFM4zsmP4g9RiG+5LL87KrPIpUDkxHpZTsF79Wj6c3VT6tYq
7lPO9nX3EOTuxg7kW5VRRajoVPoDw7WyeZeknoy69sNR4tKXJNKAdZNdurEc41FV01PW+By/gWlN
E58xkyiCwbKVgMJXTZXtsxT9TwjkZmUPxgXtC85OFHCpwakvT1+j+1Z3ajLGshMlZ3pWUXiL7Jom
6zVKh2NRIczp8xHelkYlLQnWocs6AXOl49LN8DmPapT21jpNdmo5yELXfQBoJYkodWTNWZbR+9gw
ryP5cVVHw2MsOxKFgR3p2qHPpm0lrB3JUCRV+Qg64DiW4hik4qlNjY9xcD7I6XhXdnmhmfvk8D9x
NUKPC8s7QeslBQq61iR+ROhbWXk0OHLzjZlk+6DS+Abz24l8KGssj1FMVmVeUPVvsFOhQnYBNNto
MfX0toQ6tAIiSF9u6AStiuho90+mAPw7m0VpSsJD6EZs1S36JdqKm7Ip0OsOH3qR/aw782A3mwFW
kZzUsWgxN7kOMiFTfNdgYofsr36gsl2fejf4seBAldVhmNKHipFO4BNPDXvASrxN2FeUMGmLQ1m9
IXJMcKxmcZe7r4YovmNooKoGc7pjRYzK/GfZA4DWUC9SuUSkaxfR1geaBwigfwgdMFUjTjSWdZNA
NMSxpkRF00dXx6qRgvnfys4Rhz4vKLDDZxnHF5Y2tCLcgxnWBwmrkRisNLlJZY3nrot/dkXs3xnA
dv3hV+nx4Q1AoYh6nIceVL3puexDIXO4sWSXyMojqVv3hVV8T2wDhJCb7NOamh4q2EPoI36eKnGa
kBttCj48lTAgeKwQ6q7dwUG4pBPCmSoa8TvFD22WnHtied0g49torF1kxy9aMRDp5lKg7IiyUun4
tjyBeRkdYgELDOMgEJxD0UFFwO2T0IFQQJek915kZITH31rW2IBdyD6vJ5Z5xF8/t3X/AW//4GTa
98T1SVjPKf1LLTpkkrpDHtNTcjKOJpoCfhmaFXCHghxAqvaurhPPWDMP8i5+Ur3lifXed9TNRex9
BMS5zFnPkR9bK1fneIaUCrgOdWUrbz6lLH4NgnIr56mVFDGSPee+c6a3hNIEjtc1h3SbmtfKHJzb
SQEhKENKQJXr4os0702E+qzB6cEmydWJh32rd1sdysUokX4Ktzq7lbhDkgfRTCSIXUl8XoWV9+5E
LMgtCHlaWBScp1hghlOxcWisr32ABW3iUCZJtizj4cQ+t5r7JDJ+A6UzF04l/UtoFZvBExevsK46
/ct1ngKHiHCgpgY95bQqTHr1uNdMvp0musmL8FlriMpB+yOp2W8NILAFRn89sI59wTnK9qxxk2bx
GfQmE1cCBld6ZNwGWo8mxiXLfkBs1Rcwv/v0I24j4u4S9pQAjlBMT20Dk9tbxwDnt20IUzPDJril
7tvj1SnoWSmTggZBCxsfxgDSQjc7YMoNr7EttmUJkdUw9XQtB1bYSeBuNSCmHMmg4wQk0HK4XJHC
9ksJyz0ac52h7T2CafF2E8g+fIuABDPpHt5V22/yZvqG7XFTx8jLIgopZFfTa3fqe51SzX4Y/LeM
KS7GV/2+raZNhJzES9wrojaqTbtyGo4taqgo8ZlfybuucmnsQ4WrKb92krjHkIOy7NyaSHdynhyZ
PzjEi2fjXR+nz5ozESUsSD0aigtCM5DJwW2WD0wXK4/SbFfdpXQhzN7c6uiGTm3KegY4zjrBxbLO
zfqkWdo1buRrCbttHcs83LcyOSpw3atQcbSlu/HRN/yPslbXdpaykUJSr/J8UJM+fm6DmV4qKM8A
p7I3vZMV+7QVP6SOb6FAcub5EijgsA9KSPSZxR5cG3cjdlCC4slO1QNdX8UNCDHjjkzl5KhD32G2
E+66un+qU8xsjUTYFvqb2i1Occ5XXTX5K27k/hFVCyrKkzNwEGwEH7ot3qa8vsewB/05L98by3yj
voQWxehvbYv8d7223wC1n3JPNEdvpFSeQm6uO4fijkIsPFspYNI+sLhv96LD9AEoYVVNSPCmNn/V
w+oVOQxz365L15PtpFtnZMIgfLholY2qFxVpM2okg5XDFnclBCdhXzLQFlRkOUpYww3BWnMNDRtP
RrN11fv07FIg7x4xkhwPxd6Ls199jpkpjiaCzJKcSkn1I9IK3JJy42s6apgs2fbs0BtXvjtGdk96
MSLkAiAZsjTuHHZNyZDBEBKgg/+MhGSl6CFooy3XsqIWUPmwu7wp+gZcCvIfFLddq3pIa615jyQ3
nf1zD0xd7ucA+JVXxHiN+KWMldpgAvBJ+UP12mXPvkMaZNHIW9bXGR0cAqhws7Qpbz+g2LESGkvR
6JmM2ABMSPQti4gfxVs1KM3YxWP1HY/1WgT1oXSmC2oWxLY5/FZbUKwmvOMGV+En+nGcL7qpn2xW
GKOQz22efKsMA8o15efKvW3DdlpPCvzF0NDJ6dCzWmFnbs3OvDds/yFXen0YquIH9HlYgVTKm1CS
45uYxjY2xDobmMLSsexqSeUEaOx2KIN9Udz6wMcVLo16ViCqglECvSvFPY4KcarPzejpIUfStx4G
A2buIH9ok6jIKYdehxhzmlz92Av5YoLZO4fZ1bLS95pnPaC8nFF0tXVm0s5uYH7XtQTkDdCOqqnU
WpOErHdzZ24SGoAORV68azVHo2DpAN/2CT0Wy/Z9Ppp0zizmmBNYqGsYe2vXtdYAAPu7+UpfV/FG
erT7YIqALvC/x51objS8SMc6AvInO9yNph7uPZedw/bG4pSU3dUqk2JPY2CiNubFGyKwrY1vV7TN
G8HcN3jp4uRYTqxqcmciLwytShNY93B/rBj5FLgcuLJuO+1zizzpzmLe4Hs1RSziFhA13iIEObew
OuFp4AgefsiEIiR4XcE3HP+sOljKbq7N8jNUWDM4xlbutszT9DjXZ1NNHSsTTlitQyUn+e+FsBLs
jAiEHRKoZ4vPenTaAWM73MXaPRWESETMmnTmy7QC6vdpCru1UTmoy+PwTkriuvygftPtXG0bcA+9
ctS6JSDOca1LNkbQtyAPy2BoYd7gCk9KlMl0PtbSIjysc07IO+ARAb7pSCHVlpBd177334YJzHwT
0ugwbUpGfreT0DUgT1ibwUDL3KU6LR2JPE5qRzkrpBVe/xUQq40fNWprm9g7irl1Ytb9xcsoAtpP
vQcebcoOVQqxjO56uXZV7xyxKl1kgHLfmKhyQRHYse/QcJq9S6Y1HTTdZJ2C5cpwzR8sf25IBb5N
I+oUruUQ9lre6F7gnLz6ME6osbJmXmq9NIXvoT1i+dbFIqeoa6S7qrKPHYjXFUpPdQ3eBivRoIGY
z7poftkVyAnUwQRBWmo3Ib88QqjIaLHWZAEOyGs6+2VSUA4dZrcrpSpyIFN8EFPWv9djaRxbd277
ZLQ4ChAeovdDsAVqlySc7KtWj3Z5J4PbCkpJY9GHT9xfSfnZ20mPiEiTJ0gSYaJBJCuh5yjdeVdz
M6uxQT1PJEB1dbYi5iCliIwWJIHRqPGjFhx7xVz+YuZQ72kW53eQPTkfJCSgqrp596b2BhKwfEL2
Zff6L9tkRqx7Ie5kg4lb2zsnnb0WoeajM+L4d3CNHMtB0ailLqCblTpUFWRFXfju40DkyaOgsWwU
RXy/3DUZFZVgqyJNdt5IdjhVNEEhvOELm7XYV50+7QMBQR7xGJCWcs/PjstYTiLoA0MP48D85F6d
eA90zb62zeN5rjnMIhpOy31TUPtYIgNeb94aT20IctRiqT2/UmZy3hVFq52XZ1NMB3amM6Oj5sHR
AKpTK2l5L4NFbj+Tn9tfl7GJYwK0GDSDCQdvxJBUyfspZrf4x2fu+C6YIWe3y5PZFd2Gsgqt3TKi
VnZ0Kecm0bJ1ea/oALaKevXdchc+Yg3xH+Eay0ZcwrDo0n74lwf41v3kW+JheUakgaifQiP++qIC
rS1RVuNtXbbyW4keKZsvz7XcA3RJhxNcNF/3pWEbHnqluV/jU8LD722AYV+fPfBpd5u1cs8c393H
yffcXeOFJqUDbiLeam6NfDo5UPLV2sisF7doa8wS8z8kL5ytUSINXcbSn8EqPyVPX2P7vLuknghv
l439UHubPCSKernJd5oREMDS7euh82uZQbOlu4KYfLnVMw8JvZj05PlmOsXWqcdOgyVifidZ/uqq
Yfr6gmi9S+aDKebVeWwS2eroC5V8fWCFA/wR6sHXe54HlJpuULNu5WkZn5cWPmTKRl/j8XJW911E
UXF5JeguiOOAZMEdZpduSiz7aHGAMs5PJe1mH7DcutheeHLnb2V5mdiLXwd28K89SjWNg5fEnLbL
RtNKzasRTk/LM5TK9B4Dl5NoLrKvL6ujqQPwrxREqc27NnkizBNIIlgesLxKkncb9I3J/det0YHk
0xnhYbkZGhMRpY2rr5aby6Oqbt+SX/e43HDoiKxlXjXH5eaUoiWT1HC/voAJONaDcH4u25a3Z+pM
MQNF9sXyhJbqhj07cbZZtlpUY+/snCl1DE5hHdfqxyCs8bI8Pu+htBmBmW6XsQra343Rtre/31nX
yrtG79XNMn4kwnYbwYL42lFcPzAvKIO/LxuXB5EJTwtQL+6WJ8RTMHsFq3a/bNQ6PzqbNqKa3y9A
lA7psB0aqZSkUBLirLVrwWeOnXE4ibS91ojdzr1XfYsLGkPCPaIC+lUaROGRN/hqeT6HvhnA28OX
p1LFuSOPy+E5yifkqW18Z6RqgOfQbllWlx82oUyIJAN5tCwiy4hmX0tDQyyvF25wymr9w31B6Y3P
cprVTW4q4EuCcvIrMkMNE1iV1Ri8cnyVoqyvXuozK0iM8pVPBYbEWafS7j5shDFIbSg7MKlUiec+
J32379Jqa7czIgiAyENENTnoEnMjQinOQNJAN2ajONoafUEka0HS7Qa989FgsuJE//Ag0/DeRkB9
RAZIYDpd6tcG49waFNVdr9s8k0tVrMTfBckHZGnm9f4FxfpEBReqRwaFv1x1LgfMXtJgFSHrhK6e
Yzfy9ugkt6UW/hqgX9Plr9GfGTZqHrN8N8L4p4Fxeu0hrtua7Os3TumcWcKzyG/q6hRmlE0k1ldR
PyIl0h6FaPUH0xD7JHXNl146Z+a9DrgwCqaFxYo599Lxpstqig6B82gkertqnNg+wDIh9aYYfbru
QXNTCAufe+k/pnGAK0BER3SgOrPNoV6XGHiPIsKnZWWyvhUEPm/rHLLR4EN5GIej4WJGmIv/S5E+
gHMrdWHcKDXJ2yl6rIqpusvKpDnjO3yhruifKntSGD3i/AWyay+7eSVNW7Hw7AfKaBmU34g+0XBx
PFke6CayFpeowHGQ+PdTEd5zJkCtWMbdtS8byr0N1iUd1RMwnvG7F+P/s9ziATs35s3c2eRZwaQ1
ccZz52pb0wwvqZ9RQXLiaTMzC1QzSRbddrzGthEZIPdRrzUcDUPN/LCKerrv3QfWkMl1RItmWznI
uhCsyLgDLFbjKxD3TY5bsHKKm97Z25pOphhI7pUVyu+lNll75ucVc1CQgjL9UY6016YwCB8mwtUs
PtQpgHo8ERhxD9eYkOMSs0enDzutRAsTdGgA+i5tDsV0YiEpbzIPeHhs17twIPxWVnxcoW9LGGBM
4uo7jbCHdQ5shJ2qP1TjUG1YPm7ySbfPyBfuYHwgkhXutc7xsCmog1uT94TPGb8ZeYJyo9WU0QLf
NG/q/HqgRt7fhoI2BnEoBw2k0J3uUJVFmLdXKKAhVKe3cT3SkkSUxRLZ59dCuG7nDeeu0uptOaN/
ykLrDnG1t0o48COLhH3pq5+hjQ3ViwhrSYXbAWBlnj/q2yIFN04ldENfE6m1Mfin0Wxf+IcJ+mJu
cZvSy6J+jH1x0PYmy4srEyUfoSz3F448dOYIwDrGkii0/Fgi/z+5QvfoqKOEUTRnNqmKrXOIgx8Q
xd0QxN2bFep3QxZ8otuyVzBUxx16bePU6eVrp/lMEN3QvWa6Mm/Fg5cLCmcDuEKnYw6nI5/uYRqj
mLiGsiqOftk9Km0I95bDIbaOQvPAvB7QFl0nik4w3o3aKJ6yujvoWtShsp1FQSvEUfQXyVRaBS7B
WrW6d2Kmgi0EY/QEl8lX0P1cHAN6jAy+Ry/YROC7rELL79MAoDA9osdksHF9TcgjQYUVZwkgaBTB
yQLUHSCwzVYIhp1rNxXPWkUkzlRr2TFMjX0zc3ci8aDIe8I9ONLKoVR1RMzyQPuovxgJ4VFONH6G
zPUPTai9JKZ+gOPgbWxSf25KzcPZEeKqmZS3zwyq+FK05JMB5A6bBFpUGFHPQu1OQWWApuG+lgmc
5YZvYKv685gJdZTmLAeN9BvST+OLCDmSa3ae7XSs5NcsgDALxXo9xfS1yT1zcDoi7VIeZRH2mepc
iETfWNRWqxha23xUZY0tIHv2Lb2c2PvucwzHItD3Gz+QdCVZM6MMcbZd76qzxFsK2boh2iScL6JM
A9A5Ikta7lsuloFof+dC9vyY31ssKbnpoWf9Gu4GP0IExKeUnnRJMaoqzk3Nnhd0kU2tdyrOSYzD
5Otq/nvQ13h9HrA8aBm6XPsa9C8PpSRTUEo9SeURcFuhHCWm58jUvT1rbkIBWcJfp9zLZPm83BvM
12L2lLXXF9SqE0xpy4blIm9wHd3rUXQMWs4IVDY4+8wXLaWirSPkgEeJm783LDfNVGXn3j+7/WSc
U1kZX9eyeDQxEvzzdoQ+D9FgSNTvP4Ys13QBpxG4Im0He34Gz9PAty73BmZLwRJaJTIcEzGeG+wV
LphzWsnhXAwpYQd6gIFnub1s+b152QBvB2yKNwiFRXWCdTCP/j1mufb1PIFZltjxh9Pyb/z6By87
wfIPXu5cbqIfi88pCrt5B+mX/eD3iN/Dft9HlWP+ic47x3Kx7DW/b7pA4NDsTd7azy9O1YuTRh7O
uQsbUNgN8kZUYPMdZe2S8DVf+7p5GDRAcb/3kuXa6CbxQRPq9Of7553pT/fR3KX0/vWwefPXzpXa
JpROPdxVnk3KueP2N5XEvJObmYvdYN7PQj2L0f7PjykiI/PWHN2IW/fZqUC1kWKybFoulvHTaHi4
9OfxZjJtZNAVx6DSaYtiX5VARD0CX3tK34FFesuume9MQh8mXDlY5fnr3uWqgFF0zlz1wyChkeWa
89YkVnVu81Cdl2u/Lzx9VHx/8+avq6Ini4f1Je60FiDtfFHHPXyx5apf6fmadDKs07/vzOeX/z18
ubbc1y5jKrTPyGTLdmuEZXzuI3A4Sg9o4S9Xlwt/auk8Tf2qAYnwNQTUXklijDvjr/MIFQCSqRI9
OAGoq4TYo/NgPI5RA0mS6IwzQSTT2Wpib9OF7qts3F3sJccltfN//Bj+Z/hZ3n3FPtd/+09u/ygl
epEwav508283H13zWf3n/Jh/jvnjI/62/yxvPvLP+r8ddH3cPf15wB+elBf++xvbfDQff7ixLRp+
FvftpxofPhEUNssb4CPMI/9fN/7H5/Is/yY83nJhBvxLtun8Cn9/5PwZ/+sv/yv/kH9Mj//7Qz4/
6oasd0HYu0tGrus5RObikCfntP9cNtniry6RQCi5BWCR+e9f/qMoqW3/11/EX4UwGO8aOqgvXZ83
/SM93viriS2NMGVbuAYXlv3/kx7v/zGHleWbL2hr6bxBA7CuaZt/zIUdsxA0XgqPw67IOKCjSbCZ
Mkx6h3b+C0SI3BkNfhq/LlGVwLpoEn9cNy3uzErzf2g/CGeHYy86wmPd6gbq7Hvmgsj3Amiz6Cmw
gRTpa1J3nCBLPd9HtdSxy2NhJgZmFEAh2jIIgADEEBboQoT9hK+VfkM1Zhq5C2Ry9TGMfelsByuX
uzDEKVciekBX768aQ3q0h/DUQsf7LCnqbyo89auKplAsSzhFme3tmRgNQ7rTjcrch6ZGqd+yjshy
LMrZgPpxQN8UwXjyEkBMZSwek7aBgG5IWv2F4MS2ygzICFDHgvUge+uoTxjDB3ITM7AuOCGZppEs
mTWp3CVgncqxNPcNyyutU+/0S+UpmL2PgnMjTgdFZlmMO1llnymeu3tfo5Rt0xzV8FWs3ZZFl56G
wdrgaQ7RMH9l8clRhrp3HboiDlF4m9iNw3+TD2zOebtfv/h/BL0LIVz2KMsyTAce+h/3g15TiBn6
ORvD7fL9GIfNBsGAs/W7grI5xVMm//33NpmlNJWHjGYnZDttwlAMa9e/A7Lnb7uAOTkxHLACCGNx
fZwWWgCXg0w+vjWjubHy8Kmgg8Pyd1z/y8/u78emPyTV/98+gM1Pw0Esatp8mD9+gBoRYkB0BXXB
zKy2umde1Si+Acr3VzAv9+5Igw57BhInlhw1sg/mhu9JUhyyHvV9E9PC/zfvyP8/v1JbZ/Vjkejk
C9v600+rzl2h0ehGlSlri1bRXHHrJn8zRGn8ZlYYYsoQw4IpgCPHGniohhoGJAbHprlV+vlH2JMO
qexxp+sdrkZjjjHWK/Ir4YRs/vs3a/4xH3o5DtgW0iKgYC4Xf/7/ezphmvB8e1IqIn3bRL11M4gi
JmxnVA8hch92Aq071iMNM98aelQRSDEMHH07a5g+NDma+PNhzKegjwKs3xBgf471FO2TcsAXN9G1
qnTgIp4dKqQU+fjvPoGw5gzr3/uwY3kOgEXbdh1PsErj2PnHXSD1Ci3z7AnOLiuLbSuyJ3dGxnQz
PCZFF7MJDZKc0xm50DXJjnUfcX2V4aC/nYtQcqi2BRqttTlYxhYFOp1zgDXGjK7RPCA2aYPPViMC
Y09Aw0tDUYWSXoz4E/gNU7Nqn81AnIiJ1dYTlX+l5eRfK3sI4XKgfUH3CxCrolBUVi/tRFSkRvNz
b7Lk3SvJv1kjkA2bVXB0Csp0HVU+KtfImjmBKCppgHyKBNjP7wurB/gzLuyf5U59BgJxRDl6dMxr
2FGFboMKa6hk+ZCdRovInDR8ErpJbcog4IqQSOSDwU5L6C6o1Bk2InOJuonmMGxEeHV2EKCnNpp6
6pI822Q5QxLRvPU2eFsvQK0ODP1YlzxhM5fvzETCduERM4FP1Emy9gxy67OBY2cBOC4tJIXq9lLg
02t5S948NiIFl6JdhgjcgqY5R2Q23O2l6s2TBYpuwFUymNPhdWhMHkl5fgSVofO+1wkvvGxih7ox
WFShsegM71Mi1NPcdtiA1DVgO7z4w2PR2cSttFlxVIKCNL7edeIRr9fSwOt03kw88BYYdWT6sYrI
UAAyRqrOACjPb7QDlMtpE1v06F2sh4quEVrrwFzjV1uT7cRXYdiHbIZQQfugFbwz/DBbgwnY+2NQ
HmdCOfM565a6EW20tj3hSeo3QQa/s2qQ3ugTPDGDRKRVVzU2NcIWrADEMH53L2aTGDsdPvKqHCSR
BxXxqGaafvrmhBJBPenRYOxkgwDVpn+UJ7qDyyuhBew4G6Odz1a6cQDbHHCY3OChstf8sI7LrWLU
So5J27jmu8RqS2Ey0m9R3CH0IXiWbrVB5cis+fVUh2hE+zQ7HLQqHqmtZr+8bvrexRg3iso7uqAJ
eHOjv3MMvKUdQOsQG4DeHrq31taKSzVY3zR6HT7M9pNhmNrFVsm9paOkp4TxNA41E/GevaVzvLnK
ztTDyFAV6Thk0If29UPUqRd6QkCketBrpq2gbnr6tLOANs/o4VNWRZ9+PRy8vn3qoqR81Bro4pqp
lTjFVXcDxQ0VHx5ZslZIeOyTxzwM1M6fHOx0CMLRtxt3yk6MO+RFEV7QB28odskk+7MxqmgFami8
jM2cH1vav7qBsGZinnfUqINLbIWbPnPke+gQNDbVQXwZFVbHLJvTgFDeb6Tt+q++yF8o/Ne/whKd
TwoHK/Jc9di7FL9j3SaPq12jKI1/uQKdo3pK3dx7SlIVPTfarRqc5EX3CnnWMcFxCKbgFoeYS8JB
vSc2jlYfDd0ad0ICOQGyh9sxRQtjkDPoosxbLMqzPbX+dO3+Z78tMR+9yBHw+VQQSsARzDuIGpuS
bTSPtKn1F8PXOVjKxj+VmnNAb+fvjcl/rpvGWyubZCS6v2JfEK/KstPf5uGLnXbppfUezK4jhqNV
D5SgrK2cPIIXZMBXoeyYkJgyLxktJYZ97wLs4zmJ0Av7nom2q8vbXe70CMwTbTu5GcGYutajNRrQ
HiACKhN6pyJu+9txcq4DlIM9P0147ZHtkgdJCUI3h+4s4+EJnstJr7Elj3qKAy5ARdwuyyziBfap
SaUTbMMV/a3YsNLMN8qy07MS4+3EOe7qdBVqOrxPgV3FF6qWBB2b6Lr7eNA2KkGva03OKbWhBC4X
fUTiSu+S8wNNbSfrRgMBBbodohnXyNLZxjm5AHAOoAM4t3k8lueCjNKVK+fot6K016qzv7VEC626
brjGde/dMeFejR3niYnIUbLZ6PhzLmw/vHybUa5ENJdi1EQk4lvaOtDzkzaWeKL77DLprQP9L//h
zb/+sO0e6bL/SAwnPlSyHc8qR9G3amHwPELCMZgNXwQxRMIybhH1JI+k0d/2HPopGev2I4C7A9Ke
9samR7Ui2AGyZyGOsUTcExmI5pyKVKqyG7XV2CPCA5hNsdGKkv3gQp+bAmrLehfRgGd5e7Y0A/NO
p38vi0y7G4AI3aWRvKREs8jW+DVnEx8SZtCAsphsUqQPR2QPY39eLvhO6m3LCXumvRRngepc/wUK
Eb+ouulog0jSWXEAusi0IHvtHDfhxwthet+rnlJChOi5a5rkCN8Mj6JxrGykMC00brQnyGsw/7yW
dR7vWzMItqnP8AyMBHP07jGPbe8CzCRCFY3SxR8V0lNy0quC6vRIkMZ6sHCqZUADmCdbPt0sfBiy
Aikm6+6axBZ8YwVbrEkBYyyT50iXeK8pIk+Vc8+Bbt7rlTrUFlPDjN6tK/rq2EGJdCU6kICkzMEe
uyP9g5Ondb8CtyvO9CIJaZwwcFplbe3G2bLUUpq1SnVALLqqvSxFr4uArRtRaoocw44CksIUVh6K
yHocva5F7DQah6BzbkUF72WIEoKq9UatKzG1R7tuH9B/PqOAIJGTNCh4GhY4Ll1+L/UaeRx8Q1Ja
TDpAEkMSbksU25oHadj1su/mBFqdsi2LnL6K59jrHmd7VgSEcG6mhB5u6ZO6Ykb+q2uCszDtONr3
Q7bGi8P/NpeXJuvlpapr5nee2aGUDM0rCAjCf0zCFM3S5zvMkpNta+i8aV616QgWLUI9HwdNcVYE
UCtQHKffF072M7cpQrdg/kVlE+s3BWN+Rqewz3wr3aV11L7yAcgHrmc1JO4fUwuHF61uvyE5Qdc5
3ePYDE4tS9CIYQb/+odsRP7HuZxvv5HfyqAnJTBGEdYK/WEUVIXDkebk1BfkWKL5OElnyFd9R7x5
bVPKx4BDvJmSZYJq3qz3tevsyGyrMTkjOelEkr1okNVA3PhMUFwC5jjFji04aWRQCqpeD1oB2/Vj
18fVtZbBTUsU+QbCA8RzyfqSxcC0qUOTFs+U4o1zgRJECnR9Fh5lH8U3+d52AN0Truzd6AampnFq
olVfTReTT7RTWEpRHTXt3pBqGwDP3PrDS1aK4Ll4RP4b32jAY6mFXa3RPfJDIJ3MUh+6pCQQpto5
DAkQGUR/smoPdmwTo6QKaUxOZG2WlRduPIvgAFQ4dA1ACYMN47RFVklythKPgNFh2oMmzck5sfWX
IGjfLNdN8M5o1SpTEZD8AGsz7CydQOWJ4n3VKiCk/pvpJ7+s8OLOK+oxCIKbzMfe200lJBP/LEgT
WQhwvdAT3vlnolXi4CcYSjsbLNggOblolUXfp7VPpcgfJ9ypJ9+TuzicoVecBUodreAwhs65j8vv
/5u882hyHM2i61+ZmLXQgjcLacGkS6b3ZoMgE0l47/HrdV5OlaanFAqFlgotqruKySRBEPjMe/ee
O8cVFW/06vaMK2a6rLIeFIQ2fzCTtaAp8ZA0GOvivgMiXNLpZ3u2d9tev6jQFA6Vfl87HYx4g+au
C4xhS9TX2lCS/GC52lEbmx6YLE0TulIthVJ/uoIq62Dq2NqRPW69kmAClvkr3DDeDiQn45K3qTwi
42tiQ7O2qbakPVdbhrD7JDWsa823AEyryDtQV7pUWXZZazPicr7SRr+ZZxtpSgnRjQ9jhD4GZBoA
4/DU7tiUEYnaOcm+G/ObvovNy7qFLdzhEf15Iy/Jkj1b9wvbJXgsQ1qAGyx+/AkfY1L6mR1aWOhX
xkCJScGa1ZND53c4cn7eH6Q9vgLakZs2XU12HaFRAGXoDg62FZKH13nDYkjT/fCezWF079HauDRd
9exWLgu8BPuMnuo044mdYGOL26s1Y/x5k209pk1+6WZNt6byjzc1seMXSlXYzj34sJY+wtGMC/Om
7mbI2AX9Sfpoa5Vdh7atecXGjq41+Y/S+a9568BAinLr8HOZJH6IvHlCWbYoXXmjVM629G0QnKrK
BBbq2nZonP4GFwxr4K7ZlZrtH0KCQFe90eJpAJKEAY8806K3aNZliIGaxN/YDTKTsPPuc53dZeN6
8SUsqb0ejQkRRfwnGuzNmFnaPs4yxsC0caTbdlBzlV0gRwD8KPcOhovMqJqVk+8aFwvdjZs6dNOb
GdE49CTntnZq9zYRNOIUrXIjg+AB1OLVj74jkRlA3RsGk6j0qkh3XV5ob1yEdJ1Z8FRadCLnF6Fu
W7k4GBAVTBSgULhnHc0nr7vsvd4DLgkKIy3jDzOn5NXVtnbIQy5dq5uGW5Rp16USOWw+EphoXqa9
+QM3EAC3y9x3po2Fz3Cjq2SQDSbCKzvMH12qceCxj+bCtOeyRK6LksY+lppHXTE+FRcLQ9EPtMFx
BA9XbJMH9762U7TfPTEBCC4OKkwv7Mz0jQ1L7mOueEbbCR9V2FSEmlS4x+1Mm3fx2N/k2CSvHSdr
kY1297TK1qNLBbCnpumPHfdRpOChBgEymIP+Mi01aOqHeGleuZ6jTVgVL2CFuxtX0d6s0UivJKW5
Nwt3hwSFzRsOBQHqRtZAjUJT8T0XjbvHatawjMZAjnVmjWSKFQ3Zp26Jd6R3Amqp8Q5d1UOqwTBn
S2E8+8BrrdZ6aLL5LtapLSwDIwWcfqKriGWwOsp+YRGTZzSWK2Bmt5jf/a06XQHy9PbM8hAILI/i
2dA/x6ndbaOMxWwYep96BhWYTeKy0LLuPHfXduyG+fzxU+7TJLQjZojEwlcXQp+eC8DOfkTeiavS
ijf7Z48k6wmmkN9MRKFOJPQgkfFS4gE8bY+s7AlxNt9LOjOcKbACJspLLXmE6wHDDl5VckgdPiX5
AvpBb0A1YjzXd0yKDj5IAiZS5MOkJYwoM3dscPfhMA1vIbdbkTcA+1J7D4PkvY7Yk1COOFR6qmKl
0osXezDeQ5NtOM1kAjWSbxdb6aqC42hN7obaBXIJBEvh4OeXA3bHlaocsw4QQDZ02W5Ja5WLfUt2
UfkwaclHH3ETWYv7BsiSGbBNEPeb2HQQnJI36Ty0BEqYWBY3yEWey8qrKZQa1R3os4ehsFD66Tvf
JM67StnVmehnWpR8c5nPl8rMzqaZuvS6IN5xXQJ5qODTGJpBlpeeX1J7Zsefxh+G+lDa0WXtcc5U
vbzrbDAYuYoKxFi0/FXHImTnCyYkEo5WXiiqZhNYrg2Ef25snpmxEDC+Pdef2Co2lNq1mC0eMvM1
TrVHHy+jMT7jHTmzPbqDpkG70mFb7yDFgJzkoCmtp5qQDSo1kVpeksywstXqiSB1BrkQcVOuPKso
9NEDo2tDxGki887DdtO6Nq7nojY2XRt9JkgbLhGi5CsMG/sxYofbYXq/iB0imgxrj4pnSw243vg4
uDFGJu2dA8lvvQikXtGhtfWY57KMNyrUfmMm2Foik1VghshiNm6p7RNPkt535kyuSrwPE0xuw0J1
K9EGpiN9uDENsmZm62VWZ+YQ1wsMEm7WdVPsdK07w0Lq3jKEPxDRXWxWBGy7FYUMvYsJfNeNeBPp
gOLLcApMG3iWMQwFRTMkovlBrwaS+MwcU1lLdxdJu77Ll7e6Ja7bt5PPsNPqa7W5me0pXQ92bmyN
jAfsXn1QQ+vGaf1A8fBJqCyuNRUQJCC0bywDGIwLsKqluU6gCu46O713Sgx+TtshA2O7aSgs+OKO
VPWqCNw5DcqpfqWS81yPIZ6IHpmuJTW/lp7VhdrMpKdCs9/O5kUX1W/ZvO99d171kBnxlnemde12
RNamAOy9dMSqwM7fLazqeSRPBKH9FfSzAaeQDaQO7xo62pyYMm+Vk7FFS5kdDKfohjDm8zhHO189
9rbxCPeo4FVgDXVD/+3kM8HGbjDoFjMupf2qQlNXJzpbjYwWIEUCqklINSc+gDfU7WqJ8f1TrrLq
9soeQKLkM0YEcsPQvg0dg5hGgxcwl60z32GM6S+aed7XfmNhLK0PhT9eN17FrSBhtyaYoZr+vpWo
d0NafU/L/DzXPvBo9EqkBN0ncQI6muqf45jHShkgUXR7h/3rKmxDOsK1dccMRq2geQ9ndpJzqTwp
efXYsecrH5QuVZlzp5vFZvkXFsN1rvgfflk90YxxaK01qPuLZetm8THvNhTZy4ty6Io1PslvkzUx
VK26v/TYTVBNzb9MUnZHm+wVZ2uE7ASMmmvZcj2oSF37RP+SXnNCvZamKx8wZC8LJOuS2vQ3YRSU
YtAEIsWGHmi4EbyYGgONUT/mkzZAQ9fJmGPatls0Xf7kwJwDauZEdhB7ZbXzPyAtIRXM9eLgpDip
U8OAaBpuYneAn0m9DUvX8oQ6khjvhstDjWnLsGRAiYQ/qMFbkBrLpxHm96ZQa0Ybc0kRdxtXIybc
lqQdP50PulEq64k1OXXScrlfSvPVNNNHz+jBw7e5RY102kRzerLxyRP97gIVSh8aJoqdFbm4CGb1
zsHBuf+KVecInvELp1W7icrb0YDBC2ObqSyNkB/ozYCLsr13tDGCxcQynDZ81pN/k8bEejN9wFyd
XqNmRgcc4lOhKoBRsQe4FKXtWi1NqfGtM/A9Yb6ka8X34aIs1M28/n6sNXAJWfg28Fp4RifsVlRA
hp4vgFCVKwVfG2s4lvooiTeYvPJN2Osxq0n6EYx42JYytzhEDciBELJ/RVLJ3oyVh9Ec7gmt90AK
Q7XqIEJ2o6LdJVp+xRBI+GXrrZzJsG48W78akwE2nbnvFWzNSJJz/1sh8qWgzLDJCV+imo2kMTnU
+HsuSgtEoT/3t/hwCZi3reclYlzptZWqMnYSOsLWtOn9dbzorFns8YDr5rrt4vkw4g6Hv100msX+
pPe3+EmAiXL52ebwAhLgPaoPMIsMepDT5UCwB3s8xBJ8RiSxy6dNeEkx9Uw3BA85GEEujJwhHFTS
xWyQftcADkBSlAUlhdLt5C3DeubUzSNrAZeIFq9LXxsrC/fMu8WubQ/A1t658inHKbUKvnVNljz7
SpWOgbLwxsbS4vk+Lj5WknBRoRZ2BXu4MGTs90nJpHbTj3S+NAowYxuf7aYmPQl2pQWIQydQmO2p
A2prUkkeITMwtBoTtzxXLVkJF6Shjjfl4ABX85MHvWQ9pY4vqVHHG1LGEPH3lGpT7ab05oexMNiR
esp12NXWfduABjPpproYabriVQUAe6D2xYKCeAOjcaMLA9LG4Fg1/FKEucpkeKDy0xtVeY3t+Lrm
FK7CsCsOpoHp2R7U5wFR47ZVo1fo/OAdK2zIYbOr7ehU57Tgy7xLd7gQJK+18jt/RxNwa1gN0Wbc
iVAbeZUS08o+a94Guco0BsHMMAExEqHlWy7e+77+VJvsbBe4duvygDgRFqQaE1aBaams9poNattN
gEoNtOZNg5FKa7bkttzbuICy7IHkaUIu8DRc6NZ8q7RODeF4eKh1+CWDji6PdhCs7FjpiZ6t6T97
KkqCkvyU0UjW1LyuWBKOSIWXdjMX4bylJLVWLP/GyExKnOBhMM1PTwb+tvUy+1emq3ybEOMuwDNo
q7x8rO3+CVzVQcmMc1G48SH/JHPzJY1CdT1qKOqB89yDh78fyO1cK1N6aejze+OMN7OLtGGY5vsZ
OD35d4CpO+B+tCBSXOmR7z1lg6Hu+hEYA24vxLMRsDQmPJebOLfZp/gqotG2ektHHOHc29QfRwiP
0OlBtelcdMw/xAkIQzWAmemsiVE01iWIVc4zKkSPWU4LUmGwOkJjHQTLKnxWoDb7Xm+jPRqsz3bK
6eQgOIcKi9OwA/CauQDaqHX5V+iRSHDhChuql2q25j0orTuszrvJAgOE4nLeLLH2buhJ8ZyGOjWG
brpU4L+tIFdeg0bmwu/tG4XkgVt6AKg/1ct5VtYLLhVUUvCsgBje2t1yT7NuuADrlKyIaUUkC+42
7+8xBUJ/FA6uK0TcVNi4NZDcGlgu7lRd2Lk9EF3sEWT5tJzTGlN85eA/KYLEM4+MzS8lXKR5IZm0
0Ku3JE2+sHA/1X6f3LZJRY0XiG8qNF9XuL4FgF/q50CI5we3Mm/mxdt6af/oMhmMI56/mlrChd3B
oWOpyjIZgDBqFjrE04NFCyOq8NLnunsJGvJTbRVyxIAQz0IjboRL3KNQBlTzGA9Nds0GMOzdvQfI
2Bei8SxsYxTNRwiXljCPdeDHzIoq0botSeNpcwOuoUHtX96bqZ2yLSZmSijKbgdx0RpkZI31q8zC
RWw5UcFUPXyEwh/1rfaDpsay72sYzbnQmnOwzRNVah+Msw3OGQ8FLZDB9y8SfMeWMJ/pw1x7QKAT
oUFTmMEgDB8a2sk2TZcNzdAQ7/+480BJUzb8Il37mhrAha6q70YP5rbXvHtcjztrokBU5ldGrR+n
kd9CmnGltHCrWwDWppCsU5DWrbCtleJiAnXNxm5nsK+i2JCjOtWP2TRSvimVuwRMNrCVB2eOrx3h
Z5NLOCKhHMm/hK3dCGXbsbn0NMDbmRC4Z2Fxg+Av6QGG96ygY9880u7nep1OBhJ2A5h3l9GJnB2T
DT4wI+F9c30/TgDAayGB434Nd6rQwWPhhFPbe4s68PQAxC0hiRfCFE+FLj5F+qsBbryHnErSwXSh
C4lcBUmuACpT0EGKF7VbD554fi/cNn+nObHnrmF9JXzzUkjnpgq5Yens1wgIuhexSyTylQU4LF5F
4F0rF2i6kmYPKdvNhharqdZr2EZfw4sLaN0X4noSRlcFoUWuvai0tNpDqEJ2VlWLI8g1Hhf9Uj5k
T12V7/yqfnA978kRyjse+ncd7LuSWsZqAATfqniO5/m1SWumkIZdwkAPIQEejyzChyDgPI1hewXt
AKCMZ+x0u36PRURCSio0hezQz1ifkku9a29MiKF5D6+dMNknKonlBYu+e/j7LwrbFzY10yNfiLMZ
Ad+TPorr1701Br6dAjQ+0xtgoLZ+rHRfIR5LmDbYGFoh6reg9VNh7LvMVQVG5pSogLaiPe+D428n
+6ETPn+bkvZZWdOmtxms8oMDyL8ve1IS0p7hjqWYovbXKtB/aqvnHo32xUNOIECutvAGpmxnzMZ2
wFFzW6MmfqDQcAVIcRcr0904WuxwFMpskjhA3LdkDzzYRBGERBJo9ate5mivCSjkGnA/sil/tRNO
/jwCffJSoj2G8iv+STog8kCT7IOZUFhYwA9VzzZikHyEHlG75CWQ/zmvKDfnFz5hCsyd1+hdqOA3
3SWU2SOCYXIXipuBGIaIOIYUIzBKmlEKr69mPT/WBDekBDgwvhGBENKLsdnJm8qdJVkPgPK46iX/
oZhZbIwdxX6SIWqzvZ/tdK8SrLT2CY9InXHvGuyi0C60uzhL7vMq4vVYPLU0H8AdbEa6QUA4nQ8c
MuTDSU5F7gxEOinGvKndMnAK7zOKU2jXkm+hDCRdJHO19eER3oWUlKNECw8KYbmSjkGA722El6Kb
NQealN+vPRezuYnyp3Dr7NKQnI2E2x1mUv1JkxuTcR9vTKPK1p5GPgfnxJO8jmrSn1ETA1nvwpem
rmZs1doZ0fqyGZFs1/Umk/QPLaXoGQ8kgoxEgxgol9ZmNy8shd2IoC2XvTiyMyrQI4SSbnro6UvD
zLbJndE42TUqFB10LkE35nTlmKQUowbTNpA2LxdJLyGYhj0vYOdNTkJtvFibgagTg8iTSrJPQtVR
NwldHdJ86a3CclsVRKWkkpmSGDf+bMJrHcfHBkv9xdSa66UyEFAjv6RIPIAXctKFEq+2Hcma36ma
cqolqSUmsoULP91MkuIS9lc5oS6gsKZHjZiXRfJewP2y+icBxvCK19qs/EOULc/D3OGFkbyYzm6U
i04yZDS3f1LN5H6oExK17FxZFWNHqDrRM/QNkZCgxXyD4QOL8YmMq+HRJq6GtCp1p/Qk2PhE2RSS
adNYt3YEDYS+RE3iTSTZNw4hOKak4Rg1/EzJx6FIicyUyJwM4ZwhGTqzpOn0kqtTSMIOyAUUAvqb
L9k706CtkYkuhz6p2EVLQk9CVE8mmT2NpPfYETk+qZUqW+vVlHwfu9W0J1Lt6ztPbfTrZlKvZ70D
lI7LUd3TrMOMpMOciNsXotkPuYIZ2xxh8EuyEIPEypOsIcqyOUksmoRvtFxs+gxKQtKJBskpAvCl
rO3EOOg/GUYmaUa+Qa6R+pNw5LlfvWQeVZJ+xHItXukZiUj4ccxVLClJhuQlRT/JSZKhVEma0pCj
s50lYEmSltJGMpckfcn5yWGSRCbrJ5vJZq1US15TL8lNdTs5K5D0+XUk/7GcgRKJZD1ZTO93fmJf
0aF4TCQPysLKTzxUNJATlRIYZUhyVJ0Q6SfXYF9U752kS2GBhIDZsdiT5KkE4WNHqJoG5ZPMUtKY
pLVTM5Ts8YPTZ//JsCLMCuGAvtMl32oi6CoN23eqgMoh0pjAEoYg6vaqu081EDVVMz7n7IO5NhBz
lZWpX7QEaoWSrKVPZGyRyLXXJHVLI34rlxyuWRK5rJ9sLmqLmEPNe4ZpBrh4eKzBfjwNkumlEe41
S8pXhwSBMvgk59O7pJba7JS6Yz1DOpguOWG1JIZVkh02SIqYLnliRYwMwE+1j4GYMc+nNmMTPpa2
EkPWSCIZq63x2tAuYz8hq4zQskaR9DLJMVNSJoBEss0aQs4sws4qST0DZExbdSEJzSESTZvJRgsJ
SZts/XtMrauijOItPAVWpBMcbN0DkArfpJOstYF93UpZyF8rm9QiYiqTrAXS2SZWG6S9Vs+9JLcp
GtSiWdLcPBs/s7EoxgXxoZDHa+ArGrrp7ZQPR1US4Xqi4UjOvTEoeMGIYgilvXNQa5dtup49d3XU
7p3UYzPdIAiF3X2hSf7c2ENTV1v7xuxG/wIRTrVTI89+nLWpe4iL7zhJrpVG1TbCGerBkJmSdacR
erdI+l0vOXiWJOJ1qocRmEzLJvoei1xfw6y0b5youvJjOJo44S8r9SKSnL1ZEvcQgJG+5/D3u9p/
IHResjHMABBIt62J7Ku1/gsuvATduzZzHbl+oaq8k1xwk0jiH6lZLCfZk3gMp89oq+J1B+cM+Z/x
YktmYEF44CwpggSpfXhexs+cMmEv2t8PiTrvJ0kfrKmP68QR5pJLCCaUDyNZhUrHNyPphS4xhoPk
GaqSbKi5m8wj6dDyVFluo7KeJAdRQbu6qcCJ/PMf//V/mip+yav/8Hr88c//H60f2s9Z+pc/5n+x
fnyWxfEf13EX0wVpj//8ZQsRNb1YQPjV3xYQ9S8PfqThuqqKG83VkS3/soCYmhg9bMtV2epg5jD4
rV8WEMX4S/eQFHiuRTKJo9Kq+bcHxPpL3oJJTMM6oloQq/9vPCCaJcLovwmnTdf2HNdyTdvwUFW7
f5pAEFYv7KsXjP8V08I0XRAwEtKXyk9lrB7HabkpnGWdD0kQdbSxaSzcumdylDX7e+TepDlC5VI9
TvNyntLiWzFD1rNNdurq5tju9OyrGOuXFtu6Q+5Jp6hBqRcnmkqIYNyHCShUP7Lgk9ev2JF2WnIL
8IliRfVNaMqJQPkN+tfr1qjvsmgmWFAL5g4JC4U34H9B581B3VgfJmxfvSrv8BcembC/hzL9mJWd
VavBovlftk5vKAH022XK1u7Nb2exTrkXBY0WP8YZzRYObkkRXKBZDZXiFE9zAAgL63txF1dxgAqf
9lQUyONZ7H/gjHipLAB16j279ItuNk+ZlZxQLJ8pRz9r/WPSVN8REVkRvcoWWgAArjBo3ORkOt25
8rBRLMm9Fftfi7sExpx/mgyexsTGvT707RRQKQiQwDyS2b7C4njSGQX87LVTiE9OWmvT0e/3O/uU
cHSEop6WZlmp3XyfcoYiHvNG49SiBsvxGLiz8sUe7mTky3FIzpDAn2BaB4QhnxTNOAEWxgPd0ljA
XpYSNjWN2J6z08i3Y5IzYswpRDAtcDUQZYrWHXQfc7ubladc5bsjIu7Ye/QkU5Rzhjo8WEp+Anb9
f/KpEID757XqqIg3ELdYXLNcr9wy1dfxMS7C9r/9U/svuH89FUUEdQboZxGA+3jKL+XSmTmHqhU+
miLEt+ZLe3Y+sk4LJl35StzPaoqfw7Q81Q671Gk+PZuciHEsv2FMf/jMGIbbra1GC0xvPFcRmRJG
cTE046NZyGZkyU/01ILEJLdNdR4sJ/+Wxyai9TRjOhQRU8XPFSyHgSmES31eF26gZcOO2+DbHYqP
1uZ748bcoCu/Iq7gHrYiYLTsJFcXYUzr3PSuR784obyMUVbO3ALWdi492mdasDTjMUk4vorLnc1c
njkXQ0SNtZ4DYuB/7iu5t3BqbYrMPrTlHMg9J79LVwWAhH01x+WuQhUhP5PnDq12BE6pae2nX4AY
48unlxRUmX0yw6fEd58jrgE79khiRonsqD93sDxFXqHM1fuxWpDKZycCP+NO/ZTflE/TuXrQJ9zo
ZnzyCu22Cml2cwX6XJFA2I5ywCXjjDcftUH5kmNRwze1T7chpVQqag9ObyNlRHLmh+U3iTvHyVSD
cVC3ndod5Lb91tMi6HzrZKjVl9sZQVwq1L6Gu0ifzobOC3rRBtcV3Ifp7HnGRs1wiepT0JnVyTSn
wHO5grtOO8q7a5n/pGrv8rF60/g5OdUwHkO8C8YXTuVi+IIQ9fH7xCm58mVRmhgr70azl0NLQs3c
8Znc/izHMugpfLcpQNBg+dnbwnqGI/Kc7Cazs8to2cFJ/JD7y+XbkVsytLWtgihD7knkdvsEQtLI
z4fO+NL3rRxhtBzlDmw4xEbxHjmDS1V+yy97/D1r0+2oI4/rPlnIPckze/l9fjS1+g2OUZzwylfJ
F6Tyf3l87tkm0qKS8QwUmGUOFzKKoG3AtoxDgqfJSCKHGWUGYtidHEPMQ/LqpZwe6HNLPd0ZPP4z
AGnvTRM+J6X+3LAblqfIG8qHkldR6ZfELbVCrgJ5TA4i1eB6+Xj1zZX56+kNV63NYIzXNSgu5G/y
Rw6H0Ht09BrYQsiprpGu5VVspf6Wd0rb+aEiJyPqP70xf5KRTY5TTs6SzyiLir2crLq2T/I51OkM
s+ESdogokk4LQ4ec5oxLK4nrdyRsWsqJKYqPQs0uFdBe8ltyJDnhPpyQVcnFqRJK6UznJXU+5Ntg
Hf1FC3Jnlc6HEh0W236Wh+XwMj8DeJhtC+Y+elkni0+Z1zgo/ebW82dqvOGJ6q2cE7koZm732Qd4
XdnX8inlW5Lj5EDuHQTGv8+rU2TvVGwU7iQPv3U8KFv5GPLKv1+mn6ODl/k/jxsWhKCWvDs+m+ml
J/m4KRXIpJy3f1sN/Voy/t2RZzn/6S21TdcBD4wTz9AdW2f5Iz//21BdEJ6phJRrVgY0PXyjq0VZ
dr1WnpRMD6qYP0r9pRsVW+P7ZqElFSdBnDNlFtNRfjy1M/DOg90vgVLrAZi0vj0W+XLOxvxU9HpA
1uAHCoLRWALWVmvXH248M/x5Mm7N1155kh+FEy/L/zV+Az3CxtPma82ZjmEFjtPV1SMOcMNtXiw3
aJqadQijcqfaD4oaHTJ0Pn6E8DOpr1KvOLXdHEBPf27bFxn1XP4pY+wgf6/IODWiQyILH4Y/LWoZ
CndAYI8AkE6zzm1LrhCKsLLzsFjEwTJmp2I0P9mBy0RlqgzkjP5zizIWmif4jZPMDgsTmAtEZYZq
LmOorE3kWEgR5jp7l1oKeWiBLzcTrPKSHIDR6a9Ggm4oHD3Jcf4etkhZOabxt9aJk0QN9KHf8J0c
mhJARJPfy2MVFraCqUKWaPJy8pgMkmUkOJtr/C4rFfOvu7zLMwxuSrhDJ3rve3jCO7IHv2V6kMkL
CSehrsQZAGCnqawHpcosTZOvR18uM3bGF+IuS4Bp7IREGYPMvB0wrCnsv+bpOLX5KeVp8k2H0Xvm
568yuS6sMjuTpSnk7rD+/jnVsfVRT3yWhtQCjgq0ViBHIbPNgpZEK3XK+d4z+/dIDSk64lTjAOuu
xqugXFksrcjQC1e2pj2kxCJVuXH8OWrfTYIaSo6TBInLW5pgxeQvKV+mgv6WitSL3Rzpk99G3fii
cqvLKXaq7qoir0um3kEfgkrVjvI19NnrEA+vJAGdQNEbU/bz7LkOn8eYFjm/Lc+S+VEOzxhvE9d9
KVi0ybLTLMJr3cMlyDKE4KFArnSiM7Eia6vfl3cUCRgsXMvtEmb6VaGaGznTtZGc5LFYYV0va3oh
F8b7wgGtV33r+VNlxm8DQe6KVSEw5GbBf2f6/ru8WWPoASaxtzy8m+3xTFEhaCW/nvpe6aa3shxn
vXGKfaJ7DefRnwg0ZU0ic3auYXzukIlQ5mSTE2iMSlFSbLAqXQGVOReT95HxWGWqckbkKYjXIR18
KmX2/fcdA6r+yyEDxVK1m6TOb1PGLZlSMyU9KZHyJX/305OBHpcNzFfYaG9ecol88yPswqDi85fZ
Z2HoLxSXQD+61kcej2sT73ecRieYXAGGXHEHwwOnWNcZxrUG1c6oWCOoXIDxj1ArDNIl2lDUBGvE
mMPKXV+4rvPsOoHZZtM9gmyzovJD8YEfKAtN7Hi67mZepWW5GMr2afbsldFmDz0XsT7Km7rqizWk
yCPT08QZlvca73o3fotCYkqHB81BvOR4X9G8BK47BvkYBrrL9WwF1DdPGhhd3WNa1b2vRucbNofp
mPraz1akWqXPQ4UTXR2DxPa+wGlxX/MauX9lU78DqHgGX4+df9lTLDm1xhhMXAByShBE36bOt+8E
U2RckwSKk2YOZDaig//uQhvRzY+hZ1W7GFGAJegU9TAL5+4g/+7cKXD8aD0O/l1Rsu5r4lME5YgB
RWZRxZyPFL827dLd/l4FtT6e7G657VAfy1uVDIFRGz63c7Rq6vIBrPpK5nTfGI+F6jJ8h86dA7ar
UoyfBQnujADHyS3c7gs5v8i1zpayBLFz7sL82R5ZzijdmQzFAJtZUFZTgDiZPwKTPy4a35M8h1bU
Zgxm519bJlKOTvKorHBkGyUrCrXPtqYxX5YV45DPajBJq2tpVuUulzmTKxfxTWo3SDiLk/zbruyH
GnuAx3J2HrUjoPtXhwLhwoDOTa8w8LeWdoQIyP30e0Pnziyg9IvOw8XWvMj7y09lHTdkX+NSPsmh
tOrwHN7pxbssCWTtFN+ldvVV4XVMERZV2nz8+Y5qpns50g7zQM8NSWUuaE0U77DE5fzJ4qiPrrOy
3LU4AUPSG+RTd0WMudK+lHdvTd6ZPVOMdG3sT3PGHpWzS+rTS4wgJIt+zpl8Fl8BHJ1Gtx3Tn/ym
vBIIufNUVWT0hiQyzsPDz8qTk4sK8SnPPpZkwbLcLkfDfvJC5xnG188VsHjlW5LtZC1qNcNZDmLS
tAPUFhJ+n9ImfJKHZL3nI58h8uJOTosSx+umXtABMRF4+TPgt1XMkcjRlAzIsi6j4uyrhFHIEMSS
zCnsFw/SMb9tEasUL8OzbcJaiBjaFkIl/2VZ/8Ut+bVE+qOM9sc///tN/NWUbXnu/qSh/Adh5f8h
XAqUAyqL/5ua2U1cHNt/7L6bY9z+WTHjF39VzAygKRYtNseydd1CAgRZ4Tc0RftLpfalq0J4wAHk
gXn4XTHTzL90wzUplwlyxdHsv1FTdP0vStr/LsFRTft9kP/xPf0bhPP3pa1r6s4fZQiWAgYQFkpw
nuY4vPR/rm2VWUlmrOX6hV+ZQRH7MLvqbWmwb5+9p8XyXhd9Pleufk/AyQVhXXDtHS2o5S++jesI
Em8yMRN1y3yWP9FIHKFd39MJOs/OzFA9Xk2F9+slreGszialjG/wz7M6PBkTGsgZpEHV9reyZlbS
/KSyavMY/sOMZcqCcApm517v+Efve+SmsGAwe+eM9mpCSAjpgTtiSRlFrZohXIGAkZNJbOn6qUrF
CJUxl5HCSPsLEqSsHLICOarnwmocz9JrQ2oNIgJK+mmkLKUMdzIyaQBiVMJHf155Mqa3mv33zz+w
aW8SB80YGQGR359/RiVvNoKscXK64O51WY04AHlhmpHnug5fWlyw88An+PkYRArxtzpHBrpDv/ia
hHTIbJ7uO3GAV5NJFhRqV1Z3w8In8rLbym1f7IFhkYW6MqhnD7cJ/ROYA0VNzCu/8XOy/Ho8/5wj
+sGfSbRre3OvTD6OYUp+fXfjwB3wrZTFn9rcuVDWS0Yp3eQsUJciYHZ4SELrgoSDbm1Oy3NNk5Ks
118fG6LYtrHCG41EN7TBvXw74TieR9gUoYLcm9fJsYqvZsX8OikGfYDYyG4nDUO7B0E9aa4N39mX
nrqTJWLBYBX2EsCya+R9kiRlOiaHY3iBYnCOW66qcdLWhLncknrJ8iUMA7cuXvVEWTUGv7FkzFl9
GN+N6ryRJVnsuh+QuZ/+dS4VrlFslUHkkiZBVqFTuHh9GzlXIYcO9vPGjBcMtAuJbXwhhOi+xcbD
z4n0VNaPDW5lKtvPHtnYOEmWAEXkS6GzwlV3eVue5KGfZ3dE2o2zdfXz6aUe585zwCWgV/WnbFkG
ubykpNJGy1OfOKuydR8Q7qEzNYIlnDEZUK7ROaiWxbdmvQ/mfC68m9TN3r1uZrLhCkd9CkEDMxn3
HzuPMxz7eDVl1mWbdKgSQ4pKfLRp4ZMA3X+OEKl7ZNRSqOPOkMXGzDZNYw/pu/uIr43oPdybGGTQ
JYRPmkr0pa6+TnVgyj1ZWwkSVxZwHSyE1W1u9vulJpIpofIIeeJ/EHVWS44jXbu+IkWI4dRczHii
KLKYWVe/n5X9/bMPZqam22XLUmYueiEc1yMGmsmmHfmXDsANV2LttvTmY5OxR5H6lOYe7V3zugnI
WDE8gKbEFaeZ+bvWznOBpbb8bI4oj4Tw1mU5gfP4k+eRBnB49C9z4q2MxP/rlvls+OZb530i2fpR
hOkNRNLUMwEphy8xlsu1Xz3OQQATOeWCkpgZZPSW9ZbMS7n5IeryGwedPa2tnv+7ON3sv2t732s8
3wXYgrV+LbpctL+c1wpCMlTmvCjFsQvNHa5FKgrTBgcpxYjXlLfiLWGC3e91IFwAqHCcNM5VQud1
5FoqwMfIAsKg4RHId1C3TJ1SDubIGJld2rjtyMMZNPvDlgKzwFsOH9kXyR8ktBewWDeUNN/gFbTR
uE1GrEhRSO17KmSqGBvLVbllak2rhS9/3LPuoaYYo30eo/GeJH7X1NScHObqEJ+s6mUFOyinsRzb
au0w9bkPHX0LlBdLZZ2bkkP4h3LznGKP0g7WZWBw9stjld9pdXwyQfSogMBJynvwtGr8iSLvQip5
+UcKf8POLi1M9VyXW2jjPm5PxaWR6Ts60vdIX7EoOh6aEyb8ZGZ36RTvWocC/f9HAfXFlnJ5Wbz3
BvWGwqkv1VGu/gJLzTPmllyWPMn5kBgoasATHYP4/G8VyvkBvMNf1q9KYtcQM6OR32hDgo21oM7K
t9KzU65F333IZ8saqNCX3Kzvjd9/x7Uc2aukYNl9hoiOumNLOJ5HFkrmOQcJJv6Ac0wSvUwNt0Ke
QWotZ0gVrxp3Q1anevYgT0EnB+VTmDzIjVRPJuDKV48rSlJz847Z4NMcxaeV/b04HMlu9CDXnNbG
WwGPVH7tX+SyZVjR/3kGVJGO5U7/lMUcC6QzuEo4SI2Fzx6qdzzP/0Vpzg91q90m/dBBSMqx0Um5
JQsnXkpoevHzvOJ6XmRX6v7iSHtW+/Pf3Xb7q9nT8LXtnrV+ombhqscy+s2RyJ5ADA4bRCHyf3su
8ICf41a4tWCU++W5mubk5A1YTgyW/p5Y4A5g/s/ge5lPFfkemjuy29GxgR0CQA0RmTrrz/hVXuQm
XBlHi2HPOBpmW5QlYG7MtRt3HSxcCz8Xo0Ul6+TRrSTwGm92A1tCo1RzdN895MBBN3O7r13etGxi
f1fP/qlFdntThtDu5lBDNccqn2FynOh6ZFfWNN9oZAOzm5m7pal/XWf9WYZWg1aW/A7DwUWJY1N5
whvSjAu0Hb4g8QXHsPMvoY19gpd4DuSrRiWev0xIP6IhuOOqOS5wscvSR2/AkRiRql0HmkckMCpY
zNd1rC9bJI9Ophfney/CCMC24bBkSDG4HurVzUQzyso2Yz88TaP2WAd/hemZB9unW7+I5GqAlAGF
GzopTyi/ZKesRCmsLJf6aJgxDcr2s6n9Sy+0/nSzebZT+xqZeB156ABXZmO87nuUnasO5yug3xuQ
IxgN4iYb7CYNELQfVz8OLnOb9hksxmBMOwC10P4zEw1fDvFewxfGC0nFpm+6QheGYwxbwG3QNUzt
sitZx8hGpl4uPB1qSTOB35T2EQldPiYQ6bQ/aKKPUecDTbWHm6ny34B0caR7yQ++XN22veiyPMNl
o0SQaUHupbBwsT7kPTJ3pgl2qe3dZoOO/L0L6MZFfHHjFxaCKSMtu0QH5J7dThVuW8XaXdb98m61
1jbWCLEaOsV2yt2CyDZuGcT1R5Qul62lO1Tj64J8dj8TN+3nuYZprC3pQ8xU6EjTYoHuqsMKsM2T
78BYjOZxJQUacasPsIXJ/Ck7BmOVb1v3NIdwG0q80PsElHtNQfcwD8ttVdTfWC57ARsO+MOur7sK
5F3/aBWgomaInoBBtc+CZHgHZdEHwTveDFBnYZIsUNwLfVNiVmJRixzyDhelerL3sx+gcYB5Mpno
FVA2BITy+HWajDvdDO8WTqq0fgVeeDnGNebPcRczOG++Imt+hQD2UaUTpLUE7SAPsBeaCDdO7T2s
6Us8Ln+awa7q6voHEZSbqJ8/hwH0ZeYA4dNOuoFCVAjOP2YmidbFhxHvJw9kkBWtzs5dakxVy1sv
zTd5UoTHKEcvuo3Sy6RCoK3Z9GjfhcvR1Z9bEhpIoteID4h06jaMk2TLF3UwpUXWpre/U2N2gTAm
t50RX6SBEx/ahOGqWUfuZszEhGS5R6usIwkY72n+egwICTB+e4HAebS3W7PZSmjNXW5x3FjxsdGm
exSYv+GAH/AvN/eebraHJn2KoNwdsoEzvOvW52VAIAr2AxpXNoT7pIof3TQDWWcv28JOsyuPmdvW
YWS6LRtErheDPd0iGQRpQ4M6DBu6qn6jZiovjSK9CaDeV0N8Kjpok2PqvhhI+/lRrZPphxh8RHAi
XdCYGNEyOdLgeKPG/zXjsanlw3ZMorPDDIC43nCe5Pqu8xD7cKoaCp137WpYl2XTioDfUM8cm81n
Cj8NZ75tG1Co6CNE03I9WXHyUdPyhDp0488+iHITjCMJf01urx3M+SnDKvWGhhgSwzl+n3EB23Sd
wKHzAZr35iP+AcPDv8lq9nvuttup15bdtIDXdBFd3tCIATvlBNhZAO9lyL5uytq5XexkZAYfDxfp
mrx1s25d5A00XluPIExO5PNe+ZXZiK/0DVz42pqfentYoFVY7w0HWY7Wg93O12lk73x8sGvLvW/7
YjihPvO0etLvDL7q7t0Y7PQVMhtja3fldMQEMyfSoqyDKFpiQPjMY06B9Imz6hoBCXwVDeTK8spx
oU2vu7FzbvMCO+2xiMnKfaq2pqWE9sZTOtT1/bRwiRijFdfiubQWWBxRqBGIjNF8Mp130gJY5Lo2
Xk9tjwpIC3eBhGK/jPWbmzTwqqjaNkkQfRp6n1yOPsPVtYA9q5lIt5jBacVOeYP0f37wtC65v4ky
PK77OflsbKR50/4Bw0X3FOBS+JiGbQ8GWtd3WFGcsR1KbmN08mS1z5u0xhQOgvz8ZMeJe2k65EZJ
kt+HkDq2sRV7W3PEYC8q1+pSS68NicFtbz+G6wn/c3czBOVPNeJ5aLfIwXTz1hnsG33O3hYXupXh
tCdtCF5CX1CROeD1lMlZ1I3phm/L2y230QzxPB3Hh7r20FdmHdnNPqjXs4IrDK15hUrjQQ0xpEEf
k11t7AzSZgnWMkUgpamjZ5mU6+1n2yWf0j93k/ss735kXh5V7ZUbDRd9iRs8jmOkiHPwYxIe7fad
UA6pdfqNdZ5W2UevkbMznfByEpko6GAI8l1KDmvnFOGhvx71Zr5spKWgYwzDHTpkfneWuX9Xm2fY
bme/8K79ITrIoExNYtSkpYd4N8XffGViG3pnXu4dpJLIIEdWlnsTI8mOkYD5m/c1GTRd+tI/LWbF
Fwl/9PpW1+1vKbSx5DmbOZJh7t8ayHxDsszYm359bb7IW+casXt5jUxRsoYEF2y/+oN+eNeb5cUz
mUzQMU+2aC+dFQTq/25w10aMGfmaMghDJeng5M0FhtUkyNNtZvRvGvCcAiIFbiov6kt1xWVudl+B
Pv0UOH7Rk5FLjB1I5PL4rGm9GDCxUolljx5rmOTPIOUpTsflnE7+dRHHR8mfZYgqBYy6WjsPbypb
3/nulXwTeUst5Kuq2spAubGKgP4P/1seMkIznY/F9PDz49bJKKvusuu0wXGyo6MBr4Oup9zejlld
ml97eo6pJ8PRiBGEasiom4oqFF4Xj31bfDeuamq0xXgvs1iZ7c0Eq7Ut79UvqtvWjtxl+LS91qsV
4oTzWUaqemTdEtagK8cvC0HZsP53pajC4YoB51QeCVSIv9TmW8lEOAj9vd04V95mKnYQnG6K0dp3
kfO7Lr164qo1U4yYl4YkywYGijLiUxPe1bHPznsEfiGw3rja3ySjrudeqkqLdPpke9Gli1JHuxQn
VwBAalsZafCXhvaNrQ17dTOl+6NmbdzvEOHRqIKIQWlbFuWDoaE+ydrOaqY0uJ93YU8SGX1VN+DQ
vPIiC0Na2h0SI1SvFgn0ZmiWGxAOcMdYUG24y7McdqP20zbNK54uVGnMu9zlou3q45hQZtms488O
sU4LnUDVepF+hjRBVPWGSNjRy6trVQCtBRZ3+G74GhMhFrmqAhMyy2z8apLwG38v1ePxAu0CObkL
BnDiWINWeRIelogVbSFOskFo/BeKN16Yw71lUnuVXby3bO1fM82dVo656TnieN9wnNGxAGAFVn8z
E9bXAdSKqu9HA5RM/WbOn6oTqZNSkBvgMbJsh957aSw6hG45fBcDvNo8QvTdxGlDTmNKDY8q0/Ev
6sZnwpqiqaAVhyHNm1NYWa8xbEqvzrdrhjVtdmoA4uAAu1K09iGADefKj/NbN4VmmXbw/pOwIedF
rcxCeqE3NLhAfnWrMbMtWIZuu6DhMyL7gtAKC621r80qvfY6QruexB2Zb/2BON5FbljoKgBRyE99
X+cHHErRoohMa+ti1HWCHYWEToeyiSXhYXDp3LhHVA/3mtbcFlVy8uuGCVc2XOLGbUJA3GC5pS/f
EHtg43vzcxK2P3ambWos3Yhv7i1CRs+R2wSHYYblMozb2Xd+x3p9ND37u47G6zEZ2j2DmWGPHtKl
NhXuVVD472EwoOYmqqlW8eLPtPKAK0OFZFXw7TGH8DDBqx+LICn29YSAGypSd9GKY1QeHm3dXT/s
jCHsXF2BKlpAHLkGzdDSEEFuvDZC/ytp3bNXD/dVyAIieeUMIfZQK5DXlYV/WKzkg3ZG0uo7N6oB
rQyk5Qyl7Pagu+LFps2QDsHWoC2JFJDlkOekDukm6q0Qfa/cwS92YRx+NW2x0FpvaZNGDyCkURMx
EFIp8re4iW70sMu22gphCLYphef63ZcQymrOJzuFfQwvYLNOoX4yphRTFFTn2OLVzrTDHToS1X61
2vsi8TT2N6YLuTcfXCsf9n6CnFcGOBvNUqgtBta96tURl2pCOK99VBDTyrtkRFHvg9w/pjFiQYmH
fy5Qpxt6GPUens/Bm3z4m9FLVSYpGhXZQ6N34z5yayiOTbyL8JHdlOvypP7YmkT9lNE4gXPrGRzZ
Eqt8GhuDcQSe9K2ah4P0NFxMbpuqvy78+rFHoVOCigqaGWcVipbMOrH7WtoXFRk5pYEvoiRRvzpu
ehtZBfxW8yw4C3XigVx+1HzKZ4kKcioL8qEiHbDc6klQCepQXTjafNvHb4tX6ZCj3bX+S5r+FBbd
hdWu56K5nVBDl2uR43Iyy81U1y/oy3JNEpIlDjpreKUH7UFFCglRWLYdR8wkagy7r2ukKtBBvIeD
fZjL5kKrGZN6/svsvAggZkxjFUjB+xVe/xO0J5R43xIZDrgFx+R/R17Xw6kyyquK1icxpWSUvlhs
ATk1I329LRGiiQ2aL5DNz6b0QHW93RbN8CKtGjfmvUYiL6JlTFRGOpvOV4ls88JwnyBQJQ7Qq+Ii
MZYTg9fzknvPU/bvOI4C46xlvLMNdgA3bUh39Y18T3Vz52p+69rbseEFgh9d4/jXsDH0rCKISoQM
d6Rz3zsv6WK+W9pOugggxhoXym3P+NPRrQe9Mv8XqCRU1xSl67A+mJF9OxkeLmtgoOQv1A32Au+u
arKdfFZqr3Tb6JePLRTI7kHQSPpsMqApb3ITwEM+/Kgrl3UR59NjQNtW7uiQxA+AWLcCylLtLJq9
YCcJC2OKdKSXPAx7kGmqU6dCUu0uZxcPsDivRDHzzx3wPZrL6CYbE3jN3NwVeIllAzHxFiLverl6
zSEwy+O8yuOAVQqsg+W76cv6CYTGvUWyIQ9R8hF5MPJxIA1eamZDdVVdgyYHU8oyEKSRUUq2wwrM
IO/R8LvRJu1JkhAJrSGwnK6mSuPcEiy4aTMvwooAHs8Tcmh3PjgDyaUT68ZK2iu9pGngsHmgvT2u
+Kkn3nBXo5+IUEl+0rz4yjKH82q0t20Y7xEL/fWql2mJvoyWTqO5jGfJ6Lh8QvF4bq3usOrGtWOT
UmfJqwzA0vQrmN03udGtoMdl99ZO+hgiG78k5WXdeNTwjG2ANaOcVJmnEOyzzEQE/CT/DTL90o7Q
UgPhpJ669N/Trrynd4Dm83j0VwHJsPwlr5OnKLexBQ4oySWHg9vMDwGuY3KCeBMdfVT0VXIoe7+a
xi8EyFFnQtgbKT3SRmn1Z69FpP9K6iPYLJVwye21uRs1wppLlx87mX5kxvA+IbjmsccE96QOnAng
fyNNVURZt3k8Pfq582t13W7M0wcbrIG8p3zhwujpIYCbBo4la1XWbIKEZx53Ry36LFb3RXrotKDO
wURjxqvv5EELqI6U5xwPzFdDHxUJUSXVzxVopBVZRCxVHoEhfEKok4uOap6nTKAcwBMpcnmuU59c
GZeGqbkdUww7ZUYhWZoJyGOtUNNyqsdBG840fC4YZB/lt72K/KmwhjPyXwhEdo9lxpcOjPEcNPVN
V6EMI/1eC2viTZx/YcXBcIbsW3Becqx0GFcN7fKYLjqd5eUgZ6pK4FyytzYkmnKQ1hgPh651K78g
z9n2iusekSG94NHIdxdYnKrJXEnCVN45RkxJrKK4RaRiLzWMqhhlESQsCG0tUZWOH+XcxhHqPGmc
Q201n/G8f1jDaBev+q8v4yw3AclXvcndhDF9lvXnVafS1b4an55sOjyYIIL+vbRhnkeOqXk/6hLa
Lvjpk/Bmmcu9qjSRRPyl0XsxW9GlIJacjmLmhnHBz1qxMNQjEfw1kof3MyKqUq/iCXnKwHfLz3M7
vBjDIQHoGM/zWQCBNow55K3GZ2Y5DVAXrwfHUmQXwRSe5Pv8u/vV+Dvn8c6IMTLJo7Nu1H9S8CU9
reW6OkiBoEB0cpqAAT5qM7WeDOikHJPJgrM0twbzQ7ogKlFmSHX2eqLl8oAw1u/qs4kXaYAVQ7gZ
Su9R/Y+k1GOSXXHdYCg1OuW8Almh1wkqX1ldVW50gPV4FiyTAIlp1NyuCyqeXvyrphbthORdbD9a
tDvkLCmc8cljBotmyUmPMUBIuUZ5Z2b3HznkMIC1Z1tnVXQTfQs1hfQtCcWoBv53Mulys/FP2Tew
ZBNpcGTFqoqLMhkPtkbbU01bmVXJ7FTO4AAdzWC+GNCGUNWIWqKWiek1prMvuMxtDKKaOhF46qjI
PTqZ+TZY/XMJw0Xwr0HXXyEGvZOIJqWznLf0+7Z23N3Kbpct3ULSIAuekI0xLMTS5QHPg/fXps4O
fclt43Qou2k/ZcFfqo22atPZlO/WCSNFBxFEU7mj4ye2blJ+uegg/HtpV0ApLLTv9TuzeRlQ6W3k
ubeqxl9gioxZ+oa9mMIOq+NIpyNQBPtSl7mHvJVkSssM+Mn8wbw6L4Ao8xo/RUgh0YvPlK6cpEkS
SlU0HpboZZj+Hc8rGZYccIONAWc6PwsXRWVYcsqp+yaATH2Y3ksHQjhHhiBUBZVZkxIko35bcRMl
HzIG792pcZKo/uS4E1RqIkC9wfeeRtAWLjgxT7BNBWIe+fQljAp1w/D6uI8i2nk1dy9wZIsZWx0q
w0IAVvtEHd5tt+1LUK1sMIs9WBn5nRx0Mpifk/jVpOTTQv9J9q4CVtKAw/kywbp5fWsp31fcg+zq
Y0q0t4mIjXrYn2HWyBjZe9LMW0RYsUyUUbAE1INv+CAs5t8igJYp6ZystjLx7rFO2riXKhmTpo9v
pVSn+RtHLd1/flNuhQroCZh35AGu/XreIpv/MI3J93+RR1ZZc1l1yY9kXWrVqvU7mfUj2lfbBEyC
N+rov6y/Ukyr5owcB3ESX/W+dpDEo0M0LkvrB6spvtVbqFNU4mamH61ywFdp2aBc8zsRGSNpsASd
vu9BmQgApHN4IRhprHeP9Oqu5V3UN/UpmUI9vSwDeplScMtGHqAye/n83MBtM2RhT6imzmt9lFfF
/vjSxOaV1Ge1gFolphbhLYF326CspcaV6XrGKId3vEYh672gfYRUz0FtYv5YDn/16SYdltjr90nt
PHTIncsLVDYlU1vB6Eu6FfWQ52rMFMt1G+DsxtPhfGmHL6s56dl8rqWfoTdHH1HWQjblzLwur+cL
gcgIHBQrw58pLvdoeN9R4/+W3vU6dt8CHKKLAkqT6JmCRQdPtU/H4LoIKNK88kbhO+Qw84mk6pQr
V/ZE76GCnlqPkxDS/I5Iu/IueYTNiu9cNClISdJ01Rqr0DgKrOnCQW5mp6Hk5C/03KVRlLImBJKS
+do+TZurMUfKcCII+gA4g/E8edWzbcw/yaAOG9k/asvYWvGjPcpewHb5V6vji260TvKzin7zkGJE
lx3kBdJzlRbsYsanIUguJahFGXDPOVSbCZyS+jRwaE/sV8EtMZW2UfEFYDvN5xKoac/oEiU3t9Op
Leo9tuk3bQBmKugeiVlgkQWKSqAIBu57usz7eUIPKHQw+wS8OguTgOXT9N5HUTTPuj9uGj0gWjTx
dYu/VeJxK3ISF7ds9wYQ14hr4Hk/dtn0byj/D8jCU6b1TeTjQQyj/ZshCEElP+ziwr+RONF549nR
uKDBQLm9hmhJ2iTPHYMh0Ll8CiMLi+LEipjfONqTVU7f0atsrGZMtoxPH9SCtPLwRX0kj/WzTI+q
qpDqUZWRkuN71QceVi9qj2bjCzOW91k3flUPlTbAc4qmUWuWf5OkPqUzvwXhI8rgb9H4WkhWtmBb
CKKBL1QUu0TvH1SQVCzHskyObtJdqQ/taIh7m6VD9pUq8SW31V5YM+1JTim18YCdf4bL3oxMwF64
6djxbcB+EXCVYtiiQUuCqm6abBlIj3BxrNsC0fMAQ/fSaG7bidjKeArI/fC8mn/g4MhkJKD3EsuQ
Jd7qa/BkspTw1D53wbM9569TB5hbn07a5DxOCxMRnprsAdXUk21Vu/EhQuqeQT8zp58c8TcO+/Yt
CW6lr9ynjxHu9SriCOXEpRlWF97O1ti4bAwJwxJ5VE1h+d4xrR1UdKZ/m1B9yv9xlqryYV37N4OE
JeyjK7lQcyA6qGdeGcZ955jbMqHUkgxY3fx50o9xbGC+cukH03ueW7/qkeeZ+7K4ghS0fiO7PZs2
WScLbnkgE/vRZ3aThDhZonN2j3jdW9khYaQBCmKh95KnlhJO6kbk4l/Vc5V1ORrtn5wiacJf2imL
VFa80Za7DLgWApP//lDur1y+3L8isx4bzyPZD3+mdj67qcPiTxnyNNmtPl+P6Yxw4fiCTdE6ZBct
sEEX23MjAU/NgZdHiaQmd11WvajwJGg3idEC8JMbK5wLVfPVTv9eR1dSf0l5pgKLkKLbmvKgDWkK
YzhRZkCbpn2P/DUlA9kyFa68Gs4sJ5H+rzyQ0BO0z5PrvdbQj6f+kLnTZ+2V+1Y3sCCv/hBTupQn
HDbJ7+geJ9+/a9AK0T3rN5i16zoPdlIi2OQUQs0Q8hMtiK3ZGY9CgFJfxAm6i2jNj+p/apwvVq++
qeHapRPbKqMK1oriPliynUojsET+DVNue6WhMtbP16jduI79+a9AlOeh/rbo7/p2+JDsXg7NeuC9
Ul0HSbifqMrb2XywuXtSA44+rm/JSZiycUdVJtW8UFGqyifiIpaKWwsg0JPUI3nMoShvqEoIdJPK
OH6pw/BHfcAqTe8lqXek8Zcu3mdStMpbqWpOcJPyKFMjuyxg/E1QMsMYgKn2IztkYggfp9ZWJY4y
X5FyPF9RNY7jaxmOtS7V5aSfwxZ5mObTj/q3VU6ePNO/64EuKbtbJajONGx0t31eyFiDlYaR/i6z
OFUqVdJikleqa5WYEuvldSoEST4OxBa3HKYY4v/XrKx936KvnbXX/43ZiuLUddZrZV/qg/4Vgx3o
BlBYLLYAU3awsC02CojKmGc1UvNTZHLKo2RZkoybjvXdr2yZxXyWiuq/ZAvl5MvC9g5r6f35TnlE
2OPKDnJgqWQmDA7HJUCerd46ocVudHwRMHukNP7SGGSDMIY7wp2tchizjKxksCfpUDlNF0GPPp9B
7pd2fy655dR6L7l+22f2p9M+y/hHGoFGvpwz4opWFrvKGh+ycfoVWr4eSTaUgMtrv9Vtm6bwGf8g
ImPi/kUBqoK99YwUZ5f+KM6OkHiE5eO55a7uB6RhV7YlifvoX63rcpgBZou+gOpthPlX6l3Kzugq
CDl2dqtSeVjQYZ2/je6f5OmSYErLLdcPMw7fTmRfSVtVCSDIy6fV/QsHy4TZSjDsw0hRF/sw/Rz0
O3kIsrcl9Vxa77Wvn1U8kPpTgo61PNVJ+CqkuVBz5mOXzRhnxHtncLGq08bLeJyMrWgyQtlsDhRm
f1Hq3Otl+uO241/lOY81yqUY+9h3E9owJeKAwIKicIOoSb6bnAK6YDXi9sJZFsfm99A1SNRPzS7R
EnuHR84RFSp9v6YugnErsKHYL7Any376kMZPOWztpvpyYdoiPrUbFsDa3mBNFKposdsI7uBdMu4B
LtwbYYRwEa6plEHI58Mgqt3xw5rC6IeO690Kxm9jIYJ2MTYUo9PSP+sD6KVhNBdUHsdXydJlSji1
6a/vvkeDcTJD/Nr8eZfXAaJL/2iFXcp6C834ca10sBXFt0ISlqlzwEjrwnLnNxUwJtocmE5u+mq8
1azbio5BAJFcBSXMGN8hR69L/BsHLC8Vm2tQOclYXI6p+aXqaKue3iL9Ay74t0SsuSKA26V2qXvF
waENKPmGBMGkOTp5+a0SEfURevnQeDWmYpRLdBP+XZ+fH9bVUuWIjkUbb6DqBUmD/gUI1sJMRyVr
PxH6P3jBdCUxjh7ibxp9yeQtQZlCekSTLMnawVupvZLTU44uBNC+/TRF79Z/EQaltI5cvTj4Omzp
tXtxjO9F4PWSVqr0MqXk5CSztWaLIMR9GW+GzvoeVP1Fp47Z1leiihxpZ0mxA8LoIfBi4D/rL1pT
D2jGgv7yvks9ORoNKDqocv9KOUnEKX2lQa0Ka3bV3p70a2k/IsBNUdo/xzqxdPzXFxBKrVWk+55T
TrWyhMqJ/jZk/5PFZhYipGg2pDGPSrZRkr1NeXo9MBrNQnoc8oRkO0lz2hxeEqd5l0RPZXzS3E5s
pE6X+FZ+Nhh9rolzLX1c38l3i5bdq5oj9xacK3BHk4jhjqQ1vfc4SL6plghHy1eKOa20OcPZ/cyG
a5ks62OtNEeMJnvqCm8jMTVDS0GNedNxfeg5n7FYGe+DJvlCoOMsHVq7MLHe1T+gRKijYWh/62Kr
loGH2ojUfpNbX/pZcJQvr+pan+5aVUJxINUTNigCH69l/64KVuF5SDN41b78anmxOGxTEjN3WF7l
wDXYJDLISNfir4TWvQ7VnQk8LCzKp5nc1iO3lf+GWYYb03TrjeaXWrRWDQqimQpAKsu1Q1TBpPBJ
7nJgNR9JfT/yS0sWfi1ofUERl4m86q15P75TfVsaGI2h/x5hPUrZKXWoOvH8FtMBTBoVIuAOeaR3
1bjkkFS3oMKQzzCx8qFhqpqkskc8G+Enr7jTTKgb1pdoeQg1WfW1+fbwMr5l0UnzRZtwIs/i67WH
UTHb9mODrKYMUuQN5V4olIW7mtu0ne4s3CNCLJPVumZ3AU57qhi3DRndGbn7aMQzWELkG2yeOlkk
l3Tn6jsYtQcQjrtozN9kncrnR232MPUImrEGZsHvyA+SKK7eZY2wuUpt/q/jqnrd/aZEXgCuNhh4
6fwItdZZ573lRdd+6/84ktuiyfypjzeS9piG/cfc+Ht27mpz+BCFEfWmkp9MUCHXrjugKrYH8GTo
DaDBmF1G3uL58cNiQ3OQWVb6MJjTRw3q3ygBoWGUF07oxSVXQ+2HF+ig30SkU2hY0To29AmlLGyl
/HD6cJ1UO9bGSr9+bwcd8n96jrD4bN7qjlvBih0PyGpUlJltdZF4hgNqIkEVqzMfopl3i3XWtTXi
h24gWO3qDqBlfQId2rYTRqOIGkyh1l/pgP/p/Ey0yuwr6JvOdugWRINAicYzSewdis7A96aMZl0L
1X8kZGWB1x2XmSBFd2feJu28gKo09pWefZKzk8lwIm17CxPDGblxv9Dt3ZS10x7efrY1gAO2Zedt
yJiRqTS1V7PVmstZBxdi58ARLCC+zZTi4ReUxx6PCECm0c3UOjd4vGvXhvFSIYmYZq13Get/jtcz
gIV862FnsJus2yQcwhOqne/tWr24OGnuyw6Ic7Nym5EK3fgx/aox6j7L2EDaDXTZFKIw6tbOdexj
3+CaqbOZKr6TY1XVLkDTFKo6sEjUhS+MbswxY73SF63fpA3Kr4E/IS5XmM6umZybFT+r2itoJdXr
DJYdErhlWsdstKpdtbzH1mKTMpiHcUQg3/YusvaiqZ12H+MduEcw7qZvzXEfmn0Masd+odd94Sez
e7HaM4/Um+ytJgbcHUj+zZAkh25B2DN0qnXr+kZ6iZLdj4YSDEY/xdEofOCVhdFsrD77qDD7PVR6
kyMgiJD6jMBiyUfVFcQJy14OxbVvTMs+S7utg0HkwTMAGfT2p2kgETBPAPirdPysFqOABze/4oRg
HBcnRz4JMdjILG/zdR62ut+3IM7NHSScbF9zQ7dobnbjBDVh9dCv0Jvrse8BmtLCHHBYZfqYx0D1
AB3Y3WJdQm65b8h29gDgnU2qOdm93jsnE4OTy2jllEn0bJuuvQ4QJHhsUH5Llnrf9fMBxwhtU9S6
s+uj6SYOs/tl5coj+wOlQHQt+oyjF7pwHGfahR+go5EfoqZYdl00u9s5mTZ66NMbnzH4We5AL5pX
TREf5nywtqNVLJs8qMlzkTyvaDJHnbnxiFFAwNo/r0uPyFbsyqb1CfzY005rCbW7hy+PNwgKxi7l
4hvLn13OjTtwFpBHJl76WDfde66N7plOM1LeCJLjOvxk9d60jd2hvkkXprmjoQdvWqGHm7VNnJel
NvVtN4zW0zAueG36gf3QBX6Lyi0ua9VqACQm1Ts2eZJuwmCKTkWMbrQzRVQyfdedECoMb1LLjg56
mK0PQ6ilO6CfxoufjAZ6xG352Yzda1c65Z+TWbskYFzEXnksjISKBn3Uax3P22/DoCNUDvr7XCbG
EZhD5Wk4J1VNgEVYusUsit+ybHRo54I2NGNnltrOKfrTPKxAb/r2dSUH3VZwP+zVMS7MBJHxZsFB
aL3rxqHb1HylY1jgjuDTOyKHAO5ihz+9vmCGYiIeiIPNdo36qykAxxKtAHXiNkZaDJN6Awh1DSaG
nXTB7L875fZ4UwbL/6PpzJbb1rUt+kWsYgOweZVENbZkSW7jvLDs7IQt2Pdffwd86j6kTuxtn0gU
CSysNeeYD3Kt89B2SKsd/AURzwwtuLJeyzz6TpbldeyLN0wbjbEw4HJDZxm7vZiRanfDTjYCg7ZU
h76OzDuTgjle7jAeuz3p0qRnOwMs5vSvnaWfQ2Aei2Ag8bkfrJOpZFhCTeVw8FFDJHAipLh5Wfeh
PTQ7P2usA+N3AYZ/OExVderzSIUDWTdb6XNDBinZUnnNwt8BHq2ctcIoWzqHIrXvqdHy8a/+vphJ
NRKjK27t8ieOQSNxF0KBd72D7890u7sqnNHCoG5d0F61cRAS+JhYXbeZ7AZ5XoG/R33LvoM20nfT
PrO853oCr91xI7mrWUNEonIxqNk8/FLbsob0PT660hFhIpSxTUFbYPL7SKBEXhpnENum/HLH4wj5
FeG4vx5V7b6XCfKHZmZL8cerW9MtDrIQEawAm0qyjQfWZ70MpvsQdS696sgn+rOG+GIgjQpm0CCC
1FJl/iSsF8ggnPmzX58hSD6uTtG/JKI7tQ6ZB/Ec0AAhjzDzLUTsBEraGP9tdwGuPfph4nS30qaU
lCSukKlGbNgw/rZTGp4AkdrWTlgnM2eHYmcImPrLlEQu/Hb4nqxsu9DSkTcjGW4N2GvqF3YHQK//
AoO3mknz2/Actpky21lqvCJNgfcrmAV5frDuzYrsK6xcw0hSFWJVl6PmmpmbdhGn2V4ekpUN0WC2
QPBjTt23JXEKDqnrv3sEj851t+/MmbGC67821TAdkuEJCTbhoSA0DkCNXxBqISyfjDR0DVKUlzx/
bjprDcc4YDsYo6M5cI95dr1ti6ngXNodCqN5jsw4JHaUY0WMg4CAiC0BvM84tmA5FRDns3r5jBxt
n0qM332b/hqiFYEZ1OMNDpfr2kg6SAbbp528zEVUEiWcvVsVE+d4QE0xbcTUTYcxHprHdi22Fslr
u2UhFFMuz2O3RAgRcAOleeHe02aa9wOPNksz7MXEN++p5bjblI7DLk1o6jnknnmusu9j8NS56150
URG6g0cQShKPT25U6ADF6VAPiNn8NCVAmSyC0fBfMMRZuynlIeKS0vA31K4zyprz2XxUgWR8kuCM
YuL8vCXEZQrTCXPQ6EznbMV6QsptkuVwR81Zbr3gNqYml3HOPSI5lj0OQ4vMCNZ3CqcnaZ4oUxrf
57Wk5blVK2UF3gXcJguFGNG95Ek5lbi0zTxunVQdYQPTgOQpoqTcmQVBEhGpy0Ub2RsMBY95Mmzn
xL2JhiRhzFhopJ03a8IglKgEZSAV5W6yx6sR51+Bl64n3uUrgQ67tVqqQwkifyEdHhkqpe5IwmId
2B7RHv1Hz5m1t3FTTMGPk+a9VgTsmeqllzMMS3kuM3KdPRX3uxEjDG2v+DU2uLKdm3F5wUmGPB8h
T+GFsvQkpfKORhI12F7IWhWupzPK5ksduIdcIYbMWzYdYm/Ga49Ovrc9zEaWv+6nzyWz1iPeElQC
K2Ew0jGfTP89iCmF8goKp3CmXZViwJvbJLRR7AOOe2fd9oZDCgZ+Z9jufQ7Sj7jfz4iG9sO8PLdB
/unJKynApT7DJPU2ski3quRwiNfgbFb9A8fS88RewKJERI9v+t4mWgkmC2z3Y4bJC8+gOLAfEWVD
yOYxUNYF5stjUwk01JxRpol5gfv80/SXRgtv5jZodY5FK3ocvR9YUwthOu1xcuiGtRYQLejpXePa
9+M2Urty6b56ROB6dI7z+07UMNJ+TvkKBlRSonvizGqL4hnK0IZPjoa62tZQqOlADd997tzm2j+t
xHwusn35Gfeg0FASFa+XENOUfC/gjwgH/92tgMHyGW/ekL9iBIJzogdLNLRYJt6q1fkGD8x9YM3N
Bl9apJ4WUC1hwg20qc3+mVZRvaEg3KxrImhm5ey3LllMwejqILCdcLiL+nm5OlnwaeOirpErlE0D
M9v7UIpyUKXGKbIoiDztM7OC7tLgyd/AOTLM1+YX1P5jJZHNZw63at/n+PmwIpGnjetpqbbSLsgo
Wd7l5ONCE/N1Hvm/8WXf3w2F1MsrXhoLCXMuSRNGpIqQw0mOopR7azG4/wWRCFGvAL2n/Rl5Gde/
J9t6qfyLxy5q6smwnJvr0ImQ7sBIQ30iT2JuP8uxPZQQEqGlBtUh8ti6suTJdpn4wdE2XaIqCqaQ
7mVY4A4b0MpDP4ovzjTcGF3+wA3eEnJuw24lWMJF9Zh4R3bt5LgIE08acWuLf5vVa8b5wDZTiwYg
ipkiaW5rw8wto8ecGRZi5AgnZhTKEkblgh/c9Y34ZCRX363o4VMOBrntbm0rJhNSqn3Z9QczGA7V
4jibYnRhB0rD2TCqvNqVqYNy2wCyYf8FTP7FJLtB7PrI8Y/dalB3OuUxV9zJtZRUZRHXIrPMGzkL
5lJSG0yTx9ZenDL7iHC0wqU1uDudCRn37YPI1lNiLGHHii7Zf1GHB7/LaH5zh/zayqgNG1UUu1Kn
jZUvWRJfV7N4ozV9LdqxYhYWbfrBfwzAMG78fDzQ/rF3UYq8D37eQ9VEcifEcqvGYX5EX/6U2Gtw
bLMaq5nJhffs+Nj58efSELuXmuKYlH8HJ/6ufaW2XZXBgaCQixuHTNiSx5x/ErwwZa7wXu3OTrcz
fnkxEU9dCQvrY/2cLDKsV5xVmQTTW9RoZpHiH2Wq01dogUQA3M22fVv7/HstowLBdsm1jdZ3p8g2
HqZl1IrLw0iKhYihGDrOiNN+es4783El52+/uFjCrJ6fK0ZUg/GZ+LT/hgknuZ2ine/YuU9oIXMk
31gEiU9/s4QNUihDODURizAxrQwtFl9A2jllGm2jbpCvtuHee7FPF0UhKNyzOc0PY5oesTzaoOPt
/9RgfRtD9km6VtsZhyDqvgnhtmBxExgpxL954jxvYgKsETIpe0cPIEfLM7gbQg+YpFXJY1UjSl7G
A07iR452OWcf0i+CoD62pU10qkMkPcVQF46i+eXmysLQar5V0nmc8FSg1Mp3UzlkIekOA65RqB7F
TKSU82hQntepHrWK4lXUPY9Cn13IExy2pCbRY032k72QWBicAmNBMUTdGhfmI54/CnMsg9s1mx7i
gVynWuYflbteE4vtuG/pNZg9+2bUtsmpan+xgZwlB9iwzQQvr9t5kTBJDscLOnKzYbFcjgmn+mZB
oToT1SMnutlucy8boipyI6wjZ8EQTK62571MpkXQGtNlm5qBDWZANsYVMadeByVl1iWoWvpjZrrt
49zZ9KrBKkqu3y62gf0JGT/6XsoK2Q2vyYpdorEMEiOdEjtBMz2uAaTpTv6l4EM32r47tvtc2za5
qFj3SDQ8DX2zi2cDuahT3OY0RsSpJgRMKV5uMRA/bPTJXRXtg6fDTtfBnAnLGI6mRy0yYqB2DUnA
vC16rC71jVMxkew9bfNipoUgem0pQCiaLC4VuR8/OV1KbjtAx2C9VrF5CDzWC8Nsxa7y0FFWK2Lg
JOExMd+nOCxro9gswsgwG/R5uJbNdm79aZPN3pnQBzj9i/NVWkAy/Tb7PTnRMe8x3+CU2NrmDCwA
dUJiXVrFZr30rae5n/OuCqpfQeSei5lAmQVMJqwizqm9qz/s7M/UU83FKzOGvE8/7GxinCSsihCY
MuahiX+bKS5viwqzit/FUiy7AKoMVwzs9DBSWjjFFVAhGiqS4vNl+sDL8Rl0JN7U7kSClmRD7EeG
o7U8kdz4F580lUv5OVjWU2HKL+VOhAYCE/DWPzWnIG3luJlNxHmwxcDb9CGL5HOjWnSC2YTPNgFr
Indt7/Mfk4DIiEqQY2KQLRLxMJVDSlotx4M1Nb9JHTvGcRrS66zxTHkL822/jf4NMx0d0tAx7KHX
qj6W7EmtRJJK4YQRTRmWDh1uG8z/wQFet1M3X2byDLatVqBnc3CkHw6f4uhNxYPjTgcq2l+WTxxi
g6vWCmC+rMt0tm0L3F77OzPqeOvZ2anB2R7N1Cm04eiszdqI6VyNBKsmptpPVidrT9OFdqYbvFn0
N0fPeKuUHW2rNaqY8nUbOyaVkPSxb4vnB843M9oiCJDyxnPIaPUwVNXzuH5FChsUxoQ69Gh21yyX
Rl88K0gjRSqOEp3nhKM5W4KPzmH6MLz37YsHO6UBbKa7w3rqGFMX4FT4mRtoyTBzqKP+4/vxg5cG
HNX4pmav6wmA1p3rvrpp/vYK+TZGfVhgBdRjo5/eetl7vGS6YxVqQ708/W8gYdse81jQGwx7eD+Z
7/0Ugj+Nd/eZxfZDt8f1T0dtjcPJxPs63vW4R4+G+tX7ptWtpXA/dWYlPiO3f2sHjROvdrU0rvoF
rK1Fzpt9kQLOY2GgWGQTQPGgy85VyUMDhkF/rTVuOaeLeRl+dNFaV/EDGjK8R5pMuwx2r26paw3p
T+u78HjOhvYUUe/57vKlB9GU1t/6f3WvHRfrbiZnQ9sU9BAqMOku5T1iyOYHDk1DKoxh7GpXY+le
yZp408AmPUfT43FjjR979K30AJ5s6XIoE3uFZ29doD14zgHH73fm1a8pJ1CtiSyD9asT5YkEpEO6
9v8S3l9n+M/arzWB2jeZGwH6ZMa2/gsjo0QHmsEzCaMm/rMO2TdCCdyxwUvsJXvfr8666/8jASf0
8F+agGpGfmjWv/WXXZH9I1kmyG4ZjY4uLhmGibsLRkQwFDP67Dsnp8kK/hC++YOS1PfgEKWvBmcW
rQRP5f9Eb/quWxkr9MsfmpPvkp4AXeGnGB6kow01tWWeWzLBXa0EV9N/+r4tBRrn7Pcao/BHDz0H
4iHlSbCq4E9q04hAvJQ06atWpmqNjNbKzE12TDP3oD9PMAU/stf/v76aQ64Nxnqe2UH+xC2jNenZ
mjxMnafTCH8+Ta2gq95EvP4QxvWN4Ofmb06B+uO2Uhtz/KP+7s8nj3ZFE9CjGSsIqhCtBLGKexE0
H1rW8mMK0C+zpCVhK7Dg6JF+SFu2BWKJFGpo9n+n8aSk+wm3/c+PZEOLTcxEvYwdq6XWEGlBjFba
JsJ+rDw7tKyK/lXzrL+vVbj6F37+qSS7qt77+PlAk/nNUcQrojfUuvgWXW510i+qjnHIqfyWJDwW
3A4GAWHGOGy1jsEsmKvG8y6YvCfJY66hoik2Z3cpQkNMZy3dTVrc/uVrpoeC9ZJ9658pPW5L79Fr
nU9r+qLv9SZsBmjMCTU2tLL7fwO2M680nvTXeSD2XuKd/sdoIh0VZSCdWI0U4qngyKSpk4UGUcX1
q0aCtnrAtQBgREeRmP3XJBhVXlaRv2rcU+/BEAWTmlo3Q8135qAxL1m/1JYb/0dpbLnqwbfFfkRm
W2b5NxMqlIa1fSQO8aC1YRo+qgVxzsSgnRtAwfBuo/doKEG+ss7yohJ+t5vTh2z29zhovzULE6LJ
ezrv9etesakTMLfH6ntMgvaSDs0PjEr/una8agp4y+TOHpe7qGYsB5wCo0F+ajtDkBtPnEu26auL
gkJroW0Wqtkbvky6NmBx1muNkDaTNvSjO1vq94/UZzR5aQlR0+mXhtj/PEiRO32qbd8c9B0DfgCL
HjddOaLvK7EETOpZs+j1c6cFTnPTkZ62l8ogcjNgt8UNwx8lyr9Nn1/YOHe97oyNRDSqmXa4Dsig
7tsGXv3oDLefdWPmzv35S89DPpU4qJcXCKFsJXq8bSDe1X2LMmp/6S62EIyO/Uw+Rw5xTLSH7KLf
9zNwscB6CYrs21qYlATL+6DFjNSR/xVLeVxt+qm83Z/3bTTZ99RJ+F1yF6fz11pwK9fZd8aAmG3X
JKY5SZcrGStbfXX1+pdog4bG+gaFtc/s8bFh66pEchbo3hYWbs0tDcgCdzvrVfNLbS3ctwfj1liY
VTAvOexEY4uevFJbsC535I1oop2/WGr+5hJDmWxOTlxuKS9vhGj+W7XFxolfqf3fRTYDu8KQtvL9
9IKr7P2HFqe/9/OXwNQNIvOof9Abin/DqUPvgOnrougyL077R9+hEjsFZUwUz/+0HmHieohDLnp8
mUSisKwnefNicFm1GlI/OBosS9jTblUuezQyCN5DokVnFaeYwHvURPiZnS0NwNKwTESi+asljWuz
AeH/qZn8+lnsiuV3j/Qob7k26I2mlGuj1wsZcHWJKJ7c8hlXxd5xkye9Huh1Qf+glRUfUfqsFwCX
y6S/lRQ2/ILlBVjUm1HfUjQDOgHFiJkt6w8rloScImTRf0/K+laywfw8BPobzDR/2yIE90huQPDX
SKOj1RbHEbjshDIiEjXrz0nzbolTgIIBf9/D3cLF6YY/pI3pD1ZJ78+o1dwwyrdGPVHZ0ZYCLvTf
ZMhPe/WP6UKIcnQv/exNYJLTn4msmq8h3emLoZGz+sIUKWoP9KDAnJ70tf7BkWktaD0dZZ1+/vjj
87n9N0c4pVyEDoPzNg74IUL4zbiZEvDS5WmszzKJdjYbUzIyaoQWj59431E7aCKxRvRNuMrs8n9I
O73Y5S3nQ2+GteR9dphi9BvsSRApC9rU01dLyIk55tzZwVaHMPBn3sku3lFjPWZ4dTPkfzraIMiz
B6NzDr1W5eR1fs7zZqeBwZFIf1tTqJm3eunVKQsTKPN6tKB0Ay8ZWVoHgRagx0GycD6culuEnlFj
dPXtlbhPfeu+6S/1nxp3lbJpAS/5rRTOq7JaGRrR1NFii7xdvBTYFks62cGOHJfq5vp0RTuvP6OQ
v48Ejz60nKG9umYGFJC4nhf9L+nb2VODwxAwUJWExSrkkw9AdTChwcwrFsYAojKRNebem1umt2I0
aXyO1qNCVLJm2HC86EM2dc/twm2oEnWMnfHTtfxTumQ7MfvrLqVhtOfgmewWDzSpWIzQxsjJCRf8
ASrxNiqqU423F0w3jn7DYu5LpMODYZpIx+Jfs89/6tYnh14ZPUNWRGOqnwbXarelY7yZM1uE7ZoH
e2mvVSLeECHLnaMbCwP2PzMhsi0StNs5a4I3GFntjLS/jLaJIHYuPgtm27GUEM8Yz7WiWT8cDi+D
HdqQw6LE5Re7QSHDwSEyk7rkZAJZAtONwDvaMTPAxlxPk32bswj9fbfvOfmSXJ0HcLZVaNNi7DKc
JyL/486Mherl3oroLAasorFtE1UI96j3rJg5ofqqnZHuWCb7TTWjRFK5t0+57zzTo1leTgS7Ncu8
VS/puB5h9ukWr5FvSde902DyAZKu0xbUz9nnzm2bybsUMz0o2TP3LTr47ZGxAUW1cbLlFdHCmyQP
cquU+mR6sWeNJMG1pa+XL8EeQM6mpWM6xeO6Q6zcPVhlcjBUQOhOnez6mRVmdI23weCcZlrWtjMJ
eonA5PdSnQP+2SUDERJH3Ibd5P2aEStSPM+PVcykfHSt+JJJDqVmc/Gysn90gvyNvvFjHGXq6EEJ
F0E1XttKcrMk07bB1LcpVJJhuyd9unQPMllPQdIrlOfqhXbtxxzIyyiRa+SyuUTCfzIW622eIBpZ
9TMIw6DJPgYWPPARzd2si1ercbjOZXQiCIfHyv3HZIImPkfD5EKc7Z3OAE1Ds6FxZ9ERjewX3nC0
UXa37uJOYJBvDhVpiDKYUXavfOAt1hq1Pqd0LSk639d1/dVKSAYFWT6iykEerHT3FY2v3q3GjT8U
71Ni/Q7iFtpZxBBTS2JsOvd+Xx9mpLEeDpVt7MdfQ5C9LH2mNUsRl9pUFOs+HbH2UDvFeTRdRSRo
fTdQoaB56e41DZAkfajd/VKnRKD0kMm8JOI8WtDXtc0YKuT47Pv3OnZeuoiWYVfatzUyTsopACrI
4aGeKkS37Nv5HAdkx2dAhWZSEd0zug6Yhs2eWdtmMngExXjsjeAJ58G1mZYtgWz7RqBDIYdF8VKb
siX0NzU2ljT+YX0IY/NMa0yo9r5qJm7TxheaE2iPx39iUc8CMStzMG+HDP9eZ/EewPpOltZeeMA8
6DExe1ueFhlN4TBPF2ulDl2wTaaTgzq2exybBpBwSZ8dC32/weAaymrrNDm5MdV4Yq9d2JnZEm1k
EZP5R/iue2iC+D1Kev2Q0zvyCG/2vaeIi8ySsA+WCPmTndDe7erLGjwPrWdvjUheVIuGWu/GEdEx
hrWipknMfVukLQC89QM89M5yjZCn/DIUu0LNVyY7b1l/huSCHMoeCfpVeP4KV+5Nx76NRrMZbOqv
KkHW0TTVc0VUyqZ/rx3/o6/ik7PW15Jxp4uSoAm8w9RAkZg8O9n5KrsrB4OeM3CEL7rXdiTKNnB3
MJu/8tW5Kgelimzk1TOGPwW6SqdVYbw62VZmExCXjqdL1K+AdiEI0mWy7aKiWXTuB+9tKZrHlcw2
Mynvi0JbQCz2v7Ro7wPSMN1s/Tc22Z+4yo5Drz5Wz7py/JmPNlliQovDwbX58QqsLPHeuiR29nL0
33yvPjZd9pHPBsKZnNFOhwQQkQjpDCNHmsCYcYn21scCrGRjRQIrahPmKQOkSMWXJbEMTCnFfrHN
hzWf36w837dNj54uGghZQ+Hb3D0ddEwA592iUbor1XTANZMzLU7vS9e9Bg9jXw/bwgK1rfP0uG03
DXdOTKOlruU1aIp318W91ZtW2LbLaSjV30lkx8yJ9uZg0cPPi7sTe9k2kRLl412Ol0JJ5irTfLBz
e1/CBDPz9jsnvpkRQHBJJssKZyZJPWlOA22RqKTaRAv66KCY4bYpfiGRuirkctL5LFV/98buKZvo
tzmNh8S8jOVGcOLEdmY9d/WxnFCU1aJ9rFf72fPzu1j6r9nrbwXqy21CR9AsnSMbgUjm3bw6l2pp
PueKWZUlfrtGyv2jRi+Mq+6Wm0rn3dwyIcM2IRg8bnDViVeLJLaSkmzZxIliKiTz+9h1mkBjILWH
EExUxrltx4hCIT3mDDEyq6FTPXRbETnXyUeInpasBQKAuU8Ud89saeAIQgs3f6CN+F4DFdKfjnAI
k3cG64H24cval6DiYLtVKNocs/r2PUUeNvEHqivdzaozMUqyZork3+Q31msS5naQHpJ6CM6VX++d
aoB74SXk1O+awM5Pptvv1bqOuD6XGxqZBzTKHlIO65ylTnqsSDF0YHFfY/stTV37GLfYEINyC97O
vVGwY42syKmlPN94VqKel4XA97x+qPok/+qSPtBzz4pTiANbD77mEYrTJkW8HTqzKpE1qZcu9c1D
PM7FlnTrfR0Vv5PoY2VCtcVCm52lrtpl2NnrfAwmYe8VueiGz2LaXGmk+eG8eGEqR2BzDeElkllB
LNXf2JzJPGdJcaO63hlzPm5tFNpNP5EOrRiopiv7haRhBJ7x2FDhGr0HALlXL8lQZUjihn6/WOga
ujV/MJo3saDjHOribyqTh2SMf4vEVFu3b7lrcoJlFYiTxi2v+L4UoAPG+skIOI8PGapiVCKoSllH
ac/XjYLV7DIm8svmZmOa40RLeHpsv7Infub9+obs+uqh0QMvlWLoCvrOwA8BMdMSekaXbW0vm4D1
cqKqKCPd/KCK4G02i8c2SS+2o25Gh88lpv1frS2bUm9+ujUFmReYw85uspulpqchDn41prh42smQ
1gy6ywdvIdMiIZFa+TsAA6cq5/Nyg80YgVF19Lm/VDMBd3zercX522n+s0uMXJ7NsD9uP+LWfwdg
FQ2gjcvqgbFScQwG9Zi4HfMPGW1MwsqCCRWKUQ/fsC72rJvD1qa7CujrKzHlzU/xT6HaO+F2v6Yq
JbU2C9hQ6qTfguUHoOwQKi9zQqfpXthKnrB35MelPVpG9FTlFsMa2zbC2cv3gzsC9+1rhsfZSqx3
sO+b6Nhk/TPWF6qOSebbZOSCSgmk1xifYt3vBDv8gn0m3wQJAhMIpZsp6FuGaxANEgI4B1mjOVm8
qzHMsImbzN1FHknZE9eC+GEmhhAn1aUDDpW26Xu7xi3sCBAAA+pg7vIJJVYp31zHuFZGYjMpJ3i0
gOAhvfMQLVemUdw9U/riq1Q7HYxQ6oFFIpt5WwXiMBjcsbG3dVz2vbTDleDnw66bgrfSsgCGUo82
QClV60dw57EXkHkGW9Ha9U1OCd55V0Lfr4VNsBwlbkrzdUOBKqHuN+O2Xoq7cHaukbyTHulBwG92
y6zIm2kQ+7pWymZmUkhwhbtW1Rvbyn47ari6/grsaiKHvK6GLUgHf6fWiA2StgU1A1jKnvnYlmAC
uZFubWyKHt2TAsTaEooTO1mzj9CEna2RfHorG8i2gcGWOu3XOOTsHj2hy37Q7EvHeR+lPgo1/ofl
Y1BceXaaryUnXDt5bQfwTetQDsyEEMNEFW89m2BLAtpA8B/gywnAN/gJKUpJ+jIMsFj9dPlw+vYP
YvCXhmemDMw/eUys4CgQseXl3e+OAxUOn/kI+aR1XpppZDrcuSyiGJDyCdB6JxkQits621doZ+qU
iMrdd+uwM/P11AQnJRoVKpPYWbsDCOl0JMIZLE+6BULMCOGWWqCWB/bW0r9pqQ1S0eLRDvJHYXl7
ssQ/6U12OwrUeWcJZ8M5n9xQ5d6ycvqbo5ZN4vaKVea9sqa3Mh+4syNCjxwXaIKo1n3SATeKPNpt
k1woQKpQ//JYrAcKkhvvwT7M6j9vFCTdyY+q9m9C1jVaBvc5a+SX29j8QIPmLXuK+jXbFYF58xgp
7HILRrbPOYn5LR25aRc1Y7NH7vIK02Z98A10PisoNGT3cDsdgtIhyEBRZg+Wk/wOrNgPZZYQUWFP
Jzc9pMOMX5j55p6Z1gNhT87DaHSXGG0CZ6jgWPXX2lu9Q+cjmQ76maTDSt1ig4+GEKjUpWdJ52GZ
PqfEhmQ1oI9vcnluas3VLFDOtdZKhWN754hZcl1kHMuW5j5GFSuHKj9EhJZlEEzQZQkgNgK+i8L1
dcGuvp/Jd/ABbaO7usYJ64HnuXApgjKcgw7xCzVKX0MqdkVth4vV/Fd5dLKwnISeiAkvHsIoohs+
aTTLJMxNgZt8U7g8cN1AaodAD8BJcjh0rRB0euP6gTyEYzvZZui06LrqVj1abqS2cqlfldlCAWSC
VwxDvUs5hHfyv651P2yJ3ncuDfVkmBnXSb2ZSPjCmHj2g8sLZAFK8648iJH9uRMvgzV9YIh+Bwoc
P3lBcon8E6qeIqSar/eGea900jfdjuc4NiUjeOvSj5HYRzWO0WzYBgaqscQ7MymGEL5Dm3k2VyB9
sFQPiTlqkTRCj+zb7Z3uurQD2gQ/OHU1i3TkWFyEmoN1o45Zy/QzyWmxTAQZsK/ChgYM84EZ6wHC
vIbMeLtsmsJi6QnLQwSDFmP+SpzX1u+4OIFYjmncfTiT8eAhad4BOc7mxkBBMt6DxOQY7zYnRtIm
AlKiFs1pF9d6eE3hHNqkoW59I/oUsbnP1bkta+uYKKQvI96brcrKb8uBrdIiwmCQzK2sRAzI2XWH
naEduI4ZBCEM0XqfpnIL1xmK9/RsSnCCOfKacGmDJz/rPiZ68g2ZBHHe3sfFfzTkJNikSsryRxtm
8UH2OepmaYKVrg7T3F4yTgxPlXeLLdmc7XF8AtD1ZThfYNDpJhhre2nQtyzOAsQ7Q7yTYNVmnBI2
nslHOB6n2fwNUVjzA6xv21uwUvMFC7ofloC3aD3RNmhRL4KBjLdjmf6aPbbHanauYgUfjTXiCnPj
LutbR0D3hj3R3dPakCZdpXp2PlnEhm3UUouKBHhFgWpqGD+92SC41R43jpud64izvDLSHdmzGSiA
rTDA9OR90ByilisOJZmFu3PC3KibbS7ilya2Pp3iTxbFYjON1rJHTM/UYp6Z6/EG3eg0mQLJcYWK
mDdgV2QLmP7ARh13n1hPOKGO9YUdHT9Ldij0pDwTg8Z5zgcW4p5b/xv9oRvyso4pyRB0A/N3w59C
cy2MjYsLZuPmxrIxuvWxjOGk1snyWXg7CBflroxnzDwo07fEj+bbc+qvbw5yoM3YcYLGCbfRvpuZ
yoRD6ynPfT5ra994LPcBAp9tWRXvs/gNmUdsoxEletarp6nNLwGdKZVDo8/sUxGLoxs1f0YxgV8o
kDQa8UEYkaBiW8odpxReGKODICXVKRvFFrEaFguN6fQhrLsN+qdPVaTnOavF0ZEZjXz6llE9/+G+
tWg9sx36ix1yFqMVtkrNljv0Il+vsEOwf9vyUAfLgQ+6YTV8nCY8QGhKM70VfyKv5pTdBlgHLDKg
qnNpFOMD2ixJr48ikmWlfWi9l1gszWM9ETNUm/U5UN57m6O3ZRbWp1RczUB+L3kYqjDu82z9E73/
7FDJ7DwHo2faWzPUlE7DBRizy3bB4X2YFuRqHSII+HLdZkyc6JoLH6kRKgjYkiu9OHkt8zx57ga6
IYI81zQjmtnQkAq7WIpHN7CP+KfaTUMI+n4GGvAgx/9j7LyWY9eyK/srN86zUII3Ct16SCAdM5Oe
PCRfELTwHhvu6zU2brWqS9HRoRcGTTINzDZrzTmms0nL9sXTFu85m/X3vqYSEaURpjbdOJlJfhZN
8ly0E49b2G0YOGtOmvyCjwP2lF6MsEhQcYXjrmva2Y9GMg/oz2g7WTcWDdKRaLbGfW6+ithutxSv
KS8q2Yw+inVaNAPFsMVOqytuXLM5DkK5UuL4bcn7VxLCNL9Qylu1nT5L0m53GVlL6CjibV3nty29
8VagzueWIp66/Jkn+ljsgvqpeOPy6HdLaD+a4cBCIZz7XWKZOp5nzqAZTk2AGu2uMZJwa3dN48/N
dEgMWQ7MdSQGYKXSATKrVfavMyfTx4HGiEhR9zh54x2QtgKBSVjtdWfsAqVIYDjP7XBUzLTfOv0I
tSKlAJHM5R1+ZYIfRxkPMkpCd3rvLXbQKsOG7qmyj/AP1Oyb5smePkJPv1FG8yVuqBKabOxd2txb
bBMM20nZBsmCMcxR9OjYhCo8vAQOpdLB/8BS1B68sDoamiV2RNoOMkbkpva6dGdMOi31LlEvA9tl
V+ndDZRy4z5KUQ8tkXGK6gxdmaLuGm3SN0NbOlvEra4/RI21aydbsPGqXMLCXP2+Rw6yLVBrsqBH
6KRYtIpHw9w1KnNbqe9t25p3SROf8qodz1xyxYm62EUvLZYk2nCacEiAXUCGCBtx0xv5vojV7mJZ
esT5p/U4zxvNSF10a+FdZXQN7QT3YljLh4M2j+o4WGw4ZokhjkW6VIHa47Ark5wdqIP5HkiWQRG8
Dq/ScYYopoJJomaqTTSSHzJgBZseEyJUicbixPRXYnlmTSqJZ3V3mOpx2apDBBPN9B3Fwkdi2l8I
6osgxeKbdEfDSO68CpmxSj4ABdQUK0cPit8JPVj0dbf3JL4TwSwzQJTfCHhyB0i41q4yseFDvHum
CneNIZAgmRpFYO9hWsmWjihzp0YRWkwHMffmlSmyrTayAlEpW9UpzAdBlnOuWeqNlSY/A/z47TLr
jGJT89o042HuUHXpyFhYLwFwi1oAL5ih+oA7Rt3lpWUB4nnDckhtgXWH34/U6m1UMWZlphQWpgoH
Xz0GgIlCfyy9cefZy3LuXS++yur4rST75Vwb+D6tLnlYv0R9vuko1EHfDq9hO0m3ljWxehEGOa8q
Uw+fALx199ZHcMRpksBYNhX6bzGYi3m5ZfP62Bs9l0IWetdO5h1ChqqUdfgrFCodz9C9l8TFFr/N
lT42Z3TxFvljsXWxmM8sJYYlrjjdFV3ZGTp+MzwpjYIrwhmNDVYe7zwQbnFo1OlmXrq7cEE5xzYW
22zyUKMGZNjoPHx5Wn6ICiR77RgHngVOsS+st3SMbselb3aJaTGXNXh2MgMLqNk1W0v/ESJ7igW9
OK7iZ1NpYdOB2CHHpzPlib2Ium03hjHaDF92vhVVvkuTGR2Vrc4HQDqk1FLBjBNT+JYKkoiuRUAF
9bMYLPyMjcfqNWsZGrA6cRB1Cqcoop08DdTFjfeGKJFRRyz1s9D4LNEJIBq2mMRDjoNn6kdwhjhM
GnKP7GW6DQfxpLC52/WvZTsJenIxMnNLecyWyto55XTBBctipmeRbObmR2ezOhsdJGFdjiR4QQfU
KQ42gYqUMbWDt57k3xluFZGM2T5KNHbyDXocSNXOEuPRzfqbOCnnbaJTjTfcQYHYGO2ot/U3TR8i
fex+6y15h8gyIYPrcbM1p3OnROQz6ewECJi6XxSXFX9ne0HRIzavIo5EFNKZmaDNqznYcOxCBDnM
C/7+NL9iGaiyBwLE4fgiVGFM1/lnNKBvxlF0WOj0Mel5lIX6LmhOTW2nAQZFlhFZu1NGWqh6pX10
bP+YKjV0GoaJQSGv96yOf/vgzUJK6PV1qy/XoDCR07LlHmNrovEdUvXqIAfUOm6Kor4MhHK47MZ3
hRxIJg8uR3KcBs3aaij+Fz1OD4Wq7GLRbJvQvG48SG5a6VEyrVT2xd1g+OZIyd5atPtknMROV00E
otUpIxjhoen7C1DsPFByqYybiwc8PfDvxjndUYZbDqkasZcosofGPPSFU+3rdETPbqqYKagxBYPy
Vi70cKe4apFHzj4r748O4/Wm7QsCmu3ssNA7JK6uW3Z9OV3pUGEy3NgeBGE/0ZqEkh7NCq9p0K2L
ylf6JLuAH6Q8bm6rMVav6Np+l5a9FVgTCHZpdxgO0Z1O+rFjV0H7eTgULprarMbdwKiwsJtjVSsU
LMCt7FJOnv25eO9OREoN10mPkhWNvSAhbJPYETkZ7oLHLAeGkoc7AmkCq9LTK7Qfz6kUe0E7PZOZ
9zM2CLxKUGNQZQWi5cl6IyPGPjpJ9sPE8sLMofg9mnp1oqRJ2MYbUcwDj8PHDlYPr3j3WofDxqvS
m4UwezRJHxEXaR96E2N8dD/V2Fe6pJSIEZxrmDwbA5+I02t0xROTVYpXvEa49qPwbmk46GA63U1m
6Jd0oDvM9jtnW2XcaZF6mBfnMUkTagu2VwSLheGvR1yhhcZPZuMng+hCHs0QN6il4yMuFBNLruLT
KYagr6AlDosEsrmKPEH3KLmPiH9Qth90hTmhMpWJGaZLKfw448YzCNyy6HQdW3ModhWhkgEes1Sh
86ISFdLLvAXHxcXgYRVSS/V9Wpz3uWHLnTrt73HGlMxkK3wRdXgmBqx9S/tqxK1xCouDF7NPsXMU
8zE+up59v82aG6jeg+gX3D6pvs0moqUw0pK8LcqtEKG9mYa02irDqS9VVixNgZdap1uYv1LTzS+O
J25TEgOoLmOpgPptY/dhoCTqa4yV+OS1jQk8mfJX2tCktuP0dercs8Dqstfi6kwBjtisvasiO69q
DYe9oVhsAVz21dAvXA7wWDc3hOlcY2L5Uh2tDRAigqVp9HPTVcN+zovHTOG9sy85FD0FD92kvtlE
3UsTISYYFyMI54icDGYzQL7+sgjcT0n0og8oti3OZT45JxToP47H6jNnNzYnbNjbtoU03++jlENW
L81tJVSXdtzN6EUEGWTh72GMeYt5GNhZXO94W58z6ux5WD7D2nkaEJBMo8UcoXuYVDtE4CybWca5
7zTZ7spPNWEh3lqTtbei8Yz5Zmu4bJnoCoNlzLrbynV3LLCZSyqXJNSOpWbefA150z7Yfewzo2qh
1xPQNvfbaKY/jdM9MPPk0Rwt7pZUf2w1Tw9MNUXNYYIoqEcRGAki36YUyraPZAo203P5A++cjuWa
Q+RipuM0uCI2A3yul6Kv8OiiK2vzhUNLrSSdE6pgJcZstu8VMVssVgfnLos5kuSgObQGcOEwQZSG
C97Q/XJlL6kTpG63CIGaAbKDFpnLznIouizcnCr3EcOhjehxuh5HhjxkHahxWSVu4t59Q4YzUwzW
901UWZsB+5PAwmDWVLytsqn2BcZKizx6fcL2Kbz50LXDO0IaqRXhYjWUV8LIMakN5pWjFPej7KZS
0oJLvtEnm1C9Er1Jq0YHDSuTPWdPVjmyV6AI4rILof/TBTEpQDaLQjga+nPf5+fGjXUsCTTxOkzE
5uiSKqIy09DNeOzc2fMJt33lkN25XoqEQZN7sQ4Wh8tWHFMplYmKhGFlLKAwKBgqCmeiBWUDEUDj
uSHd63myh3OTgCnghrlRsUsOMRVZDK1ElxXnCMJDnFMxSB/rDEOdkca5bwv1QafK52NZ5Cyr4jFZ
gBpNjnfVuAlHYFGPYWVfPK0n1CEmCdGByWfCaOIe3iU5fSjbjLZgMAZfcVkzRtIooJr1fSPil3QZ
f1thhxdi0D6ROJFiUGBgEBaJYCWFWbygGtR9CpwXZqwfRXceJlqJ2aCVV1aJLVZpcW+Xb3GbPgwl
l9U4Yt+BxbKtcNmqs/rb68wQVwqyIGek2NG4VO9nh0HV+ki9vsComHwA1KSgmHP1DwrSLDFmr1r5
jqZh4wh8pc2Ml1HJgCWoDVS4p0bNXs2azkaHhnlvy3VNpSgHQzBxWZ1xiEOkCB6pimyP9H0I3pcF
+5WSaydkSA3QTIokEWZsfGNofXA3DyImti+7VcxSILBUMH1V9o9OCcYXg1L76cyUmwIBYwmCGKuA
bW8bobSzOlfLbO06TbsUVeoFc7ncFkivBm/cwup+VUr31TQR8YoekJZW3lMuN2jIMORrMVJLLaY+
q/RedxcrOv6O2bjr7fq7ixOAZ5Hc0w/hQ1Ild7VGe6F0nN91krS7MkMZR5sGOXnxnFnFbd5pJ0NR
fipnr1gaIXloYnaRGe8XzckxFtbM/TOUGS2d7o3ROKhKtdykYnGuAW0Q3Fge6S5r29BzTVReVEER
iDpBlwEl1zk+lnjrmvKYCCe8tH35SQCOAJcWurJ6kTwLTf2M4jo+cKPk5znuMCNbh8Z6ctP+bXBo
mVL73tbqfGW3+menUtiFvz4AncBvdOzT4R2KzE8lxcW0RZ+ohxGnRtccZeMMGisbv3pMmhlgAWXo
n0v7xavs714f3uIaKbzuXUJnoWLtvOo67cRVw0qNHe5U9CxVnLSQAGDj03A7yg5peGUZM4ZE5yRR
evKVpf5/rPqfCafJQjDJbCxBia4g0lGRk1/QVVC9pTMhR7jSEZlghwCAo/5tlaWqzqvM6pWiR0wT
J5fimNZKGS261fWlRUOHjfQ9wbY+jd3H9ZcRtykwKkrVeJ5FyDskte1BCmbrDAKdYd8oASMcBgLg
0a0mfkyZU67W2ECRSWhETqLDB2GLglSp030SjgfDQfqo5UGYGTd1Vh7aCDaCq/wM+k7KxOEFMi4s
gD7csr3p6zlY471lLLFRR8/RSJGYt1GuseUzBd9Rcw/etzFpe/1MX8ZkVK/Iu8r5wFIgjjTqgaEP
hNO8Y+2/jQbvquYt6Cgv6TY/t8BBauwJ2BXkr4ch+YgYwUC9PJHKc02VzJeJ1IYzvmXa77hv952l
0oxCvRKr7K3EjZfDK9HbEyPItoi1L5jSP9zXd+NMxUBSUOV7V8vxveY6lT/Dd4iQqgDjRZI4dJ+2
BINLMDMxmq84T2ZcMo7y7GX1YzcNXw4N4s1KjV9yw9eX5Xr9wRloRMv/QqCJOEa7WS+rVVtNJ+46
akH+IeFPAFSNxfQQprKwjMs3TffhQqOWz7++kRbrTAS6c6rvE1H8znhxqcGV/8dWm7ahs3V0wB4I
geX/uCWy3Ux9pCOFJSwEejV/yXexvh2KHG8q7Xeqvdu6sd7kH+UTSWGv6y5bpeuuVoEwQRiMXlLG
rYqXJh2f1u8z54v53i88VEX0lcBR+MI2X9XsEQfg++BwmmsVqj23W2Lu0C3Bw8QxyY+KFyJdHs+z
AyRVB/epijuSGjeTTFQuiMGtFC5SZIBmJF61KFrTpA1judGUxW8J52N5puP+68l74AJeY5axRLwb
BvtznoIWQ4VkjJMXavZ56OibLKyFLW67Mk2OWWUeGmnmkj4rq4U6pjovSJ5eEhVipcr5c+wCpxQJ
mEhA5PuXb7Ku71icv4a1+fUXx66ub+oBNnW2VWsugZSsGcp8yDQUCi3KoUTRu94MPRYDFlBYe5hC
PIgYTVyzol6eOiIx18tt5T3bXHcCBYlSaU/yQEUyu3z1nKUmn7jotH2SsB/TrRtiCgJTYwNGW+qr
H+TxiLpHKx+ogfCh5c2CNeFVB/tvcs/JQUPKo4csvuDJDbzI5Znb/ho7xn2uaNQkWOOvH1y4vCVv
HN5mzXqecMSvBpFZss8Kzbfnhr5W8mWoHGSZ3zxPiLcy/X49J/JsLunykrHAhxvKDhRlx6YsdKpM
GNKgKr7KnBqj5ReTKX4U03lQ0s95CQh2lqcUKxH3tby/Nb3faTiTk4lBch3arJmjkZp3jXBfUhmn
Ij9UwtWfeI8IS1+EJ69OuglQsu7LMN7luIzkBT1yxjdCsIBOtLtUs4/WPB8ofLmG8+6YNNlDgvPA
X36NKrmRLX1Yc5+aBGywW96ESJ02RcvoYeOHNWexLyU2dlKTD2VQf+xR/WiGneGiaensK0PAmtH6
pzpDR4+0bu77H8AtiJ0jmO3GY2H2/mpyWJ9R2mhmNflBkQNEgdobYnKPLmleinuWvV8OytUi1H4r
0/IVduq9jft89fCIlOmHixIbGOeKKTBB0yJTutdfxENyqkhWRwfxWQ/Lb5HQJ2MqURPrdZ0SumRh
jhifqUD+UP1P0FOr59wjbHidVD0+MX6b3yM0g1THi1CM/MaQt4tq4muPx224INxM3waZFOmUPISN
CHYXHmaGy569/yGfrBcj/F2aOHrkMZYTnpw1FYE4pWSvTButN8Rvo3QODZ7SdYBW7OjekK8u+ZkU
WUe1RpbJ94jl7rk6gvU20XRnN8T20dbzZ4U6rtTVr6dJPn+1oOUw51MiBxI5xwP/Kn+0TDxJmT8a
Sp44bV5UmCxyVJcTncH4L0feCZ0SMY+7LvHA1mjXcuSUv5fXkMXiN+6iRzn4rv+oSnagvGij5mqY
UA9Q35UzZ0W8i/wHWzQfMHdmAIre94AlCxAOU6Qa3hYshrqWvMLW4A7RTL7E7cc4ec+mxXuuph57
Elf2CG24b59Eqh7wGl+tRhNpPUimkVihgzJPj6XysyacrOzuid4/HmVOxvo8hhNe284QyGOgMoBG
HU8uIxbK5dgP1Z5Uix9p+JFXhpJX3xZRKrOnUfwX9zYBbl7HyN1b49M6NFTUbnuHMtLC+gKNC85i
V72Y2kzdx35dB441ugDK1oMOg3ydXZbpEf3uc66AIlp0A/vc9IOm8yd1Yj7SsidUW64g5BzczzNM
XkjD9UwSVxrfWGbHXlIhTbv/YZr7lneTRkqxQd+GyCKDQuGosbnMsTuznqpylmg0Tf0wH27XtUaL
6Y3NHbusFOqvHOorKWCVlzLuhE+H3s/VP2/F9V5fb8oerBJRxw+VXN7V5N4ysjpviXFbl9Ez5RMI
ACww1/s1VoYDMsvjZFPY1Nz79bjLld8kxL1chERQxIo0vZaDGgKAuwL+ybpuqLyXIUZOw0rrxm6c
b5SYjG0gmdczyUb31RTXLeSlKo4DuRxx5AOkd07ablrwglqf3Kxrh/XKT8jpGohmkC8qX4yaMvF9
MkPAMlzUvi2mMXaHjL25dK4l2ZJvzBosT1LcrjfYumYJ65AWDFKWAeKKjTPhrxkUJfrB0cebf84R
bmNeIzjdEkE+mEyW65NKg1VkOd/rYE3g+rHgNl/XOHI8lzdppS++Ecr2B5pFrb7LWuvjrzQfXVyo
/QOIYiBb31xXLzD+7WuaQtd5nu2Kmml1/UBKVCAsy66XDo1vmBcXLbG26yy7uo7kZ+w0Pn0y7Jw0
+Vgi7d5h/61LZy3wCM5+TyeZD2rJUJs1IiNMLx3o5A0L8h+7lea4pA/idrp0g3VerxgOlzDHj1CO
cNTYj2pfHOR+IpcarbDsAhuYRAEvt+DureQ11luv1aT8dmDFy9MmJ2RB2bzKBoBq3KjyXijFjZJ2
r+ugBNzvSJ78Tv5+Hf7kAUPzwGVBfxsEw2kU3B7eNO84Uic5wVQKgxKl+R9MLftlto+rITBibpB/
jVPrKkULMszWt1R3zIYN9463K+ckRfkdWdXLujbQku7BwC3ESNfN3dscBuvNu66EC1U8rcdWa9rL
oqnbaGe5qEHXCIP1IsvkiVlv/fxp7rLP2gvZStGTkddZSD99k6jevloctDVcUIUse2EiZ0aU7hnm
ZTmFrbsReeZwS+vCvlGxN0j0qwd8ZTOBUpdmQRpBX3GERUau5Fm2rSeGIJfzYnEBFGMgOuO2HXi6
MOyZ14Y3afCaCCXSi/Y7oh3YTMUFSdG2K5qTx/JYLvwN3blyowZXjfKZuIqcfvzV9idvnrFoKD7P
D+EEgKJmuN9gO71N6Dm0rQvZhvUXph8sfuIFjsfGy4cXKwvkFi7JnX/cPa0AX90n26zIb2UqDJu8
HzfBcOTOjwvIWhIpEyBDjp9J2r4wOCaarQP+bqkI8JtQabawBY5yQShfTNHacz5DJzfp5CifXl3A
seHK6Bzzi+o614uBqcu9gU366lBJSRqoAon7vdh4lph6KgOvhlyoyVV2RB7eGP30OPKzMNqtY8k6
FOJUYbVc410r3jyiR3WjwaEhYdjVN46k7yRtWcxgx6ARvVjh4zoN/frj3//+n//+Of1H9F3dVjmu
v7L7+3/y82dV01uM4v5//Pj36/eh/27W//nvx/zrf/x9/11dvxff3f/3QZeH3eP/fIB8I//9pLzw
P95Y8N6//8sP27JP+vlOfLfz/Xcn8n59A3wE+cj/7R//+F6f5XGuv//89U4WdhkkzN7JZ//rH386
fv35y3Bsz1yP0l8HSb7CP/4sP+Ofv+6r9j0p3v8f//P93vV//lIs92/ILi3HdWzLtSFcar/+GL/X
P9nm31zNsDzXNnRX061ff5RV28d//rL+ptumS6Clali65uguf+oqIf+kaH+zPNtEAqbZrgPqzrZ/
/Z+P/y9n8J9n9I9SFLcVkOLuz19QedRff9R/nWr5AW3D4enAAHj8xbQN09P5++f7PRMwj9f+rTcS
K8pmautxzjGKRu4EtN5iiwMt3VaUjLT02qqjxvdKZQDZ0SeBNRVg9opEDfSi2epahhakOC8iPs3D
RdXiFrhlMRynU5Rbb4JWPxmBCXyjYUqDoRVZENFxoGDbLBTUFUgEYP/jXF1OiHYDuohRAG/W2wvD
W9dPOhq6+brFJ4/6mOpO5lKp8liW9GmW7zq0QnDR+kQoAVS06jDj69UFOVsqOzB/cRFpwl9DgxXS
OxBt7F6KUBB8W1aobHKK/23J1rTFaQmLRY92ts4GqnX7W32ax33R0nRzzehqqJSDUzQOfpQYC2hM
5yligNsUaE6JLScZSy3rrYlMyNcU6xPTgnocPIOFCFsQtDHstmZUHZMEWQ70InBVoa4QLnWeGES3
ql/KCZU5rMoEHVR3EUuoHjU7bVHAo9GpUbQqiPb93rHfzcHufM/TDdz9mAzqhuw0MAA71Y3oCTX1
VWLZe8U1u71ByJGMROwvWneIZXb60kZ4fUahAHZK2itgRRnh2Fl1Vqb01sqs8qKP6edAl3k30QVF
cY48Mg9BS82R50A+W7x951V3pYf2rx3oJdttc2u31WdpUO40QjaljuJGOyPO++sZmT91WDonWk/3
F0TX3stj3W9J2g26JNF8c3oTTGb3ma4epxKMmJtoKpKzXN3Tg9YD1F/oPqoh2qP4LluoZAkG/FNO
ZuehqsgiLl3twZzr6WC17dktBWFSlsNlOanDThNMtK4BsU1d4FSBgxF+ZF/Hlk0hw8iSoG0iTE+6
dZd6yiVHHggcmdpb0THIl3wOqV3SlB5zBBDwyHbONJRjPG+oSADfHB0iqBd1WCQtfKfljYqREK8a
Co83DdshSrYsyGuDdriILX/RlG6rDwgVxNJ8hwa1aruOArJ5EFmDGd+IqI72yi7SWB17RSF2ZZTd
gY5HUGy69SmB20tmxTnv1f6IKe8DMwAKQhN9Uet8gHCjwosNZQM6F2WdVV30pd9Dwn0nf5QNU/87
5KyTvqLtDMtgc00wR5g/QtF8c3SMdUoyP2a6bN2G83ys+/ZYpuV8onqM+7UaYZqeM9qUG+S5UMNc
ZAgupWVfMzBaoKqla4gP1u4M6zJNVN5pTv6GnAwXbkpeaqGyoAHxitExDnBAYY5hwy8UZRfay7Pq
UoIbosTYKZWzpcryGnc89dh0c5CA8tVSh+ejONkME0uDmPSUBGBoFzb1RsjkaVPTMoxYqGzZPm1b
17KC2G0qYNPhUaunaE/UyqvXC2QWs0sXV2uqAAGeiUVA3nRG95sGEBucuLtBKxTuFHfA8YpFNlBY
G8NsdyiWjPRmOUEkMrvBOJQ3AyyyBRQeYV9gxOxxY7RdciSGhpSjpnrJepvICGylNVDHKv9tDcad
oHWD+LRj3V2CvMRoV5O7iiJUK/1OqzCN5CphqFBgSanlQe500gq95ojRJFl6oKBJROehpTOTMpBh
5AuYx/cQbO29Y2GebKKftEfgSkpaEiypc2oa4sdTSVZNi53jhK6ElAICj1w/HJtHz7a8XVXu9RBD
dDqo0IJY4+7IVH/VU1MJBjTXBskVm1hx8YRwUgxX51aYuitdoKuJNSTJbEi+CRA+qqGGQ2ks4a+1
HFZ0m4RXNj9VN1tkKrnn3ORfzTEnu9LBqGG9zIxMoO+RQ1d1zqVsxd+oTaQQ9aYYbVh8eoWBklBD
hvotyltBCyYCylp7L7IqNhbEOQ1cQC9QNk9cMu8V9pdKXV7Clq0QpQ/5FBkWUeAZxTjxE7y6bcfE
U2PBQ/MQooPYCCRdqobI02m8aufB/MabNjX7qKSK5NrLcM4bc1c2TzaEWr92FeEn5BBx6Se16xMi
nO5m0W8K8tIDZnNjO6n6UR9r5DEooz2ae1VLAI2ieM+QLOnEO04XLJxxr2nvnI5OWK6hgxIcgIzm
8PoqbYtKIO3sxneiAQ6Yg/kHpxgNKSd8wRWs7E21u4aywIA5gPqsy0kKCodd41LnESVeufo5jY2e
dhk6ydlFXBMuoOTavjrTMQFEALfRjWKywukZbhxVCYqy5YIdAbbWyugnTLQHbPKY0mZv4yCgUHME
9ihll2A6806jfZLpNFKn+J6k1Y9SUU1KKPp8zPX2HM/yAjAYHXxHYzWcJXjO1crGwiQ4ZmF9b48l
7IgqdolGZAAjdHQXRdEQsDUBiHaqqwa5q8UBNzS3RvUed77wtut/jXKed+vnoXfDLbWETYdRYqtF
feQrqiG1ayrDbnrbNOngD5n1HEGK9cnhWBD4eTuj5C7IUs852nENwD6PceBF7pWC8IgETyavTTbM
6daCy3a1fql00BL//HH9Ls9Lml2V8+4NqJfSCVBzmZwrAGsUq6icV2V5o8P0urZN0BWiu20QoAb4
f2IOdvEF1NkOZjxT+tB60AK0/sbo9GtgHiO5FVhH9LfeabCERSY6H8N8Xn8aIdkbjjn4KjUuv+2I
B0AkR6tRHdFVhBqBlwoPsLNtL9QDVuGSM1DGBtZSk9byCEHfFZgflvJC1QRHL5YDivykEIVonn3s
86M/e8O+RcoIk6N/NBBPsSfslOAUJnhE+pr31zJeKlHfhwF19ZH7jmqbaE3eFJt2w42/s5SPOtrQ
/zNWc/iGvtEcHnPgx9UcJts2bG8cYYAewIiK4+yMvZrXI7Ui30+1g85cfoGPkpwh4b4XMxLb2HLU
0xjR3F2/A45fHSqt+uunVP5x/f36BfUbHOWEwWbKRHqm0/J/f0lGjLUiQXKH3oVXqKMrbbDtw/rT
+qI0l6dtn+M4Y7x2ZJy9PAjy257VeWBrfcEglJh+MqF2qqueycKD73zGYIHsbdFGajx6TQ6EfOVJ
h1daqydnhLhA9Lfil1PbDVi1uyLoqxZD2qBPJ2NJUUxa61dCBcCuYFOLs+VVNzztmLRvCdY1p7sO
bXRXTao8thpJ2h7WPsulUQaJklahVYItcw+R8L5LlStEONMmVBGaGx1Jw3Sh0cik9a0qLuaCRnNq
mu+6IulVr2DgAa8Vr7BS8Ez2o7yT4MLEsmS1RD+mNGsv0xnkX0UwD9Eh+kAk+1S1+8l9HBSUzVRO
XwocRrzewl1s65hzv+gGb6JyqY84LHHnGFwqdhGf8JM91qG2xXz63WVeu50wrDLnubewtYHHeNq9
PnAfduHsp8TRcDH5cFjImOgGVgozSsBeNzexoCXmbYVdqlc9gyOd351SszJxTOuTNdOnPqqgMDNz
Z854I2i5YoCZ5AfKD0SP++i6u60z2tVRFBWyOxPHJHYAv2l5bQXA+knvkQRoUV7tyX3Y2JAWqHBZ
bYGjRofJmtjqYQGae7W4LBCrriq5OeqRqXWpYZOfzaUwrgAxZIGdmhXbq/67X6wHxxXeHlH09RIz
1YsmBs5SVP7QIKsxcflg5VM+tBhJQrEoyqaHWTDhR6HZW2Ztus1wWbjUeXybBXJIni7tGqc8cKse
bIMhoUweyNhCV4yGsh+dLFBbJIb56Co+cQDgaQkXDeqaq1ZJ34sYxYs+T+12wW6PWdX0FzDbGMGq
o4PScKMNGXa44qutpIE/ckBxLeDn1RirPPa6FI6He5pBjmshAnkbDGc6Fo9OF95Ak/9kEYsQLPZe
2W+dIIRy2RoDT+4Geipt5FZ5zz7tCxqDFdSYhCIK7wSb2BeiYWPkuXGQcxcBwjTOelSWYArqr8Gt
bszBvaLdiL8xJ0Onizv2e9zX4AAgM5feVZfhhqeoXNSYM0hnu2IFnaKrSSo/UfSngkADdbZUXsrK
t4OBrs11tuAMj7PjYjFOolMnmpmsBlT5NtkxvmMlT5YO9YOMDYFxOH6Ix+bkZN3C+eFQtsn8PqbO
kQ33sE1CPIxpN9yVCzqzElZQrWD1Cqd+N4xFEIKEDIcS5V95tdiUr4qQN1eKKd1II6Jdl5ALI+yg
ttSGFkN8GxOzRjpFhxZ5yj8w/35rMM/YW5mPFS7W1CYYB3U+pAF5ztM0waNGJok2UIG3SaN3quc+
zzAhobliu08ZjUDSWYugOvp4+Bp2ISRkh9MNMTCPNeZgjxi+QWZEEFJwQrNzyb27yPS+22RCV6dk
b3bmXVLGNrtL9ih1UAMmDngC5T2ZxOiXkL1AGcT+YuY+3hs7KCvhoEuI7puKxUWj3yxpeYQedK0V
DypeEkjX1rN8DssRTwMuyVMXHd02f3O9fk+14oNMamAemRv0Wnpxs45FhZo9D4pNklOGQ4+OoV/Y
7qe3iF1O22Makn3FJho0+OJHYkSNhxuOSxGXPNGu5CMkb7E6VutZn8xj2gL5wCgOa6R1AQHEML5p
FmxoF4IDBk5ElTU9jEV9nhFMX5HS8dJ7E+7PVz0pMaSRxLox5uoA6uWIweaas6myXacOWWHo2o00
GDTD3KsENLse0QbGq0iac0tA+6Jyy/8XT+e1nbqyrOEn0hjK4dZkgxOO+EYDjK2cs57+fMU8a1/s
bS8mBqnVXV1d9YfOqZ4GC5Oj1Ojxi5/RxtA0QF1D8dKWLbx4xEOWDZNT9QdAw5SI1hrl4W5G06FV
MdBMPyuRfXU6xHhK7Zip2rh0VVO5Q+dyWSA3gbt6+Gh0Y3XwFSgfBuokSx/1Gh+fLYTpSMA9jItW
Uxc3C4Cqy9CEiecJkC/1Hs0+EIBuvh7SbI84vtfm2ipx2B5sJGS0GuBpPADb68soRD7bIKTHYbSa
h2RfakYBUjr6Kz5yI3vP9OS9iDBi6gPzIYJyh8QO1Vetu1OorRxar76ESMDCgkC1x3SW0CCxvU8r
nENQxEfCECmmz8yE/O/TIdxOExc/Y+8c1UgIaB0YAVFmiDzXXzdeCHlixraisIKVgjQBzW/0QljC
887hY1WqwYupQHB+iB9nq1TRC2N5RtqXD+kxjlwEd/NwF1rE9N7XDro3PEOiR2XHmw/QAIPFuOMQ
2M9HoKx+P5pH2C3LvudcELkV6k9aeOws9znrgP2laN96cTIvW+T4Kmhr8Nv7B6z0QKjJJWM/ZHCS
z3eaPy7rclA22oQgQhfq96PjmoDEmIjYVH7blbse87G5ti7EKDDAZWQyW+r3wrSUVdIa+Kq3uy4e
nzl5/dKa/QiD6dUs03dXLXcBHl2OWjwNlZGTIGDgXRWVsawTc9VYr5rjJHvPbp7q4DGnqkwhpawX
s/0AK+nNbbo96F2Ol7T0ALeyePEKMjEjBEfM3gCPAAPaSwt3ycLFrqeTsqpNlM/LLLuGdbmB85l8
OwUHQ40DdNI6h8AjEbMjNM/A1DLJdbjqxEK7H9Z1ZtHIwYJh4alsPV1TxsCUA04UZKnjZLWLrDaR
My+7kVkfMnMH+7EKYMmkbY8x+8DTGUO8sLzyc8J+F+jzLwISxn1OpFFyaEZlQcWqwesjGMlf0rFZ
tnRRbUpHYM3DcjlztEHdEcz5VN5FcfkehPaVvG2hdvlT2cBeB6i/bgKNFifw7xzMt2fAmcPkB/IO
rPeKfSkyzHNWIwEfoENtzcg56jYmZkWyMCcwRrSS1pPTIps0o1RglG+K0j7kQkQJAu/FsyiezQUf
Y2KETIPmsUEGGHK1vm5BHC8xCYr7Vx77IBnBs2oYFS3XYIf09lfnxtpmTNJXNcWjYeIWknE4AN+0
AfW1r8gffLRxAKRhjp5i3I0IcnRUgBghIEYFCn8eneWSb+xZIUMwynddq55c0IC9J5U9dO9ilw0Y
YwOKSQGxk9OgrU9btMhwDVLTaJ35h2rGktkfO3JJb74YpvUW9Qd1wr4osbxuO5TxawQ8PsIx8K5Q
u2tvVs/9gE9D4Njgn1fVoKnsJEiwOCEq4bOK3gSEm/SuVKkZKa52UMzuWXU1G8M15Q0ivXzMWxuf
7cibF4gOxQQh7Tx6831asYnicYpkcgtAtEBGG8mIPfxyWGX+9OCp5X1lsdIdq1nJuBIx7DsqtWsv
K4ANovCR1/N3q3sLK6nfqq7bK5l/RqpzVYXPCOH41BVA/7Wa89Ca/qOSjyYnw/zJyyCKTCRxNvVL
2lTPkpvCs6Y6jAoyNA7b3HIwOM9xH6xGDOBhx/WjUz4Pdb2pwD7c1RVAYcjB46pS7aPW1GjjoF/i
CNhwmpEsh9VCkoQMRelYpMs+UhAqxzo0DY5ukJSbwAHyaY7zjjZQyh5jPHgIUS21NrzvTT9ZeDqp
cCa2Uv7sgzy3O59SaXzu57ZY2y7gh2yqXUzYZzw5o3eiIiYKbQqbcjJ/YFACQCiQX+WgFAAHXUDf
vVio0FYDPTlb718N8qOtg6biouzQVtG8Sz/itRUkmfvWhA/9xLHYzfbDiDsUJVKKoXH64g7cemgP
l2ZIIEf69TNE0j3KOtsYTQB3orUZhd9akVxrMD9IK9zZKf6VSABugqkGyqygEgcyFrSWeedkbKfl
OKKENXqfGOVNtDKbdO/E4bsTPXm+aW1jE7ixN/WfSfLYmuXOKPRt5PnvcY6wlGarhwow/rJrwTEn
SneIEOMxbDr5TubamLL1PtMrequR+BZ89tZ3p9eoAePXRn9j771Fo7FC/nk1VWLovcpT9zPVnC11
9ZEyxgJLpUPuFPsyqj2wMpR9yVgWLRQTAI7wUrwU4H4Wv42zjtJi/q0CCb1NtokHGDtmTYzMqo2d
9w9+PR+saKQyrh9GAx0gs333nP6uwHsGoAZ0seTom8/ZXG0cLI8Wc1pDf6t+RneANEfLBX7xnarp
r76RPMVWOULJbyhGTWa2Q+Qb8wKL6nmSXG0lK9Gzan7xETqgIIiWXgJ3Lm/b93AyHuOITa8QIJ7s
KW7vnvJIrxfFwKbiJePrEBcEPcD5AQxNO6KSNeI6Ytg94hd+90wRCm2z9tFWPwMPfxnX0dYWbQa8
ZpE4gwZkpryji8unktoVZhMqXi8E7hy/qrGziBJUEBeTHl2ArsJhdeDfKQo2512KbA2gBuEmrLAx
+Yv1fIeh7hHlZYdukkuLh/Pl1A8AakDXxL2dLm1Yrk0BDNO9H2qIEV1gFquqLZdWR60BeMiwCkKu
HEnJjddjT4fQ4m4NByteaQpyV74eLFXF6i4uTo6IJLygUdusijlxtuRpG0ebDqa04+eDZ5iAIj1j
F0wNh0AvNJaqrdzT9W13dLxec85Md5OmbkrX+6TsgoMufMlJbWmbmc6HNXNsimIMMXOr5TitfOIK
kKLJFiDTbkJgT7piXHUgGO6YkuC+XP0JW1srcakmZH2NH/FgHrL5JdcRiARNbqxcOjnJ2EGI5chf
1pg6pL2/L82+ebRhdPh63OzLcAM1lcoPcsEwBpRDrNbShWf7oCAbsCZjJoMdw0K0+nJDJx2yADC7
3HzLR0RpwCUPS4/aPHIg+nKeKc/n+stA0nI3xvQVCpuWAoIQmZWsHO51wer/aBMESH1K9StNze+b
rltFw4wkKTToty6jr+HaHA46nLDC3P9QYXnOo/ceGcbPqGFVn/jVtC4TiPEGfThDachYUlAeyAeh
24VUZnWfGxy7qOey5oeXyrHukBePn4di4bvuBD0HkYaYGRwGHBasSE+WM11VxCbbV3A5Hsig9t3N
2VTbtvobMp+lXyovnkl/KujwOdVyPmmIH7KekmkSJvliGMEgpsQYO4nOqfbgOqG5yeuSIzb0fGqF
P+AWXTgNxiZ2gBsSxagv4O6MYiRyPti1IZuSGv5Did34gi0PAXzXVt2vFnW92bEWbo1D1TA4GqZ/
lNkRA7qHs7uyp+C5NQt3Oduc0Whz1pbR0FUVYnqvbrsE4kUSxH/ehEBN2UOejip6wjB6zZLuCIkl
JBdtug98cxdkXoOyBEeV1jLal0pLn2LdfVPy/jKamr0mA104FWThDFWeldMQtdUcSc2BZq4P90ZR
zD3eQOVijiLKBB5KhoMarlsSWqr5DzT27rIAXnphe2+6bbxVDuAdFFmMmIKNYY5Xu1c5Rtnb3HG3
8nshSvT8xCDoGQdQ2ECAxrHQulA0dwf1YuGeIALDYwzIfwipfSCD1yJx4zrHosIrywRhKhhuj9NX
NT3jM/OlYJXoWt6pj6a9yt5sTcYFiYazAA6n+lMZnE+7tvcNeiUCVNT9EmE2JJrdhC4rPWi4DIIC
dur+uy+b+6xt8EP+h4NJi/67atpFMkbPqu7sWurnAo6sCmBs/BR4EP4n8Gg+BCAuUF2B36MX8aaE
fxy24GeiN4lyNLilRLJBZBr94U8UpQXnapjZIWVnKWxEwnDPqBEiF7zrFACNBlpV5yt5SfSvcRPc
F5LJtyEu6uLDZbTpYi6Ux5toNn/8n962l8wkbDHn24kidn++CfEHKN7rqGLfAKuW8Zb23ZuPrTWK
b3fqoL4383gWDJTRNQ8zbX2R3b7hdH31ixprO5kX+YhYST7N4snHIQMw7DlGkcwEeVArwYuNZlob
qMD0tYdUUrc8u8hrUQHpK84fxQQiiLJLNQ1X8YYI0EWhifecz8mnFu2ifDyTTWGozZVH+q7DvMgN
nB/5KS4E2eCtVXhm8hG0ZhEUte+10gQN1p3bqVjllXsfZ/8cC0QJXA+dCyaPZDu4QzXapzM94QR3
kreAmD83XnpHdnIsLK4Ehfi0tC62vWJnPt3sI9r2W+6XRbtwnOwJDu1aCbP9v+FDpfw/24J6XOZu
ctbK7sqmdfVEqK6bd2IuEDk4nCvBKwviHPFABSk0KfbrAF1GJkAXh9fS4mnW0bxE2eFJR0tcb4GS
lnb/SHl/IV/ijvke9byNPDyZC13afM7G6b/nKQLr8+x8FMkhq0HYpfH40qTNzaxBZpQ8AflTweYJ
Rm8uOpCGNok9rzNESt2dk7i+x98OW8/0rmIAZBA4dV6s+RSH5qvGryK7LzYjhzE1f2QMO58Z6Mjq
znZIx53mxBQ1egClQ/ZegRj0IWbU1skJ+Bwv2HjNtFXi4tQM2qVuWgSGvwLPf0Vie4IIafgobGhP
8mzFzEMuoPmC+HSRb2hE5t8T9olCvZN9ng48+V/b/4qvBcyouzQ1SV8NirX6S8ohrhJ0tPyp/G/w
w4tP4V+uVfN/5GdigIXH7amLgePJVcrtBU2+ckL3XkwzhhCMXNfgr5a+Y5BCPRyNNi5KLo6K5IPV
Ya+beC99n2Gm6f2Mg3kR3Lipm6cZw43afJ2K6p02M6Ni3qmt+imY3rAyLggUX1GJueQ0SeFz30MS
utdoNAi9SYCqY5/uoWksDZTowfCte6D5iaVdAtbHzeik5lLfBtOg+w6OeUYPOvy3qChA7XXH+6h1
nRJxG1yLof2WO2ugMriTtRGjBbl9pAj+MgX7Lb956kMuKwNel5TWQ9ciPSijneXdn7zTctbFmHzL
Q7wtFBaMh2C4DFndeD8mD3koclFEwTHROt2gllOMTp5r45+QXsSl2TSzFzF/SXCskQeM2smmiNXN
MChPEGoX+RytlEI9CHpRPA1uLAa/K9Z1MRBZJ4ID2qgYaHTpE7SPN9kCSgTjLTs6VWuJ3EJ5uKF+
scs7TG4Nte7/XRMkNNr4CvRw5zGRlDjaIL+VoYMoIcxoihOE7LMH+JsAJ1cYx+VjHFB9YlAlJMmt
t2Ny6fOdZaRncVOxB9ZtkJJrR68mXce6NYlO4t3AVIfdpnYDhA0EByqEhybOvIAvNc26IAe0apAB
rMFwTmx5N7sMI48JYdvJzz5VBj3U5cw/YUc6hXuzDq8mmyglp4tp4PaJFqRUoIiItdmdZfQ1pfrO
iyt8rHd5KDJB6sn/QVZEC2/TJWLqjGr743NQcuKdRvlXfFtu5gmEB/kZq7hf8Pu4yo0XWxvebruL
0AZ6zKhu+42qPVepj05zfJFNgfpopLXfozWfZX7Jt9JvgZnibXzMzZoe0+J+PN/+VEZGLs2PKGhY
+gux+FKocBPG+tg47/XIrtATJ6bmseg4wuvBJUpUAjFyU0yxOFevfQYqONvNpnr2RvxBZHUnkbft
sK2MNljS/XupjhVSsvy3KXs+iv6RvE9Wsy+xCouM5zgB46OBPWY/sbG6tUFTEMviD7BKXzJHhZwo
Q4sn4geHKO+hwWko1CEdqjyXVMu3gVluZAhkdxNLLYmjcotOZe3z80BBA2QwcNPWON3uXHiWmcGm
wiTxtWUyvQZI+GXi3sSjG/LgyrHlvdduIUjWmIwVpd4nB6RV5eOVw81rCRSKgEpYlD0W84jnA3eG
ey15BH4xuvI82/7P7UVZtJ4brJD2d31/L7NHXpIpxwHiUdViLmE634bwXwhP8y8tXFcDBCTYWjJ+
ffVZxtqrzllJy/0XcYIZTVwrCLblgP0HAp7jdL45x8hSkO9IKKL0sbasSvhJXOx/36v7v6rLvOFP
0c7YyMf4ogYYx+pDiPkTyeTVrfCPreK9iuWQzXfK9d7u5XZTev3SdhzoGQUvFIKhM/8Z7btR+UfZ
p2W00D66IksUqPpZ8dIjQkUCJPyQGCHkniJznnH/WchDl9laJcHVdd5VtT7+t1rlU1K82HujW2FB
+jrAEZdnIW9X+26bTxjZe9ArTeZ4e5K4qlfkDGa1CjX7QbyFLPGj7ULsLPwP4QlK4JLsUEXnhoNv
2jtcCHbgA9zhQv/Qwp1ELb862WjGSNhLEaFX3P8lWhKqZHEaaXIvoq4SkX0sfGQI24hzNbx5iKpu
iVNHAGVnUJyfrHHvsi6mIR7tJHbI2un0CSNP1hPTpvLJ2rTk16beGfCQ/nuJpmddGY8yjre71vQP
9PY7RHlyLB9l+qd8Uj4kn77ygj7HhRz3tpFTuX2YyxrJL/2ETd1VpnWikt4hwtfARExUMRncU7n8
wdsWgPo4HvNm/Oh/M+cBmjs4yf5xaqM3ekd3MlqCS1f6cm8iSCkp0qxlqKkFB2suf6kAfhnJTpJW
WXRzwoCPNtEns27PN6Wd106kU059VbXo3a4GKsXg22a+WRxQbsD3ET0yzdv/z3lJaDYNxE8K+giE
vtZkEQE7dVE7m7gzNj1eUD06JBqh0243Nz6W7NSz5+IcWT840unVwvtM9yDxsSoRlruILYrt18vZ
nB5w7v6WzSvK7QsKg3hch6v/HKyw17a08xSjZGwaqORoVz2uTnJUwG1gHfFucWq5fWenRRAI3toK
txbmzb/7tJT7LMnW8oJY0Aw9ThTt+0AvTler9S36ymgpDFIsrloFHaUpfpaBMkrJO/v0UUcmWIK/
grhIMw47SWLVCbIEoX4gxhlW9DSp+LOT97UrWUNisuSE/VWfvzpd3fpgnm6RRFzjGsR6oljZDSTq
OhNAPvm/7UVmc2P4pzbfyE5plI92QirLJ9Y67BLZBGQz6PAnN8z22PK75IGSs8H2G5ry6xZyJDxM
XXPUNBRg+Z0TFtQQQpxe/oTrjmAle+vcJ9cRBCn5Xe10R5SqqTbnF9kNYrB6lOl5RLQHMePiUEgg
ZX8Ggb0Rh3k/cE6OkJn9nM0aZEYUGKtY0fdx3b0U4A0ajnlSzRYjODF506GO60YAZscBHLMT6z6x
BqTLfw3we3Nj69srV+K0Bsp8B54M6VnCtGnhguv84tDxKw5snvEeNflSQ1Yg8qezODCiNEoKRugt
2wcFv1kPdQW3SZ6dfw1warocl2uxjQH2ehHQOFclVzSkFOHVY4Ag112XOScvxBJ87B9v/zZDEQJk
8dt55TeuYhXv8TzrHjNQwAeEEjvjjM14DMVa0h35UrleuUb0ftCZtPf5BEYFHU7y2Nvfy9hOgf/b
0wsNrM9gSN4K1Nz5q9ROLiDfr1TPbmNV4z7R++Uu9eyn1oUIFkW319FgvQxDRyMt2JsQ3htO6i6c
Lbni9MlQgnNPfJi3GRTq25Cw2ctjV7Nx4Q320xgw85QCSZvogrLDVa5crBjlp4GrNEadkWdtblcb
c02y89zmU8C+avjdkyR5WQj0TDYr7BKeoJPeOcaW3j9DkuQXcUiTNyHne2f2DrrR3V9dibVffUo5
BDGLZD7esrhsPDgUS24GZRKFDY5QLQ06v4uPt9nue+nptgaDvD5hC/xv+2jwGQ2ZoVa/jwpnLb9P
XXTfofYgC3wyx3WEF1KA/tHtBAmu/orr8zr1jZ2ES1ntAydN1x2uOe0vQ/XXSefdLNCYoBdJdppU
+ywz8JmkGuwHWeEe2+oConztmiMiRdyt3EZu+T9dZiNc56y9x1FJfvXK4Aq6P1wJLnGsf6Xtvsbj
Uh5sWG6Bw33KOpA1IT81vfmWK2DSZyyJYf6QpyJP8/YIZpjTgatwJHQ2ps7SKeFlykyUmSTzpkrM
L6Pey75v+MQqfx7e+4LuecftMqKyn6EndZny9e1W2MElH7BGBFrmBvwoJxaih/w0amOFoCV5NzUM
Unq15FxP4SHFjiSw7EsT/0vzE9/f0f1btTjfBp2x99jpBlwmDSFRDgPtB7YJI/kty1WAkreKGK3k
QzJfbvOfsYGpt1M64AXMOhknp6SExf/kPbqjPdCmAMUtXEOd7AKTOprMTwpadDEWyVqZPsjuKUmh
5PWYo2wpx201tTvL2Vt2WCmc4MkejmeJj1Pjb3qSbgmtknD38c6I3JNE3UKpfhJffGcNhB/VvZyE
4LHcZ0C3xeVOsl2pg8gHNtjaWiCOcsa/UdW3tPuXWMX2/Ih7xkKSYKXzXi1mOxDhjWkXB1kJt4OQ
fobo9V527b3a9Juw47zOHirBQAIb3hjP9I5ZMPGHk3858H8Lzm/ivjmazRdmtRk7s5icRuyqCPQ+
IE+9GKj+iZmmGHJW1NOUkBnS+Y+Ysh8wOUbFASRTKvI6pbkUKvqEixOie/23fIozDvvWnlfiX6u5
3skllERm867pF4mF4gKqaMly1NtHiT626nzGyZNcVk8V0ae6iJoMMy54HTzvKMFeApHVjI/IWi0k
mCmqvxos/16C25hXv2CQjiHgYUnQPJhjsj02UP68/kNMO2U+dwBPelX7Cor3DghhECfoyBA8+AtJ
5M0sA7HovUpSfAtLM9uektOhz52jHDbB+zOY1EnxriGter0d0+XwrnjuxqPFLGkaCcel5TV3WRCc
5LifaOMVBS/EblT4JjQAqG2QKd6OM3k8rKfU38iJTB7tlDQXyIxp1Z2jApjMYP0aubHCM2SnuOMH
NbqupsTnVt+Jaq+c2dhJPPkvrkCkelGwi5YVJwW1SrMZT22vIpV0M2OdgkvoMPysznwo7z29+pZU
XH7y0fINYGHWfW0v5xIFIupSrdoeRW0ALeqL4rKZ8rEI/27RaljjWH1xBvYJ5iZErkXiefukR1pD
ggVQn0PUhICyu9tJ+xZZ0NhuDQpVY/QN4Viml2zUg+NeSPpo1xcPssN4UkjW+2tpqpcccS/LxEAs
upaJeyhhMXbMpYEckvm1p/b827BDp6R4ttH8pEvIZ+W9ZYebTnHbtcv+WXJ0JCLK2yKKP8W0mWsN
O0r1Ux03stHezF4lfGhqvcmS6V5ChZzC5DQrGxx6BXcecn8e//6fKaessLRpXodUMPT/QpAsyLhU
rn63kl1JHuhtLPp4XqLU+aBP9o+kbvJ8PIt4WnxLJRaMyo84W/bNVWsAL6XhFS4Z6Zhf7UBYbsQU
UoxM44CqefiM2Bkro7UvklAPmb5RdHcjZW/RXknH/AIm9kcLbFwCswe6cBt9nnbiZOgx0RVnvKLe
3fkmnTDjT/4zYVP1nfJloornML2B2b76gAukd0Ab+FoBXsNbE0VkthZyKingJ+qhm6oPyZMDtq7Z
cn8Af3Icah/kyiRHthEpaOxN2OengvI9xc9ngGgXcb0U1Z8x05GPVVDm5AhqNN9iG6tWQIDL6blH
60ANu618I45af9JtyEJP6vkixOMhCiAqBx3zJCu6ZyPB+XCvQmQ2o1P7W7veUa5Tqn2G1nxooAP5
IOEvd+RGYQKfahQ1tWtfeF+zsh2IDVIxdIwYCZGnKOSG+M8+xF6amaD42ck0dsPWU/Qfea98sEeC
KqooUkZEZA1P8G1qOmu5M2lKFBxp5BosL9r5UXV7fXbYfJnHdJpePNSNg+nPpaUidzKF9kVkfOTr
0tS4arJ+w8/RCvdZma71oscrk5FnjGy1fbTcaVEUdGn1Lxt9Ea2HMkdY4rFLZdPxy6/SPYhDbqlN
50Tc7xBxxoWNrVf5kQE3B4gLioccZHIrhqrjQdWBAsju77bmo083TmZMwFYi16SSitpphdK1/3b7
77Y8+dMRzfgfxQpfCxDBDXNfiNIOWX3GjII4J4I3L/K6/Eks9RLP0XeW761jbwTKb7D9o6ECnhg1
GxIaZHI99yoPBqLAxRvcn7g8Iyf7LiOpOs6hQeZIBlxuIfHct2r8TbJ/76xn44ouxBMSIQtpOoEI
POhIjspzAv2PzGVykU9Wc1ThgWV2Dac+WGq8TEOYszvPVcEg1FTtp7wYIdNRjMG9IctgjCN/8N/g
tmga2jkuMhZpJpeims0u7/EzYWbJEwS7KUT2PcxVSM79N9KHoZ1fhNQtmklGRwGnV5d1Xx7GYj7r
JXJWcUEauNMM4yTHSGDIZ3aY1yHKqCATBiQFvR02Ubc4T6DQ7/0Gm5mrr4WAJOJfqXHJAU8ciSUL
AXyxbA7lnB3EFVoOkf/lpLbqb4qe9jcOuf/lqsqY7Qx/Qppk+JPZabrqxTDKp1iZFnAAThNLvGNG
B/784TTvfSwyUehM2IN2LfJ1VpffUjKX192hWSNFKQLBf1L5ET0QcMZ3RdMfZVFIW06pWXY5xEyd
k2OHEjg1mR5BK95OXfRkbhtH/RFfVQkjURRjCFjTDqdvANleImO4R+Xnz8B11UMKKB7GHTpw6L9h
H0vSBvQqOlO21bibkbuU7s1sh88lSJxbMYNsXUj4+IEeGrBtVnAr8tMAF+0PDmpsSxRDXm7reD4A
T/+SCZeSYNc01Oteu5dYIq+JyI4Gaad2OHGSYQxlguLdgLAEmTNLEWHtq4rYYYq/SsJanDLS2CJf
WuG0KZnQMktlYjt+j4Qc4mee9jEmZMjTVeJdiW8s/MVrSU7nfInFrbwqai9AJsqieOnfJWpI2My4
moDzJF94C0d+cyyBL8l0l/92eMsYTJ9J/ywzdG6KM75hfLPSMvFlEktcUbX8O4W3X/VbA/aJDIBc
itRRpNNqJNBrY/dVQdDLRA2u8ZvvuqF3XvSif3M1J+PojW+i+SXlFlU9Wvn4Id8inxQzfhL83TJ7
RK1tGT399y9yRfIOzUB5adrrvv0lC39I4rVu4M3CPdzeGsYPBgqtMitkK5wwg66MFb5F3zJQt3pN
r38NAIOJDZbtv7Mj/BMlA9gTJri2SMxAdldtPqTKVbNDyTxt4RTh8jK5wVW24FYprmdZcLIcAkO/
Boi5zjs9SragPH6k01Evxi74jle55n9LD/vW9QB0efQ9PJb9iz1ZHzLt7My9U9LwJeR3tQAdqpDg
UtCXf5PXmpCj/9+tO1Kj96z077JMc8u8QKb7qjpoVhgxc4wQIT6s1y5Tlr/Eo3NXVIhFlh/ybjmR
3mJEq67MSjlZI0ky9SoPCzg38DcyLjJ8vR/+1O/wNc95Vb2GqGC4enIRi2qa14A7kc+htJoP4bKw
QnTpx2MPgLpEbLpQMfya1YMfvZgePXSyl9HSkLtQXlLr0pHoyiaQ49J2h1n6IWKTKPMjS/tPIAYS
/BM2Fs/9SMmn9EQ73wT5+ERsmbN11k07eV9C+j34yQpXscNk0IfK8mUn5WYyFvn3SdP3oN7B4HNu
kw+VD3C85Ksv1pWUjkhVKrItjp9Hr6IOPufvno0tWAVbMsDxqSkuIKlWpe/tA5J0bww/5tz9Vcv2
Z7BJLSk0J1X5qdnbiYYK7EewFdUJBsOLGYM+IcmFKn3Bq/Zcj2hPd/G9/AmwWcqEzinOA+pv7ROR
iTTDOY0qBU0omimhlDOyRYUeWeg3d0xkLK+NHPDlxcwsaXt81NLuK+36ByYSZzBOUeb0Lg9HrsFP
YPI3/e72poTjbzs2R9vq7kzuV97E4ewkJi6ekbxqdBVleGTM4FhlDoHaKuLPkOojp5B6Ltbsm/dt
4T7ZcQUghS9Gz+gNqMddyHnjpoo2R/Gx0WStTXv5Arn7cYxenAjiE1coV2rNDFiHbHYcgq8n7lZ0
vNS+2VlZs0VA99duyx+kmX5dPTgEKmB57lv24pukjGq1O8jAW/QOz1JHTi26X7Qee1hHaoCgOwUX
ifD/FqH7RUC/RWdZsB0FGkAAgzJ/SJYpgZ967sGEVCW/y14ka9uBsdqp+AFCFkGoUhbukDhPeEtA
oyW345uw83sTvIbfUnvooy2bwb30jG6qkOB5L7JS9foBNikCjd+1/awsoYYnBKUZZ41U31Z5Yz8E
OI0u/Gp+L6E3cwk4cuqJimQpTOnKPGVTDHxh5EjlJMarWk894qAt+ODRe7ZF3z936kVvc5MRRMfE
L1dJbT+gE2+jOqc5IIfaH5iL9MHbpF8iW3NveMohcNAWbZJq1Yw2nQMNnbrEh42Lf8NizLq7PC4R
eJywurQzhSqoo+AngdNQC3gtnkdnodvQdUZIs9oQzDgPUIKe9eAZm04s56elgvscHAttozR2snAQ
NF90FYz4cE66lW0O93oPOjDqXBQkMQlGujpd5a4FPcUXGAWMWBdOXusK8WSEh2704QLk08KtWgSM
vA+U77FRLMPPdITZO0OUWaLZR/mgQKTSfwaXkyzLwt+YE6mlmVoISMXzB2rtGD/0rQMVgBRrSk5F
3b/B8oac4MVINNTVUnV8TG5qxAqdCcqfTinDm6dnDSXoEk/k2/+FGGmuQj9X7oqpiVDfAaTT70wI
L16CcgS46Fe3rayV50086Dlfp8oxtx24HnEdr5n/z6nqnoPRBOHYGWfMUt4i3SlXbe2+ZC38mCFR
LsiPGjuvLA9lxtxELdKHPo/XOYI6OtK8kIi/g7AHWQs2d5mG4UuR4aWaaPdDZ3Ur09SWiA9BzslT
mDAo1qDaXaDm5tebXIFbaXmH0JqLVUexhC4HBsXNuHTi1l7qLvRHFe8Hf6ZmXi4irYa3oCnJJi11
9KDT7tMw1B30EgCVXTcubZPLyaDjVuNAyllnnOP8ZjUl5yzNtKVdhsWyQ9NHV/V2W+ebAFMVytKz
+Mem7cKdbcSErb4G2B1++mjer4upHZEAxofIhvkBnjoInXlT9fVTGBdyCequahxlM8fpgpJsMQ9o
QBsUyBFAW3k5ap2JwdwFtlEW4y6Z7bOLsNoiCpNgCXbzmFlqspnCk+IXxhJA/2owG22pWcgwmxk6
h6y2aj6qZg71sqp3qhrC6bftYmMMb2UH0hJMDUg0WsVrhD4WgSbGbUENccLWlqY/JExWT1kMUX3s
+0lDO7QtVvFU7HEhA/E7dOhdzs1dpeG2Y+iLEC3gRZMY20kN0au1GA9Vg5WLm9WdTeq16akqLLSw
3aSGfsBcNQFWXgAAsknEjGmElggPHbjAWk90bUeQYipEiMDBqKmRsfY+0hSksYemCN4q9naEgoTs
a4jkQYo8E4azq8aOHq3ErBdtlGGA1dEv8LUPXwHbHaqttqZ9+pEPkETMQGlXnZE9AvMbIOvy7QiS
0/q13MdeHT9SJ9hUheoB9sRT0Rr0N5TCo+WozF8YwIAZbaxuESrau9/Vbz7qCihHTNvGchGE6aKT
OSb3hZ+kkDxg/xVRfcbNa7hzFLbIYrSM1aAeC7yM1lqV02tF+mGEVBma/RJzjW4xVuHGQsJ+4RvG
veW0Fo0f/RKgxLDCjxa9eLs723jnLB3+bZEkkIUUF3MYzxqxsxEBEEtBeoGy7Tkd7CUtpgAQnI6/
l16ee4V0QAvR2DEdH46rhjQ23IxBxw8ntDQLxqrxWldJsUTbXnqYxTuOxhtcEKP/Y++8liTl0iz7
RLShxa0DLsNDy7zBMiIj0XA4wEE8V7/BvNgsoqarZtqsR9xPXaRV/hnSHQ6f2HvtQwm8p3AN1jsZ
/z43+j07bhn9XO2ef2P48tbXPOQBIqVHNZM4qLXXYsSaCr7hQ+ubmVSt4XPFWUFDxyqqT8czcHyM
lQNhJD25M7opt1UAy1KuHz9BkljisdttfSBlDwkfY3U/T5g407k+prk2skC4z2Y3i305nmfD5H5i
CbFqlHeFC6vG7NJwBSoeZrh0bc+wdq7PDQQPBAgaz4+FKEWxwDsYG/mYGFhCOMbNsJY8mYdSUvup
ORq87BYc3qkjYYqJoGMSnT1x4bjY1Mx8AHMxr1geRYe9brFZJg1dEXWVevE0AB4e1B1Mll9Jop7V
gi3/5yRLIC2Fk6ehslvHmIUGZbvEKGct9lmpFvm9v+wXbSH1i8rRmEVIxtW4S7IGb4FNg+23M5Li
lhNB1RqhKvpBq/G1qTS/tTUT5GiHmZqXbNZ0Iyycjy4HumcHtAfSWS51ysW4kj9Xbh6aoX8MzIZ/
FrUWFS0qA/4EQJK6hjzq9XrnzCDZk4Inkle/emI8dbrmb9mYw8HUxbULgibiDsCAjtelupGaLCLD
MG+yWXr7Jfe6iFyfV7P40CqddCsstbsV5bpQZn38efri8HPCYD510+CSfeLPMdxea66xm1TBX90e
VdglaH+XYkG1rB0riwVAWdrPRS+Q59sonH3AHYqfo2rWTfxuRgF+k8he5hvy4/spvy0NSUSswvpE
mtgfN0M1X1fYjlXyKBL/WJRzFiV2M12CyWS62BTfbhOw7qDFgGZRQo8Oq7q67REKrsH4GzgQmc45
bQ1onOMq+mani/pOKXkpLHLCauN+CmD/zj1GX3ousBJu8lRIdXZM/btoF9LJu5yFbC61vXTJd1yH
6SGvNMJSs3vSE7AR0xdjSoxNW+z7ZW1uk748G40G3p14Q5L8uoOYKM7NESNsSf9hDt15yZc8wqnS
B+ecA39X1M1xMccvg6wxxoZp2Len1GItKF3jtRB4PjvLAkeOd8LXaRhGTcFkt4hDV8bRBADe6DhW
155prbLJhHEb7hmv4RxI2UWs2lYX+QYztfwFbf+ok+Ns1yxQJuMq2VtFxew8Apg2NMbUQ/MuHfF3
zDURlQV5aI3DysDjSNchjC1LCfwjCcjVw5/XFjdBRi1Q6PmXyTZezmjeOZqQ1GpErqOzHSdeXhtu
Rjiyk9wZgqqPqw4sH5LjnmkexdS5qTVJ96A9NAj1LyOZUUcvTU2WJGjDOyugDJX9i00aAS4dyVPJ
Nz8FC5qdn2po8VMKptLYJAtzUd56a0dJRw5m1PqbUXVd/RtOhdgpa4qAlMwZCBgH4bRGZBkXv9C9
Q+NuC48xPa8KR3sXTCOlgVS7nMpy9gykaol+IzwESBs3BjN9w+N9QgMn87dyau4smT4XVWrcqCJ9
zYT7bTrSuk0kntquP7vQ94/YyQMANbuF0UJX5giIKvnHmzh48Ro5G92MVXEmt2zmLS1WRw6cj3u7
WxrigNJnd9CMiwnEg4ZnWEbSjWTlh20iypiRCKEBXe1+cSI/FEDOzrn+CCzE2uV0FctQIDkpowKk
2Ue2MmCFTklt0Ls3NQkNSWYR27iKcQ9esDx6LaQyyVvOvLetTzjy0jCzrbDNNPmVE6FA8kb3DWlD
3Nd9fetqmv9ZbrYMm/P1wVVBd87J+44bbehiAzRAtGAho+rLhwPIp1vSIZxb7FjFHQTV15nl/4oQ
5Hff2d1OeTbJURw5fSfGW6sRzwnxVGhnVlThs4sUbKnru3REQFY7awOtp8ApUGjB9V9/pPyG4bTm
675Me4ssdCzsHN6hNS1lXJjW/dr7w609BLipCFkygtR6cbe/wev5x99qO9HvkelYqFV3DdKKG405
8YtcCDQdB6FdplY+Z8PcnFQxtRe30AHiVPq8F5i6wMYEbWQyWlNm8fb/cY7/B5wjxbIZeNAUwV7+
l0DH5s9/+/cm/1+Qjv/8vP+AOgb/5luWTUWG6Ra8jg0j8j+gji5QR921Xd3xDCJ1dPefWEfN+zfC
NUEvu77jGK7leHzaP7mO1r+BsHAsCojAth1fN/5fuI58Le8/cR3JJHEdwwx0vh/7fXvjPv5PXMfe
YbCUGXYZdab9tTBlEIRScdUe9MK6WrZ35/I0PBdULXja5W6QwJ+bdrkVtrmZGCU9tgUPbgXR5DWv
pm/fd8ny1RviLZiVczuP5FoJt8ZvOrUF5DDOFXAYpuj+GjbjX702h0gAZPKlvkZmyXldOyahI/OT
5ijgMWVA35WLnZy0NjLqqoxbK1sxgKf+wa6Ta9E6UIgMHojOal+d3tmZrt9d/CDl8Vo44430WLg1
/nHouuToes2Xmqsv4Cka02zKK0z43h8zH8n3TIs/o89obcBLt3n2WPa0siJ/d70uBXsPqgmEakWc
WCPu11p7IVbBOS5j8KeR/u9A5vQBuMW9CUpGMs70QJoVavXQRFafPFUJttOhMhEbgLqAP3Lfc4Ii
Lpij1Rll3Bkp8QZBmOoW5rlCxWr4QbPgR9TmxY2ndj1TX1C9qR1goBfNosMEPfvmaM5TvTKkSskk
XegJ7SE9VsUjeWu/0qoqTkGFARqqwJm0wl8qFROHvP/RHjVjoDsB1OfCOwiGdnmo111LZC+CtC7F
MsYJ2lRtd4TT+Kpjrzzmbs47lZG8OXv17ayI7wrmdd7NjhaWCXlfSB5/S8X4bTS0787UfmkmoTrK
6Xdj5SxHR2/P3kQj3mXetdocQpATCFj2Jo7azWEkMVMy/nNilScb6GR4cvTJY1RV35itn8een7Rh
72Ntd4gITji6b9wEO1jVJn8L2rnd3DW3Kx75LOVCQ0aD9RwxM12hikgg/VZJQg+f5u+StMf9CiXn
sld4li58APj+INglgCn2yrxne2juW0K4SKl0vvxO+XfjnP7yM+/ZNNev2m3/SCMDlMLS2TSsk9At
YipZPuRD4t2Z7Uo4Uz8RW0gKFhpogKULogp9WdgtAKzNaP+aipFVOxSnZPQIPiJ79sNY/EegBAtR
j0ZxIF0LRCCCP4CCLY+0uXBZd4x3NvL3UJT1Eitj1C66DI7D2hAE7k+ETmludx7bfjzVvYTVNt7p
SHY2Isi9Vk3zBTziSlVWMmD64dapz9xVFzOAnmmMuHPwZTp9Q3aBCUhtdl+DvgT+PZ1VyQU4GXeF
PXVELMhXO7uKQjIRq8Q7a7Ka9qn9mhWrWyi65Xn2O+MZlqq1W21lnZErGc8VIfGxvzXcyNjy0NWA
P61V9ZkpVmx67YUAPB8JFL2vDGiDi5xv2Z2+kn09HJI+/1pSIzY6yB5LTY3ad+OKKtwIbty+Bv1t
OuE8tV7kaB+jrnBugTlMxehBYV6x5WytJT/IBkiA8rIQxWmNMnTz+YVgxUPhTGnsdSwlXJsihG7A
Y4QXraq+HUyBNXiS19S3WEDwi/rDLJn1XZbOdA6d1R/TYnpe1pZbUaLfo9ZvvNC1hje/SGVkZzpQ
OW0667kkkzSz9kBftxWBByTPuU5ZQolhZTAUjEHttInmr8vZwDuujbmYEisTPb0fr6hp/tI87X21
lpfZ5ZQoCkJcXMWkQ7VRN2p/bXdYSGDz3n1Ov9Vq9pJIBAK0x9B2jBpuP8At8gJ2rqy+HIAzGWbo
oUSmWmsoyIg9PcF3uIcTC4Kor/MHFRw87KAeMZFG48LD6Pdj5+unulWkjdXvRMglZw1S6rxF3yV2
feeXRQJ17Bs4tr8bE+AzWplhlfgaBwl6z0MbRAsVN6Nx9cg9kyTm3Hh5y9y6ZpE8HtuBV4wf7bVy
i1u76+AiZL0TZ5BfhyH1okDPeK/17L5jXrxzFQZmaZi/U5sGkZjH+4oGe8dpcFkmy997iKyhaj0Q
ITPtkFNAPLJvnHSdbjo9dUNcLM5hJB0duGTtpe8yqb6qJvnoEheCyCqSQwXPwDDnb5hI7+SHLNSt
WNyJhCEaca32BJqLsF1N/ZIOy34eMtwfgxHqBXu3EbzYvORXAK/EMuYNLVz+mgrnT671XwZ5WGQM
AQxLLt54sYxk3Ot4xSNH1RETl2hK86s+DqTRrGQdb3zWBE+2W7Uf1eCgRsgevQQskm59igBhPCbj
2QZ2nxXVJ4yFFcK/7QLaGkAPsRPtB/+SLx33ROp+NI73AI7iSVRmE2vVQ8XSPAn6QyqW977kyHR0
dYS1/JJD/NPB9QlyYeHSHrLGfloXechyR9+35cF3GE5WnR+NiXeaTPVBjuSn4+QgUvQHYj0/6Vje
ijzhAdYNWz0tw55C1jItEI+8v3AhesxOuIu1+jBaNMlchsRkCoPFA3W7KPEvwD1z5wNAtnKPO+Fd
NN0rFwWIyXpnejztIWGCUzIT+DhncPn4PS0SFEyGtz0YnibJQXBY897MX0Tf8zybC5honGu70dp+
9md0L8/YdI1wDohWdDGSX1n4HYO+Idm9+pjW8ZdR0iWWVjwy887hWUSeXVsQ5oJ3kCIvSjwFk3U1
PN9EkpR+pw0IVncyb/3V0WMs5v72oTdVDQHWGgyClqXxOrSVdbUz6+BlIKcrC7hyMLdDaMqUIsUs
QruSoZkw6c1dv8JbsnYxPM1Et7xQ4/1KIeFu5tAuMpLuZu4JXfQL64m8klM1M+hokoLmaTLqc1Dj
GtHypD7/668//+/nv/38689ff/5YHOd/fNy/Pvhfn5uwIykBDvMF/28/5V8f/J++3c9fV2t2GW9v
P+b//jv/l1/m5x9+vtYs5thK5Gdt+WdAoqgzXEDgcHP8cToYyu8jvQdostrc1I3CwEtBg8TOxtk8
Y5nuFtxbPddTKqySxyqjsA4INKqTBtI0XAD2he3GT4DthW8BX/iQewSzOd6ZZRLT68IyQo3iMFPZ
BTvt0a+nIynF+JyILGMC04uNaR5npD5nILEio6jTyET3C9gxjzQg49BZ5K5rDT8sqTinyn2ncahu
jNG5WVyS0uRql/shc/GVeknEiududKbXNmA4D2nlVjO46/VZ53ZhUixp7rMtNXvyrZO/sIsgyDwa
fahuWsI+v2ijsl/eGvQnkwvpuglKBmg4C4wcOHNqhOWYZIc0ABjF5I+HGq9Ky3acuhesV6fJsCoa
nvQW+M+srMLZB4dYseTAjdGEzjxNERwsL6zZw0bMV01cys0IWHUZLShMcMwqHzMWMUBQpVi4ZRUb
Vd1kQG1C3c3H5mNfg22LHYMJgWL14QXPq1x81HoBCKh1iQsdYgWrKr4jVBNLI3cKUyXEkgMMWmB3
UJdch71diu52cNgCTVMe7I0jdzGHJZ5l4qMGL4IMpky/3+MK5DfEDksmchLOVRUL01vCbN4b9QA/
MyMC1M9zDKjV1S4tFddSFftRqIiAalJGmOJFuujvLcJ5w6AagRpoHg0NmOkeZW+N/AjCJr/gkrQf
MisfR2rssBSDFYLNCPAJZXCqeJ5rwWREfIpFHpa9dym/ItEsTwGy+jBIKIZdE4hzUE2PbqmvbBVg
+OoFiB8ijyPTqG8GMu8jb17YUFb+RfXyrbXY5Pil+ps0bN+zpYhaUvaczHwDxQTXboMK5kI8QB9r
owrJ6w5V7T0NI4BPAB520joQWnl9pr75KhULCzE8VYvDb2yzY5vFcalaEv/KoIqs5lqWPknL0mBv
1+y9BjqUu3BVI/GkDGIR0nvlL9MByxnYwRBXMr20DJZBnnXEzKHUqZD5AxuUvDILc7GqZmw2Gp8Z
e1B0s9qvWa8fvGFmML/CILZcI2x1aUQNPokwTd27Qq4NVZ7G+KyaOHNLI4KYiYFUotG17myT6811
vQu6LRoOUCLwKHRgs1iMfTO4mXwmXNbV296VfE0B/+trTPozO7KMVRIvPiXNtKuN8l7S8x3SriC1
lhYV/hLBgyAzKbYIW86ZkgezfhUjpBojbTdMhhh3HulZ4HVyEbmWfugI2qZRWeFL584V4ADbAWfw
QT74VxK4/Zz9Fg9nd9dvTuqW4TqwJrOu1H5dqMANf29vyO+msm80q00PmStulStOSljA9D2zuOQT
8/k8dmT3ms0DaSuK50drOA9JVb1xM7ER74H4TXrybsOb3ecWQWsZvQpIKXRfo2OXx3xkajkb923j
Z/tiBsWTBQ6krW2pPnlyeXOHKY8YZr9aG/Ua20AdTreaxibPa9hKMKMOrHXaC50VlzVc8h8Um1W9
Wtjo4prESM3iDi1VtsbPOkr8qAD0EhoE/Pgm1yQRuSSklsaH8mE6taUJIOBxrLuGLDhLRm6CM1ov
/hSEwkSd7z5S2fQQ7GfgMHTKHDD3lRW8LPRZe9coPjq315nvDsPBatSD3u+p4M5cPZ+j5L+5I0Y7
IghDZfEY0Uv1Lur0Q/isYfyAyFqv7+7Vug5Hc7rajL8l7sDekZy3NoDYqWpv8YBzxqFEZQHEvZwV
PuNI7BguUc5N5zCLT8zqWHFq+R1PIq/Z0Cq4+ar3dIGGws51Oo1T98ub9nlr7ew+OPYLQNJK39s6
++4M0HUnrQ2dzFGPXL0Lp2UD5IzeeEC1dmnN5btZ0r+2Q4gD05XTMjIsAKEF2DVYX1yNc9iQz0V7
HKnX4nJDbHjdghqvrIG+pesHu+RnIr+GY+NIjRukjEvCqcoRR7457U3H+XCIYo9ICzgCr2li4Q4F
G3nQjwThYter67iA+9ilxRZnPEX22O1bHrehDySkSbslUqvOwsCYzzD0WWkN9Ms+TpB+SS4YVVG7
BSXIAagvp1WuZ1qj337FFMpWjFjyekXn3UJk1EDk1Ul/6LQ5ThmrYn4AnKxP+oG5gQodz9EOaCFI
aUIm2VNOtd2BBfS4mxPATGDDbVRQrbYzMv1Z8+lObLu/SfwGvpBCY1ANGuCeyBBABP1cf2DdvO61
muX2SLNkJkxonIWOpx4KYLATt3+Oa8glYCdnslx6yESY9CAeAVACuxQMSe2vYW/CT5qyQB4nsIVR
ae3V5Ly56Af9YMM2MNCQqZHAnOtAhrVOZJSoFgZvNKOcurCg190pY/Uiwf5tJkItrOb2qVm3MblY
iNzkEdo0kIzMHPVMusLbK1Ibz3EK84e1VKitbI6cHvw+IRM9cO6c2Kc9lmuHxHnU02bX0NeI+aBn
HMVNQYx01lwmhwHLumoX+JJpaA7jxeAk2s2jnwCmRQfTVYIaYK7OrTQjzEXbGoiNqVXJR7chUaOf
X8qVk6Sctxk3+gxuEsxbqVbdLSiJCBWTM9pMF4/xqmK8cTGvq7XzS5B4Rmu+dz1VP9DA4aDYxcGb
cu9X3T5YRhPEk2yo6TM0J6W/WszXDv3Es6kt/RLTwmsTiEuaZW6EGkDFq5Yfi2JgCQzxIBK2fSSm
bjfpIOCGvhaRMYprX9iES/IGe2LLCnNWjAYWyPtlA5Vp2eu47LuECt+1kAFmIMZWOLBLw/5pcAvB
6rvYG5lrIeNBQzDUg6C04U4SlE5mkrF/8t7QR9Hc5agjGh0xAVjKnbA4M3O0CQEmS8tldaUUXBQi
rCfYa6Rrkda2adHOi1erqNBm7rWZl1DUySElKViYGOtzL84TpDh5q5+8vmK0aRQvac8oBgDqM4sJ
8Wsj9VqTvOt4u04jJKudIwjRWABvT2U/HLvBdB7K+VkZlR3bCxTrojsNXdq/6TWpUqgLhlyYIcJb
+ypE9a0l3XQOPJ6sGlFt+lgmIZTSZWeNf4LBeTIk9x76GjdkVSpDjeeMZoFBXOo2pnJTcYDehd0g
bLT03DH22idZhvuyP3tKcMRlS9ybCqkK/jAkHHmMpTKnJs7W3rwsK1aAhAli0sFqDzLg42JBiVAw
cKB6It0iiGdrNHfz76ycQYd3thcb2xfI4ZA5rPNGA7m1iZUprwiulyxkha6dLY2DZerzBOB29lhp
TrxY2eeg+uE0qfF9CbSjOBYgCFG9MHYerbu519+bnoyBMqh/k2T2ng1LHflyOrUbmrOd7JhZdbnn
Yl3AfdQUW9wf/rx6Yetds0F7ZUb07XirGWFjOeLGmmkOGSZNlahYl21iEgY7LItR0KAl7RMST2fF
3AwJGaS4lg90lsivmipe69iQnLyDwfQoJ0oFNiJrTH7LebIWoLrcw+uM+b+ZrLcZsLvdInaafCg7
uq0/54ZqYzUFnA9mU7MeDJ3eyG9kwFgHvUCUsKiKUcXceBq710osj6ru5BntxnMxQxPrE5glRXY0
i1GPh7x4KgmyyKQ2xrPDF6NVvzSS716Rh8r4llMir4s4dwRK8YleoDXIIyLkpVgEGuQCMfHEdd5c
Z3VSuk5MYLaEqbM+5w7M9XahARbkxrEKcxzd3Bleeur4FTACoQbJBUsL5BqAHJHBdAk2mmZL7Gyt
S6cDc1V9be31pNqzNQcV2CQEpyfOHg3N2dUGnhAlD57UdZ9Ao58bJSj1NOFGGimboZ0X4B8kbyL0
aKbsbynDJnI0OgZsvMJC35Au4MZ8J6GvGq+iOdRGQkdVZ2oPjH8/FgwkK/4HKXIg2YOWA4ChxWxv
526SNoTKuxrzFoxp3sle1Tw6GSdrocuWQOaR5evWyZn7i7Kye5I5Dj9yq6BeLo3iBA4kDHNQ1tXC
MZT4v4BREaukUPiold5tBCOnk5LFuIsmcbAZktYJkiziACE6DCsAFOaRxUIR4NbwbNs2ve261Ymq
0ahPLNklPFpo6C2P/VgTZg++qn4nm8V8WFDQ3f18BHTEjsNSkTbRfDtsjvaqXD4IaZgBS51cmtuw
NFiUlviW1VRfBDVyWA5czmXhPyA0okHe8jBsN7htMh6g00DfWk3ByS/R5rVwcsRCC2S1JDCVkh5G
m0+Bh2olyfqXAs49pTAHfSpYprb2U9sjaey5686yxmHZN98rad1RmUmwHi6sCy6OZkbNr62cMz5m
TO4XU3lRjzcjtiHlZkmGrmS2v1yeL0yJ0Sh6YqDlvcUpUx0IAmNm6et7kWxE+JrvrS1U8iVDu3Ac
r3NB3EVmeQEXyl935pGgSZ5cWD2Q9jEk39YuR9M2vVC3bRLKNCtyM02nHn91umSIceCYTo777U36
nn0QqXvhCqFYHT4YUBWRQ5YWGjFiCWGzR1i6486Ddu5J5KE6nTkLAGJPW9OZItMqjn7uHPQWAvJi
tW40tc5z4EwMC5Ny2TszQTjTAAtds95+ZFUZYYjEcEy7PpUPkyuMfeFmv4qiuCCPQpHrUu/4q/dn
ceVRLbp3RIyWbnd2POUVxQ/xvNQrY8xADD3D9nRM+qfesIfItylsBwbkNVUW9EaSuNh8cwcwIky6
f8gsD3pC2cTDG39gQ4aspeYNo/MEf/bF6xSdml8EsQqSMGvXT82FHWl6GfIwmzyTZpvgpKp/k2n9
6BllTwQAqg0rWOfItwrOBXzi0tNDAV83c7NiX6+aiAVOHlNHEayRQNfWdcWFIF8kFKsISaPaV633
suZJ7MmaHCdm9sfEGn5pOFN2nWJkEpRLPPdAOqSVXcvNXOuZjJGpx++KdFnR2jKLn3r7W4EHHfAY
nCsWiLspxYnVzeW1wEob+x3I5EaDVUml3KLiZ6OjQn7bSyUkIIkGlqw1JeTOYwrNRi3ue3NELfdu
dTxoycz66kWpmN8vZyzlBB7AeUG4xMZLYHVTWo0H0yQDDy7FJnVKeVZMT7amfSaOulMLMOlyS8mp
8zLSgvXWnsnk8jnhpOajMJrJdyD9AAk1CsPIRLhol8xyVSfYPfKkJUpGO2TIMMNlTRWij991brCf
KGe+wjzp50y+9dboXeqe4BhvcvwYMGbAT2LYe1DWGdx+aCNV99etNfMsNSigyRpEgc0yknIC3V3J
i0cUV30h5MPPA0S9SzdHAq6WwfvvC5t2ZT39dCO9yszQaVEfOiPDZIzC8Zpw6mrSPMK/chjbureN
92tpKTjZiN0gOAek3SEBEZl7mcn5iTqX8mZ2+d0lUE9Hr/Qw4VWbtVzsYa/QJL3bqGiEFONBzkYf
5RbxPWPAvcFNhrM8CEjcyhtWFWQgMz+fvjyY6Nnx58fuUepHVfuUL6C2cxg5/lEK1kdnFn1M1bar
cpqMLxsRkLCfJpeoL24n1rfK3kuT79bPGUbpktkngOEwEDbLgQrh5dIuN11APlcbzGy8kK1ggPeI
ezEIMRSPDMaK6KfgVsNMs3AZU6pojtqBejw/2BLlJEnzZAiCyfbaLiwEU0BRPjif/TA/bjruUDji
pKucPnUq7uZ14w/2xbAt98n8bhEcuSVxdX4t9i57iMiBrNP4O8docY91NWLcNItrOzuWuelem541
HvfGRRs0PM46DuHUxPT8oGp/hKwKJFgkmBnskfcmKOqdrSVxUukXkQJtT3NzPxc+s76+eea1geNq
k81IltaZBxZVConE+57nvkJp60gZNfqHCgLM1nYrEFNykMx1BFedpcFS3vz0A33JgllwWCTo+Ej8
U4xQNfctMOQULTJ4HMayQD8ZgFLin0qZdXELTSDKsOIWPHpdbn9mltwIaGJ56oNOiS2Rtweh6b8s
fDK+sfpIfRfOeb187NzEiuuUOU3HQ/hHnJn7rJ3q5kb0G+xk/DuaTRV1SP07ItWmmi7F9ZvnYM33
snC/bVgtYb0AxWonrIQ6GTKQCeJAa/+h3m5R1ccuWxR3Jkwi2FoofZ7uhOh+N4jejKue84AapvUN
l8kWPVyxhXOvtLvO3rHg4ozZpgkJ5n7n+zI7OZUPaCg9tR5KyqCYTktGjWUE7HsAZDo8Og/BYG+b
C6pwj04xgCAQNgNz8fHO83W0ryOdTqXsz94j/Ald8gGrd9lk9T4fqg+p2msg+clazPYZY0IK34Xh
b4fVkZcVWCktXemcpZXDN9HLO59B+KFpvkvfy08FA/p4Sa4MJHYEyA9Hj7iFk09o3hbeQV+yWJU6
Gpg+Ep1Kq3HuXWMwiAlH4OrIbdJsZg9OR8syC5v7La2fft6v3qUilM305CvtbVzQqiM+2wwTRWjm
04tnMHtapxrlujuBJ8xizqtp366UsZm1YJoR9gGW621fow5vy2p4KlZHPHgI4VKsCoJe3WLo3lXL
kXFtGwpa56MSUr/Og38HFix5bIoDly6B8wzq+HI0R6nPqVDj6Mc5sqvt/QScjpKYpghFuLtzV0IU
/brYzwZdTDYkYees3zb+quMANVB58wFnwrdtaq9ZxhHcqwSoscm9Mtj1WzY98SvAS5cZWOlS8mZi
Y1HD+u05SGc7UUWTsF9nc5TUavKzyeyL6mrYnKFteBlZIPNyJN4DXzkmJH5eWXhvU/HQsgAxBWIW
uqBecbb67QrtsDPpgMYOifJjpbiRAok7leHxH1ej2Cm0YmTMjAYGeVx1wpcDpDAhRxJV6MGYIQIn
JV0JkaAPnuL0K0TyUaIpQARB3Wu1NMDauvxu2CqEy5LnvM27cpa/4EYZ5zZP39pAuMzmNRZ9iHGy
hW0lyn20wLN5zhdt2utD98gOjpx5pUCib5qlFdcgecwpj4j0xrXXv8RF3ZY4DndTwfN/Hct5n6mx
juTsRA4uIiq9Fq+SuT0XnC999bgcHR/szUHrOIZR9oi9nt6ICnnDrNSLsMabQrORhCsPhSKV8VjD
HEdXzgvLtF2h2TWtjnyPHEj+BpPppuZM1CBcfuNrtBKLERpah9EbbjjoKem8TossPdBY2SIUd2fx
kJuQrSsYzu1gRabKPhFsIhfqmSqbn7WH1nNRfGPrZ3NcJJwUbkN8G1LulrR3QqNonYDVI3FG19mB
xw8IWezpd9iKJ6QxIRbhXnvUVoBZAZuWVlKRZZb9lx1SH9YGG/i5Zv+DKoFxTedCKAJ0y4N7p5gQ
MilarutsM06dP1Rt36PxJ5AAoureoZqwaZXRN7lPdLoX9KJsg+2B0jqgRByYr9s+WwqyJftp/mVP
Hvw3Al1Hp3vQvBLhSEHD7ussXvuKBd1QtLdTNb9PDQDvpsIjYYnYpduNyd+tMQ7weDGFdWtqBueO
19zNliYjWKOT+ju17gMF3DPBG6c88V4ckDK1rV/Hyj+XpnZJmQLvHSBrlDA8kWFHdxp9GmNdoudz
JqmjRVSumr/83j8nzV/y4Z7h9T/7o+LXtdLzuJbQLOeKzxueAzWcUojGEAU+Vx+l09S0nw6goJoE
ULZrvKa9NF9rg/e2L2Hq9qNXHQmYXHBJGB5T/URJZ4/5gTXWGJy8behtngyTATApH1yiYnb2DA55
p7qNd+/gJ1FQ5jXyQ1GZ1DfePbilG6MGNp5zco65LA4TyZdkNrRXXkh2mh3TRH4bGxnf9mSl3k1G
/yyWiYvP1ZKzk+UwJ6w/Vaavh97LGWJ6LtkY2uNosAS1CKMJU5ORrZdsgZrgs7Qy1U+ubiL0r8ZP
cjaKa9LyEzmJEzrD+mXOI+mCDDPZXSV7c16yOHCca6LN+rFQI69d6TCuWWx+nkC7Y4kOENJdy0fm
dOWzBhDBW9gWzadp0um4QGzd/XfuzmQ5bmTJor8iqz3YCAwBYFHP7CVzTs6kRJEbWJIiMc8z/uZZ
r99X6Mf6JClWKVkltawp65b1ojbFVCQyEIP79ev3ct5oFUZJWY6GXlOvAjOlmw5CERBfPIt95156
t22hkwUQ4aj+CkZJfl518OAEThuj7B4dOa9SpNPhRq3FjlEUD7jcRDbvMnXHbTA67pULmbz2+jNd
JOGlnlF+dItWHo5JzKspdDpMaDOd2Yjla/5OfCRPZxrY9RL7q2vPhzmiWlXEzWzAIelh0GADSdgW
46xnkicD046PnoQs4qHzWgEyclln5s44p8LLpISg1NvhVsSxvxKxS6GBZoPDNreg0HSZthk7UCVT
FnSBu8WlJtjkaaJtsjSvlmM680e7wJd7iQPranSrD06OkWfhQwfRTED4UQLBDVaKoPAN8qHuTGkN
D6QBrAKgfNO5tboEH93ASEqPHdejBpGp5jRV8O7uoiZfo1ABRg16V+sGqrjcLyjmQuBK4o9G2V5L
jAexxxlXXI7RzmL8DmesnoJaOh+Q8Qaew2mjqXRv0ec7sWRvDdKUHZfgSlFRJCvP1B8Lie0gJTJa
V/BZnVrmwLXcfbQTQiuEmyjf5gXFRPxaWwNHP13EnBLFHKwzPfKhBizHw9JMwyPcqz/YLVizlQNi
+gPkV5mGyxbF/Gmtpwo1EvN68DB6JnxtOZZ2xmgApngCYckaohBXEdZLWsDmcVUs+ySyPlDLPcSb
wNXVmHjP6vBIB47EkwUMD4wsgaSDcsyKmOUiJ+ibeRXEei1xr4WOY43nhjn8GzaWmtj15LFwSm42
EhYUrx0M1GMTxqlDLzq7YRK4/qppCXRwgqRBsIjh2drqsqo1CtGdn6xMQzuqGh8PWJPO0THTF1Bv
wZb75rJpPySZ562HylunKZ0pEZ5StG+h/pKPYiJIwA57SmVwe9wbXYFrLHL7xnN0bVEn8NQK3AbR
VFJv/Uwz0E1Kj4PS2tgyk4vRpCnHKaP6KvKQBiFZ7gKDXLWMSRAzmI552TxqituTUlOXRRTKVDGF
Dm4Gv8OsuD3PWv0I3sFm7JWbNtbvUpGYc6/mZnKAPnapeTPF+KilzfaC0kkHG3FlhP4cSunNYNkg
17bbzcxYob+OKaJXHjGM0Wpmnjecm0ZhH3YpvqueWBYlPWG0OH4oHfd+7IknWx3SqKVAZ9VHDKpG
zK3rBhILqnWkbHJnbVp1J0wKLhZAx5HirHUtkou0x5XNC3EfAwSbtJFGH5zit5uoTz8OqH+JolJW
MEXXVgnhq22v+hbgIYmcM9OmDFzXbbJ0hmqRQrY4TXL9uMrKj667q25UUULlZbyycxcuVWkOFDEQ
+lL7XtIGTBihhMUyMFQYnCVUunxhNqENUt+jiE1pD2tX77it1GiqAzuj0hNtkia+Q25wwENoV79W
Soc4ji5NhyoQIKSt0XhTLKsy8I/KcNh4UunXNOmx9BTwLyDdpdb0SC5kinloOHTGeU64oW5crbBW
DWhIHMHzaXnynDQ+ESBwojYvSFk+srT6pQjF2iu1dKGjlk4cHIrjmjoLThzggLQusgnBneuimcSq
TuCQphcCffV1MOZ4nxr90kk1vM11r58OlljqHtVbJ4Ds4g5UAv2oXoSRpX2oUn3aGBThBjWo5rgO
Eeo4LqATtEuPAiX6PXowbaGwo9kVwBvxMDFw/IpmJfg2bCQ6fYu1NKnPj1I0UOJp6cyhT1goYOiD
4q9lnBgbo7vrQsGC7FIe2DOQLq+WPlx0QIVj2zAjiHrIkVTKqOBQRbucJYdsWfteNyt2uiEOpbC8
AApy3OhjYvQsYz2iV7MoA+y1EO8xk36deG1O1ICtJ3oZdj3e5KasFklto4mVikNQx2weCgvdf67r
NLCp3RMfJ0mwRAspD2Jclxy4/mnhH4GI2lPspKNZk+MW0YB7TnzcNqahMSbzPuJZdSW2TtLYP9T6
sDwvw2rVTYVGc3aLGQBXBdIhgOPn/k712KklUhGZsYlLclaz4W63Gtq+GzNeRth2rwsr1Ddhf6Wb
tIpVdXSvh4N/qkna/uqkoy2ZeGpaDRzaFZJVCyelCQnGbgPyFspN3jm0b1oxhtFtfgdRx0B2Azxc
poIOTiiWumNwQFb14+gFq8qr/ftQEok39BfhwTw3QmcD4A8bwEqVaeaBgbohc61hXBXWI9cdS2Wh
Ez/PvE6Tc8pj9q4pjax8iMVMjbiZ1GCWhcW2xv8DaazDgdgQv7gG6ha2Lk6t3+vQfbAzR6YguvGE
dju0qk/4VLTYAygrnW4HZWzPozCO58AnN4OK/23hcqYn2NyaBIKYqaOmGPXGDap9sCgs70OBuA8O
mc0FoWs3sSleTOsO9TWX/dW1QIhmpF3xtrECGhxgOuXQGAFeyo5LdUDwsMGC0HWCEBr9GE5pn0fH
SmLUZDlE3bKCrdJwC2iqEpL66lfAzf6h2Wr9oYp3kjZkRLzUUiaKIu6sUZ5hQ/GIiZSyhi0UHmI2
3EEE2hXBYKIemcK+lVmwLIvWpTc53NnJoEy0K6CA6kEp04pk3ubVXTCoFEhIfuOO1KIy/SusZBo0
NWmDJF6ZtxXkGVptxZz/6OIGew4ifqLqKtilFbQm9KOBYH+DNH51BJManYpWwj33mqXbczoGeb2p
KjmyjJRH+rSOfasPF+hQnHqZ3k+b3tHWWZqc2SILZjj7jjjUQfUETvWiAq0cDfFerSychQjGy6CE
RhAqPhqe6qIZ1O40gkxbhBHciVG9w1IPXoFGjlvWEn5LHOpgfcinQgBIlaZZRxb4Dy6VoFJFewdF
Cr0kQz8bbEmdCrVbLSVT1hW2HxnDHVIu61JgSiTVQp3bJFSV60OYaht1oXmoloaa3CgNsjwuZajE
aVZu0Xgz26axt6NHJ3GRKfMk+Atix8xiGF/lGALNOIfP60w5Jfei4sUtaXR6cdhL70Ggo0BDhS/M
911Kn6P0Afs6x1+b5pABDXr61IcODMGhHsAIOqp/RnEWwB0E+OZQNJE/a2GEN7a1QPoHb1S6TzAP
pA/QH1pY9BD2IkvGJ57abTITiRlJ1gI8U9NG71wPdMsc8Ru6SSFt+Gb1NAx0axUOklcTBGgVJ8dq
HEZL3/LOGleqm0Sz348pGPloYFA0aB7bex1l+lGW04hDbeG2aDNK+F5xkjm4fif5UScMjD01lpVR
R/0hFr23OZ5Wk8yiNkA34YnptJyB9Mygb8g5cqsWJmT6Wlw64S6l9Br1JB89UOms2wZlGn8wKevr
CbbUta8N5CMYN9n2LoSHL1yi+Tkbix2YBnZHwYGc0REesIcEAaAI0quERlXtIuld0k3vE6BjUKqe
5rE7biIyfRT8PXr3uekAj3oUSe2PXU+Zg3T+3CsIJB23vAAa3ZIuJ4A/FvF9DnBpKhO/yq5sh7oc
FSdn8C8xqLKROVLnTt0IXm6fTFJZYjalT3ys5qeG4AUnTXE6UlKAFmVnECfcy1S12JEG0sVJPUcv
GAkaM4gmohmm0gL+g00xpzntSA8xYq30GvSpORZje1TvmEMi8K4cQS+msK1l68O178bLtgYgEaAt
U8WHYg4jGjCoFPMIz+io6W9DUpDj0AqpmBHfrRoA66QLTunu7GZdbk+TEtuoAjdequjVEWBFB+GN
TozcCDG1Nh7hal+5sjfBMTKK+KZ3WqnmXUkpSgzxdddEN5bpy4l/lLi8EVsJgGgHSgeUFDtDOS59
Cv3d+N5BOn/e97sAPVNoTMHAVXrahUY7N1o1+SeMUu1Jn6EDp5RnRCVg9UoPaF11R43kBajBeG0V
JLkCeZaG1VBQ3rKve7+FmxaZh0MMetjbMdo+PExr04tSmadBRpOM6kWnRarPlVy9AO0q5Th1rG7V
Q0fQQiTYkFk8jEuaOqLY2fT5LeobcCHcFJ8lRaWsnkKhojc837SgYS6vd+aaFC8cC8+8Wm03PR1d
asvV7peOP4k0Dg5YtjOlRLIBwRSI/eG0iszrskDKEoDAsCOMz1KhQDuKWAFRNY/HMifRgN0gk7O8
VR5rFAJmQ67WS5w039dSNps6evAR1dkoljlTAgelu8Gkva0sztuiXihjqR7FC9zMqG/v5oJ43tp5
rnpmtBoRUD9M7ARUA6WxoSUUG1rqo5m9crlfJmEcDnAOwbgbenQzJaYSNKDZEipU0zyNpAPRb9HO
2QnWcgxUmwBUPfXbkUMMs+ZFQdXBxijXRPgxTrrpKIHN3BPT0hHpB3IgdRbjslaqC5MGJM5Qd2li
9TmlC6REBddalSlxo9S4+Pqq2cS4xyIwWX3qdpoLxUCnsPYx8nOwcA2WiBKfOWZ0Qu8/1QauJazg
rmC9Uy1VTww6wicRYmHz2GnBTZD2m2tjqGHwjdJ5mGPEoedQkOAeWwrBWCPXll/Ryu1QtJf+VDb5
+yhrr+NSH+d0kC5VJf+QI6Ph6vGt0veTwMiva8vEgLangwexTKfaAEAD3GU5JW6izzGsr6MGNwlg
jh4/crs/reLxGKIjPZF0BU3xhEMcIwzOQpcGnibwr2xIvGEUn/Yt8AVn6Raojuy872tSd+7A1Nao
12LOqxw1DW5ODhXlykmAsGCgWCx4j7oJgNi9LSMCYQzkMvcjOhiQCqphRVs1dNQOZotAxwkIiR+O
C44xTVRvI+ViEGmNAJQ/w2j0Oh3icAbn9lpHIiOX7kJpqE7xESLaRp2QA4eYzNHnEkmaPMI4lzOn
4QZwQ9ZcjB4Wj61vqGbpfCzz5iVmjqzY04QwoLZpdHGOaghbyEqJo9sywMRbs9sQsDZ6X1EFmCkp
a85V4dqpWXm7o8sH6JofypreUIThz6LUObd7TV2KFHHofqdaeEnr8XEeg+JHUY5iZUiBu4WZ1WFJ
jrqnSfyBrmST9sQycrhodD6YO2KONcqDtrMjoJrTCtggbhDkJ13HWxZkPDiNmY+i8S7dCHQxjYpo
YgnvWMg2naWhdRZ0SEFQQF8jFLUqgBdiwGCdDeqlcjgMR6JbNVzD+iKKdI01hI5FPA4WD0nzpxY/
YlF7U7nuEVgsGYzenY8kPBT6Jp1NYjK6AGy1e+RymavRzglTLe80uiJcSE/SuaSvB7PAJH3fhejA
mGbKbkPVqHehD0bVp1iySVuNTocqv06Niz7I1gpBBwwWcasGgbEq9Wia9hp4rknHhFF8sFNqPBXW
L8h9QFaAjwTUoU0CZWPqijoBU7kuQthjRZ1yYN1Vu+barvZpubxoR86PQJD2KRks4abFPBUOGEv7
Rg/rDzIrppk/3kYpF7dFZIcBsFgYgQ0Q354qwcZKkOsJmyFeZuoxNdJTPzdv+qG60wqznIIaXCEY
dKepxlYRhHRxSitLSQQ3QUyHwRrvCj4sLKG5n5Fr5A5nbhZDZKzKmSOC5Epri7Vf0QcSDgJfs9Zb
WqlFWh6iKaB7AecwtJmM+ui09rwrP0vIdmllo3E+ntGadaUJWrPpb7DJA/3TUabvVS/dTc9HlQ23
Qk4OsGwsJV1W4OK1e5zZ0WPd1toMD2WPrW3Os2sllOX8/41ewX/8KSYwS2uC2PPmgV7fh6qJ6+pr
qYGzLEjrKxwB/ycf+v5A7x6eBv1vFRAkXHn9lQLC02M9PfP3Rom3PHXz6eH33xT9wIKAL/DmUIWq
W0Dvv72Ls9T74+/2gWkjfiBM4XBy6I799buebuvtt2bi+z/yeUq//5m9n3CfNWm9exVekKW/ffnT
6tPvv+k88Z4KxDfm4NUAX82BUA+QWICEpwqYbBpuh/tzYOoHKn+2UZgCt5WO+jzrX62V/6U52H6i
1DYNqroM7uu9OVB1U/zYNLwaY38aHAGT0KFh2ETzYn8SdOuAv3FRskgMiYjy8/f9SpNgobvx1kkw
D5gCYTmWLaWtobrBev96PxjaAT/dMWzTsHSJzOAvtxboy1KfN+mfZ9k3tsS314J1IHTV4G1rElFE
3X69JXTjwJYWyaeJNbHQnoVYfqG1wEMbP3gufHsStANTGIaDDp5mMauM+WotGAe6qkrahk1dWPr/
1cn46gc83x67k1FzpHj7JFgHHAm2wdloCLDp1yvB4ILgD5pqanwb0DTyNRzHv9JaMN9+LAjtAGl/
JHh0iFO75f71maAzBarQdC5IKYX49U4EVigCRT9ySb5aS1/dDibnnulo/E5DJQyQKiPuTYJ5oHF0
GtgYCPhHxq94MEr7eXG+4WC0D7gchXQscnbyZdt5PQ3GgQN+SLOAcDTbErsz4xfbDpYt3nw/aOwH
1bZVlgPSVJr6l1NBPxAOFwS4HgggF8UvFy04OuvYQkvrbdtCMw8MbkrLUQ3UwP4aOxrOAYpaJta8
HA2SHfIrrocv9/cbtoWuHnA0moRLqmqIV+ejKTgaiM1U4ghDNcg/f3xP/MA98kdehqRw/OkpIwse
qr9L3L71gZc05K9/388z9j63y8+ev/rPfO0fe+fn0yX41R9fLsWnr/nyz7/8vr9+8953vfyol/+5
DB7KbXlPT91TqvjlKU+2CSndP+/Lh69zA2mQzvz5FL//tveMX63/7w4ab71sW70MtIsuhLoLM988
cLIds/TVyIb4CY882fr72n9sTq7mtz7w/OETcx+/+7s0zBG7ZPSt3zCr8s//3mGI7y63aZ29DPg8
58YurH3rNyyy4PO/9l+mptns2rcOfLwtt6n/+T/3HvpLLP72sZmRRZlVVfbuE3PTxC/P+xTrEpxw
rPzEL3kZ7Hl0qXJVvHX0s235+V8vwzyNS5Twc8bdBnfb/ZGfssA3P/FDmW6Tu+Z+/42aT5HUWwe/
CHiTD+/W2/QhKPe/4DlG+RlfsGBF8iWsmJOsrPdORu05Lv653/J6Xe6yw5cX87eQ3h/xx/fO391J
sH13CNxWBun+i35O8t76Iy7ZtO/Otk28/x4AAIjc3jz4AwZM+d7cEwzsEKu3jnyV3TMzQbp3mOmo
r/6EOf9nss33tyvQ18/YrkdBTfdc/fDp3W2W7s8KX/ATZuWYNVK9W3BPBfsTw/A/4fo4C7bN53+/
vLzdObabmJ9wt15kPHGyt7x3I5NivXWdXGTfFQP+NuD+Q7uTc32b7i+VP9KLtz754cPrS8MBd3xC
/r8/9N9Fln/gMn+NN18A+b/7Z/ux9O4T9zGP9Y//AgAA//8=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37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7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37DE-373E-4523-9B45-ABA47162EA70}" type="datetimeFigureOut">
              <a:rPr lang="pt-BR" smtClean="0"/>
              <a:t>10/10/2019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B92F-6773-4BF0-8C36-15B270B30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3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B833-9011-4D96-8B1A-EA3FF4F6E6D9}" type="datetimeFigureOut">
              <a:rPr lang="pt-BR" smtClean="0"/>
              <a:t>10/10/2019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A011-AB3D-41E6-ADAE-914AC76FD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0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3A011-AB3D-41E6-ADAE-914AC76FD12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90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3A011-AB3D-41E6-ADAE-914AC76FD12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4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a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E526194B-22B0-47F2-B6A7-6663FC05D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ntendo escuro&#10;&#10;Descrição gerada com alta confiança">
            <a:extLst>
              <a:ext uri="{FF2B5EF4-FFF2-40B4-BE49-F238E27FC236}">
                <a16:creationId xmlns:a16="http://schemas.microsoft.com/office/drawing/2014/main" id="{F87AFDB5-4F00-448E-9F5F-8A6F1E08C7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75FF94B-AD6E-4F4E-9522-7A353AC1B7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D2B03432-3A67-4239-8491-5973BE8C2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5520" y="209550"/>
            <a:ext cx="10207215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08BA95-7945-4711-90CF-DE03E0F3CC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2B6E4-8E47-4744-B893-52290ECBB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5520" y="908720"/>
            <a:ext cx="10207215" cy="56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8572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7B87E8CC-B59D-424B-A7F2-B0C81EE0B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4113A933-1EC8-44D8-9CB7-3BF50833C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0FF0FC4-421D-4723-AC5E-2559DA420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631800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9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75FF94B-AD6E-4F4E-9522-7A353AC1B7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3B3671A-EC8C-40F6-A751-8ABD523CA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D2B03432-3A67-4239-8491-5973BE8C2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6658" y="209550"/>
            <a:ext cx="8366077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2B6E4-8E47-4744-B893-52290ECBB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688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latin typeface="Arial Narrow" panose="020B0606020202030204" pitchFamily="34" charset="0"/>
              </a:defRPr>
            </a:lvl1pPr>
            <a:lvl2pPr>
              <a:defRPr lang="pt-BR" sz="1600" dirty="0" smtClean="0">
                <a:latin typeface="Arial Narrow" panose="020B0606020202030204" pitchFamily="34" charset="0"/>
              </a:defRPr>
            </a:lvl2pPr>
            <a:lvl3pPr>
              <a:defRPr lang="pt-BR" sz="1400" dirty="0" smtClean="0">
                <a:latin typeface="Arial Narrow" panose="020B0606020202030204" pitchFamily="34" charset="0"/>
              </a:defRPr>
            </a:lvl3pPr>
            <a:lvl4pPr>
              <a:defRPr lang="pt-BR" sz="1200" dirty="0" smtClean="0">
                <a:latin typeface="Arial Narrow" panose="020B0606020202030204" pitchFamily="34" charset="0"/>
              </a:defRPr>
            </a:lvl4pPr>
            <a:lvl5pPr>
              <a:defRPr lang="pt-BR" sz="1200" dirty="0"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pic>
        <p:nvPicPr>
          <p:cNvPr id="8" name="Imagem 7" descr="Uma imagem contendo pessoa, mulher, verde, mantendo&#10;&#10;Descrição gerada com muito alta confiança">
            <a:extLst>
              <a:ext uri="{FF2B5EF4-FFF2-40B4-BE49-F238E27FC236}">
                <a16:creationId xmlns:a16="http://schemas.microsoft.com/office/drawing/2014/main" id="{2E05D7E4-3430-4F17-B47D-A4CAAE314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" r="52201"/>
          <a:stretch/>
        </p:blipFill>
        <p:spPr>
          <a:xfrm>
            <a:off x="-1140183" y="1820"/>
            <a:ext cx="5522976" cy="6858000"/>
          </a:xfrm>
          <a:prstGeom prst="rect">
            <a:avLst/>
          </a:prstGeom>
        </p:spPr>
      </p:pic>
      <p:sp>
        <p:nvSpPr>
          <p:cNvPr id="11" name="Espaço Reservado para Rodapé 1">
            <a:extLst>
              <a:ext uri="{FF2B5EF4-FFF2-40B4-BE49-F238E27FC236}">
                <a16:creationId xmlns:a16="http://schemas.microsoft.com/office/drawing/2014/main" id="{615EC4F8-EF2C-4E86-8895-DB47BD7A2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2">
            <a:extLst>
              <a:ext uri="{FF2B5EF4-FFF2-40B4-BE49-F238E27FC236}">
                <a16:creationId xmlns:a16="http://schemas.microsoft.com/office/drawing/2014/main" id="{5D96AAD1-BC4E-46E2-8869-EC61DD53B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A1ED0BB-46BA-419C-8516-A7BA910F2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74" y="6306172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73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CF93A3-CE48-474B-964E-F354203D7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1824" y="209550"/>
            <a:ext cx="7470911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lang="pt-BR" sz="16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pt-BR" sz="1400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sp>
        <p:nvSpPr>
          <p:cNvPr id="11" name="Espaço Reservado para Rodapé 1">
            <a:extLst>
              <a:ext uri="{FF2B5EF4-FFF2-40B4-BE49-F238E27FC236}">
                <a16:creationId xmlns:a16="http://schemas.microsoft.com/office/drawing/2014/main" id="{466393EC-B897-495A-B74B-2BBD6A43E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2">
            <a:extLst>
              <a:ext uri="{FF2B5EF4-FFF2-40B4-BE49-F238E27FC236}">
                <a16:creationId xmlns:a16="http://schemas.microsoft.com/office/drawing/2014/main" id="{AA585A10-15F2-45AC-ADFE-F9709D3A0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93662E-DC0F-4367-B0DF-AB26BE43F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74" y="637845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158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E4BFBF-3448-471A-8E57-C9B57E78BB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62A39F"/>
              </a:gs>
              <a:gs pos="100000">
                <a:srgbClr val="79CE9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209550"/>
            <a:ext cx="7542919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56BC99A2-803A-46E8-AE04-9011A1A0A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lang="pt-BR" sz="16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pt-BR" sz="1400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sp>
        <p:nvSpPr>
          <p:cNvPr id="12" name="Espaço Reservado para Rodapé 1">
            <a:extLst>
              <a:ext uri="{FF2B5EF4-FFF2-40B4-BE49-F238E27FC236}">
                <a16:creationId xmlns:a16="http://schemas.microsoft.com/office/drawing/2014/main" id="{9D68EE25-17E6-4B3D-BA5C-4D4C4DEE0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Número de Slide 2">
            <a:extLst>
              <a:ext uri="{FF2B5EF4-FFF2-40B4-BE49-F238E27FC236}">
                <a16:creationId xmlns:a16="http://schemas.microsoft.com/office/drawing/2014/main" id="{F40E40B1-0CC8-490D-B55F-777718A8A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36A0E93-F1B5-4CBE-86A5-7019852298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74" y="637845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33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2935" y="209550"/>
            <a:ext cx="6019800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latin typeface="Arial Narrow" panose="020B0606020202030204" pitchFamily="34" charset="0"/>
              </a:defRPr>
            </a:lvl1pPr>
            <a:lvl2pPr>
              <a:defRPr lang="pt-BR" sz="1600" dirty="0" smtClean="0">
                <a:latin typeface="Arial Narrow" panose="020B0606020202030204" pitchFamily="34" charset="0"/>
              </a:defRPr>
            </a:lvl2pPr>
            <a:lvl3pPr>
              <a:defRPr lang="pt-BR" sz="1400" dirty="0" smtClean="0">
                <a:latin typeface="Arial Narrow" panose="020B0606020202030204" pitchFamily="34" charset="0"/>
              </a:defRPr>
            </a:lvl3pPr>
            <a:lvl4pPr>
              <a:defRPr lang="pt-BR" sz="1200" dirty="0" smtClean="0">
                <a:latin typeface="Arial Narrow" panose="020B0606020202030204" pitchFamily="34" charset="0"/>
              </a:defRPr>
            </a:lvl4pPr>
            <a:lvl5pPr>
              <a:defRPr lang="pt-BR" sz="1200" dirty="0"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sp>
        <p:nvSpPr>
          <p:cNvPr id="9" name="Espaço Reservado para Rodapé 1">
            <a:extLst>
              <a:ext uri="{FF2B5EF4-FFF2-40B4-BE49-F238E27FC236}">
                <a16:creationId xmlns:a16="http://schemas.microsoft.com/office/drawing/2014/main" id="{0272ADA0-DD5B-454E-A43A-79243A3B3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CA667186-355F-47CE-BD5B-D764FC94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E7ED2F7-DE5C-4DB4-B16F-46CA68A107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74" y="630464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32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echamen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66B79F6-E76D-487C-A802-65CA8FF6C7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320" y="4225161"/>
            <a:ext cx="2725547" cy="2632841"/>
          </a:xfrm>
          <a:prstGeom prst="rect">
            <a:avLst/>
          </a:prstGeom>
        </p:spPr>
      </p:pic>
      <p:pic>
        <p:nvPicPr>
          <p:cNvPr id="4" name="Imagem 3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40B0A95E-9ABD-44A8-AC6F-DBD92E83E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33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escuro&#10;&#10;Descrição gerada com alta confiança">
            <a:extLst>
              <a:ext uri="{FF2B5EF4-FFF2-40B4-BE49-F238E27FC236}">
                <a16:creationId xmlns:a16="http://schemas.microsoft.com/office/drawing/2014/main" id="{88EA3988-87F5-493A-8CCB-36546C547A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33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84DB5C-56DD-4D01-89C2-752CA9B4B7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3" y="631800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91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E4BFBF-3448-471A-8E57-C9B57E78BB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62A39F"/>
              </a:gs>
              <a:gs pos="100000">
                <a:srgbClr val="79CE9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2934" y="209550"/>
            <a:ext cx="60198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7" y="1028701"/>
            <a:ext cx="8366077" cy="46580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969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a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26EB93DF-7031-4F4D-ABA3-030D034B7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escuro&#10;&#10;Descrição gerada com alta confiança">
            <a:extLst>
              <a:ext uri="{FF2B5EF4-FFF2-40B4-BE49-F238E27FC236}">
                <a16:creationId xmlns:a16="http://schemas.microsoft.com/office/drawing/2014/main" id="{9F00573B-E149-4F62-8999-8E3AE4E59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1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CF68D342-DCC1-4711-92C0-6DF09BCD0E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1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40B0A95E-9ABD-44A8-AC6F-DBD92E83E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CF93A3-CE48-474B-964E-F354203D7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A9B68FCF-5AC4-4701-A398-C8B5A24E3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A3F19C-DA0A-4EBD-BA6E-9621C285B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DC142746-27DB-4CA8-B2B2-1C11A15D84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1BEF62-2AAE-4A79-ABE0-B4934D283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56602C-8E07-4FA9-8CB3-6164DFBF6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A2DB5783-FE10-4223-819C-F479A7AC0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6D2B61AE-826C-49A2-A02F-D0EBDEFF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090CB33-24FC-4B7E-891B-5B3FDB592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631800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1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o 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1BEF62-2AAE-4A79-ABE0-B4934D283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56602C-8E07-4FA9-8CB3-6164DFBF6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3664" y="-1220340"/>
            <a:ext cx="3964675" cy="12192003"/>
          </a:xfrm>
          <a:prstGeom prst="rect">
            <a:avLst/>
          </a:prstGeom>
        </p:spPr>
      </p:pic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B9DFC727-115F-48D8-AD8C-45D0704D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64C4B283-3452-4EB4-8EC7-F337BAC22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296243A4-0B2F-4C01-ADCF-B5BCBE696C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52" y="209550"/>
            <a:ext cx="11719383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90D68065-D143-4A6B-BE20-3BBC091DE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908720"/>
            <a:ext cx="11719383" cy="5112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8572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1A1F359-D5DC-4459-9937-F656B163A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631800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81E664-7CD8-46E4-A8A1-A706C31759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DD6C1"/>
              </a:gs>
              <a:gs pos="100000">
                <a:srgbClr val="B5D7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3CCB6CCD-6557-4FC4-9306-4696B44F22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74CC17-20C8-44DB-8DB8-491DC40CA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" y="6318000"/>
            <a:ext cx="1453826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9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FC1126C-27E9-4D15-A5D2-CA747BF1EA5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2110269"/>
            <a:ext cx="160537" cy="1605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060973-5264-4B27-A586-240689851F9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1620690"/>
            <a:ext cx="160537" cy="1605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AFDDB7-1A54-4F5C-A8AA-D869BF6DCB3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3552776"/>
            <a:ext cx="160537" cy="1605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533C2D8-30ED-4AC3-BA5A-667C1CA92FE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4042355"/>
            <a:ext cx="160537" cy="1605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2753FC-19A9-4027-9B61-BC985A2BD9B5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3067358"/>
            <a:ext cx="160537" cy="1605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3F0E635-5006-41F9-84DE-9E117EC12EB3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2634641"/>
            <a:ext cx="160537" cy="1605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7AEC1A2-A355-4D25-AD84-AF11EF6F8F9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4517548"/>
            <a:ext cx="160537" cy="1605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E7AAE6D-9AD1-4E87-BE8D-69A171BC165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5022420"/>
            <a:ext cx="160537" cy="1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4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showyourstripes.info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hart" Target="../charts/chart2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microsoft.com/office/2007/relationships/hdphoto" Target="../media/hdphoto3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F3CB38-A560-418B-8E33-1096EADA2DB9}"/>
              </a:ext>
            </a:extLst>
          </p:cNvPr>
          <p:cNvSpPr/>
          <p:nvPr/>
        </p:nvSpPr>
        <p:spPr>
          <a:xfrm>
            <a:off x="-1" y="6508717"/>
            <a:ext cx="3187700" cy="3231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500" b="1" dirty="0">
                <a:solidFill>
                  <a:srgbClr val="0A4663"/>
                </a:solidFill>
                <a:latin typeface="Arial Narrow" panose="020B0606020202030204" pitchFamily="34" charset="0"/>
              </a:rPr>
              <a:t>Outubro de 2019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F30BDC4B-A4EC-41C1-BDCD-FA6A49CCEB0D}"/>
              </a:ext>
            </a:extLst>
          </p:cNvPr>
          <p:cNvSpPr/>
          <p:nvPr/>
        </p:nvSpPr>
        <p:spPr>
          <a:xfrm>
            <a:off x="-1" y="4594304"/>
            <a:ext cx="8040217" cy="1029162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7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299091 w 8019288"/>
              <a:gd name="connsiteY2" fmla="*/ 1022234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9162"/>
              <a:gd name="connsiteX1" fmla="*/ 8019288 w 8019288"/>
              <a:gd name="connsiteY1" fmla="*/ 0 h 1029162"/>
              <a:gd name="connsiteX2" fmla="*/ 7209064 w 8019288"/>
              <a:gd name="connsiteY2" fmla="*/ 1029162 h 1029162"/>
              <a:gd name="connsiteX3" fmla="*/ 0 w 8019288"/>
              <a:gd name="connsiteY3" fmla="*/ 1026668 h 1029162"/>
              <a:gd name="connsiteX4" fmla="*/ 0 w 8019288"/>
              <a:gd name="connsiteY4" fmla="*/ 0 h 10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9162">
                <a:moveTo>
                  <a:pt x="0" y="0"/>
                </a:moveTo>
                <a:lnTo>
                  <a:pt x="8019288" y="0"/>
                </a:lnTo>
                <a:lnTo>
                  <a:pt x="7209064" y="1029162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9CE9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Tendências na economia da energia e seus desafios</a:t>
            </a:r>
          </a:p>
        </p:txBody>
      </p:sp>
      <p:sp>
        <p:nvSpPr>
          <p:cNvPr id="4" name="Retângulo 5">
            <a:extLst>
              <a:ext uri="{FF2B5EF4-FFF2-40B4-BE49-F238E27FC236}">
                <a16:creationId xmlns:a16="http://schemas.microsoft.com/office/drawing/2014/main" id="{301E20A8-DC7F-4136-803B-152D47E5A18F}"/>
              </a:ext>
            </a:extLst>
          </p:cNvPr>
          <p:cNvSpPr/>
          <p:nvPr/>
        </p:nvSpPr>
        <p:spPr>
          <a:xfrm>
            <a:off x="0" y="5692741"/>
            <a:ext cx="6116782" cy="744635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6668">
                <a:moveTo>
                  <a:pt x="0" y="0"/>
                </a:moveTo>
                <a:lnTo>
                  <a:pt x="8019288" y="0"/>
                </a:lnTo>
                <a:lnTo>
                  <a:pt x="7306056" y="1008380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EC4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Elbia Gannoum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9AB5C5-E174-48C8-8947-5A4AB2683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0" y="5209725"/>
            <a:ext cx="3876869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9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1E4D02-E88B-4B21-A793-B0715ADF3E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2250" y="6499255"/>
            <a:ext cx="539750" cy="215900"/>
          </a:xfrm>
          <a:prstGeom prst="rect">
            <a:avLst/>
          </a:prstGeom>
        </p:spPr>
        <p:txBody>
          <a:bodyPr/>
          <a:lstStyle/>
          <a:p>
            <a:fld id="{9F622603-C42D-49CE-92AF-7F718A9AE094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49BA52-FFDD-4E08-BA6B-C5DF9427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4"/>
          <a:stretch/>
        </p:blipFill>
        <p:spPr>
          <a:xfrm>
            <a:off x="8687226" y="1763106"/>
            <a:ext cx="1954984" cy="198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0642C67-7CAF-4FB9-B8E8-DDB8F467F66C}"/>
              </a:ext>
            </a:extLst>
          </p:cNvPr>
          <p:cNvSpPr txBox="1"/>
          <p:nvPr/>
        </p:nvSpPr>
        <p:spPr>
          <a:xfrm>
            <a:off x="8619952" y="971888"/>
            <a:ext cx="2129462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1200" b="1" dirty="0">
                <a:latin typeface="Arial Narrow" panose="020B0606020202030204" pitchFamily="34" charset="0"/>
              </a:rPr>
              <a:t>Micro e Mini Geração Distribuída </a:t>
            </a:r>
          </a:p>
          <a:p>
            <a:pPr algn="ctr"/>
            <a:r>
              <a:rPr lang="pt-BR" sz="1200" b="1" dirty="0">
                <a:latin typeface="Arial Narrow" panose="020B0606020202030204" pitchFamily="34" charset="0"/>
              </a:rPr>
              <a:t>Energia Gerada 2027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33D5B0E-F100-4630-8A9A-72ED353E9464}"/>
              </a:ext>
            </a:extLst>
          </p:cNvPr>
          <p:cNvGrpSpPr>
            <a:grpSpLocks noChangeAspect="1"/>
          </p:cNvGrpSpPr>
          <p:nvPr/>
        </p:nvGrpSpPr>
        <p:grpSpPr>
          <a:xfrm>
            <a:off x="1452045" y="4002945"/>
            <a:ext cx="10080000" cy="2472201"/>
            <a:chOff x="169177" y="4276428"/>
            <a:chExt cx="9167327" cy="2248360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8CA5930-3AA2-4F0F-AFE9-B4921CC07EC8}"/>
                </a:ext>
              </a:extLst>
            </p:cNvPr>
            <p:cNvSpPr txBox="1"/>
            <p:nvPr/>
          </p:nvSpPr>
          <p:spPr>
            <a:xfrm>
              <a:off x="1024993" y="4276428"/>
              <a:ext cx="7455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Arial Narrow" panose="020B0606020202030204" pitchFamily="34" charset="0"/>
                </a:rPr>
                <a:t>Capacidade instalada acumulada considerando a expansão indicativa 2018-2027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D5C97D2E-18CA-4FC6-8AFC-9E7EDB580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47" b="53381"/>
            <a:stretch/>
          </p:blipFill>
          <p:spPr>
            <a:xfrm>
              <a:off x="244578" y="5830148"/>
              <a:ext cx="9016524" cy="69464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5227CFFC-1C81-42A2-92F8-E47079683B43}"/>
                </a:ext>
              </a:extLst>
            </p:cNvPr>
            <p:cNvGrpSpPr/>
            <p:nvPr/>
          </p:nvGrpSpPr>
          <p:grpSpPr>
            <a:xfrm>
              <a:off x="258072" y="4622375"/>
              <a:ext cx="8989537" cy="1037966"/>
              <a:chOff x="2107995" y="1809667"/>
              <a:chExt cx="7976010" cy="815770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A355C2AB-A9C6-43BE-ABA4-BFC48BEC73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143"/>
              <a:stretch/>
            </p:blipFill>
            <p:spPr>
              <a:xfrm>
                <a:off x="2107995" y="1809667"/>
                <a:ext cx="7976010" cy="545940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BC55EB52-AE12-484B-8F27-6B107C2D99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55" b="47486"/>
              <a:stretch/>
            </p:blipFill>
            <p:spPr>
              <a:xfrm>
                <a:off x="2107995" y="2340472"/>
                <a:ext cx="7976010" cy="160587"/>
              </a:xfrm>
              <a:prstGeom prst="rect">
                <a:avLst/>
              </a:prstGeom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537A65CA-91D4-430E-AA42-A00FBFD92F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422" b="11820"/>
              <a:stretch/>
            </p:blipFill>
            <p:spPr>
              <a:xfrm>
                <a:off x="2107995" y="2471360"/>
                <a:ext cx="7976010" cy="154077"/>
              </a:xfrm>
              <a:prstGeom prst="rect">
                <a:avLst/>
              </a:prstGeom>
            </p:spPr>
          </p:pic>
        </p:grp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C35FBEF-3499-42EC-8103-A58B14E7A68A}"/>
                </a:ext>
              </a:extLst>
            </p:cNvPr>
            <p:cNvSpPr/>
            <p:nvPr/>
          </p:nvSpPr>
          <p:spPr>
            <a:xfrm>
              <a:off x="169177" y="5989214"/>
              <a:ext cx="9167327" cy="184259"/>
            </a:xfrm>
            <a:prstGeom prst="roundRect">
              <a:avLst/>
            </a:prstGeom>
            <a:noFill/>
            <a:ln w="19050" cap="flat" cmpd="sng" algn="ctr">
              <a:solidFill>
                <a:srgbClr val="E56C0C"/>
              </a:solidFill>
              <a:prstDash val="dash"/>
              <a:round/>
              <a:headEnd type="none" w="med" len="med"/>
              <a:tailEnd type="none" w="med" len="med"/>
            </a:ln>
            <a:effectLst>
              <a:glow rad="63500">
                <a:srgbClr val="E56C0C">
                  <a:alpha val="4000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16B5C779-528C-486F-9DE4-F4D980FBB75D}"/>
              </a:ext>
            </a:extLst>
          </p:cNvPr>
          <p:cNvCxnSpPr>
            <a:cxnSpLocks/>
          </p:cNvCxnSpPr>
          <p:nvPr/>
        </p:nvCxnSpPr>
        <p:spPr>
          <a:xfrm rot="5400000">
            <a:off x="952079" y="5375420"/>
            <a:ext cx="1112551" cy="82871"/>
          </a:xfrm>
          <a:prstGeom prst="bentConnector4">
            <a:avLst>
              <a:gd name="adj1" fmla="val 10402"/>
              <a:gd name="adj2" fmla="val 51377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689D767A-0B59-4ED4-B676-166F74FDA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90" y="971888"/>
            <a:ext cx="5069937" cy="290826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CBF22C9-950E-484F-9F03-446513A1E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863" y="160072"/>
            <a:ext cx="10351905" cy="816935"/>
          </a:xfrm>
          <a:prstGeom prst="rect">
            <a:avLst/>
          </a:prstGeom>
        </p:spPr>
      </p:pic>
      <p:sp>
        <p:nvSpPr>
          <p:cNvPr id="26" name="Espaço Reservado para Rodapé 5">
            <a:extLst>
              <a:ext uri="{FF2B5EF4-FFF2-40B4-BE49-F238E27FC236}">
                <a16:creationId xmlns:a16="http://schemas.microsoft.com/office/drawing/2014/main" id="{789F514F-00B0-43CC-8A18-24EFE1B31832}"/>
              </a:ext>
            </a:extLst>
          </p:cNvPr>
          <p:cNvSpPr txBox="1">
            <a:spLocks/>
          </p:cNvSpPr>
          <p:nvPr/>
        </p:nvSpPr>
        <p:spPr>
          <a:xfrm>
            <a:off x="5231905" y="6609844"/>
            <a:ext cx="2520280" cy="2159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/>
              <a:t>Fonte: MME | EPE | ABEEólica</a:t>
            </a:r>
          </a:p>
        </p:txBody>
      </p:sp>
    </p:spTree>
    <p:extLst>
      <p:ext uri="{BB962C8B-B14F-4D97-AF65-F5344CB8AC3E}">
        <p14:creationId xmlns:p14="http://schemas.microsoft.com/office/powerpoint/2010/main" val="183161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1E4D02-E88B-4B21-A793-B0715ADF3E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2250" y="6630988"/>
            <a:ext cx="539750" cy="215900"/>
          </a:xfrm>
          <a:prstGeom prst="rect">
            <a:avLst/>
          </a:prstGeom>
        </p:spPr>
        <p:txBody>
          <a:bodyPr/>
          <a:lstStyle/>
          <a:p>
            <a:fld id="{9F622603-C42D-49CE-92AF-7F718A9AE094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CBF22C9-950E-484F-9F03-446513A1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63" y="160072"/>
            <a:ext cx="10351905" cy="81693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0E8FA8-B74A-4179-83D1-AC05409C4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18484" r="15745" b="14284"/>
          <a:stretch/>
        </p:blipFill>
        <p:spPr>
          <a:xfrm>
            <a:off x="717902" y="878028"/>
            <a:ext cx="10490666" cy="5503300"/>
          </a:xfrm>
          <a:prstGeom prst="rect">
            <a:avLst/>
          </a:prstGeom>
        </p:spPr>
      </p:pic>
      <p:sp>
        <p:nvSpPr>
          <p:cNvPr id="18" name="Espaço Reservado para Rodapé 5">
            <a:extLst>
              <a:ext uri="{FF2B5EF4-FFF2-40B4-BE49-F238E27FC236}">
                <a16:creationId xmlns:a16="http://schemas.microsoft.com/office/drawing/2014/main" id="{02E7D0BC-F85D-4F0E-B38B-1E29C0C6CA96}"/>
              </a:ext>
            </a:extLst>
          </p:cNvPr>
          <p:cNvSpPr txBox="1">
            <a:spLocks/>
          </p:cNvSpPr>
          <p:nvPr/>
        </p:nvSpPr>
        <p:spPr>
          <a:xfrm>
            <a:off x="5231905" y="6609844"/>
            <a:ext cx="2520280" cy="2159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/>
              <a:t>Fonte: EPE</a:t>
            </a:r>
          </a:p>
        </p:txBody>
      </p:sp>
    </p:spTree>
    <p:extLst>
      <p:ext uri="{BB962C8B-B14F-4D97-AF65-F5344CB8AC3E}">
        <p14:creationId xmlns:p14="http://schemas.microsoft.com/office/powerpoint/2010/main" val="224174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1E4D02-E88B-4B21-A793-B0715ADF3E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2250" y="6630988"/>
            <a:ext cx="539750" cy="215900"/>
          </a:xfrm>
          <a:prstGeom prst="rect">
            <a:avLst/>
          </a:prstGeom>
        </p:spPr>
        <p:txBody>
          <a:bodyPr/>
          <a:lstStyle/>
          <a:p>
            <a:fld id="{9F622603-C42D-49CE-92AF-7F718A9AE094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26" name="Espaço Reservado para Rodapé 5">
            <a:extLst>
              <a:ext uri="{FF2B5EF4-FFF2-40B4-BE49-F238E27FC236}">
                <a16:creationId xmlns:a16="http://schemas.microsoft.com/office/drawing/2014/main" id="{789F514F-00B0-43CC-8A18-24EFE1B31832}"/>
              </a:ext>
            </a:extLst>
          </p:cNvPr>
          <p:cNvSpPr txBox="1">
            <a:spLocks/>
          </p:cNvSpPr>
          <p:nvPr/>
        </p:nvSpPr>
        <p:spPr>
          <a:xfrm>
            <a:off x="5231905" y="6609844"/>
            <a:ext cx="2520280" cy="2159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/>
              <a:t>Fonte: EPE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9D8739-ABD6-4FFF-ACD2-B93C6A6AD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3" t="27939" r="15154" b="19536"/>
          <a:stretch/>
        </p:blipFill>
        <p:spPr>
          <a:xfrm>
            <a:off x="263352" y="1484784"/>
            <a:ext cx="11578886" cy="4824536"/>
          </a:xfrm>
          <a:prstGeom prst="rect">
            <a:avLst/>
          </a:prstGeom>
        </p:spPr>
      </p:pic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16300206-BACB-495C-A22D-5D396B4ECA54}"/>
              </a:ext>
            </a:extLst>
          </p:cNvPr>
          <p:cNvSpPr txBox="1">
            <a:spLocks/>
          </p:cNvSpPr>
          <p:nvPr/>
        </p:nvSpPr>
        <p:spPr>
          <a:xfrm>
            <a:off x="263352" y="209550"/>
            <a:ext cx="11719383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3000" b="1" dirty="0">
                <a:solidFill>
                  <a:srgbClr val="0A4663"/>
                </a:solidFill>
                <a:latin typeface="Arial Narrow" panose="020B0606020202030204" pitchFamily="34" charset="0"/>
              </a:rPr>
              <a:t>Resultados dos Leilões de Geração – Preços</a:t>
            </a:r>
          </a:p>
        </p:txBody>
      </p:sp>
    </p:spTree>
    <p:extLst>
      <p:ext uri="{BB962C8B-B14F-4D97-AF65-F5344CB8AC3E}">
        <p14:creationId xmlns:p14="http://schemas.microsoft.com/office/powerpoint/2010/main" val="127121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1E4D02-E88B-4B21-A793-B0715ADF3E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2250" y="6630988"/>
            <a:ext cx="539750" cy="215900"/>
          </a:xfrm>
          <a:prstGeom prst="rect">
            <a:avLst/>
          </a:prstGeom>
        </p:spPr>
        <p:txBody>
          <a:bodyPr/>
          <a:lstStyle/>
          <a:p>
            <a:fld id="{9F622603-C42D-49CE-92AF-7F718A9AE09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6" name="Espaço Reservado para Rodapé 5">
            <a:extLst>
              <a:ext uri="{FF2B5EF4-FFF2-40B4-BE49-F238E27FC236}">
                <a16:creationId xmlns:a16="http://schemas.microsoft.com/office/drawing/2014/main" id="{789F514F-00B0-43CC-8A18-24EFE1B31832}"/>
              </a:ext>
            </a:extLst>
          </p:cNvPr>
          <p:cNvSpPr txBox="1">
            <a:spLocks/>
          </p:cNvSpPr>
          <p:nvPr/>
        </p:nvSpPr>
        <p:spPr>
          <a:xfrm>
            <a:off x="5231905" y="6609844"/>
            <a:ext cx="2520280" cy="2159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/>
              <a:t>Fonte: EPE/AIE</a:t>
            </a:r>
          </a:p>
        </p:txBody>
      </p:sp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16300206-BACB-495C-A22D-5D396B4ECA54}"/>
              </a:ext>
            </a:extLst>
          </p:cNvPr>
          <p:cNvSpPr txBox="1">
            <a:spLocks/>
          </p:cNvSpPr>
          <p:nvPr/>
        </p:nvSpPr>
        <p:spPr>
          <a:xfrm>
            <a:off x="263352" y="209550"/>
            <a:ext cx="11719383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3000" b="1" dirty="0">
                <a:solidFill>
                  <a:srgbClr val="0A4663"/>
                </a:solidFill>
                <a:latin typeface="Arial Narrow" panose="020B0606020202030204" pitchFamily="34" charset="0"/>
              </a:rPr>
              <a:t>Consumo de eletricidade per capita por ano (MWh/habitante)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94A5BB-9E05-42A1-8478-8D2DD035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6" t="20506" r="22241" b="26889"/>
          <a:stretch/>
        </p:blipFill>
        <p:spPr>
          <a:xfrm>
            <a:off x="1559497" y="1124868"/>
            <a:ext cx="9145015" cy="53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3DB5EA43-FCB5-454E-90E5-33E0FF4AB103}"/>
              </a:ext>
            </a:extLst>
          </p:cNvPr>
          <p:cNvSpPr txBox="1">
            <a:spLocks/>
          </p:cNvSpPr>
          <p:nvPr/>
        </p:nvSpPr>
        <p:spPr>
          <a:xfrm>
            <a:off x="0" y="227112"/>
            <a:ext cx="11719383" cy="609600"/>
          </a:xfrm>
          <a:prstGeom prst="rect">
            <a:avLst/>
          </a:prstGeom>
        </p:spPr>
        <p:txBody>
          <a:bodyPr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b="1" kern="1200">
                <a:solidFill>
                  <a:srgbClr val="0A466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Objetivos do Desenvolvimento Sustentável - ODS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E83CD2-89A0-4607-8F29-E24FA8865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44" b="93956" l="2944" r="97489">
                        <a14:foregroundMark x1="5455" y1="21566" x2="17403" y2="38187"/>
                        <a14:foregroundMark x1="21212" y1="22253" x2="33333" y2="39973"/>
                        <a14:foregroundMark x1="36364" y1="22665" x2="48485" y2="39973"/>
                        <a14:foregroundMark x1="23550" y1="34478" x2="29870" y2="41758"/>
                        <a14:foregroundMark x1="51429" y1="20742" x2="63203" y2="40797"/>
                        <a14:foregroundMark x1="54113" y1="31319" x2="56623" y2="36401"/>
                        <a14:foregroundMark x1="66667" y1="21154" x2="79913" y2="39835"/>
                        <a14:foregroundMark x1="82597" y1="21016" x2="94978" y2="40659"/>
                        <a14:foregroundMark x1="5281" y1="45192" x2="17403" y2="64011"/>
                        <a14:foregroundMark x1="21212" y1="45192" x2="33074" y2="64011"/>
                        <a14:foregroundMark x1="35844" y1="45192" x2="48485" y2="65522"/>
                        <a14:foregroundMark x1="51515" y1="45604" x2="63723" y2="63462"/>
                        <a14:foregroundMark x1="66667" y1="45879" x2="79827" y2="64835"/>
                        <a14:foregroundMark x1="82078" y1="45192" x2="94978" y2="63599"/>
                        <a14:foregroundMark x1="83377" y1="29121" x2="86926" y2="40385"/>
                        <a14:foregroundMark x1="5022" y1="69643" x2="17662" y2="89560"/>
                        <a14:foregroundMark x1="20433" y1="70330" x2="33160" y2="88736"/>
                        <a14:foregroundMark x1="36277" y1="70330" x2="48485" y2="88736"/>
                        <a14:foregroundMark x1="39134" y1="79396" x2="43463" y2="84890"/>
                        <a14:foregroundMark x1="51429" y1="69918" x2="63983" y2="90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9" y="0"/>
            <a:ext cx="10880481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17A409-79FA-4D80-B946-326384B3A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5" r="20924"/>
          <a:stretch/>
        </p:blipFill>
        <p:spPr>
          <a:xfrm>
            <a:off x="9552384" y="4653136"/>
            <a:ext cx="1584176" cy="17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2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988F480-3D5E-4972-8A66-344163A3E8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ODS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E06433-B789-47B4-88F5-BEA8C0285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26" name="Picture 2" descr="Resultado de imagem para ODS">
            <a:extLst>
              <a:ext uri="{FF2B5EF4-FFF2-40B4-BE49-F238E27FC236}">
                <a16:creationId xmlns:a16="http://schemas.microsoft.com/office/drawing/2014/main" id="{862B9503-F9A1-41A6-B6A4-EFD2013D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33" y="1494811"/>
            <a:ext cx="4200128" cy="41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436F5D6-4BF2-4557-9709-299CE5C803C5}"/>
              </a:ext>
            </a:extLst>
          </p:cNvPr>
          <p:cNvSpPr/>
          <p:nvPr/>
        </p:nvSpPr>
        <p:spPr>
          <a:xfrm>
            <a:off x="1631504" y="1052736"/>
            <a:ext cx="7021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Os Objetivos de Desenvolvimento Sustentável (ODS) são uma agenda mundial adotada durante a Cúpula das Nações Unidas sobre o Desenvolvimento Sustentável </a:t>
            </a:r>
          </a:p>
          <a:p>
            <a:pPr algn="just"/>
            <a:endParaRPr lang="pt-BR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33A40F-1437-4611-A136-AE6F70B7CD0B}"/>
              </a:ext>
            </a:extLst>
          </p:cNvPr>
          <p:cNvSpPr/>
          <p:nvPr/>
        </p:nvSpPr>
        <p:spPr>
          <a:xfrm>
            <a:off x="1588319" y="3269883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Os temas podem ser divididos em quatro dimensões principais:</a:t>
            </a:r>
          </a:p>
          <a:p>
            <a:endParaRPr lang="pt-BR" sz="21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Social;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Ambiental;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Econômica;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Institucional.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E87DA5-680B-4EF5-A992-168AA9862817}"/>
              </a:ext>
            </a:extLst>
          </p:cNvPr>
          <p:cNvSpPr/>
          <p:nvPr/>
        </p:nvSpPr>
        <p:spPr>
          <a:xfrm>
            <a:off x="1611338" y="225306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>
                <a:latin typeface="Arial Narrow" panose="020B0606020202030204" pitchFamily="34" charset="0"/>
                <a:cs typeface="Arial" panose="020B0604020202020204" pitchFamily="34" charset="0"/>
              </a:rPr>
              <a:t>Composta por 17 objetivos e 169 metas a serem atingidos até 2030;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728D1C6-5D4E-4126-9338-474C56FD3F25}"/>
              </a:ext>
            </a:extLst>
          </p:cNvPr>
          <p:cNvSpPr/>
          <p:nvPr/>
        </p:nvSpPr>
        <p:spPr>
          <a:xfrm>
            <a:off x="5142445" y="6590449"/>
            <a:ext cx="15231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estrategiaods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1509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ACBB1AFA-FC5F-4AF6-8C17-76696D174198}"/>
              </a:ext>
            </a:extLst>
          </p:cNvPr>
          <p:cNvSpPr>
            <a:spLocks noChangeAspect="1"/>
          </p:cNvSpPr>
          <p:nvPr/>
        </p:nvSpPr>
        <p:spPr>
          <a:xfrm>
            <a:off x="4943872" y="967764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564700C-76CB-480C-B0F7-3D586CCCE0D7}"/>
              </a:ext>
            </a:extLst>
          </p:cNvPr>
          <p:cNvSpPr>
            <a:spLocks noChangeAspect="1"/>
          </p:cNvSpPr>
          <p:nvPr/>
        </p:nvSpPr>
        <p:spPr>
          <a:xfrm>
            <a:off x="4943872" y="972605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51733A9-9C35-489C-921A-E2C22B669A96}"/>
              </a:ext>
            </a:extLst>
          </p:cNvPr>
          <p:cNvSpPr/>
          <p:nvPr/>
        </p:nvSpPr>
        <p:spPr>
          <a:xfrm>
            <a:off x="4951105" y="967764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9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1D09872-C41D-4AA1-B00E-8E34A286D379}"/>
              </a:ext>
            </a:extLst>
          </p:cNvPr>
          <p:cNvSpPr>
            <a:spLocks noChangeAspect="1"/>
          </p:cNvSpPr>
          <p:nvPr/>
        </p:nvSpPr>
        <p:spPr>
          <a:xfrm>
            <a:off x="8976320" y="980728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749C1D4-9CB4-4858-B002-4736A6076F09}"/>
              </a:ext>
            </a:extLst>
          </p:cNvPr>
          <p:cNvSpPr>
            <a:spLocks noChangeAspect="1"/>
          </p:cNvSpPr>
          <p:nvPr/>
        </p:nvSpPr>
        <p:spPr>
          <a:xfrm>
            <a:off x="8976320" y="1002404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E87E0E8-5EED-4FCC-9B1C-712712DCAFD5}"/>
              </a:ext>
            </a:extLst>
          </p:cNvPr>
          <p:cNvSpPr/>
          <p:nvPr/>
        </p:nvSpPr>
        <p:spPr>
          <a:xfrm>
            <a:off x="8983553" y="980728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11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1DA8E2-7B06-4683-8DCB-46C2FE3E1854}"/>
              </a:ext>
            </a:extLst>
          </p:cNvPr>
          <p:cNvSpPr>
            <a:spLocks noChangeAspect="1"/>
          </p:cNvSpPr>
          <p:nvPr/>
        </p:nvSpPr>
        <p:spPr>
          <a:xfrm>
            <a:off x="881708" y="967764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5006DA5-53A8-44B4-8797-DC2AD4110660}"/>
              </a:ext>
            </a:extLst>
          </p:cNvPr>
          <p:cNvSpPr>
            <a:spLocks noChangeAspect="1"/>
          </p:cNvSpPr>
          <p:nvPr/>
        </p:nvSpPr>
        <p:spPr>
          <a:xfrm>
            <a:off x="881708" y="972605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B08097A-7AAF-4855-A17F-B8D40A4E8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79C979-DE63-4C8C-97A2-03460D112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209550"/>
            <a:ext cx="11719383" cy="609600"/>
          </a:xfrm>
        </p:spPr>
        <p:txBody>
          <a:bodyPr/>
          <a:lstStyle/>
          <a:p>
            <a:r>
              <a:rPr lang="pt-BR" dirty="0"/>
              <a:t>ODS - Objetivos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A4FCC7-3735-42B1-A2AE-0B30F333961C}"/>
              </a:ext>
            </a:extLst>
          </p:cNvPr>
          <p:cNvSpPr/>
          <p:nvPr/>
        </p:nvSpPr>
        <p:spPr>
          <a:xfrm>
            <a:off x="994592" y="3748514"/>
            <a:ext cx="247423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Trata do acesso às diferentes fontes de energia, principalmente às renováveis, eficientes e não poluentes</a:t>
            </a:r>
            <a:endParaRPr lang="pt-BR" sz="17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CC63F1-B9E0-48FF-8242-552169C9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872" y="1676840"/>
            <a:ext cx="1800000" cy="1800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75BEAE3-1D41-4720-93C9-BBC0588785C4}"/>
              </a:ext>
            </a:extLst>
          </p:cNvPr>
          <p:cNvSpPr/>
          <p:nvPr/>
        </p:nvSpPr>
        <p:spPr>
          <a:xfrm>
            <a:off x="5099714" y="3825947"/>
            <a:ext cx="2474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Trata, principalmente, do desenvolvimento da indústria, da inovação e da geração de valor</a:t>
            </a:r>
            <a:endParaRPr lang="pt-BR" sz="17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D486E3-2CD3-49BA-B1D0-0DBC86E0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576" y="1700808"/>
            <a:ext cx="1800000" cy="1800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74BF648-53DE-44BA-9903-919581FEAD88}"/>
              </a:ext>
            </a:extLst>
          </p:cNvPr>
          <p:cNvSpPr/>
          <p:nvPr/>
        </p:nvSpPr>
        <p:spPr>
          <a:xfrm>
            <a:off x="9050259" y="3802395"/>
            <a:ext cx="25183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Cidades mais inclusivas, seguras, sustentáveis e resilientes a desastres ou a eventos incomuns  </a:t>
            </a:r>
            <a:endParaRPr lang="pt-BR" sz="17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B3348D-2119-419B-A555-CC2009C44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46" y="1701749"/>
            <a:ext cx="1800010" cy="1800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B8C530D0-EFAA-476D-A83D-B466F0DF4900}"/>
              </a:ext>
            </a:extLst>
          </p:cNvPr>
          <p:cNvSpPr/>
          <p:nvPr/>
        </p:nvSpPr>
        <p:spPr>
          <a:xfrm>
            <a:off x="888941" y="967764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7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362178-8659-4D8B-8072-10C9B89CBCAE}"/>
              </a:ext>
            </a:extLst>
          </p:cNvPr>
          <p:cNvSpPr/>
          <p:nvPr/>
        </p:nvSpPr>
        <p:spPr>
          <a:xfrm>
            <a:off x="5142445" y="6590449"/>
            <a:ext cx="15231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estrategiaods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7911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94CB5222-02CB-4F8F-BE3D-4956E81EA515}"/>
              </a:ext>
            </a:extLst>
          </p:cNvPr>
          <p:cNvSpPr>
            <a:spLocks noChangeAspect="1"/>
          </p:cNvSpPr>
          <p:nvPr/>
        </p:nvSpPr>
        <p:spPr>
          <a:xfrm>
            <a:off x="8364552" y="967764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67E4C7B-8D84-440D-8038-9E5252A26C7B}"/>
              </a:ext>
            </a:extLst>
          </p:cNvPr>
          <p:cNvSpPr>
            <a:spLocks noChangeAspect="1"/>
          </p:cNvSpPr>
          <p:nvPr/>
        </p:nvSpPr>
        <p:spPr>
          <a:xfrm>
            <a:off x="8364552" y="972605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D88EEF1-6F47-40C0-A725-B8A368306BDB}"/>
              </a:ext>
            </a:extLst>
          </p:cNvPr>
          <p:cNvSpPr>
            <a:spLocks noChangeAspect="1"/>
          </p:cNvSpPr>
          <p:nvPr/>
        </p:nvSpPr>
        <p:spPr>
          <a:xfrm>
            <a:off x="4620136" y="967764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C244EE6-758A-4BF7-98CD-1C720AA5017B}"/>
              </a:ext>
            </a:extLst>
          </p:cNvPr>
          <p:cNvSpPr>
            <a:spLocks noChangeAspect="1"/>
          </p:cNvSpPr>
          <p:nvPr/>
        </p:nvSpPr>
        <p:spPr>
          <a:xfrm>
            <a:off x="881708" y="967764"/>
            <a:ext cx="2700000" cy="4320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382231E-433F-4C3D-BF26-DD1D9131BC58}"/>
              </a:ext>
            </a:extLst>
          </p:cNvPr>
          <p:cNvSpPr>
            <a:spLocks noChangeAspect="1"/>
          </p:cNvSpPr>
          <p:nvPr/>
        </p:nvSpPr>
        <p:spPr>
          <a:xfrm>
            <a:off x="881708" y="972605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F3D9523-C3B0-4AEE-8A58-5E444656A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065944-2144-4966-AEAB-832F0E81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46" y="1701749"/>
            <a:ext cx="1800000" cy="1800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998F915-011B-4F3E-98F2-4AB121580C76}"/>
              </a:ext>
            </a:extLst>
          </p:cNvPr>
          <p:cNvSpPr/>
          <p:nvPr/>
        </p:nvSpPr>
        <p:spPr>
          <a:xfrm>
            <a:off x="955427" y="3891182"/>
            <a:ext cx="2526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Aborda a produção e o consumo sustentável, com foco em ações globais e locais.</a:t>
            </a:r>
            <a:endParaRPr lang="pt-BR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B755390-D768-42F9-9AB8-057E722F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74" y="1694757"/>
            <a:ext cx="1800000" cy="1800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878DF58-AAC9-4728-AEBE-57CC83111110}"/>
              </a:ext>
            </a:extLst>
          </p:cNvPr>
          <p:cNvSpPr/>
          <p:nvPr/>
        </p:nvSpPr>
        <p:spPr>
          <a:xfrm>
            <a:off x="4722572" y="3634007"/>
            <a:ext cx="245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Confere importância à resiliência e à capacidade de adaptação dos agrupamentos humanos frente aos riscos associados ao clima e às catástrofes naturais.</a:t>
            </a:r>
            <a:endParaRPr lang="pt-BR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6A9051B-6460-4073-9F2C-8CDEBB0D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52" y="1723159"/>
            <a:ext cx="1800000" cy="1800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859E771-2C60-4605-842D-83A2AD8BA5BB}"/>
              </a:ext>
            </a:extLst>
          </p:cNvPr>
          <p:cNvSpPr/>
          <p:nvPr/>
        </p:nvSpPr>
        <p:spPr>
          <a:xfrm>
            <a:off x="8271772" y="3616415"/>
            <a:ext cx="2864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Objetivos para finanças, tecnologia, capacitação, comércio, coerência de políticas e de instituições, parcerias </a:t>
            </a:r>
            <a:r>
              <a:rPr lang="pt-BR" sz="1600" dirty="0" err="1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multissetoriais</a:t>
            </a:r>
            <a:r>
              <a:rPr lang="pt-BR" sz="1600" dirty="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dados, monitoramento e prestação de contas.</a:t>
            </a:r>
            <a:endParaRPr lang="pt-BR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C91E80E-C0D2-47E2-9A73-A6D573625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209550"/>
            <a:ext cx="11719383" cy="609600"/>
          </a:xfrm>
        </p:spPr>
        <p:txBody>
          <a:bodyPr/>
          <a:lstStyle/>
          <a:p>
            <a:r>
              <a:rPr lang="pt-BR" dirty="0"/>
              <a:t>ODS - Objetivos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D465100-7E98-436E-8A72-2896BD44D1B2}"/>
              </a:ext>
            </a:extLst>
          </p:cNvPr>
          <p:cNvSpPr/>
          <p:nvPr/>
        </p:nvSpPr>
        <p:spPr>
          <a:xfrm>
            <a:off x="888941" y="967764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12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367AC4-318A-46FF-B345-15D28FF94327}"/>
              </a:ext>
            </a:extLst>
          </p:cNvPr>
          <p:cNvSpPr>
            <a:spLocks noChangeAspect="1"/>
          </p:cNvSpPr>
          <p:nvPr/>
        </p:nvSpPr>
        <p:spPr>
          <a:xfrm>
            <a:off x="4620136" y="972605"/>
            <a:ext cx="2700000" cy="48238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ED35774-FF85-47B3-A55B-E63F482779AF}"/>
              </a:ext>
            </a:extLst>
          </p:cNvPr>
          <p:cNvSpPr/>
          <p:nvPr/>
        </p:nvSpPr>
        <p:spPr>
          <a:xfrm>
            <a:off x="4627369" y="967764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13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BA2C748-2D8A-4454-BD75-2605DD2623C7}"/>
              </a:ext>
            </a:extLst>
          </p:cNvPr>
          <p:cNvSpPr/>
          <p:nvPr/>
        </p:nvSpPr>
        <p:spPr>
          <a:xfrm>
            <a:off x="8371785" y="967764"/>
            <a:ext cx="269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17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5E28849-D341-4AA4-AA8A-76FE2DDDD315}"/>
              </a:ext>
            </a:extLst>
          </p:cNvPr>
          <p:cNvSpPr/>
          <p:nvPr/>
        </p:nvSpPr>
        <p:spPr>
          <a:xfrm>
            <a:off x="5142445" y="6590449"/>
            <a:ext cx="15231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estrategiaods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4305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BF4427-8D9C-423D-8114-5A6FCA738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RELATÓRIO SOBRE MUDANÇAS CLIMÁTICAS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49985E-669C-4EBC-AF74-1F7F3B1CA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A85984-CE6B-4D66-B871-88076AE8194A}"/>
              </a:ext>
            </a:extLst>
          </p:cNvPr>
          <p:cNvSpPr/>
          <p:nvPr/>
        </p:nvSpPr>
        <p:spPr>
          <a:xfrm>
            <a:off x="1401693" y="764704"/>
            <a:ext cx="1063494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último relatório do 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Intergovernmental Panel on Climate Change - </a:t>
            </a: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IPCC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apresentado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25/09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de 100 autores de 36 países analisaram cerca de 7.000 publicações científicas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relatório aponta que os oceanos estão mais quentes, mais ácidos e menos produtivos e o nível do mar está aumentando 3,6 milímetros por ano – o dobro do que no último século</a:t>
            </a:r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 o aquecimento da água, oceanos se tornarão mais ácidos, alterando a vida marinha; </a:t>
            </a:r>
            <a:r>
              <a:rPr lang="pt-BR" sz="2000" dirty="0"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ainda que se limite o aquecimento a 1,5°C, os recifes de coral já estão quase todos condenados.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Até o ano 2100, se nada for feito, o aumento do nível do mar pode alcançar até um metro de altura; isso pode acarretar a retirada de milhões de moradores de áreas costeiras e ilhas.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cientistas também projetam uma mudança nas marés que pode ampliar os efeitos dessa mudança nos níveis do mar. </a:t>
            </a:r>
            <a:r>
              <a:rPr lang="pt-BR" sz="2000" dirty="0"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 mais risco para os moradores de áreas costeiras já a partir de 2050</a:t>
            </a: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caso não haja atitude de governos para conter o aquecimento global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degelo do </a:t>
            </a:r>
            <a:r>
              <a:rPr lang="pt-BR" sz="20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permafrost</a:t>
            </a: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vai liberar mais de 1,5 mil </a:t>
            </a:r>
            <a:r>
              <a:rPr lang="pt-BR" sz="2000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gigatoneladas</a:t>
            </a: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gases de efeito estufa – isso é quase o dobro do carbono que atualmente está na atmosfera.</a:t>
            </a:r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3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BF4427-8D9C-423D-8114-5A6FCA738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MUDANÇAS CLIMÁTICAS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549985E-669C-4EBC-AF74-1F7F3B1CA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EA85984-CE6B-4D66-B871-88076AE8194A}"/>
              </a:ext>
            </a:extLst>
          </p:cNvPr>
          <p:cNvSpPr/>
          <p:nvPr/>
        </p:nvSpPr>
        <p:spPr>
          <a:xfrm>
            <a:off x="1401693" y="764704"/>
            <a:ext cx="10634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cientista Ed Hawkins desenhou o aumento da temperatura do planeta entre 1901 e 2018;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linhas azuis são os anos em que a temperatura média foi menor do que a média do período 1901-2018. As vermelhas, nos quais a temperatura média desse ano foi maior.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3E5ECB8-3EEC-40F8-BD13-C69EA4AED41C}"/>
              </a:ext>
            </a:extLst>
          </p:cNvPr>
          <p:cNvSpPr/>
          <p:nvPr/>
        </p:nvSpPr>
        <p:spPr>
          <a:xfrm>
            <a:off x="1263391" y="6460918"/>
            <a:ext cx="10634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Arial Narrow" panose="020B0606020202030204" pitchFamily="34" charset="0"/>
              </a:rPr>
              <a:t>No site Show </a:t>
            </a:r>
            <a:r>
              <a:rPr lang="pt-BR" sz="1600" dirty="0" err="1">
                <a:latin typeface="Arial Narrow" panose="020B0606020202030204" pitchFamily="34" charset="0"/>
              </a:rPr>
              <a:t>Your</a:t>
            </a:r>
            <a:r>
              <a:rPr lang="pt-BR" sz="1600" dirty="0">
                <a:latin typeface="Arial Narrow" panose="020B0606020202030204" pitchFamily="34" charset="0"/>
              </a:rPr>
              <a:t> </a:t>
            </a:r>
            <a:r>
              <a:rPr lang="pt-BR" sz="1600" dirty="0" err="1">
                <a:latin typeface="Arial Narrow" panose="020B0606020202030204" pitchFamily="34" charset="0"/>
              </a:rPr>
              <a:t>Stripes:</a:t>
            </a:r>
            <a:r>
              <a:rPr lang="pt-BR" sz="1600" u="sng" dirty="0" err="1">
                <a:latin typeface="Arial Narrow" panose="020B0606020202030204" pitchFamily="34" charset="0"/>
                <a:hlinkClick r:id="rId2"/>
              </a:rPr>
              <a:t>https</a:t>
            </a:r>
            <a:r>
              <a:rPr lang="pt-BR" sz="1600" u="sng" dirty="0">
                <a:latin typeface="Arial Narrow" panose="020B0606020202030204" pitchFamily="34" charset="0"/>
                <a:hlinkClick r:id="rId2"/>
              </a:rPr>
              <a:t>://showyourstripes.info/</a:t>
            </a:r>
            <a:r>
              <a:rPr lang="pt-BR" sz="1600" dirty="0">
                <a:latin typeface="Arial Narrow" panose="020B0606020202030204" pitchFamily="34" charset="0"/>
              </a:rPr>
              <a:t> é possível consultar a evolução da temperatura média em qualquer parte do mundo.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21C020-DE70-4CDA-ABC6-5336DC2D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733" y="2015604"/>
            <a:ext cx="6361950" cy="316418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C87CE5E-4387-4BFC-AD2D-BCAC7958FA06}"/>
              </a:ext>
            </a:extLst>
          </p:cNvPr>
          <p:cNvSpPr/>
          <p:nvPr/>
        </p:nvSpPr>
        <p:spPr>
          <a:xfrm>
            <a:off x="839416" y="5214966"/>
            <a:ext cx="7174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Variações temperatura no Brasil de 1901 a 2018</a:t>
            </a:r>
          </a:p>
        </p:txBody>
      </p:sp>
      <p:pic>
        <p:nvPicPr>
          <p:cNvPr id="9" name="Imagem 8" descr="Uma imagem contendo container, cortina&#10;&#10;Descrição gerada automaticamente">
            <a:extLst>
              <a:ext uri="{FF2B5EF4-FFF2-40B4-BE49-F238E27FC236}">
                <a16:creationId xmlns:a16="http://schemas.microsoft.com/office/drawing/2014/main" id="{476C8E07-B9F4-4A77-9987-BD42242A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57" y="1562253"/>
            <a:ext cx="2919434" cy="383905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D0C8D2B-F464-48E0-B2F3-A45B8CC81C52}"/>
              </a:ext>
            </a:extLst>
          </p:cNvPr>
          <p:cNvSpPr/>
          <p:nvPr/>
        </p:nvSpPr>
        <p:spPr>
          <a:xfrm>
            <a:off x="7793285" y="5470287"/>
            <a:ext cx="454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Variações temperatura global na capa da edição sobre clima da The Economist</a:t>
            </a:r>
          </a:p>
        </p:txBody>
      </p:sp>
    </p:spTree>
    <p:extLst>
      <p:ext uri="{BB962C8B-B14F-4D97-AF65-F5344CB8AC3E}">
        <p14:creationId xmlns:p14="http://schemas.microsoft.com/office/powerpoint/2010/main" val="225617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A10E8C-1267-45C3-865A-5AC0EED8E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/>
              <a:t>QUEM SOMOS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AF335EB-EFB7-499D-B295-DB946CAF8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3752" y="711000"/>
            <a:ext cx="8146514" cy="5436000"/>
          </a:xfrm>
        </p:spPr>
        <p:txBody>
          <a:bodyPr/>
          <a:lstStyle/>
          <a:p>
            <a:pPr marL="0" indent="3603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Fundada em 2002, a ABEEólica é uma instituição sem fins lucrativos que congrega e representa o setor de energia eólica no País. </a:t>
            </a:r>
          </a:p>
          <a:p>
            <a:pPr marL="0" indent="3603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A ABEEólica contribui, desde a sua fundação, de forma efetiva, para o desenvolvimento e o reconhecimento da energia eólica como uma fonte limpa , renovável, de baixo impacto ambiental, competitiva e estratégica para a composição da matriz energética nacional.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</a:t>
            </a:r>
            <a:r>
              <a:rPr lang="pt-BR" sz="2000" dirty="0"/>
              <a:t>: Inserir e sustentar a produção de energia eólica como fonte da matriz energética nacional, promovendo a competitividade, consolidação e sustentabilidade da indústria de energia eólica.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</a:t>
            </a:r>
            <a:r>
              <a:rPr lang="pt-BR" sz="2000" dirty="0"/>
              <a:t>: Ser reconhecida como a associação que representa de forma legítima, ética e transparente a cadeia produtiva da indústria.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pt-BR" sz="2000" dirty="0"/>
              <a:t>:</a:t>
            </a:r>
          </a:p>
          <a:p>
            <a:pPr marL="1524000" lvl="4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Qualidade, ética e respeito à legislação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Responsabilidade socioambiental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Sustentabilidade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Transparência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Cooperação com todos os integrantes da cadeia produtiva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183404-C89F-42F9-A5AB-3AE9A6617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6C6B66B-22F6-4683-A0CA-57991AEE557C}"/>
              </a:ext>
            </a:extLst>
          </p:cNvPr>
          <p:cNvSpPr/>
          <p:nvPr/>
        </p:nvSpPr>
        <p:spPr>
          <a:xfrm>
            <a:off x="8976320" y="123442"/>
            <a:ext cx="587317" cy="587558"/>
          </a:xfrm>
          <a:prstGeom prst="ellipse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34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BD8E5408-4869-48EF-AC79-175984A03306}"/>
              </a:ext>
            </a:extLst>
          </p:cNvPr>
          <p:cNvSpPr/>
          <p:nvPr/>
        </p:nvSpPr>
        <p:spPr>
          <a:xfrm>
            <a:off x="-1" y="4594304"/>
            <a:ext cx="8077201" cy="1029162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7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299091 w 8019288"/>
              <a:gd name="connsiteY2" fmla="*/ 1022234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9162"/>
              <a:gd name="connsiteX1" fmla="*/ 8019288 w 8019288"/>
              <a:gd name="connsiteY1" fmla="*/ 0 h 1029162"/>
              <a:gd name="connsiteX2" fmla="*/ 7209064 w 8019288"/>
              <a:gd name="connsiteY2" fmla="*/ 1029162 h 1029162"/>
              <a:gd name="connsiteX3" fmla="*/ 0 w 8019288"/>
              <a:gd name="connsiteY3" fmla="*/ 1026668 h 1029162"/>
              <a:gd name="connsiteX4" fmla="*/ 0 w 8019288"/>
              <a:gd name="connsiteY4" fmla="*/ 0 h 10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9162">
                <a:moveTo>
                  <a:pt x="0" y="0"/>
                </a:moveTo>
                <a:lnTo>
                  <a:pt x="8019288" y="0"/>
                </a:lnTo>
                <a:lnTo>
                  <a:pt x="7209064" y="1029162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9CE9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OBRIGADA!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5E05F3E9-D46A-4A05-A1F4-002193A2F000}"/>
              </a:ext>
            </a:extLst>
          </p:cNvPr>
          <p:cNvSpPr/>
          <p:nvPr/>
        </p:nvSpPr>
        <p:spPr>
          <a:xfrm>
            <a:off x="0" y="5692741"/>
            <a:ext cx="6116782" cy="744635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6668">
                <a:moveTo>
                  <a:pt x="0" y="0"/>
                </a:moveTo>
                <a:lnTo>
                  <a:pt x="8019288" y="0"/>
                </a:lnTo>
                <a:lnTo>
                  <a:pt x="7306056" y="1008380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EC4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ABEEólica</a:t>
            </a:r>
          </a:p>
        </p:txBody>
      </p:sp>
    </p:spTree>
    <p:extLst>
      <p:ext uri="{BB962C8B-B14F-4D97-AF65-F5344CB8AC3E}">
        <p14:creationId xmlns:p14="http://schemas.microsoft.com/office/powerpoint/2010/main" val="502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E85DFBF-F21A-44FF-8742-F7ACBBD4FA00}"/>
              </a:ext>
            </a:extLst>
          </p:cNvPr>
          <p:cNvSpPr/>
          <p:nvPr/>
        </p:nvSpPr>
        <p:spPr>
          <a:xfrm>
            <a:off x="10640290" y="6040580"/>
            <a:ext cx="1537855" cy="775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36053F5-6747-4009-93ED-8CA360A93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822364" y="3163338"/>
            <a:ext cx="6849547" cy="609600"/>
          </a:xfrm>
        </p:spPr>
        <p:txBody>
          <a:bodyPr anchor="ctr"/>
          <a:lstStyle/>
          <a:p>
            <a:pPr algn="ctr"/>
            <a:r>
              <a:rPr lang="pt-BR" dirty="0"/>
              <a:t>Membros da ABEEólica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BD4AB1-F0C8-4BCD-8A72-85912EC79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D00359-2F26-484A-8D1B-8388A958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48" y="279000"/>
            <a:ext cx="9108588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0A51DC-9094-44B6-8B96-C8CDB6486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09550"/>
            <a:ext cx="10207215" cy="609600"/>
          </a:xfrm>
        </p:spPr>
        <p:txBody>
          <a:bodyPr/>
          <a:lstStyle/>
          <a:p>
            <a:r>
              <a:rPr lang="pt-BR" dirty="0"/>
              <a:t>Matriz Elétrica Brasileira (GW)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E1982B3-8C9B-49A5-8124-2265E630A603}"/>
              </a:ext>
            </a:extLst>
          </p:cNvPr>
          <p:cNvSpPr txBox="1">
            <a:spLocks/>
          </p:cNvSpPr>
          <p:nvPr/>
        </p:nvSpPr>
        <p:spPr>
          <a:xfrm>
            <a:off x="1804679" y="115525"/>
            <a:ext cx="10207215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t-BR" sz="3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6FE7A5A-BDFA-4BD4-A1D9-D8A882665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742888"/>
              </p:ext>
            </p:extLst>
          </p:nvPr>
        </p:nvGraphicFramePr>
        <p:xfrm>
          <a:off x="4439815" y="1043556"/>
          <a:ext cx="6300599" cy="548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have Direita 4">
            <a:extLst>
              <a:ext uri="{FF2B5EF4-FFF2-40B4-BE49-F238E27FC236}">
                <a16:creationId xmlns:a16="http://schemas.microsoft.com/office/drawing/2014/main" id="{4C3D5ADB-92D1-475B-9FFB-BC002E7641A7}"/>
              </a:ext>
            </a:extLst>
          </p:cNvPr>
          <p:cNvSpPr/>
          <p:nvPr/>
        </p:nvSpPr>
        <p:spPr>
          <a:xfrm>
            <a:off x="10204417" y="1040811"/>
            <a:ext cx="329697" cy="4533164"/>
          </a:xfrm>
          <a:prstGeom prst="rightBrace">
            <a:avLst>
              <a:gd name="adj1" fmla="val 89289"/>
              <a:gd name="adj2" fmla="val 48173"/>
            </a:avLst>
          </a:prstGeom>
          <a:ln w="19050">
            <a:solidFill>
              <a:srgbClr val="0A466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6819B3-D4EB-454F-8B6C-0EC9195D6023}"/>
              </a:ext>
            </a:extLst>
          </p:cNvPr>
          <p:cNvSpPr txBox="1"/>
          <p:nvPr/>
        </p:nvSpPr>
        <p:spPr>
          <a:xfrm flipH="1">
            <a:off x="10126110" y="2765920"/>
            <a:ext cx="2454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83% Renovável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421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17% Não Renovável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0513369-D2F9-4B3D-A479-2584B14B78E9}"/>
              </a:ext>
            </a:extLst>
          </p:cNvPr>
          <p:cNvGrpSpPr/>
          <p:nvPr/>
        </p:nvGrpSpPr>
        <p:grpSpPr>
          <a:xfrm>
            <a:off x="5536540" y="1738374"/>
            <a:ext cx="3575658" cy="3138674"/>
            <a:chOff x="3359256" y="1105565"/>
            <a:chExt cx="4468694" cy="3603017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B96D08C-2A16-4B3E-9AB7-EBCAACBC37E4}"/>
                </a:ext>
              </a:extLst>
            </p:cNvPr>
            <p:cNvGrpSpPr/>
            <p:nvPr/>
          </p:nvGrpSpPr>
          <p:grpSpPr>
            <a:xfrm>
              <a:off x="3359256" y="1105565"/>
              <a:ext cx="4468694" cy="3603017"/>
              <a:chOff x="1287499" y="2372621"/>
              <a:chExt cx="4468694" cy="3603017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35910AED-BF31-4BC3-834C-741AACC71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0278" y="2383615"/>
                <a:ext cx="202539" cy="2025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0BB7E764-99B2-4285-9071-EBE4D017F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6317" y="2484884"/>
                <a:ext cx="266078" cy="26607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97338AD3-DC72-40FE-9774-C5B3AAD93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38104" y="2372621"/>
                <a:ext cx="163195" cy="163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FBACDB2E-2994-4CB5-B251-0E1172386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2437" y="4917810"/>
                <a:ext cx="513756" cy="5137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5C8302F6-A861-4AF5-8423-A578E311A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1638" y="5023653"/>
                <a:ext cx="275182" cy="2751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70BAB19D-0511-4B1F-8685-6FD1DD255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499" y="4384137"/>
                <a:ext cx="460531" cy="4605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E33F527B-D5DD-48F9-A60D-60A65C07C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10611" y="2883563"/>
                <a:ext cx="395366" cy="3953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AD181C71-4C79-4F16-AAFA-64F8F1E35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73911" y="5379025"/>
                <a:ext cx="761634" cy="5966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74000"/>
                  </a:prstClr>
                </a:outerShdw>
              </a:effectLst>
            </p:spPr>
          </p:pic>
        </p:grp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D93C77B-598C-458D-A76D-26C34ADFF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977" y="2211655"/>
              <a:ext cx="227928" cy="2384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BFE79BA9-337D-4824-908E-0E8AA84985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302" y="2904769"/>
            <a:ext cx="235427" cy="235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5C2FD097-11DA-4C2F-9207-54B7B20A3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029616"/>
              </p:ext>
            </p:extLst>
          </p:nvPr>
        </p:nvGraphicFramePr>
        <p:xfrm>
          <a:off x="535195" y="44755"/>
          <a:ext cx="5080420" cy="375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80F80A5-2ACB-44C7-8F61-95177D00B478}"/>
              </a:ext>
            </a:extLst>
          </p:cNvPr>
          <p:cNvGrpSpPr/>
          <p:nvPr/>
        </p:nvGrpSpPr>
        <p:grpSpPr>
          <a:xfrm>
            <a:off x="1509364" y="749605"/>
            <a:ext cx="2499720" cy="1772707"/>
            <a:chOff x="3250171" y="1015077"/>
            <a:chExt cx="4268374" cy="3693505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56D3C122-FAA5-407F-B398-67EC3BA1A320}"/>
                </a:ext>
              </a:extLst>
            </p:cNvPr>
            <p:cNvGrpSpPr/>
            <p:nvPr/>
          </p:nvGrpSpPr>
          <p:grpSpPr>
            <a:xfrm>
              <a:off x="3250171" y="1015077"/>
              <a:ext cx="4268374" cy="3693505"/>
              <a:chOff x="1178414" y="2282133"/>
              <a:chExt cx="4268374" cy="3693505"/>
            </a:xfrm>
          </p:grpSpPr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D3D5B765-002A-439F-BC57-4E1686BA4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68980" y="2381161"/>
                <a:ext cx="202538" cy="2025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Imagem 23">
                <a:extLst>
                  <a:ext uri="{FF2B5EF4-FFF2-40B4-BE49-F238E27FC236}">
                    <a16:creationId xmlns:a16="http://schemas.microsoft.com/office/drawing/2014/main" id="{DBD36D80-080B-4007-9A15-5A8F93EB2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79151" y="2450662"/>
                <a:ext cx="202540" cy="2025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00CB3D2A-6A3B-4CFF-997D-6F63D2887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2839" y="2282133"/>
                <a:ext cx="163195" cy="1631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BF7C0A5F-2B3B-4D3B-BA57-031EC29A2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3032" y="5461883"/>
                <a:ext cx="513756" cy="5137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FE492EDC-E81D-4AF9-9CB7-A159B2CAD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5546" y="5581170"/>
                <a:ext cx="275182" cy="2751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D376F39D-676D-4708-879F-48668AB4B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4196" y="4032675"/>
                <a:ext cx="433283" cy="43328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09732D99-784D-40B4-BD65-07C46DF51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8322" y="2716220"/>
                <a:ext cx="395366" cy="3953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4485E2A8-D6FC-4CC8-991F-D7E5D2806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8414" y="5023652"/>
                <a:ext cx="761633" cy="59661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74000"/>
                  </a:prstClr>
                </a:outerShdw>
              </a:effectLst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8D2F2B2-2D42-464A-8DAB-93AD94E1C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484" y="1894170"/>
              <a:ext cx="227928" cy="2384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id="{C5924A87-A838-4BEA-9CAD-491A88D526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35" y="1280000"/>
            <a:ext cx="150599" cy="150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0A51DC-9094-44B6-8B96-C8CDB6486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09550"/>
            <a:ext cx="10207215" cy="609600"/>
          </a:xfrm>
        </p:spPr>
        <p:txBody>
          <a:bodyPr/>
          <a:lstStyle/>
          <a:p>
            <a:r>
              <a:rPr lang="pt-BR" dirty="0"/>
              <a:t>Geração de Energia Elétrica em 2018 (</a:t>
            </a:r>
            <a:r>
              <a:rPr lang="pt-BR" dirty="0" err="1"/>
              <a:t>GWh</a:t>
            </a:r>
            <a:r>
              <a:rPr lang="pt-BR" dirty="0"/>
              <a:t>)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E1982B3-8C9B-49A5-8124-2265E630A603}"/>
              </a:ext>
            </a:extLst>
          </p:cNvPr>
          <p:cNvSpPr txBox="1">
            <a:spLocks/>
          </p:cNvSpPr>
          <p:nvPr/>
        </p:nvSpPr>
        <p:spPr>
          <a:xfrm>
            <a:off x="1804679" y="115525"/>
            <a:ext cx="10207215" cy="6096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t-BR" sz="3000" b="1" dirty="0">
              <a:latin typeface="Arial Narrow" panose="020B0606020202030204" pitchFamily="34" charset="0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A6B056B6-108A-46C4-84A0-6E3318E0E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8" t="20586" r="15154" b="16384"/>
          <a:stretch/>
        </p:blipFill>
        <p:spPr>
          <a:xfrm>
            <a:off x="839416" y="913174"/>
            <a:ext cx="11180688" cy="5324137"/>
          </a:xfrm>
          <a:prstGeom prst="rect">
            <a:avLst/>
          </a:prstGeom>
        </p:spPr>
      </p:pic>
      <p:sp>
        <p:nvSpPr>
          <p:cNvPr id="33" name="Espaço Reservado para Rodapé 3">
            <a:extLst>
              <a:ext uri="{FF2B5EF4-FFF2-40B4-BE49-F238E27FC236}">
                <a16:creationId xmlns:a16="http://schemas.microsoft.com/office/drawing/2014/main" id="{B64D3153-C371-41BF-B44B-A79406FCB85C}"/>
              </a:ext>
            </a:extLst>
          </p:cNvPr>
          <p:cNvSpPr txBox="1">
            <a:spLocks/>
          </p:cNvSpPr>
          <p:nvPr/>
        </p:nvSpPr>
        <p:spPr>
          <a:xfrm>
            <a:off x="3805062" y="6559824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pt-BR"/>
            </a:defPPr>
            <a:lvl1pPr marL="0" algn="ctr" defTabSz="9144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BEN 2019 (ano base 2018) </a:t>
            </a:r>
          </a:p>
        </p:txBody>
      </p:sp>
    </p:spTree>
    <p:extLst>
      <p:ext uri="{BB962C8B-B14F-4D97-AF65-F5344CB8AC3E}">
        <p14:creationId xmlns:p14="http://schemas.microsoft.com/office/powerpoint/2010/main" val="39966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A99BC74-26C1-49E5-9F9F-84B5B569FF85}"/>
              </a:ext>
            </a:extLst>
          </p:cNvPr>
          <p:cNvGraphicFramePr>
            <a:graphicFrameLocks/>
          </p:cNvGraphicFramePr>
          <p:nvPr/>
        </p:nvGraphicFramePr>
        <p:xfrm>
          <a:off x="3701397" y="514350"/>
          <a:ext cx="8281337" cy="57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1D51C51-A9DF-4399-B0A4-C3893CD44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Matriz Energética Brasileira (%)</a:t>
            </a:r>
          </a:p>
          <a:p>
            <a:r>
              <a:rPr lang="pt-BR" sz="1800" b="0" i="1" dirty="0"/>
              <a:t>Oferta Interna de Energia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D9EE0A-4DCC-4997-886F-BF34680D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E2E6F7C5-AEA0-4479-9BFB-85A3B46BC0CB}"/>
              </a:ext>
            </a:extLst>
          </p:cNvPr>
          <p:cNvSpPr/>
          <p:nvPr/>
        </p:nvSpPr>
        <p:spPr>
          <a:xfrm flipH="1">
            <a:off x="3149836" y="1312080"/>
            <a:ext cx="720078" cy="3792500"/>
          </a:xfrm>
          <a:prstGeom prst="rightBrace">
            <a:avLst>
              <a:gd name="adj1" fmla="val 89289"/>
              <a:gd name="adj2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2C83422-EBB1-4AA3-AD95-450F8D858C5D}"/>
              </a:ext>
            </a:extLst>
          </p:cNvPr>
          <p:cNvSpPr txBox="1"/>
          <p:nvPr/>
        </p:nvSpPr>
        <p:spPr>
          <a:xfrm flipH="1">
            <a:off x="1411394" y="2790288"/>
            <a:ext cx="207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1F5A49"/>
                </a:solidFill>
                <a:latin typeface="Arial Narrow" panose="020B0606020202030204" pitchFamily="34" charset="0"/>
              </a:rPr>
              <a:t>45% Renovável</a:t>
            </a:r>
          </a:p>
          <a:p>
            <a:pPr algn="ctr"/>
            <a:endParaRPr lang="pt-BR" sz="16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600" b="1" dirty="0">
                <a:solidFill>
                  <a:srgbClr val="FC3520"/>
                </a:solidFill>
                <a:latin typeface="Arial Narrow" panose="020B0606020202030204" pitchFamily="34" charset="0"/>
              </a:rPr>
              <a:t>55% Não Renovável</a:t>
            </a:r>
          </a:p>
        </p:txBody>
      </p:sp>
      <p:sp>
        <p:nvSpPr>
          <p:cNvPr id="11" name="Espaço Reservado para Rodapé 3">
            <a:extLst>
              <a:ext uri="{FF2B5EF4-FFF2-40B4-BE49-F238E27FC236}">
                <a16:creationId xmlns:a16="http://schemas.microsoft.com/office/drawing/2014/main" id="{BA806899-33DA-4AA3-99F3-F34519AA0791}"/>
              </a:ext>
            </a:extLst>
          </p:cNvPr>
          <p:cNvSpPr txBox="1">
            <a:spLocks/>
          </p:cNvSpPr>
          <p:nvPr/>
        </p:nvSpPr>
        <p:spPr>
          <a:xfrm>
            <a:off x="3805062" y="6559824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pt-BR"/>
            </a:defPPr>
            <a:lvl1pPr marL="0" algn="ctr" defTabSz="9144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BEN 2019 (ano base 2018) | ABEEólica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3C80651-DE03-45D4-94FF-FA260214204D}"/>
              </a:ext>
            </a:extLst>
          </p:cNvPr>
          <p:cNvSpPr/>
          <p:nvPr/>
        </p:nvSpPr>
        <p:spPr>
          <a:xfrm>
            <a:off x="10935376" y="3861048"/>
            <a:ext cx="720078" cy="40086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D9EE0A-4DCC-4997-886F-BF34680DF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1" name="Espaço Reservado para Rodapé 3">
            <a:extLst>
              <a:ext uri="{FF2B5EF4-FFF2-40B4-BE49-F238E27FC236}">
                <a16:creationId xmlns:a16="http://schemas.microsoft.com/office/drawing/2014/main" id="{BA806899-33DA-4AA3-99F3-F34519AA0791}"/>
              </a:ext>
            </a:extLst>
          </p:cNvPr>
          <p:cNvSpPr txBox="1">
            <a:spLocks/>
          </p:cNvSpPr>
          <p:nvPr/>
        </p:nvSpPr>
        <p:spPr>
          <a:xfrm>
            <a:off x="3805062" y="6559824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pt-BR"/>
            </a:defPPr>
            <a:lvl1pPr marL="0" algn="ctr" defTabSz="914400" rtl="0" eaLnBrk="1" latinLnBrk="0" hangingPunct="1">
              <a:defRPr sz="1100" kern="1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Fonte: BEN 2019 (ano base 2018) | ABEEólica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56FDD3-FE7E-403D-A5B6-B5E03D5994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Quem usa energia no Brasil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2D408C01-54BC-49C2-937C-C83DF5CB9010}"/>
              </a:ext>
            </a:extLst>
          </p:cNvPr>
          <p:cNvGrpSpPr/>
          <p:nvPr/>
        </p:nvGrpSpPr>
        <p:grpSpPr>
          <a:xfrm>
            <a:off x="2279576" y="1040409"/>
            <a:ext cx="8424936" cy="5298156"/>
            <a:chOff x="2279576" y="1040409"/>
            <a:chExt cx="8424936" cy="5298156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595C6CB-FED7-4CE2-A8BF-672C79DCE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72" t="22687" r="9838" b="13232"/>
            <a:stretch/>
          </p:blipFill>
          <p:spPr>
            <a:xfrm>
              <a:off x="2279576" y="1040409"/>
              <a:ext cx="8424936" cy="5298156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E42CA3D-2836-4C05-8ED8-F23DEAB25896}"/>
                </a:ext>
              </a:extLst>
            </p:cNvPr>
            <p:cNvSpPr txBox="1"/>
            <p:nvPr/>
          </p:nvSpPr>
          <p:spPr>
            <a:xfrm>
              <a:off x="8936714" y="1957992"/>
              <a:ext cx="1407758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pt-BR" sz="1400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pt-BR" sz="1400" b="1" dirty="0">
                  <a:solidFill>
                    <a:schemeClr val="accent2">
                      <a:lumMod val="50000"/>
                    </a:schemeClr>
                  </a:solidFill>
                </a:rPr>
                <a:t>Outros Usos</a:t>
              </a:r>
            </a:p>
            <a:p>
              <a:endParaRPr lang="pt-BR" sz="5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7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35" name="Gráfico 34">
                <a:extLst>
                  <a:ext uri="{FF2B5EF4-FFF2-40B4-BE49-F238E27FC236}">
                    <a16:creationId xmlns:a16="http://schemas.microsoft.com/office/drawing/2014/main" id="{55B03ED5-5E9F-4B69-851E-09D0165ED977}"/>
                  </a:ext>
                </a:extLst>
              </p:cNvPr>
              <p:cNvGraphicFramePr/>
              <p:nvPr/>
            </p:nvGraphicFramePr>
            <p:xfrm>
              <a:off x="-24680" y="-171400"/>
              <a:ext cx="4752528" cy="545920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5" name="Gráfico 34">
                <a:extLst>
                  <a:ext uri="{FF2B5EF4-FFF2-40B4-BE49-F238E27FC236}">
                    <a16:creationId xmlns:a16="http://schemas.microsoft.com/office/drawing/2014/main" id="{55B03ED5-5E9F-4B69-851E-09D0165ED9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680" y="-171400"/>
                <a:ext cx="4752528" cy="545920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FC01447-03C9-4006-AB19-222DE0399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9F622603-C42D-49CE-92AF-7F718A9AE094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9F2D6A3-C64A-4067-B8C3-A65A0C3A9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Capacidade Instalada por Estado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D651CB-EEC1-45A8-9758-3D6002F0F9DE}"/>
              </a:ext>
            </a:extLst>
          </p:cNvPr>
          <p:cNvSpPr/>
          <p:nvPr/>
        </p:nvSpPr>
        <p:spPr>
          <a:xfrm>
            <a:off x="4170555" y="819150"/>
            <a:ext cx="2509025" cy="9538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paço Reservado para Rodapé 87">
            <a:extLst>
              <a:ext uri="{FF2B5EF4-FFF2-40B4-BE49-F238E27FC236}">
                <a16:creationId xmlns:a16="http://schemas.microsoft.com/office/drawing/2014/main" id="{25B6FDED-B8A0-4A54-B593-9AFD0EB4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250" y="6101307"/>
            <a:ext cx="4320000" cy="216000"/>
          </a:xfrm>
        </p:spPr>
        <p:txBody>
          <a:bodyPr/>
          <a:lstStyle/>
          <a:p>
            <a:r>
              <a:rPr lang="pt-BR" dirty="0"/>
              <a:t>Fonte: ANEEL | ABEEólica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B18934C-5087-40BD-A68D-1AD3ADF2DAED}"/>
              </a:ext>
            </a:extLst>
          </p:cNvPr>
          <p:cNvSpPr/>
          <p:nvPr/>
        </p:nvSpPr>
        <p:spPr>
          <a:xfrm>
            <a:off x="2431255" y="1132407"/>
            <a:ext cx="2008561" cy="2008561"/>
          </a:xfrm>
          <a:prstGeom prst="ellipse">
            <a:avLst/>
          </a:prstGeom>
          <a:solidFill>
            <a:srgbClr val="42BA97">
              <a:alpha val="36078"/>
            </a:srgb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13,2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GW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8D10E6D-E5A0-408F-9733-AA894894FA13}"/>
              </a:ext>
            </a:extLst>
          </p:cNvPr>
          <p:cNvSpPr/>
          <p:nvPr/>
        </p:nvSpPr>
        <p:spPr>
          <a:xfrm>
            <a:off x="1663280" y="3429000"/>
            <a:ext cx="1408384" cy="1408384"/>
          </a:xfrm>
          <a:prstGeom prst="ellipse">
            <a:avLst/>
          </a:prstGeom>
          <a:solidFill>
            <a:srgbClr val="42BA97">
              <a:alpha val="36078"/>
            </a:srgb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GW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9931C34-EDFF-4168-82BD-C0CC92C10BEB}"/>
              </a:ext>
            </a:extLst>
          </p:cNvPr>
          <p:cNvSpPr/>
          <p:nvPr/>
        </p:nvSpPr>
        <p:spPr>
          <a:xfrm>
            <a:off x="3148703" y="5029558"/>
            <a:ext cx="1553099" cy="22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8AF2741-9AB8-45FB-8D22-FAA1D5D2FE6A}"/>
              </a:ext>
            </a:extLst>
          </p:cNvPr>
          <p:cNvGraphicFramePr>
            <a:graphicFrameLocks/>
          </p:cNvGraphicFramePr>
          <p:nvPr/>
        </p:nvGraphicFramePr>
        <p:xfrm>
          <a:off x="4360545" y="892339"/>
          <a:ext cx="7745678" cy="51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9964D98-6CFA-4EB1-9EB4-4CD61D4A5018}"/>
              </a:ext>
            </a:extLst>
          </p:cNvPr>
          <p:cNvGrpSpPr/>
          <p:nvPr/>
        </p:nvGrpSpPr>
        <p:grpSpPr>
          <a:xfrm>
            <a:off x="121431" y="4583131"/>
            <a:ext cx="288032" cy="288032"/>
            <a:chOff x="1187524" y="5445224"/>
            <a:chExt cx="288032" cy="288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720103C1-130F-4627-8FEF-6A1A6D9057EB}"/>
                </a:ext>
              </a:extLst>
            </p:cNvPr>
            <p:cNvSpPr/>
            <p:nvPr/>
          </p:nvSpPr>
          <p:spPr>
            <a:xfrm>
              <a:off x="1187624" y="5445224"/>
              <a:ext cx="144016" cy="144016"/>
            </a:xfrm>
            <a:prstGeom prst="rect">
              <a:avLst/>
            </a:prstGeom>
            <a:solidFill>
              <a:srgbClr val="215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1865BED-BDB5-4175-AAC4-4796C01F4EF2}"/>
                </a:ext>
              </a:extLst>
            </p:cNvPr>
            <p:cNvSpPr/>
            <p:nvPr/>
          </p:nvSpPr>
          <p:spPr>
            <a:xfrm>
              <a:off x="1187524" y="5589240"/>
              <a:ext cx="144016" cy="144016"/>
            </a:xfrm>
            <a:prstGeom prst="rect">
              <a:avLst/>
            </a:prstGeom>
            <a:solidFill>
              <a:srgbClr val="ACE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FCB590C8-02BD-4CB4-89FD-5D49DBECAB2A}"/>
                </a:ext>
              </a:extLst>
            </p:cNvPr>
            <p:cNvSpPr/>
            <p:nvPr/>
          </p:nvSpPr>
          <p:spPr>
            <a:xfrm>
              <a:off x="1331540" y="5445224"/>
              <a:ext cx="144016" cy="144016"/>
            </a:xfrm>
            <a:prstGeom prst="rect">
              <a:avLst/>
            </a:prstGeom>
            <a:solidFill>
              <a:srgbClr val="D1E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FD77BBB5-3C25-49CF-905C-9CAC1DFD1338}"/>
                </a:ext>
              </a:extLst>
            </p:cNvPr>
            <p:cNvSpPr/>
            <p:nvPr/>
          </p:nvSpPr>
          <p:spPr>
            <a:xfrm>
              <a:off x="1331540" y="5589240"/>
              <a:ext cx="144016" cy="144016"/>
            </a:xfrm>
            <a:prstGeom prst="rect">
              <a:avLst/>
            </a:prstGeom>
            <a:solidFill>
              <a:srgbClr val="389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0" name="Retângulo 39">
            <a:extLst>
              <a:ext uri="{FF2B5EF4-FFF2-40B4-BE49-F238E27FC236}">
                <a16:creationId xmlns:a16="http://schemas.microsoft.com/office/drawing/2014/main" id="{F2522265-0AEB-4D2A-98DA-F5B05C8ABCDD}"/>
              </a:ext>
            </a:extLst>
          </p:cNvPr>
          <p:cNvSpPr/>
          <p:nvPr/>
        </p:nvSpPr>
        <p:spPr>
          <a:xfrm>
            <a:off x="119336" y="5003557"/>
            <a:ext cx="285916" cy="288032"/>
          </a:xfrm>
          <a:prstGeom prst="rect">
            <a:avLst/>
          </a:prstGeom>
          <a:solidFill>
            <a:schemeClr val="bg1"/>
          </a:solidFill>
          <a:ln w="3175">
            <a:solidFill>
              <a:srgbClr val="42BA97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C235F5A-D6F0-49DB-87C2-995DC8FFDD14}"/>
              </a:ext>
            </a:extLst>
          </p:cNvPr>
          <p:cNvSpPr txBox="1"/>
          <p:nvPr/>
        </p:nvSpPr>
        <p:spPr>
          <a:xfrm>
            <a:off x="416417" y="4509120"/>
            <a:ext cx="13324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Capacidade instalada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15,3 GW (613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CE70959-659D-43B2-9B24-1504E4974AD5}"/>
              </a:ext>
            </a:extLst>
          </p:cNvPr>
          <p:cNvSpPr txBox="1"/>
          <p:nvPr/>
        </p:nvSpPr>
        <p:spPr>
          <a:xfrm>
            <a:off x="415615" y="4932663"/>
            <a:ext cx="13949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Capacidade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contratada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6,1 GW (194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30A6F9FA-5B3C-4F5F-A762-BCE80D1D80F9}"/>
              </a:ext>
            </a:extLst>
          </p:cNvPr>
          <p:cNvSpPr/>
          <p:nvPr/>
        </p:nvSpPr>
        <p:spPr>
          <a:xfrm>
            <a:off x="121432" y="5455889"/>
            <a:ext cx="291393" cy="220106"/>
          </a:xfrm>
          <a:prstGeom prst="roundRect">
            <a:avLst/>
          </a:prstGeom>
          <a:solidFill>
            <a:srgbClr val="42BA97">
              <a:alpha val="58039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D8556B6-FD5D-496A-87C5-DA9CA71073D7}"/>
              </a:ext>
            </a:extLst>
          </p:cNvPr>
          <p:cNvSpPr txBox="1"/>
          <p:nvPr/>
        </p:nvSpPr>
        <p:spPr>
          <a:xfrm>
            <a:off x="443324" y="5328838"/>
            <a:ext cx="1523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21,5 GW (807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D402D-DDE0-458D-857A-2F24D1B9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B00B9B3-72A0-454E-8FC3-33F1DCF4C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EVOLUÇÃO DA CAPACIDADE INSTALADA</a:t>
            </a:r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7080692-B3A1-4BF4-BEC2-FEE59564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ANEEL | ABEEólica</a:t>
            </a:r>
            <a:endParaRPr lang="pt-BR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BC67169-3B4B-4025-9566-ECFAD0A70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61236"/>
              </p:ext>
            </p:extLst>
          </p:nvPr>
        </p:nvGraphicFramePr>
        <p:xfrm>
          <a:off x="0" y="440668"/>
          <a:ext cx="12168336" cy="579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0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ndo branco">
  <a:themeElements>
    <a:clrScheme name="Personalizada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6294"/>
      </a:hlink>
      <a:folHlink>
        <a:srgbClr val="B26B02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O PPT_ABEEolica2018_NAOSALVAR" id="{5733D469-4B0B-472F-9AAE-AB7ECBDCD5C2}" vid="{A51A5A2D-A3A8-4CB6-9162-D0BFF08B6C8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zul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</TotalTime>
  <Words>854</Words>
  <Application>Microsoft Office PowerPoint</Application>
  <PresentationFormat>Widescreen</PresentationFormat>
  <Paragraphs>134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Verdana</vt:lpstr>
      <vt:lpstr>Wingdings</vt:lpstr>
      <vt:lpstr>Wingdings 2</vt:lpstr>
      <vt:lpstr>Fundo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ABEEólica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Selma Bellini</dc:creator>
  <cp:lastModifiedBy>Selma Bellini</cp:lastModifiedBy>
  <cp:revision>675</cp:revision>
  <cp:lastPrinted>2016-11-07T16:11:03Z</cp:lastPrinted>
  <dcterms:created xsi:type="dcterms:W3CDTF">2016-06-16T19:41:23Z</dcterms:created>
  <dcterms:modified xsi:type="dcterms:W3CDTF">2019-10-10T14:11:19Z</dcterms:modified>
</cp:coreProperties>
</file>