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703" autoAdjust="0"/>
  </p:normalViewPr>
  <p:slideViewPr>
    <p:cSldViewPr snapToGrid="0" showGuides="1">
      <p:cViewPr varScale="1">
        <p:scale>
          <a:sx n="56" d="100"/>
          <a:sy n="56" d="100"/>
        </p:scale>
        <p:origin x="1637"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2B8971-172D-44E7-9A8F-A969E24B66C3}" type="datetimeFigureOut">
              <a:rPr lang="en-US" smtClean="0"/>
              <a:t>4/13/2020</a:t>
            </a:fld>
            <a:endParaRPr lang="en-US"/>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B526D9-CC40-4D26-8FDE-F871073334BC}" type="slidenum">
              <a:rPr lang="en-US" smtClean="0"/>
              <a:t>‹nº›</a:t>
            </a:fld>
            <a:endParaRPr lang="en-US"/>
          </a:p>
        </p:txBody>
      </p:sp>
    </p:spTree>
    <p:extLst>
      <p:ext uri="{BB962C8B-B14F-4D97-AF65-F5344CB8AC3E}">
        <p14:creationId xmlns:p14="http://schemas.microsoft.com/office/powerpoint/2010/main" val="3308345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1946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ço Reservado para Imagem de Slide 1"/>
          <p:cNvSpPr>
            <a:spLocks noGrp="1" noRot="1" noChangeAspect="1" noChangeArrowheads="1" noTextEdit="1"/>
          </p:cNvSpPr>
          <p:nvPr>
            <p:ph type="sldImg"/>
          </p:nvPr>
        </p:nvSpPr>
        <p:spPr>
          <a:ln/>
        </p:spPr>
      </p:sp>
      <p:sp>
        <p:nvSpPr>
          <p:cNvPr id="37891" name="Espaço Reservado para Anotaçõ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t-BR" altLang="en-US" sz="1200" dirty="0" smtClean="0"/>
              <a:t>Os </a:t>
            </a:r>
            <a:r>
              <a:rPr lang="pt-BR" altLang="en-US" sz="1200" b="1" dirty="0" smtClean="0"/>
              <a:t>lubrificantes solúveis  </a:t>
            </a:r>
            <a:r>
              <a:rPr lang="pt-BR" altLang="en-US" sz="1200" dirty="0" smtClean="0"/>
              <a:t>ao contrário do insolúveis podem contribuir com a desintegração do comprimido, quando dotado de  alto coeficiente de solubilidade e velocidade de dissolução. </a:t>
            </a:r>
          </a:p>
          <a:p>
            <a:r>
              <a:rPr lang="pt-BR" altLang="en-US" sz="1200" u="sng" dirty="0" smtClean="0"/>
              <a:t>Comentários</a:t>
            </a:r>
            <a:r>
              <a:rPr lang="pt-BR" altLang="en-US" sz="1200" dirty="0" smtClean="0"/>
              <a:t>: </a:t>
            </a:r>
          </a:p>
          <a:p>
            <a:r>
              <a:rPr lang="pt-BR" altLang="en-US" sz="1200" b="1" dirty="0" smtClean="0"/>
              <a:t>Cloreto de sódio</a:t>
            </a:r>
            <a:r>
              <a:rPr lang="pt-BR" altLang="en-US" sz="1200" dirty="0" smtClean="0"/>
              <a:t>, quando seco é um ótimo lubrificante do tipo </a:t>
            </a:r>
            <a:r>
              <a:rPr lang="pt-BR" altLang="en-US" sz="1200" u="sng" dirty="0" smtClean="0"/>
              <a:t>deslizante</a:t>
            </a:r>
            <a:r>
              <a:rPr lang="pt-BR" altLang="en-US" sz="1200" dirty="0" smtClean="0"/>
              <a:t>. Tem como inconveniente o fato de ser higroscópico (lembrem do saleiro de restaurante em dia chuvoso), além disso é muito abrasivo, e deve ser evitado em medicamentos de uso contínuo para hipertensos. </a:t>
            </a:r>
          </a:p>
          <a:p>
            <a:r>
              <a:rPr lang="pt-BR" altLang="en-US" sz="1200" b="1" dirty="0" smtClean="0"/>
              <a:t>DL Leucina, </a:t>
            </a:r>
            <a:r>
              <a:rPr lang="pt-BR" altLang="en-US" sz="1200" dirty="0" smtClean="0"/>
              <a:t>(mistura racêmica do aminoácido leucina) bom lubrificante do tipo </a:t>
            </a:r>
            <a:r>
              <a:rPr lang="pt-BR" altLang="en-US" sz="1200" u="sng" dirty="0" smtClean="0"/>
              <a:t>deslizante</a:t>
            </a:r>
            <a:r>
              <a:rPr lang="pt-BR" altLang="en-US" sz="1200" dirty="0" smtClean="0"/>
              <a:t> porém de custo elevado.  </a:t>
            </a:r>
          </a:p>
          <a:p>
            <a:r>
              <a:rPr lang="pt-BR" altLang="en-US" sz="1200" b="1" dirty="0" err="1" smtClean="0"/>
              <a:t>Carbowax</a:t>
            </a:r>
            <a:r>
              <a:rPr lang="pt-BR" altLang="en-US" sz="1200" b="1" dirty="0" smtClean="0"/>
              <a:t> 4000/6000</a:t>
            </a:r>
            <a:r>
              <a:rPr lang="pt-BR" altLang="en-US" sz="1200" dirty="0" smtClean="0"/>
              <a:t>, ótimo lubrificante do tipo </a:t>
            </a:r>
            <a:r>
              <a:rPr lang="pt-BR" altLang="en-US" sz="1200" u="sng" dirty="0" smtClean="0"/>
              <a:t>deslizante,</a:t>
            </a:r>
            <a:r>
              <a:rPr lang="pt-BR" altLang="en-US" sz="1200" dirty="0" smtClean="0"/>
              <a:t> porém baixo ponto de fusão.</a:t>
            </a:r>
          </a:p>
          <a:p>
            <a:r>
              <a:rPr lang="pt-BR" altLang="en-US" sz="1200" b="1" dirty="0" err="1" smtClean="0"/>
              <a:t>Oleato</a:t>
            </a:r>
            <a:r>
              <a:rPr lang="pt-BR" altLang="en-US" sz="1200" b="1" dirty="0" smtClean="0"/>
              <a:t> de sódio </a:t>
            </a:r>
            <a:r>
              <a:rPr lang="pt-BR" altLang="en-US" sz="1200" dirty="0" smtClean="0"/>
              <a:t>(sal sódico do ácido oleico)  bom lubrificante do tanto </a:t>
            </a:r>
            <a:r>
              <a:rPr lang="pt-BR" altLang="en-US" sz="1200" u="sng" dirty="0" smtClean="0"/>
              <a:t>deslizante </a:t>
            </a:r>
            <a:r>
              <a:rPr lang="pt-BR" altLang="en-US" sz="1200" dirty="0" smtClean="0"/>
              <a:t>e tem ação </a:t>
            </a:r>
            <a:r>
              <a:rPr lang="pt-BR" altLang="en-US" sz="1200" u="sng" dirty="0" smtClean="0"/>
              <a:t>antiaderente</a:t>
            </a:r>
            <a:r>
              <a:rPr lang="pt-BR" altLang="en-US" sz="1200" dirty="0" smtClean="0"/>
              <a:t>. </a:t>
            </a:r>
          </a:p>
          <a:p>
            <a:r>
              <a:rPr lang="pt-BR" altLang="en-US" sz="1200" b="1" dirty="0" smtClean="0"/>
              <a:t>Acetato de sódio </a:t>
            </a:r>
            <a:r>
              <a:rPr lang="pt-BR" altLang="en-US" sz="1200" dirty="0" smtClean="0"/>
              <a:t>(sal sódico do ácido acético) boa propriedade </a:t>
            </a:r>
            <a:r>
              <a:rPr lang="pt-BR" altLang="en-US" sz="1200" u="sng" dirty="0" smtClean="0"/>
              <a:t>deslizante</a:t>
            </a:r>
            <a:r>
              <a:rPr lang="pt-BR" altLang="en-US" sz="1200" dirty="0" smtClean="0"/>
              <a:t>. </a:t>
            </a:r>
          </a:p>
          <a:p>
            <a:r>
              <a:rPr lang="pt-BR" altLang="en-US" sz="1200" b="1" dirty="0" err="1" smtClean="0"/>
              <a:t>Lauril</a:t>
            </a:r>
            <a:r>
              <a:rPr lang="pt-BR" altLang="en-US" sz="1200" b="1" dirty="0" smtClean="0"/>
              <a:t> sulfato de sódio </a:t>
            </a:r>
            <a:r>
              <a:rPr lang="pt-BR" altLang="en-US" sz="1200" dirty="0" smtClean="0"/>
              <a:t>( sal sódico do ácido láurico sulfatado) boa propriedade </a:t>
            </a:r>
            <a:r>
              <a:rPr lang="pt-BR" altLang="en-US" sz="1200" u="sng" dirty="0" smtClean="0"/>
              <a:t>deslizante e antiaderente</a:t>
            </a:r>
            <a:r>
              <a:rPr lang="pt-BR" altLang="en-US" sz="1200" dirty="0" smtClean="0"/>
              <a:t>, porém é um detergente potente e deve ser utilizado com cautela para evitar dano celular. Útil quando é necessário aumentar a </a:t>
            </a:r>
            <a:r>
              <a:rPr lang="pt-BR" altLang="en-US" sz="1200" dirty="0" err="1" smtClean="0"/>
              <a:t>molhabilidade</a:t>
            </a:r>
            <a:r>
              <a:rPr lang="pt-BR" altLang="en-US" sz="1200" dirty="0" smtClean="0"/>
              <a:t> do fármaco (agente </a:t>
            </a:r>
            <a:r>
              <a:rPr lang="pt-BR" altLang="en-US" sz="1200" dirty="0" err="1" smtClean="0"/>
              <a:t>molhante</a:t>
            </a:r>
            <a:r>
              <a:rPr lang="pt-BR" altLang="en-US" sz="1200" dirty="0" smtClean="0"/>
              <a:t> usado para  reduzir a tensão interfacial entre a partícula e a água).</a:t>
            </a:r>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a:p>
            <a:endParaRPr lang="pt-BR" altLang="en-US" dirty="0" smtClean="0"/>
          </a:p>
        </p:txBody>
      </p:sp>
      <p:sp>
        <p:nvSpPr>
          <p:cNvPr id="37892"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4CC89F-AD69-406A-948D-2AF1B5C6F03D}" type="slidenum">
              <a:rPr lang="pt-BR" altLang="en-US">
                <a:latin typeface="Times New Roman" panose="02020603050405020304" pitchFamily="18" charset="0"/>
              </a:rPr>
              <a:pPr/>
              <a:t>15</a:t>
            </a:fld>
            <a:endParaRPr lang="pt-BR" altLang="en-US">
              <a:latin typeface="Times New Roman" panose="02020603050405020304" pitchFamily="18" charset="0"/>
            </a:endParaRPr>
          </a:p>
        </p:txBody>
      </p:sp>
    </p:spTree>
    <p:extLst>
      <p:ext uri="{BB962C8B-B14F-4D97-AF65-F5344CB8AC3E}">
        <p14:creationId xmlns:p14="http://schemas.microsoft.com/office/powerpoint/2010/main" val="390788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altLang="en-US" sz="1200" dirty="0" smtClean="0"/>
              <a:t>Na composição de um comprimido temos: </a:t>
            </a:r>
            <a:r>
              <a:rPr lang="pt-BR" altLang="en-US" sz="1200" b="1" dirty="0" smtClean="0"/>
              <a:t>1) fármaco</a:t>
            </a:r>
            <a:r>
              <a:rPr lang="pt-BR" altLang="en-US" sz="1200" dirty="0" smtClean="0"/>
              <a:t>, entidade química com atividade biológica; </a:t>
            </a:r>
            <a:r>
              <a:rPr lang="pt-BR" altLang="en-US" sz="1200" b="1" dirty="0" smtClean="0"/>
              <a:t>2) adjuvantes</a:t>
            </a:r>
            <a:r>
              <a:rPr lang="pt-BR" altLang="en-US" sz="1200" dirty="0" smtClean="0"/>
              <a:t>, entidade química sem atividade biológica, porém com </a:t>
            </a:r>
            <a:r>
              <a:rPr lang="pt-BR" altLang="en-US" sz="1200" u="sng" dirty="0" smtClean="0"/>
              <a:t>funcionalidade farmacotécnica </a:t>
            </a:r>
            <a:r>
              <a:rPr lang="pt-BR" altLang="en-US" sz="1200" dirty="0" smtClean="0"/>
              <a:t>específica na preparação. A </a:t>
            </a:r>
            <a:r>
              <a:rPr lang="pt-BR" altLang="en-US" sz="1200" u="sng" dirty="0" smtClean="0"/>
              <a:t>somatória </a:t>
            </a:r>
            <a:r>
              <a:rPr lang="pt-BR" altLang="en-US" sz="1200" dirty="0" smtClean="0"/>
              <a:t>de todos os </a:t>
            </a:r>
            <a:r>
              <a:rPr lang="pt-BR" altLang="en-US" sz="1200" u="sng" dirty="0" smtClean="0"/>
              <a:t>adjuvantes</a:t>
            </a:r>
            <a:r>
              <a:rPr lang="pt-BR" altLang="en-US" sz="1200" dirty="0" smtClean="0"/>
              <a:t> compõem </a:t>
            </a:r>
            <a:r>
              <a:rPr lang="pt-BR" altLang="en-US" sz="1200" u="sng" dirty="0" smtClean="0"/>
              <a:t>o excipiente </a:t>
            </a:r>
            <a:r>
              <a:rPr lang="pt-BR" altLang="en-US" sz="1200" dirty="0" smtClean="0"/>
              <a:t>ou veículo. Por convenção denominamos excipiente quando a preparação é sólida e de veículo quando a preparação é líquida. Aqui vale a regra menos é mais, pois em qualquer preparação devemos trabalhar com o mínimo em variedade química na menor quantidade possível para obter a preparação desejada. Quanto maior a variedade química maior a possibilidade de interação entre os componentes.</a:t>
            </a:r>
          </a:p>
          <a:p>
            <a:r>
              <a:rPr lang="pt-BR" altLang="en-US" sz="1200" dirty="0" smtClean="0"/>
              <a:t>A escolha dos adjuvantes deve ser criteriosa, visando minimizar possíveis incompatibilidades fármaco/adjuvante e adjuvante/adjuvante. Nesta escolha é importante estudar a estrutura química do fármaco, seus grupos funcionais sua estabilidade química e física, de forma a possibilitar prever possíveis interações com adjuvantes possibilitando escolha mais racional dos mesmos. </a:t>
            </a:r>
          </a:p>
          <a:p>
            <a:r>
              <a:rPr lang="pt-BR" altLang="en-US" sz="1200" dirty="0" smtClean="0"/>
              <a:t>As classes de adjuvantes utilizadas em praticamente todos os comprimidos são: </a:t>
            </a:r>
            <a:r>
              <a:rPr lang="pt-BR" altLang="en-US" sz="1200" b="1" dirty="0" smtClean="0"/>
              <a:t>diluente, aglutinante, </a:t>
            </a:r>
            <a:r>
              <a:rPr lang="pt-BR" altLang="en-US" sz="1200" b="1" dirty="0" err="1" smtClean="0"/>
              <a:t>desintegrante</a:t>
            </a:r>
            <a:r>
              <a:rPr lang="pt-BR" altLang="en-US" sz="1200" b="1" dirty="0" smtClean="0"/>
              <a:t> e lubrificante</a:t>
            </a:r>
            <a:r>
              <a:rPr lang="pt-BR" altLang="en-US" sz="1200" dirty="0" smtClean="0"/>
              <a:t>.  Outros com corante, edulcorante e corretivo de pH, só são utilizados em situações específicas como por exemplo,   corante e edulcorante para comprimidos de uso infantil (comprimido de ácido acetilsalicílico)</a:t>
            </a:r>
          </a:p>
          <a:p>
            <a:endParaRPr lang="en-US" dirty="0"/>
          </a:p>
        </p:txBody>
      </p:sp>
      <p:sp>
        <p:nvSpPr>
          <p:cNvPr id="4" name="Espaço Reservado para Número de Slide 3"/>
          <p:cNvSpPr>
            <a:spLocks noGrp="1"/>
          </p:cNvSpPr>
          <p:nvPr>
            <p:ph type="sldNum" sz="quarter" idx="10"/>
          </p:nvPr>
        </p:nvSpPr>
        <p:spPr/>
        <p:txBody>
          <a:bodyPr/>
          <a:lstStyle/>
          <a:p>
            <a:fld id="{FF3C8690-0908-44E6-8D61-10E5E3FFDE58}" type="slidenum">
              <a:rPr lang="pt-BR" altLang="en-US" smtClean="0"/>
              <a:pPr/>
              <a:t>5</a:t>
            </a:fld>
            <a:endParaRPr lang="pt-BR" altLang="en-US"/>
          </a:p>
        </p:txBody>
      </p:sp>
    </p:spTree>
    <p:extLst>
      <p:ext uri="{BB962C8B-B14F-4D97-AF65-F5344CB8AC3E}">
        <p14:creationId xmlns:p14="http://schemas.microsoft.com/office/powerpoint/2010/main" val="20610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US" i="1" dirty="0"/>
          </a:p>
        </p:txBody>
      </p:sp>
      <p:sp>
        <p:nvSpPr>
          <p:cNvPr id="4" name="Espaço Reservado para Número de Slide 3"/>
          <p:cNvSpPr>
            <a:spLocks noGrp="1"/>
          </p:cNvSpPr>
          <p:nvPr>
            <p:ph type="sldNum" sz="quarter" idx="10"/>
          </p:nvPr>
        </p:nvSpPr>
        <p:spPr/>
        <p:txBody>
          <a:bodyPr/>
          <a:lstStyle/>
          <a:p>
            <a:fld id="{FF3C8690-0908-44E6-8D61-10E5E3FFDE58}" type="slidenum">
              <a:rPr lang="pt-BR" altLang="en-US" smtClean="0"/>
              <a:pPr/>
              <a:t>8</a:t>
            </a:fld>
            <a:endParaRPr lang="pt-BR" altLang="en-US"/>
          </a:p>
        </p:txBody>
      </p:sp>
    </p:spTree>
    <p:extLst>
      <p:ext uri="{BB962C8B-B14F-4D97-AF65-F5344CB8AC3E}">
        <p14:creationId xmlns:p14="http://schemas.microsoft.com/office/powerpoint/2010/main" val="1477896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lvl="1" indent="0" algn="just">
              <a:buFontTx/>
              <a:buNone/>
            </a:pPr>
            <a:r>
              <a:rPr lang="pt-BR" altLang="en-US" sz="1800" dirty="0" smtClean="0">
                <a:cs typeface="Times New Roman" panose="02020603050405020304" pitchFamily="18" charset="0"/>
              </a:rPr>
              <a:t>Nessa tabela, notem</a:t>
            </a:r>
            <a:r>
              <a:rPr lang="pt-BR" altLang="en-US" sz="1800" baseline="0" dirty="0" smtClean="0">
                <a:cs typeface="Times New Roman" panose="02020603050405020304" pitchFamily="18" charset="0"/>
              </a:rPr>
              <a:t> que a </a:t>
            </a:r>
            <a:r>
              <a:rPr lang="pt-BR" altLang="en-US" sz="1800" b="1" dirty="0" smtClean="0">
                <a:cs typeface="Times New Roman" panose="02020603050405020304" pitchFamily="18" charset="0"/>
              </a:rPr>
              <a:t>segunda coluna </a:t>
            </a:r>
            <a:r>
              <a:rPr lang="pt-BR" altLang="en-US" sz="1800" dirty="0" smtClean="0">
                <a:cs typeface="Times New Roman" panose="02020603050405020304" pitchFamily="18" charset="0"/>
              </a:rPr>
              <a:t>está </a:t>
            </a:r>
            <a:r>
              <a:rPr lang="pt-BR" altLang="en-US" sz="1800" b="1" dirty="0" smtClean="0">
                <a:cs typeface="Times New Roman" panose="02020603050405020304" pitchFamily="18" charset="0"/>
              </a:rPr>
              <a:t>%</a:t>
            </a:r>
            <a:r>
              <a:rPr lang="pt-BR" altLang="en-US" sz="1800" dirty="0" smtClean="0">
                <a:cs typeface="Times New Roman" panose="02020603050405020304" pitchFamily="18" charset="0"/>
              </a:rPr>
              <a:t> </a:t>
            </a:r>
            <a:r>
              <a:rPr lang="pt-BR" altLang="en-US" sz="1800" b="1" dirty="0" smtClean="0">
                <a:cs typeface="Times New Roman" panose="02020603050405020304" pitchFamily="18" charset="0"/>
              </a:rPr>
              <a:t>no sistema de granulação</a:t>
            </a:r>
            <a:r>
              <a:rPr lang="pt-BR" altLang="en-US" sz="1800" dirty="0" smtClean="0">
                <a:cs typeface="Times New Roman" panose="02020603050405020304" pitchFamily="18" charset="0"/>
              </a:rPr>
              <a:t>, isto quer dizer que, se pretendemos trabalhar com granulação dos pós por via úmida (isto veremos em detalhes, um pouco mais adiante) essa porcentagem</a:t>
            </a:r>
            <a:r>
              <a:rPr lang="pt-BR" altLang="en-US" sz="1800" baseline="0" dirty="0" smtClean="0">
                <a:cs typeface="Times New Roman" panose="02020603050405020304" pitchFamily="18" charset="0"/>
              </a:rPr>
              <a:t> representaria a </a:t>
            </a:r>
            <a:r>
              <a:rPr lang="pt-BR" altLang="en-US" sz="1800" dirty="0" smtClean="0">
                <a:cs typeface="Times New Roman" panose="02020603050405020304" pitchFamily="18" charset="0"/>
              </a:rPr>
              <a:t>solução de aglutinante que seria adicionada à mistura de pós e não o aglutinante em pó (seco). Na </a:t>
            </a:r>
            <a:r>
              <a:rPr lang="pt-BR" altLang="en-US" sz="1800" b="1" dirty="0" smtClean="0">
                <a:cs typeface="Times New Roman" panose="02020603050405020304" pitchFamily="18" charset="0"/>
              </a:rPr>
              <a:t>terceira coluna % na fórmula, </a:t>
            </a:r>
            <a:r>
              <a:rPr lang="pt-BR" altLang="en-US" sz="1800" dirty="0" smtClean="0">
                <a:cs typeface="Times New Roman" panose="02020603050405020304" pitchFamily="18" charset="0"/>
              </a:rPr>
              <a:t>indica a porcentagem de aglutinante na composição final. Ou seja p.ex. usamos 5% acácia, isso indica que 5% da massa final do comprimido corresponde a acácia.</a:t>
            </a:r>
          </a:p>
          <a:p>
            <a:pPr marL="0" lvl="1" indent="0" algn="just">
              <a:buFontTx/>
              <a:buNone/>
            </a:pPr>
            <a:endParaRPr lang="pt-BR" altLang="en-US" sz="1800" dirty="0" smtClean="0">
              <a:cs typeface="Times New Roman" panose="02020603050405020304" pitchFamily="18" charset="0"/>
            </a:endParaRPr>
          </a:p>
          <a:p>
            <a:pPr lvl="1" algn="just">
              <a:buFontTx/>
              <a:buNone/>
            </a:pPr>
            <a:r>
              <a:rPr lang="pt-BR" altLang="en-US" sz="1800" b="1" u="sng" dirty="0" smtClean="0">
                <a:cs typeface="Times New Roman" panose="02020603050405020304" pitchFamily="18" charset="0"/>
              </a:rPr>
              <a:t>Agora vamos falar um pouco dos aglutinantes que compõem a tabela: </a:t>
            </a:r>
          </a:p>
          <a:p>
            <a:pPr algn="just"/>
            <a:r>
              <a:rPr lang="pt-BR" altLang="en-US" sz="1800" b="1" dirty="0" smtClean="0"/>
              <a:t>Acácia</a:t>
            </a:r>
            <a:r>
              <a:rPr lang="pt-BR" altLang="en-US" sz="1800" dirty="0" smtClean="0"/>
              <a:t> ou goma arábica: é extraída de uma planta do continente Africano e  como tal apresenta variações sazonais em sua composição,  tendo como composição básica carboidrato e em torno de 5% de proteína.</a:t>
            </a:r>
          </a:p>
          <a:p>
            <a:pPr algn="just"/>
            <a:r>
              <a:rPr lang="pt-BR" altLang="en-US" sz="1800" b="1" dirty="0" smtClean="0"/>
              <a:t>Derivados de celulose: </a:t>
            </a:r>
            <a:r>
              <a:rPr lang="pt-BR" altLang="en-US" sz="1800" dirty="0" smtClean="0"/>
              <a:t>são derivados da celulose, obtidos por processo semissintéticos ou seja, adição de grupos funcionais a celulose portanto proporcionando características constantes. Entre os derivados temos entre outros a </a:t>
            </a:r>
            <a:r>
              <a:rPr lang="pt-BR" altLang="en-US" sz="1800" dirty="0" err="1" smtClean="0"/>
              <a:t>hidroxipropilcelulose</a:t>
            </a:r>
            <a:r>
              <a:rPr lang="pt-BR" altLang="en-US" sz="1800" dirty="0" smtClean="0"/>
              <a:t>, </a:t>
            </a:r>
            <a:r>
              <a:rPr lang="pt-BR" altLang="en-US" sz="1800" dirty="0" err="1" smtClean="0"/>
              <a:t>hidroxipropilmetilcelulose</a:t>
            </a:r>
            <a:r>
              <a:rPr lang="pt-BR" altLang="en-US" sz="1800" dirty="0" smtClean="0"/>
              <a:t>, metil celulose, </a:t>
            </a:r>
            <a:r>
              <a:rPr lang="pt-BR" altLang="en-US" sz="1800" dirty="0" err="1" smtClean="0"/>
              <a:t>carboximetilcelulose</a:t>
            </a:r>
            <a:r>
              <a:rPr lang="pt-BR" altLang="en-US" sz="1800" dirty="0" smtClean="0"/>
              <a:t> sódica  e </a:t>
            </a:r>
            <a:r>
              <a:rPr lang="pt-BR" altLang="en-US" sz="1800" dirty="0" err="1" smtClean="0"/>
              <a:t>etil</a:t>
            </a:r>
            <a:r>
              <a:rPr lang="pt-BR" altLang="en-US" sz="1800" dirty="0" smtClean="0"/>
              <a:t> celulose, todas são </a:t>
            </a:r>
            <a:r>
              <a:rPr lang="pt-BR" altLang="en-US" sz="1800" dirty="0" err="1" smtClean="0"/>
              <a:t>dispersíveis</a:t>
            </a:r>
            <a:r>
              <a:rPr lang="pt-BR" altLang="en-US" sz="1800" dirty="0" smtClean="0"/>
              <a:t> em água formando gel, exceto a </a:t>
            </a:r>
            <a:r>
              <a:rPr lang="pt-BR" altLang="en-US" sz="1800" dirty="0" err="1" smtClean="0"/>
              <a:t>etil</a:t>
            </a:r>
            <a:r>
              <a:rPr lang="pt-BR" altLang="en-US" sz="1800" dirty="0" smtClean="0"/>
              <a:t> celulose a mais hidrofóbica devido ao radical </a:t>
            </a:r>
            <a:r>
              <a:rPr lang="pt-BR" altLang="en-US" sz="1800" dirty="0" err="1" smtClean="0"/>
              <a:t>etil</a:t>
            </a:r>
            <a:r>
              <a:rPr lang="pt-BR" altLang="en-US" sz="1800" dirty="0" smtClean="0"/>
              <a:t> e portanto solúvel em solvente </a:t>
            </a:r>
            <a:r>
              <a:rPr lang="pt-BR" altLang="en-US" sz="1800" dirty="0" err="1" smtClean="0"/>
              <a:t>aprótico</a:t>
            </a:r>
            <a:r>
              <a:rPr lang="pt-BR" altLang="en-US" sz="1800" dirty="0" smtClean="0"/>
              <a:t> (etanol).  As </a:t>
            </a:r>
            <a:r>
              <a:rPr lang="pt-BR" altLang="en-US" sz="1800" b="1" dirty="0" smtClean="0"/>
              <a:t>% </a:t>
            </a:r>
            <a:r>
              <a:rPr lang="pt-BR" altLang="en-US" sz="1800" dirty="0" smtClean="0"/>
              <a:t>citadas na tabela podem variar em função  do peso molecular e consequentemente da viscosidade da dispersão,  maior dificuldade em utilizá-la na granulação por via úmida. </a:t>
            </a:r>
          </a:p>
          <a:p>
            <a:pPr algn="just"/>
            <a:endParaRPr lang="en-US" dirty="0"/>
          </a:p>
        </p:txBody>
      </p:sp>
      <p:sp>
        <p:nvSpPr>
          <p:cNvPr id="4" name="Espaço Reservado para Número de Slide 3"/>
          <p:cNvSpPr>
            <a:spLocks noGrp="1"/>
          </p:cNvSpPr>
          <p:nvPr>
            <p:ph type="sldNum" sz="quarter" idx="10"/>
          </p:nvPr>
        </p:nvSpPr>
        <p:spPr/>
        <p:txBody>
          <a:bodyPr/>
          <a:lstStyle/>
          <a:p>
            <a:fld id="{FF3C8690-0908-44E6-8D61-10E5E3FFDE58}" type="slidenum">
              <a:rPr lang="pt-BR" altLang="en-US" smtClean="0"/>
              <a:pPr/>
              <a:t>9</a:t>
            </a:fld>
            <a:endParaRPr lang="pt-BR" altLang="en-US"/>
          </a:p>
        </p:txBody>
      </p:sp>
    </p:spTree>
    <p:extLst>
      <p:ext uri="{BB962C8B-B14F-4D97-AF65-F5344CB8AC3E}">
        <p14:creationId xmlns:p14="http://schemas.microsoft.com/office/powerpoint/2010/main" val="855055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lgn="just"/>
            <a:r>
              <a:rPr lang="pt-BR" altLang="en-US" sz="1050" b="0" i="1" dirty="0" smtClean="0"/>
              <a:t>......continuação....</a:t>
            </a:r>
          </a:p>
          <a:p>
            <a:pPr algn="just"/>
            <a:endParaRPr lang="pt-BR" altLang="en-US" sz="1200" b="0" i="1" dirty="0" smtClean="0"/>
          </a:p>
          <a:p>
            <a:pPr algn="just"/>
            <a:r>
              <a:rPr lang="pt-BR" altLang="en-US" sz="1200" b="1" dirty="0" smtClean="0"/>
              <a:t>Gelatina</a:t>
            </a:r>
            <a:r>
              <a:rPr lang="pt-BR" altLang="en-US" sz="1200" b="0" dirty="0" smtClean="0"/>
              <a:t>:</a:t>
            </a:r>
            <a:r>
              <a:rPr lang="pt-BR" altLang="en-US" sz="1200" dirty="0" smtClean="0"/>
              <a:t> obtida por hidrólise dos colágenos de carcaça e couro de bovinos e suínos,  pouco eficiente quando utilizada seca, quando em dispersão, esta deve estar aquecida para a gelatina não ficar um gel muito resistente (acredito que todos já fizeram gelatina em casa!!). Pouco eficiente quando utilizada em pó.</a:t>
            </a:r>
          </a:p>
          <a:p>
            <a:pPr algn="just"/>
            <a:endParaRPr lang="pt-BR" altLang="en-US" sz="1200" dirty="0" smtClean="0"/>
          </a:p>
          <a:p>
            <a:pPr algn="just"/>
            <a:r>
              <a:rPr lang="pt-BR" altLang="en-US" sz="1200" b="1" dirty="0" smtClean="0"/>
              <a:t>Gelatina-acácia: </a:t>
            </a:r>
            <a:r>
              <a:rPr lang="pt-BR" altLang="en-US" sz="1200" dirty="0" smtClean="0"/>
              <a:t>mesmas considerações da gelatina.</a:t>
            </a:r>
          </a:p>
          <a:p>
            <a:pPr algn="just"/>
            <a:endParaRPr lang="pt-BR" altLang="en-US" sz="1200" dirty="0" smtClean="0"/>
          </a:p>
          <a:p>
            <a:pPr algn="just"/>
            <a:r>
              <a:rPr lang="pt-BR" altLang="en-US" sz="1200" b="1" dirty="0" err="1" smtClean="0"/>
              <a:t>Polivinilpirrolidona</a:t>
            </a:r>
            <a:r>
              <a:rPr lang="pt-BR" altLang="en-US" sz="1200" b="1" dirty="0" smtClean="0"/>
              <a:t> </a:t>
            </a:r>
            <a:r>
              <a:rPr lang="pt-BR" altLang="en-US" sz="1200" dirty="0" smtClean="0"/>
              <a:t>(PVP): polímero sintético  solúvel tanto em etanol quanto em água, faz um bom par com celulose </a:t>
            </a:r>
            <a:r>
              <a:rPr lang="pt-BR" altLang="en-US" sz="1200" dirty="0" err="1" smtClean="0"/>
              <a:t>microcristalina</a:t>
            </a:r>
            <a:r>
              <a:rPr lang="pt-BR" altLang="en-US" sz="1200" dirty="0" smtClean="0"/>
              <a:t>.  Eficiente tanto em solução quanto em pó. É disponível no mercado  com diferentes massas moleculares, a mais apropriada para comprimidos é a K30, massa molecular em torno de 130</a:t>
            </a:r>
            <a:r>
              <a:rPr lang="pt-BR" altLang="en-US" sz="1200" baseline="0" dirty="0" smtClean="0"/>
              <a:t> </a:t>
            </a:r>
            <a:r>
              <a:rPr lang="pt-BR" altLang="en-US" sz="1200" dirty="0" smtClean="0"/>
              <a:t>g/mol.</a:t>
            </a:r>
          </a:p>
          <a:p>
            <a:pPr algn="just"/>
            <a:endParaRPr lang="pt-BR" altLang="en-US" sz="1200" dirty="0" smtClean="0"/>
          </a:p>
          <a:p>
            <a:pPr algn="just"/>
            <a:r>
              <a:rPr lang="pt-BR" altLang="en-US" sz="1200" b="1" dirty="0" smtClean="0"/>
              <a:t>Sacarose</a:t>
            </a:r>
            <a:r>
              <a:rPr lang="pt-BR" altLang="en-US" sz="1200" b="0" dirty="0" smtClean="0"/>
              <a:t>:</a:t>
            </a:r>
            <a:r>
              <a:rPr lang="pt-BR" altLang="en-US" sz="1200" dirty="0" smtClean="0"/>
              <a:t> já vimos como diluente, tem bom  poder aglutinante quanto utilizada em solução .</a:t>
            </a:r>
          </a:p>
          <a:p>
            <a:pPr algn="just"/>
            <a:endParaRPr lang="pt-BR" altLang="en-US" sz="1200" dirty="0" smtClean="0"/>
          </a:p>
          <a:p>
            <a:pPr algn="just"/>
            <a:r>
              <a:rPr lang="pt-BR" altLang="en-US" sz="1200" b="1" dirty="0" err="1" smtClean="0"/>
              <a:t>Sorbitol</a:t>
            </a:r>
            <a:r>
              <a:rPr lang="pt-BR" altLang="en-US" sz="1200" b="0" dirty="0" smtClean="0"/>
              <a:t>:</a:t>
            </a:r>
            <a:r>
              <a:rPr lang="pt-BR" altLang="en-US" sz="1200" dirty="0" smtClean="0"/>
              <a:t> o mesmo que a sacarose.</a:t>
            </a:r>
          </a:p>
          <a:p>
            <a:pPr algn="just"/>
            <a:endParaRPr lang="pt-BR" altLang="en-US" sz="1200" dirty="0" smtClean="0"/>
          </a:p>
          <a:p>
            <a:pPr algn="just"/>
            <a:r>
              <a:rPr lang="pt-BR" altLang="en-US" sz="1200" b="1" dirty="0" smtClean="0"/>
              <a:t>Amido </a:t>
            </a:r>
            <a:r>
              <a:rPr lang="pt-BR" altLang="en-US" sz="1200" b="1" dirty="0" err="1" smtClean="0"/>
              <a:t>pré</a:t>
            </a:r>
            <a:r>
              <a:rPr lang="pt-BR" altLang="en-US" sz="1200" b="1" dirty="0" smtClean="0"/>
              <a:t>-gelatinizado:  </a:t>
            </a:r>
            <a:r>
              <a:rPr lang="pt-BR" altLang="en-US" sz="1200" dirty="0" smtClean="0"/>
              <a:t>o amido </a:t>
            </a:r>
            <a:r>
              <a:rPr lang="pt-BR" altLang="en-US" sz="1200" i="1" dirty="0" smtClean="0"/>
              <a:t>in natura  </a:t>
            </a:r>
            <a:r>
              <a:rPr lang="pt-BR" altLang="en-US" sz="1200" dirty="0" smtClean="0"/>
              <a:t>(já viram na bioquímica ) poder ser considerada uma hélice enrolada sobre si mesma, quando colocado em água e o conjunto agitado, ele dispersa e quando cessada a agitação ele sedimenta, devido a pobre interação com a água nestas condições, ou seja a interação polímero/polímero é maior que polímero/água . Porém se esta dispersão for </a:t>
            </a:r>
            <a:r>
              <a:rPr lang="pt-BR" altLang="en-US" sz="1200" b="1" dirty="0" smtClean="0"/>
              <a:t>aquecida </a:t>
            </a:r>
            <a:r>
              <a:rPr lang="pt-BR" altLang="en-US" sz="1200" dirty="0" smtClean="0"/>
              <a:t>(colocar energia) ele passa da conformação </a:t>
            </a:r>
            <a:r>
              <a:rPr lang="pt-BR" altLang="en-US" sz="1200" b="1" dirty="0" err="1" smtClean="0"/>
              <a:t>helicoical</a:t>
            </a:r>
            <a:r>
              <a:rPr lang="pt-BR" altLang="en-US" sz="1200" b="1" dirty="0" smtClean="0"/>
              <a:t> para conformação estendida </a:t>
            </a:r>
            <a:r>
              <a:rPr lang="pt-BR" altLang="en-US" sz="1200" dirty="0" smtClean="0"/>
              <a:t>onde a interação polímero/água é forte e a polímero /polímero fraca. Depois que ele muda de conformação ele </a:t>
            </a:r>
            <a:r>
              <a:rPr lang="pt-BR" altLang="en-US" sz="1200" b="1" dirty="0" smtClean="0"/>
              <a:t>não volta a conformação inicial</a:t>
            </a:r>
            <a:r>
              <a:rPr lang="pt-BR" altLang="en-US" sz="1200" dirty="0" smtClean="0"/>
              <a:t>, mesmo que após secagem. Nesta conformação distendida a captação de água é muito rápida. Na forma de gel é muito utilizado como a aglutinantes em granulação por via úmida, proporcionando um produto final com desintegração quase instantânea. </a:t>
            </a:r>
          </a:p>
          <a:p>
            <a:pPr algn="just"/>
            <a:endParaRPr lang="pt-BR" altLang="en-US" sz="1200" dirty="0" smtClean="0"/>
          </a:p>
          <a:p>
            <a:pPr algn="just"/>
            <a:r>
              <a:rPr lang="pt-BR" altLang="en-US" sz="1200" b="1" dirty="0" err="1" smtClean="0"/>
              <a:t>Alginato</a:t>
            </a:r>
            <a:r>
              <a:rPr lang="pt-BR" altLang="en-US" sz="1200" b="1" dirty="0" smtClean="0"/>
              <a:t> de sódio</a:t>
            </a:r>
            <a:r>
              <a:rPr lang="pt-BR" altLang="en-US" sz="1200" b="0" dirty="0" smtClean="0"/>
              <a:t>:</a:t>
            </a:r>
            <a:r>
              <a:rPr lang="pt-BR" altLang="en-US" sz="1200" dirty="0" smtClean="0"/>
              <a:t> polissacarídeo de algas marinhas, em solução e na presença de cálcio gelifica.</a:t>
            </a:r>
          </a:p>
          <a:p>
            <a:pPr algn="just"/>
            <a:endParaRPr lang="en-US" i="1" dirty="0"/>
          </a:p>
        </p:txBody>
      </p:sp>
      <p:sp>
        <p:nvSpPr>
          <p:cNvPr id="4" name="Espaço Reservado para Número de Slide 3"/>
          <p:cNvSpPr>
            <a:spLocks noGrp="1"/>
          </p:cNvSpPr>
          <p:nvPr>
            <p:ph type="sldNum" sz="quarter" idx="10"/>
          </p:nvPr>
        </p:nvSpPr>
        <p:spPr/>
        <p:txBody>
          <a:bodyPr/>
          <a:lstStyle/>
          <a:p>
            <a:fld id="{FF3C8690-0908-44E6-8D61-10E5E3FFDE58}" type="slidenum">
              <a:rPr lang="pt-BR" altLang="en-US" smtClean="0"/>
              <a:pPr/>
              <a:t>10</a:t>
            </a:fld>
            <a:endParaRPr lang="pt-BR" altLang="en-US"/>
          </a:p>
        </p:txBody>
      </p:sp>
    </p:spTree>
    <p:extLst>
      <p:ext uri="{BB962C8B-B14F-4D97-AF65-F5344CB8AC3E}">
        <p14:creationId xmlns:p14="http://schemas.microsoft.com/office/powerpoint/2010/main" val="4189667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b="1" dirty="0" err="1" smtClean="0"/>
              <a:t>Desintegrantes</a:t>
            </a:r>
            <a:r>
              <a:rPr lang="pt-BR" altLang="en-US" sz="1200" b="1" dirty="0" smtClean="0"/>
              <a:t> </a:t>
            </a:r>
            <a:r>
              <a:rPr lang="pt-BR" altLang="en-US" sz="1200" dirty="0" smtClean="0"/>
              <a:t>são compostos adicionados à formulação  para facilitar a desintegração do comprimido, quando em contato com o meio biológico. A princípio</a:t>
            </a:r>
            <a:r>
              <a:rPr lang="pt-BR" altLang="en-US" sz="1200" baseline="0" dirty="0" smtClean="0"/>
              <a:t> p</a:t>
            </a:r>
            <a:r>
              <a:rPr lang="pt-BR" altLang="en-US" sz="1200" dirty="0" smtClean="0"/>
              <a:t>arece um decisão equivocada, pois colocamos o aglutinante para  possibilitar mais interações fracas e consolidar o compactado, conferir maior dureza,</a:t>
            </a:r>
            <a:r>
              <a:rPr lang="pt-BR" altLang="en-US" sz="1200" baseline="0" dirty="0" smtClean="0"/>
              <a:t> correto? Mas n</a:t>
            </a:r>
            <a:r>
              <a:rPr lang="pt-BR" altLang="en-US" sz="1200" dirty="0" smtClean="0"/>
              <a:t>ão é um equívoco não!! Porque o </a:t>
            </a:r>
            <a:r>
              <a:rPr lang="pt-BR" altLang="en-US" sz="1200" b="1" dirty="0" err="1" smtClean="0"/>
              <a:t>desintegrante</a:t>
            </a:r>
            <a:r>
              <a:rPr lang="pt-BR" altLang="en-US" sz="1200" dirty="0" smtClean="0"/>
              <a:t> só vai manifestar sua funcionalidade farmacotécnica quando em contato com líquido (água). E tão importante</a:t>
            </a:r>
            <a:r>
              <a:rPr lang="pt-BR" altLang="en-US" sz="1200" baseline="0" dirty="0" smtClean="0"/>
              <a:t> quanto à coesão promovida pelo aglutinante durante a produção, é a </a:t>
            </a:r>
            <a:r>
              <a:rPr lang="pt-BR" altLang="en-US" sz="1200" b="1" baseline="0" dirty="0" smtClean="0"/>
              <a:t>desintegração </a:t>
            </a:r>
            <a:r>
              <a:rPr lang="pt-BR" altLang="en-US" sz="1200" baseline="0" dirty="0" smtClean="0"/>
              <a:t>do comprimido no trato </a:t>
            </a:r>
            <a:r>
              <a:rPr lang="pt-BR" altLang="en-US" sz="1200" baseline="0" dirty="0" err="1" smtClean="0"/>
              <a:t>gastro-intestinal</a:t>
            </a:r>
            <a:r>
              <a:rPr lang="pt-BR" altLang="en-US" sz="1200" baseline="0" dirty="0" smtClean="0"/>
              <a:t> para que haja a dissolução do fármaco.</a:t>
            </a:r>
            <a:endParaRPr lang="pt-BR" alt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pt-BR" altLang="en-US" sz="1200" b="1" dirty="0" err="1" smtClean="0"/>
              <a:t>Desintegrantes</a:t>
            </a:r>
            <a:r>
              <a:rPr lang="pt-BR" altLang="en-US" sz="1200" dirty="0" smtClean="0"/>
              <a:t>, são classificados em três categorias: </a:t>
            </a:r>
          </a:p>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b="1" dirty="0" smtClean="0"/>
              <a:t>1) os que agem por intumescimento</a:t>
            </a:r>
            <a:r>
              <a:rPr lang="pt-BR" altLang="en-US" sz="1200" dirty="0" smtClean="0"/>
              <a:t>, são polímeros (macromoléculas) com alta afinidade por água. Sua ação se inicia</a:t>
            </a:r>
            <a:r>
              <a:rPr lang="pt-BR" altLang="en-US" sz="1200" baseline="0" dirty="0" smtClean="0"/>
              <a:t> quando </a:t>
            </a:r>
            <a:r>
              <a:rPr lang="pt-BR" altLang="en-US" sz="1200" dirty="0" smtClean="0"/>
              <a:t>a água molha o comprimido e o penetra sendo captada pelo </a:t>
            </a:r>
            <a:r>
              <a:rPr lang="pt-BR" altLang="en-US" sz="1200" dirty="0" err="1" smtClean="0"/>
              <a:t>desintegrante</a:t>
            </a:r>
            <a:r>
              <a:rPr lang="pt-BR" altLang="en-US" sz="1200" dirty="0" smtClean="0"/>
              <a:t>, como dois corpos não ocupam o mesmo lugar no espaço, o polímero aumenta de volume (intumesce) aumentando a pressão interna e rompendo as forças de coesão que o mantinha compacto, proporcionando assim a desintegração. Estes </a:t>
            </a:r>
            <a:r>
              <a:rPr lang="pt-BR" altLang="en-US" sz="1200" dirty="0" err="1" smtClean="0"/>
              <a:t>desintegrantes</a:t>
            </a:r>
            <a:r>
              <a:rPr lang="pt-BR" altLang="en-US" sz="1200" dirty="0" smtClean="0"/>
              <a:t> devem ser utilizados na menor quantidade necessária ao efeito desejado, em especial, quando o aglutinantes também captam água e gelificam. Se em grande quantidade, a </a:t>
            </a:r>
            <a:r>
              <a:rPr lang="pt-BR" altLang="en-US" sz="1200" dirty="0" err="1" smtClean="0"/>
              <a:t>gelificação</a:t>
            </a:r>
            <a:r>
              <a:rPr lang="pt-BR" altLang="en-US" sz="1200" dirty="0" smtClean="0"/>
              <a:t> pode impedir o comprimido de desintegrar, ficando um bloco de gel e neste caso a liberação do fármaco vai ocorrer por difusão do fármaco solúvel (assim como explicado na aula</a:t>
            </a:r>
            <a:r>
              <a:rPr lang="pt-BR" altLang="en-US" sz="1200" baseline="0" dirty="0" smtClean="0"/>
              <a:t> anterior)</a:t>
            </a:r>
            <a:r>
              <a:rPr lang="pt-BR" altLang="en-US" sz="1200" dirty="0" smtClean="0"/>
              <a:t>. Portanto um sistema não convencional; </a:t>
            </a:r>
          </a:p>
          <a:p>
            <a:pPr marL="0" marR="0" indent="0" algn="l" defTabSz="914400" rtl="0" eaLnBrk="0" fontAlgn="base" latinLnBrk="0" hangingPunct="0">
              <a:lnSpc>
                <a:spcPct val="100000"/>
              </a:lnSpc>
              <a:spcBef>
                <a:spcPct val="30000"/>
              </a:spcBef>
              <a:spcAft>
                <a:spcPct val="0"/>
              </a:spcAft>
              <a:buClrTx/>
              <a:buSzTx/>
              <a:buFontTx/>
              <a:buNone/>
              <a:tabLst/>
              <a:defRPr/>
            </a:pPr>
            <a:r>
              <a:rPr lang="pt-BR" altLang="en-US" sz="1200" b="1" dirty="0" smtClean="0"/>
              <a:t>2) compostos que agem por dissolução</a:t>
            </a:r>
            <a:r>
              <a:rPr lang="pt-BR" altLang="en-US" sz="1200" dirty="0" smtClean="0"/>
              <a:t>, geralmente pequenas moléculas que apresentam alto coeficiente de solubilidade e velocidade de dissolução (p.ex. manitol). O manitol contido no comprimido, quando em contato com água dissolve facilitando a entrada de mais água até formar um grande rede capilar e desestruturando o sólido; </a:t>
            </a:r>
          </a:p>
          <a:p>
            <a:pPr marL="0" marR="0" indent="0" algn="l" defTabSz="914400" rtl="0" eaLnBrk="0" fontAlgn="base" latinLnBrk="0" hangingPunct="0">
              <a:lnSpc>
                <a:spcPct val="100000"/>
              </a:lnSpc>
              <a:spcBef>
                <a:spcPct val="30000"/>
              </a:spcBef>
              <a:spcAft>
                <a:spcPct val="0"/>
              </a:spcAft>
              <a:buClrTx/>
              <a:buSzTx/>
              <a:buFontTx/>
              <a:buNone/>
              <a:tabLst/>
              <a:defRPr/>
            </a:pPr>
            <a:r>
              <a:rPr lang="pt-BR" altLang="en-US" sz="1200" b="1" dirty="0" smtClean="0"/>
              <a:t>e 3) mistura efervescente</a:t>
            </a:r>
            <a:r>
              <a:rPr lang="pt-BR" altLang="en-US" sz="1200" dirty="0" smtClean="0"/>
              <a:t>,  obtida  pela mistura de um ácido orgânico fraco (ácido cítrico, tartárico entre outros, e uma base orgânica fraca (bicarbonato de sódio). Esta mistura na presença de água ocorre a reação  ácido/base com liberação de gás carbônico  que aumenta a pressão interna do comprimido fazendo que  ele desintegre. Produtos com este </a:t>
            </a:r>
            <a:r>
              <a:rPr lang="pt-BR" altLang="en-US" sz="1200" dirty="0" err="1" smtClean="0"/>
              <a:t>desintegrante</a:t>
            </a:r>
            <a:r>
              <a:rPr lang="pt-BR" altLang="en-US" sz="1200" dirty="0" smtClean="0"/>
              <a:t>, exigem embalagem impermeável ao vapor de água. </a:t>
            </a:r>
          </a:p>
          <a:p>
            <a:endParaRPr lang="en-US" dirty="0"/>
          </a:p>
        </p:txBody>
      </p:sp>
      <p:sp>
        <p:nvSpPr>
          <p:cNvPr id="4" name="Espaço Reservado para Número de Slide 3"/>
          <p:cNvSpPr>
            <a:spLocks noGrp="1"/>
          </p:cNvSpPr>
          <p:nvPr>
            <p:ph type="sldNum" sz="quarter" idx="10"/>
          </p:nvPr>
        </p:nvSpPr>
        <p:spPr/>
        <p:txBody>
          <a:bodyPr/>
          <a:lstStyle/>
          <a:p>
            <a:fld id="{FF3C8690-0908-44E6-8D61-10E5E3FFDE58}" type="slidenum">
              <a:rPr lang="pt-BR" altLang="en-US" smtClean="0"/>
              <a:pPr/>
              <a:t>11</a:t>
            </a:fld>
            <a:endParaRPr lang="pt-BR" altLang="en-US"/>
          </a:p>
        </p:txBody>
      </p:sp>
    </p:spTree>
    <p:extLst>
      <p:ext uri="{BB962C8B-B14F-4D97-AF65-F5344CB8AC3E}">
        <p14:creationId xmlns:p14="http://schemas.microsoft.com/office/powerpoint/2010/main" val="3006290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ChangeArrowheads="1" noTextEdit="1"/>
          </p:cNvSpPr>
          <p:nvPr>
            <p:ph type="sldImg"/>
          </p:nvPr>
        </p:nvSpPr>
        <p:spPr>
          <a:ln/>
        </p:spPr>
      </p:sp>
      <p:sp>
        <p:nvSpPr>
          <p:cNvPr id="36867" name="Espaço Reservado para Anotações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en-US" altLang="en-US" dirty="0" smtClean="0"/>
          </a:p>
        </p:txBody>
      </p:sp>
      <p:sp>
        <p:nvSpPr>
          <p:cNvPr id="36868" name="Espaço Reservado para Número de Slid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6CD78B-8648-4CBB-A1C6-29A568DB0034}" type="slidenum">
              <a:rPr lang="pt-BR" altLang="en-US">
                <a:latin typeface="Times New Roman" panose="02020603050405020304" pitchFamily="18" charset="0"/>
              </a:rPr>
              <a:pPr/>
              <a:t>12</a:t>
            </a:fld>
            <a:endParaRPr lang="pt-BR" altLang="en-US">
              <a:latin typeface="Times New Roman" panose="02020603050405020304" pitchFamily="18" charset="0"/>
            </a:endParaRPr>
          </a:p>
        </p:txBody>
      </p:sp>
    </p:spTree>
    <p:extLst>
      <p:ext uri="{BB962C8B-B14F-4D97-AF65-F5344CB8AC3E}">
        <p14:creationId xmlns:p14="http://schemas.microsoft.com/office/powerpoint/2010/main" val="132654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ChangeArrowheads="1" noTextEdit="1"/>
          </p:cNvSpPr>
          <p:nvPr>
            <p:ph type="sldImg"/>
          </p:nvPr>
        </p:nvSpPr>
        <p:spPr>
          <a:ln/>
        </p:spPr>
      </p:sp>
      <p:sp>
        <p:nvSpPr>
          <p:cNvPr id="36867" name="Espaço Reservado para Anotações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en-US" altLang="en-US" dirty="0" smtClean="0"/>
          </a:p>
        </p:txBody>
      </p:sp>
      <p:sp>
        <p:nvSpPr>
          <p:cNvPr id="36868" name="Espaço Reservado para Número de Slid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6CD78B-8648-4CBB-A1C6-29A568DB0034}" type="slidenum">
              <a:rPr lang="pt-BR" altLang="en-US">
                <a:latin typeface="Times New Roman" panose="02020603050405020304" pitchFamily="18" charset="0"/>
              </a:rPr>
              <a:pPr/>
              <a:t>13</a:t>
            </a:fld>
            <a:endParaRPr lang="pt-BR" altLang="en-US">
              <a:latin typeface="Times New Roman" panose="02020603050405020304" pitchFamily="18" charset="0"/>
            </a:endParaRPr>
          </a:p>
        </p:txBody>
      </p:sp>
    </p:spTree>
    <p:extLst>
      <p:ext uri="{BB962C8B-B14F-4D97-AF65-F5344CB8AC3E}">
        <p14:creationId xmlns:p14="http://schemas.microsoft.com/office/powerpoint/2010/main" val="1385110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ço Reservado para Imagem de Slide 1"/>
          <p:cNvSpPr>
            <a:spLocks noGrp="1" noRot="1" noChangeAspect="1" noChangeArrowheads="1" noTextEdit="1"/>
          </p:cNvSpPr>
          <p:nvPr>
            <p:ph type="sldImg"/>
          </p:nvPr>
        </p:nvSpPr>
        <p:spPr>
          <a:ln/>
        </p:spPr>
      </p:sp>
      <p:sp>
        <p:nvSpPr>
          <p:cNvPr id="36867" name="Espaço Reservado para Anotações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dirty="0" smtClean="0"/>
              <a:t>Passaremos a fazer alguns comentários a respeito dos lubrificantes citados na</a:t>
            </a:r>
            <a:r>
              <a:rPr lang="pt-BR" altLang="en-US" sz="1200" baseline="0" dirty="0" smtClean="0"/>
              <a:t> figura acima</a:t>
            </a:r>
            <a:r>
              <a:rPr lang="pt-BR" altLang="en-US" sz="1200" dirty="0" smtClean="0"/>
              <a:t>.  Verifique, cada um deles é utilizado em  uma faixa  percentual em relação a composição final devido a sua eficiência deslizante ou antiaderente. </a:t>
            </a:r>
          </a:p>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dirty="0" smtClean="0"/>
              <a:t>Os </a:t>
            </a:r>
            <a:r>
              <a:rPr lang="pt-BR" altLang="en-US" sz="1200" b="1" dirty="0" smtClean="0"/>
              <a:t>estearatos metálicos</a:t>
            </a:r>
            <a:r>
              <a:rPr lang="pt-BR" altLang="en-US" sz="1200" dirty="0" smtClean="0"/>
              <a:t>, são muito utilizados como antiaderentes, tanto pela sua eficiência, quanto pela sua característica física: um pó impalpável.  </a:t>
            </a:r>
          </a:p>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b="1" dirty="0" smtClean="0"/>
              <a:t>Ácido esteárico</a:t>
            </a:r>
            <a:r>
              <a:rPr lang="pt-BR" altLang="en-US" sz="1200" dirty="0" smtClean="0"/>
              <a:t>, tem como inconveniente seu baixo ponto de fusão, ou seja, durante o processo de compactação grande parte da energia cinética da punção dissipa na forma de calor podendo fundi-lo e assim fundido pode penetrar em qualquer ranhura na  matriz ou punções. Cessado o processo de compactação inicia-se o processo de ejeção do sólido que poderá ser prejudicada  (principalmente dano ao sólido) devido ao preenchimento das ranhuras pelo material fundido. </a:t>
            </a:r>
          </a:p>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b="1" dirty="0" smtClean="0"/>
              <a:t>Talco</a:t>
            </a:r>
            <a:r>
              <a:rPr lang="pt-BR" altLang="en-US" sz="1200" dirty="0" smtClean="0"/>
              <a:t>  é o composto químico silicato de magnésio (não confunda com pó antisséptico) insolúvel em água e usado como lubrificante do tipo deslizante.  O </a:t>
            </a:r>
            <a:r>
              <a:rPr lang="pt-BR" altLang="en-US" sz="1200" b="1" dirty="0" smtClean="0"/>
              <a:t>talco</a:t>
            </a:r>
            <a:r>
              <a:rPr lang="pt-BR" altLang="en-US" sz="1200" dirty="0" smtClean="0"/>
              <a:t> pode ser utilizado em preparações cujo </a:t>
            </a:r>
            <a:r>
              <a:rPr lang="pt-BR" altLang="en-US" sz="1200" b="1" dirty="0" smtClean="0"/>
              <a:t>fármaco</a:t>
            </a:r>
            <a:r>
              <a:rPr lang="pt-BR" altLang="en-US" sz="1200" dirty="0" smtClean="0"/>
              <a:t> é um </a:t>
            </a:r>
            <a:r>
              <a:rPr lang="pt-BR" altLang="en-US" sz="1200" b="1" dirty="0" smtClean="0"/>
              <a:t>éster</a:t>
            </a:r>
            <a:r>
              <a:rPr lang="pt-BR" altLang="en-US" sz="1200" dirty="0" smtClean="0"/>
              <a:t>, enquanto que o </a:t>
            </a:r>
            <a:r>
              <a:rPr lang="pt-BR" altLang="en-US" sz="1200" b="1" dirty="0" smtClean="0"/>
              <a:t>estearato de magnésio não</a:t>
            </a:r>
            <a:r>
              <a:rPr lang="pt-BR" altLang="en-US" sz="1200" dirty="0" smtClean="0"/>
              <a:t>, devido a possibilidade de hidrólise do éster por ação catalítica do metal bivalente (Mg) que neste caso por estar no final da molécula do ácido esteárico em maior liberdade que o Magnésio que está “escondido” numa estrutura de silício. </a:t>
            </a:r>
          </a:p>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b="1" dirty="0" smtClean="0"/>
              <a:t>Ceras</a:t>
            </a:r>
            <a:r>
              <a:rPr lang="pt-BR" altLang="en-US" sz="1200" dirty="0" smtClean="0"/>
              <a:t>, são compostos graxos as</a:t>
            </a:r>
            <a:r>
              <a:rPr lang="pt-BR" altLang="en-US" sz="1200" baseline="0" dirty="0" smtClean="0"/>
              <a:t> quais </a:t>
            </a:r>
            <a:r>
              <a:rPr lang="pt-BR" altLang="en-US" sz="1200" dirty="0" smtClean="0"/>
              <a:t>remetemos as mesmas considerações  que o ácido esteárico, porém devemos considerar que temos ceras de diversas origens e com diferentes ponto de fusão, p. ex. cera de abelha cujo</a:t>
            </a:r>
            <a:r>
              <a:rPr lang="pt-BR" altLang="en-US" sz="1200" baseline="0" dirty="0" smtClean="0"/>
              <a:t> p</a:t>
            </a:r>
            <a:r>
              <a:rPr lang="pt-BR" altLang="en-US" sz="1200" dirty="0" smtClean="0"/>
              <a:t>onto de fusão está em torno de 30 a 40ºC enquanto a cera de carnaúba é em torno de 60 a 70ºC.</a:t>
            </a:r>
          </a:p>
          <a:p>
            <a:pPr marL="0" marR="0" indent="0" algn="just" defTabSz="914400" rtl="0" eaLnBrk="0" fontAlgn="base" latinLnBrk="0" hangingPunct="0">
              <a:lnSpc>
                <a:spcPct val="100000"/>
              </a:lnSpc>
              <a:spcBef>
                <a:spcPct val="30000"/>
              </a:spcBef>
              <a:spcAft>
                <a:spcPct val="0"/>
              </a:spcAft>
              <a:buClrTx/>
              <a:buSzTx/>
              <a:buFontTx/>
              <a:buNone/>
              <a:tabLst/>
              <a:defRPr/>
            </a:pPr>
            <a:r>
              <a:rPr lang="pt-BR" altLang="en-US" sz="1200" dirty="0" smtClean="0"/>
              <a:t> </a:t>
            </a:r>
            <a:r>
              <a:rPr lang="pt-BR" altLang="en-US" sz="1200" b="1" dirty="0" smtClean="0"/>
              <a:t>Amido</a:t>
            </a:r>
            <a:r>
              <a:rPr lang="pt-BR" altLang="en-US" sz="1200" dirty="0" smtClean="0"/>
              <a:t>,  chamo a atenção para a versatilidade do amido (diluente; aglutinante, quando na forma deforma de gel; </a:t>
            </a:r>
            <a:r>
              <a:rPr lang="pt-BR" altLang="en-US" sz="1200" dirty="0" err="1" smtClean="0"/>
              <a:t>desintegrante</a:t>
            </a:r>
            <a:r>
              <a:rPr lang="pt-BR" altLang="en-US" sz="1200" dirty="0" smtClean="0"/>
              <a:t> e agora como lubrificante.  É recomentado a utilização do amido seco  em torno de 3% de umidade residual, enquanto que no  amido natural (comercial) é entre 10  e 14% facilitando a interação amido/amido e não amido partícula como desejado. </a:t>
            </a:r>
            <a:r>
              <a:rPr lang="pt-BR" altLang="en-US" sz="1200" dirty="0" err="1" smtClean="0"/>
              <a:t>Cab</a:t>
            </a:r>
            <a:r>
              <a:rPr lang="pt-BR" altLang="en-US" sz="1200" dirty="0" smtClean="0"/>
              <a:t>-O-</a:t>
            </a:r>
            <a:r>
              <a:rPr lang="pt-BR" altLang="en-US" sz="1200" dirty="0" err="1" smtClean="0"/>
              <a:t>sil</a:t>
            </a:r>
            <a:r>
              <a:rPr lang="pt-BR" altLang="en-US" sz="1200" dirty="0" smtClean="0"/>
              <a:t>  e </a:t>
            </a:r>
            <a:r>
              <a:rPr lang="pt-BR" altLang="en-US" sz="1200" dirty="0" err="1" smtClean="0"/>
              <a:t>Aerosil</a:t>
            </a:r>
            <a:r>
              <a:rPr lang="pt-BR" altLang="en-US" sz="1200" dirty="0" smtClean="0"/>
              <a:t>  são duas sílicas, preferencialmente utilizadas em substituição aos lubrificantes com baixo ponto de fusão ou quanto o fármaco é muito  higroscópico.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pt-BR" altLang="en-US" sz="1200" dirty="0" smtClean="0"/>
          </a:p>
          <a:p>
            <a:pPr algn="just"/>
            <a:endParaRPr lang="en-US" altLang="en-US" dirty="0" smtClean="0"/>
          </a:p>
        </p:txBody>
      </p:sp>
      <p:sp>
        <p:nvSpPr>
          <p:cNvPr id="36868" name="Espaço Reservado para Número de Slid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6CD78B-8648-4CBB-A1C6-29A568DB0034}" type="slidenum">
              <a:rPr lang="pt-BR" altLang="en-US">
                <a:latin typeface="Times New Roman" panose="02020603050405020304" pitchFamily="18" charset="0"/>
              </a:rPr>
              <a:pPr/>
              <a:t>14</a:t>
            </a:fld>
            <a:endParaRPr lang="pt-BR" altLang="en-US">
              <a:latin typeface="Times New Roman" panose="02020603050405020304" pitchFamily="18" charset="0"/>
            </a:endParaRPr>
          </a:p>
        </p:txBody>
      </p:sp>
    </p:spTree>
    <p:extLst>
      <p:ext uri="{BB962C8B-B14F-4D97-AF65-F5344CB8AC3E}">
        <p14:creationId xmlns:p14="http://schemas.microsoft.com/office/powerpoint/2010/main" val="1378212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a:p>
        </p:txBody>
      </p:sp>
      <p:sp>
        <p:nvSpPr>
          <p:cNvPr id="4" name="Espaço Reservado para Data 3"/>
          <p:cNvSpPr>
            <a:spLocks noGrp="1"/>
          </p:cNvSpPr>
          <p:nvPr>
            <p:ph type="dt" sz="half" idx="10"/>
          </p:nvPr>
        </p:nvSpPr>
        <p:spPr/>
        <p:txBody>
          <a:bodyPr/>
          <a:lstStyle/>
          <a:p>
            <a:fld id="{941F2E8C-AB0E-4605-917D-EF15D7FD1BF7}" type="datetimeFigureOut">
              <a:rPr lang="en-US" smtClean="0"/>
              <a:t>4/13/2020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1498684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941F2E8C-AB0E-4605-917D-EF15D7FD1BF7}" type="datetimeFigureOut">
              <a:rPr lang="en-US" smtClean="0"/>
              <a:t>4/13/2020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3502946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en-US"/>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941F2E8C-AB0E-4605-917D-EF15D7FD1BF7}" type="datetimeFigureOut">
              <a:rPr lang="en-US" smtClean="0"/>
              <a:t>4/13/2020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1906209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a:prstGeom prst="rect">
            <a:avLst/>
          </a:prstGeom>
        </p:spPr>
        <p:txBody>
          <a:bodyPr/>
          <a:lstStyle/>
          <a:p>
            <a:r>
              <a:rPr lang="pt-BR"/>
              <a:t>Clique para editar o estilo do título mestre</a:t>
            </a:r>
          </a:p>
        </p:txBody>
      </p:sp>
      <p:sp>
        <p:nvSpPr>
          <p:cNvPr id="3" name="Espaço Reservado para Tabela 2"/>
          <p:cNvSpPr>
            <a:spLocks noGrp="1"/>
          </p:cNvSpPr>
          <p:nvPr>
            <p:ph type="tbl" idx="1"/>
          </p:nvPr>
        </p:nvSpPr>
        <p:spPr>
          <a:xfrm>
            <a:off x="609600" y="1600201"/>
            <a:ext cx="10972800" cy="4525963"/>
          </a:xfrm>
          <a:prstGeom prst="rect">
            <a:avLst/>
          </a:prstGeom>
        </p:spPr>
        <p:txBody>
          <a:bodyPr/>
          <a:lstStyle/>
          <a:p>
            <a:pPr lvl="0"/>
            <a:endParaRPr lang="pt-BR" noProof="0"/>
          </a:p>
        </p:txBody>
      </p:sp>
    </p:spTree>
    <p:extLst>
      <p:ext uri="{BB962C8B-B14F-4D97-AF65-F5344CB8AC3E}">
        <p14:creationId xmlns:p14="http://schemas.microsoft.com/office/powerpoint/2010/main" val="417513747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p>
            <a:fld id="{941F2E8C-AB0E-4605-917D-EF15D7FD1BF7}" type="datetimeFigureOut">
              <a:rPr lang="en-US" smtClean="0"/>
              <a:t>4/13/2020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2805615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en-US"/>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941F2E8C-AB0E-4605-917D-EF15D7FD1BF7}" type="datetimeFigureOut">
              <a:rPr lang="en-US" smtClean="0"/>
              <a:t>4/13/2020</a:t>
            </a:fld>
            <a:endParaRPr lang="en-US"/>
          </a:p>
        </p:txBody>
      </p:sp>
      <p:sp>
        <p:nvSpPr>
          <p:cNvPr id="5" name="Espaço Reservado para Rodapé 4"/>
          <p:cNvSpPr>
            <a:spLocks noGrp="1"/>
          </p:cNvSpPr>
          <p:nvPr>
            <p:ph type="ftr" sz="quarter" idx="11"/>
          </p:nvPr>
        </p:nvSpPr>
        <p:spPr/>
        <p:txBody>
          <a:bodyPr/>
          <a:lstStyle/>
          <a:p>
            <a:endParaRPr lang="en-US"/>
          </a:p>
        </p:txBody>
      </p:sp>
      <p:sp>
        <p:nvSpPr>
          <p:cNvPr id="6" name="Espaço Reservado para Número de Slide 5"/>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5884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4"/>
          <p:cNvSpPr>
            <a:spLocks noGrp="1"/>
          </p:cNvSpPr>
          <p:nvPr>
            <p:ph type="dt" sz="half" idx="10"/>
          </p:nvPr>
        </p:nvSpPr>
        <p:spPr/>
        <p:txBody>
          <a:bodyPr/>
          <a:lstStyle/>
          <a:p>
            <a:fld id="{941F2E8C-AB0E-4605-917D-EF15D7FD1BF7}" type="datetimeFigureOut">
              <a:rPr lang="en-US" smtClean="0"/>
              <a:t>4/13/2020</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3102802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en-US"/>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6"/>
          <p:cNvSpPr>
            <a:spLocks noGrp="1"/>
          </p:cNvSpPr>
          <p:nvPr>
            <p:ph type="dt" sz="half" idx="10"/>
          </p:nvPr>
        </p:nvSpPr>
        <p:spPr/>
        <p:txBody>
          <a:bodyPr/>
          <a:lstStyle/>
          <a:p>
            <a:fld id="{941F2E8C-AB0E-4605-917D-EF15D7FD1BF7}" type="datetimeFigureOut">
              <a:rPr lang="en-US" smtClean="0"/>
              <a:t>4/13/2020</a:t>
            </a:fld>
            <a:endParaRPr lang="en-US"/>
          </a:p>
        </p:txBody>
      </p:sp>
      <p:sp>
        <p:nvSpPr>
          <p:cNvPr id="8" name="Espaço Reservado para Rodapé 7"/>
          <p:cNvSpPr>
            <a:spLocks noGrp="1"/>
          </p:cNvSpPr>
          <p:nvPr>
            <p:ph type="ftr" sz="quarter" idx="11"/>
          </p:nvPr>
        </p:nvSpPr>
        <p:spPr/>
        <p:txBody>
          <a:bodyPr/>
          <a:lstStyle/>
          <a:p>
            <a:endParaRPr lang="en-US"/>
          </a:p>
        </p:txBody>
      </p:sp>
      <p:sp>
        <p:nvSpPr>
          <p:cNvPr id="9" name="Espaço Reservado para Número de Slide 8"/>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348312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Data 2"/>
          <p:cNvSpPr>
            <a:spLocks noGrp="1"/>
          </p:cNvSpPr>
          <p:nvPr>
            <p:ph type="dt" sz="half" idx="10"/>
          </p:nvPr>
        </p:nvSpPr>
        <p:spPr/>
        <p:txBody>
          <a:bodyPr/>
          <a:lstStyle/>
          <a:p>
            <a:fld id="{941F2E8C-AB0E-4605-917D-EF15D7FD1BF7}" type="datetimeFigureOut">
              <a:rPr lang="en-US" smtClean="0"/>
              <a:t>4/13/2020</a:t>
            </a:fld>
            <a:endParaRPr lang="en-US"/>
          </a:p>
        </p:txBody>
      </p:sp>
      <p:sp>
        <p:nvSpPr>
          <p:cNvPr id="4" name="Espaço Reservado para Rodapé 3"/>
          <p:cNvSpPr>
            <a:spLocks noGrp="1"/>
          </p:cNvSpPr>
          <p:nvPr>
            <p:ph type="ftr" sz="quarter" idx="11"/>
          </p:nvPr>
        </p:nvSpPr>
        <p:spPr/>
        <p:txBody>
          <a:bodyPr/>
          <a:lstStyle/>
          <a:p>
            <a:endParaRPr lang="en-US"/>
          </a:p>
        </p:txBody>
      </p:sp>
      <p:sp>
        <p:nvSpPr>
          <p:cNvPr id="5" name="Espaço Reservado para Número de Slide 4"/>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405154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41F2E8C-AB0E-4605-917D-EF15D7FD1BF7}" type="datetimeFigureOut">
              <a:rPr lang="en-US" smtClean="0"/>
              <a:t>4/13/2020</a:t>
            </a:fld>
            <a:endParaRPr lang="en-US"/>
          </a:p>
        </p:txBody>
      </p:sp>
      <p:sp>
        <p:nvSpPr>
          <p:cNvPr id="3" name="Espaço Reservado para Rodapé 2"/>
          <p:cNvSpPr>
            <a:spLocks noGrp="1"/>
          </p:cNvSpPr>
          <p:nvPr>
            <p:ph type="ftr" sz="quarter" idx="11"/>
          </p:nvPr>
        </p:nvSpPr>
        <p:spPr/>
        <p:txBody>
          <a:bodyPr/>
          <a:lstStyle/>
          <a:p>
            <a:endParaRPr lang="en-US"/>
          </a:p>
        </p:txBody>
      </p:sp>
      <p:sp>
        <p:nvSpPr>
          <p:cNvPr id="4" name="Espaço Reservado para Número de Slide 3"/>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426794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en-US"/>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941F2E8C-AB0E-4605-917D-EF15D7FD1BF7}" type="datetimeFigureOut">
              <a:rPr lang="en-US" smtClean="0"/>
              <a:t>4/13/2020</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2810688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en-US"/>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941F2E8C-AB0E-4605-917D-EF15D7FD1BF7}" type="datetimeFigureOut">
              <a:rPr lang="en-US" smtClean="0"/>
              <a:t>4/13/2020</a:t>
            </a:fld>
            <a:endParaRPr lang="en-US"/>
          </a:p>
        </p:txBody>
      </p:sp>
      <p:sp>
        <p:nvSpPr>
          <p:cNvPr id="6" name="Espaço Reservado para Rodapé 5"/>
          <p:cNvSpPr>
            <a:spLocks noGrp="1"/>
          </p:cNvSpPr>
          <p:nvPr>
            <p:ph type="ftr" sz="quarter" idx="11"/>
          </p:nvPr>
        </p:nvSpPr>
        <p:spPr/>
        <p:txBody>
          <a:bodyPr/>
          <a:lstStyle/>
          <a:p>
            <a:endParaRPr lang="en-US"/>
          </a:p>
        </p:txBody>
      </p:sp>
      <p:sp>
        <p:nvSpPr>
          <p:cNvPr id="7" name="Espaço Reservado para Número de Slide 6"/>
          <p:cNvSpPr>
            <a:spLocks noGrp="1"/>
          </p:cNvSpPr>
          <p:nvPr>
            <p:ph type="sldNum" sz="quarter" idx="12"/>
          </p:nvPr>
        </p:nvSpPr>
        <p:spPr/>
        <p:txBody>
          <a:bodyPr/>
          <a:lstStyle/>
          <a:p>
            <a:fld id="{D879CCAF-5A8C-49A6-B231-26A69C9F2914}" type="slidenum">
              <a:rPr lang="en-US" smtClean="0"/>
              <a:t>‹nº›</a:t>
            </a:fld>
            <a:endParaRPr lang="en-US"/>
          </a:p>
        </p:txBody>
      </p:sp>
    </p:spTree>
    <p:extLst>
      <p:ext uri="{BB962C8B-B14F-4D97-AF65-F5344CB8AC3E}">
        <p14:creationId xmlns:p14="http://schemas.microsoft.com/office/powerpoint/2010/main" val="4238623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en-US"/>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F2E8C-AB0E-4605-917D-EF15D7FD1BF7}" type="datetimeFigureOut">
              <a:rPr lang="en-US" smtClean="0"/>
              <a:t>4/13/2020</a:t>
            </a:fld>
            <a:endParaRPr lang="en-US"/>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9CCAF-5A8C-49A6-B231-26A69C9F2914}" type="slidenum">
              <a:rPr lang="en-US" smtClean="0"/>
              <a:t>‹nº›</a:t>
            </a:fld>
            <a:endParaRPr lang="en-US"/>
          </a:p>
        </p:txBody>
      </p:sp>
    </p:spTree>
    <p:extLst>
      <p:ext uri="{BB962C8B-B14F-4D97-AF65-F5344CB8AC3E}">
        <p14:creationId xmlns:p14="http://schemas.microsoft.com/office/powerpoint/2010/main" val="178859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5375276" y="774700"/>
            <a:ext cx="4860925" cy="1421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pt-BR" altLang="en-US" sz="2400" b="1" dirty="0">
                <a:solidFill>
                  <a:srgbClr val="000000"/>
                </a:solidFill>
              </a:rPr>
              <a:t>Disciplina de Farmacotécnica I </a:t>
            </a:r>
          </a:p>
          <a:p>
            <a:pPr algn="ctr">
              <a:lnSpc>
                <a:spcPct val="90000"/>
              </a:lnSpc>
            </a:pPr>
            <a:endParaRPr lang="pt-BR" altLang="en-US" sz="2400" b="1" dirty="0">
              <a:solidFill>
                <a:srgbClr val="000000"/>
              </a:solidFill>
            </a:endParaRPr>
          </a:p>
          <a:p>
            <a:pPr algn="ctr">
              <a:lnSpc>
                <a:spcPct val="90000"/>
              </a:lnSpc>
            </a:pPr>
            <a:r>
              <a:rPr lang="pt-BR" altLang="en-US" sz="2400" b="1" dirty="0">
                <a:solidFill>
                  <a:srgbClr val="000000"/>
                </a:solidFill>
              </a:rPr>
              <a:t>Sólidos e seus adjuvantes</a:t>
            </a:r>
          </a:p>
          <a:p>
            <a:pPr algn="ctr">
              <a:lnSpc>
                <a:spcPct val="90000"/>
              </a:lnSpc>
            </a:pPr>
            <a:r>
              <a:rPr lang="pt-BR" altLang="en-US" sz="2400" b="1" dirty="0">
                <a:solidFill>
                  <a:srgbClr val="000000"/>
                </a:solidFill>
              </a:rPr>
              <a:t> </a:t>
            </a:r>
            <a:endParaRPr lang="pt-BR" altLang="en-US" sz="2400" dirty="0">
              <a:solidFill>
                <a:srgbClr val="000000"/>
              </a:solidFill>
            </a:endParaRPr>
          </a:p>
        </p:txBody>
      </p:sp>
      <p:sp>
        <p:nvSpPr>
          <p:cNvPr id="1027" name="Retângulo 5"/>
          <p:cNvSpPr>
            <a:spLocks noChangeArrowheads="1"/>
          </p:cNvSpPr>
          <p:nvPr/>
        </p:nvSpPr>
        <p:spPr bwMode="auto">
          <a:xfrm>
            <a:off x="5556250" y="3249613"/>
            <a:ext cx="4140200" cy="1439862"/>
          </a:xfrm>
          <a:prstGeom prst="rect">
            <a:avLst/>
          </a:prstGeom>
          <a:solidFill>
            <a:schemeClr val="bg1"/>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pt-BR" altLang="en-US">
                <a:solidFill>
                  <a:srgbClr val="010000"/>
                </a:solidFill>
                <a:latin typeface="Times New Roman" panose="02020603050405020304" pitchFamily="18" charset="0"/>
              </a:rPr>
              <a:t>Prof. Dr. 	Osvaldo de Freitas</a:t>
            </a:r>
          </a:p>
          <a:p>
            <a:pPr algn="ctr"/>
            <a:r>
              <a:rPr lang="pt-BR" altLang="en-US">
                <a:solidFill>
                  <a:srgbClr val="010000"/>
                </a:solidFill>
                <a:latin typeface="Times New Roman" panose="02020603050405020304" pitchFamily="18" charset="0"/>
              </a:rPr>
              <a:t>Sala 14, Bloco N</a:t>
            </a:r>
          </a:p>
          <a:p>
            <a:pPr algn="ctr"/>
            <a:r>
              <a:rPr lang="pt-BR" altLang="en-US">
                <a:solidFill>
                  <a:srgbClr val="010000"/>
                </a:solidFill>
                <a:latin typeface="Times New Roman" panose="02020603050405020304" pitchFamily="18" charset="0"/>
              </a:rPr>
              <a:t>Fone: 3315 4181</a:t>
            </a:r>
          </a:p>
          <a:p>
            <a:pPr algn="ctr"/>
            <a:r>
              <a:rPr lang="pt-BR" altLang="en-US">
                <a:solidFill>
                  <a:srgbClr val="010000"/>
                </a:solidFill>
                <a:latin typeface="Times New Roman" panose="02020603050405020304" pitchFamily="18" charset="0"/>
              </a:rPr>
              <a:t>Email: ofreitas@fcfrp.usp.br</a:t>
            </a:r>
          </a:p>
          <a:p>
            <a:pPr algn="ctr">
              <a:lnSpc>
                <a:spcPct val="70000"/>
              </a:lnSpc>
              <a:spcBef>
                <a:spcPct val="50000"/>
              </a:spcBef>
            </a:pPr>
            <a:endParaRPr lang="en-US" altLang="en-US">
              <a:solidFill>
                <a:srgbClr val="000000"/>
              </a:solidFill>
              <a:latin typeface="Times New Roman" panose="02020603050405020304" pitchFamily="18" charset="0"/>
            </a:endParaRPr>
          </a:p>
        </p:txBody>
      </p:sp>
      <p:pic>
        <p:nvPicPr>
          <p:cNvPr id="6" name="Picture 7"/>
          <p:cNvPicPr>
            <a:picLocks noChangeAspect="1" noChangeArrowheads="1"/>
          </p:cNvPicPr>
          <p:nvPr/>
        </p:nvPicPr>
        <p:blipFill>
          <a:blip r:embed="rId3" cstate="print"/>
          <a:srcRect/>
          <a:stretch>
            <a:fillRect/>
          </a:stretch>
        </p:blipFill>
        <p:spPr bwMode="auto">
          <a:xfrm>
            <a:off x="1595426" y="558801"/>
            <a:ext cx="3704245" cy="4850453"/>
          </a:xfrm>
          <a:prstGeom prst="rect">
            <a:avLst/>
          </a:prstGeom>
          <a:noFill/>
          <a:ln w="9525">
            <a:noFill/>
            <a:miter lim="800000"/>
            <a:headEnd/>
            <a:tailEnd/>
          </a:ln>
          <a:scene3d>
            <a:camera prst="orthographicFront"/>
            <a:lightRig rig="soft" dir="t"/>
          </a:scene3d>
          <a:sp3d prstMaterial="plastic">
            <a:bevelT w="165100" prst="coolSlant"/>
          </a:sp3d>
        </p:spPr>
      </p:pic>
    </p:spTree>
    <p:extLst>
      <p:ext uri="{BB962C8B-B14F-4D97-AF65-F5344CB8AC3E}">
        <p14:creationId xmlns:p14="http://schemas.microsoft.com/office/powerpoint/2010/main" val="3842352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2135188" y="125413"/>
            <a:ext cx="8229600" cy="603242"/>
          </a:xfrm>
          <a:ln>
            <a:miter lim="800000"/>
            <a:headEnd/>
            <a:tailEnd/>
          </a:ln>
        </p:spPr>
        <p:txBody>
          <a:bodyPr vert="horz" wrap="square" lIns="91440" tIns="45720" rIns="91440" bIns="45720" numCol="1" rtlCol="0" anchor="t" anchorCtr="0" compatLnSpc="1">
            <a:prstTxWarp prst="textNoShape">
              <a:avLst/>
            </a:prstTxWarp>
            <a:normAutofit/>
          </a:bodyPr>
          <a:lstStyle/>
          <a:p>
            <a:pPr>
              <a:defRPr/>
            </a:pPr>
            <a:r>
              <a:rPr lang="pt-BR" sz="2800" b="1" u="sng" dirty="0">
                <a:solidFill>
                  <a:srgbClr val="990099"/>
                </a:solidFill>
              </a:rPr>
              <a:t>Aglutinantes ou adesivos</a:t>
            </a:r>
          </a:p>
        </p:txBody>
      </p:sp>
      <p:graphicFrame>
        <p:nvGraphicFramePr>
          <p:cNvPr id="5" name="Tabela 4"/>
          <p:cNvGraphicFramePr>
            <a:graphicFrameLocks noGrp="1"/>
          </p:cNvGraphicFramePr>
          <p:nvPr/>
        </p:nvGraphicFramePr>
        <p:xfrm>
          <a:off x="1955471" y="1088701"/>
          <a:ext cx="8175954" cy="5123280"/>
        </p:xfrm>
        <a:graphic>
          <a:graphicData uri="http://schemas.openxmlformats.org/drawingml/2006/table">
            <a:tbl>
              <a:tblPr firstRow="1" bandRow="1">
                <a:tableStyleId>{00A15C55-8517-42AA-B614-E9B94910E393}</a:tableStyleId>
              </a:tblPr>
              <a:tblGrid>
                <a:gridCol w="2880369">
                  <a:extLst>
                    <a:ext uri="{9D8B030D-6E8A-4147-A177-3AD203B41FA5}">
                      <a16:colId xmlns:a16="http://schemas.microsoft.com/office/drawing/2014/main" val="20000"/>
                    </a:ext>
                  </a:extLst>
                </a:gridCol>
                <a:gridCol w="2570267">
                  <a:extLst>
                    <a:ext uri="{9D8B030D-6E8A-4147-A177-3AD203B41FA5}">
                      <a16:colId xmlns:a16="http://schemas.microsoft.com/office/drawing/2014/main" val="20001"/>
                    </a:ext>
                  </a:extLst>
                </a:gridCol>
                <a:gridCol w="2725318">
                  <a:extLst>
                    <a:ext uri="{9D8B030D-6E8A-4147-A177-3AD203B41FA5}">
                      <a16:colId xmlns:a16="http://schemas.microsoft.com/office/drawing/2014/main" val="20002"/>
                    </a:ext>
                  </a:extLst>
                </a:gridCol>
              </a:tblGrid>
              <a:tr h="75231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1" i="0" u="none" strike="noStrike" cap="none" normalizeH="0" baseline="0" dirty="0">
                          <a:ln>
                            <a:noFill/>
                          </a:ln>
                          <a:solidFill>
                            <a:schemeClr val="bg1"/>
                          </a:solidFill>
                          <a:effectLst/>
                          <a:latin typeface="Times New Roman" pitchFamily="18" charset="0"/>
                        </a:rPr>
                        <a:t>Material</a:t>
                      </a:r>
                    </a:p>
                  </a:txBody>
                  <a:tcPr marL="91439" marR="91439" marT="45719" marB="4571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1" i="0" u="none" strike="noStrike" cap="none" normalizeH="0" baseline="0" dirty="0">
                          <a:ln>
                            <a:noFill/>
                          </a:ln>
                          <a:solidFill>
                            <a:schemeClr val="bg1"/>
                          </a:solidFill>
                          <a:effectLst/>
                          <a:latin typeface="Times New Roman" pitchFamily="18" charset="0"/>
                        </a:rPr>
                        <a:t>% no sistema de granulação</a:t>
                      </a:r>
                    </a:p>
                  </a:txBody>
                  <a:tcPr marL="91439" marR="91439" marT="45719" marB="4571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1" i="0" u="none" strike="noStrike" cap="none" normalizeH="0" baseline="0" dirty="0">
                          <a:ln>
                            <a:noFill/>
                          </a:ln>
                          <a:solidFill>
                            <a:schemeClr val="bg1"/>
                          </a:solidFill>
                          <a:effectLst/>
                          <a:latin typeface="Times New Roman" pitchFamily="18" charset="0"/>
                        </a:rPr>
                        <a:t>% na fórmula</a:t>
                      </a:r>
                    </a:p>
                  </a:txBody>
                  <a:tcPr marL="91439" marR="91439" marT="45719" marB="45719" anchor="ctr" horzOverflow="overflow"/>
                </a:tc>
                <a:extLst>
                  <a:ext uri="{0D108BD9-81ED-4DB2-BD59-A6C34878D82A}">
                    <a16:rowId xmlns:a16="http://schemas.microsoft.com/office/drawing/2014/main" val="10000"/>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smtClean="0">
                          <a:ln>
                            <a:noFill/>
                          </a:ln>
                          <a:solidFill>
                            <a:schemeClr val="tx1"/>
                          </a:solidFill>
                          <a:effectLst/>
                          <a:latin typeface="Times New Roman" pitchFamily="18" charset="0"/>
                        </a:rPr>
                        <a:t>Acácia (goma arábica)</a:t>
                      </a:r>
                      <a:endParaRPr kumimoji="0" lang="pt-BR" sz="2000" b="0" i="0" u="none" strike="noStrike" cap="none" normalizeH="0" baseline="0" dirty="0">
                        <a:ln>
                          <a:noFill/>
                        </a:ln>
                        <a:solidFill>
                          <a:schemeClr val="tx1"/>
                        </a:solidFill>
                        <a:effectLst/>
                        <a:latin typeface="Times New Roman" pitchFamily="18" charset="0"/>
                      </a:endParaRP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10-20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1"/>
                  </a:ext>
                </a:extLst>
              </a:tr>
              <a:tr h="62270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Derivados de celulose</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5-10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1-5</a:t>
                      </a:r>
                    </a:p>
                  </a:txBody>
                  <a:tcPr marL="91439" marR="91439" marT="45719" marB="45719" horzOverflow="overflow"/>
                </a:tc>
                <a:extLst>
                  <a:ext uri="{0D108BD9-81ED-4DB2-BD59-A6C34878D82A}">
                    <a16:rowId xmlns:a16="http://schemas.microsoft.com/office/drawing/2014/main" val="10002"/>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Gelatina</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10-20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1-5</a:t>
                      </a:r>
                    </a:p>
                  </a:txBody>
                  <a:tcPr marL="91439" marR="91439" marT="45719" marB="45719" horzOverflow="overflow"/>
                </a:tc>
                <a:extLst>
                  <a:ext uri="{0D108BD9-81ED-4DB2-BD59-A6C34878D82A}">
                    <a16:rowId xmlns:a16="http://schemas.microsoft.com/office/drawing/2014/main" val="10003"/>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Gelatina-acácia</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10-20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4"/>
                  </a:ext>
                </a:extLst>
              </a:tr>
              <a:tr h="58976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Polivinilpirolidona</a:t>
                      </a:r>
                      <a:r>
                        <a:rPr kumimoji="0" lang="pt-BR" sz="2000" b="0" i="0" u="none" strike="noStrike" cap="none" normalizeH="0" baseline="0" dirty="0">
                          <a:ln>
                            <a:noFill/>
                          </a:ln>
                          <a:solidFill>
                            <a:schemeClr val="tx1"/>
                          </a:solidFill>
                          <a:effectLst/>
                          <a:latin typeface="Times New Roman" pitchFamily="18" charset="0"/>
                        </a:rPr>
                        <a:t> (PVP)</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2-15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5"/>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Sacarose</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50-75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2-25</a:t>
                      </a:r>
                    </a:p>
                  </a:txBody>
                  <a:tcPr marL="91439" marR="91439" marT="45719" marB="45719" horzOverflow="overflow"/>
                </a:tc>
                <a:extLst>
                  <a:ext uri="{0D108BD9-81ED-4DB2-BD59-A6C34878D82A}">
                    <a16:rowId xmlns:a16="http://schemas.microsoft.com/office/drawing/2014/main" val="10006"/>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Sorbitol</a:t>
                      </a:r>
                      <a:endParaRPr kumimoji="0" lang="pt-BR" sz="2000" b="0" i="0" u="none" strike="noStrike" cap="none" normalizeH="0" baseline="0" dirty="0">
                        <a:ln>
                          <a:noFill/>
                        </a:ln>
                        <a:solidFill>
                          <a:schemeClr val="tx1"/>
                        </a:solidFill>
                        <a:effectLst/>
                        <a:latin typeface="Times New Roman" pitchFamily="18" charset="0"/>
                      </a:endParaRP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10-25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2-10</a:t>
                      </a:r>
                    </a:p>
                  </a:txBody>
                  <a:tcPr marL="91439" marR="91439" marT="45719" marB="45719" horzOverflow="overflow"/>
                </a:tc>
                <a:extLst>
                  <a:ext uri="{0D108BD9-81ED-4DB2-BD59-A6C34878D82A}">
                    <a16:rowId xmlns:a16="http://schemas.microsoft.com/office/drawing/2014/main" val="10007"/>
                  </a:ext>
                </a:extLst>
              </a:tr>
              <a:tr h="6072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*Amido </a:t>
                      </a:r>
                      <a:r>
                        <a:rPr kumimoji="0" lang="pt-BR" sz="2000" b="0" i="0" u="none" strike="noStrike" cap="none" normalizeH="0" baseline="0" dirty="0" err="1">
                          <a:ln>
                            <a:noFill/>
                          </a:ln>
                          <a:solidFill>
                            <a:schemeClr val="tx1"/>
                          </a:solidFill>
                          <a:effectLst/>
                          <a:latin typeface="Times New Roman" pitchFamily="18" charset="0"/>
                        </a:rPr>
                        <a:t>pré</a:t>
                      </a:r>
                      <a:r>
                        <a:rPr kumimoji="0" lang="pt-BR" sz="2000" b="0" i="0" u="none" strike="noStrike" cap="none" normalizeH="0" baseline="0" dirty="0">
                          <a:ln>
                            <a:noFill/>
                          </a:ln>
                          <a:solidFill>
                            <a:schemeClr val="tx1"/>
                          </a:solidFill>
                          <a:effectLst/>
                          <a:latin typeface="Times New Roman" pitchFamily="18" charset="0"/>
                        </a:rPr>
                        <a:t>-gelatinizado</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2-5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1-10</a:t>
                      </a:r>
                    </a:p>
                  </a:txBody>
                  <a:tcPr marL="91439" marR="91439" marT="45719" marB="45719" horzOverflow="overflow"/>
                </a:tc>
                <a:extLst>
                  <a:ext uri="{0D108BD9-81ED-4DB2-BD59-A6C34878D82A}">
                    <a16:rowId xmlns:a16="http://schemas.microsoft.com/office/drawing/2014/main" val="10008"/>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Alginato</a:t>
                      </a:r>
                      <a:r>
                        <a:rPr kumimoji="0" lang="pt-BR" sz="2000" b="0" i="0" u="none" strike="noStrike" cap="none" normalizeH="0" baseline="0" dirty="0">
                          <a:ln>
                            <a:noFill/>
                          </a:ln>
                          <a:solidFill>
                            <a:schemeClr val="tx1"/>
                          </a:solidFill>
                          <a:effectLst/>
                          <a:latin typeface="Times New Roman" pitchFamily="18" charset="0"/>
                        </a:rPr>
                        <a:t> de sódio</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3-5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9"/>
                  </a:ext>
                </a:extLst>
              </a:tr>
            </a:tbl>
          </a:graphicData>
        </a:graphic>
      </p:graphicFrame>
      <p:sp>
        <p:nvSpPr>
          <p:cNvPr id="6" name="CaixaDeTexto 5"/>
          <p:cNvSpPr txBox="1"/>
          <p:nvPr/>
        </p:nvSpPr>
        <p:spPr>
          <a:xfrm>
            <a:off x="8436299" y="257758"/>
            <a:ext cx="1440266" cy="307777"/>
          </a:xfrm>
          <a:prstGeom prst="rect">
            <a:avLst/>
          </a:prstGeom>
          <a:noFill/>
        </p:spPr>
        <p:txBody>
          <a:bodyPr wrap="none" rtlCol="0">
            <a:spAutoFit/>
          </a:bodyPr>
          <a:lstStyle/>
          <a:p>
            <a:r>
              <a:rPr lang="pt-BR" sz="1400" i="1" dirty="0"/>
              <a:t>....continuação....</a:t>
            </a:r>
            <a:endParaRPr lang="en-US" sz="1400" i="1" dirty="0"/>
          </a:p>
        </p:txBody>
      </p:sp>
    </p:spTree>
    <p:extLst>
      <p:ext uri="{BB962C8B-B14F-4D97-AF65-F5344CB8AC3E}">
        <p14:creationId xmlns:p14="http://schemas.microsoft.com/office/powerpoint/2010/main" val="268409969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2486025" y="1509714"/>
          <a:ext cx="7215188" cy="4571999"/>
        </p:xfrm>
        <a:graphic>
          <a:graphicData uri="http://schemas.openxmlformats.org/drawingml/2006/table">
            <a:tbl>
              <a:tblPr firstRow="1" bandRow="1">
                <a:tableStyleId>{93296810-A885-4BE3-A3E7-6D5BEEA58F35}</a:tableStyleId>
              </a:tblPr>
              <a:tblGrid>
                <a:gridCol w="3607594">
                  <a:extLst>
                    <a:ext uri="{9D8B030D-6E8A-4147-A177-3AD203B41FA5}">
                      <a16:colId xmlns:a16="http://schemas.microsoft.com/office/drawing/2014/main" val="20000"/>
                    </a:ext>
                  </a:extLst>
                </a:gridCol>
                <a:gridCol w="3607594">
                  <a:extLst>
                    <a:ext uri="{9D8B030D-6E8A-4147-A177-3AD203B41FA5}">
                      <a16:colId xmlns:a16="http://schemas.microsoft.com/office/drawing/2014/main" val="20001"/>
                    </a:ext>
                  </a:extLst>
                </a:gridCol>
              </a:tblGrid>
              <a:tr h="50426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1" i="0" u="none" strike="noStrike" cap="none" normalizeH="0" baseline="0" dirty="0">
                          <a:ln>
                            <a:noFill/>
                          </a:ln>
                          <a:solidFill>
                            <a:schemeClr val="bg1"/>
                          </a:solidFill>
                          <a:effectLst/>
                          <a:latin typeface="Times New Roman" pitchFamily="18" charset="0"/>
                        </a:rPr>
                        <a:t>Material</a:t>
                      </a:r>
                    </a:p>
                  </a:txBody>
                  <a:tcPr marL="91439" marR="91439"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1" i="0" u="none" strike="noStrike" cap="none" normalizeH="0" baseline="0" dirty="0">
                          <a:ln>
                            <a:noFill/>
                          </a:ln>
                          <a:solidFill>
                            <a:schemeClr val="bg1"/>
                          </a:solidFill>
                          <a:effectLst/>
                          <a:latin typeface="Times New Roman" pitchFamily="18" charset="0"/>
                        </a:rPr>
                        <a:t>% na fórmula</a:t>
                      </a:r>
                    </a:p>
                  </a:txBody>
                  <a:tcPr marL="91439" marR="91439" horzOverflow="overflow"/>
                </a:tc>
                <a:extLst>
                  <a:ext uri="{0D108BD9-81ED-4DB2-BD59-A6C34878D82A}">
                    <a16:rowId xmlns:a16="http://schemas.microsoft.com/office/drawing/2014/main" val="10000"/>
                  </a:ext>
                </a:extLst>
              </a:tr>
              <a:tr h="4370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Amido natural</a:t>
                      </a:r>
                    </a:p>
                  </a:txBody>
                  <a:tcPr marL="91439" marR="9143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5-20</a:t>
                      </a:r>
                    </a:p>
                  </a:txBody>
                  <a:tcPr marL="91439" marR="91439" anchor="ctr" horzOverflow="overflow"/>
                </a:tc>
                <a:extLst>
                  <a:ext uri="{0D108BD9-81ED-4DB2-BD59-A6C34878D82A}">
                    <a16:rowId xmlns:a16="http://schemas.microsoft.com/office/drawing/2014/main" val="10001"/>
                  </a:ext>
                </a:extLst>
              </a:tr>
              <a:tr h="77320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Primogel</a:t>
                      </a:r>
                      <a:r>
                        <a:rPr kumimoji="0" lang="pt-BR" sz="2000" b="0" i="0" u="none" strike="noStrike" cap="none" normalizeH="0" baseline="0" dirty="0">
                          <a:ln>
                            <a:noFill/>
                          </a:ln>
                          <a:solidFill>
                            <a:schemeClr val="tx1"/>
                          </a:solidFill>
                          <a:effectLst/>
                          <a:latin typeface="Times New Roman" pitchFamily="18" charset="0"/>
                        </a:rPr>
                        <a:t>® (</a:t>
                      </a:r>
                      <a:r>
                        <a:rPr kumimoji="0" lang="pt-BR" sz="2000" b="0" i="0" u="none" strike="noStrike" cap="none" normalizeH="0" baseline="0" dirty="0" err="1">
                          <a:ln>
                            <a:noFill/>
                          </a:ln>
                          <a:solidFill>
                            <a:schemeClr val="tx1"/>
                          </a:solidFill>
                          <a:effectLst/>
                          <a:latin typeface="Times New Roman" pitchFamily="18" charset="0"/>
                        </a:rPr>
                        <a:t>explotab</a:t>
                      </a:r>
                      <a:r>
                        <a:rPr kumimoji="0" lang="pt-BR" sz="2000" b="0" i="0" u="none" strike="noStrike" cap="none" normalizeH="0" baseline="0" dirty="0">
                          <a:ln>
                            <a:noFill/>
                          </a:ln>
                          <a:solidFill>
                            <a:schemeClr val="tx1"/>
                          </a:solidFill>
                          <a:effectLst/>
                          <a:latin typeface="Times New Roman" pitchFamily="18" charset="0"/>
                        </a:rPr>
                        <a:t>, </a:t>
                      </a:r>
                      <a:r>
                        <a:rPr kumimoji="0" lang="pt-BR" sz="2000" b="0" i="0" u="none" strike="noStrike" cap="none" normalizeH="0" baseline="0" dirty="0" err="1">
                          <a:ln>
                            <a:noFill/>
                          </a:ln>
                          <a:solidFill>
                            <a:schemeClr val="tx1"/>
                          </a:solidFill>
                          <a:effectLst/>
                          <a:latin typeface="Times New Roman" pitchFamily="18" charset="0"/>
                        </a:rPr>
                        <a:t>explocel</a:t>
                      </a:r>
                      <a:r>
                        <a:rPr kumimoji="0" lang="pt-BR" sz="2000" b="0" i="0" u="none" strike="noStrike" cap="none" normalizeH="0" baseline="0" dirty="0">
                          <a:ln>
                            <a:noFill/>
                          </a:ln>
                          <a:solidFill>
                            <a:schemeClr val="tx1"/>
                          </a:solidFill>
                          <a:effectLst/>
                          <a:latin typeface="Times New Roman" pitchFamily="18" charset="0"/>
                        </a:rPr>
                        <a:t>, </a:t>
                      </a:r>
                      <a:r>
                        <a:rPr kumimoji="0" lang="pt-BR" sz="2000" b="0" i="0" u="none" strike="noStrike" cap="none" normalizeH="0" baseline="0" dirty="0" err="1">
                          <a:ln>
                            <a:noFill/>
                          </a:ln>
                          <a:solidFill>
                            <a:schemeClr val="tx1"/>
                          </a:solidFill>
                          <a:effectLst/>
                          <a:latin typeface="Times New Roman" pitchFamily="18" charset="0"/>
                        </a:rPr>
                        <a:t>explosol</a:t>
                      </a:r>
                      <a:r>
                        <a:rPr kumimoji="0" lang="pt-BR" sz="2000" b="0" i="0" u="none" strike="noStrike" cap="none" normalizeH="0" baseline="0" dirty="0">
                          <a:ln>
                            <a:noFill/>
                          </a:ln>
                          <a:solidFill>
                            <a:schemeClr val="tx1"/>
                          </a:solidFill>
                          <a:effectLst/>
                          <a:latin typeface="Times New Roman" pitchFamily="18" charset="0"/>
                        </a:rPr>
                        <a:t>)</a:t>
                      </a:r>
                    </a:p>
                  </a:txBody>
                  <a:tcPr marL="91439" marR="9143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1-8</a:t>
                      </a:r>
                    </a:p>
                  </a:txBody>
                  <a:tcPr marL="91439" marR="91439" anchor="ctr" horzOverflow="overflow"/>
                </a:tc>
                <a:extLst>
                  <a:ext uri="{0D108BD9-81ED-4DB2-BD59-A6C34878D82A}">
                    <a16:rowId xmlns:a16="http://schemas.microsoft.com/office/drawing/2014/main" val="10002"/>
                  </a:ext>
                </a:extLst>
              </a:tr>
              <a:tr h="4370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Amido Pré-gelatinizado</a:t>
                      </a:r>
                    </a:p>
                  </a:txBody>
                  <a:tcPr marL="91439" marR="9143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5</a:t>
                      </a:r>
                    </a:p>
                  </a:txBody>
                  <a:tcPr marL="91439" marR="91439" anchor="ctr" horzOverflow="overflow"/>
                </a:tc>
                <a:extLst>
                  <a:ext uri="{0D108BD9-81ED-4DB2-BD59-A6C34878D82A}">
                    <a16:rowId xmlns:a16="http://schemas.microsoft.com/office/drawing/2014/main" val="10003"/>
                  </a:ext>
                </a:extLst>
              </a:tr>
              <a:tr h="77320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Amijel</a:t>
                      </a:r>
                      <a:r>
                        <a:rPr kumimoji="0" lang="pt-BR" sz="2000" b="0" i="0" u="none" strike="noStrike" cap="none" normalizeH="0" baseline="0" dirty="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(amido pré-gelatinizado)</a:t>
                      </a:r>
                    </a:p>
                  </a:txBody>
                  <a:tcPr marL="91439" marR="9143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5</a:t>
                      </a:r>
                    </a:p>
                  </a:txBody>
                  <a:tcPr marL="91439" marR="91439" anchor="ctr" horzOverflow="overflow"/>
                </a:tc>
                <a:extLst>
                  <a:ext uri="{0D108BD9-81ED-4DB2-BD59-A6C34878D82A}">
                    <a16:rowId xmlns:a16="http://schemas.microsoft.com/office/drawing/2014/main" val="10004"/>
                  </a:ext>
                </a:extLst>
              </a:tr>
              <a:tr h="77320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Amido modificado (</a:t>
                      </a:r>
                      <a:r>
                        <a:rPr kumimoji="0" lang="pt-BR" sz="2000" b="0" i="0" u="none" strike="noStrike" cap="none" normalizeH="0" baseline="0" dirty="0" err="1">
                          <a:ln>
                            <a:noFill/>
                          </a:ln>
                          <a:solidFill>
                            <a:schemeClr val="tx1"/>
                          </a:solidFill>
                          <a:effectLst/>
                          <a:latin typeface="Times New Roman" pitchFamily="18" charset="0"/>
                        </a:rPr>
                        <a:t>Sta-Rx</a:t>
                      </a:r>
                      <a:r>
                        <a:rPr kumimoji="0" lang="pt-BR" sz="2000" b="0" i="0" u="none" strike="noStrike" cap="none" normalizeH="0" baseline="0" dirty="0">
                          <a:ln>
                            <a:noFill/>
                          </a:ln>
                          <a:solidFill>
                            <a:schemeClr val="tx1"/>
                          </a:solidFill>
                          <a:effectLst/>
                          <a:latin typeface="Times New Roman" pitchFamily="18" charset="0"/>
                        </a:rPr>
                        <a:t> 1500)</a:t>
                      </a:r>
                    </a:p>
                  </a:txBody>
                  <a:tcPr marL="91439" marR="9143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3-8</a:t>
                      </a:r>
                    </a:p>
                  </a:txBody>
                  <a:tcPr marL="91439" marR="91439" anchor="ctr" horzOverflow="overflow"/>
                </a:tc>
                <a:extLst>
                  <a:ext uri="{0D108BD9-81ED-4DB2-BD59-A6C34878D82A}">
                    <a16:rowId xmlns:a16="http://schemas.microsoft.com/office/drawing/2014/main" val="10005"/>
                  </a:ext>
                </a:extLst>
              </a:tr>
              <a:tr h="4370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Croscarmelose</a:t>
                      </a:r>
                      <a:endParaRPr kumimoji="0" lang="pt-BR" sz="2000" b="0" i="0" u="none" strike="noStrike" cap="none" normalizeH="0" baseline="0" dirty="0">
                        <a:ln>
                          <a:noFill/>
                        </a:ln>
                        <a:solidFill>
                          <a:schemeClr val="tx1"/>
                        </a:solidFill>
                        <a:effectLst/>
                        <a:latin typeface="Times New Roman" pitchFamily="18" charset="0"/>
                      </a:endParaRPr>
                    </a:p>
                  </a:txBody>
                  <a:tcPr marL="91439" marR="9143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1-5</a:t>
                      </a:r>
                    </a:p>
                  </a:txBody>
                  <a:tcPr marL="91439" marR="91439" anchor="ctr" horzOverflow="overflow"/>
                </a:tc>
                <a:extLst>
                  <a:ext uri="{0D108BD9-81ED-4DB2-BD59-A6C34878D82A}">
                    <a16:rowId xmlns:a16="http://schemas.microsoft.com/office/drawing/2014/main" val="10006"/>
                  </a:ext>
                </a:extLst>
              </a:tr>
              <a:tr h="43702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Mistura efervescente</a:t>
                      </a:r>
                    </a:p>
                  </a:txBody>
                  <a:tcPr marL="91439" marR="9143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1-3</a:t>
                      </a:r>
                    </a:p>
                  </a:txBody>
                  <a:tcPr marL="91439" marR="91439" anchor="ctr" horzOverflow="overflow"/>
                </a:tc>
                <a:extLst>
                  <a:ext uri="{0D108BD9-81ED-4DB2-BD59-A6C34878D82A}">
                    <a16:rowId xmlns:a16="http://schemas.microsoft.com/office/drawing/2014/main" val="10007"/>
                  </a:ext>
                </a:extLst>
              </a:tr>
            </a:tbl>
          </a:graphicData>
        </a:graphic>
      </p:graphicFrame>
      <p:sp>
        <p:nvSpPr>
          <p:cNvPr id="5" name="Rectangle 2"/>
          <p:cNvSpPr txBox="1">
            <a:spLocks noChangeArrowheads="1"/>
          </p:cNvSpPr>
          <p:nvPr/>
        </p:nvSpPr>
        <p:spPr bwMode="auto">
          <a:xfrm>
            <a:off x="2135188" y="125413"/>
            <a:ext cx="8229600" cy="60324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Principais </a:t>
            </a:r>
            <a:r>
              <a:rPr lang="pt-BR" sz="2800" b="1" u="sng" kern="0" dirty="0" err="1">
                <a:solidFill>
                  <a:srgbClr val="990099"/>
                </a:solidFill>
              </a:rPr>
              <a:t>desintegrantes</a:t>
            </a:r>
            <a:endParaRPr lang="pt-BR" sz="2800" b="1" u="sng" kern="0" dirty="0">
              <a:solidFill>
                <a:srgbClr val="990099"/>
              </a:solidFill>
            </a:endParaRPr>
          </a:p>
        </p:txBody>
      </p:sp>
    </p:spTree>
    <p:extLst>
      <p:ext uri="{BB962C8B-B14F-4D97-AF65-F5344CB8AC3E}">
        <p14:creationId xmlns:p14="http://schemas.microsoft.com/office/powerpoint/2010/main" val="85712910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142636" y="0"/>
            <a:ext cx="8229600" cy="60324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Lubrificantes</a:t>
            </a:r>
          </a:p>
        </p:txBody>
      </p:sp>
      <p:sp>
        <p:nvSpPr>
          <p:cNvPr id="3" name="CaixaDeTexto 2"/>
          <p:cNvSpPr txBox="1"/>
          <p:nvPr/>
        </p:nvSpPr>
        <p:spPr>
          <a:xfrm>
            <a:off x="1936884" y="908679"/>
            <a:ext cx="8641104" cy="5475345"/>
          </a:xfrm>
          <a:prstGeom prst="rect">
            <a:avLst/>
          </a:prstGeom>
          <a:noFill/>
        </p:spPr>
        <p:txBody>
          <a:bodyPr wrap="square" rtlCol="0">
            <a:spAutoFit/>
          </a:bodyPr>
          <a:lstStyle/>
          <a:p>
            <a:pPr algn="just">
              <a:spcBef>
                <a:spcPct val="30000"/>
              </a:spcBef>
              <a:defRPr/>
            </a:pPr>
            <a:r>
              <a:rPr lang="pt-BR" altLang="en-US" b="1" dirty="0">
                <a:solidFill>
                  <a:srgbClr val="990099"/>
                </a:solidFill>
              </a:rPr>
              <a:t>LUBRIFICANTES</a:t>
            </a:r>
            <a:r>
              <a:rPr lang="pt-BR" altLang="en-US" dirty="0"/>
              <a:t> são compostos que aderem a uma superfície isolando-a de outra superfície podem ser classificados em duas categorias: </a:t>
            </a:r>
          </a:p>
          <a:p>
            <a:pPr algn="just">
              <a:spcBef>
                <a:spcPct val="30000"/>
              </a:spcBef>
              <a:defRPr/>
            </a:pPr>
            <a:r>
              <a:rPr lang="pt-BR" altLang="en-US" b="1" dirty="0">
                <a:solidFill>
                  <a:srgbClr val="990099"/>
                </a:solidFill>
              </a:rPr>
              <a:t>a) insolúveis</a:t>
            </a:r>
            <a:r>
              <a:rPr lang="pt-BR" altLang="en-US" b="1" dirty="0"/>
              <a:t> </a:t>
            </a:r>
            <a:r>
              <a:rPr lang="pt-BR" altLang="en-US" dirty="0"/>
              <a:t>e b) </a:t>
            </a:r>
            <a:r>
              <a:rPr lang="pt-BR" altLang="en-US" b="1" dirty="0">
                <a:solidFill>
                  <a:srgbClr val="990099"/>
                </a:solidFill>
              </a:rPr>
              <a:t>solúveis em água</a:t>
            </a:r>
            <a:r>
              <a:rPr lang="pt-BR" altLang="en-US" dirty="0"/>
              <a:t>. </a:t>
            </a:r>
          </a:p>
          <a:p>
            <a:pPr algn="just">
              <a:spcBef>
                <a:spcPct val="30000"/>
              </a:spcBef>
              <a:defRPr/>
            </a:pPr>
            <a:endParaRPr lang="pt-BR" altLang="en-US" dirty="0"/>
          </a:p>
          <a:p>
            <a:pPr algn="just">
              <a:spcBef>
                <a:spcPct val="30000"/>
              </a:spcBef>
              <a:defRPr/>
            </a:pPr>
            <a:r>
              <a:rPr lang="pt-BR" altLang="en-US" dirty="0"/>
              <a:t>E de acordo com a funcionalidade farmacotécnica podem ser classificados ainda em:</a:t>
            </a:r>
          </a:p>
          <a:p>
            <a:pPr marL="342900" indent="-342900" algn="just">
              <a:spcBef>
                <a:spcPct val="30000"/>
              </a:spcBef>
              <a:buAutoNum type="alphaLcParenR"/>
              <a:defRPr/>
            </a:pPr>
            <a:r>
              <a:rPr lang="pt-BR" altLang="en-US" dirty="0"/>
              <a:t>do tipo </a:t>
            </a:r>
            <a:r>
              <a:rPr lang="pt-BR" altLang="en-US" b="1" dirty="0">
                <a:solidFill>
                  <a:srgbClr val="990099"/>
                </a:solidFill>
              </a:rPr>
              <a:t>deslizantes</a:t>
            </a:r>
            <a:r>
              <a:rPr lang="pt-BR" altLang="en-US" b="1" dirty="0"/>
              <a:t> </a:t>
            </a:r>
            <a:r>
              <a:rPr lang="pt-BR" altLang="en-US" dirty="0"/>
              <a:t>e b) do tipo </a:t>
            </a:r>
            <a:r>
              <a:rPr lang="pt-BR" altLang="en-US" b="1" dirty="0" err="1">
                <a:solidFill>
                  <a:srgbClr val="990099"/>
                </a:solidFill>
              </a:rPr>
              <a:t>anti-aderente</a:t>
            </a:r>
            <a:r>
              <a:rPr lang="pt-BR" altLang="en-US" dirty="0">
                <a:solidFill>
                  <a:srgbClr val="990099"/>
                </a:solidFill>
              </a:rPr>
              <a:t>. </a:t>
            </a:r>
          </a:p>
          <a:p>
            <a:pPr algn="just">
              <a:spcBef>
                <a:spcPct val="30000"/>
              </a:spcBef>
              <a:defRPr/>
            </a:pPr>
            <a:endParaRPr lang="pt-BR" altLang="en-US" dirty="0"/>
          </a:p>
          <a:p>
            <a:pPr algn="just">
              <a:spcBef>
                <a:spcPct val="30000"/>
              </a:spcBef>
              <a:defRPr/>
            </a:pPr>
            <a:r>
              <a:rPr lang="pt-BR" altLang="en-US" dirty="0"/>
              <a:t>	Ser classificado como </a:t>
            </a:r>
            <a:r>
              <a:rPr lang="pt-BR" altLang="en-US" u="sng" dirty="0"/>
              <a:t>deslizante</a:t>
            </a:r>
            <a:r>
              <a:rPr lang="pt-BR" altLang="en-US" dirty="0"/>
              <a:t> não implica que </a:t>
            </a:r>
            <a:r>
              <a:rPr lang="pt-BR" altLang="en-US" u="sng" dirty="0"/>
              <a:t>não tenha atividade </a:t>
            </a:r>
            <a:r>
              <a:rPr lang="pt-BR" altLang="en-US" u="sng" dirty="0" err="1"/>
              <a:t>anti-aderente</a:t>
            </a:r>
            <a:r>
              <a:rPr lang="pt-BR" altLang="en-US" dirty="0"/>
              <a:t>, somente que  a </a:t>
            </a:r>
            <a:r>
              <a:rPr lang="pt-BR" altLang="en-US" u="sng" dirty="0"/>
              <a:t>deslizante é mais pronunciada que a </a:t>
            </a:r>
            <a:r>
              <a:rPr lang="pt-BR" altLang="en-US" u="sng" dirty="0" err="1"/>
              <a:t>anti-aderente</a:t>
            </a:r>
            <a:r>
              <a:rPr lang="pt-BR" altLang="en-US" dirty="0"/>
              <a:t>, mesma interpretação para os classificados com </a:t>
            </a:r>
            <a:r>
              <a:rPr lang="pt-BR" altLang="en-US" dirty="0" err="1"/>
              <a:t>anti-aderente</a:t>
            </a:r>
            <a:r>
              <a:rPr lang="pt-BR" altLang="en-US" dirty="0"/>
              <a:t>. (Faça analogia com o óleo lubrificante de motores , graxa usada em rolamentos, grafite para desemperrar  fechadura).  </a:t>
            </a:r>
          </a:p>
          <a:p>
            <a:pPr algn="just">
              <a:spcBef>
                <a:spcPct val="30000"/>
              </a:spcBef>
              <a:defRPr/>
            </a:pPr>
            <a:r>
              <a:rPr lang="pt-BR" altLang="en-US" dirty="0"/>
              <a:t>- Outro aspecto importante a ser considerado é a distribuição de tamanho de partícula em relação a distribuição de tamanho partícula dos outros componentes. Se pretendemos que as partículas do lubrificante envolvam as outras partículas elas devem ser </a:t>
            </a:r>
            <a:r>
              <a:rPr lang="pt-BR" altLang="en-US" b="1" u="sng" dirty="0"/>
              <a:t>infinitamente menores </a:t>
            </a:r>
            <a:r>
              <a:rPr lang="pt-BR" altLang="en-US" dirty="0"/>
              <a:t>que as outras partículas (lembrem da aula de pós, quanto menor o tamanho da partícula maior a área superficial de exposição)</a:t>
            </a:r>
            <a:r>
              <a:rPr lang="pt-BR" altLang="en-US" sz="2400" dirty="0"/>
              <a:t>. </a:t>
            </a:r>
          </a:p>
        </p:txBody>
      </p:sp>
    </p:spTree>
    <p:extLst>
      <p:ext uri="{BB962C8B-B14F-4D97-AF65-F5344CB8AC3E}">
        <p14:creationId xmlns:p14="http://schemas.microsoft.com/office/powerpoint/2010/main" val="244351392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142636" y="0"/>
            <a:ext cx="8229600" cy="60324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Lubrificantes </a:t>
            </a:r>
          </a:p>
        </p:txBody>
      </p:sp>
      <p:sp>
        <p:nvSpPr>
          <p:cNvPr id="3" name="CaixaDeTexto 2"/>
          <p:cNvSpPr txBox="1"/>
          <p:nvPr/>
        </p:nvSpPr>
        <p:spPr>
          <a:xfrm>
            <a:off x="1792092" y="908679"/>
            <a:ext cx="8641104" cy="6001643"/>
          </a:xfrm>
          <a:prstGeom prst="rect">
            <a:avLst/>
          </a:prstGeom>
          <a:noFill/>
        </p:spPr>
        <p:txBody>
          <a:bodyPr wrap="square" rtlCol="0">
            <a:spAutoFit/>
          </a:bodyPr>
          <a:lstStyle/>
          <a:p>
            <a:pPr marL="285750" indent="-285750" algn="just">
              <a:buFontTx/>
              <a:buChar char="-"/>
              <a:defRPr/>
            </a:pPr>
            <a:r>
              <a:rPr lang="pt-BR" altLang="en-US" dirty="0"/>
              <a:t>Outro aspecto importante com relação às funções dos lubrificantes  que  falamos, </a:t>
            </a:r>
            <a:r>
              <a:rPr lang="pt-BR" altLang="en-US" u="sng" dirty="0"/>
              <a:t>foi o isolamento de uma superfície com a outra </a:t>
            </a:r>
            <a:r>
              <a:rPr lang="pt-BR" altLang="en-US" dirty="0"/>
              <a:t>, isto do ponto de vista físico, queremos </a:t>
            </a:r>
            <a:r>
              <a:rPr lang="pt-BR" altLang="en-US" u="sng" dirty="0"/>
              <a:t>evitar o estabelecimento  de interações coesivas </a:t>
            </a:r>
            <a:r>
              <a:rPr lang="pt-BR" altLang="en-US" dirty="0"/>
              <a:t>entre as superfícies, mas dissemos também quando falamos de aglutinantes, que, para haja a consolidação do compactado é necessário coesão entre as partículas (estabelecimento de interações fracas (principalmente ligações e hidrogênio e de Van der </a:t>
            </a:r>
            <a:r>
              <a:rPr lang="pt-BR" altLang="en-US" dirty="0" err="1"/>
              <a:t>Walls</a:t>
            </a:r>
            <a:r>
              <a:rPr lang="pt-BR" altLang="en-US" dirty="0"/>
              <a:t>), então temos que ponderar as escolhas, pois,  se a quantidade de lubrificante for grande, mesmo com a deformação e fragmentação que ocorre durante a compactação, pode prejudicar a consolidação final.</a:t>
            </a:r>
            <a:r>
              <a:rPr lang="pt-BR" altLang="en-US" sz="2400" dirty="0"/>
              <a:t> </a:t>
            </a:r>
            <a:r>
              <a:rPr lang="pt-BR" altLang="en-US" dirty="0"/>
              <a:t>Adiciona-se a isto o fato dos lubrificantes insolúveis, terem péssima </a:t>
            </a:r>
            <a:r>
              <a:rPr lang="pt-BR" altLang="en-US" dirty="0" err="1"/>
              <a:t>molhabilidade</a:t>
            </a:r>
            <a:r>
              <a:rPr lang="pt-BR" altLang="en-US" dirty="0"/>
              <a:t>, então, se não molha, a água não penetra no comprimido e ele não desintegra. São necessários, mas devem ser utilizados em </a:t>
            </a:r>
            <a:r>
              <a:rPr lang="pt-BR" altLang="en-US" b="1" dirty="0"/>
              <a:t>quantidade mínima </a:t>
            </a:r>
            <a:r>
              <a:rPr lang="pt-BR" altLang="en-US" dirty="0"/>
              <a:t>para obter o efeito desejado.  </a:t>
            </a:r>
          </a:p>
          <a:p>
            <a:pPr marL="285750" indent="-285750" algn="just">
              <a:buFontTx/>
              <a:buChar char="-"/>
              <a:defRPr/>
            </a:pPr>
            <a:endParaRPr lang="pt-BR" altLang="en-US" dirty="0"/>
          </a:p>
          <a:p>
            <a:pPr marL="285750" indent="-285750" algn="just">
              <a:buFontTx/>
              <a:buChar char="-"/>
              <a:defRPr/>
            </a:pPr>
            <a:r>
              <a:rPr lang="pt-BR" altLang="en-US" dirty="0"/>
              <a:t>Lubrificantes </a:t>
            </a:r>
            <a:r>
              <a:rPr lang="pt-BR" altLang="en-US" b="1" dirty="0" err="1"/>
              <a:t>anti-aderentes</a:t>
            </a:r>
            <a:r>
              <a:rPr lang="pt-BR" altLang="en-US" dirty="0"/>
              <a:t>, são importantes para evitar a adesão do sólido compactado a matriz e punções. Os mais eficientes são os ésteres metálicos de ácidos graxos (p.ex. estearato de magnésio) pois as punções e matrizes são compostos de liga metálica, metal tem afinidade por metal, assim o magnésio mesmo quando esterificado, a carboxila do ácido esteárico continua tendo  afinidade  pelos metais da liga metálica ou seja, a cabeça metálica fica “ligada” a superfície do metal enquanto que a calda graxa fica livre.</a:t>
            </a:r>
          </a:p>
          <a:p>
            <a:pPr marL="285750" indent="-285750" algn="just">
              <a:buFontTx/>
              <a:buChar char="-"/>
              <a:defRPr/>
            </a:pPr>
            <a:endParaRPr lang="pt-BR" altLang="en-US" dirty="0"/>
          </a:p>
        </p:txBody>
      </p:sp>
      <p:sp>
        <p:nvSpPr>
          <p:cNvPr id="4" name="CaixaDeTexto 3"/>
          <p:cNvSpPr txBox="1"/>
          <p:nvPr/>
        </p:nvSpPr>
        <p:spPr>
          <a:xfrm>
            <a:off x="8616322" y="88194"/>
            <a:ext cx="1440266" cy="307777"/>
          </a:xfrm>
          <a:prstGeom prst="rect">
            <a:avLst/>
          </a:prstGeom>
          <a:noFill/>
        </p:spPr>
        <p:txBody>
          <a:bodyPr wrap="none" rtlCol="0">
            <a:spAutoFit/>
          </a:bodyPr>
          <a:lstStyle/>
          <a:p>
            <a:r>
              <a:rPr lang="pt-BR" sz="1400" i="1" dirty="0"/>
              <a:t>....continuação....</a:t>
            </a:r>
            <a:endParaRPr lang="en-US" sz="1400" i="1" dirty="0"/>
          </a:p>
        </p:txBody>
      </p:sp>
    </p:spTree>
    <p:extLst>
      <p:ext uri="{BB962C8B-B14F-4D97-AF65-F5344CB8AC3E}">
        <p14:creationId xmlns:p14="http://schemas.microsoft.com/office/powerpoint/2010/main" val="226904413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2643187" y="1268725"/>
          <a:ext cx="6905626" cy="4344993"/>
        </p:xfrm>
        <a:graphic>
          <a:graphicData uri="http://schemas.openxmlformats.org/drawingml/2006/table">
            <a:tbl>
              <a:tblPr firstRow="1" bandRow="1">
                <a:tableStyleId>{5C22544A-7EE6-4342-B048-85BDC9FD1C3A}</a:tableStyleId>
              </a:tblPr>
              <a:tblGrid>
                <a:gridCol w="3452813">
                  <a:extLst>
                    <a:ext uri="{9D8B030D-6E8A-4147-A177-3AD203B41FA5}">
                      <a16:colId xmlns:a16="http://schemas.microsoft.com/office/drawing/2014/main" val="20000"/>
                    </a:ext>
                  </a:extLst>
                </a:gridCol>
                <a:gridCol w="3452813">
                  <a:extLst>
                    <a:ext uri="{9D8B030D-6E8A-4147-A177-3AD203B41FA5}">
                      <a16:colId xmlns:a16="http://schemas.microsoft.com/office/drawing/2014/main" val="20001"/>
                    </a:ext>
                  </a:extLst>
                </a:gridCol>
              </a:tblGrid>
              <a:tr h="6910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1" i="0" u="none" strike="noStrike" cap="none" normalizeH="0" baseline="0" dirty="0">
                          <a:ln>
                            <a:noFill/>
                          </a:ln>
                          <a:solidFill>
                            <a:schemeClr val="tx1"/>
                          </a:solidFill>
                          <a:effectLst/>
                          <a:latin typeface="Times New Roman" pitchFamily="18" charset="0"/>
                        </a:rPr>
                        <a:t>Material</a:t>
                      </a:r>
                    </a:p>
                  </a:txBody>
                  <a:tcPr marT="45707" marB="45707"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1" i="0" u="none" strike="noStrike" cap="none" normalizeH="0" baseline="0" dirty="0">
                          <a:ln>
                            <a:noFill/>
                          </a:ln>
                          <a:solidFill>
                            <a:schemeClr val="tx1"/>
                          </a:solidFill>
                          <a:effectLst/>
                          <a:latin typeface="Times New Roman" pitchFamily="18" charset="0"/>
                        </a:rPr>
                        <a:t>% </a:t>
                      </a:r>
                      <a:r>
                        <a:rPr kumimoji="0" lang="pt-BR" sz="2800" b="1" i="0" u="none" strike="noStrike" cap="none" normalizeH="0" baseline="0" dirty="0" smtClean="0">
                          <a:ln>
                            <a:noFill/>
                          </a:ln>
                          <a:solidFill>
                            <a:schemeClr val="tx1"/>
                          </a:solidFill>
                          <a:effectLst/>
                          <a:latin typeface="Times New Roman" pitchFamily="18" charset="0"/>
                        </a:rPr>
                        <a:t>na fórmula</a:t>
                      </a:r>
                      <a:endParaRPr kumimoji="0" lang="pt-BR" sz="2800" b="1" i="0" u="none" strike="noStrike" cap="none" normalizeH="0" baseline="0" dirty="0">
                        <a:ln>
                          <a:noFill/>
                        </a:ln>
                        <a:solidFill>
                          <a:schemeClr val="tx1"/>
                        </a:solidFill>
                        <a:effectLst/>
                        <a:latin typeface="Times New Roman" pitchFamily="18" charset="0"/>
                      </a:endParaRPr>
                    </a:p>
                  </a:txBody>
                  <a:tcPr marT="45707" marB="45707" horzOverflow="overflow"/>
                </a:tc>
                <a:extLst>
                  <a:ext uri="{0D108BD9-81ED-4DB2-BD59-A6C34878D82A}">
                    <a16:rowId xmlns:a16="http://schemas.microsoft.com/office/drawing/2014/main" val="10000"/>
                  </a:ext>
                </a:extLst>
              </a:tr>
              <a:tr h="7487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Estearatos metálicos</a:t>
                      </a:r>
                    </a:p>
                  </a:txBody>
                  <a:tcPr marT="45707" marB="45707"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0,25-2,0</a:t>
                      </a:r>
                    </a:p>
                  </a:txBody>
                  <a:tcPr marT="45707" marB="45707" anchor="ctr" horzOverflow="overflow"/>
                </a:tc>
                <a:extLst>
                  <a:ext uri="{0D108BD9-81ED-4DB2-BD59-A6C34878D82A}">
                    <a16:rowId xmlns:a16="http://schemas.microsoft.com/office/drawing/2014/main" val="10001"/>
                  </a:ext>
                </a:extLst>
              </a:tr>
              <a:tr h="5656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Ácido esteárico</a:t>
                      </a:r>
                    </a:p>
                  </a:txBody>
                  <a:tcPr marT="45707" marB="45707"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0,25-2,0</a:t>
                      </a:r>
                    </a:p>
                  </a:txBody>
                  <a:tcPr marT="45707" marB="45707" anchor="ctr" horzOverflow="overflow"/>
                </a:tc>
                <a:extLst>
                  <a:ext uri="{0D108BD9-81ED-4DB2-BD59-A6C34878D82A}">
                    <a16:rowId xmlns:a16="http://schemas.microsoft.com/office/drawing/2014/main" val="10002"/>
                  </a:ext>
                </a:extLst>
              </a:tr>
              <a:tr h="56564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smtClean="0">
                          <a:ln>
                            <a:noFill/>
                          </a:ln>
                          <a:solidFill>
                            <a:schemeClr val="tx1"/>
                          </a:solidFill>
                          <a:effectLst/>
                          <a:latin typeface="Times New Roman" pitchFamily="18" charset="0"/>
                        </a:rPr>
                        <a:t>Talco</a:t>
                      </a:r>
                      <a:endParaRPr kumimoji="0" lang="pt-BR" sz="2400" b="0" i="0" u="none" strike="noStrike" cap="none" normalizeH="0" baseline="0" dirty="0">
                        <a:ln>
                          <a:noFill/>
                        </a:ln>
                        <a:solidFill>
                          <a:schemeClr val="tx1"/>
                        </a:solidFill>
                        <a:effectLst/>
                        <a:latin typeface="Times New Roman" pitchFamily="18" charset="0"/>
                      </a:endParaRPr>
                    </a:p>
                  </a:txBody>
                  <a:tcPr marT="45707" marB="45707"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1-5</a:t>
                      </a:r>
                    </a:p>
                  </a:txBody>
                  <a:tcPr marT="45707" marB="45707" anchor="ctr" horzOverflow="overflow"/>
                </a:tc>
                <a:extLst>
                  <a:ext uri="{0D108BD9-81ED-4DB2-BD59-A6C34878D82A}">
                    <a16:rowId xmlns:a16="http://schemas.microsoft.com/office/drawing/2014/main" val="10003"/>
                  </a:ext>
                </a:extLst>
              </a:tr>
              <a:tr h="17739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Ceras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Amido</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err="1">
                          <a:ln>
                            <a:noFill/>
                          </a:ln>
                          <a:solidFill>
                            <a:schemeClr val="tx1"/>
                          </a:solidFill>
                          <a:effectLst/>
                          <a:latin typeface="Times New Roman" pitchFamily="18" charset="0"/>
                        </a:rPr>
                        <a:t>Cab-O-sil</a:t>
                      </a:r>
                      <a:endParaRPr kumimoji="0" lang="pt-BR" sz="24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err="1">
                          <a:ln>
                            <a:noFill/>
                          </a:ln>
                          <a:solidFill>
                            <a:schemeClr val="tx1"/>
                          </a:solidFill>
                          <a:effectLst/>
                          <a:latin typeface="Times New Roman" pitchFamily="18" charset="0"/>
                        </a:rPr>
                        <a:t>Aerosil</a:t>
                      </a:r>
                      <a:endParaRPr kumimoji="0" lang="pt-BR" sz="2400" b="0" i="0" u="none" strike="noStrike" cap="none" normalizeH="0" baseline="0" dirty="0">
                        <a:ln>
                          <a:noFill/>
                        </a:ln>
                        <a:solidFill>
                          <a:schemeClr val="tx1"/>
                        </a:solidFill>
                        <a:effectLst/>
                        <a:latin typeface="Times New Roman" pitchFamily="18" charset="0"/>
                      </a:endParaRPr>
                    </a:p>
                  </a:txBody>
                  <a:tcPr marT="45707" marB="45707"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1-5</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3-10</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1-3</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1-3</a:t>
                      </a:r>
                    </a:p>
                  </a:txBody>
                  <a:tcPr marT="45707" marB="45707" anchor="ctr" horzOverflow="overflow"/>
                </a:tc>
                <a:extLst>
                  <a:ext uri="{0D108BD9-81ED-4DB2-BD59-A6C34878D82A}">
                    <a16:rowId xmlns:a16="http://schemas.microsoft.com/office/drawing/2014/main" val="10004"/>
                  </a:ext>
                </a:extLst>
              </a:tr>
            </a:tbl>
          </a:graphicData>
        </a:graphic>
      </p:graphicFrame>
      <p:sp>
        <p:nvSpPr>
          <p:cNvPr id="5" name="Rectangle 2"/>
          <p:cNvSpPr txBox="1">
            <a:spLocks noChangeArrowheads="1"/>
          </p:cNvSpPr>
          <p:nvPr/>
        </p:nvSpPr>
        <p:spPr bwMode="auto">
          <a:xfrm>
            <a:off x="2142636" y="0"/>
            <a:ext cx="8229600" cy="60324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Lubrificantes insolúveis</a:t>
            </a:r>
          </a:p>
        </p:txBody>
      </p:sp>
    </p:spTree>
    <p:extLst>
      <p:ext uri="{BB962C8B-B14F-4D97-AF65-F5344CB8AC3E}">
        <p14:creationId xmlns:p14="http://schemas.microsoft.com/office/powerpoint/2010/main" val="28467672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2166938" y="1176339"/>
          <a:ext cx="7889568" cy="4966329"/>
        </p:xfrm>
        <a:graphic>
          <a:graphicData uri="http://schemas.openxmlformats.org/drawingml/2006/table">
            <a:tbl>
              <a:tblPr firstRow="1" bandRow="1">
                <a:tableStyleId>{5C22544A-7EE6-4342-B048-85BDC9FD1C3A}</a:tableStyleId>
              </a:tblPr>
              <a:tblGrid>
                <a:gridCol w="3929063">
                  <a:extLst>
                    <a:ext uri="{9D8B030D-6E8A-4147-A177-3AD203B41FA5}">
                      <a16:colId xmlns:a16="http://schemas.microsoft.com/office/drawing/2014/main" val="20000"/>
                    </a:ext>
                  </a:extLst>
                </a:gridCol>
                <a:gridCol w="3960505">
                  <a:extLst>
                    <a:ext uri="{9D8B030D-6E8A-4147-A177-3AD203B41FA5}">
                      <a16:colId xmlns:a16="http://schemas.microsoft.com/office/drawing/2014/main" val="20001"/>
                    </a:ext>
                  </a:extLst>
                </a:gridCol>
              </a:tblGrid>
              <a:tr h="6324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1" i="0" u="none" strike="noStrike" cap="none" normalizeH="0" baseline="0" dirty="0">
                          <a:ln>
                            <a:noFill/>
                          </a:ln>
                          <a:solidFill>
                            <a:schemeClr val="tx1"/>
                          </a:solidFill>
                          <a:effectLst/>
                          <a:latin typeface="Times New Roman" pitchFamily="18" charset="0"/>
                        </a:rPr>
                        <a:t>Material	                                                                     </a:t>
                      </a:r>
                    </a:p>
                  </a:txBody>
                  <a:tcPr marL="91439" marR="91439" marT="45723" marB="45723" horzOverflow="overflow">
                    <a:solidFill>
                      <a:srgbClr val="FF99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800" b="1" i="0" u="none" strike="noStrike" cap="none" normalizeH="0" baseline="0" dirty="0">
                          <a:ln>
                            <a:noFill/>
                          </a:ln>
                          <a:solidFill>
                            <a:schemeClr val="tx1"/>
                          </a:solidFill>
                          <a:effectLst/>
                          <a:latin typeface="Times New Roman" pitchFamily="18" charset="0"/>
                        </a:rPr>
                        <a:t>% </a:t>
                      </a:r>
                      <a:r>
                        <a:rPr kumimoji="0" lang="pt-BR" sz="2800" b="1" i="0" u="none" strike="noStrike" cap="none" normalizeH="0" baseline="0" dirty="0" smtClean="0">
                          <a:ln>
                            <a:noFill/>
                          </a:ln>
                          <a:solidFill>
                            <a:schemeClr val="tx1"/>
                          </a:solidFill>
                          <a:effectLst/>
                          <a:latin typeface="Times New Roman" pitchFamily="18" charset="0"/>
                        </a:rPr>
                        <a:t>na fórmula</a:t>
                      </a:r>
                      <a:endParaRPr kumimoji="0" lang="pt-BR" sz="2800" b="1" i="0" u="none" strike="noStrike" cap="none" normalizeH="0" baseline="0" dirty="0">
                        <a:ln>
                          <a:noFill/>
                        </a:ln>
                        <a:solidFill>
                          <a:schemeClr val="tx1"/>
                        </a:solidFill>
                        <a:effectLst/>
                        <a:latin typeface="Times New Roman" pitchFamily="18" charset="0"/>
                      </a:endParaRPr>
                    </a:p>
                  </a:txBody>
                  <a:tcPr marL="91439" marR="91439" marT="45723" marB="45723" horzOverflow="overflow">
                    <a:solidFill>
                      <a:srgbClr val="FF9999"/>
                    </a:solidFill>
                  </a:tcPr>
                </a:tc>
                <a:extLst>
                  <a:ext uri="{0D108BD9-81ED-4DB2-BD59-A6C34878D82A}">
                    <a16:rowId xmlns:a16="http://schemas.microsoft.com/office/drawing/2014/main" val="10000"/>
                  </a:ext>
                </a:extLst>
              </a:tr>
              <a:tr h="5667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smtClean="0">
                          <a:ln>
                            <a:noFill/>
                          </a:ln>
                          <a:solidFill>
                            <a:schemeClr val="tx1"/>
                          </a:solidFill>
                          <a:effectLst/>
                          <a:latin typeface="Times New Roman" pitchFamily="18" charset="0"/>
                        </a:rPr>
                        <a:t>Cloreto </a:t>
                      </a:r>
                      <a:r>
                        <a:rPr kumimoji="0" lang="pt-BR" sz="2400" b="0" i="0" u="none" strike="noStrike" cap="none" normalizeH="0" baseline="0" dirty="0">
                          <a:ln>
                            <a:noFill/>
                          </a:ln>
                          <a:solidFill>
                            <a:schemeClr val="tx1"/>
                          </a:solidFill>
                          <a:effectLst/>
                          <a:latin typeface="Times New Roman" pitchFamily="18" charset="0"/>
                        </a:rPr>
                        <a:t>de sódio                </a:t>
                      </a:r>
                    </a:p>
                  </a:txBody>
                  <a:tcPr marL="91439" marR="91439" marT="45723" marB="45723" anchor="ctr" horzOverflow="overflow">
                    <a:solidFill>
                      <a:srgbClr val="FFDDD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5,0</a:t>
                      </a:r>
                    </a:p>
                  </a:txBody>
                  <a:tcPr marL="91439" marR="91439" marT="45723" marB="45723" anchor="ctr" horzOverflow="overflow">
                    <a:solidFill>
                      <a:srgbClr val="FFDDDD"/>
                    </a:solidFill>
                  </a:tcPr>
                </a:tc>
                <a:extLst>
                  <a:ext uri="{0D108BD9-81ED-4DB2-BD59-A6C34878D82A}">
                    <a16:rowId xmlns:a16="http://schemas.microsoft.com/office/drawing/2014/main" val="10002"/>
                  </a:ext>
                </a:extLst>
              </a:tr>
              <a:tr h="5667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DL Leucina</a:t>
                      </a:r>
                    </a:p>
                  </a:txBody>
                  <a:tcPr marL="91439" marR="91439" marT="45723" marB="45723" anchor="ctr" horzOverflow="overflow">
                    <a:solidFill>
                      <a:srgbClr val="FFCC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1,0 a 5,0</a:t>
                      </a:r>
                    </a:p>
                  </a:txBody>
                  <a:tcPr marL="91439" marR="91439" marT="45723" marB="45723" anchor="ctr" horzOverflow="overflow">
                    <a:solidFill>
                      <a:srgbClr val="FFCCCC"/>
                    </a:solidFill>
                  </a:tcPr>
                </a:tc>
                <a:extLst>
                  <a:ext uri="{0D108BD9-81ED-4DB2-BD59-A6C34878D82A}">
                    <a16:rowId xmlns:a16="http://schemas.microsoft.com/office/drawing/2014/main" val="10003"/>
                  </a:ext>
                </a:extLst>
              </a:tr>
              <a:tr h="10334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err="1">
                          <a:ln>
                            <a:noFill/>
                          </a:ln>
                          <a:solidFill>
                            <a:schemeClr val="tx1"/>
                          </a:solidFill>
                          <a:effectLst/>
                          <a:latin typeface="Times New Roman" pitchFamily="18" charset="0"/>
                        </a:rPr>
                        <a:t>Carbowax</a:t>
                      </a:r>
                      <a:r>
                        <a:rPr kumimoji="0" lang="pt-BR" sz="2400" b="0" i="0" u="none" strike="noStrike" cap="none" normalizeH="0" baseline="0" dirty="0">
                          <a:ln>
                            <a:noFill/>
                          </a:ln>
                          <a:solidFill>
                            <a:schemeClr val="tx1"/>
                          </a:solidFill>
                          <a:effectLst/>
                          <a:latin typeface="Times New Roman" pitchFamily="18" charset="0"/>
                        </a:rPr>
                        <a:t> 4000/6000</a:t>
                      </a:r>
                    </a:p>
                  </a:txBody>
                  <a:tcPr marL="91439" marR="91439" marT="45723" marB="45723" anchor="ctr" horzOverflow="overflow">
                    <a:solidFill>
                      <a:srgbClr val="FFDDD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1,0 a 5,0</a:t>
                      </a:r>
                    </a:p>
                  </a:txBody>
                  <a:tcPr marL="91439" marR="91439" marT="45723" marB="45723" anchor="ctr" horzOverflow="overflow">
                    <a:solidFill>
                      <a:srgbClr val="FFDDDD"/>
                    </a:solidFill>
                  </a:tcPr>
                </a:tc>
                <a:extLst>
                  <a:ext uri="{0D108BD9-81ED-4DB2-BD59-A6C34878D82A}">
                    <a16:rowId xmlns:a16="http://schemas.microsoft.com/office/drawing/2014/main" val="10004"/>
                  </a:ext>
                </a:extLst>
              </a:tr>
              <a:tr h="5667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a:ln>
                            <a:noFill/>
                          </a:ln>
                          <a:solidFill>
                            <a:schemeClr val="tx1"/>
                          </a:solidFill>
                          <a:effectLst/>
                          <a:latin typeface="Times New Roman" pitchFamily="18" charset="0"/>
                        </a:rPr>
                        <a:t>Oleato de sódio</a:t>
                      </a:r>
                    </a:p>
                  </a:txBody>
                  <a:tcPr marL="91439" marR="91439" marT="45723" marB="45723" anchor="ctr" horzOverflow="overflow">
                    <a:solidFill>
                      <a:srgbClr val="FFCC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5,0</a:t>
                      </a:r>
                    </a:p>
                  </a:txBody>
                  <a:tcPr marL="91439" marR="91439" marT="45723" marB="45723" anchor="ctr" horzOverflow="overflow">
                    <a:solidFill>
                      <a:srgbClr val="FFCCCC"/>
                    </a:solidFill>
                  </a:tcPr>
                </a:tc>
                <a:extLst>
                  <a:ext uri="{0D108BD9-81ED-4DB2-BD59-A6C34878D82A}">
                    <a16:rowId xmlns:a16="http://schemas.microsoft.com/office/drawing/2014/main" val="10005"/>
                  </a:ext>
                </a:extLst>
              </a:tr>
              <a:tr h="5667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a:ln>
                            <a:noFill/>
                          </a:ln>
                          <a:solidFill>
                            <a:schemeClr val="tx1"/>
                          </a:solidFill>
                          <a:effectLst/>
                          <a:latin typeface="Times New Roman" pitchFamily="18" charset="0"/>
                        </a:rPr>
                        <a:t>Acetato de sódio</a:t>
                      </a:r>
                    </a:p>
                  </a:txBody>
                  <a:tcPr marL="91439" marR="91439" marT="45723" marB="45723" anchor="ctr" horzOverflow="overflow">
                    <a:solidFill>
                      <a:srgbClr val="FFDDDD"/>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5,0</a:t>
                      </a:r>
                    </a:p>
                  </a:txBody>
                  <a:tcPr marL="91439" marR="91439" marT="45723" marB="45723" anchor="ctr" horzOverflow="overflow">
                    <a:solidFill>
                      <a:srgbClr val="FFDDDD"/>
                    </a:solidFill>
                  </a:tcPr>
                </a:tc>
                <a:extLst>
                  <a:ext uri="{0D108BD9-81ED-4DB2-BD59-A6C34878D82A}">
                    <a16:rowId xmlns:a16="http://schemas.microsoft.com/office/drawing/2014/main" val="10006"/>
                  </a:ext>
                </a:extLst>
              </a:tr>
              <a:tr h="10334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a:ln>
                            <a:noFill/>
                          </a:ln>
                          <a:solidFill>
                            <a:schemeClr val="tx1"/>
                          </a:solidFill>
                          <a:effectLst/>
                          <a:latin typeface="Times New Roman" pitchFamily="18" charset="0"/>
                        </a:rPr>
                        <a:t>Lauril Sulfato de sódio</a:t>
                      </a:r>
                    </a:p>
                  </a:txBody>
                  <a:tcPr marL="91439" marR="91439" marT="45723" marB="45723" anchor="ctr" horzOverflow="overflow">
                    <a:solidFill>
                      <a:srgbClr val="FFCCCC"/>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0" i="0" u="none" strike="noStrike" cap="none" normalizeH="0" baseline="0" dirty="0">
                          <a:ln>
                            <a:noFill/>
                          </a:ln>
                          <a:solidFill>
                            <a:schemeClr val="tx1"/>
                          </a:solidFill>
                          <a:effectLst/>
                          <a:latin typeface="Times New Roman" pitchFamily="18" charset="0"/>
                        </a:rPr>
                        <a:t>1,0 a 5,0</a:t>
                      </a:r>
                    </a:p>
                  </a:txBody>
                  <a:tcPr marL="91439" marR="91439" marT="45723" marB="45723" anchor="ctr" horzOverflow="overflow">
                    <a:solidFill>
                      <a:srgbClr val="FFCCCC"/>
                    </a:solidFill>
                  </a:tcPr>
                </a:tc>
                <a:extLst>
                  <a:ext uri="{0D108BD9-81ED-4DB2-BD59-A6C34878D82A}">
                    <a16:rowId xmlns:a16="http://schemas.microsoft.com/office/drawing/2014/main" val="10007"/>
                  </a:ext>
                </a:extLst>
              </a:tr>
            </a:tbl>
          </a:graphicData>
        </a:graphic>
      </p:graphicFrame>
      <p:sp>
        <p:nvSpPr>
          <p:cNvPr id="5" name="Rectangle 2"/>
          <p:cNvSpPr txBox="1">
            <a:spLocks noChangeArrowheads="1"/>
          </p:cNvSpPr>
          <p:nvPr/>
        </p:nvSpPr>
        <p:spPr bwMode="auto">
          <a:xfrm>
            <a:off x="2142636" y="0"/>
            <a:ext cx="8229600" cy="60324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Lubrificantes solúveis</a:t>
            </a:r>
          </a:p>
        </p:txBody>
      </p:sp>
    </p:spTree>
    <p:extLst>
      <p:ext uri="{BB962C8B-B14F-4D97-AF65-F5344CB8AC3E}">
        <p14:creationId xmlns:p14="http://schemas.microsoft.com/office/powerpoint/2010/main" val="354494837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ítulo 1"/>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r>
              <a:rPr lang="pt-BR" altLang="en-US" dirty="0" smtClean="0"/>
              <a:t>Comprimidos convencionais</a:t>
            </a:r>
            <a:endParaRPr lang="en-US" altLang="en-US" dirty="0" smtClean="0"/>
          </a:p>
        </p:txBody>
      </p:sp>
      <p:sp>
        <p:nvSpPr>
          <p:cNvPr id="2051" name="Espaço Reservado para Conteúdo 2"/>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indent="0" algn="just">
              <a:buNone/>
            </a:pPr>
            <a:r>
              <a:rPr lang="pt-BR" altLang="en-US" dirty="0">
                <a:solidFill>
                  <a:srgbClr val="FF0000"/>
                </a:solidFill>
              </a:rPr>
              <a:t>Este material está sendo enviado com o intuito de vocês terem contato com o conteúdo da disciplina. Leiam com atenção qualquer dúvidas ou dificuldade de entendimento, por favor entre em contato comigo e tentaremos resolve-las por e-mail, se persistir combinaremos outra forma. Este material não substitui as aulas práticas, as quais serão presenciais e as combinaremos em momento oportuno.</a:t>
            </a:r>
          </a:p>
          <a:p>
            <a:pPr marL="0" indent="0" algn="ctr">
              <a:buNone/>
            </a:pPr>
            <a:r>
              <a:rPr lang="pt-BR" altLang="en-US" dirty="0">
                <a:solidFill>
                  <a:srgbClr val="FF0000"/>
                </a:solidFill>
              </a:rPr>
              <a:t>Muito obrigado, </a:t>
            </a:r>
            <a:r>
              <a:rPr lang="pt-BR" altLang="en-US" dirty="0" err="1">
                <a:solidFill>
                  <a:srgbClr val="FF0000"/>
                </a:solidFill>
              </a:rPr>
              <a:t>Prof</a:t>
            </a:r>
            <a:r>
              <a:rPr lang="pt-BR" altLang="en-US" dirty="0">
                <a:solidFill>
                  <a:srgbClr val="FF0000"/>
                </a:solidFill>
              </a:rPr>
              <a:t> Osvaldo</a:t>
            </a:r>
            <a:r>
              <a:rPr lang="pt-BR" altLang="en-US" dirty="0"/>
              <a:t/>
            </a:r>
            <a:br>
              <a:rPr lang="pt-BR" altLang="en-US" dirty="0"/>
            </a:br>
            <a:endParaRPr lang="pt-BR" altLang="en-US" dirty="0"/>
          </a:p>
          <a:p>
            <a:endParaRPr lang="en-US" altLang="en-US" dirty="0" smtClean="0"/>
          </a:p>
        </p:txBody>
      </p:sp>
    </p:spTree>
    <p:extLst>
      <p:ext uri="{BB962C8B-B14F-4D97-AF65-F5344CB8AC3E}">
        <p14:creationId xmlns:p14="http://schemas.microsoft.com/office/powerpoint/2010/main" val="1886799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bwMode="auto">
          <a:xfrm>
            <a:off x="1955800" y="418136"/>
            <a:ext cx="8280400" cy="5973294"/>
          </a:xfrm>
          <a:prstGeom prst="rect">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pt-BR" sz="1600" dirty="0">
              <a:solidFill>
                <a:schemeClr val="tx1"/>
              </a:solidFill>
              <a:latin typeface="+mj-lt"/>
            </a:endParaRPr>
          </a:p>
          <a:p>
            <a:pPr>
              <a:defRPr/>
            </a:pPr>
            <a:endParaRPr lang="pt-BR" sz="1600" dirty="0">
              <a:solidFill>
                <a:schemeClr val="tx1"/>
              </a:solidFill>
              <a:latin typeface="+mj-lt"/>
            </a:endParaRPr>
          </a:p>
          <a:p>
            <a:pPr>
              <a:defRPr/>
            </a:pPr>
            <a:endParaRPr lang="pt-BR" sz="1600" dirty="0">
              <a:solidFill>
                <a:schemeClr val="tx1"/>
              </a:solidFill>
              <a:latin typeface="+mj-lt"/>
            </a:endParaRPr>
          </a:p>
          <a:p>
            <a:pPr algn="just">
              <a:defRPr/>
            </a:pPr>
            <a:r>
              <a:rPr lang="pt-BR" dirty="0">
                <a:solidFill>
                  <a:schemeClr val="tx1"/>
                </a:solidFill>
                <a:latin typeface="+mj-lt"/>
              </a:rPr>
              <a:t>	</a:t>
            </a:r>
          </a:p>
          <a:p>
            <a:pPr algn="just">
              <a:defRPr/>
            </a:pPr>
            <a:r>
              <a:rPr lang="pt-BR" dirty="0">
                <a:solidFill>
                  <a:schemeClr val="tx1"/>
                </a:solidFill>
                <a:latin typeface="+mj-lt"/>
              </a:rPr>
              <a:t>Comprimidos </a:t>
            </a:r>
            <a:r>
              <a:rPr lang="pt-BR" dirty="0">
                <a:solidFill>
                  <a:schemeClr val="tx1"/>
                </a:solidFill>
                <a:latin typeface="+mj-lt"/>
              </a:rPr>
              <a:t>são formas sólidas obtidas pela compactação e modelagem de pós ou granulados confinados em uma matriz. </a:t>
            </a:r>
            <a:endParaRPr lang="pt-BR" dirty="0">
              <a:solidFill>
                <a:schemeClr val="tx1"/>
              </a:solidFill>
              <a:latin typeface="+mj-lt"/>
            </a:endParaRPr>
          </a:p>
          <a:p>
            <a:pPr algn="just">
              <a:defRPr/>
            </a:pPr>
            <a:r>
              <a:rPr lang="pt-BR" dirty="0">
                <a:solidFill>
                  <a:schemeClr val="tx1"/>
                </a:solidFill>
                <a:latin typeface="+mj-lt"/>
              </a:rPr>
              <a:t>	</a:t>
            </a:r>
            <a:r>
              <a:rPr lang="pt-BR" b="1" dirty="0">
                <a:solidFill>
                  <a:schemeClr val="tx1"/>
                </a:solidFill>
                <a:latin typeface="+mj-lt"/>
              </a:rPr>
              <a:t>Raramente </a:t>
            </a:r>
            <a:r>
              <a:rPr lang="pt-BR" dirty="0">
                <a:solidFill>
                  <a:schemeClr val="tx1"/>
                </a:solidFill>
                <a:latin typeface="+mj-lt"/>
              </a:rPr>
              <a:t>é possível obter um </a:t>
            </a:r>
            <a:r>
              <a:rPr lang="pt-BR" b="1" dirty="0">
                <a:solidFill>
                  <a:schemeClr val="tx1"/>
                </a:solidFill>
                <a:latin typeface="+mj-lt"/>
              </a:rPr>
              <a:t>comprimido contendo </a:t>
            </a:r>
            <a:r>
              <a:rPr lang="pt-BR" b="1" dirty="0">
                <a:solidFill>
                  <a:schemeClr val="tx1"/>
                </a:solidFill>
                <a:latin typeface="+mj-lt"/>
              </a:rPr>
              <a:t>somente </a:t>
            </a:r>
            <a:r>
              <a:rPr lang="pt-BR" b="1" dirty="0">
                <a:solidFill>
                  <a:schemeClr val="tx1"/>
                </a:solidFill>
                <a:latin typeface="+mj-lt"/>
              </a:rPr>
              <a:t>o fármaco</a:t>
            </a:r>
            <a:r>
              <a:rPr lang="pt-BR" dirty="0">
                <a:solidFill>
                  <a:schemeClr val="tx1"/>
                </a:solidFill>
                <a:latin typeface="+mj-lt"/>
              </a:rPr>
              <a:t>, por várias </a:t>
            </a:r>
            <a:r>
              <a:rPr lang="pt-BR" dirty="0">
                <a:solidFill>
                  <a:schemeClr val="tx1"/>
                </a:solidFill>
                <a:latin typeface="+mj-lt"/>
              </a:rPr>
              <a:t>razões</a:t>
            </a:r>
            <a:r>
              <a:rPr lang="pt-BR" dirty="0">
                <a:solidFill>
                  <a:schemeClr val="tx1"/>
                </a:solidFill>
                <a:latin typeface="+mj-lt"/>
              </a:rPr>
              <a:t>: </a:t>
            </a:r>
            <a:r>
              <a:rPr lang="pt-BR" b="1" dirty="0">
                <a:solidFill>
                  <a:schemeClr val="tx1"/>
                </a:solidFill>
                <a:latin typeface="+mj-lt"/>
              </a:rPr>
              <a:t>1)</a:t>
            </a:r>
            <a:r>
              <a:rPr lang="pt-BR" dirty="0">
                <a:solidFill>
                  <a:schemeClr val="tx1"/>
                </a:solidFill>
                <a:latin typeface="+mj-lt"/>
              </a:rPr>
              <a:t> </a:t>
            </a:r>
            <a:r>
              <a:rPr lang="pt-BR" b="1" dirty="0">
                <a:solidFill>
                  <a:schemeClr val="tx1"/>
                </a:solidFill>
                <a:latin typeface="+mj-lt"/>
              </a:rPr>
              <a:t>quantidade</a:t>
            </a:r>
            <a:r>
              <a:rPr lang="pt-BR" dirty="0">
                <a:solidFill>
                  <a:schemeClr val="tx1"/>
                </a:solidFill>
                <a:latin typeface="+mj-lt"/>
              </a:rPr>
              <a:t> (teor do fármaco em cada </a:t>
            </a:r>
            <a:r>
              <a:rPr lang="pt-BR" dirty="0">
                <a:solidFill>
                  <a:schemeClr val="tx1"/>
                </a:solidFill>
                <a:latin typeface="+mj-lt"/>
              </a:rPr>
              <a:t>unidade): </a:t>
            </a:r>
            <a:r>
              <a:rPr lang="pt-BR" dirty="0">
                <a:solidFill>
                  <a:schemeClr val="tx1"/>
                </a:solidFill>
                <a:latin typeface="+mj-lt"/>
              </a:rPr>
              <a:t>do ponto de vista técnico o comprimido deve ter uma massa mínima para que após compactação resista ao choque mecânico (não fragmente espontaneamente </a:t>
            </a:r>
            <a:r>
              <a:rPr lang="pt-BR" dirty="0">
                <a:solidFill>
                  <a:schemeClr val="tx1"/>
                </a:solidFill>
                <a:latin typeface="+mj-lt"/>
              </a:rPr>
              <a:t>ou no transporte ou </a:t>
            </a:r>
            <a:r>
              <a:rPr lang="pt-BR" dirty="0">
                <a:solidFill>
                  <a:schemeClr val="tx1"/>
                </a:solidFill>
                <a:latin typeface="+mj-lt"/>
              </a:rPr>
              <a:t>quando manipulado pelo </a:t>
            </a:r>
            <a:r>
              <a:rPr lang="pt-BR" dirty="0">
                <a:solidFill>
                  <a:schemeClr val="tx1"/>
                </a:solidFill>
                <a:latin typeface="+mj-lt"/>
              </a:rPr>
              <a:t>usuário). </a:t>
            </a:r>
            <a:r>
              <a:rPr lang="pt-BR" u="sng" dirty="0">
                <a:solidFill>
                  <a:schemeClr val="tx1"/>
                </a:solidFill>
                <a:latin typeface="+mj-lt"/>
              </a:rPr>
              <a:t>Comparem </a:t>
            </a:r>
            <a:r>
              <a:rPr lang="pt-BR" u="sng" dirty="0">
                <a:solidFill>
                  <a:schemeClr val="tx1"/>
                </a:solidFill>
                <a:latin typeface="+mj-lt"/>
              </a:rPr>
              <a:t>e </a:t>
            </a:r>
            <a:r>
              <a:rPr lang="pt-BR" u="sng" dirty="0">
                <a:solidFill>
                  <a:schemeClr val="tx1"/>
                </a:solidFill>
                <a:latin typeface="+mj-lt"/>
              </a:rPr>
              <a:t>pensem</a:t>
            </a:r>
            <a:r>
              <a:rPr lang="pt-BR" dirty="0">
                <a:solidFill>
                  <a:schemeClr val="tx1"/>
                </a:solidFill>
                <a:latin typeface="+mj-lt"/>
              </a:rPr>
              <a:t>: </a:t>
            </a:r>
            <a:r>
              <a:rPr lang="pt-BR" dirty="0">
                <a:solidFill>
                  <a:schemeClr val="tx1"/>
                </a:solidFill>
                <a:latin typeface="+mj-lt"/>
              </a:rPr>
              <a:t>um comprimido de ácido fólico contendo 5mg por unidade, com um </a:t>
            </a:r>
            <a:r>
              <a:rPr lang="pt-BR" dirty="0">
                <a:solidFill>
                  <a:schemeClr val="tx1"/>
                </a:solidFill>
                <a:latin typeface="+mj-lt"/>
              </a:rPr>
              <a:t>de ácido </a:t>
            </a:r>
            <a:r>
              <a:rPr lang="pt-BR" dirty="0">
                <a:solidFill>
                  <a:schemeClr val="tx1"/>
                </a:solidFill>
                <a:latin typeface="+mj-lt"/>
              </a:rPr>
              <a:t>acetilsalicílico contendo 500mg por </a:t>
            </a:r>
            <a:r>
              <a:rPr lang="pt-BR" dirty="0">
                <a:solidFill>
                  <a:schemeClr val="tx1"/>
                </a:solidFill>
                <a:latin typeface="+mj-lt"/>
              </a:rPr>
              <a:t>unidade</a:t>
            </a:r>
            <a:r>
              <a:rPr lang="pt-BR" dirty="0">
                <a:solidFill>
                  <a:schemeClr val="tx1"/>
                </a:solidFill>
                <a:latin typeface="+mj-lt"/>
              </a:rPr>
              <a:t>, qual terá maior resistência? </a:t>
            </a:r>
            <a:r>
              <a:rPr lang="pt-BR" b="1" dirty="0">
                <a:solidFill>
                  <a:schemeClr val="tx1"/>
                </a:solidFill>
                <a:latin typeface="+mj-lt"/>
              </a:rPr>
              <a:t>2) durante a compactação </a:t>
            </a:r>
            <a:r>
              <a:rPr lang="pt-BR" dirty="0">
                <a:solidFill>
                  <a:schemeClr val="tx1"/>
                </a:solidFill>
                <a:latin typeface="+mj-lt"/>
              </a:rPr>
              <a:t>as partículas se aproximam e devem estabelecer interações fracas para que o compactado não volte ao estado inicial quando a força é cessada. Poucos fármacos possuem esta característica;  </a:t>
            </a:r>
            <a:r>
              <a:rPr lang="pt-BR" b="1" dirty="0">
                <a:solidFill>
                  <a:schemeClr val="tx1"/>
                </a:solidFill>
                <a:latin typeface="+mj-lt"/>
              </a:rPr>
              <a:t>3) durante a fabricação </a:t>
            </a:r>
            <a:r>
              <a:rPr lang="pt-BR" dirty="0">
                <a:solidFill>
                  <a:schemeClr val="tx1"/>
                </a:solidFill>
                <a:latin typeface="+mj-lt"/>
              </a:rPr>
              <a:t>de comprimidos o </a:t>
            </a:r>
            <a:r>
              <a:rPr lang="pt-BR" b="1" dirty="0">
                <a:solidFill>
                  <a:schemeClr val="tx1"/>
                </a:solidFill>
                <a:latin typeface="+mj-lt"/>
              </a:rPr>
              <a:t>enchimento da </a:t>
            </a:r>
            <a:r>
              <a:rPr lang="pt-BR" b="1" dirty="0">
                <a:solidFill>
                  <a:schemeClr val="tx1"/>
                </a:solidFill>
                <a:latin typeface="+mj-lt"/>
              </a:rPr>
              <a:t>matriz (molde) </a:t>
            </a:r>
            <a:r>
              <a:rPr lang="pt-BR" dirty="0">
                <a:solidFill>
                  <a:schemeClr val="tx1"/>
                </a:solidFill>
                <a:latin typeface="+mj-lt"/>
              </a:rPr>
              <a:t>onde ocorre a compactação deve ser sempre uniforme para que o teor de fármaco por unidade seja sempre o mesmo. Considerando  que enchimento da matriz ocorre por ação da </a:t>
            </a:r>
            <a:r>
              <a:rPr lang="pt-BR" dirty="0">
                <a:solidFill>
                  <a:schemeClr val="tx1"/>
                </a:solidFill>
                <a:latin typeface="+mj-lt"/>
              </a:rPr>
              <a:t>gravidade, </a:t>
            </a:r>
            <a:r>
              <a:rPr lang="pt-BR" dirty="0">
                <a:solidFill>
                  <a:schemeClr val="tx1"/>
                </a:solidFill>
                <a:latin typeface="+mj-lt"/>
              </a:rPr>
              <a:t>o sólido a ser compactado deve ter </a:t>
            </a:r>
            <a:r>
              <a:rPr lang="pt-BR" dirty="0">
                <a:solidFill>
                  <a:schemeClr val="tx1"/>
                </a:solidFill>
                <a:latin typeface="+mj-lt"/>
              </a:rPr>
              <a:t>fluxo </a:t>
            </a:r>
            <a:r>
              <a:rPr lang="pt-BR" dirty="0">
                <a:solidFill>
                  <a:schemeClr val="tx1"/>
                </a:solidFill>
                <a:latin typeface="+mj-lt"/>
              </a:rPr>
              <a:t>livre (boa característica de fluxo</a:t>
            </a:r>
            <a:r>
              <a:rPr lang="pt-BR" dirty="0">
                <a:solidFill>
                  <a:schemeClr val="tx1"/>
                </a:solidFill>
                <a:latin typeface="+mj-lt"/>
              </a:rPr>
              <a:t>).</a:t>
            </a:r>
          </a:p>
          <a:p>
            <a:pPr algn="just">
              <a:defRPr/>
            </a:pPr>
            <a:endParaRPr lang="pt-BR" dirty="0">
              <a:solidFill>
                <a:schemeClr val="tx1"/>
              </a:solidFill>
              <a:latin typeface="+mj-lt"/>
            </a:endParaRPr>
          </a:p>
          <a:p>
            <a:pPr algn="just">
              <a:defRPr/>
            </a:pPr>
            <a:endParaRPr lang="pt-BR" dirty="0">
              <a:solidFill>
                <a:schemeClr val="tx1"/>
              </a:solidFill>
              <a:latin typeface="+mj-lt"/>
            </a:endParaRPr>
          </a:p>
          <a:p>
            <a:pPr algn="r">
              <a:defRPr/>
            </a:pPr>
            <a:r>
              <a:rPr lang="pt-BR" dirty="0">
                <a:solidFill>
                  <a:schemeClr val="tx1"/>
                </a:solidFill>
                <a:latin typeface="+mj-lt"/>
              </a:rPr>
              <a:t>...continua...</a:t>
            </a:r>
            <a:endParaRPr lang="pt-BR" dirty="0">
              <a:solidFill>
                <a:schemeClr val="tx1"/>
              </a:solidFill>
              <a:latin typeface="+mj-lt"/>
            </a:endParaRPr>
          </a:p>
        </p:txBody>
      </p:sp>
      <p:sp>
        <p:nvSpPr>
          <p:cNvPr id="4" name="Rectangle 2"/>
          <p:cNvSpPr txBox="1">
            <a:spLocks noChangeArrowheads="1"/>
          </p:cNvSpPr>
          <p:nvPr/>
        </p:nvSpPr>
        <p:spPr bwMode="auto">
          <a:xfrm>
            <a:off x="2086612" y="29199"/>
            <a:ext cx="8229600" cy="7778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400" b="1" u="sng" dirty="0">
                <a:solidFill>
                  <a:srgbClr val="990099"/>
                </a:solidFill>
              </a:rPr>
              <a:t>Processo de obtenção de formas farmacêuticas sólidas - comprimidos</a:t>
            </a:r>
            <a:endParaRPr lang="pt-BR" sz="2400" b="1" u="sng" dirty="0">
              <a:solidFill>
                <a:srgbClr val="990099"/>
              </a:solidFill>
            </a:endParaRPr>
          </a:p>
        </p:txBody>
      </p:sp>
    </p:spTree>
    <p:extLst>
      <p:ext uri="{BB962C8B-B14F-4D97-AF65-F5344CB8AC3E}">
        <p14:creationId xmlns:p14="http://schemas.microsoft.com/office/powerpoint/2010/main" val="19718011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bwMode="auto">
          <a:xfrm>
            <a:off x="1955800" y="548632"/>
            <a:ext cx="8280400" cy="6015275"/>
          </a:xfrm>
          <a:prstGeom prst="rect">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endParaRPr lang="pt-BR" sz="1600" dirty="0">
              <a:solidFill>
                <a:schemeClr val="tx1"/>
              </a:solidFill>
            </a:endParaRPr>
          </a:p>
          <a:p>
            <a:pPr>
              <a:defRPr/>
            </a:pPr>
            <a:endParaRPr lang="pt-BR" sz="1600" dirty="0">
              <a:solidFill>
                <a:schemeClr val="tx1"/>
              </a:solidFill>
            </a:endParaRPr>
          </a:p>
          <a:p>
            <a:pPr>
              <a:defRPr/>
            </a:pPr>
            <a:endParaRPr lang="pt-BR" sz="1600" dirty="0">
              <a:solidFill>
                <a:schemeClr val="tx1"/>
              </a:solidFill>
            </a:endParaRPr>
          </a:p>
          <a:p>
            <a:pPr>
              <a:defRPr/>
            </a:pPr>
            <a:endParaRPr lang="pt-BR" sz="1600" dirty="0">
              <a:solidFill>
                <a:schemeClr val="tx1"/>
              </a:solidFill>
            </a:endParaRPr>
          </a:p>
          <a:p>
            <a:pPr algn="just">
              <a:defRPr/>
            </a:pPr>
            <a:r>
              <a:rPr lang="pt-BR" dirty="0">
                <a:solidFill>
                  <a:schemeClr val="tx1"/>
                </a:solidFill>
              </a:rPr>
              <a:t>	Para entender sobre as diferenças de fluxo, faça um experimento:</a:t>
            </a:r>
          </a:p>
          <a:p>
            <a:pPr algn="just">
              <a:defRPr/>
            </a:pPr>
            <a:endParaRPr lang="pt-BR" dirty="0">
              <a:solidFill>
                <a:schemeClr val="tx1"/>
              </a:solidFill>
            </a:endParaRPr>
          </a:p>
          <a:p>
            <a:pPr algn="just">
              <a:defRPr/>
            </a:pPr>
            <a:r>
              <a:rPr lang="pt-BR" dirty="0">
                <a:solidFill>
                  <a:schemeClr val="tx1"/>
                </a:solidFill>
              </a:rPr>
              <a:t>	</a:t>
            </a:r>
            <a:r>
              <a:rPr lang="pt-BR" i="1" dirty="0">
                <a:solidFill>
                  <a:schemeClr val="tx1"/>
                </a:solidFill>
              </a:rPr>
              <a:t>- pegue uma colher, introduza-a num pacote de amido de milho, retire-a  e veja a figura formada. Faça o mesmo utilizando açúcar cristal  e compare as duas. </a:t>
            </a:r>
            <a:r>
              <a:rPr lang="pt-BR" dirty="0">
                <a:solidFill>
                  <a:schemeClr val="tx1"/>
                </a:solidFill>
              </a:rPr>
              <a:t>Poucos são os fármacos que por si tenha boas características de fluxo; e, </a:t>
            </a:r>
            <a:r>
              <a:rPr lang="pt-BR" b="1" dirty="0">
                <a:solidFill>
                  <a:schemeClr val="tx1"/>
                </a:solidFill>
              </a:rPr>
              <a:t>4) a matriz e as punções de liga metálica:</a:t>
            </a:r>
            <a:r>
              <a:rPr lang="pt-BR" dirty="0">
                <a:solidFill>
                  <a:schemeClr val="tx1"/>
                </a:solidFill>
              </a:rPr>
              <a:t>  durante o processo de compactação, após o enchimento da matriz, enquanto uma punção (superior) exerce a força de compactação e a outra punção (inferior) serve de suporte, quando finalizada a fase de compactação, inicia-se a fase de ejeção do comprimido a partir da matriz (movimento em que a punção inferior expõe o comprimido à superfície da matriz. Para que isto ocorra sem estresse do equipamento e dano ao sólido compacto, este não pode aderir a matriz nem às punções.</a:t>
            </a:r>
          </a:p>
          <a:p>
            <a:pPr algn="just">
              <a:defRPr/>
            </a:pPr>
            <a:endParaRPr lang="pt-BR" dirty="0">
              <a:solidFill>
                <a:schemeClr val="tx1"/>
              </a:solidFill>
            </a:endParaRPr>
          </a:p>
          <a:p>
            <a:pPr algn="just">
              <a:defRPr/>
            </a:pPr>
            <a:r>
              <a:rPr lang="pt-BR" b="1" dirty="0">
                <a:solidFill>
                  <a:schemeClr val="tx1"/>
                </a:solidFill>
              </a:rPr>
              <a:t>Nesse contexto..... </a:t>
            </a:r>
          </a:p>
          <a:p>
            <a:pPr algn="just">
              <a:defRPr/>
            </a:pPr>
            <a:endParaRPr lang="pt-BR" dirty="0">
              <a:solidFill>
                <a:schemeClr val="tx1"/>
              </a:solidFill>
            </a:endParaRPr>
          </a:p>
          <a:p>
            <a:pPr algn="just">
              <a:defRPr/>
            </a:pPr>
            <a:r>
              <a:rPr lang="pt-BR" dirty="0">
                <a:solidFill>
                  <a:schemeClr val="tx1"/>
                </a:solidFill>
              </a:rPr>
              <a:t>Raros são os fármacos que possuem todas estas características. Para contornar estes inconvenientes e viabilizar a obtenção de comprimidos, são utilizados, adjuvantes farmacotécnicos  e diferentes processos.</a:t>
            </a:r>
            <a:endParaRPr lang="pt-BR" dirty="0">
              <a:solidFill>
                <a:schemeClr val="tx1"/>
              </a:solidFill>
            </a:endParaRPr>
          </a:p>
        </p:txBody>
      </p:sp>
      <p:sp>
        <p:nvSpPr>
          <p:cNvPr id="3" name="Rectangle 2"/>
          <p:cNvSpPr txBox="1">
            <a:spLocks noChangeArrowheads="1"/>
          </p:cNvSpPr>
          <p:nvPr/>
        </p:nvSpPr>
        <p:spPr bwMode="auto">
          <a:xfrm>
            <a:off x="2040892" y="14282"/>
            <a:ext cx="8229600" cy="7778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400" b="1" u="sng" dirty="0">
                <a:solidFill>
                  <a:srgbClr val="990099"/>
                </a:solidFill>
              </a:rPr>
              <a:t>Processo de obtenção de formas farmacêuticas sólidas - comprimidos</a:t>
            </a:r>
            <a:endParaRPr lang="pt-BR" sz="2400" b="1" u="sng" dirty="0">
              <a:solidFill>
                <a:srgbClr val="990099"/>
              </a:solidFill>
            </a:endParaRPr>
          </a:p>
        </p:txBody>
      </p:sp>
    </p:spTree>
    <p:extLst>
      <p:ext uri="{BB962C8B-B14F-4D97-AF65-F5344CB8AC3E}">
        <p14:creationId xmlns:p14="http://schemas.microsoft.com/office/powerpoint/2010/main" val="26972703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bwMode="auto">
          <a:xfrm>
            <a:off x="2135494" y="8564"/>
            <a:ext cx="8229600" cy="777875"/>
          </a:xfrm>
          <a:ln>
            <a:miter lim="800000"/>
            <a:headEnd/>
            <a:tailEnd/>
          </a:ln>
        </p:spPr>
        <p:txBody>
          <a:bodyPr vert="horz" wrap="square" lIns="91440" tIns="45720" rIns="91440" bIns="45720" numCol="1" rtlCol="0" anchor="t" anchorCtr="0" compatLnSpc="1">
            <a:prstTxWarp prst="textNoShape">
              <a:avLst/>
            </a:prstTxWarp>
            <a:normAutofit/>
          </a:bodyPr>
          <a:lstStyle/>
          <a:p>
            <a:pPr>
              <a:defRPr/>
            </a:pPr>
            <a:r>
              <a:rPr lang="pt-BR" sz="2800" b="1" u="sng" dirty="0">
                <a:solidFill>
                  <a:srgbClr val="990099"/>
                </a:solidFill>
              </a:rPr>
              <a:t>Principais classes de adjuvantes farmacotécnicos</a:t>
            </a:r>
          </a:p>
        </p:txBody>
      </p:sp>
      <p:grpSp>
        <p:nvGrpSpPr>
          <p:cNvPr id="4099" name="Grupo 17"/>
          <p:cNvGrpSpPr>
            <a:grpSpLocks/>
          </p:cNvGrpSpPr>
          <p:nvPr/>
        </p:nvGrpSpPr>
        <p:grpSpPr bwMode="auto">
          <a:xfrm>
            <a:off x="3035300" y="1844675"/>
            <a:ext cx="6121400" cy="3671888"/>
            <a:chOff x="1511609" y="1844675"/>
            <a:chExt cx="6120782" cy="3671888"/>
          </a:xfrm>
        </p:grpSpPr>
        <p:sp>
          <p:nvSpPr>
            <p:cNvPr id="5124" name="Oval 5"/>
            <p:cNvSpPr>
              <a:spLocks noChangeArrowheads="1"/>
            </p:cNvSpPr>
            <p:nvPr/>
          </p:nvSpPr>
          <p:spPr bwMode="auto">
            <a:xfrm>
              <a:off x="3851275" y="2997200"/>
              <a:ext cx="1441450" cy="503238"/>
            </a:xfrm>
            <a:prstGeom prst="ellipse">
              <a:avLst/>
            </a:prstGeom>
            <a:solidFill>
              <a:schemeClr val="accent1"/>
            </a:solidFill>
            <a:ln w="9525">
              <a:noFill/>
              <a:round/>
              <a:headEnd/>
              <a:tailEnd/>
            </a:ln>
            <a:scene3d>
              <a:camera prst="orthographicFront"/>
              <a:lightRig rig="threePt" dir="t"/>
            </a:scene3d>
            <a:sp3d>
              <a:bevelT/>
            </a:sp3d>
          </p:spPr>
          <p:txBody>
            <a:bodyPr wrap="none" anchor="ctr"/>
            <a:lstStyle/>
            <a:p>
              <a:pPr algn="ctr">
                <a:defRPr/>
              </a:pPr>
              <a:r>
                <a:rPr lang="pt-BR" dirty="0">
                  <a:latin typeface="Arial" charset="0"/>
                </a:rPr>
                <a:t>Fármaco</a:t>
              </a:r>
            </a:p>
          </p:txBody>
        </p:sp>
        <p:sp>
          <p:nvSpPr>
            <p:cNvPr id="5125" name="Oval 6"/>
            <p:cNvSpPr>
              <a:spLocks noChangeArrowheads="1"/>
            </p:cNvSpPr>
            <p:nvPr/>
          </p:nvSpPr>
          <p:spPr bwMode="auto">
            <a:xfrm>
              <a:off x="3851275" y="4508500"/>
              <a:ext cx="1512888" cy="576263"/>
            </a:xfrm>
            <a:prstGeom prst="ellipse">
              <a:avLst/>
            </a:prstGeom>
            <a:solidFill>
              <a:srgbClr val="CCFFCC"/>
            </a:solidFill>
            <a:ln w="9525">
              <a:noFill/>
              <a:round/>
              <a:headEnd/>
              <a:tailEnd/>
            </a:ln>
            <a:scene3d>
              <a:camera prst="orthographicFront"/>
              <a:lightRig rig="threePt" dir="t"/>
            </a:scene3d>
            <a:sp3d>
              <a:bevelT/>
            </a:sp3d>
          </p:spPr>
          <p:txBody>
            <a:bodyPr wrap="none" anchor="ctr"/>
            <a:lstStyle/>
            <a:p>
              <a:pPr algn="ctr">
                <a:defRPr/>
              </a:pPr>
              <a:r>
                <a:rPr lang="pt-BR">
                  <a:latin typeface="Arial" charset="0"/>
                </a:rPr>
                <a:t>Diluente</a:t>
              </a:r>
            </a:p>
          </p:txBody>
        </p:sp>
        <p:sp>
          <p:nvSpPr>
            <p:cNvPr id="5126" name="Oval 7"/>
            <p:cNvSpPr>
              <a:spLocks noChangeArrowheads="1"/>
            </p:cNvSpPr>
            <p:nvPr/>
          </p:nvSpPr>
          <p:spPr bwMode="auto">
            <a:xfrm>
              <a:off x="1511609" y="2888931"/>
              <a:ext cx="1295400" cy="692469"/>
            </a:xfrm>
            <a:prstGeom prst="ellipse">
              <a:avLst/>
            </a:prstGeom>
            <a:solidFill>
              <a:srgbClr val="99CCFF"/>
            </a:solidFill>
            <a:ln w="9525">
              <a:noFill/>
              <a:round/>
              <a:headEnd/>
              <a:tailEnd/>
            </a:ln>
            <a:scene3d>
              <a:camera prst="orthographicFront"/>
              <a:lightRig rig="threePt" dir="t"/>
            </a:scene3d>
            <a:sp3d>
              <a:bevelT/>
            </a:sp3d>
          </p:spPr>
          <p:txBody>
            <a:bodyPr wrap="none" anchor="ctr"/>
            <a:lstStyle/>
            <a:p>
              <a:pPr algn="ctr">
                <a:defRPr/>
              </a:pPr>
              <a:r>
                <a:rPr lang="pt-BR" dirty="0">
                  <a:latin typeface="Arial" charset="0"/>
                </a:rPr>
                <a:t>Aglutinante</a:t>
              </a:r>
            </a:p>
          </p:txBody>
        </p:sp>
        <p:sp>
          <p:nvSpPr>
            <p:cNvPr id="5127" name="Oval 8"/>
            <p:cNvSpPr>
              <a:spLocks noChangeArrowheads="1"/>
            </p:cNvSpPr>
            <p:nvPr/>
          </p:nvSpPr>
          <p:spPr bwMode="auto">
            <a:xfrm>
              <a:off x="6010275" y="2888931"/>
              <a:ext cx="1622116" cy="864555"/>
            </a:xfrm>
            <a:prstGeom prst="ellipse">
              <a:avLst/>
            </a:prstGeom>
            <a:solidFill>
              <a:schemeClr val="hlink"/>
            </a:solidFill>
            <a:ln w="9525">
              <a:noFill/>
              <a:round/>
              <a:headEnd/>
              <a:tailEnd/>
            </a:ln>
            <a:scene3d>
              <a:camera prst="orthographicFront"/>
              <a:lightRig rig="threePt" dir="t"/>
            </a:scene3d>
            <a:sp3d>
              <a:bevelT/>
            </a:sp3d>
          </p:spPr>
          <p:txBody>
            <a:bodyPr wrap="none" anchor="ctr"/>
            <a:lstStyle/>
            <a:p>
              <a:pPr algn="ctr">
                <a:defRPr/>
              </a:pPr>
              <a:r>
                <a:rPr lang="pt-BR" dirty="0" err="1">
                  <a:latin typeface="Arial" charset="0"/>
                </a:rPr>
                <a:t>Desintegrante</a:t>
              </a:r>
              <a:endParaRPr lang="pt-BR" dirty="0">
                <a:latin typeface="Arial" charset="0"/>
              </a:endParaRPr>
            </a:p>
          </p:txBody>
        </p:sp>
        <p:sp>
          <p:nvSpPr>
            <p:cNvPr id="5128" name="Oval 9"/>
            <p:cNvSpPr>
              <a:spLocks noChangeArrowheads="1"/>
            </p:cNvSpPr>
            <p:nvPr/>
          </p:nvSpPr>
          <p:spPr bwMode="auto">
            <a:xfrm>
              <a:off x="3598863" y="1844675"/>
              <a:ext cx="1944687" cy="431800"/>
            </a:xfrm>
            <a:prstGeom prst="ellipse">
              <a:avLst/>
            </a:prstGeom>
            <a:solidFill>
              <a:srgbClr val="CCFFFF"/>
            </a:solidFill>
            <a:ln w="9525">
              <a:noFill/>
              <a:round/>
              <a:headEnd/>
              <a:tailEnd/>
            </a:ln>
            <a:scene3d>
              <a:camera prst="orthographicFront"/>
              <a:lightRig rig="threePt" dir="t"/>
            </a:scene3d>
            <a:sp3d>
              <a:bevelT/>
            </a:sp3d>
          </p:spPr>
          <p:txBody>
            <a:bodyPr wrap="none" anchor="ctr"/>
            <a:lstStyle/>
            <a:p>
              <a:pPr algn="ctr">
                <a:defRPr/>
              </a:pPr>
              <a:r>
                <a:rPr lang="pt-BR">
                  <a:latin typeface="Arial" charset="0"/>
                </a:rPr>
                <a:t>Lubrificante</a:t>
              </a:r>
            </a:p>
          </p:txBody>
        </p:sp>
        <p:sp>
          <p:nvSpPr>
            <p:cNvPr id="5129" name="Oval 10"/>
            <p:cNvSpPr>
              <a:spLocks noChangeArrowheads="1"/>
            </p:cNvSpPr>
            <p:nvPr/>
          </p:nvSpPr>
          <p:spPr bwMode="auto">
            <a:xfrm>
              <a:off x="1908175" y="4724400"/>
              <a:ext cx="1223963" cy="792163"/>
            </a:xfrm>
            <a:prstGeom prst="ellipse">
              <a:avLst/>
            </a:prstGeom>
            <a:solidFill>
              <a:srgbClr val="FFFF99"/>
            </a:solidFill>
            <a:ln w="9525">
              <a:noFill/>
              <a:round/>
              <a:headEnd/>
              <a:tailEnd/>
            </a:ln>
            <a:scene3d>
              <a:camera prst="orthographicFront"/>
              <a:lightRig rig="threePt" dir="t"/>
            </a:scene3d>
            <a:sp3d>
              <a:bevelT/>
            </a:sp3d>
          </p:spPr>
          <p:txBody>
            <a:bodyPr wrap="none" anchor="ctr"/>
            <a:lstStyle/>
            <a:p>
              <a:pPr algn="ctr">
                <a:defRPr/>
              </a:pPr>
              <a:r>
                <a:rPr lang="pt-BR">
                  <a:latin typeface="Arial" charset="0"/>
                </a:rPr>
                <a:t>Corante</a:t>
              </a:r>
            </a:p>
          </p:txBody>
        </p:sp>
        <p:sp>
          <p:nvSpPr>
            <p:cNvPr id="5130" name="Oval 11"/>
            <p:cNvSpPr>
              <a:spLocks noChangeArrowheads="1"/>
            </p:cNvSpPr>
            <p:nvPr/>
          </p:nvSpPr>
          <p:spPr bwMode="auto">
            <a:xfrm>
              <a:off x="5795963" y="4437063"/>
              <a:ext cx="1223962" cy="647700"/>
            </a:xfrm>
            <a:prstGeom prst="ellipse">
              <a:avLst/>
            </a:prstGeom>
            <a:solidFill>
              <a:srgbClr val="FFCC00"/>
            </a:solidFill>
            <a:ln w="9525">
              <a:noFill/>
              <a:round/>
              <a:headEnd/>
              <a:tailEnd/>
            </a:ln>
            <a:scene3d>
              <a:camera prst="orthographicFront"/>
              <a:lightRig rig="threePt" dir="t"/>
            </a:scene3d>
            <a:sp3d>
              <a:bevelT/>
            </a:sp3d>
          </p:spPr>
          <p:txBody>
            <a:bodyPr wrap="none" anchor="ctr"/>
            <a:lstStyle/>
            <a:p>
              <a:pPr algn="ctr">
                <a:defRPr/>
              </a:pPr>
              <a:r>
                <a:rPr lang="pt-BR">
                  <a:latin typeface="Arial" charset="0"/>
                </a:rPr>
                <a:t>Edulcorante</a:t>
              </a:r>
            </a:p>
          </p:txBody>
        </p:sp>
        <p:sp>
          <p:nvSpPr>
            <p:cNvPr id="5131" name="Oval 12"/>
            <p:cNvSpPr>
              <a:spLocks noChangeArrowheads="1"/>
            </p:cNvSpPr>
            <p:nvPr/>
          </p:nvSpPr>
          <p:spPr bwMode="auto">
            <a:xfrm>
              <a:off x="6227763" y="1916113"/>
              <a:ext cx="720725" cy="649287"/>
            </a:xfrm>
            <a:prstGeom prst="ellipse">
              <a:avLst/>
            </a:prstGeom>
            <a:solidFill>
              <a:srgbClr val="C0C0C0"/>
            </a:solidFill>
            <a:ln w="9525">
              <a:noFill/>
              <a:round/>
              <a:headEnd/>
              <a:tailEnd/>
            </a:ln>
            <a:scene3d>
              <a:camera prst="orthographicFront"/>
              <a:lightRig rig="threePt" dir="t"/>
            </a:scene3d>
            <a:sp3d>
              <a:bevelT/>
            </a:sp3d>
          </p:spPr>
          <p:txBody>
            <a:bodyPr wrap="none" anchor="ctr"/>
            <a:lstStyle/>
            <a:p>
              <a:pPr algn="ctr">
                <a:defRPr/>
              </a:pPr>
              <a:r>
                <a:rPr lang="pt-BR">
                  <a:latin typeface="Arial" charset="0"/>
                </a:rPr>
                <a:t>pH</a:t>
              </a:r>
            </a:p>
          </p:txBody>
        </p:sp>
        <p:sp>
          <p:nvSpPr>
            <p:cNvPr id="4124" name="Line 15"/>
            <p:cNvSpPr>
              <a:spLocks noChangeShapeType="1"/>
            </p:cNvSpPr>
            <p:nvPr/>
          </p:nvSpPr>
          <p:spPr bwMode="auto">
            <a:xfrm flipV="1">
              <a:off x="2771775" y="3429000"/>
              <a:ext cx="1295400" cy="12239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5" name="Line 16"/>
            <p:cNvSpPr>
              <a:spLocks noChangeShapeType="1"/>
            </p:cNvSpPr>
            <p:nvPr/>
          </p:nvSpPr>
          <p:spPr bwMode="auto">
            <a:xfrm>
              <a:off x="2987675" y="3276600"/>
              <a:ext cx="7207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6" name="Line 17"/>
            <p:cNvSpPr>
              <a:spLocks noChangeShapeType="1"/>
            </p:cNvSpPr>
            <p:nvPr/>
          </p:nvSpPr>
          <p:spPr bwMode="auto">
            <a:xfrm flipH="1">
              <a:off x="5364163" y="3276600"/>
              <a:ext cx="5762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7" name="Line 18"/>
            <p:cNvSpPr>
              <a:spLocks noChangeShapeType="1"/>
            </p:cNvSpPr>
            <p:nvPr/>
          </p:nvSpPr>
          <p:spPr bwMode="auto">
            <a:xfrm>
              <a:off x="4572000" y="2276475"/>
              <a:ext cx="0"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8" name="Line 19"/>
            <p:cNvSpPr>
              <a:spLocks noChangeShapeType="1"/>
            </p:cNvSpPr>
            <p:nvPr/>
          </p:nvSpPr>
          <p:spPr bwMode="auto">
            <a:xfrm flipV="1">
              <a:off x="4572000" y="3644900"/>
              <a:ext cx="0" cy="7921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9" name="Line 20"/>
            <p:cNvSpPr>
              <a:spLocks noChangeShapeType="1"/>
            </p:cNvSpPr>
            <p:nvPr/>
          </p:nvSpPr>
          <p:spPr bwMode="auto">
            <a:xfrm flipH="1" flipV="1">
              <a:off x="4932363" y="3500438"/>
              <a:ext cx="935037" cy="9366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30" name="Line 21"/>
            <p:cNvSpPr>
              <a:spLocks noChangeShapeType="1"/>
            </p:cNvSpPr>
            <p:nvPr/>
          </p:nvSpPr>
          <p:spPr bwMode="auto">
            <a:xfrm flipH="1">
              <a:off x="5003800" y="2276475"/>
              <a:ext cx="1223963"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7923003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bwMode="auto">
          <a:xfrm>
            <a:off x="1595425" y="728656"/>
            <a:ext cx="9001150" cy="5940433"/>
          </a:xfr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rmAutofit/>
          </a:bodyPr>
          <a:lstStyle/>
          <a:p>
            <a:pPr algn="just">
              <a:lnSpc>
                <a:spcPct val="80000"/>
              </a:lnSpc>
            </a:pPr>
            <a:r>
              <a:rPr lang="pt-BR" altLang="en-US" sz="1800" dirty="0">
                <a:cs typeface="Times New Roman" panose="02020603050405020304" pitchFamily="18" charset="0"/>
              </a:rPr>
              <a:t>Diluentes são utilizados para adequar a massa final do comprimido, visando viabilizar o processo. </a:t>
            </a:r>
            <a:r>
              <a:rPr lang="pt-BR" altLang="en-US" sz="1800" u="sng" dirty="0">
                <a:cs typeface="Times New Roman" panose="02020603050405020304" pitchFamily="18" charset="0"/>
              </a:rPr>
              <a:t>Entre outros </a:t>
            </a:r>
            <a:r>
              <a:rPr lang="pt-BR" altLang="en-US" sz="1800" dirty="0">
                <a:cs typeface="Times New Roman" panose="02020603050405020304" pitchFamily="18" charset="0"/>
              </a:rPr>
              <a:t>com alta disponibilidade no mercado temos:</a:t>
            </a:r>
          </a:p>
          <a:p>
            <a:pPr algn="just">
              <a:lnSpc>
                <a:spcPct val="80000"/>
              </a:lnSpc>
            </a:pPr>
            <a:endParaRPr lang="pt-BR" altLang="en-US" sz="1800" dirty="0">
              <a:cs typeface="Times New Roman" panose="02020603050405020304" pitchFamily="18" charset="0"/>
            </a:endParaRPr>
          </a:p>
          <a:p>
            <a:pPr algn="just">
              <a:lnSpc>
                <a:spcPct val="80000"/>
              </a:lnSpc>
            </a:pPr>
            <a:r>
              <a:rPr lang="pt-BR" altLang="en-US" sz="1800" b="1" dirty="0">
                <a:solidFill>
                  <a:srgbClr val="990099"/>
                </a:solidFill>
                <a:cs typeface="Times New Roman" panose="02020603050405020304" pitchFamily="18" charset="0"/>
              </a:rPr>
              <a:t>LACTOSE</a:t>
            </a:r>
            <a:r>
              <a:rPr lang="pt-BR" altLang="en-US" sz="1800" dirty="0">
                <a:cs typeface="Times New Roman" panose="02020603050405020304" pitchFamily="18" charset="0"/>
              </a:rPr>
              <a:t>: dissacarídeo encontrado no leite, é composto por dois monossacarídeos uma unidade de glicose e outra de galactose. Disponível em três formas; </a:t>
            </a:r>
            <a:r>
              <a:rPr lang="pt-BR" altLang="en-US" sz="1800" b="1" dirty="0">
                <a:cs typeface="Times New Roman" panose="02020603050405020304" pitchFamily="18" charset="0"/>
              </a:rPr>
              <a:t>mono hidratada/ USP</a:t>
            </a:r>
            <a:r>
              <a:rPr lang="pt-BR" altLang="en-US" sz="1800" dirty="0">
                <a:cs typeface="Times New Roman" panose="02020603050405020304" pitchFamily="18" charset="0"/>
              </a:rPr>
              <a:t>, </a:t>
            </a:r>
            <a:r>
              <a:rPr lang="pt-BR" altLang="en-US" sz="1800" b="1" dirty="0">
                <a:cs typeface="Times New Roman" panose="02020603050405020304" pitchFamily="18" charset="0"/>
              </a:rPr>
              <a:t>anidra e Spray-</a:t>
            </a:r>
            <a:r>
              <a:rPr lang="pt-BR" altLang="en-US" sz="1800" b="1" dirty="0" err="1">
                <a:cs typeface="Times New Roman" panose="02020603050405020304" pitchFamily="18" charset="0"/>
              </a:rPr>
              <a:t>dried</a:t>
            </a:r>
            <a:r>
              <a:rPr lang="pt-BR" altLang="en-US" sz="1800" b="1" dirty="0">
                <a:cs typeface="Times New Roman" panose="02020603050405020304" pitchFamily="18" charset="0"/>
              </a:rPr>
              <a:t>,</a:t>
            </a:r>
            <a:r>
              <a:rPr lang="pt-BR" altLang="en-US" sz="1800" dirty="0">
                <a:cs typeface="Times New Roman" panose="02020603050405020304" pitchFamily="18" charset="0"/>
              </a:rPr>
              <a:t> esta última é obtida pela dissolução da forma mono hidratada em água seguida de secagem em Spray-</a:t>
            </a:r>
            <a:r>
              <a:rPr lang="pt-BR" altLang="en-US" sz="1800" dirty="0" err="1">
                <a:cs typeface="Times New Roman" panose="02020603050405020304" pitchFamily="18" charset="0"/>
              </a:rPr>
              <a:t>dried</a:t>
            </a:r>
            <a:r>
              <a:rPr lang="pt-BR" altLang="en-US" sz="1800" dirty="0">
                <a:cs typeface="Times New Roman" panose="02020603050405020304" pitchFamily="18" charset="0"/>
              </a:rPr>
              <a:t> visando obter partículas mais uniformes e esféricas ou seja, melhorar o fluxo. Em qualquer das formas a lactose pode desenvolver cor na presença aminas primária</a:t>
            </a:r>
          </a:p>
          <a:p>
            <a:pPr marL="0" indent="0" algn="just">
              <a:lnSpc>
                <a:spcPct val="80000"/>
              </a:lnSpc>
              <a:buNone/>
            </a:pPr>
            <a:r>
              <a:rPr lang="pt-BR" altLang="en-US" sz="1800" b="1" dirty="0" err="1">
                <a:cs typeface="Times New Roman" panose="02020603050405020304" pitchFamily="18" charset="0"/>
              </a:rPr>
              <a:t>Obs</a:t>
            </a:r>
            <a:r>
              <a:rPr lang="pt-BR" altLang="en-US" sz="1800" dirty="0">
                <a:cs typeface="Times New Roman" panose="02020603050405020304" pitchFamily="18" charset="0"/>
              </a:rPr>
              <a:t>: Tomar cuidado quanto ao uso em indivíduos com deficiência de </a:t>
            </a:r>
            <a:r>
              <a:rPr lang="pt-BR" altLang="en-US" sz="1800" dirty="0" err="1">
                <a:cs typeface="Times New Roman" panose="02020603050405020304" pitchFamily="18" charset="0"/>
              </a:rPr>
              <a:t>lactase</a:t>
            </a:r>
            <a:r>
              <a:rPr lang="pt-BR" altLang="en-US" sz="1800" dirty="0">
                <a:cs typeface="Times New Roman" panose="02020603050405020304" pitchFamily="18" charset="0"/>
              </a:rPr>
              <a:t> (intolerância a lactose)</a:t>
            </a:r>
          </a:p>
          <a:p>
            <a:pPr algn="just">
              <a:lnSpc>
                <a:spcPct val="20000"/>
              </a:lnSpc>
            </a:pPr>
            <a:endParaRPr lang="pt-BR" altLang="en-US" dirty="0">
              <a:cs typeface="Times New Roman" panose="02020603050405020304" pitchFamily="18" charset="0"/>
            </a:endParaRPr>
          </a:p>
          <a:p>
            <a:pPr algn="just">
              <a:lnSpc>
                <a:spcPct val="80000"/>
              </a:lnSpc>
            </a:pPr>
            <a:r>
              <a:rPr lang="pt-BR" altLang="en-US" sz="1800" b="1" dirty="0">
                <a:solidFill>
                  <a:srgbClr val="990099"/>
                </a:solidFill>
                <a:cs typeface="Times New Roman" panose="02020603050405020304" pitchFamily="18" charset="0"/>
              </a:rPr>
              <a:t>AMIDO:</a:t>
            </a:r>
            <a:r>
              <a:rPr lang="pt-BR" altLang="en-US" sz="1800" b="1" dirty="0">
                <a:cs typeface="Times New Roman" panose="02020603050405020304" pitchFamily="18" charset="0"/>
              </a:rPr>
              <a:t> </a:t>
            </a:r>
            <a:r>
              <a:rPr lang="pt-BR" altLang="en-US" sz="1800" dirty="0">
                <a:cs typeface="Times New Roman" panose="02020603050405020304" pitchFamily="18" charset="0"/>
              </a:rPr>
              <a:t>(boa compressibilidade, </a:t>
            </a:r>
            <a:r>
              <a:rPr lang="pt-BR" altLang="en-US" sz="1800" dirty="0" err="1">
                <a:cs typeface="Times New Roman" panose="02020603050405020304" pitchFamily="18" charset="0"/>
              </a:rPr>
              <a:t>compactabilidade</a:t>
            </a:r>
            <a:r>
              <a:rPr lang="pt-BR" altLang="en-US" sz="1800" dirty="0">
                <a:cs typeface="Times New Roman" panose="02020603050405020304" pitchFamily="18" charset="0"/>
              </a:rPr>
              <a:t>) é um polímero de glicose em ligação alfa 1,4. O mais utilizado é o amido de milho, porém não exclui outros de batata de mandioca etc. Disponível no mercado em três forma: </a:t>
            </a:r>
            <a:r>
              <a:rPr lang="pt-BR" altLang="en-US" sz="1800" b="1" dirty="0">
                <a:cs typeface="Times New Roman" panose="02020603050405020304" pitchFamily="18" charset="0"/>
              </a:rPr>
              <a:t>Amido comercial</a:t>
            </a:r>
            <a:r>
              <a:rPr lang="pt-BR" altLang="en-US" sz="1800" dirty="0">
                <a:cs typeface="Times New Roman" panose="02020603050405020304" pitchFamily="18" charset="0"/>
              </a:rPr>
              <a:t>, disponível em qualquer supermercado, a marca mais conhecida é a maisena. </a:t>
            </a:r>
            <a:r>
              <a:rPr lang="pt-BR" altLang="en-US" sz="1800" b="1" dirty="0">
                <a:cs typeface="Times New Roman" panose="02020603050405020304" pitchFamily="18" charset="0"/>
              </a:rPr>
              <a:t>Diretamente compressível (</a:t>
            </a:r>
            <a:r>
              <a:rPr lang="pt-BR" altLang="en-US" sz="1800" b="1" dirty="0" err="1">
                <a:cs typeface="Times New Roman" panose="02020603050405020304" pitchFamily="18" charset="0"/>
              </a:rPr>
              <a:t>Sta-RX</a:t>
            </a:r>
            <a:r>
              <a:rPr lang="pt-BR" altLang="en-US" sz="1800" b="1" dirty="0">
                <a:cs typeface="Times New Roman" panose="02020603050405020304" pitchFamily="18" charset="0"/>
              </a:rPr>
              <a:t>), </a:t>
            </a:r>
            <a:r>
              <a:rPr lang="pt-BR" altLang="en-US" sz="1800" dirty="0">
                <a:cs typeface="Times New Roman" panose="02020603050405020304" pitchFamily="18" charset="0"/>
              </a:rPr>
              <a:t>amido </a:t>
            </a:r>
            <a:r>
              <a:rPr lang="pt-BR" altLang="en-US" sz="1800" dirty="0" err="1">
                <a:cs typeface="Times New Roman" panose="02020603050405020304" pitchFamily="18" charset="0"/>
              </a:rPr>
              <a:t>pré</a:t>
            </a:r>
            <a:r>
              <a:rPr lang="pt-BR" altLang="en-US" sz="1800" dirty="0">
                <a:cs typeface="Times New Roman" panose="02020603050405020304" pitchFamily="18" charset="0"/>
              </a:rPr>
              <a:t> gelatinizado e  seco Spray-</a:t>
            </a:r>
            <a:r>
              <a:rPr lang="pt-BR" altLang="en-US" sz="1800" dirty="0" err="1">
                <a:cs typeface="Times New Roman" panose="02020603050405020304" pitchFamily="18" charset="0"/>
              </a:rPr>
              <a:t>dried</a:t>
            </a:r>
            <a:r>
              <a:rPr lang="pt-BR" altLang="en-US" sz="1800" dirty="0">
                <a:cs typeface="Times New Roman" panose="02020603050405020304" pitchFamily="18" charset="0"/>
              </a:rPr>
              <a:t>, com a mesma finalidade que a lactose. </a:t>
            </a:r>
          </a:p>
          <a:p>
            <a:pPr algn="just">
              <a:lnSpc>
                <a:spcPct val="80000"/>
              </a:lnSpc>
            </a:pPr>
            <a:endParaRPr lang="pt-BR" altLang="en-US" sz="1800" b="1" dirty="0">
              <a:solidFill>
                <a:srgbClr val="990099"/>
              </a:solidFill>
              <a:cs typeface="Times New Roman" panose="02020603050405020304" pitchFamily="18" charset="0"/>
            </a:endParaRPr>
          </a:p>
          <a:p>
            <a:pPr algn="just">
              <a:lnSpc>
                <a:spcPct val="80000"/>
              </a:lnSpc>
            </a:pPr>
            <a:r>
              <a:rPr lang="pt-BR" altLang="en-US" sz="1800" b="1" dirty="0">
                <a:solidFill>
                  <a:srgbClr val="990099"/>
                </a:solidFill>
                <a:cs typeface="Times New Roman" panose="02020603050405020304" pitchFamily="18" charset="0"/>
              </a:rPr>
              <a:t>AMIDO PRÉ-GELATINIZADO E PARCIALMENTE HIDROLISADO</a:t>
            </a:r>
            <a:r>
              <a:rPr lang="pt-BR" altLang="en-US" sz="1800" dirty="0">
                <a:cs typeface="Times New Roman" panose="02020603050405020304" pitchFamily="18" charset="0"/>
              </a:rPr>
              <a:t>, similar ao anterior,  porém após </a:t>
            </a:r>
            <a:r>
              <a:rPr lang="pt-BR" altLang="en-US" sz="1800" dirty="0" err="1">
                <a:cs typeface="Times New Roman" panose="02020603050405020304" pitchFamily="18" charset="0"/>
              </a:rPr>
              <a:t>gelatinização</a:t>
            </a:r>
            <a:r>
              <a:rPr lang="pt-BR" altLang="en-US" sz="1800" dirty="0">
                <a:cs typeface="Times New Roman" panose="02020603050405020304" pitchFamily="18" charset="0"/>
              </a:rPr>
              <a:t> passa por processo  de hidrólise para reduzir o tamanho do  polímero.</a:t>
            </a:r>
          </a:p>
          <a:p>
            <a:pPr lvl="1" algn="just">
              <a:lnSpc>
                <a:spcPct val="20000"/>
              </a:lnSpc>
              <a:buFontTx/>
              <a:buNone/>
            </a:pPr>
            <a:endParaRPr lang="pt-BR" altLang="en-US" sz="1800" dirty="0">
              <a:cs typeface="Times New Roman" panose="02020603050405020304" pitchFamily="18" charset="0"/>
            </a:endParaRPr>
          </a:p>
        </p:txBody>
      </p:sp>
      <p:sp>
        <p:nvSpPr>
          <p:cNvPr id="4" name="Rectangle 2"/>
          <p:cNvSpPr txBox="1">
            <a:spLocks noChangeArrowheads="1"/>
          </p:cNvSpPr>
          <p:nvPr/>
        </p:nvSpPr>
        <p:spPr bwMode="auto">
          <a:xfrm>
            <a:off x="2135494" y="1"/>
            <a:ext cx="8229600" cy="54863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Diluentes</a:t>
            </a:r>
          </a:p>
        </p:txBody>
      </p:sp>
    </p:spTree>
    <p:extLst>
      <p:ext uri="{BB962C8B-B14F-4D97-AF65-F5344CB8AC3E}">
        <p14:creationId xmlns:p14="http://schemas.microsoft.com/office/powerpoint/2010/main" val="12031804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bwMode="auto">
          <a:xfrm>
            <a:off x="1595425" y="548634"/>
            <a:ext cx="9001150" cy="6840873"/>
          </a:xfrm>
          <a:ln>
            <a:miter lim="800000"/>
            <a:headEnd/>
            <a:tailEnd/>
          </a:ln>
        </p:spPr>
        <p:txBody>
          <a:bodyPr vert="horz" wrap="square" lIns="91440" tIns="45720" rIns="91440" bIns="45720" numCol="1" rtlCol="0" anchor="t" anchorCtr="0" compatLnSpc="1">
            <a:prstTxWarp prst="textNoShape">
              <a:avLst/>
            </a:prstTxWarp>
            <a:normAutofit/>
          </a:bodyPr>
          <a:lstStyle/>
          <a:p>
            <a:pPr algn="just">
              <a:lnSpc>
                <a:spcPct val="80000"/>
              </a:lnSpc>
            </a:pPr>
            <a:r>
              <a:rPr lang="pt-BR" altLang="en-US" sz="1800" b="1" dirty="0">
                <a:solidFill>
                  <a:srgbClr val="990099"/>
                </a:solidFill>
                <a:cs typeface="Times New Roman" panose="02020603050405020304" pitchFamily="18" charset="0"/>
              </a:rPr>
              <a:t>CELULOSE MICROCRISTALINA</a:t>
            </a:r>
            <a:r>
              <a:rPr lang="pt-BR" altLang="en-US" sz="1800" dirty="0">
                <a:cs typeface="Times New Roman" panose="02020603050405020304" pitchFamily="18" charset="0"/>
              </a:rPr>
              <a:t>, é um polímero de glicose em ligação beta 1,4, é obtida pela hidrólise parcial e controlada da celulose </a:t>
            </a:r>
            <a:r>
              <a:rPr lang="pt-BR" altLang="en-US" sz="1800" i="1" dirty="0">
                <a:cs typeface="Times New Roman" panose="02020603050405020304" pitchFamily="18" charset="0"/>
              </a:rPr>
              <a:t>in natura, </a:t>
            </a:r>
            <a:r>
              <a:rPr lang="pt-BR" altLang="en-US" sz="1800" dirty="0">
                <a:cs typeface="Times New Roman" panose="02020603050405020304" pitchFamily="18" charset="0"/>
              </a:rPr>
              <a:t>é disponível no mercado com diferentes numerações que correspondem a granulometria.  </a:t>
            </a:r>
          </a:p>
          <a:p>
            <a:pPr marL="0" indent="0" algn="just">
              <a:lnSpc>
                <a:spcPct val="80000"/>
              </a:lnSpc>
              <a:buNone/>
            </a:pPr>
            <a:endParaRPr lang="pt-BR" altLang="en-US" sz="1100" dirty="0">
              <a:cs typeface="Times New Roman" panose="02020603050405020304" pitchFamily="18" charset="0"/>
            </a:endParaRPr>
          </a:p>
          <a:p>
            <a:pPr algn="just">
              <a:lnSpc>
                <a:spcPct val="0"/>
              </a:lnSpc>
              <a:buFontTx/>
              <a:buNone/>
            </a:pPr>
            <a:r>
              <a:rPr lang="pt-BR" altLang="en-US" sz="1800" dirty="0">
                <a:cs typeface="Times New Roman" panose="02020603050405020304" pitchFamily="18" charset="0"/>
              </a:rPr>
              <a:t>	</a:t>
            </a:r>
          </a:p>
          <a:p>
            <a:pPr algn="just">
              <a:lnSpc>
                <a:spcPct val="80000"/>
              </a:lnSpc>
            </a:pPr>
            <a:r>
              <a:rPr lang="pt-BR" altLang="en-US" sz="1800" b="1" dirty="0">
                <a:solidFill>
                  <a:srgbClr val="990099"/>
                </a:solidFill>
                <a:cs typeface="Times New Roman" panose="02020603050405020304" pitchFamily="18" charset="0"/>
              </a:rPr>
              <a:t>MANITOL</a:t>
            </a:r>
            <a:r>
              <a:rPr lang="pt-BR" altLang="en-US" sz="1800" dirty="0">
                <a:solidFill>
                  <a:srgbClr val="990099"/>
                </a:solidFill>
                <a:cs typeface="Times New Roman" panose="02020603050405020304" pitchFamily="18" charset="0"/>
              </a:rPr>
              <a:t>,</a:t>
            </a:r>
            <a:r>
              <a:rPr lang="pt-BR" altLang="en-US" sz="1800" dirty="0">
                <a:cs typeface="Times New Roman" panose="02020603050405020304" pitchFamily="18" charset="0"/>
              </a:rPr>
              <a:t> é um tipo de açúcar não metabolizável. Devido ao sabor adocicado e  a sensação de frescor durante a dissolução é muito empregado em comprimidos de dissolução bucal. </a:t>
            </a:r>
            <a:r>
              <a:rPr lang="pt-BR" altLang="en-US" sz="1800" b="1" dirty="0">
                <a:solidFill>
                  <a:srgbClr val="990099"/>
                </a:solidFill>
                <a:cs typeface="Times New Roman" panose="02020603050405020304" pitchFamily="18" charset="0"/>
              </a:rPr>
              <a:t>SORBITOL</a:t>
            </a:r>
            <a:r>
              <a:rPr lang="pt-BR" altLang="en-US" sz="1800" b="1" dirty="0">
                <a:cs typeface="Times New Roman" panose="02020603050405020304" pitchFamily="18" charset="0"/>
              </a:rPr>
              <a:t>,</a:t>
            </a:r>
            <a:r>
              <a:rPr lang="pt-BR" altLang="en-US" sz="1800" dirty="0">
                <a:cs typeface="Times New Roman" panose="02020603050405020304" pitchFamily="18" charset="0"/>
              </a:rPr>
              <a:t> isômero do manitol, porém muito higroscópico, tem o mesmo uso do manitol. </a:t>
            </a:r>
          </a:p>
          <a:p>
            <a:pPr marL="0" indent="0" algn="just">
              <a:lnSpc>
                <a:spcPct val="80000"/>
              </a:lnSpc>
              <a:buNone/>
            </a:pPr>
            <a:endParaRPr lang="pt-BR" altLang="en-US" sz="1100" dirty="0"/>
          </a:p>
          <a:p>
            <a:pPr marL="342900" lvl="1" indent="-342900" algn="just">
              <a:buFontTx/>
              <a:buChar char="•"/>
              <a:defRPr/>
            </a:pPr>
            <a:r>
              <a:rPr lang="pt-BR" altLang="en-US" sz="1800" b="1" dirty="0">
                <a:solidFill>
                  <a:srgbClr val="990099"/>
                </a:solidFill>
                <a:cs typeface="Times New Roman" pitchFamily="18" charset="0"/>
              </a:rPr>
              <a:t>SACAROSE, </a:t>
            </a:r>
            <a:r>
              <a:rPr lang="pt-BR" altLang="en-US" sz="1800" dirty="0">
                <a:cs typeface="Times New Roman" pitchFamily="18" charset="0"/>
              </a:rPr>
              <a:t>dissacarídeo composto por uma unidade de glicose e uma de frutose, tem como inconvenientes o fato de ser higroscópica, de aumentar a dureza do comprimido em função do tempo de estocagem e ser abrasiva, reduz a vida útil de matriz e punções. </a:t>
            </a:r>
          </a:p>
          <a:p>
            <a:pPr marL="0" lvl="1" indent="0" algn="just">
              <a:buNone/>
              <a:defRPr/>
            </a:pPr>
            <a:endParaRPr lang="pt-BR" altLang="en-US" sz="1100" dirty="0">
              <a:cs typeface="Times New Roman" pitchFamily="18" charset="0"/>
            </a:endParaRPr>
          </a:p>
          <a:p>
            <a:pPr marL="342900" lvl="1" indent="-342900" algn="just">
              <a:buFontTx/>
              <a:buChar char="•"/>
              <a:defRPr/>
            </a:pPr>
            <a:r>
              <a:rPr lang="pt-BR" altLang="en-US" sz="1800" b="1" dirty="0">
                <a:solidFill>
                  <a:srgbClr val="990099"/>
                </a:solidFill>
                <a:cs typeface="Times New Roman" pitchFamily="18" charset="0"/>
              </a:rPr>
              <a:t>FOSFATO DI E TRI CÁLCICO</a:t>
            </a:r>
            <a:r>
              <a:rPr lang="pt-BR" altLang="en-US" sz="1800" dirty="0">
                <a:cs typeface="Times New Roman" pitchFamily="18" charset="0"/>
              </a:rPr>
              <a:t>, disponível no mercado com diferentes granulometrias. Inconvenientes seriam sua incompatibilidade com penicilinas e seus derivados. Penicilina e seus derivados na presença de cálcio formam um complexo insolúvel, portanto não disponível para a absorção.</a:t>
            </a:r>
          </a:p>
          <a:p>
            <a:pPr algn="just">
              <a:defRPr/>
            </a:pPr>
            <a:endParaRPr lang="pt-BR" altLang="en-US" sz="1100" dirty="0">
              <a:cs typeface="Times New Roman" pitchFamily="18" charset="0"/>
            </a:endParaRPr>
          </a:p>
          <a:p>
            <a:pPr algn="just">
              <a:defRPr/>
            </a:pPr>
            <a:r>
              <a:rPr lang="pt-BR" altLang="en-US" sz="1800" dirty="0">
                <a:cs typeface="Times New Roman" pitchFamily="18" charset="0"/>
              </a:rPr>
              <a:t> Alguns produtos/composições comerciais disponíveis prontos para o uso em processo de compactação direta</a:t>
            </a:r>
          </a:p>
          <a:p>
            <a:pPr lvl="1" algn="just">
              <a:defRPr/>
            </a:pPr>
            <a:r>
              <a:rPr lang="pt-BR" altLang="en-US" sz="1800" dirty="0" err="1">
                <a:cs typeface="Times New Roman" pitchFamily="18" charset="0"/>
              </a:rPr>
              <a:t>Sugartabe</a:t>
            </a:r>
            <a:r>
              <a:rPr lang="pt-BR" altLang="en-US" sz="1800" dirty="0">
                <a:cs typeface="Times New Roman" pitchFamily="18" charset="0"/>
              </a:rPr>
              <a:t> (90-93% sacarose, 7-10% frutose)</a:t>
            </a:r>
          </a:p>
          <a:p>
            <a:pPr lvl="1" algn="just">
              <a:defRPr/>
            </a:pPr>
            <a:r>
              <a:rPr lang="pt-BR" altLang="en-US" sz="1800" dirty="0" err="1">
                <a:cs typeface="Times New Roman" pitchFamily="18" charset="0"/>
              </a:rPr>
              <a:t>Dipac</a:t>
            </a:r>
            <a:r>
              <a:rPr lang="pt-BR" altLang="en-US" sz="1800" dirty="0">
                <a:cs typeface="Times New Roman" pitchFamily="18" charset="0"/>
              </a:rPr>
              <a:t> (97% de sacarose e 3% de </a:t>
            </a:r>
            <a:r>
              <a:rPr lang="pt-BR" altLang="en-US" sz="1800" dirty="0" err="1">
                <a:cs typeface="Times New Roman" pitchFamily="18" charset="0"/>
              </a:rPr>
              <a:t>dextrina</a:t>
            </a:r>
            <a:r>
              <a:rPr lang="pt-BR" altLang="en-US" sz="1800" dirty="0">
                <a:cs typeface="Times New Roman" pitchFamily="18" charset="0"/>
              </a:rPr>
              <a:t>)</a:t>
            </a:r>
          </a:p>
          <a:p>
            <a:pPr lvl="1" algn="just">
              <a:defRPr/>
            </a:pPr>
            <a:r>
              <a:rPr lang="pt-BR" altLang="en-US" sz="1800" dirty="0" err="1">
                <a:cs typeface="Times New Roman" pitchFamily="18" charset="0"/>
              </a:rPr>
              <a:t>Nu-tab</a:t>
            </a:r>
            <a:r>
              <a:rPr lang="pt-BR" altLang="en-US" sz="1800" dirty="0">
                <a:cs typeface="Times New Roman" pitchFamily="18" charset="0"/>
              </a:rPr>
              <a:t> (95% de sacarose, 4% frutose e 1% amido e estearato de magnésio)</a:t>
            </a:r>
          </a:p>
          <a:p>
            <a:pPr lvl="1" algn="just">
              <a:defRPr/>
            </a:pPr>
            <a:endParaRPr lang="pt-BR" altLang="en-US" sz="1800" dirty="0">
              <a:cs typeface="Times New Roman" pitchFamily="18" charset="0"/>
            </a:endParaRPr>
          </a:p>
          <a:p>
            <a:pPr lvl="1" algn="just">
              <a:defRPr/>
            </a:pPr>
            <a:endParaRPr lang="pt-BR" altLang="en-US" sz="1800" dirty="0">
              <a:cs typeface="Times New Roman" pitchFamily="18" charset="0"/>
            </a:endParaRPr>
          </a:p>
        </p:txBody>
      </p:sp>
      <p:sp>
        <p:nvSpPr>
          <p:cNvPr id="4" name="Rectangle 2"/>
          <p:cNvSpPr txBox="1">
            <a:spLocks noChangeArrowheads="1"/>
          </p:cNvSpPr>
          <p:nvPr/>
        </p:nvSpPr>
        <p:spPr bwMode="auto">
          <a:xfrm>
            <a:off x="2135494" y="1"/>
            <a:ext cx="8229600" cy="54863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Diluentes</a:t>
            </a:r>
          </a:p>
        </p:txBody>
      </p:sp>
    </p:spTree>
    <p:extLst>
      <p:ext uri="{BB962C8B-B14F-4D97-AF65-F5344CB8AC3E}">
        <p14:creationId xmlns:p14="http://schemas.microsoft.com/office/powerpoint/2010/main" val="10549440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2135188" y="125413"/>
            <a:ext cx="8229600" cy="603242"/>
          </a:xfrm>
          <a:ln>
            <a:miter lim="800000"/>
            <a:headEnd/>
            <a:tailEnd/>
          </a:ln>
        </p:spPr>
        <p:txBody>
          <a:bodyPr vert="horz" wrap="square" lIns="91440" tIns="45720" rIns="91440" bIns="45720" numCol="1" rtlCol="0" anchor="t" anchorCtr="0" compatLnSpc="1">
            <a:prstTxWarp prst="textNoShape">
              <a:avLst/>
            </a:prstTxWarp>
            <a:normAutofit/>
          </a:bodyPr>
          <a:lstStyle/>
          <a:p>
            <a:pPr>
              <a:defRPr/>
            </a:pPr>
            <a:r>
              <a:rPr lang="pt-BR" sz="2800" b="1" u="sng" dirty="0">
                <a:solidFill>
                  <a:srgbClr val="990099"/>
                </a:solidFill>
              </a:rPr>
              <a:t>Aglutinantes ou adesivos</a:t>
            </a:r>
          </a:p>
        </p:txBody>
      </p:sp>
      <p:sp>
        <p:nvSpPr>
          <p:cNvPr id="2" name="CaixaDeTexto 1"/>
          <p:cNvSpPr txBox="1"/>
          <p:nvPr/>
        </p:nvSpPr>
        <p:spPr>
          <a:xfrm>
            <a:off x="1685437" y="829091"/>
            <a:ext cx="8821127" cy="6383286"/>
          </a:xfrm>
          <a:prstGeom prst="rect">
            <a:avLst/>
          </a:prstGeom>
          <a:noFill/>
        </p:spPr>
        <p:txBody>
          <a:bodyPr wrap="square" rtlCol="0">
            <a:spAutoFit/>
          </a:bodyPr>
          <a:lstStyle/>
          <a:p>
            <a:pPr marL="0" lvl="1" algn="just">
              <a:spcBef>
                <a:spcPct val="30000"/>
              </a:spcBef>
              <a:defRPr/>
            </a:pPr>
            <a:r>
              <a:rPr lang="pt-BR" altLang="en-US" dirty="0">
                <a:cs typeface="Times New Roman" panose="02020603050405020304" pitchFamily="18" charset="0"/>
              </a:rPr>
              <a:t>Os </a:t>
            </a:r>
            <a:r>
              <a:rPr lang="pt-BR" altLang="en-US" b="1" dirty="0">
                <a:cs typeface="Times New Roman" panose="02020603050405020304" pitchFamily="18" charset="0"/>
              </a:rPr>
              <a:t>aglutinantes</a:t>
            </a:r>
            <a:r>
              <a:rPr lang="pt-BR" altLang="en-US" dirty="0">
                <a:cs typeface="Times New Roman" panose="02020603050405020304" pitchFamily="18" charset="0"/>
              </a:rPr>
              <a:t> são moléculas ricas em grupos funcionais com alta energia de superfície, que </a:t>
            </a:r>
            <a:r>
              <a:rPr lang="pt-BR" altLang="en-US" b="1" dirty="0">
                <a:cs typeface="Times New Roman" panose="02020603050405020304" pitchFamily="18" charset="0"/>
              </a:rPr>
              <a:t>facilita</a:t>
            </a:r>
            <a:r>
              <a:rPr lang="pt-BR" altLang="en-US" dirty="0">
                <a:cs typeface="Times New Roman" panose="02020603050405020304" pitchFamily="18" charset="0"/>
              </a:rPr>
              <a:t>, durante o processo de compactação o </a:t>
            </a:r>
            <a:r>
              <a:rPr lang="pt-BR" altLang="en-US" b="1" dirty="0">
                <a:cs typeface="Times New Roman" panose="02020603050405020304" pitchFamily="18" charset="0"/>
              </a:rPr>
              <a:t>estabelecimento de interação entre  partículas</a:t>
            </a:r>
            <a:r>
              <a:rPr lang="pt-BR" altLang="en-US" dirty="0">
                <a:cs typeface="Times New Roman" panose="02020603050405020304" pitchFamily="18" charset="0"/>
              </a:rPr>
              <a:t>, mantendo o sólido na forma compactada. É lógico que a força aplicada na compactação também tem forte influência pois de maneira geral, quanto maior a força aplicada maior a aproximação entre as partículas. Esta ação ocorre quando utilizado na forma líquida (dispersão de granulação em processo de granulação por via úmida) ou quando utilizado na forma de granulação por via seca ou compactação direta (veremos mais detalhes no decorrer das aulas). </a:t>
            </a:r>
          </a:p>
          <a:p>
            <a:pPr marL="0" lvl="1" algn="just">
              <a:spcBef>
                <a:spcPct val="30000"/>
              </a:spcBef>
              <a:defRPr/>
            </a:pPr>
            <a:endParaRPr lang="pt-BR" altLang="en-US" dirty="0">
              <a:cs typeface="Times New Roman" panose="02020603050405020304" pitchFamily="18" charset="0"/>
            </a:endParaRPr>
          </a:p>
          <a:p>
            <a:pPr marL="0" lvl="1" algn="just">
              <a:spcBef>
                <a:spcPct val="30000"/>
              </a:spcBef>
              <a:defRPr/>
            </a:pPr>
            <a:r>
              <a:rPr lang="pt-BR" altLang="en-US" i="1" dirty="0">
                <a:cs typeface="Times New Roman" panose="02020603050405020304" pitchFamily="18" charset="0"/>
              </a:rPr>
              <a:t>É importante lembrar que quando falamos anteriormente de </a:t>
            </a:r>
            <a:r>
              <a:rPr lang="pt-BR" altLang="en-US" b="1" i="1" dirty="0">
                <a:cs typeface="Times New Roman" panose="02020603050405020304" pitchFamily="18" charset="0"/>
              </a:rPr>
              <a:t>diluentes</a:t>
            </a:r>
            <a:r>
              <a:rPr lang="pt-BR" altLang="en-US" i="1" dirty="0">
                <a:cs typeface="Times New Roman" panose="02020603050405020304" pitchFamily="18" charset="0"/>
              </a:rPr>
              <a:t>, não citamos quantidade , pois eles </a:t>
            </a:r>
            <a:r>
              <a:rPr lang="pt-BR" altLang="en-US" b="1" i="1" dirty="0">
                <a:cs typeface="Times New Roman" panose="02020603050405020304" pitchFamily="18" charset="0"/>
              </a:rPr>
              <a:t>pouco influenciam </a:t>
            </a:r>
            <a:r>
              <a:rPr lang="pt-BR" altLang="en-US" i="1" dirty="0">
                <a:cs typeface="Times New Roman" panose="02020603050405020304" pitchFamily="18" charset="0"/>
              </a:rPr>
              <a:t>na </a:t>
            </a:r>
            <a:r>
              <a:rPr lang="pt-BR" altLang="en-US" b="1" i="1" dirty="0">
                <a:cs typeface="Times New Roman" panose="02020603050405020304" pitchFamily="18" charset="0"/>
              </a:rPr>
              <a:t>dureza</a:t>
            </a:r>
            <a:r>
              <a:rPr lang="pt-BR" altLang="en-US" i="1" dirty="0">
                <a:cs typeface="Times New Roman" panose="02020603050405020304" pitchFamily="18" charset="0"/>
              </a:rPr>
              <a:t> do comprimido e de maneira geral quanto maior a dureza menor a velocidade de penetração de líquido e maior tempo para a desintegração. Esta reflexão é importante pois quando fazemos um comprimido devemos compatibilizar duas características opostas, ou seja, por um lado precisamos ter um comprimido  com dureza (característica física) suficiente para resistir a todo o processo de manipulação, pós compactação (esteira,  embalagem primária, secundária, transporte,  armazenamento e utilização pelo usuário. Por outro lado pós ingestão ele deve desintegrar/dissolver no prazo previsto para que o fármaco possa ser absorvido e manifestar sua ação biológica para a qual foi confeccionado. É em função desta compatibilização que para aglutinantes/adesivos é recomendado uma faixa de uso em função da sua capacidade de estabelecer interações fracas necessárias a consolidação do sistema compactado. </a:t>
            </a:r>
          </a:p>
          <a:p>
            <a:pPr algn="just"/>
            <a:endParaRPr lang="en-US" sz="2000" i="1" dirty="0"/>
          </a:p>
        </p:txBody>
      </p:sp>
    </p:spTree>
    <p:extLst>
      <p:ext uri="{BB962C8B-B14F-4D97-AF65-F5344CB8AC3E}">
        <p14:creationId xmlns:p14="http://schemas.microsoft.com/office/powerpoint/2010/main" val="285422028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bwMode="auto">
          <a:xfrm>
            <a:off x="1846874" y="908678"/>
            <a:ext cx="8821127" cy="57607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just"/>
            <a:endParaRPr lang="pt-BR" altLang="en-US" sz="1800" dirty="0"/>
          </a:p>
          <a:p>
            <a:pPr algn="just"/>
            <a:endParaRPr lang="pt-BR" altLang="en-US" sz="1800" dirty="0"/>
          </a:p>
          <a:p>
            <a:pPr lvl="1" algn="just">
              <a:buFontTx/>
              <a:buNone/>
            </a:pPr>
            <a:endParaRPr lang="pt-BR" altLang="en-US" sz="1800" b="1" dirty="0">
              <a:cs typeface="Times New Roman" panose="02020603050405020304" pitchFamily="18" charset="0"/>
            </a:endParaRPr>
          </a:p>
          <a:p>
            <a:pPr lvl="1" algn="just">
              <a:buFontTx/>
              <a:buNone/>
            </a:pPr>
            <a:r>
              <a:rPr lang="pt-BR" altLang="en-US" sz="1800" b="1" dirty="0">
                <a:cs typeface="Times New Roman" panose="02020603050405020304" pitchFamily="18" charset="0"/>
              </a:rPr>
              <a:t> </a:t>
            </a:r>
          </a:p>
        </p:txBody>
      </p:sp>
      <p:sp>
        <p:nvSpPr>
          <p:cNvPr id="4" name="Rectangle 2"/>
          <p:cNvSpPr txBox="1">
            <a:spLocks noChangeArrowheads="1"/>
          </p:cNvSpPr>
          <p:nvPr/>
        </p:nvSpPr>
        <p:spPr bwMode="auto">
          <a:xfrm>
            <a:off x="2142636" y="0"/>
            <a:ext cx="8229600" cy="60324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u="sng" kern="0" dirty="0">
                <a:solidFill>
                  <a:srgbClr val="990099"/>
                </a:solidFill>
              </a:rPr>
              <a:t>Aglutinantes ou adesivos</a:t>
            </a:r>
          </a:p>
        </p:txBody>
      </p:sp>
      <p:graphicFrame>
        <p:nvGraphicFramePr>
          <p:cNvPr id="7" name="Tabela 6"/>
          <p:cNvGraphicFramePr>
            <a:graphicFrameLocks noGrp="1"/>
          </p:cNvGraphicFramePr>
          <p:nvPr/>
        </p:nvGraphicFramePr>
        <p:xfrm>
          <a:off x="1955471" y="1088701"/>
          <a:ext cx="8175954" cy="5123280"/>
        </p:xfrm>
        <a:graphic>
          <a:graphicData uri="http://schemas.openxmlformats.org/drawingml/2006/table">
            <a:tbl>
              <a:tblPr firstRow="1" bandRow="1">
                <a:tableStyleId>{00A15C55-8517-42AA-B614-E9B94910E393}</a:tableStyleId>
              </a:tblPr>
              <a:tblGrid>
                <a:gridCol w="2880369">
                  <a:extLst>
                    <a:ext uri="{9D8B030D-6E8A-4147-A177-3AD203B41FA5}">
                      <a16:colId xmlns:a16="http://schemas.microsoft.com/office/drawing/2014/main" val="20000"/>
                    </a:ext>
                  </a:extLst>
                </a:gridCol>
                <a:gridCol w="2570267">
                  <a:extLst>
                    <a:ext uri="{9D8B030D-6E8A-4147-A177-3AD203B41FA5}">
                      <a16:colId xmlns:a16="http://schemas.microsoft.com/office/drawing/2014/main" val="20001"/>
                    </a:ext>
                  </a:extLst>
                </a:gridCol>
                <a:gridCol w="2725318">
                  <a:extLst>
                    <a:ext uri="{9D8B030D-6E8A-4147-A177-3AD203B41FA5}">
                      <a16:colId xmlns:a16="http://schemas.microsoft.com/office/drawing/2014/main" val="20002"/>
                    </a:ext>
                  </a:extLst>
                </a:gridCol>
              </a:tblGrid>
              <a:tr h="75231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1" i="0" u="none" strike="noStrike" cap="none" normalizeH="0" baseline="0" dirty="0">
                          <a:ln>
                            <a:noFill/>
                          </a:ln>
                          <a:solidFill>
                            <a:schemeClr val="bg1"/>
                          </a:solidFill>
                          <a:effectLst/>
                          <a:latin typeface="Times New Roman" pitchFamily="18" charset="0"/>
                        </a:rPr>
                        <a:t>Material</a:t>
                      </a:r>
                    </a:p>
                  </a:txBody>
                  <a:tcPr marL="91439" marR="91439" marT="45719" marB="4571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1" i="0" u="none" strike="noStrike" cap="none" normalizeH="0" baseline="0" dirty="0">
                          <a:ln>
                            <a:noFill/>
                          </a:ln>
                          <a:solidFill>
                            <a:schemeClr val="bg1"/>
                          </a:solidFill>
                          <a:effectLst/>
                          <a:latin typeface="Times New Roman" pitchFamily="18" charset="0"/>
                        </a:rPr>
                        <a:t>% no sistema de granulação</a:t>
                      </a:r>
                    </a:p>
                  </a:txBody>
                  <a:tcPr marL="91439" marR="91439" marT="45719" marB="45719"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1" i="0" u="none" strike="noStrike" cap="none" normalizeH="0" baseline="0" dirty="0">
                          <a:ln>
                            <a:noFill/>
                          </a:ln>
                          <a:solidFill>
                            <a:schemeClr val="bg1"/>
                          </a:solidFill>
                          <a:effectLst/>
                          <a:latin typeface="Times New Roman" pitchFamily="18" charset="0"/>
                        </a:rPr>
                        <a:t>% na fórmula</a:t>
                      </a:r>
                    </a:p>
                  </a:txBody>
                  <a:tcPr marL="91439" marR="91439" marT="45719" marB="45719" anchor="ctr" horzOverflow="overflow"/>
                </a:tc>
                <a:extLst>
                  <a:ext uri="{0D108BD9-81ED-4DB2-BD59-A6C34878D82A}">
                    <a16:rowId xmlns:a16="http://schemas.microsoft.com/office/drawing/2014/main" val="10000"/>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smtClean="0">
                          <a:ln>
                            <a:noFill/>
                          </a:ln>
                          <a:solidFill>
                            <a:schemeClr val="tx1"/>
                          </a:solidFill>
                          <a:effectLst/>
                          <a:latin typeface="Times New Roman" pitchFamily="18" charset="0"/>
                        </a:rPr>
                        <a:t>Acácia (goma arábica)</a:t>
                      </a:r>
                      <a:endParaRPr kumimoji="0" lang="pt-BR" sz="2000" b="0" i="0" u="none" strike="noStrike" cap="none" normalizeH="0" baseline="0" dirty="0">
                        <a:ln>
                          <a:noFill/>
                        </a:ln>
                        <a:solidFill>
                          <a:schemeClr val="tx1"/>
                        </a:solidFill>
                        <a:effectLst/>
                        <a:latin typeface="Times New Roman" pitchFamily="18" charset="0"/>
                      </a:endParaRP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10-20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1"/>
                  </a:ext>
                </a:extLst>
              </a:tr>
              <a:tr h="62270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Derivados de celulose</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5-10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1-5</a:t>
                      </a:r>
                    </a:p>
                  </a:txBody>
                  <a:tcPr marL="91439" marR="91439" marT="45719" marB="45719" horzOverflow="overflow"/>
                </a:tc>
                <a:extLst>
                  <a:ext uri="{0D108BD9-81ED-4DB2-BD59-A6C34878D82A}">
                    <a16:rowId xmlns:a16="http://schemas.microsoft.com/office/drawing/2014/main" val="10002"/>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Gelatina</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10-20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1-5</a:t>
                      </a:r>
                    </a:p>
                  </a:txBody>
                  <a:tcPr marL="91439" marR="91439" marT="45719" marB="45719" horzOverflow="overflow"/>
                </a:tc>
                <a:extLst>
                  <a:ext uri="{0D108BD9-81ED-4DB2-BD59-A6C34878D82A}">
                    <a16:rowId xmlns:a16="http://schemas.microsoft.com/office/drawing/2014/main" val="10003"/>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Gelatina-acácia</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10-20</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4"/>
                  </a:ext>
                </a:extLst>
              </a:tr>
              <a:tr h="58976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Polivinilpirolidona</a:t>
                      </a:r>
                      <a:r>
                        <a:rPr kumimoji="0" lang="pt-BR" sz="2000" b="0" i="0" u="none" strike="noStrike" cap="none" normalizeH="0" baseline="0" dirty="0">
                          <a:ln>
                            <a:noFill/>
                          </a:ln>
                          <a:solidFill>
                            <a:schemeClr val="tx1"/>
                          </a:solidFill>
                          <a:effectLst/>
                          <a:latin typeface="Times New Roman" pitchFamily="18" charset="0"/>
                        </a:rPr>
                        <a:t> (PVP)</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2-15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5"/>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Sacarose</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50-75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2-25</a:t>
                      </a:r>
                    </a:p>
                  </a:txBody>
                  <a:tcPr marL="91439" marR="91439" marT="45719" marB="45719" horzOverflow="overflow"/>
                </a:tc>
                <a:extLst>
                  <a:ext uri="{0D108BD9-81ED-4DB2-BD59-A6C34878D82A}">
                    <a16:rowId xmlns:a16="http://schemas.microsoft.com/office/drawing/2014/main" val="10006"/>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Sorbitol</a:t>
                      </a:r>
                      <a:endParaRPr kumimoji="0" lang="pt-BR" sz="2000" b="0" i="0" u="none" strike="noStrike" cap="none" normalizeH="0" baseline="0" dirty="0">
                        <a:ln>
                          <a:noFill/>
                        </a:ln>
                        <a:solidFill>
                          <a:schemeClr val="tx1"/>
                        </a:solidFill>
                        <a:effectLst/>
                        <a:latin typeface="Times New Roman" pitchFamily="18" charset="0"/>
                      </a:endParaRP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10-25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2-10</a:t>
                      </a:r>
                    </a:p>
                  </a:txBody>
                  <a:tcPr marL="91439" marR="91439" marT="45719" marB="45719" horzOverflow="overflow"/>
                </a:tc>
                <a:extLst>
                  <a:ext uri="{0D108BD9-81ED-4DB2-BD59-A6C34878D82A}">
                    <a16:rowId xmlns:a16="http://schemas.microsoft.com/office/drawing/2014/main" val="10007"/>
                  </a:ext>
                </a:extLst>
              </a:tr>
              <a:tr h="60723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*Amido </a:t>
                      </a:r>
                      <a:r>
                        <a:rPr kumimoji="0" lang="pt-BR" sz="2000" b="0" i="0" u="none" strike="noStrike" cap="none" normalizeH="0" baseline="0" dirty="0" err="1">
                          <a:ln>
                            <a:noFill/>
                          </a:ln>
                          <a:solidFill>
                            <a:schemeClr val="tx1"/>
                          </a:solidFill>
                          <a:effectLst/>
                          <a:latin typeface="Times New Roman" pitchFamily="18" charset="0"/>
                        </a:rPr>
                        <a:t>pré</a:t>
                      </a:r>
                      <a:r>
                        <a:rPr kumimoji="0" lang="pt-BR" sz="2000" b="0" i="0" u="none" strike="noStrike" cap="none" normalizeH="0" baseline="0" dirty="0">
                          <a:ln>
                            <a:noFill/>
                          </a:ln>
                          <a:solidFill>
                            <a:schemeClr val="tx1"/>
                          </a:solidFill>
                          <a:effectLst/>
                          <a:latin typeface="Times New Roman" pitchFamily="18" charset="0"/>
                        </a:rPr>
                        <a:t>-gelatinizado</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2-5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1-10</a:t>
                      </a:r>
                    </a:p>
                  </a:txBody>
                  <a:tcPr marL="91439" marR="91439" marT="45719" marB="45719" horzOverflow="overflow"/>
                </a:tc>
                <a:extLst>
                  <a:ext uri="{0D108BD9-81ED-4DB2-BD59-A6C34878D82A}">
                    <a16:rowId xmlns:a16="http://schemas.microsoft.com/office/drawing/2014/main" val="10008"/>
                  </a:ext>
                </a:extLst>
              </a:tr>
              <a:tr h="4252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err="1">
                          <a:ln>
                            <a:noFill/>
                          </a:ln>
                          <a:solidFill>
                            <a:schemeClr val="tx1"/>
                          </a:solidFill>
                          <a:effectLst/>
                          <a:latin typeface="Times New Roman" pitchFamily="18" charset="0"/>
                        </a:rPr>
                        <a:t>Alginato</a:t>
                      </a:r>
                      <a:r>
                        <a:rPr kumimoji="0" lang="pt-BR" sz="2000" b="0" i="0" u="none" strike="noStrike" cap="none" normalizeH="0" baseline="0" dirty="0">
                          <a:ln>
                            <a:noFill/>
                          </a:ln>
                          <a:solidFill>
                            <a:schemeClr val="tx1"/>
                          </a:solidFill>
                          <a:effectLst/>
                          <a:latin typeface="Times New Roman" pitchFamily="18" charset="0"/>
                        </a:rPr>
                        <a:t> de sódio</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a:ln>
                            <a:noFill/>
                          </a:ln>
                          <a:solidFill>
                            <a:schemeClr val="tx1"/>
                          </a:solidFill>
                          <a:effectLst/>
                          <a:latin typeface="Times New Roman" pitchFamily="18" charset="0"/>
                        </a:rPr>
                        <a:t>3-5</a:t>
                      </a:r>
                    </a:p>
                  </a:txBody>
                  <a:tcPr marL="91439" marR="91439" marT="45719" marB="45719"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000" b="0" i="0" u="none" strike="noStrike" cap="none" normalizeH="0" baseline="0" dirty="0">
                          <a:ln>
                            <a:noFill/>
                          </a:ln>
                          <a:solidFill>
                            <a:schemeClr val="tx1"/>
                          </a:solidFill>
                          <a:effectLst/>
                          <a:latin typeface="Times New Roman" pitchFamily="18" charset="0"/>
                        </a:rPr>
                        <a:t>2-5</a:t>
                      </a:r>
                    </a:p>
                  </a:txBody>
                  <a:tcPr marL="91439" marR="91439" marT="45719" marB="45719" horzOverflow="overflow"/>
                </a:tc>
                <a:extLst>
                  <a:ext uri="{0D108BD9-81ED-4DB2-BD59-A6C34878D82A}">
                    <a16:rowId xmlns:a16="http://schemas.microsoft.com/office/drawing/2014/main" val="10009"/>
                  </a:ext>
                </a:extLst>
              </a:tr>
            </a:tbl>
          </a:graphicData>
        </a:graphic>
      </p:graphicFrame>
      <p:sp>
        <p:nvSpPr>
          <p:cNvPr id="9" name="CaixaDeTexto 8"/>
          <p:cNvSpPr txBox="1"/>
          <p:nvPr/>
        </p:nvSpPr>
        <p:spPr>
          <a:xfrm>
            <a:off x="8976369" y="6446257"/>
            <a:ext cx="1320683" cy="338554"/>
          </a:xfrm>
          <a:prstGeom prst="rect">
            <a:avLst/>
          </a:prstGeom>
          <a:noFill/>
        </p:spPr>
        <p:txBody>
          <a:bodyPr wrap="none" rtlCol="0">
            <a:spAutoFit/>
          </a:bodyPr>
          <a:lstStyle/>
          <a:p>
            <a:r>
              <a:rPr lang="pt-BR" sz="1600" i="1" dirty="0"/>
              <a:t>....continua....</a:t>
            </a:r>
            <a:endParaRPr lang="en-US" sz="1600" i="1" dirty="0"/>
          </a:p>
        </p:txBody>
      </p:sp>
    </p:spTree>
    <p:extLst>
      <p:ext uri="{BB962C8B-B14F-4D97-AF65-F5344CB8AC3E}">
        <p14:creationId xmlns:p14="http://schemas.microsoft.com/office/powerpoint/2010/main" val="1925234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2945</Words>
  <Application>Microsoft Office PowerPoint</Application>
  <PresentationFormat>Widescreen</PresentationFormat>
  <Paragraphs>271</Paragraphs>
  <Slides>15</Slides>
  <Notes>10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15</vt:i4>
      </vt:variant>
    </vt:vector>
  </HeadingPairs>
  <TitlesOfParts>
    <vt:vector size="20" baseType="lpstr">
      <vt:lpstr>Arial</vt:lpstr>
      <vt:lpstr>Calibri</vt:lpstr>
      <vt:lpstr>Calibri Light</vt:lpstr>
      <vt:lpstr>Times New Roman</vt:lpstr>
      <vt:lpstr>Tema do Office</vt:lpstr>
      <vt:lpstr>Apresentação do PowerPoint</vt:lpstr>
      <vt:lpstr>Comprimidos convencionais</vt:lpstr>
      <vt:lpstr>Apresentação do PowerPoint</vt:lpstr>
      <vt:lpstr>Apresentação do PowerPoint</vt:lpstr>
      <vt:lpstr>Principais classes de adjuvantes farmacotécnicos</vt:lpstr>
      <vt:lpstr>Apresentação do PowerPoint</vt:lpstr>
      <vt:lpstr>Apresentação do PowerPoint</vt:lpstr>
      <vt:lpstr>Aglutinantes ou adesivos</vt:lpstr>
      <vt:lpstr>Apresentação do PowerPoint</vt:lpstr>
      <vt:lpstr>Aglutinantes ou adesivos</vt:lpstr>
      <vt:lpstr>Apresentação do PowerPoint</vt:lpstr>
      <vt:lpstr>Apresentação do PowerPoint</vt:lpstr>
      <vt:lpstr>Apresentação do PowerPoint</vt:lpstr>
      <vt:lpstr>Apresentação do PowerPoint</vt:lpstr>
      <vt:lpstr>Apresentação do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mairaperesferreira@gmail.com</dc:creator>
  <cp:lastModifiedBy>mairaperesferreira@gmail.com</cp:lastModifiedBy>
  <cp:revision>1</cp:revision>
  <dcterms:created xsi:type="dcterms:W3CDTF">2020-04-13T13:07:48Z</dcterms:created>
  <dcterms:modified xsi:type="dcterms:W3CDTF">2020-04-13T13:10:56Z</dcterms:modified>
</cp:coreProperties>
</file>