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9" r:id="rId1"/>
  </p:sldMasterIdLst>
  <p:sldIdLst>
    <p:sldId id="347" r:id="rId2"/>
    <p:sldId id="371" r:id="rId3"/>
    <p:sldId id="375" r:id="rId4"/>
    <p:sldId id="367" r:id="rId5"/>
    <p:sldId id="359" r:id="rId6"/>
    <p:sldId id="373" r:id="rId7"/>
    <p:sldId id="372" r:id="rId8"/>
    <p:sldId id="361" r:id="rId9"/>
    <p:sldId id="374" r:id="rId10"/>
    <p:sldId id="370" r:id="rId11"/>
    <p:sldId id="364" r:id="rId12"/>
    <p:sldId id="369" r:id="rId13"/>
  </p:sldIdLst>
  <p:sldSz cx="9144000" cy="5143500" type="screen16x9"/>
  <p:notesSz cx="6797675" cy="98567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é Santos" initials="A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>
      <p:cViewPr varScale="1">
        <p:scale>
          <a:sx n="95" d="100"/>
          <a:sy n="95" d="100"/>
        </p:scale>
        <p:origin x="69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66C21-8C21-43FC-84CD-F7520C760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E49BE1-4F8A-4022-A354-8C2FAD4D1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F8FCDA-E116-44CE-B4F8-75FECF9DC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AB107D-44C0-42CD-91EF-0949E86A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506107B-837E-4CFA-8D01-AFB7586B9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3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D574C-9D57-418E-8B73-956BF40E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01C0CEF-279E-4C2F-B421-659175082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883AD71-F505-4A80-BE9B-890E372C2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598D2E-EEC3-421D-AA32-144F0D170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CB5719-6AF5-44F1-A127-817A12B8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25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F7E4E71-9FAE-4FD2-952C-F80576904E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CC1910C-34BF-4BCD-B9BE-8F36BF1FB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155AB9-5376-4D83-B125-806AF490E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633FCA1-74F0-44CD-B809-E4CF4FB1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CAF74F7-EC60-4FED-ABB4-D34261FF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99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23478"/>
            <a:ext cx="1123304" cy="2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52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766EF-F7D3-45C7-AE14-D2781D617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ADA46C-F2A5-4F29-91A4-582BC6CC2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51F981-B777-4802-BBAC-16F0F6354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B876D28-02B1-44F5-9BC6-E510002F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C74D60-6197-490D-9D59-643BAC13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7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3A126F-A015-4741-9E3E-E82F14A31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7EBE80-73ED-4E07-9323-7BFB2947F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91533C-B830-4B35-927B-B4463428C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7027-343D-4799-8D1A-9EB127432489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336F10-853C-404D-A597-72019078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463E61-4CE7-44B1-91B6-11C31B25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1CA2-9DA0-4E29-817B-014945C11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25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913FD-7088-4E57-90FF-9F1BEA367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A2C9F3-C70B-4E2E-AB40-395623BF2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CE1DC5-7929-46C9-8BCB-359A03AAF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771DB9A-54BC-443B-A13F-6C8B2B47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7027-343D-4799-8D1A-9EB127432489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2097EE-0387-499D-BB34-CDA74C11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212EFD6-9E34-41BF-B3B1-D8569C88B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1CA2-9DA0-4E29-817B-014945C11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06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6A32B-3B05-4EEC-B517-55ACA011F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226EEA-E868-4CF1-B146-E6D954A11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43CA2FB-9A5D-4446-A86C-137025E8A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22A1C11-30CA-4F6F-8057-73E4B7C1BE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6E8F46-016A-4DE0-881A-D7CCAA59B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8104F0A-38D5-4DDF-9DCB-081D418CD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7027-343D-4799-8D1A-9EB127432489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3CE8E29-BDA8-461B-B508-323126720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D147CF9-0A9B-4525-A832-5BF388A94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1CA2-9DA0-4E29-817B-014945C11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430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41ECFC-546C-4EAC-8C77-FC426D87F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DF0110E-3B90-4B08-AA78-D794990F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4CC58E8-3F63-4D0C-BB1A-3F89EEF5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4CB4139-013B-42AC-8C23-D2BCAD585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26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8F5301A-834F-4403-97C9-B9A0C247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C1775A5-6776-4719-AFB6-C3CABCCD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15A7CDE-96E4-4853-96B0-AC3E4C88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834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73BA5-CE62-437E-AE58-EC753F420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8FE77C0-A39C-4889-90D5-AF529C95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740ACE-1C86-4A1B-8C99-DD9B18A9C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7E58264-C7D5-4006-B69A-AEB26DE2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7027-343D-4799-8D1A-9EB127432489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87E568-E77B-46F3-853C-5AEA283CF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AA74088-C1B4-4095-AC61-28B9AB8A9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1CA2-9DA0-4E29-817B-014945C11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8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DF6F9-7865-4D1B-8D1B-34F988920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358329E-0EC5-42FF-A536-7DBE94700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EF24D6F-A755-46B4-99D0-AF14BED315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DE2CC81-1B59-42C4-8631-ECC30550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7027-343D-4799-8D1A-9EB127432489}" type="datetimeFigureOut">
              <a:rPr lang="pt-BR" smtClean="0"/>
              <a:t>03/04/2022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BF7885-BA92-4E15-8B98-E7C60259F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631813-0568-41AE-A9B8-7F00C281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1CA2-9DA0-4E29-817B-014945C113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15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65FFDC2-4DA4-4070-82F9-9446C0B72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A1BB98-ED74-4D29-9BD1-B8DD0BEAA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78EA2DB-32E2-443D-B257-E2E769180E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4/3/2022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365B43-8A12-4EFB-8120-3A8019533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AA9DC5-6880-4A85-8FB6-7DBC8DAC3F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975DA57-34B3-452C-9E7F-31E13F00536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23478"/>
            <a:ext cx="1123304" cy="29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4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971600" y="4011910"/>
            <a:ext cx="705678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1619672" y="1059582"/>
            <a:ext cx="61051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APLICAÇÃO DAS NORMAS </a:t>
            </a:r>
          </a:p>
          <a:p>
            <a:pPr algn="ctr"/>
            <a:r>
              <a:rPr lang="pt-BR" sz="2800" b="1" dirty="0">
                <a:solidFill>
                  <a:schemeClr val="bg1"/>
                </a:solidFill>
              </a:rPr>
              <a:t>DE DIREITO DO TRABALHO</a:t>
            </a:r>
          </a:p>
          <a:p>
            <a:pPr algn="ctr"/>
            <a:endParaRPr lang="pt-BR" sz="2400" b="1" dirty="0">
              <a:solidFill>
                <a:schemeClr val="bg1"/>
              </a:solidFill>
            </a:endParaRPr>
          </a:p>
          <a:p>
            <a:pPr algn="ctr"/>
            <a:r>
              <a:rPr lang="pt-BR" sz="2400" b="1" dirty="0">
                <a:solidFill>
                  <a:schemeClr val="bg1"/>
                </a:solidFill>
              </a:rPr>
              <a:t>Otavio Pinto e Silva</a:t>
            </a:r>
          </a:p>
          <a:p>
            <a:pPr algn="ctr"/>
            <a:r>
              <a:rPr lang="pt-BR" sz="2400" b="1" dirty="0">
                <a:solidFill>
                  <a:schemeClr val="bg1"/>
                </a:solidFill>
              </a:rPr>
              <a:t>Faculdade de Direito - USP</a:t>
            </a:r>
          </a:p>
        </p:txBody>
      </p:sp>
      <p:sp>
        <p:nvSpPr>
          <p:cNvPr id="2" name="AutoShape 2" descr="data:image/png;base64,iVBORw0KGgoAAAANSUhEUgAAAEgAAABICAMAAABiM0N1AAAAe1BMVEWSIiX///+QGx+KAACQGR2HAACRHyLx4+L06OeeQT+oXV2PFhqYMDDDlJOePTz27eyNChDJn56hR0aUKSrs3dzUs7KjT06LAAfjzcyRFxf79PP++vmAAACpW1maNjazc3Kua2u9fHnPqae7hYTbvr23fHvGjYqrZGS0a2jYxbekAAADcklEQVRYhe2X27aCKhSGOUkpqAiCqIGGmr3/E26stbrYN8vsbu/+xkix+sack3kgAL766quPRAljhH6MQZiP0zR4TD7jYFP3tZ3jW4Y/sIriuZ8waEzSLJ0V6Lg91hJDr+bqVofnc3vUpsTOibxKRBmR8o7DCR/jiNsZuztSyvMCKOdwHQ6RKIfKZNTTgm8ixmEoj4RJhJleC+Q9V0ohxZXh1XzEJNynqQNqeynkSAQ5CsX78Sbrqb0DNq1KxbTMJOD8quzE3gY1oVISOG1U21LkHPLAmPyAb7gepeHcLss8yza9E86lk+X7oKbjzjFUTPU8CD3nLVcya/r3y7ftxdUVBV10bcvcCKCKNNL9uyBKe+wMokaJpTbMA+BVesddccQiLlF68wZ5lxvPabqB+Nsg3Hnn/DBxHSqdR79czO2mZ++D6rFYQcGHoTAp5akx6GqO7JoIQXhl7iasCw+ycoVnTT43b4NiZmOfkuJ+K7QLTk68oPhIZoOkl3HvvKsAULGlxShxDt83KGak1hh47oK/xc4vlzDh3B6pfuohQJK53NtTbcPqRAPNobbdVBbHcr1N12G6uhYk86F2FJWcQrKBhmG6OYTz7iAHUNVVyS8omfr08DxC4lQbN4zDYqQtwYGtf9nU5H2dL0NuYdUen4+bBB60tfOCD3Trf4k1GDcfePUfFIkhwe3znr5CQ1shRFyx+OH2hb+PXWyxEJZBPH6tJvF8KtJc6zAhkZcQ1nVpTfs36dLD9VkLbILP6SMWmHOvoQA4g+cLdhC6v21Kzr9FntQw30xCKbQJpTj22Xh7SkCi4Y6G8gJRFd3AD3dhnWzNV/yARPV4sBckQv68ZSOEOsZXgB8Q1nBHR3mBcEk1rMR20j5H2+R2rH2AmOjeiRHJ6ouE5eYCUnGzYIgzbQM1S9mt4k/OC9Tousrh87RHiI6kk6AbiCwr21N7v6Ckq6rYPsJjcFAsaxi36unaviPJD4is50TEjCnFM8MJtrBT5BHsffoBYbvlUHOGK6FyYFug+o6g/SB0KaETsa3CrSXiAOeEue5CkPBQN20M/2XX/xtkQtzqQQwxqyUlWay8kK6wHt1y1gkbtvW4J9TIjFm2jmxds1HGqbZm8QrWqaqmoomB29bZLpMo2QRQfNsSkDyuhIn2cTJ6rD+bAl999f/UPzg4Qx0z7gqWAAAAAElFTkSuQmCC"/>
          <p:cNvSpPr>
            <a:spLocks noChangeAspect="1" noChangeArrowheads="1"/>
          </p:cNvSpPr>
          <p:nvPr/>
        </p:nvSpPr>
        <p:spPr bwMode="auto">
          <a:xfrm>
            <a:off x="63500" y="-136525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23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91"/>
          <a:stretch/>
        </p:blipFill>
        <p:spPr>
          <a:xfrm>
            <a:off x="0" y="0"/>
            <a:ext cx="761843" cy="51435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18066E7-2842-4CDB-9C1F-D97674C6D6D6}"/>
              </a:ext>
            </a:extLst>
          </p:cNvPr>
          <p:cNvSpPr/>
          <p:nvPr/>
        </p:nvSpPr>
        <p:spPr>
          <a:xfrm>
            <a:off x="761842" y="195486"/>
            <a:ext cx="6978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</a:rPr>
              <a:t>DIREITO INTERTEMPORAL E O DIREITO INDIVIDUAL DO TRABALHO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99592" y="627534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Projetos de Revisão da Jurisprudência Consolidada do TST (Súmulas e 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OJs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) elaborados pela Comissão de Jurisprudência e Precedentes Normativos (com propostas de alteração/cancelamento)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Exemplo: súmulas nº 90 e 320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“</a:t>
            </a: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Não tem direito a horas “in itinere” </a:t>
            </a:r>
            <a:r>
              <a:rPr lang="pt-BR" sz="2000" b="1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o empregado cujo contrato de trabalho haja sido celebrado a partir de 11 de novembro de 2017</a:t>
            </a: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, data de vigência da Lei nº 13.467/2017, que alterou o §2° do art. 58 da CLT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Exemplo: súmulas nº 101 e 318</a:t>
            </a: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“</a:t>
            </a: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Não integram a remuneração do empregado e não se incorporam ao contrato de trabalho as diárias para viagem </a:t>
            </a:r>
            <a:r>
              <a:rPr lang="pt-BR" sz="2000" b="1" i="1" u="sng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do empregado cujo contrato de trabalho haja sido celebrado a partir de </a:t>
            </a:r>
            <a:r>
              <a:rPr lang="pt-BR" sz="2000" b="1" i="1" u="sng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a partir de 11 de novembro de 2017</a:t>
            </a: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, data de vigência da Lei nº 13.467/2017, que alterou o §2° do art. 457 da CLT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”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280591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91"/>
          <a:stretch/>
        </p:blipFill>
        <p:spPr>
          <a:xfrm>
            <a:off x="0" y="0"/>
            <a:ext cx="761843" cy="51435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18066E7-2842-4CDB-9C1F-D97674C6D6D6}"/>
              </a:ext>
            </a:extLst>
          </p:cNvPr>
          <p:cNvSpPr/>
          <p:nvPr/>
        </p:nvSpPr>
        <p:spPr>
          <a:xfrm>
            <a:off x="761842" y="195486"/>
            <a:ext cx="6978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>
                <a:solidFill>
                  <a:srgbClr val="002060"/>
                </a:solidFill>
              </a:rPr>
              <a:t>DIREITO INTERTEMPORAL E O DIREITO COLETIVO DO TRABALHO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69347" y="843558"/>
            <a:ext cx="79928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Normas coletivas negociadas antes de 11.11.17: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Ultratividade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 (aderência contratual até posterior alteração ou revogação)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Eficácia legal até a expiração da vigência (Ex. horas de percurso ou homologação de rescisão contratual ou contribuição sindical)</a:t>
            </a: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cs typeface="Tahoma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Normas coletivas negociadas a partir de 11.11.17: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Aplicação imediata e geral da Lei nº 13.467/17, com prevalência do negociado sobre o legislado (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arts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. 611-A e 611-B da CLT) e do ACT sobre a CCT (art. 620 da CLT)</a:t>
            </a:r>
          </a:p>
        </p:txBody>
      </p:sp>
    </p:spTree>
    <p:extLst>
      <p:ext uri="{BB962C8B-B14F-4D97-AF65-F5344CB8AC3E}">
        <p14:creationId xmlns:p14="http://schemas.microsoft.com/office/powerpoint/2010/main" val="1249715877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7" name="Conector reto 6"/>
          <p:cNvCxnSpPr/>
          <p:nvPr/>
        </p:nvCxnSpPr>
        <p:spPr>
          <a:xfrm>
            <a:off x="971600" y="4011910"/>
            <a:ext cx="705678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1255694" y="1596757"/>
            <a:ext cx="61051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</a:rPr>
              <a:t>FIM</a:t>
            </a:r>
          </a:p>
          <a:p>
            <a:pPr algn="ctr"/>
            <a:endParaRPr lang="pt-BR" sz="2400" b="1" dirty="0">
              <a:solidFill>
                <a:schemeClr val="bg1"/>
              </a:solidFill>
            </a:endParaRPr>
          </a:p>
          <a:p>
            <a:pPr algn="ctr"/>
            <a:r>
              <a:rPr lang="pt-BR" sz="2400" b="1" dirty="0">
                <a:solidFill>
                  <a:schemeClr val="bg1"/>
                </a:solidFill>
              </a:rPr>
              <a:t>otavio@siqueiracastro.com.br</a:t>
            </a:r>
          </a:p>
          <a:p>
            <a:pPr algn="ctr"/>
            <a:endParaRPr lang="pt-B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5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91"/>
          <a:stretch/>
        </p:blipFill>
        <p:spPr>
          <a:xfrm>
            <a:off x="0" y="0"/>
            <a:ext cx="761843" cy="51435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18066E7-2842-4CDB-9C1F-D97674C6D6D6}"/>
              </a:ext>
            </a:extLst>
          </p:cNvPr>
          <p:cNvSpPr/>
          <p:nvPr/>
        </p:nvSpPr>
        <p:spPr>
          <a:xfrm>
            <a:off x="1043608" y="195486"/>
            <a:ext cx="7050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</a:rPr>
              <a:t>DIREITO INTERTEMPORAL (APLICAÇÃO DA LEI NO TEMPO)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85372" y="234464"/>
            <a:ext cx="7992888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Regra geral: a lei em vigor tem efeito imediato e geral, respeitados o ato jurídico perfeito, o direito adquirido e a coisa julgada (art. 6º LINDB)</a:t>
            </a: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285750" indent="-285750" algn="just">
              <a:buFont typeface="Wingdings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Com o início da vigência da Lei nº 13.467/17 em 11.11.17, três situações distintas com relação a sua aplicabilidade foram suscitadas:</a:t>
            </a:r>
          </a:p>
          <a:p>
            <a:pPr lvl="1"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Contratos de trabalho celebrados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a partir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do início da vigência da lei nº 13.467/17 (LINDB, </a:t>
            </a: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caput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do art. 6º)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Contratos de trabalho celebrados e encerrados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antes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 do início da vigência da Lei nº 13.467/17 (LINDB, §1º do art. 6º c/c CF, inciso XXXVI do art. 5º)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Contratos de trabalho celebrados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antes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 do início da vigência da Lei nº 13.467/17 e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ainda em curso</a:t>
            </a: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13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729784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91"/>
          <a:stretch/>
        </p:blipFill>
        <p:spPr>
          <a:xfrm>
            <a:off x="0" y="0"/>
            <a:ext cx="761843" cy="51435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18066E7-2842-4CDB-9C1F-D97674C6D6D6}"/>
              </a:ext>
            </a:extLst>
          </p:cNvPr>
          <p:cNvSpPr/>
          <p:nvPr/>
        </p:nvSpPr>
        <p:spPr>
          <a:xfrm>
            <a:off x="1043608" y="195486"/>
            <a:ext cx="7050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</a:rPr>
              <a:t>DIREITO INTERTEMPORAL (APLICAÇÃO DA LEI NO TEMPO)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85372" y="234464"/>
            <a:ext cx="7992888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Medida Provisória 808/2017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Art. 2 º O disposto na Lei n º 13.467, de 13 de julho de 2017 , se aplica, na integralidade, aos contratos de trabalho vigentes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Congresso Nacional não aprovou </a:t>
            </a: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13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29481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91"/>
          <a:stretch/>
        </p:blipFill>
        <p:spPr>
          <a:xfrm>
            <a:off x="0" y="0"/>
            <a:ext cx="761843" cy="51435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18066E7-2842-4CDB-9C1F-D97674C6D6D6}"/>
              </a:ext>
            </a:extLst>
          </p:cNvPr>
          <p:cNvSpPr/>
          <p:nvPr/>
        </p:nvSpPr>
        <p:spPr>
          <a:xfrm>
            <a:off x="1043608" y="195486"/>
            <a:ext cx="7050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</a:rPr>
              <a:t>DIREITO INTERTEMPORAL (APLICAÇÃO DA LEI NO TEMPO)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85372" y="771550"/>
            <a:ext cx="799288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3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Entre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14.11.17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 e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23.04.18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 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A Lei nº 13.467/17 teve aplicação geral, abrangente e imediata sobre a integralidade dos contratos de trabalho vigentes, por força da MP n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º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 808/17 (art. 2º)</a:t>
            </a: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Após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23.04.18</a:t>
            </a:r>
          </a:p>
          <a:p>
            <a:pPr marL="171450" indent="-171450" algn="just">
              <a:buFont typeface="Wingdings" panose="05000000000000000000" pitchFamily="2" charset="2"/>
              <a:buChar char="§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Em razão da perda de eficácia da MP nº 808/2017,  cenário de insegurança jurídica sobre a aplicabilidade da Lei nº 13.467/17 aos contratos de trabalho celebrados antes de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11.11.17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 e ainda em vigor</a:t>
            </a:r>
          </a:p>
          <a:p>
            <a:pPr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13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87897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91"/>
          <a:stretch/>
        </p:blipFill>
        <p:spPr>
          <a:xfrm>
            <a:off x="0" y="0"/>
            <a:ext cx="761843" cy="51435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18066E7-2842-4CDB-9C1F-D97674C6D6D6}"/>
              </a:ext>
            </a:extLst>
          </p:cNvPr>
          <p:cNvSpPr/>
          <p:nvPr/>
        </p:nvSpPr>
        <p:spPr>
          <a:xfrm>
            <a:off x="1043608" y="195486"/>
            <a:ext cx="7050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</a:rPr>
              <a:t>DIREITO INTERTEMPORAL  - Nota Técnica SIT nº 303, de 17.11.17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61843" y="627534"/>
            <a:ext cx="79928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Secretaria de Inspeção do Trabalho do Ministério do Trabalho orienta os auditores fiscais a aplicar a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lei vigente ao tempo do fato que gerou a obrigação descumprida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, ainda que a inspeção ocorra em momento posterior</a:t>
            </a:r>
          </a:p>
          <a:p>
            <a:pPr lvl="1" algn="just"/>
            <a:endParaRPr lang="pt-BR" dirty="0">
              <a:solidFill>
                <a:schemeClr val="accent1">
                  <a:lumMod val="50000"/>
                </a:schemeClr>
              </a:solidFill>
              <a:cs typeface="Tahoma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“</a:t>
            </a: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Para os contratos de trabalho vigentes a Reforma Trabalhista deve ser aplicada com efeito ‘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ex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 nunc</a:t>
            </a: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’, isto é, a partir do momento de sua entrada em vigor em diante, sem efeitos retroativos e com respeito aos atos jurídicos praticados na vigência dos dispositivos revogados”</a:t>
            </a:r>
          </a:p>
          <a:p>
            <a:pPr lvl="1" algn="just"/>
            <a:endParaRPr lang="pt-BR" sz="2000" i="1" dirty="0">
              <a:solidFill>
                <a:schemeClr val="accent1">
                  <a:lumMod val="50000"/>
                </a:schemeClr>
              </a:solidFill>
              <a:cs typeface="Tahoma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“Para condutas típicas e ilícitas antes do início da vigência da Reforma Trabalhista e que porventura deixaram de ser consideradas infração legal, permanecem puníveis todas as violações perpetradas”</a:t>
            </a:r>
          </a:p>
          <a:p>
            <a:pPr lvl="1" algn="just"/>
            <a:endParaRPr lang="pt-BR" sz="2000" dirty="0">
              <a:solidFill>
                <a:schemeClr val="accent1">
                  <a:lumMod val="50000"/>
                </a:schemeClr>
              </a:solidFill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612152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91"/>
          <a:stretch/>
        </p:blipFill>
        <p:spPr>
          <a:xfrm>
            <a:off x="0" y="0"/>
            <a:ext cx="761843" cy="51435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18066E7-2842-4CDB-9C1F-D97674C6D6D6}"/>
              </a:ext>
            </a:extLst>
          </p:cNvPr>
          <p:cNvSpPr/>
          <p:nvPr/>
        </p:nvSpPr>
        <p:spPr>
          <a:xfrm>
            <a:off x="1043608" y="195486"/>
            <a:ext cx="7050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</a:rPr>
              <a:t>DIREITO INTERTEMPORAL  - Nota Técnica SIT nº 303, de 17.11.17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61843" y="627534"/>
            <a:ext cx="7992888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pt-BR" sz="2000" dirty="0">
              <a:solidFill>
                <a:schemeClr val="accent1">
                  <a:lumMod val="50000"/>
                </a:schemeClr>
              </a:solidFill>
              <a:cs typeface="Tahoma" pitchFamily="34" charset="0"/>
            </a:endParaRPr>
          </a:p>
          <a:p>
            <a:pPr lvl="1" algn="just"/>
            <a:endParaRPr lang="pt-BR" sz="2000" dirty="0">
              <a:solidFill>
                <a:schemeClr val="accent1">
                  <a:lumMod val="50000"/>
                </a:schemeClr>
              </a:solidFill>
              <a:cs typeface="Tahoma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“</a:t>
            </a: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Inclusive aquelas que venham a ser verificadas em ação fiscal ocorrida em momento posterior à entrada em vigor da Lei n</a:t>
            </a:r>
            <a:r>
              <a:rPr lang="pt-BR" sz="2000" i="1" dirty="0">
                <a:solidFill>
                  <a:srgbClr val="002060"/>
                </a:solidFill>
              </a:rPr>
              <a:t>º</a:t>
            </a: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 13.467/17, desde que os respectivos autos de infração se refiram, de forma clara, a fatos geradores de obrigações constantes do diploma normativo anterior à Reforma, respeitado o prazo prescricional de cinco anos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cs typeface="Tahoma" pitchFamily="34" charset="0"/>
              </a:rPr>
              <a:t>”</a:t>
            </a:r>
          </a:p>
          <a:p>
            <a:pPr lvl="1" algn="just"/>
            <a:endParaRPr lang="pt-BR" sz="2000" dirty="0">
              <a:solidFill>
                <a:schemeClr val="accent1">
                  <a:lumMod val="50000"/>
                </a:schemeClr>
              </a:solidFill>
              <a:cs typeface="Tahoma" pitchFamily="34" charset="0"/>
            </a:endParaRPr>
          </a:p>
          <a:p>
            <a:pPr lvl="1"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lvl="1" algn="just"/>
            <a:endParaRPr lang="pt-BR" sz="13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710182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91"/>
          <a:stretch/>
        </p:blipFill>
        <p:spPr>
          <a:xfrm>
            <a:off x="0" y="0"/>
            <a:ext cx="761843" cy="51435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18066E7-2842-4CDB-9C1F-D97674C6D6D6}"/>
              </a:ext>
            </a:extLst>
          </p:cNvPr>
          <p:cNvSpPr/>
          <p:nvPr/>
        </p:nvSpPr>
        <p:spPr>
          <a:xfrm>
            <a:off x="1043608" y="195486"/>
            <a:ext cx="70505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</a:rPr>
              <a:t>DIREITO INTERTEMPORAL - Parecer nº 248, de 14.05.18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61843" y="627534"/>
            <a:ext cx="799288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3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O então Ministro do Trabalho Helton Yomura aprovou Parecer n</a:t>
            </a:r>
            <a:r>
              <a:rPr lang="pt-BR" sz="2000" dirty="0">
                <a:solidFill>
                  <a:srgbClr val="002060"/>
                </a:solidFill>
              </a:rPr>
              <a:t>º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 248/18 CONJUR-MT/CGU/AGU</a:t>
            </a:r>
          </a:p>
          <a:p>
            <a:pPr lvl="1"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O parecer conclui pela aplicação geral, abrangente e imediata das normas de </a:t>
            </a: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direito material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introduzidas pela Reforma Trabalhista: “</a:t>
            </a: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mesmo a perda de eficácia do Art. 2º da MP 808/2017, que estabelecia de forma explícita, a aplicabilidade imediata da Lei 13.467/2017 a todos os contratos de trabalho vigentes, não modifica o fato de que esta referida lei é aplicável de forma geral, abrangente e imediata a todos os contratos de trabalho regidos pela CLT, inclusive, portanto, àqueles iniciados antes da vigência da referida lei e que continuaram em vigor após 11/11/2017, quando passou a ser aplicável a Lei 13.467/2017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”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lvl="1" algn="just"/>
            <a:endParaRPr lang="pt-BR" sz="13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00479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91"/>
          <a:stretch/>
        </p:blipFill>
        <p:spPr>
          <a:xfrm>
            <a:off x="0" y="0"/>
            <a:ext cx="761843" cy="51435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18066E7-2842-4CDB-9C1F-D97674C6D6D6}"/>
              </a:ext>
            </a:extLst>
          </p:cNvPr>
          <p:cNvSpPr/>
          <p:nvPr/>
        </p:nvSpPr>
        <p:spPr>
          <a:xfrm>
            <a:off x="761842" y="195486"/>
            <a:ext cx="6978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</a:rPr>
              <a:t>DIREITO INTERTEMPORAL E O DIREITO INDIVIDUAL DO TRABALHO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99592" y="627534"/>
            <a:ext cx="799288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Tese aplicação imediata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: não existe direito adquirido a regime jurídico, pois o contrato de trabalho é uma relação de trato sucessivo (obrigações continuadas que se renovam periodicamente, como salários e férias); a própria CLT e outras leis trabalhistas (Lei n</a:t>
            </a:r>
            <a:r>
              <a:rPr lang="pt-BR" sz="2000" dirty="0">
                <a:solidFill>
                  <a:srgbClr val="002060"/>
                </a:solidFill>
              </a:rPr>
              <a:t>º 5889/37 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– trabalho rural, LC n</a:t>
            </a:r>
            <a:r>
              <a:rPr lang="pt-BR" sz="2000" dirty="0">
                <a:solidFill>
                  <a:srgbClr val="002060"/>
                </a:solidFill>
              </a:rPr>
              <a:t>º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 150/15 – trabalho doméstico) foram aplicadas imediatamente aos contratos vigentes à época, em conformidade com o artigo 912, CLT (“</a:t>
            </a:r>
            <a:r>
              <a:rPr lang="pt-BR" sz="2000" i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Os dispositivos de caráter imperativo terão aplicação imediata às relações iniciadas, mas não consumadas, antes das vigência desta Consolidação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”)</a:t>
            </a:r>
          </a:p>
          <a:p>
            <a:pPr lvl="1"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Tese aplicação restrita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: os contratos de trabalho são atos jurídicos perfeitos e, portanto, a lei não poderá retroagir e prejudicar o patrimônio jurídico adquirido pelos trabalhadores</a:t>
            </a:r>
          </a:p>
          <a:p>
            <a:pPr algn="just"/>
            <a:endParaRPr lang="pt-BR" sz="13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12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741420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91"/>
          <a:stretch/>
        </p:blipFill>
        <p:spPr>
          <a:xfrm>
            <a:off x="0" y="0"/>
            <a:ext cx="761843" cy="514350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18066E7-2842-4CDB-9C1F-D97674C6D6D6}"/>
              </a:ext>
            </a:extLst>
          </p:cNvPr>
          <p:cNvSpPr/>
          <p:nvPr/>
        </p:nvSpPr>
        <p:spPr>
          <a:xfrm>
            <a:off x="761842" y="195486"/>
            <a:ext cx="69785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>
                <a:solidFill>
                  <a:srgbClr val="002060"/>
                </a:solidFill>
              </a:rPr>
              <a:t>DIREITO INTERTEMPORAL E O DIREITO INDIVIDUAL DO TRABALHO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99592" y="627534"/>
            <a:ext cx="7992888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HOMERO BATISTA MATEUS DA SILVA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Praticamente todas as normas de direito material podem se aplicadas aos contratos em curso, já a partir de 11.11.2017</a:t>
            </a:r>
          </a:p>
          <a:p>
            <a:pPr lvl="1"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Exceções: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Conversão de contrato de trabalho ordinário em trabalho intermitente (art. 452-A da CLT)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Negociação individual para trabalhadores com curso superior e salário acima do dobro do teto previdenciário (art.444, § único, CLT)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Cláusula compromissória de arbitragem (art. 507-A, da CLT), pois não há referência a compromisso arbitral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Alteração de natureza jurídica de ajuda de custo, diárias para viagens, prêmios e abonos (</a:t>
            </a:r>
            <a:r>
              <a:rPr lang="pt-BR" sz="2000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arts</a:t>
            </a:r>
            <a:r>
              <a:rPr lang="pt-BR" sz="2000" dirty="0">
                <a:solidFill>
                  <a:schemeClr val="accent1">
                    <a:lumMod val="50000"/>
                  </a:schemeClr>
                </a:solidFill>
                <a:latin typeface="+mj-lt"/>
                <a:cs typeface="Tahoma" pitchFamily="34" charset="0"/>
              </a:rPr>
              <a:t>. 457 e 458 da CLT)</a:t>
            </a:r>
          </a:p>
          <a:p>
            <a:pPr lvl="1"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lvl="1" algn="just"/>
            <a:endParaRPr lang="pt-BR" sz="20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13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  <a:p>
            <a:pPr algn="just"/>
            <a:endParaRPr lang="pt-BR" sz="1200" dirty="0">
              <a:solidFill>
                <a:schemeClr val="accent1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8600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6031</TotalTime>
  <Words>1133</Words>
  <Application>Microsoft Office PowerPoint</Application>
  <PresentationFormat>Apresentação na tela (16:9)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 Roberto Martins</dc:creator>
  <cp:lastModifiedBy>Otavio Pinto e Silva</cp:lastModifiedBy>
  <cp:revision>384</cp:revision>
  <cp:lastPrinted>2018-07-27T10:13:26Z</cp:lastPrinted>
  <dcterms:created xsi:type="dcterms:W3CDTF">2016-05-18T14:53:58Z</dcterms:created>
  <dcterms:modified xsi:type="dcterms:W3CDTF">2022-04-03T15:44:40Z</dcterms:modified>
</cp:coreProperties>
</file>