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0" r:id="rId6"/>
    <p:sldId id="282" r:id="rId7"/>
    <p:sldId id="260" r:id="rId8"/>
    <p:sldId id="261" r:id="rId9"/>
    <p:sldId id="263" r:id="rId10"/>
    <p:sldId id="262" r:id="rId11"/>
    <p:sldId id="264" r:id="rId12"/>
    <p:sldId id="283" r:id="rId13"/>
    <p:sldId id="266" r:id="rId14"/>
    <p:sldId id="284" r:id="rId15"/>
    <p:sldId id="285" r:id="rId16"/>
    <p:sldId id="286" r:id="rId17"/>
    <p:sldId id="287" r:id="rId18"/>
    <p:sldId id="288" r:id="rId19"/>
    <p:sldId id="289" r:id="rId20"/>
    <p:sldId id="26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EBF2-1791-49E3-9C7F-54E46F1820A1}" type="datetimeFigureOut">
              <a:rPr lang="pt-BR" smtClean="0"/>
              <a:t>22/01/2017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E399-A662-4090-8ED3-08DE344C8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0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DDE081-A298-45B9-922E-4334F0B4C45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sedr42021_0401a.jpg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F6E104-CDD9-4434-8677-ED04FE79E6E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sedr42021_0408.jpg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207600-3E98-41AC-8DE4-B0A0FA9AC10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sedr42021_0411a.jpg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DDE081-A298-45B9-922E-4334F0B4C45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sedr42021_0401a.jpg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DDE081-A298-45B9-922E-4334F0B4C45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sedr42021_0401a.jpg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087899-C34D-4115-8983-A09C2870D90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sedr42021_0402.jpg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0F39D4-086E-41F8-91C0-2BDF3B6C1A7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sedr42021_0403.jpg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DB0EBC-5EAD-4E7E-A576-4DF6190D424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sedr42021_0405.jpg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DCF15-4978-45E4-8E17-080B7B6F9B7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sedr42021_0404.jpg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EF93DD-372A-44FB-AB70-3AAA5120453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sedr42021_0406.jpg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DDE081-A298-45B9-922E-4334F0B4C45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sedr42021_0401a.jpg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8F44-A78B-4411-9A49-FD56CC179CDB}" type="datetimeFigureOut">
              <a:rPr lang="pt-BR" smtClean="0"/>
              <a:pPr/>
              <a:t>22/01/2017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BCFC-2953-41E2-9855-38A9A368D5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SEL 0314 - Circuitos Eletrônicos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Aula </a:t>
            </a:r>
            <a:r>
              <a:rPr lang="pt-BR" b="1" dirty="0" smtClean="0">
                <a:solidFill>
                  <a:schemeClr val="tx1"/>
                </a:solidFill>
              </a:rPr>
              <a:t>4</a:t>
            </a:r>
            <a:r>
              <a:rPr lang="pt-BR" b="1" dirty="0">
                <a:solidFill>
                  <a:schemeClr val="tx1"/>
                </a:solidFill>
              </a:rPr>
              <a:t>– </a:t>
            </a:r>
            <a:r>
              <a:rPr lang="pt-BR" b="1" i="1" dirty="0">
                <a:solidFill>
                  <a:schemeClr val="tx1"/>
                </a:solidFill>
              </a:rPr>
              <a:t>MOS Field-</a:t>
            </a:r>
            <a:r>
              <a:rPr lang="pt-BR" b="1" i="1" dirty="0" err="1">
                <a:solidFill>
                  <a:schemeClr val="tx1"/>
                </a:solidFill>
              </a:rPr>
              <a:t>Effect</a:t>
            </a:r>
            <a:endParaRPr lang="pt-BR" b="1" i="1" dirty="0">
              <a:solidFill>
                <a:schemeClr val="tx1"/>
              </a:solidFill>
            </a:endParaRPr>
          </a:p>
          <a:p>
            <a:r>
              <a:rPr lang="pt-BR" b="1" i="1" dirty="0" err="1" smtClean="0">
                <a:solidFill>
                  <a:schemeClr val="tx1"/>
                </a:solidFill>
              </a:rPr>
              <a:t>Transistors</a:t>
            </a:r>
            <a:r>
              <a:rPr lang="pt-BR" b="1" dirty="0" smtClean="0">
                <a:solidFill>
                  <a:schemeClr val="tx1"/>
                </a:solidFill>
              </a:rPr>
              <a:t> (MOSFET)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uis\Desktop\logo_usp_ees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24136" cy="12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6147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0D6812-8D7D-4E71-BEA2-D61D0FDB9FCA}" type="slidenum">
              <a:rPr lang="en-US" altLang="en-US" sz="1000">
                <a:latin typeface="Arial" charset="0"/>
              </a:rPr>
              <a:pPr eaLnBrk="1" hangingPunct="1"/>
              <a:t>10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6148" name="Picture 3" descr="c:\ch04_conv\sedr42021_0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04800"/>
            <a:ext cx="60420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7086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4.4 </a:t>
            </a:r>
            <a:r>
              <a:rPr lang="en-US" altLang="en-US" sz="1100"/>
              <a:t> The </a:t>
            </a:r>
            <a:r>
              <a:rPr lang="en-US" altLang="en-US" sz="1100" i="1"/>
              <a:t>i</a:t>
            </a:r>
            <a:r>
              <a:rPr lang="en-US" altLang="en-US" sz="1100" i="1" baseline="-25000"/>
              <a:t>D</a:t>
            </a:r>
            <a:r>
              <a:rPr lang="en-US" altLang="en-US" sz="1100"/>
              <a:t>–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characteristics of the MOSFET in Fig. 4.3 when the voltage applied between drain and source,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 baseline="-25000"/>
              <a:t>,</a:t>
            </a:r>
            <a:r>
              <a:rPr lang="en-US" altLang="en-US" sz="1100"/>
              <a:t> is kept small. The device operates as a linear resistor whose value is controlled by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5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819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C2EA1-49E1-45C1-BFF1-9BDB9D3CC1E3}" type="slidenum">
              <a:rPr lang="en-US" altLang="en-US" sz="1000">
                <a:latin typeface="Arial" charset="0"/>
              </a:rPr>
              <a:pPr eaLnBrk="1" hangingPunct="1"/>
              <a:t>11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8196" name="Picture 3" descr="c:\ch04_conv\sedr42021_0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33400"/>
            <a:ext cx="701992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7086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4.6 </a:t>
            </a:r>
            <a:r>
              <a:rPr lang="en-US" altLang="en-US" sz="1100"/>
              <a:t> The drain current </a:t>
            </a:r>
            <a:r>
              <a:rPr lang="en-US" altLang="en-US" sz="1100" i="1"/>
              <a:t>i</a:t>
            </a:r>
            <a:r>
              <a:rPr lang="en-US" altLang="en-US" sz="1100" i="1" baseline="-25000"/>
              <a:t>D</a:t>
            </a:r>
            <a:r>
              <a:rPr lang="en-US" altLang="en-US" sz="1100"/>
              <a:t> versus the drain-to-source voltage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for an enhancement-type NMOS transistor operated with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  </a:t>
            </a:r>
            <a:r>
              <a:rPr lang="en-US" altLang="en-US" sz="1100"/>
              <a:t>&gt; </a:t>
            </a:r>
            <a:r>
              <a:rPr lang="en-US" altLang="en-US" sz="1100" i="1"/>
              <a:t>V</a:t>
            </a:r>
            <a:r>
              <a:rPr lang="en-US" altLang="en-US" sz="1100" i="1" baseline="-25000"/>
              <a:t>t</a:t>
            </a:r>
            <a:r>
              <a:rPr lang="en-US" altLang="en-US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5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</a:t>
            </a:r>
            <a:endParaRPr lang="pt-BR" dirty="0"/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6DF12-93E7-4E3C-9EDF-705BD4A78050}" type="slidenum">
              <a:rPr lang="en-US" altLang="en-US" sz="1000">
                <a:latin typeface="Arial" charset="0"/>
              </a:rPr>
              <a:pPr eaLnBrk="1" hangingPunct="1"/>
              <a:t>12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9031"/>
            <a:ext cx="4490826" cy="21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23450" y="379457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38631" y="306346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- - - - - - - - - - -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16862" y="3674164"/>
            <a:ext cx="16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Camada de inversão</a:t>
            </a:r>
            <a:endParaRPr lang="pt-BR" sz="14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4441149" y="3248130"/>
            <a:ext cx="3953" cy="426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3616862" y="2852936"/>
            <a:ext cx="1656479" cy="434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734098" y="1571902"/>
            <a:ext cx="33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Formação de um capacitor (metal, isolante, canal)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>
            <a:stCxn id="10" idx="2"/>
          </p:cNvCxnSpPr>
          <p:nvPr/>
        </p:nvCxnSpPr>
        <p:spPr>
          <a:xfrm flipH="1">
            <a:off x="4734119" y="2218233"/>
            <a:ext cx="1683126" cy="577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1024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AB3A21-3EE4-4FE8-AF11-8A42A1D0FB34}" type="slidenum">
              <a:rPr lang="en-US" altLang="en-US" sz="1000">
                <a:latin typeface="Arial" charset="0"/>
              </a:rPr>
              <a:pPr eaLnBrk="1" hangingPunct="1"/>
              <a:t>13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0244" name="Picture 3" descr="c:\ch04_conv\sedr42021_0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2400"/>
            <a:ext cx="67373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7086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4.8 </a:t>
            </a:r>
            <a:r>
              <a:rPr lang="en-US" altLang="en-US" sz="1100"/>
              <a:t> Derivation of the </a:t>
            </a:r>
            <a:r>
              <a:rPr lang="en-US" altLang="en-US" sz="1100" i="1"/>
              <a:t>i</a:t>
            </a:r>
            <a:r>
              <a:rPr lang="en-US" altLang="en-US" sz="1100" i="1" baseline="-25000"/>
              <a:t>D</a:t>
            </a:r>
            <a:r>
              <a:rPr lang="en-US" altLang="en-US" sz="1100"/>
              <a:t>–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characteristic of the NMOS transistor.</a:t>
            </a:r>
          </a:p>
        </p:txBody>
      </p:sp>
    </p:spTree>
    <p:extLst>
      <p:ext uri="{BB962C8B-B14F-4D97-AF65-F5344CB8AC3E}">
        <p14:creationId xmlns:p14="http://schemas.microsoft.com/office/powerpoint/2010/main" val="19445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28800"/>
            <a:ext cx="7210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160240" cy="10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75" y="4005064"/>
            <a:ext cx="2550449" cy="9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47224" y="2708920"/>
            <a:ext cx="246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</a:t>
            </a:r>
            <a:r>
              <a:rPr lang="pt-BR" dirty="0" smtClean="0"/>
              <a:t>ermissividade do óxido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47224" y="3258577"/>
            <a:ext cx="19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espessura do óxido</a:t>
            </a:r>
            <a:endParaRPr lang="pt-BR" dirty="0"/>
          </a:p>
        </p:txBody>
      </p:sp>
      <p:cxnSp>
        <p:nvCxnSpPr>
          <p:cNvPr id="5" name="Conector de seta reta 4"/>
          <p:cNvCxnSpPr>
            <a:endCxn id="3" idx="1"/>
          </p:cNvCxnSpPr>
          <p:nvPr/>
        </p:nvCxnSpPr>
        <p:spPr>
          <a:xfrm>
            <a:off x="5292080" y="2893586"/>
            <a:ext cx="555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endCxn id="10" idx="1"/>
          </p:cNvCxnSpPr>
          <p:nvPr/>
        </p:nvCxnSpPr>
        <p:spPr>
          <a:xfrm>
            <a:off x="5436096" y="3443243"/>
            <a:ext cx="411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0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2652711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6191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63688" y="4731537"/>
            <a:ext cx="6336704" cy="10370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82713" y="1924633"/>
            <a:ext cx="22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movimento da carga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9399"/>
            <a:ext cx="276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88385" y="2536353"/>
            <a:ext cx="2182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= mobilidade do elétron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51720" y="3933056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Mas i = </a:t>
            </a:r>
            <a:r>
              <a:rPr lang="pt-BR" sz="2800" dirty="0" err="1" smtClean="0"/>
              <a:t>dq</a:t>
            </a:r>
            <a:r>
              <a:rPr lang="pt-BR" sz="2800" dirty="0" smtClean="0"/>
              <a:t>/</a:t>
            </a:r>
            <a:r>
              <a:rPr lang="pt-BR" sz="2800" dirty="0" err="1" smtClean="0"/>
              <a:t>dt</a:t>
            </a:r>
            <a:r>
              <a:rPr lang="pt-BR" sz="2800" dirty="0" smtClean="0"/>
              <a:t> , então  </a:t>
            </a:r>
            <a:r>
              <a:rPr lang="pt-BR" sz="2800" dirty="0" err="1" smtClean="0"/>
              <a:t>dq</a:t>
            </a:r>
            <a:r>
              <a:rPr lang="pt-BR" sz="2800" dirty="0" smtClean="0"/>
              <a:t>/</a:t>
            </a:r>
            <a:r>
              <a:rPr lang="pt-BR" sz="2800" dirty="0" err="1" smtClean="0"/>
              <a:t>dx</a:t>
            </a:r>
            <a:r>
              <a:rPr lang="pt-BR" sz="2800" dirty="0" smtClean="0"/>
              <a:t> . </a:t>
            </a:r>
            <a:r>
              <a:rPr lang="pt-BR" sz="2800" dirty="0" err="1" smtClean="0"/>
              <a:t>dx</a:t>
            </a:r>
            <a:r>
              <a:rPr lang="pt-BR" sz="2800" dirty="0" smtClean="0"/>
              <a:t>/</a:t>
            </a:r>
            <a:r>
              <a:rPr lang="pt-BR" sz="2800" dirty="0" err="1" smtClean="0"/>
              <a:t>dt</a:t>
            </a:r>
            <a:r>
              <a:rPr lang="pt-BR" sz="2800" dirty="0" smtClean="0"/>
              <a:t> = </a:t>
            </a:r>
            <a:r>
              <a:rPr lang="pt-BR" sz="2800" dirty="0" err="1" smtClean="0"/>
              <a:t>dq</a:t>
            </a:r>
            <a:r>
              <a:rPr lang="pt-BR" sz="2800" dirty="0" smtClean="0"/>
              <a:t>/</a:t>
            </a:r>
            <a:r>
              <a:rPr lang="pt-BR" sz="2800" dirty="0" err="1" smtClean="0"/>
              <a:t>dt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0144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72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119438"/>
            <a:ext cx="6324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02" y="4262779"/>
            <a:ext cx="5429795" cy="129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6486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5556626"/>
            <a:ext cx="6984776" cy="1150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117913" y="4793810"/>
            <a:ext cx="86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Região </a:t>
            </a:r>
          </a:p>
          <a:p>
            <a:r>
              <a:rPr lang="pt-BR" dirty="0" smtClean="0"/>
              <a:t>Triodo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7956376" y="5229200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Saturação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92" y="4112978"/>
            <a:ext cx="3681214" cy="10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7000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47864" y="1340768"/>
            <a:ext cx="226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V</a:t>
            </a:r>
            <a:r>
              <a:rPr lang="pt-BR" sz="3200" baseline="-25000" dirty="0" smtClean="0"/>
              <a:t>DS</a:t>
            </a:r>
            <a:r>
              <a:rPr lang="pt-BR" sz="3200" dirty="0" smtClean="0"/>
              <a:t> = V</a:t>
            </a:r>
            <a:r>
              <a:rPr lang="pt-BR" sz="3200" baseline="-25000" dirty="0" smtClean="0"/>
              <a:t>GS</a:t>
            </a:r>
            <a:r>
              <a:rPr lang="pt-BR" sz="3200" dirty="0" smtClean="0"/>
              <a:t> - V</a:t>
            </a:r>
            <a:r>
              <a:rPr lang="pt-BR" sz="3200" baseline="-25000" dirty="0" smtClean="0"/>
              <a:t>t</a:t>
            </a:r>
            <a:endParaRPr lang="pt-BR" sz="3200" baseline="-25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24012" y="4354140"/>
            <a:ext cx="337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= transcondutância</a:t>
            </a:r>
            <a:endParaRPr lang="pt-BR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47" y="5356666"/>
            <a:ext cx="4680520" cy="14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35385" y="5877272"/>
            <a:ext cx="308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Para V</a:t>
            </a:r>
            <a:r>
              <a:rPr lang="pt-BR" sz="3200" baseline="-25000" dirty="0" smtClean="0"/>
              <a:t>DS</a:t>
            </a:r>
            <a:r>
              <a:rPr lang="pt-BR" sz="3200" dirty="0" smtClean="0"/>
              <a:t> = V</a:t>
            </a:r>
            <a:r>
              <a:rPr lang="pt-BR" sz="3200" baseline="-25000" dirty="0" smtClean="0"/>
              <a:t>GS</a:t>
            </a:r>
            <a:r>
              <a:rPr lang="pt-BR" sz="3200" dirty="0" smtClean="0"/>
              <a:t> - V</a:t>
            </a:r>
            <a:r>
              <a:rPr lang="pt-BR" sz="3200" baseline="-25000" dirty="0" smtClean="0"/>
              <a:t>t</a:t>
            </a:r>
            <a:endParaRPr lang="pt-BR" sz="3200" baseline="-25000" dirty="0"/>
          </a:p>
        </p:txBody>
      </p:sp>
      <p:sp>
        <p:nvSpPr>
          <p:cNvPr id="5" name="Retângulo 4"/>
          <p:cNvSpPr/>
          <p:nvPr/>
        </p:nvSpPr>
        <p:spPr>
          <a:xfrm>
            <a:off x="3136199" y="1340768"/>
            <a:ext cx="28039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38175" y="5356666"/>
            <a:ext cx="4161313" cy="1415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4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 I</a:t>
            </a:r>
            <a:r>
              <a:rPr lang="pt-BR" baseline="-25000" dirty="0" smtClean="0"/>
              <a:t>D</a:t>
            </a:r>
            <a:r>
              <a:rPr lang="pt-BR" dirty="0" smtClean="0"/>
              <a:t> - V</a:t>
            </a:r>
            <a:r>
              <a:rPr lang="pt-BR" baseline="-25000" dirty="0" smtClean="0"/>
              <a:t>DS</a:t>
            </a:r>
            <a:endParaRPr lang="pt-BR" baseline="-25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60848"/>
            <a:ext cx="6629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33101" y="1737682"/>
            <a:ext cx="86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Região </a:t>
            </a:r>
          </a:p>
          <a:p>
            <a:r>
              <a:rPr lang="pt-BR" dirty="0" smtClean="0"/>
              <a:t>Triodo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7300" y="3932510"/>
            <a:ext cx="111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Região </a:t>
            </a:r>
          </a:p>
          <a:p>
            <a:r>
              <a:rPr lang="pt-BR" dirty="0" smtClean="0"/>
              <a:t>Saturação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2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MOSFET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98" y="2276872"/>
            <a:ext cx="6562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28680" y="1474805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dirty="0" smtClean="0"/>
              <a:t> </a:t>
            </a:r>
            <a:r>
              <a:rPr lang="pt-BR" sz="2800" dirty="0" smtClean="0"/>
              <a:t>MOSFET</a:t>
            </a:r>
          </a:p>
          <a:p>
            <a:pPr lvl="1"/>
            <a:r>
              <a:rPr lang="pt-BR" sz="2000" dirty="0" smtClean="0"/>
              <a:t>Estrutura Física e modo de operação</a:t>
            </a:r>
            <a:endParaRPr lang="pt-BR" sz="2000" dirty="0" smtClean="0"/>
          </a:p>
          <a:p>
            <a:r>
              <a:rPr lang="pt-BR" dirty="0"/>
              <a:t> </a:t>
            </a:r>
            <a:r>
              <a:rPr lang="pt-BR" dirty="0" smtClean="0"/>
              <a:t>Exercícios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1331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44155F-E2E0-4F49-9069-4C5A90F7C50D}" type="slidenum">
              <a:rPr lang="en-US" altLang="en-US" sz="1000">
                <a:latin typeface="Arial" charset="0"/>
              </a:rPr>
              <a:pPr eaLnBrk="1" hangingPunct="1"/>
              <a:t>20</a:t>
            </a:fld>
            <a:endParaRPr lang="en-US" altLang="en-US" sz="1000">
              <a:latin typeface="Arial" charset="0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625475" y="685800"/>
            <a:ext cx="7893050" cy="4316413"/>
            <a:chOff x="480" y="336"/>
            <a:chExt cx="4972" cy="2719"/>
          </a:xfrm>
        </p:grpSpPr>
        <p:pic>
          <p:nvPicPr>
            <p:cNvPr id="13318" name="Picture 3" descr="c:\ch04_conv\sedr42021_0411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90"/>
              <a:ext cx="1542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5" descr="c:\ch04_conv\sedr42021_0411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36"/>
              <a:ext cx="3004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7086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4.11 </a:t>
            </a:r>
            <a:r>
              <a:rPr lang="en-US" altLang="en-US" sz="1100"/>
              <a:t> </a:t>
            </a:r>
            <a:r>
              <a:rPr lang="en-US" altLang="en-US" sz="1100" b="1"/>
              <a:t>(a)</a:t>
            </a:r>
            <a:r>
              <a:rPr lang="en-US" altLang="en-US" sz="1100"/>
              <a:t> An </a:t>
            </a:r>
            <a:r>
              <a:rPr lang="en-US" altLang="en-US" sz="1100" i="1"/>
              <a:t>n</a:t>
            </a:r>
            <a:r>
              <a:rPr lang="en-US" altLang="en-US" sz="1100"/>
              <a:t>-channel enhancement-type MOSFET with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 and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applied and with the normal directions of current flow indicated. </a:t>
            </a:r>
            <a:r>
              <a:rPr lang="en-US" altLang="en-US" sz="1100" b="1"/>
              <a:t>(b)</a:t>
            </a:r>
            <a:r>
              <a:rPr lang="en-US" altLang="en-US" sz="1100"/>
              <a:t> The </a:t>
            </a:r>
            <a:r>
              <a:rPr lang="en-US" altLang="en-US" sz="1100" i="1"/>
              <a:t>i</a:t>
            </a:r>
            <a:r>
              <a:rPr lang="en-US" altLang="en-US" sz="1100" i="1" baseline="-25000"/>
              <a:t>D</a:t>
            </a:r>
            <a:r>
              <a:rPr lang="en-US" altLang="en-US" sz="1100"/>
              <a:t>–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characteristics for a device with </a:t>
            </a:r>
            <a:r>
              <a:rPr lang="en-US" altLang="en-US" sz="1100" i="1"/>
              <a:t>k’</a:t>
            </a:r>
            <a:r>
              <a:rPr lang="en-US" altLang="en-US" sz="1100" i="1" baseline="-25000"/>
              <a:t>n</a:t>
            </a:r>
            <a:r>
              <a:rPr lang="en-US" altLang="en-US" sz="1100" baseline="-25000"/>
              <a:t> </a:t>
            </a:r>
            <a:r>
              <a:rPr lang="en-US" altLang="en-US" sz="1100"/>
              <a:t>(</a:t>
            </a:r>
            <a:r>
              <a:rPr lang="en-US" altLang="en-US" sz="1100" i="1"/>
              <a:t>W</a:t>
            </a:r>
            <a:r>
              <a:rPr lang="en-US" altLang="en-US" sz="1100"/>
              <a:t>/</a:t>
            </a:r>
            <a:r>
              <a:rPr lang="en-US" altLang="en-US" sz="1100" i="1"/>
              <a:t>L</a:t>
            </a:r>
            <a:r>
              <a:rPr lang="en-US" altLang="en-US" sz="1100"/>
              <a:t>) = 1.0 mA/V</a:t>
            </a:r>
            <a:r>
              <a:rPr lang="en-US" altLang="en-US" sz="1100" baseline="30000"/>
              <a:t>2</a:t>
            </a:r>
            <a:r>
              <a:rPr lang="en-US" altLang="en-US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MOSFET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MOSFET de indução ou de aumento (</a:t>
            </a:r>
            <a:r>
              <a:rPr lang="pt-BR" i="1" dirty="0" err="1" smtClean="0"/>
              <a:t>enhancement</a:t>
            </a:r>
            <a:r>
              <a:rPr lang="pt-BR" dirty="0" smtClean="0"/>
              <a:t>) = canal é induzido e aumenta com </a:t>
            </a:r>
            <a:r>
              <a:rPr lang="pt-BR" dirty="0" err="1" smtClean="0"/>
              <a:t>Vp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MOSFET de depleção = canal é deprimido com a tensão</a:t>
            </a:r>
          </a:p>
          <a:p>
            <a:pPr lvl="1"/>
            <a:r>
              <a:rPr lang="pt-BR" dirty="0" smtClean="0"/>
              <a:t>Dopagem n entre a fonte e o dreno</a:t>
            </a:r>
          </a:p>
          <a:p>
            <a:pPr lvl="1"/>
            <a:r>
              <a:rPr lang="pt-BR" dirty="0"/>
              <a:t> </a:t>
            </a:r>
            <a:r>
              <a:rPr lang="pt-BR" dirty="0" smtClean="0"/>
              <a:t>tensão negativa na porta repele os elétrons e diminui a corrente.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96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do MOSFET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A principal vantagem do MOSFET em relação ao JFET está no seu processo de fabricação, que requer um número reduzido de etapas.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Isto facilita a fabricação de um grande número de transistores de dimensões inferiores a 1</a:t>
            </a:r>
            <a:r>
              <a:rPr lang="el-GR" dirty="0" smtClean="0"/>
              <a:t>μ</a:t>
            </a:r>
            <a:r>
              <a:rPr lang="pt-BR" dirty="0" smtClean="0"/>
              <a:t>m, interconectados por contatos de alumínio na superfície de cima.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6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do MOSFET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Nos circuitos digitais integrados utilizando MOSFET é possível reduzir drasticamente o consumo de potência com pares de transistores interligados, um de canal N e outro de canal P,  o chamado CMOS (</a:t>
            </a:r>
            <a:r>
              <a:rPr lang="pt-BR" i="1" dirty="0" err="1" smtClean="0"/>
              <a:t>Complementary</a:t>
            </a:r>
            <a:r>
              <a:rPr lang="pt-BR" i="1" dirty="0" smtClean="0"/>
              <a:t> </a:t>
            </a:r>
            <a:r>
              <a:rPr lang="pt-BR" dirty="0" smtClean="0"/>
              <a:t>MOS).</a:t>
            </a:r>
          </a:p>
          <a:p>
            <a:r>
              <a:rPr lang="pt-BR" dirty="0"/>
              <a:t> </a:t>
            </a:r>
            <a:r>
              <a:rPr lang="pt-BR" dirty="0" smtClean="0"/>
              <a:t>O CMOS é utilizado para fabricação de relógios, calculadoras e computadores com baixíssima dissipação de potência.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81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 do MOSFET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277342" cy="26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4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Comportamento do MOSFET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47060" cy="39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46207" y="2108787"/>
            <a:ext cx="180241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Como uma chave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05178" y="4149080"/>
            <a:ext cx="23243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Como um amplificador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62788" y="2564904"/>
            <a:ext cx="68102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Aberta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6645" y="3193231"/>
            <a:ext cx="87132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Fechada  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25604" y="4989682"/>
            <a:ext cx="502368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Como uma fonte de corrente controlada por tensão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986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0277"/>
            <a:ext cx="8229600" cy="1143000"/>
          </a:xfrm>
        </p:spPr>
        <p:txBody>
          <a:bodyPr/>
          <a:lstStyle/>
          <a:p>
            <a:r>
              <a:rPr lang="pt-BR" dirty="0" smtClean="0"/>
              <a:t>Parâmetros do MOSFET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24497"/>
            <a:ext cx="3743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69358" y="2740521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‘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VDS e VGS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28800"/>
            <a:ext cx="86487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301859"/>
            <a:ext cx="595722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Se V</a:t>
            </a:r>
            <a:r>
              <a:rPr lang="pt-BR" sz="2400" baseline="-25000" dirty="0" smtClean="0"/>
              <a:t>GS</a:t>
            </a:r>
            <a:r>
              <a:rPr lang="pt-BR" sz="2400" dirty="0" smtClean="0"/>
              <a:t> &lt; V</a:t>
            </a:r>
            <a:r>
              <a:rPr lang="pt-BR" sz="2400" baseline="-25000" dirty="0"/>
              <a:t>t</a:t>
            </a:r>
            <a:r>
              <a:rPr lang="pt-BR" sz="2400" dirty="0" smtClean="0"/>
              <a:t>, região de corte, I</a:t>
            </a:r>
            <a:r>
              <a:rPr lang="pt-BR" sz="2400" baseline="-25000" dirty="0"/>
              <a:t>D</a:t>
            </a:r>
            <a:r>
              <a:rPr lang="pt-BR" sz="2400" dirty="0" smtClean="0"/>
              <a:t> = 0 </a:t>
            </a:r>
          </a:p>
          <a:p>
            <a:r>
              <a:rPr lang="pt-BR" sz="2400" dirty="0" smtClean="0"/>
              <a:t>Se não, compute V</a:t>
            </a:r>
            <a:r>
              <a:rPr lang="pt-BR" sz="2400" baseline="-25000" dirty="0" smtClean="0"/>
              <a:t>ov</a:t>
            </a:r>
            <a:r>
              <a:rPr lang="pt-BR" sz="2400" dirty="0" smtClean="0"/>
              <a:t> = V</a:t>
            </a:r>
            <a:r>
              <a:rPr lang="pt-BR" sz="2400" baseline="-25000" dirty="0" smtClean="0"/>
              <a:t>GS </a:t>
            </a:r>
            <a:r>
              <a:rPr lang="pt-BR" sz="2400" dirty="0" smtClean="0"/>
              <a:t>- V</a:t>
            </a:r>
            <a:r>
              <a:rPr lang="pt-BR" sz="2400" baseline="-25000" dirty="0" smtClean="0"/>
              <a:t>t</a:t>
            </a:r>
            <a:r>
              <a:rPr lang="pt-BR" sz="2400" dirty="0" smtClean="0"/>
              <a:t>               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2900"/>
            <a:ext cx="8743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1763688" y="1657253"/>
            <a:ext cx="19354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971600" y="4445496"/>
            <a:ext cx="206423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3914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1209506" y="2834889"/>
            <a:ext cx="129816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937172" y="4448409"/>
            <a:ext cx="205540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209308" y="2924944"/>
            <a:ext cx="3934692" cy="111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27784" y="3172691"/>
            <a:ext cx="2448272" cy="309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932040" y="4038625"/>
            <a:ext cx="432048" cy="18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454327" y="5013176"/>
            <a:ext cx="241176" cy="35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7237"/>
            <a:ext cx="4723914" cy="8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424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Para V</a:t>
            </a:r>
            <a:r>
              <a:rPr lang="pt-BR" sz="3200" baseline="-25000" dirty="0" smtClean="0"/>
              <a:t>GG</a:t>
            </a:r>
            <a:r>
              <a:rPr lang="pt-BR" sz="3200" dirty="0" smtClean="0"/>
              <a:t> = 0,5V, V</a:t>
            </a:r>
            <a:r>
              <a:rPr lang="pt-BR" sz="3200" baseline="-25000" dirty="0" smtClean="0"/>
              <a:t>DD </a:t>
            </a:r>
            <a:r>
              <a:rPr lang="pt-BR" sz="3200" dirty="0" smtClean="0"/>
              <a:t>= 7V, V</a:t>
            </a:r>
            <a:r>
              <a:rPr lang="pt-BR" sz="3200" baseline="-25000" dirty="0" smtClean="0"/>
              <a:t>t</a:t>
            </a:r>
            <a:r>
              <a:rPr lang="pt-BR" sz="3200" dirty="0" smtClean="0"/>
              <a:t> = 1V, </a:t>
            </a:r>
            <a:r>
              <a:rPr lang="pt-BR" sz="3200" dirty="0" err="1" smtClean="0"/>
              <a:t>K’n</a:t>
            </a:r>
            <a:r>
              <a:rPr lang="pt-BR" sz="3200" dirty="0" smtClean="0"/>
              <a:t>=1,2mA/V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, R</a:t>
            </a:r>
            <a:r>
              <a:rPr lang="pt-BR" sz="3200" baseline="-25000" dirty="0" smtClean="0"/>
              <a:t>D</a:t>
            </a:r>
            <a:r>
              <a:rPr lang="pt-BR" sz="3200" dirty="0" smtClean="0"/>
              <a:t>= 7k</a:t>
            </a:r>
            <a:r>
              <a:rPr lang="el-GR" sz="3200" dirty="0" smtClean="0"/>
              <a:t>Ω</a:t>
            </a:r>
            <a:r>
              <a:rPr lang="pt-BR" sz="3200" dirty="0" smtClean="0"/>
              <a:t>,  W/L=10, encontre V</a:t>
            </a:r>
            <a:r>
              <a:rPr lang="pt-BR" sz="3200" baseline="-25000" dirty="0" smtClean="0"/>
              <a:t>GS, </a:t>
            </a:r>
            <a:r>
              <a:rPr lang="pt-BR" sz="3200" dirty="0" smtClean="0"/>
              <a:t>V</a:t>
            </a:r>
            <a:r>
              <a:rPr lang="pt-BR" sz="3200" baseline="-25000" dirty="0" smtClean="0"/>
              <a:t>DS</a:t>
            </a:r>
            <a:r>
              <a:rPr lang="pt-BR" sz="3200" dirty="0" smtClean="0"/>
              <a:t> e I</a:t>
            </a:r>
            <a:r>
              <a:rPr lang="pt-BR" sz="3200" baseline="-25000" dirty="0" smtClean="0"/>
              <a:t>D</a:t>
            </a:r>
            <a:r>
              <a:rPr lang="pt-BR" sz="3200" dirty="0" smtClean="0"/>
              <a:t> .</a:t>
            </a:r>
            <a:endParaRPr lang="pt-BR" sz="3200" baseline="-25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77" y="2501890"/>
            <a:ext cx="5953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210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39752" y="3969930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I</a:t>
            </a:r>
            <a:r>
              <a:rPr lang="pt-BR" sz="3600" baseline="-25000" dirty="0" smtClean="0"/>
              <a:t>D</a:t>
            </a:r>
            <a:r>
              <a:rPr lang="pt-BR" sz="3600" dirty="0" smtClean="0"/>
              <a:t> = 0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708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26876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Para V</a:t>
            </a:r>
            <a:r>
              <a:rPr lang="pt-BR" sz="3200" baseline="-25000" dirty="0" smtClean="0"/>
              <a:t>GG</a:t>
            </a:r>
            <a:r>
              <a:rPr lang="pt-BR" sz="3200" dirty="0" smtClean="0"/>
              <a:t> = 4V, V</a:t>
            </a:r>
            <a:r>
              <a:rPr lang="pt-BR" sz="3200" baseline="-25000" dirty="0" smtClean="0"/>
              <a:t>DD </a:t>
            </a:r>
            <a:r>
              <a:rPr lang="pt-BR" sz="3200" dirty="0" smtClean="0"/>
              <a:t>= 2V, V</a:t>
            </a:r>
            <a:r>
              <a:rPr lang="pt-BR" sz="3200" baseline="-25000" dirty="0" smtClean="0"/>
              <a:t>t</a:t>
            </a:r>
            <a:r>
              <a:rPr lang="pt-BR" sz="3200" dirty="0" smtClean="0"/>
              <a:t> = 1V, </a:t>
            </a:r>
            <a:r>
              <a:rPr lang="pt-BR" sz="3200" dirty="0" err="1" smtClean="0"/>
              <a:t>K’n</a:t>
            </a:r>
            <a:r>
              <a:rPr lang="pt-BR" sz="3200" dirty="0" smtClean="0"/>
              <a:t>=1,2mA/V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, R</a:t>
            </a:r>
            <a:r>
              <a:rPr lang="pt-BR" sz="3200" baseline="-25000" dirty="0" smtClean="0"/>
              <a:t>D</a:t>
            </a:r>
            <a:r>
              <a:rPr lang="pt-BR" sz="3200" dirty="0" smtClean="0"/>
              <a:t>= 7k</a:t>
            </a:r>
            <a:r>
              <a:rPr lang="el-GR" sz="3200" dirty="0" smtClean="0"/>
              <a:t>Ω</a:t>
            </a:r>
            <a:r>
              <a:rPr lang="pt-BR" sz="3200" dirty="0" smtClean="0"/>
              <a:t>,  W/L=10, encontre V</a:t>
            </a:r>
            <a:r>
              <a:rPr lang="pt-BR" sz="3200" baseline="-25000" dirty="0" smtClean="0"/>
              <a:t>GS, </a:t>
            </a:r>
            <a:r>
              <a:rPr lang="pt-BR" sz="3200" dirty="0" smtClean="0"/>
              <a:t>V</a:t>
            </a:r>
            <a:r>
              <a:rPr lang="pt-BR" sz="3200" baseline="-25000" dirty="0" smtClean="0"/>
              <a:t>DS</a:t>
            </a:r>
            <a:r>
              <a:rPr lang="pt-BR" sz="3200" dirty="0" smtClean="0"/>
              <a:t> e I</a:t>
            </a:r>
            <a:r>
              <a:rPr lang="pt-BR" sz="3200" baseline="-25000" dirty="0" smtClean="0"/>
              <a:t>D</a:t>
            </a:r>
            <a:r>
              <a:rPr lang="pt-BR" sz="3200" dirty="0" smtClean="0"/>
              <a:t> .</a:t>
            </a:r>
            <a:endParaRPr lang="pt-BR" sz="3200" baseline="-25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5978"/>
            <a:ext cx="56769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2852936"/>
            <a:ext cx="3521602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28084" y="4378301"/>
            <a:ext cx="324036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436096" y="4522317"/>
            <a:ext cx="34866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95022" y="4378301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5353"/>
            <a:ext cx="4723914" cy="8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0334" y="5901325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</a:t>
            </a:r>
            <a:r>
              <a:rPr lang="pt-BR" baseline="-25000" dirty="0" smtClean="0"/>
              <a:t>DD</a:t>
            </a:r>
            <a:r>
              <a:rPr lang="pt-BR" dirty="0" smtClean="0"/>
              <a:t> – V</a:t>
            </a:r>
            <a:r>
              <a:rPr lang="pt-BR" baseline="-25000" dirty="0" smtClean="0"/>
              <a:t>DS</a:t>
            </a:r>
          </a:p>
          <a:p>
            <a:r>
              <a:rPr lang="pt-BR" dirty="0" smtClean="0"/>
              <a:t>      R</a:t>
            </a:r>
            <a:r>
              <a:rPr lang="pt-BR" baseline="-25000" dirty="0" smtClean="0"/>
              <a:t>D</a:t>
            </a:r>
            <a:endParaRPr lang="pt-BR" baseline="-25000" dirty="0"/>
          </a:p>
        </p:txBody>
      </p:sp>
      <p:cxnSp>
        <p:nvCxnSpPr>
          <p:cNvPr id="9" name="Conector reto 8"/>
          <p:cNvCxnSpPr>
            <a:stCxn id="7" idx="1"/>
          </p:cNvCxnSpPr>
          <p:nvPr/>
        </p:nvCxnSpPr>
        <p:spPr>
          <a:xfrm flipV="1">
            <a:off x="430334" y="6224490"/>
            <a:ext cx="102303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2" y="5791016"/>
            <a:ext cx="4114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640741" y="4378301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5301208"/>
            <a:ext cx="3017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V</a:t>
            </a:r>
            <a:r>
              <a:rPr lang="pt-BR" sz="2000" baseline="-25000" dirty="0" smtClean="0"/>
              <a:t>DS1 </a:t>
            </a:r>
            <a:r>
              <a:rPr lang="pt-BR" sz="2000" dirty="0" smtClean="0"/>
              <a:t>= 0,07V e V</a:t>
            </a:r>
            <a:r>
              <a:rPr lang="pt-BR" sz="2000" baseline="-25000" dirty="0" smtClean="0"/>
              <a:t>DS2</a:t>
            </a:r>
            <a:r>
              <a:rPr lang="pt-BR" sz="2000" dirty="0" smtClean="0"/>
              <a:t> = 6,1V</a:t>
            </a:r>
          </a:p>
          <a:p>
            <a:endParaRPr lang="pt-BR" sz="2000" dirty="0"/>
          </a:p>
          <a:p>
            <a:r>
              <a:rPr lang="pt-BR" sz="2000" dirty="0" smtClean="0"/>
              <a:t>Escolher V</a:t>
            </a:r>
            <a:r>
              <a:rPr lang="pt-BR" sz="2000" baseline="-25000" dirty="0" smtClean="0"/>
              <a:t>DS</a:t>
            </a:r>
            <a:r>
              <a:rPr lang="pt-BR" sz="2000" dirty="0" smtClean="0"/>
              <a:t>=V</a:t>
            </a:r>
            <a:r>
              <a:rPr lang="pt-BR" sz="2000" baseline="-25000" dirty="0" smtClean="0"/>
              <a:t>DS1</a:t>
            </a:r>
            <a:r>
              <a:rPr lang="pt-BR" sz="2000" dirty="0" smtClean="0"/>
              <a:t>=0,07V</a:t>
            </a:r>
          </a:p>
          <a:p>
            <a:r>
              <a:rPr lang="pt-BR" sz="2000" dirty="0" smtClean="0"/>
              <a:t>I</a:t>
            </a:r>
            <a:r>
              <a:rPr lang="pt-BR" sz="2000" baseline="-25000" dirty="0" smtClean="0"/>
              <a:t>D</a:t>
            </a:r>
            <a:r>
              <a:rPr lang="pt-BR" sz="2000" dirty="0" smtClean="0"/>
              <a:t> = (2 -0,07)/7000 = 275</a:t>
            </a:r>
            <a:r>
              <a:rPr lang="el-GR" sz="2000" dirty="0" smtClean="0"/>
              <a:t>μ</a:t>
            </a:r>
            <a:r>
              <a:rPr lang="pt-BR" sz="2000" dirty="0" smtClean="0"/>
              <a:t>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17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 Um outro tipo de transistor de efeito de campo, de maior importância tecnológica que o JFET, é o de porta isolada.</a:t>
            </a:r>
          </a:p>
          <a:p>
            <a:endParaRPr lang="pt-BR" dirty="0"/>
          </a:p>
          <a:p>
            <a:r>
              <a:rPr lang="pt-BR" dirty="0" smtClean="0"/>
              <a:t>Neste transistor, o controle da corrente no canal é feito através de um campo elétrico num capacitor, formado pelo contato metálico da porta e pelo semicondutor do canal, separados por uma camada de isolante.</a:t>
            </a:r>
          </a:p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No caso mais comum, o isolante é o óxido de silício, SiO</a:t>
            </a:r>
            <a:r>
              <a:rPr lang="pt-BR" baseline="-25000" dirty="0" smtClean="0"/>
              <a:t>2</a:t>
            </a:r>
            <a:r>
              <a:rPr lang="pt-BR" dirty="0" smtClean="0"/>
              <a:t>, o que dá o nome </a:t>
            </a:r>
            <a:r>
              <a:rPr lang="pt-BR" i="1" dirty="0" smtClean="0"/>
              <a:t>Metal-Oxide-</a:t>
            </a:r>
            <a:r>
              <a:rPr lang="pt-BR" i="1" dirty="0" err="1" smtClean="0"/>
              <a:t>Semiconductor</a:t>
            </a:r>
            <a:r>
              <a:rPr lang="pt-BR" i="1" dirty="0" smtClean="0"/>
              <a:t> FET </a:t>
            </a:r>
            <a:r>
              <a:rPr lang="pt-BR" dirty="0" smtClean="0"/>
              <a:t>(MOSFET).</a:t>
            </a:r>
          </a:p>
        </p:txBody>
      </p:sp>
    </p:spTree>
    <p:extLst>
      <p:ext uri="{BB962C8B-B14F-4D97-AF65-F5344CB8AC3E}">
        <p14:creationId xmlns:p14="http://schemas.microsoft.com/office/powerpoint/2010/main" val="32944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3423" y="112474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Para V</a:t>
            </a:r>
            <a:r>
              <a:rPr lang="pt-BR" sz="3200" baseline="-25000" dirty="0" smtClean="0"/>
              <a:t>GG</a:t>
            </a:r>
            <a:r>
              <a:rPr lang="pt-BR" sz="3200" dirty="0" smtClean="0"/>
              <a:t> = 1,5V, V</a:t>
            </a:r>
            <a:r>
              <a:rPr lang="pt-BR" sz="3200" baseline="-25000" dirty="0" smtClean="0"/>
              <a:t>DD </a:t>
            </a:r>
            <a:r>
              <a:rPr lang="pt-BR" sz="3200" dirty="0" smtClean="0"/>
              <a:t>= 7V, V</a:t>
            </a:r>
            <a:r>
              <a:rPr lang="pt-BR" sz="3200" baseline="-25000" dirty="0" smtClean="0"/>
              <a:t>t</a:t>
            </a:r>
            <a:r>
              <a:rPr lang="pt-BR" sz="3200" dirty="0" smtClean="0"/>
              <a:t> = 1V, </a:t>
            </a:r>
            <a:r>
              <a:rPr lang="pt-BR" sz="3200" dirty="0" err="1" smtClean="0"/>
              <a:t>K’n</a:t>
            </a:r>
            <a:r>
              <a:rPr lang="pt-BR" sz="3200" dirty="0" smtClean="0"/>
              <a:t>=1,2mA/V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, R</a:t>
            </a:r>
            <a:r>
              <a:rPr lang="pt-BR" sz="3200" baseline="-25000" dirty="0" smtClean="0"/>
              <a:t>D</a:t>
            </a:r>
            <a:r>
              <a:rPr lang="pt-BR" sz="3200" dirty="0" smtClean="0"/>
              <a:t>= 7k</a:t>
            </a:r>
            <a:r>
              <a:rPr lang="el-GR" sz="3200" dirty="0" smtClean="0"/>
              <a:t>Ω</a:t>
            </a:r>
            <a:r>
              <a:rPr lang="pt-BR" sz="3200" dirty="0" smtClean="0"/>
              <a:t>,  W/L=10, encontre V</a:t>
            </a:r>
            <a:r>
              <a:rPr lang="pt-BR" sz="3200" baseline="-25000" dirty="0" smtClean="0"/>
              <a:t>GS, </a:t>
            </a:r>
            <a:r>
              <a:rPr lang="pt-BR" sz="3200" dirty="0" smtClean="0"/>
              <a:t>V</a:t>
            </a:r>
            <a:r>
              <a:rPr lang="pt-BR" sz="3200" baseline="-25000" dirty="0" smtClean="0"/>
              <a:t>DS</a:t>
            </a:r>
            <a:r>
              <a:rPr lang="pt-BR" sz="3200" dirty="0" smtClean="0"/>
              <a:t> e I</a:t>
            </a:r>
            <a:r>
              <a:rPr lang="pt-BR" sz="3200" baseline="-25000" dirty="0" smtClean="0"/>
              <a:t>D</a:t>
            </a:r>
            <a:r>
              <a:rPr lang="pt-BR" sz="3200" dirty="0" smtClean="0"/>
              <a:t> .</a:t>
            </a:r>
            <a:endParaRPr lang="pt-BR" sz="3200" baseline="-25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86294"/>
            <a:ext cx="480997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145647" cy="183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3" y="4574096"/>
            <a:ext cx="3171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47" y="4836522"/>
            <a:ext cx="87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2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6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6DF12-93E7-4E3C-9EDF-705BD4A78050}" type="slidenum">
              <a:rPr lang="en-US" altLang="en-US" sz="1000">
                <a:latin typeface="Arial" charset="0"/>
              </a:rPr>
              <a:pPr eaLnBrk="1" hangingPunct="1"/>
              <a:t>4</a:t>
            </a:fld>
            <a:endParaRPr lang="en-US" altLang="en-US" sz="1000">
              <a:latin typeface="Arial" charset="0"/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225425" y="914400"/>
            <a:ext cx="8691563" cy="3317875"/>
            <a:chOff x="96" y="768"/>
            <a:chExt cx="5475" cy="2090"/>
          </a:xfrm>
        </p:grpSpPr>
        <p:pic>
          <p:nvPicPr>
            <p:cNvPr id="3078" name="Picture 3" descr="c:\ch04_conv\sedr42021_0401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964" cy="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 descr="c:\ch04_conv\sedr42021_0401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198"/>
              <a:ext cx="2259" cy="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868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4.1</a:t>
            </a:r>
            <a:r>
              <a:rPr lang="en-US" altLang="en-US" sz="1100"/>
              <a:t>  Physical structure of the enhancement-type NMOS transistor: </a:t>
            </a:r>
            <a:r>
              <a:rPr lang="en-US" altLang="en-US" sz="1100" b="1"/>
              <a:t>(a)</a:t>
            </a:r>
            <a:r>
              <a:rPr lang="en-US" altLang="en-US" sz="1100"/>
              <a:t> perspective view; </a:t>
            </a:r>
            <a:r>
              <a:rPr lang="en-US" altLang="en-US" sz="1100" b="1"/>
              <a:t>(b)</a:t>
            </a:r>
            <a:r>
              <a:rPr lang="en-US" altLang="en-US" sz="1100"/>
              <a:t> cross-section. Typically </a:t>
            </a:r>
            <a:r>
              <a:rPr lang="en-US" altLang="en-US" sz="1100" i="1"/>
              <a:t>L</a:t>
            </a:r>
            <a:r>
              <a:rPr lang="en-US" altLang="en-US" sz="1100"/>
              <a:t> = 0.1 to 3 </a:t>
            </a:r>
            <a:r>
              <a:rPr lang="en-US" altLang="en-US" sz="1100">
                <a:latin typeface="Symbol" pitchFamily="18" charset="2"/>
              </a:rPr>
              <a:t>m</a:t>
            </a:r>
            <a:r>
              <a:rPr lang="en-US" altLang="en-US" sz="1100"/>
              <a:t>m, </a:t>
            </a:r>
            <a:r>
              <a:rPr lang="en-US" altLang="en-US" sz="1100" i="1"/>
              <a:t>W</a:t>
            </a:r>
            <a:r>
              <a:rPr lang="en-US" altLang="en-US" sz="1100"/>
              <a:t> = 0.2 to 100 </a:t>
            </a:r>
            <a:r>
              <a:rPr lang="en-US" altLang="en-US" sz="1100">
                <a:latin typeface="Symbol" pitchFamily="18" charset="2"/>
              </a:rPr>
              <a:t>m</a:t>
            </a:r>
            <a:r>
              <a:rPr lang="en-US" altLang="en-US" sz="1100"/>
              <a:t>m, and the thickness of the oxide layer (t</a:t>
            </a:r>
            <a:r>
              <a:rPr lang="en-US" altLang="en-US" sz="1100" i="1" baseline="-25000"/>
              <a:t>ox</a:t>
            </a:r>
            <a:r>
              <a:rPr lang="en-US" altLang="en-US" sz="1100"/>
              <a:t>) is in the range of 2 to 50 nm.</a:t>
            </a:r>
          </a:p>
        </p:txBody>
      </p:sp>
    </p:spTree>
    <p:extLst>
      <p:ext uri="{BB962C8B-B14F-4D97-AF65-F5344CB8AC3E}">
        <p14:creationId xmlns:p14="http://schemas.microsoft.com/office/powerpoint/2010/main" val="1937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 Se uma tensão for aplicada entre o dreno e a fonte, em qualquer sentido, uma das duas junções PN estará polarizada diretamente, enquanto a outra estará polarizada diretamente</a:t>
            </a:r>
          </a:p>
          <a:p>
            <a:r>
              <a:rPr lang="pt-BR" dirty="0"/>
              <a:t> </a:t>
            </a:r>
            <a:r>
              <a:rPr lang="pt-BR" dirty="0" smtClean="0"/>
              <a:t>Neste caso, a corrente entre o dreno e a fonte será nula, caso nenhuma tensão seja aplicada à porta.</a:t>
            </a:r>
            <a:endParaRPr lang="pt-BR" dirty="0"/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6DF12-93E7-4E3C-9EDF-705BD4A78050}" type="slidenum">
              <a:rPr lang="en-US" altLang="en-US" sz="1000">
                <a:latin typeface="Arial" charset="0"/>
              </a:rPr>
              <a:pPr eaLnBrk="1" hangingPunct="1"/>
              <a:t>5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3079" name="Picture 5" descr="c:\ch04_conv\sedr42021_040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861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Quando uma tensão positiva é aplicada à porta, uma camada de cargas negativas é induzida no semicondutor, em frente ao contato metálico da porta</a:t>
            </a:r>
            <a:endParaRPr lang="pt-BR" dirty="0"/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6DF12-93E7-4E3C-9EDF-705BD4A78050}" type="slidenum">
              <a:rPr lang="en-US" altLang="en-US" sz="1000">
                <a:latin typeface="Arial" charset="0"/>
              </a:rPr>
              <a:pPr eaLnBrk="1" hangingPunct="1"/>
              <a:t>6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98503"/>
            <a:ext cx="4490826" cy="21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11682" y="358404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26863" y="285293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- - - - - - - - - - -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05094" y="3463636"/>
            <a:ext cx="165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Camada de inversão</a:t>
            </a:r>
            <a:endParaRPr lang="pt-BR" sz="14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6529381" y="3037602"/>
            <a:ext cx="3953" cy="426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6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4099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F49EFC-DCEB-4B9A-BDCE-DB94D150F159}" type="slidenum">
              <a:rPr lang="en-US" altLang="en-US" sz="1000">
                <a:latin typeface="Arial" charset="0"/>
              </a:rPr>
              <a:pPr eaLnBrk="1" hangingPunct="1"/>
              <a:t>7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4100" name="Picture 3" descr="c:\ch04_conv\sedr42021_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143000"/>
            <a:ext cx="489902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7086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4.2 </a:t>
            </a:r>
            <a:r>
              <a:rPr lang="en-US" altLang="en-US" sz="1100"/>
              <a:t> The enhancement-type NMOS transistor with a positive voltage applied to the gate. An </a:t>
            </a:r>
            <a:r>
              <a:rPr lang="en-US" altLang="en-US" sz="1100" i="1"/>
              <a:t>n</a:t>
            </a:r>
            <a:r>
              <a:rPr lang="en-US" altLang="en-US" sz="1100"/>
              <a:t> channel is induced at the top of the substrate beneath the gate.</a:t>
            </a:r>
          </a:p>
        </p:txBody>
      </p:sp>
    </p:spTree>
    <p:extLst>
      <p:ext uri="{BB962C8B-B14F-4D97-AF65-F5344CB8AC3E}">
        <p14:creationId xmlns:p14="http://schemas.microsoft.com/office/powerpoint/2010/main" val="30626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512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668D5F-C8BB-4664-B620-F171BF013300}" type="slidenum">
              <a:rPr lang="en-US" altLang="en-US" sz="1000">
                <a:latin typeface="Arial" charset="0"/>
              </a:rPr>
              <a:pPr eaLnBrk="1" hangingPunct="1"/>
              <a:t>8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5124" name="Picture 3" descr="c:\ch04_conv\sedr42021_0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57200"/>
            <a:ext cx="630713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7315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4.3</a:t>
            </a:r>
            <a:r>
              <a:rPr lang="en-US" altLang="en-US" sz="1100"/>
              <a:t> </a:t>
            </a:r>
            <a:r>
              <a:rPr lang="en-US" altLang="en-US" sz="1100" b="1"/>
              <a:t> </a:t>
            </a:r>
            <a:r>
              <a:rPr lang="en-US" altLang="en-US" sz="1100"/>
              <a:t>An NMOS transistor with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 &gt; </a:t>
            </a:r>
            <a:r>
              <a:rPr lang="en-US" altLang="en-US" sz="1100" i="1"/>
              <a:t>V</a:t>
            </a:r>
            <a:r>
              <a:rPr lang="en-US" altLang="en-US" sz="1100" i="1" baseline="-25000"/>
              <a:t>t</a:t>
            </a:r>
            <a:r>
              <a:rPr lang="en-US" altLang="en-US" sz="1100"/>
              <a:t> and with a small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applied. The device acts as a resistance whose value is determined by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. Specifically, the channel conductance is proportional to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 – </a:t>
            </a:r>
            <a:r>
              <a:rPr lang="en-US" altLang="en-US" sz="1100" i="1"/>
              <a:t>V</a:t>
            </a:r>
            <a:r>
              <a:rPr lang="en-US" altLang="en-US" sz="1100" i="1" baseline="-25000"/>
              <a:t>t</a:t>
            </a:r>
            <a:r>
              <a:rPr lang="en-US" altLang="en-US" sz="1100" baseline="-25000"/>
              <a:t>’</a:t>
            </a:r>
            <a:r>
              <a:rPr lang="en-US" altLang="en-US" sz="1100"/>
              <a:t> and thus </a:t>
            </a:r>
            <a:r>
              <a:rPr lang="en-US" altLang="en-US" sz="1100" i="1"/>
              <a:t>i</a:t>
            </a:r>
            <a:r>
              <a:rPr lang="en-US" altLang="en-US" sz="1100" i="1" baseline="-25000"/>
              <a:t>D</a:t>
            </a:r>
            <a:r>
              <a:rPr lang="en-US" altLang="en-US" sz="1100"/>
              <a:t> is proportional to (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 – </a:t>
            </a:r>
            <a:r>
              <a:rPr lang="en-US" altLang="en-US" sz="1100" i="1"/>
              <a:t>V</a:t>
            </a:r>
            <a:r>
              <a:rPr lang="en-US" altLang="en-US" sz="1100" i="1" baseline="-25000"/>
              <a:t>t</a:t>
            </a:r>
            <a:r>
              <a:rPr lang="en-US" altLang="en-US" sz="1100"/>
              <a:t>)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. Note that the depletion region is not shown (for simplicity).</a:t>
            </a:r>
          </a:p>
        </p:txBody>
      </p:sp>
    </p:spTree>
    <p:extLst>
      <p:ext uri="{BB962C8B-B14F-4D97-AF65-F5344CB8AC3E}">
        <p14:creationId xmlns:p14="http://schemas.microsoft.com/office/powerpoint/2010/main" val="9034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latin typeface="Arial" charset="0"/>
              </a:rPr>
              <a:t>Microelectronic Circuits - Fifth Edition    Sedra/Smith</a:t>
            </a:r>
          </a:p>
        </p:txBody>
      </p:sp>
      <p:sp>
        <p:nvSpPr>
          <p:cNvPr id="7171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34ABBB-957C-4CC6-93C8-AC070FB6AF39}" type="slidenum">
              <a:rPr lang="en-US" altLang="en-US" sz="1000">
                <a:latin typeface="Arial" charset="0"/>
              </a:rPr>
              <a:pPr eaLnBrk="1" hangingPunct="1"/>
              <a:t>9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7172" name="Picture 3" descr="c:\ch04_conv\sedr42021_0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7200"/>
            <a:ext cx="5759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7086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100" b="1"/>
              <a:t>Figure 4.5 </a:t>
            </a:r>
            <a:r>
              <a:rPr lang="en-US" altLang="en-US" sz="1100"/>
              <a:t> Operation of the enhancement NMOS transistor as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  </a:t>
            </a:r>
            <a:r>
              <a:rPr lang="en-US" altLang="en-US" sz="1100"/>
              <a:t>is increased. The induced channel acquires a tapered shape, and its resistance increases as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DS</a:t>
            </a:r>
            <a:r>
              <a:rPr lang="en-US" altLang="en-US" sz="1100"/>
              <a:t> is increased. Here, </a:t>
            </a:r>
            <a:r>
              <a:rPr lang="en-US" altLang="en-US" sz="1100" i="1">
                <a:latin typeface="New Baskerville" pitchFamily="18" charset="0"/>
              </a:rPr>
              <a:t>v</a:t>
            </a:r>
            <a:r>
              <a:rPr lang="en-US" altLang="en-US" sz="1100" i="1" baseline="-25000"/>
              <a:t>GS</a:t>
            </a:r>
            <a:r>
              <a:rPr lang="en-US" altLang="en-US" sz="1100"/>
              <a:t> is kept constant at a value &gt; </a:t>
            </a:r>
            <a:r>
              <a:rPr lang="en-US" altLang="en-US" sz="1100" i="1"/>
              <a:t>V</a:t>
            </a:r>
            <a:r>
              <a:rPr lang="en-US" altLang="en-US" sz="1100" i="1" baseline="-25000"/>
              <a:t>t</a:t>
            </a:r>
            <a:r>
              <a:rPr lang="en-US" altLang="en-US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7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16043</TotalTime>
  <Words>1034</Words>
  <Application>Microsoft Office PowerPoint</Application>
  <PresentationFormat>Apresentação na tela (4:3)</PresentationFormat>
  <Paragraphs>132</Paragraphs>
  <Slides>31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SEL 0314 - Circuitos Eletrônicos II</vt:lpstr>
      <vt:lpstr>Objetivos</vt:lpstr>
      <vt:lpstr>Introdução</vt:lpstr>
      <vt:lpstr>Apresentação do PowerPoint</vt:lpstr>
      <vt:lpstr>MOSFET</vt:lpstr>
      <vt:lpstr>MOSFET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MOSFET</vt:lpstr>
      <vt:lpstr>Apresentação do PowerPoint</vt:lpstr>
      <vt:lpstr>Apresentação do PowerPoint</vt:lpstr>
      <vt:lpstr>Apresentação do PowerPoint</vt:lpstr>
      <vt:lpstr>Apresentação do PowerPoint</vt:lpstr>
      <vt:lpstr>Região Saturação</vt:lpstr>
      <vt:lpstr>Característica ID - VDS</vt:lpstr>
      <vt:lpstr>Parâmetros MOSFET</vt:lpstr>
      <vt:lpstr>Apresentação do PowerPoint</vt:lpstr>
      <vt:lpstr>Tipos de MOSFET</vt:lpstr>
      <vt:lpstr>Aplicações do MOSFET</vt:lpstr>
      <vt:lpstr>Aplicações do MOSFET</vt:lpstr>
      <vt:lpstr>Símbolo do MOSFET</vt:lpstr>
      <vt:lpstr>Comportamento do MOSFET</vt:lpstr>
      <vt:lpstr>Parâmetros do MOSFET</vt:lpstr>
      <vt:lpstr>Cálculo de VDS e VGS</vt:lpstr>
      <vt:lpstr>Exemplo 1</vt:lpstr>
      <vt:lpstr>Exemplo 2</vt:lpstr>
      <vt:lpstr>Exemplo 3</vt:lpstr>
      <vt:lpstr>Exercícios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Circuitos Eletrônicos II</dc:title>
  <dc:creator>cce</dc:creator>
  <cp:lastModifiedBy>Microsoft</cp:lastModifiedBy>
  <cp:revision>166</cp:revision>
  <dcterms:created xsi:type="dcterms:W3CDTF">2017-01-01T14:54:57Z</dcterms:created>
  <dcterms:modified xsi:type="dcterms:W3CDTF">2017-01-23T02:35:38Z</dcterms:modified>
</cp:coreProperties>
</file>