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846" r:id="rId2"/>
    <p:sldId id="881" r:id="rId3"/>
    <p:sldId id="878" r:id="rId4"/>
    <p:sldId id="885" r:id="rId5"/>
    <p:sldId id="887" r:id="rId6"/>
    <p:sldId id="898" r:id="rId7"/>
    <p:sldId id="893" r:id="rId8"/>
    <p:sldId id="894" r:id="rId9"/>
    <p:sldId id="867" r:id="rId10"/>
    <p:sldId id="90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iraperesferreira@gmail.com" initials="m" lastIdx="1" clrIdx="0">
    <p:extLst>
      <p:ext uri="{19B8F6BF-5375-455C-9EA6-DF929625EA0E}">
        <p15:presenceInfo xmlns:p15="http://schemas.microsoft.com/office/powerpoint/2012/main" userId="bcc23c528618e5e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63780" autoAdjust="0"/>
  </p:normalViewPr>
  <p:slideViewPr>
    <p:cSldViewPr showGuides="1">
      <p:cViewPr varScale="1">
        <p:scale>
          <a:sx n="49" d="100"/>
          <a:sy n="49" d="100"/>
        </p:scale>
        <p:origin x="1925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4-01T09:33:01.439" idx="1">
    <p:pos x="10" y="10"/>
    <p:text/>
    <p:extLst>
      <p:ext uri="{C676402C-5697-4E1C-873F-D02D1690AC5C}">
        <p15:threadingInfo xmlns:p15="http://schemas.microsoft.com/office/powerpoint/2012/main" timeZoneBias="18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9A248E-FE02-4960-B22A-C01E78586FC8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145CD6-24BE-4980-9B90-2F509F0A561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072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>
            <a:extLst>
              <a:ext uri="{FF2B5EF4-FFF2-40B4-BE49-F238E27FC236}">
                <a16:creationId xmlns:a16="http://schemas.microsoft.com/office/drawing/2014/main" id="{4B334EF3-974F-430F-9930-73565B37ADE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id="{54BC155D-349A-464D-8B6A-897415F062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pt-BR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forma como a disciplina será ministrada já foi passada a vocês.</a:t>
            </a:r>
          </a:p>
          <a:p>
            <a:pPr>
              <a:defRPr/>
            </a:pPr>
            <a:endParaRPr lang="pt-BR" sz="10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defRPr/>
            </a:pPr>
            <a:r>
              <a:rPr lang="pt-BR" sz="10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Esta aula tem como objetivo passar a vocês uma visão geral do que vamos estudar durante a disciplina</a:t>
            </a:r>
          </a:p>
          <a:p>
            <a:pPr>
              <a:defRPr/>
            </a:pPr>
            <a:endParaRPr lang="pt-BR" sz="10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defRPr/>
            </a:pPr>
            <a:r>
              <a:rPr lang="pt-BR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Farmacotécnica, juntamente com a </a:t>
            </a:r>
            <a:r>
              <a:rPr lang="pt-BR" sz="10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farmacobotânica</a:t>
            </a:r>
            <a:r>
              <a:rPr lang="pt-BR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são as únicas disciplinas privativas da formação Farmacêutica. As disciplinas relacionadas a área biológica e química vocês tiveram contato antes da Faculdade, a Farmacotécnica </a:t>
            </a:r>
            <a:r>
              <a:rPr lang="pt-BR" sz="10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é o primeiro contato</a:t>
            </a:r>
            <a:r>
              <a:rPr lang="pt-BR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Portanto vamos fazer o máximo para que tenhamos um bom aproveitamento. Nesta disciplina vamos discutir </a:t>
            </a:r>
            <a:r>
              <a:rPr lang="pt-BR" sz="10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 saber fazer</a:t>
            </a:r>
            <a:r>
              <a:rPr lang="pt-BR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um medicamento sólido num contexto geral. </a:t>
            </a:r>
          </a:p>
          <a:p>
            <a:pPr>
              <a:defRPr/>
            </a:pPr>
            <a:endParaRPr lang="pt-BR" sz="10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defRPr/>
            </a:pPr>
            <a:r>
              <a:rPr lang="pt-BR" sz="10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 saber fazer</a:t>
            </a:r>
            <a:r>
              <a:rPr lang="pt-BR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pt-BR" altLang="en-US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é a aplicação dos conhecimentos científicos atuais e necessários à transformação de fármacos e adjuvantes em produtos com fins farmacêuticos (medicamentos), envolvendo processos, procedimentos e técnicas de qualidade exigidas para a produção de medicamentos e em quantidade que atenda as necessidades sociais.</a:t>
            </a:r>
          </a:p>
          <a:p>
            <a:pPr>
              <a:defRPr/>
            </a:pPr>
            <a:endParaRPr lang="pt-BR" sz="10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defRPr/>
            </a:pPr>
            <a:r>
              <a:rPr lang="pt-BR" sz="1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Relembrando, quando falamos forma farmacêutica é a forma física (sólida, semissólida e líquida). A forma farmacêutica depois de embalada é denominada medicamento. 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altLang="en-US" sz="1200" dirty="0" smtClean="0"/>
              <a:t> - As formas farmacêuticas sólidas ocupam em torno de 60% do mercado mundial de medicamentos. Isto não implica serem as mais importantes. Todas são igualmente importantes.</a:t>
            </a:r>
          </a:p>
          <a:p>
            <a:endParaRPr lang="pt-BR" altLang="en-US" sz="1200" dirty="0" smtClean="0"/>
          </a:p>
          <a:p>
            <a:pPr marL="0" indent="0">
              <a:buFontTx/>
              <a:buNone/>
            </a:pPr>
            <a:r>
              <a:rPr lang="pt-BR" altLang="en-US" sz="1200" baseline="0" dirty="0" smtClean="0"/>
              <a:t> - </a:t>
            </a:r>
            <a:r>
              <a:rPr lang="pt-BR" altLang="en-US" sz="1200" dirty="0" smtClean="0"/>
              <a:t>Sito alguns exemplos:</a:t>
            </a:r>
            <a:r>
              <a:rPr lang="pt-BR" altLang="en-US" sz="1200" baseline="0" dirty="0" smtClean="0"/>
              <a:t> </a:t>
            </a:r>
            <a:r>
              <a:rPr lang="pt-BR" altLang="en-US" sz="1200" dirty="0" smtClean="0"/>
              <a:t>não se administra um medicamento sólido, comprimido ou cápsula, a um recém nascido, mas é possível administrar gotas via oral, supositório via retal, injetável intravenoso, intramuscular. Igualmente não se administram comprimidos ou cápsulas por via ocular, porém é possível administrar filme contendo fármaco no saco conjuntival ocular. A forma farmacêutica deve ser adequada à</a:t>
            </a:r>
            <a:r>
              <a:rPr lang="pt-BR" altLang="en-US" sz="1200" baseline="0" dirty="0" smtClean="0"/>
              <a:t> </a:t>
            </a:r>
            <a:r>
              <a:rPr lang="pt-BR" altLang="en-US" sz="1200" dirty="0" smtClean="0"/>
              <a:t>via de administração pretendida.</a:t>
            </a:r>
          </a:p>
          <a:p>
            <a:pPr marL="171450" indent="-171450">
              <a:buFontTx/>
              <a:buChar char="-"/>
            </a:pPr>
            <a:endParaRPr lang="pt-BR" altLang="en-US" sz="1200" dirty="0" smtClean="0"/>
          </a:p>
          <a:p>
            <a:pPr marL="171450" indent="-171450">
              <a:buFontTx/>
              <a:buChar char="-"/>
            </a:pPr>
            <a:r>
              <a:rPr lang="pt-BR" altLang="en-US" sz="1200" dirty="0" smtClean="0">
                <a:solidFill>
                  <a:srgbClr val="010000"/>
                </a:solidFill>
              </a:rPr>
              <a:t>A preferência mundial pelas formas farmacêuticas sólidas é devida a alguns fatores determinantes:  Técnicos, Industriais e relacionados aos Usuários. </a:t>
            </a:r>
          </a:p>
          <a:p>
            <a:r>
              <a:rPr lang="pt-BR" altLang="en-US" sz="1200" b="1" dirty="0" smtClean="0"/>
              <a:t>Fator Técnico:</a:t>
            </a:r>
            <a:r>
              <a:rPr lang="pt-BR" altLang="en-US" sz="1200" dirty="0" smtClean="0"/>
              <a:t> a forma sólida, não só para medicamentos mas para todos os compostos químicos é a que confere maior estabilidade química e física. Cada unidade representa uma dose.</a:t>
            </a:r>
          </a:p>
          <a:p>
            <a:r>
              <a:rPr lang="pt-BR" altLang="en-US" sz="1200" b="1" dirty="0" smtClean="0"/>
              <a:t>Fator Industrial:</a:t>
            </a:r>
            <a:r>
              <a:rPr lang="pt-BR" altLang="en-US" sz="1200" dirty="0" smtClean="0"/>
              <a:t> a forma sólida é a de maior facilidade de produção em larga escala, isto não implica que o seu desenvolvimento necessite de menos conhecimentos que as outras. A qualificação da área de produção é menos rigorosa quando comparado aos injetáveis, cuja  administração ocorre por processo invasivo. Em termos de Logística (armazenamento, transporte e distribuição) a</a:t>
            </a:r>
            <a:r>
              <a:rPr lang="pt-BR" altLang="en-US" sz="1200" baseline="0" dirty="0" smtClean="0"/>
              <a:t> forma sólida </a:t>
            </a:r>
            <a:r>
              <a:rPr lang="pt-BR" altLang="en-US" sz="1200" dirty="0" smtClean="0"/>
              <a:t>proporciona melhor relação unidade espaço (compare armazenamento de fracos de xarope com </a:t>
            </a:r>
            <a:r>
              <a:rPr lang="pt-BR" altLang="en-US" sz="1200" dirty="0" err="1" smtClean="0"/>
              <a:t>blíster</a:t>
            </a:r>
            <a:r>
              <a:rPr lang="pt-BR" altLang="en-US" sz="1200" dirty="0" smtClean="0"/>
              <a:t> de comprimidos).</a:t>
            </a:r>
          </a:p>
          <a:p>
            <a:r>
              <a:rPr lang="pt-BR" altLang="en-US" sz="1200" b="1" dirty="0" smtClean="0"/>
              <a:t>Fator relacionado ao usuário:</a:t>
            </a:r>
            <a:r>
              <a:rPr lang="pt-BR" altLang="en-US" sz="1200" dirty="0" smtClean="0"/>
              <a:t> portabilidade e administração, para o usuário é mais fácil levar para o trabalho um </a:t>
            </a:r>
            <a:r>
              <a:rPr lang="pt-BR" altLang="en-US" sz="1200" dirty="0" err="1" smtClean="0"/>
              <a:t>blíster</a:t>
            </a:r>
            <a:r>
              <a:rPr lang="pt-BR" altLang="en-US" sz="1200" dirty="0" smtClean="0"/>
              <a:t> contendo comprimidos do que um frasco de xarope. Facilidade de auto administração (</a:t>
            </a:r>
            <a:r>
              <a:rPr lang="pt-BR" altLang="en-US" sz="1200" u="sng" dirty="0" smtClean="0"/>
              <a:t>não confunda com auto medicação</a:t>
            </a:r>
            <a:r>
              <a:rPr lang="pt-BR" altLang="en-US" sz="1200" dirty="0" smtClean="0"/>
              <a:t>), o usuário pode fazer uso do medicamento em qualquer lugar, p. ex. na rua ou no restaurante, sem levantar suspeita. O que não acontece por ex. se o usuário for auto administrar um injetável ou com um supositório em local público! Não seria nem um pouco conveniente!!. </a:t>
            </a:r>
          </a:p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145CD6-24BE-4980-9B90-2F509F0A561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8291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2" indent="0">
              <a:lnSpc>
                <a:spcPct val="130000"/>
              </a:lnSpc>
              <a:buFontTx/>
              <a:buNone/>
              <a:defRPr/>
            </a:pPr>
            <a:r>
              <a:rPr lang="pt-BR" sz="1400" dirty="0" smtClean="0"/>
              <a:t>-As formas farmacêuticas sólidas  podem ser classificadas em dois grandes grupos: As de </a:t>
            </a:r>
            <a:r>
              <a:rPr lang="pt-BR" sz="1400" b="1" dirty="0" smtClean="0"/>
              <a:t>liberação convencional </a:t>
            </a:r>
            <a:r>
              <a:rPr lang="pt-BR" sz="1400" dirty="0" smtClean="0"/>
              <a:t>e as de </a:t>
            </a:r>
            <a:r>
              <a:rPr lang="pt-BR" sz="1400" b="1" dirty="0" smtClean="0"/>
              <a:t>liberação modificada </a:t>
            </a:r>
            <a:r>
              <a:rPr lang="pt-BR" sz="1400" dirty="0" smtClean="0"/>
              <a:t>também denominadas </a:t>
            </a:r>
            <a:r>
              <a:rPr lang="pt-BR" sz="1400" b="1" i="1" dirty="0" smtClean="0">
                <a:solidFill>
                  <a:schemeClr val="accent5">
                    <a:lumMod val="75000"/>
                  </a:schemeClr>
                </a:solidFill>
              </a:rPr>
              <a:t>sistemas ou</a:t>
            </a:r>
            <a:r>
              <a:rPr lang="pt-BR" sz="1400" b="1" i="1" baseline="0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pt-BR" sz="1400" b="1" i="1" dirty="0" smtClean="0">
                <a:solidFill>
                  <a:schemeClr val="accent5">
                    <a:lumMod val="75000"/>
                  </a:schemeClr>
                </a:solidFill>
              </a:rPr>
              <a:t>dispositivos sólidos de liberação de fármacos. </a:t>
            </a:r>
          </a:p>
          <a:p>
            <a:pPr marL="285750" lvl="2" indent="-285750">
              <a:lnSpc>
                <a:spcPct val="130000"/>
              </a:lnSpc>
              <a:buFontTx/>
              <a:buChar char="-"/>
              <a:defRPr/>
            </a:pPr>
            <a:endParaRPr lang="pt-BR" sz="1400" b="1" i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0" lvl="2" algn="l">
              <a:lnSpc>
                <a:spcPct val="130000"/>
              </a:lnSpc>
              <a:buFont typeface="Wingdings 2" pitchFamily="18" charset="2"/>
              <a:buNone/>
              <a:defRPr/>
            </a:pPr>
            <a:r>
              <a:rPr lang="pt-BR" sz="14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</a:t>
            </a:r>
            <a:r>
              <a:rPr lang="pt-BR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Formas farmacêuticas sólidas convencionais </a:t>
            </a:r>
            <a:r>
              <a:rPr lang="pt-BR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são as de maior representatividade no mercado. São caracterizadas por conter o teor correto do fármaco por unidade, na forma correta. Quando falamos em forma correta estamos nos referindo à forma isomérica, os órgãos regulatórios passaram a fazer esta exigência após o desastre da talidomida, o qual ocorreu devido à administração de</a:t>
            </a:r>
            <a:r>
              <a:rPr lang="pt-BR" sz="14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duas formas isoméricas (mistura racêmica), onde somente o isômero </a:t>
            </a:r>
            <a:r>
              <a:rPr lang="pt-BR" sz="14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dextrógero</a:t>
            </a:r>
            <a:r>
              <a:rPr lang="pt-BR" sz="14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</a:t>
            </a:r>
            <a:r>
              <a:rPr lang="pt-BR" sz="14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</a:t>
            </a:r>
            <a:r>
              <a:rPr lang="pt-BR" sz="140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era responsável pela atividade proposta, enquanto que o </a:t>
            </a:r>
            <a:r>
              <a:rPr lang="pt-BR" sz="1400" i="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levógero</a:t>
            </a:r>
            <a:r>
              <a:rPr lang="pt-BR" sz="140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pt-BR" sz="140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(S) </a:t>
            </a:r>
            <a:r>
              <a:rPr lang="pt-BR" sz="140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era teratogênico</a:t>
            </a:r>
            <a:r>
              <a:rPr lang="pt-BR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0" lvl="2" algn="l">
              <a:lnSpc>
                <a:spcPct val="130000"/>
              </a:lnSpc>
              <a:buFont typeface="Wingdings 2" pitchFamily="18" charset="2"/>
              <a:buNone/>
              <a:defRPr/>
            </a:pPr>
            <a:r>
              <a:rPr lang="pt-BR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 marL="0" lvl="2" algn="just">
              <a:lnSpc>
                <a:spcPct val="130000"/>
              </a:lnSpc>
              <a:buFont typeface="Wingdings 2" pitchFamily="18" charset="2"/>
              <a:buNone/>
              <a:defRPr/>
            </a:pPr>
            <a:r>
              <a:rPr lang="pt-BR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liberação do fármaco ocorre por desintegração e dissolução da forma farmacêutica, liberando todo o fármaco em curto espaço de  tempo, de acordo com a monografia da Farmacopeia (**ver ao final do texto). Os eventos desintegração ou dissolução e liberação do fármaco são válidos para sólidos compactos (comprimidos), cápsulas e grânulos. Não inclui os pós, pois neste caso não há desintegração da forma farmacêutica e sim dissolução do fármaco. Mas</a:t>
            </a:r>
            <a:r>
              <a:rPr lang="pt-BR" sz="14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é importante entender que, e</a:t>
            </a:r>
            <a:r>
              <a:rPr lang="pt-BR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 todos os casos o </a:t>
            </a:r>
            <a:r>
              <a:rPr lang="pt-BR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fármaco só está disponível para a absorção após sua dissolução</a:t>
            </a:r>
            <a:r>
              <a:rPr lang="pt-BR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Não confunda fármaco disponível com biodisponibilidade. O fármaco está </a:t>
            </a:r>
            <a:r>
              <a:rPr lang="pt-BR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disponível quando está solúvel </a:t>
            </a:r>
            <a:r>
              <a:rPr lang="pt-BR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 ambiente do trato gastrintestinal.  Fármaco </a:t>
            </a:r>
            <a:r>
              <a:rPr lang="pt-BR" sz="1400" b="1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biodisponível</a:t>
            </a:r>
            <a:r>
              <a:rPr lang="pt-BR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é aquele que está na corrente circulatória</a:t>
            </a:r>
            <a:r>
              <a:rPr lang="pt-BR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 marL="0" lvl="2" algn="just">
              <a:lnSpc>
                <a:spcPct val="130000"/>
              </a:lnSpc>
              <a:buFont typeface="Wingdings 2" pitchFamily="18" charset="2"/>
              <a:buNone/>
              <a:defRPr/>
            </a:pPr>
            <a:endParaRPr lang="pt-BR" sz="14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defRPr/>
            </a:pPr>
            <a:r>
              <a:rPr lang="pt-BR" sz="1400" b="1" dirty="0" smtClean="0"/>
              <a:t>-Formas Farmacêuticas sólidas ou dispositivos de liberação modificada </a:t>
            </a:r>
            <a:r>
              <a:rPr lang="pt-BR" sz="1400" dirty="0" smtClean="0"/>
              <a:t>de fármacos podem ser agrupadas em dois grandes grupos: as de </a:t>
            </a:r>
            <a:r>
              <a:rPr lang="pt-BR" sz="1400" u="sng" dirty="0" smtClean="0"/>
              <a:t>liberação imediata </a:t>
            </a:r>
            <a:r>
              <a:rPr lang="pt-BR" sz="1400" dirty="0" smtClean="0"/>
              <a:t>e as de </a:t>
            </a:r>
            <a:r>
              <a:rPr lang="pt-BR" sz="1400" u="sng" dirty="0" smtClean="0"/>
              <a:t>liberação lenta</a:t>
            </a:r>
            <a:r>
              <a:rPr lang="pt-BR" sz="1400" dirty="0" smtClean="0"/>
              <a:t>.</a:t>
            </a:r>
          </a:p>
          <a:p>
            <a:pPr>
              <a:defRPr/>
            </a:pPr>
            <a:r>
              <a:rPr lang="pt-BR" sz="1400" b="1" dirty="0" smtClean="0"/>
              <a:t> As de liberação imediata</a:t>
            </a:r>
            <a:r>
              <a:rPr lang="pt-BR" sz="1400" dirty="0" smtClean="0"/>
              <a:t> são planejadas para uso em quadros clínicos que exijam ação imediata como p.ex. c</a:t>
            </a:r>
            <a:r>
              <a:rPr lang="pt-BR" altLang="en-US" sz="1400" dirty="0" smtClean="0"/>
              <a:t>rise de angina,   crise de hipertensão, infarto do miocárdio, acidente vascular. Nestes casos a administração predominante é por via sub lingual, epitélio não queratinizado e altamente vascularizado. O tampo de desintegração e dissolução do fármaco deve ser  entre 15 e 45 segundos, comprimidos do tipo </a:t>
            </a:r>
            <a:r>
              <a:rPr lang="pt-BR" altLang="en-US" sz="1400" i="1" dirty="0" err="1" smtClean="0"/>
              <a:t>fast</a:t>
            </a:r>
            <a:r>
              <a:rPr lang="pt-BR" altLang="en-US" sz="1400" i="1" dirty="0" smtClean="0"/>
              <a:t> </a:t>
            </a:r>
            <a:r>
              <a:rPr lang="pt-BR" altLang="en-US" sz="1400" i="1" dirty="0" err="1" smtClean="0"/>
              <a:t>disolve</a:t>
            </a:r>
            <a:r>
              <a:rPr lang="pt-BR" altLang="en-US" sz="1400" dirty="0" smtClean="0"/>
              <a:t>. Podem ser utilizadas também em outras situações tais como em idosos com dificuldade de deglutição, neste caso a liberação é bucal e o fármaco pode ser absorvido pela mucosa bucal ou por deglutição da saliva no trato gastrintestinal.</a:t>
            </a:r>
          </a:p>
          <a:p>
            <a:pPr marL="0" lvl="3" indent="0">
              <a:buFontTx/>
              <a:buNone/>
              <a:defRPr/>
            </a:pPr>
            <a:r>
              <a:rPr lang="pt-BR" sz="1400" b="1" dirty="0" smtClean="0"/>
              <a:t>As formas de liberação lenta </a:t>
            </a:r>
            <a:r>
              <a:rPr lang="pt-BR" sz="1400" dirty="0" smtClean="0"/>
              <a:t>são planejadas  visando proporcionar uma liberação bimodal do fármaco ou seja, liberação inicial rápida até atingir no plasma, a concentração terapêutica seguida de liberação lenta e contínua do fármaco de forma a manter a concentração plasmática constante por longo período de tempo. </a:t>
            </a:r>
          </a:p>
          <a:p>
            <a:pPr marL="0" lvl="3" indent="0">
              <a:buFontTx/>
              <a:buNone/>
              <a:defRPr/>
            </a:pPr>
            <a:r>
              <a:rPr lang="pt-BR" sz="1400" dirty="0" smtClean="0"/>
              <a:t>Para isto e considerando a administração por via oral. </a:t>
            </a:r>
            <a:r>
              <a:rPr lang="pt-BR" alt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 sistema é ativado em contato com água (hidratação) e com esta a dissolução do fármaco, o fármaco difunde deste para o meio externo ao sistema (lei da ação das massas) ou o sistema é erodido, sendo que a liberação do fármaco deve ocorrer, em  velocidade e extensão pré-determinada e no local desejado.  A</a:t>
            </a:r>
            <a:r>
              <a:rPr lang="pt-BR" altLang="en-U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velocidade e extensão de liberação devem ser de acordo com as necessidades clínicas, levando em conta os eventos farmacocinéticos que ocorrem após a liberação do fármaco. </a:t>
            </a:r>
            <a:r>
              <a:rPr lang="pt-BR" alt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Considerando que a absorção não seja fator limitante, a velocidade de liberação do fármaco a partir da forma farmacêutica deve ser igual a velocidade de metabolização, somada à velocidade e eliminação do fármaco intacto, se houver.</a:t>
            </a:r>
            <a:r>
              <a:rPr lang="pt-BR" altLang="en-US" sz="14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pt-BR" alt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Sendo a administração por via oral, o tempo de liberação do fármaco a partir da forma farmacêutica deve ser calculado considerando o </a:t>
            </a:r>
            <a:r>
              <a:rPr lang="pt-BR" altLang="en-US" sz="1400" u="sng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tempo de trânsito</a:t>
            </a:r>
            <a:r>
              <a:rPr lang="pt-BR" alt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no trato gastrintestinal, da boca até a eliminação. </a:t>
            </a:r>
          </a:p>
          <a:p>
            <a:pPr>
              <a:defRPr/>
            </a:pPr>
            <a:r>
              <a:rPr lang="pt-BR" sz="1400" b="1" dirty="0" smtClean="0"/>
              <a:t>Tempo de trânsito: </a:t>
            </a:r>
            <a:r>
              <a:rPr lang="pt-BR" sz="1400" dirty="0" smtClean="0"/>
              <a:t>estômago até duas horas, intestino do duodeno ao íleo em torno de cinco horas, portanto em torno de sete horas até chegar ao cólon onde permanece por +ou – 17horas. Isto, considerando que a eliminação dos dejetos ocorre em média a cada vinte e quatro horas. Então é prudente que seja calculado para ocorrer entre 18 a 20 horas. </a:t>
            </a:r>
          </a:p>
          <a:p>
            <a:pPr>
              <a:defRPr/>
            </a:pPr>
            <a:r>
              <a:rPr lang="pt-BR" sz="1400" dirty="0" smtClean="0"/>
              <a:t>É importante lembrar que a porção intestinal adaptada fisiologicamente para absorção de moléculas orgânicas é o </a:t>
            </a:r>
            <a:r>
              <a:rPr lang="pt-BR" sz="1400" u="sng" dirty="0" smtClean="0"/>
              <a:t>intestino delgado</a:t>
            </a:r>
            <a:r>
              <a:rPr lang="pt-BR" sz="1400" dirty="0" smtClean="0"/>
              <a:t>, sendo que a área absortiva decresce  do duodeno para o íleo. O cólon foi adaptado para a absorção de moléculas orgânicas e sim reabsorção de água e de eletrólitos, porém alguns fármacos são absorvidos ao longo de todo o trato gastrintestinal. </a:t>
            </a:r>
            <a:r>
              <a:rPr lang="pt-BR" sz="1400" b="1" dirty="0" smtClean="0"/>
              <a:t>Quando conseguimos atingir estes objetivos temos um sistema de liberação e ação controlada mais apropriada para tratamento de portadores de doenças crônicas.</a:t>
            </a:r>
          </a:p>
          <a:p>
            <a:pPr marL="0" lvl="3" indent="0">
              <a:buFontTx/>
              <a:buNone/>
              <a:defRPr/>
            </a:pPr>
            <a:endParaRPr lang="pt-BR" altLang="en-US" sz="14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lvl="3" indent="0">
              <a:buFontTx/>
              <a:buNone/>
              <a:defRPr/>
            </a:pPr>
            <a:r>
              <a:rPr lang="pt-BR" altLang="en-US" sz="14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....continua no próximo slide.....</a:t>
            </a:r>
          </a:p>
          <a:p>
            <a:pPr marL="0" lvl="2" algn="just">
              <a:lnSpc>
                <a:spcPct val="130000"/>
              </a:lnSpc>
              <a:buFont typeface="Wingdings 2" pitchFamily="18" charset="2"/>
              <a:buNone/>
              <a:defRPr/>
            </a:pPr>
            <a:endParaRPr lang="pt-BR" sz="14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lvl="2" algn="just">
              <a:lnSpc>
                <a:spcPct val="130000"/>
              </a:lnSpc>
              <a:buFont typeface="Wingdings 2" pitchFamily="18" charset="2"/>
              <a:buNone/>
              <a:defRPr/>
            </a:pPr>
            <a:endParaRPr lang="pt-BR" sz="14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lvl="2" algn="just">
              <a:lnSpc>
                <a:spcPct val="130000"/>
              </a:lnSpc>
              <a:buFont typeface="Wingdings 2" pitchFamily="18" charset="2"/>
              <a:buNone/>
              <a:defRPr/>
            </a:pPr>
            <a:r>
              <a:rPr lang="pt-BR" sz="16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**Definição segundo a ANVISA: </a:t>
            </a:r>
            <a:r>
              <a:rPr lang="pt-BR" sz="1400" b="0" i="1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Código Oficial Farmacêutico do País, onde se estabelecem, dentre outras coisas, os requisitos mínimos de qualidade para fármacos, insumos, drogas vegetais, medicamentos e produtos para a saúde. Tem por finalidade promover a saúde da população, estabelecendo requisitos de qualidade e segurança dos insumos para a saúde, especialmente dos medicamentos, apoiando as ações de regulação sanitária e induzindo ao desenvolvimento científico e tecnológico nacional</a:t>
            </a:r>
            <a:r>
              <a:rPr lang="pt-BR" sz="14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pt-BR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pt-BR" sz="1400" b="1" kern="1200" dirty="0" smtClean="0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145CD6-24BE-4980-9B90-2F509F0A561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0825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pt-BR" sz="1200" b="1" i="1" dirty="0" smtClean="0"/>
              <a:t>Continuação:</a:t>
            </a:r>
          </a:p>
          <a:p>
            <a:pPr>
              <a:defRPr/>
            </a:pPr>
            <a:endParaRPr lang="pt-BR" sz="1200" dirty="0" smtClean="0"/>
          </a:p>
          <a:p>
            <a:pPr>
              <a:defRPr/>
            </a:pPr>
            <a:r>
              <a:rPr lang="pt-BR" sz="1200" dirty="0" smtClean="0"/>
              <a:t>Se pretendemos utilizar um fármaco já usado sistema convencional para compor um sistema de liberação controlada devemos conhecer: 1) os parâmetros farmacocinéticos do fármaco, pois se a velocidade de metabolização e eliminação for lenta (longo tempo de semivida biológica) não se justifica utilizá-lo para compor um sistema de liberação controlada; 2) o fármaco deve ter absorção regular ao longo de todo o trato gastrintestinal; 3) baixo índice terapêutico ou doses altas (p. ex. quatro doses diárias de 500mg) o sistema deveria conter entre 1,5 a 2,0g,  inviável para a deglutição em função do tamanho.</a:t>
            </a:r>
          </a:p>
          <a:p>
            <a:pPr>
              <a:defRPr/>
            </a:pPr>
            <a:r>
              <a:rPr lang="pt-BR" sz="1200" b="1" dirty="0" smtClean="0"/>
              <a:t>Outro sistema de liberação modificada entre outros: </a:t>
            </a:r>
            <a:r>
              <a:rPr lang="pt-BR" sz="1200" dirty="0" smtClean="0"/>
              <a:t>1) Sistema de liberação entérica, onde a forma farmacêutica resiste ao ambiente gástrico, liberando o fármaco no ambiente entérico. Utilizado para fármacos que não resistem ao pH gástrico ou fármacos muito irritantes à mucosa gástrica; 2). Sistemas de liberação retardado, a liberação ocorre depois de um determinado lapso de tempo. Utilizados </a:t>
            </a:r>
            <a:r>
              <a:rPr lang="pt-BR" sz="1200" dirty="0" err="1" smtClean="0"/>
              <a:t>p.ex</a:t>
            </a:r>
            <a:r>
              <a:rPr lang="pt-BR" sz="1200" dirty="0" smtClean="0"/>
              <a:t> para hipertensos quando o pico da hipertensão ocorre na madrugada. O medicamento é ingerido um pouco antes ou ao deitar, porém a liberação do fármaco vai ocorrer de 4 a 6 horas depois da ingestão; 3) Sistema de liberação cólon específica, como o próprio nome diz, pretende liberação somente no cólon e não ao longo do trato gastrintestinal. Utilizado em portadores de doença de </a:t>
            </a:r>
            <a:r>
              <a:rPr lang="pt-BR" sz="1200" dirty="0" err="1" smtClean="0"/>
              <a:t>Crohn</a:t>
            </a:r>
            <a:r>
              <a:rPr lang="pt-BR" sz="1200" dirty="0" smtClean="0"/>
              <a:t>, para veicular fármacos como o ácido 5 </a:t>
            </a:r>
            <a:r>
              <a:rPr lang="pt-BR" sz="1200" dirty="0" err="1" smtClean="0"/>
              <a:t>aminosalicilico</a:t>
            </a:r>
            <a:r>
              <a:rPr lang="pt-BR" sz="1200" dirty="0" smtClean="0"/>
              <a:t> , </a:t>
            </a:r>
            <a:r>
              <a:rPr lang="pt-BR" sz="1200" dirty="0" err="1" smtClean="0"/>
              <a:t>mesalazina</a:t>
            </a:r>
            <a:r>
              <a:rPr lang="pt-BR" sz="1200" dirty="0" smtClean="0"/>
              <a:t> e </a:t>
            </a:r>
            <a:r>
              <a:rPr lang="pt-BR" sz="1200" dirty="0" err="1" smtClean="0"/>
              <a:t>sulfasalazina</a:t>
            </a:r>
            <a:r>
              <a:rPr lang="pt-BR" sz="1200" dirty="0" smtClean="0"/>
              <a:t>, onde é desejado ação tópica e não sistêmica devido aos efeitos colaterais dos fármacos.</a:t>
            </a:r>
            <a:endParaRPr lang="pt-BR" altLang="en-US" sz="1200" kern="1200" dirty="0" smtClean="0">
              <a:solidFill>
                <a:schemeClr val="accent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145CD6-24BE-4980-9B90-2F509F0A561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2874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 sistema de liberação convencional está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representado na figura pelas curvas (A1, A2...,) que estão relacionadas a administração de doses sucessivas do medicamento.  Após a administração da primeira dose a concentração plasmática vai aumentado até atingir a concentração terapêutica (a necessária para a manifestação do efeito). </a:t>
            </a:r>
            <a:r>
              <a:rPr lang="pt-BR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Isto ocorre desde que a absorção não seja fator limitante. </a:t>
            </a:r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 seguida a concentração plasmática começa a reduzir em função dos eventos farmacocinéticos. </a:t>
            </a:r>
            <a:r>
              <a:rPr lang="pt-BR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Desde que o fármaco por si não seja dotado de alto tempo de semivida (meia-vida) biológica (T1/2). </a:t>
            </a:r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 pouco tempo a concentração plasmática está aquém da concentração terapêutica do fármaco. Necessitando da administração de nova dose. Note que a curva de concentração plasmática da primeira dose, não chega até a linha de base. Ou seja, permanece uma concentração residual. Veja que após doses sucessivas o nível de concentração plasmática vai aumentando, ultrapassando a dose terapêutica e chegando a faixa tóxica, concentração esta, que aumenta as possibilidades de manifestação de efeitos colaterais e adversos. Observem também que entre uma dose e outra temos um período em que a concentração do fármaco está abaixo da concentração terapêutica, portanto o usuário está desprotegido.</a:t>
            </a:r>
          </a:p>
          <a:p>
            <a:pPr>
              <a:defRPr/>
            </a:pPr>
            <a:endParaRPr lang="pt-BR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defRPr/>
            </a:pPr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curva segmentada (B) representa a administração de um sistema de liberação controlado. Note que a curva apresenta duas inclinações, uma inicial (primeira) mais inclinada até atingir a concentração terapêutica, onde,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neste momento a inclinação da curva muda e permanece num platô (concentração constante) por um período de tempo.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Embora </a:t>
            </a:r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não esteja representado nesse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gráfico, </a:t>
            </a:r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após este tempo a curva entra em declínio. A primeira fase da curva mostra que a liberação é rápida seguida de absorção e distribuição do fármaco pela corrente circulatória até atingir a dose terapêutica. Em seguida a curva muda de inclinação e estabelece um platô. Este platô ocorre porque a velocidade de liberação foi programada para ser igual a velocidade de metabolização e eliminação do fármaco. Neste caso não temos oscilação da concentração plasmática do fármaco nem para mais nem para menos que a  concentração terapêutica. </a:t>
            </a:r>
          </a:p>
          <a:p>
            <a:pPr>
              <a:defRPr/>
            </a:pPr>
            <a:r>
              <a:rPr lang="pt-BR" alt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Os sistemas de liberação modificada (controlada) devem conter o fármaco com teor correto na forma físico</a:t>
            </a:r>
            <a:r>
              <a:rPr lang="pt-BR" altLang="en-US" sz="14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-química </a:t>
            </a:r>
            <a:r>
              <a:rPr lang="pt-BR" alt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correta.</a:t>
            </a:r>
          </a:p>
          <a:p>
            <a:pPr>
              <a:defRPr/>
            </a:pPr>
            <a:r>
              <a:rPr lang="pt-BR" alt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 principal diferencial destes sistema é a modulação da velocidade e extensão de liberação de acordo com às necessidades clínicas, levando em conta os eventos farmacocinéticos que ocorrem após a liberação do fármaco</a:t>
            </a:r>
            <a:r>
              <a:rPr lang="pt-BR" altLang="en-U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pt-BR" altLang="en-US" sz="1400" b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defRPr/>
            </a:pPr>
            <a:r>
              <a:rPr lang="pt-BR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Quando este diferencial é atingido, estes sistemas apresentam várias vantagens, entre elas:</a:t>
            </a:r>
            <a:endParaRPr lang="pt-BR" sz="14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defRPr/>
            </a:pPr>
            <a:r>
              <a:rPr lang="pt-BR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-Maior segurança ao usuário, devido a manutenção da concentração plasmática do fármaco e níveis constantes. Isto reduz a probabilidade de efeitos colaterais/adversos e possibilita a redução de dose diária e frequência de administração, proporcionando maior aderência ao tratamento por parte do usuário.</a:t>
            </a:r>
          </a:p>
          <a:p>
            <a:pPr>
              <a:defRPr/>
            </a:pPr>
            <a:r>
              <a:rPr lang="pt-BR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-Além dos benefícios ao usuário, devemos também considerar o fator econômico, ou seja, em função do grau de inovação do sistema, este poderá ser patenteado.</a:t>
            </a:r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>
              <a:defRPr/>
            </a:pPr>
            <a:endParaRPr lang="pt-BR" sz="14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defRPr/>
            </a:pPr>
            <a:endParaRPr lang="pt-BR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145CD6-24BE-4980-9B90-2F509F0A561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68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3">
              <a:lnSpc>
                <a:spcPct val="100000"/>
              </a:lnSpc>
              <a:defRPr/>
            </a:pPr>
            <a:r>
              <a:rPr lang="pt-BR" alt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Os sistemas </a:t>
            </a:r>
            <a:r>
              <a:rPr lang="pt-BR" altLang="en-U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Matriciais</a:t>
            </a:r>
            <a:r>
              <a:rPr lang="pt-BR" alt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são amplamente utilizados para </a:t>
            </a:r>
            <a:r>
              <a:rPr lang="pt-BR" altLang="en-U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modular a liberação de fármacos</a:t>
            </a:r>
            <a:r>
              <a:rPr lang="pt-BR" alt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por serem obtidos de maneira similar aos comprimidos de liberação convencional </a:t>
            </a:r>
            <a:r>
              <a:rPr lang="pt-BR" altLang="en-US" sz="1400" dirty="0" smtClean="0"/>
              <a:t>(forma farmacêutica sólida obtida por compactação e modelagem)</a:t>
            </a:r>
            <a:r>
              <a:rPr lang="pt-BR" alt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Podem ser divididos em dois grupos: </a:t>
            </a:r>
            <a:r>
              <a:rPr lang="pt-BR" altLang="en-U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Matriz hidrofóbica</a:t>
            </a:r>
            <a:r>
              <a:rPr lang="pt-BR" alt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composta por polímero hidrofóbico e </a:t>
            </a:r>
            <a:r>
              <a:rPr lang="pt-BR" altLang="en-U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Matriz hidrofílica </a:t>
            </a:r>
            <a:r>
              <a:rPr lang="pt-BR" alt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composta com polímero hidrofílico.  </a:t>
            </a:r>
          </a:p>
          <a:p>
            <a:pPr marL="0" lvl="3">
              <a:lnSpc>
                <a:spcPct val="100000"/>
              </a:lnSpc>
              <a:defRPr/>
            </a:pPr>
            <a:r>
              <a:rPr lang="pt-BR" alt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No processo de obtenção são utilizados adjuvantes similares aos do comprimido convencional adicionado do polímero (hidrofílico ou hidrofóbico) cuja proporção depende da velocidade de liberação desejada para o fármaco. Note, o fármaco deve estar uniformemente distribuído na matriz, interior e superfície. </a:t>
            </a:r>
          </a:p>
          <a:p>
            <a:pPr marL="0" lvl="3">
              <a:lnSpc>
                <a:spcPct val="100000"/>
              </a:lnSpc>
              <a:defRPr/>
            </a:pPr>
            <a:endParaRPr lang="pt-BR" altLang="en-US" sz="14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lvl="3">
              <a:lnSpc>
                <a:spcPct val="100000"/>
              </a:lnSpc>
              <a:defRPr/>
            </a:pPr>
            <a:r>
              <a:rPr lang="pt-BR" altLang="en-US" sz="14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Em matriz hidrofílica </a:t>
            </a:r>
            <a:r>
              <a:rPr lang="pt-BR" altLang="en-US" sz="14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(esquema</a:t>
            </a:r>
            <a:r>
              <a:rPr lang="pt-BR" altLang="en-US" sz="1400" b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B da figura)</a:t>
            </a:r>
            <a:r>
              <a:rPr lang="pt-BR" alt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após ingestão do medicamento e em contato com água, a superfície do comprimido é molhada e inicia-se o</a:t>
            </a:r>
            <a:r>
              <a:rPr lang="pt-BR" altLang="en-US" sz="14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processo de </a:t>
            </a:r>
            <a:r>
              <a:rPr lang="pt-BR" alt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penetração do líquido na matriz promovendo a interação polímero/água e como consequência, redução da interação polímero/polímero na região hidratada.</a:t>
            </a:r>
            <a:r>
              <a:rPr lang="pt-BR" altLang="en-US" sz="14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Uma vez a</a:t>
            </a:r>
            <a:r>
              <a:rPr lang="pt-BR" alt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superfície estando hidratada, ocorre o intumescimento e </a:t>
            </a:r>
            <a:r>
              <a:rPr lang="pt-BR" altLang="en-US" sz="14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geleificação</a:t>
            </a:r>
            <a:r>
              <a:rPr lang="pt-BR" alt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sendo, inicialmente formada por uma fina camada. Com a penetração de mais água a camada de gel vai ficando mais espessa.  Quando inicia a penetração de liquido na matriz, o fármaco da superfície da matriz dissolve e migra para o líquido do trato gastrintestinal (fármaco disponível) com o progresso do processo de </a:t>
            </a:r>
            <a:r>
              <a:rPr lang="pt-BR" altLang="en-US" sz="14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geleificação</a:t>
            </a:r>
            <a:r>
              <a:rPr lang="pt-BR" alt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 difusão do líquido para o interior da matriz diminui, assim como a difusão do fármaco para fora da matriz (lembra da lei de difusão de </a:t>
            </a:r>
            <a:r>
              <a:rPr lang="pt-BR" altLang="en-US" sz="14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Fic</a:t>
            </a:r>
            <a:r>
              <a:rPr lang="pt-BR" alt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 difusão de uma molécula é constante em um determinado tempo, porém o tempo de migração depende da distancia a percorrer). Com o progresso de entrada de água a interação polímero/polímero vai reduzindo e a interação polímero/água aumenta e dessa forma</a:t>
            </a:r>
            <a:r>
              <a:rPr lang="pt-BR" altLang="en-US" sz="14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pt-BR" altLang="en-US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 polímero começa a dispersar na água, ou seja começa e erosão da matriz.</a:t>
            </a:r>
            <a:endParaRPr lang="pt-BR" sz="14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pt-BR" dirty="0" smtClean="0"/>
          </a:p>
          <a:p>
            <a:pPr marL="0" marR="0" lvl="3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altLang="en-US" sz="1400" b="1" dirty="0" smtClean="0"/>
              <a:t>Em matrizes hidrofóbicas </a:t>
            </a:r>
            <a:r>
              <a:rPr lang="pt-BR" altLang="en-US" sz="1400" b="0" dirty="0" smtClean="0"/>
              <a:t>(esquema A da figura)</a:t>
            </a:r>
            <a:r>
              <a:rPr lang="pt-BR" altLang="en-US" sz="1400" b="1" dirty="0" smtClean="0"/>
              <a:t>, </a:t>
            </a:r>
            <a:r>
              <a:rPr lang="pt-BR" altLang="en-US" sz="1400" dirty="0" smtClean="0"/>
              <a:t> menos utilizadas que as hidrofílicas, após ingestão do medicamento e em contato com água, a superfície do comprimido é molhada e inicia a erosão da matriz por ação do suco gástrico ácido ou suco entérico , dependendo do tipo do componente graxo, este pode ser erodido pela ação de </a:t>
            </a:r>
            <a:r>
              <a:rPr lang="pt-BR" altLang="en-US" sz="1400" dirty="0" err="1" smtClean="0"/>
              <a:t>esterases</a:t>
            </a:r>
            <a:r>
              <a:rPr lang="pt-BR" altLang="en-US" sz="1400" dirty="0" smtClean="0"/>
              <a:t> pancreáticas lançadas no duodeno. Nestes sistemas o controle da liberação é mais complexo.</a:t>
            </a:r>
            <a:endParaRPr lang="pt-BR" sz="14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145CD6-24BE-4980-9B90-2F509F0A561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7354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 smtClean="0">
                <a:latin typeface="Arial" charset="0"/>
              </a:rPr>
              <a:t>Os sistemas de liberação do tipo </a:t>
            </a:r>
            <a:r>
              <a:rPr lang="pt-BR" b="1" dirty="0" smtClean="0">
                <a:latin typeface="Arial" charset="0"/>
              </a:rPr>
              <a:t>bomba osmótica </a:t>
            </a:r>
            <a:r>
              <a:rPr lang="pt-BR" dirty="0" smtClean="0">
                <a:latin typeface="Arial" charset="0"/>
              </a:rPr>
              <a:t>podem ser considerados comprimido convencional em cuja composição contém um agente osmótico, preferencialmente cloreto de potássio. Este comprimido é revestido com um filme semipermeável (não passa soluto,</a:t>
            </a:r>
            <a:r>
              <a:rPr lang="pt-BR" baseline="0" dirty="0" smtClean="0">
                <a:latin typeface="Arial" charset="0"/>
              </a:rPr>
              <a:t> </a:t>
            </a:r>
            <a:r>
              <a:rPr lang="pt-BR" dirty="0" smtClean="0">
                <a:latin typeface="Arial" charset="0"/>
              </a:rPr>
              <a:t>só solvente) representado na figura com</a:t>
            </a:r>
            <a:r>
              <a:rPr lang="pt-BR" baseline="0" dirty="0" smtClean="0">
                <a:latin typeface="Arial" charset="0"/>
              </a:rPr>
              <a:t> uma </a:t>
            </a:r>
            <a:r>
              <a:rPr lang="pt-BR" dirty="0" smtClean="0">
                <a:latin typeface="Arial" charset="0"/>
              </a:rPr>
              <a:t>linha escura sólida. Para viabilizar liberação bimodal (dose para atingir o nível terapêutico) sobre este filme é aplicado uma camada contendo o fármaco para liberação imediata (representado</a:t>
            </a:r>
            <a:r>
              <a:rPr lang="pt-BR" baseline="0" dirty="0" smtClean="0">
                <a:latin typeface="Arial" charset="0"/>
              </a:rPr>
              <a:t> na figura</a:t>
            </a:r>
            <a:r>
              <a:rPr lang="pt-BR" dirty="0" smtClean="0">
                <a:latin typeface="Arial" charset="0"/>
              </a:rPr>
              <a:t> com</a:t>
            </a:r>
            <a:r>
              <a:rPr lang="pt-BR" baseline="0" dirty="0" smtClean="0">
                <a:latin typeface="Arial" charset="0"/>
              </a:rPr>
              <a:t> uma </a:t>
            </a:r>
            <a:r>
              <a:rPr lang="pt-BR" dirty="0" smtClean="0">
                <a:latin typeface="Arial" charset="0"/>
              </a:rPr>
              <a:t>linha </a:t>
            </a:r>
            <a:r>
              <a:rPr lang="pt-BR" dirty="0" err="1" smtClean="0">
                <a:latin typeface="Arial" charset="0"/>
              </a:rPr>
              <a:t>hachurada</a:t>
            </a:r>
            <a:r>
              <a:rPr lang="pt-BR" dirty="0" smtClean="0">
                <a:latin typeface="Arial" charset="0"/>
              </a:rPr>
              <a:t>). Se o fármaco for sensível p. ex. à luz, outro filme pode ser aplicado sobre a camada externa de fármaco para protegê-lo. Construído este dispositivo, é estabelecido</a:t>
            </a:r>
            <a:r>
              <a:rPr lang="pt-BR" baseline="0" dirty="0" smtClean="0">
                <a:latin typeface="Arial" charset="0"/>
              </a:rPr>
              <a:t> </a:t>
            </a:r>
            <a:r>
              <a:rPr lang="pt-BR" dirty="0" smtClean="0">
                <a:latin typeface="Arial" charset="0"/>
              </a:rPr>
              <a:t>um orifício com raio laser (entre 500 e 700 micras ) em uma das superfícies por onde sairá o fármaco depois de solubilizado.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dirty="0" smtClean="0">
                <a:latin typeface="Arial" charset="0"/>
              </a:rPr>
              <a:t>Após ingestão, primeiro o ocorre a dissolução da camada externa (</a:t>
            </a:r>
            <a:r>
              <a:rPr lang="pt-BR" dirty="0" err="1" smtClean="0">
                <a:latin typeface="Arial" charset="0"/>
              </a:rPr>
              <a:t>hachurada</a:t>
            </a:r>
            <a:r>
              <a:rPr lang="pt-BR" dirty="0" smtClean="0">
                <a:latin typeface="Arial" charset="0"/>
              </a:rPr>
              <a:t>) liberando o fármaco em quantidade suficiente para atingir a dose terapêutica, em ato contínuo inicia-se a penetração de líquido no dispositivo, dissolvendo o conteúdo osmótico e dessa forma o fármaco aumenta</a:t>
            </a:r>
            <a:r>
              <a:rPr lang="pt-BR" baseline="0" dirty="0" smtClean="0">
                <a:latin typeface="Arial" charset="0"/>
              </a:rPr>
              <a:t> cada vez mais</a:t>
            </a:r>
            <a:r>
              <a:rPr lang="pt-BR" dirty="0" smtClean="0">
                <a:latin typeface="Arial" charset="0"/>
              </a:rPr>
              <a:t> a pressão interna, promovendo a eliminação gradativa do conteúdo pelo orifício (veja no próximo slide  um medicamento comercial neste sistema de liberação, no próximo a ilustração feita com um protótipo). </a:t>
            </a:r>
            <a:endParaRPr lang="en-US" dirty="0" smtClean="0">
              <a:latin typeface="Arial" charset="0"/>
            </a:endParaRPr>
          </a:p>
          <a:p>
            <a:endParaRPr lang="en-US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145CD6-24BE-4980-9B90-2F509F0A561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171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D9191B6-44AB-4ADD-A684-F7442323CA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5936801-16BE-4B14-92B3-543E37205A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026169F-F77A-4077-AD00-E12BBF681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92C16-323F-4E2F-8709-DC7344430D11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343F8BD-812C-4543-B9B9-EFCACB2B8A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E873E69-A946-4BD6-ABBF-53927A8A2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7F8EE-DBED-4C47-82F3-522BDCA6846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7017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114274-54DB-434A-A537-D174761A66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826CB1D-8E32-4E5E-81EA-FCBCAF099C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F4798F5-5CD8-4B00-AB64-981D855FC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92C16-323F-4E2F-8709-DC7344430D11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F9BBB6A-3FF6-4F25-A60B-C16F7BF4A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FC0C8F4-DA12-410A-ABFA-0F67089ED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7F8EE-DBED-4C47-82F3-522BDCA6846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70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505DFC5-3F83-4030-A8CE-55222CB9C3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2F20FCDA-2D37-4CDC-B36B-0236C62AE5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181080B-E26D-43A8-9E76-69F3B4F4F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92C16-323F-4E2F-8709-DC7344430D11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1DD2635-87A9-4A1F-AAF6-A2C455DE0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947E227-9A24-46DA-A4F4-726521653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7F8EE-DBED-4C47-82F3-522BDCA6846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565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55B2D3-02E6-42C6-8E48-D2B350432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90CA107-8804-485C-A05C-8FF37AD26E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21F00B6-5812-4248-8EAC-496C17E6B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92C16-323F-4E2F-8709-DC7344430D11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090AD05-6123-439D-BC7A-4479CE61D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4BF135C-AEBE-4E35-8D7E-A7DF71962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7F8EE-DBED-4C47-82F3-522BDCA6846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112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FFA2AC-3741-412F-85B7-6C208547B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7135BF3-81CB-4317-A94E-24D1DC3BC3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1C4C849-3854-4661-B865-F1E9D1C89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92C16-323F-4E2F-8709-DC7344430D11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9CD45CD-E090-4B4F-A82D-DC3D17C45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01E2391-F90D-4117-8F78-24C099A8AC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7F8EE-DBED-4C47-82F3-522BDCA6846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029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D285682-5677-44AB-8780-D4F1E6B88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1D0C953-D87A-4BF0-9F0E-C45B413DD9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6B028FB-5705-4F28-AC81-0EA61B1AF4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FEC5D32-9F90-4CB3-AB69-4AFCF5196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92C16-323F-4E2F-8709-DC7344430D11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31A05F1-D1C2-43CF-B10E-37C0DA906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88EF25D-4B22-4FE4-8CF2-8EC15516F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7F8EE-DBED-4C47-82F3-522BDCA6846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361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CEA176-33DA-4EB8-BAB9-CB52C7C0C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742F867-8AB2-4A81-A1A1-B6CECF5D4C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85B2578-28AB-4912-880C-84869E5703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3A536983-CFF6-43F0-B238-3D68C98538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255AA511-6C70-45CB-BCFB-F19F5BA47A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4A45D67-6399-4CB2-A8BF-A5A939728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92C16-323F-4E2F-8709-DC7344430D11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BCDFA432-734C-44E8-A65A-EEF3BEC8D8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4200BE95-4191-432B-9ACB-0685665C1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7F8EE-DBED-4C47-82F3-522BDCA6846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66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3F6DAF-E7FD-46B4-A9C5-A2BF2150B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8D549BD-1310-48DC-9BAE-D15F5AFA3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92C16-323F-4E2F-8709-DC7344430D11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565511F-E7CA-45FF-B802-5152B38E1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95A8412-BD14-44EE-94DC-6347D6C2C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7F8EE-DBED-4C47-82F3-522BDCA6846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651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44630DD1-472B-44F6-B3A3-F72CE2453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92C16-323F-4E2F-8709-DC7344430D11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273B67B9-C6AB-4BD3-AA0A-27790595B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C10AE31-90F8-4EE7-A9AF-168772802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7F8EE-DBED-4C47-82F3-522BDCA6846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064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7C22DA7-6CEC-4782-B595-CA8BDBC54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1652C7C-CCA3-4A3F-BB06-85DC65DA33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728E0CC-FC13-44F5-8A3B-905F9BD044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35632B9-71DC-4294-B5F0-AB43963F8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92C16-323F-4E2F-8709-DC7344430D11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CF921A1-481B-49FF-8D80-2D2A1548B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321CD21-D536-432D-874C-33FF9BD9C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7F8EE-DBED-4C47-82F3-522BDCA6846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5713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AFED39-37B2-4048-BC01-81498F7491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6BB381D2-0EEE-4E20-9DAB-C2A10509876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BD94CF7F-B187-4D33-9344-10D5AF1161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5AF8886-2B39-477C-9A4D-F49AD2C759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92C16-323F-4E2F-8709-DC7344430D11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C53999F-FB2A-41C0-BCF1-020279676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0F8E252-A11A-4408-8E34-2AAB1FABC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7F8EE-DBED-4C47-82F3-522BDCA6846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347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93568C14-3B9C-4CC7-AD32-895E9D3B7F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1653657-8048-45AA-86D1-0FD0A67B56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128AA88-21A8-4251-86EC-DAF4B1B476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A92C16-323F-4E2F-8709-DC7344430D11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9121B2E-1DBF-44FF-96A1-0C6FD3769C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D672E20-40A0-4F8F-A01F-908C8155ADD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7F8EE-DBED-4C47-82F3-522BDCA6846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4989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comments" Target="../comments/commen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hyperlink" Target="http://images.google.com.br/imgres?imgurl=http://www.radioatlantida.net/fotos/noticias/bigcomprimidos.jpg&amp;imgrefurl=http://www.radioatlantida.net/noticias/ver.php?id%3D2117&amp;h=218&amp;w=290&amp;sz=8&amp;hl=pt-BR&amp;start=70&amp;tbnid=nS7NdBdmQBQGKM:&amp;tbnh=86&amp;tbnw=115&amp;prev=/images?q%3Dcomprimidos%26start%3D60%26gbv%3D2%26ndsp%3D20%26hl%3Dpt-BR%26sa%3DN" TargetMode="External"/><Relationship Id="rId7" Type="http://schemas.openxmlformats.org/officeDocument/2006/relationships/hyperlink" Target="http://images.google.com.br/imgres?imgurl=http://www.agenciaaids.com.br/news_imagens/Comprimidos%20fita.jpg&amp;imgrefurl=http://www.agenciaaids.com.br/Noticias.asp?pagina%3D114&amp;h=293&amp;w=322&amp;sz=92&amp;hl=pt-BR&amp;start=39&amp;tbnid=VdVaKKpNTgXqtM:&amp;tbnh=107&amp;tbnw=118&amp;prev=/images?q%3Dcomprimidos%26start%3D20%26gbv%3D2%26ndsp%3D20%26hl%3Dpt-BR%26sa%3DN" TargetMode="External"/><Relationship Id="rId12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11" Type="http://schemas.openxmlformats.org/officeDocument/2006/relationships/image" Target="../media/image6.jpeg"/><Relationship Id="rId5" Type="http://schemas.openxmlformats.org/officeDocument/2006/relationships/hyperlink" Target="http://images.google.com.br/imgres?imgurl=http://upload.wikimedia.org/wikipedia/commons/thumb/e/e3/Ecstacy_monogram.jpg/200px-Ecstacy_monogram.jpg&amp;imgrefurl=http://www.territorioscuola.com/wikipedia/pt.wikipedia.php?title%3DEcstasy&amp;h=195&amp;w=200&amp;sz=21&amp;hl=pt-BR&amp;start=185&amp;tbnid=eIok8lHKUqheGM:&amp;tbnh=101&amp;tbnw=104&amp;prev=/images?q%3Dcomprimidos%26start%3D180%26gbv%3D2%26ndsp%3D20%26hl%3Dpt-BR%26sa%3DN" TargetMode="External"/><Relationship Id="rId10" Type="http://schemas.openxmlformats.org/officeDocument/2006/relationships/image" Target="../media/image5.jpeg"/><Relationship Id="rId4" Type="http://schemas.openxmlformats.org/officeDocument/2006/relationships/image" Target="../media/image2.jpeg"/><Relationship Id="rId9" Type="http://schemas.openxmlformats.org/officeDocument/2006/relationships/hyperlink" Target="http://images.google.com.br/imgres?imgurl=http://diariodigital.sapo.pt/images_highlight/comprimidos-manchete.jpg&amp;imgrefurl=http://copiaperfeita.blogs.sapo.pt/140487.html&amp;h=150&amp;w=185&amp;sz=6&amp;hl=pt-BR&amp;start=72&amp;tbnid=4Wy73hMmBdNNRM:&amp;tbnh=83&amp;tbnw=102&amp;prev=/images?q%3Dcomprimidos%26start%3D60%26gbv%3D2%26ndsp%3D20%26hl%3Dpt-BR%26sa%3DN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>
            <a:extLst>
              <a:ext uri="{FF2B5EF4-FFF2-40B4-BE49-F238E27FC236}">
                <a16:creationId xmlns:a16="http://schemas.microsoft.com/office/drawing/2014/main" id="{7075802F-C6A8-4651-9F9C-DB23DC3A92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75276" y="774700"/>
            <a:ext cx="4860925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pt-BR" altLang="en-US" sz="2400" b="1">
                <a:solidFill>
                  <a:srgbClr val="000000"/>
                </a:solidFill>
              </a:rPr>
              <a:t>Disciplina de Farmacoténica I (Sólidos)</a:t>
            </a:r>
          </a:p>
          <a:p>
            <a:pPr>
              <a:lnSpc>
                <a:spcPct val="90000"/>
              </a:lnSpc>
            </a:pPr>
            <a:r>
              <a:rPr lang="pt-BR" altLang="en-US" sz="2400" b="1">
                <a:solidFill>
                  <a:srgbClr val="000000"/>
                </a:solidFill>
              </a:rPr>
              <a:t> Sistemas Sólidos de Liberação de Fármacos: Convencional e Modificada </a:t>
            </a:r>
            <a:endParaRPr lang="pt-BR" altLang="en-US" sz="2400">
              <a:solidFill>
                <a:srgbClr val="000000"/>
              </a:solidFill>
            </a:endParaRPr>
          </a:p>
        </p:txBody>
      </p:sp>
      <p:sp>
        <p:nvSpPr>
          <p:cNvPr id="4099" name="Retângulo 5">
            <a:extLst>
              <a:ext uri="{FF2B5EF4-FFF2-40B4-BE49-F238E27FC236}">
                <a16:creationId xmlns:a16="http://schemas.microsoft.com/office/drawing/2014/main" id="{33F93599-C977-4643-8FC1-B5E2488826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56250" y="3249613"/>
            <a:ext cx="4140200" cy="1439862"/>
          </a:xfrm>
          <a:prstGeom prst="rect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pt-BR" altLang="en-US" dirty="0">
                <a:solidFill>
                  <a:srgbClr val="010000"/>
                </a:solidFill>
                <a:latin typeface="Times New Roman" panose="02020603050405020304" pitchFamily="18" charset="0"/>
              </a:rPr>
              <a:t>Prof. Dr. 	Osvaldo de Freitas</a:t>
            </a:r>
          </a:p>
          <a:p>
            <a:pPr algn="ctr"/>
            <a:r>
              <a:rPr lang="pt-BR" altLang="en-US" dirty="0">
                <a:solidFill>
                  <a:srgbClr val="010000"/>
                </a:solidFill>
                <a:latin typeface="Times New Roman" panose="02020603050405020304" pitchFamily="18" charset="0"/>
              </a:rPr>
              <a:t>Sala 14, Bloco N</a:t>
            </a:r>
          </a:p>
          <a:p>
            <a:pPr algn="ctr"/>
            <a:r>
              <a:rPr lang="pt-BR" altLang="en-US" dirty="0">
                <a:solidFill>
                  <a:srgbClr val="010000"/>
                </a:solidFill>
                <a:latin typeface="Times New Roman" panose="02020603050405020304" pitchFamily="18" charset="0"/>
              </a:rPr>
              <a:t>Fone: 3315 </a:t>
            </a:r>
            <a:r>
              <a:rPr lang="pt-BR" altLang="en-US" dirty="0" smtClean="0">
                <a:solidFill>
                  <a:srgbClr val="010000"/>
                </a:solidFill>
                <a:latin typeface="Times New Roman" panose="02020603050405020304" pitchFamily="18" charset="0"/>
              </a:rPr>
              <a:t>4289</a:t>
            </a:r>
          </a:p>
          <a:p>
            <a:pPr algn="ctr"/>
            <a:r>
              <a:rPr lang="pt-BR" altLang="en-US" dirty="0" smtClean="0">
                <a:solidFill>
                  <a:srgbClr val="010000"/>
                </a:solidFill>
                <a:latin typeface="Times New Roman" panose="02020603050405020304" pitchFamily="18" charset="0"/>
              </a:rPr>
              <a:t>           3315 4181</a:t>
            </a:r>
            <a:endParaRPr lang="pt-BR" altLang="en-US" dirty="0">
              <a:solidFill>
                <a:srgbClr val="010000"/>
              </a:solidFill>
              <a:latin typeface="Times New Roman" panose="02020603050405020304" pitchFamily="18" charset="0"/>
            </a:endParaRPr>
          </a:p>
          <a:p>
            <a:pPr algn="ctr"/>
            <a:r>
              <a:rPr lang="pt-BR" altLang="en-US" dirty="0" err="1">
                <a:solidFill>
                  <a:srgbClr val="010000"/>
                </a:solidFill>
                <a:latin typeface="Times New Roman" panose="02020603050405020304" pitchFamily="18" charset="0"/>
              </a:rPr>
              <a:t>Email</a:t>
            </a:r>
            <a:r>
              <a:rPr lang="pt-BR" altLang="en-US" dirty="0">
                <a:solidFill>
                  <a:srgbClr val="010000"/>
                </a:solidFill>
                <a:latin typeface="Times New Roman" panose="02020603050405020304" pitchFamily="18" charset="0"/>
              </a:rPr>
              <a:t>: ofreitas@fcfrp.usp.br</a:t>
            </a:r>
          </a:p>
          <a:p>
            <a:pPr algn="ctr">
              <a:lnSpc>
                <a:spcPct val="70000"/>
              </a:lnSpc>
              <a:spcBef>
                <a:spcPct val="50000"/>
              </a:spcBef>
            </a:pPr>
            <a:endParaRPr lang="en-US" alt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6" name="Picture 7">
            <a:extLst>
              <a:ext uri="{FF2B5EF4-FFF2-40B4-BE49-F238E27FC236}">
                <a16:creationId xmlns:a16="http://schemas.microsoft.com/office/drawing/2014/main" id="{861A2E34-5F6D-4FD6-A5C0-7A0DB85908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95426" y="558801"/>
            <a:ext cx="3704245" cy="48504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soft" dir="t"/>
          </a:scene3d>
          <a:sp3d prstMaterial="plastic">
            <a:bevelT w="165100" prst="coolSlant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1C339F-86AD-47D6-8604-0B2F1E3A51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Referências básica</a:t>
            </a:r>
            <a:endParaRPr lang="en-US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CC2EB80-A058-4D3A-B910-EE05FF5192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altLang="en-US" sz="2400" dirty="0"/>
              <a:t>Ansel, </a:t>
            </a:r>
            <a:r>
              <a:rPr lang="pt-BR" altLang="en-US" sz="2400" dirty="0" err="1"/>
              <a:t>C.Howard</a:t>
            </a:r>
            <a:r>
              <a:rPr lang="pt-BR" altLang="en-US" sz="2400" dirty="0"/>
              <a:t>; Popovich, G. Nicolas; Allen, Jr, V. </a:t>
            </a:r>
            <a:r>
              <a:rPr lang="pt-BR" altLang="en-US" sz="2400" dirty="0" err="1"/>
              <a:t>Loyd</a:t>
            </a:r>
            <a:r>
              <a:rPr lang="pt-BR" altLang="en-US" sz="2400" dirty="0"/>
              <a:t>. Farmacotécnica &amp; Sistemas de Liberação de Fármacos, 6º </a:t>
            </a:r>
            <a:r>
              <a:rPr lang="pt-BR" altLang="en-US" sz="2400" dirty="0" err="1"/>
              <a:t>ed</a:t>
            </a:r>
            <a:r>
              <a:rPr lang="pt-BR" altLang="en-US" sz="2400" dirty="0"/>
              <a:t>, Editorial Premier, 2000.</a:t>
            </a:r>
          </a:p>
          <a:p>
            <a:r>
              <a:rPr lang="pt-BR" altLang="en-US" sz="2400" dirty="0" err="1"/>
              <a:t>Lachaman</a:t>
            </a:r>
            <a:r>
              <a:rPr lang="pt-BR" altLang="en-US" sz="2400" dirty="0"/>
              <a:t>, </a:t>
            </a:r>
            <a:r>
              <a:rPr lang="pt-BR" altLang="en-US" sz="2400" dirty="0" err="1"/>
              <a:t>leon</a:t>
            </a:r>
            <a:r>
              <a:rPr lang="pt-BR" altLang="en-US" sz="2400" dirty="0"/>
              <a:t>; Lieberman, A. Herbert; </a:t>
            </a:r>
            <a:r>
              <a:rPr lang="pt-BR" altLang="en-US" sz="2400" dirty="0" err="1"/>
              <a:t>Kanic</a:t>
            </a:r>
            <a:r>
              <a:rPr lang="pt-BR" altLang="en-US" sz="2400" dirty="0"/>
              <a:t>, L. Joseph. The </a:t>
            </a:r>
            <a:r>
              <a:rPr lang="pt-BR" altLang="en-US" sz="2400" dirty="0" err="1"/>
              <a:t>Theory</a:t>
            </a:r>
            <a:r>
              <a:rPr lang="pt-BR" altLang="en-US" sz="2400" dirty="0"/>
              <a:t> </a:t>
            </a:r>
            <a:r>
              <a:rPr lang="pt-BR" altLang="en-US" sz="2400" dirty="0" err="1"/>
              <a:t>and</a:t>
            </a:r>
            <a:r>
              <a:rPr lang="pt-BR" altLang="en-US" sz="2400" dirty="0"/>
              <a:t> </a:t>
            </a:r>
            <a:r>
              <a:rPr lang="pt-BR" altLang="en-US" sz="2400" dirty="0" err="1"/>
              <a:t>Practice</a:t>
            </a:r>
            <a:r>
              <a:rPr lang="pt-BR" altLang="en-US" sz="2400" dirty="0"/>
              <a:t> </a:t>
            </a:r>
            <a:r>
              <a:rPr lang="pt-BR" altLang="en-US" sz="2400" dirty="0" err="1"/>
              <a:t>of</a:t>
            </a:r>
            <a:r>
              <a:rPr lang="pt-BR" altLang="en-US" sz="2400" dirty="0"/>
              <a:t> Industrial </a:t>
            </a:r>
            <a:r>
              <a:rPr lang="pt-BR" altLang="en-US" sz="2400" dirty="0" err="1"/>
              <a:t>Pharmacy</a:t>
            </a:r>
            <a:r>
              <a:rPr lang="pt-BR" altLang="en-US" sz="2400" dirty="0"/>
              <a:t>, 3º </a:t>
            </a:r>
            <a:r>
              <a:rPr lang="pt-BR" altLang="en-US" sz="2400" dirty="0" err="1"/>
              <a:t>th</a:t>
            </a:r>
            <a:r>
              <a:rPr lang="pt-BR" altLang="en-US" sz="2400" dirty="0"/>
              <a:t>, Lea &amp; </a:t>
            </a:r>
            <a:r>
              <a:rPr lang="pt-BR" altLang="en-US" sz="2400" dirty="0" err="1"/>
              <a:t>Febiger</a:t>
            </a:r>
            <a:r>
              <a:rPr lang="pt-BR" altLang="en-US" sz="2400" dirty="0"/>
              <a:t> 1986.</a:t>
            </a:r>
          </a:p>
          <a:p>
            <a:r>
              <a:rPr lang="pt-BR" altLang="en-US" sz="2400" dirty="0"/>
              <a:t>Lieberman, A. Herbert; </a:t>
            </a:r>
            <a:r>
              <a:rPr lang="pt-BR" altLang="en-US" sz="2400" dirty="0" err="1"/>
              <a:t>Lachaman</a:t>
            </a:r>
            <a:r>
              <a:rPr lang="pt-BR" altLang="en-US" sz="2400" dirty="0"/>
              <a:t>, Leon; Schwartz, B. Joseph. </a:t>
            </a:r>
            <a:r>
              <a:rPr lang="pt-BR" altLang="en-US" sz="2400" dirty="0" err="1"/>
              <a:t>Pharmaceutical</a:t>
            </a:r>
            <a:r>
              <a:rPr lang="pt-BR" altLang="en-US" sz="2400" dirty="0"/>
              <a:t> </a:t>
            </a:r>
            <a:r>
              <a:rPr lang="pt-BR" altLang="en-US" sz="2400" dirty="0" err="1"/>
              <a:t>Dosage</a:t>
            </a:r>
            <a:r>
              <a:rPr lang="pt-BR" altLang="en-US" sz="2400" dirty="0"/>
              <a:t> </a:t>
            </a:r>
            <a:r>
              <a:rPr lang="pt-BR" altLang="en-US" sz="2400" dirty="0" err="1"/>
              <a:t>Forms</a:t>
            </a:r>
            <a:r>
              <a:rPr lang="pt-BR" altLang="en-US" sz="2400" dirty="0"/>
              <a:t>: Tablets, volumes 1, 2 e 3, 2º </a:t>
            </a:r>
            <a:r>
              <a:rPr lang="pt-BR" altLang="en-US" sz="2400" dirty="0" err="1"/>
              <a:t>th</a:t>
            </a:r>
            <a:r>
              <a:rPr lang="pt-BR" altLang="en-US" sz="2400" dirty="0"/>
              <a:t>, Marcel Dekker, </a:t>
            </a:r>
            <a:r>
              <a:rPr lang="pt-BR" altLang="en-US" sz="2400" dirty="0" err="1"/>
              <a:t>Inc</a:t>
            </a:r>
            <a:r>
              <a:rPr lang="pt-BR" altLang="en-US" sz="2400" dirty="0"/>
              <a:t>, 1989.</a:t>
            </a:r>
          </a:p>
          <a:p>
            <a:r>
              <a:rPr lang="pt-BR" altLang="en-US" sz="2400" dirty="0"/>
              <a:t>Michael, E. </a:t>
            </a:r>
            <a:r>
              <a:rPr lang="pt-BR" altLang="en-US" sz="2400" dirty="0" err="1"/>
              <a:t>Aulton</a:t>
            </a:r>
            <a:r>
              <a:rPr lang="pt-BR" altLang="en-US" sz="2400" dirty="0"/>
              <a:t>. Delineamento de Formas </a:t>
            </a:r>
          </a:p>
          <a:p>
            <a:r>
              <a:rPr lang="pt-BR" altLang="en-US" sz="2400" dirty="0"/>
              <a:t>Farmacêuticas, 2 </a:t>
            </a:r>
            <a:r>
              <a:rPr lang="pt-BR" altLang="en-US" sz="2400" dirty="0" err="1"/>
              <a:t>ed</a:t>
            </a:r>
            <a:r>
              <a:rPr lang="pt-BR" altLang="en-US" sz="2400" dirty="0"/>
              <a:t>, Artmed, 2005.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88915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BA61AB75-9FF7-42BF-BCB6-79E562ACD9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207568" y="354048"/>
            <a:ext cx="8229600" cy="454025"/>
          </a:xfrm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pt-BR" altLang="en-US" sz="1800" b="1" dirty="0" smtClean="0">
                <a:solidFill>
                  <a:srgbClr val="010000"/>
                </a:solidFill>
              </a:rPr>
              <a:t>FREQUÊNCIA </a:t>
            </a:r>
            <a:r>
              <a:rPr lang="pt-BR" altLang="en-US" sz="1800" b="1" dirty="0">
                <a:solidFill>
                  <a:srgbClr val="010000"/>
                </a:solidFill>
              </a:rPr>
              <a:t>DE UTILIZAÇÃO DAS FORMAS FARMACÊUTICAS (</a:t>
            </a:r>
            <a:r>
              <a:rPr lang="pt-BR" altLang="en-US" sz="1800" b="1" dirty="0" smtClean="0">
                <a:solidFill>
                  <a:srgbClr val="010000"/>
                </a:solidFill>
              </a:rPr>
              <a:t>FF)</a:t>
            </a:r>
            <a:endParaRPr lang="pt-BR" altLang="en-US" sz="1800" b="1" dirty="0">
              <a:solidFill>
                <a:srgbClr val="010000"/>
              </a:solidFill>
            </a:endParaRPr>
          </a:p>
        </p:txBody>
      </p:sp>
      <p:graphicFrame>
        <p:nvGraphicFramePr>
          <p:cNvPr id="548972" name="Group 108">
            <a:extLst>
              <a:ext uri="{FF2B5EF4-FFF2-40B4-BE49-F238E27FC236}">
                <a16:creationId xmlns:a16="http://schemas.microsoft.com/office/drawing/2014/main" id="{D6C0E515-003D-451A-A383-ADC13D155DB7}"/>
              </a:ext>
            </a:extLst>
          </p:cNvPr>
          <p:cNvGraphicFramePr>
            <a:graphicFrameLocks noGrp="1"/>
          </p:cNvGraphicFramePr>
          <p:nvPr>
            <p:ph type="body" idx="1"/>
          </p:nvPr>
        </p:nvGraphicFramePr>
        <p:xfrm>
          <a:off x="1981200" y="1089025"/>
          <a:ext cx="4654550" cy="3992600"/>
        </p:xfrm>
        <a:graphic>
          <a:graphicData uri="http://schemas.openxmlformats.org/drawingml/2006/table">
            <a:tbl>
              <a:tblPr/>
              <a:tblGrid>
                <a:gridCol w="28209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335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100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Forma farmacêutica</a:t>
                      </a:r>
                    </a:p>
                  </a:txBody>
                  <a:tcPr marT="45706" marB="45706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Verdana" pitchFamily="34" charset="0"/>
                        </a:rPr>
                        <a:t>Frequência</a:t>
                      </a:r>
                      <a:endParaRPr kumimoji="0" lang="pt-BR" sz="2800" b="1" i="0" u="none" strike="noStrike" cap="none" normalizeH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2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10000"/>
                          </a:solidFill>
                          <a:effectLst/>
                          <a:latin typeface="Arial" charset="0"/>
                        </a:rPr>
                        <a:t>Comprimido</a:t>
                      </a:r>
                    </a:p>
                  </a:txBody>
                  <a:tcPr marT="45706" marB="45706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10000"/>
                          </a:solidFill>
                          <a:effectLst/>
                          <a:latin typeface="Arial" charset="0"/>
                        </a:rPr>
                        <a:t>45,8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72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10000"/>
                          </a:solidFill>
                          <a:effectLst/>
                          <a:latin typeface="Arial" charset="0"/>
                        </a:rPr>
                        <a:t>Cápsulas</a:t>
                      </a:r>
                    </a:p>
                  </a:txBody>
                  <a:tcPr marT="45706" marB="45706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13,0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572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10000"/>
                          </a:solidFill>
                          <a:effectLst/>
                          <a:latin typeface="Arial" charset="0"/>
                        </a:rPr>
                        <a:t>Líquidos orais</a:t>
                      </a:r>
                    </a:p>
                  </a:txBody>
                  <a:tcPr marT="45706" marB="45706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16,0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2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10000"/>
                          </a:solidFill>
                          <a:effectLst/>
                          <a:latin typeface="Arial" charset="0"/>
                        </a:rPr>
                        <a:t>Injetáveis</a:t>
                      </a:r>
                    </a:p>
                  </a:txBody>
                  <a:tcPr marT="45706" marB="45706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15,0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72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10000"/>
                          </a:solidFill>
                          <a:effectLst/>
                          <a:latin typeface="Arial" charset="0"/>
                        </a:rPr>
                        <a:t>Tópicos uso externo</a:t>
                      </a:r>
                    </a:p>
                  </a:txBody>
                  <a:tcPr marT="45706" marB="45706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3,0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572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10000"/>
                          </a:solidFill>
                          <a:effectLst/>
                          <a:latin typeface="Arial" charset="0"/>
                        </a:rPr>
                        <a:t>Supositórios</a:t>
                      </a:r>
                    </a:p>
                  </a:txBody>
                  <a:tcPr marT="45706" marB="45706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3,3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572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10000"/>
                          </a:solidFill>
                          <a:effectLst/>
                          <a:latin typeface="Arial" charset="0"/>
                        </a:rPr>
                        <a:t>Prep. Oculares</a:t>
                      </a:r>
                    </a:p>
                  </a:txBody>
                  <a:tcPr marT="45706" marB="45706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1,8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572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10000"/>
                          </a:solidFill>
                          <a:effectLst/>
                          <a:latin typeface="Verdana" pitchFamily="34" charset="0"/>
                        </a:rPr>
                        <a:t>Aerossóis</a:t>
                      </a:r>
                    </a:p>
                  </a:txBody>
                  <a:tcPr marT="45706" marB="45706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1,2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72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10000"/>
                          </a:solidFill>
                          <a:effectLst/>
                          <a:latin typeface="Verdana" pitchFamily="34" charset="0"/>
                        </a:rPr>
                        <a:t>Outros	</a:t>
                      </a:r>
                    </a:p>
                  </a:txBody>
                  <a:tcPr marT="45706" marB="45706" anchor="ctr"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0,3</a:t>
                      </a:r>
                    </a:p>
                  </a:txBody>
                  <a:tcPr marT="45706" marB="45706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5F5F5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6179" name="Rectangle 109">
            <a:extLst>
              <a:ext uri="{FF2B5EF4-FFF2-40B4-BE49-F238E27FC236}">
                <a16:creationId xmlns:a16="http://schemas.microsoft.com/office/drawing/2014/main" id="{4C31BD63-C22C-490E-906E-6A1906E469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0089" y="3789364"/>
            <a:ext cx="300672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t-BR" altLang="en-US" b="1">
                <a:solidFill>
                  <a:srgbClr val="010000"/>
                </a:solidFill>
              </a:rPr>
              <a:t>Fatores determinantes</a:t>
            </a:r>
          </a:p>
          <a:p>
            <a:r>
              <a:rPr lang="pt-BR" altLang="en-US">
                <a:solidFill>
                  <a:srgbClr val="CC3300"/>
                </a:solidFill>
                <a:sym typeface="Wingdings 2" panose="05020102010507070707" pitchFamily="18" charset="2"/>
              </a:rPr>
              <a:t>   </a:t>
            </a:r>
            <a:r>
              <a:rPr lang="pt-BR" altLang="en-US">
                <a:solidFill>
                  <a:srgbClr val="010000"/>
                </a:solidFill>
                <a:sym typeface="Wingdings 2" panose="05020102010507070707" pitchFamily="18" charset="2"/>
              </a:rPr>
              <a:t> </a:t>
            </a:r>
            <a:r>
              <a:rPr lang="pt-BR" altLang="en-US">
                <a:solidFill>
                  <a:srgbClr val="010000"/>
                </a:solidFill>
              </a:rPr>
              <a:t>Técnicos</a:t>
            </a:r>
          </a:p>
          <a:p>
            <a:r>
              <a:rPr lang="pt-BR" altLang="en-US">
                <a:solidFill>
                  <a:srgbClr val="010000"/>
                </a:solidFill>
              </a:rPr>
              <a:t>	      </a:t>
            </a:r>
            <a:r>
              <a:rPr lang="pt-BR" altLang="en-US">
                <a:solidFill>
                  <a:srgbClr val="CC3300"/>
                </a:solidFill>
                <a:sym typeface="Wingdings 2" panose="05020102010507070707" pitchFamily="18" charset="2"/>
              </a:rPr>
              <a:t></a:t>
            </a:r>
            <a:r>
              <a:rPr lang="pt-BR" altLang="en-US">
                <a:solidFill>
                  <a:srgbClr val="010000"/>
                </a:solidFill>
              </a:rPr>
              <a:t> Industriais</a:t>
            </a:r>
          </a:p>
          <a:p>
            <a:r>
              <a:rPr lang="pt-BR" altLang="en-US">
                <a:solidFill>
                  <a:srgbClr val="010000"/>
                </a:solidFill>
              </a:rPr>
              <a:t>	            </a:t>
            </a:r>
            <a:r>
              <a:rPr lang="pt-BR" altLang="en-US">
                <a:solidFill>
                  <a:srgbClr val="CC3300"/>
                </a:solidFill>
                <a:sym typeface="Wingdings 2" panose="05020102010507070707" pitchFamily="18" charset="2"/>
              </a:rPr>
              <a:t></a:t>
            </a:r>
            <a:r>
              <a:rPr lang="pt-BR" altLang="en-US">
                <a:solidFill>
                  <a:srgbClr val="010000"/>
                </a:solidFill>
              </a:rPr>
              <a:t> Usuários</a:t>
            </a:r>
          </a:p>
        </p:txBody>
      </p:sp>
      <p:sp>
        <p:nvSpPr>
          <p:cNvPr id="6180" name="Rectangle 110">
            <a:extLst>
              <a:ext uri="{FF2B5EF4-FFF2-40B4-BE49-F238E27FC236}">
                <a16:creationId xmlns:a16="http://schemas.microsoft.com/office/drawing/2014/main" id="{23ED014D-BC93-4E63-95E1-BEE2DDC2D3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55800" y="5589589"/>
            <a:ext cx="7920038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t-BR" altLang="en-US">
                <a:solidFill>
                  <a:srgbClr val="010000"/>
                </a:solidFill>
              </a:rPr>
              <a:t>Adaptado de Wells, JI.  - Pharmaceutical preformulation, 1988.</a:t>
            </a:r>
          </a:p>
          <a:p>
            <a:r>
              <a:rPr lang="pt-BR" altLang="en-US">
                <a:solidFill>
                  <a:srgbClr val="010000"/>
                </a:solidFill>
              </a:rPr>
              <a:t>Sastry, et al. Recent technological advances in oral drug delivery. A review</a:t>
            </a:r>
            <a:r>
              <a:rPr lang="pt-BR" altLang="en-US" i="1">
                <a:solidFill>
                  <a:srgbClr val="010000"/>
                </a:solidFill>
              </a:rPr>
              <a:t>.</a:t>
            </a:r>
          </a:p>
          <a:p>
            <a:r>
              <a:rPr lang="pt-BR" altLang="en-US" i="1">
                <a:solidFill>
                  <a:srgbClr val="010000"/>
                </a:solidFill>
              </a:rPr>
              <a:t> </a:t>
            </a:r>
            <a:r>
              <a:rPr lang="pt-BR" altLang="en-US" b="1" i="1">
                <a:solidFill>
                  <a:srgbClr val="010000"/>
                </a:solidFill>
              </a:rPr>
              <a:t>Pharm. Sci. Technol. Today</a:t>
            </a:r>
            <a:r>
              <a:rPr lang="pt-BR" altLang="en-US" i="1">
                <a:solidFill>
                  <a:srgbClr val="010000"/>
                </a:solidFill>
              </a:rPr>
              <a:t>, </a:t>
            </a:r>
            <a:r>
              <a:rPr lang="pt-BR" altLang="en-US">
                <a:solidFill>
                  <a:srgbClr val="010000"/>
                </a:solidFill>
              </a:rPr>
              <a:t>3. 138-145, 2000.</a:t>
            </a:r>
          </a:p>
          <a:p>
            <a:pPr>
              <a:spcBef>
                <a:spcPct val="50000"/>
              </a:spcBef>
            </a:pPr>
            <a:endParaRPr lang="pt-BR" altLang="en-US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194" name="Conector reto 53">
            <a:extLst>
              <a:ext uri="{FF2B5EF4-FFF2-40B4-BE49-F238E27FC236}">
                <a16:creationId xmlns:a16="http://schemas.microsoft.com/office/drawing/2014/main" id="{055EDFA6-2109-4E08-9C7A-7B90453A5513}"/>
              </a:ext>
            </a:extLst>
          </p:cNvPr>
          <p:cNvCxnSpPr>
            <a:cxnSpLocks noChangeShapeType="1"/>
            <a:stCxn id="36" idx="3"/>
          </p:cNvCxnSpPr>
          <p:nvPr/>
        </p:nvCxnSpPr>
        <p:spPr bwMode="auto">
          <a:xfrm>
            <a:off x="8975726" y="2170113"/>
            <a:ext cx="126047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195" name="Conector reto 59">
            <a:extLst>
              <a:ext uri="{FF2B5EF4-FFF2-40B4-BE49-F238E27FC236}">
                <a16:creationId xmlns:a16="http://schemas.microsoft.com/office/drawing/2014/main" id="{8CF7A00E-F390-44D6-AD26-1ED5D2BBC48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0236200" y="2349501"/>
            <a:ext cx="0" cy="3059113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196" name="Conector de seta reta 67">
            <a:extLst>
              <a:ext uri="{FF2B5EF4-FFF2-40B4-BE49-F238E27FC236}">
                <a16:creationId xmlns:a16="http://schemas.microsoft.com/office/drawing/2014/main" id="{25B0FE8D-2126-4B8B-86AB-900F4DE9B77F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9336088" y="5408613"/>
            <a:ext cx="900112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" name="Retângulo 4">
            <a:extLst>
              <a:ext uri="{FF2B5EF4-FFF2-40B4-BE49-F238E27FC236}">
                <a16:creationId xmlns:a16="http://schemas.microsoft.com/office/drawing/2014/main" id="{A2922AE3-568F-4261-BBDC-AA05C456C76A}"/>
              </a:ext>
            </a:extLst>
          </p:cNvPr>
          <p:cNvSpPr/>
          <p:nvPr/>
        </p:nvSpPr>
        <p:spPr bwMode="auto">
          <a:xfrm>
            <a:off x="2495551" y="549275"/>
            <a:ext cx="7021513" cy="53975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pt-BR" sz="2000" dirty="0">
                <a:solidFill>
                  <a:schemeClr val="tx1"/>
                </a:solidFill>
                <a:latin typeface="Arial" charset="0"/>
              </a:rPr>
              <a:t>Formas </a:t>
            </a:r>
            <a:r>
              <a:rPr lang="pt-BR" sz="2000" dirty="0" smtClean="0">
                <a:solidFill>
                  <a:schemeClr val="tx1"/>
                </a:solidFill>
                <a:latin typeface="Arial" charset="0"/>
              </a:rPr>
              <a:t>farmacêuticas sólidas (FFS)</a:t>
            </a:r>
            <a:endParaRPr lang="pt-BR" sz="20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" name="Seta para baixo 24">
            <a:extLst>
              <a:ext uri="{FF2B5EF4-FFF2-40B4-BE49-F238E27FC236}">
                <a16:creationId xmlns:a16="http://schemas.microsoft.com/office/drawing/2014/main" id="{2F3A2E2A-2D3C-40AE-94D5-8098FEB76627}"/>
              </a:ext>
            </a:extLst>
          </p:cNvPr>
          <p:cNvSpPr/>
          <p:nvPr/>
        </p:nvSpPr>
        <p:spPr bwMode="auto">
          <a:xfrm>
            <a:off x="6096000" y="1089025"/>
            <a:ext cx="46038" cy="539750"/>
          </a:xfrm>
          <a:prstGeom prst="downArrow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endParaRPr lang="pt-BR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28" name="Conector reto 27">
            <a:extLst>
              <a:ext uri="{FF2B5EF4-FFF2-40B4-BE49-F238E27FC236}">
                <a16:creationId xmlns:a16="http://schemas.microsoft.com/office/drawing/2014/main" id="{8ACFB940-8BDA-4D01-9B45-7B205764B787}"/>
              </a:ext>
            </a:extLst>
          </p:cNvPr>
          <p:cNvCxnSpPr/>
          <p:nvPr/>
        </p:nvCxnSpPr>
        <p:spPr bwMode="auto">
          <a:xfrm>
            <a:off x="4116388" y="1628775"/>
            <a:ext cx="3960812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cxnSp>
        <p:nvCxnSpPr>
          <p:cNvPr id="30" name="Conector reto 29">
            <a:extLst>
              <a:ext uri="{FF2B5EF4-FFF2-40B4-BE49-F238E27FC236}">
                <a16:creationId xmlns:a16="http://schemas.microsoft.com/office/drawing/2014/main" id="{3AFC0692-17A9-42ED-9458-3EEC065D5975}"/>
              </a:ext>
            </a:extLst>
          </p:cNvPr>
          <p:cNvCxnSpPr/>
          <p:nvPr/>
        </p:nvCxnSpPr>
        <p:spPr bwMode="auto">
          <a:xfrm>
            <a:off x="4116388" y="1628776"/>
            <a:ext cx="0" cy="36036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cxnSp>
        <p:nvCxnSpPr>
          <p:cNvPr id="34" name="Conector reto 33">
            <a:extLst>
              <a:ext uri="{FF2B5EF4-FFF2-40B4-BE49-F238E27FC236}">
                <a16:creationId xmlns:a16="http://schemas.microsoft.com/office/drawing/2014/main" id="{83F8F55D-9EE1-4450-8973-3C74F72BBC74}"/>
              </a:ext>
            </a:extLst>
          </p:cNvPr>
          <p:cNvCxnSpPr/>
          <p:nvPr/>
        </p:nvCxnSpPr>
        <p:spPr bwMode="auto">
          <a:xfrm>
            <a:off x="8077200" y="1628776"/>
            <a:ext cx="0" cy="36036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sp>
        <p:nvSpPr>
          <p:cNvPr id="35" name="Retângulo 34">
            <a:extLst>
              <a:ext uri="{FF2B5EF4-FFF2-40B4-BE49-F238E27FC236}">
                <a16:creationId xmlns:a16="http://schemas.microsoft.com/office/drawing/2014/main" id="{FCF9D325-46DB-4F13-BE94-0BC602F05757}"/>
              </a:ext>
            </a:extLst>
          </p:cNvPr>
          <p:cNvSpPr/>
          <p:nvPr/>
        </p:nvSpPr>
        <p:spPr bwMode="auto">
          <a:xfrm>
            <a:off x="3216276" y="1989138"/>
            <a:ext cx="1800225" cy="36036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pt-BR" dirty="0">
                <a:solidFill>
                  <a:schemeClr val="accent1">
                    <a:lumMod val="50000"/>
                  </a:schemeClr>
                </a:solidFill>
                <a:latin typeface="Arial" charset="0"/>
              </a:rPr>
              <a:t>Convencional</a:t>
            </a:r>
          </a:p>
        </p:txBody>
      </p:sp>
      <p:sp>
        <p:nvSpPr>
          <p:cNvPr id="36" name="Retângulo 35">
            <a:extLst>
              <a:ext uri="{FF2B5EF4-FFF2-40B4-BE49-F238E27FC236}">
                <a16:creationId xmlns:a16="http://schemas.microsoft.com/office/drawing/2014/main" id="{0293A3CE-0932-46BC-AD81-76627B2E7216}"/>
              </a:ext>
            </a:extLst>
          </p:cNvPr>
          <p:cNvSpPr/>
          <p:nvPr/>
        </p:nvSpPr>
        <p:spPr bwMode="auto">
          <a:xfrm>
            <a:off x="7356475" y="1989138"/>
            <a:ext cx="1620838" cy="36036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pt-BR" dirty="0">
                <a:solidFill>
                  <a:schemeClr val="tx1"/>
                </a:solidFill>
                <a:latin typeface="Arial" charset="0"/>
              </a:rPr>
              <a:t>Modificada</a:t>
            </a:r>
          </a:p>
        </p:txBody>
      </p:sp>
      <p:cxnSp>
        <p:nvCxnSpPr>
          <p:cNvPr id="42" name="Conector reto 41">
            <a:extLst>
              <a:ext uri="{FF2B5EF4-FFF2-40B4-BE49-F238E27FC236}">
                <a16:creationId xmlns:a16="http://schemas.microsoft.com/office/drawing/2014/main" id="{C6026EC5-2191-4508-9ADF-C3E6CCA3D0D5}"/>
              </a:ext>
            </a:extLst>
          </p:cNvPr>
          <p:cNvCxnSpPr/>
          <p:nvPr/>
        </p:nvCxnSpPr>
        <p:spPr bwMode="auto">
          <a:xfrm>
            <a:off x="6816725" y="2889250"/>
            <a:ext cx="2700338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cxnSp>
        <p:nvCxnSpPr>
          <p:cNvPr id="44" name="Conector reto 43">
            <a:extLst>
              <a:ext uri="{FF2B5EF4-FFF2-40B4-BE49-F238E27FC236}">
                <a16:creationId xmlns:a16="http://schemas.microsoft.com/office/drawing/2014/main" id="{E97449B2-FF5F-40DC-AE32-BEA58EA2B8B7}"/>
              </a:ext>
            </a:extLst>
          </p:cNvPr>
          <p:cNvCxnSpPr/>
          <p:nvPr/>
        </p:nvCxnSpPr>
        <p:spPr bwMode="auto">
          <a:xfrm>
            <a:off x="8077200" y="2349500"/>
            <a:ext cx="0" cy="53975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cxnSp>
        <p:nvCxnSpPr>
          <p:cNvPr id="46" name="Conector reto 45">
            <a:extLst>
              <a:ext uri="{FF2B5EF4-FFF2-40B4-BE49-F238E27FC236}">
                <a16:creationId xmlns:a16="http://schemas.microsoft.com/office/drawing/2014/main" id="{2EF29A01-348E-4924-94EA-6BD769C5EB70}"/>
              </a:ext>
            </a:extLst>
          </p:cNvPr>
          <p:cNvCxnSpPr/>
          <p:nvPr/>
        </p:nvCxnSpPr>
        <p:spPr bwMode="auto">
          <a:xfrm>
            <a:off x="6816725" y="2889251"/>
            <a:ext cx="0" cy="36036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cxnSp>
        <p:nvCxnSpPr>
          <p:cNvPr id="48" name="Conector reto 47">
            <a:extLst>
              <a:ext uri="{FF2B5EF4-FFF2-40B4-BE49-F238E27FC236}">
                <a16:creationId xmlns:a16="http://schemas.microsoft.com/office/drawing/2014/main" id="{9800D7DB-CE8B-45D2-BC46-95C7C251039A}"/>
              </a:ext>
            </a:extLst>
          </p:cNvPr>
          <p:cNvCxnSpPr/>
          <p:nvPr/>
        </p:nvCxnSpPr>
        <p:spPr bwMode="auto">
          <a:xfrm>
            <a:off x="9517063" y="2889251"/>
            <a:ext cx="0" cy="360363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sp>
        <p:nvSpPr>
          <p:cNvPr id="49" name="Retângulo 48">
            <a:extLst>
              <a:ext uri="{FF2B5EF4-FFF2-40B4-BE49-F238E27FC236}">
                <a16:creationId xmlns:a16="http://schemas.microsoft.com/office/drawing/2014/main" id="{ED331B4A-2302-4F78-8A41-C7EAE68DA5AE}"/>
              </a:ext>
            </a:extLst>
          </p:cNvPr>
          <p:cNvSpPr/>
          <p:nvPr/>
        </p:nvSpPr>
        <p:spPr bwMode="auto">
          <a:xfrm>
            <a:off x="6276975" y="3249613"/>
            <a:ext cx="1079500" cy="36036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pt-BR" dirty="0">
                <a:solidFill>
                  <a:schemeClr val="tx1"/>
                </a:solidFill>
                <a:latin typeface="Arial" charset="0"/>
              </a:rPr>
              <a:t>imediata</a:t>
            </a:r>
          </a:p>
        </p:txBody>
      </p:sp>
      <p:sp>
        <p:nvSpPr>
          <p:cNvPr id="50" name="Retângulo 49">
            <a:extLst>
              <a:ext uri="{FF2B5EF4-FFF2-40B4-BE49-F238E27FC236}">
                <a16:creationId xmlns:a16="http://schemas.microsoft.com/office/drawing/2014/main" id="{39522100-0C2F-421A-8FF7-A233791A403D}"/>
              </a:ext>
            </a:extLst>
          </p:cNvPr>
          <p:cNvSpPr/>
          <p:nvPr/>
        </p:nvSpPr>
        <p:spPr bwMode="auto">
          <a:xfrm>
            <a:off x="8977313" y="3249613"/>
            <a:ext cx="1079500" cy="360362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pt-BR" dirty="0">
                <a:solidFill>
                  <a:schemeClr val="tx1"/>
                </a:solidFill>
                <a:latin typeface="Arial" charset="0"/>
              </a:rPr>
              <a:t>lenta</a:t>
            </a:r>
          </a:p>
        </p:txBody>
      </p:sp>
      <p:cxnSp>
        <p:nvCxnSpPr>
          <p:cNvPr id="56" name="Conector reto 55">
            <a:extLst>
              <a:ext uri="{FF2B5EF4-FFF2-40B4-BE49-F238E27FC236}">
                <a16:creationId xmlns:a16="http://schemas.microsoft.com/office/drawing/2014/main" id="{83C244D2-4911-4D93-9BB2-F343BD36E577}"/>
              </a:ext>
            </a:extLst>
          </p:cNvPr>
          <p:cNvCxnSpPr>
            <a:stCxn id="35" idx="1"/>
          </p:cNvCxnSpPr>
          <p:nvPr/>
        </p:nvCxnSpPr>
        <p:spPr bwMode="auto">
          <a:xfrm flipH="1">
            <a:off x="2495551" y="2170113"/>
            <a:ext cx="720725" cy="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cxnSp>
        <p:nvCxnSpPr>
          <p:cNvPr id="58" name="Conector reto 57">
            <a:extLst>
              <a:ext uri="{FF2B5EF4-FFF2-40B4-BE49-F238E27FC236}">
                <a16:creationId xmlns:a16="http://schemas.microsoft.com/office/drawing/2014/main" id="{8F36E9DC-6FD6-457B-B11A-711887C91F85}"/>
              </a:ext>
            </a:extLst>
          </p:cNvPr>
          <p:cNvCxnSpPr/>
          <p:nvPr/>
        </p:nvCxnSpPr>
        <p:spPr bwMode="auto">
          <a:xfrm>
            <a:off x="2495550" y="2170113"/>
            <a:ext cx="0" cy="305911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  <p:sp>
        <p:nvSpPr>
          <p:cNvPr id="65" name="Retângulo 64">
            <a:extLst>
              <a:ext uri="{FF2B5EF4-FFF2-40B4-BE49-F238E27FC236}">
                <a16:creationId xmlns:a16="http://schemas.microsoft.com/office/drawing/2014/main" id="{AA375311-BE90-4F74-901B-DF32228FF06A}"/>
              </a:ext>
            </a:extLst>
          </p:cNvPr>
          <p:cNvSpPr/>
          <p:nvPr/>
        </p:nvSpPr>
        <p:spPr bwMode="auto">
          <a:xfrm>
            <a:off x="3575050" y="5049838"/>
            <a:ext cx="5581650" cy="539750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pt-BR" dirty="0">
                <a:solidFill>
                  <a:schemeClr val="tx1"/>
                </a:solidFill>
                <a:latin typeface="Arial" charset="0"/>
              </a:rPr>
              <a:t>Monolítico; multiparticulado (micro e nano)</a:t>
            </a:r>
          </a:p>
        </p:txBody>
      </p:sp>
      <p:cxnSp>
        <p:nvCxnSpPr>
          <p:cNvPr id="72" name="Conector de seta reta 71">
            <a:extLst>
              <a:ext uri="{FF2B5EF4-FFF2-40B4-BE49-F238E27FC236}">
                <a16:creationId xmlns:a16="http://schemas.microsoft.com/office/drawing/2014/main" id="{BF4A99ED-9D2F-4F75-8DF3-73DD70451C31}"/>
              </a:ext>
            </a:extLst>
          </p:cNvPr>
          <p:cNvCxnSpPr/>
          <p:nvPr/>
        </p:nvCxnSpPr>
        <p:spPr bwMode="auto">
          <a:xfrm>
            <a:off x="2495551" y="5229225"/>
            <a:ext cx="900113" cy="0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ítulo 1">
            <a:extLst>
              <a:ext uri="{FF2B5EF4-FFF2-40B4-BE49-F238E27FC236}">
                <a16:creationId xmlns:a16="http://schemas.microsoft.com/office/drawing/2014/main" id="{2F06E3E1-1D66-41EB-A413-C20808646A5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981200" y="635001"/>
            <a:ext cx="8229600" cy="633413"/>
          </a:xfrm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pt-BR" altLang="en-US" sz="2800" b="1" dirty="0"/>
              <a:t>Exemplos de formas farmacêutica Sólidas</a:t>
            </a:r>
          </a:p>
        </p:txBody>
      </p:sp>
      <p:pic>
        <p:nvPicPr>
          <p:cNvPr id="10243" name="Picture 7" descr="bigcomprimidos">
            <a:hlinkClick r:id="rId3"/>
            <a:extLst>
              <a:ext uri="{FF2B5EF4-FFF2-40B4-BE49-F238E27FC236}">
                <a16:creationId xmlns:a16="http://schemas.microsoft.com/office/drawing/2014/main" id="{D7DECAC4-8343-4C90-8A9D-385D5317D6E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5965" y="1515712"/>
            <a:ext cx="2520950" cy="18859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6" descr="200px-Ecstacy_monogram">
            <a:hlinkClick r:id="rId5"/>
            <a:extLst>
              <a:ext uri="{FF2B5EF4-FFF2-40B4-BE49-F238E27FC236}">
                <a16:creationId xmlns:a16="http://schemas.microsoft.com/office/drawing/2014/main" id="{27CC3CC3-50E9-4BC5-9660-C6B2094062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33650" y="1480491"/>
            <a:ext cx="1909763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4" descr="Comprimidos%2520fita">
            <a:hlinkClick r:id="rId7"/>
            <a:extLst>
              <a:ext uri="{FF2B5EF4-FFF2-40B4-BE49-F238E27FC236}">
                <a16:creationId xmlns:a16="http://schemas.microsoft.com/office/drawing/2014/main" id="{BC3FB579-A505-4351-9105-8F46582AED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513" y="4122739"/>
            <a:ext cx="2803402" cy="2583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5" descr="comprimidos-manchete">
            <a:hlinkClick r:id="rId9"/>
            <a:extLst>
              <a:ext uri="{FF2B5EF4-FFF2-40B4-BE49-F238E27FC236}">
                <a16:creationId xmlns:a16="http://schemas.microsoft.com/office/drawing/2014/main" id="{0A1369B1-466C-4D53-8E8D-BE1FEB1EE2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5482" y="1508710"/>
            <a:ext cx="2301875" cy="187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4" descr="Imagem 022">
            <a:extLst>
              <a:ext uri="{FF2B5EF4-FFF2-40B4-BE49-F238E27FC236}">
                <a16:creationId xmlns:a16="http://schemas.microsoft.com/office/drawing/2014/main" id="{D667694B-3C3F-4636-9C32-71C336C159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5482" y="4058719"/>
            <a:ext cx="2700337" cy="20261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8" name="Picture 4" descr="Imagem 001">
            <a:extLst>
              <a:ext uri="{FF2B5EF4-FFF2-40B4-BE49-F238E27FC236}">
                <a16:creationId xmlns:a16="http://schemas.microsoft.com/office/drawing/2014/main" id="{4F4FCE94-A3C1-44A3-A144-6D16FC4C7F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4839" y="4135130"/>
            <a:ext cx="2695697" cy="1949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5195889" y="6103974"/>
            <a:ext cx="2520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Pós e granulados</a:t>
            </a:r>
            <a:endParaRPr lang="en-US" dirty="0"/>
          </a:p>
        </p:txBody>
      </p:sp>
      <p:sp>
        <p:nvSpPr>
          <p:cNvPr id="10" name="CaixaDeTexto 9"/>
          <p:cNvSpPr txBox="1"/>
          <p:nvPr/>
        </p:nvSpPr>
        <p:spPr>
          <a:xfrm>
            <a:off x="8224839" y="6109305"/>
            <a:ext cx="2520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Cápsulas</a:t>
            </a:r>
            <a:endParaRPr lang="en-US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4234838" y="3464294"/>
            <a:ext cx="41631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smtClean="0"/>
              <a:t>Comprimidos de diversos formatos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ext Box 3">
            <a:extLst>
              <a:ext uri="{FF2B5EF4-FFF2-40B4-BE49-F238E27FC236}">
                <a16:creationId xmlns:a16="http://schemas.microsoft.com/office/drawing/2014/main" id="{64A05A55-8BE3-481B-B4DC-A105757DD2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5925" y="61372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2400">
              <a:latin typeface="Times New Roman" panose="02020603050405020304" pitchFamily="18" charset="0"/>
            </a:endParaRPr>
          </a:p>
        </p:txBody>
      </p:sp>
      <p:grpSp>
        <p:nvGrpSpPr>
          <p:cNvPr id="2" name="Agrupar 1"/>
          <p:cNvGrpSpPr/>
          <p:nvPr/>
        </p:nvGrpSpPr>
        <p:grpSpPr>
          <a:xfrm>
            <a:off x="2117724" y="908720"/>
            <a:ext cx="7650683" cy="4372893"/>
            <a:chOff x="2117725" y="1565275"/>
            <a:chExt cx="6457950" cy="3716338"/>
          </a:xfrm>
        </p:grpSpPr>
        <p:sp>
          <p:nvSpPr>
            <p:cNvPr id="13314" name="Text Box 2">
              <a:extLst>
                <a:ext uri="{FF2B5EF4-FFF2-40B4-BE49-F238E27FC236}">
                  <a16:creationId xmlns:a16="http://schemas.microsoft.com/office/drawing/2014/main" id="{4D426AD0-FD08-4C6F-B48D-1931D0401D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7725" y="1565275"/>
              <a:ext cx="1841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pic>
          <p:nvPicPr>
            <p:cNvPr id="13316" name="Picture 4">
              <a:extLst>
                <a:ext uri="{FF2B5EF4-FFF2-40B4-BE49-F238E27FC236}">
                  <a16:creationId xmlns:a16="http://schemas.microsoft.com/office/drawing/2014/main" id="{A83B4A83-D97B-4E69-962D-BAE5828190C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100000" contrast="-52000"/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9258"/>
            <a:stretch>
              <a:fillRect/>
            </a:stretch>
          </p:blipFill>
          <p:spPr bwMode="auto">
            <a:xfrm>
              <a:off x="2855913" y="1808163"/>
              <a:ext cx="5719762" cy="347345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3317" name="Group 5">
              <a:extLst>
                <a:ext uri="{FF2B5EF4-FFF2-40B4-BE49-F238E27FC236}">
                  <a16:creationId xmlns:a16="http://schemas.microsoft.com/office/drawing/2014/main" id="{25E14866-26CF-4072-8DAA-8850142FB2D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035301" y="2168526"/>
              <a:ext cx="5476875" cy="3076575"/>
              <a:chOff x="952" y="1366"/>
              <a:chExt cx="3450" cy="1938"/>
            </a:xfrm>
          </p:grpSpPr>
          <p:sp>
            <p:nvSpPr>
              <p:cNvPr id="13320" name="Rectangle 6">
                <a:extLst>
                  <a:ext uri="{FF2B5EF4-FFF2-40B4-BE49-F238E27FC236}">
                    <a16:creationId xmlns:a16="http://schemas.microsoft.com/office/drawing/2014/main" id="{A42C6344-40F8-4C55-A408-FE51289359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34" y="1366"/>
                <a:ext cx="759" cy="125"/>
              </a:xfrm>
              <a:prstGeom prst="rect">
                <a:avLst/>
              </a:prstGeom>
              <a:solidFill>
                <a:srgbClr val="96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pt-BR" altLang="en-US" sz="1300" b="1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Efeitos colaterais</a:t>
                </a:r>
                <a:endParaRPr lang="pt-BR" altLang="en-US" sz="2800" b="1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321" name="Rectangle 7">
                <a:extLst>
                  <a:ext uri="{FF2B5EF4-FFF2-40B4-BE49-F238E27FC236}">
                    <a16:creationId xmlns:a16="http://schemas.microsoft.com/office/drawing/2014/main" id="{23195CF2-AD42-4FEF-BD0A-29FD763F4E5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83" y="1706"/>
                <a:ext cx="743" cy="125"/>
              </a:xfrm>
              <a:prstGeom prst="rect">
                <a:avLst/>
              </a:prstGeom>
              <a:solidFill>
                <a:srgbClr val="96969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pt-BR" altLang="en-US" sz="1300" b="1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Nível tóxico</a:t>
                </a:r>
                <a:endParaRPr lang="pt-BR" altLang="en-US" sz="2800" b="1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322" name="Rectangle 8">
                <a:extLst>
                  <a:ext uri="{FF2B5EF4-FFF2-40B4-BE49-F238E27FC236}">
                    <a16:creationId xmlns:a16="http://schemas.microsoft.com/office/drawing/2014/main" id="{0198AE9A-0E03-4E00-89DE-5001C37122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90" y="2021"/>
                <a:ext cx="778" cy="125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pt-BR" altLang="en-US" sz="1300" b="1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Faixa terapêutica</a:t>
                </a:r>
                <a:endParaRPr lang="pt-BR" altLang="en-US" sz="2800" b="1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323" name="Rectangle 9">
                <a:extLst>
                  <a:ext uri="{FF2B5EF4-FFF2-40B4-BE49-F238E27FC236}">
                    <a16:creationId xmlns:a16="http://schemas.microsoft.com/office/drawing/2014/main" id="{B474647D-E12E-4DF4-976B-32982D8B5A3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22" y="2696"/>
                <a:ext cx="1180" cy="125"/>
              </a:xfrm>
              <a:prstGeom prst="rect">
                <a:avLst/>
              </a:prstGeom>
              <a:solidFill>
                <a:srgbClr val="7777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pt-BR" altLang="en-US" sz="1300" b="1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Nenhum efeito terapêutico</a:t>
                </a:r>
                <a:endParaRPr lang="pt-BR" altLang="en-US" sz="2800" b="1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324" name="Rectangle 10">
                <a:extLst>
                  <a:ext uri="{FF2B5EF4-FFF2-40B4-BE49-F238E27FC236}">
                    <a16:creationId xmlns:a16="http://schemas.microsoft.com/office/drawing/2014/main" id="{6F6479EE-9EA8-4652-8A4B-5FC24BDA507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49" y="3149"/>
                <a:ext cx="1211" cy="155"/>
              </a:xfrm>
              <a:prstGeom prst="rect">
                <a:avLst/>
              </a:prstGeom>
              <a:solidFill>
                <a:srgbClr val="5F5F5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pt-BR" altLang="en-US" sz="1600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Freqüência de dosagem</a:t>
                </a:r>
              </a:p>
            </p:txBody>
          </p:sp>
          <p:sp>
            <p:nvSpPr>
              <p:cNvPr id="13325" name="Rectangle 11">
                <a:extLst>
                  <a:ext uri="{FF2B5EF4-FFF2-40B4-BE49-F238E27FC236}">
                    <a16:creationId xmlns:a16="http://schemas.microsoft.com/office/drawing/2014/main" id="{7C076ED4-8013-42C8-AB0F-ABBCA4F880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-5400000">
                <a:off x="440" y="2054"/>
                <a:ext cx="1177" cy="154"/>
              </a:xfrm>
              <a:prstGeom prst="rect">
                <a:avLst/>
              </a:prstGeom>
              <a:solidFill>
                <a:srgbClr val="77777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pt-BR" altLang="en-US" sz="1600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Concentração</a:t>
                </a:r>
                <a:r>
                  <a:rPr lang="pt-BR" altLang="en-US" sz="1500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 de droga</a:t>
                </a:r>
                <a:endParaRPr lang="pt-BR" altLang="en-US" sz="3200">
                  <a:solidFill>
                    <a:schemeClr val="bg1"/>
                  </a:solidFill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3326" name="Rectangle 12">
                <a:extLst>
                  <a:ext uri="{FF2B5EF4-FFF2-40B4-BE49-F238E27FC236}">
                    <a16:creationId xmlns:a16="http://schemas.microsoft.com/office/drawing/2014/main" id="{1CE43364-0193-4F06-AE7D-F5B5988EDB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90" y="2307"/>
                <a:ext cx="956" cy="186"/>
              </a:xfrm>
              <a:prstGeom prst="rect">
                <a:avLst/>
              </a:prstGeom>
              <a:solidFill>
                <a:srgbClr val="808080">
                  <a:alpha val="87842"/>
                </a:srgbClr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lnSpc>
                    <a:spcPct val="80000"/>
                  </a:lnSpc>
                </a:pPr>
                <a:r>
                  <a:rPr lang="pt-BR" altLang="en-US" sz="1200" b="1">
                    <a:solidFill>
                      <a:schemeClr val="bg1"/>
                    </a:solidFill>
                    <a:latin typeface="Times New Roman" panose="02020603050405020304" pitchFamily="18" charset="0"/>
                  </a:rPr>
                  <a:t>Concentração mínima efetiva</a:t>
                </a:r>
              </a:p>
            </p:txBody>
          </p:sp>
        </p:grpSp>
      </p:grpSp>
      <p:sp>
        <p:nvSpPr>
          <p:cNvPr id="13318" name="Text Box 13">
            <a:extLst>
              <a:ext uri="{FF2B5EF4-FFF2-40B4-BE49-F238E27FC236}">
                <a16:creationId xmlns:a16="http://schemas.microsoft.com/office/drawing/2014/main" id="{C3A17204-E538-44DD-887D-CC86C7C827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9806" y="5436701"/>
            <a:ext cx="8392541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pt-BR" altLang="en-US" sz="1400" dirty="0"/>
              <a:t>Perfis hipotéticos de concentrações de um fármaco na circulação sistêmica</a:t>
            </a:r>
            <a:r>
              <a:rPr lang="pt-BR" altLang="en-US" sz="1400" dirty="0" smtClean="0"/>
              <a:t>, resultantes </a:t>
            </a:r>
            <a:r>
              <a:rPr lang="pt-BR" altLang="en-US" sz="1400" dirty="0"/>
              <a:t>de administrações consecutivas de múltiplas doses de um sistema </a:t>
            </a:r>
            <a:r>
              <a:rPr lang="pt-BR" altLang="en-US" sz="1400" dirty="0" smtClean="0"/>
              <a:t>de </a:t>
            </a:r>
            <a:r>
              <a:rPr lang="pt-BR" altLang="en-US" sz="1400" dirty="0"/>
              <a:t>liberação convencional de fármacos (A1, A2...) comparados a um perfil apropriado (B) </a:t>
            </a:r>
            <a:r>
              <a:rPr lang="pt-BR" altLang="en-US" sz="1400" dirty="0" smtClean="0"/>
              <a:t>para </a:t>
            </a:r>
            <a:r>
              <a:rPr lang="pt-BR" altLang="en-US" sz="1400" dirty="0"/>
              <a:t>o tratamento liberação e ação controlada.</a:t>
            </a:r>
          </a:p>
        </p:txBody>
      </p:sp>
      <p:sp>
        <p:nvSpPr>
          <p:cNvPr id="13319" name="Rectangle 14">
            <a:extLst>
              <a:ext uri="{FF2B5EF4-FFF2-40B4-BE49-F238E27FC236}">
                <a16:creationId xmlns:a16="http://schemas.microsoft.com/office/drawing/2014/main" id="{F96A2858-58EA-4646-AAC6-CBB18081E0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87964" y="120532"/>
            <a:ext cx="6911975" cy="792163"/>
          </a:xfrm>
          <a:prstGeom prst="rect">
            <a:avLst/>
          </a:prstGeom>
          <a:ln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pt-BR" altLang="en-US" b="1" dirty="0"/>
              <a:t>Representação esquemática: Sistemas de liberação convencional e modificada (controlada)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Agrupar 1"/>
          <p:cNvGrpSpPr/>
          <p:nvPr/>
        </p:nvGrpSpPr>
        <p:grpSpPr>
          <a:xfrm>
            <a:off x="1566006" y="1628800"/>
            <a:ext cx="9059987" cy="4644542"/>
            <a:chOff x="2279650" y="1808794"/>
            <a:chExt cx="8051801" cy="4251325"/>
          </a:xfrm>
        </p:grpSpPr>
        <p:sp>
          <p:nvSpPr>
            <p:cNvPr id="16386" name="Rectangle 399">
              <a:extLst>
                <a:ext uri="{FF2B5EF4-FFF2-40B4-BE49-F238E27FC236}">
                  <a16:creationId xmlns:a16="http://schemas.microsoft.com/office/drawing/2014/main" id="{4C6874C7-92AB-427F-A18B-43FFE3EB4C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205914" y="4102100"/>
              <a:ext cx="1125537" cy="15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pt-BR" altLang="en-US" sz="1000">
                  <a:solidFill>
                    <a:srgbClr val="000000"/>
                  </a:solidFill>
                </a:rPr>
                <a:t>CAMADA GEL</a:t>
              </a:r>
              <a:endParaRPr lang="pt-BR" altLang="en-US" sz="2400"/>
            </a:p>
          </p:txBody>
        </p:sp>
        <p:grpSp>
          <p:nvGrpSpPr>
            <p:cNvPr id="16387" name="Grupo 464">
              <a:extLst>
                <a:ext uri="{FF2B5EF4-FFF2-40B4-BE49-F238E27FC236}">
                  <a16:creationId xmlns:a16="http://schemas.microsoft.com/office/drawing/2014/main" id="{B8866295-4D0F-410A-9CFA-AE7E92F4AF4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79650" y="1808794"/>
              <a:ext cx="7920038" cy="4251325"/>
              <a:chOff x="755650" y="1520825"/>
              <a:chExt cx="7920038" cy="4251325"/>
            </a:xfrm>
          </p:grpSpPr>
          <p:sp>
            <p:nvSpPr>
              <p:cNvPr id="16389" name="Rectangle 456">
                <a:extLst>
                  <a:ext uri="{FF2B5EF4-FFF2-40B4-BE49-F238E27FC236}">
                    <a16:creationId xmlns:a16="http://schemas.microsoft.com/office/drawing/2014/main" id="{F8BF147C-743A-4507-AF43-91980379EE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5650" y="5429250"/>
                <a:ext cx="1316038" cy="3429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6390" name="Rectangle 457">
                <a:extLst>
                  <a:ext uri="{FF2B5EF4-FFF2-40B4-BE49-F238E27FC236}">
                    <a16:creationId xmlns:a16="http://schemas.microsoft.com/office/drawing/2014/main" id="{688FA39F-2421-4F1E-9D15-73743C25F8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25500" y="5503863"/>
                <a:ext cx="1139825" cy="152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pt-BR" altLang="en-US" sz="1000">
                    <a:solidFill>
                      <a:srgbClr val="000000"/>
                    </a:solidFill>
                  </a:rPr>
                  <a:t>ZONA DE EROSÃO</a:t>
                </a:r>
                <a:endParaRPr lang="pt-BR" altLang="en-US" sz="2400"/>
              </a:p>
            </p:txBody>
          </p:sp>
          <p:sp>
            <p:nvSpPr>
              <p:cNvPr id="16391" name="Oval 2">
                <a:extLst>
                  <a:ext uri="{FF2B5EF4-FFF2-40B4-BE49-F238E27FC236}">
                    <a16:creationId xmlns:a16="http://schemas.microsoft.com/office/drawing/2014/main" id="{03CC8494-F939-42CB-85C5-B9912DC21C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08175" y="2205038"/>
                <a:ext cx="1716088" cy="963612"/>
              </a:xfrm>
              <a:prstGeom prst="ellipse">
                <a:avLst/>
              </a:prstGeom>
              <a:solidFill>
                <a:srgbClr val="3366FF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grpSp>
            <p:nvGrpSpPr>
              <p:cNvPr id="16392" name="Group 3">
                <a:extLst>
                  <a:ext uri="{FF2B5EF4-FFF2-40B4-BE49-F238E27FC236}">
                    <a16:creationId xmlns:a16="http://schemas.microsoft.com/office/drawing/2014/main" id="{17AFE618-A1A4-4A30-80DB-7D31B2B116A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580063" y="2205038"/>
                <a:ext cx="1711325" cy="962025"/>
                <a:chOff x="2606" y="1657"/>
                <a:chExt cx="808" cy="808"/>
              </a:xfrm>
            </p:grpSpPr>
            <p:grpSp>
              <p:nvGrpSpPr>
                <p:cNvPr id="16720" name="Group 4">
                  <a:extLst>
                    <a:ext uri="{FF2B5EF4-FFF2-40B4-BE49-F238E27FC236}">
                      <a16:creationId xmlns:a16="http://schemas.microsoft.com/office/drawing/2014/main" id="{7E10FF54-13B5-4F1D-8E66-99238BF93EA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606" y="1657"/>
                  <a:ext cx="808" cy="808"/>
                  <a:chOff x="2606" y="1657"/>
                  <a:chExt cx="808" cy="808"/>
                </a:xfrm>
              </p:grpSpPr>
              <p:sp>
                <p:nvSpPr>
                  <p:cNvPr id="16722" name="Oval 5">
                    <a:extLst>
                      <a:ext uri="{FF2B5EF4-FFF2-40B4-BE49-F238E27FC236}">
                        <a16:creationId xmlns:a16="http://schemas.microsoft.com/office/drawing/2014/main" id="{E35AF800-B63F-467C-A619-9364993882C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606" y="1657"/>
                    <a:ext cx="808" cy="808"/>
                  </a:xfrm>
                  <a:prstGeom prst="ellipse">
                    <a:avLst/>
                  </a:prstGeom>
                  <a:solidFill>
                    <a:srgbClr val="3366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23" name="Oval 6">
                    <a:extLst>
                      <a:ext uri="{FF2B5EF4-FFF2-40B4-BE49-F238E27FC236}">
                        <a16:creationId xmlns:a16="http://schemas.microsoft.com/office/drawing/2014/main" id="{4BDB4BB8-35EC-445F-8750-86CAD2403FF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606" y="1657"/>
                    <a:ext cx="804" cy="804"/>
                  </a:xfrm>
                  <a:prstGeom prst="ellipse">
                    <a:avLst/>
                  </a:prstGeom>
                  <a:solidFill>
                    <a:srgbClr val="3466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24" name="Oval 7">
                    <a:extLst>
                      <a:ext uri="{FF2B5EF4-FFF2-40B4-BE49-F238E27FC236}">
                        <a16:creationId xmlns:a16="http://schemas.microsoft.com/office/drawing/2014/main" id="{36C47284-6B91-4639-9588-9156E2E60DB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609" y="1660"/>
                    <a:ext cx="797" cy="797"/>
                  </a:xfrm>
                  <a:prstGeom prst="ellipse">
                    <a:avLst/>
                  </a:prstGeom>
                  <a:solidFill>
                    <a:srgbClr val="3567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25" name="Oval 8">
                    <a:extLst>
                      <a:ext uri="{FF2B5EF4-FFF2-40B4-BE49-F238E27FC236}">
                        <a16:creationId xmlns:a16="http://schemas.microsoft.com/office/drawing/2014/main" id="{A7F1F2B6-20B9-4CDC-B979-F8EDCDD8B96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611" y="1662"/>
                    <a:ext cx="793" cy="793"/>
                  </a:xfrm>
                  <a:prstGeom prst="ellipse">
                    <a:avLst/>
                  </a:prstGeom>
                  <a:solidFill>
                    <a:srgbClr val="3667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26" name="Oval 9">
                    <a:extLst>
                      <a:ext uri="{FF2B5EF4-FFF2-40B4-BE49-F238E27FC236}">
                        <a16:creationId xmlns:a16="http://schemas.microsoft.com/office/drawing/2014/main" id="{B13320D9-318A-4C05-904D-A7B76D19583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615" y="1666"/>
                    <a:ext cx="785" cy="785"/>
                  </a:xfrm>
                  <a:prstGeom prst="ellipse">
                    <a:avLst/>
                  </a:prstGeom>
                  <a:solidFill>
                    <a:srgbClr val="3768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27" name="Oval 10">
                    <a:extLst>
                      <a:ext uri="{FF2B5EF4-FFF2-40B4-BE49-F238E27FC236}">
                        <a16:creationId xmlns:a16="http://schemas.microsoft.com/office/drawing/2014/main" id="{A9934333-9135-4250-B259-2AC92EA09A7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619" y="1670"/>
                    <a:ext cx="778" cy="778"/>
                  </a:xfrm>
                  <a:prstGeom prst="ellipse">
                    <a:avLst/>
                  </a:prstGeom>
                  <a:solidFill>
                    <a:srgbClr val="3868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28" name="Oval 11">
                    <a:extLst>
                      <a:ext uri="{FF2B5EF4-FFF2-40B4-BE49-F238E27FC236}">
                        <a16:creationId xmlns:a16="http://schemas.microsoft.com/office/drawing/2014/main" id="{75F144D0-D7B3-4221-896A-B114AE83667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621" y="1672"/>
                    <a:ext cx="774" cy="774"/>
                  </a:xfrm>
                  <a:prstGeom prst="ellipse">
                    <a:avLst/>
                  </a:prstGeom>
                  <a:solidFill>
                    <a:srgbClr val="3A69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29" name="Oval 12">
                    <a:extLst>
                      <a:ext uri="{FF2B5EF4-FFF2-40B4-BE49-F238E27FC236}">
                        <a16:creationId xmlns:a16="http://schemas.microsoft.com/office/drawing/2014/main" id="{E3EE1319-6980-400D-9722-1FF69BA0636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625" y="1676"/>
                    <a:ext cx="766" cy="766"/>
                  </a:xfrm>
                  <a:prstGeom prst="ellipse">
                    <a:avLst/>
                  </a:prstGeom>
                  <a:solidFill>
                    <a:srgbClr val="3B6A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30" name="Oval 13">
                    <a:extLst>
                      <a:ext uri="{FF2B5EF4-FFF2-40B4-BE49-F238E27FC236}">
                        <a16:creationId xmlns:a16="http://schemas.microsoft.com/office/drawing/2014/main" id="{C75946F6-635A-41A2-9DFC-0F4FF3DA772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629" y="1680"/>
                    <a:ext cx="758" cy="758"/>
                  </a:xfrm>
                  <a:prstGeom prst="ellipse">
                    <a:avLst/>
                  </a:prstGeom>
                  <a:solidFill>
                    <a:srgbClr val="3D6A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31" name="Oval 14">
                    <a:extLst>
                      <a:ext uri="{FF2B5EF4-FFF2-40B4-BE49-F238E27FC236}">
                        <a16:creationId xmlns:a16="http://schemas.microsoft.com/office/drawing/2014/main" id="{2E4EB2A1-4715-47F3-935E-71305B1DCAF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631" y="1682"/>
                    <a:ext cx="754" cy="754"/>
                  </a:xfrm>
                  <a:prstGeom prst="ellipse">
                    <a:avLst/>
                  </a:prstGeom>
                  <a:solidFill>
                    <a:srgbClr val="3E6B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32" name="Oval 15">
                    <a:extLst>
                      <a:ext uri="{FF2B5EF4-FFF2-40B4-BE49-F238E27FC236}">
                        <a16:creationId xmlns:a16="http://schemas.microsoft.com/office/drawing/2014/main" id="{0BF6FCDB-F0AE-4A6D-8703-474AC3CC947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634" y="1685"/>
                    <a:ext cx="747" cy="747"/>
                  </a:xfrm>
                  <a:prstGeom prst="ellipse">
                    <a:avLst/>
                  </a:prstGeom>
                  <a:solidFill>
                    <a:srgbClr val="406C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33" name="Oval 16">
                    <a:extLst>
                      <a:ext uri="{FF2B5EF4-FFF2-40B4-BE49-F238E27FC236}">
                        <a16:creationId xmlns:a16="http://schemas.microsoft.com/office/drawing/2014/main" id="{CE825B8C-7642-4BC4-901F-4679ECACF1E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638" y="1689"/>
                    <a:ext cx="739" cy="739"/>
                  </a:xfrm>
                  <a:prstGeom prst="ellipse">
                    <a:avLst/>
                  </a:prstGeom>
                  <a:solidFill>
                    <a:srgbClr val="416D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34" name="Oval 17">
                    <a:extLst>
                      <a:ext uri="{FF2B5EF4-FFF2-40B4-BE49-F238E27FC236}">
                        <a16:creationId xmlns:a16="http://schemas.microsoft.com/office/drawing/2014/main" id="{43E211F0-321B-4EEF-B43F-A84F8A489BB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640" y="1691"/>
                    <a:ext cx="736" cy="735"/>
                  </a:xfrm>
                  <a:prstGeom prst="ellipse">
                    <a:avLst/>
                  </a:prstGeom>
                  <a:solidFill>
                    <a:srgbClr val="436D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35" name="Oval 18">
                    <a:extLst>
                      <a:ext uri="{FF2B5EF4-FFF2-40B4-BE49-F238E27FC236}">
                        <a16:creationId xmlns:a16="http://schemas.microsoft.com/office/drawing/2014/main" id="{853F5485-C98F-47F6-AD8C-7BAB66239CA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644" y="1695"/>
                    <a:ext cx="728" cy="728"/>
                  </a:xfrm>
                  <a:prstGeom prst="ellipse">
                    <a:avLst/>
                  </a:prstGeom>
                  <a:solidFill>
                    <a:srgbClr val="446E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36" name="Oval 19">
                    <a:extLst>
                      <a:ext uri="{FF2B5EF4-FFF2-40B4-BE49-F238E27FC236}">
                        <a16:creationId xmlns:a16="http://schemas.microsoft.com/office/drawing/2014/main" id="{D6E648E5-8606-4DCE-82CD-009BD366E2A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648" y="1699"/>
                    <a:ext cx="720" cy="720"/>
                  </a:xfrm>
                  <a:prstGeom prst="ellipse">
                    <a:avLst/>
                  </a:prstGeom>
                  <a:solidFill>
                    <a:srgbClr val="466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37" name="Oval 20">
                    <a:extLst>
                      <a:ext uri="{FF2B5EF4-FFF2-40B4-BE49-F238E27FC236}">
                        <a16:creationId xmlns:a16="http://schemas.microsoft.com/office/drawing/2014/main" id="{EA95DACE-CCCD-40DC-8593-6FE5FC1077E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650" y="1701"/>
                    <a:ext cx="716" cy="716"/>
                  </a:xfrm>
                  <a:prstGeom prst="ellipse">
                    <a:avLst/>
                  </a:prstGeom>
                  <a:solidFill>
                    <a:srgbClr val="4870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38" name="Oval 21">
                    <a:extLst>
                      <a:ext uri="{FF2B5EF4-FFF2-40B4-BE49-F238E27FC236}">
                        <a16:creationId xmlns:a16="http://schemas.microsoft.com/office/drawing/2014/main" id="{EEAE39AF-895C-4962-89E3-EB483C7181C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654" y="1705"/>
                    <a:ext cx="708" cy="708"/>
                  </a:xfrm>
                  <a:prstGeom prst="ellipse">
                    <a:avLst/>
                  </a:prstGeom>
                  <a:solidFill>
                    <a:srgbClr val="4A71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39" name="Oval 22">
                    <a:extLst>
                      <a:ext uri="{FF2B5EF4-FFF2-40B4-BE49-F238E27FC236}">
                        <a16:creationId xmlns:a16="http://schemas.microsoft.com/office/drawing/2014/main" id="{74CC1154-5E4E-487E-ABA8-892CF507368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657" y="1708"/>
                    <a:ext cx="701" cy="701"/>
                  </a:xfrm>
                  <a:prstGeom prst="ellipse">
                    <a:avLst/>
                  </a:prstGeom>
                  <a:solidFill>
                    <a:srgbClr val="4B72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40" name="Oval 23">
                    <a:extLst>
                      <a:ext uri="{FF2B5EF4-FFF2-40B4-BE49-F238E27FC236}">
                        <a16:creationId xmlns:a16="http://schemas.microsoft.com/office/drawing/2014/main" id="{22C01411-E6D5-44BF-928B-BFD373A7533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659" y="1710"/>
                    <a:ext cx="697" cy="697"/>
                  </a:xfrm>
                  <a:prstGeom prst="ellipse">
                    <a:avLst/>
                  </a:prstGeom>
                  <a:solidFill>
                    <a:srgbClr val="4D73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41" name="Oval 24">
                    <a:extLst>
                      <a:ext uri="{FF2B5EF4-FFF2-40B4-BE49-F238E27FC236}">
                        <a16:creationId xmlns:a16="http://schemas.microsoft.com/office/drawing/2014/main" id="{19E3BBD7-C50A-41D8-ABBE-54814B23B62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663" y="1714"/>
                    <a:ext cx="689" cy="689"/>
                  </a:xfrm>
                  <a:prstGeom prst="ellipse">
                    <a:avLst/>
                  </a:prstGeom>
                  <a:solidFill>
                    <a:srgbClr val="4F75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42" name="Oval 25">
                    <a:extLst>
                      <a:ext uri="{FF2B5EF4-FFF2-40B4-BE49-F238E27FC236}">
                        <a16:creationId xmlns:a16="http://schemas.microsoft.com/office/drawing/2014/main" id="{8C106343-CE6B-43EE-ABF1-BAF7561EA74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665" y="1716"/>
                    <a:ext cx="686" cy="685"/>
                  </a:xfrm>
                  <a:prstGeom prst="ellipse">
                    <a:avLst/>
                  </a:prstGeom>
                  <a:solidFill>
                    <a:srgbClr val="5176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43" name="Oval 26">
                    <a:extLst>
                      <a:ext uri="{FF2B5EF4-FFF2-40B4-BE49-F238E27FC236}">
                        <a16:creationId xmlns:a16="http://schemas.microsoft.com/office/drawing/2014/main" id="{BD56F5F4-C17D-4E04-B418-433E2FD8DAD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669" y="1720"/>
                    <a:ext cx="678" cy="678"/>
                  </a:xfrm>
                  <a:prstGeom prst="ellipse">
                    <a:avLst/>
                  </a:prstGeom>
                  <a:solidFill>
                    <a:srgbClr val="5377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44" name="Oval 27">
                    <a:extLst>
                      <a:ext uri="{FF2B5EF4-FFF2-40B4-BE49-F238E27FC236}">
                        <a16:creationId xmlns:a16="http://schemas.microsoft.com/office/drawing/2014/main" id="{64C8C2B4-AD76-4AD9-90AE-38B599878E6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673" y="1724"/>
                    <a:ext cx="670" cy="670"/>
                  </a:xfrm>
                  <a:prstGeom prst="ellipse">
                    <a:avLst/>
                  </a:prstGeom>
                  <a:solidFill>
                    <a:srgbClr val="5578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45" name="Oval 28">
                    <a:extLst>
                      <a:ext uri="{FF2B5EF4-FFF2-40B4-BE49-F238E27FC236}">
                        <a16:creationId xmlns:a16="http://schemas.microsoft.com/office/drawing/2014/main" id="{C03103BC-35F4-4C7E-AB0B-90237CDF329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675" y="1726"/>
                    <a:ext cx="666" cy="666"/>
                  </a:xfrm>
                  <a:prstGeom prst="ellipse">
                    <a:avLst/>
                  </a:prstGeom>
                  <a:solidFill>
                    <a:srgbClr val="5779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46" name="Oval 29">
                    <a:extLst>
                      <a:ext uri="{FF2B5EF4-FFF2-40B4-BE49-F238E27FC236}">
                        <a16:creationId xmlns:a16="http://schemas.microsoft.com/office/drawing/2014/main" id="{A90BBEAD-5597-4613-96F0-D24C1A050D7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679" y="1730"/>
                    <a:ext cx="658" cy="658"/>
                  </a:xfrm>
                  <a:prstGeom prst="ellipse">
                    <a:avLst/>
                  </a:prstGeom>
                  <a:solidFill>
                    <a:srgbClr val="597B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47" name="Oval 30">
                    <a:extLst>
                      <a:ext uri="{FF2B5EF4-FFF2-40B4-BE49-F238E27FC236}">
                        <a16:creationId xmlns:a16="http://schemas.microsoft.com/office/drawing/2014/main" id="{551BF3E2-0673-4F83-82AF-3585A1606E7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682" y="1733"/>
                    <a:ext cx="651" cy="651"/>
                  </a:xfrm>
                  <a:prstGeom prst="ellipse">
                    <a:avLst/>
                  </a:prstGeom>
                  <a:solidFill>
                    <a:srgbClr val="5B7C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48" name="Oval 31">
                    <a:extLst>
                      <a:ext uri="{FF2B5EF4-FFF2-40B4-BE49-F238E27FC236}">
                        <a16:creationId xmlns:a16="http://schemas.microsoft.com/office/drawing/2014/main" id="{001B0743-A15E-48A1-BF78-1A65A4000C8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684" y="1735"/>
                    <a:ext cx="647" cy="647"/>
                  </a:xfrm>
                  <a:prstGeom prst="ellipse">
                    <a:avLst/>
                  </a:prstGeom>
                  <a:solidFill>
                    <a:srgbClr val="5E7D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49" name="Oval 32">
                    <a:extLst>
                      <a:ext uri="{FF2B5EF4-FFF2-40B4-BE49-F238E27FC236}">
                        <a16:creationId xmlns:a16="http://schemas.microsoft.com/office/drawing/2014/main" id="{7587E1BD-D976-4E1B-92F5-18A6AACB774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688" y="1739"/>
                    <a:ext cx="640" cy="639"/>
                  </a:xfrm>
                  <a:prstGeom prst="ellipse">
                    <a:avLst/>
                  </a:prstGeom>
                  <a:solidFill>
                    <a:srgbClr val="607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50" name="Oval 33">
                    <a:extLst>
                      <a:ext uri="{FF2B5EF4-FFF2-40B4-BE49-F238E27FC236}">
                        <a16:creationId xmlns:a16="http://schemas.microsoft.com/office/drawing/2014/main" id="{3B39867A-F715-4E24-A9FE-821145FD913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692" y="1743"/>
                    <a:ext cx="632" cy="632"/>
                  </a:xfrm>
                  <a:prstGeom prst="ellipse">
                    <a:avLst/>
                  </a:prstGeom>
                  <a:solidFill>
                    <a:srgbClr val="6280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51" name="Oval 34">
                    <a:extLst>
                      <a:ext uri="{FF2B5EF4-FFF2-40B4-BE49-F238E27FC236}">
                        <a16:creationId xmlns:a16="http://schemas.microsoft.com/office/drawing/2014/main" id="{1AAE6441-F2E6-40F7-B9B3-1F5105E4A03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694" y="1745"/>
                    <a:ext cx="628" cy="628"/>
                  </a:xfrm>
                  <a:prstGeom prst="ellipse">
                    <a:avLst/>
                  </a:prstGeom>
                  <a:solidFill>
                    <a:srgbClr val="6482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52" name="Oval 35">
                    <a:extLst>
                      <a:ext uri="{FF2B5EF4-FFF2-40B4-BE49-F238E27FC236}">
                        <a16:creationId xmlns:a16="http://schemas.microsoft.com/office/drawing/2014/main" id="{C12AE933-E0C6-4BA2-A848-7996CFD9738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698" y="1749"/>
                    <a:ext cx="620" cy="620"/>
                  </a:xfrm>
                  <a:prstGeom prst="ellipse">
                    <a:avLst/>
                  </a:prstGeom>
                  <a:solidFill>
                    <a:srgbClr val="6683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53" name="Oval 36">
                    <a:extLst>
                      <a:ext uri="{FF2B5EF4-FFF2-40B4-BE49-F238E27FC236}">
                        <a16:creationId xmlns:a16="http://schemas.microsoft.com/office/drawing/2014/main" id="{9D57916B-E58C-48B2-9F9B-E565B1978E3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02" y="1753"/>
                    <a:ext cx="612" cy="612"/>
                  </a:xfrm>
                  <a:prstGeom prst="ellipse">
                    <a:avLst/>
                  </a:prstGeom>
                  <a:solidFill>
                    <a:srgbClr val="6985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54" name="Oval 37">
                    <a:extLst>
                      <a:ext uri="{FF2B5EF4-FFF2-40B4-BE49-F238E27FC236}">
                        <a16:creationId xmlns:a16="http://schemas.microsoft.com/office/drawing/2014/main" id="{E6C6F4E7-45BA-4491-88DE-1E2BB60D544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03" y="1754"/>
                    <a:ext cx="609" cy="609"/>
                  </a:xfrm>
                  <a:prstGeom prst="ellipse">
                    <a:avLst/>
                  </a:prstGeom>
                  <a:solidFill>
                    <a:srgbClr val="6B87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55" name="Oval 38">
                    <a:extLst>
                      <a:ext uri="{FF2B5EF4-FFF2-40B4-BE49-F238E27FC236}">
                        <a16:creationId xmlns:a16="http://schemas.microsoft.com/office/drawing/2014/main" id="{B04CFFB1-C2A0-4E29-AD48-90C7DB57B89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07" y="1758"/>
                    <a:ext cx="601" cy="601"/>
                  </a:xfrm>
                  <a:prstGeom prst="ellipse">
                    <a:avLst/>
                  </a:prstGeom>
                  <a:solidFill>
                    <a:srgbClr val="6D88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56" name="Oval 39">
                    <a:extLst>
                      <a:ext uri="{FF2B5EF4-FFF2-40B4-BE49-F238E27FC236}">
                        <a16:creationId xmlns:a16="http://schemas.microsoft.com/office/drawing/2014/main" id="{43BA4C54-2E17-43BB-99F7-CFCE586C73C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11" y="1762"/>
                    <a:ext cx="593" cy="593"/>
                  </a:xfrm>
                  <a:prstGeom prst="ellipse">
                    <a:avLst/>
                  </a:prstGeom>
                  <a:solidFill>
                    <a:srgbClr val="708A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57" name="Oval 40">
                    <a:extLst>
                      <a:ext uri="{FF2B5EF4-FFF2-40B4-BE49-F238E27FC236}">
                        <a16:creationId xmlns:a16="http://schemas.microsoft.com/office/drawing/2014/main" id="{B540BA48-1637-49C2-B117-3A808164308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13" y="1764"/>
                    <a:ext cx="590" cy="589"/>
                  </a:xfrm>
                  <a:prstGeom prst="ellipse">
                    <a:avLst/>
                  </a:prstGeom>
                  <a:solidFill>
                    <a:srgbClr val="728C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58" name="Oval 41">
                    <a:extLst>
                      <a:ext uri="{FF2B5EF4-FFF2-40B4-BE49-F238E27FC236}">
                        <a16:creationId xmlns:a16="http://schemas.microsoft.com/office/drawing/2014/main" id="{BB112B17-7863-48B2-88A5-C8D4A16F3B1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17" y="1768"/>
                    <a:ext cx="582" cy="582"/>
                  </a:xfrm>
                  <a:prstGeom prst="ellipse">
                    <a:avLst/>
                  </a:prstGeom>
                  <a:solidFill>
                    <a:srgbClr val="748D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59" name="Oval 42">
                    <a:extLst>
                      <a:ext uri="{FF2B5EF4-FFF2-40B4-BE49-F238E27FC236}">
                        <a16:creationId xmlns:a16="http://schemas.microsoft.com/office/drawing/2014/main" id="{319534E5-69B3-4E88-BE19-FD46AE31497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19" y="1770"/>
                    <a:ext cx="578" cy="578"/>
                  </a:xfrm>
                  <a:prstGeom prst="ellipse">
                    <a:avLst/>
                  </a:prstGeom>
                  <a:solidFill>
                    <a:srgbClr val="778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60" name="Oval 43">
                    <a:extLst>
                      <a:ext uri="{FF2B5EF4-FFF2-40B4-BE49-F238E27FC236}">
                        <a16:creationId xmlns:a16="http://schemas.microsoft.com/office/drawing/2014/main" id="{991B495B-FB87-46C2-ACB8-D131603B494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23" y="1774"/>
                    <a:ext cx="570" cy="570"/>
                  </a:xfrm>
                  <a:prstGeom prst="ellipse">
                    <a:avLst/>
                  </a:prstGeom>
                  <a:solidFill>
                    <a:srgbClr val="7991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61" name="Oval 44">
                    <a:extLst>
                      <a:ext uri="{FF2B5EF4-FFF2-40B4-BE49-F238E27FC236}">
                        <a16:creationId xmlns:a16="http://schemas.microsoft.com/office/drawing/2014/main" id="{3942447A-F0CB-490D-A7D2-AD904DFA4C3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27" y="1778"/>
                    <a:ext cx="562" cy="562"/>
                  </a:xfrm>
                  <a:prstGeom prst="ellipse">
                    <a:avLst/>
                  </a:prstGeom>
                  <a:solidFill>
                    <a:srgbClr val="7C93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62" name="Oval 45">
                    <a:extLst>
                      <a:ext uri="{FF2B5EF4-FFF2-40B4-BE49-F238E27FC236}">
                        <a16:creationId xmlns:a16="http://schemas.microsoft.com/office/drawing/2014/main" id="{431FB2DC-EA25-46D9-A7C6-AF7F7F6E50E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28" y="1779"/>
                    <a:ext cx="559" cy="559"/>
                  </a:xfrm>
                  <a:prstGeom prst="ellipse">
                    <a:avLst/>
                  </a:prstGeom>
                  <a:solidFill>
                    <a:srgbClr val="7E94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63" name="Oval 46">
                    <a:extLst>
                      <a:ext uri="{FF2B5EF4-FFF2-40B4-BE49-F238E27FC236}">
                        <a16:creationId xmlns:a16="http://schemas.microsoft.com/office/drawing/2014/main" id="{0AC86DAA-0FB3-4F5C-A864-78B5C04B64C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32" y="1783"/>
                    <a:ext cx="551" cy="551"/>
                  </a:xfrm>
                  <a:prstGeom prst="ellipse">
                    <a:avLst/>
                  </a:prstGeom>
                  <a:solidFill>
                    <a:srgbClr val="8196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64" name="Oval 47">
                    <a:extLst>
                      <a:ext uri="{FF2B5EF4-FFF2-40B4-BE49-F238E27FC236}">
                        <a16:creationId xmlns:a16="http://schemas.microsoft.com/office/drawing/2014/main" id="{98721DC7-0355-40D7-849E-035A6544099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36" y="1787"/>
                    <a:ext cx="544" cy="543"/>
                  </a:xfrm>
                  <a:prstGeom prst="ellipse">
                    <a:avLst/>
                  </a:prstGeom>
                  <a:solidFill>
                    <a:srgbClr val="8398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65" name="Oval 48">
                    <a:extLst>
                      <a:ext uri="{FF2B5EF4-FFF2-40B4-BE49-F238E27FC236}">
                        <a16:creationId xmlns:a16="http://schemas.microsoft.com/office/drawing/2014/main" id="{237E20D2-EA76-47C5-8F3D-E52D46D1D6B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38" y="1789"/>
                    <a:ext cx="540" cy="540"/>
                  </a:xfrm>
                  <a:prstGeom prst="ellipse">
                    <a:avLst/>
                  </a:prstGeom>
                  <a:solidFill>
                    <a:srgbClr val="859A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66" name="Oval 49">
                    <a:extLst>
                      <a:ext uri="{FF2B5EF4-FFF2-40B4-BE49-F238E27FC236}">
                        <a16:creationId xmlns:a16="http://schemas.microsoft.com/office/drawing/2014/main" id="{56F42044-E644-4F4F-91C8-CC7F866CD9A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42" y="1793"/>
                    <a:ext cx="532" cy="532"/>
                  </a:xfrm>
                  <a:prstGeom prst="ellipse">
                    <a:avLst/>
                  </a:prstGeom>
                  <a:solidFill>
                    <a:srgbClr val="889C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67" name="Oval 50">
                    <a:extLst>
                      <a:ext uri="{FF2B5EF4-FFF2-40B4-BE49-F238E27FC236}">
                        <a16:creationId xmlns:a16="http://schemas.microsoft.com/office/drawing/2014/main" id="{E0E42E85-B951-4A23-9037-1563866E08A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46" y="1797"/>
                    <a:ext cx="524" cy="524"/>
                  </a:xfrm>
                  <a:prstGeom prst="ellipse">
                    <a:avLst/>
                  </a:prstGeom>
                  <a:solidFill>
                    <a:srgbClr val="8A9E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68" name="Oval 51">
                    <a:extLst>
                      <a:ext uri="{FF2B5EF4-FFF2-40B4-BE49-F238E27FC236}">
                        <a16:creationId xmlns:a16="http://schemas.microsoft.com/office/drawing/2014/main" id="{1BD1F458-DE53-4F79-B203-427B98E4A39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48" y="1799"/>
                    <a:ext cx="520" cy="520"/>
                  </a:xfrm>
                  <a:prstGeom prst="ellipse">
                    <a:avLst/>
                  </a:prstGeom>
                  <a:solidFill>
                    <a:srgbClr val="8DA0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69" name="Oval 52">
                    <a:extLst>
                      <a:ext uri="{FF2B5EF4-FFF2-40B4-BE49-F238E27FC236}">
                        <a16:creationId xmlns:a16="http://schemas.microsoft.com/office/drawing/2014/main" id="{E50238DF-51A5-4FA3-8F9C-C3ACEA5EF53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51" y="1802"/>
                    <a:ext cx="513" cy="513"/>
                  </a:xfrm>
                  <a:prstGeom prst="ellipse">
                    <a:avLst/>
                  </a:prstGeom>
                  <a:solidFill>
                    <a:srgbClr val="8FA2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70" name="Oval 53">
                    <a:extLst>
                      <a:ext uri="{FF2B5EF4-FFF2-40B4-BE49-F238E27FC236}">
                        <a16:creationId xmlns:a16="http://schemas.microsoft.com/office/drawing/2014/main" id="{15C5E63E-86C3-4AAC-8D88-6043E9E95B3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55" y="1806"/>
                    <a:ext cx="505" cy="505"/>
                  </a:xfrm>
                  <a:prstGeom prst="ellipse">
                    <a:avLst/>
                  </a:prstGeom>
                  <a:solidFill>
                    <a:srgbClr val="92A3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71" name="Oval 54">
                    <a:extLst>
                      <a:ext uri="{FF2B5EF4-FFF2-40B4-BE49-F238E27FC236}">
                        <a16:creationId xmlns:a16="http://schemas.microsoft.com/office/drawing/2014/main" id="{57AA6F95-F0C1-4524-BA1C-60FCD5FA122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57" y="1808"/>
                    <a:ext cx="501" cy="501"/>
                  </a:xfrm>
                  <a:prstGeom prst="ellipse">
                    <a:avLst/>
                  </a:prstGeom>
                  <a:solidFill>
                    <a:srgbClr val="94A5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72" name="Oval 55">
                    <a:extLst>
                      <a:ext uri="{FF2B5EF4-FFF2-40B4-BE49-F238E27FC236}">
                        <a16:creationId xmlns:a16="http://schemas.microsoft.com/office/drawing/2014/main" id="{5AB7719F-8823-4E94-BCAC-BBA5E739D3B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61" y="1812"/>
                    <a:ext cx="494" cy="493"/>
                  </a:xfrm>
                  <a:prstGeom prst="ellipse">
                    <a:avLst/>
                  </a:prstGeom>
                  <a:solidFill>
                    <a:srgbClr val="97A7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73" name="Oval 56">
                    <a:extLst>
                      <a:ext uri="{FF2B5EF4-FFF2-40B4-BE49-F238E27FC236}">
                        <a16:creationId xmlns:a16="http://schemas.microsoft.com/office/drawing/2014/main" id="{CC8DF5BE-C08E-45D6-85AE-89C6687E4E2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65" y="1816"/>
                    <a:ext cx="486" cy="486"/>
                  </a:xfrm>
                  <a:prstGeom prst="ellipse">
                    <a:avLst/>
                  </a:prstGeom>
                  <a:solidFill>
                    <a:srgbClr val="99A9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74" name="Oval 57">
                    <a:extLst>
                      <a:ext uri="{FF2B5EF4-FFF2-40B4-BE49-F238E27FC236}">
                        <a16:creationId xmlns:a16="http://schemas.microsoft.com/office/drawing/2014/main" id="{EEDC4C00-6EF1-42A5-BFC4-7268D4AE409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67" y="1818"/>
                    <a:ext cx="482" cy="482"/>
                  </a:xfrm>
                  <a:prstGeom prst="ellipse">
                    <a:avLst/>
                  </a:prstGeom>
                  <a:solidFill>
                    <a:srgbClr val="9CAB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75" name="Oval 58">
                    <a:extLst>
                      <a:ext uri="{FF2B5EF4-FFF2-40B4-BE49-F238E27FC236}">
                        <a16:creationId xmlns:a16="http://schemas.microsoft.com/office/drawing/2014/main" id="{C7165B7C-1B6B-45D1-BC36-9D438938A49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71" y="1822"/>
                    <a:ext cx="474" cy="474"/>
                  </a:xfrm>
                  <a:prstGeom prst="ellipse">
                    <a:avLst/>
                  </a:prstGeom>
                  <a:solidFill>
                    <a:srgbClr val="9EAD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76" name="Oval 59">
                    <a:extLst>
                      <a:ext uri="{FF2B5EF4-FFF2-40B4-BE49-F238E27FC236}">
                        <a16:creationId xmlns:a16="http://schemas.microsoft.com/office/drawing/2014/main" id="{6A385DE9-74CA-4C1A-9DB3-CB127D27D49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75" y="1826"/>
                    <a:ext cx="466" cy="466"/>
                  </a:xfrm>
                  <a:prstGeom prst="ellipse">
                    <a:avLst/>
                  </a:prstGeom>
                  <a:solidFill>
                    <a:srgbClr val="A1A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77" name="Oval 60">
                    <a:extLst>
                      <a:ext uri="{FF2B5EF4-FFF2-40B4-BE49-F238E27FC236}">
                        <a16:creationId xmlns:a16="http://schemas.microsoft.com/office/drawing/2014/main" id="{D9E76015-53A7-4A68-9AED-FB24845F4BE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76" y="1827"/>
                    <a:ext cx="463" cy="463"/>
                  </a:xfrm>
                  <a:prstGeom prst="ellipse">
                    <a:avLst/>
                  </a:prstGeom>
                  <a:solidFill>
                    <a:srgbClr val="A3B1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78" name="Oval 61">
                    <a:extLst>
                      <a:ext uri="{FF2B5EF4-FFF2-40B4-BE49-F238E27FC236}">
                        <a16:creationId xmlns:a16="http://schemas.microsoft.com/office/drawing/2014/main" id="{A4F3CBD5-6F81-4914-9F89-6AFF8A61678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80" y="1831"/>
                    <a:ext cx="455" cy="455"/>
                  </a:xfrm>
                  <a:prstGeom prst="ellipse">
                    <a:avLst/>
                  </a:prstGeom>
                  <a:solidFill>
                    <a:srgbClr val="A5B3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79" name="Oval 62">
                    <a:extLst>
                      <a:ext uri="{FF2B5EF4-FFF2-40B4-BE49-F238E27FC236}">
                        <a16:creationId xmlns:a16="http://schemas.microsoft.com/office/drawing/2014/main" id="{095ABB06-8B0B-442E-BC5A-4A3D3EAF1BE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82" y="1833"/>
                    <a:ext cx="451" cy="451"/>
                  </a:xfrm>
                  <a:prstGeom prst="ellipse">
                    <a:avLst/>
                  </a:prstGeom>
                  <a:solidFill>
                    <a:srgbClr val="A8B5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80" name="Oval 63">
                    <a:extLst>
                      <a:ext uri="{FF2B5EF4-FFF2-40B4-BE49-F238E27FC236}">
                        <a16:creationId xmlns:a16="http://schemas.microsoft.com/office/drawing/2014/main" id="{D8E56DC3-6FA6-4C2A-B714-6B5B2FC5A36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86" y="1837"/>
                    <a:ext cx="444" cy="444"/>
                  </a:xfrm>
                  <a:prstGeom prst="ellipse">
                    <a:avLst/>
                  </a:prstGeom>
                  <a:solidFill>
                    <a:srgbClr val="AAB7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81" name="Oval 64">
                    <a:extLst>
                      <a:ext uri="{FF2B5EF4-FFF2-40B4-BE49-F238E27FC236}">
                        <a16:creationId xmlns:a16="http://schemas.microsoft.com/office/drawing/2014/main" id="{71132586-D715-4C22-B24E-19BF0F85368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90" y="1841"/>
                    <a:ext cx="436" cy="436"/>
                  </a:xfrm>
                  <a:prstGeom prst="ellipse">
                    <a:avLst/>
                  </a:prstGeom>
                  <a:solidFill>
                    <a:srgbClr val="ADB9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82" name="Oval 65">
                    <a:extLst>
                      <a:ext uri="{FF2B5EF4-FFF2-40B4-BE49-F238E27FC236}">
                        <a16:creationId xmlns:a16="http://schemas.microsoft.com/office/drawing/2014/main" id="{BD67E053-F296-4344-BCC4-E170603321E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92" y="1843"/>
                    <a:ext cx="432" cy="432"/>
                  </a:xfrm>
                  <a:prstGeom prst="ellipse">
                    <a:avLst/>
                  </a:prstGeom>
                  <a:solidFill>
                    <a:srgbClr val="AFBB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83" name="Oval 66">
                    <a:extLst>
                      <a:ext uri="{FF2B5EF4-FFF2-40B4-BE49-F238E27FC236}">
                        <a16:creationId xmlns:a16="http://schemas.microsoft.com/office/drawing/2014/main" id="{4E221925-704E-42D1-AF0A-963123BF89F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1847"/>
                    <a:ext cx="424" cy="424"/>
                  </a:xfrm>
                  <a:prstGeom prst="ellipse">
                    <a:avLst/>
                  </a:prstGeom>
                  <a:solidFill>
                    <a:srgbClr val="B1BD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84" name="Oval 67">
                    <a:extLst>
                      <a:ext uri="{FF2B5EF4-FFF2-40B4-BE49-F238E27FC236}">
                        <a16:creationId xmlns:a16="http://schemas.microsoft.com/office/drawing/2014/main" id="{9A64A9C9-912C-403D-B140-A1218FD45EB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99" y="1850"/>
                    <a:ext cx="417" cy="417"/>
                  </a:xfrm>
                  <a:prstGeom prst="ellipse">
                    <a:avLst/>
                  </a:prstGeom>
                  <a:solidFill>
                    <a:srgbClr val="B3BE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85" name="Oval 68">
                    <a:extLst>
                      <a:ext uri="{FF2B5EF4-FFF2-40B4-BE49-F238E27FC236}">
                        <a16:creationId xmlns:a16="http://schemas.microsoft.com/office/drawing/2014/main" id="{A4D8B8FA-1FE4-4D95-BF2D-DAA98555B5C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01" y="1852"/>
                    <a:ext cx="413" cy="413"/>
                  </a:xfrm>
                  <a:prstGeom prst="ellipse">
                    <a:avLst/>
                  </a:prstGeom>
                  <a:solidFill>
                    <a:srgbClr val="B6C0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86" name="Oval 69">
                    <a:extLst>
                      <a:ext uri="{FF2B5EF4-FFF2-40B4-BE49-F238E27FC236}">
                        <a16:creationId xmlns:a16="http://schemas.microsoft.com/office/drawing/2014/main" id="{5AABF694-2FC6-4475-84D6-F594D485407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05" y="1856"/>
                    <a:ext cx="405" cy="405"/>
                  </a:xfrm>
                  <a:prstGeom prst="ellipse">
                    <a:avLst/>
                  </a:prstGeom>
                  <a:solidFill>
                    <a:srgbClr val="B8C2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87" name="Oval 70">
                    <a:extLst>
                      <a:ext uri="{FF2B5EF4-FFF2-40B4-BE49-F238E27FC236}">
                        <a16:creationId xmlns:a16="http://schemas.microsoft.com/office/drawing/2014/main" id="{DFC97D8E-6361-4311-B724-25B4F128DAC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09" y="1860"/>
                    <a:ext cx="399" cy="399"/>
                  </a:xfrm>
                  <a:prstGeom prst="ellipse">
                    <a:avLst/>
                  </a:prstGeom>
                  <a:solidFill>
                    <a:srgbClr val="BAC4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88" name="Oval 71">
                    <a:extLst>
                      <a:ext uri="{FF2B5EF4-FFF2-40B4-BE49-F238E27FC236}">
                        <a16:creationId xmlns:a16="http://schemas.microsoft.com/office/drawing/2014/main" id="{E7D2CD42-BBA6-469C-BA34-874B97BE8E3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11" y="1862"/>
                    <a:ext cx="396" cy="395"/>
                  </a:xfrm>
                  <a:prstGeom prst="ellipse">
                    <a:avLst/>
                  </a:prstGeom>
                  <a:solidFill>
                    <a:srgbClr val="BCC6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89" name="Oval 72">
                    <a:extLst>
                      <a:ext uri="{FF2B5EF4-FFF2-40B4-BE49-F238E27FC236}">
                        <a16:creationId xmlns:a16="http://schemas.microsoft.com/office/drawing/2014/main" id="{1C519031-9C1E-46E1-8FDA-015EA091A09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15" y="1866"/>
                    <a:ext cx="388" cy="388"/>
                  </a:xfrm>
                  <a:prstGeom prst="ellipse">
                    <a:avLst/>
                  </a:prstGeom>
                  <a:solidFill>
                    <a:srgbClr val="BEC8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90" name="Oval 73">
                    <a:extLst>
                      <a:ext uri="{FF2B5EF4-FFF2-40B4-BE49-F238E27FC236}">
                        <a16:creationId xmlns:a16="http://schemas.microsoft.com/office/drawing/2014/main" id="{2FEBCC8E-BC3F-4625-88D6-8DDAE48297D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19" y="1870"/>
                    <a:ext cx="380" cy="380"/>
                  </a:xfrm>
                  <a:prstGeom prst="ellipse">
                    <a:avLst/>
                  </a:prstGeom>
                  <a:solidFill>
                    <a:srgbClr val="C1C9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91" name="Oval 74">
                    <a:extLst>
                      <a:ext uri="{FF2B5EF4-FFF2-40B4-BE49-F238E27FC236}">
                        <a16:creationId xmlns:a16="http://schemas.microsoft.com/office/drawing/2014/main" id="{8DF0E767-136D-42DB-AFE7-85F979D9C9D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21" y="1872"/>
                    <a:ext cx="376" cy="376"/>
                  </a:xfrm>
                  <a:prstGeom prst="ellipse">
                    <a:avLst/>
                  </a:prstGeom>
                  <a:solidFill>
                    <a:srgbClr val="C3CB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92" name="Oval 75">
                    <a:extLst>
                      <a:ext uri="{FF2B5EF4-FFF2-40B4-BE49-F238E27FC236}">
                        <a16:creationId xmlns:a16="http://schemas.microsoft.com/office/drawing/2014/main" id="{D0152B67-04DD-4BF9-841D-131C85CFEFD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24" y="1875"/>
                    <a:ext cx="369" cy="369"/>
                  </a:xfrm>
                  <a:prstGeom prst="ellipse">
                    <a:avLst/>
                  </a:prstGeom>
                  <a:solidFill>
                    <a:srgbClr val="C5CD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93" name="Oval 76">
                    <a:extLst>
                      <a:ext uri="{FF2B5EF4-FFF2-40B4-BE49-F238E27FC236}">
                        <a16:creationId xmlns:a16="http://schemas.microsoft.com/office/drawing/2014/main" id="{8F00CFCC-0C71-4CD7-A059-705285FFDC2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28" y="1879"/>
                    <a:ext cx="361" cy="361"/>
                  </a:xfrm>
                  <a:prstGeom prst="ellipse">
                    <a:avLst/>
                  </a:prstGeom>
                  <a:solidFill>
                    <a:srgbClr val="C7C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94" name="Oval 77">
                    <a:extLst>
                      <a:ext uri="{FF2B5EF4-FFF2-40B4-BE49-F238E27FC236}">
                        <a16:creationId xmlns:a16="http://schemas.microsoft.com/office/drawing/2014/main" id="{6625DEAB-B19F-4122-BA35-2F35846179D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30" y="1881"/>
                    <a:ext cx="357" cy="357"/>
                  </a:xfrm>
                  <a:prstGeom prst="ellipse">
                    <a:avLst/>
                  </a:prstGeom>
                  <a:solidFill>
                    <a:srgbClr val="C9D0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95" name="Oval 78">
                    <a:extLst>
                      <a:ext uri="{FF2B5EF4-FFF2-40B4-BE49-F238E27FC236}">
                        <a16:creationId xmlns:a16="http://schemas.microsoft.com/office/drawing/2014/main" id="{CBFB8262-484B-4E3E-A941-BE29B3214C7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34" y="1885"/>
                    <a:ext cx="350" cy="349"/>
                  </a:xfrm>
                  <a:prstGeom prst="ellipse">
                    <a:avLst/>
                  </a:prstGeom>
                  <a:solidFill>
                    <a:srgbClr val="CBD2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96" name="Oval 79">
                    <a:extLst>
                      <a:ext uri="{FF2B5EF4-FFF2-40B4-BE49-F238E27FC236}">
                        <a16:creationId xmlns:a16="http://schemas.microsoft.com/office/drawing/2014/main" id="{9CC30344-5719-4E7B-90FB-501EB3ABFCD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36" y="1887"/>
                    <a:ext cx="346" cy="346"/>
                  </a:xfrm>
                  <a:prstGeom prst="ellipse">
                    <a:avLst/>
                  </a:prstGeom>
                  <a:solidFill>
                    <a:srgbClr val="CDD3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97" name="Oval 80">
                    <a:extLst>
                      <a:ext uri="{FF2B5EF4-FFF2-40B4-BE49-F238E27FC236}">
                        <a16:creationId xmlns:a16="http://schemas.microsoft.com/office/drawing/2014/main" id="{38D3616D-7519-43D9-8CF8-8E0CB7FC3A4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40" y="1891"/>
                    <a:ext cx="338" cy="338"/>
                  </a:xfrm>
                  <a:prstGeom prst="ellipse">
                    <a:avLst/>
                  </a:prstGeom>
                  <a:solidFill>
                    <a:srgbClr val="CED5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98" name="Oval 81">
                    <a:extLst>
                      <a:ext uri="{FF2B5EF4-FFF2-40B4-BE49-F238E27FC236}">
                        <a16:creationId xmlns:a16="http://schemas.microsoft.com/office/drawing/2014/main" id="{F80BB9D3-25DC-4697-B697-550833039D1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44" y="1895"/>
                    <a:ext cx="330" cy="330"/>
                  </a:xfrm>
                  <a:prstGeom prst="ellipse">
                    <a:avLst/>
                  </a:prstGeom>
                  <a:solidFill>
                    <a:srgbClr val="D0D7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99" name="Oval 82">
                    <a:extLst>
                      <a:ext uri="{FF2B5EF4-FFF2-40B4-BE49-F238E27FC236}">
                        <a16:creationId xmlns:a16="http://schemas.microsoft.com/office/drawing/2014/main" id="{6AE3A2CC-57F9-4E39-A550-724034C37FA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46" y="1897"/>
                    <a:ext cx="326" cy="326"/>
                  </a:xfrm>
                  <a:prstGeom prst="ellipse">
                    <a:avLst/>
                  </a:prstGeom>
                  <a:solidFill>
                    <a:srgbClr val="D2D8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800" name="Oval 83">
                    <a:extLst>
                      <a:ext uri="{FF2B5EF4-FFF2-40B4-BE49-F238E27FC236}">
                        <a16:creationId xmlns:a16="http://schemas.microsoft.com/office/drawing/2014/main" id="{9DB3FD02-F7A2-41E0-892F-2856177CC03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49" y="1900"/>
                    <a:ext cx="319" cy="319"/>
                  </a:xfrm>
                  <a:prstGeom prst="ellipse">
                    <a:avLst/>
                  </a:prstGeom>
                  <a:solidFill>
                    <a:srgbClr val="D4DA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801" name="Oval 84">
                    <a:extLst>
                      <a:ext uri="{FF2B5EF4-FFF2-40B4-BE49-F238E27FC236}">
                        <a16:creationId xmlns:a16="http://schemas.microsoft.com/office/drawing/2014/main" id="{A7CD824B-0C7F-44EC-8302-177B81AD0B9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53" y="1904"/>
                    <a:ext cx="311" cy="311"/>
                  </a:xfrm>
                  <a:prstGeom prst="ellipse">
                    <a:avLst/>
                  </a:prstGeom>
                  <a:solidFill>
                    <a:srgbClr val="D6DB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802" name="Oval 85">
                    <a:extLst>
                      <a:ext uri="{FF2B5EF4-FFF2-40B4-BE49-F238E27FC236}">
                        <a16:creationId xmlns:a16="http://schemas.microsoft.com/office/drawing/2014/main" id="{BA67EA20-C2E2-4FBD-A7D2-53B8790F137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55" y="1906"/>
                    <a:ext cx="307" cy="307"/>
                  </a:xfrm>
                  <a:prstGeom prst="ellipse">
                    <a:avLst/>
                  </a:prstGeom>
                  <a:solidFill>
                    <a:srgbClr val="D7DD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803" name="Oval 86">
                    <a:extLst>
                      <a:ext uri="{FF2B5EF4-FFF2-40B4-BE49-F238E27FC236}">
                        <a16:creationId xmlns:a16="http://schemas.microsoft.com/office/drawing/2014/main" id="{E6F06D93-3DF4-4123-B52F-BA6D0DB73FC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59" y="1910"/>
                    <a:ext cx="300" cy="299"/>
                  </a:xfrm>
                  <a:prstGeom prst="ellipse">
                    <a:avLst/>
                  </a:prstGeom>
                  <a:solidFill>
                    <a:srgbClr val="D9DE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804" name="Oval 87">
                    <a:extLst>
                      <a:ext uri="{FF2B5EF4-FFF2-40B4-BE49-F238E27FC236}">
                        <a16:creationId xmlns:a16="http://schemas.microsoft.com/office/drawing/2014/main" id="{FDF747B4-EEB9-405E-BD89-BBB02D7FBD4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63" y="1914"/>
                    <a:ext cx="292" cy="292"/>
                  </a:xfrm>
                  <a:prstGeom prst="ellipse">
                    <a:avLst/>
                  </a:prstGeom>
                  <a:solidFill>
                    <a:srgbClr val="DBD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805" name="Oval 88">
                    <a:extLst>
                      <a:ext uri="{FF2B5EF4-FFF2-40B4-BE49-F238E27FC236}">
                        <a16:creationId xmlns:a16="http://schemas.microsoft.com/office/drawing/2014/main" id="{1024E8B7-1513-48EA-A79D-79376E37492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65" y="1916"/>
                    <a:ext cx="288" cy="288"/>
                  </a:xfrm>
                  <a:prstGeom prst="ellipse">
                    <a:avLst/>
                  </a:prstGeom>
                  <a:solidFill>
                    <a:srgbClr val="DCE1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806" name="Oval 89">
                    <a:extLst>
                      <a:ext uri="{FF2B5EF4-FFF2-40B4-BE49-F238E27FC236}">
                        <a16:creationId xmlns:a16="http://schemas.microsoft.com/office/drawing/2014/main" id="{E6333AF6-661E-4EC0-9390-42564C445ED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69" y="1920"/>
                    <a:ext cx="280" cy="280"/>
                  </a:xfrm>
                  <a:prstGeom prst="ellipse">
                    <a:avLst/>
                  </a:prstGeom>
                  <a:solidFill>
                    <a:srgbClr val="DEE2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807" name="Oval 90">
                    <a:extLst>
                      <a:ext uri="{FF2B5EF4-FFF2-40B4-BE49-F238E27FC236}">
                        <a16:creationId xmlns:a16="http://schemas.microsoft.com/office/drawing/2014/main" id="{47D0FA1B-D512-4C3F-A769-89D86ECBFB4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72" y="1923"/>
                    <a:ext cx="273" cy="273"/>
                  </a:xfrm>
                  <a:prstGeom prst="ellipse">
                    <a:avLst/>
                  </a:prstGeom>
                  <a:solidFill>
                    <a:srgbClr val="DFE3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808" name="Oval 91">
                    <a:extLst>
                      <a:ext uri="{FF2B5EF4-FFF2-40B4-BE49-F238E27FC236}">
                        <a16:creationId xmlns:a16="http://schemas.microsoft.com/office/drawing/2014/main" id="{44FA54E3-0263-440C-80BD-7646FCFF5C4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74" y="1925"/>
                    <a:ext cx="269" cy="269"/>
                  </a:xfrm>
                  <a:prstGeom prst="ellipse">
                    <a:avLst/>
                  </a:prstGeom>
                  <a:solidFill>
                    <a:srgbClr val="E1E5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809" name="Oval 92">
                    <a:extLst>
                      <a:ext uri="{FF2B5EF4-FFF2-40B4-BE49-F238E27FC236}">
                        <a16:creationId xmlns:a16="http://schemas.microsoft.com/office/drawing/2014/main" id="{32F74FF1-5400-4104-8EC4-AE5DE7F2ABF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78" y="1929"/>
                    <a:ext cx="261" cy="261"/>
                  </a:xfrm>
                  <a:prstGeom prst="ellipse">
                    <a:avLst/>
                  </a:prstGeom>
                  <a:solidFill>
                    <a:srgbClr val="E2E6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810" name="Oval 93">
                    <a:extLst>
                      <a:ext uri="{FF2B5EF4-FFF2-40B4-BE49-F238E27FC236}">
                        <a16:creationId xmlns:a16="http://schemas.microsoft.com/office/drawing/2014/main" id="{76C1B24B-3752-43F5-B0F5-6323438A6CC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82" y="1933"/>
                    <a:ext cx="254" cy="253"/>
                  </a:xfrm>
                  <a:prstGeom prst="ellipse">
                    <a:avLst/>
                  </a:prstGeom>
                  <a:solidFill>
                    <a:srgbClr val="E3E7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811" name="Oval 94">
                    <a:extLst>
                      <a:ext uri="{FF2B5EF4-FFF2-40B4-BE49-F238E27FC236}">
                        <a16:creationId xmlns:a16="http://schemas.microsoft.com/office/drawing/2014/main" id="{AA26D690-A6CF-4386-A92C-2F2735CB370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84" y="1935"/>
                    <a:ext cx="250" cy="250"/>
                  </a:xfrm>
                  <a:prstGeom prst="ellipse">
                    <a:avLst/>
                  </a:prstGeom>
                  <a:solidFill>
                    <a:srgbClr val="E5E8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812" name="Oval 95">
                    <a:extLst>
                      <a:ext uri="{FF2B5EF4-FFF2-40B4-BE49-F238E27FC236}">
                        <a16:creationId xmlns:a16="http://schemas.microsoft.com/office/drawing/2014/main" id="{1E63AC50-B76A-467C-8C1B-098169D4D30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88" y="1939"/>
                    <a:ext cx="242" cy="242"/>
                  </a:xfrm>
                  <a:prstGeom prst="ellipse">
                    <a:avLst/>
                  </a:prstGeom>
                  <a:solidFill>
                    <a:srgbClr val="E6E9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813" name="Oval 96">
                    <a:extLst>
                      <a:ext uri="{FF2B5EF4-FFF2-40B4-BE49-F238E27FC236}">
                        <a16:creationId xmlns:a16="http://schemas.microsoft.com/office/drawing/2014/main" id="{5B12E1D4-8DA8-48D9-B96C-CF16A1AD06E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92" y="1943"/>
                    <a:ext cx="234" cy="234"/>
                  </a:xfrm>
                  <a:prstGeom prst="ellipse">
                    <a:avLst/>
                  </a:prstGeom>
                  <a:solidFill>
                    <a:srgbClr val="E7EA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814" name="Oval 97">
                    <a:extLst>
                      <a:ext uri="{FF2B5EF4-FFF2-40B4-BE49-F238E27FC236}">
                        <a16:creationId xmlns:a16="http://schemas.microsoft.com/office/drawing/2014/main" id="{93F11F2E-0C5D-4B9D-8607-D09FB5E2E79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94" y="1945"/>
                    <a:ext cx="230" cy="230"/>
                  </a:xfrm>
                  <a:prstGeom prst="ellipse">
                    <a:avLst/>
                  </a:prstGeom>
                  <a:solidFill>
                    <a:srgbClr val="E8EB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815" name="Oval 98">
                    <a:extLst>
                      <a:ext uri="{FF2B5EF4-FFF2-40B4-BE49-F238E27FC236}">
                        <a16:creationId xmlns:a16="http://schemas.microsoft.com/office/drawing/2014/main" id="{672E59EF-0346-435B-AD96-91CF4170B51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97" y="1948"/>
                    <a:ext cx="223" cy="223"/>
                  </a:xfrm>
                  <a:prstGeom prst="ellipse">
                    <a:avLst/>
                  </a:prstGeom>
                  <a:solidFill>
                    <a:srgbClr val="EAEC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816" name="Oval 99">
                    <a:extLst>
                      <a:ext uri="{FF2B5EF4-FFF2-40B4-BE49-F238E27FC236}">
                        <a16:creationId xmlns:a16="http://schemas.microsoft.com/office/drawing/2014/main" id="{7468A126-790F-48B5-B715-4145461F641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99" y="1950"/>
                    <a:ext cx="219" cy="219"/>
                  </a:xfrm>
                  <a:prstGeom prst="ellipse">
                    <a:avLst/>
                  </a:prstGeom>
                  <a:solidFill>
                    <a:srgbClr val="EBED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817" name="Oval 100">
                    <a:extLst>
                      <a:ext uri="{FF2B5EF4-FFF2-40B4-BE49-F238E27FC236}">
                        <a16:creationId xmlns:a16="http://schemas.microsoft.com/office/drawing/2014/main" id="{5909BBFB-8AD1-49EC-A080-FDFCFEF058D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03" y="1954"/>
                    <a:ext cx="211" cy="211"/>
                  </a:xfrm>
                  <a:prstGeom prst="ellipse">
                    <a:avLst/>
                  </a:prstGeom>
                  <a:solidFill>
                    <a:srgbClr val="ECEE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818" name="Oval 101">
                    <a:extLst>
                      <a:ext uri="{FF2B5EF4-FFF2-40B4-BE49-F238E27FC236}">
                        <a16:creationId xmlns:a16="http://schemas.microsoft.com/office/drawing/2014/main" id="{96453551-4619-42C7-9041-9B306A55029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07" y="1958"/>
                    <a:ext cx="204" cy="203"/>
                  </a:xfrm>
                  <a:prstGeom prst="ellipse">
                    <a:avLst/>
                  </a:prstGeom>
                  <a:solidFill>
                    <a:srgbClr val="EDE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819" name="Oval 102">
                    <a:extLst>
                      <a:ext uri="{FF2B5EF4-FFF2-40B4-BE49-F238E27FC236}">
                        <a16:creationId xmlns:a16="http://schemas.microsoft.com/office/drawing/2014/main" id="{DBB04EE7-E183-4CF0-9757-47023747E3C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09" y="1960"/>
                    <a:ext cx="200" cy="200"/>
                  </a:xfrm>
                  <a:prstGeom prst="ellipse">
                    <a:avLst/>
                  </a:prstGeom>
                  <a:solidFill>
                    <a:srgbClr val="EEF0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820" name="Oval 103">
                    <a:extLst>
                      <a:ext uri="{FF2B5EF4-FFF2-40B4-BE49-F238E27FC236}">
                        <a16:creationId xmlns:a16="http://schemas.microsoft.com/office/drawing/2014/main" id="{E8C3A1DF-430A-4294-9EF8-7085A2603E9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13" y="1964"/>
                    <a:ext cx="192" cy="192"/>
                  </a:xfrm>
                  <a:prstGeom prst="ellipse">
                    <a:avLst/>
                  </a:prstGeom>
                  <a:solidFill>
                    <a:srgbClr val="EFF1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821" name="Oval 104">
                    <a:extLst>
                      <a:ext uri="{FF2B5EF4-FFF2-40B4-BE49-F238E27FC236}">
                        <a16:creationId xmlns:a16="http://schemas.microsoft.com/office/drawing/2014/main" id="{C61503E8-ED10-4DA0-B7A2-625DC0C3FE3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17" y="1968"/>
                    <a:ext cx="184" cy="184"/>
                  </a:xfrm>
                  <a:prstGeom prst="ellipse">
                    <a:avLst/>
                  </a:prstGeom>
                  <a:solidFill>
                    <a:srgbClr val="F0F2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822" name="Oval 105">
                    <a:extLst>
                      <a:ext uri="{FF2B5EF4-FFF2-40B4-BE49-F238E27FC236}">
                        <a16:creationId xmlns:a16="http://schemas.microsoft.com/office/drawing/2014/main" id="{0A66D73A-7B5D-4301-A44F-886A14B8CEE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19" y="1969"/>
                    <a:ext cx="180" cy="181"/>
                  </a:xfrm>
                  <a:prstGeom prst="ellipse">
                    <a:avLst/>
                  </a:prstGeom>
                  <a:solidFill>
                    <a:srgbClr val="F1F2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823" name="Oval 106">
                    <a:extLst>
                      <a:ext uri="{FF2B5EF4-FFF2-40B4-BE49-F238E27FC236}">
                        <a16:creationId xmlns:a16="http://schemas.microsoft.com/office/drawing/2014/main" id="{276A0324-880F-45AA-A3EE-73C9CAAE5BA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22" y="1973"/>
                    <a:ext cx="173" cy="173"/>
                  </a:xfrm>
                  <a:prstGeom prst="ellipse">
                    <a:avLst/>
                  </a:prstGeom>
                  <a:solidFill>
                    <a:srgbClr val="F2F3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824" name="Oval 107">
                    <a:extLst>
                      <a:ext uri="{FF2B5EF4-FFF2-40B4-BE49-F238E27FC236}">
                        <a16:creationId xmlns:a16="http://schemas.microsoft.com/office/drawing/2014/main" id="{9E78B7F1-AEDB-4B53-BECC-2A306558F88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26" y="1977"/>
                    <a:ext cx="165" cy="165"/>
                  </a:xfrm>
                  <a:prstGeom prst="ellipse">
                    <a:avLst/>
                  </a:prstGeom>
                  <a:solidFill>
                    <a:srgbClr val="F2F4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825" name="Oval 108">
                    <a:extLst>
                      <a:ext uri="{FF2B5EF4-FFF2-40B4-BE49-F238E27FC236}">
                        <a16:creationId xmlns:a16="http://schemas.microsoft.com/office/drawing/2014/main" id="{D16D876B-D55F-4FB4-9229-4613FAEDA34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1979"/>
                    <a:ext cx="161" cy="161"/>
                  </a:xfrm>
                  <a:prstGeom prst="ellipse">
                    <a:avLst/>
                  </a:prstGeom>
                  <a:solidFill>
                    <a:srgbClr val="F3F5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826" name="Oval 109">
                    <a:extLst>
                      <a:ext uri="{FF2B5EF4-FFF2-40B4-BE49-F238E27FC236}">
                        <a16:creationId xmlns:a16="http://schemas.microsoft.com/office/drawing/2014/main" id="{63140723-09CD-4442-B93E-9106441710F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32" y="1983"/>
                    <a:ext cx="154" cy="154"/>
                  </a:xfrm>
                  <a:prstGeom prst="ellipse">
                    <a:avLst/>
                  </a:prstGeom>
                  <a:solidFill>
                    <a:srgbClr val="F4F5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827" name="Oval 110">
                    <a:extLst>
                      <a:ext uri="{FF2B5EF4-FFF2-40B4-BE49-F238E27FC236}">
                        <a16:creationId xmlns:a16="http://schemas.microsoft.com/office/drawing/2014/main" id="{6858EBF8-2703-4CD8-A675-D2CC1FB19A3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36" y="1987"/>
                    <a:ext cx="146" cy="146"/>
                  </a:xfrm>
                  <a:prstGeom prst="ellipse">
                    <a:avLst/>
                  </a:prstGeom>
                  <a:solidFill>
                    <a:srgbClr val="F5F6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828" name="Oval 111">
                    <a:extLst>
                      <a:ext uri="{FF2B5EF4-FFF2-40B4-BE49-F238E27FC236}">
                        <a16:creationId xmlns:a16="http://schemas.microsoft.com/office/drawing/2014/main" id="{6CE359AE-A0E2-42CB-9032-3E6F75240C8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38" y="1989"/>
                    <a:ext cx="142" cy="142"/>
                  </a:xfrm>
                  <a:prstGeom prst="ellipse">
                    <a:avLst/>
                  </a:prstGeom>
                  <a:solidFill>
                    <a:srgbClr val="F5F7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829" name="Oval 112">
                    <a:extLst>
                      <a:ext uri="{FF2B5EF4-FFF2-40B4-BE49-F238E27FC236}">
                        <a16:creationId xmlns:a16="http://schemas.microsoft.com/office/drawing/2014/main" id="{677A3B9B-D9BD-4168-A7D6-BDA5F432608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42" y="1993"/>
                    <a:ext cx="134" cy="134"/>
                  </a:xfrm>
                  <a:prstGeom prst="ellipse">
                    <a:avLst/>
                  </a:prstGeom>
                  <a:solidFill>
                    <a:srgbClr val="F6F7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830" name="Oval 113">
                    <a:extLst>
                      <a:ext uri="{FF2B5EF4-FFF2-40B4-BE49-F238E27FC236}">
                        <a16:creationId xmlns:a16="http://schemas.microsoft.com/office/drawing/2014/main" id="{8788F1EE-C974-4211-BD30-CBDD522133E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45" y="1996"/>
                    <a:ext cx="127" cy="127"/>
                  </a:xfrm>
                  <a:prstGeom prst="ellipse">
                    <a:avLst/>
                  </a:prstGeom>
                  <a:solidFill>
                    <a:srgbClr val="F7F8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831" name="Oval 114">
                    <a:extLst>
                      <a:ext uri="{FF2B5EF4-FFF2-40B4-BE49-F238E27FC236}">
                        <a16:creationId xmlns:a16="http://schemas.microsoft.com/office/drawing/2014/main" id="{4D54B941-233B-4B29-B42E-1E29CD82525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47" y="1998"/>
                    <a:ext cx="123" cy="123"/>
                  </a:xfrm>
                  <a:prstGeom prst="ellipse">
                    <a:avLst/>
                  </a:prstGeom>
                  <a:solidFill>
                    <a:srgbClr val="F7F8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832" name="Oval 115">
                    <a:extLst>
                      <a:ext uri="{FF2B5EF4-FFF2-40B4-BE49-F238E27FC236}">
                        <a16:creationId xmlns:a16="http://schemas.microsoft.com/office/drawing/2014/main" id="{AA2ECCA6-7178-422D-B45E-662177DF7C3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51" y="2002"/>
                    <a:ext cx="115" cy="115"/>
                  </a:xfrm>
                  <a:prstGeom prst="ellipse">
                    <a:avLst/>
                  </a:prstGeom>
                  <a:solidFill>
                    <a:srgbClr val="F8F9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833" name="Oval 116">
                    <a:extLst>
                      <a:ext uri="{FF2B5EF4-FFF2-40B4-BE49-F238E27FC236}">
                        <a16:creationId xmlns:a16="http://schemas.microsoft.com/office/drawing/2014/main" id="{358ED9DC-DA10-46EF-9BD6-455560B6833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53" y="2004"/>
                    <a:ext cx="111" cy="111"/>
                  </a:xfrm>
                  <a:prstGeom prst="ellipse">
                    <a:avLst/>
                  </a:prstGeom>
                  <a:solidFill>
                    <a:srgbClr val="F8F9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834" name="Oval 117">
                    <a:extLst>
                      <a:ext uri="{FF2B5EF4-FFF2-40B4-BE49-F238E27FC236}">
                        <a16:creationId xmlns:a16="http://schemas.microsoft.com/office/drawing/2014/main" id="{E68C07EF-1C74-4002-994A-4BD03F2530F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57" y="2008"/>
                    <a:ext cx="104" cy="104"/>
                  </a:xfrm>
                  <a:prstGeom prst="ellipse">
                    <a:avLst/>
                  </a:prstGeom>
                  <a:solidFill>
                    <a:srgbClr val="F9FA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835" name="Oval 118">
                    <a:extLst>
                      <a:ext uri="{FF2B5EF4-FFF2-40B4-BE49-F238E27FC236}">
                        <a16:creationId xmlns:a16="http://schemas.microsoft.com/office/drawing/2014/main" id="{09C9D0A9-5264-4064-9F30-89D0F9B4F4D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61" y="2012"/>
                    <a:ext cx="96" cy="96"/>
                  </a:xfrm>
                  <a:prstGeom prst="ellipse">
                    <a:avLst/>
                  </a:prstGeom>
                  <a:solidFill>
                    <a:srgbClr val="FAFA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836" name="Oval 119">
                    <a:extLst>
                      <a:ext uri="{FF2B5EF4-FFF2-40B4-BE49-F238E27FC236}">
                        <a16:creationId xmlns:a16="http://schemas.microsoft.com/office/drawing/2014/main" id="{1E6F0F60-1C2B-49B1-A9A8-D5E97184406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63" y="2014"/>
                    <a:ext cx="92" cy="92"/>
                  </a:xfrm>
                  <a:prstGeom prst="ellipse">
                    <a:avLst/>
                  </a:prstGeom>
                  <a:solidFill>
                    <a:srgbClr val="FAFB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837" name="Oval 120">
                    <a:extLst>
                      <a:ext uri="{FF2B5EF4-FFF2-40B4-BE49-F238E27FC236}">
                        <a16:creationId xmlns:a16="http://schemas.microsoft.com/office/drawing/2014/main" id="{009FB2F0-A0E3-41A9-B031-9903087C296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67" y="2017"/>
                    <a:ext cx="84" cy="85"/>
                  </a:xfrm>
                  <a:prstGeom prst="ellipse">
                    <a:avLst/>
                  </a:prstGeom>
                  <a:solidFill>
                    <a:srgbClr val="FAFB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838" name="Oval 121">
                    <a:extLst>
                      <a:ext uri="{FF2B5EF4-FFF2-40B4-BE49-F238E27FC236}">
                        <a16:creationId xmlns:a16="http://schemas.microsoft.com/office/drawing/2014/main" id="{5B541F27-328E-4789-8BEF-EE6A1885FB5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70" y="2021"/>
                    <a:ext cx="77" cy="77"/>
                  </a:xfrm>
                  <a:prstGeom prst="ellipse">
                    <a:avLst/>
                  </a:prstGeom>
                  <a:solidFill>
                    <a:srgbClr val="FBFB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839" name="Oval 122">
                    <a:extLst>
                      <a:ext uri="{FF2B5EF4-FFF2-40B4-BE49-F238E27FC236}">
                        <a16:creationId xmlns:a16="http://schemas.microsoft.com/office/drawing/2014/main" id="{3F3DBE0F-6BDE-4257-A507-6DB66AB04E2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72" y="2023"/>
                    <a:ext cx="73" cy="73"/>
                  </a:xfrm>
                  <a:prstGeom prst="ellipse">
                    <a:avLst/>
                  </a:prstGeom>
                  <a:solidFill>
                    <a:srgbClr val="FBFC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840" name="Oval 123">
                    <a:extLst>
                      <a:ext uri="{FF2B5EF4-FFF2-40B4-BE49-F238E27FC236}">
                        <a16:creationId xmlns:a16="http://schemas.microsoft.com/office/drawing/2014/main" id="{517AA1CA-A8DF-4B2B-A7F2-320308C04B7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76" y="2027"/>
                    <a:ext cx="65" cy="65"/>
                  </a:xfrm>
                  <a:prstGeom prst="ellipse">
                    <a:avLst/>
                  </a:prstGeom>
                  <a:solidFill>
                    <a:srgbClr val="FCFC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841" name="Oval 124">
                    <a:extLst>
                      <a:ext uri="{FF2B5EF4-FFF2-40B4-BE49-F238E27FC236}">
                        <a16:creationId xmlns:a16="http://schemas.microsoft.com/office/drawing/2014/main" id="{F7428273-CD7E-4D6C-85FB-AB1CF495CB1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80" y="2031"/>
                    <a:ext cx="58" cy="58"/>
                  </a:xfrm>
                  <a:prstGeom prst="ellipse">
                    <a:avLst/>
                  </a:prstGeom>
                  <a:solidFill>
                    <a:srgbClr val="FCFC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842" name="Oval 125">
                    <a:extLst>
                      <a:ext uri="{FF2B5EF4-FFF2-40B4-BE49-F238E27FC236}">
                        <a16:creationId xmlns:a16="http://schemas.microsoft.com/office/drawing/2014/main" id="{F1D106FA-732F-4317-B10F-05442422C5A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82" y="2033"/>
                    <a:ext cx="54" cy="54"/>
                  </a:xfrm>
                  <a:prstGeom prst="ellipse">
                    <a:avLst/>
                  </a:prstGeom>
                  <a:solidFill>
                    <a:srgbClr val="FCFD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843" name="Oval 126">
                    <a:extLst>
                      <a:ext uri="{FF2B5EF4-FFF2-40B4-BE49-F238E27FC236}">
                        <a16:creationId xmlns:a16="http://schemas.microsoft.com/office/drawing/2014/main" id="{C179CA85-AF94-4CE6-8EB1-189A8EA6B36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86" y="2037"/>
                    <a:ext cx="46" cy="46"/>
                  </a:xfrm>
                  <a:prstGeom prst="ellipse">
                    <a:avLst/>
                  </a:prstGeom>
                  <a:solidFill>
                    <a:srgbClr val="FDFD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844" name="Oval 127">
                    <a:extLst>
                      <a:ext uri="{FF2B5EF4-FFF2-40B4-BE49-F238E27FC236}">
                        <a16:creationId xmlns:a16="http://schemas.microsoft.com/office/drawing/2014/main" id="{1FCAF324-711A-4E31-9769-35548B89C5A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90" y="2041"/>
                    <a:ext cx="38" cy="38"/>
                  </a:xfrm>
                  <a:prstGeom prst="ellipse">
                    <a:avLst/>
                  </a:prstGeom>
                  <a:solidFill>
                    <a:srgbClr val="FDFD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845" name="Oval 128">
                    <a:extLst>
                      <a:ext uri="{FF2B5EF4-FFF2-40B4-BE49-F238E27FC236}">
                        <a16:creationId xmlns:a16="http://schemas.microsoft.com/office/drawing/2014/main" id="{96210500-0640-450A-8FE2-533DF31FE21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91" y="2042"/>
                    <a:ext cx="35" cy="35"/>
                  </a:xfrm>
                  <a:prstGeom prst="ellipse">
                    <a:avLst/>
                  </a:prstGeom>
                  <a:solidFill>
                    <a:srgbClr val="FDFE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846" name="Oval 129">
                    <a:extLst>
                      <a:ext uri="{FF2B5EF4-FFF2-40B4-BE49-F238E27FC236}">
                        <a16:creationId xmlns:a16="http://schemas.microsoft.com/office/drawing/2014/main" id="{AE49463E-BA1A-4FD2-A2FE-8D33259BA27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95" y="2046"/>
                    <a:ext cx="27" cy="27"/>
                  </a:xfrm>
                  <a:prstGeom prst="ellipse">
                    <a:avLst/>
                  </a:prstGeom>
                  <a:solidFill>
                    <a:srgbClr val="FEFE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847" name="Oval 130">
                    <a:extLst>
                      <a:ext uri="{FF2B5EF4-FFF2-40B4-BE49-F238E27FC236}">
                        <a16:creationId xmlns:a16="http://schemas.microsoft.com/office/drawing/2014/main" id="{696865FC-616F-4A30-8705-24042DB1257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99" y="2050"/>
                    <a:ext cx="19" cy="19"/>
                  </a:xfrm>
                  <a:prstGeom prst="ellipse">
                    <a:avLst/>
                  </a:prstGeom>
                  <a:solidFill>
                    <a:srgbClr val="FEFE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848" name="Oval 131">
                    <a:extLst>
                      <a:ext uri="{FF2B5EF4-FFF2-40B4-BE49-F238E27FC236}">
                        <a16:creationId xmlns:a16="http://schemas.microsoft.com/office/drawing/2014/main" id="{AF3EC7AF-A89C-44D0-9203-EEE855630B8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001" y="2052"/>
                    <a:ext cx="15" cy="15"/>
                  </a:xfrm>
                  <a:prstGeom prst="ellipse">
                    <a:avLst/>
                  </a:prstGeom>
                  <a:solidFill>
                    <a:srgbClr val="FEFE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849" name="Oval 132">
                    <a:extLst>
                      <a:ext uri="{FF2B5EF4-FFF2-40B4-BE49-F238E27FC236}">
                        <a16:creationId xmlns:a16="http://schemas.microsoft.com/office/drawing/2014/main" id="{2DB8669A-29D1-406A-B9C6-5E62C79091E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005" y="2056"/>
                    <a:ext cx="8" cy="8"/>
                  </a:xfrm>
                  <a:prstGeom prst="ellipse">
                    <a:avLst/>
                  </a:prstGeom>
                  <a:solidFill>
                    <a:srgbClr val="FEFE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</p:grpSp>
            <p:sp>
              <p:nvSpPr>
                <p:cNvPr id="16721" name="Oval 133">
                  <a:extLst>
                    <a:ext uri="{FF2B5EF4-FFF2-40B4-BE49-F238E27FC236}">
                      <a16:creationId xmlns:a16="http://schemas.microsoft.com/office/drawing/2014/main" id="{5A8B8783-7492-40AA-9576-A536A9D49A7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606" y="1657"/>
                  <a:ext cx="808" cy="808"/>
                </a:xfrm>
                <a:prstGeom prst="ellipse">
                  <a:avLst/>
                </a:prstGeom>
                <a:noFill/>
                <a:ln w="3175">
                  <a:solidFill>
                    <a:srgbClr val="3366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sp>
            <p:nvSpPr>
              <p:cNvPr id="16393" name="Oval 134">
                <a:extLst>
                  <a:ext uri="{FF2B5EF4-FFF2-40B4-BE49-F238E27FC236}">
                    <a16:creationId xmlns:a16="http://schemas.microsoft.com/office/drawing/2014/main" id="{8136944D-8935-4329-A655-8D61AF6644E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29288" y="4332288"/>
                <a:ext cx="1712912" cy="962025"/>
              </a:xfrm>
              <a:prstGeom prst="ellipse">
                <a:avLst/>
              </a:prstGeom>
              <a:solidFill>
                <a:srgbClr val="CCFFFF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grpSp>
            <p:nvGrpSpPr>
              <p:cNvPr id="16394" name="Group 135">
                <a:extLst>
                  <a:ext uri="{FF2B5EF4-FFF2-40B4-BE49-F238E27FC236}">
                    <a16:creationId xmlns:a16="http://schemas.microsoft.com/office/drawing/2014/main" id="{8F9CDBA9-434A-4E8C-B933-F5FFE1AC7CD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973763" y="4468813"/>
                <a:ext cx="1222375" cy="687387"/>
                <a:chOff x="2778" y="3555"/>
                <a:chExt cx="578" cy="578"/>
              </a:xfrm>
            </p:grpSpPr>
            <p:grpSp>
              <p:nvGrpSpPr>
                <p:cNvPr id="16590" name="Group 136">
                  <a:extLst>
                    <a:ext uri="{FF2B5EF4-FFF2-40B4-BE49-F238E27FC236}">
                      <a16:creationId xmlns:a16="http://schemas.microsoft.com/office/drawing/2014/main" id="{F4815116-868B-40E0-8F43-A75368BE6BD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2778" y="3555"/>
                  <a:ext cx="578" cy="578"/>
                  <a:chOff x="2778" y="3555"/>
                  <a:chExt cx="578" cy="578"/>
                </a:xfrm>
              </p:grpSpPr>
              <p:sp>
                <p:nvSpPr>
                  <p:cNvPr id="16592" name="Oval 137">
                    <a:extLst>
                      <a:ext uri="{FF2B5EF4-FFF2-40B4-BE49-F238E27FC236}">
                        <a16:creationId xmlns:a16="http://schemas.microsoft.com/office/drawing/2014/main" id="{FB4D9CA1-7A75-4E1B-969B-D6AE37B4D1B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78" y="3555"/>
                    <a:ext cx="578" cy="578"/>
                  </a:xfrm>
                  <a:prstGeom prst="ellipse">
                    <a:avLst/>
                  </a:prstGeom>
                  <a:solidFill>
                    <a:srgbClr val="3366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593" name="Oval 138">
                    <a:extLst>
                      <a:ext uri="{FF2B5EF4-FFF2-40B4-BE49-F238E27FC236}">
                        <a16:creationId xmlns:a16="http://schemas.microsoft.com/office/drawing/2014/main" id="{C0CB8383-1182-46B8-A2B0-4E0A40FAC64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78" y="3555"/>
                    <a:ext cx="574" cy="574"/>
                  </a:xfrm>
                  <a:prstGeom prst="ellipse">
                    <a:avLst/>
                  </a:prstGeom>
                  <a:solidFill>
                    <a:srgbClr val="3466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594" name="Oval 139">
                    <a:extLst>
                      <a:ext uri="{FF2B5EF4-FFF2-40B4-BE49-F238E27FC236}">
                        <a16:creationId xmlns:a16="http://schemas.microsoft.com/office/drawing/2014/main" id="{CC00CB1B-3B07-4EF4-A156-32983F39E2A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80" y="3557"/>
                    <a:ext cx="571" cy="570"/>
                  </a:xfrm>
                  <a:prstGeom prst="ellipse">
                    <a:avLst/>
                  </a:prstGeom>
                  <a:solidFill>
                    <a:srgbClr val="3567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595" name="Oval 140">
                    <a:extLst>
                      <a:ext uri="{FF2B5EF4-FFF2-40B4-BE49-F238E27FC236}">
                        <a16:creationId xmlns:a16="http://schemas.microsoft.com/office/drawing/2014/main" id="{71A93A9E-F415-45C4-9B1F-1C7189EFD76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82" y="3559"/>
                    <a:ext cx="567" cy="566"/>
                  </a:xfrm>
                  <a:prstGeom prst="ellipse">
                    <a:avLst/>
                  </a:prstGeom>
                  <a:solidFill>
                    <a:srgbClr val="3667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596" name="Oval 141">
                    <a:extLst>
                      <a:ext uri="{FF2B5EF4-FFF2-40B4-BE49-F238E27FC236}">
                        <a16:creationId xmlns:a16="http://schemas.microsoft.com/office/drawing/2014/main" id="{09F0E539-8FF9-479A-A1CB-94C79016214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84" y="3561"/>
                    <a:ext cx="563" cy="563"/>
                  </a:xfrm>
                  <a:prstGeom prst="ellipse">
                    <a:avLst/>
                  </a:prstGeom>
                  <a:solidFill>
                    <a:srgbClr val="3768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597" name="Oval 142">
                    <a:extLst>
                      <a:ext uri="{FF2B5EF4-FFF2-40B4-BE49-F238E27FC236}">
                        <a16:creationId xmlns:a16="http://schemas.microsoft.com/office/drawing/2014/main" id="{D88A8BE1-2EEA-48B0-9EF0-4E35EBD439B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86" y="3563"/>
                    <a:ext cx="559" cy="559"/>
                  </a:xfrm>
                  <a:prstGeom prst="ellipse">
                    <a:avLst/>
                  </a:prstGeom>
                  <a:solidFill>
                    <a:srgbClr val="3868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598" name="Oval 143">
                    <a:extLst>
                      <a:ext uri="{FF2B5EF4-FFF2-40B4-BE49-F238E27FC236}">
                        <a16:creationId xmlns:a16="http://schemas.microsoft.com/office/drawing/2014/main" id="{89531340-2654-48A6-9446-E4A9FFA41D2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90" y="3567"/>
                    <a:ext cx="551" cy="551"/>
                  </a:xfrm>
                  <a:prstGeom prst="ellipse">
                    <a:avLst/>
                  </a:prstGeom>
                  <a:solidFill>
                    <a:srgbClr val="3A69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599" name="Oval 144">
                    <a:extLst>
                      <a:ext uri="{FF2B5EF4-FFF2-40B4-BE49-F238E27FC236}">
                        <a16:creationId xmlns:a16="http://schemas.microsoft.com/office/drawing/2014/main" id="{2EAA8D18-227E-406F-83E5-1BD8AF60AE4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92" y="3569"/>
                    <a:ext cx="547" cy="547"/>
                  </a:xfrm>
                  <a:prstGeom prst="ellipse">
                    <a:avLst/>
                  </a:prstGeom>
                  <a:solidFill>
                    <a:srgbClr val="3B6A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00" name="Oval 145">
                    <a:extLst>
                      <a:ext uri="{FF2B5EF4-FFF2-40B4-BE49-F238E27FC236}">
                        <a16:creationId xmlns:a16="http://schemas.microsoft.com/office/drawing/2014/main" id="{96B20B09-BF9B-46B8-A658-BB9AEE8169A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94" y="3571"/>
                    <a:ext cx="543" cy="543"/>
                  </a:xfrm>
                  <a:prstGeom prst="ellipse">
                    <a:avLst/>
                  </a:prstGeom>
                  <a:solidFill>
                    <a:srgbClr val="3D6A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01" name="Oval 146">
                    <a:extLst>
                      <a:ext uri="{FF2B5EF4-FFF2-40B4-BE49-F238E27FC236}">
                        <a16:creationId xmlns:a16="http://schemas.microsoft.com/office/drawing/2014/main" id="{D02BB9B5-554B-47B7-BE99-4295089C082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96" y="3573"/>
                    <a:ext cx="539" cy="539"/>
                  </a:xfrm>
                  <a:prstGeom prst="ellipse">
                    <a:avLst/>
                  </a:prstGeom>
                  <a:solidFill>
                    <a:srgbClr val="3E6B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02" name="Oval 147">
                    <a:extLst>
                      <a:ext uri="{FF2B5EF4-FFF2-40B4-BE49-F238E27FC236}">
                        <a16:creationId xmlns:a16="http://schemas.microsoft.com/office/drawing/2014/main" id="{88F178F4-A1CA-4759-BF2F-90F5BD8DF0F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98" y="3574"/>
                    <a:ext cx="535" cy="536"/>
                  </a:xfrm>
                  <a:prstGeom prst="ellipse">
                    <a:avLst/>
                  </a:prstGeom>
                  <a:solidFill>
                    <a:srgbClr val="406C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03" name="Oval 148">
                    <a:extLst>
                      <a:ext uri="{FF2B5EF4-FFF2-40B4-BE49-F238E27FC236}">
                        <a16:creationId xmlns:a16="http://schemas.microsoft.com/office/drawing/2014/main" id="{3CDDA98E-6635-4A12-AF62-E3FE15C88B5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799" y="3576"/>
                    <a:ext cx="532" cy="532"/>
                  </a:xfrm>
                  <a:prstGeom prst="ellipse">
                    <a:avLst/>
                  </a:prstGeom>
                  <a:solidFill>
                    <a:srgbClr val="416D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04" name="Oval 149">
                    <a:extLst>
                      <a:ext uri="{FF2B5EF4-FFF2-40B4-BE49-F238E27FC236}">
                        <a16:creationId xmlns:a16="http://schemas.microsoft.com/office/drawing/2014/main" id="{3AF7F6D0-9B0A-4FEE-988C-C4D1EB75EB0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03" y="3580"/>
                    <a:ext cx="525" cy="524"/>
                  </a:xfrm>
                  <a:prstGeom prst="ellipse">
                    <a:avLst/>
                  </a:prstGeom>
                  <a:solidFill>
                    <a:srgbClr val="436D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05" name="Oval 150">
                    <a:extLst>
                      <a:ext uri="{FF2B5EF4-FFF2-40B4-BE49-F238E27FC236}">
                        <a16:creationId xmlns:a16="http://schemas.microsoft.com/office/drawing/2014/main" id="{63DA3B0F-81A0-4D56-A0D0-8B76D081656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05" y="3582"/>
                    <a:ext cx="521" cy="520"/>
                  </a:xfrm>
                  <a:prstGeom prst="ellipse">
                    <a:avLst/>
                  </a:prstGeom>
                  <a:solidFill>
                    <a:srgbClr val="446E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06" name="Oval 151">
                    <a:extLst>
                      <a:ext uri="{FF2B5EF4-FFF2-40B4-BE49-F238E27FC236}">
                        <a16:creationId xmlns:a16="http://schemas.microsoft.com/office/drawing/2014/main" id="{7308AF02-CE56-4B24-9547-6AEC6898AA5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07" y="3584"/>
                    <a:ext cx="517" cy="517"/>
                  </a:xfrm>
                  <a:prstGeom prst="ellipse">
                    <a:avLst/>
                  </a:prstGeom>
                  <a:solidFill>
                    <a:srgbClr val="466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07" name="Oval 152">
                    <a:extLst>
                      <a:ext uri="{FF2B5EF4-FFF2-40B4-BE49-F238E27FC236}">
                        <a16:creationId xmlns:a16="http://schemas.microsoft.com/office/drawing/2014/main" id="{5AC60046-B744-4C5C-A0A2-8CFD1A92D60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09" y="3586"/>
                    <a:ext cx="513" cy="513"/>
                  </a:xfrm>
                  <a:prstGeom prst="ellipse">
                    <a:avLst/>
                  </a:prstGeom>
                  <a:solidFill>
                    <a:srgbClr val="4870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08" name="Oval 153">
                    <a:extLst>
                      <a:ext uri="{FF2B5EF4-FFF2-40B4-BE49-F238E27FC236}">
                        <a16:creationId xmlns:a16="http://schemas.microsoft.com/office/drawing/2014/main" id="{54A760EE-08AA-4395-BC68-13E25A224EE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11" y="3588"/>
                    <a:ext cx="509" cy="509"/>
                  </a:xfrm>
                  <a:prstGeom prst="ellipse">
                    <a:avLst/>
                  </a:prstGeom>
                  <a:solidFill>
                    <a:srgbClr val="4A71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09" name="Oval 154">
                    <a:extLst>
                      <a:ext uri="{FF2B5EF4-FFF2-40B4-BE49-F238E27FC236}">
                        <a16:creationId xmlns:a16="http://schemas.microsoft.com/office/drawing/2014/main" id="{ABE5876A-3DD1-4C7C-9420-294E4783A9C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15" y="3592"/>
                    <a:ext cx="501" cy="501"/>
                  </a:xfrm>
                  <a:prstGeom prst="ellipse">
                    <a:avLst/>
                  </a:prstGeom>
                  <a:solidFill>
                    <a:srgbClr val="4B72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10" name="Oval 155">
                    <a:extLst>
                      <a:ext uri="{FF2B5EF4-FFF2-40B4-BE49-F238E27FC236}">
                        <a16:creationId xmlns:a16="http://schemas.microsoft.com/office/drawing/2014/main" id="{3045395F-3513-45D4-A3E4-ACA32B8E895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17" y="3594"/>
                    <a:ext cx="497" cy="497"/>
                  </a:xfrm>
                  <a:prstGeom prst="ellipse">
                    <a:avLst/>
                  </a:prstGeom>
                  <a:solidFill>
                    <a:srgbClr val="4D73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11" name="Oval 156">
                    <a:extLst>
                      <a:ext uri="{FF2B5EF4-FFF2-40B4-BE49-F238E27FC236}">
                        <a16:creationId xmlns:a16="http://schemas.microsoft.com/office/drawing/2014/main" id="{D78E79D3-9445-477A-917A-749209F9802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19" y="3596"/>
                    <a:ext cx="493" cy="493"/>
                  </a:xfrm>
                  <a:prstGeom prst="ellipse">
                    <a:avLst/>
                  </a:prstGeom>
                  <a:solidFill>
                    <a:srgbClr val="4F75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12" name="Oval 157">
                    <a:extLst>
                      <a:ext uri="{FF2B5EF4-FFF2-40B4-BE49-F238E27FC236}">
                        <a16:creationId xmlns:a16="http://schemas.microsoft.com/office/drawing/2014/main" id="{B3B8BC7B-F1DB-4104-8117-0410AB8413D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21" y="3598"/>
                    <a:ext cx="489" cy="489"/>
                  </a:xfrm>
                  <a:prstGeom prst="ellipse">
                    <a:avLst/>
                  </a:prstGeom>
                  <a:solidFill>
                    <a:srgbClr val="5176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13" name="Oval 158">
                    <a:extLst>
                      <a:ext uri="{FF2B5EF4-FFF2-40B4-BE49-F238E27FC236}">
                        <a16:creationId xmlns:a16="http://schemas.microsoft.com/office/drawing/2014/main" id="{66ED7271-3DCC-4F66-B605-83D9BF371FF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23" y="3599"/>
                    <a:ext cx="485" cy="486"/>
                  </a:xfrm>
                  <a:prstGeom prst="ellipse">
                    <a:avLst/>
                  </a:prstGeom>
                  <a:solidFill>
                    <a:srgbClr val="5377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14" name="Oval 159">
                    <a:extLst>
                      <a:ext uri="{FF2B5EF4-FFF2-40B4-BE49-F238E27FC236}">
                        <a16:creationId xmlns:a16="http://schemas.microsoft.com/office/drawing/2014/main" id="{C83E2ABE-EE04-473E-BD3E-D664A6DAB60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24" y="3601"/>
                    <a:ext cx="482" cy="482"/>
                  </a:xfrm>
                  <a:prstGeom prst="ellipse">
                    <a:avLst/>
                  </a:prstGeom>
                  <a:solidFill>
                    <a:srgbClr val="5578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15" name="Oval 160">
                    <a:extLst>
                      <a:ext uri="{FF2B5EF4-FFF2-40B4-BE49-F238E27FC236}">
                        <a16:creationId xmlns:a16="http://schemas.microsoft.com/office/drawing/2014/main" id="{7A017090-EB23-4EAD-BFFA-41946C67377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28" y="3605"/>
                    <a:ext cx="475" cy="474"/>
                  </a:xfrm>
                  <a:prstGeom prst="ellipse">
                    <a:avLst/>
                  </a:prstGeom>
                  <a:solidFill>
                    <a:srgbClr val="5779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16" name="Oval 161">
                    <a:extLst>
                      <a:ext uri="{FF2B5EF4-FFF2-40B4-BE49-F238E27FC236}">
                        <a16:creationId xmlns:a16="http://schemas.microsoft.com/office/drawing/2014/main" id="{11CF5B48-4298-4B3D-BFEF-3953CF457FC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30" y="3607"/>
                    <a:ext cx="471" cy="470"/>
                  </a:xfrm>
                  <a:prstGeom prst="ellipse">
                    <a:avLst/>
                  </a:prstGeom>
                  <a:solidFill>
                    <a:srgbClr val="597B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17" name="Oval 162">
                    <a:extLst>
                      <a:ext uri="{FF2B5EF4-FFF2-40B4-BE49-F238E27FC236}">
                        <a16:creationId xmlns:a16="http://schemas.microsoft.com/office/drawing/2014/main" id="{2F7D18C6-3F4C-4524-90DD-11DE9B6F61C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32" y="3609"/>
                    <a:ext cx="467" cy="467"/>
                  </a:xfrm>
                  <a:prstGeom prst="ellipse">
                    <a:avLst/>
                  </a:prstGeom>
                  <a:solidFill>
                    <a:srgbClr val="5B7C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18" name="Oval 163">
                    <a:extLst>
                      <a:ext uri="{FF2B5EF4-FFF2-40B4-BE49-F238E27FC236}">
                        <a16:creationId xmlns:a16="http://schemas.microsoft.com/office/drawing/2014/main" id="{7C4F5CAC-1871-45D9-8871-5E6C11884AE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34" y="3611"/>
                    <a:ext cx="463" cy="463"/>
                  </a:xfrm>
                  <a:prstGeom prst="ellipse">
                    <a:avLst/>
                  </a:prstGeom>
                  <a:solidFill>
                    <a:srgbClr val="5E7D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19" name="Oval 164">
                    <a:extLst>
                      <a:ext uri="{FF2B5EF4-FFF2-40B4-BE49-F238E27FC236}">
                        <a16:creationId xmlns:a16="http://schemas.microsoft.com/office/drawing/2014/main" id="{B4BFCF2E-760C-4B93-92C6-CD71DED498E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36" y="3613"/>
                    <a:ext cx="459" cy="459"/>
                  </a:xfrm>
                  <a:prstGeom prst="ellipse">
                    <a:avLst/>
                  </a:prstGeom>
                  <a:solidFill>
                    <a:srgbClr val="607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20" name="Oval 165">
                    <a:extLst>
                      <a:ext uri="{FF2B5EF4-FFF2-40B4-BE49-F238E27FC236}">
                        <a16:creationId xmlns:a16="http://schemas.microsoft.com/office/drawing/2014/main" id="{F2F77C6A-AFD2-438F-ADA8-88E3492FACC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40" y="3617"/>
                    <a:ext cx="451" cy="451"/>
                  </a:xfrm>
                  <a:prstGeom prst="ellipse">
                    <a:avLst/>
                  </a:prstGeom>
                  <a:solidFill>
                    <a:srgbClr val="6280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21" name="Oval 166">
                    <a:extLst>
                      <a:ext uri="{FF2B5EF4-FFF2-40B4-BE49-F238E27FC236}">
                        <a16:creationId xmlns:a16="http://schemas.microsoft.com/office/drawing/2014/main" id="{5F3F4341-040C-4ED8-8A1E-C1581D58FB6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42" y="3619"/>
                    <a:ext cx="447" cy="447"/>
                  </a:xfrm>
                  <a:prstGeom prst="ellipse">
                    <a:avLst/>
                  </a:prstGeom>
                  <a:solidFill>
                    <a:srgbClr val="6482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22" name="Oval 167">
                    <a:extLst>
                      <a:ext uri="{FF2B5EF4-FFF2-40B4-BE49-F238E27FC236}">
                        <a16:creationId xmlns:a16="http://schemas.microsoft.com/office/drawing/2014/main" id="{095A57F6-DA49-41C2-A9ED-80F05726639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44" y="3621"/>
                    <a:ext cx="443" cy="443"/>
                  </a:xfrm>
                  <a:prstGeom prst="ellipse">
                    <a:avLst/>
                  </a:prstGeom>
                  <a:solidFill>
                    <a:srgbClr val="6683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23" name="Oval 168">
                    <a:extLst>
                      <a:ext uri="{FF2B5EF4-FFF2-40B4-BE49-F238E27FC236}">
                        <a16:creationId xmlns:a16="http://schemas.microsoft.com/office/drawing/2014/main" id="{F541D9BF-FF4A-4D02-9849-391B7841BA6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46" y="3622"/>
                    <a:ext cx="439" cy="440"/>
                  </a:xfrm>
                  <a:prstGeom prst="ellipse">
                    <a:avLst/>
                  </a:prstGeom>
                  <a:solidFill>
                    <a:srgbClr val="6985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24" name="Oval 169">
                    <a:extLst>
                      <a:ext uri="{FF2B5EF4-FFF2-40B4-BE49-F238E27FC236}">
                        <a16:creationId xmlns:a16="http://schemas.microsoft.com/office/drawing/2014/main" id="{2D44BF83-0734-42D8-8E52-17D8D2B1019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47" y="3624"/>
                    <a:ext cx="436" cy="436"/>
                  </a:xfrm>
                  <a:prstGeom prst="ellipse">
                    <a:avLst/>
                  </a:prstGeom>
                  <a:solidFill>
                    <a:srgbClr val="6B87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25" name="Oval 170">
                    <a:extLst>
                      <a:ext uri="{FF2B5EF4-FFF2-40B4-BE49-F238E27FC236}">
                        <a16:creationId xmlns:a16="http://schemas.microsoft.com/office/drawing/2014/main" id="{D4FC88B7-5BA7-4DAE-A624-F6E0720EACD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49" y="3626"/>
                    <a:ext cx="432" cy="432"/>
                  </a:xfrm>
                  <a:prstGeom prst="ellipse">
                    <a:avLst/>
                  </a:prstGeom>
                  <a:solidFill>
                    <a:srgbClr val="6D88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26" name="Oval 171">
                    <a:extLst>
                      <a:ext uri="{FF2B5EF4-FFF2-40B4-BE49-F238E27FC236}">
                        <a16:creationId xmlns:a16="http://schemas.microsoft.com/office/drawing/2014/main" id="{1664BF50-BB17-4008-9C20-BDA34928682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53" y="3630"/>
                    <a:ext cx="425" cy="424"/>
                  </a:xfrm>
                  <a:prstGeom prst="ellipse">
                    <a:avLst/>
                  </a:prstGeom>
                  <a:solidFill>
                    <a:srgbClr val="708A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27" name="Oval 172">
                    <a:extLst>
                      <a:ext uri="{FF2B5EF4-FFF2-40B4-BE49-F238E27FC236}">
                        <a16:creationId xmlns:a16="http://schemas.microsoft.com/office/drawing/2014/main" id="{840D01B0-03D1-4BC3-BC11-5019A0A5D7E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55" y="3632"/>
                    <a:ext cx="421" cy="421"/>
                  </a:xfrm>
                  <a:prstGeom prst="ellipse">
                    <a:avLst/>
                  </a:prstGeom>
                  <a:solidFill>
                    <a:srgbClr val="728C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28" name="Oval 173">
                    <a:extLst>
                      <a:ext uri="{FF2B5EF4-FFF2-40B4-BE49-F238E27FC236}">
                        <a16:creationId xmlns:a16="http://schemas.microsoft.com/office/drawing/2014/main" id="{A420ECFF-DC55-4BA9-911B-B98D36B4AAB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57" y="3634"/>
                    <a:ext cx="417" cy="417"/>
                  </a:xfrm>
                  <a:prstGeom prst="ellipse">
                    <a:avLst/>
                  </a:prstGeom>
                  <a:solidFill>
                    <a:srgbClr val="748D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29" name="Oval 174">
                    <a:extLst>
                      <a:ext uri="{FF2B5EF4-FFF2-40B4-BE49-F238E27FC236}">
                        <a16:creationId xmlns:a16="http://schemas.microsoft.com/office/drawing/2014/main" id="{3810646C-4A95-4A62-BA08-92906FBF7D7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59" y="3636"/>
                    <a:ext cx="413" cy="413"/>
                  </a:xfrm>
                  <a:prstGeom prst="ellipse">
                    <a:avLst/>
                  </a:prstGeom>
                  <a:solidFill>
                    <a:srgbClr val="778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30" name="Oval 175">
                    <a:extLst>
                      <a:ext uri="{FF2B5EF4-FFF2-40B4-BE49-F238E27FC236}">
                        <a16:creationId xmlns:a16="http://schemas.microsoft.com/office/drawing/2014/main" id="{A641D032-B305-40EB-A720-BC1A3CDBE08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61" y="3638"/>
                    <a:ext cx="409" cy="409"/>
                  </a:xfrm>
                  <a:prstGeom prst="ellipse">
                    <a:avLst/>
                  </a:prstGeom>
                  <a:solidFill>
                    <a:srgbClr val="7991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31" name="Oval 176">
                    <a:extLst>
                      <a:ext uri="{FF2B5EF4-FFF2-40B4-BE49-F238E27FC236}">
                        <a16:creationId xmlns:a16="http://schemas.microsoft.com/office/drawing/2014/main" id="{863A2263-88E4-454C-BA68-E7B31FA10D5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65" y="3642"/>
                    <a:ext cx="401" cy="401"/>
                  </a:xfrm>
                  <a:prstGeom prst="ellipse">
                    <a:avLst/>
                  </a:prstGeom>
                  <a:solidFill>
                    <a:srgbClr val="7C93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32" name="Oval 177">
                    <a:extLst>
                      <a:ext uri="{FF2B5EF4-FFF2-40B4-BE49-F238E27FC236}">
                        <a16:creationId xmlns:a16="http://schemas.microsoft.com/office/drawing/2014/main" id="{E01827B2-8FB7-4F9B-B4A5-3E3E84FAD85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67" y="3644"/>
                    <a:ext cx="397" cy="397"/>
                  </a:xfrm>
                  <a:prstGeom prst="ellipse">
                    <a:avLst/>
                  </a:prstGeom>
                  <a:solidFill>
                    <a:srgbClr val="7E94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33" name="Oval 178">
                    <a:extLst>
                      <a:ext uri="{FF2B5EF4-FFF2-40B4-BE49-F238E27FC236}">
                        <a16:creationId xmlns:a16="http://schemas.microsoft.com/office/drawing/2014/main" id="{805FB5DB-B422-4F47-9C75-D91979112C5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69" y="3646"/>
                    <a:ext cx="393" cy="393"/>
                  </a:xfrm>
                  <a:prstGeom prst="ellipse">
                    <a:avLst/>
                  </a:prstGeom>
                  <a:solidFill>
                    <a:srgbClr val="8196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34" name="Oval 179">
                    <a:extLst>
                      <a:ext uri="{FF2B5EF4-FFF2-40B4-BE49-F238E27FC236}">
                        <a16:creationId xmlns:a16="http://schemas.microsoft.com/office/drawing/2014/main" id="{581951FC-FF7D-412E-AA18-88B53F6D840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71" y="3647"/>
                    <a:ext cx="389" cy="390"/>
                  </a:xfrm>
                  <a:prstGeom prst="ellipse">
                    <a:avLst/>
                  </a:prstGeom>
                  <a:solidFill>
                    <a:srgbClr val="8398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35" name="Oval 180">
                    <a:extLst>
                      <a:ext uri="{FF2B5EF4-FFF2-40B4-BE49-F238E27FC236}">
                        <a16:creationId xmlns:a16="http://schemas.microsoft.com/office/drawing/2014/main" id="{D8EE237D-3EDC-4D1C-8892-E0AA1115C89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72" y="3649"/>
                    <a:ext cx="386" cy="386"/>
                  </a:xfrm>
                  <a:prstGeom prst="ellipse">
                    <a:avLst/>
                  </a:prstGeom>
                  <a:solidFill>
                    <a:srgbClr val="859A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36" name="Oval 181">
                    <a:extLst>
                      <a:ext uri="{FF2B5EF4-FFF2-40B4-BE49-F238E27FC236}">
                        <a16:creationId xmlns:a16="http://schemas.microsoft.com/office/drawing/2014/main" id="{FB17CD7B-C9F8-4C61-912B-0353951BE05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74" y="3651"/>
                    <a:ext cx="382" cy="382"/>
                  </a:xfrm>
                  <a:prstGeom prst="ellipse">
                    <a:avLst/>
                  </a:prstGeom>
                  <a:solidFill>
                    <a:srgbClr val="889C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37" name="Oval 182">
                    <a:extLst>
                      <a:ext uri="{FF2B5EF4-FFF2-40B4-BE49-F238E27FC236}">
                        <a16:creationId xmlns:a16="http://schemas.microsoft.com/office/drawing/2014/main" id="{8E69EA86-35D1-4416-98C0-DBC8F4E8849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78" y="3655"/>
                    <a:ext cx="375" cy="374"/>
                  </a:xfrm>
                  <a:prstGeom prst="ellipse">
                    <a:avLst/>
                  </a:prstGeom>
                  <a:solidFill>
                    <a:srgbClr val="8A9E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38" name="Oval 183">
                    <a:extLst>
                      <a:ext uri="{FF2B5EF4-FFF2-40B4-BE49-F238E27FC236}">
                        <a16:creationId xmlns:a16="http://schemas.microsoft.com/office/drawing/2014/main" id="{E5E729FF-C181-4CEE-A8A8-4B3DD0E661C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80" y="3657"/>
                    <a:ext cx="371" cy="371"/>
                  </a:xfrm>
                  <a:prstGeom prst="ellipse">
                    <a:avLst/>
                  </a:prstGeom>
                  <a:solidFill>
                    <a:srgbClr val="8DA0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39" name="Oval 184">
                    <a:extLst>
                      <a:ext uri="{FF2B5EF4-FFF2-40B4-BE49-F238E27FC236}">
                        <a16:creationId xmlns:a16="http://schemas.microsoft.com/office/drawing/2014/main" id="{29186EB8-7E65-4009-A500-D173D8546BE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82" y="3659"/>
                    <a:ext cx="367" cy="367"/>
                  </a:xfrm>
                  <a:prstGeom prst="ellipse">
                    <a:avLst/>
                  </a:prstGeom>
                  <a:solidFill>
                    <a:srgbClr val="8FA2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40" name="Oval 185">
                    <a:extLst>
                      <a:ext uri="{FF2B5EF4-FFF2-40B4-BE49-F238E27FC236}">
                        <a16:creationId xmlns:a16="http://schemas.microsoft.com/office/drawing/2014/main" id="{EF4AB8AB-8AA5-424C-8879-F0384E18742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84" y="3661"/>
                    <a:ext cx="363" cy="363"/>
                  </a:xfrm>
                  <a:prstGeom prst="ellipse">
                    <a:avLst/>
                  </a:prstGeom>
                  <a:solidFill>
                    <a:srgbClr val="92A3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41" name="Oval 186">
                    <a:extLst>
                      <a:ext uri="{FF2B5EF4-FFF2-40B4-BE49-F238E27FC236}">
                        <a16:creationId xmlns:a16="http://schemas.microsoft.com/office/drawing/2014/main" id="{A1A4F228-09CD-486A-AEDC-048FCA0237A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86" y="3663"/>
                    <a:ext cx="359" cy="359"/>
                  </a:xfrm>
                  <a:prstGeom prst="ellipse">
                    <a:avLst/>
                  </a:prstGeom>
                  <a:solidFill>
                    <a:srgbClr val="94A5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42" name="Oval 187">
                    <a:extLst>
                      <a:ext uri="{FF2B5EF4-FFF2-40B4-BE49-F238E27FC236}">
                        <a16:creationId xmlns:a16="http://schemas.microsoft.com/office/drawing/2014/main" id="{10090FDB-56E0-4208-AA16-B6A1B0967F8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88" y="3665"/>
                    <a:ext cx="355" cy="355"/>
                  </a:xfrm>
                  <a:prstGeom prst="ellipse">
                    <a:avLst/>
                  </a:prstGeom>
                  <a:solidFill>
                    <a:srgbClr val="97A7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43" name="Oval 188">
                    <a:extLst>
                      <a:ext uri="{FF2B5EF4-FFF2-40B4-BE49-F238E27FC236}">
                        <a16:creationId xmlns:a16="http://schemas.microsoft.com/office/drawing/2014/main" id="{3BAAD67B-55B3-424B-A75E-5606F528229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92" y="3669"/>
                    <a:ext cx="347" cy="347"/>
                  </a:xfrm>
                  <a:prstGeom prst="ellipse">
                    <a:avLst/>
                  </a:prstGeom>
                  <a:solidFill>
                    <a:srgbClr val="99A9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44" name="Oval 189">
                    <a:extLst>
                      <a:ext uri="{FF2B5EF4-FFF2-40B4-BE49-F238E27FC236}">
                        <a16:creationId xmlns:a16="http://schemas.microsoft.com/office/drawing/2014/main" id="{0BF773E8-66AC-4194-85C5-B619CD8D407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94" y="3670"/>
                    <a:ext cx="343" cy="344"/>
                  </a:xfrm>
                  <a:prstGeom prst="ellipse">
                    <a:avLst/>
                  </a:prstGeom>
                  <a:solidFill>
                    <a:srgbClr val="9CAB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45" name="Oval 190">
                    <a:extLst>
                      <a:ext uri="{FF2B5EF4-FFF2-40B4-BE49-F238E27FC236}">
                        <a16:creationId xmlns:a16="http://schemas.microsoft.com/office/drawing/2014/main" id="{D402D050-DAB3-4367-8BB7-72AE6A257A0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95" y="3672"/>
                    <a:ext cx="340" cy="340"/>
                  </a:xfrm>
                  <a:prstGeom prst="ellipse">
                    <a:avLst/>
                  </a:prstGeom>
                  <a:solidFill>
                    <a:srgbClr val="9EAD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46" name="Oval 191">
                    <a:extLst>
                      <a:ext uri="{FF2B5EF4-FFF2-40B4-BE49-F238E27FC236}">
                        <a16:creationId xmlns:a16="http://schemas.microsoft.com/office/drawing/2014/main" id="{FDBBFD7A-A998-48BC-AFF8-333DD36D0C2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97" y="3674"/>
                    <a:ext cx="336" cy="336"/>
                  </a:xfrm>
                  <a:prstGeom prst="ellipse">
                    <a:avLst/>
                  </a:prstGeom>
                  <a:solidFill>
                    <a:srgbClr val="A1A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47" name="Oval 192">
                    <a:extLst>
                      <a:ext uri="{FF2B5EF4-FFF2-40B4-BE49-F238E27FC236}">
                        <a16:creationId xmlns:a16="http://schemas.microsoft.com/office/drawing/2014/main" id="{1FF8163D-6116-4AD8-AFCF-EF0D41C865D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899" y="3676"/>
                    <a:ext cx="333" cy="332"/>
                  </a:xfrm>
                  <a:prstGeom prst="ellipse">
                    <a:avLst/>
                  </a:prstGeom>
                  <a:solidFill>
                    <a:srgbClr val="A3B1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48" name="Oval 193">
                    <a:extLst>
                      <a:ext uri="{FF2B5EF4-FFF2-40B4-BE49-F238E27FC236}">
                        <a16:creationId xmlns:a16="http://schemas.microsoft.com/office/drawing/2014/main" id="{8D54A434-48F0-4CCE-8757-B93B1B539AB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03" y="3680"/>
                    <a:ext cx="325" cy="325"/>
                  </a:xfrm>
                  <a:prstGeom prst="ellipse">
                    <a:avLst/>
                  </a:prstGeom>
                  <a:solidFill>
                    <a:srgbClr val="A5B3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49" name="Oval 194">
                    <a:extLst>
                      <a:ext uri="{FF2B5EF4-FFF2-40B4-BE49-F238E27FC236}">
                        <a16:creationId xmlns:a16="http://schemas.microsoft.com/office/drawing/2014/main" id="{37D66CEC-7418-4E1E-A495-FFD9B2786F0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05" y="3682"/>
                    <a:ext cx="321" cy="321"/>
                  </a:xfrm>
                  <a:prstGeom prst="ellipse">
                    <a:avLst/>
                  </a:prstGeom>
                  <a:solidFill>
                    <a:srgbClr val="A8B5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50" name="Oval 195">
                    <a:extLst>
                      <a:ext uri="{FF2B5EF4-FFF2-40B4-BE49-F238E27FC236}">
                        <a16:creationId xmlns:a16="http://schemas.microsoft.com/office/drawing/2014/main" id="{DE31F1C6-3875-4E2E-856C-9BB3B66CC80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07" y="3684"/>
                    <a:ext cx="317" cy="317"/>
                  </a:xfrm>
                  <a:prstGeom prst="ellipse">
                    <a:avLst/>
                  </a:prstGeom>
                  <a:solidFill>
                    <a:srgbClr val="AAB7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51" name="Oval 196">
                    <a:extLst>
                      <a:ext uri="{FF2B5EF4-FFF2-40B4-BE49-F238E27FC236}">
                        <a16:creationId xmlns:a16="http://schemas.microsoft.com/office/drawing/2014/main" id="{75323430-9FC2-4365-982B-79ECF005CE2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09" y="3686"/>
                    <a:ext cx="313" cy="313"/>
                  </a:xfrm>
                  <a:prstGeom prst="ellipse">
                    <a:avLst/>
                  </a:prstGeom>
                  <a:solidFill>
                    <a:srgbClr val="ADB9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52" name="Oval 197">
                    <a:extLst>
                      <a:ext uri="{FF2B5EF4-FFF2-40B4-BE49-F238E27FC236}">
                        <a16:creationId xmlns:a16="http://schemas.microsoft.com/office/drawing/2014/main" id="{4ED532F1-B21D-4B72-B17D-7B1F2897DC1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11" y="3688"/>
                    <a:ext cx="309" cy="309"/>
                  </a:xfrm>
                  <a:prstGeom prst="ellipse">
                    <a:avLst/>
                  </a:prstGeom>
                  <a:solidFill>
                    <a:srgbClr val="AFBB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53" name="Oval 198">
                    <a:extLst>
                      <a:ext uri="{FF2B5EF4-FFF2-40B4-BE49-F238E27FC236}">
                        <a16:creationId xmlns:a16="http://schemas.microsoft.com/office/drawing/2014/main" id="{1B074B2B-EC9C-4B06-AD08-9790207DD586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13" y="3690"/>
                    <a:ext cx="305" cy="305"/>
                  </a:xfrm>
                  <a:prstGeom prst="ellipse">
                    <a:avLst/>
                  </a:prstGeom>
                  <a:solidFill>
                    <a:srgbClr val="B1BD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54" name="Oval 199">
                    <a:extLst>
                      <a:ext uri="{FF2B5EF4-FFF2-40B4-BE49-F238E27FC236}">
                        <a16:creationId xmlns:a16="http://schemas.microsoft.com/office/drawing/2014/main" id="{ABF1BE98-6475-4CAD-8E8B-9BB26586C13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17" y="3694"/>
                    <a:ext cx="297" cy="297"/>
                  </a:xfrm>
                  <a:prstGeom prst="ellipse">
                    <a:avLst/>
                  </a:prstGeom>
                  <a:solidFill>
                    <a:srgbClr val="B3BE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55" name="Oval 200">
                    <a:extLst>
                      <a:ext uri="{FF2B5EF4-FFF2-40B4-BE49-F238E27FC236}">
                        <a16:creationId xmlns:a16="http://schemas.microsoft.com/office/drawing/2014/main" id="{C1A1DB65-0C79-4696-ACA5-2374E5C5656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19" y="3695"/>
                    <a:ext cx="293" cy="294"/>
                  </a:xfrm>
                  <a:prstGeom prst="ellipse">
                    <a:avLst/>
                  </a:prstGeom>
                  <a:solidFill>
                    <a:srgbClr val="B6C0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56" name="Oval 201">
                    <a:extLst>
                      <a:ext uri="{FF2B5EF4-FFF2-40B4-BE49-F238E27FC236}">
                        <a16:creationId xmlns:a16="http://schemas.microsoft.com/office/drawing/2014/main" id="{090CC84D-81C0-4EEB-9140-19AA70B88C6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20" y="3697"/>
                    <a:ext cx="290" cy="290"/>
                  </a:xfrm>
                  <a:prstGeom prst="ellipse">
                    <a:avLst/>
                  </a:prstGeom>
                  <a:solidFill>
                    <a:srgbClr val="B8C2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57" name="Oval 202">
                    <a:extLst>
                      <a:ext uri="{FF2B5EF4-FFF2-40B4-BE49-F238E27FC236}">
                        <a16:creationId xmlns:a16="http://schemas.microsoft.com/office/drawing/2014/main" id="{82FF5FF7-5339-4D3C-8C0D-56DB80ECE1A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22" y="3699"/>
                    <a:ext cx="288" cy="288"/>
                  </a:xfrm>
                  <a:prstGeom prst="ellipse">
                    <a:avLst/>
                  </a:prstGeom>
                  <a:solidFill>
                    <a:srgbClr val="BAC4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58" name="Oval 203">
                    <a:extLst>
                      <a:ext uri="{FF2B5EF4-FFF2-40B4-BE49-F238E27FC236}">
                        <a16:creationId xmlns:a16="http://schemas.microsoft.com/office/drawing/2014/main" id="{3DC0DFF7-F574-4C0C-9559-74778C0B77D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24" y="3701"/>
                    <a:ext cx="284" cy="284"/>
                  </a:xfrm>
                  <a:prstGeom prst="ellipse">
                    <a:avLst/>
                  </a:prstGeom>
                  <a:solidFill>
                    <a:srgbClr val="BCC6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59" name="Oval 204">
                    <a:extLst>
                      <a:ext uri="{FF2B5EF4-FFF2-40B4-BE49-F238E27FC236}">
                        <a16:creationId xmlns:a16="http://schemas.microsoft.com/office/drawing/2014/main" id="{070A4291-DB4A-4D33-8E20-69BFA85AEE7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28" y="3705"/>
                    <a:ext cx="277" cy="276"/>
                  </a:xfrm>
                  <a:prstGeom prst="ellipse">
                    <a:avLst/>
                  </a:prstGeom>
                  <a:solidFill>
                    <a:srgbClr val="BEC8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60" name="Oval 205">
                    <a:extLst>
                      <a:ext uri="{FF2B5EF4-FFF2-40B4-BE49-F238E27FC236}">
                        <a16:creationId xmlns:a16="http://schemas.microsoft.com/office/drawing/2014/main" id="{1275C16D-9A4B-442F-BA0B-F35ECE7C548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30" y="3707"/>
                    <a:ext cx="273" cy="273"/>
                  </a:xfrm>
                  <a:prstGeom prst="ellipse">
                    <a:avLst/>
                  </a:prstGeom>
                  <a:solidFill>
                    <a:srgbClr val="C1C9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61" name="Oval 206">
                    <a:extLst>
                      <a:ext uri="{FF2B5EF4-FFF2-40B4-BE49-F238E27FC236}">
                        <a16:creationId xmlns:a16="http://schemas.microsoft.com/office/drawing/2014/main" id="{C1AD7B7A-162D-41D7-9062-63C9739AA98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32" y="3709"/>
                    <a:ext cx="269" cy="269"/>
                  </a:xfrm>
                  <a:prstGeom prst="ellipse">
                    <a:avLst/>
                  </a:prstGeom>
                  <a:solidFill>
                    <a:srgbClr val="C3CB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62" name="Oval 207">
                    <a:extLst>
                      <a:ext uri="{FF2B5EF4-FFF2-40B4-BE49-F238E27FC236}">
                        <a16:creationId xmlns:a16="http://schemas.microsoft.com/office/drawing/2014/main" id="{FEFC721C-B2FE-4BD2-9F14-0608696F649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34" y="3711"/>
                    <a:ext cx="265" cy="265"/>
                  </a:xfrm>
                  <a:prstGeom prst="ellipse">
                    <a:avLst/>
                  </a:prstGeom>
                  <a:solidFill>
                    <a:srgbClr val="C5CD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63" name="Oval 208">
                    <a:extLst>
                      <a:ext uri="{FF2B5EF4-FFF2-40B4-BE49-F238E27FC236}">
                        <a16:creationId xmlns:a16="http://schemas.microsoft.com/office/drawing/2014/main" id="{F3103A58-3B7A-4EF0-8357-7C19E89B2A9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36" y="3713"/>
                    <a:ext cx="261" cy="261"/>
                  </a:xfrm>
                  <a:prstGeom prst="ellipse">
                    <a:avLst/>
                  </a:prstGeom>
                  <a:solidFill>
                    <a:srgbClr val="C7C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64" name="Oval 209">
                    <a:extLst>
                      <a:ext uri="{FF2B5EF4-FFF2-40B4-BE49-F238E27FC236}">
                        <a16:creationId xmlns:a16="http://schemas.microsoft.com/office/drawing/2014/main" id="{2636F031-4EBD-4F0B-AF4A-4F6F76C5911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38" y="3715"/>
                    <a:ext cx="257" cy="257"/>
                  </a:xfrm>
                  <a:prstGeom prst="ellipse">
                    <a:avLst/>
                  </a:prstGeom>
                  <a:solidFill>
                    <a:srgbClr val="C9D0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65" name="Oval 210">
                    <a:extLst>
                      <a:ext uri="{FF2B5EF4-FFF2-40B4-BE49-F238E27FC236}">
                        <a16:creationId xmlns:a16="http://schemas.microsoft.com/office/drawing/2014/main" id="{C5237687-2C74-40A6-B197-C374C71718B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42" y="3718"/>
                    <a:ext cx="249" cy="250"/>
                  </a:xfrm>
                  <a:prstGeom prst="ellipse">
                    <a:avLst/>
                  </a:prstGeom>
                  <a:solidFill>
                    <a:srgbClr val="CBD2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66" name="Oval 211">
                    <a:extLst>
                      <a:ext uri="{FF2B5EF4-FFF2-40B4-BE49-F238E27FC236}">
                        <a16:creationId xmlns:a16="http://schemas.microsoft.com/office/drawing/2014/main" id="{E5BCB854-077F-4ECA-886B-7B0B8E23B08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43" y="3720"/>
                    <a:ext cx="246" cy="246"/>
                  </a:xfrm>
                  <a:prstGeom prst="ellipse">
                    <a:avLst/>
                  </a:prstGeom>
                  <a:solidFill>
                    <a:srgbClr val="CDD3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67" name="Oval 212">
                    <a:extLst>
                      <a:ext uri="{FF2B5EF4-FFF2-40B4-BE49-F238E27FC236}">
                        <a16:creationId xmlns:a16="http://schemas.microsoft.com/office/drawing/2014/main" id="{B88861C5-FD45-4BDB-913A-6B3448B2276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45" y="3722"/>
                    <a:ext cx="242" cy="242"/>
                  </a:xfrm>
                  <a:prstGeom prst="ellipse">
                    <a:avLst/>
                  </a:prstGeom>
                  <a:solidFill>
                    <a:srgbClr val="CED5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68" name="Oval 213">
                    <a:extLst>
                      <a:ext uri="{FF2B5EF4-FFF2-40B4-BE49-F238E27FC236}">
                        <a16:creationId xmlns:a16="http://schemas.microsoft.com/office/drawing/2014/main" id="{CA210433-228E-4407-A047-CE1EEDC9056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47" y="3724"/>
                    <a:ext cx="238" cy="238"/>
                  </a:xfrm>
                  <a:prstGeom prst="ellipse">
                    <a:avLst/>
                  </a:prstGeom>
                  <a:solidFill>
                    <a:srgbClr val="D0D7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69" name="Oval 214">
                    <a:extLst>
                      <a:ext uri="{FF2B5EF4-FFF2-40B4-BE49-F238E27FC236}">
                        <a16:creationId xmlns:a16="http://schemas.microsoft.com/office/drawing/2014/main" id="{BF5CA520-A6C8-42F7-88D0-5FCF4F6D2AC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49" y="3726"/>
                    <a:ext cx="235" cy="234"/>
                  </a:xfrm>
                  <a:prstGeom prst="ellipse">
                    <a:avLst/>
                  </a:prstGeom>
                  <a:solidFill>
                    <a:srgbClr val="D2D8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70" name="Oval 215">
                    <a:extLst>
                      <a:ext uri="{FF2B5EF4-FFF2-40B4-BE49-F238E27FC236}">
                        <a16:creationId xmlns:a16="http://schemas.microsoft.com/office/drawing/2014/main" id="{31129301-E826-4253-BD15-4E535ADD60E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53" y="3730"/>
                    <a:ext cx="227" cy="227"/>
                  </a:xfrm>
                  <a:prstGeom prst="ellipse">
                    <a:avLst/>
                  </a:prstGeom>
                  <a:solidFill>
                    <a:srgbClr val="D4DA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71" name="Oval 216">
                    <a:extLst>
                      <a:ext uri="{FF2B5EF4-FFF2-40B4-BE49-F238E27FC236}">
                        <a16:creationId xmlns:a16="http://schemas.microsoft.com/office/drawing/2014/main" id="{B269F156-1B8E-4315-8315-F3692634B26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55" y="3732"/>
                    <a:ext cx="223" cy="223"/>
                  </a:xfrm>
                  <a:prstGeom prst="ellipse">
                    <a:avLst/>
                  </a:prstGeom>
                  <a:solidFill>
                    <a:srgbClr val="D6DB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72" name="Oval 217">
                    <a:extLst>
                      <a:ext uri="{FF2B5EF4-FFF2-40B4-BE49-F238E27FC236}">
                        <a16:creationId xmlns:a16="http://schemas.microsoft.com/office/drawing/2014/main" id="{435E04A1-F069-4920-A2E8-36B6739EBC9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57" y="3734"/>
                    <a:ext cx="219" cy="219"/>
                  </a:xfrm>
                  <a:prstGeom prst="ellipse">
                    <a:avLst/>
                  </a:prstGeom>
                  <a:solidFill>
                    <a:srgbClr val="D7DD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73" name="Oval 218">
                    <a:extLst>
                      <a:ext uri="{FF2B5EF4-FFF2-40B4-BE49-F238E27FC236}">
                        <a16:creationId xmlns:a16="http://schemas.microsoft.com/office/drawing/2014/main" id="{9ED94E17-F073-414A-82FB-74C20802EC9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59" y="3736"/>
                    <a:ext cx="215" cy="215"/>
                  </a:xfrm>
                  <a:prstGeom prst="ellipse">
                    <a:avLst/>
                  </a:prstGeom>
                  <a:solidFill>
                    <a:srgbClr val="D9DE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74" name="Oval 219">
                    <a:extLst>
                      <a:ext uri="{FF2B5EF4-FFF2-40B4-BE49-F238E27FC236}">
                        <a16:creationId xmlns:a16="http://schemas.microsoft.com/office/drawing/2014/main" id="{CFEE7EFE-C40E-42A2-B5A8-070C14BB24F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61" y="3738"/>
                    <a:ext cx="211" cy="211"/>
                  </a:xfrm>
                  <a:prstGeom prst="ellipse">
                    <a:avLst/>
                  </a:prstGeom>
                  <a:solidFill>
                    <a:srgbClr val="DBD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75" name="Oval 220">
                    <a:extLst>
                      <a:ext uri="{FF2B5EF4-FFF2-40B4-BE49-F238E27FC236}">
                        <a16:creationId xmlns:a16="http://schemas.microsoft.com/office/drawing/2014/main" id="{A67DDBCF-0A12-441A-90FB-AB6215FF619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63" y="3740"/>
                    <a:ext cx="207" cy="207"/>
                  </a:xfrm>
                  <a:prstGeom prst="ellipse">
                    <a:avLst/>
                  </a:prstGeom>
                  <a:solidFill>
                    <a:srgbClr val="DCE1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76" name="Oval 221">
                    <a:extLst>
                      <a:ext uri="{FF2B5EF4-FFF2-40B4-BE49-F238E27FC236}">
                        <a16:creationId xmlns:a16="http://schemas.microsoft.com/office/drawing/2014/main" id="{734F871E-EBF6-430E-AE63-DCDE92D2F8E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67" y="3743"/>
                    <a:ext cx="199" cy="200"/>
                  </a:xfrm>
                  <a:prstGeom prst="ellipse">
                    <a:avLst/>
                  </a:prstGeom>
                  <a:solidFill>
                    <a:srgbClr val="DEE2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77" name="Oval 222">
                    <a:extLst>
                      <a:ext uri="{FF2B5EF4-FFF2-40B4-BE49-F238E27FC236}">
                        <a16:creationId xmlns:a16="http://schemas.microsoft.com/office/drawing/2014/main" id="{2A3F09D0-9841-4355-B89C-A0A2AEF028B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68" y="3745"/>
                    <a:ext cx="196" cy="196"/>
                  </a:xfrm>
                  <a:prstGeom prst="ellipse">
                    <a:avLst/>
                  </a:prstGeom>
                  <a:solidFill>
                    <a:srgbClr val="DFE3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78" name="Oval 223">
                    <a:extLst>
                      <a:ext uri="{FF2B5EF4-FFF2-40B4-BE49-F238E27FC236}">
                        <a16:creationId xmlns:a16="http://schemas.microsoft.com/office/drawing/2014/main" id="{D3F6269B-CC12-47D6-A9E1-B6E44C6E825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70" y="3747"/>
                    <a:ext cx="192" cy="192"/>
                  </a:xfrm>
                  <a:prstGeom prst="ellipse">
                    <a:avLst/>
                  </a:prstGeom>
                  <a:solidFill>
                    <a:srgbClr val="E1E5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79" name="Oval 224">
                    <a:extLst>
                      <a:ext uri="{FF2B5EF4-FFF2-40B4-BE49-F238E27FC236}">
                        <a16:creationId xmlns:a16="http://schemas.microsoft.com/office/drawing/2014/main" id="{912B1C71-E8D2-42D6-BDD8-B87A6581EC3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72" y="3749"/>
                    <a:ext cx="188" cy="188"/>
                  </a:xfrm>
                  <a:prstGeom prst="ellipse">
                    <a:avLst/>
                  </a:prstGeom>
                  <a:solidFill>
                    <a:srgbClr val="E2E6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80" name="Oval 225">
                    <a:extLst>
                      <a:ext uri="{FF2B5EF4-FFF2-40B4-BE49-F238E27FC236}">
                        <a16:creationId xmlns:a16="http://schemas.microsoft.com/office/drawing/2014/main" id="{0AD2C107-16BD-4D2B-A05C-62E757B713E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74" y="3751"/>
                    <a:ext cx="185" cy="184"/>
                  </a:xfrm>
                  <a:prstGeom prst="ellipse">
                    <a:avLst/>
                  </a:prstGeom>
                  <a:solidFill>
                    <a:srgbClr val="E3E7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81" name="Oval 226">
                    <a:extLst>
                      <a:ext uri="{FF2B5EF4-FFF2-40B4-BE49-F238E27FC236}">
                        <a16:creationId xmlns:a16="http://schemas.microsoft.com/office/drawing/2014/main" id="{EB40A021-9B6D-49BD-BB38-D810E5AE6D8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76" y="3753"/>
                    <a:ext cx="181" cy="180"/>
                  </a:xfrm>
                  <a:prstGeom prst="ellipse">
                    <a:avLst/>
                  </a:prstGeom>
                  <a:solidFill>
                    <a:srgbClr val="E5E8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82" name="Oval 227">
                    <a:extLst>
                      <a:ext uri="{FF2B5EF4-FFF2-40B4-BE49-F238E27FC236}">
                        <a16:creationId xmlns:a16="http://schemas.microsoft.com/office/drawing/2014/main" id="{C7F25189-596C-4B10-B801-96A4C3A5DB3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80" y="3757"/>
                    <a:ext cx="173" cy="173"/>
                  </a:xfrm>
                  <a:prstGeom prst="ellipse">
                    <a:avLst/>
                  </a:prstGeom>
                  <a:solidFill>
                    <a:srgbClr val="E6E9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83" name="Oval 228">
                    <a:extLst>
                      <a:ext uri="{FF2B5EF4-FFF2-40B4-BE49-F238E27FC236}">
                        <a16:creationId xmlns:a16="http://schemas.microsoft.com/office/drawing/2014/main" id="{18B726C0-557B-4F35-94F2-AC231FADE44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82" y="3759"/>
                    <a:ext cx="169" cy="169"/>
                  </a:xfrm>
                  <a:prstGeom prst="ellipse">
                    <a:avLst/>
                  </a:prstGeom>
                  <a:solidFill>
                    <a:srgbClr val="E7EA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84" name="Oval 229">
                    <a:extLst>
                      <a:ext uri="{FF2B5EF4-FFF2-40B4-BE49-F238E27FC236}">
                        <a16:creationId xmlns:a16="http://schemas.microsoft.com/office/drawing/2014/main" id="{B495C397-C3CB-4324-B49C-559F0E4056A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84" y="3761"/>
                    <a:ext cx="165" cy="165"/>
                  </a:xfrm>
                  <a:prstGeom prst="ellipse">
                    <a:avLst/>
                  </a:prstGeom>
                  <a:solidFill>
                    <a:srgbClr val="E8EB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85" name="Oval 230">
                    <a:extLst>
                      <a:ext uri="{FF2B5EF4-FFF2-40B4-BE49-F238E27FC236}">
                        <a16:creationId xmlns:a16="http://schemas.microsoft.com/office/drawing/2014/main" id="{BAE8D0FE-3DC3-4BAF-8DA5-1261BF00DA5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86" y="3763"/>
                    <a:ext cx="161" cy="161"/>
                  </a:xfrm>
                  <a:prstGeom prst="ellipse">
                    <a:avLst/>
                  </a:prstGeom>
                  <a:solidFill>
                    <a:srgbClr val="EAEC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86" name="Oval 231">
                    <a:extLst>
                      <a:ext uri="{FF2B5EF4-FFF2-40B4-BE49-F238E27FC236}">
                        <a16:creationId xmlns:a16="http://schemas.microsoft.com/office/drawing/2014/main" id="{89ABBC83-1F1E-46BB-9B89-6B15D070058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88" y="3765"/>
                    <a:ext cx="157" cy="157"/>
                  </a:xfrm>
                  <a:prstGeom prst="ellipse">
                    <a:avLst/>
                  </a:prstGeom>
                  <a:solidFill>
                    <a:srgbClr val="EBED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87" name="Oval 232">
                    <a:extLst>
                      <a:ext uri="{FF2B5EF4-FFF2-40B4-BE49-F238E27FC236}">
                        <a16:creationId xmlns:a16="http://schemas.microsoft.com/office/drawing/2014/main" id="{3980F985-030B-4AC1-80A2-07726BA0C31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91" y="3768"/>
                    <a:ext cx="150" cy="150"/>
                  </a:xfrm>
                  <a:prstGeom prst="ellipse">
                    <a:avLst/>
                  </a:prstGeom>
                  <a:solidFill>
                    <a:srgbClr val="ECEE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88" name="Oval 233">
                    <a:extLst>
                      <a:ext uri="{FF2B5EF4-FFF2-40B4-BE49-F238E27FC236}">
                        <a16:creationId xmlns:a16="http://schemas.microsoft.com/office/drawing/2014/main" id="{E6329154-BA72-4FD5-85FC-656EF9C00CEF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93" y="3770"/>
                    <a:ext cx="146" cy="146"/>
                  </a:xfrm>
                  <a:prstGeom prst="ellipse">
                    <a:avLst/>
                  </a:prstGeom>
                  <a:solidFill>
                    <a:srgbClr val="EDEF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89" name="Oval 234">
                    <a:extLst>
                      <a:ext uri="{FF2B5EF4-FFF2-40B4-BE49-F238E27FC236}">
                        <a16:creationId xmlns:a16="http://schemas.microsoft.com/office/drawing/2014/main" id="{A80AFF0E-970B-4242-9CF5-2425D6D7252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95" y="3772"/>
                    <a:ext cx="142" cy="142"/>
                  </a:xfrm>
                  <a:prstGeom prst="ellipse">
                    <a:avLst/>
                  </a:prstGeom>
                  <a:solidFill>
                    <a:srgbClr val="EEF0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90" name="Oval 235">
                    <a:extLst>
                      <a:ext uri="{FF2B5EF4-FFF2-40B4-BE49-F238E27FC236}">
                        <a16:creationId xmlns:a16="http://schemas.microsoft.com/office/drawing/2014/main" id="{7755A969-4B66-4A01-A1BD-0F166321C79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97" y="3774"/>
                    <a:ext cx="139" cy="138"/>
                  </a:xfrm>
                  <a:prstGeom prst="ellipse">
                    <a:avLst/>
                  </a:prstGeom>
                  <a:solidFill>
                    <a:srgbClr val="EFF1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91" name="Oval 236">
                    <a:extLst>
                      <a:ext uri="{FF2B5EF4-FFF2-40B4-BE49-F238E27FC236}">
                        <a16:creationId xmlns:a16="http://schemas.microsoft.com/office/drawing/2014/main" id="{077DB1CD-0725-4685-AB06-B8FC4B9F8F30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2999" y="3776"/>
                    <a:ext cx="135" cy="134"/>
                  </a:xfrm>
                  <a:prstGeom prst="ellipse">
                    <a:avLst/>
                  </a:prstGeom>
                  <a:solidFill>
                    <a:srgbClr val="F0F2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92" name="Oval 237">
                    <a:extLst>
                      <a:ext uri="{FF2B5EF4-FFF2-40B4-BE49-F238E27FC236}">
                        <a16:creationId xmlns:a16="http://schemas.microsoft.com/office/drawing/2014/main" id="{69AF6F89-75D4-4C0B-AF08-94B0AC8A3EA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001" y="3778"/>
                    <a:ext cx="131" cy="131"/>
                  </a:xfrm>
                  <a:prstGeom prst="ellipse">
                    <a:avLst/>
                  </a:prstGeom>
                  <a:solidFill>
                    <a:srgbClr val="F1F2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93" name="Oval 238">
                    <a:extLst>
                      <a:ext uri="{FF2B5EF4-FFF2-40B4-BE49-F238E27FC236}">
                        <a16:creationId xmlns:a16="http://schemas.microsoft.com/office/drawing/2014/main" id="{14DF9C4E-0DEB-4756-8DF4-C397AD03BB4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005" y="3782"/>
                    <a:ext cx="123" cy="123"/>
                  </a:xfrm>
                  <a:prstGeom prst="ellipse">
                    <a:avLst/>
                  </a:prstGeom>
                  <a:solidFill>
                    <a:srgbClr val="F2F3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94" name="Oval 239">
                    <a:extLst>
                      <a:ext uri="{FF2B5EF4-FFF2-40B4-BE49-F238E27FC236}">
                        <a16:creationId xmlns:a16="http://schemas.microsoft.com/office/drawing/2014/main" id="{02CDB0CC-FE46-492B-8C31-676A4EC211D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007" y="3784"/>
                    <a:ext cx="119" cy="119"/>
                  </a:xfrm>
                  <a:prstGeom prst="ellipse">
                    <a:avLst/>
                  </a:prstGeom>
                  <a:solidFill>
                    <a:srgbClr val="F2F4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95" name="Oval 240">
                    <a:extLst>
                      <a:ext uri="{FF2B5EF4-FFF2-40B4-BE49-F238E27FC236}">
                        <a16:creationId xmlns:a16="http://schemas.microsoft.com/office/drawing/2014/main" id="{445BED22-A9C9-4EC8-BB16-1BFBA0ECBCE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009" y="3786"/>
                    <a:ext cx="115" cy="115"/>
                  </a:xfrm>
                  <a:prstGeom prst="ellipse">
                    <a:avLst/>
                  </a:prstGeom>
                  <a:solidFill>
                    <a:srgbClr val="F3F5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96" name="Oval 241">
                    <a:extLst>
                      <a:ext uri="{FF2B5EF4-FFF2-40B4-BE49-F238E27FC236}">
                        <a16:creationId xmlns:a16="http://schemas.microsoft.com/office/drawing/2014/main" id="{EBD5DE47-0CD3-43F8-B6E8-2FF145DD087A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011" y="3788"/>
                    <a:ext cx="111" cy="111"/>
                  </a:xfrm>
                  <a:prstGeom prst="ellipse">
                    <a:avLst/>
                  </a:prstGeom>
                  <a:solidFill>
                    <a:srgbClr val="F4F5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97" name="Oval 242">
                    <a:extLst>
                      <a:ext uri="{FF2B5EF4-FFF2-40B4-BE49-F238E27FC236}">
                        <a16:creationId xmlns:a16="http://schemas.microsoft.com/office/drawing/2014/main" id="{F35637F4-6718-4113-94C7-31824FAD043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013" y="3790"/>
                    <a:ext cx="107" cy="107"/>
                  </a:xfrm>
                  <a:prstGeom prst="ellipse">
                    <a:avLst/>
                  </a:prstGeom>
                  <a:solidFill>
                    <a:srgbClr val="F5F6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98" name="Oval 243">
                    <a:extLst>
                      <a:ext uri="{FF2B5EF4-FFF2-40B4-BE49-F238E27FC236}">
                        <a16:creationId xmlns:a16="http://schemas.microsoft.com/office/drawing/2014/main" id="{3F245B07-ACCF-43A6-A0AD-AC066A392994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016" y="3793"/>
                    <a:ext cx="100" cy="100"/>
                  </a:xfrm>
                  <a:prstGeom prst="ellipse">
                    <a:avLst/>
                  </a:prstGeom>
                  <a:solidFill>
                    <a:srgbClr val="F5F7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699" name="Oval 244">
                    <a:extLst>
                      <a:ext uri="{FF2B5EF4-FFF2-40B4-BE49-F238E27FC236}">
                        <a16:creationId xmlns:a16="http://schemas.microsoft.com/office/drawing/2014/main" id="{96BC27D6-AF29-468F-AF52-36D2D8B6D547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018" y="3795"/>
                    <a:ext cx="96" cy="96"/>
                  </a:xfrm>
                  <a:prstGeom prst="ellipse">
                    <a:avLst/>
                  </a:prstGeom>
                  <a:solidFill>
                    <a:srgbClr val="F6F7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00" name="Oval 245">
                    <a:extLst>
                      <a:ext uri="{FF2B5EF4-FFF2-40B4-BE49-F238E27FC236}">
                        <a16:creationId xmlns:a16="http://schemas.microsoft.com/office/drawing/2014/main" id="{CA1F8E32-0068-4015-9B33-0402C5D3023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020" y="3797"/>
                    <a:ext cx="92" cy="92"/>
                  </a:xfrm>
                  <a:prstGeom prst="ellipse">
                    <a:avLst/>
                  </a:prstGeom>
                  <a:solidFill>
                    <a:srgbClr val="F7F8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01" name="Oval 246">
                    <a:extLst>
                      <a:ext uri="{FF2B5EF4-FFF2-40B4-BE49-F238E27FC236}">
                        <a16:creationId xmlns:a16="http://schemas.microsoft.com/office/drawing/2014/main" id="{3660A74E-802B-4C57-82DC-94246854A00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022" y="3799"/>
                    <a:ext cx="89" cy="88"/>
                  </a:xfrm>
                  <a:prstGeom prst="ellipse">
                    <a:avLst/>
                  </a:prstGeom>
                  <a:solidFill>
                    <a:srgbClr val="F7F8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02" name="Oval 247">
                    <a:extLst>
                      <a:ext uri="{FF2B5EF4-FFF2-40B4-BE49-F238E27FC236}">
                        <a16:creationId xmlns:a16="http://schemas.microsoft.com/office/drawing/2014/main" id="{11B65120-594D-495F-8EA9-B2246F66329C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024" y="3801"/>
                    <a:ext cx="85" cy="84"/>
                  </a:xfrm>
                  <a:prstGeom prst="ellipse">
                    <a:avLst/>
                  </a:prstGeom>
                  <a:solidFill>
                    <a:srgbClr val="F8F9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03" name="Oval 248">
                    <a:extLst>
                      <a:ext uri="{FF2B5EF4-FFF2-40B4-BE49-F238E27FC236}">
                        <a16:creationId xmlns:a16="http://schemas.microsoft.com/office/drawing/2014/main" id="{0E7F5F9B-4D82-44FF-A2AB-D065C37DF47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026" y="3803"/>
                    <a:ext cx="81" cy="81"/>
                  </a:xfrm>
                  <a:prstGeom prst="ellipse">
                    <a:avLst/>
                  </a:prstGeom>
                  <a:solidFill>
                    <a:srgbClr val="F8F9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04" name="Oval 249">
                    <a:extLst>
                      <a:ext uri="{FF2B5EF4-FFF2-40B4-BE49-F238E27FC236}">
                        <a16:creationId xmlns:a16="http://schemas.microsoft.com/office/drawing/2014/main" id="{536F6785-1F0A-4B26-A2CE-AAFA3C5BCAC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030" y="3807"/>
                    <a:ext cx="73" cy="73"/>
                  </a:xfrm>
                  <a:prstGeom prst="ellipse">
                    <a:avLst/>
                  </a:prstGeom>
                  <a:solidFill>
                    <a:srgbClr val="F9FA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05" name="Oval 250">
                    <a:extLst>
                      <a:ext uri="{FF2B5EF4-FFF2-40B4-BE49-F238E27FC236}">
                        <a16:creationId xmlns:a16="http://schemas.microsoft.com/office/drawing/2014/main" id="{4BBE3148-3A58-43B6-B416-7E28D65C133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032" y="3809"/>
                    <a:ext cx="69" cy="69"/>
                  </a:xfrm>
                  <a:prstGeom prst="ellipse">
                    <a:avLst/>
                  </a:prstGeom>
                  <a:solidFill>
                    <a:srgbClr val="FAFA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06" name="Oval 251">
                    <a:extLst>
                      <a:ext uri="{FF2B5EF4-FFF2-40B4-BE49-F238E27FC236}">
                        <a16:creationId xmlns:a16="http://schemas.microsoft.com/office/drawing/2014/main" id="{20CDF296-1E20-4785-9EC6-3A97E458B33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034" y="3811"/>
                    <a:ext cx="65" cy="65"/>
                  </a:xfrm>
                  <a:prstGeom prst="ellipse">
                    <a:avLst/>
                  </a:prstGeom>
                  <a:solidFill>
                    <a:srgbClr val="FAFB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07" name="Oval 252">
                    <a:extLst>
                      <a:ext uri="{FF2B5EF4-FFF2-40B4-BE49-F238E27FC236}">
                        <a16:creationId xmlns:a16="http://schemas.microsoft.com/office/drawing/2014/main" id="{E40B591D-3407-481E-AE34-7036F8B6E25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036" y="3813"/>
                    <a:ext cx="61" cy="61"/>
                  </a:xfrm>
                  <a:prstGeom prst="ellipse">
                    <a:avLst/>
                  </a:prstGeom>
                  <a:solidFill>
                    <a:srgbClr val="FAFB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08" name="Oval 253">
                    <a:extLst>
                      <a:ext uri="{FF2B5EF4-FFF2-40B4-BE49-F238E27FC236}">
                        <a16:creationId xmlns:a16="http://schemas.microsoft.com/office/drawing/2014/main" id="{407D39EB-DBB0-406E-8B00-65791F4E8C43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038" y="3814"/>
                    <a:ext cx="57" cy="58"/>
                  </a:xfrm>
                  <a:prstGeom prst="ellipse">
                    <a:avLst/>
                  </a:prstGeom>
                  <a:solidFill>
                    <a:srgbClr val="FBFB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09" name="Oval 254">
                    <a:extLst>
                      <a:ext uri="{FF2B5EF4-FFF2-40B4-BE49-F238E27FC236}">
                        <a16:creationId xmlns:a16="http://schemas.microsoft.com/office/drawing/2014/main" id="{231D2560-E6E4-46CE-85EB-E6B70ED4AD15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041" y="3818"/>
                    <a:ext cx="50" cy="50"/>
                  </a:xfrm>
                  <a:prstGeom prst="ellipse">
                    <a:avLst/>
                  </a:prstGeom>
                  <a:solidFill>
                    <a:srgbClr val="FBFC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10" name="Oval 255">
                    <a:extLst>
                      <a:ext uri="{FF2B5EF4-FFF2-40B4-BE49-F238E27FC236}">
                        <a16:creationId xmlns:a16="http://schemas.microsoft.com/office/drawing/2014/main" id="{53645010-8EFD-4908-AE02-57227E505CC1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043" y="3820"/>
                    <a:ext cx="46" cy="46"/>
                  </a:xfrm>
                  <a:prstGeom prst="ellipse">
                    <a:avLst/>
                  </a:prstGeom>
                  <a:solidFill>
                    <a:srgbClr val="FCFC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11" name="Oval 256">
                    <a:extLst>
                      <a:ext uri="{FF2B5EF4-FFF2-40B4-BE49-F238E27FC236}">
                        <a16:creationId xmlns:a16="http://schemas.microsoft.com/office/drawing/2014/main" id="{15EAEB41-1181-4254-A238-745715353028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045" y="3822"/>
                    <a:ext cx="43" cy="42"/>
                  </a:xfrm>
                  <a:prstGeom prst="ellipse">
                    <a:avLst/>
                  </a:prstGeom>
                  <a:solidFill>
                    <a:srgbClr val="FCFC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12" name="Oval 257">
                    <a:extLst>
                      <a:ext uri="{FF2B5EF4-FFF2-40B4-BE49-F238E27FC236}">
                        <a16:creationId xmlns:a16="http://schemas.microsoft.com/office/drawing/2014/main" id="{2223EF89-A1FF-4E11-9733-7213E74F5BF9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047" y="3824"/>
                    <a:ext cx="39" cy="38"/>
                  </a:xfrm>
                  <a:prstGeom prst="ellipse">
                    <a:avLst/>
                  </a:prstGeom>
                  <a:solidFill>
                    <a:srgbClr val="FCFD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13" name="Oval 258">
                    <a:extLst>
                      <a:ext uri="{FF2B5EF4-FFF2-40B4-BE49-F238E27FC236}">
                        <a16:creationId xmlns:a16="http://schemas.microsoft.com/office/drawing/2014/main" id="{B41DDB2C-0835-48B1-B7B3-C1A76B533F42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049" y="3826"/>
                    <a:ext cx="35" cy="35"/>
                  </a:xfrm>
                  <a:prstGeom prst="ellipse">
                    <a:avLst/>
                  </a:prstGeom>
                  <a:solidFill>
                    <a:srgbClr val="FDFD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14" name="Oval 259">
                    <a:extLst>
                      <a:ext uri="{FF2B5EF4-FFF2-40B4-BE49-F238E27FC236}">
                        <a16:creationId xmlns:a16="http://schemas.microsoft.com/office/drawing/2014/main" id="{BE1A3C6E-BEDB-4E0D-9FB0-760C8A09475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051" y="3828"/>
                    <a:ext cx="31" cy="31"/>
                  </a:xfrm>
                  <a:prstGeom prst="ellipse">
                    <a:avLst/>
                  </a:prstGeom>
                  <a:solidFill>
                    <a:srgbClr val="FDFD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15" name="Oval 260">
                    <a:extLst>
                      <a:ext uri="{FF2B5EF4-FFF2-40B4-BE49-F238E27FC236}">
                        <a16:creationId xmlns:a16="http://schemas.microsoft.com/office/drawing/2014/main" id="{FE89A43B-D808-4867-9D56-6E42D2A6715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055" y="3832"/>
                    <a:ext cx="23" cy="23"/>
                  </a:xfrm>
                  <a:prstGeom prst="ellipse">
                    <a:avLst/>
                  </a:prstGeom>
                  <a:solidFill>
                    <a:srgbClr val="FDFE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16" name="Oval 261">
                    <a:extLst>
                      <a:ext uri="{FF2B5EF4-FFF2-40B4-BE49-F238E27FC236}">
                        <a16:creationId xmlns:a16="http://schemas.microsoft.com/office/drawing/2014/main" id="{399AE873-5516-42BA-A961-7A547F364BBD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057" y="3834"/>
                    <a:ext cx="19" cy="19"/>
                  </a:xfrm>
                  <a:prstGeom prst="ellipse">
                    <a:avLst/>
                  </a:prstGeom>
                  <a:solidFill>
                    <a:srgbClr val="FEFE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17" name="Oval 262">
                    <a:extLst>
                      <a:ext uri="{FF2B5EF4-FFF2-40B4-BE49-F238E27FC236}">
                        <a16:creationId xmlns:a16="http://schemas.microsoft.com/office/drawing/2014/main" id="{42E791EF-AEF5-41A1-9FF6-17FA41691A5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059" y="3836"/>
                    <a:ext cx="15" cy="15"/>
                  </a:xfrm>
                  <a:prstGeom prst="ellipse">
                    <a:avLst/>
                  </a:prstGeom>
                  <a:solidFill>
                    <a:srgbClr val="FEFE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18" name="Oval 263">
                    <a:extLst>
                      <a:ext uri="{FF2B5EF4-FFF2-40B4-BE49-F238E27FC236}">
                        <a16:creationId xmlns:a16="http://schemas.microsoft.com/office/drawing/2014/main" id="{6B28EBB1-1D6F-4ACC-AB7F-5AD4D9A5C3DB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061" y="3837"/>
                    <a:ext cx="11" cy="12"/>
                  </a:xfrm>
                  <a:prstGeom prst="ellipse">
                    <a:avLst/>
                  </a:prstGeom>
                  <a:solidFill>
                    <a:srgbClr val="FEFE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  <p:sp>
                <p:nvSpPr>
                  <p:cNvPr id="16719" name="Oval 264">
                    <a:extLst>
                      <a:ext uri="{FF2B5EF4-FFF2-40B4-BE49-F238E27FC236}">
                        <a16:creationId xmlns:a16="http://schemas.microsoft.com/office/drawing/2014/main" id="{2F1FB188-6BF1-4E16-B278-0ABB77383D8E}"/>
                      </a:ext>
                    </a:extLst>
                  </p:cNvPr>
                  <p:cNvSpPr>
                    <a:spLocks noChangeArrowheads="1"/>
                  </p:cNvSpPr>
                  <p:nvPr/>
                </p:nvSpPr>
                <p:spPr bwMode="auto">
                  <a:xfrm>
                    <a:off x="3063" y="3839"/>
                    <a:ext cx="7" cy="8"/>
                  </a:xfrm>
                  <a:prstGeom prst="ellipse">
                    <a:avLst/>
                  </a:prstGeom>
                  <a:solidFill>
                    <a:srgbClr val="FEFEFF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/>
                  <a:lstStyle>
                    <a:lvl1pPr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endParaRPr lang="en-US" altLang="en-US"/>
                  </a:p>
                </p:txBody>
              </p:sp>
            </p:grpSp>
            <p:sp>
              <p:nvSpPr>
                <p:cNvPr id="16591" name="Oval 265">
                  <a:extLst>
                    <a:ext uri="{FF2B5EF4-FFF2-40B4-BE49-F238E27FC236}">
                      <a16:creationId xmlns:a16="http://schemas.microsoft.com/office/drawing/2014/main" id="{52B0A419-B94A-43E8-8521-D26A51BC82A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2778" y="3555"/>
                  <a:ext cx="578" cy="578"/>
                </a:xfrm>
                <a:prstGeom prst="ellips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sp>
            <p:nvSpPr>
              <p:cNvPr id="16395" name="Rectangle 266">
                <a:extLst>
                  <a:ext uri="{FF2B5EF4-FFF2-40B4-BE49-F238E27FC236}">
                    <a16:creationId xmlns:a16="http://schemas.microsoft.com/office/drawing/2014/main" id="{1044DE4D-4DA6-4F1C-84B5-E8847DCCEC6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476375" y="1520825"/>
                <a:ext cx="2590800" cy="41116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6396" name="Rectangle 267">
                <a:extLst>
                  <a:ext uri="{FF2B5EF4-FFF2-40B4-BE49-F238E27FC236}">
                    <a16:creationId xmlns:a16="http://schemas.microsoft.com/office/drawing/2014/main" id="{88A2472F-8966-40A5-8FDB-3448BCC46C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54213" y="1552575"/>
                <a:ext cx="1614224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pt-BR" altLang="en-US" sz="1000">
                    <a:solidFill>
                      <a:srgbClr val="000000"/>
                    </a:solidFill>
                  </a:rPr>
                  <a:t>POLÍMERO HIDROFÓBICO</a:t>
                </a:r>
                <a:endParaRPr lang="pt-BR" altLang="en-US" sz="2400"/>
              </a:p>
            </p:txBody>
          </p:sp>
          <p:sp>
            <p:nvSpPr>
              <p:cNvPr id="16397" name="Rectangle 268">
                <a:extLst>
                  <a:ext uri="{FF2B5EF4-FFF2-40B4-BE49-F238E27FC236}">
                    <a16:creationId xmlns:a16="http://schemas.microsoft.com/office/drawing/2014/main" id="{ECAE5B16-AF5A-40F2-90B5-49B40BDA482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0363" y="1679575"/>
                <a:ext cx="2261838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pt-BR" altLang="en-US" sz="1000">
                    <a:solidFill>
                      <a:srgbClr val="000000"/>
                    </a:solidFill>
                  </a:rPr>
                  <a:t>Matriz não absorve água (nonswellable)</a:t>
                </a:r>
                <a:endParaRPr lang="pt-BR" altLang="en-US" sz="2400"/>
              </a:p>
            </p:txBody>
          </p:sp>
          <p:sp>
            <p:nvSpPr>
              <p:cNvPr id="16398" name="Rectangle 269">
                <a:extLst>
                  <a:ext uri="{FF2B5EF4-FFF2-40B4-BE49-F238E27FC236}">
                    <a16:creationId xmlns:a16="http://schemas.microsoft.com/office/drawing/2014/main" id="{E9685CA4-FC8E-4D7C-947F-416E9A96679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67400" y="1520825"/>
                <a:ext cx="2160588" cy="41116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6399" name="Rectangle 270">
                <a:extLst>
                  <a:ext uri="{FF2B5EF4-FFF2-40B4-BE49-F238E27FC236}">
                    <a16:creationId xmlns:a16="http://schemas.microsoft.com/office/drawing/2014/main" id="{9E3E69B2-197B-4FC9-AD4D-08379D2BAF5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35688" y="1552575"/>
                <a:ext cx="1520825" cy="152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pt-BR" altLang="en-US" sz="1000">
                    <a:solidFill>
                      <a:srgbClr val="000000"/>
                    </a:solidFill>
                  </a:rPr>
                  <a:t>POLÍMERO HIDROFÍLICO</a:t>
                </a:r>
                <a:endParaRPr lang="pt-BR" altLang="en-US" sz="2400"/>
              </a:p>
            </p:txBody>
          </p:sp>
          <p:sp>
            <p:nvSpPr>
              <p:cNvPr id="16400" name="Rectangle 271">
                <a:extLst>
                  <a:ext uri="{FF2B5EF4-FFF2-40B4-BE49-F238E27FC236}">
                    <a16:creationId xmlns:a16="http://schemas.microsoft.com/office/drawing/2014/main" id="{4D9B0250-5C40-46D9-867C-B6D8F11F941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43613" y="1666875"/>
                <a:ext cx="1803379" cy="1538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pt-BR" altLang="en-US" sz="1000" dirty="0">
                    <a:solidFill>
                      <a:srgbClr val="000000"/>
                    </a:solidFill>
                  </a:rPr>
                  <a:t>Matriz absorve água (</a:t>
                </a:r>
                <a:r>
                  <a:rPr lang="pt-BR" altLang="en-US" sz="1000" dirty="0" err="1">
                    <a:solidFill>
                      <a:srgbClr val="000000"/>
                    </a:solidFill>
                  </a:rPr>
                  <a:t>swellable</a:t>
                </a:r>
                <a:r>
                  <a:rPr lang="pt-BR" altLang="en-US" sz="1000" dirty="0">
                    <a:solidFill>
                      <a:srgbClr val="000000"/>
                    </a:solidFill>
                  </a:rPr>
                  <a:t>)</a:t>
                </a:r>
                <a:endParaRPr lang="pt-BR" altLang="en-US" sz="2400" dirty="0"/>
              </a:p>
            </p:txBody>
          </p:sp>
          <p:sp>
            <p:nvSpPr>
              <p:cNvPr id="16401" name="Rectangle 272">
                <a:extLst>
                  <a:ext uri="{FF2B5EF4-FFF2-40B4-BE49-F238E27FC236}">
                    <a16:creationId xmlns:a16="http://schemas.microsoft.com/office/drawing/2014/main" id="{C03FBC05-F33F-4A5D-A85D-92D5E45753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900488" y="2411413"/>
                <a:ext cx="1585912" cy="3429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6402" name="Rectangle 273">
                <a:extLst>
                  <a:ext uri="{FF2B5EF4-FFF2-40B4-BE49-F238E27FC236}">
                    <a16:creationId xmlns:a16="http://schemas.microsoft.com/office/drawing/2014/main" id="{6EAABE48-1D5D-4A4E-92A5-0397827ECD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68763" y="2443163"/>
                <a:ext cx="949325" cy="152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pt-BR" altLang="en-US" sz="1000">
                    <a:solidFill>
                      <a:srgbClr val="000000"/>
                    </a:solidFill>
                  </a:rPr>
                  <a:t>LIBERAÇÃO DO</a:t>
                </a:r>
                <a:endParaRPr lang="pt-BR" altLang="en-US" sz="2400"/>
              </a:p>
            </p:txBody>
          </p:sp>
          <p:sp>
            <p:nvSpPr>
              <p:cNvPr id="16403" name="Rectangle 274">
                <a:extLst>
                  <a:ext uri="{FF2B5EF4-FFF2-40B4-BE49-F238E27FC236}">
                    <a16:creationId xmlns:a16="http://schemas.microsoft.com/office/drawing/2014/main" id="{5871426E-00BF-4411-86B6-4CE95B1201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5138" y="2582863"/>
                <a:ext cx="635000" cy="152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pt-BR" altLang="en-US" sz="1000">
                    <a:solidFill>
                      <a:srgbClr val="000000"/>
                    </a:solidFill>
                  </a:rPr>
                  <a:t>FÁRMACO</a:t>
                </a:r>
                <a:endParaRPr lang="pt-BR" altLang="en-US" sz="2400"/>
              </a:p>
            </p:txBody>
          </p:sp>
          <p:grpSp>
            <p:nvGrpSpPr>
              <p:cNvPr id="16404" name="Group 275">
                <a:extLst>
                  <a:ext uri="{FF2B5EF4-FFF2-40B4-BE49-F238E27FC236}">
                    <a16:creationId xmlns:a16="http://schemas.microsoft.com/office/drawing/2014/main" id="{6A6642FA-529C-4BDC-A31E-4E5A3ED4917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54213" y="4332288"/>
                <a:ext cx="1711325" cy="962025"/>
                <a:chOff x="879" y="3440"/>
                <a:chExt cx="809" cy="808"/>
              </a:xfrm>
            </p:grpSpPr>
            <p:sp>
              <p:nvSpPr>
                <p:cNvPr id="16469" name="Oval 276">
                  <a:extLst>
                    <a:ext uri="{FF2B5EF4-FFF2-40B4-BE49-F238E27FC236}">
                      <a16:creationId xmlns:a16="http://schemas.microsoft.com/office/drawing/2014/main" id="{3F8328A5-EBFE-4027-9F3C-3CFA761D698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879" y="3440"/>
                  <a:ext cx="809" cy="808"/>
                </a:xfrm>
                <a:prstGeom prst="ellipse">
                  <a:avLst/>
                </a:prstGeom>
                <a:solidFill>
                  <a:srgbClr val="FFCC99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16470" name="Freeform 277">
                  <a:extLst>
                    <a:ext uri="{FF2B5EF4-FFF2-40B4-BE49-F238E27FC236}">
                      <a16:creationId xmlns:a16="http://schemas.microsoft.com/office/drawing/2014/main" id="{C4BEE222-39F5-481B-BD6F-D55E17F791D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267" y="3440"/>
                  <a:ext cx="16" cy="2"/>
                </a:xfrm>
                <a:custGeom>
                  <a:avLst/>
                  <a:gdLst>
                    <a:gd name="T0" fmla="*/ 16 w 16"/>
                    <a:gd name="T1" fmla="*/ 2 h 2"/>
                    <a:gd name="T2" fmla="*/ 16 w 16"/>
                    <a:gd name="T3" fmla="*/ 0 h 2"/>
                    <a:gd name="T4" fmla="*/ 16 w 16"/>
                    <a:gd name="T5" fmla="*/ 0 h 2"/>
                    <a:gd name="T6" fmla="*/ 0 w 16"/>
                    <a:gd name="T7" fmla="*/ 0 h 2"/>
                    <a:gd name="T8" fmla="*/ 0 w 16"/>
                    <a:gd name="T9" fmla="*/ 0 h 2"/>
                    <a:gd name="T10" fmla="*/ 0 w 16"/>
                    <a:gd name="T11" fmla="*/ 2 h 2"/>
                    <a:gd name="T12" fmla="*/ 16 w 16"/>
                    <a:gd name="T13" fmla="*/ 2 h 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"/>
                    <a:gd name="T22" fmla="*/ 0 h 2"/>
                    <a:gd name="T23" fmla="*/ 16 w 16"/>
                    <a:gd name="T24" fmla="*/ 2 h 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" h="2">
                      <a:moveTo>
                        <a:pt x="16" y="2"/>
                      </a:moveTo>
                      <a:lnTo>
                        <a:pt x="16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16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71" name="Freeform 278">
                  <a:extLst>
                    <a:ext uri="{FF2B5EF4-FFF2-40B4-BE49-F238E27FC236}">
                      <a16:creationId xmlns:a16="http://schemas.microsoft.com/office/drawing/2014/main" id="{1825D009-C271-4951-962B-D315DA6DC3A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246" y="3440"/>
                  <a:ext cx="17" cy="2"/>
                </a:xfrm>
                <a:custGeom>
                  <a:avLst/>
                  <a:gdLst>
                    <a:gd name="T0" fmla="*/ 15 w 17"/>
                    <a:gd name="T1" fmla="*/ 2 h 2"/>
                    <a:gd name="T2" fmla="*/ 17 w 17"/>
                    <a:gd name="T3" fmla="*/ 2 h 2"/>
                    <a:gd name="T4" fmla="*/ 15 w 17"/>
                    <a:gd name="T5" fmla="*/ 0 h 2"/>
                    <a:gd name="T6" fmla="*/ 0 w 17"/>
                    <a:gd name="T7" fmla="*/ 0 h 2"/>
                    <a:gd name="T8" fmla="*/ 0 w 17"/>
                    <a:gd name="T9" fmla="*/ 2 h 2"/>
                    <a:gd name="T10" fmla="*/ 0 w 17"/>
                    <a:gd name="T11" fmla="*/ 2 h 2"/>
                    <a:gd name="T12" fmla="*/ 15 w 17"/>
                    <a:gd name="T13" fmla="*/ 2 h 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7"/>
                    <a:gd name="T22" fmla="*/ 0 h 2"/>
                    <a:gd name="T23" fmla="*/ 17 w 17"/>
                    <a:gd name="T24" fmla="*/ 2 h 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7" h="2">
                      <a:moveTo>
                        <a:pt x="15" y="2"/>
                      </a:moveTo>
                      <a:lnTo>
                        <a:pt x="17" y="2"/>
                      </a:lnTo>
                      <a:lnTo>
                        <a:pt x="15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15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72" name="Freeform 279">
                  <a:extLst>
                    <a:ext uri="{FF2B5EF4-FFF2-40B4-BE49-F238E27FC236}">
                      <a16:creationId xmlns:a16="http://schemas.microsoft.com/office/drawing/2014/main" id="{F29EB353-3C2B-4811-B365-4201907D182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225" y="3442"/>
                  <a:ext cx="17" cy="4"/>
                </a:xfrm>
                <a:custGeom>
                  <a:avLst/>
                  <a:gdLst>
                    <a:gd name="T0" fmla="*/ 15 w 17"/>
                    <a:gd name="T1" fmla="*/ 2 h 4"/>
                    <a:gd name="T2" fmla="*/ 17 w 17"/>
                    <a:gd name="T3" fmla="*/ 0 h 4"/>
                    <a:gd name="T4" fmla="*/ 15 w 17"/>
                    <a:gd name="T5" fmla="*/ 0 h 4"/>
                    <a:gd name="T6" fmla="*/ 0 w 17"/>
                    <a:gd name="T7" fmla="*/ 2 h 4"/>
                    <a:gd name="T8" fmla="*/ 0 w 17"/>
                    <a:gd name="T9" fmla="*/ 2 h 4"/>
                    <a:gd name="T10" fmla="*/ 0 w 17"/>
                    <a:gd name="T11" fmla="*/ 4 h 4"/>
                    <a:gd name="T12" fmla="*/ 15 w 17"/>
                    <a:gd name="T13" fmla="*/ 2 h 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7"/>
                    <a:gd name="T22" fmla="*/ 0 h 4"/>
                    <a:gd name="T23" fmla="*/ 17 w 17"/>
                    <a:gd name="T24" fmla="*/ 4 h 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7" h="4">
                      <a:moveTo>
                        <a:pt x="15" y="2"/>
                      </a:moveTo>
                      <a:lnTo>
                        <a:pt x="17" y="0"/>
                      </a:lnTo>
                      <a:lnTo>
                        <a:pt x="15" y="0"/>
                      </a:lnTo>
                      <a:lnTo>
                        <a:pt x="0" y="2"/>
                      </a:lnTo>
                      <a:lnTo>
                        <a:pt x="0" y="4"/>
                      </a:lnTo>
                      <a:lnTo>
                        <a:pt x="15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73" name="Freeform 280">
                  <a:extLst>
                    <a:ext uri="{FF2B5EF4-FFF2-40B4-BE49-F238E27FC236}">
                      <a16:creationId xmlns:a16="http://schemas.microsoft.com/office/drawing/2014/main" id="{74FB1C54-610B-4C3F-B3E5-5154FC1FB5D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204" y="3444"/>
                  <a:ext cx="17" cy="6"/>
                </a:xfrm>
                <a:custGeom>
                  <a:avLst/>
                  <a:gdLst>
                    <a:gd name="T0" fmla="*/ 15 w 17"/>
                    <a:gd name="T1" fmla="*/ 2 h 6"/>
                    <a:gd name="T2" fmla="*/ 17 w 17"/>
                    <a:gd name="T3" fmla="*/ 2 h 6"/>
                    <a:gd name="T4" fmla="*/ 15 w 17"/>
                    <a:gd name="T5" fmla="*/ 0 h 6"/>
                    <a:gd name="T6" fmla="*/ 0 w 17"/>
                    <a:gd name="T7" fmla="*/ 4 h 6"/>
                    <a:gd name="T8" fmla="*/ 0 w 17"/>
                    <a:gd name="T9" fmla="*/ 4 h 6"/>
                    <a:gd name="T10" fmla="*/ 0 w 17"/>
                    <a:gd name="T11" fmla="*/ 6 h 6"/>
                    <a:gd name="T12" fmla="*/ 15 w 17"/>
                    <a:gd name="T13" fmla="*/ 2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7"/>
                    <a:gd name="T22" fmla="*/ 0 h 6"/>
                    <a:gd name="T23" fmla="*/ 17 w 17"/>
                    <a:gd name="T24" fmla="*/ 6 h 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7" h="6">
                      <a:moveTo>
                        <a:pt x="15" y="2"/>
                      </a:moveTo>
                      <a:lnTo>
                        <a:pt x="17" y="2"/>
                      </a:lnTo>
                      <a:lnTo>
                        <a:pt x="15" y="0"/>
                      </a:lnTo>
                      <a:lnTo>
                        <a:pt x="0" y="4"/>
                      </a:lnTo>
                      <a:lnTo>
                        <a:pt x="0" y="6"/>
                      </a:lnTo>
                      <a:lnTo>
                        <a:pt x="15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74" name="Freeform 281">
                  <a:extLst>
                    <a:ext uri="{FF2B5EF4-FFF2-40B4-BE49-F238E27FC236}">
                      <a16:creationId xmlns:a16="http://schemas.microsoft.com/office/drawing/2014/main" id="{885D03D4-1922-49D4-B81E-780A06A0011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83" y="3448"/>
                  <a:ext cx="17" cy="6"/>
                </a:xfrm>
                <a:custGeom>
                  <a:avLst/>
                  <a:gdLst>
                    <a:gd name="T0" fmla="*/ 15 w 17"/>
                    <a:gd name="T1" fmla="*/ 2 h 6"/>
                    <a:gd name="T2" fmla="*/ 17 w 17"/>
                    <a:gd name="T3" fmla="*/ 2 h 6"/>
                    <a:gd name="T4" fmla="*/ 15 w 17"/>
                    <a:gd name="T5" fmla="*/ 0 h 6"/>
                    <a:gd name="T6" fmla="*/ 2 w 17"/>
                    <a:gd name="T7" fmla="*/ 4 h 6"/>
                    <a:gd name="T8" fmla="*/ 0 w 17"/>
                    <a:gd name="T9" fmla="*/ 6 h 6"/>
                    <a:gd name="T10" fmla="*/ 2 w 17"/>
                    <a:gd name="T11" fmla="*/ 6 h 6"/>
                    <a:gd name="T12" fmla="*/ 15 w 17"/>
                    <a:gd name="T13" fmla="*/ 2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7"/>
                    <a:gd name="T22" fmla="*/ 0 h 6"/>
                    <a:gd name="T23" fmla="*/ 17 w 17"/>
                    <a:gd name="T24" fmla="*/ 6 h 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7" h="6">
                      <a:moveTo>
                        <a:pt x="15" y="2"/>
                      </a:moveTo>
                      <a:lnTo>
                        <a:pt x="17" y="2"/>
                      </a:lnTo>
                      <a:lnTo>
                        <a:pt x="15" y="0"/>
                      </a:lnTo>
                      <a:lnTo>
                        <a:pt x="2" y="4"/>
                      </a:lnTo>
                      <a:lnTo>
                        <a:pt x="0" y="6"/>
                      </a:lnTo>
                      <a:lnTo>
                        <a:pt x="2" y="6"/>
                      </a:lnTo>
                      <a:lnTo>
                        <a:pt x="15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75" name="Freeform 282">
                  <a:extLst>
                    <a:ext uri="{FF2B5EF4-FFF2-40B4-BE49-F238E27FC236}">
                      <a16:creationId xmlns:a16="http://schemas.microsoft.com/office/drawing/2014/main" id="{6D3450AE-A663-4F03-9D2E-C124D87B777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62" y="3454"/>
                  <a:ext cx="17" cy="5"/>
                </a:xfrm>
                <a:custGeom>
                  <a:avLst/>
                  <a:gdLst>
                    <a:gd name="T0" fmla="*/ 17 w 17"/>
                    <a:gd name="T1" fmla="*/ 1 h 5"/>
                    <a:gd name="T2" fmla="*/ 17 w 17"/>
                    <a:gd name="T3" fmla="*/ 0 h 5"/>
                    <a:gd name="T4" fmla="*/ 17 w 17"/>
                    <a:gd name="T5" fmla="*/ 0 h 5"/>
                    <a:gd name="T6" fmla="*/ 2 w 17"/>
                    <a:gd name="T7" fmla="*/ 3 h 5"/>
                    <a:gd name="T8" fmla="*/ 0 w 17"/>
                    <a:gd name="T9" fmla="*/ 3 h 5"/>
                    <a:gd name="T10" fmla="*/ 2 w 17"/>
                    <a:gd name="T11" fmla="*/ 5 h 5"/>
                    <a:gd name="T12" fmla="*/ 17 w 17"/>
                    <a:gd name="T13" fmla="*/ 1 h 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7"/>
                    <a:gd name="T22" fmla="*/ 0 h 5"/>
                    <a:gd name="T23" fmla="*/ 17 w 17"/>
                    <a:gd name="T24" fmla="*/ 5 h 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7" h="5">
                      <a:moveTo>
                        <a:pt x="17" y="1"/>
                      </a:moveTo>
                      <a:lnTo>
                        <a:pt x="17" y="0"/>
                      </a:lnTo>
                      <a:lnTo>
                        <a:pt x="2" y="3"/>
                      </a:lnTo>
                      <a:lnTo>
                        <a:pt x="0" y="3"/>
                      </a:lnTo>
                      <a:lnTo>
                        <a:pt x="2" y="5"/>
                      </a:lnTo>
                      <a:lnTo>
                        <a:pt x="17" y="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76" name="Freeform 283">
                  <a:extLst>
                    <a:ext uri="{FF2B5EF4-FFF2-40B4-BE49-F238E27FC236}">
                      <a16:creationId xmlns:a16="http://schemas.microsoft.com/office/drawing/2014/main" id="{185B0877-7AF1-4CBF-8829-85DC4776FDB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42" y="3459"/>
                  <a:ext cx="18" cy="8"/>
                </a:xfrm>
                <a:custGeom>
                  <a:avLst/>
                  <a:gdLst>
                    <a:gd name="T0" fmla="*/ 16 w 18"/>
                    <a:gd name="T1" fmla="*/ 2 h 8"/>
                    <a:gd name="T2" fmla="*/ 18 w 18"/>
                    <a:gd name="T3" fmla="*/ 0 h 8"/>
                    <a:gd name="T4" fmla="*/ 16 w 18"/>
                    <a:gd name="T5" fmla="*/ 0 h 8"/>
                    <a:gd name="T6" fmla="*/ 2 w 18"/>
                    <a:gd name="T7" fmla="*/ 6 h 8"/>
                    <a:gd name="T8" fmla="*/ 0 w 18"/>
                    <a:gd name="T9" fmla="*/ 6 h 8"/>
                    <a:gd name="T10" fmla="*/ 2 w 18"/>
                    <a:gd name="T11" fmla="*/ 8 h 8"/>
                    <a:gd name="T12" fmla="*/ 16 w 18"/>
                    <a:gd name="T13" fmla="*/ 2 h 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8"/>
                    <a:gd name="T22" fmla="*/ 0 h 8"/>
                    <a:gd name="T23" fmla="*/ 18 w 18"/>
                    <a:gd name="T24" fmla="*/ 8 h 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8" h="8">
                      <a:moveTo>
                        <a:pt x="16" y="2"/>
                      </a:moveTo>
                      <a:lnTo>
                        <a:pt x="18" y="0"/>
                      </a:lnTo>
                      <a:lnTo>
                        <a:pt x="16" y="0"/>
                      </a:lnTo>
                      <a:lnTo>
                        <a:pt x="2" y="6"/>
                      </a:lnTo>
                      <a:lnTo>
                        <a:pt x="0" y="6"/>
                      </a:lnTo>
                      <a:lnTo>
                        <a:pt x="2" y="8"/>
                      </a:lnTo>
                      <a:lnTo>
                        <a:pt x="16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77" name="Freeform 284">
                  <a:extLst>
                    <a:ext uri="{FF2B5EF4-FFF2-40B4-BE49-F238E27FC236}">
                      <a16:creationId xmlns:a16="http://schemas.microsoft.com/office/drawing/2014/main" id="{838A7CBD-A7AD-4707-B574-2DED856EBB0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23" y="3467"/>
                  <a:ext cx="16" cy="6"/>
                </a:xfrm>
                <a:custGeom>
                  <a:avLst/>
                  <a:gdLst>
                    <a:gd name="T0" fmla="*/ 16 w 16"/>
                    <a:gd name="T1" fmla="*/ 2 h 6"/>
                    <a:gd name="T2" fmla="*/ 16 w 16"/>
                    <a:gd name="T3" fmla="*/ 0 h 6"/>
                    <a:gd name="T4" fmla="*/ 16 w 16"/>
                    <a:gd name="T5" fmla="*/ 0 h 6"/>
                    <a:gd name="T6" fmla="*/ 2 w 16"/>
                    <a:gd name="T7" fmla="*/ 4 h 6"/>
                    <a:gd name="T8" fmla="*/ 0 w 16"/>
                    <a:gd name="T9" fmla="*/ 4 h 6"/>
                    <a:gd name="T10" fmla="*/ 0 w 16"/>
                    <a:gd name="T11" fmla="*/ 6 h 6"/>
                    <a:gd name="T12" fmla="*/ 0 w 16"/>
                    <a:gd name="T13" fmla="*/ 6 h 6"/>
                    <a:gd name="T14" fmla="*/ 2 w 16"/>
                    <a:gd name="T15" fmla="*/ 6 h 6"/>
                    <a:gd name="T16" fmla="*/ 16 w 16"/>
                    <a:gd name="T17" fmla="*/ 2 h 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6"/>
                    <a:gd name="T28" fmla="*/ 0 h 6"/>
                    <a:gd name="T29" fmla="*/ 16 w 16"/>
                    <a:gd name="T30" fmla="*/ 6 h 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6" h="6">
                      <a:moveTo>
                        <a:pt x="16" y="2"/>
                      </a:moveTo>
                      <a:lnTo>
                        <a:pt x="16" y="0"/>
                      </a:lnTo>
                      <a:lnTo>
                        <a:pt x="2" y="4"/>
                      </a:lnTo>
                      <a:lnTo>
                        <a:pt x="0" y="4"/>
                      </a:lnTo>
                      <a:lnTo>
                        <a:pt x="0" y="6"/>
                      </a:lnTo>
                      <a:lnTo>
                        <a:pt x="2" y="6"/>
                      </a:lnTo>
                      <a:lnTo>
                        <a:pt x="16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78" name="Freeform 285">
                  <a:extLst>
                    <a:ext uri="{FF2B5EF4-FFF2-40B4-BE49-F238E27FC236}">
                      <a16:creationId xmlns:a16="http://schemas.microsoft.com/office/drawing/2014/main" id="{04935363-7367-4A8B-B0AE-3DA5D13F307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04" y="3475"/>
                  <a:ext cx="15" cy="7"/>
                </a:xfrm>
                <a:custGeom>
                  <a:avLst/>
                  <a:gdLst>
                    <a:gd name="T0" fmla="*/ 15 w 15"/>
                    <a:gd name="T1" fmla="*/ 2 h 7"/>
                    <a:gd name="T2" fmla="*/ 15 w 15"/>
                    <a:gd name="T3" fmla="*/ 0 h 7"/>
                    <a:gd name="T4" fmla="*/ 15 w 15"/>
                    <a:gd name="T5" fmla="*/ 0 h 7"/>
                    <a:gd name="T6" fmla="*/ 0 w 15"/>
                    <a:gd name="T7" fmla="*/ 5 h 7"/>
                    <a:gd name="T8" fmla="*/ 0 w 15"/>
                    <a:gd name="T9" fmla="*/ 7 h 7"/>
                    <a:gd name="T10" fmla="*/ 0 w 15"/>
                    <a:gd name="T11" fmla="*/ 7 h 7"/>
                    <a:gd name="T12" fmla="*/ 15 w 15"/>
                    <a:gd name="T13" fmla="*/ 2 h 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"/>
                    <a:gd name="T22" fmla="*/ 0 h 7"/>
                    <a:gd name="T23" fmla="*/ 15 w 15"/>
                    <a:gd name="T24" fmla="*/ 7 h 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" h="7">
                      <a:moveTo>
                        <a:pt x="15" y="2"/>
                      </a:moveTo>
                      <a:lnTo>
                        <a:pt x="15" y="0"/>
                      </a:lnTo>
                      <a:lnTo>
                        <a:pt x="0" y="5"/>
                      </a:lnTo>
                      <a:lnTo>
                        <a:pt x="0" y="7"/>
                      </a:lnTo>
                      <a:lnTo>
                        <a:pt x="15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79" name="Freeform 286">
                  <a:extLst>
                    <a:ext uri="{FF2B5EF4-FFF2-40B4-BE49-F238E27FC236}">
                      <a16:creationId xmlns:a16="http://schemas.microsoft.com/office/drawing/2014/main" id="{7FE6F314-D7AD-4543-8366-7DB207AF977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85" y="3484"/>
                  <a:ext cx="15" cy="8"/>
                </a:xfrm>
                <a:custGeom>
                  <a:avLst/>
                  <a:gdLst>
                    <a:gd name="T0" fmla="*/ 15 w 15"/>
                    <a:gd name="T1" fmla="*/ 2 h 8"/>
                    <a:gd name="T2" fmla="*/ 15 w 15"/>
                    <a:gd name="T3" fmla="*/ 0 h 8"/>
                    <a:gd name="T4" fmla="*/ 15 w 15"/>
                    <a:gd name="T5" fmla="*/ 0 h 8"/>
                    <a:gd name="T6" fmla="*/ 6 w 15"/>
                    <a:gd name="T7" fmla="*/ 4 h 8"/>
                    <a:gd name="T8" fmla="*/ 2 w 15"/>
                    <a:gd name="T9" fmla="*/ 6 h 8"/>
                    <a:gd name="T10" fmla="*/ 0 w 15"/>
                    <a:gd name="T11" fmla="*/ 8 h 8"/>
                    <a:gd name="T12" fmla="*/ 2 w 15"/>
                    <a:gd name="T13" fmla="*/ 8 h 8"/>
                    <a:gd name="T14" fmla="*/ 6 w 15"/>
                    <a:gd name="T15" fmla="*/ 6 h 8"/>
                    <a:gd name="T16" fmla="*/ 15 w 15"/>
                    <a:gd name="T17" fmla="*/ 2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5"/>
                    <a:gd name="T28" fmla="*/ 0 h 8"/>
                    <a:gd name="T29" fmla="*/ 15 w 15"/>
                    <a:gd name="T30" fmla="*/ 8 h 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5" h="8">
                      <a:moveTo>
                        <a:pt x="15" y="2"/>
                      </a:moveTo>
                      <a:lnTo>
                        <a:pt x="15" y="0"/>
                      </a:lnTo>
                      <a:lnTo>
                        <a:pt x="6" y="4"/>
                      </a:lnTo>
                      <a:lnTo>
                        <a:pt x="2" y="6"/>
                      </a:lnTo>
                      <a:lnTo>
                        <a:pt x="0" y="8"/>
                      </a:lnTo>
                      <a:lnTo>
                        <a:pt x="2" y="8"/>
                      </a:lnTo>
                      <a:lnTo>
                        <a:pt x="6" y="6"/>
                      </a:lnTo>
                      <a:lnTo>
                        <a:pt x="15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80" name="Freeform 287">
                  <a:extLst>
                    <a:ext uri="{FF2B5EF4-FFF2-40B4-BE49-F238E27FC236}">
                      <a16:creationId xmlns:a16="http://schemas.microsoft.com/office/drawing/2014/main" id="{DDD016AA-F49D-44F5-8D80-91F6355D6BA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68" y="3494"/>
                  <a:ext cx="15" cy="9"/>
                </a:xfrm>
                <a:custGeom>
                  <a:avLst/>
                  <a:gdLst>
                    <a:gd name="T0" fmla="*/ 13 w 15"/>
                    <a:gd name="T1" fmla="*/ 2 h 9"/>
                    <a:gd name="T2" fmla="*/ 15 w 15"/>
                    <a:gd name="T3" fmla="*/ 0 h 9"/>
                    <a:gd name="T4" fmla="*/ 13 w 15"/>
                    <a:gd name="T5" fmla="*/ 0 h 9"/>
                    <a:gd name="T6" fmla="*/ 0 w 15"/>
                    <a:gd name="T7" fmla="*/ 8 h 9"/>
                    <a:gd name="T8" fmla="*/ 0 w 15"/>
                    <a:gd name="T9" fmla="*/ 8 h 9"/>
                    <a:gd name="T10" fmla="*/ 0 w 15"/>
                    <a:gd name="T11" fmla="*/ 9 h 9"/>
                    <a:gd name="T12" fmla="*/ 13 w 15"/>
                    <a:gd name="T13" fmla="*/ 2 h 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"/>
                    <a:gd name="T22" fmla="*/ 0 h 9"/>
                    <a:gd name="T23" fmla="*/ 15 w 15"/>
                    <a:gd name="T24" fmla="*/ 9 h 9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" h="9">
                      <a:moveTo>
                        <a:pt x="13" y="2"/>
                      </a:moveTo>
                      <a:lnTo>
                        <a:pt x="15" y="0"/>
                      </a:lnTo>
                      <a:lnTo>
                        <a:pt x="13" y="0"/>
                      </a:lnTo>
                      <a:lnTo>
                        <a:pt x="0" y="8"/>
                      </a:lnTo>
                      <a:lnTo>
                        <a:pt x="0" y="9"/>
                      </a:lnTo>
                      <a:lnTo>
                        <a:pt x="13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81" name="Freeform 288">
                  <a:extLst>
                    <a:ext uri="{FF2B5EF4-FFF2-40B4-BE49-F238E27FC236}">
                      <a16:creationId xmlns:a16="http://schemas.microsoft.com/office/drawing/2014/main" id="{09631FA9-E6EF-45AB-A75C-91404EE0D20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50" y="3505"/>
                  <a:ext cx="14" cy="10"/>
                </a:xfrm>
                <a:custGeom>
                  <a:avLst/>
                  <a:gdLst>
                    <a:gd name="T0" fmla="*/ 14 w 14"/>
                    <a:gd name="T1" fmla="*/ 2 h 10"/>
                    <a:gd name="T2" fmla="*/ 14 w 14"/>
                    <a:gd name="T3" fmla="*/ 0 h 10"/>
                    <a:gd name="T4" fmla="*/ 14 w 14"/>
                    <a:gd name="T5" fmla="*/ 0 h 10"/>
                    <a:gd name="T6" fmla="*/ 8 w 14"/>
                    <a:gd name="T7" fmla="*/ 2 h 10"/>
                    <a:gd name="T8" fmla="*/ 0 w 14"/>
                    <a:gd name="T9" fmla="*/ 8 h 10"/>
                    <a:gd name="T10" fmla="*/ 0 w 14"/>
                    <a:gd name="T11" fmla="*/ 10 h 10"/>
                    <a:gd name="T12" fmla="*/ 0 w 14"/>
                    <a:gd name="T13" fmla="*/ 10 h 10"/>
                    <a:gd name="T14" fmla="*/ 8 w 14"/>
                    <a:gd name="T15" fmla="*/ 4 h 10"/>
                    <a:gd name="T16" fmla="*/ 14 w 14"/>
                    <a:gd name="T17" fmla="*/ 2 h 1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4"/>
                    <a:gd name="T28" fmla="*/ 0 h 10"/>
                    <a:gd name="T29" fmla="*/ 14 w 14"/>
                    <a:gd name="T30" fmla="*/ 10 h 10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4" h="10">
                      <a:moveTo>
                        <a:pt x="14" y="2"/>
                      </a:moveTo>
                      <a:lnTo>
                        <a:pt x="14" y="0"/>
                      </a:lnTo>
                      <a:lnTo>
                        <a:pt x="8" y="2"/>
                      </a:lnTo>
                      <a:lnTo>
                        <a:pt x="0" y="8"/>
                      </a:lnTo>
                      <a:lnTo>
                        <a:pt x="0" y="10"/>
                      </a:lnTo>
                      <a:lnTo>
                        <a:pt x="8" y="4"/>
                      </a:lnTo>
                      <a:lnTo>
                        <a:pt x="14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82" name="Freeform 289">
                  <a:extLst>
                    <a:ext uri="{FF2B5EF4-FFF2-40B4-BE49-F238E27FC236}">
                      <a16:creationId xmlns:a16="http://schemas.microsoft.com/office/drawing/2014/main" id="{107A2C14-8B53-4D5B-ABC3-329E29A902F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33" y="3517"/>
                  <a:ext cx="13" cy="11"/>
                </a:xfrm>
                <a:custGeom>
                  <a:avLst/>
                  <a:gdLst>
                    <a:gd name="T0" fmla="*/ 13 w 13"/>
                    <a:gd name="T1" fmla="*/ 2 h 11"/>
                    <a:gd name="T2" fmla="*/ 13 w 13"/>
                    <a:gd name="T3" fmla="*/ 0 h 11"/>
                    <a:gd name="T4" fmla="*/ 13 w 13"/>
                    <a:gd name="T5" fmla="*/ 0 h 11"/>
                    <a:gd name="T6" fmla="*/ 0 w 13"/>
                    <a:gd name="T7" fmla="*/ 9 h 11"/>
                    <a:gd name="T8" fmla="*/ 0 w 13"/>
                    <a:gd name="T9" fmla="*/ 9 h 11"/>
                    <a:gd name="T10" fmla="*/ 0 w 13"/>
                    <a:gd name="T11" fmla="*/ 11 h 11"/>
                    <a:gd name="T12" fmla="*/ 13 w 13"/>
                    <a:gd name="T13" fmla="*/ 2 h 1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3"/>
                    <a:gd name="T22" fmla="*/ 0 h 11"/>
                    <a:gd name="T23" fmla="*/ 13 w 13"/>
                    <a:gd name="T24" fmla="*/ 11 h 1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3" h="11">
                      <a:moveTo>
                        <a:pt x="13" y="2"/>
                      </a:moveTo>
                      <a:lnTo>
                        <a:pt x="13" y="0"/>
                      </a:lnTo>
                      <a:lnTo>
                        <a:pt x="0" y="9"/>
                      </a:lnTo>
                      <a:lnTo>
                        <a:pt x="0" y="11"/>
                      </a:lnTo>
                      <a:lnTo>
                        <a:pt x="13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83" name="Freeform 290">
                  <a:extLst>
                    <a:ext uri="{FF2B5EF4-FFF2-40B4-BE49-F238E27FC236}">
                      <a16:creationId xmlns:a16="http://schemas.microsoft.com/office/drawing/2014/main" id="{3B12BCA9-6BCD-4BB0-85F9-B2B665418E5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16" y="3528"/>
                  <a:ext cx="13" cy="14"/>
                </a:xfrm>
                <a:custGeom>
                  <a:avLst/>
                  <a:gdLst>
                    <a:gd name="T0" fmla="*/ 13 w 13"/>
                    <a:gd name="T1" fmla="*/ 2 h 14"/>
                    <a:gd name="T2" fmla="*/ 13 w 13"/>
                    <a:gd name="T3" fmla="*/ 2 h 14"/>
                    <a:gd name="T4" fmla="*/ 13 w 13"/>
                    <a:gd name="T5" fmla="*/ 0 h 14"/>
                    <a:gd name="T6" fmla="*/ 9 w 13"/>
                    <a:gd name="T7" fmla="*/ 2 h 14"/>
                    <a:gd name="T8" fmla="*/ 2 w 13"/>
                    <a:gd name="T9" fmla="*/ 12 h 14"/>
                    <a:gd name="T10" fmla="*/ 0 w 13"/>
                    <a:gd name="T11" fmla="*/ 12 h 14"/>
                    <a:gd name="T12" fmla="*/ 2 w 13"/>
                    <a:gd name="T13" fmla="*/ 14 h 14"/>
                    <a:gd name="T14" fmla="*/ 9 w 13"/>
                    <a:gd name="T15" fmla="*/ 4 h 14"/>
                    <a:gd name="T16" fmla="*/ 13 w 13"/>
                    <a:gd name="T17" fmla="*/ 2 h 1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3"/>
                    <a:gd name="T28" fmla="*/ 0 h 14"/>
                    <a:gd name="T29" fmla="*/ 13 w 13"/>
                    <a:gd name="T30" fmla="*/ 14 h 14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3" h="14">
                      <a:moveTo>
                        <a:pt x="13" y="2"/>
                      </a:moveTo>
                      <a:lnTo>
                        <a:pt x="13" y="2"/>
                      </a:lnTo>
                      <a:lnTo>
                        <a:pt x="13" y="0"/>
                      </a:lnTo>
                      <a:lnTo>
                        <a:pt x="9" y="2"/>
                      </a:lnTo>
                      <a:lnTo>
                        <a:pt x="2" y="12"/>
                      </a:lnTo>
                      <a:lnTo>
                        <a:pt x="0" y="12"/>
                      </a:lnTo>
                      <a:lnTo>
                        <a:pt x="2" y="14"/>
                      </a:lnTo>
                      <a:lnTo>
                        <a:pt x="9" y="4"/>
                      </a:lnTo>
                      <a:lnTo>
                        <a:pt x="13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84" name="Freeform 291">
                  <a:extLst>
                    <a:ext uri="{FF2B5EF4-FFF2-40B4-BE49-F238E27FC236}">
                      <a16:creationId xmlns:a16="http://schemas.microsoft.com/office/drawing/2014/main" id="{38076D42-2773-4FBA-8ACF-6A7C59F9315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00" y="3544"/>
                  <a:ext cx="14" cy="11"/>
                </a:xfrm>
                <a:custGeom>
                  <a:avLst/>
                  <a:gdLst>
                    <a:gd name="T0" fmla="*/ 14 w 14"/>
                    <a:gd name="T1" fmla="*/ 2 h 11"/>
                    <a:gd name="T2" fmla="*/ 14 w 14"/>
                    <a:gd name="T3" fmla="*/ 0 h 11"/>
                    <a:gd name="T4" fmla="*/ 14 w 14"/>
                    <a:gd name="T5" fmla="*/ 0 h 11"/>
                    <a:gd name="T6" fmla="*/ 2 w 14"/>
                    <a:gd name="T7" fmla="*/ 9 h 11"/>
                    <a:gd name="T8" fmla="*/ 0 w 14"/>
                    <a:gd name="T9" fmla="*/ 11 h 11"/>
                    <a:gd name="T10" fmla="*/ 2 w 14"/>
                    <a:gd name="T11" fmla="*/ 11 h 11"/>
                    <a:gd name="T12" fmla="*/ 14 w 14"/>
                    <a:gd name="T13" fmla="*/ 2 h 1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4"/>
                    <a:gd name="T22" fmla="*/ 0 h 11"/>
                    <a:gd name="T23" fmla="*/ 14 w 14"/>
                    <a:gd name="T24" fmla="*/ 11 h 1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4" h="11">
                      <a:moveTo>
                        <a:pt x="14" y="2"/>
                      </a:moveTo>
                      <a:lnTo>
                        <a:pt x="14" y="0"/>
                      </a:lnTo>
                      <a:lnTo>
                        <a:pt x="2" y="9"/>
                      </a:lnTo>
                      <a:lnTo>
                        <a:pt x="0" y="11"/>
                      </a:lnTo>
                      <a:lnTo>
                        <a:pt x="2" y="11"/>
                      </a:lnTo>
                      <a:lnTo>
                        <a:pt x="14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85" name="Freeform 292">
                  <a:extLst>
                    <a:ext uri="{FF2B5EF4-FFF2-40B4-BE49-F238E27FC236}">
                      <a16:creationId xmlns:a16="http://schemas.microsoft.com/office/drawing/2014/main" id="{891DA82E-4D5E-4E4E-996C-6A4DD0CB04C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87" y="3557"/>
                  <a:ext cx="11" cy="14"/>
                </a:xfrm>
                <a:custGeom>
                  <a:avLst/>
                  <a:gdLst>
                    <a:gd name="T0" fmla="*/ 11 w 11"/>
                    <a:gd name="T1" fmla="*/ 2 h 14"/>
                    <a:gd name="T2" fmla="*/ 10 w 11"/>
                    <a:gd name="T3" fmla="*/ 0 h 14"/>
                    <a:gd name="T4" fmla="*/ 10 w 11"/>
                    <a:gd name="T5" fmla="*/ 2 h 14"/>
                    <a:gd name="T6" fmla="*/ 0 w 11"/>
                    <a:gd name="T7" fmla="*/ 12 h 14"/>
                    <a:gd name="T8" fmla="*/ 0 w 11"/>
                    <a:gd name="T9" fmla="*/ 14 h 14"/>
                    <a:gd name="T10" fmla="*/ 2 w 11"/>
                    <a:gd name="T11" fmla="*/ 12 h 14"/>
                    <a:gd name="T12" fmla="*/ 11 w 11"/>
                    <a:gd name="T13" fmla="*/ 2 h 1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1"/>
                    <a:gd name="T22" fmla="*/ 0 h 14"/>
                    <a:gd name="T23" fmla="*/ 11 w 11"/>
                    <a:gd name="T24" fmla="*/ 14 h 1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1" h="14">
                      <a:moveTo>
                        <a:pt x="11" y="2"/>
                      </a:moveTo>
                      <a:lnTo>
                        <a:pt x="10" y="0"/>
                      </a:lnTo>
                      <a:lnTo>
                        <a:pt x="10" y="2"/>
                      </a:lnTo>
                      <a:lnTo>
                        <a:pt x="0" y="12"/>
                      </a:lnTo>
                      <a:lnTo>
                        <a:pt x="0" y="14"/>
                      </a:lnTo>
                      <a:lnTo>
                        <a:pt x="2" y="12"/>
                      </a:lnTo>
                      <a:lnTo>
                        <a:pt x="11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86" name="Freeform 293">
                  <a:extLst>
                    <a:ext uri="{FF2B5EF4-FFF2-40B4-BE49-F238E27FC236}">
                      <a16:creationId xmlns:a16="http://schemas.microsoft.com/office/drawing/2014/main" id="{EBAEBEFC-A3FB-488A-AF07-E0F0CB279DB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72" y="3573"/>
                  <a:ext cx="13" cy="13"/>
                </a:xfrm>
                <a:custGeom>
                  <a:avLst/>
                  <a:gdLst>
                    <a:gd name="T0" fmla="*/ 13 w 13"/>
                    <a:gd name="T1" fmla="*/ 1 h 13"/>
                    <a:gd name="T2" fmla="*/ 11 w 13"/>
                    <a:gd name="T3" fmla="*/ 0 h 13"/>
                    <a:gd name="T4" fmla="*/ 11 w 13"/>
                    <a:gd name="T5" fmla="*/ 1 h 13"/>
                    <a:gd name="T6" fmla="*/ 0 w 13"/>
                    <a:gd name="T7" fmla="*/ 13 h 13"/>
                    <a:gd name="T8" fmla="*/ 1 w 13"/>
                    <a:gd name="T9" fmla="*/ 13 h 13"/>
                    <a:gd name="T10" fmla="*/ 1 w 13"/>
                    <a:gd name="T11" fmla="*/ 13 h 13"/>
                    <a:gd name="T12" fmla="*/ 13 w 13"/>
                    <a:gd name="T13" fmla="*/ 1 h 1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3"/>
                    <a:gd name="T22" fmla="*/ 0 h 13"/>
                    <a:gd name="T23" fmla="*/ 13 w 13"/>
                    <a:gd name="T24" fmla="*/ 13 h 1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3" h="13">
                      <a:moveTo>
                        <a:pt x="13" y="1"/>
                      </a:moveTo>
                      <a:lnTo>
                        <a:pt x="11" y="0"/>
                      </a:lnTo>
                      <a:lnTo>
                        <a:pt x="11" y="1"/>
                      </a:lnTo>
                      <a:lnTo>
                        <a:pt x="0" y="13"/>
                      </a:lnTo>
                      <a:lnTo>
                        <a:pt x="1" y="13"/>
                      </a:lnTo>
                      <a:lnTo>
                        <a:pt x="13" y="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87" name="Freeform 294">
                  <a:extLst>
                    <a:ext uri="{FF2B5EF4-FFF2-40B4-BE49-F238E27FC236}">
                      <a16:creationId xmlns:a16="http://schemas.microsoft.com/office/drawing/2014/main" id="{E0F69412-BD6D-4086-ACB6-D3BF6CD90EB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58" y="3588"/>
                  <a:ext cx="12" cy="15"/>
                </a:xfrm>
                <a:custGeom>
                  <a:avLst/>
                  <a:gdLst>
                    <a:gd name="T0" fmla="*/ 12 w 12"/>
                    <a:gd name="T1" fmla="*/ 2 h 15"/>
                    <a:gd name="T2" fmla="*/ 12 w 12"/>
                    <a:gd name="T3" fmla="*/ 0 h 15"/>
                    <a:gd name="T4" fmla="*/ 10 w 12"/>
                    <a:gd name="T5" fmla="*/ 2 h 15"/>
                    <a:gd name="T6" fmla="*/ 0 w 12"/>
                    <a:gd name="T7" fmla="*/ 13 h 15"/>
                    <a:gd name="T8" fmla="*/ 2 w 12"/>
                    <a:gd name="T9" fmla="*/ 15 h 15"/>
                    <a:gd name="T10" fmla="*/ 2 w 12"/>
                    <a:gd name="T11" fmla="*/ 13 h 15"/>
                    <a:gd name="T12" fmla="*/ 12 w 12"/>
                    <a:gd name="T13" fmla="*/ 2 h 1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2"/>
                    <a:gd name="T22" fmla="*/ 0 h 15"/>
                    <a:gd name="T23" fmla="*/ 12 w 12"/>
                    <a:gd name="T24" fmla="*/ 15 h 1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2" h="15">
                      <a:moveTo>
                        <a:pt x="12" y="2"/>
                      </a:moveTo>
                      <a:lnTo>
                        <a:pt x="12" y="0"/>
                      </a:lnTo>
                      <a:lnTo>
                        <a:pt x="10" y="2"/>
                      </a:lnTo>
                      <a:lnTo>
                        <a:pt x="0" y="13"/>
                      </a:lnTo>
                      <a:lnTo>
                        <a:pt x="2" y="15"/>
                      </a:lnTo>
                      <a:lnTo>
                        <a:pt x="2" y="13"/>
                      </a:lnTo>
                      <a:lnTo>
                        <a:pt x="12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88" name="Freeform 295">
                  <a:extLst>
                    <a:ext uri="{FF2B5EF4-FFF2-40B4-BE49-F238E27FC236}">
                      <a16:creationId xmlns:a16="http://schemas.microsoft.com/office/drawing/2014/main" id="{586B8814-FD5D-4117-B1E4-FB8AEDFA556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47" y="3605"/>
                  <a:ext cx="11" cy="16"/>
                </a:xfrm>
                <a:custGeom>
                  <a:avLst/>
                  <a:gdLst>
                    <a:gd name="T0" fmla="*/ 11 w 11"/>
                    <a:gd name="T1" fmla="*/ 2 h 16"/>
                    <a:gd name="T2" fmla="*/ 9 w 11"/>
                    <a:gd name="T3" fmla="*/ 0 h 16"/>
                    <a:gd name="T4" fmla="*/ 9 w 11"/>
                    <a:gd name="T5" fmla="*/ 2 h 16"/>
                    <a:gd name="T6" fmla="*/ 0 w 11"/>
                    <a:gd name="T7" fmla="*/ 14 h 16"/>
                    <a:gd name="T8" fmla="*/ 0 w 11"/>
                    <a:gd name="T9" fmla="*/ 14 h 16"/>
                    <a:gd name="T10" fmla="*/ 0 w 11"/>
                    <a:gd name="T11" fmla="*/ 16 h 16"/>
                    <a:gd name="T12" fmla="*/ 2 w 11"/>
                    <a:gd name="T13" fmla="*/ 14 h 16"/>
                    <a:gd name="T14" fmla="*/ 2 w 11"/>
                    <a:gd name="T15" fmla="*/ 14 h 16"/>
                    <a:gd name="T16" fmla="*/ 11 w 11"/>
                    <a:gd name="T17" fmla="*/ 2 h 1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1"/>
                    <a:gd name="T28" fmla="*/ 0 h 16"/>
                    <a:gd name="T29" fmla="*/ 11 w 11"/>
                    <a:gd name="T30" fmla="*/ 16 h 1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1" h="16">
                      <a:moveTo>
                        <a:pt x="11" y="2"/>
                      </a:moveTo>
                      <a:lnTo>
                        <a:pt x="9" y="0"/>
                      </a:lnTo>
                      <a:lnTo>
                        <a:pt x="9" y="2"/>
                      </a:lnTo>
                      <a:lnTo>
                        <a:pt x="0" y="14"/>
                      </a:lnTo>
                      <a:lnTo>
                        <a:pt x="0" y="16"/>
                      </a:lnTo>
                      <a:lnTo>
                        <a:pt x="2" y="14"/>
                      </a:lnTo>
                      <a:lnTo>
                        <a:pt x="11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89" name="Freeform 296">
                  <a:extLst>
                    <a:ext uri="{FF2B5EF4-FFF2-40B4-BE49-F238E27FC236}">
                      <a16:creationId xmlns:a16="http://schemas.microsoft.com/office/drawing/2014/main" id="{7CC26B95-92F8-40E9-A398-08E18983B19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35" y="3622"/>
                  <a:ext cx="10" cy="16"/>
                </a:xfrm>
                <a:custGeom>
                  <a:avLst/>
                  <a:gdLst>
                    <a:gd name="T0" fmla="*/ 10 w 10"/>
                    <a:gd name="T1" fmla="*/ 2 h 16"/>
                    <a:gd name="T2" fmla="*/ 10 w 10"/>
                    <a:gd name="T3" fmla="*/ 0 h 16"/>
                    <a:gd name="T4" fmla="*/ 8 w 10"/>
                    <a:gd name="T5" fmla="*/ 2 h 16"/>
                    <a:gd name="T6" fmla="*/ 0 w 10"/>
                    <a:gd name="T7" fmla="*/ 16 h 16"/>
                    <a:gd name="T8" fmla="*/ 2 w 10"/>
                    <a:gd name="T9" fmla="*/ 16 h 16"/>
                    <a:gd name="T10" fmla="*/ 2 w 10"/>
                    <a:gd name="T11" fmla="*/ 16 h 16"/>
                    <a:gd name="T12" fmla="*/ 10 w 10"/>
                    <a:gd name="T13" fmla="*/ 2 h 1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0"/>
                    <a:gd name="T22" fmla="*/ 0 h 16"/>
                    <a:gd name="T23" fmla="*/ 10 w 10"/>
                    <a:gd name="T24" fmla="*/ 16 h 1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0" h="16">
                      <a:moveTo>
                        <a:pt x="10" y="2"/>
                      </a:moveTo>
                      <a:lnTo>
                        <a:pt x="10" y="0"/>
                      </a:lnTo>
                      <a:lnTo>
                        <a:pt x="8" y="2"/>
                      </a:lnTo>
                      <a:lnTo>
                        <a:pt x="0" y="16"/>
                      </a:lnTo>
                      <a:lnTo>
                        <a:pt x="2" y="16"/>
                      </a:lnTo>
                      <a:lnTo>
                        <a:pt x="10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90" name="Freeform 297">
                  <a:extLst>
                    <a:ext uri="{FF2B5EF4-FFF2-40B4-BE49-F238E27FC236}">
                      <a16:creationId xmlns:a16="http://schemas.microsoft.com/office/drawing/2014/main" id="{621A856D-11D9-4D70-84B0-4B0B0AC0094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25" y="3642"/>
                  <a:ext cx="10" cy="15"/>
                </a:xfrm>
                <a:custGeom>
                  <a:avLst/>
                  <a:gdLst>
                    <a:gd name="T0" fmla="*/ 10 w 10"/>
                    <a:gd name="T1" fmla="*/ 0 h 15"/>
                    <a:gd name="T2" fmla="*/ 8 w 10"/>
                    <a:gd name="T3" fmla="*/ 0 h 15"/>
                    <a:gd name="T4" fmla="*/ 8 w 10"/>
                    <a:gd name="T5" fmla="*/ 0 h 15"/>
                    <a:gd name="T6" fmla="*/ 2 w 10"/>
                    <a:gd name="T7" fmla="*/ 9 h 15"/>
                    <a:gd name="T8" fmla="*/ 0 w 10"/>
                    <a:gd name="T9" fmla="*/ 13 h 15"/>
                    <a:gd name="T10" fmla="*/ 0 w 10"/>
                    <a:gd name="T11" fmla="*/ 15 h 15"/>
                    <a:gd name="T12" fmla="*/ 2 w 10"/>
                    <a:gd name="T13" fmla="*/ 13 h 15"/>
                    <a:gd name="T14" fmla="*/ 4 w 10"/>
                    <a:gd name="T15" fmla="*/ 9 h 15"/>
                    <a:gd name="T16" fmla="*/ 10 w 10"/>
                    <a:gd name="T17" fmla="*/ 0 h 1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0"/>
                    <a:gd name="T28" fmla="*/ 0 h 15"/>
                    <a:gd name="T29" fmla="*/ 10 w 10"/>
                    <a:gd name="T30" fmla="*/ 15 h 15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0" h="15">
                      <a:moveTo>
                        <a:pt x="10" y="0"/>
                      </a:moveTo>
                      <a:lnTo>
                        <a:pt x="8" y="0"/>
                      </a:lnTo>
                      <a:lnTo>
                        <a:pt x="2" y="9"/>
                      </a:lnTo>
                      <a:lnTo>
                        <a:pt x="0" y="13"/>
                      </a:lnTo>
                      <a:lnTo>
                        <a:pt x="0" y="15"/>
                      </a:lnTo>
                      <a:lnTo>
                        <a:pt x="2" y="13"/>
                      </a:lnTo>
                      <a:lnTo>
                        <a:pt x="4" y="9"/>
                      </a:lnTo>
                      <a:lnTo>
                        <a:pt x="1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91" name="Freeform 298">
                  <a:extLst>
                    <a:ext uri="{FF2B5EF4-FFF2-40B4-BE49-F238E27FC236}">
                      <a16:creationId xmlns:a16="http://schemas.microsoft.com/office/drawing/2014/main" id="{31B6DEBC-8975-49B1-B91F-03B6F647690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16" y="3659"/>
                  <a:ext cx="8" cy="17"/>
                </a:xfrm>
                <a:custGeom>
                  <a:avLst/>
                  <a:gdLst>
                    <a:gd name="T0" fmla="*/ 8 w 8"/>
                    <a:gd name="T1" fmla="*/ 2 h 17"/>
                    <a:gd name="T2" fmla="*/ 8 w 8"/>
                    <a:gd name="T3" fmla="*/ 0 h 17"/>
                    <a:gd name="T4" fmla="*/ 6 w 8"/>
                    <a:gd name="T5" fmla="*/ 2 h 17"/>
                    <a:gd name="T6" fmla="*/ 0 w 8"/>
                    <a:gd name="T7" fmla="*/ 15 h 17"/>
                    <a:gd name="T8" fmla="*/ 0 w 8"/>
                    <a:gd name="T9" fmla="*/ 17 h 17"/>
                    <a:gd name="T10" fmla="*/ 2 w 8"/>
                    <a:gd name="T11" fmla="*/ 15 h 17"/>
                    <a:gd name="T12" fmla="*/ 8 w 8"/>
                    <a:gd name="T13" fmla="*/ 2 h 1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8"/>
                    <a:gd name="T22" fmla="*/ 0 h 17"/>
                    <a:gd name="T23" fmla="*/ 8 w 8"/>
                    <a:gd name="T24" fmla="*/ 17 h 1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8" h="17">
                      <a:moveTo>
                        <a:pt x="8" y="2"/>
                      </a:move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0" y="15"/>
                      </a:lnTo>
                      <a:lnTo>
                        <a:pt x="0" y="17"/>
                      </a:lnTo>
                      <a:lnTo>
                        <a:pt x="2" y="15"/>
                      </a:lnTo>
                      <a:lnTo>
                        <a:pt x="8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92" name="Freeform 299">
                  <a:extLst>
                    <a:ext uri="{FF2B5EF4-FFF2-40B4-BE49-F238E27FC236}">
                      <a16:creationId xmlns:a16="http://schemas.microsoft.com/office/drawing/2014/main" id="{030F408F-8855-479C-8141-77D4699EDDA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08" y="3678"/>
                  <a:ext cx="8" cy="17"/>
                </a:xfrm>
                <a:custGeom>
                  <a:avLst/>
                  <a:gdLst>
                    <a:gd name="T0" fmla="*/ 8 w 8"/>
                    <a:gd name="T1" fmla="*/ 2 h 17"/>
                    <a:gd name="T2" fmla="*/ 6 w 8"/>
                    <a:gd name="T3" fmla="*/ 0 h 17"/>
                    <a:gd name="T4" fmla="*/ 6 w 8"/>
                    <a:gd name="T5" fmla="*/ 2 h 17"/>
                    <a:gd name="T6" fmla="*/ 2 w 8"/>
                    <a:gd name="T7" fmla="*/ 8 h 17"/>
                    <a:gd name="T8" fmla="*/ 0 w 8"/>
                    <a:gd name="T9" fmla="*/ 16 h 17"/>
                    <a:gd name="T10" fmla="*/ 0 w 8"/>
                    <a:gd name="T11" fmla="*/ 17 h 17"/>
                    <a:gd name="T12" fmla="*/ 2 w 8"/>
                    <a:gd name="T13" fmla="*/ 16 h 17"/>
                    <a:gd name="T14" fmla="*/ 4 w 8"/>
                    <a:gd name="T15" fmla="*/ 8 h 17"/>
                    <a:gd name="T16" fmla="*/ 8 w 8"/>
                    <a:gd name="T17" fmla="*/ 2 h 17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8"/>
                    <a:gd name="T28" fmla="*/ 0 h 17"/>
                    <a:gd name="T29" fmla="*/ 8 w 8"/>
                    <a:gd name="T30" fmla="*/ 17 h 17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8" h="17">
                      <a:moveTo>
                        <a:pt x="8" y="2"/>
                      </a:moveTo>
                      <a:lnTo>
                        <a:pt x="6" y="0"/>
                      </a:lnTo>
                      <a:lnTo>
                        <a:pt x="6" y="2"/>
                      </a:lnTo>
                      <a:lnTo>
                        <a:pt x="2" y="8"/>
                      </a:lnTo>
                      <a:lnTo>
                        <a:pt x="0" y="16"/>
                      </a:lnTo>
                      <a:lnTo>
                        <a:pt x="0" y="17"/>
                      </a:lnTo>
                      <a:lnTo>
                        <a:pt x="2" y="16"/>
                      </a:lnTo>
                      <a:lnTo>
                        <a:pt x="4" y="8"/>
                      </a:lnTo>
                      <a:lnTo>
                        <a:pt x="8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93" name="Freeform 300">
                  <a:extLst>
                    <a:ext uri="{FF2B5EF4-FFF2-40B4-BE49-F238E27FC236}">
                      <a16:creationId xmlns:a16="http://schemas.microsoft.com/office/drawing/2014/main" id="{7097DC52-1223-4344-9091-DFE91601863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01" y="3697"/>
                  <a:ext cx="7" cy="18"/>
                </a:xfrm>
                <a:custGeom>
                  <a:avLst/>
                  <a:gdLst>
                    <a:gd name="T0" fmla="*/ 7 w 7"/>
                    <a:gd name="T1" fmla="*/ 2 h 18"/>
                    <a:gd name="T2" fmla="*/ 5 w 7"/>
                    <a:gd name="T3" fmla="*/ 0 h 18"/>
                    <a:gd name="T4" fmla="*/ 5 w 7"/>
                    <a:gd name="T5" fmla="*/ 2 h 18"/>
                    <a:gd name="T6" fmla="*/ 0 w 7"/>
                    <a:gd name="T7" fmla="*/ 16 h 18"/>
                    <a:gd name="T8" fmla="*/ 0 w 7"/>
                    <a:gd name="T9" fmla="*/ 18 h 18"/>
                    <a:gd name="T10" fmla="*/ 1 w 7"/>
                    <a:gd name="T11" fmla="*/ 16 h 18"/>
                    <a:gd name="T12" fmla="*/ 7 w 7"/>
                    <a:gd name="T13" fmla="*/ 2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7"/>
                    <a:gd name="T22" fmla="*/ 0 h 18"/>
                    <a:gd name="T23" fmla="*/ 7 w 7"/>
                    <a:gd name="T24" fmla="*/ 18 h 1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7" h="18">
                      <a:moveTo>
                        <a:pt x="7" y="2"/>
                      </a:moveTo>
                      <a:lnTo>
                        <a:pt x="5" y="0"/>
                      </a:lnTo>
                      <a:lnTo>
                        <a:pt x="5" y="2"/>
                      </a:lnTo>
                      <a:lnTo>
                        <a:pt x="0" y="16"/>
                      </a:lnTo>
                      <a:lnTo>
                        <a:pt x="0" y="18"/>
                      </a:lnTo>
                      <a:lnTo>
                        <a:pt x="1" y="16"/>
                      </a:lnTo>
                      <a:lnTo>
                        <a:pt x="7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94" name="Freeform 301">
                  <a:extLst>
                    <a:ext uri="{FF2B5EF4-FFF2-40B4-BE49-F238E27FC236}">
                      <a16:creationId xmlns:a16="http://schemas.microsoft.com/office/drawing/2014/main" id="{BE602C85-5056-4BEC-A4E9-863DEFAC047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95" y="3718"/>
                  <a:ext cx="6" cy="16"/>
                </a:xfrm>
                <a:custGeom>
                  <a:avLst/>
                  <a:gdLst>
                    <a:gd name="T0" fmla="*/ 6 w 6"/>
                    <a:gd name="T1" fmla="*/ 0 h 16"/>
                    <a:gd name="T2" fmla="*/ 4 w 6"/>
                    <a:gd name="T3" fmla="*/ 0 h 16"/>
                    <a:gd name="T4" fmla="*/ 4 w 6"/>
                    <a:gd name="T5" fmla="*/ 0 h 16"/>
                    <a:gd name="T6" fmla="*/ 2 w 6"/>
                    <a:gd name="T7" fmla="*/ 6 h 16"/>
                    <a:gd name="T8" fmla="*/ 0 w 6"/>
                    <a:gd name="T9" fmla="*/ 16 h 16"/>
                    <a:gd name="T10" fmla="*/ 0 w 6"/>
                    <a:gd name="T11" fmla="*/ 16 h 16"/>
                    <a:gd name="T12" fmla="*/ 2 w 6"/>
                    <a:gd name="T13" fmla="*/ 16 h 16"/>
                    <a:gd name="T14" fmla="*/ 4 w 6"/>
                    <a:gd name="T15" fmla="*/ 6 h 16"/>
                    <a:gd name="T16" fmla="*/ 6 w 6"/>
                    <a:gd name="T17" fmla="*/ 0 h 1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6"/>
                    <a:gd name="T28" fmla="*/ 0 h 16"/>
                    <a:gd name="T29" fmla="*/ 6 w 6"/>
                    <a:gd name="T30" fmla="*/ 16 h 1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6" h="16">
                      <a:moveTo>
                        <a:pt x="6" y="0"/>
                      </a:moveTo>
                      <a:lnTo>
                        <a:pt x="4" y="0"/>
                      </a:lnTo>
                      <a:lnTo>
                        <a:pt x="2" y="6"/>
                      </a:lnTo>
                      <a:lnTo>
                        <a:pt x="0" y="16"/>
                      </a:lnTo>
                      <a:lnTo>
                        <a:pt x="2" y="16"/>
                      </a:lnTo>
                      <a:lnTo>
                        <a:pt x="4" y="6"/>
                      </a:lnTo>
                      <a:lnTo>
                        <a:pt x="6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95" name="Freeform 302">
                  <a:extLst>
                    <a:ext uri="{FF2B5EF4-FFF2-40B4-BE49-F238E27FC236}">
                      <a16:creationId xmlns:a16="http://schemas.microsoft.com/office/drawing/2014/main" id="{D466A25A-935C-472E-B99E-E7A55413129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89" y="3738"/>
                  <a:ext cx="6" cy="17"/>
                </a:xfrm>
                <a:custGeom>
                  <a:avLst/>
                  <a:gdLst>
                    <a:gd name="T0" fmla="*/ 6 w 6"/>
                    <a:gd name="T1" fmla="*/ 2 h 17"/>
                    <a:gd name="T2" fmla="*/ 4 w 6"/>
                    <a:gd name="T3" fmla="*/ 0 h 17"/>
                    <a:gd name="T4" fmla="*/ 4 w 6"/>
                    <a:gd name="T5" fmla="*/ 2 h 17"/>
                    <a:gd name="T6" fmla="*/ 0 w 6"/>
                    <a:gd name="T7" fmla="*/ 17 h 17"/>
                    <a:gd name="T8" fmla="*/ 0 w 6"/>
                    <a:gd name="T9" fmla="*/ 17 h 17"/>
                    <a:gd name="T10" fmla="*/ 2 w 6"/>
                    <a:gd name="T11" fmla="*/ 17 h 17"/>
                    <a:gd name="T12" fmla="*/ 6 w 6"/>
                    <a:gd name="T13" fmla="*/ 2 h 1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"/>
                    <a:gd name="T22" fmla="*/ 0 h 17"/>
                    <a:gd name="T23" fmla="*/ 6 w 6"/>
                    <a:gd name="T24" fmla="*/ 17 h 1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" h="17">
                      <a:moveTo>
                        <a:pt x="6" y="2"/>
                      </a:moveTo>
                      <a:lnTo>
                        <a:pt x="4" y="0"/>
                      </a:lnTo>
                      <a:lnTo>
                        <a:pt x="4" y="2"/>
                      </a:lnTo>
                      <a:lnTo>
                        <a:pt x="0" y="17"/>
                      </a:lnTo>
                      <a:lnTo>
                        <a:pt x="2" y="17"/>
                      </a:lnTo>
                      <a:lnTo>
                        <a:pt x="6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96" name="Freeform 303">
                  <a:extLst>
                    <a:ext uri="{FF2B5EF4-FFF2-40B4-BE49-F238E27FC236}">
                      <a16:creationId xmlns:a16="http://schemas.microsoft.com/office/drawing/2014/main" id="{342E67B3-FC1A-4382-A948-DA9A5A74867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85" y="3759"/>
                  <a:ext cx="4" cy="17"/>
                </a:xfrm>
                <a:custGeom>
                  <a:avLst/>
                  <a:gdLst>
                    <a:gd name="T0" fmla="*/ 4 w 4"/>
                    <a:gd name="T1" fmla="*/ 2 h 17"/>
                    <a:gd name="T2" fmla="*/ 4 w 4"/>
                    <a:gd name="T3" fmla="*/ 0 h 17"/>
                    <a:gd name="T4" fmla="*/ 2 w 4"/>
                    <a:gd name="T5" fmla="*/ 2 h 17"/>
                    <a:gd name="T6" fmla="*/ 2 w 4"/>
                    <a:gd name="T7" fmla="*/ 4 h 17"/>
                    <a:gd name="T8" fmla="*/ 0 w 4"/>
                    <a:gd name="T9" fmla="*/ 15 h 17"/>
                    <a:gd name="T10" fmla="*/ 0 w 4"/>
                    <a:gd name="T11" fmla="*/ 17 h 17"/>
                    <a:gd name="T12" fmla="*/ 2 w 4"/>
                    <a:gd name="T13" fmla="*/ 15 h 17"/>
                    <a:gd name="T14" fmla="*/ 4 w 4"/>
                    <a:gd name="T15" fmla="*/ 4 h 17"/>
                    <a:gd name="T16" fmla="*/ 4 w 4"/>
                    <a:gd name="T17" fmla="*/ 2 h 17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"/>
                    <a:gd name="T28" fmla="*/ 0 h 17"/>
                    <a:gd name="T29" fmla="*/ 4 w 4"/>
                    <a:gd name="T30" fmla="*/ 17 h 17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" h="17">
                      <a:moveTo>
                        <a:pt x="4" y="2"/>
                      </a:move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4"/>
                      </a:lnTo>
                      <a:lnTo>
                        <a:pt x="0" y="15"/>
                      </a:lnTo>
                      <a:lnTo>
                        <a:pt x="0" y="17"/>
                      </a:lnTo>
                      <a:lnTo>
                        <a:pt x="2" y="15"/>
                      </a:lnTo>
                      <a:lnTo>
                        <a:pt x="4" y="4"/>
                      </a:lnTo>
                      <a:lnTo>
                        <a:pt x="4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97" name="Freeform 304">
                  <a:extLst>
                    <a:ext uri="{FF2B5EF4-FFF2-40B4-BE49-F238E27FC236}">
                      <a16:creationId xmlns:a16="http://schemas.microsoft.com/office/drawing/2014/main" id="{9EF032FD-E706-4336-9091-DFD353B399C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81" y="3780"/>
                  <a:ext cx="4" cy="17"/>
                </a:xfrm>
                <a:custGeom>
                  <a:avLst/>
                  <a:gdLst>
                    <a:gd name="T0" fmla="*/ 4 w 4"/>
                    <a:gd name="T1" fmla="*/ 0 h 17"/>
                    <a:gd name="T2" fmla="*/ 4 w 4"/>
                    <a:gd name="T3" fmla="*/ 0 h 17"/>
                    <a:gd name="T4" fmla="*/ 2 w 4"/>
                    <a:gd name="T5" fmla="*/ 0 h 17"/>
                    <a:gd name="T6" fmla="*/ 0 w 4"/>
                    <a:gd name="T7" fmla="*/ 15 h 17"/>
                    <a:gd name="T8" fmla="*/ 2 w 4"/>
                    <a:gd name="T9" fmla="*/ 17 h 17"/>
                    <a:gd name="T10" fmla="*/ 2 w 4"/>
                    <a:gd name="T11" fmla="*/ 15 h 17"/>
                    <a:gd name="T12" fmla="*/ 4 w 4"/>
                    <a:gd name="T13" fmla="*/ 0 h 1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"/>
                    <a:gd name="T22" fmla="*/ 0 h 17"/>
                    <a:gd name="T23" fmla="*/ 4 w 4"/>
                    <a:gd name="T24" fmla="*/ 17 h 1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" h="17">
                      <a:moveTo>
                        <a:pt x="4" y="0"/>
                      </a:move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15"/>
                      </a:lnTo>
                      <a:lnTo>
                        <a:pt x="2" y="17"/>
                      </a:lnTo>
                      <a:lnTo>
                        <a:pt x="2" y="15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98" name="Freeform 305">
                  <a:extLst>
                    <a:ext uri="{FF2B5EF4-FFF2-40B4-BE49-F238E27FC236}">
                      <a16:creationId xmlns:a16="http://schemas.microsoft.com/office/drawing/2014/main" id="{AB0E6756-1D53-440F-8448-185111C45FD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79" y="3801"/>
                  <a:ext cx="4" cy="17"/>
                </a:xfrm>
                <a:custGeom>
                  <a:avLst/>
                  <a:gdLst>
                    <a:gd name="T0" fmla="*/ 4 w 4"/>
                    <a:gd name="T1" fmla="*/ 0 h 17"/>
                    <a:gd name="T2" fmla="*/ 2 w 4"/>
                    <a:gd name="T3" fmla="*/ 0 h 17"/>
                    <a:gd name="T4" fmla="*/ 2 w 4"/>
                    <a:gd name="T5" fmla="*/ 0 h 17"/>
                    <a:gd name="T6" fmla="*/ 2 w 4"/>
                    <a:gd name="T7" fmla="*/ 2 h 17"/>
                    <a:gd name="T8" fmla="*/ 0 w 4"/>
                    <a:gd name="T9" fmla="*/ 15 h 17"/>
                    <a:gd name="T10" fmla="*/ 2 w 4"/>
                    <a:gd name="T11" fmla="*/ 17 h 17"/>
                    <a:gd name="T12" fmla="*/ 2 w 4"/>
                    <a:gd name="T13" fmla="*/ 15 h 17"/>
                    <a:gd name="T14" fmla="*/ 4 w 4"/>
                    <a:gd name="T15" fmla="*/ 2 h 17"/>
                    <a:gd name="T16" fmla="*/ 4 w 4"/>
                    <a:gd name="T17" fmla="*/ 0 h 17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"/>
                    <a:gd name="T28" fmla="*/ 0 h 17"/>
                    <a:gd name="T29" fmla="*/ 4 w 4"/>
                    <a:gd name="T30" fmla="*/ 17 h 17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" h="17">
                      <a:moveTo>
                        <a:pt x="4" y="0"/>
                      </a:move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0" y="15"/>
                      </a:lnTo>
                      <a:lnTo>
                        <a:pt x="2" y="17"/>
                      </a:lnTo>
                      <a:lnTo>
                        <a:pt x="2" y="15"/>
                      </a:lnTo>
                      <a:lnTo>
                        <a:pt x="4" y="2"/>
                      </a:lnTo>
                      <a:lnTo>
                        <a:pt x="4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99" name="Freeform 306">
                  <a:extLst>
                    <a:ext uri="{FF2B5EF4-FFF2-40B4-BE49-F238E27FC236}">
                      <a16:creationId xmlns:a16="http://schemas.microsoft.com/office/drawing/2014/main" id="{DE70916E-268E-4D0A-B6DB-605DA9433CB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79" y="3822"/>
                  <a:ext cx="2" cy="17"/>
                </a:xfrm>
                <a:custGeom>
                  <a:avLst/>
                  <a:gdLst>
                    <a:gd name="T0" fmla="*/ 2 w 2"/>
                    <a:gd name="T1" fmla="*/ 0 h 17"/>
                    <a:gd name="T2" fmla="*/ 2 w 2"/>
                    <a:gd name="T3" fmla="*/ 0 h 17"/>
                    <a:gd name="T4" fmla="*/ 0 w 2"/>
                    <a:gd name="T5" fmla="*/ 0 h 17"/>
                    <a:gd name="T6" fmla="*/ 0 w 2"/>
                    <a:gd name="T7" fmla="*/ 15 h 17"/>
                    <a:gd name="T8" fmla="*/ 0 w 2"/>
                    <a:gd name="T9" fmla="*/ 17 h 17"/>
                    <a:gd name="T10" fmla="*/ 2 w 2"/>
                    <a:gd name="T11" fmla="*/ 15 h 17"/>
                    <a:gd name="T12" fmla="*/ 2 w 2"/>
                    <a:gd name="T13" fmla="*/ 0 h 1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"/>
                    <a:gd name="T22" fmla="*/ 0 h 17"/>
                    <a:gd name="T23" fmla="*/ 2 w 2"/>
                    <a:gd name="T24" fmla="*/ 17 h 1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" h="17">
                      <a:moveTo>
                        <a:pt x="2" y="0"/>
                      </a:move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lnTo>
                        <a:pt x="0" y="17"/>
                      </a:lnTo>
                      <a:lnTo>
                        <a:pt x="2" y="15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00" name="Freeform 307">
                  <a:extLst>
                    <a:ext uri="{FF2B5EF4-FFF2-40B4-BE49-F238E27FC236}">
                      <a16:creationId xmlns:a16="http://schemas.microsoft.com/office/drawing/2014/main" id="{5F16DA0A-5E04-48DE-BB99-180FEA5236E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79" y="3843"/>
                  <a:ext cx="2" cy="18"/>
                </a:xfrm>
                <a:custGeom>
                  <a:avLst/>
                  <a:gdLst>
                    <a:gd name="T0" fmla="*/ 2 w 2"/>
                    <a:gd name="T1" fmla="*/ 0 h 18"/>
                    <a:gd name="T2" fmla="*/ 0 w 2"/>
                    <a:gd name="T3" fmla="*/ 0 h 18"/>
                    <a:gd name="T4" fmla="*/ 0 w 2"/>
                    <a:gd name="T5" fmla="*/ 0 h 18"/>
                    <a:gd name="T6" fmla="*/ 0 w 2"/>
                    <a:gd name="T7" fmla="*/ 16 h 18"/>
                    <a:gd name="T8" fmla="*/ 0 w 2"/>
                    <a:gd name="T9" fmla="*/ 18 h 18"/>
                    <a:gd name="T10" fmla="*/ 2 w 2"/>
                    <a:gd name="T11" fmla="*/ 16 h 18"/>
                    <a:gd name="T12" fmla="*/ 2 w 2"/>
                    <a:gd name="T13" fmla="*/ 0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"/>
                    <a:gd name="T22" fmla="*/ 0 h 18"/>
                    <a:gd name="T23" fmla="*/ 2 w 2"/>
                    <a:gd name="T24" fmla="*/ 18 h 1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" h="18">
                      <a:moveTo>
                        <a:pt x="2" y="0"/>
                      </a:moveTo>
                      <a:lnTo>
                        <a:pt x="0" y="0"/>
                      </a:lnTo>
                      <a:lnTo>
                        <a:pt x="0" y="16"/>
                      </a:lnTo>
                      <a:lnTo>
                        <a:pt x="0" y="18"/>
                      </a:lnTo>
                      <a:lnTo>
                        <a:pt x="2" y="16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01" name="Freeform 308">
                  <a:extLst>
                    <a:ext uri="{FF2B5EF4-FFF2-40B4-BE49-F238E27FC236}">
                      <a16:creationId xmlns:a16="http://schemas.microsoft.com/office/drawing/2014/main" id="{A6FC1066-652A-4EAA-9BF2-E7D67DEFFE8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79" y="3864"/>
                  <a:ext cx="2" cy="18"/>
                </a:xfrm>
                <a:custGeom>
                  <a:avLst/>
                  <a:gdLst>
                    <a:gd name="T0" fmla="*/ 2 w 2"/>
                    <a:gd name="T1" fmla="*/ 0 h 18"/>
                    <a:gd name="T2" fmla="*/ 2 w 2"/>
                    <a:gd name="T3" fmla="*/ 0 h 18"/>
                    <a:gd name="T4" fmla="*/ 0 w 2"/>
                    <a:gd name="T5" fmla="*/ 0 h 18"/>
                    <a:gd name="T6" fmla="*/ 0 w 2"/>
                    <a:gd name="T7" fmla="*/ 16 h 18"/>
                    <a:gd name="T8" fmla="*/ 2 w 2"/>
                    <a:gd name="T9" fmla="*/ 18 h 18"/>
                    <a:gd name="T10" fmla="*/ 2 w 2"/>
                    <a:gd name="T11" fmla="*/ 16 h 18"/>
                    <a:gd name="T12" fmla="*/ 2 w 2"/>
                    <a:gd name="T13" fmla="*/ 0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"/>
                    <a:gd name="T22" fmla="*/ 0 h 18"/>
                    <a:gd name="T23" fmla="*/ 2 w 2"/>
                    <a:gd name="T24" fmla="*/ 18 h 1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" h="18">
                      <a:moveTo>
                        <a:pt x="2" y="0"/>
                      </a:move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16"/>
                      </a:lnTo>
                      <a:lnTo>
                        <a:pt x="2" y="18"/>
                      </a:lnTo>
                      <a:lnTo>
                        <a:pt x="2" y="16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02" name="Freeform 309">
                  <a:extLst>
                    <a:ext uri="{FF2B5EF4-FFF2-40B4-BE49-F238E27FC236}">
                      <a16:creationId xmlns:a16="http://schemas.microsoft.com/office/drawing/2014/main" id="{05160944-860C-4425-92A5-91D43DF7169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81" y="3885"/>
                  <a:ext cx="4" cy="18"/>
                </a:xfrm>
                <a:custGeom>
                  <a:avLst/>
                  <a:gdLst>
                    <a:gd name="T0" fmla="*/ 2 w 4"/>
                    <a:gd name="T1" fmla="*/ 0 h 18"/>
                    <a:gd name="T2" fmla="*/ 0 w 4"/>
                    <a:gd name="T3" fmla="*/ 0 h 18"/>
                    <a:gd name="T4" fmla="*/ 0 w 4"/>
                    <a:gd name="T5" fmla="*/ 0 h 18"/>
                    <a:gd name="T6" fmla="*/ 2 w 4"/>
                    <a:gd name="T7" fmla="*/ 16 h 18"/>
                    <a:gd name="T8" fmla="*/ 2 w 4"/>
                    <a:gd name="T9" fmla="*/ 18 h 18"/>
                    <a:gd name="T10" fmla="*/ 4 w 4"/>
                    <a:gd name="T11" fmla="*/ 16 h 18"/>
                    <a:gd name="T12" fmla="*/ 2 w 4"/>
                    <a:gd name="T13" fmla="*/ 0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"/>
                    <a:gd name="T22" fmla="*/ 0 h 18"/>
                    <a:gd name="T23" fmla="*/ 4 w 4"/>
                    <a:gd name="T24" fmla="*/ 18 h 1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" h="18">
                      <a:moveTo>
                        <a:pt x="2" y="0"/>
                      </a:moveTo>
                      <a:lnTo>
                        <a:pt x="0" y="0"/>
                      </a:lnTo>
                      <a:lnTo>
                        <a:pt x="2" y="16"/>
                      </a:lnTo>
                      <a:lnTo>
                        <a:pt x="2" y="18"/>
                      </a:lnTo>
                      <a:lnTo>
                        <a:pt x="4" y="16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03" name="Freeform 310">
                  <a:extLst>
                    <a:ext uri="{FF2B5EF4-FFF2-40B4-BE49-F238E27FC236}">
                      <a16:creationId xmlns:a16="http://schemas.microsoft.com/office/drawing/2014/main" id="{9B8412CF-ADD3-42A3-92CE-303EDE1E176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83" y="3907"/>
                  <a:ext cx="6" cy="15"/>
                </a:xfrm>
                <a:custGeom>
                  <a:avLst/>
                  <a:gdLst>
                    <a:gd name="T0" fmla="*/ 2 w 6"/>
                    <a:gd name="T1" fmla="*/ 0 h 15"/>
                    <a:gd name="T2" fmla="*/ 2 w 6"/>
                    <a:gd name="T3" fmla="*/ 0 h 15"/>
                    <a:gd name="T4" fmla="*/ 0 w 6"/>
                    <a:gd name="T5" fmla="*/ 0 h 15"/>
                    <a:gd name="T6" fmla="*/ 4 w 6"/>
                    <a:gd name="T7" fmla="*/ 15 h 15"/>
                    <a:gd name="T8" fmla="*/ 4 w 6"/>
                    <a:gd name="T9" fmla="*/ 15 h 15"/>
                    <a:gd name="T10" fmla="*/ 6 w 6"/>
                    <a:gd name="T11" fmla="*/ 15 h 15"/>
                    <a:gd name="T12" fmla="*/ 2 w 6"/>
                    <a:gd name="T13" fmla="*/ 0 h 1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"/>
                    <a:gd name="T22" fmla="*/ 0 h 15"/>
                    <a:gd name="T23" fmla="*/ 6 w 6"/>
                    <a:gd name="T24" fmla="*/ 15 h 1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" h="15">
                      <a:moveTo>
                        <a:pt x="2" y="0"/>
                      </a:move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4" y="15"/>
                      </a:lnTo>
                      <a:lnTo>
                        <a:pt x="6" y="15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04" name="Freeform 311">
                  <a:extLst>
                    <a:ext uri="{FF2B5EF4-FFF2-40B4-BE49-F238E27FC236}">
                      <a16:creationId xmlns:a16="http://schemas.microsoft.com/office/drawing/2014/main" id="{BCEAA6F7-523C-40EE-82C8-9A4A65CB664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87" y="3926"/>
                  <a:ext cx="6" cy="17"/>
                </a:xfrm>
                <a:custGeom>
                  <a:avLst/>
                  <a:gdLst>
                    <a:gd name="T0" fmla="*/ 2 w 6"/>
                    <a:gd name="T1" fmla="*/ 2 h 17"/>
                    <a:gd name="T2" fmla="*/ 2 w 6"/>
                    <a:gd name="T3" fmla="*/ 0 h 17"/>
                    <a:gd name="T4" fmla="*/ 0 w 6"/>
                    <a:gd name="T5" fmla="*/ 2 h 17"/>
                    <a:gd name="T6" fmla="*/ 4 w 6"/>
                    <a:gd name="T7" fmla="*/ 17 h 17"/>
                    <a:gd name="T8" fmla="*/ 6 w 6"/>
                    <a:gd name="T9" fmla="*/ 17 h 17"/>
                    <a:gd name="T10" fmla="*/ 6 w 6"/>
                    <a:gd name="T11" fmla="*/ 17 h 17"/>
                    <a:gd name="T12" fmla="*/ 2 w 6"/>
                    <a:gd name="T13" fmla="*/ 2 h 1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"/>
                    <a:gd name="T22" fmla="*/ 0 h 17"/>
                    <a:gd name="T23" fmla="*/ 6 w 6"/>
                    <a:gd name="T24" fmla="*/ 17 h 1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" h="17">
                      <a:moveTo>
                        <a:pt x="2" y="2"/>
                      </a:move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4" y="17"/>
                      </a:lnTo>
                      <a:lnTo>
                        <a:pt x="6" y="17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05" name="Freeform 312">
                  <a:extLst>
                    <a:ext uri="{FF2B5EF4-FFF2-40B4-BE49-F238E27FC236}">
                      <a16:creationId xmlns:a16="http://schemas.microsoft.com/office/drawing/2014/main" id="{3439A14D-D710-4C43-8FB3-64BF25E50F9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93" y="3947"/>
                  <a:ext cx="6" cy="17"/>
                </a:xfrm>
                <a:custGeom>
                  <a:avLst/>
                  <a:gdLst>
                    <a:gd name="T0" fmla="*/ 2 w 6"/>
                    <a:gd name="T1" fmla="*/ 2 h 17"/>
                    <a:gd name="T2" fmla="*/ 0 w 6"/>
                    <a:gd name="T3" fmla="*/ 0 h 17"/>
                    <a:gd name="T4" fmla="*/ 0 w 6"/>
                    <a:gd name="T5" fmla="*/ 2 h 17"/>
                    <a:gd name="T6" fmla="*/ 4 w 6"/>
                    <a:gd name="T7" fmla="*/ 15 h 17"/>
                    <a:gd name="T8" fmla="*/ 4 w 6"/>
                    <a:gd name="T9" fmla="*/ 17 h 17"/>
                    <a:gd name="T10" fmla="*/ 6 w 6"/>
                    <a:gd name="T11" fmla="*/ 15 h 17"/>
                    <a:gd name="T12" fmla="*/ 2 w 6"/>
                    <a:gd name="T13" fmla="*/ 2 h 1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"/>
                    <a:gd name="T22" fmla="*/ 0 h 17"/>
                    <a:gd name="T23" fmla="*/ 6 w 6"/>
                    <a:gd name="T24" fmla="*/ 17 h 1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" h="17">
                      <a:moveTo>
                        <a:pt x="2" y="2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4" y="15"/>
                      </a:lnTo>
                      <a:lnTo>
                        <a:pt x="4" y="17"/>
                      </a:lnTo>
                      <a:lnTo>
                        <a:pt x="6" y="15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06" name="Freeform 313">
                  <a:extLst>
                    <a:ext uri="{FF2B5EF4-FFF2-40B4-BE49-F238E27FC236}">
                      <a16:creationId xmlns:a16="http://schemas.microsoft.com/office/drawing/2014/main" id="{04F4F6F5-8C7E-4183-97AC-EF306DBB95C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99" y="3968"/>
                  <a:ext cx="7" cy="15"/>
                </a:xfrm>
                <a:custGeom>
                  <a:avLst/>
                  <a:gdLst>
                    <a:gd name="T0" fmla="*/ 2 w 7"/>
                    <a:gd name="T1" fmla="*/ 0 h 15"/>
                    <a:gd name="T2" fmla="*/ 0 w 7"/>
                    <a:gd name="T3" fmla="*/ 0 h 15"/>
                    <a:gd name="T4" fmla="*/ 0 w 7"/>
                    <a:gd name="T5" fmla="*/ 0 h 15"/>
                    <a:gd name="T6" fmla="*/ 5 w 7"/>
                    <a:gd name="T7" fmla="*/ 15 h 15"/>
                    <a:gd name="T8" fmla="*/ 5 w 7"/>
                    <a:gd name="T9" fmla="*/ 15 h 15"/>
                    <a:gd name="T10" fmla="*/ 7 w 7"/>
                    <a:gd name="T11" fmla="*/ 15 h 15"/>
                    <a:gd name="T12" fmla="*/ 2 w 7"/>
                    <a:gd name="T13" fmla="*/ 0 h 1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7"/>
                    <a:gd name="T22" fmla="*/ 0 h 15"/>
                    <a:gd name="T23" fmla="*/ 7 w 7"/>
                    <a:gd name="T24" fmla="*/ 15 h 1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7" h="15">
                      <a:moveTo>
                        <a:pt x="2" y="0"/>
                      </a:moveTo>
                      <a:lnTo>
                        <a:pt x="0" y="0"/>
                      </a:lnTo>
                      <a:lnTo>
                        <a:pt x="5" y="15"/>
                      </a:lnTo>
                      <a:lnTo>
                        <a:pt x="7" y="15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07" name="Freeform 314">
                  <a:extLst>
                    <a:ext uri="{FF2B5EF4-FFF2-40B4-BE49-F238E27FC236}">
                      <a16:creationId xmlns:a16="http://schemas.microsoft.com/office/drawing/2014/main" id="{0015043A-0B01-46F1-9875-ED4B8E85EE2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06" y="3987"/>
                  <a:ext cx="8" cy="16"/>
                </a:xfrm>
                <a:custGeom>
                  <a:avLst/>
                  <a:gdLst>
                    <a:gd name="T0" fmla="*/ 2 w 8"/>
                    <a:gd name="T1" fmla="*/ 0 h 16"/>
                    <a:gd name="T2" fmla="*/ 0 w 8"/>
                    <a:gd name="T3" fmla="*/ 0 h 16"/>
                    <a:gd name="T4" fmla="*/ 0 w 8"/>
                    <a:gd name="T5" fmla="*/ 0 h 16"/>
                    <a:gd name="T6" fmla="*/ 4 w 8"/>
                    <a:gd name="T7" fmla="*/ 14 h 16"/>
                    <a:gd name="T8" fmla="*/ 6 w 8"/>
                    <a:gd name="T9" fmla="*/ 16 h 16"/>
                    <a:gd name="T10" fmla="*/ 6 w 8"/>
                    <a:gd name="T11" fmla="*/ 16 h 16"/>
                    <a:gd name="T12" fmla="*/ 8 w 8"/>
                    <a:gd name="T13" fmla="*/ 16 h 16"/>
                    <a:gd name="T14" fmla="*/ 6 w 8"/>
                    <a:gd name="T15" fmla="*/ 14 h 16"/>
                    <a:gd name="T16" fmla="*/ 2 w 8"/>
                    <a:gd name="T17" fmla="*/ 0 h 1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8"/>
                    <a:gd name="T28" fmla="*/ 0 h 16"/>
                    <a:gd name="T29" fmla="*/ 8 w 8"/>
                    <a:gd name="T30" fmla="*/ 16 h 1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8" h="16">
                      <a:moveTo>
                        <a:pt x="2" y="0"/>
                      </a:moveTo>
                      <a:lnTo>
                        <a:pt x="0" y="0"/>
                      </a:lnTo>
                      <a:lnTo>
                        <a:pt x="4" y="14"/>
                      </a:lnTo>
                      <a:lnTo>
                        <a:pt x="6" y="16"/>
                      </a:lnTo>
                      <a:lnTo>
                        <a:pt x="8" y="16"/>
                      </a:lnTo>
                      <a:lnTo>
                        <a:pt x="6" y="14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08" name="Freeform 315">
                  <a:extLst>
                    <a:ext uri="{FF2B5EF4-FFF2-40B4-BE49-F238E27FC236}">
                      <a16:creationId xmlns:a16="http://schemas.microsoft.com/office/drawing/2014/main" id="{2CF26B68-0D01-4B2F-8AAA-CB2CE31AC04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14" y="4006"/>
                  <a:ext cx="8" cy="16"/>
                </a:xfrm>
                <a:custGeom>
                  <a:avLst/>
                  <a:gdLst>
                    <a:gd name="T0" fmla="*/ 2 w 8"/>
                    <a:gd name="T1" fmla="*/ 2 h 16"/>
                    <a:gd name="T2" fmla="*/ 0 w 8"/>
                    <a:gd name="T3" fmla="*/ 0 h 16"/>
                    <a:gd name="T4" fmla="*/ 0 w 8"/>
                    <a:gd name="T5" fmla="*/ 2 h 16"/>
                    <a:gd name="T6" fmla="*/ 6 w 8"/>
                    <a:gd name="T7" fmla="*/ 16 h 16"/>
                    <a:gd name="T8" fmla="*/ 8 w 8"/>
                    <a:gd name="T9" fmla="*/ 16 h 16"/>
                    <a:gd name="T10" fmla="*/ 8 w 8"/>
                    <a:gd name="T11" fmla="*/ 16 h 16"/>
                    <a:gd name="T12" fmla="*/ 2 w 8"/>
                    <a:gd name="T13" fmla="*/ 2 h 1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8"/>
                    <a:gd name="T22" fmla="*/ 0 h 16"/>
                    <a:gd name="T23" fmla="*/ 8 w 8"/>
                    <a:gd name="T24" fmla="*/ 16 h 1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8" h="16">
                      <a:moveTo>
                        <a:pt x="2" y="2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6" y="16"/>
                      </a:lnTo>
                      <a:lnTo>
                        <a:pt x="8" y="16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09" name="Freeform 316">
                  <a:extLst>
                    <a:ext uri="{FF2B5EF4-FFF2-40B4-BE49-F238E27FC236}">
                      <a16:creationId xmlns:a16="http://schemas.microsoft.com/office/drawing/2014/main" id="{9AE14CAF-4161-4A5A-AE71-313C060576D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24" y="4026"/>
                  <a:ext cx="7" cy="15"/>
                </a:xfrm>
                <a:custGeom>
                  <a:avLst/>
                  <a:gdLst>
                    <a:gd name="T0" fmla="*/ 1 w 7"/>
                    <a:gd name="T1" fmla="*/ 2 h 15"/>
                    <a:gd name="T2" fmla="*/ 0 w 7"/>
                    <a:gd name="T3" fmla="*/ 0 h 15"/>
                    <a:gd name="T4" fmla="*/ 0 w 7"/>
                    <a:gd name="T5" fmla="*/ 2 h 15"/>
                    <a:gd name="T6" fmla="*/ 3 w 7"/>
                    <a:gd name="T7" fmla="*/ 9 h 15"/>
                    <a:gd name="T8" fmla="*/ 5 w 7"/>
                    <a:gd name="T9" fmla="*/ 15 h 15"/>
                    <a:gd name="T10" fmla="*/ 7 w 7"/>
                    <a:gd name="T11" fmla="*/ 15 h 15"/>
                    <a:gd name="T12" fmla="*/ 7 w 7"/>
                    <a:gd name="T13" fmla="*/ 15 h 15"/>
                    <a:gd name="T14" fmla="*/ 5 w 7"/>
                    <a:gd name="T15" fmla="*/ 9 h 15"/>
                    <a:gd name="T16" fmla="*/ 1 w 7"/>
                    <a:gd name="T17" fmla="*/ 2 h 1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7"/>
                    <a:gd name="T28" fmla="*/ 0 h 15"/>
                    <a:gd name="T29" fmla="*/ 7 w 7"/>
                    <a:gd name="T30" fmla="*/ 15 h 15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7" h="15">
                      <a:moveTo>
                        <a:pt x="1" y="2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3" y="9"/>
                      </a:lnTo>
                      <a:lnTo>
                        <a:pt x="5" y="15"/>
                      </a:lnTo>
                      <a:lnTo>
                        <a:pt x="7" y="15"/>
                      </a:lnTo>
                      <a:lnTo>
                        <a:pt x="5" y="9"/>
                      </a:lnTo>
                      <a:lnTo>
                        <a:pt x="1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10" name="Freeform 317">
                  <a:extLst>
                    <a:ext uri="{FF2B5EF4-FFF2-40B4-BE49-F238E27FC236}">
                      <a16:creationId xmlns:a16="http://schemas.microsoft.com/office/drawing/2014/main" id="{17CBD0BC-12F2-47B6-8F0A-8F886F77377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33" y="4045"/>
                  <a:ext cx="10" cy="13"/>
                </a:xfrm>
                <a:custGeom>
                  <a:avLst/>
                  <a:gdLst>
                    <a:gd name="T0" fmla="*/ 2 w 10"/>
                    <a:gd name="T1" fmla="*/ 0 h 13"/>
                    <a:gd name="T2" fmla="*/ 0 w 10"/>
                    <a:gd name="T3" fmla="*/ 0 h 13"/>
                    <a:gd name="T4" fmla="*/ 0 w 10"/>
                    <a:gd name="T5" fmla="*/ 0 h 13"/>
                    <a:gd name="T6" fmla="*/ 8 w 10"/>
                    <a:gd name="T7" fmla="*/ 13 h 13"/>
                    <a:gd name="T8" fmla="*/ 10 w 10"/>
                    <a:gd name="T9" fmla="*/ 13 h 13"/>
                    <a:gd name="T10" fmla="*/ 10 w 10"/>
                    <a:gd name="T11" fmla="*/ 13 h 13"/>
                    <a:gd name="T12" fmla="*/ 2 w 10"/>
                    <a:gd name="T13" fmla="*/ 0 h 1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0"/>
                    <a:gd name="T22" fmla="*/ 0 h 13"/>
                    <a:gd name="T23" fmla="*/ 10 w 10"/>
                    <a:gd name="T24" fmla="*/ 13 h 1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0" h="13">
                      <a:moveTo>
                        <a:pt x="2" y="0"/>
                      </a:moveTo>
                      <a:lnTo>
                        <a:pt x="0" y="0"/>
                      </a:lnTo>
                      <a:lnTo>
                        <a:pt x="8" y="13"/>
                      </a:lnTo>
                      <a:lnTo>
                        <a:pt x="10" y="13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11" name="Freeform 318">
                  <a:extLst>
                    <a:ext uri="{FF2B5EF4-FFF2-40B4-BE49-F238E27FC236}">
                      <a16:creationId xmlns:a16="http://schemas.microsoft.com/office/drawing/2014/main" id="{5C26A827-4A82-4456-8F56-A258A1784A5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45" y="4062"/>
                  <a:ext cx="9" cy="15"/>
                </a:xfrm>
                <a:custGeom>
                  <a:avLst/>
                  <a:gdLst>
                    <a:gd name="T0" fmla="*/ 2 w 9"/>
                    <a:gd name="T1" fmla="*/ 2 h 15"/>
                    <a:gd name="T2" fmla="*/ 0 w 9"/>
                    <a:gd name="T3" fmla="*/ 0 h 15"/>
                    <a:gd name="T4" fmla="*/ 0 w 9"/>
                    <a:gd name="T5" fmla="*/ 2 h 15"/>
                    <a:gd name="T6" fmla="*/ 2 w 9"/>
                    <a:gd name="T7" fmla="*/ 6 h 15"/>
                    <a:gd name="T8" fmla="*/ 7 w 9"/>
                    <a:gd name="T9" fmla="*/ 14 h 15"/>
                    <a:gd name="T10" fmla="*/ 9 w 9"/>
                    <a:gd name="T11" fmla="*/ 15 h 15"/>
                    <a:gd name="T12" fmla="*/ 9 w 9"/>
                    <a:gd name="T13" fmla="*/ 14 h 15"/>
                    <a:gd name="T14" fmla="*/ 4 w 9"/>
                    <a:gd name="T15" fmla="*/ 6 h 15"/>
                    <a:gd name="T16" fmla="*/ 2 w 9"/>
                    <a:gd name="T17" fmla="*/ 2 h 1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9"/>
                    <a:gd name="T28" fmla="*/ 0 h 15"/>
                    <a:gd name="T29" fmla="*/ 9 w 9"/>
                    <a:gd name="T30" fmla="*/ 15 h 15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9" h="15">
                      <a:moveTo>
                        <a:pt x="2" y="2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2" y="6"/>
                      </a:lnTo>
                      <a:lnTo>
                        <a:pt x="7" y="14"/>
                      </a:lnTo>
                      <a:lnTo>
                        <a:pt x="9" y="15"/>
                      </a:lnTo>
                      <a:lnTo>
                        <a:pt x="9" y="14"/>
                      </a:lnTo>
                      <a:lnTo>
                        <a:pt x="4" y="6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12" name="Freeform 319">
                  <a:extLst>
                    <a:ext uri="{FF2B5EF4-FFF2-40B4-BE49-F238E27FC236}">
                      <a16:creationId xmlns:a16="http://schemas.microsoft.com/office/drawing/2014/main" id="{93CE67C8-2EAA-44A3-8D8A-4262E5A7CF1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56" y="4079"/>
                  <a:ext cx="12" cy="14"/>
                </a:xfrm>
                <a:custGeom>
                  <a:avLst/>
                  <a:gdLst>
                    <a:gd name="T0" fmla="*/ 2 w 12"/>
                    <a:gd name="T1" fmla="*/ 2 h 14"/>
                    <a:gd name="T2" fmla="*/ 0 w 12"/>
                    <a:gd name="T3" fmla="*/ 0 h 14"/>
                    <a:gd name="T4" fmla="*/ 0 w 12"/>
                    <a:gd name="T5" fmla="*/ 2 h 14"/>
                    <a:gd name="T6" fmla="*/ 10 w 12"/>
                    <a:gd name="T7" fmla="*/ 14 h 14"/>
                    <a:gd name="T8" fmla="*/ 10 w 12"/>
                    <a:gd name="T9" fmla="*/ 14 h 14"/>
                    <a:gd name="T10" fmla="*/ 12 w 12"/>
                    <a:gd name="T11" fmla="*/ 14 h 14"/>
                    <a:gd name="T12" fmla="*/ 2 w 12"/>
                    <a:gd name="T13" fmla="*/ 2 h 1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2"/>
                    <a:gd name="T22" fmla="*/ 0 h 14"/>
                    <a:gd name="T23" fmla="*/ 12 w 12"/>
                    <a:gd name="T24" fmla="*/ 14 h 1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2" h="14">
                      <a:moveTo>
                        <a:pt x="2" y="2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10" y="14"/>
                      </a:lnTo>
                      <a:lnTo>
                        <a:pt x="12" y="14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13" name="Freeform 320">
                  <a:extLst>
                    <a:ext uri="{FF2B5EF4-FFF2-40B4-BE49-F238E27FC236}">
                      <a16:creationId xmlns:a16="http://schemas.microsoft.com/office/drawing/2014/main" id="{84D3BC80-A05E-4000-B497-BADD5E7F221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70" y="4097"/>
                  <a:ext cx="11" cy="13"/>
                </a:xfrm>
                <a:custGeom>
                  <a:avLst/>
                  <a:gdLst>
                    <a:gd name="T0" fmla="*/ 2 w 11"/>
                    <a:gd name="T1" fmla="*/ 0 h 13"/>
                    <a:gd name="T2" fmla="*/ 0 w 11"/>
                    <a:gd name="T3" fmla="*/ 0 h 13"/>
                    <a:gd name="T4" fmla="*/ 0 w 11"/>
                    <a:gd name="T5" fmla="*/ 0 h 13"/>
                    <a:gd name="T6" fmla="*/ 0 w 11"/>
                    <a:gd name="T7" fmla="*/ 4 h 13"/>
                    <a:gd name="T8" fmla="*/ 9 w 11"/>
                    <a:gd name="T9" fmla="*/ 11 h 13"/>
                    <a:gd name="T10" fmla="*/ 9 w 11"/>
                    <a:gd name="T11" fmla="*/ 13 h 13"/>
                    <a:gd name="T12" fmla="*/ 11 w 11"/>
                    <a:gd name="T13" fmla="*/ 11 h 13"/>
                    <a:gd name="T14" fmla="*/ 2 w 11"/>
                    <a:gd name="T15" fmla="*/ 4 h 13"/>
                    <a:gd name="T16" fmla="*/ 2 w 11"/>
                    <a:gd name="T17" fmla="*/ 0 h 1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1"/>
                    <a:gd name="T28" fmla="*/ 0 h 13"/>
                    <a:gd name="T29" fmla="*/ 11 w 11"/>
                    <a:gd name="T30" fmla="*/ 13 h 1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1" h="13">
                      <a:moveTo>
                        <a:pt x="2" y="0"/>
                      </a:move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9" y="11"/>
                      </a:lnTo>
                      <a:lnTo>
                        <a:pt x="9" y="13"/>
                      </a:lnTo>
                      <a:lnTo>
                        <a:pt x="11" y="11"/>
                      </a:lnTo>
                      <a:lnTo>
                        <a:pt x="2" y="4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14" name="Freeform 321">
                  <a:extLst>
                    <a:ext uri="{FF2B5EF4-FFF2-40B4-BE49-F238E27FC236}">
                      <a16:creationId xmlns:a16="http://schemas.microsoft.com/office/drawing/2014/main" id="{A9B44C6C-B5AB-446C-B06D-3441B2283E5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83" y="4112"/>
                  <a:ext cx="12" cy="13"/>
                </a:xfrm>
                <a:custGeom>
                  <a:avLst/>
                  <a:gdLst>
                    <a:gd name="T0" fmla="*/ 2 w 12"/>
                    <a:gd name="T1" fmla="*/ 2 h 13"/>
                    <a:gd name="T2" fmla="*/ 0 w 12"/>
                    <a:gd name="T3" fmla="*/ 0 h 13"/>
                    <a:gd name="T4" fmla="*/ 0 w 12"/>
                    <a:gd name="T5" fmla="*/ 2 h 13"/>
                    <a:gd name="T6" fmla="*/ 10 w 12"/>
                    <a:gd name="T7" fmla="*/ 13 h 13"/>
                    <a:gd name="T8" fmla="*/ 12 w 12"/>
                    <a:gd name="T9" fmla="*/ 13 h 13"/>
                    <a:gd name="T10" fmla="*/ 12 w 12"/>
                    <a:gd name="T11" fmla="*/ 13 h 13"/>
                    <a:gd name="T12" fmla="*/ 2 w 12"/>
                    <a:gd name="T13" fmla="*/ 2 h 1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2"/>
                    <a:gd name="T22" fmla="*/ 0 h 13"/>
                    <a:gd name="T23" fmla="*/ 12 w 12"/>
                    <a:gd name="T24" fmla="*/ 13 h 1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2" h="13">
                      <a:moveTo>
                        <a:pt x="2" y="2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10" y="13"/>
                      </a:lnTo>
                      <a:lnTo>
                        <a:pt x="12" y="13"/>
                      </a:lnTo>
                      <a:lnTo>
                        <a:pt x="2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15" name="Freeform 322">
                  <a:extLst>
                    <a:ext uri="{FF2B5EF4-FFF2-40B4-BE49-F238E27FC236}">
                      <a16:creationId xmlns:a16="http://schemas.microsoft.com/office/drawing/2014/main" id="{ABDB17BF-F5FD-4679-8FDE-46814643F18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97" y="4127"/>
                  <a:ext cx="13" cy="14"/>
                </a:xfrm>
                <a:custGeom>
                  <a:avLst/>
                  <a:gdLst>
                    <a:gd name="T0" fmla="*/ 1 w 13"/>
                    <a:gd name="T1" fmla="*/ 0 h 14"/>
                    <a:gd name="T2" fmla="*/ 0 w 13"/>
                    <a:gd name="T3" fmla="*/ 2 h 14"/>
                    <a:gd name="T4" fmla="*/ 1 w 13"/>
                    <a:gd name="T5" fmla="*/ 2 h 14"/>
                    <a:gd name="T6" fmla="*/ 13 w 13"/>
                    <a:gd name="T7" fmla="*/ 14 h 14"/>
                    <a:gd name="T8" fmla="*/ 13 w 13"/>
                    <a:gd name="T9" fmla="*/ 12 h 14"/>
                    <a:gd name="T10" fmla="*/ 13 w 13"/>
                    <a:gd name="T11" fmla="*/ 12 h 14"/>
                    <a:gd name="T12" fmla="*/ 1 w 13"/>
                    <a:gd name="T13" fmla="*/ 0 h 1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3"/>
                    <a:gd name="T22" fmla="*/ 0 h 14"/>
                    <a:gd name="T23" fmla="*/ 13 w 13"/>
                    <a:gd name="T24" fmla="*/ 14 h 1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3" h="14">
                      <a:moveTo>
                        <a:pt x="1" y="0"/>
                      </a:move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13" y="14"/>
                      </a:lnTo>
                      <a:lnTo>
                        <a:pt x="13" y="12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16" name="Freeform 323">
                  <a:extLst>
                    <a:ext uri="{FF2B5EF4-FFF2-40B4-BE49-F238E27FC236}">
                      <a16:creationId xmlns:a16="http://schemas.microsoft.com/office/drawing/2014/main" id="{178A8EB0-351D-4BE7-8E83-CF7BE339CFD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12" y="4143"/>
                  <a:ext cx="13" cy="11"/>
                </a:xfrm>
                <a:custGeom>
                  <a:avLst/>
                  <a:gdLst>
                    <a:gd name="T0" fmla="*/ 2 w 13"/>
                    <a:gd name="T1" fmla="*/ 0 h 11"/>
                    <a:gd name="T2" fmla="*/ 0 w 13"/>
                    <a:gd name="T3" fmla="*/ 0 h 11"/>
                    <a:gd name="T4" fmla="*/ 2 w 13"/>
                    <a:gd name="T5" fmla="*/ 2 h 11"/>
                    <a:gd name="T6" fmla="*/ 13 w 13"/>
                    <a:gd name="T7" fmla="*/ 11 h 11"/>
                    <a:gd name="T8" fmla="*/ 13 w 13"/>
                    <a:gd name="T9" fmla="*/ 9 h 11"/>
                    <a:gd name="T10" fmla="*/ 13 w 13"/>
                    <a:gd name="T11" fmla="*/ 9 h 11"/>
                    <a:gd name="T12" fmla="*/ 2 w 13"/>
                    <a:gd name="T13" fmla="*/ 0 h 1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3"/>
                    <a:gd name="T22" fmla="*/ 0 h 11"/>
                    <a:gd name="T23" fmla="*/ 13 w 13"/>
                    <a:gd name="T24" fmla="*/ 11 h 1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3" h="11">
                      <a:moveTo>
                        <a:pt x="2" y="0"/>
                      </a:moveTo>
                      <a:lnTo>
                        <a:pt x="0" y="0"/>
                      </a:lnTo>
                      <a:lnTo>
                        <a:pt x="2" y="2"/>
                      </a:lnTo>
                      <a:lnTo>
                        <a:pt x="13" y="11"/>
                      </a:lnTo>
                      <a:lnTo>
                        <a:pt x="13" y="9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17" name="Freeform 324">
                  <a:extLst>
                    <a:ext uri="{FF2B5EF4-FFF2-40B4-BE49-F238E27FC236}">
                      <a16:creationId xmlns:a16="http://schemas.microsoft.com/office/drawing/2014/main" id="{C51FB656-25EC-4E6C-96F6-225DF1943F6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29" y="4156"/>
                  <a:ext cx="14" cy="12"/>
                </a:xfrm>
                <a:custGeom>
                  <a:avLst/>
                  <a:gdLst>
                    <a:gd name="T0" fmla="*/ 0 w 14"/>
                    <a:gd name="T1" fmla="*/ 0 h 12"/>
                    <a:gd name="T2" fmla="*/ 0 w 14"/>
                    <a:gd name="T3" fmla="*/ 0 h 12"/>
                    <a:gd name="T4" fmla="*/ 0 w 14"/>
                    <a:gd name="T5" fmla="*/ 2 h 12"/>
                    <a:gd name="T6" fmla="*/ 14 w 14"/>
                    <a:gd name="T7" fmla="*/ 12 h 12"/>
                    <a:gd name="T8" fmla="*/ 14 w 14"/>
                    <a:gd name="T9" fmla="*/ 10 h 12"/>
                    <a:gd name="T10" fmla="*/ 14 w 14"/>
                    <a:gd name="T11" fmla="*/ 10 h 12"/>
                    <a:gd name="T12" fmla="*/ 0 w 14"/>
                    <a:gd name="T13" fmla="*/ 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4"/>
                    <a:gd name="T22" fmla="*/ 0 h 12"/>
                    <a:gd name="T23" fmla="*/ 14 w 14"/>
                    <a:gd name="T24" fmla="*/ 12 h 1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4" h="1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14" y="12"/>
                      </a:lnTo>
                      <a:lnTo>
                        <a:pt x="14" y="1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18" name="Freeform 325">
                  <a:extLst>
                    <a:ext uri="{FF2B5EF4-FFF2-40B4-BE49-F238E27FC236}">
                      <a16:creationId xmlns:a16="http://schemas.microsoft.com/office/drawing/2014/main" id="{07CA282A-6FB0-4582-BAE9-FF613549888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45" y="4168"/>
                  <a:ext cx="15" cy="11"/>
                </a:xfrm>
                <a:custGeom>
                  <a:avLst/>
                  <a:gdLst>
                    <a:gd name="T0" fmla="*/ 1 w 15"/>
                    <a:gd name="T1" fmla="*/ 0 h 11"/>
                    <a:gd name="T2" fmla="*/ 0 w 15"/>
                    <a:gd name="T3" fmla="*/ 2 h 11"/>
                    <a:gd name="T4" fmla="*/ 1 w 15"/>
                    <a:gd name="T5" fmla="*/ 2 h 11"/>
                    <a:gd name="T6" fmla="*/ 13 w 15"/>
                    <a:gd name="T7" fmla="*/ 11 h 11"/>
                    <a:gd name="T8" fmla="*/ 13 w 15"/>
                    <a:gd name="T9" fmla="*/ 11 h 11"/>
                    <a:gd name="T10" fmla="*/ 15 w 15"/>
                    <a:gd name="T11" fmla="*/ 11 h 11"/>
                    <a:gd name="T12" fmla="*/ 13 w 15"/>
                    <a:gd name="T13" fmla="*/ 9 h 11"/>
                    <a:gd name="T14" fmla="*/ 13 w 15"/>
                    <a:gd name="T15" fmla="*/ 9 h 11"/>
                    <a:gd name="T16" fmla="*/ 1 w 15"/>
                    <a:gd name="T17" fmla="*/ 0 h 1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5"/>
                    <a:gd name="T28" fmla="*/ 0 h 11"/>
                    <a:gd name="T29" fmla="*/ 15 w 15"/>
                    <a:gd name="T30" fmla="*/ 11 h 1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5" h="11">
                      <a:moveTo>
                        <a:pt x="1" y="0"/>
                      </a:moveTo>
                      <a:lnTo>
                        <a:pt x="0" y="2"/>
                      </a:lnTo>
                      <a:lnTo>
                        <a:pt x="1" y="2"/>
                      </a:lnTo>
                      <a:lnTo>
                        <a:pt x="13" y="11"/>
                      </a:lnTo>
                      <a:lnTo>
                        <a:pt x="15" y="11"/>
                      </a:lnTo>
                      <a:lnTo>
                        <a:pt x="13" y="9"/>
                      </a:lnTo>
                      <a:lnTo>
                        <a:pt x="1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19" name="Freeform 326">
                  <a:extLst>
                    <a:ext uri="{FF2B5EF4-FFF2-40B4-BE49-F238E27FC236}">
                      <a16:creationId xmlns:a16="http://schemas.microsoft.com/office/drawing/2014/main" id="{48BC6354-2913-417B-B1FC-6C80F71274C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62" y="4181"/>
                  <a:ext cx="15" cy="10"/>
                </a:xfrm>
                <a:custGeom>
                  <a:avLst/>
                  <a:gdLst>
                    <a:gd name="T0" fmla="*/ 2 w 15"/>
                    <a:gd name="T1" fmla="*/ 0 h 10"/>
                    <a:gd name="T2" fmla="*/ 0 w 15"/>
                    <a:gd name="T3" fmla="*/ 0 h 10"/>
                    <a:gd name="T4" fmla="*/ 2 w 15"/>
                    <a:gd name="T5" fmla="*/ 2 h 10"/>
                    <a:gd name="T6" fmla="*/ 15 w 15"/>
                    <a:gd name="T7" fmla="*/ 10 h 10"/>
                    <a:gd name="T8" fmla="*/ 15 w 15"/>
                    <a:gd name="T9" fmla="*/ 8 h 10"/>
                    <a:gd name="T10" fmla="*/ 15 w 15"/>
                    <a:gd name="T11" fmla="*/ 8 h 10"/>
                    <a:gd name="T12" fmla="*/ 2 w 15"/>
                    <a:gd name="T13" fmla="*/ 0 h 1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"/>
                    <a:gd name="T22" fmla="*/ 0 h 10"/>
                    <a:gd name="T23" fmla="*/ 15 w 15"/>
                    <a:gd name="T24" fmla="*/ 10 h 1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" h="10">
                      <a:moveTo>
                        <a:pt x="2" y="0"/>
                      </a:moveTo>
                      <a:lnTo>
                        <a:pt x="0" y="0"/>
                      </a:lnTo>
                      <a:lnTo>
                        <a:pt x="2" y="2"/>
                      </a:lnTo>
                      <a:lnTo>
                        <a:pt x="15" y="10"/>
                      </a:lnTo>
                      <a:lnTo>
                        <a:pt x="15" y="8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20" name="Freeform 327">
                  <a:extLst>
                    <a:ext uri="{FF2B5EF4-FFF2-40B4-BE49-F238E27FC236}">
                      <a16:creationId xmlns:a16="http://schemas.microsoft.com/office/drawing/2014/main" id="{D88EDA6E-699D-444B-ADD8-497E3FADA5C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081" y="4191"/>
                  <a:ext cx="15" cy="9"/>
                </a:xfrm>
                <a:custGeom>
                  <a:avLst/>
                  <a:gdLst>
                    <a:gd name="T0" fmla="*/ 0 w 15"/>
                    <a:gd name="T1" fmla="*/ 0 h 9"/>
                    <a:gd name="T2" fmla="*/ 0 w 15"/>
                    <a:gd name="T3" fmla="*/ 2 h 9"/>
                    <a:gd name="T4" fmla="*/ 0 w 15"/>
                    <a:gd name="T5" fmla="*/ 2 h 9"/>
                    <a:gd name="T6" fmla="*/ 10 w 15"/>
                    <a:gd name="T7" fmla="*/ 7 h 9"/>
                    <a:gd name="T8" fmla="*/ 13 w 15"/>
                    <a:gd name="T9" fmla="*/ 9 h 9"/>
                    <a:gd name="T10" fmla="*/ 15 w 15"/>
                    <a:gd name="T11" fmla="*/ 9 h 9"/>
                    <a:gd name="T12" fmla="*/ 13 w 15"/>
                    <a:gd name="T13" fmla="*/ 7 h 9"/>
                    <a:gd name="T14" fmla="*/ 10 w 15"/>
                    <a:gd name="T15" fmla="*/ 6 h 9"/>
                    <a:gd name="T16" fmla="*/ 0 w 15"/>
                    <a:gd name="T17" fmla="*/ 0 h 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5"/>
                    <a:gd name="T28" fmla="*/ 0 h 9"/>
                    <a:gd name="T29" fmla="*/ 15 w 15"/>
                    <a:gd name="T30" fmla="*/ 9 h 9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5" h="9">
                      <a:moveTo>
                        <a:pt x="0" y="0"/>
                      </a:moveTo>
                      <a:lnTo>
                        <a:pt x="0" y="2"/>
                      </a:lnTo>
                      <a:lnTo>
                        <a:pt x="10" y="7"/>
                      </a:lnTo>
                      <a:lnTo>
                        <a:pt x="13" y="9"/>
                      </a:lnTo>
                      <a:lnTo>
                        <a:pt x="15" y="9"/>
                      </a:lnTo>
                      <a:lnTo>
                        <a:pt x="13" y="7"/>
                      </a:lnTo>
                      <a:lnTo>
                        <a:pt x="10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21" name="Freeform 328">
                  <a:extLst>
                    <a:ext uri="{FF2B5EF4-FFF2-40B4-BE49-F238E27FC236}">
                      <a16:creationId xmlns:a16="http://schemas.microsoft.com/office/drawing/2014/main" id="{9CE6D006-F7B1-4252-8634-478276C10EF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00" y="4202"/>
                  <a:ext cx="16" cy="8"/>
                </a:xfrm>
                <a:custGeom>
                  <a:avLst/>
                  <a:gdLst>
                    <a:gd name="T0" fmla="*/ 0 w 16"/>
                    <a:gd name="T1" fmla="*/ 0 h 8"/>
                    <a:gd name="T2" fmla="*/ 0 w 16"/>
                    <a:gd name="T3" fmla="*/ 0 h 8"/>
                    <a:gd name="T4" fmla="*/ 0 w 16"/>
                    <a:gd name="T5" fmla="*/ 2 h 8"/>
                    <a:gd name="T6" fmla="*/ 14 w 16"/>
                    <a:gd name="T7" fmla="*/ 8 h 8"/>
                    <a:gd name="T8" fmla="*/ 16 w 16"/>
                    <a:gd name="T9" fmla="*/ 8 h 8"/>
                    <a:gd name="T10" fmla="*/ 14 w 16"/>
                    <a:gd name="T11" fmla="*/ 6 h 8"/>
                    <a:gd name="T12" fmla="*/ 0 w 16"/>
                    <a:gd name="T13" fmla="*/ 0 h 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"/>
                    <a:gd name="T22" fmla="*/ 0 h 8"/>
                    <a:gd name="T23" fmla="*/ 16 w 16"/>
                    <a:gd name="T24" fmla="*/ 8 h 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" h="8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14" y="8"/>
                      </a:lnTo>
                      <a:lnTo>
                        <a:pt x="16" y="8"/>
                      </a:lnTo>
                      <a:lnTo>
                        <a:pt x="14" y="6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22" name="Freeform 329">
                  <a:extLst>
                    <a:ext uri="{FF2B5EF4-FFF2-40B4-BE49-F238E27FC236}">
                      <a16:creationId xmlns:a16="http://schemas.microsoft.com/office/drawing/2014/main" id="{30FA8B29-052F-48F3-BBC9-727204D4397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17" y="4210"/>
                  <a:ext cx="18" cy="8"/>
                </a:xfrm>
                <a:custGeom>
                  <a:avLst/>
                  <a:gdLst>
                    <a:gd name="T0" fmla="*/ 2 w 18"/>
                    <a:gd name="T1" fmla="*/ 0 h 8"/>
                    <a:gd name="T2" fmla="*/ 0 w 18"/>
                    <a:gd name="T3" fmla="*/ 2 h 8"/>
                    <a:gd name="T4" fmla="*/ 2 w 18"/>
                    <a:gd name="T5" fmla="*/ 2 h 8"/>
                    <a:gd name="T6" fmla="*/ 8 w 18"/>
                    <a:gd name="T7" fmla="*/ 6 h 8"/>
                    <a:gd name="T8" fmla="*/ 16 w 18"/>
                    <a:gd name="T9" fmla="*/ 8 h 8"/>
                    <a:gd name="T10" fmla="*/ 18 w 18"/>
                    <a:gd name="T11" fmla="*/ 8 h 8"/>
                    <a:gd name="T12" fmla="*/ 16 w 18"/>
                    <a:gd name="T13" fmla="*/ 6 h 8"/>
                    <a:gd name="T14" fmla="*/ 8 w 18"/>
                    <a:gd name="T15" fmla="*/ 4 h 8"/>
                    <a:gd name="T16" fmla="*/ 2 w 18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8"/>
                    <a:gd name="T28" fmla="*/ 0 h 8"/>
                    <a:gd name="T29" fmla="*/ 18 w 18"/>
                    <a:gd name="T30" fmla="*/ 8 h 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8" h="8">
                      <a:moveTo>
                        <a:pt x="2" y="0"/>
                      </a:moveTo>
                      <a:lnTo>
                        <a:pt x="0" y="2"/>
                      </a:lnTo>
                      <a:lnTo>
                        <a:pt x="2" y="2"/>
                      </a:lnTo>
                      <a:lnTo>
                        <a:pt x="8" y="6"/>
                      </a:lnTo>
                      <a:lnTo>
                        <a:pt x="16" y="8"/>
                      </a:lnTo>
                      <a:lnTo>
                        <a:pt x="18" y="8"/>
                      </a:lnTo>
                      <a:lnTo>
                        <a:pt x="16" y="6"/>
                      </a:lnTo>
                      <a:lnTo>
                        <a:pt x="8" y="4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23" name="Freeform 330">
                  <a:extLst>
                    <a:ext uri="{FF2B5EF4-FFF2-40B4-BE49-F238E27FC236}">
                      <a16:creationId xmlns:a16="http://schemas.microsoft.com/office/drawing/2014/main" id="{C9B2B85F-6943-481B-B87B-8E090616453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39" y="4220"/>
                  <a:ext cx="15" cy="5"/>
                </a:xfrm>
                <a:custGeom>
                  <a:avLst/>
                  <a:gdLst>
                    <a:gd name="T0" fmla="*/ 0 w 15"/>
                    <a:gd name="T1" fmla="*/ 0 h 5"/>
                    <a:gd name="T2" fmla="*/ 0 w 15"/>
                    <a:gd name="T3" fmla="*/ 0 h 5"/>
                    <a:gd name="T4" fmla="*/ 0 w 15"/>
                    <a:gd name="T5" fmla="*/ 1 h 5"/>
                    <a:gd name="T6" fmla="*/ 15 w 15"/>
                    <a:gd name="T7" fmla="*/ 5 h 5"/>
                    <a:gd name="T8" fmla="*/ 15 w 15"/>
                    <a:gd name="T9" fmla="*/ 5 h 5"/>
                    <a:gd name="T10" fmla="*/ 15 w 15"/>
                    <a:gd name="T11" fmla="*/ 3 h 5"/>
                    <a:gd name="T12" fmla="*/ 0 w 15"/>
                    <a:gd name="T13" fmla="*/ 0 h 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"/>
                    <a:gd name="T22" fmla="*/ 0 h 5"/>
                    <a:gd name="T23" fmla="*/ 15 w 15"/>
                    <a:gd name="T24" fmla="*/ 5 h 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" h="5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1"/>
                      </a:lnTo>
                      <a:lnTo>
                        <a:pt x="15" y="5"/>
                      </a:lnTo>
                      <a:lnTo>
                        <a:pt x="15" y="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24" name="Freeform 331">
                  <a:extLst>
                    <a:ext uri="{FF2B5EF4-FFF2-40B4-BE49-F238E27FC236}">
                      <a16:creationId xmlns:a16="http://schemas.microsoft.com/office/drawing/2014/main" id="{B7578970-C39B-4D62-A19B-4ECCD841B2E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58" y="4225"/>
                  <a:ext cx="17" cy="8"/>
                </a:xfrm>
                <a:custGeom>
                  <a:avLst/>
                  <a:gdLst>
                    <a:gd name="T0" fmla="*/ 0 w 17"/>
                    <a:gd name="T1" fmla="*/ 0 h 8"/>
                    <a:gd name="T2" fmla="*/ 0 w 17"/>
                    <a:gd name="T3" fmla="*/ 2 h 8"/>
                    <a:gd name="T4" fmla="*/ 0 w 17"/>
                    <a:gd name="T5" fmla="*/ 2 h 8"/>
                    <a:gd name="T6" fmla="*/ 6 w 17"/>
                    <a:gd name="T7" fmla="*/ 4 h 8"/>
                    <a:gd name="T8" fmla="*/ 15 w 17"/>
                    <a:gd name="T9" fmla="*/ 8 h 8"/>
                    <a:gd name="T10" fmla="*/ 17 w 17"/>
                    <a:gd name="T11" fmla="*/ 6 h 8"/>
                    <a:gd name="T12" fmla="*/ 15 w 17"/>
                    <a:gd name="T13" fmla="*/ 6 h 8"/>
                    <a:gd name="T14" fmla="*/ 6 w 17"/>
                    <a:gd name="T15" fmla="*/ 2 h 8"/>
                    <a:gd name="T16" fmla="*/ 0 w 17"/>
                    <a:gd name="T17" fmla="*/ 0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7"/>
                    <a:gd name="T28" fmla="*/ 0 h 8"/>
                    <a:gd name="T29" fmla="*/ 17 w 17"/>
                    <a:gd name="T30" fmla="*/ 8 h 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7" h="8">
                      <a:moveTo>
                        <a:pt x="0" y="0"/>
                      </a:moveTo>
                      <a:lnTo>
                        <a:pt x="0" y="2"/>
                      </a:lnTo>
                      <a:lnTo>
                        <a:pt x="6" y="4"/>
                      </a:lnTo>
                      <a:lnTo>
                        <a:pt x="15" y="8"/>
                      </a:lnTo>
                      <a:lnTo>
                        <a:pt x="17" y="6"/>
                      </a:lnTo>
                      <a:lnTo>
                        <a:pt x="15" y="6"/>
                      </a:lnTo>
                      <a:lnTo>
                        <a:pt x="6" y="2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25" name="Freeform 332">
                  <a:extLst>
                    <a:ext uri="{FF2B5EF4-FFF2-40B4-BE49-F238E27FC236}">
                      <a16:creationId xmlns:a16="http://schemas.microsoft.com/office/drawing/2014/main" id="{32B885AC-F516-4BEB-AA7A-7E8F3D01851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79" y="4231"/>
                  <a:ext cx="15" cy="6"/>
                </a:xfrm>
                <a:custGeom>
                  <a:avLst/>
                  <a:gdLst>
                    <a:gd name="T0" fmla="*/ 0 w 15"/>
                    <a:gd name="T1" fmla="*/ 0 h 6"/>
                    <a:gd name="T2" fmla="*/ 0 w 15"/>
                    <a:gd name="T3" fmla="*/ 2 h 6"/>
                    <a:gd name="T4" fmla="*/ 0 w 15"/>
                    <a:gd name="T5" fmla="*/ 2 h 6"/>
                    <a:gd name="T6" fmla="*/ 15 w 15"/>
                    <a:gd name="T7" fmla="*/ 6 h 6"/>
                    <a:gd name="T8" fmla="*/ 15 w 15"/>
                    <a:gd name="T9" fmla="*/ 6 h 6"/>
                    <a:gd name="T10" fmla="*/ 15 w 15"/>
                    <a:gd name="T11" fmla="*/ 4 h 6"/>
                    <a:gd name="T12" fmla="*/ 0 w 15"/>
                    <a:gd name="T13" fmla="*/ 0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"/>
                    <a:gd name="T22" fmla="*/ 0 h 6"/>
                    <a:gd name="T23" fmla="*/ 15 w 15"/>
                    <a:gd name="T24" fmla="*/ 6 h 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" h="6">
                      <a:moveTo>
                        <a:pt x="0" y="0"/>
                      </a:moveTo>
                      <a:lnTo>
                        <a:pt x="0" y="2"/>
                      </a:lnTo>
                      <a:lnTo>
                        <a:pt x="15" y="6"/>
                      </a:lnTo>
                      <a:lnTo>
                        <a:pt x="15" y="4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26" name="Freeform 333">
                  <a:extLst>
                    <a:ext uri="{FF2B5EF4-FFF2-40B4-BE49-F238E27FC236}">
                      <a16:creationId xmlns:a16="http://schemas.microsoft.com/office/drawing/2014/main" id="{32D18B9F-E9AB-422F-9D48-9D0AFBDD8CE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98" y="4237"/>
                  <a:ext cx="17" cy="4"/>
                </a:xfrm>
                <a:custGeom>
                  <a:avLst/>
                  <a:gdLst>
                    <a:gd name="T0" fmla="*/ 2 w 17"/>
                    <a:gd name="T1" fmla="*/ 0 h 4"/>
                    <a:gd name="T2" fmla="*/ 0 w 17"/>
                    <a:gd name="T3" fmla="*/ 0 h 4"/>
                    <a:gd name="T4" fmla="*/ 2 w 17"/>
                    <a:gd name="T5" fmla="*/ 2 h 4"/>
                    <a:gd name="T6" fmla="*/ 4 w 17"/>
                    <a:gd name="T7" fmla="*/ 2 h 4"/>
                    <a:gd name="T8" fmla="*/ 17 w 17"/>
                    <a:gd name="T9" fmla="*/ 4 h 4"/>
                    <a:gd name="T10" fmla="*/ 17 w 17"/>
                    <a:gd name="T11" fmla="*/ 4 h 4"/>
                    <a:gd name="T12" fmla="*/ 17 w 17"/>
                    <a:gd name="T13" fmla="*/ 2 h 4"/>
                    <a:gd name="T14" fmla="*/ 4 w 17"/>
                    <a:gd name="T15" fmla="*/ 0 h 4"/>
                    <a:gd name="T16" fmla="*/ 2 w 17"/>
                    <a:gd name="T17" fmla="*/ 0 h 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7"/>
                    <a:gd name="T28" fmla="*/ 0 h 4"/>
                    <a:gd name="T29" fmla="*/ 17 w 17"/>
                    <a:gd name="T30" fmla="*/ 4 h 4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7" h="4">
                      <a:moveTo>
                        <a:pt x="2" y="0"/>
                      </a:moveTo>
                      <a:lnTo>
                        <a:pt x="0" y="0"/>
                      </a:lnTo>
                      <a:lnTo>
                        <a:pt x="2" y="2"/>
                      </a:lnTo>
                      <a:lnTo>
                        <a:pt x="4" y="2"/>
                      </a:lnTo>
                      <a:lnTo>
                        <a:pt x="17" y="4"/>
                      </a:lnTo>
                      <a:lnTo>
                        <a:pt x="17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27" name="Freeform 334">
                  <a:extLst>
                    <a:ext uri="{FF2B5EF4-FFF2-40B4-BE49-F238E27FC236}">
                      <a16:creationId xmlns:a16="http://schemas.microsoft.com/office/drawing/2014/main" id="{98DFC275-8EA5-4BC3-ABA9-2A5A29ACE71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219" y="4241"/>
                  <a:ext cx="18" cy="4"/>
                </a:xfrm>
                <a:custGeom>
                  <a:avLst/>
                  <a:gdLst>
                    <a:gd name="T0" fmla="*/ 2 w 18"/>
                    <a:gd name="T1" fmla="*/ 0 h 4"/>
                    <a:gd name="T2" fmla="*/ 0 w 18"/>
                    <a:gd name="T3" fmla="*/ 0 h 4"/>
                    <a:gd name="T4" fmla="*/ 2 w 18"/>
                    <a:gd name="T5" fmla="*/ 2 h 4"/>
                    <a:gd name="T6" fmla="*/ 16 w 18"/>
                    <a:gd name="T7" fmla="*/ 4 h 4"/>
                    <a:gd name="T8" fmla="*/ 18 w 18"/>
                    <a:gd name="T9" fmla="*/ 2 h 4"/>
                    <a:gd name="T10" fmla="*/ 16 w 18"/>
                    <a:gd name="T11" fmla="*/ 2 h 4"/>
                    <a:gd name="T12" fmla="*/ 2 w 18"/>
                    <a:gd name="T13" fmla="*/ 0 h 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8"/>
                    <a:gd name="T22" fmla="*/ 0 h 4"/>
                    <a:gd name="T23" fmla="*/ 18 w 18"/>
                    <a:gd name="T24" fmla="*/ 4 h 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8" h="4">
                      <a:moveTo>
                        <a:pt x="2" y="0"/>
                      </a:moveTo>
                      <a:lnTo>
                        <a:pt x="0" y="0"/>
                      </a:lnTo>
                      <a:lnTo>
                        <a:pt x="2" y="2"/>
                      </a:lnTo>
                      <a:lnTo>
                        <a:pt x="16" y="4"/>
                      </a:lnTo>
                      <a:lnTo>
                        <a:pt x="18" y="2"/>
                      </a:lnTo>
                      <a:lnTo>
                        <a:pt x="16" y="2"/>
                      </a:lnTo>
                      <a:lnTo>
                        <a:pt x="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28" name="Freeform 335">
                  <a:extLst>
                    <a:ext uri="{FF2B5EF4-FFF2-40B4-BE49-F238E27FC236}">
                      <a16:creationId xmlns:a16="http://schemas.microsoft.com/office/drawing/2014/main" id="{8FC33955-9E04-4320-9873-855DB8B7A72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240" y="4243"/>
                  <a:ext cx="18" cy="3"/>
                </a:xfrm>
                <a:custGeom>
                  <a:avLst/>
                  <a:gdLst>
                    <a:gd name="T0" fmla="*/ 0 w 18"/>
                    <a:gd name="T1" fmla="*/ 0 h 3"/>
                    <a:gd name="T2" fmla="*/ 0 w 18"/>
                    <a:gd name="T3" fmla="*/ 2 h 3"/>
                    <a:gd name="T4" fmla="*/ 0 w 18"/>
                    <a:gd name="T5" fmla="*/ 2 h 3"/>
                    <a:gd name="T6" fmla="*/ 2 w 18"/>
                    <a:gd name="T7" fmla="*/ 2 h 3"/>
                    <a:gd name="T8" fmla="*/ 16 w 18"/>
                    <a:gd name="T9" fmla="*/ 3 h 3"/>
                    <a:gd name="T10" fmla="*/ 18 w 18"/>
                    <a:gd name="T11" fmla="*/ 2 h 3"/>
                    <a:gd name="T12" fmla="*/ 16 w 18"/>
                    <a:gd name="T13" fmla="*/ 2 h 3"/>
                    <a:gd name="T14" fmla="*/ 2 w 18"/>
                    <a:gd name="T15" fmla="*/ 0 h 3"/>
                    <a:gd name="T16" fmla="*/ 0 w 18"/>
                    <a:gd name="T17" fmla="*/ 0 h 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8"/>
                    <a:gd name="T28" fmla="*/ 0 h 3"/>
                    <a:gd name="T29" fmla="*/ 18 w 18"/>
                    <a:gd name="T30" fmla="*/ 3 h 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8" h="3">
                      <a:moveTo>
                        <a:pt x="0" y="0"/>
                      </a:moveTo>
                      <a:lnTo>
                        <a:pt x="0" y="2"/>
                      </a:lnTo>
                      <a:lnTo>
                        <a:pt x="2" y="2"/>
                      </a:lnTo>
                      <a:lnTo>
                        <a:pt x="16" y="3"/>
                      </a:lnTo>
                      <a:lnTo>
                        <a:pt x="18" y="2"/>
                      </a:lnTo>
                      <a:lnTo>
                        <a:pt x="16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29" name="Freeform 336">
                  <a:extLst>
                    <a:ext uri="{FF2B5EF4-FFF2-40B4-BE49-F238E27FC236}">
                      <a16:creationId xmlns:a16="http://schemas.microsoft.com/office/drawing/2014/main" id="{F5CBAE31-9BB0-4D39-AD96-EA5ED68E6C7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261" y="4245"/>
                  <a:ext cx="18" cy="1"/>
                </a:xfrm>
                <a:custGeom>
                  <a:avLst/>
                  <a:gdLst>
                    <a:gd name="T0" fmla="*/ 0 w 18"/>
                    <a:gd name="T1" fmla="*/ 0 h 1"/>
                    <a:gd name="T2" fmla="*/ 0 w 18"/>
                    <a:gd name="T3" fmla="*/ 0 h 1"/>
                    <a:gd name="T4" fmla="*/ 0 w 18"/>
                    <a:gd name="T5" fmla="*/ 1 h 1"/>
                    <a:gd name="T6" fmla="*/ 16 w 18"/>
                    <a:gd name="T7" fmla="*/ 1 h 1"/>
                    <a:gd name="T8" fmla="*/ 18 w 18"/>
                    <a:gd name="T9" fmla="*/ 1 h 1"/>
                    <a:gd name="T10" fmla="*/ 16 w 18"/>
                    <a:gd name="T11" fmla="*/ 0 h 1"/>
                    <a:gd name="T12" fmla="*/ 0 w 18"/>
                    <a:gd name="T13" fmla="*/ 0 h 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8"/>
                    <a:gd name="T22" fmla="*/ 0 h 1"/>
                    <a:gd name="T23" fmla="*/ 18 w 18"/>
                    <a:gd name="T24" fmla="*/ 1 h 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8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1"/>
                      </a:lnTo>
                      <a:lnTo>
                        <a:pt x="16" y="1"/>
                      </a:lnTo>
                      <a:lnTo>
                        <a:pt x="18" y="1"/>
                      </a:lnTo>
                      <a:lnTo>
                        <a:pt x="16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30" name="Freeform 337">
                  <a:extLst>
                    <a:ext uri="{FF2B5EF4-FFF2-40B4-BE49-F238E27FC236}">
                      <a16:creationId xmlns:a16="http://schemas.microsoft.com/office/drawing/2014/main" id="{BF4F878E-A04C-49F6-92DF-76C5884C5D1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283" y="4245"/>
                  <a:ext cx="17" cy="1"/>
                </a:xfrm>
                <a:custGeom>
                  <a:avLst/>
                  <a:gdLst>
                    <a:gd name="T0" fmla="*/ 0 w 17"/>
                    <a:gd name="T1" fmla="*/ 0 h 1"/>
                    <a:gd name="T2" fmla="*/ 0 w 17"/>
                    <a:gd name="T3" fmla="*/ 1 h 1"/>
                    <a:gd name="T4" fmla="*/ 0 w 17"/>
                    <a:gd name="T5" fmla="*/ 1 h 1"/>
                    <a:gd name="T6" fmla="*/ 15 w 17"/>
                    <a:gd name="T7" fmla="*/ 1 h 1"/>
                    <a:gd name="T8" fmla="*/ 17 w 17"/>
                    <a:gd name="T9" fmla="*/ 1 h 1"/>
                    <a:gd name="T10" fmla="*/ 15 w 17"/>
                    <a:gd name="T11" fmla="*/ 0 h 1"/>
                    <a:gd name="T12" fmla="*/ 0 w 17"/>
                    <a:gd name="T13" fmla="*/ 0 h 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7"/>
                    <a:gd name="T22" fmla="*/ 0 h 1"/>
                    <a:gd name="T23" fmla="*/ 17 w 17"/>
                    <a:gd name="T24" fmla="*/ 1 h 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7" h="1">
                      <a:moveTo>
                        <a:pt x="0" y="0"/>
                      </a:moveTo>
                      <a:lnTo>
                        <a:pt x="0" y="1"/>
                      </a:lnTo>
                      <a:lnTo>
                        <a:pt x="15" y="1"/>
                      </a:lnTo>
                      <a:lnTo>
                        <a:pt x="17" y="1"/>
                      </a:lnTo>
                      <a:lnTo>
                        <a:pt x="15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31" name="Freeform 338">
                  <a:extLst>
                    <a:ext uri="{FF2B5EF4-FFF2-40B4-BE49-F238E27FC236}">
                      <a16:creationId xmlns:a16="http://schemas.microsoft.com/office/drawing/2014/main" id="{55F49402-E4A9-4B37-9BF3-71F6BF22421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04" y="4245"/>
                  <a:ext cx="17" cy="1"/>
                </a:xfrm>
                <a:custGeom>
                  <a:avLst/>
                  <a:gdLst>
                    <a:gd name="T0" fmla="*/ 0 w 17"/>
                    <a:gd name="T1" fmla="*/ 0 h 1"/>
                    <a:gd name="T2" fmla="*/ 0 w 17"/>
                    <a:gd name="T3" fmla="*/ 0 h 1"/>
                    <a:gd name="T4" fmla="*/ 0 w 17"/>
                    <a:gd name="T5" fmla="*/ 1 h 1"/>
                    <a:gd name="T6" fmla="*/ 15 w 17"/>
                    <a:gd name="T7" fmla="*/ 1 h 1"/>
                    <a:gd name="T8" fmla="*/ 17 w 17"/>
                    <a:gd name="T9" fmla="*/ 0 h 1"/>
                    <a:gd name="T10" fmla="*/ 15 w 17"/>
                    <a:gd name="T11" fmla="*/ 0 h 1"/>
                    <a:gd name="T12" fmla="*/ 0 w 17"/>
                    <a:gd name="T13" fmla="*/ 0 h 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7"/>
                    <a:gd name="T22" fmla="*/ 0 h 1"/>
                    <a:gd name="T23" fmla="*/ 17 w 17"/>
                    <a:gd name="T24" fmla="*/ 1 h 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7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1"/>
                      </a:lnTo>
                      <a:lnTo>
                        <a:pt x="15" y="1"/>
                      </a:lnTo>
                      <a:lnTo>
                        <a:pt x="17" y="0"/>
                      </a:lnTo>
                      <a:lnTo>
                        <a:pt x="15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32" name="Freeform 339">
                  <a:extLst>
                    <a:ext uri="{FF2B5EF4-FFF2-40B4-BE49-F238E27FC236}">
                      <a16:creationId xmlns:a16="http://schemas.microsoft.com/office/drawing/2014/main" id="{DD4D8678-6436-4A52-A7AA-FA21FAFD15F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25" y="4241"/>
                  <a:ext cx="17" cy="4"/>
                </a:xfrm>
                <a:custGeom>
                  <a:avLst/>
                  <a:gdLst>
                    <a:gd name="T0" fmla="*/ 0 w 17"/>
                    <a:gd name="T1" fmla="*/ 2 h 4"/>
                    <a:gd name="T2" fmla="*/ 0 w 17"/>
                    <a:gd name="T3" fmla="*/ 4 h 4"/>
                    <a:gd name="T4" fmla="*/ 0 w 17"/>
                    <a:gd name="T5" fmla="*/ 4 h 4"/>
                    <a:gd name="T6" fmla="*/ 15 w 17"/>
                    <a:gd name="T7" fmla="*/ 2 h 4"/>
                    <a:gd name="T8" fmla="*/ 17 w 17"/>
                    <a:gd name="T9" fmla="*/ 2 h 4"/>
                    <a:gd name="T10" fmla="*/ 15 w 17"/>
                    <a:gd name="T11" fmla="*/ 0 h 4"/>
                    <a:gd name="T12" fmla="*/ 0 w 17"/>
                    <a:gd name="T13" fmla="*/ 2 h 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7"/>
                    <a:gd name="T22" fmla="*/ 0 h 4"/>
                    <a:gd name="T23" fmla="*/ 17 w 17"/>
                    <a:gd name="T24" fmla="*/ 4 h 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7" h="4">
                      <a:moveTo>
                        <a:pt x="0" y="2"/>
                      </a:moveTo>
                      <a:lnTo>
                        <a:pt x="0" y="4"/>
                      </a:lnTo>
                      <a:lnTo>
                        <a:pt x="15" y="2"/>
                      </a:lnTo>
                      <a:lnTo>
                        <a:pt x="17" y="2"/>
                      </a:lnTo>
                      <a:lnTo>
                        <a:pt x="1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33" name="Freeform 340">
                  <a:extLst>
                    <a:ext uri="{FF2B5EF4-FFF2-40B4-BE49-F238E27FC236}">
                      <a16:creationId xmlns:a16="http://schemas.microsoft.com/office/drawing/2014/main" id="{D9B1FE69-ADCC-4BEC-9E31-11B76384192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46" y="4237"/>
                  <a:ext cx="17" cy="6"/>
                </a:xfrm>
                <a:custGeom>
                  <a:avLst/>
                  <a:gdLst>
                    <a:gd name="T0" fmla="*/ 0 w 17"/>
                    <a:gd name="T1" fmla="*/ 4 h 6"/>
                    <a:gd name="T2" fmla="*/ 0 w 17"/>
                    <a:gd name="T3" fmla="*/ 4 h 6"/>
                    <a:gd name="T4" fmla="*/ 0 w 17"/>
                    <a:gd name="T5" fmla="*/ 6 h 6"/>
                    <a:gd name="T6" fmla="*/ 15 w 17"/>
                    <a:gd name="T7" fmla="*/ 2 h 6"/>
                    <a:gd name="T8" fmla="*/ 17 w 17"/>
                    <a:gd name="T9" fmla="*/ 2 h 6"/>
                    <a:gd name="T10" fmla="*/ 15 w 17"/>
                    <a:gd name="T11" fmla="*/ 0 h 6"/>
                    <a:gd name="T12" fmla="*/ 0 w 17"/>
                    <a:gd name="T13" fmla="*/ 4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7"/>
                    <a:gd name="T22" fmla="*/ 0 h 6"/>
                    <a:gd name="T23" fmla="*/ 17 w 17"/>
                    <a:gd name="T24" fmla="*/ 6 h 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7" h="6">
                      <a:moveTo>
                        <a:pt x="0" y="4"/>
                      </a:moveTo>
                      <a:lnTo>
                        <a:pt x="0" y="4"/>
                      </a:lnTo>
                      <a:lnTo>
                        <a:pt x="0" y="6"/>
                      </a:lnTo>
                      <a:lnTo>
                        <a:pt x="15" y="2"/>
                      </a:lnTo>
                      <a:lnTo>
                        <a:pt x="17" y="2"/>
                      </a:lnTo>
                      <a:lnTo>
                        <a:pt x="15" y="0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34" name="Freeform 341">
                  <a:extLst>
                    <a:ext uri="{FF2B5EF4-FFF2-40B4-BE49-F238E27FC236}">
                      <a16:creationId xmlns:a16="http://schemas.microsoft.com/office/drawing/2014/main" id="{2D8A8774-3F0A-4A57-B344-D5385F1F01B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67" y="4233"/>
                  <a:ext cx="15" cy="6"/>
                </a:xfrm>
                <a:custGeom>
                  <a:avLst/>
                  <a:gdLst>
                    <a:gd name="T0" fmla="*/ 0 w 15"/>
                    <a:gd name="T1" fmla="*/ 4 h 6"/>
                    <a:gd name="T2" fmla="*/ 0 w 15"/>
                    <a:gd name="T3" fmla="*/ 4 h 6"/>
                    <a:gd name="T4" fmla="*/ 0 w 15"/>
                    <a:gd name="T5" fmla="*/ 6 h 6"/>
                    <a:gd name="T6" fmla="*/ 15 w 15"/>
                    <a:gd name="T7" fmla="*/ 2 h 6"/>
                    <a:gd name="T8" fmla="*/ 15 w 15"/>
                    <a:gd name="T9" fmla="*/ 0 h 6"/>
                    <a:gd name="T10" fmla="*/ 15 w 15"/>
                    <a:gd name="T11" fmla="*/ 0 h 6"/>
                    <a:gd name="T12" fmla="*/ 0 w 15"/>
                    <a:gd name="T13" fmla="*/ 4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"/>
                    <a:gd name="T22" fmla="*/ 0 h 6"/>
                    <a:gd name="T23" fmla="*/ 15 w 15"/>
                    <a:gd name="T24" fmla="*/ 6 h 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" h="6">
                      <a:moveTo>
                        <a:pt x="0" y="4"/>
                      </a:moveTo>
                      <a:lnTo>
                        <a:pt x="0" y="4"/>
                      </a:lnTo>
                      <a:lnTo>
                        <a:pt x="0" y="6"/>
                      </a:lnTo>
                      <a:lnTo>
                        <a:pt x="15" y="2"/>
                      </a:lnTo>
                      <a:lnTo>
                        <a:pt x="15" y="0"/>
                      </a:lnTo>
                      <a:lnTo>
                        <a:pt x="0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35" name="Freeform 342">
                  <a:extLst>
                    <a:ext uri="{FF2B5EF4-FFF2-40B4-BE49-F238E27FC236}">
                      <a16:creationId xmlns:a16="http://schemas.microsoft.com/office/drawing/2014/main" id="{89AEE0DC-481A-4DC1-911C-20B1646A2F2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86" y="4227"/>
                  <a:ext cx="18" cy="6"/>
                </a:xfrm>
                <a:custGeom>
                  <a:avLst/>
                  <a:gdLst>
                    <a:gd name="T0" fmla="*/ 2 w 18"/>
                    <a:gd name="T1" fmla="*/ 4 h 6"/>
                    <a:gd name="T2" fmla="*/ 0 w 18"/>
                    <a:gd name="T3" fmla="*/ 6 h 6"/>
                    <a:gd name="T4" fmla="*/ 2 w 18"/>
                    <a:gd name="T5" fmla="*/ 6 h 6"/>
                    <a:gd name="T6" fmla="*/ 16 w 18"/>
                    <a:gd name="T7" fmla="*/ 2 h 6"/>
                    <a:gd name="T8" fmla="*/ 16 w 18"/>
                    <a:gd name="T9" fmla="*/ 2 h 6"/>
                    <a:gd name="T10" fmla="*/ 18 w 18"/>
                    <a:gd name="T11" fmla="*/ 2 h 6"/>
                    <a:gd name="T12" fmla="*/ 16 w 18"/>
                    <a:gd name="T13" fmla="*/ 0 h 6"/>
                    <a:gd name="T14" fmla="*/ 16 w 18"/>
                    <a:gd name="T15" fmla="*/ 0 h 6"/>
                    <a:gd name="T16" fmla="*/ 2 w 18"/>
                    <a:gd name="T17" fmla="*/ 4 h 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8"/>
                    <a:gd name="T28" fmla="*/ 0 h 6"/>
                    <a:gd name="T29" fmla="*/ 18 w 18"/>
                    <a:gd name="T30" fmla="*/ 6 h 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8" h="6">
                      <a:moveTo>
                        <a:pt x="2" y="4"/>
                      </a:moveTo>
                      <a:lnTo>
                        <a:pt x="0" y="6"/>
                      </a:lnTo>
                      <a:lnTo>
                        <a:pt x="2" y="6"/>
                      </a:lnTo>
                      <a:lnTo>
                        <a:pt x="16" y="2"/>
                      </a:lnTo>
                      <a:lnTo>
                        <a:pt x="18" y="2"/>
                      </a:lnTo>
                      <a:lnTo>
                        <a:pt x="16" y="0"/>
                      </a:lnTo>
                      <a:lnTo>
                        <a:pt x="2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36" name="Freeform 343">
                  <a:extLst>
                    <a:ext uri="{FF2B5EF4-FFF2-40B4-BE49-F238E27FC236}">
                      <a16:creationId xmlns:a16="http://schemas.microsoft.com/office/drawing/2014/main" id="{D0FFD802-6D17-4314-B31E-F3239AFFCFE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07" y="4220"/>
                  <a:ext cx="16" cy="7"/>
                </a:xfrm>
                <a:custGeom>
                  <a:avLst/>
                  <a:gdLst>
                    <a:gd name="T0" fmla="*/ 0 w 16"/>
                    <a:gd name="T1" fmla="*/ 5 h 7"/>
                    <a:gd name="T2" fmla="*/ 0 w 16"/>
                    <a:gd name="T3" fmla="*/ 7 h 7"/>
                    <a:gd name="T4" fmla="*/ 0 w 16"/>
                    <a:gd name="T5" fmla="*/ 7 h 7"/>
                    <a:gd name="T6" fmla="*/ 16 w 16"/>
                    <a:gd name="T7" fmla="*/ 1 h 7"/>
                    <a:gd name="T8" fmla="*/ 16 w 16"/>
                    <a:gd name="T9" fmla="*/ 1 h 7"/>
                    <a:gd name="T10" fmla="*/ 16 w 16"/>
                    <a:gd name="T11" fmla="*/ 0 h 7"/>
                    <a:gd name="T12" fmla="*/ 0 w 16"/>
                    <a:gd name="T13" fmla="*/ 5 h 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"/>
                    <a:gd name="T22" fmla="*/ 0 h 7"/>
                    <a:gd name="T23" fmla="*/ 16 w 16"/>
                    <a:gd name="T24" fmla="*/ 7 h 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" h="7">
                      <a:moveTo>
                        <a:pt x="0" y="5"/>
                      </a:moveTo>
                      <a:lnTo>
                        <a:pt x="0" y="7"/>
                      </a:lnTo>
                      <a:lnTo>
                        <a:pt x="16" y="1"/>
                      </a:lnTo>
                      <a:lnTo>
                        <a:pt x="16" y="0"/>
                      </a:lnTo>
                      <a:lnTo>
                        <a:pt x="0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37" name="Freeform 344">
                  <a:extLst>
                    <a:ext uri="{FF2B5EF4-FFF2-40B4-BE49-F238E27FC236}">
                      <a16:creationId xmlns:a16="http://schemas.microsoft.com/office/drawing/2014/main" id="{94B587DB-6CA6-4CA2-8007-815E1FC2034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27" y="4212"/>
                  <a:ext cx="17" cy="8"/>
                </a:xfrm>
                <a:custGeom>
                  <a:avLst/>
                  <a:gdLst>
                    <a:gd name="T0" fmla="*/ 2 w 17"/>
                    <a:gd name="T1" fmla="*/ 6 h 8"/>
                    <a:gd name="T2" fmla="*/ 0 w 17"/>
                    <a:gd name="T3" fmla="*/ 8 h 8"/>
                    <a:gd name="T4" fmla="*/ 2 w 17"/>
                    <a:gd name="T5" fmla="*/ 8 h 8"/>
                    <a:gd name="T6" fmla="*/ 13 w 17"/>
                    <a:gd name="T7" fmla="*/ 4 h 8"/>
                    <a:gd name="T8" fmla="*/ 15 w 17"/>
                    <a:gd name="T9" fmla="*/ 2 h 8"/>
                    <a:gd name="T10" fmla="*/ 17 w 17"/>
                    <a:gd name="T11" fmla="*/ 2 h 8"/>
                    <a:gd name="T12" fmla="*/ 15 w 17"/>
                    <a:gd name="T13" fmla="*/ 0 h 8"/>
                    <a:gd name="T14" fmla="*/ 13 w 17"/>
                    <a:gd name="T15" fmla="*/ 2 h 8"/>
                    <a:gd name="T16" fmla="*/ 2 w 17"/>
                    <a:gd name="T17" fmla="*/ 6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7"/>
                    <a:gd name="T28" fmla="*/ 0 h 8"/>
                    <a:gd name="T29" fmla="*/ 17 w 17"/>
                    <a:gd name="T30" fmla="*/ 8 h 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7" h="8">
                      <a:moveTo>
                        <a:pt x="2" y="6"/>
                      </a:moveTo>
                      <a:lnTo>
                        <a:pt x="0" y="8"/>
                      </a:lnTo>
                      <a:lnTo>
                        <a:pt x="2" y="8"/>
                      </a:lnTo>
                      <a:lnTo>
                        <a:pt x="13" y="4"/>
                      </a:lnTo>
                      <a:lnTo>
                        <a:pt x="15" y="2"/>
                      </a:lnTo>
                      <a:lnTo>
                        <a:pt x="17" y="2"/>
                      </a:lnTo>
                      <a:lnTo>
                        <a:pt x="15" y="0"/>
                      </a:lnTo>
                      <a:lnTo>
                        <a:pt x="13" y="2"/>
                      </a:lnTo>
                      <a:lnTo>
                        <a:pt x="2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38" name="Freeform 345">
                  <a:extLst>
                    <a:ext uri="{FF2B5EF4-FFF2-40B4-BE49-F238E27FC236}">
                      <a16:creationId xmlns:a16="http://schemas.microsoft.com/office/drawing/2014/main" id="{B8424C9F-31C8-4175-908A-30039000F6D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46" y="4204"/>
                  <a:ext cx="15" cy="8"/>
                </a:xfrm>
                <a:custGeom>
                  <a:avLst/>
                  <a:gdLst>
                    <a:gd name="T0" fmla="*/ 2 w 15"/>
                    <a:gd name="T1" fmla="*/ 6 h 8"/>
                    <a:gd name="T2" fmla="*/ 0 w 15"/>
                    <a:gd name="T3" fmla="*/ 8 h 8"/>
                    <a:gd name="T4" fmla="*/ 2 w 15"/>
                    <a:gd name="T5" fmla="*/ 8 h 8"/>
                    <a:gd name="T6" fmla="*/ 15 w 15"/>
                    <a:gd name="T7" fmla="*/ 2 h 8"/>
                    <a:gd name="T8" fmla="*/ 15 w 15"/>
                    <a:gd name="T9" fmla="*/ 0 h 8"/>
                    <a:gd name="T10" fmla="*/ 15 w 15"/>
                    <a:gd name="T11" fmla="*/ 0 h 8"/>
                    <a:gd name="T12" fmla="*/ 2 w 15"/>
                    <a:gd name="T13" fmla="*/ 6 h 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"/>
                    <a:gd name="T22" fmla="*/ 0 h 8"/>
                    <a:gd name="T23" fmla="*/ 15 w 15"/>
                    <a:gd name="T24" fmla="*/ 8 h 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" h="8">
                      <a:moveTo>
                        <a:pt x="2" y="6"/>
                      </a:moveTo>
                      <a:lnTo>
                        <a:pt x="0" y="8"/>
                      </a:lnTo>
                      <a:lnTo>
                        <a:pt x="2" y="8"/>
                      </a:lnTo>
                      <a:lnTo>
                        <a:pt x="15" y="2"/>
                      </a:lnTo>
                      <a:lnTo>
                        <a:pt x="15" y="0"/>
                      </a:lnTo>
                      <a:lnTo>
                        <a:pt x="2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39" name="Freeform 346">
                  <a:extLst>
                    <a:ext uri="{FF2B5EF4-FFF2-40B4-BE49-F238E27FC236}">
                      <a16:creationId xmlns:a16="http://schemas.microsoft.com/office/drawing/2014/main" id="{B06356C8-5FC5-4E86-A199-57AB69C4489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65" y="4195"/>
                  <a:ext cx="15" cy="7"/>
                </a:xfrm>
                <a:custGeom>
                  <a:avLst/>
                  <a:gdLst>
                    <a:gd name="T0" fmla="*/ 2 w 15"/>
                    <a:gd name="T1" fmla="*/ 5 h 7"/>
                    <a:gd name="T2" fmla="*/ 0 w 15"/>
                    <a:gd name="T3" fmla="*/ 7 h 7"/>
                    <a:gd name="T4" fmla="*/ 2 w 15"/>
                    <a:gd name="T5" fmla="*/ 7 h 7"/>
                    <a:gd name="T6" fmla="*/ 10 w 15"/>
                    <a:gd name="T7" fmla="*/ 3 h 7"/>
                    <a:gd name="T8" fmla="*/ 15 w 15"/>
                    <a:gd name="T9" fmla="*/ 2 h 7"/>
                    <a:gd name="T10" fmla="*/ 15 w 15"/>
                    <a:gd name="T11" fmla="*/ 0 h 7"/>
                    <a:gd name="T12" fmla="*/ 15 w 15"/>
                    <a:gd name="T13" fmla="*/ 0 h 7"/>
                    <a:gd name="T14" fmla="*/ 10 w 15"/>
                    <a:gd name="T15" fmla="*/ 2 h 7"/>
                    <a:gd name="T16" fmla="*/ 2 w 15"/>
                    <a:gd name="T17" fmla="*/ 5 h 7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5"/>
                    <a:gd name="T28" fmla="*/ 0 h 7"/>
                    <a:gd name="T29" fmla="*/ 15 w 15"/>
                    <a:gd name="T30" fmla="*/ 7 h 7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5" h="7">
                      <a:moveTo>
                        <a:pt x="2" y="5"/>
                      </a:moveTo>
                      <a:lnTo>
                        <a:pt x="0" y="7"/>
                      </a:lnTo>
                      <a:lnTo>
                        <a:pt x="2" y="7"/>
                      </a:lnTo>
                      <a:lnTo>
                        <a:pt x="10" y="3"/>
                      </a:lnTo>
                      <a:lnTo>
                        <a:pt x="15" y="2"/>
                      </a:lnTo>
                      <a:lnTo>
                        <a:pt x="15" y="0"/>
                      </a:lnTo>
                      <a:lnTo>
                        <a:pt x="10" y="2"/>
                      </a:lnTo>
                      <a:lnTo>
                        <a:pt x="2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40" name="Freeform 347">
                  <a:extLst>
                    <a:ext uri="{FF2B5EF4-FFF2-40B4-BE49-F238E27FC236}">
                      <a16:creationId xmlns:a16="http://schemas.microsoft.com/office/drawing/2014/main" id="{867A499B-F31D-4648-8067-91AD819C62B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84" y="4183"/>
                  <a:ext cx="16" cy="10"/>
                </a:xfrm>
                <a:custGeom>
                  <a:avLst/>
                  <a:gdLst>
                    <a:gd name="T0" fmla="*/ 0 w 16"/>
                    <a:gd name="T1" fmla="*/ 8 h 10"/>
                    <a:gd name="T2" fmla="*/ 0 w 16"/>
                    <a:gd name="T3" fmla="*/ 10 h 10"/>
                    <a:gd name="T4" fmla="*/ 0 w 16"/>
                    <a:gd name="T5" fmla="*/ 10 h 10"/>
                    <a:gd name="T6" fmla="*/ 14 w 16"/>
                    <a:gd name="T7" fmla="*/ 2 h 10"/>
                    <a:gd name="T8" fmla="*/ 16 w 16"/>
                    <a:gd name="T9" fmla="*/ 0 h 10"/>
                    <a:gd name="T10" fmla="*/ 14 w 16"/>
                    <a:gd name="T11" fmla="*/ 0 h 10"/>
                    <a:gd name="T12" fmla="*/ 0 w 16"/>
                    <a:gd name="T13" fmla="*/ 8 h 10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"/>
                    <a:gd name="T22" fmla="*/ 0 h 10"/>
                    <a:gd name="T23" fmla="*/ 16 w 16"/>
                    <a:gd name="T24" fmla="*/ 10 h 10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" h="10">
                      <a:moveTo>
                        <a:pt x="0" y="8"/>
                      </a:moveTo>
                      <a:lnTo>
                        <a:pt x="0" y="10"/>
                      </a:lnTo>
                      <a:lnTo>
                        <a:pt x="14" y="2"/>
                      </a:lnTo>
                      <a:lnTo>
                        <a:pt x="16" y="0"/>
                      </a:lnTo>
                      <a:lnTo>
                        <a:pt x="14" y="0"/>
                      </a:lnTo>
                      <a:lnTo>
                        <a:pt x="0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41" name="Freeform 348">
                  <a:extLst>
                    <a:ext uri="{FF2B5EF4-FFF2-40B4-BE49-F238E27FC236}">
                      <a16:creationId xmlns:a16="http://schemas.microsoft.com/office/drawing/2014/main" id="{6AFABF6C-E951-43C6-9444-D015C784060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02" y="4172"/>
                  <a:ext cx="15" cy="9"/>
                </a:xfrm>
                <a:custGeom>
                  <a:avLst/>
                  <a:gdLst>
                    <a:gd name="T0" fmla="*/ 1 w 15"/>
                    <a:gd name="T1" fmla="*/ 7 h 9"/>
                    <a:gd name="T2" fmla="*/ 0 w 15"/>
                    <a:gd name="T3" fmla="*/ 9 h 9"/>
                    <a:gd name="T4" fmla="*/ 1 w 15"/>
                    <a:gd name="T5" fmla="*/ 9 h 9"/>
                    <a:gd name="T6" fmla="*/ 5 w 15"/>
                    <a:gd name="T7" fmla="*/ 7 h 9"/>
                    <a:gd name="T8" fmla="*/ 13 w 15"/>
                    <a:gd name="T9" fmla="*/ 1 h 9"/>
                    <a:gd name="T10" fmla="*/ 15 w 15"/>
                    <a:gd name="T11" fmla="*/ 0 h 9"/>
                    <a:gd name="T12" fmla="*/ 13 w 15"/>
                    <a:gd name="T13" fmla="*/ 0 h 9"/>
                    <a:gd name="T14" fmla="*/ 5 w 15"/>
                    <a:gd name="T15" fmla="*/ 5 h 9"/>
                    <a:gd name="T16" fmla="*/ 1 w 15"/>
                    <a:gd name="T17" fmla="*/ 7 h 9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5"/>
                    <a:gd name="T28" fmla="*/ 0 h 9"/>
                    <a:gd name="T29" fmla="*/ 15 w 15"/>
                    <a:gd name="T30" fmla="*/ 9 h 9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5" h="9">
                      <a:moveTo>
                        <a:pt x="1" y="7"/>
                      </a:moveTo>
                      <a:lnTo>
                        <a:pt x="0" y="9"/>
                      </a:lnTo>
                      <a:lnTo>
                        <a:pt x="1" y="9"/>
                      </a:lnTo>
                      <a:lnTo>
                        <a:pt x="5" y="7"/>
                      </a:lnTo>
                      <a:lnTo>
                        <a:pt x="13" y="1"/>
                      </a:lnTo>
                      <a:lnTo>
                        <a:pt x="15" y="0"/>
                      </a:lnTo>
                      <a:lnTo>
                        <a:pt x="13" y="0"/>
                      </a:lnTo>
                      <a:lnTo>
                        <a:pt x="5" y="5"/>
                      </a:lnTo>
                      <a:lnTo>
                        <a:pt x="1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42" name="Freeform 349">
                  <a:extLst>
                    <a:ext uri="{FF2B5EF4-FFF2-40B4-BE49-F238E27FC236}">
                      <a16:creationId xmlns:a16="http://schemas.microsoft.com/office/drawing/2014/main" id="{95F0C1FE-612F-4342-B0A8-1B1F785A075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19" y="4158"/>
                  <a:ext cx="15" cy="12"/>
                </a:xfrm>
                <a:custGeom>
                  <a:avLst/>
                  <a:gdLst>
                    <a:gd name="T0" fmla="*/ 2 w 15"/>
                    <a:gd name="T1" fmla="*/ 10 h 12"/>
                    <a:gd name="T2" fmla="*/ 0 w 15"/>
                    <a:gd name="T3" fmla="*/ 10 h 12"/>
                    <a:gd name="T4" fmla="*/ 2 w 15"/>
                    <a:gd name="T5" fmla="*/ 12 h 12"/>
                    <a:gd name="T6" fmla="*/ 13 w 15"/>
                    <a:gd name="T7" fmla="*/ 2 h 12"/>
                    <a:gd name="T8" fmla="*/ 15 w 15"/>
                    <a:gd name="T9" fmla="*/ 2 h 12"/>
                    <a:gd name="T10" fmla="*/ 13 w 15"/>
                    <a:gd name="T11" fmla="*/ 0 h 12"/>
                    <a:gd name="T12" fmla="*/ 2 w 15"/>
                    <a:gd name="T13" fmla="*/ 1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"/>
                    <a:gd name="T22" fmla="*/ 0 h 12"/>
                    <a:gd name="T23" fmla="*/ 15 w 15"/>
                    <a:gd name="T24" fmla="*/ 12 h 1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" h="12">
                      <a:moveTo>
                        <a:pt x="2" y="10"/>
                      </a:moveTo>
                      <a:lnTo>
                        <a:pt x="0" y="10"/>
                      </a:lnTo>
                      <a:lnTo>
                        <a:pt x="2" y="12"/>
                      </a:lnTo>
                      <a:lnTo>
                        <a:pt x="13" y="2"/>
                      </a:lnTo>
                      <a:lnTo>
                        <a:pt x="15" y="2"/>
                      </a:lnTo>
                      <a:lnTo>
                        <a:pt x="13" y="0"/>
                      </a:lnTo>
                      <a:lnTo>
                        <a:pt x="2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43" name="Freeform 350">
                  <a:extLst>
                    <a:ext uri="{FF2B5EF4-FFF2-40B4-BE49-F238E27FC236}">
                      <a16:creationId xmlns:a16="http://schemas.microsoft.com/office/drawing/2014/main" id="{33E56FE8-19CF-4995-BB64-725A013AFA4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36" y="4145"/>
                  <a:ext cx="14" cy="11"/>
                </a:xfrm>
                <a:custGeom>
                  <a:avLst/>
                  <a:gdLst>
                    <a:gd name="T0" fmla="*/ 2 w 14"/>
                    <a:gd name="T1" fmla="*/ 9 h 11"/>
                    <a:gd name="T2" fmla="*/ 0 w 14"/>
                    <a:gd name="T3" fmla="*/ 11 h 11"/>
                    <a:gd name="T4" fmla="*/ 2 w 14"/>
                    <a:gd name="T5" fmla="*/ 11 h 11"/>
                    <a:gd name="T6" fmla="*/ 4 w 14"/>
                    <a:gd name="T7" fmla="*/ 11 h 11"/>
                    <a:gd name="T8" fmla="*/ 14 w 14"/>
                    <a:gd name="T9" fmla="*/ 2 h 11"/>
                    <a:gd name="T10" fmla="*/ 14 w 14"/>
                    <a:gd name="T11" fmla="*/ 2 h 11"/>
                    <a:gd name="T12" fmla="*/ 14 w 14"/>
                    <a:gd name="T13" fmla="*/ 0 h 11"/>
                    <a:gd name="T14" fmla="*/ 4 w 14"/>
                    <a:gd name="T15" fmla="*/ 9 h 11"/>
                    <a:gd name="T16" fmla="*/ 2 w 14"/>
                    <a:gd name="T17" fmla="*/ 9 h 11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4"/>
                    <a:gd name="T28" fmla="*/ 0 h 11"/>
                    <a:gd name="T29" fmla="*/ 14 w 14"/>
                    <a:gd name="T30" fmla="*/ 11 h 11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4" h="11">
                      <a:moveTo>
                        <a:pt x="2" y="9"/>
                      </a:moveTo>
                      <a:lnTo>
                        <a:pt x="0" y="11"/>
                      </a:lnTo>
                      <a:lnTo>
                        <a:pt x="2" y="11"/>
                      </a:lnTo>
                      <a:lnTo>
                        <a:pt x="4" y="11"/>
                      </a:lnTo>
                      <a:lnTo>
                        <a:pt x="14" y="2"/>
                      </a:lnTo>
                      <a:lnTo>
                        <a:pt x="14" y="0"/>
                      </a:lnTo>
                      <a:lnTo>
                        <a:pt x="4" y="9"/>
                      </a:lnTo>
                      <a:lnTo>
                        <a:pt x="2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44" name="Freeform 351">
                  <a:extLst>
                    <a:ext uri="{FF2B5EF4-FFF2-40B4-BE49-F238E27FC236}">
                      <a16:creationId xmlns:a16="http://schemas.microsoft.com/office/drawing/2014/main" id="{1ADD4084-BB69-4605-805E-792C20B0AAC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51" y="4131"/>
                  <a:ext cx="14" cy="12"/>
                </a:xfrm>
                <a:custGeom>
                  <a:avLst/>
                  <a:gdLst>
                    <a:gd name="T0" fmla="*/ 2 w 14"/>
                    <a:gd name="T1" fmla="*/ 10 h 12"/>
                    <a:gd name="T2" fmla="*/ 0 w 14"/>
                    <a:gd name="T3" fmla="*/ 12 h 12"/>
                    <a:gd name="T4" fmla="*/ 2 w 14"/>
                    <a:gd name="T5" fmla="*/ 12 h 12"/>
                    <a:gd name="T6" fmla="*/ 14 w 14"/>
                    <a:gd name="T7" fmla="*/ 2 h 12"/>
                    <a:gd name="T8" fmla="*/ 14 w 14"/>
                    <a:gd name="T9" fmla="*/ 0 h 12"/>
                    <a:gd name="T10" fmla="*/ 14 w 14"/>
                    <a:gd name="T11" fmla="*/ 0 h 12"/>
                    <a:gd name="T12" fmla="*/ 2 w 14"/>
                    <a:gd name="T13" fmla="*/ 10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4"/>
                    <a:gd name="T22" fmla="*/ 0 h 12"/>
                    <a:gd name="T23" fmla="*/ 14 w 14"/>
                    <a:gd name="T24" fmla="*/ 12 h 1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4" h="12">
                      <a:moveTo>
                        <a:pt x="2" y="10"/>
                      </a:moveTo>
                      <a:lnTo>
                        <a:pt x="0" y="12"/>
                      </a:lnTo>
                      <a:lnTo>
                        <a:pt x="2" y="12"/>
                      </a:lnTo>
                      <a:lnTo>
                        <a:pt x="14" y="2"/>
                      </a:lnTo>
                      <a:lnTo>
                        <a:pt x="14" y="0"/>
                      </a:lnTo>
                      <a:lnTo>
                        <a:pt x="2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45" name="Freeform 352">
                  <a:extLst>
                    <a:ext uri="{FF2B5EF4-FFF2-40B4-BE49-F238E27FC236}">
                      <a16:creationId xmlns:a16="http://schemas.microsoft.com/office/drawing/2014/main" id="{D373E39A-ED24-4D5B-81E1-E978B634722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67" y="4116"/>
                  <a:ext cx="13" cy="13"/>
                </a:xfrm>
                <a:custGeom>
                  <a:avLst/>
                  <a:gdLst>
                    <a:gd name="T0" fmla="*/ 0 w 13"/>
                    <a:gd name="T1" fmla="*/ 11 h 13"/>
                    <a:gd name="T2" fmla="*/ 2 w 13"/>
                    <a:gd name="T3" fmla="*/ 13 h 13"/>
                    <a:gd name="T4" fmla="*/ 2 w 13"/>
                    <a:gd name="T5" fmla="*/ 11 h 13"/>
                    <a:gd name="T6" fmla="*/ 13 w 13"/>
                    <a:gd name="T7" fmla="*/ 0 h 13"/>
                    <a:gd name="T8" fmla="*/ 11 w 13"/>
                    <a:gd name="T9" fmla="*/ 0 h 13"/>
                    <a:gd name="T10" fmla="*/ 11 w 13"/>
                    <a:gd name="T11" fmla="*/ 0 h 13"/>
                    <a:gd name="T12" fmla="*/ 0 w 13"/>
                    <a:gd name="T13" fmla="*/ 11 h 1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3"/>
                    <a:gd name="T22" fmla="*/ 0 h 13"/>
                    <a:gd name="T23" fmla="*/ 13 w 13"/>
                    <a:gd name="T24" fmla="*/ 13 h 1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3" h="13">
                      <a:moveTo>
                        <a:pt x="0" y="11"/>
                      </a:moveTo>
                      <a:lnTo>
                        <a:pt x="2" y="13"/>
                      </a:lnTo>
                      <a:lnTo>
                        <a:pt x="2" y="11"/>
                      </a:lnTo>
                      <a:lnTo>
                        <a:pt x="13" y="0"/>
                      </a:lnTo>
                      <a:lnTo>
                        <a:pt x="11" y="0"/>
                      </a:lnTo>
                      <a:lnTo>
                        <a:pt x="0" y="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46" name="Freeform 353">
                  <a:extLst>
                    <a:ext uri="{FF2B5EF4-FFF2-40B4-BE49-F238E27FC236}">
                      <a16:creationId xmlns:a16="http://schemas.microsoft.com/office/drawing/2014/main" id="{071EF41E-6EA0-46B9-9B01-FBB6F87DF37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82" y="4101"/>
                  <a:ext cx="12" cy="11"/>
                </a:xfrm>
                <a:custGeom>
                  <a:avLst/>
                  <a:gdLst>
                    <a:gd name="T0" fmla="*/ 0 w 12"/>
                    <a:gd name="T1" fmla="*/ 11 h 11"/>
                    <a:gd name="T2" fmla="*/ 0 w 12"/>
                    <a:gd name="T3" fmla="*/ 11 h 11"/>
                    <a:gd name="T4" fmla="*/ 2 w 12"/>
                    <a:gd name="T5" fmla="*/ 11 h 11"/>
                    <a:gd name="T6" fmla="*/ 12 w 12"/>
                    <a:gd name="T7" fmla="*/ 0 h 11"/>
                    <a:gd name="T8" fmla="*/ 12 w 12"/>
                    <a:gd name="T9" fmla="*/ 0 h 11"/>
                    <a:gd name="T10" fmla="*/ 10 w 12"/>
                    <a:gd name="T11" fmla="*/ 0 h 11"/>
                    <a:gd name="T12" fmla="*/ 0 w 12"/>
                    <a:gd name="T13" fmla="*/ 11 h 1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2"/>
                    <a:gd name="T22" fmla="*/ 0 h 11"/>
                    <a:gd name="T23" fmla="*/ 12 w 12"/>
                    <a:gd name="T24" fmla="*/ 11 h 1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2" h="11">
                      <a:moveTo>
                        <a:pt x="0" y="11"/>
                      </a:moveTo>
                      <a:lnTo>
                        <a:pt x="0" y="11"/>
                      </a:lnTo>
                      <a:lnTo>
                        <a:pt x="2" y="11"/>
                      </a:lnTo>
                      <a:lnTo>
                        <a:pt x="12" y="0"/>
                      </a:lnTo>
                      <a:lnTo>
                        <a:pt x="10" y="0"/>
                      </a:lnTo>
                      <a:lnTo>
                        <a:pt x="0" y="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47" name="Freeform 354">
                  <a:extLst>
                    <a:ext uri="{FF2B5EF4-FFF2-40B4-BE49-F238E27FC236}">
                      <a16:creationId xmlns:a16="http://schemas.microsoft.com/office/drawing/2014/main" id="{B6B9FDF1-A7DE-4B64-B7B4-C22555D1281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96" y="4083"/>
                  <a:ext cx="11" cy="14"/>
                </a:xfrm>
                <a:custGeom>
                  <a:avLst/>
                  <a:gdLst>
                    <a:gd name="T0" fmla="*/ 0 w 11"/>
                    <a:gd name="T1" fmla="*/ 14 h 14"/>
                    <a:gd name="T2" fmla="*/ 0 w 11"/>
                    <a:gd name="T3" fmla="*/ 14 h 14"/>
                    <a:gd name="T4" fmla="*/ 2 w 11"/>
                    <a:gd name="T5" fmla="*/ 14 h 14"/>
                    <a:gd name="T6" fmla="*/ 11 w 11"/>
                    <a:gd name="T7" fmla="*/ 0 h 14"/>
                    <a:gd name="T8" fmla="*/ 9 w 11"/>
                    <a:gd name="T9" fmla="*/ 0 h 14"/>
                    <a:gd name="T10" fmla="*/ 9 w 11"/>
                    <a:gd name="T11" fmla="*/ 0 h 14"/>
                    <a:gd name="T12" fmla="*/ 0 w 11"/>
                    <a:gd name="T13" fmla="*/ 14 h 1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1"/>
                    <a:gd name="T22" fmla="*/ 0 h 14"/>
                    <a:gd name="T23" fmla="*/ 11 w 11"/>
                    <a:gd name="T24" fmla="*/ 14 h 1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1" h="14">
                      <a:moveTo>
                        <a:pt x="0" y="14"/>
                      </a:moveTo>
                      <a:lnTo>
                        <a:pt x="0" y="14"/>
                      </a:lnTo>
                      <a:lnTo>
                        <a:pt x="2" y="14"/>
                      </a:lnTo>
                      <a:lnTo>
                        <a:pt x="11" y="0"/>
                      </a:lnTo>
                      <a:lnTo>
                        <a:pt x="9" y="0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48" name="Freeform 355">
                  <a:extLst>
                    <a:ext uri="{FF2B5EF4-FFF2-40B4-BE49-F238E27FC236}">
                      <a16:creationId xmlns:a16="http://schemas.microsoft.com/office/drawing/2014/main" id="{9866C999-7201-4FDA-87EB-F2B36EDBCC1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09" y="4066"/>
                  <a:ext cx="10" cy="13"/>
                </a:xfrm>
                <a:custGeom>
                  <a:avLst/>
                  <a:gdLst>
                    <a:gd name="T0" fmla="*/ 0 w 10"/>
                    <a:gd name="T1" fmla="*/ 13 h 13"/>
                    <a:gd name="T2" fmla="*/ 0 w 10"/>
                    <a:gd name="T3" fmla="*/ 13 h 13"/>
                    <a:gd name="T4" fmla="*/ 2 w 10"/>
                    <a:gd name="T5" fmla="*/ 13 h 13"/>
                    <a:gd name="T6" fmla="*/ 10 w 10"/>
                    <a:gd name="T7" fmla="*/ 2 h 13"/>
                    <a:gd name="T8" fmla="*/ 10 w 10"/>
                    <a:gd name="T9" fmla="*/ 0 h 13"/>
                    <a:gd name="T10" fmla="*/ 10 w 10"/>
                    <a:gd name="T11" fmla="*/ 0 h 13"/>
                    <a:gd name="T12" fmla="*/ 8 w 10"/>
                    <a:gd name="T13" fmla="*/ 0 h 13"/>
                    <a:gd name="T14" fmla="*/ 8 w 10"/>
                    <a:gd name="T15" fmla="*/ 2 h 13"/>
                    <a:gd name="T16" fmla="*/ 0 w 10"/>
                    <a:gd name="T17" fmla="*/ 13 h 13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0"/>
                    <a:gd name="T28" fmla="*/ 0 h 13"/>
                    <a:gd name="T29" fmla="*/ 10 w 10"/>
                    <a:gd name="T30" fmla="*/ 13 h 13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0" h="13">
                      <a:moveTo>
                        <a:pt x="0" y="13"/>
                      </a:moveTo>
                      <a:lnTo>
                        <a:pt x="0" y="13"/>
                      </a:lnTo>
                      <a:lnTo>
                        <a:pt x="2" y="13"/>
                      </a:lnTo>
                      <a:lnTo>
                        <a:pt x="10" y="2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8" y="2"/>
                      </a:lnTo>
                      <a:lnTo>
                        <a:pt x="0" y="1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49" name="Freeform 356">
                  <a:extLst>
                    <a:ext uri="{FF2B5EF4-FFF2-40B4-BE49-F238E27FC236}">
                      <a16:creationId xmlns:a16="http://schemas.microsoft.com/office/drawing/2014/main" id="{153C92E0-D823-4BB8-B3E0-239D2D16FE5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21" y="4049"/>
                  <a:ext cx="9" cy="13"/>
                </a:xfrm>
                <a:custGeom>
                  <a:avLst/>
                  <a:gdLst>
                    <a:gd name="T0" fmla="*/ 0 w 9"/>
                    <a:gd name="T1" fmla="*/ 13 h 13"/>
                    <a:gd name="T2" fmla="*/ 0 w 9"/>
                    <a:gd name="T3" fmla="*/ 13 h 13"/>
                    <a:gd name="T4" fmla="*/ 1 w 9"/>
                    <a:gd name="T5" fmla="*/ 13 h 13"/>
                    <a:gd name="T6" fmla="*/ 9 w 9"/>
                    <a:gd name="T7" fmla="*/ 0 h 13"/>
                    <a:gd name="T8" fmla="*/ 7 w 9"/>
                    <a:gd name="T9" fmla="*/ 0 h 13"/>
                    <a:gd name="T10" fmla="*/ 7 w 9"/>
                    <a:gd name="T11" fmla="*/ 0 h 13"/>
                    <a:gd name="T12" fmla="*/ 0 w 9"/>
                    <a:gd name="T13" fmla="*/ 13 h 1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9"/>
                    <a:gd name="T22" fmla="*/ 0 h 13"/>
                    <a:gd name="T23" fmla="*/ 9 w 9"/>
                    <a:gd name="T24" fmla="*/ 13 h 1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9" h="13">
                      <a:moveTo>
                        <a:pt x="0" y="13"/>
                      </a:moveTo>
                      <a:lnTo>
                        <a:pt x="0" y="13"/>
                      </a:lnTo>
                      <a:lnTo>
                        <a:pt x="1" y="13"/>
                      </a:lnTo>
                      <a:lnTo>
                        <a:pt x="9" y="0"/>
                      </a:lnTo>
                      <a:lnTo>
                        <a:pt x="7" y="0"/>
                      </a:lnTo>
                      <a:lnTo>
                        <a:pt x="0" y="1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50" name="Freeform 357">
                  <a:extLst>
                    <a:ext uri="{FF2B5EF4-FFF2-40B4-BE49-F238E27FC236}">
                      <a16:creationId xmlns:a16="http://schemas.microsoft.com/office/drawing/2014/main" id="{8D7BB748-1B11-419B-80AD-2A01E8C10CA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32" y="4029"/>
                  <a:ext cx="8" cy="16"/>
                </a:xfrm>
                <a:custGeom>
                  <a:avLst/>
                  <a:gdLst>
                    <a:gd name="T0" fmla="*/ 0 w 8"/>
                    <a:gd name="T1" fmla="*/ 14 h 16"/>
                    <a:gd name="T2" fmla="*/ 0 w 8"/>
                    <a:gd name="T3" fmla="*/ 16 h 16"/>
                    <a:gd name="T4" fmla="*/ 2 w 8"/>
                    <a:gd name="T5" fmla="*/ 14 h 16"/>
                    <a:gd name="T6" fmla="*/ 6 w 8"/>
                    <a:gd name="T7" fmla="*/ 6 h 16"/>
                    <a:gd name="T8" fmla="*/ 8 w 8"/>
                    <a:gd name="T9" fmla="*/ 2 h 16"/>
                    <a:gd name="T10" fmla="*/ 8 w 8"/>
                    <a:gd name="T11" fmla="*/ 0 h 16"/>
                    <a:gd name="T12" fmla="*/ 6 w 8"/>
                    <a:gd name="T13" fmla="*/ 2 h 16"/>
                    <a:gd name="T14" fmla="*/ 4 w 8"/>
                    <a:gd name="T15" fmla="*/ 6 h 16"/>
                    <a:gd name="T16" fmla="*/ 0 w 8"/>
                    <a:gd name="T17" fmla="*/ 14 h 1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8"/>
                    <a:gd name="T28" fmla="*/ 0 h 16"/>
                    <a:gd name="T29" fmla="*/ 8 w 8"/>
                    <a:gd name="T30" fmla="*/ 16 h 16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8" h="16">
                      <a:moveTo>
                        <a:pt x="0" y="14"/>
                      </a:moveTo>
                      <a:lnTo>
                        <a:pt x="0" y="16"/>
                      </a:lnTo>
                      <a:lnTo>
                        <a:pt x="2" y="14"/>
                      </a:lnTo>
                      <a:lnTo>
                        <a:pt x="6" y="6"/>
                      </a:lnTo>
                      <a:lnTo>
                        <a:pt x="8" y="2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4" y="6"/>
                      </a:lnTo>
                      <a:lnTo>
                        <a:pt x="0" y="1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51" name="Freeform 358">
                  <a:extLst>
                    <a:ext uri="{FF2B5EF4-FFF2-40B4-BE49-F238E27FC236}">
                      <a16:creationId xmlns:a16="http://schemas.microsoft.com/office/drawing/2014/main" id="{DC146554-AC64-4111-97B5-E8783B2FCA1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42" y="4010"/>
                  <a:ext cx="7" cy="16"/>
                </a:xfrm>
                <a:custGeom>
                  <a:avLst/>
                  <a:gdLst>
                    <a:gd name="T0" fmla="*/ 0 w 7"/>
                    <a:gd name="T1" fmla="*/ 16 h 16"/>
                    <a:gd name="T2" fmla="*/ 0 w 7"/>
                    <a:gd name="T3" fmla="*/ 16 h 16"/>
                    <a:gd name="T4" fmla="*/ 2 w 7"/>
                    <a:gd name="T5" fmla="*/ 16 h 16"/>
                    <a:gd name="T6" fmla="*/ 7 w 7"/>
                    <a:gd name="T7" fmla="*/ 2 h 16"/>
                    <a:gd name="T8" fmla="*/ 7 w 7"/>
                    <a:gd name="T9" fmla="*/ 0 h 16"/>
                    <a:gd name="T10" fmla="*/ 5 w 7"/>
                    <a:gd name="T11" fmla="*/ 2 h 16"/>
                    <a:gd name="T12" fmla="*/ 0 w 7"/>
                    <a:gd name="T13" fmla="*/ 16 h 1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7"/>
                    <a:gd name="T22" fmla="*/ 0 h 16"/>
                    <a:gd name="T23" fmla="*/ 7 w 7"/>
                    <a:gd name="T24" fmla="*/ 16 h 1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7" h="16">
                      <a:moveTo>
                        <a:pt x="0" y="16"/>
                      </a:moveTo>
                      <a:lnTo>
                        <a:pt x="0" y="16"/>
                      </a:lnTo>
                      <a:lnTo>
                        <a:pt x="2" y="16"/>
                      </a:lnTo>
                      <a:lnTo>
                        <a:pt x="7" y="2"/>
                      </a:lnTo>
                      <a:lnTo>
                        <a:pt x="7" y="0"/>
                      </a:lnTo>
                      <a:lnTo>
                        <a:pt x="5" y="2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52" name="Freeform 359">
                  <a:extLst>
                    <a:ext uri="{FF2B5EF4-FFF2-40B4-BE49-F238E27FC236}">
                      <a16:creationId xmlns:a16="http://schemas.microsoft.com/office/drawing/2014/main" id="{90DEAB75-F091-438C-B41F-9B5539DCE96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49" y="3991"/>
                  <a:ext cx="10" cy="15"/>
                </a:xfrm>
                <a:custGeom>
                  <a:avLst/>
                  <a:gdLst>
                    <a:gd name="T0" fmla="*/ 0 w 10"/>
                    <a:gd name="T1" fmla="*/ 15 h 15"/>
                    <a:gd name="T2" fmla="*/ 2 w 10"/>
                    <a:gd name="T3" fmla="*/ 15 h 15"/>
                    <a:gd name="T4" fmla="*/ 2 w 10"/>
                    <a:gd name="T5" fmla="*/ 15 h 15"/>
                    <a:gd name="T6" fmla="*/ 6 w 10"/>
                    <a:gd name="T7" fmla="*/ 10 h 15"/>
                    <a:gd name="T8" fmla="*/ 10 w 10"/>
                    <a:gd name="T9" fmla="*/ 0 h 15"/>
                    <a:gd name="T10" fmla="*/ 8 w 10"/>
                    <a:gd name="T11" fmla="*/ 0 h 15"/>
                    <a:gd name="T12" fmla="*/ 8 w 10"/>
                    <a:gd name="T13" fmla="*/ 0 h 15"/>
                    <a:gd name="T14" fmla="*/ 4 w 10"/>
                    <a:gd name="T15" fmla="*/ 10 h 15"/>
                    <a:gd name="T16" fmla="*/ 0 w 10"/>
                    <a:gd name="T17" fmla="*/ 15 h 1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0"/>
                    <a:gd name="T28" fmla="*/ 0 h 15"/>
                    <a:gd name="T29" fmla="*/ 10 w 10"/>
                    <a:gd name="T30" fmla="*/ 15 h 15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0" h="15">
                      <a:moveTo>
                        <a:pt x="0" y="15"/>
                      </a:moveTo>
                      <a:lnTo>
                        <a:pt x="2" y="15"/>
                      </a:lnTo>
                      <a:lnTo>
                        <a:pt x="6" y="1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4" y="10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53" name="Freeform 360">
                  <a:extLst>
                    <a:ext uri="{FF2B5EF4-FFF2-40B4-BE49-F238E27FC236}">
                      <a16:creationId xmlns:a16="http://schemas.microsoft.com/office/drawing/2014/main" id="{37F4E70E-3A1E-4D6F-8F78-D6C21AB21FB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59" y="3972"/>
                  <a:ext cx="6" cy="15"/>
                </a:xfrm>
                <a:custGeom>
                  <a:avLst/>
                  <a:gdLst>
                    <a:gd name="T0" fmla="*/ 0 w 6"/>
                    <a:gd name="T1" fmla="*/ 15 h 15"/>
                    <a:gd name="T2" fmla="*/ 0 w 6"/>
                    <a:gd name="T3" fmla="*/ 15 h 15"/>
                    <a:gd name="T4" fmla="*/ 2 w 6"/>
                    <a:gd name="T5" fmla="*/ 15 h 15"/>
                    <a:gd name="T6" fmla="*/ 6 w 6"/>
                    <a:gd name="T7" fmla="*/ 0 h 15"/>
                    <a:gd name="T8" fmla="*/ 6 w 6"/>
                    <a:gd name="T9" fmla="*/ 0 h 15"/>
                    <a:gd name="T10" fmla="*/ 4 w 6"/>
                    <a:gd name="T11" fmla="*/ 0 h 15"/>
                    <a:gd name="T12" fmla="*/ 0 w 6"/>
                    <a:gd name="T13" fmla="*/ 15 h 1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"/>
                    <a:gd name="T22" fmla="*/ 0 h 15"/>
                    <a:gd name="T23" fmla="*/ 6 w 6"/>
                    <a:gd name="T24" fmla="*/ 15 h 1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" h="15">
                      <a:moveTo>
                        <a:pt x="0" y="15"/>
                      </a:moveTo>
                      <a:lnTo>
                        <a:pt x="0" y="15"/>
                      </a:lnTo>
                      <a:lnTo>
                        <a:pt x="2" y="15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54" name="Freeform 361">
                  <a:extLst>
                    <a:ext uri="{FF2B5EF4-FFF2-40B4-BE49-F238E27FC236}">
                      <a16:creationId xmlns:a16="http://schemas.microsoft.com/office/drawing/2014/main" id="{0A4FF72B-A6C0-4B51-A7A0-77817358C8B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65" y="3951"/>
                  <a:ext cx="7" cy="17"/>
                </a:xfrm>
                <a:custGeom>
                  <a:avLst/>
                  <a:gdLst>
                    <a:gd name="T0" fmla="*/ 0 w 7"/>
                    <a:gd name="T1" fmla="*/ 15 h 17"/>
                    <a:gd name="T2" fmla="*/ 2 w 7"/>
                    <a:gd name="T3" fmla="*/ 17 h 17"/>
                    <a:gd name="T4" fmla="*/ 2 w 7"/>
                    <a:gd name="T5" fmla="*/ 15 h 17"/>
                    <a:gd name="T6" fmla="*/ 4 w 7"/>
                    <a:gd name="T7" fmla="*/ 11 h 17"/>
                    <a:gd name="T8" fmla="*/ 7 w 7"/>
                    <a:gd name="T9" fmla="*/ 2 h 17"/>
                    <a:gd name="T10" fmla="*/ 5 w 7"/>
                    <a:gd name="T11" fmla="*/ 0 h 17"/>
                    <a:gd name="T12" fmla="*/ 5 w 7"/>
                    <a:gd name="T13" fmla="*/ 2 h 17"/>
                    <a:gd name="T14" fmla="*/ 2 w 7"/>
                    <a:gd name="T15" fmla="*/ 11 h 17"/>
                    <a:gd name="T16" fmla="*/ 0 w 7"/>
                    <a:gd name="T17" fmla="*/ 15 h 17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7"/>
                    <a:gd name="T28" fmla="*/ 0 h 17"/>
                    <a:gd name="T29" fmla="*/ 7 w 7"/>
                    <a:gd name="T30" fmla="*/ 17 h 17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7" h="17">
                      <a:moveTo>
                        <a:pt x="0" y="15"/>
                      </a:moveTo>
                      <a:lnTo>
                        <a:pt x="2" y="17"/>
                      </a:lnTo>
                      <a:lnTo>
                        <a:pt x="2" y="15"/>
                      </a:lnTo>
                      <a:lnTo>
                        <a:pt x="4" y="11"/>
                      </a:lnTo>
                      <a:lnTo>
                        <a:pt x="7" y="2"/>
                      </a:lnTo>
                      <a:lnTo>
                        <a:pt x="5" y="0"/>
                      </a:lnTo>
                      <a:lnTo>
                        <a:pt x="5" y="2"/>
                      </a:lnTo>
                      <a:lnTo>
                        <a:pt x="2" y="11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55" name="Freeform 362">
                  <a:extLst>
                    <a:ext uri="{FF2B5EF4-FFF2-40B4-BE49-F238E27FC236}">
                      <a16:creationId xmlns:a16="http://schemas.microsoft.com/office/drawing/2014/main" id="{FFCF4194-B43B-4DDC-9DA5-B7BB4526FC2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70" y="3932"/>
                  <a:ext cx="6" cy="15"/>
                </a:xfrm>
                <a:custGeom>
                  <a:avLst/>
                  <a:gdLst>
                    <a:gd name="T0" fmla="*/ 0 w 6"/>
                    <a:gd name="T1" fmla="*/ 15 h 15"/>
                    <a:gd name="T2" fmla="*/ 2 w 6"/>
                    <a:gd name="T3" fmla="*/ 15 h 15"/>
                    <a:gd name="T4" fmla="*/ 2 w 6"/>
                    <a:gd name="T5" fmla="*/ 15 h 15"/>
                    <a:gd name="T6" fmla="*/ 6 w 6"/>
                    <a:gd name="T7" fmla="*/ 0 h 15"/>
                    <a:gd name="T8" fmla="*/ 6 w 6"/>
                    <a:gd name="T9" fmla="*/ 0 h 15"/>
                    <a:gd name="T10" fmla="*/ 4 w 6"/>
                    <a:gd name="T11" fmla="*/ 0 h 15"/>
                    <a:gd name="T12" fmla="*/ 0 w 6"/>
                    <a:gd name="T13" fmla="*/ 15 h 1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"/>
                    <a:gd name="T22" fmla="*/ 0 h 15"/>
                    <a:gd name="T23" fmla="*/ 6 w 6"/>
                    <a:gd name="T24" fmla="*/ 15 h 1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" h="15">
                      <a:moveTo>
                        <a:pt x="0" y="15"/>
                      </a:moveTo>
                      <a:lnTo>
                        <a:pt x="2" y="15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56" name="Freeform 363">
                  <a:extLst>
                    <a:ext uri="{FF2B5EF4-FFF2-40B4-BE49-F238E27FC236}">
                      <a16:creationId xmlns:a16="http://schemas.microsoft.com/office/drawing/2014/main" id="{355A371A-2723-4620-8947-9B9E2C6151F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76" y="3910"/>
                  <a:ext cx="4" cy="18"/>
                </a:xfrm>
                <a:custGeom>
                  <a:avLst/>
                  <a:gdLst>
                    <a:gd name="T0" fmla="*/ 0 w 4"/>
                    <a:gd name="T1" fmla="*/ 16 h 18"/>
                    <a:gd name="T2" fmla="*/ 2 w 4"/>
                    <a:gd name="T3" fmla="*/ 18 h 18"/>
                    <a:gd name="T4" fmla="*/ 2 w 4"/>
                    <a:gd name="T5" fmla="*/ 16 h 18"/>
                    <a:gd name="T6" fmla="*/ 2 w 4"/>
                    <a:gd name="T7" fmla="*/ 14 h 18"/>
                    <a:gd name="T8" fmla="*/ 4 w 4"/>
                    <a:gd name="T9" fmla="*/ 0 h 18"/>
                    <a:gd name="T10" fmla="*/ 4 w 4"/>
                    <a:gd name="T11" fmla="*/ 0 h 18"/>
                    <a:gd name="T12" fmla="*/ 2 w 4"/>
                    <a:gd name="T13" fmla="*/ 0 h 18"/>
                    <a:gd name="T14" fmla="*/ 0 w 4"/>
                    <a:gd name="T15" fmla="*/ 14 h 18"/>
                    <a:gd name="T16" fmla="*/ 0 w 4"/>
                    <a:gd name="T17" fmla="*/ 16 h 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4"/>
                    <a:gd name="T28" fmla="*/ 0 h 18"/>
                    <a:gd name="T29" fmla="*/ 4 w 4"/>
                    <a:gd name="T30" fmla="*/ 18 h 1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4" h="18">
                      <a:moveTo>
                        <a:pt x="0" y="16"/>
                      </a:moveTo>
                      <a:lnTo>
                        <a:pt x="2" y="18"/>
                      </a:lnTo>
                      <a:lnTo>
                        <a:pt x="2" y="16"/>
                      </a:lnTo>
                      <a:lnTo>
                        <a:pt x="2" y="14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14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57" name="Freeform 364">
                  <a:extLst>
                    <a:ext uri="{FF2B5EF4-FFF2-40B4-BE49-F238E27FC236}">
                      <a16:creationId xmlns:a16="http://schemas.microsoft.com/office/drawing/2014/main" id="{7C323726-7CD7-4B97-8D09-2909F7466D6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80" y="3889"/>
                  <a:ext cx="4" cy="18"/>
                </a:xfrm>
                <a:custGeom>
                  <a:avLst/>
                  <a:gdLst>
                    <a:gd name="T0" fmla="*/ 0 w 4"/>
                    <a:gd name="T1" fmla="*/ 16 h 18"/>
                    <a:gd name="T2" fmla="*/ 0 w 4"/>
                    <a:gd name="T3" fmla="*/ 18 h 18"/>
                    <a:gd name="T4" fmla="*/ 2 w 4"/>
                    <a:gd name="T5" fmla="*/ 16 h 18"/>
                    <a:gd name="T6" fmla="*/ 4 w 4"/>
                    <a:gd name="T7" fmla="*/ 0 h 18"/>
                    <a:gd name="T8" fmla="*/ 4 w 4"/>
                    <a:gd name="T9" fmla="*/ 0 h 18"/>
                    <a:gd name="T10" fmla="*/ 2 w 4"/>
                    <a:gd name="T11" fmla="*/ 0 h 18"/>
                    <a:gd name="T12" fmla="*/ 0 w 4"/>
                    <a:gd name="T13" fmla="*/ 16 h 18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"/>
                    <a:gd name="T22" fmla="*/ 0 h 18"/>
                    <a:gd name="T23" fmla="*/ 4 w 4"/>
                    <a:gd name="T24" fmla="*/ 18 h 18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" h="18">
                      <a:moveTo>
                        <a:pt x="0" y="16"/>
                      </a:moveTo>
                      <a:lnTo>
                        <a:pt x="0" y="18"/>
                      </a:lnTo>
                      <a:lnTo>
                        <a:pt x="2" y="1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58" name="Freeform 365">
                  <a:extLst>
                    <a:ext uri="{FF2B5EF4-FFF2-40B4-BE49-F238E27FC236}">
                      <a16:creationId xmlns:a16="http://schemas.microsoft.com/office/drawing/2014/main" id="{77A0BC9E-38D7-4DD1-BD5B-171D1BDBB78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82" y="3868"/>
                  <a:ext cx="4" cy="17"/>
                </a:xfrm>
                <a:custGeom>
                  <a:avLst/>
                  <a:gdLst>
                    <a:gd name="T0" fmla="*/ 0 w 4"/>
                    <a:gd name="T1" fmla="*/ 16 h 17"/>
                    <a:gd name="T2" fmla="*/ 2 w 4"/>
                    <a:gd name="T3" fmla="*/ 17 h 17"/>
                    <a:gd name="T4" fmla="*/ 2 w 4"/>
                    <a:gd name="T5" fmla="*/ 16 h 17"/>
                    <a:gd name="T6" fmla="*/ 4 w 4"/>
                    <a:gd name="T7" fmla="*/ 0 h 17"/>
                    <a:gd name="T8" fmla="*/ 2 w 4"/>
                    <a:gd name="T9" fmla="*/ 0 h 17"/>
                    <a:gd name="T10" fmla="*/ 2 w 4"/>
                    <a:gd name="T11" fmla="*/ 0 h 17"/>
                    <a:gd name="T12" fmla="*/ 0 w 4"/>
                    <a:gd name="T13" fmla="*/ 16 h 1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"/>
                    <a:gd name="T22" fmla="*/ 0 h 17"/>
                    <a:gd name="T23" fmla="*/ 4 w 4"/>
                    <a:gd name="T24" fmla="*/ 17 h 1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" h="17">
                      <a:moveTo>
                        <a:pt x="0" y="16"/>
                      </a:moveTo>
                      <a:lnTo>
                        <a:pt x="2" y="17"/>
                      </a:lnTo>
                      <a:lnTo>
                        <a:pt x="2" y="1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59" name="Freeform 366">
                  <a:extLst>
                    <a:ext uri="{FF2B5EF4-FFF2-40B4-BE49-F238E27FC236}">
                      <a16:creationId xmlns:a16="http://schemas.microsoft.com/office/drawing/2014/main" id="{A09D639B-5AF6-409E-98B2-0DC29F35D9D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84" y="3847"/>
                  <a:ext cx="2" cy="17"/>
                </a:xfrm>
                <a:custGeom>
                  <a:avLst/>
                  <a:gdLst>
                    <a:gd name="T0" fmla="*/ 0 w 2"/>
                    <a:gd name="T1" fmla="*/ 15 h 17"/>
                    <a:gd name="T2" fmla="*/ 0 w 2"/>
                    <a:gd name="T3" fmla="*/ 17 h 17"/>
                    <a:gd name="T4" fmla="*/ 2 w 2"/>
                    <a:gd name="T5" fmla="*/ 15 h 17"/>
                    <a:gd name="T6" fmla="*/ 2 w 2"/>
                    <a:gd name="T7" fmla="*/ 0 h 17"/>
                    <a:gd name="T8" fmla="*/ 2 w 2"/>
                    <a:gd name="T9" fmla="*/ 0 h 17"/>
                    <a:gd name="T10" fmla="*/ 0 w 2"/>
                    <a:gd name="T11" fmla="*/ 0 h 17"/>
                    <a:gd name="T12" fmla="*/ 0 w 2"/>
                    <a:gd name="T13" fmla="*/ 15 h 1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"/>
                    <a:gd name="T22" fmla="*/ 0 h 17"/>
                    <a:gd name="T23" fmla="*/ 2 w 2"/>
                    <a:gd name="T24" fmla="*/ 17 h 1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" h="17">
                      <a:moveTo>
                        <a:pt x="0" y="15"/>
                      </a:moveTo>
                      <a:lnTo>
                        <a:pt x="0" y="17"/>
                      </a:lnTo>
                      <a:lnTo>
                        <a:pt x="2" y="15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60" name="Freeform 367">
                  <a:extLst>
                    <a:ext uri="{FF2B5EF4-FFF2-40B4-BE49-F238E27FC236}">
                      <a16:creationId xmlns:a16="http://schemas.microsoft.com/office/drawing/2014/main" id="{0A2DCAAD-64E8-4282-8E94-B84147F30FC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84" y="3826"/>
                  <a:ext cx="2" cy="17"/>
                </a:xfrm>
                <a:custGeom>
                  <a:avLst/>
                  <a:gdLst>
                    <a:gd name="T0" fmla="*/ 0 w 2"/>
                    <a:gd name="T1" fmla="*/ 15 h 17"/>
                    <a:gd name="T2" fmla="*/ 2 w 2"/>
                    <a:gd name="T3" fmla="*/ 17 h 17"/>
                    <a:gd name="T4" fmla="*/ 2 w 2"/>
                    <a:gd name="T5" fmla="*/ 15 h 17"/>
                    <a:gd name="T6" fmla="*/ 2 w 2"/>
                    <a:gd name="T7" fmla="*/ 0 h 17"/>
                    <a:gd name="T8" fmla="*/ 2 w 2"/>
                    <a:gd name="T9" fmla="*/ 0 h 17"/>
                    <a:gd name="T10" fmla="*/ 0 w 2"/>
                    <a:gd name="T11" fmla="*/ 0 h 17"/>
                    <a:gd name="T12" fmla="*/ 0 w 2"/>
                    <a:gd name="T13" fmla="*/ 15 h 1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"/>
                    <a:gd name="T22" fmla="*/ 0 h 17"/>
                    <a:gd name="T23" fmla="*/ 2 w 2"/>
                    <a:gd name="T24" fmla="*/ 17 h 1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" h="17">
                      <a:moveTo>
                        <a:pt x="0" y="15"/>
                      </a:moveTo>
                      <a:lnTo>
                        <a:pt x="2" y="17"/>
                      </a:lnTo>
                      <a:lnTo>
                        <a:pt x="2" y="15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61" name="Freeform 368">
                  <a:extLst>
                    <a:ext uri="{FF2B5EF4-FFF2-40B4-BE49-F238E27FC236}">
                      <a16:creationId xmlns:a16="http://schemas.microsoft.com/office/drawing/2014/main" id="{88CAD151-8B5C-410A-9FEC-60E7AB9360D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84" y="3805"/>
                  <a:ext cx="2" cy="17"/>
                </a:xfrm>
                <a:custGeom>
                  <a:avLst/>
                  <a:gdLst>
                    <a:gd name="T0" fmla="*/ 0 w 2"/>
                    <a:gd name="T1" fmla="*/ 15 h 17"/>
                    <a:gd name="T2" fmla="*/ 0 w 2"/>
                    <a:gd name="T3" fmla="*/ 17 h 17"/>
                    <a:gd name="T4" fmla="*/ 2 w 2"/>
                    <a:gd name="T5" fmla="*/ 15 h 17"/>
                    <a:gd name="T6" fmla="*/ 2 w 2"/>
                    <a:gd name="T7" fmla="*/ 0 h 17"/>
                    <a:gd name="T8" fmla="*/ 0 w 2"/>
                    <a:gd name="T9" fmla="*/ 0 h 17"/>
                    <a:gd name="T10" fmla="*/ 0 w 2"/>
                    <a:gd name="T11" fmla="*/ 0 h 17"/>
                    <a:gd name="T12" fmla="*/ 0 w 2"/>
                    <a:gd name="T13" fmla="*/ 15 h 1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2"/>
                    <a:gd name="T22" fmla="*/ 0 h 17"/>
                    <a:gd name="T23" fmla="*/ 2 w 2"/>
                    <a:gd name="T24" fmla="*/ 17 h 1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2" h="17">
                      <a:moveTo>
                        <a:pt x="0" y="15"/>
                      </a:moveTo>
                      <a:lnTo>
                        <a:pt x="0" y="17"/>
                      </a:lnTo>
                      <a:lnTo>
                        <a:pt x="2" y="15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62" name="Freeform 369">
                  <a:extLst>
                    <a:ext uri="{FF2B5EF4-FFF2-40B4-BE49-F238E27FC236}">
                      <a16:creationId xmlns:a16="http://schemas.microsoft.com/office/drawing/2014/main" id="{CF76AFA5-1545-4171-B85C-556A54C5CBA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80" y="3784"/>
                  <a:ext cx="4" cy="17"/>
                </a:xfrm>
                <a:custGeom>
                  <a:avLst/>
                  <a:gdLst>
                    <a:gd name="T0" fmla="*/ 2 w 4"/>
                    <a:gd name="T1" fmla="*/ 15 h 17"/>
                    <a:gd name="T2" fmla="*/ 4 w 4"/>
                    <a:gd name="T3" fmla="*/ 17 h 17"/>
                    <a:gd name="T4" fmla="*/ 4 w 4"/>
                    <a:gd name="T5" fmla="*/ 15 h 17"/>
                    <a:gd name="T6" fmla="*/ 2 w 4"/>
                    <a:gd name="T7" fmla="*/ 2 h 17"/>
                    <a:gd name="T8" fmla="*/ 2 w 4"/>
                    <a:gd name="T9" fmla="*/ 0 h 17"/>
                    <a:gd name="T10" fmla="*/ 0 w 4"/>
                    <a:gd name="T11" fmla="*/ 2 h 17"/>
                    <a:gd name="T12" fmla="*/ 2 w 4"/>
                    <a:gd name="T13" fmla="*/ 15 h 1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4"/>
                    <a:gd name="T22" fmla="*/ 0 h 17"/>
                    <a:gd name="T23" fmla="*/ 4 w 4"/>
                    <a:gd name="T24" fmla="*/ 17 h 1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4" h="17">
                      <a:moveTo>
                        <a:pt x="2" y="15"/>
                      </a:moveTo>
                      <a:lnTo>
                        <a:pt x="4" y="17"/>
                      </a:lnTo>
                      <a:lnTo>
                        <a:pt x="4" y="15"/>
                      </a:lnTo>
                      <a:lnTo>
                        <a:pt x="2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2" y="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63" name="Freeform 370">
                  <a:extLst>
                    <a:ext uri="{FF2B5EF4-FFF2-40B4-BE49-F238E27FC236}">
                      <a16:creationId xmlns:a16="http://schemas.microsoft.com/office/drawing/2014/main" id="{B6386F0F-DAFA-431B-8DFE-4A5099355AD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76" y="3763"/>
                  <a:ext cx="6" cy="17"/>
                </a:xfrm>
                <a:custGeom>
                  <a:avLst/>
                  <a:gdLst>
                    <a:gd name="T0" fmla="*/ 4 w 6"/>
                    <a:gd name="T1" fmla="*/ 17 h 17"/>
                    <a:gd name="T2" fmla="*/ 4 w 6"/>
                    <a:gd name="T3" fmla="*/ 17 h 17"/>
                    <a:gd name="T4" fmla="*/ 6 w 6"/>
                    <a:gd name="T5" fmla="*/ 17 h 17"/>
                    <a:gd name="T6" fmla="*/ 2 w 6"/>
                    <a:gd name="T7" fmla="*/ 2 h 17"/>
                    <a:gd name="T8" fmla="*/ 2 w 6"/>
                    <a:gd name="T9" fmla="*/ 0 h 17"/>
                    <a:gd name="T10" fmla="*/ 0 w 6"/>
                    <a:gd name="T11" fmla="*/ 2 h 17"/>
                    <a:gd name="T12" fmla="*/ 4 w 6"/>
                    <a:gd name="T13" fmla="*/ 17 h 1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"/>
                    <a:gd name="T22" fmla="*/ 0 h 17"/>
                    <a:gd name="T23" fmla="*/ 6 w 6"/>
                    <a:gd name="T24" fmla="*/ 17 h 1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" h="17">
                      <a:moveTo>
                        <a:pt x="4" y="17"/>
                      </a:moveTo>
                      <a:lnTo>
                        <a:pt x="4" y="17"/>
                      </a:lnTo>
                      <a:lnTo>
                        <a:pt x="6" y="17"/>
                      </a:lnTo>
                      <a:lnTo>
                        <a:pt x="2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4" y="1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64" name="Freeform 371">
                  <a:extLst>
                    <a:ext uri="{FF2B5EF4-FFF2-40B4-BE49-F238E27FC236}">
                      <a16:creationId xmlns:a16="http://schemas.microsoft.com/office/drawing/2014/main" id="{A17DC2F3-0910-4040-8DBC-E7B0D0656B0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72" y="3742"/>
                  <a:ext cx="6" cy="17"/>
                </a:xfrm>
                <a:custGeom>
                  <a:avLst/>
                  <a:gdLst>
                    <a:gd name="T0" fmla="*/ 4 w 6"/>
                    <a:gd name="T1" fmla="*/ 17 h 17"/>
                    <a:gd name="T2" fmla="*/ 4 w 6"/>
                    <a:gd name="T3" fmla="*/ 17 h 17"/>
                    <a:gd name="T4" fmla="*/ 6 w 6"/>
                    <a:gd name="T5" fmla="*/ 17 h 17"/>
                    <a:gd name="T6" fmla="*/ 2 w 6"/>
                    <a:gd name="T7" fmla="*/ 1 h 17"/>
                    <a:gd name="T8" fmla="*/ 0 w 6"/>
                    <a:gd name="T9" fmla="*/ 0 h 17"/>
                    <a:gd name="T10" fmla="*/ 0 w 6"/>
                    <a:gd name="T11" fmla="*/ 1 h 17"/>
                    <a:gd name="T12" fmla="*/ 4 w 6"/>
                    <a:gd name="T13" fmla="*/ 17 h 1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6"/>
                    <a:gd name="T22" fmla="*/ 0 h 17"/>
                    <a:gd name="T23" fmla="*/ 6 w 6"/>
                    <a:gd name="T24" fmla="*/ 17 h 1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6" h="17">
                      <a:moveTo>
                        <a:pt x="4" y="17"/>
                      </a:moveTo>
                      <a:lnTo>
                        <a:pt x="4" y="17"/>
                      </a:lnTo>
                      <a:lnTo>
                        <a:pt x="6" y="17"/>
                      </a:lnTo>
                      <a:lnTo>
                        <a:pt x="2" y="1"/>
                      </a:lnTo>
                      <a:lnTo>
                        <a:pt x="0" y="0"/>
                      </a:lnTo>
                      <a:lnTo>
                        <a:pt x="0" y="1"/>
                      </a:lnTo>
                      <a:lnTo>
                        <a:pt x="4" y="1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65" name="Freeform 372">
                  <a:extLst>
                    <a:ext uri="{FF2B5EF4-FFF2-40B4-BE49-F238E27FC236}">
                      <a16:creationId xmlns:a16="http://schemas.microsoft.com/office/drawing/2014/main" id="{ABC4B231-1558-4CA0-9C1F-77DEF3518AF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67" y="3722"/>
                  <a:ext cx="5" cy="18"/>
                </a:xfrm>
                <a:custGeom>
                  <a:avLst/>
                  <a:gdLst>
                    <a:gd name="T0" fmla="*/ 3 w 5"/>
                    <a:gd name="T1" fmla="*/ 16 h 18"/>
                    <a:gd name="T2" fmla="*/ 5 w 5"/>
                    <a:gd name="T3" fmla="*/ 18 h 18"/>
                    <a:gd name="T4" fmla="*/ 5 w 5"/>
                    <a:gd name="T5" fmla="*/ 16 h 18"/>
                    <a:gd name="T6" fmla="*/ 2 w 5"/>
                    <a:gd name="T7" fmla="*/ 2 h 18"/>
                    <a:gd name="T8" fmla="*/ 2 w 5"/>
                    <a:gd name="T9" fmla="*/ 0 h 18"/>
                    <a:gd name="T10" fmla="*/ 0 w 5"/>
                    <a:gd name="T11" fmla="*/ 0 h 18"/>
                    <a:gd name="T12" fmla="*/ 0 w 5"/>
                    <a:gd name="T13" fmla="*/ 0 h 18"/>
                    <a:gd name="T14" fmla="*/ 0 w 5"/>
                    <a:gd name="T15" fmla="*/ 2 h 18"/>
                    <a:gd name="T16" fmla="*/ 3 w 5"/>
                    <a:gd name="T17" fmla="*/ 16 h 1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5"/>
                    <a:gd name="T28" fmla="*/ 0 h 18"/>
                    <a:gd name="T29" fmla="*/ 5 w 5"/>
                    <a:gd name="T30" fmla="*/ 18 h 1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5" h="18">
                      <a:moveTo>
                        <a:pt x="3" y="16"/>
                      </a:moveTo>
                      <a:lnTo>
                        <a:pt x="5" y="18"/>
                      </a:lnTo>
                      <a:lnTo>
                        <a:pt x="5" y="16"/>
                      </a:lnTo>
                      <a:lnTo>
                        <a:pt x="2" y="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3" y="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66" name="Freeform 373">
                  <a:extLst>
                    <a:ext uri="{FF2B5EF4-FFF2-40B4-BE49-F238E27FC236}">
                      <a16:creationId xmlns:a16="http://schemas.microsoft.com/office/drawing/2014/main" id="{C9C31005-ECA6-41AC-B80D-2AE57BF5E91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59" y="3703"/>
                  <a:ext cx="8" cy="15"/>
                </a:xfrm>
                <a:custGeom>
                  <a:avLst/>
                  <a:gdLst>
                    <a:gd name="T0" fmla="*/ 6 w 8"/>
                    <a:gd name="T1" fmla="*/ 15 h 15"/>
                    <a:gd name="T2" fmla="*/ 6 w 8"/>
                    <a:gd name="T3" fmla="*/ 15 h 15"/>
                    <a:gd name="T4" fmla="*/ 8 w 8"/>
                    <a:gd name="T5" fmla="*/ 15 h 15"/>
                    <a:gd name="T6" fmla="*/ 2 w 8"/>
                    <a:gd name="T7" fmla="*/ 0 h 15"/>
                    <a:gd name="T8" fmla="*/ 2 w 8"/>
                    <a:gd name="T9" fmla="*/ 0 h 15"/>
                    <a:gd name="T10" fmla="*/ 0 w 8"/>
                    <a:gd name="T11" fmla="*/ 0 h 15"/>
                    <a:gd name="T12" fmla="*/ 6 w 8"/>
                    <a:gd name="T13" fmla="*/ 15 h 1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8"/>
                    <a:gd name="T22" fmla="*/ 0 h 15"/>
                    <a:gd name="T23" fmla="*/ 8 w 8"/>
                    <a:gd name="T24" fmla="*/ 15 h 1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8" h="15">
                      <a:moveTo>
                        <a:pt x="6" y="15"/>
                      </a:moveTo>
                      <a:lnTo>
                        <a:pt x="6" y="15"/>
                      </a:lnTo>
                      <a:lnTo>
                        <a:pt x="8" y="15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6" y="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67" name="Freeform 374">
                  <a:extLst>
                    <a:ext uri="{FF2B5EF4-FFF2-40B4-BE49-F238E27FC236}">
                      <a16:creationId xmlns:a16="http://schemas.microsoft.com/office/drawing/2014/main" id="{0E72C9A8-CD52-4FF1-B095-92C8AAAD1BB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51" y="3682"/>
                  <a:ext cx="8" cy="17"/>
                </a:xfrm>
                <a:custGeom>
                  <a:avLst/>
                  <a:gdLst>
                    <a:gd name="T0" fmla="*/ 6 w 8"/>
                    <a:gd name="T1" fmla="*/ 15 h 17"/>
                    <a:gd name="T2" fmla="*/ 8 w 8"/>
                    <a:gd name="T3" fmla="*/ 17 h 17"/>
                    <a:gd name="T4" fmla="*/ 8 w 8"/>
                    <a:gd name="T5" fmla="*/ 15 h 17"/>
                    <a:gd name="T6" fmla="*/ 4 w 8"/>
                    <a:gd name="T7" fmla="*/ 4 h 17"/>
                    <a:gd name="T8" fmla="*/ 2 w 8"/>
                    <a:gd name="T9" fmla="*/ 2 h 17"/>
                    <a:gd name="T10" fmla="*/ 2 w 8"/>
                    <a:gd name="T11" fmla="*/ 0 h 17"/>
                    <a:gd name="T12" fmla="*/ 0 w 8"/>
                    <a:gd name="T13" fmla="*/ 2 h 17"/>
                    <a:gd name="T14" fmla="*/ 2 w 8"/>
                    <a:gd name="T15" fmla="*/ 4 h 17"/>
                    <a:gd name="T16" fmla="*/ 6 w 8"/>
                    <a:gd name="T17" fmla="*/ 15 h 17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8"/>
                    <a:gd name="T28" fmla="*/ 0 h 17"/>
                    <a:gd name="T29" fmla="*/ 8 w 8"/>
                    <a:gd name="T30" fmla="*/ 17 h 17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8" h="17">
                      <a:moveTo>
                        <a:pt x="6" y="15"/>
                      </a:moveTo>
                      <a:lnTo>
                        <a:pt x="8" y="17"/>
                      </a:lnTo>
                      <a:lnTo>
                        <a:pt x="8" y="15"/>
                      </a:lnTo>
                      <a:lnTo>
                        <a:pt x="4" y="4"/>
                      </a:lnTo>
                      <a:lnTo>
                        <a:pt x="2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2" y="4"/>
                      </a:lnTo>
                      <a:lnTo>
                        <a:pt x="6" y="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68" name="Freeform 375">
                  <a:extLst>
                    <a:ext uri="{FF2B5EF4-FFF2-40B4-BE49-F238E27FC236}">
                      <a16:creationId xmlns:a16="http://schemas.microsoft.com/office/drawing/2014/main" id="{0CF01DE9-0716-4227-83BD-5FA394C3AA9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44" y="3663"/>
                  <a:ext cx="7" cy="17"/>
                </a:xfrm>
                <a:custGeom>
                  <a:avLst/>
                  <a:gdLst>
                    <a:gd name="T0" fmla="*/ 5 w 7"/>
                    <a:gd name="T1" fmla="*/ 15 h 17"/>
                    <a:gd name="T2" fmla="*/ 5 w 7"/>
                    <a:gd name="T3" fmla="*/ 17 h 17"/>
                    <a:gd name="T4" fmla="*/ 7 w 7"/>
                    <a:gd name="T5" fmla="*/ 15 h 17"/>
                    <a:gd name="T6" fmla="*/ 2 w 7"/>
                    <a:gd name="T7" fmla="*/ 2 h 17"/>
                    <a:gd name="T8" fmla="*/ 0 w 7"/>
                    <a:gd name="T9" fmla="*/ 0 h 17"/>
                    <a:gd name="T10" fmla="*/ 0 w 7"/>
                    <a:gd name="T11" fmla="*/ 2 h 17"/>
                    <a:gd name="T12" fmla="*/ 5 w 7"/>
                    <a:gd name="T13" fmla="*/ 15 h 1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7"/>
                    <a:gd name="T22" fmla="*/ 0 h 17"/>
                    <a:gd name="T23" fmla="*/ 7 w 7"/>
                    <a:gd name="T24" fmla="*/ 17 h 1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7" h="17">
                      <a:moveTo>
                        <a:pt x="5" y="15"/>
                      </a:moveTo>
                      <a:lnTo>
                        <a:pt x="5" y="17"/>
                      </a:lnTo>
                      <a:lnTo>
                        <a:pt x="7" y="15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5" y="1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69" name="Freeform 376">
                  <a:extLst>
                    <a:ext uri="{FF2B5EF4-FFF2-40B4-BE49-F238E27FC236}">
                      <a16:creationId xmlns:a16="http://schemas.microsoft.com/office/drawing/2014/main" id="{52D612B7-1191-44B6-B693-290D2611A4D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32" y="3646"/>
                  <a:ext cx="10" cy="15"/>
                </a:xfrm>
                <a:custGeom>
                  <a:avLst/>
                  <a:gdLst>
                    <a:gd name="T0" fmla="*/ 8 w 10"/>
                    <a:gd name="T1" fmla="*/ 13 h 15"/>
                    <a:gd name="T2" fmla="*/ 10 w 10"/>
                    <a:gd name="T3" fmla="*/ 15 h 15"/>
                    <a:gd name="T4" fmla="*/ 10 w 10"/>
                    <a:gd name="T5" fmla="*/ 13 h 15"/>
                    <a:gd name="T6" fmla="*/ 6 w 10"/>
                    <a:gd name="T7" fmla="*/ 5 h 15"/>
                    <a:gd name="T8" fmla="*/ 2 w 10"/>
                    <a:gd name="T9" fmla="*/ 0 h 15"/>
                    <a:gd name="T10" fmla="*/ 2 w 10"/>
                    <a:gd name="T11" fmla="*/ 0 h 15"/>
                    <a:gd name="T12" fmla="*/ 0 w 10"/>
                    <a:gd name="T13" fmla="*/ 0 h 15"/>
                    <a:gd name="T14" fmla="*/ 4 w 10"/>
                    <a:gd name="T15" fmla="*/ 5 h 15"/>
                    <a:gd name="T16" fmla="*/ 8 w 10"/>
                    <a:gd name="T17" fmla="*/ 13 h 1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0"/>
                    <a:gd name="T28" fmla="*/ 0 h 15"/>
                    <a:gd name="T29" fmla="*/ 10 w 10"/>
                    <a:gd name="T30" fmla="*/ 15 h 15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0" h="15">
                      <a:moveTo>
                        <a:pt x="8" y="13"/>
                      </a:moveTo>
                      <a:lnTo>
                        <a:pt x="10" y="15"/>
                      </a:lnTo>
                      <a:lnTo>
                        <a:pt x="10" y="13"/>
                      </a:lnTo>
                      <a:lnTo>
                        <a:pt x="6" y="5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4" y="5"/>
                      </a:lnTo>
                      <a:lnTo>
                        <a:pt x="8" y="1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70" name="Freeform 377">
                  <a:extLst>
                    <a:ext uri="{FF2B5EF4-FFF2-40B4-BE49-F238E27FC236}">
                      <a16:creationId xmlns:a16="http://schemas.microsoft.com/office/drawing/2014/main" id="{36D7C97D-06C7-46B8-80BD-BC0D8781C2EA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22" y="3626"/>
                  <a:ext cx="10" cy="16"/>
                </a:xfrm>
                <a:custGeom>
                  <a:avLst/>
                  <a:gdLst>
                    <a:gd name="T0" fmla="*/ 8 w 10"/>
                    <a:gd name="T1" fmla="*/ 16 h 16"/>
                    <a:gd name="T2" fmla="*/ 8 w 10"/>
                    <a:gd name="T3" fmla="*/ 16 h 16"/>
                    <a:gd name="T4" fmla="*/ 10 w 10"/>
                    <a:gd name="T5" fmla="*/ 16 h 16"/>
                    <a:gd name="T6" fmla="*/ 2 w 10"/>
                    <a:gd name="T7" fmla="*/ 2 h 16"/>
                    <a:gd name="T8" fmla="*/ 0 w 10"/>
                    <a:gd name="T9" fmla="*/ 0 h 16"/>
                    <a:gd name="T10" fmla="*/ 0 w 10"/>
                    <a:gd name="T11" fmla="*/ 2 h 16"/>
                    <a:gd name="T12" fmla="*/ 8 w 10"/>
                    <a:gd name="T13" fmla="*/ 16 h 1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0"/>
                    <a:gd name="T22" fmla="*/ 0 h 16"/>
                    <a:gd name="T23" fmla="*/ 10 w 10"/>
                    <a:gd name="T24" fmla="*/ 16 h 1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0" h="16">
                      <a:moveTo>
                        <a:pt x="8" y="16"/>
                      </a:moveTo>
                      <a:lnTo>
                        <a:pt x="8" y="16"/>
                      </a:lnTo>
                      <a:lnTo>
                        <a:pt x="10" y="16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8" y="1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71" name="Freeform 378">
                  <a:extLst>
                    <a:ext uri="{FF2B5EF4-FFF2-40B4-BE49-F238E27FC236}">
                      <a16:creationId xmlns:a16="http://schemas.microsoft.com/office/drawing/2014/main" id="{E819FC9B-6F17-4E47-972A-D36E169785E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611" y="3609"/>
                  <a:ext cx="10" cy="15"/>
                </a:xfrm>
                <a:custGeom>
                  <a:avLst/>
                  <a:gdLst>
                    <a:gd name="T0" fmla="*/ 8 w 10"/>
                    <a:gd name="T1" fmla="*/ 13 h 15"/>
                    <a:gd name="T2" fmla="*/ 10 w 10"/>
                    <a:gd name="T3" fmla="*/ 15 h 15"/>
                    <a:gd name="T4" fmla="*/ 10 w 10"/>
                    <a:gd name="T5" fmla="*/ 13 h 15"/>
                    <a:gd name="T6" fmla="*/ 8 w 10"/>
                    <a:gd name="T7" fmla="*/ 10 h 15"/>
                    <a:gd name="T8" fmla="*/ 2 w 10"/>
                    <a:gd name="T9" fmla="*/ 2 h 15"/>
                    <a:gd name="T10" fmla="*/ 0 w 10"/>
                    <a:gd name="T11" fmla="*/ 0 h 15"/>
                    <a:gd name="T12" fmla="*/ 0 w 10"/>
                    <a:gd name="T13" fmla="*/ 2 h 15"/>
                    <a:gd name="T14" fmla="*/ 6 w 10"/>
                    <a:gd name="T15" fmla="*/ 10 h 15"/>
                    <a:gd name="T16" fmla="*/ 8 w 10"/>
                    <a:gd name="T17" fmla="*/ 13 h 15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0"/>
                    <a:gd name="T28" fmla="*/ 0 h 15"/>
                    <a:gd name="T29" fmla="*/ 10 w 10"/>
                    <a:gd name="T30" fmla="*/ 15 h 15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0" h="15">
                      <a:moveTo>
                        <a:pt x="8" y="13"/>
                      </a:moveTo>
                      <a:lnTo>
                        <a:pt x="10" y="15"/>
                      </a:lnTo>
                      <a:lnTo>
                        <a:pt x="10" y="13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6" y="10"/>
                      </a:lnTo>
                      <a:lnTo>
                        <a:pt x="8" y="1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72" name="Freeform 379">
                  <a:extLst>
                    <a:ext uri="{FF2B5EF4-FFF2-40B4-BE49-F238E27FC236}">
                      <a16:creationId xmlns:a16="http://schemas.microsoft.com/office/drawing/2014/main" id="{D79BB14E-E7CA-434F-99B7-D1D4034A459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98" y="3592"/>
                  <a:ext cx="11" cy="15"/>
                </a:xfrm>
                <a:custGeom>
                  <a:avLst/>
                  <a:gdLst>
                    <a:gd name="T0" fmla="*/ 9 w 11"/>
                    <a:gd name="T1" fmla="*/ 13 h 15"/>
                    <a:gd name="T2" fmla="*/ 9 w 11"/>
                    <a:gd name="T3" fmla="*/ 15 h 15"/>
                    <a:gd name="T4" fmla="*/ 11 w 11"/>
                    <a:gd name="T5" fmla="*/ 13 h 15"/>
                    <a:gd name="T6" fmla="*/ 1 w 11"/>
                    <a:gd name="T7" fmla="*/ 2 h 15"/>
                    <a:gd name="T8" fmla="*/ 1 w 11"/>
                    <a:gd name="T9" fmla="*/ 0 h 15"/>
                    <a:gd name="T10" fmla="*/ 0 w 11"/>
                    <a:gd name="T11" fmla="*/ 2 h 15"/>
                    <a:gd name="T12" fmla="*/ 9 w 11"/>
                    <a:gd name="T13" fmla="*/ 13 h 1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1"/>
                    <a:gd name="T22" fmla="*/ 0 h 15"/>
                    <a:gd name="T23" fmla="*/ 11 w 11"/>
                    <a:gd name="T24" fmla="*/ 15 h 1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1" h="15">
                      <a:moveTo>
                        <a:pt x="9" y="13"/>
                      </a:moveTo>
                      <a:lnTo>
                        <a:pt x="9" y="15"/>
                      </a:lnTo>
                      <a:lnTo>
                        <a:pt x="11" y="13"/>
                      </a:lnTo>
                      <a:lnTo>
                        <a:pt x="1" y="2"/>
                      </a:lnTo>
                      <a:lnTo>
                        <a:pt x="1" y="0"/>
                      </a:lnTo>
                      <a:lnTo>
                        <a:pt x="0" y="2"/>
                      </a:lnTo>
                      <a:lnTo>
                        <a:pt x="9" y="1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73" name="Freeform 380">
                  <a:extLst>
                    <a:ext uri="{FF2B5EF4-FFF2-40B4-BE49-F238E27FC236}">
                      <a16:creationId xmlns:a16="http://schemas.microsoft.com/office/drawing/2014/main" id="{DB7F9CB6-38CB-4275-AB51-230D5B63211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84" y="3576"/>
                  <a:ext cx="12" cy="14"/>
                </a:xfrm>
                <a:custGeom>
                  <a:avLst/>
                  <a:gdLst>
                    <a:gd name="T0" fmla="*/ 10 w 12"/>
                    <a:gd name="T1" fmla="*/ 12 h 14"/>
                    <a:gd name="T2" fmla="*/ 12 w 12"/>
                    <a:gd name="T3" fmla="*/ 14 h 14"/>
                    <a:gd name="T4" fmla="*/ 12 w 12"/>
                    <a:gd name="T5" fmla="*/ 12 h 14"/>
                    <a:gd name="T6" fmla="*/ 12 w 12"/>
                    <a:gd name="T7" fmla="*/ 10 h 14"/>
                    <a:gd name="T8" fmla="*/ 2 w 12"/>
                    <a:gd name="T9" fmla="*/ 0 h 14"/>
                    <a:gd name="T10" fmla="*/ 0 w 12"/>
                    <a:gd name="T11" fmla="*/ 0 h 14"/>
                    <a:gd name="T12" fmla="*/ 0 w 12"/>
                    <a:gd name="T13" fmla="*/ 0 h 14"/>
                    <a:gd name="T14" fmla="*/ 10 w 12"/>
                    <a:gd name="T15" fmla="*/ 10 h 14"/>
                    <a:gd name="T16" fmla="*/ 10 w 12"/>
                    <a:gd name="T17" fmla="*/ 12 h 1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2"/>
                    <a:gd name="T28" fmla="*/ 0 h 14"/>
                    <a:gd name="T29" fmla="*/ 12 w 12"/>
                    <a:gd name="T30" fmla="*/ 14 h 14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2" h="14">
                      <a:moveTo>
                        <a:pt x="10" y="12"/>
                      </a:moveTo>
                      <a:lnTo>
                        <a:pt x="12" y="14"/>
                      </a:lnTo>
                      <a:lnTo>
                        <a:pt x="12" y="12"/>
                      </a:lnTo>
                      <a:lnTo>
                        <a:pt x="12" y="1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10" y="10"/>
                      </a:lnTo>
                      <a:lnTo>
                        <a:pt x="10" y="1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74" name="Freeform 381">
                  <a:extLst>
                    <a:ext uri="{FF2B5EF4-FFF2-40B4-BE49-F238E27FC236}">
                      <a16:creationId xmlns:a16="http://schemas.microsoft.com/office/drawing/2014/main" id="{8A484F76-9E11-480A-B9E3-19D5D4336B8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71" y="3561"/>
                  <a:ext cx="11" cy="13"/>
                </a:xfrm>
                <a:custGeom>
                  <a:avLst/>
                  <a:gdLst>
                    <a:gd name="T0" fmla="*/ 9 w 11"/>
                    <a:gd name="T1" fmla="*/ 12 h 13"/>
                    <a:gd name="T2" fmla="*/ 9 w 11"/>
                    <a:gd name="T3" fmla="*/ 13 h 13"/>
                    <a:gd name="T4" fmla="*/ 11 w 11"/>
                    <a:gd name="T5" fmla="*/ 12 h 13"/>
                    <a:gd name="T6" fmla="*/ 2 w 11"/>
                    <a:gd name="T7" fmla="*/ 0 h 13"/>
                    <a:gd name="T8" fmla="*/ 0 w 11"/>
                    <a:gd name="T9" fmla="*/ 0 h 13"/>
                    <a:gd name="T10" fmla="*/ 0 w 11"/>
                    <a:gd name="T11" fmla="*/ 0 h 13"/>
                    <a:gd name="T12" fmla="*/ 9 w 11"/>
                    <a:gd name="T13" fmla="*/ 12 h 1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1"/>
                    <a:gd name="T22" fmla="*/ 0 h 13"/>
                    <a:gd name="T23" fmla="*/ 11 w 11"/>
                    <a:gd name="T24" fmla="*/ 13 h 1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1" h="13">
                      <a:moveTo>
                        <a:pt x="9" y="12"/>
                      </a:moveTo>
                      <a:lnTo>
                        <a:pt x="9" y="13"/>
                      </a:lnTo>
                      <a:lnTo>
                        <a:pt x="11" y="12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9" y="1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75" name="Freeform 382">
                  <a:extLst>
                    <a:ext uri="{FF2B5EF4-FFF2-40B4-BE49-F238E27FC236}">
                      <a16:creationId xmlns:a16="http://schemas.microsoft.com/office/drawing/2014/main" id="{0F8470C6-E752-44AE-A850-73F48E6E04D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55" y="3546"/>
                  <a:ext cx="12" cy="13"/>
                </a:xfrm>
                <a:custGeom>
                  <a:avLst/>
                  <a:gdLst>
                    <a:gd name="T0" fmla="*/ 12 w 12"/>
                    <a:gd name="T1" fmla="*/ 13 h 13"/>
                    <a:gd name="T2" fmla="*/ 12 w 12"/>
                    <a:gd name="T3" fmla="*/ 11 h 13"/>
                    <a:gd name="T4" fmla="*/ 12 w 12"/>
                    <a:gd name="T5" fmla="*/ 11 h 13"/>
                    <a:gd name="T6" fmla="*/ 0 w 12"/>
                    <a:gd name="T7" fmla="*/ 0 h 13"/>
                    <a:gd name="T8" fmla="*/ 0 w 12"/>
                    <a:gd name="T9" fmla="*/ 2 h 13"/>
                    <a:gd name="T10" fmla="*/ 0 w 12"/>
                    <a:gd name="T11" fmla="*/ 2 h 13"/>
                    <a:gd name="T12" fmla="*/ 12 w 12"/>
                    <a:gd name="T13" fmla="*/ 13 h 13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2"/>
                    <a:gd name="T22" fmla="*/ 0 h 13"/>
                    <a:gd name="T23" fmla="*/ 12 w 12"/>
                    <a:gd name="T24" fmla="*/ 13 h 13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2" h="13">
                      <a:moveTo>
                        <a:pt x="12" y="13"/>
                      </a:moveTo>
                      <a:lnTo>
                        <a:pt x="12" y="11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12" y="1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76" name="Freeform 383">
                  <a:extLst>
                    <a:ext uri="{FF2B5EF4-FFF2-40B4-BE49-F238E27FC236}">
                      <a16:creationId xmlns:a16="http://schemas.microsoft.com/office/drawing/2014/main" id="{F20E0A50-024C-4FD9-B576-5A1BCC32654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38" y="3532"/>
                  <a:ext cx="13" cy="12"/>
                </a:xfrm>
                <a:custGeom>
                  <a:avLst/>
                  <a:gdLst>
                    <a:gd name="T0" fmla="*/ 13 w 13"/>
                    <a:gd name="T1" fmla="*/ 12 h 12"/>
                    <a:gd name="T2" fmla="*/ 13 w 13"/>
                    <a:gd name="T3" fmla="*/ 12 h 12"/>
                    <a:gd name="T4" fmla="*/ 13 w 13"/>
                    <a:gd name="T5" fmla="*/ 10 h 12"/>
                    <a:gd name="T6" fmla="*/ 2 w 13"/>
                    <a:gd name="T7" fmla="*/ 0 h 12"/>
                    <a:gd name="T8" fmla="*/ 0 w 13"/>
                    <a:gd name="T9" fmla="*/ 0 h 12"/>
                    <a:gd name="T10" fmla="*/ 2 w 13"/>
                    <a:gd name="T11" fmla="*/ 2 h 12"/>
                    <a:gd name="T12" fmla="*/ 13 w 13"/>
                    <a:gd name="T13" fmla="*/ 12 h 1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3"/>
                    <a:gd name="T22" fmla="*/ 0 h 12"/>
                    <a:gd name="T23" fmla="*/ 13 w 13"/>
                    <a:gd name="T24" fmla="*/ 12 h 1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3" h="12">
                      <a:moveTo>
                        <a:pt x="13" y="12"/>
                      </a:moveTo>
                      <a:lnTo>
                        <a:pt x="13" y="12"/>
                      </a:lnTo>
                      <a:lnTo>
                        <a:pt x="13" y="1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2" y="2"/>
                      </a:lnTo>
                      <a:lnTo>
                        <a:pt x="13" y="1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77" name="Freeform 384">
                  <a:extLst>
                    <a:ext uri="{FF2B5EF4-FFF2-40B4-BE49-F238E27FC236}">
                      <a16:creationId xmlns:a16="http://schemas.microsoft.com/office/drawing/2014/main" id="{A2C6782A-4296-4636-AD52-94C8486A06B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23" y="3519"/>
                  <a:ext cx="13" cy="11"/>
                </a:xfrm>
                <a:custGeom>
                  <a:avLst/>
                  <a:gdLst>
                    <a:gd name="T0" fmla="*/ 13 w 13"/>
                    <a:gd name="T1" fmla="*/ 11 h 11"/>
                    <a:gd name="T2" fmla="*/ 13 w 13"/>
                    <a:gd name="T3" fmla="*/ 9 h 11"/>
                    <a:gd name="T4" fmla="*/ 13 w 13"/>
                    <a:gd name="T5" fmla="*/ 9 h 11"/>
                    <a:gd name="T6" fmla="*/ 0 w 13"/>
                    <a:gd name="T7" fmla="*/ 0 h 11"/>
                    <a:gd name="T8" fmla="*/ 0 w 13"/>
                    <a:gd name="T9" fmla="*/ 2 h 11"/>
                    <a:gd name="T10" fmla="*/ 0 w 13"/>
                    <a:gd name="T11" fmla="*/ 2 h 11"/>
                    <a:gd name="T12" fmla="*/ 13 w 13"/>
                    <a:gd name="T13" fmla="*/ 11 h 11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3"/>
                    <a:gd name="T22" fmla="*/ 0 h 11"/>
                    <a:gd name="T23" fmla="*/ 13 w 13"/>
                    <a:gd name="T24" fmla="*/ 11 h 11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3" h="11">
                      <a:moveTo>
                        <a:pt x="13" y="11"/>
                      </a:moveTo>
                      <a:lnTo>
                        <a:pt x="13" y="9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13" y="1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78" name="Freeform 385">
                  <a:extLst>
                    <a:ext uri="{FF2B5EF4-FFF2-40B4-BE49-F238E27FC236}">
                      <a16:creationId xmlns:a16="http://schemas.microsoft.com/office/drawing/2014/main" id="{FBF7186D-C1AA-46BE-9391-B95EBD07E97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05" y="3507"/>
                  <a:ext cx="14" cy="10"/>
                </a:xfrm>
                <a:custGeom>
                  <a:avLst/>
                  <a:gdLst>
                    <a:gd name="T0" fmla="*/ 14 w 14"/>
                    <a:gd name="T1" fmla="*/ 10 h 10"/>
                    <a:gd name="T2" fmla="*/ 14 w 14"/>
                    <a:gd name="T3" fmla="*/ 10 h 10"/>
                    <a:gd name="T4" fmla="*/ 14 w 14"/>
                    <a:gd name="T5" fmla="*/ 8 h 10"/>
                    <a:gd name="T6" fmla="*/ 2 w 14"/>
                    <a:gd name="T7" fmla="*/ 0 h 10"/>
                    <a:gd name="T8" fmla="*/ 0 w 14"/>
                    <a:gd name="T9" fmla="*/ 0 h 10"/>
                    <a:gd name="T10" fmla="*/ 0 w 14"/>
                    <a:gd name="T11" fmla="*/ 0 h 10"/>
                    <a:gd name="T12" fmla="*/ 0 w 14"/>
                    <a:gd name="T13" fmla="*/ 2 h 10"/>
                    <a:gd name="T14" fmla="*/ 2 w 14"/>
                    <a:gd name="T15" fmla="*/ 2 h 10"/>
                    <a:gd name="T16" fmla="*/ 14 w 14"/>
                    <a:gd name="T17" fmla="*/ 10 h 1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4"/>
                    <a:gd name="T28" fmla="*/ 0 h 10"/>
                    <a:gd name="T29" fmla="*/ 14 w 14"/>
                    <a:gd name="T30" fmla="*/ 10 h 10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4" h="10">
                      <a:moveTo>
                        <a:pt x="14" y="10"/>
                      </a:moveTo>
                      <a:lnTo>
                        <a:pt x="14" y="10"/>
                      </a:lnTo>
                      <a:lnTo>
                        <a:pt x="14" y="8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2" y="2"/>
                      </a:lnTo>
                      <a:lnTo>
                        <a:pt x="14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79" name="Freeform 386">
                  <a:extLst>
                    <a:ext uri="{FF2B5EF4-FFF2-40B4-BE49-F238E27FC236}">
                      <a16:creationId xmlns:a16="http://schemas.microsoft.com/office/drawing/2014/main" id="{EED1811D-73C7-4682-AF12-D974B2965F4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86" y="3496"/>
                  <a:ext cx="16" cy="9"/>
                </a:xfrm>
                <a:custGeom>
                  <a:avLst/>
                  <a:gdLst>
                    <a:gd name="T0" fmla="*/ 16 w 16"/>
                    <a:gd name="T1" fmla="*/ 9 h 9"/>
                    <a:gd name="T2" fmla="*/ 16 w 16"/>
                    <a:gd name="T3" fmla="*/ 9 h 9"/>
                    <a:gd name="T4" fmla="*/ 16 w 16"/>
                    <a:gd name="T5" fmla="*/ 7 h 9"/>
                    <a:gd name="T6" fmla="*/ 2 w 16"/>
                    <a:gd name="T7" fmla="*/ 0 h 9"/>
                    <a:gd name="T8" fmla="*/ 0 w 16"/>
                    <a:gd name="T9" fmla="*/ 0 h 9"/>
                    <a:gd name="T10" fmla="*/ 2 w 16"/>
                    <a:gd name="T11" fmla="*/ 2 h 9"/>
                    <a:gd name="T12" fmla="*/ 16 w 16"/>
                    <a:gd name="T13" fmla="*/ 9 h 9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6"/>
                    <a:gd name="T22" fmla="*/ 0 h 9"/>
                    <a:gd name="T23" fmla="*/ 16 w 16"/>
                    <a:gd name="T24" fmla="*/ 9 h 9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6" h="9">
                      <a:moveTo>
                        <a:pt x="16" y="9"/>
                      </a:moveTo>
                      <a:lnTo>
                        <a:pt x="16" y="9"/>
                      </a:lnTo>
                      <a:lnTo>
                        <a:pt x="16" y="7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2" y="2"/>
                      </a:lnTo>
                      <a:lnTo>
                        <a:pt x="16" y="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80" name="Freeform 387">
                  <a:extLst>
                    <a:ext uri="{FF2B5EF4-FFF2-40B4-BE49-F238E27FC236}">
                      <a16:creationId xmlns:a16="http://schemas.microsoft.com/office/drawing/2014/main" id="{0082E60A-6F50-4DE4-826A-D2F8EC91286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69" y="3484"/>
                  <a:ext cx="15" cy="10"/>
                </a:xfrm>
                <a:custGeom>
                  <a:avLst/>
                  <a:gdLst>
                    <a:gd name="T0" fmla="*/ 13 w 15"/>
                    <a:gd name="T1" fmla="*/ 10 h 10"/>
                    <a:gd name="T2" fmla="*/ 15 w 15"/>
                    <a:gd name="T3" fmla="*/ 10 h 10"/>
                    <a:gd name="T4" fmla="*/ 13 w 15"/>
                    <a:gd name="T5" fmla="*/ 8 h 10"/>
                    <a:gd name="T6" fmla="*/ 6 w 15"/>
                    <a:gd name="T7" fmla="*/ 4 h 10"/>
                    <a:gd name="T8" fmla="*/ 0 w 15"/>
                    <a:gd name="T9" fmla="*/ 0 h 10"/>
                    <a:gd name="T10" fmla="*/ 0 w 15"/>
                    <a:gd name="T11" fmla="*/ 2 h 10"/>
                    <a:gd name="T12" fmla="*/ 0 w 15"/>
                    <a:gd name="T13" fmla="*/ 2 h 10"/>
                    <a:gd name="T14" fmla="*/ 6 w 15"/>
                    <a:gd name="T15" fmla="*/ 6 h 10"/>
                    <a:gd name="T16" fmla="*/ 13 w 15"/>
                    <a:gd name="T17" fmla="*/ 10 h 10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5"/>
                    <a:gd name="T28" fmla="*/ 0 h 10"/>
                    <a:gd name="T29" fmla="*/ 15 w 15"/>
                    <a:gd name="T30" fmla="*/ 10 h 10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5" h="10">
                      <a:moveTo>
                        <a:pt x="13" y="10"/>
                      </a:moveTo>
                      <a:lnTo>
                        <a:pt x="15" y="10"/>
                      </a:lnTo>
                      <a:lnTo>
                        <a:pt x="13" y="8"/>
                      </a:lnTo>
                      <a:lnTo>
                        <a:pt x="6" y="4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3" y="1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81" name="Freeform 388">
                  <a:extLst>
                    <a:ext uri="{FF2B5EF4-FFF2-40B4-BE49-F238E27FC236}">
                      <a16:creationId xmlns:a16="http://schemas.microsoft.com/office/drawing/2014/main" id="{DE419D05-A895-4F9B-BC4D-AFDD2AC8EF9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50" y="3477"/>
                  <a:ext cx="15" cy="7"/>
                </a:xfrm>
                <a:custGeom>
                  <a:avLst/>
                  <a:gdLst>
                    <a:gd name="T0" fmla="*/ 15 w 15"/>
                    <a:gd name="T1" fmla="*/ 7 h 7"/>
                    <a:gd name="T2" fmla="*/ 15 w 15"/>
                    <a:gd name="T3" fmla="*/ 7 h 7"/>
                    <a:gd name="T4" fmla="*/ 15 w 15"/>
                    <a:gd name="T5" fmla="*/ 5 h 7"/>
                    <a:gd name="T6" fmla="*/ 0 w 15"/>
                    <a:gd name="T7" fmla="*/ 0 h 7"/>
                    <a:gd name="T8" fmla="*/ 0 w 15"/>
                    <a:gd name="T9" fmla="*/ 0 h 7"/>
                    <a:gd name="T10" fmla="*/ 0 w 15"/>
                    <a:gd name="T11" fmla="*/ 1 h 7"/>
                    <a:gd name="T12" fmla="*/ 15 w 15"/>
                    <a:gd name="T13" fmla="*/ 7 h 7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5"/>
                    <a:gd name="T22" fmla="*/ 0 h 7"/>
                    <a:gd name="T23" fmla="*/ 15 w 15"/>
                    <a:gd name="T24" fmla="*/ 7 h 7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5" h="7">
                      <a:moveTo>
                        <a:pt x="15" y="7"/>
                      </a:moveTo>
                      <a:lnTo>
                        <a:pt x="15" y="7"/>
                      </a:lnTo>
                      <a:lnTo>
                        <a:pt x="15" y="5"/>
                      </a:lnTo>
                      <a:lnTo>
                        <a:pt x="0" y="0"/>
                      </a:lnTo>
                      <a:lnTo>
                        <a:pt x="0" y="1"/>
                      </a:lnTo>
                      <a:lnTo>
                        <a:pt x="15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82" name="Freeform 389">
                  <a:extLst>
                    <a:ext uri="{FF2B5EF4-FFF2-40B4-BE49-F238E27FC236}">
                      <a16:creationId xmlns:a16="http://schemas.microsoft.com/office/drawing/2014/main" id="{F43D4E9A-02F3-46A8-BD2E-15768E5666F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30" y="3467"/>
                  <a:ext cx="16" cy="8"/>
                </a:xfrm>
                <a:custGeom>
                  <a:avLst/>
                  <a:gdLst>
                    <a:gd name="T0" fmla="*/ 16 w 16"/>
                    <a:gd name="T1" fmla="*/ 8 h 8"/>
                    <a:gd name="T2" fmla="*/ 16 w 16"/>
                    <a:gd name="T3" fmla="*/ 8 h 8"/>
                    <a:gd name="T4" fmla="*/ 16 w 16"/>
                    <a:gd name="T5" fmla="*/ 6 h 8"/>
                    <a:gd name="T6" fmla="*/ 10 w 16"/>
                    <a:gd name="T7" fmla="*/ 4 h 8"/>
                    <a:gd name="T8" fmla="*/ 0 w 16"/>
                    <a:gd name="T9" fmla="*/ 0 h 8"/>
                    <a:gd name="T10" fmla="*/ 0 w 16"/>
                    <a:gd name="T11" fmla="*/ 2 h 8"/>
                    <a:gd name="T12" fmla="*/ 0 w 16"/>
                    <a:gd name="T13" fmla="*/ 2 h 8"/>
                    <a:gd name="T14" fmla="*/ 10 w 16"/>
                    <a:gd name="T15" fmla="*/ 6 h 8"/>
                    <a:gd name="T16" fmla="*/ 16 w 16"/>
                    <a:gd name="T17" fmla="*/ 8 h 8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6"/>
                    <a:gd name="T28" fmla="*/ 0 h 8"/>
                    <a:gd name="T29" fmla="*/ 16 w 16"/>
                    <a:gd name="T30" fmla="*/ 8 h 8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6" h="8">
                      <a:moveTo>
                        <a:pt x="16" y="8"/>
                      </a:moveTo>
                      <a:lnTo>
                        <a:pt x="16" y="8"/>
                      </a:lnTo>
                      <a:lnTo>
                        <a:pt x="16" y="6"/>
                      </a:lnTo>
                      <a:lnTo>
                        <a:pt x="10" y="4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10" y="6"/>
                      </a:lnTo>
                      <a:lnTo>
                        <a:pt x="16" y="8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83" name="Freeform 390">
                  <a:extLst>
                    <a:ext uri="{FF2B5EF4-FFF2-40B4-BE49-F238E27FC236}">
                      <a16:creationId xmlns:a16="http://schemas.microsoft.com/office/drawing/2014/main" id="{EF3D8E81-FC09-4E66-8A3C-97005304058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09" y="3461"/>
                  <a:ext cx="18" cy="6"/>
                </a:xfrm>
                <a:custGeom>
                  <a:avLst/>
                  <a:gdLst>
                    <a:gd name="T0" fmla="*/ 16 w 18"/>
                    <a:gd name="T1" fmla="*/ 6 h 6"/>
                    <a:gd name="T2" fmla="*/ 18 w 18"/>
                    <a:gd name="T3" fmla="*/ 6 h 6"/>
                    <a:gd name="T4" fmla="*/ 16 w 18"/>
                    <a:gd name="T5" fmla="*/ 4 h 6"/>
                    <a:gd name="T6" fmla="*/ 2 w 18"/>
                    <a:gd name="T7" fmla="*/ 0 h 6"/>
                    <a:gd name="T8" fmla="*/ 0 w 18"/>
                    <a:gd name="T9" fmla="*/ 0 h 6"/>
                    <a:gd name="T10" fmla="*/ 2 w 18"/>
                    <a:gd name="T11" fmla="*/ 2 h 6"/>
                    <a:gd name="T12" fmla="*/ 16 w 18"/>
                    <a:gd name="T13" fmla="*/ 6 h 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8"/>
                    <a:gd name="T22" fmla="*/ 0 h 6"/>
                    <a:gd name="T23" fmla="*/ 18 w 18"/>
                    <a:gd name="T24" fmla="*/ 6 h 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8" h="6">
                      <a:moveTo>
                        <a:pt x="16" y="6"/>
                      </a:moveTo>
                      <a:lnTo>
                        <a:pt x="18" y="6"/>
                      </a:lnTo>
                      <a:lnTo>
                        <a:pt x="16" y="4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2" y="2"/>
                      </a:lnTo>
                      <a:lnTo>
                        <a:pt x="16" y="6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84" name="Freeform 391">
                  <a:extLst>
                    <a:ext uri="{FF2B5EF4-FFF2-40B4-BE49-F238E27FC236}">
                      <a16:creationId xmlns:a16="http://schemas.microsoft.com/office/drawing/2014/main" id="{7F0C13CE-317D-4A31-A946-0BBD092A290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90" y="3454"/>
                  <a:ext cx="17" cy="7"/>
                </a:xfrm>
                <a:custGeom>
                  <a:avLst/>
                  <a:gdLst>
                    <a:gd name="T0" fmla="*/ 16 w 17"/>
                    <a:gd name="T1" fmla="*/ 7 h 7"/>
                    <a:gd name="T2" fmla="*/ 17 w 17"/>
                    <a:gd name="T3" fmla="*/ 5 h 7"/>
                    <a:gd name="T4" fmla="*/ 16 w 17"/>
                    <a:gd name="T5" fmla="*/ 5 h 7"/>
                    <a:gd name="T6" fmla="*/ 12 w 17"/>
                    <a:gd name="T7" fmla="*/ 3 h 7"/>
                    <a:gd name="T8" fmla="*/ 0 w 17"/>
                    <a:gd name="T9" fmla="*/ 0 h 7"/>
                    <a:gd name="T10" fmla="*/ 0 w 17"/>
                    <a:gd name="T11" fmla="*/ 1 h 7"/>
                    <a:gd name="T12" fmla="*/ 0 w 17"/>
                    <a:gd name="T13" fmla="*/ 1 h 7"/>
                    <a:gd name="T14" fmla="*/ 12 w 17"/>
                    <a:gd name="T15" fmla="*/ 5 h 7"/>
                    <a:gd name="T16" fmla="*/ 16 w 17"/>
                    <a:gd name="T17" fmla="*/ 7 h 7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7"/>
                    <a:gd name="T28" fmla="*/ 0 h 7"/>
                    <a:gd name="T29" fmla="*/ 17 w 17"/>
                    <a:gd name="T30" fmla="*/ 7 h 7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7" h="7">
                      <a:moveTo>
                        <a:pt x="16" y="7"/>
                      </a:moveTo>
                      <a:lnTo>
                        <a:pt x="17" y="5"/>
                      </a:lnTo>
                      <a:lnTo>
                        <a:pt x="16" y="5"/>
                      </a:lnTo>
                      <a:lnTo>
                        <a:pt x="12" y="3"/>
                      </a:lnTo>
                      <a:lnTo>
                        <a:pt x="0" y="0"/>
                      </a:lnTo>
                      <a:lnTo>
                        <a:pt x="0" y="1"/>
                      </a:lnTo>
                      <a:lnTo>
                        <a:pt x="12" y="5"/>
                      </a:lnTo>
                      <a:lnTo>
                        <a:pt x="16" y="7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85" name="Freeform 392">
                  <a:extLst>
                    <a:ext uri="{FF2B5EF4-FFF2-40B4-BE49-F238E27FC236}">
                      <a16:creationId xmlns:a16="http://schemas.microsoft.com/office/drawing/2014/main" id="{5579BF5F-AD8B-4CB2-B0E4-640578D05FF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69" y="3450"/>
                  <a:ext cx="17" cy="5"/>
                </a:xfrm>
                <a:custGeom>
                  <a:avLst/>
                  <a:gdLst>
                    <a:gd name="T0" fmla="*/ 17 w 17"/>
                    <a:gd name="T1" fmla="*/ 5 h 5"/>
                    <a:gd name="T2" fmla="*/ 17 w 17"/>
                    <a:gd name="T3" fmla="*/ 4 h 5"/>
                    <a:gd name="T4" fmla="*/ 17 w 17"/>
                    <a:gd name="T5" fmla="*/ 4 h 5"/>
                    <a:gd name="T6" fmla="*/ 2 w 17"/>
                    <a:gd name="T7" fmla="*/ 0 h 5"/>
                    <a:gd name="T8" fmla="*/ 0 w 17"/>
                    <a:gd name="T9" fmla="*/ 0 h 5"/>
                    <a:gd name="T10" fmla="*/ 2 w 17"/>
                    <a:gd name="T11" fmla="*/ 2 h 5"/>
                    <a:gd name="T12" fmla="*/ 17 w 17"/>
                    <a:gd name="T13" fmla="*/ 5 h 5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7"/>
                    <a:gd name="T22" fmla="*/ 0 h 5"/>
                    <a:gd name="T23" fmla="*/ 17 w 17"/>
                    <a:gd name="T24" fmla="*/ 5 h 5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7" h="5">
                      <a:moveTo>
                        <a:pt x="17" y="5"/>
                      </a:moveTo>
                      <a:lnTo>
                        <a:pt x="17" y="4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2" y="2"/>
                      </a:lnTo>
                      <a:lnTo>
                        <a:pt x="17" y="5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86" name="Freeform 393">
                  <a:extLst>
                    <a:ext uri="{FF2B5EF4-FFF2-40B4-BE49-F238E27FC236}">
                      <a16:creationId xmlns:a16="http://schemas.microsoft.com/office/drawing/2014/main" id="{9ED4A70E-491B-440F-9D12-55120476640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50" y="3446"/>
                  <a:ext cx="15" cy="4"/>
                </a:xfrm>
                <a:custGeom>
                  <a:avLst/>
                  <a:gdLst>
                    <a:gd name="T0" fmla="*/ 15 w 15"/>
                    <a:gd name="T1" fmla="*/ 4 h 4"/>
                    <a:gd name="T2" fmla="*/ 15 w 15"/>
                    <a:gd name="T3" fmla="*/ 2 h 4"/>
                    <a:gd name="T4" fmla="*/ 15 w 15"/>
                    <a:gd name="T5" fmla="*/ 2 h 4"/>
                    <a:gd name="T6" fmla="*/ 13 w 15"/>
                    <a:gd name="T7" fmla="*/ 2 h 4"/>
                    <a:gd name="T8" fmla="*/ 0 w 15"/>
                    <a:gd name="T9" fmla="*/ 0 h 4"/>
                    <a:gd name="T10" fmla="*/ 0 w 15"/>
                    <a:gd name="T11" fmla="*/ 0 h 4"/>
                    <a:gd name="T12" fmla="*/ 0 w 15"/>
                    <a:gd name="T13" fmla="*/ 2 h 4"/>
                    <a:gd name="T14" fmla="*/ 13 w 15"/>
                    <a:gd name="T15" fmla="*/ 4 h 4"/>
                    <a:gd name="T16" fmla="*/ 15 w 15"/>
                    <a:gd name="T17" fmla="*/ 4 h 4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w 15"/>
                    <a:gd name="T28" fmla="*/ 0 h 4"/>
                    <a:gd name="T29" fmla="*/ 15 w 15"/>
                    <a:gd name="T30" fmla="*/ 4 h 4"/>
                  </a:gdLst>
                  <a:ahLst/>
                  <a:cxnLst>
                    <a:cxn ang="T18">
                      <a:pos x="T0" y="T1"/>
                    </a:cxn>
                    <a:cxn ang="T19">
                      <a:pos x="T2" y="T3"/>
                    </a:cxn>
                    <a:cxn ang="T20">
                      <a:pos x="T4" y="T5"/>
                    </a:cxn>
                    <a:cxn ang="T21">
                      <a:pos x="T6" y="T7"/>
                    </a:cxn>
                    <a:cxn ang="T22">
                      <a:pos x="T8" y="T9"/>
                    </a:cxn>
                    <a:cxn ang="T23">
                      <a:pos x="T10" y="T11"/>
                    </a:cxn>
                    <a:cxn ang="T24">
                      <a:pos x="T12" y="T13"/>
                    </a:cxn>
                    <a:cxn ang="T25">
                      <a:pos x="T14" y="T15"/>
                    </a:cxn>
                    <a:cxn ang="T26">
                      <a:pos x="T16" y="T17"/>
                    </a:cxn>
                  </a:cxnLst>
                  <a:rect l="T27" t="T28" r="T29" b="T30"/>
                  <a:pathLst>
                    <a:path w="15" h="4">
                      <a:moveTo>
                        <a:pt x="15" y="4"/>
                      </a:moveTo>
                      <a:lnTo>
                        <a:pt x="15" y="2"/>
                      </a:lnTo>
                      <a:lnTo>
                        <a:pt x="13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13" y="4"/>
                      </a:lnTo>
                      <a:lnTo>
                        <a:pt x="15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87" name="Freeform 394">
                  <a:extLst>
                    <a:ext uri="{FF2B5EF4-FFF2-40B4-BE49-F238E27FC236}">
                      <a16:creationId xmlns:a16="http://schemas.microsoft.com/office/drawing/2014/main" id="{468D1898-11BC-4784-BB5E-3DC776AABDF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29" y="3442"/>
                  <a:ext cx="17" cy="4"/>
                </a:xfrm>
                <a:custGeom>
                  <a:avLst/>
                  <a:gdLst>
                    <a:gd name="T0" fmla="*/ 15 w 17"/>
                    <a:gd name="T1" fmla="*/ 4 h 4"/>
                    <a:gd name="T2" fmla="*/ 17 w 17"/>
                    <a:gd name="T3" fmla="*/ 4 h 4"/>
                    <a:gd name="T4" fmla="*/ 15 w 17"/>
                    <a:gd name="T5" fmla="*/ 2 h 4"/>
                    <a:gd name="T6" fmla="*/ 0 w 17"/>
                    <a:gd name="T7" fmla="*/ 0 h 4"/>
                    <a:gd name="T8" fmla="*/ 0 w 17"/>
                    <a:gd name="T9" fmla="*/ 0 h 4"/>
                    <a:gd name="T10" fmla="*/ 0 w 17"/>
                    <a:gd name="T11" fmla="*/ 2 h 4"/>
                    <a:gd name="T12" fmla="*/ 15 w 17"/>
                    <a:gd name="T13" fmla="*/ 4 h 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7"/>
                    <a:gd name="T22" fmla="*/ 0 h 4"/>
                    <a:gd name="T23" fmla="*/ 17 w 17"/>
                    <a:gd name="T24" fmla="*/ 4 h 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7" h="4">
                      <a:moveTo>
                        <a:pt x="15" y="4"/>
                      </a:moveTo>
                      <a:lnTo>
                        <a:pt x="17" y="4"/>
                      </a:lnTo>
                      <a:lnTo>
                        <a:pt x="15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15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88" name="Freeform 395">
                  <a:extLst>
                    <a:ext uri="{FF2B5EF4-FFF2-40B4-BE49-F238E27FC236}">
                      <a16:creationId xmlns:a16="http://schemas.microsoft.com/office/drawing/2014/main" id="{7D1B1FE4-1D5A-4754-AC70-EBF9AE661211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08" y="3440"/>
                  <a:ext cx="17" cy="4"/>
                </a:xfrm>
                <a:custGeom>
                  <a:avLst/>
                  <a:gdLst>
                    <a:gd name="T0" fmla="*/ 15 w 17"/>
                    <a:gd name="T1" fmla="*/ 4 h 4"/>
                    <a:gd name="T2" fmla="*/ 17 w 17"/>
                    <a:gd name="T3" fmla="*/ 2 h 4"/>
                    <a:gd name="T4" fmla="*/ 15 w 17"/>
                    <a:gd name="T5" fmla="*/ 2 h 4"/>
                    <a:gd name="T6" fmla="*/ 0 w 17"/>
                    <a:gd name="T7" fmla="*/ 0 h 4"/>
                    <a:gd name="T8" fmla="*/ 0 w 17"/>
                    <a:gd name="T9" fmla="*/ 2 h 4"/>
                    <a:gd name="T10" fmla="*/ 0 w 17"/>
                    <a:gd name="T11" fmla="*/ 2 h 4"/>
                    <a:gd name="T12" fmla="*/ 15 w 17"/>
                    <a:gd name="T13" fmla="*/ 4 h 4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7"/>
                    <a:gd name="T22" fmla="*/ 0 h 4"/>
                    <a:gd name="T23" fmla="*/ 17 w 17"/>
                    <a:gd name="T24" fmla="*/ 4 h 4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7" h="4">
                      <a:moveTo>
                        <a:pt x="15" y="4"/>
                      </a:moveTo>
                      <a:lnTo>
                        <a:pt x="17" y="2"/>
                      </a:lnTo>
                      <a:lnTo>
                        <a:pt x="15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15" y="4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589" name="Freeform 396">
                  <a:extLst>
                    <a:ext uri="{FF2B5EF4-FFF2-40B4-BE49-F238E27FC236}">
                      <a16:creationId xmlns:a16="http://schemas.microsoft.com/office/drawing/2014/main" id="{B0746B5D-0737-4730-9BCE-BBC3B55EA41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286" y="3440"/>
                  <a:ext cx="18" cy="2"/>
                </a:xfrm>
                <a:custGeom>
                  <a:avLst/>
                  <a:gdLst>
                    <a:gd name="T0" fmla="*/ 16 w 18"/>
                    <a:gd name="T1" fmla="*/ 2 h 2"/>
                    <a:gd name="T2" fmla="*/ 18 w 18"/>
                    <a:gd name="T3" fmla="*/ 2 h 2"/>
                    <a:gd name="T4" fmla="*/ 16 w 18"/>
                    <a:gd name="T5" fmla="*/ 0 h 2"/>
                    <a:gd name="T6" fmla="*/ 0 w 18"/>
                    <a:gd name="T7" fmla="*/ 0 h 2"/>
                    <a:gd name="T8" fmla="*/ 0 w 18"/>
                    <a:gd name="T9" fmla="*/ 0 h 2"/>
                    <a:gd name="T10" fmla="*/ 0 w 18"/>
                    <a:gd name="T11" fmla="*/ 2 h 2"/>
                    <a:gd name="T12" fmla="*/ 16 w 18"/>
                    <a:gd name="T13" fmla="*/ 2 h 2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18"/>
                    <a:gd name="T22" fmla="*/ 0 h 2"/>
                    <a:gd name="T23" fmla="*/ 18 w 18"/>
                    <a:gd name="T24" fmla="*/ 2 h 2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18" h="2">
                      <a:moveTo>
                        <a:pt x="16" y="2"/>
                      </a:moveTo>
                      <a:lnTo>
                        <a:pt x="18" y="2"/>
                      </a:lnTo>
                      <a:lnTo>
                        <a:pt x="16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16" y="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6405" name="Oval 397">
                <a:extLst>
                  <a:ext uri="{FF2B5EF4-FFF2-40B4-BE49-F238E27FC236}">
                    <a16:creationId xmlns:a16="http://schemas.microsoft.com/office/drawing/2014/main" id="{F0732358-9052-46E8-BA8B-56645B14C57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95513" y="4468813"/>
                <a:ext cx="1222375" cy="687387"/>
              </a:xfrm>
              <a:prstGeom prst="ellipse">
                <a:avLst/>
              </a:prstGeom>
              <a:solidFill>
                <a:srgbClr val="3366FF"/>
              </a:solidFill>
              <a:ln w="31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6406" name="Rectangle 398">
                <a:extLst>
                  <a:ext uri="{FF2B5EF4-FFF2-40B4-BE49-F238E27FC236}">
                    <a16:creationId xmlns:a16="http://schemas.microsoft.com/office/drawing/2014/main" id="{ECED8476-2B5B-40E4-99B3-C6743660789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58088" y="4057650"/>
                <a:ext cx="1117600" cy="411163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grpSp>
            <p:nvGrpSpPr>
              <p:cNvPr id="16407" name="Group 400">
                <a:extLst>
                  <a:ext uri="{FF2B5EF4-FFF2-40B4-BE49-F238E27FC236}">
                    <a16:creationId xmlns:a16="http://schemas.microsoft.com/office/drawing/2014/main" id="{9C6053FC-FDAF-4625-93BA-6FECAC4EBD2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072313" y="4262438"/>
                <a:ext cx="974725" cy="274637"/>
                <a:chOff x="3297" y="3382"/>
                <a:chExt cx="461" cy="231"/>
              </a:xfrm>
            </p:grpSpPr>
            <p:sp>
              <p:nvSpPr>
                <p:cNvPr id="16467" name="Freeform 401">
                  <a:extLst>
                    <a:ext uri="{FF2B5EF4-FFF2-40B4-BE49-F238E27FC236}">
                      <a16:creationId xmlns:a16="http://schemas.microsoft.com/office/drawing/2014/main" id="{6B22D113-825A-4646-9543-CF491C577BA3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351" y="3382"/>
                  <a:ext cx="407" cy="202"/>
                </a:xfrm>
                <a:custGeom>
                  <a:avLst/>
                  <a:gdLst>
                    <a:gd name="T0" fmla="*/ 407 w 407"/>
                    <a:gd name="T1" fmla="*/ 0 h 202"/>
                    <a:gd name="T2" fmla="*/ 289 w 407"/>
                    <a:gd name="T3" fmla="*/ 58 h 202"/>
                    <a:gd name="T4" fmla="*/ 234 w 407"/>
                    <a:gd name="T5" fmla="*/ 87 h 202"/>
                    <a:gd name="T6" fmla="*/ 180 w 407"/>
                    <a:gd name="T7" fmla="*/ 114 h 202"/>
                    <a:gd name="T8" fmla="*/ 128 w 407"/>
                    <a:gd name="T9" fmla="*/ 139 h 202"/>
                    <a:gd name="T10" fmla="*/ 80 w 407"/>
                    <a:gd name="T11" fmla="*/ 162 h 202"/>
                    <a:gd name="T12" fmla="*/ 38 w 407"/>
                    <a:gd name="T13" fmla="*/ 183 h 202"/>
                    <a:gd name="T14" fmla="*/ 0 w 407"/>
                    <a:gd name="T15" fmla="*/ 202 h 202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w 407"/>
                    <a:gd name="T25" fmla="*/ 0 h 202"/>
                    <a:gd name="T26" fmla="*/ 407 w 407"/>
                    <a:gd name="T27" fmla="*/ 202 h 202"/>
                  </a:gdLst>
                  <a:ahLst/>
                  <a:cxnLst>
                    <a:cxn ang="T16">
                      <a:pos x="T0" y="T1"/>
                    </a:cxn>
                    <a:cxn ang="T17">
                      <a:pos x="T2" y="T3"/>
                    </a:cxn>
                    <a:cxn ang="T18">
                      <a:pos x="T4" y="T5"/>
                    </a:cxn>
                    <a:cxn ang="T19">
                      <a:pos x="T6" y="T7"/>
                    </a:cxn>
                    <a:cxn ang="T20">
                      <a:pos x="T8" y="T9"/>
                    </a:cxn>
                    <a:cxn ang="T21">
                      <a:pos x="T10" y="T11"/>
                    </a:cxn>
                    <a:cxn ang="T22">
                      <a:pos x="T12" y="T13"/>
                    </a:cxn>
                    <a:cxn ang="T23">
                      <a:pos x="T14" y="T15"/>
                    </a:cxn>
                  </a:cxnLst>
                  <a:rect l="T24" t="T25" r="T26" b="T27"/>
                  <a:pathLst>
                    <a:path w="407" h="202">
                      <a:moveTo>
                        <a:pt x="407" y="0"/>
                      </a:moveTo>
                      <a:lnTo>
                        <a:pt x="289" y="58"/>
                      </a:lnTo>
                      <a:lnTo>
                        <a:pt x="234" y="87"/>
                      </a:lnTo>
                      <a:lnTo>
                        <a:pt x="180" y="114"/>
                      </a:lnTo>
                      <a:lnTo>
                        <a:pt x="128" y="139"/>
                      </a:lnTo>
                      <a:lnTo>
                        <a:pt x="80" y="162"/>
                      </a:lnTo>
                      <a:lnTo>
                        <a:pt x="38" y="183"/>
                      </a:lnTo>
                      <a:lnTo>
                        <a:pt x="0" y="202"/>
                      </a:lnTo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68" name="Freeform 402">
                  <a:extLst>
                    <a:ext uri="{FF2B5EF4-FFF2-40B4-BE49-F238E27FC236}">
                      <a16:creationId xmlns:a16="http://schemas.microsoft.com/office/drawing/2014/main" id="{8B8EE6F9-4319-4B97-9819-A79FF4CCB34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297" y="3555"/>
                  <a:ext cx="69" cy="58"/>
                </a:xfrm>
                <a:custGeom>
                  <a:avLst/>
                  <a:gdLst>
                    <a:gd name="T0" fmla="*/ 40 w 69"/>
                    <a:gd name="T1" fmla="*/ 0 h 58"/>
                    <a:gd name="T2" fmla="*/ 0 w 69"/>
                    <a:gd name="T3" fmla="*/ 58 h 58"/>
                    <a:gd name="T4" fmla="*/ 69 w 69"/>
                    <a:gd name="T5" fmla="*/ 58 h 58"/>
                    <a:gd name="T6" fmla="*/ 40 w 69"/>
                    <a:gd name="T7" fmla="*/ 0 h 58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69"/>
                    <a:gd name="T13" fmla="*/ 0 h 58"/>
                    <a:gd name="T14" fmla="*/ 69 w 69"/>
                    <a:gd name="T15" fmla="*/ 58 h 58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69" h="58">
                      <a:moveTo>
                        <a:pt x="40" y="0"/>
                      </a:moveTo>
                      <a:lnTo>
                        <a:pt x="0" y="58"/>
                      </a:lnTo>
                      <a:lnTo>
                        <a:pt x="69" y="58"/>
                      </a:lnTo>
                      <a:lnTo>
                        <a:pt x="4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08" name="Group 403">
                <a:extLst>
                  <a:ext uri="{FF2B5EF4-FFF2-40B4-BE49-F238E27FC236}">
                    <a16:creationId xmlns:a16="http://schemas.microsoft.com/office/drawing/2014/main" id="{D87CE7C6-1E67-48C1-9A39-F9CA76693F7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585913" y="2646363"/>
                <a:ext cx="363537" cy="76200"/>
                <a:chOff x="705" y="2025"/>
                <a:chExt cx="172" cy="64"/>
              </a:xfrm>
            </p:grpSpPr>
            <p:sp>
              <p:nvSpPr>
                <p:cNvPr id="16465" name="Line 404">
                  <a:extLst>
                    <a:ext uri="{FF2B5EF4-FFF2-40B4-BE49-F238E27FC236}">
                      <a16:creationId xmlns:a16="http://schemas.microsoft.com/office/drawing/2014/main" id="{6C53883F-999F-48C5-BD15-F10AA1A28E2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762" y="2058"/>
                  <a:ext cx="115" cy="1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66" name="Freeform 405">
                  <a:extLst>
                    <a:ext uri="{FF2B5EF4-FFF2-40B4-BE49-F238E27FC236}">
                      <a16:creationId xmlns:a16="http://schemas.microsoft.com/office/drawing/2014/main" id="{2FEDECC3-8240-48A4-B4D5-D427A5C9413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705" y="2025"/>
                  <a:ext cx="61" cy="64"/>
                </a:xfrm>
                <a:custGeom>
                  <a:avLst/>
                  <a:gdLst>
                    <a:gd name="T0" fmla="*/ 61 w 61"/>
                    <a:gd name="T1" fmla="*/ 0 h 64"/>
                    <a:gd name="T2" fmla="*/ 0 w 61"/>
                    <a:gd name="T3" fmla="*/ 33 h 64"/>
                    <a:gd name="T4" fmla="*/ 61 w 61"/>
                    <a:gd name="T5" fmla="*/ 64 h 64"/>
                    <a:gd name="T6" fmla="*/ 61 w 61"/>
                    <a:gd name="T7" fmla="*/ 0 h 6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61"/>
                    <a:gd name="T13" fmla="*/ 0 h 64"/>
                    <a:gd name="T14" fmla="*/ 61 w 61"/>
                    <a:gd name="T15" fmla="*/ 64 h 6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61" h="64">
                      <a:moveTo>
                        <a:pt x="61" y="0"/>
                      </a:moveTo>
                      <a:lnTo>
                        <a:pt x="0" y="33"/>
                      </a:lnTo>
                      <a:lnTo>
                        <a:pt x="61" y="64"/>
                      </a:lnTo>
                      <a:lnTo>
                        <a:pt x="61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09" name="Group 406">
                <a:extLst>
                  <a:ext uri="{FF2B5EF4-FFF2-40B4-BE49-F238E27FC236}">
                    <a16:creationId xmlns:a16="http://schemas.microsoft.com/office/drawing/2014/main" id="{2D40FE4D-AAB4-43A0-AEF5-42D65E16945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492500" y="2636838"/>
                <a:ext cx="366713" cy="74612"/>
                <a:chOff x="1684" y="2027"/>
                <a:chExt cx="173" cy="63"/>
              </a:xfrm>
            </p:grpSpPr>
            <p:sp>
              <p:nvSpPr>
                <p:cNvPr id="16463" name="Line 407">
                  <a:extLst>
                    <a:ext uri="{FF2B5EF4-FFF2-40B4-BE49-F238E27FC236}">
                      <a16:creationId xmlns:a16="http://schemas.microsoft.com/office/drawing/2014/main" id="{91962278-7264-4A90-8674-C8FB2AAD965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684" y="2058"/>
                  <a:ext cx="115" cy="1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64" name="Freeform 408">
                  <a:extLst>
                    <a:ext uri="{FF2B5EF4-FFF2-40B4-BE49-F238E27FC236}">
                      <a16:creationId xmlns:a16="http://schemas.microsoft.com/office/drawing/2014/main" id="{664671A2-DE38-443E-A0EA-D69D3D40795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795" y="2027"/>
                  <a:ext cx="62" cy="63"/>
                </a:xfrm>
                <a:custGeom>
                  <a:avLst/>
                  <a:gdLst>
                    <a:gd name="T0" fmla="*/ 0 w 62"/>
                    <a:gd name="T1" fmla="*/ 63 h 63"/>
                    <a:gd name="T2" fmla="*/ 62 w 62"/>
                    <a:gd name="T3" fmla="*/ 31 h 63"/>
                    <a:gd name="T4" fmla="*/ 0 w 62"/>
                    <a:gd name="T5" fmla="*/ 0 h 63"/>
                    <a:gd name="T6" fmla="*/ 0 w 62"/>
                    <a:gd name="T7" fmla="*/ 63 h 6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62"/>
                    <a:gd name="T13" fmla="*/ 0 h 63"/>
                    <a:gd name="T14" fmla="*/ 62 w 62"/>
                    <a:gd name="T15" fmla="*/ 63 h 6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62" h="63">
                      <a:moveTo>
                        <a:pt x="0" y="63"/>
                      </a:moveTo>
                      <a:lnTo>
                        <a:pt x="62" y="31"/>
                      </a:lnTo>
                      <a:lnTo>
                        <a:pt x="0" y="0"/>
                      </a:lnTo>
                      <a:lnTo>
                        <a:pt x="0" y="6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10" name="Group 409">
                <a:extLst>
                  <a:ext uri="{FF2B5EF4-FFF2-40B4-BE49-F238E27FC236}">
                    <a16:creationId xmlns:a16="http://schemas.microsoft.com/office/drawing/2014/main" id="{9FD5E8CD-A335-4C34-A981-30A52616DE3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35263" y="3165475"/>
                <a:ext cx="133350" cy="274638"/>
                <a:chOff x="1248" y="2461"/>
                <a:chExt cx="63" cy="230"/>
              </a:xfrm>
            </p:grpSpPr>
            <p:sp>
              <p:nvSpPr>
                <p:cNvPr id="16461" name="Line 410">
                  <a:extLst>
                    <a:ext uri="{FF2B5EF4-FFF2-40B4-BE49-F238E27FC236}">
                      <a16:creationId xmlns:a16="http://schemas.microsoft.com/office/drawing/2014/main" id="{E9C8F0E8-465E-4EBB-9781-C28E7D5D24D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281" y="2461"/>
                  <a:ext cx="1" cy="173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62" name="Freeform 411">
                  <a:extLst>
                    <a:ext uri="{FF2B5EF4-FFF2-40B4-BE49-F238E27FC236}">
                      <a16:creationId xmlns:a16="http://schemas.microsoft.com/office/drawing/2014/main" id="{50E2F9D7-1716-4810-9284-0E42F961116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248" y="2630"/>
                  <a:ext cx="63" cy="61"/>
                </a:xfrm>
                <a:custGeom>
                  <a:avLst/>
                  <a:gdLst>
                    <a:gd name="T0" fmla="*/ 0 w 63"/>
                    <a:gd name="T1" fmla="*/ 0 h 61"/>
                    <a:gd name="T2" fmla="*/ 33 w 63"/>
                    <a:gd name="T3" fmla="*/ 61 h 61"/>
                    <a:gd name="T4" fmla="*/ 63 w 63"/>
                    <a:gd name="T5" fmla="*/ 0 h 61"/>
                    <a:gd name="T6" fmla="*/ 0 w 63"/>
                    <a:gd name="T7" fmla="*/ 0 h 61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63"/>
                    <a:gd name="T13" fmla="*/ 0 h 61"/>
                    <a:gd name="T14" fmla="*/ 63 w 63"/>
                    <a:gd name="T15" fmla="*/ 61 h 61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63" h="61">
                      <a:moveTo>
                        <a:pt x="0" y="0"/>
                      </a:moveTo>
                      <a:lnTo>
                        <a:pt x="33" y="61"/>
                      </a:lnTo>
                      <a:lnTo>
                        <a:pt x="63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11" name="Group 412">
                <a:extLst>
                  <a:ext uri="{FF2B5EF4-FFF2-40B4-BE49-F238E27FC236}">
                    <a16:creationId xmlns:a16="http://schemas.microsoft.com/office/drawing/2014/main" id="{A4DCEEE1-745E-483A-BF64-0524EC5EC8A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396038" y="2000250"/>
                <a:ext cx="133350" cy="206375"/>
                <a:chOff x="2978" y="1482"/>
                <a:chExt cx="63" cy="173"/>
              </a:xfrm>
            </p:grpSpPr>
            <p:sp>
              <p:nvSpPr>
                <p:cNvPr id="16459" name="Line 413">
                  <a:extLst>
                    <a:ext uri="{FF2B5EF4-FFF2-40B4-BE49-F238E27FC236}">
                      <a16:creationId xmlns:a16="http://schemas.microsoft.com/office/drawing/2014/main" id="{E82C9FBF-B276-4855-8AF3-BBDBECB5F97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009" y="1539"/>
                  <a:ext cx="1" cy="116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60" name="Freeform 414">
                  <a:extLst>
                    <a:ext uri="{FF2B5EF4-FFF2-40B4-BE49-F238E27FC236}">
                      <a16:creationId xmlns:a16="http://schemas.microsoft.com/office/drawing/2014/main" id="{AE61DE87-DD6D-441E-8DCB-AE61412C0A1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78" y="1482"/>
                  <a:ext cx="63" cy="61"/>
                </a:xfrm>
                <a:custGeom>
                  <a:avLst/>
                  <a:gdLst>
                    <a:gd name="T0" fmla="*/ 63 w 63"/>
                    <a:gd name="T1" fmla="*/ 61 h 61"/>
                    <a:gd name="T2" fmla="*/ 31 w 63"/>
                    <a:gd name="T3" fmla="*/ 0 h 61"/>
                    <a:gd name="T4" fmla="*/ 0 w 63"/>
                    <a:gd name="T5" fmla="*/ 61 h 61"/>
                    <a:gd name="T6" fmla="*/ 63 w 63"/>
                    <a:gd name="T7" fmla="*/ 61 h 61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63"/>
                    <a:gd name="T13" fmla="*/ 0 h 61"/>
                    <a:gd name="T14" fmla="*/ 63 w 63"/>
                    <a:gd name="T15" fmla="*/ 61 h 61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63" h="61">
                      <a:moveTo>
                        <a:pt x="63" y="61"/>
                      </a:moveTo>
                      <a:lnTo>
                        <a:pt x="31" y="0"/>
                      </a:lnTo>
                      <a:lnTo>
                        <a:pt x="0" y="61"/>
                      </a:lnTo>
                      <a:lnTo>
                        <a:pt x="63" y="61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12" name="Group 415">
                <a:extLst>
                  <a:ext uri="{FF2B5EF4-FFF2-40B4-BE49-F238E27FC236}">
                    <a16:creationId xmlns:a16="http://schemas.microsoft.com/office/drawing/2014/main" id="{F3286940-0843-4D0A-AD55-449EBEAE62A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502275" y="2636838"/>
                <a:ext cx="365125" cy="76200"/>
                <a:chOff x="2433" y="2025"/>
                <a:chExt cx="173" cy="64"/>
              </a:xfrm>
            </p:grpSpPr>
            <p:sp>
              <p:nvSpPr>
                <p:cNvPr id="16457" name="Line 416">
                  <a:extLst>
                    <a:ext uri="{FF2B5EF4-FFF2-40B4-BE49-F238E27FC236}">
                      <a16:creationId xmlns:a16="http://schemas.microsoft.com/office/drawing/2014/main" id="{CC369F6B-6C4B-4A06-AA85-50199704467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490" y="2058"/>
                  <a:ext cx="116" cy="1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58" name="Freeform 417">
                  <a:extLst>
                    <a:ext uri="{FF2B5EF4-FFF2-40B4-BE49-F238E27FC236}">
                      <a16:creationId xmlns:a16="http://schemas.microsoft.com/office/drawing/2014/main" id="{F25D5E42-DEF4-44A3-B0FD-A76894A8DC6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33" y="2025"/>
                  <a:ext cx="61" cy="64"/>
                </a:xfrm>
                <a:custGeom>
                  <a:avLst/>
                  <a:gdLst>
                    <a:gd name="T0" fmla="*/ 61 w 61"/>
                    <a:gd name="T1" fmla="*/ 0 h 64"/>
                    <a:gd name="T2" fmla="*/ 0 w 61"/>
                    <a:gd name="T3" fmla="*/ 33 h 64"/>
                    <a:gd name="T4" fmla="*/ 61 w 61"/>
                    <a:gd name="T5" fmla="*/ 64 h 64"/>
                    <a:gd name="T6" fmla="*/ 61 w 61"/>
                    <a:gd name="T7" fmla="*/ 0 h 6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61"/>
                    <a:gd name="T13" fmla="*/ 0 h 64"/>
                    <a:gd name="T14" fmla="*/ 61 w 61"/>
                    <a:gd name="T15" fmla="*/ 64 h 6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61" h="64">
                      <a:moveTo>
                        <a:pt x="61" y="0"/>
                      </a:moveTo>
                      <a:lnTo>
                        <a:pt x="0" y="33"/>
                      </a:lnTo>
                      <a:lnTo>
                        <a:pt x="61" y="64"/>
                      </a:lnTo>
                      <a:lnTo>
                        <a:pt x="61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13" name="Group 418">
                <a:extLst>
                  <a:ext uri="{FF2B5EF4-FFF2-40B4-BE49-F238E27FC236}">
                    <a16:creationId xmlns:a16="http://schemas.microsoft.com/office/drawing/2014/main" id="{283AE0B3-7C45-4F52-8A0C-A425364A812B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315200" y="2649538"/>
                <a:ext cx="487363" cy="74612"/>
                <a:chOff x="3412" y="2027"/>
                <a:chExt cx="230" cy="63"/>
              </a:xfrm>
            </p:grpSpPr>
            <p:sp>
              <p:nvSpPr>
                <p:cNvPr id="16455" name="Line 419">
                  <a:extLst>
                    <a:ext uri="{FF2B5EF4-FFF2-40B4-BE49-F238E27FC236}">
                      <a16:creationId xmlns:a16="http://schemas.microsoft.com/office/drawing/2014/main" id="{8F405667-2021-403B-93A6-CFEAF4AD1A4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412" y="2058"/>
                  <a:ext cx="173" cy="1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56" name="Freeform 420">
                  <a:extLst>
                    <a:ext uri="{FF2B5EF4-FFF2-40B4-BE49-F238E27FC236}">
                      <a16:creationId xmlns:a16="http://schemas.microsoft.com/office/drawing/2014/main" id="{C2F727F1-9AC0-46D9-BE21-72D67861915E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581" y="2027"/>
                  <a:ext cx="61" cy="63"/>
                </a:xfrm>
                <a:custGeom>
                  <a:avLst/>
                  <a:gdLst>
                    <a:gd name="T0" fmla="*/ 0 w 61"/>
                    <a:gd name="T1" fmla="*/ 63 h 63"/>
                    <a:gd name="T2" fmla="*/ 61 w 61"/>
                    <a:gd name="T3" fmla="*/ 31 h 63"/>
                    <a:gd name="T4" fmla="*/ 0 w 61"/>
                    <a:gd name="T5" fmla="*/ 0 h 63"/>
                    <a:gd name="T6" fmla="*/ 0 w 61"/>
                    <a:gd name="T7" fmla="*/ 63 h 6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61"/>
                    <a:gd name="T13" fmla="*/ 0 h 63"/>
                    <a:gd name="T14" fmla="*/ 61 w 61"/>
                    <a:gd name="T15" fmla="*/ 63 h 6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61" h="63">
                      <a:moveTo>
                        <a:pt x="0" y="63"/>
                      </a:moveTo>
                      <a:lnTo>
                        <a:pt x="61" y="31"/>
                      </a:lnTo>
                      <a:lnTo>
                        <a:pt x="0" y="0"/>
                      </a:lnTo>
                      <a:lnTo>
                        <a:pt x="0" y="6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14" name="Group 421">
                <a:extLst>
                  <a:ext uri="{FF2B5EF4-FFF2-40B4-BE49-F238E27FC236}">
                    <a16:creationId xmlns:a16="http://schemas.microsoft.com/office/drawing/2014/main" id="{33DB48A4-FB7F-41D7-9769-194C8061F84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392863" y="3165475"/>
                <a:ext cx="133350" cy="274638"/>
                <a:chOff x="2976" y="2461"/>
                <a:chExt cx="63" cy="230"/>
              </a:xfrm>
            </p:grpSpPr>
            <p:sp>
              <p:nvSpPr>
                <p:cNvPr id="16453" name="Line 422">
                  <a:extLst>
                    <a:ext uri="{FF2B5EF4-FFF2-40B4-BE49-F238E27FC236}">
                      <a16:creationId xmlns:a16="http://schemas.microsoft.com/office/drawing/2014/main" id="{61FE40DC-64C5-4307-87F1-18744BC51BF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009" y="2461"/>
                  <a:ext cx="1" cy="173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54" name="Freeform 423">
                  <a:extLst>
                    <a:ext uri="{FF2B5EF4-FFF2-40B4-BE49-F238E27FC236}">
                      <a16:creationId xmlns:a16="http://schemas.microsoft.com/office/drawing/2014/main" id="{7027A4B5-89F5-415B-BEF9-2134A0DD48C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976" y="2630"/>
                  <a:ext cx="63" cy="61"/>
                </a:xfrm>
                <a:custGeom>
                  <a:avLst/>
                  <a:gdLst>
                    <a:gd name="T0" fmla="*/ 0 w 63"/>
                    <a:gd name="T1" fmla="*/ 0 h 61"/>
                    <a:gd name="T2" fmla="*/ 33 w 63"/>
                    <a:gd name="T3" fmla="*/ 61 h 61"/>
                    <a:gd name="T4" fmla="*/ 63 w 63"/>
                    <a:gd name="T5" fmla="*/ 0 h 61"/>
                    <a:gd name="T6" fmla="*/ 0 w 63"/>
                    <a:gd name="T7" fmla="*/ 0 h 61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63"/>
                    <a:gd name="T13" fmla="*/ 0 h 61"/>
                    <a:gd name="T14" fmla="*/ 63 w 63"/>
                    <a:gd name="T15" fmla="*/ 61 h 61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63" h="61">
                      <a:moveTo>
                        <a:pt x="0" y="0"/>
                      </a:moveTo>
                      <a:lnTo>
                        <a:pt x="33" y="61"/>
                      </a:lnTo>
                      <a:lnTo>
                        <a:pt x="63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15" name="Group 424">
                <a:extLst>
                  <a:ext uri="{FF2B5EF4-FFF2-40B4-BE49-F238E27FC236}">
                    <a16:creationId xmlns:a16="http://schemas.microsoft.com/office/drawing/2014/main" id="{48090178-2281-4F56-8A86-BBF1990DF58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38438" y="4125913"/>
                <a:ext cx="133350" cy="342900"/>
                <a:chOff x="1250" y="3267"/>
                <a:chExt cx="63" cy="288"/>
              </a:xfrm>
            </p:grpSpPr>
            <p:sp>
              <p:nvSpPr>
                <p:cNvPr id="16451" name="Line 425">
                  <a:extLst>
                    <a:ext uri="{FF2B5EF4-FFF2-40B4-BE49-F238E27FC236}">
                      <a16:creationId xmlns:a16="http://schemas.microsoft.com/office/drawing/2014/main" id="{F66F22BD-9FC3-4789-921B-0EF6E6D2171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1281" y="3325"/>
                  <a:ext cx="1" cy="230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52" name="Freeform 426">
                  <a:extLst>
                    <a:ext uri="{FF2B5EF4-FFF2-40B4-BE49-F238E27FC236}">
                      <a16:creationId xmlns:a16="http://schemas.microsoft.com/office/drawing/2014/main" id="{D6783413-503C-41B1-B26D-E2C878400F2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250" y="3267"/>
                  <a:ext cx="63" cy="62"/>
                </a:xfrm>
                <a:custGeom>
                  <a:avLst/>
                  <a:gdLst>
                    <a:gd name="T0" fmla="*/ 63 w 63"/>
                    <a:gd name="T1" fmla="*/ 62 h 62"/>
                    <a:gd name="T2" fmla="*/ 31 w 63"/>
                    <a:gd name="T3" fmla="*/ 0 h 62"/>
                    <a:gd name="T4" fmla="*/ 0 w 63"/>
                    <a:gd name="T5" fmla="*/ 62 h 62"/>
                    <a:gd name="T6" fmla="*/ 63 w 63"/>
                    <a:gd name="T7" fmla="*/ 62 h 62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63"/>
                    <a:gd name="T13" fmla="*/ 0 h 62"/>
                    <a:gd name="T14" fmla="*/ 63 w 63"/>
                    <a:gd name="T15" fmla="*/ 62 h 62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63" h="62">
                      <a:moveTo>
                        <a:pt x="63" y="62"/>
                      </a:moveTo>
                      <a:lnTo>
                        <a:pt x="31" y="0"/>
                      </a:lnTo>
                      <a:lnTo>
                        <a:pt x="0" y="62"/>
                      </a:lnTo>
                      <a:lnTo>
                        <a:pt x="63" y="6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16" name="Group 427">
                <a:extLst>
                  <a:ext uri="{FF2B5EF4-FFF2-40B4-BE49-F238E27FC236}">
                    <a16:creationId xmlns:a16="http://schemas.microsoft.com/office/drawing/2014/main" id="{FE6EE71D-4725-4A4A-AD9A-16236D4FD2D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515100" y="5154613"/>
                <a:ext cx="133350" cy="342900"/>
                <a:chOff x="3034" y="4131"/>
                <a:chExt cx="63" cy="288"/>
              </a:xfrm>
            </p:grpSpPr>
            <p:sp>
              <p:nvSpPr>
                <p:cNvPr id="16449" name="Line 428">
                  <a:extLst>
                    <a:ext uri="{FF2B5EF4-FFF2-40B4-BE49-F238E27FC236}">
                      <a16:creationId xmlns:a16="http://schemas.microsoft.com/office/drawing/2014/main" id="{7E6B2691-AB97-4E57-B4EC-7E72D3B4E5A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066" y="4131"/>
                  <a:ext cx="1" cy="231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50" name="Freeform 429">
                  <a:extLst>
                    <a:ext uri="{FF2B5EF4-FFF2-40B4-BE49-F238E27FC236}">
                      <a16:creationId xmlns:a16="http://schemas.microsoft.com/office/drawing/2014/main" id="{E7AE152B-9167-455C-AAFE-FC4A8E2F061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034" y="4358"/>
                  <a:ext cx="63" cy="61"/>
                </a:xfrm>
                <a:custGeom>
                  <a:avLst/>
                  <a:gdLst>
                    <a:gd name="T0" fmla="*/ 0 w 63"/>
                    <a:gd name="T1" fmla="*/ 0 h 61"/>
                    <a:gd name="T2" fmla="*/ 32 w 63"/>
                    <a:gd name="T3" fmla="*/ 61 h 61"/>
                    <a:gd name="T4" fmla="*/ 63 w 63"/>
                    <a:gd name="T5" fmla="*/ 0 h 61"/>
                    <a:gd name="T6" fmla="*/ 0 w 63"/>
                    <a:gd name="T7" fmla="*/ 0 h 61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63"/>
                    <a:gd name="T13" fmla="*/ 0 h 61"/>
                    <a:gd name="T14" fmla="*/ 63 w 63"/>
                    <a:gd name="T15" fmla="*/ 61 h 61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63" h="61">
                      <a:moveTo>
                        <a:pt x="0" y="0"/>
                      </a:moveTo>
                      <a:lnTo>
                        <a:pt x="32" y="61"/>
                      </a:lnTo>
                      <a:lnTo>
                        <a:pt x="63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17" name="Group 430">
                <a:extLst>
                  <a:ext uri="{FF2B5EF4-FFF2-40B4-BE49-F238E27FC236}">
                    <a16:creationId xmlns:a16="http://schemas.microsoft.com/office/drawing/2014/main" id="{5ED1FC11-6882-4B11-89B1-3E350E0E88B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519863" y="4125913"/>
                <a:ext cx="133350" cy="342900"/>
                <a:chOff x="3036" y="3267"/>
                <a:chExt cx="63" cy="288"/>
              </a:xfrm>
            </p:grpSpPr>
            <p:sp>
              <p:nvSpPr>
                <p:cNvPr id="16447" name="Line 431">
                  <a:extLst>
                    <a:ext uri="{FF2B5EF4-FFF2-40B4-BE49-F238E27FC236}">
                      <a16:creationId xmlns:a16="http://schemas.microsoft.com/office/drawing/2014/main" id="{D1D068E6-E333-41E9-A101-4FA6A474D74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066" y="3325"/>
                  <a:ext cx="1" cy="230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48" name="Freeform 432">
                  <a:extLst>
                    <a:ext uri="{FF2B5EF4-FFF2-40B4-BE49-F238E27FC236}">
                      <a16:creationId xmlns:a16="http://schemas.microsoft.com/office/drawing/2014/main" id="{8BF90B5D-A3D1-4FE9-B4E1-0F4FA49AF61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036" y="3267"/>
                  <a:ext cx="63" cy="62"/>
                </a:xfrm>
                <a:custGeom>
                  <a:avLst/>
                  <a:gdLst>
                    <a:gd name="T0" fmla="*/ 63 w 63"/>
                    <a:gd name="T1" fmla="*/ 62 h 62"/>
                    <a:gd name="T2" fmla="*/ 30 w 63"/>
                    <a:gd name="T3" fmla="*/ 0 h 62"/>
                    <a:gd name="T4" fmla="*/ 0 w 63"/>
                    <a:gd name="T5" fmla="*/ 62 h 62"/>
                    <a:gd name="T6" fmla="*/ 63 w 63"/>
                    <a:gd name="T7" fmla="*/ 62 h 62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63"/>
                    <a:gd name="T13" fmla="*/ 0 h 62"/>
                    <a:gd name="T14" fmla="*/ 63 w 63"/>
                    <a:gd name="T15" fmla="*/ 62 h 62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63" h="62">
                      <a:moveTo>
                        <a:pt x="63" y="62"/>
                      </a:moveTo>
                      <a:lnTo>
                        <a:pt x="30" y="0"/>
                      </a:lnTo>
                      <a:lnTo>
                        <a:pt x="0" y="62"/>
                      </a:lnTo>
                      <a:lnTo>
                        <a:pt x="63" y="6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18" name="Group 433">
                <a:extLst>
                  <a:ext uri="{FF2B5EF4-FFF2-40B4-BE49-F238E27FC236}">
                    <a16:creationId xmlns:a16="http://schemas.microsoft.com/office/drawing/2014/main" id="{6A0344ED-5769-4D0E-9FF5-73A775B1EDE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735263" y="5154613"/>
                <a:ext cx="133350" cy="342900"/>
                <a:chOff x="1248" y="4131"/>
                <a:chExt cx="63" cy="288"/>
              </a:xfrm>
            </p:grpSpPr>
            <p:sp>
              <p:nvSpPr>
                <p:cNvPr id="16445" name="Line 434">
                  <a:extLst>
                    <a:ext uri="{FF2B5EF4-FFF2-40B4-BE49-F238E27FC236}">
                      <a16:creationId xmlns:a16="http://schemas.microsoft.com/office/drawing/2014/main" id="{895BA61A-032A-4A10-8BB2-5E3D58915A6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1281" y="4131"/>
                  <a:ext cx="1" cy="231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46" name="Freeform 435">
                  <a:extLst>
                    <a:ext uri="{FF2B5EF4-FFF2-40B4-BE49-F238E27FC236}">
                      <a16:creationId xmlns:a16="http://schemas.microsoft.com/office/drawing/2014/main" id="{295DB507-DBAE-411A-8882-F30C042AD9B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248" y="4358"/>
                  <a:ext cx="63" cy="61"/>
                </a:xfrm>
                <a:custGeom>
                  <a:avLst/>
                  <a:gdLst>
                    <a:gd name="T0" fmla="*/ 0 w 63"/>
                    <a:gd name="T1" fmla="*/ 0 h 61"/>
                    <a:gd name="T2" fmla="*/ 33 w 63"/>
                    <a:gd name="T3" fmla="*/ 61 h 61"/>
                    <a:gd name="T4" fmla="*/ 63 w 63"/>
                    <a:gd name="T5" fmla="*/ 0 h 61"/>
                    <a:gd name="T6" fmla="*/ 0 w 63"/>
                    <a:gd name="T7" fmla="*/ 0 h 61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63"/>
                    <a:gd name="T13" fmla="*/ 0 h 61"/>
                    <a:gd name="T14" fmla="*/ 63 w 63"/>
                    <a:gd name="T15" fmla="*/ 61 h 61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63" h="61">
                      <a:moveTo>
                        <a:pt x="0" y="0"/>
                      </a:moveTo>
                      <a:lnTo>
                        <a:pt x="33" y="61"/>
                      </a:lnTo>
                      <a:lnTo>
                        <a:pt x="63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19" name="Group 436">
                <a:extLst>
                  <a:ext uri="{FF2B5EF4-FFF2-40B4-BE49-F238E27FC236}">
                    <a16:creationId xmlns:a16="http://schemas.microsoft.com/office/drawing/2014/main" id="{AE3B85DF-76A0-489C-AB20-0B89137E244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192963" y="4775200"/>
                <a:ext cx="731837" cy="76200"/>
                <a:chOff x="3354" y="3813"/>
                <a:chExt cx="346" cy="63"/>
              </a:xfrm>
            </p:grpSpPr>
            <p:sp>
              <p:nvSpPr>
                <p:cNvPr id="16443" name="Line 437">
                  <a:extLst>
                    <a:ext uri="{FF2B5EF4-FFF2-40B4-BE49-F238E27FC236}">
                      <a16:creationId xmlns:a16="http://schemas.microsoft.com/office/drawing/2014/main" id="{99A3DDC5-EAEC-473F-B987-26C3F857F02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354" y="3843"/>
                  <a:ext cx="288" cy="1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44" name="Freeform 438">
                  <a:extLst>
                    <a:ext uri="{FF2B5EF4-FFF2-40B4-BE49-F238E27FC236}">
                      <a16:creationId xmlns:a16="http://schemas.microsoft.com/office/drawing/2014/main" id="{68358ACC-D9A0-4EB5-99EC-1B621694C410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639" y="3813"/>
                  <a:ext cx="61" cy="63"/>
                </a:xfrm>
                <a:custGeom>
                  <a:avLst/>
                  <a:gdLst>
                    <a:gd name="T0" fmla="*/ 0 w 61"/>
                    <a:gd name="T1" fmla="*/ 63 h 63"/>
                    <a:gd name="T2" fmla="*/ 61 w 61"/>
                    <a:gd name="T3" fmla="*/ 30 h 63"/>
                    <a:gd name="T4" fmla="*/ 0 w 61"/>
                    <a:gd name="T5" fmla="*/ 0 h 63"/>
                    <a:gd name="T6" fmla="*/ 0 w 61"/>
                    <a:gd name="T7" fmla="*/ 63 h 6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61"/>
                    <a:gd name="T13" fmla="*/ 0 h 63"/>
                    <a:gd name="T14" fmla="*/ 61 w 61"/>
                    <a:gd name="T15" fmla="*/ 63 h 6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61" h="63">
                      <a:moveTo>
                        <a:pt x="0" y="63"/>
                      </a:moveTo>
                      <a:lnTo>
                        <a:pt x="61" y="30"/>
                      </a:lnTo>
                      <a:lnTo>
                        <a:pt x="0" y="0"/>
                      </a:lnTo>
                      <a:lnTo>
                        <a:pt x="0" y="6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20" name="Group 439">
                <a:extLst>
                  <a:ext uri="{FF2B5EF4-FFF2-40B4-BE49-F238E27FC236}">
                    <a16:creationId xmlns:a16="http://schemas.microsoft.com/office/drawing/2014/main" id="{F87B2924-FD7D-4E44-AA55-187CC4C00C2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414713" y="4775200"/>
                <a:ext cx="730250" cy="76200"/>
                <a:chOff x="1569" y="3813"/>
                <a:chExt cx="345" cy="63"/>
              </a:xfrm>
            </p:grpSpPr>
            <p:sp>
              <p:nvSpPr>
                <p:cNvPr id="16441" name="Line 440">
                  <a:extLst>
                    <a:ext uri="{FF2B5EF4-FFF2-40B4-BE49-F238E27FC236}">
                      <a16:creationId xmlns:a16="http://schemas.microsoft.com/office/drawing/2014/main" id="{31A97FAE-D048-4621-BA21-032D50FF81B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569" y="3843"/>
                  <a:ext cx="288" cy="1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42" name="Freeform 441">
                  <a:extLst>
                    <a:ext uri="{FF2B5EF4-FFF2-40B4-BE49-F238E27FC236}">
                      <a16:creationId xmlns:a16="http://schemas.microsoft.com/office/drawing/2014/main" id="{5A7F181C-BBA1-4758-81BC-68FC58EE5F3B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853" y="3813"/>
                  <a:ext cx="61" cy="63"/>
                </a:xfrm>
                <a:custGeom>
                  <a:avLst/>
                  <a:gdLst>
                    <a:gd name="T0" fmla="*/ 0 w 61"/>
                    <a:gd name="T1" fmla="*/ 63 h 63"/>
                    <a:gd name="T2" fmla="*/ 61 w 61"/>
                    <a:gd name="T3" fmla="*/ 30 h 63"/>
                    <a:gd name="T4" fmla="*/ 0 w 61"/>
                    <a:gd name="T5" fmla="*/ 0 h 63"/>
                    <a:gd name="T6" fmla="*/ 0 w 61"/>
                    <a:gd name="T7" fmla="*/ 63 h 6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61"/>
                    <a:gd name="T13" fmla="*/ 0 h 63"/>
                    <a:gd name="T14" fmla="*/ 61 w 61"/>
                    <a:gd name="T15" fmla="*/ 63 h 6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61" h="63">
                      <a:moveTo>
                        <a:pt x="0" y="63"/>
                      </a:moveTo>
                      <a:lnTo>
                        <a:pt x="61" y="30"/>
                      </a:lnTo>
                      <a:lnTo>
                        <a:pt x="0" y="0"/>
                      </a:lnTo>
                      <a:lnTo>
                        <a:pt x="0" y="6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21" name="Group 442">
                <a:extLst>
                  <a:ext uri="{FF2B5EF4-FFF2-40B4-BE49-F238E27FC236}">
                    <a16:creationId xmlns:a16="http://schemas.microsoft.com/office/drawing/2014/main" id="{A647A772-C23C-4D7A-A298-E62D124879B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62088" y="4773613"/>
                <a:ext cx="733425" cy="74612"/>
                <a:chOff x="647" y="3811"/>
                <a:chExt cx="346" cy="63"/>
              </a:xfrm>
            </p:grpSpPr>
            <p:sp>
              <p:nvSpPr>
                <p:cNvPr id="16439" name="Line 443">
                  <a:extLst>
                    <a:ext uri="{FF2B5EF4-FFF2-40B4-BE49-F238E27FC236}">
                      <a16:creationId xmlns:a16="http://schemas.microsoft.com/office/drawing/2014/main" id="{D3341F4D-4E18-459A-820E-5883C6ECF83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705" y="3843"/>
                  <a:ext cx="288" cy="1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40" name="Freeform 444">
                  <a:extLst>
                    <a:ext uri="{FF2B5EF4-FFF2-40B4-BE49-F238E27FC236}">
                      <a16:creationId xmlns:a16="http://schemas.microsoft.com/office/drawing/2014/main" id="{F9CE23BD-E836-460B-ADD3-ECBB37CDF97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647" y="3811"/>
                  <a:ext cx="62" cy="63"/>
                </a:xfrm>
                <a:custGeom>
                  <a:avLst/>
                  <a:gdLst>
                    <a:gd name="T0" fmla="*/ 62 w 62"/>
                    <a:gd name="T1" fmla="*/ 0 h 63"/>
                    <a:gd name="T2" fmla="*/ 0 w 62"/>
                    <a:gd name="T3" fmla="*/ 32 h 63"/>
                    <a:gd name="T4" fmla="*/ 62 w 62"/>
                    <a:gd name="T5" fmla="*/ 63 h 63"/>
                    <a:gd name="T6" fmla="*/ 62 w 62"/>
                    <a:gd name="T7" fmla="*/ 0 h 6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62"/>
                    <a:gd name="T13" fmla="*/ 0 h 63"/>
                    <a:gd name="T14" fmla="*/ 62 w 62"/>
                    <a:gd name="T15" fmla="*/ 63 h 6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62" h="63">
                      <a:moveTo>
                        <a:pt x="62" y="0"/>
                      </a:moveTo>
                      <a:lnTo>
                        <a:pt x="0" y="32"/>
                      </a:lnTo>
                      <a:lnTo>
                        <a:pt x="62" y="63"/>
                      </a:lnTo>
                      <a:lnTo>
                        <a:pt x="62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22" name="Group 445">
                <a:extLst>
                  <a:ext uri="{FF2B5EF4-FFF2-40B4-BE49-F238E27FC236}">
                    <a16:creationId xmlns:a16="http://schemas.microsoft.com/office/drawing/2014/main" id="{AC2E16B0-580F-4E73-B299-9BC7C98AA42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5243513" y="4773613"/>
                <a:ext cx="730250" cy="74612"/>
                <a:chOff x="2433" y="3811"/>
                <a:chExt cx="345" cy="63"/>
              </a:xfrm>
            </p:grpSpPr>
            <p:sp>
              <p:nvSpPr>
                <p:cNvPr id="16437" name="Line 446">
                  <a:extLst>
                    <a:ext uri="{FF2B5EF4-FFF2-40B4-BE49-F238E27FC236}">
                      <a16:creationId xmlns:a16="http://schemas.microsoft.com/office/drawing/2014/main" id="{C99C6909-D4C2-4254-B2AC-90EA4161715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490" y="3843"/>
                  <a:ext cx="288" cy="1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38" name="Freeform 447">
                  <a:extLst>
                    <a:ext uri="{FF2B5EF4-FFF2-40B4-BE49-F238E27FC236}">
                      <a16:creationId xmlns:a16="http://schemas.microsoft.com/office/drawing/2014/main" id="{740F192E-AF44-4A28-8AB3-047FF98152A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433" y="3811"/>
                  <a:ext cx="61" cy="63"/>
                </a:xfrm>
                <a:custGeom>
                  <a:avLst/>
                  <a:gdLst>
                    <a:gd name="T0" fmla="*/ 61 w 61"/>
                    <a:gd name="T1" fmla="*/ 0 h 63"/>
                    <a:gd name="T2" fmla="*/ 0 w 61"/>
                    <a:gd name="T3" fmla="*/ 32 h 63"/>
                    <a:gd name="T4" fmla="*/ 61 w 61"/>
                    <a:gd name="T5" fmla="*/ 63 h 63"/>
                    <a:gd name="T6" fmla="*/ 61 w 61"/>
                    <a:gd name="T7" fmla="*/ 0 h 6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61"/>
                    <a:gd name="T13" fmla="*/ 0 h 63"/>
                    <a:gd name="T14" fmla="*/ 61 w 61"/>
                    <a:gd name="T15" fmla="*/ 63 h 6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61" h="63">
                      <a:moveTo>
                        <a:pt x="61" y="0"/>
                      </a:moveTo>
                      <a:lnTo>
                        <a:pt x="0" y="32"/>
                      </a:lnTo>
                      <a:lnTo>
                        <a:pt x="61" y="63"/>
                      </a:lnTo>
                      <a:lnTo>
                        <a:pt x="61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6423" name="Freeform 448">
                <a:extLst>
                  <a:ext uri="{FF2B5EF4-FFF2-40B4-BE49-F238E27FC236}">
                    <a16:creationId xmlns:a16="http://schemas.microsoft.com/office/drawing/2014/main" id="{1B0A2138-BE60-4668-87DB-5BF13257A69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559050" y="3646488"/>
                <a:ext cx="488950" cy="342900"/>
              </a:xfrm>
              <a:custGeom>
                <a:avLst/>
                <a:gdLst>
                  <a:gd name="T0" fmla="*/ 0 w 231"/>
                  <a:gd name="T1" fmla="*/ 2147483647 h 288"/>
                  <a:gd name="T2" fmla="*/ 2147483647 w 231"/>
                  <a:gd name="T3" fmla="*/ 2147483647 h 288"/>
                  <a:gd name="T4" fmla="*/ 2147483647 w 231"/>
                  <a:gd name="T5" fmla="*/ 0 h 288"/>
                  <a:gd name="T6" fmla="*/ 2147483647 w 231"/>
                  <a:gd name="T7" fmla="*/ 0 h 288"/>
                  <a:gd name="T8" fmla="*/ 2147483647 w 231"/>
                  <a:gd name="T9" fmla="*/ 2147483647 h 288"/>
                  <a:gd name="T10" fmla="*/ 2147483647 w 231"/>
                  <a:gd name="T11" fmla="*/ 2147483647 h 288"/>
                  <a:gd name="T12" fmla="*/ 2147483647 w 231"/>
                  <a:gd name="T13" fmla="*/ 2147483647 h 288"/>
                  <a:gd name="T14" fmla="*/ 0 w 231"/>
                  <a:gd name="T15" fmla="*/ 2147483647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31"/>
                  <a:gd name="T25" fmla="*/ 0 h 288"/>
                  <a:gd name="T26" fmla="*/ 231 w 231"/>
                  <a:gd name="T27" fmla="*/ 288 h 28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31" h="288">
                    <a:moveTo>
                      <a:pt x="0" y="217"/>
                    </a:moveTo>
                    <a:lnTo>
                      <a:pt x="58" y="217"/>
                    </a:lnTo>
                    <a:lnTo>
                      <a:pt x="58" y="0"/>
                    </a:lnTo>
                    <a:lnTo>
                      <a:pt x="173" y="0"/>
                    </a:lnTo>
                    <a:lnTo>
                      <a:pt x="173" y="217"/>
                    </a:lnTo>
                    <a:lnTo>
                      <a:pt x="231" y="217"/>
                    </a:lnTo>
                    <a:lnTo>
                      <a:pt x="116" y="288"/>
                    </a:lnTo>
                    <a:lnTo>
                      <a:pt x="0" y="217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4" name="Freeform 449">
                <a:extLst>
                  <a:ext uri="{FF2B5EF4-FFF2-40B4-BE49-F238E27FC236}">
                    <a16:creationId xmlns:a16="http://schemas.microsoft.com/office/drawing/2014/main" id="{9D5F81B5-9257-47A8-B0DF-84192D01378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218238" y="3646488"/>
                <a:ext cx="487362" cy="342900"/>
              </a:xfrm>
              <a:custGeom>
                <a:avLst/>
                <a:gdLst>
                  <a:gd name="T0" fmla="*/ 0 w 230"/>
                  <a:gd name="T1" fmla="*/ 2147483647 h 288"/>
                  <a:gd name="T2" fmla="*/ 2147483647 w 230"/>
                  <a:gd name="T3" fmla="*/ 2147483647 h 288"/>
                  <a:gd name="T4" fmla="*/ 2147483647 w 230"/>
                  <a:gd name="T5" fmla="*/ 0 h 288"/>
                  <a:gd name="T6" fmla="*/ 2147483647 w 230"/>
                  <a:gd name="T7" fmla="*/ 0 h 288"/>
                  <a:gd name="T8" fmla="*/ 2147483647 w 230"/>
                  <a:gd name="T9" fmla="*/ 2147483647 h 288"/>
                  <a:gd name="T10" fmla="*/ 2147483647 w 230"/>
                  <a:gd name="T11" fmla="*/ 2147483647 h 288"/>
                  <a:gd name="T12" fmla="*/ 2147483647 w 230"/>
                  <a:gd name="T13" fmla="*/ 2147483647 h 288"/>
                  <a:gd name="T14" fmla="*/ 0 w 230"/>
                  <a:gd name="T15" fmla="*/ 2147483647 h 288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w 230"/>
                  <a:gd name="T25" fmla="*/ 0 h 288"/>
                  <a:gd name="T26" fmla="*/ 230 w 230"/>
                  <a:gd name="T27" fmla="*/ 288 h 288"/>
                </a:gdLst>
                <a:ahLst/>
                <a:cxnLst>
                  <a:cxn ang="T16">
                    <a:pos x="T0" y="T1"/>
                  </a:cxn>
                  <a:cxn ang="T17">
                    <a:pos x="T2" y="T3"/>
                  </a:cxn>
                  <a:cxn ang="T18">
                    <a:pos x="T4" y="T5"/>
                  </a:cxn>
                  <a:cxn ang="T19">
                    <a:pos x="T6" y="T7"/>
                  </a:cxn>
                  <a:cxn ang="T20">
                    <a:pos x="T8" y="T9"/>
                  </a:cxn>
                  <a:cxn ang="T21">
                    <a:pos x="T10" y="T11"/>
                  </a:cxn>
                  <a:cxn ang="T22">
                    <a:pos x="T12" y="T13"/>
                  </a:cxn>
                  <a:cxn ang="T23">
                    <a:pos x="T14" y="T15"/>
                  </a:cxn>
                </a:cxnLst>
                <a:rect l="T24" t="T25" r="T26" b="T27"/>
                <a:pathLst>
                  <a:path w="230" h="288">
                    <a:moveTo>
                      <a:pt x="0" y="217"/>
                    </a:moveTo>
                    <a:lnTo>
                      <a:pt x="57" y="217"/>
                    </a:lnTo>
                    <a:lnTo>
                      <a:pt x="57" y="0"/>
                    </a:lnTo>
                    <a:lnTo>
                      <a:pt x="172" y="0"/>
                    </a:lnTo>
                    <a:lnTo>
                      <a:pt x="172" y="217"/>
                    </a:lnTo>
                    <a:lnTo>
                      <a:pt x="230" y="217"/>
                    </a:lnTo>
                    <a:lnTo>
                      <a:pt x="115" y="288"/>
                    </a:lnTo>
                    <a:lnTo>
                      <a:pt x="0" y="217"/>
                    </a:lnTo>
                    <a:close/>
                  </a:path>
                </a:pathLst>
              </a:custGeom>
              <a:solidFill>
                <a:srgbClr val="FFFFFF"/>
              </a:solidFill>
              <a:ln w="3175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425" name="Rectangle 450">
                <a:extLst>
                  <a:ext uri="{FF2B5EF4-FFF2-40B4-BE49-F238E27FC236}">
                    <a16:creationId xmlns:a16="http://schemas.microsoft.com/office/drawing/2014/main" id="{26E1F172-8DC3-4906-AF18-60EA7076B4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437438" y="2000250"/>
                <a:ext cx="1238250" cy="34925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6426" name="Rectangle 451">
                <a:extLst>
                  <a:ext uri="{FF2B5EF4-FFF2-40B4-BE49-F238E27FC236}">
                    <a16:creationId xmlns:a16="http://schemas.microsoft.com/office/drawing/2014/main" id="{0850D5DD-BC9E-42BC-81F9-B28BB59529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558088" y="2032000"/>
                <a:ext cx="1006475" cy="152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pt-BR" altLang="en-US" sz="1000">
                    <a:solidFill>
                      <a:srgbClr val="000000"/>
                    </a:solidFill>
                  </a:rPr>
                  <a:t>RESERVATÓRIO</a:t>
                </a:r>
                <a:endParaRPr lang="pt-BR" altLang="en-US" sz="2400"/>
              </a:p>
            </p:txBody>
          </p:sp>
          <p:sp>
            <p:nvSpPr>
              <p:cNvPr id="16427" name="Rectangle 452">
                <a:extLst>
                  <a:ext uri="{FF2B5EF4-FFF2-40B4-BE49-F238E27FC236}">
                    <a16:creationId xmlns:a16="http://schemas.microsoft.com/office/drawing/2014/main" id="{86BB1960-0F82-42A6-AEDA-5B5F76FACFA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669213" y="2146300"/>
                <a:ext cx="860425" cy="152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pt-BR" altLang="en-US" sz="1000">
                    <a:solidFill>
                      <a:srgbClr val="000000"/>
                    </a:solidFill>
                  </a:rPr>
                  <a:t>DO FÁRMACO</a:t>
                </a:r>
                <a:endParaRPr lang="pt-BR" altLang="en-US" sz="2400"/>
              </a:p>
            </p:txBody>
          </p:sp>
          <p:grpSp>
            <p:nvGrpSpPr>
              <p:cNvPr id="16428" name="Group 453">
                <a:extLst>
                  <a:ext uri="{FF2B5EF4-FFF2-40B4-BE49-F238E27FC236}">
                    <a16:creationId xmlns:a16="http://schemas.microsoft.com/office/drawing/2014/main" id="{DBED0612-50F3-4CDD-BB6B-C90DA3B4D0A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6583363" y="2206625"/>
                <a:ext cx="854075" cy="342900"/>
                <a:chOff x="3066" y="1655"/>
                <a:chExt cx="404" cy="288"/>
              </a:xfrm>
            </p:grpSpPr>
            <p:sp>
              <p:nvSpPr>
                <p:cNvPr id="16435" name="Line 454">
                  <a:extLst>
                    <a:ext uri="{FF2B5EF4-FFF2-40B4-BE49-F238E27FC236}">
                      <a16:creationId xmlns:a16="http://schemas.microsoft.com/office/drawing/2014/main" id="{66707391-43AE-45B1-9F7A-6B6A5586CD0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112" y="1655"/>
                  <a:ext cx="358" cy="255"/>
                </a:xfrm>
                <a:prstGeom prst="line">
                  <a:avLst/>
                </a:prstGeom>
                <a:noFill/>
                <a:ln w="3175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36" name="Freeform 455">
                  <a:extLst>
                    <a:ext uri="{FF2B5EF4-FFF2-40B4-BE49-F238E27FC236}">
                      <a16:creationId xmlns:a16="http://schemas.microsoft.com/office/drawing/2014/main" id="{60F0C5DB-6E0C-4010-87C2-A38B93530AC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3066" y="1879"/>
                  <a:ext cx="68" cy="64"/>
                </a:xfrm>
                <a:custGeom>
                  <a:avLst/>
                  <a:gdLst>
                    <a:gd name="T0" fmla="*/ 31 w 68"/>
                    <a:gd name="T1" fmla="*/ 0 h 64"/>
                    <a:gd name="T2" fmla="*/ 0 w 68"/>
                    <a:gd name="T3" fmla="*/ 64 h 64"/>
                    <a:gd name="T4" fmla="*/ 68 w 68"/>
                    <a:gd name="T5" fmla="*/ 52 h 64"/>
                    <a:gd name="T6" fmla="*/ 31 w 68"/>
                    <a:gd name="T7" fmla="*/ 0 h 64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68"/>
                    <a:gd name="T13" fmla="*/ 0 h 64"/>
                    <a:gd name="T14" fmla="*/ 68 w 68"/>
                    <a:gd name="T15" fmla="*/ 64 h 64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68" h="64">
                      <a:moveTo>
                        <a:pt x="31" y="0"/>
                      </a:moveTo>
                      <a:lnTo>
                        <a:pt x="0" y="64"/>
                      </a:lnTo>
                      <a:lnTo>
                        <a:pt x="68" y="52"/>
                      </a:lnTo>
                      <a:lnTo>
                        <a:pt x="31" y="0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16429" name="Group 458">
                <a:extLst>
                  <a:ext uri="{FF2B5EF4-FFF2-40B4-BE49-F238E27FC236}">
                    <a16:creationId xmlns:a16="http://schemas.microsoft.com/office/drawing/2014/main" id="{A077A65E-B046-4A0B-BF39-6B9C060EFC8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625600" y="5076825"/>
                <a:ext cx="690563" cy="331788"/>
                <a:chOff x="474" y="4066"/>
                <a:chExt cx="576" cy="238"/>
              </a:xfrm>
            </p:grpSpPr>
            <p:sp>
              <p:nvSpPr>
                <p:cNvPr id="16433" name="Freeform 459">
                  <a:extLst>
                    <a:ext uri="{FF2B5EF4-FFF2-40B4-BE49-F238E27FC236}">
                      <a16:creationId xmlns:a16="http://schemas.microsoft.com/office/drawing/2014/main" id="{C08DCA39-B660-4D78-A8E5-C397B364777F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74" y="4095"/>
                  <a:ext cx="521" cy="209"/>
                </a:xfrm>
                <a:custGeom>
                  <a:avLst/>
                  <a:gdLst>
                    <a:gd name="T0" fmla="*/ 0 w 521"/>
                    <a:gd name="T1" fmla="*/ 209 h 209"/>
                    <a:gd name="T2" fmla="*/ 75 w 521"/>
                    <a:gd name="T3" fmla="*/ 178 h 209"/>
                    <a:gd name="T4" fmla="*/ 150 w 521"/>
                    <a:gd name="T5" fmla="*/ 148 h 209"/>
                    <a:gd name="T6" fmla="*/ 223 w 521"/>
                    <a:gd name="T7" fmla="*/ 119 h 209"/>
                    <a:gd name="T8" fmla="*/ 292 w 521"/>
                    <a:gd name="T9" fmla="*/ 90 h 209"/>
                    <a:gd name="T10" fmla="*/ 357 w 521"/>
                    <a:gd name="T11" fmla="*/ 65 h 209"/>
                    <a:gd name="T12" fmla="*/ 419 w 521"/>
                    <a:gd name="T13" fmla="*/ 40 h 209"/>
                    <a:gd name="T14" fmla="*/ 473 w 521"/>
                    <a:gd name="T15" fmla="*/ 19 h 209"/>
                    <a:gd name="T16" fmla="*/ 498 w 521"/>
                    <a:gd name="T17" fmla="*/ 9 h 209"/>
                    <a:gd name="T18" fmla="*/ 521 w 521"/>
                    <a:gd name="T19" fmla="*/ 0 h 209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521"/>
                    <a:gd name="T31" fmla="*/ 0 h 209"/>
                    <a:gd name="T32" fmla="*/ 521 w 521"/>
                    <a:gd name="T33" fmla="*/ 209 h 209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521" h="209">
                      <a:moveTo>
                        <a:pt x="0" y="209"/>
                      </a:moveTo>
                      <a:lnTo>
                        <a:pt x="75" y="178"/>
                      </a:lnTo>
                      <a:lnTo>
                        <a:pt x="150" y="148"/>
                      </a:lnTo>
                      <a:lnTo>
                        <a:pt x="223" y="119"/>
                      </a:lnTo>
                      <a:lnTo>
                        <a:pt x="292" y="90"/>
                      </a:lnTo>
                      <a:lnTo>
                        <a:pt x="357" y="65"/>
                      </a:lnTo>
                      <a:lnTo>
                        <a:pt x="419" y="40"/>
                      </a:lnTo>
                      <a:lnTo>
                        <a:pt x="473" y="19"/>
                      </a:lnTo>
                      <a:lnTo>
                        <a:pt x="498" y="9"/>
                      </a:lnTo>
                      <a:lnTo>
                        <a:pt x="521" y="0"/>
                      </a:lnTo>
                    </a:path>
                  </a:pathLst>
                </a:custGeom>
                <a:noFill/>
                <a:ln w="3175">
                  <a:solidFill>
                    <a:srgbClr val="000000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6434" name="Freeform 460">
                  <a:extLst>
                    <a:ext uri="{FF2B5EF4-FFF2-40B4-BE49-F238E27FC236}">
                      <a16:creationId xmlns:a16="http://schemas.microsoft.com/office/drawing/2014/main" id="{EF24800E-132F-457A-A913-A2704ED9316D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81" y="4066"/>
                  <a:ext cx="69" cy="59"/>
                </a:xfrm>
                <a:custGeom>
                  <a:avLst/>
                  <a:gdLst>
                    <a:gd name="T0" fmla="*/ 23 w 69"/>
                    <a:gd name="T1" fmla="*/ 59 h 59"/>
                    <a:gd name="T2" fmla="*/ 69 w 69"/>
                    <a:gd name="T3" fmla="*/ 8 h 59"/>
                    <a:gd name="T4" fmla="*/ 0 w 69"/>
                    <a:gd name="T5" fmla="*/ 0 h 59"/>
                    <a:gd name="T6" fmla="*/ 23 w 69"/>
                    <a:gd name="T7" fmla="*/ 59 h 5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69"/>
                    <a:gd name="T13" fmla="*/ 0 h 59"/>
                    <a:gd name="T14" fmla="*/ 69 w 69"/>
                    <a:gd name="T15" fmla="*/ 59 h 5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69" h="59">
                      <a:moveTo>
                        <a:pt x="23" y="59"/>
                      </a:moveTo>
                      <a:lnTo>
                        <a:pt x="69" y="8"/>
                      </a:lnTo>
                      <a:lnTo>
                        <a:pt x="0" y="0"/>
                      </a:lnTo>
                      <a:lnTo>
                        <a:pt x="23" y="5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6430" name="Rectangle 461">
                <a:extLst>
                  <a:ext uri="{FF2B5EF4-FFF2-40B4-BE49-F238E27FC236}">
                    <a16:creationId xmlns:a16="http://schemas.microsoft.com/office/drawing/2014/main" id="{723E221A-FA2F-44E5-A42A-147A66B3710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851275" y="4581525"/>
                <a:ext cx="1585913" cy="34290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endParaRPr lang="en-US" altLang="en-US"/>
              </a:p>
            </p:txBody>
          </p:sp>
          <p:sp>
            <p:nvSpPr>
              <p:cNvPr id="16431" name="Rectangle 462">
                <a:extLst>
                  <a:ext uri="{FF2B5EF4-FFF2-40B4-BE49-F238E27FC236}">
                    <a16:creationId xmlns:a16="http://schemas.microsoft.com/office/drawing/2014/main" id="{E768C6D9-33E6-4A23-A156-C89B89C6460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67175" y="4600575"/>
                <a:ext cx="949325" cy="152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pt-BR" altLang="en-US" sz="1000" dirty="0">
                    <a:solidFill>
                      <a:srgbClr val="000000"/>
                    </a:solidFill>
                  </a:rPr>
                  <a:t>LIBERAÇÃO DO</a:t>
                </a:r>
                <a:endParaRPr lang="pt-BR" altLang="en-US" sz="2400" dirty="0"/>
              </a:p>
            </p:txBody>
          </p:sp>
          <p:sp>
            <p:nvSpPr>
              <p:cNvPr id="16432" name="Rectangle 463">
                <a:extLst>
                  <a:ext uri="{FF2B5EF4-FFF2-40B4-BE49-F238E27FC236}">
                    <a16:creationId xmlns:a16="http://schemas.microsoft.com/office/drawing/2014/main" id="{F84B1717-D608-4711-B17E-0150F08B88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84663" y="4748213"/>
                <a:ext cx="635000" cy="152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r>
                  <a:rPr lang="pt-BR" altLang="en-US" sz="1000">
                    <a:solidFill>
                      <a:srgbClr val="000000"/>
                    </a:solidFill>
                  </a:rPr>
                  <a:t>FÁRMACO</a:t>
                </a:r>
                <a:endParaRPr lang="pt-BR" altLang="en-US" sz="2400"/>
              </a:p>
            </p:txBody>
          </p:sp>
        </p:grpSp>
      </p:grpSp>
      <p:sp>
        <p:nvSpPr>
          <p:cNvPr id="466" name="Retângulo 465">
            <a:extLst>
              <a:ext uri="{FF2B5EF4-FFF2-40B4-BE49-F238E27FC236}">
                <a16:creationId xmlns:a16="http://schemas.microsoft.com/office/drawing/2014/main" id="{C79E5C47-1279-4D9E-BCF7-49FE45F66A49}"/>
              </a:ext>
            </a:extLst>
          </p:cNvPr>
          <p:cNvSpPr/>
          <p:nvPr/>
        </p:nvSpPr>
        <p:spPr bwMode="auto">
          <a:xfrm>
            <a:off x="1487488" y="368301"/>
            <a:ext cx="9361040" cy="720725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>
              <a:defRPr/>
            </a:pPr>
            <a:r>
              <a:rPr lang="pt-BR" altLang="en-US" sz="2000" b="1" dirty="0">
                <a:solidFill>
                  <a:schemeClr val="tx1"/>
                </a:solidFill>
              </a:rPr>
              <a:t>Exemplo de formas farmacêuticas sólidas ou dispositivos de liberação modificada (Matricial)</a:t>
            </a:r>
            <a:endParaRPr lang="pt-BR" sz="20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7443774" y="1263246"/>
            <a:ext cx="1451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B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68" name="CaixaDeTexto 467"/>
          <p:cNvSpPr txBox="1"/>
          <p:nvPr/>
        </p:nvSpPr>
        <p:spPr>
          <a:xfrm>
            <a:off x="3072426" y="1147603"/>
            <a:ext cx="14512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FF0000"/>
                </a:solidFill>
              </a:rPr>
              <a:t>A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>
            <a:extLst>
              <a:ext uri="{FF2B5EF4-FFF2-40B4-BE49-F238E27FC236}">
                <a16:creationId xmlns:a16="http://schemas.microsoft.com/office/drawing/2014/main" id="{98399731-FC16-492A-84AA-A3722E0782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52" y="83836"/>
            <a:ext cx="6986085" cy="67741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Rectangle 3">
            <a:extLst>
              <a:ext uri="{FF2B5EF4-FFF2-40B4-BE49-F238E27FC236}">
                <a16:creationId xmlns:a16="http://schemas.microsoft.com/office/drawing/2014/main" id="{C9F35080-B85C-4D74-81C6-F027E974F2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88088" y="4293096"/>
            <a:ext cx="5112568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t-BR" altLang="en-US" sz="1400" dirty="0">
                <a:latin typeface="Times New Roman" panose="02020603050405020304" pitchFamily="18" charset="0"/>
              </a:rPr>
              <a:t>Exemplos: </a:t>
            </a:r>
            <a:r>
              <a:rPr lang="pt-BR" altLang="en-US" sz="1400" dirty="0" err="1">
                <a:latin typeface="Times New Roman" panose="02020603050405020304" pitchFamily="18" charset="0"/>
              </a:rPr>
              <a:t>Minipress</a:t>
            </a:r>
            <a:r>
              <a:rPr lang="pt-BR" altLang="en-US" sz="1400" dirty="0">
                <a:latin typeface="Times New Roman" panose="02020603050405020304" pitchFamily="18" charset="0"/>
              </a:rPr>
              <a:t> - </a:t>
            </a:r>
            <a:r>
              <a:rPr lang="pt-BR" altLang="en-US" sz="1400" dirty="0" err="1">
                <a:latin typeface="Times New Roman" panose="02020603050405020304" pitchFamily="18" charset="0"/>
              </a:rPr>
              <a:t>Prazosin</a:t>
            </a:r>
            <a:r>
              <a:rPr lang="pt-BR" altLang="en-US" sz="1400" dirty="0">
                <a:latin typeface="Times New Roman" panose="02020603050405020304" pitchFamily="18" charset="0"/>
              </a:rPr>
              <a:t>, </a:t>
            </a:r>
            <a:r>
              <a:rPr lang="pt-BR" altLang="en-US" sz="1400" dirty="0" err="1">
                <a:latin typeface="Times New Roman" panose="02020603050405020304" pitchFamily="18" charset="0"/>
              </a:rPr>
              <a:t>Alza</a:t>
            </a:r>
            <a:r>
              <a:rPr lang="pt-BR" altLang="en-US" sz="1400" dirty="0">
                <a:latin typeface="Times New Roman" panose="02020603050405020304" pitchFamily="18" charset="0"/>
              </a:rPr>
              <a:t>/Pfizer – hipertensão; </a:t>
            </a:r>
            <a:r>
              <a:rPr lang="pt-BR" altLang="en-US" sz="1400" dirty="0" err="1">
                <a:latin typeface="Times New Roman" panose="02020603050405020304" pitchFamily="18" charset="0"/>
              </a:rPr>
              <a:t>Procardia</a:t>
            </a:r>
            <a:r>
              <a:rPr lang="pt-BR" altLang="en-US" sz="1400" dirty="0">
                <a:latin typeface="Times New Roman" panose="02020603050405020304" pitchFamily="18" charset="0"/>
              </a:rPr>
              <a:t> - </a:t>
            </a:r>
            <a:r>
              <a:rPr lang="pt-BR" altLang="en-US" sz="1400" dirty="0" err="1">
                <a:latin typeface="Times New Roman" panose="02020603050405020304" pitchFamily="18" charset="0"/>
              </a:rPr>
              <a:t>Nifedipina</a:t>
            </a:r>
            <a:r>
              <a:rPr lang="pt-BR" altLang="en-US" sz="1400" dirty="0">
                <a:latin typeface="Times New Roman" panose="02020603050405020304" pitchFamily="18" charset="0"/>
              </a:rPr>
              <a:t>, </a:t>
            </a:r>
            <a:r>
              <a:rPr lang="pt-BR" altLang="en-US" sz="1400" dirty="0" err="1">
                <a:latin typeface="Times New Roman" panose="02020603050405020304" pitchFamily="18" charset="0"/>
              </a:rPr>
              <a:t>Alza</a:t>
            </a:r>
            <a:r>
              <a:rPr lang="pt-BR" altLang="en-US" sz="1400" dirty="0">
                <a:latin typeface="Times New Roman" panose="02020603050405020304" pitchFamily="18" charset="0"/>
              </a:rPr>
              <a:t>/Pfizer - hipertensão/angina; </a:t>
            </a:r>
            <a:r>
              <a:rPr lang="pt-BR" altLang="en-US" sz="1400" dirty="0" err="1">
                <a:latin typeface="Times New Roman" panose="02020603050405020304" pitchFamily="18" charset="0"/>
              </a:rPr>
              <a:t>Sudafed</a:t>
            </a:r>
            <a:r>
              <a:rPr lang="pt-BR" altLang="en-US" sz="1400" dirty="0">
                <a:latin typeface="Times New Roman" panose="02020603050405020304" pitchFamily="18" charset="0"/>
              </a:rPr>
              <a:t> 24 - Pseudoefedrina, </a:t>
            </a:r>
            <a:r>
              <a:rPr lang="pt-BR" altLang="en-US" sz="1400" dirty="0" err="1">
                <a:latin typeface="Times New Roman" panose="02020603050405020304" pitchFamily="18" charset="0"/>
              </a:rPr>
              <a:t>Alza</a:t>
            </a:r>
            <a:r>
              <a:rPr lang="pt-BR" altLang="en-US" sz="1400" dirty="0">
                <a:latin typeface="Times New Roman" panose="02020603050405020304" pitchFamily="18" charset="0"/>
              </a:rPr>
              <a:t>/Warner Lambert - descongestionante</a:t>
            </a:r>
          </a:p>
        </p:txBody>
      </p:sp>
      <p:sp>
        <p:nvSpPr>
          <p:cNvPr id="3" name="Retângulo 2"/>
          <p:cNvSpPr/>
          <p:nvPr/>
        </p:nvSpPr>
        <p:spPr>
          <a:xfrm>
            <a:off x="6096000" y="404664"/>
            <a:ext cx="609600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pt-BR" altLang="en-US" b="1" dirty="0"/>
              <a:t>Exemplo de formas farmacêuticas sólidas ou dispositivos de liberação modificada (tipo bomba osmótica) 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5" descr="Comprimido">
            <a:extLst>
              <a:ext uri="{FF2B5EF4-FFF2-40B4-BE49-F238E27FC236}">
                <a16:creationId xmlns:a16="http://schemas.microsoft.com/office/drawing/2014/main" id="{B33BE20F-A7B9-42D4-9C9E-9AD2A27640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7765" y="1124744"/>
            <a:ext cx="5295857" cy="3024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8CCC04FC-5FF5-4CA3-9D2B-C79269B91F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0894" y="4973543"/>
            <a:ext cx="8229600" cy="1205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altLang="en-US" sz="2400" dirty="0" smtClean="0"/>
              <a:t/>
            </a:r>
            <a:br>
              <a:rPr lang="pt-BR" altLang="en-US" sz="2400" dirty="0" smtClean="0"/>
            </a:br>
            <a:r>
              <a:rPr lang="pt-BR" altLang="en-US" sz="2400" b="1" dirty="0" err="1"/>
              <a:t>Adalat</a:t>
            </a:r>
            <a:r>
              <a:rPr lang="pt-BR" altLang="en-US" sz="2400" b="1" dirty="0"/>
              <a:t>,</a:t>
            </a:r>
            <a:r>
              <a:rPr lang="pt-BR" altLang="en-US" sz="2400" dirty="0"/>
              <a:t> nome comercial do </a:t>
            </a:r>
            <a:r>
              <a:rPr lang="pt-BR" altLang="en-US" sz="2400" dirty="0" err="1"/>
              <a:t>nefidipina</a:t>
            </a:r>
            <a:r>
              <a:rPr lang="pt-BR" altLang="en-US" sz="2400" dirty="0"/>
              <a:t> </a:t>
            </a:r>
            <a:r>
              <a:rPr lang="pt-BR" altLang="en-US" sz="2400" dirty="0" smtClean="0"/>
              <a:t>quando neste sistema de liberação. Ao lado temos um protótipo contendo azul de metileno (veja demonstração no próximo slide)</a:t>
            </a:r>
            <a:endParaRPr lang="en-US" altLang="en-US" sz="2000" dirty="0"/>
          </a:p>
        </p:txBody>
      </p:sp>
      <p:sp>
        <p:nvSpPr>
          <p:cNvPr id="7" name="Retângulo 6"/>
          <p:cNvSpPr/>
          <p:nvPr/>
        </p:nvSpPr>
        <p:spPr>
          <a:xfrm>
            <a:off x="695400" y="295042"/>
            <a:ext cx="10657184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pt-BR" altLang="en-US" sz="2000" b="1" dirty="0"/>
              <a:t>Exemplo de formas farmacêuticas sólidas ou dispositivos de liberação modificada </a:t>
            </a:r>
            <a:endParaRPr lang="pt-BR" altLang="en-US" sz="2000" b="1" dirty="0" smtClean="0"/>
          </a:p>
          <a:p>
            <a:pPr algn="ctr"/>
            <a:r>
              <a:rPr lang="pt-BR" altLang="en-US" sz="2000" b="1" dirty="0" smtClean="0"/>
              <a:t>(</a:t>
            </a:r>
            <a:r>
              <a:rPr lang="pt-BR" altLang="en-US" sz="2000" b="1" dirty="0"/>
              <a:t>tipo bomba osmótica) </a:t>
            </a:r>
            <a:endParaRPr lang="en-US" sz="20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A851C5AF-F986-45B5-82CF-2FF2584D7B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endParaRPr lang="en-US" altLang="en-US"/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6399D3A6-00DE-4907-A8CF-992ABE78397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endParaRPr lang="en-US" altLang="en-US"/>
          </a:p>
        </p:txBody>
      </p:sp>
      <p:pic>
        <p:nvPicPr>
          <p:cNvPr id="41988" name="Picture 4" descr="DSC08610">
            <a:extLst>
              <a:ext uri="{FF2B5EF4-FFF2-40B4-BE49-F238E27FC236}">
                <a16:creationId xmlns:a16="http://schemas.microsoft.com/office/drawing/2014/main" id="{B690ACE2-63E1-410B-9272-1F42FF718C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34402"/>
            <a:ext cx="12192000" cy="91440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3244</Words>
  <Application>Microsoft Office PowerPoint</Application>
  <PresentationFormat>Widescreen</PresentationFormat>
  <Paragraphs>141</Paragraphs>
  <Slides>10</Slides>
  <Notes>7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Verdana</vt:lpstr>
      <vt:lpstr>Wingdings 2</vt:lpstr>
      <vt:lpstr>Tema do Office</vt:lpstr>
      <vt:lpstr>Apresentação do PowerPoint</vt:lpstr>
      <vt:lpstr>FREQUÊNCIA DE UTILIZAÇÃO DAS FORMAS FARMACÊUTICAS (FF)</vt:lpstr>
      <vt:lpstr>Apresentação do PowerPoint</vt:lpstr>
      <vt:lpstr>Exemplos de formas farmacêutica Sólidas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Referências básica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Clarice Izumi</dc:creator>
  <cp:lastModifiedBy>mairaperesferreira@gmail.com</cp:lastModifiedBy>
  <cp:revision>24</cp:revision>
  <dcterms:created xsi:type="dcterms:W3CDTF">2020-04-01T00:16:22Z</dcterms:created>
  <dcterms:modified xsi:type="dcterms:W3CDTF">2020-04-01T15:29:43Z</dcterms:modified>
</cp:coreProperties>
</file>