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6" r:id="rId3"/>
    <p:sldId id="28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59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FA3-6CF2-46EF-8764-6C20AD4CE968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08E9-4BEC-4556-8976-2AFC6312D5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5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3D27B-D06A-49F0-BDEA-425DD7FA86E5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35A8-A0C0-448F-9E77-796A82B5B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1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C35A8-A0C0-448F-9E77-796A82B5B11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53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E3C20-673F-45D4-B032-28F96D30240B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73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4859C5-E9C5-445D-A254-7320D520EFBF}" type="datetime1">
              <a:rPr lang="pt-BR" smtClean="0"/>
              <a:t>29/05/2017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pic>
        <p:nvPicPr>
          <p:cNvPr id="1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21" y="55571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867205" y="5733256"/>
            <a:ext cx="56300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Faculdade de Economia, Administração e Contabilidade de Ribeirão Preto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Departamento de Contabilidade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RCC0305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Métodos Quantitativos I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DDD8-01C4-4678-9D19-39BD2A61D609}" type="datetime1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519B-42F4-4F83-9DF5-466F1F5CE122}" type="datetime1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81E0-0FEE-431E-8BC1-37ED218D02C4}" type="datetime1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F7E-E1AB-4820-B9B7-84432884F62D}" type="datetime1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AD22-248E-4E84-B789-A00FAAEBA067}" type="datetime1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810475-CBF4-4304-B60D-7B2C655ECEEF}" type="datetime1">
              <a:rPr lang="pt-BR" smtClean="0"/>
              <a:t>29/05/2017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A971FA-F7C6-431A-B804-2003E33C2750}" type="datetime1">
              <a:rPr lang="pt-BR" smtClean="0"/>
              <a:t>29/05/2017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928E-4E1B-4F09-9AAA-50B14DC20055}" type="datetime1">
              <a:rPr lang="pt-BR" smtClean="0"/>
              <a:t>29/05/2017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D333-432B-4D77-B5BE-4DAC0226E822}" type="datetime1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96C9-3BB7-4BEF-94AD-3A4041E2EFBB}" type="datetime1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" y="678166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300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D6B0DDD-6556-484D-9934-55D28B23F442}" type="datetime1">
              <a:rPr lang="pt-BR" smtClean="0"/>
              <a:t>29/05/2017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elobotelh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Simulação de Monte Carlo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Marcelo Botelho da Costa Moraes</a:t>
            </a:r>
          </a:p>
          <a:p>
            <a:r>
              <a:rPr lang="pt-BR" dirty="0" smtClean="0">
                <a:hlinkClick r:id="rId2"/>
              </a:rPr>
              <a:t>www.marcelobotelho.com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Geração de Eventos Aleatórios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5050904" cy="432511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 geração de eventos aleatórios é uma técnica bastante usada na simulação.</a:t>
            </a:r>
          </a:p>
          <a:p>
            <a:r>
              <a:rPr lang="pt-BR" dirty="0" smtClean="0"/>
              <a:t>Processo aleatório: tabelas, roletas, dados, computadores, etc.</a:t>
            </a:r>
          </a:p>
          <a:p>
            <a:r>
              <a:rPr lang="pt-BR" dirty="0" smtClean="0"/>
              <a:t>Inicialmente é preciso identificar as frequências do evento através de exame de dados históricos.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10</a:t>
            </a:fld>
            <a:endParaRPr lang="pt-BR"/>
          </a:p>
        </p:txBody>
      </p:sp>
      <p:pic>
        <p:nvPicPr>
          <p:cNvPr id="5122" name="Picture 2" descr="http://geradormemes.com/media/created/0myp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419" y="2593957"/>
            <a:ext cx="3654317" cy="363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9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Geração de Eventos Aleatórios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621858"/>
              </p:ext>
            </p:extLst>
          </p:nvPr>
        </p:nvGraphicFramePr>
        <p:xfrm>
          <a:off x="1264434" y="4365104"/>
          <a:ext cx="6615132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53783"/>
                <a:gridCol w="1653783"/>
                <a:gridCol w="1653783"/>
                <a:gridCol w="165378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Freqüência Relativa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Freqüência Acumulada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Número de Dígitos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 a 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 a 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81 a 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494632"/>
              </p:ext>
            </p:extLst>
          </p:nvPr>
        </p:nvGraphicFramePr>
        <p:xfrm>
          <a:off x="1250133" y="1979238"/>
          <a:ext cx="6643734" cy="222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21867"/>
                <a:gridCol w="332186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Dados</a:t>
                      </a:r>
                      <a:r>
                        <a:rPr lang="pt-BR" baseline="0" dirty="0" smtClean="0"/>
                        <a:t> Históricos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Demanda do 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Freqüência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90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Método de Monte Carlo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Técnica que utiliza a geração de números aleatórios para atribuir valores às variáveis do sistema que se deseja investigar.</a:t>
            </a:r>
          </a:p>
          <a:p>
            <a:endParaRPr lang="pt-BR" smtClean="0"/>
          </a:p>
          <a:p>
            <a:r>
              <a:rPr lang="pt-BR" smtClean="0"/>
              <a:t>A técnica compreende nas seguintes etapas: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76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Método de Monte Carlo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Identificação das variáveis aleatórias;</a:t>
            </a:r>
          </a:p>
          <a:p>
            <a:r>
              <a:rPr lang="pt-BR" smtClean="0"/>
              <a:t>Construção das probabilidades de cada variável;</a:t>
            </a:r>
          </a:p>
          <a:p>
            <a:r>
              <a:rPr lang="pt-BR" smtClean="0"/>
              <a:t>Definição de intervalos de números randômicos para cada variável;</a:t>
            </a:r>
          </a:p>
          <a:p>
            <a:r>
              <a:rPr lang="pt-BR" smtClean="0"/>
              <a:t>Geração dos números aleatórios;</a:t>
            </a:r>
          </a:p>
          <a:p>
            <a:r>
              <a:rPr lang="pt-BR" smtClean="0"/>
              <a:t>Simulação dos experimentos.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Análise do comportamento através de modelo.</a:t>
            </a:r>
          </a:p>
          <a:p>
            <a:endParaRPr lang="pt-BR" smtClean="0"/>
          </a:p>
          <a:p>
            <a:r>
              <a:rPr lang="pt-BR" smtClean="0"/>
              <a:t>Resultados obtidos em pequeno período de tempo.</a:t>
            </a:r>
          </a:p>
          <a:p>
            <a:endParaRPr lang="pt-BR" smtClean="0"/>
          </a:p>
          <a:p>
            <a:r>
              <a:rPr lang="pt-BR" smtClean="0"/>
              <a:t>Opção em sistemas complexos onde a solução analítica do modelo matemático é inviável.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40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As alternativas de operação de um sistema podem ser comparadas.</a:t>
            </a:r>
          </a:p>
          <a:p>
            <a:endParaRPr lang="pt-BR" smtClean="0"/>
          </a:p>
          <a:p>
            <a:r>
              <a:rPr lang="pt-BR" smtClean="0"/>
              <a:t>Permite avaliar as interações entre as diversas variáveis de um sistema.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86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Bons modelos de simulação podem ser caros.</a:t>
            </a:r>
          </a:p>
          <a:p>
            <a:endParaRPr lang="pt-BR" smtClean="0"/>
          </a:p>
          <a:p>
            <a:r>
              <a:rPr lang="pt-BR" smtClean="0"/>
              <a:t>Os resultados estão sujeitos a variações.</a:t>
            </a:r>
          </a:p>
          <a:p>
            <a:endParaRPr lang="pt-BR" smtClean="0"/>
          </a:p>
          <a:p>
            <a:r>
              <a:rPr lang="pt-BR" smtClean="0"/>
              <a:t>Permite uma modelagem a um nível de detalhe muito grande, tornando o sistema complexo.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48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simulação não aponta a solução ótima para determinado problema.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08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Resumindo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Ferramenta útil para solução de problemas que envolvem incertezas, especialmente em problemas complexos ou difíceis de resolver por outros meios.</a:t>
            </a:r>
          </a:p>
          <a:p>
            <a:endParaRPr lang="pt-BR" smtClean="0"/>
          </a:p>
          <a:p>
            <a:r>
              <a:rPr lang="pt-BR" smtClean="0"/>
              <a:t>Aplicação requer primeiro a modelagem em termos matemáticos das variáveis aleatórias que pretendemos investigar.</a:t>
            </a:r>
          </a:p>
          <a:p>
            <a:endParaRPr lang="pt-BR" smtClean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6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Resumindo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método de Monte Carlo é uma técnica que utiliza geração de números aleatórios para atribuir valores às variáveis do sistema que se deseja investigar.</a:t>
            </a:r>
          </a:p>
          <a:p>
            <a:endParaRPr lang="pt-BR" smtClean="0"/>
          </a:p>
          <a:p>
            <a:r>
              <a:rPr lang="pt-BR" smtClean="0"/>
              <a:t>Os números aleatórios podem ser obtidos por algum processo aleatório (roleta, tabela, computador, etc.)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47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</a:t>
            </a:fld>
            <a:endParaRPr lang="pt-BR"/>
          </a:p>
        </p:txBody>
      </p:sp>
      <p:pic>
        <p:nvPicPr>
          <p:cNvPr id="1026" name="Picture 2" descr="http://geradormemes.com/media/created/zejp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171129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03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Resumindo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simulação é replicada várias vezes até termos segurança do comportamento da variável decisória.</a:t>
            </a:r>
          </a:p>
          <a:p>
            <a:endParaRPr lang="pt-BR" smtClean="0"/>
          </a:p>
          <a:p>
            <a:r>
              <a:rPr lang="pt-BR" smtClean="0"/>
              <a:t>Análise dos resultados fornece conclusões sobre o comportamento futuro esperado da variável decisória.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8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Descobrir qual é o comportamento do resultado (lucro/prejuízo) levando em consideração algumas variáveis envolvidas na produção e comercialização do produto.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3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b="1" dirty="0" smtClean="0"/>
              <a:t>Variáveis</a:t>
            </a:r>
          </a:p>
          <a:p>
            <a:endParaRPr lang="pt-BR" dirty="0" smtClean="0"/>
          </a:p>
          <a:p>
            <a:r>
              <a:rPr lang="pt-BR" dirty="0" smtClean="0"/>
              <a:t>Demanda de consumo mensal</a:t>
            </a:r>
          </a:p>
          <a:p>
            <a:pPr lvl="1"/>
            <a:r>
              <a:rPr lang="pt-BR" dirty="0" smtClean="0"/>
              <a:t>Média de 12.000 com desvio padrão de 3900</a:t>
            </a:r>
          </a:p>
          <a:p>
            <a:r>
              <a:rPr lang="pt-BR" dirty="0" smtClean="0"/>
              <a:t>Custo da matéria prima (MP + CD)</a:t>
            </a:r>
          </a:p>
          <a:p>
            <a:pPr lvl="1"/>
            <a:r>
              <a:rPr lang="pt-BR" dirty="0" smtClean="0"/>
              <a:t>Três fornecedores escolhidos aleatoriamente pelo sistema </a:t>
            </a:r>
          </a:p>
          <a:p>
            <a:r>
              <a:rPr lang="pt-BR" dirty="0" smtClean="0"/>
              <a:t>Custo de mão de obra</a:t>
            </a:r>
          </a:p>
          <a:p>
            <a:pPr lvl="1"/>
            <a:r>
              <a:rPr lang="pt-BR" dirty="0" smtClean="0"/>
              <a:t>Cinco empresas prestadoras de serviço escolhidas aleatoriamente pelo sistema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Preço de venda R$ 18,00</a:t>
            </a:r>
          </a:p>
          <a:p>
            <a:endParaRPr lang="pt-BR" dirty="0" smtClean="0"/>
          </a:p>
          <a:p>
            <a:r>
              <a:rPr lang="pt-BR" dirty="0" smtClean="0"/>
              <a:t>Custos e despesas fixas R$ 161.000,00</a:t>
            </a:r>
          </a:p>
          <a:p>
            <a:endParaRPr lang="pt-BR" dirty="0" smtClean="0"/>
          </a:p>
          <a:p>
            <a:r>
              <a:rPr lang="pt-BR" dirty="0" smtClean="0"/>
              <a:t>Um único produto: Beta A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21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Geração de eventos aleatórios na variável “demanda”, levando-se em consideração que terá o comportamento de uma distribuição normal.</a:t>
            </a:r>
          </a:p>
          <a:p>
            <a:endParaRPr lang="pt-BR" smtClean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5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99508"/>
              </p:ext>
            </p:extLst>
          </p:nvPr>
        </p:nvGraphicFramePr>
        <p:xfrm>
          <a:off x="321122" y="2224002"/>
          <a:ext cx="8501756" cy="3902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091"/>
                <a:gridCol w="985973"/>
                <a:gridCol w="1029312"/>
                <a:gridCol w="650091"/>
                <a:gridCol w="664539"/>
                <a:gridCol w="606753"/>
                <a:gridCol w="534520"/>
                <a:gridCol w="1027227"/>
                <a:gridCol w="821923"/>
                <a:gridCol w="621199"/>
                <a:gridCol w="910128"/>
              </a:tblGrid>
              <a:tr h="4056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N° de sim.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Preço de venda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Custo Aquis. MP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Custo MD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Custo MO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Demanda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CF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 Variável </a:t>
                      </a:r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Lucro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Média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Desvio Padrão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18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6823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-38215,3</a:t>
                      </a:r>
                      <a:endParaRPr lang="pt-BR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162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18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9745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14739,56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-11917,86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37190,16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18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8550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-7123,65</a:t>
                      </a:r>
                      <a:endParaRPr lang="pt-BR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-10319,79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26442,68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16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14241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39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95312,56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16088,3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57058,67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16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10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9962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18287,98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16528,24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49424,05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25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13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7034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-34427,8</a:t>
                      </a:r>
                      <a:endParaRPr lang="pt-BR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8035,56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48856,35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16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10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15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10162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21884,08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10013,92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44905,64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13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13334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78979,25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18634,59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48197,2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13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21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10479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50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27603,52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19631,13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45183,37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16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20741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161000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51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212299,8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38898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74342,6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15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11001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49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36972,01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38722,91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70529,97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4603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41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-78174,1</a:t>
                      </a:r>
                      <a:endParaRPr lang="pt-BR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28981,5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75239,57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7944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-18042,2</a:t>
                      </a:r>
                      <a:endParaRPr lang="pt-BR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25364,29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73207,5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4808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161000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56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-74492,2</a:t>
                      </a:r>
                      <a:endParaRPr lang="pt-BR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18231,69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75228,44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10123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42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21183,63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18428,48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72495,95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3983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50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-89334,6</a:t>
                      </a:r>
                      <a:endParaRPr lang="pt-BR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11693,29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75040,59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12868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70591,64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15157,9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74048,68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9781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15020,01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15150,24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71837,77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11858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52409,1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17111,23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70335,1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2244"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24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12689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161000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49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67371,49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>
                          <a:effectLst/>
                        </a:rPr>
                        <a:t>19624,25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u="none" strike="noStrike" dirty="0">
                          <a:effectLst/>
                        </a:rPr>
                        <a:t>69375,51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25</a:t>
            </a:fld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779912" y="166290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/>
              <a:t>Foram </a:t>
            </a:r>
            <a:r>
              <a:rPr lang="pt-BR" sz="2000" dirty="0"/>
              <a:t>realizadas 500 simulações</a:t>
            </a:r>
          </a:p>
        </p:txBody>
      </p:sp>
    </p:spTree>
    <p:extLst>
      <p:ext uri="{BB962C8B-B14F-4D97-AF65-F5344CB8AC3E}">
        <p14:creationId xmlns:p14="http://schemas.microsoft.com/office/powerpoint/2010/main" val="258638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Observando os resultados (lucro/prejuízo) encontrados na análise é possível verificar informações importantes para fins de tomada de decisão.</a:t>
            </a:r>
          </a:p>
          <a:p>
            <a:r>
              <a:rPr lang="pt-BR" smtClean="0"/>
              <a:t>O valor médio do lucro é de R$ 57.304,71 </a:t>
            </a:r>
          </a:p>
          <a:p>
            <a:r>
              <a:rPr lang="pt-BR" smtClean="0"/>
              <a:t>Dentre as 500 simulações o maior resultado foi de R$ 264.776,80 e o menor de R$ -123.974,95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39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maior resultado foi na simulação n° 197 com MP no valor de R$ 16,00 , custo dos materiais diretos de R$ 10,00, custo de mão de obra de R$ 19,00 e uma demanda de 23.656 unidades. </a:t>
            </a:r>
          </a:p>
          <a:p>
            <a:endParaRPr lang="pt-BR" smtClean="0"/>
          </a:p>
          <a:p>
            <a:r>
              <a:rPr lang="pt-BR" smtClean="0"/>
              <a:t>O menor resultado foi na simulação n° 145, com MP no valor de R$ 16,00 , custo dos materiais diretos de R$ 13,00, custo de mão de obra de R$ 16,00 e uma demanda de 2.059 unidades. </a:t>
            </a:r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70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9533" y="2249488"/>
            <a:ext cx="7104934" cy="4324350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3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Histograma revela uma maior frequência em torno de R$ 98.550,42, com frequência de 61, sendo que a probabilidade de que o resultado fique dentro desse padrão é de 71,80%.</a:t>
            </a:r>
          </a:p>
          <a:p>
            <a:endParaRPr lang="pt-BR" smtClean="0"/>
          </a:p>
          <a:p>
            <a:r>
              <a:rPr lang="pt-BR" smtClean="0"/>
              <a:t>Mediante os dados, verifica-se que a empresa terá uma frequência maior de lucros diante dos valores simulados para as variáveis.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34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</a:t>
            </a:fld>
            <a:endParaRPr lang="pt-BR"/>
          </a:p>
        </p:txBody>
      </p:sp>
      <p:pic>
        <p:nvPicPr>
          <p:cNvPr id="2050" name="Picture 2" descr="http://opiniaoenoticia.com.br/wp-content/uploads/270648_422440214469516_110744110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536562" cy="463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45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Até a próxima aula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mbotelho@usp.br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www.marcelobotelho.com</a:t>
            </a:r>
            <a:r>
              <a:rPr lang="pt-BR" dirty="0" smtClean="0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Breve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história da simulação remonta aos jogos de guerra chineses, há 5.000 anos.</a:t>
            </a:r>
          </a:p>
          <a:p>
            <a:endParaRPr lang="pt-BR" dirty="0" smtClean="0"/>
          </a:p>
          <a:p>
            <a:r>
              <a:rPr lang="pt-BR" dirty="0" smtClean="0"/>
              <a:t>Durante a Segunda Guerra Mundial, o matemático John Von Neumann no Projeto Manhattan (bomba atômica) criou um novo conceito denominado Simulação de Monte Carlo.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5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Breve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4258816" cy="432511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Simulação direta relacionada com a difusão aleatória das partículas de nêutrons quando submetidas a um processo de fissão nuclear.</a:t>
            </a:r>
          </a:p>
          <a:p>
            <a:endParaRPr lang="pt-BR" dirty="0" smtClean="0"/>
          </a:p>
          <a:p>
            <a:r>
              <a:rPr lang="pt-BR" dirty="0" smtClean="0"/>
              <a:t>O nome Monte Carlo baseou-se na similaridade com os jogos de azar, simbolizado no cassino de Monte Carlo, situado na capital de Mônaco.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5</a:t>
            </a:fld>
            <a:endParaRPr lang="pt-BR"/>
          </a:p>
        </p:txBody>
      </p:sp>
      <p:pic>
        <p:nvPicPr>
          <p:cNvPr id="3074" name="Picture 2" descr="https://encrypted-tbn1.gstatic.com/images?q=tbn:ANd9GcT_Fcz0XU3KC6T2hvgmw79X4-a2Z7lscyn6yGoua8OLTjT_jYAD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2197742"/>
            <a:ext cx="3840921" cy="310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82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Breve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4877" y="2104342"/>
            <a:ext cx="3749586" cy="432511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Graças ao desenvolvimento dos recursos computacionais, esse método é usado desde a simulação de fenômenos físicos complexos até resultados de loteria.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6</a:t>
            </a:fld>
            <a:endParaRPr lang="pt-BR"/>
          </a:p>
        </p:txBody>
      </p:sp>
      <p:pic>
        <p:nvPicPr>
          <p:cNvPr id="4098" name="Picture 2" descr="http://www.criarmeme.com.br/meme/meme-4851-esperando-ganhar-na-lote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199688"/>
            <a:ext cx="4037623" cy="403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22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1" y="568229"/>
            <a:ext cx="5665263" cy="1066800"/>
          </a:xfrm>
        </p:spPr>
        <p:txBody>
          <a:bodyPr/>
          <a:lstStyle/>
          <a:p>
            <a:r>
              <a:rPr lang="pt-BR" dirty="0" smtClean="0"/>
              <a:t>Definindo Simulação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285984" y="1643050"/>
            <a:ext cx="1643074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Sistema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3571868" y="2714620"/>
            <a:ext cx="228601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Realizar investigação utilizando modelo</a:t>
            </a:r>
            <a:endParaRPr lang="pt-BR" sz="2000" dirty="0"/>
          </a:p>
        </p:txBody>
      </p:sp>
      <p:sp>
        <p:nvSpPr>
          <p:cNvPr id="10" name="Retângulo 9"/>
          <p:cNvSpPr/>
          <p:nvPr/>
        </p:nvSpPr>
        <p:spPr>
          <a:xfrm>
            <a:off x="5286380" y="4000504"/>
            <a:ext cx="157163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Modelo matemático</a:t>
            </a:r>
            <a:endParaRPr lang="pt-BR" sz="2000" dirty="0"/>
          </a:p>
        </p:txBody>
      </p:sp>
      <p:sp>
        <p:nvSpPr>
          <p:cNvPr id="11" name="Retângulo 10"/>
          <p:cNvSpPr/>
          <p:nvPr/>
        </p:nvSpPr>
        <p:spPr>
          <a:xfrm>
            <a:off x="4286248" y="5286388"/>
            <a:ext cx="157163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Solução analítica</a:t>
            </a:r>
            <a:endParaRPr lang="pt-BR" sz="2000" dirty="0"/>
          </a:p>
        </p:txBody>
      </p:sp>
      <p:sp>
        <p:nvSpPr>
          <p:cNvPr id="12" name="Retângulo 11"/>
          <p:cNvSpPr/>
          <p:nvPr/>
        </p:nvSpPr>
        <p:spPr>
          <a:xfrm>
            <a:off x="6286512" y="5286388"/>
            <a:ext cx="157163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Simulação</a:t>
            </a:r>
            <a:endParaRPr lang="pt-BR" sz="2000" dirty="0"/>
          </a:p>
        </p:txBody>
      </p:sp>
      <p:sp>
        <p:nvSpPr>
          <p:cNvPr id="13" name="Retângulo 12"/>
          <p:cNvSpPr/>
          <p:nvPr/>
        </p:nvSpPr>
        <p:spPr>
          <a:xfrm>
            <a:off x="2571736" y="4000504"/>
            <a:ext cx="157163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Modelo físico</a:t>
            </a:r>
            <a:endParaRPr lang="pt-BR" sz="2000" dirty="0"/>
          </a:p>
        </p:txBody>
      </p:sp>
      <p:sp>
        <p:nvSpPr>
          <p:cNvPr id="15" name="Retângulo 14"/>
          <p:cNvSpPr/>
          <p:nvPr/>
        </p:nvSpPr>
        <p:spPr>
          <a:xfrm>
            <a:off x="500034" y="2714620"/>
            <a:ext cx="228601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Realizar investigação no sistema real</a:t>
            </a:r>
            <a:endParaRPr lang="pt-BR" sz="2000" dirty="0"/>
          </a:p>
        </p:txBody>
      </p:sp>
      <p:cxnSp>
        <p:nvCxnSpPr>
          <p:cNvPr id="17" name="Conector angulado 16"/>
          <p:cNvCxnSpPr>
            <a:stCxn id="5" idx="2"/>
            <a:endCxn id="15" idx="0"/>
          </p:cNvCxnSpPr>
          <p:nvPr/>
        </p:nvCxnSpPr>
        <p:spPr>
          <a:xfrm rot="10800000" flipV="1">
            <a:off x="1643042" y="1928802"/>
            <a:ext cx="642942" cy="78581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6"/>
          <p:cNvCxnSpPr>
            <a:stCxn id="5" idx="6"/>
            <a:endCxn id="8" idx="0"/>
          </p:cNvCxnSpPr>
          <p:nvPr/>
        </p:nvCxnSpPr>
        <p:spPr>
          <a:xfrm>
            <a:off x="3929058" y="1928802"/>
            <a:ext cx="785818" cy="78581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do 16"/>
          <p:cNvCxnSpPr>
            <a:stCxn id="8" idx="1"/>
            <a:endCxn id="13" idx="0"/>
          </p:cNvCxnSpPr>
          <p:nvPr/>
        </p:nvCxnSpPr>
        <p:spPr>
          <a:xfrm rot="10800000" flipV="1">
            <a:off x="3357554" y="3143248"/>
            <a:ext cx="214314" cy="8572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16"/>
          <p:cNvCxnSpPr>
            <a:stCxn id="8" idx="3"/>
            <a:endCxn id="10" idx="0"/>
          </p:cNvCxnSpPr>
          <p:nvPr/>
        </p:nvCxnSpPr>
        <p:spPr>
          <a:xfrm>
            <a:off x="5857884" y="3143248"/>
            <a:ext cx="214314" cy="8572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16"/>
          <p:cNvCxnSpPr>
            <a:stCxn id="10" idx="1"/>
            <a:endCxn id="11" idx="0"/>
          </p:cNvCxnSpPr>
          <p:nvPr/>
        </p:nvCxnSpPr>
        <p:spPr>
          <a:xfrm rot="10800000" flipV="1">
            <a:off x="5072066" y="4429132"/>
            <a:ext cx="214314" cy="8572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do 16"/>
          <p:cNvCxnSpPr>
            <a:stCxn id="10" idx="3"/>
            <a:endCxn id="12" idx="0"/>
          </p:cNvCxnSpPr>
          <p:nvPr/>
        </p:nvCxnSpPr>
        <p:spPr>
          <a:xfrm>
            <a:off x="6858016" y="4429132"/>
            <a:ext cx="214314" cy="8572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83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	“O objetivo da simulação é descrever a distribuição e as características dos possíveis valores da variável dependente Y, depois de determinados os possíveis valores e comportamentos das variáveis independentes X1, X2...Xn.”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57554" y="4643446"/>
            <a:ext cx="5357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CORRAR, Luiz J., THEÓPHILO, Carlos Renato. Pesquisa operacional para decisão em contabilidade e administração: </a:t>
            </a:r>
            <a:r>
              <a:rPr lang="pt-BR" sz="1400" dirty="0" err="1" smtClean="0"/>
              <a:t>contabilometria</a:t>
            </a:r>
            <a:r>
              <a:rPr lang="pt-BR" sz="1400" dirty="0" smtClean="0"/>
              <a:t>. São Paulo: Atlas, 2004.</a:t>
            </a:r>
            <a:endParaRPr lang="pt-BR" sz="14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7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Diferentemente da programação linear, que é uma técnica de otimização, a simulação não determina a solução ótima.</a:t>
            </a:r>
          </a:p>
          <a:p>
            <a:endParaRPr lang="pt-BR" smtClean="0"/>
          </a:p>
          <a:p>
            <a:r>
              <a:rPr lang="pt-BR" smtClean="0"/>
              <a:t>Ela torna possível, pelo exame dos experimentos, a análise do comportamento do sistema.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53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984</TotalTime>
  <Words>1193</Words>
  <Application>Microsoft Office PowerPoint</Application>
  <PresentationFormat>Apresentação na tela (4:3)</PresentationFormat>
  <Paragraphs>406</Paragraphs>
  <Slides>30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Arial</vt:lpstr>
      <vt:lpstr>Calibri</vt:lpstr>
      <vt:lpstr>Georgia</vt:lpstr>
      <vt:lpstr>Times New Roman</vt:lpstr>
      <vt:lpstr>Trebuchet MS</vt:lpstr>
      <vt:lpstr>Wingdings 2</vt:lpstr>
      <vt:lpstr>Urbano</vt:lpstr>
      <vt:lpstr>Simulação de Monte Carlo</vt:lpstr>
      <vt:lpstr>Simulação</vt:lpstr>
      <vt:lpstr>Simulação</vt:lpstr>
      <vt:lpstr>Breve Histórico</vt:lpstr>
      <vt:lpstr>Breve Histórico</vt:lpstr>
      <vt:lpstr>Breve Histórico</vt:lpstr>
      <vt:lpstr>Definindo Simulação</vt:lpstr>
      <vt:lpstr>Simulação</vt:lpstr>
      <vt:lpstr>Simulação</vt:lpstr>
      <vt:lpstr>Geração de Eventos Aleatórios</vt:lpstr>
      <vt:lpstr>Geração de Eventos Aleatórios</vt:lpstr>
      <vt:lpstr>Método de Monte Carlo</vt:lpstr>
      <vt:lpstr>Método de Monte Carlo</vt:lpstr>
      <vt:lpstr>Vantagens</vt:lpstr>
      <vt:lpstr>Vantagens</vt:lpstr>
      <vt:lpstr>Desvantagens</vt:lpstr>
      <vt:lpstr>Desvantagens</vt:lpstr>
      <vt:lpstr>Resumindo</vt:lpstr>
      <vt:lpstr>Resumindo</vt:lpstr>
      <vt:lpstr>Resumindo</vt:lpstr>
      <vt:lpstr>Exemplo</vt:lpstr>
      <vt:lpstr>Exemplo</vt:lpstr>
      <vt:lpstr>Exemplo</vt:lpstr>
      <vt:lpstr>Exemplo</vt:lpstr>
      <vt:lpstr>Exemplo</vt:lpstr>
      <vt:lpstr>Exemplo</vt:lpstr>
      <vt:lpstr>Exemplo</vt:lpstr>
      <vt:lpstr>Histograma</vt:lpstr>
      <vt:lpstr>Exemplo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 Botelho .</cp:lastModifiedBy>
  <cp:revision>76</cp:revision>
  <dcterms:created xsi:type="dcterms:W3CDTF">2013-03-06T00:56:56Z</dcterms:created>
  <dcterms:modified xsi:type="dcterms:W3CDTF">2017-05-29T11:52:08Z</dcterms:modified>
</cp:coreProperties>
</file>