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handoutMasterIdLst>
    <p:handoutMasterId r:id="rId87"/>
  </p:handoutMasterIdLst>
  <p:sldIdLst>
    <p:sldId id="256" r:id="rId2"/>
    <p:sldId id="261" r:id="rId3"/>
    <p:sldId id="260" r:id="rId4"/>
    <p:sldId id="264" r:id="rId5"/>
    <p:sldId id="276" r:id="rId6"/>
    <p:sldId id="341" r:id="rId7"/>
    <p:sldId id="387" r:id="rId8"/>
    <p:sldId id="388" r:id="rId9"/>
    <p:sldId id="379" r:id="rId10"/>
    <p:sldId id="266" r:id="rId11"/>
    <p:sldId id="380" r:id="rId12"/>
    <p:sldId id="381" r:id="rId13"/>
    <p:sldId id="376" r:id="rId14"/>
    <p:sldId id="377" r:id="rId15"/>
    <p:sldId id="361" r:id="rId16"/>
    <p:sldId id="267" r:id="rId17"/>
    <p:sldId id="277" r:id="rId18"/>
    <p:sldId id="268" r:id="rId19"/>
    <p:sldId id="269" r:id="rId20"/>
    <p:sldId id="357" r:id="rId21"/>
    <p:sldId id="339" r:id="rId22"/>
    <p:sldId id="340" r:id="rId23"/>
    <p:sldId id="272" r:id="rId24"/>
    <p:sldId id="275" r:id="rId25"/>
    <p:sldId id="278" r:id="rId26"/>
    <p:sldId id="279" r:id="rId27"/>
    <p:sldId id="280" r:id="rId28"/>
    <p:sldId id="281" r:id="rId29"/>
    <p:sldId id="282" r:id="rId30"/>
    <p:sldId id="358" r:id="rId31"/>
    <p:sldId id="283" r:id="rId32"/>
    <p:sldId id="294" r:id="rId33"/>
    <p:sldId id="295" r:id="rId34"/>
    <p:sldId id="301" r:id="rId35"/>
    <p:sldId id="297" r:id="rId36"/>
    <p:sldId id="284" r:id="rId37"/>
    <p:sldId id="374" r:id="rId38"/>
    <p:sldId id="296" r:id="rId39"/>
    <p:sldId id="285" r:id="rId40"/>
    <p:sldId id="345" r:id="rId41"/>
    <p:sldId id="383" r:id="rId42"/>
    <p:sldId id="386" r:id="rId43"/>
    <p:sldId id="382" r:id="rId44"/>
    <p:sldId id="311" r:id="rId45"/>
    <p:sldId id="314" r:id="rId46"/>
    <p:sldId id="302" r:id="rId47"/>
    <p:sldId id="304" r:id="rId48"/>
    <p:sldId id="305" r:id="rId49"/>
    <p:sldId id="373" r:id="rId50"/>
    <p:sldId id="384" r:id="rId51"/>
    <p:sldId id="385" r:id="rId52"/>
    <p:sldId id="326" r:id="rId53"/>
    <p:sldId id="290" r:id="rId54"/>
    <p:sldId id="308" r:id="rId55"/>
    <p:sldId id="389" r:id="rId56"/>
    <p:sldId id="309" r:id="rId57"/>
    <p:sldId id="310" r:id="rId58"/>
    <p:sldId id="287" r:id="rId59"/>
    <p:sldId id="317" r:id="rId60"/>
    <p:sldId id="318" r:id="rId61"/>
    <p:sldId id="320" r:id="rId62"/>
    <p:sldId id="321" r:id="rId63"/>
    <p:sldId id="322" r:id="rId64"/>
    <p:sldId id="324" r:id="rId65"/>
    <p:sldId id="343" r:id="rId66"/>
    <p:sldId id="344" r:id="rId67"/>
    <p:sldId id="327" r:id="rId68"/>
    <p:sldId id="329" r:id="rId69"/>
    <p:sldId id="332" r:id="rId70"/>
    <p:sldId id="333" r:id="rId71"/>
    <p:sldId id="334" r:id="rId72"/>
    <p:sldId id="335" r:id="rId73"/>
    <p:sldId id="336" r:id="rId74"/>
    <p:sldId id="337" r:id="rId75"/>
    <p:sldId id="347" r:id="rId76"/>
    <p:sldId id="349" r:id="rId77"/>
    <p:sldId id="350" r:id="rId78"/>
    <p:sldId id="351" r:id="rId79"/>
    <p:sldId id="352" r:id="rId80"/>
    <p:sldId id="372" r:id="rId81"/>
    <p:sldId id="354" r:id="rId82"/>
    <p:sldId id="355" r:id="rId83"/>
    <p:sldId id="363" r:id="rId84"/>
    <p:sldId id="292" r:id="rId85"/>
    <p:sldId id="303" r:id="rId86"/>
  </p:sldIdLst>
  <p:sldSz cx="9144000" cy="6858000" type="screen4x3"/>
  <p:notesSz cx="6873875" cy="100615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EraserDus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843"/>
    <a:srgbClr val="C105B4"/>
    <a:srgbClr val="2A18AE"/>
    <a:srgbClr val="3902C4"/>
    <a:srgbClr val="EFB7C6"/>
    <a:srgbClr val="F5B1F0"/>
    <a:srgbClr val="B1152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6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3" tIns="48382" rIns="96763" bIns="4838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3" tIns="48382" rIns="96763" bIns="4838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3" tIns="48382" rIns="96763" bIns="48382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3" tIns="48382" rIns="96763" bIns="4838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B8AD183-716F-4891-A147-A3CD6399CC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351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351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EFA0C-7733-45D5-A220-39AE06F26E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CCD2-63E1-4168-ACE5-29600E6358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B07D-E113-4542-8A2C-39D538AF5E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CBD6-E083-43ED-8A92-6262F2F53F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9DB7-E513-4320-A752-B892BA9446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74CA-D498-47E2-8AD0-DE3EBEDAF3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0F31-7820-4666-9381-1E9D036C7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93FC-1EF1-45A4-BB00-FA8F446771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25CB-9931-46B1-9B6C-954DCB7E53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DC6A-D332-4DCB-9001-7DE5F79C04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7E74-C4AE-48AF-93E4-9BE15636DD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6233-6E2A-456A-B625-82EE175C86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036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7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6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9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0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1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2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3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5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6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7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8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9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0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1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3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8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248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7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7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033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5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8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9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249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249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249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fld id="{7811247D-C0C5-4FB9-A0E0-F94AB80B94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9144000" cy="2159000"/>
          </a:xfrm>
        </p:spPr>
        <p:txBody>
          <a:bodyPr/>
          <a:lstStyle/>
          <a:p>
            <a:pPr eaLnBrk="1" hangingPunct="1"/>
            <a:r>
              <a:rPr lang="pt-BR" sz="4000" i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sz="4000" i="1" smtClean="0">
                <a:solidFill>
                  <a:srgbClr val="FF0000"/>
                </a:solidFill>
                <a:latin typeface="Arial" charset="0"/>
              </a:rPr>
            </a:br>
            <a:r>
              <a:rPr lang="pt-BR" sz="3600" i="1" smtClean="0">
                <a:solidFill>
                  <a:srgbClr val="FF0000"/>
                </a:solidFill>
                <a:latin typeface="Arial" charset="0"/>
              </a:rPr>
              <a:t>A TUBERCULOSE </a:t>
            </a:r>
            <a:br>
              <a:rPr lang="pt-BR" sz="3600" i="1" smtClean="0">
                <a:solidFill>
                  <a:srgbClr val="FF0000"/>
                </a:solidFill>
                <a:latin typeface="Arial" charset="0"/>
              </a:rPr>
            </a:br>
            <a:r>
              <a:rPr lang="pt-BR" sz="3600" i="1" smtClean="0">
                <a:solidFill>
                  <a:srgbClr val="FF0000"/>
                </a:solidFill>
                <a:latin typeface="Arial" charset="0"/>
              </a:rPr>
              <a:t>NO CONTEXTO DA SAÚDE COLETIVA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pic>
        <p:nvPicPr>
          <p:cNvPr id="3076" name="Picture 6" descr="Logo_EE_nova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37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925888" y="6356350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3902C4"/>
                </a:solidFill>
                <a:latin typeface="Arial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Brasil- </a:t>
            </a:r>
            <a:r>
              <a:rPr lang="pt-BR" sz="2800" b="1" smtClean="0">
                <a:solidFill>
                  <a:srgbClr val="B1152F"/>
                </a:solidFill>
                <a:latin typeface="Comic Sans MS" pitchFamily="66" charset="0"/>
              </a:rPr>
              <a:t>14º lugar</a:t>
            </a:r>
            <a:r>
              <a:rPr lang="pt-BR" sz="2800" smtClean="0">
                <a:latin typeface="Comic Sans MS" pitchFamily="66" charset="0"/>
              </a:rPr>
              <a:t> entre os 23 países responsáveis por 80% do total de casos no mundo</a:t>
            </a:r>
          </a:p>
          <a:p>
            <a:pPr algn="just" eaLnBrk="1" hangingPunct="1">
              <a:buFontTx/>
              <a:buNone/>
            </a:pPr>
            <a:endParaRPr lang="pt-BR" sz="2800" smtClean="0"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solidFill>
                  <a:srgbClr val="B1152F"/>
                </a:solidFill>
                <a:latin typeface="Comic Sans MS" pitchFamily="66" charset="0"/>
              </a:rPr>
              <a:t>2001</a:t>
            </a:r>
            <a:r>
              <a:rPr lang="pt-BR" sz="2800" smtClean="0">
                <a:latin typeface="Comic Sans MS" pitchFamily="66" charset="0"/>
              </a:rPr>
              <a:t>-  81.432 casos novos</a:t>
            </a: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          coeficiente de incidência- 47,2/100.000 hab</a:t>
            </a: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          </a:t>
            </a: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Em relação ao tratamento- 72,2 % alta por cura</a:t>
            </a: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                                            11,7%         abandono</a:t>
            </a:r>
          </a:p>
          <a:p>
            <a:pPr algn="just" eaLnBrk="1" hangingPunct="1">
              <a:buFontTx/>
              <a:buNone/>
            </a:pPr>
            <a:r>
              <a:rPr lang="pt-BR" sz="2800" smtClean="0">
                <a:latin typeface="Comic Sans MS" pitchFamily="66" charset="0"/>
              </a:rPr>
              <a:t>                                            7%                 óbito</a:t>
            </a:r>
          </a:p>
          <a:p>
            <a:pPr algn="just" eaLnBrk="1" hangingPunct="1">
              <a:buFontTx/>
              <a:buNone/>
            </a:pPr>
            <a:endParaRPr lang="pt-BR" sz="28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pt-BR" sz="1200" smtClean="0"/>
              <a:t>                                                                                                                                           </a:t>
            </a:r>
            <a:r>
              <a:rPr lang="pt-BR" sz="1000" smtClean="0"/>
              <a:t>Fonte SINAN/MS</a:t>
            </a:r>
          </a:p>
        </p:txBody>
      </p:sp>
      <p:sp>
        <p:nvSpPr>
          <p:cNvPr id="1229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714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708400" y="765175"/>
            <a:ext cx="5111750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Brasil- um dos 22 países responsáveis por 80% da carga mundial da Tb. </a:t>
            </a:r>
          </a:p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2010 - foram diagnosticados 86% dos casos estimados, sendo notificados 75.040 casos, destes 39.267 bacíliferos. </a:t>
            </a:r>
          </a:p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CI= 48 casos/100.000 habitantes;</a:t>
            </a:r>
          </a:p>
          <a:p>
            <a:pPr algn="just"/>
            <a:r>
              <a:rPr lang="pt-BR">
                <a:latin typeface="Arial" charset="0"/>
              </a:rPr>
              <a:t>co-infecção Tb/Hiv= 14%;</a:t>
            </a:r>
          </a:p>
          <a:p>
            <a:pPr algn="just">
              <a:spcBef>
                <a:spcPct val="50000"/>
              </a:spcBef>
            </a:pPr>
            <a:endParaRPr lang="pt-BR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71% cura; </a:t>
            </a:r>
          </a:p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4,5% óbito;</a:t>
            </a:r>
          </a:p>
          <a:p>
            <a:pPr algn="just">
              <a:spcBef>
                <a:spcPct val="50000"/>
              </a:spcBef>
            </a:pPr>
            <a:r>
              <a:rPr lang="pt-BR">
                <a:latin typeface="Arial" charset="0"/>
              </a:rPr>
              <a:t>8,3% abandono              Who (2010)</a:t>
            </a:r>
          </a:p>
          <a:p>
            <a:pPr>
              <a:spcBef>
                <a:spcPct val="50000"/>
              </a:spcBef>
            </a:pPr>
            <a:endParaRPr lang="pt-BR"/>
          </a:p>
          <a:p>
            <a:endParaRPr lang="pt-BR">
              <a:solidFill>
                <a:srgbClr val="800000"/>
              </a:solidFill>
            </a:endParaRPr>
          </a:p>
          <a:p>
            <a:endParaRPr lang="pt-BR"/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3384550" cy="4032250"/>
        </p:xfrm>
        <a:graphic>
          <a:graphicData uri="http://schemas.openxmlformats.org/presentationml/2006/ole">
            <p:oleObj spid="_x0000_s13315" name="Imagem de Bitmap" r:id="rId3" imgW="4676190" imgH="4514286" progId="Paint.Picture">
              <p:embed/>
            </p:oleObj>
          </a:graphicData>
        </a:graphic>
      </p:graphicFrame>
      <p:sp>
        <p:nvSpPr>
          <p:cNvPr id="13316" name="AutoShape 6"/>
          <p:cNvSpPr>
            <a:spLocks/>
          </p:cNvSpPr>
          <p:nvPr/>
        </p:nvSpPr>
        <p:spPr bwMode="auto">
          <a:xfrm>
            <a:off x="3419475" y="5157788"/>
            <a:ext cx="215900" cy="1439862"/>
          </a:xfrm>
          <a:prstGeom prst="leftBrace">
            <a:avLst>
              <a:gd name="adj1" fmla="val 5557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57200" y="1219200"/>
            <a:ext cx="807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solidFill>
                  <a:srgbClr val="FF0000"/>
                </a:solidFill>
                <a:latin typeface="Arial" charset="0"/>
                <a:cs typeface="Arial" charset="0"/>
              </a:rPr>
              <a:t>Desafio em relação às metas pactuadas na OMS de: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 detectar pelo menos 90% dos casos esperados;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 alcançar 85% de cura;</a:t>
            </a:r>
          </a:p>
          <a:p>
            <a:pPr algn="just"/>
            <a:r>
              <a:rPr lang="pt-BR" sz="2800">
                <a:latin typeface="Arial" charset="0"/>
                <a:cs typeface="Arial" charset="0"/>
              </a:rPr>
              <a:t> </a:t>
            </a: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 reduzir o abandono para 5%.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57200" y="838200"/>
            <a:ext cx="8153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Arial" charset="0"/>
              </a:rPr>
              <a:t>Em 2006, foram assinados os Pactos pela Vida, em Defesa do SUS e o de Gestão. </a:t>
            </a:r>
          </a:p>
          <a:p>
            <a:pPr algn="just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  <a:p>
            <a:pPr algn="just"/>
            <a:r>
              <a:rPr lang="pt-BR">
                <a:solidFill>
                  <a:srgbClr val="800000"/>
                </a:solidFill>
                <a:latin typeface="Arial" charset="0"/>
              </a:rPr>
              <a:t>Pacto pela Vida</a:t>
            </a:r>
            <a:r>
              <a:rPr lang="pt-BR">
                <a:latin typeface="Arial" charset="0"/>
              </a:rPr>
              <a:t>- prevê o fortalecimento da capacidade de respostas às doenças emergentes e endemias, com ênfase na dengue, hanseníase, malária, influenza e Tb. </a:t>
            </a:r>
          </a:p>
          <a:p>
            <a:pPr algn="just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  <a:p>
            <a:pPr algn="just"/>
            <a:r>
              <a:rPr lang="pt-BR">
                <a:solidFill>
                  <a:srgbClr val="008000"/>
                </a:solidFill>
                <a:latin typeface="Arial" charset="0"/>
              </a:rPr>
              <a:t>As metas para o controle da Tb apontam para a necessidade de se atingir pelo menos 85% de cura dos casos novos de bacilíferos diagnosticados a cada ano.</a:t>
            </a:r>
          </a:p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-76200"/>
            <a:ext cx="91440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762000"/>
            <a:ext cx="5638800" cy="6096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z="400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pt-BR" sz="400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O QUE É </a:t>
            </a:r>
          </a:p>
          <a:p>
            <a:pPr algn="ctr" eaLnBrk="1" hangingPunct="1">
              <a:buFontTx/>
              <a:buNone/>
            </a:pPr>
            <a:endParaRPr lang="pt-BR" sz="36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z="36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TUBERCULOSE</a:t>
            </a:r>
            <a:r>
              <a:rPr lang="pt-BR" sz="40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pt-BR" sz="4000" b="1" i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pt-BR" sz="4000" b="1" i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z="4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  <a:r>
              <a:rPr lang="pt-BR" sz="4000" b="1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pt-BR" sz="4000" b="1" smtClean="0">
                <a:solidFill>
                  <a:schemeClr val="tx2"/>
                </a:solidFill>
                <a:latin typeface="Arial" charset="0"/>
              </a:rPr>
            </a:br>
            <a:endParaRPr lang="pt-BR" sz="4000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53200" y="3581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0" y="2895600"/>
          <a:ext cx="2782888" cy="3962400"/>
        </p:xfrm>
        <a:graphic>
          <a:graphicData uri="http://schemas.openxmlformats.org/presentationml/2006/ole">
            <p:oleObj spid="_x0000_s17413" name="Clip" r:id="rId3" imgW="3848100" imgH="5478463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358188" cy="4114800"/>
          </a:xfrm>
        </p:spPr>
        <p:txBody>
          <a:bodyPr/>
          <a:lstStyle/>
          <a:p>
            <a:pPr algn="just" eaLnBrk="1" hangingPunct="1"/>
            <a:r>
              <a:rPr lang="pt-BR" smtClean="0">
                <a:solidFill>
                  <a:srgbClr val="7F7F7F"/>
                </a:solidFill>
                <a:latin typeface="Arial" charset="0"/>
                <a:cs typeface="Arial" charset="0"/>
              </a:rPr>
              <a:t>É uma doença infecciosa de evolução lenta que atinge principalmente os pulmões, mas também pode atingir rins, ossos, pleura, meninges, gânglios e outros órgãos </a:t>
            </a:r>
            <a:r>
              <a:rPr lang="pt-BR" u="sng" smtClean="0">
                <a:solidFill>
                  <a:srgbClr val="7F7F7F"/>
                </a:solidFill>
                <a:latin typeface="Arial" charset="0"/>
                <a:cs typeface="Arial" charset="0"/>
              </a:rPr>
              <a:t>(tuberculose extrapulmonar)</a:t>
            </a:r>
            <a:r>
              <a:rPr lang="pt-BR" smtClean="0">
                <a:solidFill>
                  <a:srgbClr val="7F7F7F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/>
            <a:endParaRPr lang="pt-BR" smtClean="0">
              <a:solidFill>
                <a:srgbClr val="2A18AE"/>
              </a:solidFill>
              <a:latin typeface="Comic Sans MS" pitchFamily="66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295400"/>
          </a:xfrm>
        </p:spPr>
        <p:txBody>
          <a:bodyPr/>
          <a:lstStyle/>
          <a:p>
            <a:pPr algn="just" eaLnBrk="1" hangingPunct="1"/>
            <a:r>
              <a:rPr lang="pt-BR" sz="3600" b="1" smtClean="0">
                <a:latin typeface="Arial" charset="0"/>
                <a:cs typeface="Arial" charset="0"/>
              </a:rPr>
              <a:t>AGENTE ETIOLÓGICO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7848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u="sng" smtClean="0">
                <a:latin typeface="Arial" charset="0"/>
                <a:cs typeface="Arial" charset="0"/>
              </a:rPr>
              <a:t>Mycobacterium tuberculosis</a:t>
            </a:r>
          </a:p>
          <a:p>
            <a:pPr eaLnBrk="1" hangingPunct="1"/>
            <a:endParaRPr lang="pt-BR" u="sng" smtClean="0">
              <a:latin typeface="Arial" charset="0"/>
              <a:cs typeface="Arial" charset="0"/>
            </a:endParaRPr>
          </a:p>
          <a:p>
            <a:pPr eaLnBrk="1" hangingPunct="1"/>
            <a:endParaRPr lang="pt-BR" u="sng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Bacilo de Koch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77000" y="762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19461" name="Picture 5" descr="G:\USER\VIGI\JORDANA\F_BAC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1952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91400" y="76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graphicFrame>
        <p:nvGraphicFramePr>
          <p:cNvPr id="19463" name="Object 2"/>
          <p:cNvGraphicFramePr>
            <a:graphicFrameLocks noChangeAspect="1"/>
          </p:cNvGraphicFramePr>
          <p:nvPr/>
        </p:nvGraphicFramePr>
        <p:xfrm flipH="1">
          <a:off x="7239000" y="0"/>
          <a:ext cx="1905000" cy="3167063"/>
        </p:xfrm>
        <a:graphic>
          <a:graphicData uri="http://schemas.openxmlformats.org/presentationml/2006/ole">
            <p:oleObj spid="_x0000_s19463" name="Clip" r:id="rId4" imgW="1626946" imgH="2287009" progId="MS_ClipArt_Gallery.2">
              <p:embed/>
            </p:oleObj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4572000"/>
            <a:ext cx="937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750" y="4927600"/>
            <a:ext cx="813593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 sz="3600" b="1">
                <a:solidFill>
                  <a:schemeClr val="tx2"/>
                </a:solidFill>
                <a:latin typeface="Arial" charset="0"/>
                <a:cs typeface="Arial" charset="0"/>
              </a:rPr>
              <a:t>PERÍODO DE INCUBAÇÃO</a:t>
            </a:r>
          </a:p>
          <a:p>
            <a:pPr algn="just">
              <a:spcBef>
                <a:spcPct val="50000"/>
              </a:spcBef>
            </a:pPr>
            <a:r>
              <a:rPr kumimoji="0" lang="pt-BR" sz="3200">
                <a:solidFill>
                  <a:srgbClr val="2A18AE"/>
                </a:solidFill>
                <a:latin typeface="Arial" charset="0"/>
                <a:cs typeface="Arial" charset="0"/>
              </a:rPr>
              <a:t>Em torno de 6 a 12 meses após a infecção inicial.</a:t>
            </a:r>
            <a:endParaRPr kumimoji="0" lang="pt-BR" sz="3600" b="1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kumimoji="0" lang="pt-BR" sz="3600" b="1">
              <a:solidFill>
                <a:srgbClr val="2A18A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</p:spPr>
        <p:txBody>
          <a:bodyPr/>
          <a:lstStyle/>
          <a:p>
            <a:pPr algn="just" eaLnBrk="1" hangingPunct="1"/>
            <a:r>
              <a:rPr lang="pt-BR" sz="3600" b="1" smtClean="0">
                <a:latin typeface="Arial" charset="0"/>
                <a:cs typeface="Arial" charset="0"/>
              </a:rPr>
              <a:t>TRANSMISSÃO</a:t>
            </a:r>
          </a:p>
        </p:txBody>
      </p:sp>
      <p:pic>
        <p:nvPicPr>
          <p:cNvPr id="16388" name="Picture 4" descr="C:\Meus Documentos\Projetos\TbSPS\1frame.gi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962400"/>
            <a:ext cx="7524750" cy="2895600"/>
          </a:xfrm>
          <a:noFill/>
          <a:ln>
            <a:solidFill>
              <a:srgbClr val="FF3300"/>
            </a:solidFill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85813" y="857250"/>
            <a:ext cx="767238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kumimoji="0" lang="pt-BR" sz="2800">
                <a:latin typeface="Arial" charset="0"/>
                <a:cs typeface="Arial" charset="0"/>
              </a:rPr>
              <a:t> A transmissão ocorre através do ar, por meio de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solidFill>
                  <a:srgbClr val="FF3300"/>
                </a:solidFill>
                <a:latin typeface="Arial" charset="0"/>
                <a:cs typeface="Arial" charset="0"/>
              </a:rPr>
              <a:t>aerossóis contendo os bacilos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latin typeface="Arial" charset="0"/>
                <a:cs typeface="Arial" charset="0"/>
              </a:rPr>
              <a:t>expelidos por um doente ao tossir, espirrar ou falar.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kumimoji="0" lang="pt-BR" sz="2800">
                <a:latin typeface="Arial" charset="0"/>
                <a:cs typeface="Arial" charset="0"/>
              </a:rPr>
              <a:t> Quando inalados por pessoas sadias, provocam a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solidFill>
                  <a:srgbClr val="FF3300"/>
                </a:solidFill>
                <a:latin typeface="Arial" charset="0"/>
                <a:cs typeface="Arial" charset="0"/>
              </a:rPr>
              <a:t>infecção tuberculosa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latin typeface="Arial" charset="0"/>
                <a:cs typeface="Arial" charset="0"/>
              </a:rPr>
              <a:t>e o risco de desenvolver a doença.</a:t>
            </a:r>
          </a:p>
          <a:p>
            <a:pPr>
              <a:spcBef>
                <a:spcPct val="50000"/>
              </a:spcBef>
            </a:pPr>
            <a:endParaRPr kumimoji="0" lang="pt-BR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47800"/>
          </a:xfrm>
        </p:spPr>
        <p:txBody>
          <a:bodyPr/>
          <a:lstStyle/>
          <a:p>
            <a:pPr algn="l" eaLnBrk="1" hangingPunct="1"/>
            <a:r>
              <a:rPr lang="pt-BR" sz="3200" b="1" smtClean="0">
                <a:latin typeface="Arial" charset="0"/>
              </a:rPr>
              <a:t>HISTÓRICO</a:t>
            </a:r>
          </a:p>
        </p:txBody>
      </p:sp>
      <p:sp>
        <p:nvSpPr>
          <p:cNvPr id="4099" name="Text Box 1029"/>
          <p:cNvSpPr txBox="1">
            <a:spLocks noChangeArrowheads="1"/>
          </p:cNvSpPr>
          <p:nvPr/>
        </p:nvSpPr>
        <p:spPr bwMode="auto">
          <a:xfrm>
            <a:off x="1187450" y="1828800"/>
            <a:ext cx="75279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EraserDust" pitchFamily="34" charset="0"/>
                <a:ea typeface="MS PGothic" pitchFamily="34" charset="-128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0" lang="pt-BR" sz="2800" dirty="0" smtClean="0">
                <a:solidFill>
                  <a:srgbClr val="2A18AE"/>
                </a:solidFill>
                <a:latin typeface="Arial" charset="0"/>
                <a:cs typeface="Arial" charset="0"/>
              </a:rPr>
              <a:t>A Tb é uma doença muito antiga e referências a ela existem desde milhares de anos antes de Cristo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kumimoji="0" lang="pt-BR" dirty="0" smtClean="0">
                <a:solidFill>
                  <a:srgbClr val="2A18AE"/>
                </a:solidFill>
                <a:latin typeface="Arial" charset="0"/>
              </a:rPr>
              <a:t>Colonizadores, catequização dos índios</a:t>
            </a:r>
          </a:p>
          <a:p>
            <a:pPr eaLnBrk="1" hangingPunct="1">
              <a:defRPr/>
            </a:pPr>
            <a:endParaRPr kumimoji="0" lang="pt-BR" dirty="0" smtClean="0">
              <a:solidFill>
                <a:srgbClr val="2A18AE"/>
              </a:solidFill>
              <a:latin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kumimoji="0" lang="pt-BR" dirty="0" smtClean="0">
                <a:solidFill>
                  <a:srgbClr val="B1152F"/>
                </a:solidFill>
                <a:latin typeface="Arial" charset="0"/>
              </a:rPr>
              <a:t>Poetas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kumimoji="0" lang="pt-BR" dirty="0" smtClean="0">
              <a:solidFill>
                <a:srgbClr val="B1152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kumimoji="0" lang="pt-BR" dirty="0" smtClean="0">
                <a:latin typeface="Arial" charset="0"/>
              </a:rPr>
              <a:t>Marcos da Evolução: 1853, 1900, 1950 e 1990.</a:t>
            </a:r>
            <a:endParaRPr kumimoji="0" lang="pt-BR" dirty="0" smtClean="0">
              <a:solidFill>
                <a:srgbClr val="B1152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0" lang="pt-BR" sz="2800" dirty="0" smtClean="0">
              <a:solidFill>
                <a:srgbClr val="B1152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28600" y="1000125"/>
            <a:ext cx="84582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sz="3600" b="1">
                <a:solidFill>
                  <a:schemeClr val="tx2"/>
                </a:solidFill>
                <a:latin typeface="Arial" charset="0"/>
                <a:cs typeface="Arial" charset="0"/>
              </a:rPr>
              <a:t>PERÍODO DE TRANSMISSIBILIDADE</a:t>
            </a:r>
          </a:p>
          <a:p>
            <a:endParaRPr kumimoji="0" lang="pt-BR" b="1">
              <a:solidFill>
                <a:schemeClr val="tx2"/>
              </a:solidFill>
              <a:latin typeface="Comic Sans MS" pitchFamily="66" charset="0"/>
            </a:endParaRPr>
          </a:p>
          <a:p>
            <a:endParaRPr kumimoji="0" lang="pt-BR" b="1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kumimoji="0" lang="pt-BR" sz="2800">
                <a:solidFill>
                  <a:srgbClr val="2A18AE"/>
                </a:solidFill>
                <a:latin typeface="Arial" charset="0"/>
                <a:cs typeface="Arial" charset="0"/>
              </a:rPr>
              <a:t>Enquanto o doente estiver eliminando bacilos e não houver iniciado o tratamento.</a:t>
            </a:r>
          </a:p>
          <a:p>
            <a:pPr algn="just"/>
            <a:endParaRPr kumimoji="0" lang="pt-BR" sz="2800" b="1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/>
            <a:endParaRPr kumimoji="0" lang="pt-BR" sz="2800" b="1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/>
            <a:endParaRPr kumimoji="0" lang="pt-BR" sz="2800" b="1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/>
            <a:r>
              <a:rPr kumimoji="0" lang="pt-BR" sz="2800" b="1">
                <a:solidFill>
                  <a:srgbClr val="2A18AE"/>
                </a:solidFill>
                <a:latin typeface="Arial" charset="0"/>
                <a:cs typeface="Arial" charset="0"/>
              </a:rPr>
              <a:t>Após o tto, 15 dias. </a:t>
            </a:r>
          </a:p>
          <a:p>
            <a:endParaRPr kumimoji="0" lang="pt-BR" b="1">
              <a:solidFill>
                <a:srgbClr val="2A18AE"/>
              </a:solidFill>
              <a:latin typeface="Comic Sans MS" pitchFamily="66" charset="0"/>
            </a:endParaRPr>
          </a:p>
          <a:p>
            <a:endParaRPr kumimoji="0" lang="pt-BR" b="1">
              <a:solidFill>
                <a:srgbClr val="2A18AE"/>
              </a:solidFill>
              <a:latin typeface="Comic Sans MS" pitchFamily="66" charset="0"/>
            </a:endParaRPr>
          </a:p>
          <a:p>
            <a:endParaRPr kumimoji="0" lang="pt-BR" b="1">
              <a:solidFill>
                <a:schemeClr val="tx2"/>
              </a:solidFill>
              <a:latin typeface="Comic Sans MS" pitchFamily="66" charset="0"/>
            </a:endParaRPr>
          </a:p>
          <a:p>
            <a:endParaRPr lang="pt-BR"/>
          </a:p>
          <a:p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152400"/>
            <a:ext cx="7772400" cy="1524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Indivíduo com Tb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10 a15 pessoas/ano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5 a10% desenvolverão a doença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85800" y="1905000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71600" y="2362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B1152F"/>
                </a:solidFill>
              </a:rPr>
              <a:t>Pode infectar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152400"/>
            <a:ext cx="7772400" cy="1524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3555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z="2800" smtClean="0">
                <a:solidFill>
                  <a:srgbClr val="B1152F"/>
                </a:solidFill>
                <a:latin typeface="Arial" charset="0"/>
                <a:cs typeface="Arial" charset="0"/>
              </a:rPr>
              <a:t>Tosse por mais de 3 semanas,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Dor torácica,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Hemoptise,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Comprometimento do estado geral,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Febre vespertina,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Inapetência,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Fraqueza,</a:t>
            </a: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Emagrecimento.</a:t>
            </a:r>
          </a:p>
          <a:p>
            <a:pPr eaLnBrk="1" hangingPunct="1">
              <a:buFontTx/>
              <a:buNone/>
            </a:pPr>
            <a:endParaRPr lang="pt-BR" smtClean="0">
              <a:latin typeface="Comic Sans MS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668338"/>
            <a:ext cx="86106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90000"/>
            </a:pPr>
            <a:r>
              <a:rPr kumimoji="0" lang="pt-BR" sz="3600" b="1">
                <a:solidFill>
                  <a:schemeClr val="tx2"/>
                </a:solidFill>
                <a:latin typeface="Arial" charset="0"/>
                <a:cs typeface="Arial" charset="0"/>
              </a:rPr>
              <a:t>SINAIS E SINTOMAS</a:t>
            </a:r>
          </a:p>
          <a:p>
            <a:pPr algn="ctr">
              <a:spcBef>
                <a:spcPct val="20000"/>
              </a:spcBef>
              <a:buSzPct val="90000"/>
            </a:pPr>
            <a:endParaRPr kumimoji="0" lang="pt-BR" sz="36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pt-BR">
              <a:latin typeface="Comic Sans MS" pitchFamily="66" charset="0"/>
            </a:endParaRPr>
          </a:p>
        </p:txBody>
      </p:sp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6248400" y="3886200"/>
          <a:ext cx="2686050" cy="2686050"/>
        </p:xfrm>
        <a:graphic>
          <a:graphicData uri="http://schemas.openxmlformats.org/presentationml/2006/ole">
            <p:oleObj spid="_x0000_s24581" name="Imagem de Bitmap" r:id="rId3" imgW="2685714" imgH="268571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pt-BR" sz="360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DIAGNÓSTICO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-285750"/>
            <a:ext cx="817245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EXAME CLÍNICO-EPIDEMIOLÓGICO</a:t>
            </a:r>
          </a:p>
          <a:p>
            <a:pPr eaLnBrk="1" hangingPunct="1">
              <a:buFontTx/>
              <a:buNone/>
            </a:pPr>
            <a:endParaRPr lang="pt-BR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z="2800" smtClean="0">
                <a:solidFill>
                  <a:srgbClr val="2A18AE"/>
                </a:solidFill>
                <a:latin typeface="Arial" charset="0"/>
                <a:cs typeface="Arial" charset="0"/>
              </a:rPr>
              <a:t>Baseado nos sintomas e história epidemiológica</a:t>
            </a:r>
          </a:p>
          <a:p>
            <a:pPr eaLnBrk="1" hangingPunct="1"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RX DE TÓRAX-</a:t>
            </a:r>
          </a:p>
          <a:p>
            <a:pPr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0895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pt-BR">
              <a:latin typeface="Times New Roman" pitchFamily="18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705600" y="3581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042988" y="5291138"/>
            <a:ext cx="4976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pt-BR" sz="2800">
                <a:solidFill>
                  <a:srgbClr val="2A18AE"/>
                </a:solidFill>
                <a:latin typeface="Arial" charset="0"/>
                <a:cs typeface="Arial" charset="0"/>
              </a:rPr>
              <a:t>Permite medir a extensão das lesões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2286000" y="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chemeClr val="tx2"/>
                </a:solidFill>
                <a:latin typeface="Arial" charset="0"/>
              </a:rPr>
              <a:t>DIAGNÓSTICO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EXAME BACTERIOLÓGICO</a:t>
            </a:r>
            <a:endParaRPr lang="pt-BR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solidFill>
                  <a:srgbClr val="2A18AE"/>
                </a:solidFill>
                <a:latin typeface="Arial" charset="0"/>
                <a:cs typeface="Arial" charset="0"/>
              </a:rPr>
              <a:t> 2 amostras; </a:t>
            </a:r>
          </a:p>
          <a:p>
            <a:pPr algn="just" eaLnBrk="1" hangingPunct="1">
              <a:buFontTx/>
              <a:buNone/>
            </a:pPr>
            <a:endParaRPr lang="pt-BR" sz="2800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solidFill>
                  <a:srgbClr val="2A18AE"/>
                </a:solidFill>
                <a:latin typeface="Arial" charset="0"/>
                <a:cs typeface="Arial" charset="0"/>
              </a:rPr>
              <a:t>Resultado é dado em cruzes (+++, ++, + ou negativo)</a:t>
            </a:r>
          </a:p>
          <a:p>
            <a:pPr algn="just" eaLnBrk="1" hangingPunct="1"/>
            <a:endParaRPr lang="pt-BR" sz="2800" smtClean="0">
              <a:solidFill>
                <a:srgbClr val="2A18AE"/>
              </a:solidFill>
              <a:latin typeface="Comic Sans MS" pitchFamily="6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43600" y="5181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26629" name="Picture 5" descr="MVC-004F.JPG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5638800" y="4262438"/>
            <a:ext cx="3352800" cy="25955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143875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CULTURA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latin typeface="Arial" charset="0"/>
                <a:cs typeface="Arial" charset="0"/>
              </a:rPr>
              <a:t>suspeitos de Tb pulmonar com  Bk - e de forma extrapulmonar;</a:t>
            </a:r>
          </a:p>
          <a:p>
            <a:pPr algn="just" eaLnBrk="1" hangingPunct="1">
              <a:buFontTx/>
              <a:buChar char="-"/>
            </a:pPr>
            <a:r>
              <a:rPr lang="en-US" sz="2800" smtClean="0">
                <a:latin typeface="Arial" charset="0"/>
                <a:cs typeface="Arial" charset="0"/>
              </a:rPr>
              <a:t>C</a:t>
            </a:r>
            <a:r>
              <a:rPr lang="pt-BR" sz="2800" smtClean="0">
                <a:latin typeface="Arial" charset="0"/>
                <a:cs typeface="Arial" charset="0"/>
              </a:rPr>
              <a:t>asos de retratamento;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latin typeface="Arial" charset="0"/>
                <a:cs typeface="Arial" charset="0"/>
              </a:rPr>
              <a:t>Hiv +;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latin typeface="Arial" charset="0"/>
                <a:cs typeface="Arial" charset="0"/>
              </a:rPr>
              <a:t>Falência de tratamento.</a:t>
            </a:r>
            <a:r>
              <a:rPr lang="pt-BR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FontTx/>
              <a:buChar char="-"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TESTE TUBERCULÍNICO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latin typeface="Arial" charset="0"/>
                <a:cs typeface="Arial" charset="0"/>
              </a:rPr>
              <a:t>auxiliar no diagnóstico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latin typeface="Arial" charset="0"/>
                <a:cs typeface="Arial" charset="0"/>
              </a:rPr>
              <a:t>Indica a presença da infecção.</a:t>
            </a:r>
            <a:r>
              <a:rPr lang="pt-BR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pt-BR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096000"/>
          </a:xfrm>
        </p:spPr>
        <p:txBody>
          <a:bodyPr/>
          <a:lstStyle/>
          <a:p>
            <a:pPr eaLnBrk="1" hangingPunct="1"/>
            <a:endParaRPr lang="pt-BR" sz="2800" b="1" smtClean="0">
              <a:solidFill>
                <a:srgbClr val="FF3300"/>
              </a:solidFill>
              <a:latin typeface="Arial" charset="0"/>
            </a:endParaRPr>
          </a:p>
          <a:p>
            <a:pPr lvl="1" algn="just"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A técnica de aplicação </a:t>
            </a:r>
            <a:r>
              <a:rPr lang="pt-BR" smtClean="0">
                <a:solidFill>
                  <a:srgbClr val="FF3300"/>
                </a:solidFill>
                <a:latin typeface="Arial" charset="0"/>
                <a:cs typeface="Arial" charset="0"/>
              </a:rPr>
              <a:t>(mantoux)</a:t>
            </a:r>
            <a:r>
              <a:rPr lang="pt-BR" smtClean="0">
                <a:latin typeface="Arial" charset="0"/>
                <a:cs typeface="Arial" charset="0"/>
              </a:rPr>
              <a:t> e o material utilizado são padronizados pela OMS e tem especificações semelhantes às usadas para a vacinação BCG. A injeção do líquido faz aparecer uma pequena área de limites precisos, pálida e de aspecto pontilhado como casca de laranja.</a:t>
            </a:r>
          </a:p>
          <a:p>
            <a:pPr eaLnBrk="1" hangingPunct="1"/>
            <a:endParaRPr lang="pt-BR" sz="2800" smtClean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4179888"/>
            <a:ext cx="3857625" cy="2678112"/>
            <a:chOff x="3113" y="2832"/>
            <a:chExt cx="2430" cy="1400"/>
          </a:xfrm>
        </p:grpSpPr>
        <p:pic>
          <p:nvPicPr>
            <p:cNvPr id="29701" name="Picture 5" descr="C:\Meus Documentos\Projetos\TbSPS\vacinacao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2832"/>
              <a:ext cx="2208" cy="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3113" y="4056"/>
              <a:ext cx="243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pt-BR" sz="1600" b="1">
                  <a:solidFill>
                    <a:schemeClr val="tx2"/>
                  </a:solidFill>
                  <a:latin typeface="Century Gothic" pitchFamily="34" charset="0"/>
                </a:rPr>
                <a:t>Formação de pápula de inoculação.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685800" y="6781800"/>
            <a:ext cx="7772400" cy="7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477000" y="3200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123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57188" y="1066800"/>
            <a:ext cx="821531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Arial" charset="0"/>
                <a:cs typeface="Arial" charset="0"/>
              </a:rPr>
              <a:t>EXAME ANATOMO-PATOLÓGICO</a:t>
            </a:r>
          </a:p>
          <a:p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800" b="1">
                <a:solidFill>
                  <a:schemeClr val="tx2"/>
                </a:solidFill>
                <a:latin typeface="Arial" charset="0"/>
                <a:cs typeface="Arial" charset="0"/>
              </a:rPr>
              <a:t>- </a:t>
            </a:r>
            <a:r>
              <a:rPr lang="pt-BR" sz="2800">
                <a:latin typeface="Arial" charset="0"/>
                <a:cs typeface="Arial" charset="0"/>
              </a:rPr>
              <a:t>Indicado nas formas extrapulmonares=      biópsia.</a:t>
            </a:r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/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/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800" b="1">
                <a:solidFill>
                  <a:schemeClr val="tx2"/>
                </a:solidFill>
                <a:latin typeface="Arial" charset="0"/>
                <a:cs typeface="Arial" charset="0"/>
              </a:rPr>
              <a:t>EXAMES BIOQUÍMICOS</a:t>
            </a:r>
          </a:p>
          <a:p>
            <a:pPr algn="just"/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800" b="1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pt-BR" sz="2800">
                <a:latin typeface="Arial" charset="0"/>
                <a:cs typeface="Arial" charset="0"/>
              </a:rPr>
              <a:t> Mais utilizado nas formas extrapulmonares, em derrame pleural e pericárdico e LCR em meningoencefalite tuberculosa.</a:t>
            </a:r>
            <a:endParaRPr lang="pt-BR" sz="28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algn="just" eaLnBrk="1" hangingPunct="1"/>
            <a:endParaRPr lang="pt-BR" sz="3600" smtClean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TUBERCULOSE TEM</a:t>
            </a:r>
          </a:p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CURA??????</a:t>
            </a:r>
          </a:p>
          <a:p>
            <a:pPr algn="ctr" eaLnBrk="1" hangingPunct="1">
              <a:buFontTx/>
              <a:buNone/>
            </a:pPr>
            <a:endParaRPr lang="pt-BR" sz="36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t-BR" sz="3600" b="1" smtClean="0">
              <a:latin typeface="Aria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ph type="title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Imagem de bitmap" r:id="rId3" imgW="4780952" imgH="296268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solidFill>
                  <a:srgbClr val="2A18AE"/>
                </a:solidFill>
                <a:latin typeface="Arial" charset="0"/>
                <a:cs typeface="Arial" charset="0"/>
              </a:rPr>
              <a:t>A Tb é uma doença grave, porém curável em 100% dos casos desde que obedecidos os pré-requisitos para o sucesso do tratamento:</a:t>
            </a:r>
          </a:p>
          <a:p>
            <a:pPr algn="just" eaLnBrk="1" hangingPunct="1">
              <a:buFontTx/>
              <a:buNone/>
            </a:pPr>
            <a:endParaRPr lang="pt-BR" sz="2800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sz="2800" smtClean="0"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z="2800" smtClean="0">
                <a:solidFill>
                  <a:srgbClr val="B1152F"/>
                </a:solidFill>
                <a:latin typeface="Arial" charset="0"/>
                <a:cs typeface="Arial" charset="0"/>
              </a:rPr>
              <a:t>esquema correto</a:t>
            </a:r>
          </a:p>
          <a:p>
            <a:pPr algn="just" eaLnBrk="1" hangingPunct="1">
              <a:buFontTx/>
              <a:buChar char="-"/>
            </a:pPr>
            <a:r>
              <a:rPr lang="pt-BR" sz="2800" smtClean="0">
                <a:solidFill>
                  <a:srgbClr val="B1152F"/>
                </a:solidFill>
                <a:latin typeface="Arial" charset="0"/>
                <a:cs typeface="Arial" charset="0"/>
              </a:rPr>
              <a:t>Tomada regular da medicação, segundo doses prescritas por um  período de 6 meses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7680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43013" name="Picture 5" descr="..\TEMP\MVC-00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90800"/>
            <a:ext cx="3657600" cy="2438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676400" y="3200400"/>
            <a:ext cx="1981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71600" y="3429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66FF"/>
                </a:solidFill>
                <a:latin typeface="Plump MT" pitchFamily="34" charset="0"/>
              </a:rPr>
              <a:t>JEJUM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Times New Roman" pitchFamily="18" charset="0"/>
            </a:endParaRPr>
          </a:p>
          <a:p>
            <a:pPr eaLnBrk="1" hangingPunct="1"/>
            <a:endParaRPr lang="pt-BR" smtClean="0"/>
          </a:p>
        </p:txBody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357188" y="765175"/>
            <a:ext cx="83581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latin typeface="Arial" charset="0"/>
                <a:cs typeface="Arial" charset="0"/>
              </a:rPr>
              <a:t>O </a:t>
            </a:r>
            <a:r>
              <a:rPr lang="pt-BR" sz="2800" b="1">
                <a:latin typeface="Arial" charset="0"/>
                <a:cs typeface="Arial" charset="0"/>
              </a:rPr>
              <a:t>tratamento da tuberculose foi modificado (II Inquérito Nacional de Resistência aos fármacos anti-Tb) e o MS propõe: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r>
              <a:rPr lang="pt-BR" sz="2800">
                <a:latin typeface="Arial" charset="0"/>
                <a:cs typeface="Arial" charset="0"/>
              </a:rPr>
              <a:t>Introdução de uma quarta droga, o Etambutol, na fase de ataque;</a:t>
            </a:r>
          </a:p>
          <a:p>
            <a:pPr algn="just"/>
            <a:endParaRPr lang="pt-BR"/>
          </a:p>
          <a:p>
            <a:pPr algn="just"/>
            <a:r>
              <a:rPr lang="pt-BR"/>
              <a:t>(2RHEZ/4RH) 	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r>
              <a:rPr lang="pt-BR" sz="2800">
                <a:latin typeface="Arial" charset="0"/>
                <a:cs typeface="Arial" charset="0"/>
              </a:rPr>
              <a:t>Formulação das 4 drogas num único comprimido, dose fixa combinada.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r>
              <a:rPr lang="pt-BR">
                <a:solidFill>
                  <a:srgbClr val="FF0000"/>
                </a:solidFill>
                <a:latin typeface="Arial" charset="0"/>
                <a:cs typeface="Arial" charset="0"/>
              </a:rPr>
              <a:t>*para crianças acima de 10 anos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787900" y="3573463"/>
            <a:ext cx="3960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solidFill>
                  <a:srgbClr val="3902C4"/>
                </a:solidFill>
                <a:latin typeface="Arial" charset="0"/>
              </a:rPr>
              <a:t>Adição do E praticamente elimina o risco de falência e reduz risco de recidiva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/>
          <p:cNvSpPr txBox="1">
            <a:spLocks noChangeArrowheads="1"/>
          </p:cNvSpPr>
          <p:nvPr/>
        </p:nvSpPr>
        <p:spPr bwMode="auto">
          <a:xfrm>
            <a:off x="428625" y="1500188"/>
            <a:ext cx="8215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pt-BR" b="1" i="1">
                <a:solidFill>
                  <a:srgbClr val="FC02F6"/>
                </a:solidFill>
                <a:latin typeface="Arial" charset="0"/>
              </a:rPr>
              <a:t>Fase de ataque</a:t>
            </a:r>
            <a:r>
              <a:rPr kumimoji="0" lang="pt-BR" b="1">
                <a:solidFill>
                  <a:srgbClr val="FAFD00"/>
                </a:solidFill>
                <a:latin typeface="Arial" charset="0"/>
              </a:rPr>
              <a:t> </a:t>
            </a:r>
            <a:r>
              <a:rPr kumimoji="0" lang="pt-BR" b="1">
                <a:solidFill>
                  <a:srgbClr val="2A18AE"/>
                </a:solidFill>
                <a:latin typeface="Arial" charset="0"/>
              </a:rPr>
              <a:t>- redução da população bacilar</a:t>
            </a:r>
          </a:p>
          <a:p>
            <a:pPr algn="just" eaLnBrk="0" hangingPunct="0"/>
            <a:r>
              <a:rPr kumimoji="0" lang="pt-BR" b="1">
                <a:solidFill>
                  <a:srgbClr val="2A18AE"/>
                </a:solidFill>
                <a:latin typeface="Arial" charset="0"/>
              </a:rPr>
              <a:t>(2 meses)</a:t>
            </a:r>
          </a:p>
          <a:p>
            <a:pPr algn="just" eaLnBrk="0" hangingPunct="0"/>
            <a:endParaRPr kumimoji="0" lang="pt-BR" b="1">
              <a:solidFill>
                <a:srgbClr val="2A18AE"/>
              </a:solidFill>
              <a:latin typeface="Arial" charset="0"/>
            </a:endParaRPr>
          </a:p>
          <a:p>
            <a:pPr algn="just" eaLnBrk="0" hangingPunct="0"/>
            <a:r>
              <a:rPr kumimoji="0" lang="pt-BR" b="1" i="1">
                <a:solidFill>
                  <a:srgbClr val="FC02F6"/>
                </a:solidFill>
                <a:latin typeface="Arial" charset="0"/>
              </a:rPr>
              <a:t>Fase de manutenção</a:t>
            </a:r>
            <a:r>
              <a:rPr kumimoji="0" lang="pt-BR" b="1">
                <a:solidFill>
                  <a:srgbClr val="FAFD00"/>
                </a:solidFill>
                <a:latin typeface="Arial" charset="0"/>
              </a:rPr>
              <a:t> </a:t>
            </a:r>
            <a:r>
              <a:rPr kumimoji="0" lang="pt-BR" b="1">
                <a:solidFill>
                  <a:srgbClr val="839D81"/>
                </a:solidFill>
                <a:latin typeface="Arial" charset="0"/>
              </a:rPr>
              <a:t>- eliminação de persistentes</a:t>
            </a:r>
          </a:p>
          <a:p>
            <a:pPr algn="just" eaLnBrk="0" hangingPunct="0"/>
            <a:r>
              <a:rPr kumimoji="0" lang="pt-BR" b="1">
                <a:solidFill>
                  <a:srgbClr val="2A18AE"/>
                </a:solidFill>
                <a:latin typeface="Arial" charset="0"/>
              </a:rPr>
              <a:t>(4 meses)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 flipV="1">
            <a:off x="685800" y="114300"/>
            <a:ext cx="7772400" cy="762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  <a:cs typeface="Arial" charset="0"/>
            </a:endParaRP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91440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Por que são necessárias 4 tipos de drogas </a:t>
            </a:r>
          </a:p>
          <a:p>
            <a:pPr algn="ctr" eaLnBrk="1" hangingPunct="1">
              <a:buFontTx/>
              <a:buNone/>
            </a:pPr>
            <a:endParaRPr lang="pt-BR" sz="36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  ?????</a:t>
            </a:r>
          </a:p>
        </p:txBody>
      </p:sp>
      <p:sp>
        <p:nvSpPr>
          <p:cNvPr id="39940" name="Line 1028"/>
          <p:cNvSpPr>
            <a:spLocks noChangeShapeType="1"/>
          </p:cNvSpPr>
          <p:nvPr/>
        </p:nvSpPr>
        <p:spPr bwMode="auto">
          <a:xfrm>
            <a:off x="4572000" y="37719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0" y="58451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 sz="3200" b="1" i="1">
                <a:solidFill>
                  <a:srgbClr val="1EA5A8"/>
                </a:solidFill>
                <a:latin typeface="Arial" charset="0"/>
                <a:cs typeface="Arial" charset="0"/>
              </a:rPr>
              <a:t>Evitar resistência e acelerar eliminação do BK</a:t>
            </a:r>
          </a:p>
        </p:txBody>
      </p:sp>
      <p:sp>
        <p:nvSpPr>
          <p:cNvPr id="39942" name="Text Box 1030"/>
          <p:cNvSpPr txBox="1">
            <a:spLocks noChangeArrowheads="1"/>
          </p:cNvSpPr>
          <p:nvPr/>
        </p:nvSpPr>
        <p:spPr bwMode="auto">
          <a:xfrm>
            <a:off x="6019800" y="41529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Arial" charset="0"/>
              <a:cs typeface="Arial" charset="0"/>
            </a:endParaRPr>
          </a:p>
        </p:txBody>
      </p:sp>
      <p:graphicFrame>
        <p:nvGraphicFramePr>
          <p:cNvPr id="44039" name="Object 2"/>
          <p:cNvGraphicFramePr>
            <a:graphicFrameLocks/>
          </p:cNvGraphicFramePr>
          <p:nvPr/>
        </p:nvGraphicFramePr>
        <p:xfrm>
          <a:off x="5664200" y="4152900"/>
          <a:ext cx="3479800" cy="1303338"/>
        </p:xfrm>
        <a:graphic>
          <a:graphicData uri="http://schemas.openxmlformats.org/presentationml/2006/ole">
            <p:oleObj spid="_x0000_s39943" name="CorelDRAW" r:id="rId3" imgW="4470400" imgH="1479550" progId="CorelDraw.Graphic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8458200" cy="685800"/>
          </a:xfrm>
        </p:spPr>
        <p:txBody>
          <a:bodyPr/>
          <a:lstStyle/>
          <a:p>
            <a:pPr algn="just" eaLnBrk="1" hangingPunct="1"/>
            <a:r>
              <a:rPr lang="pt-BR" sz="3600" b="1" i="1" smtClean="0">
                <a:latin typeface="Arial" charset="0"/>
                <a:cs typeface="Arial" charset="0"/>
              </a:rPr>
              <a:t>TRATAMENTO SUPERVISIONADO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04800" y="3886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  <a:cs typeface="Arial" charset="0"/>
              </a:rPr>
              <a:t>UBS 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257800" y="395763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  <a:cs typeface="Arial" charset="0"/>
              </a:rPr>
              <a:t>domicílio</a:t>
            </a:r>
          </a:p>
        </p:txBody>
      </p:sp>
      <p:cxnSp>
        <p:nvCxnSpPr>
          <p:cNvPr id="40965" name="Conector de seta reta 5"/>
          <p:cNvCxnSpPr>
            <a:cxnSpLocks noChangeShapeType="1"/>
          </p:cNvCxnSpPr>
          <p:nvPr/>
        </p:nvCxnSpPr>
        <p:spPr bwMode="auto">
          <a:xfrm rot="5400000">
            <a:off x="785812" y="3071813"/>
            <a:ext cx="785813" cy="3571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0966" name="Conector de seta reta 7"/>
          <p:cNvCxnSpPr>
            <a:cxnSpLocks noChangeShapeType="1"/>
          </p:cNvCxnSpPr>
          <p:nvPr/>
        </p:nvCxnSpPr>
        <p:spPr bwMode="auto">
          <a:xfrm rot="16200000" flipH="1">
            <a:off x="5036344" y="3107531"/>
            <a:ext cx="857250" cy="3571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6147" name="Picture 4" descr="Sanatorio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19400"/>
            <a:ext cx="5562600" cy="4038600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327025"/>
            <a:ext cx="864393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endParaRPr kumimoji="0" lang="pt-BR" sz="2800">
              <a:solidFill>
                <a:schemeClr val="tx2"/>
              </a:solidFill>
              <a:latin typeface="Arial" charset="0"/>
            </a:endParaRP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kumimoji="0" lang="pt-BR" sz="2800">
                <a:solidFill>
                  <a:schemeClr val="tx2"/>
                </a:solidFill>
                <a:latin typeface="Arial" charset="0"/>
                <a:cs typeface="Arial" charset="0"/>
              </a:rPr>
              <a:t>Isolamento através da hospitalização em </a:t>
            </a:r>
            <a:r>
              <a:rPr kumimoji="0" lang="pt-BR" sz="2800" b="1">
                <a:solidFill>
                  <a:schemeClr val="tx2"/>
                </a:solidFill>
                <a:latin typeface="Arial" charset="0"/>
                <a:cs typeface="Arial" charset="0"/>
              </a:rPr>
              <a:t>sanatórios</a:t>
            </a:r>
            <a:r>
              <a:rPr kumimoji="0" lang="en-US" sz="280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solidFill>
                  <a:schemeClr val="tx2"/>
                </a:solidFill>
                <a:latin typeface="Arial" charset="0"/>
                <a:cs typeface="Arial" charset="0"/>
              </a:rPr>
              <a:t> - caráter de caridade cristã</a:t>
            </a: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kumimoji="0" lang="pt-BR" sz="2800">
                <a:solidFill>
                  <a:srgbClr val="3726A0"/>
                </a:solidFill>
                <a:latin typeface="Arial" charset="0"/>
                <a:cs typeface="Arial" charset="0"/>
              </a:rPr>
              <a:t>Prevenir o contágio e amparar os tuberculosos pobres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kumimoji="0" lang="pt-BR" sz="2800">
              <a:solidFill>
                <a:srgbClr val="3726A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kumimoji="0" lang="pt-BR" sz="2800" b="1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kumimoji="0" lang="pt-BR" sz="2800">
              <a:latin typeface="Times New Roman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357813" y="3962400"/>
            <a:ext cx="31480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kumimoji="0" lang="pt-BR">
                <a:solidFill>
                  <a:srgbClr val="339933"/>
                </a:solidFill>
                <a:latin typeface="Arial" charset="0"/>
                <a:cs typeface="Arial" charset="0"/>
              </a:rPr>
              <a:t>Década 20- taxa de mortalidade  86,7/100.000 hab em SP.</a:t>
            </a:r>
            <a:r>
              <a:rPr kumimoji="0" lang="pt-BR" b="1">
                <a:solidFill>
                  <a:srgbClr val="339933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kumimoji="0" lang="pt-BR" sz="2800">
              <a:solidFill>
                <a:srgbClr val="33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648200"/>
            <a:ext cx="9144000" cy="22098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4963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solidFill>
                  <a:srgbClr val="800000"/>
                </a:solidFill>
                <a:latin typeface="Arial" charset="0"/>
              </a:rPr>
              <a:t>Tipo de caso</a:t>
            </a:r>
          </a:p>
          <a:p>
            <a:pPr algn="just">
              <a:spcBef>
                <a:spcPct val="50000"/>
              </a:spcBef>
            </a:pPr>
            <a:endParaRPr lang="pt-BR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pt-BR" u="sng">
                <a:latin typeface="Arial" charset="0"/>
              </a:rPr>
              <a:t>Novo</a:t>
            </a:r>
            <a:r>
              <a:rPr lang="pt-BR">
                <a:latin typeface="Arial" charset="0"/>
              </a:rPr>
              <a:t>- paciente que nunca recebeu tto para a Tb por um período igual ou inferior a um mês;</a:t>
            </a:r>
          </a:p>
          <a:p>
            <a:pPr algn="just">
              <a:spcBef>
                <a:spcPct val="50000"/>
              </a:spcBef>
            </a:pPr>
            <a:endParaRPr lang="pt-BR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pt-BR" u="sng">
                <a:latin typeface="Arial" charset="0"/>
              </a:rPr>
              <a:t>Recidiva</a:t>
            </a:r>
            <a:r>
              <a:rPr lang="pt-BR">
                <a:latin typeface="Arial" charset="0"/>
              </a:rPr>
              <a:t>- paciente com diagnóstico atual de Tb bacteriologicamente +, com história anterior curada com medicamentos anti-Tb;</a:t>
            </a:r>
          </a:p>
          <a:p>
            <a:pPr algn="just">
              <a:spcBef>
                <a:spcPct val="50000"/>
              </a:spcBef>
            </a:pPr>
            <a:endParaRPr lang="pt-BR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pt-BR" u="sng">
                <a:latin typeface="Arial" charset="0"/>
              </a:rPr>
              <a:t>Retratamento</a:t>
            </a:r>
            <a:r>
              <a:rPr lang="pt-BR">
                <a:latin typeface="Arial" charset="0"/>
              </a:rPr>
              <a:t>- paciente bacteriologicamente +, que reinicia o tto após abandono.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042988" y="2492375"/>
            <a:ext cx="6913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B1152F"/>
                </a:solidFill>
                <a:latin typeface="Arial" charset="0"/>
              </a:rPr>
              <a:t>Orientações às pessoas com Tb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>
            <p:ph/>
          </p:nvPr>
        </p:nvGraphicFramePr>
        <p:xfrm>
          <a:off x="2828925" y="993775"/>
          <a:ext cx="3486150" cy="4876800"/>
        </p:xfrm>
        <a:graphic>
          <a:graphicData uri="http://schemas.openxmlformats.org/presentationml/2006/ole">
            <p:oleObj spid="_x0000_s45059" name="Imagem de Bitmap" r:id="rId3" imgW="3486637" imgH="48774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11350"/>
            <a:ext cx="7772400" cy="191135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sz="3600" smtClean="0">
              <a:latin typeface="Arial" charset="0"/>
            </a:endParaRPr>
          </a:p>
          <a:p>
            <a:pPr eaLnBrk="1" hangingPunct="1"/>
            <a:endParaRPr lang="pt-BR" sz="3600" smtClean="0">
              <a:latin typeface="Arial" charset="0"/>
            </a:endParaRPr>
          </a:p>
          <a:p>
            <a:pPr eaLnBrk="1" hangingPunct="1"/>
            <a:endParaRPr lang="pt-BR" sz="360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 sz="3600" smtClean="0">
              <a:latin typeface="Arial" charset="0"/>
            </a:endParaRPr>
          </a:p>
        </p:txBody>
      </p:sp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71628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COINFECÇÃO TB/HIV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334000" y="4648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pic>
        <p:nvPicPr>
          <p:cNvPr id="46086" name="Picture 7" descr="http://www.redetb.usp.br/imagens/img_tb/tb_h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267200"/>
            <a:ext cx="18034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137525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Enquanto a probabilidade de reativação endógena de uma infecção tuberculosa antiga é da ordem de 5% ao longo de </a:t>
            </a:r>
            <a:r>
              <a:rPr lang="pt-BR" sz="2400" b="1" smtClean="0">
                <a:solidFill>
                  <a:srgbClr val="BD0D09"/>
                </a:solidFill>
                <a:latin typeface="Arial" charset="0"/>
                <a:cs typeface="Arial" charset="0"/>
              </a:rPr>
              <a:t>TODA A VIDA</a:t>
            </a:r>
            <a:r>
              <a:rPr lang="pt-BR" sz="2400" smtClean="0">
                <a:latin typeface="Arial" charset="0"/>
                <a:cs typeface="Arial" charset="0"/>
              </a:rPr>
              <a:t>, ao ser co-infectado pelo hiv essa probabilidade aumenta para 7-10% </a:t>
            </a:r>
            <a:r>
              <a:rPr lang="pt-BR" sz="2400" b="1" smtClean="0">
                <a:solidFill>
                  <a:srgbClr val="BD0D09"/>
                </a:solidFill>
                <a:latin typeface="Arial" charset="0"/>
                <a:cs typeface="Arial" charset="0"/>
              </a:rPr>
              <a:t>AO ANO</a:t>
            </a:r>
            <a:r>
              <a:rPr lang="pt-BR" sz="2400" smtClean="0">
                <a:latin typeface="Arial" charset="0"/>
                <a:cs typeface="Arial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kumimoji="1" lang="pt-BR" sz="2800" smtClean="0">
                <a:latin typeface="Arial" charset="0"/>
              </a:rPr>
              <a:t>A infecção pelo Hiv aumenta muito o risco de adoecimento por Tb;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kumimoji="1" lang="pt-BR" sz="280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endParaRPr kumimoji="1" lang="pt-BR" sz="280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kumimoji="1" lang="pt-BR" sz="2800" smtClean="0">
                <a:latin typeface="Arial" charset="0"/>
              </a:rPr>
              <a:t>Recomendado que todos os doentes de Tb façam sorologia para Hiv.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5257800" cy="1981200"/>
          </a:xfrm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rgbClr val="339933"/>
                </a:solidFill>
                <a:latin typeface="Arial" charset="0"/>
                <a:cs typeface="Arial" charset="0"/>
              </a:rPr>
              <a:t>Programa de Saúde da Família</a:t>
            </a:r>
          </a:p>
        </p:txBody>
      </p:sp>
      <p:pic>
        <p:nvPicPr>
          <p:cNvPr id="48131" name="Picture 1030" descr="logopsf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928688"/>
            <a:ext cx="2667000" cy="2590800"/>
          </a:xfrm>
          <a:noFill/>
        </p:spPr>
      </p:pic>
      <p:sp>
        <p:nvSpPr>
          <p:cNvPr id="48132" name="Text Box 1031"/>
          <p:cNvSpPr txBox="1">
            <a:spLocks noChangeArrowheads="1"/>
          </p:cNvSpPr>
          <p:nvPr/>
        </p:nvSpPr>
        <p:spPr bwMode="auto">
          <a:xfrm>
            <a:off x="228600" y="4343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48133" name="Picture 1032" descr="montagem_psf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97425"/>
            <a:ext cx="86756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0"/>
            <a:ext cx="7467600" cy="6705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3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PSF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36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smtClean="0">
                <a:latin typeface="Arial" charset="0"/>
                <a:cs typeface="Arial" charset="0"/>
              </a:rPr>
              <a:t>Levar ações de promoção, prevenção, e recuperação da saúde para perto da família, utilizando uma equipe formada por médico, enfermeiro, auxiliar de enfermagem e ACS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smtClean="0">
                <a:latin typeface="Arial" charset="0"/>
                <a:cs typeface="Arial" charset="0"/>
              </a:rPr>
              <a:t>As atividades se centram na Atenção Primária à Saúde: pré-natal, planejamento familiar, hipertensão, diabetes, DST, </a:t>
            </a:r>
            <a:r>
              <a:rPr lang="pt-BR" sz="2800" b="1" smtClean="0">
                <a:solidFill>
                  <a:srgbClr val="FC02F6"/>
                </a:solidFill>
                <a:latin typeface="Arial" charset="0"/>
                <a:cs typeface="Arial" charset="0"/>
              </a:rPr>
              <a:t>Tb</a:t>
            </a:r>
            <a:r>
              <a:rPr lang="pt-BR" sz="2800" smtClean="0">
                <a:latin typeface="Arial" charset="0"/>
                <a:cs typeface="Arial" charset="0"/>
              </a:rPr>
              <a:t>, hanseníase....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400800" y="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49157" name="Picture 5" descr="logops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47800"/>
          </a:xfrm>
        </p:spPr>
        <p:txBody>
          <a:bodyPr/>
          <a:lstStyle/>
          <a:p>
            <a:pPr algn="just" eaLnBrk="1" hangingPunct="1"/>
            <a:r>
              <a:rPr lang="pt-BR" sz="3600" b="1" smtClean="0">
                <a:latin typeface="Arial" charset="0"/>
                <a:cs typeface="Arial" charset="0"/>
              </a:rPr>
              <a:t>AÇÕES DE CONTROLE DA TB NO PSF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>
                <a:solidFill>
                  <a:srgbClr val="339933"/>
                </a:solidFill>
                <a:latin typeface="Arial" charset="0"/>
                <a:cs typeface="Arial" charset="0"/>
              </a:rPr>
              <a:t>Centradas na:</a:t>
            </a:r>
          </a:p>
          <a:p>
            <a:pPr eaLnBrk="1" hangingPunct="1">
              <a:buFontTx/>
              <a:buNone/>
            </a:pPr>
            <a:endParaRPr lang="pt-BR" smtClean="0">
              <a:solidFill>
                <a:srgbClr val="339933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Vacinação de RN,</a:t>
            </a:r>
          </a:p>
          <a:p>
            <a:pPr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Diagnóstico precoce,</a:t>
            </a:r>
          </a:p>
          <a:p>
            <a:pPr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Término com sucesso de tratamento,</a:t>
            </a:r>
          </a:p>
          <a:p>
            <a:pPr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Vigilância Epidemiológica,</a:t>
            </a:r>
          </a:p>
          <a:p>
            <a:pPr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Quimioprofilaxia.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715000" y="1066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42875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19200"/>
            <a:ext cx="64325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esmeralda\Propos\FOTO1.gif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5016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 sz="3600" b="1">
                <a:solidFill>
                  <a:schemeClr val="tx2"/>
                </a:solidFill>
                <a:latin typeface="Arial" charset="0"/>
                <a:cs typeface="Arial" charset="0"/>
              </a:rPr>
              <a:t>Sanatórios séculos XIX e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76413" y="1341438"/>
            <a:ext cx="5591175" cy="4181475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49688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B1152F"/>
                </a:solidFill>
                <a:latin typeface="Arial" charset="0"/>
              </a:rPr>
              <a:t>Busca ativa</a:t>
            </a:r>
          </a:p>
          <a:p>
            <a:pPr>
              <a:spcBef>
                <a:spcPct val="50000"/>
              </a:spcBef>
            </a:pPr>
            <a:endParaRPr lang="pt-BR">
              <a:solidFill>
                <a:srgbClr val="B1152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Diagnosticar a Tb precocemente</a:t>
            </a:r>
          </a:p>
          <a:p>
            <a:pPr>
              <a:spcBef>
                <a:spcPct val="50000"/>
              </a:spcBef>
            </a:pPr>
            <a:endParaRPr lang="pt-BR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latin typeface="Arial" charset="0"/>
              </a:rPr>
              <a:t>Comunidades com alta prevalência de Tb;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latin typeface="Arial" charset="0"/>
              </a:rPr>
              <a:t>Contatos de Tb pulmonar;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latin typeface="Arial" charset="0"/>
              </a:rPr>
              <a:t> Hiv e casos de imunossupressão;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latin typeface="Arial" charset="0"/>
              </a:rPr>
              <a:t> moradores de abrigos, asilos, presidiários;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latin typeface="Arial" charset="0"/>
              </a:rPr>
              <a:t> profissionais de saúde</a:t>
            </a:r>
            <a:r>
              <a:rPr lang="pt-BR"/>
              <a:t> 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651500" y="95567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B1152F"/>
                </a:solidFill>
                <a:latin typeface="Arial" charset="0"/>
              </a:rPr>
              <a:t>Busca passiva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334000"/>
          </a:xfrm>
        </p:spPr>
        <p:txBody>
          <a:bodyPr/>
          <a:lstStyle/>
          <a:p>
            <a:pPr algn="just" eaLnBrk="1" hangingPunct="1"/>
            <a:r>
              <a:rPr lang="pt-BR" smtClean="0">
                <a:solidFill>
                  <a:srgbClr val="BD0D09"/>
                </a:solidFill>
                <a:latin typeface="Arial" charset="0"/>
                <a:cs typeface="Arial" charset="0"/>
              </a:rPr>
              <a:t>Tb é uma doença de notificação compulsória e investigação obrigatória</a:t>
            </a:r>
          </a:p>
          <a:p>
            <a:pPr algn="just" eaLnBrk="1" hangingPunct="1"/>
            <a:endParaRPr lang="pt-BR" smtClean="0">
              <a:solidFill>
                <a:srgbClr val="BD0D09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smtClean="0">
              <a:solidFill>
                <a:srgbClr val="BD0D09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mtClean="0">
                <a:solidFill>
                  <a:srgbClr val="3902C4"/>
                </a:solidFill>
                <a:latin typeface="Arial" charset="0"/>
                <a:cs typeface="Arial" charset="0"/>
              </a:rPr>
              <a:t>Banco de dados- Tb-Web e Sinan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4191000" y="3743325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29000" y="44958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latin typeface="Comic Sans MS" pitchFamily="66" charset="0"/>
              </a:rPr>
              <a:t>Padronizado para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8188"/>
            <a:ext cx="8458200" cy="762000"/>
          </a:xfrm>
        </p:spPr>
        <p:txBody>
          <a:bodyPr/>
          <a:lstStyle/>
          <a:p>
            <a:pPr algn="just" eaLnBrk="1" hangingPunct="1"/>
            <a:r>
              <a:rPr lang="pt-BR" sz="3600" b="1" smtClean="0">
                <a:latin typeface="Arial" charset="0"/>
                <a:cs typeface="Arial" charset="0"/>
              </a:rPr>
              <a:t>MEDIDAS DE CONTROLE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696200" cy="5143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Baseiam-se principalmente:</a:t>
            </a:r>
          </a:p>
          <a:p>
            <a:pPr algn="just"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mtClean="0">
                <a:solidFill>
                  <a:srgbClr val="339933"/>
                </a:solidFill>
                <a:latin typeface="Arial" charset="0"/>
                <a:cs typeface="Arial" charset="0"/>
              </a:rPr>
              <a:t>Busca de sintomáticos respiratórios;</a:t>
            </a:r>
          </a:p>
          <a:p>
            <a:pPr algn="just" eaLnBrk="1" hangingPunct="1">
              <a:buFontTx/>
              <a:buChar char="-"/>
            </a:pPr>
            <a:r>
              <a:rPr lang="en-US" smtClean="0">
                <a:solidFill>
                  <a:srgbClr val="339933"/>
                </a:solidFill>
                <a:latin typeface="Arial" charset="0"/>
                <a:cs typeface="Arial" charset="0"/>
              </a:rPr>
              <a:t>D</a:t>
            </a:r>
            <a:r>
              <a:rPr lang="pt-BR" smtClean="0">
                <a:solidFill>
                  <a:srgbClr val="339933"/>
                </a:solidFill>
                <a:latin typeface="Arial" charset="0"/>
                <a:cs typeface="Arial" charset="0"/>
              </a:rPr>
              <a:t>iagnóstico; </a:t>
            </a:r>
          </a:p>
          <a:p>
            <a:pPr algn="just" eaLnBrk="1" hangingPunct="1">
              <a:buFontTx/>
              <a:buChar char="-"/>
            </a:pPr>
            <a:r>
              <a:rPr lang="en-US" smtClean="0">
                <a:solidFill>
                  <a:srgbClr val="339933"/>
                </a:solidFill>
                <a:latin typeface="Arial" charset="0"/>
                <a:cs typeface="Arial" charset="0"/>
              </a:rPr>
              <a:t>T</a:t>
            </a:r>
            <a:r>
              <a:rPr lang="pt-BR" smtClean="0">
                <a:solidFill>
                  <a:srgbClr val="339933"/>
                </a:solidFill>
                <a:latin typeface="Arial" charset="0"/>
                <a:cs typeface="Arial" charset="0"/>
              </a:rPr>
              <a:t>ratamento;</a:t>
            </a:r>
          </a:p>
          <a:p>
            <a:pPr algn="just" eaLnBrk="1" hangingPunct="1">
              <a:buFontTx/>
              <a:buChar char="-"/>
            </a:pPr>
            <a:r>
              <a:rPr lang="pt-BR" smtClean="0">
                <a:solidFill>
                  <a:srgbClr val="339933"/>
                </a:solidFill>
                <a:latin typeface="Arial" charset="0"/>
                <a:cs typeface="Arial" charset="0"/>
              </a:rPr>
              <a:t>Controle de comunicantes.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048000" y="5638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32004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pt-B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r>
              <a:rPr lang="pt-BR" smtClean="0"/>
              <a:t>;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50"/>
            <a:ext cx="9144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800" b="1" smtClean="0">
                <a:solidFill>
                  <a:schemeClr val="tx2"/>
                </a:solidFill>
                <a:latin typeface="Arial" charset="0"/>
              </a:rPr>
              <a:t>AVALIAÇÃO DOS CONTATOS DOMICILIARES DE CASOS DE TB PULMONAR BACILÍFERA</a:t>
            </a:r>
          </a:p>
          <a:p>
            <a:pPr algn="just" eaLnBrk="1" hangingPunct="1">
              <a:buFontTx/>
              <a:buNone/>
            </a:pPr>
            <a:endParaRPr lang="pt-BR" sz="28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pt-BR" smtClean="0">
              <a:latin typeface="Arial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819400" y="1447800"/>
            <a:ext cx="2819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0" y="144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Indivíduo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2133600" y="2057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867400" y="1752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 b="1">
                <a:solidFill>
                  <a:srgbClr val="339933"/>
                </a:solidFill>
                <a:latin typeface="Times New Roman" pitchFamily="18" charset="0"/>
              </a:rPr>
              <a:t>ASSINTOMÁTICO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9436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 b="1">
                <a:solidFill>
                  <a:srgbClr val="B1152F"/>
                </a:solidFill>
                <a:latin typeface="Times New Roman" pitchFamily="18" charset="0"/>
              </a:rPr>
              <a:t>SINTOMÁTICO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12192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73152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5867400" y="4191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EXAME DE ESCARRO</a:t>
            </a:r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 flipH="1">
            <a:off x="5257800" y="4495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4038600" y="5181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POSITIVO</a:t>
            </a:r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>
            <a:off x="7848600" y="4572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>
            <a:off x="7162800" y="5181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NEGATIVO</a:t>
            </a:r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48006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8077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39" name="Oval 21"/>
          <p:cNvSpPr>
            <a:spLocks noChangeArrowheads="1"/>
          </p:cNvSpPr>
          <p:nvPr/>
        </p:nvSpPr>
        <p:spPr bwMode="auto">
          <a:xfrm>
            <a:off x="3200400" y="6172200"/>
            <a:ext cx="2743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>
            <a:off x="3200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TRATAMENTO</a:t>
            </a:r>
          </a:p>
        </p:txBody>
      </p:sp>
      <p:sp>
        <p:nvSpPr>
          <p:cNvPr id="56341" name="Oval 23"/>
          <p:cNvSpPr>
            <a:spLocks noChangeArrowheads="1"/>
          </p:cNvSpPr>
          <p:nvPr/>
        </p:nvSpPr>
        <p:spPr bwMode="auto">
          <a:xfrm>
            <a:off x="6553200" y="6248400"/>
            <a:ext cx="2590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42" name="Text Box 24"/>
          <p:cNvSpPr txBox="1">
            <a:spLocks noChangeArrowheads="1"/>
          </p:cNvSpPr>
          <p:nvPr/>
        </p:nvSpPr>
        <p:spPr bwMode="auto">
          <a:xfrm>
            <a:off x="67056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>
                <a:latin typeface="Times New Roman" pitchFamily="18" charset="0"/>
              </a:rPr>
              <a:t>ORIENTAÇÃO</a:t>
            </a:r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12588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56344" name="Text Box 26"/>
          <p:cNvSpPr txBox="1">
            <a:spLocks noChangeArrowheads="1"/>
          </p:cNvSpPr>
          <p:nvPr/>
        </p:nvSpPr>
        <p:spPr bwMode="auto">
          <a:xfrm>
            <a:off x="323850" y="6237288"/>
            <a:ext cx="23034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pt-BR"/>
              <a:t>ORIENTAÇÃO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6345" name="Text Box 27"/>
          <p:cNvSpPr txBox="1">
            <a:spLocks noChangeArrowheads="1"/>
          </p:cNvSpPr>
          <p:nvPr/>
        </p:nvSpPr>
        <p:spPr bwMode="auto">
          <a:xfrm>
            <a:off x="323850" y="45815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RX, TT</a:t>
            </a:r>
          </a:p>
        </p:txBody>
      </p:sp>
      <p:sp>
        <p:nvSpPr>
          <p:cNvPr id="56346" name="Text Box 28"/>
          <p:cNvSpPr txBox="1">
            <a:spLocks noChangeArrowheads="1"/>
          </p:cNvSpPr>
          <p:nvPr/>
        </p:nvSpPr>
        <p:spPr bwMode="auto">
          <a:xfrm>
            <a:off x="5435600" y="335756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RX, 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219200"/>
          </a:xfrm>
        </p:spPr>
        <p:txBody>
          <a:bodyPr/>
          <a:lstStyle/>
          <a:p>
            <a:pPr algn="just" eaLnBrk="1" hangingPunct="1"/>
            <a:r>
              <a:rPr lang="pt-BR" sz="3200" b="1" smtClean="0">
                <a:latin typeface="Arial" charset="0"/>
              </a:rPr>
              <a:t>ROTEIRO PARA 1º CONSULTA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66913"/>
            <a:ext cx="8072438" cy="5105400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Perguntar sobre conhecimentos do doente em relação à Tb e seu tratamento,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Explicar como as pessoas adoecem de Tb,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Oferecer o TS,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Quais os medicamentos, doses, possíveis efeitos indesejáveis ( urina alaranjada devido à rifampicina, orientar método de barreira...),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Consulta mensal,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500" y="0"/>
            <a:ext cx="8001000" cy="6858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Retorno fora do agendamento, S/N,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Perigo de interromper o tratamento,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Orientar sobre hábitos de vida,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Anotar os nomes dos contatos e convocá-los para consulta,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Orientar sobre coleta de escarro,</a:t>
            </a:r>
          </a:p>
          <a:p>
            <a:pPr algn="just" eaLnBrk="1" hangingPunct="1"/>
            <a:r>
              <a:rPr lang="pt-BR" sz="2800" smtClean="0">
                <a:solidFill>
                  <a:srgbClr val="2A18AE"/>
                </a:solidFill>
                <a:latin typeface="Arial" charset="0"/>
              </a:rPr>
              <a:t>Registrar no prontuário as principais anotações, notificar o caso e registrar no livro verde.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0" y="714375"/>
          <a:ext cx="9144000" cy="6143625"/>
        </p:xfrm>
        <a:graphic>
          <a:graphicData uri="http://schemas.openxmlformats.org/presentationml/2006/ole">
            <p:oleObj spid="_x0000_s60419" name="Documento" r:id="rId3" imgW="7559040" imgH="4017264" progId="Word.Document.8">
              <p:embed/>
            </p:oleObj>
          </a:graphicData>
        </a:graphic>
      </p:graphicFrame>
      <p:sp>
        <p:nvSpPr>
          <p:cNvPr id="60420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1447800" y="-152400"/>
            <a:ext cx="7010400" cy="15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81000"/>
            <a:ext cx="7658100" cy="62484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PROBLEMAS MAIS FREQUENTES:</a:t>
            </a:r>
          </a:p>
          <a:p>
            <a:pPr algn="just"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Distância da casa e dificuldades de locomoção;</a:t>
            </a:r>
          </a:p>
          <a:p>
            <a:pPr algn="just" eaLnBrk="1" hangingPunct="1"/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Não ter como faltar ao trabalho;</a:t>
            </a:r>
          </a:p>
          <a:p>
            <a:pPr algn="just" eaLnBrk="1" hangingPunct="1"/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Efeitos colaterais;</a:t>
            </a:r>
          </a:p>
          <a:p>
            <a:pPr algn="just" eaLnBrk="1" hangingPunct="1"/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Não sentir melhora (ou sentir);</a:t>
            </a:r>
          </a:p>
          <a:p>
            <a:pPr algn="just" eaLnBrk="1" hangingPunct="1"/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Não se sentir acolhido. </a:t>
            </a:r>
          </a:p>
          <a:p>
            <a:pPr algn="just"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6038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38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rgbClr val="0EB843"/>
                </a:solidFill>
                <a:latin typeface="Arial" charset="0"/>
                <a:cs typeface="Arial" charset="0"/>
              </a:rPr>
              <a:t>A face da Tuberculose</a:t>
            </a:r>
          </a:p>
          <a:p>
            <a:pPr algn="ctr"/>
            <a:endParaRPr lang="pt-BR" sz="2800" b="1">
              <a:solidFill>
                <a:srgbClr val="0EB843"/>
              </a:solidFill>
              <a:latin typeface="Arial" charset="0"/>
              <a:cs typeface="Arial" charset="0"/>
            </a:endParaRPr>
          </a:p>
          <a:p>
            <a:pPr algn="ctr"/>
            <a:endParaRPr lang="pt-BR" sz="2800" b="1">
              <a:solidFill>
                <a:srgbClr val="0EB843"/>
              </a:solidFill>
              <a:latin typeface="Arial" charset="0"/>
              <a:cs typeface="Arial" charset="0"/>
            </a:endParaRPr>
          </a:p>
          <a:p>
            <a:endParaRPr lang="pt-BR" sz="2800">
              <a:latin typeface="Arial" charset="0"/>
              <a:cs typeface="Arial" charset="0"/>
            </a:endParaRPr>
          </a:p>
          <a:p>
            <a:pPr algn="just"/>
            <a:r>
              <a:rPr lang="pt-BR" sz="2800">
                <a:latin typeface="Arial" charset="0"/>
                <a:cs typeface="Arial" charset="0"/>
              </a:rPr>
              <a:t>Doença negligenciada- baixa visibilidade social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/>
            <a:r>
              <a:rPr lang="pt-BR" sz="2800">
                <a:latin typeface="Arial" charset="0"/>
                <a:cs typeface="Arial" charset="0"/>
              </a:rPr>
              <a:t>necessidade de novos fármacos, vacinas</a:t>
            </a:r>
          </a:p>
          <a:p>
            <a:pPr algn="just"/>
            <a:endParaRPr lang="pt-BR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ctr" eaLnBrk="1" hangingPunct="1"/>
            <a:endParaRPr lang="pt-BR" smtClean="0"/>
          </a:p>
          <a:p>
            <a:pPr algn="ctr" eaLnBrk="1" hangingPunct="1"/>
            <a:endParaRPr lang="pt-BR" smtClean="0"/>
          </a:p>
          <a:p>
            <a:pPr algn="ctr" eaLnBrk="1" hangingPunct="1">
              <a:buFontTx/>
              <a:buNone/>
            </a:pPr>
            <a:endParaRPr lang="pt-BR" b="1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pt-BR" b="1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  <a:cs typeface="Arial" charset="0"/>
              </a:rPr>
              <a:t>ENCERRAMENTO DE CASOS</a:t>
            </a:r>
          </a:p>
          <a:p>
            <a:pPr algn="ctr" eaLnBrk="1" hangingPunct="1">
              <a:buFontTx/>
              <a:buNone/>
            </a:pPr>
            <a:endParaRPr lang="pt-BR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0"/>
            <a:ext cx="7929563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rgbClr val="B1152F"/>
                </a:solidFill>
                <a:latin typeface="Arial" charset="0"/>
                <a:cs typeface="Arial" charset="0"/>
              </a:rPr>
              <a:t>ALTA POR CURA</a:t>
            </a:r>
          </a:p>
          <a:p>
            <a:pPr algn="just" eaLnBrk="1" hangingPunct="1">
              <a:buFontTx/>
              <a:buNone/>
            </a:pPr>
            <a:endParaRPr lang="pt-BR" smtClean="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i="1" smtClean="0">
                <a:solidFill>
                  <a:srgbClr val="339933"/>
                </a:solidFill>
                <a:latin typeface="Arial" charset="0"/>
                <a:cs typeface="Arial" charset="0"/>
              </a:rPr>
              <a:t>Para doentes inicialmente positivos</a:t>
            </a:r>
          </a:p>
          <a:p>
            <a:pPr algn="just" eaLnBrk="1" hangingPunct="1">
              <a:buFontTx/>
              <a:buNone/>
            </a:pPr>
            <a:endParaRPr lang="pt-BR" i="1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u="sng" smtClean="0">
                <a:latin typeface="Arial" charset="0"/>
                <a:cs typeface="Arial" charset="0"/>
              </a:rPr>
              <a:t>Cura comprovada</a:t>
            </a:r>
            <a:r>
              <a:rPr lang="pt-BR" smtClean="0">
                <a:latin typeface="Arial" charset="0"/>
                <a:cs typeface="Arial" charset="0"/>
              </a:rPr>
              <a:t>- </a:t>
            </a:r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apresentar 2 baciloscopias negativas quando ao completar o tratamento .</a:t>
            </a: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u="sng" smtClean="0">
                <a:latin typeface="Arial" charset="0"/>
                <a:cs typeface="Arial" charset="0"/>
              </a:rPr>
              <a:t>Cura não comprovada</a:t>
            </a:r>
            <a:r>
              <a:rPr lang="pt-BR" smtClean="0">
                <a:latin typeface="Arial" charset="0"/>
                <a:cs typeface="Arial" charset="0"/>
              </a:rPr>
              <a:t>- </a:t>
            </a:r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quando ao completar o tratamento, não for possível obter amostra de escarro.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351837" cy="66294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pt-BR" i="1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i="1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i="1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i="1" smtClean="0">
                <a:solidFill>
                  <a:srgbClr val="339933"/>
                </a:solidFill>
                <a:latin typeface="Arial" charset="0"/>
                <a:cs typeface="Arial" charset="0"/>
              </a:rPr>
              <a:t>Para doentes inicialmente negativos ou extrapulmonares:</a:t>
            </a:r>
          </a:p>
          <a:p>
            <a:pPr algn="just" eaLnBrk="1" hangingPunct="1">
              <a:buFontTx/>
              <a:buNone/>
            </a:pPr>
            <a:endParaRPr lang="pt-BR" i="1" smtClean="0">
              <a:solidFill>
                <a:srgbClr val="339933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u="sng" smtClean="0">
                <a:latin typeface="Arial" charset="0"/>
                <a:cs typeface="Arial" charset="0"/>
              </a:rPr>
              <a:t>Cura</a:t>
            </a:r>
            <a:r>
              <a:rPr lang="pt-BR" smtClean="0">
                <a:latin typeface="Arial" charset="0"/>
                <a:cs typeface="Arial" charset="0"/>
              </a:rPr>
              <a:t>- </a:t>
            </a:r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será dada quando completado o tratamento ou com base em critérios clínico- radiológicos.</a:t>
            </a:r>
          </a:p>
          <a:p>
            <a:pPr algn="just" eaLnBrk="1" hangingPunct="1">
              <a:buFontTx/>
              <a:buNone/>
            </a:pPr>
            <a:endParaRPr lang="pt-BR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60350"/>
            <a:ext cx="8072438" cy="659765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pt-BR" b="1" smtClean="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rgbClr val="B1152F"/>
                </a:solidFill>
                <a:latin typeface="Arial" charset="0"/>
                <a:cs typeface="Arial" charset="0"/>
              </a:rPr>
              <a:t>ALTA POR ABANDONO</a:t>
            </a:r>
          </a:p>
          <a:p>
            <a:pPr algn="just" eaLnBrk="1" hangingPunct="1">
              <a:buFontTx/>
              <a:buNone/>
            </a:pPr>
            <a:endParaRPr lang="pt-BR" b="1" smtClean="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pt-BR" b="1" smtClean="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800" smtClean="0">
                <a:solidFill>
                  <a:srgbClr val="3902C4"/>
                </a:solidFill>
                <a:latin typeface="Arial" charset="0"/>
                <a:cs typeface="Arial" charset="0"/>
              </a:rPr>
              <a:t>Quando o doente deixou de comparecer ao serviço de saúde por mais de 30 dias consecutivos, após a data agendada para seu retorno no TA ou 30 dias após a última ingestão de dose no 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0"/>
            <a:ext cx="8286750" cy="60960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pt-BR" b="1" smtClean="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rgbClr val="B1152F"/>
                </a:solidFill>
                <a:latin typeface="Arial" charset="0"/>
                <a:cs typeface="Arial" charset="0"/>
              </a:rPr>
              <a:t>ALTA POR ÓBITO</a:t>
            </a:r>
          </a:p>
          <a:p>
            <a:pPr algn="just" eaLnBrk="1" hangingPunct="1">
              <a:buFontTx/>
              <a:buNone/>
            </a:pPr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é interessante separar sempre que possível os óbitos de tuberculose e por outras causas</a:t>
            </a:r>
          </a:p>
          <a:p>
            <a:pPr algn="just" eaLnBrk="1" hangingPunct="1">
              <a:buFontTx/>
              <a:buNone/>
            </a:pPr>
            <a:endParaRPr lang="pt-BR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b="1" smtClean="0">
                <a:solidFill>
                  <a:srgbClr val="B1152F"/>
                </a:solidFill>
                <a:latin typeface="Arial" charset="0"/>
                <a:cs typeface="Arial" charset="0"/>
              </a:rPr>
              <a:t>FALÊNCIA</a:t>
            </a:r>
          </a:p>
          <a:p>
            <a:pPr algn="just" eaLnBrk="1" hangingPunct="1">
              <a:buFontTx/>
              <a:buNone/>
            </a:pPr>
            <a:r>
              <a:rPr lang="pt-BR" smtClean="0">
                <a:solidFill>
                  <a:srgbClr val="2A18AE"/>
                </a:solidFill>
                <a:latin typeface="Arial" charset="0"/>
                <a:cs typeface="Arial" charset="0"/>
              </a:rPr>
              <a:t>será decretada falência, quando o doente apresentar resistência a uma ou mais drogas comprovadas pelo teste de sensibilidade</a:t>
            </a:r>
          </a:p>
          <a:p>
            <a:pPr algn="just" eaLnBrk="1" hangingPunct="1">
              <a:buFontTx/>
              <a:buNone/>
            </a:pPr>
            <a:endParaRPr lang="pt-BR" smtClean="0">
              <a:solidFill>
                <a:srgbClr val="2A18AE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smtClean="0">
              <a:solidFill>
                <a:srgbClr val="2A18A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2070100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latin typeface="Arial" charset="0"/>
                <a:cs typeface="Arial" charset="0"/>
              </a:rPr>
              <a:t>Populações vulneráveis à Tb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76700"/>
            <a:ext cx="34194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685800" y="1619250"/>
            <a:ext cx="7924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/>
              <a:t> </a:t>
            </a:r>
            <a:r>
              <a:rPr lang="pt-BR">
                <a:latin typeface="Arial" charset="0"/>
                <a:cs typeface="Arial" charset="0"/>
              </a:rPr>
              <a:t>população em situação de rua;</a:t>
            </a:r>
          </a:p>
          <a:p>
            <a:pPr>
              <a:buFont typeface="Arial" charset="0"/>
              <a:buChar char="•"/>
            </a:pPr>
            <a:endParaRPr lang="pt-BR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Arial" charset="0"/>
                <a:cs typeface="Arial" charset="0"/>
              </a:rPr>
              <a:t> privada de liberdade;</a:t>
            </a:r>
          </a:p>
          <a:p>
            <a:pPr>
              <a:buFont typeface="Arial" charset="0"/>
              <a:buChar char="•"/>
            </a:pPr>
            <a:endParaRPr lang="pt-BR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Arial" charset="0"/>
                <a:cs typeface="Arial" charset="0"/>
              </a:rPr>
              <a:t> povos indígenas;</a:t>
            </a:r>
          </a:p>
          <a:p>
            <a:pPr>
              <a:buFont typeface="Arial" charset="0"/>
              <a:buNone/>
            </a:pPr>
            <a:endParaRPr lang="pt-BR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Arial" charset="0"/>
                <a:cs typeface="Arial" charset="0"/>
              </a:rPr>
              <a:t> população hispano-americana;</a:t>
            </a:r>
          </a:p>
          <a:p>
            <a:pPr>
              <a:buFont typeface="Arial" charset="0"/>
              <a:buChar char="•"/>
            </a:pPr>
            <a:endParaRPr lang="pt-BR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Arial" charset="0"/>
                <a:cs typeface="Arial" charset="0"/>
              </a:rPr>
              <a:t> que vivem em situação de confinamento...</a:t>
            </a:r>
          </a:p>
          <a:p>
            <a:pPr>
              <a:buFont typeface="Arial" charset="0"/>
              <a:buChar char="•"/>
            </a:pPr>
            <a:endParaRPr lang="pt-BR"/>
          </a:p>
          <a:p>
            <a:r>
              <a:rPr lang="pt-BR"/>
              <a:t/>
            </a:r>
            <a:br>
              <a:rPr lang="pt-BR"/>
            </a:br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  <a:cs typeface="Arial" charset="0"/>
            </a:endParaRP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algn="ctr" eaLnBrk="1" hangingPunct="1">
              <a:buFontTx/>
              <a:buNone/>
            </a:pPr>
            <a:r>
              <a:rPr lang="pt-BR" sz="3600" b="1" i="1" smtClean="0">
                <a:solidFill>
                  <a:srgbClr val="BD0D09"/>
                </a:solidFill>
                <a:latin typeface="Arial" charset="0"/>
                <a:cs typeface="Arial" charset="0"/>
              </a:rPr>
              <a:t>TB NAS PRISÕES</a:t>
            </a:r>
          </a:p>
          <a:p>
            <a:pPr eaLnBrk="1" hangingPunct="1"/>
            <a:endParaRPr lang="pt-BR" sz="4000" i="1" smtClean="0">
              <a:solidFill>
                <a:srgbClr val="BD0D09"/>
              </a:solidFill>
              <a:latin typeface="Plump MT" pitchFamily="34" charset="0"/>
            </a:endParaRPr>
          </a:p>
          <a:p>
            <a:pPr eaLnBrk="1" hangingPunct="1"/>
            <a:endParaRPr lang="pt-BR" smtClean="0"/>
          </a:p>
          <a:p>
            <a:pPr eaLnBrk="1" hangingPunct="1">
              <a:buFontTx/>
              <a:buNone/>
            </a:pPr>
            <a:endParaRPr lang="pt-BR" smtClean="0"/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/>
        </p:nvGraphicFramePr>
        <p:xfrm>
          <a:off x="4787900" y="4076700"/>
          <a:ext cx="4356100" cy="2781300"/>
        </p:xfrm>
        <a:graphic>
          <a:graphicData uri="http://schemas.openxmlformats.org/presentationml/2006/ole">
            <p:oleObj spid="_x0000_s69636" name="Imagem de bitmap" r:id="rId3" imgW="3304762" imgH="2371429" progId="Paint.Picture">
              <p:embed/>
            </p:oleObj>
          </a:graphicData>
        </a:graphic>
      </p:graphicFrame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69638" name="Object 3"/>
          <p:cNvGraphicFramePr>
            <a:graphicFrameLocks noChangeAspect="1"/>
          </p:cNvGraphicFramePr>
          <p:nvPr/>
        </p:nvGraphicFramePr>
        <p:xfrm>
          <a:off x="0" y="4114800"/>
          <a:ext cx="4787900" cy="2743200"/>
        </p:xfrm>
        <a:graphic>
          <a:graphicData uri="http://schemas.openxmlformats.org/presentationml/2006/ole">
            <p:oleObj spid="_x0000_s69638" name="Imagem de bitmap" r:id="rId4" imgW="2534004" imgH="204816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762000" y="-768350"/>
            <a:ext cx="7772400" cy="76835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>
              <a:buFontTx/>
              <a:buNone/>
            </a:pPr>
            <a:endParaRPr lang="pt-BR" smtClean="0"/>
          </a:p>
          <a:p>
            <a:pPr algn="r" eaLnBrk="1" hangingPunct="1">
              <a:buFontTx/>
              <a:buNone/>
            </a:pPr>
            <a:endParaRPr lang="pt-BR" smtClean="0"/>
          </a:p>
          <a:p>
            <a:pPr algn="r" eaLnBrk="1" hangingPunct="1">
              <a:buFontTx/>
              <a:buNone/>
            </a:pPr>
            <a:endParaRPr lang="pt-BR" smtClean="0"/>
          </a:p>
          <a:p>
            <a:pPr algn="r" eaLnBrk="1" hangingPunct="1">
              <a:buFontTx/>
              <a:buNone/>
            </a:pPr>
            <a:endParaRPr lang="pt-BR" smtClean="0"/>
          </a:p>
          <a:p>
            <a:pPr algn="r" eaLnBrk="1" hangingPunct="1">
              <a:buFontTx/>
              <a:buNone/>
            </a:pPr>
            <a:endParaRPr lang="pt-BR" smtClean="0"/>
          </a:p>
        </p:txBody>
      </p:sp>
      <p:sp>
        <p:nvSpPr>
          <p:cNvPr id="70660" name="Text Box 11"/>
          <p:cNvSpPr txBox="1">
            <a:spLocks noChangeArrowheads="1"/>
          </p:cNvSpPr>
          <p:nvPr/>
        </p:nvSpPr>
        <p:spPr bwMode="auto">
          <a:xfrm>
            <a:off x="228600" y="6248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sp>
        <p:nvSpPr>
          <p:cNvPr id="70661" name="TextBox 11"/>
          <p:cNvSpPr txBox="1">
            <a:spLocks noChangeArrowheads="1"/>
          </p:cNvSpPr>
          <p:nvPr/>
        </p:nvSpPr>
        <p:spPr bwMode="auto">
          <a:xfrm>
            <a:off x="304800" y="908050"/>
            <a:ext cx="8534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rgbClr val="C00000"/>
                </a:solidFill>
                <a:latin typeface="Arial" charset="0"/>
                <a:cs typeface="Arial" charset="0"/>
              </a:rPr>
              <a:t>Fatores determinantes da alta prevalência de Tb nas prisões:</a:t>
            </a:r>
          </a:p>
          <a:p>
            <a:endParaRPr lang="pt-BR">
              <a:latin typeface="Garamond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Origem dos presos: comunidades desfavorecidas com alto risco de Tb;</a:t>
            </a: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Celas mal ventiladas e pouca luz solar;</a:t>
            </a: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Superpopulação;</a:t>
            </a: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Hiv;</a:t>
            </a: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Insuficiência do sistema de saúde carcerário;</a:t>
            </a:r>
          </a:p>
          <a:p>
            <a:pPr algn="just">
              <a:lnSpc>
                <a:spcPct val="90000"/>
              </a:lnSpc>
            </a:pPr>
            <a:endParaRPr lang="fr-F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  <a:latin typeface="Arial" charset="0"/>
                <a:cs typeface="Arial" charset="0"/>
              </a:rPr>
              <a:t>O contexto e a cultura carcerária. </a:t>
            </a:r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z="3600" smtClean="0">
              <a:solidFill>
                <a:srgbClr val="C105B4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pt-BR" sz="3600" smtClean="0">
              <a:solidFill>
                <a:srgbClr val="C105B4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pt-BR" sz="3600" smtClean="0">
              <a:solidFill>
                <a:srgbClr val="C105B4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rgbClr val="C00000"/>
                </a:solidFill>
                <a:latin typeface="Arial" charset="0"/>
                <a:cs typeface="Arial" charset="0"/>
              </a:rPr>
              <a:t>O controle da Tb nas prisões parece fácil, por que?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7700"/>
            <a:ext cx="8458200" cy="1066800"/>
          </a:xfrm>
        </p:spPr>
        <p:txBody>
          <a:bodyPr/>
          <a:lstStyle/>
          <a:p>
            <a:pPr algn="just" eaLnBrk="1" hangingPunct="1"/>
            <a:r>
              <a:rPr lang="pt-BR" sz="3200" b="1" smtClean="0">
                <a:latin typeface="Arial" charset="0"/>
                <a:cs typeface="Arial" charset="0"/>
              </a:rPr>
              <a:t>CAUSAS DA TB RELACIONADAS À POBREZA</a:t>
            </a:r>
          </a:p>
        </p:txBody>
      </p:sp>
      <p:pic>
        <p:nvPicPr>
          <p:cNvPr id="20484" name="Picture 4" descr="A:\MVC-005F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743200"/>
            <a:ext cx="5486400" cy="4114800"/>
          </a:xfrm>
          <a:noFill/>
          <a:ln>
            <a:solidFill>
              <a:srgbClr val="FF3300"/>
            </a:solidFill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2133600"/>
            <a:ext cx="3429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kumimoji="0" lang="pt-BR" sz="2800">
                <a:latin typeface="Arial" charset="0"/>
                <a:cs typeface="Arial" charset="0"/>
              </a:rPr>
              <a:t> A propagação está intimamente ligada às </a:t>
            </a:r>
            <a:r>
              <a:rPr kumimoji="0" lang="pt-BR" sz="2800">
                <a:solidFill>
                  <a:srgbClr val="FF3300"/>
                </a:solidFill>
                <a:latin typeface="Arial" charset="0"/>
                <a:cs typeface="Arial" charset="0"/>
              </a:rPr>
              <a:t>condições de vida</a:t>
            </a:r>
            <a:r>
              <a:rPr kumimoji="0" lang="pt-BR" sz="2800">
                <a:latin typeface="Arial" charset="0"/>
                <a:cs typeface="Arial" charset="0"/>
              </a:rPr>
              <a:t> da população.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endParaRPr kumimoji="0" lang="pt-BR" sz="2800">
              <a:latin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kumimoji="0" lang="pt-BR" sz="2800">
                <a:latin typeface="Arial" charset="0"/>
                <a:cs typeface="Arial" charset="0"/>
              </a:rPr>
              <a:t>Sua prevalência é maior nas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solidFill>
                  <a:srgbClr val="FF3300"/>
                </a:solidFill>
                <a:latin typeface="Arial" charset="0"/>
                <a:cs typeface="Arial" charset="0"/>
              </a:rPr>
              <a:t>periferias</a:t>
            </a:r>
            <a:r>
              <a:rPr kumimoji="0" lang="pt-BR" sz="280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kumimoji="0" lang="pt-BR" sz="2800">
                <a:latin typeface="Arial" charset="0"/>
                <a:cs typeface="Arial" charset="0"/>
              </a:rPr>
              <a:t>das grandes cidades</a:t>
            </a:r>
            <a:r>
              <a:rPr kumimoji="0" lang="pt-BR" b="1">
                <a:latin typeface="Arial" charset="0"/>
                <a:cs typeface="Arial" charset="0"/>
              </a:rPr>
              <a:t>.</a:t>
            </a:r>
            <a:endParaRPr kumimoji="0" lang="pt-BR" b="1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kumimoji="0"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92163"/>
            <a:ext cx="8215313" cy="623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>
                <a:latin typeface="Arial" charset="0"/>
                <a:cs typeface="Arial" charset="0"/>
              </a:rPr>
              <a:t>Presos vivem em ambiente restrito;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smtClean="0">
                <a:solidFill>
                  <a:srgbClr val="3902C4"/>
                </a:solidFill>
                <a:latin typeface="Arial" charset="0"/>
                <a:cs typeface="Arial" charset="0"/>
              </a:rPr>
              <a:t>Dispõem de serviços de saúde;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solidFill>
                <a:srgbClr val="3902C4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smtClean="0">
                <a:latin typeface="Arial" charset="0"/>
                <a:cs typeface="Arial" charset="0"/>
              </a:rPr>
              <a:t>Sintomas são facilmente identificáveis;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smtClean="0">
                <a:solidFill>
                  <a:srgbClr val="3902C4"/>
                </a:solidFill>
                <a:latin typeface="Arial" charset="0"/>
                <a:cs typeface="Arial" charset="0"/>
              </a:rPr>
              <a:t>Diagnóstico é simples;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solidFill>
                <a:srgbClr val="3902C4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smtClean="0">
                <a:latin typeface="Arial" charset="0"/>
                <a:cs typeface="Arial" charset="0"/>
              </a:rPr>
              <a:t>Tratamento pouco custoso;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smtClean="0">
                <a:solidFill>
                  <a:srgbClr val="3902C4"/>
                </a:solidFill>
                <a:latin typeface="Arial" charset="0"/>
                <a:cs typeface="Arial" charset="0"/>
              </a:rPr>
              <a:t>Supervisão fácil- pressuposto de que o indivíduo encarcerado parece disponível.</a:t>
            </a:r>
          </a:p>
          <a:p>
            <a:pPr algn="just" eaLnBrk="1" hangingPunct="1">
              <a:lnSpc>
                <a:spcPct val="90000"/>
              </a:lnSpc>
            </a:pPr>
            <a:endParaRPr lang="pt-BR" sz="2800" smtClean="0">
              <a:solidFill>
                <a:srgbClr val="3902C4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pt-BR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pt-BR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pt-BR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rgbClr val="C00000"/>
                </a:solidFill>
                <a:latin typeface="Arial" charset="0"/>
                <a:cs typeface="Arial" charset="0"/>
              </a:rPr>
              <a:t>Mas na realidade, os obstáculos são muitos...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762000"/>
            <a:ext cx="7929563" cy="6096000"/>
          </a:xfrm>
        </p:spPr>
        <p:txBody>
          <a:bodyPr/>
          <a:lstStyle/>
          <a:p>
            <a:pPr eaLnBrk="1" hangingPunct="1"/>
            <a:r>
              <a:rPr lang="pt-BR" smtClean="0">
                <a:latin typeface="Arial" charset="0"/>
                <a:cs typeface="Arial" charset="0"/>
              </a:rPr>
              <a:t>Subvalorização dos sintomas num ambiente violento</a:t>
            </a:r>
          </a:p>
          <a:p>
            <a:pPr eaLnBrk="1" hangingPunct="1"/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rial" charset="0"/>
                <a:cs typeface="Arial" charset="0"/>
              </a:rPr>
              <a:t>               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t-BR" smtClean="0">
                <a:solidFill>
                  <a:srgbClr val="B1152F"/>
                </a:solidFill>
                <a:latin typeface="Arial" charset="0"/>
                <a:cs typeface="Arial" charset="0"/>
              </a:rPr>
              <a:t>Preocupação com a sobrevivência é prioritário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smtClean="0">
                <a:latin typeface="Arial" charset="0"/>
                <a:cs typeface="Arial" charset="0"/>
              </a:rPr>
              <a:t>Risco de estigmatização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  <a:cs typeface="Arial" charset="0"/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4191000" y="2057400"/>
            <a:ext cx="1066800" cy="1219200"/>
          </a:xfrm>
          <a:prstGeom prst="curvedLeftArrow">
            <a:avLst>
              <a:gd name="adj1" fmla="val 22857"/>
              <a:gd name="adj2" fmla="val 4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7620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305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solidFill>
                  <a:srgbClr val="B1152F"/>
                </a:solidFill>
                <a:latin typeface="Arial" charset="0"/>
                <a:cs typeface="Arial" charset="0"/>
              </a:rPr>
              <a:t>A sobrevivência e adaptação à realidade carcerária podem levar a:</a:t>
            </a:r>
          </a:p>
          <a:p>
            <a:pPr algn="just"/>
            <a:endParaRPr lang="pt-BR" sz="280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/>
            <a:endParaRPr lang="pt-BR" sz="280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Desvalorizar ou negar sintomas;</a:t>
            </a:r>
          </a:p>
          <a:p>
            <a:pPr algn="just">
              <a:buFontTx/>
              <a:buChar char="-"/>
            </a:pPr>
            <a:endParaRPr lang="pt-BR" sz="280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 retardar o diganóstico de Tb;</a:t>
            </a:r>
          </a:p>
          <a:p>
            <a:pPr algn="just">
              <a:buFontTx/>
              <a:buChar char="-"/>
            </a:pPr>
            <a:endParaRPr lang="pt-BR" sz="280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sz="2800">
                <a:latin typeface="Arial" charset="0"/>
                <a:cs typeface="Arial" charset="0"/>
              </a:rPr>
              <a:t> recusar cuidados.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381000" y="57912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tx2"/>
                </a:solidFill>
                <a:latin typeface="Arial" charset="0"/>
                <a:cs typeface="Arial" charset="0"/>
              </a:rPr>
              <a:t>Práticas perpassadas por visão de mundo “machista” e pela imagem de autoridade, força e coragem.</a:t>
            </a:r>
            <a:endParaRPr lang="pt-BR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76803" name="TextBox 10"/>
          <p:cNvSpPr txBox="1">
            <a:spLocks noChangeArrowheads="1"/>
          </p:cNvSpPr>
          <p:nvPr/>
        </p:nvSpPr>
        <p:spPr bwMode="auto">
          <a:xfrm>
            <a:off x="304800" y="765175"/>
            <a:ext cx="83058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C00000"/>
                </a:solidFill>
              </a:rPr>
              <a:t>A comunidade carcerária</a:t>
            </a: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pt-BR">
              <a:latin typeface="Garamond" pitchFamily="18" charset="0"/>
            </a:endParaRPr>
          </a:p>
          <a:p>
            <a:endParaRPr lang="fr-FR" b="1">
              <a:solidFill>
                <a:schemeClr val="tx2"/>
              </a:solidFill>
              <a:latin typeface="Garamond" pitchFamily="18" charset="0"/>
            </a:endParaRPr>
          </a:p>
          <a:p>
            <a:pPr>
              <a:buFont typeface="Arial" charset="0"/>
              <a:buChar char="•"/>
            </a:pPr>
            <a:endParaRPr lang="fr-FR" b="1">
              <a:solidFill>
                <a:schemeClr val="tx2"/>
              </a:solidFill>
              <a:latin typeface="Garamond" pitchFamily="18" charset="0"/>
            </a:endParaRPr>
          </a:p>
          <a:p>
            <a:pPr>
              <a:buFont typeface="Arial" charset="0"/>
              <a:buChar char="•"/>
            </a:pPr>
            <a:endParaRPr lang="fr-FR" b="1">
              <a:solidFill>
                <a:schemeClr val="tx2"/>
              </a:solidFill>
              <a:latin typeface="Garamond" pitchFamily="18" charset="0"/>
            </a:endParaRPr>
          </a:p>
          <a:p>
            <a:pPr>
              <a:buFont typeface="Arial" charset="0"/>
              <a:buChar char="•"/>
            </a:pPr>
            <a:endParaRPr lang="fr-FR" b="1">
              <a:solidFill>
                <a:schemeClr val="tx2"/>
              </a:solidFill>
              <a:latin typeface="Garamond" pitchFamily="18" charset="0"/>
            </a:endParaRPr>
          </a:p>
          <a:p>
            <a:endParaRPr lang="fr-FR" b="1">
              <a:solidFill>
                <a:schemeClr val="tx2"/>
              </a:solidFill>
              <a:latin typeface="Garamond" pitchFamily="18" charset="0"/>
            </a:endParaRPr>
          </a:p>
          <a:p>
            <a:endParaRPr lang="pt-BR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3492500" y="225107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detentos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6515100" y="29003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3902C4"/>
                </a:solidFill>
                <a:latin typeface="Arial" charset="0"/>
              </a:rPr>
              <a:t>familiares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250825" y="30432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3902C4"/>
                </a:solidFill>
                <a:latin typeface="Arial" charset="0"/>
              </a:rPr>
              <a:t>Funcionários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7092950" y="43656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professores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79388" y="4772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Profissionais de saúde</a:t>
            </a:r>
          </a:p>
        </p:txBody>
      </p: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4500563" y="5564188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3902C4"/>
                </a:solidFill>
                <a:latin typeface="Arial" charset="0"/>
              </a:rPr>
              <a:t>religiosos</a:t>
            </a:r>
          </a:p>
        </p:txBody>
      </p:sp>
      <p:sp>
        <p:nvSpPr>
          <p:cNvPr id="76810" name="Arc 11"/>
          <p:cNvSpPr>
            <a:spLocks/>
          </p:cNvSpPr>
          <p:nvPr/>
        </p:nvSpPr>
        <p:spPr bwMode="auto">
          <a:xfrm>
            <a:off x="5292725" y="2492375"/>
            <a:ext cx="935038" cy="360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1" name="Arc 12"/>
          <p:cNvSpPr>
            <a:spLocks/>
          </p:cNvSpPr>
          <p:nvPr/>
        </p:nvSpPr>
        <p:spPr bwMode="auto">
          <a:xfrm>
            <a:off x="7524750" y="3573463"/>
            <a:ext cx="215900" cy="5762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2" name="Arc 14"/>
          <p:cNvSpPr>
            <a:spLocks/>
          </p:cNvSpPr>
          <p:nvPr/>
        </p:nvSpPr>
        <p:spPr bwMode="auto">
          <a:xfrm flipH="1">
            <a:off x="2195513" y="2349500"/>
            <a:ext cx="720725" cy="5032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3" name="Arc 15"/>
          <p:cNvSpPr>
            <a:spLocks/>
          </p:cNvSpPr>
          <p:nvPr/>
        </p:nvSpPr>
        <p:spPr bwMode="auto">
          <a:xfrm flipH="1">
            <a:off x="900113" y="3789363"/>
            <a:ext cx="215900" cy="647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4" name="Arc 16"/>
          <p:cNvSpPr>
            <a:spLocks/>
          </p:cNvSpPr>
          <p:nvPr/>
        </p:nvSpPr>
        <p:spPr bwMode="auto">
          <a:xfrm>
            <a:off x="2771775" y="5445125"/>
            <a:ext cx="863600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15" name="Arc 17"/>
          <p:cNvSpPr>
            <a:spLocks/>
          </p:cNvSpPr>
          <p:nvPr/>
        </p:nvSpPr>
        <p:spPr bwMode="auto">
          <a:xfrm flipV="1">
            <a:off x="6877050" y="5084763"/>
            <a:ext cx="935038" cy="649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  <a:latin typeface="Arial" charset="0"/>
                <a:cs typeface="Arial" charset="0"/>
              </a:rPr>
              <a:t>Orientação para coleta de material para realização de baciloscopia e cultura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822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Procedimentos para a colheita: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solidFill>
                  <a:srgbClr val="00B050"/>
                </a:solidFill>
                <a:latin typeface="Arial" charset="0"/>
                <a:cs typeface="Arial" charset="0"/>
              </a:rPr>
              <a:t>1 – Quantidade e qualidade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Lembrar que uma boa colheita de escarro é a que provem da árvore brônquica (após esforço de tosse), e não a que se obtêm da faringe (normalmente saliva) ou ainda por aspiração das secreções nasais.  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O volume ideal - 5 a 10 ml. </a:t>
            </a:r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3"/>
          <p:cNvSpPr txBox="1">
            <a:spLocks noChangeArrowheads="1"/>
          </p:cNvSpPr>
          <p:nvPr/>
        </p:nvSpPr>
        <p:spPr bwMode="auto">
          <a:xfrm>
            <a:off x="468313" y="836613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B050"/>
                </a:solidFill>
                <a:latin typeface="Arial" charset="0"/>
                <a:cs typeface="Arial" charset="0"/>
              </a:rPr>
              <a:t>2 - Recipiente 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O material deve ser colhido em potes plásticos de preferência com as seguintes características: descartáveis, transparentes, boca larga (50 mm de diâmetro, tampa de rosca, altura de 40 mm e com capacidade de 30 a 50 ml).  O pote deve ser identificado (nome e data da colheita). 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sz="2000">
                <a:solidFill>
                  <a:srgbClr val="B1152F"/>
                </a:solidFill>
                <a:latin typeface="Arial" charset="0"/>
                <a:cs typeface="Arial" charset="0"/>
              </a:rPr>
              <a:t>* identificação no corpo do pote e nunca na tampa. </a:t>
            </a:r>
          </a:p>
          <a:p>
            <a:pPr algn="just">
              <a:buFontTx/>
              <a:buChar char="•"/>
            </a:pPr>
            <a:endParaRPr lang="en-US" sz="2000">
              <a:solidFill>
                <a:srgbClr val="B1152F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>
                <a:solidFill>
                  <a:srgbClr val="00B050"/>
                </a:solidFill>
                <a:latin typeface="Arial" charset="0"/>
                <a:cs typeface="Arial" charset="0"/>
              </a:rPr>
              <a:t>3 - Local da colheita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Em local aberto, de preferência ao ar livre ou em sala bem ventilada.</a:t>
            </a:r>
          </a:p>
          <a:p>
            <a:pPr algn="just">
              <a:buFontTx/>
              <a:buChar char="•"/>
            </a:pPr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04800" y="765175"/>
            <a:ext cx="838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solidFill>
                  <a:srgbClr val="00B050"/>
                </a:solidFill>
                <a:latin typeface="Arial" charset="0"/>
                <a:cs typeface="Arial" charset="0"/>
              </a:rPr>
              <a:t>4 - Número de amostras e momento da colheita</a:t>
            </a: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secreções acumuladas na árvore brônquica durante a noite. </a:t>
            </a: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2 amostras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95738" y="1989138"/>
            <a:ext cx="2592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Consulta</a:t>
            </a:r>
          </a:p>
          <a:p>
            <a:pPr>
              <a:spcBef>
                <a:spcPct val="50000"/>
              </a:spcBef>
            </a:pPr>
            <a:endParaRPr lang="pt-BR"/>
          </a:p>
          <a:p>
            <a:pPr>
              <a:spcBef>
                <a:spcPct val="50000"/>
              </a:spcBef>
            </a:pPr>
            <a:r>
              <a:rPr lang="pt-BR"/>
              <a:t>Dia seguinte ao despertar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2700338" y="2060575"/>
            <a:ext cx="935037" cy="73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2484438" y="2276475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4572000" y="4365625"/>
            <a:ext cx="287338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457200" y="765175"/>
            <a:ext cx="80772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Arial" charset="0"/>
                <a:cs typeface="Arial" charset="0"/>
              </a:rPr>
              <a:t>5 - Orientações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Orientar o paciente de modo claro e simples quanto à colheita de escarro, seguindo os seguintes passos: 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/>
              <a:t> ao despertar pela manhã, inspirar profundamente retendo por alguns instantes o ar nos pulmões tossir e lançar o material no pote; repetir até a obtenção de 3 eliminações de escarro;</a:t>
            </a:r>
          </a:p>
          <a:p>
            <a:pPr algn="just">
              <a:buFontTx/>
              <a:buChar char="•"/>
            </a:pPr>
            <a:endParaRPr lang="en-US"/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endParaRPr lang="en-US"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endParaRPr lang="en-US"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  <a:p>
            <a:pPr algn="ctr" eaLnBrk="1" hangingPunct="1"/>
            <a:r>
              <a:rPr lang="pt-BR" smtClean="0">
                <a:latin typeface="Arial" charset="0"/>
                <a:cs typeface="Arial" charset="0"/>
              </a:rPr>
              <a:t>Analfabetismo</a:t>
            </a:r>
          </a:p>
          <a:p>
            <a:pPr algn="ctr" eaLnBrk="1" hangingPunct="1"/>
            <a:r>
              <a:rPr lang="pt-BR" smtClean="0">
                <a:solidFill>
                  <a:srgbClr val="B1152F"/>
                </a:solidFill>
                <a:latin typeface="Arial" charset="0"/>
                <a:cs typeface="Arial" charset="0"/>
              </a:rPr>
              <a:t>Aglomeração</a:t>
            </a:r>
          </a:p>
          <a:p>
            <a:pPr algn="ctr" eaLnBrk="1" hangingPunct="1"/>
            <a:r>
              <a:rPr lang="pt-BR" smtClean="0">
                <a:latin typeface="Arial" charset="0"/>
                <a:cs typeface="Arial" charset="0"/>
              </a:rPr>
              <a:t>Desnutrição e alcoolismo</a:t>
            </a:r>
          </a:p>
          <a:p>
            <a:pPr algn="ctr" eaLnBrk="1" hangingPunct="1"/>
            <a:r>
              <a:rPr lang="pt-BR" smtClean="0">
                <a:solidFill>
                  <a:srgbClr val="B1152F"/>
                </a:solidFill>
                <a:latin typeface="Arial" charset="0"/>
                <a:cs typeface="Arial" charset="0"/>
              </a:rPr>
              <a:t>Multiresistência aos fármacos</a:t>
            </a:r>
          </a:p>
          <a:p>
            <a:pPr algn="ctr" eaLnBrk="1" hangingPunct="1"/>
            <a:r>
              <a:rPr lang="pt-BR" smtClean="0">
                <a:latin typeface="Arial" charset="0"/>
                <a:cs typeface="Arial" charset="0"/>
              </a:rPr>
              <a:t>Doenças infecciosas associadas</a:t>
            </a:r>
          </a:p>
          <a:p>
            <a:pPr algn="ctr" eaLnBrk="1" hangingPunct="1"/>
            <a:r>
              <a:rPr lang="pt-BR" smtClean="0">
                <a:solidFill>
                  <a:srgbClr val="B1152F"/>
                </a:solidFill>
                <a:latin typeface="Arial" charset="0"/>
                <a:cs typeface="Arial" charset="0"/>
              </a:rPr>
              <a:t>Desconhecimento de direitos</a:t>
            </a:r>
          </a:p>
          <a:p>
            <a:pPr algn="ctr" eaLnBrk="1" hangingPunct="1"/>
            <a:r>
              <a:rPr lang="pt-BR" smtClean="0">
                <a:latin typeface="Arial" charset="0"/>
                <a:cs typeface="Arial" charset="0"/>
              </a:rPr>
              <a:t>Dificuldade de acesso aos serviços de saúde</a:t>
            </a:r>
          </a:p>
          <a:p>
            <a:pPr algn="ctr" eaLnBrk="1" hangingPunct="1"/>
            <a:r>
              <a:rPr lang="pt-BR" smtClean="0">
                <a:solidFill>
                  <a:srgbClr val="B1152F"/>
                </a:solidFill>
                <a:latin typeface="Arial" charset="0"/>
                <a:cs typeface="Arial" charset="0"/>
              </a:rPr>
              <a:t>Processo migratórios</a:t>
            </a:r>
          </a:p>
          <a:p>
            <a:pPr algn="ctr" eaLnBrk="1" hangingPunct="1"/>
            <a:endParaRPr lang="pt-BR" smtClean="0">
              <a:solidFill>
                <a:srgbClr val="B1152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670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051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0"/>
            <a:ext cx="30861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609600" y="23622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C00000"/>
                </a:solidFill>
                <a:latin typeface="Arial" charset="0"/>
                <a:cs typeface="Arial" charset="0"/>
              </a:rPr>
              <a:t>Procedimentos para conservação e 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3"/>
          <p:cNvSpPr txBox="1">
            <a:spLocks noChangeArrowheads="1"/>
          </p:cNvSpPr>
          <p:nvPr/>
        </p:nvSpPr>
        <p:spPr bwMode="auto">
          <a:xfrm>
            <a:off x="381000" y="981075"/>
            <a:ext cx="82296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Arial" charset="0"/>
                <a:cs typeface="Arial" charset="0"/>
              </a:rPr>
              <a:t>A amostra deve ser armazenada sob refrigeração, em geladeira comum, podendo ser conservada até 5 dias.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Para o transporte de amostras deve-se considerar três condições importantes: 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en-US">
                <a:latin typeface="Arial" charset="0"/>
                <a:cs typeface="Arial" charset="0"/>
              </a:rPr>
              <a:t> manter sob refrigeração;</a:t>
            </a:r>
          </a:p>
          <a:p>
            <a:pPr algn="just">
              <a:buFontTx/>
              <a:buChar char="-"/>
            </a:pPr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-  proteger da luz solar;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>
                <a:latin typeface="Arial" charset="0"/>
                <a:cs typeface="Arial" charset="0"/>
              </a:rPr>
              <a:t> - acondicionar de forma adequada para que não haja derramamento.</a:t>
            </a:r>
          </a:p>
          <a:p>
            <a:pPr algn="just"/>
            <a:endParaRPr lang="en-US">
              <a:latin typeface="Arial" charset="0"/>
              <a:cs typeface="Arial" charset="0"/>
            </a:endParaRPr>
          </a:p>
          <a:p>
            <a:pPr algn="just"/>
            <a:r>
              <a:rPr lang="en-US" sz="2000">
                <a:solidFill>
                  <a:srgbClr val="B1152F"/>
                </a:solidFill>
              </a:rPr>
              <a:t>Recomenda-se a utilização de caixas de isopor (isolantes térmicas, laváveis e leves) para o transporte das baciloscopias da unidade para o laboratório. </a:t>
            </a:r>
            <a:endParaRPr lang="pt-BR" sz="2000">
              <a:solidFill>
                <a:srgbClr val="B1152F"/>
              </a:solidFill>
            </a:endParaRPr>
          </a:p>
          <a:p>
            <a:pPr algn="just"/>
            <a:endParaRPr lang="pt-BR" sz="2000">
              <a:solidFill>
                <a:srgbClr val="B1152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0" y="0"/>
          <a:ext cx="9144000" cy="5373688"/>
        </p:xfrm>
        <a:graphic>
          <a:graphicData uri="http://schemas.openxmlformats.org/presentationml/2006/ole">
            <p:oleObj spid="_x0000_s86018" name="Imagem de Bitmap" r:id="rId3" imgW="9352381" imgH="4704762" progId="Paint.Picture">
              <p:embed/>
            </p:oleObj>
          </a:graphicData>
        </a:graphic>
      </p:graphicFrame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468313" y="635635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>
                <a:solidFill>
                  <a:srgbClr val="B1152F"/>
                </a:solidFill>
              </a:rPr>
              <a:t>www.redetb.org.br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59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  <a:latin typeface="Arial" charset="0"/>
              </a:rPr>
              <a:t>REFERÊNCIAS BIBLIOGRÁFICAS</a:t>
            </a:r>
          </a:p>
          <a:p>
            <a:pPr eaLnBrk="1" hangingPunct="1">
              <a:buFontTx/>
              <a:buNone/>
            </a:pPr>
            <a:endParaRPr lang="pt-BR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400" smtClean="0">
                <a:latin typeface="Arial" charset="0"/>
              </a:rPr>
              <a:t>III Diretrizes Brasileiras para tuberculose. Jornal Brasileiro de Pneumologia, v.35, n.10, 2009.</a:t>
            </a:r>
          </a:p>
          <a:p>
            <a:pPr algn="just" eaLnBrk="1" hangingPunct="1">
              <a:buFontTx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World Health Organization. </a:t>
            </a:r>
            <a:r>
              <a:rPr lang="pt-BR" sz="2400" smtClean="0">
                <a:latin typeface="Arial" charset="0"/>
              </a:rPr>
              <a:t>Global Tuberculosis contr</a:t>
            </a:r>
            <a:r>
              <a:rPr lang="en-US" sz="2400" smtClean="0">
                <a:latin typeface="Arial" charset="0"/>
              </a:rPr>
              <a:t>ol. Geneva: WHO Report; 2010.</a:t>
            </a:r>
          </a:p>
          <a:p>
            <a:pPr algn="just" eaLnBrk="1" hangingPunct="1">
              <a:buFontTx/>
              <a:buNone/>
            </a:pPr>
            <a:endParaRPr lang="en-US" sz="240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400" smtClean="0"/>
              <a:t>Brasil. Ministério da Saúde. Manual de Recomendações para o Controle da Tuberculose no Brasil. Secretaria de Vigilância em Saúde Programa Nacional de Controle da Tuberculose; 2010.</a:t>
            </a:r>
          </a:p>
          <a:p>
            <a:pPr algn="just" eaLnBrk="1" hangingPunct="1">
              <a:buFontTx/>
              <a:buNone/>
            </a:pPr>
            <a:endParaRPr lang="en-US" sz="240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pt-BR" sz="240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880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39750" y="283845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B1152F"/>
                </a:solidFill>
                <a:latin typeface="Arial" charset="0"/>
              </a:rPr>
              <a:t>Epidemiologia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quarela">
  <a:themeElements>
    <a:clrScheme name="Aquarela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Aquare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EraserDus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EraserDust" pitchFamily="34" charset="0"/>
          </a:defRPr>
        </a:defPPr>
      </a:lstStyle>
    </a:lnDef>
  </a:objectDefaults>
  <a:extraClrSchemeLst>
    <a:extraClrScheme>
      <a:clrScheme name="Aquarela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apresentação\Aquarela.pot</Template>
  <TotalTime>1421</TotalTime>
  <Words>2039</Words>
  <Application>Microsoft Office PowerPoint</Application>
  <PresentationFormat>Apresentação na tela (4:3)</PresentationFormat>
  <Paragraphs>482</Paragraphs>
  <Slides>85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5</vt:i4>
      </vt:variant>
      <vt:variant>
        <vt:lpstr>Títulos de slides</vt:lpstr>
      </vt:variant>
      <vt:variant>
        <vt:i4>85</vt:i4>
      </vt:variant>
    </vt:vector>
  </HeadingPairs>
  <TitlesOfParts>
    <vt:vector size="101" baseType="lpstr">
      <vt:lpstr>EraserDust</vt:lpstr>
      <vt:lpstr>MS PGothic</vt:lpstr>
      <vt:lpstr>Arial</vt:lpstr>
      <vt:lpstr>Tahoma</vt:lpstr>
      <vt:lpstr>Calibri</vt:lpstr>
      <vt:lpstr>Times New Roman</vt:lpstr>
      <vt:lpstr>Comic Sans MS</vt:lpstr>
      <vt:lpstr>Century Gothic</vt:lpstr>
      <vt:lpstr>Plump MT</vt:lpstr>
      <vt:lpstr>Garamond</vt:lpstr>
      <vt:lpstr>Aquarela</vt:lpstr>
      <vt:lpstr>Imagem do Paintbrush</vt:lpstr>
      <vt:lpstr>Microsoft Clip Gallery</vt:lpstr>
      <vt:lpstr>Imagem de bitmap</vt:lpstr>
      <vt:lpstr>CorelDRAW</vt:lpstr>
      <vt:lpstr>Documento do Microsoft Word </vt:lpstr>
      <vt:lpstr> A TUBERCULOSE  NO CONTEXTO DA SAÚDE COLETIVA</vt:lpstr>
      <vt:lpstr>HISTÓRICO</vt:lpstr>
      <vt:lpstr>Slide 3</vt:lpstr>
      <vt:lpstr>Slide 4</vt:lpstr>
      <vt:lpstr>Slide 5</vt:lpstr>
      <vt:lpstr>Slide 6</vt:lpstr>
      <vt:lpstr>CAUSAS DA TB RELACIONADAS À POBREZA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AGENTE ETIOLÓGICO</vt:lpstr>
      <vt:lpstr>TRANSMISSÃO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TRATAMENTO SUPERVISIONADO</vt:lpstr>
      <vt:lpstr>Slide 40</vt:lpstr>
      <vt:lpstr>Slide 41</vt:lpstr>
      <vt:lpstr>Slide 42</vt:lpstr>
      <vt:lpstr>Slide 43</vt:lpstr>
      <vt:lpstr>Slide 44</vt:lpstr>
      <vt:lpstr>Slide 45</vt:lpstr>
      <vt:lpstr>Programa de Saúde da Família</vt:lpstr>
      <vt:lpstr>Slide 47</vt:lpstr>
      <vt:lpstr>AÇÕES DE CONTROLE DA TB NO PSF</vt:lpstr>
      <vt:lpstr>Slide 49</vt:lpstr>
      <vt:lpstr>Slide 50</vt:lpstr>
      <vt:lpstr>Slide 51</vt:lpstr>
      <vt:lpstr>Slide 52</vt:lpstr>
      <vt:lpstr>MEDIDAS DE CONTROLE</vt:lpstr>
      <vt:lpstr>;</vt:lpstr>
      <vt:lpstr>Slide 55</vt:lpstr>
      <vt:lpstr>ROTEIRO PARA 1º CONSULTA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Populações vulneráveis à Tb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FUNDAMENTAÇÃO TEÓRICA E ASSISTÊNCIA DE ENFERMAGEM AO DOENTE DE TUBERCULOSE</dc:title>
  <dc:creator>Paula</dc:creator>
  <cp:lastModifiedBy>Camila</cp:lastModifiedBy>
  <cp:revision>158</cp:revision>
  <dcterms:created xsi:type="dcterms:W3CDTF">2011-02-17T12:29:08Z</dcterms:created>
  <dcterms:modified xsi:type="dcterms:W3CDTF">2012-03-05T21:24:51Z</dcterms:modified>
</cp:coreProperties>
</file>