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3" r:id="rId4"/>
    <p:sldId id="274" r:id="rId5"/>
    <p:sldId id="275" r:id="rId6"/>
    <p:sldId id="258" r:id="rId7"/>
    <p:sldId id="259" r:id="rId8"/>
    <p:sldId id="260" r:id="rId9"/>
    <p:sldId id="262" r:id="rId10"/>
    <p:sldId id="261"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5F2295E-B761-4E58-A1AD-2538F75FA55D}" type="datetimeFigureOut">
              <a:rPr lang="pt-BR" smtClean="0"/>
              <a:t>25/09/2020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290613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5F2295E-B761-4E58-A1AD-2538F75FA55D}" type="datetimeFigureOut">
              <a:rPr lang="pt-BR" smtClean="0"/>
              <a:t>25/09/2020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119679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5F2295E-B761-4E58-A1AD-2538F75FA55D}" type="datetimeFigureOut">
              <a:rPr lang="pt-BR" smtClean="0"/>
              <a:t>25/09/2020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174805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5F2295E-B761-4E58-A1AD-2538F75FA55D}" type="datetimeFigureOut">
              <a:rPr lang="pt-BR" smtClean="0"/>
              <a:t>25/09/2020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97790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5F2295E-B761-4E58-A1AD-2538F75FA55D}" type="datetimeFigureOut">
              <a:rPr lang="pt-BR" smtClean="0"/>
              <a:t>25/09/2020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130990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5F2295E-B761-4E58-A1AD-2538F75FA55D}" type="datetimeFigureOut">
              <a:rPr lang="pt-BR" smtClean="0"/>
              <a:t>25/09/2020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286765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5F2295E-B761-4E58-A1AD-2538F75FA55D}" type="datetimeFigureOut">
              <a:rPr lang="pt-BR" smtClean="0"/>
              <a:t>25/09/2020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35772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5F2295E-B761-4E58-A1AD-2538F75FA55D}" type="datetimeFigureOut">
              <a:rPr lang="pt-BR" smtClean="0"/>
              <a:t>25/09/2020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271961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5F2295E-B761-4E58-A1AD-2538F75FA55D}" type="datetimeFigureOut">
              <a:rPr lang="pt-BR" smtClean="0"/>
              <a:t>25/09/2020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211525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5F2295E-B761-4E58-A1AD-2538F75FA55D}" type="datetimeFigureOut">
              <a:rPr lang="pt-BR" smtClean="0"/>
              <a:t>25/09/2020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8461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5F2295E-B761-4E58-A1AD-2538F75FA55D}" type="datetimeFigureOut">
              <a:rPr lang="pt-BR" smtClean="0"/>
              <a:t>25/09/2020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80E9C0-6E39-42A2-9F28-3AE41610B27E}" type="slidenum">
              <a:rPr lang="pt-BR" smtClean="0"/>
              <a:t>‹nº›</a:t>
            </a:fld>
            <a:endParaRPr lang="pt-BR"/>
          </a:p>
        </p:txBody>
      </p:sp>
    </p:spTree>
    <p:extLst>
      <p:ext uri="{BB962C8B-B14F-4D97-AF65-F5344CB8AC3E}">
        <p14:creationId xmlns:p14="http://schemas.microsoft.com/office/powerpoint/2010/main" val="274620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22000" r="-22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2295E-B761-4E58-A1AD-2538F75FA55D}" type="datetimeFigureOut">
              <a:rPr lang="pt-BR" smtClean="0"/>
              <a:t>25/09/2020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0E9C0-6E39-42A2-9F28-3AE41610B27E}" type="slidenum">
              <a:rPr lang="pt-BR" smtClean="0"/>
              <a:t>‹nº›</a:t>
            </a:fld>
            <a:endParaRPr lang="pt-BR"/>
          </a:p>
        </p:txBody>
      </p:sp>
    </p:spTree>
    <p:extLst>
      <p:ext uri="{BB962C8B-B14F-4D97-AF65-F5344CB8AC3E}">
        <p14:creationId xmlns:p14="http://schemas.microsoft.com/office/powerpoint/2010/main" val="60123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b="1" dirty="0" smtClean="0">
                <a:solidFill>
                  <a:srgbClr val="002060"/>
                </a:solidFill>
              </a:rPr>
              <a:t>LEITURA NAS AULAS DE BIOLOGIA</a:t>
            </a:r>
            <a:endParaRPr lang="pt-BR" b="1" dirty="0">
              <a:solidFill>
                <a:srgbClr val="002060"/>
              </a:solidFill>
            </a:endParaRPr>
          </a:p>
        </p:txBody>
      </p:sp>
      <p:sp>
        <p:nvSpPr>
          <p:cNvPr id="3" name="Subtítulo 2"/>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2445689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98774"/>
            <a:ext cx="8229600" cy="3370386"/>
          </a:xfrm>
          <a:solidFill>
            <a:schemeClr val="accent4">
              <a:lumMod val="60000"/>
              <a:lumOff val="40000"/>
            </a:schemeClr>
          </a:solidFill>
        </p:spPr>
        <p:txBody>
          <a:bodyPr>
            <a:normAutofit fontScale="90000"/>
          </a:bodyPr>
          <a:lstStyle/>
          <a:p>
            <a:r>
              <a:rPr lang="pt-BR" dirty="0"/>
              <a:t>	</a:t>
            </a:r>
            <a:r>
              <a:rPr lang="pt-BR" b="1" dirty="0" smtClean="0"/>
              <a:t>VOCÊ É UM ANIMAL, VISKOVITZ!</a:t>
            </a:r>
            <a:r>
              <a:rPr lang="pt-BR" dirty="0" smtClean="0"/>
              <a:t/>
            </a:r>
            <a:br>
              <a:rPr lang="pt-BR" dirty="0" smtClean="0"/>
            </a:br>
            <a:r>
              <a:rPr lang="pt-BR" dirty="0" smtClean="0"/>
              <a:t>Alessandro </a:t>
            </a:r>
            <a:r>
              <a:rPr lang="pt-BR" dirty="0" err="1" smtClean="0"/>
              <a:t>Boffa</a:t>
            </a:r>
            <a:r>
              <a:rPr lang="pt-BR" dirty="0" smtClean="0"/>
              <a:t/>
            </a:r>
            <a:br>
              <a:rPr lang="pt-BR" dirty="0" smtClean="0"/>
            </a:br>
            <a:r>
              <a:rPr lang="pt-BR" dirty="0" smtClean="0"/>
              <a:t>Companhia das Letras</a:t>
            </a:r>
            <a:br>
              <a:rPr lang="pt-BR" dirty="0" smtClean="0"/>
            </a:br>
            <a:r>
              <a:rPr lang="pt-BR" dirty="0" smtClean="0"/>
              <a:t>1999</a:t>
            </a:r>
            <a:endParaRPr lang="pt-BR" dirty="0"/>
          </a:p>
        </p:txBody>
      </p:sp>
    </p:spTree>
    <p:extLst>
      <p:ext uri="{BB962C8B-B14F-4D97-AF65-F5344CB8AC3E}">
        <p14:creationId xmlns:p14="http://schemas.microsoft.com/office/powerpoint/2010/main" val="2806834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4">
              <a:lumMod val="60000"/>
              <a:lumOff val="40000"/>
            </a:schemeClr>
          </a:solidFill>
        </p:spPr>
        <p:txBody>
          <a:bodyPr>
            <a:normAutofit fontScale="90000"/>
          </a:bodyPr>
          <a:lstStyle/>
          <a:p>
            <a:r>
              <a:rPr lang="pt-BR" dirty="0" smtClean="0"/>
              <a:t>VOCÊ ESTÁ PERDENDO A CABEÇA, VISKOVITZ!</a:t>
            </a:r>
            <a:endParaRPr lang="pt-BR" dirty="0"/>
          </a:p>
        </p:txBody>
      </p:sp>
      <p:sp>
        <p:nvSpPr>
          <p:cNvPr id="3" name="Retângulo de cantos arredondados 2"/>
          <p:cNvSpPr/>
          <p:nvPr/>
        </p:nvSpPr>
        <p:spPr>
          <a:xfrm>
            <a:off x="755576" y="2060848"/>
            <a:ext cx="7704856" cy="27363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AutoNum type="arabicParenR"/>
            </a:pPr>
            <a:r>
              <a:rPr lang="pt-BR" sz="2400" dirty="0" smtClean="0"/>
              <a:t>QUEM É A PERSONAGEM PRINCIPAL?</a:t>
            </a:r>
          </a:p>
          <a:p>
            <a:pPr marL="342900" indent="-342900">
              <a:buAutoNum type="arabicParenR"/>
            </a:pPr>
            <a:r>
              <a:rPr lang="pt-BR" sz="2400" dirty="0" smtClean="0"/>
              <a:t>O QUE ELE É?</a:t>
            </a:r>
          </a:p>
          <a:p>
            <a:pPr marL="342900" indent="-342900">
              <a:buAutoNum type="arabicParenR"/>
            </a:pPr>
            <a:r>
              <a:rPr lang="pt-BR" sz="2400" dirty="0" smtClean="0"/>
              <a:t>O QUE SERÁ QUE ESTÁ ACONTECENDO COM ELE?</a:t>
            </a:r>
          </a:p>
          <a:p>
            <a:pPr marL="342900" indent="-342900">
              <a:buAutoNum type="arabicParenR"/>
            </a:pPr>
            <a:r>
              <a:rPr lang="pt-BR" sz="2400" dirty="0" smtClean="0"/>
              <a:t>POR QUAL MOTIVO ISSO ESTÁ ACONTECENDO?</a:t>
            </a:r>
            <a:endParaRPr lang="pt-BR" sz="2400" dirty="0"/>
          </a:p>
        </p:txBody>
      </p:sp>
      <p:sp>
        <p:nvSpPr>
          <p:cNvPr id="4" name="Retângulo de cantos arredondados 3"/>
          <p:cNvSpPr/>
          <p:nvPr/>
        </p:nvSpPr>
        <p:spPr>
          <a:xfrm>
            <a:off x="899592" y="5445224"/>
            <a:ext cx="7560840" cy="936104"/>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pt-BR" b="1" dirty="0" smtClean="0"/>
              <a:t>QUANDO LEMOS PODEMOS FAZER ANTECIPAÇÕES SOBRE O QUE LEREMOS</a:t>
            </a:r>
            <a:endParaRPr lang="pt-BR" b="1" dirty="0"/>
          </a:p>
        </p:txBody>
      </p:sp>
    </p:spTree>
    <p:extLst>
      <p:ext uri="{BB962C8B-B14F-4D97-AF65-F5344CB8AC3E}">
        <p14:creationId xmlns:p14="http://schemas.microsoft.com/office/powerpoint/2010/main" val="68691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218258"/>
          </a:xfrm>
          <a:solidFill>
            <a:schemeClr val="accent4">
              <a:lumMod val="60000"/>
              <a:lumOff val="40000"/>
            </a:schemeClr>
          </a:solidFill>
        </p:spPr>
        <p:txBody>
          <a:bodyPr>
            <a:normAutofit/>
          </a:bodyPr>
          <a:lstStyle/>
          <a:p>
            <a:r>
              <a:rPr lang="pt-BR" sz="3200" dirty="0" smtClean="0"/>
              <a:t>“Como era meu pai?”, perguntei à minha mãe.</a:t>
            </a:r>
            <a:br>
              <a:rPr lang="pt-BR" sz="3200" dirty="0" smtClean="0"/>
            </a:br>
            <a:r>
              <a:rPr lang="pt-BR" sz="3200" dirty="0" smtClean="0"/>
              <a:t>“Crocante, um pouco salgado, rico em fibras.”</a:t>
            </a:r>
            <a:endParaRPr lang="pt-BR" sz="3200" dirty="0"/>
          </a:p>
        </p:txBody>
      </p:sp>
      <p:sp>
        <p:nvSpPr>
          <p:cNvPr id="3" name="Retângulo de cantos arredondados 2"/>
          <p:cNvSpPr/>
          <p:nvPr/>
        </p:nvSpPr>
        <p:spPr>
          <a:xfrm>
            <a:off x="1115616" y="2996952"/>
            <a:ext cx="6696744" cy="15841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ctr">
              <a:buAutoNum type="arabicParenR"/>
            </a:pPr>
            <a:r>
              <a:rPr lang="pt-BR" dirty="0" smtClean="0"/>
              <a:t>SABEMOS QUEM É A PERSONAGEM PRINCIPAL?</a:t>
            </a:r>
          </a:p>
          <a:p>
            <a:pPr marL="342900" indent="-342900" algn="ctr">
              <a:buAutoNum type="arabicParenR"/>
            </a:pPr>
            <a:r>
              <a:rPr lang="pt-BR" dirty="0" smtClean="0"/>
              <a:t>O QUE SABEMOS DO PASSADO DA PERSONAGEM?</a:t>
            </a:r>
          </a:p>
          <a:p>
            <a:pPr marL="342900" indent="-342900" algn="ctr">
              <a:buAutoNum type="arabicParenR"/>
            </a:pPr>
            <a:r>
              <a:rPr lang="pt-BR" dirty="0" smtClean="0"/>
              <a:t>O QUE PODEMOS SUPOR SOBRE QUEM É ESSA PERSONAGEM?</a:t>
            </a:r>
            <a:endParaRPr lang="pt-BR" dirty="0"/>
          </a:p>
        </p:txBody>
      </p:sp>
      <p:sp>
        <p:nvSpPr>
          <p:cNvPr id="4" name="Retângulo de cantos arredondados 3"/>
          <p:cNvSpPr/>
          <p:nvPr/>
        </p:nvSpPr>
        <p:spPr>
          <a:xfrm>
            <a:off x="755576" y="4941168"/>
            <a:ext cx="7560840" cy="1656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NAS PRIMEIRAS LINHAS DO TEXTO JÁ SABEMOS ALGUMAS COISAS E SUPOMOS NOVAS COISAS PELA SELEÇÃO DE ALGUMAS INFORMAÇÕES. MAS ISSO DEPENDE DO QUE JÁ SABEMOS SOBRE O ASSUNTO</a:t>
            </a:r>
            <a:endParaRPr lang="pt-BR" b="1" dirty="0">
              <a:solidFill>
                <a:schemeClr val="tx1"/>
              </a:solidFill>
            </a:endParaRPr>
          </a:p>
        </p:txBody>
      </p:sp>
    </p:spTree>
    <p:extLst>
      <p:ext uri="{BB962C8B-B14F-4D97-AF65-F5344CB8AC3E}">
        <p14:creationId xmlns:p14="http://schemas.microsoft.com/office/powerpoint/2010/main" val="14383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496944" cy="3874442"/>
          </a:xfrm>
          <a:solidFill>
            <a:schemeClr val="accent4">
              <a:lumMod val="60000"/>
              <a:lumOff val="40000"/>
            </a:schemeClr>
          </a:solidFill>
        </p:spPr>
        <p:txBody>
          <a:bodyPr>
            <a:normAutofit/>
          </a:bodyPr>
          <a:lstStyle/>
          <a:p>
            <a:pPr algn="just"/>
            <a:r>
              <a:rPr lang="pt-BR" sz="2800" dirty="0" smtClean="0"/>
              <a:t>“Antes que você o comesse, quero dizer.”</a:t>
            </a:r>
            <a:br>
              <a:rPr lang="pt-BR" sz="2800" dirty="0" smtClean="0"/>
            </a:br>
            <a:r>
              <a:rPr lang="pt-BR" sz="2800" dirty="0" smtClean="0"/>
              <a:t>“Era um sujeitinho inseguro, ansioso, neurótico, mais ou menos como vocês todos, os machinhos, </a:t>
            </a:r>
            <a:r>
              <a:rPr lang="pt-BR" sz="2800" dirty="0" err="1" smtClean="0"/>
              <a:t>Visko</a:t>
            </a:r>
            <a:r>
              <a:rPr lang="pt-BR" sz="2800" dirty="0" smtClean="0"/>
              <a:t>.”</a:t>
            </a:r>
            <a:br>
              <a:rPr lang="pt-BR" sz="2800" dirty="0" smtClean="0"/>
            </a:br>
            <a:r>
              <a:rPr lang="pt-BR" sz="2800" dirty="0" smtClean="0"/>
              <a:t>Mais do que nunca, eu me sentia próximo daquele genitor que não conhecera, que havia se dissolvido no estômago de mamãe enquanto eu era concebido. De quem não tinha recebido calor, mas calorias. Obrigado papai, pensei.</a:t>
            </a:r>
            <a:endParaRPr lang="pt-BR" sz="2800" dirty="0"/>
          </a:p>
        </p:txBody>
      </p:sp>
      <p:sp>
        <p:nvSpPr>
          <p:cNvPr id="3" name="Retângulo de cantos arredondados 2"/>
          <p:cNvSpPr/>
          <p:nvPr/>
        </p:nvSpPr>
        <p:spPr>
          <a:xfrm>
            <a:off x="1691680" y="4509120"/>
            <a:ext cx="5904656"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b="1" dirty="0" smtClean="0">
                <a:solidFill>
                  <a:schemeClr val="tx1"/>
                </a:solidFill>
              </a:rPr>
              <a:t>O QUE AS PERSONGENS SÃO?</a:t>
            </a:r>
            <a:endParaRPr lang="pt-BR" b="1" dirty="0">
              <a:solidFill>
                <a:schemeClr val="tx1"/>
              </a:solidFill>
            </a:endParaRPr>
          </a:p>
        </p:txBody>
      </p:sp>
      <p:sp>
        <p:nvSpPr>
          <p:cNvPr id="4" name="Retângulo de cantos arredondados 3"/>
          <p:cNvSpPr/>
          <p:nvPr/>
        </p:nvSpPr>
        <p:spPr>
          <a:xfrm>
            <a:off x="1115616" y="5763732"/>
            <a:ext cx="7128792"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QUANDO LEMOS , BUSCAMOS INFERÊNCIAS PARA NOSSAS PREVISÕES </a:t>
            </a:r>
            <a:endParaRPr lang="pt-BR" dirty="0">
              <a:solidFill>
                <a:schemeClr val="tx1"/>
              </a:solidFill>
            </a:endParaRPr>
          </a:p>
        </p:txBody>
      </p:sp>
    </p:spTree>
    <p:extLst>
      <p:ext uri="{BB962C8B-B14F-4D97-AF65-F5344CB8AC3E}">
        <p14:creationId xmlns:p14="http://schemas.microsoft.com/office/powerpoint/2010/main" val="9129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802434"/>
          </a:xfrm>
          <a:solidFill>
            <a:schemeClr val="accent4">
              <a:lumMod val="60000"/>
              <a:lumOff val="40000"/>
            </a:schemeClr>
          </a:solidFill>
        </p:spPr>
        <p:txBody>
          <a:bodyPr>
            <a:normAutofit fontScale="90000"/>
          </a:bodyPr>
          <a:lstStyle/>
          <a:p>
            <a:r>
              <a:rPr lang="pt-BR" dirty="0" smtClean="0"/>
              <a:t>Sei o que significa para um louva-a-deus, sacrificar-se pela família.</a:t>
            </a:r>
            <a:br>
              <a:rPr lang="pt-BR" dirty="0" smtClean="0"/>
            </a:br>
            <a:r>
              <a:rPr lang="pt-BR" dirty="0" smtClean="0"/>
              <a:t>Recolhi-me um instante diante do túmulo, isto é, diante da minha mãe, e recitei um miserere.</a:t>
            </a:r>
            <a:br>
              <a:rPr lang="pt-BR" dirty="0" smtClean="0"/>
            </a:br>
            <a:endParaRPr lang="pt-BR" dirty="0"/>
          </a:p>
        </p:txBody>
      </p:sp>
      <p:sp>
        <p:nvSpPr>
          <p:cNvPr id="3" name="Retângulo de cantos arredondados 2"/>
          <p:cNvSpPr/>
          <p:nvPr/>
        </p:nvSpPr>
        <p:spPr>
          <a:xfrm>
            <a:off x="1187624" y="4581128"/>
            <a:ext cx="6984776"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QUANDO LEMOS FAZEMOS A VERIFICAÇÃO. </a:t>
            </a:r>
            <a:endParaRPr lang="pt-BR" b="1" dirty="0">
              <a:solidFill>
                <a:schemeClr val="tx1"/>
              </a:solidFill>
            </a:endParaRPr>
          </a:p>
        </p:txBody>
      </p:sp>
    </p:spTree>
    <p:extLst>
      <p:ext uri="{BB962C8B-B14F-4D97-AF65-F5344CB8AC3E}">
        <p14:creationId xmlns:p14="http://schemas.microsoft.com/office/powerpoint/2010/main" val="149761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298378"/>
          </a:xfrm>
          <a:solidFill>
            <a:schemeClr val="accent4">
              <a:lumMod val="60000"/>
              <a:lumOff val="40000"/>
            </a:schemeClr>
          </a:solidFill>
        </p:spPr>
        <p:txBody>
          <a:bodyPr>
            <a:normAutofit fontScale="90000"/>
          </a:bodyPr>
          <a:lstStyle/>
          <a:p>
            <a:r>
              <a:rPr lang="pt-BR" sz="2800" dirty="0" smtClean="0"/>
              <a:t>Logo depois, como pensar na morte nunca deixava de me provocar uma ereção, achei que era o momento de ir ao encontro de </a:t>
            </a:r>
            <a:r>
              <a:rPr lang="pt-BR" sz="2800" dirty="0" err="1" smtClean="0"/>
              <a:t>Liuba</a:t>
            </a:r>
            <a:r>
              <a:rPr lang="pt-BR" sz="2800" dirty="0" smtClean="0"/>
              <a:t>, o inseto a quem amava. Eu a conhecera cerca de um mês antes, no casamento da minha irmã, que também foi o funeral do meu cunhado, e me tornara prisioneiro da sua beleza cruel. Desde então continuamos a nos ver. Como fora possível? </a:t>
            </a:r>
            <a:endParaRPr lang="pt-BR" sz="2800" dirty="0"/>
          </a:p>
        </p:txBody>
      </p:sp>
      <p:sp>
        <p:nvSpPr>
          <p:cNvPr id="3" name="Retângulo de cantos arredondados 2"/>
          <p:cNvSpPr/>
          <p:nvPr/>
        </p:nvSpPr>
        <p:spPr>
          <a:xfrm>
            <a:off x="1187624" y="3933056"/>
            <a:ext cx="7128792"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ctr">
              <a:buAutoNum type="arabicParenR"/>
            </a:pPr>
            <a:r>
              <a:rPr lang="pt-BR" dirty="0" smtClean="0"/>
              <a:t>QUEM É A NOVA PERSONAGEM?</a:t>
            </a:r>
          </a:p>
          <a:p>
            <a:pPr marL="342900" indent="-342900" algn="ctr">
              <a:buAutoNum type="arabicParenR"/>
            </a:pPr>
            <a:r>
              <a:rPr lang="pt-BR" dirty="0" smtClean="0"/>
              <a:t>POR QUE A PERGUNTA “COMO FORA POSSÍVEL?”?</a:t>
            </a:r>
            <a:endParaRPr lang="pt-BR" dirty="0"/>
          </a:p>
        </p:txBody>
      </p:sp>
      <p:sp>
        <p:nvSpPr>
          <p:cNvPr id="4" name="Retângulo de cantos arredondados 3"/>
          <p:cNvSpPr/>
          <p:nvPr/>
        </p:nvSpPr>
        <p:spPr>
          <a:xfrm>
            <a:off x="1151620" y="5301208"/>
            <a:ext cx="7200800"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O CONHECIMENTO LINGUÍSTICO É IMPORTANTE, MAS É PRECISO UM CONHECIMENTO CIENTÍFICO PARA BUSCAR UM DOS SENTIDOS DO TEXTO</a:t>
            </a:r>
            <a:endParaRPr lang="pt-BR" b="1" dirty="0">
              <a:solidFill>
                <a:schemeClr val="tx1"/>
              </a:solidFill>
            </a:endParaRPr>
          </a:p>
        </p:txBody>
      </p:sp>
    </p:spTree>
    <p:extLst>
      <p:ext uri="{BB962C8B-B14F-4D97-AF65-F5344CB8AC3E}">
        <p14:creationId xmlns:p14="http://schemas.microsoft.com/office/powerpoint/2010/main" val="100377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010346"/>
          </a:xfrm>
          <a:solidFill>
            <a:schemeClr val="accent4">
              <a:lumMod val="60000"/>
              <a:lumOff val="40000"/>
            </a:schemeClr>
          </a:solidFill>
        </p:spPr>
        <p:txBody>
          <a:bodyPr>
            <a:normAutofit fontScale="90000"/>
          </a:bodyPr>
          <a:lstStyle/>
          <a:p>
            <a:r>
              <a:rPr lang="pt-BR" sz="3200" dirty="0" smtClean="0"/>
              <a:t>Deus tinha me abençoado com o dom mais caro a nós, louva-a-deus: a ejaculação precoce, condição necessária para qualquer história da amor não efêmera. Na primeira semana, só perdi um par de patas, as </a:t>
            </a:r>
            <a:r>
              <a:rPr lang="pt-BR" sz="3200" dirty="0" err="1" smtClean="0"/>
              <a:t>raptatória</a:t>
            </a:r>
            <a:r>
              <a:rPr lang="pt-BR" sz="3200" dirty="0" smtClean="0"/>
              <a:t>; na segunda, o </a:t>
            </a:r>
            <a:r>
              <a:rPr lang="pt-BR" sz="3200" dirty="0" err="1" smtClean="0"/>
              <a:t>prototórax</a:t>
            </a:r>
            <a:r>
              <a:rPr lang="pt-BR" sz="3200" dirty="0" smtClean="0"/>
              <a:t> com os anexos para o voo, na terceira ...</a:t>
            </a:r>
            <a:endParaRPr lang="pt-BR" sz="3200" dirty="0"/>
          </a:p>
        </p:txBody>
      </p:sp>
      <p:sp>
        <p:nvSpPr>
          <p:cNvPr id="3" name="Retângulo de cantos arredondados 2"/>
          <p:cNvSpPr/>
          <p:nvPr/>
        </p:nvSpPr>
        <p:spPr>
          <a:xfrm>
            <a:off x="971600" y="4005064"/>
            <a:ext cx="7128792" cy="21602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OS CONHECIMENTOS SÃO DIFERENTES DE UM LEITOR PARA O OUTRO E ISSO IMPLICA ACEITARMOS QUE HÁ DIVERSOS SENTIDOS PARA O TEXTO</a:t>
            </a:r>
            <a:r>
              <a:rPr lang="pt-BR" dirty="0" smtClean="0">
                <a:solidFill>
                  <a:schemeClr val="tx1"/>
                </a:solidFill>
              </a:rPr>
              <a:t>. </a:t>
            </a:r>
          </a:p>
          <a:p>
            <a:pPr algn="ctr"/>
            <a:r>
              <a:rPr lang="pt-BR" i="1" dirty="0" smtClean="0">
                <a:solidFill>
                  <a:schemeClr val="tx1"/>
                </a:solidFill>
              </a:rPr>
              <a:t>“É CLARO QUE COM ISSO NÃO PRECONIZAMOS QUE O LEITOR POSSA LER QUALQUER COISA DE UM TEXTO, POIS, COMO JÁ AFIRMAMOS, O SENTIDO NÃO ESTÁ APENAS NO LEITOR, MAS NA INTERAÇÃO AUTOR-TEXTO-LEITOR” </a:t>
            </a:r>
            <a:r>
              <a:rPr lang="pt-BR" dirty="0" smtClean="0">
                <a:solidFill>
                  <a:schemeClr val="tx1"/>
                </a:solidFill>
              </a:rPr>
              <a:t>(KOCH, ELIAS, 2017)</a:t>
            </a:r>
          </a:p>
          <a:p>
            <a:pPr algn="ctr"/>
            <a:endParaRPr lang="pt-BR" dirty="0">
              <a:solidFill>
                <a:schemeClr val="tx1"/>
              </a:solidFill>
            </a:endParaRPr>
          </a:p>
        </p:txBody>
      </p:sp>
    </p:spTree>
    <p:extLst>
      <p:ext uri="{BB962C8B-B14F-4D97-AF65-F5344CB8AC3E}">
        <p14:creationId xmlns:p14="http://schemas.microsoft.com/office/powerpoint/2010/main" val="428851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154362"/>
          </a:xfrm>
          <a:solidFill>
            <a:schemeClr val="accent4">
              <a:lumMod val="60000"/>
              <a:lumOff val="40000"/>
            </a:schemeClr>
          </a:solidFill>
        </p:spPr>
        <p:txBody>
          <a:bodyPr>
            <a:normAutofit fontScale="90000"/>
          </a:bodyPr>
          <a:lstStyle/>
          <a:p>
            <a:r>
              <a:rPr lang="pt-BR" sz="2800" dirty="0" smtClean="0"/>
              <a:t>“Não faça isso, </a:t>
            </a:r>
            <a:r>
              <a:rPr lang="pt-BR" sz="2800" dirty="0" err="1" smtClean="0"/>
              <a:t>Visko</a:t>
            </a:r>
            <a:r>
              <a:rPr lang="pt-BR" sz="2800" dirty="0" smtClean="0"/>
              <a:t>, pelo amor dos céus!”, gritaram os meus amigos </a:t>
            </a:r>
            <a:r>
              <a:rPr lang="pt-BR" sz="2800" dirty="0" err="1" smtClean="0"/>
              <a:t>Zucotic</a:t>
            </a:r>
            <a:r>
              <a:rPr lang="pt-BR" sz="2800" dirty="0" smtClean="0"/>
              <a:t>, </a:t>
            </a:r>
            <a:r>
              <a:rPr lang="pt-BR" sz="2800" dirty="0" err="1" smtClean="0"/>
              <a:t>Petrovic</a:t>
            </a:r>
            <a:r>
              <a:rPr lang="pt-BR" sz="2800" dirty="0" smtClean="0"/>
              <a:t> e Lopez, empoleirados nos ramos mais altos. Para eles, a fêmea era o demônio, a misoginia uma missão. Eram sexualmente desviados ou disfuncionais desde a metamorfose, tinham feito os votos de sacerdócio e passavam todo o santo dia mastigando pétalas e recitando salmos. Eram muito religiosos</a:t>
            </a:r>
            <a:endParaRPr lang="pt-BR" sz="2800" dirty="0"/>
          </a:p>
        </p:txBody>
      </p:sp>
      <p:sp>
        <p:nvSpPr>
          <p:cNvPr id="3" name="Retângulo de cantos arredondados 2"/>
          <p:cNvSpPr/>
          <p:nvPr/>
        </p:nvSpPr>
        <p:spPr>
          <a:xfrm>
            <a:off x="827584" y="4221088"/>
            <a:ext cx="7344816" cy="20162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ENTENDER O TEXTO IMPLICA EM TER UM CONHECIMENTO INTERACIONAL. TEMOS QUE SER CAPAZ DE ENTENDER A INTENÇÕES DO AUTOR, SEUS PROPÓSITOS E OBJETIVOS.</a:t>
            </a:r>
          </a:p>
          <a:p>
            <a:pPr algn="ctr"/>
            <a:r>
              <a:rPr lang="pt-BR" b="1" dirty="0" smtClean="0">
                <a:solidFill>
                  <a:schemeClr val="tx1"/>
                </a:solidFill>
              </a:rPr>
              <a:t>O LEITOR PRECISA TER CONHECIMENTO SOBRE AS INFORMAÇÕES NECESSÁRIAS PARA ENTENDER O OBJETIVO DO AUTOR.</a:t>
            </a:r>
            <a:endParaRPr lang="pt-BR" b="1" dirty="0">
              <a:solidFill>
                <a:schemeClr val="tx1"/>
              </a:solidFill>
            </a:endParaRPr>
          </a:p>
        </p:txBody>
      </p:sp>
    </p:spTree>
    <p:extLst>
      <p:ext uri="{BB962C8B-B14F-4D97-AF65-F5344CB8AC3E}">
        <p14:creationId xmlns:p14="http://schemas.microsoft.com/office/powerpoint/2010/main" val="345721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746650"/>
          </a:xfrm>
          <a:solidFill>
            <a:schemeClr val="accent4">
              <a:lumMod val="60000"/>
              <a:lumOff val="40000"/>
            </a:schemeClr>
          </a:solidFill>
        </p:spPr>
        <p:txBody>
          <a:bodyPr>
            <a:normAutofit fontScale="90000"/>
          </a:bodyPr>
          <a:lstStyle/>
          <a:p>
            <a:r>
              <a:rPr lang="pt-BR" sz="3200" dirty="0" smtClean="0"/>
              <a:t>Mas não havia reza capaz de deter, logo agora que eu ouvia o suspiro gélido da minha bela, o grave murmúrio da suas membranas, o seu fúnebre sorriso escarnecedor. Movi-me freneticamente em direção àqueles sons, com a única pata que tinha sobrado, escorando-me na minha ereção, esforçando-me para imaginar as suas formas gloriosas, agora que não podia mais vê-las porque não tinha mais ocelos, agora não podia sentir seu cheiro porque não tinha mais antenas, agora não podia beija-la porque não tinha mais palpos.</a:t>
            </a:r>
            <a:br>
              <a:rPr lang="pt-BR" sz="3200" dirty="0" smtClean="0"/>
            </a:br>
            <a:r>
              <a:rPr lang="pt-BR" sz="3200" dirty="0" smtClean="0"/>
              <a:t>Por ela eu tinha perdido a cabeça.</a:t>
            </a:r>
            <a:endParaRPr lang="pt-BR" sz="3200" dirty="0"/>
          </a:p>
        </p:txBody>
      </p:sp>
    </p:spTree>
    <p:extLst>
      <p:ext uri="{BB962C8B-B14F-4D97-AF65-F5344CB8AC3E}">
        <p14:creationId xmlns:p14="http://schemas.microsoft.com/office/powerpoint/2010/main" val="23921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QUAIS FATORES AFETAM A COMPREENSÃO DA LEITURA?</a:t>
            </a:r>
            <a:endParaRPr lang="pt-BR" b="1" dirty="0"/>
          </a:p>
        </p:txBody>
      </p:sp>
      <p:sp>
        <p:nvSpPr>
          <p:cNvPr id="3" name="Retângulo de cantos arredondados 2"/>
          <p:cNvSpPr/>
          <p:nvPr/>
        </p:nvSpPr>
        <p:spPr>
          <a:xfrm>
            <a:off x="683568" y="2060848"/>
            <a:ext cx="7848872" cy="41764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ctr">
              <a:buAutoNum type="arabicParenR"/>
            </a:pPr>
            <a:r>
              <a:rPr lang="pt-BR" sz="2800" dirty="0" smtClean="0"/>
              <a:t>Autor </a:t>
            </a:r>
            <a:r>
              <a:rPr lang="pt-BR" sz="2800" dirty="0"/>
              <a:t>e leitor são sujeitos com diferentes esquemas cognitivos e bagagens culturais</a:t>
            </a:r>
            <a:r>
              <a:rPr lang="pt-BR" sz="2800" dirty="0" smtClean="0"/>
              <a:t>.</a:t>
            </a:r>
          </a:p>
          <a:p>
            <a:pPr marL="342900" indent="-342900" algn="ctr">
              <a:buAutoNum type="arabicParenR"/>
            </a:pPr>
            <a:r>
              <a:rPr lang="pt-BR" sz="2800" dirty="0" smtClean="0"/>
              <a:t>Questões estruturais tais </a:t>
            </a:r>
            <a:r>
              <a:rPr lang="pt-BR" sz="2800" dirty="0"/>
              <a:t>como o tamanho do texto e da letra e questão linguística como o léxico, a sintaxe </a:t>
            </a:r>
            <a:r>
              <a:rPr lang="pt-BR" sz="2800" dirty="0" err="1"/>
              <a:t>etc</a:t>
            </a:r>
            <a:endParaRPr lang="pt-BR" sz="2800" dirty="0">
              <a:solidFill>
                <a:schemeClr val="tx1"/>
              </a:solidFill>
            </a:endParaRPr>
          </a:p>
        </p:txBody>
      </p:sp>
    </p:spTree>
    <p:extLst>
      <p:ext uri="{BB962C8B-B14F-4D97-AF65-F5344CB8AC3E}">
        <p14:creationId xmlns:p14="http://schemas.microsoft.com/office/powerpoint/2010/main" val="946121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APRESENTANDO-SE COMO LEITORES</a:t>
            </a:r>
            <a:endParaRPr lang="pt-BR" b="1"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0" t="26785" r="45697" b="18115"/>
          <a:stretch/>
        </p:blipFill>
        <p:spPr bwMode="auto">
          <a:xfrm>
            <a:off x="842214" y="1493145"/>
            <a:ext cx="7546210" cy="431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317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340768"/>
            <a:ext cx="8229600" cy="4785395"/>
          </a:xfrm>
          <a:solidFill>
            <a:schemeClr val="accent4">
              <a:lumMod val="60000"/>
              <a:lumOff val="40000"/>
            </a:schemeClr>
          </a:solidFill>
        </p:spPr>
        <p:txBody>
          <a:bodyPr/>
          <a:lstStyle/>
          <a:p>
            <a:pPr marL="0" indent="0">
              <a:buNone/>
            </a:pPr>
            <a:r>
              <a:rPr lang="pt-BR" sz="3600" dirty="0"/>
              <a:t>A proposta de entender a leitura com foco na interação nos faz pensar que a compreensão de um texto é muito mais do que “parear”, em termos de características cognitivas, sociais e culturais. Compreender o texto é estabelecer uma dinâmica de interação entre leitor, autor e texto.</a:t>
            </a:r>
          </a:p>
          <a:p>
            <a:pPr marL="0" indent="0">
              <a:buNone/>
            </a:pPr>
            <a:endParaRPr lang="pt-BR" dirty="0"/>
          </a:p>
        </p:txBody>
      </p:sp>
    </p:spTree>
    <p:extLst>
      <p:ext uri="{BB962C8B-B14F-4D97-AF65-F5344CB8AC3E}">
        <p14:creationId xmlns:p14="http://schemas.microsoft.com/office/powerpoint/2010/main" val="4069355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APRESENTANDO-SE COMO LEITORES</a:t>
            </a:r>
            <a:endParaRPr lang="pt-BR" b="1"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0" t="26785" r="45353" b="19033"/>
          <a:stretch/>
        </p:blipFill>
        <p:spPr bwMode="auto">
          <a:xfrm>
            <a:off x="842214" y="1688988"/>
            <a:ext cx="7114162" cy="397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29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APRESENTANDO-SE COMO LEITORES</a:t>
            </a:r>
            <a:endParaRPr lang="pt-BR" b="1"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4" t="14845" r="33650" b="19034"/>
          <a:stretch/>
        </p:blipFill>
        <p:spPr bwMode="auto">
          <a:xfrm>
            <a:off x="725907" y="1677683"/>
            <a:ext cx="7446493" cy="419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436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APRESENTANDO-SE COMO LEITORES</a:t>
            </a:r>
            <a:endParaRPr lang="pt-BR" b="1" dirty="0"/>
          </a:p>
        </p:txBody>
      </p:sp>
      <p:sp>
        <p:nvSpPr>
          <p:cNvPr id="3" name="Espaço Reservado para Conteúdo 2"/>
          <p:cNvSpPr>
            <a:spLocks noGrp="1"/>
          </p:cNvSpPr>
          <p:nvPr>
            <p:ph idx="1"/>
          </p:nvPr>
        </p:nvSpPr>
        <p:spPr/>
        <p:txBody>
          <a:bodyPr/>
          <a:lstStyle/>
          <a:p>
            <a:endParaRPr lang="pt-B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1" t="8135" r="27937" b="24404"/>
          <a:stretch/>
        </p:blipFill>
        <p:spPr bwMode="auto">
          <a:xfrm>
            <a:off x="539552" y="1412776"/>
            <a:ext cx="8116597" cy="431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779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CONCEPÇÕES DE LEITURA</a:t>
            </a:r>
            <a:endParaRPr lang="pt-BR" b="1" dirty="0"/>
          </a:p>
        </p:txBody>
      </p:sp>
      <p:sp>
        <p:nvSpPr>
          <p:cNvPr id="6" name="Retângulo de cantos arredondados 5"/>
          <p:cNvSpPr/>
          <p:nvPr/>
        </p:nvSpPr>
        <p:spPr>
          <a:xfrm>
            <a:off x="611560" y="1484784"/>
            <a:ext cx="7992888" cy="47525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t-BR" sz="3200" b="1" dirty="0" smtClean="0">
                <a:solidFill>
                  <a:schemeClr val="accent4">
                    <a:lumMod val="75000"/>
                  </a:schemeClr>
                </a:solidFill>
              </a:rPr>
              <a:t>FOCO NO AUTOR</a:t>
            </a:r>
          </a:p>
          <a:p>
            <a:pPr marL="342900" indent="-342900" algn="ctr">
              <a:buAutoNum type="arabicParenR"/>
            </a:pPr>
            <a:endParaRPr lang="pt-BR" dirty="0"/>
          </a:p>
          <a:p>
            <a:pPr algn="just"/>
            <a:r>
              <a:rPr lang="pt-BR" sz="2400" dirty="0"/>
              <a:t>A língua é vista como uma </a:t>
            </a:r>
            <a:r>
              <a:rPr lang="pt-BR" sz="2400" b="1" dirty="0"/>
              <a:t>“representação do pensamento” </a:t>
            </a:r>
            <a:r>
              <a:rPr lang="pt-BR" sz="2400" dirty="0"/>
              <a:t>deste sujeito. Já o sujeito é </a:t>
            </a:r>
            <a:r>
              <a:rPr lang="pt-BR" sz="2400" b="1" dirty="0"/>
              <a:t>“dono de sua vontade e de suas ações”. </a:t>
            </a:r>
            <a:r>
              <a:rPr lang="pt-BR" sz="2400" dirty="0"/>
              <a:t>Deste modo, o sujeito </a:t>
            </a:r>
            <a:r>
              <a:rPr lang="pt-BR" sz="2400" b="1" dirty="0"/>
              <a:t>constrói uma representação mental </a:t>
            </a:r>
            <a:r>
              <a:rPr lang="pt-BR" sz="2400" dirty="0"/>
              <a:t>que será captada pelo interlocutor do mesmo modo como foi pensada. O texto é produto desse pensamento e da intencionalidade do sujeito. Portanto, ao leitor resta a tarefa de captar essa representação mental </a:t>
            </a:r>
            <a:r>
              <a:rPr lang="pt-BR" sz="2400" dirty="0" smtClean="0"/>
              <a:t>, a construção do sentido </a:t>
            </a:r>
            <a:r>
              <a:rPr lang="pt-BR" sz="2400" dirty="0"/>
              <a:t>está centralizado no autor.</a:t>
            </a:r>
          </a:p>
          <a:p>
            <a:pPr algn="ctr"/>
            <a:endParaRPr lang="pt-BR" dirty="0"/>
          </a:p>
        </p:txBody>
      </p:sp>
    </p:spTree>
    <p:extLst>
      <p:ext uri="{BB962C8B-B14F-4D97-AF65-F5344CB8AC3E}">
        <p14:creationId xmlns:p14="http://schemas.microsoft.com/office/powerpoint/2010/main" val="3744135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CONCEPÇÕES DE LEITURA</a:t>
            </a:r>
            <a:endParaRPr lang="pt-BR" b="1" dirty="0"/>
          </a:p>
        </p:txBody>
      </p:sp>
      <p:sp>
        <p:nvSpPr>
          <p:cNvPr id="6" name="Retângulo de cantos arredondados 5"/>
          <p:cNvSpPr/>
          <p:nvPr/>
        </p:nvSpPr>
        <p:spPr>
          <a:xfrm>
            <a:off x="611560" y="1484784"/>
            <a:ext cx="7992888" cy="47525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t-BR" sz="3200" b="1" dirty="0" smtClean="0">
                <a:solidFill>
                  <a:schemeClr val="accent4">
                    <a:lumMod val="75000"/>
                  </a:schemeClr>
                </a:solidFill>
              </a:rPr>
              <a:t>FOCO NO TEXTO</a:t>
            </a:r>
          </a:p>
          <a:p>
            <a:pPr marL="342900" indent="-342900" algn="ctr">
              <a:buAutoNum type="arabicParenR"/>
            </a:pPr>
            <a:endParaRPr lang="pt-BR" dirty="0"/>
          </a:p>
          <a:p>
            <a:pPr algn="just"/>
            <a:r>
              <a:rPr lang="pt-BR" sz="2400" dirty="0"/>
              <a:t>Nesta concepção a língua é vista como </a:t>
            </a:r>
            <a:r>
              <a:rPr lang="pt-BR" sz="2400" b="1" dirty="0"/>
              <a:t>um código </a:t>
            </a:r>
            <a:r>
              <a:rPr lang="pt-BR" sz="2400" dirty="0"/>
              <a:t>e um ”</a:t>
            </a:r>
            <a:r>
              <a:rPr lang="pt-BR" sz="2400" b="1" dirty="0"/>
              <a:t>mero instrumento de comunicação</a:t>
            </a:r>
            <a:r>
              <a:rPr lang="pt-BR" sz="2400" dirty="0"/>
              <a:t>”. O sujeito é entendido como determinado e (</a:t>
            </a:r>
            <a:r>
              <a:rPr lang="pt-BR" sz="2400" dirty="0" err="1"/>
              <a:t>pré</a:t>
            </a:r>
            <a:r>
              <a:rPr lang="pt-BR" sz="2400" dirty="0"/>
              <a:t>) determinado por um sistema. Assim o texto é uma expressão codificada do seu emissor e o </a:t>
            </a:r>
            <a:r>
              <a:rPr lang="pt-BR" sz="2400" b="1" dirty="0"/>
              <a:t>leitor é aquele que codifica</a:t>
            </a:r>
            <a:r>
              <a:rPr lang="pt-BR" sz="2400" dirty="0"/>
              <a:t>, por ser um conhecedor do código. O leitor é um decodificador que reconhece o sentido das palavras e da estrutura do texto</a:t>
            </a:r>
            <a:endParaRPr lang="pt-BR" dirty="0"/>
          </a:p>
        </p:txBody>
      </p:sp>
    </p:spTree>
    <p:extLst>
      <p:ext uri="{BB962C8B-B14F-4D97-AF65-F5344CB8AC3E}">
        <p14:creationId xmlns:p14="http://schemas.microsoft.com/office/powerpoint/2010/main" val="33177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CONCEPÇÕES DE LEITURA</a:t>
            </a:r>
            <a:endParaRPr lang="pt-BR" b="1" dirty="0"/>
          </a:p>
        </p:txBody>
      </p:sp>
      <p:sp>
        <p:nvSpPr>
          <p:cNvPr id="6" name="Retângulo de cantos arredondados 5"/>
          <p:cNvSpPr/>
          <p:nvPr/>
        </p:nvSpPr>
        <p:spPr>
          <a:xfrm>
            <a:off x="611560" y="1484784"/>
            <a:ext cx="7992888" cy="47525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3200" b="1" dirty="0" smtClean="0">
                <a:solidFill>
                  <a:schemeClr val="accent4">
                    <a:lumMod val="75000"/>
                  </a:schemeClr>
                </a:solidFill>
              </a:rPr>
              <a:t>QUAIS SÃO OS PROBLEMAS?</a:t>
            </a:r>
          </a:p>
          <a:p>
            <a:pPr algn="ctr"/>
            <a:endParaRPr lang="pt-BR" sz="3200" b="1" dirty="0">
              <a:solidFill>
                <a:schemeClr val="accent4">
                  <a:lumMod val="75000"/>
                </a:schemeClr>
              </a:solidFill>
            </a:endParaRPr>
          </a:p>
          <a:p>
            <a:pPr algn="ctr"/>
            <a:endParaRPr lang="pt-BR" sz="3200" b="1" dirty="0" smtClean="0">
              <a:solidFill>
                <a:schemeClr val="accent4">
                  <a:lumMod val="75000"/>
                </a:schemeClr>
              </a:solidFill>
            </a:endParaRPr>
          </a:p>
          <a:p>
            <a:pPr algn="ctr"/>
            <a:r>
              <a:rPr lang="pt-BR" sz="3200" b="1" i="1" dirty="0"/>
              <a:t>Essas duas primeiras concepções colocam o leitor em uma postura passiva de reconhecimento e </a:t>
            </a:r>
            <a:r>
              <a:rPr lang="pt-BR" sz="3200" b="1" i="1" dirty="0" smtClean="0"/>
              <a:t>reprodução.</a:t>
            </a:r>
            <a:endParaRPr lang="pt-BR" sz="3200" b="1" i="1" dirty="0" smtClean="0">
              <a:solidFill>
                <a:schemeClr val="accent4">
                  <a:lumMod val="75000"/>
                </a:schemeClr>
              </a:solidFill>
            </a:endParaRPr>
          </a:p>
          <a:p>
            <a:pPr marL="342900" indent="-342900" algn="ctr">
              <a:buAutoNum type="arabicParenR"/>
            </a:pPr>
            <a:endParaRPr lang="pt-BR" dirty="0"/>
          </a:p>
        </p:txBody>
      </p:sp>
    </p:spTree>
    <p:extLst>
      <p:ext uri="{BB962C8B-B14F-4D97-AF65-F5344CB8AC3E}">
        <p14:creationId xmlns:p14="http://schemas.microsoft.com/office/powerpoint/2010/main" val="3955735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CONCEPÇÕES DE LEITURA</a:t>
            </a:r>
            <a:endParaRPr lang="pt-BR" b="1" dirty="0"/>
          </a:p>
        </p:txBody>
      </p:sp>
      <p:sp>
        <p:nvSpPr>
          <p:cNvPr id="6" name="Retângulo de cantos arredondados 5"/>
          <p:cNvSpPr/>
          <p:nvPr/>
        </p:nvSpPr>
        <p:spPr>
          <a:xfrm>
            <a:off x="395536" y="1268760"/>
            <a:ext cx="8424936" cy="518457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t-BR" sz="3200" b="1" dirty="0" smtClean="0">
                <a:solidFill>
                  <a:schemeClr val="accent4">
                    <a:lumMod val="75000"/>
                  </a:schemeClr>
                </a:solidFill>
              </a:rPr>
              <a:t>FOCO NA INTERAÇÃO AUTOR-TEXTO-LEITOR</a:t>
            </a:r>
          </a:p>
          <a:p>
            <a:pPr algn="ctr"/>
            <a:endParaRPr lang="pt-BR" sz="3200" b="1" dirty="0">
              <a:solidFill>
                <a:schemeClr val="accent4">
                  <a:lumMod val="75000"/>
                </a:schemeClr>
              </a:solidFill>
            </a:endParaRPr>
          </a:p>
          <a:p>
            <a:pPr algn="just"/>
            <a:r>
              <a:rPr lang="pt-BR" sz="2800" dirty="0" smtClean="0"/>
              <a:t>A língua ocupa um lugar de </a:t>
            </a:r>
            <a:r>
              <a:rPr lang="pt-BR" sz="2800" b="1" dirty="0" smtClean="0"/>
              <a:t>interação e dialogismo</a:t>
            </a:r>
            <a:r>
              <a:rPr lang="pt-BR" sz="2800" dirty="0" smtClean="0"/>
              <a:t>. Os sujeitos são atores/construtores sociais, que ao interagirem com o texto, constroem e são construídos por este texto. Esse sujeito é um </a:t>
            </a:r>
            <a:r>
              <a:rPr lang="pt-BR" sz="2800" b="1" dirty="0" smtClean="0"/>
              <a:t>ser histórico, social e cultural que traz suas experiências e conhecimentos para criar sentidos no texto</a:t>
            </a:r>
            <a:r>
              <a:rPr lang="pt-BR" sz="2800" dirty="0" smtClean="0"/>
              <a:t>. Desta forma a leitura se torna um </a:t>
            </a:r>
            <a:r>
              <a:rPr lang="pt-BR" sz="2800" b="1" dirty="0" smtClean="0"/>
              <a:t>atividade altamente complexa em termos de produção de sentidos</a:t>
            </a:r>
            <a:r>
              <a:rPr lang="pt-BR" sz="2800" dirty="0" smtClean="0"/>
              <a:t>. </a:t>
            </a:r>
            <a:endParaRPr lang="pt-BR" dirty="0"/>
          </a:p>
        </p:txBody>
      </p:sp>
    </p:spTree>
    <p:extLst>
      <p:ext uri="{BB962C8B-B14F-4D97-AF65-F5344CB8AC3E}">
        <p14:creationId xmlns:p14="http://schemas.microsoft.com/office/powerpoint/2010/main" val="1475294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976</Words>
  <Application>Microsoft Office PowerPoint</Application>
  <PresentationFormat>Apresentação na tela (4:3)</PresentationFormat>
  <Paragraphs>54</Paragraphs>
  <Slides>20</Slides>
  <Notes>0</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LEITURA NAS AULAS DE BIOLOGIA</vt:lpstr>
      <vt:lpstr>APRESENTANDO-SE COMO LEITORES</vt:lpstr>
      <vt:lpstr>APRESENTANDO-SE COMO LEITORES</vt:lpstr>
      <vt:lpstr>APRESENTANDO-SE COMO LEITORES</vt:lpstr>
      <vt:lpstr>APRESENTANDO-SE COMO LEITORES</vt:lpstr>
      <vt:lpstr>CONCEPÇÕES DE LEITURA</vt:lpstr>
      <vt:lpstr>CONCEPÇÕES DE LEITURA</vt:lpstr>
      <vt:lpstr>CONCEPÇÕES DE LEITURA</vt:lpstr>
      <vt:lpstr>CONCEPÇÕES DE LEITURA</vt:lpstr>
      <vt:lpstr> VOCÊ É UM ANIMAL, VISKOVITZ! Alessandro Boffa Companhia das Letras 1999</vt:lpstr>
      <vt:lpstr>VOCÊ ESTÁ PERDENDO A CABEÇA, VISKOVITZ!</vt:lpstr>
      <vt:lpstr>“Como era meu pai?”, perguntei à minha mãe. “Crocante, um pouco salgado, rico em fibras.”</vt:lpstr>
      <vt:lpstr>“Antes que você o comesse, quero dizer.” “Era um sujeitinho inseguro, ansioso, neurótico, mais ou menos como vocês todos, os machinhos, Visko.” Mais do que nunca, eu me sentia próximo daquele genitor que não conhecera, que havia se dissolvido no estômago de mamãe enquanto eu era concebido. De quem não tinha recebido calor, mas calorias. Obrigado papai, pensei.</vt:lpstr>
      <vt:lpstr>Sei o que significa para um louva-a-deus, sacrificar-se pela família. Recolhi-me um instante diante do túmulo, isto é, diante da minha mãe, e recitei um miserere. </vt:lpstr>
      <vt:lpstr>Logo depois, como pensar na morte nunca deixava de me provocar uma ereção, achei que era o momento de ir ao encontro de Liuba, o inseto a quem amava. Eu a conhecera cerca de um mês antes, no casamento da minha irmã, que também foi o funeral do meu cunhado, e me tornara prisioneiro da sua beleza cruel. Desde então continuamos a nos ver. Como fora possível? </vt:lpstr>
      <vt:lpstr>Deus tinha me abençoado com o dom mais caro a nós, louva-a-deus: a ejaculação precoce, condição necessária para qualquer história da amor não efêmera. Na primeira semana, só perdi um par de patas, as raptatória; na segunda, o prototórax com os anexos para o voo, na terceira ...</vt:lpstr>
      <vt:lpstr>“Não faça isso, Visko, pelo amor dos céus!”, gritaram os meus amigos Zucotic, Petrovic e Lopez, empoleirados nos ramos mais altos. Para eles, a fêmea era o demônio, a misoginia uma missão. Eram sexualmente desviados ou disfuncionais desde a metamorfose, tinham feito os votos de sacerdócio e passavam todo o santo dia mastigando pétalas e recitando salmos. Eram muito religiosos</vt:lpstr>
      <vt:lpstr>Mas não havia reza capaz de deter, logo agora que eu ouvia o suspiro gélido da minha bela, o grave murmúrio da suas membranas, o seu fúnebre sorriso escarnecedor. Movi-me freneticamente em direção àqueles sons, com a única pata que tinha sobrado, escorando-me na minha ereção, esforçando-me para imaginar as suas formas gloriosas, agora que não podia mais vê-las porque não tinha mais ocelos, agora não podia sentir seu cheiro porque não tinha mais antenas, agora não podia beija-la porque não tinha mais palpos. Por ela eu tinha perdido a cabeça.</vt:lpstr>
      <vt:lpstr>QUAIS FATORES AFETAM A COMPREENSÃO DA LEITURA?</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LEITURA NAS AULAS DE BIOLOGIA</dc:title>
  <dc:creator>Marcelo</dc:creator>
  <cp:lastModifiedBy>Marcelo</cp:lastModifiedBy>
  <cp:revision>17</cp:revision>
  <dcterms:created xsi:type="dcterms:W3CDTF">2020-09-24T17:01:37Z</dcterms:created>
  <dcterms:modified xsi:type="dcterms:W3CDTF">2020-09-25T17:28:41Z</dcterms:modified>
</cp:coreProperties>
</file>