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9" r:id="rId2"/>
    <p:sldId id="260" r:id="rId3"/>
    <p:sldId id="323" r:id="rId4"/>
    <p:sldId id="324" r:id="rId5"/>
    <p:sldId id="325" r:id="rId6"/>
    <p:sldId id="326" r:id="rId7"/>
    <p:sldId id="327" r:id="rId8"/>
    <p:sldId id="328" r:id="rId9"/>
    <p:sldId id="302" r:id="rId10"/>
    <p:sldId id="329" r:id="rId11"/>
    <p:sldId id="303" r:id="rId12"/>
    <p:sldId id="305" r:id="rId13"/>
    <p:sldId id="306" r:id="rId14"/>
    <p:sldId id="330" r:id="rId15"/>
    <p:sldId id="331" r:id="rId16"/>
    <p:sldId id="307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01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66800"/>
            <a:ext cx="7772400" cy="2401888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587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5257800"/>
            <a:ext cx="6400800" cy="452438"/>
          </a:xfrm>
        </p:spPr>
        <p:txBody>
          <a:bodyPr anchorCtr="1"/>
          <a:lstStyle>
            <a:lvl1pPr marL="0" indent="0" algn="ctr">
              <a:buFont typeface="Wingdings" pitchFamily="2" charset="2"/>
              <a:buNone/>
              <a:defRPr sz="1400"/>
            </a:lvl1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6858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28600" y="685800"/>
            <a:ext cx="82296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609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038600" cy="2171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419600" y="3924300"/>
            <a:ext cx="4038600" cy="2171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85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433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57727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B8A9AEB8-5906-457F-BC26-6FDD593C2BFC}" type="datetimeFigureOut">
              <a:rPr lang="pt-BR" smtClean="0"/>
              <a:pPr/>
              <a:t>11/04/2016</a:t>
            </a:fld>
            <a:endParaRPr lang="pt-BR" dirty="0"/>
          </a:p>
        </p:txBody>
      </p:sp>
      <p:sp>
        <p:nvSpPr>
          <p:cNvPr id="157728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157729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45FABDD8-93D4-4240-84CE-C5F0BD150CA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7086600" y="6669088"/>
            <a:ext cx="2057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1032" name="Line 35"/>
          <p:cNvSpPr>
            <a:spLocks noChangeShapeType="1"/>
          </p:cNvSpPr>
          <p:nvPr/>
        </p:nvSpPr>
        <p:spPr bwMode="auto">
          <a:xfrm>
            <a:off x="0" y="1295400"/>
            <a:ext cx="6629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</p:sldLayoutIdLst>
  <p:transition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685800" y="1052736"/>
            <a:ext cx="7772400" cy="2415952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rgbClr val="FF0000"/>
                </a:solidFill>
              </a:rPr>
              <a:t>A Função de Produção Educacional 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1273175" y="4429132"/>
            <a:ext cx="6400800" cy="428628"/>
          </a:xfrm>
        </p:spPr>
        <p:txBody>
          <a:bodyPr/>
          <a:lstStyle/>
          <a:p>
            <a:r>
              <a:rPr lang="pt-BR" sz="2800" dirty="0" smtClean="0">
                <a:solidFill>
                  <a:schemeClr val="accent2">
                    <a:lumMod val="10000"/>
                  </a:schemeClr>
                </a:solidFill>
                <a:latin typeface="Arial (Títulos)"/>
              </a:rPr>
              <a:t>Reynaldo Fernandes</a:t>
            </a:r>
            <a:endParaRPr lang="pt-BR" sz="2800" dirty="0">
              <a:solidFill>
                <a:schemeClr val="accent2">
                  <a:lumMod val="10000"/>
                </a:schemeClr>
              </a:solidFill>
              <a:latin typeface="Arial (Títulos)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Especificação da FPE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428736"/>
            <a:ext cx="8629680" cy="4929222"/>
          </a:xfrm>
        </p:spPr>
        <p:txBody>
          <a:bodyPr/>
          <a:lstStyle/>
          <a:p>
            <a:r>
              <a:rPr lang="pt-BR" sz="2800" dirty="0" smtClean="0"/>
              <a:t>Se as variáveis em F, P e S são estáveis no tempo, o fato de utilizar apenas o valor contemporâneo das mesmas seria menos problemático. </a:t>
            </a:r>
          </a:p>
          <a:p>
            <a:r>
              <a:rPr lang="pt-BR" sz="2800" dirty="0" smtClean="0"/>
              <a:t>Por exemplo, os insumos escolares disponíveis hoje seriam um bom indicador da qualidade dos insumos obtidos durante toda trajetória escolar.</a:t>
            </a:r>
          </a:p>
          <a:p>
            <a:r>
              <a:rPr lang="pt-BR" sz="2800" dirty="0" smtClean="0"/>
              <a:t>Caso contrário, utilizar apenas o valor contemporâneo de F, P e S  imporia um sério problema de erro de especificação.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609600"/>
          </a:xfrm>
        </p:spPr>
        <p:txBody>
          <a:bodyPr/>
          <a:lstStyle/>
          <a:p>
            <a:r>
              <a:rPr lang="pt-BR" dirty="0" smtClean="0"/>
              <a:t>A Especificação da FPE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r>
              <a:rPr lang="pt-BR" sz="2800" dirty="0" smtClean="0"/>
              <a:t>O uso de “valor adicionado” na estimação da FPE pode reduzir o problema de erro de especificação devido a falta de informação sobre habilidades inatas e sobre o histórico dos </a:t>
            </a:r>
            <a:r>
              <a:rPr lang="pt-BR" sz="2800" i="1" dirty="0" err="1" smtClean="0"/>
              <a:t>imputs</a:t>
            </a:r>
            <a:r>
              <a:rPr lang="pt-BR" sz="2800" dirty="0" smtClean="0"/>
              <a:t> educacionais.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3929066"/>
            <a:ext cx="91535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Especificação da FPE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O Uso do Valor Adicionado:</a:t>
            </a:r>
          </a:p>
          <a:p>
            <a:r>
              <a:rPr lang="pt-BR" sz="2800" dirty="0" smtClean="0"/>
              <a:t>A variável O</a:t>
            </a:r>
            <a:r>
              <a:rPr lang="pt-BR" sz="2800" baseline="-25000" dirty="0" smtClean="0"/>
              <a:t>i(t-1)</a:t>
            </a:r>
            <a:r>
              <a:rPr lang="pt-BR" sz="2800" dirty="0" smtClean="0"/>
              <a:t> captura, ao menos em parte, os impactos dos </a:t>
            </a:r>
            <a:r>
              <a:rPr lang="pt-BR" sz="2800" i="1" dirty="0" err="1" smtClean="0"/>
              <a:t>imputs</a:t>
            </a:r>
            <a:r>
              <a:rPr lang="pt-BR" sz="2800" dirty="0" smtClean="0"/>
              <a:t> passados e das habilidades inatas.</a:t>
            </a:r>
          </a:p>
          <a:p>
            <a:r>
              <a:rPr lang="pt-BR" sz="2800" dirty="0" smtClean="0"/>
              <a:t>A especificação permite que o crescimento na pontuação dependa do nível da pontuação (</a:t>
            </a:r>
            <a:r>
              <a:rPr lang="el-GR" sz="2800" dirty="0" smtClean="0"/>
              <a:t>γ</a:t>
            </a:r>
            <a:r>
              <a:rPr lang="pt-BR" sz="2800" dirty="0" smtClean="0"/>
              <a:t> pode ser diferente de 1)</a:t>
            </a:r>
          </a:p>
          <a:p>
            <a:r>
              <a:rPr lang="pt-BR" sz="2800" dirty="0" smtClean="0"/>
              <a:t>Exige uma medida de </a:t>
            </a:r>
            <a:r>
              <a:rPr lang="pt-BR" sz="2800" i="1" dirty="0" err="1" smtClean="0"/>
              <a:t>baseline</a:t>
            </a:r>
            <a:r>
              <a:rPr lang="pt-BR" sz="2800" dirty="0" smtClean="0"/>
              <a:t> (O</a:t>
            </a:r>
            <a:r>
              <a:rPr lang="pt-BR" sz="2800" baseline="-25000" dirty="0" smtClean="0"/>
              <a:t>i(t-1)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Como pontuação em teste está sujeita a erro, inclui erro no lado direito da equação</a:t>
            </a:r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A FPE tem sido estimada de várias formas:</a:t>
            </a:r>
          </a:p>
          <a:p>
            <a:pPr lvl="1"/>
            <a:r>
              <a:rPr lang="pt-BR" sz="2400" dirty="0" smtClean="0"/>
              <a:t>Entre indivíduos de um determinado sistema educacional (município, estado).</a:t>
            </a:r>
          </a:p>
          <a:p>
            <a:pPr lvl="1"/>
            <a:r>
              <a:rPr lang="pt-BR" sz="2400" dirty="0" smtClean="0"/>
              <a:t>Entre indivíduos de diferentes sistemas educacionais (municípios, estados). </a:t>
            </a:r>
          </a:p>
          <a:p>
            <a:pPr lvl="1"/>
            <a:r>
              <a:rPr lang="pt-BR" sz="2400" dirty="0" smtClean="0"/>
              <a:t>Agregado por escolas, sistemas, municípios, estados..... </a:t>
            </a:r>
          </a:p>
          <a:p>
            <a:pPr lvl="1"/>
            <a:r>
              <a:rPr lang="pt-BR" sz="2400" dirty="0" smtClean="0"/>
              <a:t>etc.</a:t>
            </a:r>
          </a:p>
          <a:p>
            <a:pPr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Evidentemente, a FPE está sujeita a diversos problemas:</a:t>
            </a:r>
          </a:p>
          <a:p>
            <a:pPr lvl="1"/>
            <a:r>
              <a:rPr lang="pt-BR" sz="2400" dirty="0" smtClean="0"/>
              <a:t>Erro de especificação.</a:t>
            </a:r>
          </a:p>
          <a:p>
            <a:pPr lvl="1"/>
            <a:r>
              <a:rPr lang="pt-BR" sz="2400" dirty="0" smtClean="0"/>
              <a:t>Viés de variável omitida (preocupação especial em regressões agregadas) </a:t>
            </a:r>
          </a:p>
          <a:p>
            <a:pPr lvl="1"/>
            <a:r>
              <a:rPr lang="pt-BR" sz="2400" dirty="0" err="1" smtClean="0"/>
              <a:t>Endogeneidade</a:t>
            </a:r>
            <a:r>
              <a:rPr lang="pt-BR" sz="2400" dirty="0" smtClean="0"/>
              <a:t> dos insumos (e,g. piores alunos são alocados em salas menores) </a:t>
            </a:r>
          </a:p>
          <a:p>
            <a:pPr lvl="1"/>
            <a:r>
              <a:rPr lang="pt-BR" sz="2400" dirty="0" smtClean="0"/>
              <a:t>etc.</a:t>
            </a:r>
          </a:p>
          <a:p>
            <a:pPr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A identificação de impacto de determinado insumo não significa que devemos implementar políticas incentivando seu uso.</a:t>
            </a:r>
          </a:p>
          <a:p>
            <a:pPr>
              <a:buNone/>
            </a:pPr>
            <a:endParaRPr lang="pt-BR" sz="2800" dirty="0" smtClean="0"/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Impactos do Insumo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X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Impactos da Política Incentivando seu Uso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42852"/>
            <a:ext cx="8229600" cy="1152548"/>
          </a:xfrm>
        </p:spPr>
        <p:txBody>
          <a:bodyPr/>
          <a:lstStyle/>
          <a:p>
            <a:pPr algn="ctr"/>
            <a:r>
              <a:rPr lang="pt-BR" dirty="0" smtClean="0"/>
              <a:t>A Função de Produção Educacional: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Enquanto tem sido difícil identificar características de escolas e professores que expliquem parte significativa da variação de desempenho, o efeito “total” de professores e escolas tem se mostrado mais importante.</a:t>
            </a:r>
          </a:p>
          <a:p>
            <a:r>
              <a:rPr lang="pt-BR" sz="2800" dirty="0" smtClean="0"/>
              <a:t> Alunos que passam por determinados professores (escolas) têm apresentado melhores resultados, quando comparados a alunos similares que passam por outros professores (escolas).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42852"/>
            <a:ext cx="8229600" cy="1152548"/>
          </a:xfrm>
        </p:spPr>
        <p:txBody>
          <a:bodyPr/>
          <a:lstStyle/>
          <a:p>
            <a:pPr algn="ctr"/>
            <a:r>
              <a:rPr lang="pt-BR" dirty="0" smtClean="0"/>
              <a:t>Resultados da FPE: </a:t>
            </a:r>
            <a:r>
              <a:rPr lang="pt-BR" dirty="0" err="1" smtClean="0"/>
              <a:t>Hanushek</a:t>
            </a:r>
            <a:r>
              <a:rPr lang="pt-BR" dirty="0" smtClean="0"/>
              <a:t> (2006)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2177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42852"/>
            <a:ext cx="8229600" cy="1152548"/>
          </a:xfrm>
        </p:spPr>
        <p:txBody>
          <a:bodyPr/>
          <a:lstStyle/>
          <a:p>
            <a:pPr algn="ctr"/>
            <a:r>
              <a:rPr lang="pt-BR" dirty="0" smtClean="0"/>
              <a:t>Resultados da FPE: </a:t>
            </a:r>
            <a:r>
              <a:rPr lang="pt-BR" dirty="0" err="1" smtClean="0"/>
              <a:t>Hanushek</a:t>
            </a:r>
            <a:r>
              <a:rPr lang="pt-BR" dirty="0" smtClean="0"/>
              <a:t> (2006)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42852"/>
            <a:ext cx="8229600" cy="1152548"/>
          </a:xfrm>
        </p:spPr>
        <p:txBody>
          <a:bodyPr/>
          <a:lstStyle/>
          <a:p>
            <a:pPr algn="ctr"/>
            <a:r>
              <a:rPr lang="pt-BR" dirty="0" smtClean="0"/>
              <a:t>Resultados da FPE: </a:t>
            </a:r>
            <a:r>
              <a:rPr lang="pt-BR" dirty="0" err="1" smtClean="0"/>
              <a:t>Hanushek</a:t>
            </a:r>
            <a:r>
              <a:rPr lang="pt-BR" dirty="0" smtClean="0"/>
              <a:t> (2006)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3409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043510"/>
          </a:xfrm>
        </p:spPr>
        <p:txBody>
          <a:bodyPr/>
          <a:lstStyle/>
          <a:p>
            <a:r>
              <a:rPr lang="pt-BR" sz="2800" dirty="0" smtClean="0"/>
              <a:t>De modo geral, podemos especificar a FPE como: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O</a:t>
            </a:r>
            <a:r>
              <a:rPr lang="pt-BR" baseline="-25000" dirty="0" smtClean="0"/>
              <a:t>it</a:t>
            </a:r>
            <a:r>
              <a:rPr lang="pt-BR" dirty="0" smtClean="0"/>
              <a:t> = performance do estudante i no tempo 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pt-BR" baseline="-25000" dirty="0" smtClean="0"/>
              <a:t>i</a:t>
            </a:r>
            <a:r>
              <a:rPr lang="pt-BR" baseline="30000" dirty="0" smtClean="0"/>
              <a:t>(t)</a:t>
            </a:r>
            <a:r>
              <a:rPr lang="pt-BR" dirty="0" smtClean="0"/>
              <a:t> = </a:t>
            </a:r>
            <a:r>
              <a:rPr lang="pt-BR" i="1" dirty="0" smtClean="0"/>
              <a:t>imput</a:t>
            </a:r>
            <a:r>
              <a:rPr lang="pt-BR" dirty="0" smtClean="0"/>
              <a:t>s familiares (cumulativo) no tempo 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P</a:t>
            </a:r>
            <a:r>
              <a:rPr lang="pt-BR" baseline="-25000" dirty="0" smtClean="0"/>
              <a:t>i</a:t>
            </a:r>
            <a:r>
              <a:rPr lang="pt-BR" baseline="30000" dirty="0" smtClean="0"/>
              <a:t>(t)</a:t>
            </a:r>
            <a:r>
              <a:rPr lang="pt-BR" dirty="0" smtClean="0"/>
              <a:t> = </a:t>
            </a:r>
            <a:r>
              <a:rPr lang="pt-BR" i="1" dirty="0" smtClean="0"/>
              <a:t>imputs</a:t>
            </a:r>
            <a:r>
              <a:rPr lang="pt-BR" dirty="0" smtClean="0"/>
              <a:t> dos pares (cumulativo)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S</a:t>
            </a:r>
            <a:r>
              <a:rPr lang="pt-BR" baseline="-25000" dirty="0" smtClean="0"/>
              <a:t>i</a:t>
            </a:r>
            <a:r>
              <a:rPr lang="pt-BR" baseline="30000" dirty="0" smtClean="0"/>
              <a:t>(t)</a:t>
            </a:r>
            <a:r>
              <a:rPr lang="pt-BR" dirty="0" smtClean="0"/>
              <a:t> = imputs da escola (cumulativo)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A</a:t>
            </a:r>
            <a:r>
              <a:rPr lang="pt-BR" baseline="-25000" dirty="0" smtClean="0"/>
              <a:t>i</a:t>
            </a:r>
            <a:r>
              <a:rPr lang="pt-BR" dirty="0" smtClean="0"/>
              <a:t> = habilidades inatas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v</a:t>
            </a:r>
            <a:r>
              <a:rPr lang="pt-BR" baseline="-25000" dirty="0" smtClean="0"/>
              <a:t>it</a:t>
            </a:r>
            <a:r>
              <a:rPr lang="pt-BR" dirty="0" smtClean="0"/>
              <a:t> = erro aleatório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71744"/>
            <a:ext cx="8401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Para analisar o impacto dos insumos escolares, a tendência atual é olhar um insumo por vez (e.g. tamanho de sala, uso de computadores, formação de professor etc.), ao invés de olhar para m conjunto de insumos.</a:t>
            </a:r>
          </a:p>
          <a:p>
            <a:r>
              <a:rPr lang="pt-BR" sz="2800" dirty="0" smtClean="0"/>
              <a:t>A questão é garantir que as </a:t>
            </a:r>
            <a:r>
              <a:rPr lang="pt-BR" sz="2800" dirty="0" err="1" smtClean="0"/>
              <a:t>variçãoes</a:t>
            </a:r>
            <a:r>
              <a:rPr lang="pt-BR" sz="2800" dirty="0" smtClean="0"/>
              <a:t> observadas na variável de interesse sejam exógenas (análise experimental ou quase experimental).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FPE: Um Estudo para o Estado de SP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53136"/>
          </a:xfrm>
        </p:spPr>
        <p:txBody>
          <a:bodyPr/>
          <a:lstStyle/>
          <a:p>
            <a:r>
              <a:rPr lang="pt-BR" sz="2800" dirty="0" smtClean="0"/>
              <a:t>Felício e Fernandes (2005).</a:t>
            </a:r>
          </a:p>
          <a:p>
            <a:r>
              <a:rPr lang="pt-BR" sz="2800" dirty="0" smtClean="0"/>
              <a:t>SAEB 2001, 4ª série do EF do estado de SP</a:t>
            </a:r>
          </a:p>
          <a:p>
            <a:r>
              <a:rPr lang="pt-BR" sz="2800" dirty="0" smtClean="0"/>
              <a:t>Dois exercícios: (i) decomposição do índice L de </a:t>
            </a:r>
            <a:r>
              <a:rPr lang="pt-BR" sz="2800" dirty="0" err="1" smtClean="0"/>
              <a:t>Theil</a:t>
            </a:r>
            <a:r>
              <a:rPr lang="pt-BR" sz="2800" dirty="0" smtClean="0"/>
              <a:t> e (ii) análise do efeito total de escolas (</a:t>
            </a:r>
            <a:r>
              <a:rPr lang="pt-BR" sz="2800" i="1" dirty="0" err="1" smtClean="0"/>
              <a:t>dummy</a:t>
            </a:r>
            <a:r>
              <a:rPr lang="pt-BR" sz="2800" dirty="0" smtClean="0"/>
              <a:t> escola)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O índice L de </a:t>
            </a:r>
            <a:r>
              <a:rPr lang="pt-BR" sz="2800" dirty="0" err="1" smtClean="0"/>
              <a:t>Theil</a:t>
            </a:r>
            <a:r>
              <a:rPr lang="pt-BR" sz="2800" dirty="0" smtClean="0"/>
              <a:t> é dado por: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L = desigualdade de notas</a:t>
            </a:r>
          </a:p>
          <a:p>
            <a:pPr>
              <a:buNone/>
            </a:pPr>
            <a:r>
              <a:rPr lang="pt-BR" sz="2800" dirty="0" smtClean="0"/>
              <a:t>L</a:t>
            </a:r>
            <a:r>
              <a:rPr lang="pt-BR" sz="2800" baseline="-25000" dirty="0" smtClean="0"/>
              <a:t>e</a:t>
            </a:r>
            <a:r>
              <a:rPr lang="pt-BR" sz="2800" dirty="0" smtClean="0"/>
              <a:t> = desigualdade de notas entre escolas</a:t>
            </a:r>
          </a:p>
          <a:p>
            <a:pPr>
              <a:buNone/>
            </a:pPr>
            <a:r>
              <a:rPr lang="pt-BR" sz="2800" dirty="0" err="1" smtClean="0"/>
              <a:t>L</a:t>
            </a:r>
            <a:r>
              <a:rPr lang="pt-BR" sz="2800" baseline="-25000" dirty="0" err="1" smtClean="0"/>
              <a:t>h</a:t>
            </a:r>
            <a:r>
              <a:rPr lang="pt-BR" sz="2800" dirty="0" smtClean="0"/>
              <a:t> = desigualdade de notas intra escola (escola h) </a:t>
            </a:r>
          </a:p>
          <a:p>
            <a:pPr>
              <a:buNone/>
            </a:pPr>
            <a:r>
              <a:rPr lang="pt-BR" sz="2800" dirty="0" err="1" smtClean="0"/>
              <a:t>Obs</a:t>
            </a:r>
            <a:r>
              <a:rPr lang="pt-BR" sz="2800" dirty="0" smtClean="0"/>
              <a:t> - L</a:t>
            </a:r>
            <a:r>
              <a:rPr lang="pt-BR" sz="2800" baseline="-25000" dirty="0" smtClean="0"/>
              <a:t>e</a:t>
            </a:r>
            <a:r>
              <a:rPr lang="pt-BR" sz="2800" dirty="0" smtClean="0"/>
              <a:t> é o máximo da desigualdade que pode ser explicado pela qualidade das escolas.</a:t>
            </a:r>
          </a:p>
          <a:p>
            <a:pPr>
              <a:buNone/>
            </a:pPr>
            <a:endParaRPr lang="pt-BR" sz="28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31813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500306"/>
            <a:ext cx="26926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500702"/>
          </a:xfrm>
        </p:spPr>
        <p:txBody>
          <a:bodyPr/>
          <a:lstStyle/>
          <a:p>
            <a:r>
              <a:rPr lang="pt-BR" sz="2800" dirty="0" smtClean="0"/>
              <a:t>Definindo </a:t>
            </a:r>
            <a:r>
              <a:rPr lang="pt-BR" sz="2800" i="1" dirty="0" err="1" smtClean="0"/>
              <a:t>Yh</a:t>
            </a:r>
            <a:r>
              <a:rPr lang="pt-BR" sz="2800" i="1" dirty="0" smtClean="0"/>
              <a:t> </a:t>
            </a:r>
            <a:r>
              <a:rPr lang="pt-BR" sz="2800" dirty="0" smtClean="0"/>
              <a:t>como a razão da soma das notas da escola </a:t>
            </a:r>
            <a:r>
              <a:rPr lang="pt-BR" sz="2800" i="1" dirty="0" smtClean="0"/>
              <a:t>h </a:t>
            </a:r>
            <a:r>
              <a:rPr lang="pt-BR" sz="2800" dirty="0" smtClean="0"/>
              <a:t>e a soma das notas de todas as escolas, temos:</a:t>
            </a:r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 marL="0">
              <a:buNone/>
            </a:pPr>
            <a:r>
              <a:rPr lang="pt-BR" sz="2700" dirty="0" smtClean="0"/>
              <a:t>Em que </a:t>
            </a:r>
            <a:r>
              <a:rPr lang="pt-BR" sz="2700" i="1" dirty="0" err="1" smtClean="0"/>
              <a:t>Notas</a:t>
            </a:r>
            <a:r>
              <a:rPr lang="pt-BR" sz="2700" i="1" baseline="30000" dirty="0" err="1" smtClean="0"/>
              <a:t>M</a:t>
            </a:r>
            <a:r>
              <a:rPr lang="pt-BR" sz="2700" i="1" dirty="0" smtClean="0"/>
              <a:t>  </a:t>
            </a:r>
            <a:r>
              <a:rPr lang="pt-BR" sz="2700" dirty="0" smtClean="0"/>
              <a:t>é a média de todas as notas e </a:t>
            </a:r>
            <a:r>
              <a:rPr lang="pt-BR" sz="2700" i="1" dirty="0" err="1" smtClean="0"/>
              <a:t>Notas</a:t>
            </a:r>
            <a:r>
              <a:rPr lang="pt-BR" sz="2700" i="1" baseline="-25000" dirty="0" err="1" smtClean="0"/>
              <a:t>h</a:t>
            </a:r>
            <a:r>
              <a:rPr lang="pt-BR" sz="2700" i="1" baseline="30000" dirty="0" err="1" smtClean="0"/>
              <a:t>M</a:t>
            </a:r>
            <a:r>
              <a:rPr lang="pt-BR" sz="2700" i="1" dirty="0" smtClean="0"/>
              <a:t> </a:t>
            </a:r>
            <a:r>
              <a:rPr lang="pt-BR" sz="2700" dirty="0" smtClean="0"/>
              <a:t>é a média de notas dos alunos da escola h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                                             ou,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14620"/>
            <a:ext cx="3467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00504"/>
            <a:ext cx="36671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500702"/>
          </a:xfrm>
        </p:spPr>
        <p:txBody>
          <a:bodyPr/>
          <a:lstStyle/>
          <a:p>
            <a:r>
              <a:rPr lang="pt-BR" sz="2800" dirty="0" smtClean="0"/>
              <a:t>Definindo                                            , temos: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err="1" smtClean="0"/>
              <a:t>X</a:t>
            </a:r>
            <a:r>
              <a:rPr lang="pt-BR" sz="2800" baseline="-25000" dirty="0" err="1" smtClean="0"/>
              <a:t>h</a:t>
            </a:r>
            <a:r>
              <a:rPr lang="pt-BR" sz="2800" dirty="0" smtClean="0"/>
              <a:t> = o desvio da média devido às diferenças de </a:t>
            </a:r>
            <a:r>
              <a:rPr lang="pt-BR" sz="2800" i="1" dirty="0" smtClean="0"/>
              <a:t>background </a:t>
            </a:r>
            <a:r>
              <a:rPr lang="pt-BR" sz="2800" dirty="0" smtClean="0"/>
              <a:t>familiar das crianças da escola </a:t>
            </a:r>
            <a:r>
              <a:rPr lang="pt-BR" sz="2800" i="1" dirty="0" smtClean="0"/>
              <a:t>h</a:t>
            </a:r>
          </a:p>
          <a:p>
            <a:pPr>
              <a:buNone/>
            </a:pPr>
            <a:r>
              <a:rPr lang="pt-BR" sz="2800" i="1" dirty="0" err="1" smtClean="0"/>
              <a:t>E</a:t>
            </a:r>
            <a:r>
              <a:rPr lang="pt-BR" sz="2800" i="1" baseline="-25000" dirty="0" err="1" smtClean="0"/>
              <a:t>h</a:t>
            </a:r>
            <a:r>
              <a:rPr lang="pt-BR" sz="2800" i="1" dirty="0" smtClean="0"/>
              <a:t> = </a:t>
            </a:r>
            <a:r>
              <a:rPr lang="pt-BR" sz="2800" dirty="0" smtClean="0"/>
              <a:t>o desvio da média devido às diferenças de escolas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                                             ou,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4133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56959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500702"/>
          </a:xfrm>
        </p:spPr>
        <p:txBody>
          <a:bodyPr/>
          <a:lstStyle/>
          <a:p>
            <a:r>
              <a:rPr lang="pt-BR" sz="2800" dirty="0" smtClean="0"/>
              <a:t>Definindo,                                            :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Podemos obter as variáveis de interesse, ao estimar: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                                             ou,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44862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857892"/>
            <a:ext cx="6529031" cy="6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500702"/>
          </a:xfrm>
        </p:spPr>
        <p:txBody>
          <a:bodyPr/>
          <a:lstStyle/>
          <a:p>
            <a:r>
              <a:rPr lang="pt-BR" sz="2800" dirty="0" smtClean="0"/>
              <a:t>Se as características familiares estão correlacionadas com a qualidade da escola, </a:t>
            </a:r>
            <a:r>
              <a:rPr lang="el-GR" sz="2800" dirty="0" smtClean="0"/>
              <a:t>λ</a:t>
            </a:r>
            <a:r>
              <a:rPr lang="pt-BR" sz="2800" dirty="0" smtClean="0"/>
              <a:t> será super estimado (mais afastado de zero) e o primeiro termo de L</a:t>
            </a:r>
            <a:r>
              <a:rPr lang="pt-BR" sz="2800" baseline="-25000" dirty="0" smtClean="0"/>
              <a:t>e</a:t>
            </a:r>
            <a:r>
              <a:rPr lang="pt-BR" sz="2800" dirty="0" smtClean="0"/>
              <a:t> (</a:t>
            </a:r>
            <a:r>
              <a:rPr lang="pt-BR" sz="2800" dirty="0" err="1" smtClean="0"/>
              <a:t>LeX</a:t>
            </a:r>
            <a:r>
              <a:rPr lang="pt-BR" sz="2800" dirty="0" smtClean="0"/>
              <a:t>) será super estimado e o segundo (</a:t>
            </a:r>
            <a:r>
              <a:rPr lang="pt-BR" sz="2800" dirty="0" err="1" smtClean="0"/>
              <a:t>LeE</a:t>
            </a:r>
            <a:r>
              <a:rPr lang="pt-BR" sz="2800" dirty="0" smtClean="0"/>
              <a:t>) </a:t>
            </a:r>
            <a:r>
              <a:rPr lang="pt-BR" sz="2800" dirty="0" err="1" smtClean="0"/>
              <a:t>sera</a:t>
            </a:r>
            <a:r>
              <a:rPr lang="pt-BR" sz="2800" dirty="0" smtClean="0"/>
              <a:t> subestimado.</a:t>
            </a:r>
          </a:p>
          <a:p>
            <a:r>
              <a:rPr lang="pt-BR" sz="2800" dirty="0" smtClean="0"/>
              <a:t>Então, Le será um limite superior para o efeito escola e </a:t>
            </a:r>
            <a:r>
              <a:rPr lang="pt-BR" sz="2800" dirty="0" err="1" smtClean="0"/>
              <a:t>LeE</a:t>
            </a:r>
            <a:r>
              <a:rPr lang="pt-BR" sz="2800" dirty="0" smtClean="0"/>
              <a:t> será um limite inferior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                                             ou,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1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1"/>
            <a:ext cx="9156218" cy="354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2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Estima um efeito fixo para escolas (</a:t>
            </a:r>
            <a:r>
              <a:rPr lang="pt-BR" dirty="0" err="1" smtClean="0"/>
              <a:t>dummy</a:t>
            </a:r>
            <a:r>
              <a:rPr lang="pt-BR" dirty="0" smtClean="0"/>
              <a:t> escola) e simula o impacto se todas as escolas tivesse um “efeito escola” igual a média da 5 melhores escola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2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914399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 Educacional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043510"/>
          </a:xfrm>
        </p:spPr>
        <p:txBody>
          <a:bodyPr/>
          <a:lstStyle/>
          <a:p>
            <a:r>
              <a:rPr lang="pt-BR" sz="2800" dirty="0" smtClean="0"/>
              <a:t>A medida de performance (</a:t>
            </a:r>
            <a:r>
              <a:rPr lang="pt-BR" sz="2800" dirty="0" err="1" smtClean="0"/>
              <a:t>O</a:t>
            </a:r>
            <a:r>
              <a:rPr lang="pt-BR" sz="2800" baseline="-25000" dirty="0" err="1" smtClean="0"/>
              <a:t>it</a:t>
            </a:r>
            <a:r>
              <a:rPr lang="pt-BR" sz="2800" dirty="0" smtClean="0"/>
              <a:t> ) pode variar: freqüência escolar, taxas de conclusão do ensino médio, ingresso no ensino superior, renda no mercado de trabalho etc.</a:t>
            </a:r>
          </a:p>
          <a:p>
            <a:r>
              <a:rPr lang="pt-BR" sz="2800" dirty="0" smtClean="0"/>
              <a:t>Entretanto, o mais comum é utilizar pontuação em algum teste padronizado. 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Felício e Fernandes (2005):Exercício 2</a:t>
            </a:r>
            <a:endParaRPr lang="pt-B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4" y="1571612"/>
            <a:ext cx="909530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60648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accent2">
                    <a:lumMod val="10000"/>
                  </a:schemeClr>
                </a:solidFill>
              </a:rPr>
              <a:t>Bibliografia</a:t>
            </a:r>
            <a:endParaRPr lang="pt-BR" sz="3200" dirty="0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42873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marL="514350" indent="-514350"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marL="514350" indent="-514350"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marL="514350" indent="-514350"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0" y="177281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Eric A.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Hanushek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(2006). School Resources. </a:t>
            </a:r>
            <a:r>
              <a:rPr lang="en-US" sz="2400" dirty="0" smtClean="0">
                <a:solidFill>
                  <a:schemeClr val="accent2">
                    <a:lumMod val="10000"/>
                  </a:schemeClr>
                </a:solidFill>
              </a:rPr>
              <a:t>In Eric A. </a:t>
            </a:r>
            <a:r>
              <a:rPr lang="en-US" sz="2400" dirty="0" err="1" smtClean="0">
                <a:solidFill>
                  <a:schemeClr val="accent2">
                    <a:lumMod val="10000"/>
                  </a:schemeClr>
                </a:solidFill>
              </a:rPr>
              <a:t>Hanushek</a:t>
            </a:r>
            <a:r>
              <a:rPr lang="en-US" sz="2400" dirty="0" smtClean="0">
                <a:solidFill>
                  <a:schemeClr val="accent2">
                    <a:lumMod val="10000"/>
                  </a:schemeClr>
                </a:solidFill>
              </a:rPr>
              <a:t> e Finis Welch, </a:t>
            </a:r>
            <a:r>
              <a:rPr lang="en-US" sz="2400" i="1" dirty="0" smtClean="0">
                <a:solidFill>
                  <a:schemeClr val="accent2">
                    <a:lumMod val="10000"/>
                  </a:schemeClr>
                </a:solidFill>
              </a:rPr>
              <a:t>Handbook of the Economics of Education Volume 2.</a:t>
            </a:r>
            <a:endParaRPr lang="en-US" sz="2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Eric A.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Hanushek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(1986). The Economics of Schooling: Production and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Effciency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in Public Schools. </a:t>
            </a:r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Journal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of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Economic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Literature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pt-BR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 Fabiana de Felício e R. Fernandes (2005). </a:t>
            </a:r>
            <a:r>
              <a:rPr lang="pt-BR" sz="2400" dirty="0" smtClean="0">
                <a:solidFill>
                  <a:schemeClr val="accent5">
                    <a:lumMod val="10000"/>
                  </a:schemeClr>
                </a:solidFill>
              </a:rPr>
              <a:t>O efeito da qualidade da escola sobre o desempenho escolar: uma avaliação do ensino fundamental no estado de São Paulo. Anais do XXXIII Encontro Nacional de Economia, Natal/RN</a:t>
            </a:r>
          </a:p>
          <a:p>
            <a:pPr lvl="0"/>
            <a:endParaRPr lang="pt-BR" sz="2400" dirty="0" smtClean="0"/>
          </a:p>
          <a:p>
            <a:pPr>
              <a:buFont typeface="Wingdings" pitchFamily="2" charset="2"/>
              <a:buChar char="§"/>
            </a:pPr>
            <a:endParaRPr 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Relatório Coleman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043510"/>
          </a:xfrm>
        </p:spPr>
        <p:txBody>
          <a:bodyPr/>
          <a:lstStyle/>
          <a:p>
            <a:r>
              <a:rPr lang="pt-BR" sz="2800" dirty="0" smtClean="0"/>
              <a:t>Um marco no estudo da FPE é dado pelo estudo </a:t>
            </a:r>
            <a:r>
              <a:rPr lang="pt-BR" sz="2800" i="1" dirty="0" err="1" smtClean="0"/>
              <a:t>Equality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of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Educational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Opportunity</a:t>
            </a:r>
            <a:r>
              <a:rPr lang="pt-BR" sz="2800" i="1" dirty="0" smtClean="0"/>
              <a:t> </a:t>
            </a:r>
            <a:r>
              <a:rPr lang="pt-BR" sz="2800" dirty="0" smtClean="0"/>
              <a:t>(James S. Coleman </a:t>
            </a:r>
            <a:r>
              <a:rPr lang="pt-BR" sz="2800" dirty="0" err="1" smtClean="0"/>
              <a:t>et</a:t>
            </a:r>
            <a:r>
              <a:rPr lang="pt-BR" sz="2800" dirty="0" smtClean="0"/>
              <a:t> al.,1966). O qual ficou conhecido com Relatório Coleman</a:t>
            </a:r>
          </a:p>
          <a:p>
            <a:r>
              <a:rPr lang="pt-BR" sz="2800" dirty="0" smtClean="0"/>
              <a:t>Realizado em função do Civil </a:t>
            </a:r>
            <a:r>
              <a:rPr lang="pt-BR" sz="2800" dirty="0" err="1" smtClean="0"/>
              <a:t>Rights</a:t>
            </a:r>
            <a:r>
              <a:rPr lang="pt-BR" sz="2800" dirty="0" smtClean="0"/>
              <a:t> </a:t>
            </a:r>
            <a:r>
              <a:rPr lang="pt-BR" sz="2800" dirty="0" err="1" smtClean="0"/>
              <a:t>Act</a:t>
            </a:r>
            <a:r>
              <a:rPr lang="pt-BR" sz="2800" dirty="0" smtClean="0"/>
              <a:t> de 1964, o estudo buscava investigar a segregação racial no sistema educacional nos EUA. 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Relatório Coleman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286412"/>
          </a:xfrm>
        </p:spPr>
        <p:txBody>
          <a:bodyPr/>
          <a:lstStyle/>
          <a:p>
            <a:r>
              <a:rPr lang="pt-BR" sz="2700" dirty="0" smtClean="0"/>
              <a:t>A expectativa era de que a grande diferença de desempenho educacional observada entre estudantes brancos e negros se devia a diferenças na qualidade de escola freqüentada pelos diferentes grupos demográficos.</a:t>
            </a:r>
          </a:p>
          <a:p>
            <a:r>
              <a:rPr lang="pt-BR" sz="2700" dirty="0" smtClean="0"/>
              <a:t>Os resultados, no entanto, frustraram tais expectativas.</a:t>
            </a:r>
          </a:p>
          <a:p>
            <a:r>
              <a:rPr lang="pt-BR" sz="2700" dirty="0" smtClean="0"/>
              <a:t>A conclusão foi que os insumos escolares eram pouco relevantes na explicação do desempenho, quando comparado às características familiares dos alunos e de seus pares.</a:t>
            </a:r>
          </a:p>
          <a:p>
            <a:endParaRPr lang="pt-BR" sz="27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Relatório Coleman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229600" cy="5500702"/>
          </a:xfrm>
        </p:spPr>
        <p:txBody>
          <a:bodyPr/>
          <a:lstStyle/>
          <a:p>
            <a:r>
              <a:rPr lang="pt-BR" sz="2700" dirty="0" smtClean="0"/>
              <a:t>O Relatório Coleman foi muito criticados tanto por questões metodológicas quanto pelos resultados obtidos.</a:t>
            </a:r>
          </a:p>
          <a:p>
            <a:r>
              <a:rPr lang="pt-BR" sz="2700" dirty="0" smtClean="0"/>
              <a:t>Uma das principais criticas metodológicas diz respeito a sua análise da variância explicada (R2) antes e depois de incluir as variáveis escolares. Esse tipo de análise é dependente da ordem em que as variáveis são consideradas.</a:t>
            </a:r>
          </a:p>
          <a:p>
            <a:r>
              <a:rPr lang="pt-BR" sz="2700" dirty="0" smtClean="0"/>
              <a:t>Diversos estudos se seguiram e um resultado permaneceu: as características familiares de dos pares eram mais importante do que os insumos escolares.</a:t>
            </a:r>
          </a:p>
          <a:p>
            <a:endParaRPr lang="pt-BR" sz="2700" dirty="0" smtClean="0"/>
          </a:p>
          <a:p>
            <a:endParaRPr lang="pt-BR" sz="27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Especificação da FPE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043510"/>
          </a:xfrm>
        </p:spPr>
        <p:txBody>
          <a:bodyPr/>
          <a:lstStyle/>
          <a:p>
            <a:r>
              <a:rPr lang="pt-BR" sz="2800" dirty="0" smtClean="0"/>
              <a:t>A especificação mais comum é: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FontTx/>
              <a:buChar char="-"/>
            </a:pPr>
            <a:r>
              <a:rPr lang="pt-BR" sz="2800" dirty="0" smtClean="0"/>
              <a:t>As variáveis (F, P e S) não são cumulativas devido a falta de informações</a:t>
            </a:r>
          </a:p>
          <a:p>
            <a:pPr>
              <a:buFontTx/>
              <a:buChar char="-"/>
            </a:pPr>
            <a:r>
              <a:rPr lang="pt-BR" sz="2800" dirty="0" smtClean="0"/>
              <a:t>A habilidade inata (A) é excluída</a:t>
            </a:r>
          </a:p>
          <a:p>
            <a:pPr>
              <a:buFontTx/>
              <a:buChar char="-"/>
            </a:pPr>
            <a:r>
              <a:rPr lang="pt-BR" sz="2800" dirty="0" smtClean="0"/>
              <a:t>As variáveis P são médias das características dos pares 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7"/>
            <a:ext cx="7500990" cy="150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Especificação da FPE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357298"/>
            <a:ext cx="8701118" cy="5500702"/>
          </a:xfrm>
        </p:spPr>
        <p:txBody>
          <a:bodyPr/>
          <a:lstStyle/>
          <a:p>
            <a:r>
              <a:rPr lang="pt-BR" sz="2600" dirty="0" smtClean="0"/>
              <a:t>Uma alternativa é utilizar uma modelo Hierárquico (2 níveis). Desconsiderando t e indexando pela escola j:</a:t>
            </a:r>
          </a:p>
          <a:p>
            <a:endParaRPr lang="pt-BR" sz="2600" dirty="0" smtClean="0"/>
          </a:p>
          <a:p>
            <a:endParaRPr lang="pt-BR" sz="2600" dirty="0" smtClean="0"/>
          </a:p>
          <a:p>
            <a:endParaRPr lang="pt-BR" sz="2600" dirty="0" smtClean="0"/>
          </a:p>
          <a:p>
            <a:pPr>
              <a:buFontTx/>
              <a:buChar char="-"/>
            </a:pPr>
            <a:endParaRPr lang="pt-BR" sz="2600" dirty="0" smtClean="0"/>
          </a:p>
          <a:p>
            <a:pPr>
              <a:buFontTx/>
              <a:buChar char="-"/>
            </a:pPr>
            <a:endParaRPr lang="pt-BR" sz="2600" dirty="0" smtClean="0"/>
          </a:p>
          <a:p>
            <a:pPr>
              <a:buNone/>
            </a:pPr>
            <a:r>
              <a:rPr lang="pt-BR" sz="2600" dirty="0" smtClean="0"/>
              <a:t>X = variáveis de famílias e pares</a:t>
            </a:r>
          </a:p>
          <a:p>
            <a:pPr>
              <a:buNone/>
            </a:pPr>
            <a:r>
              <a:rPr lang="pt-BR" sz="2600" dirty="0" err="1" smtClean="0"/>
              <a:t>Cov</a:t>
            </a:r>
            <a:r>
              <a:rPr lang="pt-BR" sz="2600" dirty="0" smtClean="0"/>
              <a:t> (</a:t>
            </a:r>
            <a:r>
              <a:rPr lang="el-GR" sz="2600" dirty="0" smtClean="0"/>
              <a:t>ε</a:t>
            </a:r>
            <a:r>
              <a:rPr lang="pt-BR" sz="2600" baseline="-25000" dirty="0" err="1" smtClean="0"/>
              <a:t>ij</a:t>
            </a:r>
            <a:r>
              <a:rPr lang="pt-BR" sz="2600" dirty="0" smtClean="0"/>
              <a:t>, </a:t>
            </a:r>
            <a:r>
              <a:rPr lang="pt-BR" sz="2600" dirty="0" err="1" smtClean="0"/>
              <a:t>u</a:t>
            </a:r>
            <a:r>
              <a:rPr lang="pt-BR" sz="2600" baseline="-25000" dirty="0" err="1" smtClean="0"/>
              <a:t>qj</a:t>
            </a:r>
            <a:r>
              <a:rPr lang="pt-BR" sz="2600" dirty="0" smtClean="0"/>
              <a:t>) = 0</a:t>
            </a:r>
            <a:r>
              <a:rPr lang="pt-BR" sz="2700" dirty="0" smtClean="0"/>
              <a:t>  e </a:t>
            </a:r>
            <a:r>
              <a:rPr lang="pt-BR" sz="2700" dirty="0" err="1" smtClean="0"/>
              <a:t>Cov</a:t>
            </a:r>
            <a:r>
              <a:rPr lang="pt-BR" sz="2700" dirty="0" smtClean="0"/>
              <a:t> (</a:t>
            </a:r>
            <a:r>
              <a:rPr lang="pt-BR" sz="2700" dirty="0" err="1" smtClean="0"/>
              <a:t>u</a:t>
            </a:r>
            <a:r>
              <a:rPr lang="pt-BR" sz="2700" baseline="-25000" dirty="0" err="1" smtClean="0"/>
              <a:t>qj</a:t>
            </a:r>
            <a:r>
              <a:rPr lang="pt-BR" sz="2700" dirty="0" smtClean="0"/>
              <a:t>, </a:t>
            </a:r>
            <a:r>
              <a:rPr lang="pt-BR" sz="2700" dirty="0" err="1" smtClean="0"/>
              <a:t>u</a:t>
            </a:r>
            <a:r>
              <a:rPr lang="pt-BR" sz="2700" baseline="-25000" dirty="0" err="1" smtClean="0"/>
              <a:t>q’j</a:t>
            </a:r>
            <a:r>
              <a:rPr lang="pt-BR" sz="2700" dirty="0" smtClean="0"/>
              <a:t>) ≠ 0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6048672" cy="320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Especificação da FPE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428736"/>
            <a:ext cx="8629680" cy="4667264"/>
          </a:xfrm>
        </p:spPr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Modelos hierárquicos, de modo geral, consideram mais interações do que modelos estimados por MQO, além de serem mais eficientes.</a:t>
            </a:r>
          </a:p>
          <a:p>
            <a:r>
              <a:rPr lang="pt-BR" sz="2800" dirty="0" smtClean="0"/>
              <a:t>Todos admitem que o erro é não correlacionado com os </a:t>
            </a:r>
            <a:r>
              <a:rPr lang="pt-BR" sz="2800" dirty="0" err="1" smtClean="0"/>
              <a:t>regressores</a:t>
            </a:r>
            <a:r>
              <a:rPr lang="pt-BR" sz="2800" dirty="0" smtClean="0"/>
              <a:t>. </a:t>
            </a:r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Aquarela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quarela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2204</TotalTime>
  <Words>1427</Words>
  <Application>Microsoft Office PowerPoint</Application>
  <PresentationFormat>Apresentação na tela (4:3)</PresentationFormat>
  <Paragraphs>240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Tema1</vt:lpstr>
      <vt:lpstr>A Função de Produção Educacional </vt:lpstr>
      <vt:lpstr>A Função de Produção Educacional </vt:lpstr>
      <vt:lpstr>A Função de Produção Educacional </vt:lpstr>
      <vt:lpstr>O Relatório Coleman </vt:lpstr>
      <vt:lpstr>O Relatório Coleman </vt:lpstr>
      <vt:lpstr>O Relatório Coleman </vt:lpstr>
      <vt:lpstr>A Especificação da FPE  </vt:lpstr>
      <vt:lpstr>A Especificação da FPE  </vt:lpstr>
      <vt:lpstr>A Especificação da FPE </vt:lpstr>
      <vt:lpstr>A Especificação da FPE </vt:lpstr>
      <vt:lpstr>A Especificação da FPE </vt:lpstr>
      <vt:lpstr>A Especificação da FPE </vt:lpstr>
      <vt:lpstr>A Função de Produção Educacional </vt:lpstr>
      <vt:lpstr>A Função de Produção Educacional </vt:lpstr>
      <vt:lpstr>A Função de Produção Educacional </vt:lpstr>
      <vt:lpstr>A Função de Produção Educacional: Resultados</vt:lpstr>
      <vt:lpstr>Resultados da FPE: Hanushek (2006)</vt:lpstr>
      <vt:lpstr>Resultados da FPE: Hanushek (2006)</vt:lpstr>
      <vt:lpstr>Resultados da FPE: Hanushek (2006)</vt:lpstr>
      <vt:lpstr>A Função de Produção Educacional </vt:lpstr>
      <vt:lpstr>A FPE: Um Estudo para o Estado de SP </vt:lpstr>
      <vt:lpstr>Felício e Fernandes (2005):Exercício 1</vt:lpstr>
      <vt:lpstr>Felício e Fernandes (2005):Exercício 1</vt:lpstr>
      <vt:lpstr>Felício e Fernandes (2005):Exercício 1</vt:lpstr>
      <vt:lpstr>Felício e Fernandes (2005):Exercício 1</vt:lpstr>
      <vt:lpstr>Felício e Fernandes (2005):Exercício 1</vt:lpstr>
      <vt:lpstr>Felício e Fernandes (2005):Exercício 1</vt:lpstr>
      <vt:lpstr>Felício e Fernandes (2005):Exercício 2</vt:lpstr>
      <vt:lpstr>Felício e Fernandes (2005):Exercício 2</vt:lpstr>
      <vt:lpstr>Felício e Fernandes (2005):Exercício 2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Prêmio Salarial e Taxa de Retorno da Educação</dc:title>
  <dc:creator>CASA</dc:creator>
  <cp:lastModifiedBy>User</cp:lastModifiedBy>
  <cp:revision>294</cp:revision>
  <dcterms:created xsi:type="dcterms:W3CDTF">2016-03-04T22:31:33Z</dcterms:created>
  <dcterms:modified xsi:type="dcterms:W3CDTF">2016-04-12T00:20:01Z</dcterms:modified>
</cp:coreProperties>
</file>