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2EC42-2C65-466E-8152-E0DC4F3118D7}" type="datetimeFigureOut">
              <a:rPr lang="pt-BR"/>
              <a:t>09/08/2016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A3653-A6F3-41F6-A495-5F673C5E86C6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84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025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238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906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332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285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41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682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09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400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414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55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52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B73EA8-AD2F-4B39-B24A-A80EDD2AE655}" type="datetimeFigureOut">
              <a:rPr lang="pt-BR" smtClean="0"/>
              <a:t>09/08/2016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Recomendações nutricionais para gestantes e </a:t>
            </a:r>
            <a:r>
              <a:rPr lang="pt-BR" dirty="0" err="1" smtClean="0"/>
              <a:t>nutrizes</a:t>
            </a:r>
            <a:endParaRPr lang="pt-BR" dirty="0"/>
          </a:p>
        </p:txBody>
      </p:sp>
      <p:pic>
        <p:nvPicPr>
          <p:cNvPr id="23554" name="Picture 2" descr="http://www.fsp.usp.br/site/dcms/fck/image/0015_%20Logo%20FS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85728"/>
            <a:ext cx="1500198" cy="1397832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5357818" y="5286388"/>
            <a:ext cx="37861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Paula </a:t>
            </a:r>
            <a:r>
              <a:rPr lang="pt-BR" dirty="0" err="1" smtClean="0"/>
              <a:t>Hibari</a:t>
            </a:r>
            <a:r>
              <a:rPr lang="pt-BR" dirty="0" smtClean="0"/>
              <a:t> </a:t>
            </a:r>
            <a:r>
              <a:rPr lang="pt-BR" dirty="0" err="1" smtClean="0"/>
              <a:t>Sasakura</a:t>
            </a:r>
            <a:endParaRPr lang="pt-BR" dirty="0" smtClean="0"/>
          </a:p>
          <a:p>
            <a:r>
              <a:rPr lang="pt-BR" dirty="0" smtClean="0"/>
              <a:t>Monitora da disciplina HSM – 0129 - Ciclos da Vida 1</a:t>
            </a:r>
          </a:p>
          <a:p>
            <a:r>
              <a:rPr lang="pt-BR" dirty="0" smtClean="0"/>
              <a:t>Professora responsável: Simone G. Diniz</a:t>
            </a:r>
          </a:p>
          <a:p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nutricionais para </a:t>
            </a:r>
            <a:r>
              <a:rPr lang="pt-BR" dirty="0" err="1" smtClean="0"/>
              <a:t>nutrizes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RDA para lactação é de 500kcal/dia a mais do que a recomendação para a mulher que não amamenta, sendo que a reserva de gordura acumulada durante a gestação cobre parte das necessidades (cerca de 170kcal)</a:t>
            </a:r>
          </a:p>
          <a:p>
            <a:r>
              <a:rPr lang="pt-BR" dirty="0" smtClean="0"/>
              <a:t>A lactação é um processo dispendioso e perde-se proteína no leite, sendo assim:</a:t>
            </a:r>
          </a:p>
          <a:p>
            <a:pPr>
              <a:buNone/>
            </a:pPr>
            <a:r>
              <a:rPr lang="pt-BR" dirty="0" smtClean="0"/>
              <a:t>   OMS, 2007: 1,1g/kg/dia</a:t>
            </a:r>
          </a:p>
          <a:p>
            <a:r>
              <a:rPr lang="pt-BR" dirty="0" smtClean="0"/>
              <a:t>Evitar excesso de cafeína, que pode reduzir o teor de Fe no leite (máximo 2 xícaras de café/dia)</a:t>
            </a:r>
          </a:p>
          <a:p>
            <a:r>
              <a:rPr lang="pt-BR" dirty="0" smtClean="0"/>
              <a:t>Ingestão de líquidos: 3 a 4 litros para produção ideal de leite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Correções cardápios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Leite e derivados (mínimo 3 porções/dia)</a:t>
            </a:r>
          </a:p>
          <a:p>
            <a:r>
              <a:rPr lang="pt-BR" dirty="0"/>
              <a:t>Requeijão não é considerado derivado do leite (+gordura que proteína e cálcio)</a:t>
            </a:r>
          </a:p>
          <a:p>
            <a:r>
              <a:rPr lang="pt-BR" dirty="0"/>
              <a:t>Lei da harmonia* (muitos alimentos da mesma cor ao longo do dia. Ex: suco de laranja, manga, suco de maracujá)</a:t>
            </a:r>
          </a:p>
          <a:p>
            <a:r>
              <a:rPr lang="pt-BR" dirty="0"/>
              <a:t>Fracionamento não é opcional, pois além de auxiliar em casos de azia e náuseas, os lanches intermediários são fundamentais para que se alcance um maior aporte de nutrientes para a gestante e/ou </a:t>
            </a:r>
            <a:r>
              <a:rPr lang="pt-BR" dirty="0" err="1"/>
              <a:t>nutriz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Correções cardápios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Fruta e suco de fruta na mesma refeição</a:t>
            </a:r>
          </a:p>
          <a:p>
            <a:r>
              <a:rPr lang="pt-BR" dirty="0"/>
              <a:t>Arroz e outra fonte de carboidrato (purê de mandioca, batata doce) em uma mesma refeição sem o devido </a:t>
            </a:r>
            <a:r>
              <a:rPr lang="pt-BR" dirty="0" err="1"/>
              <a:t>porcionamento</a:t>
            </a:r>
            <a:endParaRPr lang="pt-BR" dirty="0"/>
          </a:p>
          <a:p>
            <a:r>
              <a:rPr lang="pt-BR" dirty="0"/>
              <a:t>Medidas caseiras (1/2 tigela de purê, 1 punhado de couve refogada)</a:t>
            </a:r>
          </a:p>
          <a:p>
            <a:r>
              <a:rPr lang="pt-BR" dirty="0"/>
              <a:t>Especificar as preparações: mingau (de aveia, fubá,...), pão (francês, de forma,...)</a:t>
            </a:r>
          </a:p>
          <a:p>
            <a:r>
              <a:rPr lang="pt-BR" dirty="0"/>
              <a:t>Chás não tem valor nutricional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positivos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Alimentação saudável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Alimentos integrais</a:t>
            </a:r>
          </a:p>
          <a:p>
            <a:endParaRPr lang="pt-BR" dirty="0" smtClean="0"/>
          </a:p>
          <a:p>
            <a:r>
              <a:rPr lang="pt-BR" dirty="0" smtClean="0"/>
              <a:t>Lei da Qualidade </a:t>
            </a:r>
          </a:p>
          <a:p>
            <a:endParaRPr lang="pt-BR" dirty="0" smtClean="0"/>
          </a:p>
          <a:p>
            <a:r>
              <a:rPr lang="pt-BR" dirty="0" smtClean="0"/>
              <a:t>Lei da Harmonia</a:t>
            </a:r>
          </a:p>
          <a:p>
            <a:endParaRPr lang="pt-BR" dirty="0" smtClean="0"/>
          </a:p>
          <a:p>
            <a:r>
              <a:rPr lang="pt-BR" dirty="0" smtClean="0"/>
              <a:t>Sobremesas doces </a:t>
            </a:r>
          </a:p>
          <a:p>
            <a:endParaRPr lang="pt-BR" dirty="0" smtClean="0"/>
          </a:p>
          <a:p>
            <a:r>
              <a:rPr lang="pt-BR" dirty="0" smtClean="0"/>
              <a:t>Alternativas e substitutos dos alimentos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Obrigada!</a:t>
            </a:r>
            <a:endParaRPr lang="pt-BR" dirty="0"/>
          </a:p>
        </p:txBody>
      </p:sp>
      <p:pic>
        <p:nvPicPr>
          <p:cNvPr id="32770" name="Picture 2" descr="http://1.bp.blogspot.com/-SQMYx2WW7lc/TVXWSa8ScaI/AAAAAAAAARU/T-DYSF9SrzU/s1600/nutric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714488"/>
            <a:ext cx="4848225" cy="4867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Leis da alimentação de </a:t>
            </a:r>
            <a:r>
              <a:rPr lang="pt-BR" dirty="0" err="1" smtClean="0"/>
              <a:t>escudero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Lei da quantidade: “a quantidade de alimentos deve ser suficiente para cobrir as exigências energéticas do organismo e manter em equilíbrio o seu balanço” </a:t>
            </a:r>
          </a:p>
          <a:p>
            <a:r>
              <a:rPr lang="pt-BR" dirty="0" smtClean="0"/>
              <a:t>Lei da qualidade: “o regime alimentar deve ser completo em sua composição para oferecer ao organismo – que é unidade indivisível – todas as substâncias que o integram” </a:t>
            </a:r>
          </a:p>
          <a:p>
            <a:r>
              <a:rPr lang="pt-BR" dirty="0" smtClean="0"/>
              <a:t>Lei da harmonia: “as quantidades dos diversos nutrientes que integram a alimentação, devem guardar um relação de proporção entre si”</a:t>
            </a:r>
          </a:p>
          <a:p>
            <a:r>
              <a:rPr lang="pt-BR" dirty="0" smtClean="0"/>
              <a:t>Lei da adequação: “a finalidade da alimentação está subordinada à sua adequação ao organismo”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“A alimentação normal deve ser quantitativamente suficiente, qualitativamente completa, além de harmoniosa em seus componentes e adequada à sua finalidade e ao organismo a que se destina”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necessidades aumentadas na gravidez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Razões maternas: aumento da taxa metabólica basal; volume sanguíneo materno; formação de eritrócitos e aumento de hemoglobinas; crescimento dos tecidos maternos como útero e mamas; armazenamento de reservas para o parto e lactação; entre outros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Razões fetais: rápido crescimento de tecidos; formação e crescimento ósseo e dentário; crescimento e desenvolvimento da placenta; armazenamento de ferro no fígado do feto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Recomendações especiais para gestantes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Acréscimo de 340 a 360kcal/dia no </a:t>
            </a:r>
            <a:r>
              <a:rPr lang="pt-BR" dirty="0" err="1" smtClean="0"/>
              <a:t>2º</a:t>
            </a:r>
            <a:r>
              <a:rPr lang="pt-BR" dirty="0" smtClean="0"/>
              <a:t>trimestre da gestação e 452kcal/dia no </a:t>
            </a:r>
            <a:r>
              <a:rPr lang="pt-BR" dirty="0" err="1" smtClean="0"/>
              <a:t>3º</a:t>
            </a:r>
            <a:r>
              <a:rPr lang="pt-BR" dirty="0" smtClean="0"/>
              <a:t>trimestre (</a:t>
            </a:r>
            <a:r>
              <a:rPr lang="pt-BR" sz="2000" dirty="0" smtClean="0"/>
              <a:t>IOM 2002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dirty="0" smtClean="0"/>
              <a:t>Proteínas: adulta gestante: 60g/dia; adolescente gestante: 70g/dia (não-gestante: 50g/dia)</a:t>
            </a:r>
          </a:p>
          <a:p>
            <a:endParaRPr lang="pt-BR" dirty="0" smtClean="0"/>
          </a:p>
          <a:p>
            <a:r>
              <a:rPr lang="pt-BR" dirty="0" smtClean="0"/>
              <a:t>Fibras: 28g/dia 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7650" name="Picture 2" descr="http://media.guiame.com.br/archives/2014/06/17/2239670488-carne-vermel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5000636"/>
            <a:ext cx="2357454" cy="1567500"/>
          </a:xfrm>
          <a:prstGeom prst="rect">
            <a:avLst/>
          </a:prstGeom>
          <a:noFill/>
        </p:spPr>
      </p:pic>
      <p:pic>
        <p:nvPicPr>
          <p:cNvPr id="27652" name="Picture 4" descr="http://www.lucianafranca.com.br/images/materias/b9a10ce14b184cf5deffb2fb343ade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572008"/>
            <a:ext cx="3214710" cy="2094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– ácido fólico (</a:t>
            </a:r>
            <a:r>
              <a:rPr lang="pt-BR" dirty="0" err="1" smtClean="0"/>
              <a:t>vit</a:t>
            </a:r>
            <a:r>
              <a:rPr lang="pt-BR" dirty="0" smtClean="0"/>
              <a:t>.b9)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Aumento de 50% </a:t>
            </a:r>
            <a:r>
              <a:rPr lang="pt-BR" sz="2000" dirty="0" smtClean="0"/>
              <a:t>(elemento ativo na multiplicação celular dos eritrócitos, da placenta, do útero e do feto. Absorção diminuída pela interferência hormonal da gravidez. Recomenda-se ingestão de 600microgramas/dia 2 meses antes da gravidez até o 3º mês gestacional. Deve ser suplementado, pois há difícil alcance do valor pela dieta habitual)</a:t>
            </a:r>
          </a:p>
          <a:p>
            <a:r>
              <a:rPr lang="pt-BR" dirty="0" smtClean="0"/>
              <a:t>Alimentos fonte: praticamente todos os alimentos naturais, mas as principais fontes são as vísceras, carnes, verduras folhosas verde-escuras, leguminosas, laranja e gema do ovo</a:t>
            </a:r>
          </a:p>
          <a:p>
            <a:r>
              <a:rPr lang="pt-BR" dirty="0" smtClean="0"/>
              <a:t>Cozimento: altas perdas de </a:t>
            </a:r>
            <a:r>
              <a:rPr lang="pt-BR" dirty="0" err="1" smtClean="0"/>
              <a:t>folatos</a:t>
            </a:r>
            <a:r>
              <a:rPr lang="pt-BR" dirty="0" smtClean="0"/>
              <a:t> em vegetais cozidos em água por ser vitamina hidrossolúvel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- cálcio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Gestante: 1000mg/dia</a:t>
            </a:r>
          </a:p>
          <a:p>
            <a:r>
              <a:rPr lang="pt-BR" dirty="0" smtClean="0"/>
              <a:t>Adolescente gestante: 1300mg/dia (metabolismo mais acelerado e demanda de nutrientes é maior)</a:t>
            </a:r>
          </a:p>
          <a:p>
            <a:r>
              <a:rPr lang="pt-BR" dirty="0" smtClean="0"/>
              <a:t>Alimentos fonte: principalmente leite e derivados</a:t>
            </a:r>
          </a:p>
          <a:p>
            <a:r>
              <a:rPr lang="pt-BR" dirty="0" smtClean="0"/>
              <a:t>O cálcio não pode ser absorvido sem a presença da vitamina D  </a:t>
            </a:r>
          </a:p>
          <a:p>
            <a:r>
              <a:rPr lang="pt-BR" dirty="0" smtClean="0"/>
              <a:t>Competição com o ferro pelo sítio de ligação (alimentos ricos em cálcio no café da manhã e lanches)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– ferro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050" dirty="0" smtClean="0"/>
              <a:t>Aumento de 50% (de 18mg/dia para 27mg/dia)</a:t>
            </a:r>
          </a:p>
          <a:p>
            <a:r>
              <a:rPr lang="pt-BR" sz="2050" dirty="0" smtClean="0"/>
              <a:t>Indicada a suplementação medicamentosa de ferro elementar 40mg/dia a partir da </a:t>
            </a:r>
            <a:r>
              <a:rPr lang="pt-BR" sz="2050" dirty="0" err="1" smtClean="0"/>
              <a:t>20ª</a:t>
            </a:r>
            <a:r>
              <a:rPr lang="pt-BR" sz="2050" dirty="0" smtClean="0"/>
              <a:t>semana (questionável, pois há aumento de absorção de Fe na gestante</a:t>
            </a:r>
          </a:p>
          <a:p>
            <a:r>
              <a:rPr lang="pt-BR" sz="2050" dirty="0" smtClean="0"/>
              <a:t>Alimentos fonte: vísceras, carne vermelha, ovos e laticínios (forma heme: melhor </a:t>
            </a:r>
            <a:r>
              <a:rPr lang="pt-BR" sz="2050" dirty="0" err="1" smtClean="0"/>
              <a:t>biodisponibilidade</a:t>
            </a:r>
            <a:r>
              <a:rPr lang="pt-BR" sz="2050" dirty="0" smtClean="0"/>
              <a:t>) e vegetais (forma não-heme)</a:t>
            </a:r>
          </a:p>
          <a:p>
            <a:r>
              <a:rPr lang="pt-BR" sz="2050" dirty="0" smtClean="0"/>
              <a:t>Frutas cítricas auxiliam na absorção do ferro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29700" name="Picture 4" descr="http://www.papodegordo.com.br/wp-content/uploads/coracao_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636"/>
            <a:ext cx="2641403" cy="1143008"/>
          </a:xfrm>
          <a:prstGeom prst="rect">
            <a:avLst/>
          </a:prstGeom>
          <a:noFill/>
        </p:spPr>
      </p:pic>
      <p:sp>
        <p:nvSpPr>
          <p:cNvPr id="29702" name="AutoShape 6" descr="data:image/jpeg;base64,/9j/4AAQSkZJRgABAQAAAQABAAD/2wCEAAkGBxQTEhUTExQWFhUXGBcaGRgYGRcZHRgcHBcYGBwYGBgYHSggHBwlHRQYITEiJSkrLi4uFx8zODMsNygtLisBCgoKDg0OGxAQGywkICQsLCw0NC8sLCwsLCwsLCwsLCwsLCwsLCwsNCwsLCwsLCwsLCwsLCwsLCwsLCwsLCwsLP/AABEIAMIBAwMBEQACEQEDEQH/xAAcAAACAwEBAQEAAAAAAAAAAAAEBQMGBwIBAAj/xABAEAABAgQDBAgEBAQGAgMAAAABAhEAAwQhBTFBBhJRYRMicYGRocHwBzKx0RQjQuFSYnLxM0OCkrLCFaIkJYP/xAAaAQACAwEBAAAAAAAAAAAAAAADBAECBQAG/8QANREAAgIBAgMFBwQDAAMBAQAAAQIAAxEEIRIxQQUTIlHwMmFxgaGx0RSRweEjQvEVM1I0JP/aAAwDAQACEQMRAD8AvGH4alPWXc6Dh+8eVt1QY4HL7zYxG6JojkvB2EoVMlCoOGzKYnhMVY7ThBKmSDYjOMfUIVbizgw6NM82tlTqNf4iW6pH+YkZo/nbVPHhD2iuTUjurNn6e/8AudYm3EOXWcSsZRNQFAwX9OUbEqFBEWVVYxsYZRMjeUK4ntNiHOIaudw5hy8SAGcCFRlWQStYzje+dwGz3h6mnh3i2N4xwGmmVCgiXnqdE8zaCu4X4+UuWwJomA7H01GkFQ31/wASrk8W4DsirLje39unr4wKU5jgVSAC0v3ziguQDZYx3M5M2Wuy0C+rPHd5Wxw6yGpyIqxTZgB1SbZEjQ+HbEW0Mgyu4ibVeUCpsQLEKsefIasxOTd0C77IlVbzifGazMv2QNRxtOLyoyBvlSjqbXOQtGgq4Edq2WEJpU8/E/eJIhw2I6wardA4gt3iMbU1YfM9MMWIGh06oJ9v9YXC5nKgE6kzYhlnMsLlrgDLAkQqnmtr9OP94GYJ1zDTV2aKFmI4YAVb5ndOtw/H+0a2gQVUlm23zF7/AGsCE9ErNvOGjeoGYDELo6R7m8DW42cthKueHaMBTJ4DwEWyBAFzIp1Ag8jy+0U/UY6yQ7QGdRLTcXHKD16hWlwwMHJ7YY2lpLMXHlXY9IyBIxOa8crldxLcGZ2mtcxca1syppAElROie/3z6/nlKFJ2FPFGfiEjGJBVSgoEHIwq4KniEujYmQ7U7PqpFldOWlqJZByB4A6dkeo0GsGpTFntCUtr7vxJyMqdRi636wIPvWNNaQeRixu85Lhs+dOLSk21JsB94rYqVjLGMaeuzUH/ABjbz6S10+zq1J/Mmqc/wgD6vGc+sVT4RNH/AMcgHiY/Key9hEu6Zqwf5t0/QCOHaTHbhEE/Z1Q9lj9P6mm7IYOmkphqs3J4n7Q3W3gNxG55TF4cuRC1VJU29mCf7eEA70vjPOMcIHKcFbudPu0TxZ36ScTkWVfQ+dvvEDY7zjyntJOKVPocxxjqrCrfGVdciJttKPoh0yR1dfvFrKuGzA5H7zMuQjcTNq/FVTjuSg+hOg7/AEhhKggyYNcDdo1wbAJhSN5bcBuj65/3iptOcARoX+6G1uDFAcEHl7MVN+DgiEF3uiGTiHQTSJg3Ur45P284rbULVys3eztYuO7Yx4KoG4MIGsibQxJJdRFSkkpDpFTAWrgGSFImQArmCKyOfWh2fOCVacsZVgEXiM+nYqBuAEM9x3Q9qKuKrhEV0yh3PFzMd0lUVsxMYNism2TOsrCZzHcuaUgCCi62kBZnsoY5hEuogi6vJwYI14k6VPBg4YbQZGJ1KitJIOJDThdEgl2zjQF7Ac5AciI1OO2Mh0asZ6+vX7TUGDAKpakhzlAkHFtGECsZBh9R0jkWA/v6wS7T92uTLWALG9OYWqzxRRxGUqmPGNWvRWYzn19Io1qyKfLIEI6mhkGenr/kujAmVHbaj6Smmp1CSU9ouPpFuy7OC8Rvh40KzFcIpF1EzdFki6jwH3MeztdalyYhpNO2ps4Ry6zScHw9MsBKQwEYWouLmen4VrQKuwjlMwJhUCBKlp4msdSU8SB4mC74lbU4K2byBl5rCEy0pbwtGreQtSrPNUjfMWbw0hMEdIfEJoEKLgNmFe/CG9OGbI9+ZR8CfTZbrO+oJ95RDLlzxnEnkuwzBFnnYawuxGdjtLYneJ0wnUUyWoWKVDxGnjDAJ7gMf9TmJ6hckzK9naQOAkMzW8ftDFmSZmjcy706gzZHhb3rAsACFkNbOGX2+8LWbnadx4iXEqFM1JSoAgx1blTkQgeUidOmUizLUSUfpPLgeyNAKto4hNzRdpEDheH0mOJ1MBfT5m9VrK2HOO6HEguyHV2ad8J2UcG5jGUcZBjMypyk9UJB5n7Awtx1A+KBdkXlziiowisB3ikL/pV6FoZTVafkDj4zLuFrnJOYvVVLSWUkpI0IIMM8KsNt4uGZGBmjbPTBugnUekef1AXvPF0zHdUCeUfKngn2IWvsDNnn9IgKyBJJcy8LK3i3lWWGSVXtD9bksCm3r18oBhtvGEpjGvWiWAYEUbInRlxx0xzz+0jilcxNQBLanJ7ZaatC/aWN8dT8vl1mrpwSBmALTvDNjGPW5rbiEZBwZHR04lg6lRfhozQe7Ud4sljk7Qynz4QCrHFucQT8o8p5nAvHoKbPI+vXrMznXzkdYp/fvWFNeQy7evRl6hiVzGv8NXYYydJ/7BNOgbzLdj6YJlEj9SleRYeQj1mtclsRzs2kV058yfvgS20huIy3h7OUkq1N774hRIrGYpXXbi0q/hUD4F4cWosstenFWV8wRNVWekkpWDZh5w3YO8pDCeRqODgxaqWOMJhVA5xjJnVJMKSQCzjsucvrBanKkgSCMjJnq0uSddfvHEZOZ2cCRAchAgZxk+NVglUa5irAIJPvsEOP4qQo/wBtvXyidpwSZieH1vIe+2GWWZhGI9p68tp4QBknFjHVFKUsBTOOTCF2HQTlBO8JTRqza2pt7eBkHEIoOZSNu5A3AdQf2h3RtvGa+cS7M4AZ53lfID48uyCarUisYHObeg0fe+N/ZH1mn4XhiEJAAAA0FowLbmY5Jmu9mBwrsI6khA098oUJEUbiMkMwQuwyZULA67D5c4MtIPA6jsMEqvspOVMsd9jFkoKkMhRcfpVxHDkYcYrf4xz6xwAWLkdI0pq/jCdlB6Rd6fKMpdQDrCbVsIsyYhsipaJrvZDF3rzGlPODRs6fUKVHu9evvE3Q5hRqgP7Q83aCKcEE/KA7omUmbUkm9/rGPa7WHxT0C1heU+RMhcrJKz3pIjgxI4YVTqgZ2gnEOTMg4tIG0XKzybOtA7b2YYMlUErG11b0ciYrgkwz2bVx2iO04XLHpKLs4r8lHYI9Bqh4zNPSb0L8BHsqa0JFcy5XMlnTHEUUbyirgxDW5xo1coRhL78O8dTMlfhlnrpBZ9U6EdmXcIMnhJQ8m5fH1uJ5jtHTmq3vByP36yxVFIQcrcYVsqZTuNourA8oOlF35+t/WKDnxS3unywX58REknOes7pDJVFvso2Gv7QdaO88Rgms4dpmXxi2qSQKOSQTYzG/SBcJ7Ta3DtENVKHcP0HL4/1E7DmZ5h0wvB3i7LLHQm4hdoIrLxg88AAH5W5WOb8xn2M8J8QzvCqseYhOSlACC7jK1r299sRqLEAAU84dayeQmTbbzypaJQzUoDzhnSDALQ9VRZgvmcS04NTBKUoSLARl3sWJJnsCq1oFHKO95rQkwi+M7yQiwv5c8re7xAUYz6ErnedoMCIkGMpFIT7/AGiV07vyHr9oq9oEExSi3kFJz0PA6GB1O1Vm8NTbhsiVCjxYF0qLKSSk8iCxHiI2LNMeY5GaGVbdYzkVhGRhdqQeYilgHWOqHEXsYzr9L1EVZY2kVHOESGSBZMwsVUXGoMD3UrSjDoGZqSNU6LhJIE86a8dwbSeHaFyp8AauDZIXLqoCVYQJrjOlw1Sw6jujnn4Q/peyrrt22H1ilmpVDgbmR1mDUSkHpwJiQbhRJD5DqpZ76NG5ptDXRuCcwZu1FngA5+6DSJWGAiWmRKTwAlgeYHsQyy1M2DzhVTXImVY4Hv8A4ktTs5QLIAUEKUARuruQciEqJDd0VbSVHYHB+MlNfrUGSMgeY/kSu47sxNpwVJPSS+IFx2jhzHlCVunas78pp6TtGu84bwn6Sn1aXglZxNfh2i/eUhQWklKklwRDOzDBi11QdSrDaXnAPiZKLS6tkHLf/Se3+Hv8YIONRgjiH1/ueX1WkNJyp2+suEmrppqd5MxJSdUqF4CRQeZx9It3jCfVGJUyS+8kngC+nCOd9Ovi5yV7xtgJTPiFtfUoklNJJWQReaACEDkkXJ7Q3blHVaiu9uEtgeXUzrNNcozwzDpUwqUSokklySXJOpJOsahGBgRVY1om3gIC3KVcS14DQTJ83o0BzmTokc/tCOouWpcn5e+XpoNjY8pp9Hg0mmSDNLnnmbaCMq0E72nA8h6/qadVI5Vrk+ZkqMSRvbolFuLh+1m9YVBpA9j8+vnHDQ+M8U4nLp51psoM9ioBQ7eXbEp3QPhyvwP3kd3amCpzIVYIJKt+W+6Rpdhn1bwQ3PU4FvI8mhRqzavC3Met4jn1QKi1vG3lBCm+RH1rIG89lzOcDZZxWG0irjQWvw9+sBI33gLBtLLIUlI4cPo766axoqUrXHr1y6/GZbgsYpr57mMl/G+Y7UmBML2jqlIrJ6pZb8w9h4+bx6/SoDQgbymbqLnqvYoY02fq6qaRuC3E5d2pgN6VLzhRryRlhL7h9HOZ1HybyjPaoNyEUftE/wCojSUspFzC1mkBgP8AyDyX/wAlz+kK/oBL/wDkvdF5r0qG8lQIggoKnBE3VOYHMqoOtWIYSE1vOLdzCLJpWIc4o1EvwiXfZnDmQJ8zW6AdB/EecMaLRhj3jcun5mLrtRlu6T5/iLsbx5a1rlocIBAtxZ7k2zFuMOvYScLyjOl0SIgducTSFH8xR1Sw0L2Iy7BFBncx5wPCPfJJMzXIqVmLliCyX4MEjugoPXzlWXp5D6+f75haJAWSpVz35dceiRFlQNufXOBLlAAPXL+4wwPGZiZhlzDvIBSBqUvk58Q0chOeFtxFtVpEKB02P3xFXxC2d6IGqkjqf5iR+l/1gcOPjxgb0cDbcjGOy+0eIdzYd+n4/Ey+dUqmLEuUnemKsAPqeA5mC4VF4mOAI3qNWB4V5y4bP7Dy0sue02Znf5U8kjXtPlGNqO07HPDVsPrM9kXPE+5+kukjB5IDFCe8CFQtp3diPnBtaTyhUujlj5UpHYI40huZ+8p3jz6ZQDhADSwMlbjKDtvsGiaFTZQCJwu4yV/UB9frGnoe0nqIrt3X7Qd2nS/ddm+/xmW06lomdEpJ6Rwnd1clgBxePQtwleIHaZgQh+BhvP0BgGHJoaZIsZqg5PFTX7h9o83ZqDk3HmeQ8h65zTrqBPAvIc5HUTFKLrU549v0EIO5Y5JzH0VVHhGJxu5F+R7HcRGdsS2ec8SXAGkTnpOOxhWHVxSvdUSZamDH9OgI4QxTZtwN7J9ZgrqQy5A8Q+sU7V0HRTAsWCs+339INSGRmpbpy+H9RvQXd5XwnpFEqbBWWOMsNkT2gDJAOmY2RXN6ZeRzb9oAeLpFDTmJsdxYSkFRMG02nLtiHUKilm5CZ/guACYszp53t5RUEs1ySSVXPHKN63UFVCIJ59qwCbLDknfEvVIUS7ANYM2WkJhSdzM2+8E7Q/8A8kG0HLPw+sEyekUNkiVVg5B+9/rAyD1lC8gUk/2jtpQgzM6XHFSj1H3DcJud3k5zEaDUB+fOejr1JT4Rmjad84CdLiOrq1MkTjQNhc8nMR3OJf8AVqOsdbJpVU1UuUxCSXU/8I077DvgGoUKm3M7D5+syf1ykHhPSaXtlWKATJQOqzqZiwBAA7LHPNmg7+FQg5AQXZtQJNjc+Qlal36wKRujm7M7G1mLEW74GBvkTVbbwnO/r/sKkqCwEizhiMmI+Vw9sj3mCjDjHr3QLAp4j684OiaxSP1BbnMgAJytl+/KKZ5DrmEKggnpj+Z2qeopCdWJd2ZzlfO17feJ4jjEgIobMmWrpAVCzHq2YqyJ8X09YsfHvBgcBC/v7o4wOtuaeaHRMBSAbgEgkoA/h3bNFx/8nrEdXQCvepzHrP7yp4bsoihnzkh1FSiyjmEEulA7NTqR2Rkdo3ux4D0+/nDaRV7vvOp9YlmpFNGUj4O8mwZjDeBhl70O8WwRPhPAMAGpwdp3dkiEylPBO94xBMMT6ZIBF4AyZnK+DM8q9mkKxKQshtxW/lmwLf8Asx7o0qtW36VkJ54H13+kdsqSxRb1EtuN1AKwm/VHdeFtQ3EwA6DEjSoQpbzgAVpnC2OsYxDqGiVM0tq/p4GD0aZ7d15QFty1waslFCim7Js/G+cVsBRih6bQlbB14vODL5xT4Qwhm2LKpUrHBBHkPUxpNvbWw6jH0gOzcrqCp98pEqbB2WbrLCUToEVgikmmVwSkklooKix2gjX1MomI4r+Kns/5aMv5jGxXT3NfvMxNVqxa3Cvsj6mN6eble0D4ZkaiwttGUlTa9vsx0zHE5/EHg8W4YsYbhswEizsXa98rHkIo+0unOW+ROASA4tbIaRUWgRwDafnSpABYEke7RrryhwciOsF2bVMZcxwnROp7eEBtvC7CDawZ2lqpsICRupAA8ITNnEZXjJlz+HuHBFQV2dm9+AhS9j3tY95+g/uO6fdHPwjba2XuzSoFPWSHcgEAPe+heGrvC3xm32c3FWARyMWuZjbyQygQCSSEs1gQ1nYvbyESCXxkc41smcHcfWB1MooXvIfNhmp3N2PjblFHHAciGRg64b8Q6oo2dZWklgspJINzmHF3SQO4RBYe0fjAJbnwgHHLPT1mCKkkJWm/zB08A7Md3K1jpaOx4T8YYOCVPu9c5LKnMGVYAk5k6fN3vof3uG6GUZM7rO6OoBWhioiWpKnuTY5C4zyaI4s4x0lbayFOcDiBEfbVoG9KmD9QYnsuPqYR7TQcQYdREOzieFkPSL5JjGKiNNDpdxAMEtANtElaJxnhk9UE3uzFmJvfXwjWNVS1Hff1yl0bpiWah0BjP0y5sx69f9it3Ix0ZNvZ84330w4fR+szw+8q+PSwifJXxJT5P6GMcrwF1+f7Ga+kPHUy/OC4mPzDzZvBoh92JhqPYgyooIURthFeEApVYOGOt9CNBaHtJqFQFH5RLU0FzxLAKyqK5hUqz5Dhwha5zYxc+hGaqwiACQqvYCBDbnLjaC/ErERTUKQc3QlubufIGNXTVGzUIn/ypMTp1IpZrz5/eZxQ7SSSzrCf6rRp2aV+gmpX2tprB7WPjtGH/lAtYlyuus5hOg4nQC+sB7nhXifYTrO0aV65jRGya5wadMUx/Siw7CTc+UUGoCnwD95h6ztNrRwryhEnYSSgdUKHPePrHHU2NuZmi0gYEFqsBVLBKCTyOf7+UcuoBPilWIYbRTLq3tqM+UOcIiNgMJRMFrxGIAiH4bN3VA2DO724j6Kgbzl2OY4OJnVjC/d5jX6kiZdslhHSK6RV0pNuav2jVvs4RiTc/COFZfFSSgZe/YMIczFwDA11TBz9fSLhZdSZaPhvWFU5YJdgnz3vsIT1I4b6j7z9pp6Tet/lGm1iD+KIzBQPN2A/2mG7h/kPwm/2eR+nHxgX4kBIYAkpWN1wWsD26GLcYA/eH7slvmN5DKBRMStBZTPcNnyzcukPzgLpxY4TLthkKty9f3HCqiWt+kQET1FI3iSHAuMtOsbanOL/AOvC3OJhHT2Gygzt7z65xfik5DkhYUWCSwcH+d2fl2iKEjzz65xmhW5EY6/1AOnDJAZwWuHcE9beL++EcHGAIxwHJJ5esYhYmbhJKjugpBYXycMGswfwtxguQN87QHDxgDG8bYzPJo6ZarElOefyqz52hbWrxVKYlp1C6mxV5f2IplVkZDV7RorGlLPeErEIOYJ1hktcVDknECRD6RYF9ff2jQ0bIhyefr8RW1SdoyVVgiNZ9UpWKCogyo7cziKcrHzIUlQ7jGTSws1IU9QRNfs8YfHuM4pKtNVTpWi5Z+fMeP0iroaz3bcx9pfHd2e4wVMCMYM7IyHt/YEcDmVks2UD1vZv+/lEsw5CVViNoTg0j8ze/Sm5PPQesFoHi4jyG8FqX8HD1MCxqjlVax0qEzEpPVCg44Ox1ip1ViMzocE/actKisKwB+MCOz1HLO+mRKSoapSB5C0Qus1Tnh4ycynd1pl+ED5QmjpUvvkAdwyh9FwMEzGuuNh90HxfHUSmA4jk7HiefrqIarrL8oHBPKAnHVS0kzApKcgWzzY35E94TxgpoB9kyeCM6WoTOQ6WIIdw9/Hh7aFHQqcSpHSUna2j6KalY/W4P9SWv3gjwMO6R+JSp6Sli5HFFEiY5teGztE2WWCildUKhV23xLBJIVdnlHSuJ5srQBEuWhtEvze5+pibW4nlyMsZYto5aJSUsCDurca2UkdYOebEHQQRlAxiXYACZ9X1dy519nxgirKAQ/YLHeiqwCWEzq94Lp+hHfCXaVLGrjXmpzNXQ4DcB67TXNo6XfQJ6CPlAUC9w9iOfWUP9UG4+8rFi+U0NFZwMam8/X8ftKvKnlbEhyhr2si7kknNrjsiinj59PtNZkCZAPP7winVLSVAWARcln3m0z14BoKvCpIHlBOHYAnff6QMje6xLKVZIZ7AOfv2vAyMjJ6w/s+HGQOfr1tIUyz0aVJzSDzdlFzlz14RThPCCJcsO8IPX8Q8SAodVXWYktw4HgcngwQMNovxlT4ht69CBzFgkkh8hujhbUuWYWOd4C+IdQQMfWNPiNWJly6WSLG5bgEpCf8At5Qa9Q2F8hMvs0Fndz1/7K5JqcjGW1fSaJEYU1a0LPRmBsZUGWOBGCMSbJJPlAP0RPM4mZZrq/8AUEyUYysf5f8A7H7QVdLge19ID9YM+zGNDiaVhhYjMHPu4iF7lesb8oZGWzcRTtnO/wDjTHOkd2bk6gEx/TDDZmU7MbXTKOcSOtKJ6yOHFSefLWPUarRLeoI2YcjEP1X+Qq26/b4TWcLr6WsG/KmAHUDQ80m4jz1lLVti0Y+0cWxguV8QjNWFKY7qge9vGK/p36EEfGVGpXqJ2rD0JSDMmMz5fcxIoVRxFt/ISovZmwqwCqxZKh0cj5Bmoa9h17YJY2E4QMD6/OHr0xB47OcG3t0QoBxGEbeBTqneLdkOVV8O8U1me5OPW8MrpX5YKcx4d94aQCYBlf2WoETqxQnAkpLgEHdJtxz08I0egUcoZfZl121kJFMoBgprZDuBjrMLj4yRvKxsxO6odr2F06E9kK3+1BHnE/xHA6AKOYmIbvSse+yLaEnvce4/xIb/ANZ+I/mUelrmbjGoyRUx3Ixpg0LmkE5lcnlBpmK3Nz4wQVynCY5wXGd6WlY+Zg/awfKFrKyrRplwZBtDjSlEkh9HcvprxZIHdBqxnnBsCZUaia7vDIEkCCCcQQRYguCNCMosVB2MMhIORN8+Hu0yKym6OY2826pPPVuRzHbyjGrH6Ww0t7J5fPpNZibFF6cxz+MGxPCF06mUT0RZlAE2FgFDsJtrBmQ1nBO02KNUmoXIHi8vx62i9SrJL3zcg6mz93/ERTOcRkDcjELkpJXMBUE7pBGZd3frZ5loMAcnJxAsQFUgZz65T2kIKWDkg3GjDdLDyHa8TXgrIsyDk+uf/fhPJNUUL6SxcspuDvw095RTjKNxTmrDrwftDsGw5G8qcbSkErBLMdQHNyBn94jw7uOQi+q1DBRX/sdvh/EzTajacVlYqYkno0gIl/0jNXeST2NDKoQuTzMDo3UDhEnoax2AzNoVsr6zQLADJlpo5IAcwmTPM6nUG5+I8ukjRjctKyknW3O4A+pDcUmCig4zFhmdzcXQSliLni75ju1PdEmhgM4nbxggZLTY584UdQQQeUujlTkRDtrVTpsvopMtS1lnbIf6jbzidBTXS3E5AE3VsZ6M1DJO3wmfTdk61IcyD3FB/wC0bY12nJxxfeZ50OoHT6j8xYozpC/8yUsZHrIPcYYxXYvQj94Bu+pO+VP7RnK21r0hhUrbmEHzKYXPZ2lP+g+v5nfrLvP6D8Sy4CuoqUJXPmrmPcAmzaWDCE7xTQSK1Am/oOPug7nc7zQsMw8pSHjzup1GWnW2g8pLWSbRWhwTAccqtZUbigeBjZrXIkPhlIPWWeinCZLYHMZ90QNtp59lKkqekri6eZJn9NKBJcWyB0ysHI1+4d2tgygGSjY2Mmr6mdVqT0gZAe1+FiGvx4Zi7tEsQu+cmWLbbRtTYUiSneQWe5bI8yMn56wrY5YZMGZUttaKZUiXIlsOtvrJ0ABSkMM/mJ7oLo7FrJsbyx+YV6yqAHmd/wASDDvhgogFc5T/AMqR6wVu0yfZTMAaYdO+GZbqz1f6kj0aBf8Ak2HtJO7mK5mwFQCQAkjjvG/lFx2jX5/SEATylc2glqpahW7ZCrj1hzTMLqxnnGdZTwPnoZEnEQsMoxcpg7RPhgU4iCiQEgyjFpfhxC8HxqZSzBMlFjZxoRwP30gV2nW5eFoam81HI/7N22K+IcisSETDuzALpVr9+3+0JcVmn8N26+f5jXdrb46T8R1EOx7Z1SldLJLpUXUBmBawuHFsou9WfEh2j2k16qvBZsRy8osTInA7gkrCic91TEF+OTFuxooXbOMRstSRxFxj4icpw2aPy0y17zlyxYEEkEKNmvnwVFRkDhAOZJ1FZ8ZYY9Z29biNcPwjoiZ9QUJvvbobO7Oe/TXwjmbu/G/7RO7U96BVTk9MyubZKqK9PQynlSNdDM5Hgnlr5Qr+urDcT8xyHl/f2kjRKq4Zt/dKNO2BnS7pWDyI9RDK9qVPsRITRcJyj/uJ1gWHTZc8CahgAS+YfIfWL23I6eEyNU1iUkNLdiU7clG4y1bLvhKpeJpgtFWxWFy6hazM5bty9vOH2znhBhVjzaTZFKZYVI6pTdr379IqSy8zkS2xivZrF98bp+YMN1w4axs+VtIXvqxvBEcJljpR1yDkQ8ZmoXIzNLs9yMrGP4cEWjPYld5ocZBi/EcHlzUlK0pUDoQDBqdW9ZyphRZkcLbiZjtfsUZIM2QCUC6kZlI4p4jlHpNF2iLfC/OZ2r0I4S9PzH4/EuOyUlIRL4BKfpGZrnPEZrsvDUAPKXTpQcoxLvE20QwRzkNUbRfTr4pQyiY2llGPQ6c7S3SQbPY70R6OYWS/VPboYLdTxeJYlfR3m45/eXSXXy1gKcHLyL/UDwhfcTOZSpwwxPVVstA0DD0H2ERvOUFuQiPE9oEp6qbqI6qfUtpErSze4RtKhX4n59B+ZxgcsklSnJNyYi8gDAgnfJyZbUVpCc2A9iAi2wjaBJE8lYnvFnijl+bTgwMMTN9tApbMyb4j0Ly98C6bxrdl274m5rquKknymbpmkRuEZnnp2maTYOTwiOGXUk7CTKo5zP0Uxv6FfaKh08x+8MdPfjPA37GCrCgWII7Q31ggx0gGVlOGGJ1KJBBBIIyILEdhEQ2CMGSmQciXjAPiPXU4A3xMSNJgc/7gQYROlRTlCV+HL9o93xceMA/Qy10vxfnrISKRKlqLACYbnkNz1ijJYoJNm3w/uSFrY4AMeL2pr1MlMuXLfP5lt2Fw/hCB1SgZLn6D8zTq0FWMvGtFRLWQqcozF88h2JyjLNjXscTrLVrHDWMCO5dEIcTSqIg1xnk6gSRl6xS3TrjI2kpewMqWP4f0bkC3HhANPZh+EmOsf1FRXrFaEJmJ3Tnx4esP5KnInn2XBwZX6inVSTeklvZssmb7DLlpq9W4sG8lSc4hdZjdYtKkE2U7MGa5DDtYcIuQh5mTxCG7P4d0ad85quS+Z8fr5ZQnfZnYSnMxrLqGU/C0Z9wyMTX7Nq4izdOUZypzxnupzH2XEYyaUqDiOr0llgyoiz2hTgwOtpcwREAPU+Dzh6rM7iU+n/JnKlZDNP8ASdO4uPCNl/8ANULP3+M0hhlj6XUkRnGsGKOgMK6beED4eExVkijEMP3nLQ9TfjadiUXaSSJcbGnYvFbyFEQJxOYnJRHfDfdKekU79xtmF4XPn1CylKjYZ/vFLFSsZIlDexlpwfZlaLquSbk/eErNUp5QLEy74NhxyhLHevgQW8F2gqDLCkuzenvzi9NfjxKEFjgSq4JiK1TWzA18IduqXhnLWRLzJrOqHjLKYMnjlL+I0wCSocoY7KBLT1Oq207H3SibMbMrqTvKdMrjqrkn7+xsarWLSMczMnQ9nm/xvsv1Pw/M1DCMAkyAAhCRxOp7TmY89fq7LT4jN5AlQ4axgeusNqqQEZftAksIMIlhzEdVhctboUkFjrzDt2w/Xc48QM62+okJYOfu2lZxXZABzKseGn7Q9Trs7NFb+yanGatj9JVVy1IUUqDEaQ+CCMiYTI1bFGGDNN+GWADo/wASsdZbhHJLsT3nyHOPO9ras8Xcr05x/TJwjiPOaNT0YF2jKWliMmEe3pC0hoJkpygTvPJs8xD3uw5zlrE4RP5wHvW5ZlikkVKTMBSWMEWpmO30lOIpvKLj1CqkmPfozkf4eR5Rq6dy/gb2h9ZN9A1C94ntdffBZk9C034Z8jnBgGU7TJZSDgw4VMtnYWdvP7mK4M6DVGKJZhrE8BjWm0dl58I28+khpZhN/KA2gT1VdCU1hF5RpTz4TdIN0liwjE0iyv28feUF0twpyrcpmanTk7ifV88KJaE9TYLLMiTShUTNdvsTEibJVqpMweBQz+JjZ7Lq7yth8P5jFmrGn4c9c/TEYbP1U6c35ZUCAd9Lbt21fyDwPUU1qcDn5dZZbgwywx9pbJNAU3WUjv8AWE201rdMfGCNynYbz1ciWolAnJ3uAKSfB4umksU52lCzYzwnEpO1fw+rJqt+SuXNAyR8iu5yUk9pEa+muFYwyke8b/39DM+8FznMzPE6SbIWZc6WqWsfpUGLcRxHMWjSrdXHEpyIi+V2MuHw2kA7ytST5Rn9osQJKDImpVMtHRo3fmvveNoQIXulI5wb85NhVVumwBPlEU2d20oDmI9r8Hm1CCEEJPFibAuQWY3eGKLVDEkQ6soWAYHsz0SXUS+rEjuY6DmTE3Xk8uUDZZnYR6Kb3eECxgeGZ1tXO/Ez0U4NietySLn3zjS0adxUXM9fqE70rQOvP4Dn+JdMEw/qhKE2SGAHpGZYXsbbcmM3OtYxyA+0YLS3vthYqYEHM4C3tFcSThRkyQ4UpYYBgWJeztlbWHadNa2+JnWdpoD4VyZ4rZ5V8vA/eGP0lo6fX+oMdr3+Q+v5lT2l2AXN6yVBKhqzg9rGGq9Q9Aw6nEX1WtOowWUAjqJecCpxLky5YZkJSnwAEebtYtczN1MeDKyjh5SzUskEaPG/pqFZBnEQscgwCoWHtGLqyBZgRpAcbwWoJYsPpAqwrMOLlCrI6RFrv36X+0RZwBzwcpZzHOHyQbsH4xpaGvjGTEb3In2L4cmYgpUHHOCazTkYdOYkae8o0oOMbMASpiUOklKt0gsQWsRCtOvbvF4/OaxZbVK+YmWbOYlMWpSZkxRPMx6a+pVGQIp2QVdmVwCfgJaZErgCfOEHbznpAAI1kWzt2vCbYMht4ambZmDuL3fs7LxTkMYgCu+YRTzmgDpmDdcw1VTrC/d7wIriGt2eRWVCZ0//AAZINjkpRIJf+UMLal+/U01rVVFE5nmfIfmA1NCOycW+M7fHz/aF1u0YQNymSEAWBYaaAaQSuvBz/wBjtegzvbv7olxCumTiFTC5ZuA8MhBusbqqSoYUQRJB8GjsQhj2lxWo3ktNUMhc24XBtpFQWzsYo+mp4TlfzHsz8Pics01XLAXfcULKBb5kE3CuWRbW4giseLiXZvv8R690xdZoe7XiG6/aZ7Q4fMwyrVTTbjNC8hMQTZQ4HQjQxa5hqK+Ic+o8j65TNROE4l6NTvJcZcIylyp4TB3VkSOTWbsFNeYlnEYoxEEM8V8SjEnjBkXTurOK4PMyud5OJojthLYmP7JTelqZsw6AAd5v/wAY2tWOCoLPVdmWd9fZYegAHz/5NgwgpTLBIy95g8z5c4yaSoyxHX16/uTqeJnwPXr10i2rqitTJ1NoA25yYyqrUhZukfYfQplp3lm/ONHT6RUAss5zz2p1L6hvIeX5kM3EVlTA7qXta/8AeCnUMxwNhKitQJBMq5jAFZfi/MwM22csy3AvlDKXEs+kI3RkWv5ZwdL85FnKDarynU+QwC5dweEZ+s0K446+UoljVmKJmOrQsoKiBmG1hZUfg8LGaVbJYM4htPiW9nCV1bdYYAQ+XOBhYNjnIKmdvwic5O0jHnDaGeRme6NDR6jg2J9fL+4vdXnlDJ0+0PX3goTmLom8rtdVgq3Rc8IxGHEeLpNWmsheIyu7P/D+lplKnzuutSlEb2QBLslGrcS+Wka9mvttQcR4V+piyIEsJq5nO/lmWkV8lIYSy1uA8IUFmnH+hPxhO5tbm09mVsgllSy3Fge8iLcemJ9gj3j+pC1XAZDQOqwCVMG/JLfTsI0i4DY4qzxD38x698PXrbEPDbKzVAy1bqgx95RdCHGRNRCHXKyCVWBc0SUl1kOQP0jieHZF+6IXi6feVZlXbrCserpYR+HQbhn4d5gtaYGZ2lqct3rCVmYCkmzsb8IaGDH85nUmYxYcLfRrx2DzlWGRvJKZnyYg/SKvtII2hMpy4a4Ivw1L9rjwjgJQ7bwqjqejUlYLlBcPqxfud8opnfMpZXxqVPWPtssOFfQ9NLAM+S60NdyPmQDwUB47sWZxXZ3nQ7N/B+XP955q6k1vwH5evpKjs/i2/LBB0it9PC0gAOsMqF8I6s+cz79MRynMmpMWIEV7lpyqtU8W4FxK920dIKiAYSJUGF7ppl+wCmmLHJJ+sbPaA8GZv9htguvw/maUucWblGAFmyE3zDdmpO/NJ0TDenq47APnMvti3hRax13/AG9fSMsWmKK9WFgNIPqGJfEy6wAsGTcP7aB4zLzpcu3YPUxM6QrU+vv0999j5zsYjHBFEOk/KQ47YPp/I8jAXAGVza+RuLChofI/vCqoEdknaZ8NwwXD6yAW1TUUx/T1LxmWVYhhGMqbCZGDIKwtEyLcR5wJWD4xiYlSlKJZhDFXFawrHWXop4ng+z8jck/iJvzruAdHyHvnDjBR4+YXYDzPnL6lzY/dJyE5mzVLLkvw5chCbMz7nnLqqoNhI1kM/v3nESwzPFcs4iSJ3TVKpd0kOrOz6/3gtdrIcrtKvWtmzdJNtDSfiadS5YAmhJ3X0U2XYbQwHAYXdOTD+fXSAosehykzfYFCk082oV8ylEXz6tr9+9Gnrzm1ax0htAGsGX5k/aeTFFRJOvnBFAAxPQ7AYnoUW5e/KOwJTafC7H2eUdy2kRgqkWkXBALgPy/uDAeIQYdW5T5KrMntcsz7oBPl5RbM7G+/reeFDau72tZvP6RxAlgcy67Cq/KmJIbrc7uG1/pirqGpYGYfao/yKw8pjeL1Joq+olD5BMJA4BbLA7AFtDmmH6jSo554+238TI73urSOn53jWVjqVjOBmgrHFZHhVNVg5GKMmJYUKY5w9AfeU0K2sQMCXGkAjgViBZxCfduYI1LmYpgFf0M9Kz8uSuw692ceq1FfeVlYjoL+4uDHlyPwmppngixzjzxQgz2GOsseyChurIz/AGh7SbFvhPM9rHOpA9w/meTFvcE8/WA5zvBcp1KJOj+9IuATI2EPrUIEsEEPm1i7cu0wy9SBAwMojNxYMUTpmRSScrkX7LiF2IHKFxkbz6WshQU5fPO/c+sVBwcypG2J9t3/AIQMGuH+UH3RagZtUSo0S2gNgm6teI/pJ0IWJLYxHNNOjPtrnQzpwA5MLhCTtKcOZSsfxTp6iVIB6pmJB5h7+Txu6WjuKWtPPBjCEIJfcVmbqUIGW6D3l4Qu2RK/cD8zmJadeJmf3xSpbe+6BhescAzCaajUsOlJIcDTPO3dBU09jjKjblBPaqHDGc1NMqWWUGPu8DsratyrjeTXYrjIkKTa0UPPeEMaYOCpMwchrd73g9dfHW490U1JCssqNZJTJkTkpSLzFt/rVveW8YdoPe8LHyH0E0tKv+QAfGVff5Ro4msZ6eyOlCY+2TSgztxaSobm+zDIa52N/rFCmSCeUQ1rMK+JTjfEnrZikieHUZUwpMsTN7eYPkDpkIoxGwHoSKFBKnbIznHLMWSiSRoBwFw8THDsDPcjkL5C1ha7ntNoggTpbNgpiiqa5syf+3vuiv8Ao2fKZPaygBce/wDiZX8SqfpMTmhAdREuwzfcGnY0M9kPw6NSeW/3MxbqTZaFUZM4wnY9RvMUR/Kn1MEu1wHsiaVHY4UZtb5D8y10Wy8tOST3lR9YzbNax6x8VUIMKPuYdOwFJG71k/0qUPWAjWHnz+Uo61uPwYknbFdYtM/3bxPeXhpe0RjlEzoFJ2b6f3LXjezkhYPSSkEcSBbvziP81W6kzHW1TswlYqqAyENJLpGSVF2HAE38YKtneHxia+m14RQnQQ34fbRJVPVKPVURkeIzH0hkV92Q3QxHtK9LWV158j9x/MttckpmHdAAt3/tpC9g4HIEEh4l3ggmlG8Us5Hb3D3pEK3DkiXIB2Mjq6p1JKAwCSO9wffaYlnB3E5Vxzk9ZMSd1SU7pOY0PdE2MuxUYkLnGCZLRIC1pBBscx45aRNahmAMo5wIl2+xBIWiW9zdvfdF2HFYSOkL2ZXxXcR6D7xNTphdzPRmuGSltAWGYB0h0quAzgDUkwBEXY5j4SggKg2n0m+SJQuFlGoMWaqlTCbJmJJJ4bwc+Dxq20FqWXzBiY1ObBN5xZJUlCx8pS3vxjzeoGVSwcsY/aG054WZTzzEsw+84CojwjDB6wS97eBLtccQbBsoZouSvIYHfy90W1NRfGDykmKVYmEEGzcOMV1lossyJXT1GsYMB3fWF8xjMPwaxWdAn1gtLABmPQRfU78I98qiqgVMup3b7sxQ70Kb6Jh+pDUEB8gf3jmlsC2A/KVfcMaGRNomdKS3f5RHODhdJXrldZBblY9r+JivCMwVlSvs09qKtcxRKyVF8/SI4essiKgwu09Slr2yyzfkLNaIzJz0k6QXAOb2Byf6GKnIkbYyJfcCofw9OVKbeUATrpYP7zgWrPdac+ZnntVd+ouwOQmfypCFz51QzqmrN/5QyUgdyQYjxV0rV0UfXrNenTLTlv8AY8/x66x7QyQLmE7HMpaxOwjIKEKmLYM83XjhOzidiR2R28jjgVbXHdIeNkMx2nky2JUcRqSCRlDSVjElbTmU/Epypc1M+WWWggv6HlDlQBHA3Iwz+NZruym00mulByEzAGKdQftArK8nhf5GVqtK84fX026WAtxhO1ChxHEbiGYH0HVfgbwPpL53hEimKiUs/Nsj6QVVLnAlCwG8nmqTTp0VMVkB7ygjYoXJO8EOO5giCUrHdmxUr6UqUmazBQOmbMbM5hSrXmvYjIm8mgpVQBkMOo5/iV2rrJ9EQmenfRkJicjyI0MPItWpGUOD5SX1dmmH+UcS/wD0P5HSRq2ulnj4GLDRMINu1KG6/SB1W1DhkvBF0kUs19Z9mL0Jm1J1blBfBVELLXshc3ZdaUPe8UGqBMH3e01z4d44Kml/DTC06WGL6j9K/vzflGNqqQpNf+rbg+R54mgrk4s6jn+YwqZBQd0i8Y5DK3C2xE0UcMMiRJF4nMueU7RLF820v4fXyi5K5lCx+c+lS3UE8SwivCScDnJZsLmcbYYqmgo1K3nmKsnmo5W4C57AY0atLxstQPvb4D1gRE25JsI2HKZt8L8U3Z65SjaYN4PqoZ95F+4xqdoV4UOOm3yldLYSSp+Mb43IUmcsENdxwY5NAKiOET1OncNWCIFLS59YITgS7TrR4iUPOFS6dwo2tlccz4WiBylS2DiSTDvAHkB2NbTk0ULbyVHDGuA4aZ8wAWSggrN2ZshzLfWJQZMV1d4pTPU8oy2/2gTKliSk9eYd1I4D9R7h5kQEf/1XA/6p9+kytHWA6luZP/YgweRvqSnSItM3dQ/CpMfTpe7aEmG+Jnq3FvIkzGipWWK5jTDlhVsj33y+zxatRneKXArGIkjgB4/eGRQp39feLcZEoqgdYbGJ5wieYlhnSS94C4i1dmJcDMouLUBDuIcRxmMINpV6epXJmb0tRSoZEQ8QHXBgmG+Jo2y/xLnlSZM2WJilFgpNv9wP1he1OBSwOw85emt7HCJzMvpx9W7/AIPmPehjPGuXliaP/jdRnp+8WTtpZsyyU7g4nOOsvOOf7Rirsa1j/lIA9259fvOae9y5OpOcZdrEnealenroXhQfkw+Uh4VY4kMYNiNAmYhSFpCkqDEGC03FGDKd5IIYcLbgzGdosIVTTjLN0m6DxTz5jKPV6a8XV8U81rNMaLOEcjuPh/UEo5G+pmtrBHbhEAi8Rl5wZYlsExnWKW5y7WBeUuVHurSxD6f2jNsUqciC7+Q1OyikrTPpVdHMTccDxB5GIGrDA12jIjFdpByI7wva2WsiRWp6Gdl1vlVzQs/Q37Yl6QU3HGvmOY/n5xtHycocHyjVWG6oUFCM00NzQgj6xwajowxPZGGkPvKSlPHWJFGTliBj163kPqB/qCTOunlSiyOvM+n2EED10glNz5n+JXgtt9rYQerwVFR/jykzOG8kKbsfKFBfqeLiryMzmdAOHpE9Z8OKYlK5IVImpIKVIJIcaFBLEcQGfjDVfaeqXK2+IHoR/I/uAyucjaFYrgpnJCVsmYkWULg+/KL6bUjOJpafVd3uNx1lYrcDmyEkrALlrXb7OfpGlx5ImnXqq7ThYvWBZuF+3VouDDYPWSmWoKZi5a13NorkETgRjOZacD2ZKgVTgUggNk794IAaJVM7tsJl6rtAKcV7n6SXaDaSlw6SUIIe/VF1KPqYjxX/AOOkbdTM13JPe3n4f0Ji5xqZU1gmzTm4SHskaAfeNRdOtNPAv/YHR6k2axWb4D3TTtm5m6N7XT9vfjGHexVxiei1Q4xgw6dMfOFIJVxIlGLCXEIkTCLjMRQwbqDtHcvESABuny9YONQVGDM86cE84HiEhAYC1ocvIXAE85PcNKQCDcHN4rU4GQZIld2lwxLKIjqrcPgRheUxvE0NNUOBjfqOUEC/tSzfDuh3p2+RlYesI9pWYr4RNjsirHFafgP5mwGnSJYc3P25+MZPdqEGece4249okmykuYAGMfVjiSSoo0q0e4UgE3y9GPqB4xaitWbeZ+oJA2kmK0W71hl7+0V1Gn7psjkZXT3cWxmY/EykBkpmaoV5GxH08I0+ynIcr5zu06+LT8X/AMn77SqYTTsh9TGlc2WxMhBw15846oEnO8DMQuI+ctmCKLju+0JagDEXQ7zQcPpXAPERlrRxGaSjaLdp9nJc+WoKSTzbLxhheLTnjTOOsrmZLi9VVYeQiXPWlF927gNyNhGpXVTqRxMozDV6pgMZjfAKusqAOknzCk6Bk/8AECFL6dNT7KD7/eaNNjEZaaNgtCmWkML/AFjAvuZ3yZZ7C0sEmZaGq9UOHAibLvJBFWAK56ysiraQLSUlw+RGYOhHOAtWVOcSyWFTMsrdvZtHPXS1snfKDaZLYb6TdKtxRa4zY5gjSNunS9/ULKW2PRuh6jI/EudRwNhh+09Rtzhh6xlqB5y/s4i/6PUjbA/eMDXnGOM/WTzfinSp/wAOVMWbAdUB+VzBF02p68I+sCbaz1J+EWYvtPitSlpFLMlIOpHW/wDZgPOKBNMp/wA9oY+Wdv2Ese8H/rTHvPP9pRMR2ergSubInE6qYr80vGjVq9MfCjr9ojZReTxMCfr9omSShQORScsjbQw3zEArGtw3UGazsvVhckEGPO61Crz2SuLUVxyMYzZ0LquYRVnCJrxJWSVhcqdAisEyyZM72w+0V4ZQpIZ9bvmH+E5yZ4nihMib4wBxLg5gOPVITLPZF9OmWhgdpilfMCpizzMelrGFAgWOTLx8P1BKQ2Zf6xldojM9N2WB3AHx+8u8ytLM9oyQDjE0BSM5gpn3i3BC8EklzoqySpSHU9WQQRp6+/KB4KnIgHrBGDGU/Ed5DZn3qDlHW2M4AMVSjhbMoHxGm/8AxiOKk/WNHstf8k7tA8Okb5feVrA07wSniwjRt9ozC4vBLbOowgAMR26WBbhqPGADOd5n2tnlJ6CZumKWDIi4Mv8Ag9R1A+TC/f4t+0JIADv63jyNtGddMBRz9Pfm8M3YNfr1/ckmY/8AE+UDLTx3x5lvWL9m5GfhKKfFH+ytMGQByEIarLNjzM2AcLLwEBNuz7+sZmqqCbCchzJpaoTQkGSwh9MXaNbSjiA98Ws2hc2XZ4ev0/hzAK2+Jj/xswYKRLqUi6Fbij/KrJ+xVv8AWYF2NfwXPT0O4+I5/T7RmxeJAfKZXRUBmrTLR1lKLAe9I9C9oRSzcoFK+I4E2TY7YyTTJClpC5uZURlyS+Qjx/aPallzcCbLNJEWoYXn5y6yZaeUIJSje0wHzgmcyRcgcoiygIee0gWGJca2TpqkNNlJUf4mZQ7FC4g1Gs1Gn3rY4+ksXDbOMyiTdl5uHKKpZVMpzmM1S+dsxG3X2hXrRwv4X+hmhoSqDgB8P2/qEqWFp3klxyjgCpwZqDaL6qr6NnfrFgBd7QwlYeAuvFe5k1DXhWR5cCOReKW0kTkuVxkRoP6oUPwl/lFdOo72cabcp4AR5SnKErIdIh2xV+WrsMNaPnLtMmTG9BS57En5e0/WMzW8jPS9lf8AqHzl0mZe+MZIm0IMTlBBLyanMUaVaEyzaBHnBHnCxl4QLrA9ZRviQfy0/wBUbHZfMxDtf/8AMPiImwJRBSQWIbKG7ecwW9iXOrUd5QcsN4AcADYDhkIBEG5yOjN++IflBdZdNmroINwwse2FCAWIMZr5RzU2lW1CfpHW7Ube6EmXfE7L/wDQf8oa0Q8R+coPbj3ZlRZMZur6zZXlLmj0EZV3s/ISyydEICXMOpDfvEamjJyR7xF7eUa6eMb7+wfnEuszv4rD/wCvn9if+aYxOzv/AN6fOOn/ANZma/CxA/ELLBwlLHg5Lt4Dwjd7XJ7kSNIOZmyoMeOyQ20YM9TpAm6yJOiAmcYTLg9RgzI6oWiLNjLVneZYpITUz0pDJCywFgMshHqwS1CE88T0dJzXAsUGXI+kHp5QN6htiJzSpAyAHZFnnKoXYDEdST1RCD85e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704" name="AutoShape 8" descr="data:image/jpeg;base64,/9j/4AAQSkZJRgABAQAAAQABAAD/2wCEAAkGBxQTEhUTExQWFhUXGBcaGRgYGRcZHRgcHBcYGBwYGBgYHSggHBwlHRQYITEiJSkrLi4uFx8zODMsNygtLisBCgoKDg0OGxAQGywkICQsLCw0NC8sLCwsLCwsLCwsLCwsLCwsLCwsNCwsLCwsLCwsLCwsLCwsLCwsLCwsLCwsLP/AABEIAMIBAwMBEQACEQEDEQH/xAAcAAACAwEBAQEAAAAAAAAAAAAEBQMGBwIBAAj/xABAEAABAgQDBAgEBAQGAgMAAAABAhEAAwQhBTFBBhJRYRMicYGRocHwBzKx0RQjQuFSYnLxM0OCkrLCFaIkJYP/xAAaAQACAwEBAAAAAAAAAAAAAAADBAECBQAG/8QANREAAgIBAgMFBwQDAAMBAQAAAQIAAxEEIRIxQQUTIlHwMmFxgaGx0RSRweEjQvEVM1I0JP/aAAwDAQACEQMRAD8AvGH4alPWXc6Dh+8eVt1QY4HL7zYxG6JojkvB2EoVMlCoOGzKYnhMVY7ThBKmSDYjOMfUIVbizgw6NM82tlTqNf4iW6pH+YkZo/nbVPHhD2iuTUjurNn6e/8AudYm3EOXWcSsZRNQFAwX9OUbEqFBEWVVYxsYZRMjeUK4ntNiHOIaudw5hy8SAGcCFRlWQStYzje+dwGz3h6mnh3i2N4xwGmmVCgiXnqdE8zaCu4X4+UuWwJomA7H01GkFQ31/wASrk8W4DsirLje39unr4wKU5jgVSAC0v3ziguQDZYx3M5M2Wuy0C+rPHd5Wxw6yGpyIqxTZgB1SbZEjQ+HbEW0Mgyu4ibVeUCpsQLEKsefIasxOTd0C77IlVbzifGazMv2QNRxtOLyoyBvlSjqbXOQtGgq4Edq2WEJpU8/E/eJIhw2I6wardA4gt3iMbU1YfM9MMWIGh06oJ9v9YXC5nKgE6kzYhlnMsLlrgDLAkQqnmtr9OP94GYJ1zDTV2aKFmI4YAVb5ndOtw/H+0a2gQVUlm23zF7/AGsCE9ErNvOGjeoGYDELo6R7m8DW42cthKueHaMBTJ4DwEWyBAFzIp1Ag8jy+0U/UY6yQ7QGdRLTcXHKD16hWlwwMHJ7YY2lpLMXHlXY9IyBIxOa8crldxLcGZ2mtcxca1syppAElROie/3z6/nlKFJ2FPFGfiEjGJBVSgoEHIwq4KniEujYmQ7U7PqpFldOWlqJZByB4A6dkeo0GsGpTFntCUtr7vxJyMqdRi636wIPvWNNaQeRixu85Lhs+dOLSk21JsB94rYqVjLGMaeuzUH/ABjbz6S10+zq1J/Mmqc/wgD6vGc+sVT4RNH/AMcgHiY/Key9hEu6Zqwf5t0/QCOHaTHbhEE/Z1Q9lj9P6mm7IYOmkphqs3J4n7Q3W3gNxG55TF4cuRC1VJU29mCf7eEA70vjPOMcIHKcFbudPu0TxZ36ScTkWVfQ+dvvEDY7zjyntJOKVPocxxjqrCrfGVdciJttKPoh0yR1dfvFrKuGzA5H7zMuQjcTNq/FVTjuSg+hOg7/AEhhKggyYNcDdo1wbAJhSN5bcBuj65/3iptOcARoX+6G1uDFAcEHl7MVN+DgiEF3uiGTiHQTSJg3Ur45P284rbULVys3eztYuO7Yx4KoG4MIGsibQxJJdRFSkkpDpFTAWrgGSFImQArmCKyOfWh2fOCVacsZVgEXiM+nYqBuAEM9x3Q9qKuKrhEV0yh3PFzMd0lUVsxMYNism2TOsrCZzHcuaUgCCi62kBZnsoY5hEuogi6vJwYI14k6VPBg4YbQZGJ1KitJIOJDThdEgl2zjQF7Ac5AciI1OO2Mh0asZ6+vX7TUGDAKpakhzlAkHFtGECsZBh9R0jkWA/v6wS7T92uTLWALG9OYWqzxRRxGUqmPGNWvRWYzn19Io1qyKfLIEI6mhkGenr/kujAmVHbaj6Smmp1CSU9ouPpFuy7OC8Rvh40KzFcIpF1EzdFki6jwH3MeztdalyYhpNO2ps4Ry6zScHw9MsBKQwEYWouLmen4VrQKuwjlMwJhUCBKlp4msdSU8SB4mC74lbU4K2byBl5rCEy0pbwtGreQtSrPNUjfMWbw0hMEdIfEJoEKLgNmFe/CG9OGbI9+ZR8CfTZbrO+oJ95RDLlzxnEnkuwzBFnnYawuxGdjtLYneJ0wnUUyWoWKVDxGnjDAJ7gMf9TmJ6hckzK9naQOAkMzW8ftDFmSZmjcy706gzZHhb3rAsACFkNbOGX2+8LWbnadx4iXEqFM1JSoAgx1blTkQgeUidOmUizLUSUfpPLgeyNAKto4hNzRdpEDheH0mOJ1MBfT5m9VrK2HOO6HEguyHV2ad8J2UcG5jGUcZBjMypyk9UJB5n7Awtx1A+KBdkXlziiowisB3ikL/pV6FoZTVafkDj4zLuFrnJOYvVVLSWUkpI0IIMM8KsNt4uGZGBmjbPTBugnUekef1AXvPF0zHdUCeUfKngn2IWvsDNnn9IgKyBJJcy8LK3i3lWWGSVXtD9bksCm3r18oBhtvGEpjGvWiWAYEUbInRlxx0xzz+0jilcxNQBLanJ7ZaatC/aWN8dT8vl1mrpwSBmALTvDNjGPW5rbiEZBwZHR04lg6lRfhozQe7Ud4sljk7Qynz4QCrHFucQT8o8p5nAvHoKbPI+vXrMznXzkdYp/fvWFNeQy7evRl6hiVzGv8NXYYydJ/7BNOgbzLdj6YJlEj9SleRYeQj1mtclsRzs2kV058yfvgS20huIy3h7OUkq1N774hRIrGYpXXbi0q/hUD4F4cWosstenFWV8wRNVWekkpWDZh5w3YO8pDCeRqODgxaqWOMJhVA5xjJnVJMKSQCzjsucvrBanKkgSCMjJnq0uSddfvHEZOZ2cCRAchAgZxk+NVglUa5irAIJPvsEOP4qQo/wBtvXyidpwSZieH1vIe+2GWWZhGI9p68tp4QBknFjHVFKUsBTOOTCF2HQTlBO8JTRqza2pt7eBkHEIoOZSNu5A3AdQf2h3RtvGa+cS7M4AZ53lfID48uyCarUisYHObeg0fe+N/ZH1mn4XhiEJAAAA0FowLbmY5Jmu9mBwrsI6khA098oUJEUbiMkMwQuwyZULA67D5c4MtIPA6jsMEqvspOVMsd9jFkoKkMhRcfpVxHDkYcYrf4xz6xwAWLkdI0pq/jCdlB6Rd6fKMpdQDrCbVsIsyYhsipaJrvZDF3rzGlPODRs6fUKVHu9evvE3Q5hRqgP7Q83aCKcEE/KA7omUmbUkm9/rGPa7WHxT0C1heU+RMhcrJKz3pIjgxI4YVTqgZ2gnEOTMg4tIG0XKzybOtA7b2YYMlUErG11b0ciYrgkwz2bVx2iO04XLHpKLs4r8lHYI9Bqh4zNPSb0L8BHsqa0JFcy5XMlnTHEUUbyirgxDW5xo1coRhL78O8dTMlfhlnrpBZ9U6EdmXcIMnhJQ8m5fH1uJ5jtHTmq3vByP36yxVFIQcrcYVsqZTuNourA8oOlF35+t/WKDnxS3unywX58REknOes7pDJVFvso2Gv7QdaO88Rgms4dpmXxi2qSQKOSQTYzG/SBcJ7Ta3DtENVKHcP0HL4/1E7DmZ5h0wvB3i7LLHQm4hdoIrLxg88AAH5W5WOb8xn2M8J8QzvCqseYhOSlACC7jK1r299sRqLEAAU84dayeQmTbbzypaJQzUoDzhnSDALQ9VRZgvmcS04NTBKUoSLARl3sWJJnsCq1oFHKO95rQkwi+M7yQiwv5c8re7xAUYz6ErnedoMCIkGMpFIT7/AGiV07vyHr9oq9oEExSi3kFJz0PA6GB1O1Vm8NTbhsiVCjxYF0qLKSSk8iCxHiI2LNMeY5GaGVbdYzkVhGRhdqQeYilgHWOqHEXsYzr9L1EVZY2kVHOESGSBZMwsVUXGoMD3UrSjDoGZqSNU6LhJIE86a8dwbSeHaFyp8AauDZIXLqoCVYQJrjOlw1Sw6jujnn4Q/peyrrt22H1ilmpVDgbmR1mDUSkHpwJiQbhRJD5DqpZ76NG5ptDXRuCcwZu1FngA5+6DSJWGAiWmRKTwAlgeYHsQyy1M2DzhVTXImVY4Hv8A4ktTs5QLIAUEKUARuruQciEqJDd0VbSVHYHB+MlNfrUGSMgeY/kSu47sxNpwVJPSS+IFx2jhzHlCVunas78pp6TtGu84bwn6Sn1aXglZxNfh2i/eUhQWklKklwRDOzDBi11QdSrDaXnAPiZKLS6tkHLf/Se3+Hv8YIONRgjiH1/ueX1WkNJyp2+suEmrppqd5MxJSdUqF4CRQeZx9It3jCfVGJUyS+8kngC+nCOd9Ovi5yV7xtgJTPiFtfUoklNJJWQReaACEDkkXJ7Q3blHVaiu9uEtgeXUzrNNcozwzDpUwqUSokklySXJOpJOsahGBgRVY1om3gIC3KVcS14DQTJ83o0BzmTokc/tCOouWpcn5e+XpoNjY8pp9Hg0mmSDNLnnmbaCMq0E72nA8h6/qadVI5Vrk+ZkqMSRvbolFuLh+1m9YVBpA9j8+vnHDQ+M8U4nLp51psoM9ioBQ7eXbEp3QPhyvwP3kd3amCpzIVYIJKt+W+6Rpdhn1bwQ3PU4FvI8mhRqzavC3Met4jn1QKi1vG3lBCm+RH1rIG89lzOcDZZxWG0irjQWvw9+sBI33gLBtLLIUlI4cPo766axoqUrXHr1y6/GZbgsYpr57mMl/G+Y7UmBML2jqlIrJ6pZb8w9h4+bx6/SoDQgbymbqLnqvYoY02fq6qaRuC3E5d2pgN6VLzhRryRlhL7h9HOZ1HybyjPaoNyEUftE/wCojSUspFzC1mkBgP8AyDyX/wAlz+kK/oBL/wDkvdF5r0qG8lQIggoKnBE3VOYHMqoOtWIYSE1vOLdzCLJpWIc4o1EvwiXfZnDmQJ8zW6AdB/EecMaLRhj3jcun5mLrtRlu6T5/iLsbx5a1rlocIBAtxZ7k2zFuMOvYScLyjOl0SIgducTSFH8xR1Sw0L2Iy7BFBncx5wPCPfJJMzXIqVmLliCyX4MEjugoPXzlWXp5D6+f75haJAWSpVz35dceiRFlQNufXOBLlAAPXL+4wwPGZiZhlzDvIBSBqUvk58Q0chOeFtxFtVpEKB02P3xFXxC2d6IGqkjqf5iR+l/1gcOPjxgb0cDbcjGOy+0eIdzYd+n4/Ey+dUqmLEuUnemKsAPqeA5mC4VF4mOAI3qNWB4V5y4bP7Dy0sue02Znf5U8kjXtPlGNqO07HPDVsPrM9kXPE+5+kukjB5IDFCe8CFQtp3diPnBtaTyhUujlj5UpHYI40huZ+8p3jz6ZQDhADSwMlbjKDtvsGiaFTZQCJwu4yV/UB9frGnoe0nqIrt3X7Qd2nS/ddm+/xmW06lomdEpJ6Rwnd1clgBxePQtwleIHaZgQh+BhvP0BgGHJoaZIsZqg5PFTX7h9o83ZqDk3HmeQ8h65zTrqBPAvIc5HUTFKLrU549v0EIO5Y5JzH0VVHhGJxu5F+R7HcRGdsS2ec8SXAGkTnpOOxhWHVxSvdUSZamDH9OgI4QxTZtwN7J9ZgrqQy5A8Q+sU7V0HRTAsWCs+339INSGRmpbpy+H9RvQXd5XwnpFEqbBWWOMsNkT2gDJAOmY2RXN6ZeRzb9oAeLpFDTmJsdxYSkFRMG02nLtiHUKilm5CZ/guACYszp53t5RUEs1ySSVXPHKN63UFVCIJ59qwCbLDknfEvVIUS7ANYM2WkJhSdzM2+8E7Q/8A8kG0HLPw+sEyekUNkiVVg5B+9/rAyD1lC8gUk/2jtpQgzM6XHFSj1H3DcJud3k5zEaDUB+fOejr1JT4Rmjad84CdLiOrq1MkTjQNhc8nMR3OJf8AVqOsdbJpVU1UuUxCSXU/8I077DvgGoUKm3M7D5+syf1ykHhPSaXtlWKATJQOqzqZiwBAA7LHPNmg7+FQg5AQXZtQJNjc+Qlal36wKRujm7M7G1mLEW74GBvkTVbbwnO/r/sKkqCwEizhiMmI+Vw9sj3mCjDjHr3QLAp4j684OiaxSP1BbnMgAJytl+/KKZ5DrmEKggnpj+Z2qeopCdWJd2ZzlfO17feJ4jjEgIobMmWrpAVCzHq2YqyJ8X09YsfHvBgcBC/v7o4wOtuaeaHRMBSAbgEgkoA/h3bNFx/8nrEdXQCvepzHrP7yp4bsoihnzkh1FSiyjmEEulA7NTqR2Rkdo3ux4D0+/nDaRV7vvOp9YlmpFNGUj4O8mwZjDeBhl70O8WwRPhPAMAGpwdp3dkiEylPBO94xBMMT6ZIBF4AyZnK+DM8q9mkKxKQshtxW/lmwLf8Asx7o0qtW36VkJ54H13+kdsqSxRb1EtuN1AKwm/VHdeFtQ3EwA6DEjSoQpbzgAVpnC2OsYxDqGiVM0tq/p4GD0aZ7d15QFty1waslFCim7Js/G+cVsBRih6bQlbB14vODL5xT4Qwhm2LKpUrHBBHkPUxpNvbWw6jH0gOzcrqCp98pEqbB2WbrLCUToEVgikmmVwSkklooKix2gjX1MomI4r+Kns/5aMv5jGxXT3NfvMxNVqxa3Cvsj6mN6eble0D4ZkaiwttGUlTa9vsx0zHE5/EHg8W4YsYbhswEizsXa98rHkIo+0unOW+ROASA4tbIaRUWgRwDafnSpABYEke7RrryhwciOsF2bVMZcxwnROp7eEBtvC7CDawZ2lqpsICRupAA8ITNnEZXjJlz+HuHBFQV2dm9+AhS9j3tY95+g/uO6fdHPwjba2XuzSoFPWSHcgEAPe+heGrvC3xm32c3FWARyMWuZjbyQygQCSSEs1gQ1nYvbyESCXxkc41smcHcfWB1MooXvIfNhmp3N2PjblFHHAciGRg64b8Q6oo2dZWklgspJINzmHF3SQO4RBYe0fjAJbnwgHHLPT1mCKkkJWm/zB08A7Md3K1jpaOx4T8YYOCVPu9c5LKnMGVYAk5k6fN3vof3uG6GUZM7rO6OoBWhioiWpKnuTY5C4zyaI4s4x0lbayFOcDiBEfbVoG9KmD9QYnsuPqYR7TQcQYdREOzieFkPSL5JjGKiNNDpdxAMEtANtElaJxnhk9UE3uzFmJvfXwjWNVS1Hff1yl0bpiWah0BjP0y5sx69f9it3Ix0ZNvZ84330w4fR+szw+8q+PSwifJXxJT5P6GMcrwF1+f7Ga+kPHUy/OC4mPzDzZvBoh92JhqPYgyooIURthFeEApVYOGOt9CNBaHtJqFQFH5RLU0FzxLAKyqK5hUqz5Dhwha5zYxc+hGaqwiACQqvYCBDbnLjaC/ErERTUKQc3QlubufIGNXTVGzUIn/ypMTp1IpZrz5/eZxQ7SSSzrCf6rRp2aV+gmpX2tprB7WPjtGH/lAtYlyuus5hOg4nQC+sB7nhXifYTrO0aV65jRGya5wadMUx/Siw7CTc+UUGoCnwD95h6ztNrRwryhEnYSSgdUKHPePrHHU2NuZmi0gYEFqsBVLBKCTyOf7+UcuoBPilWIYbRTLq3tqM+UOcIiNgMJRMFrxGIAiH4bN3VA2DO724j6Kgbzl2OY4OJnVjC/d5jX6kiZdslhHSK6RV0pNuav2jVvs4RiTc/COFZfFSSgZe/YMIczFwDA11TBz9fSLhZdSZaPhvWFU5YJdgnz3vsIT1I4b6j7z9pp6Tet/lGm1iD+KIzBQPN2A/2mG7h/kPwm/2eR+nHxgX4kBIYAkpWN1wWsD26GLcYA/eH7slvmN5DKBRMStBZTPcNnyzcukPzgLpxY4TLthkKty9f3HCqiWt+kQET1FI3iSHAuMtOsbanOL/AOvC3OJhHT2Gygzt7z65xfik5DkhYUWCSwcH+d2fl2iKEjzz65xmhW5EY6/1AOnDJAZwWuHcE9beL++EcHGAIxwHJJ5esYhYmbhJKjugpBYXycMGswfwtxguQN87QHDxgDG8bYzPJo6ZarElOefyqz52hbWrxVKYlp1C6mxV5f2IplVkZDV7RorGlLPeErEIOYJ1hktcVDknECRD6RYF9ff2jQ0bIhyefr8RW1SdoyVVgiNZ9UpWKCogyo7cziKcrHzIUlQ7jGTSws1IU9QRNfs8YfHuM4pKtNVTpWi5Z+fMeP0iroaz3bcx9pfHd2e4wVMCMYM7IyHt/YEcDmVks2UD1vZv+/lEsw5CVViNoTg0j8ze/Sm5PPQesFoHi4jyG8FqX8HD1MCxqjlVax0qEzEpPVCg44Ox1ip1ViMzocE/actKisKwB+MCOz1HLO+mRKSoapSB5C0Qus1Tnh4ycynd1pl+ED5QmjpUvvkAdwyh9FwMEzGuuNh90HxfHUSmA4jk7HiefrqIarrL8oHBPKAnHVS0kzApKcgWzzY35E94TxgpoB9kyeCM6WoTOQ6WIIdw9/Hh7aFHQqcSpHSUna2j6KalY/W4P9SWv3gjwMO6R+JSp6Sli5HFFEiY5teGztE2WWCildUKhV23xLBJIVdnlHSuJ5srQBEuWhtEvze5+pibW4nlyMsZYto5aJSUsCDurca2UkdYOebEHQQRlAxiXYACZ9X1dy519nxgirKAQ/YLHeiqwCWEzq94Lp+hHfCXaVLGrjXmpzNXQ4DcB67TXNo6XfQJ6CPlAUC9w9iOfWUP9UG4+8rFi+U0NFZwMam8/X8ftKvKnlbEhyhr2si7kknNrjsiinj59PtNZkCZAPP7winVLSVAWARcln3m0z14BoKvCpIHlBOHYAnff6QMje6xLKVZIZ7AOfv2vAyMjJ6w/s+HGQOfr1tIUyz0aVJzSDzdlFzlz14RThPCCJcsO8IPX8Q8SAodVXWYktw4HgcngwQMNovxlT4ht69CBzFgkkh8hujhbUuWYWOd4C+IdQQMfWNPiNWJly6WSLG5bgEpCf8At5Qa9Q2F8hMvs0Fndz1/7K5JqcjGW1fSaJEYU1a0LPRmBsZUGWOBGCMSbJJPlAP0RPM4mZZrq/8AUEyUYysf5f8A7H7QVdLge19ID9YM+zGNDiaVhhYjMHPu4iF7lesb8oZGWzcRTtnO/wDjTHOkd2bk6gEx/TDDZmU7MbXTKOcSOtKJ6yOHFSefLWPUarRLeoI2YcjEP1X+Qq26/b4TWcLr6WsG/KmAHUDQ80m4jz1lLVti0Y+0cWxguV8QjNWFKY7qge9vGK/p36EEfGVGpXqJ2rD0JSDMmMz5fcxIoVRxFt/ISovZmwqwCqxZKh0cj5Bmoa9h17YJY2E4QMD6/OHr0xB47OcG3t0QoBxGEbeBTqneLdkOVV8O8U1me5OPW8MrpX5YKcx4d94aQCYBlf2WoETqxQnAkpLgEHdJtxz08I0egUcoZfZl121kJFMoBgprZDuBjrMLj4yRvKxsxO6odr2F06E9kK3+1BHnE/xHA6AKOYmIbvSse+yLaEnvce4/xIb/ANZ+I/mUelrmbjGoyRUx3Ixpg0LmkE5lcnlBpmK3Nz4wQVynCY5wXGd6WlY+Zg/awfKFrKyrRplwZBtDjSlEkh9HcvprxZIHdBqxnnBsCZUaia7vDIEkCCCcQQRYguCNCMosVB2MMhIORN8+Hu0yKym6OY2826pPPVuRzHbyjGrH6Ww0t7J5fPpNZibFF6cxz+MGxPCF06mUT0RZlAE2FgFDsJtrBmQ1nBO02KNUmoXIHi8vx62i9SrJL3zcg6mz93/ERTOcRkDcjELkpJXMBUE7pBGZd3frZ5loMAcnJxAsQFUgZz65T2kIKWDkg3GjDdLDyHa8TXgrIsyDk+uf/fhPJNUUL6SxcspuDvw095RTjKNxTmrDrwftDsGw5G8qcbSkErBLMdQHNyBn94jw7uOQi+q1DBRX/sdvh/EzTajacVlYqYkno0gIl/0jNXeST2NDKoQuTzMDo3UDhEnoax2AzNoVsr6zQLADJlpo5IAcwmTPM6nUG5+I8ukjRjctKyknW3O4A+pDcUmCig4zFhmdzcXQSliLni75ju1PdEmhgM4nbxggZLTY584UdQQQeUujlTkRDtrVTpsvopMtS1lnbIf6jbzidBTXS3E5AE3VsZ6M1DJO3wmfTdk61IcyD3FB/wC0bY12nJxxfeZ50OoHT6j8xYozpC/8yUsZHrIPcYYxXYvQj94Bu+pO+VP7RnK21r0hhUrbmEHzKYXPZ2lP+g+v5nfrLvP6D8Sy4CuoqUJXPmrmPcAmzaWDCE7xTQSK1Am/oOPug7nc7zQsMw8pSHjzup1GWnW2g8pLWSbRWhwTAccqtZUbigeBjZrXIkPhlIPWWeinCZLYHMZ90QNtp59lKkqekri6eZJn9NKBJcWyB0ysHI1+4d2tgygGSjY2Mmr6mdVqT0gZAe1+FiGvx4Zi7tEsQu+cmWLbbRtTYUiSneQWe5bI8yMn56wrY5YZMGZUttaKZUiXIlsOtvrJ0ABSkMM/mJ7oLo7FrJsbyx+YV6yqAHmd/wASDDvhgogFc5T/AMqR6wVu0yfZTMAaYdO+GZbqz1f6kj0aBf8Ak2HtJO7mK5mwFQCQAkjjvG/lFx2jX5/SEATylc2glqpahW7ZCrj1hzTMLqxnnGdZTwPnoZEnEQsMoxcpg7RPhgU4iCiQEgyjFpfhxC8HxqZSzBMlFjZxoRwP30gV2nW5eFoam81HI/7N22K+IcisSETDuzALpVr9+3+0JcVmn8N26+f5jXdrb46T8R1EOx7Z1SldLJLpUXUBmBawuHFsou9WfEh2j2k16qvBZsRy8osTInA7gkrCic91TEF+OTFuxooXbOMRstSRxFxj4icpw2aPy0y17zlyxYEEkEKNmvnwVFRkDhAOZJ1FZ8ZYY9Z29biNcPwjoiZ9QUJvvbobO7Oe/TXwjmbu/G/7RO7U96BVTk9MyubZKqK9PQynlSNdDM5Hgnlr5Qr+urDcT8xyHl/f2kjRKq4Zt/dKNO2BnS7pWDyI9RDK9qVPsRITRcJyj/uJ1gWHTZc8CahgAS+YfIfWL23I6eEyNU1iUkNLdiU7clG4y1bLvhKpeJpgtFWxWFy6hazM5bty9vOH2znhBhVjzaTZFKZYVI6pTdr379IqSy8zkS2xivZrF98bp+YMN1w4axs+VtIXvqxvBEcJljpR1yDkQ8ZmoXIzNLs9yMrGP4cEWjPYld5ocZBi/EcHlzUlK0pUDoQDBqdW9ZyphRZkcLbiZjtfsUZIM2QCUC6kZlI4p4jlHpNF2iLfC/OZ2r0I4S9PzH4/EuOyUlIRL4BKfpGZrnPEZrsvDUAPKXTpQcoxLvE20QwRzkNUbRfTr4pQyiY2llGPQ6c7S3SQbPY70R6OYWS/VPboYLdTxeJYlfR3m45/eXSXXy1gKcHLyL/UDwhfcTOZSpwwxPVVstA0DD0H2ERvOUFuQiPE9oEp6qbqI6qfUtpErSze4RtKhX4n59B+ZxgcsklSnJNyYi8gDAgnfJyZbUVpCc2A9iAi2wjaBJE8lYnvFnijl+bTgwMMTN9tApbMyb4j0Ly98C6bxrdl274m5rquKknymbpmkRuEZnnp2maTYOTwiOGXUk7CTKo5zP0Uxv6FfaKh08x+8MdPfjPA37GCrCgWII7Q31ggx0gGVlOGGJ1KJBBBIIyILEdhEQ2CMGSmQciXjAPiPXU4A3xMSNJgc/7gQYROlRTlCV+HL9o93xceMA/Qy10vxfnrISKRKlqLACYbnkNz1ijJYoJNm3w/uSFrY4AMeL2pr1MlMuXLfP5lt2Fw/hCB1SgZLn6D8zTq0FWMvGtFRLWQqcozF88h2JyjLNjXscTrLVrHDWMCO5dEIcTSqIg1xnk6gSRl6xS3TrjI2kpewMqWP4f0bkC3HhANPZh+EmOsf1FRXrFaEJmJ3Tnx4esP5KnInn2XBwZX6inVSTeklvZssmb7DLlpq9W4sG8lSc4hdZjdYtKkE2U7MGa5DDtYcIuQh5mTxCG7P4d0ad85quS+Z8fr5ZQnfZnYSnMxrLqGU/C0Z9wyMTX7Nq4izdOUZypzxnupzH2XEYyaUqDiOr0llgyoiz2hTgwOtpcwREAPU+Dzh6rM7iU+n/JnKlZDNP8ASdO4uPCNl/8ANULP3+M0hhlj6XUkRnGsGKOgMK6beED4eExVkijEMP3nLQ9TfjadiUXaSSJcbGnYvFbyFEQJxOYnJRHfDfdKekU79xtmF4XPn1CylKjYZ/vFLFSsZIlDexlpwfZlaLquSbk/eErNUp5QLEy74NhxyhLHevgQW8F2gqDLCkuzenvzi9NfjxKEFjgSq4JiK1TWzA18IduqXhnLWRLzJrOqHjLKYMnjlL+I0wCSocoY7KBLT1Oq207H3SibMbMrqTvKdMrjqrkn7+xsarWLSMczMnQ9nm/xvsv1Pw/M1DCMAkyAAhCRxOp7TmY89fq7LT4jN5AlQ4axgeusNqqQEZftAksIMIlhzEdVhctboUkFjrzDt2w/Xc48QM62+okJYOfu2lZxXZABzKseGn7Q9Trs7NFb+yanGatj9JVVy1IUUqDEaQ+CCMiYTI1bFGGDNN+GWADo/wASsdZbhHJLsT3nyHOPO9ras8Xcr05x/TJwjiPOaNT0YF2jKWliMmEe3pC0hoJkpygTvPJs8xD3uw5zlrE4RP5wHvW5ZlikkVKTMBSWMEWpmO30lOIpvKLj1CqkmPfozkf4eR5Rq6dy/gb2h9ZN9A1C94ntdffBZk9C034Z8jnBgGU7TJZSDgw4VMtnYWdvP7mK4M6DVGKJZhrE8BjWm0dl58I28+khpZhN/KA2gT1VdCU1hF5RpTz4TdIN0liwjE0iyv28feUF0twpyrcpmanTk7ifV88KJaE9TYLLMiTShUTNdvsTEibJVqpMweBQz+JjZ7Lq7yth8P5jFmrGn4c9c/TEYbP1U6c35ZUCAd9Lbt21fyDwPUU1qcDn5dZZbgwywx9pbJNAU3WUjv8AWE201rdMfGCNynYbz1ciWolAnJ3uAKSfB4umksU52lCzYzwnEpO1fw+rJqt+SuXNAyR8iu5yUk9pEa+muFYwyke8b/39DM+8FznMzPE6SbIWZc6WqWsfpUGLcRxHMWjSrdXHEpyIi+V2MuHw2kA7ytST5Rn9osQJKDImpVMtHRo3fmvveNoQIXulI5wb85NhVVumwBPlEU2d20oDmI9r8Hm1CCEEJPFibAuQWY3eGKLVDEkQ6soWAYHsz0SXUS+rEjuY6DmTE3Xk8uUDZZnYR6Kb3eECxgeGZ1tXO/Ez0U4NietySLn3zjS0adxUXM9fqE70rQOvP4Dn+JdMEw/qhKE2SGAHpGZYXsbbcmM3OtYxyA+0YLS3vthYqYEHM4C3tFcSThRkyQ4UpYYBgWJeztlbWHadNa2+JnWdpoD4VyZ4rZ5V8vA/eGP0lo6fX+oMdr3+Q+v5lT2l2AXN6yVBKhqzg9rGGq9Q9Aw6nEX1WtOowWUAjqJecCpxLky5YZkJSnwAEebtYtczN1MeDKyjh5SzUskEaPG/pqFZBnEQscgwCoWHtGLqyBZgRpAcbwWoJYsPpAqwrMOLlCrI6RFrv36X+0RZwBzwcpZzHOHyQbsH4xpaGvjGTEb3In2L4cmYgpUHHOCazTkYdOYkae8o0oOMbMASpiUOklKt0gsQWsRCtOvbvF4/OaxZbVK+YmWbOYlMWpSZkxRPMx6a+pVGQIp2QVdmVwCfgJaZErgCfOEHbznpAAI1kWzt2vCbYMht4ambZmDuL3fs7LxTkMYgCu+YRTzmgDpmDdcw1VTrC/d7wIriGt2eRWVCZ0//AAZINjkpRIJf+UMLal+/U01rVVFE5nmfIfmA1NCOycW+M7fHz/aF1u0YQNymSEAWBYaaAaQSuvBz/wBjtegzvbv7olxCumTiFTC5ZuA8MhBusbqqSoYUQRJB8GjsQhj2lxWo3ktNUMhc24XBtpFQWzsYo+mp4TlfzHsz8Pics01XLAXfcULKBb5kE3CuWRbW4giseLiXZvv8R690xdZoe7XiG6/aZ7Q4fMwyrVTTbjNC8hMQTZQ4HQjQxa5hqK+Ic+o8j65TNROE4l6NTvJcZcIylyp4TB3VkSOTWbsFNeYlnEYoxEEM8V8SjEnjBkXTurOK4PMyud5OJojthLYmP7JTelqZsw6AAd5v/wAY2tWOCoLPVdmWd9fZYegAHz/5NgwgpTLBIy95g8z5c4yaSoyxHX16/uTqeJnwPXr10i2rqitTJ1NoA25yYyqrUhZukfYfQplp3lm/ONHT6RUAss5zz2p1L6hvIeX5kM3EVlTA7qXta/8AeCnUMxwNhKitQJBMq5jAFZfi/MwM22csy3AvlDKXEs+kI3RkWv5ZwdL85FnKDarynU+QwC5dweEZ+s0K446+UoljVmKJmOrQsoKiBmG1hZUfg8LGaVbJYM4htPiW9nCV1bdYYAQ+XOBhYNjnIKmdvwic5O0jHnDaGeRme6NDR6jg2J9fL+4vdXnlDJ0+0PX3goTmLom8rtdVgq3Rc8IxGHEeLpNWmsheIyu7P/D+lplKnzuutSlEb2QBLslGrcS+Wka9mvttQcR4V+piyIEsJq5nO/lmWkV8lIYSy1uA8IUFmnH+hPxhO5tbm09mVsgllSy3Fge8iLcemJ9gj3j+pC1XAZDQOqwCVMG/JLfTsI0i4DY4qzxD38x698PXrbEPDbKzVAy1bqgx95RdCHGRNRCHXKyCVWBc0SUl1kOQP0jieHZF+6IXi6feVZlXbrCserpYR+HQbhn4d5gtaYGZ2lqct3rCVmYCkmzsb8IaGDH85nUmYxYcLfRrx2DzlWGRvJKZnyYg/SKvtII2hMpy4a4Ivw1L9rjwjgJQ7bwqjqejUlYLlBcPqxfud8opnfMpZXxqVPWPtssOFfQ9NLAM+S60NdyPmQDwUB47sWZxXZ3nQ7N/B+XP955q6k1vwH5evpKjs/i2/LBB0it9PC0gAOsMqF8I6s+cz79MRynMmpMWIEV7lpyqtU8W4FxK920dIKiAYSJUGF7ppl+wCmmLHJJ+sbPaA8GZv9htguvw/maUucWblGAFmyE3zDdmpO/NJ0TDenq47APnMvti3hRax13/AG9fSMsWmKK9WFgNIPqGJfEy6wAsGTcP7aB4zLzpcu3YPUxM6QrU+vv0999j5zsYjHBFEOk/KQ47YPp/I8jAXAGVza+RuLChofI/vCqoEdknaZ8NwwXD6yAW1TUUx/T1LxmWVYhhGMqbCZGDIKwtEyLcR5wJWD4xiYlSlKJZhDFXFawrHWXop4ng+z8jck/iJvzruAdHyHvnDjBR4+YXYDzPnL6lzY/dJyE5mzVLLkvw5chCbMz7nnLqqoNhI1kM/v3nESwzPFcs4iSJ3TVKpd0kOrOz6/3gtdrIcrtKvWtmzdJNtDSfiadS5YAmhJ3X0U2XYbQwHAYXdOTD+fXSAosehykzfYFCk082oV8ylEXz6tr9+9Gnrzm1ax0htAGsGX5k/aeTFFRJOvnBFAAxPQ7AYnoUW5e/KOwJTafC7H2eUdy2kRgqkWkXBALgPy/uDAeIQYdW5T5KrMntcsz7oBPl5RbM7G+/reeFDau72tZvP6RxAlgcy67Cq/KmJIbrc7uG1/pirqGpYGYfao/yKw8pjeL1Joq+olD5BMJA4BbLA7AFtDmmH6jSo554+238TI73urSOn53jWVjqVjOBmgrHFZHhVNVg5GKMmJYUKY5w9AfeU0K2sQMCXGkAjgViBZxCfduYI1LmYpgFf0M9Kz8uSuw692ceq1FfeVlYjoL+4uDHlyPwmppngixzjzxQgz2GOsseyChurIz/AGh7SbFvhPM9rHOpA9w/meTFvcE8/WA5zvBcp1KJOj+9IuATI2EPrUIEsEEPm1i7cu0wy9SBAwMojNxYMUTpmRSScrkX7LiF2IHKFxkbz6WshQU5fPO/c+sVBwcypG2J9t3/AIQMGuH+UH3RagZtUSo0S2gNgm6teI/pJ0IWJLYxHNNOjPtrnQzpwA5MLhCTtKcOZSsfxTp6iVIB6pmJB5h7+Txu6WjuKWtPPBjCEIJfcVmbqUIGW6D3l4Qu2RK/cD8zmJadeJmf3xSpbe+6BhescAzCaajUsOlJIcDTPO3dBU09jjKjblBPaqHDGc1NMqWWUGPu8DsratyrjeTXYrjIkKTa0UPPeEMaYOCpMwchrd73g9dfHW490U1JCssqNZJTJkTkpSLzFt/rVveW8YdoPe8LHyH0E0tKv+QAfGVff5Ro4msZ6eyOlCY+2TSgztxaSobm+zDIa52N/rFCmSCeUQ1rMK+JTjfEnrZikieHUZUwpMsTN7eYPkDpkIoxGwHoSKFBKnbIznHLMWSiSRoBwFw8THDsDPcjkL5C1ha7ntNoggTpbNgpiiqa5syf+3vuiv8Ao2fKZPaygBce/wDiZX8SqfpMTmhAdREuwzfcGnY0M9kPw6NSeW/3MxbqTZaFUZM4wnY9RvMUR/Kn1MEu1wHsiaVHY4UZtb5D8y10Wy8tOST3lR9YzbNax6x8VUIMKPuYdOwFJG71k/0qUPWAjWHnz+Uo61uPwYknbFdYtM/3bxPeXhpe0RjlEzoFJ2b6f3LXjezkhYPSSkEcSBbvziP81W6kzHW1TswlYqqAyENJLpGSVF2HAE38YKtneHxia+m14RQnQQ34fbRJVPVKPVURkeIzH0hkV92Q3QxHtK9LWV158j9x/MttckpmHdAAt3/tpC9g4HIEEh4l3ggmlG8Us5Hb3D3pEK3DkiXIB2Mjq6p1JKAwCSO9wffaYlnB3E5Vxzk9ZMSd1SU7pOY0PdE2MuxUYkLnGCZLRIC1pBBscx45aRNahmAMo5wIl2+xBIWiW9zdvfdF2HFYSOkL2ZXxXcR6D7xNTphdzPRmuGSltAWGYB0h0quAzgDUkwBEXY5j4SggKg2n0m+SJQuFlGoMWaqlTCbJmJJJ4bwc+Dxq20FqWXzBiY1ObBN5xZJUlCx8pS3vxjzeoGVSwcsY/aG054WZTzzEsw+84CojwjDB6wS97eBLtccQbBsoZouSvIYHfy90W1NRfGDykmKVYmEEGzcOMV1lossyJXT1GsYMB3fWF8xjMPwaxWdAn1gtLABmPQRfU78I98qiqgVMup3b7sxQ70Kb6Jh+pDUEB8gf3jmlsC2A/KVfcMaGRNomdKS3f5RHODhdJXrldZBblY9r+JivCMwVlSvs09qKtcxRKyVF8/SI4essiKgwu09Slr2yyzfkLNaIzJz0k6QXAOb2Byf6GKnIkbYyJfcCofw9OVKbeUATrpYP7zgWrPdac+ZnntVd+ouwOQmfypCFz51QzqmrN/5QyUgdyQYjxV0rV0UfXrNenTLTlv8AY8/x66x7QyQLmE7HMpaxOwjIKEKmLYM83XjhOzidiR2R28jjgVbXHdIeNkMx2nky2JUcRqSCRlDSVjElbTmU/Epypc1M+WWWggv6HlDlQBHA3Iwz+NZruym00mulByEzAGKdQftArK8nhf5GVqtK84fX026WAtxhO1ChxHEbiGYH0HVfgbwPpL53hEimKiUs/Nsj6QVVLnAlCwG8nmqTTp0VMVkB7ygjYoXJO8EOO5giCUrHdmxUr6UqUmazBQOmbMbM5hSrXmvYjIm8mgpVQBkMOo5/iV2rrJ9EQmenfRkJicjyI0MPItWpGUOD5SX1dmmH+UcS/wD0P5HSRq2ulnj4GLDRMINu1KG6/SB1W1DhkvBF0kUs19Z9mL0Jm1J1blBfBVELLXshc3ZdaUPe8UGqBMH3e01z4d44Kml/DTC06WGL6j9K/vzflGNqqQpNf+rbg+R54mgrk4s6jn+YwqZBQd0i8Y5DK3C2xE0UcMMiRJF4nMueU7RLF820v4fXyi5K5lCx+c+lS3UE8SwivCScDnJZsLmcbYYqmgo1K3nmKsnmo5W4C57AY0atLxstQPvb4D1gRE25JsI2HKZt8L8U3Z65SjaYN4PqoZ95F+4xqdoV4UOOm3yldLYSSp+Mb43IUmcsENdxwY5NAKiOET1OncNWCIFLS59YITgS7TrR4iUPOFS6dwo2tlccz4WiBylS2DiSTDvAHkB2NbTk0ULbyVHDGuA4aZ8wAWSggrN2ZshzLfWJQZMV1d4pTPU8oy2/2gTKliSk9eYd1I4D9R7h5kQEf/1XA/6p9+kytHWA6luZP/YgweRvqSnSItM3dQ/CpMfTpe7aEmG+Jnq3FvIkzGipWWK5jTDlhVsj33y+zxatRneKXArGIkjgB4/eGRQp39feLcZEoqgdYbGJ5wieYlhnSS94C4i1dmJcDMouLUBDuIcRxmMINpV6epXJmb0tRSoZEQ8QHXBgmG+Jo2y/xLnlSZM2WJilFgpNv9wP1he1OBSwOw85emt7HCJzMvpx9W7/AIPmPehjPGuXliaP/jdRnp+8WTtpZsyyU7g4nOOsvOOf7Rirsa1j/lIA9259fvOae9y5OpOcZdrEnealenroXhQfkw+Uh4VY4kMYNiNAmYhSFpCkqDEGC03FGDKd5IIYcLbgzGdosIVTTjLN0m6DxTz5jKPV6a8XV8U81rNMaLOEcjuPh/UEo5G+pmtrBHbhEAi8Rl5wZYlsExnWKW5y7WBeUuVHurSxD6f2jNsUqciC7+Q1OyikrTPpVdHMTccDxB5GIGrDA12jIjFdpByI7wva2WsiRWp6Gdl1vlVzQs/Q37Yl6QU3HGvmOY/n5xtHycocHyjVWG6oUFCM00NzQgj6xwajowxPZGGkPvKSlPHWJFGTliBj163kPqB/qCTOunlSiyOvM+n2EED10glNz5n+JXgtt9rYQerwVFR/jykzOG8kKbsfKFBfqeLiryMzmdAOHpE9Z8OKYlK5IVImpIKVIJIcaFBLEcQGfjDVfaeqXK2+IHoR/I/uAyucjaFYrgpnJCVsmYkWULg+/KL6bUjOJpafVd3uNx1lYrcDmyEkrALlrXb7OfpGlx5ImnXqq7ThYvWBZuF+3VouDDYPWSmWoKZi5a13NorkETgRjOZacD2ZKgVTgUggNk794IAaJVM7tsJl6rtAKcV7n6SXaDaSlw6SUIIe/VF1KPqYjxX/AOOkbdTM13JPe3n4f0Ji5xqZU1gmzTm4SHskaAfeNRdOtNPAv/YHR6k2axWb4D3TTtm5m6N7XT9vfjGHexVxiei1Q4xgw6dMfOFIJVxIlGLCXEIkTCLjMRQwbqDtHcvESABuny9YONQVGDM86cE84HiEhAYC1ocvIXAE85PcNKQCDcHN4rU4GQZIld2lwxLKIjqrcPgRheUxvE0NNUOBjfqOUEC/tSzfDuh3p2+RlYesI9pWYr4RNjsirHFafgP5mwGnSJYc3P25+MZPdqEGece4249okmykuYAGMfVjiSSoo0q0e4UgE3y9GPqB4xaitWbeZ+oJA2kmK0W71hl7+0V1Gn7psjkZXT3cWxmY/EykBkpmaoV5GxH08I0+ynIcr5zu06+LT8X/AMn77SqYTTsh9TGlc2WxMhBw15846oEnO8DMQuI+ctmCKLju+0JagDEXQ7zQcPpXAPERlrRxGaSjaLdp9nJc+WoKSTzbLxhheLTnjTOOsrmZLi9VVYeQiXPWlF927gNyNhGpXVTqRxMozDV6pgMZjfAKusqAOknzCk6Bk/8AECFL6dNT7KD7/eaNNjEZaaNgtCmWkML/AFjAvuZ3yZZ7C0sEmZaGq9UOHAibLvJBFWAK56ysiraQLSUlw+RGYOhHOAtWVOcSyWFTMsrdvZtHPXS1snfKDaZLYb6TdKtxRa4zY5gjSNunS9/ULKW2PRuh6jI/EudRwNhh+09Rtzhh6xlqB5y/s4i/6PUjbA/eMDXnGOM/WTzfinSp/wAOVMWbAdUB+VzBF02p68I+sCbaz1J+EWYvtPitSlpFLMlIOpHW/wDZgPOKBNMp/wA9oY+Wdv2Ese8H/rTHvPP9pRMR2ergSubInE6qYr80vGjVq9MfCjr9ojZReTxMCfr9omSShQORScsjbQw3zEArGtw3UGazsvVhckEGPO61Crz2SuLUVxyMYzZ0LquYRVnCJrxJWSVhcqdAisEyyZM72w+0V4ZQpIZ9bvmH+E5yZ4nihMib4wBxLg5gOPVITLPZF9OmWhgdpilfMCpizzMelrGFAgWOTLx8P1BKQ2Zf6xldojM9N2WB3AHx+8u8ytLM9oyQDjE0BSM5gpn3i3BC8EklzoqySpSHU9WQQRp6+/KB4KnIgHrBGDGU/Ed5DZn3qDlHW2M4AMVSjhbMoHxGm/8AxiOKk/WNHstf8k7tA8Okb5feVrA07wSniwjRt9ozC4vBLbOowgAMR26WBbhqPGADOd5n2tnlJ6CZumKWDIi4Mv8Ag9R1A+TC/f4t+0JIADv63jyNtGddMBRz9Pfm8M3YNfr1/ckmY/8AE+UDLTx3x5lvWL9m5GfhKKfFH+ytMGQByEIarLNjzM2AcLLwEBNuz7+sZmqqCbCchzJpaoTQkGSwh9MXaNbSjiA98Ws2hc2XZ4ev0/hzAK2+Jj/xswYKRLqUi6Fbij/KrJ+xVv8AWYF2NfwXPT0O4+I5/T7RmxeJAfKZXRUBmrTLR1lKLAe9I9C9oRSzcoFK+I4E2TY7YyTTJClpC5uZURlyS+Qjx/aPallzcCbLNJEWoYXn5y6yZaeUIJSje0wHzgmcyRcgcoiygIee0gWGJca2TpqkNNlJUf4mZQ7FC4g1Gs1Gn3rY4+ksXDbOMyiTdl5uHKKpZVMpzmM1S+dsxG3X2hXrRwv4X+hmhoSqDgB8P2/qEqWFp3klxyjgCpwZqDaL6qr6NnfrFgBd7QwlYeAuvFe5k1DXhWR5cCOReKW0kTkuVxkRoP6oUPwl/lFdOo72cabcp4AR5SnKErIdIh2xV+WrsMNaPnLtMmTG9BS57En5e0/WMzW8jPS9lf8AqHzl0mZe+MZIm0IMTlBBLyanMUaVaEyzaBHnBHnCxl4QLrA9ZRviQfy0/wBUbHZfMxDtf/8AMPiImwJRBSQWIbKG7ecwW9iXOrUd5QcsN4AcADYDhkIBEG5yOjN++IflBdZdNmroINwwse2FCAWIMZr5RzU2lW1CfpHW7Ube6EmXfE7L/wDQf8oa0Q8R+coPbj3ZlRZMZur6zZXlLmj0EZV3s/ISyydEICXMOpDfvEamjJyR7xF7eUa6eMb7+wfnEuszv4rD/wCvn9if+aYxOzv/AN6fOOn/ANZma/CxA/ELLBwlLHg5Lt4Dwjd7XJ7kSNIOZmyoMeOyQ20YM9TpAm6yJOiAmcYTLg9RgzI6oWiLNjLVneZYpITUz0pDJCywFgMshHqwS1CE88T0dJzXAsUGXI+kHp5QN6htiJzSpAyAHZFnnKoXYDEdST1RCD85e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706" name="AutoShape 10" descr="data:image/jpeg;base64,/9j/4AAQSkZJRgABAQAAAQABAAD/2wCEAAkGBxQTEhUTExQWFhUXGBcaGRgYGRcZHRgcHBcYGBwYGBgYHSggHBwlHRQYITEiJSkrLi4uFx8zODMsNygtLisBCgoKDg0OGxAQGywkICQsLCw0NC8sLCwsLCwsLCwsLCwsLCwsLCwsNCwsLCwsLCwsLCwsLCwsLCwsLCwsLCwsLP/AABEIAMIBAwMBEQACEQEDEQH/xAAcAAACAwEBAQEAAAAAAAAAAAAEBQMGBwIBAAj/xABAEAABAgQDBAgEBAQGAgMAAAABAhEAAwQhBTFBBhJRYRMicYGRocHwBzKx0RQjQuFSYnLxM0OCkrLCFaIkJYP/xAAaAQACAwEBAAAAAAAAAAAAAAADBAECBQAG/8QANREAAgIBAgMFBwQDAAMBAQAAAQIAAxEEIRIxQQUTIlHwMmFxgaGx0RSRweEjQvEVM1I0JP/aAAwDAQACEQMRAD8AvGH4alPWXc6Dh+8eVt1QY4HL7zYxG6JojkvB2EoVMlCoOGzKYnhMVY7ThBKmSDYjOMfUIVbizgw6NM82tlTqNf4iW6pH+YkZo/nbVPHhD2iuTUjurNn6e/8AudYm3EOXWcSsZRNQFAwX9OUbEqFBEWVVYxsYZRMjeUK4ntNiHOIaudw5hy8SAGcCFRlWQStYzje+dwGz3h6mnh3i2N4xwGmmVCgiXnqdE8zaCu4X4+UuWwJomA7H01GkFQ31/wASrk8W4DsirLje39unr4wKU5jgVSAC0v3ziguQDZYx3M5M2Wuy0C+rPHd5Wxw6yGpyIqxTZgB1SbZEjQ+HbEW0Mgyu4ibVeUCpsQLEKsefIasxOTd0C77IlVbzifGazMv2QNRxtOLyoyBvlSjqbXOQtGgq4Edq2WEJpU8/E/eJIhw2I6wardA4gt3iMbU1YfM9MMWIGh06oJ9v9YXC5nKgE6kzYhlnMsLlrgDLAkQqnmtr9OP94GYJ1zDTV2aKFmI4YAVb5ndOtw/H+0a2gQVUlm23zF7/AGsCE9ErNvOGjeoGYDELo6R7m8DW42cthKueHaMBTJ4DwEWyBAFzIp1Ag8jy+0U/UY6yQ7QGdRLTcXHKD16hWlwwMHJ7YY2lpLMXHlXY9IyBIxOa8crldxLcGZ2mtcxca1syppAElROie/3z6/nlKFJ2FPFGfiEjGJBVSgoEHIwq4KniEujYmQ7U7PqpFldOWlqJZByB4A6dkeo0GsGpTFntCUtr7vxJyMqdRi636wIPvWNNaQeRixu85Lhs+dOLSk21JsB94rYqVjLGMaeuzUH/ABjbz6S10+zq1J/Mmqc/wgD6vGc+sVT4RNH/AMcgHiY/Key9hEu6Zqwf5t0/QCOHaTHbhEE/Z1Q9lj9P6mm7IYOmkphqs3J4n7Q3W3gNxG55TF4cuRC1VJU29mCf7eEA70vjPOMcIHKcFbudPu0TxZ36ScTkWVfQ+dvvEDY7zjyntJOKVPocxxjqrCrfGVdciJttKPoh0yR1dfvFrKuGzA5H7zMuQjcTNq/FVTjuSg+hOg7/AEhhKggyYNcDdo1wbAJhSN5bcBuj65/3iptOcARoX+6G1uDFAcEHl7MVN+DgiEF3uiGTiHQTSJg3Ur45P284rbULVys3eztYuO7Yx4KoG4MIGsibQxJJdRFSkkpDpFTAWrgGSFImQArmCKyOfWh2fOCVacsZVgEXiM+nYqBuAEM9x3Q9qKuKrhEV0yh3PFzMd0lUVsxMYNism2TOsrCZzHcuaUgCCi62kBZnsoY5hEuogi6vJwYI14k6VPBg4YbQZGJ1KitJIOJDThdEgl2zjQF7Ac5AciI1OO2Mh0asZ6+vX7TUGDAKpakhzlAkHFtGECsZBh9R0jkWA/v6wS7T92uTLWALG9OYWqzxRRxGUqmPGNWvRWYzn19Io1qyKfLIEI6mhkGenr/kujAmVHbaj6Smmp1CSU9ouPpFuy7OC8Rvh40KzFcIpF1EzdFki6jwH3MeztdalyYhpNO2ps4Ry6zScHw9MsBKQwEYWouLmen4VrQKuwjlMwJhUCBKlp4msdSU8SB4mC74lbU4K2byBl5rCEy0pbwtGreQtSrPNUjfMWbw0hMEdIfEJoEKLgNmFe/CG9OGbI9+ZR8CfTZbrO+oJ95RDLlzxnEnkuwzBFnnYawuxGdjtLYneJ0wnUUyWoWKVDxGnjDAJ7gMf9TmJ6hckzK9naQOAkMzW8ftDFmSZmjcy706gzZHhb3rAsACFkNbOGX2+8LWbnadx4iXEqFM1JSoAgx1blTkQgeUidOmUizLUSUfpPLgeyNAKto4hNzRdpEDheH0mOJ1MBfT5m9VrK2HOO6HEguyHV2ad8J2UcG5jGUcZBjMypyk9UJB5n7Awtx1A+KBdkXlziiowisB3ikL/pV6FoZTVafkDj4zLuFrnJOYvVVLSWUkpI0IIMM8KsNt4uGZGBmjbPTBugnUekef1AXvPF0zHdUCeUfKngn2IWvsDNnn9IgKyBJJcy8LK3i3lWWGSVXtD9bksCm3r18oBhtvGEpjGvWiWAYEUbInRlxx0xzz+0jilcxNQBLanJ7ZaatC/aWN8dT8vl1mrpwSBmALTvDNjGPW5rbiEZBwZHR04lg6lRfhozQe7Ud4sljk7Qynz4QCrHFucQT8o8p5nAvHoKbPI+vXrMznXzkdYp/fvWFNeQy7evRl6hiVzGv8NXYYydJ/7BNOgbzLdj6YJlEj9SleRYeQj1mtclsRzs2kV058yfvgS20huIy3h7OUkq1N774hRIrGYpXXbi0q/hUD4F4cWosstenFWV8wRNVWekkpWDZh5w3YO8pDCeRqODgxaqWOMJhVA5xjJnVJMKSQCzjsucvrBanKkgSCMjJnq0uSddfvHEZOZ2cCRAchAgZxk+NVglUa5irAIJPvsEOP4qQo/wBtvXyidpwSZieH1vIe+2GWWZhGI9p68tp4QBknFjHVFKUsBTOOTCF2HQTlBO8JTRqza2pt7eBkHEIoOZSNu5A3AdQf2h3RtvGa+cS7M4AZ53lfID48uyCarUisYHObeg0fe+N/ZH1mn4XhiEJAAAA0FowLbmY5Jmu9mBwrsI6khA098oUJEUbiMkMwQuwyZULA67D5c4MtIPA6jsMEqvspOVMsd9jFkoKkMhRcfpVxHDkYcYrf4xz6xwAWLkdI0pq/jCdlB6Rd6fKMpdQDrCbVsIsyYhsipaJrvZDF3rzGlPODRs6fUKVHu9evvE3Q5hRqgP7Q83aCKcEE/KA7omUmbUkm9/rGPa7WHxT0C1heU+RMhcrJKz3pIjgxI4YVTqgZ2gnEOTMg4tIG0XKzybOtA7b2YYMlUErG11b0ciYrgkwz2bVx2iO04XLHpKLs4r8lHYI9Bqh4zNPSb0L8BHsqa0JFcy5XMlnTHEUUbyirgxDW5xo1coRhL78O8dTMlfhlnrpBZ9U6EdmXcIMnhJQ8m5fH1uJ5jtHTmq3vByP36yxVFIQcrcYVsqZTuNourA8oOlF35+t/WKDnxS3unywX58REknOes7pDJVFvso2Gv7QdaO88Rgms4dpmXxi2qSQKOSQTYzG/SBcJ7Ta3DtENVKHcP0HL4/1E7DmZ5h0wvB3i7LLHQm4hdoIrLxg88AAH5W5WOb8xn2M8J8QzvCqseYhOSlACC7jK1r299sRqLEAAU84dayeQmTbbzypaJQzUoDzhnSDALQ9VRZgvmcS04NTBKUoSLARl3sWJJnsCq1oFHKO95rQkwi+M7yQiwv5c8re7xAUYz6ErnedoMCIkGMpFIT7/AGiV07vyHr9oq9oEExSi3kFJz0PA6GB1O1Vm8NTbhsiVCjxYF0qLKSSk8iCxHiI2LNMeY5GaGVbdYzkVhGRhdqQeYilgHWOqHEXsYzr9L1EVZY2kVHOESGSBZMwsVUXGoMD3UrSjDoGZqSNU6LhJIE86a8dwbSeHaFyp8AauDZIXLqoCVYQJrjOlw1Sw6jujnn4Q/peyrrt22H1ilmpVDgbmR1mDUSkHpwJiQbhRJD5DqpZ76NG5ptDXRuCcwZu1FngA5+6DSJWGAiWmRKTwAlgeYHsQyy1M2DzhVTXImVY4Hv8A4ktTs5QLIAUEKUARuruQciEqJDd0VbSVHYHB+MlNfrUGSMgeY/kSu47sxNpwVJPSS+IFx2jhzHlCVunas78pp6TtGu84bwn6Sn1aXglZxNfh2i/eUhQWklKklwRDOzDBi11QdSrDaXnAPiZKLS6tkHLf/Se3+Hv8YIONRgjiH1/ueX1WkNJyp2+suEmrppqd5MxJSdUqF4CRQeZx9It3jCfVGJUyS+8kngC+nCOd9Ovi5yV7xtgJTPiFtfUoklNJJWQReaACEDkkXJ7Q3blHVaiu9uEtgeXUzrNNcozwzDpUwqUSokklySXJOpJOsahGBgRVY1om3gIC3KVcS14DQTJ83o0BzmTokc/tCOouWpcn5e+XpoNjY8pp9Hg0mmSDNLnnmbaCMq0E72nA8h6/qadVI5Vrk+ZkqMSRvbolFuLh+1m9YVBpA9j8+vnHDQ+M8U4nLp51psoM9ioBQ7eXbEp3QPhyvwP3kd3amCpzIVYIJKt+W+6Rpdhn1bwQ3PU4FvI8mhRqzavC3Met4jn1QKi1vG3lBCm+RH1rIG89lzOcDZZxWG0irjQWvw9+sBI33gLBtLLIUlI4cPo766axoqUrXHr1y6/GZbgsYpr57mMl/G+Y7UmBML2jqlIrJ6pZb8w9h4+bx6/SoDQgbymbqLnqvYoY02fq6qaRuC3E5d2pgN6VLzhRryRlhL7h9HOZ1HybyjPaoNyEUftE/wCojSUspFzC1mkBgP8AyDyX/wAlz+kK/oBL/wDkvdF5r0qG8lQIggoKnBE3VOYHMqoOtWIYSE1vOLdzCLJpWIc4o1EvwiXfZnDmQJ8zW6AdB/EecMaLRhj3jcun5mLrtRlu6T5/iLsbx5a1rlocIBAtxZ7k2zFuMOvYScLyjOl0SIgducTSFH8xR1Sw0L2Iy7BFBncx5wPCPfJJMzXIqVmLliCyX4MEjugoPXzlWXp5D6+f75haJAWSpVz35dceiRFlQNufXOBLlAAPXL+4wwPGZiZhlzDvIBSBqUvk58Q0chOeFtxFtVpEKB02P3xFXxC2d6IGqkjqf5iR+l/1gcOPjxgb0cDbcjGOy+0eIdzYd+n4/Ey+dUqmLEuUnemKsAPqeA5mC4VF4mOAI3qNWB4V5y4bP7Dy0sue02Znf5U8kjXtPlGNqO07HPDVsPrM9kXPE+5+kukjB5IDFCe8CFQtp3diPnBtaTyhUujlj5UpHYI40huZ+8p3jz6ZQDhADSwMlbjKDtvsGiaFTZQCJwu4yV/UB9frGnoe0nqIrt3X7Qd2nS/ddm+/xmW06lomdEpJ6Rwnd1clgBxePQtwleIHaZgQh+BhvP0BgGHJoaZIsZqg5PFTX7h9o83ZqDk3HmeQ8h65zTrqBPAvIc5HUTFKLrU549v0EIO5Y5JzH0VVHhGJxu5F+R7HcRGdsS2ec8SXAGkTnpOOxhWHVxSvdUSZamDH9OgI4QxTZtwN7J9ZgrqQy5A8Q+sU7V0HRTAsWCs+339INSGRmpbpy+H9RvQXd5XwnpFEqbBWWOMsNkT2gDJAOmY2RXN6ZeRzb9oAeLpFDTmJsdxYSkFRMG02nLtiHUKilm5CZ/guACYszp53t5RUEs1ySSVXPHKN63UFVCIJ59qwCbLDknfEvVIUS7ANYM2WkJhSdzM2+8E7Q/8A8kG0HLPw+sEyekUNkiVVg5B+9/rAyD1lC8gUk/2jtpQgzM6XHFSj1H3DcJud3k5zEaDUB+fOejr1JT4Rmjad84CdLiOrq1MkTjQNhc8nMR3OJf8AVqOsdbJpVU1UuUxCSXU/8I077DvgGoUKm3M7D5+syf1ykHhPSaXtlWKATJQOqzqZiwBAA7LHPNmg7+FQg5AQXZtQJNjc+Qlal36wKRujm7M7G1mLEW74GBvkTVbbwnO/r/sKkqCwEizhiMmI+Vw9sj3mCjDjHr3QLAp4j684OiaxSP1BbnMgAJytl+/KKZ5DrmEKggnpj+Z2qeopCdWJd2ZzlfO17feJ4jjEgIobMmWrpAVCzHq2YqyJ8X09YsfHvBgcBC/v7o4wOtuaeaHRMBSAbgEgkoA/h3bNFx/8nrEdXQCvepzHrP7yp4bsoihnzkh1FSiyjmEEulA7NTqR2Rkdo3ux4D0+/nDaRV7vvOp9YlmpFNGUj4O8mwZjDeBhl70O8WwRPhPAMAGpwdp3dkiEylPBO94xBMMT6ZIBF4AyZnK+DM8q9mkKxKQshtxW/lmwLf8Asx7o0qtW36VkJ54H13+kdsqSxRb1EtuN1AKwm/VHdeFtQ3EwA6DEjSoQpbzgAVpnC2OsYxDqGiVM0tq/p4GD0aZ7d15QFty1waslFCim7Js/G+cVsBRih6bQlbB14vODL5xT4Qwhm2LKpUrHBBHkPUxpNvbWw6jH0gOzcrqCp98pEqbB2WbrLCUToEVgikmmVwSkklooKix2gjX1MomI4r+Kns/5aMv5jGxXT3NfvMxNVqxa3Cvsj6mN6eble0D4ZkaiwttGUlTa9vsx0zHE5/EHg8W4YsYbhswEizsXa98rHkIo+0unOW+ROASA4tbIaRUWgRwDafnSpABYEke7RrryhwciOsF2bVMZcxwnROp7eEBtvC7CDawZ2lqpsICRupAA8ITNnEZXjJlz+HuHBFQV2dm9+AhS9j3tY95+g/uO6fdHPwjba2XuzSoFPWSHcgEAPe+heGrvC3xm32c3FWARyMWuZjbyQygQCSSEs1gQ1nYvbyESCXxkc41smcHcfWB1MooXvIfNhmp3N2PjblFHHAciGRg64b8Q6oo2dZWklgspJINzmHF3SQO4RBYe0fjAJbnwgHHLPT1mCKkkJWm/zB08A7Md3K1jpaOx4T8YYOCVPu9c5LKnMGVYAk5k6fN3vof3uG6GUZM7rO6OoBWhioiWpKnuTY5C4zyaI4s4x0lbayFOcDiBEfbVoG9KmD9QYnsuPqYR7TQcQYdREOzieFkPSL5JjGKiNNDpdxAMEtANtElaJxnhk9UE3uzFmJvfXwjWNVS1Hff1yl0bpiWah0BjP0y5sx69f9it3Ix0ZNvZ84330w4fR+szw+8q+PSwifJXxJT5P6GMcrwF1+f7Ga+kPHUy/OC4mPzDzZvBoh92JhqPYgyooIURthFeEApVYOGOt9CNBaHtJqFQFH5RLU0FzxLAKyqK5hUqz5Dhwha5zYxc+hGaqwiACQqvYCBDbnLjaC/ErERTUKQc3QlubufIGNXTVGzUIn/ypMTp1IpZrz5/eZxQ7SSSzrCf6rRp2aV+gmpX2tprB7WPjtGH/lAtYlyuus5hOg4nQC+sB7nhXifYTrO0aV65jRGya5wadMUx/Siw7CTc+UUGoCnwD95h6ztNrRwryhEnYSSgdUKHPePrHHU2NuZmi0gYEFqsBVLBKCTyOf7+UcuoBPilWIYbRTLq3tqM+UOcIiNgMJRMFrxGIAiH4bN3VA2DO724j6Kgbzl2OY4OJnVjC/d5jX6kiZdslhHSK6RV0pNuav2jVvs4RiTc/COFZfFSSgZe/YMIczFwDA11TBz9fSLhZdSZaPhvWFU5YJdgnz3vsIT1I4b6j7z9pp6Tet/lGm1iD+KIzBQPN2A/2mG7h/kPwm/2eR+nHxgX4kBIYAkpWN1wWsD26GLcYA/eH7slvmN5DKBRMStBZTPcNnyzcukPzgLpxY4TLthkKty9f3HCqiWt+kQET1FI3iSHAuMtOsbanOL/AOvC3OJhHT2Gygzt7z65xfik5DkhYUWCSwcH+d2fl2iKEjzz65xmhW5EY6/1AOnDJAZwWuHcE9beL++EcHGAIxwHJJ5esYhYmbhJKjugpBYXycMGswfwtxguQN87QHDxgDG8bYzPJo6ZarElOefyqz52hbWrxVKYlp1C6mxV5f2IplVkZDV7RorGlLPeErEIOYJ1hktcVDknECRD6RYF9ff2jQ0bIhyefr8RW1SdoyVVgiNZ9UpWKCogyo7cziKcrHzIUlQ7jGTSws1IU9QRNfs8YfHuM4pKtNVTpWi5Z+fMeP0iroaz3bcx9pfHd2e4wVMCMYM7IyHt/YEcDmVks2UD1vZv+/lEsw5CVViNoTg0j8ze/Sm5PPQesFoHi4jyG8FqX8HD1MCxqjlVax0qEzEpPVCg44Ox1ip1ViMzocE/actKisKwB+MCOz1HLO+mRKSoapSB5C0Qus1Tnh4ycynd1pl+ED5QmjpUvvkAdwyh9FwMEzGuuNh90HxfHUSmA4jk7HiefrqIarrL8oHBPKAnHVS0kzApKcgWzzY35E94TxgpoB9kyeCM6WoTOQ6WIIdw9/Hh7aFHQqcSpHSUna2j6KalY/W4P9SWv3gjwMO6R+JSp6Sli5HFFEiY5teGztE2WWCildUKhV23xLBJIVdnlHSuJ5srQBEuWhtEvze5+pibW4nlyMsZYto5aJSUsCDurca2UkdYOebEHQQRlAxiXYACZ9X1dy519nxgirKAQ/YLHeiqwCWEzq94Lp+hHfCXaVLGrjXmpzNXQ4DcB67TXNo6XfQJ6CPlAUC9w9iOfWUP9UG4+8rFi+U0NFZwMam8/X8ftKvKnlbEhyhr2si7kknNrjsiinj59PtNZkCZAPP7winVLSVAWARcln3m0z14BoKvCpIHlBOHYAnff6QMje6xLKVZIZ7AOfv2vAyMjJ6w/s+HGQOfr1tIUyz0aVJzSDzdlFzlz14RThPCCJcsO8IPX8Q8SAodVXWYktw4HgcngwQMNovxlT4ht69CBzFgkkh8hujhbUuWYWOd4C+IdQQMfWNPiNWJly6WSLG5bgEpCf8At5Qa9Q2F8hMvs0Fndz1/7K5JqcjGW1fSaJEYU1a0LPRmBsZUGWOBGCMSbJJPlAP0RPM4mZZrq/8AUEyUYysf5f8A7H7QVdLge19ID9YM+zGNDiaVhhYjMHPu4iF7lesb8oZGWzcRTtnO/wDjTHOkd2bk6gEx/TDDZmU7MbXTKOcSOtKJ6yOHFSefLWPUarRLeoI2YcjEP1X+Qq26/b4TWcLr6WsG/KmAHUDQ80m4jz1lLVti0Y+0cWxguV8QjNWFKY7qge9vGK/p36EEfGVGpXqJ2rD0JSDMmMz5fcxIoVRxFt/ISovZmwqwCqxZKh0cj5Bmoa9h17YJY2E4QMD6/OHr0xB47OcG3t0QoBxGEbeBTqneLdkOVV8O8U1me5OPW8MrpX5YKcx4d94aQCYBlf2WoETqxQnAkpLgEHdJtxz08I0egUcoZfZl121kJFMoBgprZDuBjrMLj4yRvKxsxO6odr2F06E9kK3+1BHnE/xHA6AKOYmIbvSse+yLaEnvce4/xIb/ANZ+I/mUelrmbjGoyRUx3Ixpg0LmkE5lcnlBpmK3Nz4wQVynCY5wXGd6WlY+Zg/awfKFrKyrRplwZBtDjSlEkh9HcvprxZIHdBqxnnBsCZUaia7vDIEkCCCcQQRYguCNCMosVB2MMhIORN8+Hu0yKym6OY2826pPPVuRzHbyjGrH6Ww0t7J5fPpNZibFF6cxz+MGxPCF06mUT0RZlAE2FgFDsJtrBmQ1nBO02KNUmoXIHi8vx62i9SrJL3zcg6mz93/ERTOcRkDcjELkpJXMBUE7pBGZd3frZ5loMAcnJxAsQFUgZz65T2kIKWDkg3GjDdLDyHa8TXgrIsyDk+uf/fhPJNUUL6SxcspuDvw095RTjKNxTmrDrwftDsGw5G8qcbSkErBLMdQHNyBn94jw7uOQi+q1DBRX/sdvh/EzTajacVlYqYkno0gIl/0jNXeST2NDKoQuTzMDo3UDhEnoax2AzNoVsr6zQLADJlpo5IAcwmTPM6nUG5+I8ukjRjctKyknW3O4A+pDcUmCig4zFhmdzcXQSliLni75ju1PdEmhgM4nbxggZLTY584UdQQQeUujlTkRDtrVTpsvopMtS1lnbIf6jbzidBTXS3E5AE3VsZ6M1DJO3wmfTdk61IcyD3FB/wC0bY12nJxxfeZ50OoHT6j8xYozpC/8yUsZHrIPcYYxXYvQj94Bu+pO+VP7RnK21r0hhUrbmEHzKYXPZ2lP+g+v5nfrLvP6D8Sy4CuoqUJXPmrmPcAmzaWDCE7xTQSK1Am/oOPug7nc7zQsMw8pSHjzup1GWnW2g8pLWSbRWhwTAccqtZUbigeBjZrXIkPhlIPWWeinCZLYHMZ90QNtp59lKkqekri6eZJn9NKBJcWyB0ysHI1+4d2tgygGSjY2Mmr6mdVqT0gZAe1+FiGvx4Zi7tEsQu+cmWLbbRtTYUiSneQWe5bI8yMn56wrY5YZMGZUttaKZUiXIlsOtvrJ0ABSkMM/mJ7oLo7FrJsbyx+YV6yqAHmd/wASDDvhgogFc5T/AMqR6wVu0yfZTMAaYdO+GZbqz1f6kj0aBf8Ak2HtJO7mK5mwFQCQAkjjvG/lFx2jX5/SEATylc2glqpahW7ZCrj1hzTMLqxnnGdZTwPnoZEnEQsMoxcpg7RPhgU4iCiQEgyjFpfhxC8HxqZSzBMlFjZxoRwP30gV2nW5eFoam81HI/7N22K+IcisSETDuzALpVr9+3+0JcVmn8N26+f5jXdrb46T8R1EOx7Z1SldLJLpUXUBmBawuHFsou9WfEh2j2k16qvBZsRy8osTInA7gkrCic91TEF+OTFuxooXbOMRstSRxFxj4icpw2aPy0y17zlyxYEEkEKNmvnwVFRkDhAOZJ1FZ8ZYY9Z29biNcPwjoiZ9QUJvvbobO7Oe/TXwjmbu/G/7RO7U96BVTk9MyubZKqK9PQynlSNdDM5Hgnlr5Qr+urDcT8xyHl/f2kjRKq4Zt/dKNO2BnS7pWDyI9RDK9qVPsRITRcJyj/uJ1gWHTZc8CahgAS+YfIfWL23I6eEyNU1iUkNLdiU7clG4y1bLvhKpeJpgtFWxWFy6hazM5bty9vOH2znhBhVjzaTZFKZYVI6pTdr379IqSy8zkS2xivZrF98bp+YMN1w4axs+VtIXvqxvBEcJljpR1yDkQ8ZmoXIzNLs9yMrGP4cEWjPYld5ocZBi/EcHlzUlK0pUDoQDBqdW9ZyphRZkcLbiZjtfsUZIM2QCUC6kZlI4p4jlHpNF2iLfC/OZ2r0I4S9PzH4/EuOyUlIRL4BKfpGZrnPEZrsvDUAPKXTpQcoxLvE20QwRzkNUbRfTr4pQyiY2llGPQ6c7S3SQbPY70R6OYWS/VPboYLdTxeJYlfR3m45/eXSXXy1gKcHLyL/UDwhfcTOZSpwwxPVVstA0DD0H2ERvOUFuQiPE9oEp6qbqI6qfUtpErSze4RtKhX4n59B+ZxgcsklSnJNyYi8gDAgnfJyZbUVpCc2A9iAi2wjaBJE8lYnvFnijl+bTgwMMTN9tApbMyb4j0Ly98C6bxrdl274m5rquKknymbpmkRuEZnnp2maTYOTwiOGXUk7CTKo5zP0Uxv6FfaKh08x+8MdPfjPA37GCrCgWII7Q31ggx0gGVlOGGJ1KJBBBIIyILEdhEQ2CMGSmQciXjAPiPXU4A3xMSNJgc/7gQYROlRTlCV+HL9o93xceMA/Qy10vxfnrISKRKlqLACYbnkNz1ijJYoJNm3w/uSFrY4AMeL2pr1MlMuXLfP5lt2Fw/hCB1SgZLn6D8zTq0FWMvGtFRLWQqcozF88h2JyjLNjXscTrLVrHDWMCO5dEIcTSqIg1xnk6gSRl6xS3TrjI2kpewMqWP4f0bkC3HhANPZh+EmOsf1FRXrFaEJmJ3Tnx4esP5KnInn2XBwZX6inVSTeklvZssmb7DLlpq9W4sG8lSc4hdZjdYtKkE2U7MGa5DDtYcIuQh5mTxCG7P4d0ad85quS+Z8fr5ZQnfZnYSnMxrLqGU/C0Z9wyMTX7Nq4izdOUZypzxnupzH2XEYyaUqDiOr0llgyoiz2hTgwOtpcwREAPU+Dzh6rM7iU+n/JnKlZDNP8ASdO4uPCNl/8ANULP3+M0hhlj6XUkRnGsGKOgMK6beED4eExVkijEMP3nLQ9TfjadiUXaSSJcbGnYvFbyFEQJxOYnJRHfDfdKekU79xtmF4XPn1CylKjYZ/vFLFSsZIlDexlpwfZlaLquSbk/eErNUp5QLEy74NhxyhLHevgQW8F2gqDLCkuzenvzi9NfjxKEFjgSq4JiK1TWzA18IduqXhnLWRLzJrOqHjLKYMnjlL+I0wCSocoY7KBLT1Oq207H3SibMbMrqTvKdMrjqrkn7+xsarWLSMczMnQ9nm/xvsv1Pw/M1DCMAkyAAhCRxOp7TmY89fq7LT4jN5AlQ4axgeusNqqQEZftAksIMIlhzEdVhctboUkFjrzDt2w/Xc48QM62+okJYOfu2lZxXZABzKseGn7Q9Trs7NFb+yanGatj9JVVy1IUUqDEaQ+CCMiYTI1bFGGDNN+GWADo/wASsdZbhHJLsT3nyHOPO9ras8Xcr05x/TJwjiPOaNT0YF2jKWliMmEe3pC0hoJkpygTvPJs8xD3uw5zlrE4RP5wHvW5ZlikkVKTMBSWMEWpmO30lOIpvKLj1CqkmPfozkf4eR5Rq6dy/gb2h9ZN9A1C94ntdffBZk9C034Z8jnBgGU7TJZSDgw4VMtnYWdvP7mK4M6DVGKJZhrE8BjWm0dl58I28+khpZhN/KA2gT1VdCU1hF5RpTz4TdIN0liwjE0iyv28feUF0twpyrcpmanTk7ifV88KJaE9TYLLMiTShUTNdvsTEibJVqpMweBQz+JjZ7Lq7yth8P5jFmrGn4c9c/TEYbP1U6c35ZUCAd9Lbt21fyDwPUU1qcDn5dZZbgwywx9pbJNAU3WUjv8AWE201rdMfGCNynYbz1ciWolAnJ3uAKSfB4umksU52lCzYzwnEpO1fw+rJqt+SuXNAyR8iu5yUk9pEa+muFYwyke8b/39DM+8FznMzPE6SbIWZc6WqWsfpUGLcRxHMWjSrdXHEpyIi+V2MuHw2kA7ytST5Rn9osQJKDImpVMtHRo3fmvveNoQIXulI5wb85NhVVumwBPlEU2d20oDmI9r8Hm1CCEEJPFibAuQWY3eGKLVDEkQ6soWAYHsz0SXUS+rEjuY6DmTE3Xk8uUDZZnYR6Kb3eECxgeGZ1tXO/Ez0U4NietySLn3zjS0adxUXM9fqE70rQOvP4Dn+JdMEw/qhKE2SGAHpGZYXsbbcmM3OtYxyA+0YLS3vthYqYEHM4C3tFcSThRkyQ4UpYYBgWJeztlbWHadNa2+JnWdpoD4VyZ4rZ5V8vA/eGP0lo6fX+oMdr3+Q+v5lT2l2AXN6yVBKhqzg9rGGq9Q9Aw6nEX1WtOowWUAjqJecCpxLky5YZkJSnwAEebtYtczN1MeDKyjh5SzUskEaPG/pqFZBnEQscgwCoWHtGLqyBZgRpAcbwWoJYsPpAqwrMOLlCrI6RFrv36X+0RZwBzwcpZzHOHyQbsH4xpaGvjGTEb3In2L4cmYgpUHHOCazTkYdOYkae8o0oOMbMASpiUOklKt0gsQWsRCtOvbvF4/OaxZbVK+YmWbOYlMWpSZkxRPMx6a+pVGQIp2QVdmVwCfgJaZErgCfOEHbznpAAI1kWzt2vCbYMht4ambZmDuL3fs7LxTkMYgCu+YRTzmgDpmDdcw1VTrC/d7wIriGt2eRWVCZ0//AAZINjkpRIJf+UMLal+/U01rVVFE5nmfIfmA1NCOycW+M7fHz/aF1u0YQNymSEAWBYaaAaQSuvBz/wBjtegzvbv7olxCumTiFTC5ZuA8MhBusbqqSoYUQRJB8GjsQhj2lxWo3ktNUMhc24XBtpFQWzsYo+mp4TlfzHsz8Pics01XLAXfcULKBb5kE3CuWRbW4giseLiXZvv8R690xdZoe7XiG6/aZ7Q4fMwyrVTTbjNC8hMQTZQ4HQjQxa5hqK+Ic+o8j65TNROE4l6NTvJcZcIylyp4TB3VkSOTWbsFNeYlnEYoxEEM8V8SjEnjBkXTurOK4PMyud5OJojthLYmP7JTelqZsw6AAd5v/wAY2tWOCoLPVdmWd9fZYegAHz/5NgwgpTLBIy95g8z5c4yaSoyxHX16/uTqeJnwPXr10i2rqitTJ1NoA25yYyqrUhZukfYfQplp3lm/ONHT6RUAss5zz2p1L6hvIeX5kM3EVlTA7qXta/8AeCnUMxwNhKitQJBMq5jAFZfi/MwM22csy3AvlDKXEs+kI3RkWv5ZwdL85FnKDarynU+QwC5dweEZ+s0K446+UoljVmKJmOrQsoKiBmG1hZUfg8LGaVbJYM4htPiW9nCV1bdYYAQ+XOBhYNjnIKmdvwic5O0jHnDaGeRme6NDR6jg2J9fL+4vdXnlDJ0+0PX3goTmLom8rtdVgq3Rc8IxGHEeLpNWmsheIyu7P/D+lplKnzuutSlEb2QBLslGrcS+Wka9mvttQcR4V+piyIEsJq5nO/lmWkV8lIYSy1uA8IUFmnH+hPxhO5tbm09mVsgllSy3Fge8iLcemJ9gj3j+pC1XAZDQOqwCVMG/JLfTsI0i4DY4qzxD38x698PXrbEPDbKzVAy1bqgx95RdCHGRNRCHXKyCVWBc0SUl1kOQP0jieHZF+6IXi6feVZlXbrCserpYR+HQbhn4d5gtaYGZ2lqct3rCVmYCkmzsb8IaGDH85nUmYxYcLfRrx2DzlWGRvJKZnyYg/SKvtII2hMpy4a4Ivw1L9rjwjgJQ7bwqjqejUlYLlBcPqxfud8opnfMpZXxqVPWPtssOFfQ9NLAM+S60NdyPmQDwUB47sWZxXZ3nQ7N/B+XP955q6k1vwH5evpKjs/i2/LBB0it9PC0gAOsMqF8I6s+cz79MRynMmpMWIEV7lpyqtU8W4FxK920dIKiAYSJUGF7ppl+wCmmLHJJ+sbPaA8GZv9htguvw/maUucWblGAFmyE3zDdmpO/NJ0TDenq47APnMvti3hRax13/AG9fSMsWmKK9WFgNIPqGJfEy6wAsGTcP7aB4zLzpcu3YPUxM6QrU+vv0999j5zsYjHBFEOk/KQ47YPp/I8jAXAGVza+RuLChofI/vCqoEdknaZ8NwwXD6yAW1TUUx/T1LxmWVYhhGMqbCZGDIKwtEyLcR5wJWD4xiYlSlKJZhDFXFawrHWXop4ng+z8jck/iJvzruAdHyHvnDjBR4+YXYDzPnL6lzY/dJyE5mzVLLkvw5chCbMz7nnLqqoNhI1kM/v3nESwzPFcs4iSJ3TVKpd0kOrOz6/3gtdrIcrtKvWtmzdJNtDSfiadS5YAmhJ3X0U2XYbQwHAYXdOTD+fXSAosehykzfYFCk082oV8ylEXz6tr9+9Gnrzm1ax0htAGsGX5k/aeTFFRJOvnBFAAxPQ7AYnoUW5e/KOwJTafC7H2eUdy2kRgqkWkXBALgPy/uDAeIQYdW5T5KrMntcsz7oBPl5RbM7G+/reeFDau72tZvP6RxAlgcy67Cq/KmJIbrc7uG1/pirqGpYGYfao/yKw8pjeL1Joq+olD5BMJA4BbLA7AFtDmmH6jSo554+238TI73urSOn53jWVjqVjOBmgrHFZHhVNVg5GKMmJYUKY5w9AfeU0K2sQMCXGkAjgViBZxCfduYI1LmYpgFf0M9Kz8uSuw692ceq1FfeVlYjoL+4uDHlyPwmppngixzjzxQgz2GOsseyChurIz/AGh7SbFvhPM9rHOpA9w/meTFvcE8/WA5zvBcp1KJOj+9IuATI2EPrUIEsEEPm1i7cu0wy9SBAwMojNxYMUTpmRSScrkX7LiF2IHKFxkbz6WshQU5fPO/c+sVBwcypG2J9t3/AIQMGuH+UH3RagZtUSo0S2gNgm6teI/pJ0IWJLYxHNNOjPtrnQzpwA5MLhCTtKcOZSsfxTp6iVIB6pmJB5h7+Txu6WjuKWtPPBjCEIJfcVmbqUIGW6D3l4Qu2RK/cD8zmJadeJmf3xSpbe+6BhescAzCaajUsOlJIcDTPO3dBU09jjKjblBPaqHDGc1NMqWWUGPu8DsratyrjeTXYrjIkKTa0UPPeEMaYOCpMwchrd73g9dfHW490U1JCssqNZJTJkTkpSLzFt/rVveW8YdoPe8LHyH0E0tKv+QAfGVff5Ro4msZ6eyOlCY+2TSgztxaSobm+zDIa52N/rFCmSCeUQ1rMK+JTjfEnrZikieHUZUwpMsTN7eYPkDpkIoxGwHoSKFBKnbIznHLMWSiSRoBwFw8THDsDPcjkL5C1ha7ntNoggTpbNgpiiqa5syf+3vuiv8Ao2fKZPaygBce/wDiZX8SqfpMTmhAdREuwzfcGnY0M9kPw6NSeW/3MxbqTZaFUZM4wnY9RvMUR/Kn1MEu1wHsiaVHY4UZtb5D8y10Wy8tOST3lR9YzbNax6x8VUIMKPuYdOwFJG71k/0qUPWAjWHnz+Uo61uPwYknbFdYtM/3bxPeXhpe0RjlEzoFJ2b6f3LXjezkhYPSSkEcSBbvziP81W6kzHW1TswlYqqAyENJLpGSVF2HAE38YKtneHxia+m14RQnQQ34fbRJVPVKPVURkeIzH0hkV92Q3QxHtK9LWV158j9x/MttckpmHdAAt3/tpC9g4HIEEh4l3ggmlG8Us5Hb3D3pEK3DkiXIB2Mjq6p1JKAwCSO9wffaYlnB3E5Vxzk9ZMSd1SU7pOY0PdE2MuxUYkLnGCZLRIC1pBBscx45aRNahmAMo5wIl2+xBIWiW9zdvfdF2HFYSOkL2ZXxXcR6D7xNTphdzPRmuGSltAWGYB0h0quAzgDUkwBEXY5j4SggKg2n0m+SJQuFlGoMWaqlTCbJmJJJ4bwc+Dxq20FqWXzBiY1ObBN5xZJUlCx8pS3vxjzeoGVSwcsY/aG054WZTzzEsw+84CojwjDB6wS97eBLtccQbBsoZouSvIYHfy90W1NRfGDykmKVYmEEGzcOMV1lossyJXT1GsYMB3fWF8xjMPwaxWdAn1gtLABmPQRfU78I98qiqgVMup3b7sxQ70Kb6Jh+pDUEB8gf3jmlsC2A/KVfcMaGRNomdKS3f5RHODhdJXrldZBblY9r+JivCMwVlSvs09qKtcxRKyVF8/SI4essiKgwu09Slr2yyzfkLNaIzJz0k6QXAOb2Byf6GKnIkbYyJfcCofw9OVKbeUATrpYP7zgWrPdac+ZnntVd+ouwOQmfypCFz51QzqmrN/5QyUgdyQYjxV0rV0UfXrNenTLTlv8AY8/x66x7QyQLmE7HMpaxOwjIKEKmLYM83XjhOzidiR2R28jjgVbXHdIeNkMx2nky2JUcRqSCRlDSVjElbTmU/Epypc1M+WWWggv6HlDlQBHA3Iwz+NZruym00mulByEzAGKdQftArK8nhf5GVqtK84fX026WAtxhO1ChxHEbiGYH0HVfgbwPpL53hEimKiUs/Nsj6QVVLnAlCwG8nmqTTp0VMVkB7ygjYoXJO8EOO5giCUrHdmxUr6UqUmazBQOmbMbM5hSrXmvYjIm8mgpVQBkMOo5/iV2rrJ9EQmenfRkJicjyI0MPItWpGUOD5SX1dmmH+UcS/wD0P5HSRq2ulnj4GLDRMINu1KG6/SB1W1DhkvBF0kUs19Z9mL0Jm1J1blBfBVELLXshc3ZdaUPe8UGqBMH3e01z4d44Kml/DTC06WGL6j9K/vzflGNqqQpNf+rbg+R54mgrk4s6jn+YwqZBQd0i8Y5DK3C2xE0UcMMiRJF4nMueU7RLF820v4fXyi5K5lCx+c+lS3UE8SwivCScDnJZsLmcbYYqmgo1K3nmKsnmo5W4C57AY0atLxstQPvb4D1gRE25JsI2HKZt8L8U3Z65SjaYN4PqoZ95F+4xqdoV4UOOm3yldLYSSp+Mb43IUmcsENdxwY5NAKiOET1OncNWCIFLS59YITgS7TrR4iUPOFS6dwo2tlccz4WiBylS2DiSTDvAHkB2NbTk0ULbyVHDGuA4aZ8wAWSggrN2ZshzLfWJQZMV1d4pTPU8oy2/2gTKliSk9eYd1I4D9R7h5kQEf/1XA/6p9+kytHWA6luZP/YgweRvqSnSItM3dQ/CpMfTpe7aEmG+Jnq3FvIkzGipWWK5jTDlhVsj33y+zxatRneKXArGIkjgB4/eGRQp39feLcZEoqgdYbGJ5wieYlhnSS94C4i1dmJcDMouLUBDuIcRxmMINpV6epXJmb0tRSoZEQ8QHXBgmG+Jo2y/xLnlSZM2WJilFgpNv9wP1he1OBSwOw85emt7HCJzMvpx9W7/AIPmPehjPGuXliaP/jdRnp+8WTtpZsyyU7g4nOOsvOOf7Rirsa1j/lIA9259fvOae9y5OpOcZdrEnealenroXhQfkw+Uh4VY4kMYNiNAmYhSFpCkqDEGC03FGDKd5IIYcLbgzGdosIVTTjLN0m6DxTz5jKPV6a8XV8U81rNMaLOEcjuPh/UEo5G+pmtrBHbhEAi8Rl5wZYlsExnWKW5y7WBeUuVHurSxD6f2jNsUqciC7+Q1OyikrTPpVdHMTccDxB5GIGrDA12jIjFdpByI7wva2WsiRWp6Gdl1vlVzQs/Q37Yl6QU3HGvmOY/n5xtHycocHyjVWG6oUFCM00NzQgj6xwajowxPZGGkPvKSlPHWJFGTliBj163kPqB/qCTOunlSiyOvM+n2EED10glNz5n+JXgtt9rYQerwVFR/jykzOG8kKbsfKFBfqeLiryMzmdAOHpE9Z8OKYlK5IVImpIKVIJIcaFBLEcQGfjDVfaeqXK2+IHoR/I/uAyucjaFYrgpnJCVsmYkWULg+/KL6bUjOJpafVd3uNx1lYrcDmyEkrALlrXb7OfpGlx5ImnXqq7ThYvWBZuF+3VouDDYPWSmWoKZi5a13NorkETgRjOZacD2ZKgVTgUggNk794IAaJVM7tsJl6rtAKcV7n6SXaDaSlw6SUIIe/VF1KPqYjxX/AOOkbdTM13JPe3n4f0Ji5xqZU1gmzTm4SHskaAfeNRdOtNPAv/YHR6k2axWb4D3TTtm5m6N7XT9vfjGHexVxiei1Q4xgw6dMfOFIJVxIlGLCXEIkTCLjMRQwbqDtHcvESABuny9YONQVGDM86cE84HiEhAYC1ocvIXAE85PcNKQCDcHN4rU4GQZIld2lwxLKIjqrcPgRheUxvE0NNUOBjfqOUEC/tSzfDuh3p2+RlYesI9pWYr4RNjsirHFafgP5mwGnSJYc3P25+MZPdqEGece4249okmykuYAGMfVjiSSoo0q0e4UgE3y9GPqB4xaitWbeZ+oJA2kmK0W71hl7+0V1Gn7psjkZXT3cWxmY/EykBkpmaoV5GxH08I0+ynIcr5zu06+LT8X/AMn77SqYTTsh9TGlc2WxMhBw15846oEnO8DMQuI+ctmCKLju+0JagDEXQ7zQcPpXAPERlrRxGaSjaLdp9nJc+WoKSTzbLxhheLTnjTOOsrmZLi9VVYeQiXPWlF927gNyNhGpXVTqRxMozDV6pgMZjfAKusqAOknzCk6Bk/8AECFL6dNT7KD7/eaNNjEZaaNgtCmWkML/AFjAvuZ3yZZ7C0sEmZaGq9UOHAibLvJBFWAK56ysiraQLSUlw+RGYOhHOAtWVOcSyWFTMsrdvZtHPXS1snfKDaZLYb6TdKtxRa4zY5gjSNunS9/ULKW2PRuh6jI/EudRwNhh+09Rtzhh6xlqB5y/s4i/6PUjbA/eMDXnGOM/WTzfinSp/wAOVMWbAdUB+VzBF02p68I+sCbaz1J+EWYvtPitSlpFLMlIOpHW/wDZgPOKBNMp/wA9oY+Wdv2Ese8H/rTHvPP9pRMR2ergSubInE6qYr80vGjVq9MfCjr9ojZReTxMCfr9omSShQORScsjbQw3zEArGtw3UGazsvVhckEGPO61Crz2SuLUVxyMYzZ0LquYRVnCJrxJWSVhcqdAisEyyZM72w+0V4ZQpIZ9bvmH+E5yZ4nihMib4wBxLg5gOPVITLPZF9OmWhgdpilfMCpizzMelrGFAgWOTLx8P1BKQ2Zf6xldojM9N2WB3AHx+8u8ytLM9oyQDjE0BSM5gpn3i3BC8EklzoqySpSHU9WQQRp6+/KB4KnIgHrBGDGU/Ed5DZn3qDlHW2M4AMVSjhbMoHxGm/8AxiOKk/WNHstf8k7tA8Okb5feVrA07wSniwjRt9ozC4vBLbOowgAMR26WBbhqPGADOd5n2tnlJ6CZumKWDIi4Mv8Ag9R1A+TC/f4t+0JIADv63jyNtGddMBRz9Pfm8M3YNfr1/ckmY/8AE+UDLTx3x5lvWL9m5GfhKKfFH+ytMGQByEIarLNjzM2AcLLwEBNuz7+sZmqqCbCchzJpaoTQkGSwh9MXaNbSjiA98Ws2hc2XZ4ev0/hzAK2+Jj/xswYKRLqUi6Fbij/KrJ+xVv8AWYF2NfwXPT0O4+I5/T7RmxeJAfKZXRUBmrTLR1lKLAe9I9C9oRSzcoFK+I4E2TY7YyTTJClpC5uZURlyS+Qjx/aPallzcCbLNJEWoYXn5y6yZaeUIJSje0wHzgmcyRcgcoiygIee0gWGJca2TpqkNNlJUf4mZQ7FC4g1Gs1Gn3rY4+ksXDbOMyiTdl5uHKKpZVMpzmM1S+dsxG3X2hXrRwv4X+hmhoSqDgB8P2/qEqWFp3klxyjgCpwZqDaL6qr6NnfrFgBd7QwlYeAuvFe5k1DXhWR5cCOReKW0kTkuVxkRoP6oUPwl/lFdOo72cabcp4AR5SnKErIdIh2xV+WrsMNaPnLtMmTG9BS57En5e0/WMzW8jPS9lf8AqHzl0mZe+MZIm0IMTlBBLyanMUaVaEyzaBHnBHnCxl4QLrA9ZRviQfy0/wBUbHZfMxDtf/8AMPiImwJRBSQWIbKG7ecwW9iXOrUd5QcsN4AcADYDhkIBEG5yOjN++IflBdZdNmroINwwse2FCAWIMZr5RzU2lW1CfpHW7Ube6EmXfE7L/wDQf8oa0Q8R+coPbj3ZlRZMZur6zZXlLmj0EZV3s/ISyydEICXMOpDfvEamjJyR7xF7eUa6eMb7+wfnEuszv4rD/wCvn9if+aYxOzv/AN6fOOn/ANZma/CxA/ELLBwlLHg5Lt4Dwjd7XJ7kSNIOZmyoMeOyQ20YM9TpAm6yJOiAmcYTLg9RgzI6oWiLNjLVneZYpITUz0pDJCywFgMshHqwS1CE88T0dJzXAsUGXI+kHp5QN6htiJzSpAyAHZFnnKoXYDEdST1RCD85e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9708" name="Picture 12" descr="http://proemagrecerrapido.com/wp-content/uploads/2015/01/Frutas-Citric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643446"/>
            <a:ext cx="2571768" cy="1928826"/>
          </a:xfrm>
          <a:prstGeom prst="rect">
            <a:avLst/>
          </a:prstGeom>
          <a:noFill/>
        </p:spPr>
      </p:pic>
      <p:pic>
        <p:nvPicPr>
          <p:cNvPr id="29710" name="Picture 14" descr="http://img3.ask.fm/assets/110/566/338/normal/simbolo.joia.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4643446"/>
            <a:ext cx="1928826" cy="1928826"/>
          </a:xfrm>
          <a:prstGeom prst="rect">
            <a:avLst/>
          </a:prstGeom>
          <a:noFill/>
        </p:spPr>
      </p:pic>
      <p:sp>
        <p:nvSpPr>
          <p:cNvPr id="11" name="Mais 10"/>
          <p:cNvSpPr/>
          <p:nvPr/>
        </p:nvSpPr>
        <p:spPr>
          <a:xfrm>
            <a:off x="3000364" y="5357826"/>
            <a:ext cx="428628" cy="500066"/>
          </a:xfrm>
          <a:prstGeom prst="mathPl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Igual 11"/>
          <p:cNvSpPr/>
          <p:nvPr/>
        </p:nvSpPr>
        <p:spPr>
          <a:xfrm>
            <a:off x="6215074" y="5429264"/>
            <a:ext cx="357190" cy="357190"/>
          </a:xfrm>
          <a:prstGeom prst="mathEqua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– vitamina 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Micronutriente essencial para o desenvolvimento embrionário</a:t>
            </a:r>
          </a:p>
          <a:p>
            <a:r>
              <a:rPr lang="pt-BR" dirty="0" smtClean="0"/>
              <a:t>Recomendação: 770microgramas/dia</a:t>
            </a:r>
          </a:p>
          <a:p>
            <a:r>
              <a:rPr lang="pt-BR" dirty="0" smtClean="0"/>
              <a:t>No Brasil, há a suplementação de 200.000UI no pós-parto imediato para evitar a carência dessa vitamina no leite materno</a:t>
            </a:r>
          </a:p>
          <a:p>
            <a:r>
              <a:rPr lang="pt-BR" dirty="0" smtClean="0"/>
              <a:t>Não pode ser administrada durante a gravidez, podendo levar a conseqüências tais como: aborto, prematuridade, malformações, distúrbios do comportamento e/ou aprendizado e até alteração no crescimento do bebê</a:t>
            </a:r>
          </a:p>
          <a:p>
            <a:r>
              <a:rPr lang="pt-BR" dirty="0" smtClean="0"/>
              <a:t>Alimentos fonte: origem animal (retinol): fígado, óleo de fígado de peixes, leite integral e derivados, ovos e aves; origem vegetal (alfa e beta-caroteno): alimentos de cor “alaranjada” como manga, cenoura, abóbora e batata-doce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– zinco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Zn é indispensável para atividade de enzimas envolvidas na síntese de DNA e RNA</a:t>
            </a:r>
          </a:p>
          <a:p>
            <a:r>
              <a:rPr lang="pt-BR" dirty="0" smtClean="0"/>
              <a:t> A quantidade de proteína da refeição tem efeito positivo na absorção do zinco, porém proteínas específicas como a caseína tem efeito inibitório na absorção</a:t>
            </a:r>
          </a:p>
          <a:p>
            <a:r>
              <a:rPr lang="pt-BR" dirty="0" err="1" smtClean="0"/>
              <a:t>Fitatos</a:t>
            </a:r>
            <a:r>
              <a:rPr lang="pt-BR" dirty="0" smtClean="0"/>
              <a:t> presente nos alimentos como farelos, cereal de grão integral e leguminosas, alcoolismo e tabagismo reduzem sua </a:t>
            </a:r>
            <a:r>
              <a:rPr lang="pt-BR" dirty="0" err="1" smtClean="0"/>
              <a:t>biodisponibilidade</a:t>
            </a:r>
            <a:endParaRPr lang="pt-BR" dirty="0" smtClean="0"/>
          </a:p>
          <a:p>
            <a:r>
              <a:rPr lang="pt-BR" dirty="0" smtClean="0"/>
              <a:t>Suplementação de 25mg/dia</a:t>
            </a:r>
          </a:p>
          <a:p>
            <a:r>
              <a:rPr lang="pt-BR" dirty="0" smtClean="0"/>
              <a:t>Alimentos fonte: ostra, carne vermelha e castanha do Pará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294</TotalTime>
  <Words>916</Words>
  <Application>Microsoft Office PowerPoint</Application>
  <PresentationFormat>Apresentação na tela (4:3)</PresentationFormat>
  <Paragraphs>96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Wingdings</vt:lpstr>
      <vt:lpstr>Wingdings 2</vt:lpstr>
      <vt:lpstr>Balcão Envidraçado</vt:lpstr>
      <vt:lpstr>Recomendações nutricionais para gestantes e nutrizes</vt:lpstr>
      <vt:lpstr>Leis da alimentação de escudero</vt:lpstr>
      <vt:lpstr>necessidades aumentadas na gravidez</vt:lpstr>
      <vt:lpstr>Recomendações especiais para gestantes </vt:lpstr>
      <vt:lpstr>Recomendações especiais para gestantes – ácido fólico (vit.b9)</vt:lpstr>
      <vt:lpstr>Recomendações especiais para gestantes - cálcio</vt:lpstr>
      <vt:lpstr>Recomendações especiais para gestantes – ferro</vt:lpstr>
      <vt:lpstr>Recomendações especiais para gestantes – vitamina a</vt:lpstr>
      <vt:lpstr>Recomendações especiais para gestantes – zinco</vt:lpstr>
      <vt:lpstr>Recomendações nutricionais para nutrizes</vt:lpstr>
      <vt:lpstr>Correções cardápios</vt:lpstr>
      <vt:lpstr>Correções cardápios</vt:lpstr>
      <vt:lpstr>Aspectos positivos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paulinha</dc:creator>
  <cp:lastModifiedBy>simone</cp:lastModifiedBy>
  <cp:revision>28</cp:revision>
  <dcterms:created xsi:type="dcterms:W3CDTF">2015-09-13T20:28:18Z</dcterms:created>
  <dcterms:modified xsi:type="dcterms:W3CDTF">2016-08-09T20:47:31Z</dcterms:modified>
</cp:coreProperties>
</file>