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81" r:id="rId4"/>
    <p:sldId id="368" r:id="rId5"/>
    <p:sldId id="371" r:id="rId6"/>
    <p:sldId id="372" r:id="rId7"/>
    <p:sldId id="374" r:id="rId8"/>
    <p:sldId id="375" r:id="rId9"/>
    <p:sldId id="380" r:id="rId10"/>
    <p:sldId id="370" r:id="rId11"/>
    <p:sldId id="382" r:id="rId12"/>
    <p:sldId id="378" r:id="rId13"/>
    <p:sldId id="385" r:id="rId14"/>
    <p:sldId id="386" r:id="rId15"/>
    <p:sldId id="384" r:id="rId16"/>
    <p:sldId id="388" r:id="rId17"/>
    <p:sldId id="390" r:id="rId18"/>
    <p:sldId id="389" r:id="rId19"/>
    <p:sldId id="39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728"/>
    <a:srgbClr val="0F0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31B02-DA4F-4E9B-8AD9-A40A1D2015CB}" v="1" dt="2023-03-17T20:27:03.170"/>
    <p1510:client id="{B18B9959-C5CD-429B-A3A1-259501215E0E}" v="68" dt="2023-03-17T20:25:11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23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50C1-4AD2-4906-948F-92954544FA25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21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50C1-4AD2-4906-948F-92954544FA25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2195-80AF-4A72-88B6-369C6CEA29F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85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50C1-4AD2-4906-948F-92954544FA25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2195-80AF-4A72-88B6-369C6CEA29F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31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50C1-4AD2-4906-948F-92954544FA25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2195-80AF-4A72-88B6-369C6CEA29F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43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50C1-4AD2-4906-948F-92954544FA25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2195-80AF-4A72-88B6-369C6CEA29F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05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50C1-4AD2-4906-948F-92954544FA25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2195-80AF-4A72-88B6-369C6CEA29F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01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50C1-4AD2-4906-948F-92954544FA25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2195-80AF-4A72-88B6-369C6CEA29F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6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50C1-4AD2-4906-948F-92954544FA25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2195-80AF-4A72-88B6-369C6CEA29F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80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50C1-4AD2-4906-948F-92954544FA25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2195-80AF-4A72-88B6-369C6CEA29F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44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50C1-4AD2-4906-948F-92954544FA25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2195-80AF-4A72-88B6-369C6CEA29F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52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50C1-4AD2-4906-948F-92954544FA25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2195-80AF-4A72-88B6-369C6CEA29F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8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550C1-4AD2-4906-948F-92954544FA25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22195-80AF-4A72-88B6-369C6CEA29F2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AB867-203E-A7DF-6C41-6BB94B317E9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350059"/>
            <a:ext cx="9144000" cy="539802"/>
          </a:xfrm>
          <a:prstGeom prst="rect">
            <a:avLst/>
          </a:prstGeom>
        </p:spPr>
      </p:pic>
      <p:pic>
        <p:nvPicPr>
          <p:cNvPr id="8" name="Picture 2" descr="Logo da USP">
            <a:extLst>
              <a:ext uri="{FF2B5EF4-FFF2-40B4-BE49-F238E27FC236}">
                <a16:creationId xmlns:a16="http://schemas.microsoft.com/office/drawing/2014/main" id="{A6CDA70C-CA8F-D9B2-9293-471EFF959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803" y="6531103"/>
            <a:ext cx="433009" cy="17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C7B1DE3-6FC4-E7DB-9575-4F20D5938FBA}"/>
              </a:ext>
            </a:extLst>
          </p:cNvPr>
          <p:cNvSpPr txBox="1">
            <a:spLocks/>
          </p:cNvSpPr>
          <p:nvPr userDrawn="1"/>
        </p:nvSpPr>
        <p:spPr>
          <a:xfrm>
            <a:off x="6457950" y="6388212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t-BR" sz="1350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EB3BBDA-CB50-269C-CDBC-158213DC3D9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41" y="6388212"/>
            <a:ext cx="416460" cy="4146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D5763D-AA9B-253D-3E8B-F42E40095344}"/>
              </a:ext>
            </a:extLst>
          </p:cNvPr>
          <p:cNvSpPr txBox="1"/>
          <p:nvPr userDrawn="1"/>
        </p:nvSpPr>
        <p:spPr>
          <a:xfrm>
            <a:off x="6687682" y="76614"/>
            <a:ext cx="24563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PRO3432 - Organização do Trabalho na Produção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E914B-AFBC-597A-9F81-DE22C838EB9F}"/>
              </a:ext>
            </a:extLst>
          </p:cNvPr>
          <p:cNvSpPr txBox="1"/>
          <p:nvPr userDrawn="1"/>
        </p:nvSpPr>
        <p:spPr>
          <a:xfrm>
            <a:off x="233694" y="6418374"/>
            <a:ext cx="2456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Afonso Carlos Correa Fleury</a:t>
            </a:r>
          </a:p>
          <a:p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 Paula Franco Paes Leme Barbosa</a:t>
            </a:r>
          </a:p>
        </p:txBody>
      </p:sp>
    </p:spTree>
    <p:extLst>
      <p:ext uri="{BB962C8B-B14F-4D97-AF65-F5344CB8AC3E}">
        <p14:creationId xmlns:p14="http://schemas.microsoft.com/office/powerpoint/2010/main" val="241452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2617AE5-6BEE-B79D-6C34-0126EF974F6E}"/>
              </a:ext>
            </a:extLst>
          </p:cNvPr>
          <p:cNvSpPr txBox="1">
            <a:spLocks noChangeArrowheads="1"/>
          </p:cNvSpPr>
          <p:nvPr/>
        </p:nvSpPr>
        <p:spPr>
          <a:xfrm>
            <a:off x="1134999" y="1333831"/>
            <a:ext cx="6709410" cy="194429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  <a:defRPr/>
            </a:pPr>
            <a:r>
              <a:rPr lang="pt-BR" sz="2400" b="1" dirty="0">
                <a:solidFill>
                  <a:srgbClr val="0F084B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PRO 3432</a:t>
            </a:r>
            <a:br>
              <a:rPr lang="pt-BR" sz="2400" b="1" dirty="0">
                <a:solidFill>
                  <a:srgbClr val="0F084B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</a:br>
            <a:r>
              <a:rPr lang="pt-BR" sz="2400" b="1" dirty="0">
                <a:solidFill>
                  <a:srgbClr val="0F084B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ORGANIZAÇÃO DO TRABALHO NA PRODUÇÃO</a:t>
            </a:r>
          </a:p>
          <a:p>
            <a:pPr>
              <a:defRPr/>
            </a:pPr>
            <a:r>
              <a:rPr lang="pt-BR" sz="1600" i="1" dirty="0"/>
              <a:t>Prof. Afonso Fleury</a:t>
            </a:r>
            <a:br>
              <a:rPr lang="pt-BR" sz="1600" i="1" dirty="0"/>
            </a:br>
            <a:r>
              <a:rPr lang="pt-BR" sz="1600" i="1" dirty="0"/>
              <a:t>Profa. Ana Paula Barbosa</a:t>
            </a:r>
          </a:p>
          <a:p>
            <a:pPr>
              <a:defRPr/>
            </a:pPr>
            <a:r>
              <a:rPr lang="pt-BR" sz="1600" i="1" dirty="0"/>
              <a:t>Monitora Marina Carelli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46BF22-B698-55DD-4B60-4DE5B82CCF52}"/>
              </a:ext>
            </a:extLst>
          </p:cNvPr>
          <p:cNvSpPr txBox="1">
            <a:spLocks noChangeArrowheads="1"/>
          </p:cNvSpPr>
          <p:nvPr/>
        </p:nvSpPr>
        <p:spPr>
          <a:xfrm>
            <a:off x="1804249" y="3662174"/>
            <a:ext cx="5370910" cy="12227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b="1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APRESENTAÇÃO</a:t>
            </a:r>
          </a:p>
          <a:p>
            <a:pPr>
              <a:defRPr/>
            </a:pPr>
            <a:endParaRPr lang="pt-BR" sz="1600" i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pt-BR" sz="1600" i="1" dirty="0">
                <a:latin typeface="+mj-lt"/>
                <a:ea typeface="+mj-ea"/>
                <a:cs typeface="+mj-cs"/>
              </a:rPr>
              <a:t>20 de março de 2023</a:t>
            </a:r>
          </a:p>
        </p:txBody>
      </p:sp>
    </p:spTree>
    <p:extLst>
      <p:ext uri="{BB962C8B-B14F-4D97-AF65-F5344CB8AC3E}">
        <p14:creationId xmlns:p14="http://schemas.microsoft.com/office/powerpoint/2010/main" val="183926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1">
            <a:extLst>
              <a:ext uri="{FF2B5EF4-FFF2-40B4-BE49-F238E27FC236}">
                <a16:creationId xmlns:a16="http://schemas.microsoft.com/office/drawing/2014/main" id="{0DE47329-C215-EF07-42F1-032ED600E811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620713"/>
            <a:ext cx="2592387" cy="2232025"/>
            <a:chOff x="1882" y="391"/>
            <a:chExt cx="1633" cy="1406"/>
          </a:xfrm>
        </p:grpSpPr>
        <p:sp>
          <p:nvSpPr>
            <p:cNvPr id="4116" name="Line 20">
              <a:extLst>
                <a:ext uri="{FF2B5EF4-FFF2-40B4-BE49-F238E27FC236}">
                  <a16:creationId xmlns:a16="http://schemas.microsoft.com/office/drawing/2014/main" id="{5F8D8416-DE79-03C6-D24D-9050E6847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391"/>
              <a:ext cx="1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7" name="Line 21">
              <a:extLst>
                <a:ext uri="{FF2B5EF4-FFF2-40B4-BE49-F238E27FC236}">
                  <a16:creationId xmlns:a16="http://schemas.microsoft.com/office/drawing/2014/main" id="{50A39BC6-5E3E-44F6-2B5E-A4995374C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391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8" name="Line 22">
              <a:extLst>
                <a:ext uri="{FF2B5EF4-FFF2-40B4-BE49-F238E27FC236}">
                  <a16:creationId xmlns:a16="http://schemas.microsoft.com/office/drawing/2014/main" id="{6B4311B6-B73E-AA0E-402A-67476AFA5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391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9" name="Line 23">
              <a:extLst>
                <a:ext uri="{FF2B5EF4-FFF2-40B4-BE49-F238E27FC236}">
                  <a16:creationId xmlns:a16="http://schemas.microsoft.com/office/drawing/2014/main" id="{5683592D-BEAD-C859-768B-751CFF80E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1344"/>
              <a:ext cx="363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21" name="Line 25">
              <a:extLst>
                <a:ext uri="{FF2B5EF4-FFF2-40B4-BE49-F238E27FC236}">
                  <a16:creationId xmlns:a16="http://schemas.microsoft.com/office/drawing/2014/main" id="{5D2B715D-699B-78CF-C4EA-0F13589365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8" y="1344"/>
              <a:ext cx="317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22" name="Oval 26">
            <a:extLst>
              <a:ext uri="{FF2B5EF4-FFF2-40B4-BE49-F238E27FC236}">
                <a16:creationId xmlns:a16="http://schemas.microsoft.com/office/drawing/2014/main" id="{EE761BBE-7A6D-7097-B4A4-2565124D7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781300"/>
            <a:ext cx="3671888" cy="12239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6" name="Group 50">
            <a:extLst>
              <a:ext uri="{FF2B5EF4-FFF2-40B4-BE49-F238E27FC236}">
                <a16:creationId xmlns:a16="http://schemas.microsoft.com/office/drawing/2014/main" id="{BDDF38B0-316C-110C-4912-F35D29A7B3C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132138" y="3933825"/>
            <a:ext cx="2592387" cy="2232025"/>
            <a:chOff x="2018" y="527"/>
            <a:chExt cx="1633" cy="1406"/>
          </a:xfrm>
        </p:grpSpPr>
        <p:sp>
          <p:nvSpPr>
            <p:cNvPr id="4141" name="Line 45">
              <a:extLst>
                <a:ext uri="{FF2B5EF4-FFF2-40B4-BE49-F238E27FC236}">
                  <a16:creationId xmlns:a16="http://schemas.microsoft.com/office/drawing/2014/main" id="{906A2BDE-BAEB-4789-CEAE-1C795251D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8" y="527"/>
              <a:ext cx="1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2" name="Line 46">
              <a:extLst>
                <a:ext uri="{FF2B5EF4-FFF2-40B4-BE49-F238E27FC236}">
                  <a16:creationId xmlns:a16="http://schemas.microsoft.com/office/drawing/2014/main" id="{0C27CABF-C6DC-1971-A063-A9E351903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537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3" name="Line 47">
              <a:extLst>
                <a:ext uri="{FF2B5EF4-FFF2-40B4-BE49-F238E27FC236}">
                  <a16:creationId xmlns:a16="http://schemas.microsoft.com/office/drawing/2014/main" id="{2CD70C62-921D-56D7-CC84-E2E546F78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537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4" name="Line 48">
              <a:extLst>
                <a:ext uri="{FF2B5EF4-FFF2-40B4-BE49-F238E27FC236}">
                  <a16:creationId xmlns:a16="http://schemas.microsoft.com/office/drawing/2014/main" id="{1A5A820A-A6CE-26DD-9B9F-EE18B0F73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8" y="1490"/>
              <a:ext cx="363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45" name="Line 49">
              <a:extLst>
                <a:ext uri="{FF2B5EF4-FFF2-40B4-BE49-F238E27FC236}">
                  <a16:creationId xmlns:a16="http://schemas.microsoft.com/office/drawing/2014/main" id="{E52C1165-7A31-6081-8957-499AEA36F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4" y="1490"/>
              <a:ext cx="317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48" name="Text Box 52">
            <a:extLst>
              <a:ext uri="{FF2B5EF4-FFF2-40B4-BE49-F238E27FC236}">
                <a16:creationId xmlns:a16="http://schemas.microsoft.com/office/drawing/2014/main" id="{0FCC9405-8EA6-DD34-486D-218AEC77B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2" y="3229812"/>
            <a:ext cx="24806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/>
              <a:t>Estratégia de Operações</a:t>
            </a:r>
          </a:p>
        </p:txBody>
      </p:sp>
      <p:sp>
        <p:nvSpPr>
          <p:cNvPr id="4149" name="Text Box 53">
            <a:extLst>
              <a:ext uri="{FF2B5EF4-FFF2-40B4-BE49-F238E27FC236}">
                <a16:creationId xmlns:a16="http://schemas.microsoft.com/office/drawing/2014/main" id="{0EEF7078-32FC-0EBE-4F4B-12817EE72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291" y="832864"/>
            <a:ext cx="20017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600" dirty="0"/>
              <a:t>Estratégia corporativa</a:t>
            </a:r>
          </a:p>
        </p:txBody>
      </p:sp>
      <p:sp>
        <p:nvSpPr>
          <p:cNvPr id="4150" name="Text Box 54">
            <a:extLst>
              <a:ext uri="{FF2B5EF4-FFF2-40B4-BE49-F238E27FC236}">
                <a16:creationId xmlns:a16="http://schemas.microsoft.com/office/drawing/2014/main" id="{61222541-9781-AD4C-1C1E-987CF7115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522" y="1733840"/>
            <a:ext cx="1949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1600" dirty="0"/>
              <a:t>Estratégia da </a:t>
            </a:r>
          </a:p>
          <a:p>
            <a:pPr algn="ctr" eaLnBrk="1" hangingPunct="1">
              <a:defRPr/>
            </a:pPr>
            <a:r>
              <a:rPr lang="pt-BR" sz="1600" dirty="0"/>
              <a:t>Unidade de Negócios</a:t>
            </a:r>
          </a:p>
        </p:txBody>
      </p:sp>
      <p:sp>
        <p:nvSpPr>
          <p:cNvPr id="4151" name="Line 55">
            <a:extLst>
              <a:ext uri="{FF2B5EF4-FFF2-40B4-BE49-F238E27FC236}">
                <a16:creationId xmlns:a16="http://schemas.microsoft.com/office/drawing/2014/main" id="{3752AC93-7382-AE6C-CBD6-85B1EA0CD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0382" y="126940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52" name="Line 56">
            <a:extLst>
              <a:ext uri="{FF2B5EF4-FFF2-40B4-BE49-F238E27FC236}">
                <a16:creationId xmlns:a16="http://schemas.microsoft.com/office/drawing/2014/main" id="{E8583DC3-8192-A4D1-7614-3A16C5199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3272" y="231861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53" name="Text Box 57">
            <a:extLst>
              <a:ext uri="{FF2B5EF4-FFF2-40B4-BE49-F238E27FC236}">
                <a16:creationId xmlns:a16="http://schemas.microsoft.com/office/drawing/2014/main" id="{142D6A05-2612-651E-4A01-3329C9BCB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114" y="4503738"/>
            <a:ext cx="24487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1600"/>
              <a:t>Sentido emergente do que </a:t>
            </a:r>
          </a:p>
          <a:p>
            <a:pPr algn="ctr" eaLnBrk="1" hangingPunct="1">
              <a:defRPr/>
            </a:pPr>
            <a:r>
              <a:rPr lang="pt-BR" sz="1600"/>
              <a:t>a estratégia deveria ser</a:t>
            </a:r>
          </a:p>
        </p:txBody>
      </p:sp>
      <p:sp>
        <p:nvSpPr>
          <p:cNvPr id="4155" name="Text Box 59">
            <a:extLst>
              <a:ext uri="{FF2B5EF4-FFF2-40B4-BE49-F238E27FC236}">
                <a16:creationId xmlns:a16="http://schemas.microsoft.com/office/drawing/2014/main" id="{97A35485-A561-831E-67EA-299B721C8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410" y="5778794"/>
            <a:ext cx="24373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600" dirty="0"/>
              <a:t>Experiência em Operações </a:t>
            </a:r>
          </a:p>
        </p:txBody>
      </p:sp>
      <p:grpSp>
        <p:nvGrpSpPr>
          <p:cNvPr id="13324" name="Group 78">
            <a:extLst>
              <a:ext uri="{FF2B5EF4-FFF2-40B4-BE49-F238E27FC236}">
                <a16:creationId xmlns:a16="http://schemas.microsoft.com/office/drawing/2014/main" id="{D98F074F-38D7-FDBA-F198-97DECED666E5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5013325"/>
            <a:ext cx="863600" cy="792163"/>
            <a:chOff x="2019" y="3158"/>
            <a:chExt cx="544" cy="499"/>
          </a:xfrm>
        </p:grpSpPr>
        <p:sp>
          <p:nvSpPr>
            <p:cNvPr id="4154" name="Line 58">
              <a:extLst>
                <a:ext uri="{FF2B5EF4-FFF2-40B4-BE49-F238E27FC236}">
                  <a16:creationId xmlns:a16="http://schemas.microsoft.com/office/drawing/2014/main" id="{8A3324B9-112E-D4A1-7B97-E265AFD8B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" y="3158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6" name="Line 60">
              <a:extLst>
                <a:ext uri="{FF2B5EF4-FFF2-40B4-BE49-F238E27FC236}">
                  <a16:creationId xmlns:a16="http://schemas.microsoft.com/office/drawing/2014/main" id="{9ECF57A4-955D-D8E0-A096-B6C325668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9" y="3294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7" name="Line 61">
              <a:extLst>
                <a:ext uri="{FF2B5EF4-FFF2-40B4-BE49-F238E27FC236}">
                  <a16:creationId xmlns:a16="http://schemas.microsoft.com/office/drawing/2014/main" id="{850B6292-41CE-83D9-6940-3A28E83C7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" y="3430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8" name="Line 62">
              <a:extLst>
                <a:ext uri="{FF2B5EF4-FFF2-40B4-BE49-F238E27FC236}">
                  <a16:creationId xmlns:a16="http://schemas.microsoft.com/office/drawing/2014/main" id="{7D55DEB8-6E30-0149-E774-EC61A5F597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3475"/>
              <a:ext cx="91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59" name="Line 63">
              <a:extLst>
                <a:ext uri="{FF2B5EF4-FFF2-40B4-BE49-F238E27FC236}">
                  <a16:creationId xmlns:a16="http://schemas.microsoft.com/office/drawing/2014/main" id="{FB277BD2-2A76-3865-9881-1711CB2EF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5" y="3339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0" name="Line 64">
              <a:extLst>
                <a:ext uri="{FF2B5EF4-FFF2-40B4-BE49-F238E27FC236}">
                  <a16:creationId xmlns:a16="http://schemas.microsoft.com/office/drawing/2014/main" id="{053122A5-C4F2-3781-7073-ACCC4326AD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6" y="3203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1" name="Line 65">
              <a:extLst>
                <a:ext uri="{FF2B5EF4-FFF2-40B4-BE49-F238E27FC236}">
                  <a16:creationId xmlns:a16="http://schemas.microsoft.com/office/drawing/2014/main" id="{735E12A4-9604-2F68-21F6-6934D92A17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0" y="3521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2" name="Line 66">
              <a:extLst>
                <a:ext uri="{FF2B5EF4-FFF2-40B4-BE49-F238E27FC236}">
                  <a16:creationId xmlns:a16="http://schemas.microsoft.com/office/drawing/2014/main" id="{74431FC9-AB2A-C9FB-3287-1900F70204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1" y="338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63" name="Line 67">
              <a:extLst>
                <a:ext uri="{FF2B5EF4-FFF2-40B4-BE49-F238E27FC236}">
                  <a16:creationId xmlns:a16="http://schemas.microsoft.com/office/drawing/2014/main" id="{7A40F61E-1164-6D83-6D1E-4DD7CF1BFC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2" y="3249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64" name="Line 68">
            <a:extLst>
              <a:ext uri="{FF2B5EF4-FFF2-40B4-BE49-F238E27FC236}">
                <a16:creationId xmlns:a16="http://schemas.microsoft.com/office/drawing/2014/main" id="{3B61AFFB-8D01-2322-4E9D-5FEBDE688AD0}"/>
              </a:ext>
            </a:extLst>
          </p:cNvPr>
          <p:cNvSpPr>
            <a:spLocks noChangeShapeType="1"/>
          </p:cNvSpPr>
          <p:nvPr/>
        </p:nvSpPr>
        <p:spPr bwMode="auto">
          <a:xfrm rot="17264138" flipV="1">
            <a:off x="4814093" y="5193507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65" name="Line 69">
            <a:extLst>
              <a:ext uri="{FF2B5EF4-FFF2-40B4-BE49-F238E27FC236}">
                <a16:creationId xmlns:a16="http://schemas.microsoft.com/office/drawing/2014/main" id="{6EB879F8-9AB0-DF52-63E4-2C82A5C308E9}"/>
              </a:ext>
            </a:extLst>
          </p:cNvPr>
          <p:cNvSpPr>
            <a:spLocks noChangeShapeType="1"/>
          </p:cNvSpPr>
          <p:nvPr/>
        </p:nvSpPr>
        <p:spPr bwMode="auto">
          <a:xfrm rot="17264138" flipV="1">
            <a:off x="4976018" y="5396707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66" name="Line 70">
            <a:extLst>
              <a:ext uri="{FF2B5EF4-FFF2-40B4-BE49-F238E27FC236}">
                <a16:creationId xmlns:a16="http://schemas.microsoft.com/office/drawing/2014/main" id="{467639A8-BF21-C077-9F6E-313D9AAE0E0B}"/>
              </a:ext>
            </a:extLst>
          </p:cNvPr>
          <p:cNvSpPr>
            <a:spLocks noChangeShapeType="1"/>
          </p:cNvSpPr>
          <p:nvPr/>
        </p:nvSpPr>
        <p:spPr bwMode="auto">
          <a:xfrm rot="17264138" flipV="1">
            <a:off x="5137944" y="5598319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67" name="Line 71">
            <a:extLst>
              <a:ext uri="{FF2B5EF4-FFF2-40B4-BE49-F238E27FC236}">
                <a16:creationId xmlns:a16="http://schemas.microsoft.com/office/drawing/2014/main" id="{2E1234B5-28D8-CEEE-FA44-595A046E6D76}"/>
              </a:ext>
            </a:extLst>
          </p:cNvPr>
          <p:cNvSpPr>
            <a:spLocks noChangeShapeType="1"/>
          </p:cNvSpPr>
          <p:nvPr/>
        </p:nvSpPr>
        <p:spPr bwMode="auto">
          <a:xfrm rot="17264138" flipV="1">
            <a:off x="5272087" y="5538788"/>
            <a:ext cx="144463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68" name="Line 72">
            <a:extLst>
              <a:ext uri="{FF2B5EF4-FFF2-40B4-BE49-F238E27FC236}">
                <a16:creationId xmlns:a16="http://schemas.microsoft.com/office/drawing/2014/main" id="{99F281B3-3F65-8761-DEAD-66930FD8F675}"/>
              </a:ext>
            </a:extLst>
          </p:cNvPr>
          <p:cNvSpPr>
            <a:spLocks noChangeShapeType="1"/>
          </p:cNvSpPr>
          <p:nvPr/>
        </p:nvSpPr>
        <p:spPr bwMode="auto">
          <a:xfrm rot="17264138" flipV="1">
            <a:off x="5110957" y="5334794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69" name="Line 73">
            <a:extLst>
              <a:ext uri="{FF2B5EF4-FFF2-40B4-BE49-F238E27FC236}">
                <a16:creationId xmlns:a16="http://schemas.microsoft.com/office/drawing/2014/main" id="{1E67651C-1173-06B9-9A13-85AF80C3FE24}"/>
              </a:ext>
            </a:extLst>
          </p:cNvPr>
          <p:cNvSpPr>
            <a:spLocks noChangeShapeType="1"/>
          </p:cNvSpPr>
          <p:nvPr/>
        </p:nvSpPr>
        <p:spPr bwMode="auto">
          <a:xfrm rot="17264138" flipV="1">
            <a:off x="4949032" y="5131594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70" name="Line 74">
            <a:extLst>
              <a:ext uri="{FF2B5EF4-FFF2-40B4-BE49-F238E27FC236}">
                <a16:creationId xmlns:a16="http://schemas.microsoft.com/office/drawing/2014/main" id="{E308D0D9-81A4-DFB0-5FF0-731FA596AA05}"/>
              </a:ext>
            </a:extLst>
          </p:cNvPr>
          <p:cNvSpPr>
            <a:spLocks noChangeShapeType="1"/>
          </p:cNvSpPr>
          <p:nvPr/>
        </p:nvSpPr>
        <p:spPr bwMode="auto">
          <a:xfrm rot="17264138" flipV="1">
            <a:off x="5407818" y="5355432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71" name="Line 75">
            <a:extLst>
              <a:ext uri="{FF2B5EF4-FFF2-40B4-BE49-F238E27FC236}">
                <a16:creationId xmlns:a16="http://schemas.microsoft.com/office/drawing/2014/main" id="{03076F45-5B38-5BFB-5239-14A679A1E753}"/>
              </a:ext>
            </a:extLst>
          </p:cNvPr>
          <p:cNvSpPr>
            <a:spLocks noChangeShapeType="1"/>
          </p:cNvSpPr>
          <p:nvPr/>
        </p:nvSpPr>
        <p:spPr bwMode="auto">
          <a:xfrm rot="17264138" flipV="1">
            <a:off x="5245893" y="5152232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72" name="Line 76">
            <a:extLst>
              <a:ext uri="{FF2B5EF4-FFF2-40B4-BE49-F238E27FC236}">
                <a16:creationId xmlns:a16="http://schemas.microsoft.com/office/drawing/2014/main" id="{8C42E2F1-BE9B-B8F6-ED5F-BAB1138B9CD9}"/>
              </a:ext>
            </a:extLst>
          </p:cNvPr>
          <p:cNvSpPr>
            <a:spLocks noChangeShapeType="1"/>
          </p:cNvSpPr>
          <p:nvPr/>
        </p:nvSpPr>
        <p:spPr bwMode="auto">
          <a:xfrm rot="17264138" flipV="1">
            <a:off x="5083968" y="4949032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4" name="Group 81">
            <a:extLst>
              <a:ext uri="{FF2B5EF4-FFF2-40B4-BE49-F238E27FC236}">
                <a16:creationId xmlns:a16="http://schemas.microsoft.com/office/drawing/2014/main" id="{02540AEE-C3BC-DA82-1041-D849968DD9F3}"/>
              </a:ext>
            </a:extLst>
          </p:cNvPr>
          <p:cNvGrpSpPr>
            <a:grpSpLocks/>
          </p:cNvGrpSpPr>
          <p:nvPr/>
        </p:nvGrpSpPr>
        <p:grpSpPr bwMode="auto">
          <a:xfrm>
            <a:off x="3997325" y="5229225"/>
            <a:ext cx="287338" cy="504825"/>
            <a:chOff x="2518" y="3294"/>
            <a:chExt cx="181" cy="318"/>
          </a:xfrm>
        </p:grpSpPr>
        <p:sp>
          <p:nvSpPr>
            <p:cNvPr id="4175" name="Line 79">
              <a:extLst>
                <a:ext uri="{FF2B5EF4-FFF2-40B4-BE49-F238E27FC236}">
                  <a16:creationId xmlns:a16="http://schemas.microsoft.com/office/drawing/2014/main" id="{B25B85D2-82BC-D806-432C-970BC50A5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8" y="3475"/>
              <a:ext cx="9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76" name="Line 80">
              <a:extLst>
                <a:ext uri="{FF2B5EF4-FFF2-40B4-BE49-F238E27FC236}">
                  <a16:creationId xmlns:a16="http://schemas.microsoft.com/office/drawing/2014/main" id="{8570D00E-2552-9895-63FB-1DDD1EDC8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9" y="3294"/>
              <a:ext cx="9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35" name="Group 82">
            <a:extLst>
              <a:ext uri="{FF2B5EF4-FFF2-40B4-BE49-F238E27FC236}">
                <a16:creationId xmlns:a16="http://schemas.microsoft.com/office/drawing/2014/main" id="{89268BD1-72A5-5560-8B5C-F0098CD0AA64}"/>
              </a:ext>
            </a:extLst>
          </p:cNvPr>
          <p:cNvGrpSpPr>
            <a:grpSpLocks/>
          </p:cNvGrpSpPr>
          <p:nvPr/>
        </p:nvGrpSpPr>
        <p:grpSpPr bwMode="auto">
          <a:xfrm rot="-3484098">
            <a:off x="4609307" y="5264944"/>
            <a:ext cx="287337" cy="504825"/>
            <a:chOff x="2518" y="3294"/>
            <a:chExt cx="181" cy="318"/>
          </a:xfrm>
        </p:grpSpPr>
        <p:sp>
          <p:nvSpPr>
            <p:cNvPr id="4179" name="Line 83">
              <a:extLst>
                <a:ext uri="{FF2B5EF4-FFF2-40B4-BE49-F238E27FC236}">
                  <a16:creationId xmlns:a16="http://schemas.microsoft.com/office/drawing/2014/main" id="{05EA952C-2C45-5D7A-92A5-4B3F3E8E0C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4" y="3472"/>
              <a:ext cx="9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80" name="Line 84">
              <a:extLst>
                <a:ext uri="{FF2B5EF4-FFF2-40B4-BE49-F238E27FC236}">
                  <a16:creationId xmlns:a16="http://schemas.microsoft.com/office/drawing/2014/main" id="{1B522406-0B8B-4803-954E-5DDDDA934B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8" y="3291"/>
              <a:ext cx="9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81" name="Line 85">
            <a:extLst>
              <a:ext uri="{FF2B5EF4-FFF2-40B4-BE49-F238E27FC236}">
                <a16:creationId xmlns:a16="http://schemas.microsoft.com/office/drawing/2014/main" id="{E36EC91A-602A-BBAC-B0D3-2305BB2384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54451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84" name="Line 88">
            <a:extLst>
              <a:ext uri="{FF2B5EF4-FFF2-40B4-BE49-F238E27FC236}">
                <a16:creationId xmlns:a16="http://schemas.microsoft.com/office/drawing/2014/main" id="{744BDE65-6299-27E0-5DDA-E0DD950597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1497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Box 23">
            <a:extLst>
              <a:ext uri="{FF2B5EF4-FFF2-40B4-BE49-F238E27FC236}">
                <a16:creationId xmlns:a16="http://schemas.microsoft.com/office/drawing/2014/main" id="{D0EF3BC5-CD21-6F20-ABB7-7FB702C12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648" y="780411"/>
            <a:ext cx="16079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/>
              <a:t>(2) FUNÇÃO</a:t>
            </a:r>
          </a:p>
          <a:p>
            <a:pPr algn="ctr">
              <a:defRPr/>
            </a:pPr>
            <a:r>
              <a:rPr lang="pt-BR" dirty="0"/>
              <a:t>INTEGRADORA</a:t>
            </a:r>
          </a:p>
        </p:txBody>
      </p:sp>
      <p:pic>
        <p:nvPicPr>
          <p:cNvPr id="13339" name="Imagem 1">
            <a:extLst>
              <a:ext uri="{FF2B5EF4-FFF2-40B4-BE49-F238E27FC236}">
                <a16:creationId xmlns:a16="http://schemas.microsoft.com/office/drawing/2014/main" id="{CCB8362E-E70E-B257-541B-9059DB827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79713"/>
            <a:ext cx="15176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0" name="CaixaDeTexto 3">
            <a:extLst>
              <a:ext uri="{FF2B5EF4-FFF2-40B4-BE49-F238E27FC236}">
                <a16:creationId xmlns:a16="http://schemas.microsoft.com/office/drawing/2014/main" id="{F42A1FCA-11EE-4071-3DE1-66471401E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6" y="578940"/>
            <a:ext cx="22926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pt-BR" sz="2000" b="1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O PAPEL DO </a:t>
            </a:r>
          </a:p>
          <a:p>
            <a:pPr>
              <a:spcBef>
                <a:spcPct val="0"/>
              </a:spcBef>
              <a:buNone/>
            </a:pPr>
            <a:r>
              <a:rPr lang="pt-BR" altLang="pt-BR" sz="2000" b="1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ENGENHEIRO</a:t>
            </a:r>
          </a:p>
          <a:p>
            <a:pPr>
              <a:spcBef>
                <a:spcPct val="0"/>
              </a:spcBef>
              <a:buNone/>
            </a:pPr>
            <a:r>
              <a:rPr lang="pt-BR" altLang="pt-BR" sz="2000" b="1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DE PRODUÇÃO (2)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A01AA4F-D3C6-3954-F7B9-47DBE71D0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927100"/>
            <a:ext cx="659993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 FUNÇÃO INTEGRADORA:</a:t>
            </a:r>
          </a:p>
          <a:p>
            <a:pPr eaLnBrk="1" hangingPunct="1">
              <a:defRPr/>
            </a:pPr>
            <a:endParaRPr lang="pt-BR" dirty="0"/>
          </a:p>
          <a:p>
            <a:pPr marL="342900" indent="-342900" eaLnBrk="1" hangingPunct="1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r>
              <a:rPr lang="pt-BR" sz="2000" dirty="0"/>
              <a:t>Integrar processos organizacionais</a:t>
            </a:r>
          </a:p>
          <a:p>
            <a:pPr marL="342900" indent="-342900" eaLnBrk="1" hangingPunct="1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endParaRPr lang="pt-BR" sz="2000" dirty="0"/>
          </a:p>
          <a:p>
            <a:pPr marL="342900" indent="-342900" eaLnBrk="1" hangingPunct="1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r>
              <a:rPr lang="pt-BR" sz="2000" dirty="0"/>
              <a:t>Influenciar a organização dos processos desde o ponto de vista das operações</a:t>
            </a:r>
          </a:p>
          <a:p>
            <a:pPr eaLnBrk="1" hangingPunct="1">
              <a:defRPr/>
            </a:pPr>
            <a:endParaRPr lang="pt-BR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958577FC-3164-9250-5EDA-0D11ADC43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3683000"/>
            <a:ext cx="641864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 FUNÇÃO TÁTICA:</a:t>
            </a:r>
          </a:p>
          <a:p>
            <a:pPr eaLnBrk="1" hangingPunct="1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r>
              <a:rPr lang="pt-BR" sz="2000" dirty="0"/>
              <a:t>Operacionalizar a estratégia corporativa</a:t>
            </a:r>
          </a:p>
          <a:p>
            <a:pPr marL="342900" indent="-342900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endParaRPr lang="pt-BR" sz="2000" dirty="0"/>
          </a:p>
          <a:p>
            <a:pPr marL="342900" indent="-342900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r>
              <a:rPr lang="pt-BR" sz="2000" dirty="0"/>
              <a:t>Influenciar a formulação de estratégia desde o ponto de vista das operações</a:t>
            </a:r>
          </a:p>
          <a:p>
            <a:pPr eaLnBrk="1" hangingPunct="1">
              <a:defRPr/>
            </a:pP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CaixaDeTexto 2">
            <a:extLst>
              <a:ext uri="{FF2B5EF4-FFF2-40B4-BE49-F238E27FC236}">
                <a16:creationId xmlns:a16="http://schemas.microsoft.com/office/drawing/2014/main" id="{26F21D54-28AD-20E0-1170-740BEFB47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650" y="2759868"/>
            <a:ext cx="544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800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endParaRPr lang="pt-BR" altLang="pt-BR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8B719CF-76C7-317C-8A79-7F6C56A38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844804"/>
            <a:ext cx="659993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 FUNÇÃO INTEGRADORA:</a:t>
            </a:r>
          </a:p>
          <a:p>
            <a:pPr eaLnBrk="1" hangingPunct="1">
              <a:defRPr/>
            </a:pPr>
            <a:endParaRPr lang="pt-BR" dirty="0"/>
          </a:p>
          <a:p>
            <a:pPr marL="342900" indent="-342900" eaLnBrk="1" hangingPunct="1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r>
              <a:rPr lang="pt-BR" sz="2000" dirty="0"/>
              <a:t>Integrar processos organizacionais</a:t>
            </a:r>
          </a:p>
          <a:p>
            <a:pPr marL="342900" indent="-342900" eaLnBrk="1" hangingPunct="1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endParaRPr lang="pt-BR" sz="2000" dirty="0"/>
          </a:p>
          <a:p>
            <a:pPr marL="342900" indent="-342900" eaLnBrk="1" hangingPunct="1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r>
              <a:rPr lang="pt-BR" sz="2000" dirty="0"/>
              <a:t>Influenciar a organização dos processos desde o ponto de vista das operações</a:t>
            </a:r>
          </a:p>
          <a:p>
            <a:pPr eaLnBrk="1" hangingPunct="1">
              <a:defRPr/>
            </a:pPr>
            <a:endParaRPr lang="pt-BR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C7B8C1E-3B4E-9EE5-838D-DC3E49C03A7D}"/>
              </a:ext>
            </a:extLst>
          </p:cNvPr>
          <p:cNvSpPr txBox="1"/>
          <p:nvPr/>
        </p:nvSpPr>
        <p:spPr>
          <a:xfrm>
            <a:off x="979513" y="2490281"/>
            <a:ext cx="7414209" cy="1877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400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ONDE ENTRA A DISCIPLINA </a:t>
            </a:r>
          </a:p>
          <a:p>
            <a:pPr algn="ctr">
              <a:defRPr/>
            </a:pPr>
            <a:r>
              <a:rPr lang="pt-BR" sz="4400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PRO 3432? </a:t>
            </a:r>
          </a:p>
          <a:p>
            <a:pPr algn="ctr">
              <a:defRPr/>
            </a:pPr>
            <a:endParaRPr lang="pt-BR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60">
            <a:extLst>
              <a:ext uri="{FF2B5EF4-FFF2-40B4-BE49-F238E27FC236}">
                <a16:creationId xmlns:a16="http://schemas.microsoft.com/office/drawing/2014/main" id="{8B86667E-7402-2250-4536-B225FF4ABC2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412875"/>
            <a:ext cx="8434388" cy="4800600"/>
            <a:chOff x="288" y="890"/>
            <a:chExt cx="5313" cy="3024"/>
          </a:xfrm>
        </p:grpSpPr>
        <p:grpSp>
          <p:nvGrpSpPr>
            <p:cNvPr id="17413" name="Group 20">
              <a:extLst>
                <a:ext uri="{FF2B5EF4-FFF2-40B4-BE49-F238E27FC236}">
                  <a16:creationId xmlns:a16="http://schemas.microsoft.com/office/drawing/2014/main" id="{60D0762F-41F0-77B0-1133-3050D48F8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890"/>
              <a:ext cx="2676" cy="2359"/>
              <a:chOff x="431" y="1434"/>
              <a:chExt cx="1995" cy="907"/>
            </a:xfrm>
          </p:grpSpPr>
          <p:sp>
            <p:nvSpPr>
              <p:cNvPr id="9237" name="Line 21">
                <a:extLst>
                  <a:ext uri="{FF2B5EF4-FFF2-40B4-BE49-F238E27FC236}">
                    <a16:creationId xmlns:a16="http://schemas.microsoft.com/office/drawing/2014/main" id="{F8D06FEA-99CD-0BF9-7B04-E0A90005D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1434"/>
                <a:ext cx="0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38" name="Line 22">
                <a:extLst>
                  <a:ext uri="{FF2B5EF4-FFF2-40B4-BE49-F238E27FC236}">
                    <a16:creationId xmlns:a16="http://schemas.microsoft.com/office/drawing/2014/main" id="{0BA71D15-ABF0-E81A-DDA7-D56848482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341"/>
                <a:ext cx="1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39" name="Line 23">
                <a:extLst>
                  <a:ext uri="{FF2B5EF4-FFF2-40B4-BE49-F238E27FC236}">
                    <a16:creationId xmlns:a16="http://schemas.microsoft.com/office/drawing/2014/main" id="{C8144FC6-13D3-D4C4-E3E3-A4857965E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1434"/>
                <a:ext cx="1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40" name="Line 24">
                <a:extLst>
                  <a:ext uri="{FF2B5EF4-FFF2-40B4-BE49-F238E27FC236}">
                    <a16:creationId xmlns:a16="http://schemas.microsoft.com/office/drawing/2014/main" id="{C3F2E796-3BFE-BD8B-3C07-882905A90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1434"/>
                <a:ext cx="408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41" name="Line 25">
                <a:extLst>
                  <a:ext uri="{FF2B5EF4-FFF2-40B4-BE49-F238E27FC236}">
                    <a16:creationId xmlns:a16="http://schemas.microsoft.com/office/drawing/2014/main" id="{F511FBC6-84A4-C38A-FB07-5E713DC25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8" y="1888"/>
                <a:ext cx="408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  <p:grpSp>
          <p:nvGrpSpPr>
            <p:cNvPr id="17414" name="Group 26">
              <a:extLst>
                <a:ext uri="{FF2B5EF4-FFF2-40B4-BE49-F238E27FC236}">
                  <a16:creationId xmlns:a16="http://schemas.microsoft.com/office/drawing/2014/main" id="{4A7BE6B5-C743-78E2-85EA-F788608B2B7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107" y="890"/>
              <a:ext cx="2494" cy="2359"/>
              <a:chOff x="3470" y="1480"/>
              <a:chExt cx="1995" cy="908"/>
            </a:xfrm>
          </p:grpSpPr>
          <p:sp>
            <p:nvSpPr>
              <p:cNvPr id="9243" name="Line 27">
                <a:extLst>
                  <a:ext uri="{FF2B5EF4-FFF2-40B4-BE49-F238E27FC236}">
                    <a16:creationId xmlns:a16="http://schemas.microsoft.com/office/drawing/2014/main" id="{6FC727B6-35A8-7CF9-1DBE-A68C0EC8F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2" y="1480"/>
                <a:ext cx="2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44" name="Line 28">
                <a:extLst>
                  <a:ext uri="{FF2B5EF4-FFF2-40B4-BE49-F238E27FC236}">
                    <a16:creationId xmlns:a16="http://schemas.microsoft.com/office/drawing/2014/main" id="{9158DBD1-0386-EF5F-9B0D-8748D3E57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2387"/>
                <a:ext cx="158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45" name="Line 29">
                <a:extLst>
                  <a:ext uri="{FF2B5EF4-FFF2-40B4-BE49-F238E27FC236}">
                    <a16:creationId xmlns:a16="http://schemas.microsoft.com/office/drawing/2014/main" id="{E2F8824A-4B1F-6DFF-705D-30805B421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1480"/>
                <a:ext cx="158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46" name="Line 30">
                <a:extLst>
                  <a:ext uri="{FF2B5EF4-FFF2-40B4-BE49-F238E27FC236}">
                    <a16:creationId xmlns:a16="http://schemas.microsoft.com/office/drawing/2014/main" id="{2C313160-D512-FF73-B832-2D37A2040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7" y="1480"/>
                <a:ext cx="408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47" name="Line 31">
                <a:extLst>
                  <a:ext uri="{FF2B5EF4-FFF2-40B4-BE49-F238E27FC236}">
                    <a16:creationId xmlns:a16="http://schemas.microsoft.com/office/drawing/2014/main" id="{93DBB544-6F27-1D89-3D26-0B6A2A450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3" y="1934"/>
                <a:ext cx="41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  <p:sp>
          <p:nvSpPr>
            <p:cNvPr id="9248" name="AutoShape 32">
              <a:extLst>
                <a:ext uri="{FF2B5EF4-FFF2-40B4-BE49-F238E27FC236}">
                  <a16:creationId xmlns:a16="http://schemas.microsoft.com/office/drawing/2014/main" id="{26AA73FA-155C-F812-E220-13B9599649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63260">
              <a:off x="2290" y="1026"/>
              <a:ext cx="1406" cy="680"/>
            </a:xfrm>
            <a:prstGeom prst="curvedUpArrow">
              <a:avLst>
                <a:gd name="adj1" fmla="val 24907"/>
                <a:gd name="adj2" fmla="val 66260"/>
                <a:gd name="adj3" fmla="val 3333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49" name="AutoShape 33">
              <a:extLst>
                <a:ext uri="{FF2B5EF4-FFF2-40B4-BE49-F238E27FC236}">
                  <a16:creationId xmlns:a16="http://schemas.microsoft.com/office/drawing/2014/main" id="{1A6EF06B-EF2E-2711-BEF8-EEACF69D7D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6189">
              <a:off x="2381" y="2614"/>
              <a:ext cx="1361" cy="590"/>
            </a:xfrm>
            <a:prstGeom prst="curvedUpArrow">
              <a:avLst>
                <a:gd name="adj1" fmla="val 27788"/>
                <a:gd name="adj2" fmla="val 73924"/>
                <a:gd name="adj3" fmla="val 3333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54" name="AutoShape 38">
              <a:extLst>
                <a:ext uri="{FF2B5EF4-FFF2-40B4-BE49-F238E27FC236}">
                  <a16:creationId xmlns:a16="http://schemas.microsoft.com/office/drawing/2014/main" id="{0B9BA21E-AF3A-B7B5-C3CC-FDE6540CE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071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55" name="AutoShape 39">
              <a:extLst>
                <a:ext uri="{FF2B5EF4-FFF2-40B4-BE49-F238E27FC236}">
                  <a16:creationId xmlns:a16="http://schemas.microsoft.com/office/drawing/2014/main" id="{57DD1A06-1BF1-1754-4F45-8030FADFF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888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56" name="AutoShape 40">
              <a:extLst>
                <a:ext uri="{FF2B5EF4-FFF2-40B4-BE49-F238E27FC236}">
                  <a16:creationId xmlns:a16="http://schemas.microsoft.com/office/drawing/2014/main" id="{6DC34CD6-AD91-17B0-9921-A2719DEE5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2659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57" name="AutoShape 41">
              <a:extLst>
                <a:ext uri="{FF2B5EF4-FFF2-40B4-BE49-F238E27FC236}">
                  <a16:creationId xmlns:a16="http://schemas.microsoft.com/office/drawing/2014/main" id="{DB65B4EF-9D56-7C71-A1F1-322A0743C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1752"/>
              <a:ext cx="1044" cy="81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58" name="AutoShape 42">
              <a:extLst>
                <a:ext uri="{FF2B5EF4-FFF2-40B4-BE49-F238E27FC236}">
                  <a16:creationId xmlns:a16="http://schemas.microsoft.com/office/drawing/2014/main" id="{C38D4714-2FCC-BA64-2CC0-3876E3819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752"/>
              <a:ext cx="1044" cy="81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59" name="AutoShape 43">
              <a:extLst>
                <a:ext uri="{FF2B5EF4-FFF2-40B4-BE49-F238E27FC236}">
                  <a16:creationId xmlns:a16="http://schemas.microsoft.com/office/drawing/2014/main" id="{5B83EF89-BF3E-A877-8111-9F59A8C92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981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60" name="AutoShape 44">
              <a:extLst>
                <a:ext uri="{FF2B5EF4-FFF2-40B4-BE49-F238E27FC236}">
                  <a16:creationId xmlns:a16="http://schemas.microsoft.com/office/drawing/2014/main" id="{A8BC7B8E-FC26-CCFB-623A-CB9E7CE8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798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61" name="AutoShape 45">
              <a:extLst>
                <a:ext uri="{FF2B5EF4-FFF2-40B4-BE49-F238E27FC236}">
                  <a16:creationId xmlns:a16="http://schemas.microsoft.com/office/drawing/2014/main" id="{420AD394-CA8C-9B16-BB08-340F133CD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569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62" name="Text Box 46">
              <a:extLst>
                <a:ext uri="{FF2B5EF4-FFF2-40B4-BE49-F238E27FC236}">
                  <a16:creationId xmlns:a16="http://schemas.microsoft.com/office/drawing/2014/main" id="{E9F922DC-22F7-4862-ADB9-B320CDF3F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" y="1071"/>
              <a:ext cx="80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/>
                <a:t>Tangible and </a:t>
              </a:r>
            </a:p>
            <a:p>
              <a:pPr algn="ctr" eaLnBrk="1" hangingPunct="1">
                <a:defRPr/>
              </a:pPr>
              <a:r>
                <a:rPr lang="pt-BR" sz="1600"/>
                <a:t>Intangible</a:t>
              </a:r>
            </a:p>
            <a:p>
              <a:pPr algn="ctr" eaLnBrk="1" hangingPunct="1">
                <a:defRPr/>
              </a:pPr>
              <a:r>
                <a:rPr lang="pt-BR" sz="1600"/>
                <a:t>resources</a:t>
              </a:r>
            </a:p>
          </p:txBody>
        </p:sp>
        <p:sp>
          <p:nvSpPr>
            <p:cNvPr id="9263" name="Text Box 47">
              <a:extLst>
                <a:ext uri="{FF2B5EF4-FFF2-40B4-BE49-F238E27FC236}">
                  <a16:creationId xmlns:a16="http://schemas.microsoft.com/office/drawing/2014/main" id="{B890D72D-AF1D-11CF-FB43-C86538DC1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979"/>
              <a:ext cx="70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600"/>
                <a:t>Operations</a:t>
              </a:r>
            </a:p>
            <a:p>
              <a:pPr eaLnBrk="1" hangingPunct="1">
                <a:defRPr/>
              </a:pPr>
              <a:r>
                <a:rPr lang="pt-BR" sz="1600"/>
                <a:t>capabilities</a:t>
              </a:r>
            </a:p>
          </p:txBody>
        </p:sp>
        <p:sp>
          <p:nvSpPr>
            <p:cNvPr id="9264" name="Text Box 48">
              <a:extLst>
                <a:ext uri="{FF2B5EF4-FFF2-40B4-BE49-F238E27FC236}">
                  <a16:creationId xmlns:a16="http://schemas.microsoft.com/office/drawing/2014/main" id="{1EBE345C-04AC-626F-2B3D-A04910E5B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2744"/>
              <a:ext cx="72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Operations</a:t>
              </a:r>
              <a:r>
                <a:rPr lang="pt-BR" sz="1600" dirty="0"/>
                <a:t> </a:t>
              </a:r>
            </a:p>
            <a:p>
              <a:pPr algn="ctr" eaLnBrk="1" hangingPunct="1">
                <a:defRPr/>
              </a:pPr>
              <a:r>
                <a:rPr lang="pt-BR" sz="1600" dirty="0"/>
                <a:t>processes</a:t>
              </a:r>
            </a:p>
          </p:txBody>
        </p:sp>
        <p:sp>
          <p:nvSpPr>
            <p:cNvPr id="9265" name="Text Box 49">
              <a:extLst>
                <a:ext uri="{FF2B5EF4-FFF2-40B4-BE49-F238E27FC236}">
                  <a16:creationId xmlns:a16="http://schemas.microsoft.com/office/drawing/2014/main" id="{3619427D-7615-4060-4E50-EAF6FCC94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9" y="1842"/>
              <a:ext cx="697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Operations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 err="1"/>
                <a:t>strategy</a:t>
              </a:r>
              <a:r>
                <a:rPr lang="pt-BR" sz="1600" dirty="0"/>
                <a:t> </a:t>
              </a:r>
            </a:p>
            <a:p>
              <a:pPr algn="ctr" eaLnBrk="1" hangingPunct="1">
                <a:defRPr/>
              </a:pPr>
              <a:r>
                <a:rPr lang="pt-BR" sz="1600" dirty="0" err="1"/>
                <a:t>decision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 err="1"/>
                <a:t>areas</a:t>
              </a:r>
              <a:endParaRPr lang="pt-BR" sz="1600" dirty="0"/>
            </a:p>
          </p:txBody>
        </p:sp>
        <p:sp>
          <p:nvSpPr>
            <p:cNvPr id="9266" name="Text Box 50">
              <a:extLst>
                <a:ext uri="{FF2B5EF4-FFF2-40B4-BE49-F238E27FC236}">
                  <a16:creationId xmlns:a16="http://schemas.microsoft.com/office/drawing/2014/main" id="{F5667718-5635-CE9A-41D4-7112BF830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975"/>
              <a:ext cx="79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/>
                <a:t>Performance</a:t>
              </a:r>
            </a:p>
            <a:p>
              <a:pPr algn="ctr" eaLnBrk="1" hangingPunct="1">
                <a:defRPr/>
              </a:pPr>
              <a:r>
                <a:rPr lang="pt-BR" sz="1600"/>
                <a:t>objectives</a:t>
              </a:r>
            </a:p>
          </p:txBody>
        </p:sp>
        <p:sp>
          <p:nvSpPr>
            <p:cNvPr id="9267" name="Text Box 51">
              <a:extLst>
                <a:ext uri="{FF2B5EF4-FFF2-40B4-BE49-F238E27FC236}">
                  <a16:creationId xmlns:a16="http://schemas.microsoft.com/office/drawing/2014/main" id="{A3EBED98-47D4-3202-56CC-9F3F771D3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6" y="1053"/>
              <a:ext cx="62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Customer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 err="1"/>
                <a:t>needs</a:t>
              </a:r>
              <a:endParaRPr lang="pt-BR" sz="1600" dirty="0"/>
            </a:p>
          </p:txBody>
        </p:sp>
        <p:sp>
          <p:nvSpPr>
            <p:cNvPr id="9268" name="Text Box 52">
              <a:extLst>
                <a:ext uri="{FF2B5EF4-FFF2-40B4-BE49-F238E27FC236}">
                  <a16:creationId xmlns:a16="http://schemas.microsoft.com/office/drawing/2014/main" id="{4D2E97FF-5DD3-84FF-1F87-17ADC3306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" y="1875"/>
              <a:ext cx="6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Markets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 err="1"/>
                <a:t>positioning</a:t>
              </a:r>
              <a:endParaRPr lang="pt-BR" sz="1600" dirty="0"/>
            </a:p>
          </p:txBody>
        </p:sp>
        <p:sp>
          <p:nvSpPr>
            <p:cNvPr id="9269" name="Text Box 53">
              <a:extLst>
                <a:ext uri="{FF2B5EF4-FFF2-40B4-BE49-F238E27FC236}">
                  <a16:creationId xmlns:a16="http://schemas.microsoft.com/office/drawing/2014/main" id="{A141B149-DB21-A595-6169-604E4DEDA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9" y="2659"/>
              <a:ext cx="76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/>
                <a:t>Competitors</a:t>
              </a:r>
            </a:p>
            <a:p>
              <a:pPr algn="ctr" eaLnBrk="1" hangingPunct="1">
                <a:defRPr/>
              </a:pPr>
              <a:r>
                <a:rPr lang="pt-BR" sz="1600"/>
                <a:t>actions </a:t>
              </a:r>
            </a:p>
          </p:txBody>
        </p:sp>
        <p:sp>
          <p:nvSpPr>
            <p:cNvPr id="9270" name="Text Box 54">
              <a:extLst>
                <a:ext uri="{FF2B5EF4-FFF2-40B4-BE49-F238E27FC236}">
                  <a16:creationId xmlns:a16="http://schemas.microsoft.com/office/drawing/2014/main" id="{96BAFEA1-04C8-FB75-3E3C-42B812C0E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371"/>
              <a:ext cx="1004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Understanding</a:t>
              </a:r>
              <a:r>
                <a:rPr lang="pt-BR" sz="1600" dirty="0"/>
                <a:t> </a:t>
              </a:r>
            </a:p>
            <a:p>
              <a:pPr algn="ctr" eaLnBrk="1" hangingPunct="1">
                <a:defRPr/>
              </a:pPr>
              <a:r>
                <a:rPr lang="pt-BR" sz="1600" dirty="0" err="1"/>
                <a:t>Resources</a:t>
              </a:r>
              <a:r>
                <a:rPr lang="pt-BR" sz="1600" dirty="0"/>
                <a:t> </a:t>
              </a:r>
              <a:r>
                <a:rPr lang="pt-BR" sz="1600" dirty="0" err="1"/>
                <a:t>and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/>
                <a:t>processes</a:t>
              </a:r>
            </a:p>
          </p:txBody>
        </p:sp>
        <p:sp>
          <p:nvSpPr>
            <p:cNvPr id="9271" name="Line 55">
              <a:extLst>
                <a:ext uri="{FF2B5EF4-FFF2-40B4-BE49-F238E27FC236}">
                  <a16:creationId xmlns:a16="http://schemas.microsoft.com/office/drawing/2014/main" id="{E9398AAC-F90A-7FF2-2C12-E0834519C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3630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72" name="Text Box 56">
              <a:extLst>
                <a:ext uri="{FF2B5EF4-FFF2-40B4-BE49-F238E27FC236}">
                  <a16:creationId xmlns:a16="http://schemas.microsoft.com/office/drawing/2014/main" id="{1DADB7CF-CC72-11ED-DE5B-99E146883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416"/>
              <a:ext cx="5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600"/>
                <a:t>Strategic</a:t>
              </a:r>
            </a:p>
            <a:p>
              <a:pPr eaLnBrk="1" hangingPunct="1">
                <a:defRPr/>
              </a:pPr>
              <a:r>
                <a:rPr lang="pt-BR" sz="1600"/>
                <a:t>decisions</a:t>
              </a:r>
            </a:p>
          </p:txBody>
        </p:sp>
        <p:sp>
          <p:nvSpPr>
            <p:cNvPr id="9273" name="Text Box 57">
              <a:extLst>
                <a:ext uri="{FF2B5EF4-FFF2-40B4-BE49-F238E27FC236}">
                  <a16:creationId xmlns:a16="http://schemas.microsoft.com/office/drawing/2014/main" id="{B5EF0AD8-E154-BB32-C1A8-33B61C213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" y="3358"/>
              <a:ext cx="82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/>
                <a:t>Required</a:t>
              </a:r>
            </a:p>
            <a:p>
              <a:pPr algn="ctr" eaLnBrk="1" hangingPunct="1">
                <a:defRPr/>
              </a:pPr>
              <a:r>
                <a:rPr lang="pt-BR" sz="1600"/>
                <a:t>performance </a:t>
              </a:r>
            </a:p>
          </p:txBody>
        </p:sp>
        <p:sp>
          <p:nvSpPr>
            <p:cNvPr id="9274" name="Text Box 58">
              <a:extLst>
                <a:ext uri="{FF2B5EF4-FFF2-40B4-BE49-F238E27FC236}">
                  <a16:creationId xmlns:a16="http://schemas.microsoft.com/office/drawing/2014/main" id="{0C67B50C-A3CD-BC9A-777F-BD3EF50D6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7" y="3313"/>
              <a:ext cx="8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Understanding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 err="1"/>
                <a:t>markets</a:t>
              </a:r>
              <a:endParaRPr lang="pt-BR" sz="1600" dirty="0"/>
            </a:p>
          </p:txBody>
        </p:sp>
        <p:sp>
          <p:nvSpPr>
            <p:cNvPr id="9275" name="Line 59">
              <a:extLst>
                <a:ext uri="{FF2B5EF4-FFF2-40B4-BE49-F238E27FC236}">
                  <a16:creationId xmlns:a16="http://schemas.microsoft.com/office/drawing/2014/main" id="{96D691E5-46A9-7E22-3BBE-0523AEB590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0" y="3540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645A7DC-6469-9088-328D-59EF959976DA}"/>
              </a:ext>
            </a:extLst>
          </p:cNvPr>
          <p:cNvSpPr/>
          <p:nvPr/>
        </p:nvSpPr>
        <p:spPr bwMode="auto">
          <a:xfrm>
            <a:off x="252413" y="1277382"/>
            <a:ext cx="2274887" cy="3015218"/>
          </a:xfrm>
          <a:prstGeom prst="ellipse">
            <a:avLst/>
          </a:prstGeom>
          <a:noFill/>
          <a:ln w="571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9124490-0F36-7A18-C9A5-907BD3702C57}"/>
              </a:ext>
            </a:extLst>
          </p:cNvPr>
          <p:cNvSpPr txBox="1"/>
          <p:nvPr/>
        </p:nvSpPr>
        <p:spPr>
          <a:xfrm>
            <a:off x="1547813" y="908050"/>
            <a:ext cx="41745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PESSOAS/TRABALHO/ORGANIZAÇÃO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ixaDeTexto 2">
            <a:extLst>
              <a:ext uri="{FF2B5EF4-FFF2-40B4-BE49-F238E27FC236}">
                <a16:creationId xmlns:a16="http://schemas.microsoft.com/office/drawing/2014/main" id="{FCAA9288-3CFF-F9D5-CA8D-7C3B4BAC9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386" y="512826"/>
            <a:ext cx="6647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 PERGUNTA A SER TRATADA NA DISCIPLINA:</a:t>
            </a: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21CAB15E-1A2E-E528-CEF3-E292B850A115}"/>
              </a:ext>
            </a:extLst>
          </p:cNvPr>
          <p:cNvSpPr txBox="1"/>
          <p:nvPr/>
        </p:nvSpPr>
        <p:spPr>
          <a:xfrm>
            <a:off x="949230" y="1823621"/>
            <a:ext cx="74266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Como organizar o trabalho das pessoas para que os objetivos da organização sejam atingidos?</a:t>
            </a:r>
            <a:endParaRPr lang="pt-BR" sz="2400" b="1" dirty="0">
              <a:solidFill>
                <a:srgbClr val="296728"/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>
              <a:defRPr/>
            </a:pPr>
            <a:endParaRPr lang="pt-BR" sz="2400" b="1" dirty="0">
              <a:solidFill>
                <a:schemeClr val="accent4">
                  <a:lumMod val="75000"/>
                </a:schemeClr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>
              <a:defRPr/>
            </a:pPr>
            <a:endParaRPr lang="pt-BR" sz="2400" b="1" dirty="0">
              <a:solidFill>
                <a:schemeClr val="accent4">
                  <a:lumMod val="75000"/>
                </a:schemeClr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>
              <a:defRPr/>
            </a:pPr>
            <a:endParaRPr lang="pt-BR" sz="2400" dirty="0">
              <a:solidFill>
                <a:schemeClr val="accent4">
                  <a:lumMod val="75000"/>
                </a:schemeClr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>
            <a:extLst>
              <a:ext uri="{FF2B5EF4-FFF2-40B4-BE49-F238E27FC236}">
                <a16:creationId xmlns:a16="http://schemas.microsoft.com/office/drawing/2014/main" id="{7102438B-A373-5AC8-150E-B53A2E3D3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386" y="512826"/>
            <a:ext cx="6647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</a:t>
            </a:r>
            <a:r>
              <a:rPr lang="pt-BR" alt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 PERGUNTA A SER TRATADA NA DISCIPLINA:</a:t>
            </a: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21888A6B-BE5A-D4BC-7DAC-231D2B43683A}"/>
              </a:ext>
            </a:extLst>
          </p:cNvPr>
          <p:cNvSpPr txBox="1"/>
          <p:nvPr/>
        </p:nvSpPr>
        <p:spPr>
          <a:xfrm>
            <a:off x="949230" y="1823621"/>
            <a:ext cx="74266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Como organizar o trabalho das pessoas para que os objetivos da organização sejam atingidos?</a:t>
            </a:r>
          </a:p>
          <a:p>
            <a:pPr algn="just">
              <a:defRPr/>
            </a:pPr>
            <a:endParaRPr lang="pt-BR" sz="2400" dirty="0">
              <a:solidFill>
                <a:schemeClr val="accent4">
                  <a:lumMod val="75000"/>
                </a:schemeClr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>
              <a:defRPr/>
            </a:pPr>
            <a:r>
              <a:rPr lang="pt-BR" sz="2400" dirty="0">
                <a:solidFill>
                  <a:srgbClr val="296728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Respeitando os padrões éticos e culturais vigentes</a:t>
            </a:r>
          </a:p>
          <a:p>
            <a:pPr algn="just">
              <a:defRPr/>
            </a:pPr>
            <a:endParaRPr lang="pt-BR" sz="2400" b="1" dirty="0">
              <a:solidFill>
                <a:srgbClr val="296728"/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>
              <a:defRPr/>
            </a:pPr>
            <a:endParaRPr lang="pt-BR" sz="2400" b="1" dirty="0">
              <a:solidFill>
                <a:schemeClr val="accent4">
                  <a:lumMod val="75000"/>
                </a:schemeClr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>
              <a:defRPr/>
            </a:pPr>
            <a:endParaRPr lang="pt-BR" sz="2400" b="1" dirty="0">
              <a:solidFill>
                <a:schemeClr val="accent4">
                  <a:lumMod val="75000"/>
                </a:schemeClr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>
              <a:defRPr/>
            </a:pPr>
            <a:endParaRPr lang="pt-BR" sz="2400" dirty="0">
              <a:solidFill>
                <a:schemeClr val="accent4">
                  <a:lumMod val="75000"/>
                </a:schemeClr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1C38728-5640-D841-A686-F70FF36DD2B8}"/>
              </a:ext>
            </a:extLst>
          </p:cNvPr>
          <p:cNvSpPr txBox="1"/>
          <p:nvPr/>
        </p:nvSpPr>
        <p:spPr>
          <a:xfrm>
            <a:off x="949230" y="1823621"/>
            <a:ext cx="742667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Como organizar o trabalho das pessoas para que os objetivos da organização sejam atingidos?</a:t>
            </a:r>
          </a:p>
          <a:p>
            <a:pPr algn="just">
              <a:defRPr/>
            </a:pPr>
            <a:endParaRPr lang="pt-BR" sz="2400" dirty="0">
              <a:solidFill>
                <a:schemeClr val="accent4">
                  <a:lumMod val="75000"/>
                </a:schemeClr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>
              <a:defRPr/>
            </a:pPr>
            <a:r>
              <a:rPr lang="pt-BR" sz="2400" dirty="0">
                <a:solidFill>
                  <a:srgbClr val="296728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Respeitando os padrões éticos e culturais vigentes</a:t>
            </a:r>
          </a:p>
          <a:p>
            <a:pPr algn="just">
              <a:defRPr/>
            </a:pPr>
            <a:endParaRPr lang="pt-BR" sz="2400" dirty="0">
              <a:solidFill>
                <a:srgbClr val="296728"/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>
              <a:defRPr/>
            </a:pPr>
            <a:r>
              <a:rPr lang="pt-BR" sz="2400" dirty="0">
                <a:solidFill>
                  <a:srgbClr val="0F084B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Atentando para as questões de contexto institucional, político, econômico e social </a:t>
            </a:r>
          </a:p>
          <a:p>
            <a:pPr algn="just">
              <a:defRPr/>
            </a:pPr>
            <a:endParaRPr lang="pt-BR" sz="2400" b="1" dirty="0">
              <a:solidFill>
                <a:srgbClr val="296728"/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>
              <a:defRPr/>
            </a:pPr>
            <a:endParaRPr lang="pt-BR" sz="2400" b="1" dirty="0">
              <a:solidFill>
                <a:schemeClr val="accent4">
                  <a:lumMod val="75000"/>
                </a:schemeClr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>
              <a:defRPr/>
            </a:pPr>
            <a:endParaRPr lang="pt-BR" sz="2400" b="1" dirty="0">
              <a:solidFill>
                <a:schemeClr val="accent4">
                  <a:lumMod val="75000"/>
                </a:schemeClr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just">
              <a:defRPr/>
            </a:pPr>
            <a:endParaRPr lang="pt-BR" sz="2400" dirty="0">
              <a:solidFill>
                <a:schemeClr val="accent4">
                  <a:lumMod val="75000"/>
                </a:schemeClr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sp>
        <p:nvSpPr>
          <p:cNvPr id="18435" name="CaixaDeTexto 2">
            <a:extLst>
              <a:ext uri="{FF2B5EF4-FFF2-40B4-BE49-F238E27FC236}">
                <a16:creationId xmlns:a16="http://schemas.microsoft.com/office/drawing/2014/main" id="{FCAA9288-3CFF-F9D5-CA8D-7C3B4BAC9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386" y="512826"/>
            <a:ext cx="6647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A</a:t>
            </a:r>
            <a:r>
              <a:rPr lang="pt-BR" alt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 PERGUNTA A SER TRATADA NA DISCIPLINA:</a:t>
            </a:r>
          </a:p>
        </p:txBody>
      </p:sp>
    </p:spTree>
    <p:extLst>
      <p:ext uri="{BB962C8B-B14F-4D97-AF65-F5344CB8AC3E}">
        <p14:creationId xmlns:p14="http://schemas.microsoft.com/office/powerpoint/2010/main" val="598366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2">
            <a:extLst>
              <a:ext uri="{FF2B5EF4-FFF2-40B4-BE49-F238E27FC236}">
                <a16:creationId xmlns:a16="http://schemas.microsoft.com/office/drawing/2014/main" id="{56CCC6AD-D416-5F66-9263-53D4D705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48" y="507111"/>
            <a:ext cx="73750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COMO A ENGENHARIA DE PRODUÇÃO ABORDA ESSA QUESTÃO?</a:t>
            </a:r>
            <a:endParaRPr lang="pt-BR" altLang="pt-BR" sz="1800" dirty="0">
              <a:solidFill>
                <a:schemeClr val="accent4">
                  <a:lumMod val="75000"/>
                </a:schemeClr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91EBE2-672B-9F68-5FF6-B3AA76748A0C}"/>
              </a:ext>
            </a:extLst>
          </p:cNvPr>
          <p:cNvSpPr txBox="1"/>
          <p:nvPr/>
        </p:nvSpPr>
        <p:spPr>
          <a:xfrm>
            <a:off x="827088" y="1677797"/>
            <a:ext cx="78486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Questrial" pitchFamily="2" charset="0"/>
                <a:cs typeface="Questrial" pitchFamily="2" charset="0"/>
              </a:rPr>
              <a:t>A partir de </a:t>
            </a:r>
            <a:r>
              <a:rPr lang="pt-BR" sz="2400" b="1" dirty="0">
                <a:solidFill>
                  <a:srgbClr val="296728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MODELOS</a:t>
            </a:r>
            <a:r>
              <a:rPr lang="pt-B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Questrial" pitchFamily="2" charset="0"/>
                <a:cs typeface="Questrial" pitchFamily="2" charset="0"/>
              </a:rPr>
              <a:t> </a:t>
            </a:r>
          </a:p>
          <a:p>
            <a:pPr marL="342900" indent="-342900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endParaRPr lang="pt-BR" sz="24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Questrial" pitchFamily="2" charset="0"/>
              <a:cs typeface="Questrial" pitchFamily="2" charset="0"/>
            </a:endParaRPr>
          </a:p>
          <a:p>
            <a:pPr marL="342900" indent="-342900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Questrial" pitchFamily="2" charset="0"/>
                <a:cs typeface="Questrial" pitchFamily="2" charset="0"/>
              </a:rPr>
              <a:t>Modelos são simplificações de uma realidade</a:t>
            </a:r>
          </a:p>
          <a:p>
            <a:pPr marL="342900" indent="-342900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Questrial" pitchFamily="2" charset="0"/>
              <a:cs typeface="Questrial" pitchFamily="2" charset="0"/>
            </a:endParaRPr>
          </a:p>
          <a:p>
            <a:pPr marL="342900" indent="-342900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Questrial" pitchFamily="2" charset="0"/>
                <a:cs typeface="Questrial" pitchFamily="2" charset="0"/>
              </a:rPr>
              <a:t>No que concerne à organização do trabalho, nasceram simples mas foram ficando cada vez mais complexos</a:t>
            </a:r>
          </a:p>
          <a:p>
            <a:pPr marL="342900" indent="-342900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Questrial" pitchFamily="2" charset="0"/>
              <a:cs typeface="Questrial" pitchFamily="2" charset="0"/>
            </a:endParaRPr>
          </a:p>
          <a:p>
            <a:pPr marL="342900" indent="-342900">
              <a:buClr>
                <a:srgbClr val="0F084B"/>
              </a:buClr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Questrial" pitchFamily="2" charset="0"/>
                <a:cs typeface="Questrial" pitchFamily="2" charset="0"/>
              </a:rPr>
              <a:t>O programa da disciplina se inicia com a discussão dos modelos existentes para depois incorporar os fatores atuais que influenciam a organização do trabalho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C40EA5-9DC7-3ECA-8BC6-D83F15F53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" r="2705"/>
          <a:stretch/>
        </p:blipFill>
        <p:spPr>
          <a:xfrm>
            <a:off x="3250407" y="1126740"/>
            <a:ext cx="2293144" cy="30152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603ECC-58FB-1F55-8126-F01F961C1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2" r="5249"/>
          <a:stretch/>
        </p:blipFill>
        <p:spPr>
          <a:xfrm>
            <a:off x="6054936" y="1126740"/>
            <a:ext cx="2155928" cy="30152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IT Future of Work Conference | August 29, 2019 | São Paulo, Brazil">
            <a:extLst>
              <a:ext uri="{FF2B5EF4-FFF2-40B4-BE49-F238E27FC236}">
                <a16:creationId xmlns:a16="http://schemas.microsoft.com/office/drawing/2014/main" id="{64CA10C2-E633-996B-9ACE-F8D347A4C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 bwMode="auto">
          <a:xfrm>
            <a:off x="4572000" y="4429786"/>
            <a:ext cx="2458719" cy="13830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3D5C04-626E-45BB-AAD4-C00586373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89" y="1126740"/>
            <a:ext cx="2155928" cy="30152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The Future of Jobs Report 2020">
            <a:extLst>
              <a:ext uri="{FF2B5EF4-FFF2-40B4-BE49-F238E27FC236}">
                <a16:creationId xmlns:a16="http://schemas.microsoft.com/office/drawing/2014/main" id="{D5A5239B-FBCD-9ECD-BC1C-79EAFCAD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53" y="4429786"/>
            <a:ext cx="2458719" cy="138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5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D9CB-6519-E1AA-2573-8DE97864C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622" y="340853"/>
            <a:ext cx="6172200" cy="638175"/>
          </a:xfrm>
          <a:effectLst/>
        </p:spPr>
        <p:txBody>
          <a:bodyPr>
            <a:normAutofit/>
          </a:bodyPr>
          <a:lstStyle/>
          <a:p>
            <a:r>
              <a:rPr lang="pt-BR" altLang="pt-BR" sz="2400" b="1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COMO ENQUADRAR A DISCIPLINA?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4D68EB-CB69-4089-E18F-E27A43BB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4" y="1434345"/>
            <a:ext cx="3373136" cy="372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95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0">
            <a:extLst>
              <a:ext uri="{FF2B5EF4-FFF2-40B4-BE49-F238E27FC236}">
                <a16:creationId xmlns:a16="http://schemas.microsoft.com/office/drawing/2014/main" id="{16402304-DE4E-9FA2-503D-849806CFC81B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412875"/>
            <a:ext cx="8351838" cy="4760913"/>
            <a:chOff x="340" y="890"/>
            <a:chExt cx="5261" cy="2999"/>
          </a:xfrm>
        </p:grpSpPr>
        <p:grpSp>
          <p:nvGrpSpPr>
            <p:cNvPr id="6150" name="Group 20">
              <a:extLst>
                <a:ext uri="{FF2B5EF4-FFF2-40B4-BE49-F238E27FC236}">
                  <a16:creationId xmlns:a16="http://schemas.microsoft.com/office/drawing/2014/main" id="{C571261C-01DE-8E4F-252B-1DA8BE20FB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890"/>
              <a:ext cx="2676" cy="2359"/>
              <a:chOff x="431" y="1434"/>
              <a:chExt cx="1995" cy="907"/>
            </a:xfrm>
          </p:grpSpPr>
          <p:sp>
            <p:nvSpPr>
              <p:cNvPr id="9237" name="Line 21">
                <a:extLst>
                  <a:ext uri="{FF2B5EF4-FFF2-40B4-BE49-F238E27FC236}">
                    <a16:creationId xmlns:a16="http://schemas.microsoft.com/office/drawing/2014/main" id="{72461F43-A4FB-B369-FBE7-D00870BF4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1434"/>
                <a:ext cx="0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38" name="Line 22">
                <a:extLst>
                  <a:ext uri="{FF2B5EF4-FFF2-40B4-BE49-F238E27FC236}">
                    <a16:creationId xmlns:a16="http://schemas.microsoft.com/office/drawing/2014/main" id="{E22455DB-8A91-4A40-52B4-79B2CFD2E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341"/>
                <a:ext cx="1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39" name="Line 23">
                <a:extLst>
                  <a:ext uri="{FF2B5EF4-FFF2-40B4-BE49-F238E27FC236}">
                    <a16:creationId xmlns:a16="http://schemas.microsoft.com/office/drawing/2014/main" id="{82B73105-F206-6D48-60C4-44EC9AA05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1434"/>
                <a:ext cx="1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40" name="Line 24">
                <a:extLst>
                  <a:ext uri="{FF2B5EF4-FFF2-40B4-BE49-F238E27FC236}">
                    <a16:creationId xmlns:a16="http://schemas.microsoft.com/office/drawing/2014/main" id="{F254B7F0-C14B-CF09-5E13-4B8079257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1434"/>
                <a:ext cx="408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41" name="Line 25">
                <a:extLst>
                  <a:ext uri="{FF2B5EF4-FFF2-40B4-BE49-F238E27FC236}">
                    <a16:creationId xmlns:a16="http://schemas.microsoft.com/office/drawing/2014/main" id="{4687DB22-342E-2D62-2D4C-36BF859F0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8" y="1888"/>
                <a:ext cx="408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151" name="Group 26">
              <a:extLst>
                <a:ext uri="{FF2B5EF4-FFF2-40B4-BE49-F238E27FC236}">
                  <a16:creationId xmlns:a16="http://schemas.microsoft.com/office/drawing/2014/main" id="{AD77EF1A-88EE-07E7-A69F-A0337E56165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107" y="890"/>
              <a:ext cx="2494" cy="2359"/>
              <a:chOff x="3470" y="1480"/>
              <a:chExt cx="1995" cy="908"/>
            </a:xfrm>
          </p:grpSpPr>
          <p:sp>
            <p:nvSpPr>
              <p:cNvPr id="9243" name="Line 27">
                <a:extLst>
                  <a:ext uri="{FF2B5EF4-FFF2-40B4-BE49-F238E27FC236}">
                    <a16:creationId xmlns:a16="http://schemas.microsoft.com/office/drawing/2014/main" id="{E755833A-059D-B37F-EE9E-0DD73DBA8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2" y="1480"/>
                <a:ext cx="2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44" name="Line 28">
                <a:extLst>
                  <a:ext uri="{FF2B5EF4-FFF2-40B4-BE49-F238E27FC236}">
                    <a16:creationId xmlns:a16="http://schemas.microsoft.com/office/drawing/2014/main" id="{ED333F01-1110-13CC-5D42-850D6AF70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2387"/>
                <a:ext cx="158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45" name="Line 29">
                <a:extLst>
                  <a:ext uri="{FF2B5EF4-FFF2-40B4-BE49-F238E27FC236}">
                    <a16:creationId xmlns:a16="http://schemas.microsoft.com/office/drawing/2014/main" id="{AEC0786A-FDAA-758E-A180-555C77EAB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1480"/>
                <a:ext cx="158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46" name="Line 30">
                <a:extLst>
                  <a:ext uri="{FF2B5EF4-FFF2-40B4-BE49-F238E27FC236}">
                    <a16:creationId xmlns:a16="http://schemas.microsoft.com/office/drawing/2014/main" id="{E8B6AFAC-6146-106E-BADC-E8FDC447B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7" y="1480"/>
                <a:ext cx="408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47" name="Line 31">
                <a:extLst>
                  <a:ext uri="{FF2B5EF4-FFF2-40B4-BE49-F238E27FC236}">
                    <a16:creationId xmlns:a16="http://schemas.microsoft.com/office/drawing/2014/main" id="{E6CDF271-9A24-1F21-D1C7-D4A3CD058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3" y="1934"/>
                <a:ext cx="41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248" name="AutoShape 32">
              <a:extLst>
                <a:ext uri="{FF2B5EF4-FFF2-40B4-BE49-F238E27FC236}">
                  <a16:creationId xmlns:a16="http://schemas.microsoft.com/office/drawing/2014/main" id="{99FBB88D-CC12-4A54-F8B8-EF7888EB82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63260">
              <a:off x="2290" y="1026"/>
              <a:ext cx="1406" cy="680"/>
            </a:xfrm>
            <a:prstGeom prst="curvedUpArrow">
              <a:avLst>
                <a:gd name="adj1" fmla="val 24907"/>
                <a:gd name="adj2" fmla="val 66260"/>
                <a:gd name="adj3" fmla="val 3333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49" name="AutoShape 33">
              <a:extLst>
                <a:ext uri="{FF2B5EF4-FFF2-40B4-BE49-F238E27FC236}">
                  <a16:creationId xmlns:a16="http://schemas.microsoft.com/office/drawing/2014/main" id="{1CDAB1C5-0DF4-D310-FBD6-8BB7A9A5D7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6189">
              <a:off x="2381" y="2614"/>
              <a:ext cx="1361" cy="590"/>
            </a:xfrm>
            <a:prstGeom prst="curvedUpArrow">
              <a:avLst>
                <a:gd name="adj1" fmla="val 27788"/>
                <a:gd name="adj2" fmla="val 73924"/>
                <a:gd name="adj3" fmla="val 3333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4" name="AutoShape 38">
              <a:extLst>
                <a:ext uri="{FF2B5EF4-FFF2-40B4-BE49-F238E27FC236}">
                  <a16:creationId xmlns:a16="http://schemas.microsoft.com/office/drawing/2014/main" id="{02B13CDC-A322-D2F2-BBAA-E5CAFAF2B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071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5" name="AutoShape 39">
              <a:extLst>
                <a:ext uri="{FF2B5EF4-FFF2-40B4-BE49-F238E27FC236}">
                  <a16:creationId xmlns:a16="http://schemas.microsoft.com/office/drawing/2014/main" id="{48DBD1C4-0CA3-660B-FF66-D4100352F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888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6" name="AutoShape 40">
              <a:extLst>
                <a:ext uri="{FF2B5EF4-FFF2-40B4-BE49-F238E27FC236}">
                  <a16:creationId xmlns:a16="http://schemas.microsoft.com/office/drawing/2014/main" id="{6549B0F2-C865-2781-E981-D77B5AF82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2659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7" name="AutoShape 41">
              <a:extLst>
                <a:ext uri="{FF2B5EF4-FFF2-40B4-BE49-F238E27FC236}">
                  <a16:creationId xmlns:a16="http://schemas.microsoft.com/office/drawing/2014/main" id="{AAC9FCD6-204A-D6CF-7E33-E5D854405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1752"/>
              <a:ext cx="1044" cy="81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8" name="AutoShape 42">
              <a:extLst>
                <a:ext uri="{FF2B5EF4-FFF2-40B4-BE49-F238E27FC236}">
                  <a16:creationId xmlns:a16="http://schemas.microsoft.com/office/drawing/2014/main" id="{BF296124-E80A-1B2F-B35C-6D0D55439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752"/>
              <a:ext cx="1044" cy="81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9" name="AutoShape 43">
              <a:extLst>
                <a:ext uri="{FF2B5EF4-FFF2-40B4-BE49-F238E27FC236}">
                  <a16:creationId xmlns:a16="http://schemas.microsoft.com/office/drawing/2014/main" id="{7943EA9C-1BF3-4379-696A-268896A4F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981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60" name="AutoShape 44">
              <a:extLst>
                <a:ext uri="{FF2B5EF4-FFF2-40B4-BE49-F238E27FC236}">
                  <a16:creationId xmlns:a16="http://schemas.microsoft.com/office/drawing/2014/main" id="{D5779A0A-B1BB-F65E-5B52-A877CB2D8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798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61" name="AutoShape 45">
              <a:extLst>
                <a:ext uri="{FF2B5EF4-FFF2-40B4-BE49-F238E27FC236}">
                  <a16:creationId xmlns:a16="http://schemas.microsoft.com/office/drawing/2014/main" id="{4EC0E794-5F6E-9763-6C7B-5C97D621C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569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62" name="Text Box 46">
              <a:extLst>
                <a:ext uri="{FF2B5EF4-FFF2-40B4-BE49-F238E27FC236}">
                  <a16:creationId xmlns:a16="http://schemas.microsoft.com/office/drawing/2014/main" id="{C25DA300-B67C-9883-90DA-46599EA2C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" y="1071"/>
              <a:ext cx="80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Tangible</a:t>
              </a:r>
              <a:r>
                <a:rPr lang="pt-BR" sz="1600" dirty="0"/>
                <a:t> </a:t>
              </a:r>
              <a:r>
                <a:rPr lang="pt-BR" sz="1600" dirty="0" err="1"/>
                <a:t>and</a:t>
              </a:r>
              <a:r>
                <a:rPr lang="pt-BR" sz="1600" dirty="0"/>
                <a:t> </a:t>
              </a:r>
            </a:p>
            <a:p>
              <a:pPr algn="ctr" eaLnBrk="1" hangingPunct="1">
                <a:defRPr/>
              </a:pPr>
              <a:r>
                <a:rPr lang="pt-BR" sz="1600" dirty="0" err="1"/>
                <a:t>Intangible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 err="1"/>
                <a:t>resources</a:t>
              </a:r>
              <a:endParaRPr lang="pt-BR" sz="1600" dirty="0"/>
            </a:p>
          </p:txBody>
        </p:sp>
        <p:sp>
          <p:nvSpPr>
            <p:cNvPr id="9263" name="Text Box 47">
              <a:extLst>
                <a:ext uri="{FF2B5EF4-FFF2-40B4-BE49-F238E27FC236}">
                  <a16:creationId xmlns:a16="http://schemas.microsoft.com/office/drawing/2014/main" id="{C83ED0B6-6455-14A0-9F08-6A11E3D0A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979"/>
              <a:ext cx="70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600" dirty="0" err="1"/>
                <a:t>Operations</a:t>
              </a:r>
              <a:endParaRPr lang="pt-BR" sz="1600" dirty="0"/>
            </a:p>
            <a:p>
              <a:pPr eaLnBrk="1" hangingPunct="1">
                <a:defRPr/>
              </a:pPr>
              <a:r>
                <a:rPr lang="pt-BR" sz="1600" dirty="0" err="1"/>
                <a:t>capabilities</a:t>
              </a:r>
              <a:endParaRPr lang="pt-BR" sz="1600" dirty="0"/>
            </a:p>
          </p:txBody>
        </p:sp>
        <p:sp>
          <p:nvSpPr>
            <p:cNvPr id="9264" name="Text Box 48">
              <a:extLst>
                <a:ext uri="{FF2B5EF4-FFF2-40B4-BE49-F238E27FC236}">
                  <a16:creationId xmlns:a16="http://schemas.microsoft.com/office/drawing/2014/main" id="{347DD541-49D1-E2E6-905E-7E4F1654A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" y="2743"/>
              <a:ext cx="72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Operations</a:t>
              </a:r>
              <a:r>
                <a:rPr lang="pt-BR" sz="1600" dirty="0"/>
                <a:t> </a:t>
              </a:r>
            </a:p>
            <a:p>
              <a:pPr algn="ctr" eaLnBrk="1" hangingPunct="1">
                <a:defRPr/>
              </a:pPr>
              <a:r>
                <a:rPr lang="pt-BR" sz="1600" dirty="0"/>
                <a:t>processes</a:t>
              </a:r>
            </a:p>
          </p:txBody>
        </p:sp>
        <p:sp>
          <p:nvSpPr>
            <p:cNvPr id="9265" name="Text Box 49">
              <a:extLst>
                <a:ext uri="{FF2B5EF4-FFF2-40B4-BE49-F238E27FC236}">
                  <a16:creationId xmlns:a16="http://schemas.microsoft.com/office/drawing/2014/main" id="{8723472A-7064-B503-FCA4-BD50953E8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" y="1904"/>
              <a:ext cx="101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Operations</a:t>
              </a:r>
              <a:r>
                <a:rPr lang="pt-BR" sz="1600" dirty="0"/>
                <a:t> </a:t>
              </a:r>
              <a:r>
                <a:rPr lang="pt-BR" sz="1600" dirty="0" err="1"/>
                <a:t>strategy</a:t>
              </a:r>
              <a:r>
                <a:rPr lang="pt-BR" sz="1600" dirty="0"/>
                <a:t> </a:t>
              </a:r>
              <a:r>
                <a:rPr lang="pt-BR" sz="1600" dirty="0" err="1"/>
                <a:t>decision</a:t>
              </a:r>
              <a:r>
                <a:rPr lang="pt-BR" sz="1600" dirty="0"/>
                <a:t> </a:t>
              </a:r>
              <a:r>
                <a:rPr lang="pt-BR" sz="1600" dirty="0" err="1"/>
                <a:t>areas</a:t>
              </a:r>
              <a:endParaRPr lang="pt-BR" sz="1600" dirty="0"/>
            </a:p>
          </p:txBody>
        </p:sp>
        <p:sp>
          <p:nvSpPr>
            <p:cNvPr id="9266" name="Text Box 50">
              <a:extLst>
                <a:ext uri="{FF2B5EF4-FFF2-40B4-BE49-F238E27FC236}">
                  <a16:creationId xmlns:a16="http://schemas.microsoft.com/office/drawing/2014/main" id="{7221A8CC-0D6B-C0C1-76D8-A3C52551C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975"/>
              <a:ext cx="79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/>
                <a:t>Performance</a:t>
              </a:r>
            </a:p>
            <a:p>
              <a:pPr algn="ctr" eaLnBrk="1" hangingPunct="1">
                <a:defRPr/>
              </a:pPr>
              <a:r>
                <a:rPr lang="pt-BR" sz="1600"/>
                <a:t>objectives</a:t>
              </a:r>
            </a:p>
          </p:txBody>
        </p:sp>
        <p:sp>
          <p:nvSpPr>
            <p:cNvPr id="9267" name="Text Box 51">
              <a:extLst>
                <a:ext uri="{FF2B5EF4-FFF2-40B4-BE49-F238E27FC236}">
                  <a16:creationId xmlns:a16="http://schemas.microsoft.com/office/drawing/2014/main" id="{6109145C-2F47-E03A-379D-212DCD65B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" y="1065"/>
              <a:ext cx="62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Customer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 err="1"/>
                <a:t>needs</a:t>
              </a:r>
              <a:endParaRPr lang="pt-BR" sz="1600" dirty="0"/>
            </a:p>
          </p:txBody>
        </p:sp>
        <p:sp>
          <p:nvSpPr>
            <p:cNvPr id="9268" name="Text Box 52">
              <a:extLst>
                <a:ext uri="{FF2B5EF4-FFF2-40B4-BE49-F238E27FC236}">
                  <a16:creationId xmlns:a16="http://schemas.microsoft.com/office/drawing/2014/main" id="{A9EAA444-B56E-8956-5BCE-BE90A50CC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3" y="1877"/>
              <a:ext cx="6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Markets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 err="1"/>
                <a:t>positioning</a:t>
              </a:r>
              <a:endParaRPr lang="pt-BR" sz="1600" dirty="0"/>
            </a:p>
          </p:txBody>
        </p:sp>
        <p:sp>
          <p:nvSpPr>
            <p:cNvPr id="9269" name="Text Box 53">
              <a:extLst>
                <a:ext uri="{FF2B5EF4-FFF2-40B4-BE49-F238E27FC236}">
                  <a16:creationId xmlns:a16="http://schemas.microsoft.com/office/drawing/2014/main" id="{0249EE03-05E1-06D1-F453-1B3A2CAED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0" y="2659"/>
              <a:ext cx="76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Competitors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 err="1"/>
                <a:t>actions</a:t>
              </a:r>
              <a:r>
                <a:rPr lang="pt-BR" sz="1600" dirty="0"/>
                <a:t> </a:t>
              </a:r>
            </a:p>
          </p:txBody>
        </p:sp>
        <p:sp>
          <p:nvSpPr>
            <p:cNvPr id="9270" name="Text Box 54">
              <a:extLst>
                <a:ext uri="{FF2B5EF4-FFF2-40B4-BE49-F238E27FC236}">
                  <a16:creationId xmlns:a16="http://schemas.microsoft.com/office/drawing/2014/main" id="{04787183-9BB0-A266-020E-C0BE7CD2A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" y="3346"/>
              <a:ext cx="917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Understanding</a:t>
              </a:r>
              <a:r>
                <a:rPr lang="pt-BR" sz="1600" dirty="0"/>
                <a:t> </a:t>
              </a:r>
            </a:p>
            <a:p>
              <a:pPr algn="ctr" eaLnBrk="1" hangingPunct="1">
                <a:defRPr/>
              </a:pPr>
              <a:r>
                <a:rPr lang="pt-BR" sz="1600" dirty="0" err="1"/>
                <a:t>Resources</a:t>
              </a:r>
              <a:r>
                <a:rPr lang="pt-BR" sz="1600" dirty="0"/>
                <a:t> </a:t>
              </a:r>
              <a:r>
                <a:rPr lang="pt-BR" sz="1600" dirty="0" err="1"/>
                <a:t>and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/>
                <a:t>processes</a:t>
              </a:r>
            </a:p>
          </p:txBody>
        </p:sp>
        <p:sp>
          <p:nvSpPr>
            <p:cNvPr id="9271" name="Line 55">
              <a:extLst>
                <a:ext uri="{FF2B5EF4-FFF2-40B4-BE49-F238E27FC236}">
                  <a16:creationId xmlns:a16="http://schemas.microsoft.com/office/drawing/2014/main" id="{55FC04FB-07E4-7CAB-2FAD-0708DD3D7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9" y="3637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72" name="Text Box 56">
              <a:extLst>
                <a:ext uri="{FF2B5EF4-FFF2-40B4-BE49-F238E27FC236}">
                  <a16:creationId xmlns:a16="http://schemas.microsoft.com/office/drawing/2014/main" id="{47B32DA6-95F9-0EE8-F059-7EECD62A1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7" y="3433"/>
              <a:ext cx="5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600" dirty="0" err="1"/>
                <a:t>Strategic</a:t>
              </a:r>
              <a:endParaRPr lang="pt-BR" sz="1600" dirty="0"/>
            </a:p>
            <a:p>
              <a:pPr eaLnBrk="1" hangingPunct="1">
                <a:defRPr/>
              </a:pPr>
              <a:r>
                <a:rPr lang="pt-BR" sz="1600" dirty="0" err="1"/>
                <a:t>decisions</a:t>
              </a:r>
              <a:endParaRPr lang="pt-BR" sz="1600" dirty="0"/>
            </a:p>
          </p:txBody>
        </p:sp>
        <p:sp>
          <p:nvSpPr>
            <p:cNvPr id="9273" name="Text Box 57">
              <a:extLst>
                <a:ext uri="{FF2B5EF4-FFF2-40B4-BE49-F238E27FC236}">
                  <a16:creationId xmlns:a16="http://schemas.microsoft.com/office/drawing/2014/main" id="{6412E11B-3DF0-334F-6582-018FC3D16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5" y="3433"/>
              <a:ext cx="82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Required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/>
                <a:t>performance </a:t>
              </a:r>
            </a:p>
          </p:txBody>
        </p:sp>
        <p:sp>
          <p:nvSpPr>
            <p:cNvPr id="9274" name="Text Box 58">
              <a:extLst>
                <a:ext uri="{FF2B5EF4-FFF2-40B4-BE49-F238E27FC236}">
                  <a16:creationId xmlns:a16="http://schemas.microsoft.com/office/drawing/2014/main" id="{53FBCB4B-743A-E6C9-EF95-31DF42F56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1" y="3433"/>
              <a:ext cx="8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Understanding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 err="1"/>
                <a:t>markets</a:t>
              </a:r>
              <a:endParaRPr lang="pt-BR" sz="1600" dirty="0"/>
            </a:p>
          </p:txBody>
        </p:sp>
        <p:sp>
          <p:nvSpPr>
            <p:cNvPr id="9275" name="Line 59">
              <a:extLst>
                <a:ext uri="{FF2B5EF4-FFF2-40B4-BE49-F238E27FC236}">
                  <a16:creationId xmlns:a16="http://schemas.microsoft.com/office/drawing/2014/main" id="{3E4DD595-BE6B-A159-BD30-C4751F92A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1" y="3634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147" name="Imagem 1">
            <a:extLst>
              <a:ext uri="{FF2B5EF4-FFF2-40B4-BE49-F238E27FC236}">
                <a16:creationId xmlns:a16="http://schemas.microsoft.com/office/drawing/2014/main" id="{26AA7086-BB7D-5FD8-7043-4813A2B14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0350"/>
            <a:ext cx="15176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aixaDeTexto 1">
            <a:extLst>
              <a:ext uri="{FF2B5EF4-FFF2-40B4-BE49-F238E27FC236}">
                <a16:creationId xmlns:a16="http://schemas.microsoft.com/office/drawing/2014/main" id="{071E8E2C-B152-4E12-C0B0-9FE64134F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479425"/>
            <a:ext cx="2969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O PAPEL DO ENGENHEIRO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DE PRODUÇÃO (1)</a:t>
            </a:r>
          </a:p>
        </p:txBody>
      </p:sp>
      <p:sp>
        <p:nvSpPr>
          <p:cNvPr id="3" name="Text Box 23">
            <a:extLst>
              <a:ext uri="{FF2B5EF4-FFF2-40B4-BE49-F238E27FC236}">
                <a16:creationId xmlns:a16="http://schemas.microsoft.com/office/drawing/2014/main" id="{01276840-8F77-4273-D471-B6176AC44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879" y="485448"/>
            <a:ext cx="18458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/>
              <a:t>(1) Reconciliação </a:t>
            </a:r>
          </a:p>
          <a:p>
            <a:pPr algn="ctr">
              <a:defRPr/>
            </a:pPr>
            <a:r>
              <a:rPr lang="pt-BR" dirty="0"/>
              <a:t>estratégica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7">
            <a:extLst>
              <a:ext uri="{FF2B5EF4-FFF2-40B4-BE49-F238E27FC236}">
                <a16:creationId xmlns:a16="http://schemas.microsoft.com/office/drawing/2014/main" id="{A5975524-C168-3594-9D01-21BFA71AFEFB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708275"/>
            <a:ext cx="3095625" cy="1223963"/>
            <a:chOff x="431" y="1434"/>
            <a:chExt cx="1995" cy="907"/>
          </a:xfrm>
        </p:grpSpPr>
        <p:sp>
          <p:nvSpPr>
            <p:cNvPr id="2054" name="Line 6">
              <a:extLst>
                <a:ext uri="{FF2B5EF4-FFF2-40B4-BE49-F238E27FC236}">
                  <a16:creationId xmlns:a16="http://schemas.microsoft.com/office/drawing/2014/main" id="{538B7713-ED0A-EDDD-3232-9E0153874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143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5" name="Line 7">
              <a:extLst>
                <a:ext uri="{FF2B5EF4-FFF2-40B4-BE49-F238E27FC236}">
                  <a16:creationId xmlns:a16="http://schemas.microsoft.com/office/drawing/2014/main" id="{B6229003-CA7D-C5BD-E438-E2F6BD0FC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341"/>
              <a:ext cx="1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6" name="Line 8">
              <a:extLst>
                <a:ext uri="{FF2B5EF4-FFF2-40B4-BE49-F238E27FC236}">
                  <a16:creationId xmlns:a16="http://schemas.microsoft.com/office/drawing/2014/main" id="{E3C5ECF1-75EC-A02A-1FF3-B57D305A3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1434"/>
              <a:ext cx="1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7" name="Line 9">
              <a:extLst>
                <a:ext uri="{FF2B5EF4-FFF2-40B4-BE49-F238E27FC236}">
                  <a16:creationId xmlns:a16="http://schemas.microsoft.com/office/drawing/2014/main" id="{1361AA84-CDF8-F0A1-1DD4-65D9C6119A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1434"/>
              <a:ext cx="408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8" name="Line 10">
              <a:extLst>
                <a:ext uri="{FF2B5EF4-FFF2-40B4-BE49-F238E27FC236}">
                  <a16:creationId xmlns:a16="http://schemas.microsoft.com/office/drawing/2014/main" id="{C1DCF3B8-81A0-4815-FD46-A0C48B2A4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8" y="1888"/>
              <a:ext cx="408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71" name="Group 16">
            <a:extLst>
              <a:ext uri="{FF2B5EF4-FFF2-40B4-BE49-F238E27FC236}">
                <a16:creationId xmlns:a16="http://schemas.microsoft.com/office/drawing/2014/main" id="{8D361C3B-90B0-D3D1-DA16-38A0143B3C6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508625" y="2636838"/>
            <a:ext cx="3167063" cy="1296987"/>
            <a:chOff x="3470" y="1480"/>
            <a:chExt cx="1995" cy="908"/>
          </a:xfrm>
        </p:grpSpPr>
        <p:sp>
          <p:nvSpPr>
            <p:cNvPr id="2059" name="Line 11">
              <a:extLst>
                <a:ext uri="{FF2B5EF4-FFF2-40B4-BE49-F238E27FC236}">
                  <a16:creationId xmlns:a16="http://schemas.microsoft.com/office/drawing/2014/main" id="{7746349F-8C15-6C97-45F8-277FE86C5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1476"/>
              <a:ext cx="1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0" name="Line 12">
              <a:extLst>
                <a:ext uri="{FF2B5EF4-FFF2-40B4-BE49-F238E27FC236}">
                  <a16:creationId xmlns:a16="http://schemas.microsoft.com/office/drawing/2014/main" id="{850A637B-9C56-DA9D-CD84-250D6EEB5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2387"/>
              <a:ext cx="158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1" name="Line 13">
              <a:extLst>
                <a:ext uri="{FF2B5EF4-FFF2-40B4-BE49-F238E27FC236}">
                  <a16:creationId xmlns:a16="http://schemas.microsoft.com/office/drawing/2014/main" id="{CA6C4DAA-340C-603E-1518-2D89EE766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1480"/>
              <a:ext cx="158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2" name="Line 14">
              <a:extLst>
                <a:ext uri="{FF2B5EF4-FFF2-40B4-BE49-F238E27FC236}">
                  <a16:creationId xmlns:a16="http://schemas.microsoft.com/office/drawing/2014/main" id="{1D481E46-735C-CE32-1B25-1CF186ADC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2" y="1480"/>
              <a:ext cx="408" cy="4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63" name="Line 15">
              <a:extLst>
                <a:ext uri="{FF2B5EF4-FFF2-40B4-BE49-F238E27FC236}">
                  <a16:creationId xmlns:a16="http://schemas.microsoft.com/office/drawing/2014/main" id="{B1B13AEB-6A48-0483-3148-F9EED3FBD1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2" y="1935"/>
              <a:ext cx="408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66" name="AutoShape 18">
            <a:extLst>
              <a:ext uri="{FF2B5EF4-FFF2-40B4-BE49-F238E27FC236}">
                <a16:creationId xmlns:a16="http://schemas.microsoft.com/office/drawing/2014/main" id="{B7649675-B11D-2CFB-373C-3ADEEE6F4C27}"/>
              </a:ext>
            </a:extLst>
          </p:cNvPr>
          <p:cNvSpPr>
            <a:spLocks noChangeArrowheads="1"/>
          </p:cNvSpPr>
          <p:nvPr/>
        </p:nvSpPr>
        <p:spPr bwMode="auto">
          <a:xfrm rot="10563260">
            <a:off x="3348038" y="2205038"/>
            <a:ext cx="2160587" cy="936625"/>
          </a:xfrm>
          <a:prstGeom prst="curvedUpArrow">
            <a:avLst>
              <a:gd name="adj1" fmla="val 27788"/>
              <a:gd name="adj2" fmla="val 73924"/>
              <a:gd name="adj3" fmla="val 33333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7" name="AutoShape 19">
            <a:extLst>
              <a:ext uri="{FF2B5EF4-FFF2-40B4-BE49-F238E27FC236}">
                <a16:creationId xmlns:a16="http://schemas.microsoft.com/office/drawing/2014/main" id="{2C938FB5-DA8F-3C2B-0664-7752C64E298F}"/>
              </a:ext>
            </a:extLst>
          </p:cNvPr>
          <p:cNvSpPr>
            <a:spLocks noChangeArrowheads="1"/>
          </p:cNvSpPr>
          <p:nvPr/>
        </p:nvSpPr>
        <p:spPr bwMode="auto">
          <a:xfrm rot="-216189">
            <a:off x="3563938" y="3429000"/>
            <a:ext cx="2160587" cy="936625"/>
          </a:xfrm>
          <a:prstGeom prst="curvedUpArrow">
            <a:avLst>
              <a:gd name="adj1" fmla="val 27788"/>
              <a:gd name="adj2" fmla="val 73924"/>
              <a:gd name="adj3" fmla="val 33333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92D2E81F-4A2E-ADCF-B04A-D6E64DAF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38" y="2997200"/>
            <a:ext cx="15424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dirty="0"/>
              <a:t>Recursos para </a:t>
            </a:r>
          </a:p>
          <a:p>
            <a:pPr algn="ctr" eaLnBrk="1" hangingPunct="1">
              <a:defRPr/>
            </a:pPr>
            <a:r>
              <a:rPr lang="pt-BR" dirty="0"/>
              <a:t>operações</a:t>
            </a: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D0A5CC6E-3FCA-E951-0590-D3F736EEF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266" y="2962532"/>
            <a:ext cx="149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dirty="0"/>
              <a:t>Exigências do </a:t>
            </a:r>
          </a:p>
          <a:p>
            <a:pPr algn="ctr" eaLnBrk="1" hangingPunct="1">
              <a:defRPr/>
            </a:pPr>
            <a:r>
              <a:rPr lang="pt-BR" dirty="0"/>
              <a:t>mercado </a:t>
            </a:r>
          </a:p>
        </p:txBody>
      </p:sp>
      <p:sp>
        <p:nvSpPr>
          <p:cNvPr id="2070" name="Text Box 22">
            <a:extLst>
              <a:ext uri="{FF2B5EF4-FFF2-40B4-BE49-F238E27FC236}">
                <a16:creationId xmlns:a16="http://schemas.microsoft.com/office/drawing/2014/main" id="{AE586594-2337-836A-85CF-20372D287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3068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pt-B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1" name="Text Box 23">
            <a:extLst>
              <a:ext uri="{FF2B5EF4-FFF2-40B4-BE49-F238E27FC236}">
                <a16:creationId xmlns:a16="http://schemas.microsoft.com/office/drawing/2014/main" id="{9A0B7C78-C4E3-8935-F87A-7C2C95C5F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375" y="1341438"/>
            <a:ext cx="150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/>
              <a:t>Reconciliação </a:t>
            </a:r>
          </a:p>
          <a:p>
            <a:pPr algn="ctr" eaLnBrk="1" hangingPunct="1">
              <a:defRPr/>
            </a:pPr>
            <a:r>
              <a:rPr lang="pt-BR"/>
              <a:t>estratégica</a:t>
            </a:r>
          </a:p>
        </p:txBody>
      </p:sp>
      <p:sp>
        <p:nvSpPr>
          <p:cNvPr id="2073" name="Text Box 25">
            <a:extLst>
              <a:ext uri="{FF2B5EF4-FFF2-40B4-BE49-F238E27FC236}">
                <a16:creationId xmlns:a16="http://schemas.microsoft.com/office/drawing/2014/main" id="{7CF7D5EA-4A64-AA9E-56AE-0D398777C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647" y="2997200"/>
            <a:ext cx="1417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b="1"/>
              <a:t>Estratégia de</a:t>
            </a:r>
          </a:p>
          <a:p>
            <a:pPr algn="ctr" eaLnBrk="1" hangingPunct="1">
              <a:defRPr/>
            </a:pPr>
            <a:r>
              <a:rPr lang="pt-BR" b="1"/>
              <a:t>Operações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9" name="AutoShape 49">
            <a:extLst>
              <a:ext uri="{FF2B5EF4-FFF2-40B4-BE49-F238E27FC236}">
                <a16:creationId xmlns:a16="http://schemas.microsoft.com/office/drawing/2014/main" id="{2B01043D-3B92-2197-5515-32003292A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3024187" cy="19446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70" name="AutoShape 50">
            <a:extLst>
              <a:ext uri="{FF2B5EF4-FFF2-40B4-BE49-F238E27FC236}">
                <a16:creationId xmlns:a16="http://schemas.microsoft.com/office/drawing/2014/main" id="{60A9621E-1A4A-5395-C1CE-D4FFB0DE1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76250"/>
            <a:ext cx="2663825" cy="13684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71" name="AutoShape 51">
            <a:extLst>
              <a:ext uri="{FF2B5EF4-FFF2-40B4-BE49-F238E27FC236}">
                <a16:creationId xmlns:a16="http://schemas.microsoft.com/office/drawing/2014/main" id="{4589A683-0484-AB77-6EB6-AB9A7D429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349500"/>
            <a:ext cx="2663825" cy="18002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72" name="AutoShape 52">
            <a:extLst>
              <a:ext uri="{FF2B5EF4-FFF2-40B4-BE49-F238E27FC236}">
                <a16:creationId xmlns:a16="http://schemas.microsoft.com/office/drawing/2014/main" id="{21FAFCBB-E0C9-CEE5-B5BD-48AC5E7DD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652963"/>
            <a:ext cx="2663825" cy="15113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73" name="Line 53">
            <a:extLst>
              <a:ext uri="{FF2B5EF4-FFF2-40B4-BE49-F238E27FC236}">
                <a16:creationId xmlns:a16="http://schemas.microsoft.com/office/drawing/2014/main" id="{EA19B5C4-D71E-08A9-178D-480042CBC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1125538"/>
            <a:ext cx="2592388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74" name="Line 54">
            <a:extLst>
              <a:ext uri="{FF2B5EF4-FFF2-40B4-BE49-F238E27FC236}">
                <a16:creationId xmlns:a16="http://schemas.microsoft.com/office/drawing/2014/main" id="{C2245C1D-D4BD-CF8C-5226-BC9B8E5A24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92500" y="3716338"/>
            <a:ext cx="2519363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77" name="Line 57">
            <a:extLst>
              <a:ext uri="{FF2B5EF4-FFF2-40B4-BE49-F238E27FC236}">
                <a16:creationId xmlns:a16="http://schemas.microsoft.com/office/drawing/2014/main" id="{AD7F7245-B275-C7A1-74A5-DA968386E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850" y="18446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78" name="Line 58">
            <a:extLst>
              <a:ext uri="{FF2B5EF4-FFF2-40B4-BE49-F238E27FC236}">
                <a16:creationId xmlns:a16="http://schemas.microsoft.com/office/drawing/2014/main" id="{2388A77C-7C0E-FC38-A02B-D0162813F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825" y="41497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79" name="Text Box 59">
            <a:extLst>
              <a:ext uri="{FF2B5EF4-FFF2-40B4-BE49-F238E27FC236}">
                <a16:creationId xmlns:a16="http://schemas.microsoft.com/office/drawing/2014/main" id="{0DE4F334-7B6E-D87B-0DB0-2A75E0398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78" y="2284194"/>
            <a:ext cx="26816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/>
              <a:t>Objetivos de desempenho</a:t>
            </a:r>
          </a:p>
          <a:p>
            <a:pPr eaLnBrk="1" hangingPunct="1">
              <a:defRPr/>
            </a:pPr>
            <a:r>
              <a:rPr lang="pt-BR" b="1" dirty="0"/>
              <a:t>da produção</a:t>
            </a:r>
          </a:p>
        </p:txBody>
      </p:sp>
      <p:sp>
        <p:nvSpPr>
          <p:cNvPr id="5180" name="Text Box 60">
            <a:extLst>
              <a:ext uri="{FF2B5EF4-FFF2-40B4-BE49-F238E27FC236}">
                <a16:creationId xmlns:a16="http://schemas.microsoft.com/office/drawing/2014/main" id="{88338BFC-50DB-3350-8B3C-875888E82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24" y="2962047"/>
            <a:ext cx="21377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pt-BR" sz="1600" dirty="0"/>
              <a:t>Velocidade da entrega</a:t>
            </a:r>
          </a:p>
          <a:p>
            <a:pPr eaLnBrk="1" hangingPunct="1">
              <a:buFontTx/>
              <a:buChar char="•"/>
              <a:defRPr/>
            </a:pPr>
            <a:r>
              <a:rPr lang="pt-BR" sz="1600" dirty="0"/>
              <a:t>Flexibilidade de mix</a:t>
            </a:r>
          </a:p>
          <a:p>
            <a:pPr eaLnBrk="1" hangingPunct="1">
              <a:buFontTx/>
              <a:buChar char="•"/>
              <a:defRPr/>
            </a:pPr>
            <a:r>
              <a:rPr lang="pt-BR" sz="1600" dirty="0"/>
              <a:t>Time </a:t>
            </a:r>
            <a:r>
              <a:rPr lang="pt-BR" sz="1600" dirty="0" err="1"/>
              <a:t>to</a:t>
            </a:r>
            <a:r>
              <a:rPr lang="pt-BR" sz="1600" dirty="0"/>
              <a:t> </a:t>
            </a:r>
            <a:r>
              <a:rPr lang="pt-BR" sz="1600" dirty="0" err="1"/>
              <a:t>market</a:t>
            </a:r>
            <a:endParaRPr lang="pt-BR" sz="1600" dirty="0"/>
          </a:p>
          <a:p>
            <a:pPr eaLnBrk="1" hangingPunct="1">
              <a:buFontTx/>
              <a:buChar char="•"/>
              <a:defRPr/>
            </a:pPr>
            <a:r>
              <a:rPr lang="pt-BR" sz="1600" dirty="0"/>
              <a:t>Sustentabilidade</a:t>
            </a:r>
          </a:p>
        </p:txBody>
      </p:sp>
      <p:sp>
        <p:nvSpPr>
          <p:cNvPr id="5181" name="Text Box 61">
            <a:extLst>
              <a:ext uri="{FF2B5EF4-FFF2-40B4-BE49-F238E27FC236}">
                <a16:creationId xmlns:a16="http://schemas.microsoft.com/office/drawing/2014/main" id="{224353EA-6BE7-5A48-494F-24FB99F07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073" y="983852"/>
            <a:ext cx="939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/>
              <a:t>Clientes</a:t>
            </a:r>
          </a:p>
        </p:txBody>
      </p:sp>
      <p:sp>
        <p:nvSpPr>
          <p:cNvPr id="5183" name="Text Box 63">
            <a:extLst>
              <a:ext uri="{FF2B5EF4-FFF2-40B4-BE49-F238E27FC236}">
                <a16:creationId xmlns:a16="http://schemas.microsoft.com/office/drawing/2014/main" id="{7769EAFA-220D-7BFF-0DF1-8E634CF39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710" y="2961527"/>
            <a:ext cx="17667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b="1" dirty="0"/>
              <a:t>Posicionamento </a:t>
            </a:r>
          </a:p>
          <a:p>
            <a:pPr algn="ctr" eaLnBrk="1" hangingPunct="1">
              <a:defRPr/>
            </a:pPr>
            <a:r>
              <a:rPr lang="pt-BR" b="1" dirty="0"/>
              <a:t>de mercado</a:t>
            </a:r>
          </a:p>
        </p:txBody>
      </p:sp>
      <p:sp>
        <p:nvSpPr>
          <p:cNvPr id="5185" name="Text Box 65">
            <a:extLst>
              <a:ext uri="{FF2B5EF4-FFF2-40B4-BE49-F238E27FC236}">
                <a16:creationId xmlns:a16="http://schemas.microsoft.com/office/drawing/2014/main" id="{66193090-3711-1D19-B999-EE361BB86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973" y="5085447"/>
            <a:ext cx="14536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/>
              <a:t>Competição/</a:t>
            </a:r>
          </a:p>
          <a:p>
            <a:pPr eaLnBrk="1" hangingPunct="1">
              <a:defRPr/>
            </a:pPr>
            <a:r>
              <a:rPr lang="pt-BR" b="1" dirty="0"/>
              <a:t>Concorrentes</a:t>
            </a:r>
          </a:p>
        </p:txBody>
      </p:sp>
      <p:sp>
        <p:nvSpPr>
          <p:cNvPr id="17" name="Line 53">
            <a:extLst>
              <a:ext uri="{FF2B5EF4-FFF2-40B4-BE49-F238E27FC236}">
                <a16:creationId xmlns:a16="http://schemas.microsoft.com/office/drawing/2014/main" id="{7F6385F7-EDB4-EC29-3B5C-24997A21EF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0438" y="3168650"/>
            <a:ext cx="2500312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9">
            <a:extLst>
              <a:ext uri="{FF2B5EF4-FFF2-40B4-BE49-F238E27FC236}">
                <a16:creationId xmlns:a16="http://schemas.microsoft.com/office/drawing/2014/main" id="{FF4C0E71-E37E-E6D7-6F82-85C0927255C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758125" y="935673"/>
            <a:ext cx="5616575" cy="3744912"/>
            <a:chOff x="3470" y="1480"/>
            <a:chExt cx="1995" cy="908"/>
          </a:xfrm>
        </p:grpSpPr>
        <p:sp>
          <p:nvSpPr>
            <p:cNvPr id="6164" name="Line 20">
              <a:extLst>
                <a:ext uri="{FF2B5EF4-FFF2-40B4-BE49-F238E27FC236}">
                  <a16:creationId xmlns:a16="http://schemas.microsoft.com/office/drawing/2014/main" id="{F580414C-681A-41E6-743C-3DA3A554F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1480"/>
              <a:ext cx="1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65" name="Line 21">
              <a:extLst>
                <a:ext uri="{FF2B5EF4-FFF2-40B4-BE49-F238E27FC236}">
                  <a16:creationId xmlns:a16="http://schemas.microsoft.com/office/drawing/2014/main" id="{DD68667E-9C37-53F2-20E5-816302750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387"/>
              <a:ext cx="158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66" name="Line 22">
              <a:extLst>
                <a:ext uri="{FF2B5EF4-FFF2-40B4-BE49-F238E27FC236}">
                  <a16:creationId xmlns:a16="http://schemas.microsoft.com/office/drawing/2014/main" id="{5D7FFA64-DAC7-0F95-B5AF-4068C6689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1480"/>
              <a:ext cx="158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67" name="Line 23">
              <a:extLst>
                <a:ext uri="{FF2B5EF4-FFF2-40B4-BE49-F238E27FC236}">
                  <a16:creationId xmlns:a16="http://schemas.microsoft.com/office/drawing/2014/main" id="{D068B2DE-6BAF-5179-42B1-F8870276E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7" y="1480"/>
              <a:ext cx="408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68" name="Line 24">
              <a:extLst>
                <a:ext uri="{FF2B5EF4-FFF2-40B4-BE49-F238E27FC236}">
                  <a16:creationId xmlns:a16="http://schemas.microsoft.com/office/drawing/2014/main" id="{AC459C33-1D61-BDCE-5507-AF83A4CADF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7" y="1934"/>
              <a:ext cx="408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69" name="AutoShape 25">
            <a:extLst>
              <a:ext uri="{FF2B5EF4-FFF2-40B4-BE49-F238E27FC236}">
                <a16:creationId xmlns:a16="http://schemas.microsoft.com/office/drawing/2014/main" id="{7E3A5674-3469-F3C9-E6E5-5B0A9C35C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387" y="2304098"/>
            <a:ext cx="1584325" cy="10080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0" name="AutoShape 26">
            <a:extLst>
              <a:ext uri="{FF2B5EF4-FFF2-40B4-BE49-F238E27FC236}">
                <a16:creationId xmlns:a16="http://schemas.microsoft.com/office/drawing/2014/main" id="{640D78B1-8B93-26BD-F63F-0FBF4BB01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037" y="1151573"/>
            <a:ext cx="1584325" cy="86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85527A9F-EFA5-BC72-FD50-7946E943E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037" y="2375535"/>
            <a:ext cx="1584325" cy="9366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2" name="AutoShape 28">
            <a:extLst>
              <a:ext uri="{FF2B5EF4-FFF2-40B4-BE49-F238E27FC236}">
                <a16:creationId xmlns:a16="http://schemas.microsoft.com/office/drawing/2014/main" id="{06B6B364-06EE-7902-7DB3-91A7EC27F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037" y="3670935"/>
            <a:ext cx="1584325" cy="8651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3" name="Line 29">
            <a:extLst>
              <a:ext uri="{FF2B5EF4-FFF2-40B4-BE49-F238E27FC236}">
                <a16:creationId xmlns:a16="http://schemas.microsoft.com/office/drawing/2014/main" id="{1100798E-E5E2-0A94-9243-2ECCE8F35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5200" y="201676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4" name="Line 30">
            <a:extLst>
              <a:ext uri="{FF2B5EF4-FFF2-40B4-BE49-F238E27FC236}">
                <a16:creationId xmlns:a16="http://schemas.microsoft.com/office/drawing/2014/main" id="{883342B9-2219-B740-9519-013AF4816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5200" y="331216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5" name="Text Box 31">
            <a:extLst>
              <a:ext uri="{FF2B5EF4-FFF2-40B4-BE49-F238E27FC236}">
                <a16:creationId xmlns:a16="http://schemas.microsoft.com/office/drawing/2014/main" id="{81A62269-DC62-F080-2ABD-E178D203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708" y="2454910"/>
            <a:ext cx="14879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dirty="0"/>
              <a:t>Desempenho </a:t>
            </a:r>
          </a:p>
          <a:p>
            <a:pPr algn="ctr" eaLnBrk="1" hangingPunct="1">
              <a:defRPr/>
            </a:pPr>
            <a:r>
              <a:rPr lang="pt-BR" dirty="0"/>
              <a:t>dos objetivos</a:t>
            </a:r>
          </a:p>
        </p:txBody>
      </p:sp>
      <p:sp>
        <p:nvSpPr>
          <p:cNvPr id="6176" name="Text Box 32">
            <a:extLst>
              <a:ext uri="{FF2B5EF4-FFF2-40B4-BE49-F238E27FC236}">
                <a16:creationId xmlns:a16="http://schemas.microsoft.com/office/drawing/2014/main" id="{0AE299FA-D9D0-24EC-9309-5C9DA65A4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037" y="1172210"/>
            <a:ext cx="158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1600" dirty="0"/>
              <a:t>Necessidades</a:t>
            </a:r>
          </a:p>
          <a:p>
            <a:pPr algn="ctr" eaLnBrk="1" hangingPunct="1">
              <a:defRPr/>
            </a:pPr>
            <a:r>
              <a:rPr lang="pt-BR" sz="1600" dirty="0"/>
              <a:t>dos </a:t>
            </a:r>
          </a:p>
          <a:p>
            <a:pPr algn="ctr" eaLnBrk="1" hangingPunct="1">
              <a:defRPr/>
            </a:pPr>
            <a:r>
              <a:rPr lang="pt-BR" sz="1600" dirty="0"/>
              <a:t>clientes</a:t>
            </a:r>
          </a:p>
        </p:txBody>
      </p:sp>
      <p:sp>
        <p:nvSpPr>
          <p:cNvPr id="6177" name="Text Box 33">
            <a:extLst>
              <a:ext uri="{FF2B5EF4-FFF2-40B4-BE49-F238E27FC236}">
                <a16:creationId xmlns:a16="http://schemas.microsoft.com/office/drawing/2014/main" id="{2C21A8CA-5BB0-CA8B-313F-DF93A64DD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134" y="2567335"/>
            <a:ext cx="15632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1600" dirty="0"/>
              <a:t>Posicionamento </a:t>
            </a:r>
          </a:p>
          <a:p>
            <a:pPr algn="ctr" eaLnBrk="1" hangingPunct="1">
              <a:defRPr/>
            </a:pPr>
            <a:r>
              <a:rPr lang="pt-BR" sz="1600" dirty="0"/>
              <a:t>de mercado</a:t>
            </a:r>
          </a:p>
        </p:txBody>
      </p:sp>
      <p:sp>
        <p:nvSpPr>
          <p:cNvPr id="6178" name="Text Box 34">
            <a:extLst>
              <a:ext uri="{FF2B5EF4-FFF2-40B4-BE49-F238E27FC236}">
                <a16:creationId xmlns:a16="http://schemas.microsoft.com/office/drawing/2014/main" id="{43165589-6FDC-2034-FCD2-C3E376C94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193" y="3807998"/>
            <a:ext cx="127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1600" dirty="0"/>
              <a:t>Ações dos</a:t>
            </a:r>
          </a:p>
          <a:p>
            <a:pPr algn="ctr" eaLnBrk="1" hangingPunct="1">
              <a:defRPr/>
            </a:pPr>
            <a:r>
              <a:rPr lang="pt-BR" sz="1600" dirty="0"/>
              <a:t>concorrentes</a:t>
            </a:r>
          </a:p>
        </p:txBody>
      </p:sp>
      <p:sp>
        <p:nvSpPr>
          <p:cNvPr id="6179" name="Line 35">
            <a:extLst>
              <a:ext uri="{FF2B5EF4-FFF2-40B4-BE49-F238E27FC236}">
                <a16:creationId xmlns:a16="http://schemas.microsoft.com/office/drawing/2014/main" id="{ADB4C01A-890F-6DFC-C888-9EAE205248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18712" y="3096260"/>
            <a:ext cx="15843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80" name="Line 36">
            <a:extLst>
              <a:ext uri="{FF2B5EF4-FFF2-40B4-BE49-F238E27FC236}">
                <a16:creationId xmlns:a16="http://schemas.microsoft.com/office/drawing/2014/main" id="{34CB59CB-B83C-3B5C-D7AF-C39539633B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8712" y="1727835"/>
            <a:ext cx="15843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81" name="Text Box 37">
            <a:extLst>
              <a:ext uri="{FF2B5EF4-FFF2-40B4-BE49-F238E27FC236}">
                <a16:creationId xmlns:a16="http://schemas.microsoft.com/office/drawing/2014/main" id="{2C3D54F3-618A-3C9E-6938-DC2BF6F6B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185" y="5133023"/>
            <a:ext cx="144475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/>
              <a:t>Performance </a:t>
            </a:r>
          </a:p>
          <a:p>
            <a:pPr algn="ctr" eaLnBrk="1" hangingPunct="1">
              <a:defRPr/>
            </a:pPr>
            <a:r>
              <a:rPr lang="pt-BR"/>
              <a:t>requerida</a:t>
            </a:r>
          </a:p>
        </p:txBody>
      </p:sp>
      <p:sp>
        <p:nvSpPr>
          <p:cNvPr id="6182" name="Line 38">
            <a:extLst>
              <a:ext uri="{FF2B5EF4-FFF2-40B4-BE49-F238E27FC236}">
                <a16:creationId xmlns:a16="http://schemas.microsoft.com/office/drawing/2014/main" id="{8464292D-51A5-F4E5-283E-41F967C254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1587" y="547274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83" name="Text Box 39">
            <a:extLst>
              <a:ext uri="{FF2B5EF4-FFF2-40B4-BE49-F238E27FC236}">
                <a16:creationId xmlns:a16="http://schemas.microsoft.com/office/drawing/2014/main" id="{A7CBCF6F-33EC-6317-28B6-EC320B48C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471" y="5112385"/>
            <a:ext cx="151900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/>
              <a:t>Entendimento</a:t>
            </a:r>
          </a:p>
          <a:p>
            <a:pPr algn="ctr" eaLnBrk="1" hangingPunct="1">
              <a:defRPr/>
            </a:pPr>
            <a:r>
              <a:rPr lang="pt-BR"/>
              <a:t>dos mercados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AutoShape 24">
            <a:extLst>
              <a:ext uri="{FF2B5EF4-FFF2-40B4-BE49-F238E27FC236}">
                <a16:creationId xmlns:a16="http://schemas.microsoft.com/office/drawing/2014/main" id="{CB28707A-CE45-F092-8555-EC0D532BE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26" y="566927"/>
            <a:ext cx="2879725" cy="18121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93" name="AutoShape 25">
            <a:extLst>
              <a:ext uri="{FF2B5EF4-FFF2-40B4-BE49-F238E27FC236}">
                <a16:creationId xmlns:a16="http://schemas.microsoft.com/office/drawing/2014/main" id="{1A9620AC-2D86-9CF2-26E2-D021CA504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64" y="2739454"/>
            <a:ext cx="2879725" cy="15113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94" name="AutoShape 26">
            <a:extLst>
              <a:ext uri="{FF2B5EF4-FFF2-40B4-BE49-F238E27FC236}">
                <a16:creationId xmlns:a16="http://schemas.microsoft.com/office/drawing/2014/main" id="{6A173338-D6A4-71A5-3437-27F9D1A62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64" y="4612704"/>
            <a:ext cx="2879725" cy="139490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95" name="AutoShape 27">
            <a:extLst>
              <a:ext uri="{FF2B5EF4-FFF2-40B4-BE49-F238E27FC236}">
                <a16:creationId xmlns:a16="http://schemas.microsoft.com/office/drawing/2014/main" id="{6726C3B5-D520-5670-6ABB-94DD70645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739" y="1875854"/>
            <a:ext cx="3384550" cy="22320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96" name="Text Box 28">
            <a:extLst>
              <a:ext uri="{FF2B5EF4-FFF2-40B4-BE49-F238E27FC236}">
                <a16:creationId xmlns:a16="http://schemas.microsoft.com/office/drawing/2014/main" id="{D7E6C475-822F-B9E6-9191-430A8954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104" y="753613"/>
            <a:ext cx="103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/>
              <a:t>Recursos</a:t>
            </a:r>
          </a:p>
        </p:txBody>
      </p:sp>
      <p:sp>
        <p:nvSpPr>
          <p:cNvPr id="7197" name="Text Box 29">
            <a:extLst>
              <a:ext uri="{FF2B5EF4-FFF2-40B4-BE49-F238E27FC236}">
                <a16:creationId xmlns:a16="http://schemas.microsoft.com/office/drawing/2014/main" id="{7F184A47-5DF8-BC56-2010-9410FB0C2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3" y="1154329"/>
            <a:ext cx="2611438" cy="121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6225" indent="-276225" algn="ctr" eaLnBrk="1" hangingPunct="1">
              <a:lnSpc>
                <a:spcPct val="150000"/>
              </a:lnSpc>
              <a:defRPr/>
            </a:pPr>
            <a:r>
              <a:rPr lang="pt-BR" dirty="0"/>
              <a:t>Tangíveis</a:t>
            </a:r>
            <a:r>
              <a:rPr lang="pt-BR" i="1" dirty="0"/>
              <a:t>	</a:t>
            </a:r>
          </a:p>
          <a:p>
            <a:pPr marL="276225" indent="-276225" algn="ctr" eaLnBrk="1" hangingPunct="1">
              <a:lnSpc>
                <a:spcPct val="150000"/>
              </a:lnSpc>
              <a:defRPr/>
            </a:pPr>
            <a:r>
              <a:rPr lang="pt-BR" dirty="0"/>
              <a:t>Intangíveis </a:t>
            </a:r>
          </a:p>
          <a:p>
            <a:pPr marL="276225" indent="-276225" eaLnBrk="1" hangingPunct="1">
              <a:lnSpc>
                <a:spcPct val="150000"/>
              </a:lnSpc>
              <a:defRPr/>
            </a:pPr>
            <a:r>
              <a:rPr lang="pt-BR" sz="1400" dirty="0"/>
              <a:t>	</a:t>
            </a:r>
            <a:endParaRPr lang="pt-BR" dirty="0"/>
          </a:p>
        </p:txBody>
      </p:sp>
      <p:sp>
        <p:nvSpPr>
          <p:cNvPr id="7198" name="Text Box 30">
            <a:extLst>
              <a:ext uri="{FF2B5EF4-FFF2-40B4-BE49-F238E27FC236}">
                <a16:creationId xmlns:a16="http://schemas.microsoft.com/office/drawing/2014/main" id="{9C5FDC1E-5638-A11C-7789-CA2D19154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14" y="2831529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99" name="Text Box 31">
            <a:extLst>
              <a:ext uri="{FF2B5EF4-FFF2-40B4-BE49-F238E27FC236}">
                <a16:creationId xmlns:a16="http://schemas.microsoft.com/office/drawing/2014/main" id="{1E182451-BD36-5742-BF37-E30832D16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638" y="3275513"/>
            <a:ext cx="137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/>
              <a:t>Capacidades</a:t>
            </a:r>
          </a:p>
        </p:txBody>
      </p:sp>
      <p:sp>
        <p:nvSpPr>
          <p:cNvPr id="7201" name="Text Box 33">
            <a:extLst>
              <a:ext uri="{FF2B5EF4-FFF2-40B4-BE49-F238E27FC236}">
                <a16:creationId xmlns:a16="http://schemas.microsoft.com/office/drawing/2014/main" id="{D17BF641-30D6-937F-6F0C-CC300D627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76" y="5125490"/>
            <a:ext cx="1119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/>
              <a:t>Processos</a:t>
            </a:r>
          </a:p>
        </p:txBody>
      </p:sp>
      <p:sp>
        <p:nvSpPr>
          <p:cNvPr id="7208" name="Text Box 40">
            <a:extLst>
              <a:ext uri="{FF2B5EF4-FFF2-40B4-BE49-F238E27FC236}">
                <a16:creationId xmlns:a16="http://schemas.microsoft.com/office/drawing/2014/main" id="{DACC185C-A55C-5E20-9F25-03C24D505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392" y="2723127"/>
            <a:ext cx="26535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b="1" dirty="0"/>
              <a:t>Decisões de estratégia de </a:t>
            </a:r>
          </a:p>
          <a:p>
            <a:pPr algn="ctr" eaLnBrk="1" hangingPunct="1">
              <a:defRPr/>
            </a:pPr>
            <a:r>
              <a:rPr lang="pt-BR" b="1" dirty="0"/>
              <a:t>produção</a:t>
            </a:r>
          </a:p>
        </p:txBody>
      </p:sp>
      <p:sp>
        <p:nvSpPr>
          <p:cNvPr id="7210" name="Line 42">
            <a:extLst>
              <a:ext uri="{FF2B5EF4-FFF2-40B4-BE49-F238E27FC236}">
                <a16:creationId xmlns:a16="http://schemas.microsoft.com/office/drawing/2014/main" id="{45662CFF-C9D3-D558-4F52-1305EE4BB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152" y="1371599"/>
            <a:ext cx="2089150" cy="10074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1" name="Line 43">
            <a:extLst>
              <a:ext uri="{FF2B5EF4-FFF2-40B4-BE49-F238E27FC236}">
                <a16:creationId xmlns:a16="http://schemas.microsoft.com/office/drawing/2014/main" id="{D7E6A77D-6E32-C7DF-5A4E-2AD0E82AF0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1589" y="3676078"/>
            <a:ext cx="2017712" cy="16274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2" name="Line 44">
            <a:extLst>
              <a:ext uri="{FF2B5EF4-FFF2-40B4-BE49-F238E27FC236}">
                <a16:creationId xmlns:a16="http://schemas.microsoft.com/office/drawing/2014/main" id="{66437C2C-EDEB-8BFC-916F-B0ED8D471A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8851" y="237909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3" name="Line 45">
            <a:extLst>
              <a:ext uri="{FF2B5EF4-FFF2-40B4-BE49-F238E27FC236}">
                <a16:creationId xmlns:a16="http://schemas.microsoft.com/office/drawing/2014/main" id="{2D6F0427-83ED-A3F1-2C06-0255276A6B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8851" y="425234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9">
            <a:extLst>
              <a:ext uri="{FF2B5EF4-FFF2-40B4-BE49-F238E27FC236}">
                <a16:creationId xmlns:a16="http://schemas.microsoft.com/office/drawing/2014/main" id="{390F49D1-B217-F730-4FC8-2A34E2113EDD}"/>
              </a:ext>
            </a:extLst>
          </p:cNvPr>
          <p:cNvGrpSpPr>
            <a:grpSpLocks/>
          </p:cNvGrpSpPr>
          <p:nvPr/>
        </p:nvGrpSpPr>
        <p:grpSpPr bwMode="auto">
          <a:xfrm>
            <a:off x="2039747" y="1122109"/>
            <a:ext cx="5616575" cy="4608513"/>
            <a:chOff x="1066" y="1026"/>
            <a:chExt cx="3538" cy="2903"/>
          </a:xfrm>
        </p:grpSpPr>
        <p:grpSp>
          <p:nvGrpSpPr>
            <p:cNvPr id="11273" name="Group 22">
              <a:extLst>
                <a:ext uri="{FF2B5EF4-FFF2-40B4-BE49-F238E27FC236}">
                  <a16:creationId xmlns:a16="http://schemas.microsoft.com/office/drawing/2014/main" id="{DB1000C3-DE8C-A8A9-8C8A-8B043FF237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" y="1026"/>
              <a:ext cx="3538" cy="2177"/>
              <a:chOff x="431" y="1434"/>
              <a:chExt cx="1995" cy="907"/>
            </a:xfrm>
          </p:grpSpPr>
          <p:sp>
            <p:nvSpPr>
              <p:cNvPr id="8215" name="Line 23">
                <a:extLst>
                  <a:ext uri="{FF2B5EF4-FFF2-40B4-BE49-F238E27FC236}">
                    <a16:creationId xmlns:a16="http://schemas.microsoft.com/office/drawing/2014/main" id="{42FB17A1-70C7-A2AC-76B3-0AB7BE8E9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1434"/>
                <a:ext cx="0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8216" name="Line 24">
                <a:extLst>
                  <a:ext uri="{FF2B5EF4-FFF2-40B4-BE49-F238E27FC236}">
                    <a16:creationId xmlns:a16="http://schemas.microsoft.com/office/drawing/2014/main" id="{E8772AF0-CFF6-92B3-9977-F5C804FA5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341"/>
                <a:ext cx="1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8217" name="Line 25">
                <a:extLst>
                  <a:ext uri="{FF2B5EF4-FFF2-40B4-BE49-F238E27FC236}">
                    <a16:creationId xmlns:a16="http://schemas.microsoft.com/office/drawing/2014/main" id="{2B97AE32-6E3A-54BB-497B-E687F63F6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1434"/>
                <a:ext cx="1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8218" name="Line 26">
                <a:extLst>
                  <a:ext uri="{FF2B5EF4-FFF2-40B4-BE49-F238E27FC236}">
                    <a16:creationId xmlns:a16="http://schemas.microsoft.com/office/drawing/2014/main" id="{54A73AC8-857A-FA9E-6A04-F3CC9FCDC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1434"/>
                <a:ext cx="408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8219" name="Line 27">
                <a:extLst>
                  <a:ext uri="{FF2B5EF4-FFF2-40B4-BE49-F238E27FC236}">
                    <a16:creationId xmlns:a16="http://schemas.microsoft.com/office/drawing/2014/main" id="{509F809A-C4DA-78DC-CEAF-D2306EBD3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8" y="1888"/>
                <a:ext cx="408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  <p:sp>
          <p:nvSpPr>
            <p:cNvPr id="8220" name="AutoShape 28">
              <a:extLst>
                <a:ext uri="{FF2B5EF4-FFF2-40B4-BE49-F238E27FC236}">
                  <a16:creationId xmlns:a16="http://schemas.microsoft.com/office/drawing/2014/main" id="{62502004-B2D8-EB8C-517B-3DCBA4333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207"/>
              <a:ext cx="907" cy="54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8221" name="AutoShape 29">
              <a:extLst>
                <a:ext uri="{FF2B5EF4-FFF2-40B4-BE49-F238E27FC236}">
                  <a16:creationId xmlns:a16="http://schemas.microsoft.com/office/drawing/2014/main" id="{8CE0E224-02C6-9BCA-F4F4-D62CC8046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888"/>
              <a:ext cx="907" cy="54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 dirty="0"/>
            </a:p>
          </p:txBody>
        </p:sp>
        <p:sp>
          <p:nvSpPr>
            <p:cNvPr id="8222" name="AutoShape 30">
              <a:extLst>
                <a:ext uri="{FF2B5EF4-FFF2-40B4-BE49-F238E27FC236}">
                  <a16:creationId xmlns:a16="http://schemas.microsoft.com/office/drawing/2014/main" id="{E0C5E617-D171-E70D-4E3C-A22206C8D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2568"/>
              <a:ext cx="907" cy="54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8223" name="AutoShape 31">
              <a:extLst>
                <a:ext uri="{FF2B5EF4-FFF2-40B4-BE49-F238E27FC236}">
                  <a16:creationId xmlns:a16="http://schemas.microsoft.com/office/drawing/2014/main" id="{DC80B02B-BCDE-9146-2527-72D965BA6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706"/>
              <a:ext cx="1043" cy="77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8224" name="Text Box 32">
              <a:extLst>
                <a:ext uri="{FF2B5EF4-FFF2-40B4-BE49-F238E27FC236}">
                  <a16:creationId xmlns:a16="http://schemas.microsoft.com/office/drawing/2014/main" id="{8082964E-2449-BDC9-2DC4-79FCB53CB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4" y="1207"/>
              <a:ext cx="67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/>
                <a:t>Recursos </a:t>
              </a:r>
            </a:p>
            <a:p>
              <a:pPr algn="ctr" eaLnBrk="1" hangingPunct="1">
                <a:defRPr/>
              </a:pPr>
              <a:r>
                <a:rPr lang="pt-BR" sz="1600" dirty="0"/>
                <a:t>tangíveis e</a:t>
              </a:r>
            </a:p>
            <a:p>
              <a:pPr algn="ctr" eaLnBrk="1" hangingPunct="1">
                <a:defRPr/>
              </a:pPr>
              <a:r>
                <a:rPr lang="pt-BR" sz="1600" dirty="0"/>
                <a:t>intangíveis</a:t>
              </a:r>
            </a:p>
          </p:txBody>
        </p:sp>
        <p:sp>
          <p:nvSpPr>
            <p:cNvPr id="8225" name="Text Box 33">
              <a:extLst>
                <a:ext uri="{FF2B5EF4-FFF2-40B4-BE49-F238E27FC236}">
                  <a16:creationId xmlns:a16="http://schemas.microsoft.com/office/drawing/2014/main" id="{49D98D6B-BDC5-7F58-5395-190D14C4A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1" y="1953"/>
              <a:ext cx="85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/>
                <a:t>Capacitação</a:t>
              </a:r>
            </a:p>
            <a:p>
              <a:pPr algn="ctr" eaLnBrk="1" hangingPunct="1">
                <a:defRPr/>
              </a:pPr>
              <a:r>
                <a:rPr lang="pt-BR" sz="1600" dirty="0"/>
                <a:t>em operações</a:t>
              </a:r>
            </a:p>
          </p:txBody>
        </p:sp>
        <p:sp>
          <p:nvSpPr>
            <p:cNvPr id="8226" name="Text Box 34">
              <a:extLst>
                <a:ext uri="{FF2B5EF4-FFF2-40B4-BE49-F238E27FC236}">
                  <a16:creationId xmlns:a16="http://schemas.microsoft.com/office/drawing/2014/main" id="{E7FB496D-9672-612D-6479-86D323253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" y="2651"/>
              <a:ext cx="79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/>
                <a:t>Processos de</a:t>
              </a:r>
            </a:p>
            <a:p>
              <a:pPr algn="ctr" eaLnBrk="1" hangingPunct="1">
                <a:defRPr/>
              </a:pPr>
              <a:r>
                <a:rPr lang="pt-BR" sz="1600" dirty="0"/>
                <a:t>operações</a:t>
              </a:r>
            </a:p>
          </p:txBody>
        </p:sp>
        <p:sp>
          <p:nvSpPr>
            <p:cNvPr id="8227" name="Text Box 35">
              <a:extLst>
                <a:ext uri="{FF2B5EF4-FFF2-40B4-BE49-F238E27FC236}">
                  <a16:creationId xmlns:a16="http://schemas.microsoft.com/office/drawing/2014/main" id="{B0A3C6BE-BD4C-4F69-C00B-960F52124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2" y="1706"/>
              <a:ext cx="88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/>
                <a:t>Areas de</a:t>
              </a:r>
            </a:p>
            <a:p>
              <a:pPr algn="ctr" eaLnBrk="1" hangingPunct="1">
                <a:defRPr/>
              </a:pPr>
              <a:r>
                <a:rPr lang="pt-BR"/>
                <a:t>decisão em</a:t>
              </a:r>
            </a:p>
            <a:p>
              <a:pPr algn="ctr" eaLnBrk="1" hangingPunct="1">
                <a:defRPr/>
              </a:pPr>
              <a:r>
                <a:rPr lang="pt-BR"/>
                <a:t>estratégia de</a:t>
              </a:r>
            </a:p>
            <a:p>
              <a:pPr algn="ctr" eaLnBrk="1" hangingPunct="1">
                <a:defRPr/>
              </a:pPr>
              <a:r>
                <a:rPr lang="pt-BR"/>
                <a:t>operações </a:t>
              </a:r>
            </a:p>
          </p:txBody>
        </p:sp>
        <p:sp>
          <p:nvSpPr>
            <p:cNvPr id="8228" name="Text Box 36">
              <a:extLst>
                <a:ext uri="{FF2B5EF4-FFF2-40B4-BE49-F238E27FC236}">
                  <a16:creationId xmlns:a16="http://schemas.microsoft.com/office/drawing/2014/main" id="{88BB518C-643A-0116-E4F9-E03A472C8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0" y="3347"/>
              <a:ext cx="95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/>
                <a:t>Entendimento</a:t>
              </a:r>
            </a:p>
            <a:p>
              <a:pPr algn="ctr" eaLnBrk="1" hangingPunct="1">
                <a:defRPr/>
              </a:pPr>
              <a:r>
                <a:rPr lang="pt-BR"/>
                <a:t>de recursos e</a:t>
              </a:r>
            </a:p>
            <a:p>
              <a:pPr algn="ctr" eaLnBrk="1" hangingPunct="1">
                <a:defRPr/>
              </a:pPr>
              <a:r>
                <a:rPr lang="pt-BR"/>
                <a:t>processos</a:t>
              </a:r>
            </a:p>
          </p:txBody>
        </p:sp>
        <p:sp>
          <p:nvSpPr>
            <p:cNvPr id="8229" name="Text Box 37">
              <a:extLst>
                <a:ext uri="{FF2B5EF4-FFF2-40B4-BE49-F238E27FC236}">
                  <a16:creationId xmlns:a16="http://schemas.microsoft.com/office/drawing/2014/main" id="{BF6644E3-C34F-3640-8610-5487356F8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3384"/>
              <a:ext cx="81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dirty="0"/>
                <a:t>Decisões</a:t>
              </a:r>
            </a:p>
            <a:p>
              <a:pPr eaLnBrk="1" hangingPunct="1">
                <a:defRPr/>
              </a:pPr>
              <a:r>
                <a:rPr lang="pt-BR" dirty="0"/>
                <a:t>estratégicas</a:t>
              </a:r>
            </a:p>
          </p:txBody>
        </p:sp>
        <p:sp>
          <p:nvSpPr>
            <p:cNvPr id="8230" name="Line 38">
              <a:extLst>
                <a:ext uri="{FF2B5EF4-FFF2-40B4-BE49-F238E27FC236}">
                  <a16:creationId xmlns:a16="http://schemas.microsoft.com/office/drawing/2014/main" id="{F1F05D08-0615-8C2C-D2A0-727E9FAAA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8" y="3607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</p:grpSp>
      <p:sp>
        <p:nvSpPr>
          <p:cNvPr id="8250" name="Line 58">
            <a:extLst>
              <a:ext uri="{FF2B5EF4-FFF2-40B4-BE49-F238E27FC236}">
                <a16:creationId xmlns:a16="http://schemas.microsoft.com/office/drawing/2014/main" id="{1FDA97C3-0A4D-48A7-EB99-9C3F2EE87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510" y="1769809"/>
            <a:ext cx="15843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52" name="Line 60">
            <a:extLst>
              <a:ext uri="{FF2B5EF4-FFF2-40B4-BE49-F238E27FC236}">
                <a16:creationId xmlns:a16="http://schemas.microsoft.com/office/drawing/2014/main" id="{2670F7E4-A037-63AC-B6FA-C85AD4527B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072" y="2995359"/>
            <a:ext cx="16557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56" name="Line 64">
            <a:extLst>
              <a:ext uri="{FF2B5EF4-FFF2-40B4-BE49-F238E27FC236}">
                <a16:creationId xmlns:a16="http://schemas.microsoft.com/office/drawing/2014/main" id="{6FAADD2C-4DD9-0B6A-2F69-10E65166A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6947" y="285089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58" name="Line 66">
            <a:extLst>
              <a:ext uri="{FF2B5EF4-FFF2-40B4-BE49-F238E27FC236}">
                <a16:creationId xmlns:a16="http://schemas.microsoft.com/office/drawing/2014/main" id="{90C81C80-C1DD-0E26-D0E7-99E46E5D1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9835" y="285089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61" name="Line 69">
            <a:extLst>
              <a:ext uri="{FF2B5EF4-FFF2-40B4-BE49-F238E27FC236}">
                <a16:creationId xmlns:a16="http://schemas.microsoft.com/office/drawing/2014/main" id="{1731925D-F34B-2336-CF7F-E4E65D715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4785" y="227463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62" name="Line 70">
            <a:extLst>
              <a:ext uri="{FF2B5EF4-FFF2-40B4-BE49-F238E27FC236}">
                <a16:creationId xmlns:a16="http://schemas.microsoft.com/office/drawing/2014/main" id="{C33DE361-F5AD-1C67-18F9-B863DF80D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4785" y="335413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0">
            <a:extLst>
              <a:ext uri="{FF2B5EF4-FFF2-40B4-BE49-F238E27FC236}">
                <a16:creationId xmlns:a16="http://schemas.microsoft.com/office/drawing/2014/main" id="{B138A770-4815-148F-5310-BF7C70B4CF1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940593"/>
            <a:ext cx="8428038" cy="4868863"/>
            <a:chOff x="292" y="890"/>
            <a:chExt cx="5309" cy="3067"/>
          </a:xfrm>
        </p:grpSpPr>
        <p:grpSp>
          <p:nvGrpSpPr>
            <p:cNvPr id="12291" name="Group 20">
              <a:extLst>
                <a:ext uri="{FF2B5EF4-FFF2-40B4-BE49-F238E27FC236}">
                  <a16:creationId xmlns:a16="http://schemas.microsoft.com/office/drawing/2014/main" id="{A2BA4F18-A181-BC0A-C52F-E50BF6375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890"/>
              <a:ext cx="2676" cy="2359"/>
              <a:chOff x="431" y="1434"/>
              <a:chExt cx="1995" cy="907"/>
            </a:xfrm>
          </p:grpSpPr>
          <p:sp>
            <p:nvSpPr>
              <p:cNvPr id="9237" name="Line 21">
                <a:extLst>
                  <a:ext uri="{FF2B5EF4-FFF2-40B4-BE49-F238E27FC236}">
                    <a16:creationId xmlns:a16="http://schemas.microsoft.com/office/drawing/2014/main" id="{1F329E50-22AD-F353-3968-A9D9853F4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1434"/>
                <a:ext cx="0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38" name="Line 22">
                <a:extLst>
                  <a:ext uri="{FF2B5EF4-FFF2-40B4-BE49-F238E27FC236}">
                    <a16:creationId xmlns:a16="http://schemas.microsoft.com/office/drawing/2014/main" id="{EDE50F72-A12F-E814-A796-7FE62E6A0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341"/>
                <a:ext cx="1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39" name="Line 23">
                <a:extLst>
                  <a:ext uri="{FF2B5EF4-FFF2-40B4-BE49-F238E27FC236}">
                    <a16:creationId xmlns:a16="http://schemas.microsoft.com/office/drawing/2014/main" id="{7A61B92B-147A-93F4-DF47-896F8A3E7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1434"/>
                <a:ext cx="1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40" name="Line 24">
                <a:extLst>
                  <a:ext uri="{FF2B5EF4-FFF2-40B4-BE49-F238E27FC236}">
                    <a16:creationId xmlns:a16="http://schemas.microsoft.com/office/drawing/2014/main" id="{2571CDA2-B600-D535-A633-C2ADB2A07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1434"/>
                <a:ext cx="408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41" name="Line 25">
                <a:extLst>
                  <a:ext uri="{FF2B5EF4-FFF2-40B4-BE49-F238E27FC236}">
                    <a16:creationId xmlns:a16="http://schemas.microsoft.com/office/drawing/2014/main" id="{241F9AAF-41B0-DAB9-0605-478E5DF74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8" y="1888"/>
                <a:ext cx="408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  <p:grpSp>
          <p:nvGrpSpPr>
            <p:cNvPr id="12292" name="Group 26">
              <a:extLst>
                <a:ext uri="{FF2B5EF4-FFF2-40B4-BE49-F238E27FC236}">
                  <a16:creationId xmlns:a16="http://schemas.microsoft.com/office/drawing/2014/main" id="{48720B84-744C-2581-CC24-CBAFCEF8E4D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107" y="890"/>
              <a:ext cx="2494" cy="2359"/>
              <a:chOff x="3470" y="1480"/>
              <a:chExt cx="1995" cy="908"/>
            </a:xfrm>
          </p:grpSpPr>
          <p:sp>
            <p:nvSpPr>
              <p:cNvPr id="9243" name="Line 27">
                <a:extLst>
                  <a:ext uri="{FF2B5EF4-FFF2-40B4-BE49-F238E27FC236}">
                    <a16:creationId xmlns:a16="http://schemas.microsoft.com/office/drawing/2014/main" id="{422A5AD5-6EE2-918A-A809-0DE936404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2" y="1480"/>
                <a:ext cx="2" cy="9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44" name="Line 28">
                <a:extLst>
                  <a:ext uri="{FF2B5EF4-FFF2-40B4-BE49-F238E27FC236}">
                    <a16:creationId xmlns:a16="http://schemas.microsoft.com/office/drawing/2014/main" id="{0D3AB2CA-4E01-10CE-299A-E8AF9087A9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2387"/>
                <a:ext cx="158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45" name="Line 29">
                <a:extLst>
                  <a:ext uri="{FF2B5EF4-FFF2-40B4-BE49-F238E27FC236}">
                    <a16:creationId xmlns:a16="http://schemas.microsoft.com/office/drawing/2014/main" id="{77126569-A461-8B1A-B82E-30902583C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1480"/>
                <a:ext cx="158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46" name="Line 30">
                <a:extLst>
                  <a:ext uri="{FF2B5EF4-FFF2-40B4-BE49-F238E27FC236}">
                    <a16:creationId xmlns:a16="http://schemas.microsoft.com/office/drawing/2014/main" id="{9DF88D72-D1B0-3463-F82C-E94413C8F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7" y="1480"/>
                <a:ext cx="408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9247" name="Line 31">
                <a:extLst>
                  <a:ext uri="{FF2B5EF4-FFF2-40B4-BE49-F238E27FC236}">
                    <a16:creationId xmlns:a16="http://schemas.microsoft.com/office/drawing/2014/main" id="{3AAADC02-B9C2-8F23-AD2B-AB661D56E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3" y="1934"/>
                <a:ext cx="41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  <p:sp>
          <p:nvSpPr>
            <p:cNvPr id="9248" name="AutoShape 32">
              <a:extLst>
                <a:ext uri="{FF2B5EF4-FFF2-40B4-BE49-F238E27FC236}">
                  <a16:creationId xmlns:a16="http://schemas.microsoft.com/office/drawing/2014/main" id="{EC8F2B17-4DB0-9CDA-9097-3380745F0E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63260">
              <a:off x="2290" y="1026"/>
              <a:ext cx="1406" cy="680"/>
            </a:xfrm>
            <a:prstGeom prst="curvedUpArrow">
              <a:avLst>
                <a:gd name="adj1" fmla="val 24907"/>
                <a:gd name="adj2" fmla="val 66260"/>
                <a:gd name="adj3" fmla="val 3333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49" name="AutoShape 33">
              <a:extLst>
                <a:ext uri="{FF2B5EF4-FFF2-40B4-BE49-F238E27FC236}">
                  <a16:creationId xmlns:a16="http://schemas.microsoft.com/office/drawing/2014/main" id="{68E4E5F2-047B-8B79-80D2-6F7EEA95EE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6189">
              <a:off x="2381" y="2614"/>
              <a:ext cx="1361" cy="590"/>
            </a:xfrm>
            <a:prstGeom prst="curvedUpArrow">
              <a:avLst>
                <a:gd name="adj1" fmla="val 27788"/>
                <a:gd name="adj2" fmla="val 73924"/>
                <a:gd name="adj3" fmla="val 3333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54" name="AutoShape 38">
              <a:extLst>
                <a:ext uri="{FF2B5EF4-FFF2-40B4-BE49-F238E27FC236}">
                  <a16:creationId xmlns:a16="http://schemas.microsoft.com/office/drawing/2014/main" id="{E81107E6-B8B8-BA0E-BD75-3818C0251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071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55" name="AutoShape 39">
              <a:extLst>
                <a:ext uri="{FF2B5EF4-FFF2-40B4-BE49-F238E27FC236}">
                  <a16:creationId xmlns:a16="http://schemas.microsoft.com/office/drawing/2014/main" id="{B480927A-C67B-4386-4F02-285E15BEF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888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56" name="AutoShape 40">
              <a:extLst>
                <a:ext uri="{FF2B5EF4-FFF2-40B4-BE49-F238E27FC236}">
                  <a16:creationId xmlns:a16="http://schemas.microsoft.com/office/drawing/2014/main" id="{3AEB50AD-64F2-1126-B4FF-CC6068BEB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2659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57" name="AutoShape 41">
              <a:extLst>
                <a:ext uri="{FF2B5EF4-FFF2-40B4-BE49-F238E27FC236}">
                  <a16:creationId xmlns:a16="http://schemas.microsoft.com/office/drawing/2014/main" id="{181A1983-9490-4994-625F-01848BB39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1752"/>
              <a:ext cx="1044" cy="81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58" name="AutoShape 42">
              <a:extLst>
                <a:ext uri="{FF2B5EF4-FFF2-40B4-BE49-F238E27FC236}">
                  <a16:creationId xmlns:a16="http://schemas.microsoft.com/office/drawing/2014/main" id="{2501FEA5-F736-211A-3E2E-23246BF03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752"/>
              <a:ext cx="1044" cy="81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59" name="AutoShape 43">
              <a:extLst>
                <a:ext uri="{FF2B5EF4-FFF2-40B4-BE49-F238E27FC236}">
                  <a16:creationId xmlns:a16="http://schemas.microsoft.com/office/drawing/2014/main" id="{4CA830BA-BF1F-3949-2C97-8A7A8DA69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981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60" name="AutoShape 44">
              <a:extLst>
                <a:ext uri="{FF2B5EF4-FFF2-40B4-BE49-F238E27FC236}">
                  <a16:creationId xmlns:a16="http://schemas.microsoft.com/office/drawing/2014/main" id="{7FA04716-4C89-9CC2-530F-490B4AF8E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798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61" name="AutoShape 45">
              <a:extLst>
                <a:ext uri="{FF2B5EF4-FFF2-40B4-BE49-F238E27FC236}">
                  <a16:creationId xmlns:a16="http://schemas.microsoft.com/office/drawing/2014/main" id="{E3911DCA-B7E2-7567-5862-EBD82C078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569"/>
              <a:ext cx="907" cy="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62" name="Text Box 46">
              <a:extLst>
                <a:ext uri="{FF2B5EF4-FFF2-40B4-BE49-F238E27FC236}">
                  <a16:creationId xmlns:a16="http://schemas.microsoft.com/office/drawing/2014/main" id="{73CE6564-BE12-71E5-C951-8EA2383D39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" y="1071"/>
              <a:ext cx="80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Tangible</a:t>
              </a:r>
              <a:r>
                <a:rPr lang="pt-BR" sz="1600" dirty="0"/>
                <a:t> </a:t>
              </a:r>
              <a:r>
                <a:rPr lang="pt-BR" sz="1600" dirty="0" err="1"/>
                <a:t>and</a:t>
              </a:r>
              <a:r>
                <a:rPr lang="pt-BR" sz="1600" dirty="0"/>
                <a:t> </a:t>
              </a:r>
            </a:p>
            <a:p>
              <a:pPr algn="ctr" eaLnBrk="1" hangingPunct="1">
                <a:defRPr/>
              </a:pPr>
              <a:r>
                <a:rPr lang="pt-BR" sz="1600" dirty="0" err="1"/>
                <a:t>Intangible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 err="1"/>
                <a:t>resources</a:t>
              </a:r>
              <a:endParaRPr lang="pt-BR" sz="1600" dirty="0"/>
            </a:p>
          </p:txBody>
        </p:sp>
        <p:sp>
          <p:nvSpPr>
            <p:cNvPr id="9263" name="Text Box 47">
              <a:extLst>
                <a:ext uri="{FF2B5EF4-FFF2-40B4-BE49-F238E27FC236}">
                  <a16:creationId xmlns:a16="http://schemas.microsoft.com/office/drawing/2014/main" id="{A214645B-B609-154F-146A-1EEBC957B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979"/>
              <a:ext cx="70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600"/>
                <a:t>Operations</a:t>
              </a:r>
            </a:p>
            <a:p>
              <a:pPr eaLnBrk="1" hangingPunct="1">
                <a:defRPr/>
              </a:pPr>
              <a:r>
                <a:rPr lang="pt-BR" sz="1600"/>
                <a:t>capabilities</a:t>
              </a:r>
            </a:p>
          </p:txBody>
        </p:sp>
        <p:sp>
          <p:nvSpPr>
            <p:cNvPr id="9264" name="Text Box 48">
              <a:extLst>
                <a:ext uri="{FF2B5EF4-FFF2-40B4-BE49-F238E27FC236}">
                  <a16:creationId xmlns:a16="http://schemas.microsoft.com/office/drawing/2014/main" id="{ED75C772-72C2-92C8-F4A9-14E8B3B69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2745"/>
              <a:ext cx="72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Operations</a:t>
              </a:r>
              <a:r>
                <a:rPr lang="pt-BR" sz="1600" dirty="0"/>
                <a:t> </a:t>
              </a:r>
            </a:p>
            <a:p>
              <a:pPr algn="ctr" eaLnBrk="1" hangingPunct="1">
                <a:defRPr/>
              </a:pPr>
              <a:r>
                <a:rPr lang="pt-BR" sz="1600" dirty="0"/>
                <a:t>processes</a:t>
              </a:r>
            </a:p>
          </p:txBody>
        </p:sp>
        <p:sp>
          <p:nvSpPr>
            <p:cNvPr id="9265" name="Text Box 49">
              <a:extLst>
                <a:ext uri="{FF2B5EF4-FFF2-40B4-BE49-F238E27FC236}">
                  <a16:creationId xmlns:a16="http://schemas.microsoft.com/office/drawing/2014/main" id="{F474C751-55BC-07AD-700E-8E8AEE316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9" y="1842"/>
              <a:ext cx="697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/>
                <a:t>Operations</a:t>
              </a:r>
            </a:p>
            <a:p>
              <a:pPr algn="ctr" eaLnBrk="1" hangingPunct="1">
                <a:defRPr/>
              </a:pPr>
              <a:r>
                <a:rPr lang="pt-BR" sz="1600"/>
                <a:t>strategy </a:t>
              </a:r>
            </a:p>
            <a:p>
              <a:pPr algn="ctr" eaLnBrk="1" hangingPunct="1">
                <a:defRPr/>
              </a:pPr>
              <a:r>
                <a:rPr lang="pt-BR" sz="1600"/>
                <a:t>decision</a:t>
              </a:r>
            </a:p>
            <a:p>
              <a:pPr algn="ctr" eaLnBrk="1" hangingPunct="1">
                <a:defRPr/>
              </a:pPr>
              <a:r>
                <a:rPr lang="pt-BR" sz="1600"/>
                <a:t>areas</a:t>
              </a:r>
            </a:p>
          </p:txBody>
        </p:sp>
        <p:sp>
          <p:nvSpPr>
            <p:cNvPr id="9266" name="Text Box 50">
              <a:extLst>
                <a:ext uri="{FF2B5EF4-FFF2-40B4-BE49-F238E27FC236}">
                  <a16:creationId xmlns:a16="http://schemas.microsoft.com/office/drawing/2014/main" id="{5143016C-35C0-433E-FB0B-B2705B274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" y="1975"/>
              <a:ext cx="79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/>
                <a:t>Performance</a:t>
              </a:r>
            </a:p>
            <a:p>
              <a:pPr algn="ctr" eaLnBrk="1" hangingPunct="1">
                <a:defRPr/>
              </a:pPr>
              <a:r>
                <a:rPr lang="pt-BR" sz="1600"/>
                <a:t>objectives</a:t>
              </a:r>
            </a:p>
          </p:txBody>
        </p:sp>
        <p:sp>
          <p:nvSpPr>
            <p:cNvPr id="9267" name="Text Box 51">
              <a:extLst>
                <a:ext uri="{FF2B5EF4-FFF2-40B4-BE49-F238E27FC236}">
                  <a16:creationId xmlns:a16="http://schemas.microsoft.com/office/drawing/2014/main" id="{D665D3E4-FB1C-4D1D-49AA-2B75BEA92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9" y="1076"/>
              <a:ext cx="62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Customer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 err="1"/>
                <a:t>needs</a:t>
              </a:r>
              <a:endParaRPr lang="pt-BR" sz="1600" dirty="0"/>
            </a:p>
          </p:txBody>
        </p:sp>
        <p:sp>
          <p:nvSpPr>
            <p:cNvPr id="9268" name="Text Box 52">
              <a:extLst>
                <a:ext uri="{FF2B5EF4-FFF2-40B4-BE49-F238E27FC236}">
                  <a16:creationId xmlns:a16="http://schemas.microsoft.com/office/drawing/2014/main" id="{38A8B5F5-BA68-E7A1-C133-FEBC9E592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1882"/>
              <a:ext cx="6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Markets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 err="1"/>
                <a:t>positioning</a:t>
              </a:r>
              <a:endParaRPr lang="pt-BR" sz="1600" dirty="0"/>
            </a:p>
          </p:txBody>
        </p:sp>
        <p:sp>
          <p:nvSpPr>
            <p:cNvPr id="9269" name="Text Box 53">
              <a:extLst>
                <a:ext uri="{FF2B5EF4-FFF2-40B4-BE49-F238E27FC236}">
                  <a16:creationId xmlns:a16="http://schemas.microsoft.com/office/drawing/2014/main" id="{24A8E79A-5D06-1F20-5CF0-1F7C24B0F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9" y="2659"/>
              <a:ext cx="76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Competitors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 err="1"/>
                <a:t>actions</a:t>
              </a:r>
              <a:r>
                <a:rPr lang="pt-BR" sz="1600" dirty="0"/>
                <a:t> </a:t>
              </a:r>
            </a:p>
          </p:txBody>
        </p:sp>
        <p:sp>
          <p:nvSpPr>
            <p:cNvPr id="9270" name="Text Box 54">
              <a:extLst>
                <a:ext uri="{FF2B5EF4-FFF2-40B4-BE49-F238E27FC236}">
                  <a16:creationId xmlns:a16="http://schemas.microsoft.com/office/drawing/2014/main" id="{28A320CC-7FF5-820E-53CC-1E9DA716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" y="3414"/>
              <a:ext cx="917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 err="1"/>
                <a:t>Understanding</a:t>
              </a:r>
              <a:r>
                <a:rPr lang="pt-BR" sz="1600" dirty="0"/>
                <a:t> </a:t>
              </a:r>
            </a:p>
            <a:p>
              <a:pPr algn="ctr" eaLnBrk="1" hangingPunct="1">
                <a:defRPr/>
              </a:pPr>
              <a:r>
                <a:rPr lang="pt-BR" sz="1600" dirty="0" err="1"/>
                <a:t>Resources</a:t>
              </a:r>
              <a:r>
                <a:rPr lang="pt-BR" sz="1600" dirty="0"/>
                <a:t> </a:t>
              </a:r>
              <a:r>
                <a:rPr lang="pt-BR" sz="1600" dirty="0" err="1"/>
                <a:t>and</a:t>
              </a:r>
              <a:endParaRPr lang="pt-BR" sz="1600" dirty="0"/>
            </a:p>
            <a:p>
              <a:pPr algn="ctr" eaLnBrk="1" hangingPunct="1">
                <a:defRPr/>
              </a:pPr>
              <a:r>
                <a:rPr lang="pt-BR" sz="1600" dirty="0"/>
                <a:t>processes</a:t>
              </a:r>
            </a:p>
          </p:txBody>
        </p:sp>
        <p:sp>
          <p:nvSpPr>
            <p:cNvPr id="9271" name="Line 55">
              <a:extLst>
                <a:ext uri="{FF2B5EF4-FFF2-40B4-BE49-F238E27FC236}">
                  <a16:creationId xmlns:a16="http://schemas.microsoft.com/office/drawing/2014/main" id="{ED45E107-42BE-8698-84A5-F0D7DB149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3685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272" name="Text Box 56">
              <a:extLst>
                <a:ext uri="{FF2B5EF4-FFF2-40B4-BE49-F238E27FC236}">
                  <a16:creationId xmlns:a16="http://schemas.microsoft.com/office/drawing/2014/main" id="{323DE06D-939D-F0AE-8C6D-8F8059493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502"/>
              <a:ext cx="5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600"/>
                <a:t>Strategic</a:t>
              </a:r>
            </a:p>
            <a:p>
              <a:pPr eaLnBrk="1" hangingPunct="1">
                <a:defRPr/>
              </a:pPr>
              <a:r>
                <a:rPr lang="pt-BR" sz="1600"/>
                <a:t>decisions</a:t>
              </a:r>
            </a:p>
          </p:txBody>
        </p:sp>
        <p:sp>
          <p:nvSpPr>
            <p:cNvPr id="9273" name="Text Box 57">
              <a:extLst>
                <a:ext uri="{FF2B5EF4-FFF2-40B4-BE49-F238E27FC236}">
                  <a16:creationId xmlns:a16="http://schemas.microsoft.com/office/drawing/2014/main" id="{99695C7A-D6CF-F9ED-71FF-3BDCE2FD7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" y="3502"/>
              <a:ext cx="82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/>
                <a:t>Required</a:t>
              </a:r>
            </a:p>
            <a:p>
              <a:pPr algn="ctr" eaLnBrk="1" hangingPunct="1">
                <a:defRPr/>
              </a:pPr>
              <a:r>
                <a:rPr lang="pt-BR" sz="1600"/>
                <a:t>performance </a:t>
              </a:r>
            </a:p>
          </p:txBody>
        </p:sp>
        <p:sp>
          <p:nvSpPr>
            <p:cNvPr id="9274" name="Text Box 58">
              <a:extLst>
                <a:ext uri="{FF2B5EF4-FFF2-40B4-BE49-F238E27FC236}">
                  <a16:creationId xmlns:a16="http://schemas.microsoft.com/office/drawing/2014/main" id="{CB732B81-A84D-D608-D15E-AF27E4FC6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7" y="3502"/>
              <a:ext cx="8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t-BR" sz="1600"/>
                <a:t>Understanding</a:t>
              </a:r>
            </a:p>
            <a:p>
              <a:pPr algn="ctr" eaLnBrk="1" hangingPunct="1">
                <a:defRPr/>
              </a:pPr>
              <a:r>
                <a:rPr lang="pt-BR" sz="1600"/>
                <a:t>markets</a:t>
              </a:r>
            </a:p>
          </p:txBody>
        </p:sp>
        <p:sp>
          <p:nvSpPr>
            <p:cNvPr id="9275" name="Line 59">
              <a:extLst>
                <a:ext uri="{FF2B5EF4-FFF2-40B4-BE49-F238E27FC236}">
                  <a16:creationId xmlns:a16="http://schemas.microsoft.com/office/drawing/2014/main" id="{F410B4B2-45FD-19A7-C066-ECF468026D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0" y="368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</TotalTime>
  <Words>484</Words>
  <Application>Microsoft Office PowerPoint</Application>
  <PresentationFormat>On-screen Show (4:3)</PresentationFormat>
  <Paragraphs>204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Questrial</vt:lpstr>
      <vt:lpstr>Wingdings</vt:lpstr>
      <vt:lpstr>Office Theme</vt:lpstr>
      <vt:lpstr>PowerPoint Presentation</vt:lpstr>
      <vt:lpstr>COMO ENQUADRAR A DISCIPLINA?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Carelli Reis</dc:creator>
  <cp:lastModifiedBy>Marina Carelli Reis</cp:lastModifiedBy>
  <cp:revision>4</cp:revision>
  <dcterms:created xsi:type="dcterms:W3CDTF">2023-03-17T19:44:24Z</dcterms:created>
  <dcterms:modified xsi:type="dcterms:W3CDTF">2023-03-20T12:31:10Z</dcterms:modified>
</cp:coreProperties>
</file>