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86" r:id="rId6"/>
    <p:sldId id="287" r:id="rId7"/>
    <p:sldId id="288" r:id="rId8"/>
    <p:sldId id="294" r:id="rId9"/>
    <p:sldId id="289" r:id="rId10"/>
    <p:sldId id="293" r:id="rId11"/>
    <p:sldId id="291" r:id="rId12"/>
    <p:sldId id="292" r:id="rId13"/>
    <p:sldId id="295" r:id="rId14"/>
    <p:sldId id="312" r:id="rId15"/>
    <p:sldId id="257" r:id="rId16"/>
    <p:sldId id="285" r:id="rId17"/>
    <p:sldId id="290" r:id="rId18"/>
    <p:sldId id="296" r:id="rId19"/>
    <p:sldId id="297" r:id="rId20"/>
    <p:sldId id="298" r:id="rId21"/>
    <p:sldId id="299" r:id="rId22"/>
    <p:sldId id="300" r:id="rId23"/>
    <p:sldId id="303" r:id="rId24"/>
    <p:sldId id="313" r:id="rId25"/>
    <p:sldId id="301" r:id="rId26"/>
    <p:sldId id="305" r:id="rId27"/>
    <p:sldId id="306" r:id="rId28"/>
    <p:sldId id="304" r:id="rId29"/>
    <p:sldId id="308" r:id="rId30"/>
    <p:sldId id="311" r:id="rId31"/>
    <p:sldId id="310" r:id="rId32"/>
    <p:sldId id="314" r:id="rId33"/>
    <p:sldId id="309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89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7E1D6A-BE92-1146-9133-F1D533F883C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5A51B54-312E-F14A-92F8-B7A1235A746B}">
      <dgm:prSet phldrT="[Texto]"/>
      <dgm:spPr/>
      <dgm:t>
        <a:bodyPr/>
        <a:lstStyle/>
        <a:p>
          <a:r>
            <a:rPr lang="pt-BR" dirty="0"/>
            <a:t>Propriedade</a:t>
          </a:r>
        </a:p>
      </dgm:t>
    </dgm:pt>
    <dgm:pt modelId="{0BCAE34E-A0E5-624C-A015-809020B7309D}" type="parTrans" cxnId="{D400A1EC-4856-1B41-84B6-1971A236E1CB}">
      <dgm:prSet/>
      <dgm:spPr/>
      <dgm:t>
        <a:bodyPr/>
        <a:lstStyle/>
        <a:p>
          <a:endParaRPr lang="pt-BR"/>
        </a:p>
      </dgm:t>
    </dgm:pt>
    <dgm:pt modelId="{6A580167-8BCD-8441-A223-4D9F3F54C4CA}" type="sibTrans" cxnId="{D400A1EC-4856-1B41-84B6-1971A236E1CB}">
      <dgm:prSet/>
      <dgm:spPr/>
      <dgm:t>
        <a:bodyPr/>
        <a:lstStyle/>
        <a:p>
          <a:endParaRPr lang="pt-BR"/>
        </a:p>
      </dgm:t>
    </dgm:pt>
    <dgm:pt modelId="{668C81B4-9DB7-BA4D-9C3B-4FB80B5214EF}">
      <dgm:prSet phldrT="[Texto]"/>
      <dgm:spPr/>
      <dgm:t>
        <a:bodyPr/>
        <a:lstStyle/>
        <a:p>
          <a:endParaRPr lang="pt-BR" dirty="0"/>
        </a:p>
      </dgm:t>
    </dgm:pt>
    <dgm:pt modelId="{8FDB3B5A-A07B-064E-92A0-251A0404D355}" type="parTrans" cxnId="{D3953F9C-9451-6B4A-BFBA-45E95311A4DC}">
      <dgm:prSet/>
      <dgm:spPr/>
      <dgm:t>
        <a:bodyPr/>
        <a:lstStyle/>
        <a:p>
          <a:endParaRPr lang="pt-BR"/>
        </a:p>
      </dgm:t>
    </dgm:pt>
    <dgm:pt modelId="{F8BE8436-C7D1-F64C-B4C4-831F57A936EB}" type="sibTrans" cxnId="{D3953F9C-9451-6B4A-BFBA-45E95311A4DC}">
      <dgm:prSet/>
      <dgm:spPr/>
      <dgm:t>
        <a:bodyPr/>
        <a:lstStyle/>
        <a:p>
          <a:endParaRPr lang="pt-BR"/>
        </a:p>
      </dgm:t>
    </dgm:pt>
    <dgm:pt modelId="{ED170767-D74F-524F-A52A-37A6A8278ECC}">
      <dgm:prSet phldrT="[Texto]"/>
      <dgm:spPr/>
      <dgm:t>
        <a:bodyPr/>
        <a:lstStyle/>
        <a:p>
          <a:r>
            <a:rPr lang="pt-BR" dirty="0"/>
            <a:t>Agente econômico tem o incentivo para produzir, pois aumenta seu patrimônio</a:t>
          </a:r>
        </a:p>
      </dgm:t>
    </dgm:pt>
    <dgm:pt modelId="{5FBEB4EC-6E1E-A04A-AF4B-23E4698EB1FF}" type="parTrans" cxnId="{7F740AEB-E4D1-2448-AF29-8E19F5AECB14}">
      <dgm:prSet/>
      <dgm:spPr/>
      <dgm:t>
        <a:bodyPr/>
        <a:lstStyle/>
        <a:p>
          <a:endParaRPr lang="pt-BR"/>
        </a:p>
      </dgm:t>
    </dgm:pt>
    <dgm:pt modelId="{318BF5AA-ECF0-0A49-BC8D-CEF001D18E8A}" type="sibTrans" cxnId="{7F740AEB-E4D1-2448-AF29-8E19F5AECB14}">
      <dgm:prSet/>
      <dgm:spPr/>
      <dgm:t>
        <a:bodyPr/>
        <a:lstStyle/>
        <a:p>
          <a:endParaRPr lang="pt-BR"/>
        </a:p>
      </dgm:t>
    </dgm:pt>
    <dgm:pt modelId="{AAC34A95-80E7-644B-9709-671D949833D2}">
      <dgm:prSet phldrT="[Texto]"/>
      <dgm:spPr/>
      <dgm:t>
        <a:bodyPr/>
        <a:lstStyle/>
        <a:p>
          <a:r>
            <a:rPr lang="pt-BR" dirty="0"/>
            <a:t>Contratos</a:t>
          </a:r>
        </a:p>
      </dgm:t>
    </dgm:pt>
    <dgm:pt modelId="{AEB7C364-24B2-4646-A85D-826A6419AB79}" type="parTrans" cxnId="{7C6AEF49-CDFC-274C-A152-C234CBC67E82}">
      <dgm:prSet/>
      <dgm:spPr/>
      <dgm:t>
        <a:bodyPr/>
        <a:lstStyle/>
        <a:p>
          <a:endParaRPr lang="pt-BR"/>
        </a:p>
      </dgm:t>
    </dgm:pt>
    <dgm:pt modelId="{E94DBDA5-1959-7A45-B30A-6A1081B931D3}" type="sibTrans" cxnId="{7C6AEF49-CDFC-274C-A152-C234CBC67E82}">
      <dgm:prSet/>
      <dgm:spPr/>
      <dgm:t>
        <a:bodyPr/>
        <a:lstStyle/>
        <a:p>
          <a:endParaRPr lang="pt-BR"/>
        </a:p>
      </dgm:t>
    </dgm:pt>
    <dgm:pt modelId="{FA1ED92B-9E42-3440-8D7B-425FD327B53A}">
      <dgm:prSet phldrT="[Texto]"/>
      <dgm:spPr/>
      <dgm:t>
        <a:bodyPr/>
        <a:lstStyle/>
        <a:p>
          <a:r>
            <a:rPr lang="pt-BR" dirty="0"/>
            <a:t>Viabiliza as trocas, permitindo eficiência  É a veste jurídica da troca. </a:t>
          </a:r>
        </a:p>
      </dgm:t>
    </dgm:pt>
    <dgm:pt modelId="{FEB05EDD-86C2-724E-8940-F36BE5D460E2}" type="parTrans" cxnId="{A1895634-4560-624E-AC43-A659DE384673}">
      <dgm:prSet/>
      <dgm:spPr/>
      <dgm:t>
        <a:bodyPr/>
        <a:lstStyle/>
        <a:p>
          <a:endParaRPr lang="pt-BR"/>
        </a:p>
      </dgm:t>
    </dgm:pt>
    <dgm:pt modelId="{3FA529BC-6751-F84B-84E8-462134611068}" type="sibTrans" cxnId="{A1895634-4560-624E-AC43-A659DE384673}">
      <dgm:prSet/>
      <dgm:spPr/>
      <dgm:t>
        <a:bodyPr/>
        <a:lstStyle/>
        <a:p>
          <a:endParaRPr lang="pt-BR"/>
        </a:p>
      </dgm:t>
    </dgm:pt>
    <dgm:pt modelId="{1F4F92BC-3ABB-E147-9143-C8DADB366248}">
      <dgm:prSet phldrT="[Texto]"/>
      <dgm:spPr/>
      <dgm:t>
        <a:bodyPr/>
        <a:lstStyle/>
        <a:p>
          <a:r>
            <a:rPr lang="pt-BR" dirty="0"/>
            <a:t>Dinheiro</a:t>
          </a:r>
        </a:p>
      </dgm:t>
    </dgm:pt>
    <dgm:pt modelId="{152CA04C-1D5F-A948-AD7C-A5877C32701A}" type="parTrans" cxnId="{34C9112A-924F-164E-AE7C-D254C05D8012}">
      <dgm:prSet/>
      <dgm:spPr/>
      <dgm:t>
        <a:bodyPr/>
        <a:lstStyle/>
        <a:p>
          <a:endParaRPr lang="pt-BR"/>
        </a:p>
      </dgm:t>
    </dgm:pt>
    <dgm:pt modelId="{D5778854-04E7-AF4D-80FC-8D764D486BB7}" type="sibTrans" cxnId="{34C9112A-924F-164E-AE7C-D254C05D8012}">
      <dgm:prSet/>
      <dgm:spPr/>
      <dgm:t>
        <a:bodyPr/>
        <a:lstStyle/>
        <a:p>
          <a:endParaRPr lang="pt-BR"/>
        </a:p>
      </dgm:t>
    </dgm:pt>
    <dgm:pt modelId="{09337DF6-9E8C-1C41-8154-73633E6A2D76}">
      <dgm:prSet phldrT="[Texto]"/>
      <dgm:spPr/>
      <dgm:t>
        <a:bodyPr/>
        <a:lstStyle/>
        <a:p>
          <a:r>
            <a:rPr lang="pt-BR" dirty="0"/>
            <a:t>Grande facilitador das trocas. Necessário preservar seu valor.</a:t>
          </a:r>
        </a:p>
      </dgm:t>
    </dgm:pt>
    <dgm:pt modelId="{BE7929AE-78AF-A848-B889-83BCDEF7905F}" type="parTrans" cxnId="{C70CAB63-CF82-624C-B186-23412E0AC1A6}">
      <dgm:prSet/>
      <dgm:spPr/>
      <dgm:t>
        <a:bodyPr/>
        <a:lstStyle/>
        <a:p>
          <a:endParaRPr lang="pt-BR"/>
        </a:p>
      </dgm:t>
    </dgm:pt>
    <dgm:pt modelId="{B4422B68-FA8C-994F-8192-095A74D57F2E}" type="sibTrans" cxnId="{C70CAB63-CF82-624C-B186-23412E0AC1A6}">
      <dgm:prSet/>
      <dgm:spPr/>
      <dgm:t>
        <a:bodyPr/>
        <a:lstStyle/>
        <a:p>
          <a:endParaRPr lang="pt-BR"/>
        </a:p>
      </dgm:t>
    </dgm:pt>
    <dgm:pt modelId="{503AECD8-FDDF-6A4B-923C-46CAFD70AF1D}">
      <dgm:prSet phldrT="[Texto]"/>
      <dgm:spPr/>
      <dgm:t>
        <a:bodyPr/>
        <a:lstStyle/>
        <a:p>
          <a:r>
            <a:rPr lang="pt-BR" dirty="0"/>
            <a:t>Clareza sobre atribuição de direitos permite trocas</a:t>
          </a:r>
        </a:p>
      </dgm:t>
    </dgm:pt>
    <dgm:pt modelId="{B925D0C0-DB04-5346-AD78-FF284BB5029F}" type="parTrans" cxnId="{57720611-35C0-294C-B676-11CD962E1398}">
      <dgm:prSet/>
      <dgm:spPr/>
      <dgm:t>
        <a:bodyPr/>
        <a:lstStyle/>
        <a:p>
          <a:endParaRPr lang="pt-BR"/>
        </a:p>
      </dgm:t>
    </dgm:pt>
    <dgm:pt modelId="{B53118C0-C08D-214C-8236-75479EEBD55E}" type="sibTrans" cxnId="{57720611-35C0-294C-B676-11CD962E1398}">
      <dgm:prSet/>
      <dgm:spPr/>
      <dgm:t>
        <a:bodyPr/>
        <a:lstStyle/>
        <a:p>
          <a:endParaRPr lang="pt-BR"/>
        </a:p>
      </dgm:t>
    </dgm:pt>
    <dgm:pt modelId="{CBBC4627-E7A1-D14E-85A7-B6361BCFF315}">
      <dgm:prSet phldrT="[Texto]"/>
      <dgm:spPr/>
      <dgm:t>
        <a:bodyPr/>
        <a:lstStyle/>
        <a:p>
          <a:r>
            <a:rPr lang="pt-BR" dirty="0"/>
            <a:t>Preservação e zelo pela coisa.</a:t>
          </a:r>
        </a:p>
      </dgm:t>
    </dgm:pt>
    <dgm:pt modelId="{86F95137-CB40-264E-9494-3D559D0D4A0D}" type="parTrans" cxnId="{F0BB5879-07BF-6A4B-8ED4-A6BA7C01668B}">
      <dgm:prSet/>
      <dgm:spPr/>
      <dgm:t>
        <a:bodyPr/>
        <a:lstStyle/>
        <a:p>
          <a:endParaRPr lang="pt-BR"/>
        </a:p>
      </dgm:t>
    </dgm:pt>
    <dgm:pt modelId="{13CDE2A1-941A-F848-BF27-DD968445F5B1}" type="sibTrans" cxnId="{F0BB5879-07BF-6A4B-8ED4-A6BA7C01668B}">
      <dgm:prSet/>
      <dgm:spPr/>
      <dgm:t>
        <a:bodyPr/>
        <a:lstStyle/>
        <a:p>
          <a:endParaRPr lang="pt-BR"/>
        </a:p>
      </dgm:t>
    </dgm:pt>
    <dgm:pt modelId="{943BE5F9-C244-114E-AE0F-251E2F7D6F75}" type="pres">
      <dgm:prSet presAssocID="{1F7E1D6A-BE92-1146-9133-F1D533F883CA}" presName="Name0" presStyleCnt="0">
        <dgm:presLayoutVars>
          <dgm:dir/>
          <dgm:animLvl val="lvl"/>
          <dgm:resizeHandles val="exact"/>
        </dgm:presLayoutVars>
      </dgm:prSet>
      <dgm:spPr/>
    </dgm:pt>
    <dgm:pt modelId="{A574EEE8-222A-4A4D-80F0-27DC2101ACCB}" type="pres">
      <dgm:prSet presAssocID="{25A51B54-312E-F14A-92F8-B7A1235A746B}" presName="linNode" presStyleCnt="0"/>
      <dgm:spPr/>
    </dgm:pt>
    <dgm:pt modelId="{CFD85643-08DD-E943-AA1C-D7D1323FF331}" type="pres">
      <dgm:prSet presAssocID="{25A51B54-312E-F14A-92F8-B7A1235A746B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2D8F9CA5-7998-D74D-A377-B832605A1C2F}" type="pres">
      <dgm:prSet presAssocID="{25A51B54-312E-F14A-92F8-B7A1235A746B}" presName="descendantText" presStyleLbl="alignAccFollowNode1" presStyleIdx="0" presStyleCnt="3">
        <dgm:presLayoutVars>
          <dgm:bulletEnabled val="1"/>
        </dgm:presLayoutVars>
      </dgm:prSet>
      <dgm:spPr/>
    </dgm:pt>
    <dgm:pt modelId="{37937D83-E7E9-A345-B1DF-107C94649017}" type="pres">
      <dgm:prSet presAssocID="{6A580167-8BCD-8441-A223-4D9F3F54C4CA}" presName="sp" presStyleCnt="0"/>
      <dgm:spPr/>
    </dgm:pt>
    <dgm:pt modelId="{EDE1D466-A197-AC47-9763-6516B914E354}" type="pres">
      <dgm:prSet presAssocID="{AAC34A95-80E7-644B-9709-671D949833D2}" presName="linNode" presStyleCnt="0"/>
      <dgm:spPr/>
    </dgm:pt>
    <dgm:pt modelId="{30E2CB3B-9346-614E-A601-8121CA47AD84}" type="pres">
      <dgm:prSet presAssocID="{AAC34A95-80E7-644B-9709-671D949833D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B4E0B80-6125-5847-BD85-A7F0D9266A93}" type="pres">
      <dgm:prSet presAssocID="{AAC34A95-80E7-644B-9709-671D949833D2}" presName="descendantText" presStyleLbl="alignAccFollowNode1" presStyleIdx="1" presStyleCnt="3">
        <dgm:presLayoutVars>
          <dgm:bulletEnabled val="1"/>
        </dgm:presLayoutVars>
      </dgm:prSet>
      <dgm:spPr/>
    </dgm:pt>
    <dgm:pt modelId="{D1B9EE29-AEEF-DC49-900F-B63ADC9FC3CA}" type="pres">
      <dgm:prSet presAssocID="{E94DBDA5-1959-7A45-B30A-6A1081B931D3}" presName="sp" presStyleCnt="0"/>
      <dgm:spPr/>
    </dgm:pt>
    <dgm:pt modelId="{966C3ADC-A5C9-3046-95C6-B9E788250DA2}" type="pres">
      <dgm:prSet presAssocID="{1F4F92BC-3ABB-E147-9143-C8DADB366248}" presName="linNode" presStyleCnt="0"/>
      <dgm:spPr/>
    </dgm:pt>
    <dgm:pt modelId="{F0017F8E-5DFF-8148-A11E-D9DA430062CD}" type="pres">
      <dgm:prSet presAssocID="{1F4F92BC-3ABB-E147-9143-C8DADB366248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D64F98E-C39B-6244-9819-ED929C2A4BD5}" type="pres">
      <dgm:prSet presAssocID="{1F4F92BC-3ABB-E147-9143-C8DADB366248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893D102-209D-2644-9C9B-3A068810002C}" type="presOf" srcId="{503AECD8-FDDF-6A4B-923C-46CAFD70AF1D}" destId="{2D8F9CA5-7998-D74D-A377-B832605A1C2F}" srcOrd="0" destOrd="2" presId="urn:microsoft.com/office/officeart/2005/8/layout/vList5"/>
    <dgm:cxn modelId="{AAB9CE04-6ABC-D343-B454-CCDDFDB35CA3}" type="presOf" srcId="{668C81B4-9DB7-BA4D-9C3B-4FB80B5214EF}" destId="{2D8F9CA5-7998-D74D-A377-B832605A1C2F}" srcOrd="0" destOrd="0" presId="urn:microsoft.com/office/officeart/2005/8/layout/vList5"/>
    <dgm:cxn modelId="{57720611-35C0-294C-B676-11CD962E1398}" srcId="{25A51B54-312E-F14A-92F8-B7A1235A746B}" destId="{503AECD8-FDDF-6A4B-923C-46CAFD70AF1D}" srcOrd="2" destOrd="0" parTransId="{B925D0C0-DB04-5346-AD78-FF284BB5029F}" sibTransId="{B53118C0-C08D-214C-8236-75479EEBD55E}"/>
    <dgm:cxn modelId="{3D1BE520-683D-F549-B689-2F1B7010B7AE}" type="presOf" srcId="{25A51B54-312E-F14A-92F8-B7A1235A746B}" destId="{CFD85643-08DD-E943-AA1C-D7D1323FF331}" srcOrd="0" destOrd="0" presId="urn:microsoft.com/office/officeart/2005/8/layout/vList5"/>
    <dgm:cxn modelId="{2C469323-BFF1-5449-9978-B8B9C8350B30}" type="presOf" srcId="{AAC34A95-80E7-644B-9709-671D949833D2}" destId="{30E2CB3B-9346-614E-A601-8121CA47AD84}" srcOrd="0" destOrd="0" presId="urn:microsoft.com/office/officeart/2005/8/layout/vList5"/>
    <dgm:cxn modelId="{88311228-20BA-9D47-A1BD-4D8D1DA5A89C}" type="presOf" srcId="{FA1ED92B-9E42-3440-8D7B-425FD327B53A}" destId="{5B4E0B80-6125-5847-BD85-A7F0D9266A93}" srcOrd="0" destOrd="0" presId="urn:microsoft.com/office/officeart/2005/8/layout/vList5"/>
    <dgm:cxn modelId="{34C9112A-924F-164E-AE7C-D254C05D8012}" srcId="{1F7E1D6A-BE92-1146-9133-F1D533F883CA}" destId="{1F4F92BC-3ABB-E147-9143-C8DADB366248}" srcOrd="2" destOrd="0" parTransId="{152CA04C-1D5F-A948-AD7C-A5877C32701A}" sibTransId="{D5778854-04E7-AF4D-80FC-8D764D486BB7}"/>
    <dgm:cxn modelId="{A1895634-4560-624E-AC43-A659DE384673}" srcId="{AAC34A95-80E7-644B-9709-671D949833D2}" destId="{FA1ED92B-9E42-3440-8D7B-425FD327B53A}" srcOrd="0" destOrd="0" parTransId="{FEB05EDD-86C2-724E-8940-F36BE5D460E2}" sibTransId="{3FA529BC-6751-F84B-84E8-462134611068}"/>
    <dgm:cxn modelId="{7C6AEF49-CDFC-274C-A152-C234CBC67E82}" srcId="{1F7E1D6A-BE92-1146-9133-F1D533F883CA}" destId="{AAC34A95-80E7-644B-9709-671D949833D2}" srcOrd="1" destOrd="0" parTransId="{AEB7C364-24B2-4646-A85D-826A6419AB79}" sibTransId="{E94DBDA5-1959-7A45-B30A-6A1081B931D3}"/>
    <dgm:cxn modelId="{C70CAB63-CF82-624C-B186-23412E0AC1A6}" srcId="{1F4F92BC-3ABB-E147-9143-C8DADB366248}" destId="{09337DF6-9E8C-1C41-8154-73633E6A2D76}" srcOrd="0" destOrd="0" parTransId="{BE7929AE-78AF-A848-B889-83BCDEF7905F}" sibTransId="{B4422B68-FA8C-994F-8192-095A74D57F2E}"/>
    <dgm:cxn modelId="{5F24E972-DC71-6A43-B663-3D66AE133F1F}" type="presOf" srcId="{ED170767-D74F-524F-A52A-37A6A8278ECC}" destId="{2D8F9CA5-7998-D74D-A377-B832605A1C2F}" srcOrd="0" destOrd="1" presId="urn:microsoft.com/office/officeart/2005/8/layout/vList5"/>
    <dgm:cxn modelId="{F0BB5879-07BF-6A4B-8ED4-A6BA7C01668B}" srcId="{25A51B54-312E-F14A-92F8-B7A1235A746B}" destId="{CBBC4627-E7A1-D14E-85A7-B6361BCFF315}" srcOrd="3" destOrd="0" parTransId="{86F95137-CB40-264E-9494-3D559D0D4A0D}" sibTransId="{13CDE2A1-941A-F848-BF27-DD968445F5B1}"/>
    <dgm:cxn modelId="{D3953F9C-9451-6B4A-BFBA-45E95311A4DC}" srcId="{25A51B54-312E-F14A-92F8-B7A1235A746B}" destId="{668C81B4-9DB7-BA4D-9C3B-4FB80B5214EF}" srcOrd="0" destOrd="0" parTransId="{8FDB3B5A-A07B-064E-92A0-251A0404D355}" sibTransId="{F8BE8436-C7D1-F64C-B4C4-831F57A936EB}"/>
    <dgm:cxn modelId="{038CB5E7-D3FB-004E-A876-46A4C3B974D9}" type="presOf" srcId="{1F4F92BC-3ABB-E147-9143-C8DADB366248}" destId="{F0017F8E-5DFF-8148-A11E-D9DA430062CD}" srcOrd="0" destOrd="0" presId="urn:microsoft.com/office/officeart/2005/8/layout/vList5"/>
    <dgm:cxn modelId="{7F740AEB-E4D1-2448-AF29-8E19F5AECB14}" srcId="{25A51B54-312E-F14A-92F8-B7A1235A746B}" destId="{ED170767-D74F-524F-A52A-37A6A8278ECC}" srcOrd="1" destOrd="0" parTransId="{5FBEB4EC-6E1E-A04A-AF4B-23E4698EB1FF}" sibTransId="{318BF5AA-ECF0-0A49-BC8D-CEF001D18E8A}"/>
    <dgm:cxn modelId="{D400A1EC-4856-1B41-84B6-1971A236E1CB}" srcId="{1F7E1D6A-BE92-1146-9133-F1D533F883CA}" destId="{25A51B54-312E-F14A-92F8-B7A1235A746B}" srcOrd="0" destOrd="0" parTransId="{0BCAE34E-A0E5-624C-A015-809020B7309D}" sibTransId="{6A580167-8BCD-8441-A223-4D9F3F54C4CA}"/>
    <dgm:cxn modelId="{12D3CDED-345B-3D4C-B5A7-06A3A8A179EB}" type="presOf" srcId="{09337DF6-9E8C-1C41-8154-73633E6A2D76}" destId="{1D64F98E-C39B-6244-9819-ED929C2A4BD5}" srcOrd="0" destOrd="0" presId="urn:microsoft.com/office/officeart/2005/8/layout/vList5"/>
    <dgm:cxn modelId="{CFD1D4ED-7491-1D40-9D2C-3A12ADBD718F}" type="presOf" srcId="{CBBC4627-E7A1-D14E-85A7-B6361BCFF315}" destId="{2D8F9CA5-7998-D74D-A377-B832605A1C2F}" srcOrd="0" destOrd="3" presId="urn:microsoft.com/office/officeart/2005/8/layout/vList5"/>
    <dgm:cxn modelId="{A6238FF6-9503-C149-8CBA-B75E0D67A5B7}" type="presOf" srcId="{1F7E1D6A-BE92-1146-9133-F1D533F883CA}" destId="{943BE5F9-C244-114E-AE0F-251E2F7D6F75}" srcOrd="0" destOrd="0" presId="urn:microsoft.com/office/officeart/2005/8/layout/vList5"/>
    <dgm:cxn modelId="{0121F249-11E1-9A48-9335-123CD9804FD5}" type="presParOf" srcId="{943BE5F9-C244-114E-AE0F-251E2F7D6F75}" destId="{A574EEE8-222A-4A4D-80F0-27DC2101ACCB}" srcOrd="0" destOrd="0" presId="urn:microsoft.com/office/officeart/2005/8/layout/vList5"/>
    <dgm:cxn modelId="{930C2050-84D7-2749-842D-7CEFFCA1C044}" type="presParOf" srcId="{A574EEE8-222A-4A4D-80F0-27DC2101ACCB}" destId="{CFD85643-08DD-E943-AA1C-D7D1323FF331}" srcOrd="0" destOrd="0" presId="urn:microsoft.com/office/officeart/2005/8/layout/vList5"/>
    <dgm:cxn modelId="{755EC1A6-F339-0F49-9CE3-171E5293C4E9}" type="presParOf" srcId="{A574EEE8-222A-4A4D-80F0-27DC2101ACCB}" destId="{2D8F9CA5-7998-D74D-A377-B832605A1C2F}" srcOrd="1" destOrd="0" presId="urn:microsoft.com/office/officeart/2005/8/layout/vList5"/>
    <dgm:cxn modelId="{3E909DAE-4450-AE46-82EF-D3D085FDF7B0}" type="presParOf" srcId="{943BE5F9-C244-114E-AE0F-251E2F7D6F75}" destId="{37937D83-E7E9-A345-B1DF-107C94649017}" srcOrd="1" destOrd="0" presId="urn:microsoft.com/office/officeart/2005/8/layout/vList5"/>
    <dgm:cxn modelId="{2BFAF8CF-F643-2E4A-B79B-4076941390ED}" type="presParOf" srcId="{943BE5F9-C244-114E-AE0F-251E2F7D6F75}" destId="{EDE1D466-A197-AC47-9763-6516B914E354}" srcOrd="2" destOrd="0" presId="urn:microsoft.com/office/officeart/2005/8/layout/vList5"/>
    <dgm:cxn modelId="{27039362-4671-6D4D-8499-232F9E324D64}" type="presParOf" srcId="{EDE1D466-A197-AC47-9763-6516B914E354}" destId="{30E2CB3B-9346-614E-A601-8121CA47AD84}" srcOrd="0" destOrd="0" presId="urn:microsoft.com/office/officeart/2005/8/layout/vList5"/>
    <dgm:cxn modelId="{57114CB3-8A62-1B41-BF40-D2BA881EEF53}" type="presParOf" srcId="{EDE1D466-A197-AC47-9763-6516B914E354}" destId="{5B4E0B80-6125-5847-BD85-A7F0D9266A93}" srcOrd="1" destOrd="0" presId="urn:microsoft.com/office/officeart/2005/8/layout/vList5"/>
    <dgm:cxn modelId="{766580D2-E1CE-604C-97CB-923AED4919A6}" type="presParOf" srcId="{943BE5F9-C244-114E-AE0F-251E2F7D6F75}" destId="{D1B9EE29-AEEF-DC49-900F-B63ADC9FC3CA}" srcOrd="3" destOrd="0" presId="urn:microsoft.com/office/officeart/2005/8/layout/vList5"/>
    <dgm:cxn modelId="{E94D6E56-DCD8-E246-A16B-F1C687FA8531}" type="presParOf" srcId="{943BE5F9-C244-114E-AE0F-251E2F7D6F75}" destId="{966C3ADC-A5C9-3046-95C6-B9E788250DA2}" srcOrd="4" destOrd="0" presId="urn:microsoft.com/office/officeart/2005/8/layout/vList5"/>
    <dgm:cxn modelId="{7C94B9EF-8D7D-B94F-A869-B418FF9C620B}" type="presParOf" srcId="{966C3ADC-A5C9-3046-95C6-B9E788250DA2}" destId="{F0017F8E-5DFF-8148-A11E-D9DA430062CD}" srcOrd="0" destOrd="0" presId="urn:microsoft.com/office/officeart/2005/8/layout/vList5"/>
    <dgm:cxn modelId="{355BF650-7604-B149-BD1B-486E0197DFDB}" type="presParOf" srcId="{966C3ADC-A5C9-3046-95C6-B9E788250DA2}" destId="{1D64F98E-C39B-6244-9819-ED929C2A4BD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F9CA5-7998-D74D-A377-B832605A1C2F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Agente econômico tem o incentivo para produzir, pois aumenta seu patrimônio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Clareza sobre atribuição de direitos permite trocas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Preservação e zelo pela coisa.</a:t>
          </a:r>
        </a:p>
      </dsp:txBody>
      <dsp:txXfrm rot="-5400000">
        <a:off x="3785616" y="197117"/>
        <a:ext cx="6675221" cy="1012303"/>
      </dsp:txXfrm>
    </dsp:sp>
    <dsp:sp modelId="{CFD85643-08DD-E943-AA1C-D7D1323FF331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700" kern="1200" dirty="0"/>
            <a:t>Propriedade</a:t>
          </a:r>
        </a:p>
      </dsp:txBody>
      <dsp:txXfrm>
        <a:off x="68454" y="70578"/>
        <a:ext cx="3648708" cy="1265378"/>
      </dsp:txXfrm>
    </dsp:sp>
    <dsp:sp modelId="{5B4E0B80-6125-5847-BD85-A7F0D9266A93}">
      <dsp:nvSpPr>
        <dsp:cNvPr id="0" name=""/>
        <dsp:cNvSpPr/>
      </dsp:nvSpPr>
      <dsp:spPr>
        <a:xfrm rot="5400000">
          <a:off x="6589693" y="-1189322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Viabiliza as trocas, permitindo eficiência  É a veste jurídica da troca. </a:t>
          </a:r>
        </a:p>
      </dsp:txBody>
      <dsp:txXfrm rot="-5400000">
        <a:off x="3785616" y="1669518"/>
        <a:ext cx="6675221" cy="1012303"/>
      </dsp:txXfrm>
    </dsp:sp>
    <dsp:sp modelId="{30E2CB3B-9346-614E-A601-8121CA47AD84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700" kern="1200" dirty="0"/>
            <a:t>Contratos</a:t>
          </a:r>
        </a:p>
      </dsp:txBody>
      <dsp:txXfrm>
        <a:off x="68454" y="1542979"/>
        <a:ext cx="3648708" cy="1265378"/>
      </dsp:txXfrm>
    </dsp:sp>
    <dsp:sp modelId="{1D64F98E-C39B-6244-9819-ED929C2A4BD5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Grande facilitador das trocas. Necessário preservar seu valor.</a:t>
          </a:r>
        </a:p>
      </dsp:txBody>
      <dsp:txXfrm rot="-5400000">
        <a:off x="3785616" y="3141918"/>
        <a:ext cx="6675221" cy="1012303"/>
      </dsp:txXfrm>
    </dsp:sp>
    <dsp:sp modelId="{F0017F8E-5DFF-8148-A11E-D9DA430062CD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700" kern="1200" dirty="0"/>
            <a:t>Dinheiro</a:t>
          </a:r>
        </a:p>
      </dsp:txBody>
      <dsp:txXfrm>
        <a:off x="68454" y="3015380"/>
        <a:ext cx="3648708" cy="1265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1A9B22-E5F2-314E-9AF5-EEBD4910A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544FFF-0204-DA48-A33E-C91105A27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2CFFD0-9F09-164F-BEAB-D4C20DD95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8E27-3DA9-A748-A1D7-2E7F538836B6}" type="datetimeFigureOut">
              <a:rPr lang="pt-BR" smtClean="0"/>
              <a:t>25/04/2024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45B3ED-4DD7-D849-824D-A0A1170E1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07E4A3-042C-3043-8613-B8B66303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0885-9E82-2440-97CD-4DB6E620F0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19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C354B-D31F-8944-B952-629F0CFAB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3951338-E7D8-0E43-8864-17B34BDC3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E8EF22-667A-D84E-A2F8-2991B1906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8E27-3DA9-A748-A1D7-2E7F538836B6}" type="datetimeFigureOut">
              <a:rPr lang="pt-BR" smtClean="0"/>
              <a:t>25/04/2024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D4886F-0C4D-5E4F-A40B-D29ABF417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180C4F-F068-E047-B498-8888C4C4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0885-9E82-2440-97CD-4DB6E620F0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6309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31153ED-2314-594A-AA52-AC74DB3C5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079F38E-31DB-3B4A-A76F-C2B001E30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6302F0-9852-FE47-B3DF-29E0D709E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8E27-3DA9-A748-A1D7-2E7F538836B6}" type="datetimeFigureOut">
              <a:rPr lang="pt-BR" smtClean="0"/>
              <a:t>25/04/2024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BC8FBB-B19F-2F4C-85E8-DF11A022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D3240C-4665-FC47-A00B-83F11411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0885-9E82-2440-97CD-4DB6E620F0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673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C2B6F5-AFF7-024C-90D1-47F61837F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B8AB40-AFF1-0C48-9E07-0B9EB1550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A148DB-ED74-4141-9632-9731615E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8E27-3DA9-A748-A1D7-2E7F538836B6}" type="datetimeFigureOut">
              <a:rPr lang="pt-BR" smtClean="0"/>
              <a:t>25/04/2024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AE43CD-B319-BD4C-B7BF-8AAB8AB2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03B186-1083-ED45-A7F6-F908ACA5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0885-9E82-2440-97CD-4DB6E620F0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039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5FC16-1051-E14D-9246-61939043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8ECAF6-4DA7-1449-94ED-3B146E074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89E41C-179E-2744-8167-35F3E19E2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8E27-3DA9-A748-A1D7-2E7F538836B6}" type="datetimeFigureOut">
              <a:rPr lang="pt-BR" smtClean="0"/>
              <a:t>25/04/2024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4B9E2C-5D97-7D47-96A8-ADEFD4C23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247ACF-1635-4D4B-8F4E-DC09A2AE1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0885-9E82-2440-97CD-4DB6E620F0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84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8632DC-B91A-B846-9FF9-AECAE03A6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6424EB-2474-3C46-BEEF-62DAE096C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818443E-99A5-3449-865F-673C0A6A5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9A6798-A93B-2842-A237-9DFA8EB0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8E27-3DA9-A748-A1D7-2E7F538836B6}" type="datetimeFigureOut">
              <a:rPr lang="pt-BR" smtClean="0"/>
              <a:t>25/04/2024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0AB2270-C334-FF44-8A9C-C1DFF244B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D9B3702-8500-4E4B-9D05-28197E90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0885-9E82-2440-97CD-4DB6E620F0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183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A883C2-59A0-FE4F-BCD5-96E2809E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FA4240-DDCA-8542-BF4E-A3217F01B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3D32522-95CA-DF4F-9C23-7E2507D9C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5312738-99A7-324B-B2C9-C337BF5DD5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C218AD9-7288-9846-B997-5CA41BA873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F7035CF-BACF-AF4E-AF3E-575AEBC4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8E27-3DA9-A748-A1D7-2E7F538836B6}" type="datetimeFigureOut">
              <a:rPr lang="pt-BR" smtClean="0"/>
              <a:t>25/04/2024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536C0F3-E14A-5E40-A4D0-B3B1964E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7961829-7393-5C4F-9CE5-E01D2D13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0885-9E82-2440-97CD-4DB6E620F0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855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96AE35-89E2-264B-A7B0-8AFEA118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12CAB6B-D7C3-E143-8276-585EBCCF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8E27-3DA9-A748-A1D7-2E7F538836B6}" type="datetimeFigureOut">
              <a:rPr lang="pt-BR" smtClean="0"/>
              <a:t>25/04/2024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BFE3882-3DC2-D949-B9A6-B13A549EC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C4C2069-33D6-DA47-98B4-86B2A526D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0885-9E82-2440-97CD-4DB6E620F0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129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BBB41BA-5556-5349-9AF6-A9E2BA11A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8E27-3DA9-A748-A1D7-2E7F538836B6}" type="datetimeFigureOut">
              <a:rPr lang="pt-BR" smtClean="0"/>
              <a:t>25/04/2024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7B8C441-231A-9A4C-BF09-F9CA11FA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82113C8-D87C-B941-91EC-EBDCC469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0885-9E82-2440-97CD-4DB6E620F0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088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903BF-07B6-B741-88FF-34E55B19C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7BE4C2-55F9-E547-BA47-A6FEAF877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04F9733-E8BB-D34A-B0B9-50230A2C2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8FB5307-59C9-DF41-A60E-25D6B13E3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8E27-3DA9-A748-A1D7-2E7F538836B6}" type="datetimeFigureOut">
              <a:rPr lang="pt-BR" smtClean="0"/>
              <a:t>25/04/2024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6FAA1A0-266D-7846-9B3D-622BC1B5D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49C8F60-04A8-314C-A053-BEC20D9C0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0885-9E82-2440-97CD-4DB6E620F0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4027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F25CD-BFCA-164E-ADDF-D909EAB48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F11F584-1A83-7645-B994-19C7AA70B8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719BEFA-218E-FE47-920A-12F16D097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54D1CB-20BA-CF48-ACDB-3E2B658B3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8E27-3DA9-A748-A1D7-2E7F538836B6}" type="datetimeFigureOut">
              <a:rPr lang="pt-BR" smtClean="0"/>
              <a:t>25/04/2024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E42490-4B50-D845-9B35-5B8B1DB5F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FA95E25-27BF-6248-B715-A03A73D0B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0885-9E82-2440-97CD-4DB6E620F0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724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058797A-52D2-B940-8887-B2D6F62B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432831-4504-E84A-A54F-A544FB875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C792FD-A6A1-DC45-AAD3-9873E491BB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28E27-3DA9-A748-A1D7-2E7F538836B6}" type="datetimeFigureOut">
              <a:rPr lang="pt-BR" smtClean="0"/>
              <a:t>25/04/2024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B55BFA-D73D-9C41-903D-538DA008B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19193C-A541-F146-A770-029351D5F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50885-9E82-2440-97CD-4DB6E620F0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21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ídeo 4">
            <a:extLst>
              <a:ext uri="{FF2B5EF4-FFF2-40B4-BE49-F238E27FC236}">
                <a16:creationId xmlns:a16="http://schemas.microsoft.com/office/drawing/2014/main" id="{8F14311D-F281-505A-E1D9-C57ECBC4A4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C6545A-1890-594F-BEE0-2CC9C2E7A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t-BR" sz="4800" b="1" dirty="0">
                <a:solidFill>
                  <a:srgbClr val="FFFFFF"/>
                </a:solidFill>
              </a:rPr>
              <a:t>As falhas de mercado.</a:t>
            </a:r>
            <a:br>
              <a:rPr lang="pt-BR" sz="4800" dirty="0">
                <a:solidFill>
                  <a:srgbClr val="FFFFFF"/>
                </a:solidFill>
              </a:rPr>
            </a:br>
            <a:r>
              <a:rPr lang="pt-BR" sz="4800" dirty="0">
                <a:solidFill>
                  <a:srgbClr val="FFFFFF"/>
                </a:solidFill>
              </a:rPr>
              <a:t>A desigualdade na  distribuição de renda,  monopólio, externalidades, bens públicos. Ação coletiva.</a:t>
            </a:r>
            <a:br>
              <a:rPr lang="pt-BR" sz="4800" dirty="0">
                <a:solidFill>
                  <a:srgbClr val="FFFFFF"/>
                </a:solidFill>
              </a:rPr>
            </a:br>
            <a:endParaRPr lang="pt-BR" sz="4800" dirty="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4C3AFB-F1CD-7C4F-A605-774C07D0EC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pt-BR">
              <a:solidFill>
                <a:srgbClr val="FFFFFF"/>
              </a:solidFill>
            </a:endParaRPr>
          </a:p>
          <a:p>
            <a:r>
              <a:rPr lang="pt-BR">
                <a:solidFill>
                  <a:srgbClr val="FFFFFF"/>
                </a:solidFill>
              </a:rPr>
              <a:t>Professor Doutor Ruy Pereira Camilo Junior</a:t>
            </a:r>
          </a:p>
        </p:txBody>
      </p:sp>
    </p:spTree>
    <p:extLst>
      <p:ext uri="{BB962C8B-B14F-4D97-AF65-F5344CB8AC3E}">
        <p14:creationId xmlns:p14="http://schemas.microsoft.com/office/powerpoint/2010/main" val="41270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193A6F-876C-2B49-A48D-22B2D7463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pt-BR" sz="4000">
                <a:solidFill>
                  <a:srgbClr val="FFFFFF"/>
                </a:solidFill>
              </a:rPr>
              <a:t>Eficiência vs. Redistribuição de Renda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DBAE0C-7A6C-0F4E-BDB9-AA0BD4E9E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689" y="1622745"/>
            <a:ext cx="10166942" cy="4378810"/>
          </a:xfrm>
        </p:spPr>
        <p:txBody>
          <a:bodyPr anchor="ctr">
            <a:normAutofit/>
          </a:bodyPr>
          <a:lstStyle/>
          <a:p>
            <a:r>
              <a:rPr lang="pt-BR" sz="2400" dirty="0"/>
              <a:t>Mesmo uma situação de profunda desigualdade pode ser um ótimo de Pareto:  ele indica o ponto de maximização da riqueza, considerando uma determinada distribuição inicial.</a:t>
            </a:r>
          </a:p>
          <a:p>
            <a:r>
              <a:rPr lang="pt-BR" sz="2400" dirty="0"/>
              <a:t>Eficiência não é valor ético; justiça distributiva é.</a:t>
            </a:r>
          </a:p>
          <a:p>
            <a:r>
              <a:rPr lang="pt-BR" sz="2400" dirty="0"/>
              <a:t>Quando se admitem comparações interpessoais de preferências, utilitarismo justifica redistribuição, pois valor marginal do dinheiro é maior para os mais pobres.</a:t>
            </a:r>
          </a:p>
        </p:txBody>
      </p:sp>
    </p:spTree>
    <p:extLst>
      <p:ext uri="{BB962C8B-B14F-4D97-AF65-F5344CB8AC3E}">
        <p14:creationId xmlns:p14="http://schemas.microsoft.com/office/powerpoint/2010/main" val="1687243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10A9C0-0E99-8B4A-9204-E36D1905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pt-BR" sz="4000">
                <a:solidFill>
                  <a:srgbClr val="FFFFFF"/>
                </a:solidFill>
              </a:rPr>
              <a:t>Por que é importante reduzir a desigualdade?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59BCE9-0E25-FA42-BD58-748AE21CE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pt-BR" sz="2000" dirty="0" err="1"/>
              <a:t>Rawls</a:t>
            </a:r>
            <a:r>
              <a:rPr lang="pt-BR" sz="2000" dirty="0"/>
              <a:t> (análise de questões sociais deve ser feita como se houvesse um ¨véu com ignorância¨ sobre a posição do analista na sociedade): desigualdade só se justifica se houver for para o benefício comum e houver igualdade de oportunidades.</a:t>
            </a:r>
          </a:p>
          <a:p>
            <a:r>
              <a:rPr lang="pt-BR" sz="2000" dirty="0"/>
              <a:t>Redução da desigualdade é necessária para que possa haver uma formação livre das preferências dos agentes econômicos.</a:t>
            </a:r>
          </a:p>
          <a:p>
            <a:r>
              <a:rPr lang="pt-BR" sz="2000" dirty="0"/>
              <a:t>O sistema jurídico é fundamental para corrigir a desigualdade, atribuindo direitos e medidas redistributivas.</a:t>
            </a:r>
          </a:p>
          <a:p>
            <a:r>
              <a:rPr lang="pt-BR" sz="2000" dirty="0"/>
              <a:t>Amartya </a:t>
            </a:r>
            <a:r>
              <a:rPr lang="pt-BR" sz="2000" dirty="0" err="1"/>
              <a:t>Sen</a:t>
            </a:r>
            <a:r>
              <a:rPr lang="pt-BR" sz="2000" dirty="0"/>
              <a:t>: Desenvolvimento como liberdade, ou seja, aumento da capacidade das pessoas de viverem a vida da forma como desejem. Riqueza é meio para atingir essa liberdade.  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220413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886E7C-B49E-F044-AE7F-5921C5E1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Monopólio e Regulação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4E94B63-F58D-7E4F-A068-4B596FCCF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3118596"/>
            <a:ext cx="11496821" cy="261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75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54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3EB009-1C27-1E4E-B654-FCF44D52E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pt-BR" b="1" i="1">
                <a:solidFill>
                  <a:srgbClr val="FFFFFF"/>
                </a:solidFill>
              </a:rPr>
              <a:t>Você acha mesmo que não tem um monopólio? </a:t>
            </a:r>
            <a:endParaRPr lang="pt-BR" b="1" i="1" dirty="0">
              <a:solidFill>
                <a:srgbClr val="FFFFFF"/>
              </a:solidFill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F06443C-B8E9-E948-B3CA-C7CF8D061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50" y="2660287"/>
            <a:ext cx="6512298" cy="3646887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E93AF3-9F6A-FF45-9528-1C8909665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000" dirty="0">
                <a:solidFill>
                  <a:srgbClr val="FFFFFF"/>
                </a:solidFill>
              </a:rPr>
              <a:t>Resposta de Mark </a:t>
            </a:r>
            <a:r>
              <a:rPr lang="pt-BR" sz="2000" dirty="0" err="1">
                <a:solidFill>
                  <a:srgbClr val="FFFFFF"/>
                </a:solidFill>
              </a:rPr>
              <a:t>Zuckerberg</a:t>
            </a:r>
            <a:r>
              <a:rPr lang="pt-BR" sz="2000" dirty="0">
                <a:solidFill>
                  <a:srgbClr val="FFFFFF"/>
                </a:solidFill>
              </a:rPr>
              <a:t> ao Senador Graham:</a:t>
            </a:r>
          </a:p>
          <a:p>
            <a:pPr marL="0" indent="0">
              <a:buNone/>
            </a:pPr>
            <a:endParaRPr lang="pt-BR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pt-BR" sz="2000" dirty="0">
                <a:solidFill>
                  <a:srgbClr val="FFFFFF"/>
                </a:solidFill>
              </a:rPr>
              <a:t>¨It </a:t>
            </a:r>
            <a:r>
              <a:rPr lang="pt-BR" sz="2000" dirty="0" err="1">
                <a:solidFill>
                  <a:srgbClr val="FFFFFF"/>
                </a:solidFill>
              </a:rPr>
              <a:t>certainly</a:t>
            </a:r>
            <a:r>
              <a:rPr lang="pt-BR" sz="2000" dirty="0">
                <a:solidFill>
                  <a:srgbClr val="FFFFFF"/>
                </a:solidFill>
              </a:rPr>
              <a:t> </a:t>
            </a:r>
            <a:r>
              <a:rPr lang="pt-BR" sz="2000" dirty="0" err="1">
                <a:solidFill>
                  <a:srgbClr val="FFFFFF"/>
                </a:solidFill>
              </a:rPr>
              <a:t>doesn´t</a:t>
            </a:r>
            <a:r>
              <a:rPr lang="pt-BR" sz="2000" dirty="0">
                <a:solidFill>
                  <a:srgbClr val="FFFFFF"/>
                </a:solidFill>
              </a:rPr>
              <a:t> </a:t>
            </a:r>
            <a:r>
              <a:rPr lang="pt-BR" sz="2000" dirty="0" err="1">
                <a:solidFill>
                  <a:srgbClr val="FFFFFF"/>
                </a:solidFill>
              </a:rPr>
              <a:t>feel</a:t>
            </a:r>
            <a:r>
              <a:rPr lang="pt-BR" sz="2000" dirty="0">
                <a:solidFill>
                  <a:srgbClr val="FFFFFF"/>
                </a:solidFill>
              </a:rPr>
              <a:t> </a:t>
            </a:r>
            <a:r>
              <a:rPr lang="pt-BR" sz="2000" dirty="0" err="1">
                <a:solidFill>
                  <a:srgbClr val="FFFFFF"/>
                </a:solidFill>
              </a:rPr>
              <a:t>like</a:t>
            </a:r>
            <a:r>
              <a:rPr lang="pt-BR" sz="2000" dirty="0">
                <a:solidFill>
                  <a:srgbClr val="FFFFFF"/>
                </a:solidFill>
              </a:rPr>
              <a:t> </a:t>
            </a:r>
            <a:r>
              <a:rPr lang="pt-BR" sz="2000" dirty="0" err="1">
                <a:solidFill>
                  <a:srgbClr val="FFFFFF"/>
                </a:solidFill>
              </a:rPr>
              <a:t>that</a:t>
            </a:r>
            <a:r>
              <a:rPr lang="pt-BR" sz="2000" dirty="0">
                <a:solidFill>
                  <a:srgbClr val="FFFFFF"/>
                </a:solidFill>
              </a:rPr>
              <a:t> </a:t>
            </a:r>
            <a:r>
              <a:rPr lang="pt-BR" sz="2000" dirty="0" err="1">
                <a:solidFill>
                  <a:srgbClr val="FFFFFF"/>
                </a:solidFill>
              </a:rPr>
              <a:t>to</a:t>
            </a:r>
            <a:r>
              <a:rPr lang="pt-BR" sz="2000" dirty="0">
                <a:solidFill>
                  <a:srgbClr val="FFFFFF"/>
                </a:solidFill>
              </a:rPr>
              <a:t> me¨.</a:t>
            </a:r>
          </a:p>
        </p:txBody>
      </p:sp>
    </p:spTree>
    <p:extLst>
      <p:ext uri="{BB962C8B-B14F-4D97-AF65-F5344CB8AC3E}">
        <p14:creationId xmlns:p14="http://schemas.microsoft.com/office/powerpoint/2010/main" val="2913324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34A0083-721D-1645-ADE3-993936D01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93" b="12467"/>
          <a:stretch/>
        </p:blipFill>
        <p:spPr>
          <a:xfrm>
            <a:off x="1487944" y="871537"/>
            <a:ext cx="10704055" cy="601991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279F2C8-1259-2547-B42C-55F40DE0EF34}"/>
              </a:ext>
            </a:extLst>
          </p:cNvPr>
          <p:cNvSpPr txBox="1"/>
          <p:nvPr/>
        </p:nvSpPr>
        <p:spPr>
          <a:xfrm>
            <a:off x="528638" y="257175"/>
            <a:ext cx="11484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MONOPOLISTA REDUZ PRODUÇAO PARA AUMENTAR PREÇO. Com isso, peso morto e apropriação de parte do excedente </a:t>
            </a:r>
          </a:p>
          <a:p>
            <a:r>
              <a:rPr lang="pt-BR" dirty="0"/>
              <a:t>do consumidor</a:t>
            </a:r>
          </a:p>
        </p:txBody>
      </p:sp>
    </p:spTree>
    <p:extLst>
      <p:ext uri="{BB962C8B-B14F-4D97-AF65-F5344CB8AC3E}">
        <p14:creationId xmlns:p14="http://schemas.microsoft.com/office/powerpoint/2010/main" val="679626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9923275-74DB-4C4B-985E-EBDA1E14B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pt-BR" sz="4000">
                <a:solidFill>
                  <a:srgbClr val="FFFFFF"/>
                </a:solidFill>
              </a:rPr>
              <a:t>O direito antitruste buscará aumentar a competição, para proteger o mercado.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BC6705-377D-EA40-8CD4-87C3F8212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000" dirty="0"/>
              <a:t>Mas nos casos de monopólio natural,  em que há retornos crescentes por escala, não é viável estimular a concorrência. É necessário regular a prestação de serviços e o fornecimento de bens nessas situações, para evitar abusos.</a:t>
            </a:r>
          </a:p>
        </p:txBody>
      </p:sp>
    </p:spTree>
    <p:extLst>
      <p:ext uri="{BB962C8B-B14F-4D97-AF65-F5344CB8AC3E}">
        <p14:creationId xmlns:p14="http://schemas.microsoft.com/office/powerpoint/2010/main" val="3471127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5BC76FE-D42A-264B-AE9E-631AA4C03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Ação Coletiva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FB6480-8547-5744-8720-968174475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4568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B182F1-80D6-8F46-B7AA-A0AD8D92C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pt-BR" sz="2200"/>
              <a:t>O direito deve viabilizar a coordenação dos agentes, para além do mercado, para obter determinadas eficiências.</a:t>
            </a:r>
          </a:p>
          <a:p>
            <a:endParaRPr lang="pt-BR" sz="2200"/>
          </a:p>
          <a:p>
            <a:r>
              <a:rPr lang="pt-BR" sz="2200"/>
              <a:t>Exemplo: padronização de medidas.</a:t>
            </a:r>
          </a:p>
          <a:p>
            <a:pPr marL="0" indent="0">
              <a:buNone/>
            </a:pPr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1480810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DD0B52-7BB4-F94B-882F-18DCA9BB9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>
            <a:normAutofit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A ¨Tragédia dos Comuns¨ (Garrett Gardin, 1968)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D824FE-3592-5743-A549-49DC85C15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0" y="1597390"/>
            <a:ext cx="9334500" cy="870305"/>
          </a:xfrm>
        </p:spPr>
        <p:txBody>
          <a:bodyPr>
            <a:normAutofit/>
          </a:bodyPr>
          <a:lstStyle/>
          <a:p>
            <a:pPr algn="ctr"/>
            <a:r>
              <a:rPr lang="pt-BR" sz="2400" dirty="0"/>
              <a:t>Se recursos naturais forem explorados individualmente, incentivo à dilapidação e </a:t>
            </a:r>
            <a:r>
              <a:rPr lang="pt-BR" sz="2400" dirty="0" err="1"/>
              <a:t>superexploração</a:t>
            </a:r>
            <a:r>
              <a:rPr lang="pt-BR" sz="2400" dirty="0"/>
              <a:t>.</a:t>
            </a:r>
          </a:p>
          <a:p>
            <a:pPr algn="ctr"/>
            <a:endParaRPr lang="pt-BR" sz="1600" dirty="0"/>
          </a:p>
          <a:p>
            <a:pPr marL="0" indent="0" algn="ctr">
              <a:buNone/>
            </a:pPr>
            <a:endParaRPr lang="pt-BR" sz="1600" dirty="0"/>
          </a:p>
        </p:txBody>
      </p:sp>
      <p:pic>
        <p:nvPicPr>
          <p:cNvPr id="4" name="Imagem 3" descr="Ovelhas na grama&#10;&#10;Descrição gerada automaticamente com confiança baixa">
            <a:extLst>
              <a:ext uri="{FF2B5EF4-FFF2-40B4-BE49-F238E27FC236}">
                <a16:creationId xmlns:a16="http://schemas.microsoft.com/office/drawing/2014/main" id="{0475FB6F-F4F6-DA4C-969B-F14B328F7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31214"/>
            <a:ext cx="10515600" cy="21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41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A0990E9-EAF6-6F46-992F-DFE56865C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7" r="14418" b="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7139A93-7292-E547-AD0E-E6BE10343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2" r="3234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D54AB1C-BAD5-CA4C-BAE6-9156B95241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48" r="9862" b="-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D55FEA-CBB4-C94F-B0A4-87AE94099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pt-BR" sz="2800"/>
              <a:t>Alguns exemplos de Tragédia dos Comuns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F4EB0B-1A15-A341-A280-04F493B7E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pt-BR" sz="1700" dirty="0"/>
              <a:t>Consumo excessivo de água nas secas</a:t>
            </a:r>
          </a:p>
          <a:p>
            <a:endParaRPr lang="pt-BR" sz="1700" dirty="0"/>
          </a:p>
          <a:p>
            <a:r>
              <a:rPr lang="pt-BR" sz="1700" dirty="0"/>
              <a:t>Pesca predatória do atum azul</a:t>
            </a:r>
          </a:p>
          <a:p>
            <a:endParaRPr lang="pt-BR" sz="1700" dirty="0"/>
          </a:p>
          <a:p>
            <a:r>
              <a:rPr lang="pt-BR" sz="1700" dirty="0"/>
              <a:t>Congestionamento das vias públicas </a:t>
            </a:r>
          </a:p>
          <a:p>
            <a:endParaRPr lang="pt-BR" sz="1700" dirty="0"/>
          </a:p>
          <a:p>
            <a:r>
              <a:rPr lang="pt-BR" sz="1700" dirty="0"/>
              <a:t>Excesso de turistas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4527C4-E67A-DF46-BF95-FD2E5CDF4B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7" r="3667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1336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876E79-7DDB-8847-BB35-EA2446D502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r="14992"/>
          <a:stretch/>
        </p:blipFill>
        <p:spPr bwMode="auto">
          <a:xfrm>
            <a:off x="4038599" y="10"/>
            <a:ext cx="8160026" cy="68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5E8880-1909-0141-BDA0-BE947F80D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</a:rPr>
              <a:t>Como o direito pode ajudar a solucionar a TRAGÉDIA DOS COMUNS?</a:t>
            </a:r>
          </a:p>
        </p:txBody>
      </p:sp>
    </p:spTree>
    <p:extLst>
      <p:ext uri="{BB962C8B-B14F-4D97-AF65-F5344CB8AC3E}">
        <p14:creationId xmlns:p14="http://schemas.microsoft.com/office/powerpoint/2010/main" val="2841986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31E1F-D8EE-6D0D-0644-218E1C1A9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507EF7-0EBD-634D-BA36-ED259FA8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Por que o direito é importante para o mercado?</a:t>
            </a:r>
          </a:p>
        </p:txBody>
      </p:sp>
    </p:spTree>
    <p:extLst>
      <p:ext uri="{BB962C8B-B14F-4D97-AF65-F5344CB8AC3E}">
        <p14:creationId xmlns:p14="http://schemas.microsoft.com/office/powerpoint/2010/main" val="1622389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72AB21-1B7C-8D44-838D-9A79EA1C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Algumas soluções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E973A4-0FD7-2E4B-A341-C472960E18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84" b="1559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38AA59-D0F2-BA4B-826A-C43C7BF66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539" y="2148524"/>
            <a:ext cx="4054213" cy="4362005"/>
          </a:xfrm>
        </p:spPr>
        <p:txBody>
          <a:bodyPr anchor="ctr">
            <a:normAutofit/>
          </a:bodyPr>
          <a:lstStyle/>
          <a:p>
            <a:endParaRPr lang="pt-BR" sz="2200" dirty="0"/>
          </a:p>
          <a:p>
            <a:r>
              <a:rPr lang="pt-BR" sz="2400" dirty="0"/>
              <a:t>Atribuição de direitos de propriedade a indivíduos, para permitir a preservação do bem</a:t>
            </a:r>
            <a:r>
              <a:rPr lang="pt-BR" sz="2400"/>
              <a:t>. </a:t>
            </a:r>
          </a:p>
          <a:p>
            <a:r>
              <a:rPr lang="pt-BR" sz="2400"/>
              <a:t>Estatização </a:t>
            </a:r>
            <a:r>
              <a:rPr lang="pt-BR" sz="2400" dirty="0"/>
              <a:t>e gestão administrativa do bem (fora do mercado)</a:t>
            </a:r>
          </a:p>
          <a:p>
            <a:r>
              <a:rPr lang="pt-BR" sz="2400" dirty="0"/>
              <a:t>Racionamento ou cobrança de taxa</a:t>
            </a:r>
          </a:p>
          <a:p>
            <a:r>
              <a:rPr lang="pt-BR" sz="2400" dirty="0"/>
              <a:t>Zoneamento Urbano</a:t>
            </a:r>
          </a:p>
          <a:p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928094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8E31237-D4C6-6E4A-BD69-C1BEEC23B3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564AC0-7E4E-ED4F-A1E1-41B10A4D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propriedade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espaço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leilão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frequências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onda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para resolver 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tragédia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dos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comuns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693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B5216-6500-2847-A62D-633273D65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pt-BR" sz="4100"/>
              <a:t>Externalidades (Arthur </a:t>
            </a:r>
            <a:r>
              <a:rPr lang="pt-BR" sz="4100" err="1"/>
              <a:t>Pigou</a:t>
            </a:r>
            <a:r>
              <a:rPr lang="pt-BR" sz="4100"/>
              <a:t>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F972F2-CD13-7043-B71A-9CF2AA2E7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pt-BR" sz="2000" dirty="0"/>
              <a:t>São situações em que os agentes econômicos não arcam com todos os custos de suas decisões (externalidade negativa) ou suas decisões beneficiam a outros ¨de graça¨ (externalidades  positivas). As consequências boas ou ruins de uma ação extravasam para outros.</a:t>
            </a:r>
          </a:p>
          <a:p>
            <a:r>
              <a:rPr lang="pt-BR" sz="2000" dirty="0"/>
              <a:t>Exemplos de externalidades negativas: poluição (de todo tipo)</a:t>
            </a:r>
          </a:p>
          <a:p>
            <a:r>
              <a:rPr lang="pt-BR" sz="2000" dirty="0"/>
              <a:t>Exemplos de externalidades positivas:  polinização pela criação de abelhas,  treinamento de mão de obra. </a:t>
            </a:r>
          </a:p>
          <a:p>
            <a:pPr marL="0" indent="0">
              <a:buNone/>
            </a:pPr>
            <a:r>
              <a:rPr lang="pt-BR" sz="2000" dirty="0" err="1"/>
              <a:t>Pigou</a:t>
            </a:r>
            <a:r>
              <a:rPr lang="pt-BR" sz="2000" dirty="0"/>
              <a:t> defende taxação (</a:t>
            </a:r>
            <a:r>
              <a:rPr lang="pt-BR" sz="2000" dirty="0" err="1"/>
              <a:t>pigouviana</a:t>
            </a:r>
            <a:r>
              <a:rPr lang="pt-BR" sz="2000" dirty="0"/>
              <a:t>) para as negativas, e subsídios para as positivas, para </a:t>
            </a:r>
            <a:r>
              <a:rPr lang="pt-BR" sz="2000" dirty="0" err="1"/>
              <a:t>se¨internalizarem</a:t>
            </a:r>
            <a:r>
              <a:rPr lang="pt-BR" sz="2000" dirty="0"/>
              <a:t>¨ os custos ou os benefícios.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402507E-4485-0445-B942-47028419B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72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84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35EA4D9-7EE2-9F41-9D15-5EF6ACBB1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33" r="-2" b="7910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4" name="Imagem 3" descr="Nuvens no céu&#10;&#10;Descrição gerada automaticamente">
            <a:extLst>
              <a:ext uri="{FF2B5EF4-FFF2-40B4-BE49-F238E27FC236}">
                <a16:creationId xmlns:a16="http://schemas.microsoft.com/office/drawing/2014/main" id="{A15C6D9C-3A83-D847-84C3-790209FD1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88" b="205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6E5E7C-2F89-7948-BDA2-709CE164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pt-BR" dirty="0"/>
              <a:t>Externalidades negativas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E29E43-691B-BD48-AD38-9156DFF11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endParaRPr lang="pt-BR" sz="2000" dirty="0"/>
          </a:p>
          <a:p>
            <a:endParaRPr lang="pt-BR" sz="2000" dirty="0"/>
          </a:p>
          <a:p>
            <a:r>
              <a:rPr lang="pt-BR" sz="2000" dirty="0"/>
              <a:t>Uso excessivo de antibióticos</a:t>
            </a:r>
          </a:p>
          <a:p>
            <a:endParaRPr lang="pt-BR" sz="2000" dirty="0"/>
          </a:p>
          <a:p>
            <a:endParaRPr lang="pt-BR" sz="2000" dirty="0"/>
          </a:p>
          <a:p>
            <a:r>
              <a:rPr lang="pt-BR" sz="2000" dirty="0"/>
              <a:t>Aquecimento global</a:t>
            </a:r>
          </a:p>
        </p:txBody>
      </p:sp>
    </p:spTree>
    <p:extLst>
      <p:ext uri="{BB962C8B-B14F-4D97-AF65-F5344CB8AC3E}">
        <p14:creationId xmlns:p14="http://schemas.microsoft.com/office/powerpoint/2010/main" val="4268305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EDC46B7-9FD9-F343-9104-DA22F9A8B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11" r="14797" b="5180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2FA174-AFA3-094D-B8A6-C09E87A3A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42006"/>
            <a:ext cx="3879232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Externalidades Positivas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B7C1C8-69D6-964D-8BDF-FC12CA4B8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4" y="2726652"/>
            <a:ext cx="3338622" cy="198822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err="1"/>
              <a:t>Educação</a:t>
            </a:r>
            <a:r>
              <a:rPr lang="en-US" sz="2000" dirty="0"/>
              <a:t> </a:t>
            </a:r>
            <a:r>
              <a:rPr lang="en-US" sz="2000" dirty="0" err="1"/>
              <a:t>reduz</a:t>
            </a:r>
            <a:r>
              <a:rPr lang="en-US" sz="2000" dirty="0"/>
              <a:t> crime e </a:t>
            </a:r>
            <a:r>
              <a:rPr lang="en-US" sz="2000" dirty="0" err="1"/>
              <a:t>eleva</a:t>
            </a:r>
            <a:r>
              <a:rPr lang="en-US" sz="2000" dirty="0"/>
              <a:t> </a:t>
            </a:r>
            <a:r>
              <a:rPr lang="en-US" sz="2000" dirty="0" err="1"/>
              <a:t>padrão</a:t>
            </a:r>
            <a:r>
              <a:rPr lang="en-US" sz="2000" dirty="0"/>
              <a:t> </a:t>
            </a:r>
            <a:r>
              <a:rPr lang="en-US" sz="2000" dirty="0" err="1"/>
              <a:t>civilizatório</a:t>
            </a:r>
            <a:r>
              <a:rPr lang="en-US" sz="2000" dirty="0"/>
              <a:t>. Por </a:t>
            </a:r>
            <a:r>
              <a:rPr lang="en-US" sz="2000" dirty="0" err="1"/>
              <a:t>isso</a:t>
            </a:r>
            <a:r>
              <a:rPr lang="en-US" sz="2000" dirty="0"/>
              <a:t> </a:t>
            </a:r>
            <a:r>
              <a:rPr lang="en-US" sz="2000" dirty="0" err="1"/>
              <a:t>há</a:t>
            </a:r>
            <a:r>
              <a:rPr lang="en-US" sz="2000" dirty="0"/>
              <a:t> </a:t>
            </a:r>
            <a:r>
              <a:rPr lang="en-US" sz="2000" dirty="0" err="1"/>
              <a:t>subsídios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Plantar um </a:t>
            </a:r>
            <a:r>
              <a:rPr lang="en-US" sz="2000" dirty="0" err="1"/>
              <a:t>jardim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frente</a:t>
            </a:r>
            <a:r>
              <a:rPr lang="en-US" sz="2000" dirty="0"/>
              <a:t> da </a:t>
            </a:r>
            <a:r>
              <a:rPr lang="en-US" sz="2000" dirty="0" err="1"/>
              <a:t>rua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1610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917F58-5B8F-CF4A-A461-38A4C076F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Externalidades de redes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BAFF53-6D15-EE40-9D19-4D01A78F3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vantagem crescente de integrar a rede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7D717B6-C173-B54D-9D5A-2BE7324C4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256" y="2637229"/>
            <a:ext cx="7329488" cy="319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24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4EA62A-FDEA-AA46-A55F-68E4BE465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4496" cy="1828800"/>
          </a:xfrm>
        </p:spPr>
        <p:txBody>
          <a:bodyPr>
            <a:normAutofit/>
          </a:bodyPr>
          <a:lstStyle/>
          <a:p>
            <a:r>
              <a:rPr lang="pt-BR" sz="4100"/>
              <a:t>A revolução copernicana de Ronald Coase em ¨The </a:t>
            </a:r>
            <a:r>
              <a:rPr lang="pt-BR" sz="4100" err="1"/>
              <a:t>Problem</a:t>
            </a:r>
            <a:r>
              <a:rPr lang="pt-BR" sz="4100"/>
              <a:t> </a:t>
            </a:r>
            <a:r>
              <a:rPr lang="pt-BR" sz="4100" err="1"/>
              <a:t>of</a:t>
            </a:r>
            <a:r>
              <a:rPr lang="pt-BR" sz="4100"/>
              <a:t> Social </a:t>
            </a:r>
            <a:r>
              <a:rPr lang="pt-BR" sz="4100" err="1"/>
              <a:t>Cost</a:t>
            </a:r>
            <a:r>
              <a:rPr lang="pt-BR" sz="4100"/>
              <a:t>¨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2260C4-5752-1446-A3EE-F3F85B076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2576"/>
            <a:ext cx="6254496" cy="3858768"/>
          </a:xfrm>
        </p:spPr>
        <p:txBody>
          <a:bodyPr>
            <a:normAutofit/>
          </a:bodyPr>
          <a:lstStyle/>
          <a:p>
            <a:r>
              <a:rPr lang="pt-BR" sz="2400" dirty="0"/>
              <a:t>Não há uma vítima, mas um conflito em que duas partes disputam a mesma coisa. Externalidades são bilaterais e recíprocas. </a:t>
            </a:r>
          </a:p>
          <a:p>
            <a:pPr marL="0" indent="0">
              <a:buNone/>
            </a:pPr>
            <a:r>
              <a:rPr lang="pt-BR" sz="2400" dirty="0"/>
              <a:t> </a:t>
            </a:r>
          </a:p>
          <a:p>
            <a:r>
              <a:rPr lang="pt-BR" sz="2400" dirty="0"/>
              <a:t>Não devem ser consideradas falhas de mercado mas devem ser reduzidos custos de transação para facilitar que as partes negociem diretamente entre elas para se atingir eficiência </a:t>
            </a:r>
            <a:r>
              <a:rPr lang="pt-BR" sz="2400" dirty="0" err="1"/>
              <a:t>alocativa</a:t>
            </a:r>
            <a:r>
              <a:rPr lang="pt-BR" sz="2400" dirty="0"/>
              <a:t>.</a:t>
            </a:r>
          </a:p>
          <a:p>
            <a:pPr marL="0" indent="0">
              <a:buNone/>
            </a:pPr>
            <a:r>
              <a:rPr lang="pt-BR" sz="2400" dirty="0" err="1"/>
              <a:t>T</a:t>
            </a:r>
            <a:endParaRPr lang="pt-BR" sz="2400" dirty="0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F57485B1-3D4B-E94C-9319-CEC466E7B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94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FC1980-854A-0643-BB9D-10DCE0E5E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Teorema de Coase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913340-2430-894D-9BEC-3A3C701FF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Havendo baixos custos de transação, e direitos de propriedade definidos, a alocação será eficiente, não importando o que defina o direito (embora isso possa influir nos valores pagos e no sentido dos pagamentos).</a:t>
            </a:r>
          </a:p>
          <a:p>
            <a:pPr marL="0" indent="0">
              <a:buNone/>
            </a:pPr>
            <a:r>
              <a:rPr lang="pt-BR" dirty="0"/>
              <a:t>O  mercado resolverá diretamente as externalidades, exceto se os custos de transação forem altos ou os direitos de propriedade incompletos.</a:t>
            </a:r>
          </a:p>
          <a:p>
            <a:r>
              <a:rPr lang="pt-BR" dirty="0"/>
              <a:t>Com a negociação direta, não é necessária taxação </a:t>
            </a:r>
            <a:r>
              <a:rPr lang="pt-BR" dirty="0" err="1"/>
              <a:t>pigouviana</a:t>
            </a:r>
            <a:r>
              <a:rPr lang="pt-BR" dirty="0"/>
              <a:t>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711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6BD74D-09E6-7C4A-9146-6F4247FF2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Um exemplo de aplicação do teorema de Coase. O que fazer se o vizinho ouve música </a:t>
            </a:r>
            <a:r>
              <a:rPr lang="pt-BR"/>
              <a:t>muito alto?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75AE186-12F7-A047-89AD-11588E2BD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2102644"/>
            <a:ext cx="78486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51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147C51-41B7-2A41-AA85-D5518A60E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Usando o mercado (e o teorema de Coase) contra o aquecimento global: negociando créditos de carbono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D7D2527-3DC3-BB47-825D-D4FE65EFD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7921" y="1825625"/>
            <a:ext cx="81361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40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D4BBA-656A-F141-884F-1463D0F16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276"/>
            <a:ext cx="10515600" cy="1325563"/>
          </a:xfrm>
        </p:spPr>
        <p:txBody>
          <a:bodyPr/>
          <a:lstStyle/>
          <a:p>
            <a:r>
              <a:rPr lang="pt-BR" dirty="0"/>
              <a:t>Fundações Jurídicas do Mercado</a:t>
            </a:r>
          </a:p>
        </p:txBody>
      </p:sp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FEB723D9-6269-7B4A-99A2-99BC232BFC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45750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5246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510C-2796-6F45-9BE8-309E8BAB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4496" cy="1828800"/>
          </a:xfrm>
        </p:spPr>
        <p:txBody>
          <a:bodyPr>
            <a:normAutofit/>
          </a:bodyPr>
          <a:lstStyle/>
          <a:p>
            <a:r>
              <a:rPr lang="pt-BR" dirty="0"/>
              <a:t>Bens Públicos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DD3200-3352-724B-AC9C-215340E31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2576"/>
            <a:ext cx="6254496" cy="3858768"/>
          </a:xfrm>
        </p:spPr>
        <p:txBody>
          <a:bodyPr>
            <a:normAutofit fontScale="92500" lnSpcReduction="20000"/>
          </a:bodyPr>
          <a:lstStyle/>
          <a:p>
            <a:r>
              <a:rPr lang="pt-BR" sz="2000" dirty="0"/>
              <a:t>Floriano Azevedo Marques.  O conceito econômico de bem público não coincide com o jurídico. </a:t>
            </a:r>
          </a:p>
          <a:p>
            <a:endParaRPr lang="pt-BR" sz="2000" dirty="0"/>
          </a:p>
          <a:p>
            <a:r>
              <a:rPr lang="pt-BR" sz="2000" dirty="0"/>
              <a:t>Conceito econômico de bem público criado por  Paul Samuelson</a:t>
            </a:r>
          </a:p>
          <a:p>
            <a:pPr marL="0" indent="0">
              <a:buNone/>
            </a:pPr>
            <a:endParaRPr lang="pt-BR" sz="2000" dirty="0"/>
          </a:p>
          <a:p>
            <a:r>
              <a:rPr lang="pt-BR" sz="2000" dirty="0"/>
              <a:t>Bens não rivais: o consumo por uma pessoa não impede o consumo por outra. Exemplo. Iluminação pública</a:t>
            </a:r>
          </a:p>
          <a:p>
            <a:r>
              <a:rPr lang="pt-BR" sz="2000" dirty="0"/>
              <a:t>Bens não excludentes: não consigo impedir que alguém se utilize dele, pegando ¨carona¨ (</a:t>
            </a:r>
            <a:r>
              <a:rPr lang="pt-BR" sz="2000" dirty="0" err="1"/>
              <a:t>f</a:t>
            </a:r>
            <a:r>
              <a:rPr lang="pt-BR" sz="2000" i="1" dirty="0" err="1"/>
              <a:t>ree-riding</a:t>
            </a:r>
            <a:r>
              <a:rPr lang="pt-BR" sz="2000" dirty="0"/>
              <a:t>)</a:t>
            </a:r>
          </a:p>
          <a:p>
            <a:endParaRPr lang="pt-BR" sz="2000" dirty="0"/>
          </a:p>
          <a:p>
            <a:pPr marL="0" indent="0">
              <a:buNone/>
            </a:pPr>
            <a:r>
              <a:rPr lang="pt-BR" sz="2000" dirty="0"/>
              <a:t>Não há incentivo para disponibilização privada, cabendo ao Poder Público disponibiliza-la. Exemplo: farol, defesa nacional.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EA5F47E-F126-1F48-B6CB-07FFEAB6C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346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0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A723E3-0121-9147-B98A-4CB84FBFF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pt-BR" sz="4000"/>
              <a:t>Mas o direito tem de fazer muito mais....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3B36F5-39D2-414E-ACA5-79711F78A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900" dirty="0"/>
              <a:t>Correção das falhas de mercado:</a:t>
            </a:r>
          </a:p>
          <a:p>
            <a:pPr>
              <a:buFont typeface="Wingdings" pitchFamily="2" charset="2"/>
              <a:buChar char="Ø"/>
            </a:pPr>
            <a:r>
              <a:rPr lang="pt-BR" sz="1900" dirty="0"/>
              <a:t> Desigualdade e redistribuição</a:t>
            </a:r>
          </a:p>
          <a:p>
            <a:pPr>
              <a:buFont typeface="Wingdings" pitchFamily="2" charset="2"/>
              <a:buChar char="Ø"/>
            </a:pPr>
            <a:r>
              <a:rPr lang="pt-BR" sz="1900" dirty="0"/>
              <a:t> Poder Econômico e Monopólio Natural</a:t>
            </a:r>
          </a:p>
          <a:p>
            <a:pPr>
              <a:buFont typeface="Wingdings" pitchFamily="2" charset="2"/>
              <a:buChar char="Ø"/>
            </a:pPr>
            <a:r>
              <a:rPr lang="pt-BR" sz="1900" dirty="0"/>
              <a:t>Externalidades</a:t>
            </a:r>
          </a:p>
          <a:p>
            <a:pPr>
              <a:buFont typeface="Wingdings" pitchFamily="2" charset="2"/>
              <a:buChar char="Ø"/>
            </a:pPr>
            <a:r>
              <a:rPr lang="pt-BR" sz="1900" dirty="0"/>
              <a:t> Insuficiente oferta de Bens Públicos</a:t>
            </a:r>
          </a:p>
          <a:p>
            <a:pPr>
              <a:buFont typeface="Wingdings" pitchFamily="2" charset="2"/>
              <a:buChar char="Ø"/>
            </a:pPr>
            <a:r>
              <a:rPr lang="pt-BR" sz="1900" dirty="0"/>
              <a:t>Ação coletiva</a:t>
            </a:r>
          </a:p>
          <a:p>
            <a:pPr>
              <a:buFont typeface="Wingdings" pitchFamily="2" charset="2"/>
              <a:buChar char="Ø"/>
            </a:pPr>
            <a:r>
              <a:rPr lang="pt-BR" sz="1900" dirty="0"/>
              <a:t>Imperfeições da informação</a:t>
            </a:r>
          </a:p>
          <a:p>
            <a:pPr>
              <a:buFont typeface="Wingdings" pitchFamily="2" charset="2"/>
              <a:buChar char="Ø"/>
            </a:pPr>
            <a:endParaRPr lang="pt-BR" sz="1900" dirty="0"/>
          </a:p>
          <a:p>
            <a:pPr marL="0" indent="0">
              <a:buNone/>
            </a:pPr>
            <a:r>
              <a:rPr lang="pt-BR" sz="1900" dirty="0"/>
              <a:t>Para isso, há a regulação econômica, a GOVERNANÇA DOS MERCADOS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D8D3389-DE40-8840-A961-751BAF782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158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62463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2675304-781C-714C-ACF4-43E5D01EA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99" r="4880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35C1A6-CFE4-9F40-861B-900030652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Por que o mundo (e não só o Brasil) está ficando mais desigual?</a:t>
            </a:r>
          </a:p>
        </p:txBody>
      </p:sp>
    </p:spTree>
    <p:extLst>
      <p:ext uri="{BB962C8B-B14F-4D97-AF65-F5344CB8AC3E}">
        <p14:creationId xmlns:p14="http://schemas.microsoft.com/office/powerpoint/2010/main" val="3756842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8B2F7F-63AC-4949-AF86-BF2A7204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pt-BR" sz="3700"/>
              <a:t>Desigualdade: a pesquisa de Thomas </a:t>
            </a:r>
            <a:r>
              <a:rPr lang="pt-BR" sz="3700" err="1"/>
              <a:t>Piketty</a:t>
            </a:r>
            <a:endParaRPr lang="pt-BR" sz="37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A198A9-7618-044F-A97B-D6EEAAF6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500" dirty="0"/>
              <a:t>O capitalismo tem uma contradição central: ao longo da história, a taxa de retorno do capital (em geral de 3% ao ano) foi maior do que a taxa de crescimento da produção, o que faz crescer a desigualdade.</a:t>
            </a:r>
          </a:p>
          <a:p>
            <a:pPr marL="0" indent="0">
              <a:buNone/>
            </a:pPr>
            <a:endParaRPr lang="pt-BR" sz="1500" dirty="0"/>
          </a:p>
          <a:p>
            <a:pPr marL="0" indent="0">
              <a:buNone/>
            </a:pPr>
            <a:r>
              <a:rPr lang="pt-BR" sz="1500" dirty="0"/>
              <a:t>A maior parte das pessoas vive da renda do trabalho, e não deixa herança relevante ao morrer.</a:t>
            </a:r>
          </a:p>
          <a:p>
            <a:pPr marL="0" indent="0">
              <a:buNone/>
            </a:pPr>
            <a:br>
              <a:rPr lang="pt-BR" sz="1500" dirty="0"/>
            </a:br>
            <a:r>
              <a:rPr lang="pt-BR" sz="1500" dirty="0"/>
              <a:t>Já o 1% mais rico vê seu patrimônio aumentar pelos retornos do capital, e seus sucessores herdarem essa situação.</a:t>
            </a:r>
          </a:p>
          <a:p>
            <a:pPr marL="0" indent="0">
              <a:buNone/>
            </a:pPr>
            <a:endParaRPr lang="pt-BR" sz="1500" dirty="0"/>
          </a:p>
          <a:p>
            <a:pPr marL="0" indent="0">
              <a:buNone/>
            </a:pPr>
            <a:r>
              <a:rPr lang="pt-BR" sz="1500" dirty="0"/>
              <a:t>A desigualdade só caiu de modo relevante na depressão de 29 e nas guerras, por conta da destruição do capital.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7988BCA-BFB4-7C4D-A628-D0DF5A7D4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0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C67E93-9EE3-2848-976D-F7FDF2ECD3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511" b="-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3601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2E0F84-CEAA-E148-A4A5-422B95F8B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Retorno sobre capital cresce mais que a taxa de crescimento da produção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B47D810-21F3-464B-BAE1-5845E0FC7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672" y="1825625"/>
            <a:ext cx="61206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59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D8C6830-345B-F245-A22A-D4CBC29F8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7343" y="643466"/>
            <a:ext cx="863731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91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03F4C-93CD-1244-B14E-CB3FAF664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Desigualdade crescente </a:t>
            </a:r>
            <a:r>
              <a:rPr lang="pt-BR" dirty="0" err="1"/>
              <a:t>tambem</a:t>
            </a:r>
            <a:r>
              <a:rPr lang="pt-BR" dirty="0"/>
              <a:t> nos países emergentes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247E4CB-5712-6D4C-8558-A23FDE06E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2275" y="1825625"/>
            <a:ext cx="674744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701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7" ma:contentTypeDescription="Crie um novo documento." ma:contentTypeScope="" ma:versionID="6f9d6e4361e4b1a8606fb10eae240b56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d7ad2a8c29742e96c8f6dff80436515b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F9408E-80A2-4D23-9021-7ADB917C2E58}">
  <ds:schemaRefs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4c414ac8-549e-4ca5-81e3-16b3f3eb5c24"/>
    <ds:schemaRef ds:uri="ebba5f7d-3b76-4a58-9735-74f0064eafba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067B586-D18B-42C4-920C-5A9E4DA607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5C3540-6A11-477E-AAEE-3AE890BE89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1138</Words>
  <Application>Microsoft Macintosh PowerPoint</Application>
  <PresentationFormat>Widescreen</PresentationFormat>
  <Paragraphs>114</Paragraphs>
  <Slides>30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Tema do Office</vt:lpstr>
      <vt:lpstr>As falhas de mercado. A desigualdade na  distribuição de renda,  monopólio, externalidades, bens públicos. Ação coletiva. </vt:lpstr>
      <vt:lpstr>Por que o direito é importante para o mercado?</vt:lpstr>
      <vt:lpstr>Fundações Jurídicas do Mercado</vt:lpstr>
      <vt:lpstr>Mas o direito tem de fazer muito mais....</vt:lpstr>
      <vt:lpstr>Por que o mundo (e não só o Brasil) está ficando mais desigual?</vt:lpstr>
      <vt:lpstr>Desigualdade: a pesquisa de Thomas Piketty</vt:lpstr>
      <vt:lpstr>Retorno sobre capital cresce mais que a taxa de crescimento da produção</vt:lpstr>
      <vt:lpstr>Apresentação do PowerPoint</vt:lpstr>
      <vt:lpstr>Desigualdade crescente tambem nos países emergentes</vt:lpstr>
      <vt:lpstr>Eficiência vs. Redistribuição de Renda</vt:lpstr>
      <vt:lpstr>Por que é importante reduzir a desigualdade?</vt:lpstr>
      <vt:lpstr>Monopólio e Regulação</vt:lpstr>
      <vt:lpstr>Você acha mesmo que não tem um monopólio? </vt:lpstr>
      <vt:lpstr>Apresentação do PowerPoint</vt:lpstr>
      <vt:lpstr>O direito antitruste buscará aumentar a competição, para proteger o mercado.</vt:lpstr>
      <vt:lpstr>Ação Coletiva</vt:lpstr>
      <vt:lpstr>A ¨Tragédia dos Comuns¨ (Garrett Gardin, 1968)</vt:lpstr>
      <vt:lpstr>Alguns exemplos de Tragédia dos Comuns</vt:lpstr>
      <vt:lpstr>Como o direito pode ajudar a solucionar a TRAGÉDIA DOS COMUNS?</vt:lpstr>
      <vt:lpstr>Algumas soluções</vt:lpstr>
      <vt:lpstr>A propriedade do espaço: leilão de frequências de onda para resolver a tragédia dos comuns</vt:lpstr>
      <vt:lpstr>Externalidades (Arthur Pigou)</vt:lpstr>
      <vt:lpstr>Externalidades negativas</vt:lpstr>
      <vt:lpstr>Externalidades Positivas</vt:lpstr>
      <vt:lpstr>Externalidades de redes</vt:lpstr>
      <vt:lpstr>A revolução copernicana de Ronald Coase em ¨The Problem of Social Cost¨</vt:lpstr>
      <vt:lpstr>Teorema de Coase</vt:lpstr>
      <vt:lpstr>Um exemplo de aplicação do teorema de Coase. O que fazer se o vizinho ouve música muito alto?</vt:lpstr>
      <vt:lpstr>Usando o mercado (e o teorema de Coase) contra o aquecimento global: negociando créditos de carbono</vt:lpstr>
      <vt:lpstr>Bens Públicos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falhas de mercado. A desigualdade na  distribuição de renda,  monopólio, externalidades, bens públicos. Ação coletiva. </dc:title>
  <dc:creator>Ruy Pereira Camilo Junior</dc:creator>
  <cp:lastModifiedBy>Ruy Camilo</cp:lastModifiedBy>
  <cp:revision>2</cp:revision>
  <dcterms:created xsi:type="dcterms:W3CDTF">2022-05-27T02:10:58Z</dcterms:created>
  <dcterms:modified xsi:type="dcterms:W3CDTF">2024-04-25T13:56:33Z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0x0101009E5DFEBCE2E50B4B8EF365B1600A6302</vt:lpwstr>
  </property>
  <property fmtid="{D5CDD505-2E9C-101B-9397-08002B2CF9AE}" pid="3" name="MediaServiceImageTags">
    <vt:lpwstr/>
  </property>
</Properties>
</file>