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89" r:id="rId6"/>
    <p:sldId id="290" r:id="rId7"/>
    <p:sldId id="291" r:id="rId8"/>
    <p:sldId id="257" r:id="rId9"/>
    <p:sldId id="260" r:id="rId10"/>
    <p:sldId id="259" r:id="rId11"/>
    <p:sldId id="296" r:id="rId12"/>
    <p:sldId id="297" r:id="rId13"/>
    <p:sldId id="284" r:id="rId14"/>
    <p:sldId id="285" r:id="rId15"/>
    <p:sldId id="292" r:id="rId16"/>
    <p:sldId id="294" r:id="rId17"/>
    <p:sldId id="293" r:id="rId18"/>
    <p:sldId id="265" r:id="rId19"/>
    <p:sldId id="264" r:id="rId20"/>
    <p:sldId id="258" r:id="rId21"/>
    <p:sldId id="301" r:id="rId22"/>
    <p:sldId id="261" r:id="rId23"/>
    <p:sldId id="288" r:id="rId24"/>
    <p:sldId id="266" r:id="rId25"/>
    <p:sldId id="277" r:id="rId26"/>
    <p:sldId id="267" r:id="rId27"/>
    <p:sldId id="268" r:id="rId28"/>
    <p:sldId id="269" r:id="rId29"/>
    <p:sldId id="280" r:id="rId30"/>
    <p:sldId id="281" r:id="rId31"/>
    <p:sldId id="278" r:id="rId32"/>
    <p:sldId id="298" r:id="rId33"/>
    <p:sldId id="299" r:id="rId34"/>
    <p:sldId id="279" r:id="rId35"/>
    <p:sldId id="275" r:id="rId36"/>
    <p:sldId id="271" r:id="rId37"/>
    <p:sldId id="273" r:id="rId38"/>
    <p:sldId id="274" r:id="rId39"/>
    <p:sldId id="270" r:id="rId40"/>
    <p:sldId id="276" r:id="rId41"/>
    <p:sldId id="295" r:id="rId42"/>
    <p:sldId id="272" r:id="rId43"/>
    <p:sldId id="282" r:id="rId44"/>
    <p:sldId id="300" r:id="rId4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6BF2EA-F0F2-4747-857B-A0F5FC824897}" v="2" dt="2023-09-12T02:56:41.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03"/>
  </p:normalViewPr>
  <p:slideViewPr>
    <p:cSldViewPr snapToGrid="0" snapToObjects="1">
      <p:cViewPr varScale="1">
        <p:scale>
          <a:sx n="114" d="100"/>
          <a:sy n="114" d="100"/>
        </p:scale>
        <p:origin x="4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326C69-A806-4DEE-B523-7AA237392EE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47CE8B0-EF89-4D15-9D15-D0D85F2CB101}">
      <dgm:prSet/>
      <dgm:spPr/>
      <dgm:t>
        <a:bodyPr/>
        <a:lstStyle/>
        <a:p>
          <a:r>
            <a:rPr lang="pt-BR"/>
            <a:t>BACEN autoriza a constituição e o funcionamento, bem como a operação com câmbio</a:t>
          </a:r>
          <a:endParaRPr lang="en-US"/>
        </a:p>
      </dgm:t>
    </dgm:pt>
    <dgm:pt modelId="{409E8EB4-9FB1-46F3-B46C-95C241F0373F}" type="parTrans" cxnId="{9FCDEBD6-7CF0-42DA-9E32-00C794D956DF}">
      <dgm:prSet/>
      <dgm:spPr/>
      <dgm:t>
        <a:bodyPr/>
        <a:lstStyle/>
        <a:p>
          <a:endParaRPr lang="en-US"/>
        </a:p>
      </dgm:t>
    </dgm:pt>
    <dgm:pt modelId="{4104100B-916A-47D6-BA7B-8EDA8BBE34A5}" type="sibTrans" cxnId="{9FCDEBD6-7CF0-42DA-9E32-00C794D956DF}">
      <dgm:prSet/>
      <dgm:spPr/>
      <dgm:t>
        <a:bodyPr/>
        <a:lstStyle/>
        <a:p>
          <a:endParaRPr lang="en-US"/>
        </a:p>
      </dgm:t>
    </dgm:pt>
    <dgm:pt modelId="{7F6DD682-DB4D-408E-91D7-057FF7240896}">
      <dgm:prSet/>
      <dgm:spPr/>
      <dgm:t>
        <a:bodyPr/>
        <a:lstStyle/>
        <a:p>
          <a:r>
            <a:rPr lang="pt-BR"/>
            <a:t>CVM autoriza a administração de fundos de investimento, e a emissão de valores mobiliários</a:t>
          </a:r>
          <a:endParaRPr lang="en-US"/>
        </a:p>
      </dgm:t>
    </dgm:pt>
    <dgm:pt modelId="{79C72DE5-0655-4611-9AA4-40FA69D9B8EB}" type="parTrans" cxnId="{7C4A8BA0-891B-47E6-8567-A108B631819F}">
      <dgm:prSet/>
      <dgm:spPr/>
      <dgm:t>
        <a:bodyPr/>
        <a:lstStyle/>
        <a:p>
          <a:endParaRPr lang="en-US"/>
        </a:p>
      </dgm:t>
    </dgm:pt>
    <dgm:pt modelId="{6181222C-5E05-48CD-A387-4FC4798B137F}" type="sibTrans" cxnId="{7C4A8BA0-891B-47E6-8567-A108B631819F}">
      <dgm:prSet/>
      <dgm:spPr/>
      <dgm:t>
        <a:bodyPr/>
        <a:lstStyle/>
        <a:p>
          <a:endParaRPr lang="en-US"/>
        </a:p>
      </dgm:t>
    </dgm:pt>
    <dgm:pt modelId="{63F5DA41-18FA-F049-92BE-99DF8357E3C4}" type="pres">
      <dgm:prSet presAssocID="{6F326C69-A806-4DEE-B523-7AA237392EE0}" presName="linear" presStyleCnt="0">
        <dgm:presLayoutVars>
          <dgm:animLvl val="lvl"/>
          <dgm:resizeHandles val="exact"/>
        </dgm:presLayoutVars>
      </dgm:prSet>
      <dgm:spPr/>
    </dgm:pt>
    <dgm:pt modelId="{D1B474A2-AC53-734E-BE2F-E0E58EDDF48E}" type="pres">
      <dgm:prSet presAssocID="{C47CE8B0-EF89-4D15-9D15-D0D85F2CB101}" presName="parentText" presStyleLbl="node1" presStyleIdx="0" presStyleCnt="2">
        <dgm:presLayoutVars>
          <dgm:chMax val="0"/>
          <dgm:bulletEnabled val="1"/>
        </dgm:presLayoutVars>
      </dgm:prSet>
      <dgm:spPr/>
    </dgm:pt>
    <dgm:pt modelId="{24DFD7F7-EDA4-3744-8648-1543D0C24132}" type="pres">
      <dgm:prSet presAssocID="{4104100B-916A-47D6-BA7B-8EDA8BBE34A5}" presName="spacer" presStyleCnt="0"/>
      <dgm:spPr/>
    </dgm:pt>
    <dgm:pt modelId="{EA500F9A-4315-204B-B6A8-8A154A762475}" type="pres">
      <dgm:prSet presAssocID="{7F6DD682-DB4D-408E-91D7-057FF7240896}" presName="parentText" presStyleLbl="node1" presStyleIdx="1" presStyleCnt="2">
        <dgm:presLayoutVars>
          <dgm:chMax val="0"/>
          <dgm:bulletEnabled val="1"/>
        </dgm:presLayoutVars>
      </dgm:prSet>
      <dgm:spPr/>
    </dgm:pt>
  </dgm:ptLst>
  <dgm:cxnLst>
    <dgm:cxn modelId="{86005040-3D98-7540-867D-A48293A26F74}" type="presOf" srcId="{C47CE8B0-EF89-4D15-9D15-D0D85F2CB101}" destId="{D1B474A2-AC53-734E-BE2F-E0E58EDDF48E}" srcOrd="0" destOrd="0" presId="urn:microsoft.com/office/officeart/2005/8/layout/vList2"/>
    <dgm:cxn modelId="{29CEC162-4D83-DE40-8275-2F19539C9E77}" type="presOf" srcId="{6F326C69-A806-4DEE-B523-7AA237392EE0}" destId="{63F5DA41-18FA-F049-92BE-99DF8357E3C4}" srcOrd="0" destOrd="0" presId="urn:microsoft.com/office/officeart/2005/8/layout/vList2"/>
    <dgm:cxn modelId="{B4A49A66-1B9A-F147-9093-8C95EFCE5361}" type="presOf" srcId="{7F6DD682-DB4D-408E-91D7-057FF7240896}" destId="{EA500F9A-4315-204B-B6A8-8A154A762475}" srcOrd="0" destOrd="0" presId="urn:microsoft.com/office/officeart/2005/8/layout/vList2"/>
    <dgm:cxn modelId="{7C4A8BA0-891B-47E6-8567-A108B631819F}" srcId="{6F326C69-A806-4DEE-B523-7AA237392EE0}" destId="{7F6DD682-DB4D-408E-91D7-057FF7240896}" srcOrd="1" destOrd="0" parTransId="{79C72DE5-0655-4611-9AA4-40FA69D9B8EB}" sibTransId="{6181222C-5E05-48CD-A387-4FC4798B137F}"/>
    <dgm:cxn modelId="{9FCDEBD6-7CF0-42DA-9E32-00C794D956DF}" srcId="{6F326C69-A806-4DEE-B523-7AA237392EE0}" destId="{C47CE8B0-EF89-4D15-9D15-D0D85F2CB101}" srcOrd="0" destOrd="0" parTransId="{409E8EB4-9FB1-46F3-B46C-95C241F0373F}" sibTransId="{4104100B-916A-47D6-BA7B-8EDA8BBE34A5}"/>
    <dgm:cxn modelId="{050AC9AA-7CE0-A743-9D3D-E19E7C76648A}" type="presParOf" srcId="{63F5DA41-18FA-F049-92BE-99DF8357E3C4}" destId="{D1B474A2-AC53-734E-BE2F-E0E58EDDF48E}" srcOrd="0" destOrd="0" presId="urn:microsoft.com/office/officeart/2005/8/layout/vList2"/>
    <dgm:cxn modelId="{7CBC788B-3C37-5C44-B5F8-933ED0C00846}" type="presParOf" srcId="{63F5DA41-18FA-F049-92BE-99DF8357E3C4}" destId="{24DFD7F7-EDA4-3744-8648-1543D0C24132}" srcOrd="1" destOrd="0" presId="urn:microsoft.com/office/officeart/2005/8/layout/vList2"/>
    <dgm:cxn modelId="{4B7F0515-811A-3F4F-B40A-5A2A0EA51E4A}" type="presParOf" srcId="{63F5DA41-18FA-F049-92BE-99DF8357E3C4}" destId="{EA500F9A-4315-204B-B6A8-8A154A76247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773129-767D-4FEE-A93F-91E38E770983}"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CC059868-EE21-4AD5-A78A-A3DE8ADCE1B7}">
      <dgm:prSet/>
      <dgm:spPr/>
      <dgm:t>
        <a:bodyPr/>
        <a:lstStyle/>
        <a:p>
          <a:r>
            <a:rPr lang="pt-BR" dirty="0"/>
            <a:t>Bancos Cooperativos </a:t>
          </a:r>
          <a:endParaRPr lang="en-US" dirty="0"/>
        </a:p>
      </dgm:t>
    </dgm:pt>
    <dgm:pt modelId="{87C41078-C0D7-43C6-A06A-C5FE0AA70654}" type="parTrans" cxnId="{6065E804-B6EA-4DAE-81C7-C696E11977E9}">
      <dgm:prSet/>
      <dgm:spPr/>
      <dgm:t>
        <a:bodyPr/>
        <a:lstStyle/>
        <a:p>
          <a:endParaRPr lang="en-US"/>
        </a:p>
      </dgm:t>
    </dgm:pt>
    <dgm:pt modelId="{0055FAE9-9DFB-4EAC-BFAA-BA9389CA6CBC}" type="sibTrans" cxnId="{6065E804-B6EA-4DAE-81C7-C696E11977E9}">
      <dgm:prSet/>
      <dgm:spPr/>
      <dgm:t>
        <a:bodyPr/>
        <a:lstStyle/>
        <a:p>
          <a:endParaRPr lang="en-US"/>
        </a:p>
      </dgm:t>
    </dgm:pt>
    <dgm:pt modelId="{B56E989D-7C33-42D2-9A0B-CB93145EB4CB}">
      <dgm:prSet/>
      <dgm:spPr/>
      <dgm:t>
        <a:bodyPr/>
        <a:lstStyle/>
        <a:p>
          <a:r>
            <a:rPr lang="pt-BR"/>
            <a:t>Bancos de Câmbio</a:t>
          </a:r>
          <a:endParaRPr lang="en-US"/>
        </a:p>
      </dgm:t>
    </dgm:pt>
    <dgm:pt modelId="{F8AE65A2-64DA-4E5B-BEE4-B72071826817}" type="parTrans" cxnId="{567F140B-6DF1-4E1F-A17D-6697C357BCE7}">
      <dgm:prSet/>
      <dgm:spPr/>
      <dgm:t>
        <a:bodyPr/>
        <a:lstStyle/>
        <a:p>
          <a:endParaRPr lang="en-US"/>
        </a:p>
      </dgm:t>
    </dgm:pt>
    <dgm:pt modelId="{D6741E50-90C0-4AF0-AD21-1C09CDE36678}" type="sibTrans" cxnId="{567F140B-6DF1-4E1F-A17D-6697C357BCE7}">
      <dgm:prSet/>
      <dgm:spPr/>
      <dgm:t>
        <a:bodyPr/>
        <a:lstStyle/>
        <a:p>
          <a:endParaRPr lang="en-US"/>
        </a:p>
      </dgm:t>
    </dgm:pt>
    <dgm:pt modelId="{56966A81-C347-441E-AF9A-B81A6A59F4A0}">
      <dgm:prSet/>
      <dgm:spPr/>
      <dgm:t>
        <a:bodyPr/>
        <a:lstStyle/>
        <a:p>
          <a:r>
            <a:rPr lang="pt-BR"/>
            <a:t>Sociedades de Arrendamento Mercantil (leasing)</a:t>
          </a:r>
          <a:endParaRPr lang="en-US"/>
        </a:p>
      </dgm:t>
    </dgm:pt>
    <dgm:pt modelId="{3B1CDCE4-00E8-4C73-8791-E364BB856488}" type="parTrans" cxnId="{1BEAEDCF-AE02-4A00-9EC6-C83D16D7DD68}">
      <dgm:prSet/>
      <dgm:spPr/>
      <dgm:t>
        <a:bodyPr/>
        <a:lstStyle/>
        <a:p>
          <a:endParaRPr lang="en-US"/>
        </a:p>
      </dgm:t>
    </dgm:pt>
    <dgm:pt modelId="{83BA68EC-B16F-448D-9E0E-B2DF5B7CDF0B}" type="sibTrans" cxnId="{1BEAEDCF-AE02-4A00-9EC6-C83D16D7DD68}">
      <dgm:prSet/>
      <dgm:spPr/>
      <dgm:t>
        <a:bodyPr/>
        <a:lstStyle/>
        <a:p>
          <a:endParaRPr lang="en-US"/>
        </a:p>
      </dgm:t>
    </dgm:pt>
    <dgm:pt modelId="{B370304C-D2AE-4DC7-8D9D-2350AFAEC1A7}">
      <dgm:prSet/>
      <dgm:spPr/>
      <dgm:t>
        <a:bodyPr/>
        <a:lstStyle/>
        <a:p>
          <a:r>
            <a:rPr lang="pt-BR"/>
            <a:t>Administradoras de Consórcio</a:t>
          </a:r>
          <a:endParaRPr lang="en-US"/>
        </a:p>
      </dgm:t>
    </dgm:pt>
    <dgm:pt modelId="{E7180B74-CB44-4024-A61F-5E9B008049F4}" type="parTrans" cxnId="{AE1650AD-5831-468B-AC17-57AC9EC8E7C3}">
      <dgm:prSet/>
      <dgm:spPr/>
      <dgm:t>
        <a:bodyPr/>
        <a:lstStyle/>
        <a:p>
          <a:endParaRPr lang="en-US"/>
        </a:p>
      </dgm:t>
    </dgm:pt>
    <dgm:pt modelId="{B4F2028B-655E-4D75-9212-70CD4BDB9827}" type="sibTrans" cxnId="{AE1650AD-5831-468B-AC17-57AC9EC8E7C3}">
      <dgm:prSet/>
      <dgm:spPr/>
      <dgm:t>
        <a:bodyPr/>
        <a:lstStyle/>
        <a:p>
          <a:endParaRPr lang="en-US"/>
        </a:p>
      </dgm:t>
    </dgm:pt>
    <dgm:pt modelId="{1F451641-94BD-47A6-8B36-8100C80910E6}">
      <dgm:prSet/>
      <dgm:spPr/>
      <dgm:t>
        <a:bodyPr/>
        <a:lstStyle/>
        <a:p>
          <a:r>
            <a:rPr lang="pt-BR"/>
            <a:t>Companhias Financeiras, etc...</a:t>
          </a:r>
          <a:endParaRPr lang="en-US"/>
        </a:p>
      </dgm:t>
    </dgm:pt>
    <dgm:pt modelId="{7DEAC0A7-64C1-4E04-BE8A-FDD1E94259DE}" type="parTrans" cxnId="{6B5705BA-40F6-448A-8C3D-94F9AA820A20}">
      <dgm:prSet/>
      <dgm:spPr/>
      <dgm:t>
        <a:bodyPr/>
        <a:lstStyle/>
        <a:p>
          <a:endParaRPr lang="en-US"/>
        </a:p>
      </dgm:t>
    </dgm:pt>
    <dgm:pt modelId="{9CE562C6-3DB1-4968-817C-C2D89CF7BD55}" type="sibTrans" cxnId="{6B5705BA-40F6-448A-8C3D-94F9AA820A20}">
      <dgm:prSet/>
      <dgm:spPr/>
      <dgm:t>
        <a:bodyPr/>
        <a:lstStyle/>
        <a:p>
          <a:endParaRPr lang="en-US"/>
        </a:p>
      </dgm:t>
    </dgm:pt>
    <dgm:pt modelId="{37CE3548-4D12-FC40-ABA3-F4A951F79679}" type="pres">
      <dgm:prSet presAssocID="{33773129-767D-4FEE-A93F-91E38E770983}" presName="vert0" presStyleCnt="0">
        <dgm:presLayoutVars>
          <dgm:dir/>
          <dgm:animOne val="branch"/>
          <dgm:animLvl val="lvl"/>
        </dgm:presLayoutVars>
      </dgm:prSet>
      <dgm:spPr/>
    </dgm:pt>
    <dgm:pt modelId="{7C2F0804-2778-ED4F-A1BC-562BE2B09A04}" type="pres">
      <dgm:prSet presAssocID="{CC059868-EE21-4AD5-A78A-A3DE8ADCE1B7}" presName="thickLine" presStyleLbl="alignNode1" presStyleIdx="0" presStyleCnt="5"/>
      <dgm:spPr/>
    </dgm:pt>
    <dgm:pt modelId="{B4FA05EE-E532-9046-B25C-1CEDA5013D60}" type="pres">
      <dgm:prSet presAssocID="{CC059868-EE21-4AD5-A78A-A3DE8ADCE1B7}" presName="horz1" presStyleCnt="0"/>
      <dgm:spPr/>
    </dgm:pt>
    <dgm:pt modelId="{5A12DFE1-72A3-E547-BD70-5095FDCCC5A4}" type="pres">
      <dgm:prSet presAssocID="{CC059868-EE21-4AD5-A78A-A3DE8ADCE1B7}" presName="tx1" presStyleLbl="revTx" presStyleIdx="0" presStyleCnt="5"/>
      <dgm:spPr/>
    </dgm:pt>
    <dgm:pt modelId="{25FE6EA4-412C-9D44-99EA-60AB4D0BB75E}" type="pres">
      <dgm:prSet presAssocID="{CC059868-EE21-4AD5-A78A-A3DE8ADCE1B7}" presName="vert1" presStyleCnt="0"/>
      <dgm:spPr/>
    </dgm:pt>
    <dgm:pt modelId="{7C19B273-AF3D-0C4E-A82F-AEF164F987EC}" type="pres">
      <dgm:prSet presAssocID="{B56E989D-7C33-42D2-9A0B-CB93145EB4CB}" presName="thickLine" presStyleLbl="alignNode1" presStyleIdx="1" presStyleCnt="5"/>
      <dgm:spPr/>
    </dgm:pt>
    <dgm:pt modelId="{2607D9CA-DAC6-F149-9384-E451E115DD7A}" type="pres">
      <dgm:prSet presAssocID="{B56E989D-7C33-42D2-9A0B-CB93145EB4CB}" presName="horz1" presStyleCnt="0"/>
      <dgm:spPr/>
    </dgm:pt>
    <dgm:pt modelId="{FD4F7EC4-D662-0542-8669-3FBDCFEACE23}" type="pres">
      <dgm:prSet presAssocID="{B56E989D-7C33-42D2-9A0B-CB93145EB4CB}" presName="tx1" presStyleLbl="revTx" presStyleIdx="1" presStyleCnt="5"/>
      <dgm:spPr/>
    </dgm:pt>
    <dgm:pt modelId="{9DA98F08-ECB9-3A4C-B62C-94CB41D08DE3}" type="pres">
      <dgm:prSet presAssocID="{B56E989D-7C33-42D2-9A0B-CB93145EB4CB}" presName="vert1" presStyleCnt="0"/>
      <dgm:spPr/>
    </dgm:pt>
    <dgm:pt modelId="{24DDAEE9-DAB7-8945-8AB0-D0BAC8703DB7}" type="pres">
      <dgm:prSet presAssocID="{56966A81-C347-441E-AF9A-B81A6A59F4A0}" presName="thickLine" presStyleLbl="alignNode1" presStyleIdx="2" presStyleCnt="5"/>
      <dgm:spPr/>
    </dgm:pt>
    <dgm:pt modelId="{2403C964-0836-CC48-A0FF-8168A97FFC0D}" type="pres">
      <dgm:prSet presAssocID="{56966A81-C347-441E-AF9A-B81A6A59F4A0}" presName="horz1" presStyleCnt="0"/>
      <dgm:spPr/>
    </dgm:pt>
    <dgm:pt modelId="{8891C027-675D-E34A-84A7-265A8E16DD47}" type="pres">
      <dgm:prSet presAssocID="{56966A81-C347-441E-AF9A-B81A6A59F4A0}" presName="tx1" presStyleLbl="revTx" presStyleIdx="2" presStyleCnt="5"/>
      <dgm:spPr/>
    </dgm:pt>
    <dgm:pt modelId="{F39304FB-193E-274E-AF5D-4DEFB3F0C938}" type="pres">
      <dgm:prSet presAssocID="{56966A81-C347-441E-AF9A-B81A6A59F4A0}" presName="vert1" presStyleCnt="0"/>
      <dgm:spPr/>
    </dgm:pt>
    <dgm:pt modelId="{D6FF7BC5-D930-9446-812F-F1ABE1C914E3}" type="pres">
      <dgm:prSet presAssocID="{B370304C-D2AE-4DC7-8D9D-2350AFAEC1A7}" presName="thickLine" presStyleLbl="alignNode1" presStyleIdx="3" presStyleCnt="5"/>
      <dgm:spPr/>
    </dgm:pt>
    <dgm:pt modelId="{55AC06B0-1567-A74E-B568-7DE2D483FC97}" type="pres">
      <dgm:prSet presAssocID="{B370304C-D2AE-4DC7-8D9D-2350AFAEC1A7}" presName="horz1" presStyleCnt="0"/>
      <dgm:spPr/>
    </dgm:pt>
    <dgm:pt modelId="{489588C2-B473-9349-9F1D-F142D3BC6ABD}" type="pres">
      <dgm:prSet presAssocID="{B370304C-D2AE-4DC7-8D9D-2350AFAEC1A7}" presName="tx1" presStyleLbl="revTx" presStyleIdx="3" presStyleCnt="5"/>
      <dgm:spPr/>
    </dgm:pt>
    <dgm:pt modelId="{AA0A432B-6BBE-2C46-8C21-897B4DBD1D74}" type="pres">
      <dgm:prSet presAssocID="{B370304C-D2AE-4DC7-8D9D-2350AFAEC1A7}" presName="vert1" presStyleCnt="0"/>
      <dgm:spPr/>
    </dgm:pt>
    <dgm:pt modelId="{AC35FECF-DFFF-6F40-BCD9-F8E8392CF7FC}" type="pres">
      <dgm:prSet presAssocID="{1F451641-94BD-47A6-8B36-8100C80910E6}" presName="thickLine" presStyleLbl="alignNode1" presStyleIdx="4" presStyleCnt="5"/>
      <dgm:spPr/>
    </dgm:pt>
    <dgm:pt modelId="{E298210E-01E8-344E-BE3A-0C97A6F861E7}" type="pres">
      <dgm:prSet presAssocID="{1F451641-94BD-47A6-8B36-8100C80910E6}" presName="horz1" presStyleCnt="0"/>
      <dgm:spPr/>
    </dgm:pt>
    <dgm:pt modelId="{AB633D13-2477-8B4D-A6CA-6AF58FDFAEED}" type="pres">
      <dgm:prSet presAssocID="{1F451641-94BD-47A6-8B36-8100C80910E6}" presName="tx1" presStyleLbl="revTx" presStyleIdx="4" presStyleCnt="5"/>
      <dgm:spPr/>
    </dgm:pt>
    <dgm:pt modelId="{59AFC68C-900F-714D-A604-2A896F26CF27}" type="pres">
      <dgm:prSet presAssocID="{1F451641-94BD-47A6-8B36-8100C80910E6}" presName="vert1" presStyleCnt="0"/>
      <dgm:spPr/>
    </dgm:pt>
  </dgm:ptLst>
  <dgm:cxnLst>
    <dgm:cxn modelId="{7407AE00-FCCF-9A4C-88BF-CDBD1433230B}" type="presOf" srcId="{B370304C-D2AE-4DC7-8D9D-2350AFAEC1A7}" destId="{489588C2-B473-9349-9F1D-F142D3BC6ABD}" srcOrd="0" destOrd="0" presId="urn:microsoft.com/office/officeart/2008/layout/LinedList"/>
    <dgm:cxn modelId="{8F2D4B02-05AE-9E4F-867F-9F29AC3F7F08}" type="presOf" srcId="{33773129-767D-4FEE-A93F-91E38E770983}" destId="{37CE3548-4D12-FC40-ABA3-F4A951F79679}" srcOrd="0" destOrd="0" presId="urn:microsoft.com/office/officeart/2008/layout/LinedList"/>
    <dgm:cxn modelId="{6065E804-B6EA-4DAE-81C7-C696E11977E9}" srcId="{33773129-767D-4FEE-A93F-91E38E770983}" destId="{CC059868-EE21-4AD5-A78A-A3DE8ADCE1B7}" srcOrd="0" destOrd="0" parTransId="{87C41078-C0D7-43C6-A06A-C5FE0AA70654}" sibTransId="{0055FAE9-9DFB-4EAC-BFAA-BA9389CA6CBC}"/>
    <dgm:cxn modelId="{567F140B-6DF1-4E1F-A17D-6697C357BCE7}" srcId="{33773129-767D-4FEE-A93F-91E38E770983}" destId="{B56E989D-7C33-42D2-9A0B-CB93145EB4CB}" srcOrd="1" destOrd="0" parTransId="{F8AE65A2-64DA-4E5B-BEE4-B72071826817}" sibTransId="{D6741E50-90C0-4AF0-AD21-1C09CDE36678}"/>
    <dgm:cxn modelId="{B39C3B5B-7296-5E45-A028-40972F5F0E94}" type="presOf" srcId="{1F451641-94BD-47A6-8B36-8100C80910E6}" destId="{AB633D13-2477-8B4D-A6CA-6AF58FDFAEED}" srcOrd="0" destOrd="0" presId="urn:microsoft.com/office/officeart/2008/layout/LinedList"/>
    <dgm:cxn modelId="{AE1650AD-5831-468B-AC17-57AC9EC8E7C3}" srcId="{33773129-767D-4FEE-A93F-91E38E770983}" destId="{B370304C-D2AE-4DC7-8D9D-2350AFAEC1A7}" srcOrd="3" destOrd="0" parTransId="{E7180B74-CB44-4024-A61F-5E9B008049F4}" sibTransId="{B4F2028B-655E-4D75-9212-70CD4BDB9827}"/>
    <dgm:cxn modelId="{6B5705BA-40F6-448A-8C3D-94F9AA820A20}" srcId="{33773129-767D-4FEE-A93F-91E38E770983}" destId="{1F451641-94BD-47A6-8B36-8100C80910E6}" srcOrd="4" destOrd="0" parTransId="{7DEAC0A7-64C1-4E04-BE8A-FDD1E94259DE}" sibTransId="{9CE562C6-3DB1-4968-817C-C2D89CF7BD55}"/>
    <dgm:cxn modelId="{1BEAEDCF-AE02-4A00-9EC6-C83D16D7DD68}" srcId="{33773129-767D-4FEE-A93F-91E38E770983}" destId="{56966A81-C347-441E-AF9A-B81A6A59F4A0}" srcOrd="2" destOrd="0" parTransId="{3B1CDCE4-00E8-4C73-8791-E364BB856488}" sibTransId="{83BA68EC-B16F-448D-9E0E-B2DF5B7CDF0B}"/>
    <dgm:cxn modelId="{A8717DE3-1AAA-4045-B3B7-6D7C1C9DDC86}" type="presOf" srcId="{56966A81-C347-441E-AF9A-B81A6A59F4A0}" destId="{8891C027-675D-E34A-84A7-265A8E16DD47}" srcOrd="0" destOrd="0" presId="urn:microsoft.com/office/officeart/2008/layout/LinedList"/>
    <dgm:cxn modelId="{3DF3A4F8-6D22-3C4E-B0F2-B1C5CE142743}" type="presOf" srcId="{CC059868-EE21-4AD5-A78A-A3DE8ADCE1B7}" destId="{5A12DFE1-72A3-E547-BD70-5095FDCCC5A4}" srcOrd="0" destOrd="0" presId="urn:microsoft.com/office/officeart/2008/layout/LinedList"/>
    <dgm:cxn modelId="{CA5B53FE-D1F8-4441-AE4E-F267500C7E3F}" type="presOf" srcId="{B56E989D-7C33-42D2-9A0B-CB93145EB4CB}" destId="{FD4F7EC4-D662-0542-8669-3FBDCFEACE23}" srcOrd="0" destOrd="0" presId="urn:microsoft.com/office/officeart/2008/layout/LinedList"/>
    <dgm:cxn modelId="{DC4ECC81-241F-004D-95BA-8A14E990B515}" type="presParOf" srcId="{37CE3548-4D12-FC40-ABA3-F4A951F79679}" destId="{7C2F0804-2778-ED4F-A1BC-562BE2B09A04}" srcOrd="0" destOrd="0" presId="urn:microsoft.com/office/officeart/2008/layout/LinedList"/>
    <dgm:cxn modelId="{F9605366-0FB9-C242-A600-C272AAFE5D11}" type="presParOf" srcId="{37CE3548-4D12-FC40-ABA3-F4A951F79679}" destId="{B4FA05EE-E532-9046-B25C-1CEDA5013D60}" srcOrd="1" destOrd="0" presId="urn:microsoft.com/office/officeart/2008/layout/LinedList"/>
    <dgm:cxn modelId="{84D76A85-C6EF-E749-BCD4-5D1B49A4FA3B}" type="presParOf" srcId="{B4FA05EE-E532-9046-B25C-1CEDA5013D60}" destId="{5A12DFE1-72A3-E547-BD70-5095FDCCC5A4}" srcOrd="0" destOrd="0" presId="urn:microsoft.com/office/officeart/2008/layout/LinedList"/>
    <dgm:cxn modelId="{B5ED635E-C723-7749-AB17-570B73E27F2E}" type="presParOf" srcId="{B4FA05EE-E532-9046-B25C-1CEDA5013D60}" destId="{25FE6EA4-412C-9D44-99EA-60AB4D0BB75E}" srcOrd="1" destOrd="0" presId="urn:microsoft.com/office/officeart/2008/layout/LinedList"/>
    <dgm:cxn modelId="{2F0809E1-DEE1-714C-8C72-3ACE1CCFD17C}" type="presParOf" srcId="{37CE3548-4D12-FC40-ABA3-F4A951F79679}" destId="{7C19B273-AF3D-0C4E-A82F-AEF164F987EC}" srcOrd="2" destOrd="0" presId="urn:microsoft.com/office/officeart/2008/layout/LinedList"/>
    <dgm:cxn modelId="{485F7337-C3CE-874A-BDBC-4CE6741539F5}" type="presParOf" srcId="{37CE3548-4D12-FC40-ABA3-F4A951F79679}" destId="{2607D9CA-DAC6-F149-9384-E451E115DD7A}" srcOrd="3" destOrd="0" presId="urn:microsoft.com/office/officeart/2008/layout/LinedList"/>
    <dgm:cxn modelId="{4D19B950-32A7-534F-AA08-841C48AB09F7}" type="presParOf" srcId="{2607D9CA-DAC6-F149-9384-E451E115DD7A}" destId="{FD4F7EC4-D662-0542-8669-3FBDCFEACE23}" srcOrd="0" destOrd="0" presId="urn:microsoft.com/office/officeart/2008/layout/LinedList"/>
    <dgm:cxn modelId="{0A763EBF-A91C-7E42-BB69-E04225071FBE}" type="presParOf" srcId="{2607D9CA-DAC6-F149-9384-E451E115DD7A}" destId="{9DA98F08-ECB9-3A4C-B62C-94CB41D08DE3}" srcOrd="1" destOrd="0" presId="urn:microsoft.com/office/officeart/2008/layout/LinedList"/>
    <dgm:cxn modelId="{9B032D2C-4984-6948-B9DC-9FA79F6B3D0B}" type="presParOf" srcId="{37CE3548-4D12-FC40-ABA3-F4A951F79679}" destId="{24DDAEE9-DAB7-8945-8AB0-D0BAC8703DB7}" srcOrd="4" destOrd="0" presId="urn:microsoft.com/office/officeart/2008/layout/LinedList"/>
    <dgm:cxn modelId="{A66DF80F-BC33-6640-A95F-A627D9180489}" type="presParOf" srcId="{37CE3548-4D12-FC40-ABA3-F4A951F79679}" destId="{2403C964-0836-CC48-A0FF-8168A97FFC0D}" srcOrd="5" destOrd="0" presId="urn:microsoft.com/office/officeart/2008/layout/LinedList"/>
    <dgm:cxn modelId="{DE1B31E6-4D6C-0F43-9A7E-1EE3241B007E}" type="presParOf" srcId="{2403C964-0836-CC48-A0FF-8168A97FFC0D}" destId="{8891C027-675D-E34A-84A7-265A8E16DD47}" srcOrd="0" destOrd="0" presId="urn:microsoft.com/office/officeart/2008/layout/LinedList"/>
    <dgm:cxn modelId="{35C8462F-D27F-C842-B429-E3D3E8A85D82}" type="presParOf" srcId="{2403C964-0836-CC48-A0FF-8168A97FFC0D}" destId="{F39304FB-193E-274E-AF5D-4DEFB3F0C938}" srcOrd="1" destOrd="0" presId="urn:microsoft.com/office/officeart/2008/layout/LinedList"/>
    <dgm:cxn modelId="{5522F37B-1C3C-864C-808D-0F9235289E62}" type="presParOf" srcId="{37CE3548-4D12-FC40-ABA3-F4A951F79679}" destId="{D6FF7BC5-D930-9446-812F-F1ABE1C914E3}" srcOrd="6" destOrd="0" presId="urn:microsoft.com/office/officeart/2008/layout/LinedList"/>
    <dgm:cxn modelId="{E92E4F5A-8F66-174C-9364-86E174CCFBC2}" type="presParOf" srcId="{37CE3548-4D12-FC40-ABA3-F4A951F79679}" destId="{55AC06B0-1567-A74E-B568-7DE2D483FC97}" srcOrd="7" destOrd="0" presId="urn:microsoft.com/office/officeart/2008/layout/LinedList"/>
    <dgm:cxn modelId="{65CE348F-014A-D842-B1F5-8FB5F3D77338}" type="presParOf" srcId="{55AC06B0-1567-A74E-B568-7DE2D483FC97}" destId="{489588C2-B473-9349-9F1D-F142D3BC6ABD}" srcOrd="0" destOrd="0" presId="urn:microsoft.com/office/officeart/2008/layout/LinedList"/>
    <dgm:cxn modelId="{BF235278-16B3-BE42-9006-4A46CD143D02}" type="presParOf" srcId="{55AC06B0-1567-A74E-B568-7DE2D483FC97}" destId="{AA0A432B-6BBE-2C46-8C21-897B4DBD1D74}" srcOrd="1" destOrd="0" presId="urn:microsoft.com/office/officeart/2008/layout/LinedList"/>
    <dgm:cxn modelId="{33870DCD-0B31-8144-B1D4-A35F0DF3B67B}" type="presParOf" srcId="{37CE3548-4D12-FC40-ABA3-F4A951F79679}" destId="{AC35FECF-DFFF-6F40-BCD9-F8E8392CF7FC}" srcOrd="8" destOrd="0" presId="urn:microsoft.com/office/officeart/2008/layout/LinedList"/>
    <dgm:cxn modelId="{112B7659-DCA0-6E45-BABE-A15F66933B76}" type="presParOf" srcId="{37CE3548-4D12-FC40-ABA3-F4A951F79679}" destId="{E298210E-01E8-344E-BE3A-0C97A6F861E7}" srcOrd="9" destOrd="0" presId="urn:microsoft.com/office/officeart/2008/layout/LinedList"/>
    <dgm:cxn modelId="{C4D696F9-880D-8447-B471-0761C4021645}" type="presParOf" srcId="{E298210E-01E8-344E-BE3A-0C97A6F861E7}" destId="{AB633D13-2477-8B4D-A6CA-6AF58FDFAEED}" srcOrd="0" destOrd="0" presId="urn:microsoft.com/office/officeart/2008/layout/LinedList"/>
    <dgm:cxn modelId="{CDCA0906-D091-DE4D-BFFF-CDC5408CFBFF}" type="presParOf" srcId="{E298210E-01E8-344E-BE3A-0C97A6F861E7}" destId="{59AFC68C-900F-714D-A604-2A896F26CF2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EF9DA1-6EAD-4ACE-9435-9A51B81B963C}"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CBEF56D9-C899-431B-85DE-40C4B5253502}">
      <dgm:prSet/>
      <dgm:spPr/>
      <dgm:t>
        <a:bodyPr/>
        <a:lstStyle/>
        <a:p>
          <a:r>
            <a:rPr lang="pt-BR"/>
            <a:t>Securitizadoras </a:t>
          </a:r>
          <a:endParaRPr lang="en-US"/>
        </a:p>
      </dgm:t>
    </dgm:pt>
    <dgm:pt modelId="{EAD46C29-E9D3-48FC-B90C-2F3B7E6C7D05}" type="parTrans" cxnId="{FE52781B-2DED-43F1-9731-36FEF2EC64BF}">
      <dgm:prSet/>
      <dgm:spPr/>
      <dgm:t>
        <a:bodyPr/>
        <a:lstStyle/>
        <a:p>
          <a:endParaRPr lang="en-US"/>
        </a:p>
      </dgm:t>
    </dgm:pt>
    <dgm:pt modelId="{E12A0B80-0B68-472A-82B7-27DB21F1047D}" type="sibTrans" cxnId="{FE52781B-2DED-43F1-9731-36FEF2EC64BF}">
      <dgm:prSet/>
      <dgm:spPr/>
      <dgm:t>
        <a:bodyPr/>
        <a:lstStyle/>
        <a:p>
          <a:endParaRPr lang="en-US"/>
        </a:p>
      </dgm:t>
    </dgm:pt>
    <dgm:pt modelId="{42AA2F9B-6FDF-49F3-8B01-3BD803CB393F}">
      <dgm:prSet/>
      <dgm:spPr/>
      <dgm:t>
        <a:bodyPr/>
        <a:lstStyle/>
        <a:p>
          <a:r>
            <a:rPr lang="pt-BR"/>
            <a:t>Empresas de Faturização (Factoring)</a:t>
          </a:r>
          <a:endParaRPr lang="en-US"/>
        </a:p>
      </dgm:t>
    </dgm:pt>
    <dgm:pt modelId="{6A5D0E15-64F6-489F-8F7C-9AB6CD0D5DAE}" type="parTrans" cxnId="{C96F08E2-5ED8-4B58-8714-5D07AE6CD51A}">
      <dgm:prSet/>
      <dgm:spPr/>
      <dgm:t>
        <a:bodyPr/>
        <a:lstStyle/>
        <a:p>
          <a:endParaRPr lang="en-US"/>
        </a:p>
      </dgm:t>
    </dgm:pt>
    <dgm:pt modelId="{B821952E-5BF7-4378-803D-C5D5B636A83C}" type="sibTrans" cxnId="{C96F08E2-5ED8-4B58-8714-5D07AE6CD51A}">
      <dgm:prSet/>
      <dgm:spPr/>
      <dgm:t>
        <a:bodyPr/>
        <a:lstStyle/>
        <a:p>
          <a:endParaRPr lang="en-US"/>
        </a:p>
      </dgm:t>
    </dgm:pt>
    <dgm:pt modelId="{F43E8500-7F8A-4C94-8B49-5798FA657D7F}">
      <dgm:prSet/>
      <dgm:spPr/>
      <dgm:t>
        <a:bodyPr/>
        <a:lstStyle/>
        <a:p>
          <a:r>
            <a:rPr lang="pt-BR" dirty="0"/>
            <a:t>Elas não concedem crédito, mas compram direitos creditórios e recebíveis, em regra sem regresso (diferente de desconto).</a:t>
          </a:r>
          <a:endParaRPr lang="en-US" dirty="0"/>
        </a:p>
      </dgm:t>
    </dgm:pt>
    <dgm:pt modelId="{86D90711-E230-47A5-B569-0A50B06FCB7B}" type="parTrans" cxnId="{D92E718B-BDB8-4240-A1E1-181090E2C222}">
      <dgm:prSet/>
      <dgm:spPr/>
      <dgm:t>
        <a:bodyPr/>
        <a:lstStyle/>
        <a:p>
          <a:endParaRPr lang="en-US"/>
        </a:p>
      </dgm:t>
    </dgm:pt>
    <dgm:pt modelId="{F8DBC7F1-44DC-4AD5-9C1A-49D1CDF0D5D9}" type="sibTrans" cxnId="{D92E718B-BDB8-4240-A1E1-181090E2C222}">
      <dgm:prSet/>
      <dgm:spPr/>
      <dgm:t>
        <a:bodyPr/>
        <a:lstStyle/>
        <a:p>
          <a:endParaRPr lang="en-US"/>
        </a:p>
      </dgm:t>
    </dgm:pt>
    <dgm:pt modelId="{CFBECB83-32DF-7647-B729-5499037E77DF}" type="pres">
      <dgm:prSet presAssocID="{98EF9DA1-6EAD-4ACE-9435-9A51B81B963C}" presName="vert0" presStyleCnt="0">
        <dgm:presLayoutVars>
          <dgm:dir/>
          <dgm:animOne val="branch"/>
          <dgm:animLvl val="lvl"/>
        </dgm:presLayoutVars>
      </dgm:prSet>
      <dgm:spPr/>
    </dgm:pt>
    <dgm:pt modelId="{B8D28696-75D8-D940-92BA-97DA5F528F56}" type="pres">
      <dgm:prSet presAssocID="{CBEF56D9-C899-431B-85DE-40C4B5253502}" presName="thickLine" presStyleLbl="alignNode1" presStyleIdx="0" presStyleCnt="3"/>
      <dgm:spPr/>
    </dgm:pt>
    <dgm:pt modelId="{E0B61816-4674-114D-9D81-9267AF33F2A5}" type="pres">
      <dgm:prSet presAssocID="{CBEF56D9-C899-431B-85DE-40C4B5253502}" presName="horz1" presStyleCnt="0"/>
      <dgm:spPr/>
    </dgm:pt>
    <dgm:pt modelId="{7F3B149D-8184-0649-A2FD-3BC169FC014D}" type="pres">
      <dgm:prSet presAssocID="{CBEF56D9-C899-431B-85DE-40C4B5253502}" presName="tx1" presStyleLbl="revTx" presStyleIdx="0" presStyleCnt="3"/>
      <dgm:spPr/>
    </dgm:pt>
    <dgm:pt modelId="{61FD2A25-29F7-2E4C-B459-5C9D1DF39010}" type="pres">
      <dgm:prSet presAssocID="{CBEF56D9-C899-431B-85DE-40C4B5253502}" presName="vert1" presStyleCnt="0"/>
      <dgm:spPr/>
    </dgm:pt>
    <dgm:pt modelId="{280E676B-78A8-3F4E-AFEF-3FA080348CCF}" type="pres">
      <dgm:prSet presAssocID="{42AA2F9B-6FDF-49F3-8B01-3BD803CB393F}" presName="thickLine" presStyleLbl="alignNode1" presStyleIdx="1" presStyleCnt="3"/>
      <dgm:spPr/>
    </dgm:pt>
    <dgm:pt modelId="{DF8E5FCC-5EDF-644A-B4ED-650E7CD02BA8}" type="pres">
      <dgm:prSet presAssocID="{42AA2F9B-6FDF-49F3-8B01-3BD803CB393F}" presName="horz1" presStyleCnt="0"/>
      <dgm:spPr/>
    </dgm:pt>
    <dgm:pt modelId="{B98383DC-CDF2-FA48-9248-113E13A56FA7}" type="pres">
      <dgm:prSet presAssocID="{42AA2F9B-6FDF-49F3-8B01-3BD803CB393F}" presName="tx1" presStyleLbl="revTx" presStyleIdx="1" presStyleCnt="3"/>
      <dgm:spPr/>
    </dgm:pt>
    <dgm:pt modelId="{35147D63-2EE9-D144-B6AA-B67C2E7AD7CB}" type="pres">
      <dgm:prSet presAssocID="{42AA2F9B-6FDF-49F3-8B01-3BD803CB393F}" presName="vert1" presStyleCnt="0"/>
      <dgm:spPr/>
    </dgm:pt>
    <dgm:pt modelId="{BE34DDFA-22AF-AA42-817A-2ED1F51B8123}" type="pres">
      <dgm:prSet presAssocID="{F43E8500-7F8A-4C94-8B49-5798FA657D7F}" presName="thickLine" presStyleLbl="alignNode1" presStyleIdx="2" presStyleCnt="3"/>
      <dgm:spPr/>
    </dgm:pt>
    <dgm:pt modelId="{02959F06-2F36-724A-AD23-E44ADEDFD6B9}" type="pres">
      <dgm:prSet presAssocID="{F43E8500-7F8A-4C94-8B49-5798FA657D7F}" presName="horz1" presStyleCnt="0"/>
      <dgm:spPr/>
    </dgm:pt>
    <dgm:pt modelId="{4A5BE1F2-1244-BD4A-9AE1-C5D5807D3389}" type="pres">
      <dgm:prSet presAssocID="{F43E8500-7F8A-4C94-8B49-5798FA657D7F}" presName="tx1" presStyleLbl="revTx" presStyleIdx="2" presStyleCnt="3"/>
      <dgm:spPr/>
    </dgm:pt>
    <dgm:pt modelId="{8B5B0140-AE9A-E84B-AD3E-E5E5CF60BC2E}" type="pres">
      <dgm:prSet presAssocID="{F43E8500-7F8A-4C94-8B49-5798FA657D7F}" presName="vert1" presStyleCnt="0"/>
      <dgm:spPr/>
    </dgm:pt>
  </dgm:ptLst>
  <dgm:cxnLst>
    <dgm:cxn modelId="{FE52781B-2DED-43F1-9731-36FEF2EC64BF}" srcId="{98EF9DA1-6EAD-4ACE-9435-9A51B81B963C}" destId="{CBEF56D9-C899-431B-85DE-40C4B5253502}" srcOrd="0" destOrd="0" parTransId="{EAD46C29-E9D3-48FC-B90C-2F3B7E6C7D05}" sibTransId="{E12A0B80-0B68-472A-82B7-27DB21F1047D}"/>
    <dgm:cxn modelId="{62A9341F-3502-5749-98B4-0F79049CAA44}" type="presOf" srcId="{F43E8500-7F8A-4C94-8B49-5798FA657D7F}" destId="{4A5BE1F2-1244-BD4A-9AE1-C5D5807D3389}" srcOrd="0" destOrd="0" presId="urn:microsoft.com/office/officeart/2008/layout/LinedList"/>
    <dgm:cxn modelId="{490D5D52-F680-3545-BBD4-3C795054C4C7}" type="presOf" srcId="{98EF9DA1-6EAD-4ACE-9435-9A51B81B963C}" destId="{CFBECB83-32DF-7647-B729-5499037E77DF}" srcOrd="0" destOrd="0" presId="urn:microsoft.com/office/officeart/2008/layout/LinedList"/>
    <dgm:cxn modelId="{D92E718B-BDB8-4240-A1E1-181090E2C222}" srcId="{98EF9DA1-6EAD-4ACE-9435-9A51B81B963C}" destId="{F43E8500-7F8A-4C94-8B49-5798FA657D7F}" srcOrd="2" destOrd="0" parTransId="{86D90711-E230-47A5-B569-0A50B06FCB7B}" sibTransId="{F8DBC7F1-44DC-4AD5-9C1A-49D1CDF0D5D9}"/>
    <dgm:cxn modelId="{B11F23BB-094C-7044-A0C6-F3AB08A93039}" type="presOf" srcId="{42AA2F9B-6FDF-49F3-8B01-3BD803CB393F}" destId="{B98383DC-CDF2-FA48-9248-113E13A56FA7}" srcOrd="0" destOrd="0" presId="urn:microsoft.com/office/officeart/2008/layout/LinedList"/>
    <dgm:cxn modelId="{9FF9EFC6-C14B-0940-885B-5AAD07D942B9}" type="presOf" srcId="{CBEF56D9-C899-431B-85DE-40C4B5253502}" destId="{7F3B149D-8184-0649-A2FD-3BC169FC014D}" srcOrd="0" destOrd="0" presId="urn:microsoft.com/office/officeart/2008/layout/LinedList"/>
    <dgm:cxn modelId="{C96F08E2-5ED8-4B58-8714-5D07AE6CD51A}" srcId="{98EF9DA1-6EAD-4ACE-9435-9A51B81B963C}" destId="{42AA2F9B-6FDF-49F3-8B01-3BD803CB393F}" srcOrd="1" destOrd="0" parTransId="{6A5D0E15-64F6-489F-8F7C-9AB6CD0D5DAE}" sibTransId="{B821952E-5BF7-4378-803D-C5D5B636A83C}"/>
    <dgm:cxn modelId="{DD51632A-708A-8341-98E8-DA5F9CD81F15}" type="presParOf" srcId="{CFBECB83-32DF-7647-B729-5499037E77DF}" destId="{B8D28696-75D8-D940-92BA-97DA5F528F56}" srcOrd="0" destOrd="0" presId="urn:microsoft.com/office/officeart/2008/layout/LinedList"/>
    <dgm:cxn modelId="{274377F1-13BC-DA4F-B40F-7EDE23113C5A}" type="presParOf" srcId="{CFBECB83-32DF-7647-B729-5499037E77DF}" destId="{E0B61816-4674-114D-9D81-9267AF33F2A5}" srcOrd="1" destOrd="0" presId="urn:microsoft.com/office/officeart/2008/layout/LinedList"/>
    <dgm:cxn modelId="{CB4150ED-E24E-0841-97ED-161FCAF31B3E}" type="presParOf" srcId="{E0B61816-4674-114D-9D81-9267AF33F2A5}" destId="{7F3B149D-8184-0649-A2FD-3BC169FC014D}" srcOrd="0" destOrd="0" presId="urn:microsoft.com/office/officeart/2008/layout/LinedList"/>
    <dgm:cxn modelId="{675242B9-030F-F047-B476-4607F33D1561}" type="presParOf" srcId="{E0B61816-4674-114D-9D81-9267AF33F2A5}" destId="{61FD2A25-29F7-2E4C-B459-5C9D1DF39010}" srcOrd="1" destOrd="0" presId="urn:microsoft.com/office/officeart/2008/layout/LinedList"/>
    <dgm:cxn modelId="{0BFA65D7-14D8-F246-9353-63E744002D9F}" type="presParOf" srcId="{CFBECB83-32DF-7647-B729-5499037E77DF}" destId="{280E676B-78A8-3F4E-AFEF-3FA080348CCF}" srcOrd="2" destOrd="0" presId="urn:microsoft.com/office/officeart/2008/layout/LinedList"/>
    <dgm:cxn modelId="{2269E0EB-0C22-4B45-AF3B-4686B8F8F051}" type="presParOf" srcId="{CFBECB83-32DF-7647-B729-5499037E77DF}" destId="{DF8E5FCC-5EDF-644A-B4ED-650E7CD02BA8}" srcOrd="3" destOrd="0" presId="urn:microsoft.com/office/officeart/2008/layout/LinedList"/>
    <dgm:cxn modelId="{7FBE246C-1794-784B-AF9D-B128EC64F0F1}" type="presParOf" srcId="{DF8E5FCC-5EDF-644A-B4ED-650E7CD02BA8}" destId="{B98383DC-CDF2-FA48-9248-113E13A56FA7}" srcOrd="0" destOrd="0" presId="urn:microsoft.com/office/officeart/2008/layout/LinedList"/>
    <dgm:cxn modelId="{FDCA1FFC-6A51-774B-BB80-382EB0B05E0E}" type="presParOf" srcId="{DF8E5FCC-5EDF-644A-B4ED-650E7CD02BA8}" destId="{35147D63-2EE9-D144-B6AA-B67C2E7AD7CB}" srcOrd="1" destOrd="0" presId="urn:microsoft.com/office/officeart/2008/layout/LinedList"/>
    <dgm:cxn modelId="{CB7FFC14-8633-AE4A-B57F-D46A1A98EE1E}" type="presParOf" srcId="{CFBECB83-32DF-7647-B729-5499037E77DF}" destId="{BE34DDFA-22AF-AA42-817A-2ED1F51B8123}" srcOrd="4" destOrd="0" presId="urn:microsoft.com/office/officeart/2008/layout/LinedList"/>
    <dgm:cxn modelId="{9E4EE898-844C-2345-858A-5AC414B9F1B7}" type="presParOf" srcId="{CFBECB83-32DF-7647-B729-5499037E77DF}" destId="{02959F06-2F36-724A-AD23-E44ADEDFD6B9}" srcOrd="5" destOrd="0" presId="urn:microsoft.com/office/officeart/2008/layout/LinedList"/>
    <dgm:cxn modelId="{7D916C56-9F94-A347-984E-BA762453EA80}" type="presParOf" srcId="{02959F06-2F36-724A-AD23-E44ADEDFD6B9}" destId="{4A5BE1F2-1244-BD4A-9AE1-C5D5807D3389}" srcOrd="0" destOrd="0" presId="urn:microsoft.com/office/officeart/2008/layout/LinedList"/>
    <dgm:cxn modelId="{5B3CBC1E-E2A4-3946-AB3E-027357A698EF}" type="presParOf" srcId="{02959F06-2F36-724A-AD23-E44ADEDFD6B9}" destId="{8B5B0140-AE9A-E84B-AD3E-E5E5CF60BC2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5BDBA0-AFDB-4A40-B849-30F178F4C3EB}"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8B1D53CD-D81D-4F20-92A4-75BF2FA726B0}">
      <dgm:prSet/>
      <dgm:spPr/>
      <dgm:t>
        <a:bodyPr/>
        <a:lstStyle/>
        <a:p>
          <a:r>
            <a:rPr lang="pt-BR"/>
            <a:t>Instituições financeiras não bancárias, ou instituições não financeiras, ocupam papel de bancos comerciais na mobilização de créditos</a:t>
          </a:r>
          <a:endParaRPr lang="en-US"/>
        </a:p>
      </dgm:t>
    </dgm:pt>
    <dgm:pt modelId="{1AD63414-7082-44A6-98A3-0AA108044C09}" type="parTrans" cxnId="{7404B936-A08F-4178-BC58-290BE33948C5}">
      <dgm:prSet/>
      <dgm:spPr/>
      <dgm:t>
        <a:bodyPr/>
        <a:lstStyle/>
        <a:p>
          <a:endParaRPr lang="en-US"/>
        </a:p>
      </dgm:t>
    </dgm:pt>
    <dgm:pt modelId="{2E743B98-A18D-4707-92DC-BD572A72354C}" type="sibTrans" cxnId="{7404B936-A08F-4178-BC58-290BE33948C5}">
      <dgm:prSet/>
      <dgm:spPr/>
      <dgm:t>
        <a:bodyPr/>
        <a:lstStyle/>
        <a:p>
          <a:endParaRPr lang="en-US"/>
        </a:p>
      </dgm:t>
    </dgm:pt>
    <dgm:pt modelId="{DC128D09-DBCE-44A3-8188-51FFD2CFBB89}">
      <dgm:prSet/>
      <dgm:spPr/>
      <dgm:t>
        <a:bodyPr/>
        <a:lstStyle/>
        <a:p>
          <a:r>
            <a:rPr lang="pt-BR"/>
            <a:t>Falta de regulação, ou regulação frouxa, cria riscos sistêmicos</a:t>
          </a:r>
          <a:endParaRPr lang="en-US"/>
        </a:p>
      </dgm:t>
    </dgm:pt>
    <dgm:pt modelId="{0FE71486-50B2-4302-A955-77C34DDE4AE6}" type="parTrans" cxnId="{58B280D2-71D5-4F04-9E13-0B74ACBA9E82}">
      <dgm:prSet/>
      <dgm:spPr/>
      <dgm:t>
        <a:bodyPr/>
        <a:lstStyle/>
        <a:p>
          <a:endParaRPr lang="en-US"/>
        </a:p>
      </dgm:t>
    </dgm:pt>
    <dgm:pt modelId="{22F5A98A-79BF-46D8-AB11-23D9A15ACC74}" type="sibTrans" cxnId="{58B280D2-71D5-4F04-9E13-0B74ACBA9E82}">
      <dgm:prSet/>
      <dgm:spPr/>
      <dgm:t>
        <a:bodyPr/>
        <a:lstStyle/>
        <a:p>
          <a:endParaRPr lang="en-US"/>
        </a:p>
      </dgm:t>
    </dgm:pt>
    <dgm:pt modelId="{448CC3A8-CE06-453D-BBEB-3EEC67BEA55A}">
      <dgm:prSet/>
      <dgm:spPr/>
      <dgm:t>
        <a:bodyPr/>
        <a:lstStyle/>
        <a:p>
          <a:r>
            <a:rPr lang="pt-BR"/>
            <a:t>Operam com alta alavancagem, intermediando operações com comissão ou spread.</a:t>
          </a:r>
          <a:endParaRPr lang="en-US"/>
        </a:p>
      </dgm:t>
    </dgm:pt>
    <dgm:pt modelId="{A9B4C6F2-CD33-402B-B814-0156D01E19FE}" type="parTrans" cxnId="{10DA3B3A-672D-4FFD-A5B2-5D97E0722662}">
      <dgm:prSet/>
      <dgm:spPr/>
      <dgm:t>
        <a:bodyPr/>
        <a:lstStyle/>
        <a:p>
          <a:endParaRPr lang="en-US"/>
        </a:p>
      </dgm:t>
    </dgm:pt>
    <dgm:pt modelId="{D6D11A5F-337F-4BBC-98F0-2B7D546167C4}" type="sibTrans" cxnId="{10DA3B3A-672D-4FFD-A5B2-5D97E0722662}">
      <dgm:prSet/>
      <dgm:spPr/>
      <dgm:t>
        <a:bodyPr/>
        <a:lstStyle/>
        <a:p>
          <a:endParaRPr lang="en-US"/>
        </a:p>
      </dgm:t>
    </dgm:pt>
    <dgm:pt modelId="{DB8DDF87-67BC-4939-970A-3D2DD6F2EEB8}">
      <dgm:prSet/>
      <dgm:spPr/>
      <dgm:t>
        <a:bodyPr/>
        <a:lstStyle/>
        <a:p>
          <a:r>
            <a:rPr lang="pt-BR"/>
            <a:t>Fundos (em especial de hedge), bancos de investimentos, securitizadoras, seguradoras de créditos, etc..</a:t>
          </a:r>
          <a:endParaRPr lang="en-US"/>
        </a:p>
      </dgm:t>
    </dgm:pt>
    <dgm:pt modelId="{D2AA2F39-A11C-4DAC-BC48-C466949BD67D}" type="parTrans" cxnId="{83451707-2069-4A3A-8ABB-C7FDB9C78096}">
      <dgm:prSet/>
      <dgm:spPr/>
      <dgm:t>
        <a:bodyPr/>
        <a:lstStyle/>
        <a:p>
          <a:endParaRPr lang="en-US"/>
        </a:p>
      </dgm:t>
    </dgm:pt>
    <dgm:pt modelId="{2EF68826-FEBB-4881-93CF-59C41EF24CDB}" type="sibTrans" cxnId="{83451707-2069-4A3A-8ABB-C7FDB9C78096}">
      <dgm:prSet/>
      <dgm:spPr/>
      <dgm:t>
        <a:bodyPr/>
        <a:lstStyle/>
        <a:p>
          <a:endParaRPr lang="en-US"/>
        </a:p>
      </dgm:t>
    </dgm:pt>
    <dgm:pt modelId="{AF61D3DE-BC8C-441D-8FFD-FA505909BDEF}">
      <dgm:prSet/>
      <dgm:spPr/>
      <dgm:t>
        <a:bodyPr/>
        <a:lstStyle/>
        <a:p>
          <a:r>
            <a:rPr lang="pt-BR"/>
            <a:t>Termo cunhado em 2007 por Paul McCulley</a:t>
          </a:r>
          <a:endParaRPr lang="en-US"/>
        </a:p>
      </dgm:t>
    </dgm:pt>
    <dgm:pt modelId="{C4C47E82-A56B-4C8E-9FAA-1508D788478E}" type="parTrans" cxnId="{1DB526C3-43F0-4705-B88D-DB8EEF4C23D5}">
      <dgm:prSet/>
      <dgm:spPr/>
      <dgm:t>
        <a:bodyPr/>
        <a:lstStyle/>
        <a:p>
          <a:endParaRPr lang="en-US"/>
        </a:p>
      </dgm:t>
    </dgm:pt>
    <dgm:pt modelId="{A092DDB1-A743-456A-ABCC-84313FC9A357}" type="sibTrans" cxnId="{1DB526C3-43F0-4705-B88D-DB8EEF4C23D5}">
      <dgm:prSet/>
      <dgm:spPr/>
      <dgm:t>
        <a:bodyPr/>
        <a:lstStyle/>
        <a:p>
          <a:endParaRPr lang="en-US"/>
        </a:p>
      </dgm:t>
    </dgm:pt>
    <dgm:pt modelId="{810FD10B-55E7-4487-AB81-C44B08FC854C}">
      <dgm:prSet/>
      <dgm:spPr/>
      <dgm:t>
        <a:bodyPr/>
        <a:lstStyle/>
        <a:p>
          <a:r>
            <a:rPr lang="pt-BR"/>
            <a:t>Papel chave na crise de 2008.</a:t>
          </a:r>
          <a:endParaRPr lang="en-US"/>
        </a:p>
      </dgm:t>
    </dgm:pt>
    <dgm:pt modelId="{214B0600-324B-47AD-9E54-7F348CC58FA8}" type="parTrans" cxnId="{338A8E6F-4DDB-464B-96F0-32C907FD66FB}">
      <dgm:prSet/>
      <dgm:spPr/>
      <dgm:t>
        <a:bodyPr/>
        <a:lstStyle/>
        <a:p>
          <a:endParaRPr lang="en-US"/>
        </a:p>
      </dgm:t>
    </dgm:pt>
    <dgm:pt modelId="{2C935DAD-7C09-48A1-A849-E0C9E4F4CF59}" type="sibTrans" cxnId="{338A8E6F-4DDB-464B-96F0-32C907FD66FB}">
      <dgm:prSet/>
      <dgm:spPr/>
      <dgm:t>
        <a:bodyPr/>
        <a:lstStyle/>
        <a:p>
          <a:endParaRPr lang="en-US"/>
        </a:p>
      </dgm:t>
    </dgm:pt>
    <dgm:pt modelId="{F7173465-ECFE-A942-8A5D-75453E1441C8}" type="pres">
      <dgm:prSet presAssocID="{775BDBA0-AFDB-4A40-B849-30F178F4C3EB}" presName="vert0" presStyleCnt="0">
        <dgm:presLayoutVars>
          <dgm:dir/>
          <dgm:animOne val="branch"/>
          <dgm:animLvl val="lvl"/>
        </dgm:presLayoutVars>
      </dgm:prSet>
      <dgm:spPr/>
    </dgm:pt>
    <dgm:pt modelId="{149694C9-FFC8-4644-9287-986B3D83DA89}" type="pres">
      <dgm:prSet presAssocID="{8B1D53CD-D81D-4F20-92A4-75BF2FA726B0}" presName="thickLine" presStyleLbl="alignNode1" presStyleIdx="0" presStyleCnt="6"/>
      <dgm:spPr/>
    </dgm:pt>
    <dgm:pt modelId="{D41D4B33-F21D-0247-9B14-49720FBF1EA7}" type="pres">
      <dgm:prSet presAssocID="{8B1D53CD-D81D-4F20-92A4-75BF2FA726B0}" presName="horz1" presStyleCnt="0"/>
      <dgm:spPr/>
    </dgm:pt>
    <dgm:pt modelId="{A4AE2539-3BC8-BD47-87F4-290B941447AA}" type="pres">
      <dgm:prSet presAssocID="{8B1D53CD-D81D-4F20-92A4-75BF2FA726B0}" presName="tx1" presStyleLbl="revTx" presStyleIdx="0" presStyleCnt="6"/>
      <dgm:spPr/>
    </dgm:pt>
    <dgm:pt modelId="{42C3E95A-C036-2B45-ADBF-80C8C8816B9E}" type="pres">
      <dgm:prSet presAssocID="{8B1D53CD-D81D-4F20-92A4-75BF2FA726B0}" presName="vert1" presStyleCnt="0"/>
      <dgm:spPr/>
    </dgm:pt>
    <dgm:pt modelId="{CFEC761A-4E9E-074C-B630-2BCC5C9CB625}" type="pres">
      <dgm:prSet presAssocID="{DC128D09-DBCE-44A3-8188-51FFD2CFBB89}" presName="thickLine" presStyleLbl="alignNode1" presStyleIdx="1" presStyleCnt="6"/>
      <dgm:spPr/>
    </dgm:pt>
    <dgm:pt modelId="{C0710D91-2B74-1446-A119-A00EF8B15609}" type="pres">
      <dgm:prSet presAssocID="{DC128D09-DBCE-44A3-8188-51FFD2CFBB89}" presName="horz1" presStyleCnt="0"/>
      <dgm:spPr/>
    </dgm:pt>
    <dgm:pt modelId="{6786905D-31FC-304D-BA7C-6AA6F92CBD66}" type="pres">
      <dgm:prSet presAssocID="{DC128D09-DBCE-44A3-8188-51FFD2CFBB89}" presName="tx1" presStyleLbl="revTx" presStyleIdx="1" presStyleCnt="6"/>
      <dgm:spPr/>
    </dgm:pt>
    <dgm:pt modelId="{36119FE4-D44D-5B46-8207-BB3F539A9059}" type="pres">
      <dgm:prSet presAssocID="{DC128D09-DBCE-44A3-8188-51FFD2CFBB89}" presName="vert1" presStyleCnt="0"/>
      <dgm:spPr/>
    </dgm:pt>
    <dgm:pt modelId="{A39965BD-EBEF-0545-B0DB-7DFC4F718CB0}" type="pres">
      <dgm:prSet presAssocID="{448CC3A8-CE06-453D-BBEB-3EEC67BEA55A}" presName="thickLine" presStyleLbl="alignNode1" presStyleIdx="2" presStyleCnt="6"/>
      <dgm:spPr/>
    </dgm:pt>
    <dgm:pt modelId="{759E5CAC-0397-8E46-8772-457E37F5DF09}" type="pres">
      <dgm:prSet presAssocID="{448CC3A8-CE06-453D-BBEB-3EEC67BEA55A}" presName="horz1" presStyleCnt="0"/>
      <dgm:spPr/>
    </dgm:pt>
    <dgm:pt modelId="{7F0BE215-E28F-CF45-A802-4322F1DFD94A}" type="pres">
      <dgm:prSet presAssocID="{448CC3A8-CE06-453D-BBEB-3EEC67BEA55A}" presName="tx1" presStyleLbl="revTx" presStyleIdx="2" presStyleCnt="6"/>
      <dgm:spPr/>
    </dgm:pt>
    <dgm:pt modelId="{6C11A4F0-33C2-ED4A-9AEB-503CE4C46C23}" type="pres">
      <dgm:prSet presAssocID="{448CC3A8-CE06-453D-BBEB-3EEC67BEA55A}" presName="vert1" presStyleCnt="0"/>
      <dgm:spPr/>
    </dgm:pt>
    <dgm:pt modelId="{E12F8475-783E-7B45-B110-8E388C0D243B}" type="pres">
      <dgm:prSet presAssocID="{DB8DDF87-67BC-4939-970A-3D2DD6F2EEB8}" presName="thickLine" presStyleLbl="alignNode1" presStyleIdx="3" presStyleCnt="6"/>
      <dgm:spPr/>
    </dgm:pt>
    <dgm:pt modelId="{F0D6654F-5D23-4543-9816-036DA2BFDAF9}" type="pres">
      <dgm:prSet presAssocID="{DB8DDF87-67BC-4939-970A-3D2DD6F2EEB8}" presName="horz1" presStyleCnt="0"/>
      <dgm:spPr/>
    </dgm:pt>
    <dgm:pt modelId="{773C99FE-AECD-2442-BB1A-42546B084FAF}" type="pres">
      <dgm:prSet presAssocID="{DB8DDF87-67BC-4939-970A-3D2DD6F2EEB8}" presName="tx1" presStyleLbl="revTx" presStyleIdx="3" presStyleCnt="6"/>
      <dgm:spPr/>
    </dgm:pt>
    <dgm:pt modelId="{E30B4DB7-AA87-504D-B143-3DB0FFBCAA56}" type="pres">
      <dgm:prSet presAssocID="{DB8DDF87-67BC-4939-970A-3D2DD6F2EEB8}" presName="vert1" presStyleCnt="0"/>
      <dgm:spPr/>
    </dgm:pt>
    <dgm:pt modelId="{84442940-3C3C-6C46-BBA4-6588A5CB6EFD}" type="pres">
      <dgm:prSet presAssocID="{AF61D3DE-BC8C-441D-8FFD-FA505909BDEF}" presName="thickLine" presStyleLbl="alignNode1" presStyleIdx="4" presStyleCnt="6"/>
      <dgm:spPr/>
    </dgm:pt>
    <dgm:pt modelId="{1F37916D-76E8-E547-8511-D45B0D989629}" type="pres">
      <dgm:prSet presAssocID="{AF61D3DE-BC8C-441D-8FFD-FA505909BDEF}" presName="horz1" presStyleCnt="0"/>
      <dgm:spPr/>
    </dgm:pt>
    <dgm:pt modelId="{940EB885-6FF8-AD46-BA17-C35B9AA3B269}" type="pres">
      <dgm:prSet presAssocID="{AF61D3DE-BC8C-441D-8FFD-FA505909BDEF}" presName="tx1" presStyleLbl="revTx" presStyleIdx="4" presStyleCnt="6"/>
      <dgm:spPr/>
    </dgm:pt>
    <dgm:pt modelId="{318F5383-2C07-CF40-9CA0-7628C48701E5}" type="pres">
      <dgm:prSet presAssocID="{AF61D3DE-BC8C-441D-8FFD-FA505909BDEF}" presName="vert1" presStyleCnt="0"/>
      <dgm:spPr/>
    </dgm:pt>
    <dgm:pt modelId="{2500128A-F660-3F49-872A-A96A4C0466AE}" type="pres">
      <dgm:prSet presAssocID="{810FD10B-55E7-4487-AB81-C44B08FC854C}" presName="thickLine" presStyleLbl="alignNode1" presStyleIdx="5" presStyleCnt="6"/>
      <dgm:spPr/>
    </dgm:pt>
    <dgm:pt modelId="{DAE19A11-60DE-614E-8D10-59CB65C95027}" type="pres">
      <dgm:prSet presAssocID="{810FD10B-55E7-4487-AB81-C44B08FC854C}" presName="horz1" presStyleCnt="0"/>
      <dgm:spPr/>
    </dgm:pt>
    <dgm:pt modelId="{0771DC9C-A7D7-854B-A730-F924D87DC880}" type="pres">
      <dgm:prSet presAssocID="{810FD10B-55E7-4487-AB81-C44B08FC854C}" presName="tx1" presStyleLbl="revTx" presStyleIdx="5" presStyleCnt="6"/>
      <dgm:spPr/>
    </dgm:pt>
    <dgm:pt modelId="{FCFB6D9E-E267-364F-B0A1-1F400BCF8F7B}" type="pres">
      <dgm:prSet presAssocID="{810FD10B-55E7-4487-AB81-C44B08FC854C}" presName="vert1" presStyleCnt="0"/>
      <dgm:spPr/>
    </dgm:pt>
  </dgm:ptLst>
  <dgm:cxnLst>
    <dgm:cxn modelId="{83451707-2069-4A3A-8ABB-C7FDB9C78096}" srcId="{775BDBA0-AFDB-4A40-B849-30F178F4C3EB}" destId="{DB8DDF87-67BC-4939-970A-3D2DD6F2EEB8}" srcOrd="3" destOrd="0" parTransId="{D2AA2F39-A11C-4DAC-BC48-C466949BD67D}" sibTransId="{2EF68826-FEBB-4881-93CF-59C41EF24CDB}"/>
    <dgm:cxn modelId="{984C9B32-E64B-384A-B2D4-E519A43E6363}" type="presOf" srcId="{448CC3A8-CE06-453D-BBEB-3EEC67BEA55A}" destId="{7F0BE215-E28F-CF45-A802-4322F1DFD94A}" srcOrd="0" destOrd="0" presId="urn:microsoft.com/office/officeart/2008/layout/LinedList"/>
    <dgm:cxn modelId="{7777FA33-8D8E-254C-8A4A-6BBE726E8AB5}" type="presOf" srcId="{DB8DDF87-67BC-4939-970A-3D2DD6F2EEB8}" destId="{773C99FE-AECD-2442-BB1A-42546B084FAF}" srcOrd="0" destOrd="0" presId="urn:microsoft.com/office/officeart/2008/layout/LinedList"/>
    <dgm:cxn modelId="{7404B936-A08F-4178-BC58-290BE33948C5}" srcId="{775BDBA0-AFDB-4A40-B849-30F178F4C3EB}" destId="{8B1D53CD-D81D-4F20-92A4-75BF2FA726B0}" srcOrd="0" destOrd="0" parTransId="{1AD63414-7082-44A6-98A3-0AA108044C09}" sibTransId="{2E743B98-A18D-4707-92DC-BD572A72354C}"/>
    <dgm:cxn modelId="{10DA3B3A-672D-4FFD-A5B2-5D97E0722662}" srcId="{775BDBA0-AFDB-4A40-B849-30F178F4C3EB}" destId="{448CC3A8-CE06-453D-BBEB-3EEC67BEA55A}" srcOrd="2" destOrd="0" parTransId="{A9B4C6F2-CD33-402B-B814-0156D01E19FE}" sibTransId="{D6D11A5F-337F-4BBC-98F0-2B7D546167C4}"/>
    <dgm:cxn modelId="{73711A4C-0103-844A-9B04-97BB6471EE24}" type="presOf" srcId="{810FD10B-55E7-4487-AB81-C44B08FC854C}" destId="{0771DC9C-A7D7-854B-A730-F924D87DC880}" srcOrd="0" destOrd="0" presId="urn:microsoft.com/office/officeart/2008/layout/LinedList"/>
    <dgm:cxn modelId="{694AE26D-B9E3-F64E-B3C1-6F9F38FF6138}" type="presOf" srcId="{AF61D3DE-BC8C-441D-8FFD-FA505909BDEF}" destId="{940EB885-6FF8-AD46-BA17-C35B9AA3B269}" srcOrd="0" destOrd="0" presId="urn:microsoft.com/office/officeart/2008/layout/LinedList"/>
    <dgm:cxn modelId="{338A8E6F-4DDB-464B-96F0-32C907FD66FB}" srcId="{775BDBA0-AFDB-4A40-B849-30F178F4C3EB}" destId="{810FD10B-55E7-4487-AB81-C44B08FC854C}" srcOrd="5" destOrd="0" parTransId="{214B0600-324B-47AD-9E54-7F348CC58FA8}" sibTransId="{2C935DAD-7C09-48A1-A849-E0C9E4F4CF59}"/>
    <dgm:cxn modelId="{71707B76-6C30-E240-93A0-E185743AAB64}" type="presOf" srcId="{8B1D53CD-D81D-4F20-92A4-75BF2FA726B0}" destId="{A4AE2539-3BC8-BD47-87F4-290B941447AA}" srcOrd="0" destOrd="0" presId="urn:microsoft.com/office/officeart/2008/layout/LinedList"/>
    <dgm:cxn modelId="{C06EC1A1-C272-4D4E-AAD8-9F772C737880}" type="presOf" srcId="{775BDBA0-AFDB-4A40-B849-30F178F4C3EB}" destId="{F7173465-ECFE-A942-8A5D-75453E1441C8}" srcOrd="0" destOrd="0" presId="urn:microsoft.com/office/officeart/2008/layout/LinedList"/>
    <dgm:cxn modelId="{4BB385B6-0D5B-E74B-8378-09481B4C8397}" type="presOf" srcId="{DC128D09-DBCE-44A3-8188-51FFD2CFBB89}" destId="{6786905D-31FC-304D-BA7C-6AA6F92CBD66}" srcOrd="0" destOrd="0" presId="urn:microsoft.com/office/officeart/2008/layout/LinedList"/>
    <dgm:cxn modelId="{1DB526C3-43F0-4705-B88D-DB8EEF4C23D5}" srcId="{775BDBA0-AFDB-4A40-B849-30F178F4C3EB}" destId="{AF61D3DE-BC8C-441D-8FFD-FA505909BDEF}" srcOrd="4" destOrd="0" parTransId="{C4C47E82-A56B-4C8E-9FAA-1508D788478E}" sibTransId="{A092DDB1-A743-456A-ABCC-84313FC9A357}"/>
    <dgm:cxn modelId="{58B280D2-71D5-4F04-9E13-0B74ACBA9E82}" srcId="{775BDBA0-AFDB-4A40-B849-30F178F4C3EB}" destId="{DC128D09-DBCE-44A3-8188-51FFD2CFBB89}" srcOrd="1" destOrd="0" parTransId="{0FE71486-50B2-4302-A955-77C34DDE4AE6}" sibTransId="{22F5A98A-79BF-46D8-AB11-23D9A15ACC74}"/>
    <dgm:cxn modelId="{1B6F01A0-20D5-F745-A498-B75FF69BF891}" type="presParOf" srcId="{F7173465-ECFE-A942-8A5D-75453E1441C8}" destId="{149694C9-FFC8-4644-9287-986B3D83DA89}" srcOrd="0" destOrd="0" presId="urn:microsoft.com/office/officeart/2008/layout/LinedList"/>
    <dgm:cxn modelId="{084E8A52-177D-1F42-876E-C671165E63AF}" type="presParOf" srcId="{F7173465-ECFE-A942-8A5D-75453E1441C8}" destId="{D41D4B33-F21D-0247-9B14-49720FBF1EA7}" srcOrd="1" destOrd="0" presId="urn:microsoft.com/office/officeart/2008/layout/LinedList"/>
    <dgm:cxn modelId="{CE61C89F-E008-234C-8C87-2AD417C159DE}" type="presParOf" srcId="{D41D4B33-F21D-0247-9B14-49720FBF1EA7}" destId="{A4AE2539-3BC8-BD47-87F4-290B941447AA}" srcOrd="0" destOrd="0" presId="urn:microsoft.com/office/officeart/2008/layout/LinedList"/>
    <dgm:cxn modelId="{9D7F9CFC-9087-DF4E-A03C-825C5BFD4D8C}" type="presParOf" srcId="{D41D4B33-F21D-0247-9B14-49720FBF1EA7}" destId="{42C3E95A-C036-2B45-ADBF-80C8C8816B9E}" srcOrd="1" destOrd="0" presId="urn:microsoft.com/office/officeart/2008/layout/LinedList"/>
    <dgm:cxn modelId="{5C12D2EF-17C8-6C48-B362-BAEF2133DDC2}" type="presParOf" srcId="{F7173465-ECFE-A942-8A5D-75453E1441C8}" destId="{CFEC761A-4E9E-074C-B630-2BCC5C9CB625}" srcOrd="2" destOrd="0" presId="urn:microsoft.com/office/officeart/2008/layout/LinedList"/>
    <dgm:cxn modelId="{E237C5C1-0852-C845-9826-6EAA7169D782}" type="presParOf" srcId="{F7173465-ECFE-A942-8A5D-75453E1441C8}" destId="{C0710D91-2B74-1446-A119-A00EF8B15609}" srcOrd="3" destOrd="0" presId="urn:microsoft.com/office/officeart/2008/layout/LinedList"/>
    <dgm:cxn modelId="{38CB68D8-398F-8643-8F02-E8D29FADC62B}" type="presParOf" srcId="{C0710D91-2B74-1446-A119-A00EF8B15609}" destId="{6786905D-31FC-304D-BA7C-6AA6F92CBD66}" srcOrd="0" destOrd="0" presId="urn:microsoft.com/office/officeart/2008/layout/LinedList"/>
    <dgm:cxn modelId="{79FA5A7E-9257-8F49-8B4A-7222DC60B3FF}" type="presParOf" srcId="{C0710D91-2B74-1446-A119-A00EF8B15609}" destId="{36119FE4-D44D-5B46-8207-BB3F539A9059}" srcOrd="1" destOrd="0" presId="urn:microsoft.com/office/officeart/2008/layout/LinedList"/>
    <dgm:cxn modelId="{ABD0A332-0362-9B44-B73E-13F678A21688}" type="presParOf" srcId="{F7173465-ECFE-A942-8A5D-75453E1441C8}" destId="{A39965BD-EBEF-0545-B0DB-7DFC4F718CB0}" srcOrd="4" destOrd="0" presId="urn:microsoft.com/office/officeart/2008/layout/LinedList"/>
    <dgm:cxn modelId="{F8304D78-5E94-D548-BA75-CC6A21949319}" type="presParOf" srcId="{F7173465-ECFE-A942-8A5D-75453E1441C8}" destId="{759E5CAC-0397-8E46-8772-457E37F5DF09}" srcOrd="5" destOrd="0" presId="urn:microsoft.com/office/officeart/2008/layout/LinedList"/>
    <dgm:cxn modelId="{C9463C95-3EBA-924F-AA3B-12A9A1479503}" type="presParOf" srcId="{759E5CAC-0397-8E46-8772-457E37F5DF09}" destId="{7F0BE215-E28F-CF45-A802-4322F1DFD94A}" srcOrd="0" destOrd="0" presId="urn:microsoft.com/office/officeart/2008/layout/LinedList"/>
    <dgm:cxn modelId="{DFDBE020-C6AE-ED44-A50F-36708FCAFD60}" type="presParOf" srcId="{759E5CAC-0397-8E46-8772-457E37F5DF09}" destId="{6C11A4F0-33C2-ED4A-9AEB-503CE4C46C23}" srcOrd="1" destOrd="0" presId="urn:microsoft.com/office/officeart/2008/layout/LinedList"/>
    <dgm:cxn modelId="{04E6B14B-D282-F944-B6ED-BB20E99D064F}" type="presParOf" srcId="{F7173465-ECFE-A942-8A5D-75453E1441C8}" destId="{E12F8475-783E-7B45-B110-8E388C0D243B}" srcOrd="6" destOrd="0" presId="urn:microsoft.com/office/officeart/2008/layout/LinedList"/>
    <dgm:cxn modelId="{3114C69C-DA3D-FE44-BF95-F7C06352F3C9}" type="presParOf" srcId="{F7173465-ECFE-A942-8A5D-75453E1441C8}" destId="{F0D6654F-5D23-4543-9816-036DA2BFDAF9}" srcOrd="7" destOrd="0" presId="urn:microsoft.com/office/officeart/2008/layout/LinedList"/>
    <dgm:cxn modelId="{8D4E4BEB-705C-7541-ACD6-9E8E14F816B8}" type="presParOf" srcId="{F0D6654F-5D23-4543-9816-036DA2BFDAF9}" destId="{773C99FE-AECD-2442-BB1A-42546B084FAF}" srcOrd="0" destOrd="0" presId="urn:microsoft.com/office/officeart/2008/layout/LinedList"/>
    <dgm:cxn modelId="{B4EC6823-B5EF-2848-A1BB-6E6969B2C511}" type="presParOf" srcId="{F0D6654F-5D23-4543-9816-036DA2BFDAF9}" destId="{E30B4DB7-AA87-504D-B143-3DB0FFBCAA56}" srcOrd="1" destOrd="0" presId="urn:microsoft.com/office/officeart/2008/layout/LinedList"/>
    <dgm:cxn modelId="{59F872E8-7CC2-0B4B-A45F-CA5AFDDD3321}" type="presParOf" srcId="{F7173465-ECFE-A942-8A5D-75453E1441C8}" destId="{84442940-3C3C-6C46-BBA4-6588A5CB6EFD}" srcOrd="8" destOrd="0" presId="urn:microsoft.com/office/officeart/2008/layout/LinedList"/>
    <dgm:cxn modelId="{A61CF380-755C-E846-9C42-C14C9A5AF515}" type="presParOf" srcId="{F7173465-ECFE-A942-8A5D-75453E1441C8}" destId="{1F37916D-76E8-E547-8511-D45B0D989629}" srcOrd="9" destOrd="0" presId="urn:microsoft.com/office/officeart/2008/layout/LinedList"/>
    <dgm:cxn modelId="{5034CEFA-5770-024F-9F07-9DFC881F139F}" type="presParOf" srcId="{1F37916D-76E8-E547-8511-D45B0D989629}" destId="{940EB885-6FF8-AD46-BA17-C35B9AA3B269}" srcOrd="0" destOrd="0" presId="urn:microsoft.com/office/officeart/2008/layout/LinedList"/>
    <dgm:cxn modelId="{D6F3D29F-23DB-EA4A-980B-D416172D1B70}" type="presParOf" srcId="{1F37916D-76E8-E547-8511-D45B0D989629}" destId="{318F5383-2C07-CF40-9CA0-7628C48701E5}" srcOrd="1" destOrd="0" presId="urn:microsoft.com/office/officeart/2008/layout/LinedList"/>
    <dgm:cxn modelId="{83D891E1-EE88-7845-836F-029004714481}" type="presParOf" srcId="{F7173465-ECFE-A942-8A5D-75453E1441C8}" destId="{2500128A-F660-3F49-872A-A96A4C0466AE}" srcOrd="10" destOrd="0" presId="urn:microsoft.com/office/officeart/2008/layout/LinedList"/>
    <dgm:cxn modelId="{0A9DD747-D41E-C047-AF64-4783A73B0E48}" type="presParOf" srcId="{F7173465-ECFE-A942-8A5D-75453E1441C8}" destId="{DAE19A11-60DE-614E-8D10-59CB65C95027}" srcOrd="11" destOrd="0" presId="urn:microsoft.com/office/officeart/2008/layout/LinedList"/>
    <dgm:cxn modelId="{201FEEC9-9E38-FE4F-A6D5-D22E79C34707}" type="presParOf" srcId="{DAE19A11-60DE-614E-8D10-59CB65C95027}" destId="{0771DC9C-A7D7-854B-A730-F924D87DC880}" srcOrd="0" destOrd="0" presId="urn:microsoft.com/office/officeart/2008/layout/LinedList"/>
    <dgm:cxn modelId="{0ED30DA6-10A5-8B4A-BCC5-6F6656193BC7}" type="presParOf" srcId="{DAE19A11-60DE-614E-8D10-59CB65C95027}" destId="{FCFB6D9E-E267-364F-B0A1-1F400BCF8F7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474A2-AC53-734E-BE2F-E0E58EDDF48E}">
      <dsp:nvSpPr>
        <dsp:cNvPr id="0" name=""/>
        <dsp:cNvSpPr/>
      </dsp:nvSpPr>
      <dsp:spPr>
        <a:xfrm>
          <a:off x="0" y="582619"/>
          <a:ext cx="6666833" cy="208961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pt-BR" sz="3800" kern="1200"/>
            <a:t>BACEN autoriza a constituição e o funcionamento, bem como a operação com câmbio</a:t>
          </a:r>
          <a:endParaRPr lang="en-US" sz="3800" kern="1200"/>
        </a:p>
      </dsp:txBody>
      <dsp:txXfrm>
        <a:off x="102007" y="684626"/>
        <a:ext cx="6462819" cy="1885605"/>
      </dsp:txXfrm>
    </dsp:sp>
    <dsp:sp modelId="{EA500F9A-4315-204B-B6A8-8A154A762475}">
      <dsp:nvSpPr>
        <dsp:cNvPr id="0" name=""/>
        <dsp:cNvSpPr/>
      </dsp:nvSpPr>
      <dsp:spPr>
        <a:xfrm>
          <a:off x="0" y="2781679"/>
          <a:ext cx="6666833" cy="2089619"/>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pt-BR" sz="3800" kern="1200"/>
            <a:t>CVM autoriza a administração de fundos de investimento, e a emissão de valores mobiliários</a:t>
          </a:r>
          <a:endParaRPr lang="en-US" sz="3800" kern="1200"/>
        </a:p>
      </dsp:txBody>
      <dsp:txXfrm>
        <a:off x="102007" y="2883686"/>
        <a:ext cx="6462819" cy="1885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F0804-2778-ED4F-A1BC-562BE2B09A04}">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A12DFE1-72A3-E547-BD70-5095FDCCC5A4}">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pt-BR" sz="3000" kern="1200" dirty="0"/>
            <a:t>Bancos Cooperativos </a:t>
          </a:r>
          <a:endParaRPr lang="en-US" sz="3000" kern="1200" dirty="0"/>
        </a:p>
      </dsp:txBody>
      <dsp:txXfrm>
        <a:off x="0" y="665"/>
        <a:ext cx="6666833" cy="1090517"/>
      </dsp:txXfrm>
    </dsp:sp>
    <dsp:sp modelId="{7C19B273-AF3D-0C4E-A82F-AEF164F987EC}">
      <dsp:nvSpPr>
        <dsp:cNvPr id="0" name=""/>
        <dsp:cNvSpPr/>
      </dsp:nvSpPr>
      <dsp:spPr>
        <a:xfrm>
          <a:off x="0" y="1091183"/>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D4F7EC4-D662-0542-8669-3FBDCFEACE23}">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pt-BR" sz="3000" kern="1200"/>
            <a:t>Bancos de Câmbio</a:t>
          </a:r>
          <a:endParaRPr lang="en-US" sz="3000" kern="1200"/>
        </a:p>
      </dsp:txBody>
      <dsp:txXfrm>
        <a:off x="0" y="1091183"/>
        <a:ext cx="6666833" cy="1090517"/>
      </dsp:txXfrm>
    </dsp:sp>
    <dsp:sp modelId="{24DDAEE9-DAB7-8945-8AB0-D0BAC8703DB7}">
      <dsp:nvSpPr>
        <dsp:cNvPr id="0" name=""/>
        <dsp:cNvSpPr/>
      </dsp:nvSpPr>
      <dsp:spPr>
        <a:xfrm>
          <a:off x="0" y="2181701"/>
          <a:ext cx="666683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891C027-675D-E34A-84A7-265A8E16DD47}">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pt-BR" sz="3000" kern="1200"/>
            <a:t>Sociedades de Arrendamento Mercantil (leasing)</a:t>
          </a:r>
          <a:endParaRPr lang="en-US" sz="3000" kern="1200"/>
        </a:p>
      </dsp:txBody>
      <dsp:txXfrm>
        <a:off x="0" y="2181701"/>
        <a:ext cx="6666833" cy="1090517"/>
      </dsp:txXfrm>
    </dsp:sp>
    <dsp:sp modelId="{D6FF7BC5-D930-9446-812F-F1ABE1C914E3}">
      <dsp:nvSpPr>
        <dsp:cNvPr id="0" name=""/>
        <dsp:cNvSpPr/>
      </dsp:nvSpPr>
      <dsp:spPr>
        <a:xfrm>
          <a:off x="0" y="3272218"/>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89588C2-B473-9349-9F1D-F142D3BC6ABD}">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pt-BR" sz="3000" kern="1200"/>
            <a:t>Administradoras de Consórcio</a:t>
          </a:r>
          <a:endParaRPr lang="en-US" sz="3000" kern="1200"/>
        </a:p>
      </dsp:txBody>
      <dsp:txXfrm>
        <a:off x="0" y="3272218"/>
        <a:ext cx="6666833" cy="1090517"/>
      </dsp:txXfrm>
    </dsp:sp>
    <dsp:sp modelId="{AC35FECF-DFFF-6F40-BCD9-F8E8392CF7FC}">
      <dsp:nvSpPr>
        <dsp:cNvPr id="0" name=""/>
        <dsp:cNvSpPr/>
      </dsp:nvSpPr>
      <dsp:spPr>
        <a:xfrm>
          <a:off x="0" y="4362736"/>
          <a:ext cx="6666833"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B633D13-2477-8B4D-A6CA-6AF58FDFAEED}">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pt-BR" sz="3000" kern="1200"/>
            <a:t>Companhias Financeiras, etc...</a:t>
          </a:r>
          <a:endParaRPr lang="en-US" sz="3000" kern="1200"/>
        </a:p>
      </dsp:txBody>
      <dsp:txXfrm>
        <a:off x="0" y="4362736"/>
        <a:ext cx="6666833" cy="10905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28696-75D8-D940-92BA-97DA5F528F56}">
      <dsp:nvSpPr>
        <dsp:cNvPr id="0" name=""/>
        <dsp:cNvSpPr/>
      </dsp:nvSpPr>
      <dsp:spPr>
        <a:xfrm>
          <a:off x="0" y="2663"/>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F3B149D-8184-0649-A2FD-3BC169FC014D}">
      <dsp:nvSpPr>
        <dsp:cNvPr id="0" name=""/>
        <dsp:cNvSpPr/>
      </dsp:nvSpPr>
      <dsp:spPr>
        <a:xfrm>
          <a:off x="0" y="2663"/>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pt-BR" sz="2900" kern="1200"/>
            <a:t>Securitizadoras </a:t>
          </a:r>
          <a:endParaRPr lang="en-US" sz="2900" kern="1200"/>
        </a:p>
      </dsp:txBody>
      <dsp:txXfrm>
        <a:off x="0" y="2663"/>
        <a:ext cx="6666833" cy="1816197"/>
      </dsp:txXfrm>
    </dsp:sp>
    <dsp:sp modelId="{280E676B-78A8-3F4E-AFEF-3FA080348CCF}">
      <dsp:nvSpPr>
        <dsp:cNvPr id="0" name=""/>
        <dsp:cNvSpPr/>
      </dsp:nvSpPr>
      <dsp:spPr>
        <a:xfrm>
          <a:off x="0" y="1818861"/>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98383DC-CDF2-FA48-9248-113E13A56FA7}">
      <dsp:nvSpPr>
        <dsp:cNvPr id="0" name=""/>
        <dsp:cNvSpPr/>
      </dsp:nvSpPr>
      <dsp:spPr>
        <a:xfrm>
          <a:off x="0" y="1818861"/>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pt-BR" sz="2900" kern="1200"/>
            <a:t>Empresas de Faturização (Factoring)</a:t>
          </a:r>
          <a:endParaRPr lang="en-US" sz="2900" kern="1200"/>
        </a:p>
      </dsp:txBody>
      <dsp:txXfrm>
        <a:off x="0" y="1818861"/>
        <a:ext cx="6666833" cy="1816197"/>
      </dsp:txXfrm>
    </dsp:sp>
    <dsp:sp modelId="{BE34DDFA-22AF-AA42-817A-2ED1F51B8123}">
      <dsp:nvSpPr>
        <dsp:cNvPr id="0" name=""/>
        <dsp:cNvSpPr/>
      </dsp:nvSpPr>
      <dsp:spPr>
        <a:xfrm>
          <a:off x="0" y="3635058"/>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A5BE1F2-1244-BD4A-9AE1-C5D5807D3389}">
      <dsp:nvSpPr>
        <dsp:cNvPr id="0" name=""/>
        <dsp:cNvSpPr/>
      </dsp:nvSpPr>
      <dsp:spPr>
        <a:xfrm>
          <a:off x="0" y="3635058"/>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pt-BR" sz="2900" kern="1200" dirty="0"/>
            <a:t>Elas não concedem crédito, mas compram direitos creditórios e recebíveis, em regra sem regresso (diferente de desconto).</a:t>
          </a:r>
          <a:endParaRPr lang="en-US" sz="2900" kern="1200" dirty="0"/>
        </a:p>
      </dsp:txBody>
      <dsp:txXfrm>
        <a:off x="0" y="3635058"/>
        <a:ext cx="6666833" cy="1816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694C9-FFC8-4644-9287-986B3D83DA89}">
      <dsp:nvSpPr>
        <dsp:cNvPr id="0" name=""/>
        <dsp:cNvSpPr/>
      </dsp:nvSpPr>
      <dsp:spPr>
        <a:xfrm>
          <a:off x="0" y="2663"/>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4AE2539-3BC8-BD47-87F4-290B941447AA}">
      <dsp:nvSpPr>
        <dsp:cNvPr id="0" name=""/>
        <dsp:cNvSpPr/>
      </dsp:nvSpPr>
      <dsp:spPr>
        <a:xfrm>
          <a:off x="0" y="2663"/>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Instituições financeiras não bancárias, ou instituições não financeiras, ocupam papel de bancos comerciais na mobilização de créditos</a:t>
          </a:r>
          <a:endParaRPr lang="en-US" sz="1800" kern="1200"/>
        </a:p>
      </dsp:txBody>
      <dsp:txXfrm>
        <a:off x="0" y="2663"/>
        <a:ext cx="6666833" cy="908098"/>
      </dsp:txXfrm>
    </dsp:sp>
    <dsp:sp modelId="{CFEC761A-4E9E-074C-B630-2BCC5C9CB625}">
      <dsp:nvSpPr>
        <dsp:cNvPr id="0" name=""/>
        <dsp:cNvSpPr/>
      </dsp:nvSpPr>
      <dsp:spPr>
        <a:xfrm>
          <a:off x="0" y="910762"/>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786905D-31FC-304D-BA7C-6AA6F92CBD66}">
      <dsp:nvSpPr>
        <dsp:cNvPr id="0" name=""/>
        <dsp:cNvSpPr/>
      </dsp:nvSpPr>
      <dsp:spPr>
        <a:xfrm>
          <a:off x="0" y="910762"/>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Falta de regulação, ou regulação frouxa, cria riscos sistêmicos</a:t>
          </a:r>
          <a:endParaRPr lang="en-US" sz="1800" kern="1200"/>
        </a:p>
      </dsp:txBody>
      <dsp:txXfrm>
        <a:off x="0" y="910762"/>
        <a:ext cx="6666833" cy="908098"/>
      </dsp:txXfrm>
    </dsp:sp>
    <dsp:sp modelId="{A39965BD-EBEF-0545-B0DB-7DFC4F718CB0}">
      <dsp:nvSpPr>
        <dsp:cNvPr id="0" name=""/>
        <dsp:cNvSpPr/>
      </dsp:nvSpPr>
      <dsp:spPr>
        <a:xfrm>
          <a:off x="0" y="1818861"/>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F0BE215-E28F-CF45-A802-4322F1DFD94A}">
      <dsp:nvSpPr>
        <dsp:cNvPr id="0" name=""/>
        <dsp:cNvSpPr/>
      </dsp:nvSpPr>
      <dsp:spPr>
        <a:xfrm>
          <a:off x="0" y="1818861"/>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Operam com alta alavancagem, intermediando operações com comissão ou spread.</a:t>
          </a:r>
          <a:endParaRPr lang="en-US" sz="1800" kern="1200"/>
        </a:p>
      </dsp:txBody>
      <dsp:txXfrm>
        <a:off x="0" y="1818861"/>
        <a:ext cx="6666833" cy="908098"/>
      </dsp:txXfrm>
    </dsp:sp>
    <dsp:sp modelId="{E12F8475-783E-7B45-B110-8E388C0D243B}">
      <dsp:nvSpPr>
        <dsp:cNvPr id="0" name=""/>
        <dsp:cNvSpPr/>
      </dsp:nvSpPr>
      <dsp:spPr>
        <a:xfrm>
          <a:off x="0" y="2726960"/>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73C99FE-AECD-2442-BB1A-42546B084FAF}">
      <dsp:nvSpPr>
        <dsp:cNvPr id="0" name=""/>
        <dsp:cNvSpPr/>
      </dsp:nvSpPr>
      <dsp:spPr>
        <a:xfrm>
          <a:off x="0" y="2726960"/>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Fundos (em especial de hedge), bancos de investimentos, securitizadoras, seguradoras de créditos, etc..</a:t>
          </a:r>
          <a:endParaRPr lang="en-US" sz="1800" kern="1200"/>
        </a:p>
      </dsp:txBody>
      <dsp:txXfrm>
        <a:off x="0" y="2726960"/>
        <a:ext cx="6666833" cy="908098"/>
      </dsp:txXfrm>
    </dsp:sp>
    <dsp:sp modelId="{84442940-3C3C-6C46-BBA4-6588A5CB6EFD}">
      <dsp:nvSpPr>
        <dsp:cNvPr id="0" name=""/>
        <dsp:cNvSpPr/>
      </dsp:nvSpPr>
      <dsp:spPr>
        <a:xfrm>
          <a:off x="0" y="3635058"/>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40EB885-6FF8-AD46-BA17-C35B9AA3B269}">
      <dsp:nvSpPr>
        <dsp:cNvPr id="0" name=""/>
        <dsp:cNvSpPr/>
      </dsp:nvSpPr>
      <dsp:spPr>
        <a:xfrm>
          <a:off x="0" y="3635058"/>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Termo cunhado em 2007 por Paul McCulley</a:t>
          </a:r>
          <a:endParaRPr lang="en-US" sz="1800" kern="1200"/>
        </a:p>
      </dsp:txBody>
      <dsp:txXfrm>
        <a:off x="0" y="3635058"/>
        <a:ext cx="6666833" cy="908098"/>
      </dsp:txXfrm>
    </dsp:sp>
    <dsp:sp modelId="{2500128A-F660-3F49-872A-A96A4C0466AE}">
      <dsp:nvSpPr>
        <dsp:cNvPr id="0" name=""/>
        <dsp:cNvSpPr/>
      </dsp:nvSpPr>
      <dsp:spPr>
        <a:xfrm>
          <a:off x="0" y="4543157"/>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771DC9C-A7D7-854B-A730-F924D87DC880}">
      <dsp:nvSpPr>
        <dsp:cNvPr id="0" name=""/>
        <dsp:cNvSpPr/>
      </dsp:nvSpPr>
      <dsp:spPr>
        <a:xfrm>
          <a:off x="0" y="4543157"/>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Papel chave na crise de 2008.</a:t>
          </a:r>
          <a:endParaRPr lang="en-US" sz="1800" kern="1200"/>
        </a:p>
      </dsp:txBody>
      <dsp:txXfrm>
        <a:off x="0" y="4543157"/>
        <a:ext cx="6666833" cy="9080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5BC5BF-860D-A642-BA21-5414EA7CEA2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8D2698A-1DEF-FD46-97E3-A07FD3AD91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198AA5A-463D-9F43-8782-F1F6EB19445E}"/>
              </a:ext>
            </a:extLst>
          </p:cNvPr>
          <p:cNvSpPr>
            <a:spLocks noGrp="1"/>
          </p:cNvSpPr>
          <p:nvPr>
            <p:ph type="dt" sz="half" idx="10"/>
          </p:nvPr>
        </p:nvSpPr>
        <p:spPr/>
        <p:txBody>
          <a:bodyPr/>
          <a:lstStyle/>
          <a:p>
            <a:fld id="{13AA1816-03CA-A846-9223-A7D34094BD9E}" type="datetimeFigureOut">
              <a:rPr lang="pt-BR" smtClean="0"/>
              <a:t>13/09/2023</a:t>
            </a:fld>
            <a:endParaRPr lang="pt-BR"/>
          </a:p>
        </p:txBody>
      </p:sp>
      <p:sp>
        <p:nvSpPr>
          <p:cNvPr id="5" name="Espaço Reservado para Rodapé 4">
            <a:extLst>
              <a:ext uri="{FF2B5EF4-FFF2-40B4-BE49-F238E27FC236}">
                <a16:creationId xmlns:a16="http://schemas.microsoft.com/office/drawing/2014/main" id="{AD1ABA3F-FEBF-AC42-9688-3F9D85014A4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3394572-05FB-054E-8F94-A07A962D98B2}"/>
              </a:ext>
            </a:extLst>
          </p:cNvPr>
          <p:cNvSpPr>
            <a:spLocks noGrp="1"/>
          </p:cNvSpPr>
          <p:nvPr>
            <p:ph type="sldNum" sz="quarter" idx="12"/>
          </p:nvPr>
        </p:nvSpPr>
        <p:spPr/>
        <p:txBody>
          <a:bodyPr/>
          <a:lstStyle/>
          <a:p>
            <a:fld id="{787979F9-E03A-134E-8AE1-FC9171FE318F}" type="slidenum">
              <a:rPr lang="pt-BR" smtClean="0"/>
              <a:t>‹nº›</a:t>
            </a:fld>
            <a:endParaRPr lang="pt-BR"/>
          </a:p>
        </p:txBody>
      </p:sp>
    </p:spTree>
    <p:extLst>
      <p:ext uri="{BB962C8B-B14F-4D97-AF65-F5344CB8AC3E}">
        <p14:creationId xmlns:p14="http://schemas.microsoft.com/office/powerpoint/2010/main" val="1505046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048445-1744-6E49-9C24-3016A5A97C1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A113013-AB6A-ED42-BB1D-065330AC5B6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66A86EF-8691-8641-9695-6EF0EB646438}"/>
              </a:ext>
            </a:extLst>
          </p:cNvPr>
          <p:cNvSpPr>
            <a:spLocks noGrp="1"/>
          </p:cNvSpPr>
          <p:nvPr>
            <p:ph type="dt" sz="half" idx="10"/>
          </p:nvPr>
        </p:nvSpPr>
        <p:spPr/>
        <p:txBody>
          <a:bodyPr/>
          <a:lstStyle/>
          <a:p>
            <a:fld id="{13AA1816-03CA-A846-9223-A7D34094BD9E}" type="datetimeFigureOut">
              <a:rPr lang="pt-BR" smtClean="0"/>
              <a:t>13/09/2023</a:t>
            </a:fld>
            <a:endParaRPr lang="pt-BR"/>
          </a:p>
        </p:txBody>
      </p:sp>
      <p:sp>
        <p:nvSpPr>
          <p:cNvPr id="5" name="Espaço Reservado para Rodapé 4">
            <a:extLst>
              <a:ext uri="{FF2B5EF4-FFF2-40B4-BE49-F238E27FC236}">
                <a16:creationId xmlns:a16="http://schemas.microsoft.com/office/drawing/2014/main" id="{CC684C2D-B275-224C-A274-6ED1B47C570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FDDD46C-6BA4-FD40-BB7D-05B3FBB14E6A}"/>
              </a:ext>
            </a:extLst>
          </p:cNvPr>
          <p:cNvSpPr>
            <a:spLocks noGrp="1"/>
          </p:cNvSpPr>
          <p:nvPr>
            <p:ph type="sldNum" sz="quarter" idx="12"/>
          </p:nvPr>
        </p:nvSpPr>
        <p:spPr/>
        <p:txBody>
          <a:bodyPr/>
          <a:lstStyle/>
          <a:p>
            <a:fld id="{787979F9-E03A-134E-8AE1-FC9171FE318F}" type="slidenum">
              <a:rPr lang="pt-BR" smtClean="0"/>
              <a:t>‹nº›</a:t>
            </a:fld>
            <a:endParaRPr lang="pt-BR"/>
          </a:p>
        </p:txBody>
      </p:sp>
    </p:spTree>
    <p:extLst>
      <p:ext uri="{BB962C8B-B14F-4D97-AF65-F5344CB8AC3E}">
        <p14:creationId xmlns:p14="http://schemas.microsoft.com/office/powerpoint/2010/main" val="1232051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930119E-D191-DB4F-82A0-26F2EB8099C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F885E8E-B52A-7C4F-9777-E8696F194F9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AB2517D-7AF1-8F44-8120-5D9D1A0296EE}"/>
              </a:ext>
            </a:extLst>
          </p:cNvPr>
          <p:cNvSpPr>
            <a:spLocks noGrp="1"/>
          </p:cNvSpPr>
          <p:nvPr>
            <p:ph type="dt" sz="half" idx="10"/>
          </p:nvPr>
        </p:nvSpPr>
        <p:spPr/>
        <p:txBody>
          <a:bodyPr/>
          <a:lstStyle/>
          <a:p>
            <a:fld id="{13AA1816-03CA-A846-9223-A7D34094BD9E}" type="datetimeFigureOut">
              <a:rPr lang="pt-BR" smtClean="0"/>
              <a:t>13/09/2023</a:t>
            </a:fld>
            <a:endParaRPr lang="pt-BR"/>
          </a:p>
        </p:txBody>
      </p:sp>
      <p:sp>
        <p:nvSpPr>
          <p:cNvPr id="5" name="Espaço Reservado para Rodapé 4">
            <a:extLst>
              <a:ext uri="{FF2B5EF4-FFF2-40B4-BE49-F238E27FC236}">
                <a16:creationId xmlns:a16="http://schemas.microsoft.com/office/drawing/2014/main" id="{EF0DA00E-1B62-8D42-844A-6D563A72CCE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483B3E1-786D-C84F-8613-85F157BE976E}"/>
              </a:ext>
            </a:extLst>
          </p:cNvPr>
          <p:cNvSpPr>
            <a:spLocks noGrp="1"/>
          </p:cNvSpPr>
          <p:nvPr>
            <p:ph type="sldNum" sz="quarter" idx="12"/>
          </p:nvPr>
        </p:nvSpPr>
        <p:spPr/>
        <p:txBody>
          <a:bodyPr/>
          <a:lstStyle/>
          <a:p>
            <a:fld id="{787979F9-E03A-134E-8AE1-FC9171FE318F}" type="slidenum">
              <a:rPr lang="pt-BR" smtClean="0"/>
              <a:t>‹nº›</a:t>
            </a:fld>
            <a:endParaRPr lang="pt-BR"/>
          </a:p>
        </p:txBody>
      </p:sp>
    </p:spTree>
    <p:extLst>
      <p:ext uri="{BB962C8B-B14F-4D97-AF65-F5344CB8AC3E}">
        <p14:creationId xmlns:p14="http://schemas.microsoft.com/office/powerpoint/2010/main" val="74687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632128-44A6-6247-A1C5-AC584A0F70C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4E6B13B-BBA9-DA4F-ABA4-2C9D062DD2B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A83B10C-1D30-9545-98C0-FD8A024461F6}"/>
              </a:ext>
            </a:extLst>
          </p:cNvPr>
          <p:cNvSpPr>
            <a:spLocks noGrp="1"/>
          </p:cNvSpPr>
          <p:nvPr>
            <p:ph type="dt" sz="half" idx="10"/>
          </p:nvPr>
        </p:nvSpPr>
        <p:spPr/>
        <p:txBody>
          <a:bodyPr/>
          <a:lstStyle/>
          <a:p>
            <a:fld id="{13AA1816-03CA-A846-9223-A7D34094BD9E}" type="datetimeFigureOut">
              <a:rPr lang="pt-BR" smtClean="0"/>
              <a:t>13/09/2023</a:t>
            </a:fld>
            <a:endParaRPr lang="pt-BR"/>
          </a:p>
        </p:txBody>
      </p:sp>
      <p:sp>
        <p:nvSpPr>
          <p:cNvPr id="5" name="Espaço Reservado para Rodapé 4">
            <a:extLst>
              <a:ext uri="{FF2B5EF4-FFF2-40B4-BE49-F238E27FC236}">
                <a16:creationId xmlns:a16="http://schemas.microsoft.com/office/drawing/2014/main" id="{C54C0F73-12DC-074A-9DBC-567DF0D9D72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67E21B3-06CA-0243-8262-F9BC09DC6906}"/>
              </a:ext>
            </a:extLst>
          </p:cNvPr>
          <p:cNvSpPr>
            <a:spLocks noGrp="1"/>
          </p:cNvSpPr>
          <p:nvPr>
            <p:ph type="sldNum" sz="quarter" idx="12"/>
          </p:nvPr>
        </p:nvSpPr>
        <p:spPr/>
        <p:txBody>
          <a:bodyPr/>
          <a:lstStyle/>
          <a:p>
            <a:fld id="{787979F9-E03A-134E-8AE1-FC9171FE318F}" type="slidenum">
              <a:rPr lang="pt-BR" smtClean="0"/>
              <a:t>‹nº›</a:t>
            </a:fld>
            <a:endParaRPr lang="pt-BR"/>
          </a:p>
        </p:txBody>
      </p:sp>
    </p:spTree>
    <p:extLst>
      <p:ext uri="{BB962C8B-B14F-4D97-AF65-F5344CB8AC3E}">
        <p14:creationId xmlns:p14="http://schemas.microsoft.com/office/powerpoint/2010/main" val="3071612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36363-1245-0F4C-B67D-7730AF32B6F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AE822E2-2822-C947-8D48-5B0095D7E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A39E3A14-5E78-8A40-A56E-6640F4D2ACC5}"/>
              </a:ext>
            </a:extLst>
          </p:cNvPr>
          <p:cNvSpPr>
            <a:spLocks noGrp="1"/>
          </p:cNvSpPr>
          <p:nvPr>
            <p:ph type="dt" sz="half" idx="10"/>
          </p:nvPr>
        </p:nvSpPr>
        <p:spPr/>
        <p:txBody>
          <a:bodyPr/>
          <a:lstStyle/>
          <a:p>
            <a:fld id="{13AA1816-03CA-A846-9223-A7D34094BD9E}" type="datetimeFigureOut">
              <a:rPr lang="pt-BR" smtClean="0"/>
              <a:t>13/09/2023</a:t>
            </a:fld>
            <a:endParaRPr lang="pt-BR"/>
          </a:p>
        </p:txBody>
      </p:sp>
      <p:sp>
        <p:nvSpPr>
          <p:cNvPr id="5" name="Espaço Reservado para Rodapé 4">
            <a:extLst>
              <a:ext uri="{FF2B5EF4-FFF2-40B4-BE49-F238E27FC236}">
                <a16:creationId xmlns:a16="http://schemas.microsoft.com/office/drawing/2014/main" id="{7931DF63-BF07-7B41-8D77-8171551A8B7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DC699C3-AA37-0540-A1FB-A9FA43518D02}"/>
              </a:ext>
            </a:extLst>
          </p:cNvPr>
          <p:cNvSpPr>
            <a:spLocks noGrp="1"/>
          </p:cNvSpPr>
          <p:nvPr>
            <p:ph type="sldNum" sz="quarter" idx="12"/>
          </p:nvPr>
        </p:nvSpPr>
        <p:spPr/>
        <p:txBody>
          <a:bodyPr/>
          <a:lstStyle/>
          <a:p>
            <a:fld id="{787979F9-E03A-134E-8AE1-FC9171FE318F}" type="slidenum">
              <a:rPr lang="pt-BR" smtClean="0"/>
              <a:t>‹nº›</a:t>
            </a:fld>
            <a:endParaRPr lang="pt-BR"/>
          </a:p>
        </p:txBody>
      </p:sp>
    </p:spTree>
    <p:extLst>
      <p:ext uri="{BB962C8B-B14F-4D97-AF65-F5344CB8AC3E}">
        <p14:creationId xmlns:p14="http://schemas.microsoft.com/office/powerpoint/2010/main" val="3254398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789005-7505-A04E-BDE0-EF9A7B1BABE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BE80392-0F92-D842-B57D-0BC9690DDC5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FA9EB46-1D03-7941-AD05-5135EF6C9ED2}"/>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17FCF75B-00FF-E348-BEB3-D9B52A76F6FF}"/>
              </a:ext>
            </a:extLst>
          </p:cNvPr>
          <p:cNvSpPr>
            <a:spLocks noGrp="1"/>
          </p:cNvSpPr>
          <p:nvPr>
            <p:ph type="dt" sz="half" idx="10"/>
          </p:nvPr>
        </p:nvSpPr>
        <p:spPr/>
        <p:txBody>
          <a:bodyPr/>
          <a:lstStyle/>
          <a:p>
            <a:fld id="{13AA1816-03CA-A846-9223-A7D34094BD9E}" type="datetimeFigureOut">
              <a:rPr lang="pt-BR" smtClean="0"/>
              <a:t>13/09/2023</a:t>
            </a:fld>
            <a:endParaRPr lang="pt-BR"/>
          </a:p>
        </p:txBody>
      </p:sp>
      <p:sp>
        <p:nvSpPr>
          <p:cNvPr id="6" name="Espaço Reservado para Rodapé 5">
            <a:extLst>
              <a:ext uri="{FF2B5EF4-FFF2-40B4-BE49-F238E27FC236}">
                <a16:creationId xmlns:a16="http://schemas.microsoft.com/office/drawing/2014/main" id="{07FA743D-BA10-5D43-9975-C72A47DAFBE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3032C7C-FAB1-D44B-8BF9-45C534140D0E}"/>
              </a:ext>
            </a:extLst>
          </p:cNvPr>
          <p:cNvSpPr>
            <a:spLocks noGrp="1"/>
          </p:cNvSpPr>
          <p:nvPr>
            <p:ph type="sldNum" sz="quarter" idx="12"/>
          </p:nvPr>
        </p:nvSpPr>
        <p:spPr/>
        <p:txBody>
          <a:bodyPr/>
          <a:lstStyle/>
          <a:p>
            <a:fld id="{787979F9-E03A-134E-8AE1-FC9171FE318F}" type="slidenum">
              <a:rPr lang="pt-BR" smtClean="0"/>
              <a:t>‹nº›</a:t>
            </a:fld>
            <a:endParaRPr lang="pt-BR"/>
          </a:p>
        </p:txBody>
      </p:sp>
    </p:spTree>
    <p:extLst>
      <p:ext uri="{BB962C8B-B14F-4D97-AF65-F5344CB8AC3E}">
        <p14:creationId xmlns:p14="http://schemas.microsoft.com/office/powerpoint/2010/main" val="424986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A0A38A-BFF3-234C-92A9-C636A76F32A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0CD98CB7-49F8-3F4A-8C3C-9A7CD4920F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16A15F0-4399-D341-9577-436BCCBBCA5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C30FDDD-4BC7-7345-B03A-165E0CF4C0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90EFC3C-3BD0-4646-A842-5E28864788A9}"/>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1034A2B-78DD-F94F-B4E2-E1043E70B94C}"/>
              </a:ext>
            </a:extLst>
          </p:cNvPr>
          <p:cNvSpPr>
            <a:spLocks noGrp="1"/>
          </p:cNvSpPr>
          <p:nvPr>
            <p:ph type="dt" sz="half" idx="10"/>
          </p:nvPr>
        </p:nvSpPr>
        <p:spPr/>
        <p:txBody>
          <a:bodyPr/>
          <a:lstStyle/>
          <a:p>
            <a:fld id="{13AA1816-03CA-A846-9223-A7D34094BD9E}" type="datetimeFigureOut">
              <a:rPr lang="pt-BR" smtClean="0"/>
              <a:t>13/09/2023</a:t>
            </a:fld>
            <a:endParaRPr lang="pt-BR"/>
          </a:p>
        </p:txBody>
      </p:sp>
      <p:sp>
        <p:nvSpPr>
          <p:cNvPr id="8" name="Espaço Reservado para Rodapé 7">
            <a:extLst>
              <a:ext uri="{FF2B5EF4-FFF2-40B4-BE49-F238E27FC236}">
                <a16:creationId xmlns:a16="http://schemas.microsoft.com/office/drawing/2014/main" id="{43274AB3-7FB1-374E-8636-1C8D1E6AE4BB}"/>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1C4F538-6E58-6A49-AB94-D30051E74CD9}"/>
              </a:ext>
            </a:extLst>
          </p:cNvPr>
          <p:cNvSpPr>
            <a:spLocks noGrp="1"/>
          </p:cNvSpPr>
          <p:nvPr>
            <p:ph type="sldNum" sz="quarter" idx="12"/>
          </p:nvPr>
        </p:nvSpPr>
        <p:spPr/>
        <p:txBody>
          <a:bodyPr/>
          <a:lstStyle/>
          <a:p>
            <a:fld id="{787979F9-E03A-134E-8AE1-FC9171FE318F}" type="slidenum">
              <a:rPr lang="pt-BR" smtClean="0"/>
              <a:t>‹nº›</a:t>
            </a:fld>
            <a:endParaRPr lang="pt-BR"/>
          </a:p>
        </p:txBody>
      </p:sp>
    </p:spTree>
    <p:extLst>
      <p:ext uri="{BB962C8B-B14F-4D97-AF65-F5344CB8AC3E}">
        <p14:creationId xmlns:p14="http://schemas.microsoft.com/office/powerpoint/2010/main" val="1423546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7E1BA4-7639-584E-A3CF-33D8D134951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EC148A4-4066-1641-B088-000F39C16709}"/>
              </a:ext>
            </a:extLst>
          </p:cNvPr>
          <p:cNvSpPr>
            <a:spLocks noGrp="1"/>
          </p:cNvSpPr>
          <p:nvPr>
            <p:ph type="dt" sz="half" idx="10"/>
          </p:nvPr>
        </p:nvSpPr>
        <p:spPr/>
        <p:txBody>
          <a:bodyPr/>
          <a:lstStyle/>
          <a:p>
            <a:fld id="{13AA1816-03CA-A846-9223-A7D34094BD9E}" type="datetimeFigureOut">
              <a:rPr lang="pt-BR" smtClean="0"/>
              <a:t>13/09/2023</a:t>
            </a:fld>
            <a:endParaRPr lang="pt-BR"/>
          </a:p>
        </p:txBody>
      </p:sp>
      <p:sp>
        <p:nvSpPr>
          <p:cNvPr id="4" name="Espaço Reservado para Rodapé 3">
            <a:extLst>
              <a:ext uri="{FF2B5EF4-FFF2-40B4-BE49-F238E27FC236}">
                <a16:creationId xmlns:a16="http://schemas.microsoft.com/office/drawing/2014/main" id="{83C525F4-0738-B344-BD79-0585CDE6352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84304B1-63CA-4B42-9508-0E5532031634}"/>
              </a:ext>
            </a:extLst>
          </p:cNvPr>
          <p:cNvSpPr>
            <a:spLocks noGrp="1"/>
          </p:cNvSpPr>
          <p:nvPr>
            <p:ph type="sldNum" sz="quarter" idx="12"/>
          </p:nvPr>
        </p:nvSpPr>
        <p:spPr/>
        <p:txBody>
          <a:bodyPr/>
          <a:lstStyle/>
          <a:p>
            <a:fld id="{787979F9-E03A-134E-8AE1-FC9171FE318F}" type="slidenum">
              <a:rPr lang="pt-BR" smtClean="0"/>
              <a:t>‹nº›</a:t>
            </a:fld>
            <a:endParaRPr lang="pt-BR"/>
          </a:p>
        </p:txBody>
      </p:sp>
    </p:spTree>
    <p:extLst>
      <p:ext uri="{BB962C8B-B14F-4D97-AF65-F5344CB8AC3E}">
        <p14:creationId xmlns:p14="http://schemas.microsoft.com/office/powerpoint/2010/main" val="417066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F21141C-B557-6249-B742-FB6F8E5B4D82}"/>
              </a:ext>
            </a:extLst>
          </p:cNvPr>
          <p:cNvSpPr>
            <a:spLocks noGrp="1"/>
          </p:cNvSpPr>
          <p:nvPr>
            <p:ph type="dt" sz="half" idx="10"/>
          </p:nvPr>
        </p:nvSpPr>
        <p:spPr/>
        <p:txBody>
          <a:bodyPr/>
          <a:lstStyle/>
          <a:p>
            <a:fld id="{13AA1816-03CA-A846-9223-A7D34094BD9E}" type="datetimeFigureOut">
              <a:rPr lang="pt-BR" smtClean="0"/>
              <a:t>13/09/2023</a:t>
            </a:fld>
            <a:endParaRPr lang="pt-BR"/>
          </a:p>
        </p:txBody>
      </p:sp>
      <p:sp>
        <p:nvSpPr>
          <p:cNvPr id="3" name="Espaço Reservado para Rodapé 2">
            <a:extLst>
              <a:ext uri="{FF2B5EF4-FFF2-40B4-BE49-F238E27FC236}">
                <a16:creationId xmlns:a16="http://schemas.microsoft.com/office/drawing/2014/main" id="{EE22DA28-EA27-B543-B501-2110AAF28013}"/>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0B9A997-68AA-8F49-93E3-C6F1577456AE}"/>
              </a:ext>
            </a:extLst>
          </p:cNvPr>
          <p:cNvSpPr>
            <a:spLocks noGrp="1"/>
          </p:cNvSpPr>
          <p:nvPr>
            <p:ph type="sldNum" sz="quarter" idx="12"/>
          </p:nvPr>
        </p:nvSpPr>
        <p:spPr/>
        <p:txBody>
          <a:bodyPr/>
          <a:lstStyle/>
          <a:p>
            <a:fld id="{787979F9-E03A-134E-8AE1-FC9171FE318F}" type="slidenum">
              <a:rPr lang="pt-BR" smtClean="0"/>
              <a:t>‹nº›</a:t>
            </a:fld>
            <a:endParaRPr lang="pt-BR"/>
          </a:p>
        </p:txBody>
      </p:sp>
    </p:spTree>
    <p:extLst>
      <p:ext uri="{BB962C8B-B14F-4D97-AF65-F5344CB8AC3E}">
        <p14:creationId xmlns:p14="http://schemas.microsoft.com/office/powerpoint/2010/main" val="3064474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427C23-6F4E-9842-9C73-F54396C2E04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F481ED30-837F-3C49-8215-3BE28BE81B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A5442C4-A93C-5149-81D5-ADAA30010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82DCA10-BD8E-DD48-A411-8CB32EB7D0D3}"/>
              </a:ext>
            </a:extLst>
          </p:cNvPr>
          <p:cNvSpPr>
            <a:spLocks noGrp="1"/>
          </p:cNvSpPr>
          <p:nvPr>
            <p:ph type="dt" sz="half" idx="10"/>
          </p:nvPr>
        </p:nvSpPr>
        <p:spPr/>
        <p:txBody>
          <a:bodyPr/>
          <a:lstStyle/>
          <a:p>
            <a:fld id="{13AA1816-03CA-A846-9223-A7D34094BD9E}" type="datetimeFigureOut">
              <a:rPr lang="pt-BR" smtClean="0"/>
              <a:t>13/09/2023</a:t>
            </a:fld>
            <a:endParaRPr lang="pt-BR"/>
          </a:p>
        </p:txBody>
      </p:sp>
      <p:sp>
        <p:nvSpPr>
          <p:cNvPr id="6" name="Espaço Reservado para Rodapé 5">
            <a:extLst>
              <a:ext uri="{FF2B5EF4-FFF2-40B4-BE49-F238E27FC236}">
                <a16:creationId xmlns:a16="http://schemas.microsoft.com/office/drawing/2014/main" id="{42D91CF1-6353-794C-9920-6AC3C1D3367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42109E9-5244-9047-917A-BC401190C536}"/>
              </a:ext>
            </a:extLst>
          </p:cNvPr>
          <p:cNvSpPr>
            <a:spLocks noGrp="1"/>
          </p:cNvSpPr>
          <p:nvPr>
            <p:ph type="sldNum" sz="quarter" idx="12"/>
          </p:nvPr>
        </p:nvSpPr>
        <p:spPr/>
        <p:txBody>
          <a:bodyPr/>
          <a:lstStyle/>
          <a:p>
            <a:fld id="{787979F9-E03A-134E-8AE1-FC9171FE318F}" type="slidenum">
              <a:rPr lang="pt-BR" smtClean="0"/>
              <a:t>‹nº›</a:t>
            </a:fld>
            <a:endParaRPr lang="pt-BR"/>
          </a:p>
        </p:txBody>
      </p:sp>
    </p:spTree>
    <p:extLst>
      <p:ext uri="{BB962C8B-B14F-4D97-AF65-F5344CB8AC3E}">
        <p14:creationId xmlns:p14="http://schemas.microsoft.com/office/powerpoint/2010/main" val="680850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6CCF7-DBD9-C943-842F-397A36C7179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6A5FC63-1974-BC4B-B653-4B327189C4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CFFE805-08C0-1F45-90E0-2DD15F5C9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7D99167-5FEE-FE48-A426-A509F9DBF553}"/>
              </a:ext>
            </a:extLst>
          </p:cNvPr>
          <p:cNvSpPr>
            <a:spLocks noGrp="1"/>
          </p:cNvSpPr>
          <p:nvPr>
            <p:ph type="dt" sz="half" idx="10"/>
          </p:nvPr>
        </p:nvSpPr>
        <p:spPr/>
        <p:txBody>
          <a:bodyPr/>
          <a:lstStyle/>
          <a:p>
            <a:fld id="{13AA1816-03CA-A846-9223-A7D34094BD9E}" type="datetimeFigureOut">
              <a:rPr lang="pt-BR" smtClean="0"/>
              <a:t>13/09/2023</a:t>
            </a:fld>
            <a:endParaRPr lang="pt-BR"/>
          </a:p>
        </p:txBody>
      </p:sp>
      <p:sp>
        <p:nvSpPr>
          <p:cNvPr id="6" name="Espaço Reservado para Rodapé 5">
            <a:extLst>
              <a:ext uri="{FF2B5EF4-FFF2-40B4-BE49-F238E27FC236}">
                <a16:creationId xmlns:a16="http://schemas.microsoft.com/office/drawing/2014/main" id="{58B67316-53FF-EC4C-B381-EC26AF150D2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59F3054-C59A-AF41-9272-87D81C36C348}"/>
              </a:ext>
            </a:extLst>
          </p:cNvPr>
          <p:cNvSpPr>
            <a:spLocks noGrp="1"/>
          </p:cNvSpPr>
          <p:nvPr>
            <p:ph type="sldNum" sz="quarter" idx="12"/>
          </p:nvPr>
        </p:nvSpPr>
        <p:spPr/>
        <p:txBody>
          <a:bodyPr/>
          <a:lstStyle/>
          <a:p>
            <a:fld id="{787979F9-E03A-134E-8AE1-FC9171FE318F}" type="slidenum">
              <a:rPr lang="pt-BR" smtClean="0"/>
              <a:t>‹nº›</a:t>
            </a:fld>
            <a:endParaRPr lang="pt-BR"/>
          </a:p>
        </p:txBody>
      </p:sp>
    </p:spTree>
    <p:extLst>
      <p:ext uri="{BB962C8B-B14F-4D97-AF65-F5344CB8AC3E}">
        <p14:creationId xmlns:p14="http://schemas.microsoft.com/office/powerpoint/2010/main" val="2543857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6448BDA-EA92-6549-AD3D-2F948726BF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B17D194-853A-0A4D-A9EA-29E55496D9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6C78C22-0699-2C40-AEBB-A10E476A84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A1816-03CA-A846-9223-A7D34094BD9E}" type="datetimeFigureOut">
              <a:rPr lang="pt-BR" smtClean="0"/>
              <a:t>13/09/2023</a:t>
            </a:fld>
            <a:endParaRPr lang="pt-BR"/>
          </a:p>
        </p:txBody>
      </p:sp>
      <p:sp>
        <p:nvSpPr>
          <p:cNvPr id="5" name="Espaço Reservado para Rodapé 4">
            <a:extLst>
              <a:ext uri="{FF2B5EF4-FFF2-40B4-BE49-F238E27FC236}">
                <a16:creationId xmlns:a16="http://schemas.microsoft.com/office/drawing/2014/main" id="{9C27DE4A-0048-744F-A46C-E0E04CB2CC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E196F70-09D5-E347-9A6C-7F3F51358B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979F9-E03A-134E-8AE1-FC9171FE318F}" type="slidenum">
              <a:rPr lang="pt-BR" smtClean="0"/>
              <a:t>‹nº›</a:t>
            </a:fld>
            <a:endParaRPr lang="pt-BR"/>
          </a:p>
        </p:txBody>
      </p:sp>
    </p:spTree>
    <p:extLst>
      <p:ext uri="{BB962C8B-B14F-4D97-AF65-F5344CB8AC3E}">
        <p14:creationId xmlns:p14="http://schemas.microsoft.com/office/powerpoint/2010/main" val="3943750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https://i2.wp.com/spdagaroa.com.br/wp-content/uploads/2017/09/IMG_8218.jpg?resize=400%2C600&amp;ssl=1"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https://i1.wp.com/blog.bankbazaar.com/wp-content/uploads/2016/09/Shadow-banking-explained.png?resize=665%2C266&amp;ssl=1"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omo será o Open Banking no Brasil? - Fala, Nubank">
            <a:extLst>
              <a:ext uri="{FF2B5EF4-FFF2-40B4-BE49-F238E27FC236}">
                <a16:creationId xmlns:a16="http://schemas.microsoft.com/office/drawing/2014/main" id="{9E889CD1-4399-FA4A-A254-DED9FC2F1E9E}"/>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0896" r="4882"/>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455EB17E-5F31-2A43-8912-BF7F2EB5F7C6}"/>
              </a:ext>
            </a:extLst>
          </p:cNvPr>
          <p:cNvSpPr>
            <a:spLocks noGrp="1"/>
          </p:cNvSpPr>
          <p:nvPr>
            <p:ph type="ctrTitle"/>
          </p:nvPr>
        </p:nvSpPr>
        <p:spPr>
          <a:xfrm>
            <a:off x="1524000" y="1122362"/>
            <a:ext cx="9144000" cy="2900518"/>
          </a:xfrm>
        </p:spPr>
        <p:txBody>
          <a:bodyPr>
            <a:normAutofit/>
          </a:bodyPr>
          <a:lstStyle/>
          <a:p>
            <a:r>
              <a:rPr lang="pt-BR" sz="2700" dirty="0">
                <a:solidFill>
                  <a:srgbClr val="FFFFFF"/>
                </a:solidFill>
              </a:rPr>
              <a:t>Instituições </a:t>
            </a:r>
            <a:r>
              <a:rPr lang="pt-BR" sz="2700" dirty="0" err="1">
                <a:solidFill>
                  <a:srgbClr val="FFFFFF"/>
                </a:solidFill>
              </a:rPr>
              <a:t>Financeiras:</a:t>
            </a:r>
            <a:r>
              <a:rPr lang="pt-BR" sz="2700" dirty="0" err="1"/>
              <a:t>O</a:t>
            </a:r>
            <a:r>
              <a:rPr lang="pt-BR" sz="2700" dirty="0"/>
              <a:t> que é uma instituição financeira? Quais são seus tipos? Regime Jurídico dos Fundos.  A regulação de acesso ao mercado financeiro. Corretoras e distribuidoras de títulos e valores mobiliários. </a:t>
            </a:r>
            <a:r>
              <a:rPr lang="pt-BR" sz="2700" dirty="0" err="1"/>
              <a:t>Factoring</a:t>
            </a:r>
            <a:r>
              <a:rPr lang="pt-BR" sz="2700" dirty="0"/>
              <a:t>. Shadow banking: como regulá-lo? </a:t>
            </a:r>
            <a:br>
              <a:rPr lang="pt-BR" dirty="0"/>
            </a:br>
            <a:endParaRPr lang="pt-BR" i="1" dirty="0">
              <a:solidFill>
                <a:srgbClr val="FFFFFF"/>
              </a:solidFill>
            </a:endParaRPr>
          </a:p>
        </p:txBody>
      </p:sp>
      <p:sp>
        <p:nvSpPr>
          <p:cNvPr id="3" name="Subtítulo 2">
            <a:extLst>
              <a:ext uri="{FF2B5EF4-FFF2-40B4-BE49-F238E27FC236}">
                <a16:creationId xmlns:a16="http://schemas.microsoft.com/office/drawing/2014/main" id="{850A5574-E950-D448-8434-FD3765CABC0C}"/>
              </a:ext>
            </a:extLst>
          </p:cNvPr>
          <p:cNvSpPr>
            <a:spLocks noGrp="1"/>
          </p:cNvSpPr>
          <p:nvPr>
            <p:ph type="subTitle" idx="1"/>
          </p:nvPr>
        </p:nvSpPr>
        <p:spPr>
          <a:xfrm>
            <a:off x="1524000" y="4159404"/>
            <a:ext cx="9144000" cy="1098395"/>
          </a:xfrm>
        </p:spPr>
        <p:txBody>
          <a:bodyPr>
            <a:normAutofit/>
          </a:bodyPr>
          <a:lstStyle/>
          <a:p>
            <a:endParaRPr lang="pt-BR" dirty="0">
              <a:solidFill>
                <a:srgbClr val="FFFFFF"/>
              </a:solidFill>
            </a:endParaRPr>
          </a:p>
          <a:p>
            <a:r>
              <a:rPr lang="pt-BR" dirty="0">
                <a:solidFill>
                  <a:srgbClr val="FFFFFF"/>
                </a:solidFill>
              </a:rPr>
              <a:t>Professor Doutor  Ruy Pereira Camilo Junior</a:t>
            </a:r>
          </a:p>
        </p:txBody>
      </p:sp>
    </p:spTree>
    <p:extLst>
      <p:ext uri="{BB962C8B-B14F-4D97-AF65-F5344CB8AC3E}">
        <p14:creationId xmlns:p14="http://schemas.microsoft.com/office/powerpoint/2010/main" val="209257202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CA6E206-E3F5-A549-9894-3256E1C4706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300">
                <a:solidFill>
                  <a:srgbClr val="FFFFFF"/>
                </a:solidFill>
              </a:rPr>
              <a:t>Fundamental: não sujeição da EF à lei da Usura</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2A260826-1139-8F49-BA6F-0C43535FFA74}"/>
              </a:ext>
            </a:extLst>
          </p:cNvPr>
          <p:cNvPicPr>
            <a:picLocks noGrp="1" noChangeAspect="1"/>
          </p:cNvPicPr>
          <p:nvPr>
            <p:ph idx="1"/>
          </p:nvPr>
        </p:nvPicPr>
        <p:blipFill rotWithShape="1">
          <a:blip r:embed="rId2"/>
          <a:srcRect l="864"/>
          <a:stretch/>
        </p:blipFill>
        <p:spPr>
          <a:xfrm>
            <a:off x="976251" y="942538"/>
            <a:ext cx="7163222" cy="4808332"/>
          </a:xfrm>
          <a:prstGeom prst="rect">
            <a:avLst/>
          </a:prstGeom>
          <a:effectLst/>
        </p:spPr>
      </p:pic>
    </p:spTree>
    <p:extLst>
      <p:ext uri="{BB962C8B-B14F-4D97-AF65-F5344CB8AC3E}">
        <p14:creationId xmlns:p14="http://schemas.microsoft.com/office/powerpoint/2010/main" val="930917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29E55-9FE2-2647-B690-C881EED133C8}"/>
              </a:ext>
            </a:extLst>
          </p:cNvPr>
          <p:cNvSpPr>
            <a:spLocks noGrp="1"/>
          </p:cNvSpPr>
          <p:nvPr>
            <p:ph type="title"/>
          </p:nvPr>
        </p:nvSpPr>
        <p:spPr/>
        <p:txBody>
          <a:bodyPr/>
          <a:lstStyle/>
          <a:p>
            <a:r>
              <a:rPr lang="pt-BR" dirty="0"/>
              <a:t>E os fundos?</a:t>
            </a:r>
          </a:p>
        </p:txBody>
      </p:sp>
      <p:sp>
        <p:nvSpPr>
          <p:cNvPr id="3" name="Espaço Reservado para Conteúdo 2">
            <a:extLst>
              <a:ext uri="{FF2B5EF4-FFF2-40B4-BE49-F238E27FC236}">
                <a16:creationId xmlns:a16="http://schemas.microsoft.com/office/drawing/2014/main" id="{A7859454-3075-1D42-9D0A-E025041772B3}"/>
              </a:ext>
            </a:extLst>
          </p:cNvPr>
          <p:cNvSpPr>
            <a:spLocks noGrp="1"/>
          </p:cNvSpPr>
          <p:nvPr>
            <p:ph idx="1"/>
          </p:nvPr>
        </p:nvSpPr>
        <p:spPr>
          <a:xfrm>
            <a:off x="838200" y="1690688"/>
            <a:ext cx="10515600" cy="4351338"/>
          </a:xfrm>
        </p:spPr>
        <p:txBody>
          <a:bodyPr>
            <a:normAutofit fontScale="25000" lnSpcReduction="20000"/>
          </a:bodyPr>
          <a:lstStyle/>
          <a:p>
            <a:pPr marL="0" indent="0" algn="just">
              <a:buNone/>
            </a:pPr>
            <a:r>
              <a:rPr lang="pt-BR" sz="6400" dirty="0"/>
              <a:t>Fundo de Investimento em Direitos Creditórios FIDC. Instituição financeira. Equiparação. Sujeição aos limites da Lei da Usura. Impossibilidade. DESTAQUE Os Fundos de Investimento em Direito Creditório - </a:t>
            </a:r>
            <a:r>
              <a:rPr lang="pt-BR" sz="6400" dirty="0" err="1"/>
              <a:t>FIDCs</a:t>
            </a:r>
            <a:r>
              <a:rPr lang="pt-BR" sz="6400" dirty="0"/>
              <a:t> amoldam-se à definição legal de instituição financeira e não se sujeitam à incidência da limitação de juros da Lei da Usura. Os Fundos de Investimento em Direito Creditório - </a:t>
            </a:r>
            <a:r>
              <a:rPr lang="pt-BR" sz="6400" dirty="0" err="1"/>
              <a:t>FIDCs</a:t>
            </a:r>
            <a:r>
              <a:rPr lang="pt-BR" sz="6400" dirty="0"/>
              <a:t> foram criados por deliberação do Conselho Monetário Nacional (CMN), conforme Resolução </a:t>
            </a:r>
            <a:r>
              <a:rPr lang="pt-BR" sz="6400" dirty="0" err="1"/>
              <a:t>n</a:t>
            </a:r>
            <a:r>
              <a:rPr lang="pt-BR" sz="6400" dirty="0"/>
              <a:t>. 2.907/2001, que estabelece, no art. 1º, </a:t>
            </a:r>
            <a:r>
              <a:rPr lang="pt-BR" sz="6400" dirty="0" err="1"/>
              <a:t>I</a:t>
            </a:r>
            <a:r>
              <a:rPr lang="pt-BR" sz="6400" dirty="0"/>
              <a:t>, a autorização para a constituição e o funcionamento, nos termos da regulamentação a ser estabelecida pela Comissão de Valores Mobiliários (CVM), de fundos de investimento destinados preponderantemente à aplicação em direitos creditórios e em títulos representativos desses direitos, originários de operações realizadas nos segmentos financeiro, comercial, industrial, imobiliário, de hipotecas, de arrendamento mercantil e de prestação de serviços, bem como nas demais modalidades de investimento admitidas na referida regulamentação. Ademais, cumpre salientar que o art. 17, parágrafo único, da Lei </a:t>
            </a:r>
            <a:r>
              <a:rPr lang="pt-BR" sz="6400" dirty="0" err="1"/>
              <a:t>n</a:t>
            </a:r>
            <a:r>
              <a:rPr lang="pt-BR" sz="6400" dirty="0"/>
              <a:t>. 4.595/1964 estabelece que se consideram instituições financeiras, para os efeitos da legislação em vigor, as pessoas jurídicas públicas ou privadas que tenham como atividade principal ou acessória a coleta, a intermediação ou a aplicação de recursos financeiros próprios ou de terceiros, em moeda nacional ou estrangeira, e a custódia de valor de propriedade de terceiros. Ou seja, para os efeitos dessa lei e da legislação em vigor, equiparam-se às instituições financeiras as pessoas físicas que exerçam qualquer uma das atividades referidas no citado artigo, de forma permanente ou eventual (...), poderá exercer todos os direitos por ela conferidos, inclusive cobrar juros e demais encargos na forma pactuada na cédula. Dessa forma, a tese acerca da incidência da limitação de juros da Lei da Usura ignora a natureza de entidade do mercado financeiro dos </a:t>
            </a:r>
            <a:r>
              <a:rPr lang="pt-BR" sz="6400" dirty="0" err="1"/>
              <a:t>FIDCs</a:t>
            </a:r>
            <a:r>
              <a:rPr lang="pt-BR" sz="6400" dirty="0"/>
              <a:t>, conduz ao enriquecimento sem causa do cedido e vai na contramão da evolução do Direito, que busca conferir objetivação à regular cessão de crédito, conforme se extrai da teleologia do art. 29, § 1º, da Lei </a:t>
            </a:r>
            <a:r>
              <a:rPr lang="pt-BR" sz="6400" dirty="0" err="1"/>
              <a:t>n</a:t>
            </a:r>
            <a:r>
              <a:rPr lang="pt-BR" sz="6400" dirty="0"/>
              <a:t>. 10.931/2004 </a:t>
            </a:r>
            <a:r>
              <a:rPr lang="pt-BR" sz="6400" dirty="0" err="1"/>
              <a:t>REsp</a:t>
            </a:r>
            <a:r>
              <a:rPr lang="pt-BR" sz="6400" dirty="0"/>
              <a:t> 1.634.958-SP, Rel. Min. </a:t>
            </a:r>
            <a:r>
              <a:rPr lang="pt-BR" sz="6400" dirty="0" err="1"/>
              <a:t>Luis</a:t>
            </a:r>
            <a:r>
              <a:rPr lang="pt-BR" sz="6400" dirty="0"/>
              <a:t> Felipe Salomão, Quarta Turma, por unanimidade, julgado em 06/08/2019, </a:t>
            </a:r>
            <a:r>
              <a:rPr lang="pt-BR" sz="6400" dirty="0" err="1"/>
              <a:t>DJe</a:t>
            </a:r>
            <a:r>
              <a:rPr lang="pt-BR" sz="6400" dirty="0"/>
              <a:t> 03/09/2019 RAMO DO DIREITO DIREITO CIVIL, DIREITO EMPRESARIAL</a:t>
            </a:r>
            <a:r>
              <a:rPr lang="pt-BR" dirty="0"/>
              <a:t>, DIREITO BANCÁRIO </a:t>
            </a:r>
          </a:p>
        </p:txBody>
      </p:sp>
    </p:spTree>
    <p:extLst>
      <p:ext uri="{BB962C8B-B14F-4D97-AF65-F5344CB8AC3E}">
        <p14:creationId xmlns:p14="http://schemas.microsoft.com/office/powerpoint/2010/main" val="4093832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969DE22-9D3F-634B-8D70-E09AAA8CF1BA}"/>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Constituição de instituição financeira</a:t>
            </a:r>
          </a:p>
        </p:txBody>
      </p:sp>
      <p:sp>
        <p:nvSpPr>
          <p:cNvPr id="3" name="Espaço Reservado para Conteúdo 2">
            <a:extLst>
              <a:ext uri="{FF2B5EF4-FFF2-40B4-BE49-F238E27FC236}">
                <a16:creationId xmlns:a16="http://schemas.microsoft.com/office/drawing/2014/main" id="{13375090-910B-7C40-A75D-B94A36199B5A}"/>
              </a:ext>
            </a:extLst>
          </p:cNvPr>
          <p:cNvSpPr>
            <a:spLocks noGrp="1"/>
          </p:cNvSpPr>
          <p:nvPr>
            <p:ph idx="1"/>
          </p:nvPr>
        </p:nvSpPr>
        <p:spPr>
          <a:xfrm>
            <a:off x="669073" y="1622744"/>
            <a:ext cx="10426558" cy="5067987"/>
          </a:xfrm>
        </p:spPr>
        <p:txBody>
          <a:bodyPr anchor="ctr">
            <a:normAutofit lnSpcReduction="10000"/>
          </a:bodyPr>
          <a:lstStyle/>
          <a:p>
            <a:r>
              <a:rPr lang="pt-BR" sz="1600" dirty="0"/>
              <a:t>Antes de 1988, necessária autorização. CMN limitava número de instituições e até de agências. ¨Carta Patente¨ valia muito</a:t>
            </a:r>
          </a:p>
          <a:p>
            <a:r>
              <a:rPr lang="pt-BR" sz="1600" dirty="0"/>
              <a:t>Com a nova constituição, liberalização.</a:t>
            </a:r>
          </a:p>
          <a:p>
            <a:r>
              <a:rPr lang="pt-BR" sz="1600" dirty="0"/>
              <a:t>Entre as condições postas na Resolução 3040 CMN:</a:t>
            </a:r>
          </a:p>
          <a:p>
            <a:endParaRPr lang="pt-BR" sz="1600" dirty="0"/>
          </a:p>
          <a:p>
            <a:pPr marL="0" indent="0">
              <a:buNone/>
            </a:pPr>
            <a:r>
              <a:rPr lang="pt-BR" sz="1600" dirty="0"/>
              <a:t>Estudo de  viabilidade econômica financeira com  1. Análise econômica e financeira dos segmentos de mercado na região em que pretende atuar e projeção da participação nesses segmentos com indicação dos principais concorrentes em cada um; 2. Expectativa de rentabilidade, com indicação de retornos esperados em cada um dos segmentos de mercado escolhidos; 3. Projeções financeiras evidenciando a evolução patrimonial no período, com a identificação das fontes de captação que viabilizem essa evolução;</a:t>
            </a:r>
          </a:p>
          <a:p>
            <a:pPr marL="0" indent="0">
              <a:buNone/>
            </a:pPr>
            <a:r>
              <a:rPr lang="pt-BR" sz="1600" dirty="0"/>
              <a:t> plano de negócios, que deverá indicar, no mínimo: 1. Detalhamento da estrutura organizacional proposta, com clara determinação das responsabilidades atribuídas aos diversos níveis da instituição; 2. Especificação da estrutura dos controles internos, evidenciando mecanismos que garantam adequada supervisão por parte da administração e a efetiva utilização de auditoria interna e externa como instrumentos de controle; 3. Estabelecimento de objetivos estratégicos; 4. Definição dos principais produtos e serviços a serem operados e público-alvo; 5. Tecnologias a serem utilizadas na colocação dos produtos e dimensionamento da rede de atendimento; 6. Definição de prazo máximo para início das atividades após a concessão, pelo Banco Central do Brasil, da autorização para funcionamento; 7. Descrição dos critérios utilizados na escolha dos administradores, bem como identificação destes últimos quando solicitada pelo Banco Central do Brasil; </a:t>
            </a:r>
            <a:r>
              <a:rPr lang="pt-BR" sz="1600" dirty="0" err="1"/>
              <a:t>c</a:t>
            </a:r>
            <a:r>
              <a:rPr lang="pt-BR" sz="1600" dirty="0"/>
              <a:t>) definição dos padrões de governança corporativa a serem observados, incluindo-se o detalhamento da estrutura de incentivos e da política de remuneração</a:t>
            </a:r>
            <a:r>
              <a:rPr lang="pt-BR" sz="1100" dirty="0"/>
              <a:t>.</a:t>
            </a:r>
          </a:p>
        </p:txBody>
      </p:sp>
    </p:spTree>
    <p:extLst>
      <p:ext uri="{BB962C8B-B14F-4D97-AF65-F5344CB8AC3E}">
        <p14:creationId xmlns:p14="http://schemas.microsoft.com/office/powerpoint/2010/main" val="3135794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B1D932A-2471-A643-AAE9-8B7171E1417E}"/>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Exigências de capital mínimo</a:t>
            </a:r>
          </a:p>
        </p:txBody>
      </p:sp>
      <p:sp>
        <p:nvSpPr>
          <p:cNvPr id="3" name="Espaço Reservado para Conteúdo 2">
            <a:extLst>
              <a:ext uri="{FF2B5EF4-FFF2-40B4-BE49-F238E27FC236}">
                <a16:creationId xmlns:a16="http://schemas.microsoft.com/office/drawing/2014/main" id="{DC790875-15A3-9340-BC94-748A83D3A8B0}"/>
              </a:ext>
            </a:extLst>
          </p:cNvPr>
          <p:cNvSpPr>
            <a:spLocks noGrp="1"/>
          </p:cNvSpPr>
          <p:nvPr>
            <p:ph idx="1"/>
          </p:nvPr>
        </p:nvSpPr>
        <p:spPr>
          <a:xfrm>
            <a:off x="642938" y="2071688"/>
            <a:ext cx="10881317" cy="4390572"/>
          </a:xfrm>
        </p:spPr>
        <p:txBody>
          <a:bodyPr anchor="ctr">
            <a:normAutofit/>
          </a:bodyPr>
          <a:lstStyle/>
          <a:p>
            <a:pPr marL="0" indent="0" fontAlgn="base">
              <a:buNone/>
            </a:pPr>
            <a:r>
              <a:rPr lang="pt-BR" sz="1300" dirty="0"/>
              <a:t>a</a:t>
            </a:r>
            <a:r>
              <a:rPr lang="pt-BR" sz="1600" dirty="0"/>
              <a:t>)   </a:t>
            </a:r>
            <a:r>
              <a:rPr lang="pt-BR" sz="1600" dirty="0" err="1"/>
              <a:t>R</a:t>
            </a:r>
            <a:r>
              <a:rPr lang="pt-BR" sz="1600" dirty="0"/>
              <a:t>$ 17,5 milhões: banco comercial e carteira comercial de banco múltiplo;</a:t>
            </a:r>
          </a:p>
          <a:p>
            <a:pPr marL="0" indent="0" fontAlgn="base">
              <a:buNone/>
            </a:pPr>
            <a:r>
              <a:rPr lang="pt-BR" sz="1600" dirty="0" err="1"/>
              <a:t>b</a:t>
            </a:r>
            <a:r>
              <a:rPr lang="pt-BR" sz="1600" dirty="0"/>
              <a:t>)   </a:t>
            </a:r>
            <a:r>
              <a:rPr lang="pt-BR" sz="1600" dirty="0" err="1"/>
              <a:t>R</a:t>
            </a:r>
            <a:r>
              <a:rPr lang="pt-BR" sz="1600" dirty="0"/>
              <a:t>$ 12,5 milhões: banco de investimento, banco de desenvolvimento, correspondentes carteiras de banco múltiplo e caixa econômica;</a:t>
            </a:r>
          </a:p>
          <a:p>
            <a:pPr marL="0" indent="0" fontAlgn="base">
              <a:buNone/>
            </a:pPr>
            <a:r>
              <a:rPr lang="pt-BR" sz="1600" dirty="0" err="1"/>
              <a:t>c</a:t>
            </a:r>
            <a:r>
              <a:rPr lang="pt-BR" sz="1600" dirty="0"/>
              <a:t>)    </a:t>
            </a:r>
            <a:r>
              <a:rPr lang="pt-BR" sz="1600" dirty="0" err="1"/>
              <a:t>R</a:t>
            </a:r>
            <a:r>
              <a:rPr lang="pt-BR" sz="1600" dirty="0"/>
              <a:t>$ 7 milhões: banco de câmbio, sociedade de crédito, financiamento e investimento, sociedade de crédito imobiliário, sociedade de arrendamento mercantil, bem como as seguintes carteiras de banco múltiplo: crédito, financiamento e investimento, crédito imobiliário e arrendamento mercantil;</a:t>
            </a:r>
          </a:p>
          <a:p>
            <a:pPr marL="0" indent="0" fontAlgn="base">
              <a:buNone/>
            </a:pPr>
            <a:r>
              <a:rPr lang="pt-BR" sz="1600" dirty="0" err="1"/>
              <a:t>d</a:t>
            </a:r>
            <a:r>
              <a:rPr lang="pt-BR" sz="1600" dirty="0"/>
              <a:t>)   </a:t>
            </a:r>
            <a:r>
              <a:rPr lang="pt-BR" sz="1600" dirty="0" err="1"/>
              <a:t>R</a:t>
            </a:r>
            <a:r>
              <a:rPr lang="pt-BR" sz="1600" dirty="0"/>
              <a:t>$ 4 milhões: agência de fomento;</a:t>
            </a:r>
          </a:p>
          <a:p>
            <a:pPr marL="0" indent="0" fontAlgn="base">
              <a:buNone/>
            </a:pPr>
            <a:r>
              <a:rPr lang="pt-BR" sz="1600" dirty="0"/>
              <a:t>e)   </a:t>
            </a:r>
            <a:r>
              <a:rPr lang="pt-BR" sz="1600" dirty="0" err="1"/>
              <a:t>R</a:t>
            </a:r>
            <a:r>
              <a:rPr lang="pt-BR" sz="1600" dirty="0"/>
              <a:t>$ 3 milhões: companhia hipotecária;</a:t>
            </a:r>
          </a:p>
          <a:p>
            <a:pPr marL="0" indent="0" fontAlgn="base">
              <a:buNone/>
            </a:pPr>
            <a:r>
              <a:rPr lang="pt-BR" sz="1600" dirty="0" err="1"/>
              <a:t>f</a:t>
            </a:r>
            <a:r>
              <a:rPr lang="pt-BR" sz="1600" dirty="0"/>
              <a:t>)    </a:t>
            </a:r>
            <a:r>
              <a:rPr lang="pt-BR" sz="1600" dirty="0" err="1"/>
              <a:t>R</a:t>
            </a:r>
            <a:r>
              <a:rPr lang="pt-BR" sz="1600" dirty="0"/>
              <a:t>$ 1,5 milhão: sociedade corretora de títulos e valores mobiliários e sociedade distribuidora de títulos e valores mobiliários que sejam habilitadas à realização de operações compromissadas, bem como realizem operações de garantia firme de subscrição de valores mobiliários para revenda, de conta margem ou de swap em que haja assunção de quaisquer direitos ou obrigações com as contrapartes;</a:t>
            </a:r>
          </a:p>
          <a:p>
            <a:pPr marL="0" indent="0" fontAlgn="base">
              <a:buNone/>
            </a:pPr>
            <a:r>
              <a:rPr lang="pt-BR" sz="1600" dirty="0" err="1"/>
              <a:t>g</a:t>
            </a:r>
            <a:r>
              <a:rPr lang="pt-BR" sz="1600" dirty="0"/>
              <a:t>)   </a:t>
            </a:r>
            <a:r>
              <a:rPr lang="pt-BR" sz="1600" dirty="0" err="1"/>
              <a:t>R</a:t>
            </a:r>
            <a:r>
              <a:rPr lang="pt-BR" sz="1600" dirty="0"/>
              <a:t>$ 550 mil: sociedade corretora de títulos e valores mobiliários e sociedade distribuidora de títulos e valores mobiliários que exerçam atividades não incluídas na alínea anterior;</a:t>
            </a:r>
          </a:p>
          <a:p>
            <a:pPr marL="0" indent="0" fontAlgn="base">
              <a:buNone/>
            </a:pPr>
            <a:r>
              <a:rPr lang="pt-BR" sz="1600" dirty="0" err="1"/>
              <a:t>h</a:t>
            </a:r>
            <a:r>
              <a:rPr lang="pt-BR" sz="1600" dirty="0"/>
              <a:t>)   </a:t>
            </a:r>
            <a:r>
              <a:rPr lang="pt-BR" sz="1600" dirty="0" err="1"/>
              <a:t>R</a:t>
            </a:r>
            <a:r>
              <a:rPr lang="pt-BR" sz="1600" dirty="0"/>
              <a:t>$ 350 mil: sociedade corretora de câmbio</a:t>
            </a:r>
          </a:p>
          <a:p>
            <a:pPr marL="0" indent="0">
              <a:buNone/>
            </a:pPr>
            <a:endParaRPr lang="pt-BR" sz="1300" dirty="0"/>
          </a:p>
        </p:txBody>
      </p:sp>
    </p:spTree>
    <p:extLst>
      <p:ext uri="{BB962C8B-B14F-4D97-AF65-F5344CB8AC3E}">
        <p14:creationId xmlns:p14="http://schemas.microsoft.com/office/powerpoint/2010/main" val="272378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8AEFE91-16AD-5C43-A1AA-E44FD7762E22}"/>
              </a:ext>
            </a:extLst>
          </p:cNvPr>
          <p:cNvSpPr>
            <a:spLocks noGrp="1"/>
          </p:cNvSpPr>
          <p:nvPr>
            <p:ph type="title"/>
          </p:nvPr>
        </p:nvSpPr>
        <p:spPr>
          <a:xfrm>
            <a:off x="1371599" y="294538"/>
            <a:ext cx="9895951" cy="1033669"/>
          </a:xfrm>
        </p:spPr>
        <p:txBody>
          <a:bodyPr>
            <a:normAutofit/>
          </a:bodyPr>
          <a:lstStyle/>
          <a:p>
            <a:r>
              <a:rPr lang="pt-BR" sz="3700">
                <a:solidFill>
                  <a:srgbClr val="FFFFFF"/>
                </a:solidFill>
              </a:rPr>
              <a:t>Mudança de controle e reorganização societária</a:t>
            </a:r>
          </a:p>
        </p:txBody>
      </p:sp>
      <p:sp>
        <p:nvSpPr>
          <p:cNvPr id="3" name="Espaço Reservado para Conteúdo 2">
            <a:extLst>
              <a:ext uri="{FF2B5EF4-FFF2-40B4-BE49-F238E27FC236}">
                <a16:creationId xmlns:a16="http://schemas.microsoft.com/office/drawing/2014/main" id="{514F8744-705B-7548-BF8B-408729139450}"/>
              </a:ext>
            </a:extLst>
          </p:cNvPr>
          <p:cNvSpPr>
            <a:spLocks noGrp="1"/>
          </p:cNvSpPr>
          <p:nvPr>
            <p:ph idx="1"/>
          </p:nvPr>
        </p:nvSpPr>
        <p:spPr>
          <a:xfrm>
            <a:off x="1371599" y="2318197"/>
            <a:ext cx="9724031" cy="3683358"/>
          </a:xfrm>
        </p:spPr>
        <p:txBody>
          <a:bodyPr anchor="ctr">
            <a:normAutofit/>
          </a:bodyPr>
          <a:lstStyle/>
          <a:p>
            <a:pPr marL="0" indent="0">
              <a:buNone/>
            </a:pPr>
            <a:r>
              <a:rPr lang="pt-BR" sz="2000"/>
              <a:t>Art. 10. Dependem de autorização do Banco Central do Brasil a transferência de controle societário e qualquer mudança, direta ou indireta, no grupo de controle, que possa implicar alteração na ingerência efetiva nos negócios da instituição, decorrentes de: I - Acordo de acionistas ou quotistas; II - Herança e atos de disposição de vontade, a exemplo de doação, adiantamento da legítima e constituição de usufruto; III - Ato, isolado ou em conjunto, de qualquer pessoa, física ou jurídica, ou grupo de pessoas representando interesse comum. </a:t>
            </a:r>
          </a:p>
          <a:p>
            <a:pPr marL="0" indent="0">
              <a:buNone/>
            </a:pPr>
            <a:r>
              <a:rPr lang="pt-BR" sz="2000"/>
              <a:t>Art. 11. Dependem igualmente da autorização do Banco Central do Brasil os seguintes atos de reorganização: I - Mudança de objeto social, observado o disposto no art. 16; II - Criação ou cancelamento de carteira operacional, por banco múltiplo; III - Fusão, cisão ou incorporação. </a:t>
            </a:r>
          </a:p>
          <a:p>
            <a:pPr marL="0" indent="0">
              <a:buNone/>
            </a:pPr>
            <a:endParaRPr lang="pt-BR" sz="2000"/>
          </a:p>
        </p:txBody>
      </p:sp>
    </p:spTree>
    <p:extLst>
      <p:ext uri="{BB962C8B-B14F-4D97-AF65-F5344CB8AC3E}">
        <p14:creationId xmlns:p14="http://schemas.microsoft.com/office/powerpoint/2010/main" val="4173997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ítulo 1">
            <a:extLst>
              <a:ext uri="{FF2B5EF4-FFF2-40B4-BE49-F238E27FC236}">
                <a16:creationId xmlns:a16="http://schemas.microsoft.com/office/drawing/2014/main" id="{889D88A2-47A1-6548-92B4-8478FCB18EA8}"/>
              </a:ext>
            </a:extLst>
          </p:cNvPr>
          <p:cNvSpPr>
            <a:spLocks noGrp="1"/>
          </p:cNvSpPr>
          <p:nvPr>
            <p:ph type="title"/>
          </p:nvPr>
        </p:nvSpPr>
        <p:spPr>
          <a:xfrm>
            <a:off x="838200" y="448721"/>
            <a:ext cx="4707671" cy="1225650"/>
          </a:xfrm>
        </p:spPr>
        <p:txBody>
          <a:bodyPr anchor="b">
            <a:normAutofit/>
          </a:bodyPr>
          <a:lstStyle/>
          <a:p>
            <a:r>
              <a:rPr lang="pt-BR" sz="3800">
                <a:solidFill>
                  <a:schemeClr val="bg1"/>
                </a:solidFill>
              </a:rPr>
              <a:t>Bancos Comerciais</a:t>
            </a:r>
          </a:p>
        </p:txBody>
      </p:sp>
      <p:cxnSp>
        <p:nvCxnSpPr>
          <p:cNvPr id="72" name="Straight Connector 7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4C645BD6-B5AB-4045-B247-614FE8F2B677}"/>
              </a:ext>
            </a:extLst>
          </p:cNvPr>
          <p:cNvSpPr>
            <a:spLocks noGrp="1"/>
          </p:cNvSpPr>
          <p:nvPr>
            <p:ph idx="1"/>
          </p:nvPr>
        </p:nvSpPr>
        <p:spPr>
          <a:xfrm>
            <a:off x="897769" y="1909192"/>
            <a:ext cx="4586513" cy="3647710"/>
          </a:xfrm>
        </p:spPr>
        <p:txBody>
          <a:bodyPr>
            <a:normAutofit/>
          </a:bodyPr>
          <a:lstStyle/>
          <a:p>
            <a:pPr marL="0" indent="0">
              <a:buNone/>
            </a:pPr>
            <a:r>
              <a:rPr lang="pt-BR" sz="2000" dirty="0">
                <a:solidFill>
                  <a:schemeClr val="bg1"/>
                </a:solidFill>
              </a:rPr>
              <a:t>Recebem depósitos à vista.</a:t>
            </a:r>
          </a:p>
          <a:p>
            <a:pPr marL="0" indent="0">
              <a:buNone/>
            </a:pPr>
            <a:endParaRPr lang="pt-BR" sz="2000" dirty="0">
              <a:solidFill>
                <a:schemeClr val="bg1"/>
              </a:solidFill>
            </a:endParaRPr>
          </a:p>
          <a:p>
            <a:pPr marL="0" indent="0">
              <a:buNone/>
            </a:pPr>
            <a:r>
              <a:rPr lang="pt-BR" sz="2000" dirty="0">
                <a:solidFill>
                  <a:schemeClr val="bg1"/>
                </a:solidFill>
              </a:rPr>
              <a:t>Pelo sistema de reservas fracionárias, criam moeda escritural.</a:t>
            </a:r>
          </a:p>
          <a:p>
            <a:pPr marL="0" indent="0">
              <a:buNone/>
            </a:pPr>
            <a:endParaRPr lang="pt-BR" sz="2000" dirty="0">
              <a:solidFill>
                <a:schemeClr val="bg1"/>
              </a:solidFill>
            </a:endParaRPr>
          </a:p>
          <a:p>
            <a:pPr marL="0" indent="0">
              <a:buNone/>
            </a:pPr>
            <a:r>
              <a:rPr lang="pt-BR" sz="2000" dirty="0">
                <a:solidFill>
                  <a:schemeClr val="bg1"/>
                </a:solidFill>
              </a:rPr>
              <a:t>Regulação mais rigorosa, para proteção da ¨economia popular¨.</a:t>
            </a:r>
          </a:p>
          <a:p>
            <a:pPr marL="0" indent="0">
              <a:buNone/>
            </a:pPr>
            <a:endParaRPr lang="pt-BR" sz="2000" dirty="0">
              <a:solidFill>
                <a:schemeClr val="bg1"/>
              </a:solidFill>
            </a:endParaRPr>
          </a:p>
          <a:p>
            <a:pPr marL="0" indent="0">
              <a:buNone/>
            </a:pPr>
            <a:r>
              <a:rPr lang="pt-BR" sz="2000" dirty="0">
                <a:solidFill>
                  <a:schemeClr val="bg1"/>
                </a:solidFill>
              </a:rPr>
              <a:t>Poucas instituições são apenas BANCOS COMERCIAIS (exemplo. Banco Alfa)</a:t>
            </a:r>
          </a:p>
        </p:txBody>
      </p:sp>
      <p:cxnSp>
        <p:nvCxnSpPr>
          <p:cNvPr id="74" name="Straight Connector 7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49" name="Imagem 1" descr="Imagem carregada">
            <a:extLst>
              <a:ext uri="{FF2B5EF4-FFF2-40B4-BE49-F238E27FC236}">
                <a16:creationId xmlns:a16="http://schemas.microsoft.com/office/drawing/2014/main" id="{AEF6C100-9A60-704D-9069-CBE0604DB51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6525453" y="0"/>
            <a:ext cx="45777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DA75655-3EF4-A148-B693-5AE6FE6F8D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446238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DDF9D-E27C-4E23-A1E8-CA352535F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10138"/>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C086FF0F-617F-9E45-A35F-22D797780115}"/>
              </a:ext>
            </a:extLst>
          </p:cNvPr>
          <p:cNvPicPr>
            <a:picLocks noChangeAspect="1"/>
          </p:cNvPicPr>
          <p:nvPr/>
        </p:nvPicPr>
        <p:blipFill rotWithShape="1">
          <a:blip r:embed="rId2"/>
          <a:srcRect l="8513" r="9428" b="2"/>
          <a:stretch/>
        </p:blipFill>
        <p:spPr>
          <a:xfrm>
            <a:off x="8331957" y="-10138"/>
            <a:ext cx="3860043" cy="3457378"/>
          </a:xfrm>
          <a:prstGeom prst="rect">
            <a:avLst/>
          </a:prstGeom>
        </p:spPr>
      </p:pic>
      <p:sp>
        <p:nvSpPr>
          <p:cNvPr id="16" name="Rectangle 15">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2F31CB94-889D-FC48-A363-02B8CAFAEA5D}"/>
              </a:ext>
            </a:extLst>
          </p:cNvPr>
          <p:cNvSpPr>
            <a:spLocks noGrp="1"/>
          </p:cNvSpPr>
          <p:nvPr>
            <p:ph type="title"/>
          </p:nvPr>
        </p:nvSpPr>
        <p:spPr>
          <a:xfrm>
            <a:off x="631065" y="457201"/>
            <a:ext cx="3020560" cy="3588870"/>
          </a:xfrm>
        </p:spPr>
        <p:txBody>
          <a:bodyPr anchor="b">
            <a:normAutofit/>
          </a:bodyPr>
          <a:lstStyle/>
          <a:p>
            <a:pPr algn="r"/>
            <a:r>
              <a:rPr lang="pt-BR" sz="3100">
                <a:solidFill>
                  <a:srgbClr val="FFFFFF"/>
                </a:solidFill>
              </a:rPr>
              <a:t>As atividades dos bancos comerciais devem ser segredadas de outras atividades financeiras?</a:t>
            </a:r>
          </a:p>
        </p:txBody>
      </p:sp>
      <p:sp>
        <p:nvSpPr>
          <p:cNvPr id="3" name="Espaço Reservado para Conteúdo 2">
            <a:extLst>
              <a:ext uri="{FF2B5EF4-FFF2-40B4-BE49-F238E27FC236}">
                <a16:creationId xmlns:a16="http://schemas.microsoft.com/office/drawing/2014/main" id="{E33833A0-D346-5646-8889-C85224C7621A}"/>
              </a:ext>
            </a:extLst>
          </p:cNvPr>
          <p:cNvSpPr>
            <a:spLocks noGrp="1"/>
          </p:cNvSpPr>
          <p:nvPr>
            <p:ph idx="1"/>
          </p:nvPr>
        </p:nvSpPr>
        <p:spPr>
          <a:xfrm>
            <a:off x="4282692" y="10139"/>
            <a:ext cx="3509026" cy="6193436"/>
          </a:xfrm>
        </p:spPr>
        <p:txBody>
          <a:bodyPr anchor="ctr">
            <a:normAutofit lnSpcReduction="10000"/>
          </a:bodyPr>
          <a:lstStyle/>
          <a:p>
            <a:pPr marL="0" indent="0">
              <a:buNone/>
            </a:pPr>
            <a:r>
              <a:rPr lang="pt-BR" sz="2000" dirty="0"/>
              <a:t>A advertência de Adam Smith:</a:t>
            </a:r>
          </a:p>
          <a:p>
            <a:pPr marL="0" indent="0">
              <a:buNone/>
            </a:pPr>
            <a:endParaRPr lang="pt-BR" sz="2000" dirty="0"/>
          </a:p>
          <a:p>
            <a:pPr marL="0" indent="0">
              <a:buNone/>
            </a:pPr>
            <a:r>
              <a:rPr lang="pt-BR" sz="2000" dirty="0"/>
              <a:t>The </a:t>
            </a:r>
            <a:r>
              <a:rPr lang="pt-BR" sz="2000" dirty="0" err="1"/>
              <a:t>obligation</a:t>
            </a:r>
            <a:r>
              <a:rPr lang="pt-BR" sz="2000" dirty="0"/>
              <a:t> </a:t>
            </a:r>
            <a:r>
              <a:rPr lang="pt-BR" sz="2000" dirty="0" err="1"/>
              <a:t>of</a:t>
            </a:r>
            <a:r>
              <a:rPr lang="pt-BR" sz="2000" dirty="0"/>
              <a:t> </a:t>
            </a:r>
            <a:r>
              <a:rPr lang="pt-BR" sz="2000" dirty="0" err="1"/>
              <a:t>building</a:t>
            </a:r>
            <a:r>
              <a:rPr lang="pt-BR" sz="2000" dirty="0"/>
              <a:t> </a:t>
            </a:r>
            <a:r>
              <a:rPr lang="pt-BR" sz="2000" dirty="0" err="1"/>
              <a:t>party</a:t>
            </a:r>
            <a:r>
              <a:rPr lang="pt-BR" sz="2000" dirty="0"/>
              <a:t> </a:t>
            </a:r>
            <a:r>
              <a:rPr lang="pt-BR" sz="2000" dirty="0" err="1"/>
              <a:t>walls</a:t>
            </a:r>
            <a:r>
              <a:rPr lang="pt-BR" sz="2000" dirty="0"/>
              <a:t>, in </a:t>
            </a:r>
            <a:r>
              <a:rPr lang="pt-BR" sz="2000" dirty="0" err="1"/>
              <a:t>order</a:t>
            </a:r>
            <a:r>
              <a:rPr lang="pt-BR" sz="2000" dirty="0"/>
              <a:t> </a:t>
            </a:r>
            <a:r>
              <a:rPr lang="pt-BR" sz="2000" dirty="0" err="1"/>
              <a:t>to</a:t>
            </a:r>
            <a:r>
              <a:rPr lang="pt-BR" sz="2000" dirty="0"/>
              <a:t> </a:t>
            </a:r>
            <a:r>
              <a:rPr lang="pt-BR" sz="2000" dirty="0" err="1"/>
              <a:t>prevent</a:t>
            </a:r>
            <a:r>
              <a:rPr lang="pt-BR" sz="2000" dirty="0"/>
              <a:t> </a:t>
            </a:r>
            <a:r>
              <a:rPr lang="pt-BR" sz="2000" dirty="0" err="1"/>
              <a:t>the</a:t>
            </a:r>
            <a:r>
              <a:rPr lang="pt-BR" sz="2000" dirty="0"/>
              <a:t> communication </a:t>
            </a:r>
            <a:r>
              <a:rPr lang="pt-BR" sz="2000" dirty="0" err="1"/>
              <a:t>of</a:t>
            </a:r>
            <a:r>
              <a:rPr lang="pt-BR" sz="2000" dirty="0"/>
              <a:t> </a:t>
            </a:r>
            <a:r>
              <a:rPr lang="pt-BR" sz="2000" dirty="0" err="1"/>
              <a:t>fire</a:t>
            </a:r>
            <a:r>
              <a:rPr lang="pt-BR" sz="2000" dirty="0"/>
              <a:t>, </a:t>
            </a:r>
            <a:r>
              <a:rPr lang="pt-BR" sz="2000" dirty="0" err="1"/>
              <a:t>is</a:t>
            </a:r>
            <a:r>
              <a:rPr lang="pt-BR" sz="2000" dirty="0"/>
              <a:t> a </a:t>
            </a:r>
            <a:r>
              <a:rPr lang="pt-BR" sz="2000" dirty="0" err="1"/>
              <a:t>violation</a:t>
            </a:r>
            <a:r>
              <a:rPr lang="pt-BR" sz="2000" dirty="0"/>
              <a:t> </a:t>
            </a:r>
            <a:r>
              <a:rPr lang="pt-BR" sz="2000" dirty="0" err="1"/>
              <a:t>of</a:t>
            </a:r>
            <a:r>
              <a:rPr lang="pt-BR" sz="2000" dirty="0"/>
              <a:t> natural </a:t>
            </a:r>
            <a:r>
              <a:rPr lang="pt-BR" sz="2000" dirty="0" err="1"/>
              <a:t>liberty</a:t>
            </a:r>
            <a:r>
              <a:rPr lang="pt-BR" sz="2000" dirty="0"/>
              <a:t> </a:t>
            </a:r>
            <a:r>
              <a:rPr lang="pt-BR" sz="2000" dirty="0" err="1"/>
              <a:t>exactly</a:t>
            </a:r>
            <a:r>
              <a:rPr lang="pt-BR" sz="2000" dirty="0"/>
              <a:t> </a:t>
            </a:r>
            <a:r>
              <a:rPr lang="pt-BR" sz="2000" dirty="0" err="1"/>
              <a:t>of</a:t>
            </a:r>
            <a:r>
              <a:rPr lang="pt-BR" sz="2000" dirty="0"/>
              <a:t> </a:t>
            </a:r>
            <a:r>
              <a:rPr lang="pt-BR" sz="2000" dirty="0" err="1"/>
              <a:t>the</a:t>
            </a:r>
            <a:r>
              <a:rPr lang="pt-BR" sz="2000" dirty="0"/>
              <a:t> </a:t>
            </a:r>
            <a:r>
              <a:rPr lang="pt-BR" sz="2000" dirty="0" err="1"/>
              <a:t>same</a:t>
            </a:r>
            <a:r>
              <a:rPr lang="pt-BR" sz="2000" dirty="0"/>
              <a:t> </a:t>
            </a:r>
            <a:r>
              <a:rPr lang="pt-BR" sz="2000" dirty="0" err="1"/>
              <a:t>kind</a:t>
            </a:r>
            <a:r>
              <a:rPr lang="pt-BR" sz="2000" dirty="0"/>
              <a:t> </a:t>
            </a:r>
            <a:r>
              <a:rPr lang="pt-BR" sz="2000" dirty="0" err="1"/>
              <a:t>with</a:t>
            </a:r>
            <a:r>
              <a:rPr lang="pt-BR" sz="2000" dirty="0"/>
              <a:t> </a:t>
            </a:r>
            <a:r>
              <a:rPr lang="pt-BR" sz="2000" dirty="0" err="1"/>
              <a:t>the</a:t>
            </a:r>
            <a:r>
              <a:rPr lang="pt-BR" sz="2000" dirty="0"/>
              <a:t> </a:t>
            </a:r>
            <a:r>
              <a:rPr lang="pt-BR" sz="2000" dirty="0" err="1"/>
              <a:t>regulations</a:t>
            </a:r>
            <a:r>
              <a:rPr lang="pt-BR" sz="2000" dirty="0"/>
              <a:t> </a:t>
            </a:r>
            <a:r>
              <a:rPr lang="pt-BR" sz="2000" dirty="0" err="1"/>
              <a:t>of</a:t>
            </a:r>
            <a:r>
              <a:rPr lang="pt-BR" sz="2000" dirty="0"/>
              <a:t> </a:t>
            </a:r>
            <a:r>
              <a:rPr lang="pt-BR" sz="2000" dirty="0" err="1"/>
              <a:t>the</a:t>
            </a:r>
            <a:r>
              <a:rPr lang="pt-BR" sz="2000" dirty="0"/>
              <a:t> banking trade </a:t>
            </a:r>
            <a:r>
              <a:rPr lang="pt-BR" sz="2000" dirty="0" err="1"/>
              <a:t>which</a:t>
            </a:r>
            <a:r>
              <a:rPr lang="pt-BR" sz="2000" dirty="0"/>
              <a:t> are </a:t>
            </a:r>
            <a:r>
              <a:rPr lang="pt-BR" sz="2000" dirty="0" err="1"/>
              <a:t>here</a:t>
            </a:r>
            <a:r>
              <a:rPr lang="pt-BR" sz="2000" dirty="0"/>
              <a:t> </a:t>
            </a:r>
            <a:r>
              <a:rPr lang="pt-BR" sz="2000" dirty="0" err="1"/>
              <a:t>proposed</a:t>
            </a:r>
            <a:r>
              <a:rPr lang="pt-BR" sz="2000" dirty="0"/>
              <a:t>( The </a:t>
            </a:r>
            <a:r>
              <a:rPr lang="pt-BR" sz="2000" dirty="0" err="1"/>
              <a:t>Wealth</a:t>
            </a:r>
            <a:r>
              <a:rPr lang="pt-BR" sz="2000" dirty="0"/>
              <a:t> </a:t>
            </a:r>
            <a:r>
              <a:rPr lang="pt-BR" sz="2000" dirty="0" err="1"/>
              <a:t>of</a:t>
            </a:r>
            <a:r>
              <a:rPr lang="pt-BR" sz="2000" dirty="0"/>
              <a:t> </a:t>
            </a:r>
            <a:r>
              <a:rPr lang="pt-BR" sz="2000" dirty="0" err="1"/>
              <a:t>Nations</a:t>
            </a:r>
            <a:r>
              <a:rPr lang="pt-BR" sz="2000" dirty="0"/>
              <a:t>, book )</a:t>
            </a:r>
          </a:p>
          <a:p>
            <a:pPr marL="0" indent="0">
              <a:buNone/>
            </a:pPr>
            <a:endParaRPr lang="pt-BR" sz="2000" dirty="0"/>
          </a:p>
          <a:p>
            <a:pPr marL="0" indent="0">
              <a:buNone/>
            </a:pPr>
            <a:r>
              <a:rPr lang="pt-BR" sz="2000" dirty="0"/>
              <a:t>Nos anos 30, Glass </a:t>
            </a:r>
            <a:r>
              <a:rPr lang="pt-BR" sz="2000" dirty="0" err="1"/>
              <a:t>Stegall</a:t>
            </a:r>
            <a:r>
              <a:rPr lang="pt-BR" sz="2000" dirty="0"/>
              <a:t> </a:t>
            </a:r>
            <a:r>
              <a:rPr lang="pt-BR" sz="2000" dirty="0" err="1"/>
              <a:t>Act</a:t>
            </a:r>
            <a:r>
              <a:rPr lang="pt-BR" sz="2000" dirty="0"/>
              <a:t> separou Bancos Comerciais de Bancos de Investimentos (Banco Morgan dividiu-se em JP Morgan e Morgan Stanley).</a:t>
            </a:r>
          </a:p>
          <a:p>
            <a:pPr marL="0" indent="0">
              <a:buNone/>
            </a:pPr>
            <a:endParaRPr lang="pt-BR" sz="2000" dirty="0"/>
          </a:p>
          <a:p>
            <a:pPr marL="0" indent="0">
              <a:buNone/>
            </a:pPr>
            <a:r>
              <a:rPr lang="pt-BR" sz="2000" dirty="0"/>
              <a:t>Em 1999, revogado pelo </a:t>
            </a:r>
            <a:r>
              <a:rPr lang="pt-BR" sz="2000" dirty="0" err="1"/>
              <a:t>Gramm-Leach-Billey</a:t>
            </a:r>
            <a:r>
              <a:rPr lang="pt-BR" sz="2000" dirty="0"/>
              <a:t> </a:t>
            </a:r>
            <a:r>
              <a:rPr lang="pt-BR" sz="2000" dirty="0" err="1"/>
              <a:t>Act</a:t>
            </a:r>
            <a:r>
              <a:rPr lang="pt-BR" sz="2000" dirty="0"/>
              <a:t>, o que fez com que alguns bancos quase quebrasse em 2008.</a:t>
            </a:r>
          </a:p>
        </p:txBody>
      </p:sp>
      <p:pic>
        <p:nvPicPr>
          <p:cNvPr id="5" name="Imagem 4">
            <a:extLst>
              <a:ext uri="{FF2B5EF4-FFF2-40B4-BE49-F238E27FC236}">
                <a16:creationId xmlns:a16="http://schemas.microsoft.com/office/drawing/2014/main" id="{8D7BEFDA-84F2-BB41-A6C1-2A9579C7B435}"/>
              </a:ext>
            </a:extLst>
          </p:cNvPr>
          <p:cNvPicPr>
            <a:picLocks noChangeAspect="1"/>
          </p:cNvPicPr>
          <p:nvPr/>
        </p:nvPicPr>
        <p:blipFill rotWithShape="1">
          <a:blip r:embed="rId3"/>
          <a:srcRect t="10891" r="-2" b="29313"/>
          <a:stretch/>
        </p:blipFill>
        <p:spPr>
          <a:xfrm>
            <a:off x="8331957" y="3420897"/>
            <a:ext cx="3860043" cy="3437103"/>
          </a:xfrm>
          <a:prstGeom prst="rect">
            <a:avLst/>
          </a:prstGeom>
        </p:spPr>
      </p:pic>
    </p:spTree>
    <p:extLst>
      <p:ext uri="{BB962C8B-B14F-4D97-AF65-F5344CB8AC3E}">
        <p14:creationId xmlns:p14="http://schemas.microsoft.com/office/powerpoint/2010/main" val="2585489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3362146" cy="441721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4F9D30B8-8FF2-5245-ACA8-6AC0EEFC382F}"/>
              </a:ext>
            </a:extLst>
          </p:cNvPr>
          <p:cNvSpPr>
            <a:spLocks noGrp="1"/>
          </p:cNvSpPr>
          <p:nvPr>
            <p:ph type="title"/>
          </p:nvPr>
        </p:nvSpPr>
        <p:spPr>
          <a:xfrm>
            <a:off x="774701" y="761999"/>
            <a:ext cx="2771672" cy="3810001"/>
          </a:xfrm>
        </p:spPr>
        <p:txBody>
          <a:bodyPr>
            <a:normAutofit/>
          </a:bodyPr>
          <a:lstStyle/>
          <a:p>
            <a:r>
              <a:rPr lang="pt-BR" sz="4200" dirty="0">
                <a:solidFill>
                  <a:srgbClr val="FFFFFF"/>
                </a:solidFill>
              </a:rPr>
              <a:t>Bancos </a:t>
            </a:r>
            <a:br>
              <a:rPr lang="pt-BR" sz="4200" dirty="0">
                <a:solidFill>
                  <a:srgbClr val="FFFFFF"/>
                </a:solidFill>
              </a:rPr>
            </a:br>
            <a:r>
              <a:rPr lang="pt-BR" sz="4200" dirty="0">
                <a:solidFill>
                  <a:srgbClr val="FFFFFF"/>
                </a:solidFill>
              </a:rPr>
              <a:t>Múltiplos</a:t>
            </a:r>
          </a:p>
        </p:txBody>
      </p:sp>
      <p:sp>
        <p:nvSpPr>
          <p:cNvPr id="15"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8091" y="445459"/>
            <a:ext cx="5050356"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5">
            <a:extLst>
              <a:ext uri="{FF2B5EF4-FFF2-40B4-BE49-F238E27FC236}">
                <a16:creationId xmlns:a16="http://schemas.microsoft.com/office/drawing/2014/main" id="{64FEE433-2394-4108-A026-27C0B02A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8864" y="448056"/>
            <a:ext cx="2514600" cy="1371600"/>
          </a:xfrm>
          <a:prstGeom prst="rect">
            <a:avLst/>
          </a:prstGeom>
          <a:solidFill>
            <a:srgbClr val="FCF00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7">
            <a:extLst>
              <a:ext uri="{FF2B5EF4-FFF2-40B4-BE49-F238E27FC236}">
                <a16:creationId xmlns:a16="http://schemas.microsoft.com/office/drawing/2014/main" id="{C5A0ACF5-0DF4-4C7E-9FE2-427405D12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8864" y="1975104"/>
            <a:ext cx="2514600" cy="1371600"/>
          </a:xfrm>
          <a:prstGeom prst="rect">
            <a:avLst/>
          </a:prstGeom>
          <a:solidFill>
            <a:srgbClr val="FCF00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19">
            <a:extLst>
              <a:ext uri="{FF2B5EF4-FFF2-40B4-BE49-F238E27FC236}">
                <a16:creationId xmlns:a16="http://schemas.microsoft.com/office/drawing/2014/main" id="{6C6DD569-B9FB-4700-A850-80EDA6A64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8864" y="3502152"/>
            <a:ext cx="2514600" cy="1371600"/>
          </a:xfrm>
          <a:prstGeom prst="rect">
            <a:avLst/>
          </a:prstGeom>
          <a:solidFill>
            <a:srgbClr val="FCF00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5029200"/>
            <a:ext cx="3362146" cy="1371600"/>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Espaço Reservado para Conteúdo 2">
            <a:extLst>
              <a:ext uri="{FF2B5EF4-FFF2-40B4-BE49-F238E27FC236}">
                <a16:creationId xmlns:a16="http://schemas.microsoft.com/office/drawing/2014/main" id="{60188304-C82A-174E-ADC1-DB52F936A059}"/>
              </a:ext>
            </a:extLst>
          </p:cNvPr>
          <p:cNvSpPr>
            <a:spLocks noGrp="1"/>
          </p:cNvSpPr>
          <p:nvPr>
            <p:ph idx="1"/>
          </p:nvPr>
        </p:nvSpPr>
        <p:spPr>
          <a:xfrm>
            <a:off x="4276863" y="805294"/>
            <a:ext cx="4507992" cy="5237503"/>
          </a:xfrm>
        </p:spPr>
        <p:txBody>
          <a:bodyPr anchor="ctr">
            <a:normAutofit/>
          </a:bodyPr>
          <a:lstStyle/>
          <a:p>
            <a:endParaRPr lang="pt-BR" sz="2400"/>
          </a:p>
          <a:p>
            <a:endParaRPr lang="pt-BR" sz="2400"/>
          </a:p>
        </p:txBody>
      </p:sp>
      <p:pic>
        <p:nvPicPr>
          <p:cNvPr id="7" name="Imagem 6">
            <a:extLst>
              <a:ext uri="{FF2B5EF4-FFF2-40B4-BE49-F238E27FC236}">
                <a16:creationId xmlns:a16="http://schemas.microsoft.com/office/drawing/2014/main" id="{7C661005-F143-6046-B30D-EED98F671AAD}"/>
              </a:ext>
            </a:extLst>
          </p:cNvPr>
          <p:cNvPicPr>
            <a:picLocks noChangeAspect="1"/>
          </p:cNvPicPr>
          <p:nvPr/>
        </p:nvPicPr>
        <p:blipFill>
          <a:blip r:embed="rId2"/>
          <a:stretch>
            <a:fillRect/>
          </a:stretch>
        </p:blipFill>
        <p:spPr>
          <a:xfrm>
            <a:off x="9912614" y="565846"/>
            <a:ext cx="1087099" cy="1136019"/>
          </a:xfrm>
          <a:prstGeom prst="rect">
            <a:avLst/>
          </a:prstGeom>
        </p:spPr>
      </p:pic>
      <p:pic>
        <p:nvPicPr>
          <p:cNvPr id="5" name="Imagem 4">
            <a:extLst>
              <a:ext uri="{FF2B5EF4-FFF2-40B4-BE49-F238E27FC236}">
                <a16:creationId xmlns:a16="http://schemas.microsoft.com/office/drawing/2014/main" id="{74D46C2F-BAB6-AC42-A16B-E2167644BB69}"/>
              </a:ext>
            </a:extLst>
          </p:cNvPr>
          <p:cNvPicPr>
            <a:picLocks noChangeAspect="1"/>
          </p:cNvPicPr>
          <p:nvPr/>
        </p:nvPicPr>
        <p:blipFill>
          <a:blip r:embed="rId3"/>
          <a:stretch>
            <a:fillRect/>
          </a:stretch>
        </p:blipFill>
        <p:spPr>
          <a:xfrm>
            <a:off x="9774553" y="2090817"/>
            <a:ext cx="1363222" cy="1136019"/>
          </a:xfrm>
          <a:prstGeom prst="rect">
            <a:avLst/>
          </a:prstGeom>
        </p:spPr>
      </p:pic>
      <p:pic>
        <p:nvPicPr>
          <p:cNvPr id="4" name="Imagem 3">
            <a:extLst>
              <a:ext uri="{FF2B5EF4-FFF2-40B4-BE49-F238E27FC236}">
                <a16:creationId xmlns:a16="http://schemas.microsoft.com/office/drawing/2014/main" id="{9BB1C559-B648-A645-90B7-625D2959D4A8}"/>
              </a:ext>
            </a:extLst>
          </p:cNvPr>
          <p:cNvPicPr>
            <a:picLocks noChangeAspect="1"/>
          </p:cNvPicPr>
          <p:nvPr/>
        </p:nvPicPr>
        <p:blipFill>
          <a:blip r:embed="rId4"/>
          <a:stretch>
            <a:fillRect/>
          </a:stretch>
        </p:blipFill>
        <p:spPr>
          <a:xfrm>
            <a:off x="9441861" y="3619942"/>
            <a:ext cx="2028605" cy="1136019"/>
          </a:xfrm>
          <a:prstGeom prst="rect">
            <a:avLst/>
          </a:prstGeom>
        </p:spPr>
      </p:pic>
      <p:sp>
        <p:nvSpPr>
          <p:cNvPr id="24" name="Rectangle 23">
            <a:extLst>
              <a:ext uri="{FF2B5EF4-FFF2-40B4-BE49-F238E27FC236}">
                <a16:creationId xmlns:a16="http://schemas.microsoft.com/office/drawing/2014/main" id="{0C6CBAFB-7CEE-4ECF-BBF5-8A7C35953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8864" y="5029200"/>
            <a:ext cx="2514600" cy="1371600"/>
          </a:xfrm>
          <a:prstGeom prst="rect">
            <a:avLst/>
          </a:prstGeom>
          <a:solidFill>
            <a:srgbClr val="FCF00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AA29F3A2-4601-004B-BECA-8FB3AA1A17B9}"/>
              </a:ext>
            </a:extLst>
          </p:cNvPr>
          <p:cNvPicPr>
            <a:picLocks noChangeAspect="1"/>
          </p:cNvPicPr>
          <p:nvPr/>
        </p:nvPicPr>
        <p:blipFill>
          <a:blip r:embed="rId5"/>
          <a:stretch>
            <a:fillRect/>
          </a:stretch>
        </p:blipFill>
        <p:spPr>
          <a:xfrm>
            <a:off x="9365726" y="5143454"/>
            <a:ext cx="2180875" cy="1136019"/>
          </a:xfrm>
          <a:prstGeom prst="rect">
            <a:avLst/>
          </a:prstGeom>
        </p:spPr>
      </p:pic>
      <p:sp>
        <p:nvSpPr>
          <p:cNvPr id="23" name="CaixaDeTexto 22">
            <a:extLst>
              <a:ext uri="{FF2B5EF4-FFF2-40B4-BE49-F238E27FC236}">
                <a16:creationId xmlns:a16="http://schemas.microsoft.com/office/drawing/2014/main" id="{F20E689B-C154-4D47-90FB-44BA6DB1F3B2}"/>
              </a:ext>
            </a:extLst>
          </p:cNvPr>
          <p:cNvSpPr txBox="1"/>
          <p:nvPr/>
        </p:nvSpPr>
        <p:spPr>
          <a:xfrm>
            <a:off x="4608576" y="1078992"/>
            <a:ext cx="3493457" cy="2862322"/>
          </a:xfrm>
          <a:prstGeom prst="rect">
            <a:avLst/>
          </a:prstGeom>
          <a:noFill/>
        </p:spPr>
        <p:txBody>
          <a:bodyPr wrap="none" rtlCol="0">
            <a:spAutoFit/>
          </a:bodyPr>
          <a:lstStyle/>
          <a:p>
            <a:endParaRPr lang="pt-BR" dirty="0"/>
          </a:p>
          <a:p>
            <a:r>
              <a:rPr lang="pt-BR" dirty="0"/>
              <a:t>Resolução CMN 2099, de 1994</a:t>
            </a:r>
          </a:p>
          <a:p>
            <a:endParaRPr lang="pt-BR" dirty="0"/>
          </a:p>
          <a:p>
            <a:endParaRPr lang="pt-BR" dirty="0"/>
          </a:p>
          <a:p>
            <a:endParaRPr lang="pt-BR" dirty="0"/>
          </a:p>
          <a:p>
            <a:r>
              <a:rPr lang="pt-BR" dirty="0"/>
              <a:t>Podem operar com várias carteiras:</a:t>
            </a:r>
          </a:p>
          <a:p>
            <a:endParaRPr lang="pt-BR" dirty="0"/>
          </a:p>
          <a:p>
            <a:pPr marL="285750" indent="-285750">
              <a:buFontTx/>
              <a:buChar char="-"/>
            </a:pPr>
            <a:r>
              <a:rPr lang="pt-BR" dirty="0"/>
              <a:t>Crédito imobiliário</a:t>
            </a:r>
          </a:p>
          <a:p>
            <a:pPr marL="285750" indent="-285750">
              <a:buFontTx/>
              <a:buChar char="-"/>
            </a:pPr>
            <a:r>
              <a:rPr lang="pt-BR" dirty="0"/>
              <a:t>Financeiras</a:t>
            </a:r>
          </a:p>
          <a:p>
            <a:pPr marL="285750" indent="-285750">
              <a:buFontTx/>
              <a:buChar char="-"/>
            </a:pPr>
            <a:r>
              <a:rPr lang="pt-BR" dirty="0"/>
              <a:t>Leasing</a:t>
            </a:r>
          </a:p>
        </p:txBody>
      </p:sp>
    </p:spTree>
    <p:extLst>
      <p:ext uri="{BB962C8B-B14F-4D97-AF65-F5344CB8AC3E}">
        <p14:creationId xmlns:p14="http://schemas.microsoft.com/office/powerpoint/2010/main" val="4001232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E5EE2D-2203-454C-A2B8-DE103351EA44}"/>
              </a:ext>
            </a:extLst>
          </p:cNvPr>
          <p:cNvSpPr>
            <a:spLocks noGrp="1"/>
          </p:cNvSpPr>
          <p:nvPr>
            <p:ph type="title"/>
          </p:nvPr>
        </p:nvSpPr>
        <p:spPr/>
        <p:txBody>
          <a:bodyPr/>
          <a:lstStyle/>
          <a:p>
            <a:r>
              <a:rPr lang="pt-BR" dirty="0"/>
              <a:t>Diferença entre Instituições Financeiras Bancárias e não Bancárias</a:t>
            </a:r>
          </a:p>
        </p:txBody>
      </p:sp>
      <p:sp>
        <p:nvSpPr>
          <p:cNvPr id="3" name="Espaço Reservado para Conteúdo 2">
            <a:extLst>
              <a:ext uri="{FF2B5EF4-FFF2-40B4-BE49-F238E27FC236}">
                <a16:creationId xmlns:a16="http://schemas.microsoft.com/office/drawing/2014/main" id="{24BD8DDF-09D3-D848-91F8-710BDDA32D4C}"/>
              </a:ext>
            </a:extLst>
          </p:cNvPr>
          <p:cNvSpPr>
            <a:spLocks noGrp="1"/>
          </p:cNvSpPr>
          <p:nvPr>
            <p:ph idx="1"/>
          </p:nvPr>
        </p:nvSpPr>
        <p:spPr/>
        <p:txBody>
          <a:bodyPr/>
          <a:lstStyle/>
          <a:p>
            <a:pPr marL="0" indent="0">
              <a:buNone/>
            </a:pPr>
            <a:endParaRPr lang="pt-BR" dirty="0"/>
          </a:p>
          <a:p>
            <a:pPr marL="0" indent="0">
              <a:buNone/>
            </a:pPr>
            <a:endParaRPr lang="pt-BR" dirty="0"/>
          </a:p>
          <a:p>
            <a:pPr marL="0" indent="0">
              <a:buNone/>
            </a:pPr>
            <a:r>
              <a:rPr lang="pt-BR" dirty="0">
                <a:solidFill>
                  <a:srgbClr val="202124"/>
                </a:solidFill>
                <a:latin typeface="Google Sans"/>
              </a:rPr>
              <a:t>Só as</a:t>
            </a:r>
            <a:r>
              <a:rPr lang="pt-BR" b="0" i="0" dirty="0">
                <a:solidFill>
                  <a:srgbClr val="202124"/>
                </a:solidFill>
                <a:effectLst/>
                <a:latin typeface="Google Sans"/>
              </a:rPr>
              <a:t> </a:t>
            </a:r>
            <a:r>
              <a:rPr lang="pt-BR" b="0" i="0" dirty="0">
                <a:solidFill>
                  <a:srgbClr val="040C28"/>
                </a:solidFill>
                <a:effectLst/>
                <a:latin typeface="Google Sans"/>
              </a:rPr>
              <a:t>instituições financeiras bancárias podem aceitar depósitos em contas de poupança e contas correntes, o que não pode ser feito por uma instituição financeira não bancária</a:t>
            </a:r>
            <a:endParaRPr lang="pt-BR" dirty="0"/>
          </a:p>
        </p:txBody>
      </p:sp>
    </p:spTree>
    <p:extLst>
      <p:ext uri="{BB962C8B-B14F-4D97-AF65-F5344CB8AC3E}">
        <p14:creationId xmlns:p14="http://schemas.microsoft.com/office/powerpoint/2010/main" val="3637776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EFBE589B-77FF-8A47-99C8-C546F21092D9}"/>
              </a:ext>
            </a:extLst>
          </p:cNvPr>
          <p:cNvSpPr>
            <a:spLocks noGrp="1"/>
          </p:cNvSpPr>
          <p:nvPr>
            <p:ph type="title" idx="4294967295"/>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MAIORES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BANCOS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EM VOLUME DE CRÉDITO</a:t>
            </a:r>
          </a:p>
        </p:txBody>
      </p:sp>
      <p:pic>
        <p:nvPicPr>
          <p:cNvPr id="4" name="Imagem 3" descr="Interface gráfica do usuário, Aplicativo, Tabela, Excel&#10;&#10;Descrição gerada automaticamente">
            <a:extLst>
              <a:ext uri="{FF2B5EF4-FFF2-40B4-BE49-F238E27FC236}">
                <a16:creationId xmlns:a16="http://schemas.microsoft.com/office/drawing/2014/main" id="{E5148A14-122E-2848-A8F1-C1E58964C608}"/>
              </a:ext>
            </a:extLst>
          </p:cNvPr>
          <p:cNvPicPr/>
          <p:nvPr/>
        </p:nvPicPr>
        <p:blipFill rotWithShape="1">
          <a:blip r:embed="rId2"/>
          <a:srcRect l="14556" t="9739" r="16957" b="3704"/>
          <a:stretch/>
        </p:blipFill>
        <p:spPr bwMode="auto">
          <a:xfrm>
            <a:off x="4502428" y="575178"/>
            <a:ext cx="7225748" cy="570764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633062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EEDDE-E510-C245-A60B-2B206ACC2A81}"/>
              </a:ext>
            </a:extLst>
          </p:cNvPr>
          <p:cNvSpPr>
            <a:spLocks noGrp="1"/>
          </p:cNvSpPr>
          <p:nvPr>
            <p:ph type="title"/>
          </p:nvPr>
        </p:nvSpPr>
        <p:spPr/>
        <p:txBody>
          <a:bodyPr/>
          <a:lstStyle/>
          <a:p>
            <a:r>
              <a:rPr lang="pt-BR" dirty="0"/>
              <a:t>Uma breve história dos bancos brasileiros.</a:t>
            </a:r>
          </a:p>
        </p:txBody>
      </p:sp>
      <p:sp>
        <p:nvSpPr>
          <p:cNvPr id="3" name="Espaço Reservado para Conteúdo 2">
            <a:extLst>
              <a:ext uri="{FF2B5EF4-FFF2-40B4-BE49-F238E27FC236}">
                <a16:creationId xmlns:a16="http://schemas.microsoft.com/office/drawing/2014/main" id="{93BE5E14-3AB9-064D-B3E4-FB90019AC0B5}"/>
              </a:ext>
            </a:extLst>
          </p:cNvPr>
          <p:cNvSpPr>
            <a:spLocks noGrp="1"/>
          </p:cNvSpPr>
          <p:nvPr>
            <p:ph idx="1"/>
          </p:nvPr>
        </p:nvSpPr>
        <p:spPr/>
        <p:txBody>
          <a:bodyPr>
            <a:normAutofit lnSpcReduction="10000"/>
          </a:bodyPr>
          <a:lstStyle/>
          <a:p>
            <a:pPr marL="0" indent="0">
              <a:buNone/>
            </a:pPr>
            <a:r>
              <a:rPr lang="pt-BR" dirty="0"/>
              <a:t>Historia dos bancos põe em choque interesses ligados à agricultura (que queriam flexibilidade e crédito) e aos credores internacionais e empresas estrangeiras, que queriam estabilidade monetária.</a:t>
            </a:r>
          </a:p>
          <a:p>
            <a:pPr marL="0" indent="0">
              <a:buNone/>
            </a:pPr>
            <a:endParaRPr lang="pt-BR" dirty="0"/>
          </a:p>
          <a:p>
            <a:pPr marL="0" indent="0">
              <a:buNone/>
            </a:pPr>
            <a:endParaRPr lang="pt-BR" dirty="0"/>
          </a:p>
          <a:p>
            <a:pPr marL="0" indent="0">
              <a:buNone/>
            </a:pPr>
            <a:r>
              <a:rPr lang="pt-BR" dirty="0"/>
              <a:t>Na colônia, sociedade escravista, com pouco ouro em circulação. Pouco crédito era  oferecido pelas casas comerciais.</a:t>
            </a:r>
          </a:p>
          <a:p>
            <a:pPr marL="0" indent="0">
              <a:buNone/>
            </a:pPr>
            <a:endParaRPr lang="pt-BR" dirty="0"/>
          </a:p>
          <a:p>
            <a:pPr marL="0" indent="0">
              <a:buNone/>
            </a:pPr>
            <a:r>
              <a:rPr lang="pt-BR" dirty="0"/>
              <a:t>Crédito direto entre pessoas físicas (exemplo, inventários), por vezes intermediadas pelos tabeliães</a:t>
            </a:r>
          </a:p>
        </p:txBody>
      </p:sp>
    </p:spTree>
    <p:extLst>
      <p:ext uri="{BB962C8B-B14F-4D97-AF65-F5344CB8AC3E}">
        <p14:creationId xmlns:p14="http://schemas.microsoft.com/office/powerpoint/2010/main" val="1695981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9C704173-8429-C945-A371-69CDE9CB1001}"/>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Afinal</a:t>
            </a:r>
          </a:p>
        </p:txBody>
      </p:sp>
      <p:sp>
        <p:nvSpPr>
          <p:cNvPr id="3" name="Espaço Reservado para Conteúdo 2">
            <a:extLst>
              <a:ext uri="{FF2B5EF4-FFF2-40B4-BE49-F238E27FC236}">
                <a16:creationId xmlns:a16="http://schemas.microsoft.com/office/drawing/2014/main" id="{7FFB1B74-A508-B34F-B5D9-ED1B7B3EE370}"/>
              </a:ext>
            </a:extLst>
          </p:cNvPr>
          <p:cNvSpPr>
            <a:spLocks noGrp="1"/>
          </p:cNvSpPr>
          <p:nvPr>
            <p:ph idx="1"/>
          </p:nvPr>
        </p:nvSpPr>
        <p:spPr>
          <a:xfrm>
            <a:off x="1350682" y="4870824"/>
            <a:ext cx="10005951" cy="1458258"/>
          </a:xfrm>
        </p:spPr>
        <p:txBody>
          <a:bodyPr vert="horz" lIns="91440" tIns="45720" rIns="91440" bIns="45720" rtlCol="0" anchor="ctr">
            <a:normAutofit/>
          </a:bodyPr>
          <a:lstStyle/>
          <a:p>
            <a:pPr marL="0" indent="0" algn="ctr">
              <a:buNone/>
            </a:pPr>
            <a:r>
              <a:rPr lang="en-US" sz="3200" kern="1200" dirty="0">
                <a:solidFill>
                  <a:schemeClr val="tx1"/>
                </a:solidFill>
                <a:latin typeface="+mn-lt"/>
                <a:ea typeface="+mn-ea"/>
                <a:cs typeface="+mn-cs"/>
              </a:rPr>
              <a:t>O que </a:t>
            </a:r>
            <a:r>
              <a:rPr lang="en-US" sz="3200" kern="1200" dirty="0" err="1">
                <a:solidFill>
                  <a:schemeClr val="tx1"/>
                </a:solidFill>
                <a:latin typeface="+mn-lt"/>
                <a:ea typeface="+mn-ea"/>
                <a:cs typeface="+mn-cs"/>
              </a:rPr>
              <a:t>faz</a:t>
            </a:r>
            <a:r>
              <a:rPr lang="en-US" sz="3200" kern="1200" dirty="0">
                <a:solidFill>
                  <a:schemeClr val="tx1"/>
                </a:solidFill>
                <a:latin typeface="+mn-lt"/>
                <a:ea typeface="+mn-ea"/>
                <a:cs typeface="+mn-cs"/>
              </a:rPr>
              <a:t> um banco de </a:t>
            </a:r>
            <a:r>
              <a:rPr lang="en-US" sz="3200" kern="1200" dirty="0" err="1">
                <a:solidFill>
                  <a:schemeClr val="tx1"/>
                </a:solidFill>
                <a:latin typeface="+mn-lt"/>
                <a:ea typeface="+mn-ea"/>
                <a:cs typeface="+mn-cs"/>
              </a:rPr>
              <a:t>investimentos</a:t>
            </a:r>
            <a:r>
              <a:rPr lang="en-US" sz="3200" kern="1200" dirty="0">
                <a:solidFill>
                  <a:schemeClr val="tx1"/>
                </a:solidFill>
                <a:latin typeface="+mn-lt"/>
                <a:ea typeface="+mn-ea"/>
                <a:cs typeface="+mn-cs"/>
              </a:rPr>
              <a:t>?</a:t>
            </a:r>
          </a:p>
        </p:txBody>
      </p:sp>
    </p:spTree>
    <p:extLst>
      <p:ext uri="{BB962C8B-B14F-4D97-AF65-F5344CB8AC3E}">
        <p14:creationId xmlns:p14="http://schemas.microsoft.com/office/powerpoint/2010/main" val="2120834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1">
            <a:extLst>
              <a:ext uri="{FF2B5EF4-FFF2-40B4-BE49-F238E27FC236}">
                <a16:creationId xmlns:a16="http://schemas.microsoft.com/office/drawing/2014/main" id="{D1C26593-9A51-48FE-9FA2-A9052E57F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12192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951DF396-1100-B544-BBB4-D7083460F107}"/>
              </a:ext>
            </a:extLst>
          </p:cNvPr>
          <p:cNvSpPr>
            <a:spLocks noGrp="1"/>
          </p:cNvSpPr>
          <p:nvPr>
            <p:ph type="title"/>
          </p:nvPr>
        </p:nvSpPr>
        <p:spPr>
          <a:xfrm>
            <a:off x="838200" y="365125"/>
            <a:ext cx="5191125" cy="1325563"/>
          </a:xfrm>
        </p:spPr>
        <p:txBody>
          <a:bodyPr>
            <a:normAutofit/>
          </a:bodyPr>
          <a:lstStyle/>
          <a:p>
            <a:r>
              <a:rPr lang="pt-BR" dirty="0"/>
              <a:t>Bancos de Investimento</a:t>
            </a:r>
          </a:p>
        </p:txBody>
      </p:sp>
      <p:pic>
        <p:nvPicPr>
          <p:cNvPr id="6" name="Imagem 5">
            <a:extLst>
              <a:ext uri="{FF2B5EF4-FFF2-40B4-BE49-F238E27FC236}">
                <a16:creationId xmlns:a16="http://schemas.microsoft.com/office/drawing/2014/main" id="{3A58569F-440A-1E44-B0B3-FAE9226DAC35}"/>
              </a:ext>
            </a:extLst>
          </p:cNvPr>
          <p:cNvPicPr>
            <a:picLocks noChangeAspect="1"/>
          </p:cNvPicPr>
          <p:nvPr/>
        </p:nvPicPr>
        <p:blipFill>
          <a:blip r:embed="rId2"/>
          <a:stretch>
            <a:fillRect/>
          </a:stretch>
        </p:blipFill>
        <p:spPr>
          <a:xfrm>
            <a:off x="7533856" y="531872"/>
            <a:ext cx="4336412" cy="967704"/>
          </a:xfrm>
          <a:prstGeom prst="rect">
            <a:avLst/>
          </a:prstGeom>
        </p:spPr>
      </p:pic>
      <p:sp>
        <p:nvSpPr>
          <p:cNvPr id="3" name="Espaço Reservado para Conteúdo 2">
            <a:extLst>
              <a:ext uri="{FF2B5EF4-FFF2-40B4-BE49-F238E27FC236}">
                <a16:creationId xmlns:a16="http://schemas.microsoft.com/office/drawing/2014/main" id="{D99B57E7-2FB1-2048-984A-200807947D48}"/>
              </a:ext>
            </a:extLst>
          </p:cNvPr>
          <p:cNvSpPr>
            <a:spLocks noGrp="1"/>
          </p:cNvSpPr>
          <p:nvPr>
            <p:ph idx="1"/>
          </p:nvPr>
        </p:nvSpPr>
        <p:spPr>
          <a:xfrm>
            <a:off x="278780" y="1690687"/>
            <a:ext cx="6601821" cy="4802187"/>
          </a:xfrm>
        </p:spPr>
        <p:txBody>
          <a:bodyPr>
            <a:noAutofit/>
          </a:bodyPr>
          <a:lstStyle/>
          <a:p>
            <a:pPr fontAlgn="base"/>
            <a:r>
              <a:rPr lang="pt-BR" sz="1600" dirty="0">
                <a:latin typeface="Times New Roman" panose="02020603050405020304" pitchFamily="18" charset="0"/>
                <a:cs typeface="Times New Roman" panose="02020603050405020304" pitchFamily="18" charset="0"/>
              </a:rPr>
              <a:t>FUNÇAO PRINCIPAL: PRESTAÇAO DE SERVIÇOS PARA OBTENÇAO DE RECURSOS DE MÉDIO E LONGO PRAZO</a:t>
            </a:r>
          </a:p>
          <a:p>
            <a:pPr fontAlgn="base"/>
            <a:r>
              <a:rPr lang="pt-BR" sz="1600" dirty="0">
                <a:latin typeface="Times New Roman" panose="02020603050405020304" pitchFamily="18" charset="0"/>
                <a:cs typeface="Times New Roman" panose="02020603050405020304" pitchFamily="18" charset="0"/>
              </a:rPr>
              <a:t>Captação de recursos via Recibos de Depósitos Bancários (RDB), debêntures e outros VM, </a:t>
            </a:r>
            <a:r>
              <a:rPr lang="pt-BR" sz="1600" dirty="0" err="1">
                <a:latin typeface="Times New Roman" panose="02020603050405020304" pitchFamily="18" charset="0"/>
                <a:cs typeface="Times New Roman" panose="02020603050405020304" pitchFamily="18" charset="0"/>
              </a:rPr>
              <a:t>respasse</a:t>
            </a:r>
            <a:r>
              <a:rPr lang="pt-BR" sz="1600" dirty="0">
                <a:latin typeface="Times New Roman" panose="02020603050405020304" pitchFamily="18" charset="0"/>
                <a:cs typeface="Times New Roman" panose="02020603050405020304" pitchFamily="18" charset="0"/>
              </a:rPr>
              <a:t> de recursos do exterior.</a:t>
            </a:r>
          </a:p>
          <a:p>
            <a:pPr fontAlgn="base"/>
            <a:r>
              <a:rPr lang="pt-BR" sz="1600" dirty="0">
                <a:latin typeface="Times New Roman" panose="02020603050405020304" pitchFamily="18" charset="0"/>
                <a:cs typeface="Times New Roman" panose="02020603050405020304" pitchFamily="18" charset="0"/>
              </a:rPr>
              <a:t>Pode manter contas, mas sem juros, e sem cheque (só para realizar os investimentos dos clientes)</a:t>
            </a:r>
          </a:p>
          <a:p>
            <a:pPr fontAlgn="base"/>
            <a:r>
              <a:rPr lang="pt-BR" sz="1600" dirty="0">
                <a:latin typeface="Times New Roman" panose="02020603050405020304" pitchFamily="18" charset="0"/>
                <a:cs typeface="Times New Roman" panose="02020603050405020304" pitchFamily="18" charset="0"/>
              </a:rPr>
              <a:t>Compra de  participação societária.</a:t>
            </a:r>
          </a:p>
          <a:p>
            <a:pPr fontAlgn="base"/>
            <a:r>
              <a:rPr lang="pt-BR" sz="1600" dirty="0">
                <a:latin typeface="Times New Roman" panose="02020603050405020304" pitchFamily="18" charset="0"/>
                <a:cs typeface="Times New Roman" panose="02020603050405020304" pitchFamily="18" charset="0"/>
              </a:rPr>
              <a:t>Assessoria financeira, em especial em M &amp;A e </a:t>
            </a:r>
            <a:r>
              <a:rPr lang="pt-BR" sz="1600" dirty="0" err="1">
                <a:latin typeface="Times New Roman" panose="02020603050405020304" pitchFamily="18" charset="0"/>
                <a:cs typeface="Times New Roman" panose="02020603050405020304" pitchFamily="18" charset="0"/>
              </a:rPr>
              <a:t>IPOs</a:t>
            </a:r>
            <a:endParaRPr lang="pt-BR" sz="1600" dirty="0">
              <a:latin typeface="Times New Roman" panose="02020603050405020304" pitchFamily="18" charset="0"/>
              <a:cs typeface="Times New Roman" panose="02020603050405020304" pitchFamily="18" charset="0"/>
            </a:endParaRPr>
          </a:p>
          <a:p>
            <a:pPr fontAlgn="base"/>
            <a:r>
              <a:rPr lang="pt-BR" sz="1600" dirty="0">
                <a:latin typeface="Times New Roman" panose="02020603050405020304" pitchFamily="18" charset="0"/>
                <a:cs typeface="Times New Roman" panose="02020603050405020304" pitchFamily="18" charset="0"/>
              </a:rPr>
              <a:t>Empréstimos de médio e longo prazo.</a:t>
            </a:r>
          </a:p>
          <a:p>
            <a:pPr fontAlgn="base"/>
            <a:r>
              <a:rPr lang="pt-BR" sz="1600" dirty="0">
                <a:latin typeface="Times New Roman" panose="02020603050405020304" pitchFamily="18" charset="0"/>
                <a:cs typeface="Times New Roman" panose="02020603050405020304" pitchFamily="18" charset="0"/>
              </a:rPr>
              <a:t>Aquisição de valores e títulos mobiliários, e </a:t>
            </a:r>
            <a:r>
              <a:rPr lang="pt-BR" sz="1600" dirty="0" err="1">
                <a:latin typeface="Times New Roman" panose="02020603050405020304" pitchFamily="18" charset="0"/>
                <a:cs typeface="Times New Roman" panose="02020603050405020304" pitchFamily="18" charset="0"/>
              </a:rPr>
              <a:t>underwriting</a:t>
            </a:r>
            <a:r>
              <a:rPr lang="pt-BR" sz="1600" dirty="0">
                <a:latin typeface="Times New Roman" panose="02020603050405020304" pitchFamily="18" charset="0"/>
                <a:cs typeface="Times New Roman" panose="02020603050405020304" pitchFamily="18" charset="0"/>
              </a:rPr>
              <a:t> (em suas várias modalidades)</a:t>
            </a:r>
          </a:p>
          <a:p>
            <a:pPr fontAlgn="base"/>
            <a:r>
              <a:rPr lang="pt-BR" sz="1600" dirty="0">
                <a:latin typeface="Times New Roman" panose="02020603050405020304" pitchFamily="18" charset="0"/>
                <a:cs typeface="Times New Roman" panose="02020603050405020304" pitchFamily="18" charset="0"/>
              </a:rPr>
              <a:t>Emissão de títulos</a:t>
            </a:r>
          </a:p>
          <a:p>
            <a:pPr fontAlgn="base"/>
            <a:r>
              <a:rPr lang="pt-BR" sz="1600" dirty="0">
                <a:latin typeface="Times New Roman" panose="02020603050405020304" pitchFamily="18" charset="0"/>
                <a:cs typeface="Times New Roman" panose="02020603050405020304" pitchFamily="18" charset="0"/>
              </a:rPr>
              <a:t>Operação de Subscrição de Ações ou IPO.</a:t>
            </a:r>
          </a:p>
          <a:p>
            <a:pPr fontAlgn="base"/>
            <a:r>
              <a:rPr lang="pt-BR" sz="1600" dirty="0">
                <a:latin typeface="Times New Roman" panose="02020603050405020304" pitchFamily="18" charset="0"/>
                <a:cs typeface="Times New Roman" panose="02020603050405020304" pitchFamily="18" charset="0"/>
              </a:rPr>
              <a:t>Gestão e venda de cotas de fundos de investimentos.</a:t>
            </a:r>
          </a:p>
          <a:p>
            <a:pPr fontAlgn="base"/>
            <a:r>
              <a:rPr lang="pt-BR" sz="1600" dirty="0">
                <a:latin typeface="Times New Roman" panose="02020603050405020304" pitchFamily="18" charset="0"/>
                <a:cs typeface="Times New Roman" panose="02020603050405020304" pitchFamily="18" charset="0"/>
              </a:rPr>
              <a:t>Depósitos interfinanceiros.</a:t>
            </a:r>
          </a:p>
        </p:txBody>
      </p:sp>
      <p:pic>
        <p:nvPicPr>
          <p:cNvPr id="7" name="Imagem 6">
            <a:extLst>
              <a:ext uri="{FF2B5EF4-FFF2-40B4-BE49-F238E27FC236}">
                <a16:creationId xmlns:a16="http://schemas.microsoft.com/office/drawing/2014/main" id="{93A8B7B2-5716-5C46-94B1-9374F413258B}"/>
              </a:ext>
            </a:extLst>
          </p:cNvPr>
          <p:cNvPicPr>
            <a:picLocks noChangeAspect="1"/>
          </p:cNvPicPr>
          <p:nvPr/>
        </p:nvPicPr>
        <p:blipFill>
          <a:blip r:embed="rId3"/>
          <a:stretch>
            <a:fillRect/>
          </a:stretch>
        </p:blipFill>
        <p:spPr>
          <a:xfrm>
            <a:off x="8233834" y="2148916"/>
            <a:ext cx="3508448" cy="831349"/>
          </a:xfrm>
          <a:prstGeom prst="rect">
            <a:avLst/>
          </a:prstGeom>
        </p:spPr>
      </p:pic>
      <p:pic>
        <p:nvPicPr>
          <p:cNvPr id="4" name="Imagem 3">
            <a:extLst>
              <a:ext uri="{FF2B5EF4-FFF2-40B4-BE49-F238E27FC236}">
                <a16:creationId xmlns:a16="http://schemas.microsoft.com/office/drawing/2014/main" id="{BA9ADA2B-2A53-8448-A1E2-7B9FCAEB6E3D}"/>
              </a:ext>
            </a:extLst>
          </p:cNvPr>
          <p:cNvPicPr>
            <a:picLocks noChangeAspect="1"/>
          </p:cNvPicPr>
          <p:nvPr/>
        </p:nvPicPr>
        <p:blipFill>
          <a:blip r:embed="rId4"/>
          <a:stretch>
            <a:fillRect/>
          </a:stretch>
        </p:blipFill>
        <p:spPr>
          <a:xfrm>
            <a:off x="9707823" y="3419454"/>
            <a:ext cx="1388013" cy="1388013"/>
          </a:xfrm>
          <a:prstGeom prst="rect">
            <a:avLst/>
          </a:prstGeom>
        </p:spPr>
      </p:pic>
      <p:pic>
        <p:nvPicPr>
          <p:cNvPr id="5" name="Imagem 4">
            <a:extLst>
              <a:ext uri="{FF2B5EF4-FFF2-40B4-BE49-F238E27FC236}">
                <a16:creationId xmlns:a16="http://schemas.microsoft.com/office/drawing/2014/main" id="{21EB56FE-EEA9-654F-921A-40D1FB179C34}"/>
              </a:ext>
            </a:extLst>
          </p:cNvPr>
          <p:cNvPicPr>
            <a:picLocks noChangeAspect="1"/>
          </p:cNvPicPr>
          <p:nvPr/>
        </p:nvPicPr>
        <p:blipFill>
          <a:blip r:embed="rId5"/>
          <a:stretch>
            <a:fillRect/>
          </a:stretch>
        </p:blipFill>
        <p:spPr>
          <a:xfrm>
            <a:off x="10072053" y="4968316"/>
            <a:ext cx="1388004" cy="1388004"/>
          </a:xfrm>
          <a:prstGeom prst="rect">
            <a:avLst/>
          </a:prstGeom>
        </p:spPr>
      </p:pic>
    </p:spTree>
    <p:extLst>
      <p:ext uri="{BB962C8B-B14F-4D97-AF65-F5344CB8AC3E}">
        <p14:creationId xmlns:p14="http://schemas.microsoft.com/office/powerpoint/2010/main" val="111407650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D65B55D-68D6-BA46-86D1-AF586BB126F5}"/>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Banco de Investimentos</a:t>
            </a:r>
          </a:p>
        </p:txBody>
      </p:sp>
      <p:graphicFrame>
        <p:nvGraphicFramePr>
          <p:cNvPr id="5" name="Espaço Reservado para Conteúdo 2">
            <a:extLst>
              <a:ext uri="{FF2B5EF4-FFF2-40B4-BE49-F238E27FC236}">
                <a16:creationId xmlns:a16="http://schemas.microsoft.com/office/drawing/2014/main" id="{2CD55CDB-74D4-427F-BDB4-759F18D696FD}"/>
              </a:ext>
            </a:extLst>
          </p:cNvPr>
          <p:cNvGraphicFramePr>
            <a:graphicFrameLocks noGrp="1"/>
          </p:cNvGraphicFramePr>
          <p:nvPr>
            <p:ph idx="1"/>
            <p:extLst>
              <p:ext uri="{D42A27DB-BD31-4B8C-83A1-F6EECF244321}">
                <p14:modId xmlns:p14="http://schemas.microsoft.com/office/powerpoint/2010/main" val="87168179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4353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ECACB72-3535-4C1F-B618-F4CBD214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090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ítulo 5">
            <a:extLst>
              <a:ext uri="{FF2B5EF4-FFF2-40B4-BE49-F238E27FC236}">
                <a16:creationId xmlns:a16="http://schemas.microsoft.com/office/drawing/2014/main" id="{2311F1DB-1B23-A848-8C59-318EF98907CE}"/>
              </a:ext>
            </a:extLst>
          </p:cNvPr>
          <p:cNvSpPr>
            <a:spLocks noGrp="1"/>
          </p:cNvSpPr>
          <p:nvPr>
            <p:ph type="title"/>
          </p:nvPr>
        </p:nvSpPr>
        <p:spPr>
          <a:xfrm>
            <a:off x="593954" y="581891"/>
            <a:ext cx="3771009" cy="3740727"/>
          </a:xfrm>
        </p:spPr>
        <p:txBody>
          <a:bodyPr vert="horz" lIns="91440" tIns="45720" rIns="91440" bIns="45720" rtlCol="0" anchor="b">
            <a:normAutofit/>
          </a:bodyPr>
          <a:lstStyle/>
          <a:p>
            <a:r>
              <a:rPr lang="en-US" sz="5400" kern="1200">
                <a:solidFill>
                  <a:schemeClr val="bg1"/>
                </a:solidFill>
                <a:latin typeface="+mj-lt"/>
                <a:ea typeface="+mj-ea"/>
                <a:cs typeface="+mj-cs"/>
              </a:rPr>
              <a:t>E a XP?</a:t>
            </a:r>
            <a:br>
              <a:rPr lang="en-US" sz="5400" kern="1200">
                <a:solidFill>
                  <a:schemeClr val="bg1"/>
                </a:solidFill>
                <a:latin typeface="+mj-lt"/>
                <a:ea typeface="+mj-ea"/>
                <a:cs typeface="+mj-cs"/>
              </a:rPr>
            </a:br>
            <a:endParaRPr lang="en-US" sz="5400" kern="1200">
              <a:solidFill>
                <a:schemeClr val="bg1"/>
              </a:solidFill>
              <a:latin typeface="+mj-lt"/>
              <a:ea typeface="+mj-ea"/>
              <a:cs typeface="+mj-cs"/>
            </a:endParaRPr>
          </a:p>
        </p:txBody>
      </p:sp>
      <p:sp>
        <p:nvSpPr>
          <p:cNvPr id="3" name="Espaço Reservado para Conteúdo 2">
            <a:extLst>
              <a:ext uri="{FF2B5EF4-FFF2-40B4-BE49-F238E27FC236}">
                <a16:creationId xmlns:a16="http://schemas.microsoft.com/office/drawing/2014/main" id="{84E462FB-731D-5540-835A-B517FFFE9314}"/>
              </a:ext>
            </a:extLst>
          </p:cNvPr>
          <p:cNvSpPr>
            <a:spLocks noGrp="1"/>
          </p:cNvSpPr>
          <p:nvPr>
            <p:ph idx="1"/>
          </p:nvPr>
        </p:nvSpPr>
        <p:spPr>
          <a:xfrm>
            <a:off x="593954" y="4533020"/>
            <a:ext cx="3771009" cy="1612930"/>
          </a:xfrm>
        </p:spPr>
        <p:txBody>
          <a:bodyPr vert="horz" lIns="91440" tIns="45720" rIns="91440" bIns="45720" rtlCol="0">
            <a:normAutofit/>
          </a:bodyPr>
          <a:lstStyle/>
          <a:p>
            <a:pPr marL="0" indent="0">
              <a:buNone/>
            </a:pPr>
            <a:r>
              <a:rPr lang="en-US" sz="2400" kern="1200">
                <a:solidFill>
                  <a:schemeClr val="accent1">
                    <a:lumMod val="20000"/>
                    <a:lumOff val="80000"/>
                  </a:schemeClr>
                </a:solidFill>
                <a:latin typeface="+mn-lt"/>
                <a:ea typeface="+mn-ea"/>
                <a:cs typeface="+mn-cs"/>
              </a:rPr>
              <a:t>A principal empresa do grupo é uma corretora de valores mobiliários, e não banco de investimentos.</a:t>
            </a:r>
          </a:p>
        </p:txBody>
      </p:sp>
      <p:pic>
        <p:nvPicPr>
          <p:cNvPr id="4" name="Imagem 3">
            <a:extLst>
              <a:ext uri="{FF2B5EF4-FFF2-40B4-BE49-F238E27FC236}">
                <a16:creationId xmlns:a16="http://schemas.microsoft.com/office/drawing/2014/main" id="{10CC8E14-3704-694D-B527-B10565E4D453}"/>
              </a:ext>
            </a:extLst>
          </p:cNvPr>
          <p:cNvPicPr>
            <a:picLocks noChangeAspect="1"/>
          </p:cNvPicPr>
          <p:nvPr/>
        </p:nvPicPr>
        <p:blipFill>
          <a:blip r:embed="rId2"/>
          <a:stretch>
            <a:fillRect/>
          </a:stretch>
        </p:blipFill>
        <p:spPr>
          <a:xfrm>
            <a:off x="5603027" y="1614125"/>
            <a:ext cx="5881662" cy="3499589"/>
          </a:xfrm>
          <a:prstGeom prst="rect">
            <a:avLst/>
          </a:prstGeom>
        </p:spPr>
      </p:pic>
    </p:spTree>
    <p:extLst>
      <p:ext uri="{BB962C8B-B14F-4D97-AF65-F5344CB8AC3E}">
        <p14:creationId xmlns:p14="http://schemas.microsoft.com/office/powerpoint/2010/main" val="1143644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4">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6">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6D8F4E69-DBEB-7042-B75A-AB934B4A9A98}"/>
              </a:ext>
            </a:extLst>
          </p:cNvPr>
          <p:cNvSpPr>
            <a:spLocks noGrp="1"/>
          </p:cNvSpPr>
          <p:nvPr>
            <p:ph type="title"/>
          </p:nvPr>
        </p:nvSpPr>
        <p:spPr>
          <a:xfrm>
            <a:off x="566382" y="456345"/>
            <a:ext cx="3111690" cy="3556097"/>
          </a:xfrm>
        </p:spPr>
        <p:txBody>
          <a:bodyPr anchor="b">
            <a:normAutofit/>
          </a:bodyPr>
          <a:lstStyle/>
          <a:p>
            <a:pPr algn="r"/>
            <a:r>
              <a:rPr lang="pt-BR" sz="3100">
                <a:solidFill>
                  <a:srgbClr val="FFFFFF"/>
                </a:solidFill>
              </a:rPr>
              <a:t>Bancos de Desenvolvimento</a:t>
            </a:r>
          </a:p>
        </p:txBody>
      </p:sp>
      <p:sp>
        <p:nvSpPr>
          <p:cNvPr id="3" name="Espaço Reservado para Conteúdo 2">
            <a:extLst>
              <a:ext uri="{FF2B5EF4-FFF2-40B4-BE49-F238E27FC236}">
                <a16:creationId xmlns:a16="http://schemas.microsoft.com/office/drawing/2014/main" id="{9641E035-AB16-5B48-B3D3-E3428B3A3976}"/>
              </a:ext>
            </a:extLst>
          </p:cNvPr>
          <p:cNvSpPr>
            <a:spLocks noGrp="1"/>
          </p:cNvSpPr>
          <p:nvPr>
            <p:ph idx="1"/>
          </p:nvPr>
        </p:nvSpPr>
        <p:spPr>
          <a:xfrm>
            <a:off x="4688007" y="511389"/>
            <a:ext cx="3124284" cy="5848468"/>
          </a:xfrm>
        </p:spPr>
        <p:txBody>
          <a:bodyPr anchor="ctr">
            <a:normAutofit/>
          </a:bodyPr>
          <a:lstStyle/>
          <a:p>
            <a:r>
              <a:rPr lang="pt-BR" sz="2000" dirty="0"/>
              <a:t>Fontes de recursos:</a:t>
            </a:r>
          </a:p>
          <a:p>
            <a:r>
              <a:rPr lang="pt-BR" sz="2000" dirty="0"/>
              <a:t>Capital próprio</a:t>
            </a:r>
          </a:p>
          <a:p>
            <a:pPr>
              <a:buFontTx/>
              <a:buChar char="-"/>
            </a:pPr>
            <a:r>
              <a:rPr lang="pt-BR" sz="2000" dirty="0"/>
              <a:t>CDB</a:t>
            </a:r>
          </a:p>
          <a:p>
            <a:pPr>
              <a:buFontTx/>
              <a:buChar char="-"/>
            </a:pPr>
            <a:r>
              <a:rPr lang="pt-BR" sz="2000" dirty="0"/>
              <a:t>RDB</a:t>
            </a:r>
          </a:p>
          <a:p>
            <a:pPr>
              <a:buFontTx/>
              <a:buChar char="-"/>
            </a:pPr>
            <a:r>
              <a:rPr lang="pt-BR" sz="2000" dirty="0"/>
              <a:t>Letras financeiras</a:t>
            </a:r>
          </a:p>
          <a:p>
            <a:pPr>
              <a:buFontTx/>
              <a:buChar char="-"/>
            </a:pPr>
            <a:r>
              <a:rPr lang="pt-BR" sz="2000" dirty="0"/>
              <a:t>Financiamentos do exterior</a:t>
            </a:r>
          </a:p>
          <a:p>
            <a:pPr>
              <a:buFontTx/>
              <a:buChar char="-"/>
            </a:pPr>
            <a:r>
              <a:rPr lang="pt-BR" sz="2000" dirty="0"/>
              <a:t>Convênios governamentais</a:t>
            </a:r>
          </a:p>
        </p:txBody>
      </p:sp>
      <p:pic>
        <p:nvPicPr>
          <p:cNvPr id="6" name="Imagem 5">
            <a:extLst>
              <a:ext uri="{FF2B5EF4-FFF2-40B4-BE49-F238E27FC236}">
                <a16:creationId xmlns:a16="http://schemas.microsoft.com/office/drawing/2014/main" id="{F02AF48F-26F4-DF4A-B752-003C10DD76E0}"/>
              </a:ext>
            </a:extLst>
          </p:cNvPr>
          <p:cNvPicPr>
            <a:picLocks noChangeAspect="1"/>
          </p:cNvPicPr>
          <p:nvPr/>
        </p:nvPicPr>
        <p:blipFill rotWithShape="1">
          <a:blip r:embed="rId2"/>
          <a:srcRect l="1487" r="16832" b="2"/>
          <a:stretch/>
        </p:blipFill>
        <p:spPr>
          <a:xfrm>
            <a:off x="8331957" y="-10140"/>
            <a:ext cx="3860043" cy="2311316"/>
          </a:xfrm>
          <a:prstGeom prst="rect">
            <a:avLst/>
          </a:prstGeom>
        </p:spPr>
      </p:pic>
      <p:pic>
        <p:nvPicPr>
          <p:cNvPr id="5" name="Imagem 4">
            <a:extLst>
              <a:ext uri="{FF2B5EF4-FFF2-40B4-BE49-F238E27FC236}">
                <a16:creationId xmlns:a16="http://schemas.microsoft.com/office/drawing/2014/main" id="{62FEE768-BFC5-6440-9369-FC182330A3A5}"/>
              </a:ext>
            </a:extLst>
          </p:cNvPr>
          <p:cNvPicPr>
            <a:picLocks noChangeAspect="1"/>
          </p:cNvPicPr>
          <p:nvPr/>
        </p:nvPicPr>
        <p:blipFill rotWithShape="1">
          <a:blip r:embed="rId3"/>
          <a:srcRect t="20408" r="1" b="20357"/>
          <a:stretch/>
        </p:blipFill>
        <p:spPr>
          <a:xfrm>
            <a:off x="8331957" y="4571454"/>
            <a:ext cx="3860043" cy="2286543"/>
          </a:xfrm>
          <a:prstGeom prst="rect">
            <a:avLst/>
          </a:prstGeom>
        </p:spPr>
      </p:pic>
      <p:pic>
        <p:nvPicPr>
          <p:cNvPr id="4" name="Imagem 3">
            <a:extLst>
              <a:ext uri="{FF2B5EF4-FFF2-40B4-BE49-F238E27FC236}">
                <a16:creationId xmlns:a16="http://schemas.microsoft.com/office/drawing/2014/main" id="{5E8FCF1C-54A0-F941-9E9B-B8889D247C86}"/>
              </a:ext>
            </a:extLst>
          </p:cNvPr>
          <p:cNvPicPr>
            <a:picLocks noChangeAspect="1"/>
          </p:cNvPicPr>
          <p:nvPr/>
        </p:nvPicPr>
        <p:blipFill rotWithShape="1">
          <a:blip r:embed="rId4"/>
          <a:srcRect l="10053" r="12345" b="1"/>
          <a:stretch/>
        </p:blipFill>
        <p:spPr>
          <a:xfrm>
            <a:off x="8331957" y="2294552"/>
            <a:ext cx="3860043" cy="2313194"/>
          </a:xfrm>
          <a:prstGeom prst="rect">
            <a:avLst/>
          </a:prstGeom>
        </p:spPr>
      </p:pic>
    </p:spTree>
    <p:extLst>
      <p:ext uri="{BB962C8B-B14F-4D97-AF65-F5344CB8AC3E}">
        <p14:creationId xmlns:p14="http://schemas.microsoft.com/office/powerpoint/2010/main" val="2172154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0B35EDE-16AF-EA44-A572-2F30A176A316}"/>
              </a:ext>
            </a:extLst>
          </p:cNvPr>
          <p:cNvSpPr>
            <a:spLocks noGrp="1"/>
          </p:cNvSpPr>
          <p:nvPr>
            <p:ph type="title"/>
          </p:nvPr>
        </p:nvSpPr>
        <p:spPr/>
        <p:txBody>
          <a:bodyPr/>
          <a:lstStyle/>
          <a:p>
            <a:r>
              <a:rPr lang="pt-BR" dirty="0"/>
              <a:t>Sociedades de Crédito e Financiamento</a:t>
            </a:r>
          </a:p>
        </p:txBody>
      </p:sp>
      <p:sp>
        <p:nvSpPr>
          <p:cNvPr id="3" name="Espaço Reservado para Conteúdo 2">
            <a:extLst>
              <a:ext uri="{FF2B5EF4-FFF2-40B4-BE49-F238E27FC236}">
                <a16:creationId xmlns:a16="http://schemas.microsoft.com/office/drawing/2014/main" id="{A9EF6AE8-AC01-E546-9CCC-05891F3EF328}"/>
              </a:ext>
            </a:extLst>
          </p:cNvPr>
          <p:cNvSpPr>
            <a:spLocks noGrp="1"/>
          </p:cNvSpPr>
          <p:nvPr>
            <p:ph idx="1"/>
          </p:nvPr>
        </p:nvSpPr>
        <p:spPr/>
        <p:txBody>
          <a:bodyPr/>
          <a:lstStyle/>
          <a:p>
            <a:pPr marL="0" indent="0">
              <a:buNone/>
            </a:pPr>
            <a:r>
              <a:rPr lang="pt-BR" dirty="0"/>
              <a:t>Quais são as principais financeiras do Brasil?</a:t>
            </a:r>
          </a:p>
        </p:txBody>
      </p:sp>
      <p:pic>
        <p:nvPicPr>
          <p:cNvPr id="6" name="Imagem 5">
            <a:extLst>
              <a:ext uri="{FF2B5EF4-FFF2-40B4-BE49-F238E27FC236}">
                <a16:creationId xmlns:a16="http://schemas.microsoft.com/office/drawing/2014/main" id="{427AD02C-BBE7-9941-9CCC-F5C4274EF6E6}"/>
              </a:ext>
            </a:extLst>
          </p:cNvPr>
          <p:cNvPicPr>
            <a:picLocks noChangeAspect="1"/>
          </p:cNvPicPr>
          <p:nvPr/>
        </p:nvPicPr>
        <p:blipFill>
          <a:blip r:embed="rId2"/>
          <a:stretch>
            <a:fillRect/>
          </a:stretch>
        </p:blipFill>
        <p:spPr>
          <a:xfrm>
            <a:off x="838200" y="2377773"/>
            <a:ext cx="3500627" cy="1214628"/>
          </a:xfrm>
          <a:prstGeom prst="rect">
            <a:avLst/>
          </a:prstGeom>
        </p:spPr>
      </p:pic>
      <p:sp>
        <p:nvSpPr>
          <p:cNvPr id="7" name="CaixaDeTexto 6">
            <a:extLst>
              <a:ext uri="{FF2B5EF4-FFF2-40B4-BE49-F238E27FC236}">
                <a16:creationId xmlns:a16="http://schemas.microsoft.com/office/drawing/2014/main" id="{433B4119-F3BB-D742-B1D9-6097BC3CE77E}"/>
              </a:ext>
            </a:extLst>
          </p:cNvPr>
          <p:cNvSpPr txBox="1"/>
          <p:nvPr/>
        </p:nvSpPr>
        <p:spPr>
          <a:xfrm>
            <a:off x="987552" y="4144549"/>
            <a:ext cx="6528816" cy="1754326"/>
          </a:xfrm>
          <a:prstGeom prst="rect">
            <a:avLst/>
          </a:prstGeom>
          <a:noFill/>
        </p:spPr>
        <p:txBody>
          <a:bodyPr wrap="square" rtlCol="0">
            <a:spAutoFit/>
          </a:bodyPr>
          <a:lstStyle/>
          <a:p>
            <a:pPr marL="285750" indent="-285750">
              <a:buFont typeface="Arial" panose="020B0604020202020204" pitchFamily="34" charset="0"/>
              <a:buChar char="•"/>
            </a:pPr>
            <a:r>
              <a:rPr lang="pt-BR" dirty="0"/>
              <a:t>ligadas a conglomerados financeiros (BV FINANCEIRA)</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Ligadas a grandes estabelecimentos comerciais (PERNAMBUCANAS)</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Ligadas a grupos industriais.</a:t>
            </a:r>
          </a:p>
        </p:txBody>
      </p:sp>
    </p:spTree>
    <p:extLst>
      <p:ext uri="{BB962C8B-B14F-4D97-AF65-F5344CB8AC3E}">
        <p14:creationId xmlns:p14="http://schemas.microsoft.com/office/powerpoint/2010/main" val="446155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1AABB6-0FBD-7F47-9BA8-2E1ACFF74737}"/>
              </a:ext>
            </a:extLst>
          </p:cNvPr>
          <p:cNvSpPr>
            <a:spLocks noGrp="1"/>
          </p:cNvSpPr>
          <p:nvPr>
            <p:ph type="title"/>
          </p:nvPr>
        </p:nvSpPr>
        <p:spPr/>
        <p:txBody>
          <a:bodyPr/>
          <a:lstStyle/>
          <a:p>
            <a:r>
              <a:rPr lang="pt-BR" dirty="0"/>
              <a:t>Cooperativas de Crédito</a:t>
            </a:r>
          </a:p>
        </p:txBody>
      </p:sp>
      <p:sp>
        <p:nvSpPr>
          <p:cNvPr id="3" name="Espaço Reservado para Conteúdo 2">
            <a:extLst>
              <a:ext uri="{FF2B5EF4-FFF2-40B4-BE49-F238E27FC236}">
                <a16:creationId xmlns:a16="http://schemas.microsoft.com/office/drawing/2014/main" id="{4A030C25-B51D-4548-9E75-B61E84321123}"/>
              </a:ext>
            </a:extLst>
          </p:cNvPr>
          <p:cNvSpPr>
            <a:spLocks noGrp="1"/>
          </p:cNvSpPr>
          <p:nvPr>
            <p:ph idx="1"/>
          </p:nvPr>
        </p:nvSpPr>
        <p:spPr/>
        <p:txBody>
          <a:bodyPr>
            <a:normAutofit lnSpcReduction="10000"/>
          </a:bodyPr>
          <a:lstStyle/>
          <a:p>
            <a:pPr marL="0" indent="0">
              <a:buNone/>
            </a:pPr>
            <a:r>
              <a:rPr lang="pt-BR" dirty="0"/>
              <a:t>Uma breve palavras sobre cooperativas</a:t>
            </a:r>
          </a:p>
          <a:p>
            <a:pPr marL="0" indent="0">
              <a:buNone/>
            </a:pPr>
            <a:r>
              <a:rPr lang="pt-BR" dirty="0"/>
              <a:t>925 cooperativas de crédito, por vezes reunidas</a:t>
            </a:r>
          </a:p>
          <a:p>
            <a:pPr marL="0" indent="0">
              <a:buNone/>
            </a:pPr>
            <a:r>
              <a:rPr lang="pt-BR" dirty="0"/>
              <a:t>em cooperativas centrais, e confederações,</a:t>
            </a:r>
          </a:p>
          <a:p>
            <a:pPr marL="0" indent="0">
              <a:buNone/>
            </a:pPr>
            <a:r>
              <a:rPr lang="pt-BR" dirty="0"/>
              <a:t>Compondo sistemas que compartilham </a:t>
            </a:r>
          </a:p>
          <a:p>
            <a:pPr marL="0" indent="0">
              <a:buNone/>
            </a:pPr>
            <a:r>
              <a:rPr lang="pt-BR" dirty="0"/>
              <a:t>marcas.</a:t>
            </a:r>
          </a:p>
          <a:p>
            <a:pPr marL="0" indent="0">
              <a:buNone/>
            </a:pPr>
            <a:endParaRPr lang="pt-BR" dirty="0"/>
          </a:p>
          <a:p>
            <a:pPr marL="0" indent="0">
              <a:buNone/>
            </a:pPr>
            <a:r>
              <a:rPr lang="pt-BR" dirty="0"/>
              <a:t>10 milhões de cooperados</a:t>
            </a:r>
          </a:p>
          <a:p>
            <a:pPr marL="0" indent="0">
              <a:buNone/>
            </a:pPr>
            <a:endParaRPr lang="pt-BR" dirty="0"/>
          </a:p>
          <a:p>
            <a:pPr marL="0" indent="0">
              <a:buNone/>
            </a:pPr>
            <a:r>
              <a:rPr lang="pt-BR" dirty="0"/>
              <a:t>R$137 bilhões de ativos</a:t>
            </a:r>
          </a:p>
        </p:txBody>
      </p:sp>
      <p:pic>
        <p:nvPicPr>
          <p:cNvPr id="4" name="Imagem 3">
            <a:extLst>
              <a:ext uri="{FF2B5EF4-FFF2-40B4-BE49-F238E27FC236}">
                <a16:creationId xmlns:a16="http://schemas.microsoft.com/office/drawing/2014/main" id="{E88B7052-364B-DE48-8014-EBBA5A019A8B}"/>
              </a:ext>
            </a:extLst>
          </p:cNvPr>
          <p:cNvPicPr>
            <a:picLocks noChangeAspect="1"/>
          </p:cNvPicPr>
          <p:nvPr/>
        </p:nvPicPr>
        <p:blipFill>
          <a:blip r:embed="rId2"/>
          <a:stretch>
            <a:fillRect/>
          </a:stretch>
        </p:blipFill>
        <p:spPr>
          <a:xfrm>
            <a:off x="7292975" y="3321050"/>
            <a:ext cx="4521200" cy="1790700"/>
          </a:xfrm>
          <a:prstGeom prst="rect">
            <a:avLst/>
          </a:prstGeom>
        </p:spPr>
      </p:pic>
      <p:pic>
        <p:nvPicPr>
          <p:cNvPr id="5" name="Imagem 4">
            <a:extLst>
              <a:ext uri="{FF2B5EF4-FFF2-40B4-BE49-F238E27FC236}">
                <a16:creationId xmlns:a16="http://schemas.microsoft.com/office/drawing/2014/main" id="{FBE1D3C5-BC31-7F48-A81F-01274324BA45}"/>
              </a:ext>
            </a:extLst>
          </p:cNvPr>
          <p:cNvPicPr>
            <a:picLocks noChangeAspect="1"/>
          </p:cNvPicPr>
          <p:nvPr/>
        </p:nvPicPr>
        <p:blipFill>
          <a:blip r:embed="rId3"/>
          <a:stretch>
            <a:fillRect/>
          </a:stretch>
        </p:blipFill>
        <p:spPr>
          <a:xfrm>
            <a:off x="7889981" y="2600325"/>
            <a:ext cx="3254269" cy="852485"/>
          </a:xfrm>
          <a:prstGeom prst="rect">
            <a:avLst/>
          </a:prstGeom>
        </p:spPr>
      </p:pic>
      <p:pic>
        <p:nvPicPr>
          <p:cNvPr id="6" name="Imagem 5">
            <a:extLst>
              <a:ext uri="{FF2B5EF4-FFF2-40B4-BE49-F238E27FC236}">
                <a16:creationId xmlns:a16="http://schemas.microsoft.com/office/drawing/2014/main" id="{D865D527-FC12-FF47-AD8E-ED948A4FDA41}"/>
              </a:ext>
            </a:extLst>
          </p:cNvPr>
          <p:cNvPicPr>
            <a:picLocks noChangeAspect="1"/>
          </p:cNvPicPr>
          <p:nvPr/>
        </p:nvPicPr>
        <p:blipFill>
          <a:blip r:embed="rId4"/>
          <a:stretch>
            <a:fillRect/>
          </a:stretch>
        </p:blipFill>
        <p:spPr>
          <a:xfrm>
            <a:off x="8688387" y="5418137"/>
            <a:ext cx="2159000" cy="419100"/>
          </a:xfrm>
          <a:prstGeom prst="rect">
            <a:avLst/>
          </a:prstGeom>
        </p:spPr>
      </p:pic>
    </p:spTree>
    <p:extLst>
      <p:ext uri="{BB962C8B-B14F-4D97-AF65-F5344CB8AC3E}">
        <p14:creationId xmlns:p14="http://schemas.microsoft.com/office/powerpoint/2010/main" val="3599932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274F76-E142-CB4A-8BBB-5CA7CE2AEDE1}"/>
              </a:ext>
            </a:extLst>
          </p:cNvPr>
          <p:cNvSpPr>
            <a:spLocks noGrp="1"/>
          </p:cNvSpPr>
          <p:nvPr>
            <p:ph type="title"/>
          </p:nvPr>
        </p:nvSpPr>
        <p:spPr/>
        <p:txBody>
          <a:bodyPr>
            <a:normAutofit fontScale="90000"/>
          </a:bodyPr>
          <a:lstStyle/>
          <a:p>
            <a:r>
              <a:rPr lang="pt-BR" dirty="0"/>
              <a:t>Taxas mais baixas, pelas peculiaridades do regime cooperativo (e porque os atos cooperativos não se sujeitam </a:t>
            </a:r>
            <a:r>
              <a:rPr lang="pt-BR"/>
              <a:t>à RJ...)</a:t>
            </a:r>
            <a:endParaRPr lang="pt-BR" dirty="0"/>
          </a:p>
        </p:txBody>
      </p:sp>
      <p:pic>
        <p:nvPicPr>
          <p:cNvPr id="4" name="Espaço Reservado para Conteúdo 3" descr="Interface gráfica do usuário, Texto, Aplicativo, Email&#10;&#10;Descrição gerada automaticamente">
            <a:extLst>
              <a:ext uri="{FF2B5EF4-FFF2-40B4-BE49-F238E27FC236}">
                <a16:creationId xmlns:a16="http://schemas.microsoft.com/office/drawing/2014/main" id="{1D1507A6-D326-8D48-ADFC-694F890E3F4A}"/>
              </a:ext>
            </a:extLst>
          </p:cNvPr>
          <p:cNvPicPr>
            <a:picLocks noGrp="1"/>
          </p:cNvPicPr>
          <p:nvPr>
            <p:ph idx="1"/>
          </p:nvPr>
        </p:nvPicPr>
        <p:blipFill rotWithShape="1">
          <a:blip r:embed="rId2"/>
          <a:srcRect l="14487" t="29301" r="12778" b="14055"/>
          <a:stretch/>
        </p:blipFill>
        <p:spPr bwMode="auto">
          <a:xfrm>
            <a:off x="1626053" y="1825625"/>
            <a:ext cx="8939893"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4415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D4CBD1F-2F07-1540-B1BB-0EF6AA631DC8}"/>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Outras instituições financeiras</a:t>
            </a:r>
          </a:p>
        </p:txBody>
      </p:sp>
      <p:graphicFrame>
        <p:nvGraphicFramePr>
          <p:cNvPr id="5" name="Espaço Reservado para Conteúdo 2">
            <a:extLst>
              <a:ext uri="{FF2B5EF4-FFF2-40B4-BE49-F238E27FC236}">
                <a16:creationId xmlns:a16="http://schemas.microsoft.com/office/drawing/2014/main" id="{93702922-3815-4416-8410-CD0FFEC619E2}"/>
              </a:ext>
            </a:extLst>
          </p:cNvPr>
          <p:cNvGraphicFramePr>
            <a:graphicFrameLocks noGrp="1"/>
          </p:cNvGraphicFramePr>
          <p:nvPr>
            <p:ph idx="1"/>
            <p:extLst>
              <p:ext uri="{D42A27DB-BD31-4B8C-83A1-F6EECF244321}">
                <p14:modId xmlns:p14="http://schemas.microsoft.com/office/powerpoint/2010/main" val="11188442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1399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65FDBEF-E550-2A49-A5BF-B1C0CD5F6A77}"/>
              </a:ext>
            </a:extLst>
          </p:cNvPr>
          <p:cNvSpPr>
            <a:spLocks noGrp="1"/>
          </p:cNvSpPr>
          <p:nvPr>
            <p:ph type="title"/>
          </p:nvPr>
        </p:nvSpPr>
        <p:spPr>
          <a:xfrm>
            <a:off x="8643193" y="489507"/>
            <a:ext cx="3091607" cy="1655483"/>
          </a:xfrm>
        </p:spPr>
        <p:txBody>
          <a:bodyPr anchor="b">
            <a:normAutofit/>
          </a:bodyPr>
          <a:lstStyle/>
          <a:p>
            <a:r>
              <a:rPr lang="pt-BR" sz="4000"/>
              <a:t>Atenção...</a:t>
            </a:r>
          </a:p>
        </p:txBody>
      </p:sp>
      <p:pic>
        <p:nvPicPr>
          <p:cNvPr id="4" name="Imagem 3">
            <a:extLst>
              <a:ext uri="{FF2B5EF4-FFF2-40B4-BE49-F238E27FC236}">
                <a16:creationId xmlns:a16="http://schemas.microsoft.com/office/drawing/2014/main" id="{A5FCE20A-9486-4A4F-AB27-BA2A30BDB25B}"/>
              </a:ext>
            </a:extLst>
          </p:cNvPr>
          <p:cNvPicPr>
            <a:picLocks noChangeAspect="1"/>
          </p:cNvPicPr>
          <p:nvPr/>
        </p:nvPicPr>
        <p:blipFill rotWithShape="1">
          <a:blip r:embed="rId2"/>
          <a:srcRect l="16632" r="17833"/>
          <a:stretch/>
        </p:blipFill>
        <p:spPr>
          <a:xfrm>
            <a:off x="20" y="431"/>
            <a:ext cx="8115280" cy="6408311"/>
          </a:xfrm>
          <a:prstGeom prst="rect">
            <a:avLst/>
          </a:prstGeom>
        </p:spPr>
      </p:pic>
      <p:sp>
        <p:nvSpPr>
          <p:cNvPr id="3" name="Espaço Reservado para Conteúdo 2">
            <a:extLst>
              <a:ext uri="{FF2B5EF4-FFF2-40B4-BE49-F238E27FC236}">
                <a16:creationId xmlns:a16="http://schemas.microsoft.com/office/drawing/2014/main" id="{814A661B-0CBD-7F40-A5CD-7D480A677DBD}"/>
              </a:ext>
            </a:extLst>
          </p:cNvPr>
          <p:cNvSpPr>
            <a:spLocks noGrp="1"/>
          </p:cNvSpPr>
          <p:nvPr>
            <p:ph idx="1"/>
          </p:nvPr>
        </p:nvSpPr>
        <p:spPr>
          <a:xfrm>
            <a:off x="8643193" y="2418408"/>
            <a:ext cx="2942813" cy="3540265"/>
          </a:xfrm>
        </p:spPr>
        <p:txBody>
          <a:bodyPr>
            <a:normAutofit/>
          </a:bodyPr>
          <a:lstStyle/>
          <a:p>
            <a:r>
              <a:rPr lang="pt-BR" sz="2000" dirty="0"/>
              <a:t>Sociedades de crédito direto e instituições de pagamento não são EF, e serão tratadas em futura aula sobre arranjos de pagamento.</a:t>
            </a:r>
          </a:p>
          <a:p>
            <a:endParaRPr lang="pt-BR" sz="2000" dirty="0"/>
          </a:p>
          <a:p>
            <a:r>
              <a:rPr lang="pt-BR" sz="2000" dirty="0" err="1"/>
              <a:t>Fintechs</a:t>
            </a:r>
            <a:r>
              <a:rPr lang="pt-BR" sz="2000" dirty="0"/>
              <a:t> podem ser instituições financeiras ou instituições de </a:t>
            </a:r>
            <a:r>
              <a:rPr lang="pt-BR" sz="2000" dirty="0" err="1"/>
              <a:t>pagmaneto</a:t>
            </a:r>
            <a:endParaRPr lang="pt-BR" sz="2000" dirty="0"/>
          </a:p>
          <a:p>
            <a:pPr marL="0" indent="0">
              <a:buNone/>
            </a:pPr>
            <a:endParaRPr lang="pt-BR" sz="2000" dirty="0"/>
          </a:p>
          <a:p>
            <a:pPr marL="0" indent="0">
              <a:buNone/>
            </a:pPr>
            <a:endParaRPr lang="pt-BR" sz="2000" dirty="0"/>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510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802DE4-A57B-8640-8B4C-34F1159D3860}"/>
              </a:ext>
            </a:extLst>
          </p:cNvPr>
          <p:cNvSpPr>
            <a:spLocks noGrp="1"/>
          </p:cNvSpPr>
          <p:nvPr>
            <p:ph type="title"/>
          </p:nvPr>
        </p:nvSpPr>
        <p:spPr/>
        <p:txBody>
          <a:bodyPr/>
          <a:lstStyle/>
          <a:p>
            <a:r>
              <a:rPr lang="pt-BR" dirty="0"/>
              <a:t>Fases segundo Fernando Nogueira da Costa, ¨O Brasil dos Bancos¨.</a:t>
            </a:r>
          </a:p>
        </p:txBody>
      </p:sp>
      <p:sp>
        <p:nvSpPr>
          <p:cNvPr id="3" name="Espaço Reservado para Conteúdo 2">
            <a:extLst>
              <a:ext uri="{FF2B5EF4-FFF2-40B4-BE49-F238E27FC236}">
                <a16:creationId xmlns:a16="http://schemas.microsoft.com/office/drawing/2014/main" id="{BBC12285-7030-9745-B34F-6D2FBB2A10A8}"/>
              </a:ext>
            </a:extLst>
          </p:cNvPr>
          <p:cNvSpPr>
            <a:spLocks noGrp="1"/>
          </p:cNvSpPr>
          <p:nvPr>
            <p:ph idx="1"/>
          </p:nvPr>
        </p:nvSpPr>
        <p:spPr/>
        <p:txBody>
          <a:bodyPr>
            <a:normAutofit fontScale="77500" lnSpcReduction="20000"/>
          </a:bodyPr>
          <a:lstStyle/>
          <a:p>
            <a:pPr marL="514350" indent="-514350">
              <a:buAutoNum type="arabicParenR"/>
            </a:pPr>
            <a:r>
              <a:rPr lang="pt-BR" dirty="0"/>
              <a:t>Século XIX: indefinição do padrão monetário leva à crise de identidade e criação – recriação do Banco do Brasil</a:t>
            </a:r>
          </a:p>
          <a:p>
            <a:pPr marL="514350" indent="-514350">
              <a:buAutoNum type="arabicParenR"/>
            </a:pPr>
            <a:r>
              <a:rPr lang="pt-BR" dirty="0"/>
              <a:t>1905-30: Abertura para exterior, com bancos estrangeiros, e 2 experiências de padrão-ouro (caixa de conversão: 1906-14, e caixa de estabilização: 1926-30). </a:t>
            </a:r>
            <a:r>
              <a:rPr lang="pt-BR" dirty="0" err="1"/>
              <a:t>Criaçao</a:t>
            </a:r>
            <a:r>
              <a:rPr lang="pt-BR" dirty="0"/>
              <a:t> da inspetoria bancária permite ampliação da moeda bancária.</a:t>
            </a:r>
          </a:p>
          <a:p>
            <a:pPr marL="514350" indent="-514350">
              <a:buAutoNum type="arabicParenR"/>
            </a:pPr>
            <a:r>
              <a:rPr lang="pt-BR" dirty="0"/>
              <a:t>1930-45: socialização de prejuízos e ampliação de bancos públicos</a:t>
            </a:r>
          </a:p>
          <a:p>
            <a:pPr marL="514350" indent="-514350">
              <a:buAutoNum type="arabicParenR"/>
            </a:pPr>
            <a:r>
              <a:rPr lang="pt-BR" dirty="0"/>
              <a:t>1945-64: concentração bancária</a:t>
            </a:r>
          </a:p>
          <a:p>
            <a:pPr marL="514350" indent="-514350">
              <a:buAutoNum type="arabicParenR"/>
            </a:pPr>
            <a:r>
              <a:rPr lang="pt-BR" dirty="0"/>
              <a:t>1964-88: organização do sistema</a:t>
            </a:r>
          </a:p>
          <a:p>
            <a:pPr marL="514350" indent="-514350">
              <a:buAutoNum type="arabicParenR"/>
            </a:pPr>
            <a:r>
              <a:rPr lang="pt-BR" dirty="0"/>
              <a:t>1988-1994: liberalização, com fim de cartas patentes e permissão de bancos múltiplos. Autorização para bancos estrangeiros</a:t>
            </a:r>
          </a:p>
          <a:p>
            <a:pPr marL="514350" indent="-514350">
              <a:buAutoNum type="arabicParenR"/>
            </a:pPr>
            <a:r>
              <a:rPr lang="pt-BR" dirty="0"/>
              <a:t>Concentração e aumento da competição. Privatização. </a:t>
            </a:r>
          </a:p>
          <a:p>
            <a:pPr marL="514350" indent="-514350">
              <a:buAutoNum type="arabicParenR"/>
            </a:pPr>
            <a:r>
              <a:rPr lang="pt-BR" dirty="0"/>
              <a:t>PROER PROES</a:t>
            </a:r>
          </a:p>
          <a:p>
            <a:pPr marL="514350" indent="-514350">
              <a:buAutoNum type="arabicParenR"/>
            </a:pPr>
            <a:r>
              <a:rPr lang="pt-BR" dirty="0" err="1"/>
              <a:t>Fintechs</a:t>
            </a:r>
            <a:r>
              <a:rPr lang="pt-BR" dirty="0"/>
              <a:t> e bancos digitais desafiam os incumbente.</a:t>
            </a:r>
          </a:p>
          <a:p>
            <a:pPr marL="514350" indent="-514350">
              <a:buAutoNum type="arabicParenR"/>
            </a:pPr>
            <a:endParaRPr lang="pt-BR" dirty="0"/>
          </a:p>
        </p:txBody>
      </p:sp>
    </p:spTree>
    <p:extLst>
      <p:ext uri="{BB962C8B-B14F-4D97-AF65-F5344CB8AC3E}">
        <p14:creationId xmlns:p14="http://schemas.microsoft.com/office/powerpoint/2010/main" val="2190223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3594B28-1935-9E47-A6D9-94DDD4F53EED}"/>
              </a:ext>
            </a:extLst>
          </p:cNvPr>
          <p:cNvSpPr>
            <a:spLocks noGrp="1"/>
          </p:cNvSpPr>
          <p:nvPr>
            <p:ph type="title"/>
          </p:nvPr>
        </p:nvSpPr>
        <p:spPr>
          <a:xfrm>
            <a:off x="466722" y="586855"/>
            <a:ext cx="3201366" cy="3387497"/>
          </a:xfrm>
        </p:spPr>
        <p:txBody>
          <a:bodyPr anchor="b">
            <a:normAutofit/>
          </a:bodyPr>
          <a:lstStyle/>
          <a:p>
            <a:pPr algn="r"/>
            <a:r>
              <a:rPr lang="pt-BR" sz="4000">
                <a:solidFill>
                  <a:srgbClr val="FFFFFF"/>
                </a:solidFill>
              </a:rPr>
              <a:t>Entidades equiparadas a EF para fins regulatórios</a:t>
            </a:r>
          </a:p>
        </p:txBody>
      </p:sp>
      <p:sp>
        <p:nvSpPr>
          <p:cNvPr id="3" name="Espaço Reservado para Conteúdo 2">
            <a:extLst>
              <a:ext uri="{FF2B5EF4-FFF2-40B4-BE49-F238E27FC236}">
                <a16:creationId xmlns:a16="http://schemas.microsoft.com/office/drawing/2014/main" id="{FAF21A5C-573E-BD47-8331-EE68A9F3D9B6}"/>
              </a:ext>
            </a:extLst>
          </p:cNvPr>
          <p:cNvSpPr>
            <a:spLocks noGrp="1"/>
          </p:cNvSpPr>
          <p:nvPr>
            <p:ph idx="1"/>
          </p:nvPr>
        </p:nvSpPr>
        <p:spPr>
          <a:xfrm>
            <a:off x="4810259" y="649480"/>
            <a:ext cx="6555347" cy="5546047"/>
          </a:xfrm>
        </p:spPr>
        <p:txBody>
          <a:bodyPr anchor="ctr">
            <a:normAutofit/>
          </a:bodyPr>
          <a:lstStyle/>
          <a:p>
            <a:pPr marL="0" indent="0">
              <a:buNone/>
            </a:pPr>
            <a:r>
              <a:rPr lang="pt-BR" sz="1700" dirty="0"/>
              <a:t>Artigo 18, paragrafo 1º da Lei Bancária:</a:t>
            </a:r>
          </a:p>
          <a:p>
            <a:pPr marL="0" indent="0">
              <a:buNone/>
            </a:pPr>
            <a:endParaRPr lang="pt-BR" sz="1700" dirty="0"/>
          </a:p>
          <a:p>
            <a:r>
              <a:rPr lang="pt-BR" sz="1700" dirty="0"/>
              <a:t>Art. 18. As instituições  financeiras  somente poderão   funcionar  no País  mediante  prévia autorização do Banco Central  da República do Brasil ou decreto do  Poder  Executivo, quando forem estrangeiras.</a:t>
            </a:r>
          </a:p>
          <a:p>
            <a:r>
              <a:rPr lang="pt-BR" sz="1700" dirty="0"/>
              <a:t>§ 1º Além dos estabelecimentos bancários oficiais ou privados, das sociedades de crédito, financiamento e investimentos, das caixas econômicas e das cooperativas de crédito ou a seção de crédito das cooperativas que a tenham, também se subordinam às disposições e disciplina desta lei no que for aplicável, as bolsas de valores, companhias de seguros e de capitalização, as sociedades que efetuam distribuição de prêmios em imóveis, mercadorias ou dinheiro, mediante sorteio de títulos de sua emissão ou por qualquer forma, e as pessoas físicas ou jurídicas que exerçam, por conta própria ou de terceiros, atividade relacionada com a compra e venda de ações e outros quaisquer títulos, realizando nos mercados financeiros e de capitais operações ou serviços de natureza dos executados pelas instituições financeiras.</a:t>
            </a:r>
          </a:p>
          <a:p>
            <a:pPr marL="0" indent="0">
              <a:buNone/>
            </a:pPr>
            <a:endParaRPr lang="pt-BR" sz="1700" dirty="0"/>
          </a:p>
        </p:txBody>
      </p:sp>
    </p:spTree>
    <p:extLst>
      <p:ext uri="{BB962C8B-B14F-4D97-AF65-F5344CB8AC3E}">
        <p14:creationId xmlns:p14="http://schemas.microsoft.com/office/powerpoint/2010/main" val="1470397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C8F87D2-7A7A-EC47-93AF-25603E53702D}"/>
              </a:ext>
            </a:extLst>
          </p:cNvPr>
          <p:cNvSpPr>
            <a:spLocks noGrp="1"/>
          </p:cNvSpPr>
          <p:nvPr>
            <p:ph type="title"/>
          </p:nvPr>
        </p:nvSpPr>
        <p:spPr>
          <a:xfrm>
            <a:off x="586478" y="1683756"/>
            <a:ext cx="3115265" cy="2396359"/>
          </a:xfrm>
        </p:spPr>
        <p:txBody>
          <a:bodyPr anchor="b">
            <a:normAutofit/>
          </a:bodyPr>
          <a:lstStyle/>
          <a:p>
            <a:pPr algn="r"/>
            <a:r>
              <a:rPr lang="pt-BR" sz="4000" dirty="0">
                <a:solidFill>
                  <a:srgbClr val="FFFFFF"/>
                </a:solidFill>
              </a:rPr>
              <a:t>Não são legalmente instituições financeiras</a:t>
            </a:r>
          </a:p>
        </p:txBody>
      </p:sp>
      <p:graphicFrame>
        <p:nvGraphicFramePr>
          <p:cNvPr id="5" name="Espaço Reservado para Conteúdo 2">
            <a:extLst>
              <a:ext uri="{FF2B5EF4-FFF2-40B4-BE49-F238E27FC236}">
                <a16:creationId xmlns:a16="http://schemas.microsoft.com/office/drawing/2014/main" id="{46946EFF-EE8A-4370-8267-9AA7E8C3FA6C}"/>
              </a:ext>
            </a:extLst>
          </p:cNvPr>
          <p:cNvGraphicFramePr>
            <a:graphicFrameLocks noGrp="1"/>
          </p:cNvGraphicFramePr>
          <p:nvPr>
            <p:ph idx="1"/>
            <p:extLst>
              <p:ext uri="{D42A27DB-BD31-4B8C-83A1-F6EECF244321}">
                <p14:modId xmlns:p14="http://schemas.microsoft.com/office/powerpoint/2010/main" val="248694762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0075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A2D6380-9A02-A948-A6B4-BF4569FDD906}"/>
              </a:ext>
            </a:extLst>
          </p:cNvPr>
          <p:cNvSpPr>
            <a:spLocks noGrp="1"/>
          </p:cNvSpPr>
          <p:nvPr>
            <p:ph type="title"/>
          </p:nvPr>
        </p:nvSpPr>
        <p:spPr>
          <a:xfrm>
            <a:off x="804672" y="640080"/>
            <a:ext cx="3282696" cy="5257800"/>
          </a:xfrm>
        </p:spPr>
        <p:txBody>
          <a:bodyPr>
            <a:normAutofit/>
          </a:bodyPr>
          <a:lstStyle/>
          <a:p>
            <a:r>
              <a:rPr lang="pt-BR">
                <a:solidFill>
                  <a:schemeClr val="bg1"/>
                </a:solidFill>
              </a:rPr>
              <a:t>A grande vantagem (necessária) dos Bancos Oficiais</a:t>
            </a:r>
          </a:p>
        </p:txBody>
      </p:sp>
      <p:sp>
        <p:nvSpPr>
          <p:cNvPr id="3" name="Espaço Reservado para Conteúdo 2">
            <a:extLst>
              <a:ext uri="{FF2B5EF4-FFF2-40B4-BE49-F238E27FC236}">
                <a16:creationId xmlns:a16="http://schemas.microsoft.com/office/drawing/2014/main" id="{F5D7A206-C367-3543-9D54-DBCAD6815DA5}"/>
              </a:ext>
            </a:extLst>
          </p:cNvPr>
          <p:cNvSpPr>
            <a:spLocks noGrp="1"/>
          </p:cNvSpPr>
          <p:nvPr>
            <p:ph idx="1"/>
          </p:nvPr>
        </p:nvSpPr>
        <p:spPr>
          <a:xfrm>
            <a:off x="5358384" y="640081"/>
            <a:ext cx="6024654" cy="5257800"/>
          </a:xfrm>
        </p:spPr>
        <p:txBody>
          <a:bodyPr anchor="ctr">
            <a:normAutofit/>
          </a:bodyPr>
          <a:lstStyle/>
          <a:p>
            <a:pPr marL="0" indent="0">
              <a:buNone/>
            </a:pPr>
            <a:r>
              <a:rPr lang="pt-BR" sz="2200"/>
              <a:t>Artigo 164 da Constituição    </a:t>
            </a:r>
            <a:r>
              <a:rPr lang="pt-BR" sz="2200" b="1"/>
              <a:t>§ 3º</a:t>
            </a:r>
            <a:r>
              <a:rPr lang="pt-BR" sz="2200"/>
              <a:t> As disponibilidades de caixa da União serão depositadas no Banco Central; as dos Estados, do Distrito Federal, dos Municípios e dos órgãos ou entidades do poder público e das empresas por ele controladas, em instituições financeiras oficiais, ressalvados os casos previstos em lei</a:t>
            </a:r>
          </a:p>
          <a:p>
            <a:pPr marL="0" indent="0">
              <a:buNone/>
            </a:pPr>
            <a:endParaRPr lang="pt-BR" sz="2200"/>
          </a:p>
          <a:p>
            <a:pPr marL="0" indent="0">
              <a:buNone/>
            </a:pPr>
            <a:r>
              <a:rPr lang="pt-BR" sz="2200"/>
              <a:t>Por isso, estados e municípios podem licitar bancos privados para fazer o pagamento do salário dos servidores, mas não podem neles depositar seus próprios recursos.</a:t>
            </a:r>
          </a:p>
          <a:p>
            <a:pPr marL="0" indent="0">
              <a:buNone/>
            </a:pPr>
            <a:endParaRPr lang="pt-BR" sz="2200"/>
          </a:p>
          <a:p>
            <a:pPr marL="0" indent="0">
              <a:buNone/>
            </a:pPr>
            <a:r>
              <a:rPr lang="pt-BR" sz="2200"/>
              <a:t>Isso vale tambem para os depósitos judiciais (só no TJSP, R$ 100 bilhões)</a:t>
            </a:r>
          </a:p>
        </p:txBody>
      </p:sp>
    </p:spTree>
    <p:extLst>
      <p:ext uri="{BB962C8B-B14F-4D97-AF65-F5344CB8AC3E}">
        <p14:creationId xmlns:p14="http://schemas.microsoft.com/office/powerpoint/2010/main" val="1770248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3"/>
            <a:ext cx="6858000" cy="403783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3"/>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7"/>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8" y="982780"/>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3B26786F-8E13-B544-9843-3BF08123411F}"/>
              </a:ext>
            </a:extLst>
          </p:cNvPr>
          <p:cNvSpPr>
            <a:spLocks noGrp="1"/>
          </p:cNvSpPr>
          <p:nvPr>
            <p:ph type="title"/>
          </p:nvPr>
        </p:nvSpPr>
        <p:spPr>
          <a:xfrm>
            <a:off x="566382" y="456345"/>
            <a:ext cx="3111690" cy="3556097"/>
          </a:xfrm>
        </p:spPr>
        <p:txBody>
          <a:bodyPr anchor="b">
            <a:normAutofit/>
          </a:bodyPr>
          <a:lstStyle/>
          <a:p>
            <a:pPr algn="r"/>
            <a:r>
              <a:rPr lang="pt-BR" sz="4000" dirty="0">
                <a:solidFill>
                  <a:srgbClr val="FFFFFF"/>
                </a:solidFill>
              </a:rPr>
              <a:t>Banco do Brasil</a:t>
            </a:r>
            <a:br>
              <a:rPr lang="pt-BR" sz="4000" dirty="0">
                <a:solidFill>
                  <a:srgbClr val="FFFFFF"/>
                </a:solidFill>
              </a:rPr>
            </a:br>
            <a:endParaRPr lang="pt-BR" sz="4000" dirty="0">
              <a:solidFill>
                <a:srgbClr val="FFFFFF"/>
              </a:solidFill>
            </a:endParaRPr>
          </a:p>
        </p:txBody>
      </p:sp>
      <p:sp>
        <p:nvSpPr>
          <p:cNvPr id="3" name="Espaço Reservado para Conteúdo 2">
            <a:extLst>
              <a:ext uri="{FF2B5EF4-FFF2-40B4-BE49-F238E27FC236}">
                <a16:creationId xmlns:a16="http://schemas.microsoft.com/office/drawing/2014/main" id="{34D8D2E6-4EFA-1A47-B10C-AEC45E210055}"/>
              </a:ext>
            </a:extLst>
          </p:cNvPr>
          <p:cNvSpPr>
            <a:spLocks noGrp="1"/>
          </p:cNvSpPr>
          <p:nvPr>
            <p:ph idx="1"/>
          </p:nvPr>
        </p:nvSpPr>
        <p:spPr>
          <a:xfrm>
            <a:off x="4037835" y="456345"/>
            <a:ext cx="4683748" cy="5903511"/>
          </a:xfrm>
        </p:spPr>
        <p:txBody>
          <a:bodyPr anchor="ctr">
            <a:normAutofit/>
          </a:bodyPr>
          <a:lstStyle/>
          <a:p>
            <a:r>
              <a:rPr lang="pt-BR" sz="2000" dirty="0"/>
              <a:t>Em sua historia, crise de identidade. Banco do governo, e quase banco central</a:t>
            </a:r>
          </a:p>
          <a:p>
            <a:r>
              <a:rPr lang="pt-BR" sz="2000" dirty="0"/>
              <a:t>1o. Banco do Brasil (1808-1829). D. João atraiu como acionistas traficantes de escravizados, dando-lhes comendas. Financiava os déficits orçamentários da corte. Rei leva o ouro para Portugal (apenas 20% das notas emitidas ficaram com lastro). Banco liquidado em 1829.</a:t>
            </a:r>
          </a:p>
          <a:p>
            <a:r>
              <a:rPr lang="pt-BR" sz="2000" dirty="0"/>
              <a:t>2. No contexto da liquidez pós lei Eusébio de Queiroz, Mauá fundou segundo BB. Governo imperial criou depois banco oficial e forçou fusão com o BB. Pouco antes da abolição, banco chegou a protestar contra fazendeiros que alforriavam escravizados que eram sua garantia de empréstimos.</a:t>
            </a:r>
          </a:p>
        </p:txBody>
      </p:sp>
      <p:pic>
        <p:nvPicPr>
          <p:cNvPr id="5" name="Imagem 4">
            <a:extLst>
              <a:ext uri="{FF2B5EF4-FFF2-40B4-BE49-F238E27FC236}">
                <a16:creationId xmlns:a16="http://schemas.microsoft.com/office/drawing/2014/main" id="{15ECA5B8-BC0C-7C4A-978A-23EFB6761A61}"/>
              </a:ext>
            </a:extLst>
          </p:cNvPr>
          <p:cNvPicPr>
            <a:picLocks noChangeAspect="1"/>
          </p:cNvPicPr>
          <p:nvPr/>
        </p:nvPicPr>
        <p:blipFill>
          <a:blip r:embed="rId2"/>
          <a:stretch>
            <a:fillRect/>
          </a:stretch>
        </p:blipFill>
        <p:spPr>
          <a:xfrm>
            <a:off x="8750826" y="1262875"/>
            <a:ext cx="3197682" cy="1943036"/>
          </a:xfrm>
          <a:prstGeom prst="rect">
            <a:avLst/>
          </a:prstGeom>
        </p:spPr>
      </p:pic>
      <p:pic>
        <p:nvPicPr>
          <p:cNvPr id="6" name="Imagem 5">
            <a:extLst>
              <a:ext uri="{FF2B5EF4-FFF2-40B4-BE49-F238E27FC236}">
                <a16:creationId xmlns:a16="http://schemas.microsoft.com/office/drawing/2014/main" id="{7B340E71-F052-B84B-A5F8-E667F0964BC2}"/>
              </a:ext>
            </a:extLst>
          </p:cNvPr>
          <p:cNvPicPr>
            <a:picLocks noChangeAspect="1"/>
          </p:cNvPicPr>
          <p:nvPr/>
        </p:nvPicPr>
        <p:blipFill>
          <a:blip r:embed="rId3"/>
          <a:stretch>
            <a:fillRect/>
          </a:stretch>
        </p:blipFill>
        <p:spPr>
          <a:xfrm>
            <a:off x="9165519" y="4018726"/>
            <a:ext cx="2582544" cy="2005270"/>
          </a:xfrm>
          <a:prstGeom prst="rect">
            <a:avLst/>
          </a:prstGeom>
        </p:spPr>
      </p:pic>
    </p:spTree>
    <p:extLst>
      <p:ext uri="{BB962C8B-B14F-4D97-AF65-F5344CB8AC3E}">
        <p14:creationId xmlns:p14="http://schemas.microsoft.com/office/powerpoint/2010/main" val="2346504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B26786F-8E13-B544-9843-3BF08123411F}"/>
              </a:ext>
            </a:extLst>
          </p:cNvPr>
          <p:cNvSpPr>
            <a:spLocks noGrp="1"/>
          </p:cNvSpPr>
          <p:nvPr>
            <p:ph type="title"/>
          </p:nvPr>
        </p:nvSpPr>
        <p:spPr>
          <a:xfrm>
            <a:off x="3970366" y="609600"/>
            <a:ext cx="4267200" cy="1351472"/>
          </a:xfrm>
        </p:spPr>
        <p:txBody>
          <a:bodyPr>
            <a:normAutofit/>
          </a:bodyPr>
          <a:lstStyle/>
          <a:p>
            <a:pPr algn="ctr"/>
            <a:r>
              <a:rPr lang="pt-BR">
                <a:solidFill>
                  <a:schemeClr val="tx1">
                    <a:lumMod val="85000"/>
                    <a:lumOff val="15000"/>
                  </a:schemeClr>
                </a:solidFill>
              </a:rPr>
              <a:t>Banco do Brasil</a:t>
            </a:r>
            <a:br>
              <a:rPr lang="pt-BR">
                <a:solidFill>
                  <a:schemeClr val="tx1">
                    <a:lumMod val="85000"/>
                    <a:lumOff val="15000"/>
                  </a:schemeClr>
                </a:solidFill>
              </a:rPr>
            </a:br>
            <a:endParaRPr lang="pt-BR">
              <a:solidFill>
                <a:schemeClr val="tx1">
                  <a:lumMod val="85000"/>
                  <a:lumOff val="15000"/>
                </a:schemeClr>
              </a:solidFill>
            </a:endParaRPr>
          </a:p>
        </p:txBody>
      </p:sp>
      <p:pic>
        <p:nvPicPr>
          <p:cNvPr id="4" name="Imagem 3" descr="Foto preta e branca de uma igreja&#10;&#10;Descrição gerada automaticamente">
            <a:extLst>
              <a:ext uri="{FF2B5EF4-FFF2-40B4-BE49-F238E27FC236}">
                <a16:creationId xmlns:a16="http://schemas.microsoft.com/office/drawing/2014/main" id="{44091DFA-FB75-DD4C-B4A1-67B6C762D314}"/>
              </a:ext>
            </a:extLst>
          </p:cNvPr>
          <p:cNvPicPr>
            <a:picLocks noChangeAspect="1"/>
          </p:cNvPicPr>
          <p:nvPr/>
        </p:nvPicPr>
        <p:blipFill rotWithShape="1">
          <a:blip r:embed="rId2"/>
          <a:srcRect l="29885" r="38994" b="-1"/>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Espaço Reservado para Conteúdo 2">
            <a:extLst>
              <a:ext uri="{FF2B5EF4-FFF2-40B4-BE49-F238E27FC236}">
                <a16:creationId xmlns:a16="http://schemas.microsoft.com/office/drawing/2014/main" id="{34D8D2E6-4EFA-1A47-B10C-AEC45E210055}"/>
              </a:ext>
            </a:extLst>
          </p:cNvPr>
          <p:cNvSpPr>
            <a:spLocks noGrp="1"/>
          </p:cNvSpPr>
          <p:nvPr>
            <p:ph idx="1"/>
          </p:nvPr>
        </p:nvSpPr>
        <p:spPr>
          <a:xfrm>
            <a:off x="3627465" y="1207008"/>
            <a:ext cx="4381501" cy="5041391"/>
          </a:xfrm>
        </p:spPr>
        <p:txBody>
          <a:bodyPr>
            <a:noAutofit/>
          </a:bodyPr>
          <a:lstStyle/>
          <a:p>
            <a:r>
              <a:rPr lang="pt-BR" sz="1800" dirty="0">
                <a:solidFill>
                  <a:schemeClr val="tx1">
                    <a:lumMod val="85000"/>
                    <a:lumOff val="15000"/>
                  </a:schemeClr>
                </a:solidFill>
              </a:rPr>
              <a:t>3o. Banco do Brasil. República estabeleceu </a:t>
            </a:r>
            <a:r>
              <a:rPr lang="pt-BR" sz="1800" dirty="0" err="1">
                <a:solidFill>
                  <a:schemeClr val="tx1">
                    <a:lumMod val="85000"/>
                    <a:lumOff val="15000"/>
                  </a:schemeClr>
                </a:solidFill>
              </a:rPr>
              <a:t>free</a:t>
            </a:r>
            <a:r>
              <a:rPr lang="pt-BR" sz="1800" dirty="0">
                <a:solidFill>
                  <a:schemeClr val="tx1">
                    <a:lumMod val="85000"/>
                    <a:lumOff val="15000"/>
                  </a:schemeClr>
                </a:solidFill>
              </a:rPr>
              <a:t>-banking. Criado Banco  da República, que se fundiu com o Banco do Brasil, criando o Banco da República do Brasil.</a:t>
            </a:r>
          </a:p>
          <a:p>
            <a:r>
              <a:rPr lang="pt-BR" sz="1800" dirty="0">
                <a:solidFill>
                  <a:schemeClr val="tx1">
                    <a:lumMod val="85000"/>
                    <a:lumOff val="15000"/>
                  </a:schemeClr>
                </a:solidFill>
              </a:rPr>
              <a:t>4o Banco do Brasil. Crise do Banco da República em 1905 levou governo a reorganiza-lo, injetando recursos e ficando com 33% das </a:t>
            </a:r>
            <a:r>
              <a:rPr lang="pt-BR" sz="1800" dirty="0" err="1">
                <a:solidFill>
                  <a:schemeClr val="tx1">
                    <a:lumMod val="85000"/>
                    <a:lumOff val="15000"/>
                  </a:schemeClr>
                </a:solidFill>
              </a:rPr>
              <a:t>acoes</a:t>
            </a:r>
            <a:r>
              <a:rPr lang="pt-BR" sz="1800" dirty="0">
                <a:solidFill>
                  <a:schemeClr val="tx1">
                    <a:lumMod val="85000"/>
                    <a:lumOff val="15000"/>
                  </a:schemeClr>
                </a:solidFill>
              </a:rPr>
              <a:t> e o direito de indicar o presidente. União passa a majoritário em 1923. Nos anos 20, passa a exercer funções de banco central. Monopólio de emissão de notas, compensação, redesconto para outros bancos. Abre agências por todo o pais. Em 1945, com </a:t>
            </a:r>
            <a:r>
              <a:rPr lang="pt-BR" sz="1800" dirty="0" err="1">
                <a:solidFill>
                  <a:schemeClr val="tx1">
                    <a:lumMod val="85000"/>
                    <a:lumOff val="15000"/>
                  </a:schemeClr>
                </a:solidFill>
              </a:rPr>
              <a:t>Bretton</a:t>
            </a:r>
            <a:r>
              <a:rPr lang="pt-BR" sz="1800" dirty="0">
                <a:solidFill>
                  <a:schemeClr val="tx1">
                    <a:lumMod val="85000"/>
                    <a:lumOff val="15000"/>
                  </a:schemeClr>
                </a:solidFill>
              </a:rPr>
              <a:t> Woods, cria-se a SUMOC (superintendência de moeda e do crédito</a:t>
            </a:r>
          </a:p>
          <a:p>
            <a:pPr marL="0" indent="0">
              <a:buNone/>
            </a:pPr>
            <a:r>
              <a:rPr lang="pt-BR" sz="1800" dirty="0">
                <a:solidFill>
                  <a:schemeClr val="tx1">
                    <a:lumMod val="85000"/>
                    <a:lumOff val="15000"/>
                  </a:schemeClr>
                </a:solidFill>
              </a:rPr>
              <a:t>Em 1964, com criação do BACEN, vira sociedade de economia mista .</a:t>
            </a:r>
          </a:p>
        </p:txBody>
      </p:sp>
      <p:pic>
        <p:nvPicPr>
          <p:cNvPr id="7" name="Imagem 6" descr="Torre de um prédio&#10;&#10;Descrição gerada automaticamente com confiança média">
            <a:extLst>
              <a:ext uri="{FF2B5EF4-FFF2-40B4-BE49-F238E27FC236}">
                <a16:creationId xmlns:a16="http://schemas.microsoft.com/office/drawing/2014/main" id="{27881EC3-7A01-2C4D-AFD5-ED242170227E}"/>
              </a:ext>
            </a:extLst>
          </p:cNvPr>
          <p:cNvPicPr>
            <a:picLocks noChangeAspect="1"/>
          </p:cNvPicPr>
          <p:nvPr/>
        </p:nvPicPr>
        <p:blipFill rotWithShape="1">
          <a:blip r:embed="rId3"/>
          <a:srcRect l="13610" r="13600" b="-1"/>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525058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6CE53E20-6BF6-904D-B481-59B5124EE581}"/>
              </a:ext>
            </a:extLst>
          </p:cNvPr>
          <p:cNvSpPr>
            <a:spLocks noGrp="1"/>
          </p:cNvSpPr>
          <p:nvPr>
            <p:ph type="title"/>
          </p:nvPr>
        </p:nvSpPr>
        <p:spPr>
          <a:xfrm>
            <a:off x="804672" y="640080"/>
            <a:ext cx="3282696" cy="5257800"/>
          </a:xfrm>
        </p:spPr>
        <p:txBody>
          <a:bodyPr>
            <a:normAutofit/>
          </a:bodyPr>
          <a:lstStyle/>
          <a:p>
            <a:r>
              <a:rPr lang="pt-BR">
                <a:solidFill>
                  <a:schemeClr val="bg1"/>
                </a:solidFill>
              </a:rPr>
              <a:t>Banco do Brasil</a:t>
            </a:r>
          </a:p>
        </p:txBody>
      </p:sp>
      <p:sp>
        <p:nvSpPr>
          <p:cNvPr id="3" name="Espaço Reservado para Conteúdo 2">
            <a:extLst>
              <a:ext uri="{FF2B5EF4-FFF2-40B4-BE49-F238E27FC236}">
                <a16:creationId xmlns:a16="http://schemas.microsoft.com/office/drawing/2014/main" id="{51B07C10-00A8-E94C-A3D6-ED999C600DDA}"/>
              </a:ext>
            </a:extLst>
          </p:cNvPr>
          <p:cNvSpPr>
            <a:spLocks noGrp="1"/>
          </p:cNvSpPr>
          <p:nvPr>
            <p:ph idx="1"/>
          </p:nvPr>
        </p:nvSpPr>
        <p:spPr>
          <a:xfrm>
            <a:off x="5358384" y="640081"/>
            <a:ext cx="6024654" cy="5257800"/>
          </a:xfrm>
        </p:spPr>
        <p:txBody>
          <a:bodyPr anchor="ctr">
            <a:normAutofit/>
          </a:bodyPr>
          <a:lstStyle/>
          <a:p>
            <a:pPr marL="0" indent="0">
              <a:buNone/>
            </a:pPr>
            <a:r>
              <a:rPr lang="pt-BR" sz="2000"/>
              <a:t>Força política e  gigantismo econômico do BB, bem como a  lei da usura, dificultavam o crescimento de outros bancos.</a:t>
            </a:r>
          </a:p>
          <a:p>
            <a:pPr marL="0" indent="0">
              <a:buNone/>
            </a:pPr>
            <a:endParaRPr lang="pt-BR" sz="2000"/>
          </a:p>
          <a:p>
            <a:pPr marL="0" indent="0">
              <a:buNone/>
            </a:pPr>
            <a:r>
              <a:rPr lang="pt-BR" sz="2000"/>
              <a:t>Interesses políticos retardaram a criação do BACEN.</a:t>
            </a:r>
          </a:p>
          <a:p>
            <a:pPr marL="0" indent="0">
              <a:buNone/>
            </a:pPr>
            <a:endParaRPr lang="pt-BR" sz="2000"/>
          </a:p>
          <a:p>
            <a:pPr marL="0" indent="0">
              <a:buNone/>
            </a:pPr>
            <a:r>
              <a:rPr lang="pt-BR" sz="2000"/>
              <a:t>Até governo Sarney, conta de movimento do tesouro no BB permitia endividamento ilimitado da União.</a:t>
            </a:r>
          </a:p>
          <a:p>
            <a:pPr marL="0" indent="0">
              <a:buNone/>
            </a:pPr>
            <a:endParaRPr lang="pt-BR" sz="2000"/>
          </a:p>
          <a:p>
            <a:pPr marL="0" indent="0">
              <a:buNone/>
            </a:pPr>
            <a:r>
              <a:rPr lang="pt-BR" sz="2000"/>
              <a:t>Hoje ainda é um agente especial. É o agente financeiro do Banco Central, mantem o sistema de compensação de cheques, opera a carteira agrícola, etc... (competência elencadas no artigo 18 da Lei Bancária).</a:t>
            </a:r>
          </a:p>
        </p:txBody>
      </p:sp>
    </p:spTree>
    <p:extLst>
      <p:ext uri="{BB962C8B-B14F-4D97-AF65-F5344CB8AC3E}">
        <p14:creationId xmlns:p14="http://schemas.microsoft.com/office/powerpoint/2010/main" val="45999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3630AE-4461-2643-A124-E4E3F5D3F5EE}"/>
              </a:ext>
            </a:extLst>
          </p:cNvPr>
          <p:cNvSpPr>
            <a:spLocks noGrp="1"/>
          </p:cNvSpPr>
          <p:nvPr>
            <p:ph type="title"/>
          </p:nvPr>
        </p:nvSpPr>
        <p:spPr>
          <a:xfrm>
            <a:off x="640080" y="20963"/>
            <a:ext cx="6548120" cy="2700889"/>
          </a:xfrm>
        </p:spPr>
        <p:txBody>
          <a:bodyPr>
            <a:normAutofit/>
          </a:bodyPr>
          <a:lstStyle/>
          <a:p>
            <a:r>
              <a:rPr lang="pt-BR" dirty="0"/>
              <a:t>Caixa Econômica Federal </a:t>
            </a:r>
          </a:p>
        </p:txBody>
      </p:sp>
      <p:sp>
        <p:nvSpPr>
          <p:cNvPr id="3" name="Espaço Reservado para Conteúdo 2">
            <a:extLst>
              <a:ext uri="{FF2B5EF4-FFF2-40B4-BE49-F238E27FC236}">
                <a16:creationId xmlns:a16="http://schemas.microsoft.com/office/drawing/2014/main" id="{114B173D-AE23-7846-AB3F-B59D744D47EF}"/>
              </a:ext>
            </a:extLst>
          </p:cNvPr>
          <p:cNvSpPr>
            <a:spLocks noGrp="1"/>
          </p:cNvSpPr>
          <p:nvPr>
            <p:ph idx="1"/>
          </p:nvPr>
        </p:nvSpPr>
        <p:spPr>
          <a:xfrm>
            <a:off x="640080" y="2121408"/>
            <a:ext cx="6548119" cy="3932258"/>
          </a:xfrm>
        </p:spPr>
        <p:txBody>
          <a:bodyPr anchor="t">
            <a:normAutofit lnSpcReduction="10000"/>
          </a:bodyPr>
          <a:lstStyle/>
          <a:p>
            <a:pPr marL="0" indent="0">
              <a:buNone/>
            </a:pPr>
            <a:r>
              <a:rPr lang="pt-BR" sz="1800" dirty="0"/>
              <a:t>Decreto de 1861</a:t>
            </a:r>
          </a:p>
          <a:p>
            <a:pPr marL="0" indent="0">
              <a:buNone/>
            </a:pPr>
            <a:r>
              <a:rPr lang="pt-BR" sz="1800" dirty="0"/>
              <a:t>¨A Caixa Econômica estabelecida na Cidade do Rio de Janeiro (...) tem por fim receber </a:t>
            </a:r>
            <a:r>
              <a:rPr lang="pt-BR" sz="2400" b="1" dirty="0"/>
              <a:t>a juros de 6%, </a:t>
            </a:r>
            <a:r>
              <a:rPr lang="pt-BR" sz="1800" dirty="0"/>
              <a:t>as pequenas economias das classes menos abastadas, e de assegurar, </a:t>
            </a:r>
            <a:r>
              <a:rPr lang="pt-BR" sz="2400" b="1" dirty="0"/>
              <a:t>sob garantia do Governo Imperial,</a:t>
            </a:r>
            <a:r>
              <a:rPr lang="pt-BR" sz="1800" dirty="0"/>
              <a:t> a fiel restituição do que pertencer a cada contribuinte¨.</a:t>
            </a:r>
          </a:p>
          <a:p>
            <a:pPr marL="0" indent="0">
              <a:buNone/>
            </a:pPr>
            <a:endParaRPr lang="pt-BR" sz="1800" dirty="0"/>
          </a:p>
          <a:p>
            <a:pPr marL="0" indent="0">
              <a:buNone/>
            </a:pPr>
            <a:r>
              <a:rPr lang="pt-BR" sz="1800" dirty="0"/>
              <a:t>Com lei do ventre livre, escravizados podiam depositar seu pecúlio para a compra compulsória de sua liberdade.</a:t>
            </a:r>
          </a:p>
          <a:p>
            <a:pPr marL="0" indent="0">
              <a:buNone/>
            </a:pPr>
            <a:endParaRPr lang="pt-BR" sz="1800" dirty="0"/>
          </a:p>
          <a:p>
            <a:pPr marL="0" indent="0">
              <a:buNone/>
            </a:pPr>
            <a:r>
              <a:rPr lang="pt-BR" sz="1800" dirty="0"/>
              <a:t>Recursos eram emprestados pelo Monte de Socorro, através da garantia de penhor de joias (até hoje monopólio da CEF)</a:t>
            </a:r>
          </a:p>
        </p:txBody>
      </p:sp>
      <p:sp>
        <p:nvSpPr>
          <p:cNvPr id="44" name="Rectangle 23">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m 4">
            <a:extLst>
              <a:ext uri="{FF2B5EF4-FFF2-40B4-BE49-F238E27FC236}">
                <a16:creationId xmlns:a16="http://schemas.microsoft.com/office/drawing/2014/main" id="{E49A8B6E-0FAA-1D49-AF7A-2662D45AB4E0}"/>
              </a:ext>
            </a:extLst>
          </p:cNvPr>
          <p:cNvPicPr>
            <a:picLocks noChangeAspect="1"/>
          </p:cNvPicPr>
          <p:nvPr/>
        </p:nvPicPr>
        <p:blipFill>
          <a:blip r:embed="rId2"/>
          <a:stretch>
            <a:fillRect/>
          </a:stretch>
        </p:blipFill>
        <p:spPr>
          <a:xfrm>
            <a:off x="8482137" y="342696"/>
            <a:ext cx="2779875" cy="2779875"/>
          </a:xfrm>
          <a:prstGeom prst="rect">
            <a:avLst/>
          </a:prstGeom>
        </p:spPr>
      </p:pic>
      <p:cxnSp>
        <p:nvCxnSpPr>
          <p:cNvPr id="45" name="Straight Connector 25">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Imagem 3">
            <a:extLst>
              <a:ext uri="{FF2B5EF4-FFF2-40B4-BE49-F238E27FC236}">
                <a16:creationId xmlns:a16="http://schemas.microsoft.com/office/drawing/2014/main" id="{35BF42B8-C835-0B41-87FF-0777203F894F}"/>
              </a:ext>
            </a:extLst>
          </p:cNvPr>
          <p:cNvPicPr>
            <a:picLocks noChangeAspect="1"/>
          </p:cNvPicPr>
          <p:nvPr/>
        </p:nvPicPr>
        <p:blipFill>
          <a:blip r:embed="rId3"/>
          <a:stretch>
            <a:fillRect/>
          </a:stretch>
        </p:blipFill>
        <p:spPr>
          <a:xfrm>
            <a:off x="8593333" y="3735414"/>
            <a:ext cx="2557484" cy="2779874"/>
          </a:xfrm>
          <a:prstGeom prst="rect">
            <a:avLst/>
          </a:prstGeom>
        </p:spPr>
      </p:pic>
    </p:spTree>
    <p:extLst>
      <p:ext uri="{BB962C8B-B14F-4D97-AF65-F5344CB8AC3E}">
        <p14:creationId xmlns:p14="http://schemas.microsoft.com/office/powerpoint/2010/main" val="379663612"/>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C667D97-2293-3940-97C0-4756C244D6B4}"/>
              </a:ext>
            </a:extLst>
          </p:cNvPr>
          <p:cNvSpPr>
            <a:spLocks noGrp="1"/>
          </p:cNvSpPr>
          <p:nvPr>
            <p:ph type="title"/>
          </p:nvPr>
        </p:nvSpPr>
        <p:spPr>
          <a:xfrm>
            <a:off x="1137035" y="609600"/>
            <a:ext cx="3595678" cy="1330839"/>
          </a:xfrm>
        </p:spPr>
        <p:txBody>
          <a:bodyPr>
            <a:normAutofit/>
          </a:bodyPr>
          <a:lstStyle/>
          <a:p>
            <a:r>
              <a:rPr lang="pt-BR" sz="2400"/>
              <a:t>Hoje Caixa opera como se fosse  banco, mas é empresa pública federal</a:t>
            </a:r>
          </a:p>
        </p:txBody>
      </p:sp>
      <p:sp>
        <p:nvSpPr>
          <p:cNvPr id="3" name="Espaço Reservado para Conteúdo 2">
            <a:extLst>
              <a:ext uri="{FF2B5EF4-FFF2-40B4-BE49-F238E27FC236}">
                <a16:creationId xmlns:a16="http://schemas.microsoft.com/office/drawing/2014/main" id="{68D4F64C-7363-FC4E-A91E-EB9C81AC3EA2}"/>
              </a:ext>
            </a:extLst>
          </p:cNvPr>
          <p:cNvSpPr>
            <a:spLocks noGrp="1"/>
          </p:cNvSpPr>
          <p:nvPr>
            <p:ph idx="1"/>
          </p:nvPr>
        </p:nvSpPr>
        <p:spPr>
          <a:xfrm>
            <a:off x="1137034" y="2194102"/>
            <a:ext cx="3158741" cy="3908586"/>
          </a:xfrm>
        </p:spPr>
        <p:txBody>
          <a:bodyPr>
            <a:normAutofit/>
          </a:bodyPr>
          <a:lstStyle/>
          <a:p>
            <a:r>
              <a:rPr lang="pt-BR" sz="2000"/>
              <a:t>Administra uma série de programas sociais: Bolsa Família, auxílio emergencial, FGTS, seguro desemprego, Minha Casa Minha Vida</a:t>
            </a:r>
          </a:p>
          <a:p>
            <a:r>
              <a:rPr lang="pt-BR" sz="2000"/>
              <a:t>Criticada no entanto por algumas operações de crédito polêmica (já que tem controle total da União).</a:t>
            </a:r>
          </a:p>
        </p:txBody>
      </p:sp>
      <p:pic>
        <p:nvPicPr>
          <p:cNvPr id="4" name="Imagem 3">
            <a:extLst>
              <a:ext uri="{FF2B5EF4-FFF2-40B4-BE49-F238E27FC236}">
                <a16:creationId xmlns:a16="http://schemas.microsoft.com/office/drawing/2014/main" id="{870ABE65-4DBB-5946-88CE-79DDB3A810B4}"/>
              </a:ext>
            </a:extLst>
          </p:cNvPr>
          <p:cNvPicPr>
            <a:picLocks noChangeAspect="1"/>
          </p:cNvPicPr>
          <p:nvPr/>
        </p:nvPicPr>
        <p:blipFill rotWithShape="1">
          <a:blip r:embed="rId2"/>
          <a:srcRect l="14851" r="25734"/>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1026443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7119AF12-0E42-C04F-90A2-BC896B44ABF5}"/>
              </a:ext>
            </a:extLst>
          </p:cNvPr>
          <p:cNvPicPr>
            <a:picLocks noGrp="1" noChangeAspect="1"/>
          </p:cNvPicPr>
          <p:nvPr>
            <p:ph idx="1"/>
          </p:nvPr>
        </p:nvPicPr>
        <p:blipFill rotWithShape="1">
          <a:blip r:embed="rId2"/>
          <a:srcRect l="6569" r="986"/>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8FFC8B1-7C58-D44C-BC9A-386DF3938C6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500">
                <a:solidFill>
                  <a:schemeClr val="tx1">
                    <a:lumMod val="85000"/>
                    <a:lumOff val="15000"/>
                  </a:schemeClr>
                </a:solidFill>
              </a:rPr>
              <a:t>Importância dos bancos públicos no crédito agrícola (que é de prazo mais longo)</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067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0" name="Straight Connector 6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0B73C17-DD02-2046-BF99-00FF8DEE2954}"/>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Shadow Banking</a:t>
            </a:r>
          </a:p>
        </p:txBody>
      </p:sp>
      <p:cxnSp>
        <p:nvCxnSpPr>
          <p:cNvPr id="74" name="Straight Connector 7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5" name="Imagem 1" descr="Shadow Banking Explained">
            <a:extLst>
              <a:ext uri="{FF2B5EF4-FFF2-40B4-BE49-F238E27FC236}">
                <a16:creationId xmlns:a16="http://schemas.microsoft.com/office/drawing/2014/main" id="{7E1C4365-3DF9-824A-AF2B-3EFD89AD7D0F}"/>
              </a:ext>
            </a:extLst>
          </p:cNvPr>
          <p:cNvPicPr>
            <a:picLocks noGrp="1" noChangeAspect="1" noChangeArrowheads="1"/>
          </p:cNvPicPr>
          <p:nvPr>
            <p:ph idx="1"/>
          </p:nvPr>
        </p:nvPicPr>
        <p:blipFill>
          <a:blip r:embed="rId2" r:link="rId3">
            <a:extLst>
              <a:ext uri="{28A0092B-C50C-407E-A947-70E740481C1C}">
                <a14:useLocalDpi xmlns:a14="http://schemas.microsoft.com/office/drawing/2010/main" val="0"/>
              </a:ext>
            </a:extLst>
          </a:blip>
          <a:stretch>
            <a:fillRect/>
          </a:stretch>
        </p:blipFill>
        <p:spPr bwMode="auto">
          <a:xfrm>
            <a:off x="1071404" y="2427541"/>
            <a:ext cx="9994092" cy="39976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E153C69-D6FE-3F42-B139-13E68C5EC45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695288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4FEDEB5-E05C-C649-9959-EB4F77FD9E15}"/>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DESTINO DOS BANCOS ESTATAIS COM O PROES.</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64B2DDB9-EDE7-4245-A103-86686E013149}"/>
              </a:ext>
            </a:extLst>
          </p:cNvPr>
          <p:cNvPicPr>
            <a:picLocks noGrp="1" noChangeAspect="1"/>
          </p:cNvPicPr>
          <p:nvPr>
            <p:ph idx="1"/>
          </p:nvPr>
        </p:nvPicPr>
        <p:blipFill rotWithShape="1">
          <a:blip r:embed="rId2"/>
          <a:srcRect t="19912" b="44176"/>
          <a:stretch/>
        </p:blipFill>
        <p:spPr>
          <a:xfrm>
            <a:off x="976251" y="942538"/>
            <a:ext cx="7163222" cy="4808332"/>
          </a:xfrm>
          <a:prstGeom prst="rect">
            <a:avLst/>
          </a:prstGeom>
          <a:effectLst/>
        </p:spPr>
      </p:pic>
    </p:spTree>
    <p:extLst>
      <p:ext uri="{BB962C8B-B14F-4D97-AF65-F5344CB8AC3E}">
        <p14:creationId xmlns:p14="http://schemas.microsoft.com/office/powerpoint/2010/main" val="2186220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60B39FA-385B-904E-9042-4857E0425617}"/>
              </a:ext>
            </a:extLst>
          </p:cNvPr>
          <p:cNvSpPr>
            <a:spLocks noGrp="1"/>
          </p:cNvSpPr>
          <p:nvPr>
            <p:ph type="title"/>
          </p:nvPr>
        </p:nvSpPr>
        <p:spPr>
          <a:xfrm>
            <a:off x="586478" y="1683756"/>
            <a:ext cx="3115265" cy="2396359"/>
          </a:xfrm>
        </p:spPr>
        <p:txBody>
          <a:bodyPr anchor="b">
            <a:normAutofit/>
          </a:bodyPr>
          <a:lstStyle/>
          <a:p>
            <a:pPr algn="r"/>
            <a:r>
              <a:rPr lang="pt-BR" sz="4000">
                <a:solidFill>
                  <a:srgbClr val="FFFFFF"/>
                </a:solidFill>
              </a:rPr>
              <a:t>SHADOW BANKING</a:t>
            </a:r>
          </a:p>
        </p:txBody>
      </p:sp>
      <p:graphicFrame>
        <p:nvGraphicFramePr>
          <p:cNvPr id="5" name="Espaço Reservado para Conteúdo 2">
            <a:extLst>
              <a:ext uri="{FF2B5EF4-FFF2-40B4-BE49-F238E27FC236}">
                <a16:creationId xmlns:a16="http://schemas.microsoft.com/office/drawing/2014/main" id="{E74EDC3A-DDAF-4577-9563-CE0AB34DDF12}"/>
              </a:ext>
            </a:extLst>
          </p:cNvPr>
          <p:cNvGraphicFramePr>
            <a:graphicFrameLocks noGrp="1"/>
          </p:cNvGraphicFramePr>
          <p:nvPr>
            <p:ph idx="1"/>
            <p:extLst>
              <p:ext uri="{D42A27DB-BD31-4B8C-83A1-F6EECF244321}">
                <p14:modId xmlns:p14="http://schemas.microsoft.com/office/powerpoint/2010/main" val="181273429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444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283AE37-D0BA-C24C-BA43-0036FEA0558D}"/>
              </a:ext>
            </a:extLst>
          </p:cNvPr>
          <p:cNvSpPr>
            <a:spLocks noGrp="1"/>
          </p:cNvSpPr>
          <p:nvPr>
            <p:ph type="title"/>
          </p:nvPr>
        </p:nvSpPr>
        <p:spPr>
          <a:xfrm>
            <a:off x="630936" y="639520"/>
            <a:ext cx="3429000" cy="1719072"/>
          </a:xfrm>
        </p:spPr>
        <p:txBody>
          <a:bodyPr anchor="b">
            <a:normAutofit/>
          </a:bodyPr>
          <a:lstStyle/>
          <a:p>
            <a:r>
              <a:rPr lang="pt-BR" sz="2600"/>
              <a:t>Diferenças entre instituições Financeiras e de Pagamento</a:t>
            </a:r>
          </a:p>
        </p:txBody>
      </p:sp>
      <p:sp>
        <p:nvSpPr>
          <p:cNvPr id="2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8D3EE96-2FF2-8046-8640-D4E6E5DC0930}"/>
              </a:ext>
            </a:extLst>
          </p:cNvPr>
          <p:cNvSpPr>
            <a:spLocks noGrp="1"/>
          </p:cNvSpPr>
          <p:nvPr>
            <p:ph idx="1"/>
          </p:nvPr>
        </p:nvSpPr>
        <p:spPr>
          <a:xfrm>
            <a:off x="630936" y="2807208"/>
            <a:ext cx="3429000" cy="3410712"/>
          </a:xfrm>
        </p:spPr>
        <p:txBody>
          <a:bodyPr anchor="t">
            <a:normAutofit/>
          </a:bodyPr>
          <a:lstStyle/>
          <a:p>
            <a:r>
              <a:rPr lang="pt-BR" sz="2200" dirty="0"/>
              <a:t>Instituições de pagamento são autorizadas a fazer pagamentos em nome de terceiros. Não podem realizar empréstimos</a:t>
            </a:r>
          </a:p>
          <a:p>
            <a:endParaRPr lang="pt-BR" sz="2200" dirty="0"/>
          </a:p>
          <a:p>
            <a:r>
              <a:rPr lang="pt-BR" sz="2200" dirty="0"/>
              <a:t>Também sujeitas à regulação do Banco Central </a:t>
            </a:r>
            <a:r>
              <a:rPr lang="pt-BR" sz="2200"/>
              <a:t>do Brasil</a:t>
            </a:r>
          </a:p>
          <a:p>
            <a:pPr marL="0" indent="0">
              <a:buNone/>
            </a:pPr>
            <a:endParaRPr lang="pt-BR" sz="2200" dirty="0"/>
          </a:p>
        </p:txBody>
      </p:sp>
      <p:pic>
        <p:nvPicPr>
          <p:cNvPr id="4" name="Imagem 3">
            <a:extLst>
              <a:ext uri="{FF2B5EF4-FFF2-40B4-BE49-F238E27FC236}">
                <a16:creationId xmlns:a16="http://schemas.microsoft.com/office/drawing/2014/main" id="{C56CBB55-A0EF-0B4F-9A5F-9A567F5B5311}"/>
              </a:ext>
            </a:extLst>
          </p:cNvPr>
          <p:cNvPicPr>
            <a:picLocks noChangeAspect="1"/>
          </p:cNvPicPr>
          <p:nvPr/>
        </p:nvPicPr>
        <p:blipFill>
          <a:blip r:embed="rId2"/>
          <a:stretch>
            <a:fillRect/>
          </a:stretch>
        </p:blipFill>
        <p:spPr>
          <a:xfrm>
            <a:off x="4654296" y="1703070"/>
            <a:ext cx="6903720" cy="3451860"/>
          </a:xfrm>
          <a:prstGeom prst="rect">
            <a:avLst/>
          </a:prstGeom>
        </p:spPr>
      </p:pic>
    </p:spTree>
    <p:extLst>
      <p:ext uri="{BB962C8B-B14F-4D97-AF65-F5344CB8AC3E}">
        <p14:creationId xmlns:p14="http://schemas.microsoft.com/office/powerpoint/2010/main" val="2923186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5B8DD2F-492E-2548-A19B-14B4E70B3647}"/>
              </a:ext>
            </a:extLst>
          </p:cNvPr>
          <p:cNvSpPr>
            <a:spLocks noGrp="1"/>
          </p:cNvSpPr>
          <p:nvPr>
            <p:ph type="title"/>
          </p:nvPr>
        </p:nvSpPr>
        <p:spPr>
          <a:xfrm>
            <a:off x="804672" y="640080"/>
            <a:ext cx="3282696" cy="5257800"/>
          </a:xfrm>
        </p:spPr>
        <p:txBody>
          <a:bodyPr>
            <a:normAutofit/>
          </a:bodyPr>
          <a:lstStyle/>
          <a:p>
            <a:r>
              <a:rPr lang="pt-BR">
                <a:solidFill>
                  <a:schemeClr val="bg1"/>
                </a:solidFill>
              </a:rPr>
              <a:t>O que você acha desta definição que a lei bancária (Lei 4595, de 1964), de Instituição Financeira?</a:t>
            </a:r>
          </a:p>
        </p:txBody>
      </p:sp>
      <p:sp>
        <p:nvSpPr>
          <p:cNvPr id="3" name="Espaço Reservado para Conteúdo 2">
            <a:extLst>
              <a:ext uri="{FF2B5EF4-FFF2-40B4-BE49-F238E27FC236}">
                <a16:creationId xmlns:a16="http://schemas.microsoft.com/office/drawing/2014/main" id="{94186EAA-922F-2B4D-B17D-6855D65CB7DE}"/>
              </a:ext>
            </a:extLst>
          </p:cNvPr>
          <p:cNvSpPr>
            <a:spLocks noGrp="1"/>
          </p:cNvSpPr>
          <p:nvPr>
            <p:ph idx="1"/>
          </p:nvPr>
        </p:nvSpPr>
        <p:spPr>
          <a:xfrm>
            <a:off x="5358384" y="640081"/>
            <a:ext cx="6024654" cy="5257800"/>
          </a:xfrm>
        </p:spPr>
        <p:txBody>
          <a:bodyPr anchor="ctr">
            <a:normAutofit/>
          </a:bodyPr>
          <a:lstStyle/>
          <a:p>
            <a:pPr marL="0" indent="0">
              <a:buNone/>
            </a:pPr>
            <a:r>
              <a:rPr lang="pt-BR" sz="2400"/>
              <a:t>Art. 17. Consideram-se instituições financeiras, para os efeitos da legislação em vigor, as pessoas jurídicas públicas ou privadas, que tenham como atividade principal ou acessória a coleta, intermediação ou aplicação de recursos financeiros próprios ou de terceiros, em moeda nacional ou estrangeira, e a custódia de valor de propriedade de terceiros.</a:t>
            </a:r>
          </a:p>
          <a:p>
            <a:pPr marL="0" indent="0">
              <a:buNone/>
            </a:pPr>
            <a:r>
              <a:rPr lang="pt-BR" sz="2400"/>
              <a:t>Parágrafo único. Para os efeitos desta lei e da legislação em vigor, equiparam-se às instituições financeiras as pessoas físicas que exerçam qualquer das atividades referidas neste artigo, de forma permanente ou eventual.</a:t>
            </a:r>
          </a:p>
          <a:p>
            <a:pPr marL="0" indent="0">
              <a:buNone/>
            </a:pPr>
            <a:endParaRPr lang="pt-BR" sz="2400"/>
          </a:p>
        </p:txBody>
      </p:sp>
    </p:spTree>
    <p:extLst>
      <p:ext uri="{BB962C8B-B14F-4D97-AF65-F5344CB8AC3E}">
        <p14:creationId xmlns:p14="http://schemas.microsoft.com/office/powerpoint/2010/main" val="3599459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A48F7D65-7EFB-524C-A16A-324BA71FF3D8}"/>
              </a:ext>
            </a:extLst>
          </p:cNvPr>
          <p:cNvSpPr>
            <a:spLocks noGrp="1"/>
          </p:cNvSpPr>
          <p:nvPr>
            <p:ph type="title"/>
          </p:nvPr>
        </p:nvSpPr>
        <p:spPr>
          <a:xfrm>
            <a:off x="804672" y="640080"/>
            <a:ext cx="3282696" cy="5257800"/>
          </a:xfrm>
        </p:spPr>
        <p:txBody>
          <a:bodyPr>
            <a:normAutofit/>
          </a:bodyPr>
          <a:lstStyle/>
          <a:p>
            <a:r>
              <a:rPr lang="pt-BR">
                <a:solidFill>
                  <a:schemeClr val="bg1"/>
                </a:solidFill>
              </a:rPr>
              <a:t>Motivos históricos: combate à agiotagem </a:t>
            </a:r>
          </a:p>
        </p:txBody>
      </p:sp>
      <p:sp>
        <p:nvSpPr>
          <p:cNvPr id="3" name="Espaço Reservado para Conteúdo 2">
            <a:extLst>
              <a:ext uri="{FF2B5EF4-FFF2-40B4-BE49-F238E27FC236}">
                <a16:creationId xmlns:a16="http://schemas.microsoft.com/office/drawing/2014/main" id="{17C93ACE-596F-D845-A601-218376D6EAD7}"/>
              </a:ext>
            </a:extLst>
          </p:cNvPr>
          <p:cNvSpPr>
            <a:spLocks noGrp="1"/>
          </p:cNvSpPr>
          <p:nvPr>
            <p:ph idx="1"/>
          </p:nvPr>
        </p:nvSpPr>
        <p:spPr>
          <a:xfrm>
            <a:off x="5358384" y="640081"/>
            <a:ext cx="6024654" cy="5257800"/>
          </a:xfrm>
        </p:spPr>
        <p:txBody>
          <a:bodyPr anchor="ctr">
            <a:normAutofit/>
          </a:bodyPr>
          <a:lstStyle/>
          <a:p>
            <a:pPr marL="0" indent="0">
              <a:buNone/>
            </a:pPr>
            <a:r>
              <a:rPr lang="pt-BR" sz="2400" b="1"/>
              <a:t>Art. 4º da Lei da Economia Popular (Lei 1521, de 1951). Constitui crime da mesma natureza a usura pecuniária ou real, assim se considerando:</a:t>
            </a:r>
            <a:endParaRPr lang="pt-BR" sz="2400"/>
          </a:p>
          <a:p>
            <a:pPr marL="0" indent="0">
              <a:buNone/>
            </a:pPr>
            <a:r>
              <a:rPr lang="pt-BR" sz="2400" b="1"/>
              <a:t>a) cobrar juros, comissões ou descontos percentuais, sobre dívidas em dinheiro superiores à taxa permitida por lei; cobrar ágio superior à taxa oficial de câmbio, sobre quantia permutada por moeda estrangeira; ou, ainda, emprestar sob penhor que seja privativo de instituição oficial de crédito;</a:t>
            </a:r>
            <a:endParaRPr lang="pt-BR" sz="2400"/>
          </a:p>
          <a:p>
            <a:pPr marL="0" indent="0">
              <a:buNone/>
            </a:pPr>
            <a:r>
              <a:rPr lang="pt-BR" sz="2400" b="1"/>
              <a:t>(...).</a:t>
            </a:r>
            <a:endParaRPr lang="pt-BR" sz="2400"/>
          </a:p>
          <a:p>
            <a:pPr marL="0" indent="0">
              <a:buNone/>
            </a:pPr>
            <a:r>
              <a:rPr lang="pt-BR" sz="2400" b="1"/>
              <a:t>Pena - detenção, de 6 (seis) meses a 2 (dois) anos, e multa.</a:t>
            </a:r>
            <a:endParaRPr lang="pt-BR" sz="2400"/>
          </a:p>
          <a:p>
            <a:pPr marL="0" indent="0">
              <a:buNone/>
            </a:pPr>
            <a:endParaRPr lang="pt-BR" sz="2400"/>
          </a:p>
        </p:txBody>
      </p:sp>
    </p:spTree>
    <p:extLst>
      <p:ext uri="{BB962C8B-B14F-4D97-AF65-F5344CB8AC3E}">
        <p14:creationId xmlns:p14="http://schemas.microsoft.com/office/powerpoint/2010/main" val="3006200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775B6C49-9A21-BB43-BE87-2CB6DCC19700}"/>
              </a:ext>
            </a:extLst>
          </p:cNvPr>
          <p:cNvSpPr>
            <a:spLocks noGrp="1"/>
          </p:cNvSpPr>
          <p:nvPr>
            <p:ph type="title"/>
          </p:nvPr>
        </p:nvSpPr>
        <p:spPr>
          <a:xfrm>
            <a:off x="804672" y="640080"/>
            <a:ext cx="3282696" cy="5257800"/>
          </a:xfrm>
        </p:spPr>
        <p:txBody>
          <a:bodyPr>
            <a:normAutofit/>
          </a:bodyPr>
          <a:lstStyle/>
          <a:p>
            <a:r>
              <a:rPr lang="pt-BR" sz="3700">
                <a:solidFill>
                  <a:schemeClr val="bg1"/>
                </a:solidFill>
              </a:rPr>
              <a:t>Rol exemplificativo</a:t>
            </a:r>
          </a:p>
        </p:txBody>
      </p:sp>
      <p:sp>
        <p:nvSpPr>
          <p:cNvPr id="3" name="Espaço Reservado para Conteúdo 2">
            <a:extLst>
              <a:ext uri="{FF2B5EF4-FFF2-40B4-BE49-F238E27FC236}">
                <a16:creationId xmlns:a16="http://schemas.microsoft.com/office/drawing/2014/main" id="{E4E56496-9DFA-974C-9231-3250759EB0BF}"/>
              </a:ext>
            </a:extLst>
          </p:cNvPr>
          <p:cNvSpPr>
            <a:spLocks noGrp="1"/>
          </p:cNvSpPr>
          <p:nvPr>
            <p:ph idx="1"/>
          </p:nvPr>
        </p:nvSpPr>
        <p:spPr>
          <a:xfrm>
            <a:off x="4890516" y="-146304"/>
            <a:ext cx="6492522" cy="7406640"/>
          </a:xfrm>
        </p:spPr>
        <p:txBody>
          <a:bodyPr anchor="ctr">
            <a:normAutofit/>
          </a:bodyPr>
          <a:lstStyle/>
          <a:p>
            <a:pPr marL="0" indent="0">
              <a:buNone/>
            </a:pPr>
            <a:endParaRPr lang="pt-BR" sz="1400" dirty="0"/>
          </a:p>
          <a:p>
            <a:pPr marL="0" indent="0">
              <a:buNone/>
            </a:pPr>
            <a:r>
              <a:rPr lang="pt-BR" sz="1400" dirty="0"/>
              <a:t>Art. 1</a:t>
            </a:r>
            <a:r>
              <a:rPr lang="pt-BR" sz="1400" u="sng" baseline="30000" dirty="0"/>
              <a:t>º</a:t>
            </a:r>
            <a:r>
              <a:rPr lang="pt-BR" sz="1400" b="1" dirty="0"/>
              <a:t>  da Lei Complementar 105, de 2001: </a:t>
            </a:r>
            <a:r>
              <a:rPr lang="pt-BR" sz="1400" dirty="0"/>
              <a:t>As instituições financeiras conservarão sigilo em suas operações ativas e passivas e serviços prestados.</a:t>
            </a:r>
          </a:p>
          <a:p>
            <a:pPr marL="0" indent="0">
              <a:buNone/>
            </a:pPr>
            <a:r>
              <a:rPr lang="pt-BR" sz="1400" dirty="0"/>
              <a:t>§ 1</a:t>
            </a:r>
            <a:r>
              <a:rPr lang="pt-BR" sz="1400" u="sng" baseline="30000" dirty="0"/>
              <a:t>o</a:t>
            </a:r>
            <a:r>
              <a:rPr lang="pt-BR" sz="1400" dirty="0"/>
              <a:t> São consideradas instituições financeiras, para os efeitos desta Lei Complementar:</a:t>
            </a:r>
          </a:p>
          <a:p>
            <a:pPr marL="0" indent="0">
              <a:buNone/>
            </a:pPr>
            <a:r>
              <a:rPr lang="pt-BR" sz="1400" dirty="0" err="1"/>
              <a:t>I</a:t>
            </a:r>
            <a:r>
              <a:rPr lang="pt-BR" sz="1400" dirty="0"/>
              <a:t> – os bancos de qualquer espécie;</a:t>
            </a:r>
          </a:p>
          <a:p>
            <a:pPr marL="0" indent="0">
              <a:buNone/>
            </a:pPr>
            <a:r>
              <a:rPr lang="pt-BR" sz="1400" dirty="0"/>
              <a:t>II – distribuidoras de valores mobiliários;</a:t>
            </a:r>
          </a:p>
          <a:p>
            <a:pPr marL="0" indent="0">
              <a:buNone/>
            </a:pPr>
            <a:r>
              <a:rPr lang="pt-BR" sz="1400" dirty="0"/>
              <a:t>III – corretoras de câmbio e de valores mobiliários;</a:t>
            </a:r>
          </a:p>
          <a:p>
            <a:pPr marL="0" indent="0">
              <a:buNone/>
            </a:pPr>
            <a:r>
              <a:rPr lang="pt-BR" sz="1400" dirty="0"/>
              <a:t>IV – sociedades de crédito, financiamento e investimentos;</a:t>
            </a:r>
          </a:p>
          <a:p>
            <a:pPr marL="0" indent="0">
              <a:buNone/>
            </a:pPr>
            <a:r>
              <a:rPr lang="pt-BR" sz="1400" dirty="0"/>
              <a:t>V – sociedades de crédito imobiliário;</a:t>
            </a:r>
          </a:p>
          <a:p>
            <a:pPr marL="0" indent="0">
              <a:buNone/>
            </a:pPr>
            <a:r>
              <a:rPr lang="pt-BR" sz="1400" dirty="0"/>
              <a:t>VI – administradoras de cartões de crédito;</a:t>
            </a:r>
          </a:p>
          <a:p>
            <a:pPr marL="0" indent="0">
              <a:buNone/>
            </a:pPr>
            <a:r>
              <a:rPr lang="pt-BR" sz="1400" dirty="0"/>
              <a:t>VII – sociedades de arrendamento mercantil;</a:t>
            </a:r>
          </a:p>
          <a:p>
            <a:pPr marL="0" indent="0">
              <a:buNone/>
            </a:pPr>
            <a:r>
              <a:rPr lang="pt-BR" sz="1400" dirty="0"/>
              <a:t>VIII – administradoras de mercado de balcão organizado;</a:t>
            </a:r>
          </a:p>
          <a:p>
            <a:pPr marL="0" indent="0">
              <a:buNone/>
            </a:pPr>
            <a:r>
              <a:rPr lang="pt-BR" sz="1400" dirty="0"/>
              <a:t>IX – cooperativas de crédito;</a:t>
            </a:r>
          </a:p>
          <a:p>
            <a:pPr marL="0" indent="0">
              <a:buNone/>
            </a:pPr>
            <a:r>
              <a:rPr lang="pt-BR" sz="1400" dirty="0" err="1"/>
              <a:t>X</a:t>
            </a:r>
            <a:r>
              <a:rPr lang="pt-BR" sz="1400" dirty="0"/>
              <a:t> – associações de poupança e empréstimo;</a:t>
            </a:r>
          </a:p>
          <a:p>
            <a:pPr marL="0" indent="0">
              <a:buNone/>
            </a:pPr>
            <a:r>
              <a:rPr lang="pt-BR" sz="1400" dirty="0"/>
              <a:t>XI – bolsas de valores e de mercadorias e futuros;</a:t>
            </a:r>
          </a:p>
          <a:p>
            <a:pPr marL="0" indent="0">
              <a:buNone/>
            </a:pPr>
            <a:r>
              <a:rPr lang="pt-BR" sz="1400" dirty="0"/>
              <a:t>XII – entidades de liquidação e compensação;</a:t>
            </a:r>
          </a:p>
          <a:p>
            <a:pPr marL="0" indent="0">
              <a:buNone/>
            </a:pPr>
            <a:r>
              <a:rPr lang="pt-BR" sz="1400" dirty="0"/>
              <a:t>XIII – outras sociedades que, em razão da natureza de suas operações, assim venham a ser consideradas pelo Conselho Monetário Nacional.</a:t>
            </a:r>
          </a:p>
          <a:p>
            <a:pPr marL="0" indent="0">
              <a:buNone/>
            </a:pPr>
            <a:r>
              <a:rPr lang="pt-BR" sz="1400" dirty="0"/>
              <a:t>§ 2</a:t>
            </a:r>
            <a:r>
              <a:rPr lang="pt-BR" sz="1400" u="sng" baseline="30000" dirty="0"/>
              <a:t>o</a:t>
            </a:r>
            <a:r>
              <a:rPr lang="pt-BR" sz="1400" dirty="0"/>
              <a:t> As empresas de fomento comercial ou </a:t>
            </a:r>
            <a:r>
              <a:rPr lang="pt-BR" sz="1400" dirty="0" err="1"/>
              <a:t>factoring</a:t>
            </a:r>
            <a:r>
              <a:rPr lang="pt-BR" sz="1400" dirty="0"/>
              <a:t>, para os efeitos desta Lei Complementar, obedecerão às normas aplicáveis às instituições financeiras previstas no § 1</a:t>
            </a:r>
            <a:r>
              <a:rPr lang="pt-BR" sz="1400" u="sng" baseline="30000" dirty="0"/>
              <a:t>o</a:t>
            </a:r>
            <a:r>
              <a:rPr lang="pt-BR" sz="1400" dirty="0"/>
              <a:t>.</a:t>
            </a:r>
          </a:p>
          <a:p>
            <a:pPr marL="0" indent="0">
              <a:buNone/>
            </a:pPr>
            <a:br>
              <a:rPr lang="pt-BR" sz="800" dirty="0"/>
            </a:br>
            <a:endParaRPr lang="pt-BR" sz="800" dirty="0"/>
          </a:p>
          <a:p>
            <a:pPr marL="0" indent="0">
              <a:buNone/>
            </a:pPr>
            <a:endParaRPr lang="pt-BR" sz="800" dirty="0"/>
          </a:p>
        </p:txBody>
      </p:sp>
    </p:spTree>
    <p:extLst>
      <p:ext uri="{BB962C8B-B14F-4D97-AF65-F5344CB8AC3E}">
        <p14:creationId xmlns:p14="http://schemas.microsoft.com/office/powerpoint/2010/main" val="213647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549A7870-36BC-A349-8E16-FCFE8525DB0F}"/>
              </a:ext>
            </a:extLst>
          </p:cNvPr>
          <p:cNvPicPr>
            <a:picLocks noGrp="1" noChangeAspect="1"/>
          </p:cNvPicPr>
          <p:nvPr>
            <p:ph idx="1"/>
          </p:nvPr>
        </p:nvPicPr>
        <p:blipFill rotWithShape="1">
          <a:blip r:embed="rId2"/>
          <a:srcRect t="14225" b="547"/>
          <a:stretch/>
        </p:blipFill>
        <p:spPr>
          <a:xfrm>
            <a:off x="20" y="10"/>
            <a:ext cx="12191980" cy="6857990"/>
          </a:xfrm>
          <a:prstGeom prst="rect">
            <a:avLst/>
          </a:prstGeom>
        </p:spPr>
      </p:pic>
      <p:sp>
        <p:nvSpPr>
          <p:cNvPr id="14"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84D1CCE-23DF-AE4E-B6EA-15D28E0A534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500">
                <a:solidFill>
                  <a:schemeClr val="tx1">
                    <a:lumMod val="85000"/>
                    <a:lumOff val="15000"/>
                  </a:schemeClr>
                </a:solidFill>
              </a:rPr>
              <a:t>Por que é importante definir a esfera de atuação privativa de instituição financeira?</a:t>
            </a:r>
          </a:p>
        </p:txBody>
      </p:sp>
      <p:cxnSp>
        <p:nvCxnSpPr>
          <p:cNvPr id="15"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143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4D307A-1EEA-E749-AC51-B4A51C9F6426}"/>
              </a:ext>
            </a:extLst>
          </p:cNvPr>
          <p:cNvSpPr>
            <a:spLocks noGrp="1"/>
          </p:cNvSpPr>
          <p:nvPr>
            <p:ph type="title"/>
          </p:nvPr>
        </p:nvSpPr>
        <p:spPr/>
        <p:txBody>
          <a:bodyPr/>
          <a:lstStyle/>
          <a:p>
            <a:r>
              <a:rPr lang="pt-BR" dirty="0"/>
              <a:t>A regulação é um festa....</a:t>
            </a:r>
          </a:p>
        </p:txBody>
      </p:sp>
      <p:sp>
        <p:nvSpPr>
          <p:cNvPr id="3" name="Espaço Reservado para Conteúdo 2">
            <a:extLst>
              <a:ext uri="{FF2B5EF4-FFF2-40B4-BE49-F238E27FC236}">
                <a16:creationId xmlns:a16="http://schemas.microsoft.com/office/drawing/2014/main" id="{B56BF70D-5CC8-584E-91F0-0CEE8D602BF6}"/>
              </a:ext>
            </a:extLst>
          </p:cNvPr>
          <p:cNvSpPr>
            <a:spLocks noGrp="1"/>
          </p:cNvSpPr>
          <p:nvPr>
            <p:ph idx="1"/>
          </p:nvPr>
        </p:nvSpPr>
        <p:spPr/>
        <p:txBody>
          <a:bodyPr/>
          <a:lstStyle/>
          <a:p>
            <a:r>
              <a:rPr lang="pt-BR" dirty="0"/>
              <a:t>Necessidade de regras para constituição </a:t>
            </a:r>
          </a:p>
          <a:p>
            <a:endParaRPr lang="pt-BR" dirty="0"/>
          </a:p>
          <a:p>
            <a:pPr algn="just"/>
            <a:r>
              <a:rPr lang="pt-BR" dirty="0"/>
              <a:t>Funcionamento. Exemplo: Lei bancária proíbe que bancos adquiram imóveis </a:t>
            </a:r>
            <a:r>
              <a:rPr lang="pt-BR" dirty="0" err="1"/>
              <a:t>nao</a:t>
            </a:r>
            <a:r>
              <a:rPr lang="pt-BR" dirty="0"/>
              <a:t> destinados ao uso próprio, exceto se recebidos de devedores, devendo vende-los em um ano. Por que?</a:t>
            </a:r>
          </a:p>
          <a:p>
            <a:endParaRPr lang="pt-BR" dirty="0"/>
          </a:p>
          <a:p>
            <a:r>
              <a:rPr lang="pt-BR" dirty="0"/>
              <a:t>Intervenção e liquidação extrajudicial</a:t>
            </a:r>
          </a:p>
        </p:txBody>
      </p:sp>
    </p:spTree>
    <p:extLst>
      <p:ext uri="{BB962C8B-B14F-4D97-AF65-F5344CB8AC3E}">
        <p14:creationId xmlns:p14="http://schemas.microsoft.com/office/powerpoint/2010/main" val="179049123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6" ma:contentTypeDescription="Crie um novo documento." ma:contentTypeScope="" ma:versionID="66f9a464c5f8b2bbfe198461755c292d">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039b16e6fac43b79a128687017738e6c"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D9C05A-8B77-4539-8B7C-E39198D250BA}">
  <ds:schemaRefs>
    <ds:schemaRef ds:uri="http://schemas.microsoft.com/office/2006/documentManagement/types"/>
    <ds:schemaRef ds:uri="http://purl.org/dc/dcmitype/"/>
    <ds:schemaRef ds:uri="http://www.w3.org/XML/1998/namespace"/>
    <ds:schemaRef ds:uri="http://schemas.microsoft.com/office/2006/metadata/properties"/>
    <ds:schemaRef ds:uri="http://schemas.microsoft.com/office/infopath/2007/PartnerControls"/>
    <ds:schemaRef ds:uri="http://purl.org/dc/elements/1.1/"/>
    <ds:schemaRef ds:uri="http://purl.org/dc/terms/"/>
    <ds:schemaRef ds:uri="http://schemas.openxmlformats.org/package/2006/metadata/core-properties"/>
    <ds:schemaRef ds:uri="ebba5f7d-3b76-4a58-9735-74f0064eafba"/>
    <ds:schemaRef ds:uri="4c414ac8-549e-4ca5-81e3-16b3f3eb5c24"/>
  </ds:schemaRefs>
</ds:datastoreItem>
</file>

<file path=customXml/itemProps2.xml><?xml version="1.0" encoding="utf-8"?>
<ds:datastoreItem xmlns:ds="http://schemas.openxmlformats.org/officeDocument/2006/customXml" ds:itemID="{E6889440-DDC6-4797-983A-8ACF521C9202}">
  <ds:schemaRefs>
    <ds:schemaRef ds:uri="http://schemas.microsoft.com/sharepoint/v3/contenttype/forms"/>
  </ds:schemaRefs>
</ds:datastoreItem>
</file>

<file path=customXml/itemProps3.xml><?xml version="1.0" encoding="utf-8"?>
<ds:datastoreItem xmlns:ds="http://schemas.openxmlformats.org/officeDocument/2006/customXml" ds:itemID="{96DC4C7F-145E-4CD5-86AF-25B5D36FEB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3376</Words>
  <Application>Microsoft Macintosh PowerPoint</Application>
  <PresentationFormat>Widescreen</PresentationFormat>
  <Paragraphs>218</Paragraphs>
  <Slides>41</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41</vt:i4>
      </vt:variant>
    </vt:vector>
  </HeadingPairs>
  <TitlesOfParts>
    <vt:vector size="47" baseType="lpstr">
      <vt:lpstr>Arial</vt:lpstr>
      <vt:lpstr>Calibri</vt:lpstr>
      <vt:lpstr>Calibri Light</vt:lpstr>
      <vt:lpstr>Google Sans</vt:lpstr>
      <vt:lpstr>Times New Roman</vt:lpstr>
      <vt:lpstr>Tema do Office</vt:lpstr>
      <vt:lpstr>Instituições Financeiras:O que é uma instituição financeira? Quais são seus tipos? Regime Jurídico dos Fundos.  A regulação de acesso ao mercado financeiro. Corretoras e distribuidoras de títulos e valores mobiliários. Factoring. Shadow banking: como regulá-lo?  </vt:lpstr>
      <vt:lpstr>Uma breve história dos bancos brasileiros.</vt:lpstr>
      <vt:lpstr>Fases segundo Fernando Nogueira da Costa, ¨O Brasil dos Bancos¨.</vt:lpstr>
      <vt:lpstr>DESTINO DOS BANCOS ESTATAIS COM O PROES.</vt:lpstr>
      <vt:lpstr>O que você acha desta definição que a lei bancária (Lei 4595, de 1964), de Instituição Financeira?</vt:lpstr>
      <vt:lpstr>Motivos históricos: combate à agiotagem </vt:lpstr>
      <vt:lpstr>Rol exemplificativo</vt:lpstr>
      <vt:lpstr>Por que é importante definir a esfera de atuação privativa de instituição financeira?</vt:lpstr>
      <vt:lpstr>A regulação é um festa....</vt:lpstr>
      <vt:lpstr>Fundamental: não sujeição da EF à lei da Usura</vt:lpstr>
      <vt:lpstr>E os fundos?</vt:lpstr>
      <vt:lpstr>Constituição de instituição financeira</vt:lpstr>
      <vt:lpstr>Exigências de capital mínimo</vt:lpstr>
      <vt:lpstr>Mudança de controle e reorganização societária</vt:lpstr>
      <vt:lpstr>Bancos Comerciais</vt:lpstr>
      <vt:lpstr>As atividades dos bancos comerciais devem ser segredadas de outras atividades financeiras?</vt:lpstr>
      <vt:lpstr>Bancos  Múltiplos</vt:lpstr>
      <vt:lpstr>Diferença entre Instituições Financeiras Bancárias e não Bancárias</vt:lpstr>
      <vt:lpstr>MAIORES  BANCOS  EM VOLUME DE CRÉDITO</vt:lpstr>
      <vt:lpstr>Afinal</vt:lpstr>
      <vt:lpstr>Bancos de Investimento</vt:lpstr>
      <vt:lpstr>Banco de Investimentos</vt:lpstr>
      <vt:lpstr>E a XP? </vt:lpstr>
      <vt:lpstr>Bancos de Desenvolvimento</vt:lpstr>
      <vt:lpstr>Sociedades de Crédito e Financiamento</vt:lpstr>
      <vt:lpstr>Cooperativas de Crédito</vt:lpstr>
      <vt:lpstr>Taxas mais baixas, pelas peculiaridades do regime cooperativo (e porque os atos cooperativos não se sujeitam à RJ...)</vt:lpstr>
      <vt:lpstr>Outras instituições financeiras</vt:lpstr>
      <vt:lpstr>Atenção...</vt:lpstr>
      <vt:lpstr>Entidades equiparadas a EF para fins regulatórios</vt:lpstr>
      <vt:lpstr>Não são legalmente instituições financeiras</vt:lpstr>
      <vt:lpstr>A grande vantagem (necessária) dos Bancos Oficiais</vt:lpstr>
      <vt:lpstr>Banco do Brasil </vt:lpstr>
      <vt:lpstr>Banco do Brasil </vt:lpstr>
      <vt:lpstr>Banco do Brasil</vt:lpstr>
      <vt:lpstr>Caixa Econômica Federal </vt:lpstr>
      <vt:lpstr>Hoje Caixa opera como se fosse  banco, mas é empresa pública federal</vt:lpstr>
      <vt:lpstr>Importância dos bancos públicos no crédito agrícola (que é de prazo mais longo)</vt:lpstr>
      <vt:lpstr>Shadow Banking</vt:lpstr>
      <vt:lpstr>SHADOW BANKING</vt:lpstr>
      <vt:lpstr>Diferenças entre instituições Financeiras e de Pagamento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Instituições Financeiras:O que é uma instituição financeira? Quais são seus tipos? Regime Jurídico dos Fundos.  A regulação de acesso ao mercado financeiro. Corretoras e distribuidoras de títulos e valores mobiliários. Factoring. Shadow banking: como regulá-lo?  </dc:title>
  <dc:creator>Ruy Pereira Camilo Junior</dc:creator>
  <cp:lastModifiedBy>Ruy Camilo</cp:lastModifiedBy>
  <cp:revision>2</cp:revision>
  <dcterms:created xsi:type="dcterms:W3CDTF">2023-09-12T02:57:04Z</dcterms:created>
  <dcterms:modified xsi:type="dcterms:W3CDTF">2023-09-14T01:54:02Z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ies>
</file>