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99"/>
  </p:notesMasterIdLst>
  <p:sldIdLst>
    <p:sldId id="256" r:id="rId2"/>
    <p:sldId id="314" r:id="rId3"/>
    <p:sldId id="257" r:id="rId4"/>
    <p:sldId id="258" r:id="rId5"/>
    <p:sldId id="259" r:id="rId6"/>
    <p:sldId id="262" r:id="rId7"/>
    <p:sldId id="290" r:id="rId8"/>
    <p:sldId id="281" r:id="rId9"/>
    <p:sldId id="263" r:id="rId10"/>
    <p:sldId id="317" r:id="rId11"/>
    <p:sldId id="318" r:id="rId12"/>
    <p:sldId id="265" r:id="rId13"/>
    <p:sldId id="266" r:id="rId14"/>
    <p:sldId id="296" r:id="rId15"/>
    <p:sldId id="295" r:id="rId16"/>
    <p:sldId id="297" r:id="rId17"/>
    <p:sldId id="298" r:id="rId18"/>
    <p:sldId id="282" r:id="rId19"/>
    <p:sldId id="283" r:id="rId20"/>
    <p:sldId id="284" r:id="rId21"/>
    <p:sldId id="285" r:id="rId22"/>
    <p:sldId id="356" r:id="rId23"/>
    <p:sldId id="373" r:id="rId24"/>
    <p:sldId id="374" r:id="rId25"/>
    <p:sldId id="270" r:id="rId26"/>
    <p:sldId id="353" r:id="rId27"/>
    <p:sldId id="358" r:id="rId28"/>
    <p:sldId id="287" r:id="rId29"/>
    <p:sldId id="357" r:id="rId30"/>
    <p:sldId id="354" r:id="rId31"/>
    <p:sldId id="274" r:id="rId32"/>
    <p:sldId id="292" r:id="rId33"/>
    <p:sldId id="319" r:id="rId34"/>
    <p:sldId id="267" r:id="rId35"/>
    <p:sldId id="320" r:id="rId36"/>
    <p:sldId id="322" r:id="rId37"/>
    <p:sldId id="325" r:id="rId38"/>
    <p:sldId id="326" r:id="rId39"/>
    <p:sldId id="327" r:id="rId40"/>
    <p:sldId id="329" r:id="rId41"/>
    <p:sldId id="275" r:id="rId42"/>
    <p:sldId id="330" r:id="rId43"/>
    <p:sldId id="331" r:id="rId44"/>
    <p:sldId id="332" r:id="rId45"/>
    <p:sldId id="333" r:id="rId46"/>
    <p:sldId id="335" r:id="rId47"/>
    <p:sldId id="359" r:id="rId48"/>
    <p:sldId id="293" r:id="rId49"/>
    <p:sldId id="336" r:id="rId50"/>
    <p:sldId id="337" r:id="rId51"/>
    <p:sldId id="338" r:id="rId52"/>
    <p:sldId id="339" r:id="rId53"/>
    <p:sldId id="341" r:id="rId54"/>
    <p:sldId id="342" r:id="rId55"/>
    <p:sldId id="360" r:id="rId56"/>
    <p:sldId id="288" r:id="rId57"/>
    <p:sldId id="361" r:id="rId58"/>
    <p:sldId id="362" r:id="rId59"/>
    <p:sldId id="375" r:id="rId60"/>
    <p:sldId id="363" r:id="rId61"/>
    <p:sldId id="376" r:id="rId62"/>
    <p:sldId id="271" r:id="rId63"/>
    <p:sldId id="343" r:id="rId64"/>
    <p:sldId id="344" r:id="rId65"/>
    <p:sldId id="278" r:id="rId66"/>
    <p:sldId id="345" r:id="rId67"/>
    <p:sldId id="346" r:id="rId68"/>
    <p:sldId id="347" r:id="rId69"/>
    <p:sldId id="280" r:id="rId70"/>
    <p:sldId id="348" r:id="rId71"/>
    <p:sldId id="349" r:id="rId72"/>
    <p:sldId id="350" r:id="rId73"/>
    <p:sldId id="351" r:id="rId74"/>
    <p:sldId id="383" r:id="rId75"/>
    <p:sldId id="370" r:id="rId76"/>
    <p:sldId id="369" r:id="rId77"/>
    <p:sldId id="371" r:id="rId78"/>
    <p:sldId id="268" r:id="rId79"/>
    <p:sldId id="269" r:id="rId80"/>
    <p:sldId id="302" r:id="rId81"/>
    <p:sldId id="364" r:id="rId82"/>
    <p:sldId id="365" r:id="rId83"/>
    <p:sldId id="366" r:id="rId84"/>
    <p:sldId id="272" r:id="rId85"/>
    <p:sldId id="367" r:id="rId86"/>
    <p:sldId id="368" r:id="rId87"/>
    <p:sldId id="300" r:id="rId88"/>
    <p:sldId id="291" r:id="rId89"/>
    <p:sldId id="377" r:id="rId90"/>
    <p:sldId id="301" r:id="rId91"/>
    <p:sldId id="384" r:id="rId92"/>
    <p:sldId id="378" r:id="rId93"/>
    <p:sldId id="379" r:id="rId94"/>
    <p:sldId id="381" r:id="rId95"/>
    <p:sldId id="385" r:id="rId96"/>
    <p:sldId id="286" r:id="rId97"/>
    <p:sldId id="304" r:id="rId9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33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2" d="100"/>
          <a:sy n="72" d="100"/>
        </p:scale>
        <p:origin x="1350" y="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3B95185-D6A1-4427-8F13-73473A11472F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2C67882-89C4-4D4F-AA8F-2C85E2AF608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9CF83-C9D0-44B7-82EA-1E4CE0781A6C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C5177-6FBF-41CC-93E7-450E2D9962A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BCD46-E76A-4013-B8EF-28F75EE815B5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9E0BC-E9A2-4932-82B3-0EBE51CF59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C8475-42CC-44E5-8293-1B1346DB7579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7F82C-EA2D-4583-B4CD-04A75692008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3F90D-D7F6-4CE7-88F4-E37EF92990DC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FBE55-6E14-425E-8FD6-F78BFAB757C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562B0-070E-4CC4-9354-22B776F6B175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8FFF3-7AE3-43AA-81EB-AD970A8FEB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3410E-79A5-4507-8C7F-5A4A536C121B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F9C65-032B-477C-9D7C-7A6B4C5C72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AA3F4-C1FD-48B2-B2BE-8E0B9DC96BA8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10E8-2154-422E-9C74-54B9555BA6A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CAF93-0C23-4F2D-A444-405791829316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1DBDB-41A6-4174-8FF4-0A8CC485EBA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BE910-F51C-4549-A11B-D2F7937C380B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9828-2819-4332-932D-A03C99F0AA2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50905-674E-42AD-AE3A-6058B07B710B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8F92-924E-467A-BDB2-1C37CF087EC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33357-0D92-48B0-A587-8B9622D25E29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C6470-2CA3-40C7-9174-523D2ABD79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3789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CADF83E-C59F-4842-AFED-6987F7DA3FAF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2853D4-97C1-4A14-86AF-A1B5E9C3C9E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4" r:id="rId2"/>
    <p:sldLayoutId id="2147483813" r:id="rId3"/>
    <p:sldLayoutId id="2147483812" r:id="rId4"/>
    <p:sldLayoutId id="2147483811" r:id="rId5"/>
    <p:sldLayoutId id="2147483810" r:id="rId6"/>
    <p:sldLayoutId id="2147483809" r:id="rId7"/>
    <p:sldLayoutId id="2147483808" r:id="rId8"/>
    <p:sldLayoutId id="2147483807" r:id="rId9"/>
    <p:sldLayoutId id="2147483806" r:id="rId10"/>
    <p:sldLayoutId id="21474838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692150"/>
            <a:ext cx="141288" cy="2159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 flipV="1">
            <a:off x="7772400" y="5638800"/>
            <a:ext cx="46038" cy="46038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4339" name="Picture 5" descr="http://www.igpt.org.br/site/painel/fotos/5371296669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450"/>
            <a:ext cx="9109075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CaixaDeTexto 4"/>
          <p:cNvSpPr txBox="1">
            <a:spLocks noChangeArrowheads="1"/>
          </p:cNvSpPr>
          <p:nvPr/>
        </p:nvSpPr>
        <p:spPr bwMode="auto">
          <a:xfrm>
            <a:off x="4427538" y="620713"/>
            <a:ext cx="4429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ERROS INATOS DO METABOLISMO</a:t>
            </a:r>
            <a:endParaRPr lang="pt-BR" sz="2400">
              <a:latin typeface="Calibri" pitchFamily="34" charset="0"/>
            </a:endParaRP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6659563" y="5876925"/>
            <a:ext cx="15128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J. M. Marin</a:t>
            </a:r>
          </a:p>
          <a:p>
            <a:pPr algn="ctr"/>
            <a:r>
              <a:rPr lang="en-US">
                <a:latin typeface="Calibri" pitchFamily="34" charset="0"/>
              </a:rPr>
              <a:t>Genética</a:t>
            </a:r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9250" y="274638"/>
            <a:ext cx="5616575" cy="9937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Sinais e Sintomas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1800"/>
              <a:t>São um alerta para se pensar na etiologia de um EIM</a:t>
            </a:r>
          </a:p>
          <a:p>
            <a:pPr lvl="4" algn="just"/>
            <a:endParaRPr lang="pt-BR" sz="1800"/>
          </a:p>
          <a:p>
            <a:pPr algn="just"/>
            <a:r>
              <a:rPr lang="pt-BR" sz="1800"/>
              <a:t>Quadro de intoxicação aguda</a:t>
            </a:r>
          </a:p>
          <a:p>
            <a:pPr lvl="1" algn="just"/>
            <a:r>
              <a:rPr lang="pt-BR" sz="1800"/>
              <a:t>Vômitos</a:t>
            </a:r>
          </a:p>
          <a:p>
            <a:pPr lvl="1" algn="just"/>
            <a:r>
              <a:rPr lang="pt-BR" sz="1800"/>
              <a:t>Desidratação</a:t>
            </a:r>
          </a:p>
          <a:p>
            <a:pPr lvl="1" algn="just"/>
            <a:r>
              <a:rPr lang="pt-BR" sz="1800"/>
              <a:t>Acidose metabólica</a:t>
            </a:r>
          </a:p>
          <a:p>
            <a:pPr lvl="1" algn="just"/>
            <a:r>
              <a:rPr lang="pt-BR" sz="1800"/>
              <a:t>Alcalose respiratória</a:t>
            </a:r>
          </a:p>
          <a:p>
            <a:pPr lvl="1" algn="just"/>
            <a:r>
              <a:rPr lang="pt-BR" sz="1800"/>
              <a:t>Hipoglicemia ou hiperglicemia</a:t>
            </a:r>
          </a:p>
          <a:p>
            <a:pPr lvl="1" algn="just"/>
            <a:r>
              <a:rPr lang="pt-BR" sz="1800"/>
              <a:t>Hepatomegalia</a:t>
            </a:r>
          </a:p>
          <a:p>
            <a:pPr lvl="1" algn="just"/>
            <a:r>
              <a:rPr lang="pt-BR" sz="1800"/>
              <a:t>Icterícia</a:t>
            </a:r>
          </a:p>
          <a:p>
            <a:pPr lvl="1" algn="just"/>
            <a:r>
              <a:rPr lang="pt-BR" sz="1800"/>
              <a:t>Hiperamonemia</a:t>
            </a:r>
          </a:p>
          <a:p>
            <a:pPr lvl="1" algn="just"/>
            <a:r>
              <a:rPr lang="pt-BR" sz="1800"/>
              <a:t>Letargia</a:t>
            </a:r>
          </a:p>
          <a:p>
            <a:pPr lvl="1" algn="just"/>
            <a:r>
              <a:rPr lang="pt-BR" sz="1800"/>
              <a:t>Coma</a:t>
            </a:r>
          </a:p>
          <a:p>
            <a:pPr>
              <a:buFont typeface="Arial" pitchFamily="34" charset="0"/>
              <a:buNone/>
            </a:pPr>
            <a:endParaRPr lang="pt-BR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350" y="274638"/>
            <a:ext cx="6481763" cy="922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Mecanismos de herança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pt-BR" sz="2000" dirty="0"/>
              <a:t>Herança autossômica recessiva</a:t>
            </a:r>
          </a:p>
          <a:p>
            <a:pPr lvl="1" algn="just" fontAlgn="auto">
              <a:spcAft>
                <a:spcPts val="0"/>
              </a:spcAft>
              <a:defRPr/>
            </a:pPr>
            <a:r>
              <a:rPr lang="pt-BR" sz="2000" dirty="0"/>
              <a:t>Só ocorre em homozigotos (dois genes mutantes em um determinado </a:t>
            </a:r>
            <a:r>
              <a:rPr lang="pt-BR" sz="2000" i="1" dirty="0" err="1"/>
              <a:t>locus</a:t>
            </a:r>
            <a:r>
              <a:rPr lang="pt-BR" sz="2000" dirty="0"/>
              <a:t> cromossômico)</a:t>
            </a:r>
          </a:p>
          <a:p>
            <a:pPr lvl="2" algn="just" fontAlgn="auto">
              <a:spcAft>
                <a:spcPts val="0"/>
              </a:spcAft>
              <a:defRPr/>
            </a:pPr>
            <a:r>
              <a:rPr lang="pt-BR" sz="2000" dirty="0"/>
              <a:t>Para herdar a doença o afetado tem de receber um alelo mutante tanto do seu pai quanto da sua mãe</a:t>
            </a:r>
          </a:p>
          <a:p>
            <a:pPr lvl="5" algn="just">
              <a:defRPr/>
            </a:pPr>
            <a:endParaRPr lang="pt-BR" dirty="0"/>
          </a:p>
          <a:p>
            <a:pPr algn="just" fontAlgn="auto">
              <a:spcAft>
                <a:spcPts val="0"/>
              </a:spcAft>
              <a:defRPr/>
            </a:pPr>
            <a:r>
              <a:rPr lang="pt-BR" sz="2000" dirty="0"/>
              <a:t>Herança ligada ao X</a:t>
            </a:r>
          </a:p>
          <a:p>
            <a:pPr lvl="5" algn="just">
              <a:defRPr/>
            </a:pPr>
            <a:endParaRPr lang="pt-BR" dirty="0"/>
          </a:p>
          <a:p>
            <a:pPr algn="just" fontAlgn="auto">
              <a:spcAft>
                <a:spcPts val="0"/>
              </a:spcAft>
              <a:defRPr/>
            </a:pPr>
            <a:r>
              <a:rPr lang="pt-BR" sz="2000" dirty="0"/>
              <a:t>Afeta igualmente ambos os sexos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ítulo 1"/>
          <p:cNvSpPr>
            <a:spLocks noGrp="1"/>
          </p:cNvSpPr>
          <p:nvPr>
            <p:ph type="title"/>
          </p:nvPr>
        </p:nvSpPr>
        <p:spPr>
          <a:xfrm>
            <a:off x="1825625" y="274638"/>
            <a:ext cx="5770563" cy="1143000"/>
          </a:xfrm>
        </p:spPr>
        <p:txBody>
          <a:bodyPr/>
          <a:lstStyle/>
          <a:p>
            <a:r>
              <a:rPr lang="pt-BR" sz="3200"/>
              <a:t>Achados clínicos precoces mais comuns em 90 erros metabólicos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46024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Achado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N° de doenças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Retardo ou regressão neurológicas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Hepatomegalia</a:t>
                      </a:r>
                      <a:endParaRPr kumimoji="0" 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Retardo do crescimento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Convulsões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Vômitos, letargia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ítulo 1"/>
          <p:cNvSpPr>
            <a:spLocks noGrp="1"/>
          </p:cNvSpPr>
          <p:nvPr>
            <p:ph type="title"/>
          </p:nvPr>
        </p:nvSpPr>
        <p:spPr>
          <a:xfrm>
            <a:off x="2051050" y="274638"/>
            <a:ext cx="4968875" cy="1143000"/>
          </a:xfrm>
        </p:spPr>
        <p:txBody>
          <a:bodyPr/>
          <a:lstStyle/>
          <a:p>
            <a:r>
              <a:rPr lang="en-US" sz="4000"/>
              <a:t>Diagnóstico</a:t>
            </a:r>
            <a:endParaRPr lang="pt-BR" sz="40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Efetivo feito pela determinação da atividade  enzimática  - </a:t>
            </a:r>
            <a:r>
              <a:rPr lang="pt-BR">
                <a:solidFill>
                  <a:srgbClr val="FF0000"/>
                </a:solidFill>
              </a:rPr>
              <a:t>muito</a:t>
            </a:r>
            <a:r>
              <a:rPr lang="pt-BR"/>
              <a:t> </a:t>
            </a:r>
            <a:r>
              <a:rPr lang="pt-BR">
                <a:solidFill>
                  <a:srgbClr val="FF0000"/>
                </a:solidFill>
              </a:rPr>
              <a:t>caro</a:t>
            </a:r>
            <a:r>
              <a:rPr lang="pt-BR"/>
              <a:t> - só quando há suspeita    </a:t>
            </a:r>
          </a:p>
          <a:p>
            <a:r>
              <a:rPr lang="pt-BR"/>
              <a:t>Diversidade de efeitos- dificuldade </a:t>
            </a:r>
          </a:p>
          <a:p>
            <a:r>
              <a:rPr lang="pt-BR"/>
              <a:t>Usa-se testes de triagem  (urina, sangue)- falso positivo</a:t>
            </a:r>
          </a:p>
          <a:p>
            <a:pPr>
              <a:buFont typeface="Arial" pitchFamily="34" charset="0"/>
              <a:buNone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ítulo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5040313" cy="1143000"/>
          </a:xfrm>
        </p:spPr>
        <p:txBody>
          <a:bodyPr/>
          <a:lstStyle/>
          <a:p>
            <a:r>
              <a:rPr lang="en-US" sz="3600"/>
              <a:t>Amniocentese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459788" y="5949950"/>
            <a:ext cx="227012" cy="176213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479550"/>
            <a:ext cx="6913563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ítulo 1"/>
          <p:cNvSpPr>
            <a:spLocks noGrp="1"/>
          </p:cNvSpPr>
          <p:nvPr>
            <p:ph type="title"/>
          </p:nvPr>
        </p:nvSpPr>
        <p:spPr>
          <a:xfrm>
            <a:off x="2124075" y="274638"/>
            <a:ext cx="5040313" cy="922337"/>
          </a:xfrm>
        </p:spPr>
        <p:txBody>
          <a:bodyPr/>
          <a:lstStyle/>
          <a:p>
            <a:r>
              <a:rPr lang="en-US" sz="3600"/>
              <a:t>Amniocentese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 flipV="1">
            <a:off x="8604250" y="6126163"/>
            <a:ext cx="82550" cy="46037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165225"/>
            <a:ext cx="3889375" cy="55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12963" y="274638"/>
            <a:ext cx="5195887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/>
              <a:t>Tabela</a:t>
            </a:r>
            <a:r>
              <a:rPr lang="en-US" sz="3600" dirty="0"/>
              <a:t> com EIM </a:t>
            </a:r>
            <a:r>
              <a:rPr lang="en-US" sz="3600" dirty="0" err="1"/>
              <a:t>que</a:t>
            </a:r>
            <a:r>
              <a:rPr lang="en-US" sz="3600" dirty="0"/>
              <a:t> </a:t>
            </a:r>
            <a:r>
              <a:rPr lang="en-US" sz="3600" dirty="0" err="1"/>
              <a:t>podem</a:t>
            </a:r>
            <a:r>
              <a:rPr lang="en-US" sz="3600" dirty="0"/>
              <a:t> ser </a:t>
            </a:r>
            <a:r>
              <a:rPr lang="en-US" sz="3600" dirty="0" err="1"/>
              <a:t>detectados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459788" y="6021388"/>
            <a:ext cx="227012" cy="104775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9150" y="1697038"/>
            <a:ext cx="5075238" cy="490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2600" y="419100"/>
            <a:ext cx="5267325" cy="11382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/>
              <a:t>Doenças</a:t>
            </a:r>
            <a:r>
              <a:rPr lang="en-US" sz="3600" dirty="0"/>
              <a:t> </a:t>
            </a:r>
            <a:r>
              <a:rPr lang="en-US" sz="3600" dirty="0" err="1"/>
              <a:t>pesquisadas</a:t>
            </a:r>
            <a:r>
              <a:rPr lang="en-US" sz="3600" dirty="0"/>
              <a:t> com </a:t>
            </a:r>
            <a:r>
              <a:rPr lang="en-US" sz="3600" dirty="0" err="1"/>
              <a:t>sondas</a:t>
            </a:r>
            <a:r>
              <a:rPr lang="en-US" sz="3600" dirty="0"/>
              <a:t> de DNA</a:t>
            </a:r>
            <a:endParaRPr lang="pt-BR" sz="36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32813" y="6048375"/>
            <a:ext cx="153987" cy="50800"/>
          </a:xfrm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078038"/>
            <a:ext cx="8315325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/>
              <a:t>Estratégias de tratamento dos EIM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pt-BR" sz="3600"/>
              <a:t>Restrição alimentar</a:t>
            </a:r>
          </a:p>
          <a:p>
            <a:pPr>
              <a:lnSpc>
                <a:spcPct val="120000"/>
              </a:lnSpc>
            </a:pPr>
            <a:r>
              <a:rPr lang="pt-BR" sz="3600"/>
              <a:t>Reposição</a:t>
            </a:r>
          </a:p>
          <a:p>
            <a:pPr>
              <a:lnSpc>
                <a:spcPct val="120000"/>
              </a:lnSpc>
            </a:pPr>
            <a:r>
              <a:rPr lang="pt-BR" sz="3600"/>
              <a:t>Desvio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ítulo 1"/>
          <p:cNvSpPr>
            <a:spLocks noGrp="1"/>
          </p:cNvSpPr>
          <p:nvPr>
            <p:ph type="title"/>
          </p:nvPr>
        </p:nvSpPr>
        <p:spPr>
          <a:xfrm>
            <a:off x="1619250" y="274638"/>
            <a:ext cx="5473700" cy="1143000"/>
          </a:xfrm>
        </p:spPr>
        <p:txBody>
          <a:bodyPr/>
          <a:lstStyle/>
          <a:p>
            <a:r>
              <a:rPr lang="pt-BR" sz="3600" b="1"/>
              <a:t> Restrição alimentar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/>
              <a:t>não ingerir o substrato </a:t>
            </a:r>
          </a:p>
          <a:p>
            <a:pPr algn="just"/>
            <a:r>
              <a:rPr lang="pt-BR"/>
              <a:t>altamente eficaz</a:t>
            </a:r>
          </a:p>
          <a:p>
            <a:pPr algn="just"/>
            <a:r>
              <a:rPr lang="pt-BR"/>
              <a:t>Requer o cumprimento vitalício de uma dieta restrita, artificial e cara</a:t>
            </a:r>
          </a:p>
          <a:p>
            <a:pPr algn="just"/>
            <a:r>
              <a:rPr lang="pt-BR"/>
              <a:t>Exemplo : hiperfenilalaninemia (PKU), </a:t>
            </a:r>
          </a:p>
          <a:p>
            <a:pPr>
              <a:buFont typeface="Arial" pitchFamily="34" charset="0"/>
              <a:buNone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ítulo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4967288" cy="1066800"/>
          </a:xfrm>
        </p:spPr>
        <p:txBody>
          <a:bodyPr/>
          <a:lstStyle/>
          <a:p>
            <a:r>
              <a:rPr lang="en-US" sz="3600"/>
              <a:t>INTRODUÇÃO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pt-BR" sz="2600" dirty="0"/>
              <a:t>Erro inato do metabolismo (EIM) é um termo aplicado a um grupo de doenças geneticamente determinadas, decorrentes de deficiência em alguma via metabólica que está envolvida na síntese (anabolismo), transporte ou na degradação (catabolismo) de uma substância.</a:t>
            </a:r>
          </a:p>
          <a:p>
            <a:pPr lvl="5" algn="just">
              <a:defRPr/>
            </a:pPr>
            <a:endParaRPr lang="pt-BR" sz="2600" dirty="0"/>
          </a:p>
          <a:p>
            <a:pPr algn="just" fontAlgn="auto">
              <a:spcAft>
                <a:spcPts val="0"/>
              </a:spcAft>
              <a:defRPr/>
            </a:pPr>
            <a:r>
              <a:rPr lang="pt-BR" sz="2600" dirty="0"/>
              <a:t>Existem mais de 500 tipos de EIM</a:t>
            </a:r>
          </a:p>
          <a:p>
            <a:pPr lvl="5" algn="just">
              <a:defRPr/>
            </a:pPr>
            <a:endParaRPr lang="pt-BR" sz="2600" dirty="0"/>
          </a:p>
          <a:p>
            <a:pPr algn="just" fontAlgn="auto">
              <a:spcAft>
                <a:spcPts val="0"/>
              </a:spcAft>
              <a:defRPr/>
            </a:pPr>
            <a:r>
              <a:rPr lang="pt-BR" sz="2600" dirty="0"/>
              <a:t>São doenças raras</a:t>
            </a:r>
          </a:p>
          <a:p>
            <a:pPr lvl="1" algn="just" fontAlgn="auto">
              <a:spcAft>
                <a:spcPts val="0"/>
              </a:spcAft>
              <a:defRPr/>
            </a:pPr>
            <a:r>
              <a:rPr lang="pt-BR" sz="2600" dirty="0"/>
              <a:t>1:2.500 nascidos vivos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ítulo 1"/>
          <p:cNvSpPr>
            <a:spLocks noGrp="1"/>
          </p:cNvSpPr>
          <p:nvPr>
            <p:ph type="title"/>
          </p:nvPr>
        </p:nvSpPr>
        <p:spPr>
          <a:xfrm>
            <a:off x="2124075" y="274638"/>
            <a:ext cx="4319588" cy="1143000"/>
          </a:xfrm>
        </p:spPr>
        <p:txBody>
          <a:bodyPr/>
          <a:lstStyle/>
          <a:p>
            <a:r>
              <a:rPr lang="pt-BR" sz="3600" b="1">
                <a:solidFill>
                  <a:srgbClr val="CC0000"/>
                </a:solidFill>
              </a:rPr>
              <a:t> </a:t>
            </a:r>
            <a:r>
              <a:rPr lang="pt-BR" sz="3600" b="1"/>
              <a:t>Reposição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/>
              <a:t>administrar a enzima ausente</a:t>
            </a:r>
          </a:p>
          <a:p>
            <a:pPr algn="just"/>
            <a:r>
              <a:rPr lang="pt-BR"/>
              <a:t>É a forma que tem mais êxito no tratamento</a:t>
            </a:r>
          </a:p>
          <a:p>
            <a:pPr algn="just"/>
            <a:r>
              <a:rPr lang="pt-BR"/>
              <a:t>Mas existem poucas doenças tratáveis por este mecanismo</a:t>
            </a:r>
          </a:p>
          <a:p>
            <a:pPr algn="just"/>
            <a:r>
              <a:rPr lang="pt-BR"/>
              <a:t>Exemplo: Doença de Gaucher tipo I e mucopolissacaridoses</a:t>
            </a:r>
          </a:p>
          <a:p>
            <a:pPr>
              <a:buFont typeface="Arial" pitchFamily="34" charset="0"/>
              <a:buNone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ítulo 1"/>
          <p:cNvSpPr>
            <a:spLocks noGrp="1"/>
          </p:cNvSpPr>
          <p:nvPr>
            <p:ph type="title"/>
          </p:nvPr>
        </p:nvSpPr>
        <p:spPr>
          <a:xfrm>
            <a:off x="2124075" y="274638"/>
            <a:ext cx="4751388" cy="1143000"/>
          </a:xfrm>
        </p:spPr>
        <p:txBody>
          <a:bodyPr/>
          <a:lstStyle/>
          <a:p>
            <a:r>
              <a:rPr lang="pt-BR" sz="3600" b="1">
                <a:solidFill>
                  <a:srgbClr val="CC0000"/>
                </a:solidFill>
              </a:rPr>
              <a:t> </a:t>
            </a:r>
            <a:r>
              <a:rPr lang="pt-BR" sz="3600" b="1"/>
              <a:t>Desvio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2800"/>
              <a:t>Consiste em desviar a rota metabólica alterada para uma </a:t>
            </a:r>
            <a:r>
              <a:rPr lang="pt-BR" sz="2800">
                <a:solidFill>
                  <a:srgbClr val="FF0000"/>
                </a:solidFill>
              </a:rPr>
              <a:t>rota alternativa </a:t>
            </a:r>
            <a:r>
              <a:rPr lang="pt-BR" sz="2800"/>
              <a:t>desde que o produto da rota alternativa </a:t>
            </a:r>
            <a:r>
              <a:rPr lang="pt-BR" sz="2800">
                <a:solidFill>
                  <a:srgbClr val="FF0000"/>
                </a:solidFill>
              </a:rPr>
              <a:t>não seja tóxico</a:t>
            </a:r>
          </a:p>
          <a:p>
            <a:pPr algn="just"/>
            <a:r>
              <a:rPr lang="pt-BR" sz="2800"/>
              <a:t>Exemplo : distúrbios do ciclo da uréia</a:t>
            </a:r>
          </a:p>
          <a:p>
            <a:pPr algn="just"/>
            <a:r>
              <a:rPr lang="pt-BR" sz="2800"/>
              <a:t>benzoato de sódio+amônia=hipurato. </a:t>
            </a:r>
          </a:p>
          <a:p>
            <a:pPr>
              <a:buFont typeface="Arial" pitchFamily="34" charset="0"/>
              <a:buNone/>
            </a:pPr>
            <a:endParaRPr lang="pt-BR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73025" cy="1444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604250" y="6021388"/>
            <a:ext cx="82550" cy="104775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68313" y="1196975"/>
          <a:ext cx="82296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Organograma MS" r:id="rId3" imgW="5537160" imgH="2381040" progId="OrgPlusWOPX.4">
                  <p:embed followColorScheme="full"/>
                </p:oleObj>
              </mc:Choice>
              <mc:Fallback>
                <p:oleObj name="Organograma MS" r:id="rId3" imgW="5537160" imgH="2381040" progId="OrgPlusWOPX.4">
                  <p:embed followColorScheme="full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196975"/>
                        <a:ext cx="8229600" cy="541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CaixaDeTexto 4"/>
          <p:cNvSpPr txBox="1">
            <a:spLocks noChangeArrowheads="1"/>
          </p:cNvSpPr>
          <p:nvPr/>
        </p:nvSpPr>
        <p:spPr bwMode="auto">
          <a:xfrm>
            <a:off x="330200" y="188913"/>
            <a:ext cx="87058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pitchFamily="34" charset="0"/>
              </a:rPr>
              <a:t>Cerca de 500 EIM conhecidos </a:t>
            </a:r>
            <a:r>
              <a:rPr lang="pt-BR">
                <a:latin typeface="Calibri" pitchFamily="34" charset="0"/>
                <a:cs typeface="Times New Roman" pitchFamily="18" charset="0"/>
              </a:rPr>
              <a:t>→</a:t>
            </a:r>
            <a:r>
              <a:rPr lang="pt-BR">
                <a:latin typeface="Calibri" pitchFamily="34" charset="0"/>
                <a:sym typeface="Monotype Sorts"/>
              </a:rPr>
              <a:t> agrupados pelos seus metabólitos; vias metabólicas; função enzimática ou envolvimento de organela</a:t>
            </a:r>
            <a:endParaRPr lang="pt-BR">
              <a:latin typeface="Calibri" pitchFamily="34" charset="0"/>
            </a:endParaRPr>
          </a:p>
          <a:p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/>
          </p:cNvSpPr>
          <p:nvPr>
            <p:ph type="title"/>
          </p:nvPr>
        </p:nvSpPr>
        <p:spPr>
          <a:xfrm>
            <a:off x="1836738" y="274638"/>
            <a:ext cx="4967287" cy="1143000"/>
          </a:xfrm>
        </p:spPr>
        <p:txBody>
          <a:bodyPr/>
          <a:lstStyle/>
          <a:p>
            <a:r>
              <a:rPr lang="pt-BR" sz="2400"/>
              <a:t>Distúrbios Metabólicos Hereditários </a:t>
            </a:r>
            <a:br>
              <a:rPr lang="pt-BR" sz="2400"/>
            </a:br>
            <a:r>
              <a:rPr lang="pt-BR" sz="2400"/>
              <a:t>Erros Inatos do Metabolismo</a:t>
            </a:r>
          </a:p>
        </p:txBody>
      </p:sp>
      <p:sp>
        <p:nvSpPr>
          <p:cNvPr id="116739" name="Rectangle 3"/>
          <p:cNvSpPr>
            <a:spLocks noGrp="1"/>
          </p:cNvSpPr>
          <p:nvPr>
            <p:ph type="body" idx="1"/>
          </p:nvPr>
        </p:nvSpPr>
        <p:spPr>
          <a:xfrm flipH="1">
            <a:off x="8686800" y="6021388"/>
            <a:ext cx="69850" cy="10477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pt-BR" sz="800"/>
          </a:p>
        </p:txBody>
      </p:sp>
      <p:pic>
        <p:nvPicPr>
          <p:cNvPr id="116740" name="Picture 4" descr="IMG_63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341438"/>
            <a:ext cx="5257800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/>
          </p:nvPr>
        </p:nvSpPr>
        <p:spPr>
          <a:xfrm>
            <a:off x="1547813" y="274638"/>
            <a:ext cx="5616575" cy="1143000"/>
          </a:xfrm>
        </p:spPr>
        <p:txBody>
          <a:bodyPr/>
          <a:lstStyle/>
          <a:p>
            <a:r>
              <a:rPr lang="pt-BR" sz="2400"/>
              <a:t>Distúrbios Metabólicos Hereditários </a:t>
            </a:r>
            <a:br>
              <a:rPr lang="pt-BR" sz="2400"/>
            </a:br>
            <a:r>
              <a:rPr lang="pt-BR" sz="2400"/>
              <a:t>Erros Inatos do Metabolismo</a:t>
            </a:r>
          </a:p>
        </p:txBody>
      </p:sp>
      <p:sp>
        <p:nvSpPr>
          <p:cNvPr id="117763" name="Rectangle 3"/>
          <p:cNvSpPr>
            <a:spLocks noGrp="1"/>
          </p:cNvSpPr>
          <p:nvPr>
            <p:ph type="body" idx="1"/>
          </p:nvPr>
        </p:nvSpPr>
        <p:spPr>
          <a:xfrm flipH="1" flipV="1">
            <a:off x="8686800" y="6126163"/>
            <a:ext cx="69850" cy="6985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pt-BR" sz="800"/>
          </a:p>
        </p:txBody>
      </p:sp>
      <p:pic>
        <p:nvPicPr>
          <p:cNvPr id="117764" name="Picture 4" descr="IMG_63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268413"/>
            <a:ext cx="55435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450" y="274638"/>
            <a:ext cx="61214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/>
              <a:t>Doenças</a:t>
            </a:r>
            <a:r>
              <a:rPr lang="en-US" sz="3600" dirty="0"/>
              <a:t> de </a:t>
            </a:r>
            <a:r>
              <a:rPr lang="en-US" sz="3600" dirty="0" err="1"/>
              <a:t>metabolismo</a:t>
            </a:r>
            <a:r>
              <a:rPr lang="en-US" sz="3600" dirty="0"/>
              <a:t> </a:t>
            </a:r>
            <a:r>
              <a:rPr lang="en-US" sz="3600" dirty="0" err="1"/>
              <a:t>intermediário</a:t>
            </a:r>
            <a:endParaRPr lang="pt-BR" sz="3600" dirty="0"/>
          </a:p>
        </p:txBody>
      </p:sp>
      <p:sp>
        <p:nvSpPr>
          <p:cNvPr id="38914" name="Espaço Reservado para Conteúdo 2"/>
          <p:cNvSpPr>
            <a:spLocks noGrp="1"/>
          </p:cNvSpPr>
          <p:nvPr>
            <p:ph idx="1"/>
          </p:nvPr>
        </p:nvSpPr>
        <p:spPr>
          <a:xfrm>
            <a:off x="3924300" y="1557338"/>
            <a:ext cx="4618038" cy="4276725"/>
          </a:xfrm>
        </p:spPr>
        <p:txBody>
          <a:bodyPr/>
          <a:lstStyle/>
          <a:p>
            <a:r>
              <a:rPr lang="pt-BR" sz="2800"/>
              <a:t>Cistinúria</a:t>
            </a:r>
          </a:p>
          <a:p>
            <a:r>
              <a:rPr lang="pt-BR" sz="2800"/>
              <a:t>Fenilcetonúria</a:t>
            </a:r>
          </a:p>
          <a:p>
            <a:r>
              <a:rPr lang="pt-BR" sz="2800"/>
              <a:t>Tirosinemia</a:t>
            </a:r>
          </a:p>
          <a:p>
            <a:r>
              <a:rPr lang="pt-BR" sz="2800"/>
              <a:t>Homocistinúria</a:t>
            </a:r>
          </a:p>
          <a:p>
            <a:r>
              <a:rPr lang="en-US" sz="2800"/>
              <a:t>Alcaptonúria</a:t>
            </a:r>
            <a:endParaRPr lang="pt-BR" sz="2800"/>
          </a:p>
          <a:p>
            <a:pPr>
              <a:buFont typeface="Arial" pitchFamily="34" charset="0"/>
              <a:buNone/>
            </a:pPr>
            <a:endParaRPr lang="pt-BR"/>
          </a:p>
        </p:txBody>
      </p:sp>
      <p:sp>
        <p:nvSpPr>
          <p:cNvPr id="38915" name="AutoShape 6"/>
          <p:cNvSpPr>
            <a:spLocks/>
          </p:cNvSpPr>
          <p:nvPr/>
        </p:nvSpPr>
        <p:spPr bwMode="auto">
          <a:xfrm>
            <a:off x="3563938" y="1628775"/>
            <a:ext cx="503237" cy="3024188"/>
          </a:xfrm>
          <a:prstGeom prst="leftBrace">
            <a:avLst>
              <a:gd name="adj1" fmla="val 12344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38916" name="CaixaDeTexto 4"/>
          <p:cNvSpPr txBox="1">
            <a:spLocks noChangeArrowheads="1"/>
          </p:cNvSpPr>
          <p:nvPr/>
        </p:nvSpPr>
        <p:spPr bwMode="auto">
          <a:xfrm>
            <a:off x="323850" y="2852738"/>
            <a:ext cx="3178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>
                <a:solidFill>
                  <a:srgbClr val="FF0000"/>
                </a:solidFill>
                <a:latin typeface="Calibri" pitchFamily="34" charset="0"/>
              </a:rPr>
              <a:t>AMINOACIDOPATIAS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ítulo 1"/>
          <p:cNvSpPr>
            <a:spLocks noGrp="1"/>
          </p:cNvSpPr>
          <p:nvPr>
            <p:ph type="title"/>
          </p:nvPr>
        </p:nvSpPr>
        <p:spPr>
          <a:xfrm>
            <a:off x="2051050" y="274638"/>
            <a:ext cx="5113338" cy="993775"/>
          </a:xfrm>
        </p:spPr>
        <p:txBody>
          <a:bodyPr/>
          <a:lstStyle/>
          <a:p>
            <a:r>
              <a:rPr lang="en-US" sz="3600"/>
              <a:t>Alcaptonúria</a:t>
            </a:r>
            <a:endParaRPr lang="pt-BR" sz="3600"/>
          </a:p>
        </p:txBody>
      </p:sp>
      <p:sp>
        <p:nvSpPr>
          <p:cNvPr id="39938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Garrod (1902): </a:t>
            </a:r>
            <a:r>
              <a:rPr lang="pt-BR" sz="2800"/>
              <a:t>1a. Doença metabólica - AR</a:t>
            </a:r>
          </a:p>
          <a:p>
            <a:pPr>
              <a:buFont typeface="Monotype Sorts"/>
              <a:buNone/>
            </a:pPr>
            <a:endParaRPr lang="pt-BR"/>
          </a:p>
          <a:p>
            <a:pPr>
              <a:buFont typeface="Monotype Sorts"/>
              <a:buNone/>
            </a:pPr>
            <a:r>
              <a:rPr lang="pt-BR"/>
              <a:t>				</a:t>
            </a:r>
            <a:r>
              <a:rPr lang="pt-BR">
                <a:solidFill>
                  <a:srgbClr val="FF0066"/>
                </a:solidFill>
              </a:rPr>
              <a:t>ALCAPTONÚRIA</a:t>
            </a:r>
          </a:p>
          <a:p>
            <a:r>
              <a:rPr lang="pt-BR"/>
              <a:t>Conceito de EIM: distúrbios determinados geneticamente que afetam as vias metabólicas da biotransformação no organismo:</a:t>
            </a:r>
          </a:p>
          <a:p>
            <a:pPr>
              <a:buFont typeface="Arial" pitchFamily="34" charset="0"/>
              <a:buNone/>
            </a:pPr>
            <a:endParaRPr lang="pt-BR"/>
          </a:p>
        </p:txBody>
      </p:sp>
      <p:sp>
        <p:nvSpPr>
          <p:cNvPr id="39939" name="AutoShape 4"/>
          <p:cNvSpPr>
            <a:spLocks noChangeArrowheads="1"/>
          </p:cNvSpPr>
          <p:nvPr/>
        </p:nvSpPr>
        <p:spPr bwMode="auto">
          <a:xfrm>
            <a:off x="4427538" y="22479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ítulo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6911975" cy="922337"/>
          </a:xfrm>
        </p:spPr>
        <p:txBody>
          <a:bodyPr/>
          <a:lstStyle/>
          <a:p>
            <a:r>
              <a:rPr lang="pt-BR" sz="3600" b="1"/>
              <a:t>AMINOÁCIDOS-ALCAPTONÚRIA</a:t>
            </a:r>
            <a:endParaRPr lang="pt-BR" sz="3600"/>
          </a:p>
        </p:txBody>
      </p:sp>
      <p:sp>
        <p:nvSpPr>
          <p:cNvPr id="40962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400"/>
              <a:t>Ausência de </a:t>
            </a:r>
            <a:r>
              <a:rPr lang="pt-BR" sz="2400">
                <a:solidFill>
                  <a:srgbClr val="A50021"/>
                </a:solidFill>
              </a:rPr>
              <a:t>homogentisato oxidase</a:t>
            </a:r>
          </a:p>
          <a:p>
            <a:pPr>
              <a:lnSpc>
                <a:spcPct val="90000"/>
              </a:lnSpc>
            </a:pPr>
            <a:r>
              <a:rPr lang="pt-BR" sz="2400"/>
              <a:t>Defeito no catabolismo da 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pt-BR" sz="2400"/>
              <a:t>	TIROSINA		</a:t>
            </a:r>
            <a:r>
              <a:rPr lang="pt-BR" sz="2400">
                <a:solidFill>
                  <a:srgbClr val="FF0066"/>
                </a:solidFill>
              </a:rPr>
              <a:t>Acúmulo de Substrato	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pt-BR" sz="2400"/>
              <a:t>	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pt-BR" sz="2400"/>
              <a:t>ácido homogentísico 	          ácido maleilacetoacético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pt-BR" sz="2400"/>
              <a:t>(alcaptona)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pt-BR" sz="2400"/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pt-BR" sz="2400"/>
              <a:t>acúmulo	depósito nas			excreção na urina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pt-BR" sz="2400"/>
              <a:t>no sangue	cartilagens			(oxida </a:t>
            </a:r>
            <a:r>
              <a:rPr lang="pt-BR" sz="2400">
                <a:latin typeface="Times New Roman" pitchFamily="18" charset="0"/>
                <a:sym typeface="Symbol" pitchFamily="18" charset="2"/>
              </a:rPr>
              <a:t></a:t>
            </a:r>
            <a:r>
              <a:rPr lang="pt-BR" sz="2400"/>
              <a:t> </a:t>
            </a:r>
            <a:r>
              <a:rPr lang="pt-BR" sz="2400">
                <a:sym typeface="Monotype Sorts"/>
              </a:rPr>
              <a:t>escura)</a:t>
            </a:r>
            <a:endParaRPr lang="pt-BR" sz="2400"/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pt-BR" sz="2400"/>
              <a:t>		      (ocronose:orelhas, nariz,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pt-BR" sz="2400"/>
              <a:t>		bochechas, escleróticas azuis)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pt-BR" sz="2400"/>
              <a:t>			</a:t>
            </a:r>
            <a:r>
              <a:rPr lang="pt-BR" sz="2400">
                <a:solidFill>
                  <a:srgbClr val="FF0066"/>
                </a:solidFill>
              </a:rPr>
              <a:t>Artrite	</a:t>
            </a:r>
            <a:r>
              <a:rPr lang="pt-BR" sz="2400"/>
              <a:t>		                 fralda preta</a:t>
            </a:r>
          </a:p>
          <a:p>
            <a:pPr>
              <a:buFont typeface="Arial" pitchFamily="34" charset="0"/>
              <a:buNone/>
            </a:pPr>
            <a:endParaRPr lang="pt-BR" sz="2400"/>
          </a:p>
        </p:txBody>
      </p:sp>
      <p:sp>
        <p:nvSpPr>
          <p:cNvPr id="40963" name="AutoShape 9"/>
          <p:cNvSpPr>
            <a:spLocks noChangeArrowheads="1"/>
          </p:cNvSpPr>
          <p:nvPr/>
        </p:nvSpPr>
        <p:spPr bwMode="auto">
          <a:xfrm>
            <a:off x="2195513" y="2447925"/>
            <a:ext cx="752475" cy="260350"/>
          </a:xfrm>
          <a:prstGeom prst="notchedRightArrow">
            <a:avLst>
              <a:gd name="adj1" fmla="val 50000"/>
              <a:gd name="adj2" fmla="val 6207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0964" name="AutoShape 4"/>
          <p:cNvSpPr>
            <a:spLocks noChangeArrowheads="1"/>
          </p:cNvSpPr>
          <p:nvPr/>
        </p:nvSpPr>
        <p:spPr bwMode="auto">
          <a:xfrm>
            <a:off x="1403350" y="2747963"/>
            <a:ext cx="288925" cy="536575"/>
          </a:xfrm>
          <a:prstGeom prst="downArrow">
            <a:avLst>
              <a:gd name="adj1" fmla="val 50000"/>
              <a:gd name="adj2" fmla="val 4974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0965" name="AutoShape 5"/>
          <p:cNvSpPr>
            <a:spLocks noChangeArrowheads="1"/>
          </p:cNvSpPr>
          <p:nvPr/>
        </p:nvSpPr>
        <p:spPr bwMode="auto">
          <a:xfrm>
            <a:off x="3132138" y="3200400"/>
            <a:ext cx="833437" cy="276225"/>
          </a:xfrm>
          <a:prstGeom prst="curvedDownArrow">
            <a:avLst>
              <a:gd name="adj1" fmla="val 60345"/>
              <a:gd name="adj2" fmla="val 12069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0966" name="AutoShape 10"/>
          <p:cNvSpPr>
            <a:spLocks noChangeArrowheads="1"/>
          </p:cNvSpPr>
          <p:nvPr/>
        </p:nvSpPr>
        <p:spPr bwMode="auto">
          <a:xfrm>
            <a:off x="6875463" y="5259388"/>
            <a:ext cx="217487" cy="690562"/>
          </a:xfrm>
          <a:prstGeom prst="downArrow">
            <a:avLst>
              <a:gd name="adj1" fmla="val 50000"/>
              <a:gd name="adj2" fmla="val 497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0967" name="Line 6"/>
          <p:cNvSpPr>
            <a:spLocks noChangeShapeType="1"/>
          </p:cNvSpPr>
          <p:nvPr/>
        </p:nvSpPr>
        <p:spPr bwMode="auto">
          <a:xfrm flipH="1">
            <a:off x="1692275" y="3716338"/>
            <a:ext cx="935038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2843213" y="3683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0969" name="Line 7"/>
          <p:cNvSpPr>
            <a:spLocks noChangeShapeType="1"/>
          </p:cNvSpPr>
          <p:nvPr/>
        </p:nvSpPr>
        <p:spPr bwMode="auto">
          <a:xfrm>
            <a:off x="3132138" y="3657600"/>
            <a:ext cx="2808287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ítulo 1"/>
          <p:cNvSpPr>
            <a:spLocks noGrp="1"/>
          </p:cNvSpPr>
          <p:nvPr>
            <p:ph type="title"/>
          </p:nvPr>
        </p:nvSpPr>
        <p:spPr>
          <a:xfrm>
            <a:off x="1835150" y="274638"/>
            <a:ext cx="5184775" cy="1143000"/>
          </a:xfrm>
        </p:spPr>
        <p:txBody>
          <a:bodyPr/>
          <a:lstStyle/>
          <a:p>
            <a:r>
              <a:rPr lang="en-US" sz="3600"/>
              <a:t>Alcaptonúria</a:t>
            </a:r>
            <a:endParaRPr lang="pt-BR" sz="360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26463" y="6126163"/>
            <a:ext cx="93662" cy="46037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700213"/>
            <a:ext cx="847725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ítulo 1"/>
          <p:cNvSpPr>
            <a:spLocks noGrp="1"/>
          </p:cNvSpPr>
          <p:nvPr>
            <p:ph type="title"/>
          </p:nvPr>
        </p:nvSpPr>
        <p:spPr>
          <a:xfrm>
            <a:off x="1692275" y="274638"/>
            <a:ext cx="5111750" cy="922337"/>
          </a:xfrm>
        </p:spPr>
        <p:txBody>
          <a:bodyPr/>
          <a:lstStyle/>
          <a:p>
            <a:r>
              <a:rPr lang="en-US" sz="3600"/>
              <a:t>Alcaptonúria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09950" y="1744663"/>
            <a:ext cx="5338763" cy="2189162"/>
          </a:xfrm>
        </p:spPr>
        <p:txBody>
          <a:bodyPr rtlCol="0">
            <a:normAutofit lnSpcReduction="10000"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pt-BR" sz="2000" dirty="0"/>
              <a:t>Teste da fralda: adicionar na urina cloreto férrico </a:t>
            </a:r>
            <a:r>
              <a:rPr lang="pt-BR" sz="2000" dirty="0">
                <a:sym typeface="Symbol" pitchFamily="18" charset="2"/>
              </a:rPr>
              <a:t></a:t>
            </a:r>
            <a:r>
              <a:rPr lang="pt-BR" sz="2000" dirty="0">
                <a:sym typeface="Monotype Sorts" pitchFamily="2" charset="2"/>
              </a:rPr>
              <a:t> verde escuro (</a:t>
            </a:r>
            <a:r>
              <a:rPr lang="pt-BR" sz="2000" dirty="0" err="1">
                <a:sym typeface="Monotype Sorts" pitchFamily="2" charset="2"/>
              </a:rPr>
              <a:t>ácico</a:t>
            </a:r>
            <a:r>
              <a:rPr lang="pt-BR" sz="2000" dirty="0">
                <a:sym typeface="Monotype Sorts" pitchFamily="2" charset="2"/>
              </a:rPr>
              <a:t> </a:t>
            </a:r>
            <a:r>
              <a:rPr lang="pt-BR" sz="2000" dirty="0" err="1">
                <a:sym typeface="Monotype Sorts" pitchFamily="2" charset="2"/>
              </a:rPr>
              <a:t>fenilpirúvico</a:t>
            </a:r>
            <a:r>
              <a:rPr lang="pt-BR" sz="2000" dirty="0">
                <a:sym typeface="Monotype Sorts" pitchFamily="2" charset="2"/>
              </a:rPr>
              <a:t>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endParaRPr lang="pt-BR" sz="2000" dirty="0">
              <a:sym typeface="Monotype Sorts" pitchFamily="2" charset="2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pt-BR" sz="2000" dirty="0">
                <a:sym typeface="Monotype Sorts" pitchFamily="2" charset="2"/>
              </a:rPr>
              <a:t>Triagem neonatal: Teste do </a:t>
            </a:r>
            <a:r>
              <a:rPr lang="pt-BR" sz="2000" dirty="0" err="1">
                <a:sym typeface="Monotype Sorts" pitchFamily="2" charset="2"/>
              </a:rPr>
              <a:t>pézinho</a:t>
            </a:r>
            <a:r>
              <a:rPr lang="pt-BR" sz="2000" dirty="0">
                <a:sym typeface="Monotype Sorts" pitchFamily="2" charset="2"/>
              </a:rPr>
              <a:t> (3-4 dias após nascimento) – dosagem da </a:t>
            </a:r>
            <a:r>
              <a:rPr lang="pt-BR" sz="2000" dirty="0" err="1">
                <a:sym typeface="Monotype Sorts" pitchFamily="2" charset="2"/>
              </a:rPr>
              <a:t>fenilalanina</a:t>
            </a:r>
            <a:r>
              <a:rPr lang="pt-BR" sz="2000" dirty="0">
                <a:sym typeface="Monotype Sorts" pitchFamily="2" charset="2"/>
              </a:rPr>
              <a:t> no sangue</a:t>
            </a:r>
            <a:endParaRPr lang="pt-BR" sz="2000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</p:txBody>
      </p:sp>
      <p:pic>
        <p:nvPicPr>
          <p:cNvPr id="4" name="Picture 2" descr="ur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630363"/>
            <a:ext cx="306228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331913" y="4221163"/>
            <a:ext cx="6264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pitchFamily="34" charset="0"/>
              </a:rPr>
              <a:t>Diagnóstico precoce  até 6 meses e dieta pobre em fenilalanina (300-500 mg de fenilalanina/dia) até 7 anos de idade ou tempo indeterminado</a:t>
            </a:r>
          </a:p>
          <a:p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/>
              <a:t>Definição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pt-BR" dirty="0"/>
              <a:t>determinadas geneticamente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pt-BR" dirty="0"/>
              <a:t> defeito enzimático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pt-BR" dirty="0"/>
              <a:t> bloqueio de uma determinada rota metabólica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pt-BR" dirty="0"/>
              <a:t>A </a:t>
            </a:r>
            <a:r>
              <a:rPr lang="pt-BR" dirty="0" err="1"/>
              <a:t>conseqüência</a:t>
            </a:r>
            <a:r>
              <a:rPr lang="pt-BR" dirty="0"/>
              <a:t> deste bloqueio é: </a:t>
            </a:r>
            <a:r>
              <a:rPr lang="pt-BR" dirty="0">
                <a:solidFill>
                  <a:srgbClr val="CC0000"/>
                </a:solidFill>
              </a:rPr>
              <a:t> </a:t>
            </a:r>
            <a:r>
              <a:rPr lang="pt-BR" dirty="0"/>
              <a:t>o </a:t>
            </a:r>
            <a:r>
              <a:rPr lang="pt-BR" dirty="0">
                <a:solidFill>
                  <a:srgbClr val="FF0000"/>
                </a:solidFill>
              </a:rPr>
              <a:t>acúmulo</a:t>
            </a:r>
            <a:r>
              <a:rPr lang="pt-BR" dirty="0"/>
              <a:t> do substrato , a </a:t>
            </a:r>
            <a:r>
              <a:rPr lang="pt-BR" dirty="0">
                <a:solidFill>
                  <a:srgbClr val="FF0000"/>
                </a:solidFill>
              </a:rPr>
              <a:t>deficiência</a:t>
            </a:r>
            <a:r>
              <a:rPr lang="pt-BR" dirty="0"/>
              <a:t> do produto da reação,  o </a:t>
            </a:r>
            <a:r>
              <a:rPr lang="pt-BR" dirty="0">
                <a:solidFill>
                  <a:srgbClr val="FF0000"/>
                </a:solidFill>
              </a:rPr>
              <a:t>desvio</a:t>
            </a:r>
            <a:r>
              <a:rPr lang="pt-BR" dirty="0"/>
              <a:t> do substrato para uma rota alternativa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pt-BR" dirty="0"/>
              <a:t>O quadro clínico é decorrência destas consequências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ítulo 1"/>
          <p:cNvSpPr>
            <a:spLocks noGrp="1"/>
          </p:cNvSpPr>
          <p:nvPr>
            <p:ph type="title"/>
          </p:nvPr>
        </p:nvSpPr>
        <p:spPr>
          <a:xfrm>
            <a:off x="2195513" y="274638"/>
            <a:ext cx="4537075" cy="993775"/>
          </a:xfrm>
        </p:spPr>
        <p:txBody>
          <a:bodyPr/>
          <a:lstStyle/>
          <a:p>
            <a:r>
              <a:rPr lang="en-US" sz="3600"/>
              <a:t>Alcaptonúria</a:t>
            </a:r>
            <a:endParaRPr lang="pt-BR" sz="3600"/>
          </a:p>
        </p:txBody>
      </p:sp>
      <p:pic>
        <p:nvPicPr>
          <p:cNvPr id="44034" name="Picture 2" descr="alcaptonur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604250" y="6084888"/>
            <a:ext cx="82550" cy="36512"/>
          </a:xfrm>
        </p:spPr>
      </p:pic>
      <p:pic>
        <p:nvPicPr>
          <p:cNvPr id="5" name="Picture 2" descr="alcaptonu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557338"/>
            <a:ext cx="493395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alcaptonuria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2600" y="3838575"/>
            <a:ext cx="4383088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684213" y="4437063"/>
            <a:ext cx="26638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>
                <a:latin typeface="Calibri" pitchFamily="34" charset="0"/>
              </a:rPr>
              <a:t>Manifestação tardia: ~ 30 anos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>
                <a:latin typeface="Calibri" pitchFamily="34" charset="0"/>
              </a:rPr>
              <a:t>Tratamento: ingestão reduzida de fenilalanina e tirosina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ítulo 1"/>
          <p:cNvSpPr>
            <a:spLocks noGrp="1"/>
          </p:cNvSpPr>
          <p:nvPr>
            <p:ph type="title"/>
          </p:nvPr>
        </p:nvSpPr>
        <p:spPr>
          <a:xfrm>
            <a:off x="2339975" y="414338"/>
            <a:ext cx="4752975" cy="1143000"/>
          </a:xfrm>
        </p:spPr>
        <p:txBody>
          <a:bodyPr/>
          <a:lstStyle/>
          <a:p>
            <a:r>
              <a:rPr lang="en-US" sz="3600"/>
              <a:t>Fenilcetonúria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68538" y="2133600"/>
            <a:ext cx="2314575" cy="8636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1800" dirty="0">
                <a:latin typeface="Arial" charset="0"/>
              </a:rPr>
              <a:t>Proteína da dieta</a:t>
            </a:r>
          </a:p>
        </p:txBody>
      </p:sp>
      <p:sp>
        <p:nvSpPr>
          <p:cNvPr id="45059" name="CaixaDeTexto 3"/>
          <p:cNvSpPr txBox="1">
            <a:spLocks noChangeArrowheads="1"/>
          </p:cNvSpPr>
          <p:nvPr/>
        </p:nvSpPr>
        <p:spPr bwMode="auto">
          <a:xfrm>
            <a:off x="250825" y="3644900"/>
            <a:ext cx="2135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Proteínas teciduais</a:t>
            </a:r>
          </a:p>
        </p:txBody>
      </p:sp>
      <p:sp>
        <p:nvSpPr>
          <p:cNvPr id="45060" name="CaixaDeTexto 4"/>
          <p:cNvSpPr txBox="1">
            <a:spLocks noChangeArrowheads="1"/>
          </p:cNvSpPr>
          <p:nvPr/>
        </p:nvSpPr>
        <p:spPr bwMode="auto">
          <a:xfrm>
            <a:off x="2771775" y="3644900"/>
            <a:ext cx="1350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fenilalanina</a:t>
            </a:r>
          </a:p>
        </p:txBody>
      </p:sp>
      <p:sp>
        <p:nvSpPr>
          <p:cNvPr id="45061" name="CaixaDeTexto 5"/>
          <p:cNvSpPr txBox="1">
            <a:spLocks noChangeArrowheads="1"/>
          </p:cNvSpPr>
          <p:nvPr/>
        </p:nvSpPr>
        <p:spPr bwMode="auto">
          <a:xfrm>
            <a:off x="5219700" y="3644900"/>
            <a:ext cx="928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tirosina</a:t>
            </a:r>
          </a:p>
        </p:txBody>
      </p:sp>
      <p:sp>
        <p:nvSpPr>
          <p:cNvPr id="45062" name="CaixaDeTexto 6"/>
          <p:cNvSpPr txBox="1">
            <a:spLocks noChangeArrowheads="1"/>
          </p:cNvSpPr>
          <p:nvPr/>
        </p:nvSpPr>
        <p:spPr bwMode="auto">
          <a:xfrm>
            <a:off x="1587500" y="5013325"/>
            <a:ext cx="212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Acido fenolpirúvico</a:t>
            </a:r>
          </a:p>
        </p:txBody>
      </p:sp>
      <p:sp>
        <p:nvSpPr>
          <p:cNvPr id="45063" name="CaixaDeTexto 8"/>
          <p:cNvSpPr txBox="1">
            <a:spLocks noChangeArrowheads="1"/>
          </p:cNvSpPr>
          <p:nvPr/>
        </p:nvSpPr>
        <p:spPr bwMode="auto">
          <a:xfrm>
            <a:off x="6948488" y="2771775"/>
            <a:ext cx="2146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Proteínas teciduais</a:t>
            </a:r>
          </a:p>
        </p:txBody>
      </p:sp>
      <p:sp>
        <p:nvSpPr>
          <p:cNvPr id="45064" name="CaixaDeTexto 9"/>
          <p:cNvSpPr txBox="1">
            <a:spLocks noChangeArrowheads="1"/>
          </p:cNvSpPr>
          <p:nvPr/>
        </p:nvSpPr>
        <p:spPr bwMode="auto">
          <a:xfrm>
            <a:off x="7019925" y="3348038"/>
            <a:ext cx="1120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melanina</a:t>
            </a:r>
          </a:p>
        </p:txBody>
      </p:sp>
      <p:sp>
        <p:nvSpPr>
          <p:cNvPr id="45065" name="CaixaDeTexto 10"/>
          <p:cNvSpPr txBox="1">
            <a:spLocks noChangeArrowheads="1"/>
          </p:cNvSpPr>
          <p:nvPr/>
        </p:nvSpPr>
        <p:spPr bwMode="auto">
          <a:xfrm>
            <a:off x="7092950" y="3995738"/>
            <a:ext cx="100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tiroxina</a:t>
            </a:r>
          </a:p>
        </p:txBody>
      </p:sp>
      <p:sp>
        <p:nvSpPr>
          <p:cNvPr id="45066" name="CaixaDeTexto 11"/>
          <p:cNvSpPr txBox="1">
            <a:spLocks noChangeArrowheads="1"/>
          </p:cNvSpPr>
          <p:nvPr/>
        </p:nvSpPr>
        <p:spPr bwMode="auto">
          <a:xfrm>
            <a:off x="7092950" y="4643438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catecolaminas</a:t>
            </a:r>
          </a:p>
        </p:txBody>
      </p:sp>
      <p:sp>
        <p:nvSpPr>
          <p:cNvPr id="45067" name="AutoShape 24"/>
          <p:cNvSpPr>
            <a:spLocks/>
          </p:cNvSpPr>
          <p:nvPr/>
        </p:nvSpPr>
        <p:spPr bwMode="auto">
          <a:xfrm>
            <a:off x="6443663" y="2492375"/>
            <a:ext cx="576262" cy="2665413"/>
          </a:xfrm>
          <a:prstGeom prst="leftBrace">
            <a:avLst>
              <a:gd name="adj1" fmla="val 7657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5068" name="Line 22"/>
          <p:cNvSpPr>
            <a:spLocks noChangeShapeType="1"/>
          </p:cNvSpPr>
          <p:nvPr/>
        </p:nvSpPr>
        <p:spPr bwMode="auto">
          <a:xfrm>
            <a:off x="6156325" y="3860800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5069" name="AutoShape 18"/>
          <p:cNvSpPr>
            <a:spLocks noChangeArrowheads="1"/>
          </p:cNvSpPr>
          <p:nvPr/>
        </p:nvSpPr>
        <p:spPr bwMode="auto">
          <a:xfrm>
            <a:off x="4787900" y="3716338"/>
            <a:ext cx="360363" cy="215900"/>
          </a:xfrm>
          <a:custGeom>
            <a:avLst/>
            <a:gdLst>
              <a:gd name="T0" fmla="*/ 180182 w 21600"/>
              <a:gd name="T1" fmla="*/ 0 h 21600"/>
              <a:gd name="T2" fmla="*/ 52770 w 21600"/>
              <a:gd name="T3" fmla="*/ 31615 h 21600"/>
              <a:gd name="T4" fmla="*/ 0 w 21600"/>
              <a:gd name="T5" fmla="*/ 107950 h 21600"/>
              <a:gd name="T6" fmla="*/ 52770 w 21600"/>
              <a:gd name="T7" fmla="*/ 184285 h 21600"/>
              <a:gd name="T8" fmla="*/ 180182 w 21600"/>
              <a:gd name="T9" fmla="*/ 215900 h 21600"/>
              <a:gd name="T10" fmla="*/ 307593 w 21600"/>
              <a:gd name="T11" fmla="*/ 184285 h 21600"/>
              <a:gd name="T12" fmla="*/ 360363 w 21600"/>
              <a:gd name="T13" fmla="*/ 107950 h 21600"/>
              <a:gd name="T14" fmla="*/ 307593 w 21600"/>
              <a:gd name="T15" fmla="*/ 3161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70" name="Line 13"/>
          <p:cNvSpPr>
            <a:spLocks noChangeShapeType="1"/>
          </p:cNvSpPr>
          <p:nvPr/>
        </p:nvSpPr>
        <p:spPr bwMode="auto">
          <a:xfrm>
            <a:off x="4067175" y="3860800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5071" name="AutoShape 20"/>
          <p:cNvSpPr>
            <a:spLocks noChangeArrowheads="1"/>
          </p:cNvSpPr>
          <p:nvPr/>
        </p:nvSpPr>
        <p:spPr bwMode="auto">
          <a:xfrm>
            <a:off x="4859338" y="4005263"/>
            <a:ext cx="215900" cy="503237"/>
          </a:xfrm>
          <a:prstGeom prst="downArrow">
            <a:avLst>
              <a:gd name="adj1" fmla="val 50000"/>
              <a:gd name="adj2" fmla="val 58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5072" name="Line 16"/>
          <p:cNvSpPr>
            <a:spLocks noChangeShapeType="1"/>
          </p:cNvSpPr>
          <p:nvPr/>
        </p:nvSpPr>
        <p:spPr bwMode="auto">
          <a:xfrm>
            <a:off x="3203575" y="4149725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5073" name="Line 14"/>
          <p:cNvSpPr>
            <a:spLocks noChangeShapeType="1"/>
          </p:cNvSpPr>
          <p:nvPr/>
        </p:nvSpPr>
        <p:spPr bwMode="auto">
          <a:xfrm flipH="1">
            <a:off x="2339975" y="386080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5074" name="Line 8"/>
          <p:cNvSpPr>
            <a:spLocks noChangeShapeType="1"/>
          </p:cNvSpPr>
          <p:nvPr/>
        </p:nvSpPr>
        <p:spPr bwMode="auto">
          <a:xfrm>
            <a:off x="3419475" y="31416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5075" name="Text Box 21"/>
          <p:cNvSpPr txBox="1">
            <a:spLocks noChangeArrowheads="1"/>
          </p:cNvSpPr>
          <p:nvPr/>
        </p:nvSpPr>
        <p:spPr bwMode="auto">
          <a:xfrm>
            <a:off x="4211638" y="4581525"/>
            <a:ext cx="1512887" cy="646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0070C0"/>
                </a:solidFill>
              </a:rPr>
              <a:t>Fenilalanina hidroxilase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ítulo 1"/>
          <p:cNvSpPr>
            <a:spLocks noGrp="1"/>
          </p:cNvSpPr>
          <p:nvPr>
            <p:ph type="title"/>
          </p:nvPr>
        </p:nvSpPr>
        <p:spPr>
          <a:xfrm>
            <a:off x="1331913" y="274638"/>
            <a:ext cx="6408737" cy="1066800"/>
          </a:xfrm>
        </p:spPr>
        <p:txBody>
          <a:bodyPr/>
          <a:lstStyle/>
          <a:p>
            <a:r>
              <a:rPr lang="en-US" sz="3600"/>
              <a:t>Metabolismo da fenilalanina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459788" y="6080125"/>
            <a:ext cx="227012" cy="46038"/>
          </a:xfrm>
        </p:spPr>
        <p:txBody>
          <a:bodyPr rtlCol="0">
            <a:normAutofit fontScale="25000" lnSpcReduction="20000"/>
          </a:bodyPr>
          <a:lstStyle/>
          <a:p>
            <a:pPr lvl="1"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268413"/>
            <a:ext cx="570071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150" y="274638"/>
            <a:ext cx="547370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200" b="1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Fenilcetonúria</a:t>
            </a:r>
            <a:br>
              <a:rPr lang="pt-BR" sz="32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pt-BR" sz="32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PKU</a:t>
            </a:r>
            <a:endParaRPr lang="pt-BR" sz="3200" dirty="0"/>
          </a:p>
        </p:txBody>
      </p:sp>
      <p:sp>
        <p:nvSpPr>
          <p:cNvPr id="47106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pt-BR" sz="2400"/>
              <a:t>Definição</a:t>
            </a:r>
          </a:p>
          <a:p>
            <a:pPr lvl="1" algn="just">
              <a:lnSpc>
                <a:spcPct val="80000"/>
              </a:lnSpc>
            </a:pPr>
            <a:r>
              <a:rPr lang="pt-BR" sz="2400"/>
              <a:t>Doença metabólica que resulta da deficiência da enzima </a:t>
            </a:r>
            <a:r>
              <a:rPr lang="pt-BR" sz="2400">
                <a:solidFill>
                  <a:srgbClr val="FF0000"/>
                </a:solidFill>
              </a:rPr>
              <a:t>fenilalanina hidroxilase hepática</a:t>
            </a:r>
            <a:r>
              <a:rPr lang="pt-BR" sz="2400"/>
              <a:t>, que </a:t>
            </a:r>
            <a:r>
              <a:rPr lang="pt-BR" sz="2400" b="1">
                <a:solidFill>
                  <a:srgbClr val="00B050"/>
                </a:solidFill>
              </a:rPr>
              <a:t>converte o aminoácido fenilalanina em tirosina</a:t>
            </a:r>
            <a:r>
              <a:rPr lang="pt-BR" sz="2400"/>
              <a:t>, a qual é </a:t>
            </a:r>
            <a:r>
              <a:rPr lang="pt-BR" sz="2400" b="1">
                <a:solidFill>
                  <a:schemeClr val="folHlink"/>
                </a:solidFill>
              </a:rPr>
              <a:t>precursora da dopamina e da noradrenalina</a:t>
            </a:r>
            <a:r>
              <a:rPr lang="pt-BR" sz="2400"/>
              <a:t>.</a:t>
            </a:r>
          </a:p>
          <a:p>
            <a:pPr lvl="1" algn="just">
              <a:lnSpc>
                <a:spcPct val="80000"/>
              </a:lnSpc>
            </a:pPr>
            <a:r>
              <a:rPr lang="pt-BR" sz="2400"/>
              <a:t>Herança autossômica recessiva</a:t>
            </a:r>
          </a:p>
          <a:p>
            <a:pPr algn="just">
              <a:lnSpc>
                <a:spcPct val="80000"/>
              </a:lnSpc>
            </a:pPr>
            <a:r>
              <a:rPr lang="pt-BR" sz="2400"/>
              <a:t>Incidência</a:t>
            </a:r>
          </a:p>
          <a:p>
            <a:pPr lvl="1" algn="just">
              <a:lnSpc>
                <a:spcPct val="80000"/>
              </a:lnSpc>
            </a:pPr>
            <a:r>
              <a:rPr lang="pt-BR" sz="2400"/>
              <a:t>1:11.000 nascidos vivos</a:t>
            </a:r>
          </a:p>
          <a:p>
            <a:pPr algn="just">
              <a:lnSpc>
                <a:spcPct val="80000"/>
              </a:lnSpc>
            </a:pPr>
            <a:r>
              <a:rPr lang="pt-BR" sz="2400"/>
              <a:t>Diagnóstico</a:t>
            </a:r>
          </a:p>
          <a:p>
            <a:pPr lvl="1" algn="just">
              <a:lnSpc>
                <a:spcPct val="80000"/>
              </a:lnSpc>
            </a:pPr>
            <a:r>
              <a:rPr lang="pt-BR" sz="2400"/>
              <a:t>“Teste do pezinho”</a:t>
            </a:r>
          </a:p>
          <a:p>
            <a:pPr lvl="2" algn="just">
              <a:lnSpc>
                <a:spcPct val="80000"/>
              </a:lnSpc>
            </a:pPr>
            <a:r>
              <a:rPr lang="pt-BR"/>
              <a:t>triagem com cloreto férrico em pequenas amostras de sangue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ítulo 1"/>
          <p:cNvSpPr>
            <a:spLocks noGrp="1"/>
          </p:cNvSpPr>
          <p:nvPr>
            <p:ph type="title"/>
          </p:nvPr>
        </p:nvSpPr>
        <p:spPr>
          <a:xfrm>
            <a:off x="1692275" y="274638"/>
            <a:ext cx="4967288" cy="1066800"/>
          </a:xfrm>
        </p:spPr>
        <p:txBody>
          <a:bodyPr/>
          <a:lstStyle/>
          <a:p>
            <a:r>
              <a:rPr lang="en-US" sz="3200"/>
              <a:t>Teste do pézinho</a:t>
            </a:r>
            <a:endParaRPr lang="pt-BR" sz="32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153988" cy="100013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4" name="Picture 5" descr="fenilcetonu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436688"/>
            <a:ext cx="58324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323850" y="2636838"/>
            <a:ext cx="20161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pitchFamily="34" charset="0"/>
              </a:rPr>
              <a:t>Pelo SUS: fenilcetonúria, hipertiroidismo congênito, homoglobinoptias</a:t>
            </a:r>
          </a:p>
          <a:p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350" y="274638"/>
            <a:ext cx="6769100" cy="9937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Metabolismo da </a:t>
            </a:r>
            <a:r>
              <a:rPr lang="pt-B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L-fenilalanina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</a:pPr>
            <a:r>
              <a:rPr lang="pt-BR" sz="2400"/>
              <a:t>Aminoácido essencial, e sua fonte é a alimentação ou o catabolismo proteico. </a:t>
            </a:r>
          </a:p>
          <a:p>
            <a:pPr algn="just">
              <a:lnSpc>
                <a:spcPct val="90000"/>
              </a:lnSpc>
            </a:pPr>
            <a:r>
              <a:rPr lang="pt-BR" sz="2400"/>
              <a:t>Apenas pequena parte é usada para a síntese de proteínas, a maior parte é oxidada em tirosina e uma porção menor em outros metabólitos (ácido fenilpirúvico)</a:t>
            </a:r>
          </a:p>
          <a:p>
            <a:pPr algn="just">
              <a:lnSpc>
                <a:spcPct val="90000"/>
              </a:lnSpc>
            </a:pPr>
            <a:r>
              <a:rPr lang="pt-BR" sz="2400"/>
              <a:t>É convertida em tirosina pela enzima </a:t>
            </a:r>
            <a:r>
              <a:rPr lang="pt-BR" sz="2400">
                <a:solidFill>
                  <a:schemeClr val="folHlink"/>
                </a:solidFill>
              </a:rPr>
              <a:t>fenilalanina hidroxilase (PHA)</a:t>
            </a:r>
            <a:r>
              <a:rPr lang="pt-BR" sz="2400"/>
              <a:t> tendo como cofator a tetraidrobiopterina (BH4)</a:t>
            </a:r>
          </a:p>
          <a:p>
            <a:pPr lvl="1" algn="just">
              <a:lnSpc>
                <a:spcPct val="90000"/>
              </a:lnSpc>
            </a:pPr>
            <a:r>
              <a:rPr lang="pt-BR" sz="2400"/>
              <a:t>A PHA consiste de dois componentes, um dos quais é lábil e só é encontrado no fígado </a:t>
            </a:r>
            <a:r>
              <a:rPr lang="pt-BR" sz="2400">
                <a:sym typeface="Symbol" pitchFamily="18" charset="2"/>
              </a:rPr>
              <a:t> este sistema é afetado na fenilcetonúria</a:t>
            </a:r>
            <a:endParaRPr lang="pt-BR" sz="2400"/>
          </a:p>
          <a:p>
            <a:pPr>
              <a:buFont typeface="Arial" pitchFamily="34" charset="0"/>
              <a:buNone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5513" y="188913"/>
            <a:ext cx="5040312" cy="8493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Quadro clínico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103688"/>
          </a:xfrm>
        </p:spPr>
        <p:txBody>
          <a:bodyPr/>
          <a:lstStyle/>
          <a:p>
            <a:pPr algn="just"/>
            <a:r>
              <a:rPr lang="pt-BR" sz="1900">
                <a:solidFill>
                  <a:schemeClr val="folHlink"/>
                </a:solidFill>
              </a:rPr>
              <a:t>Tanto a deficiência de PAH quanto o defeito do seu cofator BH4 promoverão o aumento da L-fenilalanina</a:t>
            </a:r>
            <a:r>
              <a:rPr lang="pt-BR" sz="1900"/>
              <a:t> e seus metabólitos secundários no sangue e nos tecidos, levando aos principais sinais e sintomas da doença:</a:t>
            </a:r>
          </a:p>
          <a:p>
            <a:pPr lvl="1" algn="just"/>
            <a:r>
              <a:rPr lang="pt-BR" sz="1900"/>
              <a:t>Atraso no desenvolvimento neuropsicomotor</a:t>
            </a:r>
          </a:p>
          <a:p>
            <a:pPr lvl="1" algn="just"/>
            <a:r>
              <a:rPr lang="pt-BR" sz="1900"/>
              <a:t>Hiperatividade</a:t>
            </a:r>
          </a:p>
          <a:p>
            <a:pPr lvl="1" algn="just"/>
            <a:r>
              <a:rPr lang="pt-BR" sz="1900"/>
              <a:t>Convulsões</a:t>
            </a:r>
          </a:p>
          <a:p>
            <a:pPr lvl="1" algn="just"/>
            <a:r>
              <a:rPr lang="pt-BR" sz="1900"/>
              <a:t>Odor característico na urina e suor</a:t>
            </a:r>
          </a:p>
          <a:p>
            <a:pPr lvl="1" algn="just"/>
            <a:r>
              <a:rPr lang="pt-BR" sz="1900"/>
              <a:t>Comportamento agressivo ou tipo autista</a:t>
            </a:r>
          </a:p>
          <a:p>
            <a:pPr lvl="1" algn="just"/>
            <a:r>
              <a:rPr lang="pt-BR" sz="1900"/>
              <a:t>Hipotonicidade muscular</a:t>
            </a:r>
          </a:p>
          <a:p>
            <a:pPr lvl="1" algn="just"/>
            <a:r>
              <a:rPr lang="pt-BR" sz="1900"/>
              <a:t>Tremores</a:t>
            </a:r>
          </a:p>
          <a:p>
            <a:pPr lvl="1" algn="just"/>
            <a:r>
              <a:rPr lang="pt-BR" sz="1900"/>
              <a:t>Microcefalia</a:t>
            </a:r>
          </a:p>
          <a:p>
            <a:pPr lvl="1" algn="just"/>
            <a:r>
              <a:rPr lang="pt-BR" sz="1900"/>
              <a:t>Hipoplasia dentária</a:t>
            </a:r>
          </a:p>
          <a:p>
            <a:pPr>
              <a:buFont typeface="Arial" pitchFamily="34" charset="0"/>
              <a:buNone/>
            </a:pPr>
            <a:endParaRPr lang="pt-BR"/>
          </a:p>
        </p:txBody>
      </p:sp>
      <p:sp>
        <p:nvSpPr>
          <p:cNvPr id="51203" name="CaixaDeTexto 3"/>
          <p:cNvSpPr txBox="1">
            <a:spLocks noChangeArrowheads="1"/>
          </p:cNvSpPr>
          <p:nvPr/>
        </p:nvSpPr>
        <p:spPr bwMode="auto">
          <a:xfrm>
            <a:off x="6948488" y="14128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51204" name="CaixaDeTexto 4"/>
          <p:cNvSpPr txBox="1">
            <a:spLocks noChangeArrowheads="1"/>
          </p:cNvSpPr>
          <p:nvPr/>
        </p:nvSpPr>
        <p:spPr bwMode="auto">
          <a:xfrm>
            <a:off x="4572000" y="5661025"/>
            <a:ext cx="46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5635625" y="2636838"/>
            <a:ext cx="3040063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Pacientes com diagnóstico precoce e tratado adequadamente podem apresentar algum déficit como atenção e percepção</a:t>
            </a:r>
          </a:p>
          <a:p>
            <a:endParaRPr lang="pt-BR">
              <a:latin typeface="Calibri" pitchFamily="34" charset="0"/>
            </a:endParaRP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5743575" y="4724400"/>
            <a:ext cx="264477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Necessidade de continuidade da dieta, com controle rígido por toda a vida</a:t>
            </a:r>
          </a:p>
        </p:txBody>
      </p:sp>
      <p:sp>
        <p:nvSpPr>
          <p:cNvPr id="8" name="Seta para baixo 7"/>
          <p:cNvSpPr/>
          <p:nvPr/>
        </p:nvSpPr>
        <p:spPr>
          <a:xfrm>
            <a:off x="6732588" y="4221163"/>
            <a:ext cx="288925" cy="34448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5041900" cy="9937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Classificação</a:t>
            </a:r>
            <a:endParaRPr lang="pt-BR" sz="36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215900" y="1557338"/>
          <a:ext cx="8748465" cy="4752529"/>
        </p:xfrm>
        <a:graphic>
          <a:graphicData uri="http://schemas.openxmlformats.org/drawingml/2006/table">
            <a:tbl>
              <a:tblPr/>
              <a:tblGrid>
                <a:gridCol w="2819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0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5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271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Atividade  enzimática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Fenilalanina sanguínea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Tratamento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Fenilcetonúria</a:t>
                      </a: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clássica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&lt; 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&gt; 20 </a:t>
                      </a:r>
                      <a:r>
                        <a:rPr kumimoji="0" lang="pt-BR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mg</a:t>
                      </a: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/100 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84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Fenilcetonúria</a:t>
                      </a: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leve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1% a 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 – 20 mg/100 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71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Hiperfenilalaninemia permanente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&gt; 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&lt; 10 mg/100 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Não há necessidade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350" y="274638"/>
            <a:ext cx="6624638" cy="9937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Tratamento dietoterápico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/>
              <a:t>Tratamento por toda a vida !</a:t>
            </a:r>
          </a:p>
          <a:p>
            <a:endParaRPr lang="pt-BR" sz="2800"/>
          </a:p>
          <a:p>
            <a:r>
              <a:rPr lang="pt-BR" sz="2800"/>
              <a:t>Dieta: </a:t>
            </a:r>
          </a:p>
          <a:p>
            <a:pPr algn="just">
              <a:buFont typeface="Arial" pitchFamily="34" charset="0"/>
              <a:buNone/>
            </a:pPr>
            <a:r>
              <a:rPr lang="pt-BR" sz="2800" b="1">
                <a:solidFill>
                  <a:schemeClr val="folHlink"/>
                </a:solidFill>
              </a:rPr>
              <a:t>	Oferta de alimentos pobres em fenilalanina, </a:t>
            </a:r>
            <a:r>
              <a:rPr lang="pt-BR" sz="2800"/>
              <a:t>porém com níveis suficientes deste aminoácido para promover crescimento e desenvolvimento adequados. </a:t>
            </a:r>
            <a:endParaRPr lang="pt-BR" sz="2800" b="1">
              <a:solidFill>
                <a:schemeClr val="folHlink"/>
              </a:solidFill>
            </a:endParaRPr>
          </a:p>
          <a:p>
            <a:pPr>
              <a:buFont typeface="Arial" pitchFamily="34" charset="0"/>
              <a:buNone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350" y="274638"/>
            <a:ext cx="6697663" cy="922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Tratamento dietoterápico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600" b="1"/>
              <a:t>Retiram-se da dieta</a:t>
            </a:r>
            <a:r>
              <a:rPr lang="pt-BR" sz="2600"/>
              <a:t>:</a:t>
            </a:r>
          </a:p>
          <a:p>
            <a:pPr lvl="1"/>
            <a:r>
              <a:rPr lang="pt-BR" sz="2600"/>
              <a:t>Alimentos ricos em proteína de origem animal e vegetal</a:t>
            </a:r>
          </a:p>
          <a:p>
            <a:pPr lvl="1"/>
            <a:r>
              <a:rPr lang="pt-BR" sz="2600"/>
              <a:t>Fontes Proteicas contém de 2,4% a 9% de fenilalanina</a:t>
            </a:r>
          </a:p>
          <a:p>
            <a:r>
              <a:rPr lang="pt-BR" sz="2600" b="1">
                <a:solidFill>
                  <a:schemeClr val="folHlink"/>
                </a:solidFill>
              </a:rPr>
              <a:t>Suplementação com fórmulas especiais </a:t>
            </a:r>
          </a:p>
          <a:p>
            <a:pPr algn="just">
              <a:buFont typeface="Arial" pitchFamily="34" charset="0"/>
              <a:buNone/>
            </a:pPr>
            <a:r>
              <a:rPr lang="pt-BR" sz="2600"/>
              <a:t>	Fórmulas que contém uma mistura de aminoácidos e isenta de fenilalanina, para suprir a necessidade de proteína</a:t>
            </a:r>
            <a:endParaRPr lang="pt-BR" sz="2600" b="1">
              <a:solidFill>
                <a:schemeClr val="folHlink"/>
              </a:solidFill>
            </a:endParaRPr>
          </a:p>
          <a:p>
            <a:r>
              <a:rPr lang="pt-BR" sz="2600" b="1">
                <a:solidFill>
                  <a:schemeClr val="folHlink"/>
                </a:solidFill>
              </a:rPr>
              <a:t>Suplementação com tirosina</a:t>
            </a:r>
          </a:p>
          <a:p>
            <a:pPr>
              <a:buFont typeface="Arial" pitchFamily="34" charset="0"/>
              <a:buNone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50" cy="1301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153988" cy="173038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627313" y="692150"/>
            <a:ext cx="5832475" cy="1793875"/>
            <a:chOff x="1056" y="864"/>
            <a:chExt cx="4272" cy="1402"/>
          </a:xfrm>
        </p:grpSpPr>
        <p:sp>
          <p:nvSpPr>
            <p:cNvPr id="17428" name="Oval 3"/>
            <p:cNvSpPr>
              <a:spLocks noChangeArrowheads="1"/>
            </p:cNvSpPr>
            <p:nvPr/>
          </p:nvSpPr>
          <p:spPr bwMode="auto">
            <a:xfrm>
              <a:off x="4224" y="1181"/>
              <a:ext cx="1104" cy="720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rgbClr val="FF99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alibri" pitchFamily="34" charset="0"/>
              </a:endParaRPr>
            </a:p>
          </p:txBody>
        </p:sp>
        <p:grpSp>
          <p:nvGrpSpPr>
            <p:cNvPr id="17429" name="Group 4"/>
            <p:cNvGrpSpPr>
              <a:grpSpLocks/>
            </p:cNvGrpSpPr>
            <p:nvPr/>
          </p:nvGrpSpPr>
          <p:grpSpPr bwMode="auto">
            <a:xfrm>
              <a:off x="1056" y="1181"/>
              <a:ext cx="1248" cy="1037"/>
              <a:chOff x="1056" y="1181"/>
              <a:chExt cx="1248" cy="1037"/>
            </a:xfrm>
          </p:grpSpPr>
          <p:sp>
            <p:nvSpPr>
              <p:cNvPr id="17434" name="Rectangle 5"/>
              <p:cNvSpPr>
                <a:spLocks noChangeArrowheads="1"/>
              </p:cNvSpPr>
              <p:nvPr/>
            </p:nvSpPr>
            <p:spPr bwMode="auto">
              <a:xfrm>
                <a:off x="1200" y="1181"/>
                <a:ext cx="960" cy="6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7435" name="Text Box 6"/>
              <p:cNvSpPr txBox="1">
                <a:spLocks noChangeArrowheads="1"/>
              </p:cNvSpPr>
              <p:nvPr/>
            </p:nvSpPr>
            <p:spPr bwMode="auto">
              <a:xfrm>
                <a:off x="1056" y="1853"/>
                <a:ext cx="1248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3200">
                    <a:latin typeface="Garamond" pitchFamily="18" charset="0"/>
                  </a:rPr>
                  <a:t>substrato</a:t>
                </a:r>
                <a:endParaRPr lang="pt-BR" sz="2400">
                  <a:latin typeface="Garamond" pitchFamily="18" charset="0"/>
                </a:endParaRPr>
              </a:p>
            </p:txBody>
          </p:sp>
        </p:grpSp>
        <p:sp>
          <p:nvSpPr>
            <p:cNvPr id="17430" name="Text Box 7"/>
            <p:cNvSpPr txBox="1">
              <a:spLocks noChangeArrowheads="1"/>
            </p:cNvSpPr>
            <p:nvPr/>
          </p:nvSpPr>
          <p:spPr bwMode="auto">
            <a:xfrm>
              <a:off x="4224" y="1901"/>
              <a:ext cx="110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3200">
                  <a:latin typeface="Garamond" pitchFamily="18" charset="0"/>
                </a:rPr>
                <a:t>produto</a:t>
              </a:r>
              <a:endParaRPr lang="pt-BR" sz="2400">
                <a:latin typeface="Garamond" pitchFamily="18" charset="0"/>
              </a:endParaRPr>
            </a:p>
          </p:txBody>
        </p:sp>
        <p:sp>
          <p:nvSpPr>
            <p:cNvPr id="17431" name="AutoShape 8"/>
            <p:cNvSpPr>
              <a:spLocks noChangeArrowheads="1"/>
            </p:cNvSpPr>
            <p:nvPr/>
          </p:nvSpPr>
          <p:spPr bwMode="auto">
            <a:xfrm>
              <a:off x="2352" y="1421"/>
              <a:ext cx="1728" cy="240"/>
            </a:xfrm>
            <a:custGeom>
              <a:avLst/>
              <a:gdLst>
                <a:gd name="T0" fmla="*/ 1296 w 21600"/>
                <a:gd name="T1" fmla="*/ 0 h 21600"/>
                <a:gd name="T2" fmla="*/ 0 w 21600"/>
                <a:gd name="T3" fmla="*/ 120 h 21600"/>
                <a:gd name="T4" fmla="*/ 1296 w 21600"/>
                <a:gd name="T5" fmla="*/ 240 h 21600"/>
                <a:gd name="T6" fmla="*/ 1728 w 21600"/>
                <a:gd name="T7" fmla="*/ 12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432" name="AutoShape 9"/>
            <p:cNvSpPr>
              <a:spLocks noChangeArrowheads="1"/>
            </p:cNvSpPr>
            <p:nvPr/>
          </p:nvSpPr>
          <p:spPr bwMode="auto">
            <a:xfrm>
              <a:off x="2544" y="893"/>
              <a:ext cx="1008" cy="480"/>
            </a:xfrm>
            <a:prstGeom prst="downArrowCallout">
              <a:avLst>
                <a:gd name="adj1" fmla="val 52500"/>
                <a:gd name="adj2" fmla="val 52500"/>
                <a:gd name="adj3" fmla="val 16667"/>
                <a:gd name="adj4" fmla="val 6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17433" name="Text Box 10"/>
            <p:cNvSpPr txBox="1">
              <a:spLocks noChangeArrowheads="1"/>
            </p:cNvSpPr>
            <p:nvPr/>
          </p:nvSpPr>
          <p:spPr bwMode="auto">
            <a:xfrm>
              <a:off x="2592" y="864"/>
              <a:ext cx="96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3200">
                  <a:solidFill>
                    <a:schemeClr val="folHlink"/>
                  </a:solidFill>
                  <a:latin typeface="Garamond" pitchFamily="18" charset="0"/>
                </a:rPr>
                <a:t>enzima</a:t>
              </a:r>
              <a:endParaRPr lang="pt-BR" sz="2400">
                <a:solidFill>
                  <a:schemeClr val="folHlink"/>
                </a:solidFill>
                <a:latin typeface="Garamond" pitchFamily="18" charset="0"/>
              </a:endParaRPr>
            </a:p>
          </p:txBody>
        </p:sp>
      </p:grp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2195513" y="2997200"/>
            <a:ext cx="6948487" cy="3600450"/>
            <a:chOff x="1472" y="1893"/>
            <a:chExt cx="4353" cy="2227"/>
          </a:xfrm>
        </p:grpSpPr>
        <p:grpSp>
          <p:nvGrpSpPr>
            <p:cNvPr id="17417" name="Group 12"/>
            <p:cNvGrpSpPr>
              <a:grpSpLocks/>
            </p:cNvGrpSpPr>
            <p:nvPr/>
          </p:nvGrpSpPr>
          <p:grpSpPr bwMode="auto">
            <a:xfrm>
              <a:off x="1472" y="1893"/>
              <a:ext cx="4130" cy="2227"/>
              <a:chOff x="1630" y="1893"/>
              <a:chExt cx="4130" cy="2227"/>
            </a:xfrm>
          </p:grpSpPr>
          <p:sp>
            <p:nvSpPr>
              <p:cNvPr id="17419" name="Text Box 13"/>
              <p:cNvSpPr txBox="1">
                <a:spLocks noChangeArrowheads="1"/>
              </p:cNvSpPr>
              <p:nvPr/>
            </p:nvSpPr>
            <p:spPr bwMode="auto">
              <a:xfrm>
                <a:off x="4779" y="2496"/>
                <a:ext cx="981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3200">
                    <a:latin typeface="Garamond" pitchFamily="18" charset="0"/>
                  </a:rPr>
                  <a:t>produto</a:t>
                </a:r>
                <a:endParaRPr lang="pt-BR" sz="2400">
                  <a:latin typeface="Garamond" pitchFamily="18" charset="0"/>
                </a:endParaRPr>
              </a:p>
            </p:txBody>
          </p:sp>
          <p:sp>
            <p:nvSpPr>
              <p:cNvPr id="17420" name="Rectangle 14"/>
              <p:cNvSpPr>
                <a:spLocks noChangeArrowheads="1"/>
              </p:cNvSpPr>
              <p:nvPr/>
            </p:nvSpPr>
            <p:spPr bwMode="auto">
              <a:xfrm>
                <a:off x="1630" y="1893"/>
                <a:ext cx="1451" cy="102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7421" name="Text Box 15"/>
              <p:cNvSpPr txBox="1">
                <a:spLocks noChangeArrowheads="1"/>
              </p:cNvSpPr>
              <p:nvPr/>
            </p:nvSpPr>
            <p:spPr bwMode="auto">
              <a:xfrm>
                <a:off x="1673" y="2891"/>
                <a:ext cx="110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3200">
                    <a:latin typeface="Garamond" pitchFamily="18" charset="0"/>
                  </a:rPr>
                  <a:t>substrato</a:t>
                </a:r>
                <a:endParaRPr lang="pt-BR" sz="2400">
                  <a:latin typeface="Garamond" pitchFamily="18" charset="0"/>
                </a:endParaRPr>
              </a:p>
            </p:txBody>
          </p:sp>
          <p:sp>
            <p:nvSpPr>
              <p:cNvPr id="17422" name="AutoShape 16"/>
              <p:cNvSpPr>
                <a:spLocks noChangeArrowheads="1"/>
              </p:cNvSpPr>
              <p:nvPr/>
            </p:nvSpPr>
            <p:spPr bwMode="auto">
              <a:xfrm>
                <a:off x="3252" y="2344"/>
                <a:ext cx="1536" cy="240"/>
              </a:xfrm>
              <a:custGeom>
                <a:avLst/>
                <a:gdLst>
                  <a:gd name="T0" fmla="*/ 1152 w 21600"/>
                  <a:gd name="T1" fmla="*/ 0 h 21600"/>
                  <a:gd name="T2" fmla="*/ 0 w 21600"/>
                  <a:gd name="T3" fmla="*/ 120 h 21600"/>
                  <a:gd name="T4" fmla="*/ 1152 w 21600"/>
                  <a:gd name="T5" fmla="*/ 240 h 21600"/>
                  <a:gd name="T6" fmla="*/ 1536 w 21600"/>
                  <a:gd name="T7" fmla="*/ 12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7423" name="Text Box 17"/>
              <p:cNvSpPr txBox="1">
                <a:spLocks noChangeArrowheads="1"/>
              </p:cNvSpPr>
              <p:nvPr/>
            </p:nvSpPr>
            <p:spPr bwMode="auto">
              <a:xfrm>
                <a:off x="3465" y="1931"/>
                <a:ext cx="853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3200">
                    <a:solidFill>
                      <a:schemeClr val="folHlink"/>
                    </a:solidFill>
                    <a:latin typeface="Garamond" pitchFamily="18" charset="0"/>
                  </a:rPr>
                  <a:t>enzima</a:t>
                </a:r>
                <a:endParaRPr lang="pt-BR" sz="2400">
                  <a:solidFill>
                    <a:schemeClr val="folHlink"/>
                  </a:solidFill>
                  <a:latin typeface="Garamond" pitchFamily="18" charset="0"/>
                </a:endParaRPr>
              </a:p>
            </p:txBody>
          </p:sp>
          <p:sp>
            <p:nvSpPr>
              <p:cNvPr id="17424" name="Oval 18"/>
              <p:cNvSpPr>
                <a:spLocks noChangeArrowheads="1"/>
              </p:cNvSpPr>
              <p:nvPr/>
            </p:nvSpPr>
            <p:spPr bwMode="auto">
              <a:xfrm>
                <a:off x="4916" y="2200"/>
                <a:ext cx="554" cy="336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7425" name="AutoShape 19"/>
              <p:cNvSpPr>
                <a:spLocks noChangeArrowheads="1"/>
              </p:cNvSpPr>
              <p:nvPr/>
            </p:nvSpPr>
            <p:spPr bwMode="auto">
              <a:xfrm flipV="1">
                <a:off x="2782" y="2968"/>
                <a:ext cx="982" cy="768"/>
              </a:xfrm>
              <a:custGeom>
                <a:avLst/>
                <a:gdLst>
                  <a:gd name="T0" fmla="*/ 688 w 21600"/>
                  <a:gd name="T1" fmla="*/ 0 h 21600"/>
                  <a:gd name="T2" fmla="*/ 688 w 21600"/>
                  <a:gd name="T3" fmla="*/ 432 h 21600"/>
                  <a:gd name="T4" fmla="*/ 147 w 21600"/>
                  <a:gd name="T5" fmla="*/ 768 h 21600"/>
                  <a:gd name="T6" fmla="*/ 982 w 21600"/>
                  <a:gd name="T7" fmla="*/ 216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8 w 21600"/>
                  <a:gd name="T13" fmla="*/ 2925 h 21600"/>
                  <a:gd name="T14" fmla="*/ 18235 w 21600"/>
                  <a:gd name="T15" fmla="*/ 925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7426" name="Oval 20"/>
              <p:cNvSpPr>
                <a:spLocks noChangeArrowheads="1"/>
              </p:cNvSpPr>
              <p:nvPr/>
            </p:nvSpPr>
            <p:spPr bwMode="auto">
              <a:xfrm>
                <a:off x="3806" y="3064"/>
                <a:ext cx="939" cy="1056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rgbClr val="99FF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7427" name="Text Box 21"/>
              <p:cNvSpPr txBox="1">
                <a:spLocks noChangeArrowheads="1"/>
              </p:cNvSpPr>
              <p:nvPr/>
            </p:nvSpPr>
            <p:spPr bwMode="auto">
              <a:xfrm>
                <a:off x="2313" y="3688"/>
                <a:ext cx="1621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3200">
                    <a:latin typeface="Garamond" pitchFamily="18" charset="0"/>
                  </a:rPr>
                  <a:t>rota alternativa</a:t>
                </a:r>
                <a:endParaRPr lang="pt-BR" sz="2400">
                  <a:solidFill>
                    <a:srgbClr val="201D4D"/>
                  </a:solidFill>
                  <a:latin typeface="Garamond" pitchFamily="18" charset="0"/>
                </a:endParaRPr>
              </a:p>
            </p:txBody>
          </p:sp>
        </p:grpSp>
        <p:sp>
          <p:nvSpPr>
            <p:cNvPr id="17418" name="Text Box 22"/>
            <p:cNvSpPr txBox="1">
              <a:spLocks noChangeArrowheads="1"/>
            </p:cNvSpPr>
            <p:nvPr/>
          </p:nvSpPr>
          <p:spPr bwMode="auto">
            <a:xfrm>
              <a:off x="4332" y="3360"/>
              <a:ext cx="1493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3200">
                  <a:latin typeface="Garamond" pitchFamily="18" charset="0"/>
                </a:rPr>
                <a:t>produto alternativo</a:t>
              </a:r>
              <a:endParaRPr lang="pt-BR" sz="2400">
                <a:latin typeface="Garamond" pitchFamily="18" charset="0"/>
              </a:endParaRPr>
            </a:p>
          </p:txBody>
        </p:sp>
      </p:grpSp>
      <p:sp>
        <p:nvSpPr>
          <p:cNvPr id="26" name="CaixaDeTexto 25"/>
          <p:cNvSpPr txBox="1">
            <a:spLocks noChangeArrowheads="1"/>
          </p:cNvSpPr>
          <p:nvPr/>
        </p:nvSpPr>
        <p:spPr bwMode="auto">
          <a:xfrm>
            <a:off x="819150" y="1341438"/>
            <a:ext cx="1231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latin typeface="Garamond" pitchFamily="18" charset="0"/>
              </a:rPr>
              <a:t>NORMAL</a:t>
            </a:r>
            <a:endParaRPr lang="pt-BR">
              <a:latin typeface="Garamond" pitchFamily="18" charset="0"/>
            </a:endParaRPr>
          </a:p>
        </p:txBody>
      </p:sp>
      <p:sp>
        <p:nvSpPr>
          <p:cNvPr id="17414" name="CaixaDeTexto 27"/>
          <p:cNvSpPr txBox="1">
            <a:spLocks noChangeArrowheads="1"/>
          </p:cNvSpPr>
          <p:nvPr/>
        </p:nvSpPr>
        <p:spPr bwMode="auto">
          <a:xfrm flipH="1">
            <a:off x="873125" y="9045575"/>
            <a:ext cx="169863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Garamond" pitchFamily="18" charset="0"/>
              </a:rPr>
              <a:t>DEFEITO ENZIMÁTICO</a:t>
            </a:r>
            <a:endParaRPr lang="pt-BR">
              <a:latin typeface="Garamond" pitchFamily="18" charset="0"/>
            </a:endParaRPr>
          </a:p>
          <a:p>
            <a:endParaRPr lang="pt-BR">
              <a:latin typeface="Calibri" pitchFamily="34" charset="0"/>
            </a:endParaRPr>
          </a:p>
        </p:txBody>
      </p:sp>
      <p:sp>
        <p:nvSpPr>
          <p:cNvPr id="29" name="CaixaDeTexto 28"/>
          <p:cNvSpPr txBox="1">
            <a:spLocks noChangeArrowheads="1"/>
          </p:cNvSpPr>
          <p:nvPr/>
        </p:nvSpPr>
        <p:spPr bwMode="auto">
          <a:xfrm>
            <a:off x="179388" y="3429000"/>
            <a:ext cx="19446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latin typeface="Garamond" pitchFamily="18" charset="0"/>
              </a:rPr>
              <a:t>DEFEITO ENZIMÁTICO</a:t>
            </a:r>
            <a:endParaRPr lang="pt-BR">
              <a:latin typeface="Garamond" pitchFamily="18" charset="0"/>
            </a:endParaRPr>
          </a:p>
          <a:p>
            <a:pPr algn="ctr"/>
            <a:endParaRPr lang="pt-BR">
              <a:latin typeface="Calibri" pitchFamily="34" charset="0"/>
            </a:endParaRPr>
          </a:p>
        </p:txBody>
      </p:sp>
      <p:sp>
        <p:nvSpPr>
          <p:cNvPr id="17416" name="CaixaDeTexto 29"/>
          <p:cNvSpPr txBox="1">
            <a:spLocks noChangeArrowheads="1"/>
          </p:cNvSpPr>
          <p:nvPr/>
        </p:nvSpPr>
        <p:spPr bwMode="auto">
          <a:xfrm>
            <a:off x="2586038" y="188913"/>
            <a:ext cx="2994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Calibri" pitchFamily="34" charset="0"/>
              </a:rPr>
              <a:t>Vias Metabólicas</a:t>
            </a:r>
            <a:endParaRPr lang="pt-BR" sz="3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6375" y="274638"/>
            <a:ext cx="6624638" cy="922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Tratamento dietoterápico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459788" y="6080125"/>
            <a:ext cx="227012" cy="46038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4" name="Picture 2" descr="http://1.bp.blogspot.com/_2xH1wLGiyac/SFQ41LfC01I/AAAAAAAAADs/wodvFdpG-0g/s320/F%C3%B3rmul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196975"/>
            <a:ext cx="432117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1.bp.blogspot.com/_2xH1wLGiyac/SFVjJiRTTeI/AAAAAAAAAEM/4_eI9OtkobY/s320/f%C3%B3rmu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4288" y="4902200"/>
            <a:ext cx="11334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CaixaDeTexto 5"/>
          <p:cNvSpPr txBox="1">
            <a:spLocks noChangeArrowheads="1"/>
          </p:cNvSpPr>
          <p:nvPr/>
        </p:nvSpPr>
        <p:spPr bwMode="auto">
          <a:xfrm>
            <a:off x="5541963" y="2565400"/>
            <a:ext cx="29178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O leite materno pode ser associado a leites especiais, desde que respeitada a quantidade recomendada de ingestão de fenilalanina</a:t>
            </a:r>
          </a:p>
          <a:p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ítulo 1"/>
          <p:cNvSpPr>
            <a:spLocks noGrp="1"/>
          </p:cNvSpPr>
          <p:nvPr>
            <p:ph type="title"/>
          </p:nvPr>
        </p:nvSpPr>
        <p:spPr>
          <a:xfrm>
            <a:off x="1187450" y="419100"/>
            <a:ext cx="6624638" cy="1138238"/>
          </a:xfrm>
        </p:spPr>
        <p:txBody>
          <a:bodyPr/>
          <a:lstStyle/>
          <a:p>
            <a:r>
              <a:rPr lang="pt-BR" sz="3600" b="1">
                <a:solidFill>
                  <a:schemeClr val="accent1"/>
                </a:solidFill>
              </a:rPr>
              <a:t>Hiperfenilalaninemias</a:t>
            </a:r>
            <a:endParaRPr lang="pt-BR" sz="3600"/>
          </a:p>
        </p:txBody>
      </p:sp>
      <p:grpSp>
        <p:nvGrpSpPr>
          <p:cNvPr id="4" name="Group 3"/>
          <p:cNvGrpSpPr>
            <a:grpSpLocks noGrp="1"/>
          </p:cNvGrpSpPr>
          <p:nvPr/>
        </p:nvGrpSpPr>
        <p:grpSpPr bwMode="auto">
          <a:xfrm>
            <a:off x="817563" y="1816100"/>
            <a:ext cx="7354887" cy="4276725"/>
            <a:chOff x="437" y="576"/>
            <a:chExt cx="5917" cy="3408"/>
          </a:xfrm>
        </p:grpSpPr>
        <p:pic>
          <p:nvPicPr>
            <p:cNvPr id="57347" name="Picture 4" descr="pku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7" y="576"/>
              <a:ext cx="2811" cy="3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48" name="Picture 5" descr="pku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64" y="576"/>
              <a:ext cx="3090" cy="3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68538" y="274638"/>
            <a:ext cx="4464050" cy="922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Homocistinúria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2600" b="1" dirty="0">
                <a:solidFill>
                  <a:schemeClr val="folHlink"/>
                </a:solidFill>
              </a:rPr>
              <a:t>EIM dos aminoácidos que contém enxofre (sulfurados)</a:t>
            </a:r>
          </a:p>
          <a:p>
            <a:pPr fontAlgn="auto">
              <a:spcAft>
                <a:spcPts val="0"/>
              </a:spcAft>
              <a:defRPr/>
            </a:pPr>
            <a:r>
              <a:rPr lang="pt-BR" sz="2600" dirty="0"/>
              <a:t>Herança autossômica recessiva</a:t>
            </a:r>
          </a:p>
          <a:p>
            <a:pPr fontAlgn="auto">
              <a:spcAft>
                <a:spcPts val="0"/>
              </a:spcAft>
              <a:defRPr/>
            </a:pPr>
            <a:r>
              <a:rPr lang="pt-BR" sz="2600" dirty="0"/>
              <a:t>Incidência rara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pt-BR" sz="2600" dirty="0"/>
              <a:t>1:58.000 a 1:100.000</a:t>
            </a:r>
          </a:p>
          <a:p>
            <a:pPr fontAlgn="auto">
              <a:spcAft>
                <a:spcPts val="0"/>
              </a:spcAft>
              <a:defRPr/>
            </a:pPr>
            <a:r>
              <a:rPr lang="pt-BR" sz="2600" dirty="0"/>
              <a:t>Causa:</a:t>
            </a:r>
          </a:p>
          <a:p>
            <a:pPr lvl="1" algn="just" fontAlgn="auto">
              <a:spcAft>
                <a:spcPts val="0"/>
              </a:spcAft>
              <a:defRPr/>
            </a:pPr>
            <a:r>
              <a:rPr lang="pt-BR" sz="2600" b="1" dirty="0">
                <a:solidFill>
                  <a:schemeClr val="folHlink"/>
                </a:solidFill>
              </a:rPr>
              <a:t>A principal causa é a deficiência da enzima </a:t>
            </a:r>
            <a:r>
              <a:rPr lang="pt-BR" sz="2600" b="1" dirty="0" err="1">
                <a:solidFill>
                  <a:schemeClr val="folHlink"/>
                </a:solidFill>
              </a:rPr>
              <a:t>cistationina</a:t>
            </a:r>
            <a:r>
              <a:rPr lang="pt-BR" sz="2600" b="1" dirty="0">
                <a:solidFill>
                  <a:schemeClr val="folHlink"/>
                </a:solidFill>
              </a:rPr>
              <a:t> </a:t>
            </a:r>
            <a:r>
              <a:rPr lang="pt-BR" sz="2600" b="1" dirty="0">
                <a:solidFill>
                  <a:schemeClr val="folHlink"/>
                </a:solidFill>
                <a:sym typeface="Symbol" pitchFamily="18" charset="2"/>
              </a:rPr>
              <a:t>-</a:t>
            </a:r>
            <a:r>
              <a:rPr lang="pt-BR" sz="2600" b="1" dirty="0" err="1">
                <a:solidFill>
                  <a:schemeClr val="folHlink"/>
                </a:solidFill>
              </a:rPr>
              <a:t>sintetase</a:t>
            </a:r>
            <a:r>
              <a:rPr lang="pt-BR" sz="2600" b="1" dirty="0">
                <a:solidFill>
                  <a:schemeClr val="folHlink"/>
                </a:solidFill>
              </a:rPr>
              <a:t> (CBS) necessária ao catabolismo do aminoácido essencial </a:t>
            </a:r>
            <a:r>
              <a:rPr lang="pt-BR" sz="2600" b="1" dirty="0" err="1">
                <a:solidFill>
                  <a:schemeClr val="folHlink"/>
                </a:solidFill>
              </a:rPr>
              <a:t>Metionina</a:t>
            </a:r>
            <a:r>
              <a:rPr lang="pt-BR" sz="2600" dirty="0"/>
              <a:t>.</a:t>
            </a:r>
          </a:p>
          <a:p>
            <a:pPr lvl="1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600" b="1" dirty="0"/>
              <a:t>	Envolve alterações no metabolismo da homocisteína (HCTY) e também por deficiências em cofatores vitamínicos</a:t>
            </a:r>
            <a:r>
              <a:rPr lang="pt-BR" sz="2600" dirty="0"/>
              <a:t>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8175" y="260350"/>
            <a:ext cx="4967288" cy="922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Homocistinúria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32813" y="6080125"/>
            <a:ext cx="153987" cy="46038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59395" name="Picture 4" descr="http://www.scielo.br/img/revistas/jbpml/v40n5/a06fig0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700213"/>
            <a:ext cx="67818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CaixaDeTexto 4"/>
          <p:cNvSpPr txBox="1">
            <a:spLocks noChangeArrowheads="1"/>
          </p:cNvSpPr>
          <p:nvPr/>
        </p:nvSpPr>
        <p:spPr bwMode="auto">
          <a:xfrm>
            <a:off x="2484438" y="1125538"/>
            <a:ext cx="3857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PERIGO!!!! Aumento dos níveis séricos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2275" y="274638"/>
            <a:ext cx="4967288" cy="922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Quadro clínico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288" y="1125538"/>
            <a:ext cx="7777162" cy="2590800"/>
          </a:xfrm>
        </p:spPr>
        <p:txBody>
          <a:bodyPr/>
          <a:lstStyle/>
          <a:p>
            <a:pPr algn="just">
              <a:buFont typeface="Arial" pitchFamily="34" charset="0"/>
              <a:buNone/>
            </a:pPr>
            <a:r>
              <a:rPr lang="pt-BR" sz="1400" b="1" u="sng"/>
              <a:t>Comprometimento:</a:t>
            </a:r>
          </a:p>
          <a:p>
            <a:pPr algn="just"/>
            <a:r>
              <a:rPr lang="pt-BR" sz="1400" b="1">
                <a:solidFill>
                  <a:schemeClr val="folHlink"/>
                </a:solidFill>
              </a:rPr>
              <a:t>Sistema ocular</a:t>
            </a:r>
          </a:p>
          <a:p>
            <a:pPr lvl="1" algn="just"/>
            <a:r>
              <a:rPr lang="pt-BR" sz="1400"/>
              <a:t>Deslocamento ou luxação do cristalino, glaucoma, miopia</a:t>
            </a:r>
          </a:p>
          <a:p>
            <a:pPr algn="just"/>
            <a:r>
              <a:rPr lang="pt-BR" sz="1400" b="1">
                <a:solidFill>
                  <a:schemeClr val="folHlink"/>
                </a:solidFill>
              </a:rPr>
              <a:t>Sistema esquelético</a:t>
            </a:r>
          </a:p>
          <a:p>
            <a:pPr lvl="1" algn="just"/>
            <a:r>
              <a:rPr lang="pt-BR" sz="1400"/>
              <a:t>Alterações esqueléticas são frequentes com: Osteoporose e outras anormalidades (deformação torácica, membros longos, escoliose, tendência a fraturas patológicas)</a:t>
            </a:r>
          </a:p>
          <a:p>
            <a:pPr lvl="1" algn="just"/>
            <a:endParaRPr lang="pt-BR" sz="1400"/>
          </a:p>
          <a:p>
            <a:pPr algn="just">
              <a:buFont typeface="Arial" pitchFamily="34" charset="0"/>
              <a:buNone/>
            </a:pPr>
            <a:r>
              <a:rPr lang="pt-BR" sz="1400" b="1" u="sng"/>
              <a:t>Características físicas:</a:t>
            </a:r>
          </a:p>
          <a:p>
            <a:pPr lvl="1" algn="just"/>
            <a:r>
              <a:rPr lang="pt-BR" sz="1400"/>
              <a:t>Indivíduos altos e magros (dificuldade para ganhar peso)</a:t>
            </a:r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323850" y="3789363"/>
            <a:ext cx="84963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400" b="1" u="sng">
                <a:latin typeface="Calibri" pitchFamily="34" charset="0"/>
              </a:rPr>
              <a:t>Comprometimento:</a:t>
            </a:r>
          </a:p>
          <a:p>
            <a:pPr algn="just"/>
            <a:r>
              <a:rPr lang="pt-BR" sz="1400" b="1">
                <a:solidFill>
                  <a:schemeClr val="folHlink"/>
                </a:solidFill>
                <a:latin typeface="Calibri" pitchFamily="34" charset="0"/>
              </a:rPr>
              <a:t>Sistema vascular</a:t>
            </a:r>
          </a:p>
          <a:p>
            <a:pPr algn="just"/>
            <a:r>
              <a:rPr lang="pt-BR" sz="1400">
                <a:latin typeface="Calibri" pitchFamily="34" charset="0"/>
              </a:rPr>
              <a:t>	- O </a:t>
            </a:r>
            <a:r>
              <a:rPr lang="pt-BR" sz="1400" b="1">
                <a:latin typeface="Calibri" pitchFamily="34" charset="0"/>
              </a:rPr>
              <a:t>aumento da Homocisteína</a:t>
            </a:r>
            <a:r>
              <a:rPr lang="pt-BR" sz="1400">
                <a:latin typeface="Calibri" pitchFamily="34" charset="0"/>
              </a:rPr>
              <a:t> leva a lesão endotelial (com aumento da proliferação muscular lisa, formação da placa de ateroma; além de Aterosclerose prematura, risco de alterações na coagulação com TVP (trombose venosa profunda), tromboembolismo pulmonar, AVC...</a:t>
            </a:r>
          </a:p>
          <a:p>
            <a:pPr algn="just"/>
            <a:endParaRPr lang="pt-BR" sz="1400">
              <a:latin typeface="Calibri" pitchFamily="34" charset="0"/>
            </a:endParaRPr>
          </a:p>
          <a:p>
            <a:pPr algn="just"/>
            <a:r>
              <a:rPr lang="pt-BR" sz="1400" b="1">
                <a:solidFill>
                  <a:schemeClr val="folHlink"/>
                </a:solidFill>
                <a:latin typeface="Calibri" pitchFamily="34" charset="0"/>
              </a:rPr>
              <a:t>Sistema Nervoso</a:t>
            </a:r>
          </a:p>
          <a:p>
            <a:pPr algn="just"/>
            <a:r>
              <a:rPr lang="pt-BR" sz="1400">
                <a:latin typeface="Calibri" pitchFamily="34" charset="0"/>
              </a:rPr>
              <a:t>	- Deficiência mental (50% dos pacientes), crises epilépticas, distúrbios psiquiátricos</a:t>
            </a:r>
          </a:p>
          <a:p>
            <a:pPr algn="just"/>
            <a:r>
              <a:rPr lang="pt-BR" sz="1400">
                <a:latin typeface="Calibri" pitchFamily="34" charset="0"/>
              </a:rPr>
              <a:t>Obs.: Parece que o </a:t>
            </a:r>
            <a:r>
              <a:rPr lang="pt-BR" sz="1400" b="1">
                <a:latin typeface="Calibri" pitchFamily="34" charset="0"/>
              </a:rPr>
              <a:t>aumento da HCTY</a:t>
            </a:r>
            <a:r>
              <a:rPr lang="pt-BR" sz="1400">
                <a:latin typeface="Calibri" pitchFamily="34" charset="0"/>
              </a:rPr>
              <a:t> cerebral provoca uma ação neuroexcitatória e epileptogênica</a:t>
            </a:r>
            <a:endParaRPr lang="pt-BR" sz="1400" b="1" u="sng">
              <a:latin typeface="Calibri" pitchFamily="34" charset="0"/>
            </a:endParaRPr>
          </a:p>
          <a:p>
            <a:endParaRPr lang="pt-BR" sz="1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9613" y="274638"/>
            <a:ext cx="4608512" cy="9937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Diagnóstico</a:t>
            </a:r>
            <a:endParaRPr lang="pt-BR" sz="3600" dirty="0"/>
          </a:p>
        </p:txBody>
      </p:sp>
      <p:sp>
        <p:nvSpPr>
          <p:cNvPr id="61442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b="1">
                <a:solidFill>
                  <a:srgbClr val="800000"/>
                </a:solidFill>
              </a:rPr>
              <a:t>Precoce</a:t>
            </a:r>
          </a:p>
          <a:p>
            <a:pPr lvl="1"/>
            <a:r>
              <a:rPr lang="pt-BR" sz="2400"/>
              <a:t>Teste do pezinho</a:t>
            </a:r>
          </a:p>
          <a:p>
            <a:r>
              <a:rPr lang="pt-BR" sz="2400" b="1">
                <a:solidFill>
                  <a:srgbClr val="800000"/>
                </a:solidFill>
              </a:rPr>
              <a:t>Bioquímico</a:t>
            </a:r>
          </a:p>
          <a:p>
            <a:pPr lvl="1" algn="just"/>
            <a:r>
              <a:rPr lang="pt-BR" sz="2400" b="1"/>
              <a:t>Elevação dos níveis de Homocisteína</a:t>
            </a:r>
            <a:r>
              <a:rPr lang="pt-BR" sz="2400"/>
              <a:t> </a:t>
            </a:r>
            <a:r>
              <a:rPr lang="pt-BR" sz="2400" b="1"/>
              <a:t>sérica / Homocistina</a:t>
            </a:r>
            <a:r>
              <a:rPr lang="pt-BR" sz="2400"/>
              <a:t> e </a:t>
            </a:r>
            <a:r>
              <a:rPr lang="pt-BR" sz="2400" b="1"/>
              <a:t>Presença de Homocistina</a:t>
            </a:r>
            <a:r>
              <a:rPr lang="pt-BR" sz="2400"/>
              <a:t> e Metionina na urina (menos comum pois os rins são capazes de reabsorver a metionina)</a:t>
            </a:r>
          </a:p>
          <a:p>
            <a:r>
              <a:rPr lang="pt-BR" sz="2400" b="1">
                <a:solidFill>
                  <a:srgbClr val="800000"/>
                </a:solidFill>
              </a:rPr>
              <a:t>Enzimático</a:t>
            </a:r>
          </a:p>
          <a:p>
            <a:pPr lvl="1" algn="just"/>
            <a:r>
              <a:rPr lang="pt-BR" sz="2400"/>
              <a:t>Dosagem da atividade da enzima CBS </a:t>
            </a:r>
            <a:r>
              <a:rPr lang="pt-BR" sz="2400" b="1"/>
              <a:t>(cistationina </a:t>
            </a:r>
            <a:r>
              <a:rPr lang="pt-BR" sz="2400" b="1">
                <a:sym typeface="Symbol" pitchFamily="18" charset="2"/>
              </a:rPr>
              <a:t>-</a:t>
            </a:r>
            <a:r>
              <a:rPr lang="pt-BR" sz="2400" b="1"/>
              <a:t>sintetase) </a:t>
            </a:r>
            <a:r>
              <a:rPr lang="pt-BR" sz="2400" b="1">
                <a:sym typeface="Symbol" pitchFamily="18" charset="2"/>
              </a:rPr>
              <a:t></a:t>
            </a:r>
            <a:r>
              <a:rPr lang="pt-BR" sz="2400" b="1"/>
              <a:t> mostrando atividade nula (homozigotos) e &lt; 50% nos heterozigotos)</a:t>
            </a:r>
          </a:p>
          <a:p>
            <a:pPr>
              <a:buFont typeface="Arial" pitchFamily="34" charset="0"/>
              <a:buNone/>
            </a:pPr>
            <a:endParaRPr lang="pt-BR" sz="2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6375" y="274638"/>
            <a:ext cx="5903913" cy="922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Tratamento dietético</a:t>
            </a:r>
            <a:endParaRPr lang="pt-BR" sz="3600" dirty="0"/>
          </a:p>
        </p:txBody>
      </p:sp>
      <p:sp>
        <p:nvSpPr>
          <p:cNvPr id="63490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92400"/>
          </a:xfrm>
        </p:spPr>
        <p:txBody>
          <a:bodyPr/>
          <a:lstStyle/>
          <a:p>
            <a:pPr algn="just"/>
            <a:r>
              <a:rPr lang="pt-BR" sz="2400"/>
              <a:t>Suporte Nutricional:</a:t>
            </a:r>
          </a:p>
          <a:p>
            <a:pPr lvl="1" algn="just">
              <a:buFont typeface="Arial" pitchFamily="34" charset="0"/>
              <a:buNone/>
            </a:pPr>
            <a:r>
              <a:rPr lang="pt-BR" sz="2400" b="1">
                <a:solidFill>
                  <a:srgbClr val="800000"/>
                </a:solidFill>
              </a:rPr>
              <a:t>4) Manter o estado nutricional adequado</a:t>
            </a:r>
            <a:endParaRPr lang="pt-BR" sz="2400"/>
          </a:p>
          <a:p>
            <a:pPr lvl="1" algn="just">
              <a:buFont typeface="Arial" pitchFamily="34" charset="0"/>
              <a:buNone/>
            </a:pPr>
            <a:r>
              <a:rPr lang="pt-BR" sz="2400" b="1">
                <a:solidFill>
                  <a:srgbClr val="800000"/>
                </a:solidFill>
              </a:rPr>
              <a:t>5) Prevenir catabolismo proteico</a:t>
            </a:r>
          </a:p>
          <a:p>
            <a:pPr lvl="1" algn="just">
              <a:buFont typeface="Arial" pitchFamily="34" charset="0"/>
              <a:buNone/>
            </a:pPr>
            <a:r>
              <a:rPr lang="pt-BR" sz="2400" b="1">
                <a:solidFill>
                  <a:srgbClr val="800000"/>
                </a:solidFill>
              </a:rPr>
              <a:t>6) Prevenir fenômenos tromboembólicos</a:t>
            </a:r>
          </a:p>
          <a:p>
            <a:pPr lvl="1" algn="just">
              <a:buFont typeface="Arial" pitchFamily="34" charset="0"/>
              <a:buNone/>
            </a:pPr>
            <a:endParaRPr lang="pt-BR" sz="2400" b="1">
              <a:solidFill>
                <a:srgbClr val="800000"/>
              </a:solidFill>
            </a:endParaRPr>
          </a:p>
          <a:p>
            <a:pPr lvl="1" algn="just"/>
            <a:r>
              <a:rPr lang="pt-BR" sz="2400" b="1">
                <a:solidFill>
                  <a:srgbClr val="800000"/>
                </a:solidFill>
              </a:rPr>
              <a:t>Suplementação com fórmulas especiais</a:t>
            </a:r>
            <a:endParaRPr lang="pt-BR" sz="2400"/>
          </a:p>
          <a:p>
            <a:pPr>
              <a:buFont typeface="Arial" pitchFamily="34" charset="0"/>
              <a:buNone/>
            </a:pPr>
            <a:endParaRPr lang="pt-BR" sz="2400"/>
          </a:p>
        </p:txBody>
      </p:sp>
      <p:pic>
        <p:nvPicPr>
          <p:cNvPr id="4" name="Picture 2" descr="http://www.cmwsaude.com/loja/components/com_virtuemart/shop_image/product/HCysMed_A_4e15e9d4df7a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25" y="3863975"/>
            <a:ext cx="15795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/>
              <a:t>AMINOÁCIDOS - ALBINISMO ÓCULO-CUTÂNEO (AR)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44663"/>
            <a:ext cx="8229600" cy="4421187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srgbClr val="FF0066"/>
                </a:solidFill>
              </a:rPr>
              <a:t>Ausência do produto final</a:t>
            </a:r>
          </a:p>
          <a:p>
            <a:pPr fontAlgn="auto">
              <a:spcAft>
                <a:spcPts val="0"/>
              </a:spcAft>
              <a:defRPr/>
            </a:pPr>
            <a:endParaRPr lang="pt-BR" dirty="0"/>
          </a:p>
          <a:p>
            <a:pPr fontAlgn="auto">
              <a:spcAft>
                <a:spcPts val="0"/>
              </a:spcAft>
              <a:defRPr/>
            </a:pPr>
            <a:r>
              <a:rPr lang="pt-BR" dirty="0"/>
              <a:t>Defeito no metabolismo da </a:t>
            </a:r>
            <a:r>
              <a:rPr lang="pt-BR" dirty="0">
                <a:solidFill>
                  <a:srgbClr val="FF0000"/>
                </a:solidFill>
              </a:rPr>
              <a:t>MELANINA</a:t>
            </a:r>
            <a:endParaRPr lang="pt-BR" dirty="0"/>
          </a:p>
          <a:p>
            <a:pPr fontAlgn="auto">
              <a:spcAft>
                <a:spcPts val="0"/>
              </a:spcAft>
              <a:defRPr/>
            </a:pPr>
            <a:endParaRPr lang="pt-BR" dirty="0"/>
          </a:p>
          <a:p>
            <a:pPr fontAlgn="auto"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pt-BR" dirty="0"/>
              <a:t>		Deficiência de </a:t>
            </a:r>
            <a:r>
              <a:rPr lang="pt-BR" dirty="0">
                <a:solidFill>
                  <a:srgbClr val="A50021"/>
                </a:solidFill>
              </a:rPr>
              <a:t>Tirosinase</a:t>
            </a:r>
          </a:p>
          <a:p>
            <a:pPr fontAlgn="auto">
              <a:spcAft>
                <a:spcPts val="0"/>
              </a:spcAft>
              <a:buFont typeface="Monotype Sorts" pitchFamily="2" charset="2"/>
              <a:buNone/>
              <a:defRPr/>
            </a:pPr>
            <a:endParaRPr lang="pt-BR" dirty="0"/>
          </a:p>
          <a:p>
            <a:pPr fontAlgn="auto"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pt-BR" dirty="0"/>
              <a:t>acúmulo 			ausência</a:t>
            </a:r>
          </a:p>
          <a:p>
            <a:pPr fontAlgn="auto"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pt-BR" dirty="0"/>
              <a:t>Tirosina			Melanina</a:t>
            </a:r>
          </a:p>
          <a:p>
            <a:pPr fontAlgn="auto"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pt-BR" dirty="0"/>
              <a:t>				(pele, mucosas, cabelos</a:t>
            </a:r>
          </a:p>
          <a:p>
            <a:pPr fontAlgn="auto"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pt-BR" dirty="0"/>
              <a:t>					e olhos)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</p:txBody>
      </p:sp>
      <p:sp>
        <p:nvSpPr>
          <p:cNvPr id="64515" name="AutoShape 4"/>
          <p:cNvSpPr>
            <a:spLocks noChangeArrowheads="1"/>
          </p:cNvSpPr>
          <p:nvPr/>
        </p:nvSpPr>
        <p:spPr bwMode="auto">
          <a:xfrm>
            <a:off x="2987675" y="2963863"/>
            <a:ext cx="215900" cy="465137"/>
          </a:xfrm>
          <a:prstGeom prst="downArrow">
            <a:avLst>
              <a:gd name="adj1" fmla="val 50000"/>
              <a:gd name="adj2" fmla="val 399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64516" name="AutoShape 7"/>
          <p:cNvSpPr>
            <a:spLocks noChangeArrowheads="1"/>
          </p:cNvSpPr>
          <p:nvPr/>
        </p:nvSpPr>
        <p:spPr bwMode="auto">
          <a:xfrm>
            <a:off x="4505325" y="1628775"/>
            <a:ext cx="1219200" cy="823913"/>
          </a:xfrm>
          <a:custGeom>
            <a:avLst/>
            <a:gdLst>
              <a:gd name="T0" fmla="*/ 609544 w 21600"/>
              <a:gd name="T1" fmla="*/ 0 h 21600"/>
              <a:gd name="T2" fmla="*/ 152400 w 21600"/>
              <a:gd name="T3" fmla="*/ 411957 h 21600"/>
              <a:gd name="T4" fmla="*/ 609544 w 21600"/>
              <a:gd name="T5" fmla="*/ 205978 h 21600"/>
              <a:gd name="T6" fmla="*/ 1371600 w 21600"/>
              <a:gd name="T7" fmla="*/ 411957 h 21600"/>
              <a:gd name="T8" fmla="*/ 1066800 w 21600"/>
              <a:gd name="T9" fmla="*/ 617935 h 21600"/>
              <a:gd name="T10" fmla="*/ 762000 w 21600"/>
              <a:gd name="T11" fmla="*/ 41195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4517" name="Line 6"/>
          <p:cNvSpPr>
            <a:spLocks noChangeShapeType="1"/>
          </p:cNvSpPr>
          <p:nvPr/>
        </p:nvSpPr>
        <p:spPr bwMode="auto">
          <a:xfrm flipH="1">
            <a:off x="1908175" y="3827463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4518" name="Line 5"/>
          <p:cNvSpPr>
            <a:spLocks noChangeShapeType="1"/>
          </p:cNvSpPr>
          <p:nvPr/>
        </p:nvSpPr>
        <p:spPr bwMode="auto">
          <a:xfrm>
            <a:off x="3203575" y="38989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ítulo 1"/>
          <p:cNvSpPr>
            <a:spLocks noGrp="1"/>
          </p:cNvSpPr>
          <p:nvPr>
            <p:ph type="title"/>
          </p:nvPr>
        </p:nvSpPr>
        <p:spPr>
          <a:xfrm>
            <a:off x="2051050" y="274638"/>
            <a:ext cx="4968875" cy="993775"/>
          </a:xfrm>
        </p:spPr>
        <p:txBody>
          <a:bodyPr/>
          <a:lstStyle/>
          <a:p>
            <a:r>
              <a:rPr lang="en-US" sz="3600"/>
              <a:t>Albinismo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604250" y="6080125"/>
            <a:ext cx="82550" cy="46038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225" y="1468438"/>
            <a:ext cx="5508625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Doenças do ciclo da </a:t>
            </a:r>
            <a:r>
              <a:rPr lang="pt-BR" sz="3600" b="1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uréia</a:t>
            </a:r>
            <a:br>
              <a:rPr lang="pt-BR" sz="36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pt-BR" sz="36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DCU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2400" b="1">
                <a:solidFill>
                  <a:srgbClr val="800000"/>
                </a:solidFill>
              </a:rPr>
              <a:t>Ciclo da uréia</a:t>
            </a:r>
            <a:r>
              <a:rPr lang="pt-BR" sz="2400"/>
              <a:t> </a:t>
            </a:r>
          </a:p>
          <a:p>
            <a:pPr algn="just">
              <a:buFont typeface="Arial" pitchFamily="34" charset="0"/>
              <a:buNone/>
            </a:pPr>
            <a:r>
              <a:rPr lang="pt-BR" sz="2400">
                <a:sym typeface="Symbol" pitchFamily="18" charset="2"/>
              </a:rPr>
              <a:t>	 via final da excreção de compostos nitrogenados não utilizados no metabolismo.</a:t>
            </a:r>
          </a:p>
          <a:p>
            <a:pPr algn="just">
              <a:buFont typeface="Arial" pitchFamily="34" charset="0"/>
              <a:buNone/>
            </a:pPr>
            <a:endParaRPr lang="pt-BR" sz="2400">
              <a:sym typeface="Symbol" pitchFamily="18" charset="2"/>
            </a:endParaRPr>
          </a:p>
          <a:p>
            <a:pPr algn="just"/>
            <a:r>
              <a:rPr lang="pt-BR" sz="2400" b="1">
                <a:solidFill>
                  <a:srgbClr val="800000"/>
                </a:solidFill>
                <a:sym typeface="Symbol" pitchFamily="18" charset="2"/>
              </a:rPr>
              <a:t>Uréia </a:t>
            </a:r>
          </a:p>
          <a:p>
            <a:pPr algn="just">
              <a:buFont typeface="Arial" pitchFamily="34" charset="0"/>
              <a:buNone/>
            </a:pPr>
            <a:r>
              <a:rPr lang="pt-BR" sz="2400">
                <a:sym typeface="Symbol" pitchFamily="18" charset="2"/>
              </a:rPr>
              <a:t>	 produzida a partir da amônia no processo conhecido como detoxificação hepática</a:t>
            </a:r>
          </a:p>
          <a:p>
            <a:pPr algn="just">
              <a:buFont typeface="Arial" pitchFamily="34" charset="0"/>
              <a:buNone/>
            </a:pPr>
            <a:r>
              <a:rPr lang="pt-BR" sz="2400">
                <a:sym typeface="Symbol" pitchFamily="18" charset="2"/>
              </a:rPr>
              <a:t>	 Não é excretada pelo rim e o aumento dos seus níveis é extremamente danoso e prejudicial ao organismo por sua neurotoxicidade</a:t>
            </a:r>
          </a:p>
          <a:p>
            <a:pPr>
              <a:buFont typeface="Arial" pitchFamily="34" charset="0"/>
              <a:buNone/>
            </a:pPr>
            <a:endParaRPr lang="pt-BR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ítulo 1"/>
          <p:cNvSpPr>
            <a:spLocks noGrp="1"/>
          </p:cNvSpPr>
          <p:nvPr>
            <p:ph type="title"/>
          </p:nvPr>
        </p:nvSpPr>
        <p:spPr>
          <a:xfrm>
            <a:off x="962025" y="274638"/>
            <a:ext cx="7065963" cy="1143000"/>
          </a:xfrm>
        </p:spPr>
        <p:txBody>
          <a:bodyPr/>
          <a:lstStyle/>
          <a:p>
            <a:r>
              <a:rPr lang="pt-BR" sz="3600"/>
              <a:t>Enzimas diferentes funcionam na mesma área de metabolismo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227013" cy="244475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283075" y="2270125"/>
            <a:ext cx="4392613" cy="3463925"/>
            <a:chOff x="1519" y="1430"/>
            <a:chExt cx="2767" cy="2182"/>
          </a:xfrm>
        </p:grpSpPr>
        <p:sp>
          <p:nvSpPr>
            <p:cNvPr id="18437" name="Oval 4"/>
            <p:cNvSpPr>
              <a:spLocks noChangeArrowheads="1"/>
            </p:cNvSpPr>
            <p:nvPr/>
          </p:nvSpPr>
          <p:spPr bwMode="auto">
            <a:xfrm>
              <a:off x="3107" y="2115"/>
              <a:ext cx="1089" cy="9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18438" name="AutoShape 5"/>
            <p:cNvSpPr>
              <a:spLocks noChangeArrowheads="1"/>
            </p:cNvSpPr>
            <p:nvPr/>
          </p:nvSpPr>
          <p:spPr bwMode="auto">
            <a:xfrm>
              <a:off x="1519" y="1570"/>
              <a:ext cx="1315" cy="363"/>
            </a:xfrm>
            <a:custGeom>
              <a:avLst/>
              <a:gdLst>
                <a:gd name="T0" fmla="*/ 986 w 21600"/>
                <a:gd name="T1" fmla="*/ 0 h 21600"/>
                <a:gd name="T2" fmla="*/ 0 w 21600"/>
                <a:gd name="T3" fmla="*/ 182 h 21600"/>
                <a:gd name="T4" fmla="*/ 986 w 21600"/>
                <a:gd name="T5" fmla="*/ 363 h 21600"/>
                <a:gd name="T6" fmla="*/ 1315 w 21600"/>
                <a:gd name="T7" fmla="*/ 18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7 w 21600"/>
                <a:gd name="T13" fmla="*/ 5415 h 21600"/>
                <a:gd name="T14" fmla="*/ 18906 w 21600"/>
                <a:gd name="T15" fmla="*/ 1618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439" name="AutoShape 6"/>
            <p:cNvSpPr>
              <a:spLocks noChangeArrowheads="1"/>
            </p:cNvSpPr>
            <p:nvPr/>
          </p:nvSpPr>
          <p:spPr bwMode="auto">
            <a:xfrm>
              <a:off x="1519" y="2160"/>
              <a:ext cx="1315" cy="363"/>
            </a:xfrm>
            <a:custGeom>
              <a:avLst/>
              <a:gdLst>
                <a:gd name="T0" fmla="*/ 986 w 21600"/>
                <a:gd name="T1" fmla="*/ 0 h 21600"/>
                <a:gd name="T2" fmla="*/ 0 w 21600"/>
                <a:gd name="T3" fmla="*/ 182 h 21600"/>
                <a:gd name="T4" fmla="*/ 986 w 21600"/>
                <a:gd name="T5" fmla="*/ 363 h 21600"/>
                <a:gd name="T6" fmla="*/ 1315 w 21600"/>
                <a:gd name="T7" fmla="*/ 18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7 w 21600"/>
                <a:gd name="T13" fmla="*/ 5415 h 21600"/>
                <a:gd name="T14" fmla="*/ 18906 w 21600"/>
                <a:gd name="T15" fmla="*/ 1618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440" name="AutoShape 7"/>
            <p:cNvSpPr>
              <a:spLocks noChangeArrowheads="1"/>
            </p:cNvSpPr>
            <p:nvPr/>
          </p:nvSpPr>
          <p:spPr bwMode="auto">
            <a:xfrm>
              <a:off x="1519" y="2750"/>
              <a:ext cx="1315" cy="363"/>
            </a:xfrm>
            <a:custGeom>
              <a:avLst/>
              <a:gdLst>
                <a:gd name="T0" fmla="*/ 986 w 21600"/>
                <a:gd name="T1" fmla="*/ 0 h 21600"/>
                <a:gd name="T2" fmla="*/ 0 w 21600"/>
                <a:gd name="T3" fmla="*/ 182 h 21600"/>
                <a:gd name="T4" fmla="*/ 986 w 21600"/>
                <a:gd name="T5" fmla="*/ 363 h 21600"/>
                <a:gd name="T6" fmla="*/ 1315 w 21600"/>
                <a:gd name="T7" fmla="*/ 18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7 w 21600"/>
                <a:gd name="T13" fmla="*/ 5415 h 21600"/>
                <a:gd name="T14" fmla="*/ 18906 w 21600"/>
                <a:gd name="T15" fmla="*/ 1618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9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441" name="AutoShape 8"/>
            <p:cNvSpPr>
              <a:spLocks noChangeArrowheads="1"/>
            </p:cNvSpPr>
            <p:nvPr/>
          </p:nvSpPr>
          <p:spPr bwMode="auto">
            <a:xfrm>
              <a:off x="1519" y="3249"/>
              <a:ext cx="1315" cy="363"/>
            </a:xfrm>
            <a:custGeom>
              <a:avLst/>
              <a:gdLst>
                <a:gd name="T0" fmla="*/ 986 w 21600"/>
                <a:gd name="T1" fmla="*/ 0 h 21600"/>
                <a:gd name="T2" fmla="*/ 0 w 21600"/>
                <a:gd name="T3" fmla="*/ 182 h 21600"/>
                <a:gd name="T4" fmla="*/ 986 w 21600"/>
                <a:gd name="T5" fmla="*/ 363 h 21600"/>
                <a:gd name="T6" fmla="*/ 1315 w 21600"/>
                <a:gd name="T7" fmla="*/ 18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7 w 21600"/>
                <a:gd name="T13" fmla="*/ 5415 h 21600"/>
                <a:gd name="T14" fmla="*/ 18906 w 21600"/>
                <a:gd name="T15" fmla="*/ 1618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442" name="Text Box 9"/>
            <p:cNvSpPr txBox="1">
              <a:spLocks noChangeArrowheads="1"/>
            </p:cNvSpPr>
            <p:nvPr/>
          </p:nvSpPr>
          <p:spPr bwMode="auto">
            <a:xfrm>
              <a:off x="1655" y="1430"/>
              <a:ext cx="127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/>
                <a:t>Enzima 1</a:t>
              </a:r>
            </a:p>
          </p:txBody>
        </p:sp>
        <p:sp>
          <p:nvSpPr>
            <p:cNvPr id="18443" name="Text Box 10"/>
            <p:cNvSpPr txBox="1">
              <a:spLocks noChangeArrowheads="1"/>
            </p:cNvSpPr>
            <p:nvPr/>
          </p:nvSpPr>
          <p:spPr bwMode="auto">
            <a:xfrm>
              <a:off x="1655" y="2024"/>
              <a:ext cx="127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/>
                <a:t>Enzima 2</a:t>
              </a:r>
            </a:p>
          </p:txBody>
        </p:sp>
        <p:sp>
          <p:nvSpPr>
            <p:cNvPr id="18444" name="Text Box 11"/>
            <p:cNvSpPr txBox="1">
              <a:spLocks noChangeArrowheads="1"/>
            </p:cNvSpPr>
            <p:nvPr/>
          </p:nvSpPr>
          <p:spPr bwMode="auto">
            <a:xfrm>
              <a:off x="1655" y="2614"/>
              <a:ext cx="127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/>
                <a:t>Enzima 3</a:t>
              </a:r>
            </a:p>
          </p:txBody>
        </p:sp>
        <p:sp>
          <p:nvSpPr>
            <p:cNvPr id="18445" name="Text Box 12"/>
            <p:cNvSpPr txBox="1">
              <a:spLocks noChangeArrowheads="1"/>
            </p:cNvSpPr>
            <p:nvPr/>
          </p:nvSpPr>
          <p:spPr bwMode="auto">
            <a:xfrm>
              <a:off x="1655" y="3113"/>
              <a:ext cx="127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/>
                <a:t>Enzima 4</a:t>
              </a:r>
            </a:p>
          </p:txBody>
        </p:sp>
        <p:sp>
          <p:nvSpPr>
            <p:cNvPr id="18446" name="Text Box 13"/>
            <p:cNvSpPr txBox="1">
              <a:spLocks noChangeArrowheads="1"/>
            </p:cNvSpPr>
            <p:nvPr/>
          </p:nvSpPr>
          <p:spPr bwMode="auto">
            <a:xfrm>
              <a:off x="3152" y="3158"/>
              <a:ext cx="113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/>
                <a:t>Produto final</a:t>
              </a:r>
            </a:p>
          </p:txBody>
        </p:sp>
      </p:grp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684213" y="2654300"/>
            <a:ext cx="2951162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/>
              <a:t>As enzimas 1, 2 , 3 e 4 atuam conjuntamente para gerar o Produto final.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/>
              <a:t>Na ausência de qualquer uma destas enzimas o defeito será o mesmo: falta do Produto final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/>
              <a:t>Logo a clínica será a mesma!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9250" y="260350"/>
            <a:ext cx="6192838" cy="9937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Doenças do ciclo da </a:t>
            </a:r>
            <a:r>
              <a:rPr lang="pt-B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uréia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2000">
                <a:sym typeface="Symbol" pitchFamily="18" charset="2"/>
              </a:rPr>
              <a:t>O processo que transforma a amônia em uréia depende de </a:t>
            </a:r>
            <a:r>
              <a:rPr lang="pt-BR" sz="2000" b="1">
                <a:solidFill>
                  <a:srgbClr val="800000"/>
                </a:solidFill>
                <a:sym typeface="Symbol" pitchFamily="18" charset="2"/>
              </a:rPr>
              <a:t>6 enzimas</a:t>
            </a:r>
            <a:endParaRPr lang="pt-BR" sz="2000">
              <a:sym typeface="Symbol" pitchFamily="18" charset="2"/>
            </a:endParaRPr>
          </a:p>
          <a:p>
            <a:pPr lvl="2" algn="just"/>
            <a:r>
              <a:rPr lang="pt-BR" sz="2000">
                <a:sym typeface="Symbol" pitchFamily="18" charset="2"/>
              </a:rPr>
              <a:t>Carbamil fosfato sintetase (CPS) </a:t>
            </a:r>
          </a:p>
          <a:p>
            <a:pPr lvl="2" algn="just"/>
            <a:r>
              <a:rPr lang="pt-BR" sz="2000">
                <a:sym typeface="Symbol" pitchFamily="18" charset="2"/>
              </a:rPr>
              <a:t>Ornitina transcarbamilase (OTC)</a:t>
            </a:r>
          </a:p>
          <a:p>
            <a:pPr lvl="2" algn="just"/>
            <a:r>
              <a:rPr lang="pt-BR" sz="2000">
                <a:sym typeface="Symbol" pitchFamily="18" charset="2"/>
              </a:rPr>
              <a:t>Argininosuccinato sintetase (AS) </a:t>
            </a:r>
          </a:p>
          <a:p>
            <a:pPr lvl="2" algn="just"/>
            <a:r>
              <a:rPr lang="pt-BR" sz="2000">
                <a:sym typeface="Symbol" pitchFamily="18" charset="2"/>
              </a:rPr>
              <a:t>Argininosuccinato liase (AC)</a:t>
            </a:r>
          </a:p>
          <a:p>
            <a:pPr lvl="2" algn="just"/>
            <a:r>
              <a:rPr lang="pt-BR" sz="2000">
                <a:sym typeface="Symbol" pitchFamily="18" charset="2"/>
              </a:rPr>
              <a:t>Arginase (A)  </a:t>
            </a:r>
          </a:p>
          <a:p>
            <a:pPr lvl="2" algn="just"/>
            <a:r>
              <a:rPr lang="pt-BR" sz="2000">
                <a:sym typeface="Symbol" pitchFamily="18" charset="2"/>
              </a:rPr>
              <a:t>N-acetilglutamato (NASG).</a:t>
            </a:r>
          </a:p>
          <a:p>
            <a:pPr lvl="2" algn="just">
              <a:buFont typeface="Arial" pitchFamily="34" charset="0"/>
              <a:buNone/>
            </a:pPr>
            <a:endParaRPr lang="pt-BR" sz="2000"/>
          </a:p>
          <a:p>
            <a:pPr algn="just"/>
            <a:r>
              <a:rPr lang="pt-BR" sz="2400" b="1">
                <a:solidFill>
                  <a:srgbClr val="800000"/>
                </a:solidFill>
              </a:rPr>
              <a:t>As DCU são causadas pelo déficit de uma das enzimas referidas e caracteriza-se pela tríade</a:t>
            </a:r>
            <a:r>
              <a:rPr lang="pt-BR" sz="2400"/>
              <a:t>:</a:t>
            </a:r>
          </a:p>
          <a:p>
            <a:pPr lvl="1" algn="just"/>
            <a:r>
              <a:rPr lang="pt-BR" sz="2000"/>
              <a:t> Encefalopatia, Alcalose respiratória e Hiperamoniemia</a:t>
            </a:r>
          </a:p>
          <a:p>
            <a:pPr lvl="2" algn="just">
              <a:buFont typeface="Arial" pitchFamily="34" charset="0"/>
              <a:buNone/>
            </a:pPr>
            <a:endParaRPr lang="pt-BR" sz="2000"/>
          </a:p>
          <a:p>
            <a:pPr>
              <a:buFont typeface="Arial" pitchFamily="34" charset="0"/>
              <a:buNone/>
            </a:pPr>
            <a:endParaRPr lang="pt-BR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7813" y="274638"/>
            <a:ext cx="6119812" cy="922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Doenças do ciclo da </a:t>
            </a:r>
            <a:r>
              <a:rPr lang="pt-BR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uréia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pt-BR" sz="2600" dirty="0"/>
              <a:t>Doença autossômica recessiva</a:t>
            </a:r>
          </a:p>
          <a:p>
            <a:pPr lvl="1" algn="just" fontAlgn="auto">
              <a:spcAft>
                <a:spcPts val="0"/>
              </a:spcAft>
              <a:defRPr/>
            </a:pPr>
            <a:r>
              <a:rPr lang="pt-BR" sz="2600" dirty="0"/>
              <a:t>Exceto o déficit de </a:t>
            </a:r>
            <a:r>
              <a:rPr lang="pt-BR" sz="2600" dirty="0" err="1">
                <a:sym typeface="Symbol" pitchFamily="18" charset="2"/>
              </a:rPr>
              <a:t>Ornitina</a:t>
            </a:r>
            <a:r>
              <a:rPr lang="pt-BR" sz="2600" dirty="0">
                <a:sym typeface="Symbol" pitchFamily="18" charset="2"/>
              </a:rPr>
              <a:t> </a:t>
            </a:r>
            <a:r>
              <a:rPr lang="pt-BR" sz="2600" dirty="0" err="1">
                <a:sym typeface="Symbol" pitchFamily="18" charset="2"/>
              </a:rPr>
              <a:t>transcarbamilase</a:t>
            </a:r>
            <a:r>
              <a:rPr lang="pt-BR" sz="2600" dirty="0">
                <a:sym typeface="Symbol" pitchFamily="18" charset="2"/>
              </a:rPr>
              <a:t> (</a:t>
            </a:r>
            <a:r>
              <a:rPr lang="pt-BR" sz="2600" dirty="0"/>
              <a:t>OTC) cuja transmissão se encontra ligada ao cromossomo X (mulheres afetadas pela deficiência de OTC podem apresentar um quadro mais brando)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pt-BR" sz="2600" dirty="0"/>
              <a:t>Incidência - 1:8.000 a 1:30.000 nascidos vivos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sz="2600" dirty="0"/>
          </a:p>
          <a:p>
            <a:pPr algn="just" fontAlgn="auto">
              <a:spcAft>
                <a:spcPts val="0"/>
              </a:spcAft>
              <a:defRPr/>
            </a:pPr>
            <a:r>
              <a:rPr lang="pt-BR" sz="2600" dirty="0"/>
              <a:t>As DCU podem manifestar-se em qualquer idade, porém, o período neonatal, a infância e a puberdade são os períodos mais comuns, onde o stress metabólico e a infecção podem precipitar situações de catabolismo proteico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4075" y="274638"/>
            <a:ext cx="4968875" cy="922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Manifestações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032250"/>
          </a:xfrm>
        </p:spPr>
        <p:txBody>
          <a:bodyPr rtlCol="0">
            <a:normAutofit fontScale="92500" lnSpcReduction="20000"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pt-BR" sz="2600" b="1" dirty="0">
                <a:solidFill>
                  <a:srgbClr val="800000"/>
                </a:solidFill>
              </a:rPr>
              <a:t>Os primeiros sinais podem aparecer com meses ou anos de vida e ocorrem em surtos nos quais os sintomas são devidos ao </a:t>
            </a:r>
            <a:r>
              <a:rPr lang="pt-BR" sz="2600" b="1" dirty="0">
                <a:solidFill>
                  <a:srgbClr val="800000"/>
                </a:solidFill>
                <a:sym typeface="Symbol" pitchFamily="18" charset="2"/>
              </a:rPr>
              <a:t> da amônia</a:t>
            </a:r>
          </a:p>
          <a:p>
            <a:pPr lvl="1" algn="just" fontAlgn="auto">
              <a:spcAft>
                <a:spcPts val="0"/>
              </a:spcAft>
              <a:defRPr/>
            </a:pPr>
            <a:r>
              <a:rPr lang="pt-BR" sz="2600" dirty="0"/>
              <a:t>Perda de apetite</a:t>
            </a:r>
          </a:p>
          <a:p>
            <a:pPr lvl="1" algn="just" fontAlgn="auto">
              <a:spcAft>
                <a:spcPts val="0"/>
              </a:spcAft>
              <a:defRPr/>
            </a:pPr>
            <a:r>
              <a:rPr lang="pt-BR" sz="2600" dirty="0"/>
              <a:t>Vômitos</a:t>
            </a:r>
          </a:p>
          <a:p>
            <a:pPr lvl="1" algn="just" fontAlgn="auto">
              <a:spcAft>
                <a:spcPts val="0"/>
              </a:spcAft>
              <a:defRPr/>
            </a:pPr>
            <a:r>
              <a:rPr lang="pt-BR" sz="2600" dirty="0"/>
              <a:t>Letargia</a:t>
            </a:r>
          </a:p>
          <a:p>
            <a:pPr lvl="1" algn="just" fontAlgn="auto">
              <a:spcAft>
                <a:spcPts val="0"/>
              </a:spcAft>
              <a:defRPr/>
            </a:pPr>
            <a:r>
              <a:rPr lang="pt-BR" sz="2600" dirty="0"/>
              <a:t>Alteração de comportamento</a:t>
            </a:r>
          </a:p>
          <a:p>
            <a:pPr lvl="1" algn="just" fontAlgn="auto">
              <a:spcAft>
                <a:spcPts val="0"/>
              </a:spcAft>
              <a:defRPr/>
            </a:pPr>
            <a:r>
              <a:rPr lang="pt-BR" sz="2600" dirty="0"/>
              <a:t>Irritabilidade</a:t>
            </a:r>
          </a:p>
          <a:p>
            <a:pPr lvl="1" algn="just" fontAlgn="auto">
              <a:spcAft>
                <a:spcPts val="0"/>
              </a:spcAft>
              <a:defRPr/>
            </a:pPr>
            <a:r>
              <a:rPr lang="pt-BR" sz="2600" dirty="0"/>
              <a:t>Confusão</a:t>
            </a:r>
          </a:p>
          <a:p>
            <a:pPr lvl="1" algn="just" fontAlgn="auto">
              <a:spcAft>
                <a:spcPts val="0"/>
              </a:spcAft>
              <a:defRPr/>
            </a:pPr>
            <a:r>
              <a:rPr lang="pt-BR" sz="2600" dirty="0"/>
              <a:t> </a:t>
            </a:r>
            <a:r>
              <a:rPr lang="pt-BR" sz="2600" dirty="0" err="1"/>
              <a:t>Cefaléia</a:t>
            </a:r>
            <a:endParaRPr lang="pt-BR" sz="2600" dirty="0"/>
          </a:p>
          <a:p>
            <a:pPr lvl="1" algn="just" fontAlgn="auto">
              <a:spcAft>
                <a:spcPts val="0"/>
              </a:spcAft>
              <a:defRPr/>
            </a:pPr>
            <a:r>
              <a:rPr lang="pt-BR" sz="2600" dirty="0"/>
              <a:t> </a:t>
            </a:r>
            <a:r>
              <a:rPr lang="pt-BR" sz="2600" dirty="0" err="1"/>
              <a:t>Ataxia</a:t>
            </a:r>
            <a:endParaRPr lang="pt-BR" sz="2600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4356100" y="4581525"/>
            <a:ext cx="3452813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>
                <a:solidFill>
                  <a:srgbClr val="0033CC"/>
                </a:solidFill>
                <a:latin typeface="Calibri" pitchFamily="34" charset="0"/>
              </a:rPr>
              <a:t>Em quadros crônicos são descritas:</a:t>
            </a:r>
          </a:p>
          <a:p>
            <a:pPr algn="ctr"/>
            <a:r>
              <a:rPr lang="pt-BR">
                <a:solidFill>
                  <a:srgbClr val="0033CC"/>
                </a:solidFill>
                <a:latin typeface="Calibri" pitchFamily="34" charset="0"/>
              </a:rPr>
              <a:t>- Insônia, alucinações e psicoses</a:t>
            </a:r>
          </a:p>
          <a:p>
            <a:pPr algn="ctr"/>
            <a:endParaRPr lang="pt-BR">
              <a:solidFill>
                <a:srgbClr val="0033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350" y="274638"/>
            <a:ext cx="6192838" cy="9937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Tratamento Dietético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pt-BR" sz="2800" b="1" dirty="0">
                <a:solidFill>
                  <a:srgbClr val="800000"/>
                </a:solidFill>
              </a:rPr>
              <a:t>Objetivo: </a:t>
            </a:r>
          </a:p>
          <a:p>
            <a:pPr algn="just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t-BR" sz="2800" b="1" dirty="0">
                <a:solidFill>
                  <a:srgbClr val="800000"/>
                </a:solidFill>
              </a:rPr>
              <a:t> Fazer a depuração da amônia</a:t>
            </a:r>
          </a:p>
          <a:p>
            <a:pPr algn="just"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pt-BR" sz="2800" b="1" dirty="0">
              <a:solidFill>
                <a:srgbClr val="800000"/>
              </a:solidFill>
            </a:endParaRPr>
          </a:p>
          <a:p>
            <a:pPr algn="just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t-BR" sz="2800" b="1" dirty="0">
                <a:solidFill>
                  <a:srgbClr val="800000"/>
                </a:solidFill>
              </a:rPr>
              <a:t> Estabilizar as alterações metabólicas</a:t>
            </a:r>
          </a:p>
          <a:p>
            <a:pPr algn="just"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pt-BR" sz="2800" b="1" dirty="0">
              <a:solidFill>
                <a:srgbClr val="800000"/>
              </a:solidFill>
            </a:endParaRPr>
          </a:p>
          <a:p>
            <a:pPr algn="just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t-BR" sz="2800" b="1" dirty="0">
                <a:solidFill>
                  <a:srgbClr val="800000"/>
                </a:solidFill>
              </a:rPr>
              <a:t> Evitar catabolismo proteico</a:t>
            </a:r>
          </a:p>
          <a:p>
            <a:pPr algn="just"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pt-BR" sz="2800" b="1" dirty="0">
              <a:solidFill>
                <a:srgbClr val="800000"/>
              </a:solidFill>
            </a:endParaRPr>
          </a:p>
          <a:p>
            <a:pPr algn="just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t-BR" sz="2800" b="1" dirty="0">
                <a:solidFill>
                  <a:srgbClr val="800000"/>
                </a:solidFill>
              </a:rPr>
              <a:t> Evitar agravos neurológicos</a:t>
            </a:r>
          </a:p>
          <a:p>
            <a:pPr algn="just"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pt-BR" sz="2800" b="1" dirty="0">
              <a:solidFill>
                <a:srgbClr val="800000"/>
              </a:solidFill>
            </a:endParaRPr>
          </a:p>
          <a:p>
            <a:pPr algn="just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t-BR" sz="2800" b="1" dirty="0">
                <a:solidFill>
                  <a:srgbClr val="800000"/>
                </a:solidFill>
              </a:rPr>
              <a:t> Aporte nutricional para garantir o crescimento e desenvolvimento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68538" y="274638"/>
            <a:ext cx="4464050" cy="922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Tratamento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2400" b="1">
                <a:solidFill>
                  <a:srgbClr val="800000"/>
                </a:solidFill>
              </a:rPr>
              <a:t>Tratamento dietético</a:t>
            </a:r>
          </a:p>
          <a:p>
            <a:pPr lvl="1" algn="just"/>
            <a:r>
              <a:rPr lang="pt-BR" sz="2400" b="1"/>
              <a:t>Restrição de proteínas na dieta</a:t>
            </a:r>
          </a:p>
          <a:p>
            <a:pPr lvl="1" algn="just">
              <a:buFont typeface="Arial" pitchFamily="34" charset="0"/>
              <a:buNone/>
            </a:pPr>
            <a:r>
              <a:rPr lang="pt-BR" sz="2400"/>
              <a:t>Obs.: A implementação de uma dieta hipoproteica justifica-se pelo fato da produção e excreção fisiológicas de ureia aumentarem linearmente com a ingestão proteica</a:t>
            </a:r>
          </a:p>
          <a:p>
            <a:pPr lvl="1" algn="just"/>
            <a:r>
              <a:rPr lang="pt-BR" sz="2400" b="1"/>
              <a:t>Prescrição de aminoácidos essenciais</a:t>
            </a:r>
          </a:p>
          <a:p>
            <a:pPr lvl="1" algn="just"/>
            <a:r>
              <a:rPr lang="pt-BR" sz="2400" b="1"/>
              <a:t>Suplementação de L-carnitina</a:t>
            </a:r>
            <a:r>
              <a:rPr lang="pt-BR" sz="2400"/>
              <a:t> (50 a 100mg/kg/dia) – Em virtude da restrição proteica e colabora para </a:t>
            </a:r>
            <a:r>
              <a:rPr lang="pt-BR" sz="2400">
                <a:sym typeface="Symbol" pitchFamily="18" charset="2"/>
              </a:rPr>
              <a:t> amonemia</a:t>
            </a:r>
          </a:p>
          <a:p>
            <a:pPr lvl="1" algn="just"/>
            <a:r>
              <a:rPr lang="pt-BR" sz="2400" b="1"/>
              <a:t>Suplementação de arginina ou citrulina </a:t>
            </a:r>
            <a:r>
              <a:rPr lang="pt-BR" sz="2400"/>
              <a:t>(exceto na deficiência de arginase)</a:t>
            </a:r>
          </a:p>
          <a:p>
            <a:pPr lvl="1" algn="just"/>
            <a:r>
              <a:rPr lang="pt-BR" sz="2400" b="1"/>
              <a:t>Suplementação com fórmulas metabólicas especiais</a:t>
            </a:r>
          </a:p>
          <a:p>
            <a:pPr>
              <a:buFont typeface="Arial" pitchFamily="34" charset="0"/>
              <a:buNone/>
            </a:pPr>
            <a:endParaRPr lang="pt-BR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04250" y="1341438"/>
            <a:ext cx="82550" cy="76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459788" y="6021388"/>
            <a:ext cx="227012" cy="104775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619250" y="549275"/>
            <a:ext cx="5676900" cy="2395538"/>
          </a:xfrm>
          <a:prstGeom prst="foldedCorner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Calibri" pitchFamily="34" charset="0"/>
              </a:rPr>
              <a:t>METABOLISMO DAS PURINAS</a:t>
            </a:r>
          </a:p>
          <a:p>
            <a:pPr algn="ctr">
              <a:spcBef>
                <a:spcPct val="50000"/>
              </a:spcBef>
            </a:pPr>
            <a:endParaRPr lang="pt-BR" b="1">
              <a:solidFill>
                <a:srgbClr val="FF0000"/>
              </a:solidFill>
              <a:latin typeface="Calibri" pitchFamily="34" charset="0"/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kumimoji="1" lang="pt-BR" sz="2000" b="1">
                <a:solidFill>
                  <a:srgbClr val="FFFFFF"/>
                </a:solidFill>
              </a:rPr>
              <a:t>Síndrome de Lesch-Nyhan</a:t>
            </a:r>
            <a:endParaRPr lang="pt-BR" b="1">
              <a:solidFill>
                <a:srgbClr val="FFFFFF"/>
              </a:solidFill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endParaRPr lang="pt-BR" b="1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Picture 4" descr="CATAB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2175" y="3429000"/>
            <a:ext cx="7064375" cy="30956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ítulo 1"/>
          <p:cNvSpPr>
            <a:spLocks noGrp="1"/>
          </p:cNvSpPr>
          <p:nvPr>
            <p:ph type="title"/>
          </p:nvPr>
        </p:nvSpPr>
        <p:spPr>
          <a:xfrm>
            <a:off x="1979613" y="274638"/>
            <a:ext cx="5040312" cy="1143000"/>
          </a:xfrm>
        </p:spPr>
        <p:txBody>
          <a:bodyPr/>
          <a:lstStyle/>
          <a:p>
            <a:r>
              <a:rPr lang="en-US" sz="3600"/>
              <a:t>Lesh-Nyhan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32813" y="6021388"/>
            <a:ext cx="153987" cy="104775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773238"/>
            <a:ext cx="83693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ítulo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6624637" cy="1066800"/>
          </a:xfrm>
        </p:spPr>
        <p:txBody>
          <a:bodyPr/>
          <a:lstStyle/>
          <a:p>
            <a:r>
              <a:rPr lang="pt-BR" sz="3600" b="1">
                <a:solidFill>
                  <a:srgbClr val="FF0066"/>
                </a:solidFill>
              </a:rPr>
              <a:t>METABOLISMO DAS PURINAS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/>
              <a:t>Síndrome de </a:t>
            </a:r>
            <a:r>
              <a:rPr lang="pt-BR" dirty="0" err="1"/>
              <a:t>Lesch-Nyhan</a:t>
            </a:r>
            <a:r>
              <a:rPr lang="pt-BR" dirty="0"/>
              <a:t> (XR): defeito no metabolismo das purinas </a:t>
            </a:r>
            <a:r>
              <a:rPr lang="pt-BR" dirty="0">
                <a:sym typeface="Symbol" pitchFamily="18" charset="2"/>
              </a:rPr>
              <a:t></a:t>
            </a:r>
            <a:r>
              <a:rPr lang="pt-BR" dirty="0">
                <a:sym typeface="Monotype Sorts" pitchFamily="2" charset="2"/>
              </a:rPr>
              <a:t> superprodução de purina </a:t>
            </a:r>
            <a:r>
              <a:rPr lang="pt-BR" dirty="0">
                <a:sym typeface="Symbol" pitchFamily="18" charset="2"/>
              </a:rPr>
              <a:t></a:t>
            </a:r>
            <a:r>
              <a:rPr lang="pt-BR" dirty="0">
                <a:sym typeface="Monotype Sorts" pitchFamily="2" charset="2"/>
              </a:rPr>
              <a:t> excesso de ácido úrico</a:t>
            </a:r>
          </a:p>
          <a:p>
            <a:pPr fontAlgn="auto">
              <a:spcAft>
                <a:spcPts val="0"/>
              </a:spcAft>
              <a:defRPr/>
            </a:pPr>
            <a:endParaRPr lang="pt-BR" dirty="0">
              <a:sym typeface="Monotype Sorts" pitchFamily="2" charset="2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t-BR" dirty="0">
                <a:sym typeface="Monotype Sorts" pitchFamily="2" charset="2"/>
              </a:rPr>
              <a:t>Defeito enzimático: deficiência da enzima </a:t>
            </a:r>
            <a:r>
              <a:rPr lang="pt-BR" dirty="0">
                <a:solidFill>
                  <a:srgbClr val="FF0066"/>
                </a:solidFill>
                <a:sym typeface="Monotype Sorts" pitchFamily="2" charset="2"/>
              </a:rPr>
              <a:t>Hipoxantina </a:t>
            </a:r>
            <a:r>
              <a:rPr lang="pt-BR" dirty="0" err="1">
                <a:solidFill>
                  <a:srgbClr val="FF0066"/>
                </a:solidFill>
                <a:sym typeface="Monotype Sorts" pitchFamily="2" charset="2"/>
              </a:rPr>
              <a:t>Fosforibosil-Transferase</a:t>
            </a:r>
            <a:r>
              <a:rPr lang="pt-BR" dirty="0">
                <a:solidFill>
                  <a:srgbClr val="FF0066"/>
                </a:solidFill>
                <a:sym typeface="Monotype Sorts" pitchFamily="2" charset="2"/>
              </a:rPr>
              <a:t> (HPRT) </a:t>
            </a:r>
            <a:r>
              <a:rPr lang="pt-BR" dirty="0">
                <a:sym typeface="Monotype Sorts" pitchFamily="2" charset="2"/>
              </a:rPr>
              <a:t> regulação na síntese de purinas </a:t>
            </a:r>
            <a:r>
              <a:rPr lang="pt-BR" dirty="0">
                <a:sym typeface="Symbol" pitchFamily="18" charset="2"/>
              </a:rPr>
              <a:t></a:t>
            </a:r>
            <a:r>
              <a:rPr lang="pt-BR" dirty="0">
                <a:sym typeface="Monotype Sorts" pitchFamily="2" charset="2"/>
              </a:rPr>
              <a:t> converte</a:t>
            </a:r>
          </a:p>
          <a:p>
            <a:pPr fontAlgn="auto"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pt-BR" dirty="0">
                <a:sym typeface="Monotype Sorts" pitchFamily="2" charset="2"/>
              </a:rPr>
              <a:t>	</a:t>
            </a:r>
          </a:p>
          <a:p>
            <a:pPr fontAlgn="auto"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pt-BR" dirty="0">
                <a:sym typeface="Monotype Sorts" pitchFamily="2" charset="2"/>
              </a:rPr>
              <a:t>	Guanina e Hipoxantina		respectivos 						nucleotídeos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</p:txBody>
      </p:sp>
      <p:sp>
        <p:nvSpPr>
          <p:cNvPr id="75779" name="AutoShape 4"/>
          <p:cNvSpPr>
            <a:spLocks noChangeArrowheads="1"/>
          </p:cNvSpPr>
          <p:nvPr/>
        </p:nvSpPr>
        <p:spPr bwMode="auto">
          <a:xfrm>
            <a:off x="4572000" y="4800600"/>
            <a:ext cx="1214438" cy="428625"/>
          </a:xfrm>
          <a:prstGeom prst="curvedDownArrow">
            <a:avLst>
              <a:gd name="adj1" fmla="val 56667"/>
              <a:gd name="adj2" fmla="val 11333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04250" y="1371600"/>
            <a:ext cx="82550" cy="460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76802" name="Picture 1028" descr="Les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80438" y="6126163"/>
            <a:ext cx="58737" cy="46037"/>
          </a:xfrm>
        </p:spPr>
      </p:pic>
      <p:pic>
        <p:nvPicPr>
          <p:cNvPr id="5" name="Picture 1028" descr="Les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5888"/>
            <a:ext cx="8424863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/>
          </p:cNvSpPr>
          <p:nvPr>
            <p:ph type="title"/>
          </p:nvPr>
        </p:nvSpPr>
        <p:spPr>
          <a:xfrm>
            <a:off x="1906588" y="274638"/>
            <a:ext cx="5257800" cy="850900"/>
          </a:xfrm>
        </p:spPr>
        <p:txBody>
          <a:bodyPr/>
          <a:lstStyle/>
          <a:p>
            <a:r>
              <a:rPr lang="pt-BR" sz="2800"/>
              <a:t>Produção de Ácido úrico</a:t>
            </a:r>
          </a:p>
        </p:txBody>
      </p:sp>
      <p:sp>
        <p:nvSpPr>
          <p:cNvPr id="118787" name="Rectangle 3"/>
          <p:cNvSpPr>
            <a:spLocks noGrp="1"/>
          </p:cNvSpPr>
          <p:nvPr>
            <p:ph type="body" idx="1"/>
          </p:nvPr>
        </p:nvSpPr>
        <p:spPr>
          <a:xfrm flipH="1" flipV="1">
            <a:off x="8686800" y="6126163"/>
            <a:ext cx="69850" cy="11112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pt-BR" sz="800"/>
          </a:p>
        </p:txBody>
      </p:sp>
      <p:pic>
        <p:nvPicPr>
          <p:cNvPr id="118788" name="Picture 4" descr="IMG_63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709738"/>
            <a:ext cx="8351838" cy="4916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>
          <a:xfrm>
            <a:off x="962025" y="274638"/>
            <a:ext cx="6850063" cy="1143000"/>
          </a:xfrm>
        </p:spPr>
        <p:txBody>
          <a:bodyPr/>
          <a:lstStyle/>
          <a:p>
            <a:r>
              <a:rPr lang="pt-BR" sz="3600"/>
              <a:t>Doenças diferentes originam-se por defeitos de uma mesma enzima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604250" y="6080125"/>
            <a:ext cx="82550" cy="46038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924300" y="2133600"/>
            <a:ext cx="4032250" cy="4111625"/>
            <a:chOff x="476" y="1566"/>
            <a:chExt cx="2540" cy="2590"/>
          </a:xfrm>
        </p:grpSpPr>
        <p:sp>
          <p:nvSpPr>
            <p:cNvPr id="19461" name="Text Box 4"/>
            <p:cNvSpPr txBox="1">
              <a:spLocks noChangeArrowheads="1"/>
            </p:cNvSpPr>
            <p:nvPr/>
          </p:nvSpPr>
          <p:spPr bwMode="auto">
            <a:xfrm>
              <a:off x="2109" y="1566"/>
              <a:ext cx="9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/>
                <a:t>Produto 1</a:t>
              </a:r>
            </a:p>
          </p:txBody>
        </p:sp>
        <p:grpSp>
          <p:nvGrpSpPr>
            <p:cNvPr id="19462" name="Group 5"/>
            <p:cNvGrpSpPr>
              <a:grpSpLocks/>
            </p:cNvGrpSpPr>
            <p:nvPr/>
          </p:nvGrpSpPr>
          <p:grpSpPr bwMode="auto">
            <a:xfrm>
              <a:off x="476" y="1752"/>
              <a:ext cx="2540" cy="2404"/>
              <a:chOff x="476" y="1752"/>
              <a:chExt cx="2540" cy="2404"/>
            </a:xfrm>
          </p:grpSpPr>
          <p:sp>
            <p:nvSpPr>
              <p:cNvPr id="19463" name="AutoShape 6"/>
              <p:cNvSpPr>
                <a:spLocks noChangeArrowheads="1"/>
              </p:cNvSpPr>
              <p:nvPr/>
            </p:nvSpPr>
            <p:spPr bwMode="auto">
              <a:xfrm>
                <a:off x="476" y="2704"/>
                <a:ext cx="1315" cy="363"/>
              </a:xfrm>
              <a:custGeom>
                <a:avLst/>
                <a:gdLst>
                  <a:gd name="T0" fmla="*/ 986 w 21600"/>
                  <a:gd name="T1" fmla="*/ 0 h 21600"/>
                  <a:gd name="T2" fmla="*/ 0 w 21600"/>
                  <a:gd name="T3" fmla="*/ 182 h 21600"/>
                  <a:gd name="T4" fmla="*/ 986 w 21600"/>
                  <a:gd name="T5" fmla="*/ 363 h 21600"/>
                  <a:gd name="T6" fmla="*/ 1315 w 21600"/>
                  <a:gd name="T7" fmla="*/ 182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67 w 21600"/>
                  <a:gd name="T13" fmla="*/ 5415 h 21600"/>
                  <a:gd name="T14" fmla="*/ 18906 w 21600"/>
                  <a:gd name="T15" fmla="*/ 161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464" name="Oval 7"/>
              <p:cNvSpPr>
                <a:spLocks noChangeArrowheads="1"/>
              </p:cNvSpPr>
              <p:nvPr/>
            </p:nvSpPr>
            <p:spPr bwMode="auto">
              <a:xfrm>
                <a:off x="2245" y="3748"/>
                <a:ext cx="454" cy="408"/>
              </a:xfrm>
              <a:prstGeom prst="ellipse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9465" name="Oval 8"/>
              <p:cNvSpPr>
                <a:spLocks noChangeArrowheads="1"/>
              </p:cNvSpPr>
              <p:nvPr/>
            </p:nvSpPr>
            <p:spPr bwMode="auto">
              <a:xfrm>
                <a:off x="2200" y="1752"/>
                <a:ext cx="454" cy="408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9466" name="Oval 9"/>
              <p:cNvSpPr>
                <a:spLocks noChangeArrowheads="1"/>
              </p:cNvSpPr>
              <p:nvPr/>
            </p:nvSpPr>
            <p:spPr bwMode="auto">
              <a:xfrm>
                <a:off x="2200" y="2432"/>
                <a:ext cx="454" cy="408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9467" name="Oval 10"/>
              <p:cNvSpPr>
                <a:spLocks noChangeArrowheads="1"/>
              </p:cNvSpPr>
              <p:nvPr/>
            </p:nvSpPr>
            <p:spPr bwMode="auto">
              <a:xfrm>
                <a:off x="2200" y="3067"/>
                <a:ext cx="454" cy="408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9468" name="Text Box 11"/>
              <p:cNvSpPr txBox="1">
                <a:spLocks noChangeArrowheads="1"/>
              </p:cNvSpPr>
              <p:nvPr/>
            </p:nvSpPr>
            <p:spPr bwMode="auto">
              <a:xfrm>
                <a:off x="2109" y="2247"/>
                <a:ext cx="90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/>
                  <a:t>Produto 2</a:t>
                </a:r>
              </a:p>
            </p:txBody>
          </p:sp>
          <p:sp>
            <p:nvSpPr>
              <p:cNvPr id="19469" name="Text Box 12"/>
              <p:cNvSpPr txBox="1">
                <a:spLocks noChangeArrowheads="1"/>
              </p:cNvSpPr>
              <p:nvPr/>
            </p:nvSpPr>
            <p:spPr bwMode="auto">
              <a:xfrm>
                <a:off x="2109" y="2882"/>
                <a:ext cx="90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/>
                  <a:t>Produto 3</a:t>
                </a:r>
              </a:p>
            </p:txBody>
          </p:sp>
          <p:sp>
            <p:nvSpPr>
              <p:cNvPr id="19470" name="Text Box 13"/>
              <p:cNvSpPr txBox="1">
                <a:spLocks noChangeArrowheads="1"/>
              </p:cNvSpPr>
              <p:nvPr/>
            </p:nvSpPr>
            <p:spPr bwMode="auto">
              <a:xfrm>
                <a:off x="2109" y="3562"/>
                <a:ext cx="90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/>
                  <a:t>Produto 4</a:t>
                </a:r>
              </a:p>
            </p:txBody>
          </p:sp>
          <p:sp>
            <p:nvSpPr>
              <p:cNvPr id="19471" name="Text Box 14"/>
              <p:cNvSpPr txBox="1">
                <a:spLocks noChangeArrowheads="1"/>
              </p:cNvSpPr>
              <p:nvPr/>
            </p:nvSpPr>
            <p:spPr bwMode="auto">
              <a:xfrm>
                <a:off x="702" y="2564"/>
                <a:ext cx="108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/>
                  <a:t>Enzima Y</a:t>
                </a:r>
              </a:p>
            </p:txBody>
          </p:sp>
        </p:grpSp>
      </p:grpSp>
      <p:sp>
        <p:nvSpPr>
          <p:cNvPr id="16" name="CaixaDeTexto 15"/>
          <p:cNvSpPr txBox="1">
            <a:spLocks noChangeArrowheads="1"/>
          </p:cNvSpPr>
          <p:nvPr/>
        </p:nvSpPr>
        <p:spPr bwMode="auto">
          <a:xfrm flipH="1">
            <a:off x="611188" y="2420938"/>
            <a:ext cx="252095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 sz="2000"/>
              <a:t>A enzima Y atua em 4 rotas metabólicas, que produzem produtos diferentes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sz="2000"/>
              <a:t>Logo, na ausência da enzima Y todos os 4 produtos estarão ausentes, o que resulta numa mesma clínica</a:t>
            </a:r>
          </a:p>
          <a:p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ítulo 1"/>
          <p:cNvSpPr>
            <a:spLocks noGrp="1"/>
          </p:cNvSpPr>
          <p:nvPr>
            <p:ph type="title"/>
          </p:nvPr>
        </p:nvSpPr>
        <p:spPr>
          <a:xfrm>
            <a:off x="684213" y="274638"/>
            <a:ext cx="4464050" cy="922337"/>
          </a:xfrm>
        </p:spPr>
        <p:txBody>
          <a:bodyPr/>
          <a:lstStyle/>
          <a:p>
            <a:r>
              <a:rPr lang="pt-BR" sz="3200" b="1">
                <a:solidFill>
                  <a:srgbClr val="A50021"/>
                </a:solidFill>
              </a:rPr>
              <a:t>QUADRO CLÍNICO</a:t>
            </a:r>
            <a:endParaRPr lang="pt-BR" sz="3200"/>
          </a:p>
        </p:txBody>
      </p:sp>
      <p:sp>
        <p:nvSpPr>
          <p:cNvPr id="77826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600200"/>
            <a:ext cx="5556250" cy="3700463"/>
          </a:xfrm>
        </p:spPr>
        <p:txBody>
          <a:bodyPr/>
          <a:lstStyle/>
          <a:p>
            <a:r>
              <a:rPr lang="pt-BR" sz="2800">
                <a:sym typeface="Symbol" pitchFamily="18" charset="2"/>
              </a:rPr>
              <a:t> ácido úrico no sangue</a:t>
            </a:r>
          </a:p>
          <a:p>
            <a:r>
              <a:rPr lang="pt-BR" sz="2800">
                <a:sym typeface="Symbol" pitchFamily="18" charset="2"/>
              </a:rPr>
              <a:t>Gota e cálculo renal</a:t>
            </a:r>
          </a:p>
          <a:p>
            <a:r>
              <a:rPr lang="pt-BR" sz="2800">
                <a:sym typeface="Symbol" pitchFamily="18" charset="2"/>
              </a:rPr>
              <a:t>cristais de urato nas articulações, cartilagem e ouvido externo</a:t>
            </a:r>
          </a:p>
          <a:p>
            <a:r>
              <a:rPr lang="pt-BR" sz="2800">
                <a:sym typeface="Symbol" pitchFamily="18" charset="2"/>
              </a:rPr>
              <a:t>paralisia cerebral - RM</a:t>
            </a:r>
          </a:p>
          <a:p>
            <a:r>
              <a:rPr lang="pt-BR" sz="2800">
                <a:sym typeface="Symbol" pitchFamily="18" charset="2"/>
              </a:rPr>
              <a:t>auto-agressão e auto-mutilação</a:t>
            </a:r>
          </a:p>
          <a:p>
            <a:r>
              <a:rPr lang="pt-BR" sz="2800">
                <a:sym typeface="Symbol" pitchFamily="18" charset="2"/>
              </a:rPr>
              <a:t>Tratamento: Alopurinol</a:t>
            </a:r>
            <a:endParaRPr lang="pt-BR" sz="2800"/>
          </a:p>
          <a:p>
            <a:pPr>
              <a:buFont typeface="Arial" pitchFamily="34" charset="0"/>
              <a:buNone/>
            </a:pPr>
            <a:endParaRPr lang="pt-BR"/>
          </a:p>
        </p:txBody>
      </p:sp>
      <p:pic>
        <p:nvPicPr>
          <p:cNvPr id="4" name="Picture 5" descr="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2963" y="1058863"/>
            <a:ext cx="2536825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giorg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357563"/>
            <a:ext cx="16859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/>
          </p:cNvSpPr>
          <p:nvPr>
            <p:ph type="title"/>
          </p:nvPr>
        </p:nvSpPr>
        <p:spPr>
          <a:xfrm>
            <a:off x="1908175" y="274638"/>
            <a:ext cx="5257800" cy="1143000"/>
          </a:xfrm>
        </p:spPr>
        <p:txBody>
          <a:bodyPr/>
          <a:lstStyle/>
          <a:p>
            <a:r>
              <a:rPr lang="pt-BR" sz="2800"/>
              <a:t>Sindrome de Lesch-Nyhan</a:t>
            </a:r>
            <a:br>
              <a:rPr lang="pt-BR" sz="2800"/>
            </a:br>
            <a:r>
              <a:rPr lang="pt-BR" sz="2800"/>
              <a:t>automutilação</a:t>
            </a:r>
          </a:p>
        </p:txBody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>
          <a:xfrm>
            <a:off x="8604250" y="6021388"/>
            <a:ext cx="82550" cy="10477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pt-BR" sz="800"/>
          </a:p>
        </p:txBody>
      </p:sp>
      <p:pic>
        <p:nvPicPr>
          <p:cNvPr id="119812" name="Picture 4" descr="IMG_63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535113"/>
            <a:ext cx="7488237" cy="5186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ítulo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6913563" cy="1143000"/>
          </a:xfrm>
        </p:spPr>
        <p:txBody>
          <a:bodyPr/>
          <a:lstStyle/>
          <a:p>
            <a:r>
              <a:rPr lang="en-US" sz="3600"/>
              <a:t>Doenças de intolerância a açucares</a:t>
            </a:r>
            <a:endParaRPr lang="pt-BR" sz="3600"/>
          </a:p>
        </p:txBody>
      </p:sp>
      <p:sp>
        <p:nvSpPr>
          <p:cNvPr id="78850" name="Espaço Reservado para Conteúdo 2"/>
          <p:cNvSpPr>
            <a:spLocks noGrp="1"/>
          </p:cNvSpPr>
          <p:nvPr>
            <p:ph idx="1"/>
          </p:nvPr>
        </p:nvSpPr>
        <p:spPr>
          <a:xfrm>
            <a:off x="3121025" y="1744663"/>
            <a:ext cx="5554663" cy="2547937"/>
          </a:xfrm>
        </p:spPr>
        <p:txBody>
          <a:bodyPr/>
          <a:lstStyle/>
          <a:p>
            <a:r>
              <a:rPr lang="pt-BR" sz="2800"/>
              <a:t>Galactosemia clássica</a:t>
            </a:r>
          </a:p>
          <a:p>
            <a:r>
              <a:rPr lang="pt-BR" sz="2800"/>
              <a:t>Deficiência de galactoquinase</a:t>
            </a:r>
          </a:p>
          <a:p>
            <a:r>
              <a:rPr lang="pt-BR" sz="2800"/>
              <a:t>Deficiência da epimerase</a:t>
            </a:r>
          </a:p>
          <a:p>
            <a:r>
              <a:rPr lang="pt-BR" sz="2800"/>
              <a:t>Intolerância hereditária a frutose</a:t>
            </a:r>
          </a:p>
          <a:p>
            <a:pPr>
              <a:buFont typeface="Wingdings" pitchFamily="2" charset="2"/>
              <a:buNone/>
            </a:pPr>
            <a:endParaRPr lang="pt-BR"/>
          </a:p>
          <a:p>
            <a:pPr>
              <a:buFont typeface="Arial" pitchFamily="34" charset="0"/>
              <a:buNone/>
            </a:pPr>
            <a:endParaRPr lang="pt-BR"/>
          </a:p>
        </p:txBody>
      </p:sp>
      <p:sp>
        <p:nvSpPr>
          <p:cNvPr id="78851" name="CaixaDeTexto 3"/>
          <p:cNvSpPr txBox="1">
            <a:spLocks noChangeArrowheads="1"/>
          </p:cNvSpPr>
          <p:nvPr/>
        </p:nvSpPr>
        <p:spPr bwMode="auto">
          <a:xfrm>
            <a:off x="250825" y="2276475"/>
            <a:ext cx="25923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>
                <a:solidFill>
                  <a:srgbClr val="FF0000"/>
                </a:solidFill>
                <a:latin typeface="Calibri" pitchFamily="34" charset="0"/>
              </a:rPr>
              <a:t>INTOLERÂNCIA AOS AÇÚCARES</a:t>
            </a:r>
          </a:p>
        </p:txBody>
      </p:sp>
      <p:sp>
        <p:nvSpPr>
          <p:cNvPr id="78852" name="AutoShape 6"/>
          <p:cNvSpPr>
            <a:spLocks/>
          </p:cNvSpPr>
          <p:nvPr/>
        </p:nvSpPr>
        <p:spPr bwMode="auto">
          <a:xfrm>
            <a:off x="2916238" y="1412875"/>
            <a:ext cx="287337" cy="2736850"/>
          </a:xfrm>
          <a:prstGeom prst="leftBrace">
            <a:avLst>
              <a:gd name="adj1" fmla="val 8515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2275" y="274638"/>
            <a:ext cx="5111750" cy="922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Galactosemia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850" y="1341438"/>
            <a:ext cx="8229600" cy="4525962"/>
          </a:xfrm>
        </p:spPr>
        <p:txBody>
          <a:bodyPr/>
          <a:lstStyle/>
          <a:p>
            <a:r>
              <a:rPr lang="pt-BR" sz="2800"/>
              <a:t>Herança autossômica recessiva</a:t>
            </a:r>
          </a:p>
          <a:p>
            <a:pPr algn="just"/>
            <a:r>
              <a:rPr lang="pt-BR" sz="2800"/>
              <a:t>A galactosemia é um erro inato do metabolismo, caracterizado por uma inabilidade em converter galactose em glicose da maneira normal. </a:t>
            </a:r>
          </a:p>
          <a:p>
            <a:pPr algn="just"/>
            <a:r>
              <a:rPr lang="pt-BR" sz="2800"/>
              <a:t>O resultado imediato é o </a:t>
            </a:r>
            <a:r>
              <a:rPr lang="pt-BR" sz="2800">
                <a:solidFill>
                  <a:srgbClr val="800000"/>
                </a:solidFill>
              </a:rPr>
              <a:t>acúmulo de metabólitos da galactose no organismo</a:t>
            </a:r>
            <a:r>
              <a:rPr lang="pt-BR" sz="2800"/>
              <a:t>, que passa a ter níveis circulantes elevados e tóxicos, principalmente para o fígado, cérebro e olhos. </a:t>
            </a:r>
          </a:p>
          <a:p>
            <a:pPr algn="just"/>
            <a:r>
              <a:rPr lang="pt-BR" sz="2800"/>
              <a:t>A incidência desse tipo é de 1:50.000 neonatos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4075" y="274638"/>
            <a:ext cx="4895850" cy="9937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Galactosemia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2400"/>
              <a:t>A lactose do leite é a principal fonte de galactose na dieta. </a:t>
            </a:r>
          </a:p>
          <a:p>
            <a:pPr algn="just"/>
            <a:r>
              <a:rPr lang="pt-BR" sz="2400"/>
              <a:t>A hidrólise da lactose resulta em glicose e galactose. </a:t>
            </a:r>
          </a:p>
          <a:p>
            <a:pPr algn="just"/>
            <a:r>
              <a:rPr lang="pt-BR" sz="2400"/>
              <a:t>O principal passo do metabolismo da galactose, em humanos, é a </a:t>
            </a:r>
            <a:r>
              <a:rPr lang="pt-BR" sz="2400">
                <a:solidFill>
                  <a:srgbClr val="800000"/>
                </a:solidFill>
              </a:rPr>
              <a:t>conversão de galactose em glicose</a:t>
            </a:r>
            <a:r>
              <a:rPr lang="pt-BR" sz="2400"/>
              <a:t> </a:t>
            </a:r>
          </a:p>
          <a:p>
            <a:pPr algn="just"/>
            <a:r>
              <a:rPr lang="pt-BR" sz="2400"/>
              <a:t>A principal via metabólica para utilização da galactose, envolve 3 enzimas:</a:t>
            </a:r>
          </a:p>
          <a:p>
            <a:pPr lvl="1" algn="just"/>
            <a:r>
              <a:rPr lang="pt-BR" sz="2400"/>
              <a:t>Galactose-1-fosfatase (GALT)</a:t>
            </a:r>
          </a:p>
          <a:p>
            <a:pPr lvl="1" algn="just"/>
            <a:r>
              <a:rPr lang="pt-BR" sz="2400"/>
              <a:t>Galactoquinase (GALK)</a:t>
            </a:r>
          </a:p>
          <a:p>
            <a:pPr lvl="1" algn="just"/>
            <a:r>
              <a:rPr lang="pt-BR" sz="2400"/>
              <a:t>Uridil-difosfato-galactose-4’-epimerase (GALE)</a:t>
            </a:r>
          </a:p>
          <a:p>
            <a:pPr lvl="1"/>
            <a:endParaRPr lang="pt-BR" b="1">
              <a:solidFill>
                <a:srgbClr val="800000"/>
              </a:solidFill>
            </a:endParaRPr>
          </a:p>
          <a:p>
            <a:pPr>
              <a:buFont typeface="Arial" pitchFamily="34" charset="0"/>
              <a:buNone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7063" y="274638"/>
            <a:ext cx="5267325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dirty="0"/>
              <a:t>Intolerância aos açúcares- </a:t>
            </a:r>
            <a:r>
              <a:rPr lang="pt-BR" sz="3600" dirty="0" err="1"/>
              <a:t>galactosemia</a:t>
            </a:r>
            <a:r>
              <a:rPr lang="pt-BR" sz="3600" dirty="0"/>
              <a:t> clássica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550" cy="244475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4" name="Picture 7" descr="GALC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1655763"/>
            <a:ext cx="838835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9613" y="274638"/>
            <a:ext cx="4679950" cy="922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Galactosemia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997200"/>
            <a:ext cx="8229600" cy="3268663"/>
          </a:xfrm>
        </p:spPr>
        <p:txBody>
          <a:bodyPr/>
          <a:lstStyle/>
          <a:p>
            <a:r>
              <a:rPr lang="pt-BR" sz="2200" b="1"/>
              <a:t>Galactosemia clássica</a:t>
            </a:r>
          </a:p>
          <a:p>
            <a:pPr lvl="1" algn="just"/>
            <a:r>
              <a:rPr lang="pt-BR" sz="2200"/>
              <a:t>Após alguns dias recebendo leite materno ou fórmula contendo lactose, a criança afetada apresenta:</a:t>
            </a:r>
          </a:p>
          <a:p>
            <a:pPr lvl="2" algn="just"/>
            <a:r>
              <a:rPr lang="pt-BR" sz="2200"/>
              <a:t>Sucção débil, baixo ganho ponderal, hipoglicemia, alterações hepáticas, diátese hemorrágica, icterícia, hiperamonemia (casos + graves).</a:t>
            </a:r>
          </a:p>
          <a:p>
            <a:pPr lvl="2" algn="just"/>
            <a:r>
              <a:rPr lang="pt-BR" sz="2200"/>
              <a:t>Catarata neonatal – manifestação considerada clássica, mas ocorre apenas em 10% dos pacientes nesta idade</a:t>
            </a:r>
          </a:p>
          <a:p>
            <a:pPr>
              <a:buFont typeface="Arial" pitchFamily="34" charset="0"/>
              <a:buNone/>
            </a:pPr>
            <a:endParaRPr lang="pt-BR"/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339725" y="1268413"/>
            <a:ext cx="83359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>
                <a:solidFill>
                  <a:srgbClr val="800000"/>
                </a:solidFill>
                <a:latin typeface="Calibri" pitchFamily="34" charset="0"/>
              </a:rPr>
              <a:t>A principal enzima deficiente é a GALT </a:t>
            </a:r>
          </a:p>
          <a:p>
            <a:pPr algn="ctr"/>
            <a:endParaRPr lang="pt-BR" sz="2000" b="1">
              <a:solidFill>
                <a:srgbClr val="800000"/>
              </a:solidFill>
              <a:latin typeface="Calibri" pitchFamily="34" charset="0"/>
            </a:endParaRPr>
          </a:p>
          <a:p>
            <a:pPr algn="ctr"/>
            <a:r>
              <a:rPr lang="pt-BR" sz="2000">
                <a:latin typeface="Calibri" pitchFamily="34" charset="0"/>
              </a:rPr>
              <a:t>Esta disfunção leva ao acúmulo de galactose 1-fosfato impedindo a formação de glicose-1-fosfato que entraria na glicogenólise (degradação do glicogênio). </a:t>
            </a:r>
            <a:r>
              <a:rPr lang="pt-BR" sz="2000" b="1">
                <a:solidFill>
                  <a:srgbClr val="800000"/>
                </a:solidFill>
                <a:latin typeface="Calibri" pitchFamily="34" charset="0"/>
              </a:rPr>
              <a:t> </a:t>
            </a:r>
          </a:p>
          <a:p>
            <a:pPr algn="ctr"/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39975" y="274638"/>
            <a:ext cx="4679950" cy="9937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Galactosemia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525963"/>
          </a:xfrm>
        </p:spPr>
        <p:txBody>
          <a:bodyPr/>
          <a:lstStyle/>
          <a:p>
            <a:r>
              <a:rPr lang="pt-BR" sz="2400"/>
              <a:t>Diagnóstico</a:t>
            </a:r>
          </a:p>
          <a:p>
            <a:pPr lvl="1"/>
            <a:r>
              <a:rPr lang="pt-BR" sz="2400"/>
              <a:t>Triagem neonatal</a:t>
            </a:r>
          </a:p>
          <a:p>
            <a:pPr lvl="2"/>
            <a:r>
              <a:rPr lang="pt-BR"/>
              <a:t>Não é oferecida na rede pública brasileira</a:t>
            </a:r>
          </a:p>
          <a:p>
            <a:r>
              <a:rPr lang="pt-BR" sz="2400">
                <a:solidFill>
                  <a:srgbClr val="800000"/>
                </a:solidFill>
              </a:rPr>
              <a:t>Tratamento dietético</a:t>
            </a:r>
          </a:p>
          <a:p>
            <a:pPr lvl="1"/>
            <a:r>
              <a:rPr lang="pt-BR" sz="2400"/>
              <a:t>Restrição de Lactose e galactose</a:t>
            </a:r>
          </a:p>
          <a:p>
            <a:pPr lvl="1"/>
            <a:r>
              <a:rPr lang="pt-BR" sz="2400"/>
              <a:t>Dieta enteral, com triglicerídeos de cadeia média (TCM) e sem galactose</a:t>
            </a:r>
          </a:p>
          <a:p>
            <a:pPr lvl="1"/>
            <a:r>
              <a:rPr lang="pt-BR" sz="2400"/>
              <a:t>Após estabilização do quadro – usar fórmulas a base de soja, enriquecidas com cálcio</a:t>
            </a:r>
          </a:p>
          <a:p>
            <a:pPr lvl="1"/>
            <a:endParaRPr lang="pt-BR"/>
          </a:p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04250" y="1371600"/>
            <a:ext cx="82550" cy="460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84994" name="Picture 5" descr="galacpthw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21700" y="5949950"/>
            <a:ext cx="103188" cy="176213"/>
          </a:xfrm>
        </p:spPr>
      </p:pic>
      <p:pic>
        <p:nvPicPr>
          <p:cNvPr id="5" name="Picture 5" descr="galacpthw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8663" y="476250"/>
            <a:ext cx="3633787" cy="613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1071563" y="1268413"/>
            <a:ext cx="2420937" cy="800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Galactosemia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ítulo 1"/>
          <p:cNvSpPr>
            <a:spLocks noGrp="1"/>
          </p:cNvSpPr>
          <p:nvPr>
            <p:ph type="title"/>
          </p:nvPr>
        </p:nvSpPr>
        <p:spPr>
          <a:xfrm>
            <a:off x="1979613" y="274638"/>
            <a:ext cx="4968875" cy="1066800"/>
          </a:xfrm>
        </p:spPr>
        <p:txBody>
          <a:bodyPr/>
          <a:lstStyle/>
          <a:p>
            <a:r>
              <a:rPr lang="en-US" sz="3600">
                <a:solidFill>
                  <a:srgbClr val="0070C0"/>
                </a:solidFill>
              </a:rPr>
              <a:t>Galactosemia</a:t>
            </a:r>
            <a:endParaRPr lang="pt-BR" sz="3600">
              <a:solidFill>
                <a:srgbClr val="0070C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550" cy="315913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86019" name="Picture 5" descr="galactosem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665288"/>
            <a:ext cx="6480175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ítulo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272338" cy="1143000"/>
          </a:xfrm>
        </p:spPr>
        <p:txBody>
          <a:bodyPr/>
          <a:lstStyle/>
          <a:p>
            <a:r>
              <a:rPr lang="en-US" sz="3600"/>
              <a:t>Complexidade de vias metabólicas</a:t>
            </a:r>
            <a:endParaRPr lang="pt-BR" sz="360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640763" y="6043613"/>
            <a:ext cx="46037" cy="60325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1557338"/>
            <a:ext cx="5329238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51050" y="274638"/>
            <a:ext cx="4968875" cy="922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b="1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Frutosemia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2600"/>
              <a:t>Transtorno autossômico recessivo do metabolismo da frutose </a:t>
            </a:r>
            <a:r>
              <a:rPr lang="pt-BR" sz="2600">
                <a:sym typeface="Symbol" pitchFamily="18" charset="2"/>
              </a:rPr>
              <a:t> </a:t>
            </a:r>
            <a:r>
              <a:rPr lang="pt-BR" sz="2600" b="1"/>
              <a:t>comprometimento na utilização de frutose pelo organismo</a:t>
            </a:r>
          </a:p>
          <a:p>
            <a:pPr algn="just"/>
            <a:r>
              <a:rPr lang="pt-BR" sz="2600"/>
              <a:t>Causa:</a:t>
            </a:r>
          </a:p>
          <a:p>
            <a:pPr lvl="1" algn="just"/>
            <a:r>
              <a:rPr lang="pt-BR" sz="2600">
                <a:solidFill>
                  <a:srgbClr val="800000"/>
                </a:solidFill>
              </a:rPr>
              <a:t>Deficiência da enzima frutose 1,6-bifosfato aldolase (Aldolase B) resultando no acúmulo de frutose-1-fosfato</a:t>
            </a:r>
            <a:r>
              <a:rPr lang="pt-BR" sz="2600"/>
              <a:t> </a:t>
            </a:r>
            <a:endParaRPr lang="pt-BR" sz="2600">
              <a:solidFill>
                <a:srgbClr val="800000"/>
              </a:solidFill>
            </a:endParaRPr>
          </a:p>
          <a:p>
            <a:pPr algn="just"/>
            <a:r>
              <a:rPr lang="pt-BR" sz="2600"/>
              <a:t>Incidência</a:t>
            </a:r>
          </a:p>
          <a:p>
            <a:pPr lvl="1" algn="just"/>
            <a:r>
              <a:rPr lang="pt-BR" sz="2600"/>
              <a:t>1:20.000</a:t>
            </a:r>
          </a:p>
          <a:p>
            <a:pPr>
              <a:buFont typeface="Arial" pitchFamily="34" charset="0"/>
              <a:buNone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150" y="260350"/>
            <a:ext cx="4824413" cy="9366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Frutosemia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113337"/>
          </a:xfrm>
        </p:spPr>
        <p:txBody>
          <a:bodyPr/>
          <a:lstStyle/>
          <a:p>
            <a:pPr algn="just"/>
            <a:r>
              <a:rPr lang="pt-BR" sz="2400"/>
              <a:t>Frutose: carboidrato muito comum na natureza</a:t>
            </a:r>
          </a:p>
          <a:p>
            <a:pPr lvl="1" algn="just"/>
            <a:r>
              <a:rPr lang="pt-BR" sz="2400"/>
              <a:t>Monossacarídeo</a:t>
            </a:r>
          </a:p>
          <a:p>
            <a:pPr lvl="2" algn="just"/>
            <a:r>
              <a:rPr lang="pt-BR"/>
              <a:t>Frutas, vegetais e mel</a:t>
            </a:r>
          </a:p>
          <a:p>
            <a:pPr lvl="1" algn="just"/>
            <a:r>
              <a:rPr lang="pt-BR" sz="2400"/>
              <a:t>Dissacarídeo</a:t>
            </a:r>
          </a:p>
          <a:p>
            <a:pPr lvl="2" algn="just"/>
            <a:r>
              <a:rPr lang="pt-BR"/>
              <a:t>Sacarose (açúcar de cozinha)</a:t>
            </a:r>
          </a:p>
          <a:p>
            <a:pPr lvl="1" algn="just"/>
            <a:r>
              <a:rPr lang="pt-BR" sz="2400"/>
              <a:t>Trissacarídeo</a:t>
            </a:r>
          </a:p>
          <a:p>
            <a:pPr lvl="2" algn="just"/>
            <a:r>
              <a:rPr lang="pt-BR"/>
              <a:t>Rafinose (leguminosas)</a:t>
            </a:r>
          </a:p>
          <a:p>
            <a:pPr lvl="1" algn="just"/>
            <a:r>
              <a:rPr lang="pt-BR" sz="2400"/>
              <a:t>Tetrassacarídeo</a:t>
            </a:r>
          </a:p>
          <a:p>
            <a:pPr lvl="2" algn="just"/>
            <a:r>
              <a:rPr lang="pt-BR"/>
              <a:t>Estaquiose (leguminosas)</a:t>
            </a:r>
          </a:p>
          <a:p>
            <a:pPr lvl="1" algn="just"/>
            <a:r>
              <a:rPr lang="pt-BR" sz="2400"/>
              <a:t>Polímeros</a:t>
            </a:r>
          </a:p>
          <a:p>
            <a:pPr lvl="2" algn="just"/>
            <a:r>
              <a:rPr lang="pt-BR"/>
              <a:t>Inulina (chicória)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9613" y="274638"/>
            <a:ext cx="4679950" cy="9937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Fisiopatologia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algn="just"/>
            <a:r>
              <a:rPr lang="pt-BR" sz="2000"/>
              <a:t>Frutose:</a:t>
            </a:r>
          </a:p>
          <a:p>
            <a:pPr lvl="1" algn="just"/>
            <a:r>
              <a:rPr lang="pt-BR" sz="2000"/>
              <a:t>Quando absorvida pelo intestino delgado (ID), é rapidamente utilizada pelo organismo</a:t>
            </a:r>
          </a:p>
          <a:p>
            <a:pPr lvl="1" algn="just"/>
            <a:r>
              <a:rPr lang="pt-BR" sz="2000"/>
              <a:t>Metabolismo</a:t>
            </a:r>
          </a:p>
          <a:p>
            <a:pPr lvl="2" algn="just"/>
            <a:r>
              <a:rPr lang="pt-BR" sz="2000"/>
              <a:t>Ocorre principalmente no fígado, nos rins e ID visando a transformação em glicose</a:t>
            </a:r>
          </a:p>
          <a:p>
            <a:pPr lvl="1" algn="just"/>
            <a:r>
              <a:rPr lang="pt-BR" sz="2000">
                <a:solidFill>
                  <a:srgbClr val="800000"/>
                </a:solidFill>
              </a:rPr>
              <a:t>Deficiência de aldolase B</a:t>
            </a:r>
          </a:p>
          <a:p>
            <a:pPr lvl="2" algn="just"/>
            <a:r>
              <a:rPr lang="pt-BR" sz="2000"/>
              <a:t>Impede o transporte de frutose pela membrana intestinal</a:t>
            </a:r>
          </a:p>
          <a:p>
            <a:pPr lvl="2" algn="just"/>
            <a:r>
              <a:rPr lang="pt-BR" sz="2000"/>
              <a:t>O excesso de frutose não absorvida atua como agente osmótico que absorve água para a luz intestinal</a:t>
            </a:r>
          </a:p>
          <a:p>
            <a:pPr lvl="2" algn="just"/>
            <a:r>
              <a:rPr lang="pt-BR" sz="2000"/>
              <a:t>A frutose não absorvida é fermentada no cólon por bactérias e  produz gases (metano, dióxido de carbono)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51050" y="274638"/>
            <a:ext cx="4897438" cy="9937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Quadro clínico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525963"/>
          </a:xfrm>
        </p:spPr>
        <p:txBody>
          <a:bodyPr rtlCol="0">
            <a:normAutofit lnSpcReduction="10000"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pt-BR" sz="2600" dirty="0"/>
              <a:t>Desconforto gastrointestinal</a:t>
            </a:r>
          </a:p>
          <a:p>
            <a:pPr lvl="1" algn="just" fontAlgn="auto">
              <a:spcAft>
                <a:spcPts val="0"/>
              </a:spcAft>
              <a:defRPr/>
            </a:pPr>
            <a:r>
              <a:rPr lang="pt-BR" sz="2600" dirty="0"/>
              <a:t>Vômitos, </a:t>
            </a:r>
            <a:r>
              <a:rPr lang="pt-BR" sz="2600" dirty="0" err="1"/>
              <a:t>diarréia</a:t>
            </a:r>
            <a:r>
              <a:rPr lang="pt-BR" sz="2600" dirty="0"/>
              <a:t>, distensão abdominal e flatulência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pt-BR" sz="2600" dirty="0"/>
              <a:t>Hipoglicemia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600" dirty="0"/>
              <a:t>	A frutose-1- fosfato acumulada inibe a </a:t>
            </a:r>
            <a:r>
              <a:rPr lang="pt-BR" sz="2600" dirty="0" err="1"/>
              <a:t>glicogenólise</a:t>
            </a:r>
            <a:r>
              <a:rPr lang="pt-BR" sz="2600" dirty="0"/>
              <a:t> e </a:t>
            </a:r>
            <a:r>
              <a:rPr lang="pt-BR" sz="2600" dirty="0" err="1"/>
              <a:t>gliconeogênese</a:t>
            </a:r>
            <a:r>
              <a:rPr lang="pt-BR" sz="2600" dirty="0"/>
              <a:t>, causando hipoglicemia severa, seguida à ingestão de frutose </a:t>
            </a:r>
          </a:p>
          <a:p>
            <a:pPr lvl="1" algn="just" fontAlgn="auto">
              <a:spcAft>
                <a:spcPts val="0"/>
              </a:spcAft>
              <a:defRPr/>
            </a:pPr>
            <a:r>
              <a:rPr lang="pt-BR" sz="2600" dirty="0"/>
              <a:t>Tende a não ser muito exacerbada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pt-BR" sz="2600" dirty="0"/>
              <a:t>Intoxicação hepática</a:t>
            </a:r>
          </a:p>
          <a:p>
            <a:pPr lvl="1" algn="just" fontAlgn="auto">
              <a:spcAft>
                <a:spcPts val="0"/>
              </a:spcAft>
              <a:defRPr/>
            </a:pPr>
            <a:r>
              <a:rPr lang="pt-BR" sz="2600" dirty="0" err="1"/>
              <a:t>Hepatomegalia</a:t>
            </a:r>
            <a:r>
              <a:rPr lang="pt-BR" sz="2600" dirty="0"/>
              <a:t>, icterícia, ascite, melena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pt-BR" sz="2600" dirty="0"/>
              <a:t>Intoxicação renal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/>
          </p:cNvSpPr>
          <p:nvPr>
            <p:ph type="title"/>
          </p:nvPr>
        </p:nvSpPr>
        <p:spPr>
          <a:xfrm>
            <a:off x="1187450" y="274638"/>
            <a:ext cx="6553200" cy="850900"/>
          </a:xfrm>
        </p:spPr>
        <p:txBody>
          <a:bodyPr/>
          <a:lstStyle/>
          <a:p>
            <a:r>
              <a:rPr lang="pt-BR" sz="3200"/>
              <a:t>DEFICIÊNCIA DE PROTEINAS SÉRICAS</a:t>
            </a:r>
          </a:p>
        </p:txBody>
      </p:sp>
      <p:sp>
        <p:nvSpPr>
          <p:cNvPr id="1280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800">
                <a:solidFill>
                  <a:srgbClr val="0033CC"/>
                </a:solidFill>
              </a:rPr>
              <a:t>Doença de Wilson</a:t>
            </a:r>
          </a:p>
          <a:p>
            <a:r>
              <a:rPr lang="pt-BR" sz="2400"/>
              <a:t> Acúmulo de cobre -  Destilação de cachaça  - alambique de cobre</a:t>
            </a:r>
          </a:p>
          <a:p>
            <a:r>
              <a:rPr lang="pt-BR" sz="2400"/>
              <a:t>Cobre: 95% ceruloplasmina</a:t>
            </a:r>
          </a:p>
          <a:p>
            <a:r>
              <a:rPr lang="pt-BR" sz="2400"/>
              <a:t>              5% albumina</a:t>
            </a:r>
          </a:p>
          <a:p>
            <a:r>
              <a:rPr lang="pt-BR" sz="2400"/>
              <a:t>Efeito: Depósito – fígado - cirrose</a:t>
            </a:r>
          </a:p>
          <a:p>
            <a:r>
              <a:rPr lang="pt-BR" sz="2400"/>
              <a:t>                              - cérebro - retardo mental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/>
          </p:cNvSpPr>
          <p:nvPr>
            <p:ph type="title"/>
          </p:nvPr>
        </p:nvSpPr>
        <p:spPr>
          <a:xfrm>
            <a:off x="1042988" y="274638"/>
            <a:ext cx="6624637" cy="993775"/>
          </a:xfrm>
        </p:spPr>
        <p:txBody>
          <a:bodyPr/>
          <a:lstStyle/>
          <a:p>
            <a:r>
              <a:rPr lang="pt-BR" sz="3200"/>
              <a:t>Doenças Metabólicas Hereditárias</a:t>
            </a:r>
          </a:p>
        </p:txBody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pt-BR" sz="2000"/>
              <a:t>• </a:t>
            </a:r>
            <a:r>
              <a:rPr lang="pt-BR" sz="2000" b="1"/>
              <a:t>Grupo I - Catabolismo ou Síntese Macromoléculas</a:t>
            </a:r>
          </a:p>
          <a:p>
            <a:pPr>
              <a:lnSpc>
                <a:spcPct val="80000"/>
              </a:lnSpc>
            </a:pPr>
            <a:r>
              <a:rPr lang="pt-BR" sz="2000" b="1"/>
              <a:t>Doenças de Depósito Lisossômico</a:t>
            </a:r>
          </a:p>
          <a:p>
            <a:pPr>
              <a:lnSpc>
                <a:spcPct val="80000"/>
              </a:lnSpc>
            </a:pPr>
            <a:r>
              <a:rPr lang="pt-BR" sz="2000" b="1"/>
              <a:t>Esfingolipidoses</a:t>
            </a:r>
          </a:p>
          <a:p>
            <a:pPr>
              <a:lnSpc>
                <a:spcPct val="80000"/>
              </a:lnSpc>
            </a:pPr>
            <a:r>
              <a:rPr lang="pt-BR" sz="2000" b="1"/>
              <a:t>Doença de Gaucher</a:t>
            </a:r>
          </a:p>
          <a:p>
            <a:pPr>
              <a:lnSpc>
                <a:spcPct val="80000"/>
              </a:lnSpc>
            </a:pPr>
            <a:r>
              <a:rPr lang="pt-BR" sz="2000" b="1"/>
              <a:t>Doença de Fabry</a:t>
            </a:r>
          </a:p>
          <a:p>
            <a:pPr>
              <a:lnSpc>
                <a:spcPct val="80000"/>
              </a:lnSpc>
            </a:pPr>
            <a:r>
              <a:rPr lang="pt-BR" sz="2000" b="1"/>
              <a:t>Doença de Niemann-Pick</a:t>
            </a:r>
          </a:p>
          <a:p>
            <a:pPr>
              <a:lnSpc>
                <a:spcPct val="80000"/>
              </a:lnSpc>
            </a:pPr>
            <a:r>
              <a:rPr lang="pt-BR" sz="2000" b="1"/>
              <a:t>Doença de Farber</a:t>
            </a:r>
          </a:p>
          <a:p>
            <a:pPr>
              <a:lnSpc>
                <a:spcPct val="80000"/>
              </a:lnSpc>
            </a:pPr>
            <a:r>
              <a:rPr lang="pt-BR" sz="2000" b="1"/>
              <a:t>Gangliosidoses: GM1; GM 2</a:t>
            </a:r>
          </a:p>
          <a:p>
            <a:pPr>
              <a:lnSpc>
                <a:spcPct val="80000"/>
              </a:lnSpc>
            </a:pPr>
            <a:r>
              <a:rPr lang="pt-BR" sz="2000" b="1"/>
              <a:t>Leucodistrofia Metacromática</a:t>
            </a:r>
          </a:p>
          <a:p>
            <a:pPr>
              <a:lnSpc>
                <a:spcPct val="80000"/>
              </a:lnSpc>
            </a:pPr>
            <a:r>
              <a:rPr lang="pt-BR" sz="2000" b="1"/>
              <a:t>Doença de Krabbe</a:t>
            </a:r>
          </a:p>
          <a:p>
            <a:pPr>
              <a:lnSpc>
                <a:spcPct val="80000"/>
              </a:lnSpc>
            </a:pPr>
            <a:r>
              <a:rPr lang="pt-BR" sz="2000" b="1"/>
              <a:t>Mucopolissacaridoses</a:t>
            </a:r>
          </a:p>
          <a:p>
            <a:pPr>
              <a:lnSpc>
                <a:spcPct val="80000"/>
              </a:lnSpc>
            </a:pPr>
            <a:r>
              <a:rPr lang="pt-BR" sz="2000" b="1"/>
              <a:t>Doença de Pompe</a:t>
            </a:r>
          </a:p>
          <a:p>
            <a:pPr>
              <a:lnSpc>
                <a:spcPct val="80000"/>
              </a:lnSpc>
            </a:pPr>
            <a:r>
              <a:rPr lang="pt-BR" sz="2000" b="1"/>
              <a:t>Oligossacaridoses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0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0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0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0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05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105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105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/>
          </p:cNvSpPr>
          <p:nvPr>
            <p:ph type="title"/>
          </p:nvPr>
        </p:nvSpPr>
        <p:spPr>
          <a:xfrm flipH="1" flipV="1">
            <a:off x="8686800" y="1417638"/>
            <a:ext cx="69850" cy="69850"/>
          </a:xfrm>
        </p:spPr>
        <p:txBody>
          <a:bodyPr/>
          <a:lstStyle/>
          <a:p>
            <a:endParaRPr lang="pt-BR" sz="4000"/>
          </a:p>
        </p:txBody>
      </p:sp>
      <p:pic>
        <p:nvPicPr>
          <p:cNvPr id="10957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604250" y="6040438"/>
            <a:ext cx="82550" cy="66675"/>
          </a:xfrm>
          <a:noFill/>
          <a:ln/>
        </p:spPr>
      </p:pic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8525" y="481013"/>
            <a:ext cx="7777163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482600" y="4292600"/>
            <a:ext cx="156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CC0000"/>
                </a:solidFill>
              </a:rPr>
              <a:t>LISOSSOMO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/>
          </p:cNvSpPr>
          <p:nvPr>
            <p:ph type="title"/>
          </p:nvPr>
        </p:nvSpPr>
        <p:spPr>
          <a:xfrm>
            <a:off x="1114425" y="274638"/>
            <a:ext cx="6913563" cy="1143000"/>
          </a:xfrm>
        </p:spPr>
        <p:txBody>
          <a:bodyPr/>
          <a:lstStyle/>
          <a:p>
            <a:r>
              <a:rPr lang="pt-BR" sz="3600"/>
              <a:t>Doença de Depósito Lisossômico</a:t>
            </a:r>
          </a:p>
        </p:txBody>
      </p:sp>
      <p:sp>
        <p:nvSpPr>
          <p:cNvPr id="1116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sz="2800"/>
              <a:t>Deficiência enzimática leva ao depósito de macromoléculas não degradadas e o gradual aumento do lisossomo leva a disfunção celular e do órgão</a:t>
            </a:r>
          </a:p>
          <a:p>
            <a:pPr>
              <a:lnSpc>
                <a:spcPct val="90000"/>
              </a:lnSpc>
            </a:pPr>
            <a:endParaRPr lang="pt-BR" sz="2800"/>
          </a:p>
          <a:p>
            <a:pPr>
              <a:lnSpc>
                <a:spcPct val="90000"/>
              </a:lnSpc>
            </a:pPr>
            <a:r>
              <a:rPr lang="pt-BR" sz="2800"/>
              <a:t> Qual tecido será afetado e a idade que os sintomas se desenvolvem, depende de quão importante é a via de degradação em um dado tecido e em que estágio do desenvolvimento se encontra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ítulo 1"/>
          <p:cNvSpPr>
            <a:spLocks noGrp="1"/>
          </p:cNvSpPr>
          <p:nvPr>
            <p:ph type="title"/>
          </p:nvPr>
        </p:nvSpPr>
        <p:spPr>
          <a:xfrm>
            <a:off x="1476375" y="274638"/>
            <a:ext cx="5688013" cy="1143000"/>
          </a:xfrm>
        </p:spPr>
        <p:txBody>
          <a:bodyPr/>
          <a:lstStyle/>
          <a:p>
            <a:r>
              <a:rPr lang="pt-BR" sz="3600"/>
              <a:t> Doenças lisossomais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49813" y="1744663"/>
            <a:ext cx="3683000" cy="3629025"/>
          </a:xfrm>
        </p:spPr>
        <p:txBody>
          <a:bodyPr rtlCol="0">
            <a:normAutofit fontScale="925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pt-BR" dirty="0" err="1"/>
              <a:t>Hurler</a:t>
            </a:r>
            <a:endParaRPr lang="pt-BR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pt-BR" dirty="0" err="1"/>
              <a:t>Huler</a:t>
            </a:r>
            <a:r>
              <a:rPr lang="pt-BR" dirty="0"/>
              <a:t>- </a:t>
            </a:r>
            <a:r>
              <a:rPr lang="pt-BR" dirty="0" err="1"/>
              <a:t>Sacheie</a:t>
            </a:r>
            <a:endParaRPr lang="pt-BR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pt-BR" dirty="0" err="1"/>
              <a:t>Scheie</a:t>
            </a:r>
            <a:endParaRPr lang="pt-BR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pt-BR" dirty="0" err="1"/>
              <a:t>Tay</a:t>
            </a:r>
            <a:r>
              <a:rPr lang="pt-BR" dirty="0"/>
              <a:t>- Sachs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pt-BR" dirty="0"/>
              <a:t>Doença de </a:t>
            </a:r>
            <a:r>
              <a:rPr lang="pt-BR" dirty="0" err="1"/>
              <a:t>Fabry</a:t>
            </a:r>
            <a:endParaRPr lang="pt-BR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pt-BR" dirty="0"/>
              <a:t>doença de </a:t>
            </a:r>
            <a:r>
              <a:rPr lang="pt-BR" dirty="0" err="1"/>
              <a:t>Gaucher</a:t>
            </a:r>
            <a:endParaRPr lang="pt-BR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pt-BR" dirty="0" err="1"/>
              <a:t>Nieman-Pick</a:t>
            </a:r>
            <a:endParaRPr lang="pt-BR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</p:txBody>
      </p:sp>
      <p:sp>
        <p:nvSpPr>
          <p:cNvPr id="92163" name="AutoShape 7"/>
          <p:cNvSpPr>
            <a:spLocks/>
          </p:cNvSpPr>
          <p:nvPr/>
        </p:nvSpPr>
        <p:spPr bwMode="auto">
          <a:xfrm>
            <a:off x="4572000" y="1773238"/>
            <a:ext cx="287338" cy="1439862"/>
          </a:xfrm>
          <a:prstGeom prst="leftBrace">
            <a:avLst>
              <a:gd name="adj1" fmla="val 4175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92164" name="AutoShape 10"/>
          <p:cNvSpPr>
            <a:spLocks/>
          </p:cNvSpPr>
          <p:nvPr/>
        </p:nvSpPr>
        <p:spPr bwMode="auto">
          <a:xfrm>
            <a:off x="4643438" y="3213100"/>
            <a:ext cx="144462" cy="2376488"/>
          </a:xfrm>
          <a:prstGeom prst="leftBrace">
            <a:avLst>
              <a:gd name="adj1" fmla="val 13708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92165" name="CaixaDeTexto 5"/>
          <p:cNvSpPr txBox="1">
            <a:spLocks noChangeArrowheads="1"/>
          </p:cNvSpPr>
          <p:nvPr/>
        </p:nvSpPr>
        <p:spPr bwMode="auto">
          <a:xfrm>
            <a:off x="971550" y="2206625"/>
            <a:ext cx="34417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>
                <a:solidFill>
                  <a:schemeClr val="folHlink"/>
                </a:solidFill>
                <a:latin typeface="Calibri" pitchFamily="34" charset="0"/>
              </a:rPr>
              <a:t>MUCOPOLISSACARIDOSES</a:t>
            </a:r>
          </a:p>
          <a:p>
            <a:pPr>
              <a:lnSpc>
                <a:spcPct val="90000"/>
              </a:lnSpc>
            </a:pPr>
            <a:endParaRPr lang="pt-BR" sz="2400">
              <a:solidFill>
                <a:schemeClr val="folHlink"/>
              </a:solidFill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chemeClr val="folHlink"/>
              </a:solidFill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chemeClr val="folHlink"/>
              </a:solidFill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endParaRPr lang="pt-BR" sz="2400">
              <a:solidFill>
                <a:schemeClr val="folHlink"/>
              </a:solidFill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endParaRPr lang="pt-BR" sz="2400">
              <a:solidFill>
                <a:schemeClr val="folHlink"/>
              </a:solidFill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pt-BR" sz="2400">
                <a:solidFill>
                  <a:schemeClr val="folHlink"/>
                </a:solidFill>
                <a:latin typeface="Calibri" pitchFamily="34" charset="0"/>
              </a:rPr>
              <a:t>ESFINGOLIPIDOSES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ítulo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5616575" cy="1066800"/>
          </a:xfrm>
        </p:spPr>
        <p:txBody>
          <a:bodyPr/>
          <a:lstStyle/>
          <a:p>
            <a:r>
              <a:rPr lang="en-US" sz="3600"/>
              <a:t>Doenças lisossomais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71638"/>
            <a:ext cx="3970338" cy="3557587"/>
          </a:xfrm>
        </p:spPr>
        <p:txBody>
          <a:bodyPr/>
          <a:lstStyle/>
          <a:p>
            <a:r>
              <a:rPr lang="pt-BR" sz="2400">
                <a:solidFill>
                  <a:schemeClr val="folHlink"/>
                </a:solidFill>
              </a:rPr>
              <a:t>MUCOPOLISSACARIDOSES</a:t>
            </a:r>
          </a:p>
          <a:p>
            <a:r>
              <a:rPr lang="pt-BR" sz="2400"/>
              <a:t>acúmulo de glicosaminoglicanos leva a desorganização do tecido conjuntivo(fígado, ossos, córnea)</a:t>
            </a:r>
          </a:p>
          <a:p>
            <a:pPr>
              <a:buFont typeface="Arial" pitchFamily="34" charset="0"/>
              <a:buNone/>
            </a:pPr>
            <a:endParaRPr lang="pt-BR"/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5795963" y="1700213"/>
            <a:ext cx="295275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>
                <a:solidFill>
                  <a:schemeClr val="folHlink"/>
                </a:solidFill>
                <a:latin typeface="Calibri" pitchFamily="34" charset="0"/>
              </a:rPr>
              <a:t>ESFINGOLIPIDOSES</a:t>
            </a:r>
          </a:p>
          <a:p>
            <a:r>
              <a:rPr lang="pt-BR" sz="2400">
                <a:latin typeface="Calibri" pitchFamily="34" charset="0"/>
              </a:rPr>
              <a:t>-Acúmulo de algum lipídio</a:t>
            </a:r>
          </a:p>
          <a:p>
            <a:r>
              <a:rPr lang="pt-BR" sz="2400">
                <a:latin typeface="Calibri" pitchFamily="34" charset="0"/>
              </a:rPr>
              <a:t>-Membranas celulares ( tecido nervoso)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ítulo 1"/>
          <p:cNvSpPr>
            <a:spLocks noGrp="1"/>
          </p:cNvSpPr>
          <p:nvPr>
            <p:ph type="title"/>
          </p:nvPr>
        </p:nvSpPr>
        <p:spPr>
          <a:xfrm>
            <a:off x="1403350" y="274638"/>
            <a:ext cx="6264275" cy="1143000"/>
          </a:xfrm>
        </p:spPr>
        <p:txBody>
          <a:bodyPr/>
          <a:lstStyle/>
          <a:p>
            <a:r>
              <a:rPr lang="pt-BR" sz="3600" b="1"/>
              <a:t>Quando suspeitar de EIM?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pt-BR">
                <a:solidFill>
                  <a:srgbClr val="CC0000"/>
                </a:solidFill>
              </a:rPr>
              <a:t>SINAIS DE DEGENERAÇÃO DO SNC</a:t>
            </a:r>
          </a:p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pt-BR"/>
              <a:t>Desaceleração e parada do desenvolvimento psicomotor</a:t>
            </a:r>
          </a:p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pt-BR"/>
              <a:t> Ocorrência de sinais neurológicos anormais (ataxia, espasticidades, convulsões)</a:t>
            </a:r>
          </a:p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pt-BR"/>
              <a:t> Progressão de piora inexorável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ítulo 1"/>
          <p:cNvSpPr>
            <a:spLocks noGrp="1"/>
          </p:cNvSpPr>
          <p:nvPr>
            <p:ph type="title"/>
          </p:nvPr>
        </p:nvSpPr>
        <p:spPr>
          <a:xfrm>
            <a:off x="1835150" y="274638"/>
            <a:ext cx="5473700" cy="1143000"/>
          </a:xfrm>
        </p:spPr>
        <p:txBody>
          <a:bodyPr/>
          <a:lstStyle/>
          <a:p>
            <a:r>
              <a:rPr lang="en-US" sz="3600"/>
              <a:t>Mucopolisacaridoses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604250" y="6080125"/>
            <a:ext cx="82550" cy="46038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412875"/>
            <a:ext cx="76327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ítulo 1"/>
          <p:cNvSpPr>
            <a:spLocks noGrp="1"/>
          </p:cNvSpPr>
          <p:nvPr>
            <p:ph type="title"/>
          </p:nvPr>
        </p:nvSpPr>
        <p:spPr>
          <a:xfrm>
            <a:off x="1692275" y="274638"/>
            <a:ext cx="5832475" cy="922337"/>
          </a:xfrm>
        </p:spPr>
        <p:txBody>
          <a:bodyPr/>
          <a:lstStyle/>
          <a:p>
            <a:r>
              <a:rPr lang="pt-BR" sz="3600" b="1">
                <a:solidFill>
                  <a:srgbClr val="FF0066"/>
                </a:solidFill>
              </a:rPr>
              <a:t>MUCOPOLISSACARIDOSE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327650"/>
          </a:xfrm>
        </p:spPr>
        <p:txBody>
          <a:bodyPr rtlCol="0">
            <a:normAutofit fontScale="77500" lnSpcReduction="2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pt-BR" sz="3600" dirty="0"/>
              <a:t>Armazenamento lisossômico de mucopolissacarídeos </a:t>
            </a:r>
            <a:r>
              <a:rPr lang="pt-BR" dirty="0">
                <a:cs typeface="Arial" charset="0"/>
              </a:rPr>
              <a:t>→</a:t>
            </a:r>
            <a:r>
              <a:rPr lang="pt-BR" sz="3600" dirty="0">
                <a:sym typeface="Monotype Sorts" pitchFamily="2" charset="2"/>
              </a:rPr>
              <a:t> </a:t>
            </a:r>
            <a:r>
              <a:rPr lang="pt-BR" sz="2800" dirty="0">
                <a:sym typeface="Monotype Sorts" pitchFamily="2" charset="2"/>
              </a:rPr>
              <a:t>depositados e armazenados em diversos tecidos </a:t>
            </a:r>
            <a:r>
              <a:rPr lang="pt-BR" dirty="0">
                <a:cs typeface="Arial" charset="0"/>
              </a:rPr>
              <a:t>→</a:t>
            </a:r>
            <a:r>
              <a:rPr lang="pt-BR" sz="2800" dirty="0">
                <a:sym typeface="Monotype Sorts" pitchFamily="2" charset="2"/>
              </a:rPr>
              <a:t> </a:t>
            </a:r>
            <a:r>
              <a:rPr lang="pt-BR" sz="2800" dirty="0" err="1">
                <a:sym typeface="Monotype Sorts" pitchFamily="2" charset="2"/>
              </a:rPr>
              <a:t>hepatoesplênico</a:t>
            </a:r>
            <a:r>
              <a:rPr lang="pt-BR" sz="2800" dirty="0">
                <a:sym typeface="Monotype Sorts" pitchFamily="2" charset="2"/>
              </a:rPr>
              <a:t>, nervoso, ósseo, cartilaginoso, glandular, cardiovascular, oftalmológico</a:t>
            </a:r>
            <a:endParaRPr lang="pt-BR" sz="28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pt-BR" sz="3600" dirty="0"/>
              <a:t>Mucopolissacarídeos ou </a:t>
            </a:r>
            <a:r>
              <a:rPr lang="pt-BR" sz="3600" dirty="0" err="1"/>
              <a:t>Glicosaminoglicanas</a:t>
            </a:r>
            <a:r>
              <a:rPr lang="pt-BR" sz="3600" dirty="0"/>
              <a:t>: </a:t>
            </a:r>
            <a:r>
              <a:rPr lang="pt-BR" dirty="0"/>
              <a:t>cadeias de</a:t>
            </a:r>
            <a:r>
              <a:rPr lang="pt-BR" b="1" dirty="0">
                <a:solidFill>
                  <a:srgbClr val="FF0066"/>
                </a:solidFill>
              </a:rPr>
              <a:t> polissacarídeos</a:t>
            </a:r>
            <a:r>
              <a:rPr lang="pt-BR" dirty="0"/>
              <a:t> sintetizadas por células do tecido conjuntivo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pt-BR" dirty="0">
                <a:sym typeface="Monotype Sorts" pitchFamily="2" charset="2"/>
              </a:rPr>
              <a:t>	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pt-BR" dirty="0">
                <a:sym typeface="Monotype Sorts" pitchFamily="2" charset="2"/>
              </a:rPr>
              <a:t>	</a:t>
            </a:r>
            <a:r>
              <a:rPr lang="pt-BR" b="1" dirty="0">
                <a:solidFill>
                  <a:srgbClr val="FF7C80"/>
                </a:solidFill>
                <a:sym typeface="Monotype Sorts" pitchFamily="2" charset="2"/>
              </a:rPr>
              <a:t>unidades repetidas de dissacarídeos</a:t>
            </a:r>
            <a:r>
              <a:rPr lang="pt-BR" dirty="0">
                <a:sym typeface="Monotype Sorts" pitchFamily="2" charset="2"/>
              </a:rPr>
              <a:t>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pt-BR" dirty="0">
                <a:sym typeface="Monotype Sorts" pitchFamily="2" charset="2"/>
              </a:rPr>
              <a:t>		       degradação por enzimas específicas </a:t>
            </a:r>
            <a:r>
              <a:rPr lang="pt-BR" sz="2800" b="1" dirty="0">
                <a:sym typeface="Monotype Sorts" pitchFamily="2" charset="2"/>
              </a:rPr>
              <a:t>(lisossomos)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pt-BR" dirty="0">
                <a:sym typeface="Monotype Sorts" pitchFamily="2" charset="2"/>
              </a:rPr>
              <a:t>    </a:t>
            </a:r>
            <a:r>
              <a:rPr lang="pt-BR" b="1" dirty="0">
                <a:solidFill>
                  <a:srgbClr val="FF7C80"/>
                </a:solidFill>
                <a:sym typeface="Monotype Sorts" pitchFamily="2" charset="2"/>
              </a:rPr>
              <a:t>remoção em etapas de monossacarídeos na 				extremidade da cadeia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pt-BR" dirty="0">
                <a:sym typeface="Monotype Sorts" pitchFamily="2" charset="2"/>
              </a:rPr>
              <a:t>Defeito enzimático: deficiência de enzimas específicas</a:t>
            </a:r>
            <a:r>
              <a:rPr lang="pt-BR" sz="3600" dirty="0">
                <a:sym typeface="Monotype Sorts" pitchFamily="2" charset="2"/>
              </a:rPr>
              <a:t> </a:t>
            </a:r>
            <a:r>
              <a:rPr lang="pt-BR" dirty="0">
                <a:cs typeface="Arial" charset="0"/>
              </a:rPr>
              <a:t>→</a:t>
            </a:r>
            <a:endParaRPr lang="pt-BR" sz="3600" dirty="0">
              <a:sym typeface="Monotype Sorts" pitchFamily="2" charset="2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pt-BR" sz="3600" dirty="0">
                <a:sym typeface="Monotype Sorts" pitchFamily="2" charset="2"/>
              </a:rPr>
              <a:t>	</a:t>
            </a:r>
            <a:r>
              <a:rPr lang="pt-BR" dirty="0">
                <a:sym typeface="Monotype Sorts" pitchFamily="2" charset="2"/>
              </a:rPr>
              <a:t>degradação parcial e acúmulo nos lisossomos </a:t>
            </a:r>
            <a:r>
              <a:rPr lang="pt-BR" dirty="0">
                <a:cs typeface="Arial" charset="0"/>
              </a:rPr>
              <a:t>→</a:t>
            </a:r>
            <a:r>
              <a:rPr lang="pt-BR" dirty="0">
                <a:sym typeface="Monotype Sorts" pitchFamily="2" charset="2"/>
              </a:rPr>
              <a:t> detectados no </a:t>
            </a:r>
            <a:r>
              <a:rPr lang="pt-BR" dirty="0" err="1">
                <a:sym typeface="Monotype Sorts" pitchFamily="2" charset="2"/>
              </a:rPr>
              <a:t>urSna</a:t>
            </a:r>
            <a:r>
              <a:rPr lang="pt-BR" dirty="0">
                <a:sym typeface="Monotype Sorts" pitchFamily="2" charset="2"/>
              </a:rPr>
              <a:t> (</a:t>
            </a:r>
            <a:r>
              <a:rPr lang="pt-BR" dirty="0" err="1">
                <a:sym typeface="Monotype Sorts" pitchFamily="2" charset="2"/>
              </a:rPr>
              <a:t>dermatan</a:t>
            </a:r>
            <a:r>
              <a:rPr lang="pt-BR" dirty="0">
                <a:sym typeface="Monotype Sorts" pitchFamily="2" charset="2"/>
              </a:rPr>
              <a:t>,</a:t>
            </a:r>
            <a:r>
              <a:rPr lang="pt-BR" dirty="0" err="1">
                <a:sym typeface="Monotype Sorts" pitchFamily="2" charset="2"/>
              </a:rPr>
              <a:t>heparan</a:t>
            </a:r>
            <a:r>
              <a:rPr lang="pt-BR" dirty="0">
                <a:sym typeface="Monotype Sorts" pitchFamily="2" charset="2"/>
              </a:rPr>
              <a:t> e </a:t>
            </a:r>
            <a:r>
              <a:rPr lang="pt-BR" dirty="0" err="1">
                <a:sym typeface="Monotype Sorts" pitchFamily="2" charset="2"/>
              </a:rPr>
              <a:t>ceratan</a:t>
            </a:r>
            <a:r>
              <a:rPr lang="pt-BR" dirty="0">
                <a:sym typeface="Monotype Sorts" pitchFamily="2" charset="2"/>
              </a:rPr>
              <a:t> sulfatos</a:t>
            </a:r>
            <a:endParaRPr lang="pt-BR" dirty="0"/>
          </a:p>
        </p:txBody>
      </p:sp>
      <p:sp>
        <p:nvSpPr>
          <p:cNvPr id="95235" name="AutoShape 1028"/>
          <p:cNvSpPr>
            <a:spLocks noChangeArrowheads="1"/>
          </p:cNvSpPr>
          <p:nvPr/>
        </p:nvSpPr>
        <p:spPr bwMode="auto">
          <a:xfrm>
            <a:off x="3962400" y="3054350"/>
            <a:ext cx="333375" cy="519113"/>
          </a:xfrm>
          <a:prstGeom prst="downArrow">
            <a:avLst>
              <a:gd name="adj1" fmla="val 50000"/>
              <a:gd name="adj2" fmla="val 389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95236" name="AutoShape 1029"/>
          <p:cNvSpPr>
            <a:spLocks noChangeArrowheads="1"/>
          </p:cNvSpPr>
          <p:nvPr/>
        </p:nvSpPr>
        <p:spPr bwMode="auto">
          <a:xfrm>
            <a:off x="1331913" y="3898900"/>
            <a:ext cx="290512" cy="393700"/>
          </a:xfrm>
          <a:prstGeom prst="downArrow">
            <a:avLst>
              <a:gd name="adj1" fmla="val 50000"/>
              <a:gd name="adj2" fmla="val 3889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ítulo 1"/>
          <p:cNvSpPr>
            <a:spLocks noGrp="1"/>
          </p:cNvSpPr>
          <p:nvPr>
            <p:ph type="title"/>
          </p:nvPr>
        </p:nvSpPr>
        <p:spPr>
          <a:xfrm>
            <a:off x="1619250" y="274638"/>
            <a:ext cx="5545138" cy="993775"/>
          </a:xfrm>
        </p:spPr>
        <p:txBody>
          <a:bodyPr/>
          <a:lstStyle/>
          <a:p>
            <a:r>
              <a:rPr lang="pt-BR" sz="3200" b="1">
                <a:solidFill>
                  <a:srgbClr val="A50021"/>
                </a:solidFill>
              </a:rPr>
              <a:t>SINDROME DE HURLER</a:t>
            </a:r>
            <a:endParaRPr lang="pt-BR" sz="32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640763" y="6080125"/>
            <a:ext cx="46037" cy="46038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4" name="Picture 2" descr="hurler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612900"/>
            <a:ext cx="3598862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hurler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724400"/>
            <a:ext cx="4240212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4572000" y="1844675"/>
            <a:ext cx="424973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 sz="1600">
                <a:latin typeface="Calibri" pitchFamily="34" charset="0"/>
              </a:rPr>
              <a:t>Fácies grosseira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sz="1600">
                <a:latin typeface="Calibri" pitchFamily="34" charset="0"/>
              </a:rPr>
              <a:t>baixa estatura c/deformidades esqueléticas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sz="1600">
                <a:latin typeface="Calibri" pitchFamily="34" charset="0"/>
              </a:rPr>
              <a:t>cifose-escoliose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sz="1600">
                <a:latin typeface="Calibri" pitchFamily="34" charset="0"/>
              </a:rPr>
              <a:t>hipoacusia progressiva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sz="1600">
                <a:latin typeface="Calibri" pitchFamily="34" charset="0"/>
              </a:rPr>
              <a:t>hipertricose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sz="1600">
                <a:latin typeface="Calibri" pitchFamily="34" charset="0"/>
              </a:rPr>
              <a:t>cabelos e sombrancelhas grossas e espessas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pt-BR" sz="1600">
                <a:latin typeface="Calibri" pitchFamily="34" charset="0"/>
              </a:rPr>
              <a:t>macroglossia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pt-BR" sz="1600">
                <a:latin typeface="Calibri" pitchFamily="34" charset="0"/>
              </a:rPr>
              <a:t>hipertrofia dos lábios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pt-BR" sz="1600">
                <a:latin typeface="Calibri" pitchFamily="34" charset="0"/>
              </a:rPr>
              <a:t>comprometimento intelectual progressivo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pt-BR" sz="1600">
                <a:latin typeface="Calibri" pitchFamily="34" charset="0"/>
              </a:rPr>
              <a:t>Tratamento: transplante de medula óssea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ítulo 1"/>
          <p:cNvSpPr>
            <a:spLocks noGrp="1"/>
          </p:cNvSpPr>
          <p:nvPr>
            <p:ph type="title"/>
          </p:nvPr>
        </p:nvSpPr>
        <p:spPr>
          <a:xfrm>
            <a:off x="1763713" y="274638"/>
            <a:ext cx="5903912" cy="922337"/>
          </a:xfrm>
        </p:spPr>
        <p:txBody>
          <a:bodyPr/>
          <a:lstStyle/>
          <a:p>
            <a:r>
              <a:rPr lang="pt-BR" sz="3600" b="1">
                <a:solidFill>
                  <a:srgbClr val="A50021"/>
                </a:solidFill>
              </a:rPr>
              <a:t>SINDROME DE HUNTER</a:t>
            </a:r>
            <a:endParaRPr lang="pt-BR" sz="3600"/>
          </a:p>
        </p:txBody>
      </p:sp>
      <p:pic>
        <p:nvPicPr>
          <p:cNvPr id="97282" name="Picture 2" descr="hurler-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616950" y="6126163"/>
            <a:ext cx="57150" cy="46037"/>
          </a:xfrm>
        </p:spPr>
      </p:pic>
      <p:pic>
        <p:nvPicPr>
          <p:cNvPr id="5" name="Picture 2" descr="hurler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671638"/>
            <a:ext cx="454342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5508625" y="1844675"/>
            <a:ext cx="3167063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>
                <a:latin typeface="Calibri" pitchFamily="34" charset="0"/>
              </a:rPr>
              <a:t>Infecções respiratórias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>
                <a:latin typeface="Calibri" pitchFamily="34" charset="0"/>
              </a:rPr>
              <a:t>hérnia inguinal e umbilical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>
                <a:latin typeface="Calibri" pitchFamily="34" charset="0"/>
              </a:rPr>
              <a:t>facies grotesca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>
                <a:latin typeface="Calibri" pitchFamily="34" charset="0"/>
              </a:rPr>
              <a:t>baixa estatura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>
                <a:latin typeface="Calibri" pitchFamily="34" charset="0"/>
              </a:rPr>
              <a:t>limitação articular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>
                <a:latin typeface="Calibri" pitchFamily="34" charset="0"/>
              </a:rPr>
              <a:t>hepatoesplenomegalia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>
                <a:latin typeface="Calibri" pitchFamily="34" charset="0"/>
              </a:rPr>
              <a:t>surdez moderada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>
                <a:latin typeface="Calibri" pitchFamily="34" charset="0"/>
              </a:rPr>
              <a:t>comprometimento intelectual moderado</a:t>
            </a:r>
          </a:p>
          <a:p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ítulo 1"/>
          <p:cNvSpPr>
            <a:spLocks noGrp="1"/>
          </p:cNvSpPr>
          <p:nvPr>
            <p:ph type="title"/>
          </p:nvPr>
        </p:nvSpPr>
        <p:spPr>
          <a:xfrm>
            <a:off x="1187450" y="274638"/>
            <a:ext cx="5761038" cy="922337"/>
          </a:xfrm>
        </p:spPr>
        <p:txBody>
          <a:bodyPr/>
          <a:lstStyle/>
          <a:p>
            <a:r>
              <a:rPr lang="pt-BR" sz="3600" b="1">
                <a:solidFill>
                  <a:schemeClr val="accent1"/>
                </a:solidFill>
              </a:rPr>
              <a:t>Doença de Hurler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550" cy="244475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6400" y="1371600"/>
            <a:ext cx="8399463" cy="5257800"/>
            <a:chOff x="288" y="768"/>
            <a:chExt cx="5952" cy="3312"/>
          </a:xfrm>
        </p:grpSpPr>
        <p:pic>
          <p:nvPicPr>
            <p:cNvPr id="98308" name="Picture 4" descr="mps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" y="768"/>
              <a:ext cx="2360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309" name="Picture 5" descr="mpscorne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88" y="768"/>
              <a:ext cx="3552" cy="2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310" name="Text Box 6"/>
            <p:cNvSpPr txBox="1">
              <a:spLocks noChangeArrowheads="1"/>
            </p:cNvSpPr>
            <p:nvPr/>
          </p:nvSpPr>
          <p:spPr bwMode="auto">
            <a:xfrm>
              <a:off x="2784" y="3264"/>
              <a:ext cx="32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pt-BR" sz="2400">
                <a:solidFill>
                  <a:srgbClr val="FF9999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ítulo 1"/>
          <p:cNvSpPr>
            <a:spLocks noGrp="1"/>
          </p:cNvSpPr>
          <p:nvPr>
            <p:ph type="title"/>
          </p:nvPr>
        </p:nvSpPr>
        <p:spPr>
          <a:xfrm>
            <a:off x="1476375" y="274638"/>
            <a:ext cx="5688013" cy="1143000"/>
          </a:xfrm>
        </p:spPr>
        <p:txBody>
          <a:bodyPr/>
          <a:lstStyle/>
          <a:p>
            <a:r>
              <a:rPr lang="pt-BR" sz="3200" b="1">
                <a:solidFill>
                  <a:srgbClr val="FF0066"/>
                </a:solidFill>
              </a:rPr>
              <a:t>DOENÇA DE ARMAZENAMENTO LISOSSÔMICO</a:t>
            </a:r>
            <a:endParaRPr lang="pt-BR" sz="3200"/>
          </a:p>
        </p:txBody>
      </p:sp>
      <p:sp>
        <p:nvSpPr>
          <p:cNvPr id="99330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pt-BR" sz="2800">
                <a:solidFill>
                  <a:srgbClr val="A50021"/>
                </a:solidFill>
              </a:rPr>
              <a:t>Armazenamento lisossômico de lipídeos:</a:t>
            </a:r>
            <a:endParaRPr lang="pt-BR" sz="2800"/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pt-BR" sz="2800"/>
              <a:t>	-alteração no metabolismo de lipídeos </a:t>
            </a:r>
            <a:r>
              <a:rPr lang="pt-BR" sz="2800">
                <a:cs typeface="Arial" pitchFamily="34" charset="0"/>
              </a:rPr>
              <a:t>→ </a:t>
            </a:r>
            <a:r>
              <a:rPr lang="pt-BR" sz="2800">
                <a:sym typeface="Monotype Sorts"/>
              </a:rPr>
              <a:t>acúmulo nos lisossomos </a:t>
            </a:r>
            <a:r>
              <a:rPr lang="pt-BR" sz="2800">
                <a:cs typeface="Arial" pitchFamily="34" charset="0"/>
              </a:rPr>
              <a:t>→</a:t>
            </a:r>
            <a:r>
              <a:rPr lang="pt-BR" sz="2800">
                <a:sym typeface="Monotype Sorts"/>
              </a:rPr>
              <a:t> vísceras, cérebro e vasos sanguíneos</a:t>
            </a:r>
            <a:endParaRPr lang="pt-BR" sz="2800"/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pt-BR" sz="2800"/>
              <a:t>	-Gangliosidoses:  </a:t>
            </a:r>
            <a:r>
              <a:rPr lang="pt-BR" sz="2800">
                <a:sym typeface="Monotype Sorts"/>
              </a:rPr>
              <a:t> D. Tay-Sachs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pt-BR" sz="2800">
                <a:sym typeface="Monotype Sorts"/>
              </a:rPr>
              <a:t>				      D. de Gaucher</a:t>
            </a:r>
          </a:p>
          <a:p>
            <a:pPr>
              <a:lnSpc>
                <a:spcPct val="80000"/>
              </a:lnSpc>
            </a:pPr>
            <a:r>
              <a:rPr lang="pt-BR" sz="2800">
                <a:solidFill>
                  <a:srgbClr val="A50021"/>
                </a:solidFill>
                <a:sym typeface="Monotype Sorts"/>
              </a:rPr>
              <a:t>Armazenamento lisossômico de mucopolissacarídeos: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pt-BR" sz="2800">
                <a:sym typeface="Monotype Sorts"/>
              </a:rPr>
              <a:t>		-Mucopolissacaridoses: S. Hurler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pt-BR" sz="2800">
                <a:sym typeface="Monotype Sorts"/>
              </a:rPr>
              <a:t>					           S. Hunter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pt-BR" sz="2800">
                <a:sym typeface="Monotype Sorts"/>
              </a:rPr>
              <a:t>					          S. Morquio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ítulo 1"/>
          <p:cNvSpPr>
            <a:spLocks noGrp="1"/>
          </p:cNvSpPr>
          <p:nvPr>
            <p:ph type="title"/>
          </p:nvPr>
        </p:nvSpPr>
        <p:spPr>
          <a:xfrm>
            <a:off x="1042988" y="274638"/>
            <a:ext cx="6842125" cy="1143000"/>
          </a:xfrm>
        </p:spPr>
        <p:txBody>
          <a:bodyPr/>
          <a:lstStyle/>
          <a:p>
            <a:r>
              <a:rPr lang="pt-BR" sz="3600" b="1">
                <a:solidFill>
                  <a:srgbClr val="FF0066"/>
                </a:solidFill>
              </a:rPr>
              <a:t>LIPIDOSE OU GANGLIOSIDOSE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/>
              <a:t>Doença de </a:t>
            </a:r>
            <a:r>
              <a:rPr lang="pt-BR" dirty="0" err="1"/>
              <a:t>Tay-Sachs</a:t>
            </a:r>
            <a:r>
              <a:rPr lang="pt-BR" dirty="0"/>
              <a:t>: </a:t>
            </a:r>
            <a:r>
              <a:rPr lang="pt-BR" sz="3600" dirty="0">
                <a:sym typeface="Monotype Sorts" pitchFamily="2" charset="2"/>
              </a:rPr>
              <a:t> armazenamento de </a:t>
            </a:r>
            <a:r>
              <a:rPr lang="pt-BR" sz="3600" dirty="0" err="1">
                <a:sym typeface="Monotype Sorts" pitchFamily="2" charset="2"/>
              </a:rPr>
              <a:t>gangliosídeo</a:t>
            </a:r>
            <a:r>
              <a:rPr lang="pt-BR" sz="3600" dirty="0">
                <a:sym typeface="Monotype Sorts" pitchFamily="2" charset="2"/>
              </a:rPr>
              <a:t> (GM2) </a:t>
            </a:r>
            <a:r>
              <a:rPr lang="pt-BR" dirty="0">
                <a:cs typeface="Arial" charset="0"/>
              </a:rPr>
              <a:t>→</a:t>
            </a:r>
            <a:r>
              <a:rPr lang="pt-BR" sz="3600" dirty="0">
                <a:sym typeface="Monotype Sorts" pitchFamily="2" charset="2"/>
              </a:rPr>
              <a:t> deficiência de </a:t>
            </a:r>
            <a:r>
              <a:rPr lang="pt-BR" sz="3600" dirty="0" err="1">
                <a:solidFill>
                  <a:srgbClr val="FF0000"/>
                </a:solidFill>
                <a:sym typeface="Monotype Sorts" pitchFamily="2" charset="2"/>
              </a:rPr>
              <a:t>Hexosaminidase</a:t>
            </a:r>
            <a:r>
              <a:rPr lang="pt-BR" sz="3600" dirty="0">
                <a:solidFill>
                  <a:srgbClr val="FF0000"/>
                </a:solidFill>
                <a:sym typeface="Monotype Sorts" pitchFamily="2" charset="2"/>
              </a:rPr>
              <a:t> A</a:t>
            </a:r>
            <a:r>
              <a:rPr lang="pt-BR" sz="3600" dirty="0">
                <a:sym typeface="Monotype Sorts" pitchFamily="2" charset="2"/>
              </a:rPr>
              <a:t> </a:t>
            </a:r>
            <a:r>
              <a:rPr lang="pt-BR" dirty="0">
                <a:sym typeface="Monotype Sorts" pitchFamily="2" charset="2"/>
              </a:rPr>
              <a:t>(segregada nos lisossomos)</a:t>
            </a:r>
          </a:p>
          <a:p>
            <a:pPr fontAlgn="auto">
              <a:spcAft>
                <a:spcPts val="0"/>
              </a:spcAft>
              <a:defRPr/>
            </a:pPr>
            <a:endParaRPr lang="pt-BR" dirty="0">
              <a:sym typeface="Monotype Sorts" pitchFamily="2" charset="2"/>
            </a:endParaRPr>
          </a:p>
          <a:p>
            <a:pPr fontAlgn="auto">
              <a:spcAft>
                <a:spcPts val="0"/>
              </a:spcAft>
              <a:defRPr/>
            </a:pPr>
            <a:endParaRPr lang="pt-BR" b="1" dirty="0">
              <a:sym typeface="Monotype Sorts" pitchFamily="2" charset="2"/>
            </a:endParaRPr>
          </a:p>
          <a:p>
            <a:pPr fontAlgn="auto"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pt-BR" b="1" dirty="0">
                <a:sym typeface="Monotype Sorts" pitchFamily="2" charset="2"/>
              </a:rPr>
              <a:t>			  resíduo </a:t>
            </a:r>
            <a:r>
              <a:rPr lang="pt-BR" b="1" dirty="0" err="1">
                <a:solidFill>
                  <a:srgbClr val="FF0066"/>
                </a:solidFill>
                <a:sym typeface="Monotype Sorts" pitchFamily="2" charset="2"/>
              </a:rPr>
              <a:t>N-acetil</a:t>
            </a:r>
            <a:r>
              <a:rPr lang="pt-BR" b="1" dirty="0">
                <a:solidFill>
                  <a:srgbClr val="FF0066"/>
                </a:solidFill>
                <a:sym typeface="Monotype Sorts" pitchFamily="2" charset="2"/>
              </a:rPr>
              <a:t>-</a:t>
            </a:r>
            <a:r>
              <a:rPr lang="pt-BR" b="1" dirty="0">
                <a:solidFill>
                  <a:srgbClr val="FF0066"/>
                </a:solidFill>
                <a:sym typeface="Symbol" pitchFamily="18" charset="2"/>
              </a:rPr>
              <a:t>-</a:t>
            </a:r>
            <a:r>
              <a:rPr lang="pt-BR" b="1" dirty="0" err="1">
                <a:solidFill>
                  <a:srgbClr val="FF0066"/>
                </a:solidFill>
                <a:sym typeface="Symbol" pitchFamily="18" charset="2"/>
              </a:rPr>
              <a:t>galactosamina</a:t>
            </a:r>
            <a:r>
              <a:rPr lang="pt-BR" b="1" dirty="0">
                <a:solidFill>
                  <a:srgbClr val="FF0066"/>
                </a:solidFill>
                <a:sym typeface="Symbol" pitchFamily="18" charset="2"/>
              </a:rPr>
              <a:t> terminal</a:t>
            </a:r>
          </a:p>
          <a:p>
            <a:pPr fontAlgn="auto"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pt-BR" b="1" dirty="0">
                <a:sym typeface="Symbol" pitchFamily="18" charset="2"/>
              </a:rPr>
              <a:t> 						</a:t>
            </a:r>
            <a:r>
              <a:rPr lang="pt-BR" dirty="0">
                <a:sym typeface="Symbol" pitchFamily="18" charset="2"/>
              </a:rPr>
              <a:t>(</a:t>
            </a:r>
            <a:r>
              <a:rPr lang="pt-BR" dirty="0" err="1">
                <a:sym typeface="Symbol" pitchFamily="18" charset="2"/>
              </a:rPr>
              <a:t>gangliosídeo</a:t>
            </a:r>
            <a:r>
              <a:rPr lang="pt-BR" dirty="0">
                <a:sym typeface="Symbol" pitchFamily="18" charset="2"/>
              </a:rPr>
              <a:t>)</a:t>
            </a:r>
            <a:endParaRPr lang="pt-BR" b="1" dirty="0">
              <a:sym typeface="Monotype Sorts" pitchFamily="2" charset="2"/>
            </a:endParaRPr>
          </a:p>
          <a:p>
            <a:pPr fontAlgn="auto">
              <a:spcAft>
                <a:spcPts val="0"/>
              </a:spcAft>
              <a:defRPr/>
            </a:pPr>
            <a:endParaRPr lang="pt-BR" b="1" dirty="0">
              <a:sym typeface="Monotype Sorts" pitchFamily="2" charset="2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t-BR" b="1" dirty="0" err="1">
                <a:sym typeface="Monotype Sorts" pitchFamily="2" charset="2"/>
              </a:rPr>
              <a:t>Gangliosídeos</a:t>
            </a:r>
            <a:r>
              <a:rPr lang="pt-BR" b="1" dirty="0">
                <a:sym typeface="Monotype Sorts" pitchFamily="2" charset="2"/>
              </a:rPr>
              <a:t> ou </a:t>
            </a:r>
            <a:r>
              <a:rPr lang="pt-BR" b="1" dirty="0" err="1">
                <a:sym typeface="Monotype Sorts" pitchFamily="2" charset="2"/>
              </a:rPr>
              <a:t>Glicoesfingolipídeos</a:t>
            </a:r>
            <a:r>
              <a:rPr lang="pt-BR" b="1" dirty="0">
                <a:sym typeface="Monotype Sorts" pitchFamily="2" charset="2"/>
              </a:rPr>
              <a:t>: </a:t>
            </a:r>
            <a:r>
              <a:rPr lang="pt-BR" dirty="0">
                <a:sym typeface="Monotype Sorts" pitchFamily="2" charset="2"/>
              </a:rPr>
              <a:t>forma de </a:t>
            </a:r>
            <a:r>
              <a:rPr lang="pt-BR" dirty="0" err="1">
                <a:sym typeface="Monotype Sorts" pitchFamily="2" charset="2"/>
              </a:rPr>
              <a:t>esfingolípideos</a:t>
            </a:r>
            <a:r>
              <a:rPr lang="pt-BR" dirty="0">
                <a:sym typeface="Monotype Sorts" pitchFamily="2" charset="2"/>
              </a:rPr>
              <a:t> em que a estrutura básica é uma </a:t>
            </a:r>
            <a:r>
              <a:rPr lang="pt-BR" dirty="0" err="1">
                <a:sym typeface="Monotype Sorts" pitchFamily="2" charset="2"/>
              </a:rPr>
              <a:t>ceramida</a:t>
            </a:r>
            <a:r>
              <a:rPr lang="pt-BR" dirty="0">
                <a:sym typeface="Monotype Sorts" pitchFamily="2" charset="2"/>
              </a:rPr>
              <a:t> ligada a uma cadeia </a:t>
            </a:r>
            <a:r>
              <a:rPr lang="pt-BR" dirty="0" err="1">
                <a:sym typeface="Monotype Sorts" pitchFamily="2" charset="2"/>
              </a:rPr>
              <a:t>polissacarídica</a:t>
            </a:r>
            <a:endParaRPr lang="pt-BR" dirty="0">
              <a:sym typeface="Monotype Sorts" pitchFamily="2" charset="2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</p:txBody>
      </p:sp>
      <p:sp>
        <p:nvSpPr>
          <p:cNvPr id="100355" name="AutoShape 4"/>
          <p:cNvSpPr>
            <a:spLocks noChangeArrowheads="1"/>
          </p:cNvSpPr>
          <p:nvPr/>
        </p:nvSpPr>
        <p:spPr bwMode="auto">
          <a:xfrm>
            <a:off x="5219700" y="2882900"/>
            <a:ext cx="457200" cy="762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ítulo 1"/>
          <p:cNvSpPr>
            <a:spLocks noGrp="1"/>
          </p:cNvSpPr>
          <p:nvPr>
            <p:ph type="title"/>
          </p:nvPr>
        </p:nvSpPr>
        <p:spPr>
          <a:xfrm>
            <a:off x="1403350" y="274638"/>
            <a:ext cx="6264275" cy="1143000"/>
          </a:xfrm>
        </p:spPr>
        <p:txBody>
          <a:bodyPr/>
          <a:lstStyle/>
          <a:p>
            <a:r>
              <a:rPr lang="en-US" sz="3600"/>
              <a:t>Metabolismo de gangliosideo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604250" y="6021388"/>
            <a:ext cx="82550" cy="104775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628775"/>
            <a:ext cx="6842125" cy="454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ítulo 1"/>
          <p:cNvSpPr>
            <a:spLocks noGrp="1"/>
          </p:cNvSpPr>
          <p:nvPr>
            <p:ph type="title"/>
          </p:nvPr>
        </p:nvSpPr>
        <p:spPr>
          <a:xfrm>
            <a:off x="2051050" y="274638"/>
            <a:ext cx="5329238" cy="1143000"/>
          </a:xfrm>
        </p:spPr>
        <p:txBody>
          <a:bodyPr/>
          <a:lstStyle/>
          <a:p>
            <a:r>
              <a:rPr lang="en-US" sz="3600"/>
              <a:t>Hexosaminidase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32813" y="6021388"/>
            <a:ext cx="153987" cy="104775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25" y="1557338"/>
            <a:ext cx="7777163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/>
          </p:nvPr>
        </p:nvSpPr>
        <p:spPr>
          <a:xfrm>
            <a:off x="682625" y="274638"/>
            <a:ext cx="3168650" cy="777875"/>
          </a:xfrm>
        </p:spPr>
        <p:txBody>
          <a:bodyPr/>
          <a:lstStyle/>
          <a:p>
            <a:r>
              <a:rPr lang="pt-BR" sz="2400"/>
              <a:t>Metabolização pela Hexosaminidase A</a:t>
            </a:r>
          </a:p>
        </p:txBody>
      </p:sp>
      <p:sp>
        <p:nvSpPr>
          <p:cNvPr id="120835" name="Rectangle 3"/>
          <p:cNvSpPr>
            <a:spLocks noGrp="1"/>
          </p:cNvSpPr>
          <p:nvPr>
            <p:ph type="body" idx="1"/>
          </p:nvPr>
        </p:nvSpPr>
        <p:spPr>
          <a:xfrm flipH="1">
            <a:off x="8686800" y="6021388"/>
            <a:ext cx="133350" cy="10477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pt-BR" sz="800"/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0588" y="188913"/>
            <a:ext cx="39116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ítulo 1"/>
          <p:cNvSpPr>
            <a:spLocks noGrp="1"/>
          </p:cNvSpPr>
          <p:nvPr>
            <p:ph type="title"/>
          </p:nvPr>
        </p:nvSpPr>
        <p:spPr>
          <a:xfrm>
            <a:off x="1403350" y="260350"/>
            <a:ext cx="6408738" cy="993775"/>
          </a:xfrm>
        </p:spPr>
        <p:txBody>
          <a:bodyPr/>
          <a:lstStyle/>
          <a:p>
            <a:r>
              <a:rPr lang="pt-BR" sz="3600"/>
              <a:t>Manifestações clínicas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/>
              <a:t>Variadas, desde assintomáticos(</a:t>
            </a:r>
            <a:r>
              <a:rPr lang="pt-BR" dirty="0" err="1"/>
              <a:t>glicosúria</a:t>
            </a:r>
            <a:r>
              <a:rPr lang="pt-BR" dirty="0"/>
              <a:t> renal) até fatais ( defeitos no ciclo da </a:t>
            </a:r>
            <a:r>
              <a:rPr lang="pt-BR" dirty="0" err="1"/>
              <a:t>uréia</a:t>
            </a:r>
            <a:r>
              <a:rPr lang="pt-BR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  <a:p>
            <a:pPr fontAlgn="auto">
              <a:spcAft>
                <a:spcPts val="0"/>
              </a:spcAft>
              <a:defRPr/>
            </a:pPr>
            <a:r>
              <a:rPr lang="pt-BR" dirty="0"/>
              <a:t>Parecem com doenças comuns (septicemia)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  <a:p>
            <a:pPr fontAlgn="auto">
              <a:spcAft>
                <a:spcPts val="0"/>
              </a:spcAft>
              <a:defRPr/>
            </a:pPr>
            <a:r>
              <a:rPr lang="pt-BR" dirty="0"/>
              <a:t>Podem aparecer ao nascimento ou na infância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  <a:p>
            <a:pPr fontAlgn="auto">
              <a:spcAft>
                <a:spcPts val="0"/>
              </a:spcAft>
              <a:defRPr/>
            </a:pPr>
            <a:r>
              <a:rPr lang="pt-BR" dirty="0"/>
              <a:t>Pode ter qualquer sintoma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ítulo 1"/>
          <p:cNvSpPr>
            <a:spLocks noGrp="1"/>
          </p:cNvSpPr>
          <p:nvPr>
            <p:ph type="title"/>
          </p:nvPr>
        </p:nvSpPr>
        <p:spPr>
          <a:xfrm>
            <a:off x="1320800" y="333375"/>
            <a:ext cx="6491288" cy="1143000"/>
          </a:xfrm>
        </p:spPr>
        <p:txBody>
          <a:bodyPr/>
          <a:lstStyle/>
          <a:p>
            <a:r>
              <a:rPr lang="en-US" sz="3600"/>
              <a:t>Hexosaminidase  A</a:t>
            </a:r>
            <a:endParaRPr lang="pt-BR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459788" y="6021388"/>
            <a:ext cx="227012" cy="104775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1719263"/>
            <a:ext cx="8604250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/>
          </p:cNvSpPr>
          <p:nvPr>
            <p:ph type="title"/>
          </p:nvPr>
        </p:nvSpPr>
        <p:spPr>
          <a:xfrm flipH="1" flipV="1">
            <a:off x="8697913" y="1476375"/>
            <a:ext cx="69850" cy="80963"/>
          </a:xfrm>
        </p:spPr>
        <p:txBody>
          <a:bodyPr/>
          <a:lstStyle/>
          <a:p>
            <a:endParaRPr lang="pt-BR" sz="4000"/>
          </a:p>
        </p:txBody>
      </p:sp>
      <p:sp>
        <p:nvSpPr>
          <p:cNvPr id="129027" name="Rectangle 3"/>
          <p:cNvSpPr>
            <a:spLocks noGrp="1"/>
          </p:cNvSpPr>
          <p:nvPr>
            <p:ph type="body" idx="1"/>
          </p:nvPr>
        </p:nvSpPr>
        <p:spPr>
          <a:xfrm>
            <a:off x="663575" y="2565400"/>
            <a:ext cx="8229600" cy="1368425"/>
          </a:xfrm>
        </p:spPr>
        <p:txBody>
          <a:bodyPr/>
          <a:lstStyle/>
          <a:p>
            <a:r>
              <a:rPr lang="pt-BR" sz="5400">
                <a:solidFill>
                  <a:srgbClr val="CC0000"/>
                </a:solidFill>
                <a:latin typeface="Comic Sans MS" pitchFamily="66" charset="0"/>
              </a:rPr>
              <a:t>FARMACOGENÉTICA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/>
          </p:cNvSpPr>
          <p:nvPr>
            <p:ph type="title"/>
          </p:nvPr>
        </p:nvSpPr>
        <p:spPr>
          <a:xfrm>
            <a:off x="2339975" y="274638"/>
            <a:ext cx="4608513" cy="706437"/>
          </a:xfrm>
        </p:spPr>
        <p:txBody>
          <a:bodyPr/>
          <a:lstStyle/>
          <a:p>
            <a:r>
              <a:rPr lang="pt-BR" sz="2400">
                <a:solidFill>
                  <a:srgbClr val="CC0000"/>
                </a:solidFill>
              </a:rPr>
              <a:t>Distúrbios Farmacogenéticos</a:t>
            </a:r>
          </a:p>
        </p:txBody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>
          <a:xfrm flipH="1" flipV="1">
            <a:off x="8686800" y="6126163"/>
            <a:ext cx="206375" cy="182562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pt-BR" sz="800"/>
          </a:p>
        </p:txBody>
      </p:sp>
      <p:pic>
        <p:nvPicPr>
          <p:cNvPr id="121860" name="Picture 4" descr="IMG_63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981075"/>
            <a:ext cx="5832475" cy="5688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/>
          </p:cNvSpPr>
          <p:nvPr>
            <p:ph type="title"/>
          </p:nvPr>
        </p:nvSpPr>
        <p:spPr>
          <a:xfrm>
            <a:off x="2195513" y="274638"/>
            <a:ext cx="4824412" cy="850900"/>
          </a:xfrm>
        </p:spPr>
        <p:txBody>
          <a:bodyPr/>
          <a:lstStyle/>
          <a:p>
            <a:r>
              <a:rPr lang="pt-BR" sz="2400">
                <a:solidFill>
                  <a:srgbClr val="CC0000"/>
                </a:solidFill>
              </a:rPr>
              <a:t>Distúrbios Farmacogenéticos</a:t>
            </a:r>
          </a:p>
        </p:txBody>
      </p:sp>
      <p:sp>
        <p:nvSpPr>
          <p:cNvPr id="122883" name="Rectangle 3"/>
          <p:cNvSpPr>
            <a:spLocks noGrp="1"/>
          </p:cNvSpPr>
          <p:nvPr>
            <p:ph type="body" idx="1"/>
          </p:nvPr>
        </p:nvSpPr>
        <p:spPr>
          <a:xfrm flipV="1">
            <a:off x="8604250" y="6126163"/>
            <a:ext cx="82550" cy="6985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pt-BR" sz="800"/>
          </a:p>
        </p:txBody>
      </p:sp>
      <p:pic>
        <p:nvPicPr>
          <p:cNvPr id="122884" name="Picture 4" descr="IMG_63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0688" y="1125538"/>
            <a:ext cx="5545137" cy="5472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/>
          </p:cNvSpPr>
          <p:nvPr>
            <p:ph type="title"/>
          </p:nvPr>
        </p:nvSpPr>
        <p:spPr>
          <a:xfrm>
            <a:off x="900113" y="274638"/>
            <a:ext cx="7272337" cy="922337"/>
          </a:xfrm>
        </p:spPr>
        <p:txBody>
          <a:bodyPr/>
          <a:lstStyle/>
          <a:p>
            <a:r>
              <a:rPr lang="pt-BR" sz="2800">
                <a:solidFill>
                  <a:srgbClr val="CC0000"/>
                </a:solidFill>
                <a:latin typeface="Comic Sans MS" pitchFamily="66" charset="0"/>
              </a:rPr>
              <a:t>Defeitos Metabólicos- Farmacogenética</a:t>
            </a:r>
          </a:p>
        </p:txBody>
      </p:sp>
      <p:sp>
        <p:nvSpPr>
          <p:cNvPr id="1259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800">
                <a:solidFill>
                  <a:srgbClr val="CC0000"/>
                </a:solidFill>
                <a:latin typeface="Comic Sans MS" pitchFamily="66" charset="0"/>
              </a:rPr>
              <a:t>Sensibilidade ao suxametônio</a:t>
            </a:r>
          </a:p>
          <a:p>
            <a:r>
              <a:rPr lang="pt-BR" sz="2400"/>
              <a:t>Suxametônio- Succinilcolina→ anestésico→ apnéia</a:t>
            </a:r>
          </a:p>
          <a:p>
            <a:r>
              <a:rPr lang="pt-BR" sz="2400"/>
              <a:t>Enzima presente no soro- pseudocolinesterase</a:t>
            </a:r>
          </a:p>
          <a:p>
            <a:endParaRPr lang="pt-BR" sz="2400"/>
          </a:p>
          <a:p>
            <a:r>
              <a:rPr lang="pt-BR" sz="2800">
                <a:solidFill>
                  <a:srgbClr val="CC0000"/>
                </a:solidFill>
                <a:latin typeface="Comic Sans MS" pitchFamily="66" charset="0"/>
              </a:rPr>
              <a:t>Sensibilidade a primaquina</a:t>
            </a:r>
          </a:p>
          <a:p>
            <a:r>
              <a:rPr lang="pt-BR" sz="2400"/>
              <a:t>Primaquina → droga antimalárica</a:t>
            </a:r>
          </a:p>
          <a:p>
            <a:r>
              <a:rPr lang="pt-BR" sz="2400"/>
              <a:t>Glicose 6 fosfato desidrogenase (G6PD): enzima envolvida em uma via secundária da glicólise em hemácias</a:t>
            </a:r>
          </a:p>
          <a:p>
            <a:r>
              <a:rPr lang="pt-BR" sz="2400"/>
              <a:t>Efeito: anemia hemolítica aguda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5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pt-BR" sz="3200">
                <a:solidFill>
                  <a:srgbClr val="CC0000"/>
                </a:solidFill>
                <a:latin typeface="Comic Sans MS" pitchFamily="66" charset="0"/>
              </a:rPr>
              <a:t>Defeitos Metabólicos- Farmacogenética</a:t>
            </a:r>
          </a:p>
        </p:txBody>
      </p:sp>
      <p:sp>
        <p:nvSpPr>
          <p:cNvPr id="130051" name="Rectangle 3"/>
          <p:cNvSpPr>
            <a:spLocks noGrp="1"/>
          </p:cNvSpPr>
          <p:nvPr>
            <p:ph type="body" idx="1"/>
          </p:nvPr>
        </p:nvSpPr>
        <p:spPr>
          <a:xfrm>
            <a:off x="457200" y="1125538"/>
            <a:ext cx="8229600" cy="54721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sz="2800">
                <a:solidFill>
                  <a:srgbClr val="CC0000"/>
                </a:solidFill>
                <a:latin typeface="Comic Sans MS" pitchFamily="66" charset="0"/>
              </a:rPr>
              <a:t>Álcool desidrogenase</a:t>
            </a:r>
          </a:p>
          <a:p>
            <a:pPr>
              <a:lnSpc>
                <a:spcPct val="80000"/>
              </a:lnSpc>
            </a:pPr>
            <a:r>
              <a:rPr lang="pt-BR" sz="2000"/>
              <a:t>Álcool etilico→figado</a:t>
            </a:r>
          </a:p>
          <a:p>
            <a:pPr>
              <a:lnSpc>
                <a:spcPct val="80000"/>
              </a:lnSpc>
            </a:pPr>
            <a:r>
              <a:rPr lang="pt-BR" sz="2000"/>
              <a:t>Variedades suíça e inglesa</a:t>
            </a:r>
          </a:p>
          <a:p>
            <a:pPr>
              <a:lnSpc>
                <a:spcPct val="80000"/>
              </a:lnSpc>
            </a:pPr>
            <a:endParaRPr lang="pt-BR" sz="2000"/>
          </a:p>
          <a:p>
            <a:pPr>
              <a:lnSpc>
                <a:spcPct val="80000"/>
              </a:lnSpc>
            </a:pPr>
            <a:endParaRPr lang="pt-BR" sz="2000"/>
          </a:p>
          <a:p>
            <a:pPr>
              <a:lnSpc>
                <a:spcPct val="80000"/>
              </a:lnSpc>
            </a:pPr>
            <a:r>
              <a:rPr lang="pt-BR" sz="2800">
                <a:solidFill>
                  <a:srgbClr val="CC0000"/>
                </a:solidFill>
                <a:latin typeface="Comic Sans MS" pitchFamily="66" charset="0"/>
              </a:rPr>
              <a:t>Acatalasia</a:t>
            </a:r>
          </a:p>
          <a:p>
            <a:pPr>
              <a:lnSpc>
                <a:spcPct val="80000"/>
              </a:lnSpc>
            </a:pPr>
            <a:r>
              <a:rPr lang="pt-BR" sz="2000"/>
              <a:t>H2O2 → parte afetada → cor escura</a:t>
            </a:r>
          </a:p>
          <a:p>
            <a:pPr>
              <a:lnSpc>
                <a:spcPct val="80000"/>
              </a:lnSpc>
            </a:pPr>
            <a:r>
              <a:rPr lang="pt-BR" sz="2000"/>
              <a:t>Água oxigenada (Peróxido de Hidrogênio – H2O2) →→→   Água</a:t>
            </a:r>
          </a:p>
          <a:p>
            <a:pPr>
              <a:lnSpc>
                <a:spcPct val="80000"/>
              </a:lnSpc>
            </a:pPr>
            <a:r>
              <a:rPr lang="pt-BR" sz="2000"/>
              <a:t>                                                                                         </a:t>
            </a:r>
            <a:r>
              <a:rPr lang="pt-BR" sz="2000">
                <a:solidFill>
                  <a:srgbClr val="CC0000"/>
                </a:solidFill>
              </a:rPr>
              <a:t>Catalase</a:t>
            </a:r>
          </a:p>
          <a:p>
            <a:pPr>
              <a:lnSpc>
                <a:spcPct val="80000"/>
              </a:lnSpc>
            </a:pPr>
            <a:r>
              <a:rPr lang="pt-BR" sz="2000"/>
              <a:t>Autosssômica recessiva – japoneses</a:t>
            </a:r>
          </a:p>
          <a:p>
            <a:pPr>
              <a:lnSpc>
                <a:spcPct val="80000"/>
              </a:lnSpc>
            </a:pPr>
            <a:endParaRPr lang="pt-BR" sz="2000"/>
          </a:p>
          <a:p>
            <a:pPr>
              <a:lnSpc>
                <a:spcPct val="80000"/>
              </a:lnSpc>
            </a:pPr>
            <a:r>
              <a:rPr lang="pt-BR" sz="2000"/>
              <a:t>Ausência de catalase </a:t>
            </a:r>
          </a:p>
          <a:p>
            <a:pPr>
              <a:lnSpc>
                <a:spcPct val="80000"/>
              </a:lnSpc>
            </a:pPr>
            <a:r>
              <a:rPr lang="pt-BR" sz="2000"/>
              <a:t>– flora normal forma peróxidos que são quebrados pela catalase</a:t>
            </a:r>
          </a:p>
          <a:p>
            <a:pPr>
              <a:lnSpc>
                <a:spcPct val="80000"/>
              </a:lnSpc>
            </a:pPr>
            <a:r>
              <a:rPr lang="pt-BR" sz="2000"/>
              <a:t>- ausência de catalase → peróxido leva a irritação da mucosa e gangrena </a:t>
            </a:r>
          </a:p>
          <a:p>
            <a:pPr>
              <a:lnSpc>
                <a:spcPct val="80000"/>
              </a:lnSpc>
            </a:pPr>
            <a:r>
              <a:rPr lang="pt-BR" sz="2000"/>
              <a:t>Gengivite ulcerativa e necrosante</a:t>
            </a:r>
          </a:p>
          <a:p>
            <a:pPr>
              <a:lnSpc>
                <a:spcPct val="80000"/>
              </a:lnSpc>
            </a:pPr>
            <a:endParaRPr lang="pt-BR" sz="2000"/>
          </a:p>
          <a:p>
            <a:pPr>
              <a:lnSpc>
                <a:spcPct val="80000"/>
              </a:lnSpc>
            </a:pPr>
            <a:r>
              <a:rPr lang="pt-BR" sz="2000"/>
              <a:t>1ª doença controlada pela biologia molecular / engenharia genética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0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0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0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00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300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300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005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005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ítulo 1"/>
          <p:cNvSpPr>
            <a:spLocks noGrp="1"/>
          </p:cNvSpPr>
          <p:nvPr>
            <p:ph type="title"/>
          </p:nvPr>
        </p:nvSpPr>
        <p:spPr>
          <a:xfrm>
            <a:off x="1258888" y="274638"/>
            <a:ext cx="6408737" cy="1143000"/>
          </a:xfrm>
        </p:spPr>
        <p:txBody>
          <a:bodyPr/>
          <a:lstStyle/>
          <a:p>
            <a:r>
              <a:rPr lang="pt-BR" sz="3600"/>
              <a:t> Referências Bibliográficas</a:t>
            </a:r>
          </a:p>
        </p:txBody>
      </p:sp>
      <p:sp>
        <p:nvSpPr>
          <p:cNvPr id="104450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5575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000" b="1"/>
              <a:t>Tabelas e figuras foram retiradas dos seguintes livros:</a:t>
            </a:r>
          </a:p>
          <a:p>
            <a:pPr>
              <a:lnSpc>
                <a:spcPct val="90000"/>
              </a:lnSpc>
            </a:pPr>
            <a:endParaRPr lang="pt-BR" sz="2000" b="1"/>
          </a:p>
          <a:p>
            <a:pPr>
              <a:lnSpc>
                <a:spcPct val="90000"/>
              </a:lnSpc>
            </a:pPr>
            <a:r>
              <a:rPr lang="pt-BR" sz="2000" b="1"/>
              <a:t>Cohn, m. Robert; Roth, Kape . </a:t>
            </a:r>
            <a:r>
              <a:rPr lang="pt-BR" sz="2000" b="1" i="1"/>
              <a:t>Biochemistry and disease. </a:t>
            </a:r>
            <a:r>
              <a:rPr lang="pt-BR" sz="2000" b="1"/>
              <a:t>Ed. Williams e Wilkins, 1996.</a:t>
            </a:r>
          </a:p>
          <a:p>
            <a:pPr>
              <a:lnSpc>
                <a:spcPct val="90000"/>
              </a:lnSpc>
            </a:pPr>
            <a:r>
              <a:rPr lang="pt-BR" sz="2000" b="1"/>
              <a:t>Martins, Ana Maria. </a:t>
            </a:r>
            <a:r>
              <a:rPr lang="pt-BR" sz="2000" b="1" i="1"/>
              <a:t>Erros</a:t>
            </a:r>
            <a:r>
              <a:rPr lang="pt-BR" sz="2000" b="1"/>
              <a:t> </a:t>
            </a:r>
            <a:r>
              <a:rPr lang="pt-BR" sz="2000" b="1" i="1"/>
              <a:t>Inatos do metabolismo-abrodagem clínica.</a:t>
            </a:r>
          </a:p>
          <a:p>
            <a:pPr>
              <a:lnSpc>
                <a:spcPct val="90000"/>
              </a:lnSpc>
            </a:pPr>
            <a:r>
              <a:rPr lang="pt-BR" sz="2000" b="1"/>
              <a:t>Giugliani, Roberto. Erros inatos do metabolismo:uma visão panorâmica</a:t>
            </a:r>
          </a:p>
          <a:p>
            <a:pPr>
              <a:lnSpc>
                <a:spcPct val="90000"/>
              </a:lnSpc>
            </a:pPr>
            <a:r>
              <a:rPr lang="pt-BR" sz="2000" b="1"/>
              <a:t>Marshall, William J.. </a:t>
            </a:r>
            <a:r>
              <a:rPr lang="pt-BR" sz="2000" b="1" i="1"/>
              <a:t>Clinical Chemistry</a:t>
            </a:r>
            <a:r>
              <a:rPr lang="pt-BR" sz="2000" b="1"/>
              <a:t>. 1995, Ed. Mosby</a:t>
            </a:r>
          </a:p>
          <a:p>
            <a:pPr>
              <a:lnSpc>
                <a:spcPct val="90000"/>
              </a:lnSpc>
            </a:pPr>
            <a:r>
              <a:rPr lang="pt-BR" sz="2000" b="1"/>
              <a:t>Robinson, Wanyce Miriam; Borges-Osório, Maria Regina. Genética para Odontologia, Artmed, 1ª Ed.</a:t>
            </a:r>
          </a:p>
          <a:p>
            <a:pPr>
              <a:buFont typeface="Arial" pitchFamily="34" charset="0"/>
              <a:buNone/>
            </a:pPr>
            <a:endParaRPr lang="pt-BR" sz="20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04250" y="1371600"/>
            <a:ext cx="82550" cy="460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 flipV="1">
            <a:off x="8604250" y="6126163"/>
            <a:ext cx="82550" cy="46037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4" name="Picture 2" descr="http://omundodosol.files.wordpress.com/2007/06/garfield_dormindo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549275"/>
            <a:ext cx="8458200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468313" y="5876925"/>
            <a:ext cx="2227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Calibri" pitchFamily="34" charset="0"/>
              </a:rPr>
              <a:t>OBRIGADO !!!</a:t>
            </a:r>
            <a:endParaRPr lang="pt-BR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</TotalTime>
  <Words>3268</Words>
  <Application>Microsoft Office PowerPoint</Application>
  <PresentationFormat>Apresentação na tela (4:3)</PresentationFormat>
  <Paragraphs>568</Paragraphs>
  <Slides>97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97</vt:i4>
      </vt:variant>
    </vt:vector>
  </HeadingPairs>
  <TitlesOfParts>
    <vt:vector size="107" baseType="lpstr">
      <vt:lpstr>Arial</vt:lpstr>
      <vt:lpstr>Calibri</vt:lpstr>
      <vt:lpstr>Comic Sans MS</vt:lpstr>
      <vt:lpstr>Garamond</vt:lpstr>
      <vt:lpstr>Monotype Sorts</vt:lpstr>
      <vt:lpstr>Tahoma</vt:lpstr>
      <vt:lpstr>Times New Roman</vt:lpstr>
      <vt:lpstr>Wingdings</vt:lpstr>
      <vt:lpstr>Tema do Office</vt:lpstr>
      <vt:lpstr>Organograma MS</vt:lpstr>
      <vt:lpstr>Apresentação do PowerPoint</vt:lpstr>
      <vt:lpstr>INTRODUÇÃO</vt:lpstr>
      <vt:lpstr>Definição</vt:lpstr>
      <vt:lpstr>Apresentação do PowerPoint</vt:lpstr>
      <vt:lpstr>Enzimas diferentes funcionam na mesma área de metabolismo</vt:lpstr>
      <vt:lpstr>Doenças diferentes originam-se por defeitos de uma mesma enzima</vt:lpstr>
      <vt:lpstr>Complexidade de vias metabólicas</vt:lpstr>
      <vt:lpstr>Quando suspeitar de EIM?</vt:lpstr>
      <vt:lpstr>Manifestações clínicas</vt:lpstr>
      <vt:lpstr>Sinais e Sintomas</vt:lpstr>
      <vt:lpstr>Mecanismos de herança</vt:lpstr>
      <vt:lpstr>Achados clínicos precoces mais comuns em 90 erros metabólicos</vt:lpstr>
      <vt:lpstr>Diagnóstico</vt:lpstr>
      <vt:lpstr>Amniocentese</vt:lpstr>
      <vt:lpstr>Amniocentese</vt:lpstr>
      <vt:lpstr>Tabela com EIM que podem ser detectados</vt:lpstr>
      <vt:lpstr>Doenças pesquisadas com sondas de DNA</vt:lpstr>
      <vt:lpstr>Estratégias de tratamento dos EIM</vt:lpstr>
      <vt:lpstr> Restrição alimentar</vt:lpstr>
      <vt:lpstr> Reposição</vt:lpstr>
      <vt:lpstr> Desvio</vt:lpstr>
      <vt:lpstr>Apresentação do PowerPoint</vt:lpstr>
      <vt:lpstr>Distúrbios Metabólicos Hereditários  Erros Inatos do Metabolismo</vt:lpstr>
      <vt:lpstr>Distúrbios Metabólicos Hereditários  Erros Inatos do Metabolismo</vt:lpstr>
      <vt:lpstr>Doenças de metabolismo intermediário</vt:lpstr>
      <vt:lpstr>Alcaptonúria</vt:lpstr>
      <vt:lpstr>AMINOÁCIDOS-ALCAPTONÚRIA</vt:lpstr>
      <vt:lpstr>Alcaptonúria</vt:lpstr>
      <vt:lpstr>Alcaptonúria</vt:lpstr>
      <vt:lpstr>Alcaptonúria</vt:lpstr>
      <vt:lpstr>Fenilcetonúria</vt:lpstr>
      <vt:lpstr>Metabolismo da fenilalanina</vt:lpstr>
      <vt:lpstr>Fenilcetonúria PKU</vt:lpstr>
      <vt:lpstr>Teste do pézinho</vt:lpstr>
      <vt:lpstr>Metabolismo da L-fenilalanina</vt:lpstr>
      <vt:lpstr>Quadro clínico</vt:lpstr>
      <vt:lpstr>Classificação</vt:lpstr>
      <vt:lpstr>Tratamento dietoterápico</vt:lpstr>
      <vt:lpstr>Tratamento dietoterápico</vt:lpstr>
      <vt:lpstr>Tratamento dietoterápico</vt:lpstr>
      <vt:lpstr>Hiperfenilalaninemias</vt:lpstr>
      <vt:lpstr>Homocistinúria</vt:lpstr>
      <vt:lpstr>Homocistinúria</vt:lpstr>
      <vt:lpstr>Quadro clínico</vt:lpstr>
      <vt:lpstr>Diagnóstico</vt:lpstr>
      <vt:lpstr>Tratamento dietético</vt:lpstr>
      <vt:lpstr>AMINOÁCIDOS - ALBINISMO ÓCULO-CUTÂNEO (AR)</vt:lpstr>
      <vt:lpstr>Albinismo</vt:lpstr>
      <vt:lpstr>Doenças do ciclo da uréia DCU</vt:lpstr>
      <vt:lpstr>Doenças do ciclo da uréia</vt:lpstr>
      <vt:lpstr>Doenças do ciclo da uréia</vt:lpstr>
      <vt:lpstr>Manifestações</vt:lpstr>
      <vt:lpstr>Tratamento Dietético</vt:lpstr>
      <vt:lpstr>Tratamento</vt:lpstr>
      <vt:lpstr>Apresentação do PowerPoint</vt:lpstr>
      <vt:lpstr>Lesh-Nyhan</vt:lpstr>
      <vt:lpstr>METABOLISMO DAS PURINAS</vt:lpstr>
      <vt:lpstr>Apresentação do PowerPoint</vt:lpstr>
      <vt:lpstr>Produção de Ácido úrico</vt:lpstr>
      <vt:lpstr>QUADRO CLÍNICO</vt:lpstr>
      <vt:lpstr>Sindrome de Lesch-Nyhan automutilação</vt:lpstr>
      <vt:lpstr>Doenças de intolerância a açucares</vt:lpstr>
      <vt:lpstr>Galactosemia</vt:lpstr>
      <vt:lpstr>Galactosemia</vt:lpstr>
      <vt:lpstr>Intolerância aos açúcares- galactosemia clássica</vt:lpstr>
      <vt:lpstr>Galactosemia</vt:lpstr>
      <vt:lpstr>Galactosemia</vt:lpstr>
      <vt:lpstr>Apresentação do PowerPoint</vt:lpstr>
      <vt:lpstr>Galactosemia</vt:lpstr>
      <vt:lpstr>Frutosemia</vt:lpstr>
      <vt:lpstr>Frutosemia</vt:lpstr>
      <vt:lpstr>Fisiopatologia</vt:lpstr>
      <vt:lpstr>Quadro clínico</vt:lpstr>
      <vt:lpstr>DEFICIÊNCIA DE PROTEINAS SÉRICAS</vt:lpstr>
      <vt:lpstr>Doenças Metabólicas Hereditárias</vt:lpstr>
      <vt:lpstr>Apresentação do PowerPoint</vt:lpstr>
      <vt:lpstr>Doença de Depósito Lisossômico</vt:lpstr>
      <vt:lpstr> Doenças lisossomais</vt:lpstr>
      <vt:lpstr>Doenças lisossomais</vt:lpstr>
      <vt:lpstr>Mucopolisacaridoses</vt:lpstr>
      <vt:lpstr>MUCOPOLISSACARIDOSE</vt:lpstr>
      <vt:lpstr>SINDROME DE HURLER</vt:lpstr>
      <vt:lpstr>SINDROME DE HUNTER</vt:lpstr>
      <vt:lpstr>Doença de Hurler</vt:lpstr>
      <vt:lpstr>DOENÇA DE ARMAZENAMENTO LISOSSÔMICO</vt:lpstr>
      <vt:lpstr>LIPIDOSE OU GANGLIOSIDOSE</vt:lpstr>
      <vt:lpstr>Metabolismo de gangliosideo</vt:lpstr>
      <vt:lpstr>Hexosaminidase</vt:lpstr>
      <vt:lpstr>Metabolização pela Hexosaminidase A</vt:lpstr>
      <vt:lpstr>Hexosaminidase  A</vt:lpstr>
      <vt:lpstr>Apresentação do PowerPoint</vt:lpstr>
      <vt:lpstr>Distúrbios Farmacogenéticos</vt:lpstr>
      <vt:lpstr>Distúrbios Farmacogenéticos</vt:lpstr>
      <vt:lpstr>Defeitos Metabólicos- Farmacogenética</vt:lpstr>
      <vt:lpstr>Defeitos Metabólicos- Farmacogenética</vt:lpstr>
      <vt:lpstr> Referências Bibliográficas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ERROS INATOS DO METABOLISMO</dc:title>
  <dc:creator>Prof. Marin</dc:creator>
  <cp:lastModifiedBy>Rita Santos</cp:lastModifiedBy>
  <cp:revision>69</cp:revision>
  <dcterms:created xsi:type="dcterms:W3CDTF">2014-03-03T00:42:05Z</dcterms:created>
  <dcterms:modified xsi:type="dcterms:W3CDTF">2020-03-24T14:40:40Z</dcterms:modified>
</cp:coreProperties>
</file>