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90.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notesSlides/notesSlide130.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139"/>
  </p:notesMasterIdLst>
  <p:sldIdLst>
    <p:sldId id="1205" r:id="rId2"/>
    <p:sldId id="1135" r:id="rId3"/>
    <p:sldId id="1136" r:id="rId4"/>
    <p:sldId id="1137" r:id="rId5"/>
    <p:sldId id="1104" r:id="rId6"/>
    <p:sldId id="1140" r:id="rId7"/>
    <p:sldId id="338" r:id="rId8"/>
    <p:sldId id="1055" r:id="rId9"/>
    <p:sldId id="836" r:id="rId10"/>
    <p:sldId id="872" r:id="rId11"/>
    <p:sldId id="882" r:id="rId12"/>
    <p:sldId id="922" r:id="rId13"/>
    <p:sldId id="923" r:id="rId14"/>
    <p:sldId id="924" r:id="rId15"/>
    <p:sldId id="975" r:id="rId16"/>
    <p:sldId id="884" r:id="rId17"/>
    <p:sldId id="885" r:id="rId18"/>
    <p:sldId id="892" r:id="rId19"/>
    <p:sldId id="947" r:id="rId20"/>
    <p:sldId id="1085" r:id="rId21"/>
    <p:sldId id="976" r:id="rId22"/>
    <p:sldId id="942" r:id="rId23"/>
    <p:sldId id="943" r:id="rId24"/>
    <p:sldId id="1058" r:id="rId25"/>
    <p:sldId id="944" r:id="rId26"/>
    <p:sldId id="945" r:id="rId27"/>
    <p:sldId id="1006" r:id="rId28"/>
    <p:sldId id="1007" r:id="rId29"/>
    <p:sldId id="1008" r:id="rId30"/>
    <p:sldId id="1009" r:id="rId31"/>
    <p:sldId id="1059" r:id="rId32"/>
    <p:sldId id="1010" r:id="rId33"/>
    <p:sldId id="1011" r:id="rId34"/>
    <p:sldId id="1012" r:id="rId35"/>
    <p:sldId id="1013" r:id="rId36"/>
    <p:sldId id="1060" r:id="rId37"/>
    <p:sldId id="1015" r:id="rId38"/>
    <p:sldId id="1016" r:id="rId39"/>
    <p:sldId id="1017" r:id="rId40"/>
    <p:sldId id="1018" r:id="rId41"/>
    <p:sldId id="1019" r:id="rId42"/>
    <p:sldId id="1020" r:id="rId43"/>
    <p:sldId id="1021" r:id="rId44"/>
    <p:sldId id="1022" r:id="rId45"/>
    <p:sldId id="1023" r:id="rId46"/>
    <p:sldId id="1024" r:id="rId47"/>
    <p:sldId id="1026" r:id="rId48"/>
    <p:sldId id="1027" r:id="rId49"/>
    <p:sldId id="1112" r:id="rId50"/>
    <p:sldId id="1029" r:id="rId51"/>
    <p:sldId id="1030" r:id="rId52"/>
    <p:sldId id="1031" r:id="rId53"/>
    <p:sldId id="1032" r:id="rId54"/>
    <p:sldId id="1033" r:id="rId55"/>
    <p:sldId id="1034" r:id="rId56"/>
    <p:sldId id="992" r:id="rId57"/>
    <p:sldId id="908" r:id="rId58"/>
    <p:sldId id="909" r:id="rId59"/>
    <p:sldId id="925" r:id="rId60"/>
    <p:sldId id="999" r:id="rId61"/>
    <p:sldId id="1000" r:id="rId62"/>
    <p:sldId id="1003" r:id="rId63"/>
    <p:sldId id="927" r:id="rId64"/>
    <p:sldId id="929" r:id="rId65"/>
    <p:sldId id="967" r:id="rId66"/>
    <p:sldId id="930" r:id="rId67"/>
    <p:sldId id="931" r:id="rId68"/>
    <p:sldId id="1073" r:id="rId69"/>
    <p:sldId id="1005" r:id="rId70"/>
    <p:sldId id="949" r:id="rId71"/>
    <p:sldId id="950" r:id="rId72"/>
    <p:sldId id="951" r:id="rId73"/>
    <p:sldId id="952" r:id="rId74"/>
    <p:sldId id="953" r:id="rId75"/>
    <p:sldId id="957" r:id="rId76"/>
    <p:sldId id="958" r:id="rId77"/>
    <p:sldId id="959" r:id="rId78"/>
    <p:sldId id="1147" r:id="rId79"/>
    <p:sldId id="1150" r:id="rId80"/>
    <p:sldId id="1170" r:id="rId81"/>
    <p:sldId id="1171" r:id="rId82"/>
    <p:sldId id="1172" r:id="rId83"/>
    <p:sldId id="1151" r:id="rId84"/>
    <p:sldId id="1149" r:id="rId85"/>
    <p:sldId id="1155" r:id="rId86"/>
    <p:sldId id="1157" r:id="rId87"/>
    <p:sldId id="1159" r:id="rId88"/>
    <p:sldId id="1160" r:id="rId89"/>
    <p:sldId id="1161" r:id="rId90"/>
    <p:sldId id="1162" r:id="rId91"/>
    <p:sldId id="1163" r:id="rId92"/>
    <p:sldId id="1164" r:id="rId93"/>
    <p:sldId id="1165" r:id="rId94"/>
    <p:sldId id="1166" r:id="rId95"/>
    <p:sldId id="1167" r:id="rId96"/>
    <p:sldId id="1168" r:id="rId97"/>
    <p:sldId id="1169" r:id="rId98"/>
    <p:sldId id="1054" r:id="rId99"/>
    <p:sldId id="1204" r:id="rId100"/>
    <p:sldId id="1206" r:id="rId101"/>
    <p:sldId id="1174" r:id="rId102"/>
    <p:sldId id="1175" r:id="rId103"/>
    <p:sldId id="1179" r:id="rId104"/>
    <p:sldId id="1177" r:id="rId105"/>
    <p:sldId id="1178" r:id="rId106"/>
    <p:sldId id="1062" r:id="rId107"/>
    <p:sldId id="1063" r:id="rId108"/>
    <p:sldId id="1064" r:id="rId109"/>
    <p:sldId id="1065" r:id="rId110"/>
    <p:sldId id="1066" r:id="rId111"/>
    <p:sldId id="1067" r:id="rId112"/>
    <p:sldId id="1068" r:id="rId113"/>
    <p:sldId id="1069" r:id="rId114"/>
    <p:sldId id="1070" r:id="rId115"/>
    <p:sldId id="1071" r:id="rId116"/>
    <p:sldId id="1181" r:id="rId117"/>
    <p:sldId id="1182" r:id="rId118"/>
    <p:sldId id="1183" r:id="rId119"/>
    <p:sldId id="1184" r:id="rId120"/>
    <p:sldId id="1185" r:id="rId121"/>
    <p:sldId id="1186" r:id="rId122"/>
    <p:sldId id="1187" r:id="rId123"/>
    <p:sldId id="1188" r:id="rId124"/>
    <p:sldId id="1189" r:id="rId125"/>
    <p:sldId id="1190" r:id="rId126"/>
    <p:sldId id="1191" r:id="rId127"/>
    <p:sldId id="1192" r:id="rId128"/>
    <p:sldId id="1193" r:id="rId129"/>
    <p:sldId id="1194" r:id="rId130"/>
    <p:sldId id="1195" r:id="rId131"/>
    <p:sldId id="1196" r:id="rId132"/>
    <p:sldId id="1197" r:id="rId133"/>
    <p:sldId id="1198" r:id="rId134"/>
    <p:sldId id="1199" r:id="rId135"/>
    <p:sldId id="1200" r:id="rId136"/>
    <p:sldId id="1201" r:id="rId137"/>
    <p:sldId id="1202" r:id="rId138"/>
  </p:sldIdLst>
  <p:sldSz cx="9144000" cy="6858000" type="screen4x3"/>
  <p:notesSz cx="7099300" cy="10234613"/>
  <p:defaultTextStyle>
    <a:defPPr>
      <a:defRPr lang="pt-BR"/>
    </a:defPPr>
    <a:lvl1pPr algn="l" rtl="0" eaLnBrk="0" fontAlgn="base" hangingPunct="0">
      <a:spcBef>
        <a:spcPts val="700"/>
      </a:spcBef>
      <a:spcAft>
        <a:spcPct val="0"/>
      </a:spcAft>
      <a:buClr>
        <a:schemeClr val="accent2"/>
      </a:buClr>
      <a:buSzPct val="60000"/>
      <a:buFont typeface="Wingdings" pitchFamily="2" charset="2"/>
      <a:buChar char=""/>
      <a:defRPr sz="2100" kern="1200">
        <a:solidFill>
          <a:schemeClr val="tx1"/>
        </a:solidFill>
        <a:latin typeface="Tw Cen MT" pitchFamily="34" charset="0"/>
        <a:ea typeface="+mn-ea"/>
        <a:cs typeface="+mn-cs"/>
      </a:defRPr>
    </a:lvl1pPr>
    <a:lvl2pPr marL="457200" algn="l" rtl="0" eaLnBrk="0" fontAlgn="base" hangingPunct="0">
      <a:spcBef>
        <a:spcPts val="700"/>
      </a:spcBef>
      <a:spcAft>
        <a:spcPct val="0"/>
      </a:spcAft>
      <a:buClr>
        <a:schemeClr val="accent2"/>
      </a:buClr>
      <a:buSzPct val="60000"/>
      <a:buFont typeface="Wingdings" pitchFamily="2" charset="2"/>
      <a:buChar char=""/>
      <a:defRPr sz="2100" kern="1200">
        <a:solidFill>
          <a:schemeClr val="tx1"/>
        </a:solidFill>
        <a:latin typeface="Tw Cen MT" pitchFamily="34" charset="0"/>
        <a:ea typeface="+mn-ea"/>
        <a:cs typeface="+mn-cs"/>
      </a:defRPr>
    </a:lvl2pPr>
    <a:lvl3pPr marL="914400" algn="l" rtl="0" eaLnBrk="0" fontAlgn="base" hangingPunct="0">
      <a:spcBef>
        <a:spcPts val="700"/>
      </a:spcBef>
      <a:spcAft>
        <a:spcPct val="0"/>
      </a:spcAft>
      <a:buClr>
        <a:schemeClr val="accent2"/>
      </a:buClr>
      <a:buSzPct val="60000"/>
      <a:buFont typeface="Wingdings" pitchFamily="2" charset="2"/>
      <a:buChar char=""/>
      <a:defRPr sz="2100" kern="1200">
        <a:solidFill>
          <a:schemeClr val="tx1"/>
        </a:solidFill>
        <a:latin typeface="Tw Cen MT" pitchFamily="34" charset="0"/>
        <a:ea typeface="+mn-ea"/>
        <a:cs typeface="+mn-cs"/>
      </a:defRPr>
    </a:lvl3pPr>
    <a:lvl4pPr marL="1371600" algn="l" rtl="0" eaLnBrk="0" fontAlgn="base" hangingPunct="0">
      <a:spcBef>
        <a:spcPts val="700"/>
      </a:spcBef>
      <a:spcAft>
        <a:spcPct val="0"/>
      </a:spcAft>
      <a:buClr>
        <a:schemeClr val="accent2"/>
      </a:buClr>
      <a:buSzPct val="60000"/>
      <a:buFont typeface="Wingdings" pitchFamily="2" charset="2"/>
      <a:buChar char=""/>
      <a:defRPr sz="2100" kern="1200">
        <a:solidFill>
          <a:schemeClr val="tx1"/>
        </a:solidFill>
        <a:latin typeface="Tw Cen MT" pitchFamily="34" charset="0"/>
        <a:ea typeface="+mn-ea"/>
        <a:cs typeface="+mn-cs"/>
      </a:defRPr>
    </a:lvl4pPr>
    <a:lvl5pPr marL="1828800" algn="l" rtl="0" eaLnBrk="0" fontAlgn="base" hangingPunct="0">
      <a:spcBef>
        <a:spcPts val="700"/>
      </a:spcBef>
      <a:spcAft>
        <a:spcPct val="0"/>
      </a:spcAft>
      <a:buClr>
        <a:schemeClr val="accent2"/>
      </a:buClr>
      <a:buSzPct val="60000"/>
      <a:buFont typeface="Wingdings" pitchFamily="2" charset="2"/>
      <a:buChar char=""/>
      <a:defRPr sz="2100" kern="1200">
        <a:solidFill>
          <a:schemeClr val="tx1"/>
        </a:solidFill>
        <a:latin typeface="Tw Cen MT" pitchFamily="34" charset="0"/>
        <a:ea typeface="+mn-ea"/>
        <a:cs typeface="+mn-cs"/>
      </a:defRPr>
    </a:lvl5pPr>
    <a:lvl6pPr marL="2286000" algn="l" defTabSz="914400" rtl="0" eaLnBrk="1" latinLnBrk="0" hangingPunct="1">
      <a:defRPr sz="2100" kern="1200">
        <a:solidFill>
          <a:schemeClr val="tx1"/>
        </a:solidFill>
        <a:latin typeface="Tw Cen MT" pitchFamily="34" charset="0"/>
        <a:ea typeface="+mn-ea"/>
        <a:cs typeface="+mn-cs"/>
      </a:defRPr>
    </a:lvl6pPr>
    <a:lvl7pPr marL="2743200" algn="l" defTabSz="914400" rtl="0" eaLnBrk="1" latinLnBrk="0" hangingPunct="1">
      <a:defRPr sz="2100" kern="1200">
        <a:solidFill>
          <a:schemeClr val="tx1"/>
        </a:solidFill>
        <a:latin typeface="Tw Cen MT" pitchFamily="34" charset="0"/>
        <a:ea typeface="+mn-ea"/>
        <a:cs typeface="+mn-cs"/>
      </a:defRPr>
    </a:lvl7pPr>
    <a:lvl8pPr marL="3200400" algn="l" defTabSz="914400" rtl="0" eaLnBrk="1" latinLnBrk="0" hangingPunct="1">
      <a:defRPr sz="2100" kern="1200">
        <a:solidFill>
          <a:schemeClr val="tx1"/>
        </a:solidFill>
        <a:latin typeface="Tw Cen MT" pitchFamily="34" charset="0"/>
        <a:ea typeface="+mn-ea"/>
        <a:cs typeface="+mn-cs"/>
      </a:defRPr>
    </a:lvl8pPr>
    <a:lvl9pPr marL="3657600" algn="l" defTabSz="914400" rtl="0" eaLnBrk="1" latinLnBrk="0" hangingPunct="1">
      <a:defRPr sz="2100"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66"/>
    <a:srgbClr val="FF9900"/>
    <a:srgbClr val="FF0000"/>
    <a:srgbClr val="33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434" autoAdjust="0"/>
  </p:normalViewPr>
  <p:slideViewPr>
    <p:cSldViewPr>
      <p:cViewPr varScale="1">
        <p:scale>
          <a:sx n="110" d="100"/>
          <a:sy n="110" d="100"/>
        </p:scale>
        <p:origin x="1650" y="96"/>
      </p:cViewPr>
      <p:guideLst>
        <p:guide orient="horz" pos="2160"/>
        <p:guide pos="2880"/>
      </p:guideLst>
    </p:cSldViewPr>
  </p:slideViewPr>
  <p:outlineViewPr>
    <p:cViewPr>
      <p:scale>
        <a:sx n="33" d="100"/>
        <a:sy n="33" d="100"/>
      </p:scale>
      <p:origin x="0" y="-4176"/>
    </p:cViewPr>
  </p:outlineViewPr>
  <p:notesTextViewPr>
    <p:cViewPr>
      <p:scale>
        <a:sx n="3" d="2"/>
        <a:sy n="3" d="2"/>
      </p:scale>
      <p:origin x="0" y="0"/>
    </p:cViewPr>
  </p:notesTextViewPr>
  <p:sorterViewPr>
    <p:cViewPr>
      <p:scale>
        <a:sx n="200" d="100"/>
        <a:sy n="200" d="100"/>
      </p:scale>
      <p:origin x="0" y="-1088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cavalca\Dropbox\IPT\Dados%20de%20tr&#225;fego%20Ely\Todos%20os%20dados%20CET.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file:///C:\Users\dcavalca\Dropbox\IPT\Dados%20de%20tr&#225;fego%20Ely\An&#225;lise%20DER%202009\Todos%20os%20Dados%20DER.xlsx"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oleObject" Target="file:///C:\Users\dcavalca\Dropbox\IPT\Dados%20de%20tr&#225;fego%20Ely\Todos%20os%20dados%20CET.xlsx" TargetMode="External"/><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oleObject" Target="file:///C:\Users\dcavalca\Dropbox\IPT\Dados%20de%20tr&#225;fego%20Ely\Todos%20os%20dados%20CET.xlsx"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oleObject" Target="file:///C:\Users\dcavalca\Dropbox\IPT\Dados%20de%20tr&#225;fego%20Ely\An&#225;lise%20DER%202009\Todos%20os%20Dados%20DER.xlsx"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file:///C:\Users\dcavalca\Dropbox\IPT\Dados%20de%20tr&#225;fego%20Ely\Todos%20os%20dados%20CET.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'Avaliação por velocidade'!$E$4</c:f>
              <c:strCache>
                <c:ptCount val="1"/>
                <c:pt idx="0">
                  <c:v>% Erros</c:v>
                </c:pt>
              </c:strCache>
            </c:strRef>
          </c:tx>
          <c:marker>
            <c:symbol val="none"/>
          </c:marker>
          <c:cat>
            <c:strRef>
              <c:f>'Avaliação por velocidade'!$A$5:$A$14</c:f>
              <c:strCache>
                <c:ptCount val="10"/>
                <c:pt idx="0">
                  <c:v>0 a 9</c:v>
                </c:pt>
                <c:pt idx="1">
                  <c:v>10 a 19</c:v>
                </c:pt>
                <c:pt idx="2">
                  <c:v>20 a 29</c:v>
                </c:pt>
                <c:pt idx="3">
                  <c:v>30 a 39</c:v>
                </c:pt>
                <c:pt idx="4">
                  <c:v>40 a 49</c:v>
                </c:pt>
                <c:pt idx="5">
                  <c:v>50 a 59</c:v>
                </c:pt>
                <c:pt idx="6">
                  <c:v>60 a 69</c:v>
                </c:pt>
                <c:pt idx="7">
                  <c:v>70 a 79</c:v>
                </c:pt>
                <c:pt idx="8">
                  <c:v>80 a 89</c:v>
                </c:pt>
                <c:pt idx="9">
                  <c:v>90 a 99</c:v>
                </c:pt>
              </c:strCache>
            </c:strRef>
          </c:cat>
          <c:val>
            <c:numRef>
              <c:f>'Avaliação por velocidade'!$E$5:$E$14</c:f>
              <c:numCache>
                <c:formatCode>0.0%</c:formatCode>
                <c:ptCount val="10"/>
                <c:pt idx="0">
                  <c:v>0.1111111111111111</c:v>
                </c:pt>
                <c:pt idx="1">
                  <c:v>2.8571428571428571E-2</c:v>
                </c:pt>
                <c:pt idx="2">
                  <c:v>7.4999999999999997E-2</c:v>
                </c:pt>
                <c:pt idx="3">
                  <c:v>8.3094555873925502E-2</c:v>
                </c:pt>
                <c:pt idx="4">
                  <c:v>6.2404870624048703E-2</c:v>
                </c:pt>
                <c:pt idx="5">
                  <c:v>8.7591240875912413E-2</c:v>
                </c:pt>
                <c:pt idx="6">
                  <c:v>9.7345132743362831E-2</c:v>
                </c:pt>
                <c:pt idx="7">
                  <c:v>0.26666666666666666</c:v>
                </c:pt>
                <c:pt idx="8">
                  <c:v>0.5</c:v>
                </c:pt>
                <c:pt idx="9">
                  <c:v>0</c:v>
                </c:pt>
              </c:numCache>
            </c:numRef>
          </c:val>
          <c:smooth val="0"/>
        </c:ser>
        <c:ser>
          <c:idx val="2"/>
          <c:order val="1"/>
          <c:tx>
            <c:strRef>
              <c:f>'Avaliação por velocidade'!$G$4</c:f>
              <c:strCache>
                <c:ptCount val="1"/>
                <c:pt idx="0">
                  <c:v>% Veículos</c:v>
                </c:pt>
              </c:strCache>
            </c:strRef>
          </c:tx>
          <c:marker>
            <c:symbol val="none"/>
          </c:marker>
          <c:cat>
            <c:strRef>
              <c:f>'Avaliação por velocidade'!$A$5:$A$14</c:f>
              <c:strCache>
                <c:ptCount val="10"/>
                <c:pt idx="0">
                  <c:v>0 a 9</c:v>
                </c:pt>
                <c:pt idx="1">
                  <c:v>10 a 19</c:v>
                </c:pt>
                <c:pt idx="2">
                  <c:v>20 a 29</c:v>
                </c:pt>
                <c:pt idx="3">
                  <c:v>30 a 39</c:v>
                </c:pt>
                <c:pt idx="4">
                  <c:v>40 a 49</c:v>
                </c:pt>
                <c:pt idx="5">
                  <c:v>50 a 59</c:v>
                </c:pt>
                <c:pt idx="6">
                  <c:v>60 a 69</c:v>
                </c:pt>
                <c:pt idx="7">
                  <c:v>70 a 79</c:v>
                </c:pt>
                <c:pt idx="8">
                  <c:v>80 a 89</c:v>
                </c:pt>
                <c:pt idx="9">
                  <c:v>90 a 99</c:v>
                </c:pt>
              </c:strCache>
            </c:strRef>
          </c:cat>
          <c:val>
            <c:numRef>
              <c:f>'Avaliação por velocidade'!$G$5:$G$14</c:f>
              <c:numCache>
                <c:formatCode>0.0%</c:formatCode>
                <c:ptCount val="10"/>
                <c:pt idx="0">
                  <c:v>5.6962025316455696E-3</c:v>
                </c:pt>
                <c:pt idx="1">
                  <c:v>1.1075949367088608E-2</c:v>
                </c:pt>
                <c:pt idx="2">
                  <c:v>2.5316455696202531E-2</c:v>
                </c:pt>
                <c:pt idx="3">
                  <c:v>0.11044303797468355</c:v>
                </c:pt>
                <c:pt idx="4">
                  <c:v>0.41582278481012658</c:v>
                </c:pt>
                <c:pt idx="5">
                  <c:v>0.39018987341772154</c:v>
                </c:pt>
                <c:pt idx="6">
                  <c:v>3.5759493670886079E-2</c:v>
                </c:pt>
                <c:pt idx="7">
                  <c:v>4.7468354430379748E-3</c:v>
                </c:pt>
                <c:pt idx="8">
                  <c:v>6.329113924050633E-4</c:v>
                </c:pt>
                <c:pt idx="9">
                  <c:v>3.1645569620253165E-4</c:v>
                </c:pt>
              </c:numCache>
            </c:numRef>
          </c:val>
          <c:smooth val="0"/>
        </c:ser>
        <c:dLbls>
          <c:showLegendKey val="0"/>
          <c:showVal val="0"/>
          <c:showCatName val="0"/>
          <c:showSerName val="0"/>
          <c:showPercent val="0"/>
          <c:showBubbleSize val="0"/>
        </c:dLbls>
        <c:smooth val="0"/>
        <c:axId val="136435528"/>
        <c:axId val="136430824"/>
      </c:lineChart>
      <c:catAx>
        <c:axId val="136435528"/>
        <c:scaling>
          <c:orientation val="minMax"/>
        </c:scaling>
        <c:delete val="0"/>
        <c:axPos val="b"/>
        <c:title>
          <c:tx>
            <c:rich>
              <a:bodyPr/>
              <a:lstStyle/>
              <a:p>
                <a:pPr>
                  <a:defRPr/>
                </a:pPr>
                <a:r>
                  <a:rPr lang="pt-BR"/>
                  <a:t>Velocidade (km/h)</a:t>
                </a:r>
              </a:p>
            </c:rich>
          </c:tx>
          <c:layout/>
          <c:overlay val="0"/>
        </c:title>
        <c:numFmt formatCode="General" sourceLinked="0"/>
        <c:majorTickMark val="out"/>
        <c:minorTickMark val="none"/>
        <c:tickLblPos val="nextTo"/>
        <c:crossAx val="136430824"/>
        <c:crosses val="autoZero"/>
        <c:auto val="1"/>
        <c:lblAlgn val="ctr"/>
        <c:lblOffset val="100"/>
        <c:noMultiLvlLbl val="0"/>
      </c:catAx>
      <c:valAx>
        <c:axId val="136430824"/>
        <c:scaling>
          <c:orientation val="minMax"/>
        </c:scaling>
        <c:delete val="0"/>
        <c:axPos val="l"/>
        <c:majorGridlines/>
        <c:numFmt formatCode="0.0%" sourceLinked="1"/>
        <c:majorTickMark val="out"/>
        <c:minorTickMark val="none"/>
        <c:tickLblPos val="nextTo"/>
        <c:crossAx val="13643552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6171795569654"/>
          <c:y val="3.1833696844232498E-2"/>
          <c:w val="0.86324760656407817"/>
          <c:h val="0.5751584455698906"/>
        </c:manualLayout>
      </c:layout>
      <c:lineChart>
        <c:grouping val="standard"/>
        <c:varyColors val="0"/>
        <c:ser>
          <c:idx val="1"/>
          <c:order val="0"/>
          <c:tx>
            <c:strRef>
              <c:f>'Tabela dinâmica'!$F$4</c:f>
              <c:strCache>
                <c:ptCount val="1"/>
                <c:pt idx="0">
                  <c:v>% Erros</c:v>
                </c:pt>
              </c:strCache>
            </c:strRef>
          </c:tx>
          <c:spPr>
            <a:ln>
              <a:solidFill>
                <a:schemeClr val="accent1"/>
              </a:solidFill>
            </a:ln>
          </c:spPr>
          <c:marker>
            <c:symbol val="none"/>
          </c:marker>
          <c:cat>
            <c:strRef>
              <c:f>'Tabela dinâmica'!$A$24:$A$31</c:f>
              <c:strCache>
                <c:ptCount val="8"/>
                <c:pt idx="0">
                  <c:v>40 a 49</c:v>
                </c:pt>
                <c:pt idx="1">
                  <c:v>50 a 59</c:v>
                </c:pt>
                <c:pt idx="2">
                  <c:v>60 a 69</c:v>
                </c:pt>
                <c:pt idx="3">
                  <c:v>70 a 79</c:v>
                </c:pt>
                <c:pt idx="4">
                  <c:v>80 a 89</c:v>
                </c:pt>
                <c:pt idx="5">
                  <c:v>90 a 99</c:v>
                </c:pt>
                <c:pt idx="6">
                  <c:v>100 a 109</c:v>
                </c:pt>
                <c:pt idx="7">
                  <c:v>110 a 119</c:v>
                </c:pt>
              </c:strCache>
            </c:strRef>
          </c:cat>
          <c:val>
            <c:numRef>
              <c:f>'Tabela dinâmica'!$F$5:$F$12</c:f>
              <c:numCache>
                <c:formatCode>0.0%</c:formatCode>
                <c:ptCount val="8"/>
                <c:pt idx="0">
                  <c:v>0</c:v>
                </c:pt>
                <c:pt idx="1">
                  <c:v>0.18181818181818182</c:v>
                </c:pt>
                <c:pt idx="2">
                  <c:v>0.1867145421903052</c:v>
                </c:pt>
                <c:pt idx="3">
                  <c:v>0.19665271966527198</c:v>
                </c:pt>
                <c:pt idx="4">
                  <c:v>0.20113960113960114</c:v>
                </c:pt>
                <c:pt idx="5">
                  <c:v>0.23255813953488372</c:v>
                </c:pt>
                <c:pt idx="6">
                  <c:v>0.375</c:v>
                </c:pt>
                <c:pt idx="7">
                  <c:v>0</c:v>
                </c:pt>
              </c:numCache>
            </c:numRef>
          </c:val>
          <c:smooth val="0"/>
        </c:ser>
        <c:ser>
          <c:idx val="2"/>
          <c:order val="1"/>
          <c:tx>
            <c:strRef>
              <c:f>'Tabela dinâmica'!$G$4</c:f>
              <c:strCache>
                <c:ptCount val="1"/>
                <c:pt idx="0">
                  <c:v>% Veículos</c:v>
                </c:pt>
              </c:strCache>
            </c:strRef>
          </c:tx>
          <c:marker>
            <c:symbol val="none"/>
          </c:marker>
          <c:cat>
            <c:strRef>
              <c:f>'Tabela dinâmica'!$A$24:$A$31</c:f>
              <c:strCache>
                <c:ptCount val="8"/>
                <c:pt idx="0">
                  <c:v>40 a 49</c:v>
                </c:pt>
                <c:pt idx="1">
                  <c:v>50 a 59</c:v>
                </c:pt>
                <c:pt idx="2">
                  <c:v>60 a 69</c:v>
                </c:pt>
                <c:pt idx="3">
                  <c:v>70 a 79</c:v>
                </c:pt>
                <c:pt idx="4">
                  <c:v>80 a 89</c:v>
                </c:pt>
                <c:pt idx="5">
                  <c:v>90 a 99</c:v>
                </c:pt>
                <c:pt idx="6">
                  <c:v>100 a 109</c:v>
                </c:pt>
                <c:pt idx="7">
                  <c:v>110 a 119</c:v>
                </c:pt>
              </c:strCache>
            </c:strRef>
          </c:cat>
          <c:val>
            <c:numRef>
              <c:f>'Tabela dinâmica'!$G$5:$G$12</c:f>
              <c:numCache>
                <c:formatCode>0.0%</c:formatCode>
                <c:ptCount val="8"/>
                <c:pt idx="0">
                  <c:v>4.8015364916773366E-4</c:v>
                </c:pt>
                <c:pt idx="1">
                  <c:v>1.936619718309859E-2</c:v>
                </c:pt>
                <c:pt idx="2">
                  <c:v>0.17829705505761845</c:v>
                </c:pt>
                <c:pt idx="3">
                  <c:v>0.45902688860435337</c:v>
                </c:pt>
                <c:pt idx="4">
                  <c:v>0.28088988476312421</c:v>
                </c:pt>
                <c:pt idx="5">
                  <c:v>5.5057618437900128E-2</c:v>
                </c:pt>
                <c:pt idx="6">
                  <c:v>6.4020486555697821E-3</c:v>
                </c:pt>
                <c:pt idx="7">
                  <c:v>4.8015364916773366E-4</c:v>
                </c:pt>
              </c:numCache>
            </c:numRef>
          </c:val>
          <c:smooth val="0"/>
        </c:ser>
        <c:dLbls>
          <c:showLegendKey val="0"/>
          <c:showVal val="0"/>
          <c:showCatName val="0"/>
          <c:showSerName val="0"/>
          <c:showPercent val="0"/>
          <c:showBubbleSize val="0"/>
        </c:dLbls>
        <c:smooth val="0"/>
        <c:axId val="136433568"/>
        <c:axId val="136432784"/>
      </c:lineChart>
      <c:catAx>
        <c:axId val="136433568"/>
        <c:scaling>
          <c:orientation val="minMax"/>
        </c:scaling>
        <c:delete val="0"/>
        <c:axPos val="b"/>
        <c:title>
          <c:tx>
            <c:rich>
              <a:bodyPr/>
              <a:lstStyle/>
              <a:p>
                <a:pPr>
                  <a:defRPr/>
                </a:pPr>
                <a:r>
                  <a:rPr lang="pt-BR"/>
                  <a:t>Velocidade (km/h)</a:t>
                </a:r>
              </a:p>
            </c:rich>
          </c:tx>
          <c:layout/>
          <c:overlay val="0"/>
        </c:title>
        <c:numFmt formatCode="General" sourceLinked="1"/>
        <c:majorTickMark val="out"/>
        <c:minorTickMark val="none"/>
        <c:tickLblPos val="nextTo"/>
        <c:crossAx val="136432784"/>
        <c:crosses val="autoZero"/>
        <c:auto val="1"/>
        <c:lblAlgn val="ctr"/>
        <c:lblOffset val="100"/>
        <c:noMultiLvlLbl val="0"/>
      </c:catAx>
      <c:valAx>
        <c:axId val="136432784"/>
        <c:scaling>
          <c:orientation val="minMax"/>
        </c:scaling>
        <c:delete val="0"/>
        <c:axPos val="l"/>
        <c:majorGridlines/>
        <c:numFmt formatCode="0.0%" sourceLinked="1"/>
        <c:majorTickMark val="out"/>
        <c:minorTickMark val="none"/>
        <c:tickLblPos val="nextTo"/>
        <c:crossAx val="13643356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'Avaliação por intervalo de hora'!$E$4</c:f>
              <c:strCache>
                <c:ptCount val="1"/>
                <c:pt idx="0">
                  <c:v>% Erros</c:v>
                </c:pt>
              </c:strCache>
            </c:strRef>
          </c:tx>
          <c:marker>
            <c:symbol val="none"/>
          </c:marker>
          <c:cat>
            <c:numRef>
              <c:f>'Avaliação por intervalo de hora'!$A$5:$A$28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'Avaliação por intervalo de hora'!$E$5:$E$28</c:f>
              <c:numCache>
                <c:formatCode>0.0%</c:formatCode>
                <c:ptCount val="24"/>
                <c:pt idx="0">
                  <c:v>0.08</c:v>
                </c:pt>
                <c:pt idx="1">
                  <c:v>0.13333333333333333</c:v>
                </c:pt>
                <c:pt idx="2">
                  <c:v>0.14285714285714285</c:v>
                </c:pt>
                <c:pt idx="3">
                  <c:v>0</c:v>
                </c:pt>
                <c:pt idx="4">
                  <c:v>0.13333333333333333</c:v>
                </c:pt>
                <c:pt idx="5">
                  <c:v>0.12698412698412698</c:v>
                </c:pt>
                <c:pt idx="6">
                  <c:v>5.1502145922746781E-2</c:v>
                </c:pt>
                <c:pt idx="7">
                  <c:v>2.4509803921568627E-2</c:v>
                </c:pt>
                <c:pt idx="8">
                  <c:v>5.8139534883720929E-2</c:v>
                </c:pt>
                <c:pt idx="9">
                  <c:v>7.7253218884120178E-2</c:v>
                </c:pt>
                <c:pt idx="10">
                  <c:v>5.536332179930796E-2</c:v>
                </c:pt>
                <c:pt idx="11">
                  <c:v>4.1284403669724773E-2</c:v>
                </c:pt>
                <c:pt idx="12">
                  <c:v>9.2920353982300891E-2</c:v>
                </c:pt>
                <c:pt idx="13">
                  <c:v>7.8947368421052627E-2</c:v>
                </c:pt>
                <c:pt idx="14">
                  <c:v>9.7701149425287362E-2</c:v>
                </c:pt>
                <c:pt idx="15">
                  <c:v>9.1603053435114504E-2</c:v>
                </c:pt>
                <c:pt idx="16">
                  <c:v>7.6923076923076927E-2</c:v>
                </c:pt>
                <c:pt idx="17">
                  <c:v>0.1</c:v>
                </c:pt>
                <c:pt idx="18">
                  <c:v>0.13422818791946309</c:v>
                </c:pt>
                <c:pt idx="19">
                  <c:v>0.10714285714285714</c:v>
                </c:pt>
                <c:pt idx="20">
                  <c:v>0.13076923076923078</c:v>
                </c:pt>
                <c:pt idx="21">
                  <c:v>7.3684210526315783E-2</c:v>
                </c:pt>
                <c:pt idx="22">
                  <c:v>5.7142857142857141E-2</c:v>
                </c:pt>
                <c:pt idx="23">
                  <c:v>0.1111111111111111</c:v>
                </c:pt>
              </c:numCache>
            </c:numRef>
          </c:val>
          <c:smooth val="0"/>
        </c:ser>
        <c:ser>
          <c:idx val="2"/>
          <c:order val="1"/>
          <c:tx>
            <c:strRef>
              <c:f>'Avaliação por intervalo de hora'!$G$4</c:f>
              <c:strCache>
                <c:ptCount val="1"/>
                <c:pt idx="0">
                  <c:v>% Veículos</c:v>
                </c:pt>
              </c:strCache>
            </c:strRef>
          </c:tx>
          <c:marker>
            <c:symbol val="none"/>
          </c:marker>
          <c:cat>
            <c:numRef>
              <c:f>'Avaliação por intervalo de hora'!$A$5:$A$28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'Avaliação por intervalo de hora'!$G$5:$G$28</c:f>
              <c:numCache>
                <c:formatCode>0.0%</c:formatCode>
                <c:ptCount val="24"/>
                <c:pt idx="0">
                  <c:v>7.9113924050632917E-3</c:v>
                </c:pt>
                <c:pt idx="1">
                  <c:v>4.7468354430379748E-3</c:v>
                </c:pt>
                <c:pt idx="2">
                  <c:v>2.2151898734177216E-3</c:v>
                </c:pt>
                <c:pt idx="3">
                  <c:v>3.1645569620253164E-3</c:v>
                </c:pt>
                <c:pt idx="4">
                  <c:v>4.7468354430379748E-3</c:v>
                </c:pt>
                <c:pt idx="5">
                  <c:v>1.9936708860759492E-2</c:v>
                </c:pt>
                <c:pt idx="6">
                  <c:v>7.3734177215189878E-2</c:v>
                </c:pt>
                <c:pt idx="7">
                  <c:v>6.4556962025316453E-2</c:v>
                </c:pt>
                <c:pt idx="8">
                  <c:v>8.1645569620253169E-2</c:v>
                </c:pt>
                <c:pt idx="9">
                  <c:v>7.3734177215189878E-2</c:v>
                </c:pt>
                <c:pt idx="10">
                  <c:v>9.1455696202531647E-2</c:v>
                </c:pt>
                <c:pt idx="11">
                  <c:v>6.8987341772151906E-2</c:v>
                </c:pt>
                <c:pt idx="12">
                  <c:v>7.1518987341772158E-2</c:v>
                </c:pt>
                <c:pt idx="13">
                  <c:v>6.0126582278481014E-2</c:v>
                </c:pt>
                <c:pt idx="14">
                  <c:v>5.5063291139240508E-2</c:v>
                </c:pt>
                <c:pt idx="15">
                  <c:v>4.1455696202531644E-2</c:v>
                </c:pt>
                <c:pt idx="16">
                  <c:v>4.1139240506329111E-2</c:v>
                </c:pt>
                <c:pt idx="17">
                  <c:v>3.4810126582278479E-2</c:v>
                </c:pt>
                <c:pt idx="18">
                  <c:v>4.7151898734177217E-2</c:v>
                </c:pt>
                <c:pt idx="19">
                  <c:v>4.4303797468354431E-2</c:v>
                </c:pt>
                <c:pt idx="20">
                  <c:v>4.1139240506329111E-2</c:v>
                </c:pt>
                <c:pt idx="21">
                  <c:v>3.0063291139240507E-2</c:v>
                </c:pt>
                <c:pt idx="22">
                  <c:v>2.2151898734177215E-2</c:v>
                </c:pt>
                <c:pt idx="23">
                  <c:v>1.4240506329113924E-2</c:v>
                </c:pt>
              </c:numCache>
            </c:numRef>
          </c:val>
          <c:smooth val="0"/>
        </c:ser>
        <c:dLbls>
          <c:showLegendKey val="0"/>
          <c:showVal val="0"/>
          <c:showCatName val="0"/>
          <c:showSerName val="0"/>
          <c:showPercent val="0"/>
          <c:showBubbleSize val="0"/>
        </c:dLbls>
        <c:smooth val="0"/>
        <c:axId val="136432392"/>
        <c:axId val="136428080"/>
      </c:lineChart>
      <c:catAx>
        <c:axId val="136432392"/>
        <c:scaling>
          <c:orientation val="minMax"/>
        </c:scaling>
        <c:delete val="0"/>
        <c:axPos val="b"/>
        <c:title>
          <c:tx>
            <c:rich>
              <a:bodyPr/>
              <a:lstStyle/>
              <a:p>
                <a:pPr>
                  <a:defRPr/>
                </a:pPr>
                <a:r>
                  <a:rPr lang="pt-BR"/>
                  <a:t>Hora</a:t>
                </a:r>
                <a:r>
                  <a:rPr lang="pt-BR" baseline="0"/>
                  <a:t> do dia</a:t>
                </a:r>
                <a:endParaRPr lang="pt-BR"/>
              </a:p>
            </c:rich>
          </c:tx>
          <c:layout/>
          <c:overlay val="0"/>
        </c:title>
        <c:numFmt formatCode="General" sourceLinked="1"/>
        <c:majorTickMark val="out"/>
        <c:minorTickMark val="none"/>
        <c:tickLblPos val="nextTo"/>
        <c:crossAx val="136428080"/>
        <c:crosses val="autoZero"/>
        <c:auto val="1"/>
        <c:lblAlgn val="ctr"/>
        <c:lblOffset val="100"/>
        <c:noMultiLvlLbl val="0"/>
      </c:catAx>
      <c:valAx>
        <c:axId val="136428080"/>
        <c:scaling>
          <c:orientation val="minMax"/>
        </c:scaling>
        <c:delete val="0"/>
        <c:axPos val="l"/>
        <c:majorGridlines/>
        <c:numFmt formatCode="0.0%" sourceLinked="1"/>
        <c:majorTickMark val="out"/>
        <c:minorTickMark val="none"/>
        <c:tickLblPos val="nextTo"/>
        <c:crossAx val="13643239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'Avaliação por velocidade'!$E$4</c:f>
              <c:strCache>
                <c:ptCount val="1"/>
                <c:pt idx="0">
                  <c:v>% Erros</c:v>
                </c:pt>
              </c:strCache>
            </c:strRef>
          </c:tx>
          <c:marker>
            <c:symbol val="none"/>
          </c:marker>
          <c:cat>
            <c:strRef>
              <c:f>'Avaliação por velocidade'!$A$5:$A$14</c:f>
              <c:strCache>
                <c:ptCount val="10"/>
                <c:pt idx="0">
                  <c:v>0 a 9</c:v>
                </c:pt>
                <c:pt idx="1">
                  <c:v>10 a 19</c:v>
                </c:pt>
                <c:pt idx="2">
                  <c:v>20 a 29</c:v>
                </c:pt>
                <c:pt idx="3">
                  <c:v>30 a 39</c:v>
                </c:pt>
                <c:pt idx="4">
                  <c:v>40 a 49</c:v>
                </c:pt>
                <c:pt idx="5">
                  <c:v>50 a 59</c:v>
                </c:pt>
                <c:pt idx="6">
                  <c:v>60 a 69</c:v>
                </c:pt>
                <c:pt idx="7">
                  <c:v>70 a 79</c:v>
                </c:pt>
                <c:pt idx="8">
                  <c:v>80 a 89</c:v>
                </c:pt>
                <c:pt idx="9">
                  <c:v>90 a 99</c:v>
                </c:pt>
              </c:strCache>
            </c:strRef>
          </c:cat>
          <c:val>
            <c:numRef>
              <c:f>'Avaliação por velocidade'!$E$5:$E$14</c:f>
              <c:numCache>
                <c:formatCode>0.0%</c:formatCode>
                <c:ptCount val="10"/>
                <c:pt idx="0">
                  <c:v>0.1111111111111111</c:v>
                </c:pt>
                <c:pt idx="1">
                  <c:v>2.8571428571428571E-2</c:v>
                </c:pt>
                <c:pt idx="2">
                  <c:v>7.4999999999999997E-2</c:v>
                </c:pt>
                <c:pt idx="3">
                  <c:v>8.3094555873925502E-2</c:v>
                </c:pt>
                <c:pt idx="4">
                  <c:v>6.2404870624048703E-2</c:v>
                </c:pt>
                <c:pt idx="5">
                  <c:v>8.7591240875912413E-2</c:v>
                </c:pt>
                <c:pt idx="6">
                  <c:v>9.7345132743362831E-2</c:v>
                </c:pt>
                <c:pt idx="7">
                  <c:v>0.26666666666666666</c:v>
                </c:pt>
                <c:pt idx="8">
                  <c:v>0.5</c:v>
                </c:pt>
                <c:pt idx="9">
                  <c:v>0</c:v>
                </c:pt>
              </c:numCache>
            </c:numRef>
          </c:val>
          <c:smooth val="0"/>
        </c:ser>
        <c:ser>
          <c:idx val="2"/>
          <c:order val="1"/>
          <c:tx>
            <c:strRef>
              <c:f>'Avaliação por velocidade'!$G$4</c:f>
              <c:strCache>
                <c:ptCount val="1"/>
                <c:pt idx="0">
                  <c:v>% Veículos</c:v>
                </c:pt>
              </c:strCache>
            </c:strRef>
          </c:tx>
          <c:marker>
            <c:symbol val="none"/>
          </c:marker>
          <c:cat>
            <c:strRef>
              <c:f>'Avaliação por velocidade'!$A$5:$A$14</c:f>
              <c:strCache>
                <c:ptCount val="10"/>
                <c:pt idx="0">
                  <c:v>0 a 9</c:v>
                </c:pt>
                <c:pt idx="1">
                  <c:v>10 a 19</c:v>
                </c:pt>
                <c:pt idx="2">
                  <c:v>20 a 29</c:v>
                </c:pt>
                <c:pt idx="3">
                  <c:v>30 a 39</c:v>
                </c:pt>
                <c:pt idx="4">
                  <c:v>40 a 49</c:v>
                </c:pt>
                <c:pt idx="5">
                  <c:v>50 a 59</c:v>
                </c:pt>
                <c:pt idx="6">
                  <c:v>60 a 69</c:v>
                </c:pt>
                <c:pt idx="7">
                  <c:v>70 a 79</c:v>
                </c:pt>
                <c:pt idx="8">
                  <c:v>80 a 89</c:v>
                </c:pt>
                <c:pt idx="9">
                  <c:v>90 a 99</c:v>
                </c:pt>
              </c:strCache>
            </c:strRef>
          </c:cat>
          <c:val>
            <c:numRef>
              <c:f>'Avaliação por velocidade'!$G$5:$G$14</c:f>
              <c:numCache>
                <c:formatCode>0.0%</c:formatCode>
                <c:ptCount val="10"/>
                <c:pt idx="0">
                  <c:v>5.6962025316455696E-3</c:v>
                </c:pt>
                <c:pt idx="1">
                  <c:v>1.1075949367088608E-2</c:v>
                </c:pt>
                <c:pt idx="2">
                  <c:v>2.5316455696202531E-2</c:v>
                </c:pt>
                <c:pt idx="3">
                  <c:v>0.11044303797468355</c:v>
                </c:pt>
                <c:pt idx="4">
                  <c:v>0.41582278481012658</c:v>
                </c:pt>
                <c:pt idx="5">
                  <c:v>0.39018987341772154</c:v>
                </c:pt>
                <c:pt idx="6">
                  <c:v>3.5759493670886079E-2</c:v>
                </c:pt>
                <c:pt idx="7">
                  <c:v>4.7468354430379748E-3</c:v>
                </c:pt>
                <c:pt idx="8">
                  <c:v>6.329113924050633E-4</c:v>
                </c:pt>
                <c:pt idx="9">
                  <c:v>3.1645569620253165E-4</c:v>
                </c:pt>
              </c:numCache>
            </c:numRef>
          </c:val>
          <c:smooth val="0"/>
        </c:ser>
        <c:ser>
          <c:idx val="1"/>
          <c:order val="2"/>
          <c:tx>
            <c:strRef>
              <c:f>'Avaliação por velocidade'!$H$4</c:f>
              <c:strCache>
                <c:ptCount val="1"/>
                <c:pt idx="0">
                  <c:v>%E</c:v>
                </c:pt>
              </c:strCache>
            </c:strRef>
          </c:tx>
          <c:marker>
            <c:symbol val="none"/>
          </c:marker>
          <c:val>
            <c:numRef>
              <c:f>'Avaliação por velocidade'!$H$5:$H$14</c:f>
              <c:numCache>
                <c:formatCode>0.0%</c:formatCode>
                <c:ptCount val="10"/>
                <c:pt idx="0">
                  <c:v>8.1967213114754103E-3</c:v>
                </c:pt>
                <c:pt idx="1">
                  <c:v>4.0983606557377051E-3</c:v>
                </c:pt>
                <c:pt idx="2">
                  <c:v>2.4590163934426229E-2</c:v>
                </c:pt>
                <c:pt idx="3">
                  <c:v>0.11885245901639344</c:v>
                </c:pt>
                <c:pt idx="4">
                  <c:v>0.33606557377049179</c:v>
                </c:pt>
                <c:pt idx="5">
                  <c:v>0.44262295081967212</c:v>
                </c:pt>
                <c:pt idx="6">
                  <c:v>4.5081967213114756E-2</c:v>
                </c:pt>
                <c:pt idx="7">
                  <c:v>1.6393442622950821E-2</c:v>
                </c:pt>
                <c:pt idx="8">
                  <c:v>4.0983606557377051E-3</c:v>
                </c:pt>
                <c:pt idx="9">
                  <c:v>0</c:v>
                </c:pt>
              </c:numCache>
            </c:numRef>
          </c:val>
          <c:smooth val="0"/>
        </c:ser>
        <c:dLbls>
          <c:showLegendKey val="0"/>
          <c:showVal val="0"/>
          <c:showCatName val="0"/>
          <c:showSerName val="0"/>
          <c:showPercent val="0"/>
          <c:showBubbleSize val="0"/>
        </c:dLbls>
        <c:smooth val="0"/>
        <c:axId val="136435136"/>
        <c:axId val="136428472"/>
      </c:lineChart>
      <c:catAx>
        <c:axId val="136435136"/>
        <c:scaling>
          <c:orientation val="minMax"/>
        </c:scaling>
        <c:delete val="0"/>
        <c:axPos val="b"/>
        <c:title>
          <c:tx>
            <c:rich>
              <a:bodyPr/>
              <a:lstStyle/>
              <a:p>
                <a:pPr>
                  <a:defRPr/>
                </a:pPr>
                <a:r>
                  <a:rPr lang="pt-BR"/>
                  <a:t>Velocidade (km/h)</a:t>
                </a:r>
              </a:p>
            </c:rich>
          </c:tx>
          <c:layout/>
          <c:overlay val="0"/>
        </c:title>
        <c:numFmt formatCode="General" sourceLinked="0"/>
        <c:majorTickMark val="out"/>
        <c:minorTickMark val="none"/>
        <c:tickLblPos val="nextTo"/>
        <c:crossAx val="136428472"/>
        <c:crosses val="autoZero"/>
        <c:auto val="1"/>
        <c:lblAlgn val="ctr"/>
        <c:lblOffset val="100"/>
        <c:noMultiLvlLbl val="0"/>
      </c:catAx>
      <c:valAx>
        <c:axId val="136428472"/>
        <c:scaling>
          <c:orientation val="minMax"/>
        </c:scaling>
        <c:delete val="0"/>
        <c:axPos val="l"/>
        <c:majorGridlines/>
        <c:numFmt formatCode="0.0%" sourceLinked="1"/>
        <c:majorTickMark val="out"/>
        <c:minorTickMark val="none"/>
        <c:tickLblPos val="nextTo"/>
        <c:crossAx val="136435136"/>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6171795569654"/>
          <c:y val="3.1833696844232498E-2"/>
          <c:w val="0.86324760656407817"/>
          <c:h val="0.5751584455698906"/>
        </c:manualLayout>
      </c:layout>
      <c:lineChart>
        <c:grouping val="standard"/>
        <c:varyColors val="0"/>
        <c:ser>
          <c:idx val="1"/>
          <c:order val="0"/>
          <c:tx>
            <c:strRef>
              <c:f>'Tabela dinâmica'!$F$4</c:f>
              <c:strCache>
                <c:ptCount val="1"/>
                <c:pt idx="0">
                  <c:v>% Erros</c:v>
                </c:pt>
              </c:strCache>
            </c:strRef>
          </c:tx>
          <c:spPr>
            <a:ln>
              <a:solidFill>
                <a:schemeClr val="accent1"/>
              </a:solidFill>
            </a:ln>
          </c:spPr>
          <c:marker>
            <c:symbol val="none"/>
          </c:marker>
          <c:cat>
            <c:strRef>
              <c:f>'Tabela dinâmica'!$A$24:$A$31</c:f>
              <c:strCache>
                <c:ptCount val="8"/>
                <c:pt idx="0">
                  <c:v>40 a 49</c:v>
                </c:pt>
                <c:pt idx="1">
                  <c:v>50 a 59</c:v>
                </c:pt>
                <c:pt idx="2">
                  <c:v>60 a 69</c:v>
                </c:pt>
                <c:pt idx="3">
                  <c:v>70 a 79</c:v>
                </c:pt>
                <c:pt idx="4">
                  <c:v>80 a 89</c:v>
                </c:pt>
                <c:pt idx="5">
                  <c:v>90 a 99</c:v>
                </c:pt>
                <c:pt idx="6">
                  <c:v>100 a 109</c:v>
                </c:pt>
                <c:pt idx="7">
                  <c:v>110 a 119</c:v>
                </c:pt>
              </c:strCache>
            </c:strRef>
          </c:cat>
          <c:val>
            <c:numRef>
              <c:f>'Tabela dinâmica'!$F$5:$F$12</c:f>
              <c:numCache>
                <c:formatCode>0.0%</c:formatCode>
                <c:ptCount val="8"/>
                <c:pt idx="0">
                  <c:v>0</c:v>
                </c:pt>
                <c:pt idx="1">
                  <c:v>0.18181818181818182</c:v>
                </c:pt>
                <c:pt idx="2">
                  <c:v>0.1867145421903052</c:v>
                </c:pt>
                <c:pt idx="3">
                  <c:v>0.19665271966527198</c:v>
                </c:pt>
                <c:pt idx="4">
                  <c:v>0.20113960113960114</c:v>
                </c:pt>
                <c:pt idx="5">
                  <c:v>0.23255813953488372</c:v>
                </c:pt>
                <c:pt idx="6">
                  <c:v>0.375</c:v>
                </c:pt>
                <c:pt idx="7">
                  <c:v>0</c:v>
                </c:pt>
              </c:numCache>
            </c:numRef>
          </c:val>
          <c:smooth val="0"/>
        </c:ser>
        <c:ser>
          <c:idx val="2"/>
          <c:order val="1"/>
          <c:tx>
            <c:strRef>
              <c:f>'Tabela dinâmica'!$G$4</c:f>
              <c:strCache>
                <c:ptCount val="1"/>
                <c:pt idx="0">
                  <c:v>% Veículos</c:v>
                </c:pt>
              </c:strCache>
            </c:strRef>
          </c:tx>
          <c:marker>
            <c:symbol val="none"/>
          </c:marker>
          <c:cat>
            <c:strRef>
              <c:f>'Tabela dinâmica'!$A$24:$A$31</c:f>
              <c:strCache>
                <c:ptCount val="8"/>
                <c:pt idx="0">
                  <c:v>40 a 49</c:v>
                </c:pt>
                <c:pt idx="1">
                  <c:v>50 a 59</c:v>
                </c:pt>
                <c:pt idx="2">
                  <c:v>60 a 69</c:v>
                </c:pt>
                <c:pt idx="3">
                  <c:v>70 a 79</c:v>
                </c:pt>
                <c:pt idx="4">
                  <c:v>80 a 89</c:v>
                </c:pt>
                <c:pt idx="5">
                  <c:v>90 a 99</c:v>
                </c:pt>
                <c:pt idx="6">
                  <c:v>100 a 109</c:v>
                </c:pt>
                <c:pt idx="7">
                  <c:v>110 a 119</c:v>
                </c:pt>
              </c:strCache>
            </c:strRef>
          </c:cat>
          <c:val>
            <c:numRef>
              <c:f>'Tabela dinâmica'!$G$5:$G$12</c:f>
              <c:numCache>
                <c:formatCode>0.0%</c:formatCode>
                <c:ptCount val="8"/>
                <c:pt idx="0">
                  <c:v>4.8015364916773366E-4</c:v>
                </c:pt>
                <c:pt idx="1">
                  <c:v>1.936619718309859E-2</c:v>
                </c:pt>
                <c:pt idx="2">
                  <c:v>0.17829705505761845</c:v>
                </c:pt>
                <c:pt idx="3">
                  <c:v>0.45902688860435337</c:v>
                </c:pt>
                <c:pt idx="4">
                  <c:v>0.28088988476312421</c:v>
                </c:pt>
                <c:pt idx="5">
                  <c:v>5.5057618437900128E-2</c:v>
                </c:pt>
                <c:pt idx="6">
                  <c:v>6.4020486555697821E-3</c:v>
                </c:pt>
                <c:pt idx="7">
                  <c:v>4.8015364916773366E-4</c:v>
                </c:pt>
              </c:numCache>
            </c:numRef>
          </c:val>
          <c:smooth val="0"/>
        </c:ser>
        <c:ser>
          <c:idx val="0"/>
          <c:order val="2"/>
          <c:tx>
            <c:strRef>
              <c:f>'Tabela dinâmica'!$H$4</c:f>
              <c:strCache>
                <c:ptCount val="1"/>
                <c:pt idx="0">
                  <c:v>%E</c:v>
                </c:pt>
              </c:strCache>
            </c:strRef>
          </c:tx>
          <c:spPr>
            <a:ln>
              <a:solidFill>
                <a:srgbClr val="C00000"/>
              </a:solidFill>
            </a:ln>
          </c:spPr>
          <c:marker>
            <c:symbol val="none"/>
          </c:marker>
          <c:cat>
            <c:strRef>
              <c:f>'Tabela dinâmica'!$A$24:$A$31</c:f>
              <c:strCache>
                <c:ptCount val="8"/>
                <c:pt idx="0">
                  <c:v>40 a 49</c:v>
                </c:pt>
                <c:pt idx="1">
                  <c:v>50 a 59</c:v>
                </c:pt>
                <c:pt idx="2">
                  <c:v>60 a 69</c:v>
                </c:pt>
                <c:pt idx="3">
                  <c:v>70 a 79</c:v>
                </c:pt>
                <c:pt idx="4">
                  <c:v>80 a 89</c:v>
                </c:pt>
                <c:pt idx="5">
                  <c:v>90 a 99</c:v>
                </c:pt>
                <c:pt idx="6">
                  <c:v>100 a 109</c:v>
                </c:pt>
                <c:pt idx="7">
                  <c:v>110 a 119</c:v>
                </c:pt>
              </c:strCache>
            </c:strRef>
          </c:cat>
          <c:val>
            <c:numRef>
              <c:f>'Tabela dinâmica'!$H$5:$H$12</c:f>
              <c:numCache>
                <c:formatCode>0%</c:formatCode>
                <c:ptCount val="8"/>
                <c:pt idx="0">
                  <c:v>0</c:v>
                </c:pt>
                <c:pt idx="1">
                  <c:v>1.7713365539452495E-2</c:v>
                </c:pt>
                <c:pt idx="2">
                  <c:v>0.16747181964573268</c:v>
                </c:pt>
                <c:pt idx="3">
                  <c:v>0.45410628019323673</c:v>
                </c:pt>
                <c:pt idx="4">
                  <c:v>0.28421900161030594</c:v>
                </c:pt>
                <c:pt idx="5">
                  <c:v>6.4412238325281798E-2</c:v>
                </c:pt>
                <c:pt idx="6">
                  <c:v>1.2077294685990338E-2</c:v>
                </c:pt>
                <c:pt idx="7">
                  <c:v>0</c:v>
                </c:pt>
              </c:numCache>
            </c:numRef>
          </c:val>
          <c:smooth val="0"/>
        </c:ser>
        <c:dLbls>
          <c:showLegendKey val="0"/>
          <c:showVal val="0"/>
          <c:showCatName val="0"/>
          <c:showSerName val="0"/>
          <c:showPercent val="0"/>
          <c:showBubbleSize val="0"/>
        </c:dLbls>
        <c:smooth val="0"/>
        <c:axId val="100586488"/>
        <c:axId val="137288072"/>
      </c:lineChart>
      <c:catAx>
        <c:axId val="100586488"/>
        <c:scaling>
          <c:orientation val="minMax"/>
        </c:scaling>
        <c:delete val="0"/>
        <c:axPos val="b"/>
        <c:title>
          <c:tx>
            <c:rich>
              <a:bodyPr/>
              <a:lstStyle/>
              <a:p>
                <a:pPr>
                  <a:defRPr/>
                </a:pPr>
                <a:r>
                  <a:rPr lang="pt-BR"/>
                  <a:t>Velocidade (km/h)</a:t>
                </a:r>
              </a:p>
            </c:rich>
          </c:tx>
          <c:layout/>
          <c:overlay val="0"/>
        </c:title>
        <c:numFmt formatCode="General" sourceLinked="1"/>
        <c:majorTickMark val="out"/>
        <c:minorTickMark val="none"/>
        <c:tickLblPos val="nextTo"/>
        <c:crossAx val="137288072"/>
        <c:crosses val="autoZero"/>
        <c:auto val="1"/>
        <c:lblAlgn val="ctr"/>
        <c:lblOffset val="100"/>
        <c:noMultiLvlLbl val="0"/>
      </c:catAx>
      <c:valAx>
        <c:axId val="137288072"/>
        <c:scaling>
          <c:orientation val="minMax"/>
        </c:scaling>
        <c:delete val="0"/>
        <c:axPos val="l"/>
        <c:majorGridlines/>
        <c:numFmt formatCode="0.0%" sourceLinked="1"/>
        <c:majorTickMark val="out"/>
        <c:minorTickMark val="none"/>
        <c:tickLblPos val="nextTo"/>
        <c:crossAx val="10058648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'Avaliação por intervalo de hora'!$E$4</c:f>
              <c:strCache>
                <c:ptCount val="1"/>
                <c:pt idx="0">
                  <c:v>% Erros</c:v>
                </c:pt>
              </c:strCache>
            </c:strRef>
          </c:tx>
          <c:marker>
            <c:symbol val="none"/>
          </c:marker>
          <c:cat>
            <c:numRef>
              <c:f>'Avaliação por intervalo de hora'!$A$5:$A$28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'Avaliação por intervalo de hora'!$E$5:$E$28</c:f>
              <c:numCache>
                <c:formatCode>0.0%</c:formatCode>
                <c:ptCount val="24"/>
                <c:pt idx="0">
                  <c:v>0.08</c:v>
                </c:pt>
                <c:pt idx="1">
                  <c:v>0.13333333333333333</c:v>
                </c:pt>
                <c:pt idx="2">
                  <c:v>0.14285714285714285</c:v>
                </c:pt>
                <c:pt idx="3">
                  <c:v>0</c:v>
                </c:pt>
                <c:pt idx="4">
                  <c:v>0.13333333333333333</c:v>
                </c:pt>
                <c:pt idx="5">
                  <c:v>0.12698412698412698</c:v>
                </c:pt>
                <c:pt idx="6">
                  <c:v>5.1502145922746781E-2</c:v>
                </c:pt>
                <c:pt idx="7">
                  <c:v>2.4509803921568627E-2</c:v>
                </c:pt>
                <c:pt idx="8">
                  <c:v>5.8139534883720929E-2</c:v>
                </c:pt>
                <c:pt idx="9">
                  <c:v>7.7253218884120178E-2</c:v>
                </c:pt>
                <c:pt idx="10">
                  <c:v>5.536332179930796E-2</c:v>
                </c:pt>
                <c:pt idx="11">
                  <c:v>4.1284403669724773E-2</c:v>
                </c:pt>
                <c:pt idx="12">
                  <c:v>9.2920353982300891E-2</c:v>
                </c:pt>
                <c:pt idx="13">
                  <c:v>7.8947368421052627E-2</c:v>
                </c:pt>
                <c:pt idx="14">
                  <c:v>9.7701149425287362E-2</c:v>
                </c:pt>
                <c:pt idx="15">
                  <c:v>9.1603053435114504E-2</c:v>
                </c:pt>
                <c:pt idx="16">
                  <c:v>7.6923076923076927E-2</c:v>
                </c:pt>
                <c:pt idx="17">
                  <c:v>0.1</c:v>
                </c:pt>
                <c:pt idx="18">
                  <c:v>0.13422818791946309</c:v>
                </c:pt>
                <c:pt idx="19">
                  <c:v>0.10714285714285714</c:v>
                </c:pt>
                <c:pt idx="20">
                  <c:v>0.13076923076923078</c:v>
                </c:pt>
                <c:pt idx="21">
                  <c:v>7.3684210526315783E-2</c:v>
                </c:pt>
                <c:pt idx="22">
                  <c:v>5.7142857142857141E-2</c:v>
                </c:pt>
                <c:pt idx="23">
                  <c:v>0.1111111111111111</c:v>
                </c:pt>
              </c:numCache>
            </c:numRef>
          </c:val>
          <c:smooth val="0"/>
        </c:ser>
        <c:ser>
          <c:idx val="2"/>
          <c:order val="1"/>
          <c:tx>
            <c:strRef>
              <c:f>'Avaliação por intervalo de hora'!$G$4</c:f>
              <c:strCache>
                <c:ptCount val="1"/>
                <c:pt idx="0">
                  <c:v>% Veículos</c:v>
                </c:pt>
              </c:strCache>
            </c:strRef>
          </c:tx>
          <c:marker>
            <c:symbol val="none"/>
          </c:marker>
          <c:cat>
            <c:numRef>
              <c:f>'Avaliação por intervalo de hora'!$A$5:$A$28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'Avaliação por intervalo de hora'!$G$5:$G$28</c:f>
              <c:numCache>
                <c:formatCode>0.0%</c:formatCode>
                <c:ptCount val="24"/>
                <c:pt idx="0">
                  <c:v>7.9113924050632917E-3</c:v>
                </c:pt>
                <c:pt idx="1">
                  <c:v>4.7468354430379748E-3</c:v>
                </c:pt>
                <c:pt idx="2">
                  <c:v>2.2151898734177216E-3</c:v>
                </c:pt>
                <c:pt idx="3">
                  <c:v>3.1645569620253164E-3</c:v>
                </c:pt>
                <c:pt idx="4">
                  <c:v>4.7468354430379748E-3</c:v>
                </c:pt>
                <c:pt idx="5">
                  <c:v>1.9936708860759492E-2</c:v>
                </c:pt>
                <c:pt idx="6">
                  <c:v>7.3734177215189878E-2</c:v>
                </c:pt>
                <c:pt idx="7">
                  <c:v>6.4556962025316453E-2</c:v>
                </c:pt>
                <c:pt idx="8">
                  <c:v>8.1645569620253169E-2</c:v>
                </c:pt>
                <c:pt idx="9">
                  <c:v>7.3734177215189878E-2</c:v>
                </c:pt>
                <c:pt idx="10">
                  <c:v>9.1455696202531647E-2</c:v>
                </c:pt>
                <c:pt idx="11">
                  <c:v>6.8987341772151906E-2</c:v>
                </c:pt>
                <c:pt idx="12">
                  <c:v>7.1518987341772158E-2</c:v>
                </c:pt>
                <c:pt idx="13">
                  <c:v>6.0126582278481014E-2</c:v>
                </c:pt>
                <c:pt idx="14">
                  <c:v>5.5063291139240508E-2</c:v>
                </c:pt>
                <c:pt idx="15">
                  <c:v>4.1455696202531644E-2</c:v>
                </c:pt>
                <c:pt idx="16">
                  <c:v>4.1139240506329111E-2</c:v>
                </c:pt>
                <c:pt idx="17">
                  <c:v>3.4810126582278479E-2</c:v>
                </c:pt>
                <c:pt idx="18">
                  <c:v>4.7151898734177217E-2</c:v>
                </c:pt>
                <c:pt idx="19">
                  <c:v>4.4303797468354431E-2</c:v>
                </c:pt>
                <c:pt idx="20">
                  <c:v>4.1139240506329111E-2</c:v>
                </c:pt>
                <c:pt idx="21">
                  <c:v>3.0063291139240507E-2</c:v>
                </c:pt>
                <c:pt idx="22">
                  <c:v>2.2151898734177215E-2</c:v>
                </c:pt>
                <c:pt idx="23">
                  <c:v>1.4240506329113924E-2</c:v>
                </c:pt>
              </c:numCache>
            </c:numRef>
          </c:val>
          <c:smooth val="0"/>
        </c:ser>
        <c:dLbls>
          <c:showLegendKey val="0"/>
          <c:showVal val="0"/>
          <c:showCatName val="0"/>
          <c:showSerName val="0"/>
          <c:showPercent val="0"/>
          <c:showBubbleSize val="0"/>
        </c:dLbls>
        <c:smooth val="0"/>
        <c:axId val="137285328"/>
        <c:axId val="137288856"/>
      </c:lineChart>
      <c:catAx>
        <c:axId val="137285328"/>
        <c:scaling>
          <c:orientation val="minMax"/>
        </c:scaling>
        <c:delete val="0"/>
        <c:axPos val="b"/>
        <c:title>
          <c:tx>
            <c:rich>
              <a:bodyPr/>
              <a:lstStyle/>
              <a:p>
                <a:pPr>
                  <a:defRPr/>
                </a:pPr>
                <a:r>
                  <a:rPr lang="pt-BR"/>
                  <a:t>Hora</a:t>
                </a:r>
                <a:r>
                  <a:rPr lang="pt-BR" baseline="0"/>
                  <a:t> do dia</a:t>
                </a:r>
                <a:endParaRPr lang="pt-BR"/>
              </a:p>
            </c:rich>
          </c:tx>
          <c:layout/>
          <c:overlay val="0"/>
        </c:title>
        <c:numFmt formatCode="General" sourceLinked="1"/>
        <c:majorTickMark val="out"/>
        <c:minorTickMark val="none"/>
        <c:tickLblPos val="nextTo"/>
        <c:crossAx val="137288856"/>
        <c:crosses val="autoZero"/>
        <c:auto val="1"/>
        <c:lblAlgn val="ctr"/>
        <c:lblOffset val="100"/>
        <c:noMultiLvlLbl val="0"/>
      </c:catAx>
      <c:valAx>
        <c:axId val="137288856"/>
        <c:scaling>
          <c:orientation val="minMax"/>
        </c:scaling>
        <c:delete val="0"/>
        <c:axPos val="l"/>
        <c:majorGridlines/>
        <c:numFmt formatCode="0.0%" sourceLinked="1"/>
        <c:majorTickMark val="out"/>
        <c:minorTickMark val="none"/>
        <c:tickLblPos val="nextTo"/>
        <c:crossAx val="137285328"/>
        <c:crosses val="autoZero"/>
        <c:crossBetween val="between"/>
      </c:valAx>
    </c:plotArea>
    <c:legend>
      <c:legendPos val="b"/>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gm: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accent2">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accent3">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E2269B2-8D6E-4660-BC25-BB4BE19E1EFC}">
      <dgm:prSet phldrT="[Texto]" custT="1"/>
      <dgm:spPr>
        <a:solidFill>
          <a:schemeClr val="accent6">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C30C5B5B-7118-4BDF-BEB2-B7871DFF1CA9}" type="par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6AB285E-CC0F-4ECC-ADB4-7323A9D33634}" type="sib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6BE77FA9-95F7-4971-8AC9-467BF231A985}">
      <dgm:prSet phldrT="[Texto]" custT="1"/>
      <dgm:spPr>
        <a:solidFill>
          <a:schemeClr val="accent6">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EC386EB-B1CC-4BA8-BDB4-A35D39A74DCF}" type="par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EBF69E-24A4-462B-AC95-EA215902EF69}" type="sib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9AC8507-29DE-471A-8919-F143A6E544FC}">
      <dgm:prSet phldrT="[Texto]" custT="1"/>
      <dgm:spPr>
        <a:solidFill>
          <a:srgbClr val="C0000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FCE21EB-63C6-4CBD-B73E-887802C7B528}">
      <dgm:prSet phldrT="[Texto]" custT="1"/>
      <dgm:spPr>
        <a:solidFill>
          <a:schemeClr val="accent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530DF68F-04B6-4722-A795-92B5E47A3990}" type="par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0F666A45-16BC-47AE-9E5B-D2EB8E3FF6D6}" type="sib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accent4">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85015070-62A0-415E-B803-F729F430F54A}">
      <dgm:prSet phldrT="[Texto]" custT="1"/>
      <dgm:spPr>
        <a:solidFill>
          <a:srgbClr val="00206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DFB133D2-D806-4D5C-AC8F-61BE5EF875B6}" type="par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81E3745-A169-4A56-B24E-66D669B7BDF0}" type="sib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E6AB52A-08A4-4785-81D1-DC803876969E}">
      <dgm:prSet phldrT="[Texto]" custT="1"/>
      <dgm:spPr>
        <a:solidFill>
          <a:srgbClr val="00B05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9D12CE20-8920-4C35-8E38-822DE56E097E}" type="par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57BF6338-05D3-4C97-A37A-5ACDB39B9D64}" type="sib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2154D55-8652-4AAF-8BD0-3FE53311EC6F}">
      <dgm:prSet phldrT="[Texto]" custT="1"/>
      <dgm:spPr>
        <a:solidFill>
          <a:schemeClr val="bg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5C37A17-D2D4-4D60-BEFF-3DA489BA83C4}" type="par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613F46A-4A6B-4F71-8FCE-1182709E4B9E}" type="sib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D8E0D62-FEB6-4107-9B52-486E326CBCEB}">
      <dgm:prSet phldrT="[Texto]" custT="1"/>
      <dgm:spPr>
        <a:solidFill>
          <a:schemeClr val="bg2">
            <a:lumMod val="1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2C71D70-02C3-4D4A-8841-C7F5CB110C93}" type="par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C7213BD-558C-4C25-93C4-0D32B627B25A}" type="sib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4"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4">
        <dgm:presLayoutVars>
          <dgm:chPref val="3"/>
        </dgm:presLayoutVars>
      </dgm:prSet>
      <dgm:spPr>
        <a:prstGeom prst="rect">
          <a:avLst/>
        </a:prstGeom>
      </dgm:spPr>
      <dgm:t>
        <a:bodyPr/>
        <a:lstStyle/>
        <a:p>
          <a:endParaRPr lang="pt-BR"/>
        </a:p>
      </dgm:t>
    </dgm:pt>
    <dgm:pt modelId="{209291CE-D0DA-4B8A-B735-72E2C233CF21}" type="pres">
      <dgm:prSet presAssocID="{BBF3DA71-4746-4008-BC7A-609578265D55}" presName="parTransThree" presStyleCnt="0"/>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9E6A1A5D-AFA8-4745-81F8-2B145035418E}" type="pres">
      <dgm:prSet presAssocID="{7D8E0D62-FEB6-4107-9B52-486E326CBCEB}" presName="vertFour" presStyleCnt="0">
        <dgm:presLayoutVars>
          <dgm:chPref val="3"/>
        </dgm:presLayoutVars>
      </dgm:prSet>
      <dgm:spPr/>
      <dgm:t>
        <a:bodyPr/>
        <a:lstStyle/>
        <a:p>
          <a:endParaRPr lang="pt-BR"/>
        </a:p>
      </dgm:t>
    </dgm:pt>
    <dgm:pt modelId="{474F4600-B6C4-4AF9-8B05-D7FB2C1CBF94}" type="pres">
      <dgm:prSet presAssocID="{7D8E0D62-FEB6-4107-9B52-486E326CBCEB}" presName="txFour" presStyleLbl="node4" presStyleIdx="0" presStyleCnt="4">
        <dgm:presLayoutVars>
          <dgm:chPref val="3"/>
        </dgm:presLayoutVars>
      </dgm:prSet>
      <dgm:spPr>
        <a:prstGeom prst="rect">
          <a:avLst/>
        </a:prstGeom>
      </dgm:spPr>
      <dgm:t>
        <a:bodyPr/>
        <a:lstStyle/>
        <a:p>
          <a:endParaRPr lang="pt-BR"/>
        </a:p>
      </dgm:t>
    </dgm:pt>
    <dgm:pt modelId="{AD8A7A66-663A-4E06-A891-81BB1F24BA19}" type="pres">
      <dgm:prSet presAssocID="{7D8E0D62-FEB6-4107-9B52-486E326CBCEB}" presName="horzFour" presStyleCnt="0"/>
      <dgm:spPr/>
      <dgm:t>
        <a:bodyPr/>
        <a:lstStyle/>
        <a:p>
          <a:endParaRPr lang="pt-BR"/>
        </a:p>
      </dgm:t>
    </dgm:pt>
    <dgm:pt modelId="{6A9022C6-B94A-49DE-BD64-D5363E27B097}" type="pres">
      <dgm:prSet presAssocID="{D2FCD1FF-A210-425D-972A-341E7E907232}" presName="sibSpaceTwo" presStyleCnt="0"/>
      <dgm:spPr/>
      <dgm:t>
        <a:bodyPr/>
        <a:lstStyle/>
        <a:p>
          <a:endParaRPr lang="pt-BR"/>
        </a:p>
      </dgm:t>
    </dgm:pt>
    <dgm:pt modelId="{A2E9A929-F416-4749-AF0F-D8BBE4A36F48}" type="pres">
      <dgm:prSet presAssocID="{4FF04DA8-94D6-4892-8301-F31E68D5391D}" presName="vertTwo" presStyleCnt="0"/>
      <dgm:spPr/>
      <dgm:t>
        <a:bodyPr/>
        <a:lstStyle/>
        <a:p>
          <a:endParaRPr lang="pt-BR"/>
        </a:p>
      </dgm:t>
    </dgm:pt>
    <dgm:pt modelId="{800E0885-D1E0-48B7-8293-A93DDBEE55BB}" type="pres">
      <dgm:prSet presAssocID="{4FF04DA8-94D6-4892-8301-F31E68D5391D}" presName="txTwo" presStyleLbl="node2" presStyleIdx="1" presStyleCnt="4">
        <dgm:presLayoutVars>
          <dgm:chPref val="3"/>
        </dgm:presLayoutVars>
      </dgm:prSet>
      <dgm:spPr>
        <a:prstGeom prst="rect">
          <a:avLst/>
        </a:prstGeom>
      </dgm:spPr>
      <dgm:t>
        <a:bodyPr/>
        <a:lstStyle/>
        <a:p>
          <a:endParaRPr lang="pt-BR"/>
        </a:p>
      </dgm:t>
    </dgm:pt>
    <dgm:pt modelId="{41600E72-DA0E-435E-ABC3-F2A28C383F1F}" type="pres">
      <dgm:prSet presAssocID="{4FF04DA8-94D6-4892-8301-F31E68D5391D}" presName="parTransTwo" presStyleCnt="0"/>
      <dgm:spPr/>
      <dgm:t>
        <a:bodyPr/>
        <a:lstStyle/>
        <a:p>
          <a:endParaRPr lang="pt-BR"/>
        </a:p>
      </dgm:t>
    </dgm:pt>
    <dgm:pt modelId="{31764A16-B902-4917-932F-2218DAB49CAA}" type="pres">
      <dgm:prSet presAssocID="{4FF04DA8-94D6-4892-8301-F31E68D5391D}" presName="horzTwo" presStyleCnt="0"/>
      <dgm:spPr/>
      <dgm:t>
        <a:bodyPr/>
        <a:lstStyle/>
        <a:p>
          <a:endParaRPr lang="pt-BR"/>
        </a:p>
      </dgm:t>
    </dgm:pt>
    <dgm:pt modelId="{BE6E0695-4AFB-4A9E-8B3E-24525701574B}" type="pres">
      <dgm:prSet presAssocID="{2FCE21EB-63C6-4CBD-B73E-887802C7B528}" presName="vertThree" presStyleCnt="0"/>
      <dgm:spPr/>
      <dgm:t>
        <a:bodyPr/>
        <a:lstStyle/>
        <a:p>
          <a:endParaRPr lang="pt-BR"/>
        </a:p>
      </dgm:t>
    </dgm:pt>
    <dgm:pt modelId="{E8DD0D87-DBBC-4228-B047-5000FE21ECD1}" type="pres">
      <dgm:prSet presAssocID="{2FCE21EB-63C6-4CBD-B73E-887802C7B528}" presName="txThree" presStyleLbl="node3" presStyleIdx="1" presStyleCnt="4">
        <dgm:presLayoutVars>
          <dgm:chPref val="3"/>
        </dgm:presLayoutVars>
      </dgm:prSet>
      <dgm:spPr>
        <a:prstGeom prst="rect">
          <a:avLst/>
        </a:prstGeom>
      </dgm:spPr>
      <dgm:t>
        <a:bodyPr/>
        <a:lstStyle/>
        <a:p>
          <a:endParaRPr lang="pt-BR"/>
        </a:p>
      </dgm:t>
    </dgm:pt>
    <dgm:pt modelId="{63E59289-04DF-46AF-8FDB-26ED05148C42}" type="pres">
      <dgm:prSet presAssocID="{2FCE21EB-63C6-4CBD-B73E-887802C7B528}" presName="parTransThree" presStyleCnt="0"/>
      <dgm:spPr/>
      <dgm:t>
        <a:bodyPr/>
        <a:lstStyle/>
        <a:p>
          <a:endParaRPr lang="pt-BR"/>
        </a:p>
      </dgm:t>
    </dgm:pt>
    <dgm:pt modelId="{E31EB877-C3B9-46CA-97FB-0A003BE548C0}" type="pres">
      <dgm:prSet presAssocID="{2FCE21EB-63C6-4CBD-B73E-887802C7B528}" presName="horzThree" presStyleCnt="0"/>
      <dgm:spPr/>
      <dgm:t>
        <a:bodyPr/>
        <a:lstStyle/>
        <a:p>
          <a:endParaRPr lang="pt-BR"/>
        </a:p>
      </dgm:t>
    </dgm:pt>
    <dgm:pt modelId="{E40BA649-1EC0-4592-B3A1-D5572E2F3343}" type="pres">
      <dgm:prSet presAssocID="{B2154D55-8652-4AAF-8BD0-3FE53311EC6F}" presName="vertFour" presStyleCnt="0">
        <dgm:presLayoutVars>
          <dgm:chPref val="3"/>
        </dgm:presLayoutVars>
      </dgm:prSet>
      <dgm:spPr/>
      <dgm:t>
        <a:bodyPr/>
        <a:lstStyle/>
        <a:p>
          <a:endParaRPr lang="pt-BR"/>
        </a:p>
      </dgm:t>
    </dgm:pt>
    <dgm:pt modelId="{3CA0313C-8279-4A1F-8F40-29DF4201B7F8}" type="pres">
      <dgm:prSet presAssocID="{B2154D55-8652-4AAF-8BD0-3FE53311EC6F}" presName="txFour" presStyleLbl="node4" presStyleIdx="1" presStyleCnt="4">
        <dgm:presLayoutVars>
          <dgm:chPref val="3"/>
        </dgm:presLayoutVars>
      </dgm:prSet>
      <dgm:spPr>
        <a:prstGeom prst="rect">
          <a:avLst/>
        </a:prstGeom>
      </dgm:spPr>
      <dgm:t>
        <a:bodyPr/>
        <a:lstStyle/>
        <a:p>
          <a:endParaRPr lang="pt-BR"/>
        </a:p>
      </dgm:t>
    </dgm:pt>
    <dgm:pt modelId="{61AA7A43-3098-401E-88E8-C5AA7AB1CEAA}" type="pres">
      <dgm:prSet presAssocID="{B2154D55-8652-4AAF-8BD0-3FE53311EC6F}" presName="horzFour" presStyleCnt="0"/>
      <dgm:spPr/>
      <dgm:t>
        <a:bodyPr/>
        <a:lstStyle/>
        <a:p>
          <a:endParaRPr lang="pt-BR"/>
        </a:p>
      </dgm:t>
    </dgm:pt>
    <dgm:pt modelId="{653674FA-A59E-4A94-9ED0-D5DC2E312CA9}" type="pres">
      <dgm:prSet presAssocID="{270921F5-C7EC-4C28-937E-8DEF277CD96C}" presName="sibSpaceTwo" presStyleCnt="0"/>
      <dgm:spPr/>
      <dgm:t>
        <a:bodyPr/>
        <a:lstStyle/>
        <a:p>
          <a:endParaRPr lang="pt-BR"/>
        </a:p>
      </dgm:t>
    </dgm:pt>
    <dgm:pt modelId="{10F955A5-24C1-4293-89EB-D981754C0971}" type="pres">
      <dgm:prSet presAssocID="{FD2FDD07-9394-4180-BCEC-BA66D98AAAD4}" presName="vertTwo" presStyleCnt="0"/>
      <dgm:spPr/>
      <dgm:t>
        <a:bodyPr/>
        <a:lstStyle/>
        <a:p>
          <a:endParaRPr lang="pt-BR"/>
        </a:p>
      </dgm:t>
    </dgm:pt>
    <dgm:pt modelId="{932182CC-AB92-4494-BEA8-03C84DBCF17A}" type="pres">
      <dgm:prSet presAssocID="{FD2FDD07-9394-4180-BCEC-BA66D98AAAD4}" presName="txTwo" presStyleLbl="node2" presStyleIdx="2" presStyleCnt="4">
        <dgm:presLayoutVars>
          <dgm:chPref val="3"/>
        </dgm:presLayoutVars>
      </dgm:prSet>
      <dgm:spPr>
        <a:prstGeom prst="rect">
          <a:avLst/>
        </a:prstGeom>
      </dgm:spPr>
      <dgm:t>
        <a:bodyPr/>
        <a:lstStyle/>
        <a:p>
          <a:endParaRPr lang="pt-BR"/>
        </a:p>
      </dgm:t>
    </dgm:pt>
    <dgm:pt modelId="{A96F4414-B614-4662-9661-3858EA91ADE5}" type="pres">
      <dgm:prSet presAssocID="{FD2FDD07-9394-4180-BCEC-BA66D98AAAD4}" presName="parTransTwo" presStyleCnt="0"/>
      <dgm:spPr/>
      <dgm:t>
        <a:bodyPr/>
        <a:lstStyle/>
        <a:p>
          <a:endParaRPr lang="pt-BR"/>
        </a:p>
      </dgm:t>
    </dgm:pt>
    <dgm:pt modelId="{7659943D-879F-4ABC-ACD6-009E62EA2062}" type="pres">
      <dgm:prSet presAssocID="{FD2FDD07-9394-4180-BCEC-BA66D98AAAD4}" presName="horzTwo" presStyleCnt="0"/>
      <dgm:spPr/>
      <dgm:t>
        <a:bodyPr/>
        <a:lstStyle/>
        <a:p>
          <a:endParaRPr lang="pt-BR"/>
        </a:p>
      </dgm:t>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2" presStyleCnt="4">
        <dgm:presLayoutVars>
          <dgm:chPref val="3"/>
        </dgm:presLayoutVars>
      </dgm:prSet>
      <dgm:spPr>
        <a:prstGeom prst="rect">
          <a:avLst/>
        </a:prstGeom>
      </dgm:spPr>
      <dgm:t>
        <a:bodyPr/>
        <a:lstStyle/>
        <a:p>
          <a:endParaRPr lang="pt-BR"/>
        </a:p>
      </dgm:t>
    </dgm:pt>
    <dgm:pt modelId="{72217245-D0EE-42F2-9DD1-BD7DEA766310}" type="pres">
      <dgm:prSet presAssocID="{49AC8507-29DE-471A-8919-F143A6E544FC}" presName="parTransThree" presStyleCnt="0"/>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687972BF-BD37-4A64-8633-10A7F2712355}" type="pres">
      <dgm:prSet presAssocID="{3E6AB52A-08A4-4785-81D1-DC803876969E}" presName="vertFour" presStyleCnt="0">
        <dgm:presLayoutVars>
          <dgm:chPref val="3"/>
        </dgm:presLayoutVars>
      </dgm:prSet>
      <dgm:spPr/>
      <dgm:t>
        <a:bodyPr/>
        <a:lstStyle/>
        <a:p>
          <a:endParaRPr lang="pt-BR"/>
        </a:p>
      </dgm:t>
    </dgm:pt>
    <dgm:pt modelId="{7D1D94DD-7184-4A42-B78C-E7484B436964}" type="pres">
      <dgm:prSet presAssocID="{3E6AB52A-08A4-4785-81D1-DC803876969E}" presName="txFour" presStyleLbl="node4" presStyleIdx="2" presStyleCnt="4">
        <dgm:presLayoutVars>
          <dgm:chPref val="3"/>
        </dgm:presLayoutVars>
      </dgm:prSet>
      <dgm:spPr>
        <a:prstGeom prst="rect">
          <a:avLst/>
        </a:prstGeom>
      </dgm:spPr>
      <dgm:t>
        <a:bodyPr/>
        <a:lstStyle/>
        <a:p>
          <a:endParaRPr lang="pt-BR"/>
        </a:p>
      </dgm:t>
    </dgm:pt>
    <dgm:pt modelId="{8D91A2F5-90C7-4997-86F8-16432625C6C1}" type="pres">
      <dgm:prSet presAssocID="{3E6AB52A-08A4-4785-81D1-DC803876969E}" presName="horzFour" presStyleCnt="0"/>
      <dgm:spPr/>
      <dgm:t>
        <a:bodyPr/>
        <a:lstStyle/>
        <a:p>
          <a:endParaRPr lang="pt-BR"/>
        </a:p>
      </dgm:t>
    </dgm:pt>
    <dgm:pt modelId="{F5F5888D-4F52-4A46-BC3A-BEC0A6AB0CBC}" type="pres">
      <dgm:prSet presAssocID="{C19AC1C4-6FB7-4F44-BC77-0C9DDD9E9B9D}" presName="sibSpaceTwo" presStyleCnt="0"/>
      <dgm:spPr/>
      <dgm:t>
        <a:bodyPr/>
        <a:lstStyle/>
        <a:p>
          <a:endParaRPr lang="pt-BR"/>
        </a:p>
      </dgm:t>
    </dgm:pt>
    <dgm:pt modelId="{A04C7F92-CBC9-41B0-B36F-9FF2D5DB50BA}" type="pres">
      <dgm:prSet presAssocID="{1E2269B2-8D6E-4660-BC25-BB4BE19E1EFC}" presName="vertTwo" presStyleCnt="0"/>
      <dgm:spPr/>
      <dgm:t>
        <a:bodyPr/>
        <a:lstStyle/>
        <a:p>
          <a:endParaRPr lang="pt-BR"/>
        </a:p>
      </dgm:t>
    </dgm:pt>
    <dgm:pt modelId="{4B2EE3D1-AD38-4761-B24E-2DF3A83407D0}" type="pres">
      <dgm:prSet presAssocID="{1E2269B2-8D6E-4660-BC25-BB4BE19E1EFC}" presName="txTwo" presStyleLbl="node2" presStyleIdx="3" presStyleCnt="4">
        <dgm:presLayoutVars>
          <dgm:chPref val="3"/>
        </dgm:presLayoutVars>
      </dgm:prSet>
      <dgm:spPr>
        <a:prstGeom prst="rect">
          <a:avLst/>
        </a:prstGeom>
      </dgm:spPr>
      <dgm:t>
        <a:bodyPr/>
        <a:lstStyle/>
        <a:p>
          <a:endParaRPr lang="pt-BR"/>
        </a:p>
      </dgm:t>
    </dgm:pt>
    <dgm:pt modelId="{99E9166C-54AD-452D-81AB-84A9DF3DB38A}" type="pres">
      <dgm:prSet presAssocID="{1E2269B2-8D6E-4660-BC25-BB4BE19E1EFC}" presName="parTransTwo" presStyleCnt="0"/>
      <dgm:spPr/>
      <dgm:t>
        <a:bodyPr/>
        <a:lstStyle/>
        <a:p>
          <a:endParaRPr lang="pt-BR"/>
        </a:p>
      </dgm:t>
    </dgm:pt>
    <dgm:pt modelId="{08574F03-A8F1-4C15-B100-BAE86C135EC1}" type="pres">
      <dgm:prSet presAssocID="{1E2269B2-8D6E-4660-BC25-BB4BE19E1EFC}" presName="horzTwo" presStyleCnt="0"/>
      <dgm:spPr/>
      <dgm:t>
        <a:bodyPr/>
        <a:lstStyle/>
        <a:p>
          <a:endParaRPr lang="pt-BR"/>
        </a:p>
      </dgm:t>
    </dgm:pt>
    <dgm:pt modelId="{608D9123-6544-42EB-8919-8965B4A087FE}" type="pres">
      <dgm:prSet presAssocID="{6BE77FA9-95F7-4971-8AC9-467BF231A985}" presName="vertThree" presStyleCnt="0"/>
      <dgm:spPr/>
      <dgm:t>
        <a:bodyPr/>
        <a:lstStyle/>
        <a:p>
          <a:endParaRPr lang="pt-BR"/>
        </a:p>
      </dgm:t>
    </dgm:pt>
    <dgm:pt modelId="{66679A9F-E2DD-46E6-9CA0-7C321406C132}" type="pres">
      <dgm:prSet presAssocID="{6BE77FA9-95F7-4971-8AC9-467BF231A985}" presName="txThree" presStyleLbl="node3" presStyleIdx="3" presStyleCnt="4">
        <dgm:presLayoutVars>
          <dgm:chPref val="3"/>
        </dgm:presLayoutVars>
      </dgm:prSet>
      <dgm:spPr>
        <a:prstGeom prst="rect">
          <a:avLst/>
        </a:prstGeom>
      </dgm:spPr>
      <dgm:t>
        <a:bodyPr/>
        <a:lstStyle/>
        <a:p>
          <a:endParaRPr lang="pt-BR"/>
        </a:p>
      </dgm:t>
    </dgm:pt>
    <dgm:pt modelId="{5F413B28-C7C4-4C0C-A54E-9EBE81779D02}" type="pres">
      <dgm:prSet presAssocID="{6BE77FA9-95F7-4971-8AC9-467BF231A985}" presName="parTransThree" presStyleCnt="0"/>
      <dgm:spPr/>
      <dgm:t>
        <a:bodyPr/>
        <a:lstStyle/>
        <a:p>
          <a:endParaRPr lang="pt-BR"/>
        </a:p>
      </dgm:t>
    </dgm:pt>
    <dgm:pt modelId="{00242D05-6B52-406F-B3C3-DADFB2C611AB}" type="pres">
      <dgm:prSet presAssocID="{6BE77FA9-95F7-4971-8AC9-467BF231A985}" presName="horzThree" presStyleCnt="0"/>
      <dgm:spPr/>
      <dgm:t>
        <a:bodyPr/>
        <a:lstStyle/>
        <a:p>
          <a:endParaRPr lang="pt-BR"/>
        </a:p>
      </dgm:t>
    </dgm:pt>
    <dgm:pt modelId="{74BBE74E-FE08-437F-A40C-5509836FE9E2}" type="pres">
      <dgm:prSet presAssocID="{85015070-62A0-415E-B803-F729F430F54A}" presName="vertFour" presStyleCnt="0">
        <dgm:presLayoutVars>
          <dgm:chPref val="3"/>
        </dgm:presLayoutVars>
      </dgm:prSet>
      <dgm:spPr/>
      <dgm:t>
        <a:bodyPr/>
        <a:lstStyle/>
        <a:p>
          <a:endParaRPr lang="pt-BR"/>
        </a:p>
      </dgm:t>
    </dgm:pt>
    <dgm:pt modelId="{CD8F3CD5-5A3B-407B-AD9B-B5E5FF8F9BC5}" type="pres">
      <dgm:prSet presAssocID="{85015070-62A0-415E-B803-F729F430F54A}" presName="txFour" presStyleLbl="node4" presStyleIdx="3" presStyleCnt="4">
        <dgm:presLayoutVars>
          <dgm:chPref val="3"/>
        </dgm:presLayoutVars>
      </dgm:prSet>
      <dgm:spPr>
        <a:prstGeom prst="rect">
          <a:avLst/>
        </a:prstGeom>
      </dgm:spPr>
      <dgm:t>
        <a:bodyPr/>
        <a:lstStyle/>
        <a:p>
          <a:endParaRPr lang="pt-BR"/>
        </a:p>
      </dgm:t>
    </dgm:pt>
    <dgm:pt modelId="{EBC5E96C-03BB-49BB-BFCF-CDDED29303C2}" type="pres">
      <dgm:prSet presAssocID="{85015070-62A0-415E-B803-F729F430F54A}" presName="horzFour" presStyleCnt="0"/>
      <dgm:spPr/>
      <dgm:t>
        <a:bodyPr/>
        <a:lstStyle/>
        <a:p>
          <a:endParaRPr lang="pt-BR"/>
        </a:p>
      </dgm:t>
    </dgm:pt>
  </dgm:ptLst>
  <dgm:cxnLst>
    <dgm:cxn modelId="{C995BC13-5E6C-4D72-A858-DD9E2698D487}" srcId="{6BE77FA9-95F7-4971-8AC9-467BF231A985}" destId="{85015070-62A0-415E-B803-F729F430F54A}" srcOrd="0" destOrd="0" parTransId="{DFB133D2-D806-4D5C-AC8F-61BE5EF875B6}" sibTransId="{981E3745-A169-4A56-B24E-66D669B7BDF0}"/>
    <dgm:cxn modelId="{ABEA5628-6C68-4D44-8BF8-581B730B87F5}" srcId="{6BB98AD0-17CB-4F44-83B6-EC860924DC28}" destId="{FD2FDD07-9394-4180-BCEC-BA66D98AAAD4}" srcOrd="2" destOrd="0" parTransId="{B83C9111-229F-4EE5-A960-F0F42274C5A2}" sibTransId="{C19AC1C4-6FB7-4F44-BC77-0C9DDD9E9B9D}"/>
    <dgm:cxn modelId="{B67FFB77-C831-4A4A-929F-4AB6B3D56F7C}" type="presOf" srcId="{2FCE21EB-63C6-4CBD-B73E-887802C7B528}" destId="{E8DD0D87-DBBC-4228-B047-5000FE21ECD1}"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33E81D13-1866-42D2-A547-C68DCF4E82A4}" srcId="{6BB98AD0-17CB-4F44-83B6-EC860924DC28}" destId="{4FF04DA8-94D6-4892-8301-F31E68D5391D}" srcOrd="1" destOrd="0" parTransId="{AA1AB69E-EB94-48BC-BE4A-86CDEDD783D1}" sibTransId="{270921F5-C7EC-4C28-937E-8DEF277CD96C}"/>
    <dgm:cxn modelId="{8BA88F25-A724-428D-8441-4CA14ADB29CE}" srcId="{2FCE21EB-63C6-4CBD-B73E-887802C7B528}" destId="{B2154D55-8652-4AAF-8BD0-3FE53311EC6F}" srcOrd="0" destOrd="0" parTransId="{35C37A17-D2D4-4D60-BEFF-3DA489BA83C4}" sibTransId="{B613F46A-4A6B-4F71-8FCE-1182709E4B9E}"/>
    <dgm:cxn modelId="{FC4AB90C-3C3C-4D30-9AD5-465673A3F98F}" srcId="{1E2269B2-8D6E-4660-BC25-BB4BE19E1EFC}" destId="{6BE77FA9-95F7-4971-8AC9-467BF231A985}" srcOrd="0" destOrd="0" parTransId="{BEC386EB-B1CC-4BA8-BDB4-A35D39A74DCF}" sibTransId="{FDEBF69E-24A4-462B-AC95-EA215902EF69}"/>
    <dgm:cxn modelId="{99CC1505-6EA4-4A91-9A7C-D255BDE96F18}" srcId="{6BB98AD0-17CB-4F44-83B6-EC860924DC28}" destId="{1E2269B2-8D6E-4660-BC25-BB4BE19E1EFC}" srcOrd="3" destOrd="0" parTransId="{C30C5B5B-7118-4BDF-BEB2-B7871DFF1CA9}" sibTransId="{16AB285E-CC0F-4ECC-ADB4-7323A9D33634}"/>
    <dgm:cxn modelId="{651D5881-F1D5-430A-8F59-742D2FC05697}" type="presOf" srcId="{1E2269B2-8D6E-4660-BC25-BB4BE19E1EFC}" destId="{4B2EE3D1-AD38-4761-B24E-2DF3A83407D0}" srcOrd="0" destOrd="0" presId="urn:microsoft.com/office/officeart/2005/8/layout/hierarchy4"/>
    <dgm:cxn modelId="{F965EC8A-DA4A-4226-B40A-E2F18F48CC63}" type="presOf" srcId="{6BB98AD0-17CB-4F44-83B6-EC860924DC28}" destId="{9BB353A9-5361-4F84-B867-3E3EF77B0C12}" srcOrd="0" destOrd="0" presId="urn:microsoft.com/office/officeart/2005/8/layout/hierarchy4"/>
    <dgm:cxn modelId="{81F16903-5749-4CCA-9AAE-D83B4A08D6C0}" type="presOf" srcId="{6BE77FA9-95F7-4971-8AC9-467BF231A985}" destId="{66679A9F-E2DD-46E6-9CA0-7C321406C132}" srcOrd="0" destOrd="0" presId="urn:microsoft.com/office/officeart/2005/8/layout/hierarchy4"/>
    <dgm:cxn modelId="{CFEEBA44-B91F-4A0B-A89C-BB39933AF1B9}" srcId="{6BB98AD0-17CB-4F44-83B6-EC860924DC28}" destId="{BC1E8C24-BB00-454A-93A3-040CD8E7AED6}" srcOrd="0" destOrd="0" parTransId="{97DB89F6-5BF1-4EEF-BDE6-8D3F6ACA05DD}" sibTransId="{D2FCD1FF-A210-425D-972A-341E7E907232}"/>
    <dgm:cxn modelId="{1B4B71A6-F467-4F27-92ED-1F8B1D4620A7}" type="presOf" srcId="{FD2FDD07-9394-4180-BCEC-BA66D98AAAD4}" destId="{932182CC-AB92-4494-BEA8-03C84DBCF17A}" srcOrd="0" destOrd="0" presId="urn:microsoft.com/office/officeart/2005/8/layout/hierarchy4"/>
    <dgm:cxn modelId="{D0DAD316-5E8F-40BD-A691-C3C306B8CE7F}" type="presOf" srcId="{7D8E0D62-FEB6-4107-9B52-486E326CBCEB}" destId="{474F4600-B6C4-4AF9-8B05-D7FB2C1CBF94}" srcOrd="0" destOrd="0" presId="urn:microsoft.com/office/officeart/2005/8/layout/hierarchy4"/>
    <dgm:cxn modelId="{3CB0EECA-D352-4849-9541-2328BCD985C5}" type="presOf" srcId="{B2154D55-8652-4AAF-8BD0-3FE53311EC6F}" destId="{3CA0313C-8279-4A1F-8F40-29DF4201B7F8}" srcOrd="0" destOrd="0" presId="urn:microsoft.com/office/officeart/2005/8/layout/hierarchy4"/>
    <dgm:cxn modelId="{ADE75F60-715A-4A07-A90D-1F4AC5BAEECD}" srcId="{2F428BD0-8D22-4A9F-AD7E-323421F896E5}" destId="{6BB98AD0-17CB-4F44-83B6-EC860924DC28}" srcOrd="0" destOrd="0" parTransId="{BB587809-84A9-470D-88FB-23E1BC4D2560}" sibTransId="{135F59D4-8795-438D-BF93-F59B74DD3DF1}"/>
    <dgm:cxn modelId="{A5979AD0-950B-4BAF-BAF1-F11319C8DD70}" srcId="{49AC8507-29DE-471A-8919-F143A6E544FC}" destId="{3E6AB52A-08A4-4785-81D1-DC803876969E}" srcOrd="0" destOrd="0" parTransId="{9D12CE20-8920-4C35-8E38-822DE56E097E}" sibTransId="{57BF6338-05D3-4C97-A37A-5ACDB39B9D64}"/>
    <dgm:cxn modelId="{C4D195D8-A0C6-4748-9AD8-B62B2D2AD36C}" type="presOf" srcId="{49AC8507-29DE-471A-8919-F143A6E544FC}" destId="{FC9F6CF2-7AF4-42B9-A4EC-7A61D0551C55}" srcOrd="0" destOrd="0" presId="urn:microsoft.com/office/officeart/2005/8/layout/hierarchy4"/>
    <dgm:cxn modelId="{F9AA0B93-A7DE-4E01-95CF-268233B499A7}" type="presOf" srcId="{3E6AB52A-08A4-4785-81D1-DC803876969E}" destId="{7D1D94DD-7184-4A42-B78C-E7484B436964}" srcOrd="0" destOrd="0" presId="urn:microsoft.com/office/officeart/2005/8/layout/hierarchy4"/>
    <dgm:cxn modelId="{02112A10-0652-453A-8D31-D7E8E3AC33DA}" type="presOf" srcId="{85015070-62A0-415E-B803-F729F430F54A}" destId="{CD8F3CD5-5A3B-407B-AD9B-B5E5FF8F9BC5}" srcOrd="0" destOrd="0" presId="urn:microsoft.com/office/officeart/2005/8/layout/hierarchy4"/>
    <dgm:cxn modelId="{C7C477CE-5662-4C6F-9A9A-F6A09FA652BF}" type="presOf" srcId="{4FF04DA8-94D6-4892-8301-F31E68D5391D}" destId="{800E0885-D1E0-48B7-8293-A93DDBEE55BB}" srcOrd="0" destOrd="0" presId="urn:microsoft.com/office/officeart/2005/8/layout/hierarchy4"/>
    <dgm:cxn modelId="{D9B48B34-4557-4CC7-9E21-7A44AA2FFA87}" type="presOf" srcId="{BBF3DA71-4746-4008-BC7A-609578265D55}" destId="{46059326-4E84-40C9-ACCE-F7372A8F37BA}" srcOrd="0" destOrd="0" presId="urn:microsoft.com/office/officeart/2005/8/layout/hierarchy4"/>
    <dgm:cxn modelId="{F8B6EBE8-3D36-437B-80F3-8EB0884CB8DC}" srcId="{4FF04DA8-94D6-4892-8301-F31E68D5391D}" destId="{2FCE21EB-63C6-4CBD-B73E-887802C7B528}" srcOrd="0" destOrd="0" parTransId="{530DF68F-04B6-4722-A795-92B5E47A3990}" sibTransId="{0F666A45-16BC-47AE-9E5B-D2EB8E3FF6D6}"/>
    <dgm:cxn modelId="{0C4A5C5E-3528-4286-B62C-8F9B8805E098}" srcId="{FD2FDD07-9394-4180-BCEC-BA66D98AAAD4}" destId="{49AC8507-29DE-471A-8919-F143A6E544FC}" srcOrd="0" destOrd="0" parTransId="{30FC4A56-8B20-4564-AC53-A333D1BB42A9}" sibTransId="{96AE29BB-0169-4344-9D25-126D7791B2BD}"/>
    <dgm:cxn modelId="{F7C3E6FB-CCC4-44E9-8AA6-6A0AD155429C}" type="presOf" srcId="{2F428BD0-8D22-4A9F-AD7E-323421F896E5}" destId="{264F666A-735E-4771-AE7F-A85EB98F275E}" srcOrd="0" destOrd="0" presId="urn:microsoft.com/office/officeart/2005/8/layout/hierarchy4"/>
    <dgm:cxn modelId="{146E5B3E-110F-437F-A9EF-F4F571912B64}" srcId="{BBF3DA71-4746-4008-BC7A-609578265D55}" destId="{7D8E0D62-FEB6-4107-9B52-486E326CBCEB}" srcOrd="0" destOrd="0" parTransId="{B2C71D70-02C3-4D4A-8841-C7F5CB110C93}" sibTransId="{EC7213BD-558C-4C25-93C4-0D32B627B25A}"/>
    <dgm:cxn modelId="{E7651330-A747-4183-AB68-ABD03AAD715B}" type="presOf" srcId="{BC1E8C24-BB00-454A-93A3-040CD8E7AED6}" destId="{FB3C0A1D-AF9A-4B06-AE4A-C3B37771AEFB}" srcOrd="0" destOrd="0" presId="urn:microsoft.com/office/officeart/2005/8/layout/hierarchy4"/>
    <dgm:cxn modelId="{56518DB2-AE65-415B-8951-8EF0DB1C51AA}" type="presParOf" srcId="{264F666A-735E-4771-AE7F-A85EB98F275E}" destId="{E00D738D-5627-4A2B-8E92-76DAA5D96E8B}" srcOrd="0" destOrd="0" presId="urn:microsoft.com/office/officeart/2005/8/layout/hierarchy4"/>
    <dgm:cxn modelId="{121D5B18-113B-4095-AB72-10C79236BDF4}" type="presParOf" srcId="{E00D738D-5627-4A2B-8E92-76DAA5D96E8B}" destId="{9BB353A9-5361-4F84-B867-3E3EF77B0C12}" srcOrd="0" destOrd="0" presId="urn:microsoft.com/office/officeart/2005/8/layout/hierarchy4"/>
    <dgm:cxn modelId="{5057D2E2-1A10-4230-BDF7-01A002D8E0CF}" type="presParOf" srcId="{E00D738D-5627-4A2B-8E92-76DAA5D96E8B}" destId="{D4F66B03-79FC-4E70-A415-4D397189CB63}" srcOrd="1" destOrd="0" presId="urn:microsoft.com/office/officeart/2005/8/layout/hierarchy4"/>
    <dgm:cxn modelId="{7A0512C9-25A9-47A2-A2F1-DE228B889E46}" type="presParOf" srcId="{E00D738D-5627-4A2B-8E92-76DAA5D96E8B}" destId="{9891C87E-2604-4799-BAAA-8A36C19632A3}" srcOrd="2" destOrd="0" presId="urn:microsoft.com/office/officeart/2005/8/layout/hierarchy4"/>
    <dgm:cxn modelId="{4B3F8AFC-74B6-4427-8C88-7799703D0E10}" type="presParOf" srcId="{9891C87E-2604-4799-BAAA-8A36C19632A3}" destId="{69FB80F9-A5EB-4EE7-B44B-99EE379DC40D}" srcOrd="0" destOrd="0" presId="urn:microsoft.com/office/officeart/2005/8/layout/hierarchy4"/>
    <dgm:cxn modelId="{C7599DE9-599A-4E97-8991-2B27264DA60F}" type="presParOf" srcId="{69FB80F9-A5EB-4EE7-B44B-99EE379DC40D}" destId="{FB3C0A1D-AF9A-4B06-AE4A-C3B37771AEFB}" srcOrd="0" destOrd="0" presId="urn:microsoft.com/office/officeart/2005/8/layout/hierarchy4"/>
    <dgm:cxn modelId="{98CA47C8-066C-408C-9637-10487C11C46D}" type="presParOf" srcId="{69FB80F9-A5EB-4EE7-B44B-99EE379DC40D}" destId="{A086833A-DEC7-4848-B15A-8377F70DDBED}" srcOrd="1" destOrd="0" presId="urn:microsoft.com/office/officeart/2005/8/layout/hierarchy4"/>
    <dgm:cxn modelId="{23F19A88-24EB-4025-A9D0-121C9E2D1EC5}" type="presParOf" srcId="{69FB80F9-A5EB-4EE7-B44B-99EE379DC40D}" destId="{C7CA52D0-58DA-415D-AEAD-73CD01A78F0C}" srcOrd="2" destOrd="0" presId="urn:microsoft.com/office/officeart/2005/8/layout/hierarchy4"/>
    <dgm:cxn modelId="{F11B6C23-FDAF-481F-B29E-6842C8360B2B}" type="presParOf" srcId="{C7CA52D0-58DA-415D-AEAD-73CD01A78F0C}" destId="{6FE8509D-C136-46E2-A20E-F026E95535C6}" srcOrd="0" destOrd="0" presId="urn:microsoft.com/office/officeart/2005/8/layout/hierarchy4"/>
    <dgm:cxn modelId="{C67344FB-6B64-42D3-A9E1-3476E89AA763}" type="presParOf" srcId="{6FE8509D-C136-46E2-A20E-F026E95535C6}" destId="{46059326-4E84-40C9-ACCE-F7372A8F37BA}" srcOrd="0" destOrd="0" presId="urn:microsoft.com/office/officeart/2005/8/layout/hierarchy4"/>
    <dgm:cxn modelId="{F47C3D46-2A27-4C8A-BD10-7CFD7F9DEBF7}" type="presParOf" srcId="{6FE8509D-C136-46E2-A20E-F026E95535C6}" destId="{209291CE-D0DA-4B8A-B735-72E2C233CF21}" srcOrd="1" destOrd="0" presId="urn:microsoft.com/office/officeart/2005/8/layout/hierarchy4"/>
    <dgm:cxn modelId="{2D6940D3-C9FD-47A3-8448-F13260E67E6F}" type="presParOf" srcId="{6FE8509D-C136-46E2-A20E-F026E95535C6}" destId="{DF9AA8F9-D8D4-429E-A400-7207B7F0D5B6}" srcOrd="2" destOrd="0" presId="urn:microsoft.com/office/officeart/2005/8/layout/hierarchy4"/>
    <dgm:cxn modelId="{F2C0112D-6F27-4C01-862F-18E9E8C83521}" type="presParOf" srcId="{DF9AA8F9-D8D4-429E-A400-7207B7F0D5B6}" destId="{9E6A1A5D-AFA8-4745-81F8-2B145035418E}" srcOrd="0" destOrd="0" presId="urn:microsoft.com/office/officeart/2005/8/layout/hierarchy4"/>
    <dgm:cxn modelId="{ED0A322B-474C-473C-8F0F-B07BF56E05E5}" type="presParOf" srcId="{9E6A1A5D-AFA8-4745-81F8-2B145035418E}" destId="{474F4600-B6C4-4AF9-8B05-D7FB2C1CBF94}" srcOrd="0" destOrd="0" presId="urn:microsoft.com/office/officeart/2005/8/layout/hierarchy4"/>
    <dgm:cxn modelId="{F9D1850A-17C5-4491-9328-0C1BB6CB38DC}" type="presParOf" srcId="{9E6A1A5D-AFA8-4745-81F8-2B145035418E}" destId="{AD8A7A66-663A-4E06-A891-81BB1F24BA19}" srcOrd="1" destOrd="0" presId="urn:microsoft.com/office/officeart/2005/8/layout/hierarchy4"/>
    <dgm:cxn modelId="{B92DB9B2-18C7-4E60-BF5F-EBAC5174B4D1}" type="presParOf" srcId="{9891C87E-2604-4799-BAAA-8A36C19632A3}" destId="{6A9022C6-B94A-49DE-BD64-D5363E27B097}" srcOrd="1" destOrd="0" presId="urn:microsoft.com/office/officeart/2005/8/layout/hierarchy4"/>
    <dgm:cxn modelId="{F3FA9039-35CA-4FA0-95B9-A563AB5EDD5E}" type="presParOf" srcId="{9891C87E-2604-4799-BAAA-8A36C19632A3}" destId="{A2E9A929-F416-4749-AF0F-D8BBE4A36F48}" srcOrd="2" destOrd="0" presId="urn:microsoft.com/office/officeart/2005/8/layout/hierarchy4"/>
    <dgm:cxn modelId="{7C05B363-16D5-41A8-86D2-C04350EC0E80}" type="presParOf" srcId="{A2E9A929-F416-4749-AF0F-D8BBE4A36F48}" destId="{800E0885-D1E0-48B7-8293-A93DDBEE55BB}" srcOrd="0" destOrd="0" presId="urn:microsoft.com/office/officeart/2005/8/layout/hierarchy4"/>
    <dgm:cxn modelId="{F64EC5E2-642F-4C27-93A2-06D5748A1D9A}" type="presParOf" srcId="{A2E9A929-F416-4749-AF0F-D8BBE4A36F48}" destId="{41600E72-DA0E-435E-ABC3-F2A28C383F1F}" srcOrd="1" destOrd="0" presId="urn:microsoft.com/office/officeart/2005/8/layout/hierarchy4"/>
    <dgm:cxn modelId="{813C45A6-244F-4702-BFF8-D88042565FD5}" type="presParOf" srcId="{A2E9A929-F416-4749-AF0F-D8BBE4A36F48}" destId="{31764A16-B902-4917-932F-2218DAB49CAA}" srcOrd="2" destOrd="0" presId="urn:microsoft.com/office/officeart/2005/8/layout/hierarchy4"/>
    <dgm:cxn modelId="{47CD92A8-15A4-40E5-B404-71AF16626286}" type="presParOf" srcId="{31764A16-B902-4917-932F-2218DAB49CAA}" destId="{BE6E0695-4AFB-4A9E-8B3E-24525701574B}" srcOrd="0" destOrd="0" presId="urn:microsoft.com/office/officeart/2005/8/layout/hierarchy4"/>
    <dgm:cxn modelId="{15C52F95-8227-4F73-B233-D8FFA2D7D2B6}" type="presParOf" srcId="{BE6E0695-4AFB-4A9E-8B3E-24525701574B}" destId="{E8DD0D87-DBBC-4228-B047-5000FE21ECD1}" srcOrd="0" destOrd="0" presId="urn:microsoft.com/office/officeart/2005/8/layout/hierarchy4"/>
    <dgm:cxn modelId="{AFC4B036-217F-4567-B7D8-D21954C5D249}" type="presParOf" srcId="{BE6E0695-4AFB-4A9E-8B3E-24525701574B}" destId="{63E59289-04DF-46AF-8FDB-26ED05148C42}" srcOrd="1" destOrd="0" presId="urn:microsoft.com/office/officeart/2005/8/layout/hierarchy4"/>
    <dgm:cxn modelId="{F2123945-AD41-4BE7-AD60-BECAD90A66A5}" type="presParOf" srcId="{BE6E0695-4AFB-4A9E-8B3E-24525701574B}" destId="{E31EB877-C3B9-46CA-97FB-0A003BE548C0}" srcOrd="2" destOrd="0" presId="urn:microsoft.com/office/officeart/2005/8/layout/hierarchy4"/>
    <dgm:cxn modelId="{61BF6703-C48C-4B8A-909B-2EF7F1A0A1B1}" type="presParOf" srcId="{E31EB877-C3B9-46CA-97FB-0A003BE548C0}" destId="{E40BA649-1EC0-4592-B3A1-D5572E2F3343}" srcOrd="0" destOrd="0" presId="urn:microsoft.com/office/officeart/2005/8/layout/hierarchy4"/>
    <dgm:cxn modelId="{3DE16A1E-1C05-4CB9-B438-B090CEA19EFC}" type="presParOf" srcId="{E40BA649-1EC0-4592-B3A1-D5572E2F3343}" destId="{3CA0313C-8279-4A1F-8F40-29DF4201B7F8}" srcOrd="0" destOrd="0" presId="urn:microsoft.com/office/officeart/2005/8/layout/hierarchy4"/>
    <dgm:cxn modelId="{D99856BE-40A4-4FB1-B51C-0CF98B3119A8}" type="presParOf" srcId="{E40BA649-1EC0-4592-B3A1-D5572E2F3343}" destId="{61AA7A43-3098-401E-88E8-C5AA7AB1CEAA}" srcOrd="1" destOrd="0" presId="urn:microsoft.com/office/officeart/2005/8/layout/hierarchy4"/>
    <dgm:cxn modelId="{D140DD65-1745-42BD-A429-19BB41938FA2}" type="presParOf" srcId="{9891C87E-2604-4799-BAAA-8A36C19632A3}" destId="{653674FA-A59E-4A94-9ED0-D5DC2E312CA9}" srcOrd="3" destOrd="0" presId="urn:microsoft.com/office/officeart/2005/8/layout/hierarchy4"/>
    <dgm:cxn modelId="{CD6CF197-DBDA-4E8E-B0AF-22E0C6C6CBF5}" type="presParOf" srcId="{9891C87E-2604-4799-BAAA-8A36C19632A3}" destId="{10F955A5-24C1-4293-89EB-D981754C0971}" srcOrd="4" destOrd="0" presId="urn:microsoft.com/office/officeart/2005/8/layout/hierarchy4"/>
    <dgm:cxn modelId="{85D32F66-3D4C-4BC4-8DA3-B32DDFD5F6FC}" type="presParOf" srcId="{10F955A5-24C1-4293-89EB-D981754C0971}" destId="{932182CC-AB92-4494-BEA8-03C84DBCF17A}" srcOrd="0" destOrd="0" presId="urn:microsoft.com/office/officeart/2005/8/layout/hierarchy4"/>
    <dgm:cxn modelId="{C72C59F3-CAB7-4BFD-994C-2927025A39CC}" type="presParOf" srcId="{10F955A5-24C1-4293-89EB-D981754C0971}" destId="{A96F4414-B614-4662-9661-3858EA91ADE5}" srcOrd="1" destOrd="0" presId="urn:microsoft.com/office/officeart/2005/8/layout/hierarchy4"/>
    <dgm:cxn modelId="{CF532994-2C2B-4E57-8B8F-54EAD6D41A7C}" type="presParOf" srcId="{10F955A5-24C1-4293-89EB-D981754C0971}" destId="{7659943D-879F-4ABC-ACD6-009E62EA2062}" srcOrd="2" destOrd="0" presId="urn:microsoft.com/office/officeart/2005/8/layout/hierarchy4"/>
    <dgm:cxn modelId="{84058E14-E0AC-4DBB-A751-2AA469B49434}" type="presParOf" srcId="{7659943D-879F-4ABC-ACD6-009E62EA2062}" destId="{7A4620AD-F3EC-4614-B739-53FE75794528}" srcOrd="0" destOrd="0" presId="urn:microsoft.com/office/officeart/2005/8/layout/hierarchy4"/>
    <dgm:cxn modelId="{E106A8AF-97D2-4B5F-ACD5-9CD3435ED569}" type="presParOf" srcId="{7A4620AD-F3EC-4614-B739-53FE75794528}" destId="{FC9F6CF2-7AF4-42B9-A4EC-7A61D0551C55}" srcOrd="0" destOrd="0" presId="urn:microsoft.com/office/officeart/2005/8/layout/hierarchy4"/>
    <dgm:cxn modelId="{961A2B11-FC53-482B-A77F-1551303187E9}" type="presParOf" srcId="{7A4620AD-F3EC-4614-B739-53FE75794528}" destId="{72217245-D0EE-42F2-9DD1-BD7DEA766310}" srcOrd="1" destOrd="0" presId="urn:microsoft.com/office/officeart/2005/8/layout/hierarchy4"/>
    <dgm:cxn modelId="{437D71C5-C491-4984-B479-E7936EF9C235}" type="presParOf" srcId="{7A4620AD-F3EC-4614-B739-53FE75794528}" destId="{B54732DD-64F3-457F-93DF-7CC3493D7108}" srcOrd="2" destOrd="0" presId="urn:microsoft.com/office/officeart/2005/8/layout/hierarchy4"/>
    <dgm:cxn modelId="{36B4E67B-7C1D-41E1-8DF8-D634062AE20E}" type="presParOf" srcId="{B54732DD-64F3-457F-93DF-7CC3493D7108}" destId="{687972BF-BD37-4A64-8633-10A7F2712355}" srcOrd="0" destOrd="0" presId="urn:microsoft.com/office/officeart/2005/8/layout/hierarchy4"/>
    <dgm:cxn modelId="{9DD387F2-52D9-444B-B065-1AEE126900C4}" type="presParOf" srcId="{687972BF-BD37-4A64-8633-10A7F2712355}" destId="{7D1D94DD-7184-4A42-B78C-E7484B436964}" srcOrd="0" destOrd="0" presId="urn:microsoft.com/office/officeart/2005/8/layout/hierarchy4"/>
    <dgm:cxn modelId="{97520E47-156F-42DF-B3F2-16918A3565DE}" type="presParOf" srcId="{687972BF-BD37-4A64-8633-10A7F2712355}" destId="{8D91A2F5-90C7-4997-86F8-16432625C6C1}" srcOrd="1" destOrd="0" presId="urn:microsoft.com/office/officeart/2005/8/layout/hierarchy4"/>
    <dgm:cxn modelId="{EE957414-ABAD-463D-9319-CBD41DD0FFD5}" type="presParOf" srcId="{9891C87E-2604-4799-BAAA-8A36C19632A3}" destId="{F5F5888D-4F52-4A46-BC3A-BEC0A6AB0CBC}" srcOrd="5" destOrd="0" presId="urn:microsoft.com/office/officeart/2005/8/layout/hierarchy4"/>
    <dgm:cxn modelId="{3CFA4892-F8AD-4389-A86D-17ADD9C79DCA}" type="presParOf" srcId="{9891C87E-2604-4799-BAAA-8A36C19632A3}" destId="{A04C7F92-CBC9-41B0-B36F-9FF2D5DB50BA}" srcOrd="6" destOrd="0" presId="urn:microsoft.com/office/officeart/2005/8/layout/hierarchy4"/>
    <dgm:cxn modelId="{EF199BD5-B8F1-426D-94D2-CA04563A45EC}" type="presParOf" srcId="{A04C7F92-CBC9-41B0-B36F-9FF2D5DB50BA}" destId="{4B2EE3D1-AD38-4761-B24E-2DF3A83407D0}" srcOrd="0" destOrd="0" presId="urn:microsoft.com/office/officeart/2005/8/layout/hierarchy4"/>
    <dgm:cxn modelId="{0DC71CF8-053F-4B23-B387-BCA61D11B062}" type="presParOf" srcId="{A04C7F92-CBC9-41B0-B36F-9FF2D5DB50BA}" destId="{99E9166C-54AD-452D-81AB-84A9DF3DB38A}" srcOrd="1" destOrd="0" presId="urn:microsoft.com/office/officeart/2005/8/layout/hierarchy4"/>
    <dgm:cxn modelId="{EEB8038E-28F9-4A8B-A9DD-E92110D694E7}" type="presParOf" srcId="{A04C7F92-CBC9-41B0-B36F-9FF2D5DB50BA}" destId="{08574F03-A8F1-4C15-B100-BAE86C135EC1}" srcOrd="2" destOrd="0" presId="urn:microsoft.com/office/officeart/2005/8/layout/hierarchy4"/>
    <dgm:cxn modelId="{65A36511-CEA0-4060-A9B2-16B0A13250D8}" type="presParOf" srcId="{08574F03-A8F1-4C15-B100-BAE86C135EC1}" destId="{608D9123-6544-42EB-8919-8965B4A087FE}" srcOrd="0" destOrd="0" presId="urn:microsoft.com/office/officeart/2005/8/layout/hierarchy4"/>
    <dgm:cxn modelId="{EF58D33C-1237-4B2A-BD06-7572CE319C73}" type="presParOf" srcId="{608D9123-6544-42EB-8919-8965B4A087FE}" destId="{66679A9F-E2DD-46E6-9CA0-7C321406C132}" srcOrd="0" destOrd="0" presId="urn:microsoft.com/office/officeart/2005/8/layout/hierarchy4"/>
    <dgm:cxn modelId="{3D291CEB-15EC-49E4-9435-F8D47995F4BB}" type="presParOf" srcId="{608D9123-6544-42EB-8919-8965B4A087FE}" destId="{5F413B28-C7C4-4C0C-A54E-9EBE81779D02}" srcOrd="1" destOrd="0" presId="urn:microsoft.com/office/officeart/2005/8/layout/hierarchy4"/>
    <dgm:cxn modelId="{88CC617E-D3CC-464D-8774-082A7F2DE0C4}" type="presParOf" srcId="{608D9123-6544-42EB-8919-8965B4A087FE}" destId="{00242D05-6B52-406F-B3C3-DADFB2C611AB}" srcOrd="2" destOrd="0" presId="urn:microsoft.com/office/officeart/2005/8/layout/hierarchy4"/>
    <dgm:cxn modelId="{5355A4F2-A4D7-4C0A-A6E7-A47E4DD626A6}" type="presParOf" srcId="{00242D05-6B52-406F-B3C3-DADFB2C611AB}" destId="{74BBE74E-FE08-437F-A40C-5509836FE9E2}" srcOrd="0" destOrd="0" presId="urn:microsoft.com/office/officeart/2005/8/layout/hierarchy4"/>
    <dgm:cxn modelId="{F611F3B7-7A66-43FB-8098-69F987E70506}" type="presParOf" srcId="{74BBE74E-FE08-437F-A40C-5509836FE9E2}" destId="{CD8F3CD5-5A3B-407B-AD9B-B5E5FF8F9BC5}" srcOrd="0" destOrd="0" presId="urn:microsoft.com/office/officeart/2005/8/layout/hierarchy4"/>
    <dgm:cxn modelId="{2CE2EBCE-3319-4A42-BE5D-B4F0AA1855D4}" type="presParOf" srcId="{74BBE74E-FE08-437F-A40C-5509836FE9E2}" destId="{EBC5E96C-03BB-49BB-BFCF-CDDED29303C2}"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53A9-5361-4F84-B867-3E3EF77B0C12}">
      <dsp:nvSpPr>
        <dsp:cNvPr id="0" name=""/>
        <dsp:cNvSpPr/>
      </dsp:nvSpPr>
      <dsp:spPr>
        <a:xfrm>
          <a:off x="1155" y="929"/>
          <a:ext cx="7149985" cy="1082167"/>
        </a:xfrm>
        <a:prstGeom prst="rect">
          <a:avLst/>
        </a:prstGeom>
        <a:solidFill>
          <a:schemeClr val="tx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sp:txBody>
      <dsp:txXfrm>
        <a:off x="1155" y="929"/>
        <a:ext cx="7149985" cy="1082167"/>
      </dsp:txXfrm>
    </dsp:sp>
    <dsp:sp modelId="{FB3C0A1D-AF9A-4B06-AE4A-C3B37771AEFB}">
      <dsp:nvSpPr>
        <dsp:cNvPr id="0" name=""/>
        <dsp:cNvSpPr/>
      </dsp:nvSpPr>
      <dsp:spPr>
        <a:xfrm>
          <a:off x="19938" y="1177140"/>
          <a:ext cx="1681558" cy="1082167"/>
        </a:xfrm>
        <a:prstGeom prst="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9938" y="1177140"/>
        <a:ext cx="1681558" cy="1082167"/>
      </dsp:txXfrm>
    </dsp:sp>
    <dsp:sp modelId="{46059326-4E84-40C9-ACCE-F7372A8F37BA}">
      <dsp:nvSpPr>
        <dsp:cNvPr id="0" name=""/>
        <dsp:cNvSpPr/>
      </dsp:nvSpPr>
      <dsp:spPr>
        <a:xfrm>
          <a:off x="1155" y="2353207"/>
          <a:ext cx="1681558" cy="1082167"/>
        </a:xfrm>
        <a:prstGeom prst="rect">
          <a:avLst/>
        </a:prstGeom>
        <a:solidFill>
          <a:schemeClr val="accent4">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155" y="2353207"/>
        <a:ext cx="1681558" cy="1082167"/>
      </dsp:txXfrm>
    </dsp:sp>
    <dsp:sp modelId="{474F4600-B6C4-4AF9-8B05-D7FB2C1CBF94}">
      <dsp:nvSpPr>
        <dsp:cNvPr id="0" name=""/>
        <dsp:cNvSpPr/>
      </dsp:nvSpPr>
      <dsp:spPr>
        <a:xfrm>
          <a:off x="1155" y="3529347"/>
          <a:ext cx="1681558" cy="1082167"/>
        </a:xfrm>
        <a:prstGeom prst="rect">
          <a:avLst/>
        </a:prstGeom>
        <a:solidFill>
          <a:schemeClr val="bg2">
            <a:lumMod val="1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155" y="3529347"/>
        <a:ext cx="1681558" cy="1082167"/>
      </dsp:txXfrm>
    </dsp:sp>
    <dsp:sp modelId="{800E0885-D1E0-48B7-8293-A93DDBEE55BB}">
      <dsp:nvSpPr>
        <dsp:cNvPr id="0" name=""/>
        <dsp:cNvSpPr/>
      </dsp:nvSpPr>
      <dsp:spPr>
        <a:xfrm>
          <a:off x="1823964" y="1177068"/>
          <a:ext cx="1681558" cy="1082167"/>
        </a:xfrm>
        <a:prstGeom prst="rect">
          <a:avLst/>
        </a:prstGeom>
        <a:solidFill>
          <a:schemeClr val="accent2">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823964" y="1177068"/>
        <a:ext cx="1681558" cy="1082167"/>
      </dsp:txXfrm>
    </dsp:sp>
    <dsp:sp modelId="{E8DD0D87-DBBC-4228-B047-5000FE21ECD1}">
      <dsp:nvSpPr>
        <dsp:cNvPr id="0" name=""/>
        <dsp:cNvSpPr/>
      </dsp:nvSpPr>
      <dsp:spPr>
        <a:xfrm>
          <a:off x="1823964" y="2353207"/>
          <a:ext cx="1681558" cy="1082167"/>
        </a:xfrm>
        <a:prstGeom prst="rect">
          <a:avLst/>
        </a:prstGeom>
        <a:solidFill>
          <a:schemeClr val="accent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823964" y="2353207"/>
        <a:ext cx="1681558" cy="1082167"/>
      </dsp:txXfrm>
    </dsp:sp>
    <dsp:sp modelId="{3CA0313C-8279-4A1F-8F40-29DF4201B7F8}">
      <dsp:nvSpPr>
        <dsp:cNvPr id="0" name=""/>
        <dsp:cNvSpPr/>
      </dsp:nvSpPr>
      <dsp:spPr>
        <a:xfrm>
          <a:off x="1823964" y="3529347"/>
          <a:ext cx="1681558" cy="1082167"/>
        </a:xfrm>
        <a:prstGeom prst="rect">
          <a:avLst/>
        </a:prstGeom>
        <a:solidFill>
          <a:schemeClr val="bg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823964" y="3529347"/>
        <a:ext cx="1681558" cy="1082167"/>
      </dsp:txXfrm>
    </dsp:sp>
    <dsp:sp modelId="{932182CC-AB92-4494-BEA8-03C84DBCF17A}">
      <dsp:nvSpPr>
        <dsp:cNvPr id="0" name=""/>
        <dsp:cNvSpPr/>
      </dsp:nvSpPr>
      <dsp:spPr>
        <a:xfrm>
          <a:off x="3646773" y="1177068"/>
          <a:ext cx="1681558" cy="1082167"/>
        </a:xfrm>
        <a:prstGeom prst="rect">
          <a:avLst/>
        </a:prstGeom>
        <a:solidFill>
          <a:schemeClr val="accent3">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646773" y="1177068"/>
        <a:ext cx="1681558" cy="1082167"/>
      </dsp:txXfrm>
    </dsp:sp>
    <dsp:sp modelId="{FC9F6CF2-7AF4-42B9-A4EC-7A61D0551C55}">
      <dsp:nvSpPr>
        <dsp:cNvPr id="0" name=""/>
        <dsp:cNvSpPr/>
      </dsp:nvSpPr>
      <dsp:spPr>
        <a:xfrm>
          <a:off x="3646773" y="2353207"/>
          <a:ext cx="1681558" cy="1082167"/>
        </a:xfrm>
        <a:prstGeom prst="rect">
          <a:avLst/>
        </a:prstGeom>
        <a:solidFill>
          <a:srgbClr val="C0000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646773" y="2353207"/>
        <a:ext cx="1681558" cy="1082167"/>
      </dsp:txXfrm>
    </dsp:sp>
    <dsp:sp modelId="{7D1D94DD-7184-4A42-B78C-E7484B436964}">
      <dsp:nvSpPr>
        <dsp:cNvPr id="0" name=""/>
        <dsp:cNvSpPr/>
      </dsp:nvSpPr>
      <dsp:spPr>
        <a:xfrm>
          <a:off x="3646773" y="3529347"/>
          <a:ext cx="1681558" cy="1082167"/>
        </a:xfrm>
        <a:prstGeom prst="rect">
          <a:avLst/>
        </a:prstGeom>
        <a:solidFill>
          <a:srgbClr val="00B05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646773" y="3529347"/>
        <a:ext cx="1681558" cy="1082167"/>
      </dsp:txXfrm>
    </dsp:sp>
    <dsp:sp modelId="{4B2EE3D1-AD38-4761-B24E-2DF3A83407D0}">
      <dsp:nvSpPr>
        <dsp:cNvPr id="0" name=""/>
        <dsp:cNvSpPr/>
      </dsp:nvSpPr>
      <dsp:spPr>
        <a:xfrm>
          <a:off x="5469582" y="1177068"/>
          <a:ext cx="1681558" cy="1082167"/>
        </a:xfrm>
        <a:prstGeom prst="rect">
          <a:avLst/>
        </a:prstGeom>
        <a:solidFill>
          <a:schemeClr val="accent6">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469582" y="1177068"/>
        <a:ext cx="1681558" cy="1082167"/>
      </dsp:txXfrm>
    </dsp:sp>
    <dsp:sp modelId="{66679A9F-E2DD-46E6-9CA0-7C321406C132}">
      <dsp:nvSpPr>
        <dsp:cNvPr id="0" name=""/>
        <dsp:cNvSpPr/>
      </dsp:nvSpPr>
      <dsp:spPr>
        <a:xfrm>
          <a:off x="5469582" y="2353207"/>
          <a:ext cx="1681558" cy="1082167"/>
        </a:xfrm>
        <a:prstGeom prst="rect">
          <a:avLst/>
        </a:prstGeom>
        <a:solidFill>
          <a:schemeClr val="accent6">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469582" y="2353207"/>
        <a:ext cx="1681558" cy="1082167"/>
      </dsp:txXfrm>
    </dsp:sp>
    <dsp:sp modelId="{CD8F3CD5-5A3B-407B-AD9B-B5E5FF8F9BC5}">
      <dsp:nvSpPr>
        <dsp:cNvPr id="0" name=""/>
        <dsp:cNvSpPr/>
      </dsp:nvSpPr>
      <dsp:spPr>
        <a:xfrm>
          <a:off x="5469582" y="3529347"/>
          <a:ext cx="1681558" cy="1082167"/>
        </a:xfrm>
        <a:prstGeom prst="rect">
          <a:avLst/>
        </a:prstGeom>
        <a:solidFill>
          <a:srgbClr val="00206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469582" y="3529347"/>
        <a:ext cx="1681558" cy="10821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defTabSz="990600" eaLnBrk="1" hangingPunct="1">
              <a:spcBef>
                <a:spcPct val="0"/>
              </a:spcBef>
              <a:buClrTx/>
              <a:buSzTx/>
              <a:buFontTx/>
              <a:buNone/>
              <a:defRPr sz="1300">
                <a:latin typeface="Arial" pitchFamily="34" charset="0"/>
              </a:defRPr>
            </a:lvl1pPr>
          </a:lstStyle>
          <a:p>
            <a:endParaRPr lang="pt-BR" altLang="pt-BR"/>
          </a:p>
        </p:txBody>
      </p:sp>
      <p:sp>
        <p:nvSpPr>
          <p:cNvPr id="3" name="Espaço Reservado para Data 2"/>
          <p:cNvSpPr>
            <a:spLocks noGrp="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algn="r" defTabSz="990600" eaLnBrk="1" hangingPunct="1">
              <a:spcBef>
                <a:spcPct val="0"/>
              </a:spcBef>
              <a:buClrTx/>
              <a:buSzTx/>
              <a:buFontTx/>
              <a:buNone/>
              <a:defRPr sz="1300">
                <a:latin typeface="Arial" pitchFamily="34" charset="0"/>
              </a:defRPr>
            </a:lvl1pPr>
          </a:lstStyle>
          <a:p>
            <a:fld id="{3BCDF995-9E1F-400F-9333-6E7B20D3AA49}" type="datetimeFigureOut">
              <a:rPr lang="pt-BR" altLang="pt-BR"/>
              <a:pPr/>
              <a:t>17/10/2017</a:t>
            </a:fld>
            <a:endParaRPr lang="pt-BR" altLang="pt-BR"/>
          </a:p>
        </p:txBody>
      </p:sp>
      <p:sp>
        <p:nvSpPr>
          <p:cNvPr id="4" name="Espaço Reservado para Imagem de Slide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defTabSz="990600" eaLnBrk="1" hangingPunct="1">
              <a:spcBef>
                <a:spcPct val="0"/>
              </a:spcBef>
              <a:buClrTx/>
              <a:buSzTx/>
              <a:buFontTx/>
              <a:buNone/>
              <a:defRPr sz="1300">
                <a:latin typeface="Arial" pitchFamily="34" charset="0"/>
              </a:defRPr>
            </a:lvl1pPr>
          </a:lstStyle>
          <a:p>
            <a:endParaRPr lang="pt-BR" altLang="pt-BR"/>
          </a:p>
        </p:txBody>
      </p:sp>
      <p:sp>
        <p:nvSpPr>
          <p:cNvPr id="7" name="Espaço Reservado para Número de Slide 6"/>
          <p:cNvSpPr>
            <a:spLocks noGrp="1"/>
          </p:cNvSpPr>
          <p:nvPr>
            <p:ph type="sldNum" sz="quarter" idx="5"/>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algn="r" defTabSz="990600" eaLnBrk="1" hangingPunct="1">
              <a:spcBef>
                <a:spcPct val="0"/>
              </a:spcBef>
              <a:buClrTx/>
              <a:buSzTx/>
              <a:buFontTx/>
              <a:buNone/>
              <a:defRPr sz="1300">
                <a:latin typeface="Arial" pitchFamily="34" charset="0"/>
              </a:defRPr>
            </a:lvl1pPr>
          </a:lstStyle>
          <a:p>
            <a:fld id="{4F8447FF-BEDA-470E-9A30-853683434759}" type="slidenum">
              <a:rPr lang="pt-BR" altLang="pt-BR"/>
              <a:pPr/>
              <a:t>‹nº›</a:t>
            </a:fld>
            <a:endParaRPr lang="pt-BR" altLang="pt-BR"/>
          </a:p>
        </p:txBody>
      </p:sp>
    </p:spTree>
    <p:extLst>
      <p:ext uri="{BB962C8B-B14F-4D97-AF65-F5344CB8AC3E}">
        <p14:creationId xmlns:p14="http://schemas.microsoft.com/office/powerpoint/2010/main" val="10176786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95455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521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6518383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32203232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13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6028971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75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6953062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98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987" name="Espaço Reservado para Anotações 2"/>
          <p:cNvSpPr>
            <a:spLocks noGrp="1"/>
          </p:cNvSpPr>
          <p:nvPr>
            <p:ph type="body" idx="1"/>
          </p:nvPr>
        </p:nvSpPr>
        <p:spPr/>
        <p:txBody>
          <a:bodyPr/>
          <a:lstStyle/>
          <a:p>
            <a:pPr>
              <a:spcBef>
                <a:spcPct val="0"/>
              </a:spcBef>
            </a:pPr>
            <a:endParaRPr lang="pt-BR" altLang="pt-BR" smtClean="0"/>
          </a:p>
        </p:txBody>
      </p:sp>
      <p:sp>
        <p:nvSpPr>
          <p:cNvPr id="1833988"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itchFamily="34" charset="0"/>
              </a:defRPr>
            </a:lvl1pPr>
            <a:lvl2pPr marL="804863" indent="-309563" defTabSz="990600">
              <a:spcBef>
                <a:spcPct val="0"/>
              </a:spcBef>
              <a:defRPr>
                <a:solidFill>
                  <a:schemeClr val="tx1"/>
                </a:solidFill>
                <a:latin typeface="Arial" pitchFamily="34" charset="0"/>
              </a:defRPr>
            </a:lvl2pPr>
            <a:lvl3pPr marL="1238250" indent="-247650" defTabSz="990600">
              <a:spcBef>
                <a:spcPct val="0"/>
              </a:spcBef>
              <a:defRPr>
                <a:solidFill>
                  <a:schemeClr val="tx1"/>
                </a:solidFill>
                <a:latin typeface="Arial" pitchFamily="34" charset="0"/>
              </a:defRPr>
            </a:lvl3pPr>
            <a:lvl4pPr marL="1733550" indent="-247650" defTabSz="990600">
              <a:spcBef>
                <a:spcPct val="0"/>
              </a:spcBef>
              <a:defRPr>
                <a:solidFill>
                  <a:schemeClr val="tx1"/>
                </a:solidFill>
                <a:latin typeface="Arial" pitchFamily="34" charset="0"/>
              </a:defRPr>
            </a:lvl4pPr>
            <a:lvl5pPr marL="2228850" indent="-247650" defTabSz="990600">
              <a:spcBef>
                <a:spcPct val="0"/>
              </a:spcBef>
              <a:defRPr>
                <a:solidFill>
                  <a:schemeClr val="tx1"/>
                </a:solidFill>
                <a:latin typeface="Arial" pitchFamily="34" charset="0"/>
              </a:defRPr>
            </a:lvl5pPr>
            <a:lvl6pPr marL="2686050" indent="-247650" defTabSz="990600" fontAlgn="base">
              <a:spcBef>
                <a:spcPct val="0"/>
              </a:spcBef>
              <a:spcAft>
                <a:spcPct val="0"/>
              </a:spcAft>
              <a:defRPr>
                <a:solidFill>
                  <a:schemeClr val="tx1"/>
                </a:solidFill>
                <a:latin typeface="Arial" pitchFamily="34" charset="0"/>
              </a:defRPr>
            </a:lvl6pPr>
            <a:lvl7pPr marL="3143250" indent="-247650" defTabSz="990600" fontAlgn="base">
              <a:spcBef>
                <a:spcPct val="0"/>
              </a:spcBef>
              <a:spcAft>
                <a:spcPct val="0"/>
              </a:spcAft>
              <a:defRPr>
                <a:solidFill>
                  <a:schemeClr val="tx1"/>
                </a:solidFill>
                <a:latin typeface="Arial" pitchFamily="34" charset="0"/>
              </a:defRPr>
            </a:lvl7pPr>
            <a:lvl8pPr marL="3600450" indent="-247650" defTabSz="990600" fontAlgn="base">
              <a:spcBef>
                <a:spcPct val="0"/>
              </a:spcBef>
              <a:spcAft>
                <a:spcPct val="0"/>
              </a:spcAft>
              <a:defRPr>
                <a:solidFill>
                  <a:schemeClr val="tx1"/>
                </a:solidFill>
                <a:latin typeface="Arial" pitchFamily="34" charset="0"/>
              </a:defRPr>
            </a:lvl8pPr>
            <a:lvl9pPr marL="4057650" indent="-247650" defTabSz="990600" fontAlgn="base">
              <a:spcBef>
                <a:spcPct val="0"/>
              </a:spcBef>
              <a:spcAft>
                <a:spcPct val="0"/>
              </a:spcAft>
              <a:defRPr>
                <a:solidFill>
                  <a:schemeClr val="tx1"/>
                </a:solidFill>
                <a:latin typeface="Arial" pitchFamily="34" charset="0"/>
              </a:defRPr>
            </a:lvl9pPr>
          </a:lstStyle>
          <a:p>
            <a:pPr algn="r" eaLnBrk="1" hangingPunct="1">
              <a:buClrTx/>
              <a:buSzTx/>
              <a:buFontTx/>
              <a:buNone/>
            </a:pPr>
            <a:fld id="{6A7B9E86-947A-4BF0-953D-3EDA4B6C21D4}" type="slidenum">
              <a:rPr lang="pt-BR" altLang="pt-BR" sz="1300">
                <a:latin typeface="Calibri" pitchFamily="34" charset="0"/>
              </a:rPr>
              <a:pPr algn="r" eaLnBrk="1" hangingPunct="1">
                <a:buClrTx/>
                <a:buSzTx/>
                <a:buFontTx/>
                <a:buNone/>
              </a:pPr>
              <a:t>103</a:t>
            </a:fld>
            <a:endParaRPr lang="pt-BR" altLang="pt-BR" sz="1300">
              <a:latin typeface="Calibri" pitchFamily="34" charset="0"/>
            </a:endParaRPr>
          </a:p>
        </p:txBody>
      </p:sp>
    </p:spTree>
    <p:extLst>
      <p:ext uri="{BB962C8B-B14F-4D97-AF65-F5344CB8AC3E}">
        <p14:creationId xmlns:p14="http://schemas.microsoft.com/office/powerpoint/2010/main" val="15940313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5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857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111740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26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8976399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09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7856909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010"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3011" name="Espaço Reservado para Anotações 2"/>
          <p:cNvSpPr>
            <a:spLocks noGrp="1"/>
          </p:cNvSpPr>
          <p:nvPr>
            <p:ph type="body" idx="1"/>
          </p:nvPr>
        </p:nvSpPr>
        <p:spPr/>
        <p:txBody>
          <a:bodyPr/>
          <a:lstStyle/>
          <a:p>
            <a:pPr>
              <a:spcBef>
                <a:spcPct val="0"/>
              </a:spcBef>
            </a:pPr>
            <a:endParaRPr lang="pt-BR" altLang="pt-BR" smtClean="0"/>
          </a:p>
        </p:txBody>
      </p:sp>
      <p:sp>
        <p:nvSpPr>
          <p:cNvPr id="1963012"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itchFamily="34" charset="0"/>
              </a:defRPr>
            </a:lvl1pPr>
            <a:lvl2pPr marL="804863" indent="-309563" defTabSz="990600">
              <a:spcBef>
                <a:spcPct val="0"/>
              </a:spcBef>
              <a:defRPr>
                <a:solidFill>
                  <a:schemeClr val="tx1"/>
                </a:solidFill>
                <a:latin typeface="Arial" pitchFamily="34" charset="0"/>
              </a:defRPr>
            </a:lvl2pPr>
            <a:lvl3pPr marL="1238250" indent="-247650" defTabSz="990600">
              <a:spcBef>
                <a:spcPct val="0"/>
              </a:spcBef>
              <a:defRPr>
                <a:solidFill>
                  <a:schemeClr val="tx1"/>
                </a:solidFill>
                <a:latin typeface="Arial" pitchFamily="34" charset="0"/>
              </a:defRPr>
            </a:lvl3pPr>
            <a:lvl4pPr marL="1733550" indent="-247650" defTabSz="990600">
              <a:spcBef>
                <a:spcPct val="0"/>
              </a:spcBef>
              <a:defRPr>
                <a:solidFill>
                  <a:schemeClr val="tx1"/>
                </a:solidFill>
                <a:latin typeface="Arial" pitchFamily="34" charset="0"/>
              </a:defRPr>
            </a:lvl4pPr>
            <a:lvl5pPr marL="2228850" indent="-247650" defTabSz="990600">
              <a:spcBef>
                <a:spcPct val="0"/>
              </a:spcBef>
              <a:defRPr>
                <a:solidFill>
                  <a:schemeClr val="tx1"/>
                </a:solidFill>
                <a:latin typeface="Arial" pitchFamily="34" charset="0"/>
              </a:defRPr>
            </a:lvl5pPr>
            <a:lvl6pPr marL="2686050" indent="-247650" defTabSz="990600" fontAlgn="base">
              <a:spcBef>
                <a:spcPct val="0"/>
              </a:spcBef>
              <a:spcAft>
                <a:spcPct val="0"/>
              </a:spcAft>
              <a:defRPr>
                <a:solidFill>
                  <a:schemeClr val="tx1"/>
                </a:solidFill>
                <a:latin typeface="Arial" pitchFamily="34" charset="0"/>
              </a:defRPr>
            </a:lvl6pPr>
            <a:lvl7pPr marL="3143250" indent="-247650" defTabSz="990600" fontAlgn="base">
              <a:spcBef>
                <a:spcPct val="0"/>
              </a:spcBef>
              <a:spcAft>
                <a:spcPct val="0"/>
              </a:spcAft>
              <a:defRPr>
                <a:solidFill>
                  <a:schemeClr val="tx1"/>
                </a:solidFill>
                <a:latin typeface="Arial" pitchFamily="34" charset="0"/>
              </a:defRPr>
            </a:lvl7pPr>
            <a:lvl8pPr marL="3600450" indent="-247650" defTabSz="990600" fontAlgn="base">
              <a:spcBef>
                <a:spcPct val="0"/>
              </a:spcBef>
              <a:spcAft>
                <a:spcPct val="0"/>
              </a:spcAft>
              <a:defRPr>
                <a:solidFill>
                  <a:schemeClr val="tx1"/>
                </a:solidFill>
                <a:latin typeface="Arial" pitchFamily="34" charset="0"/>
              </a:defRPr>
            </a:lvl8pPr>
            <a:lvl9pPr marL="4057650" indent="-247650" defTabSz="990600" fontAlgn="base">
              <a:spcBef>
                <a:spcPct val="0"/>
              </a:spcBef>
              <a:spcAft>
                <a:spcPct val="0"/>
              </a:spcAft>
              <a:defRPr>
                <a:solidFill>
                  <a:schemeClr val="tx1"/>
                </a:solidFill>
                <a:latin typeface="Arial" pitchFamily="34" charset="0"/>
              </a:defRPr>
            </a:lvl9pPr>
          </a:lstStyle>
          <a:p>
            <a:pPr algn="r" eaLnBrk="1" hangingPunct="1">
              <a:buClrTx/>
              <a:buSzTx/>
              <a:buFontTx/>
              <a:buNone/>
            </a:pPr>
            <a:fld id="{BED2AEEF-78FB-4953-8BAB-0801B2ED65CD}" type="slidenum">
              <a:rPr lang="pt-BR" altLang="pt-BR" sz="1300"/>
              <a:pPr algn="r" eaLnBrk="1" hangingPunct="1">
                <a:buClrTx/>
                <a:buSzTx/>
                <a:buFontTx/>
                <a:buNone/>
              </a:pPr>
              <a:t>107</a:t>
            </a:fld>
            <a:endParaRPr lang="pt-BR" altLang="pt-BR" sz="1300"/>
          </a:p>
        </p:txBody>
      </p:sp>
    </p:spTree>
    <p:extLst>
      <p:ext uri="{BB962C8B-B14F-4D97-AF65-F5344CB8AC3E}">
        <p14:creationId xmlns:p14="http://schemas.microsoft.com/office/powerpoint/2010/main" val="30790668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5059" name="Rectangle 3"/>
          <p:cNvSpPr>
            <a:spLocks noGrp="1"/>
          </p:cNvSpPr>
          <p:nvPr>
            <p:ph type="body" idx="1"/>
          </p:nvPr>
        </p:nvSpPr>
        <p:spPr>
          <a:xfrm>
            <a:off x="946150" y="4860925"/>
            <a:ext cx="5207000" cy="4605338"/>
          </a:xfrm>
        </p:spPr>
        <p:txBody>
          <a:bodyPr/>
          <a:lstStyle/>
          <a:p>
            <a:endParaRPr lang="pt-BR" altLang="pt-BR" smtClean="0"/>
          </a:p>
        </p:txBody>
      </p:sp>
    </p:spTree>
    <p:extLst>
      <p:ext uri="{BB962C8B-B14F-4D97-AF65-F5344CB8AC3E}">
        <p14:creationId xmlns:p14="http://schemas.microsoft.com/office/powerpoint/2010/main" val="174152896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71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95374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184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8676825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15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915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570411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12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6234058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32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5635539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52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52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3859019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3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734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11022664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3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939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3845272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100B37BA-51FF-481F-B42F-2F65EF3065B4}" type="slidenum">
              <a:rPr lang="pt-BR" altLang="pt-BR">
                <a:latin typeface="Arial" panose="020B0604020202020204" pitchFamily="34" charset="0"/>
                <a:ea typeface="ＭＳ Ｐゴシック" panose="020B0600070205080204" pitchFamily="34" charset="-128"/>
              </a:rPr>
              <a:pPr eaLnBrk="0" hangingPunct="0">
                <a:spcBef>
                  <a:spcPct val="0"/>
                </a:spcBef>
              </a:pPr>
              <a:t>116</a:t>
            </a:fld>
            <a:endParaRPr lang="pt-BR" altLang="pt-BR">
              <a:latin typeface="Arial" panose="020B0604020202020204" pitchFamily="34" charset="0"/>
              <a:ea typeface="ＭＳ Ｐゴシック" panose="020B0600070205080204" pitchFamily="34" charset="-128"/>
            </a:endParaRPr>
          </a:p>
        </p:txBody>
      </p:sp>
      <p:sp>
        <p:nvSpPr>
          <p:cNvPr id="7171"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Tree>
    <p:extLst>
      <p:ext uri="{BB962C8B-B14F-4D97-AF65-F5344CB8AC3E}">
        <p14:creationId xmlns:p14="http://schemas.microsoft.com/office/powerpoint/2010/main" val="49476912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100B37BA-51FF-481F-B42F-2F65EF3065B4}" type="slidenum">
              <a:rPr lang="pt-BR" altLang="pt-BR">
                <a:latin typeface="Arial" panose="020B0604020202020204" pitchFamily="34" charset="0"/>
                <a:ea typeface="ＭＳ Ｐゴシック" panose="020B0600070205080204" pitchFamily="34" charset="-128"/>
              </a:rPr>
              <a:pPr eaLnBrk="0" hangingPunct="0">
                <a:spcBef>
                  <a:spcPct val="0"/>
                </a:spcBef>
              </a:pPr>
              <a:t>117</a:t>
            </a:fld>
            <a:endParaRPr lang="pt-BR" altLang="pt-BR">
              <a:latin typeface="Arial" panose="020B0604020202020204" pitchFamily="34" charset="0"/>
              <a:ea typeface="ＭＳ Ｐゴシック" panose="020B0600070205080204" pitchFamily="34" charset="-128"/>
            </a:endParaRPr>
          </a:p>
        </p:txBody>
      </p:sp>
      <p:sp>
        <p:nvSpPr>
          <p:cNvPr id="7171"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Tree>
    <p:extLst>
      <p:ext uri="{BB962C8B-B14F-4D97-AF65-F5344CB8AC3E}">
        <p14:creationId xmlns:p14="http://schemas.microsoft.com/office/powerpoint/2010/main" val="283574995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0833757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5330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99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37908580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17156362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6067752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2670242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5703767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74215821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212185974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20884586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37251086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6330224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77920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195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53619225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26698323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78256560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33586697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8691762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51736277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80871117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68150573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98982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40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91736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2547" name="Espaço Reservado para Anotações 2"/>
          <p:cNvSpPr>
            <a:spLocks noGrp="1"/>
          </p:cNvSpPr>
          <p:nvPr>
            <p:ph type="body" idx="1"/>
          </p:nvPr>
        </p:nvSpPr>
        <p:spPr/>
        <p:txBody>
          <a:bodyPr/>
          <a:lstStyle/>
          <a:p>
            <a:pPr>
              <a:spcBef>
                <a:spcPct val="0"/>
              </a:spcBef>
            </a:pPr>
            <a:endParaRPr lang="pt-BR" altLang="pt-BR" smtClean="0"/>
          </a:p>
        </p:txBody>
      </p:sp>
      <p:sp>
        <p:nvSpPr>
          <p:cNvPr id="1772548"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itchFamily="34" charset="0"/>
              </a:defRPr>
            </a:lvl1pPr>
            <a:lvl2pPr marL="804863" indent="-309563" defTabSz="990600">
              <a:spcBef>
                <a:spcPct val="0"/>
              </a:spcBef>
              <a:defRPr>
                <a:solidFill>
                  <a:schemeClr val="tx1"/>
                </a:solidFill>
                <a:latin typeface="Arial" pitchFamily="34" charset="0"/>
              </a:defRPr>
            </a:lvl2pPr>
            <a:lvl3pPr marL="1238250" indent="-247650" defTabSz="990600">
              <a:spcBef>
                <a:spcPct val="0"/>
              </a:spcBef>
              <a:defRPr>
                <a:solidFill>
                  <a:schemeClr val="tx1"/>
                </a:solidFill>
                <a:latin typeface="Arial" pitchFamily="34" charset="0"/>
              </a:defRPr>
            </a:lvl3pPr>
            <a:lvl4pPr marL="1733550" indent="-247650" defTabSz="990600">
              <a:spcBef>
                <a:spcPct val="0"/>
              </a:spcBef>
              <a:defRPr>
                <a:solidFill>
                  <a:schemeClr val="tx1"/>
                </a:solidFill>
                <a:latin typeface="Arial" pitchFamily="34" charset="0"/>
              </a:defRPr>
            </a:lvl4pPr>
            <a:lvl5pPr marL="2228850" indent="-247650" defTabSz="990600">
              <a:spcBef>
                <a:spcPct val="0"/>
              </a:spcBef>
              <a:defRPr>
                <a:solidFill>
                  <a:schemeClr val="tx1"/>
                </a:solidFill>
                <a:latin typeface="Arial" pitchFamily="34" charset="0"/>
              </a:defRPr>
            </a:lvl5pPr>
            <a:lvl6pPr marL="2686050" indent="-247650" defTabSz="990600" fontAlgn="base">
              <a:spcBef>
                <a:spcPct val="0"/>
              </a:spcBef>
              <a:spcAft>
                <a:spcPct val="0"/>
              </a:spcAft>
              <a:defRPr>
                <a:solidFill>
                  <a:schemeClr val="tx1"/>
                </a:solidFill>
                <a:latin typeface="Arial" pitchFamily="34" charset="0"/>
              </a:defRPr>
            </a:lvl6pPr>
            <a:lvl7pPr marL="3143250" indent="-247650" defTabSz="990600" fontAlgn="base">
              <a:spcBef>
                <a:spcPct val="0"/>
              </a:spcBef>
              <a:spcAft>
                <a:spcPct val="0"/>
              </a:spcAft>
              <a:defRPr>
                <a:solidFill>
                  <a:schemeClr val="tx1"/>
                </a:solidFill>
                <a:latin typeface="Arial" pitchFamily="34" charset="0"/>
              </a:defRPr>
            </a:lvl7pPr>
            <a:lvl8pPr marL="3600450" indent="-247650" defTabSz="990600" fontAlgn="base">
              <a:spcBef>
                <a:spcPct val="0"/>
              </a:spcBef>
              <a:spcAft>
                <a:spcPct val="0"/>
              </a:spcAft>
              <a:defRPr>
                <a:solidFill>
                  <a:schemeClr val="tx1"/>
                </a:solidFill>
                <a:latin typeface="Arial" pitchFamily="34" charset="0"/>
              </a:defRPr>
            </a:lvl8pPr>
            <a:lvl9pPr marL="4057650" indent="-247650" defTabSz="990600" fontAlgn="base">
              <a:spcBef>
                <a:spcPct val="0"/>
              </a:spcBef>
              <a:spcAft>
                <a:spcPct val="0"/>
              </a:spcAft>
              <a:defRPr>
                <a:solidFill>
                  <a:schemeClr val="tx1"/>
                </a:solidFill>
                <a:latin typeface="Arial" pitchFamily="34" charset="0"/>
              </a:defRPr>
            </a:lvl9pPr>
          </a:lstStyle>
          <a:p>
            <a:pPr algn="r" eaLnBrk="1" hangingPunct="1">
              <a:buClrTx/>
              <a:buSzTx/>
              <a:buFontTx/>
              <a:buNone/>
            </a:pPr>
            <a:fld id="{91D5BA1B-8C89-4621-9553-7B966EE82445}" type="slidenum">
              <a:rPr lang="pt-BR" altLang="pt-BR" sz="1300">
                <a:latin typeface="Calibri" pitchFamily="34" charset="0"/>
              </a:rPr>
              <a:pPr algn="r" eaLnBrk="1" hangingPunct="1">
                <a:buClrTx/>
                <a:buSzTx/>
                <a:buFontTx/>
                <a:buNone/>
              </a:pPr>
              <a:t>15</a:t>
            </a:fld>
            <a:endParaRPr lang="pt-BR" altLang="pt-BR" sz="1300">
              <a:latin typeface="Calibri" pitchFamily="34" charset="0"/>
            </a:endParaRPr>
          </a:p>
        </p:txBody>
      </p:sp>
    </p:spTree>
    <p:extLst>
      <p:ext uri="{BB962C8B-B14F-4D97-AF65-F5344CB8AC3E}">
        <p14:creationId xmlns:p14="http://schemas.microsoft.com/office/powerpoint/2010/main" val="977891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593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2660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9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94415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437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733024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3155" name="Rectangle 3"/>
          <p:cNvSpPr>
            <a:spLocks noGrp="1"/>
          </p:cNvSpPr>
          <p:nvPr>
            <p:ph type="body" idx="1"/>
          </p:nvPr>
        </p:nvSpPr>
        <p:spPr>
          <a:xfrm>
            <a:off x="946150" y="4860925"/>
            <a:ext cx="5207000" cy="4605338"/>
          </a:xfrm>
        </p:spPr>
        <p:txBody>
          <a:bodyPr/>
          <a:lstStyle/>
          <a:p>
            <a:endParaRPr lang="pt-BR" altLang="pt-BR" smtClean="0"/>
          </a:p>
        </p:txBody>
      </p:sp>
    </p:spTree>
    <p:extLst>
      <p:ext uri="{BB962C8B-B14F-4D97-AF65-F5344CB8AC3E}">
        <p14:creationId xmlns:p14="http://schemas.microsoft.com/office/powerpoint/2010/main" val="336711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lstStyle/>
          <a:p>
            <a:pPr eaLnBrk="1" hangingPunct="1">
              <a:spcBef>
                <a:spcPct val="0"/>
              </a:spcBef>
            </a:pPr>
            <a:r>
              <a:rPr lang="pt-BR" altLang="pt-BR" smtClean="0"/>
              <a:t>Confirmar nome do Proj. “Stadium” ????</a:t>
            </a:r>
          </a:p>
        </p:txBody>
      </p:sp>
      <p:sp>
        <p:nvSpPr>
          <p:cNvPr id="19459"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r" eaLnBrk="1" hangingPunct="1">
              <a:spcBef>
                <a:spcPct val="0"/>
              </a:spcBef>
              <a:buClrTx/>
              <a:buSzTx/>
              <a:buFontTx/>
              <a:buNone/>
            </a:pPr>
            <a:fld id="{7285E0BD-3A7F-4A2B-9F1A-9FAE6A67526C}" type="slidenum">
              <a:rPr lang="pt-BR" altLang="pt-BR" sz="1300">
                <a:latin typeface="Arial" panose="020B0604020202020204" pitchFamily="34" charset="0"/>
              </a:rPr>
              <a:pPr algn="r" eaLnBrk="1" hangingPunct="1">
                <a:spcBef>
                  <a:spcPct val="0"/>
                </a:spcBef>
                <a:buClrTx/>
                <a:buSzTx/>
                <a:buFontTx/>
                <a:buNone/>
              </a:pPr>
              <a:t>2</a:t>
            </a:fld>
            <a:endParaRPr lang="pt-BR" altLang="pt-BR" sz="1300">
              <a:latin typeface="Arial" panose="020B0604020202020204" pitchFamily="34" charset="0"/>
            </a:endParaRPr>
          </a:p>
        </p:txBody>
      </p:sp>
    </p:spTree>
    <p:extLst>
      <p:ext uri="{BB962C8B-B14F-4D97-AF65-F5344CB8AC3E}">
        <p14:creationId xmlns:p14="http://schemas.microsoft.com/office/powerpoint/2010/main" val="1892826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806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607308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459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75896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0291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05198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04963" name="Rectangle 3"/>
          <p:cNvSpPr>
            <a:spLocks noGrp="1"/>
          </p:cNvSpPr>
          <p:nvPr>
            <p:ph type="body" idx="1"/>
          </p:nvPr>
        </p:nvSpPr>
        <p:spPr>
          <a:xfrm>
            <a:off x="946150" y="4860925"/>
            <a:ext cx="5207000" cy="4605338"/>
          </a:xfrm>
        </p:spPr>
        <p:txBody>
          <a:bodyPr/>
          <a:lstStyle/>
          <a:p>
            <a:endParaRPr lang="pt-BR" altLang="pt-BR" smtClean="0"/>
          </a:p>
        </p:txBody>
      </p:sp>
    </p:spTree>
    <p:extLst>
      <p:ext uri="{BB962C8B-B14F-4D97-AF65-F5344CB8AC3E}">
        <p14:creationId xmlns:p14="http://schemas.microsoft.com/office/powerpoint/2010/main" val="316532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2771" name="Rectangle 3"/>
          <p:cNvSpPr>
            <a:spLocks noGrp="1"/>
          </p:cNvSpPr>
          <p:nvPr>
            <p:ph type="body" idx="1"/>
          </p:nvPr>
        </p:nvSpPr>
        <p:spPr>
          <a:xfrm>
            <a:off x="946150" y="4860925"/>
            <a:ext cx="5207000" cy="4605338"/>
          </a:xfrm>
        </p:spPr>
        <p:txBody>
          <a:bodyPr/>
          <a:lstStyle/>
          <a:p>
            <a:endParaRPr lang="pt-BR" altLang="pt-BR" smtClean="0"/>
          </a:p>
        </p:txBody>
      </p:sp>
    </p:spTree>
    <p:extLst>
      <p:ext uri="{BB962C8B-B14F-4D97-AF65-F5344CB8AC3E}">
        <p14:creationId xmlns:p14="http://schemas.microsoft.com/office/powerpoint/2010/main" val="3867412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0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0701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681100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90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090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219897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0130"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0131" name="Espaço Reservado para Anotações 2"/>
          <p:cNvSpPr>
            <a:spLocks noGrp="1"/>
          </p:cNvSpPr>
          <p:nvPr>
            <p:ph type="body" idx="1"/>
          </p:nvPr>
        </p:nvSpPr>
        <p:spPr/>
        <p:txBody>
          <a:bodyPr/>
          <a:lstStyle/>
          <a:p>
            <a:pPr>
              <a:spcBef>
                <a:spcPct val="0"/>
              </a:spcBef>
            </a:pPr>
            <a:endParaRPr lang="pt-BR" altLang="pt-BR" smtClean="0"/>
          </a:p>
        </p:txBody>
      </p:sp>
      <p:sp>
        <p:nvSpPr>
          <p:cNvPr id="1840132"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itchFamily="34" charset="0"/>
              </a:defRPr>
            </a:lvl1pPr>
            <a:lvl2pPr marL="804863" indent="-309563" defTabSz="990600">
              <a:spcBef>
                <a:spcPct val="0"/>
              </a:spcBef>
              <a:defRPr>
                <a:solidFill>
                  <a:schemeClr val="tx1"/>
                </a:solidFill>
                <a:latin typeface="Arial" pitchFamily="34" charset="0"/>
              </a:defRPr>
            </a:lvl2pPr>
            <a:lvl3pPr marL="1238250" indent="-247650" defTabSz="990600">
              <a:spcBef>
                <a:spcPct val="0"/>
              </a:spcBef>
              <a:defRPr>
                <a:solidFill>
                  <a:schemeClr val="tx1"/>
                </a:solidFill>
                <a:latin typeface="Arial" pitchFamily="34" charset="0"/>
              </a:defRPr>
            </a:lvl3pPr>
            <a:lvl4pPr marL="1733550" indent="-247650" defTabSz="990600">
              <a:spcBef>
                <a:spcPct val="0"/>
              </a:spcBef>
              <a:defRPr>
                <a:solidFill>
                  <a:schemeClr val="tx1"/>
                </a:solidFill>
                <a:latin typeface="Arial" pitchFamily="34" charset="0"/>
              </a:defRPr>
            </a:lvl4pPr>
            <a:lvl5pPr marL="2228850" indent="-247650" defTabSz="990600">
              <a:spcBef>
                <a:spcPct val="0"/>
              </a:spcBef>
              <a:defRPr>
                <a:solidFill>
                  <a:schemeClr val="tx1"/>
                </a:solidFill>
                <a:latin typeface="Arial" pitchFamily="34" charset="0"/>
              </a:defRPr>
            </a:lvl5pPr>
            <a:lvl6pPr marL="2686050" indent="-247650" defTabSz="990600" fontAlgn="base">
              <a:spcBef>
                <a:spcPct val="0"/>
              </a:spcBef>
              <a:spcAft>
                <a:spcPct val="0"/>
              </a:spcAft>
              <a:defRPr>
                <a:solidFill>
                  <a:schemeClr val="tx1"/>
                </a:solidFill>
                <a:latin typeface="Arial" pitchFamily="34" charset="0"/>
              </a:defRPr>
            </a:lvl6pPr>
            <a:lvl7pPr marL="3143250" indent="-247650" defTabSz="990600" fontAlgn="base">
              <a:spcBef>
                <a:spcPct val="0"/>
              </a:spcBef>
              <a:spcAft>
                <a:spcPct val="0"/>
              </a:spcAft>
              <a:defRPr>
                <a:solidFill>
                  <a:schemeClr val="tx1"/>
                </a:solidFill>
                <a:latin typeface="Arial" pitchFamily="34" charset="0"/>
              </a:defRPr>
            </a:lvl7pPr>
            <a:lvl8pPr marL="3600450" indent="-247650" defTabSz="990600" fontAlgn="base">
              <a:spcBef>
                <a:spcPct val="0"/>
              </a:spcBef>
              <a:spcAft>
                <a:spcPct val="0"/>
              </a:spcAft>
              <a:defRPr>
                <a:solidFill>
                  <a:schemeClr val="tx1"/>
                </a:solidFill>
                <a:latin typeface="Arial" pitchFamily="34" charset="0"/>
              </a:defRPr>
            </a:lvl8pPr>
            <a:lvl9pPr marL="4057650" indent="-247650" defTabSz="990600" fontAlgn="base">
              <a:spcBef>
                <a:spcPct val="0"/>
              </a:spcBef>
              <a:spcAft>
                <a:spcPct val="0"/>
              </a:spcAft>
              <a:defRPr>
                <a:solidFill>
                  <a:schemeClr val="tx1"/>
                </a:solidFill>
                <a:latin typeface="Arial" pitchFamily="34" charset="0"/>
              </a:defRPr>
            </a:lvl9pPr>
          </a:lstStyle>
          <a:p>
            <a:pPr algn="r" eaLnBrk="1" hangingPunct="1">
              <a:buClrTx/>
              <a:buSzTx/>
              <a:buFontTx/>
              <a:buNone/>
            </a:pPr>
            <a:fld id="{762EC510-4BB8-4124-8A89-1CFA4B35EDF3}" type="slidenum">
              <a:rPr lang="pt-BR" altLang="pt-BR" sz="1300">
                <a:latin typeface="Calibri" pitchFamily="34" charset="0"/>
              </a:rPr>
              <a:pPr algn="r" eaLnBrk="1" hangingPunct="1">
                <a:buClrTx/>
                <a:buSzTx/>
                <a:buFontTx/>
                <a:buNone/>
              </a:pPr>
              <a:t>27</a:t>
            </a:fld>
            <a:endParaRPr lang="pt-BR" altLang="pt-BR" sz="1300">
              <a:latin typeface="Calibri" pitchFamily="34" charset="0"/>
            </a:endParaRPr>
          </a:p>
        </p:txBody>
      </p:sp>
    </p:spTree>
    <p:extLst>
      <p:ext uri="{BB962C8B-B14F-4D97-AF65-F5344CB8AC3E}">
        <p14:creationId xmlns:p14="http://schemas.microsoft.com/office/powerpoint/2010/main" val="4122920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217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509987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42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31756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2997560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2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62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825762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481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551202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32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832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784676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37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037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938115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241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624109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46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446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280289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6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686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533278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85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791701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061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351259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65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2659" name="Rectangle 3"/>
          <p:cNvSpPr>
            <a:spLocks noGrp="1"/>
          </p:cNvSpPr>
          <p:nvPr>
            <p:ph type="body" idx="1"/>
          </p:nvPr>
        </p:nvSpPr>
        <p:spPr/>
        <p:txBody>
          <a:bodyPr lIns="94768" tIns="47384" rIns="94768" bIns="47384"/>
          <a:lstStyle/>
          <a:p>
            <a:endParaRPr lang="pt-BR" altLang="pt-BR" smtClean="0"/>
          </a:p>
        </p:txBody>
      </p:sp>
    </p:spTree>
    <p:extLst>
      <p:ext uri="{BB962C8B-B14F-4D97-AF65-F5344CB8AC3E}">
        <p14:creationId xmlns:p14="http://schemas.microsoft.com/office/powerpoint/2010/main" val="389829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3654205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47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616159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675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48846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8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88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39590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0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08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247206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94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4947" name="Espaço Reservado para Anotações 2"/>
          <p:cNvSpPr>
            <a:spLocks noGrp="1"/>
          </p:cNvSpPr>
          <p:nvPr>
            <p:ph type="body" idx="1"/>
          </p:nvPr>
        </p:nvSpPr>
        <p:spPr/>
        <p:txBody>
          <a:bodyPr/>
          <a:lstStyle/>
          <a:p>
            <a:pPr>
              <a:spcBef>
                <a:spcPct val="0"/>
              </a:spcBef>
            </a:pPr>
            <a:endParaRPr lang="pt-BR" altLang="pt-BR" smtClean="0"/>
          </a:p>
        </p:txBody>
      </p:sp>
      <p:sp>
        <p:nvSpPr>
          <p:cNvPr id="1874948"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itchFamily="34" charset="0"/>
              </a:defRPr>
            </a:lvl1pPr>
            <a:lvl2pPr marL="804863" indent="-309563" defTabSz="990600">
              <a:spcBef>
                <a:spcPct val="0"/>
              </a:spcBef>
              <a:defRPr>
                <a:solidFill>
                  <a:schemeClr val="tx1"/>
                </a:solidFill>
                <a:latin typeface="Arial" pitchFamily="34" charset="0"/>
              </a:defRPr>
            </a:lvl2pPr>
            <a:lvl3pPr marL="1238250" indent="-247650" defTabSz="990600">
              <a:spcBef>
                <a:spcPct val="0"/>
              </a:spcBef>
              <a:defRPr>
                <a:solidFill>
                  <a:schemeClr val="tx1"/>
                </a:solidFill>
                <a:latin typeface="Arial" pitchFamily="34" charset="0"/>
              </a:defRPr>
            </a:lvl3pPr>
            <a:lvl4pPr marL="1733550" indent="-247650" defTabSz="990600">
              <a:spcBef>
                <a:spcPct val="0"/>
              </a:spcBef>
              <a:defRPr>
                <a:solidFill>
                  <a:schemeClr val="tx1"/>
                </a:solidFill>
                <a:latin typeface="Arial" pitchFamily="34" charset="0"/>
              </a:defRPr>
            </a:lvl4pPr>
            <a:lvl5pPr marL="2228850" indent="-247650" defTabSz="990600">
              <a:spcBef>
                <a:spcPct val="0"/>
              </a:spcBef>
              <a:defRPr>
                <a:solidFill>
                  <a:schemeClr val="tx1"/>
                </a:solidFill>
                <a:latin typeface="Arial" pitchFamily="34" charset="0"/>
              </a:defRPr>
            </a:lvl5pPr>
            <a:lvl6pPr marL="2686050" indent="-247650" defTabSz="990600" fontAlgn="base">
              <a:spcBef>
                <a:spcPct val="0"/>
              </a:spcBef>
              <a:spcAft>
                <a:spcPct val="0"/>
              </a:spcAft>
              <a:defRPr>
                <a:solidFill>
                  <a:schemeClr val="tx1"/>
                </a:solidFill>
                <a:latin typeface="Arial" pitchFamily="34" charset="0"/>
              </a:defRPr>
            </a:lvl6pPr>
            <a:lvl7pPr marL="3143250" indent="-247650" defTabSz="990600" fontAlgn="base">
              <a:spcBef>
                <a:spcPct val="0"/>
              </a:spcBef>
              <a:spcAft>
                <a:spcPct val="0"/>
              </a:spcAft>
              <a:defRPr>
                <a:solidFill>
                  <a:schemeClr val="tx1"/>
                </a:solidFill>
                <a:latin typeface="Arial" pitchFamily="34" charset="0"/>
              </a:defRPr>
            </a:lvl7pPr>
            <a:lvl8pPr marL="3600450" indent="-247650" defTabSz="990600" fontAlgn="base">
              <a:spcBef>
                <a:spcPct val="0"/>
              </a:spcBef>
              <a:spcAft>
                <a:spcPct val="0"/>
              </a:spcAft>
              <a:defRPr>
                <a:solidFill>
                  <a:schemeClr val="tx1"/>
                </a:solidFill>
                <a:latin typeface="Arial" pitchFamily="34" charset="0"/>
              </a:defRPr>
            </a:lvl8pPr>
            <a:lvl9pPr marL="4057650" indent="-247650" defTabSz="990600" fontAlgn="base">
              <a:spcBef>
                <a:spcPct val="0"/>
              </a:spcBef>
              <a:spcAft>
                <a:spcPct val="0"/>
              </a:spcAft>
              <a:defRPr>
                <a:solidFill>
                  <a:schemeClr val="tx1"/>
                </a:solidFill>
                <a:latin typeface="Arial" pitchFamily="34" charset="0"/>
              </a:defRPr>
            </a:lvl9pPr>
          </a:lstStyle>
          <a:p>
            <a:pPr algn="r" eaLnBrk="1" hangingPunct="1">
              <a:buClrTx/>
              <a:buSzTx/>
              <a:buFontTx/>
              <a:buNone/>
            </a:pPr>
            <a:fld id="{A36FD798-6C06-4A71-8DFE-CD3A5A05A848}" type="slidenum">
              <a:rPr lang="pt-BR" altLang="pt-BR" sz="1300">
                <a:latin typeface="Calibri" pitchFamily="34" charset="0"/>
              </a:rPr>
              <a:pPr algn="r" eaLnBrk="1" hangingPunct="1">
                <a:buClrTx/>
                <a:buSzTx/>
                <a:buFontTx/>
                <a:buNone/>
              </a:pPr>
              <a:t>44</a:t>
            </a:fld>
            <a:endParaRPr lang="pt-BR" altLang="pt-BR" sz="1300">
              <a:latin typeface="Calibri" pitchFamily="34" charset="0"/>
            </a:endParaRPr>
          </a:p>
        </p:txBody>
      </p:sp>
    </p:spTree>
    <p:extLst>
      <p:ext uri="{BB962C8B-B14F-4D97-AF65-F5344CB8AC3E}">
        <p14:creationId xmlns:p14="http://schemas.microsoft.com/office/powerpoint/2010/main" val="2687226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9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699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5421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904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241889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313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07290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51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02538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Espaço Reservado para Anotações 2"/>
          <p:cNvSpPr>
            <a:spLocks noGrp="1"/>
          </p:cNvSpPr>
          <p:nvPr>
            <p:ph type="body" idx="1"/>
          </p:nvPr>
        </p:nvSpPr>
        <p:spPr/>
        <p:txBody>
          <a:bodyPr lIns="99038" tIns="49520" rIns="99038" bIns="49520"/>
          <a:lstStyle/>
          <a:p>
            <a:pPr eaLnBrk="1" hangingPunct="1">
              <a:spcBef>
                <a:spcPct val="0"/>
              </a:spcBef>
              <a:defRPr/>
            </a:pPr>
            <a:r>
              <a:rPr lang="pt-BR" b="1" smtClean="0">
                <a:effectLst>
                  <a:outerShdw blurRad="38100" dist="38100" dir="2700000" algn="tl">
                    <a:srgbClr val="C0C0C0"/>
                  </a:outerShdw>
                </a:effectLst>
              </a:rPr>
              <a:t>O lado “bom” da tecnologia</a:t>
            </a:r>
          </a:p>
          <a:p>
            <a:pPr eaLnBrk="1" hangingPunct="1">
              <a:spcBef>
                <a:spcPct val="0"/>
              </a:spcBef>
              <a:defRPr/>
            </a:pPr>
            <a:r>
              <a:rPr lang="pt-BR" b="1" smtClean="0">
                <a:effectLst>
                  <a:outerShdw blurRad="38100" dist="38100" dir="2700000" algn="tl">
                    <a:srgbClr val="C0C0C0"/>
                  </a:outerShdw>
                </a:effectLst>
              </a:rPr>
              <a:t>Dificuldades tecnológicas</a:t>
            </a:r>
            <a:r>
              <a:rPr lang="pt-BR" smtClean="0"/>
              <a:t> </a:t>
            </a:r>
          </a:p>
          <a:p>
            <a:pPr eaLnBrk="1" hangingPunct="1">
              <a:spcBef>
                <a:spcPct val="0"/>
              </a:spcBef>
              <a:defRPr/>
            </a:pPr>
            <a:endParaRPr lang="pt-BR" smtClean="0"/>
          </a:p>
          <a:p>
            <a:pPr eaLnBrk="1" hangingPunct="1">
              <a:spcBef>
                <a:spcPct val="0"/>
              </a:spcBef>
              <a:defRPr/>
            </a:pPr>
            <a:r>
              <a:rPr lang="pt-BR" b="1" smtClean="0"/>
              <a:t>Potencial de Impactos e Impactos Medidos (Gerais na Operação)</a:t>
            </a:r>
            <a:r>
              <a:rPr lang="pt-BR" smtClean="0"/>
              <a:t> </a:t>
            </a:r>
            <a:endParaRPr lang="en-US" smtClean="0"/>
          </a:p>
        </p:txBody>
      </p:sp>
      <p:sp>
        <p:nvSpPr>
          <p:cNvPr id="153604"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D8D1230-2CD4-4362-8D1F-2EBED85BC9AC}" type="slidenum">
              <a:rPr lang="pt-BR" altLang="pt-BR" sz="1300"/>
              <a:pPr algn="r" eaLnBrk="1" hangingPunct="1"/>
              <a:t>49</a:t>
            </a:fld>
            <a:endParaRPr lang="pt-BR" altLang="pt-BR" sz="1300"/>
          </a:p>
        </p:txBody>
      </p:sp>
    </p:spTree>
    <p:extLst>
      <p:ext uri="{BB962C8B-B14F-4D97-AF65-F5344CB8AC3E}">
        <p14:creationId xmlns:p14="http://schemas.microsoft.com/office/powerpoint/2010/main" val="357180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lstStyle/>
          <a:p>
            <a:pPr eaLnBrk="1" hangingPunct="1">
              <a:spcBef>
                <a:spcPct val="0"/>
              </a:spcBef>
            </a:pPr>
            <a:endParaRPr lang="pt-BR" altLang="pt-BR" smtClean="0"/>
          </a:p>
        </p:txBody>
      </p:sp>
      <p:sp>
        <p:nvSpPr>
          <p:cNvPr id="25603"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r" eaLnBrk="1" hangingPunct="1">
              <a:spcBef>
                <a:spcPct val="0"/>
              </a:spcBef>
              <a:buClrTx/>
              <a:buSzTx/>
              <a:buFontTx/>
              <a:buNone/>
            </a:pPr>
            <a:fld id="{42E6D5DB-EE86-4FFF-B0D7-F877F26746D6}" type="slidenum">
              <a:rPr lang="pt-BR" altLang="pt-BR" sz="1300">
                <a:latin typeface="Arial" panose="020B0604020202020204" pitchFamily="34" charset="0"/>
              </a:rPr>
              <a:pPr algn="r" eaLnBrk="1" hangingPunct="1">
                <a:spcBef>
                  <a:spcPct val="0"/>
                </a:spcBef>
                <a:buClrTx/>
                <a:buSzTx/>
                <a:buFontTx/>
                <a:buNone/>
              </a:pPr>
              <a:t>5</a:t>
            </a:fld>
            <a:endParaRPr lang="pt-BR" altLang="pt-BR" sz="1300">
              <a:latin typeface="Arial" panose="020B0604020202020204" pitchFamily="34" charset="0"/>
            </a:endParaRPr>
          </a:p>
        </p:txBody>
      </p:sp>
    </p:spTree>
    <p:extLst>
      <p:ext uri="{BB962C8B-B14F-4D97-AF65-F5344CB8AC3E}">
        <p14:creationId xmlns:p14="http://schemas.microsoft.com/office/powerpoint/2010/main" val="39276382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928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662373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133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738255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3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337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3571445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54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4057915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4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74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8497904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52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952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6075563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0"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9411" name="Espaço Reservado para Anotações 2"/>
          <p:cNvSpPr>
            <a:spLocks noGrp="1"/>
          </p:cNvSpPr>
          <p:nvPr>
            <p:ph type="body" idx="1"/>
          </p:nvPr>
        </p:nvSpPr>
        <p:spPr/>
        <p:txBody>
          <a:bodyPr/>
          <a:lstStyle/>
          <a:p>
            <a:pPr>
              <a:spcBef>
                <a:spcPct val="0"/>
              </a:spcBef>
            </a:pPr>
            <a:endParaRPr lang="pt-BR" altLang="pt-BR" smtClean="0"/>
          </a:p>
        </p:txBody>
      </p:sp>
      <p:sp>
        <p:nvSpPr>
          <p:cNvPr id="1809412"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itchFamily="34" charset="0"/>
              </a:defRPr>
            </a:lvl1pPr>
            <a:lvl2pPr marL="804863" indent="-309563" defTabSz="990600">
              <a:spcBef>
                <a:spcPct val="0"/>
              </a:spcBef>
              <a:defRPr>
                <a:solidFill>
                  <a:schemeClr val="tx1"/>
                </a:solidFill>
                <a:latin typeface="Arial" pitchFamily="34" charset="0"/>
              </a:defRPr>
            </a:lvl2pPr>
            <a:lvl3pPr marL="1238250" indent="-247650" defTabSz="990600">
              <a:spcBef>
                <a:spcPct val="0"/>
              </a:spcBef>
              <a:defRPr>
                <a:solidFill>
                  <a:schemeClr val="tx1"/>
                </a:solidFill>
                <a:latin typeface="Arial" pitchFamily="34" charset="0"/>
              </a:defRPr>
            </a:lvl3pPr>
            <a:lvl4pPr marL="1733550" indent="-247650" defTabSz="990600">
              <a:spcBef>
                <a:spcPct val="0"/>
              </a:spcBef>
              <a:defRPr>
                <a:solidFill>
                  <a:schemeClr val="tx1"/>
                </a:solidFill>
                <a:latin typeface="Arial" pitchFamily="34" charset="0"/>
              </a:defRPr>
            </a:lvl4pPr>
            <a:lvl5pPr marL="2228850" indent="-247650" defTabSz="990600">
              <a:spcBef>
                <a:spcPct val="0"/>
              </a:spcBef>
              <a:defRPr>
                <a:solidFill>
                  <a:schemeClr val="tx1"/>
                </a:solidFill>
                <a:latin typeface="Arial" pitchFamily="34" charset="0"/>
              </a:defRPr>
            </a:lvl5pPr>
            <a:lvl6pPr marL="2686050" indent="-247650" defTabSz="990600" fontAlgn="base">
              <a:spcBef>
                <a:spcPct val="0"/>
              </a:spcBef>
              <a:spcAft>
                <a:spcPct val="0"/>
              </a:spcAft>
              <a:defRPr>
                <a:solidFill>
                  <a:schemeClr val="tx1"/>
                </a:solidFill>
                <a:latin typeface="Arial" pitchFamily="34" charset="0"/>
              </a:defRPr>
            </a:lvl6pPr>
            <a:lvl7pPr marL="3143250" indent="-247650" defTabSz="990600" fontAlgn="base">
              <a:spcBef>
                <a:spcPct val="0"/>
              </a:spcBef>
              <a:spcAft>
                <a:spcPct val="0"/>
              </a:spcAft>
              <a:defRPr>
                <a:solidFill>
                  <a:schemeClr val="tx1"/>
                </a:solidFill>
                <a:latin typeface="Arial" pitchFamily="34" charset="0"/>
              </a:defRPr>
            </a:lvl7pPr>
            <a:lvl8pPr marL="3600450" indent="-247650" defTabSz="990600" fontAlgn="base">
              <a:spcBef>
                <a:spcPct val="0"/>
              </a:spcBef>
              <a:spcAft>
                <a:spcPct val="0"/>
              </a:spcAft>
              <a:defRPr>
                <a:solidFill>
                  <a:schemeClr val="tx1"/>
                </a:solidFill>
                <a:latin typeface="Arial" pitchFamily="34" charset="0"/>
              </a:defRPr>
            </a:lvl8pPr>
            <a:lvl9pPr marL="4057650" indent="-247650" defTabSz="990600" fontAlgn="base">
              <a:spcBef>
                <a:spcPct val="0"/>
              </a:spcBef>
              <a:spcAft>
                <a:spcPct val="0"/>
              </a:spcAft>
              <a:defRPr>
                <a:solidFill>
                  <a:schemeClr val="tx1"/>
                </a:solidFill>
                <a:latin typeface="Arial" pitchFamily="34" charset="0"/>
              </a:defRPr>
            </a:lvl9pPr>
          </a:lstStyle>
          <a:p>
            <a:pPr algn="r" eaLnBrk="1" hangingPunct="1">
              <a:buClrTx/>
              <a:buSzTx/>
              <a:buFontTx/>
              <a:buNone/>
            </a:pPr>
            <a:fld id="{8F332486-E451-4FEE-80BC-359807C599CE}" type="slidenum">
              <a:rPr lang="pt-BR" altLang="pt-BR" sz="1300">
                <a:latin typeface="Calibri" pitchFamily="34" charset="0"/>
              </a:rPr>
              <a:pPr algn="r" eaLnBrk="1" hangingPunct="1">
                <a:buClrTx/>
                <a:buSzTx/>
                <a:buFontTx/>
                <a:buNone/>
              </a:pPr>
              <a:t>56</a:t>
            </a:fld>
            <a:endParaRPr lang="pt-BR" altLang="pt-BR" sz="1300">
              <a:latin typeface="Calibri" pitchFamily="34" charset="0"/>
            </a:endParaRPr>
          </a:p>
        </p:txBody>
      </p:sp>
    </p:spTree>
    <p:extLst>
      <p:ext uri="{BB962C8B-B14F-4D97-AF65-F5344CB8AC3E}">
        <p14:creationId xmlns:p14="http://schemas.microsoft.com/office/powerpoint/2010/main" val="27064790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91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737911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123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9986949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60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0252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0"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p>
        </p:txBody>
      </p:sp>
      <p:sp>
        <p:nvSpPr>
          <p:cNvPr id="201731"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r" eaLnBrk="1" hangingPunct="1">
              <a:spcBef>
                <a:spcPct val="0"/>
              </a:spcBef>
              <a:buClrTx/>
              <a:buSzTx/>
              <a:buFontTx/>
              <a:buNone/>
            </a:pPr>
            <a:fld id="{CF1ED44E-14C9-4631-812A-E391431DB858}" type="slidenum">
              <a:rPr lang="pt-BR" altLang="pt-BR" sz="1300">
                <a:latin typeface="Arial" panose="020B0604020202020204" pitchFamily="34" charset="0"/>
              </a:rPr>
              <a:pPr algn="r" eaLnBrk="1" hangingPunct="1">
                <a:spcBef>
                  <a:spcPct val="0"/>
                </a:spcBef>
                <a:buClrTx/>
                <a:buSzTx/>
                <a:buFontTx/>
                <a:buNone/>
              </a:pPr>
              <a:t>6</a:t>
            </a:fld>
            <a:endParaRPr lang="pt-BR" altLang="pt-BR" sz="1300">
              <a:latin typeface="Arial" panose="020B0604020202020204" pitchFamily="34" charset="0"/>
            </a:endParaRPr>
          </a:p>
        </p:txBody>
      </p:sp>
    </p:spTree>
    <p:extLst>
      <p:ext uri="{BB962C8B-B14F-4D97-AF65-F5344CB8AC3E}">
        <p14:creationId xmlns:p14="http://schemas.microsoft.com/office/powerpoint/2010/main" val="35520635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746" name="Folienbildplatzhalter 1"/>
          <p:cNvSpPr>
            <a:spLocks noGrp="1" noRot="1" noChangeAspect="1" noTextEdit="1"/>
          </p:cNvSpPr>
          <p:nvPr>
            <p:ph type="sldImg"/>
          </p:nvPr>
        </p:nvSpPr>
        <p:spPr bwMode="auto">
          <a:xfrm>
            <a:off x="992188" y="769938"/>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3747" name="Notizenplatzhalter 2"/>
          <p:cNvSpPr>
            <a:spLocks noGrp="1"/>
          </p:cNvSpPr>
          <p:nvPr>
            <p:ph type="body" idx="1"/>
          </p:nvPr>
        </p:nvSpPr>
        <p:spPr>
          <a:xfrm>
            <a:off x="709613" y="4862513"/>
            <a:ext cx="5680075" cy="4605337"/>
          </a:xfrm>
        </p:spPr>
        <p:txBody>
          <a:bodyPr lIns="99038" tIns="49521" rIns="99038" bIns="49521"/>
          <a:lstStyle/>
          <a:p>
            <a:pPr defTabSz="457200"/>
            <a:endParaRPr lang="de-AT" altLang="pt-BR" smtClean="0"/>
          </a:p>
        </p:txBody>
      </p:sp>
      <p:sp>
        <p:nvSpPr>
          <p:cNvPr id="1823748" name="Foliennummernplatzhalter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1" rIns="99038" bIns="49521" anchor="b"/>
          <a:lstStyle>
            <a:lvl1pPr defTabSz="473075">
              <a:spcBef>
                <a:spcPct val="0"/>
              </a:spcBef>
              <a:defRPr>
                <a:solidFill>
                  <a:schemeClr val="tx1"/>
                </a:solidFill>
                <a:latin typeface="Arial" pitchFamily="34" charset="0"/>
              </a:defRPr>
            </a:lvl1pPr>
            <a:lvl2pPr marL="769938" indent="-296863" defTabSz="473075">
              <a:spcBef>
                <a:spcPct val="0"/>
              </a:spcBef>
              <a:defRPr>
                <a:solidFill>
                  <a:schemeClr val="tx1"/>
                </a:solidFill>
                <a:latin typeface="Arial" pitchFamily="34" charset="0"/>
              </a:defRPr>
            </a:lvl2pPr>
            <a:lvl3pPr marL="1184275" indent="-236538" defTabSz="473075">
              <a:spcBef>
                <a:spcPct val="0"/>
              </a:spcBef>
              <a:defRPr>
                <a:solidFill>
                  <a:schemeClr val="tx1"/>
                </a:solidFill>
                <a:latin typeface="Arial" pitchFamily="34" charset="0"/>
              </a:defRPr>
            </a:lvl3pPr>
            <a:lvl4pPr marL="1658938" indent="-238125" defTabSz="473075">
              <a:spcBef>
                <a:spcPct val="0"/>
              </a:spcBef>
              <a:defRPr>
                <a:solidFill>
                  <a:schemeClr val="tx1"/>
                </a:solidFill>
                <a:latin typeface="Arial" pitchFamily="34" charset="0"/>
              </a:defRPr>
            </a:lvl4pPr>
            <a:lvl5pPr marL="2132013" indent="-236538" defTabSz="473075">
              <a:spcBef>
                <a:spcPct val="0"/>
              </a:spcBef>
              <a:defRPr>
                <a:solidFill>
                  <a:schemeClr val="tx1"/>
                </a:solidFill>
                <a:latin typeface="Arial" pitchFamily="34" charset="0"/>
              </a:defRPr>
            </a:lvl5pPr>
            <a:lvl6pPr marL="2589213" indent="-236538" defTabSz="473075" fontAlgn="base">
              <a:spcBef>
                <a:spcPct val="0"/>
              </a:spcBef>
              <a:spcAft>
                <a:spcPct val="0"/>
              </a:spcAft>
              <a:defRPr>
                <a:solidFill>
                  <a:schemeClr val="tx1"/>
                </a:solidFill>
                <a:latin typeface="Arial" pitchFamily="34" charset="0"/>
              </a:defRPr>
            </a:lvl6pPr>
            <a:lvl7pPr marL="3046413" indent="-236538" defTabSz="473075" fontAlgn="base">
              <a:spcBef>
                <a:spcPct val="0"/>
              </a:spcBef>
              <a:spcAft>
                <a:spcPct val="0"/>
              </a:spcAft>
              <a:defRPr>
                <a:solidFill>
                  <a:schemeClr val="tx1"/>
                </a:solidFill>
                <a:latin typeface="Arial" pitchFamily="34" charset="0"/>
              </a:defRPr>
            </a:lvl7pPr>
            <a:lvl8pPr marL="3503613" indent="-236538" defTabSz="473075" fontAlgn="base">
              <a:spcBef>
                <a:spcPct val="0"/>
              </a:spcBef>
              <a:spcAft>
                <a:spcPct val="0"/>
              </a:spcAft>
              <a:defRPr>
                <a:solidFill>
                  <a:schemeClr val="tx1"/>
                </a:solidFill>
                <a:latin typeface="Arial" pitchFamily="34" charset="0"/>
              </a:defRPr>
            </a:lvl8pPr>
            <a:lvl9pPr marL="3960813" indent="-236538" defTabSz="473075" fontAlgn="base">
              <a:spcBef>
                <a:spcPct val="0"/>
              </a:spcBef>
              <a:spcAft>
                <a:spcPct val="0"/>
              </a:spcAft>
              <a:defRPr>
                <a:solidFill>
                  <a:schemeClr val="tx1"/>
                </a:solidFill>
                <a:latin typeface="Arial" pitchFamily="34" charset="0"/>
              </a:defRPr>
            </a:lvl9pPr>
          </a:lstStyle>
          <a:p>
            <a:pPr algn="r" eaLnBrk="1" hangingPunct="1">
              <a:buClrTx/>
              <a:buSzTx/>
              <a:buFontTx/>
              <a:buNone/>
            </a:pPr>
            <a:fld id="{1C2839F7-6C23-4360-B17C-CA499D86462E}" type="slidenum">
              <a:rPr lang="de-DE" altLang="pt-BR" sz="1300">
                <a:latin typeface="Calibri" pitchFamily="34" charset="0"/>
                <a:cs typeface="Arial" pitchFamily="34" charset="0"/>
              </a:rPr>
              <a:pPr algn="r" eaLnBrk="1" hangingPunct="1">
                <a:buClrTx/>
                <a:buSzTx/>
                <a:buFontTx/>
                <a:buNone/>
              </a:pPr>
              <a:t>60</a:t>
            </a:fld>
            <a:endParaRPr lang="de-DE" altLang="pt-BR" sz="1300">
              <a:latin typeface="Calibri" pitchFamily="34" charset="0"/>
              <a:cs typeface="Arial" pitchFamily="34" charset="0"/>
            </a:endParaRPr>
          </a:p>
        </p:txBody>
      </p:sp>
    </p:spTree>
    <p:extLst>
      <p:ext uri="{BB962C8B-B14F-4D97-AF65-F5344CB8AC3E}">
        <p14:creationId xmlns:p14="http://schemas.microsoft.com/office/powerpoint/2010/main" val="10409806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4" name="Folienbildplatzhalter 1"/>
          <p:cNvSpPr>
            <a:spLocks noGrp="1" noRot="1" noChangeAspect="1" noTextEdit="1"/>
          </p:cNvSpPr>
          <p:nvPr>
            <p:ph type="sldImg"/>
          </p:nvPr>
        </p:nvSpPr>
        <p:spPr bwMode="auto">
          <a:xfrm>
            <a:off x="992188" y="769938"/>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5795" name="Notizenplatzhalter 2"/>
          <p:cNvSpPr>
            <a:spLocks noGrp="1"/>
          </p:cNvSpPr>
          <p:nvPr>
            <p:ph type="body" idx="1"/>
          </p:nvPr>
        </p:nvSpPr>
        <p:spPr>
          <a:xfrm>
            <a:off x="709613" y="4862513"/>
            <a:ext cx="5680075" cy="4605337"/>
          </a:xfrm>
        </p:spPr>
        <p:txBody>
          <a:bodyPr lIns="99038" tIns="49521" rIns="99038" bIns="49521"/>
          <a:lstStyle/>
          <a:p>
            <a:pPr defTabSz="457200"/>
            <a:endParaRPr lang="de-AT" altLang="pt-BR" smtClean="0"/>
          </a:p>
        </p:txBody>
      </p:sp>
      <p:sp>
        <p:nvSpPr>
          <p:cNvPr id="1825796" name="Foliennummernplatzhalter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1" rIns="99038" bIns="49521" anchor="b"/>
          <a:lstStyle>
            <a:lvl1pPr defTabSz="473075">
              <a:spcBef>
                <a:spcPct val="0"/>
              </a:spcBef>
              <a:defRPr>
                <a:solidFill>
                  <a:schemeClr val="tx1"/>
                </a:solidFill>
                <a:latin typeface="Arial" pitchFamily="34" charset="0"/>
              </a:defRPr>
            </a:lvl1pPr>
            <a:lvl2pPr marL="769938" indent="-296863" defTabSz="473075">
              <a:spcBef>
                <a:spcPct val="0"/>
              </a:spcBef>
              <a:defRPr>
                <a:solidFill>
                  <a:schemeClr val="tx1"/>
                </a:solidFill>
                <a:latin typeface="Arial" pitchFamily="34" charset="0"/>
              </a:defRPr>
            </a:lvl2pPr>
            <a:lvl3pPr marL="1184275" indent="-236538" defTabSz="473075">
              <a:spcBef>
                <a:spcPct val="0"/>
              </a:spcBef>
              <a:defRPr>
                <a:solidFill>
                  <a:schemeClr val="tx1"/>
                </a:solidFill>
                <a:latin typeface="Arial" pitchFamily="34" charset="0"/>
              </a:defRPr>
            </a:lvl3pPr>
            <a:lvl4pPr marL="1658938" indent="-238125" defTabSz="473075">
              <a:spcBef>
                <a:spcPct val="0"/>
              </a:spcBef>
              <a:defRPr>
                <a:solidFill>
                  <a:schemeClr val="tx1"/>
                </a:solidFill>
                <a:latin typeface="Arial" pitchFamily="34" charset="0"/>
              </a:defRPr>
            </a:lvl4pPr>
            <a:lvl5pPr marL="2132013" indent="-236538" defTabSz="473075">
              <a:spcBef>
                <a:spcPct val="0"/>
              </a:spcBef>
              <a:defRPr>
                <a:solidFill>
                  <a:schemeClr val="tx1"/>
                </a:solidFill>
                <a:latin typeface="Arial" pitchFamily="34" charset="0"/>
              </a:defRPr>
            </a:lvl5pPr>
            <a:lvl6pPr marL="2589213" indent="-236538" defTabSz="473075" fontAlgn="base">
              <a:spcBef>
                <a:spcPct val="0"/>
              </a:spcBef>
              <a:spcAft>
                <a:spcPct val="0"/>
              </a:spcAft>
              <a:defRPr>
                <a:solidFill>
                  <a:schemeClr val="tx1"/>
                </a:solidFill>
                <a:latin typeface="Arial" pitchFamily="34" charset="0"/>
              </a:defRPr>
            </a:lvl6pPr>
            <a:lvl7pPr marL="3046413" indent="-236538" defTabSz="473075" fontAlgn="base">
              <a:spcBef>
                <a:spcPct val="0"/>
              </a:spcBef>
              <a:spcAft>
                <a:spcPct val="0"/>
              </a:spcAft>
              <a:defRPr>
                <a:solidFill>
                  <a:schemeClr val="tx1"/>
                </a:solidFill>
                <a:latin typeface="Arial" pitchFamily="34" charset="0"/>
              </a:defRPr>
            </a:lvl7pPr>
            <a:lvl8pPr marL="3503613" indent="-236538" defTabSz="473075" fontAlgn="base">
              <a:spcBef>
                <a:spcPct val="0"/>
              </a:spcBef>
              <a:spcAft>
                <a:spcPct val="0"/>
              </a:spcAft>
              <a:defRPr>
                <a:solidFill>
                  <a:schemeClr val="tx1"/>
                </a:solidFill>
                <a:latin typeface="Arial" pitchFamily="34" charset="0"/>
              </a:defRPr>
            </a:lvl8pPr>
            <a:lvl9pPr marL="3960813" indent="-236538" defTabSz="473075" fontAlgn="base">
              <a:spcBef>
                <a:spcPct val="0"/>
              </a:spcBef>
              <a:spcAft>
                <a:spcPct val="0"/>
              </a:spcAft>
              <a:defRPr>
                <a:solidFill>
                  <a:schemeClr val="tx1"/>
                </a:solidFill>
                <a:latin typeface="Arial" pitchFamily="34" charset="0"/>
              </a:defRPr>
            </a:lvl9pPr>
          </a:lstStyle>
          <a:p>
            <a:pPr algn="r" eaLnBrk="1" hangingPunct="1">
              <a:buClrTx/>
              <a:buSzTx/>
              <a:buFontTx/>
              <a:buNone/>
            </a:pPr>
            <a:fld id="{A23902DC-0A16-4B28-97A2-DB957ECCB6A3}" type="slidenum">
              <a:rPr lang="de-DE" altLang="pt-BR" sz="1300">
                <a:latin typeface="Calibri" pitchFamily="34" charset="0"/>
                <a:cs typeface="Arial" pitchFamily="34" charset="0"/>
              </a:rPr>
              <a:pPr algn="r" eaLnBrk="1" hangingPunct="1">
                <a:buClrTx/>
                <a:buSzTx/>
                <a:buFontTx/>
                <a:buNone/>
              </a:pPr>
              <a:t>61</a:t>
            </a:fld>
            <a:endParaRPr lang="de-DE" altLang="pt-BR" sz="1300">
              <a:latin typeface="Calibri" pitchFamily="34" charset="0"/>
              <a:cs typeface="Arial" pitchFamily="34" charset="0"/>
            </a:endParaRPr>
          </a:p>
        </p:txBody>
      </p:sp>
    </p:spTree>
    <p:extLst>
      <p:ext uri="{BB962C8B-B14F-4D97-AF65-F5344CB8AC3E}">
        <p14:creationId xmlns:p14="http://schemas.microsoft.com/office/powerpoint/2010/main" val="6613602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9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1939" name="Rectangle 3"/>
          <p:cNvSpPr>
            <a:spLocks noGrp="1"/>
          </p:cNvSpPr>
          <p:nvPr>
            <p:ph type="body" idx="1"/>
          </p:nvPr>
        </p:nvSpPr>
        <p:spPr>
          <a:xfrm>
            <a:off x="946150" y="4860925"/>
            <a:ext cx="5207000" cy="4605338"/>
          </a:xfrm>
        </p:spPr>
        <p:txBody>
          <a:bodyPr/>
          <a:lstStyle/>
          <a:p>
            <a:endParaRPr lang="pt-BR" altLang="pt-BR" smtClean="0"/>
          </a:p>
        </p:txBody>
      </p:sp>
    </p:spTree>
    <p:extLst>
      <p:ext uri="{BB962C8B-B14F-4D97-AF65-F5344CB8AC3E}">
        <p14:creationId xmlns:p14="http://schemas.microsoft.com/office/powerpoint/2010/main" val="12639628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0147" name="Rectangle 3"/>
          <p:cNvSpPr>
            <a:spLocks noGrp="1"/>
          </p:cNvSpPr>
          <p:nvPr>
            <p:ph type="body" idx="1"/>
          </p:nvPr>
        </p:nvSpPr>
        <p:spPr>
          <a:xfrm>
            <a:off x="946150" y="4860925"/>
            <a:ext cx="5207000" cy="4605338"/>
          </a:xfrm>
        </p:spPr>
        <p:txBody>
          <a:bodyPr/>
          <a:lstStyle/>
          <a:p>
            <a:endParaRPr lang="pt-BR" altLang="pt-BR" smtClean="0"/>
          </a:p>
        </p:txBody>
      </p:sp>
    </p:spTree>
    <p:extLst>
      <p:ext uri="{BB962C8B-B14F-4D97-AF65-F5344CB8AC3E}">
        <p14:creationId xmlns:p14="http://schemas.microsoft.com/office/powerpoint/2010/main" val="15546386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424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330105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411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6076486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6291" name="Rectangle 3"/>
          <p:cNvSpPr>
            <a:spLocks noGrp="1"/>
          </p:cNvSpPr>
          <p:nvPr>
            <p:ph type="body" idx="1"/>
          </p:nvPr>
        </p:nvSpPr>
        <p:spPr>
          <a:xfrm>
            <a:off x="946150" y="4860925"/>
            <a:ext cx="5207000" cy="4605338"/>
          </a:xfrm>
        </p:spPr>
        <p:txBody>
          <a:bodyPr/>
          <a:lstStyle/>
          <a:p>
            <a:endParaRPr lang="pt-BR" altLang="pt-BR" smtClean="0"/>
          </a:p>
        </p:txBody>
      </p:sp>
    </p:spTree>
    <p:extLst>
      <p:ext uri="{BB962C8B-B14F-4D97-AF65-F5344CB8AC3E}">
        <p14:creationId xmlns:p14="http://schemas.microsoft.com/office/powerpoint/2010/main" val="1153448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833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3936434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49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349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4344824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034"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6035" name="Espaço Reservado para Anotações 2"/>
          <p:cNvSpPr>
            <a:spLocks noGrp="1"/>
          </p:cNvSpPr>
          <p:nvPr>
            <p:ph type="body" idx="1"/>
          </p:nvPr>
        </p:nvSpPr>
        <p:spPr/>
        <p:txBody>
          <a:bodyPr/>
          <a:lstStyle/>
          <a:p>
            <a:pPr>
              <a:spcBef>
                <a:spcPct val="0"/>
              </a:spcBef>
            </a:pPr>
            <a:endParaRPr lang="pt-BR" altLang="pt-BR" smtClean="0"/>
          </a:p>
        </p:txBody>
      </p:sp>
      <p:sp>
        <p:nvSpPr>
          <p:cNvPr id="1836036"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itchFamily="34" charset="0"/>
              </a:defRPr>
            </a:lvl1pPr>
            <a:lvl2pPr marL="804863" indent="-309563" defTabSz="990600">
              <a:spcBef>
                <a:spcPct val="0"/>
              </a:spcBef>
              <a:defRPr>
                <a:solidFill>
                  <a:schemeClr val="tx1"/>
                </a:solidFill>
                <a:latin typeface="Arial" pitchFamily="34" charset="0"/>
              </a:defRPr>
            </a:lvl2pPr>
            <a:lvl3pPr marL="1238250" indent="-247650" defTabSz="990600">
              <a:spcBef>
                <a:spcPct val="0"/>
              </a:spcBef>
              <a:defRPr>
                <a:solidFill>
                  <a:schemeClr val="tx1"/>
                </a:solidFill>
                <a:latin typeface="Arial" pitchFamily="34" charset="0"/>
              </a:defRPr>
            </a:lvl3pPr>
            <a:lvl4pPr marL="1733550" indent="-247650" defTabSz="990600">
              <a:spcBef>
                <a:spcPct val="0"/>
              </a:spcBef>
              <a:defRPr>
                <a:solidFill>
                  <a:schemeClr val="tx1"/>
                </a:solidFill>
                <a:latin typeface="Arial" pitchFamily="34" charset="0"/>
              </a:defRPr>
            </a:lvl4pPr>
            <a:lvl5pPr marL="2228850" indent="-247650" defTabSz="990600">
              <a:spcBef>
                <a:spcPct val="0"/>
              </a:spcBef>
              <a:defRPr>
                <a:solidFill>
                  <a:schemeClr val="tx1"/>
                </a:solidFill>
                <a:latin typeface="Arial" pitchFamily="34" charset="0"/>
              </a:defRPr>
            </a:lvl5pPr>
            <a:lvl6pPr marL="2686050" indent="-247650" defTabSz="990600" fontAlgn="base">
              <a:spcBef>
                <a:spcPct val="0"/>
              </a:spcBef>
              <a:spcAft>
                <a:spcPct val="0"/>
              </a:spcAft>
              <a:defRPr>
                <a:solidFill>
                  <a:schemeClr val="tx1"/>
                </a:solidFill>
                <a:latin typeface="Arial" pitchFamily="34" charset="0"/>
              </a:defRPr>
            </a:lvl6pPr>
            <a:lvl7pPr marL="3143250" indent="-247650" defTabSz="990600" fontAlgn="base">
              <a:spcBef>
                <a:spcPct val="0"/>
              </a:spcBef>
              <a:spcAft>
                <a:spcPct val="0"/>
              </a:spcAft>
              <a:defRPr>
                <a:solidFill>
                  <a:schemeClr val="tx1"/>
                </a:solidFill>
                <a:latin typeface="Arial" pitchFamily="34" charset="0"/>
              </a:defRPr>
            </a:lvl7pPr>
            <a:lvl8pPr marL="3600450" indent="-247650" defTabSz="990600" fontAlgn="base">
              <a:spcBef>
                <a:spcPct val="0"/>
              </a:spcBef>
              <a:spcAft>
                <a:spcPct val="0"/>
              </a:spcAft>
              <a:defRPr>
                <a:solidFill>
                  <a:schemeClr val="tx1"/>
                </a:solidFill>
                <a:latin typeface="Arial" pitchFamily="34" charset="0"/>
              </a:defRPr>
            </a:lvl8pPr>
            <a:lvl9pPr marL="4057650" indent="-247650" defTabSz="990600" fontAlgn="base">
              <a:spcBef>
                <a:spcPct val="0"/>
              </a:spcBef>
              <a:spcAft>
                <a:spcPct val="0"/>
              </a:spcAft>
              <a:defRPr>
                <a:solidFill>
                  <a:schemeClr val="tx1"/>
                </a:solidFill>
                <a:latin typeface="Arial" pitchFamily="34" charset="0"/>
              </a:defRPr>
            </a:lvl9pPr>
          </a:lstStyle>
          <a:p>
            <a:pPr algn="r" eaLnBrk="1" hangingPunct="1">
              <a:buClrTx/>
              <a:buSzTx/>
              <a:buFontTx/>
              <a:buNone/>
            </a:pPr>
            <a:fld id="{447ABBBB-7071-477E-9A18-E62F40872AD3}" type="slidenum">
              <a:rPr lang="pt-BR" altLang="pt-BR" sz="1300">
                <a:latin typeface="Calibri" pitchFamily="34" charset="0"/>
              </a:rPr>
              <a:pPr algn="r" eaLnBrk="1" hangingPunct="1">
                <a:buClrTx/>
                <a:buSzTx/>
                <a:buFontTx/>
                <a:buNone/>
              </a:pPr>
              <a:t>69</a:t>
            </a:fld>
            <a:endParaRPr lang="pt-BR" altLang="pt-BR" sz="1300">
              <a:latin typeface="Calibri" pitchFamily="34" charset="0"/>
            </a:endParaRPr>
          </a:p>
        </p:txBody>
      </p:sp>
    </p:spTree>
    <p:extLst>
      <p:ext uri="{BB962C8B-B14F-4D97-AF65-F5344CB8AC3E}">
        <p14:creationId xmlns:p14="http://schemas.microsoft.com/office/powerpoint/2010/main" val="95802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751156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72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422445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2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92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953624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3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134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6125827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339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3086263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544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8345184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363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566326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568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6337221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773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8056009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100B37BA-51FF-481F-B42F-2F65EF3065B4}" type="slidenum">
              <a:rPr lang="pt-BR" altLang="pt-BR">
                <a:latin typeface="Arial" panose="020B0604020202020204" pitchFamily="34" charset="0"/>
                <a:ea typeface="ＭＳ Ｐゴシック" panose="020B0600070205080204" pitchFamily="34" charset="-128"/>
              </a:rPr>
              <a:pPr eaLnBrk="0" hangingPunct="0">
                <a:spcBef>
                  <a:spcPct val="0"/>
                </a:spcBef>
              </a:pPr>
              <a:t>78</a:t>
            </a:fld>
            <a:endParaRPr lang="pt-BR" altLang="pt-BR">
              <a:latin typeface="Arial" panose="020B0604020202020204" pitchFamily="34" charset="0"/>
              <a:ea typeface="ＭＳ Ｐゴシック" panose="020B0600070205080204" pitchFamily="34" charset="-128"/>
            </a:endParaRPr>
          </a:p>
        </p:txBody>
      </p:sp>
      <p:sp>
        <p:nvSpPr>
          <p:cNvPr id="7171"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Tree>
    <p:extLst>
      <p:ext uri="{BB962C8B-B14F-4D97-AF65-F5344CB8AC3E}">
        <p14:creationId xmlns:p14="http://schemas.microsoft.com/office/powerpoint/2010/main" val="28247496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100B37BA-51FF-481F-B42F-2F65EF3065B4}" type="slidenum">
              <a:rPr lang="pt-BR" altLang="pt-BR">
                <a:latin typeface="Arial" panose="020B0604020202020204" pitchFamily="34" charset="0"/>
                <a:ea typeface="ＭＳ Ｐゴシック" panose="020B0600070205080204" pitchFamily="34" charset="-128"/>
              </a:rPr>
              <a:pPr eaLnBrk="0" hangingPunct="0">
                <a:spcBef>
                  <a:spcPct val="0"/>
                </a:spcBef>
              </a:pPr>
              <a:t>79</a:t>
            </a:fld>
            <a:endParaRPr lang="pt-BR" altLang="pt-BR">
              <a:latin typeface="Arial" panose="020B0604020202020204" pitchFamily="34" charset="0"/>
              <a:ea typeface="ＭＳ Ｐゴシック" panose="020B0600070205080204" pitchFamily="34" charset="-128"/>
            </a:endParaRPr>
          </a:p>
        </p:txBody>
      </p:sp>
      <p:sp>
        <p:nvSpPr>
          <p:cNvPr id="7171"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Tree>
    <p:extLst>
      <p:ext uri="{BB962C8B-B14F-4D97-AF65-F5344CB8AC3E}">
        <p14:creationId xmlns:p14="http://schemas.microsoft.com/office/powerpoint/2010/main" val="427266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6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1863412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9461383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41676867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41872734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9761887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7926167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21045608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1494637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24779546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4974888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98459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1491" name="Espaço Reservado para Anotações 2"/>
          <p:cNvSpPr>
            <a:spLocks noGrp="1"/>
          </p:cNvSpPr>
          <p:nvPr>
            <p:ph type="body" idx="1"/>
          </p:nvPr>
        </p:nvSpPr>
        <p:spPr/>
        <p:txBody>
          <a:bodyPr/>
          <a:lstStyle/>
          <a:p>
            <a:pPr>
              <a:spcBef>
                <a:spcPct val="0"/>
              </a:spcBef>
            </a:pPr>
            <a:endParaRPr lang="pt-BR" altLang="pt-BR" smtClean="0"/>
          </a:p>
        </p:txBody>
      </p:sp>
      <p:sp>
        <p:nvSpPr>
          <p:cNvPr id="1471492"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itchFamily="34" charset="0"/>
              </a:defRPr>
            </a:lvl1pPr>
            <a:lvl2pPr marL="804863" indent="-309563" defTabSz="990600">
              <a:spcBef>
                <a:spcPct val="0"/>
              </a:spcBef>
              <a:defRPr>
                <a:solidFill>
                  <a:schemeClr val="tx1"/>
                </a:solidFill>
                <a:latin typeface="Arial" pitchFamily="34" charset="0"/>
              </a:defRPr>
            </a:lvl2pPr>
            <a:lvl3pPr marL="1238250" indent="-247650" defTabSz="990600">
              <a:spcBef>
                <a:spcPct val="0"/>
              </a:spcBef>
              <a:defRPr>
                <a:solidFill>
                  <a:schemeClr val="tx1"/>
                </a:solidFill>
                <a:latin typeface="Arial" pitchFamily="34" charset="0"/>
              </a:defRPr>
            </a:lvl3pPr>
            <a:lvl4pPr marL="1733550" indent="-247650" defTabSz="990600">
              <a:spcBef>
                <a:spcPct val="0"/>
              </a:spcBef>
              <a:defRPr>
                <a:solidFill>
                  <a:schemeClr val="tx1"/>
                </a:solidFill>
                <a:latin typeface="Arial" pitchFamily="34" charset="0"/>
              </a:defRPr>
            </a:lvl4pPr>
            <a:lvl5pPr marL="2228850" indent="-247650" defTabSz="990600">
              <a:spcBef>
                <a:spcPct val="0"/>
              </a:spcBef>
              <a:defRPr>
                <a:solidFill>
                  <a:schemeClr val="tx1"/>
                </a:solidFill>
                <a:latin typeface="Arial" pitchFamily="34" charset="0"/>
              </a:defRPr>
            </a:lvl5pPr>
            <a:lvl6pPr marL="2686050" indent="-247650" defTabSz="990600" fontAlgn="base">
              <a:spcBef>
                <a:spcPct val="0"/>
              </a:spcBef>
              <a:spcAft>
                <a:spcPct val="0"/>
              </a:spcAft>
              <a:defRPr>
                <a:solidFill>
                  <a:schemeClr val="tx1"/>
                </a:solidFill>
                <a:latin typeface="Arial" pitchFamily="34" charset="0"/>
              </a:defRPr>
            </a:lvl6pPr>
            <a:lvl7pPr marL="3143250" indent="-247650" defTabSz="990600" fontAlgn="base">
              <a:spcBef>
                <a:spcPct val="0"/>
              </a:spcBef>
              <a:spcAft>
                <a:spcPct val="0"/>
              </a:spcAft>
              <a:defRPr>
                <a:solidFill>
                  <a:schemeClr val="tx1"/>
                </a:solidFill>
                <a:latin typeface="Arial" pitchFamily="34" charset="0"/>
              </a:defRPr>
            </a:lvl7pPr>
            <a:lvl8pPr marL="3600450" indent="-247650" defTabSz="990600" fontAlgn="base">
              <a:spcBef>
                <a:spcPct val="0"/>
              </a:spcBef>
              <a:spcAft>
                <a:spcPct val="0"/>
              </a:spcAft>
              <a:defRPr>
                <a:solidFill>
                  <a:schemeClr val="tx1"/>
                </a:solidFill>
                <a:latin typeface="Arial" pitchFamily="34" charset="0"/>
              </a:defRPr>
            </a:lvl8pPr>
            <a:lvl9pPr marL="4057650" indent="-247650" defTabSz="990600" fontAlgn="base">
              <a:spcBef>
                <a:spcPct val="0"/>
              </a:spcBef>
              <a:spcAft>
                <a:spcPct val="0"/>
              </a:spcAft>
              <a:defRPr>
                <a:solidFill>
                  <a:schemeClr val="tx1"/>
                </a:solidFill>
                <a:latin typeface="Arial" pitchFamily="34" charset="0"/>
              </a:defRPr>
            </a:lvl9pPr>
          </a:lstStyle>
          <a:p>
            <a:pPr algn="r" eaLnBrk="1" hangingPunct="1">
              <a:buClrTx/>
              <a:buSzTx/>
              <a:buFontTx/>
              <a:buNone/>
            </a:pPr>
            <a:fld id="{A59B0D0F-53F0-4620-87CB-DBF47F317FD8}" type="slidenum">
              <a:rPr lang="pt-BR" altLang="pt-BR" sz="1300">
                <a:latin typeface="Calibri" pitchFamily="34" charset="0"/>
              </a:rPr>
              <a:pPr algn="r" eaLnBrk="1" hangingPunct="1">
                <a:buClrTx/>
                <a:buSzTx/>
                <a:buFontTx/>
                <a:buNone/>
              </a:pPr>
              <a:t>9</a:t>
            </a:fld>
            <a:endParaRPr lang="pt-BR" altLang="pt-BR" sz="1300">
              <a:latin typeface="Calibri" pitchFamily="34" charset="0"/>
            </a:endParaRPr>
          </a:p>
        </p:txBody>
      </p:sp>
    </p:spTree>
    <p:extLst>
      <p:ext uri="{BB962C8B-B14F-4D97-AF65-F5344CB8AC3E}">
        <p14:creationId xmlns:p14="http://schemas.microsoft.com/office/powerpoint/2010/main" val="33576001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6637852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41473857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6827668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38214767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13305008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24554913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6140520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Tree>
    <p:extLst>
      <p:ext uri="{BB962C8B-B14F-4D97-AF65-F5344CB8AC3E}">
        <p14:creationId xmlns:p14="http://schemas.microsoft.com/office/powerpoint/2010/main" val="25747446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4579" name="Espaço Reservado para Anotações 2"/>
          <p:cNvSpPr>
            <a:spLocks noGrp="1"/>
          </p:cNvSpPr>
          <p:nvPr>
            <p:ph type="body" idx="1"/>
          </p:nvPr>
        </p:nvSpPr>
        <p:spPr/>
        <p:txBody>
          <a:bodyPr/>
          <a:lstStyle/>
          <a:p>
            <a:pPr>
              <a:spcBef>
                <a:spcPct val="0"/>
              </a:spcBef>
            </a:pPr>
            <a:endParaRPr lang="pt-BR" altLang="pt-BR" smtClean="0"/>
          </a:p>
        </p:txBody>
      </p:sp>
      <p:sp>
        <p:nvSpPr>
          <p:cNvPr id="1944580"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itchFamily="34" charset="0"/>
              </a:defRPr>
            </a:lvl1pPr>
            <a:lvl2pPr marL="804863" indent="-309563" defTabSz="990600">
              <a:spcBef>
                <a:spcPct val="0"/>
              </a:spcBef>
              <a:defRPr>
                <a:solidFill>
                  <a:schemeClr val="tx1"/>
                </a:solidFill>
                <a:latin typeface="Arial" pitchFamily="34" charset="0"/>
              </a:defRPr>
            </a:lvl2pPr>
            <a:lvl3pPr marL="1238250" indent="-247650" defTabSz="990600">
              <a:spcBef>
                <a:spcPct val="0"/>
              </a:spcBef>
              <a:defRPr>
                <a:solidFill>
                  <a:schemeClr val="tx1"/>
                </a:solidFill>
                <a:latin typeface="Arial" pitchFamily="34" charset="0"/>
              </a:defRPr>
            </a:lvl3pPr>
            <a:lvl4pPr marL="1733550" indent="-247650" defTabSz="990600">
              <a:spcBef>
                <a:spcPct val="0"/>
              </a:spcBef>
              <a:defRPr>
                <a:solidFill>
                  <a:schemeClr val="tx1"/>
                </a:solidFill>
                <a:latin typeface="Arial" pitchFamily="34" charset="0"/>
              </a:defRPr>
            </a:lvl4pPr>
            <a:lvl5pPr marL="2228850" indent="-247650" defTabSz="990600">
              <a:spcBef>
                <a:spcPct val="0"/>
              </a:spcBef>
              <a:defRPr>
                <a:solidFill>
                  <a:schemeClr val="tx1"/>
                </a:solidFill>
                <a:latin typeface="Arial" pitchFamily="34" charset="0"/>
              </a:defRPr>
            </a:lvl5pPr>
            <a:lvl6pPr marL="2686050" indent="-247650" defTabSz="990600" fontAlgn="base">
              <a:spcBef>
                <a:spcPct val="0"/>
              </a:spcBef>
              <a:spcAft>
                <a:spcPct val="0"/>
              </a:spcAft>
              <a:defRPr>
                <a:solidFill>
                  <a:schemeClr val="tx1"/>
                </a:solidFill>
                <a:latin typeface="Arial" pitchFamily="34" charset="0"/>
              </a:defRPr>
            </a:lvl6pPr>
            <a:lvl7pPr marL="3143250" indent="-247650" defTabSz="990600" fontAlgn="base">
              <a:spcBef>
                <a:spcPct val="0"/>
              </a:spcBef>
              <a:spcAft>
                <a:spcPct val="0"/>
              </a:spcAft>
              <a:defRPr>
                <a:solidFill>
                  <a:schemeClr val="tx1"/>
                </a:solidFill>
                <a:latin typeface="Arial" pitchFamily="34" charset="0"/>
              </a:defRPr>
            </a:lvl7pPr>
            <a:lvl8pPr marL="3600450" indent="-247650" defTabSz="990600" fontAlgn="base">
              <a:spcBef>
                <a:spcPct val="0"/>
              </a:spcBef>
              <a:spcAft>
                <a:spcPct val="0"/>
              </a:spcAft>
              <a:defRPr>
                <a:solidFill>
                  <a:schemeClr val="tx1"/>
                </a:solidFill>
                <a:latin typeface="Arial" pitchFamily="34" charset="0"/>
              </a:defRPr>
            </a:lvl8pPr>
            <a:lvl9pPr marL="4057650" indent="-247650" defTabSz="990600" fontAlgn="base">
              <a:spcBef>
                <a:spcPct val="0"/>
              </a:spcBef>
              <a:spcAft>
                <a:spcPct val="0"/>
              </a:spcAft>
              <a:defRPr>
                <a:solidFill>
                  <a:schemeClr val="tx1"/>
                </a:solidFill>
                <a:latin typeface="Arial" pitchFamily="34" charset="0"/>
              </a:defRPr>
            </a:lvl9pPr>
          </a:lstStyle>
          <a:p>
            <a:pPr algn="r" eaLnBrk="1" hangingPunct="1">
              <a:buClrTx/>
              <a:buSzTx/>
              <a:buFontTx/>
              <a:buNone/>
            </a:pPr>
            <a:fld id="{6ADCEB18-9C62-4E52-9BE0-1ECFC64756AB}" type="slidenum">
              <a:rPr lang="pt-BR" altLang="pt-BR" sz="1300"/>
              <a:pPr algn="r" eaLnBrk="1" hangingPunct="1">
                <a:buClrTx/>
                <a:buSzTx/>
                <a:buFontTx/>
                <a:buNone/>
              </a:pPr>
              <a:t>98</a:t>
            </a:fld>
            <a:endParaRPr lang="pt-BR" altLang="pt-BR" sz="1300"/>
          </a:p>
        </p:txBody>
      </p:sp>
    </p:spTree>
    <p:extLst>
      <p:ext uri="{BB962C8B-B14F-4D97-AF65-F5344CB8AC3E}">
        <p14:creationId xmlns:p14="http://schemas.microsoft.com/office/powerpoint/2010/main" val="3093918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0"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p>
        </p:txBody>
      </p:sp>
      <p:sp>
        <p:nvSpPr>
          <p:cNvPr id="201731"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r" eaLnBrk="1" hangingPunct="1">
              <a:spcBef>
                <a:spcPct val="0"/>
              </a:spcBef>
              <a:buClrTx/>
              <a:buSzTx/>
              <a:buFontTx/>
              <a:buNone/>
            </a:pPr>
            <a:fld id="{CF1ED44E-14C9-4631-812A-E391431DB858}" type="slidenum">
              <a:rPr lang="pt-BR" altLang="pt-BR" sz="1300">
                <a:latin typeface="Arial" panose="020B0604020202020204" pitchFamily="34" charset="0"/>
              </a:rPr>
              <a:pPr algn="r" eaLnBrk="1" hangingPunct="1">
                <a:spcBef>
                  <a:spcPct val="0"/>
                </a:spcBef>
                <a:buClrTx/>
                <a:buSzTx/>
                <a:buFontTx/>
                <a:buNone/>
              </a:pPr>
              <a:t>99</a:t>
            </a:fld>
            <a:endParaRPr lang="pt-BR" altLang="pt-BR" sz="1300">
              <a:latin typeface="Arial" panose="020B0604020202020204" pitchFamily="34" charset="0"/>
            </a:endParaRPr>
          </a:p>
        </p:txBody>
      </p:sp>
    </p:spTree>
    <p:extLst>
      <p:ext uri="{BB962C8B-B14F-4D97-AF65-F5344CB8AC3E}">
        <p14:creationId xmlns:p14="http://schemas.microsoft.com/office/powerpoint/2010/main" val="3387954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4" name="Retângulo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5" name="Retângulo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lang="pt-BR" smtClean="0"/>
              <a:t>Clique para editar o estilo do título mestre</a:t>
            </a:r>
            <a:endParaRPr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7" name="Espaço Reservado para Data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pt-BR"/>
          </a:p>
        </p:txBody>
      </p:sp>
      <p:sp>
        <p:nvSpPr>
          <p:cNvPr id="10" name="Espaço Reservado para Rodapé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pt-BR"/>
          </a:p>
        </p:txBody>
      </p:sp>
      <p:sp>
        <p:nvSpPr>
          <p:cNvPr id="11"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CDB4CBB-B609-4C2A-BCBA-6D7510AB2E50}" type="slidenum">
              <a:rPr lang="pt-BR"/>
              <a:pPr>
                <a:defRPr/>
              </a:pPr>
              <a:t>‹nº›</a:t>
            </a:fld>
            <a:endParaRPr lang="pt-BR"/>
          </a:p>
        </p:txBody>
      </p:sp>
    </p:spTree>
    <p:extLst>
      <p:ext uri="{BB962C8B-B14F-4D97-AF65-F5344CB8AC3E}">
        <p14:creationId xmlns:p14="http://schemas.microsoft.com/office/powerpoint/2010/main" val="20234399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4" name="Retângulo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5" name="Retângulo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2" name="Título Vertical 1"/>
          <p:cNvSpPr>
            <a:spLocks noGrp="1"/>
          </p:cNvSpPr>
          <p:nvPr>
            <p:ph type="title" orient="vert"/>
          </p:nvPr>
        </p:nvSpPr>
        <p:spPr>
          <a:xfrm>
            <a:off x="6553200" y="609600"/>
            <a:ext cx="2057400" cy="5516563"/>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3"/>
          <p:cNvSpPr>
            <a:spLocks noGrp="1"/>
          </p:cNvSpPr>
          <p:nvPr>
            <p:ph type="dt" sz="half" idx="10"/>
          </p:nvPr>
        </p:nvSpPr>
        <p:spPr>
          <a:xfrm>
            <a:off x="6553200" y="6248400"/>
            <a:ext cx="2209800" cy="365125"/>
          </a:xfrm>
        </p:spPr>
        <p:txBody>
          <a:bodyPr/>
          <a:lstStyle>
            <a:lvl1pPr>
              <a:defRPr/>
            </a:lvl1pPr>
          </a:lstStyle>
          <a:p>
            <a:pPr>
              <a:defRPr/>
            </a:pPr>
            <a:endParaRPr lang="pt-BR"/>
          </a:p>
        </p:txBody>
      </p:sp>
      <p:sp>
        <p:nvSpPr>
          <p:cNvPr id="8" name="Espaço Reservado para Rodapé 4"/>
          <p:cNvSpPr>
            <a:spLocks noGrp="1"/>
          </p:cNvSpPr>
          <p:nvPr>
            <p:ph type="ftr" sz="quarter" idx="11"/>
          </p:nvPr>
        </p:nvSpPr>
        <p:spPr>
          <a:xfrm>
            <a:off x="457200" y="6248400"/>
            <a:ext cx="5573713" cy="365125"/>
          </a:xfrm>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a:xfrm rot="5400000">
            <a:off x="5989638" y="144462"/>
            <a:ext cx="533400" cy="244475"/>
          </a:xfrm>
        </p:spPr>
        <p:txBody>
          <a:bodyPr/>
          <a:lstStyle>
            <a:lvl1pPr>
              <a:defRPr/>
            </a:lvl1pPr>
          </a:lstStyle>
          <a:p>
            <a:pPr>
              <a:defRPr/>
            </a:pPr>
            <a:fld id="{F0A670BA-8B79-4295-9C2E-9212272A3028}" type="slidenum">
              <a:rPr lang="pt-BR"/>
              <a:pPr>
                <a:defRPr/>
              </a:pPr>
              <a:t>‹nº›</a:t>
            </a:fld>
            <a:endParaRPr lang="pt-BR"/>
          </a:p>
        </p:txBody>
      </p:sp>
    </p:spTree>
    <p:extLst>
      <p:ext uri="{BB962C8B-B14F-4D97-AF65-F5344CB8AC3E}">
        <p14:creationId xmlns:p14="http://schemas.microsoft.com/office/powerpoint/2010/main" val="33968143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25963"/>
          </a:xfrm>
        </p:spPr>
        <p:txBody>
          <a:bodyPr>
            <a:normAutofit/>
          </a:bodyPr>
          <a:lstStyle/>
          <a:p>
            <a:pPr lvl="0"/>
            <a:endParaRPr lang="pt-BR" noProof="0"/>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C5C559B0-9833-416E-8442-32DB40CCA380}" type="slidenum">
              <a:rPr lang="pt-BR"/>
              <a:pPr>
                <a:defRPr/>
              </a:pPr>
              <a:t>‹nº›</a:t>
            </a:fld>
            <a:endParaRPr lang="pt-BR"/>
          </a:p>
        </p:txBody>
      </p:sp>
    </p:spTree>
    <p:extLst>
      <p:ext uri="{BB962C8B-B14F-4D97-AF65-F5344CB8AC3E}">
        <p14:creationId xmlns:p14="http://schemas.microsoft.com/office/powerpoint/2010/main" val="144345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6096000" y="6248400"/>
            <a:ext cx="2667000" cy="365125"/>
          </a:xfrm>
        </p:spPr>
        <p:txBody>
          <a:bodyPr/>
          <a:lstStyle>
            <a:lvl1pPr>
              <a:defRPr/>
            </a:lvl1pPr>
          </a:lstStyle>
          <a:p>
            <a:pPr>
              <a:defRPr/>
            </a:pPr>
            <a:endParaRPr lang="pt-BR"/>
          </a:p>
        </p:txBody>
      </p:sp>
      <p:sp>
        <p:nvSpPr>
          <p:cNvPr id="5" name="Espaço Reservado para Rodapé 4"/>
          <p:cNvSpPr>
            <a:spLocks noGrp="1"/>
          </p:cNvSpPr>
          <p:nvPr>
            <p:ph type="ftr" sz="quarter" idx="11"/>
          </p:nvPr>
        </p:nvSpPr>
        <p:spPr>
          <a:xfrm>
            <a:off x="609600" y="6248400"/>
            <a:ext cx="5421313" cy="365125"/>
          </a:xfr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0" y="1271588"/>
            <a:ext cx="533400" cy="244475"/>
          </a:xfrm>
        </p:spPr>
        <p:txBody>
          <a:bodyPr/>
          <a:lstStyle>
            <a:lvl1pPr>
              <a:defRPr smtClean="0"/>
            </a:lvl1pPr>
          </a:lstStyle>
          <a:p>
            <a:pPr>
              <a:defRPr/>
            </a:pPr>
            <a:fld id="{8A7F4034-CD93-4F7D-BAB2-0B63B5E99F39}" type="slidenum">
              <a:rPr lang="pt-BR"/>
              <a:pPr>
                <a:defRPr/>
              </a:pPr>
              <a:t>‹nº›</a:t>
            </a:fld>
            <a:endParaRPr lang="pt-BR"/>
          </a:p>
        </p:txBody>
      </p:sp>
    </p:spTree>
    <p:extLst>
      <p:ext uri="{BB962C8B-B14F-4D97-AF65-F5344CB8AC3E}">
        <p14:creationId xmlns:p14="http://schemas.microsoft.com/office/powerpoint/2010/main" val="1577994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096000" y="6248400"/>
            <a:ext cx="2667000" cy="365125"/>
          </a:xfrm>
        </p:spPr>
        <p:txBody>
          <a:bodyPr/>
          <a:lstStyle>
            <a:lvl1pPr>
              <a:defRPr/>
            </a:lvl1pPr>
          </a:lstStyle>
          <a:p>
            <a:pPr>
              <a:defRPr/>
            </a:pPr>
            <a:endParaRPr lang="pt-BR"/>
          </a:p>
        </p:txBody>
      </p:sp>
      <p:sp>
        <p:nvSpPr>
          <p:cNvPr id="3" name="Espaço Reservado para Rodapé 2"/>
          <p:cNvSpPr>
            <a:spLocks noGrp="1"/>
          </p:cNvSpPr>
          <p:nvPr>
            <p:ph type="ftr" sz="quarter" idx="11"/>
          </p:nvPr>
        </p:nvSpPr>
        <p:spPr>
          <a:xfrm>
            <a:off x="609600" y="6248400"/>
            <a:ext cx="5421313" cy="365125"/>
          </a:xfrm>
        </p:spPr>
        <p:txBody>
          <a:bodyPr/>
          <a:lstStyle>
            <a:lvl1pPr>
              <a:defRPr/>
            </a:lvl1pPr>
          </a:lstStyle>
          <a:p>
            <a:pPr>
              <a:defRPr/>
            </a:pPr>
            <a:endParaRPr lang="pt-BR"/>
          </a:p>
        </p:txBody>
      </p:sp>
      <p:sp>
        <p:nvSpPr>
          <p:cNvPr id="4" name="Espaço Reservado para Número de Slide 3"/>
          <p:cNvSpPr>
            <a:spLocks noGrp="1"/>
          </p:cNvSpPr>
          <p:nvPr>
            <p:ph type="sldNum" sz="quarter" idx="12"/>
          </p:nvPr>
        </p:nvSpPr>
        <p:spPr>
          <a:xfrm>
            <a:off x="0" y="1271588"/>
            <a:ext cx="533400" cy="244475"/>
          </a:xfrm>
        </p:spPr>
        <p:txBody>
          <a:bodyPr/>
          <a:lstStyle>
            <a:lvl1pPr>
              <a:defRPr smtClean="0"/>
            </a:lvl1pPr>
          </a:lstStyle>
          <a:p>
            <a:pPr>
              <a:defRPr/>
            </a:pPr>
            <a:fld id="{AE765617-7251-4273-B227-57FB46D43633}" type="slidenum">
              <a:rPr lang="pt-BR"/>
              <a:pPr>
                <a:defRPr/>
              </a:pPr>
              <a:t>‹nº›</a:t>
            </a:fld>
            <a:endParaRPr lang="pt-BR"/>
          </a:p>
        </p:txBody>
      </p:sp>
    </p:spTree>
    <p:extLst>
      <p:ext uri="{BB962C8B-B14F-4D97-AF65-F5344CB8AC3E}">
        <p14:creationId xmlns:p14="http://schemas.microsoft.com/office/powerpoint/2010/main" val="30476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lang="pt-BR" smtClean="0"/>
              <a:t>Clique para editar o estilo do título mestre</a:t>
            </a:r>
            <a:endParaRPr lang="en-US"/>
          </a:p>
        </p:txBody>
      </p:sp>
      <p:sp>
        <p:nvSpPr>
          <p:cNvPr id="8" name="Espaço Reservado para Conteúdo 7"/>
          <p:cNvSpPr>
            <a:spLocks noGrp="1"/>
          </p:cNvSpPr>
          <p:nvPr>
            <p:ph sz="quarter" idx="1"/>
          </p:nvPr>
        </p:nvSpPr>
        <p:spPr>
          <a:xfrm>
            <a:off x="612648" y="1600200"/>
            <a:ext cx="8153400" cy="4495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A0FA1D20-8897-409F-BF38-CCD79E90896B}" type="slidenum">
              <a:rPr lang="pt-BR"/>
              <a:pPr>
                <a:defRPr/>
              </a:pPr>
              <a:t>‹nº›</a:t>
            </a:fld>
            <a:endParaRPr lang="pt-BR"/>
          </a:p>
        </p:txBody>
      </p:sp>
    </p:spTree>
    <p:extLst>
      <p:ext uri="{BB962C8B-B14F-4D97-AF65-F5344CB8AC3E}">
        <p14:creationId xmlns:p14="http://schemas.microsoft.com/office/powerpoint/2010/main" val="96045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4" name="Retângulo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5" name="Retângulo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3" name="Espaço Reservado para Texto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pt-BR" smtClean="0"/>
              <a:t>Clique para editar o estilo do título mestre</a:t>
            </a:r>
            <a:endParaRPr lang="en-US"/>
          </a:p>
        </p:txBody>
      </p:sp>
      <p:sp>
        <p:nvSpPr>
          <p:cNvPr id="7" name="Espaço Reservado para Data 11"/>
          <p:cNvSpPr>
            <a:spLocks noGrp="1"/>
          </p:cNvSpPr>
          <p:nvPr>
            <p:ph type="dt" sz="half" idx="10"/>
          </p:nvPr>
        </p:nvSpPr>
        <p:spPr/>
        <p:txBody>
          <a:bodyPr/>
          <a:lstStyle>
            <a:lvl1pPr>
              <a:defRPr/>
            </a:lvl1pPr>
          </a:lstStyle>
          <a:p>
            <a:pPr>
              <a:defRPr/>
            </a:pPr>
            <a:endParaRPr lang="pt-BR"/>
          </a:p>
        </p:txBody>
      </p:sp>
      <p:sp>
        <p:nvSpPr>
          <p:cNvPr id="8" name="Espaço Reservado para Número de Slide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4F82A771-07FA-4958-BA60-230F5B6C6508}" type="slidenum">
              <a:rPr lang="pt-BR"/>
              <a:pPr>
                <a:defRPr/>
              </a:pPr>
              <a:t>‹nº›</a:t>
            </a:fld>
            <a:endParaRPr lang="pt-BR"/>
          </a:p>
        </p:txBody>
      </p:sp>
      <p:sp>
        <p:nvSpPr>
          <p:cNvPr id="9" name="Espaço Reservado para Rodapé 13"/>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val="23658684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9" name="Espaço Reservado para Conteúdo 8"/>
          <p:cNvSpPr>
            <a:spLocks noGrp="1"/>
          </p:cNvSpPr>
          <p:nvPr>
            <p:ph sz="quarter" idx="1"/>
          </p:nvPr>
        </p:nvSpPr>
        <p:spPr>
          <a:xfrm>
            <a:off x="609600" y="1589567"/>
            <a:ext cx="3886200" cy="4572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Espaço Reservado para Conteúdo 10"/>
          <p:cNvSpPr>
            <a:spLocks noGrp="1"/>
          </p:cNvSpPr>
          <p:nvPr>
            <p:ph sz="quarter" idx="2"/>
          </p:nvPr>
        </p:nvSpPr>
        <p:spPr>
          <a:xfrm>
            <a:off x="4844901" y="1589567"/>
            <a:ext cx="3886200" cy="4572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7"/>
          <p:cNvSpPr>
            <a:spLocks noGrp="1"/>
          </p:cNvSpPr>
          <p:nvPr>
            <p:ph type="dt" sz="half" idx="10"/>
          </p:nvPr>
        </p:nvSpPr>
        <p:spPr/>
        <p:txBody>
          <a:bodyPr rtlCol="0"/>
          <a:lstStyle>
            <a:lvl1pPr>
              <a:defRPr/>
            </a:lvl1pPr>
          </a:lstStyle>
          <a:p>
            <a:pPr>
              <a:defRPr/>
            </a:pPr>
            <a:endParaRPr lang="pt-BR"/>
          </a:p>
        </p:txBody>
      </p:sp>
      <p:sp>
        <p:nvSpPr>
          <p:cNvPr id="6" name="Espaço Reservado para Número de Slide 9"/>
          <p:cNvSpPr>
            <a:spLocks noGrp="1"/>
          </p:cNvSpPr>
          <p:nvPr>
            <p:ph type="sldNum" sz="quarter" idx="11"/>
          </p:nvPr>
        </p:nvSpPr>
        <p:spPr/>
        <p:txBody>
          <a:bodyPr rtlCol="0"/>
          <a:lstStyle>
            <a:lvl1pPr>
              <a:defRPr/>
            </a:lvl1pPr>
          </a:lstStyle>
          <a:p>
            <a:pPr>
              <a:defRPr/>
            </a:pPr>
            <a:fld id="{A17080A4-FDF2-4C4A-A6EE-869A1EB335C8}" type="slidenum">
              <a:rPr lang="pt-BR"/>
              <a:pPr>
                <a:defRPr/>
              </a:pPr>
              <a:t>‹nº›</a:t>
            </a:fld>
            <a:endParaRPr lang="pt-BR"/>
          </a:p>
        </p:txBody>
      </p:sp>
      <p:sp>
        <p:nvSpPr>
          <p:cNvPr id="7" name="Espaço Reservado para Rodapé 11"/>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163258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lstStyle>
            <a:lvl1pPr>
              <a:defRPr/>
            </a:lvl1pPr>
          </a:lstStyle>
          <a:p>
            <a:r>
              <a:rPr lang="pt-BR" smtClean="0"/>
              <a:t>Clique para editar o estilo do título mestre</a:t>
            </a:r>
            <a:endParaRPr lang="en-US"/>
          </a:p>
        </p:txBody>
      </p:sp>
      <p:sp>
        <p:nvSpPr>
          <p:cNvPr id="11" name="Espaço Reservado para Conteúdo 10"/>
          <p:cNvSpPr>
            <a:spLocks noGrp="1"/>
          </p:cNvSpPr>
          <p:nvPr>
            <p:ph sz="quarter" idx="2"/>
          </p:nvPr>
        </p:nvSpPr>
        <p:spPr>
          <a:xfrm>
            <a:off x="609600" y="2438400"/>
            <a:ext cx="3886200" cy="3581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quarter" idx="4"/>
          </p:nvPr>
        </p:nvSpPr>
        <p:spPr>
          <a:xfrm>
            <a:off x="4800600" y="2438400"/>
            <a:ext cx="3886200" cy="3581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pt-BR" smtClean="0"/>
              <a:t>Clique para editar os estilos do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pt-BR" smtClean="0"/>
              <a:t>Clique para editar os estilos do texto mestre</a:t>
            </a:r>
          </a:p>
        </p:txBody>
      </p:sp>
      <p:sp>
        <p:nvSpPr>
          <p:cNvPr id="7" name="Espaço Reservado para Data 9"/>
          <p:cNvSpPr>
            <a:spLocks noGrp="1"/>
          </p:cNvSpPr>
          <p:nvPr>
            <p:ph type="dt" sz="half" idx="10"/>
          </p:nvPr>
        </p:nvSpPr>
        <p:spPr/>
        <p:txBody>
          <a:bodyPr rtlCol="0"/>
          <a:lstStyle>
            <a:lvl1pPr>
              <a:defRPr/>
            </a:lvl1pPr>
          </a:lstStyle>
          <a:p>
            <a:pPr>
              <a:defRPr/>
            </a:pPr>
            <a:endParaRPr lang="pt-BR"/>
          </a:p>
        </p:txBody>
      </p:sp>
      <p:sp>
        <p:nvSpPr>
          <p:cNvPr id="8" name="Espaço Reservado para Número de Slide 11"/>
          <p:cNvSpPr>
            <a:spLocks noGrp="1"/>
          </p:cNvSpPr>
          <p:nvPr>
            <p:ph type="sldNum" sz="quarter" idx="11"/>
          </p:nvPr>
        </p:nvSpPr>
        <p:spPr/>
        <p:txBody>
          <a:bodyPr rtlCol="0"/>
          <a:lstStyle>
            <a:lvl1pPr>
              <a:defRPr/>
            </a:lvl1pPr>
          </a:lstStyle>
          <a:p>
            <a:pPr>
              <a:defRPr/>
            </a:pPr>
            <a:fld id="{3417D411-7044-492E-9666-ED87A83E73AD}" type="slidenum">
              <a:rPr lang="pt-BR"/>
              <a:pPr>
                <a:defRPr/>
              </a:pPr>
              <a:t>‹nº›</a:t>
            </a:fld>
            <a:endParaRPr lang="pt-BR"/>
          </a:p>
        </p:txBody>
      </p:sp>
      <p:sp>
        <p:nvSpPr>
          <p:cNvPr id="9" name="Espaço Reservado para Rodapé 13"/>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199400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13"/>
          <p:cNvSpPr>
            <a:spLocks noGrp="1"/>
          </p:cNvSpPr>
          <p:nvPr>
            <p:ph type="dt" sz="half" idx="10"/>
          </p:nvPr>
        </p:nvSpPr>
        <p:spPr/>
        <p:txBody>
          <a:bodyPr/>
          <a:lstStyle>
            <a:lvl1pPr>
              <a:defRPr/>
            </a:lvl1pPr>
          </a:lstStyle>
          <a:p>
            <a:pPr>
              <a:defRPr/>
            </a:pPr>
            <a:endParaRPr lang="pt-BR"/>
          </a:p>
        </p:txBody>
      </p:sp>
      <p:sp>
        <p:nvSpPr>
          <p:cNvPr id="4" name="Espaço Reservado para Rodapé 2"/>
          <p:cNvSpPr>
            <a:spLocks noGrp="1"/>
          </p:cNvSpPr>
          <p:nvPr>
            <p:ph type="ftr" sz="quarter" idx="11"/>
          </p:nvPr>
        </p:nvSpPr>
        <p:spPr/>
        <p:txBody>
          <a:bodyPr/>
          <a:lstStyle>
            <a:lvl1pPr>
              <a:defRPr/>
            </a:lvl1pPr>
          </a:lstStyle>
          <a:p>
            <a:pPr>
              <a:defRPr/>
            </a:pPr>
            <a:endParaRPr lang="pt-BR"/>
          </a:p>
        </p:txBody>
      </p:sp>
      <p:sp>
        <p:nvSpPr>
          <p:cNvPr id="5" name="Espaço Reservado para Número de Slide 22"/>
          <p:cNvSpPr>
            <a:spLocks noGrp="1"/>
          </p:cNvSpPr>
          <p:nvPr>
            <p:ph type="sldNum" sz="quarter" idx="12"/>
          </p:nvPr>
        </p:nvSpPr>
        <p:spPr/>
        <p:txBody>
          <a:bodyPr/>
          <a:lstStyle>
            <a:lvl1pPr>
              <a:defRPr/>
            </a:lvl1pPr>
          </a:lstStyle>
          <a:p>
            <a:pPr>
              <a:defRPr/>
            </a:pPr>
            <a:fld id="{8C9FEBD5-6D0E-4DE8-9C86-107A4715336F}" type="slidenum">
              <a:rPr lang="pt-BR"/>
              <a:pPr>
                <a:defRPr/>
              </a:pPr>
              <a:t>‹nº›</a:t>
            </a:fld>
            <a:endParaRPr lang="pt-BR"/>
          </a:p>
        </p:txBody>
      </p:sp>
    </p:spTree>
    <p:extLst>
      <p:ext uri="{BB962C8B-B14F-4D97-AF65-F5344CB8AC3E}">
        <p14:creationId xmlns:p14="http://schemas.microsoft.com/office/powerpoint/2010/main" val="397023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lstStyle>
            <a:lvl1pPr algn="l">
              <a:buNone/>
              <a:defRPr sz="4400" b="0"/>
            </a:lvl1pPr>
          </a:lstStyle>
          <a:p>
            <a:r>
              <a:rPr lang="pt-BR" smtClean="0"/>
              <a:t>Clique para editar o estilo do título mestre</a:t>
            </a:r>
            <a:endParaRPr lang="en-US"/>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3"/>
          <p:cNvSpPr>
            <a:spLocks noGrp="1"/>
          </p:cNvSpPr>
          <p:nvPr>
            <p:ph type="dt" sz="half" idx="10"/>
          </p:nvPr>
        </p:nvSpPr>
        <p:spPr/>
        <p:txBody>
          <a:bodyPr/>
          <a:lstStyle>
            <a:lvl1pPr>
              <a:defRPr/>
            </a:lvl1pPr>
          </a:lstStyle>
          <a:p>
            <a:pPr>
              <a:defRPr/>
            </a:pPr>
            <a:endParaRPr lang="pt-BR"/>
          </a:p>
        </p:txBody>
      </p:sp>
      <p:sp>
        <p:nvSpPr>
          <p:cNvPr id="6" name="Espaço Reservado para Rodapé 2"/>
          <p:cNvSpPr>
            <a:spLocks noGrp="1"/>
          </p:cNvSpPr>
          <p:nvPr>
            <p:ph type="ftr" sz="quarter" idx="11"/>
          </p:nvPr>
        </p:nvSpPr>
        <p:spPr/>
        <p:txBody>
          <a:bodyPr/>
          <a:lstStyle>
            <a:lvl1pPr>
              <a:defRPr/>
            </a:lvl1pPr>
          </a:lstStyle>
          <a:p>
            <a:pPr>
              <a:defRPr/>
            </a:pPr>
            <a:endParaRPr lang="pt-BR"/>
          </a:p>
        </p:txBody>
      </p:sp>
      <p:sp>
        <p:nvSpPr>
          <p:cNvPr id="7" name="Espaço Reservado para Número de Slide 22"/>
          <p:cNvSpPr>
            <a:spLocks noGrp="1"/>
          </p:cNvSpPr>
          <p:nvPr>
            <p:ph type="sldNum" sz="quarter" idx="12"/>
          </p:nvPr>
        </p:nvSpPr>
        <p:spPr/>
        <p:txBody>
          <a:bodyPr/>
          <a:lstStyle>
            <a:lvl1pPr>
              <a:defRPr/>
            </a:lvl1pPr>
          </a:lstStyle>
          <a:p>
            <a:pPr>
              <a:defRPr/>
            </a:pPr>
            <a:fld id="{0BDC3203-6612-4270-92F9-DC5AF9BEC4DD}" type="slidenum">
              <a:rPr lang="pt-BR"/>
              <a:pPr>
                <a:defRPr/>
              </a:pPr>
              <a:t>‹nº›</a:t>
            </a:fld>
            <a:endParaRPr lang="pt-BR"/>
          </a:p>
        </p:txBody>
      </p:sp>
    </p:spTree>
    <p:extLst>
      <p:ext uri="{BB962C8B-B14F-4D97-AF65-F5344CB8AC3E}">
        <p14:creationId xmlns:p14="http://schemas.microsoft.com/office/powerpoint/2010/main" val="140371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5" name="Retângulo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7" name="Retângulo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8" name="Retângulo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pt-BR" smtClean="0"/>
              <a:t>Clique para editar os estilos do texto mestre</a:t>
            </a:r>
          </a:p>
        </p:txBody>
      </p:sp>
      <p:sp>
        <p:nvSpPr>
          <p:cNvPr id="2" name="Título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9" name="Espaço Reservado para Data 11"/>
          <p:cNvSpPr>
            <a:spLocks noGrp="1"/>
          </p:cNvSpPr>
          <p:nvPr>
            <p:ph type="dt" sz="half" idx="10"/>
          </p:nvPr>
        </p:nvSpPr>
        <p:spPr>
          <a:xfrm>
            <a:off x="6248400" y="6248400"/>
            <a:ext cx="2667000" cy="365125"/>
          </a:xfrm>
        </p:spPr>
        <p:txBody>
          <a:bodyPr rtlCol="0"/>
          <a:lstStyle>
            <a:lvl1pPr>
              <a:defRPr/>
            </a:lvl1pPr>
          </a:lstStyle>
          <a:p>
            <a:pPr>
              <a:defRPr/>
            </a:pPr>
            <a:endParaRPr lang="pt-BR"/>
          </a:p>
        </p:txBody>
      </p:sp>
      <p:sp>
        <p:nvSpPr>
          <p:cNvPr id="10" name="Espaço Reservado para Número de Slide 12"/>
          <p:cNvSpPr>
            <a:spLocks noGrp="1"/>
          </p:cNvSpPr>
          <p:nvPr>
            <p:ph type="sldNum" sz="quarter" idx="11"/>
          </p:nvPr>
        </p:nvSpPr>
        <p:spPr>
          <a:xfrm>
            <a:off x="0" y="4667250"/>
            <a:ext cx="1447800" cy="663575"/>
          </a:xfrm>
        </p:spPr>
        <p:txBody>
          <a:bodyPr rtlCol="0"/>
          <a:lstStyle>
            <a:lvl1pPr>
              <a:defRPr sz="2800"/>
            </a:lvl1pPr>
          </a:lstStyle>
          <a:p>
            <a:pPr>
              <a:defRPr/>
            </a:pPr>
            <a:fld id="{3F8964F4-8470-4DB4-AC4A-D8FE64056ECC}" type="slidenum">
              <a:rPr lang="pt-BR"/>
              <a:pPr>
                <a:defRPr/>
              </a:pPr>
              <a:t>‹nº›</a:t>
            </a:fld>
            <a:endParaRPr lang="pt-BR"/>
          </a:p>
        </p:txBody>
      </p:sp>
      <p:sp>
        <p:nvSpPr>
          <p:cNvPr id="11" name="Espaço Reservado para Rodapé 13"/>
          <p:cNvSpPr>
            <a:spLocks noGrp="1"/>
          </p:cNvSpPr>
          <p:nvPr>
            <p:ph type="ftr" sz="quarter" idx="12"/>
          </p:nvPr>
        </p:nvSpPr>
        <p:spPr>
          <a:xfrm>
            <a:off x="1600200" y="6248400"/>
            <a:ext cx="4572000" cy="365125"/>
          </a:xfrm>
        </p:spPr>
        <p:txBody>
          <a:bodyPr rtlCol="0"/>
          <a:lstStyle>
            <a:lvl1pPr>
              <a:defRPr/>
            </a:lvl1pPr>
          </a:lstStyle>
          <a:p>
            <a:pPr>
              <a:defRPr/>
            </a:pPr>
            <a:endParaRPr lang="pt-BR"/>
          </a:p>
        </p:txBody>
      </p:sp>
    </p:spTree>
    <p:extLst>
      <p:ext uri="{BB962C8B-B14F-4D97-AF65-F5344CB8AC3E}">
        <p14:creationId xmlns:p14="http://schemas.microsoft.com/office/powerpoint/2010/main" val="123397425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51DE92CE-CA49-43F1-B503-CDF3CEFDB12A}" type="slidenum">
              <a:rPr lang="pt-BR"/>
              <a:pPr>
                <a:defRPr/>
              </a:pPr>
              <a:t>‹nº›</a:t>
            </a:fld>
            <a:endParaRPr lang="pt-BR"/>
          </a:p>
        </p:txBody>
      </p:sp>
    </p:spTree>
    <p:extLst>
      <p:ext uri="{BB962C8B-B14F-4D97-AF65-F5344CB8AC3E}">
        <p14:creationId xmlns:p14="http://schemas.microsoft.com/office/powerpoint/2010/main" val="113704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Espaço Reservado para Título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endParaRPr lang="en-US" altLang="pt-BR" smtClean="0"/>
          </a:p>
        </p:txBody>
      </p:sp>
      <p:sp>
        <p:nvSpPr>
          <p:cNvPr id="38915" name="Espaço Reservado para Texto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spcBef>
                <a:spcPct val="0"/>
              </a:spcBef>
              <a:buClrTx/>
              <a:buSzTx/>
              <a:buFontTx/>
              <a:buNone/>
              <a:defRPr kumimoji="0" sz="1400">
                <a:solidFill>
                  <a:schemeClr val="tx2"/>
                </a:solidFill>
                <a:latin typeface="Arial" charset="0"/>
              </a:defRPr>
            </a:lvl1pPr>
          </a:lstStyle>
          <a:p>
            <a:pPr>
              <a:defRPr/>
            </a:pPr>
            <a:endParaRPr lang="pt-BR"/>
          </a:p>
        </p:txBody>
      </p:sp>
      <p:sp>
        <p:nvSpPr>
          <p:cNvPr id="3" name="Espaço Reservado para Rodapé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spcBef>
                <a:spcPct val="0"/>
              </a:spcBef>
              <a:buClrTx/>
              <a:buSzTx/>
              <a:buFontTx/>
              <a:buNone/>
              <a:defRPr kumimoji="0" sz="1400">
                <a:solidFill>
                  <a:schemeClr val="tx2"/>
                </a:solidFill>
                <a:latin typeface="Arial" charset="0"/>
              </a:defRPr>
            </a:lvl1pPr>
          </a:lstStyle>
          <a:p>
            <a:pPr>
              <a:defRPr/>
            </a:pPr>
            <a:endParaRPr lang="pt-BR"/>
          </a:p>
        </p:txBody>
      </p:sp>
      <p:sp>
        <p:nvSpPr>
          <p:cNvPr id="7" name="Retângulo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8" name="Retângulo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9" name="Retângulo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23" name="Espaço Reservado para Número de Slide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spcBef>
                <a:spcPct val="0"/>
              </a:spcBef>
              <a:buClrTx/>
              <a:buSzTx/>
              <a:buFontTx/>
              <a:buNone/>
              <a:defRPr kumimoji="0" sz="1400" b="1">
                <a:solidFill>
                  <a:srgbClr val="FFFFFF"/>
                </a:solidFill>
                <a:latin typeface="Arial" charset="0"/>
              </a:defRPr>
            </a:lvl1pPr>
          </a:lstStyle>
          <a:p>
            <a:pPr>
              <a:defRPr/>
            </a:pPr>
            <a:fld id="{B6C5D886-BDD6-423D-A2C3-887770360BD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871" r:id="rId1"/>
    <p:sldLayoutId id="2147483868" r:id="rId2"/>
    <p:sldLayoutId id="2147483872" r:id="rId3"/>
    <p:sldLayoutId id="2147483873" r:id="rId4"/>
    <p:sldLayoutId id="2147483874" r:id="rId5"/>
    <p:sldLayoutId id="2147483867" r:id="rId6"/>
    <p:sldLayoutId id="2147483866" r:id="rId7"/>
    <p:sldLayoutId id="2147483875" r:id="rId8"/>
    <p:sldLayoutId id="2147483865" r:id="rId9"/>
    <p:sldLayoutId id="2147483876" r:id="rId10"/>
    <p:sldLayoutId id="2147483864" r:id="rId11"/>
    <p:sldLayoutId id="2147483869" r:id="rId12"/>
    <p:sldLayoutId id="2147483870"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mailto:claudio.marte@poli.usp.br"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hyperlink" Target="mailto:caioffontana@unifesp.br" TargetMode="External"/><Relationship Id="rId4" Type="http://schemas.openxmlformats.org/officeDocument/2006/relationships/hyperlink" Target="mailto:lryoshioka@gmail.com"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hyperlink" Target="http://wwwapps.tc.gc.ca/innovation/its/eng/architecture/user_services/detail/usr21.htm"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hyperlink" Target="http://wwwapps.tc.gc.ca/innovation/its/eng/architecture/user_services/detail/usr24.htm" TargetMode="External"/><Relationship Id="rId5" Type="http://schemas.openxmlformats.org/officeDocument/2006/relationships/hyperlink" Target="http://wwwapps.tc.gc.ca/innovation/its/eng/architecture/user_services/detail/usr26.htm" TargetMode="External"/><Relationship Id="rId4" Type="http://schemas.openxmlformats.org/officeDocument/2006/relationships/hyperlink" Target="http://wwwapps.tc.gc.ca/innovation/its/eng/architecture/user_services/detail/usr23.htm"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international.stockholm.se/Future-Stockholm/Infrastructure-and-accessibility/"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hyperlink" Target="http://www-07.ibm.com/innovation/au/howitworks/stockholm/pdf/HIW_tr_04022007.pdf" TargetMode="External"/><Relationship Id="rId4" Type="http://schemas.openxmlformats.org/officeDocument/2006/relationships/hyperlink" Target="http://www.ibm.com/ibm/ideasfromibm/cz/cs/howitworks/040207/"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6.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117.xml.rels><?xml version="1.0" encoding="UTF-8" standalone="yes"?>
<Relationships xmlns="http://schemas.openxmlformats.org/package/2006/relationships"><Relationship Id="rId3" Type="http://schemas.openxmlformats.org/officeDocument/2006/relationships/hyperlink" Target="http://www.teses.usp.br/teses/disponiveis/3/3138/tde-11052016-162646/" TargetMode="External"/><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apps.tc.gc.ca/innovation/its/eng/architecture/user_services/detail/usr21.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apps.tc.gc.ca/innovation/its/eng/architecture/user_services/detail/usr24.htm" TargetMode="External"/><Relationship Id="rId5" Type="http://schemas.openxmlformats.org/officeDocument/2006/relationships/hyperlink" Target="http://wwwapps.tc.gc.ca/innovation/its/eng/architecture/user_services/detail/usr26.htm" TargetMode="External"/><Relationship Id="rId4" Type="http://schemas.openxmlformats.org/officeDocument/2006/relationships/hyperlink" Target="http://wwwapps.tc.gc.ca/innovation/its/eng/architecture/user_services/detail/usr23.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pps.tc.gc.ca/innovation/its/eng/architecture/user_services/detail/usr25.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apps.tc.gc.ca/innovation/its/eng/architecture/user_services/detail/usr27.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apps.tc.gc.ca/innovation/its/eng/architecture/user_services/detail/usr21.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apps.tc.gc.ca/innovation/its/eng/architecture/user_services/detail/usr24.htm" TargetMode="External"/><Relationship Id="rId5" Type="http://schemas.openxmlformats.org/officeDocument/2006/relationships/hyperlink" Target="http://wwwapps.tc.gc.ca/innovation/its/eng/architecture/user_services/detail/usr26.htm" TargetMode="External"/><Relationship Id="rId4" Type="http://schemas.openxmlformats.org/officeDocument/2006/relationships/hyperlink" Target="http://wwwapps.tc.gc.ca/innovation/its/eng/architecture/user_services/detail/usr23.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http://www.itsoverview.its.dot.gov/integration/ims-sm.gif" TargetMode="External"/><Relationship Id="rId13" Type="http://schemas.openxmlformats.org/officeDocument/2006/relationships/image" Target="../media/image20.gif"/><Relationship Id="rId18" Type="http://schemas.openxmlformats.org/officeDocument/2006/relationships/image" Target="http://www.itsoverview.its.dot.gov/integration/rom-sm.gif" TargetMode="External"/><Relationship Id="rId26" Type="http://schemas.openxmlformats.org/officeDocument/2006/relationships/image" Target="../media/image27.png"/><Relationship Id="rId3" Type="http://schemas.openxmlformats.org/officeDocument/2006/relationships/image" Target="../media/image15.gif"/><Relationship Id="rId21" Type="http://schemas.openxmlformats.org/officeDocument/2006/relationships/image" Target="../media/image24.gif"/><Relationship Id="rId7" Type="http://schemas.openxmlformats.org/officeDocument/2006/relationships/image" Target="../media/image17.gif"/><Relationship Id="rId12" Type="http://schemas.openxmlformats.org/officeDocument/2006/relationships/image" Target="http://www.itsoverview.its.dot.gov/integration/eps-sm.gif" TargetMode="External"/><Relationship Id="rId17" Type="http://schemas.openxmlformats.org/officeDocument/2006/relationships/image" Target="../media/image22.gif"/><Relationship Id="rId25" Type="http://schemas.openxmlformats.org/officeDocument/2006/relationships/image" Target="../media/image26.png"/><Relationship Id="rId2" Type="http://schemas.openxmlformats.org/officeDocument/2006/relationships/notesSlide" Target="../notesSlides/notesSlide32.xml"/><Relationship Id="rId16" Type="http://schemas.openxmlformats.org/officeDocument/2006/relationships/image" Target="http://www.itsoverview.its.dot.gov/integration/cps-sm.gif" TargetMode="External"/><Relationship Id="rId20" Type="http://schemas.openxmlformats.org/officeDocument/2006/relationships/image" Target="http://www.itsoverview.its.dot.gov/integration/rwm-sm.gif" TargetMode="External"/><Relationship Id="rId29" Type="http://schemas.openxmlformats.org/officeDocument/2006/relationships/image" Target="http://www.itsoverview.its.dot.gov/integration/am-sm.gif" TargetMode="External"/><Relationship Id="rId1" Type="http://schemas.openxmlformats.org/officeDocument/2006/relationships/slideLayout" Target="../slideLayouts/slideLayout13.xml"/><Relationship Id="rId6" Type="http://schemas.openxmlformats.org/officeDocument/2006/relationships/image" Target="http://www.itsoverview.its.dot.gov/integration/tm-sm.gif" TargetMode="External"/><Relationship Id="rId11" Type="http://schemas.openxmlformats.org/officeDocument/2006/relationships/image" Target="../media/image19.gif"/><Relationship Id="rId24" Type="http://schemas.openxmlformats.org/officeDocument/2006/relationships/image" Target="http://www.itsoverview.its.dot.gov/integration/if-sm.gif" TargetMode="External"/><Relationship Id="rId5" Type="http://schemas.openxmlformats.org/officeDocument/2006/relationships/image" Target="../media/image16.gif"/><Relationship Id="rId15" Type="http://schemas.openxmlformats.org/officeDocument/2006/relationships/image" Target="../media/image21.gif"/><Relationship Id="rId23" Type="http://schemas.openxmlformats.org/officeDocument/2006/relationships/image" Target="../media/image25.gif"/><Relationship Id="rId28" Type="http://schemas.openxmlformats.org/officeDocument/2006/relationships/image" Target="../media/image29.gif"/><Relationship Id="rId10" Type="http://schemas.openxmlformats.org/officeDocument/2006/relationships/image" Target="http://www.itsoverview.its.dot.gov/integration/ems-sm.gif" TargetMode="External"/><Relationship Id="rId19" Type="http://schemas.openxmlformats.org/officeDocument/2006/relationships/image" Target="../media/image23.gif"/><Relationship Id="rId4" Type="http://schemas.openxmlformats.org/officeDocument/2006/relationships/image" Target="http://www.itsoverview.its.dot.gov/integration/fm-sm.gif" TargetMode="External"/><Relationship Id="rId9" Type="http://schemas.openxmlformats.org/officeDocument/2006/relationships/image" Target="../media/image18.gif"/><Relationship Id="rId14" Type="http://schemas.openxmlformats.org/officeDocument/2006/relationships/image" Target="http://www.itsoverview.its.dot.gov/integration/im-sm.gif" TargetMode="External"/><Relationship Id="rId22" Type="http://schemas.openxmlformats.org/officeDocument/2006/relationships/image" Target="http://www.itsoverview.its.dot.gov/integration/cvo-sm.gif" TargetMode="External"/><Relationship Id="rId27"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http://www.itsoverview.its.dot.gov/integration/ims-sm.gif" TargetMode="External"/><Relationship Id="rId4" Type="http://schemas.openxmlformats.org/officeDocument/2006/relationships/image" Target="../media/image17.gif"/></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http://www.itsoverview.its.dot.gov/integration/ims-sm.gif" TargetMode="External"/><Relationship Id="rId4" Type="http://schemas.openxmlformats.org/officeDocument/2006/relationships/image" Target="../media/image17.gif"/></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http://www.itsoverview.its.dot.gov/integration/ims-sm.gif" TargetMode="External"/><Relationship Id="rId4" Type="http://schemas.openxmlformats.org/officeDocument/2006/relationships/image" Target="../media/image17.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36.emf"/></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8.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apps.tc.gc.ca/innovation/its/eng/architecture/user_services/detail/usr21.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apps.tc.gc.ca/innovation/its/eng/architecture/user_services/detail/usr24.htm" TargetMode="External"/><Relationship Id="rId5" Type="http://schemas.openxmlformats.org/officeDocument/2006/relationships/hyperlink" Target="http://wwwapps.tc.gc.ca/innovation/its/eng/architecture/user_services/detail/usr26.htm" TargetMode="External"/><Relationship Id="rId4" Type="http://schemas.openxmlformats.org/officeDocument/2006/relationships/hyperlink" Target="http://wwwapps.tc.gc.ca/innovation/its/eng/architecture/user_services/detail/usr23.ht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http://www.itsoverview.its.dot.gov/integration/ims-sm.gif" TargetMode="External"/><Relationship Id="rId13" Type="http://schemas.openxmlformats.org/officeDocument/2006/relationships/image" Target="../media/image20.gif"/><Relationship Id="rId18" Type="http://schemas.openxmlformats.org/officeDocument/2006/relationships/image" Target="http://www.itsoverview.its.dot.gov/integration/rom-sm.gif" TargetMode="External"/><Relationship Id="rId26" Type="http://schemas.openxmlformats.org/officeDocument/2006/relationships/image" Target="../media/image27.png"/><Relationship Id="rId3" Type="http://schemas.openxmlformats.org/officeDocument/2006/relationships/image" Target="../media/image15.gif"/><Relationship Id="rId21" Type="http://schemas.openxmlformats.org/officeDocument/2006/relationships/image" Target="../media/image24.gif"/><Relationship Id="rId7" Type="http://schemas.openxmlformats.org/officeDocument/2006/relationships/image" Target="../media/image17.gif"/><Relationship Id="rId12" Type="http://schemas.openxmlformats.org/officeDocument/2006/relationships/image" Target="http://www.itsoverview.its.dot.gov/integration/eps-sm.gif" TargetMode="External"/><Relationship Id="rId17" Type="http://schemas.openxmlformats.org/officeDocument/2006/relationships/image" Target="../media/image22.gif"/><Relationship Id="rId25" Type="http://schemas.openxmlformats.org/officeDocument/2006/relationships/image" Target="../media/image26.png"/><Relationship Id="rId2" Type="http://schemas.openxmlformats.org/officeDocument/2006/relationships/notesSlide" Target="../notesSlides/notesSlide52.xml"/><Relationship Id="rId16" Type="http://schemas.openxmlformats.org/officeDocument/2006/relationships/image" Target="http://www.itsoverview.its.dot.gov/integration/cps-sm.gif" TargetMode="External"/><Relationship Id="rId20" Type="http://schemas.openxmlformats.org/officeDocument/2006/relationships/image" Target="http://www.itsoverview.its.dot.gov/integration/rwm-sm.gif" TargetMode="External"/><Relationship Id="rId29" Type="http://schemas.openxmlformats.org/officeDocument/2006/relationships/image" Target="http://www.itsoverview.its.dot.gov/integration/am-sm.gif" TargetMode="External"/><Relationship Id="rId1" Type="http://schemas.openxmlformats.org/officeDocument/2006/relationships/slideLayout" Target="../slideLayouts/slideLayout13.xml"/><Relationship Id="rId6" Type="http://schemas.openxmlformats.org/officeDocument/2006/relationships/image" Target="http://www.itsoverview.its.dot.gov/integration/tm-sm.gif" TargetMode="External"/><Relationship Id="rId11" Type="http://schemas.openxmlformats.org/officeDocument/2006/relationships/image" Target="../media/image19.gif"/><Relationship Id="rId24" Type="http://schemas.openxmlformats.org/officeDocument/2006/relationships/image" Target="http://www.itsoverview.its.dot.gov/integration/if-sm.gif" TargetMode="External"/><Relationship Id="rId5" Type="http://schemas.openxmlformats.org/officeDocument/2006/relationships/image" Target="../media/image16.gif"/><Relationship Id="rId15" Type="http://schemas.openxmlformats.org/officeDocument/2006/relationships/image" Target="../media/image21.gif"/><Relationship Id="rId23" Type="http://schemas.openxmlformats.org/officeDocument/2006/relationships/image" Target="../media/image25.gif"/><Relationship Id="rId28" Type="http://schemas.openxmlformats.org/officeDocument/2006/relationships/image" Target="../media/image29.gif"/><Relationship Id="rId10" Type="http://schemas.openxmlformats.org/officeDocument/2006/relationships/image" Target="http://www.itsoverview.its.dot.gov/integration/ems-sm.gif" TargetMode="External"/><Relationship Id="rId19" Type="http://schemas.openxmlformats.org/officeDocument/2006/relationships/image" Target="../media/image23.gif"/><Relationship Id="rId4" Type="http://schemas.openxmlformats.org/officeDocument/2006/relationships/image" Target="http://www.itsoverview.its.dot.gov/integration/fm-sm.gif" TargetMode="External"/><Relationship Id="rId9" Type="http://schemas.openxmlformats.org/officeDocument/2006/relationships/image" Target="../media/image18.gif"/><Relationship Id="rId14" Type="http://schemas.openxmlformats.org/officeDocument/2006/relationships/image" Target="http://www.itsoverview.its.dot.gov/integration/im-sm.gif" TargetMode="External"/><Relationship Id="rId22" Type="http://schemas.openxmlformats.org/officeDocument/2006/relationships/image" Target="http://www.itsoverview.its.dot.gov/integration/cvo-sm.gif" TargetMode="External"/><Relationship Id="rId27" Type="http://schemas.openxmlformats.org/officeDocument/2006/relationships/image" Target="../media/image28.png"/></Relationships>
</file>

<file path=ppt/slides/_rels/slide5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15.gif"/><Relationship Id="rId7" Type="http://schemas.openxmlformats.org/officeDocument/2006/relationships/image" Target="http://www.itsoverview.its.dot.gov/integration/am-sm.gif" TargetMode="External"/><Relationship Id="rId12"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29.gif"/><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http://www.itsoverview.its.dot.gov/integration/fm-sm.gif" TargetMode="External"/><Relationship Id="rId9"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http://www.itsoverview.its.dot.gov/integration/am-sm.gi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http://www.itsoverview.its.dot.gov/integration/fm-sm.gif"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15.gif"/><Relationship Id="rId5" Type="http://schemas.openxmlformats.org/officeDocument/2006/relationships/image" Target="http://www.itsoverview.its.dot.gov/integration/am-sm.gif" TargetMode="External"/><Relationship Id="rId4" Type="http://schemas.openxmlformats.org/officeDocument/2006/relationships/image" Target="../media/image29.gif"/></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wwwapps.tc.gc.ca/innovation/its/eng/architecture/user_services/detail/usr21.ht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apps.tc.gc.ca/innovation/its/eng/architecture/user_services/detail/usr24.htm" TargetMode="External"/><Relationship Id="rId5" Type="http://schemas.openxmlformats.org/officeDocument/2006/relationships/hyperlink" Target="http://wwwapps.tc.gc.ca/innovation/its/eng/architecture/user_services/detail/usr26.htm" TargetMode="External"/><Relationship Id="rId4" Type="http://schemas.openxmlformats.org/officeDocument/2006/relationships/hyperlink" Target="http://wwwapps.tc.gc.ca/innovation/its/eng/architecture/user_services/detail/usr23.htm"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www.netcologne.de/koelnverkehr"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wwwapps.tc.gc.ca/innovation/its/eng/architecture/user_services/detail/usr21.htm"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apps.tc.gc.ca/innovation/its/eng/architecture/user_services/detail/usr24.htm" TargetMode="External"/><Relationship Id="rId5" Type="http://schemas.openxmlformats.org/officeDocument/2006/relationships/hyperlink" Target="http://wwwapps.tc.gc.ca/innovation/its/eng/architecture/user_services/detail/usr26.htm" TargetMode="External"/><Relationship Id="rId4" Type="http://schemas.openxmlformats.org/officeDocument/2006/relationships/hyperlink" Target="http://wwwapps.tc.gc.ca/innovation/its/eng/architecture/user_services/detail/usr23.htm"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http://www.itsoverview.its.dot.gov/integration/ims-sm.gif" TargetMode="External"/><Relationship Id="rId13" Type="http://schemas.openxmlformats.org/officeDocument/2006/relationships/image" Target="../media/image20.gif"/><Relationship Id="rId18" Type="http://schemas.openxmlformats.org/officeDocument/2006/relationships/image" Target="http://www.itsoverview.its.dot.gov/integration/rom-sm.gif" TargetMode="External"/><Relationship Id="rId26" Type="http://schemas.openxmlformats.org/officeDocument/2006/relationships/image" Target="../media/image27.png"/><Relationship Id="rId3" Type="http://schemas.openxmlformats.org/officeDocument/2006/relationships/image" Target="../media/image15.gif"/><Relationship Id="rId21" Type="http://schemas.openxmlformats.org/officeDocument/2006/relationships/image" Target="../media/image24.gif"/><Relationship Id="rId7" Type="http://schemas.openxmlformats.org/officeDocument/2006/relationships/image" Target="../media/image17.gif"/><Relationship Id="rId12" Type="http://schemas.openxmlformats.org/officeDocument/2006/relationships/image" Target="http://www.itsoverview.its.dot.gov/integration/eps-sm.gif" TargetMode="External"/><Relationship Id="rId17" Type="http://schemas.openxmlformats.org/officeDocument/2006/relationships/image" Target="../media/image22.gif"/><Relationship Id="rId25" Type="http://schemas.openxmlformats.org/officeDocument/2006/relationships/image" Target="../media/image26.png"/><Relationship Id="rId2" Type="http://schemas.openxmlformats.org/officeDocument/2006/relationships/notesSlide" Target="../notesSlides/notesSlide75.xml"/><Relationship Id="rId16" Type="http://schemas.openxmlformats.org/officeDocument/2006/relationships/image" Target="http://www.itsoverview.its.dot.gov/integration/cps-sm.gif" TargetMode="External"/><Relationship Id="rId20" Type="http://schemas.openxmlformats.org/officeDocument/2006/relationships/image" Target="http://www.itsoverview.its.dot.gov/integration/rwm-sm.gif" TargetMode="External"/><Relationship Id="rId29" Type="http://schemas.openxmlformats.org/officeDocument/2006/relationships/image" Target="http://www.itsoverview.its.dot.gov/integration/am-sm.gif" TargetMode="External"/><Relationship Id="rId1" Type="http://schemas.openxmlformats.org/officeDocument/2006/relationships/slideLayout" Target="../slideLayouts/slideLayout13.xml"/><Relationship Id="rId6" Type="http://schemas.openxmlformats.org/officeDocument/2006/relationships/image" Target="http://www.itsoverview.its.dot.gov/integration/tm-sm.gif" TargetMode="External"/><Relationship Id="rId11" Type="http://schemas.openxmlformats.org/officeDocument/2006/relationships/image" Target="../media/image19.gif"/><Relationship Id="rId24" Type="http://schemas.openxmlformats.org/officeDocument/2006/relationships/image" Target="http://www.itsoverview.its.dot.gov/integration/if-sm.gif" TargetMode="External"/><Relationship Id="rId5" Type="http://schemas.openxmlformats.org/officeDocument/2006/relationships/image" Target="../media/image16.gif"/><Relationship Id="rId15" Type="http://schemas.openxmlformats.org/officeDocument/2006/relationships/image" Target="../media/image21.gif"/><Relationship Id="rId23" Type="http://schemas.openxmlformats.org/officeDocument/2006/relationships/image" Target="../media/image25.gif"/><Relationship Id="rId28" Type="http://schemas.openxmlformats.org/officeDocument/2006/relationships/image" Target="../media/image29.gif"/><Relationship Id="rId10" Type="http://schemas.openxmlformats.org/officeDocument/2006/relationships/image" Target="http://www.itsoverview.its.dot.gov/integration/ems-sm.gif" TargetMode="External"/><Relationship Id="rId19" Type="http://schemas.openxmlformats.org/officeDocument/2006/relationships/image" Target="../media/image23.gif"/><Relationship Id="rId4" Type="http://schemas.openxmlformats.org/officeDocument/2006/relationships/image" Target="http://www.itsoverview.its.dot.gov/integration/fm-sm.gif" TargetMode="External"/><Relationship Id="rId9" Type="http://schemas.openxmlformats.org/officeDocument/2006/relationships/image" Target="../media/image18.gif"/><Relationship Id="rId14" Type="http://schemas.openxmlformats.org/officeDocument/2006/relationships/image" Target="http://www.itsoverview.its.dot.gov/integration/im-sm.gif" TargetMode="External"/><Relationship Id="rId22" Type="http://schemas.openxmlformats.org/officeDocument/2006/relationships/image" Target="http://www.itsoverview.its.dot.gov/integration/cvo-sm.gif" TargetMode="External"/><Relationship Id="rId27" Type="http://schemas.openxmlformats.org/officeDocument/2006/relationships/image" Target="../media/image28.png"/></Relationships>
</file>

<file path=ppt/slides/_rels/slide7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15.gif"/><Relationship Id="rId7" Type="http://schemas.openxmlformats.org/officeDocument/2006/relationships/image" Target="http://www.itsoverview.its.dot.gov/integration/am-sm.gif" TargetMode="External"/><Relationship Id="rId12" Type="http://schemas.openxmlformats.org/officeDocument/2006/relationships/image" Target="../media/image44.png"/><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image" Target="../media/image29.gif"/><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http://www.itsoverview.its.dot.gov/integration/fm-sm.gif" TargetMode="External"/><Relationship Id="rId9"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http://www.itsoverview.its.dot.gov/integration/fm-sm.gif" TargetMode="External"/><Relationship Id="rId2" Type="http://schemas.openxmlformats.org/officeDocument/2006/relationships/notesSlide" Target="../notesSlides/notesSlide77.xml"/><Relationship Id="rId1" Type="http://schemas.openxmlformats.org/officeDocument/2006/relationships/slideLayout" Target="../slideLayouts/slideLayout13.xml"/><Relationship Id="rId6" Type="http://schemas.openxmlformats.org/officeDocument/2006/relationships/image" Target="../media/image15.gif"/><Relationship Id="rId5" Type="http://schemas.openxmlformats.org/officeDocument/2006/relationships/image" Target="../media/image42.png"/><Relationship Id="rId4" Type="http://schemas.openxmlformats.org/officeDocument/2006/relationships/image" Target="http://www.itsoverview.its.dot.gov/integration/am-sm.gif"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79.xml.rels><?xml version="1.0" encoding="UTF-8" standalone="yes"?>
<Relationships xmlns="http://schemas.openxmlformats.org/package/2006/relationships"><Relationship Id="rId3" Type="http://schemas.openxmlformats.org/officeDocument/2006/relationships/hyperlink" Target="http://www.teses.usp.br/teses/disponiveis/3/3138/tde-11052016-162646/"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8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ctrTitle"/>
          </p:nvPr>
        </p:nvSpPr>
        <p:spPr>
          <a:xfrm>
            <a:off x="827584" y="188640"/>
            <a:ext cx="7848872" cy="993353"/>
          </a:xfrm>
        </p:spPr>
        <p:txBody>
          <a:bodyPr/>
          <a:lstStyle/>
          <a:p>
            <a:pPr>
              <a:defRPr/>
            </a:pPr>
            <a:r>
              <a:rPr lang="pt-BR" sz="4000" b="1" dirty="0" smtClean="0">
                <a:effectLst>
                  <a:outerShdw blurRad="38100" dist="38100" dir="2700000" algn="tl">
                    <a:srgbClr val="C0C0C0"/>
                  </a:outerShdw>
                </a:effectLst>
              </a:rPr>
              <a:t>PTR 5917 – ITS</a:t>
            </a:r>
          </a:p>
        </p:txBody>
      </p:sp>
      <p:sp>
        <p:nvSpPr>
          <p:cNvPr id="154627" name="Rectangle 3"/>
          <p:cNvSpPr>
            <a:spLocks noGrp="1"/>
          </p:cNvSpPr>
          <p:nvPr>
            <p:ph type="subTitle" idx="1"/>
          </p:nvPr>
        </p:nvSpPr>
        <p:spPr>
          <a:xfrm>
            <a:off x="1371600" y="1989138"/>
            <a:ext cx="6400800" cy="3816350"/>
          </a:xfrm>
        </p:spPr>
        <p:txBody>
          <a:bodyPr/>
          <a:lstStyle/>
          <a:p>
            <a:pPr>
              <a:defRPr/>
            </a:pPr>
            <a:endParaRPr lang="pt-BR" sz="3300" dirty="0" smtClean="0">
              <a:effectLst>
                <a:outerShdw blurRad="38100" dist="38100" dir="2700000" algn="tl">
                  <a:srgbClr val="C0C0C0"/>
                </a:outerShdw>
              </a:effectLst>
            </a:endParaRPr>
          </a:p>
          <a:p>
            <a:pPr>
              <a:defRPr/>
            </a:pPr>
            <a:r>
              <a:rPr lang="pt-BR" sz="3300" dirty="0" smtClean="0">
                <a:effectLst>
                  <a:outerShdw blurRad="38100" dist="38100" dir="2700000" algn="tl">
                    <a:srgbClr val="C0C0C0"/>
                  </a:outerShdw>
                </a:effectLst>
              </a:rPr>
              <a:t>Sistemas “Inteligentes” de Transportes (ITS)</a:t>
            </a:r>
          </a:p>
          <a:p>
            <a:pPr>
              <a:defRPr/>
            </a:pPr>
            <a:r>
              <a:rPr lang="pt-BR" sz="3300" dirty="0" smtClean="0">
                <a:effectLst>
                  <a:outerShdw blurRad="38100" dist="38100" dir="2700000" algn="tl">
                    <a:srgbClr val="C0C0C0"/>
                  </a:outerShdw>
                </a:effectLst>
              </a:rPr>
              <a:t>[</a:t>
            </a:r>
            <a:r>
              <a:rPr lang="pt-BR" sz="3300" dirty="0" err="1" smtClean="0">
                <a:effectLst>
                  <a:outerShdw blurRad="38100" dist="38100" dir="2700000" algn="tl">
                    <a:srgbClr val="C0C0C0"/>
                  </a:outerShdw>
                </a:effectLst>
              </a:rPr>
              <a:t>Intelligent</a:t>
            </a:r>
            <a:r>
              <a:rPr lang="pt-BR" sz="3300" dirty="0" smtClean="0">
                <a:effectLst>
                  <a:outerShdw blurRad="38100" dist="38100" dir="2700000" algn="tl">
                    <a:srgbClr val="C0C0C0"/>
                  </a:outerShdw>
                </a:effectLst>
              </a:rPr>
              <a:t> </a:t>
            </a:r>
            <a:r>
              <a:rPr lang="pt-BR" sz="3300" dirty="0" err="1" smtClean="0">
                <a:effectLst>
                  <a:outerShdw blurRad="38100" dist="38100" dir="2700000" algn="tl">
                    <a:srgbClr val="C0C0C0"/>
                  </a:outerShdw>
                </a:effectLst>
              </a:rPr>
              <a:t>Transport</a:t>
            </a:r>
            <a:r>
              <a:rPr lang="pt-BR" sz="3300" dirty="0" smtClean="0">
                <a:effectLst>
                  <a:outerShdw blurRad="38100" dist="38100" dir="2700000" algn="tl">
                    <a:srgbClr val="C0C0C0"/>
                  </a:outerShdw>
                </a:effectLst>
              </a:rPr>
              <a:t> Systems]</a:t>
            </a:r>
          </a:p>
          <a:p>
            <a:pPr>
              <a:defRPr/>
            </a:pPr>
            <a:endParaRPr lang="pt-BR" sz="33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967825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p:cNvSpPr>
          <p:nvPr>
            <p:ph type="title"/>
          </p:nvPr>
        </p:nvSpPr>
        <p:spPr>
          <a:xfrm>
            <a:off x="609600" y="228600"/>
            <a:ext cx="8153400" cy="990600"/>
          </a:xfrm>
        </p:spPr>
        <p:txBody>
          <a:bodyPr/>
          <a:lstStyle/>
          <a:p>
            <a:r>
              <a:rPr lang="pt-BR" altLang="ja-JP" sz="3200" b="1" dirty="0" smtClean="0">
                <a:effectLst>
                  <a:outerShdw blurRad="38100" dist="38100" dir="2700000" algn="tl">
                    <a:srgbClr val="C0C0C0"/>
                  </a:outerShdw>
                </a:effectLst>
                <a:ea typeface="ＭＳ Ｐゴシック" pitchFamily="34" charset="-128"/>
              </a:rPr>
              <a:t>ABNT/ISO 14813-1:</a:t>
            </a:r>
            <a:r>
              <a:rPr lang="pt-BR" altLang="ja-JP" sz="4000" b="1" dirty="0" smtClean="0">
                <a:effectLst>
                  <a:outerShdw blurRad="38100" dist="38100" dir="2700000" algn="tl">
                    <a:srgbClr val="C0C0C0"/>
                  </a:outerShdw>
                </a:effectLst>
                <a:ea typeface="ＭＳ Ｐゴシック" pitchFamily="34" charset="-128"/>
              </a:rPr>
              <a:t> </a:t>
            </a:r>
            <a:r>
              <a:rPr lang="pt-BR" altLang="ja-JP" sz="2800" b="1" dirty="0" smtClean="0">
                <a:effectLst>
                  <a:outerShdw blurRad="38100" dist="38100" dir="2700000" algn="tl">
                    <a:srgbClr val="C0C0C0"/>
                  </a:outerShdw>
                </a:effectLst>
                <a:ea typeface="ＭＳ Ｐゴシック" pitchFamily="34" charset="-128"/>
              </a:rPr>
              <a:t>Grupo de serviços </a:t>
            </a:r>
            <a:r>
              <a:rPr lang="pt-BR" altLang="ja-JP" sz="3200" b="1" dirty="0" smtClean="0">
                <a:effectLst>
                  <a:outerShdw blurRad="38100" dist="38100" dir="2700000" algn="tl">
                    <a:srgbClr val="C0C0C0"/>
                  </a:outerShdw>
                </a:effectLst>
                <a:ea typeface="ＭＳ Ｐゴシック" pitchFamily="34" charset="-128"/>
              </a:rPr>
              <a:t>“</a:t>
            </a:r>
            <a:r>
              <a:rPr lang="pt-BR" altLang="ja-JP" sz="2800" b="1" dirty="0" smtClean="0">
                <a:solidFill>
                  <a:srgbClr val="FF0000"/>
                </a:solidFill>
                <a:effectLst>
                  <a:outerShdw blurRad="38100" dist="38100" dir="2700000" algn="tl">
                    <a:srgbClr val="C0C0C0"/>
                  </a:outerShdw>
                </a:effectLst>
                <a:ea typeface="ＭＳ Ｐゴシック" pitchFamily="34" charset="-128"/>
              </a:rPr>
              <a:t>operações e gerenciamento de tráfego</a:t>
            </a:r>
            <a:r>
              <a:rPr lang="pt-BR" altLang="ja-JP" sz="3200" b="1" dirty="0" smtClean="0">
                <a:effectLst>
                  <a:outerShdw blurRad="38100" dist="38100" dir="2700000" algn="tl">
                    <a:srgbClr val="C0C0C0"/>
                  </a:outerShdw>
                </a:effectLst>
                <a:ea typeface="ＭＳ Ｐゴシック" pitchFamily="34" charset="-128"/>
              </a:rPr>
              <a:t>”</a:t>
            </a:r>
            <a:endParaRPr lang="pt-BR" altLang="pt-BR" sz="2800" b="1" dirty="0" smtClean="0">
              <a:solidFill>
                <a:srgbClr val="FF0000"/>
              </a:solidFill>
              <a:effectLst>
                <a:outerShdw blurRad="38100" dist="38100" dir="2700000" algn="tl">
                  <a:srgbClr val="C0C0C0"/>
                </a:outerShdw>
              </a:effectLst>
              <a:latin typeface="Arial" pitchFamily="34" charset="0"/>
              <a:cs typeface="Arial" pitchFamily="34" charset="0"/>
            </a:endParaRPr>
          </a:p>
        </p:txBody>
      </p:sp>
      <p:sp>
        <p:nvSpPr>
          <p:cNvPr id="1544195" name="Rectangle 3"/>
          <p:cNvSpPr>
            <a:spLocks noGrp="1"/>
          </p:cNvSpPr>
          <p:nvPr>
            <p:ph type="body" idx="1"/>
          </p:nvPr>
        </p:nvSpPr>
        <p:spPr>
          <a:xfrm>
            <a:off x="250825" y="1557338"/>
            <a:ext cx="8713788" cy="4852987"/>
          </a:xfrm>
        </p:spPr>
        <p:txBody>
          <a:bodyPr/>
          <a:lstStyle/>
          <a:p>
            <a:pPr>
              <a:lnSpc>
                <a:spcPct val="90000"/>
              </a:lnSpc>
            </a:pPr>
            <a:r>
              <a:rPr lang="pt-BR" altLang="pt-BR" sz="2000" b="1" dirty="0" smtClean="0">
                <a:solidFill>
                  <a:srgbClr val="FF0000"/>
                </a:solidFill>
                <a:effectLst>
                  <a:outerShdw blurRad="38100" dist="38100" dir="2700000" algn="tl">
                    <a:srgbClr val="C0C0C0"/>
                  </a:outerShdw>
                </a:effectLst>
              </a:rPr>
              <a:t>Definição do Grupo de Funcionalidades</a:t>
            </a:r>
            <a:r>
              <a:rPr lang="pt-BR" altLang="pt-BR" sz="2000" b="1" dirty="0" smtClean="0">
                <a:effectLst>
                  <a:outerShdw blurRad="38100" dist="38100" dir="2700000" algn="tl">
                    <a:srgbClr val="C0C0C0"/>
                  </a:outerShdw>
                </a:effectLst>
              </a:rPr>
              <a:t> [</a:t>
            </a:r>
            <a:r>
              <a:rPr lang="pt-BR" altLang="pt-BR" sz="1800" b="1" dirty="0" smtClean="0">
                <a:effectLst>
                  <a:outerShdw blurRad="38100" dist="38100" dir="2700000" algn="tl">
                    <a:srgbClr val="C0C0C0"/>
                  </a:outerShdw>
                </a:effectLst>
              </a:rPr>
              <a:t>PROPÓSITO (o que é ?)</a:t>
            </a:r>
            <a:r>
              <a:rPr lang="pt-BR" altLang="pt-BR" sz="2000" b="1" dirty="0" smtClean="0">
                <a:effectLst>
                  <a:outerShdw blurRad="38100" dist="38100" dir="2700000" algn="tl">
                    <a:srgbClr val="C0C0C0"/>
                  </a:outerShdw>
                </a:effectLst>
              </a:rPr>
              <a:t>]</a:t>
            </a:r>
          </a:p>
          <a:p>
            <a:pPr lvl="1">
              <a:lnSpc>
                <a:spcPct val="90000"/>
              </a:lnSpc>
            </a:pPr>
            <a:r>
              <a:rPr lang="pt-BR" altLang="pt-BR" dirty="0" smtClean="0">
                <a:effectLst>
                  <a:outerShdw blurRad="38100" dist="38100" dir="2700000" algn="tl">
                    <a:srgbClr val="C0C0C0"/>
                  </a:outerShdw>
                </a:effectLst>
              </a:rPr>
              <a:t>Tratam especificamente da manutenção da </a:t>
            </a:r>
            <a:r>
              <a:rPr lang="pt-BR" altLang="pt-BR" dirty="0" smtClean="0">
                <a:solidFill>
                  <a:srgbClr val="FF0000"/>
                </a:solidFill>
                <a:effectLst>
                  <a:outerShdw blurRad="38100" dist="38100" dir="2700000" algn="tl">
                    <a:srgbClr val="C0C0C0"/>
                  </a:outerShdw>
                </a:effectLst>
              </a:rPr>
              <a:t>circulação de pessoas, mercadorias e veículos</a:t>
            </a:r>
            <a:r>
              <a:rPr lang="pt-BR" altLang="pt-BR" dirty="0" smtClean="0">
                <a:effectLst>
                  <a:outerShdw blurRad="38100" dist="38100" dir="2700000" algn="tl">
                    <a:srgbClr val="C0C0C0"/>
                  </a:outerShdw>
                </a:effectLst>
              </a:rPr>
              <a:t> em toda a rede de transportes</a:t>
            </a:r>
          </a:p>
          <a:p>
            <a:pPr lvl="1">
              <a:lnSpc>
                <a:spcPct val="90000"/>
              </a:lnSpc>
            </a:pPr>
            <a:r>
              <a:rPr lang="pt-BR" altLang="pt-BR" dirty="0" smtClean="0">
                <a:effectLst>
                  <a:outerShdw blurRad="38100" dist="38100" dir="2700000" algn="tl">
                    <a:srgbClr val="C0C0C0"/>
                  </a:outerShdw>
                </a:effectLst>
              </a:rPr>
              <a:t>Incluem atividades de </a:t>
            </a:r>
            <a:r>
              <a:rPr lang="pt-BR" altLang="pt-BR" dirty="0" smtClean="0">
                <a:solidFill>
                  <a:srgbClr val="FF0000"/>
                </a:solidFill>
                <a:effectLst>
                  <a:outerShdw blurRad="38100" dist="38100" dir="2700000" algn="tl">
                    <a:srgbClr val="C0C0C0"/>
                  </a:outerShdw>
                </a:effectLst>
              </a:rPr>
              <a:t>monitoramento e controle </a:t>
            </a:r>
            <a:r>
              <a:rPr lang="pt-BR" altLang="pt-BR" dirty="0" smtClean="0">
                <a:solidFill>
                  <a:schemeClr val="bg2"/>
                </a:solidFill>
                <a:effectLst>
                  <a:outerShdw blurRad="38100" dist="38100" dir="2700000" algn="tl">
                    <a:srgbClr val="C0C0C0"/>
                  </a:outerShdw>
                </a:effectLst>
              </a:rPr>
              <a:t>automatizadas</a:t>
            </a:r>
            <a:r>
              <a:rPr lang="pt-BR" altLang="pt-BR" dirty="0" smtClean="0">
                <a:effectLst>
                  <a:outerShdw blurRad="38100" dist="38100" dir="2700000" algn="tl">
                    <a:srgbClr val="C0C0C0"/>
                  </a:outerShdw>
                </a:effectLst>
              </a:rPr>
              <a:t> que tratam de:</a:t>
            </a:r>
          </a:p>
          <a:p>
            <a:pPr lvl="2">
              <a:lnSpc>
                <a:spcPct val="90000"/>
              </a:lnSpc>
            </a:pPr>
            <a:r>
              <a:rPr lang="pt-BR" altLang="pt-BR" sz="2400" b="1" u="sng" dirty="0" smtClean="0">
                <a:solidFill>
                  <a:srgbClr val="FF0000"/>
                </a:solidFill>
                <a:effectLst>
                  <a:outerShdw blurRad="38100" dist="38100" dir="2700000" algn="tl">
                    <a:srgbClr val="C0C0C0"/>
                  </a:outerShdw>
                </a:effectLst>
              </a:rPr>
              <a:t>incidentes</a:t>
            </a:r>
            <a:r>
              <a:rPr lang="pt-BR" altLang="pt-BR" sz="2400" b="1" dirty="0" smtClean="0">
                <a:solidFill>
                  <a:srgbClr val="FF0000"/>
                </a:solidFill>
                <a:effectLst>
                  <a:outerShdw blurRad="38100" dist="38100" dir="2700000" algn="tl">
                    <a:srgbClr val="C0C0C0"/>
                  </a:outerShdw>
                </a:effectLst>
              </a:rPr>
              <a:t> </a:t>
            </a:r>
            <a:r>
              <a:rPr lang="pt-BR" altLang="pt-BR" sz="2400" dirty="0" smtClean="0">
                <a:effectLst>
                  <a:outerShdw blurRad="38100" dist="38100" dir="2700000" algn="tl">
                    <a:srgbClr val="C0C0C0"/>
                  </a:outerShdw>
                </a:effectLst>
              </a:rPr>
              <a:t>em tempo real e outros </a:t>
            </a:r>
            <a:r>
              <a:rPr lang="pt-BR" altLang="pt-BR" sz="2400" dirty="0" smtClean="0">
                <a:solidFill>
                  <a:srgbClr val="FF0000"/>
                </a:solidFill>
                <a:effectLst>
                  <a:outerShdw blurRad="38100" dist="38100" dir="2700000" algn="tl">
                    <a:srgbClr val="C0C0C0"/>
                  </a:outerShdw>
                </a:effectLst>
              </a:rPr>
              <a:t>distúrbios na rede de transporte</a:t>
            </a:r>
          </a:p>
          <a:p>
            <a:pPr lvl="2">
              <a:lnSpc>
                <a:spcPct val="90000"/>
              </a:lnSpc>
            </a:pPr>
            <a:r>
              <a:rPr lang="pt-BR" altLang="pt-BR" sz="2400" b="1" u="sng" dirty="0" smtClean="0">
                <a:solidFill>
                  <a:srgbClr val="0000CC"/>
                </a:solidFill>
                <a:effectLst>
                  <a:outerShdw blurRad="38100" dist="38100" dir="2700000" algn="tl">
                    <a:srgbClr val="C0C0C0"/>
                  </a:outerShdw>
                </a:effectLst>
              </a:rPr>
              <a:t>gerenciamento da demanda</a:t>
            </a:r>
            <a:r>
              <a:rPr lang="pt-BR" altLang="pt-BR" sz="2400" dirty="0" smtClean="0">
                <a:effectLst>
                  <a:outerShdw blurRad="38100" dist="38100" dir="2700000" algn="tl">
                    <a:srgbClr val="C0C0C0"/>
                  </a:outerShdw>
                </a:effectLst>
              </a:rPr>
              <a:t> de viagens conforme necessário para manter a mobilidade total</a:t>
            </a:r>
          </a:p>
          <a:p>
            <a:pPr lvl="1">
              <a:lnSpc>
                <a:spcPct val="90000"/>
              </a:lnSpc>
            </a:pPr>
            <a:endParaRPr lang="pt-BR" altLang="pt-BR" sz="2400" dirty="0" smtClean="0">
              <a:effectLst>
                <a:outerShdw blurRad="38100" dist="38100" dir="2700000" algn="tl">
                  <a:srgbClr val="C0C0C0"/>
                </a:outerShdw>
              </a:effectLst>
            </a:endParaRPr>
          </a:p>
          <a:p>
            <a:pPr lvl="1">
              <a:lnSpc>
                <a:spcPct val="90000"/>
              </a:lnSpc>
            </a:pPr>
            <a:r>
              <a:rPr lang="pt-BR" altLang="pt-BR" dirty="0" smtClean="0">
                <a:effectLst>
                  <a:outerShdw blurRad="38100" dist="38100" dir="2700000" algn="tl">
                    <a:srgbClr val="C0C0C0"/>
                  </a:outerShdw>
                </a:effectLst>
              </a:rPr>
              <a:t>Este grupo de serviço inclui também as atividades relacionadas as </a:t>
            </a:r>
            <a:r>
              <a:rPr lang="pt-BR" altLang="pt-BR" dirty="0" smtClean="0">
                <a:solidFill>
                  <a:srgbClr val="FF0000"/>
                </a:solidFill>
                <a:effectLst>
                  <a:outerShdw blurRad="38100" dist="38100" dir="2700000" algn="tl">
                    <a:srgbClr val="C0C0C0"/>
                  </a:outerShdw>
                </a:effectLst>
              </a:rPr>
              <a:t>rodovias inteligentes</a:t>
            </a:r>
            <a:r>
              <a:rPr lang="pt-BR" altLang="pt-BR"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a:xfrm>
            <a:off x="395536" y="228600"/>
            <a:ext cx="8367464" cy="990600"/>
          </a:xfrm>
        </p:spPr>
        <p:txBody>
          <a:bodyPr/>
          <a:lstStyle/>
          <a:p>
            <a:pPr>
              <a:defRPr/>
            </a:pPr>
            <a:r>
              <a:rPr lang="pt-BR" sz="3600" b="1" dirty="0" smtClean="0">
                <a:effectLst>
                  <a:outerShdw blurRad="38100" dist="38100" dir="2700000" algn="tl">
                    <a:srgbClr val="C0C0C0"/>
                  </a:outerShdw>
                </a:effectLst>
              </a:rPr>
              <a:t>PTR5917 – ITS</a:t>
            </a:r>
          </a:p>
        </p:txBody>
      </p:sp>
      <p:sp>
        <p:nvSpPr>
          <p:cNvPr id="185347" name="Rectangle 3"/>
          <p:cNvSpPr>
            <a:spLocks noGrp="1"/>
          </p:cNvSpPr>
          <p:nvPr>
            <p:ph type="body" idx="1"/>
          </p:nvPr>
        </p:nvSpPr>
        <p:spPr>
          <a:xfrm>
            <a:off x="609600" y="1484784"/>
            <a:ext cx="8153400" cy="4525963"/>
          </a:xfrm>
        </p:spPr>
        <p:txBody>
          <a:bodyPr/>
          <a:lstStyle/>
          <a:p>
            <a:pPr>
              <a:defRPr/>
            </a:pPr>
            <a:r>
              <a:rPr lang="pt-BR" sz="2800" dirty="0" err="1">
                <a:effectLst>
                  <a:outerShdw blurRad="38100" dist="38100" dir="2700000" algn="tl">
                    <a:srgbClr val="C0C0C0"/>
                  </a:outerShdw>
                </a:effectLst>
              </a:rPr>
              <a:t>Profº</a:t>
            </a:r>
            <a:r>
              <a:rPr lang="pt-BR" sz="2800" dirty="0">
                <a:effectLst>
                  <a:outerShdw blurRad="38100" dist="38100" dir="2700000" algn="tl">
                    <a:srgbClr val="C0C0C0"/>
                  </a:outerShdw>
                </a:effectLst>
              </a:rPr>
              <a:t>. Claudio </a:t>
            </a:r>
            <a:r>
              <a:rPr lang="pt-BR" sz="2800" dirty="0" smtClean="0">
                <a:effectLst>
                  <a:outerShdw blurRad="38100" dist="38100" dir="2700000" algn="tl">
                    <a:srgbClr val="C0C0C0"/>
                  </a:outerShdw>
                </a:effectLst>
              </a:rPr>
              <a:t>L. Marte</a:t>
            </a:r>
          </a:p>
          <a:p>
            <a:pPr lvl="1">
              <a:defRPr/>
            </a:pPr>
            <a:r>
              <a:rPr lang="pt-BR" sz="2400" dirty="0" err="1" smtClean="0">
                <a:effectLst>
                  <a:outerShdw blurRad="38100" dist="38100" dir="2700000" algn="tl">
                    <a:srgbClr val="C0C0C0"/>
                  </a:outerShdw>
                </a:effectLst>
              </a:rPr>
              <a:t>Tel</a:t>
            </a:r>
            <a:r>
              <a:rPr lang="pt-BR" sz="2400" dirty="0" smtClean="0">
                <a:effectLst>
                  <a:outerShdw blurRad="38100" dist="38100" dir="2700000" algn="tl">
                    <a:srgbClr val="C0C0C0"/>
                  </a:outerShdw>
                </a:effectLst>
              </a:rPr>
              <a:t> (Poli): [11] 3091-9983</a:t>
            </a:r>
          </a:p>
          <a:p>
            <a:pPr lvl="1">
              <a:defRPr/>
            </a:pPr>
            <a:r>
              <a:rPr lang="pt-BR" sz="2000" dirty="0" smtClean="0">
                <a:effectLst>
                  <a:outerShdw blurRad="38100" dist="38100" dir="2700000" algn="tl">
                    <a:srgbClr val="C0C0C0"/>
                  </a:outerShdw>
                </a:effectLst>
              </a:rPr>
              <a:t>E-mail: </a:t>
            </a:r>
            <a:r>
              <a:rPr lang="pt-BR" sz="2400" dirty="0">
                <a:effectLst>
                  <a:outerShdw blurRad="38100" dist="38100" dir="2700000" algn="tl">
                    <a:srgbClr val="C0C0C0"/>
                  </a:outerShdw>
                </a:effectLst>
                <a:hlinkClick r:id="rId3"/>
              </a:rPr>
              <a:t>claudio.marte@usp.br</a:t>
            </a:r>
            <a:endParaRPr lang="pt-BR" sz="2400" dirty="0">
              <a:effectLst>
                <a:outerShdw blurRad="38100" dist="38100" dir="2700000" algn="tl">
                  <a:srgbClr val="C0C0C0"/>
                </a:outerShdw>
              </a:effectLst>
            </a:endParaRPr>
          </a:p>
          <a:p>
            <a:pPr>
              <a:defRPr/>
            </a:pPr>
            <a:r>
              <a:rPr lang="pt-BR" sz="2800" dirty="0" err="1">
                <a:effectLst>
                  <a:outerShdw blurRad="38100" dist="38100" dir="2700000" algn="tl">
                    <a:srgbClr val="C0C0C0"/>
                  </a:outerShdw>
                </a:effectLst>
              </a:rPr>
              <a:t>Profº</a:t>
            </a:r>
            <a:r>
              <a:rPr lang="pt-BR" sz="2800" dirty="0">
                <a:effectLst>
                  <a:outerShdw blurRad="38100" dist="38100" dir="2700000" algn="tl">
                    <a:srgbClr val="C0C0C0"/>
                  </a:outerShdw>
                </a:effectLst>
              </a:rPr>
              <a:t>. Leopoldo </a:t>
            </a:r>
            <a:r>
              <a:rPr lang="pt-BR" sz="2800" dirty="0" smtClean="0">
                <a:effectLst>
                  <a:outerShdw blurRad="38100" dist="38100" dir="2700000" algn="tl">
                    <a:srgbClr val="C0C0C0"/>
                  </a:outerShdw>
                </a:effectLst>
              </a:rPr>
              <a:t>R. </a:t>
            </a:r>
            <a:r>
              <a:rPr lang="pt-BR" sz="2800" dirty="0" err="1" smtClean="0">
                <a:effectLst>
                  <a:outerShdw blurRad="38100" dist="38100" dir="2700000" algn="tl">
                    <a:srgbClr val="C0C0C0"/>
                  </a:outerShdw>
                </a:effectLst>
              </a:rPr>
              <a:t>Yoshioka</a:t>
            </a:r>
            <a:endParaRPr lang="pt-BR" sz="2800" dirty="0" smtClean="0">
              <a:effectLst>
                <a:outerShdw blurRad="38100" dist="38100" dir="2700000" algn="tl">
                  <a:srgbClr val="C0C0C0"/>
                </a:outerShdw>
              </a:effectLst>
            </a:endParaRPr>
          </a:p>
          <a:p>
            <a:pPr lvl="1">
              <a:defRPr/>
            </a:pPr>
            <a:r>
              <a:rPr lang="pt-BR" sz="2400" dirty="0" err="1" smtClean="0">
                <a:effectLst>
                  <a:outerShdw blurRad="38100" dist="38100" dir="2700000" algn="tl">
                    <a:srgbClr val="C0C0C0"/>
                  </a:outerShdw>
                </a:effectLst>
              </a:rPr>
              <a:t>Tel</a:t>
            </a:r>
            <a:r>
              <a:rPr lang="pt-BR" sz="2400" dirty="0" smtClean="0">
                <a:effectLst>
                  <a:outerShdw blurRad="38100" dist="38100" dir="2700000" algn="tl">
                    <a:srgbClr val="C0C0C0"/>
                  </a:outerShdw>
                </a:effectLst>
              </a:rPr>
              <a:t> (Poli): [11] 3091-5536</a:t>
            </a:r>
          </a:p>
          <a:p>
            <a:pPr lvl="1">
              <a:defRPr/>
            </a:pPr>
            <a:r>
              <a:rPr lang="pt-BR" sz="2400" dirty="0" smtClean="0">
                <a:effectLst>
                  <a:outerShdw blurRad="38100" dist="38100" dir="2700000" algn="tl">
                    <a:srgbClr val="C0C0C0"/>
                  </a:outerShdw>
                </a:effectLst>
              </a:rPr>
              <a:t>E-mail: </a:t>
            </a:r>
            <a:r>
              <a:rPr lang="pt-BR" sz="2400" dirty="0" smtClean="0">
                <a:effectLst>
                  <a:outerShdw blurRad="38100" dist="38100" dir="2700000" algn="tl">
                    <a:srgbClr val="C0C0C0"/>
                  </a:outerShdw>
                </a:effectLst>
                <a:hlinkClick r:id="rId4"/>
              </a:rPr>
              <a:t>lryoshioka@gmail.com</a:t>
            </a:r>
            <a:endParaRPr lang="pt-BR" sz="2400" dirty="0" smtClean="0">
              <a:effectLst>
                <a:outerShdw blurRad="38100" dist="38100" dir="2700000" algn="tl">
                  <a:srgbClr val="C0C0C0"/>
                </a:outerShdw>
              </a:effectLst>
            </a:endParaRPr>
          </a:p>
          <a:p>
            <a:pPr>
              <a:defRPr/>
            </a:pPr>
            <a:r>
              <a:rPr lang="pt-BR" sz="2800" dirty="0" err="1">
                <a:effectLst>
                  <a:outerShdw blurRad="38100" dist="38100" dir="2700000" algn="tl">
                    <a:srgbClr val="C0C0C0"/>
                  </a:outerShdw>
                </a:effectLst>
              </a:rPr>
              <a:t>Profº</a:t>
            </a:r>
            <a:r>
              <a:rPr lang="pt-BR" sz="2800" dirty="0">
                <a:effectLst>
                  <a:outerShdw blurRad="38100" dist="38100" dir="2700000" algn="tl">
                    <a:srgbClr val="C0C0C0"/>
                  </a:outerShdw>
                </a:effectLst>
              </a:rPr>
              <a:t>. Caio Fernando Fontana </a:t>
            </a:r>
          </a:p>
          <a:p>
            <a:pPr lvl="1">
              <a:defRPr/>
            </a:pPr>
            <a:r>
              <a:rPr lang="pt-BR" sz="2400" dirty="0">
                <a:effectLst>
                  <a:outerShdw blurRad="38100" dist="38100" dir="2700000" algn="tl">
                    <a:srgbClr val="C0C0C0"/>
                  </a:outerShdw>
                </a:effectLst>
              </a:rPr>
              <a:t>E-mail: </a:t>
            </a:r>
            <a:r>
              <a:rPr lang="pt-BR" sz="2400" dirty="0">
                <a:effectLst>
                  <a:outerShdw blurRad="38100" dist="38100" dir="2700000" algn="tl">
                    <a:srgbClr val="C0C0C0"/>
                  </a:outerShdw>
                </a:effectLst>
                <a:hlinkClick r:id="rId5"/>
              </a:rPr>
              <a:t>caioffontana@unifesp.br</a:t>
            </a:r>
            <a:endParaRPr lang="pt-BR" sz="2400" dirty="0">
              <a:effectLst>
                <a:outerShdw blurRad="38100" dist="38100" dir="2700000" algn="tl">
                  <a:srgbClr val="C0C0C0"/>
                </a:outerShdw>
              </a:effectLst>
            </a:endParaRPr>
          </a:p>
          <a:p>
            <a:pPr>
              <a:defRPr/>
            </a:pPr>
            <a:endParaRPr lang="pt-BR" sz="2700" dirty="0" smtClean="0">
              <a:effectLst>
                <a:outerShdw blurRad="38100" dist="38100" dir="2700000" algn="tl">
                  <a:srgbClr val="C0C0C0"/>
                </a:outerShdw>
              </a:effectLst>
            </a:endParaRPr>
          </a:p>
          <a:p>
            <a:pPr>
              <a:defRPr/>
            </a:pPr>
            <a:r>
              <a:rPr lang="pt-BR" dirty="0">
                <a:solidFill>
                  <a:srgbClr val="FF0000"/>
                </a:solidFill>
                <a:effectLst>
                  <a:outerShdw blurRad="38100" dist="38100" dir="2700000" algn="tl">
                    <a:srgbClr val="C0C0C0"/>
                  </a:outerShdw>
                </a:effectLst>
              </a:rPr>
              <a:t>STOA:</a:t>
            </a:r>
          </a:p>
          <a:p>
            <a:pPr lvl="1">
              <a:defRPr/>
            </a:pPr>
            <a:r>
              <a:rPr lang="pt-BR" sz="2400" dirty="0" smtClean="0">
                <a:solidFill>
                  <a:srgbClr val="FF0000"/>
                </a:solidFill>
                <a:effectLst>
                  <a:outerShdw blurRad="38100" dist="38100" dir="2700000" algn="tl">
                    <a:srgbClr val="C0C0C0"/>
                  </a:outerShdw>
                </a:effectLst>
              </a:rPr>
              <a:t>PTR5917_2016</a:t>
            </a:r>
            <a:endParaRPr lang="pt-BR" sz="2400" dirty="0">
              <a:solidFill>
                <a:srgbClr val="FF0000"/>
              </a:solidFill>
              <a:effectLst>
                <a:outerShdw blurRad="38100" dist="38100" dir="2700000" algn="tl">
                  <a:srgbClr val="C0C0C0"/>
                </a:outerShdw>
              </a:effectLst>
            </a:endParaRPr>
          </a:p>
          <a:p>
            <a:pPr>
              <a:defRPr/>
            </a:pPr>
            <a:endParaRPr lang="pt-BR" sz="27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8868151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p:cNvSpPr>
          <p:nvPr>
            <p:ph type="title"/>
          </p:nvPr>
        </p:nvSpPr>
        <p:spPr>
          <a:xfrm>
            <a:off x="609600" y="228600"/>
            <a:ext cx="8153400" cy="990600"/>
          </a:xfrm>
        </p:spPr>
        <p:txBody>
          <a:bodyPr/>
          <a:lstStyle/>
          <a:p>
            <a:r>
              <a:rPr lang="pt-BR" altLang="pt-BR" sz="3600" b="1" dirty="0" smtClean="0">
                <a:solidFill>
                  <a:srgbClr val="FF0000"/>
                </a:solidFill>
                <a:effectLst>
                  <a:outerShdw blurRad="38100" dist="38100" dir="2700000" algn="tl">
                    <a:srgbClr val="C0C0C0"/>
                  </a:outerShdw>
                </a:effectLst>
                <a:latin typeface="Arial" pitchFamily="34" charset="0"/>
                <a:cs typeface="Arial" pitchFamily="34" charset="0"/>
              </a:rPr>
              <a:t>Gerenciamento de Tráfego:</a:t>
            </a:r>
            <a:br>
              <a:rPr lang="pt-BR" altLang="pt-BR" sz="3600" b="1" dirty="0" smtClean="0">
                <a:solidFill>
                  <a:srgbClr val="FF0000"/>
                </a:solidFill>
                <a:effectLst>
                  <a:outerShdw blurRad="38100" dist="38100" dir="2700000" algn="tl">
                    <a:srgbClr val="C0C0C0"/>
                  </a:outerShdw>
                </a:effectLst>
                <a:latin typeface="Arial" pitchFamily="34" charset="0"/>
                <a:cs typeface="Arial" pitchFamily="34" charset="0"/>
              </a:rPr>
            </a:br>
            <a:r>
              <a:rPr lang="pt-BR" altLang="pt-BR" sz="3600" b="1" dirty="0" smtClean="0">
                <a:effectLst>
                  <a:outerShdw blurRad="38100" dist="38100" dir="2700000" algn="tl">
                    <a:srgbClr val="C0C0C0"/>
                  </a:outerShdw>
                </a:effectLst>
              </a:rPr>
              <a:t>Natureza da aplicação</a:t>
            </a:r>
          </a:p>
        </p:txBody>
      </p:sp>
      <p:sp>
        <p:nvSpPr>
          <p:cNvPr id="1550339" name="Rectangle 3"/>
          <p:cNvSpPr>
            <a:spLocks noGrp="1"/>
          </p:cNvSpPr>
          <p:nvPr>
            <p:ph type="body" idx="1"/>
          </p:nvPr>
        </p:nvSpPr>
        <p:spPr>
          <a:xfrm>
            <a:off x="250825" y="1600200"/>
            <a:ext cx="8713788" cy="4852988"/>
          </a:xfrm>
        </p:spPr>
        <p:txBody>
          <a:bodyPr/>
          <a:lstStyle/>
          <a:p>
            <a:r>
              <a:rPr lang="pt-BR" altLang="pt-BR" sz="2500" smtClean="0">
                <a:effectLst>
                  <a:outerShdw blurRad="38100" dist="38100" dir="2700000" algn="tl">
                    <a:srgbClr val="C0C0C0"/>
                  </a:outerShdw>
                </a:effectLst>
              </a:rPr>
              <a:t>Visando proporcionar: </a:t>
            </a:r>
            <a:r>
              <a:rPr lang="pt-BR" altLang="pt-BR" sz="2500" smtClean="0">
                <a:solidFill>
                  <a:srgbClr val="FF0000"/>
                </a:solidFill>
                <a:effectLst>
                  <a:outerShdw blurRad="38100" dist="38100" dir="2700000" algn="tl">
                    <a:srgbClr val="C0C0C0"/>
                  </a:outerShdw>
                </a:effectLst>
              </a:rPr>
              <a:t>maior segurança aos usuários</a:t>
            </a:r>
            <a:r>
              <a:rPr lang="pt-BR" altLang="pt-BR" sz="2500" smtClean="0">
                <a:effectLst>
                  <a:outerShdw blurRad="38100" dist="38100" dir="2700000" algn="tl">
                    <a:srgbClr val="C0C0C0"/>
                  </a:outerShdw>
                </a:effectLst>
              </a:rPr>
              <a:t> e </a:t>
            </a:r>
            <a:r>
              <a:rPr lang="pt-BR" altLang="pt-BR" sz="2500" b="1" u="sng" smtClean="0">
                <a:solidFill>
                  <a:srgbClr val="FF0000"/>
                </a:solidFill>
                <a:effectLst>
                  <a:outerShdw blurRad="38100" dist="38100" dir="2700000" algn="tl">
                    <a:srgbClr val="C0C0C0"/>
                  </a:outerShdw>
                </a:effectLst>
              </a:rPr>
              <a:t>diminuir as perdas humanas causadas por acidentes </a:t>
            </a:r>
            <a:r>
              <a:rPr lang="pt-BR" altLang="pt-BR" sz="2500" b="1" smtClean="0">
                <a:solidFill>
                  <a:srgbClr val="FF0000"/>
                </a:solidFill>
                <a:effectLst>
                  <a:outerShdw blurRad="38100" dist="38100" dir="2700000" algn="tl">
                    <a:srgbClr val="C0C0C0"/>
                  </a:outerShdw>
                </a:effectLst>
              </a:rPr>
              <a:t>(Década de Segurança Viária)</a:t>
            </a:r>
          </a:p>
          <a:p>
            <a:pPr>
              <a:spcBef>
                <a:spcPts val="600"/>
              </a:spcBef>
            </a:pPr>
            <a:r>
              <a:rPr lang="pt-BR" altLang="pt-BR" sz="2500" smtClean="0">
                <a:effectLst>
                  <a:outerShdw blurRad="38100" dist="38100" dir="2700000" algn="tl">
                    <a:srgbClr val="C0C0C0"/>
                  </a:outerShdw>
                </a:effectLst>
              </a:rPr>
              <a:t>Projetos especiais nas vias podem contemplar: retificação de traçado, </a:t>
            </a:r>
            <a:r>
              <a:rPr lang="pt-BR" altLang="pt-BR" sz="2500" smtClean="0">
                <a:solidFill>
                  <a:srgbClr val="FF0000"/>
                </a:solidFill>
                <a:effectLst>
                  <a:outerShdw blurRad="38100" dist="38100" dir="2700000" algn="tl">
                    <a:srgbClr val="C0C0C0"/>
                  </a:outerShdw>
                </a:effectLst>
              </a:rPr>
              <a:t>melhora da visibilidade</a:t>
            </a:r>
            <a:r>
              <a:rPr lang="pt-BR" altLang="pt-BR" sz="2500" smtClean="0">
                <a:effectLst>
                  <a:outerShdw blurRad="38100" dist="38100" dir="2700000" algn="tl">
                    <a:srgbClr val="C0C0C0"/>
                  </a:outerShdw>
                </a:effectLst>
              </a:rPr>
              <a:t>, reforços e melhorias nas pistas, visando segurança dos próprios veículos e </a:t>
            </a:r>
            <a:r>
              <a:rPr lang="pt-BR" altLang="pt-BR" sz="2500" smtClean="0">
                <a:solidFill>
                  <a:srgbClr val="FF0000"/>
                </a:solidFill>
                <a:effectLst>
                  <a:outerShdw blurRad="38100" dist="38100" dir="2700000" algn="tl">
                    <a:srgbClr val="C0C0C0"/>
                  </a:outerShdw>
                </a:effectLst>
              </a:rPr>
              <a:t>conscientização da população sobre a importância de respeitar as normas de segurança</a:t>
            </a:r>
          </a:p>
          <a:p>
            <a:pPr>
              <a:spcBef>
                <a:spcPts val="600"/>
              </a:spcBef>
            </a:pPr>
            <a:r>
              <a:rPr lang="pt-BR" altLang="pt-BR" sz="2500" smtClean="0">
                <a:effectLst>
                  <a:outerShdw blurRad="38100" dist="38100" dir="2700000" algn="tl">
                    <a:srgbClr val="C0C0C0"/>
                  </a:outerShdw>
                </a:effectLst>
              </a:rPr>
              <a:t>Os sistemas viários sofrem influência de fatores que têm grande importância no meio urbano, como o planejamento da circulação e dos transportes</a:t>
            </a:r>
          </a:p>
          <a:p>
            <a:pPr lvl="1">
              <a:spcBef>
                <a:spcPts val="600"/>
              </a:spcBef>
            </a:pPr>
            <a:r>
              <a:rPr lang="pt-BR" altLang="pt-BR" sz="2200" smtClean="0">
                <a:effectLst>
                  <a:outerShdw blurRad="38100" dist="38100" dir="2700000" algn="tl">
                    <a:srgbClr val="C0C0C0"/>
                  </a:outerShdw>
                </a:effectLst>
              </a:rPr>
              <a:t>políticas que, portanto, não podem ser vistas de forma isolada</a:t>
            </a:r>
            <a:endParaRPr lang="pt-BR" altLang="pt-BR" sz="2200" b="1" smtClean="0">
              <a:effectLst>
                <a:outerShdw blurRad="38100" dist="38100" dir="2700000" algn="tl">
                  <a:srgbClr val="C0C0C0"/>
                </a:outerShdw>
              </a:effectLst>
            </a:endParaRPr>
          </a:p>
          <a:p>
            <a:pPr>
              <a:buFont typeface="Wingdings" pitchFamily="2" charset="2"/>
              <a:buNone/>
            </a:pPr>
            <a:endParaRPr lang="pt-BR" altLang="pt-BR" sz="2500" b="1" smtClean="0">
              <a:effectLst>
                <a:outerShdw blurRad="38100" dist="38100" dir="2700000" algn="tl">
                  <a:srgbClr val="C0C0C0"/>
                </a:outerShdw>
              </a:effectLst>
            </a:endParaRPr>
          </a:p>
        </p:txBody>
      </p:sp>
    </p:spTree>
    <p:extLst>
      <p:ext uri="{BB962C8B-B14F-4D97-AF65-F5344CB8AC3E}">
        <p14:creationId xmlns:p14="http://schemas.microsoft.com/office/powerpoint/2010/main" val="30957845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p:cNvSpPr>
          <p:nvPr>
            <p:ph type="title"/>
          </p:nvPr>
        </p:nvSpPr>
        <p:spPr>
          <a:xfrm>
            <a:off x="609600" y="228600"/>
            <a:ext cx="8153400" cy="990600"/>
          </a:xfrm>
        </p:spPr>
        <p:txBody>
          <a:bodyPr/>
          <a:lstStyle/>
          <a:p>
            <a:r>
              <a:rPr lang="pt-BR" altLang="pt-BR" sz="3600" b="1" dirty="0" smtClean="0">
                <a:solidFill>
                  <a:srgbClr val="FF0000"/>
                </a:solidFill>
                <a:effectLst>
                  <a:outerShdw blurRad="38100" dist="38100" dir="2700000" algn="tl">
                    <a:srgbClr val="C0C0C0"/>
                  </a:outerShdw>
                </a:effectLst>
                <a:latin typeface="Arial" pitchFamily="34" charset="0"/>
                <a:cs typeface="Arial" pitchFamily="34" charset="0"/>
              </a:rPr>
              <a:t>Gerenciamento de Tráfego:</a:t>
            </a:r>
            <a:br>
              <a:rPr lang="pt-BR" altLang="pt-BR" sz="3600" b="1" dirty="0" smtClean="0">
                <a:solidFill>
                  <a:srgbClr val="FF0000"/>
                </a:solidFill>
                <a:effectLst>
                  <a:outerShdw blurRad="38100" dist="38100" dir="2700000" algn="tl">
                    <a:srgbClr val="C0C0C0"/>
                  </a:outerShdw>
                </a:effectLst>
                <a:latin typeface="Arial" pitchFamily="34" charset="0"/>
                <a:cs typeface="Arial" pitchFamily="34" charset="0"/>
              </a:rPr>
            </a:br>
            <a:r>
              <a:rPr lang="pt-BR" altLang="pt-BR" sz="3600" b="1" dirty="0" smtClean="0">
                <a:effectLst>
                  <a:outerShdw blurRad="38100" dist="38100" dir="2700000" algn="tl">
                    <a:srgbClr val="C0C0C0"/>
                  </a:outerShdw>
                </a:effectLst>
              </a:rPr>
              <a:t>Natureza da aplicação</a:t>
            </a:r>
          </a:p>
        </p:txBody>
      </p:sp>
      <p:sp>
        <p:nvSpPr>
          <p:cNvPr id="1556483" name="Rectangle 3"/>
          <p:cNvSpPr>
            <a:spLocks noGrp="1"/>
          </p:cNvSpPr>
          <p:nvPr>
            <p:ph type="body" idx="1"/>
          </p:nvPr>
        </p:nvSpPr>
        <p:spPr>
          <a:xfrm>
            <a:off x="250825" y="1484784"/>
            <a:ext cx="8713788" cy="5257800"/>
          </a:xfrm>
        </p:spPr>
        <p:txBody>
          <a:bodyPr/>
          <a:lstStyle/>
          <a:p>
            <a:pPr>
              <a:lnSpc>
                <a:spcPct val="80000"/>
              </a:lnSpc>
            </a:pPr>
            <a:r>
              <a:rPr lang="pt-BR" altLang="pt-BR" sz="2500" dirty="0" smtClean="0">
                <a:effectLst>
                  <a:outerShdw blurRad="38100" dist="38100" dir="2700000" algn="tl">
                    <a:srgbClr val="C0C0C0"/>
                  </a:outerShdw>
                </a:effectLst>
              </a:rPr>
              <a:t>É dentro desses novos conceitos, que se inserem os sistemas de </a:t>
            </a:r>
            <a:r>
              <a:rPr lang="pt-BR" altLang="pt-BR" sz="2500" dirty="0" smtClean="0">
                <a:solidFill>
                  <a:srgbClr val="FF0000"/>
                </a:solidFill>
                <a:effectLst>
                  <a:outerShdw blurRad="38100" dist="38100" dir="2700000" algn="tl">
                    <a:srgbClr val="C0C0C0"/>
                  </a:outerShdw>
                </a:effectLst>
              </a:rPr>
              <a:t>gestão da circulação, </a:t>
            </a:r>
            <a:r>
              <a:rPr lang="pt-BR" altLang="pt-BR" sz="2500" dirty="0" smtClean="0">
                <a:effectLst>
                  <a:outerShdw blurRad="38100" dist="38100" dir="2700000" algn="tl">
                    <a:srgbClr val="C0C0C0"/>
                  </a:outerShdw>
                </a:effectLst>
              </a:rPr>
              <a:t>cujos investimentos devem privilegiar fatores tais como: </a:t>
            </a:r>
          </a:p>
          <a:p>
            <a:pPr lvl="1">
              <a:lnSpc>
                <a:spcPct val="80000"/>
              </a:lnSpc>
            </a:pPr>
            <a:r>
              <a:rPr lang="pt-BR" altLang="pt-BR" sz="2400" dirty="0" smtClean="0">
                <a:solidFill>
                  <a:srgbClr val="FF0000"/>
                </a:solidFill>
                <a:effectLst>
                  <a:outerShdw blurRad="38100" dist="38100" dir="2700000" algn="tl">
                    <a:srgbClr val="C0C0C0"/>
                  </a:outerShdw>
                </a:effectLst>
              </a:rPr>
              <a:t>melhoria do transporte urbano</a:t>
            </a:r>
          </a:p>
          <a:p>
            <a:pPr lvl="2">
              <a:lnSpc>
                <a:spcPct val="80000"/>
              </a:lnSpc>
            </a:pPr>
            <a:r>
              <a:rPr lang="pt-BR" altLang="pt-BR" sz="2100" dirty="0" smtClean="0">
                <a:effectLst>
                  <a:outerShdw blurRad="38100" dist="38100" dir="2700000" algn="tl">
                    <a:srgbClr val="C0C0C0"/>
                  </a:outerShdw>
                </a:effectLst>
              </a:rPr>
              <a:t>com </a:t>
            </a:r>
            <a:r>
              <a:rPr lang="pt-BR" altLang="pt-BR" sz="2100" u="sng" dirty="0" smtClean="0">
                <a:effectLst>
                  <a:outerShdw blurRad="38100" dist="38100" dir="2700000" algn="tl">
                    <a:srgbClr val="C0C0C0"/>
                  </a:outerShdw>
                </a:effectLst>
              </a:rPr>
              <a:t>prioridade ao transporte público</a:t>
            </a:r>
            <a:r>
              <a:rPr lang="pt-BR" altLang="pt-BR" sz="2100" dirty="0" smtClean="0">
                <a:effectLst>
                  <a:outerShdw blurRad="38100" dist="38100" dir="2700000" algn="tl">
                    <a:srgbClr val="C0C0C0"/>
                  </a:outerShdw>
                </a:effectLst>
              </a:rPr>
              <a:t>, </a:t>
            </a:r>
            <a:r>
              <a:rPr lang="pt-BR" altLang="pt-BR" sz="2100" u="sng" dirty="0" smtClean="0">
                <a:effectLst>
                  <a:outerShdw blurRad="38100" dist="38100" dir="2700000" algn="tl">
                    <a:srgbClr val="C0C0C0"/>
                  </a:outerShdw>
                </a:effectLst>
              </a:rPr>
              <a:t>melhoria das condições de intermodalidade</a:t>
            </a:r>
            <a:r>
              <a:rPr lang="pt-BR" altLang="pt-BR" sz="2100" dirty="0" smtClean="0">
                <a:effectLst>
                  <a:outerShdw blurRad="38100" dist="38100" dir="2700000" algn="tl">
                    <a:srgbClr val="C0C0C0"/>
                  </a:outerShdw>
                </a:effectLst>
              </a:rPr>
              <a:t>, ... e </a:t>
            </a:r>
          </a:p>
          <a:p>
            <a:pPr lvl="1">
              <a:lnSpc>
                <a:spcPct val="80000"/>
              </a:lnSpc>
            </a:pPr>
            <a:r>
              <a:rPr lang="pt-BR" altLang="pt-BR" sz="2400" dirty="0" smtClean="0">
                <a:solidFill>
                  <a:srgbClr val="FF0000"/>
                </a:solidFill>
                <a:effectLst>
                  <a:outerShdw blurRad="38100" dist="38100" dir="2700000" algn="tl">
                    <a:srgbClr val="C0C0C0"/>
                  </a:outerShdw>
                </a:effectLst>
              </a:rPr>
              <a:t>detecção automática de acidentes para rápida resposta às emergências ...</a:t>
            </a:r>
          </a:p>
          <a:p>
            <a:pPr>
              <a:lnSpc>
                <a:spcPct val="80000"/>
              </a:lnSpc>
            </a:pPr>
            <a:r>
              <a:rPr lang="pt-BR" altLang="pt-BR" sz="2500" dirty="0" smtClean="0">
                <a:effectLst>
                  <a:outerShdw blurRad="38100" dist="38100" dir="2700000" algn="tl">
                    <a:srgbClr val="C0C0C0"/>
                  </a:outerShdw>
                </a:effectLst>
              </a:rPr>
              <a:t>Há a necessidade de utilizar mais tecnologia (TIC) na </a:t>
            </a:r>
            <a:r>
              <a:rPr lang="pt-BR" altLang="pt-BR" sz="2500" dirty="0" err="1" smtClean="0">
                <a:effectLst>
                  <a:outerShdw blurRad="38100" dist="38100" dir="2700000" algn="tl">
                    <a:srgbClr val="C0C0C0"/>
                  </a:outerShdw>
                </a:effectLst>
              </a:rPr>
              <a:t>infra-estrutura</a:t>
            </a:r>
            <a:r>
              <a:rPr lang="pt-BR" altLang="pt-BR" sz="2500" dirty="0" smtClean="0">
                <a:effectLst>
                  <a:outerShdw blurRad="38100" dist="38100" dir="2700000" algn="tl">
                    <a:srgbClr val="C0C0C0"/>
                  </a:outerShdw>
                </a:effectLst>
              </a:rPr>
              <a:t> das vias, a fim de</a:t>
            </a:r>
          </a:p>
          <a:p>
            <a:pPr lvl="1">
              <a:lnSpc>
                <a:spcPct val="80000"/>
              </a:lnSpc>
            </a:pPr>
            <a:r>
              <a:rPr lang="pt-BR" altLang="pt-BR" sz="2400" dirty="0" smtClean="0">
                <a:effectLst>
                  <a:outerShdw blurRad="38100" dist="38100" dir="2700000" algn="tl">
                    <a:srgbClr val="C0C0C0"/>
                  </a:outerShdw>
                </a:effectLst>
              </a:rPr>
              <a:t>melhorar </a:t>
            </a:r>
          </a:p>
          <a:p>
            <a:pPr lvl="2">
              <a:lnSpc>
                <a:spcPct val="80000"/>
              </a:lnSpc>
            </a:pPr>
            <a:r>
              <a:rPr lang="pt-BR" altLang="pt-BR" sz="2000" dirty="0" smtClean="0">
                <a:solidFill>
                  <a:srgbClr val="FF0000"/>
                </a:solidFill>
                <a:effectLst>
                  <a:outerShdw blurRad="38100" dist="38100" dir="2700000" algn="tl">
                    <a:srgbClr val="C0C0C0"/>
                  </a:outerShdw>
                </a:effectLst>
              </a:rPr>
              <a:t>a qualidade de sua conservação</a:t>
            </a:r>
          </a:p>
          <a:p>
            <a:pPr lvl="2">
              <a:lnSpc>
                <a:spcPct val="80000"/>
              </a:lnSpc>
            </a:pPr>
            <a:r>
              <a:rPr lang="pt-BR" altLang="pt-BR" sz="2000" dirty="0" smtClean="0">
                <a:solidFill>
                  <a:srgbClr val="FF0000"/>
                </a:solidFill>
                <a:effectLst>
                  <a:outerShdw blurRad="38100" dist="38100" dir="2700000" algn="tl">
                    <a:srgbClr val="C0C0C0"/>
                  </a:outerShdw>
                </a:effectLst>
              </a:rPr>
              <a:t>tipos de serviços prestados</a:t>
            </a:r>
          </a:p>
          <a:p>
            <a:pPr lvl="1">
              <a:lnSpc>
                <a:spcPct val="80000"/>
              </a:lnSpc>
            </a:pPr>
            <a:r>
              <a:rPr lang="pt-BR" altLang="pt-BR" sz="2400" dirty="0" smtClean="0">
                <a:effectLst>
                  <a:outerShdw blurRad="38100" dist="38100" dir="2700000" algn="tl">
                    <a:srgbClr val="C0C0C0"/>
                  </a:outerShdw>
                </a:effectLst>
              </a:rPr>
              <a:t>Minimizar</a:t>
            </a:r>
          </a:p>
          <a:p>
            <a:pPr lvl="2">
              <a:lnSpc>
                <a:spcPct val="80000"/>
              </a:lnSpc>
            </a:pPr>
            <a:r>
              <a:rPr lang="pt-BR" altLang="pt-BR" sz="2000" dirty="0" smtClean="0">
                <a:solidFill>
                  <a:srgbClr val="FF0000"/>
                </a:solidFill>
                <a:effectLst>
                  <a:outerShdw blurRad="38100" dist="38100" dir="2700000" algn="tl">
                    <a:srgbClr val="C0C0C0"/>
                  </a:outerShdw>
                </a:effectLst>
              </a:rPr>
              <a:t>o número de acidentes - </a:t>
            </a:r>
            <a:r>
              <a:rPr lang="pt-BR" altLang="pt-BR" sz="2000" dirty="0" err="1" smtClean="0">
                <a:solidFill>
                  <a:srgbClr val="FF0000"/>
                </a:solidFill>
                <a:effectLst>
                  <a:outerShdw blurRad="38100" dist="38100" dir="2700000" algn="tl">
                    <a:srgbClr val="C0C0C0"/>
                  </a:outerShdw>
                </a:effectLst>
              </a:rPr>
              <a:t>conseqüentemente</a:t>
            </a:r>
            <a:r>
              <a:rPr lang="pt-BR" altLang="pt-BR" sz="2000" dirty="0" smtClean="0">
                <a:solidFill>
                  <a:srgbClr val="FF0000"/>
                </a:solidFill>
                <a:effectLst>
                  <a:outerShdw blurRad="38100" dist="38100" dir="2700000" algn="tl">
                    <a:srgbClr val="C0C0C0"/>
                  </a:outerShdw>
                </a:effectLst>
              </a:rPr>
              <a:t> o número de vítimas</a:t>
            </a:r>
            <a:r>
              <a:rPr lang="pt-BR" altLang="pt-BR" sz="2000" dirty="0" smtClean="0">
                <a:effectLst>
                  <a:outerShdw blurRad="38100" dist="38100" dir="2700000" algn="tl">
                    <a:srgbClr val="C0C0C0"/>
                  </a:outerShdw>
                </a:effectLst>
              </a:rPr>
              <a:t> </a:t>
            </a:r>
          </a:p>
          <a:p>
            <a:pPr lvl="2">
              <a:lnSpc>
                <a:spcPct val="80000"/>
              </a:lnSpc>
            </a:pPr>
            <a:r>
              <a:rPr lang="pt-BR" altLang="pt-BR" sz="2000" dirty="0" smtClean="0">
                <a:effectLst>
                  <a:outerShdw blurRad="38100" dist="38100" dir="2700000" algn="tl">
                    <a:srgbClr val="C0C0C0"/>
                  </a:outerShdw>
                </a:effectLst>
              </a:rPr>
              <a:t>a agressão ao </a:t>
            </a:r>
            <a:r>
              <a:rPr lang="pt-BR" altLang="pt-BR" sz="2000" dirty="0" smtClean="0">
                <a:solidFill>
                  <a:srgbClr val="FF0000"/>
                </a:solidFill>
                <a:effectLst>
                  <a:outerShdw blurRad="38100" dist="38100" dir="2700000" algn="tl">
                    <a:srgbClr val="C0C0C0"/>
                  </a:outerShdw>
                </a:effectLst>
              </a:rPr>
              <a:t>meio ambiente (</a:t>
            </a:r>
            <a:r>
              <a:rPr lang="pt-BR" altLang="pt-BR" sz="2000" b="1" u="sng" dirty="0" smtClean="0">
                <a:solidFill>
                  <a:srgbClr val="FF0000"/>
                </a:solidFill>
                <a:effectLst>
                  <a:outerShdw blurRad="38100" dist="38100" dir="2700000" algn="tl">
                    <a:srgbClr val="C0C0C0"/>
                  </a:outerShdw>
                </a:effectLst>
              </a:rPr>
              <a:t>Rodovias com Certificação Verde</a:t>
            </a:r>
            <a:r>
              <a:rPr lang="pt-BR" altLang="pt-BR" sz="2000" dirty="0" smtClean="0">
                <a:solidFill>
                  <a:srgbClr val="FF0000"/>
                </a:solidFill>
                <a:effectLst>
                  <a:outerShdw blurRad="38100" dist="38100" dir="2700000" algn="tl">
                    <a:srgbClr val="C0C0C0"/>
                  </a:outerShdw>
                </a:effectLst>
              </a:rPr>
              <a:t>)</a:t>
            </a:r>
            <a:endParaRPr lang="pt-BR" altLang="pt-BR" sz="2000" b="1" dirty="0" smtClean="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5274940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Retângulo 2"/>
          <p:cNvSpPr>
            <a:spLocks noChangeArrowheads="1"/>
          </p:cNvSpPr>
          <p:nvPr/>
        </p:nvSpPr>
        <p:spPr bwMode="auto">
          <a:xfrm>
            <a:off x="1241425" y="1989138"/>
            <a:ext cx="6661150" cy="4176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pt-BR"/>
          </a:p>
        </p:txBody>
      </p:sp>
      <p:sp>
        <p:nvSpPr>
          <p:cNvPr id="9" name="Forma livre 8"/>
          <p:cNvSpPr/>
          <p:nvPr/>
        </p:nvSpPr>
        <p:spPr>
          <a:xfrm>
            <a:off x="12446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1" name="Forma livre 10"/>
          <p:cNvSpPr/>
          <p:nvPr/>
        </p:nvSpPr>
        <p:spPr>
          <a:xfrm>
            <a:off x="25860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3" name="Forma livre 12">
            <a:hlinkClick r:id="rId3" action="ppaction://hlinksldjump"/>
          </p:cNvPr>
          <p:cNvSpPr/>
          <p:nvPr/>
        </p:nvSpPr>
        <p:spPr>
          <a:xfrm>
            <a:off x="3927475" y="5186363"/>
            <a:ext cx="1289050"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5" name="Forma livre 14"/>
          <p:cNvSpPr/>
          <p:nvPr/>
        </p:nvSpPr>
        <p:spPr>
          <a:xfrm>
            <a:off x="52705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grpSp>
        <p:nvGrpSpPr>
          <p:cNvPr id="1832967" name="Group 7"/>
          <p:cNvGrpSpPr>
            <a:grpSpLocks/>
          </p:cNvGrpSpPr>
          <p:nvPr/>
        </p:nvGrpSpPr>
        <p:grpSpPr bwMode="auto">
          <a:xfrm>
            <a:off x="1244600" y="1990725"/>
            <a:ext cx="6657975" cy="3108325"/>
            <a:chOff x="784" y="1254"/>
            <a:chExt cx="4194" cy="1958"/>
          </a:xfrm>
        </p:grpSpPr>
        <p:sp>
          <p:nvSpPr>
            <p:cNvPr id="6" name="Forma livre 5"/>
            <p:cNvSpPr/>
            <p:nvPr/>
          </p:nvSpPr>
          <p:spPr>
            <a:xfrm>
              <a:off x="784" y="1254"/>
              <a:ext cx="4192"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tx2">
                <a:lumMod val="50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5720" rIns="45720" spcCol="1270" anchor="ctr"/>
            <a:lstStyle/>
            <a:p>
              <a:pPr algn="ctr" defTabSz="533400" eaLnBrk="1" fontAlgn="auto" hangingPunct="1">
                <a:lnSpc>
                  <a:spcPct val="90000"/>
                </a:lnSpc>
                <a:spcBef>
                  <a:spcPct val="0"/>
                </a:spcBef>
                <a:spcAft>
                  <a:spcPct val="35000"/>
                </a:spcAft>
                <a:buClrTx/>
                <a:buSzTx/>
                <a:buFontTx/>
                <a:buNone/>
                <a:defRPr/>
              </a:pPr>
              <a:r>
                <a:rPr lang="pt-BR" sz="1200" dirty="0">
                  <a:effectLst>
                    <a:outerShdw blurRad="38100" dist="38100" dir="2700000" algn="tl">
                      <a:srgbClr val="000000">
                        <a:alpha val="43137"/>
                      </a:srgbClr>
                    </a:outerShdw>
                  </a:effectLst>
                  <a:latin typeface="Arial Narrow" pitchFamily="34" charset="0"/>
                  <a:cs typeface="Arial" pitchFamily="34" charset="0"/>
                </a:rPr>
                <a:t> </a:t>
              </a:r>
              <a:r>
                <a:rPr lang="pt-BR" sz="2000" dirty="0">
                  <a:effectLst>
                    <a:outerShdw blurRad="38100" dist="38100" dir="2700000" algn="tl">
                      <a:srgbClr val="000000">
                        <a:alpha val="43137"/>
                      </a:srgbClr>
                    </a:outerShdw>
                  </a:effectLst>
                  <a:latin typeface="Arial Narrow" pitchFamily="34" charset="0"/>
                  <a:cs typeface="Arial" pitchFamily="34" charset="0"/>
                </a:rPr>
                <a:t>Arquitetura de referência de ITS</a:t>
              </a:r>
            </a:p>
          </p:txBody>
        </p:sp>
        <p:sp>
          <p:nvSpPr>
            <p:cNvPr id="7" name="Forma livre 6"/>
            <p:cNvSpPr/>
            <p:nvPr/>
          </p:nvSpPr>
          <p:spPr>
            <a:xfrm>
              <a:off x="785" y="1925"/>
              <a:ext cx="4193"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accent2">
                <a:lumMod val="7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53340" tIns="53340" rIns="53340" bIns="53340" spcCol="1270" anchor="ctr"/>
            <a:lstStyle/>
            <a:p>
              <a:pPr algn="ctr" defTabSz="622300" eaLnBrk="1" fontAlgn="auto" hangingPunct="1">
                <a:lnSpc>
                  <a:spcPct val="90000"/>
                </a:lnSpc>
                <a:spcBef>
                  <a:spcPct val="0"/>
                </a:spcBef>
                <a:spcAft>
                  <a:spcPct val="35000"/>
                </a:spcAft>
                <a:buClrTx/>
                <a:buSzTx/>
                <a:buFontTx/>
                <a:buNone/>
                <a:defRPr/>
              </a:pPr>
              <a:r>
                <a:rPr lang="pt-BR" sz="1400" dirty="0">
                  <a:effectLst>
                    <a:outerShdw blurRad="38100" dist="38100" dir="2700000" algn="tl">
                      <a:srgbClr val="000000">
                        <a:alpha val="43137"/>
                      </a:srgbClr>
                    </a:outerShdw>
                  </a:effectLst>
                  <a:latin typeface="Arial Narrow" pitchFamily="34" charset="0"/>
                  <a:cs typeface="Arial" pitchFamily="34" charset="0"/>
                </a:rPr>
                <a:t>2. Operações e gerenciamento de tráfego</a:t>
              </a:r>
            </a:p>
          </p:txBody>
        </p:sp>
        <p:sp>
          <p:nvSpPr>
            <p:cNvPr id="8" name="Forma livre 7"/>
            <p:cNvSpPr/>
            <p:nvPr/>
          </p:nvSpPr>
          <p:spPr>
            <a:xfrm>
              <a:off x="784"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2.1 Gerenciamento e controle de tráfego</a:t>
              </a:r>
            </a:p>
          </p:txBody>
        </p:sp>
        <p:sp>
          <p:nvSpPr>
            <p:cNvPr id="10" name="Forma livre 9"/>
            <p:cNvSpPr/>
            <p:nvPr/>
          </p:nvSpPr>
          <p:spPr>
            <a:xfrm>
              <a:off x="1629"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2.2 Gerenciamento de incidentes relacionados ao transporte</a:t>
              </a:r>
            </a:p>
          </p:txBody>
        </p:sp>
        <p:sp>
          <p:nvSpPr>
            <p:cNvPr id="12" name="Forma livre 11"/>
            <p:cNvSpPr/>
            <p:nvPr/>
          </p:nvSpPr>
          <p:spPr>
            <a:xfrm>
              <a:off x="2474" y="2596"/>
              <a:ext cx="812"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2.3 Gerenciamento de demanda</a:t>
              </a:r>
            </a:p>
          </p:txBody>
        </p:sp>
        <p:sp>
          <p:nvSpPr>
            <p:cNvPr id="14" name="Forma livre 13"/>
            <p:cNvSpPr/>
            <p:nvPr/>
          </p:nvSpPr>
          <p:spPr>
            <a:xfrm>
              <a:off x="3320"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2.4 Gerenciamento de manutenção da infraestrutura do transporte</a:t>
              </a:r>
            </a:p>
          </p:txBody>
        </p:sp>
        <p:sp>
          <p:nvSpPr>
            <p:cNvPr id="16" name="Forma livre 15"/>
            <p:cNvSpPr/>
            <p:nvPr/>
          </p:nvSpPr>
          <p:spPr>
            <a:xfrm>
              <a:off x="4165"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2.5 Diretrizes/ cumprimento das regras de trânsito</a:t>
              </a:r>
            </a:p>
          </p:txBody>
        </p:sp>
      </p:grpSp>
      <p:sp>
        <p:nvSpPr>
          <p:cNvPr id="17" name="Forma livre 16"/>
          <p:cNvSpPr/>
          <p:nvPr/>
        </p:nvSpPr>
        <p:spPr>
          <a:xfrm>
            <a:off x="66119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832976" name="Rectangle 16"/>
          <p:cNvSpPr>
            <a:spLocks/>
          </p:cNvSpPr>
          <p:nvPr/>
        </p:nvSpPr>
        <p:spPr bwMode="auto">
          <a:xfrm>
            <a:off x="250825" y="228600"/>
            <a:ext cx="8713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itchFamily="34" charset="0"/>
              </a:defRPr>
            </a:lvl1pPr>
            <a:lvl2pPr>
              <a:spcBef>
                <a:spcPct val="0"/>
              </a:spcBef>
              <a:defRPr sz="4400">
                <a:solidFill>
                  <a:schemeClr val="tx2"/>
                </a:solidFill>
                <a:latin typeface="Tw Cen MT" pitchFamily="34" charset="0"/>
              </a:defRPr>
            </a:lvl2pPr>
            <a:lvl3pPr>
              <a:spcBef>
                <a:spcPct val="0"/>
              </a:spcBef>
              <a:defRPr sz="4400">
                <a:solidFill>
                  <a:schemeClr val="tx2"/>
                </a:solidFill>
                <a:latin typeface="Tw Cen MT" pitchFamily="34" charset="0"/>
              </a:defRPr>
            </a:lvl3pPr>
            <a:lvl4pPr>
              <a:spcBef>
                <a:spcPct val="0"/>
              </a:spcBef>
              <a:defRPr sz="4400">
                <a:solidFill>
                  <a:schemeClr val="tx2"/>
                </a:solidFill>
                <a:latin typeface="Tw Cen MT" pitchFamily="34" charset="0"/>
              </a:defRPr>
            </a:lvl4pPr>
            <a:lvl5pPr>
              <a:spcBef>
                <a:spcPct val="0"/>
              </a:spcBef>
              <a:defRPr sz="4400">
                <a:solidFill>
                  <a:schemeClr val="tx2"/>
                </a:solidFill>
                <a:latin typeface="Tw Cen MT" pitchFamily="34" charset="0"/>
              </a:defRPr>
            </a:lvl5pPr>
            <a:lvl6pPr marL="457200" eaLnBrk="0" fontAlgn="base" hangingPunct="0">
              <a:spcBef>
                <a:spcPct val="0"/>
              </a:spcBef>
              <a:spcAft>
                <a:spcPct val="0"/>
              </a:spcAft>
              <a:defRPr sz="4400">
                <a:solidFill>
                  <a:schemeClr val="tx2"/>
                </a:solidFill>
                <a:latin typeface="Tw Cen MT" pitchFamily="34" charset="0"/>
              </a:defRPr>
            </a:lvl6pPr>
            <a:lvl7pPr marL="914400" eaLnBrk="0" fontAlgn="base" hangingPunct="0">
              <a:spcBef>
                <a:spcPct val="0"/>
              </a:spcBef>
              <a:spcAft>
                <a:spcPct val="0"/>
              </a:spcAft>
              <a:defRPr sz="4400">
                <a:solidFill>
                  <a:schemeClr val="tx2"/>
                </a:solidFill>
                <a:latin typeface="Tw Cen MT" pitchFamily="34" charset="0"/>
              </a:defRPr>
            </a:lvl7pPr>
            <a:lvl8pPr marL="1371600" eaLnBrk="0" fontAlgn="base" hangingPunct="0">
              <a:spcBef>
                <a:spcPct val="0"/>
              </a:spcBef>
              <a:spcAft>
                <a:spcPct val="0"/>
              </a:spcAft>
              <a:defRPr sz="4400">
                <a:solidFill>
                  <a:schemeClr val="tx2"/>
                </a:solidFill>
                <a:latin typeface="Tw Cen MT" pitchFamily="34" charset="0"/>
              </a:defRPr>
            </a:lvl8pPr>
            <a:lvl9pPr marL="1828800" eaLnBrk="0" fontAlgn="base" hangingPunct="0">
              <a:spcBef>
                <a:spcPct val="0"/>
              </a:spcBef>
              <a:spcAft>
                <a:spcPct val="0"/>
              </a:spcAft>
              <a:defRPr sz="4400">
                <a:solidFill>
                  <a:schemeClr val="tx2"/>
                </a:solidFill>
                <a:latin typeface="Tw Cen MT" pitchFamily="34" charset="0"/>
              </a:defRPr>
            </a:lvl9pPr>
          </a:lstStyle>
          <a:p>
            <a:pPr>
              <a:buClrTx/>
              <a:buSzTx/>
              <a:buFontTx/>
              <a:buNone/>
            </a:pPr>
            <a:r>
              <a:rPr lang="pt-BR" altLang="pt-BR" sz="2800" b="1" dirty="0"/>
              <a:t>14813 – 1:</a:t>
            </a:r>
            <a:r>
              <a:rPr lang="pt-BR" altLang="pt-BR" sz="3200" b="1" dirty="0"/>
              <a:t> Domínios de serviços (grupos) ITS</a:t>
            </a:r>
            <a:r>
              <a:rPr lang="pt-BR" altLang="pt-BR" sz="3200" dirty="0"/>
              <a:t> </a:t>
            </a:r>
          </a:p>
        </p:txBody>
      </p:sp>
    </p:spTree>
    <p:extLst>
      <p:ext uri="{BB962C8B-B14F-4D97-AF65-F5344CB8AC3E}">
        <p14:creationId xmlns:p14="http://schemas.microsoft.com/office/powerpoint/2010/main" val="22512160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Rectangle 2"/>
          <p:cNvSpPr>
            <a:spLocks noGrp="1"/>
          </p:cNvSpPr>
          <p:nvPr>
            <p:ph type="title"/>
          </p:nvPr>
        </p:nvSpPr>
        <p:spPr>
          <a:xfrm>
            <a:off x="179388" y="228600"/>
            <a:ext cx="8785225" cy="990600"/>
          </a:xfrm>
        </p:spPr>
        <p:txBody>
          <a:bodyPr/>
          <a:lstStyle/>
          <a:p>
            <a:r>
              <a:rPr lang="pt-BR" altLang="ja-JP" sz="2800" b="1"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2000" b="1" smtClean="0">
                <a:effectLst>
                  <a:outerShdw blurRad="38100" dist="38100" dir="2700000" algn="tl">
                    <a:srgbClr val="C0C0C0"/>
                  </a:outerShdw>
                </a:effectLst>
              </a:rPr>
              <a:t>Traffic Management</a:t>
            </a:r>
            <a:r>
              <a:rPr lang="pt-BR" altLang="ja-JP" sz="2800" b="1" smtClean="0">
                <a:solidFill>
                  <a:srgbClr val="FF0000"/>
                </a:solidFill>
                <a:effectLst>
                  <a:outerShdw blurRad="38100" dist="38100" dir="2700000" algn="tl">
                    <a:srgbClr val="C0C0C0"/>
                  </a:outerShdw>
                </a:effectLst>
                <a:ea typeface="ＭＳ Ｐゴシック" pitchFamily="34" charset="-128"/>
              </a:rPr>
              <a:t>)</a:t>
            </a:r>
            <a:r>
              <a:rPr lang="pt-BR" altLang="ja-JP" sz="3600" b="1" smtClean="0">
                <a:effectLst>
                  <a:outerShdw blurRad="38100" dist="38100" dir="2700000" algn="tl">
                    <a:srgbClr val="C0C0C0"/>
                  </a:outerShdw>
                </a:effectLst>
                <a:ea typeface="ＭＳ Ｐゴシック" pitchFamily="34" charset="-128"/>
              </a:rPr>
              <a:t>: </a:t>
            </a:r>
            <a:r>
              <a:rPr lang="pt-BR" altLang="pt-BR" sz="3600" b="1" smtClean="0">
                <a:solidFill>
                  <a:srgbClr val="0000CC"/>
                </a:solidFill>
                <a:effectLst>
                  <a:outerShdw blurRad="38100" dist="38100" dir="2700000" algn="tl">
                    <a:srgbClr val="C0C0C0"/>
                  </a:outerShdw>
                </a:effectLst>
              </a:rPr>
              <a:t>Serviços/funções envolvidas</a:t>
            </a:r>
            <a:r>
              <a:rPr lang="pt-BR" altLang="pt-BR" smtClean="0">
                <a:effectLst>
                  <a:outerShdw blurRad="38100" dist="38100" dir="2700000" algn="tl">
                    <a:srgbClr val="C0C0C0"/>
                  </a:outerShdw>
                </a:effectLst>
              </a:rPr>
              <a:t>  </a:t>
            </a:r>
            <a:r>
              <a:rPr lang="pt-BR" altLang="ja-JP" sz="3600" b="1" smtClean="0">
                <a:effectLst>
                  <a:outerShdw blurRad="38100" dist="38100" dir="2700000" algn="tl">
                    <a:srgbClr val="C0C0C0"/>
                  </a:outerShdw>
                </a:effectLst>
                <a:ea typeface="ＭＳ Ｐゴシック" pitchFamily="34" charset="-128"/>
              </a:rPr>
              <a:t> </a:t>
            </a:r>
            <a:endParaRPr lang="pt-BR" altLang="pt-BR" sz="3600" b="1" smtClean="0">
              <a:effectLst>
                <a:outerShdw blurRad="38100" dist="38100" dir="2700000" algn="tl">
                  <a:srgbClr val="C0C0C0"/>
                </a:outerShdw>
              </a:effectLst>
              <a:ea typeface="ＭＳ Ｐゴシック" pitchFamily="34" charset="-128"/>
            </a:endParaRPr>
          </a:p>
        </p:txBody>
      </p:sp>
      <p:sp>
        <p:nvSpPr>
          <p:cNvPr id="1687555" name="Rectangle 3"/>
          <p:cNvSpPr>
            <a:spLocks noGrp="1"/>
          </p:cNvSpPr>
          <p:nvPr>
            <p:ph type="body" idx="1"/>
          </p:nvPr>
        </p:nvSpPr>
        <p:spPr>
          <a:xfrm>
            <a:off x="250825" y="1600200"/>
            <a:ext cx="8713788" cy="4852988"/>
          </a:xfrm>
        </p:spPr>
        <p:txBody>
          <a:bodyPr/>
          <a:lstStyle/>
          <a:p>
            <a:pPr>
              <a:lnSpc>
                <a:spcPct val="80000"/>
              </a:lnSpc>
            </a:pPr>
            <a:r>
              <a:rPr lang="en-US" altLang="pt-BR" sz="2100" b="1" dirty="0" err="1" smtClean="0">
                <a:solidFill>
                  <a:schemeClr val="bg1">
                    <a:lumMod val="65000"/>
                  </a:schemeClr>
                </a:solidFill>
                <a:effectLst>
                  <a:outerShdw blurRad="38100" dist="38100" dir="2700000" algn="tl">
                    <a:srgbClr val="C0C0C0"/>
                  </a:outerShdw>
                </a:effectLst>
              </a:rPr>
              <a:t>Gerenciamento</a:t>
            </a:r>
            <a:r>
              <a:rPr lang="en-US" altLang="pt-BR" sz="2100" b="1" dirty="0" smtClean="0">
                <a:solidFill>
                  <a:schemeClr val="bg1">
                    <a:lumMod val="65000"/>
                  </a:schemeClr>
                </a:solidFill>
                <a:effectLst>
                  <a:outerShdw blurRad="38100" dist="38100" dir="2700000" algn="tl">
                    <a:srgbClr val="C0C0C0"/>
                  </a:outerShdw>
                </a:effectLst>
              </a:rPr>
              <a:t> e </a:t>
            </a:r>
            <a:r>
              <a:rPr lang="en-US" altLang="pt-BR" sz="2100" b="1" dirty="0" err="1" smtClean="0">
                <a:solidFill>
                  <a:schemeClr val="bg1">
                    <a:lumMod val="65000"/>
                  </a:schemeClr>
                </a:solidFill>
                <a:effectLst>
                  <a:outerShdw blurRad="38100" dist="38100" dir="2700000" algn="tl">
                    <a:srgbClr val="C0C0C0"/>
                  </a:outerShdw>
                </a:effectLst>
              </a:rPr>
              <a:t>controle</a:t>
            </a:r>
            <a:r>
              <a:rPr lang="en-US" altLang="pt-BR" sz="2100" b="1" dirty="0" smtClean="0">
                <a:solidFill>
                  <a:schemeClr val="bg1">
                    <a:lumMod val="65000"/>
                  </a:schemeClr>
                </a:solidFill>
                <a:effectLst>
                  <a:outerShdw blurRad="38100" dist="38100" dir="2700000" algn="tl">
                    <a:srgbClr val="C0C0C0"/>
                  </a:outerShdw>
                </a:effectLst>
              </a:rPr>
              <a:t> (dos </a:t>
            </a:r>
            <a:r>
              <a:rPr lang="en-US" altLang="pt-BR" sz="2100" b="1" dirty="0" err="1" smtClean="0">
                <a:solidFill>
                  <a:schemeClr val="bg1">
                    <a:lumMod val="65000"/>
                  </a:schemeClr>
                </a:solidFill>
                <a:effectLst>
                  <a:outerShdw blurRad="38100" dist="38100" dir="2700000" algn="tl">
                    <a:srgbClr val="C0C0C0"/>
                  </a:outerShdw>
                </a:effectLst>
              </a:rPr>
              <a:t>fluxos</a:t>
            </a:r>
            <a:r>
              <a:rPr lang="en-US" altLang="pt-BR" sz="2100" b="1" dirty="0" smtClean="0">
                <a:solidFill>
                  <a:schemeClr val="bg1">
                    <a:lumMod val="65000"/>
                  </a:schemeClr>
                </a:solidFill>
                <a:effectLst>
                  <a:outerShdw blurRad="38100" dist="38100" dir="2700000" algn="tl">
                    <a:srgbClr val="C0C0C0"/>
                  </a:outerShdw>
                </a:effectLst>
              </a:rPr>
              <a:t>) de </a:t>
            </a:r>
            <a:r>
              <a:rPr lang="en-US" altLang="pt-BR" sz="2100" b="1" dirty="0" err="1" smtClean="0">
                <a:solidFill>
                  <a:schemeClr val="bg1">
                    <a:lumMod val="65000"/>
                  </a:schemeClr>
                </a:solidFill>
                <a:effectLst>
                  <a:outerShdw blurRad="38100" dist="38100" dir="2700000" algn="tl">
                    <a:srgbClr val="C0C0C0"/>
                  </a:outerShdw>
                </a:effectLst>
              </a:rPr>
              <a:t>tráfego</a:t>
            </a:r>
            <a:endParaRPr lang="en-US" altLang="pt-BR" sz="2100" b="1" dirty="0" smtClean="0">
              <a:solidFill>
                <a:schemeClr val="bg1">
                  <a:lumMod val="65000"/>
                </a:schemeClr>
              </a:solidFill>
              <a:effectLst>
                <a:outerShdw blurRad="38100" dist="38100" dir="2700000" algn="tl">
                  <a:srgbClr val="C0C0C0"/>
                </a:outerShdw>
              </a:effectLst>
            </a:endParaRPr>
          </a:p>
          <a:p>
            <a:pPr lvl="1">
              <a:lnSpc>
                <a:spcPct val="80000"/>
              </a:lnSpc>
            </a:pPr>
            <a:r>
              <a:rPr lang="en-US" altLang="pt-BR" sz="2000" dirty="0" smtClean="0">
                <a:solidFill>
                  <a:schemeClr val="bg1">
                    <a:lumMod val="65000"/>
                  </a:schemeClr>
                </a:solidFill>
                <a:effectLst>
                  <a:outerShdw blurRad="38100" dist="38100" dir="2700000" algn="tl">
                    <a:srgbClr val="C0C0C0"/>
                  </a:outerShdw>
                </a:effectLst>
              </a:rPr>
              <a:t>Traffic Management and Control (AUTROADS)</a:t>
            </a:r>
          </a:p>
          <a:p>
            <a:pPr lvl="1">
              <a:lnSpc>
                <a:spcPct val="80000"/>
              </a:lnSpc>
            </a:pPr>
            <a:r>
              <a:rPr lang="en-US" altLang="pt-BR" sz="2000" dirty="0" smtClean="0">
                <a:solidFill>
                  <a:schemeClr val="bg1">
                    <a:lumMod val="65000"/>
                  </a:schemeClr>
                </a:solidFill>
                <a:effectLst>
                  <a:outerShdw blurRad="38100" dist="38100" dir="2700000" algn="tl">
                    <a:srgbClr val="C0C0C0"/>
                  </a:outerShdw>
                </a:effectLst>
                <a:hlinkClick r:id="rId3"/>
              </a:rPr>
              <a:t>Traffic Control</a:t>
            </a:r>
            <a:r>
              <a:rPr lang="en-US" altLang="pt-BR" sz="2000" dirty="0" smtClean="0">
                <a:solidFill>
                  <a:schemeClr val="bg1">
                    <a:lumMod val="65000"/>
                  </a:schemeClr>
                </a:solidFill>
                <a:effectLst>
                  <a:outerShdw blurRad="38100" dist="38100" dir="2700000" algn="tl">
                    <a:srgbClr val="C0C0C0"/>
                  </a:outerShdw>
                </a:effectLst>
              </a:rPr>
              <a:t> (CANADA)</a:t>
            </a:r>
            <a:endParaRPr lang="pt-BR" altLang="pt-BR" sz="2000" dirty="0" smtClean="0">
              <a:solidFill>
                <a:schemeClr val="bg1">
                  <a:lumMod val="65000"/>
                </a:schemeClr>
              </a:solidFill>
              <a:effectLst>
                <a:outerShdw blurRad="38100" dist="38100" dir="2700000" algn="tl">
                  <a:srgbClr val="C0C0C0"/>
                </a:outerShdw>
              </a:effectLst>
            </a:endParaRPr>
          </a:p>
          <a:p>
            <a:pPr>
              <a:lnSpc>
                <a:spcPct val="80000"/>
              </a:lnSpc>
            </a:pPr>
            <a:r>
              <a:rPr lang="pt-BR" altLang="pt-BR" sz="2100" b="1" dirty="0" smtClean="0">
                <a:solidFill>
                  <a:schemeClr val="bg1">
                    <a:lumMod val="65000"/>
                  </a:schemeClr>
                </a:solidFill>
                <a:effectLst>
                  <a:outerShdw blurRad="38100" dist="38100" dir="2700000" algn="tl">
                    <a:srgbClr val="C0C0C0"/>
                  </a:outerShdw>
                </a:effectLst>
              </a:rPr>
              <a:t>Gerenciamento de incidentes relacionados (à rede de) transportes</a:t>
            </a: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rPr>
              <a:t>Incident</a:t>
            </a:r>
            <a:r>
              <a:rPr lang="pt-BR" altLang="pt-BR" sz="2000" dirty="0" smtClean="0">
                <a:solidFill>
                  <a:schemeClr val="bg1">
                    <a:lumMod val="65000"/>
                  </a:schemeClr>
                </a:solidFill>
                <a:effectLst>
                  <a:outerShdw blurRad="38100" dist="38100" dir="2700000" algn="tl">
                    <a:srgbClr val="C0C0C0"/>
                  </a:outerShdw>
                </a:effectLst>
              </a:rPr>
              <a:t> Management (AUTROADS / CANADA)</a:t>
            </a:r>
          </a:p>
          <a:p>
            <a:pPr>
              <a:lnSpc>
                <a:spcPct val="80000"/>
              </a:lnSpc>
            </a:pPr>
            <a:r>
              <a:rPr lang="pt-BR" altLang="pt-BR" sz="2100" b="1" dirty="0" smtClean="0">
                <a:solidFill>
                  <a:schemeClr val="bg1">
                    <a:lumMod val="65000"/>
                  </a:schemeClr>
                </a:solidFill>
                <a:effectLst>
                  <a:outerShdw blurRad="38100" dist="38100" dir="2700000" algn="tl">
                    <a:srgbClr val="C0C0C0"/>
                  </a:outerShdw>
                </a:effectLst>
              </a:rPr>
              <a:t>Gerenciamento de demanda</a:t>
            </a: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rPr>
              <a:t>Demand</a:t>
            </a:r>
            <a:r>
              <a:rPr lang="pt-BR" altLang="pt-BR" sz="2000" dirty="0" smtClean="0">
                <a:solidFill>
                  <a:schemeClr val="bg1">
                    <a:lumMod val="65000"/>
                  </a:schemeClr>
                </a:solidFill>
                <a:effectLst>
                  <a:outerShdw blurRad="38100" dist="38100" dir="2700000" algn="tl">
                    <a:srgbClr val="C0C0C0"/>
                  </a:outerShdw>
                </a:effectLst>
              </a:rPr>
              <a:t> Management (AUTROADS)</a:t>
            </a: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hlinkClick r:id="rId4"/>
              </a:rPr>
              <a:t>Travel</a:t>
            </a:r>
            <a:r>
              <a:rPr lang="pt-BR" altLang="pt-BR" sz="2000" dirty="0" smtClean="0">
                <a:solidFill>
                  <a:schemeClr val="bg1">
                    <a:lumMod val="65000"/>
                  </a:schemeClr>
                </a:solidFill>
                <a:effectLst>
                  <a:outerShdw blurRad="38100" dist="38100" dir="2700000" algn="tl">
                    <a:srgbClr val="C0C0C0"/>
                  </a:outerShdw>
                </a:effectLst>
                <a:hlinkClick r:id="rId4"/>
              </a:rPr>
              <a:t> </a:t>
            </a:r>
            <a:r>
              <a:rPr lang="pt-BR" altLang="pt-BR" sz="2000" dirty="0" err="1" smtClean="0">
                <a:solidFill>
                  <a:schemeClr val="bg1">
                    <a:lumMod val="65000"/>
                  </a:schemeClr>
                </a:solidFill>
                <a:effectLst>
                  <a:outerShdw blurRad="38100" dist="38100" dir="2700000" algn="tl">
                    <a:srgbClr val="C0C0C0"/>
                  </a:outerShdw>
                </a:effectLst>
                <a:hlinkClick r:id="rId4"/>
              </a:rPr>
              <a:t>Demand</a:t>
            </a:r>
            <a:r>
              <a:rPr lang="pt-BR" altLang="pt-BR" sz="2000" dirty="0" smtClean="0">
                <a:solidFill>
                  <a:schemeClr val="bg1">
                    <a:lumMod val="65000"/>
                  </a:schemeClr>
                </a:solidFill>
                <a:effectLst>
                  <a:outerShdw blurRad="38100" dist="38100" dir="2700000" algn="tl">
                    <a:srgbClr val="C0C0C0"/>
                  </a:outerShdw>
                </a:effectLst>
                <a:hlinkClick r:id="rId4"/>
              </a:rPr>
              <a:t> Management</a:t>
            </a:r>
            <a:r>
              <a:rPr lang="pt-BR" altLang="pt-BR" sz="2000" dirty="0" smtClean="0">
                <a:solidFill>
                  <a:schemeClr val="bg1">
                    <a:lumMod val="65000"/>
                  </a:schemeClr>
                </a:solidFill>
                <a:effectLst>
                  <a:outerShdw blurRad="38100" dist="38100" dir="2700000" algn="tl">
                    <a:srgbClr val="C0C0C0"/>
                  </a:outerShdw>
                </a:effectLst>
              </a:rPr>
              <a:t> (CANADA)</a:t>
            </a:r>
          </a:p>
          <a:p>
            <a:pPr>
              <a:lnSpc>
                <a:spcPct val="80000"/>
              </a:lnSpc>
            </a:pPr>
            <a:r>
              <a:rPr lang="pt-BR" altLang="pt-BR" sz="2100" b="1" dirty="0" smtClean="0">
                <a:solidFill>
                  <a:srgbClr val="FF0000"/>
                </a:solidFill>
                <a:effectLst>
                  <a:outerShdw blurRad="38100" dist="38100" dir="2700000" algn="tl">
                    <a:srgbClr val="C0C0C0"/>
                  </a:outerShdw>
                </a:effectLst>
              </a:rPr>
              <a:t>Gerenciamento de manutenção da infraestrutura do transporte</a:t>
            </a:r>
            <a:r>
              <a:rPr lang="pt-BR" altLang="pt-BR" sz="2100" dirty="0" smtClean="0">
                <a:effectLst>
                  <a:outerShdw blurRad="38100" dist="38100" dir="2700000" algn="tl">
                    <a:srgbClr val="C0C0C0"/>
                  </a:outerShdw>
                </a:effectLst>
              </a:rPr>
              <a:t> </a:t>
            </a:r>
            <a:endParaRPr lang="pt-BR" altLang="pt-BR" sz="2100" b="1" dirty="0" smtClean="0">
              <a:effectLst>
                <a:outerShdw blurRad="38100" dist="38100" dir="2700000" algn="tl">
                  <a:srgbClr val="C0C0C0"/>
                </a:outerShdw>
              </a:effectLst>
            </a:endParaRPr>
          </a:p>
          <a:p>
            <a:pPr lvl="1">
              <a:lnSpc>
                <a:spcPct val="80000"/>
              </a:lnSpc>
            </a:pPr>
            <a:r>
              <a:rPr lang="pt-BR" altLang="pt-BR" sz="2000" dirty="0" err="1" smtClean="0">
                <a:effectLst>
                  <a:outerShdw blurRad="38100" dist="38100" dir="2700000" algn="tl">
                    <a:srgbClr val="C0C0C0"/>
                  </a:outerShdw>
                </a:effectLst>
              </a:rPr>
              <a:t>Infrastructure</a:t>
            </a:r>
            <a:r>
              <a:rPr lang="pt-BR" altLang="pt-BR" sz="2000" dirty="0" smtClean="0">
                <a:effectLst>
                  <a:outerShdw blurRad="38100" dist="38100" dir="2700000" algn="tl">
                    <a:srgbClr val="C0C0C0"/>
                  </a:outerShdw>
                </a:effectLst>
              </a:rPr>
              <a:t> </a:t>
            </a:r>
            <a:r>
              <a:rPr lang="pt-BR" altLang="pt-BR" sz="2000" dirty="0" err="1" smtClean="0">
                <a:effectLst>
                  <a:outerShdw blurRad="38100" dist="38100" dir="2700000" algn="tl">
                    <a:srgbClr val="C0C0C0"/>
                  </a:outerShdw>
                </a:effectLst>
              </a:rPr>
              <a:t>Maintenance</a:t>
            </a:r>
            <a:r>
              <a:rPr lang="pt-BR" altLang="pt-BR" sz="2000" dirty="0" smtClean="0">
                <a:effectLst>
                  <a:outerShdw blurRad="38100" dist="38100" dir="2700000" algn="tl">
                    <a:srgbClr val="C0C0C0"/>
                  </a:outerShdw>
                </a:effectLst>
              </a:rPr>
              <a:t> Management (AUSTROADS)</a:t>
            </a:r>
            <a:endParaRPr lang="en-US" altLang="pt-BR" sz="2000" dirty="0" smtClean="0">
              <a:effectLst>
                <a:outerShdw blurRad="38100" dist="38100" dir="2700000" algn="tl">
                  <a:srgbClr val="C0C0C0"/>
                </a:outerShdw>
              </a:effectLst>
            </a:endParaRPr>
          </a:p>
          <a:p>
            <a:pPr>
              <a:lnSpc>
                <a:spcPct val="80000"/>
              </a:lnSpc>
            </a:pPr>
            <a:r>
              <a:rPr lang="pt-BR" altLang="pt-BR" sz="2100" b="1" dirty="0" smtClean="0">
                <a:solidFill>
                  <a:schemeClr val="bg2"/>
                </a:solidFill>
                <a:effectLst>
                  <a:outerShdw blurRad="38100" dist="38100" dir="2700000" algn="tl">
                    <a:srgbClr val="C0C0C0"/>
                  </a:outerShdw>
                </a:effectLst>
              </a:rPr>
              <a:t>Diretrizes/ cumprimento das regras de trânsito</a:t>
            </a:r>
            <a:endParaRPr lang="en-US" altLang="pt-BR" sz="2100" b="1" dirty="0" smtClean="0">
              <a:solidFill>
                <a:schemeClr val="bg2"/>
              </a:solidFill>
              <a:effectLst>
                <a:outerShdw blurRad="38100" dist="38100" dir="2700000" algn="tl">
                  <a:srgbClr val="C0C0C0"/>
                </a:outerShdw>
              </a:effectLst>
            </a:endParaRPr>
          </a:p>
          <a:p>
            <a:pPr lvl="1">
              <a:lnSpc>
                <a:spcPct val="80000"/>
              </a:lnSpc>
            </a:pPr>
            <a:r>
              <a:rPr lang="en-US" altLang="pt-BR" sz="2000" dirty="0" smtClean="0">
                <a:solidFill>
                  <a:schemeClr val="bg2"/>
                </a:solidFill>
                <a:effectLst>
                  <a:outerShdw blurRad="38100" dist="38100" dir="2700000" algn="tl">
                    <a:srgbClr val="C0C0C0"/>
                  </a:outerShdw>
                </a:effectLst>
              </a:rPr>
              <a:t>Policing / Enforcing Traffic Regulations (AUTROADS)</a:t>
            </a:r>
          </a:p>
          <a:p>
            <a:pPr lvl="1">
              <a:lnSpc>
                <a:spcPct val="80000"/>
              </a:lnSpc>
            </a:pPr>
            <a:r>
              <a:rPr lang="en-US" altLang="pt-BR" sz="2000" dirty="0" smtClean="0">
                <a:solidFill>
                  <a:schemeClr val="bg2"/>
                </a:solidFill>
                <a:effectLst>
                  <a:outerShdw blurRad="38100" dist="38100" dir="2700000" algn="tl">
                    <a:srgbClr val="C0C0C0"/>
                  </a:outerShdw>
                </a:effectLst>
                <a:hlinkClick r:id="rId5"/>
              </a:rPr>
              <a:t>Automated Dynamic Warning and Enforcement</a:t>
            </a:r>
            <a:r>
              <a:rPr lang="en-US" altLang="pt-BR" sz="2000" dirty="0" smtClean="0">
                <a:solidFill>
                  <a:schemeClr val="bg2"/>
                </a:solidFill>
                <a:effectLst>
                  <a:outerShdw blurRad="38100" dist="38100" dir="2700000" algn="tl">
                    <a:srgbClr val="C0C0C0"/>
                  </a:outerShdw>
                </a:effectLst>
              </a:rPr>
              <a:t> </a:t>
            </a:r>
            <a:r>
              <a:rPr lang="pt-BR" altLang="pt-BR" sz="2100" dirty="0" smtClean="0">
                <a:solidFill>
                  <a:schemeClr val="bg2"/>
                </a:solidFill>
                <a:effectLst>
                  <a:outerShdw blurRad="38100" dist="38100" dir="2700000" algn="tl">
                    <a:srgbClr val="C0C0C0"/>
                  </a:outerShdw>
                </a:effectLst>
              </a:rPr>
              <a:t>(CANADA)</a:t>
            </a:r>
          </a:p>
          <a:p>
            <a:pPr lvl="1">
              <a:lnSpc>
                <a:spcPct val="80000"/>
              </a:lnSpc>
            </a:pPr>
            <a:r>
              <a:rPr lang="en-US" altLang="pt-BR" sz="2200" dirty="0" smtClean="0">
                <a:solidFill>
                  <a:schemeClr val="bg2"/>
                </a:solidFill>
                <a:effectLst>
                  <a:outerShdw blurRad="38100" dist="38100" dir="2700000" algn="tl">
                    <a:srgbClr val="C0C0C0"/>
                  </a:outerShdw>
                </a:effectLst>
                <a:hlinkClick r:id="rId6"/>
              </a:rPr>
              <a:t>Emissions Testing And Mitigation</a:t>
            </a:r>
            <a:r>
              <a:rPr lang="en-US" altLang="pt-BR" sz="2200" b="1" dirty="0" smtClean="0">
                <a:solidFill>
                  <a:schemeClr val="bg2"/>
                </a:solidFill>
                <a:effectLst>
                  <a:outerShdw blurRad="38100" dist="38100" dir="2700000" algn="tl">
                    <a:srgbClr val="C0C0C0"/>
                  </a:outerShdw>
                </a:effectLst>
              </a:rPr>
              <a:t> </a:t>
            </a:r>
            <a:r>
              <a:rPr lang="en-US" altLang="pt-BR" sz="2200" dirty="0" smtClean="0">
                <a:solidFill>
                  <a:schemeClr val="bg2"/>
                </a:solidFill>
                <a:effectLst>
                  <a:outerShdw blurRad="38100" dist="38100" dir="2700000" algn="tl">
                    <a:srgbClr val="C0C0C0"/>
                  </a:outerShdw>
                </a:effectLst>
              </a:rPr>
              <a:t>(CANADA)</a:t>
            </a:r>
            <a:endParaRPr lang="pt-BR" altLang="pt-BR" sz="1600" dirty="0" smtClean="0">
              <a:solidFill>
                <a:schemeClr val="bg2"/>
              </a:solidFill>
              <a:effectLst>
                <a:outerShdw blurRad="38100" dist="38100" dir="2700000" algn="tl">
                  <a:srgbClr val="C0C0C0"/>
                </a:outerShdw>
              </a:effectLst>
            </a:endParaRPr>
          </a:p>
          <a:p>
            <a:pPr lvl="1">
              <a:lnSpc>
                <a:spcPct val="80000"/>
              </a:lnSpc>
            </a:pPr>
            <a:endParaRPr lang="pt-BR" altLang="pt-BR" sz="20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1706247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Rectangle 2"/>
          <p:cNvSpPr>
            <a:spLocks noGrp="1"/>
          </p:cNvSpPr>
          <p:nvPr>
            <p:ph type="title"/>
          </p:nvPr>
        </p:nvSpPr>
        <p:spPr>
          <a:xfrm>
            <a:off x="323850" y="228600"/>
            <a:ext cx="8640763" cy="990600"/>
          </a:xfrm>
        </p:spPr>
        <p:txBody>
          <a:bodyPr/>
          <a:lstStyle/>
          <a:p>
            <a:r>
              <a:rPr lang="pt-BR" altLang="ja-JP" sz="2800" b="1" dirty="0"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1200" b="1" dirty="0" smtClean="0">
                <a:effectLst>
                  <a:outerShdw blurRad="38100" dist="38100" dir="2700000" algn="tl">
                    <a:srgbClr val="C0C0C0"/>
                  </a:outerShdw>
                </a:effectLst>
              </a:rPr>
              <a:t>(ABNT/ISO 14813-1)</a:t>
            </a:r>
            <a:r>
              <a:rPr lang="pt-BR" altLang="ja-JP" sz="2800" b="1" dirty="0" smtClean="0">
                <a:solidFill>
                  <a:srgbClr val="FF0000"/>
                </a:solidFill>
                <a:effectLst>
                  <a:outerShdw blurRad="38100" dist="38100" dir="2700000" algn="tl">
                    <a:srgbClr val="C0C0C0"/>
                  </a:outerShdw>
                </a:effectLst>
                <a:ea typeface="ＭＳ Ｐゴシック" pitchFamily="34" charset="-128"/>
              </a:rPr>
              <a:t> </a:t>
            </a:r>
            <a:r>
              <a:rPr lang="pt-BR" altLang="ja-JP" sz="2000" b="1" dirty="0" smtClean="0">
                <a:solidFill>
                  <a:srgbClr val="0000CC"/>
                </a:solidFill>
                <a:effectLst>
                  <a:outerShdw blurRad="38100" dist="38100" dir="2700000" algn="tl">
                    <a:srgbClr val="C0C0C0"/>
                  </a:outerShdw>
                </a:effectLst>
                <a:ea typeface="ＭＳ Ｐゴシック" pitchFamily="34" charset="-128"/>
              </a:rPr>
              <a:t>Gerenciamento </a:t>
            </a:r>
            <a:r>
              <a:rPr lang="pt-BR" altLang="pt-BR" sz="2000" b="1" dirty="0" smtClean="0">
                <a:solidFill>
                  <a:srgbClr val="0000CC"/>
                </a:solidFill>
                <a:effectLst>
                  <a:outerShdw blurRad="38100" dist="38100" dir="2700000" algn="tl">
                    <a:srgbClr val="C0C0C0"/>
                  </a:outerShdw>
                </a:effectLst>
                <a:ea typeface="ＭＳ Ｐゴシック" pitchFamily="34" charset="-128"/>
              </a:rPr>
              <a:t>de manutenção da infraestrutura do transporte</a:t>
            </a:r>
            <a:r>
              <a:rPr lang="pt-BR" altLang="ja-JP" sz="2800" b="1" dirty="0" smtClean="0">
                <a:solidFill>
                  <a:srgbClr val="FF0000"/>
                </a:solidFill>
                <a:effectLst>
                  <a:outerShdw blurRad="38100" dist="38100" dir="2700000" algn="tl">
                    <a:srgbClr val="C0C0C0"/>
                  </a:outerShdw>
                </a:effectLst>
                <a:ea typeface="ＭＳ Ｐゴシック" pitchFamily="34" charset="-128"/>
              </a:rPr>
              <a:t> </a:t>
            </a:r>
            <a:endParaRPr lang="pt-BR" altLang="pt-BR" sz="2800" b="1" dirty="0" smtClean="0">
              <a:solidFill>
                <a:srgbClr val="FF0000"/>
              </a:solidFill>
              <a:effectLst>
                <a:outerShdw blurRad="38100" dist="38100" dir="2700000" algn="tl">
                  <a:srgbClr val="C0C0C0"/>
                </a:outerShdw>
              </a:effectLst>
              <a:ea typeface="ＭＳ Ｐゴシック" pitchFamily="34" charset="-128"/>
            </a:endParaRPr>
          </a:p>
        </p:txBody>
      </p:sp>
      <p:sp>
        <p:nvSpPr>
          <p:cNvPr id="1691651" name="Rectangle 3"/>
          <p:cNvSpPr>
            <a:spLocks noGrp="1"/>
          </p:cNvSpPr>
          <p:nvPr>
            <p:ph type="body" idx="1"/>
          </p:nvPr>
        </p:nvSpPr>
        <p:spPr>
          <a:xfrm>
            <a:off x="250825" y="1600200"/>
            <a:ext cx="8713788" cy="4852988"/>
          </a:xfrm>
        </p:spPr>
        <p:txBody>
          <a:bodyPr/>
          <a:lstStyle/>
          <a:p>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r>
              <a:rPr lang="pt-BR" altLang="pt-BR" sz="2400" dirty="0" smtClean="0">
                <a:effectLst>
                  <a:outerShdw blurRad="38100" dist="38100" dir="2700000" algn="tl">
                    <a:srgbClr val="C0C0C0"/>
                  </a:outerShdw>
                </a:effectLst>
              </a:rPr>
              <a:t>Este grupo de serviços abrange a o gerenciamento da manutenção da rede viária e da infraestrutura de telecomunicações e de TI utilizada, como por ex., </a:t>
            </a:r>
          </a:p>
          <a:p>
            <a:pPr lvl="2"/>
            <a:r>
              <a:rPr lang="pt-BR" altLang="pt-BR" sz="2000" dirty="0" smtClean="0">
                <a:effectLst>
                  <a:outerShdw blurRad="38100" dist="38100" dir="2700000" algn="tl">
                    <a:srgbClr val="C0C0C0"/>
                  </a:outerShdw>
                </a:effectLst>
              </a:rPr>
              <a:t>Gerenciamento da </a:t>
            </a:r>
            <a:r>
              <a:rPr lang="pt-BR" altLang="pt-BR" sz="2000" dirty="0" smtClean="0">
                <a:solidFill>
                  <a:srgbClr val="FF0000"/>
                </a:solidFill>
                <a:effectLst>
                  <a:outerShdw blurRad="38100" dist="38100" dir="2700000" algn="tl">
                    <a:srgbClr val="C0C0C0"/>
                  </a:outerShdw>
                </a:effectLst>
              </a:rPr>
              <a:t>manutenção do pavimento</a:t>
            </a:r>
          </a:p>
          <a:p>
            <a:pPr lvl="2"/>
            <a:r>
              <a:rPr lang="pt-BR" altLang="pt-BR" sz="2000" dirty="0" smtClean="0">
                <a:effectLst>
                  <a:outerShdw blurRad="38100" dist="38100" dir="2700000" algn="tl">
                    <a:srgbClr val="C0C0C0"/>
                  </a:outerShdw>
                </a:effectLst>
              </a:rPr>
              <a:t>Gerenciamento da </a:t>
            </a:r>
            <a:r>
              <a:rPr lang="pt-BR" altLang="pt-BR" sz="2000" dirty="0" smtClean="0">
                <a:solidFill>
                  <a:srgbClr val="FF0000"/>
                </a:solidFill>
                <a:effectLst>
                  <a:outerShdw blurRad="38100" dist="38100" dir="2700000" algn="tl">
                    <a:srgbClr val="C0C0C0"/>
                  </a:outerShdw>
                </a:effectLst>
              </a:rPr>
              <a:t>manutenção de obras de arte</a:t>
            </a:r>
            <a:r>
              <a:rPr lang="pt-BR" altLang="pt-BR" sz="2000" dirty="0" smtClean="0">
                <a:effectLst>
                  <a:outerShdw blurRad="38100" dist="38100" dir="2700000" algn="tl">
                    <a:srgbClr val="C0C0C0"/>
                  </a:outerShdw>
                </a:effectLst>
              </a:rPr>
              <a:t> (pontes e viadutos)</a:t>
            </a:r>
          </a:p>
          <a:p>
            <a:pPr lvl="2"/>
            <a:r>
              <a:rPr lang="pt-BR" altLang="pt-BR" sz="2000" dirty="0" smtClean="0">
                <a:effectLst>
                  <a:outerShdw blurRad="38100" dist="38100" dir="2700000" algn="tl">
                    <a:srgbClr val="C0C0C0"/>
                  </a:outerShdw>
                </a:effectLst>
              </a:rPr>
              <a:t>Gerenciamento da </a:t>
            </a:r>
            <a:r>
              <a:rPr lang="pt-BR" altLang="pt-BR" sz="2000" b="1" u="sng" dirty="0" smtClean="0">
                <a:solidFill>
                  <a:srgbClr val="FF0000"/>
                </a:solidFill>
                <a:effectLst>
                  <a:outerShdw blurRad="38100" dist="38100" dir="2700000" algn="tl">
                    <a:srgbClr val="C0C0C0"/>
                  </a:outerShdw>
                </a:effectLst>
              </a:rPr>
              <a:t>manutenção de sinais de trânsito</a:t>
            </a:r>
            <a:r>
              <a:rPr lang="pt-BR" altLang="pt-BR" sz="2000" b="1" u="sng" dirty="0" smtClean="0">
                <a:effectLst>
                  <a:outerShdw blurRad="38100" dist="38100" dir="2700000" algn="tl">
                    <a:srgbClr val="C0C0C0"/>
                  </a:outerShdw>
                </a:effectLst>
              </a:rPr>
              <a:t> </a:t>
            </a:r>
            <a:r>
              <a:rPr lang="pt-BR" altLang="pt-BR" sz="2000" dirty="0" smtClean="0">
                <a:effectLst>
                  <a:outerShdw blurRad="38100" dist="38100" dir="2700000" algn="tl">
                    <a:srgbClr val="C0C0C0"/>
                  </a:outerShdw>
                </a:effectLst>
              </a:rPr>
              <a:t>(semáforos)</a:t>
            </a:r>
          </a:p>
          <a:p>
            <a:pPr lvl="2"/>
            <a:r>
              <a:rPr lang="pt-BR" altLang="pt-BR" sz="2000" dirty="0" smtClean="0">
                <a:solidFill>
                  <a:srgbClr val="FF0000"/>
                </a:solidFill>
                <a:effectLst>
                  <a:outerShdw blurRad="38100" dist="38100" dir="2700000" algn="tl">
                    <a:srgbClr val="C0C0C0"/>
                  </a:outerShdw>
                </a:effectLst>
              </a:rPr>
              <a:t>Outros equipamentos necessários aos serviços de utilidade pública</a:t>
            </a:r>
            <a:endParaRPr lang="pt-BR" altLang="pt-BR" sz="20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3881351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p:cNvSpPr>
          <p:nvPr>
            <p:ph type="body" idx="1"/>
          </p:nvPr>
        </p:nvSpPr>
        <p:spPr>
          <a:xfrm>
            <a:off x="612775" y="1600200"/>
            <a:ext cx="8153400" cy="4525963"/>
          </a:xfrm>
        </p:spPr>
        <p:txBody>
          <a:bodyPr/>
          <a:lstStyle/>
          <a:p>
            <a:endParaRPr lang="pt-BR" altLang="pt-BR" smtClean="0"/>
          </a:p>
        </p:txBody>
      </p:sp>
      <p:sp>
        <p:nvSpPr>
          <p:cNvPr id="1959939" name="Rectangle 3"/>
          <p:cNvSpPr>
            <a:spLocks noGrp="1"/>
          </p:cNvSpPr>
          <p:nvPr>
            <p:ph type="title"/>
          </p:nvPr>
        </p:nvSpPr>
        <p:spPr>
          <a:xfrm>
            <a:off x="609600" y="228600"/>
            <a:ext cx="8153400" cy="990600"/>
          </a:xfrm>
          <a:noFill/>
          <a:ln/>
        </p:spPr>
        <p:txBody>
          <a:bodyPr/>
          <a:lstStyle/>
          <a:p>
            <a:r>
              <a:rPr lang="pt-BR" altLang="pt-BR" sz="4800" b="1" smtClean="0">
                <a:solidFill>
                  <a:srgbClr val="FF0000"/>
                </a:solidFill>
                <a:effectLst>
                  <a:outerShdw blurRad="38100" dist="38100" dir="2700000" algn="tl">
                    <a:srgbClr val="C0C0C0"/>
                  </a:outerShdw>
                </a:effectLst>
              </a:rPr>
              <a:t>Modelos para Reflexões</a:t>
            </a:r>
            <a:endParaRPr lang="pt-BR" altLang="pt-BR" sz="4800" b="1" smtClean="0">
              <a:solidFill>
                <a:srgbClr val="FF00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ChangeArrowheads="1"/>
          </p:cNvSpPr>
          <p:nvPr>
            <p:ph type="title" idx="4294967295"/>
          </p:nvPr>
        </p:nvSpPr>
        <p:spPr>
          <a:xfrm>
            <a:off x="612775" y="228600"/>
            <a:ext cx="8153400" cy="990600"/>
          </a:xfrm>
        </p:spPr>
        <p:txBody>
          <a:bodyPr/>
          <a:lstStyle/>
          <a:p>
            <a:pPr eaLnBrk="1" hangingPunct="1"/>
            <a:r>
              <a:rPr lang="pt-BR" altLang="pt-BR" sz="4000" b="1" smtClean="0">
                <a:effectLst>
                  <a:outerShdw blurRad="38100" dist="38100" dir="2700000" algn="tl">
                    <a:srgbClr val="C0C0C0"/>
                  </a:outerShdw>
                </a:effectLst>
              </a:rPr>
              <a:t>PTR2580 - Leitura Citada</a:t>
            </a:r>
            <a:endParaRPr lang="en-US" altLang="pt-BR" sz="4000" b="1" smtClean="0">
              <a:effectLst>
                <a:outerShdw blurRad="38100" dist="38100" dir="2700000" algn="tl">
                  <a:srgbClr val="C0C0C0"/>
                </a:outerShdw>
              </a:effectLst>
            </a:endParaRPr>
          </a:p>
        </p:txBody>
      </p:sp>
      <p:sp>
        <p:nvSpPr>
          <p:cNvPr id="1961987" name="Rectangle 3"/>
          <p:cNvSpPr>
            <a:spLocks noGrp="1" noChangeArrowheads="1"/>
          </p:cNvSpPr>
          <p:nvPr>
            <p:ph sz="quarter" idx="4294967295"/>
          </p:nvPr>
        </p:nvSpPr>
        <p:spPr>
          <a:xfrm>
            <a:off x="612775" y="1600200"/>
            <a:ext cx="8153400" cy="4495800"/>
          </a:xfrm>
        </p:spPr>
        <p:txBody>
          <a:bodyPr/>
          <a:lstStyle/>
          <a:p>
            <a:r>
              <a:rPr lang="pt-BR" altLang="pt-BR" sz="2500" smtClean="0">
                <a:solidFill>
                  <a:srgbClr val="333300"/>
                </a:solidFill>
                <a:effectLst>
                  <a:outerShdw blurRad="38100" dist="38100" dir="2700000" algn="tl">
                    <a:srgbClr val="C0C0C0"/>
                  </a:outerShdw>
                </a:effectLst>
              </a:rPr>
              <a:t>SMITH, Laurence C. </a:t>
            </a:r>
            <a:r>
              <a:rPr lang="pt-BR" altLang="pt-BR" sz="2500" b="1" smtClean="0">
                <a:solidFill>
                  <a:srgbClr val="333300"/>
                </a:solidFill>
                <a:effectLst>
                  <a:outerShdw blurRad="38100" dist="38100" dir="2700000" algn="tl">
                    <a:srgbClr val="C0C0C0"/>
                  </a:outerShdw>
                </a:effectLst>
              </a:rPr>
              <a:t>O mundo em 2050</a:t>
            </a:r>
            <a:r>
              <a:rPr lang="pt-BR" altLang="pt-BR" sz="2500" smtClean="0">
                <a:solidFill>
                  <a:srgbClr val="333300"/>
                </a:solidFill>
                <a:effectLst>
                  <a:outerShdw blurRad="38100" dist="38100" dir="2700000" algn="tl">
                    <a:srgbClr val="C0C0C0"/>
                  </a:outerShdw>
                </a:effectLst>
              </a:rPr>
              <a:t> – Como a demografia, a demanda de recursos naturais, a globalização, a mudança climática e a tecnologia moldarão o futuro. Campus (Elsevier Editora Ltda), 2011.</a:t>
            </a:r>
          </a:p>
          <a:p>
            <a:pPr lvl="1"/>
            <a:r>
              <a:rPr lang="pt-BR" altLang="pt-BR" sz="2400" smtClean="0">
                <a:solidFill>
                  <a:srgbClr val="333300"/>
                </a:solidFill>
                <a:effectLst>
                  <a:outerShdw blurRad="38100" dist="38100" dir="2700000" algn="tl">
                    <a:srgbClr val="C0C0C0"/>
                  </a:outerShdw>
                </a:effectLst>
              </a:rPr>
              <a:t>Caps. 1, 2 e 3</a:t>
            </a:r>
          </a:p>
          <a:p>
            <a:pPr lvl="1"/>
            <a:r>
              <a:rPr lang="pt-BR" altLang="pt-BR" sz="2400" smtClean="0">
                <a:solidFill>
                  <a:srgbClr val="333300"/>
                </a:solidFill>
                <a:effectLst>
                  <a:outerShdw blurRad="38100" dist="38100" dir="2700000" algn="tl">
                    <a:srgbClr val="C0C0C0"/>
                  </a:outerShdw>
                </a:effectLst>
              </a:rPr>
              <a:t>Cap 1: as forças globais</a:t>
            </a:r>
          </a:p>
          <a:p>
            <a:pPr lvl="1"/>
            <a:r>
              <a:rPr lang="pt-BR" altLang="pt-BR" sz="2400" smtClean="0">
                <a:solidFill>
                  <a:srgbClr val="333300"/>
                </a:solidFill>
                <a:effectLst>
                  <a:outerShdw blurRad="38100" dist="38100" dir="2700000" algn="tl">
                    <a:srgbClr val="C0C0C0"/>
                  </a:outerShdw>
                </a:effectLst>
              </a:rPr>
              <a:t>Cap 2: Que tipo de cidade queremos ? (pág 30)</a:t>
            </a:r>
          </a:p>
          <a:p>
            <a:pPr marL="1143000" lvl="2"/>
            <a:r>
              <a:rPr lang="pt-BR" altLang="pt-BR" sz="2000" b="1" smtClean="0">
                <a:solidFill>
                  <a:srgbClr val="FF0000"/>
                </a:solidFill>
                <a:effectLst>
                  <a:outerShdw blurRad="38100" dist="38100" dir="2700000" algn="tl">
                    <a:srgbClr val="C0C0C0"/>
                  </a:outerShdw>
                </a:effectLst>
              </a:rPr>
              <a:t>ONU: “XXI é o Século da Cidade”</a:t>
            </a:r>
          </a:p>
          <a:p>
            <a:pPr marL="1143000" lvl="2"/>
            <a:r>
              <a:rPr lang="pt-BR" altLang="pt-BR" sz="2000" smtClean="0">
                <a:solidFill>
                  <a:srgbClr val="333300"/>
                </a:solidFill>
                <a:effectLst>
                  <a:outerShdw blurRad="38100" dist="38100" dir="2700000" algn="tl">
                    <a:srgbClr val="C0C0C0"/>
                  </a:outerShdw>
                </a:effectLst>
              </a:rPr>
              <a:t>Cingapura </a:t>
            </a:r>
            <a:r>
              <a:rPr lang="pt-BR" altLang="pt-BR" sz="2000" i="1" smtClean="0">
                <a:solidFill>
                  <a:srgbClr val="333300"/>
                </a:solidFill>
                <a:effectLst>
                  <a:outerShdw blurRad="38100" dist="38100" dir="2700000" algn="tl">
                    <a:srgbClr val="C0C0C0"/>
                  </a:outerShdw>
                </a:effectLst>
              </a:rPr>
              <a:t>versus </a:t>
            </a:r>
            <a:r>
              <a:rPr lang="pt-BR" altLang="pt-BR" sz="2000" smtClean="0">
                <a:solidFill>
                  <a:srgbClr val="333300"/>
                </a:solidFill>
                <a:effectLst>
                  <a:outerShdw blurRad="38100" dist="38100" dir="2700000" algn="tl">
                    <a:srgbClr val="C0C0C0"/>
                  </a:outerShdw>
                </a:effectLst>
              </a:rPr>
              <a:t>Lagos (Nigéria) </a:t>
            </a:r>
          </a:p>
        </p:txBody>
      </p:sp>
      <p:sp>
        <p:nvSpPr>
          <p:cNvPr id="1961988"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Text Box 2"/>
          <p:cNvSpPr txBox="1">
            <a:spLocks noChangeArrowheads="1"/>
          </p:cNvSpPr>
          <p:nvPr/>
        </p:nvSpPr>
        <p:spPr bwMode="auto">
          <a:xfrm>
            <a:off x="365125" y="142875"/>
            <a:ext cx="8577263"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pt-BR" altLang="pt-BR" sz="2800" b="1">
                <a:solidFill>
                  <a:schemeClr val="accent2"/>
                </a:solidFill>
                <a:latin typeface="Times New Roman" pitchFamily="18" charset="0"/>
              </a:rPr>
              <a:t>Sistema de Controle de Acesso em Barcelona / Espanha</a:t>
            </a:r>
            <a:endParaRPr lang="pt-BR" altLang="pt-BR" sz="2400" b="1">
              <a:solidFill>
                <a:srgbClr val="FF0000"/>
              </a:solidFill>
              <a:latin typeface="Times New Roman" pitchFamily="18" charset="0"/>
            </a:endParaRPr>
          </a:p>
          <a:p>
            <a:pPr>
              <a:spcBef>
                <a:spcPct val="0"/>
              </a:spcBef>
              <a:buClrTx/>
              <a:buSzTx/>
              <a:buFontTx/>
              <a:buNone/>
            </a:pPr>
            <a:endParaRPr lang="pt-BR" altLang="pt-BR" sz="2400">
              <a:solidFill>
                <a:srgbClr val="FF0000"/>
              </a:solidFill>
              <a:latin typeface="Times New Roman" pitchFamily="18" charset="0"/>
            </a:endParaRPr>
          </a:p>
          <a:p>
            <a:pPr>
              <a:spcBef>
                <a:spcPct val="0"/>
              </a:spcBef>
              <a:buClrTx/>
              <a:buSzTx/>
              <a:buFontTx/>
              <a:buNone/>
            </a:pPr>
            <a:endParaRPr lang="pt-BR" altLang="pt-BR" sz="2400">
              <a:latin typeface="Times New Roman" pitchFamily="18" charset="0"/>
            </a:endParaRPr>
          </a:p>
        </p:txBody>
      </p:sp>
      <p:pic>
        <p:nvPicPr>
          <p:cNvPr id="1964035" name="Picture 3"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6305550" cy="557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964034"/>
                                        </p:tgtEl>
                                        <p:attrNameLst>
                                          <p:attrName>style.visibility</p:attrName>
                                        </p:attrNameLst>
                                      </p:cBhvr>
                                      <p:to>
                                        <p:strVal val="visible"/>
                                      </p:to>
                                    </p:set>
                                    <p:anim calcmode="lin" valueType="num">
                                      <p:cBhvr additive="base">
                                        <p:cTn id="7" dur="500" fill="hold"/>
                                        <p:tgtEl>
                                          <p:spTgt spid="1964034"/>
                                        </p:tgtEl>
                                        <p:attrNameLst>
                                          <p:attrName>ppt_x</p:attrName>
                                        </p:attrNameLst>
                                      </p:cBhvr>
                                      <p:tavLst>
                                        <p:tav tm="0">
                                          <p:val>
                                            <p:strVal val="0-#ppt_w/2"/>
                                          </p:val>
                                        </p:tav>
                                        <p:tav tm="100000">
                                          <p:val>
                                            <p:strVal val="#ppt_x"/>
                                          </p:val>
                                        </p:tav>
                                      </p:tavLst>
                                    </p:anim>
                                    <p:anim calcmode="lin" valueType="num">
                                      <p:cBhvr additive="base">
                                        <p:cTn id="8" dur="500" fill="hold"/>
                                        <p:tgtEl>
                                          <p:spTgt spid="19640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2000"/>
                                  </p:stCondLst>
                                  <p:childTnLst>
                                    <p:set>
                                      <p:cBhvr>
                                        <p:cTn id="11" dur="1" fill="hold">
                                          <p:stCondLst>
                                            <p:cond delay="0"/>
                                          </p:stCondLst>
                                        </p:cTn>
                                        <p:tgtEl>
                                          <p:spTgt spid="1964035"/>
                                        </p:tgtEl>
                                        <p:attrNameLst>
                                          <p:attrName>style.visibility</p:attrName>
                                        </p:attrNameLst>
                                      </p:cBhvr>
                                      <p:to>
                                        <p:strVal val="visible"/>
                                      </p:to>
                                    </p:set>
                                    <p:anim calcmode="lin" valueType="num">
                                      <p:cBhvr additive="base">
                                        <p:cTn id="12" dur="500" fill="hold"/>
                                        <p:tgtEl>
                                          <p:spTgt spid="1964035"/>
                                        </p:tgtEl>
                                        <p:attrNameLst>
                                          <p:attrName>ppt_x</p:attrName>
                                        </p:attrNameLst>
                                      </p:cBhvr>
                                      <p:tavLst>
                                        <p:tav tm="0">
                                          <p:val>
                                            <p:strVal val="0-#ppt_w/2"/>
                                          </p:val>
                                        </p:tav>
                                        <p:tav tm="100000">
                                          <p:val>
                                            <p:strVal val="#ppt_x"/>
                                          </p:val>
                                        </p:tav>
                                      </p:tavLst>
                                    </p:anim>
                                    <p:anim calcmode="lin" valueType="num">
                                      <p:cBhvr additive="base">
                                        <p:cTn id="13" dur="500" fill="hold"/>
                                        <p:tgtEl>
                                          <p:spTgt spid="19640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4034"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82" name="Rectangle 2"/>
          <p:cNvSpPr>
            <a:spLocks noGrp="1"/>
          </p:cNvSpPr>
          <p:nvPr>
            <p:ph type="title"/>
          </p:nvPr>
        </p:nvSpPr>
        <p:spPr>
          <a:xfrm>
            <a:off x="179388" y="115888"/>
            <a:ext cx="8893175" cy="990600"/>
          </a:xfrm>
        </p:spPr>
        <p:txBody>
          <a:bodyPr/>
          <a:lstStyle/>
          <a:p>
            <a:r>
              <a:rPr lang="pt-BR" altLang="pt-BR" sz="3200" b="1" dirty="0" smtClean="0">
                <a:solidFill>
                  <a:srgbClr val="FF0000"/>
                </a:solidFill>
                <a:effectLst>
                  <a:outerShdw blurRad="38100" dist="38100" dir="2700000" algn="tl">
                    <a:srgbClr val="C0C0C0"/>
                  </a:outerShdw>
                </a:effectLst>
              </a:rPr>
              <a:t>Reflexões:</a:t>
            </a:r>
            <a:r>
              <a:rPr lang="pt-BR" altLang="pt-BR" sz="4000" b="1" dirty="0" smtClean="0">
                <a:solidFill>
                  <a:srgbClr val="FF0000"/>
                </a:solidFill>
                <a:effectLst>
                  <a:outerShdw blurRad="38100" dist="38100" dir="2700000" algn="tl">
                    <a:srgbClr val="C0C0C0"/>
                  </a:outerShdw>
                </a:effectLst>
              </a:rPr>
              <a:t> </a:t>
            </a:r>
            <a:r>
              <a:rPr lang="pt-BR" altLang="pt-BR" sz="4800" b="1" dirty="0" smtClean="0">
                <a:solidFill>
                  <a:srgbClr val="FF0000"/>
                </a:solidFill>
                <a:effectLst>
                  <a:outerShdw blurRad="38100" dist="38100" dir="2700000" algn="tl">
                    <a:srgbClr val="C0C0C0"/>
                  </a:outerShdw>
                </a:effectLst>
                <a:cs typeface="Times New Roman" pitchFamily="18" charset="0"/>
              </a:rPr>
              <a:t> </a:t>
            </a:r>
            <a:r>
              <a:rPr lang="pt-BR" altLang="pt-BR" sz="2400" b="1" dirty="0" smtClean="0">
                <a:solidFill>
                  <a:srgbClr val="FF0000"/>
                </a:solidFill>
                <a:effectLst>
                  <a:outerShdw blurRad="38100" dist="38100" dir="2700000" algn="tl">
                    <a:srgbClr val="C0C0C0"/>
                  </a:outerShdw>
                </a:effectLst>
              </a:rPr>
              <a:t>Potencial de Impactos e Impactos Medidos</a:t>
            </a:r>
            <a:r>
              <a:rPr lang="pt-BR" altLang="pt-BR" sz="4000" b="1" dirty="0" smtClean="0">
                <a:effectLst>
                  <a:outerShdw blurRad="38100" dist="38100" dir="2700000" algn="tl">
                    <a:srgbClr val="C0C0C0"/>
                  </a:outerShdw>
                </a:effectLst>
              </a:rPr>
              <a:t> </a:t>
            </a:r>
            <a:r>
              <a:rPr lang="pt-BR" altLang="pt-BR" sz="4000" b="1" dirty="0" smtClean="0">
                <a:solidFill>
                  <a:srgbClr val="FF0000"/>
                </a:solidFill>
                <a:effectLst>
                  <a:outerShdw blurRad="38100" dist="38100" dir="2700000" algn="tl">
                    <a:srgbClr val="C0C0C0"/>
                  </a:outerShdw>
                </a:effectLst>
              </a:rPr>
              <a:t/>
            </a:r>
            <a:br>
              <a:rPr lang="pt-BR" altLang="pt-BR" sz="4000" b="1" dirty="0" smtClean="0">
                <a:solidFill>
                  <a:srgbClr val="FF0000"/>
                </a:solidFill>
                <a:effectLst>
                  <a:outerShdw blurRad="38100" dist="38100" dir="2700000" algn="tl">
                    <a:srgbClr val="C0C0C0"/>
                  </a:outerShdw>
                </a:effectLst>
              </a:rPr>
            </a:br>
            <a:r>
              <a:rPr lang="pt-BR" altLang="pt-BR" sz="2800" b="1" dirty="0" smtClean="0">
                <a:solidFill>
                  <a:srgbClr val="0000CC"/>
                </a:solidFill>
              </a:rPr>
              <a:t>Controle de Acesso: Barcelona (Espanha)</a:t>
            </a:r>
          </a:p>
        </p:txBody>
      </p:sp>
      <p:sp>
        <p:nvSpPr>
          <p:cNvPr id="1966083" name="Rectangle 3"/>
          <p:cNvSpPr>
            <a:spLocks noGrp="1"/>
          </p:cNvSpPr>
          <p:nvPr>
            <p:ph type="body" idx="1"/>
          </p:nvPr>
        </p:nvSpPr>
        <p:spPr>
          <a:xfrm>
            <a:off x="612775" y="1600200"/>
            <a:ext cx="8153400" cy="4525963"/>
          </a:xfrm>
        </p:spPr>
        <p:txBody>
          <a:bodyPr/>
          <a:lstStyle/>
          <a:p>
            <a:pPr>
              <a:lnSpc>
                <a:spcPct val="90000"/>
              </a:lnSpc>
            </a:pPr>
            <a:r>
              <a:rPr lang="pt-BR" altLang="pt-BR" sz="2500" smtClean="0">
                <a:effectLst>
                  <a:outerShdw blurRad="38100" dist="38100" dir="2700000" algn="tl">
                    <a:srgbClr val="C0C0C0"/>
                  </a:outerShdw>
                </a:effectLst>
              </a:rPr>
              <a:t>Durante os Jogos Olímpicos de </a:t>
            </a:r>
            <a:r>
              <a:rPr lang="pt-BR" altLang="pt-BR" sz="2500" smtClean="0">
                <a:solidFill>
                  <a:srgbClr val="FF0000"/>
                </a:solidFill>
                <a:effectLst>
                  <a:outerShdw blurRad="38100" dist="38100" dir="2700000" algn="tl">
                    <a:srgbClr val="C0C0C0"/>
                  </a:outerShdw>
                </a:effectLst>
              </a:rPr>
              <a:t>1992 </a:t>
            </a:r>
            <a:r>
              <a:rPr lang="pt-BR" altLang="pt-BR" sz="2500" smtClean="0">
                <a:effectLst>
                  <a:outerShdw blurRad="38100" dist="38100" dir="2700000" algn="tl">
                    <a:srgbClr val="C0C0C0"/>
                  </a:outerShdw>
                </a:effectLst>
              </a:rPr>
              <a:t>foi instalado um sistema de controle de acesso, visando à proteção de áreas residenciais da cidade</a:t>
            </a:r>
          </a:p>
          <a:p>
            <a:pPr>
              <a:lnSpc>
                <a:spcPct val="90000"/>
              </a:lnSpc>
            </a:pPr>
            <a:r>
              <a:rPr lang="pt-BR" altLang="pt-BR" sz="2500" smtClean="0">
                <a:effectLst>
                  <a:outerShdw blurRad="38100" dist="38100" dir="2700000" algn="tl">
                    <a:srgbClr val="C0C0C0"/>
                  </a:outerShdw>
                </a:effectLst>
              </a:rPr>
              <a:t>Em </a:t>
            </a:r>
            <a:r>
              <a:rPr lang="pt-BR" altLang="pt-BR" sz="2500" smtClean="0">
                <a:solidFill>
                  <a:srgbClr val="FF0000"/>
                </a:solidFill>
                <a:effectLst>
                  <a:outerShdw blurRad="38100" dist="38100" dir="2700000" algn="tl">
                    <a:srgbClr val="C0C0C0"/>
                  </a:outerShdw>
                </a:effectLst>
              </a:rPr>
              <a:t>1995</a:t>
            </a:r>
            <a:r>
              <a:rPr lang="pt-BR" altLang="pt-BR" sz="2500" smtClean="0">
                <a:effectLst>
                  <a:outerShdw blurRad="38100" dist="38100" dir="2700000" algn="tl">
                    <a:srgbClr val="C0C0C0"/>
                  </a:outerShdw>
                </a:effectLst>
              </a:rPr>
              <a:t> esse sistema foi ampliado no centro histórico da cidade</a:t>
            </a:r>
          </a:p>
          <a:p>
            <a:pPr lvl="1">
              <a:lnSpc>
                <a:spcPct val="90000"/>
              </a:lnSpc>
            </a:pPr>
            <a:r>
              <a:rPr lang="pt-BR" altLang="pt-BR" sz="2200" smtClean="0">
                <a:effectLst>
                  <a:outerShdw blurRad="38100" dist="38100" dir="2700000" algn="tl">
                    <a:srgbClr val="C0C0C0"/>
                  </a:outerShdw>
                </a:effectLst>
              </a:rPr>
              <a:t>Residentes e pessoas que trabalham na área puderam obter permissão eletrônica de entrada</a:t>
            </a:r>
          </a:p>
          <a:p>
            <a:pPr lvl="1">
              <a:lnSpc>
                <a:spcPct val="90000"/>
              </a:lnSpc>
            </a:pPr>
            <a:r>
              <a:rPr lang="pt-BR" altLang="pt-BR" sz="2200" smtClean="0">
                <a:effectLst>
                  <a:outerShdw blurRad="38100" dist="38100" dir="2700000" algn="tl">
                    <a:srgbClr val="C0C0C0"/>
                  </a:outerShdw>
                </a:effectLst>
              </a:rPr>
              <a:t>Outros somente com permissão temporária ou restrita</a:t>
            </a:r>
          </a:p>
          <a:p>
            <a:pPr>
              <a:lnSpc>
                <a:spcPct val="90000"/>
              </a:lnSpc>
            </a:pPr>
            <a:r>
              <a:rPr lang="pt-BR" altLang="pt-BR" sz="2500" smtClean="0">
                <a:effectLst>
                  <a:outerShdw blurRad="38100" dist="38100" dir="2700000" algn="tl">
                    <a:srgbClr val="C0C0C0"/>
                  </a:outerShdw>
                </a:effectLst>
              </a:rPr>
              <a:t>Este esquema</a:t>
            </a:r>
            <a:r>
              <a:rPr lang="pt-BR" altLang="pt-BR" sz="2500" smtClean="0">
                <a:solidFill>
                  <a:srgbClr val="FF0000"/>
                </a:solidFill>
                <a:effectLst>
                  <a:outerShdw blurRad="38100" dist="38100" dir="2700000" algn="tl">
                    <a:srgbClr val="C0C0C0"/>
                  </a:outerShdw>
                </a:effectLst>
              </a:rPr>
              <a:t> </a:t>
            </a:r>
          </a:p>
          <a:p>
            <a:pPr lvl="1">
              <a:lnSpc>
                <a:spcPct val="90000"/>
              </a:lnSpc>
            </a:pPr>
            <a:r>
              <a:rPr lang="pt-BR" altLang="pt-BR" sz="2200" smtClean="0">
                <a:solidFill>
                  <a:srgbClr val="FF0000"/>
                </a:solidFill>
                <a:effectLst>
                  <a:outerShdw blurRad="38100" dist="38100" dir="2700000" algn="tl">
                    <a:srgbClr val="C0C0C0"/>
                  </a:outerShdw>
                </a:effectLst>
              </a:rPr>
              <a:t>reduziu para um terço o tráfego entrante em cada área</a:t>
            </a:r>
          </a:p>
          <a:p>
            <a:pPr lvl="1">
              <a:lnSpc>
                <a:spcPct val="90000"/>
              </a:lnSpc>
            </a:pPr>
            <a:r>
              <a:rPr lang="pt-BR" altLang="pt-BR" sz="2200" smtClean="0">
                <a:solidFill>
                  <a:srgbClr val="FF0000"/>
                </a:solidFill>
                <a:effectLst>
                  <a:outerShdw blurRad="38100" dist="38100" dir="2700000" algn="tl">
                    <a:srgbClr val="C0C0C0"/>
                  </a:outerShdw>
                </a:effectLst>
              </a:rPr>
              <a:t>incrementou em 15% a disponibilidade de vagas em estacionamentos</a:t>
            </a:r>
            <a:r>
              <a:rPr lang="pt-BR" altLang="pt-BR" sz="220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p:cNvSpPr>
          <p:nvPr>
            <p:ph type="title"/>
          </p:nvPr>
        </p:nvSpPr>
        <p:spPr>
          <a:xfrm>
            <a:off x="179388" y="228600"/>
            <a:ext cx="8785225" cy="990600"/>
          </a:xfrm>
        </p:spPr>
        <p:txBody>
          <a:bodyPr/>
          <a:lstStyle/>
          <a:p>
            <a:pPr marL="838200" indent="-838200"/>
            <a:r>
              <a:rPr lang="pt-BR" altLang="ja-JP" sz="3200" b="1" smtClean="0">
                <a:solidFill>
                  <a:srgbClr val="FF0000"/>
                </a:solidFill>
                <a:effectLst>
                  <a:outerShdw blurRad="38100" dist="38100" dir="2700000" algn="tl">
                    <a:srgbClr val="C0C0C0"/>
                  </a:outerShdw>
                </a:effectLst>
                <a:ea typeface="ＭＳ Ｐゴシック" pitchFamily="34" charset="-128"/>
              </a:rPr>
              <a:t>Operações e gerenciamento de tráfego</a:t>
            </a:r>
            <a:r>
              <a:rPr lang="pt-BR" altLang="ja-JP" sz="3600" b="1" smtClean="0">
                <a:effectLst>
                  <a:outerShdw blurRad="38100" dist="38100" dir="2700000" algn="tl">
                    <a:srgbClr val="C0C0C0"/>
                  </a:outerShdw>
                </a:effectLst>
                <a:ea typeface="ＭＳ Ｐゴシック" pitchFamily="34" charset="-128"/>
              </a:rPr>
              <a:t>:  </a:t>
            </a:r>
            <a:r>
              <a:rPr lang="pt-BR" altLang="pt-BR" sz="2400" b="1" smtClean="0">
                <a:effectLst>
                  <a:outerShdw blurRad="38100" dist="38100" dir="2700000" algn="tl">
                    <a:srgbClr val="C0C0C0"/>
                  </a:outerShdw>
                </a:effectLst>
              </a:rPr>
              <a:t>AUSTROADS</a:t>
            </a:r>
            <a:r>
              <a:rPr lang="pt-BR" altLang="pt-BR" smtClean="0">
                <a:effectLst>
                  <a:outerShdw blurRad="38100" dist="38100" dir="2700000" algn="tl">
                    <a:srgbClr val="C0C0C0"/>
                  </a:outerShdw>
                </a:effectLst>
              </a:rPr>
              <a:t> </a:t>
            </a:r>
            <a:r>
              <a:rPr lang="pt-BR" altLang="ja-JP" sz="3600" b="1" smtClean="0">
                <a:effectLst>
                  <a:outerShdw blurRad="38100" dist="38100" dir="2700000" algn="tl">
                    <a:srgbClr val="C0C0C0"/>
                  </a:outerShdw>
                </a:effectLst>
                <a:ea typeface="ＭＳ Ｐゴシック" pitchFamily="34" charset="-128"/>
              </a:rPr>
              <a:t> </a:t>
            </a:r>
            <a:endParaRPr lang="pt-BR" altLang="pt-BR" sz="3600" b="1" smtClean="0">
              <a:effectLst>
                <a:outerShdw blurRad="38100" dist="38100" dir="2700000" algn="tl">
                  <a:srgbClr val="C0C0C0"/>
                </a:outerShdw>
              </a:effectLst>
            </a:endParaRPr>
          </a:p>
        </p:txBody>
      </p:sp>
      <p:sp>
        <p:nvSpPr>
          <p:cNvPr id="1570819" name="Rectangle 3"/>
          <p:cNvSpPr>
            <a:spLocks noGrp="1"/>
          </p:cNvSpPr>
          <p:nvPr>
            <p:ph type="body" idx="1"/>
          </p:nvPr>
        </p:nvSpPr>
        <p:spPr>
          <a:xfrm>
            <a:off x="250825" y="1600200"/>
            <a:ext cx="8713788" cy="4852988"/>
          </a:xfrm>
        </p:spPr>
        <p:txBody>
          <a:bodyPr/>
          <a:lstStyle/>
          <a:p>
            <a:r>
              <a:rPr lang="pt-BR" altLang="pt-BR" sz="2000" b="1" dirty="0" smtClean="0">
                <a:solidFill>
                  <a:srgbClr val="FF0000"/>
                </a:solidFill>
                <a:effectLst>
                  <a:outerShdw blurRad="38100" dist="38100" dir="2700000" algn="tl">
                    <a:srgbClr val="C0C0C0"/>
                  </a:outerShdw>
                </a:effectLst>
              </a:rPr>
              <a:t>Definição do Grupo de Funcionalidades</a:t>
            </a:r>
            <a:r>
              <a:rPr lang="pt-BR" altLang="pt-BR" sz="2000" b="1" dirty="0" smtClean="0">
                <a:effectLst>
                  <a:outerShdw blurRad="38100" dist="38100" dir="2700000" algn="tl">
                    <a:srgbClr val="C0C0C0"/>
                  </a:outerShdw>
                </a:effectLst>
              </a:rPr>
              <a:t> [PROPÓSITO (o que é ?)]</a:t>
            </a:r>
          </a:p>
          <a:p>
            <a:pPr lvl="1"/>
            <a:r>
              <a:rPr lang="pt-BR" altLang="pt-BR" sz="2400" dirty="0" smtClean="0">
                <a:effectLst>
                  <a:outerShdw blurRad="38100" dist="38100" dir="2700000" algn="tl">
                    <a:srgbClr val="C0C0C0"/>
                  </a:outerShdw>
                </a:effectLst>
              </a:rPr>
              <a:t>“O domínio </a:t>
            </a:r>
            <a:r>
              <a:rPr lang="pt-BR" altLang="pt-BR" sz="2400" dirty="0" smtClean="0">
                <a:solidFill>
                  <a:srgbClr val="FF0000"/>
                </a:solidFill>
                <a:effectLst>
                  <a:outerShdw blurRad="38100" dist="38100" dir="2700000" algn="tl">
                    <a:srgbClr val="C0C0C0"/>
                  </a:outerShdw>
                </a:effectLst>
              </a:rPr>
              <a:t>Gestão de Tráfego e Operações</a:t>
            </a:r>
            <a:r>
              <a:rPr lang="pt-BR" altLang="pt-BR" sz="2400" dirty="0" smtClean="0">
                <a:effectLst>
                  <a:outerShdw blurRad="38100" dist="38100" dir="2700000" algn="tl">
                    <a:srgbClr val="C0C0C0"/>
                  </a:outerShdw>
                </a:effectLst>
              </a:rPr>
              <a:t> aborda especificamente a manutenção do movimento de pessoas, mercadorias e veículos em toda a rede de transportes</a:t>
            </a:r>
          </a:p>
          <a:p>
            <a:pPr lvl="1"/>
            <a:r>
              <a:rPr lang="pt-BR" altLang="pt-BR" sz="2800" dirty="0" smtClean="0">
                <a:effectLst>
                  <a:outerShdw blurRad="38100" dist="38100" dir="2700000" algn="tl">
                    <a:srgbClr val="C0C0C0"/>
                  </a:outerShdw>
                </a:effectLst>
              </a:rPr>
              <a:t>Inclui tanto o monitoramento automatizado e atividades de controle, bem como processos de decisão (tanto automática e manual) que </a:t>
            </a:r>
            <a:r>
              <a:rPr lang="pt-BR" altLang="pt-BR" sz="2800" dirty="0" smtClean="0">
                <a:solidFill>
                  <a:srgbClr val="FF0000"/>
                </a:solidFill>
                <a:effectLst>
                  <a:outerShdw blurRad="38100" dist="38100" dir="2700000" algn="tl">
                    <a:srgbClr val="C0C0C0"/>
                  </a:outerShdw>
                </a:effectLst>
              </a:rPr>
              <a:t>endereçam, em tempo real, </a:t>
            </a:r>
            <a:r>
              <a:rPr lang="pt-BR" altLang="pt-BR" sz="2800" b="1" dirty="0" smtClean="0">
                <a:solidFill>
                  <a:srgbClr val="FF0000"/>
                </a:solidFill>
                <a:effectLst>
                  <a:outerShdw blurRad="38100" dist="38100" dir="2700000" algn="tl">
                    <a:srgbClr val="C0C0C0"/>
                  </a:outerShdw>
                </a:effectLst>
              </a:rPr>
              <a:t>incidentes e outras perturbações na rede de transporte</a:t>
            </a:r>
            <a:r>
              <a:rPr lang="pt-BR" altLang="pt-BR" sz="2800" dirty="0" smtClean="0">
                <a:effectLst>
                  <a:outerShdw blurRad="38100" dist="38100" dir="2700000" algn="tl">
                    <a:srgbClr val="C0C0C0"/>
                  </a:outerShdw>
                </a:effectLst>
              </a:rPr>
              <a:t>, bem como a </a:t>
            </a:r>
            <a:r>
              <a:rPr lang="pt-BR" altLang="pt-BR" sz="2800" b="1" dirty="0" smtClean="0">
                <a:solidFill>
                  <a:srgbClr val="0000CC"/>
                </a:solidFill>
                <a:effectLst>
                  <a:outerShdw blurRad="38100" dist="38100" dir="2700000" algn="tl">
                    <a:srgbClr val="C0C0C0"/>
                  </a:outerShdw>
                </a:effectLst>
              </a:rPr>
              <a:t>gestão da demanda de viagens</a:t>
            </a:r>
            <a:r>
              <a:rPr lang="pt-BR" altLang="pt-BR" sz="2800" dirty="0" smtClean="0">
                <a:effectLst>
                  <a:outerShdw blurRad="38100" dist="38100" dir="2700000" algn="tl">
                    <a:srgbClr val="C0C0C0"/>
                  </a:outerShdw>
                </a:effectLst>
              </a:rPr>
              <a:t> necessárias para manter a mobilidade geral.”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Rectangle 2"/>
          <p:cNvSpPr>
            <a:spLocks noGrp="1"/>
          </p:cNvSpPr>
          <p:nvPr>
            <p:ph type="title"/>
          </p:nvPr>
        </p:nvSpPr>
        <p:spPr>
          <a:xfrm>
            <a:off x="179388" y="115888"/>
            <a:ext cx="8893175" cy="990600"/>
          </a:xfrm>
        </p:spPr>
        <p:txBody>
          <a:bodyPr/>
          <a:lstStyle/>
          <a:p>
            <a:r>
              <a:rPr lang="pt-BR" altLang="pt-BR" sz="3600" b="1" dirty="0" smtClean="0">
                <a:solidFill>
                  <a:srgbClr val="FF0000"/>
                </a:solidFill>
                <a:effectLst>
                  <a:outerShdw blurRad="38100" dist="38100" dir="2700000" algn="tl">
                    <a:srgbClr val="C0C0C0"/>
                  </a:outerShdw>
                </a:effectLst>
              </a:rPr>
              <a:t>Modelo para Reflexões:</a:t>
            </a:r>
            <a:r>
              <a:rPr lang="pt-BR" altLang="pt-BR" b="1" dirty="0" smtClean="0">
                <a:solidFill>
                  <a:srgbClr val="FF0000"/>
                </a:solidFill>
                <a:effectLst>
                  <a:outerShdw blurRad="38100" dist="38100" dir="2700000" algn="tl">
                    <a:srgbClr val="C0C0C0"/>
                  </a:outerShdw>
                </a:effectLst>
              </a:rPr>
              <a:t> </a:t>
            </a:r>
            <a:br>
              <a:rPr lang="pt-BR" altLang="pt-BR" b="1" dirty="0" smtClean="0">
                <a:solidFill>
                  <a:srgbClr val="FF0000"/>
                </a:solidFill>
                <a:effectLst>
                  <a:outerShdw blurRad="38100" dist="38100" dir="2700000" algn="tl">
                    <a:srgbClr val="C0C0C0"/>
                  </a:outerShdw>
                </a:effectLst>
              </a:rPr>
            </a:br>
            <a:r>
              <a:rPr lang="pt-BR" altLang="pt-BR" sz="3200" b="1" dirty="0" smtClean="0">
                <a:solidFill>
                  <a:srgbClr val="0000CC"/>
                </a:solidFill>
              </a:rPr>
              <a:t>Barcelona (Espanha)</a:t>
            </a:r>
          </a:p>
        </p:txBody>
      </p:sp>
      <p:sp>
        <p:nvSpPr>
          <p:cNvPr id="1968131" name="Rectangle 3"/>
          <p:cNvSpPr>
            <a:spLocks noGrp="1"/>
          </p:cNvSpPr>
          <p:nvPr>
            <p:ph type="body" idx="1"/>
          </p:nvPr>
        </p:nvSpPr>
        <p:spPr>
          <a:xfrm>
            <a:off x="612775" y="1600200"/>
            <a:ext cx="8153400" cy="4852988"/>
          </a:xfrm>
        </p:spPr>
        <p:txBody>
          <a:bodyPr/>
          <a:lstStyle/>
          <a:p>
            <a:pPr>
              <a:lnSpc>
                <a:spcPct val="80000"/>
              </a:lnSpc>
            </a:pPr>
            <a:r>
              <a:rPr lang="pt-BR" altLang="pt-BR" sz="2100" smtClean="0">
                <a:effectLst>
                  <a:outerShdw blurRad="38100" dist="38100" dir="2700000" algn="tl">
                    <a:srgbClr val="C0C0C0"/>
                  </a:outerShdw>
                </a:effectLst>
              </a:rPr>
              <a:t>Tem desenvolvido seguidos projetos para tornar-se uma </a:t>
            </a:r>
            <a:r>
              <a:rPr lang="pt-BR" altLang="pt-BR" sz="2100" smtClean="0">
                <a:solidFill>
                  <a:srgbClr val="FF0000"/>
                </a:solidFill>
                <a:effectLst>
                  <a:outerShdw blurRad="38100" dist="38100" dir="2700000" algn="tl">
                    <a:srgbClr val="C0C0C0"/>
                  </a:outerShdw>
                </a:effectLst>
              </a:rPr>
              <a:t>cidade que faz uso intensivo de tecnologia</a:t>
            </a:r>
            <a:r>
              <a:rPr lang="pt-BR" altLang="pt-BR" sz="2100" smtClean="0">
                <a:effectLst>
                  <a:outerShdw blurRad="38100" dist="38100" dir="2700000" algn="tl">
                    <a:srgbClr val="C0C0C0"/>
                  </a:outerShdw>
                </a:effectLst>
              </a:rPr>
              <a:t> para conectar </a:t>
            </a:r>
            <a:r>
              <a:rPr lang="pt-BR" altLang="pt-BR" sz="2100" smtClean="0">
                <a:solidFill>
                  <a:srgbClr val="FF0000"/>
                </a:solidFill>
                <a:effectLst>
                  <a:outerShdw blurRad="38100" dist="38100" dir="2700000" algn="tl">
                    <a:srgbClr val="C0C0C0"/>
                  </a:outerShdw>
                </a:effectLst>
              </a:rPr>
              <a:t>pessoas</a:t>
            </a:r>
            <a:r>
              <a:rPr lang="pt-BR" altLang="pt-BR" sz="2100" smtClean="0">
                <a:effectLst>
                  <a:outerShdw blurRad="38100" dist="38100" dir="2700000" algn="tl">
                    <a:srgbClr val="C0C0C0"/>
                  </a:outerShdw>
                </a:effectLst>
              </a:rPr>
              <a:t>, informações e </a:t>
            </a:r>
            <a:r>
              <a:rPr lang="pt-BR" altLang="pt-BR" sz="2100" smtClean="0">
                <a:solidFill>
                  <a:srgbClr val="FF0000"/>
                </a:solidFill>
                <a:effectLst>
                  <a:outerShdw blurRad="38100" dist="38100" dir="2700000" algn="tl">
                    <a:srgbClr val="C0C0C0"/>
                  </a:outerShdw>
                </a:effectLst>
              </a:rPr>
              <a:t>utilidades da cidade</a:t>
            </a:r>
            <a:r>
              <a:rPr lang="pt-BR" altLang="pt-BR" sz="2100" smtClean="0">
                <a:effectLst>
                  <a:outerShdw blurRad="38100" dist="38100" dir="2700000" algn="tl">
                    <a:srgbClr val="C0C0C0"/>
                  </a:outerShdw>
                </a:effectLst>
              </a:rPr>
              <a:t>, com os objetivos de:</a:t>
            </a:r>
          </a:p>
          <a:p>
            <a:pPr lvl="1">
              <a:lnSpc>
                <a:spcPct val="80000"/>
              </a:lnSpc>
            </a:pPr>
            <a:r>
              <a:rPr lang="pt-BR" altLang="pt-BR" sz="2000" smtClean="0">
                <a:effectLst>
                  <a:outerShdw blurRad="38100" dist="38100" dir="2700000" algn="tl">
                    <a:srgbClr val="C0C0C0"/>
                  </a:outerShdw>
                </a:effectLst>
              </a:rPr>
              <a:t>Melhorar a qualidade de vida</a:t>
            </a:r>
          </a:p>
          <a:p>
            <a:pPr lvl="1">
              <a:lnSpc>
                <a:spcPct val="80000"/>
              </a:lnSpc>
            </a:pPr>
            <a:r>
              <a:rPr lang="pt-BR" altLang="pt-BR" sz="2000" smtClean="0">
                <a:solidFill>
                  <a:srgbClr val="FF0000"/>
                </a:solidFill>
                <a:effectLst>
                  <a:outerShdw blurRad="38100" dist="38100" dir="2700000" algn="tl">
                    <a:srgbClr val="C0C0C0"/>
                  </a:outerShdw>
                </a:effectLst>
              </a:rPr>
              <a:t>Atrair negócios inovadores</a:t>
            </a:r>
            <a:r>
              <a:rPr lang="pt-BR" altLang="pt-BR" sz="2000" smtClean="0">
                <a:effectLst>
                  <a:outerShdw blurRad="38100" dist="38100" dir="2700000" algn="tl">
                    <a:srgbClr val="C0C0C0"/>
                  </a:outerShdw>
                </a:effectLst>
              </a:rPr>
              <a:t> e competitivos</a:t>
            </a:r>
          </a:p>
          <a:p>
            <a:pPr lvl="1">
              <a:lnSpc>
                <a:spcPct val="80000"/>
              </a:lnSpc>
            </a:pPr>
            <a:r>
              <a:rPr lang="pt-BR" altLang="pt-BR" sz="2000" smtClean="0">
                <a:effectLst>
                  <a:outerShdw blurRad="38100" dist="38100" dir="2700000" algn="tl">
                    <a:srgbClr val="C0C0C0"/>
                  </a:outerShdw>
                </a:effectLst>
              </a:rPr>
              <a:t>Tornar o gerenciamento e a manutenção mais fáceis e baratos</a:t>
            </a:r>
          </a:p>
          <a:p>
            <a:pPr lvl="1">
              <a:lnSpc>
                <a:spcPct val="80000"/>
              </a:lnSpc>
            </a:pPr>
            <a:r>
              <a:rPr lang="pt-BR" altLang="pt-BR" sz="2000" smtClean="0">
                <a:solidFill>
                  <a:srgbClr val="FF0000"/>
                </a:solidFill>
                <a:effectLst>
                  <a:outerShdw blurRad="38100" dist="38100" dir="2700000" algn="tl">
                    <a:srgbClr val="C0C0C0"/>
                  </a:outerShdw>
                </a:effectLst>
              </a:rPr>
              <a:t>Ser uma cidade sustentável e que faz uso de tecnologias limpas</a:t>
            </a:r>
          </a:p>
          <a:p>
            <a:pPr>
              <a:lnSpc>
                <a:spcPct val="80000"/>
              </a:lnSpc>
            </a:pPr>
            <a:r>
              <a:rPr lang="pt-BR" altLang="pt-BR" sz="2100" smtClean="0">
                <a:effectLst>
                  <a:outerShdw blurRad="38100" dist="38100" dir="2700000" algn="tl">
                    <a:srgbClr val="C0C0C0"/>
                  </a:outerShdw>
                </a:effectLst>
              </a:rPr>
              <a:t>Para isso, tem investido no uso de </a:t>
            </a:r>
            <a:r>
              <a:rPr lang="pt-BR" altLang="pt-BR" sz="2100" smtClean="0">
                <a:solidFill>
                  <a:srgbClr val="FF0000"/>
                </a:solidFill>
                <a:effectLst>
                  <a:outerShdw blurRad="38100" dist="38100" dir="2700000" algn="tl">
                    <a:srgbClr val="C0C0C0"/>
                  </a:outerShdw>
                </a:effectLst>
              </a:rPr>
              <a:t>serviços inteligentes e ricos em informação</a:t>
            </a:r>
          </a:p>
          <a:p>
            <a:pPr lvl="1">
              <a:lnSpc>
                <a:spcPct val="80000"/>
              </a:lnSpc>
            </a:pPr>
            <a:r>
              <a:rPr lang="pt-BR" altLang="pt-BR" sz="2000" smtClean="0">
                <a:effectLst>
                  <a:outerShdw blurRad="38100" dist="38100" dir="2700000" algn="tl">
                    <a:srgbClr val="C0C0C0"/>
                  </a:outerShdw>
                </a:effectLst>
              </a:rPr>
              <a:t>adotando tecnologias de última geração</a:t>
            </a:r>
          </a:p>
          <a:p>
            <a:pPr>
              <a:lnSpc>
                <a:spcPct val="80000"/>
              </a:lnSpc>
            </a:pPr>
            <a:r>
              <a:rPr lang="pt-BR" altLang="pt-BR" sz="2100" smtClean="0">
                <a:effectLst>
                  <a:outerShdw blurRad="38100" dist="38100" dir="2700000" algn="tl">
                    <a:srgbClr val="C0C0C0"/>
                  </a:outerShdw>
                </a:effectLst>
              </a:rPr>
              <a:t>Possui um plano de infraestrutura que inclui um </a:t>
            </a:r>
            <a:r>
              <a:rPr lang="pt-BR" altLang="pt-BR" sz="2100" smtClean="0">
                <a:solidFill>
                  <a:srgbClr val="0000CC"/>
                </a:solidFill>
                <a:effectLst>
                  <a:outerShdw blurRad="38100" dist="38100" dir="2700000" algn="tl">
                    <a:srgbClr val="C0C0C0"/>
                  </a:outerShdw>
                </a:effectLst>
              </a:rPr>
              <a:t>reprojeto de toda a cidade</a:t>
            </a:r>
            <a:r>
              <a:rPr lang="pt-BR" altLang="pt-BR" sz="2100" smtClean="0">
                <a:effectLst>
                  <a:outerShdw blurRad="38100" dist="38100" dir="2700000" algn="tl">
                    <a:srgbClr val="C0C0C0"/>
                  </a:outerShdw>
                </a:effectLst>
              </a:rPr>
              <a:t>, com um </a:t>
            </a:r>
            <a:r>
              <a:rPr lang="pt-BR" altLang="pt-BR" sz="2100" smtClean="0">
                <a:solidFill>
                  <a:srgbClr val="0000CC"/>
                </a:solidFill>
                <a:effectLst>
                  <a:outerShdw blurRad="38100" dist="38100" dir="2700000" algn="tl">
                    <a:srgbClr val="C0C0C0"/>
                  </a:outerShdw>
                </a:effectLst>
              </a:rPr>
              <a:t>plano de mobilidade</a:t>
            </a:r>
            <a:r>
              <a:rPr lang="pt-BR" altLang="pt-BR" sz="2100" smtClean="0">
                <a:effectLst>
                  <a:outerShdw blurRad="38100" dist="38100" dir="2700000" algn="tl">
                    <a:srgbClr val="C0C0C0"/>
                  </a:outerShdw>
                </a:effectLst>
              </a:rPr>
              <a:t> que </a:t>
            </a:r>
          </a:p>
          <a:p>
            <a:pPr lvl="1">
              <a:lnSpc>
                <a:spcPct val="80000"/>
              </a:lnSpc>
            </a:pPr>
            <a:r>
              <a:rPr lang="pt-BR" altLang="pt-BR" sz="1900" smtClean="0">
                <a:effectLst>
                  <a:outerShdw blurRad="38100" dist="38100" dir="2700000" algn="tl">
                    <a:srgbClr val="C0C0C0"/>
                  </a:outerShdw>
                </a:effectLst>
              </a:rPr>
              <a:t>contempla </a:t>
            </a:r>
            <a:r>
              <a:rPr lang="pt-BR" altLang="pt-BR" sz="1900" smtClean="0">
                <a:solidFill>
                  <a:srgbClr val="FF0000"/>
                </a:solidFill>
                <a:effectLst>
                  <a:outerShdw blurRad="38100" dist="38100" dir="2700000" algn="tl">
                    <a:srgbClr val="C0C0C0"/>
                  </a:outerShdw>
                </a:effectLst>
              </a:rPr>
              <a:t>150.000 pontos de conexão de transportes intermodais (</a:t>
            </a:r>
            <a:r>
              <a:rPr lang="pt-BR" altLang="pt-BR" sz="1900" i="1" smtClean="0">
                <a:solidFill>
                  <a:srgbClr val="FF0000"/>
                </a:solidFill>
                <a:effectLst>
                  <a:outerShdw blurRad="38100" dist="38100" dir="2700000" algn="tl">
                    <a:srgbClr val="C0C0C0"/>
                  </a:outerShdw>
                </a:effectLst>
              </a:rPr>
              <a:t>commuters</a:t>
            </a:r>
            <a:r>
              <a:rPr lang="pt-BR" altLang="pt-BR" sz="1900" smtClean="0">
                <a:solidFill>
                  <a:srgbClr val="FF0000"/>
                </a:solidFill>
                <a:effectLst>
                  <a:outerShdw blurRad="38100" dist="38100" dir="2700000" algn="tl">
                    <a:srgbClr val="C0C0C0"/>
                  </a:outerShdw>
                </a:effectLst>
              </a:rPr>
              <a:t>) </a:t>
            </a:r>
          </a:p>
          <a:p>
            <a:pPr lvl="1">
              <a:lnSpc>
                <a:spcPct val="80000"/>
              </a:lnSpc>
            </a:pPr>
            <a:r>
              <a:rPr lang="pt-BR" altLang="pt-BR" sz="1900" smtClean="0">
                <a:solidFill>
                  <a:srgbClr val="0000CC"/>
                </a:solidFill>
                <a:effectLst>
                  <a:outerShdw blurRad="38100" dist="38100" dir="2700000" algn="tl">
                    <a:srgbClr val="C0C0C0"/>
                  </a:outerShdw>
                </a:effectLst>
              </a:rPr>
              <a:t>renovação do espaço público</a:t>
            </a:r>
          </a:p>
          <a:p>
            <a:pPr lvl="2">
              <a:lnSpc>
                <a:spcPct val="80000"/>
              </a:lnSpc>
            </a:pPr>
            <a:r>
              <a:rPr lang="pt-BR" altLang="pt-BR" sz="1800" smtClean="0">
                <a:effectLst>
                  <a:outerShdw blurRad="38100" dist="38100" dir="2700000" algn="tl">
                    <a:srgbClr val="C0C0C0"/>
                  </a:outerShdw>
                </a:effectLst>
              </a:rPr>
              <a:t>por ex.: </a:t>
            </a:r>
            <a:r>
              <a:rPr lang="pt-BR" altLang="pt-BR" sz="1800" smtClean="0">
                <a:solidFill>
                  <a:srgbClr val="FF0000"/>
                </a:solidFill>
                <a:effectLst>
                  <a:outerShdw blurRad="38100" dist="38100" dir="2700000" algn="tl">
                    <a:srgbClr val="C0C0C0"/>
                  </a:outerShdw>
                </a:effectLst>
              </a:rPr>
              <a:t>de 35 km de ruas</a:t>
            </a:r>
            <a:endParaRPr lang="pt-BR" altLang="pt-BR" sz="18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8" name="Rectangle 2"/>
          <p:cNvSpPr>
            <a:spLocks noGrp="1"/>
          </p:cNvSpPr>
          <p:nvPr>
            <p:ph type="title"/>
          </p:nvPr>
        </p:nvSpPr>
        <p:spPr>
          <a:xfrm>
            <a:off x="179388" y="115888"/>
            <a:ext cx="8893175" cy="990600"/>
          </a:xfrm>
        </p:spPr>
        <p:txBody>
          <a:bodyPr/>
          <a:lstStyle/>
          <a:p>
            <a:r>
              <a:rPr lang="pt-BR" altLang="pt-BR" sz="3600" b="1" dirty="0" smtClean="0">
                <a:solidFill>
                  <a:srgbClr val="FF0000"/>
                </a:solidFill>
                <a:effectLst>
                  <a:outerShdw blurRad="38100" dist="38100" dir="2700000" algn="tl">
                    <a:srgbClr val="C0C0C0"/>
                  </a:outerShdw>
                </a:effectLst>
              </a:rPr>
              <a:t>Modelo para Reflexões:</a:t>
            </a:r>
            <a:r>
              <a:rPr lang="pt-BR" altLang="pt-BR" b="1" dirty="0" smtClean="0">
                <a:solidFill>
                  <a:srgbClr val="FF0000"/>
                </a:solidFill>
                <a:effectLst>
                  <a:outerShdw blurRad="38100" dist="38100" dir="2700000" algn="tl">
                    <a:srgbClr val="C0C0C0"/>
                  </a:outerShdw>
                </a:effectLst>
              </a:rPr>
              <a:t> </a:t>
            </a:r>
            <a:br>
              <a:rPr lang="pt-BR" altLang="pt-BR" b="1" dirty="0" smtClean="0">
                <a:solidFill>
                  <a:srgbClr val="FF0000"/>
                </a:solidFill>
                <a:effectLst>
                  <a:outerShdw blurRad="38100" dist="38100" dir="2700000" algn="tl">
                    <a:srgbClr val="C0C0C0"/>
                  </a:outerShdw>
                </a:effectLst>
              </a:rPr>
            </a:br>
            <a:r>
              <a:rPr lang="pt-BR" altLang="pt-BR" sz="3200" b="1" dirty="0" smtClean="0">
                <a:solidFill>
                  <a:srgbClr val="0000CC"/>
                </a:solidFill>
              </a:rPr>
              <a:t>Barcelona (Espanha)</a:t>
            </a:r>
          </a:p>
        </p:txBody>
      </p:sp>
      <p:sp>
        <p:nvSpPr>
          <p:cNvPr id="1970179" name="Rectangle 3"/>
          <p:cNvSpPr>
            <a:spLocks noGrp="1"/>
          </p:cNvSpPr>
          <p:nvPr>
            <p:ph type="body" idx="1"/>
          </p:nvPr>
        </p:nvSpPr>
        <p:spPr>
          <a:xfrm>
            <a:off x="612775" y="1600200"/>
            <a:ext cx="8153400" cy="4852988"/>
          </a:xfrm>
        </p:spPr>
        <p:txBody>
          <a:bodyPr/>
          <a:lstStyle/>
          <a:p>
            <a:pPr>
              <a:lnSpc>
                <a:spcPct val="80000"/>
              </a:lnSpc>
            </a:pPr>
            <a:r>
              <a:rPr lang="pt-BR" altLang="pt-BR" sz="2600" smtClean="0">
                <a:effectLst>
                  <a:outerShdw blurRad="38100" dist="38100" dir="2700000" algn="tl">
                    <a:srgbClr val="C0C0C0"/>
                  </a:outerShdw>
                </a:effectLst>
              </a:rPr>
              <a:t>Desde </a:t>
            </a:r>
            <a:r>
              <a:rPr lang="pt-BR" altLang="pt-BR" sz="2600" smtClean="0">
                <a:solidFill>
                  <a:srgbClr val="FF0000"/>
                </a:solidFill>
                <a:effectLst>
                  <a:outerShdw blurRad="38100" dist="38100" dir="2700000" algn="tl">
                    <a:srgbClr val="C0C0C0"/>
                  </a:outerShdw>
                </a:effectLst>
              </a:rPr>
              <a:t>1994</a:t>
            </a:r>
            <a:r>
              <a:rPr lang="pt-BR" altLang="pt-BR" sz="2600" smtClean="0">
                <a:effectLst>
                  <a:outerShdw blurRad="38100" dist="38100" dir="2700000" algn="tl">
                    <a:srgbClr val="C0C0C0"/>
                  </a:outerShdw>
                </a:effectLst>
              </a:rPr>
              <a:t> vem sendo implantada uma </a:t>
            </a:r>
            <a:r>
              <a:rPr lang="pt-BR" altLang="pt-BR" sz="2600" smtClean="0">
                <a:solidFill>
                  <a:srgbClr val="FF0000"/>
                </a:solidFill>
                <a:effectLst>
                  <a:outerShdw blurRad="38100" dist="38100" dir="2700000" algn="tl">
                    <a:srgbClr val="C0C0C0"/>
                  </a:outerShdw>
                </a:effectLst>
              </a:rPr>
              <a:t>forte estrutura de telecomunicações</a:t>
            </a:r>
          </a:p>
          <a:p>
            <a:pPr lvl="1">
              <a:lnSpc>
                <a:spcPct val="80000"/>
              </a:lnSpc>
            </a:pPr>
            <a:r>
              <a:rPr lang="pt-BR" altLang="pt-BR" sz="2300" smtClean="0">
                <a:effectLst>
                  <a:outerShdw blurRad="38100" dist="38100" dir="2700000" algn="tl">
                    <a:srgbClr val="C0C0C0"/>
                  </a:outerShdw>
                </a:effectLst>
              </a:rPr>
              <a:t>entre outros usos tem sido utilizada para o gerenciamento de tráfego</a:t>
            </a:r>
          </a:p>
          <a:p>
            <a:pPr>
              <a:lnSpc>
                <a:spcPct val="80000"/>
              </a:lnSpc>
            </a:pPr>
            <a:r>
              <a:rPr lang="pt-BR" altLang="pt-BR" sz="2600" smtClean="0">
                <a:effectLst>
                  <a:outerShdw blurRad="38100" dist="38100" dir="2700000" algn="tl">
                    <a:srgbClr val="C0C0C0"/>
                  </a:outerShdw>
                </a:effectLst>
              </a:rPr>
              <a:t>Alguns serviços disponíveis são</a:t>
            </a:r>
          </a:p>
          <a:p>
            <a:pPr lvl="1">
              <a:lnSpc>
                <a:spcPct val="80000"/>
              </a:lnSpc>
            </a:pPr>
            <a:r>
              <a:rPr lang="pt-BR" altLang="pt-BR" sz="2300" smtClean="0">
                <a:effectLst>
                  <a:outerShdw blurRad="38100" dist="38100" dir="2700000" algn="tl">
                    <a:srgbClr val="C0C0C0"/>
                  </a:outerShdw>
                </a:effectLst>
              </a:rPr>
              <a:t>parquímetros, controle semafórico, painéis informativos, câmeras para controle do tráfego e para segurança</a:t>
            </a:r>
          </a:p>
          <a:p>
            <a:pPr>
              <a:lnSpc>
                <a:spcPct val="80000"/>
              </a:lnSpc>
            </a:pPr>
            <a:r>
              <a:rPr lang="pt-BR" altLang="pt-BR" sz="2600" smtClean="0">
                <a:effectLst>
                  <a:outerShdw blurRad="38100" dist="38100" dir="2700000" algn="tl">
                    <a:srgbClr val="C0C0C0"/>
                  </a:outerShdw>
                </a:effectLst>
              </a:rPr>
              <a:t>Dentre os sensores de tráfego, existem 140 câmeras instaladas, além de 1080 laços indutivos</a:t>
            </a:r>
          </a:p>
          <a:p>
            <a:pPr lvl="1">
              <a:lnSpc>
                <a:spcPct val="80000"/>
              </a:lnSpc>
            </a:pPr>
            <a:r>
              <a:rPr lang="pt-BR" altLang="pt-BR" sz="2400" smtClean="0">
                <a:effectLst>
                  <a:outerShdw blurRad="38100" dist="38100" dir="2700000" algn="tl">
                    <a:srgbClr val="C0C0C0"/>
                  </a:outerShdw>
                </a:effectLst>
              </a:rPr>
              <a:t>Como prova de conceito, foram instalados 13 sensores bluetooth e 8 câmeras com visão artificial (Traffic Now)</a:t>
            </a:r>
          </a:p>
          <a:p>
            <a:pPr lvl="1">
              <a:lnSpc>
                <a:spcPct val="80000"/>
              </a:lnSpc>
            </a:pPr>
            <a:r>
              <a:rPr lang="pt-BR" altLang="pt-BR" sz="2400" smtClean="0">
                <a:effectLst>
                  <a:outerShdw blurRad="38100" dist="38100" dir="2700000" algn="tl">
                    <a:srgbClr val="C0C0C0"/>
                  </a:outerShdw>
                </a:effectLst>
              </a:rPr>
              <a:t>Mais 50 sensores bluetooth para medição de tráfego estão em experimentação num projeto piloto</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p:cNvSpPr>
          <p:nvPr>
            <p:ph type="title"/>
          </p:nvPr>
        </p:nvSpPr>
        <p:spPr>
          <a:xfrm>
            <a:off x="179388" y="115888"/>
            <a:ext cx="8893175" cy="990600"/>
          </a:xfrm>
        </p:spPr>
        <p:txBody>
          <a:bodyPr/>
          <a:lstStyle/>
          <a:p>
            <a:r>
              <a:rPr lang="pt-BR" altLang="pt-BR" sz="3600" b="1" dirty="0" smtClean="0">
                <a:solidFill>
                  <a:srgbClr val="FF0000"/>
                </a:solidFill>
                <a:effectLst>
                  <a:outerShdw blurRad="38100" dist="38100" dir="2700000" algn="tl">
                    <a:srgbClr val="C0C0C0"/>
                  </a:outerShdw>
                </a:effectLst>
              </a:rPr>
              <a:t>Modelo para Reflexões:</a:t>
            </a:r>
            <a:r>
              <a:rPr lang="pt-BR" altLang="pt-BR" b="1" dirty="0" smtClean="0">
                <a:solidFill>
                  <a:srgbClr val="FF0000"/>
                </a:solidFill>
                <a:effectLst>
                  <a:outerShdw blurRad="38100" dist="38100" dir="2700000" algn="tl">
                    <a:srgbClr val="C0C0C0"/>
                  </a:outerShdw>
                </a:effectLst>
              </a:rPr>
              <a:t> </a:t>
            </a:r>
            <a:br>
              <a:rPr lang="pt-BR" altLang="pt-BR" b="1" dirty="0" smtClean="0">
                <a:solidFill>
                  <a:srgbClr val="FF0000"/>
                </a:solidFill>
                <a:effectLst>
                  <a:outerShdw blurRad="38100" dist="38100" dir="2700000" algn="tl">
                    <a:srgbClr val="C0C0C0"/>
                  </a:outerShdw>
                </a:effectLst>
              </a:rPr>
            </a:br>
            <a:r>
              <a:rPr lang="pt-BR" altLang="pt-BR" sz="3200" b="1" dirty="0" smtClean="0">
                <a:solidFill>
                  <a:srgbClr val="0000CC"/>
                </a:solidFill>
                <a:effectLst>
                  <a:outerShdw blurRad="38100" dist="38100" dir="2700000" algn="tl">
                    <a:srgbClr val="C0C0C0"/>
                  </a:outerShdw>
                </a:effectLst>
              </a:rPr>
              <a:t>Barcelona (Espanha)</a:t>
            </a:r>
          </a:p>
        </p:txBody>
      </p:sp>
      <p:sp>
        <p:nvSpPr>
          <p:cNvPr id="1972227" name="Rectangle 3"/>
          <p:cNvSpPr>
            <a:spLocks noGrp="1"/>
          </p:cNvSpPr>
          <p:nvPr>
            <p:ph type="body" idx="1"/>
          </p:nvPr>
        </p:nvSpPr>
        <p:spPr>
          <a:xfrm>
            <a:off x="612775" y="1600200"/>
            <a:ext cx="8153400" cy="4852988"/>
          </a:xfrm>
        </p:spPr>
        <p:txBody>
          <a:bodyPr/>
          <a:lstStyle/>
          <a:p>
            <a:pPr>
              <a:lnSpc>
                <a:spcPct val="80000"/>
              </a:lnSpc>
            </a:pPr>
            <a:r>
              <a:rPr lang="pt-BR" altLang="pt-BR" sz="2600" smtClean="0">
                <a:effectLst>
                  <a:outerShdw blurRad="38100" dist="38100" dir="2700000" algn="tl">
                    <a:srgbClr val="C0C0C0"/>
                  </a:outerShdw>
                </a:effectLst>
              </a:rPr>
              <a:t>Também está em projeto piloto uma </a:t>
            </a:r>
            <a:r>
              <a:rPr lang="pt-BR" altLang="pt-BR" sz="2600" smtClean="0">
                <a:solidFill>
                  <a:srgbClr val="FF0000"/>
                </a:solidFill>
                <a:effectLst>
                  <a:outerShdw blurRad="38100" dist="38100" dir="2700000" algn="tl">
                    <a:srgbClr val="C0C0C0"/>
                  </a:outerShdw>
                </a:effectLst>
              </a:rPr>
              <a:t>plataforma única para gerenciamento de sensores</a:t>
            </a:r>
            <a:r>
              <a:rPr lang="pt-BR" altLang="pt-BR" sz="2600" smtClean="0">
                <a:effectLst>
                  <a:outerShdw blurRad="38100" dist="38100" dir="2700000" algn="tl">
                    <a:srgbClr val="C0C0C0"/>
                  </a:outerShdw>
                </a:effectLst>
              </a:rPr>
              <a:t> de vários fabricantes e que possuem diversos objetivos</a:t>
            </a:r>
          </a:p>
          <a:p>
            <a:pPr lvl="1">
              <a:lnSpc>
                <a:spcPct val="80000"/>
              </a:lnSpc>
            </a:pPr>
            <a:r>
              <a:rPr lang="pt-BR" altLang="pt-BR" sz="2300" smtClean="0">
                <a:effectLst>
                  <a:outerShdw blurRad="38100" dist="38100" dir="2700000" algn="tl">
                    <a:srgbClr val="C0C0C0"/>
                  </a:outerShdw>
                </a:effectLst>
              </a:rPr>
              <a:t>tais como: sensores de estacionamento, fluxo de tráfego e poluição (do ar e sonora)</a:t>
            </a:r>
          </a:p>
          <a:p>
            <a:pPr>
              <a:lnSpc>
                <a:spcPct val="80000"/>
              </a:lnSpc>
            </a:pPr>
            <a:r>
              <a:rPr lang="pt-BR" altLang="pt-BR" sz="2600" smtClean="0">
                <a:effectLst>
                  <a:outerShdw blurRad="38100" dist="38100" dir="2700000" algn="tl">
                    <a:srgbClr val="C0C0C0"/>
                  </a:outerShdw>
                </a:effectLst>
              </a:rPr>
              <a:t>Outros projetos em andamento tentam fazer o </a:t>
            </a:r>
            <a:r>
              <a:rPr lang="pt-BR" altLang="pt-BR" sz="2600" smtClean="0">
                <a:solidFill>
                  <a:srgbClr val="FF0000"/>
                </a:solidFill>
                <a:effectLst>
                  <a:outerShdw blurRad="38100" dist="38100" dir="2700000" algn="tl">
                    <a:srgbClr val="C0C0C0"/>
                  </a:outerShdw>
                </a:effectLst>
              </a:rPr>
              <a:t>rastreamento de visitantes e do compartilhamento de bicicletas</a:t>
            </a:r>
          </a:p>
          <a:p>
            <a:pPr>
              <a:lnSpc>
                <a:spcPct val="80000"/>
              </a:lnSpc>
            </a:pPr>
            <a:r>
              <a:rPr lang="pt-BR" altLang="pt-BR" sz="2600" smtClean="0">
                <a:effectLst>
                  <a:outerShdw blurRad="38100" dist="38100" dir="2700000" algn="tl">
                    <a:srgbClr val="C0C0C0"/>
                  </a:outerShdw>
                </a:effectLst>
              </a:rPr>
              <a:t>O projeto “22@ district” tenta fazer da cidade um campo de testes para a última fase de desenvolvimento de produtos e serviços inovadores com impacto urbano para tornar a cidade uma “</a:t>
            </a:r>
            <a:r>
              <a:rPr lang="pt-BR" altLang="pt-BR" sz="2600" smtClean="0">
                <a:solidFill>
                  <a:srgbClr val="0000CC"/>
                </a:solidFill>
                <a:effectLst>
                  <a:outerShdw blurRad="38100" dist="38100" dir="2700000" algn="tl">
                    <a:srgbClr val="C0C0C0"/>
                  </a:outerShdw>
                </a:effectLst>
              </a:rPr>
              <a:t>smart city</a:t>
            </a:r>
            <a:r>
              <a:rPr lang="pt-BR" altLang="pt-BR" sz="2600" smtClean="0">
                <a:effectLst>
                  <a:outerShdw blurRad="38100" dist="38100" dir="2700000" algn="tl">
                    <a:srgbClr val="C0C0C0"/>
                  </a:outerShdw>
                </a:effectLst>
              </a:rPr>
              <a:t>”</a:t>
            </a:r>
          </a:p>
          <a:p>
            <a:pPr lvl="1">
              <a:lnSpc>
                <a:spcPct val="80000"/>
              </a:lnSpc>
            </a:pPr>
            <a:r>
              <a:rPr lang="pt-BR" altLang="pt-BR" sz="2300" smtClean="0">
                <a:effectLst>
                  <a:outerShdw blurRad="38100" dist="38100" dir="2700000" algn="tl">
                    <a:srgbClr val="C0C0C0"/>
                  </a:outerShdw>
                </a:effectLst>
              </a:rPr>
              <a:t>São mais de 20 aplicações estão em experimentação</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p:cNvSpPr>
          <p:nvPr>
            <p:ph type="title"/>
          </p:nvPr>
        </p:nvSpPr>
        <p:spPr>
          <a:xfrm>
            <a:off x="179388" y="115888"/>
            <a:ext cx="8893175" cy="990600"/>
          </a:xfrm>
        </p:spPr>
        <p:txBody>
          <a:bodyPr/>
          <a:lstStyle/>
          <a:p>
            <a:r>
              <a:rPr lang="pt-BR" altLang="pt-BR" sz="3600" b="1" dirty="0" smtClean="0">
                <a:solidFill>
                  <a:srgbClr val="FF0000"/>
                </a:solidFill>
                <a:effectLst>
                  <a:outerShdw blurRad="38100" dist="38100" dir="2700000" algn="tl">
                    <a:srgbClr val="C0C0C0"/>
                  </a:outerShdw>
                </a:effectLst>
              </a:rPr>
              <a:t>Modelo para Reflexões:</a:t>
            </a:r>
            <a:r>
              <a:rPr lang="pt-BR" altLang="pt-BR" b="1" dirty="0" smtClean="0">
                <a:solidFill>
                  <a:srgbClr val="FF0000"/>
                </a:solidFill>
                <a:effectLst>
                  <a:outerShdw blurRad="38100" dist="38100" dir="2700000" algn="tl">
                    <a:srgbClr val="C0C0C0"/>
                  </a:outerShdw>
                </a:effectLst>
              </a:rPr>
              <a:t> </a:t>
            </a:r>
            <a:br>
              <a:rPr lang="pt-BR" altLang="pt-BR" b="1" dirty="0" smtClean="0">
                <a:solidFill>
                  <a:srgbClr val="FF0000"/>
                </a:solidFill>
                <a:effectLst>
                  <a:outerShdw blurRad="38100" dist="38100" dir="2700000" algn="tl">
                    <a:srgbClr val="C0C0C0"/>
                  </a:outerShdw>
                </a:effectLst>
              </a:rPr>
            </a:br>
            <a:r>
              <a:rPr lang="pt-BR" altLang="pt-BR" sz="3200" b="1" dirty="0" smtClean="0">
                <a:solidFill>
                  <a:srgbClr val="0000CC"/>
                </a:solidFill>
              </a:rPr>
              <a:t>Estocolmo (Suécia)</a:t>
            </a:r>
          </a:p>
        </p:txBody>
      </p:sp>
      <p:sp>
        <p:nvSpPr>
          <p:cNvPr id="1974275" name="Rectangle 3"/>
          <p:cNvSpPr>
            <a:spLocks noGrp="1"/>
          </p:cNvSpPr>
          <p:nvPr>
            <p:ph type="body" idx="1"/>
          </p:nvPr>
        </p:nvSpPr>
        <p:spPr>
          <a:xfrm>
            <a:off x="612775" y="1600200"/>
            <a:ext cx="8153400" cy="4852988"/>
          </a:xfrm>
        </p:spPr>
        <p:txBody>
          <a:bodyPr/>
          <a:lstStyle/>
          <a:p>
            <a:pPr>
              <a:lnSpc>
                <a:spcPct val="80000"/>
              </a:lnSpc>
            </a:pPr>
            <a:r>
              <a:rPr lang="pt-BR" altLang="pt-BR" sz="2000" smtClean="0">
                <a:effectLst>
                  <a:outerShdw blurRad="38100" dist="38100" dir="2700000" algn="tl">
                    <a:srgbClr val="C0C0C0"/>
                  </a:outerShdw>
                </a:effectLst>
              </a:rPr>
              <a:t>Locais de trabalho predominantemente no norte da cidade e moradias no sul</a:t>
            </a:r>
          </a:p>
          <a:p>
            <a:pPr>
              <a:lnSpc>
                <a:spcPct val="80000"/>
              </a:lnSpc>
            </a:pPr>
            <a:r>
              <a:rPr lang="pt-BR" altLang="pt-BR" sz="2000" smtClean="0">
                <a:effectLst>
                  <a:outerShdw blurRad="38100" dist="38100" dir="2700000" algn="tl">
                    <a:srgbClr val="C0C0C0"/>
                  </a:outerShdw>
                </a:effectLst>
              </a:rPr>
              <a:t>Número de ciclistas cresceu 75% nos últimos 10 anos</a:t>
            </a:r>
          </a:p>
          <a:p>
            <a:pPr lvl="1">
              <a:lnSpc>
                <a:spcPct val="80000"/>
              </a:lnSpc>
            </a:pPr>
            <a:r>
              <a:rPr lang="pt-BR" altLang="pt-BR" sz="1700" smtClean="0">
                <a:effectLst>
                  <a:outerShdw blurRad="38100" dist="38100" dir="2700000" algn="tl">
                    <a:srgbClr val="C0C0C0"/>
                  </a:outerShdw>
                </a:effectLst>
              </a:rPr>
              <a:t>hoje a cidade possui 760 km de ciclovias</a:t>
            </a:r>
          </a:p>
          <a:p>
            <a:pPr>
              <a:lnSpc>
                <a:spcPct val="80000"/>
              </a:lnSpc>
            </a:pPr>
            <a:r>
              <a:rPr lang="pt-BR" altLang="pt-BR" sz="2000" smtClean="0">
                <a:effectLst>
                  <a:outerShdw blurRad="38100" dist="38100" dir="2700000" algn="tl">
                    <a:srgbClr val="C0C0C0"/>
                  </a:outerShdw>
                </a:effectLst>
              </a:rPr>
              <a:t>O tráfego é a maior fonte de emissões prejudiciais à saúde e também a maior fonte de emissão de gás estufa</a:t>
            </a:r>
          </a:p>
          <a:p>
            <a:pPr lvl="1">
              <a:lnSpc>
                <a:spcPct val="80000"/>
              </a:lnSpc>
            </a:pPr>
            <a:r>
              <a:rPr lang="pt-BR" altLang="pt-BR" sz="1700" smtClean="0">
                <a:effectLst>
                  <a:outerShdw blurRad="38100" dist="38100" dir="2700000" algn="tl">
                    <a:srgbClr val="C0C0C0"/>
                  </a:outerShdw>
                </a:effectLst>
              </a:rPr>
              <a:t>Mais de um terço dos carros novos vendidos são veículos limpos</a:t>
            </a:r>
          </a:p>
          <a:p>
            <a:pPr lvl="1">
              <a:lnSpc>
                <a:spcPct val="80000"/>
              </a:lnSpc>
            </a:pPr>
            <a:r>
              <a:rPr lang="pt-BR" altLang="pt-BR" sz="1700" smtClean="0">
                <a:effectLst>
                  <a:outerShdw blurRad="38100" dist="38100" dir="2700000" algn="tl">
                    <a:srgbClr val="C0C0C0"/>
                  </a:outerShdw>
                </a:effectLst>
              </a:rPr>
              <a:t>Todos os veículos de propriedade da cidade são limpos </a:t>
            </a:r>
          </a:p>
          <a:p>
            <a:pPr>
              <a:lnSpc>
                <a:spcPct val="80000"/>
              </a:lnSpc>
            </a:pPr>
            <a:r>
              <a:rPr lang="pt-BR" altLang="pt-BR" sz="2000" smtClean="0">
                <a:solidFill>
                  <a:srgbClr val="FF0000"/>
                </a:solidFill>
                <a:effectLst>
                  <a:outerShdw blurRad="38100" dist="38100" dir="2700000" algn="tl">
                    <a:srgbClr val="C0C0C0"/>
                  </a:outerShdw>
                </a:effectLst>
              </a:rPr>
              <a:t>Os ônibus utilizam combustíveis renováveis, crescendo fortemente a utilização de biogás</a:t>
            </a:r>
            <a:r>
              <a:rPr lang="pt-BR" altLang="pt-BR" sz="2000" smtClean="0">
                <a:effectLst>
                  <a:outerShdw blurRad="38100" dist="38100" dir="2700000" algn="tl">
                    <a:srgbClr val="C0C0C0"/>
                  </a:outerShdw>
                </a:effectLst>
              </a:rPr>
              <a:t> </a:t>
            </a:r>
          </a:p>
          <a:p>
            <a:pPr lvl="1">
              <a:lnSpc>
                <a:spcPct val="80000"/>
              </a:lnSpc>
            </a:pPr>
            <a:r>
              <a:rPr lang="pt-BR" altLang="pt-BR" sz="1700" smtClean="0">
                <a:solidFill>
                  <a:srgbClr val="0000CC"/>
                </a:solidFill>
                <a:effectLst>
                  <a:outerShdw blurRad="38100" dist="38100" dir="2700000" algn="tl">
                    <a:srgbClr val="C0C0C0"/>
                  </a:outerShdw>
                </a:effectLst>
              </a:rPr>
              <a:t>A frota de ônibus que utiliza etanol é a maior do mundo!</a:t>
            </a:r>
            <a:r>
              <a:rPr lang="pt-BR" altLang="pt-BR" sz="1700" smtClean="0">
                <a:effectLst>
                  <a:outerShdw blurRad="38100" dist="38100" dir="2700000" algn="tl">
                    <a:srgbClr val="C0C0C0"/>
                  </a:outerShdw>
                </a:effectLst>
              </a:rPr>
              <a:t> </a:t>
            </a:r>
          </a:p>
          <a:p>
            <a:pPr lvl="1">
              <a:lnSpc>
                <a:spcPct val="80000"/>
              </a:lnSpc>
            </a:pPr>
            <a:r>
              <a:rPr lang="pt-BR" altLang="pt-BR" sz="1700" smtClean="0">
                <a:solidFill>
                  <a:srgbClr val="0000CC"/>
                </a:solidFill>
                <a:effectLst>
                  <a:outerShdw blurRad="38100" dist="38100" dir="2700000" algn="tl">
                    <a:srgbClr val="C0C0C0"/>
                  </a:outerShdw>
                </a:effectLst>
              </a:rPr>
              <a:t>O objetivo é em 2025 não possuir ônibus com combustíveis fósseis</a:t>
            </a:r>
            <a:r>
              <a:rPr lang="pt-BR" altLang="pt-BR" sz="1700" smtClean="0">
                <a:effectLst>
                  <a:outerShdw blurRad="38100" dist="38100" dir="2700000" algn="tl">
                    <a:srgbClr val="C0C0C0"/>
                  </a:outerShdw>
                </a:effectLst>
              </a:rPr>
              <a:t> </a:t>
            </a:r>
          </a:p>
          <a:p>
            <a:pPr lvl="1">
              <a:lnSpc>
                <a:spcPct val="80000"/>
              </a:lnSpc>
            </a:pPr>
            <a:r>
              <a:rPr lang="pt-BR" altLang="pt-BR" sz="1700" smtClean="0">
                <a:effectLst>
                  <a:outerShdw blurRad="38100" dist="38100" dir="2700000" algn="tl">
                    <a:srgbClr val="C0C0C0"/>
                  </a:outerShdw>
                </a:effectLst>
              </a:rPr>
              <a:t>As </a:t>
            </a:r>
            <a:r>
              <a:rPr lang="pt-BR" altLang="pt-BR" sz="1700" smtClean="0">
                <a:solidFill>
                  <a:srgbClr val="FF0000"/>
                </a:solidFill>
                <a:effectLst>
                  <a:outerShdw blurRad="38100" dist="38100" dir="2700000" algn="tl">
                    <a:srgbClr val="C0C0C0"/>
                  </a:outerShdw>
                </a:effectLst>
              </a:rPr>
              <a:t>empresas de ônibus trabalham para aumentar a utilização de transporte público</a:t>
            </a:r>
            <a:r>
              <a:rPr lang="pt-BR" altLang="pt-BR" sz="1700" smtClean="0">
                <a:effectLst>
                  <a:outerShdw blurRad="38100" dist="38100" dir="2700000" algn="tl">
                    <a:srgbClr val="C0C0C0"/>
                  </a:outerShdw>
                </a:effectLst>
              </a:rPr>
              <a:t>, com estratégias tais como: </a:t>
            </a:r>
          </a:p>
          <a:p>
            <a:pPr lvl="2">
              <a:lnSpc>
                <a:spcPct val="80000"/>
              </a:lnSpc>
            </a:pPr>
            <a:r>
              <a:rPr lang="pt-BR" altLang="pt-BR" sz="1800" smtClean="0">
                <a:solidFill>
                  <a:srgbClr val="FF0000"/>
                </a:solidFill>
                <a:effectLst>
                  <a:outerShdw blurRad="38100" dist="38100" dir="2700000" algn="tl">
                    <a:srgbClr val="C0C0C0"/>
                  </a:outerShdw>
                </a:effectLst>
              </a:rPr>
              <a:t>informações sobre o meio ambiente</a:t>
            </a:r>
          </a:p>
          <a:p>
            <a:pPr lvl="2">
              <a:lnSpc>
                <a:spcPct val="80000"/>
              </a:lnSpc>
            </a:pPr>
            <a:r>
              <a:rPr lang="pt-BR" altLang="pt-BR" sz="1800" smtClean="0">
                <a:solidFill>
                  <a:srgbClr val="FF0000"/>
                </a:solidFill>
                <a:effectLst>
                  <a:outerShdw blurRad="38100" dist="38100" dir="2700000" algn="tl">
                    <a:srgbClr val="C0C0C0"/>
                  </a:outerShdw>
                </a:effectLst>
              </a:rPr>
              <a:t>aumento na freqüência do serviço</a:t>
            </a:r>
          </a:p>
          <a:p>
            <a:pPr lvl="2">
              <a:lnSpc>
                <a:spcPct val="80000"/>
              </a:lnSpc>
            </a:pPr>
            <a:r>
              <a:rPr lang="pt-BR" altLang="pt-BR" sz="1800" smtClean="0">
                <a:solidFill>
                  <a:srgbClr val="FF0000"/>
                </a:solidFill>
                <a:effectLst>
                  <a:outerShdw blurRad="38100" dist="38100" dir="2700000" algn="tl">
                    <a:srgbClr val="C0C0C0"/>
                  </a:outerShdw>
                </a:effectLst>
              </a:rPr>
              <a:t>investimentos em novas infraestruturas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p:cNvSpPr>
          <p:nvPr>
            <p:ph type="title"/>
          </p:nvPr>
        </p:nvSpPr>
        <p:spPr>
          <a:xfrm>
            <a:off x="179388" y="115888"/>
            <a:ext cx="8893175" cy="990600"/>
          </a:xfrm>
        </p:spPr>
        <p:txBody>
          <a:bodyPr/>
          <a:lstStyle/>
          <a:p>
            <a:r>
              <a:rPr lang="pt-BR" altLang="pt-BR" sz="3600" b="1" dirty="0" smtClean="0">
                <a:solidFill>
                  <a:srgbClr val="FF0000"/>
                </a:solidFill>
                <a:effectLst>
                  <a:outerShdw blurRad="38100" dist="38100" dir="2700000" algn="tl">
                    <a:srgbClr val="C0C0C0"/>
                  </a:outerShdw>
                </a:effectLst>
              </a:rPr>
              <a:t>Modelo para Reflexões:</a:t>
            </a:r>
            <a:r>
              <a:rPr lang="pt-BR" altLang="pt-BR" b="1" dirty="0" smtClean="0">
                <a:solidFill>
                  <a:srgbClr val="FF0000"/>
                </a:solidFill>
                <a:effectLst>
                  <a:outerShdw blurRad="38100" dist="38100" dir="2700000" algn="tl">
                    <a:srgbClr val="C0C0C0"/>
                  </a:outerShdw>
                </a:effectLst>
              </a:rPr>
              <a:t> </a:t>
            </a:r>
            <a:br>
              <a:rPr lang="pt-BR" altLang="pt-BR" b="1" dirty="0" smtClean="0">
                <a:solidFill>
                  <a:srgbClr val="FF0000"/>
                </a:solidFill>
                <a:effectLst>
                  <a:outerShdw blurRad="38100" dist="38100" dir="2700000" algn="tl">
                    <a:srgbClr val="C0C0C0"/>
                  </a:outerShdw>
                </a:effectLst>
              </a:rPr>
            </a:br>
            <a:r>
              <a:rPr lang="pt-BR" altLang="pt-BR" sz="3200" b="1" dirty="0" smtClean="0">
                <a:solidFill>
                  <a:srgbClr val="0000CC"/>
                </a:solidFill>
                <a:effectLst>
                  <a:outerShdw blurRad="38100" dist="38100" dir="2700000" algn="tl">
                    <a:srgbClr val="C0C0C0"/>
                  </a:outerShdw>
                </a:effectLst>
              </a:rPr>
              <a:t>Estocolmo (Suécia)</a:t>
            </a:r>
          </a:p>
        </p:txBody>
      </p:sp>
      <p:sp>
        <p:nvSpPr>
          <p:cNvPr id="1976323" name="Rectangle 3"/>
          <p:cNvSpPr>
            <a:spLocks noGrp="1"/>
          </p:cNvSpPr>
          <p:nvPr>
            <p:ph type="body" idx="1"/>
          </p:nvPr>
        </p:nvSpPr>
        <p:spPr>
          <a:xfrm>
            <a:off x="612775" y="1600200"/>
            <a:ext cx="8153400" cy="4852988"/>
          </a:xfrm>
        </p:spPr>
        <p:txBody>
          <a:bodyPr/>
          <a:lstStyle/>
          <a:p>
            <a:pPr>
              <a:lnSpc>
                <a:spcPct val="80000"/>
              </a:lnSpc>
            </a:pPr>
            <a:r>
              <a:rPr lang="pt-BR" altLang="pt-BR" sz="2200" smtClean="0">
                <a:effectLst>
                  <a:outerShdw blurRad="38100" dist="38100" dir="2700000" algn="tl">
                    <a:srgbClr val="C0C0C0"/>
                  </a:outerShdw>
                </a:effectLst>
              </a:rPr>
              <a:t>A </a:t>
            </a:r>
            <a:r>
              <a:rPr lang="pt-BR" altLang="pt-BR" sz="2200" smtClean="0">
                <a:solidFill>
                  <a:srgbClr val="FF0000"/>
                </a:solidFill>
                <a:effectLst>
                  <a:outerShdw blurRad="38100" dist="38100" dir="2700000" algn="tl">
                    <a:srgbClr val="C0C0C0"/>
                  </a:outerShdw>
                </a:effectLst>
              </a:rPr>
              <a:t>taxa de congestionamento</a:t>
            </a:r>
            <a:r>
              <a:rPr lang="pt-BR" altLang="pt-BR" sz="2200" smtClean="0">
                <a:effectLst>
                  <a:outerShdw blurRad="38100" dist="38100" dir="2700000" algn="tl">
                    <a:srgbClr val="C0C0C0"/>
                  </a:outerShdw>
                </a:effectLst>
              </a:rPr>
              <a:t> foi introduzida em 2006 para os carros que cruzam os limites da cidade durante o dia e em dias regulares de trabalho </a:t>
            </a:r>
          </a:p>
          <a:p>
            <a:pPr lvl="1">
              <a:lnSpc>
                <a:spcPct val="80000"/>
              </a:lnSpc>
            </a:pPr>
            <a:r>
              <a:rPr lang="pt-BR" altLang="pt-BR" sz="2100" smtClean="0">
                <a:effectLst>
                  <a:outerShdw blurRad="38100" dist="38100" dir="2700000" algn="tl">
                    <a:srgbClr val="C0C0C0"/>
                  </a:outerShdw>
                </a:effectLst>
              </a:rPr>
              <a:t>Experimental entre jan e jul.2006 e implantada em 2007</a:t>
            </a:r>
          </a:p>
          <a:p>
            <a:pPr lvl="1">
              <a:lnSpc>
                <a:spcPct val="80000"/>
              </a:lnSpc>
            </a:pPr>
            <a:r>
              <a:rPr lang="pt-BR" altLang="pt-BR" sz="2100" smtClean="0">
                <a:effectLst>
                  <a:outerShdw blurRad="38100" dist="38100" dir="2700000" algn="tl">
                    <a:srgbClr val="C0C0C0"/>
                  </a:outerShdw>
                </a:effectLst>
              </a:rPr>
              <a:t>Essa taxa, que depende do horário,  é aplicada pelo governo aos carros registrados na Suécia</a:t>
            </a:r>
          </a:p>
          <a:p>
            <a:pPr lvl="1">
              <a:lnSpc>
                <a:spcPct val="80000"/>
              </a:lnSpc>
            </a:pPr>
            <a:r>
              <a:rPr lang="pt-BR" altLang="pt-BR" sz="2100" smtClean="0">
                <a:effectLst>
                  <a:outerShdw blurRad="38100" dist="38100" dir="2700000" algn="tl">
                    <a:srgbClr val="C0C0C0"/>
                  </a:outerShdw>
                </a:effectLst>
              </a:rPr>
              <a:t>Os carros são automaticamente registrados em estações de pagamento e a taxa é paga mensalmente por meio de uma “invoice” enviada ao proprietário</a:t>
            </a:r>
          </a:p>
          <a:p>
            <a:pPr lvl="1">
              <a:lnSpc>
                <a:spcPct val="80000"/>
              </a:lnSpc>
            </a:pPr>
            <a:endParaRPr lang="pt-BR" altLang="pt-BR" sz="2100" smtClean="0">
              <a:effectLst>
                <a:outerShdw blurRad="38100" dist="38100" dir="2700000" algn="tl">
                  <a:srgbClr val="C0C0C0"/>
                </a:outerShdw>
              </a:effectLst>
            </a:endParaRPr>
          </a:p>
          <a:p>
            <a:pPr>
              <a:lnSpc>
                <a:spcPct val="80000"/>
              </a:lnSpc>
            </a:pPr>
            <a:r>
              <a:rPr lang="pt-BR" altLang="pt-BR" sz="2200" smtClean="0">
                <a:effectLst>
                  <a:outerShdw blurRad="38100" dist="38100" dir="2700000" algn="tl">
                    <a:srgbClr val="C0C0C0"/>
                  </a:outerShdw>
                </a:effectLst>
              </a:rPr>
              <a:t>Os </a:t>
            </a:r>
            <a:r>
              <a:rPr lang="pt-BR" altLang="pt-BR" sz="2200" smtClean="0">
                <a:solidFill>
                  <a:srgbClr val="FF0000"/>
                </a:solidFill>
                <a:effectLst>
                  <a:outerShdw blurRad="38100" dist="38100" dir="2700000" algn="tl">
                    <a:srgbClr val="C0C0C0"/>
                  </a:outerShdw>
                </a:effectLst>
              </a:rPr>
              <a:t>gases de efeito estufa foram reduzidos em 14%</a:t>
            </a:r>
            <a:r>
              <a:rPr lang="pt-BR" altLang="pt-BR" sz="2200" smtClean="0">
                <a:effectLst>
                  <a:outerShdw blurRad="38100" dist="38100" dir="2700000" algn="tl">
                    <a:srgbClr val="C0C0C0"/>
                  </a:outerShdw>
                </a:effectLst>
              </a:rPr>
              <a:t> no centro da cidade e a </a:t>
            </a:r>
            <a:r>
              <a:rPr lang="pt-BR" altLang="pt-BR" sz="2200" smtClean="0">
                <a:solidFill>
                  <a:srgbClr val="FF0000"/>
                </a:solidFill>
                <a:effectLst>
                  <a:outerShdw blurRad="38100" dist="38100" dir="2700000" algn="tl">
                    <a:srgbClr val="C0C0C0"/>
                  </a:outerShdw>
                </a:effectLst>
              </a:rPr>
              <a:t>qualidade do ar subiu de 2 a 10%</a:t>
            </a:r>
          </a:p>
          <a:p>
            <a:pPr>
              <a:lnSpc>
                <a:spcPct val="80000"/>
              </a:lnSpc>
            </a:pPr>
            <a:r>
              <a:rPr lang="pt-BR" altLang="pt-BR" sz="2200" smtClean="0">
                <a:effectLst>
                  <a:outerShdw blurRad="38100" dist="38100" dir="2700000" algn="tl">
                    <a:srgbClr val="C0C0C0"/>
                  </a:outerShdw>
                </a:effectLst>
              </a:rPr>
              <a:t>O </a:t>
            </a:r>
            <a:r>
              <a:rPr lang="pt-BR" altLang="pt-BR" sz="2200" smtClean="0">
                <a:solidFill>
                  <a:srgbClr val="FF0000"/>
                </a:solidFill>
                <a:effectLst>
                  <a:outerShdw blurRad="38100" dist="38100" dir="2700000" algn="tl">
                    <a:srgbClr val="C0C0C0"/>
                  </a:outerShdw>
                </a:effectLst>
              </a:rPr>
              <a:t>tráfego entrando e saindo do centro da cidade caiu aproximadamente 20%</a:t>
            </a:r>
            <a:r>
              <a:rPr lang="pt-BR" altLang="pt-BR" sz="2200" smtClean="0">
                <a:effectLst>
                  <a:outerShdw blurRad="38100" dist="38100" dir="2700000" algn="tl">
                    <a:srgbClr val="C0C0C0"/>
                  </a:outerShdw>
                </a:effectLst>
              </a:rPr>
              <a:t> e o </a:t>
            </a:r>
            <a:r>
              <a:rPr lang="pt-BR" altLang="pt-BR" sz="2200" smtClean="0">
                <a:solidFill>
                  <a:srgbClr val="FF0000"/>
                </a:solidFill>
                <a:effectLst>
                  <a:outerShdw blurRad="38100" dist="38100" dir="2700000" algn="tl">
                    <a:srgbClr val="C0C0C0"/>
                  </a:outerShdw>
                </a:effectLst>
              </a:rPr>
              <a:t>tempo de filas no centro e em seu entorno caiu de 30 a 50 %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0" name="Rectangle 2"/>
          <p:cNvSpPr>
            <a:spLocks noGrp="1"/>
          </p:cNvSpPr>
          <p:nvPr>
            <p:ph type="title"/>
          </p:nvPr>
        </p:nvSpPr>
        <p:spPr>
          <a:xfrm>
            <a:off x="179388" y="115888"/>
            <a:ext cx="8893175" cy="990600"/>
          </a:xfrm>
        </p:spPr>
        <p:txBody>
          <a:bodyPr/>
          <a:lstStyle/>
          <a:p>
            <a:r>
              <a:rPr lang="pt-BR" altLang="pt-BR" sz="3600" b="1" dirty="0" smtClean="0">
                <a:solidFill>
                  <a:srgbClr val="FF0000"/>
                </a:solidFill>
              </a:rPr>
              <a:t>Modelo para Reflexões:</a:t>
            </a:r>
            <a:r>
              <a:rPr lang="pt-BR" altLang="pt-BR" b="1" dirty="0" smtClean="0">
                <a:solidFill>
                  <a:srgbClr val="FF0000"/>
                </a:solidFill>
              </a:rPr>
              <a:t> </a:t>
            </a:r>
            <a:br>
              <a:rPr lang="pt-BR" altLang="pt-BR" b="1" dirty="0" smtClean="0">
                <a:solidFill>
                  <a:srgbClr val="FF0000"/>
                </a:solidFill>
              </a:rPr>
            </a:br>
            <a:r>
              <a:rPr lang="pt-BR" altLang="pt-BR" sz="3200" b="1" dirty="0" smtClean="0">
                <a:solidFill>
                  <a:srgbClr val="0000CC"/>
                </a:solidFill>
              </a:rPr>
              <a:t>Estocolmo (Suécia)</a:t>
            </a:r>
          </a:p>
        </p:txBody>
      </p:sp>
      <p:sp>
        <p:nvSpPr>
          <p:cNvPr id="1978371" name="Rectangle 3"/>
          <p:cNvSpPr>
            <a:spLocks noGrp="1"/>
          </p:cNvSpPr>
          <p:nvPr>
            <p:ph type="body" idx="1"/>
          </p:nvPr>
        </p:nvSpPr>
        <p:spPr>
          <a:xfrm>
            <a:off x="612775" y="1600200"/>
            <a:ext cx="8153400" cy="4852988"/>
          </a:xfrm>
        </p:spPr>
        <p:txBody>
          <a:bodyPr/>
          <a:lstStyle/>
          <a:p>
            <a:pPr>
              <a:lnSpc>
                <a:spcPct val="80000"/>
              </a:lnSpc>
            </a:pPr>
            <a:r>
              <a:rPr lang="pt-BR" altLang="pt-BR" sz="2100" smtClean="0">
                <a:effectLst>
                  <a:outerShdw blurRad="38100" dist="38100" dir="2700000" algn="tl">
                    <a:srgbClr val="C0C0C0"/>
                  </a:outerShdw>
                </a:effectLst>
              </a:rPr>
              <a:t>O sistema é constituído de laser e câmeras utilizados para detectar, identificar e taxar veículos</a:t>
            </a:r>
          </a:p>
          <a:p>
            <a:pPr lvl="1">
              <a:lnSpc>
                <a:spcPct val="80000"/>
              </a:lnSpc>
            </a:pPr>
            <a:r>
              <a:rPr lang="pt-BR" altLang="pt-BR" sz="2000" smtClean="0">
                <a:effectLst>
                  <a:outerShdw blurRad="38100" dist="38100" dir="2700000" algn="tl">
                    <a:srgbClr val="C0C0C0"/>
                  </a:outerShdw>
                </a:effectLst>
              </a:rPr>
              <a:t>O veículo cruza o primeiro detector laser, disparando transceivers, que sinalizam um transponder no veículo, capturando tempo, dia e valor a ser pago</a:t>
            </a:r>
          </a:p>
          <a:p>
            <a:pPr lvl="1">
              <a:lnSpc>
                <a:spcPct val="80000"/>
              </a:lnSpc>
            </a:pPr>
            <a:r>
              <a:rPr lang="pt-BR" altLang="pt-BR" sz="2000" smtClean="0">
                <a:effectLst>
                  <a:outerShdw blurRad="38100" dist="38100" dir="2700000" algn="tl">
                    <a:srgbClr val="C0C0C0"/>
                  </a:outerShdw>
                </a:effectLst>
              </a:rPr>
              <a:t>Ao mesmo tempo, uma câmera fotografa a placa frontal do veículo</a:t>
            </a:r>
          </a:p>
          <a:p>
            <a:pPr lvl="1">
              <a:lnSpc>
                <a:spcPct val="80000"/>
              </a:lnSpc>
            </a:pPr>
            <a:r>
              <a:rPr lang="pt-BR" altLang="pt-BR" sz="2000" smtClean="0">
                <a:effectLst>
                  <a:outerShdw blurRad="38100" dist="38100" dir="2700000" algn="tl">
                    <a:srgbClr val="C0C0C0"/>
                  </a:outerShdw>
                </a:effectLst>
              </a:rPr>
              <a:t>Ao passar por um segundo laser, uma segunda câmera é acionada, fotografando a placa traseira, tudo sem que o veículo tenha que diminuir sua velocidade</a:t>
            </a:r>
          </a:p>
          <a:p>
            <a:pPr lvl="1">
              <a:lnSpc>
                <a:spcPct val="80000"/>
              </a:lnSpc>
            </a:pPr>
            <a:r>
              <a:rPr lang="pt-BR" altLang="pt-BR" sz="2000" smtClean="0">
                <a:effectLst>
                  <a:outerShdw blurRad="38100" dist="38100" dir="2700000" algn="tl">
                    <a:srgbClr val="C0C0C0"/>
                  </a:outerShdw>
                </a:effectLst>
              </a:rPr>
              <a:t>Caso o veículo não utilize tags, uma multa será aplicada</a:t>
            </a:r>
            <a:endParaRPr lang="pt-BR" altLang="pt-BR" sz="2000" smtClean="0">
              <a:effectLst>
                <a:outerShdw blurRad="38100" dist="38100" dir="2700000" algn="tl">
                  <a:srgbClr val="C0C0C0"/>
                </a:outerShdw>
              </a:effectLst>
              <a:hlinkClick r:id="rId3"/>
            </a:endParaRPr>
          </a:p>
          <a:p>
            <a:pPr>
              <a:lnSpc>
                <a:spcPct val="80000"/>
              </a:lnSpc>
            </a:pPr>
            <a:r>
              <a:rPr lang="pt-BR" altLang="pt-BR" sz="2100" smtClean="0">
                <a:effectLst>
                  <a:outerShdw blurRad="38100" dist="38100" dir="2700000" algn="tl">
                    <a:srgbClr val="C0C0C0"/>
                  </a:outerShdw>
                </a:effectLst>
                <a:hlinkClick r:id="rId3"/>
              </a:rPr>
              <a:t>http://international.stockholm.se/Future-Stockholm/Infrastructure-and-accessibility/</a:t>
            </a:r>
            <a:endParaRPr lang="pt-BR" altLang="pt-BR" sz="2100" smtClean="0">
              <a:effectLst>
                <a:outerShdw blurRad="38100" dist="38100" dir="2700000" algn="tl">
                  <a:srgbClr val="C0C0C0"/>
                </a:outerShdw>
              </a:effectLst>
              <a:hlinkClick r:id="rId4"/>
            </a:endParaRPr>
          </a:p>
          <a:p>
            <a:pPr>
              <a:lnSpc>
                <a:spcPct val="80000"/>
              </a:lnSpc>
            </a:pPr>
            <a:r>
              <a:rPr lang="pt-BR" altLang="pt-BR" sz="2100" smtClean="0">
                <a:effectLst>
                  <a:outerShdw blurRad="38100" dist="38100" dir="2700000" algn="tl">
                    <a:srgbClr val="C0C0C0"/>
                  </a:outerShdw>
                </a:effectLst>
                <a:hlinkClick r:id="rId4"/>
              </a:rPr>
              <a:t>http://www.ibm.com/ibm/ideasfromibm/cz/cs/howitworks/040207/</a:t>
            </a:r>
            <a:endParaRPr lang="pt-BR" altLang="pt-BR" sz="2100" smtClean="0">
              <a:effectLst>
                <a:outerShdw blurRad="38100" dist="38100" dir="2700000" algn="tl">
                  <a:srgbClr val="C0C0C0"/>
                </a:outerShdw>
              </a:effectLst>
            </a:endParaRPr>
          </a:p>
          <a:p>
            <a:pPr>
              <a:lnSpc>
                <a:spcPct val="80000"/>
              </a:lnSpc>
            </a:pPr>
            <a:r>
              <a:rPr lang="pt-BR" altLang="pt-BR" sz="2100" smtClean="0">
                <a:effectLst>
                  <a:outerShdw blurRad="38100" dist="38100" dir="2700000" algn="tl">
                    <a:srgbClr val="C0C0C0"/>
                  </a:outerShdw>
                </a:effectLst>
                <a:hlinkClick r:id="rId5"/>
              </a:rPr>
              <a:t>http://www-07.ibm.com/innovation/au/howitworks/stockholm/pdf/HIW_tr_04022007.pdf</a:t>
            </a:r>
            <a:endParaRPr lang="pt-BR" altLang="pt-BR" sz="2100" smtClean="0">
              <a:effectLst>
                <a:outerShdw blurRad="38100" dist="38100" dir="2700000" algn="tl">
                  <a:srgbClr val="C0C0C0"/>
                </a:outerShdw>
              </a:effectLst>
            </a:endParaRPr>
          </a:p>
          <a:p>
            <a:pPr>
              <a:lnSpc>
                <a:spcPct val="80000"/>
              </a:lnSpc>
              <a:buFont typeface="Wingdings" pitchFamily="2" charset="2"/>
              <a:buNone/>
            </a:pPr>
            <a:endParaRPr lang="pt-BR" altLang="pt-BR" sz="21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resende_estr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416175"/>
            <a:ext cx="21288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302" name="Rectangle 14"/>
          <p:cNvSpPr>
            <a:spLocks noChangeArrowheads="1"/>
          </p:cNvSpPr>
          <p:nvPr/>
        </p:nvSpPr>
        <p:spPr bwMode="auto">
          <a:xfrm>
            <a:off x="323850" y="3933056"/>
            <a:ext cx="8424863" cy="2822337"/>
          </a:xfrm>
          <a:prstGeom prst="rect">
            <a:avLst/>
          </a:prstGeom>
          <a:noFill/>
          <a:ln w="12700">
            <a:noFill/>
            <a:miter lim="800000"/>
            <a:headEnd/>
            <a:tailEnd/>
          </a:ln>
          <a:effectLst/>
        </p:spPr>
        <p:txBody>
          <a:bodyPr lIns="94582" tIns="48019" rIns="94582" bIns="480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20000"/>
              </a:lnSpc>
              <a:buNone/>
              <a:defRPr/>
            </a:pPr>
            <a:r>
              <a:rPr lang="pt-BR" altLang="pt-BR" sz="2000" b="1" dirty="0" smtClean="0">
                <a:latin typeface="+mj-lt"/>
              </a:rPr>
              <a:t>Dissertação apresentada à </a:t>
            </a:r>
            <a:r>
              <a:rPr lang="pt-BR" altLang="pt-BR" sz="2000" b="1" dirty="0">
                <a:latin typeface="+mj-lt"/>
              </a:rPr>
              <a:t>Escola Politécnica da Universidade de São Paulo </a:t>
            </a:r>
            <a:r>
              <a:rPr lang="pt-BR" altLang="pt-BR" sz="2000" b="1" dirty="0" smtClean="0">
                <a:latin typeface="+mj-lt"/>
              </a:rPr>
              <a:t>para obtenção de título de Mestre em Engenharia</a:t>
            </a:r>
            <a:endParaRPr lang="pt-BR" altLang="pt-BR" b="1" dirty="0">
              <a:latin typeface="+mj-lt"/>
            </a:endParaRPr>
          </a:p>
          <a:p>
            <a:pPr algn="r">
              <a:lnSpc>
                <a:spcPct val="120000"/>
              </a:lnSpc>
              <a:defRPr/>
            </a:pPr>
            <a:endParaRPr lang="pt-BR" altLang="pt-BR" b="1" dirty="0" smtClean="0">
              <a:latin typeface="+mj-lt"/>
            </a:endParaRPr>
          </a:p>
          <a:p>
            <a:pPr algn="r">
              <a:lnSpc>
                <a:spcPct val="120000"/>
              </a:lnSpc>
              <a:buNone/>
              <a:defRPr/>
            </a:pPr>
            <a:r>
              <a:rPr lang="pt-BR" altLang="pt-BR" sz="1800" b="1" dirty="0" smtClean="0">
                <a:latin typeface="+mj-lt"/>
              </a:rPr>
              <a:t>Área de Concentração:</a:t>
            </a:r>
            <a:br>
              <a:rPr lang="pt-BR" altLang="pt-BR" sz="1800" b="1" dirty="0" smtClean="0">
                <a:latin typeface="+mj-lt"/>
              </a:rPr>
            </a:br>
            <a:r>
              <a:rPr lang="pt-BR" altLang="pt-BR" sz="1800" b="1" dirty="0" smtClean="0">
                <a:latin typeface="+mj-lt"/>
              </a:rPr>
              <a:t>Engenharia </a:t>
            </a:r>
            <a:r>
              <a:rPr lang="pt-BR" altLang="pt-BR" sz="1800" b="1" dirty="0">
                <a:latin typeface="+mj-lt"/>
              </a:rPr>
              <a:t>de Transportes</a:t>
            </a:r>
            <a:r>
              <a:rPr lang="pt-BR" altLang="pt-BR" sz="1800" b="1" dirty="0" smtClean="0">
                <a:latin typeface="+mj-lt"/>
              </a:rPr>
              <a:t> </a:t>
            </a:r>
          </a:p>
          <a:p>
            <a:pPr algn="r">
              <a:lnSpc>
                <a:spcPct val="120000"/>
              </a:lnSpc>
              <a:buNone/>
              <a:defRPr/>
            </a:pPr>
            <a:r>
              <a:rPr lang="pt-BR" altLang="pt-BR" sz="1800" b="1" dirty="0" smtClean="0">
                <a:latin typeface="+mj-lt"/>
              </a:rPr>
              <a:t>Orientador:</a:t>
            </a:r>
            <a:br>
              <a:rPr lang="pt-BR" altLang="pt-BR" sz="1800" b="1" dirty="0" smtClean="0">
                <a:latin typeface="+mj-lt"/>
              </a:rPr>
            </a:br>
            <a:r>
              <a:rPr lang="pt-BR" altLang="pt-BR" sz="1800" b="1" dirty="0" smtClean="0">
                <a:latin typeface="+mj-lt"/>
              </a:rPr>
              <a:t>Prof. Dr. Cláudio L. Marte</a:t>
            </a:r>
            <a:endParaRPr lang="pt-BR" altLang="pt-BR" sz="1800" b="1" dirty="0" smtClean="0">
              <a:solidFill>
                <a:schemeClr val="tx2"/>
              </a:solidFill>
              <a:effectLst>
                <a:outerShdw blurRad="38100" dist="38100" dir="2700000" algn="tl">
                  <a:srgbClr val="C0C0C0"/>
                </a:outerShdw>
              </a:effectLst>
            </a:endParaRPr>
          </a:p>
        </p:txBody>
      </p:sp>
      <p:pic>
        <p:nvPicPr>
          <p:cNvPr id="6148" name="Imagem 3" descr="P:\Artesp\MIP\Fase 2\Campo\WriteSys\Colinas\Fotos\DSC048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2398713"/>
            <a:ext cx="196532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525" y="2416175"/>
            <a:ext cx="21002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ítulo 3"/>
          <p:cNvSpPr>
            <a:spLocks noGrp="1"/>
          </p:cNvSpPr>
          <p:nvPr>
            <p:ph type="ctrTitle"/>
          </p:nvPr>
        </p:nvSpPr>
        <p:spPr>
          <a:xfrm>
            <a:off x="395288" y="333375"/>
            <a:ext cx="8459787" cy="1871663"/>
          </a:xfrm>
        </p:spPr>
        <p:txBody>
          <a:bodyPr/>
          <a:lstStyle/>
          <a:p>
            <a:pPr algn="ctr">
              <a:spcBef>
                <a:spcPts val="600"/>
              </a:spcBef>
              <a:spcAft>
                <a:spcPts val="1200"/>
              </a:spcAft>
              <a:defRPr/>
            </a:pPr>
            <a:r>
              <a:rPr lang="pt-BR" altLang="pt-BR" sz="2400" b="1" dirty="0" smtClean="0">
                <a:solidFill>
                  <a:schemeClr val="tx2"/>
                </a:solidFill>
              </a:rPr>
              <a:t/>
            </a:r>
            <a:br>
              <a:rPr lang="pt-BR" altLang="pt-BR" sz="2400" b="1" dirty="0" smtClean="0">
                <a:solidFill>
                  <a:schemeClr val="tx2"/>
                </a:solidFill>
              </a:rPr>
            </a:br>
            <a:r>
              <a:rPr lang="pt-BR" altLang="pt-BR" sz="1800" b="1" dirty="0" smtClean="0">
                <a:solidFill>
                  <a:schemeClr val="tx2"/>
                </a:solidFill>
              </a:rPr>
              <a:t>Os sistemas de identificação veicular, em especial o reconhecimento automático de placas</a:t>
            </a:r>
            <a:r>
              <a:rPr lang="pt-BR" altLang="pt-BR" sz="2400" b="1" dirty="0" smtClean="0">
                <a:solidFill>
                  <a:schemeClr val="tx2"/>
                </a:solidFill>
              </a:rPr>
              <a:t/>
            </a:r>
            <a:br>
              <a:rPr lang="pt-BR" altLang="pt-BR" sz="2400" b="1" dirty="0" smtClean="0">
                <a:solidFill>
                  <a:schemeClr val="tx2"/>
                </a:solidFill>
              </a:rPr>
            </a:br>
            <a:r>
              <a:rPr lang="pt-BR" altLang="pt-BR" sz="2400" b="1" dirty="0" smtClean="0">
                <a:solidFill>
                  <a:schemeClr val="tx2"/>
                </a:solidFill>
              </a:rPr>
              <a:t/>
            </a:r>
            <a:br>
              <a:rPr lang="pt-BR" altLang="pt-BR" sz="2400" b="1" dirty="0" smtClean="0">
                <a:solidFill>
                  <a:schemeClr val="tx2"/>
                </a:solidFill>
              </a:rPr>
            </a:br>
            <a:r>
              <a:rPr lang="pt-BR" altLang="pt-BR" sz="1600" b="1" dirty="0" smtClean="0"/>
              <a:t>Ely Bernardi</a:t>
            </a:r>
            <a:r>
              <a:rPr lang="pt-BR" altLang="pt-BR" sz="2400" b="1" dirty="0" smtClean="0">
                <a:solidFill>
                  <a:schemeClr val="tx2"/>
                </a:solidFill>
                <a:effectLst>
                  <a:outerShdw blurRad="38100" dist="38100" dir="2700000" algn="tl">
                    <a:srgbClr val="C0C0C0"/>
                  </a:outerShdw>
                </a:effectLst>
              </a:rPr>
              <a:t/>
            </a:r>
            <a:br>
              <a:rPr lang="pt-BR" altLang="pt-BR" sz="2400" b="1" dirty="0" smtClean="0">
                <a:solidFill>
                  <a:schemeClr val="tx2"/>
                </a:solidFill>
                <a:effectLst>
                  <a:outerShdw blurRad="38100" dist="38100" dir="2700000" algn="tl">
                    <a:srgbClr val="C0C0C0"/>
                  </a:outerShdw>
                </a:effectLst>
              </a:rPr>
            </a:br>
            <a:endParaRPr lang="pt-BR" altLang="pt-BR" sz="2400" dirty="0" smtClean="0"/>
          </a:p>
        </p:txBody>
      </p:sp>
      <p:pic>
        <p:nvPicPr>
          <p:cNvPr id="6151" name="Picture 2" descr="C:\Users\Ely\Pictures\pos\DSC0578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5288" y="2398713"/>
            <a:ext cx="196691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05633"/>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302" name="Rectangle 14"/>
          <p:cNvSpPr>
            <a:spLocks noChangeArrowheads="1"/>
          </p:cNvSpPr>
          <p:nvPr/>
        </p:nvSpPr>
        <p:spPr bwMode="auto">
          <a:xfrm>
            <a:off x="323850" y="4293096"/>
            <a:ext cx="8424863" cy="2323739"/>
          </a:xfrm>
          <a:prstGeom prst="rect">
            <a:avLst/>
          </a:prstGeom>
          <a:noFill/>
          <a:ln w="12700">
            <a:noFill/>
            <a:miter lim="800000"/>
            <a:headEnd/>
            <a:tailEnd/>
          </a:ln>
          <a:effectLst/>
        </p:spPr>
        <p:txBody>
          <a:bodyPr lIns="94582" tIns="48019" rIns="94582" bIns="480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20000"/>
              </a:lnSpc>
              <a:buNone/>
              <a:defRPr/>
            </a:pPr>
            <a:r>
              <a:rPr lang="pt-BR" altLang="pt-BR" sz="1800" b="1" dirty="0" smtClean="0">
                <a:latin typeface="+mj-lt"/>
              </a:rPr>
              <a:t>Dissertação apresentada à </a:t>
            </a:r>
            <a:r>
              <a:rPr lang="pt-BR" altLang="pt-BR" sz="1800" b="1" dirty="0">
                <a:latin typeface="+mj-lt"/>
              </a:rPr>
              <a:t>Escola Politécnica da Universidade de São Paulo </a:t>
            </a:r>
            <a:r>
              <a:rPr lang="pt-BR" altLang="pt-BR" sz="1800" b="1" dirty="0" smtClean="0">
                <a:latin typeface="+mj-lt"/>
              </a:rPr>
              <a:t>para obtenção de título de Mestre em Engenharia</a:t>
            </a:r>
            <a:endParaRPr lang="pt-BR" altLang="pt-BR" sz="2000" b="1" dirty="0">
              <a:latin typeface="+mj-lt"/>
            </a:endParaRPr>
          </a:p>
          <a:p>
            <a:pPr algn="r">
              <a:lnSpc>
                <a:spcPct val="120000"/>
              </a:lnSpc>
              <a:defRPr/>
            </a:pPr>
            <a:endParaRPr lang="pt-BR" altLang="pt-BR" sz="1400" b="1" dirty="0" smtClean="0">
              <a:latin typeface="+mj-lt"/>
            </a:endParaRPr>
          </a:p>
          <a:p>
            <a:pPr algn="r">
              <a:lnSpc>
                <a:spcPct val="120000"/>
              </a:lnSpc>
              <a:buNone/>
              <a:defRPr/>
            </a:pPr>
            <a:r>
              <a:rPr lang="pt-BR" altLang="pt-BR" sz="1400" b="1" dirty="0" smtClean="0">
                <a:latin typeface="+mj-lt"/>
              </a:rPr>
              <a:t>Área de Concentração:</a:t>
            </a:r>
            <a:br>
              <a:rPr lang="pt-BR" altLang="pt-BR" sz="1400" b="1" dirty="0" smtClean="0">
                <a:latin typeface="+mj-lt"/>
              </a:rPr>
            </a:br>
            <a:r>
              <a:rPr lang="pt-BR" altLang="pt-BR" sz="1400" b="1" dirty="0" smtClean="0">
                <a:latin typeface="+mj-lt"/>
              </a:rPr>
              <a:t>Engenharia </a:t>
            </a:r>
            <a:r>
              <a:rPr lang="pt-BR" altLang="pt-BR" sz="1400" b="1" dirty="0">
                <a:latin typeface="+mj-lt"/>
              </a:rPr>
              <a:t>de Transportes</a:t>
            </a:r>
            <a:r>
              <a:rPr lang="pt-BR" altLang="pt-BR" sz="1400" b="1" dirty="0" smtClean="0">
                <a:latin typeface="+mj-lt"/>
              </a:rPr>
              <a:t> </a:t>
            </a:r>
          </a:p>
          <a:p>
            <a:pPr algn="r">
              <a:lnSpc>
                <a:spcPct val="120000"/>
              </a:lnSpc>
              <a:buNone/>
              <a:defRPr/>
            </a:pPr>
            <a:r>
              <a:rPr lang="pt-BR" altLang="pt-BR" sz="1400" b="1" dirty="0" smtClean="0">
                <a:latin typeface="+mj-lt"/>
              </a:rPr>
              <a:t>Orientador:</a:t>
            </a:r>
            <a:br>
              <a:rPr lang="pt-BR" altLang="pt-BR" sz="1400" b="1" dirty="0" smtClean="0">
                <a:latin typeface="+mj-lt"/>
              </a:rPr>
            </a:br>
            <a:r>
              <a:rPr lang="pt-BR" altLang="pt-BR" sz="1400" b="1" dirty="0" smtClean="0">
                <a:latin typeface="+mj-lt"/>
              </a:rPr>
              <a:t>Prof. Dr. Cláudio L. Marte</a:t>
            </a:r>
            <a:endParaRPr lang="pt-BR" altLang="pt-BR" sz="1400" b="1" dirty="0" smtClean="0">
              <a:solidFill>
                <a:schemeClr val="tx2"/>
              </a:solidFill>
              <a:effectLst>
                <a:outerShdw blurRad="38100" dist="38100" dir="2700000" algn="tl">
                  <a:srgbClr val="C0C0C0"/>
                </a:outerShdw>
              </a:effectLst>
            </a:endParaRPr>
          </a:p>
        </p:txBody>
      </p:sp>
      <p:sp>
        <p:nvSpPr>
          <p:cNvPr id="4105" name="Título 3"/>
          <p:cNvSpPr>
            <a:spLocks noGrp="1"/>
          </p:cNvSpPr>
          <p:nvPr>
            <p:ph type="ctrTitle"/>
          </p:nvPr>
        </p:nvSpPr>
        <p:spPr>
          <a:xfrm>
            <a:off x="306387" y="116632"/>
            <a:ext cx="8459787" cy="1871663"/>
          </a:xfrm>
        </p:spPr>
        <p:txBody>
          <a:bodyPr/>
          <a:lstStyle/>
          <a:p>
            <a:pPr algn="ctr">
              <a:spcBef>
                <a:spcPts val="600"/>
              </a:spcBef>
              <a:spcAft>
                <a:spcPts val="1200"/>
              </a:spcAft>
              <a:defRPr/>
            </a:pPr>
            <a:r>
              <a:rPr lang="pt-BR" altLang="pt-BR" sz="1800" b="1" dirty="0" smtClean="0">
                <a:solidFill>
                  <a:schemeClr val="tx2"/>
                </a:solidFill>
              </a:rPr>
              <a:t/>
            </a:r>
            <a:br>
              <a:rPr lang="pt-BR" altLang="pt-BR" sz="1800" b="1" dirty="0" smtClean="0">
                <a:solidFill>
                  <a:schemeClr val="tx2"/>
                </a:solidFill>
              </a:rPr>
            </a:br>
            <a:r>
              <a:rPr lang="pt-BR" altLang="pt-BR" sz="1400" b="1" dirty="0" smtClean="0">
                <a:solidFill>
                  <a:schemeClr val="tx2"/>
                </a:solidFill>
              </a:rPr>
              <a:t>Os sistemas de identificação veicular, em especial o reconhecimento automático de placas</a:t>
            </a:r>
            <a:r>
              <a:rPr lang="pt-BR" altLang="pt-BR" sz="1800" b="1" dirty="0" smtClean="0">
                <a:solidFill>
                  <a:schemeClr val="tx2"/>
                </a:solidFill>
              </a:rPr>
              <a:t/>
            </a:r>
            <a:br>
              <a:rPr lang="pt-BR" altLang="pt-BR" sz="1800" b="1" dirty="0" smtClean="0">
                <a:solidFill>
                  <a:schemeClr val="tx2"/>
                </a:solidFill>
              </a:rPr>
            </a:br>
            <a:r>
              <a:rPr lang="pt-BR" altLang="pt-BR" sz="1800" b="1" dirty="0" smtClean="0">
                <a:solidFill>
                  <a:schemeClr val="tx2"/>
                </a:solidFill>
              </a:rPr>
              <a:t/>
            </a:r>
            <a:br>
              <a:rPr lang="pt-BR" altLang="pt-BR" sz="1800" b="1" dirty="0" smtClean="0">
                <a:solidFill>
                  <a:schemeClr val="tx2"/>
                </a:solidFill>
              </a:rPr>
            </a:br>
            <a:r>
              <a:rPr lang="pt-BR" altLang="pt-BR" sz="1200" b="1" dirty="0" smtClean="0"/>
              <a:t>Ely Bernardi</a:t>
            </a:r>
            <a:r>
              <a:rPr lang="pt-BR" altLang="pt-BR" sz="1800" b="1" dirty="0" smtClean="0">
                <a:solidFill>
                  <a:schemeClr val="tx2"/>
                </a:solidFill>
                <a:effectLst>
                  <a:outerShdw blurRad="38100" dist="38100" dir="2700000" algn="tl">
                    <a:srgbClr val="C0C0C0"/>
                  </a:outerShdw>
                </a:effectLst>
              </a:rPr>
              <a:t/>
            </a:r>
            <a:br>
              <a:rPr lang="pt-BR" altLang="pt-BR" sz="1800" b="1" dirty="0" smtClean="0">
                <a:solidFill>
                  <a:schemeClr val="tx2"/>
                </a:solidFill>
                <a:effectLst>
                  <a:outerShdw blurRad="38100" dist="38100" dir="2700000" algn="tl">
                    <a:srgbClr val="C0C0C0"/>
                  </a:outerShdw>
                </a:effectLst>
              </a:rPr>
            </a:br>
            <a:endParaRPr lang="pt-BR" altLang="pt-BR" sz="1800" dirty="0" smtClean="0"/>
          </a:p>
        </p:txBody>
      </p:sp>
      <p:sp>
        <p:nvSpPr>
          <p:cNvPr id="3" name="Rectangle 1"/>
          <p:cNvSpPr>
            <a:spLocks noChangeArrowheads="1"/>
          </p:cNvSpPr>
          <p:nvPr/>
        </p:nvSpPr>
        <p:spPr bwMode="auto">
          <a:xfrm>
            <a:off x="683568" y="2340425"/>
            <a:ext cx="7416824" cy="144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600" dirty="0">
              <a:solidFill>
                <a:srgbClr val="1155CC"/>
              </a:solidFill>
              <a:latin typeface="Arial" panose="020B0604020202020204" pitchFamily="34" charset="0"/>
              <a:cs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3"/>
              </a:rPr>
              <a:t>http://www.teses.usp.br/teses/disponiveis/3/3138/tde-11052016-162646/</a:t>
            </a:r>
            <a:r>
              <a:rPr kumimoji="0" lang="pt-BR" altLang="pt-BR" sz="1400" b="0" i="0" u="none" strike="noStrike" cap="none" normalizeH="0" baseline="0" dirty="0" smtClean="0">
                <a:ln>
                  <a:noFill/>
                </a:ln>
                <a:solidFill>
                  <a:schemeClr val="tx1"/>
                </a:solidFill>
                <a:effectLst/>
              </a:rPr>
              <a:t/>
            </a:r>
            <a:br>
              <a:rPr kumimoji="0" lang="pt-BR" altLang="pt-BR" sz="1400" b="0" i="0" u="none" strike="noStrike" cap="none" normalizeH="0" baseline="0" dirty="0" smtClean="0">
                <a:ln>
                  <a:noFill/>
                </a:ln>
                <a:solidFill>
                  <a:schemeClr val="tx1"/>
                </a:solidFill>
                <a:effectLst/>
              </a:rPr>
            </a:br>
            <a:endParaRPr kumimoji="0" lang="pt-BR" altLang="pt-BR"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889915"/>
      </p:ext>
    </p:extLst>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57200" y="115888"/>
            <a:ext cx="8229600" cy="1143000"/>
          </a:xfrm>
        </p:spPr>
        <p:txBody>
          <a:bodyPr/>
          <a:lstStyle/>
          <a:p>
            <a:pPr algn="l" eaLnBrk="1" hangingPunct="1"/>
            <a:endParaRPr lang="pt-BR" altLang="pt-BR" sz="3200" b="1" smtClean="0">
              <a:solidFill>
                <a:schemeClr val="tx2"/>
              </a:solidFill>
            </a:endParaRPr>
          </a:p>
        </p:txBody>
      </p:sp>
      <p:sp>
        <p:nvSpPr>
          <p:cNvPr id="43011" name="Rectangle 3"/>
          <p:cNvSpPr>
            <a:spLocks noGrp="1"/>
          </p:cNvSpPr>
          <p:nvPr>
            <p:ph idx="1"/>
          </p:nvPr>
        </p:nvSpPr>
        <p:spPr>
          <a:xfrm>
            <a:off x="457200" y="1341438"/>
            <a:ext cx="8229600" cy="4784725"/>
          </a:xfrm>
        </p:spPr>
        <p:txBody>
          <a:bodyPr/>
          <a:lstStyle/>
          <a:p>
            <a:pPr marL="1200150" lvl="2" indent="-342900">
              <a:buFont typeface="Wingdings" panose="05000000000000000000" pitchFamily="2" charset="2"/>
              <a:buChar char="ü"/>
            </a:pPr>
            <a:endParaRPr lang="pt-BR" altLang="pt-BR" sz="2000" smtClean="0"/>
          </a:p>
          <a:p>
            <a:pPr marL="1200150" lvl="2" indent="-342900">
              <a:buFont typeface="Wingdings" panose="05000000000000000000" pitchFamily="2" charset="2"/>
              <a:buChar char="ü"/>
            </a:pPr>
            <a:endParaRPr lang="pt-BR" altLang="pt-BR" smtClean="0"/>
          </a:p>
          <a:p>
            <a:pPr marL="0" indent="0" algn="ctr" eaLnBrk="1" hangingPunct="1">
              <a:buFont typeface="Arial" panose="020B0604020202020204" pitchFamily="34" charset="0"/>
              <a:buNone/>
            </a:pPr>
            <a:endParaRPr lang="pt-BR" altLang="pt-BR" sz="2800" smtClean="0"/>
          </a:p>
          <a:p>
            <a:pPr marL="0" indent="0" algn="ctr" eaLnBrk="1" hangingPunct="1">
              <a:buFont typeface="Arial" panose="020B0604020202020204" pitchFamily="34" charset="0"/>
              <a:buNone/>
            </a:pPr>
            <a:r>
              <a:rPr lang="pt-BR" altLang="pt-BR" sz="3600" b="1" smtClean="0">
                <a:solidFill>
                  <a:schemeClr val="tx2"/>
                </a:solidFill>
              </a:rPr>
              <a:t>Alguns exemplos de falhas na identificação</a:t>
            </a:r>
            <a:endParaRPr lang="pt-BR" altLang="pt-BR" sz="3600" smtClean="0"/>
          </a:p>
        </p:txBody>
      </p:sp>
    </p:spTree>
    <p:extLst>
      <p:ext uri="{BB962C8B-B14F-4D97-AF65-F5344CB8AC3E}">
        <p14:creationId xmlns:p14="http://schemas.microsoft.com/office/powerpoint/2010/main" val="4165926518"/>
      </p:ext>
    </p:extLst>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50825" y="44450"/>
            <a:ext cx="8569325" cy="1143000"/>
          </a:xfrm>
        </p:spPr>
        <p:txBody>
          <a:bodyPr/>
          <a:lstStyle/>
          <a:p>
            <a:pPr algn="l" eaLnBrk="1" hangingPunct="1"/>
            <a:r>
              <a:rPr lang="pt-BR" altLang="pt-BR" sz="3200" b="1" smtClean="0">
                <a:solidFill>
                  <a:schemeClr val="tx2"/>
                </a:solidFill>
              </a:rPr>
              <a:t>Outras falhas: “poluição” na extração da imagem</a:t>
            </a:r>
          </a:p>
        </p:txBody>
      </p:sp>
      <p:sp>
        <p:nvSpPr>
          <p:cNvPr id="61443" name="Rectangle 3"/>
          <p:cNvSpPr>
            <a:spLocks noGrp="1"/>
          </p:cNvSpPr>
          <p:nvPr>
            <p:ph idx="1"/>
          </p:nvPr>
        </p:nvSpPr>
        <p:spPr/>
        <p:txBody>
          <a:bodyPr/>
          <a:lstStyle/>
          <a:p>
            <a:endParaRPr lang="pt-BR" altLang="pt-BR" sz="2400" smtClean="0"/>
          </a:p>
          <a:p>
            <a:pPr eaLnBrk="1" hangingPunct="1"/>
            <a:endParaRPr lang="pt-BR" altLang="pt-BR" sz="2400" smtClean="0"/>
          </a:p>
        </p:txBody>
      </p:sp>
      <p:pic>
        <p:nvPicPr>
          <p:cNvPr id="61444"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008063"/>
            <a:ext cx="7559675"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52941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6496050" cy="427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588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04813"/>
            <a:ext cx="6985000"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58885" name="Text Box 5"/>
          <p:cNvSpPr txBox="1">
            <a:spLocks noChangeArrowheads="1"/>
          </p:cNvSpPr>
          <p:nvPr/>
        </p:nvSpPr>
        <p:spPr bwMode="auto">
          <a:xfrm>
            <a:off x="1475657" y="6021388"/>
            <a:ext cx="6912768" cy="82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19088" indent="-319088">
              <a:spcBef>
                <a:spcPct val="0"/>
              </a:spcBef>
              <a:defRPr>
                <a:solidFill>
                  <a:schemeClr val="tx1"/>
                </a:solidFill>
                <a:latin typeface="Arial" pitchFamily="34" charset="0"/>
              </a:defRPr>
            </a:lvl1pPr>
            <a:lvl2pPr>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70000"/>
              </a:lnSpc>
              <a:spcBef>
                <a:spcPts val="700"/>
              </a:spcBef>
              <a:buFont typeface="Wingdings" pitchFamily="2" charset="2"/>
              <a:buNone/>
            </a:pPr>
            <a:r>
              <a:rPr lang="pt-BR" altLang="pt-BR" sz="1700" dirty="0">
                <a:solidFill>
                  <a:srgbClr val="333300"/>
                </a:solidFill>
                <a:effectLst>
                  <a:outerShdw blurRad="38100" dist="38100" dir="2700000" algn="tl">
                    <a:srgbClr val="C0C0C0"/>
                  </a:outerShdw>
                </a:effectLst>
                <a:latin typeface="Tw Cen MT" pitchFamily="34" charset="0"/>
              </a:rPr>
              <a:t>AUSTOROADS. </a:t>
            </a:r>
            <a:r>
              <a:rPr lang="pt-BR" altLang="pt-BR" sz="1700" b="1" dirty="0" err="1">
                <a:solidFill>
                  <a:srgbClr val="333300"/>
                </a:solidFill>
                <a:effectLst>
                  <a:outerShdw blurRad="38100" dist="38100" dir="2700000" algn="tl">
                    <a:srgbClr val="C0C0C0"/>
                  </a:outerShdw>
                </a:effectLst>
                <a:latin typeface="Tw Cen MT" pitchFamily="34" charset="0"/>
              </a:rPr>
              <a:t>Defining</a:t>
            </a:r>
            <a:r>
              <a:rPr lang="pt-BR" altLang="pt-BR" sz="1700" b="1" dirty="0">
                <a:solidFill>
                  <a:srgbClr val="333300"/>
                </a:solidFill>
                <a:effectLst>
                  <a:outerShdw blurRad="38100" dist="38100" dir="2700000" algn="tl">
                    <a:srgbClr val="C0C0C0"/>
                  </a:outerShdw>
                </a:effectLst>
                <a:latin typeface="Tw Cen MT" pitchFamily="34" charset="0"/>
              </a:rPr>
              <a:t> </a:t>
            </a:r>
            <a:r>
              <a:rPr lang="pt-BR" altLang="pt-BR" sz="1700" b="1" dirty="0" err="1">
                <a:solidFill>
                  <a:srgbClr val="333300"/>
                </a:solidFill>
                <a:effectLst>
                  <a:outerShdw blurRad="38100" dist="38100" dir="2700000" algn="tl">
                    <a:srgbClr val="C0C0C0"/>
                  </a:outerShdw>
                </a:effectLst>
                <a:latin typeface="Tw Cen MT" pitchFamily="34" charset="0"/>
              </a:rPr>
              <a:t>Applicability</a:t>
            </a:r>
            <a:r>
              <a:rPr lang="pt-BR" altLang="pt-BR" sz="1700" b="1" dirty="0">
                <a:solidFill>
                  <a:srgbClr val="333300"/>
                </a:solidFill>
                <a:effectLst>
                  <a:outerShdw blurRad="38100" dist="38100" dir="2700000" algn="tl">
                    <a:srgbClr val="C0C0C0"/>
                  </a:outerShdw>
                </a:effectLst>
                <a:latin typeface="Tw Cen MT" pitchFamily="34" charset="0"/>
              </a:rPr>
              <a:t> </a:t>
            </a:r>
            <a:r>
              <a:rPr lang="pt-BR" altLang="pt-BR" sz="1700" b="1" dirty="0" err="1">
                <a:solidFill>
                  <a:srgbClr val="333300"/>
                </a:solidFill>
                <a:effectLst>
                  <a:outerShdw blurRad="38100" dist="38100" dir="2700000" algn="tl">
                    <a:srgbClr val="C0C0C0"/>
                  </a:outerShdw>
                </a:effectLst>
                <a:latin typeface="Tw Cen MT" pitchFamily="34" charset="0"/>
              </a:rPr>
              <a:t>of</a:t>
            </a:r>
            <a:r>
              <a:rPr lang="pt-BR" altLang="pt-BR" sz="1700" b="1" dirty="0">
                <a:solidFill>
                  <a:srgbClr val="333300"/>
                </a:solidFill>
                <a:effectLst>
                  <a:outerShdw blurRad="38100" dist="38100" dir="2700000" algn="tl">
                    <a:srgbClr val="C0C0C0"/>
                  </a:outerShdw>
                </a:effectLst>
                <a:latin typeface="Tw Cen MT" pitchFamily="34" charset="0"/>
              </a:rPr>
              <a:t> </a:t>
            </a:r>
            <a:r>
              <a:rPr lang="pt-BR" altLang="pt-BR" sz="1700" b="1" dirty="0" err="1">
                <a:solidFill>
                  <a:srgbClr val="333300"/>
                </a:solidFill>
                <a:effectLst>
                  <a:outerShdw blurRad="38100" dist="38100" dir="2700000" algn="tl">
                    <a:srgbClr val="C0C0C0"/>
                  </a:outerShdw>
                </a:effectLst>
                <a:latin typeface="Tw Cen MT" pitchFamily="34" charset="0"/>
              </a:rPr>
              <a:t>International</a:t>
            </a:r>
            <a:r>
              <a:rPr lang="pt-BR" altLang="pt-BR" sz="1700" b="1" dirty="0">
                <a:solidFill>
                  <a:srgbClr val="333300"/>
                </a:solidFill>
                <a:effectLst>
                  <a:outerShdw blurRad="38100" dist="38100" dir="2700000" algn="tl">
                    <a:srgbClr val="C0C0C0"/>
                  </a:outerShdw>
                </a:effectLst>
                <a:latin typeface="Tw Cen MT" pitchFamily="34" charset="0"/>
              </a:rPr>
              <a:t> Standards </a:t>
            </a:r>
          </a:p>
          <a:p>
            <a:pPr>
              <a:lnSpc>
                <a:spcPct val="70000"/>
              </a:lnSpc>
              <a:spcBef>
                <a:spcPts val="700"/>
              </a:spcBef>
              <a:buFont typeface="Wingdings" pitchFamily="2" charset="2"/>
              <a:buNone/>
            </a:pPr>
            <a:r>
              <a:rPr lang="pt-BR" altLang="pt-BR" sz="1700" b="1" dirty="0">
                <a:solidFill>
                  <a:srgbClr val="333300"/>
                </a:solidFill>
                <a:effectLst>
                  <a:outerShdw blurRad="38100" dist="38100" dir="2700000" algn="tl">
                    <a:srgbClr val="C0C0C0"/>
                  </a:outerShdw>
                </a:effectLst>
                <a:latin typeface="Tw Cen MT" pitchFamily="34" charset="0"/>
              </a:rPr>
              <a:t>for </a:t>
            </a:r>
            <a:r>
              <a:rPr lang="pt-BR" altLang="pt-BR" sz="1700" b="1" dirty="0" err="1">
                <a:solidFill>
                  <a:srgbClr val="333300"/>
                </a:solidFill>
                <a:effectLst>
                  <a:outerShdw blurRad="38100" dist="38100" dir="2700000" algn="tl">
                    <a:srgbClr val="C0C0C0"/>
                  </a:outerShdw>
                </a:effectLst>
                <a:latin typeface="Tw Cen MT" pitchFamily="34" charset="0"/>
              </a:rPr>
              <a:t>Intelligent</a:t>
            </a:r>
            <a:r>
              <a:rPr lang="pt-BR" altLang="pt-BR" sz="1700" b="1" dirty="0">
                <a:solidFill>
                  <a:srgbClr val="333300"/>
                </a:solidFill>
                <a:effectLst>
                  <a:outerShdw blurRad="38100" dist="38100" dir="2700000" algn="tl">
                    <a:srgbClr val="C0C0C0"/>
                  </a:outerShdw>
                </a:effectLst>
                <a:latin typeface="Tw Cen MT" pitchFamily="34" charset="0"/>
              </a:rPr>
              <a:t> </a:t>
            </a:r>
            <a:r>
              <a:rPr lang="pt-BR" altLang="pt-BR" sz="1700" b="1" dirty="0" err="1">
                <a:solidFill>
                  <a:srgbClr val="333300"/>
                </a:solidFill>
                <a:effectLst>
                  <a:outerShdw blurRad="38100" dist="38100" dir="2700000" algn="tl">
                    <a:srgbClr val="C0C0C0"/>
                  </a:outerShdw>
                </a:effectLst>
                <a:latin typeface="Tw Cen MT" pitchFamily="34" charset="0"/>
              </a:rPr>
              <a:t>Transport</a:t>
            </a:r>
            <a:r>
              <a:rPr lang="pt-BR" altLang="pt-BR" sz="1700" b="1" dirty="0">
                <a:solidFill>
                  <a:srgbClr val="333300"/>
                </a:solidFill>
                <a:effectLst>
                  <a:outerShdw blurRad="38100" dist="38100" dir="2700000" algn="tl">
                    <a:srgbClr val="C0C0C0"/>
                  </a:outerShdw>
                </a:effectLst>
                <a:latin typeface="Tw Cen MT" pitchFamily="34" charset="0"/>
              </a:rPr>
              <a:t> Systems (ITS)</a:t>
            </a:r>
            <a:r>
              <a:rPr lang="pt-BR" altLang="pt-BR" sz="1700" dirty="0">
                <a:solidFill>
                  <a:srgbClr val="333300"/>
                </a:solidFill>
                <a:effectLst>
                  <a:outerShdw blurRad="38100" dist="38100" dir="2700000" algn="tl">
                    <a:srgbClr val="C0C0C0"/>
                  </a:outerShdw>
                </a:effectLst>
                <a:latin typeface="Tw Cen MT" pitchFamily="34" charset="0"/>
              </a:rPr>
              <a:t>. AP-R338/10. 2010</a:t>
            </a:r>
          </a:p>
          <a:p>
            <a:pPr lvl="1">
              <a:lnSpc>
                <a:spcPct val="70000"/>
              </a:lnSpc>
              <a:spcBef>
                <a:spcPts val="700"/>
              </a:spcBef>
              <a:buFont typeface="Wingdings" pitchFamily="2" charset="2"/>
              <a:buNone/>
            </a:pPr>
            <a:r>
              <a:rPr lang="pt-BR" altLang="pt-BR" sz="1700" dirty="0" err="1">
                <a:solidFill>
                  <a:srgbClr val="333300"/>
                </a:solidFill>
                <a:effectLst>
                  <a:outerShdw blurRad="38100" dist="38100" dir="2700000" algn="tl">
                    <a:srgbClr val="C0C0C0"/>
                  </a:outerShdw>
                </a:effectLst>
                <a:latin typeface="Tw Cen MT" pitchFamily="34" charset="0"/>
              </a:rPr>
              <a:t>Págs</a:t>
            </a:r>
            <a:r>
              <a:rPr lang="pt-BR" altLang="pt-BR" sz="1700" dirty="0">
                <a:solidFill>
                  <a:srgbClr val="333300"/>
                </a:solidFill>
                <a:effectLst>
                  <a:outerShdw blurRad="38100" dist="38100" dir="2700000" algn="tl">
                    <a:srgbClr val="C0C0C0"/>
                  </a:outerShdw>
                </a:effectLst>
                <a:latin typeface="Tw Cen MT" pitchFamily="34" charset="0"/>
              </a:rPr>
              <a:t> 51 à 54, em especial</a:t>
            </a:r>
          </a:p>
        </p:txBody>
      </p:sp>
      <p:sp>
        <p:nvSpPr>
          <p:cNvPr id="2" name="Retângulo 1"/>
          <p:cNvSpPr/>
          <p:nvPr/>
        </p:nvSpPr>
        <p:spPr>
          <a:xfrm>
            <a:off x="1285921" y="1916832"/>
            <a:ext cx="7102504" cy="50405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Outras falhas: placa escondida</a:t>
            </a:r>
          </a:p>
        </p:txBody>
      </p:sp>
      <p:sp>
        <p:nvSpPr>
          <p:cNvPr id="63491" name="Rectangle 3"/>
          <p:cNvSpPr>
            <a:spLocks noGrp="1"/>
          </p:cNvSpPr>
          <p:nvPr>
            <p:ph idx="1"/>
          </p:nvPr>
        </p:nvSpPr>
        <p:spPr/>
        <p:txBody>
          <a:bodyPr/>
          <a:lstStyle/>
          <a:p>
            <a:endParaRPr lang="pt-BR" altLang="pt-BR" sz="2400" smtClean="0"/>
          </a:p>
          <a:p>
            <a:pPr eaLnBrk="1" hangingPunct="1"/>
            <a:endParaRPr lang="pt-BR" altLang="pt-BR" sz="2400" smtClean="0"/>
          </a:p>
        </p:txBody>
      </p:sp>
      <p:pic>
        <p:nvPicPr>
          <p:cNvPr id="63492"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019175"/>
            <a:ext cx="7561263"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74340"/>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115888"/>
            <a:ext cx="8229600" cy="1143000"/>
          </a:xfrm>
        </p:spPr>
        <p:txBody>
          <a:bodyPr/>
          <a:lstStyle/>
          <a:p>
            <a:pPr algn="l" eaLnBrk="1" hangingPunct="1"/>
            <a:endParaRPr lang="pt-BR" altLang="pt-BR" sz="3200" b="1" smtClean="0">
              <a:solidFill>
                <a:schemeClr val="tx2"/>
              </a:solidFill>
            </a:endParaRPr>
          </a:p>
        </p:txBody>
      </p:sp>
      <p:sp>
        <p:nvSpPr>
          <p:cNvPr id="28675" name="Rectangle 3"/>
          <p:cNvSpPr>
            <a:spLocks noGrp="1"/>
          </p:cNvSpPr>
          <p:nvPr>
            <p:ph idx="1"/>
          </p:nvPr>
        </p:nvSpPr>
        <p:spPr>
          <a:xfrm>
            <a:off x="457200" y="1341438"/>
            <a:ext cx="8229600" cy="4784725"/>
          </a:xfrm>
        </p:spPr>
        <p:txBody>
          <a:bodyPr/>
          <a:lstStyle/>
          <a:p>
            <a:pPr marL="1200150" lvl="2" indent="-342900">
              <a:buFont typeface="Wingdings" panose="05000000000000000000" pitchFamily="2" charset="2"/>
              <a:buChar char="ü"/>
            </a:pPr>
            <a:endParaRPr lang="pt-BR" altLang="pt-BR" sz="2000" smtClean="0"/>
          </a:p>
          <a:p>
            <a:pPr marL="0" indent="0" algn="ctr" eaLnBrk="1" hangingPunct="1">
              <a:buFont typeface="Arial" panose="020B0604020202020204" pitchFamily="34" charset="0"/>
              <a:buNone/>
            </a:pPr>
            <a:r>
              <a:rPr lang="pt-BR" altLang="pt-BR" sz="3600" b="1" smtClean="0">
                <a:solidFill>
                  <a:schemeClr val="tx2"/>
                </a:solidFill>
              </a:rPr>
              <a:t>Sistemas de</a:t>
            </a:r>
            <a:br>
              <a:rPr lang="pt-BR" altLang="pt-BR" sz="3600" b="1" smtClean="0">
                <a:solidFill>
                  <a:schemeClr val="tx2"/>
                </a:solidFill>
              </a:rPr>
            </a:br>
            <a:r>
              <a:rPr lang="pt-BR" altLang="pt-BR" sz="3600" b="1" smtClean="0">
                <a:solidFill>
                  <a:schemeClr val="tx2"/>
                </a:solidFill>
              </a:rPr>
              <a:t>Reconhecimento Automático de Placas</a:t>
            </a:r>
          </a:p>
          <a:p>
            <a:pPr marL="0" indent="0" algn="ctr" eaLnBrk="1" hangingPunct="1">
              <a:buFont typeface="Arial" panose="020B0604020202020204" pitchFamily="34" charset="0"/>
              <a:buNone/>
            </a:pPr>
            <a:endParaRPr lang="pt-BR" altLang="pt-BR" sz="3600" b="1" smtClean="0">
              <a:solidFill>
                <a:schemeClr val="tx2"/>
              </a:solidFill>
            </a:endParaRPr>
          </a:p>
          <a:p>
            <a:pPr marL="0" indent="0" algn="ctr" eaLnBrk="1" hangingPunct="1">
              <a:buFont typeface="Arial" panose="020B0604020202020204" pitchFamily="34" charset="0"/>
              <a:buNone/>
            </a:pPr>
            <a:r>
              <a:rPr lang="pt-BR" altLang="pt-BR" sz="3600" b="1" smtClean="0">
                <a:solidFill>
                  <a:schemeClr val="tx2"/>
                </a:solidFill>
              </a:rPr>
              <a:t>Descrição Sistêmica no</a:t>
            </a:r>
            <a:br>
              <a:rPr lang="pt-BR" altLang="pt-BR" sz="3600" b="1" smtClean="0">
                <a:solidFill>
                  <a:schemeClr val="tx2"/>
                </a:solidFill>
              </a:rPr>
            </a:br>
            <a:r>
              <a:rPr lang="pt-BR" altLang="pt-BR" sz="3600" b="1" smtClean="0">
                <a:solidFill>
                  <a:schemeClr val="tx2"/>
                </a:solidFill>
              </a:rPr>
              <a:t>Modelo de Camadas</a:t>
            </a:r>
            <a:endParaRPr lang="pt-BR" altLang="pt-BR" sz="3600" smtClean="0"/>
          </a:p>
        </p:txBody>
      </p:sp>
    </p:spTree>
    <p:extLst>
      <p:ext uri="{BB962C8B-B14F-4D97-AF65-F5344CB8AC3E}">
        <p14:creationId xmlns:p14="http://schemas.microsoft.com/office/powerpoint/2010/main" val="134729731"/>
      </p:ext>
    </p:extLst>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684213" y="404813"/>
          <a:ext cx="7908925" cy="6276990"/>
        </p:xfrm>
        <a:graphic>
          <a:graphicData uri="http://schemas.openxmlformats.org/drawingml/2006/table">
            <a:tbl>
              <a:tblPr firstRow="1" firstCol="1" bandRow="1">
                <a:tableStyleId>{5C22544A-7EE6-4342-B048-85BDC9FD1C3A}</a:tableStyleId>
              </a:tblPr>
              <a:tblGrid>
                <a:gridCol w="2284097"/>
                <a:gridCol w="5624828"/>
              </a:tblGrid>
              <a:tr h="458885">
                <a:tc gridSpan="2">
                  <a:txBody>
                    <a:bodyPr/>
                    <a:lstStyle/>
                    <a:p>
                      <a:pPr algn="ctr">
                        <a:lnSpc>
                          <a:spcPct val="150000"/>
                        </a:lnSpc>
                        <a:spcBef>
                          <a:spcPts val="600"/>
                        </a:spcBef>
                        <a:spcAft>
                          <a:spcPts val="600"/>
                        </a:spcAft>
                      </a:pPr>
                      <a:r>
                        <a:rPr lang="pt-BR" sz="1400" dirty="0">
                          <a:effectLst/>
                        </a:rPr>
                        <a:t>Controle Integrado de Tráfego e Mobilidade</a:t>
                      </a:r>
                      <a:endParaRPr lang="pt-BR" sz="1400" dirty="0">
                        <a:effectLst/>
                        <a:latin typeface="Times New Roman"/>
                        <a:ea typeface="Times New Roman"/>
                      </a:endParaRPr>
                    </a:p>
                  </a:txBody>
                  <a:tcPr marL="65908" marR="65908" marT="0" marB="0" anchor="ctr"/>
                </a:tc>
                <a:tc hMerge="1">
                  <a:txBody>
                    <a:bodyPr/>
                    <a:lstStyle/>
                    <a:p>
                      <a:endParaRPr lang="pt-BR"/>
                    </a:p>
                  </a:txBody>
                  <a:tcPr/>
                </a:tc>
              </a:tr>
              <a:tr h="351287">
                <a:tc>
                  <a:txBody>
                    <a:bodyPr/>
                    <a:lstStyle/>
                    <a:p>
                      <a:pPr>
                        <a:spcBef>
                          <a:spcPts val="600"/>
                        </a:spcBef>
                        <a:spcAft>
                          <a:spcPts val="600"/>
                        </a:spcAft>
                      </a:pPr>
                      <a:r>
                        <a:rPr lang="pt-BR" sz="2300">
                          <a:effectLst/>
                        </a:rPr>
                        <a:t> </a:t>
                      </a:r>
                      <a:endParaRPr lang="pt-BR" sz="1000">
                        <a:effectLst/>
                        <a:latin typeface="Times New Roman"/>
                        <a:ea typeface="Times New Roman"/>
                      </a:endParaRPr>
                    </a:p>
                  </a:txBody>
                  <a:tcPr marL="65908" marR="65908" marT="0" marB="0" anchor="ctr"/>
                </a:tc>
                <a:tc>
                  <a:txBody>
                    <a:bodyPr/>
                    <a:lstStyle/>
                    <a:p>
                      <a:pPr algn="ctr">
                        <a:spcBef>
                          <a:spcPts val="600"/>
                        </a:spcBef>
                        <a:spcAft>
                          <a:spcPts val="600"/>
                        </a:spcAft>
                      </a:pPr>
                      <a:endParaRPr lang="pt-BR" sz="1000" dirty="0">
                        <a:effectLst/>
                        <a:latin typeface="Times New Roman"/>
                        <a:ea typeface="Times New Roman"/>
                      </a:endParaRPr>
                    </a:p>
                  </a:txBody>
                  <a:tcPr marL="65908" marR="65908" marT="0" marB="0" anchor="ctr"/>
                </a:tc>
              </a:tr>
              <a:tr h="1127743">
                <a:tc>
                  <a:txBody>
                    <a:bodyPr/>
                    <a:lstStyle/>
                    <a:p>
                      <a:pPr>
                        <a:lnSpc>
                          <a:spcPct val="150000"/>
                        </a:lnSpc>
                        <a:spcBef>
                          <a:spcPts val="600"/>
                        </a:spcBef>
                        <a:spcAft>
                          <a:spcPts val="600"/>
                        </a:spcAft>
                      </a:pPr>
                      <a:r>
                        <a:rPr lang="pt-BR" sz="1400" dirty="0">
                          <a:effectLst/>
                        </a:rPr>
                        <a:t>Elementos Lógicos Centralizados</a:t>
                      </a:r>
                      <a:endParaRPr lang="pt-BR" sz="1400" dirty="0">
                        <a:effectLst/>
                        <a:latin typeface="Times New Roman"/>
                        <a:ea typeface="Times New Roman"/>
                      </a:endParaRPr>
                    </a:p>
                  </a:txBody>
                  <a:tcPr marL="65908" marR="65908" marT="0" marB="0" anchor="ctr"/>
                </a:tc>
                <a:tc>
                  <a:txBody>
                    <a:bodyPr/>
                    <a:lstStyle/>
                    <a:p>
                      <a:pPr algn="ctr">
                        <a:lnSpc>
                          <a:spcPct val="100000"/>
                        </a:lnSpc>
                        <a:spcBef>
                          <a:spcPts val="600"/>
                        </a:spcBef>
                        <a:spcAft>
                          <a:spcPts val="600"/>
                        </a:spcAft>
                      </a:pPr>
                      <a:r>
                        <a:rPr lang="pt-BR" sz="1400" dirty="0">
                          <a:effectLst/>
                        </a:rPr>
                        <a:t>Sistema de configuração, monitoramento, visualização e análise</a:t>
                      </a:r>
                    </a:p>
                    <a:p>
                      <a:pPr algn="ctr">
                        <a:lnSpc>
                          <a:spcPct val="100000"/>
                        </a:lnSpc>
                        <a:spcBef>
                          <a:spcPts val="600"/>
                        </a:spcBef>
                        <a:spcAft>
                          <a:spcPts val="600"/>
                        </a:spcAft>
                      </a:pPr>
                      <a:r>
                        <a:rPr lang="pt-BR" sz="1400" dirty="0">
                          <a:effectLst/>
                        </a:rPr>
                        <a:t>Sistema de emissão de relatórios</a:t>
                      </a:r>
                    </a:p>
                    <a:p>
                      <a:pPr algn="ctr">
                        <a:lnSpc>
                          <a:spcPct val="100000"/>
                        </a:lnSpc>
                        <a:spcBef>
                          <a:spcPts val="600"/>
                        </a:spcBef>
                        <a:spcAft>
                          <a:spcPts val="600"/>
                        </a:spcAft>
                      </a:pPr>
                      <a:r>
                        <a:rPr lang="pt-BR" sz="1400" dirty="0">
                          <a:effectLst/>
                        </a:rPr>
                        <a:t>Sistema de auditoria     Sistema de comunicação</a:t>
                      </a:r>
                      <a:endParaRPr lang="pt-BR" sz="1400" dirty="0">
                        <a:effectLst/>
                        <a:latin typeface="Times New Roman"/>
                        <a:ea typeface="Times New Roman"/>
                      </a:endParaRPr>
                    </a:p>
                  </a:txBody>
                  <a:tcPr marL="65908" marR="65908" marT="0" marB="0" anchor="ctr"/>
                </a:tc>
              </a:tr>
              <a:tr h="351287">
                <a:tc>
                  <a:txBody>
                    <a:bodyPr/>
                    <a:lstStyle/>
                    <a:p>
                      <a:pPr>
                        <a:spcBef>
                          <a:spcPts val="600"/>
                        </a:spcBef>
                        <a:spcAft>
                          <a:spcPts val="600"/>
                        </a:spcAft>
                      </a:pPr>
                      <a:r>
                        <a:rPr lang="pt-BR" sz="2300">
                          <a:effectLst/>
                        </a:rPr>
                        <a:t> </a:t>
                      </a:r>
                      <a:endParaRPr lang="pt-BR" sz="1000">
                        <a:effectLst/>
                        <a:latin typeface="Times New Roman"/>
                        <a:ea typeface="Times New Roman"/>
                      </a:endParaRPr>
                    </a:p>
                  </a:txBody>
                  <a:tcPr marL="65908" marR="65908" marT="0" marB="0" anchor="ctr"/>
                </a:tc>
                <a:tc>
                  <a:txBody>
                    <a:bodyPr/>
                    <a:lstStyle/>
                    <a:p>
                      <a:pPr algn="ctr">
                        <a:spcBef>
                          <a:spcPts val="600"/>
                        </a:spcBef>
                        <a:spcAft>
                          <a:spcPts val="600"/>
                        </a:spcAft>
                      </a:pPr>
                      <a:endParaRPr lang="pt-BR" sz="1000" dirty="0">
                        <a:effectLst/>
                        <a:latin typeface="Times New Roman"/>
                        <a:ea typeface="Times New Roman"/>
                      </a:endParaRPr>
                    </a:p>
                  </a:txBody>
                  <a:tcPr marL="65908" marR="65908" marT="0" marB="0" anchor="ctr"/>
                </a:tc>
              </a:tr>
              <a:tr h="1082024">
                <a:tc>
                  <a:txBody>
                    <a:bodyPr/>
                    <a:lstStyle/>
                    <a:p>
                      <a:pPr>
                        <a:lnSpc>
                          <a:spcPct val="150000"/>
                        </a:lnSpc>
                        <a:spcBef>
                          <a:spcPts val="600"/>
                        </a:spcBef>
                        <a:spcAft>
                          <a:spcPts val="600"/>
                        </a:spcAft>
                      </a:pPr>
                      <a:r>
                        <a:rPr lang="pt-BR" sz="1400" dirty="0">
                          <a:effectLst/>
                        </a:rPr>
                        <a:t>Elementos </a:t>
                      </a:r>
                      <a:r>
                        <a:rPr lang="pt-BR" sz="1400" dirty="0" smtClean="0">
                          <a:effectLst/>
                        </a:rPr>
                        <a:t>Lógicos</a:t>
                      </a:r>
                      <a:br>
                        <a:rPr lang="pt-BR" sz="1400" dirty="0" smtClean="0">
                          <a:effectLst/>
                        </a:rPr>
                      </a:br>
                      <a:r>
                        <a:rPr lang="pt-BR" sz="1400" dirty="0" smtClean="0">
                          <a:effectLst/>
                        </a:rPr>
                        <a:t>Locais</a:t>
                      </a:r>
                      <a:endParaRPr lang="pt-BR" sz="1400" dirty="0">
                        <a:effectLst/>
                        <a:latin typeface="Times New Roman"/>
                        <a:ea typeface="Times New Roman"/>
                      </a:endParaRPr>
                    </a:p>
                  </a:txBody>
                  <a:tcPr marL="65908" marR="65908" marT="0" marB="0" anchor="ctr"/>
                </a:tc>
                <a:tc>
                  <a:txBody>
                    <a:bodyPr/>
                    <a:lstStyle/>
                    <a:p>
                      <a:pPr algn="ctr">
                        <a:lnSpc>
                          <a:spcPct val="100000"/>
                        </a:lnSpc>
                        <a:spcBef>
                          <a:spcPts val="600"/>
                        </a:spcBef>
                        <a:spcAft>
                          <a:spcPts val="600"/>
                        </a:spcAft>
                      </a:pPr>
                      <a:r>
                        <a:rPr lang="pt-BR" sz="1400" dirty="0" smtClean="0">
                          <a:effectLst/>
                        </a:rPr>
                        <a:t>OCR      Gerenciador de banco de dados      Sistema supervisor e de decisão</a:t>
                      </a:r>
                    </a:p>
                    <a:p>
                      <a:pPr algn="ctr">
                        <a:lnSpc>
                          <a:spcPct val="100000"/>
                        </a:lnSpc>
                        <a:spcBef>
                          <a:spcPts val="600"/>
                        </a:spcBef>
                        <a:spcAft>
                          <a:spcPts val="600"/>
                        </a:spcAft>
                      </a:pPr>
                      <a:r>
                        <a:rPr lang="pt-BR" sz="1400" dirty="0" smtClean="0">
                          <a:effectLst/>
                        </a:rPr>
                        <a:t>Sistema de comunicação</a:t>
                      </a:r>
                    </a:p>
                    <a:p>
                      <a:pPr algn="ctr">
                        <a:lnSpc>
                          <a:spcPct val="100000"/>
                        </a:lnSpc>
                        <a:spcBef>
                          <a:spcPts val="600"/>
                        </a:spcBef>
                        <a:spcAft>
                          <a:spcPts val="600"/>
                        </a:spcAft>
                      </a:pPr>
                      <a:r>
                        <a:rPr lang="pt-BR" sz="1200" dirty="0" smtClean="0">
                          <a:effectLst/>
                        </a:rPr>
                        <a:t>Configuração local      Cadastro de veículos      Dados de tráfego     Perfil magnético</a:t>
                      </a:r>
                      <a:endParaRPr lang="pt-BR" sz="1200" dirty="0">
                        <a:effectLst/>
                        <a:latin typeface="Times New Roman"/>
                        <a:ea typeface="Times New Roman"/>
                      </a:endParaRPr>
                    </a:p>
                  </a:txBody>
                  <a:tcPr marL="65908" marR="65908" marT="0" marB="0" anchor="ctr"/>
                </a:tc>
              </a:tr>
              <a:tr h="351287">
                <a:tc>
                  <a:txBody>
                    <a:bodyPr/>
                    <a:lstStyle/>
                    <a:p>
                      <a:pPr>
                        <a:spcBef>
                          <a:spcPts val="600"/>
                        </a:spcBef>
                        <a:spcAft>
                          <a:spcPts val="600"/>
                        </a:spcAft>
                      </a:pPr>
                      <a:r>
                        <a:rPr lang="pt-BR" sz="2300" dirty="0">
                          <a:effectLst/>
                        </a:rPr>
                        <a:t> </a:t>
                      </a:r>
                      <a:endParaRPr lang="pt-BR" sz="1000" dirty="0">
                        <a:effectLst/>
                        <a:latin typeface="Times New Roman"/>
                        <a:ea typeface="Times New Roman"/>
                      </a:endParaRPr>
                    </a:p>
                  </a:txBody>
                  <a:tcPr marL="65908" marR="65908" marT="0" marB="0" anchor="ctr"/>
                </a:tc>
                <a:tc>
                  <a:txBody>
                    <a:bodyPr/>
                    <a:lstStyle/>
                    <a:p>
                      <a:pPr algn="ctr">
                        <a:spcBef>
                          <a:spcPts val="600"/>
                        </a:spcBef>
                        <a:spcAft>
                          <a:spcPts val="600"/>
                        </a:spcAft>
                      </a:pPr>
                      <a:endParaRPr lang="pt-BR" sz="1000" dirty="0">
                        <a:effectLst/>
                        <a:latin typeface="Times New Roman"/>
                        <a:ea typeface="Times New Roman"/>
                      </a:endParaRPr>
                    </a:p>
                  </a:txBody>
                  <a:tcPr marL="65908" marR="65908" marT="0" marB="0" anchor="ctr"/>
                </a:tc>
              </a:tr>
              <a:tr h="1127743">
                <a:tc>
                  <a:txBody>
                    <a:bodyPr/>
                    <a:lstStyle/>
                    <a:p>
                      <a:pPr>
                        <a:lnSpc>
                          <a:spcPct val="150000"/>
                        </a:lnSpc>
                        <a:spcBef>
                          <a:spcPts val="600"/>
                        </a:spcBef>
                        <a:spcAft>
                          <a:spcPts val="600"/>
                        </a:spcAft>
                      </a:pPr>
                      <a:r>
                        <a:rPr lang="pt-BR" sz="1400" dirty="0">
                          <a:effectLst/>
                        </a:rPr>
                        <a:t>Elementos Físicos</a:t>
                      </a:r>
                      <a:endParaRPr lang="pt-BR" sz="1400" dirty="0">
                        <a:effectLst/>
                        <a:latin typeface="Times New Roman"/>
                        <a:ea typeface="Times New Roman"/>
                      </a:endParaRPr>
                    </a:p>
                  </a:txBody>
                  <a:tcPr marL="65908" marR="65908" marT="0" marB="0" anchor="ctr"/>
                </a:tc>
                <a:tc>
                  <a:txBody>
                    <a:bodyPr/>
                    <a:lstStyle/>
                    <a:p>
                      <a:pPr algn="ctr">
                        <a:lnSpc>
                          <a:spcPct val="100000"/>
                        </a:lnSpc>
                        <a:spcBef>
                          <a:spcPts val="600"/>
                        </a:spcBef>
                        <a:spcAft>
                          <a:spcPts val="600"/>
                        </a:spcAft>
                      </a:pPr>
                      <a:r>
                        <a:rPr lang="pt-BR" sz="1400" dirty="0">
                          <a:effectLst/>
                        </a:rPr>
                        <a:t>Sensor de detecção            Câmeras            Iluminadores</a:t>
                      </a:r>
                    </a:p>
                    <a:p>
                      <a:pPr algn="ctr">
                        <a:lnSpc>
                          <a:spcPct val="100000"/>
                        </a:lnSpc>
                        <a:spcBef>
                          <a:spcPts val="600"/>
                        </a:spcBef>
                        <a:spcAft>
                          <a:spcPts val="600"/>
                        </a:spcAft>
                      </a:pPr>
                      <a:r>
                        <a:rPr lang="pt-BR" sz="1400" dirty="0">
                          <a:effectLst/>
                        </a:rPr>
                        <a:t>Gabinete (CPU, HD, fontes, </a:t>
                      </a:r>
                      <a:r>
                        <a:rPr lang="pt-BR" sz="1400" dirty="0" err="1">
                          <a:effectLst/>
                        </a:rPr>
                        <a:t>no-break</a:t>
                      </a:r>
                      <a:r>
                        <a:rPr lang="pt-BR" sz="1400" dirty="0">
                          <a:effectLst/>
                        </a:rPr>
                        <a:t>, régua de alimentação)</a:t>
                      </a:r>
                    </a:p>
                    <a:p>
                      <a:pPr algn="ctr">
                        <a:lnSpc>
                          <a:spcPct val="100000"/>
                        </a:lnSpc>
                        <a:spcBef>
                          <a:spcPts val="600"/>
                        </a:spcBef>
                        <a:spcAft>
                          <a:spcPts val="600"/>
                        </a:spcAft>
                      </a:pPr>
                      <a:r>
                        <a:rPr lang="pt-BR" sz="1400" dirty="0">
                          <a:effectLst/>
                        </a:rPr>
                        <a:t>Equipamentos de telecomunicações</a:t>
                      </a:r>
                      <a:endParaRPr lang="pt-BR" sz="1400" dirty="0">
                        <a:effectLst/>
                        <a:latin typeface="Times New Roman"/>
                        <a:ea typeface="Times New Roman"/>
                      </a:endParaRPr>
                    </a:p>
                  </a:txBody>
                  <a:tcPr marL="65908" marR="65908" marT="0" marB="0" anchor="ctr"/>
                </a:tc>
              </a:tr>
              <a:tr h="391357">
                <a:tc>
                  <a:txBody>
                    <a:bodyPr/>
                    <a:lstStyle/>
                    <a:p>
                      <a:pPr>
                        <a:lnSpc>
                          <a:spcPct val="100000"/>
                        </a:lnSpc>
                        <a:spcBef>
                          <a:spcPts val="600"/>
                        </a:spcBef>
                        <a:spcAft>
                          <a:spcPts val="600"/>
                        </a:spcAft>
                      </a:pPr>
                      <a:endParaRPr lang="pt-BR" sz="1200" dirty="0">
                        <a:effectLst/>
                        <a:latin typeface="+mn-lt"/>
                        <a:ea typeface="Times New Roman"/>
                      </a:endParaRPr>
                    </a:p>
                  </a:txBody>
                  <a:tcPr marL="65908" marR="65908" marT="0" marB="0" anchor="ctr"/>
                </a:tc>
                <a:tc>
                  <a:txBody>
                    <a:bodyPr/>
                    <a:lstStyle/>
                    <a:p>
                      <a:pPr algn="ctr">
                        <a:lnSpc>
                          <a:spcPct val="100000"/>
                        </a:lnSpc>
                        <a:spcBef>
                          <a:spcPts val="600"/>
                        </a:spcBef>
                        <a:spcAft>
                          <a:spcPts val="600"/>
                        </a:spcAft>
                      </a:pPr>
                      <a:endParaRPr lang="pt-BR" sz="1200" dirty="0">
                        <a:effectLst/>
                        <a:latin typeface="+mn-lt"/>
                        <a:ea typeface="Times New Roman"/>
                      </a:endParaRPr>
                    </a:p>
                  </a:txBody>
                  <a:tcPr marL="65908" marR="65908" marT="0" marB="0" anchor="ctr"/>
                </a:tc>
              </a:tr>
              <a:tr h="806761">
                <a:tc>
                  <a:txBody>
                    <a:bodyPr/>
                    <a:lstStyle/>
                    <a:p>
                      <a:pPr>
                        <a:lnSpc>
                          <a:spcPct val="150000"/>
                        </a:lnSpc>
                        <a:spcBef>
                          <a:spcPts val="600"/>
                        </a:spcBef>
                        <a:spcAft>
                          <a:spcPts val="600"/>
                        </a:spcAft>
                      </a:pPr>
                      <a:r>
                        <a:rPr lang="pt-BR" sz="1400" dirty="0" smtClean="0">
                          <a:effectLst/>
                          <a:latin typeface="+mn-lt"/>
                          <a:ea typeface="Times New Roman"/>
                        </a:rPr>
                        <a:t>Infraestrutura</a:t>
                      </a:r>
                      <a:endParaRPr lang="pt-BR" sz="1400" dirty="0">
                        <a:effectLst/>
                        <a:latin typeface="+mn-lt"/>
                        <a:ea typeface="Times New Roman"/>
                      </a:endParaRPr>
                    </a:p>
                  </a:txBody>
                  <a:tcPr marL="65908" marR="65908" marT="0" marB="0" anchor="ctr"/>
                </a:tc>
                <a:tc>
                  <a:txBody>
                    <a:bodyPr/>
                    <a:lstStyle/>
                    <a:p>
                      <a:pPr algn="ctr">
                        <a:lnSpc>
                          <a:spcPct val="100000"/>
                        </a:lnSpc>
                        <a:spcBef>
                          <a:spcPts val="600"/>
                        </a:spcBef>
                        <a:spcAft>
                          <a:spcPts val="600"/>
                        </a:spcAft>
                      </a:pPr>
                      <a:r>
                        <a:rPr lang="pt-BR" sz="1400" dirty="0" smtClean="0">
                          <a:effectLst/>
                          <a:latin typeface="+mn-lt"/>
                          <a:ea typeface="Times New Roman"/>
                        </a:rPr>
                        <a:t>Rede de telecomunicações</a:t>
                      </a:r>
                    </a:p>
                    <a:p>
                      <a:pPr algn="ctr">
                        <a:lnSpc>
                          <a:spcPct val="100000"/>
                        </a:lnSpc>
                        <a:spcBef>
                          <a:spcPts val="600"/>
                        </a:spcBef>
                        <a:spcAft>
                          <a:spcPts val="600"/>
                        </a:spcAft>
                      </a:pPr>
                      <a:r>
                        <a:rPr lang="pt-BR" sz="1400" dirty="0" smtClean="0">
                          <a:effectLst/>
                          <a:latin typeface="+mn-lt"/>
                          <a:ea typeface="Times New Roman"/>
                        </a:rPr>
                        <a:t>Rede de energia         Infraestrutura da via</a:t>
                      </a:r>
                      <a:endParaRPr lang="pt-BR" sz="1400" dirty="0">
                        <a:effectLst/>
                        <a:latin typeface="Times New Roman"/>
                        <a:ea typeface="Times New Roman"/>
                      </a:endParaRPr>
                    </a:p>
                  </a:txBody>
                  <a:tcPr marL="65908" marR="65908" marT="0" marB="0" anchor="ctr"/>
                </a:tc>
              </a:tr>
            </a:tbl>
          </a:graphicData>
        </a:graphic>
      </p:graphicFrame>
      <p:sp>
        <p:nvSpPr>
          <p:cNvPr id="32802" name="Rectangle 1"/>
          <p:cNvSpPr>
            <a:spLocks noChangeArrowheads="1"/>
          </p:cNvSpPr>
          <p:nvPr/>
        </p:nvSpPr>
        <p:spPr bwMode="auto">
          <a:xfrm>
            <a:off x="1916113" y="1303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800">
              <a:latin typeface="Arial" panose="020B0604020202020204" pitchFamily="34" charset="0"/>
            </a:endParaRPr>
          </a:p>
        </p:txBody>
      </p:sp>
      <p:sp>
        <p:nvSpPr>
          <p:cNvPr id="5" name="Seta para cima 4"/>
          <p:cNvSpPr/>
          <p:nvPr/>
        </p:nvSpPr>
        <p:spPr>
          <a:xfrm>
            <a:off x="5294313" y="830263"/>
            <a:ext cx="485775" cy="37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2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313" y="2266950"/>
            <a:ext cx="554037"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313" y="3957117"/>
            <a:ext cx="5540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313" y="5469284"/>
            <a:ext cx="554037"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491482"/>
      </p:ext>
    </p:extLst>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457200" y="115888"/>
            <a:ext cx="8229600" cy="1143000"/>
          </a:xfrm>
        </p:spPr>
        <p:txBody>
          <a:bodyPr/>
          <a:lstStyle/>
          <a:p>
            <a:pPr algn="l" eaLnBrk="1" hangingPunct="1"/>
            <a:endParaRPr lang="pt-BR" altLang="pt-BR" sz="3200" b="1" smtClean="0">
              <a:solidFill>
                <a:schemeClr val="tx2"/>
              </a:solidFill>
            </a:endParaRPr>
          </a:p>
        </p:txBody>
      </p:sp>
      <p:sp>
        <p:nvSpPr>
          <p:cNvPr id="65539" name="Rectangle 3"/>
          <p:cNvSpPr>
            <a:spLocks noGrp="1"/>
          </p:cNvSpPr>
          <p:nvPr>
            <p:ph idx="1"/>
          </p:nvPr>
        </p:nvSpPr>
        <p:spPr>
          <a:xfrm>
            <a:off x="457200" y="1341438"/>
            <a:ext cx="8229600" cy="4784725"/>
          </a:xfrm>
        </p:spPr>
        <p:txBody>
          <a:bodyPr/>
          <a:lstStyle/>
          <a:p>
            <a:pPr marL="1200150" lvl="2" indent="-342900">
              <a:buFont typeface="Wingdings" panose="05000000000000000000" pitchFamily="2" charset="2"/>
              <a:buChar char="ü"/>
            </a:pPr>
            <a:endParaRPr lang="pt-BR" altLang="pt-BR" sz="2000" smtClean="0"/>
          </a:p>
          <a:p>
            <a:pPr marL="1200150" lvl="2" indent="-342900">
              <a:buFont typeface="Wingdings" panose="05000000000000000000" pitchFamily="2" charset="2"/>
              <a:buChar char="ü"/>
            </a:pPr>
            <a:endParaRPr lang="pt-BR" altLang="pt-BR" smtClean="0"/>
          </a:p>
          <a:p>
            <a:pPr marL="0" indent="0" algn="ctr" eaLnBrk="1" hangingPunct="1">
              <a:buFont typeface="Arial" panose="020B0604020202020204" pitchFamily="34" charset="0"/>
              <a:buNone/>
            </a:pPr>
            <a:r>
              <a:rPr lang="pt-BR" altLang="pt-BR" sz="3600" b="1" smtClean="0">
                <a:solidFill>
                  <a:schemeClr val="tx2"/>
                </a:solidFill>
              </a:rPr>
              <a:t>Proposta de Classificação de Falhas</a:t>
            </a:r>
          </a:p>
          <a:p>
            <a:pPr marL="0" indent="0" algn="ctr" eaLnBrk="1" hangingPunct="1">
              <a:buFont typeface="Arial" panose="020B0604020202020204" pitchFamily="34" charset="0"/>
              <a:buNone/>
            </a:pPr>
            <a:r>
              <a:rPr lang="pt-BR" altLang="pt-BR" sz="3600" b="1" smtClean="0">
                <a:solidFill>
                  <a:schemeClr val="tx2"/>
                </a:solidFill>
              </a:rPr>
              <a:t>(considerando o modelo sistêmico de camadas)</a:t>
            </a:r>
            <a:endParaRPr lang="pt-BR" altLang="pt-BR" sz="3600" smtClean="0"/>
          </a:p>
        </p:txBody>
      </p:sp>
    </p:spTree>
    <p:extLst>
      <p:ext uri="{BB962C8B-B14F-4D97-AF65-F5344CB8AC3E}">
        <p14:creationId xmlns:p14="http://schemas.microsoft.com/office/powerpoint/2010/main" val="2437571099"/>
      </p:ext>
    </p:extLst>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Proposta de classificação de falhas (I)</a:t>
            </a:r>
          </a:p>
        </p:txBody>
      </p:sp>
      <p:graphicFrame>
        <p:nvGraphicFramePr>
          <p:cNvPr id="5" name="Espaço Reservado para Conteúdo 4"/>
          <p:cNvGraphicFramePr>
            <a:graphicFrameLocks noGrp="1"/>
          </p:cNvGraphicFramePr>
          <p:nvPr>
            <p:ph idx="1"/>
          </p:nvPr>
        </p:nvGraphicFramePr>
        <p:xfrm>
          <a:off x="539552" y="1196752"/>
          <a:ext cx="7920880" cy="5264131"/>
        </p:xfrm>
        <a:graphic>
          <a:graphicData uri="http://schemas.openxmlformats.org/drawingml/2006/table">
            <a:tbl>
              <a:tblPr firstRow="1" firstCol="1" bandRow="1">
                <a:tableStyleId>{5C22544A-7EE6-4342-B048-85BDC9FD1C3A}</a:tableStyleId>
              </a:tblPr>
              <a:tblGrid>
                <a:gridCol w="1080120"/>
                <a:gridCol w="1512168"/>
                <a:gridCol w="2520280"/>
                <a:gridCol w="2808312"/>
              </a:tblGrid>
              <a:tr h="365963">
                <a:tc rowSpan="2" gridSpan="2">
                  <a:txBody>
                    <a:bodyPr/>
                    <a:lstStyle/>
                    <a:p>
                      <a:pPr algn="ctr">
                        <a:spcBef>
                          <a:spcPts val="300"/>
                        </a:spcBef>
                        <a:spcAft>
                          <a:spcPts val="300"/>
                        </a:spcAft>
                      </a:pPr>
                      <a:r>
                        <a:rPr lang="pt-BR" sz="1200" dirty="0">
                          <a:effectLst/>
                        </a:rPr>
                        <a:t>Camadas</a:t>
                      </a:r>
                      <a:endParaRPr lang="pt-BR" sz="1200" dirty="0">
                        <a:effectLst/>
                        <a:latin typeface="Times New Roman"/>
                        <a:ea typeface="Times New Roman"/>
                      </a:endParaRPr>
                    </a:p>
                  </a:txBody>
                  <a:tcPr marL="57351" marR="57351" marT="0" marB="0" anchor="ctr"/>
                </a:tc>
                <a:tc rowSpan="2" hMerge="1">
                  <a:txBody>
                    <a:bodyPr/>
                    <a:lstStyle/>
                    <a:p>
                      <a:endParaRPr lang="pt-BR"/>
                    </a:p>
                  </a:txBody>
                  <a:tcPr/>
                </a:tc>
                <a:tc gridSpan="2">
                  <a:txBody>
                    <a:bodyPr/>
                    <a:lstStyle/>
                    <a:p>
                      <a:pPr algn="ctr">
                        <a:spcBef>
                          <a:spcPts val="300"/>
                        </a:spcBef>
                        <a:spcAft>
                          <a:spcPts val="300"/>
                        </a:spcAft>
                      </a:pPr>
                      <a:r>
                        <a:rPr lang="pt-BR" sz="1200" dirty="0">
                          <a:effectLst/>
                        </a:rPr>
                        <a:t>Fontes de Falhas</a:t>
                      </a:r>
                      <a:endParaRPr lang="pt-BR" sz="1200" dirty="0">
                        <a:effectLst/>
                        <a:latin typeface="Times New Roman"/>
                        <a:ea typeface="Times New Roman"/>
                      </a:endParaRPr>
                    </a:p>
                  </a:txBody>
                  <a:tcPr marL="57351" marR="57351" marT="0" marB="0" anchor="ctr"/>
                </a:tc>
                <a:tc hMerge="1">
                  <a:txBody>
                    <a:bodyPr/>
                    <a:lstStyle/>
                    <a:p>
                      <a:endParaRPr lang="pt-BR"/>
                    </a:p>
                  </a:txBody>
                  <a:tcPr/>
                </a:tc>
              </a:tr>
              <a:tr h="365388">
                <a:tc gridSpan="2" vMerge="1">
                  <a:txBody>
                    <a:bodyPr/>
                    <a:lstStyle/>
                    <a:p>
                      <a:endParaRPr lang="pt-BR"/>
                    </a:p>
                  </a:txBody>
                  <a:tcPr/>
                </a:tc>
                <a:tc hMerge="1" vMerge="1">
                  <a:txBody>
                    <a:bodyPr/>
                    <a:lstStyle/>
                    <a:p>
                      <a:endParaRPr lang="pt-BR"/>
                    </a:p>
                  </a:txBody>
                  <a:tcPr/>
                </a:tc>
                <a:tc>
                  <a:txBody>
                    <a:bodyPr/>
                    <a:lstStyle/>
                    <a:p>
                      <a:pPr algn="ctr">
                        <a:spcBef>
                          <a:spcPts val="300"/>
                        </a:spcBef>
                        <a:spcAft>
                          <a:spcPts val="300"/>
                        </a:spcAft>
                      </a:pPr>
                      <a:r>
                        <a:rPr lang="pt-BR" sz="1200">
                          <a:effectLst/>
                        </a:rPr>
                        <a:t>Intrínsecas</a:t>
                      </a:r>
                      <a:endParaRPr lang="pt-BR" sz="1200">
                        <a:effectLst/>
                        <a:latin typeface="Times New Roman"/>
                        <a:ea typeface="Times New Roman"/>
                      </a:endParaRPr>
                    </a:p>
                  </a:txBody>
                  <a:tcPr marL="57351" marR="57351" marT="0" marB="0" anchor="ctr"/>
                </a:tc>
                <a:tc>
                  <a:txBody>
                    <a:bodyPr/>
                    <a:lstStyle/>
                    <a:p>
                      <a:pPr algn="ctr">
                        <a:spcBef>
                          <a:spcPts val="300"/>
                        </a:spcBef>
                        <a:spcAft>
                          <a:spcPts val="300"/>
                        </a:spcAft>
                      </a:pPr>
                      <a:r>
                        <a:rPr lang="pt-BR" sz="1200">
                          <a:effectLst/>
                        </a:rPr>
                        <a:t>Extrínsecas</a:t>
                      </a:r>
                      <a:endParaRPr lang="pt-BR" sz="1200">
                        <a:effectLst/>
                        <a:latin typeface="Times New Roman"/>
                        <a:ea typeface="Times New Roman"/>
                      </a:endParaRPr>
                    </a:p>
                  </a:txBody>
                  <a:tcPr marL="57351" marR="57351" marT="0" marB="0" anchor="ctr"/>
                </a:tc>
              </a:tr>
              <a:tr h="856019">
                <a:tc rowSpan="3">
                  <a:txBody>
                    <a:bodyPr/>
                    <a:lstStyle/>
                    <a:p>
                      <a:pPr marL="71755" marR="71755" algn="ctr">
                        <a:spcBef>
                          <a:spcPts val="300"/>
                        </a:spcBef>
                        <a:spcAft>
                          <a:spcPts val="300"/>
                        </a:spcAft>
                      </a:pPr>
                      <a:r>
                        <a:rPr lang="pt-BR" sz="1200" dirty="0">
                          <a:effectLst/>
                        </a:rPr>
                        <a:t>Infraestrutura</a:t>
                      </a:r>
                      <a:endParaRPr lang="pt-BR" sz="1200" dirty="0">
                        <a:effectLst/>
                        <a:latin typeface="Times New Roman"/>
                        <a:ea typeface="Times New Roman"/>
                      </a:endParaRPr>
                    </a:p>
                  </a:txBody>
                  <a:tcPr marL="57351" marR="57351" marT="0" marB="0" vert="vert270" anchor="ctr"/>
                </a:tc>
                <a:tc>
                  <a:txBody>
                    <a:bodyPr/>
                    <a:lstStyle/>
                    <a:p>
                      <a:pPr>
                        <a:spcBef>
                          <a:spcPts val="300"/>
                        </a:spcBef>
                        <a:spcAft>
                          <a:spcPts val="300"/>
                        </a:spcAft>
                      </a:pPr>
                      <a:r>
                        <a:rPr lang="pt-BR" sz="1200" dirty="0">
                          <a:effectLst/>
                        </a:rPr>
                        <a:t>Infraestrutura de instalação</a:t>
                      </a:r>
                      <a:endParaRPr lang="pt-BR" sz="1200" dirty="0">
                        <a:effectLst/>
                        <a:latin typeface="Times New Roman"/>
                        <a:ea typeface="Times New Roman"/>
                      </a:endParaRPr>
                    </a:p>
                  </a:txBody>
                  <a:tcPr marL="57351" marR="57351" marT="0" marB="0"/>
                </a:tc>
                <a:tc>
                  <a:txBody>
                    <a:bodyPr/>
                    <a:lstStyle/>
                    <a:p>
                      <a:pPr>
                        <a:spcBef>
                          <a:spcPts val="300"/>
                        </a:spcBef>
                        <a:spcAft>
                          <a:spcPts val="300"/>
                        </a:spcAft>
                      </a:pPr>
                      <a:r>
                        <a:rPr lang="pt-BR" sz="1200">
                          <a:effectLst/>
                        </a:rPr>
                        <a:t>Estabilidade e adequação de estruturas de suporte. Escolha exata do local; instalação e posicionamento corretos.</a:t>
                      </a:r>
                      <a:endParaRPr lang="pt-BR" sz="1200">
                        <a:effectLst/>
                        <a:latin typeface="Times New Roman"/>
                        <a:ea typeface="Times New Roman"/>
                      </a:endParaRPr>
                    </a:p>
                  </a:txBody>
                  <a:tcPr marL="57351" marR="57351" marT="0" marB="0"/>
                </a:tc>
                <a:tc>
                  <a:txBody>
                    <a:bodyPr/>
                    <a:lstStyle/>
                    <a:p>
                      <a:pPr>
                        <a:spcBef>
                          <a:spcPts val="300"/>
                        </a:spcBef>
                        <a:spcAft>
                          <a:spcPts val="300"/>
                        </a:spcAft>
                      </a:pPr>
                      <a:r>
                        <a:rPr lang="pt-BR" sz="1200">
                          <a:effectLst/>
                        </a:rPr>
                        <a:t>Estabilidade e adequação das estruturas de suporte já existentes (leito, viadutos, pórticos, postes). Determinação do local de instalação. Vandalismo e abalroamento.</a:t>
                      </a:r>
                      <a:endParaRPr lang="pt-BR" sz="1200">
                        <a:effectLst/>
                        <a:latin typeface="Times New Roman"/>
                        <a:ea typeface="Times New Roman"/>
                      </a:endParaRPr>
                    </a:p>
                  </a:txBody>
                  <a:tcPr marL="57351" marR="57351" marT="0" marB="0"/>
                </a:tc>
              </a:tr>
              <a:tr h="275764">
                <a:tc vMerge="1">
                  <a:txBody>
                    <a:bodyPr/>
                    <a:lstStyle/>
                    <a:p>
                      <a:endParaRPr lang="pt-BR"/>
                    </a:p>
                  </a:txBody>
                  <a:tcPr/>
                </a:tc>
                <a:tc>
                  <a:txBody>
                    <a:bodyPr/>
                    <a:lstStyle/>
                    <a:p>
                      <a:pPr>
                        <a:spcBef>
                          <a:spcPts val="300"/>
                        </a:spcBef>
                        <a:spcAft>
                          <a:spcPts val="300"/>
                        </a:spcAft>
                      </a:pPr>
                      <a:r>
                        <a:rPr lang="pt-BR" sz="1200" dirty="0">
                          <a:effectLst/>
                        </a:rPr>
                        <a:t>Rede de energia</a:t>
                      </a:r>
                      <a:endParaRPr lang="pt-BR" sz="1200" dirty="0">
                        <a:effectLst/>
                        <a:latin typeface="Times New Roman"/>
                        <a:ea typeface="Times New Roman"/>
                      </a:endParaRPr>
                    </a:p>
                  </a:txBody>
                  <a:tcPr marL="57351" marR="57351" marT="0" marB="0"/>
                </a:tc>
                <a:tc>
                  <a:txBody>
                    <a:bodyPr/>
                    <a:lstStyle/>
                    <a:p>
                      <a:pPr>
                        <a:spcBef>
                          <a:spcPts val="300"/>
                        </a:spcBef>
                        <a:spcAft>
                          <a:spcPts val="300"/>
                        </a:spcAft>
                      </a:pPr>
                      <a:r>
                        <a:rPr lang="pt-BR" sz="1200">
                          <a:effectLst/>
                        </a:rPr>
                        <a:t> </a:t>
                      </a:r>
                      <a:endParaRPr lang="pt-BR" sz="1200">
                        <a:effectLst/>
                        <a:latin typeface="Times New Roman"/>
                        <a:ea typeface="Times New Roman"/>
                      </a:endParaRPr>
                    </a:p>
                  </a:txBody>
                  <a:tcPr marL="57351" marR="57351" marT="0" marB="0"/>
                </a:tc>
                <a:tc>
                  <a:txBody>
                    <a:bodyPr/>
                    <a:lstStyle/>
                    <a:p>
                      <a:pPr>
                        <a:spcBef>
                          <a:spcPts val="300"/>
                        </a:spcBef>
                        <a:spcAft>
                          <a:spcPts val="300"/>
                        </a:spcAft>
                      </a:pPr>
                      <a:r>
                        <a:rPr lang="pt-BR" sz="1200">
                          <a:effectLst/>
                        </a:rPr>
                        <a:t>Disponibilidade no local; falhas na rede.</a:t>
                      </a:r>
                      <a:endParaRPr lang="pt-BR" sz="1200">
                        <a:effectLst/>
                        <a:latin typeface="Times New Roman"/>
                        <a:ea typeface="Times New Roman"/>
                      </a:endParaRPr>
                    </a:p>
                  </a:txBody>
                  <a:tcPr marL="57351" marR="57351" marT="0" marB="0"/>
                </a:tc>
              </a:tr>
              <a:tr h="275764">
                <a:tc vMerge="1">
                  <a:txBody>
                    <a:bodyPr/>
                    <a:lstStyle/>
                    <a:p>
                      <a:endParaRPr lang="pt-BR"/>
                    </a:p>
                  </a:txBody>
                  <a:tcPr/>
                </a:tc>
                <a:tc>
                  <a:txBody>
                    <a:bodyPr/>
                    <a:lstStyle/>
                    <a:p>
                      <a:pPr>
                        <a:spcBef>
                          <a:spcPts val="300"/>
                        </a:spcBef>
                        <a:spcAft>
                          <a:spcPts val="300"/>
                        </a:spcAft>
                      </a:pPr>
                      <a:r>
                        <a:rPr lang="pt-BR" sz="1200" dirty="0">
                          <a:effectLst/>
                        </a:rPr>
                        <a:t>Rede de comunicação</a:t>
                      </a:r>
                      <a:endParaRPr lang="pt-BR" sz="1200" dirty="0">
                        <a:effectLst/>
                        <a:latin typeface="Times New Roman"/>
                        <a:ea typeface="Times New Roman"/>
                      </a:endParaRPr>
                    </a:p>
                  </a:txBody>
                  <a:tcPr marL="57351" marR="57351" marT="0" marB="0"/>
                </a:tc>
                <a:tc>
                  <a:txBody>
                    <a:bodyPr/>
                    <a:lstStyle/>
                    <a:p>
                      <a:pPr>
                        <a:spcBef>
                          <a:spcPts val="300"/>
                        </a:spcBef>
                        <a:spcAft>
                          <a:spcPts val="300"/>
                        </a:spcAft>
                      </a:pPr>
                      <a:r>
                        <a:rPr lang="pt-BR" sz="1200">
                          <a:effectLst/>
                        </a:rPr>
                        <a:t> </a:t>
                      </a:r>
                      <a:endParaRPr lang="pt-BR" sz="1200">
                        <a:effectLst/>
                        <a:latin typeface="Times New Roman"/>
                        <a:ea typeface="Times New Roman"/>
                      </a:endParaRPr>
                    </a:p>
                  </a:txBody>
                  <a:tcPr marL="57351" marR="57351" marT="0" marB="0"/>
                </a:tc>
                <a:tc>
                  <a:txBody>
                    <a:bodyPr/>
                    <a:lstStyle/>
                    <a:p>
                      <a:pPr>
                        <a:spcBef>
                          <a:spcPts val="300"/>
                        </a:spcBef>
                        <a:spcAft>
                          <a:spcPts val="300"/>
                        </a:spcAft>
                      </a:pPr>
                      <a:r>
                        <a:rPr lang="pt-BR" sz="1200">
                          <a:effectLst/>
                        </a:rPr>
                        <a:t>Disponibilidade, velocidade e alcance; falhas na rede.</a:t>
                      </a:r>
                      <a:endParaRPr lang="pt-BR" sz="1200">
                        <a:effectLst/>
                        <a:latin typeface="Times New Roman"/>
                        <a:ea typeface="Times New Roman"/>
                      </a:endParaRPr>
                    </a:p>
                  </a:txBody>
                  <a:tcPr marL="57351" marR="57351" marT="0" marB="0"/>
                </a:tc>
              </a:tr>
              <a:tr h="827293">
                <a:tc rowSpan="5">
                  <a:txBody>
                    <a:bodyPr/>
                    <a:lstStyle/>
                    <a:p>
                      <a:pPr marL="71755" marR="71755" algn="ctr">
                        <a:spcBef>
                          <a:spcPts val="300"/>
                        </a:spcBef>
                        <a:spcAft>
                          <a:spcPts val="300"/>
                        </a:spcAft>
                      </a:pPr>
                      <a:r>
                        <a:rPr lang="pt-BR" sz="1200" dirty="0">
                          <a:effectLst/>
                        </a:rPr>
                        <a:t>Elementos físicos</a:t>
                      </a:r>
                      <a:endParaRPr lang="pt-BR" sz="1200" dirty="0">
                        <a:effectLst/>
                        <a:latin typeface="Times New Roman"/>
                        <a:ea typeface="Times New Roman"/>
                      </a:endParaRPr>
                    </a:p>
                  </a:txBody>
                  <a:tcPr marL="57351" marR="57351" marT="0" marB="0" vert="vert270" anchor="ctr"/>
                </a:tc>
                <a:tc>
                  <a:txBody>
                    <a:bodyPr/>
                    <a:lstStyle/>
                    <a:p>
                      <a:pPr>
                        <a:spcBef>
                          <a:spcPts val="300"/>
                        </a:spcBef>
                        <a:spcAft>
                          <a:spcPts val="300"/>
                        </a:spcAft>
                      </a:pPr>
                      <a:r>
                        <a:rPr lang="pt-BR" sz="1200" dirty="0">
                          <a:effectLst/>
                        </a:rPr>
                        <a:t>Sensor de detecção</a:t>
                      </a:r>
                      <a:endParaRPr lang="pt-BR" sz="1200" dirty="0">
                        <a:effectLst/>
                        <a:latin typeface="Times New Roman"/>
                        <a:ea typeface="Times New Roman"/>
                      </a:endParaRPr>
                    </a:p>
                  </a:txBody>
                  <a:tcPr marL="57351" marR="57351" marT="0" marB="0"/>
                </a:tc>
                <a:tc>
                  <a:txBody>
                    <a:bodyPr/>
                    <a:lstStyle/>
                    <a:p>
                      <a:pPr>
                        <a:spcBef>
                          <a:spcPts val="300"/>
                        </a:spcBef>
                        <a:spcAft>
                          <a:spcPts val="300"/>
                        </a:spcAft>
                      </a:pPr>
                      <a:r>
                        <a:rPr lang="pt-BR" sz="1200" dirty="0">
                          <a:effectLst/>
                        </a:rPr>
                        <a:t>Adequação do tipo sensor à sua finalidade; funcionamento correto. Posicionamento e instalação corretos; funcionamento sob condições climáticas diversas.</a:t>
                      </a:r>
                      <a:endParaRPr lang="pt-BR" sz="1200" dirty="0">
                        <a:effectLst/>
                        <a:latin typeface="Times New Roman"/>
                        <a:ea typeface="Times New Roman"/>
                      </a:endParaRPr>
                    </a:p>
                  </a:txBody>
                  <a:tcPr marL="57351" marR="57351" marT="0" marB="0"/>
                </a:tc>
                <a:tc>
                  <a:txBody>
                    <a:bodyPr/>
                    <a:lstStyle/>
                    <a:p>
                      <a:pPr>
                        <a:spcBef>
                          <a:spcPts val="300"/>
                        </a:spcBef>
                        <a:spcAft>
                          <a:spcPts val="300"/>
                        </a:spcAft>
                      </a:pPr>
                      <a:r>
                        <a:rPr lang="pt-BR" sz="1200">
                          <a:effectLst/>
                        </a:rPr>
                        <a:t>Posição do veículo na passagem pelo sensor; velocidade do veículo; vandalismo.</a:t>
                      </a:r>
                      <a:endParaRPr lang="pt-BR" sz="1200">
                        <a:effectLst/>
                        <a:latin typeface="Times New Roman"/>
                        <a:ea typeface="Times New Roman"/>
                      </a:endParaRPr>
                    </a:p>
                  </a:txBody>
                  <a:tcPr marL="57351" marR="57351" marT="0" marB="0"/>
                </a:tc>
              </a:tr>
              <a:tr h="413647">
                <a:tc vMerge="1">
                  <a:txBody>
                    <a:bodyPr/>
                    <a:lstStyle/>
                    <a:p>
                      <a:endParaRPr lang="pt-BR"/>
                    </a:p>
                  </a:txBody>
                  <a:tcPr/>
                </a:tc>
                <a:tc>
                  <a:txBody>
                    <a:bodyPr/>
                    <a:lstStyle/>
                    <a:p>
                      <a:pPr>
                        <a:spcBef>
                          <a:spcPts val="300"/>
                        </a:spcBef>
                        <a:spcAft>
                          <a:spcPts val="300"/>
                        </a:spcAft>
                      </a:pPr>
                      <a:r>
                        <a:rPr lang="pt-BR" sz="1200">
                          <a:effectLst/>
                        </a:rPr>
                        <a:t>Câmeras</a:t>
                      </a:r>
                      <a:endParaRPr lang="pt-BR" sz="1200">
                        <a:effectLst/>
                        <a:latin typeface="Times New Roman"/>
                        <a:ea typeface="Times New Roman"/>
                      </a:endParaRPr>
                    </a:p>
                  </a:txBody>
                  <a:tcPr marL="57351" marR="57351" marT="0" marB="0"/>
                </a:tc>
                <a:tc>
                  <a:txBody>
                    <a:bodyPr/>
                    <a:lstStyle/>
                    <a:p>
                      <a:pPr>
                        <a:spcBef>
                          <a:spcPts val="300"/>
                        </a:spcBef>
                        <a:spcAft>
                          <a:spcPts val="300"/>
                        </a:spcAft>
                      </a:pPr>
                      <a:r>
                        <a:rPr lang="pt-BR" sz="1200" dirty="0">
                          <a:effectLst/>
                        </a:rPr>
                        <a:t>Posicionamento em relação ao iluminador, foco.</a:t>
                      </a:r>
                      <a:endParaRPr lang="pt-BR" sz="1200" dirty="0">
                        <a:effectLst/>
                        <a:latin typeface="Times New Roman"/>
                        <a:ea typeface="Times New Roman"/>
                      </a:endParaRPr>
                    </a:p>
                  </a:txBody>
                  <a:tcPr marL="57351" marR="57351" marT="0" marB="0"/>
                </a:tc>
                <a:tc>
                  <a:txBody>
                    <a:bodyPr/>
                    <a:lstStyle/>
                    <a:p>
                      <a:pPr>
                        <a:spcBef>
                          <a:spcPts val="300"/>
                        </a:spcBef>
                        <a:spcAft>
                          <a:spcPts val="300"/>
                        </a:spcAft>
                      </a:pPr>
                      <a:r>
                        <a:rPr lang="pt-BR" sz="1200">
                          <a:effectLst/>
                        </a:rPr>
                        <a:t>Posição do veículo e posição relativa entre veículos; vandalismo.</a:t>
                      </a:r>
                      <a:endParaRPr lang="pt-BR" sz="1200">
                        <a:effectLst/>
                        <a:latin typeface="Times New Roman"/>
                        <a:ea typeface="Times New Roman"/>
                      </a:endParaRPr>
                    </a:p>
                  </a:txBody>
                  <a:tcPr marL="57351" marR="57351" marT="0" marB="0"/>
                </a:tc>
              </a:tr>
              <a:tr h="551529">
                <a:tc vMerge="1">
                  <a:txBody>
                    <a:bodyPr/>
                    <a:lstStyle/>
                    <a:p>
                      <a:endParaRPr lang="pt-BR"/>
                    </a:p>
                  </a:txBody>
                  <a:tcPr/>
                </a:tc>
                <a:tc>
                  <a:txBody>
                    <a:bodyPr/>
                    <a:lstStyle/>
                    <a:p>
                      <a:pPr>
                        <a:spcBef>
                          <a:spcPts val="300"/>
                        </a:spcBef>
                        <a:spcAft>
                          <a:spcPts val="300"/>
                        </a:spcAft>
                      </a:pPr>
                      <a:r>
                        <a:rPr lang="pt-BR" sz="1200">
                          <a:effectLst/>
                        </a:rPr>
                        <a:t>Iluminadores</a:t>
                      </a:r>
                      <a:endParaRPr lang="pt-BR" sz="1200">
                        <a:effectLst/>
                        <a:latin typeface="Times New Roman"/>
                        <a:ea typeface="Times New Roman"/>
                      </a:endParaRPr>
                    </a:p>
                  </a:txBody>
                  <a:tcPr marL="57351" marR="57351" marT="0" marB="0"/>
                </a:tc>
                <a:tc>
                  <a:txBody>
                    <a:bodyPr/>
                    <a:lstStyle/>
                    <a:p>
                      <a:pPr>
                        <a:spcBef>
                          <a:spcPts val="300"/>
                        </a:spcBef>
                        <a:spcAft>
                          <a:spcPts val="300"/>
                        </a:spcAft>
                      </a:pPr>
                      <a:r>
                        <a:rPr lang="pt-BR" sz="1200" dirty="0">
                          <a:effectLst/>
                        </a:rPr>
                        <a:t>Posicionamento em relação à câmera.</a:t>
                      </a:r>
                      <a:endParaRPr lang="pt-BR" sz="1200" dirty="0">
                        <a:effectLst/>
                        <a:latin typeface="Times New Roman"/>
                        <a:ea typeface="Times New Roman"/>
                      </a:endParaRPr>
                    </a:p>
                  </a:txBody>
                  <a:tcPr marL="57351" marR="57351" marT="0" marB="0"/>
                </a:tc>
                <a:tc>
                  <a:txBody>
                    <a:bodyPr/>
                    <a:lstStyle/>
                    <a:p>
                      <a:pPr>
                        <a:spcBef>
                          <a:spcPts val="300"/>
                        </a:spcBef>
                        <a:spcAft>
                          <a:spcPts val="300"/>
                        </a:spcAft>
                      </a:pPr>
                      <a:r>
                        <a:rPr lang="pt-BR" sz="1200">
                          <a:effectLst/>
                        </a:rPr>
                        <a:t>Luminosidade externa. Vandalismo</a:t>
                      </a:r>
                      <a:br>
                        <a:rPr lang="pt-BR" sz="1200">
                          <a:effectLst/>
                        </a:rPr>
                      </a:br>
                      <a:r>
                        <a:rPr lang="pt-BR" sz="1200">
                          <a:effectLst/>
                        </a:rPr>
                        <a:t/>
                      </a:r>
                      <a:br>
                        <a:rPr lang="pt-BR" sz="1200">
                          <a:effectLst/>
                        </a:rPr>
                      </a:br>
                      <a:r>
                        <a:rPr lang="pt-BR" sz="1200">
                          <a:effectLst/>
                        </a:rPr>
                        <a:t>                           </a:t>
                      </a:r>
                      <a:endParaRPr lang="pt-BR" sz="1200">
                        <a:effectLst/>
                        <a:latin typeface="Times New Roman"/>
                        <a:ea typeface="Times New Roman"/>
                      </a:endParaRPr>
                    </a:p>
                  </a:txBody>
                  <a:tcPr marL="57351" marR="57351" marT="0" marB="0"/>
                </a:tc>
              </a:tr>
              <a:tr h="689411">
                <a:tc vMerge="1">
                  <a:txBody>
                    <a:bodyPr/>
                    <a:lstStyle/>
                    <a:p>
                      <a:endParaRPr lang="pt-BR"/>
                    </a:p>
                  </a:txBody>
                  <a:tcPr/>
                </a:tc>
                <a:tc>
                  <a:txBody>
                    <a:bodyPr/>
                    <a:lstStyle/>
                    <a:p>
                      <a:pPr>
                        <a:spcBef>
                          <a:spcPts val="300"/>
                        </a:spcBef>
                        <a:spcAft>
                          <a:spcPts val="300"/>
                        </a:spcAft>
                      </a:pPr>
                      <a:r>
                        <a:rPr lang="pt-BR" sz="1200">
                          <a:effectLst/>
                        </a:rPr>
                        <a:t>Gabinete</a:t>
                      </a:r>
                      <a:br>
                        <a:rPr lang="pt-BR" sz="1200">
                          <a:effectLst/>
                        </a:rPr>
                      </a:br>
                      <a:r>
                        <a:rPr lang="pt-BR" sz="1200">
                          <a:effectLst/>
                        </a:rPr>
                        <a:t>(CPU, HD, fontes, no-break, régua de alimentação)</a:t>
                      </a:r>
                      <a:endParaRPr lang="pt-BR" sz="1200">
                        <a:effectLst/>
                        <a:latin typeface="Times New Roman"/>
                        <a:ea typeface="Times New Roman"/>
                      </a:endParaRPr>
                    </a:p>
                  </a:txBody>
                  <a:tcPr marL="57351" marR="57351" marT="0" marB="0"/>
                </a:tc>
                <a:tc>
                  <a:txBody>
                    <a:bodyPr/>
                    <a:lstStyle/>
                    <a:p>
                      <a:pPr>
                        <a:spcBef>
                          <a:spcPts val="300"/>
                        </a:spcBef>
                        <a:spcAft>
                          <a:spcPts val="300"/>
                        </a:spcAft>
                      </a:pPr>
                      <a:r>
                        <a:rPr lang="pt-BR" sz="1200" dirty="0">
                          <a:effectLst/>
                        </a:rPr>
                        <a:t>Capacidade de processamento, adequação e organização interna. Especificações adequadas para ambiente externo de operação.</a:t>
                      </a:r>
                      <a:endParaRPr lang="pt-BR" sz="1200" dirty="0">
                        <a:effectLst/>
                        <a:latin typeface="Times New Roman"/>
                        <a:ea typeface="Times New Roman"/>
                      </a:endParaRPr>
                    </a:p>
                  </a:txBody>
                  <a:tcPr marL="57351" marR="57351" marT="0" marB="0"/>
                </a:tc>
                <a:tc>
                  <a:txBody>
                    <a:bodyPr/>
                    <a:lstStyle/>
                    <a:p>
                      <a:pPr>
                        <a:spcBef>
                          <a:spcPts val="300"/>
                        </a:spcBef>
                        <a:spcAft>
                          <a:spcPts val="300"/>
                        </a:spcAft>
                      </a:pPr>
                      <a:r>
                        <a:rPr lang="pt-BR" sz="1200" dirty="0">
                          <a:effectLst/>
                        </a:rPr>
                        <a:t>Vandalismo.</a:t>
                      </a:r>
                      <a:endParaRPr lang="pt-BR" sz="1200" dirty="0">
                        <a:effectLst/>
                        <a:latin typeface="Times New Roman"/>
                        <a:ea typeface="Times New Roman"/>
                      </a:endParaRPr>
                    </a:p>
                  </a:txBody>
                  <a:tcPr marL="57351" marR="57351" marT="0" marB="0"/>
                </a:tc>
              </a:tr>
              <a:tr h="275764">
                <a:tc vMerge="1">
                  <a:txBody>
                    <a:bodyPr/>
                    <a:lstStyle/>
                    <a:p>
                      <a:endParaRPr lang="pt-BR"/>
                    </a:p>
                  </a:txBody>
                  <a:tcPr/>
                </a:tc>
                <a:tc>
                  <a:txBody>
                    <a:bodyPr/>
                    <a:lstStyle/>
                    <a:p>
                      <a:pPr>
                        <a:spcBef>
                          <a:spcPts val="300"/>
                        </a:spcBef>
                        <a:spcAft>
                          <a:spcPts val="300"/>
                        </a:spcAft>
                      </a:pPr>
                      <a:r>
                        <a:rPr lang="pt-BR" sz="1200">
                          <a:effectLst/>
                        </a:rPr>
                        <a:t>Equipamentos de telecomunicações</a:t>
                      </a:r>
                      <a:endParaRPr lang="pt-BR" sz="1200">
                        <a:effectLst/>
                        <a:latin typeface="Times New Roman"/>
                        <a:ea typeface="Times New Roman"/>
                      </a:endParaRPr>
                    </a:p>
                  </a:txBody>
                  <a:tcPr marL="57351" marR="57351" marT="0" marB="0"/>
                </a:tc>
                <a:tc>
                  <a:txBody>
                    <a:bodyPr/>
                    <a:lstStyle/>
                    <a:p>
                      <a:pPr>
                        <a:spcBef>
                          <a:spcPts val="300"/>
                        </a:spcBef>
                        <a:spcAft>
                          <a:spcPts val="300"/>
                        </a:spcAft>
                      </a:pPr>
                      <a:r>
                        <a:rPr lang="pt-BR" sz="1200">
                          <a:effectLst/>
                        </a:rPr>
                        <a:t>Especificações adequadas para ambiente externo de operação</a:t>
                      </a:r>
                      <a:endParaRPr lang="pt-BR" sz="1200">
                        <a:effectLst/>
                        <a:latin typeface="Times New Roman"/>
                        <a:ea typeface="Times New Roman"/>
                      </a:endParaRPr>
                    </a:p>
                  </a:txBody>
                  <a:tcPr marL="57351" marR="57351" marT="0" marB="0"/>
                </a:tc>
                <a:tc>
                  <a:txBody>
                    <a:bodyPr/>
                    <a:lstStyle/>
                    <a:p>
                      <a:pPr>
                        <a:spcBef>
                          <a:spcPts val="300"/>
                        </a:spcBef>
                        <a:spcAft>
                          <a:spcPts val="300"/>
                        </a:spcAft>
                      </a:pPr>
                      <a:r>
                        <a:rPr lang="pt-BR" sz="1200" dirty="0">
                          <a:effectLst/>
                        </a:rPr>
                        <a:t> </a:t>
                      </a:r>
                      <a:endParaRPr lang="pt-BR" sz="1200" dirty="0">
                        <a:effectLst/>
                        <a:latin typeface="Times New Roman"/>
                        <a:ea typeface="Times New Roman"/>
                      </a:endParaRPr>
                    </a:p>
                  </a:txBody>
                  <a:tcPr marL="57351" marR="57351" marT="0" marB="0"/>
                </a:tc>
              </a:tr>
            </a:tbl>
          </a:graphicData>
        </a:graphic>
      </p:graphicFrame>
    </p:spTree>
    <p:extLst>
      <p:ext uri="{BB962C8B-B14F-4D97-AF65-F5344CB8AC3E}">
        <p14:creationId xmlns:p14="http://schemas.microsoft.com/office/powerpoint/2010/main" val="1284123790"/>
      </p:ext>
    </p:extLst>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Proposta de classificação de falhas (II)</a:t>
            </a:r>
          </a:p>
        </p:txBody>
      </p:sp>
      <p:graphicFrame>
        <p:nvGraphicFramePr>
          <p:cNvPr id="3" name="Espaço Reservado para Conteúdo 2"/>
          <p:cNvGraphicFramePr>
            <a:graphicFrameLocks noGrp="1"/>
          </p:cNvGraphicFramePr>
          <p:nvPr>
            <p:ph idx="1"/>
          </p:nvPr>
        </p:nvGraphicFramePr>
        <p:xfrm>
          <a:off x="539552" y="1196752"/>
          <a:ext cx="7793016" cy="5948684"/>
        </p:xfrm>
        <a:graphic>
          <a:graphicData uri="http://schemas.openxmlformats.org/drawingml/2006/table">
            <a:tbl>
              <a:tblPr firstRow="1" firstCol="1" bandRow="1">
                <a:tableStyleId>{5C22544A-7EE6-4342-B048-85BDC9FD1C3A}</a:tableStyleId>
              </a:tblPr>
              <a:tblGrid>
                <a:gridCol w="1152128"/>
                <a:gridCol w="1656184"/>
                <a:gridCol w="2232248"/>
                <a:gridCol w="2752456"/>
              </a:tblGrid>
              <a:tr h="414022">
                <a:tc rowSpan="2" gridSpan="2">
                  <a:txBody>
                    <a:bodyPr/>
                    <a:lstStyle/>
                    <a:p>
                      <a:pPr algn="ctr">
                        <a:spcBef>
                          <a:spcPts val="300"/>
                        </a:spcBef>
                        <a:spcAft>
                          <a:spcPts val="300"/>
                        </a:spcAft>
                      </a:pPr>
                      <a:r>
                        <a:rPr lang="pt-BR" sz="1200" dirty="0">
                          <a:effectLst/>
                        </a:rPr>
                        <a:t>Camadas</a:t>
                      </a:r>
                      <a:endParaRPr lang="pt-BR" sz="1200" dirty="0">
                        <a:effectLst/>
                        <a:latin typeface="Times New Roman"/>
                        <a:ea typeface="Times New Roman"/>
                      </a:endParaRPr>
                    </a:p>
                  </a:txBody>
                  <a:tcPr marL="65087" marR="65087" marT="0" marB="0" anchor="ctr"/>
                </a:tc>
                <a:tc rowSpan="2" hMerge="1">
                  <a:txBody>
                    <a:bodyPr/>
                    <a:lstStyle/>
                    <a:p>
                      <a:endParaRPr lang="pt-BR"/>
                    </a:p>
                  </a:txBody>
                  <a:tcPr/>
                </a:tc>
                <a:tc gridSpan="2">
                  <a:txBody>
                    <a:bodyPr/>
                    <a:lstStyle/>
                    <a:p>
                      <a:pPr algn="ctr">
                        <a:spcBef>
                          <a:spcPts val="300"/>
                        </a:spcBef>
                        <a:spcAft>
                          <a:spcPts val="300"/>
                        </a:spcAft>
                      </a:pPr>
                      <a:r>
                        <a:rPr lang="pt-BR" sz="1200" dirty="0">
                          <a:effectLst/>
                        </a:rPr>
                        <a:t>Fontes de Falhas</a:t>
                      </a:r>
                      <a:endParaRPr lang="pt-BR" sz="1200" dirty="0">
                        <a:effectLst/>
                        <a:latin typeface="Times New Roman"/>
                        <a:ea typeface="Times New Roman"/>
                      </a:endParaRPr>
                    </a:p>
                  </a:txBody>
                  <a:tcPr marL="65087" marR="65087" marT="0" marB="0" anchor="ctr"/>
                </a:tc>
                <a:tc hMerge="1">
                  <a:txBody>
                    <a:bodyPr/>
                    <a:lstStyle/>
                    <a:p>
                      <a:endParaRPr lang="pt-BR"/>
                    </a:p>
                  </a:txBody>
                  <a:tcPr/>
                </a:tc>
              </a:tr>
              <a:tr h="414022">
                <a:tc gridSpan="2" vMerge="1">
                  <a:txBody>
                    <a:bodyPr/>
                    <a:lstStyle/>
                    <a:p>
                      <a:endParaRPr lang="pt-BR"/>
                    </a:p>
                  </a:txBody>
                  <a:tcPr/>
                </a:tc>
                <a:tc hMerge="1" vMerge="1">
                  <a:txBody>
                    <a:bodyPr/>
                    <a:lstStyle/>
                    <a:p>
                      <a:endParaRPr lang="pt-BR"/>
                    </a:p>
                  </a:txBody>
                  <a:tcPr/>
                </a:tc>
                <a:tc>
                  <a:txBody>
                    <a:bodyPr/>
                    <a:lstStyle/>
                    <a:p>
                      <a:pPr algn="ctr">
                        <a:spcBef>
                          <a:spcPts val="300"/>
                        </a:spcBef>
                        <a:spcAft>
                          <a:spcPts val="300"/>
                        </a:spcAft>
                      </a:pPr>
                      <a:r>
                        <a:rPr lang="pt-BR" sz="1200">
                          <a:effectLst/>
                        </a:rPr>
                        <a:t>Intrínsecas</a:t>
                      </a:r>
                      <a:endParaRPr lang="pt-BR" sz="1200">
                        <a:effectLst/>
                        <a:latin typeface="Times New Roman"/>
                        <a:ea typeface="Times New Roman"/>
                      </a:endParaRPr>
                    </a:p>
                  </a:txBody>
                  <a:tcPr marL="65087" marR="65087" marT="0" marB="0" anchor="ctr"/>
                </a:tc>
                <a:tc>
                  <a:txBody>
                    <a:bodyPr/>
                    <a:lstStyle/>
                    <a:p>
                      <a:pPr algn="ctr">
                        <a:spcBef>
                          <a:spcPts val="300"/>
                        </a:spcBef>
                        <a:spcAft>
                          <a:spcPts val="300"/>
                        </a:spcAft>
                      </a:pPr>
                      <a:r>
                        <a:rPr lang="pt-BR" sz="1200">
                          <a:effectLst/>
                        </a:rPr>
                        <a:t>Intrínsecas</a:t>
                      </a:r>
                      <a:endParaRPr lang="pt-BR" sz="1200">
                        <a:effectLst/>
                        <a:latin typeface="Times New Roman"/>
                        <a:ea typeface="Times New Roman"/>
                      </a:endParaRPr>
                    </a:p>
                  </a:txBody>
                  <a:tcPr marL="65087" marR="65087" marT="0" marB="0" anchor="ctr"/>
                </a:tc>
              </a:tr>
              <a:tr h="1095365">
                <a:tc rowSpan="9">
                  <a:txBody>
                    <a:bodyPr/>
                    <a:lstStyle/>
                    <a:p>
                      <a:pPr marL="71755" marR="71755" algn="ctr">
                        <a:spcBef>
                          <a:spcPts val="300"/>
                        </a:spcBef>
                        <a:spcAft>
                          <a:spcPts val="300"/>
                        </a:spcAft>
                      </a:pPr>
                      <a:r>
                        <a:rPr lang="pt-BR" sz="1200">
                          <a:effectLst/>
                        </a:rPr>
                        <a:t>Elementos lógicos locais</a:t>
                      </a:r>
                      <a:endParaRPr lang="pt-BR" sz="1200">
                        <a:effectLst/>
                        <a:latin typeface="Times New Roman"/>
                        <a:ea typeface="Times New Roman"/>
                      </a:endParaRPr>
                    </a:p>
                  </a:txBody>
                  <a:tcPr marL="65087" marR="65087" marT="0" marB="0" vert="vert270" anchor="ctr"/>
                </a:tc>
                <a:tc>
                  <a:txBody>
                    <a:bodyPr/>
                    <a:lstStyle/>
                    <a:p>
                      <a:pPr>
                        <a:spcBef>
                          <a:spcPts val="300"/>
                        </a:spcBef>
                        <a:spcAft>
                          <a:spcPts val="300"/>
                        </a:spcAft>
                      </a:pPr>
                      <a:r>
                        <a:rPr lang="pt-BR" sz="1200">
                          <a:effectLst/>
                        </a:rPr>
                        <a:t>Sistema de extração da imagem e OCR</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dirty="0">
                          <a:effectLst/>
                        </a:rPr>
                        <a:t>Adequação para o tipo de placa veicular do local ou região.</a:t>
                      </a:r>
                      <a:endParaRPr lang="pt-BR" sz="1200" dirty="0">
                        <a:effectLst/>
                        <a:latin typeface="Times New Roman"/>
                        <a:ea typeface="Times New Roman"/>
                      </a:endParaRPr>
                    </a:p>
                  </a:txBody>
                  <a:tcPr marL="65087" marR="65087" marT="0" marB="0"/>
                </a:tc>
                <a:tc>
                  <a:txBody>
                    <a:bodyPr/>
                    <a:lstStyle/>
                    <a:p>
                      <a:pPr>
                        <a:spcBef>
                          <a:spcPts val="300"/>
                        </a:spcBef>
                        <a:spcAft>
                          <a:spcPts val="300"/>
                        </a:spcAft>
                      </a:pPr>
                      <a:r>
                        <a:rPr lang="pt-BR" sz="1200" dirty="0">
                          <a:effectLst/>
                        </a:rPr>
                        <a:t>Placa do veículo: estado de conservação, posicionamento e tipo de letra; existência de mais de uma placa; poluição visual. </a:t>
                      </a:r>
                      <a:br>
                        <a:rPr lang="pt-BR" sz="1200" dirty="0">
                          <a:effectLst/>
                        </a:rPr>
                      </a:br>
                      <a:r>
                        <a:rPr lang="pt-BR" sz="1200" dirty="0">
                          <a:effectLst/>
                        </a:rPr>
                        <a:t>Reflexos de iluminação externa; posição do sol, sombra. Velocidade do veículo.</a:t>
                      </a:r>
                      <a:endParaRPr lang="pt-BR" sz="1200" dirty="0">
                        <a:effectLst/>
                        <a:latin typeface="Times New Roman"/>
                        <a:ea typeface="Times New Roman"/>
                      </a:endParaRPr>
                    </a:p>
                  </a:txBody>
                  <a:tcPr marL="65087" marR="65087" marT="0" marB="0"/>
                </a:tc>
              </a:tr>
              <a:tr h="469442">
                <a:tc vMerge="1">
                  <a:txBody>
                    <a:bodyPr/>
                    <a:lstStyle/>
                    <a:p>
                      <a:endParaRPr lang="pt-BR"/>
                    </a:p>
                  </a:txBody>
                  <a:tcPr/>
                </a:tc>
                <a:tc>
                  <a:txBody>
                    <a:bodyPr/>
                    <a:lstStyle/>
                    <a:p>
                      <a:pPr>
                        <a:spcBef>
                          <a:spcPts val="300"/>
                        </a:spcBef>
                        <a:spcAft>
                          <a:spcPts val="300"/>
                        </a:spcAft>
                      </a:pPr>
                      <a:r>
                        <a:rPr lang="pt-BR" sz="1200">
                          <a:effectLst/>
                        </a:rPr>
                        <a:t>Gerenciador de banco de dados</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a:effectLst/>
                        </a:rPr>
                        <a:t>Capacidade de armazenamento. Integridade de dados. Velocidade de acesso.</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dirty="0">
                          <a:effectLst/>
                        </a:rPr>
                        <a:t> </a:t>
                      </a:r>
                      <a:endParaRPr lang="pt-BR" sz="1200" dirty="0">
                        <a:effectLst/>
                        <a:latin typeface="Times New Roman"/>
                        <a:ea typeface="Times New Roman"/>
                      </a:endParaRPr>
                    </a:p>
                  </a:txBody>
                  <a:tcPr marL="65087" marR="65087" marT="0" marB="0"/>
                </a:tc>
              </a:tr>
              <a:tr h="469442">
                <a:tc vMerge="1">
                  <a:txBody>
                    <a:bodyPr/>
                    <a:lstStyle/>
                    <a:p>
                      <a:endParaRPr lang="pt-BR"/>
                    </a:p>
                  </a:txBody>
                  <a:tcPr/>
                </a:tc>
                <a:tc>
                  <a:txBody>
                    <a:bodyPr/>
                    <a:lstStyle/>
                    <a:p>
                      <a:pPr>
                        <a:spcBef>
                          <a:spcPts val="300"/>
                        </a:spcBef>
                        <a:spcAft>
                          <a:spcPts val="300"/>
                        </a:spcAft>
                      </a:pPr>
                      <a:r>
                        <a:rPr lang="pt-BR" sz="1200">
                          <a:effectLst/>
                        </a:rPr>
                        <a:t>Sistema supervisor e de decisão</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a:effectLst/>
                        </a:rPr>
                        <a:t>Capacidade de lidar, em tempo real, com os diversos processos concorrentes.</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dirty="0">
                          <a:effectLst/>
                        </a:rPr>
                        <a:t> </a:t>
                      </a:r>
                      <a:endParaRPr lang="pt-BR" sz="1200" dirty="0">
                        <a:effectLst/>
                        <a:latin typeface="Times New Roman"/>
                        <a:ea typeface="Times New Roman"/>
                      </a:endParaRPr>
                    </a:p>
                  </a:txBody>
                  <a:tcPr marL="65087" marR="65087" marT="0" marB="0"/>
                </a:tc>
              </a:tr>
              <a:tr h="469442">
                <a:tc vMerge="1">
                  <a:txBody>
                    <a:bodyPr/>
                    <a:lstStyle/>
                    <a:p>
                      <a:endParaRPr lang="pt-BR"/>
                    </a:p>
                  </a:txBody>
                  <a:tcPr/>
                </a:tc>
                <a:tc>
                  <a:txBody>
                    <a:bodyPr/>
                    <a:lstStyle/>
                    <a:p>
                      <a:pPr>
                        <a:spcBef>
                          <a:spcPts val="300"/>
                        </a:spcBef>
                        <a:spcAft>
                          <a:spcPts val="300"/>
                        </a:spcAft>
                      </a:pPr>
                      <a:r>
                        <a:rPr lang="pt-BR" sz="1200">
                          <a:effectLst/>
                        </a:rPr>
                        <a:t>Sistema de comunicação</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a:effectLst/>
                        </a:rPr>
                        <a:t>Velocidade e qualidade na transmissão de dados e imagens.</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dirty="0">
                          <a:effectLst/>
                        </a:rPr>
                        <a:t>Disponibilidade.</a:t>
                      </a:r>
                      <a:endParaRPr lang="pt-BR" sz="1200" dirty="0">
                        <a:effectLst/>
                        <a:latin typeface="Times New Roman"/>
                        <a:ea typeface="Times New Roman"/>
                      </a:endParaRPr>
                    </a:p>
                  </a:txBody>
                  <a:tcPr marL="65087" marR="65087" marT="0" marB="0"/>
                </a:tc>
              </a:tr>
              <a:tr h="312962">
                <a:tc vMerge="1">
                  <a:txBody>
                    <a:bodyPr/>
                    <a:lstStyle/>
                    <a:p>
                      <a:endParaRPr lang="pt-BR"/>
                    </a:p>
                  </a:txBody>
                  <a:tcPr/>
                </a:tc>
                <a:tc>
                  <a:txBody>
                    <a:bodyPr/>
                    <a:lstStyle/>
                    <a:p>
                      <a:pPr>
                        <a:spcBef>
                          <a:spcPts val="300"/>
                        </a:spcBef>
                        <a:spcAft>
                          <a:spcPts val="300"/>
                        </a:spcAft>
                      </a:pPr>
                      <a:r>
                        <a:rPr lang="pt-BR" sz="1200">
                          <a:effectLst/>
                        </a:rPr>
                        <a:t>Sistema de criptografia de dados e imagens</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a:effectLst/>
                        </a:rPr>
                        <a:t>Segurança; confiabilidade.</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dirty="0">
                          <a:effectLst/>
                        </a:rPr>
                        <a:t> </a:t>
                      </a:r>
                      <a:endParaRPr lang="pt-BR" sz="1200" dirty="0">
                        <a:effectLst/>
                        <a:latin typeface="Times New Roman"/>
                        <a:ea typeface="Times New Roman"/>
                      </a:endParaRPr>
                    </a:p>
                  </a:txBody>
                  <a:tcPr marL="65087" marR="65087" marT="0" marB="0"/>
                </a:tc>
              </a:tr>
              <a:tr h="312962">
                <a:tc vMerge="1">
                  <a:txBody>
                    <a:bodyPr/>
                    <a:lstStyle/>
                    <a:p>
                      <a:endParaRPr lang="pt-BR"/>
                    </a:p>
                  </a:txBody>
                  <a:tcPr/>
                </a:tc>
                <a:tc>
                  <a:txBody>
                    <a:bodyPr/>
                    <a:lstStyle/>
                    <a:p>
                      <a:pPr>
                        <a:spcBef>
                          <a:spcPts val="300"/>
                        </a:spcBef>
                        <a:spcAft>
                          <a:spcPts val="300"/>
                        </a:spcAft>
                      </a:pPr>
                      <a:r>
                        <a:rPr lang="pt-BR" sz="1200">
                          <a:effectLst/>
                        </a:rPr>
                        <a:t>Configuração local</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a:effectLst/>
                        </a:rPr>
                        <a:t>Correção da configuração para as funções pretendidas.</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dirty="0">
                          <a:effectLst/>
                        </a:rPr>
                        <a:t> </a:t>
                      </a:r>
                      <a:endParaRPr lang="pt-BR" sz="1200" dirty="0">
                        <a:effectLst/>
                        <a:latin typeface="Times New Roman"/>
                        <a:ea typeface="Times New Roman"/>
                      </a:endParaRPr>
                    </a:p>
                  </a:txBody>
                  <a:tcPr marL="65087" marR="65087" marT="0" marB="0"/>
                </a:tc>
              </a:tr>
              <a:tr h="312962">
                <a:tc vMerge="1">
                  <a:txBody>
                    <a:bodyPr/>
                    <a:lstStyle/>
                    <a:p>
                      <a:endParaRPr lang="pt-BR"/>
                    </a:p>
                  </a:txBody>
                  <a:tcPr/>
                </a:tc>
                <a:tc>
                  <a:txBody>
                    <a:bodyPr/>
                    <a:lstStyle/>
                    <a:p>
                      <a:pPr>
                        <a:spcBef>
                          <a:spcPts val="300"/>
                        </a:spcBef>
                        <a:spcAft>
                          <a:spcPts val="300"/>
                        </a:spcAft>
                      </a:pPr>
                      <a:r>
                        <a:rPr lang="pt-BR" sz="1200">
                          <a:effectLst/>
                        </a:rPr>
                        <a:t>Cadastro de veículos</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a:effectLst/>
                        </a:rPr>
                        <a:t> </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dirty="0">
                          <a:effectLst/>
                        </a:rPr>
                        <a:t>Qualidade e consistência da informação.</a:t>
                      </a:r>
                      <a:endParaRPr lang="pt-BR" sz="1200" dirty="0">
                        <a:effectLst/>
                        <a:latin typeface="Times New Roman"/>
                        <a:ea typeface="Times New Roman"/>
                      </a:endParaRPr>
                    </a:p>
                  </a:txBody>
                  <a:tcPr marL="65087" marR="65087" marT="0" marB="0"/>
                </a:tc>
              </a:tr>
              <a:tr h="312962">
                <a:tc vMerge="1">
                  <a:txBody>
                    <a:bodyPr/>
                    <a:lstStyle/>
                    <a:p>
                      <a:endParaRPr lang="pt-BR"/>
                    </a:p>
                  </a:txBody>
                  <a:tcPr/>
                </a:tc>
                <a:tc>
                  <a:txBody>
                    <a:bodyPr/>
                    <a:lstStyle/>
                    <a:p>
                      <a:pPr>
                        <a:spcBef>
                          <a:spcPts val="300"/>
                        </a:spcBef>
                        <a:spcAft>
                          <a:spcPts val="300"/>
                        </a:spcAft>
                      </a:pPr>
                      <a:r>
                        <a:rPr lang="pt-BR" sz="1200">
                          <a:effectLst/>
                        </a:rPr>
                        <a:t>Dados de tráfego</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a:effectLst/>
                        </a:rPr>
                        <a:t>Capacidade de armazenamento.</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dirty="0">
                          <a:effectLst/>
                        </a:rPr>
                        <a:t> </a:t>
                      </a:r>
                      <a:endParaRPr lang="pt-BR" sz="1200" dirty="0">
                        <a:effectLst/>
                        <a:latin typeface="Times New Roman"/>
                        <a:ea typeface="Times New Roman"/>
                      </a:endParaRPr>
                    </a:p>
                  </a:txBody>
                  <a:tcPr marL="65087" marR="65087" marT="0" marB="0"/>
                </a:tc>
              </a:tr>
              <a:tr h="312962">
                <a:tc vMerge="1">
                  <a:txBody>
                    <a:bodyPr/>
                    <a:lstStyle/>
                    <a:p>
                      <a:endParaRPr lang="pt-BR"/>
                    </a:p>
                  </a:txBody>
                  <a:tcPr/>
                </a:tc>
                <a:tc>
                  <a:txBody>
                    <a:bodyPr/>
                    <a:lstStyle/>
                    <a:p>
                      <a:pPr>
                        <a:spcBef>
                          <a:spcPts val="300"/>
                        </a:spcBef>
                        <a:spcAft>
                          <a:spcPts val="300"/>
                        </a:spcAft>
                      </a:pPr>
                      <a:r>
                        <a:rPr lang="pt-BR" sz="1200">
                          <a:effectLst/>
                        </a:rPr>
                        <a:t>Perfil magnético</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a:effectLst/>
                        </a:rPr>
                        <a:t>Capacidade de identificação do tipo de veículo.</a:t>
                      </a:r>
                      <a:endParaRPr lang="pt-BR" sz="1200">
                        <a:effectLst/>
                        <a:latin typeface="Times New Roman"/>
                        <a:ea typeface="Times New Roman"/>
                      </a:endParaRPr>
                    </a:p>
                  </a:txBody>
                  <a:tcPr marL="65087" marR="65087" marT="0" marB="0"/>
                </a:tc>
                <a:tc>
                  <a:txBody>
                    <a:bodyPr/>
                    <a:lstStyle/>
                    <a:p>
                      <a:pPr>
                        <a:spcBef>
                          <a:spcPts val="300"/>
                        </a:spcBef>
                        <a:spcAft>
                          <a:spcPts val="300"/>
                        </a:spcAft>
                      </a:pPr>
                      <a:r>
                        <a:rPr lang="pt-BR" sz="1200" dirty="0">
                          <a:effectLst/>
                        </a:rPr>
                        <a:t> </a:t>
                      </a:r>
                      <a:endParaRPr lang="pt-BR" sz="1200" dirty="0">
                        <a:effectLst/>
                        <a:latin typeface="Times New Roman"/>
                        <a:ea typeface="Times New Roman"/>
                      </a:endParaRPr>
                    </a:p>
                  </a:txBody>
                  <a:tcPr marL="65087" marR="65087" marT="0" marB="0"/>
                </a:tc>
              </a:tr>
            </a:tbl>
          </a:graphicData>
        </a:graphic>
      </p:graphicFrame>
    </p:spTree>
    <p:extLst>
      <p:ext uri="{BB962C8B-B14F-4D97-AF65-F5344CB8AC3E}">
        <p14:creationId xmlns:p14="http://schemas.microsoft.com/office/powerpoint/2010/main" val="2832431623"/>
      </p:ext>
    </p:extLst>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Proposta de classificação de falhas (III)</a:t>
            </a:r>
          </a:p>
        </p:txBody>
      </p:sp>
      <p:graphicFrame>
        <p:nvGraphicFramePr>
          <p:cNvPr id="3" name="Espaço Reservado para Conteúdo 2"/>
          <p:cNvGraphicFramePr>
            <a:graphicFrameLocks noGrp="1"/>
          </p:cNvGraphicFramePr>
          <p:nvPr>
            <p:ph idx="1"/>
          </p:nvPr>
        </p:nvGraphicFramePr>
        <p:xfrm>
          <a:off x="611560" y="1600200"/>
          <a:ext cx="7632848" cy="2979187"/>
        </p:xfrm>
        <a:graphic>
          <a:graphicData uri="http://schemas.openxmlformats.org/drawingml/2006/table">
            <a:tbl>
              <a:tblPr firstRow="1" firstCol="1" bandRow="1">
                <a:tableStyleId>{5C22544A-7EE6-4342-B048-85BDC9FD1C3A}</a:tableStyleId>
              </a:tblPr>
              <a:tblGrid>
                <a:gridCol w="1008112"/>
                <a:gridCol w="1656184"/>
                <a:gridCol w="2304256"/>
                <a:gridCol w="2664296"/>
              </a:tblGrid>
              <a:tr h="460648">
                <a:tc rowSpan="2" gridSpan="2">
                  <a:txBody>
                    <a:bodyPr/>
                    <a:lstStyle/>
                    <a:p>
                      <a:pPr algn="ctr">
                        <a:spcBef>
                          <a:spcPts val="300"/>
                        </a:spcBef>
                        <a:spcAft>
                          <a:spcPts val="300"/>
                        </a:spcAft>
                      </a:pPr>
                      <a:r>
                        <a:rPr lang="pt-BR" sz="1200" dirty="0">
                          <a:effectLst/>
                        </a:rPr>
                        <a:t>Camadas</a:t>
                      </a:r>
                      <a:endParaRPr lang="pt-BR" sz="1200" dirty="0">
                        <a:effectLst/>
                        <a:latin typeface="Times New Roman"/>
                        <a:ea typeface="Times New Roman"/>
                      </a:endParaRPr>
                    </a:p>
                  </a:txBody>
                  <a:tcPr marL="50548" marR="50548" marT="0" marB="0" anchor="ctr"/>
                </a:tc>
                <a:tc rowSpan="2" hMerge="1">
                  <a:txBody>
                    <a:bodyPr/>
                    <a:lstStyle/>
                    <a:p>
                      <a:endParaRPr lang="pt-BR"/>
                    </a:p>
                  </a:txBody>
                  <a:tcPr/>
                </a:tc>
                <a:tc gridSpan="2">
                  <a:txBody>
                    <a:bodyPr/>
                    <a:lstStyle/>
                    <a:p>
                      <a:pPr algn="ctr">
                        <a:spcBef>
                          <a:spcPts val="300"/>
                        </a:spcBef>
                        <a:spcAft>
                          <a:spcPts val="300"/>
                        </a:spcAft>
                      </a:pPr>
                      <a:r>
                        <a:rPr lang="pt-BR" sz="1200">
                          <a:effectLst/>
                        </a:rPr>
                        <a:t>Fontes de Falhas</a:t>
                      </a:r>
                      <a:endParaRPr lang="pt-BR" sz="1200">
                        <a:effectLst/>
                        <a:latin typeface="Times New Roman"/>
                        <a:ea typeface="Times New Roman"/>
                      </a:endParaRPr>
                    </a:p>
                  </a:txBody>
                  <a:tcPr marL="50548" marR="50548" marT="0" marB="0" anchor="ctr"/>
                </a:tc>
                <a:tc hMerge="1">
                  <a:txBody>
                    <a:bodyPr/>
                    <a:lstStyle/>
                    <a:p>
                      <a:endParaRPr lang="pt-BR"/>
                    </a:p>
                  </a:txBody>
                  <a:tcPr/>
                </a:tc>
              </a:tr>
              <a:tr h="444857">
                <a:tc gridSpan="2" vMerge="1">
                  <a:txBody>
                    <a:bodyPr/>
                    <a:lstStyle/>
                    <a:p>
                      <a:endParaRPr lang="pt-BR"/>
                    </a:p>
                  </a:txBody>
                  <a:tcPr/>
                </a:tc>
                <a:tc hMerge="1" vMerge="1">
                  <a:txBody>
                    <a:bodyPr/>
                    <a:lstStyle/>
                    <a:p>
                      <a:endParaRPr lang="pt-BR"/>
                    </a:p>
                  </a:txBody>
                  <a:tcPr/>
                </a:tc>
                <a:tc>
                  <a:txBody>
                    <a:bodyPr/>
                    <a:lstStyle/>
                    <a:p>
                      <a:pPr algn="ctr">
                        <a:spcBef>
                          <a:spcPts val="300"/>
                        </a:spcBef>
                        <a:spcAft>
                          <a:spcPts val="300"/>
                        </a:spcAft>
                      </a:pPr>
                      <a:r>
                        <a:rPr lang="pt-BR" sz="1200">
                          <a:effectLst/>
                        </a:rPr>
                        <a:t>Intrínsecas</a:t>
                      </a:r>
                      <a:endParaRPr lang="pt-BR" sz="1200">
                        <a:effectLst/>
                        <a:latin typeface="Times New Roman"/>
                        <a:ea typeface="Times New Roman"/>
                      </a:endParaRPr>
                    </a:p>
                  </a:txBody>
                  <a:tcPr marL="50548" marR="50548" marT="0" marB="0" anchor="ctr"/>
                </a:tc>
                <a:tc>
                  <a:txBody>
                    <a:bodyPr/>
                    <a:lstStyle/>
                    <a:p>
                      <a:pPr algn="ctr">
                        <a:spcBef>
                          <a:spcPts val="300"/>
                        </a:spcBef>
                        <a:spcAft>
                          <a:spcPts val="300"/>
                        </a:spcAft>
                      </a:pPr>
                      <a:r>
                        <a:rPr lang="pt-BR" sz="1200">
                          <a:effectLst/>
                        </a:rPr>
                        <a:t>Intrínsecas</a:t>
                      </a:r>
                      <a:endParaRPr lang="pt-BR" sz="1200">
                        <a:effectLst/>
                        <a:latin typeface="Times New Roman"/>
                        <a:ea typeface="Times New Roman"/>
                      </a:endParaRPr>
                    </a:p>
                  </a:txBody>
                  <a:tcPr marL="50548" marR="50548" marT="0" marB="0" anchor="ctr"/>
                </a:tc>
              </a:tr>
              <a:tr h="671081">
                <a:tc rowSpan="4">
                  <a:txBody>
                    <a:bodyPr/>
                    <a:lstStyle/>
                    <a:p>
                      <a:pPr marL="71755" marR="71755" algn="ctr">
                        <a:spcBef>
                          <a:spcPts val="300"/>
                        </a:spcBef>
                        <a:spcAft>
                          <a:spcPts val="300"/>
                        </a:spcAft>
                      </a:pPr>
                      <a:r>
                        <a:rPr lang="pt-BR" sz="1200" dirty="0">
                          <a:effectLst/>
                        </a:rPr>
                        <a:t>Elementos lógicos centralizados</a:t>
                      </a:r>
                      <a:endParaRPr lang="pt-BR" sz="1200" dirty="0">
                        <a:effectLst/>
                        <a:latin typeface="Times New Roman"/>
                        <a:ea typeface="Times New Roman"/>
                      </a:endParaRPr>
                    </a:p>
                  </a:txBody>
                  <a:tcPr marL="50548" marR="50548" marT="0" marB="0" vert="vert270" anchor="ctr"/>
                </a:tc>
                <a:tc>
                  <a:txBody>
                    <a:bodyPr/>
                    <a:lstStyle/>
                    <a:p>
                      <a:pPr>
                        <a:spcBef>
                          <a:spcPts val="300"/>
                        </a:spcBef>
                        <a:spcAft>
                          <a:spcPts val="300"/>
                        </a:spcAft>
                      </a:pPr>
                      <a:r>
                        <a:rPr lang="pt-BR" sz="1200" dirty="0">
                          <a:effectLst/>
                        </a:rPr>
                        <a:t>Sistema de configuração, monitoramento, visualização e análise</a:t>
                      </a:r>
                      <a:endParaRPr lang="pt-BR" sz="1200" dirty="0">
                        <a:effectLst/>
                        <a:latin typeface="Times New Roman"/>
                        <a:ea typeface="Times New Roman"/>
                      </a:endParaRPr>
                    </a:p>
                  </a:txBody>
                  <a:tcPr marL="50548" marR="50548" marT="0" marB="0"/>
                </a:tc>
                <a:tc>
                  <a:txBody>
                    <a:bodyPr/>
                    <a:lstStyle/>
                    <a:p>
                      <a:pPr>
                        <a:spcBef>
                          <a:spcPts val="300"/>
                        </a:spcBef>
                        <a:spcAft>
                          <a:spcPts val="300"/>
                        </a:spcAft>
                      </a:pPr>
                      <a:r>
                        <a:rPr lang="pt-BR" sz="1200">
                          <a:effectLst/>
                        </a:rPr>
                        <a:t>Facilidade de uso.</a:t>
                      </a:r>
                      <a:endParaRPr lang="pt-BR" sz="1200">
                        <a:effectLst/>
                        <a:latin typeface="Times New Roman"/>
                        <a:ea typeface="Times New Roman"/>
                      </a:endParaRPr>
                    </a:p>
                  </a:txBody>
                  <a:tcPr marL="50548" marR="50548" marT="0" marB="0" anchor="ctr"/>
                </a:tc>
                <a:tc>
                  <a:txBody>
                    <a:bodyPr/>
                    <a:lstStyle/>
                    <a:p>
                      <a:pPr>
                        <a:spcBef>
                          <a:spcPts val="300"/>
                        </a:spcBef>
                        <a:spcAft>
                          <a:spcPts val="300"/>
                        </a:spcAft>
                      </a:pPr>
                      <a:r>
                        <a:rPr lang="pt-BR" sz="1200" dirty="0">
                          <a:effectLst/>
                        </a:rPr>
                        <a:t> </a:t>
                      </a:r>
                      <a:endParaRPr lang="pt-BR" sz="1200" dirty="0">
                        <a:effectLst/>
                        <a:latin typeface="Times New Roman"/>
                        <a:ea typeface="Times New Roman"/>
                      </a:endParaRPr>
                    </a:p>
                  </a:txBody>
                  <a:tcPr marL="50548" marR="50548" marT="0" marB="0" anchor="ctr"/>
                </a:tc>
              </a:tr>
              <a:tr h="447387">
                <a:tc vMerge="1">
                  <a:txBody>
                    <a:bodyPr/>
                    <a:lstStyle/>
                    <a:p>
                      <a:endParaRPr lang="pt-BR"/>
                    </a:p>
                  </a:txBody>
                  <a:tcPr/>
                </a:tc>
                <a:tc>
                  <a:txBody>
                    <a:bodyPr/>
                    <a:lstStyle/>
                    <a:p>
                      <a:pPr>
                        <a:spcBef>
                          <a:spcPts val="300"/>
                        </a:spcBef>
                        <a:spcAft>
                          <a:spcPts val="300"/>
                        </a:spcAft>
                      </a:pPr>
                      <a:r>
                        <a:rPr lang="pt-BR" sz="1200" dirty="0">
                          <a:effectLst/>
                        </a:rPr>
                        <a:t>Sistema de emissão de relatórios</a:t>
                      </a:r>
                      <a:endParaRPr lang="pt-BR" sz="1200" dirty="0">
                        <a:effectLst/>
                        <a:latin typeface="Times New Roman"/>
                        <a:ea typeface="Times New Roman"/>
                      </a:endParaRPr>
                    </a:p>
                  </a:txBody>
                  <a:tcPr marL="50548" marR="50548" marT="0" marB="0"/>
                </a:tc>
                <a:tc>
                  <a:txBody>
                    <a:bodyPr/>
                    <a:lstStyle/>
                    <a:p>
                      <a:pPr>
                        <a:spcBef>
                          <a:spcPts val="300"/>
                        </a:spcBef>
                        <a:spcAft>
                          <a:spcPts val="300"/>
                        </a:spcAft>
                      </a:pPr>
                      <a:r>
                        <a:rPr lang="pt-BR" sz="1200">
                          <a:effectLst/>
                        </a:rPr>
                        <a:t>Facilidade de uso.</a:t>
                      </a:r>
                      <a:endParaRPr lang="pt-BR" sz="1200">
                        <a:effectLst/>
                        <a:latin typeface="Times New Roman"/>
                        <a:ea typeface="Times New Roman"/>
                      </a:endParaRPr>
                    </a:p>
                  </a:txBody>
                  <a:tcPr marL="50548" marR="50548" marT="0" marB="0" anchor="ctr"/>
                </a:tc>
                <a:tc>
                  <a:txBody>
                    <a:bodyPr/>
                    <a:lstStyle/>
                    <a:p>
                      <a:pPr>
                        <a:spcBef>
                          <a:spcPts val="300"/>
                        </a:spcBef>
                        <a:spcAft>
                          <a:spcPts val="300"/>
                        </a:spcAft>
                      </a:pPr>
                      <a:r>
                        <a:rPr lang="pt-BR" sz="1200">
                          <a:effectLst/>
                        </a:rPr>
                        <a:t> </a:t>
                      </a:r>
                      <a:endParaRPr lang="pt-BR" sz="1200">
                        <a:effectLst/>
                        <a:latin typeface="Times New Roman"/>
                        <a:ea typeface="Times New Roman"/>
                      </a:endParaRPr>
                    </a:p>
                  </a:txBody>
                  <a:tcPr marL="50548" marR="50548" marT="0" marB="0" anchor="ctr"/>
                </a:tc>
              </a:tr>
              <a:tr h="223694">
                <a:tc vMerge="1">
                  <a:txBody>
                    <a:bodyPr/>
                    <a:lstStyle/>
                    <a:p>
                      <a:endParaRPr lang="pt-BR"/>
                    </a:p>
                  </a:txBody>
                  <a:tcPr/>
                </a:tc>
                <a:tc>
                  <a:txBody>
                    <a:bodyPr/>
                    <a:lstStyle/>
                    <a:p>
                      <a:pPr>
                        <a:spcBef>
                          <a:spcPts val="300"/>
                        </a:spcBef>
                        <a:spcAft>
                          <a:spcPts val="300"/>
                        </a:spcAft>
                      </a:pPr>
                      <a:r>
                        <a:rPr lang="pt-BR" sz="1200" dirty="0">
                          <a:effectLst/>
                        </a:rPr>
                        <a:t>Sistema de auditoria</a:t>
                      </a:r>
                      <a:endParaRPr lang="pt-BR" sz="1200" dirty="0">
                        <a:effectLst/>
                        <a:latin typeface="Times New Roman"/>
                        <a:ea typeface="Times New Roman"/>
                      </a:endParaRPr>
                    </a:p>
                  </a:txBody>
                  <a:tcPr marL="50548" marR="50548" marT="0" marB="0"/>
                </a:tc>
                <a:tc>
                  <a:txBody>
                    <a:bodyPr/>
                    <a:lstStyle/>
                    <a:p>
                      <a:pPr>
                        <a:spcBef>
                          <a:spcPts val="300"/>
                        </a:spcBef>
                        <a:spcAft>
                          <a:spcPts val="300"/>
                        </a:spcAft>
                      </a:pPr>
                      <a:r>
                        <a:rPr lang="pt-BR" sz="1200" dirty="0">
                          <a:effectLst/>
                        </a:rPr>
                        <a:t>Facilidade de uso. Segurança.</a:t>
                      </a:r>
                      <a:endParaRPr lang="pt-BR" sz="1200" dirty="0">
                        <a:effectLst/>
                        <a:latin typeface="Times New Roman"/>
                        <a:ea typeface="Times New Roman"/>
                      </a:endParaRPr>
                    </a:p>
                  </a:txBody>
                  <a:tcPr marL="50548" marR="50548" marT="0" marB="0" anchor="ctr"/>
                </a:tc>
                <a:tc>
                  <a:txBody>
                    <a:bodyPr/>
                    <a:lstStyle/>
                    <a:p>
                      <a:pPr>
                        <a:spcBef>
                          <a:spcPts val="300"/>
                        </a:spcBef>
                        <a:spcAft>
                          <a:spcPts val="300"/>
                        </a:spcAft>
                      </a:pPr>
                      <a:r>
                        <a:rPr lang="pt-BR" sz="1200">
                          <a:effectLst/>
                        </a:rPr>
                        <a:t> </a:t>
                      </a:r>
                      <a:endParaRPr lang="pt-BR" sz="1200">
                        <a:effectLst/>
                        <a:latin typeface="Times New Roman"/>
                        <a:ea typeface="Times New Roman"/>
                      </a:endParaRPr>
                    </a:p>
                  </a:txBody>
                  <a:tcPr marL="50548" marR="50548" marT="0" marB="0" anchor="ctr"/>
                </a:tc>
              </a:tr>
              <a:tr h="671081">
                <a:tc vMerge="1">
                  <a:txBody>
                    <a:bodyPr/>
                    <a:lstStyle/>
                    <a:p>
                      <a:endParaRPr lang="pt-BR"/>
                    </a:p>
                  </a:txBody>
                  <a:tcPr/>
                </a:tc>
                <a:tc>
                  <a:txBody>
                    <a:bodyPr/>
                    <a:lstStyle/>
                    <a:p>
                      <a:pPr>
                        <a:spcBef>
                          <a:spcPts val="300"/>
                        </a:spcBef>
                        <a:spcAft>
                          <a:spcPts val="300"/>
                        </a:spcAft>
                      </a:pPr>
                      <a:r>
                        <a:rPr lang="pt-BR" sz="1200">
                          <a:effectLst/>
                        </a:rPr>
                        <a:t>Sistema de comunicação</a:t>
                      </a:r>
                      <a:endParaRPr lang="pt-BR" sz="1200">
                        <a:effectLst/>
                        <a:latin typeface="Times New Roman"/>
                        <a:ea typeface="Times New Roman"/>
                      </a:endParaRPr>
                    </a:p>
                  </a:txBody>
                  <a:tcPr marL="50548" marR="50548" marT="0" marB="0"/>
                </a:tc>
                <a:tc>
                  <a:txBody>
                    <a:bodyPr/>
                    <a:lstStyle/>
                    <a:p>
                      <a:pPr>
                        <a:spcBef>
                          <a:spcPts val="300"/>
                        </a:spcBef>
                        <a:spcAft>
                          <a:spcPts val="300"/>
                        </a:spcAft>
                      </a:pPr>
                      <a:r>
                        <a:rPr lang="pt-BR" sz="1200" dirty="0">
                          <a:effectLst/>
                        </a:rPr>
                        <a:t>Velocidade e qualidade na transmissão de dados e imagens.</a:t>
                      </a:r>
                      <a:endParaRPr lang="pt-BR" sz="1200" dirty="0">
                        <a:effectLst/>
                        <a:latin typeface="Times New Roman"/>
                        <a:ea typeface="Times New Roman"/>
                      </a:endParaRPr>
                    </a:p>
                  </a:txBody>
                  <a:tcPr marL="50548" marR="50548" marT="0" marB="0" anchor="ctr"/>
                </a:tc>
                <a:tc>
                  <a:txBody>
                    <a:bodyPr/>
                    <a:lstStyle/>
                    <a:p>
                      <a:pPr>
                        <a:spcBef>
                          <a:spcPts val="300"/>
                        </a:spcBef>
                        <a:spcAft>
                          <a:spcPts val="300"/>
                        </a:spcAft>
                      </a:pPr>
                      <a:r>
                        <a:rPr lang="pt-BR" sz="1200" dirty="0">
                          <a:effectLst/>
                        </a:rPr>
                        <a:t> </a:t>
                      </a:r>
                      <a:endParaRPr lang="pt-BR" sz="1200" dirty="0">
                        <a:effectLst/>
                        <a:latin typeface="Times New Roman"/>
                        <a:ea typeface="Times New Roman"/>
                      </a:endParaRPr>
                    </a:p>
                  </a:txBody>
                  <a:tcPr marL="50548" marR="50548" marT="0" marB="0" anchor="ctr"/>
                </a:tc>
              </a:tr>
            </a:tbl>
          </a:graphicData>
        </a:graphic>
      </p:graphicFrame>
    </p:spTree>
    <p:extLst>
      <p:ext uri="{BB962C8B-B14F-4D97-AF65-F5344CB8AC3E}">
        <p14:creationId xmlns:p14="http://schemas.microsoft.com/office/powerpoint/2010/main" val="40524962"/>
      </p:ext>
    </p:extLst>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457200" y="115888"/>
            <a:ext cx="8229600" cy="1143000"/>
          </a:xfrm>
        </p:spPr>
        <p:txBody>
          <a:bodyPr/>
          <a:lstStyle/>
          <a:p>
            <a:pPr algn="l" eaLnBrk="1" hangingPunct="1"/>
            <a:endParaRPr lang="pt-BR" altLang="pt-BR" sz="3200" b="1" smtClean="0">
              <a:solidFill>
                <a:schemeClr val="tx2"/>
              </a:solidFill>
            </a:endParaRPr>
          </a:p>
        </p:txBody>
      </p:sp>
      <p:sp>
        <p:nvSpPr>
          <p:cNvPr id="73731" name="Rectangle 3"/>
          <p:cNvSpPr>
            <a:spLocks noGrp="1"/>
          </p:cNvSpPr>
          <p:nvPr>
            <p:ph idx="1"/>
          </p:nvPr>
        </p:nvSpPr>
        <p:spPr>
          <a:xfrm>
            <a:off x="457200" y="1341438"/>
            <a:ext cx="8229600" cy="4784725"/>
          </a:xfrm>
        </p:spPr>
        <p:txBody>
          <a:bodyPr/>
          <a:lstStyle/>
          <a:p>
            <a:pPr marL="1200150" lvl="2" indent="-342900">
              <a:buFont typeface="Wingdings" panose="05000000000000000000" pitchFamily="2" charset="2"/>
              <a:buChar char="ü"/>
            </a:pPr>
            <a:endParaRPr lang="pt-BR" altLang="pt-BR" sz="2000" smtClean="0"/>
          </a:p>
          <a:p>
            <a:pPr marL="1200150" lvl="2" indent="-342900">
              <a:buFont typeface="Wingdings" panose="05000000000000000000" pitchFamily="2" charset="2"/>
              <a:buChar char="ü"/>
            </a:pPr>
            <a:endParaRPr lang="pt-BR" altLang="pt-BR" smtClean="0"/>
          </a:p>
          <a:p>
            <a:pPr marL="0" indent="0" algn="ctr" eaLnBrk="1" hangingPunct="1">
              <a:buFont typeface="Arial" panose="020B0604020202020204" pitchFamily="34" charset="0"/>
              <a:buNone/>
            </a:pPr>
            <a:endParaRPr lang="pt-BR" altLang="pt-BR" sz="3600" b="1" smtClean="0">
              <a:solidFill>
                <a:schemeClr val="tx2"/>
              </a:solidFill>
            </a:endParaRPr>
          </a:p>
          <a:p>
            <a:pPr marL="0" indent="0" algn="ctr" eaLnBrk="1" hangingPunct="1">
              <a:buFont typeface="Arial" panose="020B0604020202020204" pitchFamily="34" charset="0"/>
              <a:buNone/>
            </a:pPr>
            <a:r>
              <a:rPr lang="pt-BR" altLang="pt-BR" sz="3600" b="1" smtClean="0">
                <a:solidFill>
                  <a:schemeClr val="tx2"/>
                </a:solidFill>
              </a:rPr>
              <a:t>Análise Experimental</a:t>
            </a:r>
            <a:endParaRPr lang="pt-BR" altLang="pt-BR" sz="3600" smtClean="0"/>
          </a:p>
        </p:txBody>
      </p:sp>
    </p:spTree>
    <p:extLst>
      <p:ext uri="{BB962C8B-B14F-4D97-AF65-F5344CB8AC3E}">
        <p14:creationId xmlns:p14="http://schemas.microsoft.com/office/powerpoint/2010/main" val="1715220659"/>
      </p:ext>
    </p:extLst>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Análise experimental</a:t>
            </a:r>
          </a:p>
        </p:txBody>
      </p:sp>
      <p:sp>
        <p:nvSpPr>
          <p:cNvPr id="75779" name="Rectangle 3"/>
          <p:cNvSpPr>
            <a:spLocks noGrp="1"/>
          </p:cNvSpPr>
          <p:nvPr>
            <p:ph idx="1"/>
          </p:nvPr>
        </p:nvSpPr>
        <p:spPr>
          <a:xfrm>
            <a:off x="457200" y="1591766"/>
            <a:ext cx="8229600" cy="5581650"/>
          </a:xfrm>
        </p:spPr>
        <p:txBody>
          <a:bodyPr/>
          <a:lstStyle/>
          <a:p>
            <a:pPr>
              <a:buFont typeface="Wingdings" panose="05000000000000000000" pitchFamily="2" charset="2"/>
              <a:buChar char="Ø"/>
            </a:pPr>
            <a:r>
              <a:rPr lang="pt-BR" altLang="pt-BR" sz="2000" dirty="0" smtClean="0"/>
              <a:t>Analisar e compreender variáveis que podem influenciar na identificação: erros x velocidade, período do dia, tecnologia.</a:t>
            </a:r>
          </a:p>
          <a:p>
            <a:pPr>
              <a:buFont typeface="Wingdings" panose="05000000000000000000" pitchFamily="2" charset="2"/>
              <a:buChar char="Ø"/>
            </a:pPr>
            <a:r>
              <a:rPr lang="pt-BR" altLang="pt-BR" sz="2000" dirty="0" smtClean="0"/>
              <a:t>Dados provenientes de testes realizados entre 2008 e 2013 em vias urbanas, para fiscalização automática de diversas infrações, e em rodovias, para fiscalização de velocidade e de irregularidades administrativas</a:t>
            </a:r>
          </a:p>
          <a:p>
            <a:pPr>
              <a:buFont typeface="Wingdings" panose="05000000000000000000" pitchFamily="2" charset="2"/>
              <a:buChar char="Ø"/>
            </a:pPr>
            <a:r>
              <a:rPr lang="pt-BR" altLang="pt-BR" sz="2000" dirty="0" smtClean="0"/>
              <a:t>Análises: leitura correta de placas; aproveitamento de imagens de infratores; e leitura correta com câmeras de vídeo</a:t>
            </a:r>
          </a:p>
          <a:p>
            <a:pPr>
              <a:buFont typeface="Wingdings" panose="05000000000000000000" pitchFamily="2" charset="2"/>
              <a:buChar char="Ø"/>
            </a:pPr>
            <a:endParaRPr lang="pt-BR" altLang="pt-BR" sz="2000" dirty="0" smtClean="0"/>
          </a:p>
        </p:txBody>
      </p:sp>
      <p:pic>
        <p:nvPicPr>
          <p:cNvPr id="75780" name="Image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365625"/>
            <a:ext cx="36480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Imagem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4365625"/>
            <a:ext cx="36464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140990"/>
      </p:ext>
    </p:extLst>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Leitura de placas, radar fixo (I)</a:t>
            </a:r>
          </a:p>
        </p:txBody>
      </p:sp>
      <p:sp>
        <p:nvSpPr>
          <p:cNvPr id="32771" name="Rectangle 3"/>
          <p:cNvSpPr>
            <a:spLocks noGrp="1"/>
          </p:cNvSpPr>
          <p:nvPr>
            <p:ph idx="1"/>
          </p:nvPr>
        </p:nvSpPr>
        <p:spPr>
          <a:xfrm>
            <a:off x="590872" y="1159718"/>
            <a:ext cx="8229600" cy="5581650"/>
          </a:xfrm>
        </p:spPr>
        <p:txBody>
          <a:bodyPr/>
          <a:lstStyle/>
          <a:p>
            <a:pPr marL="0" indent="0">
              <a:buFont typeface="Arial" charset="0"/>
              <a:buNone/>
              <a:defRPr/>
            </a:pPr>
            <a:r>
              <a:rPr lang="pt-BR" altLang="pt-BR" sz="2400" b="1" dirty="0" smtClean="0"/>
              <a:t>Caso I,  via urbana</a:t>
            </a:r>
          </a:p>
          <a:p>
            <a:pPr>
              <a:buFont typeface="Wingdings" pitchFamily="2" charset="2"/>
              <a:buChar char="Ø"/>
              <a:defRPr/>
            </a:pPr>
            <a:r>
              <a:rPr lang="pt-BR" altLang="pt-BR" sz="2400" dirty="0" smtClean="0"/>
              <a:t>Amostra de cerca de 800 veículos por solução (4 soluções), excluídas motos e placas ilegíveis</a:t>
            </a:r>
          </a:p>
          <a:p>
            <a:pPr>
              <a:buFont typeface="Wingdings" pitchFamily="2" charset="2"/>
              <a:buChar char="Ø"/>
              <a:defRPr/>
            </a:pPr>
            <a:r>
              <a:rPr lang="pt-BR" altLang="pt-BR" sz="2400" dirty="0" smtClean="0"/>
              <a:t>Índices de acerto variaram entre 87% e 96%</a:t>
            </a:r>
          </a:p>
          <a:p>
            <a:pPr>
              <a:buFont typeface="Wingdings" pitchFamily="2" charset="2"/>
              <a:buChar char="Ø"/>
              <a:defRPr/>
            </a:pPr>
            <a:r>
              <a:rPr lang="pt-BR" altLang="pt-BR" sz="2400" dirty="0" smtClean="0"/>
              <a:t>Comportamento dos erros em função da velocidade:</a:t>
            </a:r>
          </a:p>
          <a:p>
            <a:pPr>
              <a:buFont typeface="Wingdings" pitchFamily="2" charset="2"/>
              <a:buChar char="Ø"/>
              <a:defRPr/>
            </a:pPr>
            <a:endParaRPr lang="pt-BR" altLang="pt-BR" sz="2400" dirty="0" smtClean="0"/>
          </a:p>
          <a:p>
            <a:pPr>
              <a:buFont typeface="Wingdings" pitchFamily="2" charset="2"/>
              <a:buChar char="Ø"/>
              <a:defRPr/>
            </a:pPr>
            <a:endParaRPr lang="pt-BR" altLang="pt-BR" sz="2400" dirty="0" smtClean="0"/>
          </a:p>
        </p:txBody>
      </p:sp>
      <p:graphicFrame>
        <p:nvGraphicFramePr>
          <p:cNvPr id="7" name="Gráfico 6"/>
          <p:cNvGraphicFramePr/>
          <p:nvPr/>
        </p:nvGraphicFramePr>
        <p:xfrm>
          <a:off x="1835696" y="3284984"/>
          <a:ext cx="5612130" cy="3408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148529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09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384300"/>
            <a:ext cx="8837612"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09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63" y="476250"/>
            <a:ext cx="6407150"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107504" y="1988840"/>
            <a:ext cx="9145016" cy="79208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07504" y="3232348"/>
            <a:ext cx="9145016" cy="8447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Leitura de placas, radar fixo (II)</a:t>
            </a:r>
          </a:p>
        </p:txBody>
      </p:sp>
      <p:sp>
        <p:nvSpPr>
          <p:cNvPr id="32771" name="Rectangle 3"/>
          <p:cNvSpPr>
            <a:spLocks noGrp="1"/>
          </p:cNvSpPr>
          <p:nvPr>
            <p:ph idx="1"/>
          </p:nvPr>
        </p:nvSpPr>
        <p:spPr>
          <a:xfrm>
            <a:off x="590872" y="1160288"/>
            <a:ext cx="8229600" cy="5653088"/>
          </a:xfrm>
        </p:spPr>
        <p:txBody>
          <a:bodyPr/>
          <a:lstStyle/>
          <a:p>
            <a:pPr marL="0" indent="0">
              <a:buFont typeface="Arial" charset="0"/>
              <a:buNone/>
              <a:defRPr/>
            </a:pPr>
            <a:r>
              <a:rPr lang="pt-BR" altLang="pt-BR" sz="2400" b="1" dirty="0" smtClean="0"/>
              <a:t>Caso II, rodovia</a:t>
            </a:r>
          </a:p>
          <a:p>
            <a:pPr>
              <a:buFont typeface="Wingdings" pitchFamily="2" charset="2"/>
              <a:buChar char="Ø"/>
              <a:defRPr/>
            </a:pPr>
            <a:r>
              <a:rPr lang="pt-BR" altLang="pt-BR" sz="2400" dirty="0" smtClean="0"/>
              <a:t>Amostra de cerca de 3300 veículos por solução (2 soluções), excluídas motos e placas ilegíveis</a:t>
            </a:r>
          </a:p>
          <a:p>
            <a:pPr>
              <a:buFont typeface="Wingdings" pitchFamily="2" charset="2"/>
              <a:buChar char="Ø"/>
              <a:defRPr/>
            </a:pPr>
            <a:r>
              <a:rPr lang="pt-BR" altLang="pt-BR" sz="2400" dirty="0" smtClean="0"/>
              <a:t>Índices de acerto variaram entre 72% e 83%</a:t>
            </a:r>
          </a:p>
          <a:p>
            <a:pPr>
              <a:buFont typeface="Wingdings" pitchFamily="2" charset="2"/>
              <a:buChar char="Ø"/>
              <a:defRPr/>
            </a:pPr>
            <a:r>
              <a:rPr lang="pt-BR" altLang="pt-BR" sz="2400" dirty="0" smtClean="0"/>
              <a:t>Comportamento dos erros em função da velocidade</a:t>
            </a:r>
          </a:p>
          <a:p>
            <a:pPr>
              <a:buFont typeface="Wingdings" pitchFamily="2" charset="2"/>
              <a:buChar char="Ø"/>
              <a:defRPr/>
            </a:pPr>
            <a:endParaRPr lang="pt-BR" altLang="pt-BR" sz="2400" dirty="0" smtClean="0"/>
          </a:p>
          <a:p>
            <a:pPr>
              <a:buFont typeface="Wingdings" pitchFamily="2" charset="2"/>
              <a:buChar char="Ø"/>
              <a:defRPr/>
            </a:pPr>
            <a:endParaRPr lang="pt-BR" altLang="pt-BR" sz="2400" dirty="0" smtClean="0"/>
          </a:p>
          <a:p>
            <a:pPr>
              <a:buFont typeface="Wingdings" pitchFamily="2" charset="2"/>
              <a:buChar char="Ø"/>
              <a:defRPr/>
            </a:pPr>
            <a:endParaRPr lang="pt-BR" altLang="pt-BR" sz="2400" dirty="0" smtClean="0"/>
          </a:p>
        </p:txBody>
      </p:sp>
      <p:graphicFrame>
        <p:nvGraphicFramePr>
          <p:cNvPr id="5" name="Gráfico 4"/>
          <p:cNvGraphicFramePr/>
          <p:nvPr/>
        </p:nvGraphicFramePr>
        <p:xfrm>
          <a:off x="1619672" y="3284984"/>
          <a:ext cx="5688632"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8960525"/>
      </p:ext>
    </p:extLst>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Leitura de placas, radar fixo (III)</a:t>
            </a:r>
          </a:p>
        </p:txBody>
      </p:sp>
      <p:sp>
        <p:nvSpPr>
          <p:cNvPr id="32771" name="Rectangle 3"/>
          <p:cNvSpPr>
            <a:spLocks noGrp="1"/>
          </p:cNvSpPr>
          <p:nvPr>
            <p:ph idx="1"/>
          </p:nvPr>
        </p:nvSpPr>
        <p:spPr>
          <a:xfrm>
            <a:off x="518864" y="1160735"/>
            <a:ext cx="8229600" cy="5508625"/>
          </a:xfrm>
        </p:spPr>
        <p:txBody>
          <a:bodyPr/>
          <a:lstStyle/>
          <a:p>
            <a:pPr marL="0" indent="0">
              <a:buFont typeface="Arial" charset="0"/>
              <a:buNone/>
              <a:defRPr/>
            </a:pPr>
            <a:r>
              <a:rPr lang="pt-BR" altLang="pt-BR" sz="2400" b="1" dirty="0" smtClean="0"/>
              <a:t>Análise mais detalhada</a:t>
            </a:r>
          </a:p>
          <a:p>
            <a:pPr>
              <a:spcBef>
                <a:spcPts val="1200"/>
              </a:spcBef>
              <a:buFont typeface="Wingdings" pitchFamily="2" charset="2"/>
              <a:buChar char="Ø"/>
              <a:defRPr/>
            </a:pPr>
            <a:r>
              <a:rPr lang="pt-BR" altLang="pt-BR" sz="2400" dirty="0" smtClean="0"/>
              <a:t>Estatística descritiva da variável velocidade (diagrama </a:t>
            </a:r>
            <a:r>
              <a:rPr lang="pt-BR" altLang="pt-BR" sz="2400" i="1" dirty="0" err="1" smtClean="0"/>
              <a:t>boxplot</a:t>
            </a:r>
            <a:r>
              <a:rPr lang="pt-BR" altLang="pt-BR" sz="2400" dirty="0" smtClean="0"/>
              <a:t> para extrair pontos atípicos) e diagramas de dispersão; e análise de regressão (% erros e velocidade e % erros e quantidade de veículos)</a:t>
            </a:r>
          </a:p>
          <a:p>
            <a:pPr>
              <a:spcBef>
                <a:spcPts val="1200"/>
              </a:spcBef>
              <a:buFont typeface="Wingdings" pitchFamily="2" charset="2"/>
              <a:buChar char="Ø"/>
              <a:defRPr/>
            </a:pPr>
            <a:r>
              <a:rPr lang="pt-BR" altLang="pt-BR" sz="2400" dirty="0" smtClean="0"/>
              <a:t>Não se obteve relação significativa entre % erros versus quantidade de veículos</a:t>
            </a:r>
          </a:p>
          <a:p>
            <a:pPr>
              <a:spcBef>
                <a:spcPts val="1200"/>
              </a:spcBef>
              <a:buFont typeface="Wingdings" pitchFamily="2" charset="2"/>
              <a:buChar char="Ø"/>
              <a:defRPr/>
            </a:pPr>
            <a:r>
              <a:rPr lang="pt-BR" altLang="pt-BR" sz="2400" dirty="0" smtClean="0"/>
              <a:t>Somente para o Caso II encontrou-se um relação significativa entre % erros e velocidade, após a retirada dos </a:t>
            </a:r>
            <a:r>
              <a:rPr lang="pt-BR" altLang="pt-BR" sz="2400" i="1" dirty="0" err="1" smtClean="0"/>
              <a:t>outliers</a:t>
            </a:r>
            <a:r>
              <a:rPr lang="pt-BR" altLang="pt-BR" sz="2400" dirty="0" smtClean="0"/>
              <a:t>, representada por um modelo cúbico e com variação de resíduos constante em torno do modelo ajustado.</a:t>
            </a:r>
          </a:p>
          <a:p>
            <a:pPr>
              <a:buFont typeface="Wingdings" pitchFamily="2" charset="2"/>
              <a:buChar char="Ø"/>
              <a:defRPr/>
            </a:pPr>
            <a:endParaRPr lang="pt-BR" altLang="pt-BR" sz="2400" dirty="0" smtClean="0"/>
          </a:p>
          <a:p>
            <a:pPr>
              <a:buFont typeface="Wingdings" pitchFamily="2" charset="2"/>
              <a:buChar char="Ø"/>
              <a:defRPr/>
            </a:pPr>
            <a:endParaRPr lang="pt-BR" altLang="pt-BR" sz="2400" dirty="0" smtClean="0"/>
          </a:p>
          <a:p>
            <a:pPr>
              <a:buFont typeface="Wingdings" pitchFamily="2" charset="2"/>
              <a:buChar char="Ø"/>
              <a:defRPr/>
            </a:pPr>
            <a:endParaRPr lang="pt-BR" altLang="pt-BR" sz="2400" dirty="0" smtClean="0"/>
          </a:p>
        </p:txBody>
      </p:sp>
    </p:spTree>
    <p:extLst>
      <p:ext uri="{BB962C8B-B14F-4D97-AF65-F5344CB8AC3E}">
        <p14:creationId xmlns:p14="http://schemas.microsoft.com/office/powerpoint/2010/main" val="4101217613"/>
      </p:ext>
    </p:extLst>
  </p:cSld>
  <p:clrMapOvr>
    <a:masterClrMapping/>
  </p:clrMapOvr>
  <p:transition spd="slow"/>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323850" y="28575"/>
            <a:ext cx="8229600" cy="1143000"/>
          </a:xfrm>
        </p:spPr>
        <p:txBody>
          <a:bodyPr/>
          <a:lstStyle/>
          <a:p>
            <a:pPr algn="l" eaLnBrk="1" hangingPunct="1"/>
            <a:r>
              <a:rPr lang="pt-BR" altLang="pt-BR" sz="3200" b="1" smtClean="0">
                <a:solidFill>
                  <a:schemeClr val="tx2"/>
                </a:solidFill>
              </a:rPr>
              <a:t>Leitura de placas, radar fixo (IV)</a:t>
            </a:r>
          </a:p>
        </p:txBody>
      </p:sp>
      <p:sp>
        <p:nvSpPr>
          <p:cNvPr id="83971" name="Rectangle 3"/>
          <p:cNvSpPr>
            <a:spLocks noGrp="1"/>
          </p:cNvSpPr>
          <p:nvPr>
            <p:ph idx="1"/>
          </p:nvPr>
        </p:nvSpPr>
        <p:spPr>
          <a:xfrm>
            <a:off x="518864" y="1160288"/>
            <a:ext cx="8229600" cy="5653088"/>
          </a:xfrm>
        </p:spPr>
        <p:txBody>
          <a:bodyPr/>
          <a:lstStyle/>
          <a:p>
            <a:pPr marL="0" indent="0">
              <a:buNone/>
            </a:pPr>
            <a:r>
              <a:rPr lang="pt-BR" altLang="pt-BR" sz="2400" dirty="0" smtClean="0"/>
              <a:t>Modelo encontrado para o Caso II</a:t>
            </a:r>
          </a:p>
          <a:p>
            <a:pPr>
              <a:buFont typeface="Wingdings" panose="05000000000000000000" pitchFamily="2" charset="2"/>
              <a:buChar char="Ø"/>
            </a:pPr>
            <a:endParaRPr lang="pt-BR" altLang="pt-BR" sz="2400" dirty="0" smtClean="0"/>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1844675"/>
            <a:ext cx="59436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774446"/>
      </p:ext>
    </p:extLst>
  </p:cSld>
  <p:clrMapOvr>
    <a:masterClrMapping/>
  </p:clrMapOvr>
  <p:transition spd="slow"/>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Leitura de placas, radar fixo (V)</a:t>
            </a:r>
          </a:p>
        </p:txBody>
      </p:sp>
      <p:sp>
        <p:nvSpPr>
          <p:cNvPr id="32771" name="Rectangle 3"/>
          <p:cNvSpPr>
            <a:spLocks noGrp="1"/>
          </p:cNvSpPr>
          <p:nvPr>
            <p:ph idx="1"/>
          </p:nvPr>
        </p:nvSpPr>
        <p:spPr>
          <a:xfrm>
            <a:off x="590872" y="1160288"/>
            <a:ext cx="8229600" cy="5653088"/>
          </a:xfrm>
        </p:spPr>
        <p:txBody>
          <a:bodyPr/>
          <a:lstStyle/>
          <a:p>
            <a:pPr marL="0" indent="0">
              <a:buFont typeface="Arial" charset="0"/>
              <a:buNone/>
              <a:defRPr/>
            </a:pPr>
            <a:r>
              <a:rPr lang="pt-BR" altLang="pt-BR" sz="2400" b="1" dirty="0" smtClean="0"/>
              <a:t>Influência do horário de captura</a:t>
            </a:r>
          </a:p>
          <a:p>
            <a:pPr>
              <a:buFont typeface="Wingdings" panose="05000000000000000000" pitchFamily="2" charset="2"/>
              <a:buChar char="Ø"/>
              <a:defRPr/>
            </a:pPr>
            <a:r>
              <a:rPr lang="pt-BR" altLang="pt-BR" sz="2400" dirty="0" smtClean="0"/>
              <a:t>O Caso I  foi utilizado para avaliar o comportamento dos erros em função do horário de circulação do veículo; não foi possível obter correlação matemática.</a:t>
            </a:r>
          </a:p>
          <a:p>
            <a:pPr>
              <a:buFont typeface="Wingdings" panose="05000000000000000000" pitchFamily="2" charset="2"/>
              <a:buChar char="Ø"/>
              <a:defRPr/>
            </a:pPr>
            <a:r>
              <a:rPr lang="pt-BR" altLang="pt-BR" sz="2400" dirty="0" smtClean="0"/>
              <a:t>No entanto, observou-se clara tendência de aumento no número de erros após as 12 horas, provavelmente provocado pela influência do sol que apontava na direção traseira dos veículos (direção da captura) após esse horário </a:t>
            </a:r>
            <a:r>
              <a:rPr lang="pt-BR" altLang="pt-BR" sz="2000" dirty="0" smtClean="0"/>
              <a:t>(efeito bastante citado na literatura).</a:t>
            </a:r>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endParaRPr lang="pt-BR" altLang="pt-BR" sz="2400" dirty="0" smtClean="0"/>
          </a:p>
        </p:txBody>
      </p:sp>
      <p:graphicFrame>
        <p:nvGraphicFramePr>
          <p:cNvPr id="4" name="Gráfico 3"/>
          <p:cNvGraphicFramePr/>
          <p:nvPr/>
        </p:nvGraphicFramePr>
        <p:xfrm>
          <a:off x="2339752" y="4437112"/>
          <a:ext cx="4359275" cy="2190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0968143"/>
      </p:ext>
    </p:extLst>
  </p:cSld>
  <p:clrMapOvr>
    <a:masterClrMapping/>
  </p:clrMapOvr>
  <p:transition spd="slow"/>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Leitura de placas, radar fixo (VI)</a:t>
            </a:r>
          </a:p>
        </p:txBody>
      </p:sp>
      <p:sp>
        <p:nvSpPr>
          <p:cNvPr id="32771" name="Rectangle 3"/>
          <p:cNvSpPr>
            <a:spLocks noGrp="1"/>
          </p:cNvSpPr>
          <p:nvPr>
            <p:ph idx="1"/>
          </p:nvPr>
        </p:nvSpPr>
        <p:spPr>
          <a:xfrm>
            <a:off x="590872" y="1206169"/>
            <a:ext cx="8229600" cy="5653088"/>
          </a:xfrm>
        </p:spPr>
        <p:txBody>
          <a:bodyPr/>
          <a:lstStyle/>
          <a:p>
            <a:pPr marL="0" indent="0">
              <a:buFont typeface="Arial" charset="0"/>
              <a:buNone/>
              <a:defRPr/>
            </a:pPr>
            <a:r>
              <a:rPr lang="pt-BR" altLang="pt-BR" sz="2000" b="1" dirty="0" smtClean="0"/>
              <a:t>Conclusões</a:t>
            </a:r>
          </a:p>
          <a:p>
            <a:pPr marL="457200" indent="-457200">
              <a:buFont typeface="+mj-lt"/>
              <a:buAutoNum type="arabicPeriod"/>
              <a:defRPr/>
            </a:pPr>
            <a:r>
              <a:rPr lang="pt-BR" altLang="pt-BR" sz="2000" dirty="0" smtClean="0"/>
              <a:t>Índices de acerto variaram entre 87% e 96%  em via urbana e entre 72% e 83%  em rodovia, podendo indicar influência da velocidade ou resultar das diferentes soluções analisadas.</a:t>
            </a:r>
          </a:p>
          <a:p>
            <a:pPr marL="457200" indent="-457200">
              <a:buFont typeface="+mj-lt"/>
              <a:buAutoNum type="arabicPeriod"/>
              <a:defRPr/>
            </a:pPr>
            <a:r>
              <a:rPr lang="pt-BR" altLang="pt-BR" sz="2000" dirty="0" smtClean="0"/>
              <a:t>Uma correlação matemática entre % erros e velocidade não pode ser obtida para todos os dados, mas nota-se que a % erros tende a se estabilizar quando o volume de veículos é maior.</a:t>
            </a:r>
          </a:p>
          <a:p>
            <a:pPr marL="457200" indent="-457200">
              <a:buFont typeface="+mj-lt"/>
              <a:buAutoNum type="arabicPeriod"/>
              <a:defRPr/>
            </a:pPr>
            <a:r>
              <a:rPr lang="pt-BR" altLang="pt-BR" sz="2000" dirty="0" smtClean="0"/>
              <a:t>Ao se isolar a faixa de dados em que a quantidade de veículos é maior, para o Caso II observou-se um comportamento matemático que não ocorreu no Caso I.</a:t>
            </a:r>
          </a:p>
          <a:p>
            <a:pPr marL="457200" indent="-457200">
              <a:buFont typeface="+mj-lt"/>
              <a:buAutoNum type="arabicPeriod"/>
              <a:defRPr/>
            </a:pPr>
            <a:r>
              <a:rPr lang="pt-BR" altLang="pt-BR" sz="2000" dirty="0" smtClean="0"/>
              <a:t>Para o Caso I, observou-se uma tendência </a:t>
            </a:r>
            <a:r>
              <a:rPr lang="pt-BR" altLang="pt-BR" sz="2000" dirty="0"/>
              <a:t>de aumento no número de erros após as 12 </a:t>
            </a:r>
            <a:r>
              <a:rPr lang="pt-BR" altLang="pt-BR" sz="2000" dirty="0" smtClean="0"/>
              <a:t>horas, provavelmente provocada pela posição do sol.</a:t>
            </a:r>
          </a:p>
          <a:p>
            <a:pPr>
              <a:buFont typeface="Wingdings" pitchFamily="2" charset="2"/>
              <a:buChar char="Ø"/>
              <a:defRPr/>
            </a:pPr>
            <a:endParaRPr lang="pt-BR" altLang="pt-BR" sz="2000" dirty="0" smtClean="0"/>
          </a:p>
          <a:p>
            <a:pPr>
              <a:buFont typeface="Wingdings" pitchFamily="2" charset="2"/>
              <a:buChar char="Ø"/>
              <a:defRPr/>
            </a:pPr>
            <a:endParaRPr lang="pt-BR" altLang="pt-BR" sz="2000" dirty="0" smtClean="0"/>
          </a:p>
          <a:p>
            <a:pPr>
              <a:buFont typeface="Wingdings" pitchFamily="2" charset="2"/>
              <a:buChar char="Ø"/>
              <a:defRPr/>
            </a:pPr>
            <a:endParaRPr lang="pt-BR" altLang="pt-BR" sz="2000" dirty="0" smtClean="0"/>
          </a:p>
          <a:p>
            <a:pPr>
              <a:buFont typeface="Wingdings" pitchFamily="2" charset="2"/>
              <a:buChar char="Ø"/>
              <a:defRPr/>
            </a:pPr>
            <a:endParaRPr lang="pt-BR" altLang="pt-BR" sz="2000" dirty="0" smtClean="0"/>
          </a:p>
        </p:txBody>
      </p:sp>
    </p:spTree>
    <p:extLst>
      <p:ext uri="{BB962C8B-B14F-4D97-AF65-F5344CB8AC3E}">
        <p14:creationId xmlns:p14="http://schemas.microsoft.com/office/powerpoint/2010/main" val="4236596635"/>
      </p:ext>
    </p:extLst>
  </p:cSld>
  <p:clrMapOvr>
    <a:masterClrMapping/>
  </p:clrMapOvr>
  <p:transition spd="slow"/>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457200" y="44450"/>
            <a:ext cx="8229600" cy="1143000"/>
          </a:xfrm>
        </p:spPr>
        <p:txBody>
          <a:bodyPr/>
          <a:lstStyle/>
          <a:p>
            <a:pPr algn="l" eaLnBrk="1" hangingPunct="1"/>
            <a:r>
              <a:rPr lang="pt-BR" altLang="pt-BR" sz="2800" b="1" dirty="0" smtClean="0">
                <a:solidFill>
                  <a:schemeClr val="tx2"/>
                </a:solidFill>
              </a:rPr>
              <a:t>Aproveitamento de imagens de infratores (I)</a:t>
            </a:r>
          </a:p>
        </p:txBody>
      </p:sp>
      <p:sp>
        <p:nvSpPr>
          <p:cNvPr id="32771" name="Rectangle 3"/>
          <p:cNvSpPr>
            <a:spLocks noGrp="1"/>
          </p:cNvSpPr>
          <p:nvPr>
            <p:ph idx="1"/>
          </p:nvPr>
        </p:nvSpPr>
        <p:spPr>
          <a:xfrm>
            <a:off x="546160" y="1208863"/>
            <a:ext cx="8229600" cy="5543550"/>
          </a:xfrm>
        </p:spPr>
        <p:txBody>
          <a:bodyPr/>
          <a:lstStyle/>
          <a:p>
            <a:pPr marL="0" indent="0">
              <a:spcBef>
                <a:spcPts val="1200"/>
              </a:spcBef>
              <a:buNone/>
              <a:defRPr/>
            </a:pPr>
            <a:r>
              <a:rPr lang="pt-BR" altLang="pt-BR" sz="2000" dirty="0" smtClean="0"/>
              <a:t>Radar fixo, via urbana</a:t>
            </a:r>
          </a:p>
          <a:p>
            <a:pPr>
              <a:buFont typeface="Wingdings" panose="05000000000000000000" pitchFamily="2" charset="2"/>
              <a:buChar char="Ø"/>
              <a:defRPr/>
            </a:pPr>
            <a:r>
              <a:rPr lang="pt-BR" altLang="pt-BR" sz="2000" dirty="0" smtClean="0"/>
              <a:t>Caso A: 8 soluções (2008)</a:t>
            </a:r>
            <a:br>
              <a:rPr lang="pt-BR" altLang="pt-BR" sz="2000" dirty="0" smtClean="0"/>
            </a:br>
            <a:r>
              <a:rPr lang="pt-BR" altLang="pt-BR" sz="2000" dirty="0" smtClean="0"/>
              <a:t>Caso B: 6 soluções</a:t>
            </a:r>
            <a:r>
              <a:rPr lang="pt-BR" altLang="pt-BR" sz="2000" dirty="0"/>
              <a:t> </a:t>
            </a:r>
            <a:r>
              <a:rPr lang="pt-BR" altLang="pt-BR" sz="2000" dirty="0" smtClean="0"/>
              <a:t>(2008)</a:t>
            </a:r>
            <a:br>
              <a:rPr lang="pt-BR" altLang="pt-BR" sz="2000" dirty="0" smtClean="0"/>
            </a:br>
            <a:r>
              <a:rPr lang="pt-BR" altLang="pt-BR" sz="2000" dirty="0" smtClean="0"/>
              <a:t>Caso C: 4 soluções (2013)</a:t>
            </a:r>
          </a:p>
          <a:p>
            <a:pPr marL="0" indent="0">
              <a:buFont typeface="Arial" charset="0"/>
              <a:buNone/>
              <a:defRPr/>
            </a:pPr>
            <a:r>
              <a:rPr lang="pt-BR" altLang="pt-BR" sz="1600" dirty="0" smtClean="0"/>
              <a:t>Obs.: Foram excluídos dados de soluções que não atenderam exigências mínimas</a:t>
            </a:r>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p:txBody>
      </p:sp>
      <p:graphicFrame>
        <p:nvGraphicFramePr>
          <p:cNvPr id="3" name="Tabela 2"/>
          <p:cNvGraphicFramePr>
            <a:graphicFrameLocks noGrp="1"/>
          </p:cNvGraphicFramePr>
          <p:nvPr/>
        </p:nvGraphicFramePr>
        <p:xfrm>
          <a:off x="468313" y="3213100"/>
          <a:ext cx="8229600" cy="3240090"/>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462870">
                <a:tc>
                  <a:txBody>
                    <a:bodyPr/>
                    <a:lstStyle/>
                    <a:p>
                      <a:pPr algn="ctr">
                        <a:spcBef>
                          <a:spcPts val="600"/>
                        </a:spcBef>
                        <a:spcAft>
                          <a:spcPts val="600"/>
                        </a:spcAft>
                      </a:pPr>
                      <a:r>
                        <a:rPr lang="pt-BR" sz="1400" dirty="0">
                          <a:effectLst/>
                        </a:rPr>
                        <a:t>Tipo de Infração</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Caso A</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Caso B</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Caso C</a:t>
                      </a:r>
                      <a:endParaRPr lang="pt-BR" sz="1400">
                        <a:effectLst/>
                        <a:latin typeface="Times New Roman"/>
                        <a:ea typeface="Times New Roman"/>
                      </a:endParaRPr>
                    </a:p>
                  </a:txBody>
                  <a:tcPr marL="68580" marR="68580" marT="0" marB="0" anchor="ctr"/>
                </a:tc>
              </a:tr>
              <a:tr h="462870">
                <a:tc>
                  <a:txBody>
                    <a:bodyPr/>
                    <a:lstStyle/>
                    <a:p>
                      <a:pPr algn="ctr">
                        <a:spcBef>
                          <a:spcPts val="600"/>
                        </a:spcBef>
                        <a:spcAft>
                          <a:spcPts val="600"/>
                        </a:spcAft>
                      </a:pPr>
                      <a:r>
                        <a:rPr lang="pt-BR" sz="1400" dirty="0">
                          <a:effectLst/>
                        </a:rPr>
                        <a:t> </a:t>
                      </a:r>
                      <a:endParaRPr lang="pt-BR" sz="1400" dirty="0">
                        <a:effectLst/>
                        <a:latin typeface="Times New Roman"/>
                        <a:ea typeface="Times New Roman"/>
                      </a:endParaRPr>
                    </a:p>
                  </a:txBody>
                  <a:tcPr marL="68580" marR="68580" marT="0" marB="0" anchor="ctr"/>
                </a:tc>
                <a:tc gridSpan="3">
                  <a:txBody>
                    <a:bodyPr/>
                    <a:lstStyle/>
                    <a:p>
                      <a:pPr algn="ctr">
                        <a:spcBef>
                          <a:spcPts val="600"/>
                        </a:spcBef>
                        <a:spcAft>
                          <a:spcPts val="600"/>
                        </a:spcAft>
                      </a:pPr>
                      <a:r>
                        <a:rPr lang="pt-BR" sz="1400" dirty="0">
                          <a:effectLst/>
                        </a:rPr>
                        <a:t>Média de acertos (Desvio Padrão)</a:t>
                      </a:r>
                      <a:endParaRPr lang="pt-BR" sz="1400" dirty="0">
                        <a:effectLst/>
                        <a:latin typeface="Times New Roman"/>
                        <a:ea typeface="Times New Roman"/>
                      </a:endParaRPr>
                    </a:p>
                  </a:txBody>
                  <a:tcPr marL="68580" marR="68580" marT="0" marB="0" anchor="ctr"/>
                </a:tc>
                <a:tc hMerge="1">
                  <a:txBody>
                    <a:bodyPr/>
                    <a:lstStyle/>
                    <a:p>
                      <a:endParaRPr lang="pt-BR"/>
                    </a:p>
                  </a:txBody>
                  <a:tcPr/>
                </a:tc>
                <a:tc hMerge="1">
                  <a:txBody>
                    <a:bodyPr/>
                    <a:lstStyle/>
                    <a:p>
                      <a:endParaRPr lang="pt-BR"/>
                    </a:p>
                  </a:txBody>
                  <a:tcPr/>
                </a:tc>
              </a:tr>
              <a:tr h="462870">
                <a:tc>
                  <a:txBody>
                    <a:bodyPr/>
                    <a:lstStyle/>
                    <a:p>
                      <a:pPr algn="ctr">
                        <a:spcBef>
                          <a:spcPts val="600"/>
                        </a:spcBef>
                        <a:spcAft>
                          <a:spcPts val="600"/>
                        </a:spcAft>
                      </a:pPr>
                      <a:r>
                        <a:rPr lang="pt-BR" sz="1400" dirty="0">
                          <a:effectLst/>
                        </a:rPr>
                        <a:t>Rodízio</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89% (5,0%)</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80% (12,3%)</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91% (2,8%)</a:t>
                      </a:r>
                      <a:endParaRPr lang="pt-BR" sz="1400">
                        <a:effectLst/>
                        <a:latin typeface="Times New Roman"/>
                        <a:ea typeface="Times New Roman"/>
                      </a:endParaRPr>
                    </a:p>
                  </a:txBody>
                  <a:tcPr marL="68580" marR="68580" marT="0" marB="0" anchor="ctr"/>
                </a:tc>
              </a:tr>
              <a:tr h="462870">
                <a:tc>
                  <a:txBody>
                    <a:bodyPr/>
                    <a:lstStyle/>
                    <a:p>
                      <a:pPr algn="ctr">
                        <a:spcBef>
                          <a:spcPts val="600"/>
                        </a:spcBef>
                        <a:spcAft>
                          <a:spcPts val="600"/>
                        </a:spcAft>
                      </a:pPr>
                      <a:r>
                        <a:rPr lang="pt-BR" sz="1400">
                          <a:effectLst/>
                        </a:rPr>
                        <a:t>ZMRC</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80% (9,4%)</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91% (3,9%)</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88% (7,8%)</a:t>
                      </a:r>
                      <a:endParaRPr lang="pt-BR" sz="1400">
                        <a:effectLst/>
                        <a:latin typeface="Times New Roman"/>
                        <a:ea typeface="Times New Roman"/>
                      </a:endParaRPr>
                    </a:p>
                  </a:txBody>
                  <a:tcPr marL="68580" marR="68580" marT="0" marB="0" anchor="ctr"/>
                </a:tc>
              </a:tr>
              <a:tr h="462870">
                <a:tc>
                  <a:txBody>
                    <a:bodyPr/>
                    <a:lstStyle/>
                    <a:p>
                      <a:pPr algn="ctr">
                        <a:spcBef>
                          <a:spcPts val="600"/>
                        </a:spcBef>
                        <a:spcAft>
                          <a:spcPts val="600"/>
                        </a:spcAft>
                      </a:pPr>
                      <a:r>
                        <a:rPr lang="pt-BR" sz="1400">
                          <a:effectLst/>
                        </a:rPr>
                        <a:t>Velocidade</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98% (1,9%)</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90% (12,3%)</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92% (2,9%)</a:t>
                      </a:r>
                      <a:endParaRPr lang="pt-BR" sz="1400">
                        <a:effectLst/>
                        <a:latin typeface="Times New Roman"/>
                        <a:ea typeface="Times New Roman"/>
                      </a:endParaRPr>
                    </a:p>
                  </a:txBody>
                  <a:tcPr marL="68580" marR="68580" marT="0" marB="0" anchor="ctr"/>
                </a:tc>
              </a:tr>
              <a:tr h="462870">
                <a:tc>
                  <a:txBody>
                    <a:bodyPr/>
                    <a:lstStyle/>
                    <a:p>
                      <a:pPr algn="ctr">
                        <a:spcBef>
                          <a:spcPts val="600"/>
                        </a:spcBef>
                        <a:spcAft>
                          <a:spcPts val="600"/>
                        </a:spcAft>
                      </a:pPr>
                      <a:r>
                        <a:rPr lang="pt-BR" sz="1400">
                          <a:effectLst/>
                        </a:rPr>
                        <a:t>Invasão faixa</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 </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93% (4,5%)</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88% (9,1%)</a:t>
                      </a:r>
                      <a:endParaRPr lang="pt-BR" sz="1400">
                        <a:effectLst/>
                        <a:latin typeface="Times New Roman"/>
                        <a:ea typeface="Times New Roman"/>
                      </a:endParaRPr>
                    </a:p>
                  </a:txBody>
                  <a:tcPr marL="68580" marR="68580" marT="0" marB="0" anchor="ctr"/>
                </a:tc>
              </a:tr>
              <a:tr h="462870">
                <a:tc>
                  <a:txBody>
                    <a:bodyPr/>
                    <a:lstStyle/>
                    <a:p>
                      <a:pPr algn="ctr">
                        <a:spcBef>
                          <a:spcPts val="600"/>
                        </a:spcBef>
                        <a:spcAft>
                          <a:spcPts val="600"/>
                        </a:spcAft>
                      </a:pPr>
                      <a:r>
                        <a:rPr lang="pt-BR" sz="1400" dirty="0">
                          <a:effectLst/>
                        </a:rPr>
                        <a:t>Todas</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88% (9,5%)</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89% (10,0%)</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89% (7,1%)</a:t>
                      </a:r>
                      <a:endParaRPr lang="pt-BR" sz="14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633546743"/>
      </p:ext>
    </p:extLst>
  </p:cSld>
  <p:clrMapOvr>
    <a:masterClrMapping/>
  </p:clrMapOvr>
  <p:transition spd="slow"/>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457200" y="44450"/>
            <a:ext cx="8229600" cy="1143000"/>
          </a:xfrm>
        </p:spPr>
        <p:txBody>
          <a:bodyPr/>
          <a:lstStyle/>
          <a:p>
            <a:pPr algn="l" eaLnBrk="1" hangingPunct="1"/>
            <a:r>
              <a:rPr lang="pt-BR" altLang="pt-BR" sz="2800" b="1" dirty="0" smtClean="0">
                <a:solidFill>
                  <a:schemeClr val="tx2"/>
                </a:solidFill>
              </a:rPr>
              <a:t>Aproveitamento de imagens de infratores (II)</a:t>
            </a:r>
          </a:p>
        </p:txBody>
      </p:sp>
      <p:sp>
        <p:nvSpPr>
          <p:cNvPr id="32771" name="Rectangle 3"/>
          <p:cNvSpPr>
            <a:spLocks noGrp="1"/>
          </p:cNvSpPr>
          <p:nvPr>
            <p:ph idx="1"/>
          </p:nvPr>
        </p:nvSpPr>
        <p:spPr>
          <a:xfrm>
            <a:off x="593680" y="1152040"/>
            <a:ext cx="8229600" cy="5400675"/>
          </a:xfrm>
        </p:spPr>
        <p:txBody>
          <a:bodyPr/>
          <a:lstStyle/>
          <a:p>
            <a:pPr marL="0" indent="0">
              <a:buFont typeface="Arial" charset="0"/>
              <a:buNone/>
              <a:defRPr/>
            </a:pPr>
            <a:r>
              <a:rPr lang="pt-BR" altLang="pt-BR" sz="2400" b="1" dirty="0" smtClean="0"/>
              <a:t>Conclusões</a:t>
            </a:r>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r>
              <a:rPr lang="pt-BR" altLang="pt-BR" sz="2400" dirty="0" smtClean="0"/>
              <a:t>Máximo valor obtido: 98 % para infração de velocidade</a:t>
            </a:r>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r>
              <a:rPr lang="pt-BR" altLang="pt-BR" sz="2400" dirty="0" smtClean="0"/>
              <a:t>De 61 índices de aproveitamento obtidos, apenas cinco foram inferiores a 75%</a:t>
            </a:r>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r>
              <a:rPr lang="pt-BR" altLang="pt-BR" sz="2400" dirty="0" smtClean="0"/>
              <a:t>A média de aproveitamento foi de 88%, com pequena variação entre os casos</a:t>
            </a:r>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r>
              <a:rPr lang="pt-BR" altLang="pt-BR" sz="2400" dirty="0" smtClean="0"/>
              <a:t>O menor desvio padrão obtido foi para o teste realizado mais recentemente</a:t>
            </a:r>
          </a:p>
          <a:p>
            <a:pPr marL="0" indent="0">
              <a:buFont typeface="Arial" charset="0"/>
              <a:buNone/>
              <a:defRPr/>
            </a:pPr>
            <a:endParaRPr lang="pt-BR" altLang="pt-BR" sz="24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endParaRPr lang="pt-BR" altLang="pt-BR" sz="2400" dirty="0" smtClean="0"/>
          </a:p>
        </p:txBody>
      </p:sp>
    </p:spTree>
    <p:extLst>
      <p:ext uri="{BB962C8B-B14F-4D97-AF65-F5344CB8AC3E}">
        <p14:creationId xmlns:p14="http://schemas.microsoft.com/office/powerpoint/2010/main" val="2122205432"/>
      </p:ext>
    </p:extLst>
  </p:cSld>
  <p:clrMapOvr>
    <a:masterClrMapping/>
  </p:clrMapOvr>
  <p:transition spd="slow"/>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457200" y="44450"/>
            <a:ext cx="8229600" cy="1143000"/>
          </a:xfrm>
        </p:spPr>
        <p:txBody>
          <a:bodyPr/>
          <a:lstStyle/>
          <a:p>
            <a:pPr algn="l" eaLnBrk="1" hangingPunct="1"/>
            <a:r>
              <a:rPr lang="pt-BR" altLang="pt-BR" sz="3200" b="1" dirty="0" smtClean="0">
                <a:solidFill>
                  <a:schemeClr val="tx2"/>
                </a:solidFill>
              </a:rPr>
              <a:t>Leitura de placas, câmera de vídeo</a:t>
            </a:r>
          </a:p>
        </p:txBody>
      </p:sp>
      <p:sp>
        <p:nvSpPr>
          <p:cNvPr id="32771" name="Rectangle 3"/>
          <p:cNvSpPr>
            <a:spLocks noGrp="1"/>
          </p:cNvSpPr>
          <p:nvPr>
            <p:ph idx="1"/>
          </p:nvPr>
        </p:nvSpPr>
        <p:spPr>
          <a:xfrm>
            <a:off x="662880" y="1194977"/>
            <a:ext cx="8229600" cy="5400675"/>
          </a:xfrm>
        </p:spPr>
        <p:txBody>
          <a:bodyPr/>
          <a:lstStyle/>
          <a:p>
            <a:pPr marL="0" indent="0">
              <a:buNone/>
              <a:defRPr/>
            </a:pPr>
            <a:r>
              <a:rPr lang="pt-BR" altLang="pt-BR" sz="2000" b="1" dirty="0" smtClean="0"/>
              <a:t>Câmera de vídeo, rodovia</a:t>
            </a:r>
          </a:p>
          <a:p>
            <a:pPr>
              <a:buFont typeface="Wingdings" panose="05000000000000000000" pitchFamily="2" charset="2"/>
              <a:buChar char="Ø"/>
              <a:defRPr/>
            </a:pPr>
            <a:r>
              <a:rPr lang="pt-BR" altLang="pt-BR" sz="2000" dirty="0" smtClean="0"/>
              <a:t>Duas soluções, em modo estático (aproximação e afastamento) e embarcado (velocidade superior, inferior e sentido oposto)</a:t>
            </a:r>
          </a:p>
          <a:p>
            <a:pPr marL="0" indent="0">
              <a:buFont typeface="Arial" charset="0"/>
              <a:buNone/>
              <a:defRPr/>
            </a:pPr>
            <a:endParaRPr lang="pt-BR" altLang="pt-BR" sz="2000" dirty="0" smtClean="0"/>
          </a:p>
          <a:p>
            <a:pPr>
              <a:buFont typeface="Wingdings" panose="05000000000000000000" pitchFamily="2" charset="2"/>
              <a:buChar char="Ø"/>
              <a:defRPr/>
            </a:pPr>
            <a:endParaRPr lang="pt-BR" altLang="pt-BR" sz="18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a:p>
          <a:p>
            <a:pPr marL="0" indent="0">
              <a:buFont typeface="Arial" charset="0"/>
              <a:buNone/>
              <a:defRPr/>
            </a:pPr>
            <a:endParaRPr lang="pt-BR" altLang="pt-BR" sz="2000" b="1" dirty="0" smtClean="0"/>
          </a:p>
          <a:p>
            <a:pPr marL="0" indent="0">
              <a:buFont typeface="Arial" charset="0"/>
              <a:buNone/>
              <a:defRPr/>
            </a:pPr>
            <a:endParaRPr lang="pt-BR" altLang="pt-BR" sz="2000" b="1" dirty="0" smtClean="0"/>
          </a:p>
          <a:p>
            <a:pPr marL="0" indent="0">
              <a:buFont typeface="Arial" charset="0"/>
              <a:buNone/>
              <a:defRPr/>
            </a:pPr>
            <a:r>
              <a:rPr lang="pt-BR" altLang="pt-BR" sz="2000" b="1" dirty="0" smtClean="0"/>
              <a:t>Conclusão</a:t>
            </a:r>
            <a:r>
              <a:rPr lang="pt-BR" altLang="pt-BR" sz="2000" dirty="0" smtClean="0"/>
              <a:t>: índices de acerto variaram entre 74% e 81%, bem</a:t>
            </a:r>
            <a:br>
              <a:rPr lang="pt-BR" altLang="pt-BR" sz="2000" dirty="0" smtClean="0"/>
            </a:br>
            <a:r>
              <a:rPr lang="pt-BR" altLang="pt-BR" sz="2000" dirty="0" smtClean="0"/>
              <a:t>		 próximos ao Caso II, radar fixo</a:t>
            </a:r>
          </a:p>
          <a:p>
            <a:pPr>
              <a:buFont typeface="Wingdings" panose="05000000000000000000" pitchFamily="2" charset="2"/>
              <a:buChar char="Ø"/>
              <a:defRPr/>
            </a:pPr>
            <a:endParaRPr lang="pt-BR" altLang="pt-BR" sz="2000" dirty="0" smtClean="0"/>
          </a:p>
        </p:txBody>
      </p:sp>
      <p:graphicFrame>
        <p:nvGraphicFramePr>
          <p:cNvPr id="2" name="Tabela 1"/>
          <p:cNvGraphicFramePr>
            <a:graphicFrameLocks noGrp="1"/>
          </p:cNvGraphicFramePr>
          <p:nvPr/>
        </p:nvGraphicFramePr>
        <p:xfrm>
          <a:off x="1476375" y="2997200"/>
          <a:ext cx="6080125" cy="2663826"/>
        </p:xfrm>
        <a:graphic>
          <a:graphicData uri="http://schemas.openxmlformats.org/drawingml/2006/table">
            <a:tbl>
              <a:tblPr firstRow="1" firstCol="1" bandRow="1">
                <a:tableStyleId>{5C22544A-7EE6-4342-B048-85BDC9FD1C3A}</a:tableStyleId>
              </a:tblPr>
              <a:tblGrid>
                <a:gridCol w="1587484"/>
                <a:gridCol w="1364280"/>
                <a:gridCol w="1587588"/>
                <a:gridCol w="1540773"/>
              </a:tblGrid>
              <a:tr h="887942">
                <a:tc>
                  <a:txBody>
                    <a:bodyPr/>
                    <a:lstStyle/>
                    <a:p>
                      <a:pPr algn="ctr">
                        <a:spcBef>
                          <a:spcPts val="600"/>
                        </a:spcBef>
                        <a:spcAft>
                          <a:spcPts val="600"/>
                        </a:spcAft>
                      </a:pPr>
                      <a:r>
                        <a:rPr lang="pt-BR" sz="1400" dirty="0">
                          <a:effectLst/>
                        </a:rPr>
                        <a:t>Solução testada</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Veículos circulantes</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Veículos identificados corretamente </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Índice de identificação correta</a:t>
                      </a:r>
                      <a:endParaRPr lang="pt-BR" sz="1400">
                        <a:effectLst/>
                        <a:latin typeface="Times New Roman"/>
                        <a:ea typeface="Times New Roman"/>
                      </a:endParaRPr>
                    </a:p>
                  </a:txBody>
                  <a:tcPr marL="68567" marR="68567" marT="0" marB="0" anchor="ctr"/>
                </a:tc>
              </a:tr>
              <a:tr h="443971">
                <a:tc>
                  <a:txBody>
                    <a:bodyPr/>
                    <a:lstStyle/>
                    <a:p>
                      <a:pPr algn="ctr">
                        <a:spcBef>
                          <a:spcPts val="600"/>
                        </a:spcBef>
                        <a:spcAft>
                          <a:spcPts val="600"/>
                        </a:spcAft>
                      </a:pPr>
                      <a:r>
                        <a:rPr lang="pt-BR" sz="1400" dirty="0">
                          <a:effectLst/>
                        </a:rPr>
                        <a:t>Estático 1</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1681</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1244</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74%</a:t>
                      </a:r>
                      <a:endParaRPr lang="pt-BR" sz="1400">
                        <a:effectLst/>
                        <a:latin typeface="Times New Roman"/>
                        <a:ea typeface="Times New Roman"/>
                      </a:endParaRPr>
                    </a:p>
                  </a:txBody>
                  <a:tcPr marL="68567" marR="68567" marT="0" marB="0" anchor="ctr"/>
                </a:tc>
              </a:tr>
              <a:tr h="443971">
                <a:tc>
                  <a:txBody>
                    <a:bodyPr/>
                    <a:lstStyle/>
                    <a:p>
                      <a:pPr algn="ctr">
                        <a:spcBef>
                          <a:spcPts val="600"/>
                        </a:spcBef>
                        <a:spcAft>
                          <a:spcPts val="600"/>
                        </a:spcAft>
                      </a:pPr>
                      <a:r>
                        <a:rPr lang="pt-BR" sz="1400">
                          <a:effectLst/>
                        </a:rPr>
                        <a:t>Estático 2</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1681</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1378</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81%</a:t>
                      </a:r>
                      <a:endParaRPr lang="pt-BR" sz="1400">
                        <a:effectLst/>
                        <a:latin typeface="Times New Roman"/>
                        <a:ea typeface="Times New Roman"/>
                      </a:endParaRPr>
                    </a:p>
                  </a:txBody>
                  <a:tcPr marL="68567" marR="68567" marT="0" marB="0" anchor="ctr"/>
                </a:tc>
              </a:tr>
              <a:tr h="443971">
                <a:tc>
                  <a:txBody>
                    <a:bodyPr/>
                    <a:lstStyle/>
                    <a:p>
                      <a:pPr algn="ctr">
                        <a:spcBef>
                          <a:spcPts val="600"/>
                        </a:spcBef>
                        <a:spcAft>
                          <a:spcPts val="600"/>
                        </a:spcAft>
                      </a:pPr>
                      <a:r>
                        <a:rPr lang="pt-BR" sz="1400">
                          <a:effectLst/>
                        </a:rPr>
                        <a:t>Embarcado 1</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541</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406</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75%</a:t>
                      </a:r>
                      <a:endParaRPr lang="pt-BR" sz="1400">
                        <a:effectLst/>
                        <a:latin typeface="Times New Roman"/>
                        <a:ea typeface="Times New Roman"/>
                      </a:endParaRPr>
                    </a:p>
                  </a:txBody>
                  <a:tcPr marL="68567" marR="68567" marT="0" marB="0" anchor="ctr"/>
                </a:tc>
              </a:tr>
              <a:tr h="443971">
                <a:tc>
                  <a:txBody>
                    <a:bodyPr/>
                    <a:lstStyle/>
                    <a:p>
                      <a:pPr algn="ctr">
                        <a:spcBef>
                          <a:spcPts val="600"/>
                        </a:spcBef>
                        <a:spcAft>
                          <a:spcPts val="600"/>
                        </a:spcAft>
                      </a:pPr>
                      <a:r>
                        <a:rPr lang="pt-BR" sz="1400">
                          <a:effectLst/>
                        </a:rPr>
                        <a:t>Embarcado 2</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638</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480</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75%</a:t>
                      </a:r>
                      <a:endParaRPr lang="pt-BR" sz="1400" dirty="0">
                        <a:effectLst/>
                        <a:latin typeface="Times New Roman"/>
                        <a:ea typeface="Times New Roman"/>
                      </a:endParaRPr>
                    </a:p>
                  </a:txBody>
                  <a:tcPr marL="68567" marR="68567" marT="0" marB="0" anchor="ctr"/>
                </a:tc>
              </a:tr>
            </a:tbl>
          </a:graphicData>
        </a:graphic>
      </p:graphicFrame>
    </p:spTree>
    <p:extLst>
      <p:ext uri="{BB962C8B-B14F-4D97-AF65-F5344CB8AC3E}">
        <p14:creationId xmlns:p14="http://schemas.microsoft.com/office/powerpoint/2010/main" val="356990245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29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376363"/>
            <a:ext cx="8404225"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29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379413"/>
            <a:ext cx="6407150"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123520" y="2132856"/>
            <a:ext cx="8912975" cy="5760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23521" y="3789040"/>
            <a:ext cx="8912975" cy="50405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Retângulo 2"/>
          <p:cNvSpPr>
            <a:spLocks noChangeArrowheads="1"/>
          </p:cNvSpPr>
          <p:nvPr/>
        </p:nvSpPr>
        <p:spPr bwMode="auto">
          <a:xfrm>
            <a:off x="1241425" y="1989138"/>
            <a:ext cx="6661150" cy="4176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pt-BR"/>
          </a:p>
        </p:txBody>
      </p:sp>
      <p:sp>
        <p:nvSpPr>
          <p:cNvPr id="9" name="Forma livre 8"/>
          <p:cNvSpPr/>
          <p:nvPr/>
        </p:nvSpPr>
        <p:spPr>
          <a:xfrm>
            <a:off x="12446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1" name="Forma livre 10"/>
          <p:cNvSpPr/>
          <p:nvPr/>
        </p:nvSpPr>
        <p:spPr>
          <a:xfrm>
            <a:off x="25860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3" name="Forma livre 12">
            <a:hlinkClick r:id="rId3" action="ppaction://hlinksldjump"/>
          </p:cNvPr>
          <p:cNvSpPr/>
          <p:nvPr/>
        </p:nvSpPr>
        <p:spPr>
          <a:xfrm>
            <a:off x="3927475" y="5186363"/>
            <a:ext cx="1289050"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5" name="Forma livre 14"/>
          <p:cNvSpPr/>
          <p:nvPr/>
        </p:nvSpPr>
        <p:spPr>
          <a:xfrm>
            <a:off x="52705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grpSp>
        <p:nvGrpSpPr>
          <p:cNvPr id="1771527" name="Group 7"/>
          <p:cNvGrpSpPr>
            <a:grpSpLocks/>
          </p:cNvGrpSpPr>
          <p:nvPr/>
        </p:nvGrpSpPr>
        <p:grpSpPr bwMode="auto">
          <a:xfrm>
            <a:off x="1244600" y="1990725"/>
            <a:ext cx="6657975" cy="3108325"/>
            <a:chOff x="784" y="1254"/>
            <a:chExt cx="4194" cy="1958"/>
          </a:xfrm>
        </p:grpSpPr>
        <p:sp>
          <p:nvSpPr>
            <p:cNvPr id="6" name="Forma livre 5"/>
            <p:cNvSpPr/>
            <p:nvPr/>
          </p:nvSpPr>
          <p:spPr>
            <a:xfrm>
              <a:off x="784" y="1254"/>
              <a:ext cx="4192"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tx2">
                <a:lumMod val="50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5720" rIns="45720" spcCol="1270" anchor="ctr"/>
            <a:lstStyle/>
            <a:p>
              <a:pPr algn="ctr" defTabSz="533400" eaLnBrk="1" fontAlgn="auto" hangingPunct="1">
                <a:lnSpc>
                  <a:spcPct val="90000"/>
                </a:lnSpc>
                <a:spcBef>
                  <a:spcPct val="0"/>
                </a:spcBef>
                <a:spcAft>
                  <a:spcPct val="35000"/>
                </a:spcAft>
                <a:buClrTx/>
                <a:buSzTx/>
                <a:buFontTx/>
                <a:buNone/>
                <a:defRPr/>
              </a:pPr>
              <a:r>
                <a:rPr lang="pt-BR" sz="1200" dirty="0">
                  <a:effectLst>
                    <a:outerShdw blurRad="38100" dist="38100" dir="2700000" algn="tl">
                      <a:srgbClr val="000000">
                        <a:alpha val="43137"/>
                      </a:srgbClr>
                    </a:outerShdw>
                  </a:effectLst>
                  <a:latin typeface="Arial Narrow" pitchFamily="34" charset="0"/>
                  <a:cs typeface="Arial" pitchFamily="34" charset="0"/>
                </a:rPr>
                <a:t> </a:t>
              </a:r>
              <a:r>
                <a:rPr lang="pt-BR" sz="2000" dirty="0">
                  <a:effectLst>
                    <a:outerShdw blurRad="38100" dist="38100" dir="2700000" algn="tl">
                      <a:srgbClr val="000000">
                        <a:alpha val="43137"/>
                      </a:srgbClr>
                    </a:outerShdw>
                  </a:effectLst>
                  <a:latin typeface="Arial Narrow" pitchFamily="34" charset="0"/>
                  <a:cs typeface="Arial" pitchFamily="34" charset="0"/>
                </a:rPr>
                <a:t>Arquitetura de referência de ITS</a:t>
              </a:r>
            </a:p>
          </p:txBody>
        </p:sp>
        <p:sp>
          <p:nvSpPr>
            <p:cNvPr id="7" name="Forma livre 6"/>
            <p:cNvSpPr/>
            <p:nvPr/>
          </p:nvSpPr>
          <p:spPr>
            <a:xfrm>
              <a:off x="785" y="1925"/>
              <a:ext cx="4193"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accent2">
                <a:lumMod val="7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53340" tIns="53340" rIns="53340" bIns="53340" spcCol="1270" anchor="ctr"/>
            <a:lstStyle/>
            <a:p>
              <a:pPr algn="ctr" defTabSz="622300" eaLnBrk="1" fontAlgn="auto" hangingPunct="1">
                <a:lnSpc>
                  <a:spcPct val="90000"/>
                </a:lnSpc>
                <a:spcBef>
                  <a:spcPct val="0"/>
                </a:spcBef>
                <a:spcAft>
                  <a:spcPct val="35000"/>
                </a:spcAft>
                <a:buClrTx/>
                <a:buSzTx/>
                <a:buFontTx/>
                <a:buNone/>
                <a:defRPr/>
              </a:pPr>
              <a:r>
                <a:rPr lang="pt-BR" sz="1400" dirty="0">
                  <a:effectLst>
                    <a:outerShdw blurRad="38100" dist="38100" dir="2700000" algn="tl">
                      <a:srgbClr val="000000">
                        <a:alpha val="43137"/>
                      </a:srgbClr>
                    </a:outerShdw>
                  </a:effectLst>
                  <a:latin typeface="Arial Narrow" pitchFamily="34" charset="0"/>
                  <a:cs typeface="Arial" pitchFamily="34" charset="0"/>
                </a:rPr>
                <a:t>2. Operações e gerenciamento de tráfego</a:t>
              </a:r>
            </a:p>
          </p:txBody>
        </p:sp>
        <p:sp>
          <p:nvSpPr>
            <p:cNvPr id="8" name="Forma livre 7"/>
            <p:cNvSpPr/>
            <p:nvPr/>
          </p:nvSpPr>
          <p:spPr>
            <a:xfrm>
              <a:off x="784"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2.1 Gerenciamento e controle de tráfego</a:t>
              </a:r>
            </a:p>
          </p:txBody>
        </p:sp>
        <p:sp>
          <p:nvSpPr>
            <p:cNvPr id="10" name="Forma livre 9"/>
            <p:cNvSpPr/>
            <p:nvPr/>
          </p:nvSpPr>
          <p:spPr>
            <a:xfrm>
              <a:off x="1629"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2.2 Gerenciamento de incidentes relacionados ao transporte</a:t>
              </a:r>
            </a:p>
          </p:txBody>
        </p:sp>
        <p:sp>
          <p:nvSpPr>
            <p:cNvPr id="12" name="Forma livre 11"/>
            <p:cNvSpPr/>
            <p:nvPr/>
          </p:nvSpPr>
          <p:spPr>
            <a:xfrm>
              <a:off x="2474" y="2596"/>
              <a:ext cx="812"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2.3 Gerenciamento de demanda</a:t>
              </a:r>
            </a:p>
          </p:txBody>
        </p:sp>
        <p:sp>
          <p:nvSpPr>
            <p:cNvPr id="14" name="Forma livre 13"/>
            <p:cNvSpPr/>
            <p:nvPr/>
          </p:nvSpPr>
          <p:spPr>
            <a:xfrm>
              <a:off x="3320"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2.4 Gerenciamento de manutenção da infraestrutura do transporte</a:t>
              </a:r>
            </a:p>
          </p:txBody>
        </p:sp>
        <p:sp>
          <p:nvSpPr>
            <p:cNvPr id="16" name="Forma livre 15"/>
            <p:cNvSpPr/>
            <p:nvPr/>
          </p:nvSpPr>
          <p:spPr>
            <a:xfrm>
              <a:off x="4165"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2.5 Diretrizes/ cumprimento das regras de trânsito</a:t>
              </a:r>
            </a:p>
          </p:txBody>
        </p:sp>
      </p:grpSp>
      <p:sp>
        <p:nvSpPr>
          <p:cNvPr id="17" name="Forma livre 16"/>
          <p:cNvSpPr/>
          <p:nvPr/>
        </p:nvSpPr>
        <p:spPr>
          <a:xfrm>
            <a:off x="66119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771536" name="Rectangle 16"/>
          <p:cNvSpPr>
            <a:spLocks/>
          </p:cNvSpPr>
          <p:nvPr/>
        </p:nvSpPr>
        <p:spPr bwMode="auto">
          <a:xfrm>
            <a:off x="250825" y="228600"/>
            <a:ext cx="8713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itchFamily="34" charset="0"/>
              </a:defRPr>
            </a:lvl1pPr>
            <a:lvl2pPr>
              <a:spcBef>
                <a:spcPct val="0"/>
              </a:spcBef>
              <a:defRPr sz="4400">
                <a:solidFill>
                  <a:schemeClr val="tx2"/>
                </a:solidFill>
                <a:latin typeface="Tw Cen MT" pitchFamily="34" charset="0"/>
              </a:defRPr>
            </a:lvl2pPr>
            <a:lvl3pPr>
              <a:spcBef>
                <a:spcPct val="0"/>
              </a:spcBef>
              <a:defRPr sz="4400">
                <a:solidFill>
                  <a:schemeClr val="tx2"/>
                </a:solidFill>
                <a:latin typeface="Tw Cen MT" pitchFamily="34" charset="0"/>
              </a:defRPr>
            </a:lvl3pPr>
            <a:lvl4pPr>
              <a:spcBef>
                <a:spcPct val="0"/>
              </a:spcBef>
              <a:defRPr sz="4400">
                <a:solidFill>
                  <a:schemeClr val="tx2"/>
                </a:solidFill>
                <a:latin typeface="Tw Cen MT" pitchFamily="34" charset="0"/>
              </a:defRPr>
            </a:lvl4pPr>
            <a:lvl5pPr>
              <a:spcBef>
                <a:spcPct val="0"/>
              </a:spcBef>
              <a:defRPr sz="4400">
                <a:solidFill>
                  <a:schemeClr val="tx2"/>
                </a:solidFill>
                <a:latin typeface="Tw Cen MT" pitchFamily="34" charset="0"/>
              </a:defRPr>
            </a:lvl5pPr>
            <a:lvl6pPr marL="457200" eaLnBrk="0" fontAlgn="base" hangingPunct="0">
              <a:spcBef>
                <a:spcPct val="0"/>
              </a:spcBef>
              <a:spcAft>
                <a:spcPct val="0"/>
              </a:spcAft>
              <a:defRPr sz="4400">
                <a:solidFill>
                  <a:schemeClr val="tx2"/>
                </a:solidFill>
                <a:latin typeface="Tw Cen MT" pitchFamily="34" charset="0"/>
              </a:defRPr>
            </a:lvl6pPr>
            <a:lvl7pPr marL="914400" eaLnBrk="0" fontAlgn="base" hangingPunct="0">
              <a:spcBef>
                <a:spcPct val="0"/>
              </a:spcBef>
              <a:spcAft>
                <a:spcPct val="0"/>
              </a:spcAft>
              <a:defRPr sz="4400">
                <a:solidFill>
                  <a:schemeClr val="tx2"/>
                </a:solidFill>
                <a:latin typeface="Tw Cen MT" pitchFamily="34" charset="0"/>
              </a:defRPr>
            </a:lvl7pPr>
            <a:lvl8pPr marL="1371600" eaLnBrk="0" fontAlgn="base" hangingPunct="0">
              <a:spcBef>
                <a:spcPct val="0"/>
              </a:spcBef>
              <a:spcAft>
                <a:spcPct val="0"/>
              </a:spcAft>
              <a:defRPr sz="4400">
                <a:solidFill>
                  <a:schemeClr val="tx2"/>
                </a:solidFill>
                <a:latin typeface="Tw Cen MT" pitchFamily="34" charset="0"/>
              </a:defRPr>
            </a:lvl8pPr>
            <a:lvl9pPr marL="1828800" eaLnBrk="0" fontAlgn="base" hangingPunct="0">
              <a:spcBef>
                <a:spcPct val="0"/>
              </a:spcBef>
              <a:spcAft>
                <a:spcPct val="0"/>
              </a:spcAft>
              <a:defRPr sz="4400">
                <a:solidFill>
                  <a:schemeClr val="tx2"/>
                </a:solidFill>
                <a:latin typeface="Tw Cen MT" pitchFamily="34" charset="0"/>
              </a:defRPr>
            </a:lvl9pPr>
          </a:lstStyle>
          <a:p>
            <a:pPr>
              <a:buClrTx/>
              <a:buSzTx/>
              <a:buFontTx/>
              <a:buNone/>
            </a:pPr>
            <a:r>
              <a:rPr lang="pt-BR" altLang="pt-BR" sz="2800" b="1" dirty="0"/>
              <a:t>14813 – 1:</a:t>
            </a:r>
            <a:r>
              <a:rPr lang="pt-BR" altLang="pt-BR" sz="3200" b="1" dirty="0"/>
              <a:t> Domínios de serviços (grupos) ITS</a:t>
            </a:r>
            <a:r>
              <a:rPr lang="pt-BR" altLang="pt-BR" sz="32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p:cNvSpPr>
          <p:nvPr>
            <p:ph type="title"/>
          </p:nvPr>
        </p:nvSpPr>
        <p:spPr>
          <a:xfrm>
            <a:off x="179388" y="228600"/>
            <a:ext cx="8785225" cy="990600"/>
          </a:xfrm>
        </p:spPr>
        <p:txBody>
          <a:bodyPr/>
          <a:lstStyle/>
          <a:p>
            <a:r>
              <a:rPr lang="pt-BR" altLang="ja-JP" sz="2400" b="1" dirty="0"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1800" b="1" dirty="0" err="1" smtClean="0">
                <a:effectLst>
                  <a:outerShdw blurRad="38100" dist="38100" dir="2700000" algn="tl">
                    <a:srgbClr val="C0C0C0"/>
                  </a:outerShdw>
                </a:effectLst>
              </a:rPr>
              <a:t>Traffic</a:t>
            </a:r>
            <a:r>
              <a:rPr lang="pt-BR" altLang="pt-BR" sz="1800" b="1" dirty="0" smtClean="0">
                <a:effectLst>
                  <a:outerShdw blurRad="38100" dist="38100" dir="2700000" algn="tl">
                    <a:srgbClr val="C0C0C0"/>
                  </a:outerShdw>
                </a:effectLst>
              </a:rPr>
              <a:t> Management</a:t>
            </a:r>
            <a:r>
              <a:rPr lang="pt-BR" altLang="ja-JP" sz="2400" b="1" dirty="0" smtClean="0">
                <a:solidFill>
                  <a:srgbClr val="FF0000"/>
                </a:solidFill>
                <a:effectLst>
                  <a:outerShdw blurRad="38100" dist="38100" dir="2700000" algn="tl">
                    <a:srgbClr val="C0C0C0"/>
                  </a:outerShdw>
                </a:effectLst>
                <a:ea typeface="ＭＳ Ｐゴシック" pitchFamily="34" charset="-128"/>
              </a:rPr>
              <a:t>)</a:t>
            </a:r>
            <a:r>
              <a:rPr lang="pt-BR" altLang="ja-JP" sz="3200" b="1" dirty="0" smtClean="0">
                <a:effectLst>
                  <a:outerShdw blurRad="38100" dist="38100" dir="2700000" algn="tl">
                    <a:srgbClr val="C0C0C0"/>
                  </a:outerShdw>
                </a:effectLst>
                <a:ea typeface="ＭＳ Ｐゴシック" pitchFamily="34" charset="-128"/>
              </a:rPr>
              <a:t>: </a:t>
            </a:r>
            <a:r>
              <a:rPr lang="pt-BR" altLang="pt-BR" sz="3200" b="1" dirty="0" smtClean="0">
                <a:solidFill>
                  <a:srgbClr val="0000CC"/>
                </a:solidFill>
                <a:effectLst>
                  <a:outerShdw blurRad="38100" dist="38100" dir="2700000" algn="tl">
                    <a:srgbClr val="C0C0C0"/>
                  </a:outerShdw>
                </a:effectLst>
              </a:rPr>
              <a:t>Serviços/funções envolvidas</a:t>
            </a:r>
            <a:r>
              <a:rPr lang="pt-BR" altLang="pt-BR" sz="4000" dirty="0" smtClean="0">
                <a:effectLst>
                  <a:outerShdw blurRad="38100" dist="38100" dir="2700000" algn="tl">
                    <a:srgbClr val="C0C0C0"/>
                  </a:outerShdw>
                </a:effectLst>
              </a:rPr>
              <a:t>  </a:t>
            </a:r>
            <a:r>
              <a:rPr lang="pt-BR" altLang="ja-JP" sz="3200" b="1" dirty="0" smtClean="0">
                <a:effectLst>
                  <a:outerShdw blurRad="38100" dist="38100" dir="2700000" algn="tl">
                    <a:srgbClr val="C0C0C0"/>
                  </a:outerShdw>
                </a:effectLst>
                <a:ea typeface="ＭＳ Ｐゴシック" pitchFamily="34" charset="-128"/>
              </a:rPr>
              <a:t> </a:t>
            </a:r>
            <a:endParaRPr lang="pt-BR" altLang="pt-BR" sz="3200" b="1" dirty="0" smtClean="0">
              <a:effectLst>
                <a:outerShdw blurRad="38100" dist="38100" dir="2700000" algn="tl">
                  <a:srgbClr val="C0C0C0"/>
                </a:outerShdw>
              </a:effectLst>
              <a:ea typeface="ＭＳ Ｐゴシック" pitchFamily="34" charset="-128"/>
            </a:endParaRPr>
          </a:p>
        </p:txBody>
      </p:sp>
      <p:sp>
        <p:nvSpPr>
          <p:cNvPr id="1574915" name="Rectangle 3"/>
          <p:cNvSpPr>
            <a:spLocks noGrp="1"/>
          </p:cNvSpPr>
          <p:nvPr>
            <p:ph type="body" idx="1"/>
          </p:nvPr>
        </p:nvSpPr>
        <p:spPr>
          <a:xfrm>
            <a:off x="250825" y="1600200"/>
            <a:ext cx="8713788" cy="4852988"/>
          </a:xfrm>
        </p:spPr>
        <p:txBody>
          <a:bodyPr/>
          <a:lstStyle/>
          <a:p>
            <a:pPr>
              <a:lnSpc>
                <a:spcPct val="80000"/>
              </a:lnSpc>
            </a:pPr>
            <a:r>
              <a:rPr lang="en-US" altLang="pt-BR" sz="2100" b="1" smtClean="0">
                <a:effectLst>
                  <a:outerShdw blurRad="38100" dist="38100" dir="2700000" algn="tl">
                    <a:srgbClr val="C0C0C0"/>
                  </a:outerShdw>
                </a:effectLst>
              </a:rPr>
              <a:t>Gerenciamento e controle de tráfego</a:t>
            </a:r>
          </a:p>
          <a:p>
            <a:pPr lvl="1">
              <a:lnSpc>
                <a:spcPct val="80000"/>
              </a:lnSpc>
            </a:pPr>
            <a:r>
              <a:rPr lang="en-US" altLang="pt-BR" sz="2000" smtClean="0">
                <a:effectLst>
                  <a:outerShdw blurRad="38100" dist="38100" dir="2700000" algn="tl">
                    <a:srgbClr val="C0C0C0"/>
                  </a:outerShdw>
                </a:effectLst>
              </a:rPr>
              <a:t>Traffic Management and Control (AUTROADS)</a:t>
            </a:r>
          </a:p>
          <a:p>
            <a:pPr lvl="1">
              <a:lnSpc>
                <a:spcPct val="80000"/>
              </a:lnSpc>
            </a:pPr>
            <a:r>
              <a:rPr lang="en-US" altLang="pt-BR" sz="2000" smtClean="0">
                <a:effectLst>
                  <a:outerShdw blurRad="38100" dist="38100" dir="2700000" algn="tl">
                    <a:srgbClr val="C0C0C0"/>
                  </a:outerShdw>
                </a:effectLst>
                <a:hlinkClick r:id="rId3"/>
              </a:rPr>
              <a:t>Traffic Control</a:t>
            </a:r>
            <a:r>
              <a:rPr lang="en-US" altLang="pt-BR" sz="2000" smtClean="0">
                <a:effectLst>
                  <a:outerShdw blurRad="38100" dist="38100" dir="2700000" algn="tl">
                    <a:srgbClr val="C0C0C0"/>
                  </a:outerShdw>
                </a:effectLst>
              </a:rPr>
              <a:t> (CANADA)</a:t>
            </a:r>
            <a:endParaRPr lang="pt-BR" altLang="pt-BR" sz="2000" smtClean="0">
              <a:effectLst>
                <a:outerShdw blurRad="38100" dist="38100" dir="2700000" algn="tl">
                  <a:srgbClr val="C0C0C0"/>
                </a:outerShdw>
              </a:effectLst>
            </a:endParaRPr>
          </a:p>
          <a:p>
            <a:pPr>
              <a:lnSpc>
                <a:spcPct val="80000"/>
              </a:lnSpc>
            </a:pPr>
            <a:r>
              <a:rPr lang="pt-BR" altLang="pt-BR" sz="2100" b="1" smtClean="0">
                <a:effectLst>
                  <a:outerShdw blurRad="38100" dist="38100" dir="2700000" algn="tl">
                    <a:srgbClr val="C0C0C0"/>
                  </a:outerShdw>
                </a:effectLst>
              </a:rPr>
              <a:t>Gerenciamento de incidentes relacionados ao transporte</a:t>
            </a:r>
          </a:p>
          <a:p>
            <a:pPr lvl="1">
              <a:lnSpc>
                <a:spcPct val="80000"/>
              </a:lnSpc>
            </a:pPr>
            <a:r>
              <a:rPr lang="pt-BR" altLang="pt-BR" sz="2000" smtClean="0">
                <a:effectLst>
                  <a:outerShdw blurRad="38100" dist="38100" dir="2700000" algn="tl">
                    <a:srgbClr val="C0C0C0"/>
                  </a:outerShdw>
                </a:effectLst>
              </a:rPr>
              <a:t>Incident Management (AUTROADS / CANADA)</a:t>
            </a:r>
          </a:p>
          <a:p>
            <a:pPr>
              <a:lnSpc>
                <a:spcPct val="80000"/>
              </a:lnSpc>
            </a:pPr>
            <a:r>
              <a:rPr lang="pt-BR" altLang="pt-BR" sz="2100" b="1" smtClean="0">
                <a:effectLst>
                  <a:outerShdw blurRad="38100" dist="38100" dir="2700000" algn="tl">
                    <a:srgbClr val="C0C0C0"/>
                  </a:outerShdw>
                </a:effectLst>
              </a:rPr>
              <a:t>Gerenciamento de demanda</a:t>
            </a:r>
          </a:p>
          <a:p>
            <a:pPr lvl="1">
              <a:lnSpc>
                <a:spcPct val="80000"/>
              </a:lnSpc>
            </a:pPr>
            <a:r>
              <a:rPr lang="pt-BR" altLang="pt-BR" sz="2000" smtClean="0">
                <a:effectLst>
                  <a:outerShdw blurRad="38100" dist="38100" dir="2700000" algn="tl">
                    <a:srgbClr val="C0C0C0"/>
                  </a:outerShdw>
                </a:effectLst>
              </a:rPr>
              <a:t>Demand Management (AUTROADS)</a:t>
            </a:r>
          </a:p>
          <a:p>
            <a:pPr lvl="1">
              <a:lnSpc>
                <a:spcPct val="80000"/>
              </a:lnSpc>
            </a:pPr>
            <a:r>
              <a:rPr lang="pt-BR" altLang="pt-BR" sz="2000" smtClean="0">
                <a:effectLst>
                  <a:outerShdw blurRad="38100" dist="38100" dir="2700000" algn="tl">
                    <a:srgbClr val="C0C0C0"/>
                  </a:outerShdw>
                </a:effectLst>
                <a:hlinkClick r:id="rId4"/>
              </a:rPr>
              <a:t>Travel Demand Management</a:t>
            </a:r>
            <a:r>
              <a:rPr lang="pt-BR" altLang="pt-BR" sz="2000" smtClean="0">
                <a:effectLst>
                  <a:outerShdw blurRad="38100" dist="38100" dir="2700000" algn="tl">
                    <a:srgbClr val="C0C0C0"/>
                  </a:outerShdw>
                </a:effectLst>
              </a:rPr>
              <a:t> (CANADA)</a:t>
            </a:r>
          </a:p>
          <a:p>
            <a:pPr>
              <a:lnSpc>
                <a:spcPct val="80000"/>
              </a:lnSpc>
            </a:pPr>
            <a:r>
              <a:rPr lang="pt-BR" altLang="pt-BR" sz="2100" b="1" smtClean="0">
                <a:effectLst>
                  <a:outerShdw blurRad="38100" dist="38100" dir="2700000" algn="tl">
                    <a:srgbClr val="C0C0C0"/>
                  </a:outerShdw>
                </a:effectLst>
              </a:rPr>
              <a:t>Gerenciamento de manutenção da infraestrutura do transporte</a:t>
            </a:r>
            <a:r>
              <a:rPr lang="pt-BR" altLang="pt-BR" sz="2100" smtClean="0">
                <a:effectLst>
                  <a:outerShdw blurRad="38100" dist="38100" dir="2700000" algn="tl">
                    <a:srgbClr val="C0C0C0"/>
                  </a:outerShdw>
                </a:effectLst>
              </a:rPr>
              <a:t> </a:t>
            </a:r>
            <a:endParaRPr lang="pt-BR" altLang="pt-BR" sz="2100" b="1" smtClean="0">
              <a:effectLst>
                <a:outerShdw blurRad="38100" dist="38100" dir="2700000" algn="tl">
                  <a:srgbClr val="C0C0C0"/>
                </a:outerShdw>
              </a:effectLst>
            </a:endParaRPr>
          </a:p>
          <a:p>
            <a:pPr lvl="1">
              <a:lnSpc>
                <a:spcPct val="80000"/>
              </a:lnSpc>
            </a:pPr>
            <a:r>
              <a:rPr lang="pt-BR" altLang="pt-BR" sz="2000" smtClean="0">
                <a:effectLst>
                  <a:outerShdw blurRad="38100" dist="38100" dir="2700000" algn="tl">
                    <a:srgbClr val="C0C0C0"/>
                  </a:outerShdw>
                </a:effectLst>
              </a:rPr>
              <a:t>Infrastructure Maintenance Management (AUSTROADS)</a:t>
            </a:r>
            <a:endParaRPr lang="en-US" altLang="pt-BR" sz="2000" smtClean="0">
              <a:effectLst>
                <a:outerShdw blurRad="38100" dist="38100" dir="2700000" algn="tl">
                  <a:srgbClr val="C0C0C0"/>
                </a:outerShdw>
              </a:effectLst>
            </a:endParaRPr>
          </a:p>
          <a:p>
            <a:pPr>
              <a:lnSpc>
                <a:spcPct val="80000"/>
              </a:lnSpc>
            </a:pPr>
            <a:r>
              <a:rPr lang="pt-BR" altLang="pt-BR" sz="2100" b="1" smtClean="0">
                <a:effectLst>
                  <a:outerShdw blurRad="38100" dist="38100" dir="2700000" algn="tl">
                    <a:srgbClr val="C0C0C0"/>
                  </a:outerShdw>
                </a:effectLst>
              </a:rPr>
              <a:t>Diretrizes/ cumprimento das regras de trânsito</a:t>
            </a:r>
            <a:endParaRPr lang="en-US" altLang="pt-BR" sz="2100" b="1" smtClean="0">
              <a:effectLst>
                <a:outerShdw blurRad="38100" dist="38100" dir="2700000" algn="tl">
                  <a:srgbClr val="C0C0C0"/>
                </a:outerShdw>
              </a:effectLst>
            </a:endParaRPr>
          </a:p>
          <a:p>
            <a:pPr lvl="1">
              <a:lnSpc>
                <a:spcPct val="80000"/>
              </a:lnSpc>
            </a:pPr>
            <a:r>
              <a:rPr lang="en-US" altLang="pt-BR" sz="2000" smtClean="0">
                <a:effectLst>
                  <a:outerShdw blurRad="38100" dist="38100" dir="2700000" algn="tl">
                    <a:srgbClr val="C0C0C0"/>
                  </a:outerShdw>
                </a:effectLst>
              </a:rPr>
              <a:t>Policing / Enforcing Traffic Regulations (AUTROADS)</a:t>
            </a:r>
          </a:p>
          <a:p>
            <a:pPr lvl="1">
              <a:lnSpc>
                <a:spcPct val="80000"/>
              </a:lnSpc>
            </a:pPr>
            <a:r>
              <a:rPr lang="en-US" altLang="pt-BR" sz="2000" smtClean="0">
                <a:effectLst>
                  <a:outerShdw blurRad="38100" dist="38100" dir="2700000" algn="tl">
                    <a:srgbClr val="C0C0C0"/>
                  </a:outerShdw>
                </a:effectLst>
                <a:hlinkClick r:id="rId5"/>
              </a:rPr>
              <a:t>Automated Dynamic Warning and Enforcement</a:t>
            </a:r>
            <a:r>
              <a:rPr lang="en-US" altLang="pt-BR" sz="2000" smtClean="0">
                <a:effectLst>
                  <a:outerShdw blurRad="38100" dist="38100" dir="2700000" algn="tl">
                    <a:srgbClr val="C0C0C0"/>
                  </a:outerShdw>
                </a:effectLst>
              </a:rPr>
              <a:t> </a:t>
            </a:r>
            <a:r>
              <a:rPr lang="pt-BR" altLang="pt-BR" sz="2100" smtClean="0">
                <a:effectLst>
                  <a:outerShdw blurRad="38100" dist="38100" dir="2700000" algn="tl">
                    <a:srgbClr val="C0C0C0"/>
                  </a:outerShdw>
                </a:effectLst>
              </a:rPr>
              <a:t>(CANADA)</a:t>
            </a:r>
          </a:p>
          <a:p>
            <a:pPr lvl="1">
              <a:lnSpc>
                <a:spcPct val="80000"/>
              </a:lnSpc>
            </a:pPr>
            <a:r>
              <a:rPr lang="en-US" altLang="pt-BR" sz="2200" smtClean="0">
                <a:effectLst>
                  <a:outerShdw blurRad="38100" dist="38100" dir="2700000" algn="tl">
                    <a:srgbClr val="C0C0C0"/>
                  </a:outerShdw>
                </a:effectLst>
                <a:hlinkClick r:id="rId6"/>
              </a:rPr>
              <a:t>Emissions Testing And Mitigation</a:t>
            </a:r>
            <a:r>
              <a:rPr lang="en-US" altLang="pt-BR" sz="2200" b="1" smtClean="0">
                <a:effectLst>
                  <a:outerShdw blurRad="38100" dist="38100" dir="2700000" algn="tl">
                    <a:srgbClr val="C0C0C0"/>
                  </a:outerShdw>
                </a:effectLst>
              </a:rPr>
              <a:t> </a:t>
            </a:r>
            <a:r>
              <a:rPr lang="en-US" altLang="pt-BR" sz="2200" smtClean="0">
                <a:effectLst>
                  <a:outerShdw blurRad="38100" dist="38100" dir="2700000" algn="tl">
                    <a:srgbClr val="C0C0C0"/>
                  </a:outerShdw>
                </a:effectLst>
              </a:rPr>
              <a:t>(CANADA)</a:t>
            </a:r>
            <a:endParaRPr lang="pt-BR" altLang="pt-BR" sz="1600" smtClean="0">
              <a:effectLst>
                <a:outerShdw blurRad="38100" dist="38100" dir="2700000" algn="tl">
                  <a:srgbClr val="C0C0C0"/>
                </a:outerShdw>
              </a:effectLst>
            </a:endParaRPr>
          </a:p>
          <a:p>
            <a:pPr lvl="1">
              <a:lnSpc>
                <a:spcPct val="80000"/>
              </a:lnSpc>
            </a:pPr>
            <a:endParaRPr lang="pt-BR" altLang="pt-BR" sz="20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p:cNvSpPr>
          <p:nvPr>
            <p:ph type="title"/>
          </p:nvPr>
        </p:nvSpPr>
        <p:spPr>
          <a:xfrm>
            <a:off x="179388" y="228600"/>
            <a:ext cx="8785225" cy="990600"/>
          </a:xfrm>
        </p:spPr>
        <p:txBody>
          <a:bodyPr/>
          <a:lstStyle/>
          <a:p>
            <a:r>
              <a:rPr lang="pt-BR" altLang="ja-JP" sz="2400" b="1" dirty="0" smtClean="0">
                <a:solidFill>
                  <a:srgbClr val="FF0000"/>
                </a:solidFill>
                <a:ea typeface="ＭＳ Ｐゴシック" pitchFamily="34" charset="-128"/>
              </a:rPr>
              <a:t>Operações e gerenciamento de tráfego (</a:t>
            </a:r>
            <a:r>
              <a:rPr lang="pt-BR" altLang="pt-BR" sz="1800" b="1" dirty="0" err="1" smtClean="0"/>
              <a:t>Traffic</a:t>
            </a:r>
            <a:r>
              <a:rPr lang="pt-BR" altLang="pt-BR" sz="1800" b="1" dirty="0" smtClean="0"/>
              <a:t> Management</a:t>
            </a:r>
            <a:r>
              <a:rPr lang="pt-BR" altLang="ja-JP" sz="2400" b="1" dirty="0" smtClean="0">
                <a:solidFill>
                  <a:srgbClr val="FF0000"/>
                </a:solidFill>
                <a:ea typeface="ＭＳ Ｐゴシック" pitchFamily="34" charset="-128"/>
              </a:rPr>
              <a:t>)</a:t>
            </a:r>
            <a:r>
              <a:rPr lang="pt-BR" altLang="ja-JP" sz="3200" b="1" dirty="0" smtClean="0">
                <a:ea typeface="ＭＳ Ｐゴシック" pitchFamily="34" charset="-128"/>
              </a:rPr>
              <a:t>:  </a:t>
            </a:r>
            <a:br>
              <a:rPr lang="pt-BR" altLang="ja-JP" sz="3200" b="1" dirty="0" smtClean="0">
                <a:ea typeface="ＭＳ Ｐゴシック" pitchFamily="34" charset="-128"/>
              </a:rPr>
            </a:br>
            <a:r>
              <a:rPr lang="pt-BR" altLang="pt-BR" sz="3200" b="1" dirty="0" smtClean="0">
                <a:solidFill>
                  <a:srgbClr val="0000CC"/>
                </a:solidFill>
              </a:rPr>
              <a:t>Variantes (outros tipos) de serviços</a:t>
            </a:r>
          </a:p>
        </p:txBody>
      </p:sp>
      <p:sp>
        <p:nvSpPr>
          <p:cNvPr id="1576963" name="Rectangle 3"/>
          <p:cNvSpPr>
            <a:spLocks noGrp="1"/>
          </p:cNvSpPr>
          <p:nvPr>
            <p:ph type="body" idx="1"/>
          </p:nvPr>
        </p:nvSpPr>
        <p:spPr>
          <a:xfrm>
            <a:off x="250825" y="1600200"/>
            <a:ext cx="8713788" cy="4852988"/>
          </a:xfrm>
        </p:spPr>
        <p:txBody>
          <a:bodyPr/>
          <a:lstStyle/>
          <a:p>
            <a:r>
              <a:rPr lang="en-US" altLang="pt-BR" b="1" smtClean="0">
                <a:effectLst>
                  <a:outerShdw blurRad="38100" dist="38100" dir="2700000" algn="tl">
                    <a:srgbClr val="C0C0C0"/>
                  </a:outerShdw>
                </a:effectLst>
                <a:hlinkClick r:id="rId3"/>
              </a:rPr>
              <a:t>Highway-Rail Intersection</a:t>
            </a:r>
            <a:r>
              <a:rPr lang="en-US" altLang="pt-BR" b="1" smtClean="0">
                <a:effectLst>
                  <a:outerShdw blurRad="38100" dist="38100" dir="2700000" algn="tl">
                    <a:srgbClr val="C0C0C0"/>
                  </a:outerShdw>
                </a:effectLst>
              </a:rPr>
              <a:t> </a:t>
            </a:r>
            <a:r>
              <a:rPr lang="en-US" altLang="pt-BR" smtClean="0">
                <a:effectLst>
                  <a:outerShdw blurRad="38100" dist="38100" dir="2700000" algn="tl">
                    <a:srgbClr val="C0C0C0"/>
                  </a:outerShdw>
                </a:effectLst>
              </a:rPr>
              <a:t>(CANADA) </a:t>
            </a:r>
          </a:p>
          <a:p>
            <a:pPr lvl="1"/>
            <a:r>
              <a:rPr lang="en-US" altLang="pt-BR" smtClean="0">
                <a:effectLst>
                  <a:outerShdw blurRad="38100" dist="38100" dir="2700000" algn="tl">
                    <a:srgbClr val="C0C0C0"/>
                  </a:outerShdw>
                </a:effectLst>
              </a:rPr>
              <a:t>AUSTROADS – tratado em “</a:t>
            </a:r>
            <a:r>
              <a:rPr lang="en-US" altLang="pt-BR" sz="2200" smtClean="0">
                <a:effectLst>
                  <a:outerShdw blurRad="38100" dist="38100" dir="2700000" algn="tl">
                    <a:srgbClr val="C0C0C0"/>
                  </a:outerShdw>
                </a:effectLst>
              </a:rPr>
              <a:t>Traffic Management and Control</a:t>
            </a:r>
            <a:r>
              <a:rPr lang="en-US" altLang="pt-BR" smtClean="0">
                <a:effectLst>
                  <a:outerShdw blurRad="38100" dist="38100" dir="2700000" algn="tl">
                    <a:srgbClr val="C0C0C0"/>
                  </a:outerShdw>
                </a:effectLst>
              </a:rPr>
              <a:t>”</a:t>
            </a:r>
          </a:p>
          <a:p>
            <a:pPr lvl="2"/>
            <a:r>
              <a:rPr lang="pt-BR" altLang="pt-BR" smtClean="0">
                <a:effectLst>
                  <a:outerShdw blurRad="38100" dist="38100" dir="2700000" algn="tl">
                    <a:srgbClr val="C0C0C0"/>
                  </a:outerShdw>
                </a:effectLst>
              </a:rPr>
              <a:t>A gestão e controle das interseções entre rodovia e ferrovia usa tecnologias ITS para fornecer um melhor controle</a:t>
            </a:r>
          </a:p>
          <a:p>
            <a:pPr lvl="3"/>
            <a:r>
              <a:rPr lang="pt-BR" altLang="pt-BR" smtClean="0">
                <a:effectLst>
                  <a:outerShdw blurRad="38100" dist="38100" dir="2700000" algn="tl">
                    <a:srgbClr val="C0C0C0"/>
                  </a:outerShdw>
                </a:effectLst>
              </a:rPr>
              <a:t>a fim de evitar ou diminuir a gravidade das colisões que ocorrem entre trens e veículos nestas interseções</a:t>
            </a:r>
            <a:endParaRPr lang="en-US" altLang="pt-BR" smtClean="0">
              <a:effectLst>
                <a:outerShdw blurRad="38100" dist="38100" dir="2700000" algn="tl">
                  <a:srgbClr val="C0C0C0"/>
                </a:outerShdw>
              </a:effectLst>
              <a:hlinkClick r:id="rId4"/>
            </a:endParaRPr>
          </a:p>
          <a:p>
            <a:r>
              <a:rPr lang="en-US" altLang="pt-BR" b="1" smtClean="0">
                <a:effectLst>
                  <a:outerShdw blurRad="38100" dist="38100" dir="2700000" algn="tl">
                    <a:srgbClr val="C0C0C0"/>
                  </a:outerShdw>
                </a:effectLst>
                <a:hlinkClick r:id="rId4"/>
              </a:rPr>
              <a:t>Non-Vehicular Road User Safety</a:t>
            </a:r>
            <a:r>
              <a:rPr lang="en-US" altLang="pt-BR" b="1" smtClean="0">
                <a:effectLst>
                  <a:outerShdw blurRad="38100" dist="38100" dir="2700000" algn="tl">
                    <a:srgbClr val="C0C0C0"/>
                  </a:outerShdw>
                </a:effectLst>
              </a:rPr>
              <a:t> </a:t>
            </a:r>
            <a:r>
              <a:rPr lang="en-US" altLang="pt-BR" smtClean="0">
                <a:effectLst>
                  <a:outerShdw blurRad="38100" dist="38100" dir="2700000" algn="tl">
                    <a:srgbClr val="C0C0C0"/>
                  </a:outerShdw>
                </a:effectLst>
              </a:rPr>
              <a:t>(CANADA)</a:t>
            </a:r>
          </a:p>
          <a:p>
            <a:pPr lvl="1"/>
            <a:r>
              <a:rPr lang="pt-BR" altLang="pt-BR" smtClean="0">
                <a:effectLst>
                  <a:outerShdw blurRad="38100" dist="38100" dir="2700000" algn="tl">
                    <a:srgbClr val="C0C0C0"/>
                  </a:outerShdw>
                </a:effectLst>
              </a:rPr>
              <a:t>Sistemas que avisam os </a:t>
            </a:r>
            <a:r>
              <a:rPr lang="pt-BR" altLang="pt-BR" u="sng" smtClean="0">
                <a:effectLst>
                  <a:outerShdw blurRad="38100" dist="38100" dir="2700000" algn="tl">
                    <a:srgbClr val="C0C0C0"/>
                  </a:outerShdw>
                </a:effectLst>
              </a:rPr>
              <a:t>condutores</a:t>
            </a:r>
            <a:r>
              <a:rPr lang="pt-BR" altLang="pt-BR" smtClean="0">
                <a:effectLst>
                  <a:outerShdw blurRad="38100" dist="38100" dir="2700000" algn="tl">
                    <a:srgbClr val="C0C0C0"/>
                  </a:outerShdw>
                </a:effectLst>
              </a:rPr>
              <a:t> quanto ao perigo iminente e proporcionam uma aplicação eletrônica de controle de tráfego e regulamentação </a:t>
            </a:r>
            <a:endParaRPr lang="pt-BR" altLang="pt-BR" sz="2000" b="1" smtClean="0">
              <a:effectLst>
                <a:outerShdw blurRad="38100" dist="38100" dir="2700000" algn="tl">
                  <a:srgbClr val="C0C0C0"/>
                </a:outerShdw>
              </a:effectLst>
            </a:endParaRPr>
          </a:p>
          <a:p>
            <a:pPr lvl="1"/>
            <a:endParaRPr lang="pt-BR" altLang="pt-BR"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3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33375"/>
            <a:ext cx="8964612"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3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958975"/>
            <a:ext cx="78486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Text Box 2"/>
          <p:cNvSpPr txBox="1">
            <a:spLocks noChangeArrowheads="1"/>
          </p:cNvSpPr>
          <p:nvPr/>
        </p:nvSpPr>
        <p:spPr bwMode="auto">
          <a:xfrm>
            <a:off x="212725" y="171450"/>
            <a:ext cx="8683625"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pt-BR" altLang="pt-BR" sz="3200" b="1">
                <a:solidFill>
                  <a:schemeClr val="accent2"/>
                </a:solidFill>
                <a:latin typeface="Times New Roman" pitchFamily="18" charset="0"/>
              </a:rPr>
              <a:t>Centro de Controle do Tráfego de Paris (França)</a:t>
            </a:r>
            <a:endParaRPr lang="pt-BR" altLang="pt-BR" sz="2400" b="1">
              <a:latin typeface="Times New Roman" pitchFamily="18" charset="0"/>
            </a:endParaRPr>
          </a:p>
          <a:p>
            <a:pPr>
              <a:spcBef>
                <a:spcPct val="0"/>
              </a:spcBef>
              <a:buClrTx/>
              <a:buSzTx/>
              <a:buFontTx/>
              <a:buNone/>
            </a:pPr>
            <a:endParaRPr lang="pt-BR" altLang="pt-BR" sz="2400">
              <a:latin typeface="Times New Roman" pitchFamily="18" charset="0"/>
            </a:endParaRPr>
          </a:p>
          <a:p>
            <a:pPr>
              <a:spcBef>
                <a:spcPct val="0"/>
              </a:spcBef>
              <a:buClrTx/>
              <a:buSzTx/>
              <a:buFontTx/>
              <a:buNone/>
            </a:pPr>
            <a:endParaRPr lang="pt-BR" altLang="pt-BR" sz="2400">
              <a:latin typeface="Times New Roman" pitchFamily="18" charset="0"/>
            </a:endParaRPr>
          </a:p>
        </p:txBody>
      </p:sp>
      <p:pic>
        <p:nvPicPr>
          <p:cNvPr id="1712131" name="Picture 3" descr="Foto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272338" cy="507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712130"/>
                                        </p:tgtEl>
                                        <p:attrNameLst>
                                          <p:attrName>style.visibility</p:attrName>
                                        </p:attrNameLst>
                                      </p:cBhvr>
                                      <p:to>
                                        <p:strVal val="visible"/>
                                      </p:to>
                                    </p:set>
                                    <p:anim calcmode="lin" valueType="num">
                                      <p:cBhvr additive="base">
                                        <p:cTn id="7" dur="500" fill="hold"/>
                                        <p:tgtEl>
                                          <p:spTgt spid="1712130"/>
                                        </p:tgtEl>
                                        <p:attrNameLst>
                                          <p:attrName>ppt_x</p:attrName>
                                        </p:attrNameLst>
                                      </p:cBhvr>
                                      <p:tavLst>
                                        <p:tav tm="0">
                                          <p:val>
                                            <p:strVal val="0-#ppt_w/2"/>
                                          </p:val>
                                        </p:tav>
                                        <p:tav tm="100000">
                                          <p:val>
                                            <p:strVal val="#ppt_x"/>
                                          </p:val>
                                        </p:tav>
                                      </p:tavLst>
                                    </p:anim>
                                    <p:anim calcmode="lin" valueType="num">
                                      <p:cBhvr additive="base">
                                        <p:cTn id="8" dur="500" fill="hold"/>
                                        <p:tgtEl>
                                          <p:spTgt spid="17121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9" presetClass="entr" presetSubtype="0" fill="hold" nodeType="afterEffect">
                                  <p:stCondLst>
                                    <p:cond delay="2000"/>
                                  </p:stCondLst>
                                  <p:childTnLst>
                                    <p:set>
                                      <p:cBhvr>
                                        <p:cTn id="11" dur="1" fill="hold">
                                          <p:stCondLst>
                                            <p:cond delay="0"/>
                                          </p:stCondLst>
                                        </p:cTn>
                                        <p:tgtEl>
                                          <p:spTgt spid="1712131"/>
                                        </p:tgtEl>
                                        <p:attrNameLst>
                                          <p:attrName>style.visibility</p:attrName>
                                        </p:attrNameLst>
                                      </p:cBhvr>
                                      <p:to>
                                        <p:strVal val="visible"/>
                                      </p:to>
                                    </p:set>
                                    <p:animEffect transition="in" filter="dissolve">
                                      <p:cBhvr>
                                        <p:cTn id="12" dur="500"/>
                                        <p:tgtEl>
                                          <p:spTgt spid="1712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213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1028"/>
          <p:cNvSpPr>
            <a:spLocks noGrp="1" noChangeArrowheads="1"/>
          </p:cNvSpPr>
          <p:nvPr>
            <p:ph type="title" idx="4294967295"/>
          </p:nvPr>
        </p:nvSpPr>
        <p:spPr>
          <a:xfrm>
            <a:off x="612775" y="228600"/>
            <a:ext cx="8153400" cy="990600"/>
          </a:xfrm>
        </p:spPr>
        <p:txBody>
          <a:bodyPr/>
          <a:lstStyle/>
          <a:p>
            <a:pPr eaLnBrk="1" hangingPunct="1">
              <a:defRPr/>
            </a:pPr>
            <a:r>
              <a:rPr lang="pt-BR" b="1" smtClean="0">
                <a:effectLst>
                  <a:outerShdw blurRad="38100" dist="38100" dir="2700000" algn="tl">
                    <a:srgbClr val="C0C0C0"/>
                  </a:outerShdw>
                </a:effectLst>
              </a:rPr>
              <a:t>Objetivos</a:t>
            </a:r>
            <a:endParaRPr lang="en-US" b="1" smtClean="0">
              <a:effectLst>
                <a:outerShdw blurRad="38100" dist="38100" dir="2700000" algn="tl">
                  <a:srgbClr val="C0C0C0"/>
                </a:outerShdw>
              </a:effectLst>
            </a:endParaRPr>
          </a:p>
        </p:txBody>
      </p:sp>
      <p:sp>
        <p:nvSpPr>
          <p:cNvPr id="1996803" name="Rectangle 1029"/>
          <p:cNvSpPr>
            <a:spLocks noGrp="1" noChangeArrowheads="1"/>
          </p:cNvSpPr>
          <p:nvPr>
            <p:ph sz="quarter" idx="4294967295"/>
          </p:nvPr>
        </p:nvSpPr>
        <p:spPr>
          <a:xfrm>
            <a:off x="250825" y="1600200"/>
            <a:ext cx="8642350" cy="4495800"/>
          </a:xfrm>
        </p:spPr>
        <p:txBody>
          <a:bodyPr/>
          <a:lstStyle/>
          <a:p>
            <a:pPr eaLnBrk="1" hangingPunct="1">
              <a:lnSpc>
                <a:spcPct val="70000"/>
              </a:lnSpc>
              <a:buFont typeface="Wingdings" panose="05000000000000000000" pitchFamily="2" charset="2"/>
              <a:buChar char="q"/>
              <a:defRPr/>
            </a:pPr>
            <a:r>
              <a:rPr lang="pt-BR" sz="2400" b="1" smtClean="0">
                <a:solidFill>
                  <a:schemeClr val="accent2"/>
                </a:solidFill>
                <a:effectLst>
                  <a:outerShdw blurRad="38100" dist="38100" dir="2700000" algn="tl">
                    <a:srgbClr val="C0C0C0"/>
                  </a:outerShdw>
                </a:effectLst>
                <a:cs typeface="Times New Roman" pitchFamily="18" charset="0"/>
              </a:rPr>
              <a:t>ITS visa endereçar respostas nas seguintes áreas de aplicações:</a:t>
            </a:r>
            <a:r>
              <a:rPr lang="pt-BR" sz="3200" b="1" u="sng" smtClean="0">
                <a:solidFill>
                  <a:schemeClr val="accent2"/>
                </a:solidFill>
                <a:effectLst>
                  <a:outerShdw blurRad="38100" dist="38100" dir="2700000" algn="tl">
                    <a:srgbClr val="C0C0C0"/>
                  </a:outerShdw>
                </a:effectLst>
                <a:cs typeface="Times New Roman" pitchFamily="18" charset="0"/>
              </a:rPr>
              <a:t> </a:t>
            </a:r>
          </a:p>
          <a:p>
            <a:pPr lvl="1">
              <a:defRPr/>
            </a:pPr>
            <a:r>
              <a:rPr lang="pt-BR" sz="2400" b="1" u="sng" smtClean="0">
                <a:solidFill>
                  <a:schemeClr val="bg2"/>
                </a:solidFill>
                <a:effectLst>
                  <a:outerShdw blurRad="38100" dist="38100" dir="2700000" algn="tl">
                    <a:srgbClr val="C0C0C0"/>
                  </a:outerShdw>
                </a:effectLst>
              </a:rPr>
              <a:t>Multimodalidade de viagem</a:t>
            </a:r>
            <a:r>
              <a:rPr lang="pt-BR" sz="2400" b="1" smtClean="0">
                <a:solidFill>
                  <a:schemeClr val="bg2"/>
                </a:solidFill>
                <a:effectLst>
                  <a:outerShdw blurRad="38100" dist="38100" dir="2700000" algn="tl">
                    <a:srgbClr val="C0C0C0"/>
                  </a:outerShdw>
                </a:effectLst>
              </a:rPr>
              <a:t>: </a:t>
            </a:r>
            <a:r>
              <a:rPr lang="pt-BR" sz="2400" smtClean="0">
                <a:solidFill>
                  <a:schemeClr val="bg2"/>
                </a:solidFill>
                <a:effectLst>
                  <a:outerShdw blurRad="38100" dist="38100" dir="2700000" algn="tl">
                    <a:srgbClr val="C0C0C0"/>
                  </a:outerShdw>
                </a:effectLst>
              </a:rPr>
              <a:t>informações ao usuário</a:t>
            </a:r>
          </a:p>
          <a:p>
            <a:pPr lvl="1">
              <a:defRPr/>
            </a:pPr>
            <a:r>
              <a:rPr lang="pt-BR" sz="2400" b="1" u="sng" smtClean="0">
                <a:solidFill>
                  <a:srgbClr val="FF0000"/>
                </a:solidFill>
                <a:effectLst>
                  <a:outerShdw blurRad="38100" dist="38100" dir="2700000" algn="tl">
                    <a:srgbClr val="C0C0C0"/>
                  </a:outerShdw>
                </a:effectLst>
              </a:rPr>
              <a:t>Operações na “rede de transportes”</a:t>
            </a:r>
          </a:p>
          <a:p>
            <a:pPr marL="1143000" lvl="2">
              <a:defRPr/>
            </a:pPr>
            <a:r>
              <a:rPr lang="pt-BR" sz="2000" b="1" smtClean="0">
                <a:solidFill>
                  <a:srgbClr val="FF0000"/>
                </a:solidFill>
                <a:effectLst>
                  <a:outerShdw blurRad="38100" dist="38100" dir="2700000" algn="tl">
                    <a:srgbClr val="C0C0C0"/>
                  </a:outerShdw>
                </a:effectLst>
              </a:rPr>
              <a:t>Gerenciamento de Tráfego</a:t>
            </a:r>
          </a:p>
          <a:p>
            <a:pPr marL="1143000" lvl="2">
              <a:defRPr/>
            </a:pPr>
            <a:r>
              <a:rPr lang="pt-BR" sz="2000" smtClean="0">
                <a:effectLst>
                  <a:outerShdw blurRad="38100" dist="38100" dir="2700000" algn="tl">
                    <a:srgbClr val="C0C0C0"/>
                  </a:outerShdw>
                </a:effectLst>
              </a:rPr>
              <a:t>Gerenciamento do Transporte Público de Rota Fixa (TPC)</a:t>
            </a:r>
            <a:r>
              <a:rPr lang="pt-BR" sz="2000" b="1" u="sng" smtClean="0">
                <a:effectLst>
                  <a:outerShdw blurRad="38100" dist="38100" dir="2700000" algn="tl">
                    <a:srgbClr val="C0C0C0"/>
                  </a:outerShdw>
                </a:effectLst>
              </a:rPr>
              <a:t> </a:t>
            </a:r>
          </a:p>
          <a:p>
            <a:pPr lvl="1">
              <a:defRPr/>
            </a:pPr>
            <a:r>
              <a:rPr lang="pt-BR" sz="2400" b="1" u="sng" smtClean="0">
                <a:solidFill>
                  <a:schemeClr val="bg2"/>
                </a:solidFill>
                <a:effectLst>
                  <a:outerShdw blurRad="38100" dist="38100" dir="2700000" algn="tl">
                    <a:srgbClr val="C0C0C0"/>
                  </a:outerShdw>
                </a:effectLst>
              </a:rPr>
              <a:t>Operação de Veículos </a:t>
            </a:r>
          </a:p>
          <a:p>
            <a:pPr marL="1143000" lvl="2">
              <a:defRPr/>
            </a:pPr>
            <a:r>
              <a:rPr lang="pt-BR" sz="2000" smtClean="0">
                <a:solidFill>
                  <a:schemeClr val="bg2"/>
                </a:solidFill>
                <a:effectLst>
                  <a:outerShdw blurRad="38100" dist="38100" dir="2700000" algn="tl">
                    <a:srgbClr val="C0C0C0"/>
                  </a:outerShdw>
                </a:effectLst>
              </a:rPr>
              <a:t>Outras frotas, exceto o TPC de “rota fixa”</a:t>
            </a:r>
          </a:p>
          <a:p>
            <a:pPr marL="1143000" lvl="2">
              <a:defRPr/>
            </a:pPr>
            <a:r>
              <a:rPr lang="pt-BR" sz="2000" smtClean="0">
                <a:solidFill>
                  <a:schemeClr val="bg2"/>
                </a:solidFill>
                <a:effectLst>
                  <a:outerShdw blurRad="38100" dist="38100" dir="2700000" algn="tl">
                    <a:srgbClr val="C0C0C0"/>
                  </a:outerShdw>
                </a:effectLst>
              </a:rPr>
              <a:t>Mobilidade e conectividade da carga</a:t>
            </a:r>
            <a:r>
              <a:rPr lang="pt-BR" sz="2000" b="1" smtClean="0">
                <a:solidFill>
                  <a:schemeClr val="bg2"/>
                </a:solidFill>
                <a:effectLst>
                  <a:outerShdw blurRad="38100" dist="38100" dir="2700000" algn="tl">
                    <a:srgbClr val="C0C0C0"/>
                  </a:outerShdw>
                </a:effectLst>
              </a:rPr>
              <a:t> </a:t>
            </a:r>
          </a:p>
          <a:p>
            <a:pPr lvl="1">
              <a:defRPr/>
            </a:pPr>
            <a:r>
              <a:rPr lang="pt-BR" sz="2400" b="1" smtClean="0">
                <a:solidFill>
                  <a:schemeClr val="bg2"/>
                </a:solidFill>
                <a:effectLst>
                  <a:outerShdw blurRad="38100" dist="38100" dir="2700000" algn="tl">
                    <a:srgbClr val="C0C0C0"/>
                  </a:outerShdw>
                </a:effectLst>
              </a:rPr>
              <a:t>Atividades de coordenação e</a:t>
            </a:r>
            <a:r>
              <a:rPr lang="pt-BR" sz="2400" b="1" u="sng" smtClean="0">
                <a:solidFill>
                  <a:schemeClr val="bg2"/>
                </a:solidFill>
                <a:effectLst>
                  <a:outerShdw blurRad="38100" dist="38100" dir="2700000" algn="tl">
                    <a:srgbClr val="C0C0C0"/>
                  </a:outerShdw>
                </a:effectLst>
              </a:rPr>
              <a:t> resposta </a:t>
            </a:r>
            <a:r>
              <a:rPr lang="pt-BR" sz="2400" b="1" smtClean="0">
                <a:solidFill>
                  <a:schemeClr val="bg2"/>
                </a:solidFill>
                <a:effectLst>
                  <a:outerShdw blurRad="38100" dist="38100" dir="2700000" algn="tl">
                    <a:srgbClr val="C0C0C0"/>
                  </a:outerShdw>
                </a:effectLst>
              </a:rPr>
              <a:t>relacionadas à</a:t>
            </a:r>
            <a:r>
              <a:rPr lang="pt-BR" sz="2400" b="1" u="sng" smtClean="0">
                <a:solidFill>
                  <a:schemeClr val="bg2"/>
                </a:solidFill>
                <a:effectLst>
                  <a:outerShdw blurRad="38100" dist="38100" dir="2700000" algn="tl">
                    <a:srgbClr val="C0C0C0"/>
                  </a:outerShdw>
                </a:effectLst>
              </a:rPr>
              <a:t> emergências e desastres</a:t>
            </a:r>
          </a:p>
          <a:p>
            <a:pPr lvl="1">
              <a:defRPr/>
            </a:pPr>
            <a:r>
              <a:rPr lang="pt-BR" sz="2400" b="1" smtClean="0">
                <a:solidFill>
                  <a:schemeClr val="bg2"/>
                </a:solidFill>
                <a:effectLst>
                  <a:outerShdw blurRad="38100" dist="38100" dir="2700000" algn="tl">
                    <a:srgbClr val="C0C0C0"/>
                  </a:outerShdw>
                </a:effectLst>
              </a:rPr>
              <a:t>Estratégias de </a:t>
            </a:r>
            <a:r>
              <a:rPr lang="pt-BR" sz="2400" b="1" u="sng" smtClean="0">
                <a:solidFill>
                  <a:schemeClr val="bg2"/>
                </a:solidFill>
                <a:effectLst>
                  <a:outerShdw blurRad="38100" dist="38100" dir="2700000" algn="tl">
                    <a:srgbClr val="C0C0C0"/>
                  </a:outerShdw>
                </a:effectLst>
              </a:rPr>
              <a:t>tarifação variável</a:t>
            </a:r>
            <a:r>
              <a:rPr lang="pt-BR" sz="2400" b="1" smtClean="0">
                <a:solidFill>
                  <a:schemeClr val="bg2"/>
                </a:solidFill>
                <a:effectLst>
                  <a:outerShdw blurRad="38100" dist="38100" dir="2700000" algn="tl">
                    <a:srgbClr val="C0C0C0"/>
                  </a:outerShdw>
                </a:effectLst>
              </a:rPr>
              <a:t> </a:t>
            </a:r>
            <a:r>
              <a:rPr lang="pt-BR" sz="2400" smtClean="0">
                <a:solidFill>
                  <a:schemeClr val="bg2"/>
                </a:solidFill>
                <a:effectLst>
                  <a:outerShdw blurRad="38100" dist="38100" dir="2700000" algn="tl">
                    <a:srgbClr val="C0C0C0"/>
                  </a:outerShdw>
                </a:effectLst>
              </a:rPr>
              <a:t>para (</a:t>
            </a:r>
            <a:r>
              <a:rPr lang="pt-BR" sz="2000" smtClean="0">
                <a:solidFill>
                  <a:schemeClr val="bg2"/>
                </a:solidFill>
                <a:effectLst>
                  <a:outerShdw blurRad="38100" dist="38100" dir="2700000" algn="tl">
                    <a:srgbClr val="C0C0C0"/>
                  </a:outerShdw>
                </a:effectLst>
              </a:rPr>
              <a:t>cargas</a:t>
            </a:r>
            <a:r>
              <a:rPr lang="pt-BR" sz="2400" smtClean="0">
                <a:solidFill>
                  <a:schemeClr val="bg2"/>
                </a:solidFill>
                <a:effectLst>
                  <a:outerShdw blurRad="38100" dist="38100" dir="2700000" algn="tl">
                    <a:srgbClr val="C0C0C0"/>
                  </a:outerShdw>
                </a:effectLst>
              </a:rPr>
              <a:t>) e viagens pessoais</a:t>
            </a:r>
            <a:endParaRPr lang="pt-BR" sz="2400" u="sng" smtClean="0">
              <a:solidFill>
                <a:schemeClr val="bg2"/>
              </a:solidFill>
              <a:effectLst>
                <a:outerShdw blurRad="38100" dist="38100" dir="2700000" algn="tl">
                  <a:srgbClr val="C0C0C0"/>
                </a:outerShdw>
              </a:effectLst>
            </a:endParaRPr>
          </a:p>
        </p:txBody>
      </p:sp>
      <p:sp>
        <p:nvSpPr>
          <p:cNvPr id="18435" name="Line 1030"/>
          <p:cNvSpPr>
            <a:spLocks noChangeShapeType="1"/>
          </p:cNvSpPr>
          <p:nvPr/>
        </p:nvSpPr>
        <p:spPr bwMode="auto">
          <a:xfrm>
            <a:off x="1905000" y="1219200"/>
            <a:ext cx="53340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extLst>
      <p:ext uri="{BB962C8B-B14F-4D97-AF65-F5344CB8AC3E}">
        <p14:creationId xmlns:p14="http://schemas.microsoft.com/office/powerpoint/2010/main" val="151254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p:cNvSpPr>
          <p:nvPr>
            <p:ph type="title"/>
          </p:nvPr>
        </p:nvSpPr>
        <p:spPr>
          <a:xfrm>
            <a:off x="609600" y="228600"/>
            <a:ext cx="8153400" cy="990600"/>
          </a:xfrm>
        </p:spPr>
        <p:txBody>
          <a:bodyPr/>
          <a:lstStyle/>
          <a:p>
            <a:r>
              <a:rPr lang="pt-BR" altLang="pt-BR" smtClean="0"/>
              <a:t>Exemplo de ITS em Rodovias</a:t>
            </a:r>
          </a:p>
        </p:txBody>
      </p:sp>
      <p:sp>
        <p:nvSpPr>
          <p:cNvPr id="2007043" name="Rectangle 3"/>
          <p:cNvSpPr>
            <a:spLocks noGrp="1"/>
          </p:cNvSpPr>
          <p:nvPr>
            <p:ph type="body" idx="1"/>
          </p:nvPr>
        </p:nvSpPr>
        <p:spPr>
          <a:xfrm>
            <a:off x="612775" y="1600200"/>
            <a:ext cx="8153400" cy="4525963"/>
          </a:xfrm>
        </p:spPr>
        <p:txBody>
          <a:bodyPr/>
          <a:lstStyle/>
          <a:p>
            <a:endParaRPr lang="pt-BR" altLang="pt-B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p:cNvSpPr>
            <a:spLocks noGrp="1"/>
          </p:cNvSpPr>
          <p:nvPr>
            <p:ph type="title"/>
          </p:nvPr>
        </p:nvSpPr>
        <p:spPr>
          <a:xfrm>
            <a:off x="179388" y="228600"/>
            <a:ext cx="8785225" cy="990600"/>
          </a:xfrm>
        </p:spPr>
        <p:txBody>
          <a:bodyPr/>
          <a:lstStyle/>
          <a:p>
            <a:pPr>
              <a:lnSpc>
                <a:spcPct val="70000"/>
              </a:lnSpc>
            </a:pPr>
            <a:r>
              <a:rPr lang="pt-BR" altLang="ja-JP" sz="3600" b="1" smtClean="0">
                <a:solidFill>
                  <a:srgbClr val="FF0000"/>
                </a:solidFill>
                <a:ea typeface="ＭＳ Ｐゴシック" pitchFamily="34" charset="-128"/>
              </a:rPr>
              <a:t>Ger. de Tráfego em Rodovias</a:t>
            </a:r>
            <a:r>
              <a:rPr lang="pt-BR" altLang="pt-BR" smtClean="0"/>
              <a:t> </a:t>
            </a:r>
            <a:br>
              <a:rPr lang="pt-BR" altLang="pt-BR" smtClean="0"/>
            </a:br>
            <a:r>
              <a:rPr lang="pt-BR" altLang="pt-BR" sz="3200" b="1" smtClean="0">
                <a:solidFill>
                  <a:srgbClr val="0000CC"/>
                </a:solidFill>
              </a:rPr>
              <a:t>Serviços/funções envolvidas</a:t>
            </a:r>
            <a:r>
              <a:rPr lang="pt-BR" altLang="pt-BR" smtClean="0"/>
              <a:t>  </a:t>
            </a:r>
            <a:r>
              <a:rPr lang="pt-BR" altLang="ja-JP" sz="3600" b="1" smtClean="0">
                <a:ea typeface="ＭＳ Ｐゴシック" pitchFamily="34" charset="-128"/>
              </a:rPr>
              <a:t> </a:t>
            </a:r>
            <a:endParaRPr lang="pt-BR" altLang="pt-BR" sz="3600" b="1" smtClean="0">
              <a:ea typeface="ＭＳ Ｐゴシック" pitchFamily="34" charset="-128"/>
            </a:endParaRPr>
          </a:p>
        </p:txBody>
      </p:sp>
      <p:sp>
        <p:nvSpPr>
          <p:cNvPr id="1773571" name="Rectangle 3"/>
          <p:cNvSpPr>
            <a:spLocks noChangeArrowheads="1"/>
          </p:cNvSpPr>
          <p:nvPr/>
        </p:nvSpPr>
        <p:spPr bwMode="auto">
          <a:xfrm>
            <a:off x="0" y="140970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773572"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Grp="1"/>
          </p:cNvSpPr>
          <p:nvPr>
            <p:ph type="title"/>
          </p:nvPr>
        </p:nvSpPr>
        <p:spPr>
          <a:xfrm>
            <a:off x="609600" y="228600"/>
            <a:ext cx="8153400" cy="990600"/>
          </a:xfrm>
        </p:spPr>
        <p:txBody>
          <a:bodyPr/>
          <a:lstStyle/>
          <a:p>
            <a:pPr algn="ctr"/>
            <a:r>
              <a:rPr lang="pt-BR" altLang="pt-BR" sz="3600" b="1" smtClean="0">
                <a:solidFill>
                  <a:srgbClr val="0000CC"/>
                </a:solidFill>
              </a:rPr>
              <a:t>ITS em Rodovias</a:t>
            </a:r>
          </a:p>
        </p:txBody>
      </p:sp>
      <p:sp>
        <p:nvSpPr>
          <p:cNvPr id="1701891" name="Rectangle 3"/>
          <p:cNvSpPr>
            <a:spLocks noGrp="1"/>
          </p:cNvSpPr>
          <p:nvPr>
            <p:ph type="body" idx="1"/>
          </p:nvPr>
        </p:nvSpPr>
        <p:spPr>
          <a:xfrm>
            <a:off x="395288" y="1484313"/>
            <a:ext cx="8569325" cy="4608512"/>
          </a:xfrm>
        </p:spPr>
        <p:txBody>
          <a:bodyPr/>
          <a:lstStyle/>
          <a:p>
            <a:pPr>
              <a:lnSpc>
                <a:spcPct val="80000"/>
              </a:lnSpc>
              <a:buFont typeface="Wingdings" pitchFamily="2" charset="2"/>
              <a:buNone/>
            </a:pPr>
            <a:r>
              <a:rPr lang="pt-BR" altLang="pt-BR" sz="700" b="1" smtClean="0"/>
              <a:t>	</a:t>
            </a:r>
            <a:r>
              <a:rPr lang="pt-BR" altLang="pt-BR" sz="3300" b="1" smtClean="0"/>
              <a:t>Serviços:</a:t>
            </a:r>
          </a:p>
          <a:p>
            <a:pPr lvl="3">
              <a:lnSpc>
                <a:spcPct val="80000"/>
              </a:lnSpc>
              <a:buClr>
                <a:schemeClr val="tx1"/>
              </a:buClr>
              <a:buFontTx/>
              <a:buChar char="•"/>
            </a:pPr>
            <a:r>
              <a:rPr lang="pt-BR" altLang="pt-BR" sz="2400" b="1" smtClean="0">
                <a:solidFill>
                  <a:srgbClr val="FF0000"/>
                </a:solidFill>
              </a:rPr>
              <a:t>controle de tráfego</a:t>
            </a:r>
          </a:p>
          <a:p>
            <a:pPr lvl="3">
              <a:lnSpc>
                <a:spcPct val="80000"/>
              </a:lnSpc>
              <a:buClr>
                <a:schemeClr val="tx1"/>
              </a:buClr>
              <a:buFont typeface="Arial" pitchFamily="34" charset="0"/>
              <a:buNone/>
            </a:pPr>
            <a:r>
              <a:rPr lang="pt-BR" altLang="pt-BR" sz="2400" b="1" smtClean="0"/>
              <a:t>           - contagens volumétricas</a:t>
            </a:r>
          </a:p>
          <a:p>
            <a:pPr lvl="3">
              <a:lnSpc>
                <a:spcPct val="80000"/>
              </a:lnSpc>
              <a:buClr>
                <a:schemeClr val="tx1"/>
              </a:buClr>
              <a:buFont typeface="Arial" pitchFamily="34" charset="0"/>
              <a:buNone/>
            </a:pPr>
            <a:r>
              <a:rPr lang="pt-BR" altLang="pt-BR" sz="2400" b="1" smtClean="0"/>
              <a:t>           - contagens classificatórias</a:t>
            </a:r>
          </a:p>
          <a:p>
            <a:pPr lvl="3">
              <a:lnSpc>
                <a:spcPct val="80000"/>
              </a:lnSpc>
              <a:buClr>
                <a:schemeClr val="tx1"/>
              </a:buClr>
              <a:buFont typeface="Arial" pitchFamily="34" charset="0"/>
              <a:buNone/>
            </a:pPr>
            <a:r>
              <a:rPr lang="pt-BR" altLang="pt-BR" sz="2400" b="1" smtClean="0"/>
              <a:t>           - movimentos de conversão em interseções</a:t>
            </a:r>
          </a:p>
          <a:p>
            <a:pPr lvl="3">
              <a:lnSpc>
                <a:spcPct val="80000"/>
              </a:lnSpc>
              <a:buClr>
                <a:schemeClr val="tx1"/>
              </a:buClr>
              <a:buFontTx/>
              <a:buChar char="•"/>
            </a:pPr>
            <a:r>
              <a:rPr lang="pt-BR" altLang="pt-BR" sz="2400" b="1" smtClean="0">
                <a:solidFill>
                  <a:srgbClr val="FF0000"/>
                </a:solidFill>
              </a:rPr>
              <a:t>gerência de incidentes</a:t>
            </a:r>
          </a:p>
          <a:p>
            <a:pPr lvl="3">
              <a:lnSpc>
                <a:spcPct val="80000"/>
              </a:lnSpc>
              <a:buClr>
                <a:schemeClr val="tx1"/>
              </a:buClr>
              <a:buFontTx/>
              <a:buChar char="•"/>
            </a:pPr>
            <a:r>
              <a:rPr lang="pt-BR" altLang="pt-BR" sz="2400" b="1" smtClean="0">
                <a:solidFill>
                  <a:srgbClr val="FF0000"/>
                </a:solidFill>
              </a:rPr>
              <a:t>gerência de demanda</a:t>
            </a:r>
          </a:p>
          <a:p>
            <a:pPr lvl="3">
              <a:lnSpc>
                <a:spcPct val="80000"/>
              </a:lnSpc>
              <a:buClr>
                <a:schemeClr val="tx1"/>
              </a:buClr>
              <a:buFontTx/>
              <a:buChar char="•"/>
            </a:pPr>
            <a:r>
              <a:rPr lang="pt-BR" altLang="pt-BR" sz="2400" b="1" smtClean="0">
                <a:solidFill>
                  <a:srgbClr val="FF0000"/>
                </a:solidFill>
              </a:rPr>
              <a:t>policiamento e fiscalização:</a:t>
            </a:r>
          </a:p>
          <a:p>
            <a:pPr lvl="3">
              <a:lnSpc>
                <a:spcPct val="80000"/>
              </a:lnSpc>
              <a:buClr>
                <a:schemeClr val="tx1"/>
              </a:buClr>
              <a:buFontTx/>
              <a:buNone/>
            </a:pPr>
            <a:r>
              <a:rPr lang="pt-BR" altLang="pt-BR" sz="2400" b="1" smtClean="0"/>
              <a:t>            - pesagem e inspeção de carga em movimento</a:t>
            </a:r>
          </a:p>
          <a:p>
            <a:pPr lvl="3">
              <a:lnSpc>
                <a:spcPct val="80000"/>
              </a:lnSpc>
              <a:buClr>
                <a:schemeClr val="tx1"/>
              </a:buClr>
              <a:buFontTx/>
              <a:buNone/>
            </a:pPr>
            <a:r>
              <a:rPr lang="pt-BR" altLang="pt-BR" sz="2400" b="1" smtClean="0"/>
              <a:t>	        - rastreamento de carga, perigosa inclusive</a:t>
            </a:r>
          </a:p>
          <a:p>
            <a:pPr lvl="3">
              <a:lnSpc>
                <a:spcPct val="80000"/>
              </a:lnSpc>
              <a:buClr>
                <a:schemeClr val="tx1"/>
              </a:buClr>
              <a:buFontTx/>
              <a:buNone/>
            </a:pPr>
            <a:r>
              <a:rPr lang="pt-BR" altLang="pt-BR" sz="2400" b="1" smtClean="0"/>
              <a:t>	        - rastreamento e inspeção de veículos</a:t>
            </a:r>
          </a:p>
          <a:p>
            <a:pPr lvl="3">
              <a:lnSpc>
                <a:spcPct val="80000"/>
              </a:lnSpc>
              <a:buClr>
                <a:schemeClr val="tx1"/>
              </a:buClr>
              <a:buFont typeface="Arial" pitchFamily="34" charset="0"/>
              <a:buNone/>
            </a:pPr>
            <a:r>
              <a:rPr lang="pt-BR" altLang="pt-BR" sz="2400" b="1" smtClean="0"/>
              <a:t>            - controle de velocidade</a:t>
            </a:r>
          </a:p>
          <a:p>
            <a:pPr lvl="3">
              <a:lnSpc>
                <a:spcPct val="80000"/>
              </a:lnSpc>
              <a:buClr>
                <a:schemeClr val="tx1"/>
              </a:buClr>
              <a:buFontTx/>
              <a:buChar char="•"/>
            </a:pPr>
            <a:r>
              <a:rPr lang="pt-BR" altLang="pt-BR" sz="2400" b="1" smtClean="0">
                <a:solidFill>
                  <a:srgbClr val="FF0000"/>
                </a:solidFill>
              </a:rPr>
              <a:t>Inspeção rotineira de tráfego</a:t>
            </a:r>
          </a:p>
          <a:p>
            <a:pPr lvl="4">
              <a:lnSpc>
                <a:spcPct val="80000"/>
              </a:lnSpc>
              <a:buClr>
                <a:schemeClr val="tx1"/>
              </a:buClr>
              <a:buFontTx/>
              <a:buChar char="•"/>
            </a:pPr>
            <a:endParaRPr lang="pt-BR" altLang="pt-BR" sz="2400" b="1" smtClean="0"/>
          </a:p>
          <a:p>
            <a:pPr>
              <a:lnSpc>
                <a:spcPct val="80000"/>
              </a:lnSpc>
              <a:buFont typeface="Wingdings" pitchFamily="2" charset="2"/>
              <a:buNone/>
            </a:pPr>
            <a:endParaRPr lang="pt-BR" altLang="pt-BR" sz="1400" b="1" smtClean="0"/>
          </a:p>
          <a:p>
            <a:pPr lvl="3">
              <a:lnSpc>
                <a:spcPct val="80000"/>
              </a:lnSpc>
              <a:buFont typeface="Wingdings" pitchFamily="2" charset="2"/>
              <a:buNone/>
            </a:pPr>
            <a:r>
              <a:rPr lang="pt-BR" altLang="pt-BR" sz="700" b="1" smtClean="0"/>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Text Box 2"/>
          <p:cNvSpPr txBox="1">
            <a:spLocks noChangeArrowheads="1"/>
          </p:cNvSpPr>
          <p:nvPr/>
        </p:nvSpPr>
        <p:spPr bwMode="auto">
          <a:xfrm>
            <a:off x="0" y="304800"/>
            <a:ext cx="890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pt-BR" altLang="pt-BR" sz="2400" b="1">
                <a:solidFill>
                  <a:schemeClr val="accent2"/>
                </a:solidFill>
                <a:latin typeface="Times New Roman" pitchFamily="18" charset="0"/>
              </a:rPr>
              <a:t>Representação de equipamentos ITS e áreas atendidas em rodovias</a:t>
            </a:r>
            <a:endParaRPr lang="pt-BR" altLang="pt-BR" sz="2400" b="1">
              <a:latin typeface="Times New Roman" pitchFamily="18" charset="0"/>
            </a:endParaRPr>
          </a:p>
        </p:txBody>
      </p:sp>
      <p:pic>
        <p:nvPicPr>
          <p:cNvPr id="1703939" name="Picture 3" descr="Gráfico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998538"/>
            <a:ext cx="8005763" cy="4859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03938"/>
                                        </p:tgtEl>
                                        <p:attrNameLst>
                                          <p:attrName>style.visibility</p:attrName>
                                        </p:attrNameLst>
                                      </p:cBhvr>
                                      <p:to>
                                        <p:strVal val="visible"/>
                                      </p:to>
                                    </p:set>
                                    <p:anim calcmode="lin" valueType="num">
                                      <p:cBhvr additive="base">
                                        <p:cTn id="7" dur="500" fill="hold"/>
                                        <p:tgtEl>
                                          <p:spTgt spid="1703938"/>
                                        </p:tgtEl>
                                        <p:attrNameLst>
                                          <p:attrName>ppt_x</p:attrName>
                                        </p:attrNameLst>
                                      </p:cBhvr>
                                      <p:tavLst>
                                        <p:tav tm="0">
                                          <p:val>
                                            <p:strVal val="0-#ppt_w/2"/>
                                          </p:val>
                                        </p:tav>
                                        <p:tav tm="100000">
                                          <p:val>
                                            <p:strVal val="#ppt_x"/>
                                          </p:val>
                                        </p:tav>
                                      </p:tavLst>
                                    </p:anim>
                                    <p:anim calcmode="lin" valueType="num">
                                      <p:cBhvr additive="base">
                                        <p:cTn id="8" dur="500" fill="hold"/>
                                        <p:tgtEl>
                                          <p:spTgt spid="17039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1000"/>
                                  </p:stCondLst>
                                  <p:childTnLst>
                                    <p:set>
                                      <p:cBhvr>
                                        <p:cTn id="11" dur="1" fill="hold">
                                          <p:stCondLst>
                                            <p:cond delay="0"/>
                                          </p:stCondLst>
                                        </p:cTn>
                                        <p:tgtEl>
                                          <p:spTgt spid="1703939"/>
                                        </p:tgtEl>
                                        <p:attrNameLst>
                                          <p:attrName>style.visibility</p:attrName>
                                        </p:attrNameLst>
                                      </p:cBhvr>
                                      <p:to>
                                        <p:strVal val="visible"/>
                                      </p:to>
                                    </p:set>
                                    <p:animEffect transition="in" filter="dissolve">
                                      <p:cBhvr>
                                        <p:cTn id="12" dur="500"/>
                                        <p:tgtEl>
                                          <p:spTgt spid="1703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393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746" name="Text Box 2"/>
          <p:cNvSpPr txBox="1">
            <a:spLocks noChangeArrowheads="1"/>
          </p:cNvSpPr>
          <p:nvPr/>
        </p:nvSpPr>
        <p:spPr bwMode="auto">
          <a:xfrm>
            <a:off x="-1295400" y="0"/>
            <a:ext cx="10140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3">
              <a:spcBef>
                <a:spcPct val="0"/>
              </a:spcBef>
              <a:buClrTx/>
              <a:buSzTx/>
              <a:buFontTx/>
              <a:buNone/>
            </a:pPr>
            <a:r>
              <a:rPr lang="pt-BR" altLang="pt-BR" sz="2400" b="1">
                <a:solidFill>
                  <a:schemeClr val="accent2"/>
                </a:solidFill>
                <a:latin typeface="Times New Roman" pitchFamily="18" charset="0"/>
              </a:rPr>
              <a:t>Representação de pontos de atendimento a incidentes em rodovias</a:t>
            </a:r>
          </a:p>
          <a:p>
            <a:pPr>
              <a:spcBef>
                <a:spcPct val="0"/>
              </a:spcBef>
              <a:buClrTx/>
              <a:buSzTx/>
              <a:buFontTx/>
              <a:buNone/>
            </a:pPr>
            <a:endParaRPr lang="pt-BR" altLang="pt-BR" sz="2400">
              <a:latin typeface="Times New Roman" pitchFamily="18" charset="0"/>
            </a:endParaRPr>
          </a:p>
        </p:txBody>
      </p:sp>
      <p:pic>
        <p:nvPicPr>
          <p:cNvPr id="1951747" name="Picture 3" descr="Gráfico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743825" cy="590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51746"/>
                                        </p:tgtEl>
                                        <p:attrNameLst>
                                          <p:attrName>style.visibility</p:attrName>
                                        </p:attrNameLst>
                                      </p:cBhvr>
                                      <p:to>
                                        <p:strVal val="visible"/>
                                      </p:to>
                                    </p:set>
                                    <p:anim calcmode="lin" valueType="num">
                                      <p:cBhvr additive="base">
                                        <p:cTn id="7" dur="500" fill="hold"/>
                                        <p:tgtEl>
                                          <p:spTgt spid="1951746"/>
                                        </p:tgtEl>
                                        <p:attrNameLst>
                                          <p:attrName>ppt_x</p:attrName>
                                        </p:attrNameLst>
                                      </p:cBhvr>
                                      <p:tavLst>
                                        <p:tav tm="0">
                                          <p:val>
                                            <p:strVal val="0-#ppt_w/2"/>
                                          </p:val>
                                        </p:tav>
                                        <p:tav tm="100000">
                                          <p:val>
                                            <p:strVal val="#ppt_x"/>
                                          </p:val>
                                        </p:tav>
                                      </p:tavLst>
                                    </p:anim>
                                    <p:anim calcmode="lin" valueType="num">
                                      <p:cBhvr additive="base">
                                        <p:cTn id="8" dur="500" fill="hold"/>
                                        <p:tgtEl>
                                          <p:spTgt spid="19517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1000"/>
                                  </p:stCondLst>
                                  <p:childTnLst>
                                    <p:set>
                                      <p:cBhvr>
                                        <p:cTn id="11" dur="1" fill="hold">
                                          <p:stCondLst>
                                            <p:cond delay="0"/>
                                          </p:stCondLst>
                                        </p:cTn>
                                        <p:tgtEl>
                                          <p:spTgt spid="1951747"/>
                                        </p:tgtEl>
                                        <p:attrNameLst>
                                          <p:attrName>style.visibility</p:attrName>
                                        </p:attrNameLst>
                                      </p:cBhvr>
                                      <p:to>
                                        <p:strVal val="visible"/>
                                      </p:to>
                                    </p:set>
                                    <p:animEffect transition="in" filter="dissolve">
                                      <p:cBhvr>
                                        <p:cTn id="12" dur="500"/>
                                        <p:tgtEl>
                                          <p:spTgt spid="195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74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38" name="Rectangle 22"/>
          <p:cNvSpPr>
            <a:spLocks noChangeArrowheads="1"/>
          </p:cNvSpPr>
          <p:nvPr/>
        </p:nvSpPr>
        <p:spPr bwMode="auto">
          <a:xfrm>
            <a:off x="561975" y="333375"/>
            <a:ext cx="7970838" cy="822325"/>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2400" b="1">
                <a:effectLst>
                  <a:outerShdw blurRad="38100" dist="38100" dir="2700000" algn="tl">
                    <a:srgbClr val="C0C0C0"/>
                  </a:outerShdw>
                </a:effectLst>
                <a:cs typeface="Arial" pitchFamily="34" charset="0"/>
              </a:rPr>
              <a:t>BASE  ITS  INSTALADA  NAS RODOVIAS DO BRASIL </a:t>
            </a:r>
          </a:p>
          <a:p>
            <a:pPr algn="ctr" eaLnBrk="1" hangingPunct="1">
              <a:buClrTx/>
              <a:buSzTx/>
              <a:buFontTx/>
              <a:buNone/>
            </a:pPr>
            <a:r>
              <a:rPr lang="pt-BR" altLang="pt-BR" sz="2400" b="1">
                <a:effectLst>
                  <a:outerShdw blurRad="38100" dist="38100" dir="2700000" algn="tl">
                    <a:srgbClr val="C0C0C0"/>
                  </a:outerShdw>
                </a:effectLst>
                <a:cs typeface="Arial" pitchFamily="34" charset="0"/>
              </a:rPr>
              <a:t>(</a:t>
            </a:r>
            <a:r>
              <a:rPr lang="pt-BR" altLang="pt-BR" sz="2400" b="1">
                <a:solidFill>
                  <a:srgbClr val="FF0000"/>
                </a:solidFill>
                <a:effectLst>
                  <a:outerShdw blurRad="38100" dist="38100" dir="2700000" algn="tl">
                    <a:srgbClr val="C0C0C0"/>
                  </a:outerShdw>
                </a:effectLst>
                <a:cs typeface="Arial" pitchFamily="34" charset="0"/>
              </a:rPr>
              <a:t>2008/</a:t>
            </a:r>
            <a:r>
              <a:rPr lang="pt-BR" altLang="pt-BR" sz="2400" b="1">
                <a:solidFill>
                  <a:srgbClr val="0000CC"/>
                </a:solidFill>
                <a:effectLst>
                  <a:outerShdw blurRad="38100" dist="38100" dir="2700000" algn="tl">
                    <a:srgbClr val="C0C0C0"/>
                  </a:outerShdw>
                </a:effectLst>
                <a:cs typeface="Arial" pitchFamily="34" charset="0"/>
              </a:rPr>
              <a:t>2011</a:t>
            </a:r>
            <a:r>
              <a:rPr lang="pt-BR" altLang="pt-BR" sz="2400" b="1">
                <a:effectLst>
                  <a:outerShdw blurRad="38100" dist="38100" dir="2700000" algn="tl">
                    <a:srgbClr val="C0C0C0"/>
                  </a:outerShdw>
                </a:effectLst>
                <a:cs typeface="Arial" pitchFamily="34" charset="0"/>
              </a:rPr>
              <a:t>)</a:t>
            </a:r>
          </a:p>
        </p:txBody>
      </p:sp>
      <p:sp>
        <p:nvSpPr>
          <p:cNvPr id="86039" name="Rectangle 23"/>
          <p:cNvSpPr>
            <a:spLocks noChangeArrowheads="1"/>
          </p:cNvSpPr>
          <p:nvPr/>
        </p:nvSpPr>
        <p:spPr bwMode="auto">
          <a:xfrm>
            <a:off x="684213" y="2047875"/>
            <a:ext cx="7775575" cy="3749675"/>
          </a:xfrm>
          <a:prstGeom prst="rect">
            <a:avLst/>
          </a:prstGeom>
          <a:noFill/>
          <a:ln w="9525" algn="ctr">
            <a:noFill/>
            <a:miter lim="800000"/>
            <a:headEnd/>
            <a:tailEnd/>
          </a:ln>
          <a:effectLst/>
        </p:spPr>
        <p:txBody>
          <a:bodyPr anchor="ct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hangingPunct="1">
              <a:buClrTx/>
              <a:buSzTx/>
              <a:buFontTx/>
              <a:buNone/>
            </a:pPr>
            <a:r>
              <a:rPr lang="pt-BR" altLang="pt-BR" sz="2000" b="1">
                <a:effectLst>
                  <a:outerShdw blurRad="38100" dist="38100" dir="2700000" algn="tl">
                    <a:srgbClr val="C0C0C0"/>
                  </a:outerShdw>
                </a:effectLst>
                <a:cs typeface="Arial" pitchFamily="34" charset="0"/>
              </a:rPr>
              <a:t>O SISTEMA RODOVIÁRIO BRASILEIRO POSSUIA EM 2008 DA ORDEM DE </a:t>
            </a:r>
            <a:r>
              <a:rPr lang="pt-BR" altLang="pt-BR" sz="2000" b="1">
                <a:solidFill>
                  <a:srgbClr val="FF3300"/>
                </a:solidFill>
                <a:effectLst>
                  <a:outerShdw blurRad="38100" dist="38100" dir="2700000" algn="tl">
                    <a:srgbClr val="C0C0C0"/>
                  </a:outerShdw>
                </a:effectLst>
                <a:cs typeface="Arial" pitchFamily="34" charset="0"/>
              </a:rPr>
              <a:t>12.496,77 (13.781)</a:t>
            </a:r>
            <a:r>
              <a:rPr lang="pt-BR" altLang="pt-BR" sz="2000" b="1">
                <a:effectLst>
                  <a:outerShdw blurRad="38100" dist="38100" dir="2700000" algn="tl">
                    <a:srgbClr val="C0C0C0"/>
                  </a:outerShdw>
                </a:effectLst>
                <a:cs typeface="Arial" pitchFamily="34" charset="0"/>
              </a:rPr>
              <a:t> </a:t>
            </a:r>
            <a:r>
              <a:rPr lang="pt-BR" altLang="pt-BR" sz="2000" b="1">
                <a:solidFill>
                  <a:srgbClr val="FF3300"/>
                </a:solidFill>
                <a:effectLst>
                  <a:outerShdw blurRad="38100" dist="38100" dir="2700000" algn="tl">
                    <a:srgbClr val="C0C0C0"/>
                  </a:outerShdw>
                </a:effectLst>
                <a:cs typeface="Arial" pitchFamily="34" charset="0"/>
              </a:rPr>
              <a:t>KM [</a:t>
            </a:r>
            <a:r>
              <a:rPr lang="pt-BR" altLang="pt-BR" sz="2000" b="1">
                <a:solidFill>
                  <a:srgbClr val="0000CC"/>
                </a:solidFill>
                <a:effectLst>
                  <a:outerShdw blurRad="38100" dist="38100" dir="2700000" algn="tl">
                    <a:srgbClr val="C0C0C0"/>
                  </a:outerShdw>
                </a:effectLst>
                <a:cs typeface="Arial" pitchFamily="34" charset="0"/>
              </a:rPr>
              <a:t>da ordem de 15.000 Km</a:t>
            </a:r>
            <a:r>
              <a:rPr lang="pt-BR" altLang="pt-BR" sz="2000" b="1">
                <a:solidFill>
                  <a:srgbClr val="FF3300"/>
                </a:solidFill>
                <a:effectLst>
                  <a:outerShdw blurRad="38100" dist="38100" dir="2700000" algn="tl">
                    <a:srgbClr val="C0C0C0"/>
                  </a:outerShdw>
                </a:effectLst>
                <a:cs typeface="Arial" pitchFamily="34" charset="0"/>
              </a:rPr>
              <a:t>]</a:t>
            </a:r>
            <a:r>
              <a:rPr lang="pt-BR" altLang="pt-BR" sz="2000" b="1">
                <a:effectLst>
                  <a:outerShdw blurRad="38100" dist="38100" dir="2700000" algn="tl">
                    <a:srgbClr val="C0C0C0"/>
                  </a:outerShdw>
                </a:effectLst>
                <a:cs typeface="Arial" pitchFamily="34" charset="0"/>
              </a:rPr>
              <a:t> DE RODOVIAS CONCESSIONADAS, ONDE EXISTE O EMPREGO DE APLICAÇÕES ITS PARA APOIO À OPERAÇÃO.</a:t>
            </a:r>
          </a:p>
          <a:p>
            <a:pPr algn="just" eaLnBrk="1" hangingPunct="1">
              <a:buClrTx/>
              <a:buSzTx/>
              <a:buFontTx/>
              <a:buNone/>
            </a:pPr>
            <a:endParaRPr lang="pt-BR" altLang="pt-BR" sz="2000" b="1">
              <a:effectLst>
                <a:outerShdw blurRad="38100" dist="38100" dir="2700000" algn="tl">
                  <a:srgbClr val="C0C0C0"/>
                </a:outerShdw>
              </a:effectLst>
              <a:cs typeface="Arial" pitchFamily="34" charset="0"/>
            </a:endParaRPr>
          </a:p>
          <a:p>
            <a:pPr algn="just" eaLnBrk="1" hangingPunct="1">
              <a:buClrTx/>
              <a:buSzTx/>
              <a:buFontTx/>
              <a:buNone/>
            </a:pPr>
            <a:endParaRPr lang="pt-BR" altLang="pt-BR" sz="2000">
              <a:effectLst>
                <a:outerShdw blurRad="38100" dist="38100" dir="2700000" algn="tl">
                  <a:srgbClr val="C0C0C0"/>
                </a:outerShdw>
              </a:effectLst>
              <a:cs typeface="Arial" pitchFamily="34" charset="0"/>
            </a:endParaRPr>
          </a:p>
          <a:p>
            <a:pPr algn="just" eaLnBrk="1" hangingPunct="1">
              <a:buClrTx/>
              <a:buSzTx/>
              <a:buFontTx/>
              <a:buNone/>
            </a:pPr>
            <a:r>
              <a:rPr lang="pt-BR" altLang="pt-BR" sz="2000" b="1">
                <a:effectLst>
                  <a:outerShdw blurRad="38100" dist="38100" dir="2700000" algn="tl">
                    <a:srgbClr val="C0C0C0"/>
                  </a:outerShdw>
                </a:effectLst>
                <a:cs typeface="Arial" pitchFamily="34" charset="0"/>
              </a:rPr>
              <a:t>AS CONCESSÕES CONCENTRAM-SE EM OITO ( </a:t>
            </a:r>
            <a:r>
              <a:rPr lang="pt-BR" altLang="pt-BR" sz="2000" b="1">
                <a:solidFill>
                  <a:srgbClr val="0000CC"/>
                </a:solidFill>
                <a:effectLst>
                  <a:outerShdw blurRad="38100" dist="38100" dir="2700000" algn="tl">
                    <a:srgbClr val="C0C0C0"/>
                  </a:outerShdw>
                </a:effectLst>
                <a:cs typeface="Arial" pitchFamily="34" charset="0"/>
              </a:rPr>
              <a:t>9 ?</a:t>
            </a:r>
            <a:r>
              <a:rPr lang="pt-BR" altLang="pt-BR" sz="2000" b="1">
                <a:effectLst>
                  <a:outerShdw blurRad="38100" dist="38100" dir="2700000" algn="tl">
                    <a:srgbClr val="C0C0C0"/>
                  </a:outerShdw>
                </a:effectLst>
                <a:cs typeface="Arial" pitchFamily="34" charset="0"/>
              </a:rPr>
              <a:t> ) ESTADOS: BAHIA, ESPÍRITO SANTO, MINAS GERAIS, PARANÁ, </a:t>
            </a:r>
            <a:r>
              <a:rPr lang="pt-BR" altLang="pt-BR" sz="2000" b="1">
                <a:solidFill>
                  <a:srgbClr val="0000CC"/>
                </a:solidFill>
                <a:effectLst>
                  <a:outerShdw blurRad="38100" dist="38100" dir="2700000" algn="tl">
                    <a:srgbClr val="C0C0C0"/>
                  </a:outerShdw>
                </a:effectLst>
                <a:cs typeface="Arial" pitchFamily="34" charset="0"/>
              </a:rPr>
              <a:t>PERNAMBUCO</a:t>
            </a:r>
            <a:r>
              <a:rPr lang="pt-BR" altLang="pt-BR" sz="2000" b="1">
                <a:effectLst>
                  <a:outerShdw blurRad="38100" dist="38100" dir="2700000" algn="tl">
                    <a:srgbClr val="C0C0C0"/>
                  </a:outerShdw>
                </a:effectLst>
                <a:cs typeface="Arial" pitchFamily="34" charset="0"/>
              </a:rPr>
              <a:t>, RIO GRANDE DO SUL, RIO DE JANEIRO, SANTA CATARINA E SÃO PAULO, COM </a:t>
            </a:r>
            <a:r>
              <a:rPr lang="pt-BR" altLang="pt-BR" sz="2000" b="1">
                <a:solidFill>
                  <a:srgbClr val="FF3300"/>
                </a:solidFill>
                <a:effectLst>
                  <a:outerShdw blurRad="38100" dist="38100" dir="2700000" algn="tl">
                    <a:srgbClr val="C0C0C0"/>
                  </a:outerShdw>
                </a:effectLst>
                <a:cs typeface="Arial" pitchFamily="34" charset="0"/>
              </a:rPr>
              <a:t>44 LOTES</a:t>
            </a:r>
            <a:r>
              <a:rPr lang="pt-BR" altLang="pt-BR" sz="2000" b="1">
                <a:effectLst>
                  <a:outerShdw blurRad="38100" dist="38100" dir="2700000" algn="tl">
                    <a:srgbClr val="C0C0C0"/>
                  </a:outerShdw>
                </a:effectLst>
                <a:cs typeface="Arial" pitchFamily="34" charset="0"/>
              </a:rPr>
              <a:t> [</a:t>
            </a:r>
            <a:r>
              <a:rPr lang="pt-BR" altLang="pt-BR" sz="2000" b="1">
                <a:solidFill>
                  <a:srgbClr val="0000CC"/>
                </a:solidFill>
                <a:effectLst>
                  <a:outerShdw blurRad="38100" dist="38100" dir="2700000" algn="tl">
                    <a:srgbClr val="C0C0C0"/>
                  </a:outerShdw>
                </a:effectLst>
                <a:cs typeface="Arial" pitchFamily="34" charset="0"/>
              </a:rPr>
              <a:t>da ordem de 50 lotes</a:t>
            </a:r>
            <a:r>
              <a:rPr lang="pt-BR" altLang="pt-BR" sz="2000" b="1">
                <a:effectLst>
                  <a:outerShdw blurRad="38100" dist="38100" dir="2700000" algn="tl">
                    <a:srgbClr val="C0C0C0"/>
                  </a:outerShdw>
                </a:effectLst>
                <a:cs typeface="Arial" pitchFamily="34" charset="0"/>
              </a:rPr>
              <a:t>] CONCESSIONADOS.</a:t>
            </a:r>
            <a:endParaRPr lang="pt-BR" altLang="pt-BR" sz="2000">
              <a:effectLst>
                <a:outerShdw blurRad="38100" dist="38100" dir="2700000" algn="tl">
                  <a:srgbClr val="C0C0C0"/>
                </a:outerShdw>
              </a:effectLst>
              <a:cs typeface="Arial" pitchFamily="34" charset="0"/>
            </a:endParaRPr>
          </a:p>
          <a:p>
            <a:pPr algn="just">
              <a:buClrTx/>
              <a:buSzTx/>
              <a:buFontTx/>
              <a:buNone/>
            </a:pPr>
            <a:endParaRPr lang="pt-BR" altLang="pt-BR" sz="2000" b="1">
              <a:solidFill>
                <a:srgbClr val="FFFF00"/>
              </a:solidFill>
              <a:effectLst>
                <a:outerShdw blurRad="38100" dist="38100" dir="2700000" algn="tl">
                  <a:srgbClr val="C0C0C0"/>
                </a:outerShdw>
              </a:effectLst>
              <a:latin typeface="Times New Roman" pitchFamily="18" charset="0"/>
              <a:cs typeface="Arial" pitchFamily="34" charset="0"/>
              <a:sym typeface="Wingdings" pitchFamily="2" charset="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ChangeArrowheads="1"/>
          </p:cNvSpPr>
          <p:nvPr/>
        </p:nvSpPr>
        <p:spPr bwMode="auto">
          <a:xfrm>
            <a:off x="776288" y="260350"/>
            <a:ext cx="7634287" cy="701675"/>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2400" b="1">
                <a:effectLst>
                  <a:outerShdw blurRad="38100" dist="38100" dir="2700000" algn="tl">
                    <a:srgbClr val="C0C0C0"/>
                  </a:outerShdw>
                </a:effectLst>
                <a:cs typeface="Arial" pitchFamily="34" charset="0"/>
              </a:rPr>
              <a:t>BASE ITS INSTALADA NAS RODOVIAS DO BRASIL</a:t>
            </a:r>
          </a:p>
          <a:p>
            <a:pPr algn="ctr" eaLnBrk="1" hangingPunct="1">
              <a:buClrTx/>
              <a:buSzTx/>
              <a:buFontTx/>
              <a:buNone/>
            </a:pPr>
            <a:r>
              <a:rPr lang="pt-BR" altLang="pt-BR" sz="1600" b="1">
                <a:effectLst>
                  <a:outerShdw blurRad="38100" dist="38100" dir="2700000" algn="tl">
                    <a:srgbClr val="C0C0C0"/>
                  </a:outerShdw>
                </a:effectLst>
                <a:cs typeface="Arial" pitchFamily="34" charset="0"/>
              </a:rPr>
              <a:t>Fonte: ABCR e sites das Concessionárias (</a:t>
            </a:r>
            <a:r>
              <a:rPr lang="pt-BR" altLang="pt-BR" sz="1600" b="1">
                <a:solidFill>
                  <a:srgbClr val="FF0000"/>
                </a:solidFill>
                <a:effectLst>
                  <a:outerShdw blurRad="38100" dist="38100" dir="2700000" algn="tl">
                    <a:srgbClr val="C0C0C0"/>
                  </a:outerShdw>
                </a:effectLst>
                <a:cs typeface="Arial" pitchFamily="34" charset="0"/>
              </a:rPr>
              <a:t>2006 ?</a:t>
            </a:r>
            <a:r>
              <a:rPr lang="pt-BR" altLang="pt-BR" sz="1600" b="1">
                <a:effectLst>
                  <a:outerShdw blurRad="38100" dist="38100" dir="2700000" algn="tl">
                    <a:srgbClr val="C0C0C0"/>
                  </a:outerShdw>
                </a:effectLst>
                <a:cs typeface="Arial" pitchFamily="34" charset="0"/>
              </a:rPr>
              <a:t>)</a:t>
            </a:r>
          </a:p>
        </p:txBody>
      </p:sp>
      <p:pic>
        <p:nvPicPr>
          <p:cNvPr id="17080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1557338"/>
            <a:ext cx="8072437"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08036" name="Text Box 4"/>
          <p:cNvSpPr txBox="1">
            <a:spLocks noChangeArrowheads="1"/>
          </p:cNvSpPr>
          <p:nvPr/>
        </p:nvSpPr>
        <p:spPr bwMode="auto">
          <a:xfrm>
            <a:off x="879475" y="6299200"/>
            <a:ext cx="32480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19088" indent="-319088">
              <a:spcBef>
                <a:spcPct val="0"/>
              </a:spcBef>
              <a:defRPr>
                <a:solidFill>
                  <a:schemeClr val="tx1"/>
                </a:solidFill>
                <a:latin typeface="Arial" pitchFamily="34" charset="0"/>
              </a:defRPr>
            </a:lvl1pPr>
            <a:lvl2pPr>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spcBef>
                <a:spcPts val="700"/>
              </a:spcBef>
              <a:buFont typeface="Wingdings" pitchFamily="2" charset="2"/>
              <a:buNone/>
            </a:pPr>
            <a:r>
              <a:rPr lang="pt-BR" altLang="pt-BR">
                <a:solidFill>
                  <a:srgbClr val="FF0000"/>
                </a:solidFill>
                <a:latin typeface="Tw Cen MT" pitchFamily="34" charset="0"/>
              </a:rPr>
              <a:t>MLFF = Multi Lane Free Flow</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106" name="Retângulo 2"/>
          <p:cNvSpPr>
            <a:spLocks noChangeArrowheads="1"/>
          </p:cNvSpPr>
          <p:nvPr/>
        </p:nvSpPr>
        <p:spPr bwMode="auto">
          <a:xfrm>
            <a:off x="1241425" y="1989138"/>
            <a:ext cx="6661150" cy="4176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pt-BR"/>
          </a:p>
        </p:txBody>
      </p:sp>
      <p:sp>
        <p:nvSpPr>
          <p:cNvPr id="9" name="Forma livre 8"/>
          <p:cNvSpPr/>
          <p:nvPr/>
        </p:nvSpPr>
        <p:spPr>
          <a:xfrm>
            <a:off x="12446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1" name="Forma livre 10"/>
          <p:cNvSpPr/>
          <p:nvPr/>
        </p:nvSpPr>
        <p:spPr>
          <a:xfrm>
            <a:off x="25860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3" name="Forma livre 12">
            <a:hlinkClick r:id="rId3" action="ppaction://hlinksldjump"/>
          </p:cNvPr>
          <p:cNvSpPr/>
          <p:nvPr/>
        </p:nvSpPr>
        <p:spPr>
          <a:xfrm>
            <a:off x="3927475" y="5186363"/>
            <a:ext cx="1289050"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5" name="Forma livre 14"/>
          <p:cNvSpPr/>
          <p:nvPr/>
        </p:nvSpPr>
        <p:spPr>
          <a:xfrm>
            <a:off x="52705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grpSp>
        <p:nvGrpSpPr>
          <p:cNvPr id="1839111" name="Group 7"/>
          <p:cNvGrpSpPr>
            <a:grpSpLocks/>
          </p:cNvGrpSpPr>
          <p:nvPr/>
        </p:nvGrpSpPr>
        <p:grpSpPr bwMode="auto">
          <a:xfrm>
            <a:off x="1244600" y="1990725"/>
            <a:ext cx="6657975" cy="3108325"/>
            <a:chOff x="784" y="1254"/>
            <a:chExt cx="4194" cy="1958"/>
          </a:xfrm>
        </p:grpSpPr>
        <p:sp>
          <p:nvSpPr>
            <p:cNvPr id="6" name="Forma livre 5"/>
            <p:cNvSpPr/>
            <p:nvPr/>
          </p:nvSpPr>
          <p:spPr>
            <a:xfrm>
              <a:off x="784" y="1254"/>
              <a:ext cx="4192"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tx2">
                <a:lumMod val="50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5720" rIns="45720" spcCol="1270" anchor="ctr"/>
            <a:lstStyle/>
            <a:p>
              <a:pPr algn="ctr" defTabSz="533400" eaLnBrk="1" fontAlgn="auto" hangingPunct="1">
                <a:lnSpc>
                  <a:spcPct val="90000"/>
                </a:lnSpc>
                <a:spcBef>
                  <a:spcPct val="0"/>
                </a:spcBef>
                <a:spcAft>
                  <a:spcPct val="35000"/>
                </a:spcAft>
                <a:buClrTx/>
                <a:buSzTx/>
                <a:buFontTx/>
                <a:buNone/>
                <a:defRPr/>
              </a:pPr>
              <a:r>
                <a:rPr lang="pt-BR" sz="1200" dirty="0">
                  <a:effectLst>
                    <a:outerShdw blurRad="38100" dist="38100" dir="2700000" algn="tl">
                      <a:srgbClr val="000000">
                        <a:alpha val="43137"/>
                      </a:srgbClr>
                    </a:outerShdw>
                  </a:effectLst>
                  <a:latin typeface="Arial Narrow" pitchFamily="34" charset="0"/>
                  <a:cs typeface="Arial" pitchFamily="34" charset="0"/>
                </a:rPr>
                <a:t> </a:t>
              </a:r>
              <a:r>
                <a:rPr lang="pt-BR" sz="2000" dirty="0">
                  <a:effectLst>
                    <a:outerShdw blurRad="38100" dist="38100" dir="2700000" algn="tl">
                      <a:srgbClr val="000000">
                        <a:alpha val="43137"/>
                      </a:srgbClr>
                    </a:outerShdw>
                  </a:effectLst>
                  <a:latin typeface="Arial Narrow" pitchFamily="34" charset="0"/>
                  <a:cs typeface="Arial" pitchFamily="34" charset="0"/>
                </a:rPr>
                <a:t>Arquitetura de referência de ITS</a:t>
              </a:r>
            </a:p>
          </p:txBody>
        </p:sp>
        <p:sp>
          <p:nvSpPr>
            <p:cNvPr id="7" name="Forma livre 6"/>
            <p:cNvSpPr/>
            <p:nvPr/>
          </p:nvSpPr>
          <p:spPr>
            <a:xfrm>
              <a:off x="785" y="1925"/>
              <a:ext cx="4193"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accent2">
                <a:lumMod val="7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53340" tIns="53340" rIns="53340" bIns="53340" spcCol="1270" anchor="ctr"/>
            <a:lstStyle/>
            <a:p>
              <a:pPr algn="ctr" defTabSz="622300" eaLnBrk="1" fontAlgn="auto" hangingPunct="1">
                <a:lnSpc>
                  <a:spcPct val="90000"/>
                </a:lnSpc>
                <a:spcBef>
                  <a:spcPct val="0"/>
                </a:spcBef>
                <a:spcAft>
                  <a:spcPct val="35000"/>
                </a:spcAft>
                <a:buClrTx/>
                <a:buSzTx/>
                <a:buFontTx/>
                <a:buNone/>
                <a:defRPr/>
              </a:pPr>
              <a:r>
                <a:rPr lang="pt-BR" sz="1400" dirty="0">
                  <a:effectLst>
                    <a:outerShdw blurRad="38100" dist="38100" dir="2700000" algn="tl">
                      <a:srgbClr val="000000">
                        <a:alpha val="43137"/>
                      </a:srgbClr>
                    </a:outerShdw>
                  </a:effectLst>
                  <a:latin typeface="Arial Narrow" pitchFamily="34" charset="0"/>
                  <a:cs typeface="Arial" pitchFamily="34" charset="0"/>
                </a:rPr>
                <a:t>2. Operações e gerenciamento de tráfego</a:t>
              </a:r>
            </a:p>
          </p:txBody>
        </p:sp>
        <p:sp>
          <p:nvSpPr>
            <p:cNvPr id="8" name="Forma livre 7"/>
            <p:cNvSpPr/>
            <p:nvPr/>
          </p:nvSpPr>
          <p:spPr>
            <a:xfrm>
              <a:off x="784"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2.1 Gerenciamento e controle de tráfego</a:t>
              </a:r>
            </a:p>
          </p:txBody>
        </p:sp>
        <p:sp>
          <p:nvSpPr>
            <p:cNvPr id="10" name="Forma livre 9"/>
            <p:cNvSpPr/>
            <p:nvPr/>
          </p:nvSpPr>
          <p:spPr>
            <a:xfrm>
              <a:off x="1629"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b="1" dirty="0">
                  <a:solidFill>
                    <a:srgbClr val="FFFF00"/>
                  </a:solidFill>
                  <a:effectLst>
                    <a:outerShdw blurRad="38100" dist="38100" dir="2700000" algn="tl">
                      <a:srgbClr val="000000">
                        <a:alpha val="43137"/>
                      </a:srgbClr>
                    </a:outerShdw>
                  </a:effectLst>
                  <a:latin typeface="Arial Narrow" pitchFamily="34" charset="0"/>
                  <a:cs typeface="Arial" pitchFamily="34" charset="0"/>
                </a:rPr>
                <a:t>2.2 Gerenciamento de incidentes relacionados ao transporte</a:t>
              </a:r>
            </a:p>
          </p:txBody>
        </p:sp>
        <p:sp>
          <p:nvSpPr>
            <p:cNvPr id="12" name="Forma livre 11"/>
            <p:cNvSpPr/>
            <p:nvPr/>
          </p:nvSpPr>
          <p:spPr>
            <a:xfrm>
              <a:off x="2474" y="2596"/>
              <a:ext cx="812"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2.3 Gerenciamento de demanda</a:t>
              </a:r>
            </a:p>
          </p:txBody>
        </p:sp>
        <p:sp>
          <p:nvSpPr>
            <p:cNvPr id="14" name="Forma livre 13"/>
            <p:cNvSpPr/>
            <p:nvPr/>
          </p:nvSpPr>
          <p:spPr>
            <a:xfrm>
              <a:off x="3320"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2.4 Gerenciamento de manutenção da infraestrutura do transporte</a:t>
              </a:r>
            </a:p>
          </p:txBody>
        </p:sp>
        <p:sp>
          <p:nvSpPr>
            <p:cNvPr id="16" name="Forma livre 15"/>
            <p:cNvSpPr/>
            <p:nvPr/>
          </p:nvSpPr>
          <p:spPr>
            <a:xfrm>
              <a:off x="4165"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2.5 Diretrizes/ cumprimento das regras de trânsito</a:t>
              </a:r>
            </a:p>
          </p:txBody>
        </p:sp>
      </p:grpSp>
      <p:sp>
        <p:nvSpPr>
          <p:cNvPr id="17" name="Forma livre 16"/>
          <p:cNvSpPr/>
          <p:nvPr/>
        </p:nvSpPr>
        <p:spPr>
          <a:xfrm>
            <a:off x="66119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839120" name="Rectangle 16"/>
          <p:cNvSpPr>
            <a:spLocks/>
          </p:cNvSpPr>
          <p:nvPr/>
        </p:nvSpPr>
        <p:spPr bwMode="auto">
          <a:xfrm>
            <a:off x="250825" y="228600"/>
            <a:ext cx="8713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itchFamily="34" charset="0"/>
              </a:defRPr>
            </a:lvl1pPr>
            <a:lvl2pPr>
              <a:spcBef>
                <a:spcPct val="0"/>
              </a:spcBef>
              <a:defRPr sz="4400">
                <a:solidFill>
                  <a:schemeClr val="tx2"/>
                </a:solidFill>
                <a:latin typeface="Tw Cen MT" pitchFamily="34" charset="0"/>
              </a:defRPr>
            </a:lvl2pPr>
            <a:lvl3pPr>
              <a:spcBef>
                <a:spcPct val="0"/>
              </a:spcBef>
              <a:defRPr sz="4400">
                <a:solidFill>
                  <a:schemeClr val="tx2"/>
                </a:solidFill>
                <a:latin typeface="Tw Cen MT" pitchFamily="34" charset="0"/>
              </a:defRPr>
            </a:lvl3pPr>
            <a:lvl4pPr>
              <a:spcBef>
                <a:spcPct val="0"/>
              </a:spcBef>
              <a:defRPr sz="4400">
                <a:solidFill>
                  <a:schemeClr val="tx2"/>
                </a:solidFill>
                <a:latin typeface="Tw Cen MT" pitchFamily="34" charset="0"/>
              </a:defRPr>
            </a:lvl4pPr>
            <a:lvl5pPr>
              <a:spcBef>
                <a:spcPct val="0"/>
              </a:spcBef>
              <a:defRPr sz="4400">
                <a:solidFill>
                  <a:schemeClr val="tx2"/>
                </a:solidFill>
                <a:latin typeface="Tw Cen MT" pitchFamily="34" charset="0"/>
              </a:defRPr>
            </a:lvl5pPr>
            <a:lvl6pPr marL="457200" eaLnBrk="0" fontAlgn="base" hangingPunct="0">
              <a:spcBef>
                <a:spcPct val="0"/>
              </a:spcBef>
              <a:spcAft>
                <a:spcPct val="0"/>
              </a:spcAft>
              <a:defRPr sz="4400">
                <a:solidFill>
                  <a:schemeClr val="tx2"/>
                </a:solidFill>
                <a:latin typeface="Tw Cen MT" pitchFamily="34" charset="0"/>
              </a:defRPr>
            </a:lvl6pPr>
            <a:lvl7pPr marL="914400" eaLnBrk="0" fontAlgn="base" hangingPunct="0">
              <a:spcBef>
                <a:spcPct val="0"/>
              </a:spcBef>
              <a:spcAft>
                <a:spcPct val="0"/>
              </a:spcAft>
              <a:defRPr sz="4400">
                <a:solidFill>
                  <a:schemeClr val="tx2"/>
                </a:solidFill>
                <a:latin typeface="Tw Cen MT" pitchFamily="34" charset="0"/>
              </a:defRPr>
            </a:lvl7pPr>
            <a:lvl8pPr marL="1371600" eaLnBrk="0" fontAlgn="base" hangingPunct="0">
              <a:spcBef>
                <a:spcPct val="0"/>
              </a:spcBef>
              <a:spcAft>
                <a:spcPct val="0"/>
              </a:spcAft>
              <a:defRPr sz="4400">
                <a:solidFill>
                  <a:schemeClr val="tx2"/>
                </a:solidFill>
                <a:latin typeface="Tw Cen MT" pitchFamily="34" charset="0"/>
              </a:defRPr>
            </a:lvl8pPr>
            <a:lvl9pPr marL="1828800" eaLnBrk="0" fontAlgn="base" hangingPunct="0">
              <a:spcBef>
                <a:spcPct val="0"/>
              </a:spcBef>
              <a:spcAft>
                <a:spcPct val="0"/>
              </a:spcAft>
              <a:defRPr sz="4400">
                <a:solidFill>
                  <a:schemeClr val="tx2"/>
                </a:solidFill>
                <a:latin typeface="Tw Cen MT" pitchFamily="34" charset="0"/>
              </a:defRPr>
            </a:lvl9pPr>
          </a:lstStyle>
          <a:p>
            <a:pPr>
              <a:buClrTx/>
              <a:buSzTx/>
              <a:buFontTx/>
              <a:buNone/>
            </a:pPr>
            <a:r>
              <a:rPr lang="pt-BR" altLang="pt-BR" sz="2800" b="1" dirty="0"/>
              <a:t>14813 – 1:</a:t>
            </a:r>
            <a:r>
              <a:rPr lang="pt-BR" altLang="pt-BR" sz="3200" b="1" dirty="0"/>
              <a:t> Domínios de serviços (grupos) ITS</a:t>
            </a:r>
            <a:r>
              <a:rPr lang="pt-BR" altLang="pt-BR" sz="3200" dirty="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1154" name="Rectangle 2"/>
          <p:cNvSpPr>
            <a:spLocks noGrp="1"/>
          </p:cNvSpPr>
          <p:nvPr>
            <p:ph type="title"/>
          </p:nvPr>
        </p:nvSpPr>
        <p:spPr>
          <a:xfrm>
            <a:off x="179388" y="228600"/>
            <a:ext cx="8785225" cy="990600"/>
          </a:xfrm>
        </p:spPr>
        <p:txBody>
          <a:bodyPr/>
          <a:lstStyle/>
          <a:p>
            <a:r>
              <a:rPr lang="pt-BR" altLang="ja-JP" sz="2400" b="1" dirty="0"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1800" b="1" dirty="0" err="1" smtClean="0">
                <a:effectLst>
                  <a:outerShdw blurRad="38100" dist="38100" dir="2700000" algn="tl">
                    <a:srgbClr val="C0C0C0"/>
                  </a:outerShdw>
                </a:effectLst>
              </a:rPr>
              <a:t>Traffic</a:t>
            </a:r>
            <a:r>
              <a:rPr lang="pt-BR" altLang="pt-BR" sz="1800" b="1" dirty="0" smtClean="0">
                <a:effectLst>
                  <a:outerShdw blurRad="38100" dist="38100" dir="2700000" algn="tl">
                    <a:srgbClr val="C0C0C0"/>
                  </a:outerShdw>
                </a:effectLst>
              </a:rPr>
              <a:t> Management</a:t>
            </a:r>
            <a:r>
              <a:rPr lang="pt-BR" altLang="ja-JP" sz="2400" b="1" dirty="0" smtClean="0">
                <a:solidFill>
                  <a:srgbClr val="FF0000"/>
                </a:solidFill>
                <a:effectLst>
                  <a:outerShdw blurRad="38100" dist="38100" dir="2700000" algn="tl">
                    <a:srgbClr val="C0C0C0"/>
                  </a:outerShdw>
                </a:effectLst>
                <a:ea typeface="ＭＳ Ｐゴシック" pitchFamily="34" charset="-128"/>
              </a:rPr>
              <a:t>)</a:t>
            </a:r>
            <a:r>
              <a:rPr lang="pt-BR" altLang="ja-JP" sz="3200" b="1" dirty="0" smtClean="0">
                <a:effectLst>
                  <a:outerShdw blurRad="38100" dist="38100" dir="2700000" algn="tl">
                    <a:srgbClr val="C0C0C0"/>
                  </a:outerShdw>
                </a:effectLst>
                <a:ea typeface="ＭＳ Ｐゴシック" pitchFamily="34" charset="-128"/>
              </a:rPr>
              <a:t>: </a:t>
            </a:r>
            <a:r>
              <a:rPr lang="pt-BR" altLang="pt-BR" sz="3200" b="1" dirty="0" smtClean="0">
                <a:solidFill>
                  <a:srgbClr val="0000CC"/>
                </a:solidFill>
                <a:effectLst>
                  <a:outerShdw blurRad="38100" dist="38100" dir="2700000" algn="tl">
                    <a:srgbClr val="C0C0C0"/>
                  </a:outerShdw>
                </a:effectLst>
              </a:rPr>
              <a:t>Serviços/funções envolvidas</a:t>
            </a:r>
            <a:r>
              <a:rPr lang="pt-BR" altLang="pt-BR" sz="4000" dirty="0" smtClean="0">
                <a:effectLst>
                  <a:outerShdw blurRad="38100" dist="38100" dir="2700000" algn="tl">
                    <a:srgbClr val="C0C0C0"/>
                  </a:outerShdw>
                </a:effectLst>
              </a:rPr>
              <a:t>  </a:t>
            </a:r>
            <a:r>
              <a:rPr lang="pt-BR" altLang="ja-JP" sz="3200" b="1" dirty="0" smtClean="0">
                <a:effectLst>
                  <a:outerShdw blurRad="38100" dist="38100" dir="2700000" algn="tl">
                    <a:srgbClr val="C0C0C0"/>
                  </a:outerShdw>
                </a:effectLst>
                <a:ea typeface="ＭＳ Ｐゴシック" pitchFamily="34" charset="-128"/>
              </a:rPr>
              <a:t> </a:t>
            </a:r>
            <a:endParaRPr lang="pt-BR" altLang="pt-BR" sz="3200" b="1" dirty="0" smtClean="0">
              <a:effectLst>
                <a:outerShdw blurRad="38100" dist="38100" dir="2700000" algn="tl">
                  <a:srgbClr val="C0C0C0"/>
                </a:outerShdw>
              </a:effectLst>
              <a:ea typeface="ＭＳ Ｐゴシック" pitchFamily="34" charset="-128"/>
            </a:endParaRPr>
          </a:p>
        </p:txBody>
      </p:sp>
      <p:sp>
        <p:nvSpPr>
          <p:cNvPr id="1841155" name="Rectangle 3"/>
          <p:cNvSpPr>
            <a:spLocks noGrp="1"/>
          </p:cNvSpPr>
          <p:nvPr>
            <p:ph type="body" idx="1"/>
          </p:nvPr>
        </p:nvSpPr>
        <p:spPr>
          <a:xfrm>
            <a:off x="250825" y="1600200"/>
            <a:ext cx="8713788" cy="4852988"/>
          </a:xfrm>
        </p:spPr>
        <p:txBody>
          <a:bodyPr/>
          <a:lstStyle/>
          <a:p>
            <a:pPr>
              <a:lnSpc>
                <a:spcPct val="80000"/>
              </a:lnSpc>
            </a:pPr>
            <a:r>
              <a:rPr lang="en-US" altLang="pt-BR" sz="1900" b="1" smtClean="0">
                <a:solidFill>
                  <a:schemeClr val="bg2"/>
                </a:solidFill>
                <a:effectLst>
                  <a:outerShdw blurRad="38100" dist="38100" dir="2700000" algn="tl">
                    <a:srgbClr val="C0C0C0"/>
                  </a:outerShdw>
                </a:effectLst>
              </a:rPr>
              <a:t>Gerenciamento e controle (dos fluxos) de tráfego</a:t>
            </a:r>
          </a:p>
          <a:p>
            <a:pPr lvl="1">
              <a:lnSpc>
                <a:spcPct val="80000"/>
              </a:lnSpc>
            </a:pPr>
            <a:r>
              <a:rPr lang="en-US" altLang="pt-BR" sz="1800" smtClean="0">
                <a:solidFill>
                  <a:schemeClr val="bg2"/>
                </a:solidFill>
                <a:effectLst>
                  <a:outerShdw blurRad="38100" dist="38100" dir="2700000" algn="tl">
                    <a:srgbClr val="C0C0C0"/>
                  </a:outerShdw>
                </a:effectLst>
              </a:rPr>
              <a:t>Traffic Management and Control (AUTROADS)</a:t>
            </a:r>
          </a:p>
          <a:p>
            <a:pPr lvl="1">
              <a:lnSpc>
                <a:spcPct val="80000"/>
              </a:lnSpc>
            </a:pPr>
            <a:r>
              <a:rPr lang="en-US" altLang="pt-BR" sz="1800" smtClean="0">
                <a:solidFill>
                  <a:schemeClr val="bg2"/>
                </a:solidFill>
                <a:effectLst>
                  <a:outerShdw blurRad="38100" dist="38100" dir="2700000" algn="tl">
                    <a:srgbClr val="C0C0C0"/>
                  </a:outerShdw>
                </a:effectLst>
                <a:hlinkClick r:id="rId3"/>
              </a:rPr>
              <a:t>Traffic Control</a:t>
            </a:r>
            <a:r>
              <a:rPr lang="en-US" altLang="pt-BR" sz="1800" smtClean="0">
                <a:solidFill>
                  <a:schemeClr val="bg2"/>
                </a:solidFill>
                <a:effectLst>
                  <a:outerShdw blurRad="38100" dist="38100" dir="2700000" algn="tl">
                    <a:srgbClr val="C0C0C0"/>
                  </a:outerShdw>
                </a:effectLst>
              </a:rPr>
              <a:t> (CANADA)</a:t>
            </a:r>
            <a:endParaRPr lang="pt-BR" altLang="pt-BR" sz="1800" smtClean="0">
              <a:solidFill>
                <a:schemeClr val="bg2"/>
              </a:solidFill>
              <a:effectLst>
                <a:outerShdw blurRad="38100" dist="38100" dir="2700000" algn="tl">
                  <a:srgbClr val="C0C0C0"/>
                </a:outerShdw>
              </a:effectLst>
            </a:endParaRPr>
          </a:p>
          <a:p>
            <a:pPr>
              <a:lnSpc>
                <a:spcPct val="80000"/>
              </a:lnSpc>
            </a:pPr>
            <a:r>
              <a:rPr lang="pt-BR" altLang="pt-BR" sz="2500" b="1" smtClean="0">
                <a:solidFill>
                  <a:srgbClr val="FF0000"/>
                </a:solidFill>
                <a:effectLst>
                  <a:outerShdw blurRad="38100" dist="38100" dir="2700000" algn="tl">
                    <a:srgbClr val="C0C0C0"/>
                  </a:outerShdw>
                </a:effectLst>
              </a:rPr>
              <a:t>Gerenciamento de incidentes relacionados</a:t>
            </a:r>
            <a:r>
              <a:rPr lang="pt-BR" altLang="pt-BR" sz="1900" b="1" smtClean="0">
                <a:effectLst>
                  <a:outerShdw blurRad="38100" dist="38100" dir="2700000" algn="tl">
                    <a:srgbClr val="C0C0C0"/>
                  </a:outerShdw>
                </a:effectLst>
              </a:rPr>
              <a:t> </a:t>
            </a:r>
            <a:r>
              <a:rPr lang="pt-BR" altLang="pt-BR" sz="2500" b="1" smtClean="0">
                <a:solidFill>
                  <a:srgbClr val="FF0000"/>
                </a:solidFill>
                <a:effectLst>
                  <a:outerShdw blurRad="38100" dist="38100" dir="2700000" algn="tl">
                    <a:srgbClr val="C0C0C0"/>
                  </a:outerShdw>
                </a:effectLst>
              </a:rPr>
              <a:t>(</a:t>
            </a:r>
            <a:r>
              <a:rPr lang="pt-BR" altLang="pt-BR" sz="2500" b="1" smtClean="0">
                <a:solidFill>
                  <a:srgbClr val="0000CC"/>
                </a:solidFill>
                <a:effectLst>
                  <a:outerShdw blurRad="38100" dist="38100" dir="2700000" algn="tl">
                    <a:srgbClr val="C0C0C0"/>
                  </a:outerShdw>
                </a:effectLst>
              </a:rPr>
              <a:t>à rede de</a:t>
            </a:r>
            <a:r>
              <a:rPr lang="pt-BR" altLang="pt-BR" sz="2500" b="1" smtClean="0">
                <a:solidFill>
                  <a:srgbClr val="FF0000"/>
                </a:solidFill>
                <a:effectLst>
                  <a:outerShdw blurRad="38100" dist="38100" dir="2700000" algn="tl">
                    <a:srgbClr val="C0C0C0"/>
                  </a:outerShdw>
                </a:effectLst>
              </a:rPr>
              <a:t>) transportes</a:t>
            </a:r>
            <a:endParaRPr lang="pt-BR" altLang="pt-BR" sz="2100" b="1" smtClean="0">
              <a:effectLst>
                <a:outerShdw blurRad="38100" dist="38100" dir="2700000" algn="tl">
                  <a:srgbClr val="C0C0C0"/>
                </a:outerShdw>
              </a:effectLst>
            </a:endParaRPr>
          </a:p>
          <a:p>
            <a:pPr lvl="1">
              <a:lnSpc>
                <a:spcPct val="80000"/>
              </a:lnSpc>
            </a:pPr>
            <a:r>
              <a:rPr lang="pt-BR" altLang="pt-BR" sz="1800" smtClean="0">
                <a:effectLst>
                  <a:outerShdw blurRad="38100" dist="38100" dir="2700000" algn="tl">
                    <a:srgbClr val="C0C0C0"/>
                  </a:outerShdw>
                </a:effectLst>
              </a:rPr>
              <a:t>Incident Management (AUTROADS / CANADA)</a:t>
            </a:r>
          </a:p>
          <a:p>
            <a:pPr>
              <a:lnSpc>
                <a:spcPct val="80000"/>
              </a:lnSpc>
            </a:pPr>
            <a:r>
              <a:rPr lang="pt-BR" altLang="pt-BR" sz="1900" b="1" smtClean="0">
                <a:solidFill>
                  <a:schemeClr val="bg2"/>
                </a:solidFill>
                <a:effectLst>
                  <a:outerShdw blurRad="38100" dist="38100" dir="2700000" algn="tl">
                    <a:srgbClr val="C0C0C0"/>
                  </a:outerShdw>
                </a:effectLst>
              </a:rPr>
              <a:t>Gerenciamento de demanda</a:t>
            </a:r>
          </a:p>
          <a:p>
            <a:pPr lvl="1">
              <a:lnSpc>
                <a:spcPct val="80000"/>
              </a:lnSpc>
            </a:pPr>
            <a:r>
              <a:rPr lang="pt-BR" altLang="pt-BR" sz="1800" smtClean="0">
                <a:solidFill>
                  <a:schemeClr val="bg2"/>
                </a:solidFill>
                <a:effectLst>
                  <a:outerShdw blurRad="38100" dist="38100" dir="2700000" algn="tl">
                    <a:srgbClr val="C0C0C0"/>
                  </a:outerShdw>
                </a:effectLst>
              </a:rPr>
              <a:t>Demand Management (AUTROADS)</a:t>
            </a:r>
          </a:p>
          <a:p>
            <a:pPr lvl="1">
              <a:lnSpc>
                <a:spcPct val="80000"/>
              </a:lnSpc>
            </a:pPr>
            <a:r>
              <a:rPr lang="pt-BR" altLang="pt-BR" sz="1800" smtClean="0">
                <a:solidFill>
                  <a:schemeClr val="bg2"/>
                </a:solidFill>
                <a:effectLst>
                  <a:outerShdw blurRad="38100" dist="38100" dir="2700000" algn="tl">
                    <a:srgbClr val="C0C0C0"/>
                  </a:outerShdw>
                </a:effectLst>
                <a:hlinkClick r:id="rId4"/>
              </a:rPr>
              <a:t>Travel Demand Management</a:t>
            </a:r>
            <a:r>
              <a:rPr lang="pt-BR" altLang="pt-BR" sz="1800" smtClean="0">
                <a:solidFill>
                  <a:schemeClr val="bg2"/>
                </a:solidFill>
                <a:effectLst>
                  <a:outerShdw blurRad="38100" dist="38100" dir="2700000" algn="tl">
                    <a:srgbClr val="C0C0C0"/>
                  </a:outerShdw>
                </a:effectLst>
              </a:rPr>
              <a:t> (CANADA)</a:t>
            </a:r>
          </a:p>
          <a:p>
            <a:pPr>
              <a:lnSpc>
                <a:spcPct val="80000"/>
              </a:lnSpc>
            </a:pPr>
            <a:r>
              <a:rPr lang="pt-BR" altLang="pt-BR" sz="1900" b="1" smtClean="0">
                <a:solidFill>
                  <a:schemeClr val="bg2"/>
                </a:solidFill>
                <a:effectLst>
                  <a:outerShdw blurRad="38100" dist="38100" dir="2700000" algn="tl">
                    <a:srgbClr val="C0C0C0"/>
                  </a:outerShdw>
                </a:effectLst>
              </a:rPr>
              <a:t>Gerenciamento de manutenção da infraestrutura do transporte</a:t>
            </a:r>
            <a:r>
              <a:rPr lang="pt-BR" altLang="pt-BR" sz="1900" smtClean="0">
                <a:solidFill>
                  <a:schemeClr val="bg2"/>
                </a:solidFill>
                <a:effectLst>
                  <a:outerShdw blurRad="38100" dist="38100" dir="2700000" algn="tl">
                    <a:srgbClr val="C0C0C0"/>
                  </a:outerShdw>
                </a:effectLst>
              </a:rPr>
              <a:t> </a:t>
            </a:r>
            <a:endParaRPr lang="pt-BR" altLang="pt-BR" sz="1900" b="1" smtClean="0">
              <a:solidFill>
                <a:schemeClr val="bg2"/>
              </a:solidFill>
              <a:effectLst>
                <a:outerShdw blurRad="38100" dist="38100" dir="2700000" algn="tl">
                  <a:srgbClr val="C0C0C0"/>
                </a:outerShdw>
              </a:effectLst>
            </a:endParaRPr>
          </a:p>
          <a:p>
            <a:pPr lvl="1">
              <a:lnSpc>
                <a:spcPct val="80000"/>
              </a:lnSpc>
            </a:pPr>
            <a:r>
              <a:rPr lang="pt-BR" altLang="pt-BR" sz="1800" smtClean="0">
                <a:solidFill>
                  <a:schemeClr val="bg2"/>
                </a:solidFill>
                <a:effectLst>
                  <a:outerShdw blurRad="38100" dist="38100" dir="2700000" algn="tl">
                    <a:srgbClr val="C0C0C0"/>
                  </a:outerShdw>
                </a:effectLst>
              </a:rPr>
              <a:t>Infrastructure Maintenance Management (AUSTROADS)</a:t>
            </a:r>
            <a:endParaRPr lang="en-US" altLang="pt-BR" sz="1800" smtClean="0">
              <a:solidFill>
                <a:schemeClr val="bg2"/>
              </a:solidFill>
              <a:effectLst>
                <a:outerShdw blurRad="38100" dist="38100" dir="2700000" algn="tl">
                  <a:srgbClr val="C0C0C0"/>
                </a:outerShdw>
              </a:effectLst>
            </a:endParaRPr>
          </a:p>
          <a:p>
            <a:pPr>
              <a:lnSpc>
                <a:spcPct val="80000"/>
              </a:lnSpc>
            </a:pPr>
            <a:r>
              <a:rPr lang="pt-BR" altLang="pt-BR" sz="1900" b="1" smtClean="0">
                <a:solidFill>
                  <a:schemeClr val="bg2"/>
                </a:solidFill>
                <a:effectLst>
                  <a:outerShdw blurRad="38100" dist="38100" dir="2700000" algn="tl">
                    <a:srgbClr val="C0C0C0"/>
                  </a:outerShdw>
                </a:effectLst>
              </a:rPr>
              <a:t>Diretrizes/ cumprimento das regras de trânsito</a:t>
            </a:r>
            <a:endParaRPr lang="en-US" altLang="pt-BR" sz="1900" b="1" smtClean="0">
              <a:solidFill>
                <a:schemeClr val="bg2"/>
              </a:solidFill>
              <a:effectLst>
                <a:outerShdw blurRad="38100" dist="38100" dir="2700000" algn="tl">
                  <a:srgbClr val="C0C0C0"/>
                </a:outerShdw>
              </a:effectLst>
            </a:endParaRPr>
          </a:p>
          <a:p>
            <a:pPr lvl="1">
              <a:lnSpc>
                <a:spcPct val="80000"/>
              </a:lnSpc>
            </a:pPr>
            <a:r>
              <a:rPr lang="en-US" altLang="pt-BR" sz="1800" smtClean="0">
                <a:solidFill>
                  <a:schemeClr val="bg2"/>
                </a:solidFill>
                <a:effectLst>
                  <a:outerShdw blurRad="38100" dist="38100" dir="2700000" algn="tl">
                    <a:srgbClr val="C0C0C0"/>
                  </a:outerShdw>
                </a:effectLst>
              </a:rPr>
              <a:t>Policing / Enforcing Traffic Regulations (AUTROADS)</a:t>
            </a:r>
          </a:p>
          <a:p>
            <a:pPr lvl="1">
              <a:lnSpc>
                <a:spcPct val="80000"/>
              </a:lnSpc>
            </a:pPr>
            <a:r>
              <a:rPr lang="en-US" altLang="pt-BR" sz="1800" smtClean="0">
                <a:solidFill>
                  <a:schemeClr val="bg2"/>
                </a:solidFill>
                <a:effectLst>
                  <a:outerShdw blurRad="38100" dist="38100" dir="2700000" algn="tl">
                    <a:srgbClr val="C0C0C0"/>
                  </a:outerShdw>
                </a:effectLst>
                <a:hlinkClick r:id="rId5"/>
              </a:rPr>
              <a:t>Automated Dynamic Warning and Enforcement</a:t>
            </a:r>
            <a:r>
              <a:rPr lang="en-US" altLang="pt-BR" sz="1800" smtClean="0">
                <a:solidFill>
                  <a:schemeClr val="bg2"/>
                </a:solidFill>
                <a:effectLst>
                  <a:outerShdw blurRad="38100" dist="38100" dir="2700000" algn="tl">
                    <a:srgbClr val="C0C0C0"/>
                  </a:outerShdw>
                </a:effectLst>
              </a:rPr>
              <a:t> </a:t>
            </a:r>
            <a:r>
              <a:rPr lang="pt-BR" altLang="pt-BR" sz="1900" smtClean="0">
                <a:solidFill>
                  <a:schemeClr val="bg2"/>
                </a:solidFill>
                <a:effectLst>
                  <a:outerShdw blurRad="38100" dist="38100" dir="2700000" algn="tl">
                    <a:srgbClr val="C0C0C0"/>
                  </a:outerShdw>
                </a:effectLst>
              </a:rPr>
              <a:t>(CANADA)</a:t>
            </a:r>
          </a:p>
          <a:p>
            <a:pPr lvl="1">
              <a:lnSpc>
                <a:spcPct val="80000"/>
              </a:lnSpc>
            </a:pPr>
            <a:r>
              <a:rPr lang="en-US" altLang="pt-BR" sz="2000" smtClean="0">
                <a:solidFill>
                  <a:schemeClr val="bg2"/>
                </a:solidFill>
                <a:effectLst>
                  <a:outerShdw blurRad="38100" dist="38100" dir="2700000" algn="tl">
                    <a:srgbClr val="C0C0C0"/>
                  </a:outerShdw>
                </a:effectLst>
                <a:hlinkClick r:id="rId6"/>
              </a:rPr>
              <a:t>Emissions Testing And Mitigation</a:t>
            </a:r>
            <a:r>
              <a:rPr lang="en-US" altLang="pt-BR" sz="2000" b="1" smtClean="0">
                <a:solidFill>
                  <a:schemeClr val="bg2"/>
                </a:solidFill>
                <a:effectLst>
                  <a:outerShdw blurRad="38100" dist="38100" dir="2700000" algn="tl">
                    <a:srgbClr val="C0C0C0"/>
                  </a:outerShdw>
                </a:effectLst>
              </a:rPr>
              <a:t> </a:t>
            </a:r>
            <a:r>
              <a:rPr lang="en-US" altLang="pt-BR" sz="2000" smtClean="0">
                <a:solidFill>
                  <a:schemeClr val="bg2"/>
                </a:solidFill>
                <a:effectLst>
                  <a:outerShdw blurRad="38100" dist="38100" dir="2700000" algn="tl">
                    <a:srgbClr val="C0C0C0"/>
                  </a:outerShdw>
                </a:effectLst>
              </a:rPr>
              <a:t>(CANADA)</a:t>
            </a:r>
            <a:endParaRPr lang="pt-BR" altLang="pt-BR" sz="1500" smtClean="0">
              <a:solidFill>
                <a:schemeClr val="bg2"/>
              </a:solidFill>
              <a:effectLst>
                <a:outerShdw blurRad="38100" dist="38100" dir="2700000" algn="tl">
                  <a:srgbClr val="C0C0C0"/>
                </a:outerShdw>
              </a:effectLst>
            </a:endParaRPr>
          </a:p>
          <a:p>
            <a:pPr lvl="1">
              <a:lnSpc>
                <a:spcPct val="80000"/>
              </a:lnSpc>
            </a:pPr>
            <a:endParaRPr lang="pt-BR" altLang="pt-BR" sz="1800" smtClean="0">
              <a:solidFill>
                <a:schemeClr val="bg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2" name="Rectangle 2"/>
          <p:cNvSpPr>
            <a:spLocks noGrp="1"/>
          </p:cNvSpPr>
          <p:nvPr>
            <p:ph type="title"/>
          </p:nvPr>
        </p:nvSpPr>
        <p:spPr>
          <a:xfrm>
            <a:off x="323850" y="228600"/>
            <a:ext cx="8640763" cy="990600"/>
          </a:xfrm>
        </p:spPr>
        <p:txBody>
          <a:bodyPr/>
          <a:lstStyle/>
          <a:p>
            <a:r>
              <a:rPr lang="pt-BR" altLang="ja-JP" sz="2800" b="1" dirty="0" smtClean="0">
                <a:solidFill>
                  <a:srgbClr val="FF0000"/>
                </a:solidFill>
                <a:effectLst>
                  <a:outerShdw blurRad="38100" dist="38100" dir="2700000" algn="tl">
                    <a:srgbClr val="C0C0C0"/>
                  </a:outerShdw>
                </a:effectLst>
                <a:ea typeface="ＭＳ Ｐゴシック" pitchFamily="34" charset="-128"/>
              </a:rPr>
              <a:t>Operações e gerenciamento de tráfego:</a:t>
            </a:r>
            <a:r>
              <a:rPr lang="pt-BR" altLang="ja-JP" sz="3200" b="1" dirty="0" smtClean="0">
                <a:solidFill>
                  <a:srgbClr val="FF0000"/>
                </a:solidFill>
                <a:effectLst>
                  <a:outerShdw blurRad="38100" dist="38100" dir="2700000" algn="tl">
                    <a:srgbClr val="C0C0C0"/>
                  </a:outerShdw>
                </a:effectLst>
                <a:ea typeface="ＭＳ Ｐゴシック" pitchFamily="34" charset="-128"/>
              </a:rPr>
              <a:t> </a:t>
            </a:r>
            <a:r>
              <a:rPr lang="pt-BR" altLang="ja-JP" sz="2000" b="1" u="sng" dirty="0" smtClean="0">
                <a:solidFill>
                  <a:srgbClr val="0000CC"/>
                </a:solidFill>
                <a:effectLst>
                  <a:outerShdw blurRad="38100" dist="38100" dir="2700000" algn="tl">
                    <a:srgbClr val="C0C0C0"/>
                  </a:outerShdw>
                </a:effectLst>
                <a:ea typeface="ＭＳ Ｐゴシック" pitchFamily="34" charset="-128"/>
              </a:rPr>
              <a:t>Gerenciamento </a:t>
            </a:r>
            <a:r>
              <a:rPr lang="pt-BR" altLang="pt-BR" sz="2000" b="1" u="sng" dirty="0" smtClean="0">
                <a:solidFill>
                  <a:srgbClr val="0000CC"/>
                </a:solidFill>
                <a:effectLst>
                  <a:outerShdw blurRad="38100" dist="38100" dir="2700000" algn="tl">
                    <a:srgbClr val="C0C0C0"/>
                  </a:outerShdw>
                </a:effectLst>
              </a:rPr>
              <a:t>de incidentes</a:t>
            </a:r>
            <a:r>
              <a:rPr lang="pt-BR" altLang="pt-BR" sz="2000" b="1" dirty="0" smtClean="0">
                <a:solidFill>
                  <a:srgbClr val="0000CC"/>
                </a:solidFill>
                <a:effectLst>
                  <a:outerShdw blurRad="38100" dist="38100" dir="2700000" algn="tl">
                    <a:srgbClr val="C0C0C0"/>
                  </a:outerShdw>
                </a:effectLst>
              </a:rPr>
              <a:t> relacionados (</a:t>
            </a:r>
            <a:r>
              <a:rPr lang="pt-BR" altLang="pt-BR" sz="2000" b="1" dirty="0" smtClean="0">
                <a:solidFill>
                  <a:schemeClr val="tx1"/>
                </a:solidFill>
                <a:effectLst>
                  <a:outerShdw blurRad="38100" dist="38100" dir="2700000" algn="tl">
                    <a:srgbClr val="C0C0C0"/>
                  </a:outerShdw>
                </a:effectLst>
              </a:rPr>
              <a:t>à rede</a:t>
            </a:r>
            <a:r>
              <a:rPr lang="pt-BR" altLang="pt-BR" sz="2000" b="1" dirty="0" smtClean="0">
                <a:solidFill>
                  <a:srgbClr val="0000CC"/>
                </a:solidFill>
                <a:effectLst>
                  <a:outerShdw blurRad="38100" dist="38100" dir="2700000" algn="tl">
                    <a:srgbClr val="C0C0C0"/>
                  </a:outerShdw>
                </a:effectLst>
              </a:rPr>
              <a:t> </a:t>
            </a:r>
            <a:r>
              <a:rPr lang="pt-BR" altLang="pt-BR" sz="2000" b="1" dirty="0" smtClean="0">
                <a:solidFill>
                  <a:schemeClr val="tx1"/>
                </a:solidFill>
                <a:effectLst>
                  <a:outerShdw blurRad="38100" dist="38100" dir="2700000" algn="tl">
                    <a:srgbClr val="C0C0C0"/>
                  </a:outerShdw>
                </a:effectLst>
              </a:rPr>
              <a:t>de</a:t>
            </a:r>
            <a:r>
              <a:rPr lang="pt-BR" altLang="pt-BR" sz="2000" b="1" dirty="0" smtClean="0">
                <a:solidFill>
                  <a:srgbClr val="0000CC"/>
                </a:solidFill>
                <a:effectLst>
                  <a:outerShdw blurRad="38100" dist="38100" dir="2700000" algn="tl">
                    <a:srgbClr val="C0C0C0"/>
                  </a:outerShdw>
                </a:effectLst>
              </a:rPr>
              <a:t>) transportes</a:t>
            </a:r>
          </a:p>
        </p:txBody>
      </p:sp>
      <p:sp>
        <p:nvSpPr>
          <p:cNvPr id="1843203" name="Rectangle 3"/>
          <p:cNvSpPr>
            <a:spLocks noGrp="1"/>
          </p:cNvSpPr>
          <p:nvPr>
            <p:ph type="body" idx="1"/>
          </p:nvPr>
        </p:nvSpPr>
        <p:spPr>
          <a:xfrm>
            <a:off x="250825" y="1700808"/>
            <a:ext cx="8713788" cy="4852988"/>
          </a:xfrm>
        </p:spPr>
        <p:txBody>
          <a:bodyPr/>
          <a:lstStyle/>
          <a:p>
            <a:pPr>
              <a:lnSpc>
                <a:spcPct val="80000"/>
              </a:lnSpc>
            </a:pPr>
            <a:r>
              <a:rPr lang="pt-BR" altLang="pt-BR" sz="2000" b="1" dirty="0" smtClean="0">
                <a:effectLst>
                  <a:outerShdw blurRad="38100" dist="38100" dir="2700000" algn="tl">
                    <a:srgbClr val="C0C0C0"/>
                  </a:outerShdw>
                </a:effectLst>
              </a:rPr>
              <a:t>Definição da Funcionalidade [</a:t>
            </a:r>
            <a:r>
              <a:rPr lang="pt-BR" altLang="pt-BR" sz="2000" b="1" dirty="0" smtClean="0">
                <a:solidFill>
                  <a:srgbClr val="FF0000"/>
                </a:solidFill>
                <a:effectLst>
                  <a:outerShdw blurRad="38100" dist="38100" dir="2700000" algn="tl">
                    <a:srgbClr val="C0C0C0"/>
                  </a:outerShdw>
                </a:effectLst>
              </a:rPr>
              <a:t>PROPÓSITO</a:t>
            </a:r>
            <a:r>
              <a:rPr lang="pt-BR" altLang="pt-BR" sz="2000" b="1" dirty="0" smtClean="0">
                <a:effectLst>
                  <a:outerShdw blurRad="38100" dist="38100" dir="2700000" algn="tl">
                    <a:srgbClr val="C0C0C0"/>
                  </a:outerShdw>
                </a:effectLst>
              </a:rPr>
              <a:t> (o que é ?)]:</a:t>
            </a:r>
          </a:p>
          <a:p>
            <a:pPr lvl="1">
              <a:lnSpc>
                <a:spcPct val="80000"/>
              </a:lnSpc>
              <a:spcBef>
                <a:spcPts val="600"/>
              </a:spcBef>
            </a:pPr>
            <a:r>
              <a:rPr lang="pt-BR" altLang="pt-BR" sz="1600" b="1" dirty="0" smtClean="0">
                <a:solidFill>
                  <a:srgbClr val="FF0000"/>
                </a:solidFill>
                <a:effectLst>
                  <a:outerShdw blurRad="38100" dist="38100" dir="2700000" algn="tl">
                    <a:srgbClr val="C0C0C0"/>
                  </a:outerShdw>
                </a:effectLst>
              </a:rPr>
              <a:t>AUSTROADS</a:t>
            </a:r>
            <a:r>
              <a:rPr lang="pt-BR" altLang="pt-BR" sz="1600" b="1" dirty="0" smtClean="0">
                <a:effectLst>
                  <a:outerShdw blurRad="38100" dist="38100" dir="2700000" algn="tl">
                    <a:srgbClr val="C0C0C0"/>
                  </a:outerShdw>
                </a:effectLst>
              </a:rPr>
              <a:t>:</a:t>
            </a:r>
            <a:r>
              <a:rPr lang="pt-BR" altLang="pt-BR" sz="2400" dirty="0" smtClean="0">
                <a:solidFill>
                  <a:schemeClr val="bg2"/>
                </a:solidFill>
                <a:effectLst>
                  <a:outerShdw blurRad="38100" dist="38100" dir="2700000" algn="tl">
                    <a:srgbClr val="C0C0C0"/>
                  </a:outerShdw>
                </a:effectLst>
              </a:rPr>
              <a:t> </a:t>
            </a:r>
            <a:r>
              <a:rPr lang="pt-BR" altLang="pt-BR" sz="2000" dirty="0" smtClean="0">
                <a:solidFill>
                  <a:schemeClr val="bg2"/>
                </a:solidFill>
                <a:effectLst>
                  <a:outerShdw blurRad="38100" dist="38100" dir="2700000" algn="tl">
                    <a:srgbClr val="C0C0C0"/>
                  </a:outerShdw>
                </a:effectLst>
              </a:rPr>
              <a:t>Este grupo de serviços</a:t>
            </a:r>
            <a:r>
              <a:rPr lang="pt-BR" altLang="pt-BR" sz="2400" dirty="0" smtClean="0">
                <a:solidFill>
                  <a:schemeClr val="bg2"/>
                </a:solidFill>
                <a:effectLst>
                  <a:outerShdw blurRad="38100" dist="38100" dir="2700000" algn="tl">
                    <a:srgbClr val="C0C0C0"/>
                  </a:outerShdw>
                </a:effectLst>
              </a:rPr>
              <a:t> </a:t>
            </a:r>
            <a:r>
              <a:rPr lang="pt-BR" altLang="pt-BR" sz="2400" dirty="0" smtClean="0">
                <a:effectLst>
                  <a:outerShdw blurRad="38100" dist="38100" dir="2700000" algn="tl">
                    <a:srgbClr val="C0C0C0"/>
                  </a:outerShdw>
                </a:effectLst>
              </a:rPr>
              <a:t>permite </a:t>
            </a:r>
            <a:r>
              <a:rPr lang="pt-BR" altLang="pt-BR" sz="2400" dirty="0" smtClean="0">
                <a:solidFill>
                  <a:srgbClr val="FF0000"/>
                </a:solidFill>
                <a:effectLst>
                  <a:outerShdw blurRad="38100" dist="38100" dir="2700000" algn="tl">
                    <a:srgbClr val="C0C0C0"/>
                  </a:outerShdw>
                </a:effectLst>
              </a:rPr>
              <a:t>detectar e responder a vários incidentes na rede de transportes</a:t>
            </a:r>
            <a:r>
              <a:rPr lang="pt-BR" altLang="pt-BR" sz="2400" dirty="0" smtClean="0">
                <a:effectLst>
                  <a:outerShdw blurRad="38100" dist="38100" dir="2700000" algn="tl">
                    <a:srgbClr val="C0C0C0"/>
                  </a:outerShdw>
                </a:effectLst>
              </a:rPr>
              <a:t>, que podem envolver </a:t>
            </a:r>
            <a:r>
              <a:rPr lang="pt-BR" altLang="pt-BR" sz="2400" u="sng" dirty="0" smtClean="0">
                <a:effectLst>
                  <a:outerShdw blurRad="38100" dist="38100" dir="2700000" algn="tl">
                    <a:srgbClr val="C0C0C0"/>
                  </a:outerShdw>
                </a:effectLst>
              </a:rPr>
              <a:t>eventos iniciados na própria rede</a:t>
            </a:r>
            <a:r>
              <a:rPr lang="pt-BR" altLang="pt-BR" sz="2400" dirty="0" smtClean="0">
                <a:effectLst>
                  <a:outerShdw blurRad="38100" dist="38100" dir="2700000" algn="tl">
                    <a:srgbClr val="C0C0C0"/>
                  </a:outerShdw>
                </a:effectLst>
              </a:rPr>
              <a:t>, bem como eventos oriundos de fontes externas (por exemplo, desastres </a:t>
            </a:r>
            <a:r>
              <a:rPr lang="pt-BR" altLang="pt-BR" sz="2400" dirty="0" err="1" smtClean="0">
                <a:effectLst>
                  <a:outerShdw blurRad="38100" dist="38100" dir="2700000" algn="tl">
                    <a:srgbClr val="C0C0C0"/>
                  </a:outerShdw>
                </a:effectLst>
              </a:rPr>
              <a:t>naturais,ataques</a:t>
            </a:r>
            <a:r>
              <a:rPr lang="pt-BR" altLang="pt-BR" sz="2400" dirty="0" smtClean="0">
                <a:effectLst>
                  <a:outerShdw blurRad="38100" dist="38100" dir="2700000" algn="tl">
                    <a:srgbClr val="C0C0C0"/>
                  </a:outerShdw>
                </a:effectLst>
              </a:rPr>
              <a:t> terroristas)</a:t>
            </a:r>
          </a:p>
          <a:p>
            <a:pPr lvl="1">
              <a:lnSpc>
                <a:spcPct val="80000"/>
              </a:lnSpc>
              <a:spcBef>
                <a:spcPts val="600"/>
              </a:spcBef>
            </a:pPr>
            <a:endParaRPr lang="pt-BR" altLang="pt-BR" sz="2400" dirty="0" smtClean="0">
              <a:effectLst>
                <a:outerShdw blurRad="38100" dist="38100" dir="2700000" algn="tl">
                  <a:srgbClr val="C0C0C0"/>
                </a:outerShdw>
              </a:effectLst>
            </a:endParaRPr>
          </a:p>
          <a:p>
            <a:pPr lvl="1">
              <a:lnSpc>
                <a:spcPct val="80000"/>
              </a:lnSpc>
            </a:pPr>
            <a:r>
              <a:rPr lang="en-US" altLang="pt-BR" sz="2000" b="1" dirty="0" smtClean="0">
                <a:solidFill>
                  <a:srgbClr val="FF0000"/>
                </a:solidFill>
                <a:effectLst>
                  <a:outerShdw blurRad="38100" dist="38100" dir="2700000" algn="tl">
                    <a:srgbClr val="C0C0C0"/>
                  </a:outerShdw>
                </a:effectLst>
              </a:rPr>
              <a:t>ITS_CANADA</a:t>
            </a:r>
            <a:r>
              <a:rPr lang="en-US" altLang="pt-BR" sz="2000" b="1" dirty="0" smtClean="0">
                <a:effectLst>
                  <a:outerShdw blurRad="38100" dist="38100" dir="2700000" algn="tl">
                    <a:srgbClr val="C0C0C0"/>
                  </a:outerShdw>
                </a:effectLst>
              </a:rPr>
              <a:t> (</a:t>
            </a:r>
            <a:r>
              <a:rPr lang="en-US" altLang="pt-BR" sz="2000" b="1" dirty="0" err="1" smtClean="0">
                <a:effectLst>
                  <a:outerShdw blurRad="38100" dist="38100" dir="2700000" algn="tl">
                    <a:srgbClr val="C0C0C0"/>
                  </a:outerShdw>
                </a:effectLst>
              </a:rPr>
              <a:t>adaptado</a:t>
            </a:r>
            <a:r>
              <a:rPr lang="en-US" altLang="pt-BR" sz="2000" b="1" dirty="0" smtClean="0">
                <a:effectLst>
                  <a:outerShdw blurRad="38100" dist="38100" dir="2700000" algn="tl">
                    <a:srgbClr val="C0C0C0"/>
                  </a:outerShdw>
                </a:effectLst>
              </a:rPr>
              <a:t>):</a:t>
            </a:r>
            <a:r>
              <a:rPr lang="pt-BR" altLang="pt-BR" sz="2000" dirty="0" smtClean="0">
                <a:effectLst>
                  <a:outerShdw blurRad="38100" dist="38100" dir="2700000" algn="tl">
                    <a:srgbClr val="C0C0C0"/>
                  </a:outerShdw>
                </a:effectLst>
              </a:rPr>
              <a:t> O </a:t>
            </a:r>
            <a:r>
              <a:rPr lang="pt-BR" altLang="pt-BR" sz="2000" b="1" dirty="0" smtClean="0">
                <a:effectLst>
                  <a:outerShdw blurRad="38100" dist="38100" dir="2700000" algn="tl">
                    <a:srgbClr val="C0C0C0"/>
                  </a:outerShdw>
                </a:effectLst>
              </a:rPr>
              <a:t>Gerenciamento de incidentes </a:t>
            </a:r>
            <a:r>
              <a:rPr lang="pt-BR" altLang="pt-BR" sz="2000" b="1" dirty="0" smtClean="0">
                <a:solidFill>
                  <a:srgbClr val="FF0000"/>
                </a:solidFill>
                <a:effectLst>
                  <a:outerShdw blurRad="38100" dist="38100" dir="2700000" algn="tl">
                    <a:srgbClr val="C0C0C0"/>
                  </a:outerShdw>
                </a:effectLst>
              </a:rPr>
              <a:t>relacionados à rede de transportes</a:t>
            </a:r>
            <a:r>
              <a:rPr lang="pt-BR" altLang="pt-BR" sz="2000" dirty="0" smtClean="0">
                <a:effectLst>
                  <a:outerShdw blurRad="38100" dist="38100" dir="2700000" algn="tl">
                    <a:srgbClr val="C0C0C0"/>
                  </a:outerShdw>
                </a:effectLst>
              </a:rPr>
              <a:t> utiliza sensores, processamento de dados e comunicações para melhorar o gerenciamento de incidentes e capacidades de resposta  aos incidentes. </a:t>
            </a:r>
          </a:p>
          <a:p>
            <a:pPr lvl="1">
              <a:lnSpc>
                <a:spcPct val="80000"/>
              </a:lnSpc>
              <a:buFont typeface="Wingdings 2" pitchFamily="18" charset="2"/>
              <a:buNone/>
            </a:pPr>
            <a:r>
              <a:rPr lang="pt-BR" altLang="pt-BR" sz="2000" dirty="0" smtClean="0">
                <a:effectLst>
                  <a:outerShdw blurRad="38100" dist="38100" dir="2700000" algn="tl">
                    <a:srgbClr val="C0C0C0"/>
                  </a:outerShdw>
                </a:effectLst>
              </a:rPr>
              <a:t>	Este serviço ajuda a </a:t>
            </a:r>
            <a:r>
              <a:rPr lang="pt-BR" altLang="pt-BR" sz="2000" dirty="0" smtClean="0">
                <a:solidFill>
                  <a:srgbClr val="FF0000"/>
                </a:solidFill>
                <a:effectLst>
                  <a:outerShdw blurRad="38100" dist="38100" dir="2700000" algn="tl">
                    <a:srgbClr val="C0C0C0"/>
                  </a:outerShdw>
                </a:effectLst>
              </a:rPr>
              <a:t>identificar de forma rápida e com precisão os incidentes</a:t>
            </a:r>
            <a:r>
              <a:rPr lang="pt-BR" altLang="pt-BR" sz="2000" dirty="0" smtClean="0">
                <a:effectLst>
                  <a:outerShdw blurRad="38100" dist="38100" dir="2700000" algn="tl">
                    <a:srgbClr val="C0C0C0"/>
                  </a:outerShdw>
                </a:effectLst>
              </a:rPr>
              <a:t> e </a:t>
            </a:r>
            <a:r>
              <a:rPr lang="pt-BR" altLang="pt-BR" sz="2000" dirty="0" smtClean="0">
                <a:solidFill>
                  <a:srgbClr val="FF0000"/>
                </a:solidFill>
                <a:effectLst>
                  <a:outerShdw blurRad="38100" dist="38100" dir="2700000" algn="tl">
                    <a:srgbClr val="C0C0C0"/>
                  </a:outerShdw>
                </a:effectLst>
              </a:rPr>
              <a:t>implementar uma resposta </a:t>
            </a:r>
            <a:r>
              <a:rPr lang="pt-BR" altLang="pt-BR" sz="2000" dirty="0" smtClean="0">
                <a:solidFill>
                  <a:srgbClr val="0000CC"/>
                </a:solidFill>
                <a:effectLst>
                  <a:outerShdw blurRad="38100" dist="38100" dir="2700000" algn="tl">
                    <a:srgbClr val="C0C0C0"/>
                  </a:outerShdw>
                </a:effectLst>
              </a:rPr>
              <a:t>que </a:t>
            </a:r>
            <a:r>
              <a:rPr lang="pt-BR" altLang="pt-BR" sz="2000" b="1" u="sng" dirty="0" smtClean="0">
                <a:solidFill>
                  <a:srgbClr val="0000CC"/>
                </a:solidFill>
                <a:effectLst>
                  <a:outerShdw blurRad="38100" dist="38100" dir="2700000" algn="tl">
                    <a:srgbClr val="C0C0C0"/>
                  </a:outerShdw>
                </a:effectLst>
              </a:rPr>
              <a:t>minimiza</a:t>
            </a:r>
            <a:r>
              <a:rPr lang="pt-BR" altLang="pt-BR" sz="2000" dirty="0" smtClean="0">
                <a:solidFill>
                  <a:srgbClr val="0000CC"/>
                </a:solidFill>
                <a:effectLst>
                  <a:outerShdw blurRad="38100" dist="38100" dir="2700000" algn="tl">
                    <a:srgbClr val="C0C0C0"/>
                  </a:outerShdw>
                </a:effectLst>
              </a:rPr>
              <a:t> o congestionamento do tráfego</a:t>
            </a:r>
            <a:r>
              <a:rPr lang="pt-BR" altLang="pt-BR" sz="2000" dirty="0" smtClean="0">
                <a:effectLst>
                  <a:outerShdw blurRad="38100" dist="38100" dir="2700000" algn="tl">
                    <a:srgbClr val="C0C0C0"/>
                  </a:outerShdw>
                </a:effectLst>
              </a:rPr>
              <a:t> </a:t>
            </a:r>
            <a:r>
              <a:rPr lang="pt-BR" altLang="pt-BR" sz="2000" dirty="0" smtClean="0">
                <a:solidFill>
                  <a:srgbClr val="FF0000"/>
                </a:solidFill>
                <a:effectLst>
                  <a:outerShdw blurRad="38100" dist="38100" dir="2700000" algn="tl">
                    <a:srgbClr val="C0C0C0"/>
                  </a:outerShdw>
                </a:effectLst>
              </a:rPr>
              <a:t>e os efeitos desses incidentes sobre o meio ambiente</a:t>
            </a:r>
            <a:r>
              <a:rPr lang="pt-BR" altLang="pt-BR" sz="2000" dirty="0" smtClean="0">
                <a:effectLst>
                  <a:outerShdw blurRad="38100" dist="38100" dir="2700000" algn="tl">
                    <a:srgbClr val="C0C0C0"/>
                  </a:outerShdw>
                </a:effectLst>
              </a:rPr>
              <a:t> e </a:t>
            </a:r>
            <a:r>
              <a:rPr lang="pt-BR" altLang="pt-BR" sz="2000" dirty="0" smtClean="0">
                <a:solidFill>
                  <a:srgbClr val="FF0000"/>
                </a:solidFill>
                <a:effectLst>
                  <a:outerShdw blurRad="38100" dist="38100" dir="2700000" algn="tl">
                    <a:srgbClr val="C0C0C0"/>
                  </a:outerShdw>
                </a:effectLst>
              </a:rPr>
              <a:t>no movimento de pessoas e bens</a:t>
            </a:r>
          </a:p>
          <a:p>
            <a:pPr lvl="1">
              <a:lnSpc>
                <a:spcPct val="80000"/>
              </a:lnSpc>
            </a:pPr>
            <a:endParaRPr lang="pt-BR" altLang="pt-BR" sz="24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upo 25"/>
          <p:cNvGrpSpPr>
            <a:grpSpLocks/>
          </p:cNvGrpSpPr>
          <p:nvPr/>
        </p:nvGrpSpPr>
        <p:grpSpPr bwMode="auto">
          <a:xfrm>
            <a:off x="611188" y="836613"/>
            <a:ext cx="7705725" cy="5832475"/>
            <a:chOff x="1018281" y="1359590"/>
            <a:chExt cx="7054157" cy="5511291"/>
          </a:xfrm>
        </p:grpSpPr>
        <p:cxnSp>
          <p:nvCxnSpPr>
            <p:cNvPr id="33" name="Conector reto 32"/>
            <p:cNvCxnSpPr/>
            <p:nvPr/>
          </p:nvCxnSpPr>
          <p:spPr bwMode="auto">
            <a:xfrm rot="5400000">
              <a:off x="1321442" y="3394470"/>
              <a:ext cx="642034" cy="1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rot="5400000" flipH="1" flipV="1">
              <a:off x="5143994" y="3642734"/>
              <a:ext cx="286516"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rot="5400000" flipH="1" flipV="1">
              <a:off x="6642312" y="3642734"/>
              <a:ext cx="286516"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tângulo de cantos arredondados 50"/>
            <p:cNvSpPr/>
            <p:nvPr/>
          </p:nvSpPr>
          <p:spPr bwMode="auto">
            <a:xfrm>
              <a:off x="1429555" y="4215741"/>
              <a:ext cx="3141963" cy="2356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00"/>
            </a:p>
          </p:txBody>
        </p:sp>
        <p:sp>
          <p:nvSpPr>
            <p:cNvPr id="52" name="Retângulo de cantos arredondados 51"/>
            <p:cNvSpPr/>
            <p:nvPr/>
          </p:nvSpPr>
          <p:spPr bwMode="auto">
            <a:xfrm>
              <a:off x="1072051" y="1428594"/>
              <a:ext cx="1213478" cy="2143613"/>
            </a:xfrm>
            <a:prstGeom prst="roundRect">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00"/>
            </a:p>
          </p:txBody>
        </p:sp>
        <p:sp>
          <p:nvSpPr>
            <p:cNvPr id="53" name="Retângulo de cantos arredondados 52"/>
            <p:cNvSpPr/>
            <p:nvPr/>
          </p:nvSpPr>
          <p:spPr bwMode="auto">
            <a:xfrm>
              <a:off x="2429403" y="1428594"/>
              <a:ext cx="5643035" cy="2143613"/>
            </a:xfrm>
            <a:prstGeom prst="roundRect">
              <a:avLst/>
            </a:prstGeom>
            <a:solidFill>
              <a:srgbClr val="13F9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00"/>
            </a:p>
          </p:txBody>
        </p:sp>
        <p:sp>
          <p:nvSpPr>
            <p:cNvPr id="54" name="Retângulo de cantos arredondados 53"/>
            <p:cNvSpPr/>
            <p:nvPr/>
          </p:nvSpPr>
          <p:spPr bwMode="auto">
            <a:xfrm>
              <a:off x="5072895" y="4215741"/>
              <a:ext cx="2999543" cy="2356624"/>
            </a:xfrm>
            <a:prstGeom prst="roundRect">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00"/>
            </a:p>
          </p:txBody>
        </p:sp>
        <p:sp>
          <p:nvSpPr>
            <p:cNvPr id="55" name="Fluxograma: Terminação 54"/>
            <p:cNvSpPr/>
            <p:nvPr/>
          </p:nvSpPr>
          <p:spPr bwMode="auto">
            <a:xfrm>
              <a:off x="1072051" y="3714714"/>
              <a:ext cx="2570829" cy="286515"/>
            </a:xfrm>
            <a:prstGeom prst="flowChartTerminator">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00"/>
            </a:p>
          </p:txBody>
        </p:sp>
        <p:sp>
          <p:nvSpPr>
            <p:cNvPr id="56" name="Fluxograma: Terminação 55"/>
            <p:cNvSpPr/>
            <p:nvPr/>
          </p:nvSpPr>
          <p:spPr bwMode="auto">
            <a:xfrm>
              <a:off x="3857964" y="3714714"/>
              <a:ext cx="4214474" cy="286515"/>
            </a:xfrm>
            <a:prstGeom prst="flowChartTerminator">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00"/>
            </a:p>
          </p:txBody>
        </p:sp>
        <p:sp>
          <p:nvSpPr>
            <p:cNvPr id="57" name="Fluxograma: Terminação 56"/>
            <p:cNvSpPr>
              <a:spLocks noChangeArrowheads="1"/>
            </p:cNvSpPr>
            <p:nvPr/>
          </p:nvSpPr>
          <p:spPr bwMode="auto">
            <a:xfrm rot="-5400000">
              <a:off x="-71846" y="5215631"/>
              <a:ext cx="2572635" cy="284840"/>
            </a:xfrm>
            <a:prstGeom prst="flowChartTerminator">
              <a:avLst/>
            </a:prstGeom>
            <a:solidFill>
              <a:srgbClr val="FF6699"/>
            </a:solidFill>
            <a:ln w="25400" algn="ctr">
              <a:solidFill>
                <a:srgbClr val="385D8A"/>
              </a:solidFill>
              <a:miter lim="800000"/>
              <a:headEnd/>
              <a:tailEnd/>
            </a:ln>
          </p:spPr>
          <p:txBody>
            <a:bodyPr vert="eaVert" anchor="ctr"/>
            <a:lstStyle/>
            <a:p>
              <a:pPr algn="ctr">
                <a:defRPr/>
              </a:pPr>
              <a:endParaRPr lang="pt-BR" sz="1000">
                <a:solidFill>
                  <a:schemeClr val="lt1"/>
                </a:solidFill>
                <a:latin typeface="+mn-lt"/>
              </a:endParaRPr>
            </a:p>
          </p:txBody>
        </p:sp>
        <p:sp>
          <p:nvSpPr>
            <p:cNvPr id="58" name="Fluxograma: Terminação 57"/>
            <p:cNvSpPr>
              <a:spLocks noChangeArrowheads="1"/>
            </p:cNvSpPr>
            <p:nvPr/>
          </p:nvSpPr>
          <p:spPr bwMode="auto">
            <a:xfrm rot="-5400000">
              <a:off x="3541701" y="5270407"/>
              <a:ext cx="2572636" cy="286294"/>
            </a:xfrm>
            <a:prstGeom prst="flowChartTerminator">
              <a:avLst/>
            </a:prstGeom>
            <a:solidFill>
              <a:srgbClr val="FF6699"/>
            </a:solidFill>
            <a:ln w="25400" algn="ctr">
              <a:solidFill>
                <a:srgbClr val="385D8A"/>
              </a:solidFill>
              <a:miter lim="800000"/>
              <a:headEnd/>
              <a:tailEnd/>
            </a:ln>
          </p:spPr>
          <p:txBody>
            <a:bodyPr vert="eaVert" anchor="ctr"/>
            <a:lstStyle/>
            <a:p>
              <a:pPr algn="ctr">
                <a:defRPr/>
              </a:pPr>
              <a:endParaRPr lang="pt-BR" sz="1000">
                <a:solidFill>
                  <a:schemeClr val="lt1"/>
                </a:solidFill>
                <a:latin typeface="+mn-lt"/>
              </a:endParaRPr>
            </a:p>
          </p:txBody>
        </p:sp>
        <p:sp>
          <p:nvSpPr>
            <p:cNvPr id="59" name="Retângulo 58"/>
            <p:cNvSpPr/>
            <p:nvPr/>
          </p:nvSpPr>
          <p:spPr bwMode="auto">
            <a:xfrm rot="16200000">
              <a:off x="-39704" y="5236797"/>
              <a:ext cx="2446054"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entre Veículos</a:t>
              </a:r>
            </a:p>
          </p:txBody>
        </p:sp>
        <p:sp>
          <p:nvSpPr>
            <p:cNvPr id="60" name="Retângulo 59"/>
            <p:cNvSpPr/>
            <p:nvPr/>
          </p:nvSpPr>
          <p:spPr bwMode="auto">
            <a:xfrm rot="16200000">
              <a:off x="3429931" y="5310293"/>
              <a:ext cx="2797562"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Short range - DSR</a:t>
              </a:r>
            </a:p>
          </p:txBody>
        </p:sp>
        <p:sp>
          <p:nvSpPr>
            <p:cNvPr id="61" name="Retângulo 60"/>
            <p:cNvSpPr/>
            <p:nvPr/>
          </p:nvSpPr>
          <p:spPr bwMode="auto">
            <a:xfrm>
              <a:off x="1099811" y="3738877"/>
              <a:ext cx="2688558"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Sem Fio (Celular)</a:t>
              </a:r>
            </a:p>
          </p:txBody>
        </p:sp>
        <p:sp>
          <p:nvSpPr>
            <p:cNvPr id="62" name="Retângulo 61"/>
            <p:cNvSpPr/>
            <p:nvPr/>
          </p:nvSpPr>
          <p:spPr bwMode="auto">
            <a:xfrm>
              <a:off x="4707770" y="3748733"/>
              <a:ext cx="2727029"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entre Bases Fixas</a:t>
              </a:r>
            </a:p>
          </p:txBody>
        </p:sp>
        <p:cxnSp>
          <p:nvCxnSpPr>
            <p:cNvPr id="63" name="Conector reto 62"/>
            <p:cNvCxnSpPr/>
            <p:nvPr/>
          </p:nvCxnSpPr>
          <p:spPr bwMode="auto">
            <a:xfrm rot="5400000">
              <a:off x="581552" y="5062862"/>
              <a:ext cx="2143614" cy="203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bwMode="auto">
            <a:xfrm rot="5400000">
              <a:off x="1286584" y="4786544"/>
              <a:ext cx="1572083" cy="1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bwMode="auto">
            <a:xfrm rot="5400000">
              <a:off x="1787389" y="4572033"/>
              <a:ext cx="1143060" cy="1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bwMode="auto">
            <a:xfrm rot="5400000">
              <a:off x="2279240" y="4350021"/>
              <a:ext cx="729038" cy="1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bwMode="auto">
            <a:xfrm rot="5400000">
              <a:off x="2939412" y="4133564"/>
              <a:ext cx="285015" cy="203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03" name="CaixaDeTexto 67"/>
            <p:cNvSpPr txBox="1">
              <a:spLocks noChangeArrowheads="1"/>
            </p:cNvSpPr>
            <p:nvPr/>
          </p:nvSpPr>
          <p:spPr bwMode="auto">
            <a:xfrm>
              <a:off x="5286526" y="4286245"/>
              <a:ext cx="1357351"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Call Boxes</a:t>
              </a:r>
            </a:p>
          </p:txBody>
        </p:sp>
        <p:sp>
          <p:nvSpPr>
            <p:cNvPr id="69" name="Retângulo 68"/>
            <p:cNvSpPr/>
            <p:nvPr/>
          </p:nvSpPr>
          <p:spPr>
            <a:xfrm>
              <a:off x="5006507" y="5951762"/>
              <a:ext cx="1673856"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Equipamentos</a:t>
              </a:r>
            </a:p>
            <a:p>
              <a:pPr algn="ctr">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 de Campo</a:t>
              </a:r>
            </a:p>
          </p:txBody>
        </p:sp>
        <p:sp>
          <p:nvSpPr>
            <p:cNvPr id="70" name="Retângulo 69"/>
            <p:cNvSpPr/>
            <p:nvPr/>
          </p:nvSpPr>
          <p:spPr>
            <a:xfrm>
              <a:off x="3714744" y="6286520"/>
              <a:ext cx="729687"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Frota</a:t>
              </a:r>
            </a:p>
          </p:txBody>
        </p:sp>
        <p:sp>
          <p:nvSpPr>
            <p:cNvPr id="20506" name="CaixaDeTexto 70"/>
            <p:cNvSpPr txBox="1">
              <a:spLocks noChangeArrowheads="1"/>
            </p:cNvSpPr>
            <p:nvPr/>
          </p:nvSpPr>
          <p:spPr bwMode="auto">
            <a:xfrm>
              <a:off x="5500156" y="4572760"/>
              <a:ext cx="1358804"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CFTV Câmeras</a:t>
              </a:r>
            </a:p>
          </p:txBody>
        </p:sp>
        <p:sp>
          <p:nvSpPr>
            <p:cNvPr id="20507" name="CaixaDeTexto 71"/>
            <p:cNvSpPr txBox="1">
              <a:spLocks noChangeArrowheads="1"/>
            </p:cNvSpPr>
            <p:nvPr/>
          </p:nvSpPr>
          <p:spPr bwMode="auto">
            <a:xfrm>
              <a:off x="6071290" y="5174291"/>
              <a:ext cx="1357351" cy="231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Pedágios</a:t>
              </a:r>
            </a:p>
          </p:txBody>
        </p:sp>
        <p:sp>
          <p:nvSpPr>
            <p:cNvPr id="20508" name="CaixaDeTexto 72"/>
            <p:cNvSpPr txBox="1">
              <a:spLocks noChangeArrowheads="1"/>
            </p:cNvSpPr>
            <p:nvPr/>
          </p:nvSpPr>
          <p:spPr bwMode="auto">
            <a:xfrm>
              <a:off x="5812608" y="4872775"/>
              <a:ext cx="1499771" cy="231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Analisador de Tráfego</a:t>
              </a:r>
            </a:p>
          </p:txBody>
        </p:sp>
        <p:sp>
          <p:nvSpPr>
            <p:cNvPr id="20509" name="CaixaDeTexto 73"/>
            <p:cNvSpPr txBox="1">
              <a:spLocks noChangeArrowheads="1"/>
            </p:cNvSpPr>
            <p:nvPr/>
          </p:nvSpPr>
          <p:spPr bwMode="auto">
            <a:xfrm>
              <a:off x="6359036" y="5484808"/>
              <a:ext cx="1355898"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PMV</a:t>
              </a:r>
            </a:p>
          </p:txBody>
        </p:sp>
        <p:sp>
          <p:nvSpPr>
            <p:cNvPr id="20510" name="CaixaDeTexto 74"/>
            <p:cNvSpPr txBox="1">
              <a:spLocks noChangeArrowheads="1"/>
            </p:cNvSpPr>
            <p:nvPr/>
          </p:nvSpPr>
          <p:spPr bwMode="auto">
            <a:xfrm>
              <a:off x="1715849" y="6131342"/>
              <a:ext cx="1713402"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Frota Operacional de Operação e Manutenção</a:t>
              </a:r>
            </a:p>
          </p:txBody>
        </p:sp>
        <p:sp>
          <p:nvSpPr>
            <p:cNvPr id="20511" name="CaixaDeTexto 75"/>
            <p:cNvSpPr txBox="1">
              <a:spLocks noChangeArrowheads="1"/>
            </p:cNvSpPr>
            <p:nvPr/>
          </p:nvSpPr>
          <p:spPr bwMode="auto">
            <a:xfrm>
              <a:off x="1896054" y="5610814"/>
              <a:ext cx="1714855"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Frota de Veículos de Transporte de Passageiros</a:t>
              </a:r>
            </a:p>
          </p:txBody>
        </p:sp>
        <p:sp>
          <p:nvSpPr>
            <p:cNvPr id="20512" name="CaixaDeTexto 76"/>
            <p:cNvSpPr txBox="1">
              <a:spLocks noChangeArrowheads="1"/>
            </p:cNvSpPr>
            <p:nvPr/>
          </p:nvSpPr>
          <p:spPr bwMode="auto">
            <a:xfrm>
              <a:off x="2215773" y="5138290"/>
              <a:ext cx="164219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Frota de Veículos de Transporte de Carga</a:t>
              </a:r>
            </a:p>
          </p:txBody>
        </p:sp>
        <p:sp>
          <p:nvSpPr>
            <p:cNvPr id="20513" name="CaixaDeTexto 77"/>
            <p:cNvSpPr txBox="1">
              <a:spLocks noChangeArrowheads="1"/>
            </p:cNvSpPr>
            <p:nvPr/>
          </p:nvSpPr>
          <p:spPr bwMode="auto">
            <a:xfrm>
              <a:off x="2358193" y="4701766"/>
              <a:ext cx="2143568"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Atendimento de Emergências Ambulâncias / Polícia / Bombeiros</a:t>
              </a:r>
            </a:p>
          </p:txBody>
        </p:sp>
        <p:sp>
          <p:nvSpPr>
            <p:cNvPr id="20514" name="CaixaDeTexto 78"/>
            <p:cNvSpPr txBox="1">
              <a:spLocks noChangeArrowheads="1"/>
            </p:cNvSpPr>
            <p:nvPr/>
          </p:nvSpPr>
          <p:spPr bwMode="auto">
            <a:xfrm>
              <a:off x="2644487" y="4269744"/>
              <a:ext cx="164219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Veículos de Usuários Particulares</a:t>
              </a:r>
            </a:p>
          </p:txBody>
        </p:sp>
        <p:sp>
          <p:nvSpPr>
            <p:cNvPr id="20515" name="CaixaDeTexto 79"/>
            <p:cNvSpPr txBox="1">
              <a:spLocks noChangeArrowheads="1"/>
            </p:cNvSpPr>
            <p:nvPr/>
          </p:nvSpPr>
          <p:spPr bwMode="auto">
            <a:xfrm>
              <a:off x="1102570" y="1928120"/>
              <a:ext cx="1124829"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Apoio ao Usuário à Distância</a:t>
              </a:r>
            </a:p>
          </p:txBody>
        </p:sp>
        <p:sp>
          <p:nvSpPr>
            <p:cNvPr id="20516" name="CaixaDeTexto 80"/>
            <p:cNvSpPr txBox="1">
              <a:spLocks noChangeArrowheads="1"/>
            </p:cNvSpPr>
            <p:nvPr/>
          </p:nvSpPr>
          <p:spPr bwMode="auto">
            <a:xfrm>
              <a:off x="1098211" y="2628657"/>
              <a:ext cx="1117562"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Acesso a Informações</a:t>
              </a:r>
            </a:p>
          </p:txBody>
        </p:sp>
        <p:sp>
          <p:nvSpPr>
            <p:cNvPr id="20517" name="CaixaDeTexto 81"/>
            <p:cNvSpPr txBox="1">
              <a:spLocks noChangeArrowheads="1"/>
            </p:cNvSpPr>
            <p:nvPr/>
          </p:nvSpPr>
          <p:spPr bwMode="auto">
            <a:xfrm>
              <a:off x="2785453" y="2307640"/>
              <a:ext cx="1214931"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solidFill>
                    <a:srgbClr val="FF0000"/>
                  </a:solidFill>
                  <a:latin typeface="Arial" panose="020B0604020202020204" pitchFamily="34" charset="0"/>
                  <a:cs typeface="Arial" panose="020B0604020202020204" pitchFamily="34" charset="0"/>
                </a:rPr>
                <a:t>Gestão de Implantação e Manutenção</a:t>
              </a:r>
            </a:p>
          </p:txBody>
        </p:sp>
        <p:sp>
          <p:nvSpPr>
            <p:cNvPr id="20518" name="CaixaDeTexto 82"/>
            <p:cNvSpPr txBox="1">
              <a:spLocks noChangeArrowheads="1"/>
            </p:cNvSpPr>
            <p:nvPr/>
          </p:nvSpPr>
          <p:spPr bwMode="auto">
            <a:xfrm>
              <a:off x="6286373" y="1787113"/>
              <a:ext cx="121493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solidFill>
                    <a:srgbClr val="FF0000"/>
                  </a:solidFill>
                  <a:latin typeface="Arial" panose="020B0604020202020204" pitchFamily="34" charset="0"/>
                  <a:cs typeface="Arial" panose="020B0604020202020204" pitchFamily="34" charset="0"/>
                </a:rPr>
                <a:t>Administração de Pedágios</a:t>
              </a:r>
            </a:p>
          </p:txBody>
        </p:sp>
        <p:sp>
          <p:nvSpPr>
            <p:cNvPr id="20519" name="CaixaDeTexto 83"/>
            <p:cNvSpPr txBox="1">
              <a:spLocks noChangeArrowheads="1"/>
            </p:cNvSpPr>
            <p:nvPr/>
          </p:nvSpPr>
          <p:spPr bwMode="auto">
            <a:xfrm>
              <a:off x="2785453" y="2951174"/>
              <a:ext cx="1214931"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Administração de Transporte de Passageiros</a:t>
              </a:r>
            </a:p>
          </p:txBody>
        </p:sp>
        <p:sp>
          <p:nvSpPr>
            <p:cNvPr id="20520" name="CaixaDeTexto 84"/>
            <p:cNvSpPr txBox="1">
              <a:spLocks noChangeArrowheads="1"/>
            </p:cNvSpPr>
            <p:nvPr/>
          </p:nvSpPr>
          <p:spPr bwMode="auto">
            <a:xfrm>
              <a:off x="4642728" y="2307640"/>
              <a:ext cx="1357352"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Serviços de Geração de Dados e Informações</a:t>
              </a:r>
            </a:p>
          </p:txBody>
        </p:sp>
        <p:sp>
          <p:nvSpPr>
            <p:cNvPr id="20521" name="CaixaDeTexto 85"/>
            <p:cNvSpPr txBox="1">
              <a:spLocks noChangeArrowheads="1"/>
            </p:cNvSpPr>
            <p:nvPr/>
          </p:nvSpPr>
          <p:spPr bwMode="auto">
            <a:xfrm>
              <a:off x="2714243" y="1817114"/>
              <a:ext cx="1358805"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b="1">
                  <a:solidFill>
                    <a:srgbClr val="FF0000"/>
                  </a:solidFill>
                  <a:latin typeface="Arial" panose="020B0604020202020204" pitchFamily="34" charset="0"/>
                  <a:cs typeface="Arial" panose="020B0604020202020204" pitchFamily="34" charset="0"/>
                </a:rPr>
                <a:t>Gestão da Operação do Tráfego</a:t>
              </a:r>
            </a:p>
          </p:txBody>
        </p:sp>
        <p:sp>
          <p:nvSpPr>
            <p:cNvPr id="20522" name="CaixaDeTexto 86"/>
            <p:cNvSpPr txBox="1">
              <a:spLocks noChangeArrowheads="1"/>
            </p:cNvSpPr>
            <p:nvPr/>
          </p:nvSpPr>
          <p:spPr bwMode="auto">
            <a:xfrm>
              <a:off x="4642728" y="2930173"/>
              <a:ext cx="1428562"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Gerenciamento dos Dados Arquivados/Coletados</a:t>
              </a:r>
            </a:p>
          </p:txBody>
        </p:sp>
        <p:sp>
          <p:nvSpPr>
            <p:cNvPr id="20523" name="CaixaDeTexto 87"/>
            <p:cNvSpPr txBox="1">
              <a:spLocks noChangeArrowheads="1"/>
            </p:cNvSpPr>
            <p:nvPr/>
          </p:nvSpPr>
          <p:spPr bwMode="auto">
            <a:xfrm>
              <a:off x="4713938" y="1817114"/>
              <a:ext cx="1216385"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b="1">
                  <a:solidFill>
                    <a:srgbClr val="FF0000"/>
                  </a:solidFill>
                  <a:latin typeface="Arial" panose="020B0604020202020204" pitchFamily="34" charset="0"/>
                  <a:cs typeface="Arial" panose="020B0604020202020204" pitchFamily="34" charset="0"/>
                </a:rPr>
                <a:t>Gestão de emergências</a:t>
              </a:r>
            </a:p>
          </p:txBody>
        </p:sp>
        <p:sp>
          <p:nvSpPr>
            <p:cNvPr id="20524" name="CaixaDeTexto 88"/>
            <p:cNvSpPr txBox="1">
              <a:spLocks noChangeArrowheads="1"/>
            </p:cNvSpPr>
            <p:nvPr/>
          </p:nvSpPr>
          <p:spPr bwMode="auto">
            <a:xfrm>
              <a:off x="6286373" y="2390144"/>
              <a:ext cx="1357351"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Gestão de Veículos Comerciais</a:t>
              </a:r>
            </a:p>
          </p:txBody>
        </p:sp>
        <p:sp>
          <p:nvSpPr>
            <p:cNvPr id="20525" name="CaixaDeTexto 89"/>
            <p:cNvSpPr txBox="1">
              <a:spLocks noChangeArrowheads="1"/>
            </p:cNvSpPr>
            <p:nvPr/>
          </p:nvSpPr>
          <p:spPr bwMode="auto">
            <a:xfrm>
              <a:off x="6286373" y="2960175"/>
              <a:ext cx="135735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solidFill>
                    <a:srgbClr val="FF0000"/>
                  </a:solidFill>
                  <a:latin typeface="Arial" panose="020B0604020202020204" pitchFamily="34" charset="0"/>
                  <a:cs typeface="Arial" panose="020B0604020202020204" pitchFamily="34" charset="0"/>
                </a:rPr>
                <a:t>Gestão da Frota Operacional</a:t>
              </a:r>
            </a:p>
          </p:txBody>
        </p:sp>
        <p:sp>
          <p:nvSpPr>
            <p:cNvPr id="91" name="Retângulo 90"/>
            <p:cNvSpPr/>
            <p:nvPr/>
          </p:nvSpPr>
          <p:spPr>
            <a:xfrm>
              <a:off x="1142976" y="1500174"/>
              <a:ext cx="1112805"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Usuários</a:t>
              </a:r>
            </a:p>
          </p:txBody>
        </p:sp>
        <p:sp>
          <p:nvSpPr>
            <p:cNvPr id="92" name="Retângulo 91"/>
            <p:cNvSpPr/>
            <p:nvPr/>
          </p:nvSpPr>
          <p:spPr>
            <a:xfrm>
              <a:off x="4294186" y="1406711"/>
              <a:ext cx="2278188"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Centros de Controle</a:t>
              </a:r>
            </a:p>
          </p:txBody>
        </p:sp>
        <p:grpSp>
          <p:nvGrpSpPr>
            <p:cNvPr id="20528" name="Grupo 129"/>
            <p:cNvGrpSpPr>
              <a:grpSpLocks/>
            </p:cNvGrpSpPr>
            <p:nvPr/>
          </p:nvGrpSpPr>
          <p:grpSpPr bwMode="auto">
            <a:xfrm>
              <a:off x="2205038" y="2275523"/>
              <a:ext cx="1866900" cy="1500187"/>
              <a:chOff x="2205021" y="2214554"/>
              <a:chExt cx="1866915" cy="1500200"/>
            </a:xfrm>
          </p:grpSpPr>
          <p:cxnSp>
            <p:nvCxnSpPr>
              <p:cNvPr id="106" name="Conector reto 116"/>
              <p:cNvCxnSpPr/>
              <p:nvPr/>
            </p:nvCxnSpPr>
            <p:spPr>
              <a:xfrm>
                <a:off x="2359630" y="2215169"/>
                <a:ext cx="1711962" cy="1357584"/>
              </a:xfrm>
              <a:prstGeom prst="bentConnector3">
                <a:avLst>
                  <a:gd name="adj1" fmla="val -60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rot="5400000">
                <a:off x="4000338" y="3644007"/>
                <a:ext cx="142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2205582" y="2233170"/>
                <a:ext cx="1424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2224475" y="2848208"/>
                <a:ext cx="1438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29" name="CaixaDeTexto 93"/>
            <p:cNvSpPr txBox="1">
              <a:spLocks noChangeArrowheads="1"/>
            </p:cNvSpPr>
            <p:nvPr/>
          </p:nvSpPr>
          <p:spPr bwMode="auto">
            <a:xfrm>
              <a:off x="6500003" y="5786324"/>
              <a:ext cx="1357352"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EST METEOR.</a:t>
              </a:r>
            </a:p>
          </p:txBody>
        </p:sp>
        <p:sp>
          <p:nvSpPr>
            <p:cNvPr id="20530" name="CaixaDeTexto 94"/>
            <p:cNvSpPr txBox="1">
              <a:spLocks noChangeArrowheads="1"/>
            </p:cNvSpPr>
            <p:nvPr/>
          </p:nvSpPr>
          <p:spPr bwMode="auto">
            <a:xfrm>
              <a:off x="6643877" y="6111841"/>
              <a:ext cx="1357351"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eaLnBrk="1" hangingPunct="1">
                <a:spcBef>
                  <a:spcPct val="0"/>
                </a:spcBef>
                <a:buClrTx/>
                <a:buSzTx/>
                <a:buFontTx/>
                <a:buNone/>
              </a:pPr>
              <a:r>
                <a:rPr lang="pt-BR" altLang="pt-BR" sz="1000">
                  <a:latin typeface="Arial" panose="020B0604020202020204" pitchFamily="34" charset="0"/>
                  <a:cs typeface="Arial" panose="020B0604020202020204" pitchFamily="34" charset="0"/>
                </a:rPr>
                <a:t>BALANÇAS</a:t>
              </a:r>
            </a:p>
          </p:txBody>
        </p:sp>
        <p:cxnSp>
          <p:nvCxnSpPr>
            <p:cNvPr id="96" name="Conector reto 95"/>
            <p:cNvCxnSpPr/>
            <p:nvPr/>
          </p:nvCxnSpPr>
          <p:spPr>
            <a:xfrm rot="5400000" flipH="1" flipV="1">
              <a:off x="6358222" y="4143010"/>
              <a:ext cx="285015"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rot="5400000">
              <a:off x="6495445" y="4286267"/>
              <a:ext cx="571531"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rot="5400000">
              <a:off x="6643590" y="4428775"/>
              <a:ext cx="856546"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rot="5400000">
              <a:off x="6785173" y="4572033"/>
              <a:ext cx="1143060"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rot="5400000">
              <a:off x="6823201" y="4750542"/>
              <a:ext cx="1500079"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rot="5400000">
              <a:off x="6894323" y="4893050"/>
              <a:ext cx="1785094"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rot="5400000">
              <a:off x="6858938" y="5000305"/>
              <a:ext cx="2143614"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rot="10800000" flipH="1" flipV="1">
              <a:off x="4984246" y="4412251"/>
              <a:ext cx="286294" cy="1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rot="10800000" flipV="1">
              <a:off x="5000232" y="5573312"/>
              <a:ext cx="13573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a:stCxn id="20530" idx="1"/>
            </p:cNvCxnSpPr>
            <p:nvPr/>
          </p:nvCxnSpPr>
          <p:spPr>
            <a:xfrm rot="10800000">
              <a:off x="4929021" y="6215346"/>
              <a:ext cx="1714855" cy="19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6977" name="Text Box 65"/>
          <p:cNvSpPr txBox="1">
            <a:spLocks noChangeArrowheads="1"/>
          </p:cNvSpPr>
          <p:nvPr/>
        </p:nvSpPr>
        <p:spPr bwMode="auto">
          <a:xfrm>
            <a:off x="177800" y="325438"/>
            <a:ext cx="8813800" cy="366712"/>
          </a:xfrm>
          <a:prstGeom prst="rect">
            <a:avLst/>
          </a:prstGeom>
          <a:noFill/>
          <a:ln w="9525">
            <a:noFill/>
            <a:miter lim="800000"/>
            <a:headEnd/>
            <a:tailEnd/>
          </a:ln>
          <a:effectLst/>
        </p:spPr>
        <p:txBody>
          <a:bodyPr wrap="none">
            <a:spAutoFit/>
          </a:bodyPr>
          <a:lstStyle/>
          <a:p>
            <a:pPr algn="ctr" eaLnBrk="0" hangingPunct="0">
              <a:defRPr/>
            </a:pPr>
            <a:r>
              <a:rPr lang="pt-BR" sz="1800" b="1">
                <a:effectLst>
                  <a:outerShdw blurRad="38100" dist="38100" dir="2700000" algn="tl">
                    <a:srgbClr val="C0C0C0"/>
                  </a:outerShdw>
                </a:effectLst>
                <a:latin typeface="Times New Roman" pitchFamily="18" charset="0"/>
              </a:rPr>
              <a:t>Diagrama de Interconexão da </a:t>
            </a:r>
            <a:r>
              <a:rPr lang="pt-BR" sz="1800" b="1">
                <a:solidFill>
                  <a:srgbClr val="FF3300"/>
                </a:solidFill>
                <a:effectLst>
                  <a:outerShdw blurRad="38100" dist="38100" dir="2700000" algn="tl">
                    <a:srgbClr val="C0C0C0"/>
                  </a:outerShdw>
                </a:effectLst>
                <a:latin typeface="Times New Roman" pitchFamily="18" charset="0"/>
              </a:rPr>
              <a:t>Arquitetura Física</a:t>
            </a:r>
            <a:r>
              <a:rPr lang="pt-BR" sz="1800" b="1">
                <a:effectLst>
                  <a:outerShdw blurRad="38100" dist="38100" dir="2700000" algn="tl">
                    <a:srgbClr val="C0C0C0"/>
                  </a:outerShdw>
                </a:effectLst>
                <a:latin typeface="Times New Roman" pitchFamily="18" charset="0"/>
              </a:rPr>
              <a:t> do Modelo Nacional Americano de ITS</a:t>
            </a:r>
          </a:p>
        </p:txBody>
      </p:sp>
    </p:spTree>
    <p:extLst>
      <p:ext uri="{BB962C8B-B14F-4D97-AF65-F5344CB8AC3E}">
        <p14:creationId xmlns:p14="http://schemas.microsoft.com/office/powerpoint/2010/main" val="5375522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50" name="Rectangle 2"/>
          <p:cNvSpPr>
            <a:spLocks noGrp="1"/>
          </p:cNvSpPr>
          <p:nvPr>
            <p:ph type="title"/>
          </p:nvPr>
        </p:nvSpPr>
        <p:spPr>
          <a:xfrm>
            <a:off x="323850" y="228600"/>
            <a:ext cx="8640763" cy="990600"/>
          </a:xfrm>
        </p:spPr>
        <p:txBody>
          <a:bodyPr/>
          <a:lstStyle/>
          <a:p>
            <a:r>
              <a:rPr lang="pt-BR" altLang="ja-JP" sz="2800" b="1" dirty="0" smtClean="0">
                <a:solidFill>
                  <a:srgbClr val="FF0000"/>
                </a:solidFill>
                <a:ea typeface="ＭＳ Ｐゴシック" pitchFamily="34" charset="-128"/>
              </a:rPr>
              <a:t>Operações e gerenciamento de tráfego: </a:t>
            </a:r>
            <a:r>
              <a:rPr lang="pt-BR" altLang="pt-BR" sz="1200" b="1" dirty="0" smtClean="0"/>
              <a:t>(ABNT/ISO 14813-1)</a:t>
            </a:r>
            <a:r>
              <a:rPr lang="pt-BR" altLang="ja-JP" sz="3200" b="1" dirty="0" smtClean="0">
                <a:solidFill>
                  <a:srgbClr val="FF0000"/>
                </a:solidFill>
                <a:ea typeface="ＭＳ Ｐゴシック" pitchFamily="34" charset="-128"/>
              </a:rPr>
              <a:t> </a:t>
            </a:r>
            <a:r>
              <a:rPr lang="pt-BR" altLang="ja-JP" sz="2000" b="1" u="sng" dirty="0" smtClean="0">
                <a:solidFill>
                  <a:srgbClr val="0000CC"/>
                </a:solidFill>
                <a:ea typeface="ＭＳ Ｐゴシック" pitchFamily="34" charset="-128"/>
              </a:rPr>
              <a:t>Gerenciamento </a:t>
            </a:r>
            <a:r>
              <a:rPr lang="pt-BR" altLang="pt-BR" sz="2000" b="1" u="sng" dirty="0" smtClean="0">
                <a:solidFill>
                  <a:srgbClr val="0000CC"/>
                </a:solidFill>
              </a:rPr>
              <a:t>de incidentes</a:t>
            </a:r>
            <a:r>
              <a:rPr lang="pt-BR" altLang="pt-BR" sz="2000" b="1" dirty="0" smtClean="0">
                <a:solidFill>
                  <a:srgbClr val="0000CC"/>
                </a:solidFill>
              </a:rPr>
              <a:t> relacionados </a:t>
            </a:r>
            <a:r>
              <a:rPr lang="pt-BR" altLang="pt-BR" sz="2000" b="1" dirty="0" smtClean="0">
                <a:solidFill>
                  <a:srgbClr val="0000CC"/>
                </a:solidFill>
                <a:effectLst>
                  <a:outerShdw blurRad="38100" dist="38100" dir="2700000" algn="tl">
                    <a:srgbClr val="C0C0C0"/>
                  </a:outerShdw>
                </a:effectLst>
              </a:rPr>
              <a:t>(</a:t>
            </a:r>
            <a:r>
              <a:rPr lang="pt-BR" altLang="pt-BR" sz="2000" b="1" dirty="0" smtClean="0">
                <a:solidFill>
                  <a:schemeClr val="tx1"/>
                </a:solidFill>
                <a:effectLst>
                  <a:outerShdw blurRad="38100" dist="38100" dir="2700000" algn="tl">
                    <a:srgbClr val="C0C0C0"/>
                  </a:outerShdw>
                </a:effectLst>
              </a:rPr>
              <a:t>à rede</a:t>
            </a:r>
            <a:r>
              <a:rPr lang="pt-BR" altLang="pt-BR" sz="2000" b="1" dirty="0" smtClean="0">
                <a:solidFill>
                  <a:srgbClr val="0000CC"/>
                </a:solidFill>
                <a:effectLst>
                  <a:outerShdw blurRad="38100" dist="38100" dir="2700000" algn="tl">
                    <a:srgbClr val="C0C0C0"/>
                  </a:outerShdw>
                </a:effectLst>
              </a:rPr>
              <a:t> </a:t>
            </a:r>
            <a:r>
              <a:rPr lang="pt-BR" altLang="pt-BR" sz="2000" b="1" dirty="0" smtClean="0">
                <a:solidFill>
                  <a:schemeClr val="tx1"/>
                </a:solidFill>
                <a:effectLst>
                  <a:outerShdw blurRad="38100" dist="38100" dir="2700000" algn="tl">
                    <a:srgbClr val="C0C0C0"/>
                  </a:outerShdw>
                </a:effectLst>
              </a:rPr>
              <a:t>de</a:t>
            </a:r>
            <a:r>
              <a:rPr lang="pt-BR" altLang="pt-BR" sz="2000" b="1" dirty="0" smtClean="0">
                <a:solidFill>
                  <a:srgbClr val="0000CC"/>
                </a:solidFill>
                <a:effectLst>
                  <a:outerShdw blurRad="38100" dist="38100" dir="2700000" algn="tl">
                    <a:srgbClr val="C0C0C0"/>
                  </a:outerShdw>
                </a:effectLst>
              </a:rPr>
              <a:t>) transportes</a:t>
            </a:r>
          </a:p>
        </p:txBody>
      </p:sp>
      <p:sp>
        <p:nvSpPr>
          <p:cNvPr id="1845251" name="Rectangle 3"/>
          <p:cNvSpPr>
            <a:spLocks noGrp="1"/>
          </p:cNvSpPr>
          <p:nvPr>
            <p:ph type="body" idx="1"/>
          </p:nvPr>
        </p:nvSpPr>
        <p:spPr>
          <a:xfrm>
            <a:off x="250825" y="1600200"/>
            <a:ext cx="8713788" cy="4997450"/>
          </a:xfrm>
        </p:spPr>
        <p:txBody>
          <a:bodyPr/>
          <a:lstStyle/>
          <a:p>
            <a:pPr>
              <a:lnSpc>
                <a:spcPct val="8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nSpc>
                <a:spcPct val="80000"/>
              </a:lnSpc>
            </a:pPr>
            <a:r>
              <a:rPr lang="pt-BR" altLang="pt-BR" sz="1600" b="1" dirty="0" smtClean="0"/>
              <a:t>ABNT/ISO 14813-1: </a:t>
            </a:r>
            <a:r>
              <a:rPr lang="pt-BR" altLang="pt-BR" sz="2500" dirty="0" smtClean="0">
                <a:effectLst>
                  <a:outerShdw blurRad="38100" dist="38100" dir="2700000" algn="tl">
                    <a:srgbClr val="C0C0C0"/>
                  </a:outerShdw>
                </a:effectLst>
              </a:rPr>
              <a:t>provê a </a:t>
            </a:r>
            <a:r>
              <a:rPr lang="pt-BR" altLang="pt-BR" sz="2500" dirty="0" smtClean="0">
                <a:solidFill>
                  <a:srgbClr val="FF0000"/>
                </a:solidFill>
                <a:effectLst>
                  <a:outerShdw blurRad="38100" dist="38100" dir="2700000" algn="tl">
                    <a:srgbClr val="C0C0C0"/>
                  </a:outerShdw>
                </a:effectLst>
              </a:rPr>
              <a:t>capacidade de detectar e responder a vários incidentes na rede de transportes</a:t>
            </a:r>
            <a:r>
              <a:rPr lang="pt-BR" altLang="pt-BR" sz="2500" dirty="0" smtClean="0">
                <a:effectLst>
                  <a:outerShdw blurRad="38100" dist="38100" dir="2700000" algn="tl">
                    <a:srgbClr val="C0C0C0"/>
                  </a:outerShdw>
                </a:effectLst>
              </a:rPr>
              <a:t>, que </a:t>
            </a:r>
            <a:r>
              <a:rPr lang="pt-BR" altLang="pt-BR" sz="2500" dirty="0" smtClean="0">
                <a:solidFill>
                  <a:srgbClr val="FF0000"/>
                </a:solidFill>
                <a:effectLst>
                  <a:outerShdw blurRad="38100" dist="38100" dir="2700000" algn="tl">
                    <a:srgbClr val="C0C0C0"/>
                  </a:outerShdw>
                </a:effectLst>
              </a:rPr>
              <a:t>envolve especificamente condições iniciadas na própria rede</a:t>
            </a:r>
          </a:p>
          <a:p>
            <a:pPr lvl="2">
              <a:lnSpc>
                <a:spcPct val="80000"/>
              </a:lnSpc>
            </a:pPr>
            <a:r>
              <a:rPr lang="pt-BR" altLang="pt-BR" sz="2200" dirty="0" smtClean="0">
                <a:effectLst>
                  <a:outerShdw blurRad="38100" dist="38100" dir="2700000" algn="tl">
                    <a:srgbClr val="C0C0C0"/>
                  </a:outerShdw>
                </a:effectLst>
              </a:rPr>
              <a:t>não são tratados aqui, por ex., incidentes provocados por fontes externas</a:t>
            </a:r>
          </a:p>
          <a:p>
            <a:pPr lvl="2">
              <a:lnSpc>
                <a:spcPct val="80000"/>
              </a:lnSpc>
            </a:pPr>
            <a:r>
              <a:rPr lang="pt-BR" altLang="pt-BR" sz="2200" dirty="0" smtClean="0">
                <a:effectLst>
                  <a:outerShdw blurRad="38100" dist="38100" dir="2700000" algn="tl">
                    <a:srgbClr val="C0C0C0"/>
                  </a:outerShdw>
                </a:effectLst>
              </a:rPr>
              <a:t>por exemplo: desastres naturais, ataques terroristas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794" name="Rectangle 2"/>
          <p:cNvSpPr>
            <a:spLocks noGrp="1"/>
          </p:cNvSpPr>
          <p:nvPr>
            <p:ph type="title"/>
          </p:nvPr>
        </p:nvSpPr>
        <p:spPr>
          <a:xfrm>
            <a:off x="323850" y="228600"/>
            <a:ext cx="8640763" cy="990600"/>
          </a:xfrm>
        </p:spPr>
        <p:txBody>
          <a:bodyPr/>
          <a:lstStyle/>
          <a:p>
            <a:r>
              <a:rPr lang="pt-BR" altLang="ja-JP" sz="2800" b="1" dirty="0" smtClean="0">
                <a:solidFill>
                  <a:srgbClr val="FF0000"/>
                </a:solidFill>
                <a:ea typeface="ＭＳ Ｐゴシック" pitchFamily="34" charset="-128"/>
              </a:rPr>
              <a:t>Operações e gerenciamento de tráfego: </a:t>
            </a:r>
            <a:r>
              <a:rPr lang="pt-BR" altLang="pt-BR" sz="1200" b="1" dirty="0" smtClean="0"/>
              <a:t>(ABNT/ISO 14813-1)</a:t>
            </a:r>
            <a:r>
              <a:rPr lang="pt-BR" altLang="ja-JP" sz="3200" b="1" dirty="0" smtClean="0">
                <a:solidFill>
                  <a:srgbClr val="FF0000"/>
                </a:solidFill>
                <a:ea typeface="ＭＳ Ｐゴシック" pitchFamily="34" charset="-128"/>
              </a:rPr>
              <a:t> </a:t>
            </a:r>
            <a:r>
              <a:rPr lang="pt-BR" altLang="ja-JP" sz="2000" b="1" u="sng" dirty="0" smtClean="0">
                <a:solidFill>
                  <a:srgbClr val="0000CC"/>
                </a:solidFill>
                <a:ea typeface="ＭＳ Ｐゴシック" pitchFamily="34" charset="-128"/>
              </a:rPr>
              <a:t>Gerenciamento </a:t>
            </a:r>
            <a:r>
              <a:rPr lang="pt-BR" altLang="pt-BR" sz="2000" b="1" u="sng" dirty="0" smtClean="0">
                <a:solidFill>
                  <a:srgbClr val="0000CC"/>
                </a:solidFill>
              </a:rPr>
              <a:t>de incidentes</a:t>
            </a:r>
            <a:r>
              <a:rPr lang="pt-BR" altLang="pt-BR" sz="2000" b="1" dirty="0" smtClean="0">
                <a:solidFill>
                  <a:srgbClr val="0000CC"/>
                </a:solidFill>
              </a:rPr>
              <a:t> relacionados </a:t>
            </a:r>
            <a:r>
              <a:rPr lang="pt-BR" altLang="pt-BR" sz="2000" b="1" dirty="0" smtClean="0">
                <a:solidFill>
                  <a:srgbClr val="0000CC"/>
                </a:solidFill>
                <a:effectLst>
                  <a:outerShdw blurRad="38100" dist="38100" dir="2700000" algn="tl">
                    <a:srgbClr val="C0C0C0"/>
                  </a:outerShdw>
                </a:effectLst>
              </a:rPr>
              <a:t>(</a:t>
            </a:r>
            <a:r>
              <a:rPr lang="pt-BR" altLang="pt-BR" sz="2000" b="1" dirty="0" smtClean="0">
                <a:solidFill>
                  <a:schemeClr val="tx1"/>
                </a:solidFill>
                <a:effectLst>
                  <a:outerShdw blurRad="38100" dist="38100" dir="2700000" algn="tl">
                    <a:srgbClr val="C0C0C0"/>
                  </a:outerShdw>
                </a:effectLst>
              </a:rPr>
              <a:t>à rede</a:t>
            </a:r>
            <a:r>
              <a:rPr lang="pt-BR" altLang="pt-BR" sz="2000" b="1" dirty="0" smtClean="0">
                <a:solidFill>
                  <a:srgbClr val="0000CC"/>
                </a:solidFill>
                <a:effectLst>
                  <a:outerShdw blurRad="38100" dist="38100" dir="2700000" algn="tl">
                    <a:srgbClr val="C0C0C0"/>
                  </a:outerShdw>
                </a:effectLst>
              </a:rPr>
              <a:t> </a:t>
            </a:r>
            <a:r>
              <a:rPr lang="pt-BR" altLang="pt-BR" sz="2000" b="1" dirty="0" smtClean="0">
                <a:solidFill>
                  <a:schemeClr val="tx1"/>
                </a:solidFill>
                <a:effectLst>
                  <a:outerShdw blurRad="38100" dist="38100" dir="2700000" algn="tl">
                    <a:srgbClr val="C0C0C0"/>
                  </a:outerShdw>
                </a:effectLst>
              </a:rPr>
              <a:t>de</a:t>
            </a:r>
            <a:r>
              <a:rPr lang="pt-BR" altLang="pt-BR" sz="2000" b="1" dirty="0" smtClean="0">
                <a:solidFill>
                  <a:srgbClr val="0000CC"/>
                </a:solidFill>
                <a:effectLst>
                  <a:outerShdw blurRad="38100" dist="38100" dir="2700000" algn="tl">
                    <a:srgbClr val="C0C0C0"/>
                  </a:outerShdw>
                </a:effectLst>
              </a:rPr>
              <a:t>) transportes</a:t>
            </a:r>
          </a:p>
        </p:txBody>
      </p:sp>
      <p:sp>
        <p:nvSpPr>
          <p:cNvPr id="1953795" name="Rectangle 3"/>
          <p:cNvSpPr>
            <a:spLocks noGrp="1"/>
          </p:cNvSpPr>
          <p:nvPr>
            <p:ph type="body" idx="1"/>
          </p:nvPr>
        </p:nvSpPr>
        <p:spPr>
          <a:xfrm>
            <a:off x="250825" y="1600200"/>
            <a:ext cx="8713788" cy="4997450"/>
          </a:xfrm>
        </p:spPr>
        <p:txBody>
          <a:bodyPr/>
          <a:lstStyle/>
          <a:p>
            <a:pPr>
              <a:lnSpc>
                <a:spcPct val="80000"/>
              </a:lnSpc>
            </a:pPr>
            <a:r>
              <a:rPr lang="pt-BR" altLang="pt-BR" sz="1900" b="1" smtClean="0">
                <a:effectLst>
                  <a:outerShdw blurRad="38100" dist="38100" dir="2700000" algn="tl">
                    <a:srgbClr val="C0C0C0"/>
                  </a:outerShdw>
                </a:effectLst>
              </a:rPr>
              <a:t>Definição da Funcionalidade [</a:t>
            </a:r>
            <a:r>
              <a:rPr lang="pt-BR" altLang="pt-BR" sz="1900" b="1" smtClean="0">
                <a:solidFill>
                  <a:srgbClr val="FF0000"/>
                </a:solidFill>
                <a:effectLst>
                  <a:outerShdw blurRad="38100" dist="38100" dir="2700000" algn="tl">
                    <a:srgbClr val="C0C0C0"/>
                  </a:outerShdw>
                </a:effectLst>
              </a:rPr>
              <a:t>PROPÓSITO</a:t>
            </a:r>
            <a:r>
              <a:rPr lang="pt-BR" altLang="pt-BR" sz="1900" b="1" smtClean="0">
                <a:effectLst>
                  <a:outerShdw blurRad="38100" dist="38100" dir="2700000" algn="tl">
                    <a:srgbClr val="C0C0C0"/>
                  </a:outerShdw>
                </a:effectLst>
              </a:rPr>
              <a:t> (o que é ?)]:</a:t>
            </a:r>
          </a:p>
          <a:p>
            <a:pPr lvl="1">
              <a:lnSpc>
                <a:spcPct val="80000"/>
              </a:lnSpc>
            </a:pPr>
            <a:r>
              <a:rPr lang="pt-BR" altLang="pt-BR" sz="2100" smtClean="0">
                <a:effectLst>
                  <a:outerShdw blurRad="38100" dist="38100" dir="2700000" algn="tl">
                    <a:srgbClr val="C0C0C0"/>
                  </a:outerShdw>
                </a:effectLst>
              </a:rPr>
              <a:t>Os </a:t>
            </a:r>
            <a:r>
              <a:rPr lang="pt-BR" altLang="pt-BR" sz="2100" smtClean="0">
                <a:solidFill>
                  <a:srgbClr val="0000CC"/>
                </a:solidFill>
                <a:effectLst>
                  <a:outerShdw blurRad="38100" dist="38100" dir="2700000" algn="tl">
                    <a:srgbClr val="C0C0C0"/>
                  </a:outerShdw>
                </a:effectLst>
              </a:rPr>
              <a:t>exemplos</a:t>
            </a:r>
            <a:r>
              <a:rPr lang="pt-BR" altLang="pt-BR" sz="2100" smtClean="0">
                <a:effectLst>
                  <a:outerShdw blurRad="38100" dist="38100" dir="2700000" algn="tl">
                    <a:srgbClr val="C0C0C0"/>
                  </a:outerShdw>
                </a:effectLst>
              </a:rPr>
              <a:t> de </a:t>
            </a:r>
            <a:r>
              <a:rPr lang="pt-BR" altLang="pt-BR" sz="2100" b="1" smtClean="0">
                <a:solidFill>
                  <a:srgbClr val="FF0000"/>
                </a:solidFill>
                <a:effectLst>
                  <a:outerShdw blurRad="38100" dist="38100" dir="2700000" algn="tl">
                    <a:srgbClr val="C0C0C0"/>
                  </a:outerShdw>
                </a:effectLst>
              </a:rPr>
              <a:t>atividades de gerenciamento</a:t>
            </a:r>
            <a:r>
              <a:rPr lang="pt-BR" altLang="pt-BR" sz="2100" smtClean="0">
                <a:effectLst>
                  <a:outerShdw blurRad="38100" dist="38100" dir="2700000" algn="tl">
                    <a:srgbClr val="C0C0C0"/>
                  </a:outerShdw>
                </a:effectLst>
              </a:rPr>
              <a:t> </a:t>
            </a:r>
            <a:r>
              <a:rPr lang="pt-BR" altLang="pt-BR" sz="2100" smtClean="0">
                <a:solidFill>
                  <a:srgbClr val="FF0000"/>
                </a:solidFill>
                <a:effectLst>
                  <a:outerShdw blurRad="38100" dist="38100" dir="2700000" algn="tl">
                    <a:srgbClr val="C0C0C0"/>
                  </a:outerShdw>
                </a:effectLst>
              </a:rPr>
              <a:t>de incidentes</a:t>
            </a:r>
            <a:r>
              <a:rPr lang="pt-BR" altLang="pt-BR" sz="2100" smtClean="0">
                <a:effectLst>
                  <a:outerShdw blurRad="38100" dist="38100" dir="2700000" algn="tl">
                    <a:srgbClr val="C0C0C0"/>
                  </a:outerShdw>
                </a:effectLst>
              </a:rPr>
              <a:t> incluem:</a:t>
            </a:r>
          </a:p>
          <a:p>
            <a:pPr lvl="2">
              <a:lnSpc>
                <a:spcPct val="80000"/>
              </a:lnSpc>
            </a:pPr>
            <a:r>
              <a:rPr lang="pt-BR" altLang="pt-BR" sz="2100" smtClean="0">
                <a:effectLst>
                  <a:outerShdw blurRad="38100" dist="38100" dir="2700000" algn="tl">
                    <a:srgbClr val="C0C0C0"/>
                  </a:outerShdw>
                </a:effectLst>
              </a:rPr>
              <a:t>Informações no local de ocorrência do incidente</a:t>
            </a:r>
          </a:p>
          <a:p>
            <a:pPr lvl="2">
              <a:lnSpc>
                <a:spcPct val="80000"/>
              </a:lnSpc>
            </a:pPr>
            <a:r>
              <a:rPr lang="pt-BR" altLang="pt-BR" sz="2100" smtClean="0">
                <a:effectLst>
                  <a:outerShdw blurRad="38100" dist="38100" dir="2700000" algn="tl">
                    <a:srgbClr val="C0C0C0"/>
                  </a:outerShdw>
                </a:effectLst>
              </a:rPr>
              <a:t>Detecção e confirmação de incidentes</a:t>
            </a:r>
          </a:p>
          <a:p>
            <a:pPr lvl="2">
              <a:lnSpc>
                <a:spcPct val="80000"/>
              </a:lnSpc>
            </a:pPr>
            <a:r>
              <a:rPr lang="pt-BR" altLang="pt-BR" sz="2100" smtClean="0">
                <a:effectLst>
                  <a:outerShdw blurRad="38100" dist="38100" dir="2700000" algn="tl">
                    <a:srgbClr val="C0C0C0"/>
                  </a:outerShdw>
                </a:effectLst>
              </a:rPr>
              <a:t>Controle de patrulhas de serviço em circulação na rede para registrar e prestar assistência ao motorista e demais usuários no local do incidente</a:t>
            </a:r>
          </a:p>
          <a:p>
            <a:pPr lvl="2">
              <a:lnSpc>
                <a:spcPct val="80000"/>
              </a:lnSpc>
            </a:pPr>
            <a:r>
              <a:rPr lang="pt-BR" altLang="pt-BR" sz="2100" smtClean="0">
                <a:solidFill>
                  <a:srgbClr val="FF0000"/>
                </a:solidFill>
                <a:effectLst>
                  <a:outerShdw blurRad="38100" dist="38100" dir="2700000" algn="tl">
                    <a:srgbClr val="C0C0C0"/>
                  </a:outerShdw>
                </a:effectLst>
              </a:rPr>
              <a:t>Envio de veículos policiais, de emergência e de manutenção para tratar de feridos, remover o incidente e</a:t>
            </a:r>
            <a:r>
              <a:rPr lang="pt-BR" altLang="pt-BR" sz="2000" smtClean="0">
                <a:solidFill>
                  <a:srgbClr val="FF0000"/>
                </a:solidFill>
                <a:effectLst>
                  <a:outerShdw blurRad="38100" dist="38100" dir="2700000" algn="tl">
                    <a:srgbClr val="C0C0C0"/>
                  </a:outerShdw>
                </a:effectLst>
              </a:rPr>
              <a:t> </a:t>
            </a:r>
            <a:r>
              <a:rPr lang="pt-BR" altLang="pt-BR" sz="2400" b="1" u="sng" smtClean="0">
                <a:solidFill>
                  <a:srgbClr val="0000CC"/>
                </a:solidFill>
                <a:effectLst>
                  <a:outerShdw blurRad="38100" dist="38100" dir="2700000" algn="tl">
                    <a:srgbClr val="C0C0C0"/>
                  </a:outerShdw>
                </a:effectLst>
              </a:rPr>
              <a:t>restaurar a operação normal em tempo hábil</a:t>
            </a:r>
          </a:p>
          <a:p>
            <a:pPr lvl="2">
              <a:lnSpc>
                <a:spcPct val="80000"/>
              </a:lnSpc>
            </a:pPr>
            <a:r>
              <a:rPr lang="pt-BR" altLang="pt-BR" sz="2100" smtClean="0">
                <a:solidFill>
                  <a:srgbClr val="FF0000"/>
                </a:solidFill>
                <a:effectLst>
                  <a:outerShdw blurRad="38100" dist="38100" dir="2700000" algn="tl">
                    <a:srgbClr val="C0C0C0"/>
                  </a:outerShdw>
                </a:effectLst>
              </a:rPr>
              <a:t>Análise da implicação do incidente em outros pontos da rede e tomada de decisão sobre as medidas cabíveis</a:t>
            </a:r>
          </a:p>
          <a:p>
            <a:pPr lvl="2">
              <a:lnSpc>
                <a:spcPct val="80000"/>
              </a:lnSpc>
            </a:pPr>
            <a:r>
              <a:rPr lang="pt-BR" altLang="pt-BR" sz="2100" smtClean="0">
                <a:solidFill>
                  <a:srgbClr val="006666"/>
                </a:solidFill>
                <a:effectLst>
                  <a:outerShdw blurRad="38100" dist="38100" dir="2700000" algn="tl">
                    <a:srgbClr val="C0C0C0"/>
                  </a:outerShdw>
                </a:effectLst>
              </a:rPr>
              <a:t>Monitoramento da movimentação de materiais perigosos ao longo da rede de transportes, </a:t>
            </a:r>
            <a:r>
              <a:rPr lang="pt-BR" altLang="pt-BR" sz="2100" smtClean="0">
                <a:effectLst>
                  <a:outerShdw blurRad="38100" dist="38100" dir="2700000" algn="tl">
                    <a:srgbClr val="C0C0C0"/>
                  </a:outerShdw>
                </a:effectLst>
              </a:rPr>
              <a:t>em conjunto com o grupo de serviço de materiais perigosos e notificação de incidentes</a:t>
            </a:r>
            <a:endParaRPr lang="pt-BR" altLang="pt-BR" sz="2100" smtClean="0">
              <a:solidFill>
                <a:srgbClr val="006666"/>
              </a:solidFill>
              <a:effectLst>
                <a:outerShdw blurRad="38100" dist="38100" dir="2700000" algn="tl">
                  <a:srgbClr val="C0C0C0"/>
                </a:outerShdw>
              </a:effectLst>
            </a:endParaRPr>
          </a:p>
          <a:p>
            <a:pPr lvl="1">
              <a:lnSpc>
                <a:spcPct val="80000"/>
              </a:lnSpc>
            </a:pPr>
            <a:endParaRPr lang="pt-BR" altLang="pt-BR" sz="2100" smtClean="0">
              <a:solidFill>
                <a:srgbClr val="00666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2" name="Rectangle 76"/>
          <p:cNvSpPr>
            <a:spLocks noChangeArrowheads="1"/>
          </p:cNvSpPr>
          <p:nvPr/>
        </p:nvSpPr>
        <p:spPr bwMode="auto">
          <a:xfrm>
            <a:off x="1187450" y="404813"/>
            <a:ext cx="6769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2800" b="1">
                <a:effectLst>
                  <a:outerShdw blurRad="38100" dist="38100" dir="2700000" algn="tl">
                    <a:srgbClr val="C0C0C0"/>
                  </a:outerShdw>
                </a:effectLst>
                <a:cs typeface="Arial" pitchFamily="34" charset="0"/>
              </a:rPr>
              <a:t>RITA - ITS: Áreas de Aplicação</a:t>
            </a:r>
          </a:p>
        </p:txBody>
      </p:sp>
      <p:sp>
        <p:nvSpPr>
          <p:cNvPr id="1847299" name="Rectangle 3"/>
          <p:cNvSpPr>
            <a:spLocks noChangeArrowheads="1"/>
          </p:cNvSpPr>
          <p:nvPr/>
        </p:nvSpPr>
        <p:spPr bwMode="auto">
          <a:xfrm>
            <a:off x="2286000" y="1828800"/>
            <a:ext cx="1509713" cy="8985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solidFill>
                  <a:srgbClr val="FF3300"/>
                </a:solidFill>
                <a:cs typeface="Times New Roman" pitchFamily="18" charset="0"/>
              </a:rPr>
              <a:t>Controle de Tráfego Urbano</a:t>
            </a:r>
            <a:endParaRPr lang="pt-BR" altLang="pt-BR" sz="1200" b="1">
              <a:solidFill>
                <a:srgbClr val="FF3300"/>
              </a:solidFill>
              <a:latin typeface="Times New Roman" pitchFamily="18" charset="0"/>
              <a:cs typeface="Times New Roman" pitchFamily="18" charset="0"/>
            </a:endParaRPr>
          </a:p>
        </p:txBody>
      </p:sp>
      <p:sp>
        <p:nvSpPr>
          <p:cNvPr id="1847300" name="Rectangle 17"/>
          <p:cNvSpPr>
            <a:spLocks noChangeArrowheads="1"/>
          </p:cNvSpPr>
          <p:nvPr/>
        </p:nvSpPr>
        <p:spPr bwMode="auto">
          <a:xfrm>
            <a:off x="6792913" y="3573463"/>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847301" name="Rectangle 13"/>
          <p:cNvSpPr>
            <a:spLocks noChangeArrowheads="1"/>
          </p:cNvSpPr>
          <p:nvPr/>
        </p:nvSpPr>
        <p:spPr bwMode="auto">
          <a:xfrm>
            <a:off x="755650" y="3573463"/>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847302" name="Rectangle 14"/>
          <p:cNvSpPr>
            <a:spLocks noChangeArrowheads="1"/>
          </p:cNvSpPr>
          <p:nvPr/>
        </p:nvSpPr>
        <p:spPr bwMode="auto">
          <a:xfrm>
            <a:off x="2265363" y="3575050"/>
            <a:ext cx="1509712"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Gerenciamento das Condições Climáticas</a:t>
            </a:r>
            <a:r>
              <a:rPr lang="pt-BR" altLang="pt-BR" sz="900">
                <a:solidFill>
                  <a:srgbClr val="000000"/>
                </a:solidFill>
                <a:cs typeface="Times New Roman" pitchFamily="18" charset="0"/>
              </a:rPr>
              <a:t> </a:t>
            </a:r>
            <a:endParaRPr lang="pt-BR" altLang="pt-BR" sz="1200">
              <a:latin typeface="Times New Roman" pitchFamily="18" charset="0"/>
              <a:cs typeface="Times New Roman" pitchFamily="18" charset="0"/>
            </a:endParaRPr>
          </a:p>
        </p:txBody>
      </p:sp>
      <p:sp>
        <p:nvSpPr>
          <p:cNvPr id="1847303" name="Rectangle 16"/>
          <p:cNvSpPr>
            <a:spLocks noChangeArrowheads="1"/>
          </p:cNvSpPr>
          <p:nvPr/>
        </p:nvSpPr>
        <p:spPr bwMode="auto">
          <a:xfrm>
            <a:off x="5284788" y="3575050"/>
            <a:ext cx="1508125"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Integração Inter-modal de Viagens </a:t>
            </a:r>
            <a:endParaRPr lang="pt-BR" altLang="pt-BR" sz="1200">
              <a:latin typeface="Times New Roman" pitchFamily="18" charset="0"/>
              <a:cs typeface="Times New Roman" pitchFamily="18" charset="0"/>
            </a:endParaRPr>
          </a:p>
        </p:txBody>
      </p:sp>
      <p:sp>
        <p:nvSpPr>
          <p:cNvPr id="1847304" name="Rectangle 15"/>
          <p:cNvSpPr>
            <a:spLocks noChangeArrowheads="1"/>
          </p:cNvSpPr>
          <p:nvPr/>
        </p:nvSpPr>
        <p:spPr bwMode="auto">
          <a:xfrm>
            <a:off x="3744913" y="3724275"/>
            <a:ext cx="1539875" cy="1128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Operação de Veículos Comerciais</a:t>
            </a:r>
            <a:r>
              <a:rPr lang="pt-BR" altLang="pt-BR" sz="900">
                <a:solidFill>
                  <a:srgbClr val="000000"/>
                </a:solidFill>
                <a:cs typeface="Times New Roman" pitchFamily="18" charset="0"/>
              </a:rPr>
              <a:t> </a:t>
            </a:r>
            <a:endParaRPr lang="pt-BR" altLang="pt-BR" sz="1200">
              <a:latin typeface="Times New Roman" pitchFamily="18" charset="0"/>
              <a:cs typeface="Times New Roman" pitchFamily="18" charset="0"/>
            </a:endParaRPr>
          </a:p>
        </p:txBody>
      </p:sp>
      <p:sp>
        <p:nvSpPr>
          <p:cNvPr id="1847305" name="Rectangle 10"/>
          <p:cNvSpPr>
            <a:spLocks noChangeArrowheads="1"/>
          </p:cNvSpPr>
          <p:nvPr/>
        </p:nvSpPr>
        <p:spPr bwMode="auto">
          <a:xfrm>
            <a:off x="3775075" y="2773363"/>
            <a:ext cx="1509713" cy="1006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Gestão da Informação </a:t>
            </a:r>
            <a:endParaRPr lang="pt-BR" altLang="pt-BR" sz="1200">
              <a:latin typeface="Times New Roman" pitchFamily="18" charset="0"/>
              <a:cs typeface="Times New Roman" pitchFamily="18" charset="0"/>
            </a:endParaRPr>
          </a:p>
        </p:txBody>
      </p:sp>
      <p:sp>
        <p:nvSpPr>
          <p:cNvPr id="1847306" name="Rectangle 47"/>
          <p:cNvSpPr>
            <a:spLocks noChangeArrowheads="1"/>
          </p:cNvSpPr>
          <p:nvPr/>
        </p:nvSpPr>
        <p:spPr bwMode="auto">
          <a:xfrm>
            <a:off x="755650" y="4975225"/>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847307" name="Rectangle 48"/>
          <p:cNvSpPr>
            <a:spLocks noChangeArrowheads="1"/>
          </p:cNvSpPr>
          <p:nvPr/>
        </p:nvSpPr>
        <p:spPr bwMode="auto">
          <a:xfrm>
            <a:off x="2265363" y="4976813"/>
            <a:ext cx="1509712"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Sistema de Prevenção de Colisões</a:t>
            </a:r>
          </a:p>
        </p:txBody>
      </p:sp>
      <p:sp>
        <p:nvSpPr>
          <p:cNvPr id="1847308" name="Rectangle 49"/>
          <p:cNvSpPr>
            <a:spLocks noChangeArrowheads="1"/>
          </p:cNvSpPr>
          <p:nvPr/>
        </p:nvSpPr>
        <p:spPr bwMode="auto">
          <a:xfrm>
            <a:off x="3775075" y="4976813"/>
            <a:ext cx="1509713"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Sistema de Atendimento ao Motorista </a:t>
            </a:r>
          </a:p>
        </p:txBody>
      </p:sp>
      <p:sp>
        <p:nvSpPr>
          <p:cNvPr id="1847309" name="Rectangle 50"/>
          <p:cNvSpPr>
            <a:spLocks noChangeArrowheads="1"/>
          </p:cNvSpPr>
          <p:nvPr/>
        </p:nvSpPr>
        <p:spPr bwMode="auto">
          <a:xfrm>
            <a:off x="5284788" y="4976813"/>
            <a:ext cx="1508125"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Sistema de Notificação de Colisão</a:t>
            </a:r>
          </a:p>
        </p:txBody>
      </p:sp>
      <p:sp>
        <p:nvSpPr>
          <p:cNvPr id="1847310" name="Rectangle 51"/>
          <p:cNvSpPr>
            <a:spLocks noChangeArrowheads="1"/>
          </p:cNvSpPr>
          <p:nvPr/>
        </p:nvSpPr>
        <p:spPr bwMode="auto">
          <a:xfrm>
            <a:off x="6792913" y="497522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847311" name="Rectangle 44"/>
          <p:cNvSpPr>
            <a:spLocks noChangeArrowheads="1"/>
          </p:cNvSpPr>
          <p:nvPr/>
        </p:nvSpPr>
        <p:spPr bwMode="auto">
          <a:xfrm>
            <a:off x="768350" y="47561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b="1">
                <a:solidFill>
                  <a:srgbClr val="000000"/>
                </a:solidFill>
                <a:cs typeface="Times New Roman" pitchFamily="18" charset="0"/>
              </a:rPr>
              <a:t>VEÍCULOS INTELIGENTES</a:t>
            </a:r>
            <a:endParaRPr lang="pt-BR" altLang="pt-BR" sz="1600" b="1">
              <a:latin typeface="Times New Roman" pitchFamily="18" charset="0"/>
              <a:cs typeface="Times New Roman" pitchFamily="18" charset="0"/>
            </a:endParaRPr>
          </a:p>
        </p:txBody>
      </p:sp>
      <p:sp>
        <p:nvSpPr>
          <p:cNvPr id="1847312" name="Rectangle 2"/>
          <p:cNvSpPr>
            <a:spLocks noChangeArrowheads="1"/>
          </p:cNvSpPr>
          <p:nvPr/>
        </p:nvSpPr>
        <p:spPr bwMode="auto">
          <a:xfrm>
            <a:off x="755650" y="14287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b="1">
                <a:solidFill>
                  <a:srgbClr val="000000"/>
                </a:solidFill>
                <a:cs typeface="Times New Roman" pitchFamily="18" charset="0"/>
              </a:rPr>
              <a:t>INFRA-ESTRUTURA INTELIGENTE</a:t>
            </a:r>
            <a:endParaRPr lang="pt-BR" altLang="pt-BR" sz="1600" b="1">
              <a:latin typeface="Times New Roman" pitchFamily="18" charset="0"/>
              <a:cs typeface="Times New Roman" pitchFamily="18" charset="0"/>
            </a:endParaRPr>
          </a:p>
        </p:txBody>
      </p:sp>
      <p:sp>
        <p:nvSpPr>
          <p:cNvPr id="1847313" name="Rectangle 4"/>
          <p:cNvSpPr>
            <a:spLocks noChangeArrowheads="1"/>
          </p:cNvSpPr>
          <p:nvPr/>
        </p:nvSpPr>
        <p:spPr bwMode="auto">
          <a:xfrm>
            <a:off x="766763" y="1838325"/>
            <a:ext cx="1509712" cy="935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solidFill>
                  <a:srgbClr val="FF3300"/>
                </a:solidFill>
                <a:cs typeface="Times New Roman" pitchFamily="18" charset="0"/>
              </a:rPr>
              <a:t>Controle de Rodovias</a:t>
            </a:r>
            <a:endParaRPr lang="pt-BR" altLang="pt-BR" sz="1200" b="1">
              <a:solidFill>
                <a:srgbClr val="FF3300"/>
              </a:solidFill>
              <a:latin typeface="Times New Roman" pitchFamily="18" charset="0"/>
              <a:cs typeface="Times New Roman" pitchFamily="18" charset="0"/>
            </a:endParaRPr>
          </a:p>
        </p:txBody>
      </p:sp>
      <p:sp>
        <p:nvSpPr>
          <p:cNvPr id="1847314" name="Rectangle 5"/>
          <p:cNvSpPr>
            <a:spLocks noChangeArrowheads="1"/>
          </p:cNvSpPr>
          <p:nvPr/>
        </p:nvSpPr>
        <p:spPr bwMode="auto">
          <a:xfrm>
            <a:off x="3775075" y="1836738"/>
            <a:ext cx="1509713" cy="9620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Gestão de Transporte de Passageiros </a:t>
            </a:r>
            <a:endParaRPr lang="pt-BR" altLang="pt-BR" sz="1200">
              <a:latin typeface="Times New Roman" pitchFamily="18" charset="0"/>
              <a:cs typeface="Times New Roman" pitchFamily="18" charset="0"/>
            </a:endParaRPr>
          </a:p>
        </p:txBody>
      </p:sp>
      <p:sp>
        <p:nvSpPr>
          <p:cNvPr id="1847315" name="Rectangle 6"/>
          <p:cNvSpPr>
            <a:spLocks noChangeArrowheads="1"/>
          </p:cNvSpPr>
          <p:nvPr/>
        </p:nvSpPr>
        <p:spPr bwMode="auto">
          <a:xfrm>
            <a:off x="5284788" y="1830388"/>
            <a:ext cx="1508125"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solidFill>
                  <a:srgbClr val="FF0000"/>
                </a:solidFill>
                <a:cs typeface="Times New Roman" pitchFamily="18" charset="0"/>
              </a:rPr>
              <a:t>Gestão de Incidentes</a:t>
            </a:r>
            <a:endParaRPr lang="pt-BR" altLang="pt-BR" sz="1200" b="1">
              <a:solidFill>
                <a:srgbClr val="FF0000"/>
              </a:solidFill>
              <a:latin typeface="Times New Roman" pitchFamily="18" charset="0"/>
              <a:cs typeface="Times New Roman" pitchFamily="18" charset="0"/>
            </a:endParaRPr>
          </a:p>
        </p:txBody>
      </p:sp>
      <p:sp>
        <p:nvSpPr>
          <p:cNvPr id="1847316" name="Rectangle 7"/>
          <p:cNvSpPr>
            <a:spLocks noChangeArrowheads="1"/>
          </p:cNvSpPr>
          <p:nvPr/>
        </p:nvSpPr>
        <p:spPr bwMode="auto">
          <a:xfrm>
            <a:off x="6792913" y="1830388"/>
            <a:ext cx="1509712"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Gestão de Emergências</a:t>
            </a:r>
            <a:endParaRPr lang="pt-BR" altLang="pt-BR" sz="1200">
              <a:latin typeface="Times New Roman" pitchFamily="18" charset="0"/>
              <a:cs typeface="Times New Roman" pitchFamily="18" charset="0"/>
            </a:endParaRPr>
          </a:p>
        </p:txBody>
      </p:sp>
      <p:sp>
        <p:nvSpPr>
          <p:cNvPr id="1847317" name="Rectangle 8"/>
          <p:cNvSpPr>
            <a:spLocks noChangeArrowheads="1"/>
          </p:cNvSpPr>
          <p:nvPr/>
        </p:nvSpPr>
        <p:spPr bwMode="auto">
          <a:xfrm>
            <a:off x="755650" y="2682875"/>
            <a:ext cx="1509713" cy="977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Meios Eletrônicos de Pagamento e Tarifação</a:t>
            </a:r>
          </a:p>
        </p:txBody>
      </p:sp>
      <p:sp>
        <p:nvSpPr>
          <p:cNvPr id="1847318" name="Rectangle 9"/>
          <p:cNvSpPr>
            <a:spLocks noChangeArrowheads="1"/>
          </p:cNvSpPr>
          <p:nvPr/>
        </p:nvSpPr>
        <p:spPr bwMode="auto">
          <a:xfrm>
            <a:off x="226536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Informação ao Usuário </a:t>
            </a:r>
            <a:endParaRPr lang="pt-BR" altLang="pt-BR" sz="1200">
              <a:latin typeface="Times New Roman" pitchFamily="18" charset="0"/>
              <a:cs typeface="Times New Roman" pitchFamily="18" charset="0"/>
            </a:endParaRPr>
          </a:p>
        </p:txBody>
      </p:sp>
      <p:sp>
        <p:nvSpPr>
          <p:cNvPr id="1847319" name="Rectangle 11"/>
          <p:cNvSpPr>
            <a:spLocks noChangeArrowheads="1"/>
          </p:cNvSpPr>
          <p:nvPr/>
        </p:nvSpPr>
        <p:spPr bwMode="auto">
          <a:xfrm>
            <a:off x="5284788" y="2682875"/>
            <a:ext cx="1508125"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Prevenção de Acidentes e Segurança</a:t>
            </a:r>
            <a:endParaRPr lang="pt-BR" altLang="pt-BR" sz="1200">
              <a:latin typeface="Times New Roman" pitchFamily="18" charset="0"/>
              <a:cs typeface="Times New Roman" pitchFamily="18" charset="0"/>
            </a:endParaRPr>
          </a:p>
        </p:txBody>
      </p:sp>
      <p:sp>
        <p:nvSpPr>
          <p:cNvPr id="1847320" name="Rectangle 12"/>
          <p:cNvSpPr>
            <a:spLocks noChangeArrowheads="1"/>
          </p:cNvSpPr>
          <p:nvPr/>
        </p:nvSpPr>
        <p:spPr bwMode="auto">
          <a:xfrm>
            <a:off x="679291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Operação e Manutenção Rodoviária</a:t>
            </a:r>
            <a:endParaRPr lang="pt-BR" altLang="pt-BR" sz="1200" b="1">
              <a:latin typeface="Times New Roman" pitchFamily="18" charset="0"/>
              <a:cs typeface="Times New Roman" pitchFamily="18" charset="0"/>
            </a:endParaRPr>
          </a:p>
        </p:txBody>
      </p:sp>
      <p:sp>
        <p:nvSpPr>
          <p:cNvPr id="1847321" name="Line 18"/>
          <p:cNvSpPr>
            <a:spLocks noChangeShapeType="1"/>
          </p:cNvSpPr>
          <p:nvPr/>
        </p:nvSpPr>
        <p:spPr bwMode="auto">
          <a:xfrm>
            <a:off x="226536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22" name="Line 19"/>
          <p:cNvSpPr>
            <a:spLocks noChangeShapeType="1"/>
          </p:cNvSpPr>
          <p:nvPr/>
        </p:nvSpPr>
        <p:spPr bwMode="auto">
          <a:xfrm>
            <a:off x="3775075"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23" name="Line 20"/>
          <p:cNvSpPr>
            <a:spLocks noChangeShapeType="1"/>
          </p:cNvSpPr>
          <p:nvPr/>
        </p:nvSpPr>
        <p:spPr bwMode="auto">
          <a:xfrm>
            <a:off x="5284788"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24" name="Line 21"/>
          <p:cNvSpPr>
            <a:spLocks noChangeShapeType="1"/>
          </p:cNvSpPr>
          <p:nvPr/>
        </p:nvSpPr>
        <p:spPr bwMode="auto">
          <a:xfrm>
            <a:off x="679291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25" name="Line 22"/>
          <p:cNvSpPr>
            <a:spLocks noChangeShapeType="1"/>
          </p:cNvSpPr>
          <p:nvPr/>
        </p:nvSpPr>
        <p:spPr bwMode="auto">
          <a:xfrm>
            <a:off x="755650" y="18303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26" name="Line 23"/>
          <p:cNvSpPr>
            <a:spLocks noChangeShapeType="1"/>
          </p:cNvSpPr>
          <p:nvPr/>
        </p:nvSpPr>
        <p:spPr bwMode="auto">
          <a:xfrm>
            <a:off x="755650" y="278923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27" name="Line 24"/>
          <p:cNvSpPr>
            <a:spLocks noChangeShapeType="1"/>
          </p:cNvSpPr>
          <p:nvPr/>
        </p:nvSpPr>
        <p:spPr bwMode="auto">
          <a:xfrm>
            <a:off x="755650" y="3760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28" name="Line 25"/>
          <p:cNvSpPr>
            <a:spLocks noChangeShapeType="1"/>
          </p:cNvSpPr>
          <p:nvPr/>
        </p:nvSpPr>
        <p:spPr bwMode="auto">
          <a:xfrm>
            <a:off x="755650"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29" name="Line 26"/>
          <p:cNvSpPr>
            <a:spLocks noChangeShapeType="1"/>
          </p:cNvSpPr>
          <p:nvPr/>
        </p:nvSpPr>
        <p:spPr bwMode="auto">
          <a:xfrm>
            <a:off x="8302625"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30" name="Line 27"/>
          <p:cNvSpPr>
            <a:spLocks noChangeShapeType="1"/>
          </p:cNvSpPr>
          <p:nvPr/>
        </p:nvSpPr>
        <p:spPr bwMode="auto">
          <a:xfrm>
            <a:off x="755650" y="1428750"/>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31" name="Line 28"/>
          <p:cNvSpPr>
            <a:spLocks noChangeShapeType="1"/>
          </p:cNvSpPr>
          <p:nvPr/>
        </p:nvSpPr>
        <p:spPr bwMode="auto">
          <a:xfrm>
            <a:off x="755650" y="47656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847332"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20788" y="1890713"/>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33" name="Picture 27" descr="Transit Management System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33863"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34" name="Picture 26" descr="Incident Management Systems"/>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743575" y="18811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35" name="Picture 25" descr="Emergency Management Systems"/>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253288"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36" name="Picture 24" descr="Electronic Payment Systems"/>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211263" y="2833688"/>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37" name="Picture 22" descr="Information Management"/>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235450" y="28305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38" name="Picture 21" descr="Crash Prevention and Safety"/>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5746750" y="28336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39" name="Picture 20" descr="Roadway Operations and Maintenance"/>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7250113" y="28336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40" name="Picture 19" descr="Road Weather Management"/>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272415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41" name="Picture 18" descr="Commercial Vehicle Operations"/>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422910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42" name="Picture 17" descr="Intermodal Freight"/>
          <p:cNvPicPr>
            <a:picLocks noChangeAspect="1" noChangeArrowheads="1"/>
          </p:cNvPicPr>
          <p:nvPr/>
        </p:nvPicPr>
        <p:blipFill>
          <a:blip r:embed="rId23" r:link="rId24">
            <a:extLst>
              <a:ext uri="{28A0092B-C50C-407E-A947-70E740481C1C}">
                <a14:useLocalDpi xmlns:a14="http://schemas.microsoft.com/office/drawing/2010/main" val="0"/>
              </a:ext>
            </a:extLst>
          </a:blip>
          <a:srcRect/>
          <a:stretch>
            <a:fillRect/>
          </a:stretch>
        </p:blipFill>
        <p:spPr bwMode="auto">
          <a:xfrm>
            <a:off x="5745163" y="3806825"/>
            <a:ext cx="604837" cy="588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7343" name="Line 45"/>
          <p:cNvSpPr>
            <a:spLocks noChangeShapeType="1"/>
          </p:cNvSpPr>
          <p:nvPr/>
        </p:nvSpPr>
        <p:spPr bwMode="auto">
          <a:xfrm>
            <a:off x="758825" y="5157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44" name="Line 53"/>
          <p:cNvSpPr>
            <a:spLocks noChangeShapeType="1"/>
          </p:cNvSpPr>
          <p:nvPr/>
        </p:nvSpPr>
        <p:spPr bwMode="auto">
          <a:xfrm>
            <a:off x="755650" y="61499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45" name="Line 58"/>
          <p:cNvSpPr>
            <a:spLocks noChangeShapeType="1"/>
          </p:cNvSpPr>
          <p:nvPr/>
        </p:nvSpPr>
        <p:spPr bwMode="auto">
          <a:xfrm>
            <a:off x="2270125" y="5165725"/>
            <a:ext cx="0" cy="979488"/>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46" name="Line 59"/>
          <p:cNvSpPr>
            <a:spLocks noChangeShapeType="1"/>
          </p:cNvSpPr>
          <p:nvPr/>
        </p:nvSpPr>
        <p:spPr bwMode="auto">
          <a:xfrm>
            <a:off x="3778250" y="5167313"/>
            <a:ext cx="0" cy="97790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7347" name="Line 61"/>
          <p:cNvSpPr>
            <a:spLocks noChangeShapeType="1"/>
          </p:cNvSpPr>
          <p:nvPr/>
        </p:nvSpPr>
        <p:spPr bwMode="auto">
          <a:xfrm>
            <a:off x="6792913" y="5164138"/>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847348" name="Picture 6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5210175"/>
            <a:ext cx="57150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49" name="Picture 6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2913"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7350" name="Picture 6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9450"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7351" name="Line 67"/>
          <p:cNvSpPr>
            <a:spLocks noChangeShapeType="1"/>
          </p:cNvSpPr>
          <p:nvPr/>
        </p:nvSpPr>
        <p:spPr bwMode="auto">
          <a:xfrm>
            <a:off x="5286375" y="5160963"/>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847352" name="Grupo 69"/>
          <p:cNvGrpSpPr>
            <a:grpSpLocks/>
          </p:cNvGrpSpPr>
          <p:nvPr/>
        </p:nvGrpSpPr>
        <p:grpSpPr bwMode="auto">
          <a:xfrm>
            <a:off x="2722563" y="2881313"/>
            <a:ext cx="611187" cy="515937"/>
            <a:chOff x="2765657" y="3296451"/>
            <a:chExt cx="611008" cy="517335"/>
          </a:xfrm>
        </p:grpSpPr>
        <p:grpSp>
          <p:nvGrpSpPr>
            <p:cNvPr id="1847353" name="Grupo 61"/>
            <p:cNvGrpSpPr>
              <a:grpSpLocks/>
            </p:cNvGrpSpPr>
            <p:nvPr/>
          </p:nvGrpSpPr>
          <p:grpSpPr bwMode="auto">
            <a:xfrm>
              <a:off x="2803746" y="3296451"/>
              <a:ext cx="549113" cy="458481"/>
              <a:chOff x="8441630" y="410493"/>
              <a:chExt cx="641984" cy="888198"/>
            </a:xfrm>
          </p:grpSpPr>
          <p:sp>
            <p:nvSpPr>
              <p:cNvPr id="60" name="CaixaDeTexto 59"/>
              <p:cNvSpPr txBox="1"/>
              <p:nvPr/>
            </p:nvSpPr>
            <p:spPr>
              <a:xfrm>
                <a:off x="8469461" y="410493"/>
                <a:ext cx="569623" cy="888116"/>
              </a:xfrm>
              <a:prstGeom prst="rect">
                <a:avLst/>
              </a:prstGeom>
              <a:noFill/>
            </p:spPr>
            <p:txBody>
              <a:bodyPr>
                <a:spAutoFit/>
              </a:bodyPr>
              <a:lstStyle/>
              <a:p>
                <a:pPr algn="ctr" eaLnBrk="1" hangingPunct="1">
                  <a:spcBef>
                    <a:spcPct val="0"/>
                  </a:spcBef>
                  <a:buClrTx/>
                  <a:buSzTx/>
                  <a:buFontTx/>
                  <a:buNone/>
                  <a:defRPr/>
                </a:pPr>
                <a:r>
                  <a:rPr lang="pt-BR" sz="2400" i="1" dirty="0">
                    <a:solidFill>
                      <a:schemeClr val="tx2">
                        <a:lumMod val="60000"/>
                        <a:lumOff val="40000"/>
                      </a:schemeClr>
                    </a:solidFill>
                    <a:latin typeface="Script MT Bold" pitchFamily="66" charset="0"/>
                    <a:cs typeface="Arial" pitchFamily="34" charset="0"/>
                  </a:rPr>
                  <a:t>i</a:t>
                </a:r>
              </a:p>
            </p:txBody>
          </p:sp>
          <p:sp>
            <p:nvSpPr>
              <p:cNvPr id="61" name="Elipse 60"/>
              <p:cNvSpPr/>
              <p:nvPr/>
            </p:nvSpPr>
            <p:spPr>
              <a:xfrm>
                <a:off x="8441630" y="573930"/>
                <a:ext cx="641985" cy="715427"/>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sp>
          <p:nvSpPr>
            <p:cNvPr id="63" name="Retângulo 62"/>
            <p:cNvSpPr/>
            <p:nvPr/>
          </p:nvSpPr>
          <p:spPr>
            <a:xfrm>
              <a:off x="2765657" y="3334654"/>
              <a:ext cx="611008" cy="4791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pic>
        <p:nvPicPr>
          <p:cNvPr id="1847357" name="Picture 29" descr="Arterial Management Systems"/>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2701925" y="1862138"/>
            <a:ext cx="581025" cy="5635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6" name="CaixaDeTexto 77"/>
          <p:cNvSpPr txBox="1">
            <a:spLocks noChangeArrowheads="1"/>
          </p:cNvSpPr>
          <p:nvPr/>
        </p:nvSpPr>
        <p:spPr bwMode="auto">
          <a:xfrm>
            <a:off x="395288" y="1676400"/>
            <a:ext cx="84978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800">
                <a:effectLst>
                  <a:outerShdw blurRad="38100" dist="38100" dir="2700000" algn="tl">
                    <a:srgbClr val="C0C0C0"/>
                  </a:outerShdw>
                </a:effectLst>
                <a:cs typeface="Arial" pitchFamily="34" charset="0"/>
              </a:rPr>
              <a:t>Objetivo: </a:t>
            </a:r>
            <a:r>
              <a:rPr lang="pt-BR" altLang="pt-BR" sz="1800">
                <a:solidFill>
                  <a:srgbClr val="0000CC"/>
                </a:solidFill>
                <a:effectLst>
                  <a:outerShdw blurRad="38100" dist="38100" dir="2700000" algn="tl">
                    <a:srgbClr val="C0C0C0"/>
                  </a:outerShdw>
                </a:effectLst>
                <a:cs typeface="Arial" pitchFamily="34" charset="0"/>
              </a:rPr>
              <a:t>minimizar os efeitos da perturbação no trânsito</a:t>
            </a:r>
            <a:r>
              <a:rPr lang="pt-BR" altLang="pt-BR" sz="1800">
                <a:effectLst>
                  <a:outerShdw blurRad="38100" dist="38100" dir="2700000" algn="tl">
                    <a:srgbClr val="C0C0C0"/>
                  </a:outerShdw>
                </a:effectLst>
                <a:cs typeface="Arial" pitchFamily="34" charset="0"/>
              </a:rPr>
              <a:t>, relacionados com o incidente, </a:t>
            </a:r>
            <a:r>
              <a:rPr lang="pt-BR" altLang="pt-BR" sz="1800">
                <a:solidFill>
                  <a:srgbClr val="FF0000"/>
                </a:solidFill>
                <a:effectLst>
                  <a:outerShdw blurRad="38100" dist="38100" dir="2700000" algn="tl">
                    <a:srgbClr val="C0C0C0"/>
                  </a:outerShdw>
                </a:effectLst>
                <a:cs typeface="Arial" pitchFamily="34" charset="0"/>
              </a:rPr>
              <a:t>reduzindo os tempos de detecção e de atendimento</a:t>
            </a:r>
            <a:r>
              <a:rPr lang="pt-BR" altLang="pt-BR" sz="1800">
                <a:effectLst>
                  <a:outerShdw blurRad="38100" dist="38100" dir="2700000" algn="tl">
                    <a:srgbClr val="C0C0C0"/>
                  </a:outerShdw>
                </a:effectLst>
                <a:cs typeface="Arial" pitchFamily="34" charset="0"/>
              </a:rPr>
              <a:t> e portanto - </a:t>
            </a:r>
            <a:r>
              <a:rPr lang="pt-BR" altLang="pt-BR" sz="1800">
                <a:solidFill>
                  <a:srgbClr val="0000CC"/>
                </a:solidFill>
                <a:effectLst>
                  <a:outerShdw blurRad="38100" dist="38100" dir="2700000" algn="tl">
                    <a:srgbClr val="C0C0C0"/>
                  </a:outerShdw>
                </a:effectLst>
                <a:cs typeface="Arial" pitchFamily="34" charset="0"/>
              </a:rPr>
              <a:t>reduzindo o tempo para que o tráfego volte às condições normais</a:t>
            </a:r>
            <a:r>
              <a:rPr lang="pt-BR" altLang="pt-BR" sz="1800">
                <a:effectLst>
                  <a:outerShdw blurRad="38100" dist="38100" dir="2700000" algn="tl">
                    <a:srgbClr val="C0C0C0"/>
                  </a:outerShdw>
                </a:effectLst>
                <a:cs typeface="Arial" pitchFamily="34" charset="0"/>
              </a:rPr>
              <a:t>. </a:t>
            </a:r>
          </a:p>
          <a:p>
            <a:pPr algn="ctr" eaLnBrk="1" hangingPunct="1">
              <a:buClrTx/>
              <a:buSzTx/>
              <a:buFontTx/>
              <a:buNone/>
            </a:pPr>
            <a:endParaRPr lang="pt-BR" altLang="pt-BR" sz="1800">
              <a:effectLst>
                <a:outerShdw blurRad="38100" dist="38100" dir="2700000" algn="tl">
                  <a:srgbClr val="C0C0C0"/>
                </a:outerShdw>
              </a:effectLst>
              <a:cs typeface="Arial" pitchFamily="34" charset="0"/>
            </a:endParaRPr>
          </a:p>
          <a:p>
            <a:pPr algn="ctr" eaLnBrk="1" hangingPunct="1">
              <a:buClrTx/>
              <a:buSzTx/>
              <a:buFontTx/>
              <a:buNone/>
            </a:pPr>
            <a:r>
              <a:rPr lang="pt-BR" altLang="pt-BR" sz="1800">
                <a:effectLst>
                  <a:outerShdw blurRad="38100" dist="38100" dir="2700000" algn="tl">
                    <a:srgbClr val="C0C0C0"/>
                  </a:outerShdw>
                </a:effectLst>
                <a:cs typeface="Arial" pitchFamily="34" charset="0"/>
              </a:rPr>
              <a:t>(</a:t>
            </a:r>
            <a:r>
              <a:rPr lang="pt-BR" altLang="pt-BR" sz="1600">
                <a:solidFill>
                  <a:srgbClr val="FF0000"/>
                </a:solidFill>
                <a:effectLst>
                  <a:outerShdw blurRad="38100" dist="38100" dir="2700000" algn="tl">
                    <a:srgbClr val="C0C0C0"/>
                  </a:outerShdw>
                </a:effectLst>
                <a:cs typeface="Arial" pitchFamily="34" charset="0"/>
              </a:rPr>
              <a:t>A menor severidade dos acidentes está relacionada a um menor o tempo de atendimento</a:t>
            </a:r>
            <a:r>
              <a:rPr lang="pt-BR" altLang="pt-BR" sz="1800">
                <a:effectLst>
                  <a:outerShdw blurRad="38100" dist="38100" dir="2700000" algn="tl">
                    <a:srgbClr val="C0C0C0"/>
                  </a:outerShdw>
                </a:effectLst>
                <a:cs typeface="Arial" pitchFamily="34" charset="0"/>
              </a:rPr>
              <a:t>)</a:t>
            </a:r>
          </a:p>
        </p:txBody>
      </p:sp>
      <p:grpSp>
        <p:nvGrpSpPr>
          <p:cNvPr id="1849347" name="Grupo 38"/>
          <p:cNvGrpSpPr>
            <a:grpSpLocks/>
          </p:cNvGrpSpPr>
          <p:nvPr/>
        </p:nvGrpSpPr>
        <p:grpSpPr bwMode="auto">
          <a:xfrm>
            <a:off x="1658938" y="3443288"/>
            <a:ext cx="5792787" cy="3009900"/>
            <a:chOff x="1571625" y="3348038"/>
            <a:chExt cx="5792788" cy="3009900"/>
          </a:xfrm>
        </p:grpSpPr>
        <p:grpSp>
          <p:nvGrpSpPr>
            <p:cNvPr id="1849348" name="Grupo 25"/>
            <p:cNvGrpSpPr>
              <a:grpSpLocks/>
            </p:cNvGrpSpPr>
            <p:nvPr/>
          </p:nvGrpSpPr>
          <p:grpSpPr bwMode="auto">
            <a:xfrm>
              <a:off x="1571625" y="3348038"/>
              <a:ext cx="5792788" cy="3009900"/>
              <a:chOff x="2355421" y="2928949"/>
              <a:chExt cx="5792794" cy="3009920"/>
            </a:xfrm>
          </p:grpSpPr>
          <p:grpSp>
            <p:nvGrpSpPr>
              <p:cNvPr id="1849349" name="Group 80"/>
              <p:cNvGrpSpPr>
                <a:grpSpLocks/>
              </p:cNvGrpSpPr>
              <p:nvPr/>
            </p:nvGrpSpPr>
            <p:grpSpPr bwMode="auto">
              <a:xfrm>
                <a:off x="2355421" y="2928949"/>
                <a:ext cx="5792794" cy="608805"/>
                <a:chOff x="1746" y="1904"/>
                <a:chExt cx="2495" cy="214"/>
              </a:xfrm>
            </p:grpSpPr>
            <p:pic>
              <p:nvPicPr>
                <p:cNvPr id="1849350" name="Picture 43" descr="Surveillance &amp;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 y="1908"/>
                  <a:ext cx="24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351" name="Rectangle 5"/>
                <p:cNvSpPr>
                  <a:spLocks noChangeArrowheads="1"/>
                </p:cNvSpPr>
                <p:nvPr/>
              </p:nvSpPr>
              <p:spPr bwMode="auto">
                <a:xfrm>
                  <a:off x="1750" y="1904"/>
                  <a:ext cx="2246" cy="204"/>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49352" name="Text Box 6"/>
                <p:cNvSpPr txBox="1">
                  <a:spLocks noChangeArrowheads="1"/>
                </p:cNvSpPr>
                <p:nvPr/>
              </p:nvSpPr>
              <p:spPr bwMode="auto">
                <a:xfrm>
                  <a:off x="2372" y="1957"/>
                  <a:ext cx="11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Monitoramento e Detecção</a:t>
                  </a:r>
                </a:p>
              </p:txBody>
            </p:sp>
            <p:pic>
              <p:nvPicPr>
                <p:cNvPr id="1849353" name="Picture 26" descr="Incident Management System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746" y="1904"/>
                  <a:ext cx="240" cy="21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9354" name="Line 57"/>
                <p:cNvSpPr>
                  <a:spLocks noChangeShapeType="1"/>
                </p:cNvSpPr>
                <p:nvPr/>
              </p:nvSpPr>
              <p:spPr bwMode="auto">
                <a:xfrm>
                  <a:off x="3997" y="190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9355" name="Line 58"/>
                <p:cNvSpPr>
                  <a:spLocks noChangeShapeType="1"/>
                </p:cNvSpPr>
                <p:nvPr/>
              </p:nvSpPr>
              <p:spPr bwMode="auto">
                <a:xfrm>
                  <a:off x="4001" y="2107"/>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9356" name="Line 59"/>
                <p:cNvSpPr>
                  <a:spLocks noChangeShapeType="1"/>
                </p:cNvSpPr>
                <p:nvPr/>
              </p:nvSpPr>
              <p:spPr bwMode="auto">
                <a:xfrm rot="-5400000">
                  <a:off x="4121" y="2010"/>
                  <a:ext cx="2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9357" name="Line 62"/>
                <p:cNvSpPr>
                  <a:spLocks noChangeShapeType="1"/>
                </p:cNvSpPr>
                <p:nvPr/>
              </p:nvSpPr>
              <p:spPr bwMode="auto">
                <a:xfrm>
                  <a:off x="3742" y="211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1849358" name="Group 81"/>
              <p:cNvGrpSpPr>
                <a:grpSpLocks/>
              </p:cNvGrpSpPr>
              <p:nvPr/>
            </p:nvGrpSpPr>
            <p:grpSpPr bwMode="auto">
              <a:xfrm>
                <a:off x="2355753" y="3708471"/>
                <a:ext cx="5788147" cy="657166"/>
                <a:chOff x="1746" y="2519"/>
                <a:chExt cx="2493" cy="231"/>
              </a:xfrm>
            </p:grpSpPr>
            <p:sp>
              <p:nvSpPr>
                <p:cNvPr id="1849359" name="Rectangle 67"/>
                <p:cNvSpPr>
                  <a:spLocks noChangeArrowheads="1"/>
                </p:cNvSpPr>
                <p:nvPr/>
              </p:nvSpPr>
              <p:spPr bwMode="auto">
                <a:xfrm>
                  <a:off x="1750" y="2522"/>
                  <a:ext cx="2246" cy="204"/>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49360" name="Text Box 8"/>
                <p:cNvSpPr txBox="1">
                  <a:spLocks noChangeArrowheads="1"/>
                </p:cNvSpPr>
                <p:nvPr/>
              </p:nvSpPr>
              <p:spPr bwMode="auto">
                <a:xfrm>
                  <a:off x="2373" y="2548"/>
                  <a:ext cx="112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Mobilização e Atendimento</a:t>
                  </a:r>
                </a:p>
              </p:txBody>
            </p:sp>
            <p:pic>
              <p:nvPicPr>
                <p:cNvPr id="1849361" name="Picture 45" descr="Mobilization &amp; Respo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9" y="2519"/>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362" name="Line 64"/>
                <p:cNvSpPr>
                  <a:spLocks noChangeShapeType="1"/>
                </p:cNvSpPr>
                <p:nvPr/>
              </p:nvSpPr>
              <p:spPr bwMode="auto">
                <a:xfrm>
                  <a:off x="3998" y="252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9363" name="Line 65"/>
                <p:cNvSpPr>
                  <a:spLocks noChangeShapeType="1"/>
                </p:cNvSpPr>
                <p:nvPr/>
              </p:nvSpPr>
              <p:spPr bwMode="auto">
                <a:xfrm>
                  <a:off x="4002" y="2726"/>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9364" name="Line 66"/>
                <p:cNvSpPr>
                  <a:spLocks noChangeShapeType="1"/>
                </p:cNvSpPr>
                <p:nvPr/>
              </p:nvSpPr>
              <p:spPr bwMode="auto">
                <a:xfrm rot="-5400000">
                  <a:off x="4122" y="2629"/>
                  <a:ext cx="2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849365" name="Picture 26" descr="Incident Management System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746" y="2519"/>
                  <a:ext cx="240" cy="21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49366" name="Group 82"/>
              <p:cNvGrpSpPr>
                <a:grpSpLocks/>
              </p:cNvGrpSpPr>
              <p:nvPr/>
            </p:nvGrpSpPr>
            <p:grpSpPr bwMode="auto">
              <a:xfrm>
                <a:off x="2357422" y="4519758"/>
                <a:ext cx="5764929" cy="603114"/>
                <a:chOff x="1746" y="3181"/>
                <a:chExt cx="2483" cy="212"/>
              </a:xfrm>
            </p:grpSpPr>
            <p:sp>
              <p:nvSpPr>
                <p:cNvPr id="1849367" name="Rectangle 69"/>
                <p:cNvSpPr>
                  <a:spLocks noChangeArrowheads="1"/>
                </p:cNvSpPr>
                <p:nvPr/>
              </p:nvSpPr>
              <p:spPr bwMode="auto">
                <a:xfrm>
                  <a:off x="1750" y="3181"/>
                  <a:ext cx="2246" cy="204"/>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pic>
              <p:nvPicPr>
                <p:cNvPr id="1849368" name="Picture 26" descr="Incident Management System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746" y="3182"/>
                  <a:ext cx="240" cy="20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9369" name="Text Box 10"/>
                <p:cNvSpPr txBox="1">
                  <a:spLocks noChangeArrowheads="1"/>
                </p:cNvSpPr>
                <p:nvPr/>
              </p:nvSpPr>
              <p:spPr bwMode="auto">
                <a:xfrm>
                  <a:off x="2290" y="3217"/>
                  <a:ext cx="122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Veiculação da Informação</a:t>
                  </a:r>
                </a:p>
              </p:txBody>
            </p:sp>
            <p:pic>
              <p:nvPicPr>
                <p:cNvPr id="1849370" name="Picture 47" descr="Information Dissemin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 y="3182"/>
                  <a:ext cx="20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371" name="Line 70"/>
                <p:cNvSpPr>
                  <a:spLocks noChangeShapeType="1"/>
                </p:cNvSpPr>
                <p:nvPr/>
              </p:nvSpPr>
              <p:spPr bwMode="auto">
                <a:xfrm>
                  <a:off x="3998" y="3182"/>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9372" name="Line 71"/>
                <p:cNvSpPr>
                  <a:spLocks noChangeShapeType="1"/>
                </p:cNvSpPr>
                <p:nvPr/>
              </p:nvSpPr>
              <p:spPr bwMode="auto">
                <a:xfrm>
                  <a:off x="4002" y="3385"/>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9373" name="Line 72"/>
                <p:cNvSpPr>
                  <a:spLocks noChangeShapeType="1"/>
                </p:cNvSpPr>
                <p:nvPr/>
              </p:nvSpPr>
              <p:spPr bwMode="auto">
                <a:xfrm rot="-5400000">
                  <a:off x="4122" y="3288"/>
                  <a:ext cx="2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849374" name="Group 83"/>
              <p:cNvGrpSpPr>
                <a:grpSpLocks/>
              </p:cNvGrpSpPr>
              <p:nvPr/>
            </p:nvGrpSpPr>
            <p:grpSpPr bwMode="auto">
              <a:xfrm>
                <a:off x="2355753" y="5281703"/>
                <a:ext cx="5788147" cy="657166"/>
                <a:chOff x="1746" y="3817"/>
                <a:chExt cx="2493" cy="231"/>
              </a:xfrm>
            </p:grpSpPr>
            <p:sp>
              <p:nvSpPr>
                <p:cNvPr id="1849375" name="Rectangle 73"/>
                <p:cNvSpPr>
                  <a:spLocks noChangeArrowheads="1"/>
                </p:cNvSpPr>
                <p:nvPr/>
              </p:nvSpPr>
              <p:spPr bwMode="auto">
                <a:xfrm>
                  <a:off x="1750" y="3824"/>
                  <a:ext cx="2246" cy="204"/>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49376" name="Text Box 12"/>
                <p:cNvSpPr txBox="1">
                  <a:spLocks noChangeArrowheads="1"/>
                </p:cNvSpPr>
                <p:nvPr/>
              </p:nvSpPr>
              <p:spPr bwMode="auto">
                <a:xfrm>
                  <a:off x="2445" y="3850"/>
                  <a:ext cx="105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Atendimento e Cobertura</a:t>
                  </a:r>
                </a:p>
              </p:txBody>
            </p:sp>
            <p:pic>
              <p:nvPicPr>
                <p:cNvPr id="1849377" name="Picture 74" descr="Mobilization &amp; Respo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9" y="3817"/>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378" name="Line 75"/>
                <p:cNvSpPr>
                  <a:spLocks noChangeShapeType="1"/>
                </p:cNvSpPr>
                <p:nvPr/>
              </p:nvSpPr>
              <p:spPr bwMode="auto">
                <a:xfrm>
                  <a:off x="3998" y="382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9379" name="Line 76"/>
                <p:cNvSpPr>
                  <a:spLocks noChangeShapeType="1"/>
                </p:cNvSpPr>
                <p:nvPr/>
              </p:nvSpPr>
              <p:spPr bwMode="auto">
                <a:xfrm>
                  <a:off x="4002" y="402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9380" name="Line 77"/>
                <p:cNvSpPr>
                  <a:spLocks noChangeShapeType="1"/>
                </p:cNvSpPr>
                <p:nvPr/>
              </p:nvSpPr>
              <p:spPr bwMode="auto">
                <a:xfrm rot="-5400000">
                  <a:off x="4122" y="3927"/>
                  <a:ext cx="2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849381" name="Picture 26" descr="Incident Management System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746" y="3821"/>
                  <a:ext cx="240" cy="21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849382" name="CaixaDeTexto 37"/>
            <p:cNvSpPr txBox="1">
              <a:spLocks noChangeArrowheads="1"/>
            </p:cNvSpPr>
            <p:nvPr/>
          </p:nvSpPr>
          <p:spPr bwMode="auto">
            <a:xfrm>
              <a:off x="6772275" y="5070476"/>
              <a:ext cx="571500" cy="346075"/>
            </a:xfrm>
            <a:prstGeom prst="rect">
              <a:avLst/>
            </a:prstGeom>
            <a:solidFill>
              <a:schemeClr val="tx1"/>
            </a:solidFill>
            <a:ln w="9525">
              <a:solidFill>
                <a:schemeClr val="tx1"/>
              </a:solidFill>
              <a:miter lim="800000"/>
              <a:headEnd/>
              <a:tailEnd/>
            </a:ln>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800" b="1">
                  <a:solidFill>
                    <a:srgbClr val="FFFF00"/>
                  </a:solidFill>
                  <a:latin typeface="Franklin Gothic Medium Cond" pitchFamily="34" charset="0"/>
                  <a:cs typeface="Arial" pitchFamily="34" charset="0"/>
                </a:rPr>
                <a:t>ACIDENTE </a:t>
              </a:r>
            </a:p>
            <a:p>
              <a:pPr algn="ctr" eaLnBrk="1" hangingPunct="1">
                <a:buClrTx/>
                <a:buSzTx/>
                <a:buFontTx/>
                <a:buNone/>
              </a:pPr>
              <a:r>
                <a:rPr lang="pt-BR" altLang="pt-BR" sz="800" b="1">
                  <a:solidFill>
                    <a:srgbClr val="FFFF00"/>
                  </a:solidFill>
                  <a:latin typeface="Franklin Gothic Medium Cond" pitchFamily="34" charset="0"/>
                  <a:cs typeface="Arial" pitchFamily="34" charset="0"/>
                </a:rPr>
                <a:t>ADIANTE</a:t>
              </a:r>
            </a:p>
          </p:txBody>
        </p:sp>
      </p:grpSp>
      <p:sp>
        <p:nvSpPr>
          <p:cNvPr id="99386" name="Rectangle 58"/>
          <p:cNvSpPr>
            <a:spLocks noChangeArrowheads="1"/>
          </p:cNvSpPr>
          <p:nvPr/>
        </p:nvSpPr>
        <p:spPr bwMode="auto">
          <a:xfrm>
            <a:off x="2571750" y="304800"/>
            <a:ext cx="3943350" cy="747713"/>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800" b="1">
                <a:effectLst>
                  <a:outerShdw blurRad="38100" dist="38100" dir="2700000" algn="tl">
                    <a:srgbClr val="C0C0C0"/>
                  </a:outerShdw>
                </a:effectLst>
                <a:cs typeface="Arial" pitchFamily="34" charset="0"/>
              </a:rPr>
              <a:t>INFRA-ESTRUTURA INTELIGENTE</a:t>
            </a:r>
          </a:p>
          <a:p>
            <a:pPr algn="ctr" eaLnBrk="1" hangingPunct="1">
              <a:buClrTx/>
              <a:buSzTx/>
              <a:buFontTx/>
              <a:buNone/>
            </a:pPr>
            <a:r>
              <a:rPr lang="pt-BR" altLang="pt-BR" sz="2500" b="1">
                <a:solidFill>
                  <a:srgbClr val="FF0000"/>
                </a:solidFill>
                <a:effectLst>
                  <a:outerShdw blurRad="38100" dist="38100" dir="2700000" algn="tl">
                    <a:srgbClr val="C0C0C0"/>
                  </a:outerShdw>
                </a:effectLst>
                <a:latin typeface="Tw Cen MT" pitchFamily="34" charset="0"/>
              </a:rPr>
              <a:t>GESTÃO DE INCIDENTES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1394" name="Grupo 90"/>
          <p:cNvGrpSpPr>
            <a:grpSpLocks/>
          </p:cNvGrpSpPr>
          <p:nvPr/>
        </p:nvGrpSpPr>
        <p:grpSpPr bwMode="auto">
          <a:xfrm>
            <a:off x="468313" y="1412875"/>
            <a:ext cx="8164512" cy="4510088"/>
            <a:chOff x="408015" y="1947331"/>
            <a:chExt cx="8164513" cy="4510637"/>
          </a:xfrm>
        </p:grpSpPr>
        <p:sp>
          <p:nvSpPr>
            <p:cNvPr id="1851395" name="Text Box 17"/>
            <p:cNvSpPr txBox="1">
              <a:spLocks noChangeArrowheads="1"/>
            </p:cNvSpPr>
            <p:nvPr/>
          </p:nvSpPr>
          <p:spPr bwMode="auto">
            <a:xfrm>
              <a:off x="801715" y="3635049"/>
              <a:ext cx="2341563" cy="33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Detectores Automáticos</a:t>
              </a:r>
            </a:p>
          </p:txBody>
        </p:sp>
        <p:sp>
          <p:nvSpPr>
            <p:cNvPr id="1851396" name="Rectangle 18"/>
            <p:cNvSpPr>
              <a:spLocks noChangeArrowheads="1"/>
            </p:cNvSpPr>
            <p:nvPr/>
          </p:nvSpPr>
          <p:spPr bwMode="auto">
            <a:xfrm>
              <a:off x="1419210" y="4786322"/>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a:solidFill>
                    <a:srgbClr val="FF0000"/>
                  </a:solidFill>
                  <a:cs typeface="Arial" pitchFamily="34" charset="0"/>
                </a:rPr>
                <a:t>Fone de Emergência - 0800</a:t>
              </a:r>
            </a:p>
          </p:txBody>
        </p:sp>
        <p:sp>
          <p:nvSpPr>
            <p:cNvPr id="1851397" name="Rectangle 19"/>
            <p:cNvSpPr>
              <a:spLocks noChangeArrowheads="1"/>
            </p:cNvSpPr>
            <p:nvPr/>
          </p:nvSpPr>
          <p:spPr bwMode="auto">
            <a:xfrm>
              <a:off x="5180047" y="4319824"/>
              <a:ext cx="321471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a:cs typeface="Arial" pitchFamily="34" charset="0"/>
                </a:rPr>
                <a:t>Alarme / Notificação Automática</a:t>
              </a:r>
            </a:p>
            <a:p>
              <a:pPr algn="ctr" eaLnBrk="1" hangingPunct="1">
                <a:buClrTx/>
                <a:buSzTx/>
                <a:buFontTx/>
                <a:buNone/>
              </a:pPr>
              <a:r>
                <a:rPr lang="pt-BR" altLang="pt-BR" sz="1600">
                  <a:cs typeface="Arial" pitchFamily="34" charset="0"/>
                </a:rPr>
                <a:t> de Colisão (ACN)</a:t>
              </a:r>
            </a:p>
          </p:txBody>
        </p:sp>
        <p:sp>
          <p:nvSpPr>
            <p:cNvPr id="1851398" name="Rectangle 20"/>
            <p:cNvSpPr>
              <a:spLocks noChangeArrowheads="1"/>
            </p:cNvSpPr>
            <p:nvPr/>
          </p:nvSpPr>
          <p:spPr bwMode="auto">
            <a:xfrm>
              <a:off x="1142976" y="6026168"/>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a:solidFill>
                    <a:srgbClr val="FF0000"/>
                  </a:solidFill>
                  <a:cs typeface="Arial" pitchFamily="34" charset="0"/>
                </a:rPr>
                <a:t>Call Boxes</a:t>
              </a:r>
            </a:p>
          </p:txBody>
        </p:sp>
        <p:sp>
          <p:nvSpPr>
            <p:cNvPr id="1851399" name="Rectangle 21"/>
            <p:cNvSpPr>
              <a:spLocks noChangeArrowheads="1"/>
            </p:cNvSpPr>
            <p:nvPr/>
          </p:nvSpPr>
          <p:spPr bwMode="auto">
            <a:xfrm>
              <a:off x="5764240" y="5522936"/>
              <a:ext cx="107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a:solidFill>
                    <a:srgbClr val="FF0000"/>
                  </a:solidFill>
                  <a:cs typeface="Arial" pitchFamily="34" charset="0"/>
                </a:rPr>
                <a:t>Frota Operacional</a:t>
              </a:r>
            </a:p>
          </p:txBody>
        </p:sp>
        <p:sp>
          <p:nvSpPr>
            <p:cNvPr id="1851400" name="Text Box 23"/>
            <p:cNvSpPr txBox="1">
              <a:spLocks noChangeArrowheads="1"/>
            </p:cNvSpPr>
            <p:nvPr/>
          </p:nvSpPr>
          <p:spPr bwMode="auto">
            <a:xfrm>
              <a:off x="5692803" y="2904710"/>
              <a:ext cx="1665287" cy="33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Imagens / Vídeo</a:t>
              </a:r>
            </a:p>
          </p:txBody>
        </p:sp>
        <p:sp>
          <p:nvSpPr>
            <p:cNvPr id="1851401" name="Line 50"/>
            <p:cNvSpPr>
              <a:spLocks noChangeShapeType="1"/>
            </p:cNvSpPr>
            <p:nvPr/>
          </p:nvSpPr>
          <p:spPr bwMode="auto">
            <a:xfrm rot="-5400000">
              <a:off x="4235478" y="4762509"/>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1402" name="Line 51"/>
            <p:cNvSpPr>
              <a:spLocks noChangeShapeType="1"/>
            </p:cNvSpPr>
            <p:nvPr/>
          </p:nvSpPr>
          <p:spPr bwMode="auto">
            <a:xfrm rot="-5400000">
              <a:off x="4235478" y="597695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1403" name="Line 52"/>
            <p:cNvSpPr>
              <a:spLocks noChangeShapeType="1"/>
            </p:cNvSpPr>
            <p:nvPr/>
          </p:nvSpPr>
          <p:spPr bwMode="auto">
            <a:xfrm rot="-5400000">
              <a:off x="4740303" y="2809898"/>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1404" name="Line 53"/>
            <p:cNvSpPr>
              <a:spLocks noChangeShapeType="1"/>
            </p:cNvSpPr>
            <p:nvPr/>
          </p:nvSpPr>
          <p:spPr bwMode="auto">
            <a:xfrm rot="-5400000">
              <a:off x="4740303" y="4191023"/>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1405" name="Line 54"/>
            <p:cNvSpPr>
              <a:spLocks noChangeShapeType="1"/>
            </p:cNvSpPr>
            <p:nvPr/>
          </p:nvSpPr>
          <p:spPr bwMode="auto">
            <a:xfrm rot="-5400000">
              <a:off x="4740303" y="5495948"/>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1406" name="Rectangle 55"/>
            <p:cNvSpPr>
              <a:spLocks noChangeArrowheads="1"/>
            </p:cNvSpPr>
            <p:nvPr/>
          </p:nvSpPr>
          <p:spPr bwMode="auto">
            <a:xfrm>
              <a:off x="415953" y="6000768"/>
              <a:ext cx="3567112"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51407" name="Rectangle 56"/>
            <p:cNvSpPr>
              <a:spLocks noChangeArrowheads="1"/>
            </p:cNvSpPr>
            <p:nvPr/>
          </p:nvSpPr>
          <p:spPr bwMode="auto">
            <a:xfrm>
              <a:off x="5005415" y="2847998"/>
              <a:ext cx="3567113"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51408" name="Rectangle 57"/>
            <p:cNvSpPr>
              <a:spLocks noChangeArrowheads="1"/>
            </p:cNvSpPr>
            <p:nvPr/>
          </p:nvSpPr>
          <p:spPr bwMode="auto">
            <a:xfrm>
              <a:off x="5005415" y="4227536"/>
              <a:ext cx="3567113" cy="6397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51409" name="Rectangle 58"/>
            <p:cNvSpPr>
              <a:spLocks noChangeArrowheads="1"/>
            </p:cNvSpPr>
            <p:nvPr/>
          </p:nvSpPr>
          <p:spPr bwMode="auto">
            <a:xfrm>
              <a:off x="5005415" y="5532461"/>
              <a:ext cx="3567113"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51410" name="Line 60"/>
            <p:cNvSpPr>
              <a:spLocks noChangeShapeType="1"/>
            </p:cNvSpPr>
            <p:nvPr/>
          </p:nvSpPr>
          <p:spPr bwMode="auto">
            <a:xfrm rot="-5400000">
              <a:off x="4240241" y="351951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1411" name="Rectangle 61"/>
            <p:cNvSpPr>
              <a:spLocks noChangeArrowheads="1"/>
            </p:cNvSpPr>
            <p:nvPr/>
          </p:nvSpPr>
          <p:spPr bwMode="auto">
            <a:xfrm>
              <a:off x="408015" y="3576661"/>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51412" name="Rectangle 62"/>
            <p:cNvSpPr>
              <a:spLocks noChangeArrowheads="1"/>
            </p:cNvSpPr>
            <p:nvPr/>
          </p:nvSpPr>
          <p:spPr bwMode="auto">
            <a:xfrm>
              <a:off x="408015" y="4799022"/>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grpSp>
          <p:nvGrpSpPr>
            <p:cNvPr id="1851413" name="Group 65"/>
            <p:cNvGrpSpPr>
              <a:grpSpLocks/>
            </p:cNvGrpSpPr>
            <p:nvPr/>
          </p:nvGrpSpPr>
          <p:grpSpPr bwMode="auto">
            <a:xfrm>
              <a:off x="1822462" y="1947331"/>
              <a:ext cx="5643602" cy="640329"/>
              <a:chOff x="1746" y="1904"/>
              <a:chExt cx="2495" cy="214"/>
            </a:xfrm>
          </p:grpSpPr>
          <p:pic>
            <p:nvPicPr>
              <p:cNvPr id="1851414" name="Picture 66" descr="Surveillance &amp;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 y="1908"/>
                <a:ext cx="24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415" name="Rectangle 67"/>
              <p:cNvSpPr>
                <a:spLocks noChangeArrowheads="1"/>
              </p:cNvSpPr>
              <p:nvPr/>
            </p:nvSpPr>
            <p:spPr bwMode="auto">
              <a:xfrm>
                <a:off x="1750" y="1904"/>
                <a:ext cx="2246" cy="204"/>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51416" name="Text Box 68"/>
              <p:cNvSpPr txBox="1">
                <a:spLocks noChangeArrowheads="1"/>
              </p:cNvSpPr>
              <p:nvPr/>
            </p:nvSpPr>
            <p:spPr bwMode="auto">
              <a:xfrm>
                <a:off x="2396" y="1951"/>
                <a:ext cx="116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Monitoramento e Detecção</a:t>
                </a:r>
              </a:p>
            </p:txBody>
          </p:sp>
          <p:pic>
            <p:nvPicPr>
              <p:cNvPr id="1851417" name="Picture 26" descr="Incident Management System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746" y="1904"/>
                <a:ext cx="240" cy="21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51418" name="Line 70"/>
              <p:cNvSpPr>
                <a:spLocks noChangeShapeType="1"/>
              </p:cNvSpPr>
              <p:nvPr/>
            </p:nvSpPr>
            <p:spPr bwMode="auto">
              <a:xfrm>
                <a:off x="3997" y="190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1419" name="Line 71"/>
              <p:cNvSpPr>
                <a:spLocks noChangeShapeType="1"/>
              </p:cNvSpPr>
              <p:nvPr/>
            </p:nvSpPr>
            <p:spPr bwMode="auto">
              <a:xfrm>
                <a:off x="4001" y="2107"/>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1420" name="Line 72"/>
              <p:cNvSpPr>
                <a:spLocks noChangeShapeType="1"/>
              </p:cNvSpPr>
              <p:nvPr/>
            </p:nvSpPr>
            <p:spPr bwMode="auto">
              <a:xfrm rot="-5400000">
                <a:off x="4121" y="2010"/>
                <a:ext cx="2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1421" name="Line 73"/>
              <p:cNvSpPr>
                <a:spLocks noChangeShapeType="1"/>
              </p:cNvSpPr>
              <p:nvPr/>
            </p:nvSpPr>
            <p:spPr bwMode="auto">
              <a:xfrm>
                <a:off x="3742" y="211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cxnSp>
          <p:nvCxnSpPr>
            <p:cNvPr id="90" name="Conector reto 89"/>
            <p:cNvCxnSpPr/>
            <p:nvPr/>
          </p:nvCxnSpPr>
          <p:spPr>
            <a:xfrm rot="5400000">
              <a:off x="2668393" y="4379678"/>
              <a:ext cx="3658045" cy="1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386" name="Rectangle 58"/>
          <p:cNvSpPr>
            <a:spLocks noChangeArrowheads="1"/>
          </p:cNvSpPr>
          <p:nvPr/>
        </p:nvSpPr>
        <p:spPr bwMode="auto">
          <a:xfrm>
            <a:off x="2571750" y="304800"/>
            <a:ext cx="3943350" cy="747713"/>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800" b="1">
                <a:effectLst>
                  <a:outerShdw blurRad="38100" dist="38100" dir="2700000" algn="tl">
                    <a:srgbClr val="C0C0C0"/>
                  </a:outerShdw>
                </a:effectLst>
                <a:cs typeface="Arial" pitchFamily="34" charset="0"/>
              </a:rPr>
              <a:t>INFRA-ESTRUTURA INTELIGENTE</a:t>
            </a:r>
          </a:p>
          <a:p>
            <a:pPr algn="ctr" eaLnBrk="1" hangingPunct="1">
              <a:buClrTx/>
              <a:buSzTx/>
              <a:buFontTx/>
              <a:buNone/>
            </a:pPr>
            <a:r>
              <a:rPr lang="pt-BR" altLang="pt-BR" sz="2500" b="1">
                <a:solidFill>
                  <a:srgbClr val="FF0000"/>
                </a:solidFill>
                <a:effectLst>
                  <a:outerShdw blurRad="38100" dist="38100" dir="2700000" algn="tl">
                    <a:srgbClr val="C0C0C0"/>
                  </a:outerShdw>
                </a:effectLst>
                <a:latin typeface="Tw Cen MT" pitchFamily="34" charset="0"/>
              </a:rPr>
              <a:t>GESTÃO DE INCIDENTES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42" name="Grupo 31"/>
          <p:cNvGrpSpPr>
            <a:grpSpLocks/>
          </p:cNvGrpSpPr>
          <p:nvPr/>
        </p:nvGrpSpPr>
        <p:grpSpPr bwMode="auto">
          <a:xfrm>
            <a:off x="485775" y="1916113"/>
            <a:ext cx="8267700" cy="3181350"/>
            <a:chOff x="519113" y="1928804"/>
            <a:chExt cx="8267729" cy="3181359"/>
          </a:xfrm>
        </p:grpSpPr>
        <p:sp>
          <p:nvSpPr>
            <p:cNvPr id="1853443" name="Text Box 15"/>
            <p:cNvSpPr txBox="1">
              <a:spLocks noChangeArrowheads="1"/>
            </p:cNvSpPr>
            <p:nvPr/>
          </p:nvSpPr>
          <p:spPr bwMode="auto">
            <a:xfrm>
              <a:off x="722314" y="3943347"/>
              <a:ext cx="3063885"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Serviço de </a:t>
              </a:r>
              <a:r>
                <a:rPr lang="pt-BR" altLang="pt-BR" sz="1600">
                  <a:solidFill>
                    <a:srgbClr val="FF0000"/>
                  </a:solidFill>
                  <a:cs typeface="Arial" pitchFamily="34" charset="0"/>
                </a:rPr>
                <a:t>Inspeção de Tráfego</a:t>
              </a:r>
            </a:p>
          </p:txBody>
        </p:sp>
        <p:sp>
          <p:nvSpPr>
            <p:cNvPr id="1853444" name="Text Box 16"/>
            <p:cNvSpPr txBox="1">
              <a:spLocks noChangeArrowheads="1"/>
            </p:cNvSpPr>
            <p:nvPr/>
          </p:nvSpPr>
          <p:spPr bwMode="auto">
            <a:xfrm>
              <a:off x="5068904" y="3208333"/>
              <a:ext cx="3717938" cy="58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Localização Automática da Frota (AVL)</a:t>
              </a:r>
            </a:p>
            <a:p>
              <a:pPr algn="r" eaLnBrk="1" hangingPunct="1">
                <a:buClrTx/>
                <a:buSzTx/>
                <a:buFontTx/>
                <a:buNone/>
              </a:pPr>
              <a:r>
                <a:rPr lang="pt-BR" altLang="pt-BR" sz="1600">
                  <a:cs typeface="Arial" pitchFamily="34" charset="0"/>
                </a:rPr>
                <a:t>Despacho Informatizado (CAD)</a:t>
              </a:r>
            </a:p>
          </p:txBody>
        </p:sp>
        <p:sp>
          <p:nvSpPr>
            <p:cNvPr id="1853445" name="Text Box 17"/>
            <p:cNvSpPr txBox="1">
              <a:spLocks noChangeArrowheads="1"/>
            </p:cNvSpPr>
            <p:nvPr/>
          </p:nvSpPr>
          <p:spPr bwMode="auto">
            <a:xfrm>
              <a:off x="5459430" y="4745037"/>
              <a:ext cx="2827348"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Roteamento do Atendimento </a:t>
              </a:r>
            </a:p>
          </p:txBody>
        </p:sp>
        <p:sp>
          <p:nvSpPr>
            <p:cNvPr id="1853446" name="Line 41"/>
            <p:cNvSpPr>
              <a:spLocks noChangeShapeType="1"/>
            </p:cNvSpPr>
            <p:nvPr/>
          </p:nvSpPr>
          <p:spPr bwMode="auto">
            <a:xfrm rot="-5400000">
              <a:off x="4852988" y="462915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3447" name="Line 42"/>
            <p:cNvSpPr>
              <a:spLocks noChangeShapeType="1"/>
            </p:cNvSpPr>
            <p:nvPr/>
          </p:nvSpPr>
          <p:spPr bwMode="auto">
            <a:xfrm rot="-5400000">
              <a:off x="3444081" y="3721894"/>
              <a:ext cx="2312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3448" name="Line 43"/>
            <p:cNvSpPr>
              <a:spLocks noChangeShapeType="1"/>
            </p:cNvSpPr>
            <p:nvPr/>
          </p:nvSpPr>
          <p:spPr bwMode="auto">
            <a:xfrm rot="-5400000">
              <a:off x="4857751" y="317817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3449" name="Rectangle 44"/>
            <p:cNvSpPr>
              <a:spLocks noChangeArrowheads="1"/>
            </p:cNvSpPr>
            <p:nvPr/>
          </p:nvSpPr>
          <p:spPr bwMode="auto">
            <a:xfrm>
              <a:off x="5110163" y="3222624"/>
              <a:ext cx="3676679" cy="5635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53450" name="Rectangle 45"/>
            <p:cNvSpPr>
              <a:spLocks noChangeArrowheads="1"/>
            </p:cNvSpPr>
            <p:nvPr/>
          </p:nvSpPr>
          <p:spPr bwMode="auto">
            <a:xfrm>
              <a:off x="5110163" y="4678363"/>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53451" name="Line 46"/>
            <p:cNvSpPr>
              <a:spLocks noChangeShapeType="1"/>
            </p:cNvSpPr>
            <p:nvPr/>
          </p:nvSpPr>
          <p:spPr bwMode="auto">
            <a:xfrm rot="-5400000">
              <a:off x="4332288" y="384968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3452" name="Rectangle 47"/>
            <p:cNvSpPr>
              <a:spLocks noChangeArrowheads="1"/>
            </p:cNvSpPr>
            <p:nvPr/>
          </p:nvSpPr>
          <p:spPr bwMode="auto">
            <a:xfrm>
              <a:off x="519113" y="3886200"/>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grpSp>
          <p:nvGrpSpPr>
            <p:cNvPr id="1853453" name="Group 48"/>
            <p:cNvGrpSpPr>
              <a:grpSpLocks/>
            </p:cNvGrpSpPr>
            <p:nvPr/>
          </p:nvGrpSpPr>
          <p:grpSpPr bwMode="auto">
            <a:xfrm>
              <a:off x="1886852" y="1928804"/>
              <a:ext cx="5429288" cy="657663"/>
              <a:chOff x="1746" y="2519"/>
              <a:chExt cx="2493" cy="231"/>
            </a:xfrm>
          </p:grpSpPr>
          <p:sp>
            <p:nvSpPr>
              <p:cNvPr id="1853454" name="Rectangle 49"/>
              <p:cNvSpPr>
                <a:spLocks noChangeArrowheads="1"/>
              </p:cNvSpPr>
              <p:nvPr/>
            </p:nvSpPr>
            <p:spPr bwMode="auto">
              <a:xfrm>
                <a:off x="1750" y="2522"/>
                <a:ext cx="2246" cy="204"/>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53455" name="Text Box 50"/>
              <p:cNvSpPr txBox="1">
                <a:spLocks noChangeArrowheads="1"/>
              </p:cNvSpPr>
              <p:nvPr/>
            </p:nvSpPr>
            <p:spPr bwMode="auto">
              <a:xfrm>
                <a:off x="2465" y="2582"/>
                <a:ext cx="120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cs typeface="Arial" pitchFamily="34" charset="0"/>
                  </a:rPr>
                  <a:t>Mobilização e Atendimento</a:t>
                </a:r>
              </a:p>
            </p:txBody>
          </p:sp>
          <p:pic>
            <p:nvPicPr>
              <p:cNvPr id="1853456" name="Picture 51" descr="Mobilization &amp; Respo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 y="2519"/>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57" name="Line 52"/>
              <p:cNvSpPr>
                <a:spLocks noChangeShapeType="1"/>
              </p:cNvSpPr>
              <p:nvPr/>
            </p:nvSpPr>
            <p:spPr bwMode="auto">
              <a:xfrm>
                <a:off x="3998" y="252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3458" name="Line 53"/>
              <p:cNvSpPr>
                <a:spLocks noChangeShapeType="1"/>
              </p:cNvSpPr>
              <p:nvPr/>
            </p:nvSpPr>
            <p:spPr bwMode="auto">
              <a:xfrm>
                <a:off x="4002" y="2726"/>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3459" name="Line 54"/>
              <p:cNvSpPr>
                <a:spLocks noChangeShapeType="1"/>
              </p:cNvSpPr>
              <p:nvPr/>
            </p:nvSpPr>
            <p:spPr bwMode="auto">
              <a:xfrm rot="-5400000">
                <a:off x="4122" y="2629"/>
                <a:ext cx="2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853460" name="Picture 26" descr="Incident Management System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746" y="2519"/>
                <a:ext cx="240" cy="21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99386" name="Rectangle 58"/>
          <p:cNvSpPr>
            <a:spLocks noChangeArrowheads="1"/>
          </p:cNvSpPr>
          <p:nvPr/>
        </p:nvSpPr>
        <p:spPr bwMode="auto">
          <a:xfrm>
            <a:off x="2571750" y="304800"/>
            <a:ext cx="3943350" cy="747713"/>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800" b="1">
                <a:effectLst>
                  <a:outerShdw blurRad="38100" dist="38100" dir="2700000" algn="tl">
                    <a:srgbClr val="C0C0C0"/>
                  </a:outerShdw>
                </a:effectLst>
                <a:cs typeface="Arial" pitchFamily="34" charset="0"/>
              </a:rPr>
              <a:t>INFRA-ESTRUTURA INTELIGENTE</a:t>
            </a:r>
          </a:p>
          <a:p>
            <a:pPr algn="ctr" eaLnBrk="1" hangingPunct="1">
              <a:buClrTx/>
              <a:buSzTx/>
              <a:buFontTx/>
              <a:buNone/>
            </a:pPr>
            <a:r>
              <a:rPr lang="pt-BR" altLang="pt-BR" sz="2500" b="1">
                <a:solidFill>
                  <a:srgbClr val="FF0000"/>
                </a:solidFill>
                <a:effectLst>
                  <a:outerShdw blurRad="38100" dist="38100" dir="2700000" algn="tl">
                    <a:srgbClr val="C0C0C0"/>
                  </a:outerShdw>
                </a:effectLst>
                <a:latin typeface="Tw Cen MT" pitchFamily="34" charset="0"/>
              </a:rPr>
              <a:t>GESTÃO DE INCIDENTES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42" name="Rectangle 2"/>
          <p:cNvSpPr>
            <a:spLocks noGrp="1"/>
          </p:cNvSpPr>
          <p:nvPr>
            <p:ph type="title"/>
          </p:nvPr>
        </p:nvSpPr>
        <p:spPr>
          <a:xfrm>
            <a:off x="609600" y="228600"/>
            <a:ext cx="8153400" cy="990600"/>
          </a:xfrm>
        </p:spPr>
        <p:txBody>
          <a:bodyPr/>
          <a:lstStyle/>
          <a:p>
            <a:pPr algn="ctr"/>
            <a:r>
              <a:rPr lang="pt-BR" altLang="pt-BR" sz="3600" b="1" smtClean="0">
                <a:solidFill>
                  <a:srgbClr val="0000CC"/>
                </a:solidFill>
              </a:rPr>
              <a:t>ITS em Rodovias</a:t>
            </a:r>
          </a:p>
        </p:txBody>
      </p:sp>
      <p:sp>
        <p:nvSpPr>
          <p:cNvPr id="1955843" name="Rectangle 3"/>
          <p:cNvSpPr>
            <a:spLocks noGrp="1"/>
          </p:cNvSpPr>
          <p:nvPr>
            <p:ph type="body" idx="1"/>
          </p:nvPr>
        </p:nvSpPr>
        <p:spPr>
          <a:xfrm>
            <a:off x="395288" y="1484313"/>
            <a:ext cx="8569325" cy="4608512"/>
          </a:xfrm>
        </p:spPr>
        <p:txBody>
          <a:bodyPr/>
          <a:lstStyle/>
          <a:p>
            <a:pPr>
              <a:lnSpc>
                <a:spcPct val="80000"/>
              </a:lnSpc>
              <a:buFont typeface="Wingdings" pitchFamily="2" charset="2"/>
              <a:buNone/>
            </a:pPr>
            <a:r>
              <a:rPr lang="pt-BR" altLang="pt-BR" sz="700" b="1" dirty="0" smtClean="0"/>
              <a:t>	</a:t>
            </a:r>
            <a:r>
              <a:rPr lang="pt-BR" altLang="pt-BR" sz="3300" b="1" dirty="0" smtClean="0"/>
              <a:t>Serviços:</a:t>
            </a:r>
          </a:p>
          <a:p>
            <a:pPr lvl="3">
              <a:lnSpc>
                <a:spcPct val="80000"/>
              </a:lnSpc>
              <a:buClr>
                <a:schemeClr val="tx1"/>
              </a:buClr>
              <a:buFontTx/>
              <a:buChar char="•"/>
            </a:pPr>
            <a:r>
              <a:rPr lang="pt-BR" altLang="pt-BR" sz="2400" b="1" dirty="0" smtClean="0">
                <a:solidFill>
                  <a:schemeClr val="bg1">
                    <a:lumMod val="65000"/>
                  </a:schemeClr>
                </a:solidFill>
              </a:rPr>
              <a:t>controle de tráfego</a:t>
            </a:r>
          </a:p>
          <a:p>
            <a:pPr lvl="3">
              <a:lnSpc>
                <a:spcPct val="80000"/>
              </a:lnSpc>
              <a:buClr>
                <a:schemeClr val="tx1"/>
              </a:buClr>
              <a:buFont typeface="Arial" pitchFamily="34" charset="0"/>
              <a:buNone/>
            </a:pPr>
            <a:r>
              <a:rPr lang="pt-BR" altLang="pt-BR" sz="2400" b="1" dirty="0" smtClean="0">
                <a:solidFill>
                  <a:schemeClr val="bg1">
                    <a:lumMod val="65000"/>
                  </a:schemeClr>
                </a:solidFill>
              </a:rPr>
              <a:t>           - contagens volumétricas</a:t>
            </a:r>
          </a:p>
          <a:p>
            <a:pPr lvl="3">
              <a:lnSpc>
                <a:spcPct val="80000"/>
              </a:lnSpc>
              <a:buClr>
                <a:schemeClr val="tx1"/>
              </a:buClr>
              <a:buFont typeface="Arial" pitchFamily="34" charset="0"/>
              <a:buNone/>
            </a:pPr>
            <a:r>
              <a:rPr lang="pt-BR" altLang="pt-BR" sz="2400" b="1" dirty="0" smtClean="0">
                <a:solidFill>
                  <a:schemeClr val="bg1">
                    <a:lumMod val="65000"/>
                  </a:schemeClr>
                </a:solidFill>
              </a:rPr>
              <a:t>           - contagens classificatórias</a:t>
            </a:r>
          </a:p>
          <a:p>
            <a:pPr lvl="3">
              <a:lnSpc>
                <a:spcPct val="80000"/>
              </a:lnSpc>
              <a:buClr>
                <a:schemeClr val="tx1"/>
              </a:buClr>
              <a:buFont typeface="Arial" pitchFamily="34" charset="0"/>
              <a:buNone/>
            </a:pPr>
            <a:r>
              <a:rPr lang="pt-BR" altLang="pt-BR" sz="2400" b="1" dirty="0" smtClean="0">
                <a:solidFill>
                  <a:schemeClr val="bg1">
                    <a:lumMod val="65000"/>
                  </a:schemeClr>
                </a:solidFill>
              </a:rPr>
              <a:t>           - </a:t>
            </a:r>
            <a:r>
              <a:rPr lang="pt-BR" altLang="pt-BR" b="1" dirty="0" smtClean="0">
                <a:solidFill>
                  <a:schemeClr val="bg1">
                    <a:lumMod val="65000"/>
                  </a:schemeClr>
                </a:solidFill>
              </a:rPr>
              <a:t>movimentos de conversão em interseções</a:t>
            </a:r>
          </a:p>
          <a:p>
            <a:pPr lvl="3">
              <a:lnSpc>
                <a:spcPct val="80000"/>
              </a:lnSpc>
              <a:buClr>
                <a:schemeClr val="tx1"/>
              </a:buClr>
              <a:buFontTx/>
              <a:buChar char="•"/>
            </a:pPr>
            <a:r>
              <a:rPr lang="pt-BR" altLang="pt-BR" sz="2800" b="1" u="sng" dirty="0" smtClean="0">
                <a:solidFill>
                  <a:srgbClr val="0000CC"/>
                </a:solidFill>
              </a:rPr>
              <a:t>gerência de incidentes</a:t>
            </a:r>
          </a:p>
          <a:p>
            <a:pPr lvl="3">
              <a:lnSpc>
                <a:spcPct val="80000"/>
              </a:lnSpc>
              <a:buClr>
                <a:schemeClr val="tx1"/>
              </a:buClr>
              <a:buFontTx/>
              <a:buChar char="•"/>
            </a:pPr>
            <a:r>
              <a:rPr lang="pt-BR" altLang="pt-BR" sz="2400" b="1" dirty="0" smtClean="0">
                <a:solidFill>
                  <a:schemeClr val="bg1">
                    <a:lumMod val="65000"/>
                  </a:schemeClr>
                </a:solidFill>
              </a:rPr>
              <a:t>gerência de demanda</a:t>
            </a:r>
          </a:p>
          <a:p>
            <a:pPr lvl="3">
              <a:lnSpc>
                <a:spcPct val="80000"/>
              </a:lnSpc>
              <a:buClr>
                <a:schemeClr val="tx1"/>
              </a:buClr>
              <a:buFontTx/>
              <a:buChar char="•"/>
            </a:pPr>
            <a:r>
              <a:rPr lang="pt-BR" altLang="pt-BR" sz="2400" b="1" dirty="0" smtClean="0">
                <a:solidFill>
                  <a:schemeClr val="bg1">
                    <a:lumMod val="65000"/>
                  </a:schemeClr>
                </a:solidFill>
              </a:rPr>
              <a:t>policiamento e fiscalização:</a:t>
            </a:r>
          </a:p>
          <a:p>
            <a:pPr lvl="3">
              <a:lnSpc>
                <a:spcPct val="80000"/>
              </a:lnSpc>
              <a:buClr>
                <a:schemeClr val="tx1"/>
              </a:buClr>
              <a:buFontTx/>
              <a:buNone/>
            </a:pPr>
            <a:r>
              <a:rPr lang="pt-BR" altLang="pt-BR" sz="2400" b="1" dirty="0" smtClean="0">
                <a:solidFill>
                  <a:schemeClr val="bg1">
                    <a:lumMod val="65000"/>
                  </a:schemeClr>
                </a:solidFill>
              </a:rPr>
              <a:t>            - pesagem e inspeção de carga em movimento</a:t>
            </a:r>
          </a:p>
          <a:p>
            <a:pPr lvl="3">
              <a:lnSpc>
                <a:spcPct val="80000"/>
              </a:lnSpc>
              <a:buClr>
                <a:schemeClr val="tx1"/>
              </a:buClr>
              <a:buFontTx/>
              <a:buNone/>
            </a:pPr>
            <a:r>
              <a:rPr lang="pt-BR" altLang="pt-BR" sz="2400" b="1" dirty="0" smtClean="0">
                <a:solidFill>
                  <a:schemeClr val="bg1">
                    <a:lumMod val="65000"/>
                  </a:schemeClr>
                </a:solidFill>
              </a:rPr>
              <a:t>	        - rastreamento de carga, perigosa inclusive</a:t>
            </a:r>
          </a:p>
          <a:p>
            <a:pPr lvl="3">
              <a:lnSpc>
                <a:spcPct val="80000"/>
              </a:lnSpc>
              <a:buClr>
                <a:schemeClr val="tx1"/>
              </a:buClr>
              <a:buFontTx/>
              <a:buNone/>
            </a:pPr>
            <a:r>
              <a:rPr lang="pt-BR" altLang="pt-BR" sz="2400" b="1" dirty="0" smtClean="0">
                <a:solidFill>
                  <a:schemeClr val="bg1">
                    <a:lumMod val="65000"/>
                  </a:schemeClr>
                </a:solidFill>
              </a:rPr>
              <a:t>	        - rastreamento e inspeção de veículos</a:t>
            </a:r>
          </a:p>
          <a:p>
            <a:pPr lvl="3">
              <a:lnSpc>
                <a:spcPct val="80000"/>
              </a:lnSpc>
              <a:buClr>
                <a:schemeClr val="tx1"/>
              </a:buClr>
              <a:buFont typeface="Arial" pitchFamily="34" charset="0"/>
              <a:buNone/>
            </a:pPr>
            <a:r>
              <a:rPr lang="pt-BR" altLang="pt-BR" sz="2400" b="1" dirty="0" smtClean="0">
                <a:solidFill>
                  <a:schemeClr val="bg1">
                    <a:lumMod val="65000"/>
                  </a:schemeClr>
                </a:solidFill>
              </a:rPr>
              <a:t>            - controle de velocidade</a:t>
            </a:r>
          </a:p>
          <a:p>
            <a:pPr lvl="3">
              <a:lnSpc>
                <a:spcPct val="80000"/>
              </a:lnSpc>
              <a:buClr>
                <a:schemeClr val="tx1"/>
              </a:buClr>
              <a:buFontTx/>
              <a:buChar char="•"/>
            </a:pPr>
            <a:r>
              <a:rPr lang="pt-BR" altLang="pt-BR" sz="2400" b="1" dirty="0" smtClean="0">
                <a:solidFill>
                  <a:schemeClr val="bg1">
                    <a:lumMod val="65000"/>
                  </a:schemeClr>
                </a:solidFill>
              </a:rPr>
              <a:t>Inspeção rotineira de tráfego</a:t>
            </a:r>
          </a:p>
          <a:p>
            <a:pPr lvl="4">
              <a:lnSpc>
                <a:spcPct val="80000"/>
              </a:lnSpc>
              <a:buClr>
                <a:schemeClr val="tx1"/>
              </a:buClr>
              <a:buFontTx/>
              <a:buChar char="•"/>
            </a:pPr>
            <a:endParaRPr lang="pt-BR" altLang="pt-BR" sz="2400" b="1" dirty="0" smtClean="0"/>
          </a:p>
          <a:p>
            <a:pPr>
              <a:lnSpc>
                <a:spcPct val="80000"/>
              </a:lnSpc>
              <a:buFont typeface="Wingdings" pitchFamily="2" charset="2"/>
              <a:buNone/>
            </a:pPr>
            <a:endParaRPr lang="pt-BR" altLang="pt-BR" sz="1400" b="1" dirty="0" smtClean="0"/>
          </a:p>
          <a:p>
            <a:pPr lvl="3">
              <a:lnSpc>
                <a:spcPct val="80000"/>
              </a:lnSpc>
              <a:buFont typeface="Wingdings" pitchFamily="2" charset="2"/>
              <a:buNone/>
            </a:pPr>
            <a:r>
              <a:rPr lang="pt-BR" altLang="pt-BR" sz="700" b="1" dirty="0" smtClean="0"/>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Rectangle 2"/>
          <p:cNvSpPr>
            <a:spLocks noGrp="1"/>
          </p:cNvSpPr>
          <p:nvPr>
            <p:ph type="title"/>
          </p:nvPr>
        </p:nvSpPr>
        <p:spPr>
          <a:xfrm>
            <a:off x="609600" y="517525"/>
            <a:ext cx="8153400" cy="608013"/>
          </a:xfrm>
        </p:spPr>
        <p:txBody>
          <a:bodyPr/>
          <a:lstStyle/>
          <a:p>
            <a:pPr algn="ctr"/>
            <a:r>
              <a:rPr lang="pt-BR" altLang="pt-BR" sz="3600" b="1" dirty="0" smtClean="0">
                <a:solidFill>
                  <a:srgbClr val="0000CC"/>
                </a:solidFill>
              </a:rPr>
              <a:t>ITS em Rodovias:</a:t>
            </a:r>
            <a:r>
              <a:rPr lang="pt-BR" altLang="pt-BR" sz="3600" b="1" dirty="0" smtClean="0">
                <a:solidFill>
                  <a:srgbClr val="FFFF00"/>
                </a:solidFill>
              </a:rPr>
              <a:t> </a:t>
            </a:r>
            <a:br>
              <a:rPr lang="pt-BR" altLang="pt-BR" sz="3600" b="1" dirty="0" smtClean="0">
                <a:solidFill>
                  <a:srgbClr val="FFFF00"/>
                </a:solidFill>
              </a:rPr>
            </a:br>
            <a:r>
              <a:rPr lang="pt-BR" altLang="pt-BR" sz="3600" b="1" dirty="0" smtClean="0">
                <a:solidFill>
                  <a:srgbClr val="FF0000"/>
                </a:solidFill>
              </a:rPr>
              <a:t>gerência de incidentes</a:t>
            </a:r>
            <a:br>
              <a:rPr lang="pt-BR" altLang="pt-BR" sz="3600" b="1" dirty="0" smtClean="0">
                <a:solidFill>
                  <a:srgbClr val="FF0000"/>
                </a:solidFill>
              </a:rPr>
            </a:br>
            <a:endParaRPr lang="pt-BR" altLang="pt-BR" sz="3600" b="1" dirty="0" smtClean="0">
              <a:solidFill>
                <a:srgbClr val="FF0000"/>
              </a:solidFill>
            </a:endParaRPr>
          </a:p>
        </p:txBody>
      </p:sp>
      <p:sp>
        <p:nvSpPr>
          <p:cNvPr id="1857539" name="Rectangle 3"/>
          <p:cNvSpPr>
            <a:spLocks noGrp="1"/>
          </p:cNvSpPr>
          <p:nvPr>
            <p:ph type="body" idx="1"/>
          </p:nvPr>
        </p:nvSpPr>
        <p:spPr>
          <a:xfrm>
            <a:off x="323528" y="1600200"/>
            <a:ext cx="8640960" cy="4781550"/>
          </a:xfrm>
        </p:spPr>
        <p:txBody>
          <a:bodyPr/>
          <a:lstStyle/>
          <a:p>
            <a:pPr>
              <a:lnSpc>
                <a:spcPct val="80000"/>
              </a:lnSpc>
              <a:buFont typeface="Wingdings" pitchFamily="2" charset="2"/>
              <a:buNone/>
            </a:pPr>
            <a:r>
              <a:rPr lang="pt-BR" altLang="pt-BR" sz="2800" b="1" dirty="0" smtClean="0">
                <a:effectLst>
                  <a:outerShdw blurRad="38100" dist="38100" dir="2700000" algn="tl">
                    <a:srgbClr val="C0C0C0"/>
                  </a:outerShdw>
                </a:effectLst>
              </a:rPr>
              <a:t>		</a:t>
            </a:r>
            <a:r>
              <a:rPr lang="pt-BR" altLang="pt-BR" sz="2100" b="1" dirty="0" smtClean="0">
                <a:effectLst>
                  <a:outerShdw blurRad="38100" dist="38100" dir="2700000" algn="tl">
                    <a:srgbClr val="C0C0C0"/>
                  </a:outerShdw>
                </a:effectLst>
              </a:rPr>
              <a:t>-</a:t>
            </a:r>
            <a:r>
              <a:rPr lang="pt-BR" altLang="pt-BR" sz="2800" b="1" dirty="0" smtClean="0">
                <a:effectLst>
                  <a:outerShdw blurRad="38100" dist="38100" dir="2700000" algn="tl">
                    <a:srgbClr val="C0C0C0"/>
                  </a:outerShdw>
                </a:effectLst>
              </a:rPr>
              <a:t> </a:t>
            </a:r>
            <a:r>
              <a:rPr lang="pt-BR" altLang="pt-BR" sz="2100" b="1" dirty="0" smtClean="0">
                <a:solidFill>
                  <a:srgbClr val="FF0000"/>
                </a:solidFill>
                <a:effectLst>
                  <a:outerShdw blurRad="38100" dist="38100" dir="2700000" algn="tl">
                    <a:srgbClr val="C0C0C0"/>
                  </a:outerShdw>
                </a:effectLst>
              </a:rPr>
              <a:t>incidentes rodoviários</a:t>
            </a:r>
            <a:r>
              <a:rPr lang="pt-BR" altLang="pt-BR" sz="2100" b="1" dirty="0" smtClean="0">
                <a:effectLst>
                  <a:outerShdw blurRad="38100" dist="38100" dir="2700000" algn="tl">
                    <a:srgbClr val="C0C0C0"/>
                  </a:outerShdw>
                </a:effectLst>
              </a:rPr>
              <a:t>:</a:t>
            </a:r>
          </a:p>
          <a:p>
            <a:pPr lvl="3">
              <a:lnSpc>
                <a:spcPct val="80000"/>
              </a:lnSpc>
              <a:buClr>
                <a:schemeClr val="tx1"/>
              </a:buClr>
              <a:buFontTx/>
              <a:buChar char="•"/>
            </a:pPr>
            <a:r>
              <a:rPr lang="pt-BR" altLang="pt-BR" sz="2400" b="1" dirty="0" smtClean="0">
                <a:effectLst>
                  <a:outerShdw blurRad="38100" dist="38100" dir="2700000" algn="tl">
                    <a:srgbClr val="C0C0C0"/>
                  </a:outerShdw>
                </a:effectLst>
              </a:rPr>
              <a:t>acidentes rodoviários</a:t>
            </a:r>
          </a:p>
          <a:p>
            <a:pPr lvl="3">
              <a:lnSpc>
                <a:spcPct val="80000"/>
              </a:lnSpc>
              <a:buClr>
                <a:schemeClr val="tx1"/>
              </a:buClr>
              <a:buFontTx/>
              <a:buChar char="•"/>
            </a:pPr>
            <a:r>
              <a:rPr lang="pt-BR" altLang="pt-BR" sz="2400" b="1" dirty="0" smtClean="0">
                <a:effectLst>
                  <a:outerShdw blurRad="38100" dist="38100" dir="2700000" algn="tl">
                    <a:srgbClr val="C0C0C0"/>
                  </a:outerShdw>
                </a:effectLst>
              </a:rPr>
              <a:t>quebra de veículos</a:t>
            </a:r>
          </a:p>
          <a:p>
            <a:pPr lvl="3">
              <a:lnSpc>
                <a:spcPct val="80000"/>
              </a:lnSpc>
              <a:buClr>
                <a:schemeClr val="tx1"/>
              </a:buClr>
              <a:buFontTx/>
              <a:buChar char="•"/>
            </a:pPr>
            <a:r>
              <a:rPr lang="pt-BR" altLang="pt-BR" sz="2400" b="1" dirty="0" smtClean="0">
                <a:effectLst>
                  <a:outerShdw blurRad="38100" dist="38100" dir="2700000" algn="tl">
                    <a:srgbClr val="C0C0C0"/>
                  </a:outerShdw>
                </a:effectLst>
              </a:rPr>
              <a:t>derramamento de produtos perigosos</a:t>
            </a:r>
            <a:r>
              <a:rPr lang="pt-BR" altLang="pt-BR" b="1" dirty="0" smtClean="0">
                <a:effectLst>
                  <a:outerShdw blurRad="38100" dist="38100" dir="2700000" algn="tl">
                    <a:srgbClr val="C0C0C0"/>
                  </a:outerShdw>
                </a:effectLst>
              </a:rPr>
              <a:t>			</a:t>
            </a:r>
          </a:p>
          <a:p>
            <a:pPr>
              <a:lnSpc>
                <a:spcPct val="80000"/>
              </a:lnSpc>
              <a:buFont typeface="Wingdings" pitchFamily="2" charset="2"/>
              <a:buNone/>
            </a:pPr>
            <a:r>
              <a:rPr lang="pt-BR" altLang="pt-BR" sz="2800" b="1" dirty="0" smtClean="0">
                <a:effectLst>
                  <a:outerShdw blurRad="38100" dist="38100" dir="2700000" algn="tl">
                    <a:srgbClr val="C0C0C0"/>
                  </a:outerShdw>
                </a:effectLst>
              </a:rPr>
              <a:t>		</a:t>
            </a:r>
            <a:r>
              <a:rPr lang="pt-BR" altLang="pt-BR" sz="2100" b="1" dirty="0" smtClean="0">
                <a:effectLst>
                  <a:outerShdw blurRad="38100" dist="38100" dir="2700000" algn="tl">
                    <a:srgbClr val="C0C0C0"/>
                  </a:outerShdw>
                </a:effectLst>
              </a:rPr>
              <a:t>-  </a:t>
            </a:r>
            <a:r>
              <a:rPr lang="pt-BR" altLang="pt-BR" sz="2100" b="1" dirty="0" smtClean="0">
                <a:solidFill>
                  <a:srgbClr val="FF0000"/>
                </a:solidFill>
                <a:effectLst>
                  <a:outerShdw blurRad="38100" dist="38100" dir="2700000" algn="tl">
                    <a:srgbClr val="C0C0C0"/>
                  </a:outerShdw>
                </a:effectLst>
              </a:rPr>
              <a:t>congestionamentos de tráfego </a:t>
            </a:r>
            <a:r>
              <a:rPr lang="pt-BR" altLang="pt-BR" sz="2100" b="1" dirty="0" smtClean="0">
                <a:effectLst>
                  <a:outerShdw blurRad="38100" dist="38100" dir="2700000" algn="tl">
                    <a:srgbClr val="C0C0C0"/>
                  </a:outerShdw>
                </a:effectLst>
              </a:rPr>
              <a:t>ou impedimentos de pista</a:t>
            </a:r>
          </a:p>
          <a:p>
            <a:pPr>
              <a:lnSpc>
                <a:spcPct val="80000"/>
              </a:lnSpc>
              <a:buFont typeface="Wingdings" pitchFamily="2" charset="2"/>
              <a:buNone/>
            </a:pPr>
            <a:r>
              <a:rPr lang="pt-BR" altLang="pt-BR" sz="2100" b="1" dirty="0" smtClean="0">
                <a:effectLst>
                  <a:outerShdw blurRad="38100" dist="38100" dir="2700000" algn="tl">
                    <a:srgbClr val="C0C0C0"/>
                  </a:outerShdw>
                </a:effectLst>
              </a:rPr>
              <a:t>		-  </a:t>
            </a:r>
            <a:r>
              <a:rPr lang="pt-BR" altLang="pt-BR" sz="2100" b="1" dirty="0" smtClean="0">
                <a:solidFill>
                  <a:srgbClr val="FF0000"/>
                </a:solidFill>
                <a:effectLst>
                  <a:outerShdw blurRad="38100" dist="38100" dir="2700000" algn="tl">
                    <a:srgbClr val="C0C0C0"/>
                  </a:outerShdw>
                </a:effectLst>
              </a:rPr>
              <a:t>atividades de conserva ou manutenção</a:t>
            </a:r>
          </a:p>
          <a:p>
            <a:pPr>
              <a:lnSpc>
                <a:spcPct val="80000"/>
              </a:lnSpc>
              <a:buFont typeface="Wingdings" pitchFamily="2" charset="2"/>
              <a:buNone/>
            </a:pPr>
            <a:r>
              <a:rPr lang="pt-BR" altLang="pt-BR" sz="2100" b="1" dirty="0" smtClean="0">
                <a:effectLst>
                  <a:outerShdw blurRad="38100" dist="38100" dir="2700000" algn="tl">
                    <a:srgbClr val="C0C0C0"/>
                  </a:outerShdw>
                </a:effectLst>
              </a:rPr>
              <a:t>		-  irregularidades na pista, como buracos e ondulações</a:t>
            </a:r>
          </a:p>
          <a:p>
            <a:pPr>
              <a:lnSpc>
                <a:spcPct val="80000"/>
              </a:lnSpc>
              <a:buFont typeface="Wingdings" pitchFamily="2" charset="2"/>
              <a:buNone/>
            </a:pPr>
            <a:r>
              <a:rPr lang="pt-BR" altLang="pt-BR" sz="2100" b="1" dirty="0" smtClean="0">
                <a:effectLst>
                  <a:outerShdw blurRad="38100" dist="38100" dir="2700000" algn="tl">
                    <a:srgbClr val="C0C0C0"/>
                  </a:outerShdw>
                </a:effectLst>
              </a:rPr>
              <a:t>		-  </a:t>
            </a:r>
            <a:r>
              <a:rPr lang="pt-BR" altLang="pt-BR" sz="2100" b="1" dirty="0" smtClean="0">
                <a:solidFill>
                  <a:srgbClr val="FF0000"/>
                </a:solidFill>
                <a:effectLst>
                  <a:outerShdw blurRad="38100" dist="38100" dir="2700000" algn="tl">
                    <a:srgbClr val="C0C0C0"/>
                  </a:outerShdw>
                </a:effectLst>
              </a:rPr>
              <a:t>fenômenos climáticos adversos</a:t>
            </a:r>
          </a:p>
          <a:p>
            <a:pPr>
              <a:lnSpc>
                <a:spcPct val="80000"/>
              </a:lnSpc>
              <a:buFont typeface="Wingdings" pitchFamily="2" charset="2"/>
              <a:buNone/>
            </a:pPr>
            <a:r>
              <a:rPr lang="pt-BR" altLang="pt-BR" sz="2100" b="1" dirty="0">
                <a:solidFill>
                  <a:srgbClr val="FF0000"/>
                </a:solidFill>
                <a:effectLst>
                  <a:outerShdw blurRad="38100" dist="38100" dir="2700000" algn="tl">
                    <a:srgbClr val="C0C0C0"/>
                  </a:outerShdw>
                </a:effectLst>
              </a:rPr>
              <a:t>	</a:t>
            </a:r>
            <a:r>
              <a:rPr lang="pt-BR" altLang="pt-BR" sz="2100" b="1" dirty="0" smtClean="0">
                <a:solidFill>
                  <a:srgbClr val="FF0000"/>
                </a:solidFill>
                <a:effectLst>
                  <a:outerShdw blurRad="38100" dist="38100" dir="2700000" algn="tl">
                    <a:srgbClr val="C0C0C0"/>
                  </a:outerShdw>
                </a:effectLst>
              </a:rPr>
              <a:t>		</a:t>
            </a:r>
            <a:r>
              <a:rPr lang="pt-BR" altLang="pt-BR" sz="2100" b="1" dirty="0" smtClean="0">
                <a:effectLst>
                  <a:outerShdw blurRad="38100" dist="38100" dir="2700000" algn="tl">
                    <a:srgbClr val="C0C0C0"/>
                  </a:outerShdw>
                </a:effectLst>
              </a:rPr>
              <a:t>como chuvas e ventos intensos</a:t>
            </a:r>
          </a:p>
          <a:p>
            <a:pPr>
              <a:lnSpc>
                <a:spcPct val="80000"/>
              </a:lnSpc>
              <a:buFont typeface="Wingdings" pitchFamily="2" charset="2"/>
              <a:buNone/>
            </a:pPr>
            <a:r>
              <a:rPr lang="pt-BR" altLang="pt-BR" sz="2100" b="1" dirty="0" smtClean="0">
                <a:effectLst>
                  <a:outerShdw blurRad="38100" dist="38100" dir="2700000" algn="tl">
                    <a:srgbClr val="C0C0C0"/>
                  </a:outerShdw>
                </a:effectLst>
              </a:rPr>
              <a:t>		- </a:t>
            </a:r>
            <a:r>
              <a:rPr lang="pt-BR" altLang="pt-BR" sz="2100" b="1" dirty="0" smtClean="0">
                <a:solidFill>
                  <a:srgbClr val="FF0000"/>
                </a:solidFill>
                <a:effectLst>
                  <a:outerShdw blurRad="38100" dist="38100" dir="2700000" algn="tl">
                    <a:srgbClr val="C0C0C0"/>
                  </a:outerShdw>
                </a:effectLst>
              </a:rPr>
              <a:t>acidentes naturais</a:t>
            </a:r>
            <a:r>
              <a:rPr lang="pt-BR" altLang="pt-BR" sz="2100" b="1" dirty="0" smtClean="0">
                <a:effectLst>
                  <a:outerShdw blurRad="38100" dist="38100" dir="2700000" algn="tl">
                    <a:srgbClr val="C0C0C0"/>
                  </a:outerShdw>
                </a:effectLst>
              </a:rPr>
              <a:t>( ex.: escorregamento de taludes)</a:t>
            </a:r>
          </a:p>
          <a:p>
            <a:pPr>
              <a:lnSpc>
                <a:spcPct val="80000"/>
              </a:lnSpc>
              <a:buFont typeface="Wingdings" pitchFamily="2" charset="2"/>
              <a:buNone/>
            </a:pPr>
            <a:r>
              <a:rPr lang="pt-BR" altLang="pt-BR" sz="2100" b="1" dirty="0" smtClean="0">
                <a:effectLst>
                  <a:outerShdw blurRad="38100" dist="38100" dir="2700000" algn="tl">
                    <a:srgbClr val="C0C0C0"/>
                  </a:outerShdw>
                </a:effectLst>
              </a:rPr>
              <a:t>		- </a:t>
            </a:r>
            <a:r>
              <a:rPr lang="pt-BR" altLang="pt-BR" sz="2100" b="1" dirty="0" smtClean="0">
                <a:solidFill>
                  <a:srgbClr val="FF0000"/>
                </a:solidFill>
                <a:effectLst>
                  <a:outerShdw blurRad="38100" dist="38100" dir="2700000" algn="tl">
                    <a:srgbClr val="C0C0C0"/>
                  </a:outerShdw>
                </a:effectLst>
              </a:rPr>
              <a:t>restrição à visibilidade</a:t>
            </a:r>
            <a:r>
              <a:rPr lang="pt-BR" altLang="pt-BR" sz="2100" b="1" dirty="0" smtClean="0">
                <a:effectLst>
                  <a:outerShdw blurRad="38100" dist="38100" dir="2700000" algn="tl">
                    <a:srgbClr val="C0C0C0"/>
                  </a:outerShdw>
                </a:effectLst>
              </a:rPr>
              <a:t>, por causa de fumaça ou neblina</a:t>
            </a:r>
            <a:r>
              <a:rPr lang="pt-BR" altLang="pt-BR" sz="1500" b="1" dirty="0" smtClean="0">
                <a:effectLst>
                  <a:outerShdw blurRad="38100" dist="38100" dir="2700000" algn="tl">
                    <a:srgbClr val="C0C0C0"/>
                  </a:outerShdw>
                </a:effectLst>
              </a:rPr>
              <a:t> </a:t>
            </a:r>
            <a:r>
              <a:rPr lang="pt-BR" altLang="pt-BR" sz="1800" b="1" dirty="0" smtClean="0">
                <a:effectLst>
                  <a:outerShdw blurRad="38100" dist="38100" dir="2700000" algn="tl">
                    <a:srgbClr val="C0C0C0"/>
                  </a:outerShdw>
                </a:effectLst>
              </a:rPr>
              <a:t>	</a:t>
            </a:r>
            <a:r>
              <a:rPr lang="pt-BR" altLang="pt-BR" sz="1600" b="1" dirty="0" smtClean="0">
                <a:solidFill>
                  <a:srgbClr val="FFFF00"/>
                </a:solidFill>
                <a:effectLst>
                  <a:outerShdw blurRad="38100" dist="38100" dir="2700000" algn="tl">
                    <a:srgbClr val="C0C0C0"/>
                  </a:outerShdw>
                </a:effectLst>
              </a:rPr>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6" name="Rectangle 23"/>
          <p:cNvSpPr>
            <a:spLocks noChangeArrowheads="1"/>
          </p:cNvSpPr>
          <p:nvPr/>
        </p:nvSpPr>
        <p:spPr bwMode="auto">
          <a:xfrm>
            <a:off x="971550" y="188913"/>
            <a:ext cx="741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2000" b="1">
                <a:cs typeface="Arial" pitchFamily="34" charset="0"/>
              </a:rPr>
              <a:t>ATENDIMENTO DE OCORRÊNCIAS</a:t>
            </a:r>
          </a:p>
          <a:p>
            <a:pPr algn="ctr" eaLnBrk="1" hangingPunct="1">
              <a:buClrTx/>
              <a:buSzTx/>
              <a:buFontTx/>
              <a:buNone/>
            </a:pPr>
            <a:r>
              <a:rPr lang="pt-BR" altLang="pt-BR" sz="2000" b="1">
                <a:cs typeface="Arial" pitchFamily="34" charset="0"/>
              </a:rPr>
              <a:t>Contribuição por tipo de acionamento </a:t>
            </a:r>
          </a:p>
          <a:p>
            <a:pPr algn="ctr" eaLnBrk="1" hangingPunct="1">
              <a:buClrTx/>
              <a:buSzTx/>
              <a:buFontTx/>
              <a:buNone/>
            </a:pPr>
            <a:r>
              <a:rPr lang="pt-BR" altLang="pt-BR" sz="2000" b="1">
                <a:cs typeface="Arial" pitchFamily="34" charset="0"/>
              </a:rPr>
              <a:t>nas Rodovias Concessionadas no Estado de São Paulo</a:t>
            </a:r>
          </a:p>
        </p:txBody>
      </p:sp>
      <p:sp>
        <p:nvSpPr>
          <p:cNvPr id="1859587" name="Rectangle 107"/>
          <p:cNvSpPr>
            <a:spLocks noChangeArrowheads="1"/>
          </p:cNvSpPr>
          <p:nvPr/>
        </p:nvSpPr>
        <p:spPr bwMode="auto">
          <a:xfrm>
            <a:off x="395288" y="6148388"/>
            <a:ext cx="8361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600" b="1">
                <a:cs typeface="Arial" pitchFamily="34" charset="0"/>
              </a:rPr>
              <a:t>Número médio de acionamentos: 95 mil acionamentos/ano – fonte: ARTESP (</a:t>
            </a:r>
            <a:r>
              <a:rPr lang="pt-BR" altLang="pt-BR" sz="1600" b="1">
                <a:solidFill>
                  <a:srgbClr val="FF0000"/>
                </a:solidFill>
                <a:cs typeface="Arial" pitchFamily="34" charset="0"/>
              </a:rPr>
              <a:t>2009 ?</a:t>
            </a:r>
            <a:r>
              <a:rPr lang="pt-BR" altLang="pt-BR" sz="1600" b="1">
                <a:cs typeface="Arial" pitchFamily="34" charset="0"/>
              </a:rPr>
              <a:t>)</a:t>
            </a:r>
          </a:p>
        </p:txBody>
      </p:sp>
      <p:sp>
        <p:nvSpPr>
          <p:cNvPr id="1859588" name="AutoShape 24"/>
          <p:cNvSpPr>
            <a:spLocks noChangeAspect="1" noChangeArrowheads="1" noTextEdit="1"/>
          </p:cNvSpPr>
          <p:nvPr/>
        </p:nvSpPr>
        <p:spPr bwMode="auto">
          <a:xfrm>
            <a:off x="611188" y="2506663"/>
            <a:ext cx="7848600"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859589" name="Rectangle 26"/>
          <p:cNvSpPr>
            <a:spLocks noChangeArrowheads="1"/>
          </p:cNvSpPr>
          <p:nvPr/>
        </p:nvSpPr>
        <p:spPr bwMode="auto">
          <a:xfrm>
            <a:off x="654050" y="2552700"/>
            <a:ext cx="7762875" cy="3143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590" name="Rectangle 27"/>
          <p:cNvSpPr>
            <a:spLocks noChangeArrowheads="1"/>
          </p:cNvSpPr>
          <p:nvPr/>
        </p:nvSpPr>
        <p:spPr bwMode="auto">
          <a:xfrm>
            <a:off x="973138" y="2655888"/>
            <a:ext cx="7267575" cy="2425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591" name="Line 28"/>
          <p:cNvSpPr>
            <a:spLocks noChangeShapeType="1"/>
          </p:cNvSpPr>
          <p:nvPr/>
        </p:nvSpPr>
        <p:spPr bwMode="auto">
          <a:xfrm>
            <a:off x="973138" y="4268788"/>
            <a:ext cx="72675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592" name="Line 29"/>
          <p:cNvSpPr>
            <a:spLocks noChangeShapeType="1"/>
          </p:cNvSpPr>
          <p:nvPr/>
        </p:nvSpPr>
        <p:spPr bwMode="auto">
          <a:xfrm>
            <a:off x="973138" y="3467100"/>
            <a:ext cx="72675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593" name="Line 30"/>
          <p:cNvSpPr>
            <a:spLocks noChangeShapeType="1"/>
          </p:cNvSpPr>
          <p:nvPr/>
        </p:nvSpPr>
        <p:spPr bwMode="auto">
          <a:xfrm>
            <a:off x="973138" y="2655888"/>
            <a:ext cx="72675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594" name="Rectangle 31"/>
          <p:cNvSpPr>
            <a:spLocks noChangeArrowheads="1"/>
          </p:cNvSpPr>
          <p:nvPr/>
        </p:nvSpPr>
        <p:spPr bwMode="auto">
          <a:xfrm>
            <a:off x="973138" y="2655888"/>
            <a:ext cx="7267575" cy="2425700"/>
          </a:xfrm>
          <a:prstGeom prst="rect">
            <a:avLst/>
          </a:pr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595" name="Rectangle 32"/>
          <p:cNvSpPr>
            <a:spLocks noChangeArrowheads="1"/>
          </p:cNvSpPr>
          <p:nvPr/>
        </p:nvSpPr>
        <p:spPr bwMode="auto">
          <a:xfrm>
            <a:off x="1243013" y="3057525"/>
            <a:ext cx="269875" cy="2024063"/>
          </a:xfrm>
          <a:prstGeom prst="rect">
            <a:avLst/>
          </a:prstGeom>
          <a:solidFill>
            <a:srgbClr val="99CC00"/>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596" name="Rectangle 33"/>
          <p:cNvSpPr>
            <a:spLocks noChangeArrowheads="1"/>
          </p:cNvSpPr>
          <p:nvPr/>
        </p:nvSpPr>
        <p:spPr bwMode="auto">
          <a:xfrm>
            <a:off x="3662363" y="3028950"/>
            <a:ext cx="269875" cy="2052638"/>
          </a:xfrm>
          <a:prstGeom prst="rect">
            <a:avLst/>
          </a:prstGeom>
          <a:solidFill>
            <a:srgbClr val="99CC00"/>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597" name="Rectangle 34"/>
          <p:cNvSpPr>
            <a:spLocks noChangeArrowheads="1"/>
          </p:cNvSpPr>
          <p:nvPr/>
        </p:nvSpPr>
        <p:spPr bwMode="auto">
          <a:xfrm>
            <a:off x="6091238" y="3067050"/>
            <a:ext cx="269875" cy="2014538"/>
          </a:xfrm>
          <a:prstGeom prst="rect">
            <a:avLst/>
          </a:prstGeom>
          <a:solidFill>
            <a:srgbClr val="99CC00"/>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598" name="Rectangle 35"/>
          <p:cNvSpPr>
            <a:spLocks noChangeArrowheads="1"/>
          </p:cNvSpPr>
          <p:nvPr/>
        </p:nvSpPr>
        <p:spPr bwMode="auto">
          <a:xfrm>
            <a:off x="1512888" y="4716463"/>
            <a:ext cx="269875" cy="365125"/>
          </a:xfrm>
          <a:prstGeom prst="rect">
            <a:avLst/>
          </a:prstGeom>
          <a:solidFill>
            <a:srgbClr val="3366FF"/>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599" name="Rectangle 36"/>
          <p:cNvSpPr>
            <a:spLocks noChangeArrowheads="1"/>
          </p:cNvSpPr>
          <p:nvPr/>
        </p:nvSpPr>
        <p:spPr bwMode="auto">
          <a:xfrm>
            <a:off x="3932238" y="4716463"/>
            <a:ext cx="269875" cy="365125"/>
          </a:xfrm>
          <a:prstGeom prst="rect">
            <a:avLst/>
          </a:prstGeom>
          <a:solidFill>
            <a:srgbClr val="3366FF"/>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00" name="Rectangle 37"/>
          <p:cNvSpPr>
            <a:spLocks noChangeArrowheads="1"/>
          </p:cNvSpPr>
          <p:nvPr/>
        </p:nvSpPr>
        <p:spPr bwMode="auto">
          <a:xfrm>
            <a:off x="6361113" y="4735513"/>
            <a:ext cx="269875" cy="346075"/>
          </a:xfrm>
          <a:prstGeom prst="rect">
            <a:avLst/>
          </a:prstGeom>
          <a:solidFill>
            <a:srgbClr val="3366FF"/>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01" name="Rectangle 38"/>
          <p:cNvSpPr>
            <a:spLocks noChangeArrowheads="1"/>
          </p:cNvSpPr>
          <p:nvPr/>
        </p:nvSpPr>
        <p:spPr bwMode="auto">
          <a:xfrm>
            <a:off x="1782763" y="4968875"/>
            <a:ext cx="269875" cy="112713"/>
          </a:xfrm>
          <a:prstGeom prst="rect">
            <a:avLst/>
          </a:prstGeom>
          <a:solidFill>
            <a:srgbClr val="FF6600"/>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02" name="Rectangle 39"/>
          <p:cNvSpPr>
            <a:spLocks noChangeArrowheads="1"/>
          </p:cNvSpPr>
          <p:nvPr/>
        </p:nvSpPr>
        <p:spPr bwMode="auto">
          <a:xfrm>
            <a:off x="4202113" y="4968875"/>
            <a:ext cx="269875" cy="112713"/>
          </a:xfrm>
          <a:prstGeom prst="rect">
            <a:avLst/>
          </a:prstGeom>
          <a:solidFill>
            <a:srgbClr val="FF6600"/>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03" name="Rectangle 40"/>
          <p:cNvSpPr>
            <a:spLocks noChangeArrowheads="1"/>
          </p:cNvSpPr>
          <p:nvPr/>
        </p:nvSpPr>
        <p:spPr bwMode="auto">
          <a:xfrm>
            <a:off x="6630988" y="4959350"/>
            <a:ext cx="269875" cy="122238"/>
          </a:xfrm>
          <a:prstGeom prst="rect">
            <a:avLst/>
          </a:prstGeom>
          <a:solidFill>
            <a:srgbClr val="FF6600"/>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04" name="Rectangle 41"/>
          <p:cNvSpPr>
            <a:spLocks noChangeArrowheads="1"/>
          </p:cNvSpPr>
          <p:nvPr/>
        </p:nvSpPr>
        <p:spPr bwMode="auto">
          <a:xfrm>
            <a:off x="2052638" y="4848225"/>
            <a:ext cx="261937" cy="233363"/>
          </a:xfrm>
          <a:prstGeom prst="rect">
            <a:avLst/>
          </a:prstGeom>
          <a:solidFill>
            <a:srgbClr val="CCFFFF"/>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05" name="Rectangle 42"/>
          <p:cNvSpPr>
            <a:spLocks noChangeArrowheads="1"/>
          </p:cNvSpPr>
          <p:nvPr/>
        </p:nvSpPr>
        <p:spPr bwMode="auto">
          <a:xfrm>
            <a:off x="4471988" y="4829175"/>
            <a:ext cx="269875" cy="252413"/>
          </a:xfrm>
          <a:prstGeom prst="rect">
            <a:avLst/>
          </a:prstGeom>
          <a:solidFill>
            <a:srgbClr val="CCFFFF"/>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06" name="Rectangle 43"/>
          <p:cNvSpPr>
            <a:spLocks noChangeArrowheads="1"/>
          </p:cNvSpPr>
          <p:nvPr/>
        </p:nvSpPr>
        <p:spPr bwMode="auto">
          <a:xfrm>
            <a:off x="6900863" y="4838700"/>
            <a:ext cx="260350" cy="242888"/>
          </a:xfrm>
          <a:prstGeom prst="rect">
            <a:avLst/>
          </a:prstGeom>
          <a:solidFill>
            <a:srgbClr val="CCFFFF"/>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07" name="Rectangle 44"/>
          <p:cNvSpPr>
            <a:spLocks noChangeArrowheads="1"/>
          </p:cNvSpPr>
          <p:nvPr/>
        </p:nvSpPr>
        <p:spPr bwMode="auto">
          <a:xfrm>
            <a:off x="2314575" y="4092575"/>
            <a:ext cx="269875" cy="989013"/>
          </a:xfrm>
          <a:prstGeom prst="rect">
            <a:avLst/>
          </a:prstGeom>
          <a:solidFill>
            <a:srgbClr val="FF9900"/>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08" name="Rectangle 45"/>
          <p:cNvSpPr>
            <a:spLocks noChangeArrowheads="1"/>
          </p:cNvSpPr>
          <p:nvPr/>
        </p:nvSpPr>
        <p:spPr bwMode="auto">
          <a:xfrm>
            <a:off x="4741863" y="4073525"/>
            <a:ext cx="269875" cy="1008063"/>
          </a:xfrm>
          <a:prstGeom prst="rect">
            <a:avLst/>
          </a:prstGeom>
          <a:solidFill>
            <a:srgbClr val="FF9900"/>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09" name="Rectangle 46"/>
          <p:cNvSpPr>
            <a:spLocks noChangeArrowheads="1"/>
          </p:cNvSpPr>
          <p:nvPr/>
        </p:nvSpPr>
        <p:spPr bwMode="auto">
          <a:xfrm>
            <a:off x="7161213" y="4044950"/>
            <a:ext cx="269875" cy="1036638"/>
          </a:xfrm>
          <a:prstGeom prst="rect">
            <a:avLst/>
          </a:prstGeom>
          <a:solidFill>
            <a:srgbClr val="FF9900"/>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10" name="Rectangle 47"/>
          <p:cNvSpPr>
            <a:spLocks noChangeArrowheads="1"/>
          </p:cNvSpPr>
          <p:nvPr/>
        </p:nvSpPr>
        <p:spPr bwMode="auto">
          <a:xfrm>
            <a:off x="2584450" y="4949825"/>
            <a:ext cx="269875" cy="131763"/>
          </a:xfrm>
          <a:prstGeom prst="rect">
            <a:avLst/>
          </a:prstGeom>
          <a:solidFill>
            <a:srgbClr val="FFFF99"/>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11" name="Rectangle 48"/>
          <p:cNvSpPr>
            <a:spLocks noChangeArrowheads="1"/>
          </p:cNvSpPr>
          <p:nvPr/>
        </p:nvSpPr>
        <p:spPr bwMode="auto">
          <a:xfrm>
            <a:off x="5011738" y="4978400"/>
            <a:ext cx="269875" cy="103188"/>
          </a:xfrm>
          <a:prstGeom prst="rect">
            <a:avLst/>
          </a:prstGeom>
          <a:solidFill>
            <a:srgbClr val="FFFF99"/>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12" name="Rectangle 49"/>
          <p:cNvSpPr>
            <a:spLocks noChangeArrowheads="1"/>
          </p:cNvSpPr>
          <p:nvPr/>
        </p:nvSpPr>
        <p:spPr bwMode="auto">
          <a:xfrm>
            <a:off x="7431088" y="4987925"/>
            <a:ext cx="269875" cy="93663"/>
          </a:xfrm>
          <a:prstGeom prst="rect">
            <a:avLst/>
          </a:prstGeom>
          <a:solidFill>
            <a:srgbClr val="FFFF99"/>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13" name="Rectangle 50"/>
          <p:cNvSpPr>
            <a:spLocks noChangeArrowheads="1"/>
          </p:cNvSpPr>
          <p:nvPr/>
        </p:nvSpPr>
        <p:spPr bwMode="auto">
          <a:xfrm>
            <a:off x="2854325" y="4894263"/>
            <a:ext cx="268288" cy="187325"/>
          </a:xfrm>
          <a:prstGeom prst="rect">
            <a:avLst/>
          </a:prstGeom>
          <a:solidFill>
            <a:srgbClr val="993366"/>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14" name="Rectangle 51"/>
          <p:cNvSpPr>
            <a:spLocks noChangeArrowheads="1"/>
          </p:cNvSpPr>
          <p:nvPr/>
        </p:nvSpPr>
        <p:spPr bwMode="auto">
          <a:xfrm>
            <a:off x="5281613" y="4940300"/>
            <a:ext cx="269875" cy="141288"/>
          </a:xfrm>
          <a:prstGeom prst="rect">
            <a:avLst/>
          </a:prstGeom>
          <a:solidFill>
            <a:srgbClr val="993366"/>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15" name="Rectangle 52"/>
          <p:cNvSpPr>
            <a:spLocks noChangeArrowheads="1"/>
          </p:cNvSpPr>
          <p:nvPr/>
        </p:nvSpPr>
        <p:spPr bwMode="auto">
          <a:xfrm>
            <a:off x="7700963" y="4894263"/>
            <a:ext cx="269875" cy="187325"/>
          </a:xfrm>
          <a:prstGeom prst="rect">
            <a:avLst/>
          </a:prstGeom>
          <a:solidFill>
            <a:srgbClr val="993366"/>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16" name="Line 53"/>
          <p:cNvSpPr>
            <a:spLocks noChangeShapeType="1"/>
          </p:cNvSpPr>
          <p:nvPr/>
        </p:nvSpPr>
        <p:spPr bwMode="auto">
          <a:xfrm>
            <a:off x="973138" y="2655888"/>
            <a:ext cx="1587" cy="2425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617" name="Line 54"/>
          <p:cNvSpPr>
            <a:spLocks noChangeShapeType="1"/>
          </p:cNvSpPr>
          <p:nvPr/>
        </p:nvSpPr>
        <p:spPr bwMode="auto">
          <a:xfrm>
            <a:off x="939800" y="5081588"/>
            <a:ext cx="333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618" name="Line 55"/>
          <p:cNvSpPr>
            <a:spLocks noChangeShapeType="1"/>
          </p:cNvSpPr>
          <p:nvPr/>
        </p:nvSpPr>
        <p:spPr bwMode="auto">
          <a:xfrm>
            <a:off x="939800" y="4268788"/>
            <a:ext cx="333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619" name="Line 56"/>
          <p:cNvSpPr>
            <a:spLocks noChangeShapeType="1"/>
          </p:cNvSpPr>
          <p:nvPr/>
        </p:nvSpPr>
        <p:spPr bwMode="auto">
          <a:xfrm>
            <a:off x="939800" y="3467100"/>
            <a:ext cx="333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620" name="Line 57"/>
          <p:cNvSpPr>
            <a:spLocks noChangeShapeType="1"/>
          </p:cNvSpPr>
          <p:nvPr/>
        </p:nvSpPr>
        <p:spPr bwMode="auto">
          <a:xfrm>
            <a:off x="939800" y="2655888"/>
            <a:ext cx="333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621" name="Line 58"/>
          <p:cNvSpPr>
            <a:spLocks noChangeShapeType="1"/>
          </p:cNvSpPr>
          <p:nvPr/>
        </p:nvSpPr>
        <p:spPr bwMode="auto">
          <a:xfrm>
            <a:off x="973138" y="5081588"/>
            <a:ext cx="72675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622" name="Line 59"/>
          <p:cNvSpPr>
            <a:spLocks noChangeShapeType="1"/>
          </p:cNvSpPr>
          <p:nvPr/>
        </p:nvSpPr>
        <p:spPr bwMode="auto">
          <a:xfrm flipV="1">
            <a:off x="973138" y="5081588"/>
            <a:ext cx="1587" cy="365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623" name="Line 60"/>
          <p:cNvSpPr>
            <a:spLocks noChangeShapeType="1"/>
          </p:cNvSpPr>
          <p:nvPr/>
        </p:nvSpPr>
        <p:spPr bwMode="auto">
          <a:xfrm flipV="1">
            <a:off x="3392488" y="5081588"/>
            <a:ext cx="1587" cy="365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624" name="Line 61"/>
          <p:cNvSpPr>
            <a:spLocks noChangeShapeType="1"/>
          </p:cNvSpPr>
          <p:nvPr/>
        </p:nvSpPr>
        <p:spPr bwMode="auto">
          <a:xfrm flipV="1">
            <a:off x="5821363" y="5081588"/>
            <a:ext cx="1587" cy="365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625" name="Line 62"/>
          <p:cNvSpPr>
            <a:spLocks noChangeShapeType="1"/>
          </p:cNvSpPr>
          <p:nvPr/>
        </p:nvSpPr>
        <p:spPr bwMode="auto">
          <a:xfrm flipV="1">
            <a:off x="8240713" y="5081588"/>
            <a:ext cx="1587" cy="365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59626" name="Rectangle 63"/>
          <p:cNvSpPr>
            <a:spLocks noChangeArrowheads="1"/>
          </p:cNvSpPr>
          <p:nvPr/>
        </p:nvSpPr>
        <p:spPr bwMode="auto">
          <a:xfrm>
            <a:off x="1268413" y="2851150"/>
            <a:ext cx="252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50%</a:t>
            </a:r>
            <a:endParaRPr lang="pt-BR" altLang="pt-BR" sz="1800">
              <a:cs typeface="Arial" pitchFamily="34" charset="0"/>
            </a:endParaRPr>
          </a:p>
        </p:txBody>
      </p:sp>
      <p:sp>
        <p:nvSpPr>
          <p:cNvPr id="1859627" name="Rectangle 64"/>
          <p:cNvSpPr>
            <a:spLocks noChangeArrowheads="1"/>
          </p:cNvSpPr>
          <p:nvPr/>
        </p:nvSpPr>
        <p:spPr bwMode="auto">
          <a:xfrm>
            <a:off x="3687763" y="2824163"/>
            <a:ext cx="252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51%</a:t>
            </a:r>
            <a:endParaRPr lang="pt-BR" altLang="pt-BR" sz="1800">
              <a:cs typeface="Arial" pitchFamily="34" charset="0"/>
            </a:endParaRPr>
          </a:p>
        </p:txBody>
      </p:sp>
      <p:sp>
        <p:nvSpPr>
          <p:cNvPr id="1859628" name="Rectangle 65"/>
          <p:cNvSpPr>
            <a:spLocks noChangeArrowheads="1"/>
          </p:cNvSpPr>
          <p:nvPr/>
        </p:nvSpPr>
        <p:spPr bwMode="auto">
          <a:xfrm>
            <a:off x="6116638" y="2860675"/>
            <a:ext cx="252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50%</a:t>
            </a:r>
            <a:endParaRPr lang="pt-BR" altLang="pt-BR" sz="1800">
              <a:cs typeface="Arial" pitchFamily="34" charset="0"/>
            </a:endParaRPr>
          </a:p>
        </p:txBody>
      </p:sp>
      <p:sp>
        <p:nvSpPr>
          <p:cNvPr id="1859629" name="Rectangle 66"/>
          <p:cNvSpPr>
            <a:spLocks noChangeArrowheads="1"/>
          </p:cNvSpPr>
          <p:nvPr/>
        </p:nvSpPr>
        <p:spPr bwMode="auto">
          <a:xfrm>
            <a:off x="4260850" y="4764088"/>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3%</a:t>
            </a:r>
            <a:endParaRPr lang="pt-BR" altLang="pt-BR" sz="1800">
              <a:cs typeface="Arial" pitchFamily="34" charset="0"/>
            </a:endParaRPr>
          </a:p>
        </p:txBody>
      </p:sp>
      <p:sp>
        <p:nvSpPr>
          <p:cNvPr id="1859630" name="Rectangle 67"/>
          <p:cNvSpPr>
            <a:spLocks noChangeArrowheads="1"/>
          </p:cNvSpPr>
          <p:nvPr/>
        </p:nvSpPr>
        <p:spPr bwMode="auto">
          <a:xfrm>
            <a:off x="6689725" y="4754563"/>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3%</a:t>
            </a:r>
            <a:endParaRPr lang="pt-BR" altLang="pt-BR" sz="1800">
              <a:cs typeface="Arial" pitchFamily="34" charset="0"/>
            </a:endParaRPr>
          </a:p>
        </p:txBody>
      </p:sp>
      <p:sp>
        <p:nvSpPr>
          <p:cNvPr id="1859631" name="Rectangle 68"/>
          <p:cNvSpPr>
            <a:spLocks noChangeArrowheads="1"/>
          </p:cNvSpPr>
          <p:nvPr/>
        </p:nvSpPr>
        <p:spPr bwMode="auto">
          <a:xfrm>
            <a:off x="2103438" y="4641850"/>
            <a:ext cx="1825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6%</a:t>
            </a:r>
            <a:endParaRPr lang="pt-BR" altLang="pt-BR" sz="1800">
              <a:cs typeface="Arial" pitchFamily="34" charset="0"/>
            </a:endParaRPr>
          </a:p>
        </p:txBody>
      </p:sp>
      <p:sp>
        <p:nvSpPr>
          <p:cNvPr id="1859632" name="Rectangle 69"/>
          <p:cNvSpPr>
            <a:spLocks noChangeArrowheads="1"/>
          </p:cNvSpPr>
          <p:nvPr/>
        </p:nvSpPr>
        <p:spPr bwMode="auto">
          <a:xfrm>
            <a:off x="4530725" y="4624388"/>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6%</a:t>
            </a:r>
            <a:endParaRPr lang="pt-BR" altLang="pt-BR" sz="1800">
              <a:cs typeface="Arial" pitchFamily="34" charset="0"/>
            </a:endParaRPr>
          </a:p>
        </p:txBody>
      </p:sp>
      <p:sp>
        <p:nvSpPr>
          <p:cNvPr id="1859633" name="Rectangle 70"/>
          <p:cNvSpPr>
            <a:spLocks noChangeArrowheads="1"/>
          </p:cNvSpPr>
          <p:nvPr/>
        </p:nvSpPr>
        <p:spPr bwMode="auto">
          <a:xfrm>
            <a:off x="6950075" y="4633913"/>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6%</a:t>
            </a:r>
            <a:endParaRPr lang="pt-BR" altLang="pt-BR" sz="1800">
              <a:cs typeface="Arial" pitchFamily="34" charset="0"/>
            </a:endParaRPr>
          </a:p>
        </p:txBody>
      </p:sp>
      <p:sp>
        <p:nvSpPr>
          <p:cNvPr id="1859634" name="Rectangle 71"/>
          <p:cNvSpPr>
            <a:spLocks noChangeArrowheads="1"/>
          </p:cNvSpPr>
          <p:nvPr/>
        </p:nvSpPr>
        <p:spPr bwMode="auto">
          <a:xfrm>
            <a:off x="2339975" y="3887788"/>
            <a:ext cx="252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24%</a:t>
            </a:r>
            <a:endParaRPr lang="pt-BR" altLang="pt-BR" sz="1800">
              <a:cs typeface="Arial" pitchFamily="34" charset="0"/>
            </a:endParaRPr>
          </a:p>
        </p:txBody>
      </p:sp>
      <p:sp>
        <p:nvSpPr>
          <p:cNvPr id="1859635" name="Rectangle 72"/>
          <p:cNvSpPr>
            <a:spLocks noChangeArrowheads="1"/>
          </p:cNvSpPr>
          <p:nvPr/>
        </p:nvSpPr>
        <p:spPr bwMode="auto">
          <a:xfrm>
            <a:off x="4767263" y="3868738"/>
            <a:ext cx="252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25%</a:t>
            </a:r>
            <a:endParaRPr lang="pt-BR" altLang="pt-BR" sz="1800">
              <a:cs typeface="Arial" pitchFamily="34" charset="0"/>
            </a:endParaRPr>
          </a:p>
        </p:txBody>
      </p:sp>
      <p:sp>
        <p:nvSpPr>
          <p:cNvPr id="1859636" name="Rectangle 73"/>
          <p:cNvSpPr>
            <a:spLocks noChangeArrowheads="1"/>
          </p:cNvSpPr>
          <p:nvPr/>
        </p:nvSpPr>
        <p:spPr bwMode="auto">
          <a:xfrm>
            <a:off x="7186613" y="3840163"/>
            <a:ext cx="252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26%</a:t>
            </a:r>
            <a:endParaRPr lang="pt-BR" altLang="pt-BR" sz="1800">
              <a:cs typeface="Arial" pitchFamily="34" charset="0"/>
            </a:endParaRPr>
          </a:p>
        </p:txBody>
      </p:sp>
      <p:sp>
        <p:nvSpPr>
          <p:cNvPr id="1859637" name="Rectangle 74"/>
          <p:cNvSpPr>
            <a:spLocks noChangeArrowheads="1"/>
          </p:cNvSpPr>
          <p:nvPr/>
        </p:nvSpPr>
        <p:spPr bwMode="auto">
          <a:xfrm>
            <a:off x="5070475" y="4773613"/>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3%</a:t>
            </a:r>
            <a:endParaRPr lang="pt-BR" altLang="pt-BR" sz="1800">
              <a:cs typeface="Arial" pitchFamily="34" charset="0"/>
            </a:endParaRPr>
          </a:p>
        </p:txBody>
      </p:sp>
      <p:sp>
        <p:nvSpPr>
          <p:cNvPr id="1859638" name="Rectangle 75"/>
          <p:cNvSpPr>
            <a:spLocks noChangeArrowheads="1"/>
          </p:cNvSpPr>
          <p:nvPr/>
        </p:nvSpPr>
        <p:spPr bwMode="auto">
          <a:xfrm>
            <a:off x="7489825" y="4783138"/>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2%</a:t>
            </a:r>
            <a:endParaRPr lang="pt-BR" altLang="pt-BR" sz="1800">
              <a:cs typeface="Arial" pitchFamily="34" charset="0"/>
            </a:endParaRPr>
          </a:p>
        </p:txBody>
      </p:sp>
      <p:sp>
        <p:nvSpPr>
          <p:cNvPr id="1859639" name="Rectangle 76"/>
          <p:cNvSpPr>
            <a:spLocks noChangeArrowheads="1"/>
          </p:cNvSpPr>
          <p:nvPr/>
        </p:nvSpPr>
        <p:spPr bwMode="auto">
          <a:xfrm>
            <a:off x="7759700" y="4689475"/>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5%</a:t>
            </a:r>
            <a:endParaRPr lang="pt-BR" altLang="pt-BR" sz="1800">
              <a:cs typeface="Arial" pitchFamily="34" charset="0"/>
            </a:endParaRPr>
          </a:p>
        </p:txBody>
      </p:sp>
      <p:sp>
        <p:nvSpPr>
          <p:cNvPr id="1859640" name="Rectangle 77"/>
          <p:cNvSpPr>
            <a:spLocks noChangeArrowheads="1"/>
          </p:cNvSpPr>
          <p:nvPr/>
        </p:nvSpPr>
        <p:spPr bwMode="auto">
          <a:xfrm>
            <a:off x="6419850" y="4521200"/>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9%</a:t>
            </a:r>
            <a:endParaRPr lang="pt-BR" altLang="pt-BR" sz="1800">
              <a:cs typeface="Arial" pitchFamily="34" charset="0"/>
            </a:endParaRPr>
          </a:p>
        </p:txBody>
      </p:sp>
      <p:sp>
        <p:nvSpPr>
          <p:cNvPr id="1859641" name="Rectangle 78"/>
          <p:cNvSpPr>
            <a:spLocks noChangeArrowheads="1"/>
          </p:cNvSpPr>
          <p:nvPr/>
        </p:nvSpPr>
        <p:spPr bwMode="auto">
          <a:xfrm>
            <a:off x="3990975" y="4446588"/>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9%</a:t>
            </a:r>
            <a:endParaRPr lang="pt-BR" altLang="pt-BR" sz="1800">
              <a:cs typeface="Arial" pitchFamily="34" charset="0"/>
            </a:endParaRPr>
          </a:p>
        </p:txBody>
      </p:sp>
      <p:sp>
        <p:nvSpPr>
          <p:cNvPr id="1859642" name="Rectangle 79"/>
          <p:cNvSpPr>
            <a:spLocks noChangeArrowheads="1"/>
          </p:cNvSpPr>
          <p:nvPr/>
        </p:nvSpPr>
        <p:spPr bwMode="auto">
          <a:xfrm>
            <a:off x="1555750" y="4530725"/>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9%</a:t>
            </a:r>
            <a:endParaRPr lang="pt-BR" altLang="pt-BR" sz="1800">
              <a:cs typeface="Arial" pitchFamily="34" charset="0"/>
            </a:endParaRPr>
          </a:p>
        </p:txBody>
      </p:sp>
      <p:sp>
        <p:nvSpPr>
          <p:cNvPr id="1859643" name="Rectangle 80"/>
          <p:cNvSpPr>
            <a:spLocks noChangeArrowheads="1"/>
          </p:cNvSpPr>
          <p:nvPr/>
        </p:nvSpPr>
        <p:spPr bwMode="auto">
          <a:xfrm>
            <a:off x="1816100" y="4624388"/>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3%</a:t>
            </a:r>
            <a:endParaRPr lang="pt-BR" altLang="pt-BR" sz="1800">
              <a:cs typeface="Arial" pitchFamily="34" charset="0"/>
            </a:endParaRPr>
          </a:p>
        </p:txBody>
      </p:sp>
      <p:sp>
        <p:nvSpPr>
          <p:cNvPr id="1859644" name="Rectangle 81"/>
          <p:cNvSpPr>
            <a:spLocks noChangeArrowheads="1"/>
          </p:cNvSpPr>
          <p:nvPr/>
        </p:nvSpPr>
        <p:spPr bwMode="auto">
          <a:xfrm>
            <a:off x="2643188" y="4725988"/>
            <a:ext cx="1825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3%</a:t>
            </a:r>
            <a:endParaRPr lang="pt-BR" altLang="pt-BR" sz="1800">
              <a:cs typeface="Arial" pitchFamily="34" charset="0"/>
            </a:endParaRPr>
          </a:p>
        </p:txBody>
      </p:sp>
      <p:sp>
        <p:nvSpPr>
          <p:cNvPr id="1859645" name="Rectangle 82"/>
          <p:cNvSpPr>
            <a:spLocks noChangeArrowheads="1"/>
          </p:cNvSpPr>
          <p:nvPr/>
        </p:nvSpPr>
        <p:spPr bwMode="auto">
          <a:xfrm>
            <a:off x="5365750" y="4754563"/>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4%</a:t>
            </a:r>
            <a:endParaRPr lang="pt-BR" altLang="pt-BR" sz="1800">
              <a:cs typeface="Arial" pitchFamily="34" charset="0"/>
            </a:endParaRPr>
          </a:p>
        </p:txBody>
      </p:sp>
      <p:sp>
        <p:nvSpPr>
          <p:cNvPr id="1859646" name="Rectangle 83"/>
          <p:cNvSpPr>
            <a:spLocks noChangeArrowheads="1"/>
          </p:cNvSpPr>
          <p:nvPr/>
        </p:nvSpPr>
        <p:spPr bwMode="auto">
          <a:xfrm>
            <a:off x="2938463" y="4699000"/>
            <a:ext cx="1825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5%</a:t>
            </a:r>
            <a:endParaRPr lang="pt-BR" altLang="pt-BR" sz="1800">
              <a:cs typeface="Arial" pitchFamily="34" charset="0"/>
            </a:endParaRPr>
          </a:p>
        </p:txBody>
      </p:sp>
      <p:sp>
        <p:nvSpPr>
          <p:cNvPr id="1859647" name="Rectangle 84"/>
          <p:cNvSpPr>
            <a:spLocks noChangeArrowheads="1"/>
          </p:cNvSpPr>
          <p:nvPr/>
        </p:nvSpPr>
        <p:spPr bwMode="auto">
          <a:xfrm>
            <a:off x="728663" y="5006975"/>
            <a:ext cx="1825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0%</a:t>
            </a:r>
            <a:endParaRPr lang="pt-BR" altLang="pt-BR" sz="1800">
              <a:cs typeface="Arial" pitchFamily="34" charset="0"/>
            </a:endParaRPr>
          </a:p>
        </p:txBody>
      </p:sp>
      <p:sp>
        <p:nvSpPr>
          <p:cNvPr id="1859648" name="Rectangle 85"/>
          <p:cNvSpPr>
            <a:spLocks noChangeArrowheads="1"/>
          </p:cNvSpPr>
          <p:nvPr/>
        </p:nvSpPr>
        <p:spPr bwMode="auto">
          <a:xfrm>
            <a:off x="669925" y="4194175"/>
            <a:ext cx="252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20%</a:t>
            </a:r>
            <a:endParaRPr lang="pt-BR" altLang="pt-BR" sz="1800">
              <a:cs typeface="Arial" pitchFamily="34" charset="0"/>
            </a:endParaRPr>
          </a:p>
        </p:txBody>
      </p:sp>
      <p:sp>
        <p:nvSpPr>
          <p:cNvPr id="1859649" name="Rectangle 86"/>
          <p:cNvSpPr>
            <a:spLocks noChangeArrowheads="1"/>
          </p:cNvSpPr>
          <p:nvPr/>
        </p:nvSpPr>
        <p:spPr bwMode="auto">
          <a:xfrm>
            <a:off x="669925" y="3392488"/>
            <a:ext cx="252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40%</a:t>
            </a:r>
            <a:endParaRPr lang="pt-BR" altLang="pt-BR" sz="1800">
              <a:cs typeface="Arial" pitchFamily="34" charset="0"/>
            </a:endParaRPr>
          </a:p>
        </p:txBody>
      </p:sp>
      <p:sp>
        <p:nvSpPr>
          <p:cNvPr id="1859650" name="Rectangle 87"/>
          <p:cNvSpPr>
            <a:spLocks noChangeArrowheads="1"/>
          </p:cNvSpPr>
          <p:nvPr/>
        </p:nvSpPr>
        <p:spPr bwMode="auto">
          <a:xfrm>
            <a:off x="669925" y="2581275"/>
            <a:ext cx="252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a:solidFill>
                  <a:srgbClr val="000000"/>
                </a:solidFill>
                <a:cs typeface="Arial" pitchFamily="34" charset="0"/>
              </a:rPr>
              <a:t>60%</a:t>
            </a:r>
            <a:endParaRPr lang="pt-BR" altLang="pt-BR" sz="1800">
              <a:cs typeface="Arial" pitchFamily="34" charset="0"/>
            </a:endParaRPr>
          </a:p>
        </p:txBody>
      </p:sp>
      <p:sp>
        <p:nvSpPr>
          <p:cNvPr id="1859651" name="Rectangle 88"/>
          <p:cNvSpPr>
            <a:spLocks noChangeArrowheads="1"/>
          </p:cNvSpPr>
          <p:nvPr/>
        </p:nvSpPr>
        <p:spPr bwMode="auto">
          <a:xfrm>
            <a:off x="2070100" y="5183188"/>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b="1">
                <a:solidFill>
                  <a:srgbClr val="000000"/>
                </a:solidFill>
                <a:cs typeface="Arial" pitchFamily="34" charset="0"/>
              </a:rPr>
              <a:t>2006</a:t>
            </a:r>
            <a:endParaRPr lang="pt-BR" altLang="pt-BR" sz="1800">
              <a:cs typeface="Arial" pitchFamily="34" charset="0"/>
            </a:endParaRPr>
          </a:p>
        </p:txBody>
      </p:sp>
      <p:sp>
        <p:nvSpPr>
          <p:cNvPr id="1859652" name="Rectangle 89"/>
          <p:cNvSpPr>
            <a:spLocks noChangeArrowheads="1"/>
          </p:cNvSpPr>
          <p:nvPr/>
        </p:nvSpPr>
        <p:spPr bwMode="auto">
          <a:xfrm>
            <a:off x="4489450" y="5183188"/>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b="1">
                <a:solidFill>
                  <a:srgbClr val="000000"/>
                </a:solidFill>
                <a:cs typeface="Arial" pitchFamily="34" charset="0"/>
              </a:rPr>
              <a:t>2007</a:t>
            </a:r>
            <a:endParaRPr lang="pt-BR" altLang="pt-BR" sz="1800">
              <a:cs typeface="Arial" pitchFamily="34" charset="0"/>
            </a:endParaRPr>
          </a:p>
        </p:txBody>
      </p:sp>
      <p:sp>
        <p:nvSpPr>
          <p:cNvPr id="1859653" name="Rectangle 90"/>
          <p:cNvSpPr>
            <a:spLocks noChangeArrowheads="1"/>
          </p:cNvSpPr>
          <p:nvPr/>
        </p:nvSpPr>
        <p:spPr bwMode="auto">
          <a:xfrm>
            <a:off x="6908800" y="5183188"/>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1000" b="1">
                <a:solidFill>
                  <a:srgbClr val="000000"/>
                </a:solidFill>
                <a:cs typeface="Arial" pitchFamily="34" charset="0"/>
              </a:rPr>
              <a:t>2008</a:t>
            </a:r>
            <a:endParaRPr lang="pt-BR" altLang="pt-BR" sz="1800">
              <a:cs typeface="Arial" pitchFamily="34" charset="0"/>
            </a:endParaRPr>
          </a:p>
        </p:txBody>
      </p:sp>
      <p:sp>
        <p:nvSpPr>
          <p:cNvPr id="1859654" name="Rectangle 91"/>
          <p:cNvSpPr>
            <a:spLocks noChangeArrowheads="1"/>
          </p:cNvSpPr>
          <p:nvPr/>
        </p:nvSpPr>
        <p:spPr bwMode="auto">
          <a:xfrm>
            <a:off x="1614488" y="5445125"/>
            <a:ext cx="6246812" cy="195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55" name="Rectangle 92"/>
          <p:cNvSpPr>
            <a:spLocks noChangeArrowheads="1"/>
          </p:cNvSpPr>
          <p:nvPr/>
        </p:nvSpPr>
        <p:spPr bwMode="auto">
          <a:xfrm>
            <a:off x="1042988" y="5445125"/>
            <a:ext cx="117475" cy="130175"/>
          </a:xfrm>
          <a:prstGeom prst="rect">
            <a:avLst/>
          </a:prstGeom>
          <a:solidFill>
            <a:srgbClr val="99CC00"/>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56" name="Rectangle 93"/>
          <p:cNvSpPr>
            <a:spLocks noChangeArrowheads="1"/>
          </p:cNvSpPr>
          <p:nvPr/>
        </p:nvSpPr>
        <p:spPr bwMode="auto">
          <a:xfrm>
            <a:off x="1193800" y="5472113"/>
            <a:ext cx="914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900">
                <a:solidFill>
                  <a:srgbClr val="000000"/>
                </a:solidFill>
                <a:cs typeface="Arial" pitchFamily="34" charset="0"/>
              </a:rPr>
              <a:t>Frota Operacional</a:t>
            </a:r>
            <a:endParaRPr lang="pt-BR" altLang="pt-BR" sz="1800">
              <a:cs typeface="Arial" pitchFamily="34" charset="0"/>
            </a:endParaRPr>
          </a:p>
        </p:txBody>
      </p:sp>
      <p:sp>
        <p:nvSpPr>
          <p:cNvPr id="1859657" name="Rectangle 94"/>
          <p:cNvSpPr>
            <a:spLocks noChangeArrowheads="1"/>
          </p:cNvSpPr>
          <p:nvPr/>
        </p:nvSpPr>
        <p:spPr bwMode="auto">
          <a:xfrm>
            <a:off x="2416175" y="5445125"/>
            <a:ext cx="120650" cy="130175"/>
          </a:xfrm>
          <a:prstGeom prst="rect">
            <a:avLst/>
          </a:prstGeom>
          <a:solidFill>
            <a:srgbClr val="3366FF"/>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58" name="Rectangle 95"/>
          <p:cNvSpPr>
            <a:spLocks noChangeArrowheads="1"/>
          </p:cNvSpPr>
          <p:nvPr/>
        </p:nvSpPr>
        <p:spPr bwMode="auto">
          <a:xfrm>
            <a:off x="2570163" y="5472113"/>
            <a:ext cx="425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900">
                <a:solidFill>
                  <a:srgbClr val="000000"/>
                </a:solidFill>
                <a:cs typeface="Arial" pitchFamily="34" charset="0"/>
              </a:rPr>
              <a:t>Call Box</a:t>
            </a:r>
            <a:endParaRPr lang="pt-BR" altLang="pt-BR" sz="1800">
              <a:cs typeface="Arial" pitchFamily="34" charset="0"/>
            </a:endParaRPr>
          </a:p>
        </p:txBody>
      </p:sp>
      <p:sp>
        <p:nvSpPr>
          <p:cNvPr id="1859659" name="Rectangle 96"/>
          <p:cNvSpPr>
            <a:spLocks noChangeArrowheads="1"/>
          </p:cNvSpPr>
          <p:nvPr/>
        </p:nvSpPr>
        <p:spPr bwMode="auto">
          <a:xfrm>
            <a:off x="3236913" y="5445125"/>
            <a:ext cx="117475" cy="130175"/>
          </a:xfrm>
          <a:prstGeom prst="rect">
            <a:avLst/>
          </a:prstGeom>
          <a:solidFill>
            <a:srgbClr val="FF6600"/>
          </a:solidFill>
          <a:ln w="0">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60" name="Rectangle 97"/>
          <p:cNvSpPr>
            <a:spLocks noChangeArrowheads="1"/>
          </p:cNvSpPr>
          <p:nvPr/>
        </p:nvSpPr>
        <p:spPr bwMode="auto">
          <a:xfrm>
            <a:off x="3387725" y="5472113"/>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900">
                <a:solidFill>
                  <a:srgbClr val="000000"/>
                </a:solidFill>
                <a:cs typeface="Arial" pitchFamily="34" charset="0"/>
              </a:rPr>
              <a:t>CFTV</a:t>
            </a:r>
            <a:endParaRPr lang="pt-BR" altLang="pt-BR" sz="1800">
              <a:cs typeface="Arial" pitchFamily="34" charset="0"/>
            </a:endParaRPr>
          </a:p>
        </p:txBody>
      </p:sp>
      <p:sp>
        <p:nvSpPr>
          <p:cNvPr id="1859661" name="Rectangle 98"/>
          <p:cNvSpPr>
            <a:spLocks noChangeArrowheads="1"/>
          </p:cNvSpPr>
          <p:nvPr/>
        </p:nvSpPr>
        <p:spPr bwMode="auto">
          <a:xfrm>
            <a:off x="3995738" y="5445125"/>
            <a:ext cx="117475" cy="130175"/>
          </a:xfrm>
          <a:prstGeom prst="rect">
            <a:avLst/>
          </a:prstGeom>
          <a:solidFill>
            <a:srgbClr val="CCFFFF"/>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62" name="Rectangle 99"/>
          <p:cNvSpPr>
            <a:spLocks noChangeArrowheads="1"/>
          </p:cNvSpPr>
          <p:nvPr/>
        </p:nvSpPr>
        <p:spPr bwMode="auto">
          <a:xfrm>
            <a:off x="4146550" y="5472113"/>
            <a:ext cx="1022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900">
                <a:solidFill>
                  <a:srgbClr val="000000"/>
                </a:solidFill>
                <a:cs typeface="Arial" pitchFamily="34" charset="0"/>
              </a:rPr>
              <a:t>Bases Operacionais</a:t>
            </a:r>
            <a:endParaRPr lang="pt-BR" altLang="pt-BR" sz="1800">
              <a:cs typeface="Arial" pitchFamily="34" charset="0"/>
            </a:endParaRPr>
          </a:p>
        </p:txBody>
      </p:sp>
      <p:sp>
        <p:nvSpPr>
          <p:cNvPr id="1859663" name="Rectangle 100"/>
          <p:cNvSpPr>
            <a:spLocks noChangeArrowheads="1"/>
          </p:cNvSpPr>
          <p:nvPr/>
        </p:nvSpPr>
        <p:spPr bwMode="auto">
          <a:xfrm>
            <a:off x="5508625" y="5445125"/>
            <a:ext cx="120650" cy="130175"/>
          </a:xfrm>
          <a:prstGeom prst="rect">
            <a:avLst/>
          </a:prstGeom>
          <a:solidFill>
            <a:srgbClr val="FF9900"/>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64" name="Rectangle 101"/>
          <p:cNvSpPr>
            <a:spLocks noChangeArrowheads="1"/>
          </p:cNvSpPr>
          <p:nvPr/>
        </p:nvSpPr>
        <p:spPr bwMode="auto">
          <a:xfrm>
            <a:off x="5662613" y="5472113"/>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900">
                <a:solidFill>
                  <a:srgbClr val="000000"/>
                </a:solidFill>
                <a:cs typeface="Arial" pitchFamily="34" charset="0"/>
              </a:rPr>
              <a:t>Fone 0800</a:t>
            </a:r>
            <a:endParaRPr lang="pt-BR" altLang="pt-BR" sz="1800">
              <a:cs typeface="Arial" pitchFamily="34" charset="0"/>
            </a:endParaRPr>
          </a:p>
        </p:txBody>
      </p:sp>
      <p:sp>
        <p:nvSpPr>
          <p:cNvPr id="1859665" name="Rectangle 102"/>
          <p:cNvSpPr>
            <a:spLocks noChangeArrowheads="1"/>
          </p:cNvSpPr>
          <p:nvPr/>
        </p:nvSpPr>
        <p:spPr bwMode="auto">
          <a:xfrm>
            <a:off x="6446838" y="5445125"/>
            <a:ext cx="117475" cy="130175"/>
          </a:xfrm>
          <a:prstGeom prst="rect">
            <a:avLst/>
          </a:prstGeom>
          <a:solidFill>
            <a:srgbClr val="FFFF99"/>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66" name="Rectangle 103"/>
          <p:cNvSpPr>
            <a:spLocks noChangeArrowheads="1"/>
          </p:cNvSpPr>
          <p:nvPr/>
        </p:nvSpPr>
        <p:spPr bwMode="auto">
          <a:xfrm>
            <a:off x="6597650" y="5472113"/>
            <a:ext cx="1206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900">
                <a:solidFill>
                  <a:srgbClr val="000000"/>
                </a:solidFill>
                <a:cs typeface="Arial" pitchFamily="34" charset="0"/>
              </a:rPr>
              <a:t>Empresas Tercerizadas</a:t>
            </a:r>
            <a:endParaRPr lang="pt-BR" altLang="pt-BR" sz="1800">
              <a:cs typeface="Arial" pitchFamily="34" charset="0"/>
            </a:endParaRPr>
          </a:p>
        </p:txBody>
      </p:sp>
      <p:sp>
        <p:nvSpPr>
          <p:cNvPr id="1859667" name="Rectangle 104"/>
          <p:cNvSpPr>
            <a:spLocks noChangeArrowheads="1"/>
          </p:cNvSpPr>
          <p:nvPr/>
        </p:nvSpPr>
        <p:spPr bwMode="auto">
          <a:xfrm>
            <a:off x="7997825" y="5445125"/>
            <a:ext cx="117475" cy="130175"/>
          </a:xfrm>
          <a:prstGeom prst="rect">
            <a:avLst/>
          </a:prstGeom>
          <a:solidFill>
            <a:srgbClr val="993366"/>
          </a:solidFill>
          <a:ln w="7938">
            <a:solidFill>
              <a:srgbClr val="000000"/>
            </a:solidFill>
            <a:miter lim="800000"/>
            <a:headEnd/>
            <a:tailEnd/>
          </a:ln>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68" name="Rectangle 105"/>
          <p:cNvSpPr>
            <a:spLocks noChangeArrowheads="1"/>
          </p:cNvSpPr>
          <p:nvPr/>
        </p:nvSpPr>
        <p:spPr bwMode="auto">
          <a:xfrm>
            <a:off x="8148638" y="5472113"/>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r>
              <a:rPr lang="pt-BR" altLang="pt-BR" sz="900">
                <a:solidFill>
                  <a:srgbClr val="000000"/>
                </a:solidFill>
                <a:cs typeface="Arial" pitchFamily="34" charset="0"/>
              </a:rPr>
              <a:t>PMRv</a:t>
            </a:r>
            <a:endParaRPr lang="pt-BR" altLang="pt-BR" sz="1800">
              <a:cs typeface="Arial" pitchFamily="34" charset="0"/>
            </a:endParaRPr>
          </a:p>
        </p:txBody>
      </p:sp>
      <p:sp>
        <p:nvSpPr>
          <p:cNvPr id="1859669" name="Rectangle 111"/>
          <p:cNvSpPr>
            <a:spLocks noChangeArrowheads="1"/>
          </p:cNvSpPr>
          <p:nvPr/>
        </p:nvSpPr>
        <p:spPr bwMode="auto">
          <a:xfrm>
            <a:off x="981075" y="2565400"/>
            <a:ext cx="7272338"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59670" name="Line 112"/>
          <p:cNvSpPr>
            <a:spLocks noChangeShapeType="1"/>
          </p:cNvSpPr>
          <p:nvPr/>
        </p:nvSpPr>
        <p:spPr bwMode="auto">
          <a:xfrm>
            <a:off x="971550" y="2655888"/>
            <a:ext cx="7272338" cy="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endParaRPr lang="pt-B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634" name="Título 1"/>
          <p:cNvSpPr>
            <a:spLocks noGrp="1"/>
          </p:cNvSpPr>
          <p:nvPr>
            <p:ph type="title" idx="4294967295"/>
          </p:nvPr>
        </p:nvSpPr>
        <p:spPr>
          <a:xfrm>
            <a:off x="612775" y="228600"/>
            <a:ext cx="8153400" cy="990600"/>
          </a:xfrm>
        </p:spPr>
        <p:txBody>
          <a:bodyPr/>
          <a:lstStyle/>
          <a:p>
            <a:pPr eaLnBrk="1" hangingPunct="1"/>
            <a:r>
              <a:rPr lang="pt-BR" altLang="pt-BR" sz="4800" smtClean="0"/>
              <a:t>Tsunami Brasileiro</a:t>
            </a:r>
          </a:p>
        </p:txBody>
      </p:sp>
      <p:sp>
        <p:nvSpPr>
          <p:cNvPr id="1861635" name="Espaço Reservado para Conteúdo 2"/>
          <p:cNvSpPr>
            <a:spLocks noGrp="1"/>
          </p:cNvSpPr>
          <p:nvPr>
            <p:ph sz="quarter" idx="4294967295"/>
          </p:nvPr>
        </p:nvSpPr>
        <p:spPr>
          <a:xfrm>
            <a:off x="612775" y="1844675"/>
            <a:ext cx="8153400" cy="4495800"/>
          </a:xfrm>
        </p:spPr>
        <p:txBody>
          <a:bodyPr/>
          <a:lstStyle/>
          <a:p>
            <a:pPr algn="just" eaLnBrk="1" hangingPunct="1">
              <a:buSzPct val="100000"/>
              <a:buFontTx/>
              <a:buBlip>
                <a:blip r:embed="rId3"/>
              </a:buBlip>
            </a:pPr>
            <a:r>
              <a:rPr lang="pt-BR" altLang="pt-BR" sz="2500" smtClean="0">
                <a:latin typeface="Arial" pitchFamily="34" charset="0"/>
                <a:cs typeface="Arial" pitchFamily="34" charset="0"/>
              </a:rPr>
              <a:t>O Tsunami brasileiro deixa milhares de mortos todos os anos nas estradas, principalmente nas federais.</a:t>
            </a:r>
          </a:p>
          <a:p>
            <a:pPr algn="just" eaLnBrk="1" hangingPunct="1">
              <a:buSzPct val="100000"/>
              <a:buFontTx/>
              <a:buBlip>
                <a:blip r:embed="rId3"/>
              </a:buBlip>
            </a:pPr>
            <a:r>
              <a:rPr lang="pt-BR" altLang="pt-BR" sz="2500" smtClean="0">
                <a:latin typeface="Arial" pitchFamily="34" charset="0"/>
                <a:cs typeface="Arial" pitchFamily="34" charset="0"/>
              </a:rPr>
              <a:t>Nossa estradas matam 37 mil pessoas e ferem 180 mil ao ano.</a:t>
            </a:r>
          </a:p>
          <a:p>
            <a:pPr algn="just" eaLnBrk="1" hangingPunct="1">
              <a:buSzPct val="100000"/>
              <a:buFontTx/>
              <a:buBlip>
                <a:blip r:embed="rId3"/>
              </a:buBlip>
            </a:pPr>
            <a:r>
              <a:rPr lang="pt-BR" altLang="pt-BR" sz="2500" smtClean="0">
                <a:latin typeface="Arial" pitchFamily="34" charset="0"/>
                <a:cs typeface="Arial" pitchFamily="34" charset="0"/>
              </a:rPr>
              <a:t>O custo desses acidentes é de 34 bilhões de reais.</a:t>
            </a:r>
          </a:p>
          <a:p>
            <a:pPr eaLnBrk="1" hangingPunct="1">
              <a:buSzPct val="100000"/>
              <a:buFontTx/>
              <a:buNone/>
            </a:pPr>
            <a:r>
              <a:rPr lang="pt-BR" altLang="pt-BR" sz="1500" smtClean="0">
                <a:latin typeface="Arial" pitchFamily="34" charset="0"/>
                <a:cs typeface="Arial" pitchFamily="34" charset="0"/>
              </a:rPr>
              <a:t>(Fonte: Cesvibrasil)</a:t>
            </a:r>
          </a:p>
        </p:txBody>
      </p:sp>
      <p:pic>
        <p:nvPicPr>
          <p:cNvPr id="1861636" name="Imagem 4"/>
          <p:cNvPicPr>
            <a:picLocks noChangeAspect="1" noChangeArrowheads="1"/>
          </p:cNvPicPr>
          <p:nvPr/>
        </p:nvPicPr>
        <p:blipFill>
          <a:blip r:embed="rId4">
            <a:extLst>
              <a:ext uri="{28A0092B-C50C-407E-A947-70E740481C1C}">
                <a14:useLocalDpi xmlns:a14="http://schemas.microsoft.com/office/drawing/2010/main" val="0"/>
              </a:ext>
            </a:extLst>
          </a:blip>
          <a:srcRect l="41190" t="28964" r="7143" b="36392"/>
          <a:stretch>
            <a:fillRect/>
          </a:stretch>
        </p:blipFill>
        <p:spPr bwMode="auto">
          <a:xfrm>
            <a:off x="5521325" y="4167188"/>
            <a:ext cx="3278188"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5373688" y="441325"/>
            <a:ext cx="1100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Detalhamento das</a:t>
            </a:r>
          </a:p>
          <a:p>
            <a:pPr algn="ctr">
              <a:spcBef>
                <a:spcPct val="0"/>
              </a:spcBef>
              <a:buClrTx/>
              <a:buSzTx/>
              <a:buFontTx/>
              <a:buNone/>
            </a:pPr>
            <a:r>
              <a:rPr lang="pt-BR" altLang="pt-BR" sz="1000">
                <a:latin typeface="Times New Roman" panose="02020603050405020304" pitchFamily="18" charset="0"/>
              </a:rPr>
              <a:t>Emergências</a:t>
            </a:r>
          </a:p>
        </p:txBody>
      </p:sp>
      <p:sp>
        <p:nvSpPr>
          <p:cNvPr id="183299" name="Text Box 3"/>
          <p:cNvSpPr txBox="1">
            <a:spLocks noChangeArrowheads="1"/>
          </p:cNvSpPr>
          <p:nvPr/>
        </p:nvSpPr>
        <p:spPr bwMode="auto">
          <a:xfrm>
            <a:off x="107950" y="76200"/>
            <a:ext cx="8990013" cy="381000"/>
          </a:xfrm>
          <a:prstGeom prst="rect">
            <a:avLst/>
          </a:prstGeom>
          <a:noFill/>
          <a:ln w="9525">
            <a:noFill/>
            <a:miter lim="800000"/>
            <a:headEnd/>
            <a:tailEnd/>
          </a:ln>
          <a:effectLst/>
        </p:spPr>
        <p:txBody>
          <a:bodyPr wrap="none">
            <a:spAutoFit/>
          </a:bodyPr>
          <a:lstStyle/>
          <a:p>
            <a:pPr algn="ctr" eaLnBrk="0" hangingPunct="0">
              <a:defRPr/>
            </a:pPr>
            <a:r>
              <a:rPr lang="pt-BR" sz="1900" b="1">
                <a:effectLst>
                  <a:outerShdw blurRad="38100" dist="38100" dir="2700000" algn="tl">
                    <a:srgbClr val="C0C0C0"/>
                  </a:outerShdw>
                </a:effectLst>
                <a:latin typeface="Times New Roman" pitchFamily="18" charset="0"/>
              </a:rPr>
              <a:t>Diagrama simplificado da </a:t>
            </a:r>
            <a:r>
              <a:rPr lang="pt-BR" sz="1900" b="1">
                <a:solidFill>
                  <a:srgbClr val="FF3300"/>
                </a:solidFill>
                <a:effectLst>
                  <a:outerShdw blurRad="38100" dist="38100" dir="2700000" algn="tl">
                    <a:srgbClr val="C0C0C0"/>
                  </a:outerShdw>
                </a:effectLst>
                <a:latin typeface="Times New Roman" pitchFamily="18" charset="0"/>
              </a:rPr>
              <a:t>Arquitetura Lógica</a:t>
            </a:r>
            <a:r>
              <a:rPr lang="pt-BR" sz="1900" b="1">
                <a:effectLst>
                  <a:outerShdw blurRad="38100" dist="38100" dir="2700000" algn="tl">
                    <a:srgbClr val="C0C0C0"/>
                  </a:outerShdw>
                </a:effectLst>
                <a:latin typeface="Times New Roman" pitchFamily="18" charset="0"/>
              </a:rPr>
              <a:t> do Modelo Nacional Americano de ITS</a:t>
            </a:r>
          </a:p>
        </p:txBody>
      </p:sp>
      <p:sp>
        <p:nvSpPr>
          <p:cNvPr id="22531" name="Line 4"/>
          <p:cNvSpPr>
            <a:spLocks noChangeShapeType="1"/>
          </p:cNvSpPr>
          <p:nvPr/>
        </p:nvSpPr>
        <p:spPr bwMode="auto">
          <a:xfrm flipH="1">
            <a:off x="2952750" y="5295900"/>
            <a:ext cx="838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32" name="Line 5"/>
          <p:cNvSpPr>
            <a:spLocks noChangeShapeType="1"/>
          </p:cNvSpPr>
          <p:nvPr/>
        </p:nvSpPr>
        <p:spPr bwMode="auto">
          <a:xfrm flipV="1">
            <a:off x="2114550" y="4686300"/>
            <a:ext cx="838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nvGrpSpPr>
          <p:cNvPr id="22533" name="Group 6"/>
          <p:cNvGrpSpPr>
            <a:grpSpLocks/>
          </p:cNvGrpSpPr>
          <p:nvPr/>
        </p:nvGrpSpPr>
        <p:grpSpPr bwMode="auto">
          <a:xfrm>
            <a:off x="6559550" y="723900"/>
            <a:ext cx="1295400" cy="3124200"/>
            <a:chOff x="4944" y="480"/>
            <a:chExt cx="816" cy="1968"/>
          </a:xfrm>
        </p:grpSpPr>
        <p:sp>
          <p:nvSpPr>
            <p:cNvPr id="22620" name="Oval 7"/>
            <p:cNvSpPr>
              <a:spLocks noChangeArrowheads="1"/>
            </p:cNvSpPr>
            <p:nvPr/>
          </p:nvSpPr>
          <p:spPr bwMode="auto">
            <a:xfrm>
              <a:off x="4944" y="480"/>
              <a:ext cx="816" cy="720"/>
            </a:xfrm>
            <a:prstGeom prst="ellipse">
              <a:avLst/>
            </a:prstGeom>
            <a:solidFill>
              <a:schemeClr val="bg1"/>
            </a:solidFill>
            <a:ln w="9525">
              <a:solidFill>
                <a:schemeClr val="tx1"/>
              </a:solidFill>
              <a:round/>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eaLnBrk="1" hangingPunct="1">
                <a:spcBef>
                  <a:spcPct val="0"/>
                </a:spcBef>
                <a:buClrTx/>
                <a:buSzTx/>
                <a:buFontTx/>
                <a:buNone/>
              </a:pPr>
              <a:endParaRPr lang="pt-BR" altLang="pt-BR" sz="1800">
                <a:latin typeface="Arial" panose="020B0604020202020204" pitchFamily="34" charset="0"/>
              </a:endParaRPr>
            </a:p>
          </p:txBody>
        </p:sp>
        <p:sp>
          <p:nvSpPr>
            <p:cNvPr id="22621" name="Oval 8"/>
            <p:cNvSpPr>
              <a:spLocks noChangeArrowheads="1"/>
            </p:cNvSpPr>
            <p:nvPr/>
          </p:nvSpPr>
          <p:spPr bwMode="auto">
            <a:xfrm>
              <a:off x="4944" y="1728"/>
              <a:ext cx="816" cy="720"/>
            </a:xfrm>
            <a:prstGeom prst="ellipse">
              <a:avLst/>
            </a:prstGeom>
            <a:solidFill>
              <a:schemeClr val="bg1"/>
            </a:solidFill>
            <a:ln w="9525">
              <a:solidFill>
                <a:schemeClr val="tx1"/>
              </a:solidFill>
              <a:round/>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eaLnBrk="1" hangingPunct="1">
                <a:spcBef>
                  <a:spcPct val="0"/>
                </a:spcBef>
                <a:buClrTx/>
                <a:buSzTx/>
                <a:buFontTx/>
                <a:buNone/>
              </a:pPr>
              <a:endParaRPr lang="pt-BR" altLang="pt-BR" sz="1800">
                <a:latin typeface="Arial" panose="020B0604020202020204" pitchFamily="34" charset="0"/>
              </a:endParaRPr>
            </a:p>
          </p:txBody>
        </p:sp>
      </p:grpSp>
      <p:grpSp>
        <p:nvGrpSpPr>
          <p:cNvPr id="22534" name="Group 9"/>
          <p:cNvGrpSpPr>
            <a:grpSpLocks/>
          </p:cNvGrpSpPr>
          <p:nvPr/>
        </p:nvGrpSpPr>
        <p:grpSpPr bwMode="auto">
          <a:xfrm>
            <a:off x="3765550" y="723900"/>
            <a:ext cx="1295400" cy="5105400"/>
            <a:chOff x="2880" y="480"/>
            <a:chExt cx="816" cy="3216"/>
          </a:xfrm>
        </p:grpSpPr>
        <p:sp>
          <p:nvSpPr>
            <p:cNvPr id="22617" name="Oval 10"/>
            <p:cNvSpPr>
              <a:spLocks noChangeArrowheads="1"/>
            </p:cNvSpPr>
            <p:nvPr/>
          </p:nvSpPr>
          <p:spPr bwMode="auto">
            <a:xfrm>
              <a:off x="2880" y="2976"/>
              <a:ext cx="816" cy="720"/>
            </a:xfrm>
            <a:prstGeom prst="ellipse">
              <a:avLst/>
            </a:prstGeom>
            <a:solidFill>
              <a:schemeClr val="bg1"/>
            </a:solidFill>
            <a:ln w="9525">
              <a:solidFill>
                <a:schemeClr val="tx1"/>
              </a:solidFill>
              <a:round/>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eaLnBrk="1" hangingPunct="1">
                <a:spcBef>
                  <a:spcPct val="0"/>
                </a:spcBef>
                <a:buClrTx/>
                <a:buSzTx/>
                <a:buFontTx/>
                <a:buNone/>
              </a:pPr>
              <a:endParaRPr lang="pt-BR" altLang="pt-BR" sz="1800">
                <a:latin typeface="Arial" panose="020B0604020202020204" pitchFamily="34" charset="0"/>
              </a:endParaRPr>
            </a:p>
          </p:txBody>
        </p:sp>
        <p:sp>
          <p:nvSpPr>
            <p:cNvPr id="22618" name="Oval 11"/>
            <p:cNvSpPr>
              <a:spLocks noChangeArrowheads="1"/>
            </p:cNvSpPr>
            <p:nvPr/>
          </p:nvSpPr>
          <p:spPr bwMode="auto">
            <a:xfrm>
              <a:off x="2880" y="1728"/>
              <a:ext cx="816" cy="720"/>
            </a:xfrm>
            <a:prstGeom prst="ellipse">
              <a:avLst/>
            </a:prstGeom>
            <a:solidFill>
              <a:schemeClr val="bg1"/>
            </a:solidFill>
            <a:ln w="9525">
              <a:solidFill>
                <a:schemeClr val="tx1"/>
              </a:solidFill>
              <a:round/>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eaLnBrk="1" hangingPunct="1">
                <a:spcBef>
                  <a:spcPct val="0"/>
                </a:spcBef>
                <a:buClrTx/>
                <a:buSzTx/>
                <a:buFontTx/>
                <a:buNone/>
              </a:pPr>
              <a:endParaRPr lang="pt-BR" altLang="pt-BR" sz="1800">
                <a:latin typeface="Arial" panose="020B0604020202020204" pitchFamily="34" charset="0"/>
              </a:endParaRPr>
            </a:p>
          </p:txBody>
        </p:sp>
        <p:sp>
          <p:nvSpPr>
            <p:cNvPr id="22619" name="Oval 12"/>
            <p:cNvSpPr>
              <a:spLocks noChangeArrowheads="1"/>
            </p:cNvSpPr>
            <p:nvPr/>
          </p:nvSpPr>
          <p:spPr bwMode="auto">
            <a:xfrm>
              <a:off x="2880" y="480"/>
              <a:ext cx="816" cy="720"/>
            </a:xfrm>
            <a:prstGeom prst="ellipse">
              <a:avLst/>
            </a:prstGeom>
            <a:solidFill>
              <a:schemeClr val="bg1"/>
            </a:solidFill>
            <a:ln w="9525">
              <a:solidFill>
                <a:schemeClr val="tx1"/>
              </a:solidFill>
              <a:round/>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eaLnBrk="1" hangingPunct="1">
                <a:spcBef>
                  <a:spcPct val="0"/>
                </a:spcBef>
                <a:buClrTx/>
                <a:buSzTx/>
                <a:buFontTx/>
                <a:buNone/>
              </a:pPr>
              <a:endParaRPr lang="pt-BR" altLang="pt-BR" sz="1800">
                <a:latin typeface="Arial" panose="020B0604020202020204" pitchFamily="34" charset="0"/>
              </a:endParaRPr>
            </a:p>
          </p:txBody>
        </p:sp>
      </p:grpSp>
      <p:grpSp>
        <p:nvGrpSpPr>
          <p:cNvPr id="22535" name="Group 13"/>
          <p:cNvGrpSpPr>
            <a:grpSpLocks/>
          </p:cNvGrpSpPr>
          <p:nvPr/>
        </p:nvGrpSpPr>
        <p:grpSpPr bwMode="auto">
          <a:xfrm>
            <a:off x="946150" y="723900"/>
            <a:ext cx="1295400" cy="5105400"/>
            <a:chOff x="896" y="480"/>
            <a:chExt cx="816" cy="3216"/>
          </a:xfrm>
        </p:grpSpPr>
        <p:sp>
          <p:nvSpPr>
            <p:cNvPr id="22614" name="Oval 14"/>
            <p:cNvSpPr>
              <a:spLocks noChangeArrowheads="1"/>
            </p:cNvSpPr>
            <p:nvPr/>
          </p:nvSpPr>
          <p:spPr bwMode="auto">
            <a:xfrm>
              <a:off x="896" y="2976"/>
              <a:ext cx="816" cy="720"/>
            </a:xfrm>
            <a:prstGeom prst="ellipse">
              <a:avLst/>
            </a:prstGeom>
            <a:solidFill>
              <a:schemeClr val="bg1"/>
            </a:solidFill>
            <a:ln w="9525">
              <a:solidFill>
                <a:schemeClr val="tx1"/>
              </a:solidFill>
              <a:round/>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eaLnBrk="1" hangingPunct="1">
                <a:spcBef>
                  <a:spcPct val="0"/>
                </a:spcBef>
                <a:buClrTx/>
                <a:buSzTx/>
                <a:buFontTx/>
                <a:buNone/>
              </a:pPr>
              <a:endParaRPr lang="pt-BR" altLang="pt-BR" sz="1800">
                <a:latin typeface="Arial" panose="020B0604020202020204" pitchFamily="34" charset="0"/>
              </a:endParaRPr>
            </a:p>
          </p:txBody>
        </p:sp>
        <p:sp>
          <p:nvSpPr>
            <p:cNvPr id="22615" name="Oval 15"/>
            <p:cNvSpPr>
              <a:spLocks noChangeArrowheads="1"/>
            </p:cNvSpPr>
            <p:nvPr/>
          </p:nvSpPr>
          <p:spPr bwMode="auto">
            <a:xfrm>
              <a:off x="896" y="1712"/>
              <a:ext cx="816" cy="720"/>
            </a:xfrm>
            <a:prstGeom prst="ellipse">
              <a:avLst/>
            </a:prstGeom>
            <a:solidFill>
              <a:schemeClr val="bg1"/>
            </a:solidFill>
            <a:ln w="9525">
              <a:solidFill>
                <a:schemeClr val="tx1"/>
              </a:solidFill>
              <a:round/>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eaLnBrk="1" hangingPunct="1">
                <a:spcBef>
                  <a:spcPct val="0"/>
                </a:spcBef>
                <a:buClrTx/>
                <a:buSzTx/>
                <a:buFontTx/>
                <a:buNone/>
              </a:pPr>
              <a:endParaRPr lang="pt-BR" altLang="pt-BR" sz="1800">
                <a:latin typeface="Arial" panose="020B0604020202020204" pitchFamily="34" charset="0"/>
              </a:endParaRPr>
            </a:p>
          </p:txBody>
        </p:sp>
        <p:sp>
          <p:nvSpPr>
            <p:cNvPr id="22616" name="Oval 16"/>
            <p:cNvSpPr>
              <a:spLocks noChangeArrowheads="1"/>
            </p:cNvSpPr>
            <p:nvPr/>
          </p:nvSpPr>
          <p:spPr bwMode="auto">
            <a:xfrm>
              <a:off x="896" y="480"/>
              <a:ext cx="816" cy="720"/>
            </a:xfrm>
            <a:prstGeom prst="ellipse">
              <a:avLst/>
            </a:prstGeom>
            <a:solidFill>
              <a:schemeClr val="bg1"/>
            </a:solidFill>
            <a:ln w="9525">
              <a:solidFill>
                <a:schemeClr val="tx1"/>
              </a:solidFill>
              <a:round/>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eaLnBrk="1" hangingPunct="1">
                <a:spcBef>
                  <a:spcPct val="0"/>
                </a:spcBef>
                <a:buClrTx/>
                <a:buSzTx/>
                <a:buFontTx/>
                <a:buNone/>
              </a:pPr>
              <a:endParaRPr lang="pt-BR" altLang="pt-BR" sz="1800">
                <a:latin typeface="Arial" panose="020B0604020202020204" pitchFamily="34" charset="0"/>
              </a:endParaRPr>
            </a:p>
          </p:txBody>
        </p:sp>
      </p:grpSp>
      <p:sp>
        <p:nvSpPr>
          <p:cNvPr id="22536" name="Line 17"/>
          <p:cNvSpPr>
            <a:spLocks noChangeShapeType="1"/>
          </p:cNvSpPr>
          <p:nvPr/>
        </p:nvSpPr>
        <p:spPr bwMode="auto">
          <a:xfrm flipH="1" flipV="1">
            <a:off x="3105150" y="8763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37" name="Line 18"/>
          <p:cNvSpPr>
            <a:spLocks noChangeShapeType="1"/>
          </p:cNvSpPr>
          <p:nvPr/>
        </p:nvSpPr>
        <p:spPr bwMode="auto">
          <a:xfrm rot="21298084" flipH="1">
            <a:off x="2192338" y="893763"/>
            <a:ext cx="928687" cy="422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38" name="Line 19"/>
          <p:cNvSpPr>
            <a:spLocks noChangeShapeType="1"/>
          </p:cNvSpPr>
          <p:nvPr/>
        </p:nvSpPr>
        <p:spPr bwMode="auto">
          <a:xfrm>
            <a:off x="2190750" y="1485900"/>
            <a:ext cx="914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39" name="Line 20"/>
          <p:cNvSpPr>
            <a:spLocks noChangeShapeType="1"/>
          </p:cNvSpPr>
          <p:nvPr/>
        </p:nvSpPr>
        <p:spPr bwMode="auto">
          <a:xfrm flipV="1">
            <a:off x="3105150" y="13335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40" name="Rectangle 21"/>
          <p:cNvSpPr>
            <a:spLocks noChangeArrowheads="1"/>
          </p:cNvSpPr>
          <p:nvPr/>
        </p:nvSpPr>
        <p:spPr bwMode="auto">
          <a:xfrm>
            <a:off x="200025" y="2019300"/>
            <a:ext cx="762000" cy="381000"/>
          </a:xfrm>
          <a:prstGeom prst="rect">
            <a:avLst/>
          </a:prstGeom>
          <a:solidFill>
            <a:schemeClr val="bg1"/>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Instituição</a:t>
            </a:r>
          </a:p>
          <a:p>
            <a:pPr algn="ctr">
              <a:spcBef>
                <a:spcPct val="0"/>
              </a:spcBef>
              <a:buClrTx/>
              <a:buSzTx/>
              <a:buFontTx/>
              <a:buNone/>
            </a:pPr>
            <a:r>
              <a:rPr lang="pt-BR" altLang="pt-BR" sz="1000">
                <a:latin typeface="Times New Roman" panose="02020603050405020304" pitchFamily="18" charset="0"/>
              </a:rPr>
              <a:t>Financeira</a:t>
            </a:r>
            <a:endParaRPr lang="pt-BR" altLang="pt-BR" sz="2400">
              <a:latin typeface="Times New Roman" panose="02020603050405020304" pitchFamily="18" charset="0"/>
            </a:endParaRPr>
          </a:p>
        </p:txBody>
      </p:sp>
      <p:sp>
        <p:nvSpPr>
          <p:cNvPr id="22541" name="Line 22"/>
          <p:cNvSpPr>
            <a:spLocks noChangeShapeType="1"/>
          </p:cNvSpPr>
          <p:nvPr/>
        </p:nvSpPr>
        <p:spPr bwMode="auto">
          <a:xfrm flipV="1">
            <a:off x="590550" y="1485900"/>
            <a:ext cx="381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42" name="Line 23"/>
          <p:cNvSpPr>
            <a:spLocks noChangeShapeType="1"/>
          </p:cNvSpPr>
          <p:nvPr/>
        </p:nvSpPr>
        <p:spPr bwMode="auto">
          <a:xfrm flipV="1">
            <a:off x="2114550" y="22479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43" name="Line 24"/>
          <p:cNvSpPr>
            <a:spLocks noChangeShapeType="1"/>
          </p:cNvSpPr>
          <p:nvPr/>
        </p:nvSpPr>
        <p:spPr bwMode="auto">
          <a:xfrm flipV="1">
            <a:off x="2724150" y="1587500"/>
            <a:ext cx="1143000" cy="660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44" name="Line 25"/>
          <p:cNvSpPr>
            <a:spLocks noChangeShapeType="1"/>
          </p:cNvSpPr>
          <p:nvPr/>
        </p:nvSpPr>
        <p:spPr bwMode="auto">
          <a:xfrm flipH="1">
            <a:off x="3181350" y="1743075"/>
            <a:ext cx="8382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45" name="Line 26"/>
          <p:cNvSpPr>
            <a:spLocks noChangeShapeType="1"/>
          </p:cNvSpPr>
          <p:nvPr/>
        </p:nvSpPr>
        <p:spPr bwMode="auto">
          <a:xfrm flipH="1">
            <a:off x="2190750" y="26289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46" name="Rectangle 27"/>
          <p:cNvSpPr>
            <a:spLocks noChangeArrowheads="1"/>
          </p:cNvSpPr>
          <p:nvPr/>
        </p:nvSpPr>
        <p:spPr bwMode="auto">
          <a:xfrm>
            <a:off x="209550" y="3924300"/>
            <a:ext cx="762000" cy="381000"/>
          </a:xfrm>
          <a:prstGeom prst="rect">
            <a:avLst/>
          </a:prstGeom>
          <a:solidFill>
            <a:schemeClr val="bg1"/>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Veículo</a:t>
            </a:r>
          </a:p>
          <a:p>
            <a:pPr algn="ctr">
              <a:spcBef>
                <a:spcPct val="0"/>
              </a:spcBef>
              <a:buClrTx/>
              <a:buSzTx/>
              <a:buFontTx/>
              <a:buNone/>
            </a:pPr>
            <a:r>
              <a:rPr lang="pt-BR" altLang="pt-BR" sz="1000">
                <a:latin typeface="Times New Roman" panose="02020603050405020304" pitchFamily="18" charset="0"/>
              </a:rPr>
              <a:t>Comercial</a:t>
            </a:r>
            <a:endParaRPr lang="pt-BR" altLang="pt-BR" sz="2400">
              <a:latin typeface="Times New Roman" panose="02020603050405020304" pitchFamily="18" charset="0"/>
            </a:endParaRPr>
          </a:p>
        </p:txBody>
      </p:sp>
      <p:sp>
        <p:nvSpPr>
          <p:cNvPr id="22547" name="Line 28"/>
          <p:cNvSpPr>
            <a:spLocks noChangeShapeType="1"/>
          </p:cNvSpPr>
          <p:nvPr/>
        </p:nvSpPr>
        <p:spPr bwMode="auto">
          <a:xfrm flipV="1">
            <a:off x="985838" y="3743325"/>
            <a:ext cx="290512" cy="290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48" name="Rectangle 29"/>
          <p:cNvSpPr>
            <a:spLocks noChangeArrowheads="1"/>
          </p:cNvSpPr>
          <p:nvPr/>
        </p:nvSpPr>
        <p:spPr bwMode="auto">
          <a:xfrm>
            <a:off x="209550" y="5967413"/>
            <a:ext cx="762000" cy="381000"/>
          </a:xfrm>
          <a:prstGeom prst="rect">
            <a:avLst/>
          </a:prstGeom>
          <a:solidFill>
            <a:schemeClr val="bg1"/>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Veículo</a:t>
            </a:r>
          </a:p>
          <a:p>
            <a:pPr algn="ctr">
              <a:spcBef>
                <a:spcPct val="0"/>
              </a:spcBef>
              <a:buClrTx/>
              <a:buSzTx/>
              <a:buFontTx/>
              <a:buNone/>
            </a:pPr>
            <a:r>
              <a:rPr lang="pt-BR" altLang="pt-BR" sz="1000">
                <a:latin typeface="Times New Roman" panose="02020603050405020304" pitchFamily="18" charset="0"/>
              </a:rPr>
              <a:t>Básico</a:t>
            </a:r>
            <a:endParaRPr lang="pt-BR" altLang="pt-BR" sz="2400">
              <a:latin typeface="Times New Roman" panose="02020603050405020304" pitchFamily="18" charset="0"/>
            </a:endParaRPr>
          </a:p>
        </p:txBody>
      </p:sp>
      <p:sp>
        <p:nvSpPr>
          <p:cNvPr id="22549" name="Line 30"/>
          <p:cNvSpPr>
            <a:spLocks noChangeShapeType="1"/>
          </p:cNvSpPr>
          <p:nvPr/>
        </p:nvSpPr>
        <p:spPr bwMode="auto">
          <a:xfrm flipV="1">
            <a:off x="2038350" y="1790700"/>
            <a:ext cx="2057400" cy="3048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50" name="Line 31"/>
          <p:cNvSpPr>
            <a:spLocks noChangeShapeType="1"/>
          </p:cNvSpPr>
          <p:nvPr/>
        </p:nvSpPr>
        <p:spPr bwMode="auto">
          <a:xfrm>
            <a:off x="2952750" y="4686300"/>
            <a:ext cx="838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51" name="Line 32"/>
          <p:cNvSpPr>
            <a:spLocks noChangeShapeType="1"/>
          </p:cNvSpPr>
          <p:nvPr/>
        </p:nvSpPr>
        <p:spPr bwMode="auto">
          <a:xfrm flipH="1" flipV="1">
            <a:off x="2266950" y="52197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52" name="Line 33"/>
          <p:cNvSpPr>
            <a:spLocks noChangeShapeType="1"/>
          </p:cNvSpPr>
          <p:nvPr/>
        </p:nvSpPr>
        <p:spPr bwMode="auto">
          <a:xfrm flipV="1">
            <a:off x="619125" y="5572125"/>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53" name="Line 34"/>
          <p:cNvSpPr>
            <a:spLocks noChangeShapeType="1"/>
          </p:cNvSpPr>
          <p:nvPr/>
        </p:nvSpPr>
        <p:spPr bwMode="auto">
          <a:xfrm flipH="1" flipV="1">
            <a:off x="2952750" y="4152900"/>
            <a:ext cx="990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54" name="Line 35"/>
          <p:cNvSpPr>
            <a:spLocks noChangeShapeType="1"/>
          </p:cNvSpPr>
          <p:nvPr/>
        </p:nvSpPr>
        <p:spPr bwMode="auto">
          <a:xfrm flipV="1">
            <a:off x="2952750" y="1866900"/>
            <a:ext cx="1254125"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nvGrpSpPr>
          <p:cNvPr id="22555" name="Group 36"/>
          <p:cNvGrpSpPr>
            <a:grpSpLocks/>
          </p:cNvGrpSpPr>
          <p:nvPr/>
        </p:nvGrpSpPr>
        <p:grpSpPr bwMode="auto">
          <a:xfrm>
            <a:off x="3733800" y="3619500"/>
            <a:ext cx="533400" cy="1143000"/>
            <a:chOff x="2352" y="2256"/>
            <a:chExt cx="336" cy="720"/>
          </a:xfrm>
        </p:grpSpPr>
        <p:sp>
          <p:nvSpPr>
            <p:cNvPr id="22612" name="Line 37"/>
            <p:cNvSpPr>
              <a:spLocks noChangeShapeType="1"/>
            </p:cNvSpPr>
            <p:nvPr/>
          </p:nvSpPr>
          <p:spPr bwMode="auto">
            <a:xfrm flipH="1" flipV="1">
              <a:off x="2352" y="2544"/>
              <a:ext cx="3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613" name="Line 38"/>
            <p:cNvSpPr>
              <a:spLocks noChangeShapeType="1"/>
            </p:cNvSpPr>
            <p:nvPr/>
          </p:nvSpPr>
          <p:spPr bwMode="auto">
            <a:xfrm flipV="1">
              <a:off x="2352" y="2256"/>
              <a:ext cx="144"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
        <p:nvSpPr>
          <p:cNvPr id="22556" name="Line 39"/>
          <p:cNvSpPr>
            <a:spLocks noChangeShapeType="1"/>
          </p:cNvSpPr>
          <p:nvPr/>
        </p:nvSpPr>
        <p:spPr bwMode="auto">
          <a:xfrm>
            <a:off x="4781550" y="37719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57" name="Line 40"/>
          <p:cNvSpPr>
            <a:spLocks noChangeShapeType="1"/>
          </p:cNvSpPr>
          <p:nvPr/>
        </p:nvSpPr>
        <p:spPr bwMode="auto">
          <a:xfrm flipH="1">
            <a:off x="4552950" y="40767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58" name="Line 41"/>
          <p:cNvSpPr>
            <a:spLocks noChangeShapeType="1"/>
          </p:cNvSpPr>
          <p:nvPr/>
        </p:nvSpPr>
        <p:spPr bwMode="auto">
          <a:xfrm flipV="1">
            <a:off x="5010150" y="3619500"/>
            <a:ext cx="1676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59" name="Rectangle 42"/>
          <p:cNvSpPr>
            <a:spLocks noChangeArrowheads="1"/>
          </p:cNvSpPr>
          <p:nvPr/>
        </p:nvSpPr>
        <p:spPr bwMode="auto">
          <a:xfrm>
            <a:off x="5314950" y="5676900"/>
            <a:ext cx="762000" cy="381000"/>
          </a:xfrm>
          <a:prstGeom prst="rect">
            <a:avLst/>
          </a:prstGeom>
          <a:solidFill>
            <a:schemeClr val="bg1"/>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Tráfego</a:t>
            </a:r>
            <a:endParaRPr lang="pt-BR" altLang="pt-BR" sz="2400">
              <a:latin typeface="Times New Roman" panose="02020603050405020304" pitchFamily="18" charset="0"/>
            </a:endParaRPr>
          </a:p>
        </p:txBody>
      </p:sp>
      <p:sp>
        <p:nvSpPr>
          <p:cNvPr id="22560" name="Rectangle 43"/>
          <p:cNvSpPr>
            <a:spLocks noChangeArrowheads="1"/>
          </p:cNvSpPr>
          <p:nvPr/>
        </p:nvSpPr>
        <p:spPr bwMode="auto">
          <a:xfrm>
            <a:off x="7905750" y="3924300"/>
            <a:ext cx="762000" cy="381000"/>
          </a:xfrm>
          <a:prstGeom prst="rect">
            <a:avLst/>
          </a:prstGeom>
          <a:solidFill>
            <a:schemeClr val="bg1"/>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Planejadores</a:t>
            </a:r>
          </a:p>
          <a:p>
            <a:pPr algn="ctr">
              <a:spcBef>
                <a:spcPct val="0"/>
              </a:spcBef>
              <a:buClrTx/>
              <a:buSzTx/>
              <a:buFontTx/>
              <a:buNone/>
            </a:pPr>
            <a:r>
              <a:rPr lang="pt-BR" altLang="pt-BR" sz="1000">
                <a:latin typeface="Times New Roman" panose="02020603050405020304" pitchFamily="18" charset="0"/>
              </a:rPr>
              <a:t>ITS</a:t>
            </a:r>
            <a:endParaRPr lang="pt-BR" altLang="pt-BR" sz="2400">
              <a:latin typeface="Times New Roman" panose="02020603050405020304" pitchFamily="18" charset="0"/>
            </a:endParaRPr>
          </a:p>
        </p:txBody>
      </p:sp>
      <p:sp>
        <p:nvSpPr>
          <p:cNvPr id="22561" name="Line 44"/>
          <p:cNvSpPr>
            <a:spLocks noChangeShapeType="1"/>
          </p:cNvSpPr>
          <p:nvPr/>
        </p:nvSpPr>
        <p:spPr bwMode="auto">
          <a:xfrm>
            <a:off x="7829550" y="3390900"/>
            <a:ext cx="381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62" name="Line 45"/>
          <p:cNvSpPr>
            <a:spLocks noChangeShapeType="1"/>
          </p:cNvSpPr>
          <p:nvPr/>
        </p:nvSpPr>
        <p:spPr bwMode="auto">
          <a:xfrm>
            <a:off x="5010150" y="1562100"/>
            <a:ext cx="106680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63" name="Line 46"/>
          <p:cNvSpPr>
            <a:spLocks noChangeShapeType="1"/>
          </p:cNvSpPr>
          <p:nvPr/>
        </p:nvSpPr>
        <p:spPr bwMode="auto">
          <a:xfrm flipH="1">
            <a:off x="4933950" y="34671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64" name="Line 47"/>
          <p:cNvSpPr>
            <a:spLocks noChangeShapeType="1"/>
          </p:cNvSpPr>
          <p:nvPr/>
        </p:nvSpPr>
        <p:spPr bwMode="auto">
          <a:xfrm flipH="1" flipV="1">
            <a:off x="4171950" y="24003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65" name="Line 48"/>
          <p:cNvSpPr>
            <a:spLocks noChangeShapeType="1"/>
          </p:cNvSpPr>
          <p:nvPr/>
        </p:nvSpPr>
        <p:spPr bwMode="auto">
          <a:xfrm flipV="1">
            <a:off x="4171950" y="186690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66" name="Line 49"/>
          <p:cNvSpPr>
            <a:spLocks noChangeShapeType="1"/>
          </p:cNvSpPr>
          <p:nvPr/>
        </p:nvSpPr>
        <p:spPr bwMode="auto">
          <a:xfrm>
            <a:off x="4829175" y="1719263"/>
            <a:ext cx="341313" cy="681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67" name="Line 50"/>
          <p:cNvSpPr>
            <a:spLocks noChangeShapeType="1"/>
          </p:cNvSpPr>
          <p:nvPr/>
        </p:nvSpPr>
        <p:spPr bwMode="auto">
          <a:xfrm flipH="1">
            <a:off x="4857750" y="24003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68" name="Line 51"/>
          <p:cNvSpPr>
            <a:spLocks noChangeShapeType="1"/>
          </p:cNvSpPr>
          <p:nvPr/>
        </p:nvSpPr>
        <p:spPr bwMode="auto">
          <a:xfrm>
            <a:off x="5086350" y="1409700"/>
            <a:ext cx="14478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69" name="Rectangle 52"/>
          <p:cNvSpPr>
            <a:spLocks noChangeArrowheads="1"/>
          </p:cNvSpPr>
          <p:nvPr/>
        </p:nvSpPr>
        <p:spPr bwMode="auto">
          <a:xfrm>
            <a:off x="5924550" y="1790700"/>
            <a:ext cx="762000" cy="381000"/>
          </a:xfrm>
          <a:prstGeom prst="rect">
            <a:avLst/>
          </a:prstGeom>
          <a:solidFill>
            <a:schemeClr val="bg1"/>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Polícia / </a:t>
            </a:r>
          </a:p>
          <a:p>
            <a:pPr algn="ctr">
              <a:spcBef>
                <a:spcPct val="0"/>
              </a:spcBef>
              <a:buClrTx/>
              <a:buSzTx/>
              <a:buFontTx/>
              <a:buNone/>
            </a:pPr>
            <a:r>
              <a:rPr lang="pt-BR" altLang="pt-BR" sz="1000">
                <a:latin typeface="Times New Roman" panose="02020603050405020304" pitchFamily="18" charset="0"/>
              </a:rPr>
              <a:t>Bombeiros</a:t>
            </a:r>
          </a:p>
        </p:txBody>
      </p:sp>
      <p:sp>
        <p:nvSpPr>
          <p:cNvPr id="22570" name="Line 53"/>
          <p:cNvSpPr>
            <a:spLocks noChangeShapeType="1"/>
          </p:cNvSpPr>
          <p:nvPr/>
        </p:nvSpPr>
        <p:spPr bwMode="auto">
          <a:xfrm flipH="1" flipV="1">
            <a:off x="5924550" y="800100"/>
            <a:ext cx="609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71" name="Line 54"/>
          <p:cNvSpPr>
            <a:spLocks noChangeShapeType="1"/>
          </p:cNvSpPr>
          <p:nvPr/>
        </p:nvSpPr>
        <p:spPr bwMode="auto">
          <a:xfrm flipH="1">
            <a:off x="5010150" y="8001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72" name="Line 55"/>
          <p:cNvSpPr>
            <a:spLocks noChangeShapeType="1"/>
          </p:cNvSpPr>
          <p:nvPr/>
        </p:nvSpPr>
        <p:spPr bwMode="auto">
          <a:xfrm>
            <a:off x="5057775" y="1176338"/>
            <a:ext cx="838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73" name="Line 56"/>
          <p:cNvSpPr>
            <a:spLocks noChangeShapeType="1"/>
          </p:cNvSpPr>
          <p:nvPr/>
        </p:nvSpPr>
        <p:spPr bwMode="auto">
          <a:xfrm flipV="1">
            <a:off x="5862638" y="1319213"/>
            <a:ext cx="685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74" name="Line 57"/>
          <p:cNvSpPr>
            <a:spLocks noChangeShapeType="1"/>
          </p:cNvSpPr>
          <p:nvPr/>
        </p:nvSpPr>
        <p:spPr bwMode="auto">
          <a:xfrm>
            <a:off x="4248150" y="58293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75" name="Line 58"/>
          <p:cNvSpPr>
            <a:spLocks noChangeShapeType="1"/>
          </p:cNvSpPr>
          <p:nvPr/>
        </p:nvSpPr>
        <p:spPr bwMode="auto">
          <a:xfrm>
            <a:off x="4552950" y="6515100"/>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76" name="Line 59"/>
          <p:cNvSpPr>
            <a:spLocks noChangeShapeType="1"/>
          </p:cNvSpPr>
          <p:nvPr/>
        </p:nvSpPr>
        <p:spPr bwMode="auto">
          <a:xfrm flipV="1">
            <a:off x="8896350" y="1485900"/>
            <a:ext cx="0"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77" name="Line 60"/>
          <p:cNvSpPr>
            <a:spLocks noChangeShapeType="1"/>
          </p:cNvSpPr>
          <p:nvPr/>
        </p:nvSpPr>
        <p:spPr bwMode="auto">
          <a:xfrm flipH="1" flipV="1">
            <a:off x="7829550" y="11049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78" name="Line 61"/>
          <p:cNvSpPr>
            <a:spLocks noChangeShapeType="1"/>
          </p:cNvSpPr>
          <p:nvPr/>
        </p:nvSpPr>
        <p:spPr bwMode="auto">
          <a:xfrm>
            <a:off x="7829550" y="14097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79" name="Line 62"/>
          <p:cNvSpPr>
            <a:spLocks noChangeShapeType="1"/>
          </p:cNvSpPr>
          <p:nvPr/>
        </p:nvSpPr>
        <p:spPr bwMode="auto">
          <a:xfrm>
            <a:off x="8743950" y="17145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80" name="Line 63"/>
          <p:cNvSpPr>
            <a:spLocks noChangeShapeType="1"/>
          </p:cNvSpPr>
          <p:nvPr/>
        </p:nvSpPr>
        <p:spPr bwMode="auto">
          <a:xfrm>
            <a:off x="4933950" y="56007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81" name="Line 64"/>
          <p:cNvSpPr>
            <a:spLocks noChangeShapeType="1"/>
          </p:cNvSpPr>
          <p:nvPr/>
        </p:nvSpPr>
        <p:spPr bwMode="auto">
          <a:xfrm flipH="1">
            <a:off x="4781550" y="6362700"/>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82" name="Line 65"/>
          <p:cNvSpPr>
            <a:spLocks noChangeShapeType="1"/>
          </p:cNvSpPr>
          <p:nvPr/>
        </p:nvSpPr>
        <p:spPr bwMode="auto">
          <a:xfrm flipH="1" flipV="1">
            <a:off x="4476750" y="5829300"/>
            <a:ext cx="304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583" name="Text Box 66"/>
          <p:cNvSpPr txBox="1">
            <a:spLocks noChangeArrowheads="1"/>
          </p:cNvSpPr>
          <p:nvPr/>
        </p:nvSpPr>
        <p:spPr bwMode="auto">
          <a:xfrm>
            <a:off x="2468563" y="101600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Solicitação de</a:t>
            </a:r>
          </a:p>
          <a:p>
            <a:pPr algn="ctr">
              <a:spcBef>
                <a:spcPct val="0"/>
              </a:spcBef>
              <a:buClrTx/>
              <a:buSzTx/>
              <a:buFontTx/>
              <a:buNone/>
            </a:pPr>
            <a:r>
              <a:rPr lang="pt-BR" altLang="pt-BR" sz="1000">
                <a:latin typeface="Times New Roman" panose="02020603050405020304" pitchFamily="18" charset="0"/>
              </a:rPr>
              <a:t>Crédito /  Pagamento</a:t>
            </a:r>
          </a:p>
        </p:txBody>
      </p:sp>
      <p:sp>
        <p:nvSpPr>
          <p:cNvPr id="22584" name="Text Box 67"/>
          <p:cNvSpPr txBox="1">
            <a:spLocks noChangeArrowheads="1"/>
          </p:cNvSpPr>
          <p:nvPr/>
        </p:nvSpPr>
        <p:spPr bwMode="auto">
          <a:xfrm>
            <a:off x="2136775" y="1647825"/>
            <a:ext cx="78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spcBef>
                <a:spcPct val="0"/>
              </a:spcBef>
              <a:buClrTx/>
              <a:buSzTx/>
              <a:buFontTx/>
              <a:buNone/>
            </a:pPr>
            <a:r>
              <a:rPr lang="pt-BR" altLang="pt-BR" sz="1000">
                <a:latin typeface="Times New Roman" panose="02020603050405020304" pitchFamily="18" charset="0"/>
              </a:rPr>
              <a:t>Pagamento </a:t>
            </a:r>
          </a:p>
          <a:p>
            <a:pPr>
              <a:spcBef>
                <a:spcPct val="0"/>
              </a:spcBef>
              <a:buClrTx/>
              <a:buSzTx/>
              <a:buFontTx/>
              <a:buNone/>
            </a:pPr>
            <a:r>
              <a:rPr lang="pt-BR" altLang="pt-BR" sz="1000">
                <a:latin typeface="Times New Roman" panose="02020603050405020304" pitchFamily="18" charset="0"/>
              </a:rPr>
              <a:t>efetuado</a:t>
            </a:r>
          </a:p>
        </p:txBody>
      </p:sp>
      <p:sp>
        <p:nvSpPr>
          <p:cNvPr id="22585" name="Text Box 68"/>
          <p:cNvSpPr txBox="1">
            <a:spLocks noChangeArrowheads="1"/>
          </p:cNvSpPr>
          <p:nvPr/>
        </p:nvSpPr>
        <p:spPr bwMode="auto">
          <a:xfrm>
            <a:off x="1708150" y="2349500"/>
            <a:ext cx="78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Solicitação </a:t>
            </a:r>
          </a:p>
          <a:p>
            <a:pPr algn="ctr">
              <a:spcBef>
                <a:spcPct val="0"/>
              </a:spcBef>
              <a:buClrTx/>
              <a:buSzTx/>
              <a:buFontTx/>
              <a:buNone/>
            </a:pPr>
            <a:r>
              <a:rPr lang="pt-BR" altLang="pt-BR" sz="1000">
                <a:latin typeface="Times New Roman" panose="02020603050405020304" pitchFamily="18" charset="0"/>
              </a:rPr>
              <a:t>de Rota</a:t>
            </a:r>
          </a:p>
        </p:txBody>
      </p:sp>
      <p:sp>
        <p:nvSpPr>
          <p:cNvPr id="22586" name="Text Box 69"/>
          <p:cNvSpPr txBox="1">
            <a:spLocks noChangeArrowheads="1"/>
          </p:cNvSpPr>
          <p:nvPr/>
        </p:nvSpPr>
        <p:spPr bwMode="auto">
          <a:xfrm>
            <a:off x="2330450" y="294640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Informações</a:t>
            </a:r>
          </a:p>
          <a:p>
            <a:pPr algn="ctr">
              <a:spcBef>
                <a:spcPct val="0"/>
              </a:spcBef>
              <a:buClrTx/>
              <a:buSzTx/>
              <a:buFontTx/>
              <a:buNone/>
            </a:pPr>
            <a:r>
              <a:rPr lang="pt-BR" altLang="pt-BR" sz="1000">
                <a:latin typeface="Times New Roman" panose="02020603050405020304" pitchFamily="18" charset="0"/>
              </a:rPr>
              <a:t> sobre Rotas</a:t>
            </a:r>
          </a:p>
        </p:txBody>
      </p:sp>
      <p:sp>
        <p:nvSpPr>
          <p:cNvPr id="22587" name="Text Box 70"/>
          <p:cNvSpPr txBox="1">
            <a:spLocks noChangeArrowheads="1"/>
          </p:cNvSpPr>
          <p:nvPr/>
        </p:nvSpPr>
        <p:spPr bwMode="auto">
          <a:xfrm>
            <a:off x="2990850" y="388620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Informações</a:t>
            </a:r>
          </a:p>
          <a:p>
            <a:pPr algn="ctr">
              <a:spcBef>
                <a:spcPct val="0"/>
              </a:spcBef>
              <a:buClrTx/>
              <a:buSzTx/>
              <a:buFontTx/>
              <a:buNone/>
            </a:pPr>
            <a:r>
              <a:rPr lang="pt-BR" altLang="pt-BR" sz="1000">
                <a:latin typeface="Times New Roman" panose="02020603050405020304" pitchFamily="18" charset="0"/>
              </a:rPr>
              <a:t>de Tráfego</a:t>
            </a:r>
          </a:p>
        </p:txBody>
      </p:sp>
      <p:sp>
        <p:nvSpPr>
          <p:cNvPr id="22588" name="Text Box 71"/>
          <p:cNvSpPr txBox="1">
            <a:spLocks noChangeArrowheads="1"/>
          </p:cNvSpPr>
          <p:nvPr/>
        </p:nvSpPr>
        <p:spPr bwMode="auto">
          <a:xfrm>
            <a:off x="2562225" y="4762500"/>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Estados dos</a:t>
            </a:r>
          </a:p>
          <a:p>
            <a:pPr algn="ctr">
              <a:spcBef>
                <a:spcPct val="0"/>
              </a:spcBef>
              <a:buClrTx/>
              <a:buSzTx/>
              <a:buFontTx/>
              <a:buNone/>
            </a:pPr>
            <a:r>
              <a:rPr lang="pt-BR" altLang="pt-BR" sz="1000">
                <a:latin typeface="Times New Roman" panose="02020603050405020304" pitchFamily="18" charset="0"/>
              </a:rPr>
              <a:t>Veículos</a:t>
            </a:r>
          </a:p>
        </p:txBody>
      </p:sp>
      <p:sp>
        <p:nvSpPr>
          <p:cNvPr id="22589" name="Text Box 72"/>
          <p:cNvSpPr txBox="1">
            <a:spLocks noChangeArrowheads="1"/>
          </p:cNvSpPr>
          <p:nvPr/>
        </p:nvSpPr>
        <p:spPr bwMode="auto">
          <a:xfrm>
            <a:off x="2571750" y="553720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Informações</a:t>
            </a:r>
          </a:p>
          <a:p>
            <a:pPr algn="ctr">
              <a:spcBef>
                <a:spcPct val="0"/>
              </a:spcBef>
              <a:buClrTx/>
              <a:buSzTx/>
              <a:buFontTx/>
              <a:buNone/>
            </a:pPr>
            <a:r>
              <a:rPr lang="pt-BR" altLang="pt-BR" sz="1000">
                <a:latin typeface="Times New Roman" panose="02020603050405020304" pitchFamily="18" charset="0"/>
              </a:rPr>
              <a:t>de Tráfego</a:t>
            </a:r>
          </a:p>
        </p:txBody>
      </p:sp>
      <p:sp>
        <p:nvSpPr>
          <p:cNvPr id="22590" name="Text Box 73"/>
          <p:cNvSpPr txBox="1">
            <a:spLocks noChangeArrowheads="1"/>
          </p:cNvSpPr>
          <p:nvPr/>
        </p:nvSpPr>
        <p:spPr bwMode="auto">
          <a:xfrm>
            <a:off x="6256338" y="6461125"/>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Notificação </a:t>
            </a:r>
          </a:p>
          <a:p>
            <a:pPr algn="ctr">
              <a:spcBef>
                <a:spcPct val="0"/>
              </a:spcBef>
              <a:buClrTx/>
              <a:buSzTx/>
              <a:buFontTx/>
              <a:buNone/>
            </a:pPr>
            <a:r>
              <a:rPr lang="pt-BR" altLang="pt-BR" sz="1000">
                <a:latin typeface="Times New Roman" panose="02020603050405020304" pitchFamily="18" charset="0"/>
              </a:rPr>
              <a:t>de Incidentes</a:t>
            </a:r>
          </a:p>
        </p:txBody>
      </p:sp>
      <p:sp>
        <p:nvSpPr>
          <p:cNvPr id="22591" name="Text Box 74"/>
          <p:cNvSpPr txBox="1">
            <a:spLocks noChangeArrowheads="1"/>
          </p:cNvSpPr>
          <p:nvPr/>
        </p:nvSpPr>
        <p:spPr bwMode="auto">
          <a:xfrm>
            <a:off x="6815138" y="6019800"/>
            <a:ext cx="101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Informação </a:t>
            </a:r>
          </a:p>
          <a:p>
            <a:pPr algn="ctr">
              <a:spcBef>
                <a:spcPct val="0"/>
              </a:spcBef>
              <a:buClrTx/>
              <a:buSzTx/>
              <a:buFontTx/>
              <a:buNone/>
            </a:pPr>
            <a:r>
              <a:rPr lang="pt-BR" altLang="pt-BR" sz="1000">
                <a:latin typeface="Times New Roman" panose="02020603050405020304" pitchFamily="18" charset="0"/>
              </a:rPr>
              <a:t>sobre Incidentes</a:t>
            </a:r>
          </a:p>
        </p:txBody>
      </p:sp>
      <p:sp>
        <p:nvSpPr>
          <p:cNvPr id="22592" name="Text Box 75"/>
          <p:cNvSpPr txBox="1">
            <a:spLocks noChangeArrowheads="1"/>
          </p:cNvSpPr>
          <p:nvPr/>
        </p:nvSpPr>
        <p:spPr bwMode="auto">
          <a:xfrm>
            <a:off x="5727700" y="4330700"/>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Banco de Dados sobre</a:t>
            </a:r>
          </a:p>
          <a:p>
            <a:pPr algn="ctr">
              <a:spcBef>
                <a:spcPct val="0"/>
              </a:spcBef>
              <a:buClrTx/>
              <a:buSzTx/>
              <a:buFontTx/>
              <a:buNone/>
            </a:pPr>
            <a:r>
              <a:rPr lang="pt-BR" altLang="pt-BR" sz="1000">
                <a:latin typeface="Times New Roman" panose="02020603050405020304" pitchFamily="18" charset="0"/>
              </a:rPr>
              <a:t>Congestionamentos</a:t>
            </a:r>
          </a:p>
        </p:txBody>
      </p:sp>
      <p:sp>
        <p:nvSpPr>
          <p:cNvPr id="22593" name="Text Box 76"/>
          <p:cNvSpPr txBox="1">
            <a:spLocks noChangeArrowheads="1"/>
          </p:cNvSpPr>
          <p:nvPr/>
        </p:nvSpPr>
        <p:spPr bwMode="auto">
          <a:xfrm>
            <a:off x="3917950" y="3949700"/>
            <a:ext cx="1046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Solicitação de</a:t>
            </a:r>
          </a:p>
          <a:p>
            <a:pPr algn="ctr">
              <a:spcBef>
                <a:spcPct val="0"/>
              </a:spcBef>
              <a:buClrTx/>
              <a:buSzTx/>
              <a:buFontTx/>
              <a:buNone/>
            </a:pPr>
            <a:r>
              <a:rPr lang="pt-BR" altLang="pt-BR" sz="1000">
                <a:latin typeface="Times New Roman" panose="02020603050405020304" pitchFamily="18" charset="0"/>
              </a:rPr>
              <a:t>Prioridade ao TP</a:t>
            </a:r>
          </a:p>
        </p:txBody>
      </p:sp>
      <p:sp>
        <p:nvSpPr>
          <p:cNvPr id="22594" name="Text Box 77"/>
          <p:cNvSpPr txBox="1">
            <a:spLocks noChangeArrowheads="1"/>
          </p:cNvSpPr>
          <p:nvPr/>
        </p:nvSpPr>
        <p:spPr bwMode="auto">
          <a:xfrm>
            <a:off x="7751763" y="3098800"/>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Banco de Dados</a:t>
            </a:r>
          </a:p>
          <a:p>
            <a:pPr algn="ctr">
              <a:spcBef>
                <a:spcPct val="0"/>
              </a:spcBef>
              <a:buClrTx/>
              <a:buSzTx/>
              <a:buFontTx/>
              <a:buNone/>
            </a:pPr>
            <a:r>
              <a:rPr lang="pt-BR" altLang="pt-BR" sz="1000">
                <a:latin typeface="Times New Roman" panose="02020603050405020304" pitchFamily="18" charset="0"/>
              </a:rPr>
              <a:t> de Planejamento</a:t>
            </a:r>
          </a:p>
        </p:txBody>
      </p:sp>
      <p:sp>
        <p:nvSpPr>
          <p:cNvPr id="22595" name="Text Box 78"/>
          <p:cNvSpPr txBox="1">
            <a:spLocks noChangeArrowheads="1"/>
          </p:cNvSpPr>
          <p:nvPr/>
        </p:nvSpPr>
        <p:spPr bwMode="auto">
          <a:xfrm>
            <a:off x="4886325" y="2514600"/>
            <a:ext cx="933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Solicitação </a:t>
            </a:r>
          </a:p>
          <a:p>
            <a:pPr algn="ctr">
              <a:spcBef>
                <a:spcPct val="0"/>
              </a:spcBef>
              <a:buClrTx/>
              <a:buSzTx/>
              <a:buFontTx/>
              <a:buNone/>
            </a:pPr>
            <a:r>
              <a:rPr lang="pt-BR" altLang="pt-BR" sz="1000">
                <a:latin typeface="Times New Roman" panose="02020603050405020304" pitchFamily="18" charset="0"/>
              </a:rPr>
              <a:t>de </a:t>
            </a:r>
          </a:p>
          <a:p>
            <a:pPr algn="ctr">
              <a:spcBef>
                <a:spcPct val="0"/>
              </a:spcBef>
              <a:buClrTx/>
              <a:buSzTx/>
              <a:buFontTx/>
              <a:buNone/>
            </a:pPr>
            <a:r>
              <a:rPr lang="pt-BR" altLang="pt-BR" sz="1000">
                <a:latin typeface="Times New Roman" panose="02020603050405020304" pitchFamily="18" charset="0"/>
              </a:rPr>
              <a:t>Reserva do TP</a:t>
            </a:r>
          </a:p>
        </p:txBody>
      </p:sp>
      <p:sp>
        <p:nvSpPr>
          <p:cNvPr id="22596" name="Text Box 79"/>
          <p:cNvSpPr txBox="1">
            <a:spLocks noChangeArrowheads="1"/>
          </p:cNvSpPr>
          <p:nvPr/>
        </p:nvSpPr>
        <p:spPr bwMode="auto">
          <a:xfrm>
            <a:off x="4171950" y="2235200"/>
            <a:ext cx="785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Escala de </a:t>
            </a:r>
          </a:p>
          <a:p>
            <a:pPr algn="ctr">
              <a:spcBef>
                <a:spcPct val="0"/>
              </a:spcBef>
              <a:buClrTx/>
              <a:buSzTx/>
              <a:buFontTx/>
              <a:buNone/>
            </a:pPr>
            <a:r>
              <a:rPr lang="pt-BR" altLang="pt-BR" sz="1000">
                <a:latin typeface="Times New Roman" panose="02020603050405020304" pitchFamily="18" charset="0"/>
              </a:rPr>
              <a:t>Transportes</a:t>
            </a:r>
          </a:p>
        </p:txBody>
      </p:sp>
      <p:sp>
        <p:nvSpPr>
          <p:cNvPr id="22597" name="Text Box 80"/>
          <p:cNvSpPr txBox="1">
            <a:spLocks noChangeArrowheads="1"/>
          </p:cNvSpPr>
          <p:nvPr/>
        </p:nvSpPr>
        <p:spPr bwMode="auto">
          <a:xfrm>
            <a:off x="5219700" y="328295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Informações</a:t>
            </a:r>
          </a:p>
          <a:p>
            <a:pPr algn="ctr">
              <a:spcBef>
                <a:spcPct val="0"/>
              </a:spcBef>
              <a:buClrTx/>
              <a:buSzTx/>
              <a:buFontTx/>
              <a:buNone/>
            </a:pPr>
            <a:r>
              <a:rPr lang="pt-BR" altLang="pt-BR" sz="1000">
                <a:latin typeface="Times New Roman" panose="02020603050405020304" pitchFamily="18" charset="0"/>
              </a:rPr>
              <a:t>sobre Rotas</a:t>
            </a:r>
          </a:p>
        </p:txBody>
      </p:sp>
      <p:sp>
        <p:nvSpPr>
          <p:cNvPr id="22598" name="Line 81"/>
          <p:cNvSpPr>
            <a:spLocks noChangeShapeType="1"/>
          </p:cNvSpPr>
          <p:nvPr/>
        </p:nvSpPr>
        <p:spPr bwMode="auto">
          <a:xfrm>
            <a:off x="7677150" y="17145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599" name="Line 82"/>
          <p:cNvSpPr>
            <a:spLocks noChangeShapeType="1"/>
          </p:cNvSpPr>
          <p:nvPr/>
        </p:nvSpPr>
        <p:spPr bwMode="auto">
          <a:xfrm flipH="1">
            <a:off x="7524750" y="1943100"/>
            <a:ext cx="838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2600" name="Text Box 83"/>
          <p:cNvSpPr txBox="1">
            <a:spLocks noChangeArrowheads="1"/>
          </p:cNvSpPr>
          <p:nvPr/>
        </p:nvSpPr>
        <p:spPr bwMode="auto">
          <a:xfrm>
            <a:off x="7227888" y="1816100"/>
            <a:ext cx="1050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Banco de Dados </a:t>
            </a:r>
          </a:p>
          <a:p>
            <a:pPr algn="ctr">
              <a:spcBef>
                <a:spcPct val="0"/>
              </a:spcBef>
              <a:buClrTx/>
              <a:buSzTx/>
              <a:buFontTx/>
              <a:buNone/>
            </a:pPr>
            <a:r>
              <a:rPr lang="pt-BR" altLang="pt-BR" sz="1000">
                <a:latin typeface="Times New Roman" panose="02020603050405020304" pitchFamily="18" charset="0"/>
              </a:rPr>
              <a:t>sobre </a:t>
            </a:r>
          </a:p>
          <a:p>
            <a:pPr algn="ctr">
              <a:spcBef>
                <a:spcPct val="0"/>
              </a:spcBef>
              <a:buClrTx/>
              <a:buSzTx/>
              <a:buFontTx/>
              <a:buNone/>
            </a:pPr>
            <a:r>
              <a:rPr lang="pt-BR" altLang="pt-BR" sz="1000">
                <a:latin typeface="Times New Roman" panose="02020603050405020304" pitchFamily="18" charset="0"/>
              </a:rPr>
              <a:t>Incidentes</a:t>
            </a:r>
          </a:p>
        </p:txBody>
      </p:sp>
      <p:sp>
        <p:nvSpPr>
          <p:cNvPr id="22601" name="Text Box 84"/>
          <p:cNvSpPr txBox="1">
            <a:spLocks noChangeArrowheads="1"/>
          </p:cNvSpPr>
          <p:nvPr/>
        </p:nvSpPr>
        <p:spPr bwMode="auto">
          <a:xfrm>
            <a:off x="5454650" y="1092200"/>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Notificação de</a:t>
            </a:r>
          </a:p>
          <a:p>
            <a:pPr algn="ctr">
              <a:spcBef>
                <a:spcPct val="0"/>
              </a:spcBef>
              <a:buClrTx/>
              <a:buSzTx/>
              <a:buFontTx/>
              <a:buNone/>
            </a:pPr>
            <a:r>
              <a:rPr lang="pt-BR" altLang="pt-BR" sz="1000">
                <a:latin typeface="Times New Roman" panose="02020603050405020304" pitchFamily="18" charset="0"/>
              </a:rPr>
              <a:t>Emergência</a:t>
            </a:r>
          </a:p>
        </p:txBody>
      </p:sp>
      <p:sp>
        <p:nvSpPr>
          <p:cNvPr id="22602" name="Text Box 85"/>
          <p:cNvSpPr txBox="1">
            <a:spLocks noChangeArrowheads="1"/>
          </p:cNvSpPr>
          <p:nvPr/>
        </p:nvSpPr>
        <p:spPr bwMode="auto">
          <a:xfrm>
            <a:off x="6538913" y="1027113"/>
            <a:ext cx="1344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400" b="1">
                <a:latin typeface="Times New Roman" panose="02020603050405020304" pitchFamily="18" charset="0"/>
              </a:rPr>
              <a:t>Serviços de</a:t>
            </a:r>
          </a:p>
          <a:p>
            <a:pPr algn="ctr">
              <a:spcBef>
                <a:spcPct val="0"/>
              </a:spcBef>
              <a:buClrTx/>
              <a:buSzTx/>
              <a:buFontTx/>
              <a:buNone/>
            </a:pPr>
            <a:r>
              <a:rPr lang="pt-BR" altLang="pt-BR" sz="1400" b="1">
                <a:latin typeface="Times New Roman" panose="02020603050405020304" pitchFamily="18" charset="0"/>
              </a:rPr>
              <a:t>Emergência (5)</a:t>
            </a:r>
          </a:p>
        </p:txBody>
      </p:sp>
      <p:sp>
        <p:nvSpPr>
          <p:cNvPr id="22603" name="Text Box 86"/>
          <p:cNvSpPr txBox="1">
            <a:spLocks noChangeArrowheads="1"/>
          </p:cNvSpPr>
          <p:nvPr/>
        </p:nvSpPr>
        <p:spPr bwMode="auto">
          <a:xfrm>
            <a:off x="3905250" y="762000"/>
            <a:ext cx="10445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200" b="1">
                <a:solidFill>
                  <a:srgbClr val="FF0000"/>
                </a:solidFill>
                <a:latin typeface="Times New Roman" panose="02020603050405020304" pitchFamily="18" charset="0"/>
              </a:rPr>
              <a:t>Serviços de </a:t>
            </a:r>
          </a:p>
          <a:p>
            <a:pPr algn="ctr">
              <a:spcBef>
                <a:spcPct val="0"/>
              </a:spcBef>
              <a:buClrTx/>
              <a:buSzTx/>
              <a:buFontTx/>
              <a:buNone/>
            </a:pPr>
            <a:r>
              <a:rPr lang="pt-BR" altLang="pt-BR" sz="1200" b="1">
                <a:solidFill>
                  <a:srgbClr val="FF0000"/>
                </a:solidFill>
                <a:latin typeface="Times New Roman" panose="02020603050405020304" pitchFamily="18" charset="0"/>
              </a:rPr>
              <a:t>Informações</a:t>
            </a:r>
          </a:p>
          <a:p>
            <a:pPr algn="ctr">
              <a:spcBef>
                <a:spcPct val="0"/>
              </a:spcBef>
              <a:buClrTx/>
              <a:buSzTx/>
              <a:buFontTx/>
              <a:buNone/>
            </a:pPr>
            <a:r>
              <a:rPr lang="pt-BR" altLang="pt-BR" sz="1200" b="1">
                <a:solidFill>
                  <a:srgbClr val="FF0000"/>
                </a:solidFill>
                <a:latin typeface="Times New Roman" panose="02020603050405020304" pitchFamily="18" charset="0"/>
              </a:rPr>
              <a:t> ao Viajante</a:t>
            </a:r>
          </a:p>
          <a:p>
            <a:pPr algn="ctr">
              <a:spcBef>
                <a:spcPct val="0"/>
              </a:spcBef>
              <a:buClrTx/>
              <a:buSzTx/>
              <a:buFontTx/>
              <a:buNone/>
            </a:pPr>
            <a:r>
              <a:rPr lang="pt-BR" altLang="pt-BR" sz="1200" b="1">
                <a:solidFill>
                  <a:srgbClr val="FF0000"/>
                </a:solidFill>
                <a:latin typeface="Times New Roman" panose="02020603050405020304" pitchFamily="18" charset="0"/>
              </a:rPr>
              <a:t>e ao </a:t>
            </a:r>
          </a:p>
          <a:p>
            <a:pPr algn="ctr">
              <a:spcBef>
                <a:spcPct val="0"/>
              </a:spcBef>
              <a:buClrTx/>
              <a:buSzTx/>
              <a:buFontTx/>
              <a:buNone/>
            </a:pPr>
            <a:r>
              <a:rPr lang="pt-BR" altLang="pt-BR" sz="1200" b="1">
                <a:solidFill>
                  <a:srgbClr val="FF0000"/>
                </a:solidFill>
                <a:latin typeface="Times New Roman" panose="02020603050405020304" pitchFamily="18" charset="0"/>
              </a:rPr>
              <a:t>Motorista (6)</a:t>
            </a:r>
            <a:endParaRPr lang="pt-BR" altLang="pt-BR" sz="1000">
              <a:solidFill>
                <a:srgbClr val="FF0000"/>
              </a:solidFill>
              <a:latin typeface="Times New Roman" panose="02020603050405020304" pitchFamily="18" charset="0"/>
            </a:endParaRPr>
          </a:p>
        </p:txBody>
      </p:sp>
      <p:sp>
        <p:nvSpPr>
          <p:cNvPr id="22604" name="Text Box 87"/>
          <p:cNvSpPr txBox="1">
            <a:spLocks noChangeArrowheads="1"/>
          </p:cNvSpPr>
          <p:nvPr/>
        </p:nvSpPr>
        <p:spPr bwMode="auto">
          <a:xfrm>
            <a:off x="1008063" y="889000"/>
            <a:ext cx="1254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400" b="1">
                <a:latin typeface="Times New Roman" panose="02020603050405020304" pitchFamily="18" charset="0"/>
              </a:rPr>
              <a:t>Serviços </a:t>
            </a:r>
          </a:p>
          <a:p>
            <a:pPr algn="ctr">
              <a:spcBef>
                <a:spcPct val="0"/>
              </a:spcBef>
              <a:buClrTx/>
              <a:buSzTx/>
              <a:buFontTx/>
              <a:buNone/>
            </a:pPr>
            <a:r>
              <a:rPr lang="pt-BR" altLang="pt-BR" sz="1400" b="1">
                <a:latin typeface="Times New Roman" panose="02020603050405020304" pitchFamily="18" charset="0"/>
              </a:rPr>
              <a:t>de Pagamento</a:t>
            </a:r>
          </a:p>
          <a:p>
            <a:pPr algn="ctr">
              <a:spcBef>
                <a:spcPct val="0"/>
              </a:spcBef>
              <a:buClrTx/>
              <a:buSzTx/>
              <a:buFontTx/>
              <a:buNone/>
            </a:pPr>
            <a:r>
              <a:rPr lang="pt-BR" altLang="pt-BR" sz="1400" b="1">
                <a:latin typeface="Times New Roman" panose="02020603050405020304" pitchFamily="18" charset="0"/>
              </a:rPr>
              <a:t>Eletrônico (7)</a:t>
            </a:r>
            <a:endParaRPr lang="pt-BR" altLang="pt-BR" sz="1200">
              <a:latin typeface="Times New Roman" panose="02020603050405020304" pitchFamily="18" charset="0"/>
            </a:endParaRPr>
          </a:p>
        </p:txBody>
      </p:sp>
      <p:sp>
        <p:nvSpPr>
          <p:cNvPr id="22605" name="Text Box 88"/>
          <p:cNvSpPr txBox="1">
            <a:spLocks noChangeArrowheads="1"/>
          </p:cNvSpPr>
          <p:nvPr/>
        </p:nvSpPr>
        <p:spPr bwMode="auto">
          <a:xfrm>
            <a:off x="1003300" y="2870200"/>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400" b="1">
                <a:latin typeface="Times New Roman" panose="02020603050405020304" pitchFamily="18" charset="0"/>
              </a:rPr>
              <a:t>Operação de</a:t>
            </a:r>
          </a:p>
          <a:p>
            <a:pPr algn="ctr">
              <a:spcBef>
                <a:spcPct val="0"/>
              </a:spcBef>
              <a:buClrTx/>
              <a:buSzTx/>
              <a:buFontTx/>
              <a:buNone/>
            </a:pPr>
            <a:r>
              <a:rPr lang="pt-BR" altLang="pt-BR" sz="1400" b="1">
                <a:latin typeface="Times New Roman" panose="02020603050405020304" pitchFamily="18" charset="0"/>
              </a:rPr>
              <a:t>Veículos</a:t>
            </a:r>
          </a:p>
          <a:p>
            <a:pPr algn="ctr">
              <a:spcBef>
                <a:spcPct val="0"/>
              </a:spcBef>
              <a:buClrTx/>
              <a:buSzTx/>
              <a:buFontTx/>
              <a:buNone/>
            </a:pPr>
            <a:r>
              <a:rPr lang="pt-BR" altLang="pt-BR" sz="1400" b="1">
                <a:latin typeface="Times New Roman" panose="02020603050405020304" pitchFamily="18" charset="0"/>
              </a:rPr>
              <a:t>Comerciais (2)</a:t>
            </a:r>
          </a:p>
        </p:txBody>
      </p:sp>
      <p:sp>
        <p:nvSpPr>
          <p:cNvPr id="22606" name="Text Box 89"/>
          <p:cNvSpPr txBox="1">
            <a:spLocks noChangeArrowheads="1"/>
          </p:cNvSpPr>
          <p:nvPr/>
        </p:nvSpPr>
        <p:spPr bwMode="auto">
          <a:xfrm>
            <a:off x="966788" y="4889500"/>
            <a:ext cx="12858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400" b="1">
                <a:latin typeface="Times New Roman" panose="02020603050405020304" pitchFamily="18" charset="0"/>
              </a:rPr>
              <a:t>Monitoração e</a:t>
            </a:r>
          </a:p>
          <a:p>
            <a:pPr algn="ctr">
              <a:spcBef>
                <a:spcPct val="0"/>
              </a:spcBef>
              <a:buClrTx/>
              <a:buSzTx/>
              <a:buFontTx/>
              <a:buNone/>
            </a:pPr>
            <a:r>
              <a:rPr lang="pt-BR" altLang="pt-BR" sz="1400" b="1">
                <a:latin typeface="Times New Roman" panose="02020603050405020304" pitchFamily="18" charset="0"/>
              </a:rPr>
              <a:t>Controle do </a:t>
            </a:r>
          </a:p>
          <a:p>
            <a:pPr algn="ctr">
              <a:spcBef>
                <a:spcPct val="0"/>
              </a:spcBef>
              <a:buClrTx/>
              <a:buSzTx/>
              <a:buFontTx/>
              <a:buNone/>
            </a:pPr>
            <a:r>
              <a:rPr lang="pt-BR" altLang="pt-BR" sz="1400" b="1">
                <a:latin typeface="Times New Roman" panose="02020603050405020304" pitchFamily="18" charset="0"/>
              </a:rPr>
              <a:t>Veículo (3)</a:t>
            </a:r>
            <a:endParaRPr lang="pt-BR" altLang="pt-BR" sz="1200">
              <a:latin typeface="Times New Roman" panose="02020603050405020304" pitchFamily="18" charset="0"/>
            </a:endParaRPr>
          </a:p>
        </p:txBody>
      </p:sp>
      <p:sp>
        <p:nvSpPr>
          <p:cNvPr id="22607" name="Text Box 90"/>
          <p:cNvSpPr txBox="1">
            <a:spLocks noChangeArrowheads="1"/>
          </p:cNvSpPr>
          <p:nvPr/>
        </p:nvSpPr>
        <p:spPr bwMode="auto">
          <a:xfrm>
            <a:off x="3754438" y="4965700"/>
            <a:ext cx="13763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200" b="1">
                <a:solidFill>
                  <a:srgbClr val="FF0000"/>
                </a:solidFill>
                <a:latin typeface="Times New Roman" panose="02020603050405020304" pitchFamily="18" charset="0"/>
              </a:rPr>
              <a:t>Serviços de</a:t>
            </a:r>
          </a:p>
          <a:p>
            <a:pPr algn="ctr">
              <a:spcBef>
                <a:spcPct val="0"/>
              </a:spcBef>
              <a:buClrTx/>
              <a:buSzTx/>
              <a:buFontTx/>
              <a:buNone/>
            </a:pPr>
            <a:r>
              <a:rPr lang="pt-BR" altLang="pt-BR" sz="1200" b="1">
                <a:solidFill>
                  <a:srgbClr val="FF0000"/>
                </a:solidFill>
                <a:latin typeface="Times New Roman" panose="02020603050405020304" pitchFamily="18" charset="0"/>
              </a:rPr>
              <a:t>Gerenciamento de</a:t>
            </a:r>
          </a:p>
          <a:p>
            <a:pPr algn="ctr">
              <a:spcBef>
                <a:spcPct val="0"/>
              </a:spcBef>
              <a:buClrTx/>
              <a:buSzTx/>
              <a:buFontTx/>
              <a:buNone/>
            </a:pPr>
            <a:r>
              <a:rPr lang="pt-BR" altLang="pt-BR" sz="1200" b="1">
                <a:solidFill>
                  <a:srgbClr val="FF0000"/>
                </a:solidFill>
                <a:latin typeface="Times New Roman" panose="02020603050405020304" pitchFamily="18" charset="0"/>
              </a:rPr>
              <a:t>Tráfego (1)</a:t>
            </a:r>
          </a:p>
        </p:txBody>
      </p:sp>
      <p:sp>
        <p:nvSpPr>
          <p:cNvPr id="22608" name="Text Box 91"/>
          <p:cNvSpPr txBox="1">
            <a:spLocks noChangeArrowheads="1"/>
          </p:cNvSpPr>
          <p:nvPr/>
        </p:nvSpPr>
        <p:spPr bwMode="auto">
          <a:xfrm>
            <a:off x="6578600" y="3070225"/>
            <a:ext cx="1262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Planejamento e</a:t>
            </a:r>
          </a:p>
          <a:p>
            <a:pPr algn="ctr">
              <a:spcBef>
                <a:spcPct val="0"/>
              </a:spcBef>
              <a:buClrTx/>
              <a:buSzTx/>
              <a:buFontTx/>
              <a:buNone/>
            </a:pPr>
            <a:r>
              <a:rPr lang="pt-BR" altLang="pt-BR" sz="1000">
                <a:latin typeface="Times New Roman" panose="02020603050405020304" pitchFamily="18" charset="0"/>
              </a:rPr>
              <a:t>Desenvolvimento (8)</a:t>
            </a:r>
          </a:p>
        </p:txBody>
      </p:sp>
      <p:sp>
        <p:nvSpPr>
          <p:cNvPr id="22609" name="Text Box 92"/>
          <p:cNvSpPr txBox="1">
            <a:spLocks noChangeArrowheads="1"/>
          </p:cNvSpPr>
          <p:nvPr/>
        </p:nvSpPr>
        <p:spPr bwMode="auto">
          <a:xfrm>
            <a:off x="3754438" y="2957513"/>
            <a:ext cx="13763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200" b="1">
                <a:latin typeface="Times New Roman" panose="02020603050405020304" pitchFamily="18" charset="0"/>
              </a:rPr>
              <a:t>Serviços de</a:t>
            </a:r>
          </a:p>
          <a:p>
            <a:pPr algn="ctr">
              <a:spcBef>
                <a:spcPct val="0"/>
              </a:spcBef>
              <a:buClrTx/>
              <a:buSzTx/>
              <a:buFontTx/>
              <a:buNone/>
            </a:pPr>
            <a:r>
              <a:rPr lang="pt-BR" altLang="pt-BR" sz="1200" b="1">
                <a:latin typeface="Times New Roman" panose="02020603050405020304" pitchFamily="18" charset="0"/>
              </a:rPr>
              <a:t>Gerenciamento de</a:t>
            </a:r>
          </a:p>
          <a:p>
            <a:pPr algn="ctr">
              <a:spcBef>
                <a:spcPct val="0"/>
              </a:spcBef>
              <a:buClrTx/>
              <a:buSzTx/>
              <a:buFontTx/>
              <a:buNone/>
            </a:pPr>
            <a:r>
              <a:rPr lang="pt-BR" altLang="pt-BR" sz="1200" b="1">
                <a:latin typeface="Times New Roman" panose="02020603050405020304" pitchFamily="18" charset="0"/>
              </a:rPr>
              <a:t>Transportes (4)</a:t>
            </a:r>
          </a:p>
        </p:txBody>
      </p:sp>
      <p:sp>
        <p:nvSpPr>
          <p:cNvPr id="22610" name="Line 93"/>
          <p:cNvSpPr>
            <a:spLocks noChangeShapeType="1"/>
          </p:cNvSpPr>
          <p:nvPr/>
        </p:nvSpPr>
        <p:spPr bwMode="auto">
          <a:xfrm flipV="1">
            <a:off x="6248400" y="1571625"/>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611" name="Text Box 94"/>
          <p:cNvSpPr txBox="1">
            <a:spLocks noChangeArrowheads="1"/>
          </p:cNvSpPr>
          <p:nvPr/>
        </p:nvSpPr>
        <p:spPr bwMode="auto">
          <a:xfrm>
            <a:off x="5948363" y="2333625"/>
            <a:ext cx="101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ctr">
              <a:spcBef>
                <a:spcPct val="0"/>
              </a:spcBef>
              <a:buClrTx/>
              <a:buSzTx/>
              <a:buFontTx/>
              <a:buNone/>
            </a:pPr>
            <a:r>
              <a:rPr lang="pt-BR" altLang="pt-BR" sz="1000">
                <a:latin typeface="Times New Roman" panose="02020603050405020304" pitchFamily="18" charset="0"/>
              </a:rPr>
              <a:t>Banco de Dados</a:t>
            </a:r>
          </a:p>
          <a:p>
            <a:pPr algn="ctr">
              <a:spcBef>
                <a:spcPct val="0"/>
              </a:spcBef>
              <a:buClrTx/>
              <a:buSzTx/>
              <a:buFontTx/>
              <a:buNone/>
            </a:pPr>
            <a:r>
              <a:rPr lang="pt-BR" altLang="pt-BR" sz="1000">
                <a:latin typeface="Times New Roman" panose="02020603050405020304" pitchFamily="18" charset="0"/>
              </a:rPr>
              <a:t> sobre Rotas</a:t>
            </a:r>
          </a:p>
        </p:txBody>
      </p:sp>
    </p:spTree>
    <p:extLst>
      <p:ext uri="{BB962C8B-B14F-4D97-AF65-F5344CB8AC3E}">
        <p14:creationId xmlns:p14="http://schemas.microsoft.com/office/powerpoint/2010/main" val="236315506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260475" y="333375"/>
            <a:ext cx="6624638" cy="701675"/>
          </a:xfrm>
          <a:prstGeom prst="rect">
            <a:avLst/>
          </a:prstGeom>
          <a:noFill/>
          <a:ln w="9525" algn="ctr">
            <a:noFill/>
            <a:miter lim="800000"/>
            <a:headEnd/>
            <a:tailEnd/>
          </a:ln>
          <a:effec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2000" b="1">
                <a:effectLst>
                  <a:outerShdw blurRad="38100" dist="38100" dir="2700000" algn="tl">
                    <a:srgbClr val="C0C0C0"/>
                  </a:outerShdw>
                </a:effectLst>
                <a:cs typeface="Arial" pitchFamily="34" charset="0"/>
              </a:rPr>
              <a:t>ACIDENTES DE TRÂNSITO  EM RODOVIAS</a:t>
            </a:r>
          </a:p>
          <a:p>
            <a:pPr algn="ctr" eaLnBrk="1" hangingPunct="1">
              <a:buClrTx/>
              <a:buSzTx/>
              <a:buFontTx/>
              <a:buNone/>
            </a:pPr>
            <a:r>
              <a:rPr lang="pt-BR" altLang="pt-BR" sz="2000" b="1">
                <a:effectLst>
                  <a:outerShdw blurRad="38100" dist="38100" dir="2700000" algn="tl">
                    <a:srgbClr val="C0C0C0"/>
                  </a:outerShdw>
                </a:effectLst>
                <a:cs typeface="Arial" pitchFamily="34" charset="0"/>
              </a:rPr>
              <a:t>RESULTADOS DA APLICAÇÃO DE ITS</a:t>
            </a:r>
          </a:p>
        </p:txBody>
      </p:sp>
      <p:sp>
        <p:nvSpPr>
          <p:cNvPr id="7" name="Retângulo 6"/>
          <p:cNvSpPr/>
          <p:nvPr/>
        </p:nvSpPr>
        <p:spPr>
          <a:xfrm>
            <a:off x="539750" y="2060575"/>
            <a:ext cx="8001000" cy="3444875"/>
          </a:xfrm>
          <a:prstGeom prst="rect">
            <a:avLst/>
          </a:prstGeom>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2000">
                <a:effectLst>
                  <a:outerShdw blurRad="38100" dist="38100" dir="2700000" algn="tl">
                    <a:srgbClr val="C0C0C0"/>
                  </a:outerShdw>
                </a:effectLst>
                <a:cs typeface="Arial" pitchFamily="34" charset="0"/>
              </a:rPr>
              <a:t>O </a:t>
            </a:r>
            <a:r>
              <a:rPr lang="pt-BR" altLang="pt-BR" sz="2000">
                <a:solidFill>
                  <a:srgbClr val="FF0000"/>
                </a:solidFill>
                <a:effectLst>
                  <a:outerShdw blurRad="38100" dist="38100" dir="2700000" algn="tl">
                    <a:srgbClr val="C0C0C0"/>
                  </a:outerShdw>
                </a:effectLst>
                <a:cs typeface="Arial" pitchFamily="34" charset="0"/>
              </a:rPr>
              <a:t>GRAU DE SEVERIDADE</a:t>
            </a:r>
            <a:r>
              <a:rPr lang="pt-BR" altLang="pt-BR" sz="2000">
                <a:effectLst>
                  <a:outerShdw blurRad="38100" dist="38100" dir="2700000" algn="tl">
                    <a:srgbClr val="C0C0C0"/>
                  </a:outerShdw>
                </a:effectLst>
                <a:cs typeface="Arial" pitchFamily="34" charset="0"/>
              </a:rPr>
              <a:t> DO ACIDENTE DE TRÂNSITO É </a:t>
            </a:r>
            <a:r>
              <a:rPr lang="pt-BR" altLang="pt-BR" sz="2000" b="1">
                <a:effectLst>
                  <a:outerShdw blurRad="38100" dist="38100" dir="2700000" algn="tl">
                    <a:srgbClr val="C0C0C0"/>
                  </a:outerShdw>
                </a:effectLst>
                <a:cs typeface="Arial" pitchFamily="34" charset="0"/>
              </a:rPr>
              <a:t>FUNÇÃO DIRETA</a:t>
            </a:r>
            <a:r>
              <a:rPr lang="pt-BR" altLang="pt-BR" sz="2000">
                <a:effectLst>
                  <a:outerShdw blurRad="38100" dist="38100" dir="2700000" algn="tl">
                    <a:srgbClr val="C0C0C0"/>
                  </a:outerShdw>
                </a:effectLst>
                <a:cs typeface="Arial" pitchFamily="34" charset="0"/>
              </a:rPr>
              <a:t> DO </a:t>
            </a:r>
            <a:r>
              <a:rPr lang="pt-BR" altLang="pt-BR" sz="2000">
                <a:solidFill>
                  <a:srgbClr val="FF0000"/>
                </a:solidFill>
                <a:effectLst>
                  <a:outerShdw blurRad="38100" dist="38100" dir="2700000" algn="tl">
                    <a:srgbClr val="C0C0C0"/>
                  </a:outerShdw>
                </a:effectLst>
                <a:cs typeface="Arial" pitchFamily="34" charset="0"/>
              </a:rPr>
              <a:t>TEMPO DE ATENDIMENTO E DE SOCORRO DAS VÍTIMAS</a:t>
            </a:r>
            <a:r>
              <a:rPr lang="pt-BR" altLang="pt-BR" sz="2000">
                <a:effectLst>
                  <a:outerShdw blurRad="38100" dist="38100" dir="2700000" algn="tl">
                    <a:srgbClr val="C0C0C0"/>
                  </a:outerShdw>
                </a:effectLst>
                <a:cs typeface="Arial" pitchFamily="34" charset="0"/>
              </a:rPr>
              <a:t>.</a:t>
            </a:r>
          </a:p>
          <a:p>
            <a:pPr algn="ctr" eaLnBrk="1" hangingPunct="1">
              <a:buClrTx/>
              <a:buSzTx/>
              <a:buFontTx/>
              <a:buNone/>
            </a:pPr>
            <a:endParaRPr lang="pt-BR" altLang="pt-BR" sz="2000">
              <a:effectLst>
                <a:outerShdw blurRad="38100" dist="38100" dir="2700000" algn="tl">
                  <a:srgbClr val="C0C0C0"/>
                </a:outerShdw>
              </a:effectLst>
              <a:cs typeface="Arial" pitchFamily="34" charset="0"/>
            </a:endParaRPr>
          </a:p>
          <a:p>
            <a:pPr algn="ctr" eaLnBrk="1" hangingPunct="1">
              <a:buClrTx/>
              <a:buSzTx/>
              <a:buFontTx/>
              <a:buNone/>
            </a:pPr>
            <a:endParaRPr lang="pt-BR" altLang="pt-BR" sz="2000">
              <a:effectLst>
                <a:outerShdw blurRad="38100" dist="38100" dir="2700000" algn="tl">
                  <a:srgbClr val="C0C0C0"/>
                </a:outerShdw>
              </a:effectLst>
              <a:cs typeface="Arial" pitchFamily="34" charset="0"/>
            </a:endParaRPr>
          </a:p>
          <a:p>
            <a:pPr algn="ctr" eaLnBrk="1" hangingPunct="1">
              <a:buClrTx/>
              <a:buSzTx/>
              <a:buFontTx/>
              <a:buNone/>
            </a:pPr>
            <a:r>
              <a:rPr lang="pt-BR" altLang="pt-BR" sz="2000">
                <a:effectLst>
                  <a:outerShdw blurRad="38100" dist="38100" dir="2700000" algn="tl">
                    <a:srgbClr val="C0C0C0"/>
                  </a:outerShdw>
                </a:effectLst>
                <a:cs typeface="Arial" pitchFamily="34" charset="0"/>
              </a:rPr>
              <a:t>DO </a:t>
            </a:r>
            <a:r>
              <a:rPr lang="pt-BR" altLang="pt-BR" sz="2000">
                <a:solidFill>
                  <a:srgbClr val="FF0000"/>
                </a:solidFill>
                <a:effectLst>
                  <a:outerShdw blurRad="38100" dist="38100" dir="2700000" algn="tl">
                    <a:srgbClr val="C0C0C0"/>
                  </a:outerShdw>
                </a:effectLst>
                <a:cs typeface="Arial" pitchFamily="34" charset="0"/>
              </a:rPr>
              <a:t>ESTUDO</a:t>
            </a:r>
            <a:r>
              <a:rPr lang="pt-BR" altLang="pt-BR" sz="2000">
                <a:effectLst>
                  <a:outerShdw blurRad="38100" dist="38100" dir="2700000" algn="tl">
                    <a:srgbClr val="C0C0C0"/>
                  </a:outerShdw>
                </a:effectLst>
                <a:cs typeface="Arial" pitchFamily="34" charset="0"/>
              </a:rPr>
              <a:t> REALIZADO PELO IPEA /DENATRAN – </a:t>
            </a:r>
            <a:r>
              <a:rPr lang="pt-BR" altLang="pt-BR" sz="2000">
                <a:solidFill>
                  <a:srgbClr val="FF0000"/>
                </a:solidFill>
                <a:effectLst>
                  <a:outerShdw blurRad="38100" dist="38100" dir="2700000" algn="tl">
                    <a:srgbClr val="C0C0C0"/>
                  </a:outerShdw>
                </a:effectLst>
                <a:cs typeface="Arial" pitchFamily="34" charset="0"/>
              </a:rPr>
              <a:t>IMPACTOS SOCIAIS E ECONÔMICOS DOS ACIDENTES DE TRÂNSITO NAS RODOVIAS BRASILEIRAS (</a:t>
            </a:r>
            <a:r>
              <a:rPr lang="pt-BR" altLang="pt-BR" sz="2000">
                <a:solidFill>
                  <a:srgbClr val="006666"/>
                </a:solidFill>
                <a:effectLst>
                  <a:outerShdw blurRad="38100" dist="38100" dir="2700000" algn="tl">
                    <a:srgbClr val="C0C0C0"/>
                  </a:outerShdw>
                </a:effectLst>
                <a:cs typeface="Arial" pitchFamily="34" charset="0"/>
              </a:rPr>
              <a:t>2006</a:t>
            </a:r>
            <a:r>
              <a:rPr lang="pt-BR" altLang="pt-BR" sz="2000">
                <a:solidFill>
                  <a:srgbClr val="FF0000"/>
                </a:solidFill>
                <a:effectLst>
                  <a:outerShdw blurRad="38100" dist="38100" dir="2700000" algn="tl">
                    <a:srgbClr val="C0C0C0"/>
                  </a:outerShdw>
                </a:effectLst>
                <a:cs typeface="Arial" pitchFamily="34" charset="0"/>
              </a:rPr>
              <a:t>)</a:t>
            </a:r>
            <a:r>
              <a:rPr lang="pt-BR" altLang="pt-BR" sz="2000">
                <a:effectLst>
                  <a:outerShdw blurRad="38100" dist="38100" dir="2700000" algn="tl">
                    <a:srgbClr val="C0C0C0"/>
                  </a:outerShdw>
                </a:effectLst>
                <a:cs typeface="Arial" pitchFamily="34" charset="0"/>
              </a:rPr>
              <a:t> – PODE-SE EXTRAIR ALGUMAS INFORMAÇÕES QUE INDICAM OS BENEFÍCIOS NA REDUÇÃO DO GRAU DE SEVERIDADE DECORRENTE DA INTENSIFICAÇÃO DE SISTEMAS ITS NA MALHA RODOVIÁRIA.</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733550" y="195263"/>
            <a:ext cx="568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1" hangingPunct="1">
              <a:spcBef>
                <a:spcPct val="0"/>
              </a:spcBef>
              <a:buClrTx/>
              <a:buSzTx/>
              <a:buFontTx/>
              <a:buNone/>
              <a:defRPr/>
            </a:pPr>
            <a:r>
              <a:rPr lang="pt-BR" sz="1800" b="1">
                <a:effectLst>
                  <a:outerShdw blurRad="38100" dist="38100" dir="2700000" algn="tl">
                    <a:srgbClr val="C0C0C0"/>
                  </a:outerShdw>
                </a:effectLst>
                <a:latin typeface="Arial" charset="0"/>
                <a:cs typeface="Arial" charset="0"/>
              </a:rPr>
              <a:t>CUSTO DOS ACIDENTES DE TRÂNSITO</a:t>
            </a:r>
          </a:p>
          <a:p>
            <a:pPr algn="ctr" eaLnBrk="1" hangingPunct="1">
              <a:spcBef>
                <a:spcPct val="0"/>
              </a:spcBef>
              <a:buClrTx/>
              <a:buSzTx/>
              <a:buFontTx/>
              <a:buNone/>
              <a:defRPr/>
            </a:pPr>
            <a:r>
              <a:rPr lang="pt-BR" sz="1800" b="1">
                <a:effectLst>
                  <a:outerShdw blurRad="38100" dist="38100" dir="2700000" algn="tl">
                    <a:srgbClr val="C0C0C0"/>
                  </a:outerShdw>
                </a:effectLst>
                <a:latin typeface="Arial" charset="0"/>
                <a:cs typeface="Arial" charset="0"/>
              </a:rPr>
              <a:t>RODOVIAS FEDERAIS</a:t>
            </a:r>
          </a:p>
        </p:txBody>
      </p:sp>
      <p:grpSp>
        <p:nvGrpSpPr>
          <p:cNvPr id="1865731" name="Grupo 7"/>
          <p:cNvGrpSpPr>
            <a:grpSpLocks/>
          </p:cNvGrpSpPr>
          <p:nvPr/>
        </p:nvGrpSpPr>
        <p:grpSpPr bwMode="auto">
          <a:xfrm>
            <a:off x="34925" y="1557338"/>
            <a:ext cx="4668838" cy="3911600"/>
            <a:chOff x="179388" y="2316750"/>
            <a:chExt cx="4669344" cy="3911013"/>
          </a:xfrm>
        </p:grpSpPr>
        <p:pic>
          <p:nvPicPr>
            <p:cNvPr id="1865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316750"/>
              <a:ext cx="4669344" cy="391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65733" name="Rectangle 6"/>
            <p:cNvSpPr>
              <a:spLocks noChangeArrowheads="1"/>
            </p:cNvSpPr>
            <p:nvPr/>
          </p:nvSpPr>
          <p:spPr bwMode="auto">
            <a:xfrm>
              <a:off x="713405" y="2357430"/>
              <a:ext cx="792162"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grpSp>
      <p:grpSp>
        <p:nvGrpSpPr>
          <p:cNvPr id="1865734" name="Grupo 8"/>
          <p:cNvGrpSpPr>
            <a:grpSpLocks/>
          </p:cNvGrpSpPr>
          <p:nvPr/>
        </p:nvGrpSpPr>
        <p:grpSpPr bwMode="auto">
          <a:xfrm>
            <a:off x="4533900" y="1557338"/>
            <a:ext cx="4286250" cy="3951287"/>
            <a:chOff x="4500562" y="2357430"/>
            <a:chExt cx="4286279" cy="3951295"/>
          </a:xfrm>
        </p:grpSpPr>
        <p:pic>
          <p:nvPicPr>
            <p:cNvPr id="18657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2" y="2357430"/>
              <a:ext cx="4286279" cy="395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65736" name="Rectangle 7"/>
            <p:cNvSpPr>
              <a:spLocks noChangeArrowheads="1"/>
            </p:cNvSpPr>
            <p:nvPr/>
          </p:nvSpPr>
          <p:spPr bwMode="auto">
            <a:xfrm>
              <a:off x="4922507" y="2415220"/>
              <a:ext cx="754062" cy="177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grpSp>
      <p:sp>
        <p:nvSpPr>
          <p:cNvPr id="7" name="Retângulo 6"/>
          <p:cNvSpPr/>
          <p:nvPr/>
        </p:nvSpPr>
        <p:spPr>
          <a:xfrm>
            <a:off x="571500" y="908050"/>
            <a:ext cx="8001000" cy="276225"/>
          </a:xfrm>
          <a:prstGeom prst="rect">
            <a:avLst/>
          </a:prstGeom>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200" b="1">
                <a:effectLst>
                  <a:outerShdw blurRad="38100" dist="38100" dir="2700000" algn="tl">
                    <a:srgbClr val="C0C0C0"/>
                  </a:outerShdw>
                </a:effectLst>
                <a:cs typeface="Arial" pitchFamily="34" charset="0"/>
              </a:rPr>
              <a:t>IPEA – Impactos Sociais e Econômicos dos Acidentes de Trânsito nas Rodovias Brasileiras (2006)</a:t>
            </a:r>
            <a:endParaRPr lang="pt-BR" altLang="pt-BR" sz="1200" b="1">
              <a:cs typeface="Arial" pitchFamily="34" charset="0"/>
            </a:endParaRPr>
          </a:p>
        </p:txBody>
      </p:sp>
      <p:sp>
        <p:nvSpPr>
          <p:cNvPr id="10" name="Texto explicativo retangular com cantos arredondados 9"/>
          <p:cNvSpPr/>
          <p:nvPr/>
        </p:nvSpPr>
        <p:spPr>
          <a:xfrm>
            <a:off x="500063" y="5786438"/>
            <a:ext cx="3786187" cy="928687"/>
          </a:xfrm>
          <a:prstGeom prst="wedgeRoundRectCallout">
            <a:avLst>
              <a:gd name="adj1" fmla="val -22537"/>
              <a:gd name="adj2" fmla="val -73618"/>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r>
              <a:rPr lang="pt-BR" sz="1400" dirty="0">
                <a:solidFill>
                  <a:schemeClr val="tx1"/>
                </a:solidFill>
              </a:rPr>
              <a:t>REGIÕES SUL E SUDESTE</a:t>
            </a:r>
          </a:p>
          <a:p>
            <a:pPr algn="ctr" eaLnBrk="1" hangingPunct="1">
              <a:spcBef>
                <a:spcPct val="0"/>
              </a:spcBef>
              <a:buClrTx/>
              <a:buSzTx/>
              <a:buFontTx/>
              <a:buNone/>
              <a:defRPr/>
            </a:pPr>
            <a:r>
              <a:rPr lang="pt-BR" sz="1400" dirty="0">
                <a:solidFill>
                  <a:schemeClr val="tx1"/>
                </a:solidFill>
              </a:rPr>
              <a:t>MAIOR FROTA NACIONAL + ALTO FLUXO DE PASSAGEM</a:t>
            </a:r>
            <a:endParaRPr lang="pt-BR" sz="1800" dirty="0"/>
          </a:p>
        </p:txBody>
      </p:sp>
      <p:sp>
        <p:nvSpPr>
          <p:cNvPr id="11" name="Texto explicativo retangular com cantos arredondados 10"/>
          <p:cNvSpPr/>
          <p:nvPr/>
        </p:nvSpPr>
        <p:spPr>
          <a:xfrm>
            <a:off x="4786313" y="5805488"/>
            <a:ext cx="3714750" cy="928687"/>
          </a:xfrm>
          <a:prstGeom prst="wedgeRoundRectCallout">
            <a:avLst>
              <a:gd name="adj1" fmla="val 29740"/>
              <a:gd name="adj2" fmla="val -66269"/>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a:latin typeface="Calibri" pitchFamily="34" charset="0"/>
                <a:cs typeface="Arial" pitchFamily="34" charset="0"/>
              </a:rPr>
              <a:t>REGIÕES SUL E SUDESTE</a:t>
            </a:r>
          </a:p>
          <a:p>
            <a:pPr algn="ctr" eaLnBrk="1" hangingPunct="1">
              <a:buClrTx/>
              <a:buSzTx/>
              <a:buFontTx/>
              <a:buNone/>
            </a:pPr>
            <a:r>
              <a:rPr lang="pt-BR" altLang="pt-BR" sz="1400">
                <a:latin typeface="Calibri" pitchFamily="34" charset="0"/>
                <a:cs typeface="Arial" pitchFamily="34" charset="0"/>
              </a:rPr>
              <a:t>MENOR SEVERIDADE DOS ACIDENTES = EFICIÊNCIA NO ATENDIMENTO</a:t>
            </a:r>
          </a:p>
          <a:p>
            <a:pPr algn="ctr" eaLnBrk="1" hangingPunct="1">
              <a:buClrTx/>
              <a:buSzTx/>
              <a:buFontTx/>
              <a:buNone/>
            </a:pPr>
            <a:r>
              <a:rPr lang="pt-BR" altLang="pt-BR" sz="1600">
                <a:latin typeface="Calibri" pitchFamily="34" charset="0"/>
                <a:cs typeface="Arial" pitchFamily="34" charset="0"/>
              </a:rPr>
              <a:t>RODOVIAS COM ITS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908175" y="260350"/>
            <a:ext cx="532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1" hangingPunct="1">
              <a:spcBef>
                <a:spcPct val="0"/>
              </a:spcBef>
              <a:buClrTx/>
              <a:buSzTx/>
              <a:buFontTx/>
              <a:buNone/>
              <a:defRPr/>
            </a:pPr>
            <a:r>
              <a:rPr lang="pt-BR" sz="1800" b="1" dirty="0">
                <a:effectLst>
                  <a:outerShdw blurRad="38100" dist="38100" dir="2700000" algn="tl">
                    <a:srgbClr val="C0C0C0"/>
                  </a:outerShdw>
                </a:effectLst>
                <a:latin typeface="Arial" charset="0"/>
                <a:cs typeface="Arial" charset="0"/>
              </a:rPr>
              <a:t>CUSTO DOS ACIDENTES DE TRÂNSITO</a:t>
            </a:r>
          </a:p>
          <a:p>
            <a:pPr algn="ctr" eaLnBrk="1" hangingPunct="1">
              <a:spcBef>
                <a:spcPct val="0"/>
              </a:spcBef>
              <a:buClrTx/>
              <a:buSzTx/>
              <a:buFontTx/>
              <a:buNone/>
              <a:defRPr/>
            </a:pPr>
            <a:r>
              <a:rPr lang="pt-BR" sz="1800" b="1" dirty="0">
                <a:effectLst>
                  <a:outerShdw blurRad="38100" dist="38100" dir="2700000" algn="tl">
                    <a:srgbClr val="C0C0C0"/>
                  </a:outerShdw>
                </a:effectLst>
                <a:latin typeface="Arial" charset="0"/>
                <a:cs typeface="Arial" charset="0"/>
              </a:rPr>
              <a:t>RODOVIAS ESTADUAIS</a:t>
            </a:r>
          </a:p>
        </p:txBody>
      </p:sp>
      <p:grpSp>
        <p:nvGrpSpPr>
          <p:cNvPr id="1867779" name="Grupo 8"/>
          <p:cNvGrpSpPr>
            <a:grpSpLocks/>
          </p:cNvGrpSpPr>
          <p:nvPr/>
        </p:nvGrpSpPr>
        <p:grpSpPr bwMode="auto">
          <a:xfrm>
            <a:off x="0" y="2286000"/>
            <a:ext cx="4846638" cy="3930650"/>
            <a:chOff x="0" y="2285992"/>
            <a:chExt cx="4845954" cy="3930720"/>
          </a:xfrm>
        </p:grpSpPr>
        <p:pic>
          <p:nvPicPr>
            <p:cNvPr id="18677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2"/>
              <a:ext cx="4845954" cy="393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67781" name="Rectangle 9"/>
            <p:cNvSpPr>
              <a:spLocks noChangeArrowheads="1"/>
            </p:cNvSpPr>
            <p:nvPr/>
          </p:nvSpPr>
          <p:spPr bwMode="auto">
            <a:xfrm>
              <a:off x="241578" y="2313288"/>
              <a:ext cx="792162"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grpSp>
      <p:grpSp>
        <p:nvGrpSpPr>
          <p:cNvPr id="1867782" name="Grupo 11"/>
          <p:cNvGrpSpPr>
            <a:grpSpLocks/>
          </p:cNvGrpSpPr>
          <p:nvPr/>
        </p:nvGrpSpPr>
        <p:grpSpPr bwMode="auto">
          <a:xfrm>
            <a:off x="4498975" y="2286000"/>
            <a:ext cx="4625975" cy="3849688"/>
            <a:chOff x="4498975" y="2285992"/>
            <a:chExt cx="4625626" cy="3849696"/>
          </a:xfrm>
        </p:grpSpPr>
        <p:grpSp>
          <p:nvGrpSpPr>
            <p:cNvPr id="1867783" name="Grupo 7"/>
            <p:cNvGrpSpPr>
              <a:grpSpLocks/>
            </p:cNvGrpSpPr>
            <p:nvPr/>
          </p:nvGrpSpPr>
          <p:grpSpPr bwMode="auto">
            <a:xfrm>
              <a:off x="4498975" y="2285992"/>
              <a:ext cx="4625626" cy="3849696"/>
              <a:chOff x="4498975" y="2285992"/>
              <a:chExt cx="4625626" cy="3849696"/>
            </a:xfrm>
          </p:grpSpPr>
          <p:pic>
            <p:nvPicPr>
              <p:cNvPr id="186778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2285992"/>
                <a:ext cx="4625626" cy="384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67785" name="Rectangle 10"/>
              <p:cNvSpPr>
                <a:spLocks noChangeArrowheads="1"/>
              </p:cNvSpPr>
              <p:nvPr/>
            </p:nvSpPr>
            <p:spPr bwMode="auto">
              <a:xfrm>
                <a:off x="4599296" y="2313288"/>
                <a:ext cx="714380" cy="23116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grpSp>
        <p:sp>
          <p:nvSpPr>
            <p:cNvPr id="11" name="CaixaDeTexto 10"/>
            <p:cNvSpPr txBox="1"/>
            <p:nvPr/>
          </p:nvSpPr>
          <p:spPr>
            <a:xfrm>
              <a:off x="6929255" y="2482842"/>
              <a:ext cx="357160" cy="231775"/>
            </a:xfrm>
            <a:prstGeom prst="rect">
              <a:avLst/>
            </a:prstGeom>
            <a:solidFill>
              <a:schemeClr val="bg1"/>
            </a:solidFill>
            <a:ln>
              <a:solidFill>
                <a:schemeClr val="bg1"/>
              </a:solidFill>
            </a:ln>
          </p:spPr>
          <p:txBody>
            <a:bodyPr>
              <a:spAutoFit/>
            </a:bodyPr>
            <a:lstStyle/>
            <a:p>
              <a:pPr eaLnBrk="1" hangingPunct="1">
                <a:spcBef>
                  <a:spcPct val="0"/>
                </a:spcBef>
                <a:buClrTx/>
                <a:buSzTx/>
                <a:buFontTx/>
                <a:buNone/>
                <a:defRPr/>
              </a:pPr>
              <a:r>
                <a:rPr lang="pt-BR" sz="900" b="1" dirty="0">
                  <a:solidFill>
                    <a:schemeClr val="tx2">
                      <a:lumMod val="60000"/>
                      <a:lumOff val="40000"/>
                    </a:schemeClr>
                  </a:solidFill>
                  <a:latin typeface="Arial" charset="0"/>
                  <a:cs typeface="Arial" charset="0"/>
                </a:rPr>
                <a:t>mil</a:t>
              </a:r>
            </a:p>
          </p:txBody>
        </p:sp>
      </p:grpSp>
      <p:sp>
        <p:nvSpPr>
          <p:cNvPr id="13" name="Texto explicativo retangular com cantos arredondados 12"/>
          <p:cNvSpPr/>
          <p:nvPr/>
        </p:nvSpPr>
        <p:spPr>
          <a:xfrm>
            <a:off x="1714500" y="2786063"/>
            <a:ext cx="2143125" cy="928687"/>
          </a:xfrm>
          <a:prstGeom prst="wedgeRoundRectCallout">
            <a:avLst>
              <a:gd name="adj1" fmla="val -75212"/>
              <a:gd name="adj2" fmla="val 8678"/>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r>
              <a:rPr lang="pt-BR" sz="1600" dirty="0"/>
              <a:t>S</a:t>
            </a:r>
            <a:r>
              <a:rPr lang="pt-BR" sz="1200" dirty="0"/>
              <a:t>S</a:t>
            </a:r>
            <a:r>
              <a:rPr lang="pt-BR" sz="1200" dirty="0">
                <a:solidFill>
                  <a:schemeClr val="tx1"/>
                </a:solidFill>
              </a:rPr>
              <a:t>SÃO PAULO</a:t>
            </a:r>
          </a:p>
          <a:p>
            <a:pPr algn="ctr" eaLnBrk="1" hangingPunct="1">
              <a:spcBef>
                <a:spcPct val="0"/>
              </a:spcBef>
              <a:buClrTx/>
              <a:buSzTx/>
              <a:buFontTx/>
              <a:buNone/>
              <a:defRPr/>
            </a:pPr>
            <a:r>
              <a:rPr lang="pt-BR" sz="1200" dirty="0">
                <a:solidFill>
                  <a:schemeClr val="tx1"/>
                </a:solidFill>
              </a:rPr>
              <a:t>MAIOR FROTA NACIONAL + ALTO FLUXO DE PASSAGEM</a:t>
            </a:r>
            <a:endParaRPr lang="pt-BR" sz="1600" dirty="0"/>
          </a:p>
        </p:txBody>
      </p:sp>
      <p:sp>
        <p:nvSpPr>
          <p:cNvPr id="14" name="Texto explicativo retangular com cantos arredondados 13"/>
          <p:cNvSpPr/>
          <p:nvPr/>
        </p:nvSpPr>
        <p:spPr>
          <a:xfrm>
            <a:off x="1785938" y="3786188"/>
            <a:ext cx="3143250" cy="928687"/>
          </a:xfrm>
          <a:prstGeom prst="wedgeRoundRectCallout">
            <a:avLst>
              <a:gd name="adj1" fmla="val 62773"/>
              <a:gd name="adj2" fmla="val -10426"/>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r>
              <a:rPr lang="pt-BR" sz="1600" dirty="0"/>
              <a:t>S</a:t>
            </a:r>
            <a:r>
              <a:rPr lang="pt-BR" sz="1200" dirty="0"/>
              <a:t>S</a:t>
            </a:r>
            <a:r>
              <a:rPr lang="pt-BR" sz="1200" dirty="0">
                <a:solidFill>
                  <a:schemeClr val="tx1"/>
                </a:solidFill>
              </a:rPr>
              <a:t>SÃO PAULO</a:t>
            </a:r>
          </a:p>
          <a:p>
            <a:pPr algn="ctr" eaLnBrk="1" hangingPunct="1">
              <a:spcBef>
                <a:spcPct val="0"/>
              </a:spcBef>
              <a:buClrTx/>
              <a:buSzTx/>
              <a:buFontTx/>
              <a:buNone/>
              <a:defRPr/>
            </a:pPr>
            <a:r>
              <a:rPr lang="pt-BR" sz="1200" dirty="0">
                <a:solidFill>
                  <a:schemeClr val="tx1"/>
                </a:solidFill>
              </a:rPr>
              <a:t>MENOR SEVERIDADE DOS ACIDENTES = EFICIÊNCIA NO ATENDIMENTO</a:t>
            </a:r>
          </a:p>
          <a:p>
            <a:pPr algn="ctr" eaLnBrk="1" hangingPunct="1">
              <a:spcBef>
                <a:spcPct val="0"/>
              </a:spcBef>
              <a:buClrTx/>
              <a:buSzTx/>
              <a:buFontTx/>
              <a:buNone/>
              <a:defRPr/>
            </a:pPr>
            <a:r>
              <a:rPr lang="pt-BR" sz="1400" b="1" dirty="0">
                <a:solidFill>
                  <a:schemeClr val="tx1"/>
                </a:solidFill>
              </a:rPr>
              <a:t>APLICAÇÃO INTENSIVA DE ITS</a:t>
            </a:r>
            <a:endParaRPr lang="pt-BR" sz="1400" b="1" dirty="0"/>
          </a:p>
        </p:txBody>
      </p:sp>
      <p:sp>
        <p:nvSpPr>
          <p:cNvPr id="15" name="Retângulo 14"/>
          <p:cNvSpPr/>
          <p:nvPr/>
        </p:nvSpPr>
        <p:spPr>
          <a:xfrm>
            <a:off x="571500" y="908050"/>
            <a:ext cx="8001000" cy="276225"/>
          </a:xfrm>
          <a:prstGeom prst="rect">
            <a:avLst/>
          </a:prstGeom>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200" b="1">
                <a:effectLst>
                  <a:outerShdw blurRad="38100" dist="38100" dir="2700000" algn="tl">
                    <a:srgbClr val="C0C0C0"/>
                  </a:outerShdw>
                </a:effectLst>
                <a:cs typeface="Arial" pitchFamily="34" charset="0"/>
              </a:rPr>
              <a:t>IPEA – Impactos Sociais e Econômicos dos Acidentes de Trânsito nas Rodovias Brasileiras (2006)</a:t>
            </a:r>
            <a:endParaRPr lang="pt-BR" altLang="pt-BR" sz="1200" b="1">
              <a:cs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736725" y="333375"/>
            <a:ext cx="5715000" cy="701675"/>
          </a:xfrm>
          <a:prstGeom prst="rect">
            <a:avLst/>
          </a:prstGeom>
          <a:noFill/>
          <a:ln w="9525" algn="ctr">
            <a:noFill/>
            <a:miter lim="800000"/>
            <a:headEnd/>
            <a:tailEnd/>
          </a:ln>
          <a:effec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2000" b="1">
                <a:effectLst>
                  <a:outerShdw blurRad="38100" dist="38100" dir="2700000" algn="tl">
                    <a:srgbClr val="C0C0C0"/>
                  </a:outerShdw>
                </a:effectLst>
                <a:cs typeface="Arial" pitchFamily="34" charset="0"/>
              </a:rPr>
              <a:t>ACIDENTES DE TRÂNSITO  EM RODOVIAS</a:t>
            </a:r>
          </a:p>
          <a:p>
            <a:pPr algn="ctr" eaLnBrk="1" hangingPunct="1">
              <a:buClrTx/>
              <a:buSzTx/>
              <a:buFontTx/>
              <a:buNone/>
            </a:pPr>
            <a:r>
              <a:rPr lang="pt-BR" altLang="pt-BR" sz="2000" b="1">
                <a:solidFill>
                  <a:srgbClr val="FF0000"/>
                </a:solidFill>
                <a:effectLst>
                  <a:outerShdw blurRad="38100" dist="38100" dir="2700000" algn="tl">
                    <a:srgbClr val="C0C0C0"/>
                  </a:outerShdw>
                </a:effectLst>
                <a:cs typeface="Arial" pitchFamily="34" charset="0"/>
              </a:rPr>
              <a:t>RESULTADOS DA APLICAÇÃO DE  ITS</a:t>
            </a:r>
          </a:p>
        </p:txBody>
      </p:sp>
      <p:sp>
        <p:nvSpPr>
          <p:cNvPr id="15" name="Retângulo 14"/>
          <p:cNvSpPr/>
          <p:nvPr/>
        </p:nvSpPr>
        <p:spPr>
          <a:xfrm>
            <a:off x="500063" y="1844675"/>
            <a:ext cx="8143875" cy="4211638"/>
          </a:xfrm>
          <a:prstGeom prst="rect">
            <a:avLst/>
          </a:prstGeom>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800" b="1">
                <a:effectLst>
                  <a:outerShdw blurRad="38100" dist="38100" dir="2700000" algn="tl">
                    <a:srgbClr val="C0C0C0"/>
                  </a:outerShdw>
                </a:effectLst>
                <a:cs typeface="Arial" pitchFamily="34" charset="0"/>
              </a:rPr>
              <a:t>CUSTO GLOBAL MÉDIO DE 1 ACIDENTE</a:t>
            </a:r>
            <a:r>
              <a:rPr lang="pt-BR" altLang="pt-BR" sz="1800">
                <a:effectLst>
                  <a:outerShdw blurRad="38100" dist="38100" dir="2700000" algn="tl">
                    <a:srgbClr val="C0C0C0"/>
                  </a:outerShdw>
                </a:effectLst>
                <a:cs typeface="Arial" pitchFamily="34" charset="0"/>
              </a:rPr>
              <a:t>, COMPUTANDO TODOS OS REGISTRADOS EM RODOVIAS ESTADUAIS FOI </a:t>
            </a:r>
            <a:r>
              <a:rPr lang="pt-BR" altLang="pt-BR" sz="1800" b="1">
                <a:effectLst>
                  <a:outerShdw blurRad="38100" dist="38100" dir="2700000" algn="tl">
                    <a:srgbClr val="C0C0C0"/>
                  </a:outerShdw>
                </a:effectLst>
                <a:cs typeface="Arial" pitchFamily="34" charset="0"/>
              </a:rPr>
              <a:t>R$ 54 MIL</a:t>
            </a:r>
          </a:p>
          <a:p>
            <a:pPr algn="ctr" eaLnBrk="1" hangingPunct="1">
              <a:buClrTx/>
              <a:buSzTx/>
              <a:buFontTx/>
              <a:buNone/>
            </a:pPr>
            <a:endParaRPr lang="pt-BR" altLang="pt-BR" sz="1800">
              <a:effectLst>
                <a:outerShdw blurRad="38100" dist="38100" dir="2700000" algn="tl">
                  <a:srgbClr val="C0C0C0"/>
                </a:outerShdw>
              </a:effectLst>
              <a:cs typeface="Arial" pitchFamily="34" charset="0"/>
            </a:endParaRPr>
          </a:p>
          <a:p>
            <a:pPr algn="ctr" eaLnBrk="1" hangingPunct="1">
              <a:buClrTx/>
              <a:buSzTx/>
              <a:buFontTx/>
              <a:buNone/>
            </a:pPr>
            <a:r>
              <a:rPr lang="pt-BR" altLang="pt-BR" sz="1800">
                <a:effectLst>
                  <a:outerShdw blurRad="38100" dist="38100" dir="2700000" algn="tl">
                    <a:srgbClr val="C0C0C0"/>
                  </a:outerShdw>
                </a:effectLst>
                <a:cs typeface="Arial" pitchFamily="34" charset="0"/>
              </a:rPr>
              <a:t>O </a:t>
            </a:r>
            <a:r>
              <a:rPr lang="pt-BR" altLang="pt-BR" sz="1800" b="1">
                <a:effectLst>
                  <a:outerShdw blurRad="38100" dist="38100" dir="2700000" algn="tl">
                    <a:srgbClr val="C0C0C0"/>
                  </a:outerShdw>
                </a:effectLst>
                <a:cs typeface="Arial" pitchFamily="34" charset="0"/>
              </a:rPr>
              <a:t>CUSTO MÉDIO DE 1 ACIDENTE </a:t>
            </a:r>
            <a:r>
              <a:rPr lang="pt-BR" altLang="pt-BR" sz="1800">
                <a:effectLst>
                  <a:outerShdw blurRad="38100" dist="38100" dir="2700000" algn="tl">
                    <a:srgbClr val="C0C0C0"/>
                  </a:outerShdw>
                </a:effectLst>
                <a:cs typeface="Arial" pitchFamily="34" charset="0"/>
              </a:rPr>
              <a:t>NAS RODOVIAS ESTADUAIS DE </a:t>
            </a:r>
            <a:r>
              <a:rPr lang="pt-BR" altLang="pt-BR" sz="1800" b="1">
                <a:effectLst>
                  <a:outerShdw blurRad="38100" dist="38100" dir="2700000" algn="tl">
                    <a:srgbClr val="C0C0C0"/>
                  </a:outerShdw>
                </a:effectLst>
                <a:cs typeface="Arial" pitchFamily="34" charset="0"/>
              </a:rPr>
              <a:t>SÃO PAULO</a:t>
            </a:r>
            <a:r>
              <a:rPr lang="pt-BR" altLang="pt-BR" sz="1800">
                <a:effectLst>
                  <a:outerShdw blurRad="38100" dist="38100" dir="2700000" algn="tl">
                    <a:srgbClr val="C0C0C0"/>
                  </a:outerShdw>
                </a:effectLst>
                <a:cs typeface="Arial" pitchFamily="34" charset="0"/>
              </a:rPr>
              <a:t>, FOI DE </a:t>
            </a:r>
            <a:r>
              <a:rPr lang="pt-BR" altLang="pt-BR" sz="1800" b="1">
                <a:effectLst>
                  <a:outerShdw blurRad="38100" dist="38100" dir="2700000" algn="tl">
                    <a:srgbClr val="C0C0C0"/>
                  </a:outerShdw>
                </a:effectLst>
                <a:cs typeface="Arial" pitchFamily="34" charset="0"/>
              </a:rPr>
              <a:t>R$ 47,2 MIL.</a:t>
            </a:r>
          </a:p>
          <a:p>
            <a:pPr algn="ctr" eaLnBrk="1" hangingPunct="1">
              <a:buClrTx/>
              <a:buSzTx/>
              <a:buFontTx/>
              <a:buNone/>
            </a:pPr>
            <a:endParaRPr lang="pt-BR" altLang="pt-BR" sz="1800">
              <a:effectLst>
                <a:outerShdw blurRad="38100" dist="38100" dir="2700000" algn="tl">
                  <a:srgbClr val="C0C0C0"/>
                </a:outerShdw>
              </a:effectLst>
              <a:cs typeface="Arial" pitchFamily="34" charset="0"/>
            </a:endParaRPr>
          </a:p>
          <a:p>
            <a:pPr algn="ctr" eaLnBrk="1" hangingPunct="1">
              <a:buClrTx/>
              <a:buSzTx/>
              <a:buFontTx/>
              <a:buNone/>
            </a:pPr>
            <a:r>
              <a:rPr lang="pt-BR" altLang="pt-BR" sz="1800">
                <a:effectLst>
                  <a:outerShdw blurRad="38100" dist="38100" dir="2700000" algn="tl">
                    <a:srgbClr val="C0C0C0"/>
                  </a:outerShdw>
                </a:effectLst>
                <a:cs typeface="Arial" pitchFamily="34" charset="0"/>
              </a:rPr>
              <a:t>ESSA </a:t>
            </a:r>
            <a:r>
              <a:rPr lang="pt-BR" altLang="pt-BR" sz="1800" b="1">
                <a:effectLst>
                  <a:outerShdw blurRad="38100" dist="38100" dir="2700000" algn="tl">
                    <a:srgbClr val="C0C0C0"/>
                  </a:outerShdw>
                </a:effectLst>
                <a:cs typeface="Arial" pitchFamily="34" charset="0"/>
              </a:rPr>
              <a:t>DIFERENÇA DE 13% EM RELAÇÃO À MÉDIA GLOBAL</a:t>
            </a:r>
            <a:r>
              <a:rPr lang="pt-BR" altLang="pt-BR" sz="1800">
                <a:effectLst>
                  <a:outerShdw blurRad="38100" dist="38100" dir="2700000" algn="tl">
                    <a:srgbClr val="C0C0C0"/>
                  </a:outerShdw>
                </a:effectLst>
                <a:cs typeface="Arial" pitchFamily="34" charset="0"/>
              </a:rPr>
              <a:t>,  PODE SER ATRIBUÍDA, ENTRE OUTROS FATORES, AOS SISTEMAS ITS IMPLANTADOS NAS RODOVIAS, O QUE SIGNIFICA UMA  </a:t>
            </a:r>
            <a:r>
              <a:rPr lang="pt-BR" altLang="pt-BR" sz="1800" b="1">
                <a:effectLst>
                  <a:outerShdw blurRad="38100" dist="38100" dir="2700000" algn="tl">
                    <a:srgbClr val="C0C0C0"/>
                  </a:outerShdw>
                </a:effectLst>
                <a:cs typeface="Arial" pitchFamily="34" charset="0"/>
              </a:rPr>
              <a:t>ECONOMIA  ANUAL DE APROXIMADAMENTE  R$ 430 MILHÕES NO ESTADO DE SÃO PAULO</a:t>
            </a:r>
            <a:r>
              <a:rPr lang="pt-BR" altLang="pt-BR" sz="1800">
                <a:effectLst>
                  <a:outerShdw blurRad="38100" dist="38100" dir="2700000" algn="tl">
                    <a:srgbClr val="C0C0C0"/>
                  </a:outerShdw>
                </a:effectLst>
                <a:cs typeface="Arial" pitchFamily="34" charset="0"/>
              </a:rPr>
              <a:t> </a:t>
            </a:r>
          </a:p>
          <a:p>
            <a:pPr algn="ctr" eaLnBrk="1" hangingPunct="1">
              <a:buClrTx/>
              <a:buSzTx/>
              <a:buFontTx/>
              <a:buNone/>
            </a:pPr>
            <a:endParaRPr lang="pt-BR" altLang="pt-BR" sz="1800">
              <a:effectLst>
                <a:outerShdw blurRad="38100" dist="38100" dir="2700000" algn="tl">
                  <a:srgbClr val="C0C0C0"/>
                </a:outerShdw>
              </a:effectLst>
              <a:cs typeface="Arial" pitchFamily="34" charset="0"/>
            </a:endParaRPr>
          </a:p>
          <a:p>
            <a:pPr algn="ctr" eaLnBrk="1" hangingPunct="1">
              <a:buClrTx/>
              <a:buSzTx/>
              <a:buFontTx/>
              <a:buNone/>
            </a:pPr>
            <a:r>
              <a:rPr lang="pt-BR" altLang="pt-BR" sz="1800">
                <a:effectLst>
                  <a:outerShdw blurRad="38100" dist="38100" dir="2700000" algn="tl">
                    <a:srgbClr val="C0C0C0"/>
                  </a:outerShdw>
                </a:effectLst>
                <a:cs typeface="Arial" pitchFamily="34" charset="0"/>
              </a:rPr>
              <a:t>PODE-SE INFERIR QUE SISTEMAS ITS SÃO ECONOMICAMENTE VIÁVEIS, POIS  OS BENEFÍCIOS GERADOS, COMO POR EXEMPLO NA REDUÇÃO DA GRAVIDADE DOS ACIDENTES, É COMPENSADORA.</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tângulo 2"/>
          <p:cNvSpPr>
            <a:spLocks noChangeArrowheads="1"/>
          </p:cNvSpPr>
          <p:nvPr/>
        </p:nvSpPr>
        <p:spPr bwMode="auto">
          <a:xfrm>
            <a:off x="1241425" y="1989138"/>
            <a:ext cx="6661150" cy="4176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pt-BR"/>
          </a:p>
        </p:txBody>
      </p:sp>
      <p:sp>
        <p:nvSpPr>
          <p:cNvPr id="9" name="Forma livre 8"/>
          <p:cNvSpPr/>
          <p:nvPr/>
        </p:nvSpPr>
        <p:spPr>
          <a:xfrm>
            <a:off x="12446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1" name="Forma livre 10"/>
          <p:cNvSpPr/>
          <p:nvPr/>
        </p:nvSpPr>
        <p:spPr>
          <a:xfrm>
            <a:off x="25860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3" name="Forma livre 12">
            <a:hlinkClick r:id="rId3" action="ppaction://hlinksldjump"/>
          </p:cNvPr>
          <p:cNvSpPr/>
          <p:nvPr/>
        </p:nvSpPr>
        <p:spPr>
          <a:xfrm>
            <a:off x="3927475" y="5186363"/>
            <a:ext cx="1289050"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5" name="Forma livre 14"/>
          <p:cNvSpPr/>
          <p:nvPr/>
        </p:nvSpPr>
        <p:spPr>
          <a:xfrm>
            <a:off x="52705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grpSp>
        <p:nvGrpSpPr>
          <p:cNvPr id="1873927" name="Group 7"/>
          <p:cNvGrpSpPr>
            <a:grpSpLocks/>
          </p:cNvGrpSpPr>
          <p:nvPr/>
        </p:nvGrpSpPr>
        <p:grpSpPr bwMode="auto">
          <a:xfrm>
            <a:off x="1244600" y="1990725"/>
            <a:ext cx="6657975" cy="3108325"/>
            <a:chOff x="784" y="1254"/>
            <a:chExt cx="4194" cy="1958"/>
          </a:xfrm>
        </p:grpSpPr>
        <p:sp>
          <p:nvSpPr>
            <p:cNvPr id="6" name="Forma livre 5"/>
            <p:cNvSpPr/>
            <p:nvPr/>
          </p:nvSpPr>
          <p:spPr>
            <a:xfrm>
              <a:off x="784" y="1254"/>
              <a:ext cx="4192"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tx2">
                <a:lumMod val="50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5720" rIns="45720" spcCol="1270" anchor="ctr"/>
            <a:lstStyle/>
            <a:p>
              <a:pPr algn="ctr" defTabSz="533400" eaLnBrk="1" fontAlgn="auto" hangingPunct="1">
                <a:lnSpc>
                  <a:spcPct val="90000"/>
                </a:lnSpc>
                <a:spcBef>
                  <a:spcPct val="0"/>
                </a:spcBef>
                <a:spcAft>
                  <a:spcPct val="35000"/>
                </a:spcAft>
                <a:buClrTx/>
                <a:buSzTx/>
                <a:buFontTx/>
                <a:buNone/>
                <a:defRPr/>
              </a:pPr>
              <a:r>
                <a:rPr lang="pt-BR" sz="1200" dirty="0">
                  <a:effectLst>
                    <a:outerShdw blurRad="38100" dist="38100" dir="2700000" algn="tl">
                      <a:srgbClr val="000000">
                        <a:alpha val="43137"/>
                      </a:srgbClr>
                    </a:outerShdw>
                  </a:effectLst>
                  <a:latin typeface="Arial Narrow" pitchFamily="34" charset="0"/>
                  <a:cs typeface="Arial" pitchFamily="34" charset="0"/>
                </a:rPr>
                <a:t> </a:t>
              </a:r>
              <a:r>
                <a:rPr lang="pt-BR" sz="2000" dirty="0">
                  <a:effectLst>
                    <a:outerShdw blurRad="38100" dist="38100" dir="2700000" algn="tl">
                      <a:srgbClr val="000000">
                        <a:alpha val="43137"/>
                      </a:srgbClr>
                    </a:outerShdw>
                  </a:effectLst>
                  <a:latin typeface="Arial Narrow" pitchFamily="34" charset="0"/>
                  <a:cs typeface="Arial" pitchFamily="34" charset="0"/>
                </a:rPr>
                <a:t>Arquitetura de referência de ITS</a:t>
              </a:r>
            </a:p>
          </p:txBody>
        </p:sp>
        <p:sp>
          <p:nvSpPr>
            <p:cNvPr id="7" name="Forma livre 6"/>
            <p:cNvSpPr/>
            <p:nvPr/>
          </p:nvSpPr>
          <p:spPr>
            <a:xfrm>
              <a:off x="785" y="1925"/>
              <a:ext cx="4193"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accent2">
                <a:lumMod val="7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53340" tIns="53340" rIns="53340" bIns="53340" spcCol="1270" anchor="ctr"/>
            <a:lstStyle/>
            <a:p>
              <a:pPr algn="ctr" defTabSz="622300" eaLnBrk="1" fontAlgn="auto" hangingPunct="1">
                <a:lnSpc>
                  <a:spcPct val="90000"/>
                </a:lnSpc>
                <a:spcBef>
                  <a:spcPct val="0"/>
                </a:spcBef>
                <a:spcAft>
                  <a:spcPct val="35000"/>
                </a:spcAft>
                <a:buClrTx/>
                <a:buSzTx/>
                <a:buFontTx/>
                <a:buNone/>
                <a:defRPr/>
              </a:pPr>
              <a:r>
                <a:rPr lang="pt-BR" sz="1400" dirty="0">
                  <a:effectLst>
                    <a:outerShdw blurRad="38100" dist="38100" dir="2700000" algn="tl">
                      <a:srgbClr val="000000">
                        <a:alpha val="43137"/>
                      </a:srgbClr>
                    </a:outerShdw>
                  </a:effectLst>
                  <a:latin typeface="Arial Narrow" pitchFamily="34" charset="0"/>
                  <a:cs typeface="Arial" pitchFamily="34" charset="0"/>
                </a:rPr>
                <a:t>2. Operações e gerenciamento de tráfego</a:t>
              </a:r>
            </a:p>
          </p:txBody>
        </p:sp>
        <p:sp>
          <p:nvSpPr>
            <p:cNvPr id="8" name="Forma livre 7"/>
            <p:cNvSpPr/>
            <p:nvPr/>
          </p:nvSpPr>
          <p:spPr>
            <a:xfrm>
              <a:off x="784"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b="1" dirty="0">
                  <a:solidFill>
                    <a:srgbClr val="FFFF00"/>
                  </a:solidFill>
                  <a:effectLst>
                    <a:outerShdw blurRad="38100" dist="38100" dir="2700000" algn="tl">
                      <a:srgbClr val="000000">
                        <a:alpha val="43137"/>
                      </a:srgbClr>
                    </a:outerShdw>
                  </a:effectLst>
                  <a:latin typeface="Arial Narrow" pitchFamily="34" charset="0"/>
                  <a:cs typeface="Arial" pitchFamily="34" charset="0"/>
                </a:rPr>
                <a:t>2.1 Gerenciamento e controle de tráfego</a:t>
              </a:r>
            </a:p>
          </p:txBody>
        </p:sp>
        <p:sp>
          <p:nvSpPr>
            <p:cNvPr id="10" name="Forma livre 9"/>
            <p:cNvSpPr/>
            <p:nvPr/>
          </p:nvSpPr>
          <p:spPr>
            <a:xfrm>
              <a:off x="1629"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2.2 Gerenciamento de incidentes relacionados ao transporte</a:t>
              </a:r>
            </a:p>
          </p:txBody>
        </p:sp>
        <p:sp>
          <p:nvSpPr>
            <p:cNvPr id="12" name="Forma livre 11"/>
            <p:cNvSpPr/>
            <p:nvPr/>
          </p:nvSpPr>
          <p:spPr>
            <a:xfrm>
              <a:off x="2474" y="2596"/>
              <a:ext cx="812"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2.3 Gerenciamento de demanda</a:t>
              </a:r>
            </a:p>
          </p:txBody>
        </p:sp>
        <p:sp>
          <p:nvSpPr>
            <p:cNvPr id="14" name="Forma livre 13"/>
            <p:cNvSpPr/>
            <p:nvPr/>
          </p:nvSpPr>
          <p:spPr>
            <a:xfrm>
              <a:off x="3320"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2.4 Gerenciamento de manutenção da infraestrutura do transporte</a:t>
              </a:r>
            </a:p>
          </p:txBody>
        </p:sp>
        <p:sp>
          <p:nvSpPr>
            <p:cNvPr id="16" name="Forma livre 15"/>
            <p:cNvSpPr/>
            <p:nvPr/>
          </p:nvSpPr>
          <p:spPr>
            <a:xfrm>
              <a:off x="4165"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2.5 Diretrizes/ cumprimento das regras de trânsito</a:t>
              </a:r>
            </a:p>
          </p:txBody>
        </p:sp>
      </p:grpSp>
      <p:sp>
        <p:nvSpPr>
          <p:cNvPr id="17" name="Forma livre 16"/>
          <p:cNvSpPr/>
          <p:nvPr/>
        </p:nvSpPr>
        <p:spPr>
          <a:xfrm>
            <a:off x="66119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873936" name="Rectangle 16"/>
          <p:cNvSpPr>
            <a:spLocks/>
          </p:cNvSpPr>
          <p:nvPr/>
        </p:nvSpPr>
        <p:spPr bwMode="auto">
          <a:xfrm>
            <a:off x="250825" y="228600"/>
            <a:ext cx="8713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itchFamily="34" charset="0"/>
              </a:defRPr>
            </a:lvl1pPr>
            <a:lvl2pPr>
              <a:spcBef>
                <a:spcPct val="0"/>
              </a:spcBef>
              <a:defRPr sz="4400">
                <a:solidFill>
                  <a:schemeClr val="tx2"/>
                </a:solidFill>
                <a:latin typeface="Tw Cen MT" pitchFamily="34" charset="0"/>
              </a:defRPr>
            </a:lvl2pPr>
            <a:lvl3pPr>
              <a:spcBef>
                <a:spcPct val="0"/>
              </a:spcBef>
              <a:defRPr sz="4400">
                <a:solidFill>
                  <a:schemeClr val="tx2"/>
                </a:solidFill>
                <a:latin typeface="Tw Cen MT" pitchFamily="34" charset="0"/>
              </a:defRPr>
            </a:lvl3pPr>
            <a:lvl4pPr>
              <a:spcBef>
                <a:spcPct val="0"/>
              </a:spcBef>
              <a:defRPr sz="4400">
                <a:solidFill>
                  <a:schemeClr val="tx2"/>
                </a:solidFill>
                <a:latin typeface="Tw Cen MT" pitchFamily="34" charset="0"/>
              </a:defRPr>
            </a:lvl4pPr>
            <a:lvl5pPr>
              <a:spcBef>
                <a:spcPct val="0"/>
              </a:spcBef>
              <a:defRPr sz="4400">
                <a:solidFill>
                  <a:schemeClr val="tx2"/>
                </a:solidFill>
                <a:latin typeface="Tw Cen MT" pitchFamily="34" charset="0"/>
              </a:defRPr>
            </a:lvl5pPr>
            <a:lvl6pPr marL="457200" eaLnBrk="0" fontAlgn="base" hangingPunct="0">
              <a:spcBef>
                <a:spcPct val="0"/>
              </a:spcBef>
              <a:spcAft>
                <a:spcPct val="0"/>
              </a:spcAft>
              <a:defRPr sz="4400">
                <a:solidFill>
                  <a:schemeClr val="tx2"/>
                </a:solidFill>
                <a:latin typeface="Tw Cen MT" pitchFamily="34" charset="0"/>
              </a:defRPr>
            </a:lvl6pPr>
            <a:lvl7pPr marL="914400" eaLnBrk="0" fontAlgn="base" hangingPunct="0">
              <a:spcBef>
                <a:spcPct val="0"/>
              </a:spcBef>
              <a:spcAft>
                <a:spcPct val="0"/>
              </a:spcAft>
              <a:defRPr sz="4400">
                <a:solidFill>
                  <a:schemeClr val="tx2"/>
                </a:solidFill>
                <a:latin typeface="Tw Cen MT" pitchFamily="34" charset="0"/>
              </a:defRPr>
            </a:lvl7pPr>
            <a:lvl8pPr marL="1371600" eaLnBrk="0" fontAlgn="base" hangingPunct="0">
              <a:spcBef>
                <a:spcPct val="0"/>
              </a:spcBef>
              <a:spcAft>
                <a:spcPct val="0"/>
              </a:spcAft>
              <a:defRPr sz="4400">
                <a:solidFill>
                  <a:schemeClr val="tx2"/>
                </a:solidFill>
                <a:latin typeface="Tw Cen MT" pitchFamily="34" charset="0"/>
              </a:defRPr>
            </a:lvl8pPr>
            <a:lvl9pPr marL="1828800" eaLnBrk="0" fontAlgn="base" hangingPunct="0">
              <a:spcBef>
                <a:spcPct val="0"/>
              </a:spcBef>
              <a:spcAft>
                <a:spcPct val="0"/>
              </a:spcAft>
              <a:defRPr sz="4400">
                <a:solidFill>
                  <a:schemeClr val="tx2"/>
                </a:solidFill>
                <a:latin typeface="Tw Cen MT" pitchFamily="34" charset="0"/>
              </a:defRPr>
            </a:lvl9pPr>
          </a:lstStyle>
          <a:p>
            <a:pPr>
              <a:buClrTx/>
              <a:buSzTx/>
              <a:buFontTx/>
              <a:buNone/>
            </a:pPr>
            <a:r>
              <a:rPr lang="pt-BR" altLang="pt-BR" sz="2800" b="1" dirty="0"/>
              <a:t>14813 – 1:</a:t>
            </a:r>
            <a:r>
              <a:rPr lang="pt-BR" altLang="pt-BR" sz="3200" b="1" dirty="0"/>
              <a:t> Domínios de serviços (grupos) ITS</a:t>
            </a:r>
            <a:r>
              <a:rPr lang="pt-BR" altLang="pt-BR" sz="3200" dirty="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70" name="Rectangle 2"/>
          <p:cNvSpPr>
            <a:spLocks noGrp="1"/>
          </p:cNvSpPr>
          <p:nvPr>
            <p:ph type="title"/>
          </p:nvPr>
        </p:nvSpPr>
        <p:spPr>
          <a:xfrm>
            <a:off x="179388" y="228600"/>
            <a:ext cx="8785225" cy="990600"/>
          </a:xfrm>
        </p:spPr>
        <p:txBody>
          <a:bodyPr/>
          <a:lstStyle/>
          <a:p>
            <a:r>
              <a:rPr lang="pt-BR" altLang="ja-JP" sz="2800" b="1"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2000" b="1" smtClean="0">
                <a:effectLst>
                  <a:outerShdw blurRad="38100" dist="38100" dir="2700000" algn="tl">
                    <a:srgbClr val="C0C0C0"/>
                  </a:outerShdw>
                </a:effectLst>
              </a:rPr>
              <a:t>Traffic Management</a:t>
            </a:r>
            <a:r>
              <a:rPr lang="pt-BR" altLang="ja-JP" sz="2800" b="1" smtClean="0">
                <a:solidFill>
                  <a:srgbClr val="FF0000"/>
                </a:solidFill>
                <a:effectLst>
                  <a:outerShdw blurRad="38100" dist="38100" dir="2700000" algn="tl">
                    <a:srgbClr val="C0C0C0"/>
                  </a:outerShdw>
                </a:effectLst>
                <a:ea typeface="ＭＳ Ｐゴシック" pitchFamily="34" charset="-128"/>
              </a:rPr>
              <a:t>)</a:t>
            </a:r>
            <a:r>
              <a:rPr lang="pt-BR" altLang="ja-JP" sz="3600" b="1" smtClean="0">
                <a:effectLst>
                  <a:outerShdw blurRad="38100" dist="38100" dir="2700000" algn="tl">
                    <a:srgbClr val="C0C0C0"/>
                  </a:outerShdw>
                </a:effectLst>
                <a:ea typeface="ＭＳ Ｐゴシック" pitchFamily="34" charset="-128"/>
              </a:rPr>
              <a:t>: </a:t>
            </a:r>
            <a:r>
              <a:rPr lang="pt-BR" altLang="pt-BR" sz="3600" b="1" smtClean="0">
                <a:solidFill>
                  <a:srgbClr val="0000CC"/>
                </a:solidFill>
                <a:effectLst>
                  <a:outerShdw blurRad="38100" dist="38100" dir="2700000" algn="tl">
                    <a:srgbClr val="C0C0C0"/>
                  </a:outerShdw>
                </a:effectLst>
              </a:rPr>
              <a:t>Serviços/funções envolvidas</a:t>
            </a:r>
            <a:r>
              <a:rPr lang="pt-BR" altLang="pt-BR" smtClean="0">
                <a:effectLst>
                  <a:outerShdw blurRad="38100" dist="38100" dir="2700000" algn="tl">
                    <a:srgbClr val="C0C0C0"/>
                  </a:outerShdw>
                </a:effectLst>
              </a:rPr>
              <a:t>  </a:t>
            </a:r>
            <a:r>
              <a:rPr lang="pt-BR" altLang="ja-JP" sz="3600" b="1" smtClean="0">
                <a:effectLst>
                  <a:outerShdw blurRad="38100" dist="38100" dir="2700000" algn="tl">
                    <a:srgbClr val="C0C0C0"/>
                  </a:outerShdw>
                </a:effectLst>
                <a:ea typeface="ＭＳ Ｐゴシック" pitchFamily="34" charset="-128"/>
              </a:rPr>
              <a:t> </a:t>
            </a:r>
            <a:endParaRPr lang="pt-BR" altLang="pt-BR" sz="3600" b="1" smtClean="0">
              <a:effectLst>
                <a:outerShdw blurRad="38100" dist="38100" dir="2700000" algn="tl">
                  <a:srgbClr val="C0C0C0"/>
                </a:outerShdw>
              </a:effectLst>
              <a:ea typeface="ＭＳ Ｐゴシック" pitchFamily="34" charset="-128"/>
            </a:endParaRPr>
          </a:p>
        </p:txBody>
      </p:sp>
      <p:sp>
        <p:nvSpPr>
          <p:cNvPr id="1875971" name="Rectangle 3"/>
          <p:cNvSpPr>
            <a:spLocks noGrp="1"/>
          </p:cNvSpPr>
          <p:nvPr>
            <p:ph type="body" idx="1"/>
          </p:nvPr>
        </p:nvSpPr>
        <p:spPr>
          <a:xfrm>
            <a:off x="250825" y="1600200"/>
            <a:ext cx="8713788" cy="4852988"/>
          </a:xfrm>
        </p:spPr>
        <p:txBody>
          <a:bodyPr/>
          <a:lstStyle/>
          <a:p>
            <a:pPr>
              <a:lnSpc>
                <a:spcPct val="80000"/>
              </a:lnSpc>
            </a:pPr>
            <a:r>
              <a:rPr lang="en-US" altLang="pt-BR" sz="2400" b="1" dirty="0" err="1" smtClean="0">
                <a:solidFill>
                  <a:srgbClr val="FF0000"/>
                </a:solidFill>
                <a:effectLst>
                  <a:outerShdw blurRad="38100" dist="38100" dir="2700000" algn="tl">
                    <a:srgbClr val="C0C0C0"/>
                  </a:outerShdw>
                </a:effectLst>
              </a:rPr>
              <a:t>Gerenciamento</a:t>
            </a:r>
            <a:r>
              <a:rPr lang="en-US" altLang="pt-BR" sz="2400" b="1" dirty="0" smtClean="0">
                <a:solidFill>
                  <a:srgbClr val="FF0000"/>
                </a:solidFill>
                <a:effectLst>
                  <a:outerShdw blurRad="38100" dist="38100" dir="2700000" algn="tl">
                    <a:srgbClr val="C0C0C0"/>
                  </a:outerShdw>
                </a:effectLst>
              </a:rPr>
              <a:t> e </a:t>
            </a:r>
            <a:r>
              <a:rPr lang="en-US" altLang="pt-BR" sz="2400" b="1" dirty="0" err="1" smtClean="0">
                <a:solidFill>
                  <a:srgbClr val="FF0000"/>
                </a:solidFill>
                <a:effectLst>
                  <a:outerShdw blurRad="38100" dist="38100" dir="2700000" algn="tl">
                    <a:srgbClr val="C0C0C0"/>
                  </a:outerShdw>
                </a:effectLst>
              </a:rPr>
              <a:t>controle</a:t>
            </a:r>
            <a:r>
              <a:rPr lang="en-US" altLang="pt-BR" sz="2400" b="1" dirty="0" smtClean="0">
                <a:solidFill>
                  <a:srgbClr val="FF0000"/>
                </a:solidFill>
                <a:effectLst>
                  <a:outerShdw blurRad="38100" dist="38100" dir="2700000" algn="tl">
                    <a:srgbClr val="C0C0C0"/>
                  </a:outerShdw>
                </a:effectLst>
              </a:rPr>
              <a:t> </a:t>
            </a:r>
            <a:r>
              <a:rPr lang="en-US" altLang="pt-BR" sz="2400" b="1" dirty="0" smtClean="0">
                <a:solidFill>
                  <a:srgbClr val="0000CC"/>
                </a:solidFill>
                <a:effectLst>
                  <a:outerShdw blurRad="38100" dist="38100" dir="2700000" algn="tl">
                    <a:srgbClr val="C0C0C0"/>
                  </a:outerShdw>
                </a:effectLst>
              </a:rPr>
              <a:t>(dos </a:t>
            </a:r>
            <a:r>
              <a:rPr lang="en-US" altLang="pt-BR" sz="2400" b="1" dirty="0" err="1" smtClean="0">
                <a:solidFill>
                  <a:srgbClr val="0000CC"/>
                </a:solidFill>
                <a:effectLst>
                  <a:outerShdw blurRad="38100" dist="38100" dir="2700000" algn="tl">
                    <a:srgbClr val="C0C0C0"/>
                  </a:outerShdw>
                </a:effectLst>
              </a:rPr>
              <a:t>fluxos</a:t>
            </a:r>
            <a:r>
              <a:rPr lang="en-US" altLang="pt-BR" sz="2400" b="1" dirty="0" smtClean="0">
                <a:solidFill>
                  <a:srgbClr val="0000CC"/>
                </a:solidFill>
                <a:effectLst>
                  <a:outerShdw blurRad="38100" dist="38100" dir="2700000" algn="tl">
                    <a:srgbClr val="C0C0C0"/>
                  </a:outerShdw>
                </a:effectLst>
              </a:rPr>
              <a:t>)</a:t>
            </a:r>
            <a:r>
              <a:rPr lang="en-US" altLang="pt-BR" sz="2400" b="1" dirty="0" smtClean="0">
                <a:solidFill>
                  <a:srgbClr val="FF0000"/>
                </a:solidFill>
                <a:effectLst>
                  <a:outerShdw blurRad="38100" dist="38100" dir="2700000" algn="tl">
                    <a:srgbClr val="C0C0C0"/>
                  </a:outerShdw>
                </a:effectLst>
              </a:rPr>
              <a:t> de </a:t>
            </a:r>
            <a:r>
              <a:rPr lang="en-US" altLang="pt-BR" sz="2400" b="1" dirty="0" err="1" smtClean="0">
                <a:solidFill>
                  <a:srgbClr val="FF0000"/>
                </a:solidFill>
                <a:effectLst>
                  <a:outerShdw blurRad="38100" dist="38100" dir="2700000" algn="tl">
                    <a:srgbClr val="C0C0C0"/>
                  </a:outerShdw>
                </a:effectLst>
              </a:rPr>
              <a:t>tráfego</a:t>
            </a:r>
            <a:endParaRPr lang="en-US" altLang="pt-BR" sz="2400" b="1" dirty="0" smtClean="0">
              <a:solidFill>
                <a:srgbClr val="FF0000"/>
              </a:solidFill>
              <a:effectLst>
                <a:outerShdw blurRad="38100" dist="38100" dir="2700000" algn="tl">
                  <a:srgbClr val="C0C0C0"/>
                </a:outerShdw>
              </a:effectLst>
            </a:endParaRPr>
          </a:p>
          <a:p>
            <a:pPr lvl="1">
              <a:lnSpc>
                <a:spcPct val="80000"/>
              </a:lnSpc>
            </a:pPr>
            <a:r>
              <a:rPr lang="en-US" altLang="pt-BR" sz="2000" dirty="0" smtClean="0">
                <a:effectLst>
                  <a:outerShdw blurRad="38100" dist="38100" dir="2700000" algn="tl">
                    <a:srgbClr val="C0C0C0"/>
                  </a:outerShdw>
                </a:effectLst>
              </a:rPr>
              <a:t>Traffic Management and Control (AUTROADS)</a:t>
            </a:r>
          </a:p>
          <a:p>
            <a:pPr lvl="1">
              <a:lnSpc>
                <a:spcPct val="80000"/>
              </a:lnSpc>
            </a:pPr>
            <a:r>
              <a:rPr lang="en-US" altLang="pt-BR" sz="2000" dirty="0" smtClean="0">
                <a:effectLst>
                  <a:outerShdw blurRad="38100" dist="38100" dir="2700000" algn="tl">
                    <a:srgbClr val="C0C0C0"/>
                  </a:outerShdw>
                </a:effectLst>
                <a:hlinkClick r:id="rId3"/>
              </a:rPr>
              <a:t>Traffic Control</a:t>
            </a:r>
            <a:r>
              <a:rPr lang="en-US" altLang="pt-BR" sz="2000" dirty="0" smtClean="0">
                <a:effectLst>
                  <a:outerShdw blurRad="38100" dist="38100" dir="2700000" algn="tl">
                    <a:srgbClr val="C0C0C0"/>
                  </a:outerShdw>
                </a:effectLst>
              </a:rPr>
              <a:t> (CANADA)</a:t>
            </a:r>
            <a:endParaRPr lang="pt-BR" altLang="pt-BR" sz="2000" dirty="0" smtClean="0">
              <a:effectLst>
                <a:outerShdw blurRad="38100" dist="38100" dir="2700000" algn="tl">
                  <a:srgbClr val="C0C0C0"/>
                </a:outerShdw>
              </a:effectLst>
            </a:endParaRPr>
          </a:p>
          <a:p>
            <a:pPr>
              <a:lnSpc>
                <a:spcPct val="80000"/>
              </a:lnSpc>
            </a:pPr>
            <a:r>
              <a:rPr lang="pt-BR" altLang="pt-BR" sz="2100" b="1" dirty="0" smtClean="0">
                <a:solidFill>
                  <a:srgbClr val="00B050"/>
                </a:solidFill>
                <a:effectLst>
                  <a:outerShdw blurRad="38100" dist="38100" dir="2700000" algn="tl">
                    <a:srgbClr val="C0C0C0"/>
                  </a:outerShdw>
                </a:effectLst>
              </a:rPr>
              <a:t>Gerenciamento de incidentes relacionados ao transporte</a:t>
            </a: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rPr>
              <a:t>Incident</a:t>
            </a:r>
            <a:r>
              <a:rPr lang="pt-BR" altLang="pt-BR" sz="2000" dirty="0" smtClean="0">
                <a:solidFill>
                  <a:schemeClr val="bg1">
                    <a:lumMod val="65000"/>
                  </a:schemeClr>
                </a:solidFill>
                <a:effectLst>
                  <a:outerShdw blurRad="38100" dist="38100" dir="2700000" algn="tl">
                    <a:srgbClr val="C0C0C0"/>
                  </a:outerShdw>
                </a:effectLst>
              </a:rPr>
              <a:t> Management (AUTROADS / CANADA)</a:t>
            </a:r>
          </a:p>
          <a:p>
            <a:pPr>
              <a:lnSpc>
                <a:spcPct val="80000"/>
              </a:lnSpc>
            </a:pPr>
            <a:r>
              <a:rPr lang="pt-BR" altLang="pt-BR" sz="2100" b="1" dirty="0" smtClean="0">
                <a:solidFill>
                  <a:schemeClr val="bg1">
                    <a:lumMod val="65000"/>
                  </a:schemeClr>
                </a:solidFill>
                <a:effectLst>
                  <a:outerShdw blurRad="38100" dist="38100" dir="2700000" algn="tl">
                    <a:srgbClr val="C0C0C0"/>
                  </a:outerShdw>
                </a:effectLst>
              </a:rPr>
              <a:t>Gerenciamento de demanda</a:t>
            </a: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rPr>
              <a:t>Demand</a:t>
            </a:r>
            <a:r>
              <a:rPr lang="pt-BR" altLang="pt-BR" sz="2000" dirty="0" smtClean="0">
                <a:solidFill>
                  <a:schemeClr val="bg1">
                    <a:lumMod val="65000"/>
                  </a:schemeClr>
                </a:solidFill>
                <a:effectLst>
                  <a:outerShdw blurRad="38100" dist="38100" dir="2700000" algn="tl">
                    <a:srgbClr val="C0C0C0"/>
                  </a:outerShdw>
                </a:effectLst>
              </a:rPr>
              <a:t> Management (AUTROADS)</a:t>
            </a: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hlinkClick r:id="rId4"/>
              </a:rPr>
              <a:t>Travel</a:t>
            </a:r>
            <a:r>
              <a:rPr lang="pt-BR" altLang="pt-BR" sz="2000" dirty="0" smtClean="0">
                <a:solidFill>
                  <a:schemeClr val="bg1">
                    <a:lumMod val="65000"/>
                  </a:schemeClr>
                </a:solidFill>
                <a:effectLst>
                  <a:outerShdw blurRad="38100" dist="38100" dir="2700000" algn="tl">
                    <a:srgbClr val="C0C0C0"/>
                  </a:outerShdw>
                </a:effectLst>
                <a:hlinkClick r:id="rId4"/>
              </a:rPr>
              <a:t> </a:t>
            </a:r>
            <a:r>
              <a:rPr lang="pt-BR" altLang="pt-BR" sz="2000" dirty="0" err="1" smtClean="0">
                <a:solidFill>
                  <a:schemeClr val="bg1">
                    <a:lumMod val="65000"/>
                  </a:schemeClr>
                </a:solidFill>
                <a:effectLst>
                  <a:outerShdw blurRad="38100" dist="38100" dir="2700000" algn="tl">
                    <a:srgbClr val="C0C0C0"/>
                  </a:outerShdw>
                </a:effectLst>
                <a:hlinkClick r:id="rId4"/>
              </a:rPr>
              <a:t>Demand</a:t>
            </a:r>
            <a:r>
              <a:rPr lang="pt-BR" altLang="pt-BR" sz="2000" dirty="0" smtClean="0">
                <a:solidFill>
                  <a:schemeClr val="bg1">
                    <a:lumMod val="65000"/>
                  </a:schemeClr>
                </a:solidFill>
                <a:effectLst>
                  <a:outerShdw blurRad="38100" dist="38100" dir="2700000" algn="tl">
                    <a:srgbClr val="C0C0C0"/>
                  </a:outerShdw>
                </a:effectLst>
                <a:hlinkClick r:id="rId4"/>
              </a:rPr>
              <a:t> Management</a:t>
            </a:r>
            <a:r>
              <a:rPr lang="pt-BR" altLang="pt-BR" sz="2000" dirty="0" smtClean="0">
                <a:solidFill>
                  <a:schemeClr val="bg1">
                    <a:lumMod val="65000"/>
                  </a:schemeClr>
                </a:solidFill>
                <a:effectLst>
                  <a:outerShdw blurRad="38100" dist="38100" dir="2700000" algn="tl">
                    <a:srgbClr val="C0C0C0"/>
                  </a:outerShdw>
                </a:effectLst>
              </a:rPr>
              <a:t> (CANADA)</a:t>
            </a:r>
          </a:p>
          <a:p>
            <a:pPr>
              <a:lnSpc>
                <a:spcPct val="80000"/>
              </a:lnSpc>
            </a:pPr>
            <a:r>
              <a:rPr lang="pt-BR" altLang="pt-BR" sz="2100" b="1" dirty="0" smtClean="0">
                <a:solidFill>
                  <a:schemeClr val="bg1">
                    <a:lumMod val="65000"/>
                  </a:schemeClr>
                </a:solidFill>
                <a:effectLst>
                  <a:outerShdw blurRad="38100" dist="38100" dir="2700000" algn="tl">
                    <a:srgbClr val="C0C0C0"/>
                  </a:outerShdw>
                </a:effectLst>
              </a:rPr>
              <a:t>Gerenciamento de manutenção da infraestrutura do transporte</a:t>
            </a:r>
            <a:r>
              <a:rPr lang="pt-BR" altLang="pt-BR" sz="2100" dirty="0" smtClean="0">
                <a:solidFill>
                  <a:schemeClr val="bg1">
                    <a:lumMod val="65000"/>
                  </a:schemeClr>
                </a:solidFill>
                <a:effectLst>
                  <a:outerShdw blurRad="38100" dist="38100" dir="2700000" algn="tl">
                    <a:srgbClr val="C0C0C0"/>
                  </a:outerShdw>
                </a:effectLst>
              </a:rPr>
              <a:t> </a:t>
            </a:r>
            <a:endParaRPr lang="pt-BR" altLang="pt-BR" sz="2100" b="1" dirty="0" smtClean="0">
              <a:solidFill>
                <a:schemeClr val="bg1">
                  <a:lumMod val="65000"/>
                </a:schemeClr>
              </a:solidFill>
              <a:effectLst>
                <a:outerShdw blurRad="38100" dist="38100" dir="2700000" algn="tl">
                  <a:srgbClr val="C0C0C0"/>
                </a:outerShdw>
              </a:effectLst>
            </a:endParaRP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rPr>
              <a:t>Infrastructure</a:t>
            </a:r>
            <a:r>
              <a:rPr lang="pt-BR" altLang="pt-BR" sz="2000" dirty="0" smtClean="0">
                <a:solidFill>
                  <a:schemeClr val="bg1">
                    <a:lumMod val="65000"/>
                  </a:schemeClr>
                </a:solidFill>
                <a:effectLst>
                  <a:outerShdw blurRad="38100" dist="38100" dir="2700000" algn="tl">
                    <a:srgbClr val="C0C0C0"/>
                  </a:outerShdw>
                </a:effectLst>
              </a:rPr>
              <a:t> </a:t>
            </a:r>
            <a:r>
              <a:rPr lang="pt-BR" altLang="pt-BR" sz="2000" dirty="0" err="1" smtClean="0">
                <a:solidFill>
                  <a:schemeClr val="bg1">
                    <a:lumMod val="65000"/>
                  </a:schemeClr>
                </a:solidFill>
                <a:effectLst>
                  <a:outerShdw blurRad="38100" dist="38100" dir="2700000" algn="tl">
                    <a:srgbClr val="C0C0C0"/>
                  </a:outerShdw>
                </a:effectLst>
              </a:rPr>
              <a:t>Maintenance</a:t>
            </a:r>
            <a:r>
              <a:rPr lang="pt-BR" altLang="pt-BR" sz="2000" dirty="0" smtClean="0">
                <a:solidFill>
                  <a:schemeClr val="bg1">
                    <a:lumMod val="65000"/>
                  </a:schemeClr>
                </a:solidFill>
                <a:effectLst>
                  <a:outerShdw blurRad="38100" dist="38100" dir="2700000" algn="tl">
                    <a:srgbClr val="C0C0C0"/>
                  </a:outerShdw>
                </a:effectLst>
              </a:rPr>
              <a:t> Management (AUSTROADS)</a:t>
            </a:r>
            <a:endParaRPr lang="en-US" altLang="pt-BR" sz="2000" dirty="0" smtClean="0">
              <a:solidFill>
                <a:schemeClr val="bg1">
                  <a:lumMod val="65000"/>
                </a:schemeClr>
              </a:solidFill>
              <a:effectLst>
                <a:outerShdw blurRad="38100" dist="38100" dir="2700000" algn="tl">
                  <a:srgbClr val="C0C0C0"/>
                </a:outerShdw>
              </a:effectLst>
            </a:endParaRPr>
          </a:p>
          <a:p>
            <a:pPr>
              <a:lnSpc>
                <a:spcPct val="80000"/>
              </a:lnSpc>
            </a:pPr>
            <a:r>
              <a:rPr lang="pt-BR" altLang="pt-BR" sz="2100" b="1" dirty="0" smtClean="0">
                <a:solidFill>
                  <a:schemeClr val="bg1">
                    <a:lumMod val="65000"/>
                  </a:schemeClr>
                </a:solidFill>
                <a:effectLst>
                  <a:outerShdw blurRad="38100" dist="38100" dir="2700000" algn="tl">
                    <a:srgbClr val="C0C0C0"/>
                  </a:outerShdw>
                </a:effectLst>
              </a:rPr>
              <a:t>Diretrizes/ cumprimento das regras de trânsito</a:t>
            </a:r>
            <a:endParaRPr lang="en-US" altLang="pt-BR" sz="2100" b="1" dirty="0" smtClean="0">
              <a:solidFill>
                <a:schemeClr val="bg1">
                  <a:lumMod val="65000"/>
                </a:schemeClr>
              </a:solidFill>
              <a:effectLst>
                <a:outerShdw blurRad="38100" dist="38100" dir="2700000" algn="tl">
                  <a:srgbClr val="C0C0C0"/>
                </a:outerShdw>
              </a:effectLst>
            </a:endParaRPr>
          </a:p>
          <a:p>
            <a:pPr lvl="1">
              <a:lnSpc>
                <a:spcPct val="80000"/>
              </a:lnSpc>
            </a:pPr>
            <a:r>
              <a:rPr lang="en-US" altLang="pt-BR" sz="2000" dirty="0" smtClean="0">
                <a:solidFill>
                  <a:schemeClr val="bg1">
                    <a:lumMod val="65000"/>
                  </a:schemeClr>
                </a:solidFill>
                <a:effectLst>
                  <a:outerShdw blurRad="38100" dist="38100" dir="2700000" algn="tl">
                    <a:srgbClr val="C0C0C0"/>
                  </a:outerShdw>
                </a:effectLst>
              </a:rPr>
              <a:t>Policing / Enforcing Traffic Regulations (AUTROADS)</a:t>
            </a:r>
          </a:p>
          <a:p>
            <a:pPr lvl="1">
              <a:lnSpc>
                <a:spcPct val="80000"/>
              </a:lnSpc>
            </a:pPr>
            <a:r>
              <a:rPr lang="en-US" altLang="pt-BR" sz="2000" dirty="0" smtClean="0">
                <a:solidFill>
                  <a:schemeClr val="bg1">
                    <a:lumMod val="65000"/>
                  </a:schemeClr>
                </a:solidFill>
                <a:effectLst>
                  <a:outerShdw blurRad="38100" dist="38100" dir="2700000" algn="tl">
                    <a:srgbClr val="C0C0C0"/>
                  </a:outerShdw>
                </a:effectLst>
                <a:hlinkClick r:id="rId5"/>
              </a:rPr>
              <a:t>Automated Dynamic Warning and Enforcement</a:t>
            </a:r>
            <a:r>
              <a:rPr lang="en-US" altLang="pt-BR" sz="2000" dirty="0" smtClean="0">
                <a:solidFill>
                  <a:schemeClr val="bg1">
                    <a:lumMod val="65000"/>
                  </a:schemeClr>
                </a:solidFill>
                <a:effectLst>
                  <a:outerShdw blurRad="38100" dist="38100" dir="2700000" algn="tl">
                    <a:srgbClr val="C0C0C0"/>
                  </a:outerShdw>
                </a:effectLst>
              </a:rPr>
              <a:t> </a:t>
            </a:r>
            <a:r>
              <a:rPr lang="pt-BR" altLang="pt-BR" sz="2100" dirty="0" smtClean="0">
                <a:solidFill>
                  <a:schemeClr val="bg1">
                    <a:lumMod val="65000"/>
                  </a:schemeClr>
                </a:solidFill>
                <a:effectLst>
                  <a:outerShdw blurRad="38100" dist="38100" dir="2700000" algn="tl">
                    <a:srgbClr val="C0C0C0"/>
                  </a:outerShdw>
                </a:effectLst>
              </a:rPr>
              <a:t>(CANADA)</a:t>
            </a:r>
          </a:p>
          <a:p>
            <a:pPr lvl="1">
              <a:lnSpc>
                <a:spcPct val="80000"/>
              </a:lnSpc>
            </a:pPr>
            <a:r>
              <a:rPr lang="en-US" altLang="pt-BR" sz="2200" dirty="0" smtClean="0">
                <a:solidFill>
                  <a:schemeClr val="bg1">
                    <a:lumMod val="65000"/>
                  </a:schemeClr>
                </a:solidFill>
                <a:effectLst>
                  <a:outerShdw blurRad="38100" dist="38100" dir="2700000" algn="tl">
                    <a:srgbClr val="C0C0C0"/>
                  </a:outerShdw>
                </a:effectLst>
                <a:hlinkClick r:id="rId6"/>
              </a:rPr>
              <a:t>Emissions Testing And Mitigation</a:t>
            </a:r>
            <a:r>
              <a:rPr lang="en-US" altLang="pt-BR" sz="2200" b="1" dirty="0" smtClean="0">
                <a:solidFill>
                  <a:schemeClr val="bg1">
                    <a:lumMod val="65000"/>
                  </a:schemeClr>
                </a:solidFill>
                <a:effectLst>
                  <a:outerShdw blurRad="38100" dist="38100" dir="2700000" algn="tl">
                    <a:srgbClr val="C0C0C0"/>
                  </a:outerShdw>
                </a:effectLst>
              </a:rPr>
              <a:t> </a:t>
            </a:r>
            <a:r>
              <a:rPr lang="en-US" altLang="pt-BR" sz="2200" dirty="0" smtClean="0">
                <a:solidFill>
                  <a:schemeClr val="bg1">
                    <a:lumMod val="65000"/>
                  </a:schemeClr>
                </a:solidFill>
                <a:effectLst>
                  <a:outerShdw blurRad="38100" dist="38100" dir="2700000" algn="tl">
                    <a:srgbClr val="C0C0C0"/>
                  </a:outerShdw>
                </a:effectLst>
              </a:rPr>
              <a:t>(CANADA)</a:t>
            </a:r>
            <a:endParaRPr lang="pt-BR" altLang="pt-BR" sz="1600" dirty="0" smtClean="0">
              <a:solidFill>
                <a:schemeClr val="bg1">
                  <a:lumMod val="65000"/>
                </a:schemeClr>
              </a:solidFill>
              <a:effectLst>
                <a:outerShdw blurRad="38100" dist="38100" dir="2700000" algn="tl">
                  <a:srgbClr val="C0C0C0"/>
                </a:outerShdw>
              </a:effectLst>
            </a:endParaRPr>
          </a:p>
          <a:p>
            <a:pPr lvl="1">
              <a:lnSpc>
                <a:spcPct val="80000"/>
              </a:lnSpc>
            </a:pPr>
            <a:endParaRPr lang="pt-BR" altLang="pt-BR" sz="20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018" name="Rectangle 2"/>
          <p:cNvSpPr>
            <a:spLocks noGrp="1"/>
          </p:cNvSpPr>
          <p:nvPr>
            <p:ph type="title"/>
          </p:nvPr>
        </p:nvSpPr>
        <p:spPr>
          <a:xfrm>
            <a:off x="323850" y="228600"/>
            <a:ext cx="8640763" cy="990600"/>
          </a:xfrm>
        </p:spPr>
        <p:txBody>
          <a:bodyPr/>
          <a:lstStyle/>
          <a:p>
            <a:r>
              <a:rPr lang="pt-BR" altLang="ja-JP" sz="2800" b="1" dirty="0"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2000" b="1" dirty="0" smtClean="0">
                <a:effectLst>
                  <a:outerShdw blurRad="38100" dist="38100" dir="2700000" algn="tl">
                    <a:srgbClr val="C0C0C0"/>
                  </a:outerShdw>
                </a:effectLst>
              </a:rPr>
              <a:t>(ITS CANADA)</a:t>
            </a:r>
            <a:r>
              <a:rPr lang="pt-BR" altLang="ja-JP" sz="2800" b="1" dirty="0" smtClean="0">
                <a:solidFill>
                  <a:srgbClr val="FF0000"/>
                </a:solidFill>
                <a:effectLst>
                  <a:outerShdw blurRad="38100" dist="38100" dir="2700000" algn="tl">
                    <a:srgbClr val="C0C0C0"/>
                  </a:outerShdw>
                </a:effectLst>
                <a:ea typeface="ＭＳ Ｐゴシック" pitchFamily="34" charset="-128"/>
              </a:rPr>
              <a:t> </a:t>
            </a:r>
            <a:r>
              <a:rPr lang="pt-BR" altLang="ja-JP" sz="2400" b="1" dirty="0" smtClean="0">
                <a:solidFill>
                  <a:srgbClr val="0000CC"/>
                </a:solidFill>
                <a:effectLst>
                  <a:outerShdw blurRad="38100" dist="38100" dir="2700000" algn="tl">
                    <a:srgbClr val="C0C0C0"/>
                  </a:outerShdw>
                </a:effectLst>
                <a:ea typeface="ＭＳ Ｐゴシック" pitchFamily="34" charset="-128"/>
              </a:rPr>
              <a:t>Gerenciamento e controle </a:t>
            </a:r>
            <a:r>
              <a:rPr lang="pt-BR" altLang="ja-JP" sz="2400" b="1" dirty="0" smtClean="0">
                <a:solidFill>
                  <a:schemeClr val="tx1"/>
                </a:solidFill>
                <a:effectLst>
                  <a:outerShdw blurRad="38100" dist="38100" dir="2700000" algn="tl">
                    <a:srgbClr val="C0C0C0"/>
                  </a:outerShdw>
                </a:effectLst>
                <a:ea typeface="ＭＳ Ｐゴシック" pitchFamily="34" charset="-128"/>
              </a:rPr>
              <a:t>(dos fluxos)</a:t>
            </a:r>
            <a:r>
              <a:rPr lang="pt-BR" altLang="ja-JP" sz="2400" b="1" dirty="0" smtClean="0">
                <a:solidFill>
                  <a:srgbClr val="0000CC"/>
                </a:solidFill>
                <a:effectLst>
                  <a:outerShdw blurRad="38100" dist="38100" dir="2700000" algn="tl">
                    <a:srgbClr val="C0C0C0"/>
                  </a:outerShdw>
                </a:effectLst>
                <a:ea typeface="ＭＳ Ｐゴシック" pitchFamily="34" charset="-128"/>
              </a:rPr>
              <a:t> de tráfego</a:t>
            </a:r>
            <a:r>
              <a:rPr lang="pt-BR" altLang="ja-JP" sz="2800" b="1" dirty="0" smtClean="0">
                <a:solidFill>
                  <a:srgbClr val="FF0000"/>
                </a:solidFill>
                <a:effectLst>
                  <a:outerShdw blurRad="38100" dist="38100" dir="2700000" algn="tl">
                    <a:srgbClr val="C0C0C0"/>
                  </a:outerShdw>
                </a:effectLst>
                <a:ea typeface="ＭＳ Ｐゴシック" pitchFamily="34" charset="-128"/>
              </a:rPr>
              <a:t> </a:t>
            </a:r>
            <a:endParaRPr lang="pt-BR" altLang="pt-BR" sz="2800" b="1" dirty="0" smtClean="0">
              <a:solidFill>
                <a:srgbClr val="FF0000"/>
              </a:solidFill>
              <a:effectLst>
                <a:outerShdw blurRad="38100" dist="38100" dir="2700000" algn="tl">
                  <a:srgbClr val="C0C0C0"/>
                </a:outerShdw>
              </a:effectLst>
            </a:endParaRPr>
          </a:p>
        </p:txBody>
      </p:sp>
      <p:sp>
        <p:nvSpPr>
          <p:cNvPr id="1878019" name="Rectangle 3"/>
          <p:cNvSpPr>
            <a:spLocks noGrp="1"/>
          </p:cNvSpPr>
          <p:nvPr>
            <p:ph type="body" idx="1"/>
          </p:nvPr>
        </p:nvSpPr>
        <p:spPr>
          <a:xfrm>
            <a:off x="250825" y="1600200"/>
            <a:ext cx="8713788" cy="4852988"/>
          </a:xfrm>
        </p:spPr>
        <p:txBody>
          <a:bodyPr/>
          <a:lstStyle/>
          <a:p>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r>
              <a:rPr lang="pt-BR" altLang="pt-BR" dirty="0" smtClean="0">
                <a:effectLst>
                  <a:outerShdw blurRad="38100" dist="38100" dir="2700000" algn="tl">
                    <a:srgbClr val="C0C0C0"/>
                  </a:outerShdw>
                </a:effectLst>
              </a:rPr>
              <a:t>O  </a:t>
            </a:r>
            <a:r>
              <a:rPr lang="pt-BR" altLang="pt-BR" dirty="0" smtClean="0">
                <a:solidFill>
                  <a:srgbClr val="0000CC"/>
                </a:solidFill>
                <a:effectLst>
                  <a:outerShdw blurRad="38100" dist="38100" dir="2700000" algn="tl">
                    <a:srgbClr val="C0C0C0"/>
                  </a:outerShdw>
                </a:effectLst>
              </a:rPr>
              <a:t>Serviço de Gerenciamento e Controle do Fluxo de Tráfego</a:t>
            </a:r>
            <a:r>
              <a:rPr lang="pt-BR" altLang="pt-BR" dirty="0" smtClean="0">
                <a:solidFill>
                  <a:srgbClr val="FF0000"/>
                </a:solidFill>
                <a:effectLst>
                  <a:outerShdw blurRad="38100" dist="38100" dir="2700000" algn="tl">
                    <a:srgbClr val="C0C0C0"/>
                  </a:outerShdw>
                </a:effectLst>
              </a:rPr>
              <a:t> </a:t>
            </a:r>
            <a:r>
              <a:rPr lang="pt-BR" altLang="pt-BR" dirty="0" smtClean="0">
                <a:effectLst>
                  <a:outerShdw blurRad="38100" dist="38100" dir="2700000" algn="tl">
                    <a:srgbClr val="C0C0C0"/>
                  </a:outerShdw>
                </a:effectLst>
              </a:rPr>
              <a:t>prevê a integração e </a:t>
            </a:r>
            <a:r>
              <a:rPr lang="pt-BR" altLang="pt-BR" dirty="0" smtClean="0">
                <a:solidFill>
                  <a:srgbClr val="FF0000"/>
                </a:solidFill>
                <a:effectLst>
                  <a:outerShdw blurRad="38100" dist="38100" dir="2700000" algn="tl">
                    <a:srgbClr val="C0C0C0"/>
                  </a:outerShdw>
                </a:effectLst>
              </a:rPr>
              <a:t>controle adaptativo das vias</a:t>
            </a:r>
            <a:r>
              <a:rPr lang="pt-BR" altLang="pt-BR" dirty="0" smtClean="0">
                <a:effectLst>
                  <a:outerShdw blurRad="38100" dist="38100" dir="2700000" algn="tl">
                    <a:srgbClr val="C0C0C0"/>
                  </a:outerShdw>
                </a:effectLst>
              </a:rPr>
              <a:t> para: </a:t>
            </a:r>
          </a:p>
          <a:p>
            <a:pPr lvl="1"/>
            <a:r>
              <a:rPr lang="pt-BR" altLang="pt-BR" b="1" u="sng" dirty="0" smtClean="0">
                <a:solidFill>
                  <a:srgbClr val="0000CC"/>
                </a:solidFill>
                <a:effectLst>
                  <a:outerShdw blurRad="38100" dist="38100" dir="2700000" algn="tl">
                    <a:srgbClr val="C0C0C0"/>
                  </a:outerShdw>
                </a:effectLst>
              </a:rPr>
              <a:t>melhorar</a:t>
            </a:r>
            <a:r>
              <a:rPr lang="pt-BR" altLang="pt-BR" dirty="0" smtClean="0">
                <a:solidFill>
                  <a:srgbClr val="0000CC"/>
                </a:solidFill>
                <a:effectLst>
                  <a:outerShdw blurRad="38100" dist="38100" dir="2700000" algn="tl">
                    <a:srgbClr val="C0C0C0"/>
                  </a:outerShdw>
                </a:effectLst>
              </a:rPr>
              <a:t> </a:t>
            </a:r>
            <a:r>
              <a:rPr lang="pt-BR" altLang="pt-BR" dirty="0" smtClean="0">
                <a:solidFill>
                  <a:srgbClr val="FF0000"/>
                </a:solidFill>
                <a:effectLst>
                  <a:outerShdw blurRad="38100" dist="38100" dir="2700000" algn="tl">
                    <a:srgbClr val="C0C0C0"/>
                  </a:outerShdw>
                </a:effectLst>
              </a:rPr>
              <a:t>o fluxo de tráfego</a:t>
            </a:r>
          </a:p>
          <a:p>
            <a:pPr lvl="1"/>
            <a:r>
              <a:rPr lang="pt-BR" altLang="pt-BR" b="1" u="sng" dirty="0" smtClean="0">
                <a:solidFill>
                  <a:srgbClr val="0000CC"/>
                </a:solidFill>
                <a:effectLst>
                  <a:outerShdw blurRad="38100" dist="38100" dir="2700000" algn="tl">
                    <a:srgbClr val="C0C0C0"/>
                  </a:outerShdw>
                </a:effectLst>
              </a:rPr>
              <a:t>minimizar</a:t>
            </a:r>
            <a:r>
              <a:rPr lang="pt-BR" altLang="pt-BR" b="1" dirty="0" smtClean="0">
                <a:solidFill>
                  <a:srgbClr val="0000CC"/>
                </a:solidFill>
                <a:effectLst>
                  <a:outerShdw blurRad="38100" dist="38100" dir="2700000" algn="tl">
                    <a:srgbClr val="C0C0C0"/>
                  </a:outerShdw>
                </a:effectLst>
              </a:rPr>
              <a:t> </a:t>
            </a:r>
            <a:r>
              <a:rPr lang="pt-BR" altLang="pt-BR" dirty="0" smtClean="0">
                <a:solidFill>
                  <a:srgbClr val="FF0000"/>
                </a:solidFill>
                <a:effectLst>
                  <a:outerShdw blurRad="38100" dist="38100" dir="2700000" algn="tl">
                    <a:srgbClr val="C0C0C0"/>
                  </a:outerShdw>
                </a:effectLst>
              </a:rPr>
              <a:t>o congestionamento</a:t>
            </a:r>
          </a:p>
          <a:p>
            <a:pPr lvl="1"/>
            <a:r>
              <a:rPr lang="pt-BR" altLang="pt-BR" b="1" u="sng" dirty="0" smtClean="0">
                <a:solidFill>
                  <a:srgbClr val="0000CC"/>
                </a:solidFill>
                <a:effectLst>
                  <a:outerShdw blurRad="38100" dist="38100" dir="2700000" algn="tl">
                    <a:srgbClr val="C0C0C0"/>
                  </a:outerShdw>
                </a:effectLst>
              </a:rPr>
              <a:t>maximizar</a:t>
            </a:r>
            <a:r>
              <a:rPr lang="pt-BR" altLang="pt-BR" dirty="0" smtClean="0">
                <a:effectLst>
                  <a:outerShdw blurRad="38100" dist="38100" dir="2700000" algn="tl">
                    <a:srgbClr val="C0C0C0"/>
                  </a:outerShdw>
                </a:effectLst>
              </a:rPr>
              <a:t> o movimento de pessoas e bens</a:t>
            </a:r>
            <a:endParaRPr lang="pt-BR" altLang="pt-BR" dirty="0" smtClean="0">
              <a:solidFill>
                <a:srgbClr val="FF0000"/>
              </a:solidFill>
              <a:effectLst>
                <a:outerShdw blurRad="38100" dist="38100" dir="2700000" algn="tl">
                  <a:srgbClr val="C0C0C0"/>
                </a:outerShdw>
              </a:effectLst>
            </a:endParaRPr>
          </a:p>
          <a:p>
            <a:pPr lvl="1"/>
            <a:r>
              <a:rPr lang="pt-BR" altLang="pt-BR" dirty="0" smtClean="0">
                <a:effectLst>
                  <a:outerShdw blurRad="38100" dist="38100" dir="2700000" algn="tl">
                    <a:srgbClr val="C0C0C0"/>
                  </a:outerShdw>
                </a:effectLst>
              </a:rPr>
              <a:t>dar </a:t>
            </a:r>
            <a:r>
              <a:rPr lang="pt-BR" altLang="pt-BR" dirty="0" smtClean="0">
                <a:solidFill>
                  <a:srgbClr val="FF0000"/>
                </a:solidFill>
                <a:effectLst>
                  <a:outerShdw blurRad="38100" dist="38100" dir="2700000" algn="tl">
                    <a:srgbClr val="C0C0C0"/>
                  </a:outerShdw>
                </a:effectLst>
              </a:rPr>
              <a:t>preferência para o transporte público</a:t>
            </a:r>
            <a:r>
              <a:rPr lang="pt-BR" altLang="pt-BR" dirty="0" smtClean="0">
                <a:effectLst>
                  <a:outerShdw blurRad="38100" dist="38100" dir="2700000" algn="tl">
                    <a:srgbClr val="C0C0C0"/>
                  </a:outerShdw>
                </a:effectLst>
              </a:rPr>
              <a:t> e outros </a:t>
            </a:r>
            <a:r>
              <a:rPr lang="pt-BR" altLang="pt-BR" u="sng" dirty="0" smtClean="0">
                <a:solidFill>
                  <a:srgbClr val="FF0000"/>
                </a:solidFill>
                <a:effectLst>
                  <a:outerShdw blurRad="38100" dist="38100" dir="2700000" algn="tl">
                    <a:srgbClr val="C0C0C0"/>
                  </a:outerShdw>
                </a:effectLst>
              </a:rPr>
              <a:t>veículos de alta ocupação</a:t>
            </a:r>
            <a:r>
              <a:rPr lang="pt-BR" altLang="pt-BR" dirty="0" smtClean="0">
                <a:solidFill>
                  <a:srgbClr val="FF0000"/>
                </a:solidFill>
                <a:effectLst>
                  <a:outerShdw blurRad="38100" dist="38100" dir="2700000" algn="tl">
                    <a:srgbClr val="C0C0C0"/>
                  </a:outerShdw>
                </a:effectLst>
              </a:rPr>
              <a:t> (HOV)</a:t>
            </a:r>
            <a:endParaRPr lang="pt-BR" altLang="pt-BR"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Rectangle 2"/>
          <p:cNvSpPr>
            <a:spLocks noGrp="1"/>
          </p:cNvSpPr>
          <p:nvPr>
            <p:ph type="title"/>
          </p:nvPr>
        </p:nvSpPr>
        <p:spPr>
          <a:xfrm>
            <a:off x="323850" y="228600"/>
            <a:ext cx="8640763" cy="990600"/>
          </a:xfrm>
        </p:spPr>
        <p:txBody>
          <a:bodyPr/>
          <a:lstStyle/>
          <a:p>
            <a:r>
              <a:rPr lang="pt-BR" altLang="ja-JP" sz="2800" b="1" dirty="0"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1200" b="1" dirty="0" smtClean="0">
                <a:effectLst>
                  <a:outerShdw blurRad="38100" dist="38100" dir="2700000" algn="tl">
                    <a:srgbClr val="C0C0C0"/>
                  </a:outerShdw>
                </a:effectLst>
              </a:rPr>
              <a:t>(ABNT/ISO 14813-1)</a:t>
            </a:r>
            <a:r>
              <a:rPr lang="pt-BR" altLang="pt-BR" sz="3600" b="1" dirty="0" smtClean="0">
                <a:effectLst>
                  <a:outerShdw blurRad="38100" dist="38100" dir="2700000" algn="tl">
                    <a:srgbClr val="C0C0C0"/>
                  </a:outerShdw>
                </a:effectLst>
              </a:rPr>
              <a:t/>
            </a:r>
            <a:br>
              <a:rPr lang="pt-BR" altLang="pt-BR" sz="3600" b="1" dirty="0" smtClean="0">
                <a:effectLst>
                  <a:outerShdw blurRad="38100" dist="38100" dir="2700000" algn="tl">
                    <a:srgbClr val="C0C0C0"/>
                  </a:outerShdw>
                </a:effectLst>
              </a:rPr>
            </a:br>
            <a:r>
              <a:rPr lang="pt-BR" altLang="ja-JP" sz="2400" b="1" dirty="0" smtClean="0">
                <a:solidFill>
                  <a:srgbClr val="0000CC"/>
                </a:solidFill>
                <a:effectLst>
                  <a:outerShdw blurRad="38100" dist="38100" dir="2700000" algn="tl">
                    <a:srgbClr val="C0C0C0"/>
                  </a:outerShdw>
                </a:effectLst>
                <a:ea typeface="ＭＳ Ｐゴシック" pitchFamily="34" charset="-128"/>
              </a:rPr>
              <a:t>Gerenciamento e controle </a:t>
            </a:r>
            <a:r>
              <a:rPr lang="pt-BR" altLang="ja-JP" sz="2400" b="1" dirty="0" smtClean="0">
                <a:solidFill>
                  <a:schemeClr val="tx1"/>
                </a:solidFill>
                <a:effectLst>
                  <a:outerShdw blurRad="38100" dist="38100" dir="2700000" algn="tl">
                    <a:srgbClr val="C0C0C0"/>
                  </a:outerShdw>
                </a:effectLst>
                <a:ea typeface="ＭＳ Ｐゴシック" pitchFamily="34" charset="-128"/>
              </a:rPr>
              <a:t>(dos fluxos)</a:t>
            </a:r>
            <a:r>
              <a:rPr lang="pt-BR" altLang="ja-JP" sz="2400" b="1" dirty="0" smtClean="0">
                <a:solidFill>
                  <a:srgbClr val="0000CC"/>
                </a:solidFill>
                <a:effectLst>
                  <a:outerShdw blurRad="38100" dist="38100" dir="2700000" algn="tl">
                    <a:srgbClr val="C0C0C0"/>
                  </a:outerShdw>
                </a:effectLst>
                <a:ea typeface="ＭＳ Ｐゴシック" pitchFamily="34" charset="-128"/>
              </a:rPr>
              <a:t> de tráfego</a:t>
            </a:r>
            <a:r>
              <a:rPr lang="pt-BR" altLang="ja-JP" sz="2800" b="1" dirty="0" smtClean="0">
                <a:solidFill>
                  <a:srgbClr val="FF0000"/>
                </a:solidFill>
                <a:effectLst>
                  <a:outerShdw blurRad="38100" dist="38100" dir="2700000" algn="tl">
                    <a:srgbClr val="C0C0C0"/>
                  </a:outerShdw>
                </a:effectLst>
                <a:ea typeface="ＭＳ Ｐゴシック" pitchFamily="34" charset="-128"/>
              </a:rPr>
              <a:t> </a:t>
            </a:r>
            <a:endParaRPr lang="pt-BR" altLang="pt-BR" sz="2800" b="1" dirty="0" smtClean="0">
              <a:solidFill>
                <a:srgbClr val="FF0000"/>
              </a:solidFill>
              <a:effectLst>
                <a:outerShdw blurRad="38100" dist="38100" dir="2700000" algn="tl">
                  <a:srgbClr val="C0C0C0"/>
                </a:outerShdw>
              </a:effectLst>
            </a:endParaRPr>
          </a:p>
        </p:txBody>
      </p:sp>
      <p:sp>
        <p:nvSpPr>
          <p:cNvPr id="1882115" name="Rectangle 3"/>
          <p:cNvSpPr>
            <a:spLocks noGrp="1"/>
          </p:cNvSpPr>
          <p:nvPr>
            <p:ph type="body" idx="1"/>
          </p:nvPr>
        </p:nvSpPr>
        <p:spPr>
          <a:xfrm>
            <a:off x="250825" y="1412875"/>
            <a:ext cx="8713788" cy="4997450"/>
          </a:xfrm>
        </p:spPr>
        <p:txBody>
          <a:bodyPr/>
          <a:lstStyle/>
          <a:p>
            <a:r>
              <a:rPr lang="pt-BR" altLang="pt-BR" sz="2000" b="1" dirty="0" smtClean="0">
                <a:effectLst>
                  <a:outerShdw blurRad="38100" dist="38100" dir="2700000" algn="tl">
                    <a:srgbClr val="C0C0C0"/>
                  </a:outerShdw>
                </a:effectLst>
              </a:rPr>
              <a:t>Definição da Funcionalidade [</a:t>
            </a:r>
            <a:r>
              <a:rPr lang="pt-BR" altLang="pt-BR" sz="2000" b="1" dirty="0" smtClean="0">
                <a:solidFill>
                  <a:srgbClr val="FF0000"/>
                </a:solidFill>
                <a:effectLst>
                  <a:outerShdw blurRad="38100" dist="38100" dir="2700000" algn="tl">
                    <a:srgbClr val="C0C0C0"/>
                  </a:outerShdw>
                </a:effectLst>
              </a:rPr>
              <a:t>PROPÓSITO</a:t>
            </a:r>
            <a:r>
              <a:rPr lang="pt-BR" altLang="pt-BR" sz="2000" b="1" dirty="0" smtClean="0">
                <a:effectLst>
                  <a:outerShdw blurRad="38100" dist="38100" dir="2700000" algn="tl">
                    <a:srgbClr val="C0C0C0"/>
                  </a:outerShdw>
                </a:effectLst>
              </a:rPr>
              <a:t> (o que é ?)]:</a:t>
            </a:r>
          </a:p>
          <a:p>
            <a:pPr lvl="1"/>
            <a:r>
              <a:rPr lang="pt-BR" altLang="pt-BR" sz="2800" u="sng" dirty="0" smtClean="0">
                <a:solidFill>
                  <a:srgbClr val="0000CC"/>
                </a:solidFill>
                <a:effectLst>
                  <a:outerShdw blurRad="38100" dist="38100" dir="2700000" algn="tl">
                    <a:srgbClr val="C0C0C0"/>
                  </a:outerShdw>
                </a:effectLst>
              </a:rPr>
              <a:t>Principais</a:t>
            </a:r>
            <a:r>
              <a:rPr lang="pt-BR" altLang="pt-BR" sz="2800" dirty="0" smtClean="0">
                <a:solidFill>
                  <a:srgbClr val="0000CC"/>
                </a:solidFill>
                <a:effectLst>
                  <a:outerShdw blurRad="38100" dist="38100" dir="2700000" algn="tl">
                    <a:srgbClr val="C0C0C0"/>
                  </a:outerShdw>
                </a:effectLst>
              </a:rPr>
              <a:t> estratégias de controle</a:t>
            </a:r>
            <a:r>
              <a:rPr lang="pt-BR" altLang="pt-BR" sz="2400" dirty="0" smtClean="0">
                <a:effectLst>
                  <a:outerShdw blurRad="38100" dist="38100" dir="2700000" algn="tl">
                    <a:srgbClr val="C0C0C0"/>
                  </a:outerShdw>
                </a:effectLst>
              </a:rPr>
              <a:t>:</a:t>
            </a:r>
          </a:p>
          <a:p>
            <a:pPr lvl="2"/>
            <a:r>
              <a:rPr lang="pt-BR" altLang="pt-BR" sz="2400" dirty="0" smtClean="0">
                <a:solidFill>
                  <a:srgbClr val="FF0000"/>
                </a:solidFill>
                <a:effectLst>
                  <a:outerShdw blurRad="38100" dist="38100" dir="2700000" algn="tl">
                    <a:srgbClr val="C0C0C0"/>
                  </a:outerShdw>
                </a:effectLst>
              </a:rPr>
              <a:t>variação</a:t>
            </a:r>
            <a:r>
              <a:rPr lang="pt-BR" altLang="pt-BR" sz="2400" dirty="0" smtClean="0">
                <a:effectLst>
                  <a:outerShdw blurRad="38100" dist="38100" dir="2700000" algn="tl">
                    <a:srgbClr val="C0C0C0"/>
                  </a:outerShdw>
                </a:effectLst>
              </a:rPr>
              <a:t>, em tempo real, </a:t>
            </a:r>
            <a:r>
              <a:rPr lang="pt-BR" altLang="pt-BR" sz="2400" dirty="0" smtClean="0">
                <a:solidFill>
                  <a:srgbClr val="FF0000"/>
                </a:solidFill>
                <a:effectLst>
                  <a:outerShdw blurRad="38100" dist="38100" dir="2700000" algn="tl">
                    <a:srgbClr val="C0C0C0"/>
                  </a:outerShdw>
                </a:effectLst>
              </a:rPr>
              <a:t>do</a:t>
            </a:r>
            <a:r>
              <a:rPr lang="pt-BR" altLang="pt-BR" sz="2400" dirty="0" smtClean="0">
                <a:effectLst>
                  <a:outerShdw blurRad="38100" dist="38100" dir="2700000" algn="tl">
                    <a:srgbClr val="C0C0C0"/>
                  </a:outerShdw>
                </a:effectLst>
              </a:rPr>
              <a:t> </a:t>
            </a:r>
            <a:r>
              <a:rPr lang="pt-BR" altLang="pt-BR" sz="2400" dirty="0" smtClean="0">
                <a:solidFill>
                  <a:srgbClr val="FF0000"/>
                </a:solidFill>
                <a:effectLst>
                  <a:outerShdw blurRad="38100" dist="38100" dir="2700000" algn="tl">
                    <a:srgbClr val="C0C0C0"/>
                  </a:outerShdw>
                </a:effectLst>
              </a:rPr>
              <a:t>sincronismo dos sinais de trânsito </a:t>
            </a:r>
            <a:r>
              <a:rPr lang="pt-BR" altLang="pt-BR" sz="2400" dirty="0" smtClean="0">
                <a:effectLst>
                  <a:outerShdw blurRad="38100" dist="38100" dir="2700000" algn="tl">
                    <a:srgbClr val="C0C0C0"/>
                  </a:outerShdw>
                </a:effectLst>
              </a:rPr>
              <a:t>(semáforos) </a:t>
            </a:r>
            <a:r>
              <a:rPr lang="pt-BR" altLang="pt-BR" sz="2400" dirty="0" smtClean="0">
                <a:effectLst>
                  <a:outerShdw blurRad="38100" dist="38100" dir="2700000" algn="tl">
                    <a:srgbClr val="C0C0C0"/>
                  </a:outerShdw>
                </a:effectLst>
                <a:sym typeface="Wingdings" pitchFamily="2" charset="2"/>
              </a:rPr>
              <a:t> </a:t>
            </a:r>
            <a:r>
              <a:rPr lang="pt-BR" altLang="pt-BR" sz="2400" b="1" dirty="0" smtClean="0">
                <a:solidFill>
                  <a:srgbClr val="0000CC"/>
                </a:solidFill>
                <a:effectLst>
                  <a:outerShdw blurRad="38100" dist="38100" dir="2700000" algn="tl">
                    <a:srgbClr val="C0C0C0"/>
                  </a:outerShdw>
                </a:effectLst>
                <a:sym typeface="Wingdings" pitchFamily="2" charset="2"/>
              </a:rPr>
              <a:t>TSP (</a:t>
            </a:r>
            <a:r>
              <a:rPr lang="pt-BR" altLang="pt-BR" sz="2000" b="1" dirty="0" smtClean="0">
                <a:solidFill>
                  <a:srgbClr val="0000CC"/>
                </a:solidFill>
                <a:effectLst>
                  <a:outerShdw blurRad="38100" dist="38100" dir="2700000" algn="tl">
                    <a:srgbClr val="C0C0C0"/>
                  </a:outerShdw>
                </a:effectLst>
                <a:sym typeface="Wingdings" pitchFamily="2" charset="2"/>
              </a:rPr>
              <a:t>prioridade ao HOV</a:t>
            </a:r>
            <a:r>
              <a:rPr lang="pt-BR" altLang="pt-BR" sz="2400" b="1" dirty="0" smtClean="0">
                <a:solidFill>
                  <a:srgbClr val="0000CC"/>
                </a:solidFill>
                <a:effectLst>
                  <a:outerShdw blurRad="38100" dist="38100" dir="2700000" algn="tl">
                    <a:srgbClr val="C0C0C0"/>
                  </a:outerShdw>
                </a:effectLst>
                <a:sym typeface="Wingdings" pitchFamily="2" charset="2"/>
              </a:rPr>
              <a:t>)</a:t>
            </a:r>
            <a:endParaRPr lang="pt-BR" altLang="pt-BR" sz="2400" b="1" dirty="0" smtClean="0">
              <a:solidFill>
                <a:srgbClr val="0000CC"/>
              </a:solidFill>
              <a:effectLst>
                <a:outerShdw blurRad="38100" dist="38100" dir="2700000" algn="tl">
                  <a:srgbClr val="C0C0C0"/>
                </a:outerShdw>
              </a:effectLst>
            </a:endParaRPr>
          </a:p>
          <a:p>
            <a:pPr lvl="2"/>
            <a:r>
              <a:rPr lang="pt-BR" altLang="pt-BR" sz="2400" dirty="0" smtClean="0">
                <a:solidFill>
                  <a:srgbClr val="FF0000"/>
                </a:solidFill>
                <a:effectLst>
                  <a:outerShdw blurRad="38100" dist="38100" dir="2700000" algn="tl">
                    <a:srgbClr val="C0C0C0"/>
                  </a:outerShdw>
                </a:effectLst>
              </a:rPr>
              <a:t>controle responsivo do tráfego</a:t>
            </a:r>
            <a:r>
              <a:rPr lang="pt-BR" altLang="pt-BR" sz="2400" dirty="0" smtClean="0">
                <a:effectLst>
                  <a:outerShdw blurRad="38100" dist="38100" dir="2700000" algn="tl">
                    <a:srgbClr val="C0C0C0"/>
                  </a:outerShdw>
                </a:effectLst>
              </a:rPr>
              <a:t> das entradas em rampa para autoestradas/vias expressas </a:t>
            </a:r>
            <a:r>
              <a:rPr lang="pt-BR" altLang="pt-BR" sz="2400" dirty="0" smtClean="0">
                <a:effectLst>
                  <a:outerShdw blurRad="38100" dist="38100" dir="2700000" algn="tl">
                    <a:srgbClr val="C0C0C0"/>
                  </a:outerShdw>
                </a:effectLst>
                <a:sym typeface="Wingdings" pitchFamily="2" charset="2"/>
              </a:rPr>
              <a:t> </a:t>
            </a:r>
            <a:r>
              <a:rPr lang="pt-BR" altLang="pt-BR" sz="2400" b="1" i="1" dirty="0" smtClean="0">
                <a:solidFill>
                  <a:srgbClr val="0000CC"/>
                </a:solidFill>
                <a:effectLst>
                  <a:outerShdw blurRad="38100" dist="38100" dir="2700000" algn="tl">
                    <a:srgbClr val="C0C0C0"/>
                  </a:outerShdw>
                </a:effectLst>
                <a:sym typeface="Wingdings" pitchFamily="2" charset="2"/>
              </a:rPr>
              <a:t>R</a:t>
            </a:r>
            <a:r>
              <a:rPr lang="en-US" altLang="pt-BR" sz="2400" b="1" i="1" dirty="0" smtClean="0">
                <a:solidFill>
                  <a:srgbClr val="0000CC"/>
                </a:solidFill>
                <a:effectLst>
                  <a:outerShdw blurRad="38100" dist="38100" dir="2700000" algn="tl">
                    <a:srgbClr val="C0C0C0"/>
                  </a:outerShdw>
                </a:effectLst>
              </a:rPr>
              <a:t>amp Metering</a:t>
            </a:r>
            <a:endParaRPr lang="pt-BR" altLang="pt-BR" sz="2400" b="1" dirty="0" smtClean="0">
              <a:solidFill>
                <a:srgbClr val="0000CC"/>
              </a:solidFill>
              <a:effectLst>
                <a:outerShdw blurRad="38100" dist="38100" dir="2700000" algn="tl">
                  <a:srgbClr val="C0C0C0"/>
                </a:outerShdw>
              </a:effectLst>
            </a:endParaRPr>
          </a:p>
          <a:p>
            <a:pPr lvl="2"/>
            <a:r>
              <a:rPr lang="pt-BR" altLang="pt-BR" sz="2400" dirty="0" smtClean="0">
                <a:solidFill>
                  <a:srgbClr val="FF0000"/>
                </a:solidFill>
                <a:effectLst>
                  <a:outerShdw blurRad="38100" dist="38100" dir="2700000" algn="tl">
                    <a:srgbClr val="C0C0C0"/>
                  </a:outerShdw>
                </a:effectLst>
              </a:rPr>
              <a:t>controle de velocidade variável (</a:t>
            </a:r>
            <a:r>
              <a:rPr lang="pt-BR" altLang="pt-BR" sz="2400" dirty="0" smtClean="0">
                <a:effectLst>
                  <a:outerShdw blurRad="38100" dist="38100" dir="2700000" algn="tl">
                    <a:srgbClr val="C0C0C0"/>
                  </a:outerShdw>
                </a:effectLst>
              </a:rPr>
              <a:t>variação da velocidade máxima permitida ou da direção do tráfego</a:t>
            </a:r>
            <a:r>
              <a:rPr lang="pt-BR" altLang="pt-BR" sz="2400" dirty="0" smtClean="0">
                <a:solidFill>
                  <a:srgbClr val="FF0000"/>
                </a:solidFill>
                <a:effectLst>
                  <a:outerShdw blurRad="38100" dist="38100" dir="2700000" algn="tl">
                    <a:srgbClr val="C0C0C0"/>
                  </a:outerShdw>
                </a:effectLst>
              </a:rPr>
              <a:t>)</a:t>
            </a:r>
            <a:r>
              <a:rPr lang="pt-BR" altLang="pt-BR" sz="2400" dirty="0" smtClean="0">
                <a:effectLst>
                  <a:outerShdw blurRad="38100" dist="38100" dir="2700000" algn="tl">
                    <a:srgbClr val="C0C0C0"/>
                  </a:outerShdw>
                </a:effectLst>
              </a:rPr>
              <a:t> em tempo real, com relação:</a:t>
            </a:r>
          </a:p>
          <a:p>
            <a:pPr lvl="3"/>
            <a:r>
              <a:rPr lang="pt-BR" altLang="pt-BR" dirty="0" smtClean="0">
                <a:effectLst>
                  <a:outerShdw blurRad="38100" dist="38100" dir="2700000" algn="tl">
                    <a:srgbClr val="C0C0C0"/>
                  </a:outerShdw>
                </a:effectLst>
              </a:rPr>
              <a:t>ao volume de tráfego</a:t>
            </a:r>
          </a:p>
          <a:p>
            <a:pPr lvl="3"/>
            <a:r>
              <a:rPr lang="pt-BR" altLang="pt-BR" dirty="0" smtClean="0">
                <a:effectLst>
                  <a:outerShdw blurRad="38100" dist="38100" dir="2700000" algn="tl">
                    <a:srgbClr val="C0C0C0"/>
                  </a:outerShdw>
                </a:effectLst>
              </a:rPr>
              <a:t>existência ou formação de congestionamento</a:t>
            </a:r>
          </a:p>
          <a:p>
            <a:pPr lvl="3"/>
            <a:r>
              <a:rPr lang="pt-BR" altLang="pt-BR" dirty="0" smtClean="0">
                <a:effectLst>
                  <a:outerShdw blurRad="38100" dist="38100" dir="2700000" algn="tl">
                    <a:srgbClr val="C0C0C0"/>
                  </a:outerShdw>
                </a:effectLst>
              </a:rPr>
              <a:t>a ocorrência de incidentes ou condições ambientais adversas</a:t>
            </a:r>
            <a:r>
              <a:rPr lang="pt-BR" altLang="pt-BR" sz="1800"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62" name="Rectangle 2"/>
          <p:cNvSpPr>
            <a:spLocks noGrp="1"/>
          </p:cNvSpPr>
          <p:nvPr>
            <p:ph type="title"/>
          </p:nvPr>
        </p:nvSpPr>
        <p:spPr>
          <a:xfrm>
            <a:off x="323850" y="228600"/>
            <a:ext cx="8640763" cy="990600"/>
          </a:xfrm>
        </p:spPr>
        <p:txBody>
          <a:bodyPr/>
          <a:lstStyle/>
          <a:p>
            <a:r>
              <a:rPr lang="pt-BR" altLang="ja-JP" sz="2800" b="1" dirty="0"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1200" b="1" dirty="0" smtClean="0">
                <a:effectLst>
                  <a:outerShdw blurRad="38100" dist="38100" dir="2700000" algn="tl">
                    <a:srgbClr val="C0C0C0"/>
                  </a:outerShdw>
                </a:effectLst>
              </a:rPr>
              <a:t>(ABNT/ISO 14813-1)</a:t>
            </a:r>
            <a:r>
              <a:rPr lang="pt-BR" altLang="pt-BR" sz="3600" b="1" dirty="0" smtClean="0">
                <a:effectLst>
                  <a:outerShdw blurRad="38100" dist="38100" dir="2700000" algn="tl">
                    <a:srgbClr val="C0C0C0"/>
                  </a:outerShdw>
                </a:effectLst>
              </a:rPr>
              <a:t/>
            </a:r>
            <a:br>
              <a:rPr lang="pt-BR" altLang="pt-BR" sz="3600" b="1" dirty="0" smtClean="0">
                <a:effectLst>
                  <a:outerShdw blurRad="38100" dist="38100" dir="2700000" algn="tl">
                    <a:srgbClr val="C0C0C0"/>
                  </a:outerShdw>
                </a:effectLst>
              </a:rPr>
            </a:br>
            <a:r>
              <a:rPr lang="pt-BR" altLang="ja-JP" sz="2400" b="1" dirty="0" smtClean="0">
                <a:solidFill>
                  <a:srgbClr val="0000CC"/>
                </a:solidFill>
                <a:effectLst>
                  <a:outerShdw blurRad="38100" dist="38100" dir="2700000" algn="tl">
                    <a:srgbClr val="C0C0C0"/>
                  </a:outerShdw>
                </a:effectLst>
                <a:ea typeface="ＭＳ Ｐゴシック" pitchFamily="34" charset="-128"/>
              </a:rPr>
              <a:t>Gerenciamento e controle </a:t>
            </a:r>
            <a:r>
              <a:rPr lang="pt-BR" altLang="ja-JP" sz="2400" b="1" dirty="0" smtClean="0">
                <a:solidFill>
                  <a:schemeClr val="tx1"/>
                </a:solidFill>
                <a:effectLst>
                  <a:outerShdw blurRad="38100" dist="38100" dir="2700000" algn="tl">
                    <a:srgbClr val="C0C0C0"/>
                  </a:outerShdw>
                </a:effectLst>
                <a:ea typeface="ＭＳ Ｐゴシック" pitchFamily="34" charset="-128"/>
              </a:rPr>
              <a:t>(dos fluxos)</a:t>
            </a:r>
            <a:r>
              <a:rPr lang="pt-BR" altLang="ja-JP" sz="2400" b="1" dirty="0" smtClean="0">
                <a:solidFill>
                  <a:srgbClr val="0000CC"/>
                </a:solidFill>
                <a:effectLst>
                  <a:outerShdw blurRad="38100" dist="38100" dir="2700000" algn="tl">
                    <a:srgbClr val="C0C0C0"/>
                  </a:outerShdw>
                </a:effectLst>
                <a:ea typeface="ＭＳ Ｐゴシック" pitchFamily="34" charset="-128"/>
              </a:rPr>
              <a:t> de tráfego</a:t>
            </a:r>
            <a:r>
              <a:rPr lang="pt-BR" altLang="ja-JP" sz="2800" b="1" dirty="0" smtClean="0">
                <a:solidFill>
                  <a:srgbClr val="FF0000"/>
                </a:solidFill>
                <a:effectLst>
                  <a:outerShdw blurRad="38100" dist="38100" dir="2700000" algn="tl">
                    <a:srgbClr val="C0C0C0"/>
                  </a:outerShdw>
                </a:effectLst>
                <a:ea typeface="ＭＳ Ｐゴシック" pitchFamily="34" charset="-128"/>
              </a:rPr>
              <a:t> </a:t>
            </a:r>
            <a:endParaRPr lang="pt-BR" altLang="pt-BR" sz="2800" b="1" dirty="0" smtClean="0">
              <a:solidFill>
                <a:srgbClr val="FF0000"/>
              </a:solidFill>
              <a:effectLst>
                <a:outerShdw blurRad="38100" dist="38100" dir="2700000" algn="tl">
                  <a:srgbClr val="C0C0C0"/>
                </a:outerShdw>
              </a:effectLst>
            </a:endParaRPr>
          </a:p>
        </p:txBody>
      </p:sp>
      <p:sp>
        <p:nvSpPr>
          <p:cNvPr id="1884163" name="Rectangle 3"/>
          <p:cNvSpPr>
            <a:spLocks noGrp="1"/>
          </p:cNvSpPr>
          <p:nvPr>
            <p:ph type="body" idx="1"/>
          </p:nvPr>
        </p:nvSpPr>
        <p:spPr>
          <a:xfrm>
            <a:off x="250825" y="1600200"/>
            <a:ext cx="8713788" cy="4852988"/>
          </a:xfrm>
        </p:spPr>
        <p:txBody>
          <a:bodyPr/>
          <a:lstStyle/>
          <a:p>
            <a:pPr>
              <a:lnSpc>
                <a:spcPct val="9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a:lnSpc>
                <a:spcPct val="90000"/>
              </a:lnSpc>
            </a:pPr>
            <a:r>
              <a:rPr lang="pt-BR" altLang="pt-BR" sz="2400" dirty="0" smtClean="0">
                <a:solidFill>
                  <a:srgbClr val="0000CC"/>
                </a:solidFill>
                <a:effectLst>
                  <a:outerShdw blurRad="38100" dist="38100" dir="2700000" algn="tl">
                    <a:srgbClr val="C0C0C0"/>
                  </a:outerShdw>
                </a:effectLst>
              </a:rPr>
              <a:t>Outras estratégias de controle</a:t>
            </a:r>
            <a:r>
              <a:rPr lang="pt-BR" altLang="pt-BR" sz="2000" dirty="0" smtClean="0">
                <a:effectLst>
                  <a:outerShdw blurRad="38100" dist="38100" dir="2700000" algn="tl">
                    <a:srgbClr val="C0C0C0"/>
                  </a:outerShdw>
                </a:effectLst>
              </a:rPr>
              <a:t> incluem: </a:t>
            </a:r>
          </a:p>
          <a:p>
            <a:pPr lvl="1">
              <a:lnSpc>
                <a:spcPct val="90000"/>
              </a:lnSpc>
            </a:pPr>
            <a:r>
              <a:rPr lang="pt-BR" altLang="pt-BR" sz="1800" b="1" dirty="0" smtClean="0">
                <a:solidFill>
                  <a:srgbClr val="0000CC"/>
                </a:solidFill>
                <a:effectLst>
                  <a:outerShdw blurRad="38100" dist="38100" dir="2700000" algn="tl">
                    <a:srgbClr val="C0C0C0"/>
                  </a:outerShdw>
                </a:effectLst>
              </a:rPr>
              <a:t>priorização de rotas ao transporte público</a:t>
            </a:r>
            <a:r>
              <a:rPr lang="pt-BR" altLang="pt-BR" sz="1800" dirty="0" smtClean="0">
                <a:effectLst>
                  <a:outerShdw blurRad="38100" dist="38100" dir="2700000" algn="tl">
                    <a:srgbClr val="C0C0C0"/>
                  </a:outerShdw>
                </a:effectLst>
              </a:rPr>
              <a:t> e a veículos de emergência</a:t>
            </a:r>
          </a:p>
          <a:p>
            <a:pPr lvl="2">
              <a:lnSpc>
                <a:spcPct val="90000"/>
              </a:lnSpc>
            </a:pPr>
            <a:r>
              <a:rPr lang="pt-BR" altLang="pt-BR" sz="1600" dirty="0" smtClean="0">
                <a:solidFill>
                  <a:srgbClr val="FF0000"/>
                </a:solidFill>
                <a:effectLst>
                  <a:outerShdw blurRad="38100" dist="38100" dir="2700000" algn="tl">
                    <a:srgbClr val="C0C0C0"/>
                  </a:outerShdw>
                </a:effectLst>
              </a:rPr>
              <a:t>gerenciamento de acesso a terminais de transporte e ligações intermodais</a:t>
            </a:r>
          </a:p>
          <a:p>
            <a:pPr lvl="1">
              <a:lnSpc>
                <a:spcPct val="90000"/>
              </a:lnSpc>
            </a:pPr>
            <a:r>
              <a:rPr lang="pt-BR" altLang="pt-BR" sz="1800" dirty="0" smtClean="0">
                <a:effectLst>
                  <a:outerShdw blurRad="38100" dist="38100" dir="2700000" algn="tl">
                    <a:srgbClr val="C0C0C0"/>
                  </a:outerShdw>
                </a:effectLst>
              </a:rPr>
              <a:t>criação de </a:t>
            </a:r>
            <a:r>
              <a:rPr lang="pt-BR" altLang="pt-BR" sz="1800" b="1" dirty="0" smtClean="0">
                <a:solidFill>
                  <a:srgbClr val="0000CC"/>
                </a:solidFill>
                <a:effectLst>
                  <a:outerShdw blurRad="38100" dist="38100" dir="2700000" algn="tl">
                    <a:srgbClr val="C0C0C0"/>
                  </a:outerShdw>
                </a:effectLst>
              </a:rPr>
              <a:t>novas rotas dinâmicas de tráfego (</a:t>
            </a:r>
            <a:r>
              <a:rPr lang="pt-BR" altLang="pt-BR" sz="1800" b="1" dirty="0" smtClean="0">
                <a:solidFill>
                  <a:srgbClr val="FF0000"/>
                </a:solidFill>
                <a:effectLst>
                  <a:outerShdw blurRad="38100" dist="38100" dir="2700000" algn="tl">
                    <a:srgbClr val="C0C0C0"/>
                  </a:outerShdw>
                </a:effectLst>
              </a:rPr>
              <a:t>desvios</a:t>
            </a:r>
            <a:r>
              <a:rPr lang="pt-BR" altLang="pt-BR" sz="1800" b="1" dirty="0" smtClean="0">
                <a:solidFill>
                  <a:srgbClr val="0000CC"/>
                </a:solidFill>
                <a:effectLst>
                  <a:outerShdw blurRad="38100" dist="38100" dir="2700000" algn="tl">
                    <a:srgbClr val="C0C0C0"/>
                  </a:outerShdw>
                </a:effectLst>
              </a:rPr>
              <a:t>)</a:t>
            </a:r>
            <a:r>
              <a:rPr lang="pt-BR" altLang="pt-BR" sz="1800" dirty="0" smtClean="0">
                <a:effectLst>
                  <a:outerShdw blurRad="38100" dist="38100" dir="2700000" algn="tl">
                    <a:srgbClr val="C0C0C0"/>
                  </a:outerShdw>
                </a:effectLst>
              </a:rPr>
              <a:t> em função da ocorrência de </a:t>
            </a:r>
            <a:r>
              <a:rPr lang="pt-BR" altLang="pt-BR" sz="1800" dirty="0" smtClean="0">
                <a:solidFill>
                  <a:srgbClr val="FF0000"/>
                </a:solidFill>
                <a:effectLst>
                  <a:outerShdw blurRad="38100" dist="38100" dir="2700000" algn="tl">
                    <a:srgbClr val="C0C0C0"/>
                  </a:outerShdw>
                </a:effectLst>
              </a:rPr>
              <a:t>incidentes, obras na via,  fechamentos na rede de rodovias ou até em função de eventos especiais</a:t>
            </a:r>
            <a:r>
              <a:rPr lang="pt-BR" altLang="pt-BR" sz="1800" dirty="0" smtClean="0">
                <a:effectLst>
                  <a:outerShdw blurRad="38100" dist="38100" dir="2700000" algn="tl">
                    <a:srgbClr val="C0C0C0"/>
                  </a:outerShdw>
                </a:effectLst>
              </a:rPr>
              <a:t> (de grande porte), tais como, shows, jogos, corridas, exposições, passeatas</a:t>
            </a:r>
          </a:p>
          <a:p>
            <a:pPr lvl="1">
              <a:lnSpc>
                <a:spcPct val="90000"/>
              </a:lnSpc>
            </a:pPr>
            <a:r>
              <a:rPr lang="pt-BR" altLang="pt-BR" sz="1800" b="1" dirty="0" smtClean="0">
                <a:solidFill>
                  <a:srgbClr val="0000CC"/>
                </a:solidFill>
                <a:effectLst>
                  <a:outerShdw blurRad="38100" dist="38100" dir="2700000" algn="tl">
                    <a:srgbClr val="C0C0C0"/>
                  </a:outerShdw>
                </a:effectLst>
              </a:rPr>
              <a:t>gerenciamento de áreas de estacionamentos</a:t>
            </a:r>
          </a:p>
          <a:p>
            <a:pPr lvl="1">
              <a:lnSpc>
                <a:spcPct val="90000"/>
              </a:lnSpc>
            </a:pPr>
            <a:r>
              <a:rPr lang="pt-BR" altLang="pt-BR" sz="1800" b="1" dirty="0" smtClean="0">
                <a:solidFill>
                  <a:srgbClr val="0000CC"/>
                </a:solidFill>
                <a:effectLst>
                  <a:outerShdw blurRad="38100" dist="38100" dir="2700000" algn="tl">
                    <a:srgbClr val="C0C0C0"/>
                  </a:outerShdw>
                </a:effectLst>
              </a:rPr>
              <a:t>controle da emissão de gases poluentes</a:t>
            </a:r>
          </a:p>
          <a:p>
            <a:pPr lvl="1">
              <a:lnSpc>
                <a:spcPct val="90000"/>
              </a:lnSpc>
            </a:pPr>
            <a:r>
              <a:rPr lang="pt-BR" altLang="pt-BR" sz="1800" b="1" dirty="0" smtClean="0">
                <a:solidFill>
                  <a:srgbClr val="0000CC"/>
                </a:solidFill>
                <a:effectLst>
                  <a:outerShdw blurRad="38100" dist="38100" dir="2700000" algn="tl">
                    <a:srgbClr val="C0C0C0"/>
                  </a:outerShdw>
                </a:effectLst>
              </a:rPr>
              <a:t>...</a:t>
            </a:r>
          </a:p>
          <a:p>
            <a:pPr lvl="2">
              <a:lnSpc>
                <a:spcPct val="90000"/>
              </a:lnSpc>
            </a:pPr>
            <a:r>
              <a:rPr lang="pt-BR" altLang="pt-BR" sz="1600" dirty="0" smtClean="0">
                <a:effectLst>
                  <a:outerShdw blurRad="38100" dist="38100" dir="2700000" algn="tl">
                    <a:srgbClr val="C0C0C0"/>
                  </a:outerShdw>
                </a:effectLst>
              </a:rPr>
              <a:t>controle e </a:t>
            </a:r>
            <a:r>
              <a:rPr lang="pt-BR" altLang="pt-BR" sz="1600" dirty="0" err="1" smtClean="0">
                <a:solidFill>
                  <a:srgbClr val="FF0000"/>
                </a:solidFill>
                <a:effectLst>
                  <a:outerShdw blurRad="38100" dist="38100" dir="2700000" algn="tl">
                    <a:srgbClr val="C0C0C0"/>
                  </a:outerShdw>
                </a:effectLst>
              </a:rPr>
              <a:t>monitoramente</a:t>
            </a:r>
            <a:r>
              <a:rPr lang="pt-BR" altLang="pt-BR" sz="1600" dirty="0" smtClean="0">
                <a:solidFill>
                  <a:srgbClr val="FF0000"/>
                </a:solidFill>
                <a:effectLst>
                  <a:outerShdw blurRad="38100" dist="38100" dir="2700000" algn="tl">
                    <a:srgbClr val="C0C0C0"/>
                  </a:outerShdw>
                </a:effectLst>
              </a:rPr>
              <a:t> de </a:t>
            </a:r>
            <a:r>
              <a:rPr lang="pt-BR" altLang="pt-BR" sz="1600" u="sng" dirty="0" smtClean="0">
                <a:solidFill>
                  <a:srgbClr val="FF0000"/>
                </a:solidFill>
                <a:effectLst>
                  <a:outerShdw blurRad="38100" dist="38100" dir="2700000" algn="tl">
                    <a:srgbClr val="C0C0C0"/>
                  </a:outerShdw>
                </a:effectLst>
              </a:rPr>
              <a:t>cruzamentos em nível com ferrovias</a:t>
            </a:r>
            <a:r>
              <a:rPr lang="pt-BR" altLang="pt-BR" sz="1600" dirty="0" smtClean="0">
                <a:effectLst>
                  <a:outerShdw blurRad="38100" dist="38100" dir="2700000" algn="tl">
                    <a:srgbClr val="C0C0C0"/>
                  </a:outerShdw>
                </a:effectLst>
              </a:rPr>
              <a:t> (para reduzir potenciais acidentes e colisões)</a:t>
            </a:r>
          </a:p>
          <a:p>
            <a:pPr lvl="2">
              <a:lnSpc>
                <a:spcPct val="90000"/>
              </a:lnSpc>
            </a:pPr>
            <a:r>
              <a:rPr lang="pt-BR" altLang="pt-BR" sz="1600" dirty="0" smtClean="0">
                <a:effectLst>
                  <a:outerShdw blurRad="38100" dist="38100" dir="2700000" algn="tl">
                    <a:srgbClr val="C0C0C0"/>
                  </a:outerShdw>
                </a:effectLst>
              </a:rPr>
              <a:t>gerenciamento de acesso e </a:t>
            </a:r>
            <a:r>
              <a:rPr lang="pt-BR" altLang="pt-BR" sz="1600" dirty="0" smtClean="0">
                <a:solidFill>
                  <a:srgbClr val="FF0000"/>
                </a:solidFill>
                <a:effectLst>
                  <a:outerShdw blurRad="38100" dist="38100" dir="2700000" algn="tl">
                    <a:srgbClr val="C0C0C0"/>
                  </a:outerShdw>
                </a:effectLst>
              </a:rPr>
              <a:t>operações dentro de túneis</a:t>
            </a:r>
            <a:r>
              <a:rPr lang="pt-BR" altLang="pt-BR" sz="1600" dirty="0" smtClean="0">
                <a:effectLst>
                  <a:outerShdw blurRad="38100" dist="38100" dir="2700000" algn="tl">
                    <a:srgbClr val="C0C0C0"/>
                  </a:outerShdw>
                </a:effectLst>
              </a:rPr>
              <a:t> e </a:t>
            </a:r>
            <a:r>
              <a:rPr lang="pt-BR" altLang="pt-BR" sz="1600" dirty="0" smtClean="0">
                <a:solidFill>
                  <a:srgbClr val="FF0000"/>
                </a:solidFill>
                <a:effectLst>
                  <a:outerShdw blurRad="38100" dist="38100" dir="2700000" algn="tl">
                    <a:srgbClr val="C0C0C0"/>
                  </a:outerShdw>
                </a:effectLst>
              </a:rPr>
              <a:t>pontes</a:t>
            </a:r>
            <a:r>
              <a:rPr lang="pt-BR" altLang="pt-BR" sz="1600" dirty="0" smtClean="0">
                <a:effectLst>
                  <a:outerShdw blurRad="38100" dist="38100" dir="2700000" algn="tl">
                    <a:srgbClr val="C0C0C0"/>
                  </a:outerShdw>
                </a:effectLst>
              </a:rPr>
              <a:t> (incluindo pontes com vãos móveis)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26"/>
          <p:cNvSpPr>
            <a:spLocks noGrp="1" noChangeArrowheads="1"/>
          </p:cNvSpPr>
          <p:nvPr>
            <p:ph type="title" idx="4294967295"/>
          </p:nvPr>
        </p:nvSpPr>
        <p:spPr>
          <a:xfrm>
            <a:off x="612775" y="228600"/>
            <a:ext cx="8153400" cy="990600"/>
          </a:xfrm>
        </p:spPr>
        <p:txBody>
          <a:bodyPr/>
          <a:lstStyle/>
          <a:p>
            <a:pPr eaLnBrk="1" hangingPunct="1"/>
            <a:r>
              <a:rPr lang="pt-BR" altLang="pt-BR" b="1" smtClean="0"/>
              <a:t>Forma de Apresentação</a:t>
            </a:r>
            <a:endParaRPr lang="en-US" altLang="pt-BR" b="1" smtClean="0"/>
          </a:p>
        </p:txBody>
      </p:sp>
      <p:sp>
        <p:nvSpPr>
          <p:cNvPr id="240643" name="Rectangle 1027"/>
          <p:cNvSpPr>
            <a:spLocks noGrp="1" noChangeArrowheads="1"/>
          </p:cNvSpPr>
          <p:nvPr>
            <p:ph sz="quarter" idx="4294967295"/>
          </p:nvPr>
        </p:nvSpPr>
        <p:spPr>
          <a:xfrm>
            <a:off x="250825" y="1454150"/>
            <a:ext cx="8642350" cy="4495800"/>
          </a:xfrm>
        </p:spPr>
        <p:txBody>
          <a:bodyPr/>
          <a:lstStyle/>
          <a:p>
            <a:pPr eaLnBrk="1" hangingPunct="1">
              <a:lnSpc>
                <a:spcPct val="90000"/>
              </a:lnSpc>
              <a:buSzTx/>
              <a:buFont typeface="Wingdings" panose="05000000000000000000" pitchFamily="2" charset="2"/>
              <a:buChar char="v"/>
              <a:defRPr/>
            </a:pPr>
            <a:r>
              <a:rPr lang="pt-BR" sz="2400" b="1" dirty="0" smtClean="0">
                <a:solidFill>
                  <a:schemeClr val="accent2"/>
                </a:solidFill>
                <a:effectLst>
                  <a:outerShdw blurRad="38100" dist="38100" dir="2700000" algn="tl">
                    <a:srgbClr val="C0C0C0"/>
                  </a:outerShdw>
                </a:effectLst>
                <a:cs typeface="Times New Roman" pitchFamily="18" charset="0"/>
              </a:rPr>
              <a:t>Considerações Gerais</a:t>
            </a:r>
            <a:r>
              <a:rPr lang="pt-BR" sz="2800" b="1" dirty="0" smtClean="0">
                <a:solidFill>
                  <a:srgbClr val="FF0000"/>
                </a:solidFill>
                <a:effectLst>
                  <a:outerShdw blurRad="38100" dist="38100" dir="2700000" algn="tl">
                    <a:srgbClr val="C0C0C0"/>
                  </a:outerShdw>
                </a:effectLst>
                <a:cs typeface="Times New Roman" pitchFamily="18" charset="0"/>
              </a:rPr>
              <a:t> [</a:t>
            </a:r>
            <a:r>
              <a:rPr lang="pt-BR" sz="2800" b="1" dirty="0" smtClean="0">
                <a:effectLst>
                  <a:outerShdw blurRad="38100" dist="38100" dir="2700000" algn="tl">
                    <a:srgbClr val="C0C0C0"/>
                  </a:outerShdw>
                </a:effectLst>
              </a:rPr>
              <a:t>“Dicas” (“</a:t>
            </a:r>
            <a:r>
              <a:rPr lang="pt-BR" sz="2800" b="1" dirty="0" err="1" smtClean="0">
                <a:effectLst>
                  <a:outerShdw blurRad="38100" dist="38100" dir="2700000" algn="tl">
                    <a:srgbClr val="C0C0C0"/>
                  </a:outerShdw>
                </a:effectLst>
              </a:rPr>
              <a:t>Caveats</a:t>
            </a:r>
            <a:r>
              <a:rPr lang="pt-BR" sz="2800" b="1" dirty="0" smtClean="0">
                <a:effectLst>
                  <a:outerShdw blurRad="38100" dist="38100" dir="2700000" algn="tl">
                    <a:srgbClr val="C0C0C0"/>
                  </a:outerShdw>
                </a:effectLst>
              </a:rPr>
              <a:t>”)</a:t>
            </a:r>
            <a:r>
              <a:rPr lang="pt-BR" sz="2800" b="1" dirty="0" smtClean="0">
                <a:solidFill>
                  <a:srgbClr val="FF0000"/>
                </a:solidFill>
                <a:effectLst>
                  <a:outerShdw blurRad="38100" dist="38100" dir="2700000" algn="tl">
                    <a:srgbClr val="C0C0C0"/>
                  </a:outerShdw>
                </a:effectLst>
                <a:cs typeface="Times New Roman" pitchFamily="18" charset="0"/>
              </a:rPr>
              <a:t>]</a:t>
            </a:r>
            <a:r>
              <a:rPr lang="pt-BR" sz="3200" b="1" dirty="0" smtClean="0">
                <a:effectLst>
                  <a:outerShdw blurRad="38100" dist="38100" dir="2700000" algn="tl">
                    <a:srgbClr val="C0C0C0"/>
                  </a:outerShdw>
                </a:effectLst>
              </a:rPr>
              <a:t> </a:t>
            </a:r>
          </a:p>
          <a:p>
            <a:pPr lvl="1" eaLnBrk="1" hangingPunct="1">
              <a:lnSpc>
                <a:spcPct val="90000"/>
              </a:lnSpc>
              <a:defRPr/>
            </a:pPr>
            <a:r>
              <a:rPr lang="pt-BR" sz="2000" b="1" dirty="0" smtClean="0">
                <a:solidFill>
                  <a:schemeClr val="bg1">
                    <a:lumMod val="85000"/>
                  </a:schemeClr>
                </a:solidFill>
                <a:effectLst>
                  <a:outerShdw blurRad="38100" dist="38100" dir="2700000" algn="tl">
                    <a:srgbClr val="C0C0C0"/>
                  </a:outerShdw>
                </a:effectLst>
              </a:rPr>
              <a:t>Alertas</a:t>
            </a:r>
            <a:endParaRPr lang="pt-BR" sz="2400" b="1" dirty="0" smtClean="0">
              <a:solidFill>
                <a:schemeClr val="bg1">
                  <a:lumMod val="85000"/>
                </a:schemeClr>
              </a:solidFill>
              <a:effectLst>
                <a:outerShdw blurRad="38100" dist="38100" dir="2700000" algn="tl">
                  <a:srgbClr val="C0C0C0"/>
                </a:outerShdw>
              </a:effectLst>
              <a:cs typeface="Times New Roman" pitchFamily="18" charset="0"/>
            </a:endParaRPr>
          </a:p>
          <a:p>
            <a:pPr marL="1143000" lvl="2" eaLnBrk="1" hangingPunct="1">
              <a:lnSpc>
                <a:spcPct val="90000"/>
              </a:lnSpc>
              <a:defRPr/>
            </a:pPr>
            <a:r>
              <a:rPr lang="pt-BR" sz="2400" b="1" dirty="0" smtClean="0">
                <a:solidFill>
                  <a:schemeClr val="bg1">
                    <a:lumMod val="85000"/>
                  </a:schemeClr>
                </a:solidFill>
                <a:effectLst>
                  <a:outerShdw blurRad="38100" dist="38100" dir="2700000" algn="tl">
                    <a:srgbClr val="C0C0C0"/>
                  </a:outerShdw>
                </a:effectLst>
              </a:rPr>
              <a:t>Considerações práticas quanto à implementação</a:t>
            </a:r>
            <a:r>
              <a:rPr lang="pt-BR" sz="2000" b="1" dirty="0" smtClean="0">
                <a:solidFill>
                  <a:schemeClr val="bg1">
                    <a:lumMod val="85000"/>
                  </a:schemeClr>
                </a:solidFill>
                <a:effectLst>
                  <a:outerShdw blurRad="38100" dist="38100" dir="2700000" algn="tl">
                    <a:srgbClr val="C0C0C0"/>
                  </a:outerShdw>
                </a:effectLst>
              </a:rPr>
              <a:t> </a:t>
            </a:r>
          </a:p>
          <a:p>
            <a:pPr marL="1600200" lvl="3" eaLnBrk="1" hangingPunct="1">
              <a:lnSpc>
                <a:spcPct val="90000"/>
              </a:lnSpc>
              <a:defRPr/>
            </a:pPr>
            <a:r>
              <a:rPr lang="pt-BR" sz="1800" dirty="0" smtClean="0">
                <a:solidFill>
                  <a:schemeClr val="bg1">
                    <a:lumMod val="85000"/>
                  </a:schemeClr>
                </a:solidFill>
                <a:effectLst>
                  <a:outerShdw blurRad="38100" dist="38100" dir="2700000" algn="tl">
                    <a:srgbClr val="C0C0C0"/>
                  </a:outerShdw>
                </a:effectLst>
              </a:rPr>
              <a:t>para o usuário, organizacionais, ...</a:t>
            </a:r>
            <a:endParaRPr lang="pt-BR" dirty="0" smtClean="0">
              <a:solidFill>
                <a:schemeClr val="bg1">
                  <a:lumMod val="85000"/>
                </a:schemeClr>
              </a:solidFill>
              <a:effectLst>
                <a:outerShdw blurRad="38100" dist="38100" dir="2700000" algn="tl">
                  <a:srgbClr val="C0C0C0"/>
                </a:outerShdw>
              </a:effectLst>
              <a:cs typeface="Times New Roman" pitchFamily="18" charset="0"/>
            </a:endParaRPr>
          </a:p>
          <a:p>
            <a:pPr marL="1143000" lvl="2" eaLnBrk="1" hangingPunct="1">
              <a:lnSpc>
                <a:spcPct val="90000"/>
              </a:lnSpc>
              <a:defRPr/>
            </a:pPr>
            <a:r>
              <a:rPr lang="pt-BR" sz="2400" b="1" dirty="0" smtClean="0">
                <a:solidFill>
                  <a:schemeClr val="bg1">
                    <a:lumMod val="85000"/>
                  </a:schemeClr>
                </a:solidFill>
                <a:effectLst>
                  <a:outerShdw blurRad="38100" dist="38100" dir="2700000" algn="tl">
                    <a:srgbClr val="C0C0C0"/>
                  </a:outerShdw>
                </a:effectLst>
              </a:rPr>
              <a:t>Dificuldades tecnológicas</a:t>
            </a:r>
            <a:r>
              <a:rPr lang="pt-BR" sz="2000" b="1" dirty="0" smtClean="0">
                <a:solidFill>
                  <a:schemeClr val="bg1">
                    <a:lumMod val="85000"/>
                  </a:schemeClr>
                </a:solidFill>
                <a:effectLst>
                  <a:outerShdw blurRad="38100" dist="38100" dir="2700000" algn="tl">
                    <a:srgbClr val="C0C0C0"/>
                  </a:outerShdw>
                </a:effectLst>
              </a:rPr>
              <a:t> </a:t>
            </a:r>
          </a:p>
          <a:p>
            <a:pPr marL="1600200" lvl="3" eaLnBrk="1" hangingPunct="1">
              <a:lnSpc>
                <a:spcPct val="90000"/>
              </a:lnSpc>
              <a:defRPr/>
            </a:pPr>
            <a:r>
              <a:rPr lang="pt-BR" sz="1800" dirty="0" smtClean="0">
                <a:solidFill>
                  <a:schemeClr val="bg1">
                    <a:lumMod val="85000"/>
                  </a:schemeClr>
                </a:solidFill>
                <a:effectLst>
                  <a:outerShdw blurRad="38100" dist="38100" dir="2700000" algn="tl">
                    <a:srgbClr val="C0C0C0"/>
                  </a:outerShdw>
                </a:effectLst>
              </a:rPr>
              <a:t>o lado “ruim” da tecnologia</a:t>
            </a:r>
          </a:p>
          <a:p>
            <a:pPr marL="1600200" lvl="3" eaLnBrk="1" hangingPunct="1">
              <a:lnSpc>
                <a:spcPct val="90000"/>
              </a:lnSpc>
              <a:defRPr/>
            </a:pPr>
            <a:r>
              <a:rPr lang="pt-BR" sz="1800" dirty="0" smtClean="0">
                <a:solidFill>
                  <a:schemeClr val="bg1">
                    <a:lumMod val="85000"/>
                  </a:schemeClr>
                </a:solidFill>
                <a:effectLst>
                  <a:outerShdw blurRad="38100" dist="38100" dir="2700000" algn="tl">
                    <a:srgbClr val="C0C0C0"/>
                  </a:outerShdw>
                </a:effectLst>
              </a:rPr>
              <a:t>problemas que podem ocorrer</a:t>
            </a:r>
            <a:endParaRPr lang="pt-BR" sz="1800" b="1" dirty="0" smtClean="0">
              <a:solidFill>
                <a:schemeClr val="bg1">
                  <a:lumMod val="85000"/>
                </a:schemeClr>
              </a:solidFill>
              <a:effectLst>
                <a:outerShdw blurRad="38100" dist="38100" dir="2700000" algn="tl">
                  <a:srgbClr val="C0C0C0"/>
                </a:outerShdw>
              </a:effectLst>
            </a:endParaRPr>
          </a:p>
          <a:p>
            <a:pPr lvl="1" eaLnBrk="1" hangingPunct="1">
              <a:lnSpc>
                <a:spcPct val="90000"/>
              </a:lnSpc>
              <a:defRPr/>
            </a:pPr>
            <a:endParaRPr lang="pt-BR" sz="900" b="1" dirty="0" smtClean="0">
              <a:solidFill>
                <a:srgbClr val="333300"/>
              </a:solidFill>
              <a:effectLst>
                <a:outerShdw blurRad="38100" dist="38100" dir="2700000" algn="tl">
                  <a:srgbClr val="C0C0C0"/>
                </a:outerShdw>
              </a:effectLst>
              <a:cs typeface="Times New Roman" pitchFamily="18" charset="0"/>
            </a:endParaRPr>
          </a:p>
          <a:p>
            <a:pPr lvl="1" eaLnBrk="1" hangingPunct="1">
              <a:lnSpc>
                <a:spcPct val="90000"/>
              </a:lnSpc>
              <a:defRPr/>
            </a:pPr>
            <a:r>
              <a:rPr lang="pt-BR" sz="2000" b="1" dirty="0" smtClean="0">
                <a:solidFill>
                  <a:srgbClr val="FF0000"/>
                </a:solidFill>
                <a:effectLst>
                  <a:outerShdw blurRad="38100" dist="38100" dir="2700000" algn="tl">
                    <a:srgbClr val="C0C0C0"/>
                  </a:outerShdw>
                </a:effectLst>
              </a:rPr>
              <a:t>Reflexões</a:t>
            </a:r>
            <a:r>
              <a:rPr lang="pt-BR" sz="2400" dirty="0" smtClean="0">
                <a:effectLst>
                  <a:outerShdw blurRad="38100" dist="38100" dir="2700000" algn="tl">
                    <a:srgbClr val="C0C0C0"/>
                  </a:outerShdw>
                </a:effectLst>
              </a:rPr>
              <a:t> </a:t>
            </a:r>
            <a:endParaRPr lang="pt-BR" sz="2800" b="1" dirty="0" smtClean="0">
              <a:solidFill>
                <a:srgbClr val="333300"/>
              </a:solidFill>
              <a:effectLst>
                <a:outerShdw blurRad="38100" dist="38100" dir="2700000" algn="tl">
                  <a:srgbClr val="C0C0C0"/>
                </a:outerShdw>
              </a:effectLst>
              <a:cs typeface="Times New Roman" pitchFamily="18" charset="0"/>
            </a:endParaRPr>
          </a:p>
          <a:p>
            <a:pPr marL="1143000" lvl="2">
              <a:defRPr/>
            </a:pPr>
            <a:r>
              <a:rPr lang="pt-BR" sz="2800" b="1" dirty="0" smtClean="0">
                <a:solidFill>
                  <a:schemeClr val="accent2"/>
                </a:solidFill>
                <a:effectLst>
                  <a:outerShdw blurRad="38100" dist="38100" dir="2700000" algn="tl">
                    <a:srgbClr val="C0C0C0"/>
                  </a:outerShdw>
                </a:effectLst>
                <a:cs typeface="Times New Roman" pitchFamily="18" charset="0"/>
              </a:rPr>
              <a:t> </a:t>
            </a:r>
            <a:r>
              <a:rPr lang="pt-BR" sz="2400" b="1" dirty="0" smtClean="0">
                <a:effectLst>
                  <a:outerShdw blurRad="38100" dist="38100" dir="2700000" algn="tl">
                    <a:srgbClr val="C0C0C0"/>
                  </a:outerShdw>
                </a:effectLst>
              </a:rPr>
              <a:t>Aspectos de </a:t>
            </a:r>
            <a:r>
              <a:rPr lang="pt-BR" sz="2400" b="1" dirty="0" smtClean="0">
                <a:solidFill>
                  <a:srgbClr val="FF0000"/>
                </a:solidFill>
                <a:effectLst>
                  <a:outerShdw blurRad="38100" dist="38100" dir="2700000" algn="tl">
                    <a:srgbClr val="C0C0C0"/>
                  </a:outerShdw>
                </a:effectLst>
              </a:rPr>
              <a:t>custo-benefício</a:t>
            </a:r>
            <a:r>
              <a:rPr lang="pt-BR" sz="2000" b="1" dirty="0" smtClean="0">
                <a:effectLst>
                  <a:outerShdw blurRad="38100" dist="38100" dir="2700000" algn="tl">
                    <a:srgbClr val="C0C0C0"/>
                  </a:outerShdw>
                </a:effectLst>
              </a:rPr>
              <a:t> (</a:t>
            </a:r>
            <a:r>
              <a:rPr lang="pt-BR" sz="1600" b="1" dirty="0" smtClean="0">
                <a:effectLst>
                  <a:outerShdw blurRad="38100" dist="38100" dir="2700000" algn="tl">
                    <a:srgbClr val="C0C0C0"/>
                  </a:outerShdw>
                </a:effectLst>
              </a:rPr>
              <a:t>Benefícios Diretos e/ou Indiretos</a:t>
            </a:r>
            <a:r>
              <a:rPr lang="pt-BR" sz="2000" b="1" dirty="0" smtClean="0">
                <a:effectLst>
                  <a:outerShdw blurRad="38100" dist="38100" dir="2700000" algn="tl">
                    <a:srgbClr val="C0C0C0"/>
                  </a:outerShdw>
                </a:effectLst>
              </a:rPr>
              <a:t>)</a:t>
            </a:r>
          </a:p>
          <a:p>
            <a:pPr marL="1143000" lvl="2">
              <a:defRPr/>
            </a:pPr>
            <a:r>
              <a:rPr lang="pt-BR" sz="2800" b="1" dirty="0" smtClean="0">
                <a:solidFill>
                  <a:srgbClr val="FF0000"/>
                </a:solidFill>
                <a:effectLst>
                  <a:outerShdw blurRad="38100" dist="38100" dir="2700000" algn="tl">
                    <a:srgbClr val="C0C0C0"/>
                  </a:outerShdw>
                </a:effectLst>
                <a:cs typeface="Times New Roman" pitchFamily="18" charset="0"/>
              </a:rPr>
              <a:t> </a:t>
            </a:r>
            <a:r>
              <a:rPr lang="pt-BR" sz="2000" b="1" dirty="0" smtClean="0">
                <a:solidFill>
                  <a:srgbClr val="FF0000"/>
                </a:solidFill>
                <a:effectLst>
                  <a:outerShdw blurRad="38100" dist="38100" dir="2700000" algn="tl">
                    <a:srgbClr val="C0C0C0"/>
                  </a:outerShdw>
                </a:effectLst>
              </a:rPr>
              <a:t>Potencial de Impactos e Impactos Medidos</a:t>
            </a:r>
            <a:r>
              <a:rPr lang="pt-BR" sz="1800" b="1" dirty="0" smtClean="0">
                <a:solidFill>
                  <a:srgbClr val="FF0000"/>
                </a:solidFill>
                <a:effectLst>
                  <a:outerShdw blurRad="38100" dist="38100" dir="2700000" algn="tl">
                    <a:srgbClr val="C0C0C0"/>
                  </a:outerShdw>
                </a:effectLst>
              </a:rPr>
              <a:t> (</a:t>
            </a:r>
            <a:r>
              <a:rPr lang="pt-BR" sz="1600" b="1" dirty="0" smtClean="0">
                <a:solidFill>
                  <a:srgbClr val="FF0000"/>
                </a:solidFill>
                <a:effectLst>
                  <a:outerShdw blurRad="38100" dist="38100" dir="2700000" algn="tl">
                    <a:srgbClr val="C0C0C0"/>
                  </a:outerShdw>
                </a:effectLst>
              </a:rPr>
              <a:t>Gerais na Operação</a:t>
            </a:r>
            <a:r>
              <a:rPr lang="pt-BR" sz="1800" b="1" dirty="0" smtClean="0">
                <a:solidFill>
                  <a:srgbClr val="FF0000"/>
                </a:solidFill>
                <a:effectLst>
                  <a:outerShdw blurRad="38100" dist="38100" dir="2700000" algn="tl">
                    <a:srgbClr val="C0C0C0"/>
                  </a:outerShdw>
                </a:effectLst>
              </a:rPr>
              <a:t>)</a:t>
            </a:r>
            <a:r>
              <a:rPr lang="pt-BR" sz="2000" b="1" dirty="0" smtClean="0">
                <a:effectLst>
                  <a:outerShdw blurRad="38100" dist="38100" dir="2700000" algn="tl">
                    <a:srgbClr val="C0C0C0"/>
                  </a:outerShdw>
                </a:effectLst>
              </a:rPr>
              <a:t> </a:t>
            </a:r>
          </a:p>
          <a:p>
            <a:pPr marL="1600200" lvl="3">
              <a:defRPr/>
            </a:pPr>
            <a:r>
              <a:rPr lang="pt-BR" sz="1800" dirty="0" smtClean="0">
                <a:effectLst>
                  <a:outerShdw blurRad="38100" dist="38100" dir="2700000" algn="tl">
                    <a:srgbClr val="C0C0C0"/>
                  </a:outerShdw>
                </a:effectLst>
              </a:rPr>
              <a:t>impactos causados pela aplicação dos serviços (ou variantes)</a:t>
            </a:r>
            <a:endParaRPr lang="pt-BR" sz="1800" b="1" dirty="0" smtClean="0">
              <a:effectLst>
                <a:outerShdw blurRad="38100" dist="38100" dir="2700000" algn="tl">
                  <a:srgbClr val="C0C0C0"/>
                </a:outerShdw>
              </a:effectLst>
            </a:endParaRPr>
          </a:p>
          <a:p>
            <a:pPr marL="1600200" lvl="3">
              <a:defRPr/>
            </a:pPr>
            <a:endParaRPr lang="pt-BR" sz="700" b="1" dirty="0" smtClean="0">
              <a:effectLst>
                <a:outerShdw blurRad="38100" dist="38100" dir="2700000" algn="tl">
                  <a:srgbClr val="C0C0C0"/>
                </a:outerShdw>
              </a:effectLst>
            </a:endParaRPr>
          </a:p>
        </p:txBody>
      </p:sp>
      <p:sp>
        <p:nvSpPr>
          <p:cNvPr id="152580" name="Line 1028"/>
          <p:cNvSpPr>
            <a:spLocks noChangeShapeType="1"/>
          </p:cNvSpPr>
          <p:nvPr/>
        </p:nvSpPr>
        <p:spPr bwMode="auto">
          <a:xfrm>
            <a:off x="1905000" y="1219200"/>
            <a:ext cx="53340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extLst>
      <p:ext uri="{BB962C8B-B14F-4D97-AF65-F5344CB8AC3E}">
        <p14:creationId xmlns:p14="http://schemas.microsoft.com/office/powerpoint/2010/main" val="613179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6" name="Text Box 1130"/>
          <p:cNvSpPr txBox="1">
            <a:spLocks noChangeArrowheads="1"/>
          </p:cNvSpPr>
          <p:nvPr/>
        </p:nvSpPr>
        <p:spPr bwMode="auto">
          <a:xfrm>
            <a:off x="395288" y="381000"/>
            <a:ext cx="8353425" cy="519113"/>
          </a:xfrm>
          <a:prstGeom prst="rect">
            <a:avLst/>
          </a:prstGeom>
          <a:noFill/>
          <a:ln w="9525">
            <a:noFill/>
            <a:miter lim="800000"/>
            <a:headEnd/>
            <a:tailEnd/>
          </a:ln>
        </p:spPr>
        <p:txBody>
          <a:bodyPr>
            <a:spAutoFit/>
          </a:bodyPr>
          <a:lstStyle/>
          <a:p>
            <a:pPr algn="ctr">
              <a:spcBef>
                <a:spcPct val="50000"/>
              </a:spcBef>
              <a:defRPr/>
            </a:pPr>
            <a:r>
              <a:rPr lang="pt-BR" sz="2800" b="1">
                <a:effectLst>
                  <a:outerShdw blurRad="38100" dist="38100" dir="2700000" algn="tl">
                    <a:srgbClr val="C0C0C0"/>
                  </a:outerShdw>
                </a:effectLst>
                <a:latin typeface="Arial" charset="0"/>
              </a:rPr>
              <a:t>Macro-Programação</a:t>
            </a:r>
            <a:endParaRPr lang="en-US" sz="2800" b="1">
              <a:effectLst>
                <a:outerShdw blurRad="38100" dist="38100" dir="2700000" algn="tl">
                  <a:srgbClr val="C0C0C0"/>
                </a:outerShdw>
              </a:effectLst>
              <a:latin typeface="Arial" charset="0"/>
            </a:endParaRPr>
          </a:p>
        </p:txBody>
      </p:sp>
      <p:sp>
        <p:nvSpPr>
          <p:cNvPr id="24578" name="Line 1131"/>
          <p:cNvSpPr>
            <a:spLocks noChangeShapeType="1"/>
          </p:cNvSpPr>
          <p:nvPr/>
        </p:nvSpPr>
        <p:spPr bwMode="auto">
          <a:xfrm>
            <a:off x="1524000" y="9906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graphicFrame>
        <p:nvGraphicFramePr>
          <p:cNvPr id="2064388" name="Group 4"/>
          <p:cNvGraphicFramePr>
            <a:graphicFrameLocks noGrp="1"/>
          </p:cNvGraphicFramePr>
          <p:nvPr>
            <p:extLst>
              <p:ext uri="{D42A27DB-BD31-4B8C-83A1-F6EECF244321}">
                <p14:modId xmlns:p14="http://schemas.microsoft.com/office/powerpoint/2010/main" val="1996177124"/>
              </p:ext>
            </p:extLst>
          </p:nvPr>
        </p:nvGraphicFramePr>
        <p:xfrm>
          <a:off x="323850" y="1268413"/>
          <a:ext cx="8569325" cy="6407150"/>
        </p:xfrm>
        <a:graphic>
          <a:graphicData uri="http://schemas.openxmlformats.org/drawingml/2006/table">
            <a:tbl>
              <a:tblPr/>
              <a:tblGrid>
                <a:gridCol w="1800225"/>
                <a:gridCol w="1911350"/>
                <a:gridCol w="4857750"/>
              </a:tblGrid>
              <a:tr h="935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bg2"/>
                          </a:solidFill>
                          <a:effectLst>
                            <a:outerShdw blurRad="38100" dist="38100" dir="2700000" algn="tl">
                              <a:srgbClr val="C0C0C0"/>
                            </a:outerShdw>
                          </a:effectLst>
                          <a:latin typeface="Arial" charset="0"/>
                          <a:cs typeface="Times New Roman" pitchFamily="18" charset="0"/>
                        </a:rPr>
                        <a:t>Parte 1</a:t>
                      </a:r>
                      <a:endParaRPr kumimoji="0" lang="pt-BR" sz="1800" b="0" i="0" u="none" strike="noStrike" cap="none" normalizeH="0" baseline="0" dirty="0" smtClean="0">
                        <a:ln>
                          <a:noFill/>
                        </a:ln>
                        <a:solidFill>
                          <a:schemeClr val="bg2"/>
                        </a:solidFill>
                        <a:effectLst>
                          <a:outerShdw blurRad="38100" dist="38100" dir="2700000" algn="tl">
                            <a:srgbClr val="C0C0C0"/>
                          </a:outerShdw>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Introdução</a:t>
                      </a:r>
                      <a:endParaRPr kumimoji="0" lang="pt-BR" sz="1800" b="0" i="0" u="none" strike="noStrike" cap="none" normalizeH="0" baseline="0" smtClean="0">
                        <a:ln>
                          <a:noFill/>
                        </a:ln>
                        <a:solidFill>
                          <a:schemeClr val="bg2"/>
                        </a:solidFill>
                        <a:effectLst>
                          <a:outerShdw blurRad="38100" dist="38100" dir="2700000" algn="tl">
                            <a:srgbClr val="C0C0C0"/>
                          </a:outerShdw>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Planejamento da Disciplina. Pacotes de Serviços (e Funções) ITS.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 Arcabouço Conceitual e Metodológico - Arquiteturas ITS</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8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rgbClr val="FF0000"/>
                          </a:solidFill>
                          <a:effectLst>
                            <a:outerShdw blurRad="38100" dist="38100" dir="2700000" algn="tl">
                              <a:srgbClr val="C0C0C0"/>
                            </a:outerShdw>
                          </a:effectLst>
                          <a:latin typeface="Arial" charset="0"/>
                          <a:cs typeface="Times New Roman" pitchFamily="18" charset="0"/>
                        </a:rPr>
                        <a:t>Parte 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bg2"/>
                          </a:solidFill>
                          <a:effectLst>
                            <a:outerShdw blurRad="38100" dist="38100" dir="2700000" algn="tl">
                              <a:srgbClr val="C0C0C0"/>
                            </a:outerShdw>
                          </a:effectLst>
                          <a:latin typeface="Arial" charset="0"/>
                          <a:cs typeface="Times New Roman" pitchFamily="18" charset="0"/>
                        </a:rPr>
                        <a:t>Informações ao Usuário [</a:t>
                      </a:r>
                      <a:r>
                        <a:rPr kumimoji="0" lang="pt-BR" sz="1600" b="1" i="0" u="none" strike="noStrike" cap="none" normalizeH="0" baseline="0" dirty="0" smtClean="0">
                          <a:ln>
                            <a:noFill/>
                          </a:ln>
                          <a:solidFill>
                            <a:schemeClr val="bg2"/>
                          </a:solidFill>
                          <a:effectLst>
                            <a:outerShdw blurRad="38100" dist="38100" dir="2700000" algn="tl">
                              <a:srgbClr val="C0C0C0"/>
                            </a:outerShdw>
                          </a:effectLst>
                          <a:latin typeface="Arial" charset="0"/>
                          <a:cs typeface="Times New Roman" pitchFamily="18" charset="0"/>
                        </a:rPr>
                        <a:t>ITIS</a:t>
                      </a:r>
                      <a:r>
                        <a:rPr kumimoji="0" lang="pt-BR" sz="1800" b="1" i="0" u="none" strike="noStrike" cap="none" normalizeH="0" baseline="0" dirty="0" smtClean="0">
                          <a:ln>
                            <a:noFill/>
                          </a:ln>
                          <a:solidFill>
                            <a:schemeClr val="bg2"/>
                          </a:solidFill>
                          <a:effectLst>
                            <a:outerShdw blurRad="38100" dist="38100" dir="2700000" algn="tl">
                              <a:srgbClr val="C0C0C0"/>
                            </a:outerShdw>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Gerenciamento de Tráfego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a:t>
                      </a:r>
                      <a:r>
                        <a:rPr kumimoji="0" lang="pt-BR" sz="1600" b="1"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IHS / ITMS</a:t>
                      </a:r>
                      <a:r>
                        <a:rPr kumimoji="0" lang="pt-BR" sz="1800" b="1"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bg1">
                              <a:lumMod val="65000"/>
                            </a:schemeClr>
                          </a:solidFill>
                          <a:effectLst>
                            <a:outerShdw blurRad="38100" dist="38100" dir="2700000" algn="tl">
                              <a:srgbClr val="C0C0C0"/>
                            </a:outerShdw>
                          </a:effectLst>
                          <a:latin typeface="Arial" charset="0"/>
                          <a:cs typeface="Times New Roman" pitchFamily="18" charset="0"/>
                        </a:rPr>
                        <a:t>Cenário Interurbano</a:t>
                      </a:r>
                      <a:r>
                        <a:rPr kumimoji="0" lang="pt-BR" sz="1800" b="0" i="0" u="none" strike="noStrike" cap="none" normalizeH="0" baseline="0" dirty="0" smtClean="0">
                          <a:ln>
                            <a:noFill/>
                          </a:ln>
                          <a:solidFill>
                            <a:schemeClr val="bg1">
                              <a:lumMod val="65000"/>
                            </a:schemeClr>
                          </a:solidFill>
                          <a:effectLst>
                            <a:outerShdw blurRad="38100" dist="38100" dir="2700000" algn="tl">
                              <a:srgbClr val="C0C0C0"/>
                            </a:outerShdw>
                          </a:effectLst>
                          <a:latin typeface="Arial" charset="0"/>
                          <a:cs typeface="Times New Roman" pitchFamily="18" charset="0"/>
                        </a:rPr>
                        <a:t> -  Supervisão Aplicada as Rodovias. Fiscalização do cumprimento de regras de trânsito. Serviços de Apoio aos Usuários (SAU).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Cenário Urbano</a:t>
                      </a:r>
                      <a:r>
                        <a:rPr kumimoji="0" lang="pt-BR" sz="1800" b="0"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 - </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Gerenciamento de Incidentes.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Controle</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do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Fluxo</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e </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da Demanda.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Parte 3</a:t>
                      </a:r>
                      <a:endParaRPr kumimoji="0" lang="pt-BR" sz="1800" b="1" i="0" u="none" strike="noStrike" cap="none" normalizeH="0" baseline="0" smtClean="0">
                        <a:ln>
                          <a:noFill/>
                        </a:ln>
                        <a:solidFill>
                          <a:schemeClr val="bg2"/>
                        </a:solidFill>
                        <a:effectLst>
                          <a:outerShdw blurRad="38100" dist="38100" dir="2700000" algn="tl">
                            <a:srgbClr val="C0C0C0"/>
                          </a:outerShdw>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      Gerenciamento de Frotas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a:t>
                      </a:r>
                      <a:r>
                        <a:rPr kumimoji="0" lang="pt-BR" sz="14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IPTS, CVO</a:t>
                      </a: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Cenário Urbano</a:t>
                      </a: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Operação do Transporte Público (TP) de “Rota Fixa”. </a:t>
                      </a: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Gestão de Frotas e dos Serviços Prestados. Prevenção e Segurança.  Coordenação Multimodos. BRTs (Bus Rapid Transit)</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bg2"/>
                          </a:solidFill>
                          <a:effectLst>
                            <a:outerShdw blurRad="38100" dist="38100" dir="2700000" algn="tl">
                              <a:srgbClr val="C0C0C0"/>
                            </a:outerShdw>
                          </a:effectLst>
                          <a:latin typeface="Arial" charset="0"/>
                          <a:cs typeface="Times New Roman" pitchFamily="18" charset="0"/>
                        </a:rPr>
                        <a:t>Transporte sob Demanda. Processos relacionados ao Veículo Comercial (Baldeações Modais). Gerenciamento de Frotas para o Transporte de Cargas.</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700334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8258" name="Rectangle 2"/>
          <p:cNvSpPr>
            <a:spLocks noGrp="1"/>
          </p:cNvSpPr>
          <p:nvPr>
            <p:ph type="title"/>
          </p:nvPr>
        </p:nvSpPr>
        <p:spPr>
          <a:xfrm>
            <a:off x="609600" y="228600"/>
            <a:ext cx="8153400" cy="990600"/>
          </a:xfrm>
        </p:spPr>
        <p:txBody>
          <a:bodyPr/>
          <a:lstStyle/>
          <a:p>
            <a:r>
              <a:rPr lang="pt-BR" altLang="ja-JP" sz="2800" b="1" dirty="0" smtClean="0">
                <a:solidFill>
                  <a:srgbClr val="FF0000"/>
                </a:solidFill>
                <a:effectLst>
                  <a:outerShdw blurRad="38100" dist="38100" dir="2700000" algn="tl">
                    <a:srgbClr val="C0C0C0"/>
                  </a:outerShdw>
                </a:effectLst>
                <a:ea typeface="ＭＳ Ｐゴシック" pitchFamily="34" charset="-128"/>
              </a:rPr>
              <a:t>Operações e </a:t>
            </a:r>
            <a:r>
              <a:rPr lang="pt-BR" altLang="ja-JP" sz="2800" b="1" u="sng" dirty="0" smtClean="0">
                <a:solidFill>
                  <a:srgbClr val="FF0000"/>
                </a:solidFill>
                <a:ea typeface="ＭＳ Ｐゴシック" pitchFamily="34" charset="-128"/>
              </a:rPr>
              <a:t>Gerenciamento de Tráfego</a:t>
            </a:r>
            <a:r>
              <a:rPr lang="pt-BR" altLang="ja-JP" sz="2800" b="1" dirty="0" smtClean="0">
                <a:solidFill>
                  <a:srgbClr val="FF0000"/>
                </a:solidFill>
                <a:ea typeface="ＭＳ Ｐゴシック" pitchFamily="34" charset="-128"/>
              </a:rPr>
              <a:t>: </a:t>
            </a:r>
            <a:r>
              <a:rPr lang="pt-BR" altLang="ja-JP" sz="2400" b="1" dirty="0" smtClean="0">
                <a:solidFill>
                  <a:srgbClr val="0000CC"/>
                </a:solidFill>
                <a:effectLst>
                  <a:outerShdw blurRad="38100" dist="38100" dir="2700000" algn="tl">
                    <a:srgbClr val="C0C0C0"/>
                  </a:outerShdw>
                </a:effectLst>
                <a:ea typeface="ＭＳ Ｐゴシック" pitchFamily="34" charset="-128"/>
              </a:rPr>
              <a:t>Gerenciamento e controle </a:t>
            </a:r>
            <a:r>
              <a:rPr lang="pt-BR" altLang="ja-JP" sz="2400" b="1" dirty="0" smtClean="0">
                <a:solidFill>
                  <a:schemeClr val="tx1"/>
                </a:solidFill>
                <a:effectLst>
                  <a:outerShdw blurRad="38100" dist="38100" dir="2700000" algn="tl">
                    <a:srgbClr val="C0C0C0"/>
                  </a:outerShdw>
                </a:effectLst>
                <a:ea typeface="ＭＳ Ｐゴシック" pitchFamily="34" charset="-128"/>
              </a:rPr>
              <a:t>(dos fluxos)</a:t>
            </a:r>
            <a:r>
              <a:rPr lang="pt-BR" altLang="ja-JP" sz="2400" b="1" dirty="0" smtClean="0">
                <a:solidFill>
                  <a:srgbClr val="0000CC"/>
                </a:solidFill>
                <a:effectLst>
                  <a:outerShdw blurRad="38100" dist="38100" dir="2700000" algn="tl">
                    <a:srgbClr val="C0C0C0"/>
                  </a:outerShdw>
                </a:effectLst>
                <a:ea typeface="ＭＳ Ｐゴシック" pitchFamily="34" charset="-128"/>
              </a:rPr>
              <a:t> de tráfego</a:t>
            </a:r>
            <a:endParaRPr lang="pt-BR" altLang="pt-BR" sz="2400" b="1" dirty="0" smtClean="0">
              <a:solidFill>
                <a:srgbClr val="0000CC"/>
              </a:solidFill>
              <a:effectLst>
                <a:outerShdw blurRad="38100" dist="38100" dir="2700000" algn="tl">
                  <a:srgbClr val="C0C0C0"/>
                </a:outerShdw>
              </a:effectLst>
              <a:ea typeface="ＭＳ Ｐゴシック" pitchFamily="34" charset="-128"/>
            </a:endParaRPr>
          </a:p>
        </p:txBody>
      </p:sp>
      <p:sp>
        <p:nvSpPr>
          <p:cNvPr id="1888259" name="Rectangle 3"/>
          <p:cNvSpPr>
            <a:spLocks noGrp="1"/>
          </p:cNvSpPr>
          <p:nvPr>
            <p:ph type="body" idx="1"/>
          </p:nvPr>
        </p:nvSpPr>
        <p:spPr>
          <a:xfrm>
            <a:off x="251520" y="1628800"/>
            <a:ext cx="8657456" cy="4924425"/>
          </a:xfrm>
        </p:spPr>
        <p:txBody>
          <a:bodyPr/>
          <a:lstStyle/>
          <a:p>
            <a:pPr>
              <a:lnSpc>
                <a:spcPct val="80000"/>
              </a:lnSpc>
            </a:pPr>
            <a:r>
              <a:rPr lang="pt-BR" altLang="pt-BR" sz="2400" b="1" dirty="0" smtClean="0">
                <a:solidFill>
                  <a:srgbClr val="FF0000"/>
                </a:solidFill>
                <a:effectLst>
                  <a:outerShdw blurRad="38100" dist="38100" dir="2700000" algn="tl">
                    <a:srgbClr val="C0C0C0"/>
                  </a:outerShdw>
                </a:effectLst>
              </a:rPr>
              <a:t>Reflexões:</a:t>
            </a:r>
            <a:r>
              <a:rPr lang="pt-BR" altLang="pt-BR" sz="2000" dirty="0" smtClean="0">
                <a:effectLst>
                  <a:outerShdw blurRad="38100" dist="38100" dir="2700000" algn="tl">
                    <a:srgbClr val="C0C0C0"/>
                  </a:outerShdw>
                </a:effectLst>
              </a:rPr>
              <a:t> </a:t>
            </a:r>
            <a:r>
              <a:rPr lang="pt-BR" altLang="pt-BR" sz="2400" b="1" dirty="0" smtClean="0">
                <a:solidFill>
                  <a:srgbClr val="FF0000"/>
                </a:solidFill>
                <a:effectLst>
                  <a:outerShdw blurRad="38100" dist="38100" dir="2700000" algn="tl">
                    <a:srgbClr val="C0C0C0"/>
                  </a:outerShdw>
                </a:effectLst>
              </a:rPr>
              <a:t>Potencial de Impactos e Impactos Medidos (Gerais na Operação)</a:t>
            </a:r>
            <a:r>
              <a:rPr lang="pt-BR" altLang="pt-BR" sz="2000" dirty="0" smtClean="0">
                <a:effectLst>
                  <a:outerShdw blurRad="38100" dist="38100" dir="2700000" algn="tl">
                    <a:srgbClr val="C0C0C0"/>
                  </a:outerShdw>
                </a:effectLst>
              </a:rPr>
              <a:t> </a:t>
            </a:r>
          </a:p>
          <a:p>
            <a:pPr lvl="1">
              <a:lnSpc>
                <a:spcPct val="80000"/>
              </a:lnSpc>
            </a:pPr>
            <a:endParaRPr lang="pt-BR" altLang="pt-BR" sz="2000" dirty="0" smtClean="0">
              <a:effectLst>
                <a:outerShdw blurRad="38100" dist="38100" dir="2700000" algn="tl">
                  <a:srgbClr val="C0C0C0"/>
                </a:outerShdw>
              </a:effectLst>
            </a:endParaRPr>
          </a:p>
          <a:p>
            <a:pPr lvl="1">
              <a:lnSpc>
                <a:spcPct val="80000"/>
              </a:lnSpc>
            </a:pPr>
            <a:r>
              <a:rPr lang="pt-BR" altLang="pt-BR" sz="2000" dirty="0" smtClean="0">
                <a:effectLst>
                  <a:outerShdw blurRad="38100" dist="38100" dir="2700000" algn="tl">
                    <a:srgbClr val="C0C0C0"/>
                  </a:outerShdw>
                </a:effectLst>
              </a:rPr>
              <a:t>Quanto a </a:t>
            </a:r>
            <a:r>
              <a:rPr lang="pt-BR" altLang="pt-BR" sz="2000" dirty="0" smtClean="0">
                <a:solidFill>
                  <a:srgbClr val="FF0000"/>
                </a:solidFill>
                <a:effectLst>
                  <a:outerShdw blurRad="38100" dist="38100" dir="2700000" algn="tl">
                    <a:srgbClr val="C0C0C0"/>
                  </a:outerShdw>
                </a:effectLst>
              </a:rPr>
              <a:t>eficiência dos sistemas de controle dos semáforos</a:t>
            </a:r>
            <a:r>
              <a:rPr lang="pt-BR" altLang="pt-BR" sz="2000" dirty="0" smtClean="0">
                <a:effectLst>
                  <a:outerShdw blurRad="38100" dist="38100" dir="2700000" algn="tl">
                    <a:srgbClr val="C0C0C0"/>
                  </a:outerShdw>
                </a:effectLst>
              </a:rPr>
              <a:t>, o UTC </a:t>
            </a:r>
            <a:r>
              <a:rPr lang="pt-BR" altLang="pt-BR" sz="2000" dirty="0" smtClean="0">
                <a:solidFill>
                  <a:srgbClr val="FF0000"/>
                </a:solidFill>
                <a:effectLst>
                  <a:outerShdw blurRad="38100" dist="38100" dir="2700000" algn="tl">
                    <a:srgbClr val="C0C0C0"/>
                  </a:outerShdw>
                </a:effectLst>
              </a:rPr>
              <a:t>SCOOT</a:t>
            </a:r>
            <a:r>
              <a:rPr lang="pt-BR" altLang="pt-BR" sz="2000" dirty="0" smtClean="0">
                <a:effectLst>
                  <a:outerShdw blurRad="38100" dist="38100" dir="2700000" algn="tl">
                    <a:srgbClr val="C0C0C0"/>
                  </a:outerShdw>
                </a:effectLst>
              </a:rPr>
              <a:t>, que foi amplamente usado no Reino Unido e em vários países, inclusive no Brasil (São Paulo)</a:t>
            </a:r>
          </a:p>
          <a:p>
            <a:pPr lvl="2">
              <a:lnSpc>
                <a:spcPct val="80000"/>
              </a:lnSpc>
            </a:pPr>
            <a:r>
              <a:rPr lang="pt-BR" altLang="pt-BR" sz="1800" dirty="0" smtClean="0">
                <a:effectLst>
                  <a:outerShdw blurRad="38100" dist="38100" dir="2700000" algn="tl">
                    <a:srgbClr val="C0C0C0"/>
                  </a:outerShdw>
                </a:effectLst>
              </a:rPr>
              <a:t>Faz ininterruptas pequenas mudanças nos tempos dos semáforos, baseado em informações em real tempo do fluxo do tráfego</a:t>
            </a:r>
          </a:p>
          <a:p>
            <a:pPr lvl="2">
              <a:lnSpc>
                <a:spcPct val="80000"/>
              </a:lnSpc>
            </a:pPr>
            <a:r>
              <a:rPr lang="pt-BR" altLang="pt-BR" sz="1800" dirty="0" smtClean="0">
                <a:effectLst>
                  <a:outerShdw blurRad="38100" dist="38100" dir="2700000" algn="tl">
                    <a:srgbClr val="C0C0C0"/>
                  </a:outerShdw>
                </a:effectLst>
              </a:rPr>
              <a:t>Algumas versões do sistema introduziram muitas características que possibilitaram à autoridade local influenciar nos tempos dos semáforos </a:t>
            </a:r>
          </a:p>
          <a:p>
            <a:pPr lvl="1">
              <a:lnSpc>
                <a:spcPct val="80000"/>
              </a:lnSpc>
            </a:pPr>
            <a:endParaRPr lang="pt-BR" altLang="pt-BR" sz="2000" dirty="0" smtClean="0">
              <a:solidFill>
                <a:srgbClr val="FF0000"/>
              </a:solidFill>
              <a:effectLst>
                <a:outerShdw blurRad="38100" dist="38100" dir="2700000" algn="tl">
                  <a:srgbClr val="C0C0C0"/>
                </a:outerShdw>
              </a:effectLst>
            </a:endParaRPr>
          </a:p>
          <a:p>
            <a:pPr lvl="1">
              <a:lnSpc>
                <a:spcPct val="80000"/>
              </a:lnSpc>
            </a:pPr>
            <a:r>
              <a:rPr lang="pt-BR" altLang="pt-BR" sz="2000" dirty="0" smtClean="0">
                <a:solidFill>
                  <a:srgbClr val="FF0000"/>
                </a:solidFill>
                <a:effectLst>
                  <a:outerShdw blurRad="38100" dist="38100" dir="2700000" algn="tl">
                    <a:srgbClr val="C0C0C0"/>
                  </a:outerShdw>
                </a:effectLst>
              </a:rPr>
              <a:t>Estudos detalhados na Europa mostraram que em média o SCOOT reduziu os atrasos em 12%, se comparados com planos fixos de tempo </a:t>
            </a:r>
          </a:p>
          <a:p>
            <a:pPr lvl="1">
              <a:lnSpc>
                <a:spcPct val="80000"/>
              </a:lnSpc>
            </a:pPr>
            <a:endParaRPr lang="pt-BR" altLang="pt-BR" sz="2000" dirty="0" smtClean="0">
              <a:solidFill>
                <a:srgbClr val="FF0000"/>
              </a:solidFill>
              <a:effectLst>
                <a:outerShdw blurRad="38100" dist="38100" dir="2700000" algn="tl">
                  <a:srgbClr val="C0C0C0"/>
                </a:outerShdw>
              </a:effectLst>
            </a:endParaRPr>
          </a:p>
          <a:p>
            <a:pPr lvl="1">
              <a:lnSpc>
                <a:spcPct val="80000"/>
              </a:lnSpc>
            </a:pPr>
            <a:r>
              <a:rPr lang="pt-BR" altLang="pt-BR" sz="2000" dirty="0" smtClean="0">
                <a:solidFill>
                  <a:srgbClr val="FF0000"/>
                </a:solidFill>
                <a:effectLst>
                  <a:outerShdw blurRad="38100" dist="38100" dir="2700000" algn="tl">
                    <a:srgbClr val="C0C0C0"/>
                  </a:outerShdw>
                </a:effectLst>
              </a:rPr>
              <a:t>Outros estudos em Londres mostraram que houve uma redução de 8%  nos tempos de jornada</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Rectangle 2"/>
          <p:cNvSpPr>
            <a:spLocks noGrp="1"/>
          </p:cNvSpPr>
          <p:nvPr>
            <p:ph type="title"/>
          </p:nvPr>
        </p:nvSpPr>
        <p:spPr>
          <a:xfrm>
            <a:off x="609600" y="228600"/>
            <a:ext cx="8153400" cy="990600"/>
          </a:xfrm>
        </p:spPr>
        <p:txBody>
          <a:bodyPr/>
          <a:lstStyle/>
          <a:p>
            <a:r>
              <a:rPr lang="pt-BR" altLang="ja-JP" sz="2800" b="1" dirty="0" smtClean="0">
                <a:solidFill>
                  <a:srgbClr val="FF0000"/>
                </a:solidFill>
                <a:ea typeface="ＭＳ Ｐゴシック" pitchFamily="34" charset="-128"/>
              </a:rPr>
              <a:t>Operações e </a:t>
            </a:r>
            <a:r>
              <a:rPr lang="pt-BR" altLang="ja-JP" sz="2800" b="1" u="sng" dirty="0" smtClean="0">
                <a:solidFill>
                  <a:srgbClr val="FF0000"/>
                </a:solidFill>
                <a:ea typeface="ＭＳ Ｐゴシック" pitchFamily="34" charset="-128"/>
              </a:rPr>
              <a:t>Gerenciamento de Tráfego</a:t>
            </a:r>
            <a:r>
              <a:rPr lang="pt-BR" altLang="ja-JP" sz="2800" b="1" dirty="0" smtClean="0">
                <a:solidFill>
                  <a:srgbClr val="FF0000"/>
                </a:solidFill>
                <a:ea typeface="ＭＳ Ｐゴシック" pitchFamily="34" charset="-128"/>
              </a:rPr>
              <a:t>: </a:t>
            </a:r>
            <a:r>
              <a:rPr lang="pt-BR" altLang="ja-JP" sz="2400" b="1" dirty="0" smtClean="0">
                <a:solidFill>
                  <a:srgbClr val="0000CC"/>
                </a:solidFill>
                <a:ea typeface="ＭＳ Ｐゴシック" pitchFamily="34" charset="-128"/>
              </a:rPr>
              <a:t>Gerenciamento e controle </a:t>
            </a:r>
            <a:r>
              <a:rPr lang="pt-BR" altLang="ja-JP" sz="2400" b="1" dirty="0" smtClean="0">
                <a:solidFill>
                  <a:schemeClr val="tx1"/>
                </a:solidFill>
                <a:ea typeface="ＭＳ Ｐゴシック" pitchFamily="34" charset="-128"/>
              </a:rPr>
              <a:t>(dos fluxos)</a:t>
            </a:r>
            <a:r>
              <a:rPr lang="pt-BR" altLang="ja-JP" sz="2400" b="1" dirty="0" smtClean="0">
                <a:solidFill>
                  <a:srgbClr val="0000CC"/>
                </a:solidFill>
                <a:ea typeface="ＭＳ Ｐゴシック" pitchFamily="34" charset="-128"/>
              </a:rPr>
              <a:t> de tráfego</a:t>
            </a:r>
            <a:endParaRPr lang="pt-BR" altLang="pt-BR" sz="2400" b="1" dirty="0" smtClean="0">
              <a:solidFill>
                <a:srgbClr val="0000CC"/>
              </a:solidFill>
              <a:ea typeface="ＭＳ Ｐゴシック" pitchFamily="34" charset="-128"/>
            </a:endParaRPr>
          </a:p>
        </p:txBody>
      </p:sp>
      <p:sp>
        <p:nvSpPr>
          <p:cNvPr id="1890307" name="Rectangle 3"/>
          <p:cNvSpPr>
            <a:spLocks noGrp="1"/>
          </p:cNvSpPr>
          <p:nvPr>
            <p:ph type="body" idx="1"/>
          </p:nvPr>
        </p:nvSpPr>
        <p:spPr>
          <a:xfrm>
            <a:off x="395536" y="1600200"/>
            <a:ext cx="8496944" cy="4924425"/>
          </a:xfrm>
        </p:spPr>
        <p:txBody>
          <a:bodyPr/>
          <a:lstStyle/>
          <a:p>
            <a:pPr>
              <a:lnSpc>
                <a:spcPct val="80000"/>
              </a:lnSpc>
            </a:pPr>
            <a:r>
              <a:rPr lang="pt-BR" altLang="pt-BR" sz="2000" dirty="0" smtClean="0">
                <a:solidFill>
                  <a:srgbClr val="0000CC"/>
                </a:solidFill>
                <a:effectLst>
                  <a:outerShdw blurRad="38100" dist="38100" dir="2700000" algn="tl">
                    <a:srgbClr val="C0C0C0"/>
                  </a:outerShdw>
                </a:effectLst>
              </a:rPr>
              <a:t>Impactos Medidos</a:t>
            </a:r>
            <a:r>
              <a:rPr lang="pt-BR" altLang="pt-BR" sz="2000" dirty="0" smtClean="0">
                <a:solidFill>
                  <a:srgbClr val="FF0000"/>
                </a:solidFill>
                <a:effectLst>
                  <a:outerShdw blurRad="38100" dist="38100" dir="2700000" algn="tl">
                    <a:srgbClr val="C0C0C0"/>
                  </a:outerShdw>
                </a:effectLst>
              </a:rPr>
              <a:t> (Gerais na Operação)</a:t>
            </a:r>
            <a:r>
              <a:rPr lang="pt-BR" altLang="pt-BR" sz="1800" dirty="0" smtClean="0"/>
              <a:t> </a:t>
            </a:r>
          </a:p>
          <a:p>
            <a:pPr>
              <a:lnSpc>
                <a:spcPct val="80000"/>
              </a:lnSpc>
            </a:pPr>
            <a:r>
              <a:rPr lang="pt-BR" altLang="pt-BR" sz="2000" dirty="0" smtClean="0">
                <a:solidFill>
                  <a:srgbClr val="FF0000"/>
                </a:solidFill>
              </a:rPr>
              <a:t>Eficiência dos sistemas de controle dos semáforos (</a:t>
            </a:r>
            <a:r>
              <a:rPr lang="pt-BR" altLang="pt-BR" sz="2000" dirty="0" smtClean="0"/>
              <a:t>UTC </a:t>
            </a:r>
            <a:r>
              <a:rPr lang="pt-BR" altLang="pt-BR" sz="2000" dirty="0" smtClean="0">
                <a:solidFill>
                  <a:srgbClr val="FF0000"/>
                </a:solidFill>
              </a:rPr>
              <a:t>SCOOT)</a:t>
            </a:r>
          </a:p>
          <a:p>
            <a:pPr lvl="1">
              <a:lnSpc>
                <a:spcPct val="80000"/>
              </a:lnSpc>
            </a:pPr>
            <a:r>
              <a:rPr lang="pt-BR" altLang="pt-BR" sz="2000" dirty="0" smtClean="0"/>
              <a:t>No projeto PROMPT, o </a:t>
            </a:r>
            <a:r>
              <a:rPr lang="pt-BR" altLang="pt-BR" sz="2000" dirty="0" smtClean="0">
                <a:solidFill>
                  <a:srgbClr val="FF0000"/>
                </a:solidFill>
              </a:rPr>
              <a:t>TPU utilizou os sistemas de controle de tráfego avançado UTC - SCOOT e o UTOPIA/SPOT em </a:t>
            </a:r>
            <a:r>
              <a:rPr lang="pt-BR" altLang="pt-BR" sz="2000" dirty="0" smtClean="0">
                <a:solidFill>
                  <a:srgbClr val="0000CC"/>
                </a:solidFill>
              </a:rPr>
              <a:t>Londres, Turim e </a:t>
            </a:r>
            <a:r>
              <a:rPr lang="pt-BR" altLang="pt-BR" sz="2000" dirty="0" err="1" smtClean="0">
                <a:solidFill>
                  <a:srgbClr val="0000CC"/>
                </a:solidFill>
              </a:rPr>
              <a:t>Gothenburg</a:t>
            </a:r>
            <a:endParaRPr lang="pt-BR" altLang="pt-BR" sz="2000" dirty="0" smtClean="0">
              <a:solidFill>
                <a:srgbClr val="0000CC"/>
              </a:solidFill>
            </a:endParaRPr>
          </a:p>
          <a:p>
            <a:pPr lvl="2">
              <a:lnSpc>
                <a:spcPct val="80000"/>
              </a:lnSpc>
            </a:pPr>
            <a:endParaRPr lang="pt-BR" altLang="pt-BR" sz="2000" dirty="0" smtClean="0"/>
          </a:p>
          <a:p>
            <a:pPr lvl="2">
              <a:lnSpc>
                <a:spcPct val="80000"/>
              </a:lnSpc>
            </a:pPr>
            <a:r>
              <a:rPr lang="pt-BR" altLang="pt-BR" sz="2000" dirty="0" smtClean="0"/>
              <a:t>Os resultados obtidos em </a:t>
            </a:r>
            <a:r>
              <a:rPr lang="pt-BR" altLang="pt-BR" sz="2000" dirty="0" smtClean="0">
                <a:solidFill>
                  <a:srgbClr val="0000CC"/>
                </a:solidFill>
              </a:rPr>
              <a:t>Londres</a:t>
            </a:r>
            <a:r>
              <a:rPr lang="pt-BR" altLang="pt-BR" sz="2000" dirty="0" smtClean="0"/>
              <a:t> foram:</a:t>
            </a:r>
          </a:p>
          <a:p>
            <a:pPr lvl="3">
              <a:lnSpc>
                <a:spcPct val="80000"/>
              </a:lnSpc>
            </a:pPr>
            <a:r>
              <a:rPr lang="pt-BR" altLang="pt-BR" sz="1800" b="1" dirty="0" smtClean="0">
                <a:solidFill>
                  <a:srgbClr val="FF0000"/>
                </a:solidFill>
              </a:rPr>
              <a:t>Atraso de ônibus: 22%-33%</a:t>
            </a:r>
          </a:p>
          <a:p>
            <a:pPr lvl="3">
              <a:lnSpc>
                <a:spcPct val="80000"/>
              </a:lnSpc>
            </a:pPr>
            <a:r>
              <a:rPr lang="pt-BR" altLang="pt-BR" sz="1800" b="1" dirty="0" smtClean="0">
                <a:solidFill>
                  <a:srgbClr val="FF0000"/>
                </a:solidFill>
              </a:rPr>
              <a:t>Tempos de jornada: 7%-8%</a:t>
            </a:r>
          </a:p>
          <a:p>
            <a:pPr lvl="3">
              <a:lnSpc>
                <a:spcPct val="80000"/>
              </a:lnSpc>
            </a:pPr>
            <a:r>
              <a:rPr lang="pt-BR" altLang="pt-BR" sz="1800" b="1" dirty="0" smtClean="0">
                <a:solidFill>
                  <a:srgbClr val="FF0000"/>
                </a:solidFill>
              </a:rPr>
              <a:t>Variação na demora de ônibus: 6%-25%</a:t>
            </a:r>
          </a:p>
          <a:p>
            <a:pPr lvl="2">
              <a:lnSpc>
                <a:spcPct val="80000"/>
              </a:lnSpc>
            </a:pPr>
            <a:endParaRPr lang="pt-BR" altLang="pt-BR" sz="2000" dirty="0" smtClean="0"/>
          </a:p>
          <a:p>
            <a:pPr lvl="2">
              <a:lnSpc>
                <a:spcPct val="80000"/>
              </a:lnSpc>
            </a:pPr>
            <a:r>
              <a:rPr lang="pt-BR" altLang="pt-BR" sz="2000" dirty="0" smtClean="0"/>
              <a:t>Os impactos medidos, com a aplicação dos Sistemas de </a:t>
            </a:r>
            <a:r>
              <a:rPr lang="pt-BR" altLang="pt-BR" sz="2000" dirty="0" smtClean="0">
                <a:solidFill>
                  <a:srgbClr val="FF0000"/>
                </a:solidFill>
              </a:rPr>
              <a:t>Prioridade ao TPU</a:t>
            </a:r>
            <a:r>
              <a:rPr lang="pt-BR" altLang="pt-BR" sz="2000" dirty="0" smtClean="0"/>
              <a:t> em  </a:t>
            </a:r>
            <a:r>
              <a:rPr lang="pt-BR" altLang="pt-BR" sz="2000" dirty="0" err="1" smtClean="0">
                <a:solidFill>
                  <a:srgbClr val="0000CC"/>
                </a:solidFill>
              </a:rPr>
              <a:t>Gothenburg</a:t>
            </a:r>
            <a:r>
              <a:rPr lang="pt-BR" altLang="pt-BR" sz="2000" dirty="0" smtClean="0"/>
              <a:t>, chegaram às diminuições dos seguintes parâmetros:</a:t>
            </a:r>
            <a:endParaRPr lang="pt-BR" altLang="pt-BR" sz="2000" b="1" dirty="0" smtClean="0"/>
          </a:p>
          <a:p>
            <a:pPr lvl="3">
              <a:lnSpc>
                <a:spcPct val="80000"/>
              </a:lnSpc>
            </a:pPr>
            <a:r>
              <a:rPr lang="pt-BR" altLang="pt-BR" sz="1600" b="1" dirty="0" smtClean="0">
                <a:solidFill>
                  <a:srgbClr val="FF0000"/>
                </a:solidFill>
              </a:rPr>
              <a:t>Parada de Veículo: 23,3%</a:t>
            </a:r>
          </a:p>
          <a:p>
            <a:pPr lvl="3">
              <a:lnSpc>
                <a:spcPct val="80000"/>
              </a:lnSpc>
            </a:pPr>
            <a:r>
              <a:rPr lang="pt-BR" altLang="pt-BR" sz="1600" b="1" dirty="0" smtClean="0">
                <a:solidFill>
                  <a:srgbClr val="FF0000"/>
                </a:solidFill>
              </a:rPr>
              <a:t>Consumo de Combustível: 5% </a:t>
            </a:r>
          </a:p>
          <a:p>
            <a:pPr lvl="3">
              <a:lnSpc>
                <a:spcPct val="80000"/>
              </a:lnSpc>
            </a:pPr>
            <a:r>
              <a:rPr lang="pt-BR" altLang="pt-BR" sz="1600" b="1" dirty="0" smtClean="0">
                <a:solidFill>
                  <a:srgbClr val="FF0000"/>
                </a:solidFill>
              </a:rPr>
              <a:t>Emissões de C0</a:t>
            </a:r>
            <a:r>
              <a:rPr lang="pt-BR" altLang="pt-BR" sz="1600" b="1" baseline="-25000" dirty="0" smtClean="0">
                <a:solidFill>
                  <a:srgbClr val="FF0000"/>
                </a:solidFill>
              </a:rPr>
              <a:t>2 </a:t>
            </a:r>
            <a:r>
              <a:rPr lang="pt-BR" altLang="pt-BR" sz="1600" b="1" dirty="0" smtClean="0">
                <a:solidFill>
                  <a:srgbClr val="FF0000"/>
                </a:solidFill>
              </a:rPr>
              <a:t>,</a:t>
            </a:r>
            <a:r>
              <a:rPr lang="pt-BR" altLang="pt-BR" sz="1600" b="1" dirty="0" err="1" smtClean="0">
                <a:solidFill>
                  <a:srgbClr val="FF0000"/>
                </a:solidFill>
              </a:rPr>
              <a:t>NO</a:t>
            </a:r>
            <a:r>
              <a:rPr lang="pt-BR" altLang="pt-BR" sz="1600" b="1" baseline="-25000" dirty="0" err="1" smtClean="0">
                <a:solidFill>
                  <a:srgbClr val="FF0000"/>
                </a:solidFill>
              </a:rPr>
              <a:t>x</a:t>
            </a:r>
            <a:r>
              <a:rPr lang="pt-BR" altLang="pt-BR" sz="1600" b="1" dirty="0" smtClean="0">
                <a:solidFill>
                  <a:srgbClr val="FF0000"/>
                </a:solidFill>
              </a:rPr>
              <a:t> e CO: 4% a 5%</a:t>
            </a:r>
            <a:endParaRPr lang="pt-BR" altLang="pt-BR" sz="1800" b="1" dirty="0" smtClean="0">
              <a:solidFill>
                <a:srgbClr val="FF0000"/>
              </a:solidFill>
            </a:endParaRPr>
          </a:p>
          <a:p>
            <a:pPr lvl="2">
              <a:lnSpc>
                <a:spcPct val="80000"/>
              </a:lnSpc>
            </a:pPr>
            <a:endParaRPr lang="pt-BR" altLang="pt-BR" sz="20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2" name="Rectangle 76"/>
          <p:cNvSpPr>
            <a:spLocks noChangeArrowheads="1"/>
          </p:cNvSpPr>
          <p:nvPr/>
        </p:nvSpPr>
        <p:spPr bwMode="auto">
          <a:xfrm>
            <a:off x="1187450" y="404813"/>
            <a:ext cx="6769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2800" b="1">
                <a:effectLst>
                  <a:outerShdw blurRad="38100" dist="38100" dir="2700000" algn="tl">
                    <a:srgbClr val="C0C0C0"/>
                  </a:outerShdw>
                </a:effectLst>
                <a:cs typeface="Arial" pitchFamily="34" charset="0"/>
              </a:rPr>
              <a:t>RITA - ITS: Áreas de Aplicação</a:t>
            </a:r>
          </a:p>
        </p:txBody>
      </p:sp>
      <p:sp>
        <p:nvSpPr>
          <p:cNvPr id="1892355" name="Rectangle 3"/>
          <p:cNvSpPr>
            <a:spLocks noChangeArrowheads="1"/>
          </p:cNvSpPr>
          <p:nvPr/>
        </p:nvSpPr>
        <p:spPr bwMode="auto">
          <a:xfrm>
            <a:off x="2286000" y="1828800"/>
            <a:ext cx="1509713" cy="8985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solidFill>
                  <a:srgbClr val="FF3300"/>
                </a:solidFill>
                <a:cs typeface="Times New Roman" pitchFamily="18" charset="0"/>
              </a:rPr>
              <a:t>Controle de Tráfego Urbano</a:t>
            </a:r>
            <a:endParaRPr lang="pt-BR" altLang="pt-BR" sz="1200" b="1">
              <a:solidFill>
                <a:srgbClr val="FF3300"/>
              </a:solidFill>
              <a:latin typeface="Times New Roman" pitchFamily="18" charset="0"/>
              <a:cs typeface="Times New Roman" pitchFamily="18" charset="0"/>
            </a:endParaRPr>
          </a:p>
        </p:txBody>
      </p:sp>
      <p:sp>
        <p:nvSpPr>
          <p:cNvPr id="1892356" name="Rectangle 17"/>
          <p:cNvSpPr>
            <a:spLocks noChangeArrowheads="1"/>
          </p:cNvSpPr>
          <p:nvPr/>
        </p:nvSpPr>
        <p:spPr bwMode="auto">
          <a:xfrm>
            <a:off x="6792913" y="3573463"/>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892357" name="Rectangle 13"/>
          <p:cNvSpPr>
            <a:spLocks noChangeArrowheads="1"/>
          </p:cNvSpPr>
          <p:nvPr/>
        </p:nvSpPr>
        <p:spPr bwMode="auto">
          <a:xfrm>
            <a:off x="755650" y="3573463"/>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892358" name="Rectangle 14"/>
          <p:cNvSpPr>
            <a:spLocks noChangeArrowheads="1"/>
          </p:cNvSpPr>
          <p:nvPr/>
        </p:nvSpPr>
        <p:spPr bwMode="auto">
          <a:xfrm>
            <a:off x="2265363" y="3575050"/>
            <a:ext cx="1509712"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Gerenciamento das Condições Climáticas</a:t>
            </a:r>
            <a:r>
              <a:rPr lang="pt-BR" altLang="pt-BR" sz="900">
                <a:solidFill>
                  <a:srgbClr val="000000"/>
                </a:solidFill>
                <a:cs typeface="Times New Roman" pitchFamily="18" charset="0"/>
              </a:rPr>
              <a:t> </a:t>
            </a:r>
            <a:endParaRPr lang="pt-BR" altLang="pt-BR" sz="1200">
              <a:latin typeface="Times New Roman" pitchFamily="18" charset="0"/>
              <a:cs typeface="Times New Roman" pitchFamily="18" charset="0"/>
            </a:endParaRPr>
          </a:p>
        </p:txBody>
      </p:sp>
      <p:sp>
        <p:nvSpPr>
          <p:cNvPr id="1892359" name="Rectangle 16"/>
          <p:cNvSpPr>
            <a:spLocks noChangeArrowheads="1"/>
          </p:cNvSpPr>
          <p:nvPr/>
        </p:nvSpPr>
        <p:spPr bwMode="auto">
          <a:xfrm>
            <a:off x="5284788" y="3575050"/>
            <a:ext cx="1508125"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Integração Inter-modal de Viagens </a:t>
            </a:r>
            <a:endParaRPr lang="pt-BR" altLang="pt-BR" sz="1200">
              <a:latin typeface="Times New Roman" pitchFamily="18" charset="0"/>
              <a:cs typeface="Times New Roman" pitchFamily="18" charset="0"/>
            </a:endParaRPr>
          </a:p>
        </p:txBody>
      </p:sp>
      <p:sp>
        <p:nvSpPr>
          <p:cNvPr id="1892360" name="Rectangle 15"/>
          <p:cNvSpPr>
            <a:spLocks noChangeArrowheads="1"/>
          </p:cNvSpPr>
          <p:nvPr/>
        </p:nvSpPr>
        <p:spPr bwMode="auto">
          <a:xfrm>
            <a:off x="3744913" y="3724275"/>
            <a:ext cx="1539875" cy="1128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Operação de Veículos Comerciais</a:t>
            </a:r>
            <a:r>
              <a:rPr lang="pt-BR" altLang="pt-BR" sz="900">
                <a:solidFill>
                  <a:srgbClr val="000000"/>
                </a:solidFill>
                <a:cs typeface="Times New Roman" pitchFamily="18" charset="0"/>
              </a:rPr>
              <a:t> </a:t>
            </a:r>
            <a:endParaRPr lang="pt-BR" altLang="pt-BR" sz="1200">
              <a:latin typeface="Times New Roman" pitchFamily="18" charset="0"/>
              <a:cs typeface="Times New Roman" pitchFamily="18" charset="0"/>
            </a:endParaRPr>
          </a:p>
        </p:txBody>
      </p:sp>
      <p:sp>
        <p:nvSpPr>
          <p:cNvPr id="1892361" name="Rectangle 10"/>
          <p:cNvSpPr>
            <a:spLocks noChangeArrowheads="1"/>
          </p:cNvSpPr>
          <p:nvPr/>
        </p:nvSpPr>
        <p:spPr bwMode="auto">
          <a:xfrm>
            <a:off x="3775075" y="2773363"/>
            <a:ext cx="1509713" cy="1006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Gestão da Informação </a:t>
            </a:r>
            <a:endParaRPr lang="pt-BR" altLang="pt-BR" sz="1200">
              <a:latin typeface="Times New Roman" pitchFamily="18" charset="0"/>
              <a:cs typeface="Times New Roman" pitchFamily="18" charset="0"/>
            </a:endParaRPr>
          </a:p>
        </p:txBody>
      </p:sp>
      <p:sp>
        <p:nvSpPr>
          <p:cNvPr id="1892362" name="Rectangle 47"/>
          <p:cNvSpPr>
            <a:spLocks noChangeArrowheads="1"/>
          </p:cNvSpPr>
          <p:nvPr/>
        </p:nvSpPr>
        <p:spPr bwMode="auto">
          <a:xfrm>
            <a:off x="755650" y="4975225"/>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892363" name="Rectangle 48"/>
          <p:cNvSpPr>
            <a:spLocks noChangeArrowheads="1"/>
          </p:cNvSpPr>
          <p:nvPr/>
        </p:nvSpPr>
        <p:spPr bwMode="auto">
          <a:xfrm>
            <a:off x="2265363" y="4976813"/>
            <a:ext cx="1509712"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Sistema de Prevenção de Colisões</a:t>
            </a:r>
          </a:p>
        </p:txBody>
      </p:sp>
      <p:sp>
        <p:nvSpPr>
          <p:cNvPr id="1892364" name="Rectangle 49"/>
          <p:cNvSpPr>
            <a:spLocks noChangeArrowheads="1"/>
          </p:cNvSpPr>
          <p:nvPr/>
        </p:nvSpPr>
        <p:spPr bwMode="auto">
          <a:xfrm>
            <a:off x="3775075" y="4976813"/>
            <a:ext cx="1509713"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Sistema de Atendimento ao Motorista </a:t>
            </a:r>
          </a:p>
        </p:txBody>
      </p:sp>
      <p:sp>
        <p:nvSpPr>
          <p:cNvPr id="1892365" name="Rectangle 50"/>
          <p:cNvSpPr>
            <a:spLocks noChangeArrowheads="1"/>
          </p:cNvSpPr>
          <p:nvPr/>
        </p:nvSpPr>
        <p:spPr bwMode="auto">
          <a:xfrm>
            <a:off x="5284788" y="4976813"/>
            <a:ext cx="1508125"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Sistema de Notificação de Colisão</a:t>
            </a:r>
          </a:p>
        </p:txBody>
      </p:sp>
      <p:sp>
        <p:nvSpPr>
          <p:cNvPr id="1892366" name="Rectangle 51"/>
          <p:cNvSpPr>
            <a:spLocks noChangeArrowheads="1"/>
          </p:cNvSpPr>
          <p:nvPr/>
        </p:nvSpPr>
        <p:spPr bwMode="auto">
          <a:xfrm>
            <a:off x="6792913" y="497522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892367" name="Rectangle 44"/>
          <p:cNvSpPr>
            <a:spLocks noChangeArrowheads="1"/>
          </p:cNvSpPr>
          <p:nvPr/>
        </p:nvSpPr>
        <p:spPr bwMode="auto">
          <a:xfrm>
            <a:off x="768350" y="47561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b="1">
                <a:solidFill>
                  <a:srgbClr val="000000"/>
                </a:solidFill>
                <a:cs typeface="Times New Roman" pitchFamily="18" charset="0"/>
              </a:rPr>
              <a:t>VEÍCULOS INTELIGENTES</a:t>
            </a:r>
            <a:endParaRPr lang="pt-BR" altLang="pt-BR" sz="1600" b="1">
              <a:latin typeface="Times New Roman" pitchFamily="18" charset="0"/>
              <a:cs typeface="Times New Roman" pitchFamily="18" charset="0"/>
            </a:endParaRPr>
          </a:p>
        </p:txBody>
      </p:sp>
      <p:sp>
        <p:nvSpPr>
          <p:cNvPr id="1892368" name="Rectangle 2"/>
          <p:cNvSpPr>
            <a:spLocks noChangeArrowheads="1"/>
          </p:cNvSpPr>
          <p:nvPr/>
        </p:nvSpPr>
        <p:spPr bwMode="auto">
          <a:xfrm>
            <a:off x="755650" y="14287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b="1">
                <a:solidFill>
                  <a:srgbClr val="000000"/>
                </a:solidFill>
                <a:cs typeface="Times New Roman" pitchFamily="18" charset="0"/>
              </a:rPr>
              <a:t>INFRA-ESTRUTURA INTELIGENTE</a:t>
            </a:r>
            <a:endParaRPr lang="pt-BR" altLang="pt-BR" sz="1600" b="1">
              <a:latin typeface="Times New Roman" pitchFamily="18" charset="0"/>
              <a:cs typeface="Times New Roman" pitchFamily="18" charset="0"/>
            </a:endParaRPr>
          </a:p>
        </p:txBody>
      </p:sp>
      <p:sp>
        <p:nvSpPr>
          <p:cNvPr id="1892369" name="Rectangle 4"/>
          <p:cNvSpPr>
            <a:spLocks noChangeArrowheads="1"/>
          </p:cNvSpPr>
          <p:nvPr/>
        </p:nvSpPr>
        <p:spPr bwMode="auto">
          <a:xfrm>
            <a:off x="766763" y="1838325"/>
            <a:ext cx="1509712" cy="935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solidFill>
                  <a:srgbClr val="FF3300"/>
                </a:solidFill>
                <a:cs typeface="Times New Roman" pitchFamily="18" charset="0"/>
              </a:rPr>
              <a:t>Controle de Rodovias</a:t>
            </a:r>
            <a:endParaRPr lang="pt-BR" altLang="pt-BR" sz="1200" b="1">
              <a:solidFill>
                <a:srgbClr val="FF3300"/>
              </a:solidFill>
              <a:latin typeface="Times New Roman" pitchFamily="18" charset="0"/>
              <a:cs typeface="Times New Roman" pitchFamily="18" charset="0"/>
            </a:endParaRPr>
          </a:p>
        </p:txBody>
      </p:sp>
      <p:sp>
        <p:nvSpPr>
          <p:cNvPr id="1892370" name="Rectangle 5"/>
          <p:cNvSpPr>
            <a:spLocks noChangeArrowheads="1"/>
          </p:cNvSpPr>
          <p:nvPr/>
        </p:nvSpPr>
        <p:spPr bwMode="auto">
          <a:xfrm>
            <a:off x="3775075" y="1836738"/>
            <a:ext cx="1509713" cy="9620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Gestão de Transporte de Passageiros </a:t>
            </a:r>
            <a:endParaRPr lang="pt-BR" altLang="pt-BR" sz="1200">
              <a:latin typeface="Times New Roman" pitchFamily="18" charset="0"/>
              <a:cs typeface="Times New Roman" pitchFamily="18" charset="0"/>
            </a:endParaRPr>
          </a:p>
        </p:txBody>
      </p:sp>
      <p:sp>
        <p:nvSpPr>
          <p:cNvPr id="1892371" name="Rectangle 6"/>
          <p:cNvSpPr>
            <a:spLocks noChangeArrowheads="1"/>
          </p:cNvSpPr>
          <p:nvPr/>
        </p:nvSpPr>
        <p:spPr bwMode="auto">
          <a:xfrm>
            <a:off x="5284788" y="1830388"/>
            <a:ext cx="1508125"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Gestão de Incidentes</a:t>
            </a:r>
            <a:endParaRPr lang="pt-BR" altLang="pt-BR" sz="1200" b="1">
              <a:latin typeface="Times New Roman" pitchFamily="18" charset="0"/>
              <a:cs typeface="Times New Roman" pitchFamily="18" charset="0"/>
            </a:endParaRPr>
          </a:p>
        </p:txBody>
      </p:sp>
      <p:sp>
        <p:nvSpPr>
          <p:cNvPr id="1892372" name="Rectangle 7"/>
          <p:cNvSpPr>
            <a:spLocks noChangeArrowheads="1"/>
          </p:cNvSpPr>
          <p:nvPr/>
        </p:nvSpPr>
        <p:spPr bwMode="auto">
          <a:xfrm>
            <a:off x="6792913" y="1830388"/>
            <a:ext cx="1509712"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Gestão de Emergências</a:t>
            </a:r>
            <a:endParaRPr lang="pt-BR" altLang="pt-BR" sz="1200">
              <a:latin typeface="Times New Roman" pitchFamily="18" charset="0"/>
              <a:cs typeface="Times New Roman" pitchFamily="18" charset="0"/>
            </a:endParaRPr>
          </a:p>
        </p:txBody>
      </p:sp>
      <p:sp>
        <p:nvSpPr>
          <p:cNvPr id="1892373" name="Rectangle 8"/>
          <p:cNvSpPr>
            <a:spLocks noChangeArrowheads="1"/>
          </p:cNvSpPr>
          <p:nvPr/>
        </p:nvSpPr>
        <p:spPr bwMode="auto">
          <a:xfrm>
            <a:off x="755650" y="2682875"/>
            <a:ext cx="1509713" cy="977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Meios Eletrônicos de Pagamento e Tarifação</a:t>
            </a:r>
          </a:p>
        </p:txBody>
      </p:sp>
      <p:sp>
        <p:nvSpPr>
          <p:cNvPr id="1892374" name="Rectangle 9"/>
          <p:cNvSpPr>
            <a:spLocks noChangeArrowheads="1"/>
          </p:cNvSpPr>
          <p:nvPr/>
        </p:nvSpPr>
        <p:spPr bwMode="auto">
          <a:xfrm>
            <a:off x="226536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Informação ao Usuário </a:t>
            </a:r>
            <a:endParaRPr lang="pt-BR" altLang="pt-BR" sz="1200">
              <a:latin typeface="Times New Roman" pitchFamily="18" charset="0"/>
              <a:cs typeface="Times New Roman" pitchFamily="18" charset="0"/>
            </a:endParaRPr>
          </a:p>
        </p:txBody>
      </p:sp>
      <p:sp>
        <p:nvSpPr>
          <p:cNvPr id="1892375" name="Rectangle 11"/>
          <p:cNvSpPr>
            <a:spLocks noChangeArrowheads="1"/>
          </p:cNvSpPr>
          <p:nvPr/>
        </p:nvSpPr>
        <p:spPr bwMode="auto">
          <a:xfrm>
            <a:off x="5284788" y="2682875"/>
            <a:ext cx="1508125"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Prevenção de Acidentes e Segurança</a:t>
            </a:r>
            <a:endParaRPr lang="pt-BR" altLang="pt-BR" sz="1200">
              <a:latin typeface="Times New Roman" pitchFamily="18" charset="0"/>
              <a:cs typeface="Times New Roman" pitchFamily="18" charset="0"/>
            </a:endParaRPr>
          </a:p>
        </p:txBody>
      </p:sp>
      <p:sp>
        <p:nvSpPr>
          <p:cNvPr id="1892376" name="Rectangle 12"/>
          <p:cNvSpPr>
            <a:spLocks noChangeArrowheads="1"/>
          </p:cNvSpPr>
          <p:nvPr/>
        </p:nvSpPr>
        <p:spPr bwMode="auto">
          <a:xfrm>
            <a:off x="679291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Operação e Manutenção Rodoviária</a:t>
            </a:r>
            <a:endParaRPr lang="pt-BR" altLang="pt-BR" sz="1200" b="1">
              <a:latin typeface="Times New Roman" pitchFamily="18" charset="0"/>
              <a:cs typeface="Times New Roman" pitchFamily="18" charset="0"/>
            </a:endParaRPr>
          </a:p>
        </p:txBody>
      </p:sp>
      <p:sp>
        <p:nvSpPr>
          <p:cNvPr id="1892377" name="Line 18"/>
          <p:cNvSpPr>
            <a:spLocks noChangeShapeType="1"/>
          </p:cNvSpPr>
          <p:nvPr/>
        </p:nvSpPr>
        <p:spPr bwMode="auto">
          <a:xfrm>
            <a:off x="226536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378" name="Line 19"/>
          <p:cNvSpPr>
            <a:spLocks noChangeShapeType="1"/>
          </p:cNvSpPr>
          <p:nvPr/>
        </p:nvSpPr>
        <p:spPr bwMode="auto">
          <a:xfrm>
            <a:off x="3775075"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379" name="Line 20"/>
          <p:cNvSpPr>
            <a:spLocks noChangeShapeType="1"/>
          </p:cNvSpPr>
          <p:nvPr/>
        </p:nvSpPr>
        <p:spPr bwMode="auto">
          <a:xfrm>
            <a:off x="5284788"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380" name="Line 21"/>
          <p:cNvSpPr>
            <a:spLocks noChangeShapeType="1"/>
          </p:cNvSpPr>
          <p:nvPr/>
        </p:nvSpPr>
        <p:spPr bwMode="auto">
          <a:xfrm>
            <a:off x="679291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381" name="Line 22"/>
          <p:cNvSpPr>
            <a:spLocks noChangeShapeType="1"/>
          </p:cNvSpPr>
          <p:nvPr/>
        </p:nvSpPr>
        <p:spPr bwMode="auto">
          <a:xfrm>
            <a:off x="755650" y="18303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382" name="Line 23"/>
          <p:cNvSpPr>
            <a:spLocks noChangeShapeType="1"/>
          </p:cNvSpPr>
          <p:nvPr/>
        </p:nvSpPr>
        <p:spPr bwMode="auto">
          <a:xfrm>
            <a:off x="755650" y="278923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383" name="Line 24"/>
          <p:cNvSpPr>
            <a:spLocks noChangeShapeType="1"/>
          </p:cNvSpPr>
          <p:nvPr/>
        </p:nvSpPr>
        <p:spPr bwMode="auto">
          <a:xfrm>
            <a:off x="755650" y="3760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384" name="Line 25"/>
          <p:cNvSpPr>
            <a:spLocks noChangeShapeType="1"/>
          </p:cNvSpPr>
          <p:nvPr/>
        </p:nvSpPr>
        <p:spPr bwMode="auto">
          <a:xfrm>
            <a:off x="755650"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385" name="Line 26"/>
          <p:cNvSpPr>
            <a:spLocks noChangeShapeType="1"/>
          </p:cNvSpPr>
          <p:nvPr/>
        </p:nvSpPr>
        <p:spPr bwMode="auto">
          <a:xfrm>
            <a:off x="8302625"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386" name="Line 27"/>
          <p:cNvSpPr>
            <a:spLocks noChangeShapeType="1"/>
          </p:cNvSpPr>
          <p:nvPr/>
        </p:nvSpPr>
        <p:spPr bwMode="auto">
          <a:xfrm>
            <a:off x="755650" y="1428750"/>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387" name="Line 28"/>
          <p:cNvSpPr>
            <a:spLocks noChangeShapeType="1"/>
          </p:cNvSpPr>
          <p:nvPr/>
        </p:nvSpPr>
        <p:spPr bwMode="auto">
          <a:xfrm>
            <a:off x="755650" y="47656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892388"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20788" y="1890713"/>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389" name="Picture 27" descr="Transit Management System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33863"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390" name="Picture 26" descr="Incident Management Systems"/>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743575" y="18811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391" name="Picture 25" descr="Emergency Management Systems"/>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253288"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392" name="Picture 24" descr="Electronic Payment Systems"/>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211263" y="2833688"/>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393" name="Picture 22" descr="Information Management"/>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235450" y="28305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394" name="Picture 21" descr="Crash Prevention and Safety"/>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5746750" y="28336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395" name="Picture 20" descr="Roadway Operations and Maintenance"/>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7250113" y="28336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396" name="Picture 19" descr="Road Weather Management"/>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272415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397" name="Picture 18" descr="Commercial Vehicle Operations"/>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422910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398" name="Picture 17" descr="Intermodal Freight"/>
          <p:cNvPicPr>
            <a:picLocks noChangeAspect="1" noChangeArrowheads="1"/>
          </p:cNvPicPr>
          <p:nvPr/>
        </p:nvPicPr>
        <p:blipFill>
          <a:blip r:embed="rId23" r:link="rId24">
            <a:extLst>
              <a:ext uri="{28A0092B-C50C-407E-A947-70E740481C1C}">
                <a14:useLocalDpi xmlns:a14="http://schemas.microsoft.com/office/drawing/2010/main" val="0"/>
              </a:ext>
            </a:extLst>
          </a:blip>
          <a:srcRect/>
          <a:stretch>
            <a:fillRect/>
          </a:stretch>
        </p:blipFill>
        <p:spPr bwMode="auto">
          <a:xfrm>
            <a:off x="5745163" y="3806825"/>
            <a:ext cx="604837" cy="588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92399" name="Line 45"/>
          <p:cNvSpPr>
            <a:spLocks noChangeShapeType="1"/>
          </p:cNvSpPr>
          <p:nvPr/>
        </p:nvSpPr>
        <p:spPr bwMode="auto">
          <a:xfrm>
            <a:off x="758825" y="5157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400" name="Line 53"/>
          <p:cNvSpPr>
            <a:spLocks noChangeShapeType="1"/>
          </p:cNvSpPr>
          <p:nvPr/>
        </p:nvSpPr>
        <p:spPr bwMode="auto">
          <a:xfrm>
            <a:off x="755650" y="61499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401" name="Line 58"/>
          <p:cNvSpPr>
            <a:spLocks noChangeShapeType="1"/>
          </p:cNvSpPr>
          <p:nvPr/>
        </p:nvSpPr>
        <p:spPr bwMode="auto">
          <a:xfrm>
            <a:off x="2270125" y="5165725"/>
            <a:ext cx="0" cy="979488"/>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402" name="Line 59"/>
          <p:cNvSpPr>
            <a:spLocks noChangeShapeType="1"/>
          </p:cNvSpPr>
          <p:nvPr/>
        </p:nvSpPr>
        <p:spPr bwMode="auto">
          <a:xfrm>
            <a:off x="3778250" y="5167313"/>
            <a:ext cx="0" cy="97790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2403" name="Line 61"/>
          <p:cNvSpPr>
            <a:spLocks noChangeShapeType="1"/>
          </p:cNvSpPr>
          <p:nvPr/>
        </p:nvSpPr>
        <p:spPr bwMode="auto">
          <a:xfrm>
            <a:off x="6792913" y="5164138"/>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892404" name="Picture 6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5210175"/>
            <a:ext cx="57150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405" name="Picture 6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2913"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2406" name="Picture 6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9450"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92407" name="Line 67"/>
          <p:cNvSpPr>
            <a:spLocks noChangeShapeType="1"/>
          </p:cNvSpPr>
          <p:nvPr/>
        </p:nvSpPr>
        <p:spPr bwMode="auto">
          <a:xfrm>
            <a:off x="5286375" y="5160963"/>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892408" name="Grupo 69"/>
          <p:cNvGrpSpPr>
            <a:grpSpLocks/>
          </p:cNvGrpSpPr>
          <p:nvPr/>
        </p:nvGrpSpPr>
        <p:grpSpPr bwMode="auto">
          <a:xfrm>
            <a:off x="2722563" y="2881313"/>
            <a:ext cx="611187" cy="515937"/>
            <a:chOff x="2765657" y="3296451"/>
            <a:chExt cx="611008" cy="517335"/>
          </a:xfrm>
        </p:grpSpPr>
        <p:grpSp>
          <p:nvGrpSpPr>
            <p:cNvPr id="1892409" name="Grupo 61"/>
            <p:cNvGrpSpPr>
              <a:grpSpLocks/>
            </p:cNvGrpSpPr>
            <p:nvPr/>
          </p:nvGrpSpPr>
          <p:grpSpPr bwMode="auto">
            <a:xfrm>
              <a:off x="2803746" y="3296451"/>
              <a:ext cx="549113" cy="458481"/>
              <a:chOff x="8441630" y="410493"/>
              <a:chExt cx="641984" cy="888198"/>
            </a:xfrm>
          </p:grpSpPr>
          <p:sp>
            <p:nvSpPr>
              <p:cNvPr id="60" name="CaixaDeTexto 59"/>
              <p:cNvSpPr txBox="1"/>
              <p:nvPr/>
            </p:nvSpPr>
            <p:spPr>
              <a:xfrm>
                <a:off x="8469461" y="410493"/>
                <a:ext cx="569623" cy="888116"/>
              </a:xfrm>
              <a:prstGeom prst="rect">
                <a:avLst/>
              </a:prstGeom>
              <a:noFill/>
            </p:spPr>
            <p:txBody>
              <a:bodyPr>
                <a:spAutoFit/>
              </a:bodyPr>
              <a:lstStyle/>
              <a:p>
                <a:pPr algn="ctr" eaLnBrk="1" hangingPunct="1">
                  <a:spcBef>
                    <a:spcPct val="0"/>
                  </a:spcBef>
                  <a:buClrTx/>
                  <a:buSzTx/>
                  <a:buFontTx/>
                  <a:buNone/>
                  <a:defRPr/>
                </a:pPr>
                <a:r>
                  <a:rPr lang="pt-BR" sz="2400" i="1" dirty="0">
                    <a:solidFill>
                      <a:schemeClr val="tx2">
                        <a:lumMod val="60000"/>
                        <a:lumOff val="40000"/>
                      </a:schemeClr>
                    </a:solidFill>
                    <a:latin typeface="Script MT Bold" pitchFamily="66" charset="0"/>
                    <a:cs typeface="Arial" pitchFamily="34" charset="0"/>
                  </a:rPr>
                  <a:t>i</a:t>
                </a:r>
              </a:p>
            </p:txBody>
          </p:sp>
          <p:sp>
            <p:nvSpPr>
              <p:cNvPr id="61" name="Elipse 60"/>
              <p:cNvSpPr/>
              <p:nvPr/>
            </p:nvSpPr>
            <p:spPr>
              <a:xfrm>
                <a:off x="8441630" y="573930"/>
                <a:ext cx="641985" cy="715427"/>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sp>
          <p:nvSpPr>
            <p:cNvPr id="63" name="Retângulo 62"/>
            <p:cNvSpPr/>
            <p:nvPr/>
          </p:nvSpPr>
          <p:spPr>
            <a:xfrm>
              <a:off x="2765657" y="3334654"/>
              <a:ext cx="611008" cy="4791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pic>
        <p:nvPicPr>
          <p:cNvPr id="1892413" name="Picture 29" descr="Arterial Management Systems"/>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2701925" y="1862138"/>
            <a:ext cx="581025" cy="5635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2" name="Rectangle 59"/>
          <p:cNvSpPr>
            <a:spLocks/>
          </p:cNvSpPr>
          <p:nvPr/>
        </p:nvSpPr>
        <p:spPr bwMode="auto">
          <a:xfrm>
            <a:off x="468313" y="1211263"/>
            <a:ext cx="82296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20000"/>
              </a:spcBef>
              <a:buClrTx/>
              <a:buSzTx/>
              <a:buFont typeface="Arial" pitchFamily="34" charset="0"/>
              <a:buNone/>
            </a:pPr>
            <a:endParaRPr lang="pt-BR" altLang="pt-BR" sz="1800">
              <a:effectLst>
                <a:outerShdw blurRad="38100" dist="38100" dir="2700000" algn="tl">
                  <a:srgbClr val="C0C0C0"/>
                </a:outerShdw>
              </a:effectLst>
              <a:latin typeface="Calibri" pitchFamily="34" charset="0"/>
              <a:cs typeface="Arial" pitchFamily="34" charset="0"/>
            </a:endParaRPr>
          </a:p>
          <a:p>
            <a:pPr algn="just" eaLnBrk="1" hangingPunct="1">
              <a:buClrTx/>
              <a:buSzTx/>
              <a:buFont typeface="Arial" pitchFamily="34" charset="0"/>
              <a:buNone/>
            </a:pPr>
            <a:r>
              <a:rPr lang="pt-BR" altLang="pt-BR" sz="1800">
                <a:effectLst>
                  <a:outerShdw blurRad="38100" dist="38100" dir="2700000" algn="tl">
                    <a:srgbClr val="C0C0C0"/>
                  </a:outerShdw>
                </a:effectLst>
                <a:latin typeface="Calibri" pitchFamily="34" charset="0"/>
                <a:cs typeface="Arial" pitchFamily="34" charset="0"/>
              </a:rPr>
              <a:t>Sistemas de gestão do tráfego: monitoram vias e veículos - coletam dados - produzem informações para ajudar a decidir as ações operacionais – utilizam os recursos dos sistemas para implementar melhorias na segurança e fluidez das vias - disseminam aos usuários informações sobre as condições do percurso através de tecnologias variadas, objetivando a racionalização e conforto dos deslocamentos.</a:t>
            </a:r>
            <a:endParaRPr lang="pt-BR" altLang="pt-BR" sz="1800">
              <a:solidFill>
                <a:srgbClr val="000000"/>
              </a:solidFill>
              <a:effectLst>
                <a:outerShdw blurRad="38100" dist="38100" dir="2700000" algn="tl">
                  <a:srgbClr val="C0C0C0"/>
                </a:outerShdw>
              </a:effectLst>
              <a:cs typeface="Times New Roman" pitchFamily="18" charset="0"/>
            </a:endParaRPr>
          </a:p>
        </p:txBody>
      </p:sp>
      <p:grpSp>
        <p:nvGrpSpPr>
          <p:cNvPr id="1894403" name="Grupo 68"/>
          <p:cNvGrpSpPr>
            <a:grpSpLocks/>
          </p:cNvGrpSpPr>
          <p:nvPr/>
        </p:nvGrpSpPr>
        <p:grpSpPr bwMode="auto">
          <a:xfrm>
            <a:off x="111125" y="3141663"/>
            <a:ext cx="8853488" cy="2898775"/>
            <a:chOff x="206472" y="3441446"/>
            <a:chExt cx="8852743" cy="2897990"/>
          </a:xfrm>
        </p:grpSpPr>
        <p:grpSp>
          <p:nvGrpSpPr>
            <p:cNvPr id="1894404" name="Group 60"/>
            <p:cNvGrpSpPr>
              <a:grpSpLocks/>
            </p:cNvGrpSpPr>
            <p:nvPr/>
          </p:nvGrpSpPr>
          <p:grpSpPr bwMode="auto">
            <a:xfrm>
              <a:off x="4738468" y="3635920"/>
              <a:ext cx="4302639" cy="382588"/>
              <a:chOff x="2987" y="1924"/>
              <a:chExt cx="2495" cy="241"/>
            </a:xfrm>
          </p:grpSpPr>
          <p:sp>
            <p:nvSpPr>
              <p:cNvPr id="1894405" name="Rectangle 61"/>
              <p:cNvSpPr>
                <a:spLocks noChangeArrowheads="1"/>
              </p:cNvSpPr>
              <p:nvPr/>
            </p:nvSpPr>
            <p:spPr bwMode="auto">
              <a:xfrm>
                <a:off x="2996" y="1924"/>
                <a:ext cx="2246" cy="232"/>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894406" name="Text Box 62"/>
              <p:cNvSpPr txBox="1">
                <a:spLocks noChangeArrowheads="1"/>
              </p:cNvSpPr>
              <p:nvPr/>
            </p:nvSpPr>
            <p:spPr bwMode="auto">
              <a:xfrm>
                <a:off x="3570" y="1973"/>
                <a:ext cx="10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400">
                    <a:cs typeface="Arial" pitchFamily="34" charset="0"/>
                  </a:rPr>
                  <a:t>Controle de acessos</a:t>
                </a:r>
              </a:p>
            </p:txBody>
          </p:sp>
          <p:pic>
            <p:nvPicPr>
              <p:cNvPr id="1894407"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87" y="1924"/>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408" name="Picture 64" descr="Ramp Contr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 y="1929"/>
                <a:ext cx="240"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894409" name="Line 65"/>
            <p:cNvSpPr>
              <a:spLocks noChangeShapeType="1"/>
            </p:cNvSpPr>
            <p:nvPr/>
          </p:nvSpPr>
          <p:spPr bwMode="auto">
            <a:xfrm>
              <a:off x="2331058" y="3441446"/>
              <a:ext cx="48493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1894410" name="Grupo 66"/>
            <p:cNvGrpSpPr>
              <a:grpSpLocks/>
            </p:cNvGrpSpPr>
            <p:nvPr/>
          </p:nvGrpSpPr>
          <p:grpSpPr bwMode="auto">
            <a:xfrm>
              <a:off x="235789" y="4392363"/>
              <a:ext cx="4294017" cy="384175"/>
              <a:chOff x="530225" y="3675063"/>
              <a:chExt cx="3952875" cy="384175"/>
            </a:xfrm>
          </p:grpSpPr>
          <p:sp>
            <p:nvSpPr>
              <p:cNvPr id="1894411" name="Rectangle 66"/>
              <p:cNvSpPr>
                <a:spLocks noChangeArrowheads="1"/>
              </p:cNvSpPr>
              <p:nvPr/>
            </p:nvSpPr>
            <p:spPr bwMode="auto">
              <a:xfrm>
                <a:off x="539750" y="3681413"/>
                <a:ext cx="3573463" cy="369887"/>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894412" name="Text Box 67"/>
              <p:cNvSpPr txBox="1">
                <a:spLocks noChangeArrowheads="1"/>
              </p:cNvSpPr>
              <p:nvPr/>
            </p:nvSpPr>
            <p:spPr bwMode="auto">
              <a:xfrm>
                <a:off x="1641880" y="3732213"/>
                <a:ext cx="161854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400">
                    <a:solidFill>
                      <a:srgbClr val="FF0000"/>
                    </a:solidFill>
                    <a:cs typeface="Arial" pitchFamily="34" charset="0"/>
                  </a:rPr>
                  <a:t>Controle de Tráfego</a:t>
                </a:r>
              </a:p>
            </p:txBody>
          </p:sp>
          <p:pic>
            <p:nvPicPr>
              <p:cNvPr id="1894413"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30225" y="3675063"/>
                <a:ext cx="381000"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414"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102100" y="3678238"/>
                <a:ext cx="381000"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94415" name="Group 70"/>
            <p:cNvGrpSpPr>
              <a:grpSpLocks/>
            </p:cNvGrpSpPr>
            <p:nvPr/>
          </p:nvGrpSpPr>
          <p:grpSpPr bwMode="auto">
            <a:xfrm>
              <a:off x="218544" y="3634329"/>
              <a:ext cx="4328507" cy="384175"/>
              <a:chOff x="317" y="3149"/>
              <a:chExt cx="2510" cy="242"/>
            </a:xfrm>
          </p:grpSpPr>
          <p:pic>
            <p:nvPicPr>
              <p:cNvPr id="1894416" name="Picture 71" descr="Surveillan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0" y="3149"/>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17" name="Rectangle 72"/>
              <p:cNvSpPr>
                <a:spLocks noChangeArrowheads="1"/>
              </p:cNvSpPr>
              <p:nvPr/>
            </p:nvSpPr>
            <p:spPr bwMode="auto">
              <a:xfrm>
                <a:off x="317" y="3153"/>
                <a:ext cx="2251" cy="233"/>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894418" name="Text Box 73"/>
              <p:cNvSpPr txBox="1">
                <a:spLocks noChangeArrowheads="1"/>
              </p:cNvSpPr>
              <p:nvPr/>
            </p:nvSpPr>
            <p:spPr bwMode="auto">
              <a:xfrm>
                <a:off x="1122" y="3178"/>
                <a:ext cx="7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400">
                    <a:cs typeface="Arial" pitchFamily="34" charset="0"/>
                  </a:rPr>
                  <a:t>Monitoramento</a:t>
                </a:r>
              </a:p>
            </p:txBody>
          </p:sp>
          <p:pic>
            <p:nvPicPr>
              <p:cNvPr id="1894419"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17" y="3149"/>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420"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47" y="3151"/>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94421" name="Line 76"/>
              <p:cNvSpPr>
                <a:spLocks noChangeShapeType="1"/>
              </p:cNvSpPr>
              <p:nvPr/>
            </p:nvSpPr>
            <p:spPr bwMode="auto">
              <a:xfrm>
                <a:off x="2554" y="3153"/>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22" name="Line 77"/>
              <p:cNvSpPr>
                <a:spLocks noChangeShapeType="1"/>
              </p:cNvSpPr>
              <p:nvPr/>
            </p:nvSpPr>
            <p:spPr bwMode="auto">
              <a:xfrm>
                <a:off x="2554" y="3389"/>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23" name="Line 78"/>
              <p:cNvSpPr>
                <a:spLocks noChangeShapeType="1"/>
              </p:cNvSpPr>
              <p:nvPr/>
            </p:nvSpPr>
            <p:spPr bwMode="auto">
              <a:xfrm>
                <a:off x="2827" y="315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894424" name="Group 79"/>
            <p:cNvGrpSpPr>
              <a:grpSpLocks/>
            </p:cNvGrpSpPr>
            <p:nvPr/>
          </p:nvGrpSpPr>
          <p:grpSpPr bwMode="auto">
            <a:xfrm>
              <a:off x="4720361" y="5164683"/>
              <a:ext cx="4338854" cy="388938"/>
              <a:chOff x="319" y="3792"/>
              <a:chExt cx="2516" cy="245"/>
            </a:xfrm>
          </p:grpSpPr>
          <p:pic>
            <p:nvPicPr>
              <p:cNvPr id="1894425" name="Picture 80" descr="Information Disseminat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7" y="3797"/>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26" name="Rectangle 81"/>
              <p:cNvSpPr>
                <a:spLocks noChangeArrowheads="1"/>
              </p:cNvSpPr>
              <p:nvPr/>
            </p:nvSpPr>
            <p:spPr bwMode="auto">
              <a:xfrm>
                <a:off x="322" y="3796"/>
                <a:ext cx="2252" cy="233"/>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894427" name="Rectangle 82"/>
              <p:cNvSpPr>
                <a:spLocks noChangeArrowheads="1"/>
              </p:cNvSpPr>
              <p:nvPr/>
            </p:nvSpPr>
            <p:spPr bwMode="auto">
              <a:xfrm>
                <a:off x="1228" y="3796"/>
                <a:ext cx="6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a:cs typeface="Arial" pitchFamily="34" charset="0"/>
                  </a:rPr>
                  <a:t>Veiculação da Informação</a:t>
                </a:r>
              </a:p>
            </p:txBody>
          </p:sp>
          <p:pic>
            <p:nvPicPr>
              <p:cNvPr id="1894428"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19" y="3793"/>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429"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51" y="3792"/>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94430" name="Line 85"/>
              <p:cNvSpPr>
                <a:spLocks noChangeShapeType="1"/>
              </p:cNvSpPr>
              <p:nvPr/>
            </p:nvSpPr>
            <p:spPr bwMode="auto">
              <a:xfrm>
                <a:off x="2562" y="3796"/>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31" name="Line 86"/>
              <p:cNvSpPr>
                <a:spLocks noChangeShapeType="1"/>
              </p:cNvSpPr>
              <p:nvPr/>
            </p:nvSpPr>
            <p:spPr bwMode="auto">
              <a:xfrm>
                <a:off x="2562" y="4028"/>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32" name="Line 87"/>
              <p:cNvSpPr>
                <a:spLocks noChangeShapeType="1"/>
              </p:cNvSpPr>
              <p:nvPr/>
            </p:nvSpPr>
            <p:spPr bwMode="auto">
              <a:xfrm>
                <a:off x="2835" y="3796"/>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894433" name="Group 88"/>
            <p:cNvGrpSpPr>
              <a:grpSpLocks/>
            </p:cNvGrpSpPr>
            <p:nvPr/>
          </p:nvGrpSpPr>
          <p:grpSpPr bwMode="auto">
            <a:xfrm>
              <a:off x="221993" y="5945736"/>
              <a:ext cx="4321609" cy="393700"/>
              <a:chOff x="3005" y="3785"/>
              <a:chExt cx="2506" cy="248"/>
            </a:xfrm>
          </p:grpSpPr>
          <p:sp>
            <p:nvSpPr>
              <p:cNvPr id="1894434" name="Rectangle 89"/>
              <p:cNvSpPr>
                <a:spLocks noChangeArrowheads="1"/>
              </p:cNvSpPr>
              <p:nvPr/>
            </p:nvSpPr>
            <p:spPr bwMode="auto">
              <a:xfrm>
                <a:off x="3010" y="3792"/>
                <a:ext cx="2252" cy="232"/>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894435" name="Rectangle 90"/>
              <p:cNvSpPr>
                <a:spLocks noChangeArrowheads="1"/>
              </p:cNvSpPr>
              <p:nvPr/>
            </p:nvSpPr>
            <p:spPr bwMode="auto">
              <a:xfrm>
                <a:off x="3935" y="3795"/>
                <a:ext cx="63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a:cs typeface="Arial" pitchFamily="34" charset="0"/>
                  </a:rPr>
                  <a:t>Fiscalização</a:t>
                </a:r>
              </a:p>
            </p:txBody>
          </p:sp>
          <p:pic>
            <p:nvPicPr>
              <p:cNvPr id="1894436"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005" y="3793"/>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437" name="Picture 92" descr="Enforcemen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5" y="3785"/>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38"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39" y="3791"/>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94439" name="Line 94"/>
              <p:cNvSpPr>
                <a:spLocks noChangeShapeType="1"/>
              </p:cNvSpPr>
              <p:nvPr/>
            </p:nvSpPr>
            <p:spPr bwMode="auto">
              <a:xfrm>
                <a:off x="5238" y="3792"/>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40" name="Line 95"/>
              <p:cNvSpPr>
                <a:spLocks noChangeShapeType="1"/>
              </p:cNvSpPr>
              <p:nvPr/>
            </p:nvSpPr>
            <p:spPr bwMode="auto">
              <a:xfrm>
                <a:off x="5238" y="4024"/>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41" name="Line 96"/>
              <p:cNvSpPr>
                <a:spLocks noChangeShapeType="1"/>
              </p:cNvSpPr>
              <p:nvPr/>
            </p:nvSpPr>
            <p:spPr bwMode="auto">
              <a:xfrm>
                <a:off x="5511" y="379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894442" name="Group 97"/>
            <p:cNvGrpSpPr>
              <a:grpSpLocks/>
            </p:cNvGrpSpPr>
            <p:nvPr/>
          </p:nvGrpSpPr>
          <p:grpSpPr bwMode="auto">
            <a:xfrm>
              <a:off x="4725535" y="4389981"/>
              <a:ext cx="4328507" cy="388938"/>
              <a:chOff x="2976" y="2513"/>
              <a:chExt cx="2510" cy="245"/>
            </a:xfrm>
          </p:grpSpPr>
          <p:sp>
            <p:nvSpPr>
              <p:cNvPr id="1894443" name="Rectangle 98"/>
              <p:cNvSpPr>
                <a:spLocks noChangeArrowheads="1"/>
              </p:cNvSpPr>
              <p:nvPr/>
            </p:nvSpPr>
            <p:spPr bwMode="auto">
              <a:xfrm>
                <a:off x="2978" y="2523"/>
                <a:ext cx="2247" cy="232"/>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894444" name="Rectangle 99"/>
              <p:cNvSpPr>
                <a:spLocks noChangeArrowheads="1"/>
              </p:cNvSpPr>
              <p:nvPr/>
            </p:nvSpPr>
            <p:spPr bwMode="auto">
              <a:xfrm>
                <a:off x="4010" y="2523"/>
                <a:ext cx="6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dirty="0">
                    <a:solidFill>
                      <a:srgbClr val="00B050"/>
                    </a:solidFill>
                    <a:cs typeface="Arial" pitchFamily="34" charset="0"/>
                  </a:rPr>
                  <a:t>Gerenciamento de Eventos Especiais</a:t>
                </a:r>
              </a:p>
            </p:txBody>
          </p:sp>
          <p:pic>
            <p:nvPicPr>
              <p:cNvPr id="1894445"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08" y="2518"/>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446" name="Picture 101" descr="Special Event Transportation Managemen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33" y="2513"/>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47"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976" y="2518"/>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94448" name="Line 103"/>
              <p:cNvSpPr>
                <a:spLocks noChangeShapeType="1"/>
              </p:cNvSpPr>
              <p:nvPr/>
            </p:nvSpPr>
            <p:spPr bwMode="auto">
              <a:xfrm>
                <a:off x="5213" y="2523"/>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49" name="Line 104"/>
              <p:cNvSpPr>
                <a:spLocks noChangeShapeType="1"/>
              </p:cNvSpPr>
              <p:nvPr/>
            </p:nvSpPr>
            <p:spPr bwMode="auto">
              <a:xfrm>
                <a:off x="5213" y="2755"/>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50" name="Line 105"/>
              <p:cNvSpPr>
                <a:spLocks noChangeShapeType="1"/>
              </p:cNvSpPr>
              <p:nvPr/>
            </p:nvSpPr>
            <p:spPr bwMode="auto">
              <a:xfrm>
                <a:off x="5486" y="252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894451" name="Group 106"/>
            <p:cNvGrpSpPr>
              <a:grpSpLocks/>
            </p:cNvGrpSpPr>
            <p:nvPr/>
          </p:nvGrpSpPr>
          <p:grpSpPr bwMode="auto">
            <a:xfrm>
              <a:off x="206472" y="5166271"/>
              <a:ext cx="4352650" cy="385763"/>
              <a:chOff x="2958" y="3155"/>
              <a:chExt cx="2524" cy="243"/>
            </a:xfrm>
          </p:grpSpPr>
          <p:pic>
            <p:nvPicPr>
              <p:cNvPr id="1894452" name="Picture 107" descr="Lane Managemen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12" y="3158"/>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3" name="Rectangle 108"/>
              <p:cNvSpPr>
                <a:spLocks noChangeArrowheads="1"/>
              </p:cNvSpPr>
              <p:nvPr/>
            </p:nvSpPr>
            <p:spPr bwMode="auto">
              <a:xfrm>
                <a:off x="2961" y="3158"/>
                <a:ext cx="2251" cy="233"/>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894454" name="Rectangle 109"/>
              <p:cNvSpPr>
                <a:spLocks noChangeArrowheads="1"/>
              </p:cNvSpPr>
              <p:nvPr/>
            </p:nvSpPr>
            <p:spPr bwMode="auto">
              <a:xfrm>
                <a:off x="3994" y="3155"/>
                <a:ext cx="63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a:solidFill>
                      <a:srgbClr val="FF0000"/>
                    </a:solidFill>
                    <a:cs typeface="Arial" pitchFamily="34" charset="0"/>
                  </a:rPr>
                  <a:t>Gerenciamento de Faixas de Trânsito</a:t>
                </a:r>
              </a:p>
            </p:txBody>
          </p:sp>
          <p:pic>
            <p:nvPicPr>
              <p:cNvPr id="1894455"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958" y="3155"/>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456"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191" y="3155"/>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94457" name="Line 112"/>
              <p:cNvSpPr>
                <a:spLocks noChangeShapeType="1"/>
              </p:cNvSpPr>
              <p:nvPr/>
            </p:nvSpPr>
            <p:spPr bwMode="auto">
              <a:xfrm>
                <a:off x="5207" y="3157"/>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58" name="Line 113"/>
              <p:cNvSpPr>
                <a:spLocks noChangeShapeType="1"/>
              </p:cNvSpPr>
              <p:nvPr/>
            </p:nvSpPr>
            <p:spPr bwMode="auto">
              <a:xfrm>
                <a:off x="5207" y="3393"/>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59" name="Line 114"/>
              <p:cNvSpPr>
                <a:spLocks noChangeShapeType="1"/>
              </p:cNvSpPr>
              <p:nvPr/>
            </p:nvSpPr>
            <p:spPr bwMode="auto">
              <a:xfrm>
                <a:off x="5482" y="316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894460" name="Group 115"/>
            <p:cNvGrpSpPr>
              <a:grpSpLocks/>
            </p:cNvGrpSpPr>
            <p:nvPr/>
          </p:nvGrpSpPr>
          <p:grpSpPr bwMode="auto">
            <a:xfrm>
              <a:off x="4728984" y="5951293"/>
              <a:ext cx="4321609" cy="382587"/>
              <a:chOff x="321" y="2518"/>
              <a:chExt cx="2506" cy="241"/>
            </a:xfrm>
          </p:grpSpPr>
          <p:sp>
            <p:nvSpPr>
              <p:cNvPr id="1894461" name="Rectangle 116"/>
              <p:cNvSpPr>
                <a:spLocks noChangeArrowheads="1"/>
              </p:cNvSpPr>
              <p:nvPr/>
            </p:nvSpPr>
            <p:spPr bwMode="auto">
              <a:xfrm>
                <a:off x="322" y="2523"/>
                <a:ext cx="2252" cy="232"/>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894462" name="Rectangle 117"/>
              <p:cNvSpPr>
                <a:spLocks noChangeArrowheads="1"/>
              </p:cNvSpPr>
              <p:nvPr/>
            </p:nvSpPr>
            <p:spPr bwMode="auto">
              <a:xfrm>
                <a:off x="1251" y="2525"/>
                <a:ext cx="6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dirty="0">
                    <a:solidFill>
                      <a:srgbClr val="00B050"/>
                    </a:solidFill>
                    <a:cs typeface="Arial" pitchFamily="34" charset="0"/>
                  </a:rPr>
                  <a:t>Gerenciamento de Estacionamento</a:t>
                </a:r>
              </a:p>
            </p:txBody>
          </p:sp>
          <p:pic>
            <p:nvPicPr>
              <p:cNvPr id="1894463" name="Picture 118" descr="Parking Managem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77" y="2518"/>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64" name="Line 119"/>
              <p:cNvSpPr>
                <a:spLocks noChangeShapeType="1"/>
              </p:cNvSpPr>
              <p:nvPr/>
            </p:nvSpPr>
            <p:spPr bwMode="auto">
              <a:xfrm>
                <a:off x="2554" y="2523"/>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65" name="Line 120"/>
              <p:cNvSpPr>
                <a:spLocks noChangeShapeType="1"/>
              </p:cNvSpPr>
              <p:nvPr/>
            </p:nvSpPr>
            <p:spPr bwMode="auto">
              <a:xfrm>
                <a:off x="2554" y="2755"/>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4466" name="Line 121"/>
              <p:cNvSpPr>
                <a:spLocks noChangeShapeType="1"/>
              </p:cNvSpPr>
              <p:nvPr/>
            </p:nvSpPr>
            <p:spPr bwMode="auto">
              <a:xfrm>
                <a:off x="2827" y="252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894467"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21" y="2519"/>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99386" name="Rectangle 58"/>
          <p:cNvSpPr>
            <a:spLocks noChangeArrowheads="1"/>
          </p:cNvSpPr>
          <p:nvPr/>
        </p:nvSpPr>
        <p:spPr bwMode="auto">
          <a:xfrm>
            <a:off x="738188" y="333375"/>
            <a:ext cx="7612062" cy="671513"/>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800" b="1">
                <a:effectLst>
                  <a:outerShdw blurRad="38100" dist="38100" dir="2700000" algn="tl">
                    <a:srgbClr val="C0C0C0"/>
                  </a:outerShdw>
                </a:effectLst>
                <a:cs typeface="Arial" pitchFamily="34" charset="0"/>
              </a:rPr>
              <a:t>INFRA-ESTRUTURA INTELIGENTE</a:t>
            </a:r>
          </a:p>
          <a:p>
            <a:pPr algn="ctr" eaLnBrk="1" hangingPunct="1">
              <a:buClrTx/>
              <a:buSzTx/>
              <a:buFontTx/>
              <a:buNone/>
            </a:pPr>
            <a:r>
              <a:rPr lang="pt-BR" altLang="pt-BR" sz="2000" b="1">
                <a:solidFill>
                  <a:srgbClr val="FF0000"/>
                </a:solidFill>
                <a:effectLst>
                  <a:outerShdw blurRad="38100" dist="38100" dir="2700000" algn="tl">
                    <a:srgbClr val="C0C0C0"/>
                  </a:outerShdw>
                </a:effectLst>
                <a:cs typeface="Arial" pitchFamily="34" charset="0"/>
              </a:rPr>
              <a:t>CONTROLE DE TRÁFEGO RODOVIÁRIO (RURAL) E URBANO</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450" name="Line 89"/>
          <p:cNvSpPr>
            <a:spLocks noChangeShapeType="1"/>
          </p:cNvSpPr>
          <p:nvPr/>
        </p:nvSpPr>
        <p:spPr bwMode="auto">
          <a:xfrm>
            <a:off x="4576763" y="2205038"/>
            <a:ext cx="0" cy="3725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6451" name="Line 5"/>
          <p:cNvSpPr>
            <a:spLocks noChangeShapeType="1"/>
          </p:cNvSpPr>
          <p:nvPr/>
        </p:nvSpPr>
        <p:spPr bwMode="auto">
          <a:xfrm rot="-5400000">
            <a:off x="4314826" y="5218112"/>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6452" name="Line 6"/>
          <p:cNvSpPr>
            <a:spLocks noChangeShapeType="1"/>
          </p:cNvSpPr>
          <p:nvPr/>
        </p:nvSpPr>
        <p:spPr bwMode="auto">
          <a:xfrm rot="-5400000">
            <a:off x="4840288" y="303688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6453" name="Line 7"/>
          <p:cNvSpPr>
            <a:spLocks noChangeShapeType="1"/>
          </p:cNvSpPr>
          <p:nvPr/>
        </p:nvSpPr>
        <p:spPr bwMode="auto">
          <a:xfrm rot="-5400000">
            <a:off x="4840288" y="390842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6454" name="Line 8"/>
          <p:cNvSpPr>
            <a:spLocks noChangeShapeType="1"/>
          </p:cNvSpPr>
          <p:nvPr/>
        </p:nvSpPr>
        <p:spPr bwMode="auto">
          <a:xfrm rot="-5400000">
            <a:off x="4840288" y="481965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6455" name="Line 9"/>
          <p:cNvSpPr>
            <a:spLocks noChangeShapeType="1"/>
          </p:cNvSpPr>
          <p:nvPr/>
        </p:nvSpPr>
        <p:spPr bwMode="auto">
          <a:xfrm rot="-5400000">
            <a:off x="4840288" y="5675312"/>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6456" name="Rectangle 10"/>
          <p:cNvSpPr>
            <a:spLocks noChangeArrowheads="1"/>
          </p:cNvSpPr>
          <p:nvPr/>
        </p:nvSpPr>
        <p:spPr bwMode="auto">
          <a:xfrm>
            <a:off x="5092700" y="3090863"/>
            <a:ext cx="3567113"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96457" name="Rectangle 11"/>
          <p:cNvSpPr>
            <a:spLocks noChangeArrowheads="1"/>
          </p:cNvSpPr>
          <p:nvPr/>
        </p:nvSpPr>
        <p:spPr bwMode="auto">
          <a:xfrm>
            <a:off x="5092700" y="3963988"/>
            <a:ext cx="3567113"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96458" name="Rectangle 12"/>
          <p:cNvSpPr>
            <a:spLocks noChangeArrowheads="1"/>
          </p:cNvSpPr>
          <p:nvPr/>
        </p:nvSpPr>
        <p:spPr bwMode="auto">
          <a:xfrm>
            <a:off x="5092700" y="4873625"/>
            <a:ext cx="3567113"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96459" name="Rectangle 13"/>
          <p:cNvSpPr>
            <a:spLocks noChangeArrowheads="1"/>
          </p:cNvSpPr>
          <p:nvPr/>
        </p:nvSpPr>
        <p:spPr bwMode="auto">
          <a:xfrm>
            <a:off x="5092700" y="5741988"/>
            <a:ext cx="3567113"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96460" name="Line 16"/>
          <p:cNvSpPr>
            <a:spLocks noChangeShapeType="1"/>
          </p:cNvSpPr>
          <p:nvPr/>
        </p:nvSpPr>
        <p:spPr bwMode="auto">
          <a:xfrm rot="-5400000">
            <a:off x="4319588" y="434498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6461" name="Rectangle 17"/>
          <p:cNvSpPr>
            <a:spLocks noChangeArrowheads="1"/>
          </p:cNvSpPr>
          <p:nvPr/>
        </p:nvSpPr>
        <p:spPr bwMode="auto">
          <a:xfrm>
            <a:off x="493713" y="4402138"/>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96462" name="Text Box 18"/>
          <p:cNvSpPr txBox="1">
            <a:spLocks noChangeArrowheads="1"/>
          </p:cNvSpPr>
          <p:nvPr/>
        </p:nvSpPr>
        <p:spPr bwMode="auto">
          <a:xfrm>
            <a:off x="477838" y="4546600"/>
            <a:ext cx="344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400">
                <a:solidFill>
                  <a:srgbClr val="FF0000"/>
                </a:solidFill>
                <a:cs typeface="Arial" pitchFamily="34" charset="0"/>
              </a:rPr>
              <a:t>Priorização para Veículos de Emergência</a:t>
            </a:r>
          </a:p>
        </p:txBody>
      </p:sp>
      <p:sp>
        <p:nvSpPr>
          <p:cNvPr id="1896463" name="Rectangle 19"/>
          <p:cNvSpPr>
            <a:spLocks noChangeArrowheads="1"/>
          </p:cNvSpPr>
          <p:nvPr/>
        </p:nvSpPr>
        <p:spPr bwMode="auto">
          <a:xfrm>
            <a:off x="6743700" y="3090863"/>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200" b="1">
                <a:solidFill>
                  <a:srgbClr val="FF0000"/>
                </a:solidFill>
                <a:cs typeface="Arial" pitchFamily="34" charset="0"/>
              </a:rPr>
              <a:t>Controle de Semáforos</a:t>
            </a:r>
            <a:r>
              <a:rPr lang="pt-BR" altLang="pt-BR" sz="1200">
                <a:cs typeface="Arial" pitchFamily="34" charset="0"/>
              </a:rPr>
              <a:t> </a:t>
            </a:r>
          </a:p>
          <a:p>
            <a:pPr algn="ctr" eaLnBrk="1" hangingPunct="1">
              <a:buClrTx/>
              <a:buSzTx/>
              <a:buFontTx/>
              <a:buNone/>
            </a:pPr>
            <a:r>
              <a:rPr lang="pt-BR" altLang="pt-BR" sz="1200">
                <a:cs typeface="Arial" pitchFamily="34" charset="0"/>
              </a:rPr>
              <a:t>(com  Tecnologia Avançada)</a:t>
            </a:r>
          </a:p>
        </p:txBody>
      </p:sp>
      <p:sp>
        <p:nvSpPr>
          <p:cNvPr id="1896464" name="Rectangle 20"/>
          <p:cNvSpPr>
            <a:spLocks noChangeArrowheads="1"/>
          </p:cNvSpPr>
          <p:nvPr/>
        </p:nvSpPr>
        <p:spPr bwMode="auto">
          <a:xfrm>
            <a:off x="6299200" y="3979863"/>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a:solidFill>
                  <a:srgbClr val="FF0000"/>
                </a:solidFill>
                <a:cs typeface="Arial" pitchFamily="34" charset="0"/>
              </a:rPr>
              <a:t>Limites Variáveis de Velocidade</a:t>
            </a:r>
          </a:p>
        </p:txBody>
      </p:sp>
      <p:sp>
        <p:nvSpPr>
          <p:cNvPr id="1896465" name="Rectangle 21"/>
          <p:cNvSpPr>
            <a:spLocks noChangeArrowheads="1"/>
          </p:cNvSpPr>
          <p:nvPr/>
        </p:nvSpPr>
        <p:spPr bwMode="auto">
          <a:xfrm>
            <a:off x="5749925" y="4873625"/>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b="1">
                <a:solidFill>
                  <a:srgbClr val="006666"/>
                </a:solidFill>
                <a:cs typeface="Arial" pitchFamily="34" charset="0"/>
              </a:rPr>
              <a:t>Pedestres e Ciclistas</a:t>
            </a:r>
          </a:p>
        </p:txBody>
      </p:sp>
      <p:sp>
        <p:nvSpPr>
          <p:cNvPr id="1896466" name="Rectangle 22"/>
          <p:cNvSpPr>
            <a:spLocks noChangeArrowheads="1"/>
          </p:cNvSpPr>
          <p:nvPr/>
        </p:nvSpPr>
        <p:spPr bwMode="auto">
          <a:xfrm>
            <a:off x="5667375" y="5780088"/>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200">
                <a:cs typeface="Arial" pitchFamily="34" charset="0"/>
              </a:rPr>
              <a:t>Eventos Especiais</a:t>
            </a:r>
          </a:p>
        </p:txBody>
      </p:sp>
      <p:sp>
        <p:nvSpPr>
          <p:cNvPr id="1896467" name="Rectangle 23"/>
          <p:cNvSpPr>
            <a:spLocks noChangeArrowheads="1"/>
          </p:cNvSpPr>
          <p:nvPr/>
        </p:nvSpPr>
        <p:spPr bwMode="auto">
          <a:xfrm>
            <a:off x="493713" y="5267325"/>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96468" name="Text Box 24"/>
          <p:cNvSpPr txBox="1">
            <a:spLocks noChangeArrowheads="1"/>
          </p:cNvSpPr>
          <p:nvPr/>
        </p:nvSpPr>
        <p:spPr bwMode="auto">
          <a:xfrm>
            <a:off x="854075" y="5359400"/>
            <a:ext cx="256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200">
                <a:cs typeface="Arial" pitchFamily="34" charset="0"/>
              </a:rPr>
              <a:t>Controle de Semáforos Inteligentes</a:t>
            </a:r>
          </a:p>
        </p:txBody>
      </p:sp>
      <p:sp>
        <p:nvSpPr>
          <p:cNvPr id="1896469" name="Line 31"/>
          <p:cNvSpPr>
            <a:spLocks noChangeShapeType="1"/>
          </p:cNvSpPr>
          <p:nvPr/>
        </p:nvSpPr>
        <p:spPr bwMode="auto">
          <a:xfrm rot="-5400000">
            <a:off x="4313238" y="3433762"/>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6470" name="Rectangle 28"/>
          <p:cNvSpPr>
            <a:spLocks noChangeArrowheads="1"/>
          </p:cNvSpPr>
          <p:nvPr/>
        </p:nvSpPr>
        <p:spPr bwMode="auto">
          <a:xfrm>
            <a:off x="487363" y="3462338"/>
            <a:ext cx="3565525" cy="4318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96471" name="Text Box 29"/>
          <p:cNvSpPr txBox="1">
            <a:spLocks noChangeArrowheads="1"/>
          </p:cNvSpPr>
          <p:nvPr/>
        </p:nvSpPr>
        <p:spPr bwMode="auto">
          <a:xfrm>
            <a:off x="500063" y="3602038"/>
            <a:ext cx="3424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400">
                <a:solidFill>
                  <a:srgbClr val="FF0000"/>
                </a:solidFill>
                <a:cs typeface="Arial" pitchFamily="34" charset="0"/>
              </a:rPr>
              <a:t>Priorização de Transporte em Semáforos</a:t>
            </a:r>
          </a:p>
        </p:txBody>
      </p:sp>
      <p:grpSp>
        <p:nvGrpSpPr>
          <p:cNvPr id="1896472" name="Group 102"/>
          <p:cNvGrpSpPr>
            <a:grpSpLocks/>
          </p:cNvGrpSpPr>
          <p:nvPr/>
        </p:nvGrpSpPr>
        <p:grpSpPr bwMode="auto">
          <a:xfrm>
            <a:off x="2490788" y="1844675"/>
            <a:ext cx="3952875" cy="384175"/>
            <a:chOff x="334" y="1907"/>
            <a:chExt cx="2490" cy="242"/>
          </a:xfrm>
        </p:grpSpPr>
        <p:sp>
          <p:nvSpPr>
            <p:cNvPr id="1896473" name="Rectangle 98"/>
            <p:cNvSpPr>
              <a:spLocks noChangeArrowheads="1"/>
            </p:cNvSpPr>
            <p:nvPr/>
          </p:nvSpPr>
          <p:spPr bwMode="auto">
            <a:xfrm>
              <a:off x="340" y="1911"/>
              <a:ext cx="2251" cy="233"/>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896474" name="Text Box 99"/>
            <p:cNvSpPr txBox="1">
              <a:spLocks noChangeArrowheads="1"/>
            </p:cNvSpPr>
            <p:nvPr/>
          </p:nvSpPr>
          <p:spPr bwMode="auto">
            <a:xfrm>
              <a:off x="946" y="1943"/>
              <a:ext cx="11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400">
                  <a:cs typeface="Arial" pitchFamily="34" charset="0"/>
                </a:rPr>
                <a:t>Controle de Tráfego</a:t>
              </a:r>
            </a:p>
          </p:txBody>
        </p:sp>
        <p:pic>
          <p:nvPicPr>
            <p:cNvPr id="1896475" name="Picture 29" descr="Arterial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4" y="1907"/>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6476" name="Picture 29" descr="Arterial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84" y="1909"/>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9386" name="Rectangle 58"/>
          <p:cNvSpPr>
            <a:spLocks noChangeArrowheads="1"/>
          </p:cNvSpPr>
          <p:nvPr/>
        </p:nvSpPr>
        <p:spPr bwMode="auto">
          <a:xfrm>
            <a:off x="738188" y="333375"/>
            <a:ext cx="7612062" cy="671513"/>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800" b="1">
                <a:effectLst>
                  <a:outerShdw blurRad="38100" dist="38100" dir="2700000" algn="tl">
                    <a:srgbClr val="C0C0C0"/>
                  </a:outerShdw>
                </a:effectLst>
                <a:cs typeface="Arial" pitchFamily="34" charset="0"/>
              </a:rPr>
              <a:t>INFRA-ESTRUTURA INTELIGENTE</a:t>
            </a:r>
          </a:p>
          <a:p>
            <a:pPr algn="ctr" eaLnBrk="1" hangingPunct="1">
              <a:buClrTx/>
              <a:buSzTx/>
              <a:buFontTx/>
              <a:buNone/>
            </a:pPr>
            <a:r>
              <a:rPr lang="pt-BR" altLang="pt-BR" sz="2000" b="1">
                <a:solidFill>
                  <a:srgbClr val="FF0000"/>
                </a:solidFill>
                <a:effectLst>
                  <a:outerShdw blurRad="38100" dist="38100" dir="2700000" algn="tl">
                    <a:srgbClr val="C0C0C0"/>
                  </a:outerShdw>
                </a:effectLst>
                <a:cs typeface="Arial" pitchFamily="34" charset="0"/>
              </a:rPr>
              <a:t>CONTROLE DE TRÁFEGO RODOVIÁRIO (RURAL) E URBANO</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86" name="Rectangle 58"/>
          <p:cNvSpPr>
            <a:spLocks noChangeArrowheads="1"/>
          </p:cNvSpPr>
          <p:nvPr/>
        </p:nvSpPr>
        <p:spPr bwMode="auto">
          <a:xfrm>
            <a:off x="738188" y="333375"/>
            <a:ext cx="7612062" cy="671513"/>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800" b="1">
                <a:effectLst>
                  <a:outerShdw blurRad="38100" dist="38100" dir="2700000" algn="tl">
                    <a:srgbClr val="C0C0C0"/>
                  </a:outerShdw>
                </a:effectLst>
                <a:cs typeface="Arial" pitchFamily="34" charset="0"/>
              </a:rPr>
              <a:t>INFRA-ESTRUTURA INTELIGENTE</a:t>
            </a:r>
          </a:p>
          <a:p>
            <a:pPr algn="ctr" eaLnBrk="1" hangingPunct="1">
              <a:buClrTx/>
              <a:buSzTx/>
              <a:buFontTx/>
              <a:buNone/>
            </a:pPr>
            <a:r>
              <a:rPr lang="pt-BR" altLang="pt-BR" sz="2000" b="1">
                <a:solidFill>
                  <a:srgbClr val="FF0000"/>
                </a:solidFill>
                <a:effectLst>
                  <a:outerShdw blurRad="38100" dist="38100" dir="2700000" algn="tl">
                    <a:srgbClr val="C0C0C0"/>
                  </a:outerShdw>
                </a:effectLst>
                <a:cs typeface="Arial" pitchFamily="34" charset="0"/>
              </a:rPr>
              <a:t>CONTROLE DE TRÁFEGO RODOVIÁRIO (RURAL) E URBANO</a:t>
            </a:r>
          </a:p>
        </p:txBody>
      </p:sp>
      <p:grpSp>
        <p:nvGrpSpPr>
          <p:cNvPr id="1898499" name="Grupo 113"/>
          <p:cNvGrpSpPr>
            <a:grpSpLocks/>
          </p:cNvGrpSpPr>
          <p:nvPr/>
        </p:nvGrpSpPr>
        <p:grpSpPr bwMode="auto">
          <a:xfrm>
            <a:off x="511175" y="1916113"/>
            <a:ext cx="8164513" cy="4497387"/>
            <a:chOff x="584200" y="2044556"/>
            <a:chExt cx="8164513" cy="4497374"/>
          </a:xfrm>
        </p:grpSpPr>
        <p:sp>
          <p:nvSpPr>
            <p:cNvPr id="1898500" name="Line 4"/>
            <p:cNvSpPr>
              <a:spLocks noChangeShapeType="1"/>
            </p:cNvSpPr>
            <p:nvPr/>
          </p:nvSpPr>
          <p:spPr bwMode="auto">
            <a:xfrm rot="-5400000">
              <a:off x="4411663" y="473535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8501" name="Line 5"/>
            <p:cNvSpPr>
              <a:spLocks noChangeShapeType="1"/>
            </p:cNvSpPr>
            <p:nvPr/>
          </p:nvSpPr>
          <p:spPr bwMode="auto">
            <a:xfrm rot="-5400000">
              <a:off x="4411663" y="6076792"/>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8502" name="Line 6"/>
            <p:cNvSpPr>
              <a:spLocks noChangeShapeType="1"/>
            </p:cNvSpPr>
            <p:nvPr/>
          </p:nvSpPr>
          <p:spPr bwMode="auto">
            <a:xfrm rot="-5400000">
              <a:off x="4916488" y="269541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8503" name="Line 7"/>
            <p:cNvSpPr>
              <a:spLocks noChangeShapeType="1"/>
            </p:cNvSpPr>
            <p:nvPr/>
          </p:nvSpPr>
          <p:spPr bwMode="auto">
            <a:xfrm rot="-5400000">
              <a:off x="4916488" y="4076542"/>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8504" name="Line 8"/>
            <p:cNvSpPr>
              <a:spLocks noChangeShapeType="1"/>
            </p:cNvSpPr>
            <p:nvPr/>
          </p:nvSpPr>
          <p:spPr bwMode="auto">
            <a:xfrm rot="-5400000">
              <a:off x="4916488" y="538146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8505" name="Rectangle 9"/>
            <p:cNvSpPr>
              <a:spLocks noChangeArrowheads="1"/>
            </p:cNvSpPr>
            <p:nvPr/>
          </p:nvSpPr>
          <p:spPr bwMode="auto">
            <a:xfrm>
              <a:off x="592138" y="6110130"/>
              <a:ext cx="3567112"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98506" name="Rectangle 10"/>
            <p:cNvSpPr>
              <a:spLocks noChangeArrowheads="1"/>
            </p:cNvSpPr>
            <p:nvPr/>
          </p:nvSpPr>
          <p:spPr bwMode="auto">
            <a:xfrm>
              <a:off x="5181600" y="2733518"/>
              <a:ext cx="3567113"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98507" name="Rectangle 11"/>
            <p:cNvSpPr>
              <a:spLocks noChangeArrowheads="1"/>
            </p:cNvSpPr>
            <p:nvPr/>
          </p:nvSpPr>
          <p:spPr bwMode="auto">
            <a:xfrm>
              <a:off x="5181600" y="4113055"/>
              <a:ext cx="3567113"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98508" name="Rectangle 12"/>
            <p:cNvSpPr>
              <a:spLocks noChangeArrowheads="1"/>
            </p:cNvSpPr>
            <p:nvPr/>
          </p:nvSpPr>
          <p:spPr bwMode="auto">
            <a:xfrm>
              <a:off x="5181600" y="5417980"/>
              <a:ext cx="3567113"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98509" name="Line 14"/>
            <p:cNvSpPr>
              <a:spLocks noChangeShapeType="1"/>
            </p:cNvSpPr>
            <p:nvPr/>
          </p:nvSpPr>
          <p:spPr bwMode="auto">
            <a:xfrm rot="-5400000">
              <a:off x="2712243" y="4372612"/>
              <a:ext cx="3897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8510" name="Line 15"/>
            <p:cNvSpPr>
              <a:spLocks noChangeShapeType="1"/>
            </p:cNvSpPr>
            <p:nvPr/>
          </p:nvSpPr>
          <p:spPr bwMode="auto">
            <a:xfrm rot="-5400000">
              <a:off x="4416426" y="336216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8511" name="Rectangle 16"/>
            <p:cNvSpPr>
              <a:spLocks noChangeArrowheads="1"/>
            </p:cNvSpPr>
            <p:nvPr/>
          </p:nvSpPr>
          <p:spPr bwMode="auto">
            <a:xfrm>
              <a:off x="584200" y="3419318"/>
              <a:ext cx="3565525" cy="5097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98512" name="Text Box 17"/>
            <p:cNvSpPr txBox="1">
              <a:spLocks noChangeArrowheads="1"/>
            </p:cNvSpPr>
            <p:nvPr/>
          </p:nvSpPr>
          <p:spPr bwMode="auto">
            <a:xfrm>
              <a:off x="938213" y="3374877"/>
              <a:ext cx="2690812" cy="58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a:solidFill>
                    <a:srgbClr val="FF0000"/>
                  </a:solidFill>
                  <a:cs typeface="Arial" pitchFamily="34" charset="0"/>
                </a:rPr>
                <a:t>Prioridade para Veículos </a:t>
              </a:r>
            </a:p>
            <a:p>
              <a:pPr algn="r" eaLnBrk="1" hangingPunct="1">
                <a:buClrTx/>
                <a:buSzTx/>
                <a:buFontTx/>
                <a:buNone/>
              </a:pPr>
              <a:r>
                <a:rPr lang="pt-BR" altLang="pt-BR" sz="1600">
                  <a:solidFill>
                    <a:srgbClr val="FF0000"/>
                  </a:solidFill>
                  <a:cs typeface="Arial" pitchFamily="34" charset="0"/>
                </a:rPr>
                <a:t>com Alta Ocupação (HOV)</a:t>
              </a:r>
            </a:p>
          </p:txBody>
        </p:sp>
        <p:sp>
          <p:nvSpPr>
            <p:cNvPr id="1898513" name="Rectangle 18"/>
            <p:cNvSpPr>
              <a:spLocks noChangeArrowheads="1"/>
            </p:cNvSpPr>
            <p:nvPr/>
          </p:nvSpPr>
          <p:spPr bwMode="auto">
            <a:xfrm>
              <a:off x="1584325" y="6100605"/>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a:solidFill>
                    <a:srgbClr val="0000CC"/>
                  </a:solidFill>
                  <a:cs typeface="Arial" pitchFamily="34" charset="0"/>
                </a:rPr>
                <a:t>Aplicação de taxas e pedágios</a:t>
              </a:r>
            </a:p>
          </p:txBody>
        </p:sp>
        <p:sp>
          <p:nvSpPr>
            <p:cNvPr id="1898514" name="Rectangle 19"/>
            <p:cNvSpPr>
              <a:spLocks noChangeArrowheads="1"/>
            </p:cNvSpPr>
            <p:nvPr/>
          </p:nvSpPr>
          <p:spPr bwMode="auto">
            <a:xfrm>
              <a:off x="6154738" y="2749393"/>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a:cs typeface="Arial" pitchFamily="34" charset="0"/>
                </a:rPr>
                <a:t>Controle de Faixas de Trânsito</a:t>
              </a:r>
            </a:p>
          </p:txBody>
        </p:sp>
        <p:sp>
          <p:nvSpPr>
            <p:cNvPr id="1898515" name="Rectangle 20"/>
            <p:cNvSpPr>
              <a:spLocks noChangeArrowheads="1"/>
            </p:cNvSpPr>
            <p:nvPr/>
          </p:nvSpPr>
          <p:spPr bwMode="auto">
            <a:xfrm>
              <a:off x="6259513" y="4113055"/>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a:solidFill>
                    <a:srgbClr val="FF0000"/>
                  </a:solidFill>
                  <a:cs typeface="Arial" pitchFamily="34" charset="0"/>
                </a:rPr>
                <a:t>Variação do Limite de Velocidade</a:t>
              </a:r>
            </a:p>
          </p:txBody>
        </p:sp>
        <p:sp>
          <p:nvSpPr>
            <p:cNvPr id="1898516" name="Rectangle 21"/>
            <p:cNvSpPr>
              <a:spLocks noChangeArrowheads="1"/>
            </p:cNvSpPr>
            <p:nvPr/>
          </p:nvSpPr>
          <p:spPr bwMode="auto">
            <a:xfrm>
              <a:off x="5972175" y="5443380"/>
              <a:ext cx="107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a:cs typeface="Arial" pitchFamily="34" charset="0"/>
                </a:rPr>
                <a:t>Mobilidade em Emergências</a:t>
              </a:r>
            </a:p>
          </p:txBody>
        </p:sp>
        <p:sp>
          <p:nvSpPr>
            <p:cNvPr id="1898517" name="Rectangle 22"/>
            <p:cNvSpPr>
              <a:spLocks noChangeArrowheads="1"/>
            </p:cNvSpPr>
            <p:nvPr/>
          </p:nvSpPr>
          <p:spPr bwMode="auto">
            <a:xfrm>
              <a:off x="584200" y="4771868"/>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98518" name="Text Box 23"/>
            <p:cNvSpPr txBox="1">
              <a:spLocks noChangeArrowheads="1"/>
            </p:cNvSpPr>
            <p:nvPr/>
          </p:nvSpPr>
          <p:spPr bwMode="auto">
            <a:xfrm>
              <a:off x="1057275" y="4863948"/>
              <a:ext cx="2001838" cy="33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600" b="1">
                  <a:solidFill>
                    <a:srgbClr val="006666"/>
                  </a:solidFill>
                  <a:cs typeface="Arial" pitchFamily="34" charset="0"/>
                </a:rPr>
                <a:t>Faixas Reversíveis</a:t>
              </a:r>
            </a:p>
          </p:txBody>
        </p:sp>
        <p:grpSp>
          <p:nvGrpSpPr>
            <p:cNvPr id="1898519" name="Group 72"/>
            <p:cNvGrpSpPr>
              <a:grpSpLocks/>
            </p:cNvGrpSpPr>
            <p:nvPr/>
          </p:nvGrpSpPr>
          <p:grpSpPr bwMode="auto">
            <a:xfrm>
              <a:off x="1571604" y="2044556"/>
              <a:ext cx="6143667" cy="385763"/>
              <a:chOff x="2958" y="3155"/>
              <a:chExt cx="2524" cy="243"/>
            </a:xfrm>
          </p:grpSpPr>
          <p:pic>
            <p:nvPicPr>
              <p:cNvPr id="1898520" name="Picture 73" descr="Lane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 y="3158"/>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8521" name="Rectangle 74"/>
              <p:cNvSpPr>
                <a:spLocks noChangeArrowheads="1"/>
              </p:cNvSpPr>
              <p:nvPr/>
            </p:nvSpPr>
            <p:spPr bwMode="auto">
              <a:xfrm>
                <a:off x="2961" y="3158"/>
                <a:ext cx="2251" cy="233"/>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600">
                  <a:cs typeface="Arial" pitchFamily="34" charset="0"/>
                </a:endParaRPr>
              </a:p>
            </p:txBody>
          </p:sp>
          <p:sp>
            <p:nvSpPr>
              <p:cNvPr id="1898522" name="Rectangle 75"/>
              <p:cNvSpPr>
                <a:spLocks noChangeArrowheads="1"/>
              </p:cNvSpPr>
              <p:nvPr/>
            </p:nvSpPr>
            <p:spPr bwMode="auto">
              <a:xfrm>
                <a:off x="3994" y="3155"/>
                <a:ext cx="63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a:cs typeface="Arial" pitchFamily="34" charset="0"/>
                  </a:rPr>
                  <a:t>Gerenciamento de Faixas de Trânsito</a:t>
                </a:r>
              </a:p>
            </p:txBody>
          </p:sp>
          <p:pic>
            <p:nvPicPr>
              <p:cNvPr id="1898523" name="Picture 29" descr="Arterial Management System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958" y="3155"/>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8524" name="Picture 28" descr="Freeway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191" y="3155"/>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98525" name="Line 78"/>
              <p:cNvSpPr>
                <a:spLocks noChangeShapeType="1"/>
              </p:cNvSpPr>
              <p:nvPr/>
            </p:nvSpPr>
            <p:spPr bwMode="auto">
              <a:xfrm>
                <a:off x="5207" y="3157"/>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8526" name="Line 79"/>
              <p:cNvSpPr>
                <a:spLocks noChangeShapeType="1"/>
              </p:cNvSpPr>
              <p:nvPr/>
            </p:nvSpPr>
            <p:spPr bwMode="auto">
              <a:xfrm>
                <a:off x="5207" y="3393"/>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98527" name="Line 80"/>
              <p:cNvSpPr>
                <a:spLocks noChangeShapeType="1"/>
              </p:cNvSpPr>
              <p:nvPr/>
            </p:nvSpPr>
            <p:spPr bwMode="auto">
              <a:xfrm>
                <a:off x="5482" y="316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6" name="Retângulo 2"/>
          <p:cNvSpPr>
            <a:spLocks noChangeArrowheads="1"/>
          </p:cNvSpPr>
          <p:nvPr/>
        </p:nvSpPr>
        <p:spPr bwMode="auto">
          <a:xfrm>
            <a:off x="1241425" y="1989138"/>
            <a:ext cx="6661150" cy="4176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pt-BR"/>
          </a:p>
        </p:txBody>
      </p:sp>
      <p:sp>
        <p:nvSpPr>
          <p:cNvPr id="9" name="Forma livre 8"/>
          <p:cNvSpPr/>
          <p:nvPr/>
        </p:nvSpPr>
        <p:spPr>
          <a:xfrm>
            <a:off x="12446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1" name="Forma livre 10"/>
          <p:cNvSpPr/>
          <p:nvPr/>
        </p:nvSpPr>
        <p:spPr>
          <a:xfrm>
            <a:off x="25860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3" name="Forma livre 12">
            <a:hlinkClick r:id="rId3" action="ppaction://hlinksldjump"/>
          </p:cNvPr>
          <p:cNvSpPr/>
          <p:nvPr/>
        </p:nvSpPr>
        <p:spPr>
          <a:xfrm>
            <a:off x="3927475" y="5186363"/>
            <a:ext cx="1289050"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5" name="Forma livre 14"/>
          <p:cNvSpPr/>
          <p:nvPr/>
        </p:nvSpPr>
        <p:spPr>
          <a:xfrm>
            <a:off x="52705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grpSp>
        <p:nvGrpSpPr>
          <p:cNvPr id="1808391" name="Group 7"/>
          <p:cNvGrpSpPr>
            <a:grpSpLocks/>
          </p:cNvGrpSpPr>
          <p:nvPr/>
        </p:nvGrpSpPr>
        <p:grpSpPr bwMode="auto">
          <a:xfrm>
            <a:off x="1244600" y="1990725"/>
            <a:ext cx="6657975" cy="3108325"/>
            <a:chOff x="784" y="1254"/>
            <a:chExt cx="4194" cy="1958"/>
          </a:xfrm>
        </p:grpSpPr>
        <p:sp>
          <p:nvSpPr>
            <p:cNvPr id="6" name="Forma livre 5"/>
            <p:cNvSpPr/>
            <p:nvPr/>
          </p:nvSpPr>
          <p:spPr>
            <a:xfrm>
              <a:off x="784" y="1254"/>
              <a:ext cx="4192"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tx2">
                <a:lumMod val="50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5720" rIns="45720" spcCol="1270" anchor="ctr"/>
            <a:lstStyle/>
            <a:p>
              <a:pPr algn="ctr" defTabSz="533400" eaLnBrk="1" fontAlgn="auto" hangingPunct="1">
                <a:lnSpc>
                  <a:spcPct val="90000"/>
                </a:lnSpc>
                <a:spcBef>
                  <a:spcPct val="0"/>
                </a:spcBef>
                <a:spcAft>
                  <a:spcPct val="35000"/>
                </a:spcAft>
                <a:buClrTx/>
                <a:buSzTx/>
                <a:buFontTx/>
                <a:buNone/>
                <a:defRPr/>
              </a:pPr>
              <a:r>
                <a:rPr lang="pt-BR" sz="1200" dirty="0">
                  <a:effectLst>
                    <a:outerShdw blurRad="38100" dist="38100" dir="2700000" algn="tl">
                      <a:srgbClr val="000000">
                        <a:alpha val="43137"/>
                      </a:srgbClr>
                    </a:outerShdw>
                  </a:effectLst>
                  <a:latin typeface="Arial Narrow" pitchFamily="34" charset="0"/>
                  <a:cs typeface="Arial" pitchFamily="34" charset="0"/>
                </a:rPr>
                <a:t> </a:t>
              </a:r>
              <a:r>
                <a:rPr lang="pt-BR" sz="2000" dirty="0">
                  <a:effectLst>
                    <a:outerShdw blurRad="38100" dist="38100" dir="2700000" algn="tl">
                      <a:srgbClr val="000000">
                        <a:alpha val="43137"/>
                      </a:srgbClr>
                    </a:outerShdw>
                  </a:effectLst>
                  <a:latin typeface="Arial Narrow" pitchFamily="34" charset="0"/>
                  <a:cs typeface="Arial" pitchFamily="34" charset="0"/>
                </a:rPr>
                <a:t>Arquitetura de referência de ITS</a:t>
              </a:r>
            </a:p>
          </p:txBody>
        </p:sp>
        <p:sp>
          <p:nvSpPr>
            <p:cNvPr id="7" name="Forma livre 6"/>
            <p:cNvSpPr/>
            <p:nvPr/>
          </p:nvSpPr>
          <p:spPr>
            <a:xfrm>
              <a:off x="785" y="1925"/>
              <a:ext cx="4193"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accent2">
                <a:lumMod val="7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53340" tIns="53340" rIns="53340" bIns="53340" spcCol="1270" anchor="ctr"/>
            <a:lstStyle/>
            <a:p>
              <a:pPr algn="ctr" defTabSz="622300" eaLnBrk="1" fontAlgn="auto" hangingPunct="1">
                <a:lnSpc>
                  <a:spcPct val="90000"/>
                </a:lnSpc>
                <a:spcBef>
                  <a:spcPct val="0"/>
                </a:spcBef>
                <a:spcAft>
                  <a:spcPct val="35000"/>
                </a:spcAft>
                <a:buClrTx/>
                <a:buSzTx/>
                <a:buFontTx/>
                <a:buNone/>
                <a:defRPr/>
              </a:pPr>
              <a:r>
                <a:rPr lang="pt-BR" sz="1400" dirty="0">
                  <a:effectLst>
                    <a:outerShdw blurRad="38100" dist="38100" dir="2700000" algn="tl">
                      <a:srgbClr val="000000">
                        <a:alpha val="43137"/>
                      </a:srgbClr>
                    </a:outerShdw>
                  </a:effectLst>
                  <a:latin typeface="Arial Narrow" pitchFamily="34" charset="0"/>
                  <a:cs typeface="Arial" pitchFamily="34" charset="0"/>
                </a:rPr>
                <a:t>2. Operações e gerenciamento de tráfego</a:t>
              </a:r>
            </a:p>
          </p:txBody>
        </p:sp>
        <p:sp>
          <p:nvSpPr>
            <p:cNvPr id="8" name="Forma livre 7"/>
            <p:cNvSpPr/>
            <p:nvPr/>
          </p:nvSpPr>
          <p:spPr>
            <a:xfrm>
              <a:off x="784"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2.1 Gerenciamento e controle de tráfego</a:t>
              </a:r>
            </a:p>
          </p:txBody>
        </p:sp>
        <p:sp>
          <p:nvSpPr>
            <p:cNvPr id="10" name="Forma livre 9"/>
            <p:cNvSpPr/>
            <p:nvPr/>
          </p:nvSpPr>
          <p:spPr>
            <a:xfrm>
              <a:off x="1629"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2.2 Gerenciamento de incidentes relacionados ao transporte</a:t>
              </a:r>
            </a:p>
          </p:txBody>
        </p:sp>
        <p:sp>
          <p:nvSpPr>
            <p:cNvPr id="12" name="Forma livre 11"/>
            <p:cNvSpPr/>
            <p:nvPr/>
          </p:nvSpPr>
          <p:spPr>
            <a:xfrm>
              <a:off x="2474" y="2596"/>
              <a:ext cx="812"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r>
                <a:rPr lang="pt-BR" sz="1100" b="1" dirty="0">
                  <a:solidFill>
                    <a:srgbClr val="FFFF00"/>
                  </a:solidFill>
                  <a:effectLst>
                    <a:outerShdw blurRad="38100" dist="38100" dir="2700000" algn="tl">
                      <a:srgbClr val="000000">
                        <a:alpha val="43137"/>
                      </a:srgbClr>
                    </a:outerShdw>
                  </a:effectLst>
                  <a:latin typeface="Arial Narrow" pitchFamily="34" charset="0"/>
                  <a:cs typeface="Arial" pitchFamily="34" charset="0"/>
                </a:rPr>
                <a:t>2.3 Gerenciamento de demanda</a:t>
              </a:r>
            </a:p>
          </p:txBody>
        </p:sp>
        <p:sp>
          <p:nvSpPr>
            <p:cNvPr id="14" name="Forma livre 13"/>
            <p:cNvSpPr/>
            <p:nvPr/>
          </p:nvSpPr>
          <p:spPr>
            <a:xfrm>
              <a:off x="3320"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2.4 Gerenciamento de manutenção da infraestrutura do transporte</a:t>
              </a:r>
            </a:p>
          </p:txBody>
        </p:sp>
        <p:sp>
          <p:nvSpPr>
            <p:cNvPr id="16" name="Forma livre 15"/>
            <p:cNvSpPr/>
            <p:nvPr/>
          </p:nvSpPr>
          <p:spPr>
            <a:xfrm>
              <a:off x="4165"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2.5 Diretrizes/ cumprimento das regras de trânsito</a:t>
              </a:r>
            </a:p>
          </p:txBody>
        </p:sp>
      </p:grpSp>
      <p:sp>
        <p:nvSpPr>
          <p:cNvPr id="17" name="Forma livre 16"/>
          <p:cNvSpPr/>
          <p:nvPr/>
        </p:nvSpPr>
        <p:spPr>
          <a:xfrm>
            <a:off x="66119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808400" name="Rectangle 16"/>
          <p:cNvSpPr>
            <a:spLocks/>
          </p:cNvSpPr>
          <p:nvPr/>
        </p:nvSpPr>
        <p:spPr bwMode="auto">
          <a:xfrm>
            <a:off x="250825" y="228600"/>
            <a:ext cx="8713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itchFamily="34" charset="0"/>
              </a:defRPr>
            </a:lvl1pPr>
            <a:lvl2pPr>
              <a:spcBef>
                <a:spcPct val="0"/>
              </a:spcBef>
              <a:defRPr sz="4400">
                <a:solidFill>
                  <a:schemeClr val="tx2"/>
                </a:solidFill>
                <a:latin typeface="Tw Cen MT" pitchFamily="34" charset="0"/>
              </a:defRPr>
            </a:lvl2pPr>
            <a:lvl3pPr>
              <a:spcBef>
                <a:spcPct val="0"/>
              </a:spcBef>
              <a:defRPr sz="4400">
                <a:solidFill>
                  <a:schemeClr val="tx2"/>
                </a:solidFill>
                <a:latin typeface="Tw Cen MT" pitchFamily="34" charset="0"/>
              </a:defRPr>
            </a:lvl3pPr>
            <a:lvl4pPr>
              <a:spcBef>
                <a:spcPct val="0"/>
              </a:spcBef>
              <a:defRPr sz="4400">
                <a:solidFill>
                  <a:schemeClr val="tx2"/>
                </a:solidFill>
                <a:latin typeface="Tw Cen MT" pitchFamily="34" charset="0"/>
              </a:defRPr>
            </a:lvl4pPr>
            <a:lvl5pPr>
              <a:spcBef>
                <a:spcPct val="0"/>
              </a:spcBef>
              <a:defRPr sz="4400">
                <a:solidFill>
                  <a:schemeClr val="tx2"/>
                </a:solidFill>
                <a:latin typeface="Tw Cen MT" pitchFamily="34" charset="0"/>
              </a:defRPr>
            </a:lvl5pPr>
            <a:lvl6pPr marL="457200" eaLnBrk="0" fontAlgn="base" hangingPunct="0">
              <a:spcBef>
                <a:spcPct val="0"/>
              </a:spcBef>
              <a:spcAft>
                <a:spcPct val="0"/>
              </a:spcAft>
              <a:defRPr sz="4400">
                <a:solidFill>
                  <a:schemeClr val="tx2"/>
                </a:solidFill>
                <a:latin typeface="Tw Cen MT" pitchFamily="34" charset="0"/>
              </a:defRPr>
            </a:lvl6pPr>
            <a:lvl7pPr marL="914400" eaLnBrk="0" fontAlgn="base" hangingPunct="0">
              <a:spcBef>
                <a:spcPct val="0"/>
              </a:spcBef>
              <a:spcAft>
                <a:spcPct val="0"/>
              </a:spcAft>
              <a:defRPr sz="4400">
                <a:solidFill>
                  <a:schemeClr val="tx2"/>
                </a:solidFill>
                <a:latin typeface="Tw Cen MT" pitchFamily="34" charset="0"/>
              </a:defRPr>
            </a:lvl7pPr>
            <a:lvl8pPr marL="1371600" eaLnBrk="0" fontAlgn="base" hangingPunct="0">
              <a:spcBef>
                <a:spcPct val="0"/>
              </a:spcBef>
              <a:spcAft>
                <a:spcPct val="0"/>
              </a:spcAft>
              <a:defRPr sz="4400">
                <a:solidFill>
                  <a:schemeClr val="tx2"/>
                </a:solidFill>
                <a:latin typeface="Tw Cen MT" pitchFamily="34" charset="0"/>
              </a:defRPr>
            </a:lvl8pPr>
            <a:lvl9pPr marL="1828800" eaLnBrk="0" fontAlgn="base" hangingPunct="0">
              <a:spcBef>
                <a:spcPct val="0"/>
              </a:spcBef>
              <a:spcAft>
                <a:spcPct val="0"/>
              </a:spcAft>
              <a:defRPr sz="4400">
                <a:solidFill>
                  <a:schemeClr val="tx2"/>
                </a:solidFill>
                <a:latin typeface="Tw Cen MT" pitchFamily="34" charset="0"/>
              </a:defRPr>
            </a:lvl9pPr>
          </a:lstStyle>
          <a:p>
            <a:pPr>
              <a:buClrTx/>
              <a:buSzTx/>
              <a:buFontTx/>
              <a:buNone/>
            </a:pPr>
            <a:r>
              <a:rPr lang="pt-BR" altLang="pt-BR" sz="2800" b="1" dirty="0"/>
              <a:t>14813 – 1:</a:t>
            </a:r>
            <a:r>
              <a:rPr lang="pt-BR" altLang="pt-BR" sz="3200" b="1" dirty="0"/>
              <a:t> Domínios de serviços (grupos) ITS</a:t>
            </a:r>
            <a:r>
              <a:rPr lang="pt-BR" altLang="pt-BR" sz="3200" dirty="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p:cNvSpPr>
          <p:nvPr>
            <p:ph type="title"/>
          </p:nvPr>
        </p:nvSpPr>
        <p:spPr>
          <a:xfrm>
            <a:off x="179388" y="228600"/>
            <a:ext cx="8785225" cy="990600"/>
          </a:xfrm>
        </p:spPr>
        <p:txBody>
          <a:bodyPr/>
          <a:lstStyle/>
          <a:p>
            <a:r>
              <a:rPr lang="pt-BR" altLang="ja-JP" sz="2800" b="1"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2000" b="1" smtClean="0">
                <a:effectLst>
                  <a:outerShdw blurRad="38100" dist="38100" dir="2700000" algn="tl">
                    <a:srgbClr val="C0C0C0"/>
                  </a:outerShdw>
                </a:effectLst>
              </a:rPr>
              <a:t>Traffic Management</a:t>
            </a:r>
            <a:r>
              <a:rPr lang="pt-BR" altLang="ja-JP" sz="2800" b="1" smtClean="0">
                <a:solidFill>
                  <a:srgbClr val="FF0000"/>
                </a:solidFill>
                <a:effectLst>
                  <a:outerShdw blurRad="38100" dist="38100" dir="2700000" algn="tl">
                    <a:srgbClr val="C0C0C0"/>
                  </a:outerShdw>
                </a:effectLst>
                <a:ea typeface="ＭＳ Ｐゴシック" pitchFamily="34" charset="-128"/>
              </a:rPr>
              <a:t>)</a:t>
            </a:r>
            <a:r>
              <a:rPr lang="pt-BR" altLang="ja-JP" sz="3600" b="1" smtClean="0">
                <a:effectLst>
                  <a:outerShdw blurRad="38100" dist="38100" dir="2700000" algn="tl">
                    <a:srgbClr val="C0C0C0"/>
                  </a:outerShdw>
                </a:effectLst>
                <a:ea typeface="ＭＳ Ｐゴシック" pitchFamily="34" charset="-128"/>
              </a:rPr>
              <a:t>: </a:t>
            </a:r>
            <a:r>
              <a:rPr lang="pt-BR" altLang="pt-BR" sz="3600" b="1" smtClean="0">
                <a:solidFill>
                  <a:srgbClr val="0000CC"/>
                </a:solidFill>
                <a:effectLst>
                  <a:outerShdw blurRad="38100" dist="38100" dir="2700000" algn="tl">
                    <a:srgbClr val="C0C0C0"/>
                  </a:outerShdw>
                </a:effectLst>
              </a:rPr>
              <a:t>Serviços/funções envolvidas</a:t>
            </a:r>
            <a:r>
              <a:rPr lang="pt-BR" altLang="pt-BR" smtClean="0">
                <a:effectLst>
                  <a:outerShdw blurRad="38100" dist="38100" dir="2700000" algn="tl">
                    <a:srgbClr val="C0C0C0"/>
                  </a:outerShdw>
                </a:effectLst>
              </a:rPr>
              <a:t>  </a:t>
            </a:r>
            <a:r>
              <a:rPr lang="pt-BR" altLang="ja-JP" sz="3600" b="1" smtClean="0">
                <a:effectLst>
                  <a:outerShdw blurRad="38100" dist="38100" dir="2700000" algn="tl">
                    <a:srgbClr val="C0C0C0"/>
                  </a:outerShdw>
                </a:effectLst>
                <a:ea typeface="ＭＳ Ｐゴシック" pitchFamily="34" charset="-128"/>
              </a:rPr>
              <a:t> </a:t>
            </a:r>
            <a:endParaRPr lang="pt-BR" altLang="pt-BR" sz="3600" b="1" smtClean="0">
              <a:effectLst>
                <a:outerShdw blurRad="38100" dist="38100" dir="2700000" algn="tl">
                  <a:srgbClr val="C0C0C0"/>
                </a:outerShdw>
              </a:effectLst>
              <a:ea typeface="ＭＳ Ｐゴシック" pitchFamily="34" charset="-128"/>
            </a:endParaRPr>
          </a:p>
        </p:txBody>
      </p:sp>
      <p:sp>
        <p:nvSpPr>
          <p:cNvPr id="1628163" name="Rectangle 3"/>
          <p:cNvSpPr>
            <a:spLocks noGrp="1"/>
          </p:cNvSpPr>
          <p:nvPr>
            <p:ph type="body" idx="1"/>
          </p:nvPr>
        </p:nvSpPr>
        <p:spPr>
          <a:xfrm>
            <a:off x="250825" y="1600200"/>
            <a:ext cx="8713788" cy="4852988"/>
          </a:xfrm>
        </p:spPr>
        <p:txBody>
          <a:bodyPr/>
          <a:lstStyle/>
          <a:p>
            <a:pPr>
              <a:lnSpc>
                <a:spcPct val="80000"/>
              </a:lnSpc>
            </a:pPr>
            <a:r>
              <a:rPr lang="en-US" altLang="pt-BR" sz="2100" b="1" smtClean="0">
                <a:solidFill>
                  <a:srgbClr val="006666"/>
                </a:solidFill>
                <a:effectLst>
                  <a:outerShdw blurRad="38100" dist="38100" dir="2700000" algn="tl">
                    <a:srgbClr val="C0C0C0"/>
                  </a:outerShdw>
                </a:effectLst>
              </a:rPr>
              <a:t>Gerenciamento e controle (dos fluxos) de tráfego</a:t>
            </a:r>
          </a:p>
          <a:p>
            <a:pPr lvl="1">
              <a:lnSpc>
                <a:spcPct val="80000"/>
              </a:lnSpc>
            </a:pPr>
            <a:r>
              <a:rPr lang="en-US" altLang="pt-BR" sz="2000" smtClean="0">
                <a:solidFill>
                  <a:schemeClr val="bg2"/>
                </a:solidFill>
                <a:effectLst>
                  <a:outerShdw blurRad="38100" dist="38100" dir="2700000" algn="tl">
                    <a:srgbClr val="C0C0C0"/>
                  </a:outerShdw>
                </a:effectLst>
              </a:rPr>
              <a:t>Traffic Management and Control (AUTROADS)</a:t>
            </a:r>
          </a:p>
          <a:p>
            <a:pPr lvl="1">
              <a:lnSpc>
                <a:spcPct val="80000"/>
              </a:lnSpc>
            </a:pPr>
            <a:r>
              <a:rPr lang="en-US" altLang="pt-BR" sz="2000" smtClean="0">
                <a:solidFill>
                  <a:schemeClr val="bg2"/>
                </a:solidFill>
                <a:effectLst>
                  <a:outerShdw blurRad="38100" dist="38100" dir="2700000" algn="tl">
                    <a:srgbClr val="C0C0C0"/>
                  </a:outerShdw>
                </a:effectLst>
                <a:hlinkClick r:id="rId3"/>
              </a:rPr>
              <a:t>Traffic Control</a:t>
            </a:r>
            <a:r>
              <a:rPr lang="en-US" altLang="pt-BR" sz="2000" smtClean="0">
                <a:solidFill>
                  <a:schemeClr val="bg2"/>
                </a:solidFill>
                <a:effectLst>
                  <a:outerShdw blurRad="38100" dist="38100" dir="2700000" algn="tl">
                    <a:srgbClr val="C0C0C0"/>
                  </a:outerShdw>
                </a:effectLst>
              </a:rPr>
              <a:t> (CANADA)</a:t>
            </a:r>
            <a:endParaRPr lang="pt-BR" altLang="pt-BR" sz="2000" smtClean="0">
              <a:solidFill>
                <a:schemeClr val="bg2"/>
              </a:solidFill>
              <a:effectLst>
                <a:outerShdw blurRad="38100" dist="38100" dir="2700000" algn="tl">
                  <a:srgbClr val="C0C0C0"/>
                </a:outerShdw>
              </a:effectLst>
            </a:endParaRPr>
          </a:p>
          <a:p>
            <a:pPr>
              <a:lnSpc>
                <a:spcPct val="80000"/>
              </a:lnSpc>
            </a:pPr>
            <a:r>
              <a:rPr lang="pt-BR" altLang="pt-BR" sz="2100" b="1" smtClean="0">
                <a:solidFill>
                  <a:schemeClr val="bg2"/>
                </a:solidFill>
                <a:effectLst>
                  <a:outerShdw blurRad="38100" dist="38100" dir="2700000" algn="tl">
                    <a:srgbClr val="C0C0C0"/>
                  </a:outerShdw>
                </a:effectLst>
              </a:rPr>
              <a:t>Gerenciamento de incidentes relacionados (à rede) de transportes</a:t>
            </a:r>
          </a:p>
          <a:p>
            <a:pPr lvl="1">
              <a:lnSpc>
                <a:spcPct val="80000"/>
              </a:lnSpc>
            </a:pPr>
            <a:r>
              <a:rPr lang="pt-BR" altLang="pt-BR" sz="2000" smtClean="0">
                <a:solidFill>
                  <a:schemeClr val="bg2"/>
                </a:solidFill>
                <a:effectLst>
                  <a:outerShdw blurRad="38100" dist="38100" dir="2700000" algn="tl">
                    <a:srgbClr val="C0C0C0"/>
                  </a:outerShdw>
                </a:effectLst>
              </a:rPr>
              <a:t>Incident Management (AUTROADS / CANADA)</a:t>
            </a:r>
          </a:p>
          <a:p>
            <a:pPr>
              <a:lnSpc>
                <a:spcPct val="80000"/>
              </a:lnSpc>
            </a:pPr>
            <a:r>
              <a:rPr lang="pt-BR" altLang="pt-BR" b="1" smtClean="0">
                <a:solidFill>
                  <a:srgbClr val="FF0000"/>
                </a:solidFill>
                <a:effectLst>
                  <a:outerShdw blurRad="38100" dist="38100" dir="2700000" algn="tl">
                    <a:srgbClr val="C0C0C0"/>
                  </a:outerShdw>
                </a:effectLst>
              </a:rPr>
              <a:t>Gerenciamento de demanda</a:t>
            </a:r>
          </a:p>
          <a:p>
            <a:pPr lvl="1">
              <a:lnSpc>
                <a:spcPct val="80000"/>
              </a:lnSpc>
            </a:pPr>
            <a:r>
              <a:rPr lang="pt-BR" altLang="pt-BR" sz="2000" smtClean="0">
                <a:effectLst>
                  <a:outerShdw blurRad="38100" dist="38100" dir="2700000" algn="tl">
                    <a:srgbClr val="C0C0C0"/>
                  </a:outerShdw>
                </a:effectLst>
              </a:rPr>
              <a:t>Demand Management (AUTROADS)</a:t>
            </a:r>
          </a:p>
          <a:p>
            <a:pPr lvl="1">
              <a:lnSpc>
                <a:spcPct val="80000"/>
              </a:lnSpc>
            </a:pPr>
            <a:r>
              <a:rPr lang="pt-BR" altLang="pt-BR" sz="2000" smtClean="0">
                <a:effectLst>
                  <a:outerShdw blurRad="38100" dist="38100" dir="2700000" algn="tl">
                    <a:srgbClr val="C0C0C0"/>
                  </a:outerShdw>
                </a:effectLst>
                <a:hlinkClick r:id="rId4"/>
              </a:rPr>
              <a:t>Travel Demand Management</a:t>
            </a:r>
            <a:r>
              <a:rPr lang="pt-BR" altLang="pt-BR" sz="2000" smtClean="0">
                <a:effectLst>
                  <a:outerShdw blurRad="38100" dist="38100" dir="2700000" algn="tl">
                    <a:srgbClr val="C0C0C0"/>
                  </a:outerShdw>
                </a:effectLst>
              </a:rPr>
              <a:t> (CANADA)</a:t>
            </a:r>
          </a:p>
          <a:p>
            <a:pPr>
              <a:lnSpc>
                <a:spcPct val="80000"/>
              </a:lnSpc>
            </a:pPr>
            <a:r>
              <a:rPr lang="pt-BR" altLang="pt-BR" sz="2100" b="1" smtClean="0">
                <a:solidFill>
                  <a:schemeClr val="bg2"/>
                </a:solidFill>
                <a:effectLst>
                  <a:outerShdw blurRad="38100" dist="38100" dir="2700000" algn="tl">
                    <a:srgbClr val="C0C0C0"/>
                  </a:outerShdw>
                </a:effectLst>
              </a:rPr>
              <a:t>Gerenciamento de manutenção da infraestrutura do transporte</a:t>
            </a:r>
            <a:r>
              <a:rPr lang="pt-BR" altLang="pt-BR" sz="2100" smtClean="0">
                <a:solidFill>
                  <a:schemeClr val="bg2"/>
                </a:solidFill>
                <a:effectLst>
                  <a:outerShdw blurRad="38100" dist="38100" dir="2700000" algn="tl">
                    <a:srgbClr val="C0C0C0"/>
                  </a:outerShdw>
                </a:effectLst>
              </a:rPr>
              <a:t> </a:t>
            </a:r>
            <a:endParaRPr lang="pt-BR" altLang="pt-BR" sz="2100" b="1" smtClean="0">
              <a:solidFill>
                <a:schemeClr val="bg2"/>
              </a:solidFill>
              <a:effectLst>
                <a:outerShdw blurRad="38100" dist="38100" dir="2700000" algn="tl">
                  <a:srgbClr val="C0C0C0"/>
                </a:outerShdw>
              </a:effectLst>
            </a:endParaRPr>
          </a:p>
          <a:p>
            <a:pPr lvl="1">
              <a:lnSpc>
                <a:spcPct val="80000"/>
              </a:lnSpc>
            </a:pPr>
            <a:r>
              <a:rPr lang="pt-BR" altLang="pt-BR" sz="2000" smtClean="0">
                <a:solidFill>
                  <a:schemeClr val="bg2"/>
                </a:solidFill>
                <a:effectLst>
                  <a:outerShdw blurRad="38100" dist="38100" dir="2700000" algn="tl">
                    <a:srgbClr val="C0C0C0"/>
                  </a:outerShdw>
                </a:effectLst>
              </a:rPr>
              <a:t>Infrastructure Maintenance Management (AUSTROADS)</a:t>
            </a:r>
            <a:endParaRPr lang="en-US" altLang="pt-BR" sz="2000" smtClean="0">
              <a:solidFill>
                <a:schemeClr val="bg2"/>
              </a:solidFill>
              <a:effectLst>
                <a:outerShdw blurRad="38100" dist="38100" dir="2700000" algn="tl">
                  <a:srgbClr val="C0C0C0"/>
                </a:outerShdw>
              </a:effectLst>
            </a:endParaRPr>
          </a:p>
          <a:p>
            <a:pPr>
              <a:lnSpc>
                <a:spcPct val="80000"/>
              </a:lnSpc>
            </a:pPr>
            <a:r>
              <a:rPr lang="pt-BR" altLang="pt-BR" sz="2100" b="1" smtClean="0">
                <a:solidFill>
                  <a:schemeClr val="bg2"/>
                </a:solidFill>
                <a:effectLst>
                  <a:outerShdw blurRad="38100" dist="38100" dir="2700000" algn="tl">
                    <a:srgbClr val="C0C0C0"/>
                  </a:outerShdw>
                </a:effectLst>
              </a:rPr>
              <a:t>Diretrizes/ cumprimento das regras de trânsito</a:t>
            </a:r>
            <a:endParaRPr lang="en-US" altLang="pt-BR" sz="2100" b="1" smtClean="0">
              <a:solidFill>
                <a:schemeClr val="bg2"/>
              </a:solidFill>
              <a:effectLst>
                <a:outerShdw blurRad="38100" dist="38100" dir="2700000" algn="tl">
                  <a:srgbClr val="C0C0C0"/>
                </a:outerShdw>
              </a:effectLst>
            </a:endParaRPr>
          </a:p>
          <a:p>
            <a:pPr lvl="1">
              <a:lnSpc>
                <a:spcPct val="80000"/>
              </a:lnSpc>
            </a:pPr>
            <a:r>
              <a:rPr lang="en-US" altLang="pt-BR" sz="2000" smtClean="0">
                <a:solidFill>
                  <a:schemeClr val="bg2"/>
                </a:solidFill>
                <a:effectLst>
                  <a:outerShdw blurRad="38100" dist="38100" dir="2700000" algn="tl">
                    <a:srgbClr val="C0C0C0"/>
                  </a:outerShdw>
                </a:effectLst>
              </a:rPr>
              <a:t>Policing / Enforcing Traffic Regulations (AUTROADS)</a:t>
            </a:r>
          </a:p>
          <a:p>
            <a:pPr lvl="1">
              <a:lnSpc>
                <a:spcPct val="80000"/>
              </a:lnSpc>
            </a:pPr>
            <a:r>
              <a:rPr lang="en-US" altLang="pt-BR" sz="2000" smtClean="0">
                <a:solidFill>
                  <a:schemeClr val="bg2"/>
                </a:solidFill>
                <a:effectLst>
                  <a:outerShdw blurRad="38100" dist="38100" dir="2700000" algn="tl">
                    <a:srgbClr val="C0C0C0"/>
                  </a:outerShdw>
                </a:effectLst>
                <a:hlinkClick r:id="rId5"/>
              </a:rPr>
              <a:t>Automated Dynamic Warning and Enforcement</a:t>
            </a:r>
            <a:r>
              <a:rPr lang="en-US" altLang="pt-BR" sz="2000" smtClean="0">
                <a:solidFill>
                  <a:schemeClr val="bg2"/>
                </a:solidFill>
                <a:effectLst>
                  <a:outerShdw blurRad="38100" dist="38100" dir="2700000" algn="tl">
                    <a:srgbClr val="C0C0C0"/>
                  </a:outerShdw>
                </a:effectLst>
              </a:rPr>
              <a:t> </a:t>
            </a:r>
            <a:r>
              <a:rPr lang="pt-BR" altLang="pt-BR" sz="2100" smtClean="0">
                <a:solidFill>
                  <a:schemeClr val="bg2"/>
                </a:solidFill>
                <a:effectLst>
                  <a:outerShdw blurRad="38100" dist="38100" dir="2700000" algn="tl">
                    <a:srgbClr val="C0C0C0"/>
                  </a:outerShdw>
                </a:effectLst>
              </a:rPr>
              <a:t>(CANADA)</a:t>
            </a:r>
          </a:p>
          <a:p>
            <a:pPr lvl="1">
              <a:lnSpc>
                <a:spcPct val="80000"/>
              </a:lnSpc>
            </a:pPr>
            <a:r>
              <a:rPr lang="en-US" altLang="pt-BR" sz="2200" smtClean="0">
                <a:solidFill>
                  <a:schemeClr val="bg2"/>
                </a:solidFill>
                <a:effectLst>
                  <a:outerShdw blurRad="38100" dist="38100" dir="2700000" algn="tl">
                    <a:srgbClr val="C0C0C0"/>
                  </a:outerShdw>
                </a:effectLst>
                <a:hlinkClick r:id="rId6"/>
              </a:rPr>
              <a:t>Emissions Testing And Mitigation</a:t>
            </a:r>
            <a:r>
              <a:rPr lang="en-US" altLang="pt-BR" sz="2200" b="1" smtClean="0">
                <a:solidFill>
                  <a:schemeClr val="bg2"/>
                </a:solidFill>
                <a:effectLst>
                  <a:outerShdw blurRad="38100" dist="38100" dir="2700000" algn="tl">
                    <a:srgbClr val="C0C0C0"/>
                  </a:outerShdw>
                </a:effectLst>
              </a:rPr>
              <a:t> </a:t>
            </a:r>
            <a:r>
              <a:rPr lang="en-US" altLang="pt-BR" sz="2200" smtClean="0">
                <a:solidFill>
                  <a:schemeClr val="bg2"/>
                </a:solidFill>
                <a:effectLst>
                  <a:outerShdw blurRad="38100" dist="38100" dir="2700000" algn="tl">
                    <a:srgbClr val="C0C0C0"/>
                  </a:outerShdw>
                </a:effectLst>
              </a:rPr>
              <a:t>(CANADA)</a:t>
            </a:r>
            <a:endParaRPr lang="pt-BR" altLang="pt-BR" sz="1600" smtClean="0">
              <a:solidFill>
                <a:schemeClr val="bg2"/>
              </a:solidFill>
              <a:effectLst>
                <a:outerShdw blurRad="38100" dist="38100" dir="2700000" algn="tl">
                  <a:srgbClr val="C0C0C0"/>
                </a:outerShdw>
              </a:effectLst>
            </a:endParaRPr>
          </a:p>
          <a:p>
            <a:pPr lvl="1">
              <a:lnSpc>
                <a:spcPct val="80000"/>
              </a:lnSpc>
            </a:pPr>
            <a:endParaRPr lang="pt-BR" altLang="pt-BR" sz="20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p:cNvSpPr>
          <p:nvPr>
            <p:ph type="title"/>
          </p:nvPr>
        </p:nvSpPr>
        <p:spPr>
          <a:xfrm>
            <a:off x="323850" y="228600"/>
            <a:ext cx="8640763" cy="990600"/>
          </a:xfrm>
        </p:spPr>
        <p:txBody>
          <a:bodyPr/>
          <a:lstStyle/>
          <a:p>
            <a:r>
              <a:rPr lang="pt-BR" altLang="ja-JP" sz="3200" b="1"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1400" b="1" smtClean="0">
                <a:effectLst>
                  <a:outerShdw blurRad="38100" dist="38100" dir="2700000" algn="tl">
                    <a:srgbClr val="C0C0C0"/>
                  </a:outerShdw>
                </a:effectLst>
              </a:rPr>
              <a:t>(ABNT/ISO 14813-1)</a:t>
            </a:r>
            <a:r>
              <a:rPr lang="pt-BR" altLang="ja-JP" sz="3600" b="1" smtClean="0">
                <a:solidFill>
                  <a:srgbClr val="FF0000"/>
                </a:solidFill>
                <a:effectLst>
                  <a:outerShdw blurRad="38100" dist="38100" dir="2700000" algn="tl">
                    <a:srgbClr val="C0C0C0"/>
                  </a:outerShdw>
                </a:effectLst>
                <a:ea typeface="ＭＳ Ｐゴシック" pitchFamily="34" charset="-128"/>
              </a:rPr>
              <a:t> </a:t>
            </a:r>
            <a:r>
              <a:rPr lang="pt-BR" altLang="ja-JP" sz="2400" b="1" u="sng" smtClean="0">
                <a:solidFill>
                  <a:srgbClr val="0000CC"/>
                </a:solidFill>
                <a:effectLst>
                  <a:outerShdw blurRad="38100" dist="38100" dir="2700000" algn="tl">
                    <a:srgbClr val="C0C0C0"/>
                  </a:outerShdw>
                </a:effectLst>
                <a:ea typeface="ＭＳ Ｐゴシック" pitchFamily="34" charset="-128"/>
              </a:rPr>
              <a:t>Gerenciamento </a:t>
            </a:r>
            <a:r>
              <a:rPr lang="pt-BR" altLang="pt-BR" sz="2400" b="1" u="sng" smtClean="0">
                <a:solidFill>
                  <a:srgbClr val="0000CC"/>
                </a:solidFill>
                <a:effectLst>
                  <a:outerShdw blurRad="38100" dist="38100" dir="2700000" algn="tl">
                    <a:srgbClr val="C0C0C0"/>
                  </a:outerShdw>
                </a:effectLst>
              </a:rPr>
              <a:t>de demanda</a:t>
            </a:r>
            <a:endParaRPr lang="pt-BR" altLang="pt-BR" sz="2400" b="1" smtClean="0">
              <a:solidFill>
                <a:srgbClr val="0000CC"/>
              </a:solidFill>
              <a:effectLst>
                <a:outerShdw blurRad="38100" dist="38100" dir="2700000" algn="tl">
                  <a:srgbClr val="C0C0C0"/>
                </a:outerShdw>
              </a:effectLst>
            </a:endParaRPr>
          </a:p>
        </p:txBody>
      </p:sp>
      <p:sp>
        <p:nvSpPr>
          <p:cNvPr id="1630211" name="Rectangle 3"/>
          <p:cNvSpPr>
            <a:spLocks noGrp="1"/>
          </p:cNvSpPr>
          <p:nvPr>
            <p:ph type="body" idx="1"/>
          </p:nvPr>
        </p:nvSpPr>
        <p:spPr>
          <a:xfrm>
            <a:off x="250825" y="1600200"/>
            <a:ext cx="8713788" cy="4997450"/>
          </a:xfrm>
        </p:spPr>
        <p:txBody>
          <a:bodyPr/>
          <a:lstStyle/>
          <a:p>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r>
              <a:rPr lang="pt-BR" altLang="pt-BR" sz="2400" dirty="0" smtClean="0">
                <a:effectLst>
                  <a:outerShdw blurRad="38100" dist="38100" dir="2700000" algn="tl">
                    <a:srgbClr val="C0C0C0"/>
                  </a:outerShdw>
                </a:effectLst>
              </a:rPr>
              <a:t>Abrange o desenvolvimento e a implementação de </a:t>
            </a:r>
            <a:r>
              <a:rPr lang="pt-BR" altLang="pt-BR" sz="2400" dirty="0" smtClean="0">
                <a:solidFill>
                  <a:srgbClr val="FF0000"/>
                </a:solidFill>
                <a:effectLst>
                  <a:outerShdw blurRad="38100" dist="38100" dir="2700000" algn="tl">
                    <a:srgbClr val="C0C0C0"/>
                  </a:outerShdw>
                </a:effectLst>
              </a:rPr>
              <a:t>estratégias de gerenciamento e controle</a:t>
            </a:r>
            <a:r>
              <a:rPr lang="pt-BR" altLang="pt-BR" sz="2400" dirty="0" smtClean="0">
                <a:effectLst>
                  <a:outerShdw blurRad="38100" dist="38100" dir="2700000" algn="tl">
                    <a:srgbClr val="C0C0C0"/>
                  </a:outerShdw>
                </a:effectLst>
              </a:rPr>
              <a:t> que possam </a:t>
            </a:r>
            <a:r>
              <a:rPr lang="pt-BR" altLang="pt-BR" sz="2400" dirty="0" smtClean="0">
                <a:solidFill>
                  <a:srgbClr val="0000CC"/>
                </a:solidFill>
                <a:effectLst>
                  <a:outerShdw blurRad="38100" dist="38100" dir="2700000" algn="tl">
                    <a:srgbClr val="C0C0C0"/>
                  </a:outerShdw>
                </a:effectLst>
              </a:rPr>
              <a:t>influenciar a demanda</a:t>
            </a:r>
            <a:r>
              <a:rPr lang="pt-BR" altLang="pt-BR" sz="2400" dirty="0" smtClean="0">
                <a:effectLst>
                  <a:outerShdw blurRad="38100" dist="38100" dir="2700000" algn="tl">
                    <a:srgbClr val="C0C0C0"/>
                  </a:outerShdw>
                </a:effectLst>
              </a:rPr>
              <a:t> por viagens</a:t>
            </a:r>
          </a:p>
          <a:p>
            <a:pPr lvl="1">
              <a:buFont typeface="Wingdings 2" pitchFamily="18" charset="2"/>
              <a:buNone/>
            </a:pPr>
            <a:endParaRPr lang="pt-BR" altLang="pt-BR" sz="2400" dirty="0" smtClean="0">
              <a:effectLst>
                <a:outerShdw blurRad="38100" dist="38100" dir="2700000" algn="tl">
                  <a:srgbClr val="C0C0C0"/>
                </a:outerShdw>
              </a:effectLst>
            </a:endParaRPr>
          </a:p>
          <a:p>
            <a:pPr lvl="1"/>
            <a:r>
              <a:rPr lang="pt-BR" altLang="pt-BR" sz="2400" dirty="0" smtClean="0">
                <a:solidFill>
                  <a:srgbClr val="FF0000"/>
                </a:solidFill>
                <a:effectLst>
                  <a:outerShdw blurRad="38100" dist="38100" dir="2700000" algn="tl">
                    <a:srgbClr val="C0C0C0"/>
                  </a:outerShdw>
                </a:effectLst>
              </a:rPr>
              <a:t>Por exemplo</a:t>
            </a:r>
            <a:r>
              <a:rPr lang="pt-BR" altLang="pt-BR" sz="2400" dirty="0" smtClean="0">
                <a:effectLst>
                  <a:outerShdw blurRad="38100" dist="38100" dir="2700000" algn="tl">
                    <a:srgbClr val="C0C0C0"/>
                  </a:outerShdw>
                </a:effectLst>
              </a:rPr>
              <a:t> - </a:t>
            </a:r>
            <a:r>
              <a:rPr lang="pt-BR" altLang="pt-BR" sz="2400" dirty="0" smtClean="0">
                <a:solidFill>
                  <a:srgbClr val="FF0000"/>
                </a:solidFill>
                <a:effectLst>
                  <a:outerShdw blurRad="38100" dist="38100" dir="2700000" algn="tl">
                    <a:srgbClr val="C0C0C0"/>
                  </a:outerShdw>
                </a:effectLst>
              </a:rPr>
              <a:t>em períodos diferentes</a:t>
            </a:r>
            <a:r>
              <a:rPr lang="pt-BR" altLang="pt-BR" sz="2400" dirty="0" smtClean="0">
                <a:effectLst>
                  <a:outerShdw blurRad="38100" dist="38100" dir="2700000" algn="tl">
                    <a:srgbClr val="C0C0C0"/>
                  </a:outerShdw>
                </a:effectLst>
              </a:rPr>
              <a:t> </a:t>
            </a:r>
            <a:r>
              <a:rPr lang="pt-BR" altLang="pt-BR" sz="2400" dirty="0" smtClean="0">
                <a:solidFill>
                  <a:srgbClr val="FF0000"/>
                </a:solidFill>
                <a:effectLst>
                  <a:outerShdw blurRad="38100" dist="38100" dir="2700000" algn="tl">
                    <a:srgbClr val="C0C0C0"/>
                  </a:outerShdw>
                </a:effectLst>
              </a:rPr>
              <a:t>do dia/semana</a:t>
            </a:r>
            <a:r>
              <a:rPr lang="pt-BR" altLang="pt-BR" sz="2400" dirty="0" smtClean="0">
                <a:effectLst>
                  <a:outerShdw blurRad="38100" dist="38100" dir="2700000" algn="tl">
                    <a:srgbClr val="C0C0C0"/>
                  </a:outerShdw>
                </a:effectLst>
              </a:rPr>
              <a:t>:</a:t>
            </a:r>
          </a:p>
          <a:p>
            <a:pPr lvl="2"/>
            <a:r>
              <a:rPr lang="pt-BR" altLang="pt-BR" sz="2000" dirty="0" smtClean="0">
                <a:effectLst>
                  <a:outerShdw blurRad="38100" dist="38100" dir="2700000" algn="tl">
                    <a:srgbClr val="C0C0C0"/>
                  </a:outerShdw>
                </a:effectLst>
              </a:rPr>
              <a:t>pela </a:t>
            </a:r>
            <a:r>
              <a:rPr lang="pt-BR" altLang="pt-BR" sz="2000" dirty="0" smtClean="0">
                <a:solidFill>
                  <a:srgbClr val="0000CC"/>
                </a:solidFill>
                <a:effectLst>
                  <a:outerShdw blurRad="38100" dist="38100" dir="2700000" algn="tl">
                    <a:srgbClr val="C0C0C0"/>
                  </a:outerShdw>
                </a:effectLst>
              </a:rPr>
              <a:t>tarifação</a:t>
            </a:r>
            <a:r>
              <a:rPr lang="pt-BR" altLang="pt-BR" sz="2000" dirty="0" smtClean="0">
                <a:effectLst>
                  <a:outerShdw blurRad="38100" dist="38100" dir="2700000" algn="tl">
                    <a:srgbClr val="C0C0C0"/>
                  </a:outerShdw>
                </a:effectLst>
              </a:rPr>
              <a:t>: variável, menor fora do horário de pico (FHP)</a:t>
            </a:r>
          </a:p>
          <a:p>
            <a:pPr lvl="2"/>
            <a:r>
              <a:rPr lang="pt-BR" altLang="pt-BR" sz="2000" dirty="0" smtClean="0">
                <a:effectLst>
                  <a:outerShdw blurRad="38100" dist="38100" dir="2700000" algn="tl">
                    <a:srgbClr val="C0C0C0"/>
                  </a:outerShdw>
                </a:effectLst>
              </a:rPr>
              <a:t>pelo</a:t>
            </a:r>
            <a:r>
              <a:rPr lang="pt-BR" altLang="pt-BR" sz="2000" dirty="0" smtClean="0">
                <a:solidFill>
                  <a:srgbClr val="FF0000"/>
                </a:solidFill>
                <a:effectLst>
                  <a:outerShdw blurRad="38100" dist="38100" dir="2700000" algn="tl">
                    <a:srgbClr val="C0C0C0"/>
                  </a:outerShdw>
                </a:effectLst>
              </a:rPr>
              <a:t> controle de acesso</a:t>
            </a:r>
            <a:r>
              <a:rPr lang="pt-BR" altLang="pt-BR" sz="2000" dirty="0" smtClean="0">
                <a:effectLst>
                  <a:outerShdw blurRad="38100" dist="38100" dir="2700000" algn="tl">
                    <a:srgbClr val="C0C0C0"/>
                  </a:outerShdw>
                </a:effectLst>
              </a:rPr>
              <a:t>: bicicletas permitidas aos domingos </a:t>
            </a:r>
          </a:p>
          <a:p>
            <a:pPr lvl="2"/>
            <a:r>
              <a:rPr lang="pt-BR" altLang="pt-BR" sz="2000" dirty="0" smtClean="0">
                <a:effectLst>
                  <a:outerShdw blurRad="38100" dist="38100" dir="2700000" algn="tl">
                    <a:srgbClr val="C0C0C0"/>
                  </a:outerShdw>
                </a:effectLst>
              </a:rPr>
              <a:t>pela </a:t>
            </a:r>
            <a:r>
              <a:rPr lang="pt-BR" altLang="pt-BR" sz="2000" dirty="0" smtClean="0">
                <a:solidFill>
                  <a:srgbClr val="0000CC"/>
                </a:solidFill>
                <a:effectLst>
                  <a:outerShdw blurRad="38100" dist="38100" dir="2700000" algn="tl">
                    <a:srgbClr val="C0C0C0"/>
                  </a:outerShdw>
                </a:effectLst>
              </a:rPr>
              <a:t>disponibilização de modos variados de transporte</a:t>
            </a:r>
            <a:r>
              <a:rPr lang="pt-BR" altLang="pt-BR" sz="2000" dirty="0" smtClean="0">
                <a:solidFill>
                  <a:srgbClr val="FF0000"/>
                </a:solidFill>
                <a:effectLst>
                  <a:outerShdw blurRad="38100" dist="38100" dir="2700000" algn="tl">
                    <a:srgbClr val="C0C0C0"/>
                  </a:outerShdw>
                </a:effectLst>
              </a:rPr>
              <a:t>: maior </a:t>
            </a:r>
            <a:r>
              <a:rPr lang="pt-BR" altLang="pt-BR" sz="2000" dirty="0" smtClean="0">
                <a:effectLst>
                  <a:outerShdw blurRad="38100" dist="38100" dir="2700000" algn="tl">
                    <a:srgbClr val="C0C0C0"/>
                  </a:outerShdw>
                </a:effectLst>
              </a:rPr>
              <a:t>integração entre</a:t>
            </a:r>
            <a:r>
              <a:rPr lang="pt-BR" altLang="pt-BR" sz="2000" dirty="0" smtClean="0">
                <a:solidFill>
                  <a:srgbClr val="FF0000"/>
                </a:solidFill>
                <a:effectLst>
                  <a:outerShdw blurRad="38100" dist="38100" dir="2700000" algn="tl">
                    <a:srgbClr val="C0C0C0"/>
                  </a:outerShdw>
                </a:effectLst>
              </a:rPr>
              <a:t> </a:t>
            </a:r>
            <a:r>
              <a:rPr lang="pt-BR" altLang="pt-BR" sz="2000" dirty="0" smtClean="0">
                <a:effectLst>
                  <a:outerShdw blurRad="38100" dist="38100" dir="2700000" algn="tl">
                    <a:srgbClr val="C0C0C0"/>
                  </a:outerShdw>
                </a:effectLst>
              </a:rPr>
              <a:t>controle de</a:t>
            </a:r>
            <a:r>
              <a:rPr lang="pt-BR" altLang="pt-BR" sz="2000" dirty="0" smtClean="0">
                <a:solidFill>
                  <a:srgbClr val="FF0000"/>
                </a:solidFill>
                <a:effectLst>
                  <a:outerShdw blurRad="38100" dist="38100" dir="2700000" algn="tl">
                    <a:srgbClr val="C0C0C0"/>
                  </a:outerShdw>
                </a:effectLst>
              </a:rPr>
              <a:t> </a:t>
            </a:r>
            <a:r>
              <a:rPr lang="pt-BR" altLang="pt-BR" sz="2000" dirty="0" smtClean="0">
                <a:effectLst>
                  <a:outerShdw blurRad="38100" dist="38100" dir="2700000" algn="tl">
                    <a:srgbClr val="C0C0C0"/>
                  </a:outerShdw>
                </a:effectLst>
              </a:rPr>
              <a:t>estacionamento e TPU</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Grp="1"/>
          </p:cNvSpPr>
          <p:nvPr>
            <p:ph type="title"/>
          </p:nvPr>
        </p:nvSpPr>
        <p:spPr>
          <a:xfrm>
            <a:off x="323850" y="228600"/>
            <a:ext cx="8640763" cy="990600"/>
          </a:xfrm>
        </p:spPr>
        <p:txBody>
          <a:bodyPr/>
          <a:lstStyle/>
          <a:p>
            <a:r>
              <a:rPr lang="pt-BR" altLang="ja-JP" sz="3200" b="1" smtClean="0">
                <a:solidFill>
                  <a:srgbClr val="FF0000"/>
                </a:solidFill>
                <a:ea typeface="ＭＳ Ｐゴシック" pitchFamily="34" charset="-128"/>
              </a:rPr>
              <a:t>Operações e gerenciamento de tráfego: </a:t>
            </a:r>
            <a:r>
              <a:rPr lang="pt-BR" altLang="pt-BR" sz="1400" b="1" smtClean="0"/>
              <a:t>(ABNT/ISO 14813-1)</a:t>
            </a:r>
            <a:r>
              <a:rPr lang="pt-BR" altLang="ja-JP" sz="3600" b="1" smtClean="0">
                <a:solidFill>
                  <a:srgbClr val="FF0000"/>
                </a:solidFill>
                <a:ea typeface="ＭＳ Ｐゴシック" pitchFamily="34" charset="-128"/>
              </a:rPr>
              <a:t> </a:t>
            </a:r>
            <a:r>
              <a:rPr lang="pt-BR" altLang="ja-JP" sz="2400" b="1" u="sng" smtClean="0">
                <a:solidFill>
                  <a:srgbClr val="0000CC"/>
                </a:solidFill>
                <a:ea typeface="ＭＳ Ｐゴシック" pitchFamily="34" charset="-128"/>
              </a:rPr>
              <a:t>Gerenciamento </a:t>
            </a:r>
            <a:r>
              <a:rPr lang="pt-BR" altLang="pt-BR" sz="2400" b="1" u="sng" smtClean="0">
                <a:solidFill>
                  <a:srgbClr val="0000CC"/>
                </a:solidFill>
              </a:rPr>
              <a:t>de demanda</a:t>
            </a:r>
            <a:endParaRPr lang="pt-BR" altLang="pt-BR" sz="2400" b="1" smtClean="0">
              <a:solidFill>
                <a:srgbClr val="0000CC"/>
              </a:solidFill>
            </a:endParaRPr>
          </a:p>
        </p:txBody>
      </p:sp>
      <p:sp>
        <p:nvSpPr>
          <p:cNvPr id="1665027" name="Rectangle 3"/>
          <p:cNvSpPr>
            <a:spLocks noGrp="1"/>
          </p:cNvSpPr>
          <p:nvPr>
            <p:ph type="body" idx="1"/>
          </p:nvPr>
        </p:nvSpPr>
        <p:spPr>
          <a:xfrm>
            <a:off x="250825" y="1600200"/>
            <a:ext cx="8713788" cy="4997450"/>
          </a:xfrm>
        </p:spPr>
        <p:txBody>
          <a:bodyPr/>
          <a:lstStyle/>
          <a:p>
            <a:pPr>
              <a:lnSpc>
                <a:spcPct val="90000"/>
              </a:lnSpc>
            </a:pPr>
            <a:r>
              <a:rPr lang="pt-BR" altLang="pt-BR" sz="2100" b="1" smtClean="0">
                <a:effectLst>
                  <a:outerShdw blurRad="38100" dist="38100" dir="2700000" algn="tl">
                    <a:srgbClr val="C0C0C0"/>
                  </a:outerShdw>
                </a:effectLst>
              </a:rPr>
              <a:t>Definição da Funcionalidade [</a:t>
            </a:r>
            <a:r>
              <a:rPr lang="pt-BR" altLang="pt-BR" sz="2100" b="1" smtClean="0">
                <a:solidFill>
                  <a:srgbClr val="FF0000"/>
                </a:solidFill>
                <a:effectLst>
                  <a:outerShdw blurRad="38100" dist="38100" dir="2700000" algn="tl">
                    <a:srgbClr val="C0C0C0"/>
                  </a:outerShdw>
                </a:effectLst>
              </a:rPr>
              <a:t>PROPÓSITO</a:t>
            </a:r>
            <a:r>
              <a:rPr lang="pt-BR" altLang="pt-BR" sz="2100" b="1" smtClean="0">
                <a:effectLst>
                  <a:outerShdw blurRad="38100" dist="38100" dir="2700000" algn="tl">
                    <a:srgbClr val="C0C0C0"/>
                  </a:outerShdw>
                </a:effectLst>
              </a:rPr>
              <a:t> (o que é ?)]:</a:t>
            </a:r>
          </a:p>
          <a:p>
            <a:pPr lvl="1">
              <a:lnSpc>
                <a:spcPct val="90000"/>
              </a:lnSpc>
            </a:pPr>
            <a:r>
              <a:rPr lang="pt-BR" altLang="pt-BR" sz="2200" smtClean="0">
                <a:effectLst>
                  <a:outerShdw blurRad="38100" dist="38100" dir="2700000" algn="tl">
                    <a:srgbClr val="C0C0C0"/>
                  </a:outerShdw>
                </a:effectLst>
              </a:rPr>
              <a:t>Serviços tais como:</a:t>
            </a:r>
          </a:p>
          <a:p>
            <a:pPr lvl="2">
              <a:lnSpc>
                <a:spcPct val="90000"/>
              </a:lnSpc>
            </a:pPr>
            <a:r>
              <a:rPr lang="pt-BR" altLang="pt-BR" sz="2100" smtClean="0">
                <a:solidFill>
                  <a:srgbClr val="FF0000"/>
                </a:solidFill>
                <a:effectLst>
                  <a:outerShdw blurRad="38100" dist="38100" dir="2700000" algn="tl">
                    <a:srgbClr val="C0C0C0"/>
                  </a:outerShdw>
                </a:effectLst>
              </a:rPr>
              <a:t>Pedagiamento </a:t>
            </a:r>
            <a:r>
              <a:rPr lang="pt-BR" altLang="pt-BR" sz="2100" smtClean="0">
                <a:effectLst>
                  <a:outerShdw blurRad="38100" dist="38100" dir="2700000" algn="tl">
                    <a:srgbClr val="C0C0C0"/>
                  </a:outerShdw>
                </a:effectLst>
              </a:rPr>
              <a:t>para circulação em áreas mais congestionadas ou com baixa qualidade do ar</a:t>
            </a:r>
          </a:p>
          <a:p>
            <a:pPr lvl="2">
              <a:lnSpc>
                <a:spcPct val="90000"/>
              </a:lnSpc>
            </a:pPr>
            <a:r>
              <a:rPr lang="pt-BR" altLang="pt-BR" sz="2100" smtClean="0">
                <a:solidFill>
                  <a:srgbClr val="FF0000"/>
                </a:solidFill>
                <a:effectLst>
                  <a:outerShdw blurRad="38100" dist="38100" dir="2700000" algn="tl">
                    <a:srgbClr val="C0C0C0"/>
                  </a:outerShdw>
                </a:effectLst>
              </a:rPr>
              <a:t>Controle de acesso e circulação</a:t>
            </a:r>
            <a:r>
              <a:rPr lang="pt-BR" altLang="pt-BR" sz="2100" smtClean="0">
                <a:effectLst>
                  <a:outerShdw blurRad="38100" dist="38100" dir="2700000" algn="tl">
                    <a:srgbClr val="C0C0C0"/>
                  </a:outerShdw>
                </a:effectLst>
              </a:rPr>
              <a:t> em determinadas áreas</a:t>
            </a:r>
          </a:p>
          <a:p>
            <a:pPr lvl="3">
              <a:lnSpc>
                <a:spcPct val="90000"/>
              </a:lnSpc>
            </a:pPr>
            <a:r>
              <a:rPr lang="pt-BR" altLang="pt-BR" sz="1800" smtClean="0">
                <a:effectLst>
                  <a:outerShdw blurRad="38100" dist="38100" dir="2700000" algn="tl">
                    <a:srgbClr val="C0C0C0"/>
                  </a:outerShdw>
                </a:effectLst>
              </a:rPr>
              <a:t>controlar o acesso de veículos particulares em regiões históricas ou centros de cidade</a:t>
            </a:r>
          </a:p>
          <a:p>
            <a:pPr lvl="3">
              <a:lnSpc>
                <a:spcPct val="90000"/>
              </a:lnSpc>
            </a:pPr>
            <a:r>
              <a:rPr lang="pt-BR" altLang="pt-BR" sz="1800" smtClean="0">
                <a:effectLst>
                  <a:outerShdw blurRad="38100" dist="38100" dir="2700000" algn="tl">
                    <a:srgbClr val="C0C0C0"/>
                  </a:outerShdw>
                </a:effectLst>
              </a:rPr>
              <a:t>Exemplos: Barcelona (Espanha) e Roma (Itália) </a:t>
            </a:r>
          </a:p>
          <a:p>
            <a:pPr lvl="2">
              <a:lnSpc>
                <a:spcPct val="90000"/>
              </a:lnSpc>
            </a:pPr>
            <a:r>
              <a:rPr lang="pt-BR" altLang="pt-BR" sz="2100" smtClean="0">
                <a:solidFill>
                  <a:srgbClr val="FF0000"/>
                </a:solidFill>
                <a:effectLst>
                  <a:outerShdw blurRad="38100" dist="38100" dir="2700000" algn="tl">
                    <a:srgbClr val="C0C0C0"/>
                  </a:outerShdw>
                </a:effectLst>
              </a:rPr>
              <a:t>Rodízio</a:t>
            </a:r>
            <a:r>
              <a:rPr lang="pt-BR" altLang="pt-BR" sz="2100" smtClean="0">
                <a:effectLst>
                  <a:outerShdw blurRad="38100" dist="38100" dir="2700000" algn="tl">
                    <a:srgbClr val="C0C0C0"/>
                  </a:outerShdw>
                </a:effectLst>
              </a:rPr>
              <a:t> para circulação de veículos</a:t>
            </a:r>
          </a:p>
          <a:p>
            <a:pPr lvl="2">
              <a:lnSpc>
                <a:spcPct val="90000"/>
              </a:lnSpc>
            </a:pPr>
            <a:r>
              <a:rPr lang="pt-BR" altLang="pt-BR" sz="2100" smtClean="0">
                <a:solidFill>
                  <a:srgbClr val="FF0000"/>
                </a:solidFill>
                <a:effectLst>
                  <a:outerShdw blurRad="38100" dist="38100" dir="2700000" algn="tl">
                    <a:srgbClr val="C0C0C0"/>
                  </a:outerShdw>
                </a:effectLst>
              </a:rPr>
              <a:t>Gerenciamento de estacionamentos</a:t>
            </a:r>
          </a:p>
          <a:p>
            <a:pPr lvl="3">
              <a:lnSpc>
                <a:spcPct val="90000"/>
              </a:lnSpc>
            </a:pPr>
            <a:r>
              <a:rPr lang="pt-BR" altLang="pt-BR" sz="1800" smtClean="0">
                <a:effectLst>
                  <a:outerShdw blurRad="38100" dist="38100" dir="2700000" algn="tl">
                    <a:srgbClr val="C0C0C0"/>
                  </a:outerShdw>
                </a:effectLst>
              </a:rPr>
              <a:t>por meio de </a:t>
            </a:r>
            <a:r>
              <a:rPr lang="pt-BR" altLang="pt-BR" sz="1800" u="sng" smtClean="0">
                <a:effectLst>
                  <a:outerShdw blurRad="38100" dist="38100" dir="2700000" algn="tl">
                    <a:srgbClr val="C0C0C0"/>
                  </a:outerShdw>
                </a:effectLst>
              </a:rPr>
              <a:t>PMVs</a:t>
            </a:r>
            <a:r>
              <a:rPr lang="pt-BR" altLang="pt-BR" sz="1800" smtClean="0">
                <a:effectLst>
                  <a:outerShdw blurRad="38100" dist="38100" dir="2700000" algn="tl">
                    <a:srgbClr val="C0C0C0"/>
                  </a:outerShdw>
                </a:effectLst>
              </a:rPr>
              <a:t> os </a:t>
            </a:r>
            <a:r>
              <a:rPr lang="pt-BR" altLang="pt-BR" sz="1800" u="sng" smtClean="0">
                <a:effectLst>
                  <a:outerShdw blurRad="38100" dist="38100" dir="2700000" algn="tl">
                    <a:srgbClr val="C0C0C0"/>
                  </a:outerShdw>
                </a:effectLst>
              </a:rPr>
              <a:t>condutores</a:t>
            </a:r>
            <a:r>
              <a:rPr lang="pt-BR" altLang="pt-BR" sz="1800" smtClean="0">
                <a:effectLst>
                  <a:outerShdw blurRad="38100" dist="38100" dir="2700000" algn="tl">
                    <a:srgbClr val="C0C0C0"/>
                  </a:outerShdw>
                </a:effectLst>
              </a:rPr>
              <a:t> podem ser alertados sobre o </a:t>
            </a:r>
            <a:r>
              <a:rPr lang="pt-BR" altLang="pt-BR" sz="1800" smtClean="0">
                <a:solidFill>
                  <a:srgbClr val="FF0000"/>
                </a:solidFill>
                <a:effectLst>
                  <a:outerShdw blurRad="38100" dist="38100" dir="2700000" algn="tl">
                    <a:srgbClr val="C0C0C0"/>
                  </a:outerShdw>
                </a:effectLst>
              </a:rPr>
              <a:t>número de vagas nos estacionamentos em determinadas regiões, nas ruas ou fora delas</a:t>
            </a:r>
            <a:r>
              <a:rPr lang="pt-BR" altLang="pt-BR" sz="1800" smtClean="0">
                <a:effectLst>
                  <a:outerShdw blurRad="38100" dist="38100" dir="2700000" algn="tl">
                    <a:srgbClr val="C0C0C0"/>
                  </a:outerShdw>
                </a:effectLst>
              </a:rPr>
              <a:t>, </a:t>
            </a:r>
          </a:p>
          <a:p>
            <a:pPr lvl="3">
              <a:lnSpc>
                <a:spcPct val="90000"/>
              </a:lnSpc>
            </a:pPr>
            <a:r>
              <a:rPr lang="pt-BR" altLang="pt-BR" sz="1800" smtClean="0">
                <a:effectLst>
                  <a:outerShdw blurRad="38100" dist="38100" dir="2700000" algn="tl">
                    <a:srgbClr val="C0C0C0"/>
                  </a:outerShdw>
                </a:effectLst>
              </a:rPr>
              <a:t>Exemplo: Cologne - Alemanha </a:t>
            </a:r>
          </a:p>
          <a:p>
            <a:pPr lvl="2">
              <a:lnSpc>
                <a:spcPct val="90000"/>
              </a:lnSpc>
            </a:pPr>
            <a:r>
              <a:rPr lang="pt-BR" altLang="pt-BR" sz="2100" smtClean="0">
                <a:solidFill>
                  <a:srgbClr val="FF0000"/>
                </a:solidFill>
                <a:effectLst>
                  <a:outerShdw blurRad="38100" dist="38100" dir="2700000" algn="tl">
                    <a:srgbClr val="C0C0C0"/>
                  </a:outerShdw>
                </a:effectLst>
              </a:rPr>
              <a:t>Gerenciamento de tarifas do transporte público</a:t>
            </a:r>
          </a:p>
          <a:p>
            <a:pPr lvl="2">
              <a:lnSpc>
                <a:spcPct val="90000"/>
              </a:lnSpc>
            </a:pPr>
            <a:r>
              <a:rPr lang="pt-BR" altLang="pt-BR" sz="2100" smtClean="0">
                <a:solidFill>
                  <a:srgbClr val="FF0000"/>
                </a:solidFill>
                <a:effectLst>
                  <a:outerShdw blurRad="38100" dist="38100" dir="2700000" algn="tl">
                    <a:srgbClr val="C0C0C0"/>
                  </a:outerShdw>
                </a:effectLst>
              </a:rPr>
              <a:t>“Gerenciamento ambiental”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Rectangle 2"/>
          <p:cNvSpPr>
            <a:spLocks noGrp="1" noChangeArrowheads="1"/>
          </p:cNvSpPr>
          <p:nvPr>
            <p:ph type="title" idx="4294967295"/>
          </p:nvPr>
        </p:nvSpPr>
        <p:spPr>
          <a:xfrm>
            <a:off x="612775" y="228600"/>
            <a:ext cx="8153400" cy="990600"/>
          </a:xfrm>
        </p:spPr>
        <p:txBody>
          <a:bodyPr/>
          <a:lstStyle/>
          <a:p>
            <a:pPr eaLnBrk="1" hangingPunct="1">
              <a:defRPr/>
            </a:pPr>
            <a:r>
              <a:rPr lang="pt-BR" sz="4000" b="1" dirty="0" smtClean="0">
                <a:effectLst>
                  <a:outerShdw blurRad="38100" dist="38100" dir="2700000" algn="tl">
                    <a:srgbClr val="C0C0C0"/>
                  </a:outerShdw>
                </a:effectLst>
              </a:rPr>
              <a:t>Leitura Recomendada </a:t>
            </a:r>
            <a:r>
              <a:rPr lang="pt-BR" sz="4000" b="1" dirty="0" smtClean="0">
                <a:effectLst>
                  <a:outerShdw blurRad="38100" dist="38100" dir="2700000" algn="tl">
                    <a:srgbClr val="C0C0C0"/>
                  </a:outerShdw>
                </a:effectLst>
              </a:rPr>
              <a:t> </a:t>
            </a:r>
            <a:endParaRPr lang="en-US" sz="4000" b="1" dirty="0" smtClean="0">
              <a:effectLst>
                <a:outerShdw blurRad="38100" dist="38100" dir="2700000" algn="tl">
                  <a:srgbClr val="C0C0C0"/>
                </a:outerShdw>
              </a:effectLst>
            </a:endParaRPr>
          </a:p>
        </p:txBody>
      </p:sp>
      <p:sp>
        <p:nvSpPr>
          <p:cNvPr id="2076675" name="Rectangle 3"/>
          <p:cNvSpPr>
            <a:spLocks noGrp="1" noChangeArrowheads="1"/>
          </p:cNvSpPr>
          <p:nvPr>
            <p:ph sz="quarter" idx="4294967295"/>
          </p:nvPr>
        </p:nvSpPr>
        <p:spPr>
          <a:xfrm>
            <a:off x="612775" y="1600200"/>
            <a:ext cx="8153400" cy="4495800"/>
          </a:xfrm>
        </p:spPr>
        <p:txBody>
          <a:bodyPr/>
          <a:lstStyle/>
          <a:p>
            <a:pPr eaLnBrk="1" hangingPunct="1">
              <a:defRPr/>
            </a:pPr>
            <a:endParaRPr lang="en-US" sz="2500" dirty="0" smtClean="0">
              <a:solidFill>
                <a:srgbClr val="333300"/>
              </a:solidFill>
              <a:effectLst>
                <a:outerShdw blurRad="38100" dist="38100" dir="2700000" algn="tl">
                  <a:srgbClr val="C0C0C0"/>
                </a:outerShdw>
              </a:effectLst>
            </a:endParaRPr>
          </a:p>
          <a:p>
            <a:pPr marL="363538" indent="-363538">
              <a:lnSpc>
                <a:spcPct val="90000"/>
              </a:lnSpc>
            </a:pPr>
            <a:r>
              <a:rPr lang="pt-BR" altLang="pt-BR" sz="2800" dirty="0" smtClean="0">
                <a:solidFill>
                  <a:srgbClr val="FF0000"/>
                </a:solidFill>
                <a:latin typeface="Arial" panose="020B0604020202020204" pitchFamily="34" charset="0"/>
              </a:rPr>
              <a:t>AUSTROADS</a:t>
            </a:r>
          </a:p>
          <a:p>
            <a:pPr marL="684213" lvl="1" indent="-363538">
              <a:lnSpc>
                <a:spcPct val="90000"/>
              </a:lnSpc>
            </a:pPr>
            <a:r>
              <a:rPr lang="pt-BR" altLang="pt-BR" sz="2500" b="1" dirty="0" err="1" smtClean="0">
                <a:solidFill>
                  <a:srgbClr val="FF0000"/>
                </a:solidFill>
                <a:latin typeface="Arial" panose="020B0604020202020204" pitchFamily="34" charset="0"/>
              </a:rPr>
              <a:t>Freeway</a:t>
            </a:r>
            <a:r>
              <a:rPr lang="pt-BR" altLang="pt-BR" sz="2500" b="1" dirty="0" smtClean="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Traffic</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Flow</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under</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Congested</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Conditions</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Literature</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Review</a:t>
            </a:r>
            <a:r>
              <a:rPr lang="pt-BR" altLang="pt-BR" sz="2500" dirty="0">
                <a:solidFill>
                  <a:srgbClr val="FF0000"/>
                </a:solidFill>
                <a:latin typeface="Arial" panose="020B0604020202020204" pitchFamily="34" charset="0"/>
              </a:rPr>
              <a:t>. AP-R318/08</a:t>
            </a:r>
            <a:r>
              <a:rPr lang="pt-BR" altLang="pt-BR" sz="2500" dirty="0" smtClean="0">
                <a:solidFill>
                  <a:srgbClr val="FF0000"/>
                </a:solidFill>
                <a:latin typeface="Arial" panose="020B0604020202020204" pitchFamily="34" charset="0"/>
              </a:rPr>
              <a:t>.</a:t>
            </a:r>
            <a:endParaRPr lang="pt-BR" altLang="pt-BR" sz="2500" dirty="0">
              <a:solidFill>
                <a:srgbClr val="FF0000"/>
              </a:solidFill>
              <a:latin typeface="Arial" panose="020B0604020202020204" pitchFamily="34" charset="0"/>
            </a:endParaRPr>
          </a:p>
        </p:txBody>
      </p:sp>
      <p:sp>
        <p:nvSpPr>
          <p:cNvPr id="200707"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extLst>
      <p:ext uri="{BB962C8B-B14F-4D97-AF65-F5344CB8AC3E}">
        <p14:creationId xmlns:p14="http://schemas.microsoft.com/office/powerpoint/2010/main" val="40930632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22" name="Titel 2"/>
          <p:cNvSpPr>
            <a:spLocks noGrp="1"/>
          </p:cNvSpPr>
          <p:nvPr>
            <p:ph type="title" idx="4294967295"/>
          </p:nvPr>
        </p:nvSpPr>
        <p:spPr>
          <a:xfrm>
            <a:off x="412750" y="1712913"/>
            <a:ext cx="8316913" cy="1428750"/>
          </a:xfrm>
        </p:spPr>
        <p:txBody>
          <a:bodyPr lIns="0" rIns="0" bIns="0" anchor="b"/>
          <a:lstStyle/>
          <a:p>
            <a:pPr eaLnBrk="1" hangingPunct="1"/>
            <a:r>
              <a:rPr lang="en-GB" altLang="pt-BR" sz="4000" b="1" dirty="0" smtClean="0"/>
              <a:t/>
            </a:r>
            <a:br>
              <a:rPr lang="en-GB" altLang="pt-BR" sz="4000" b="1" dirty="0" smtClean="0"/>
            </a:br>
            <a:r>
              <a:rPr lang="en-GB" altLang="pt-BR" sz="4000" b="1" dirty="0" smtClean="0"/>
              <a:t/>
            </a:r>
            <a:br>
              <a:rPr lang="en-GB" altLang="pt-BR" sz="4000" b="1" dirty="0" smtClean="0"/>
            </a:br>
            <a:r>
              <a:rPr lang="en-GB" altLang="pt-BR" sz="4000" b="1" dirty="0" smtClean="0"/>
              <a:t/>
            </a:r>
            <a:br>
              <a:rPr lang="en-GB" altLang="pt-BR" sz="4000" b="1" dirty="0" smtClean="0"/>
            </a:br>
            <a:r>
              <a:rPr lang="en-GB" altLang="pt-BR" sz="4000" b="1" dirty="0" smtClean="0"/>
              <a:t/>
            </a:r>
            <a:br>
              <a:rPr lang="en-GB" altLang="pt-BR" sz="4000" b="1" dirty="0" smtClean="0"/>
            </a:br>
            <a:r>
              <a:rPr lang="en-GB" altLang="pt-BR" sz="4000" b="1" dirty="0" err="1" smtClean="0"/>
              <a:t>Soluções</a:t>
            </a:r>
            <a:r>
              <a:rPr lang="en-GB" altLang="pt-BR" sz="4000" b="1" dirty="0" smtClean="0"/>
              <a:t> para o </a:t>
            </a:r>
            <a:r>
              <a:rPr lang="en-GB" altLang="pt-BR" sz="4000" b="1" dirty="0" err="1" smtClean="0"/>
              <a:t>Tráfego</a:t>
            </a:r>
            <a:r>
              <a:rPr lang="en-GB" altLang="pt-BR" sz="4000" b="1" dirty="0" smtClean="0"/>
              <a:t> </a:t>
            </a:r>
            <a:r>
              <a:rPr lang="en-GB" altLang="pt-BR" sz="4000" b="1" dirty="0" err="1" smtClean="0"/>
              <a:t>Urbano</a:t>
            </a:r>
            <a:r>
              <a:rPr lang="en-GB" altLang="pt-BR" sz="4000" b="1" dirty="0" smtClean="0"/>
              <a:t/>
            </a:r>
            <a:br>
              <a:rPr lang="en-GB" altLang="pt-BR" sz="4000" b="1" dirty="0" smtClean="0"/>
            </a:br>
            <a:r>
              <a:rPr lang="en-GB" altLang="pt-BR" sz="4000" b="1" dirty="0" err="1" smtClean="0">
                <a:solidFill>
                  <a:srgbClr val="FF0000"/>
                </a:solidFill>
              </a:rPr>
              <a:t>Kapsch</a:t>
            </a:r>
            <a:r>
              <a:rPr lang="en-GB" altLang="pt-BR" sz="4000" b="1" dirty="0" smtClean="0"/>
              <a:t> </a:t>
            </a:r>
            <a:r>
              <a:rPr lang="en-GB" altLang="pt-BR" sz="4000" b="1" dirty="0" err="1" smtClean="0"/>
              <a:t>TrafficCom</a:t>
            </a:r>
            <a:endParaRPr lang="en-GB" altLang="pt-BR" sz="4000" b="1" dirty="0" smtClean="0"/>
          </a:p>
        </p:txBody>
      </p:sp>
      <p:pic>
        <p:nvPicPr>
          <p:cNvPr id="1822723" name="Picture 5" descr="http://kibsi/ktc/marketing/CorporateDesignTools/PPT%20Images%20for%20the%20cover/Kapsch-KTC-PPT-Title_37.jpg"/>
          <p:cNvPicPr>
            <a:picLocks noChangeAspect="1" noChangeArrowheads="1"/>
          </p:cNvPicPr>
          <p:nvPr/>
        </p:nvPicPr>
        <p:blipFill>
          <a:blip r:embed="rId3">
            <a:extLst>
              <a:ext uri="{28A0092B-C50C-407E-A947-70E740481C1C}">
                <a14:useLocalDpi xmlns:a14="http://schemas.microsoft.com/office/drawing/2010/main" val="0"/>
              </a:ext>
            </a:extLst>
          </a:blip>
          <a:srcRect t="13959" b="22971"/>
          <a:stretch>
            <a:fillRect/>
          </a:stretch>
        </p:blipFill>
        <p:spPr bwMode="auto">
          <a:xfrm>
            <a:off x="0" y="3390900"/>
            <a:ext cx="9144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24" name="Titel 2"/>
          <p:cNvSpPr>
            <a:spLocks/>
          </p:cNvSpPr>
          <p:nvPr/>
        </p:nvSpPr>
        <p:spPr bwMode="auto">
          <a:xfrm>
            <a:off x="412750" y="-387424"/>
            <a:ext cx="8316913"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0"/>
              </a:spcBef>
              <a:defRPr sz="4400">
                <a:solidFill>
                  <a:schemeClr val="tx2"/>
                </a:solidFill>
                <a:latin typeface="Tw Cen MT" pitchFamily="34" charset="0"/>
              </a:defRPr>
            </a:lvl1pPr>
            <a:lvl2pPr>
              <a:spcBef>
                <a:spcPct val="0"/>
              </a:spcBef>
              <a:defRPr sz="4400">
                <a:solidFill>
                  <a:schemeClr val="tx2"/>
                </a:solidFill>
                <a:latin typeface="Tw Cen MT" pitchFamily="34" charset="0"/>
              </a:defRPr>
            </a:lvl2pPr>
            <a:lvl3pPr>
              <a:spcBef>
                <a:spcPct val="0"/>
              </a:spcBef>
              <a:defRPr sz="4400">
                <a:solidFill>
                  <a:schemeClr val="tx2"/>
                </a:solidFill>
                <a:latin typeface="Tw Cen MT" pitchFamily="34" charset="0"/>
              </a:defRPr>
            </a:lvl3pPr>
            <a:lvl4pPr>
              <a:spcBef>
                <a:spcPct val="0"/>
              </a:spcBef>
              <a:defRPr sz="4400">
                <a:solidFill>
                  <a:schemeClr val="tx2"/>
                </a:solidFill>
                <a:latin typeface="Tw Cen MT" pitchFamily="34" charset="0"/>
              </a:defRPr>
            </a:lvl4pPr>
            <a:lvl5pPr>
              <a:spcBef>
                <a:spcPct val="0"/>
              </a:spcBef>
              <a:defRPr sz="4400">
                <a:solidFill>
                  <a:schemeClr val="tx2"/>
                </a:solidFill>
                <a:latin typeface="Tw Cen MT" pitchFamily="34" charset="0"/>
              </a:defRPr>
            </a:lvl5pPr>
            <a:lvl6pPr marL="457200" eaLnBrk="0" fontAlgn="base" hangingPunct="0">
              <a:spcBef>
                <a:spcPct val="0"/>
              </a:spcBef>
              <a:spcAft>
                <a:spcPct val="0"/>
              </a:spcAft>
              <a:defRPr sz="4400">
                <a:solidFill>
                  <a:schemeClr val="tx2"/>
                </a:solidFill>
                <a:latin typeface="Tw Cen MT" pitchFamily="34" charset="0"/>
              </a:defRPr>
            </a:lvl6pPr>
            <a:lvl7pPr marL="914400" eaLnBrk="0" fontAlgn="base" hangingPunct="0">
              <a:spcBef>
                <a:spcPct val="0"/>
              </a:spcBef>
              <a:spcAft>
                <a:spcPct val="0"/>
              </a:spcAft>
              <a:defRPr sz="4400">
                <a:solidFill>
                  <a:schemeClr val="tx2"/>
                </a:solidFill>
                <a:latin typeface="Tw Cen MT" pitchFamily="34" charset="0"/>
              </a:defRPr>
            </a:lvl7pPr>
            <a:lvl8pPr marL="1371600" eaLnBrk="0" fontAlgn="base" hangingPunct="0">
              <a:spcBef>
                <a:spcPct val="0"/>
              </a:spcBef>
              <a:spcAft>
                <a:spcPct val="0"/>
              </a:spcAft>
              <a:defRPr sz="4400">
                <a:solidFill>
                  <a:schemeClr val="tx2"/>
                </a:solidFill>
                <a:latin typeface="Tw Cen MT" pitchFamily="34" charset="0"/>
              </a:defRPr>
            </a:lvl8pPr>
            <a:lvl9pPr marL="1828800" eaLnBrk="0" fontAlgn="base" hangingPunct="0">
              <a:spcBef>
                <a:spcPct val="0"/>
              </a:spcBef>
              <a:spcAft>
                <a:spcPct val="0"/>
              </a:spcAft>
              <a:defRPr sz="4400">
                <a:solidFill>
                  <a:schemeClr val="tx2"/>
                </a:solidFill>
                <a:latin typeface="Tw Cen MT" pitchFamily="34" charset="0"/>
              </a:defRPr>
            </a:lvl9pPr>
          </a:lstStyle>
          <a:p>
            <a:pPr eaLnBrk="1" hangingPunct="1">
              <a:buClrTx/>
              <a:buSzTx/>
              <a:buFontTx/>
              <a:buNone/>
            </a:pPr>
            <a:r>
              <a:rPr lang="en-GB" altLang="pt-BR" sz="4800" b="1" dirty="0"/>
              <a:t/>
            </a:r>
            <a:br>
              <a:rPr lang="en-GB" altLang="pt-BR" sz="4800" b="1" dirty="0"/>
            </a:br>
            <a:r>
              <a:rPr lang="en-GB" altLang="pt-BR" sz="4800" b="1" dirty="0"/>
              <a:t/>
            </a:r>
            <a:br>
              <a:rPr lang="en-GB" altLang="pt-BR" sz="4800" b="1" dirty="0"/>
            </a:br>
            <a:r>
              <a:rPr lang="en-GB" altLang="pt-BR" sz="2800" b="1" dirty="0" err="1">
                <a:solidFill>
                  <a:srgbClr val="FF0000"/>
                </a:solidFill>
                <a:effectLst>
                  <a:outerShdw blurRad="38100" dist="38100" dir="2700000" algn="tl">
                    <a:srgbClr val="C0C0C0"/>
                  </a:outerShdw>
                </a:effectLst>
              </a:rPr>
              <a:t>Exemplo</a:t>
            </a:r>
            <a:r>
              <a:rPr lang="en-GB" altLang="pt-BR" sz="2800" b="1" dirty="0">
                <a:solidFill>
                  <a:srgbClr val="FF0000"/>
                </a:solidFill>
                <a:effectLst>
                  <a:outerShdw blurRad="38100" dist="38100" dir="2700000" algn="tl">
                    <a:srgbClr val="C0C0C0"/>
                  </a:outerShdw>
                </a:effectLst>
              </a:rPr>
              <a:t> de </a:t>
            </a:r>
            <a:r>
              <a:rPr lang="en-GB" altLang="pt-BR" sz="2800" b="1" dirty="0" err="1">
                <a:solidFill>
                  <a:srgbClr val="FF0000"/>
                </a:solidFill>
                <a:effectLst>
                  <a:outerShdw blurRad="38100" dist="38100" dir="2700000" algn="tl">
                    <a:srgbClr val="C0C0C0"/>
                  </a:outerShdw>
                </a:effectLst>
              </a:rPr>
              <a:t>Soluções</a:t>
            </a:r>
            <a:r>
              <a:rPr lang="en-GB" altLang="pt-BR" sz="2800" b="1" dirty="0">
                <a:solidFill>
                  <a:srgbClr val="FF0000"/>
                </a:solidFill>
                <a:effectLst>
                  <a:outerShdw blurRad="38100" dist="38100" dir="2700000" algn="tl">
                    <a:srgbClr val="C0C0C0"/>
                  </a:outerShdw>
                </a:effectLst>
              </a:rPr>
              <a:t> para </a:t>
            </a:r>
            <a:endParaRPr lang="en-GB" altLang="pt-BR" sz="2800" b="1" dirty="0" smtClean="0">
              <a:solidFill>
                <a:srgbClr val="FF0000"/>
              </a:solidFill>
              <a:effectLst>
                <a:outerShdw blurRad="38100" dist="38100" dir="2700000" algn="tl">
                  <a:srgbClr val="C0C0C0"/>
                </a:outerShdw>
              </a:effectLst>
            </a:endParaRPr>
          </a:p>
          <a:p>
            <a:pPr eaLnBrk="1" hangingPunct="1">
              <a:buClrTx/>
              <a:buSzTx/>
              <a:buFontTx/>
              <a:buNone/>
            </a:pPr>
            <a:r>
              <a:rPr lang="en-GB" altLang="pt-BR" sz="2800" b="1" dirty="0" err="1" smtClean="0">
                <a:solidFill>
                  <a:srgbClr val="FF0000"/>
                </a:solidFill>
                <a:effectLst>
                  <a:outerShdw blurRad="38100" dist="38100" dir="2700000" algn="tl">
                    <a:srgbClr val="C0C0C0"/>
                  </a:outerShdw>
                </a:effectLst>
              </a:rPr>
              <a:t>Gerenciamento</a:t>
            </a:r>
            <a:r>
              <a:rPr lang="en-GB" altLang="pt-BR" sz="2800" b="1" dirty="0" smtClean="0">
                <a:solidFill>
                  <a:srgbClr val="FF0000"/>
                </a:solidFill>
                <a:effectLst>
                  <a:outerShdw blurRad="38100" dist="38100" dir="2700000" algn="tl">
                    <a:srgbClr val="C0C0C0"/>
                  </a:outerShdw>
                </a:effectLst>
              </a:rPr>
              <a:t> </a:t>
            </a:r>
            <a:r>
              <a:rPr lang="en-GB" altLang="pt-BR" sz="2800" b="1" dirty="0">
                <a:solidFill>
                  <a:srgbClr val="FF0000"/>
                </a:solidFill>
                <a:effectLst>
                  <a:outerShdw blurRad="38100" dist="38100" dir="2700000" algn="tl">
                    <a:srgbClr val="C0C0C0"/>
                  </a:outerShdw>
                </a:effectLst>
              </a:rPr>
              <a:t>da </a:t>
            </a:r>
            <a:r>
              <a:rPr lang="en-GB" altLang="pt-BR" sz="2800" b="1" dirty="0" err="1">
                <a:solidFill>
                  <a:srgbClr val="FF0000"/>
                </a:solidFill>
                <a:effectLst>
                  <a:outerShdw blurRad="38100" dist="38100" dir="2700000" algn="tl">
                    <a:srgbClr val="C0C0C0"/>
                  </a:outerShdw>
                </a:effectLst>
              </a:rPr>
              <a:t>Demanda</a:t>
            </a:r>
            <a:endParaRPr lang="en-GB" altLang="pt-BR" sz="2800" b="1" dirty="0">
              <a:solidFill>
                <a:srgbClr val="FF0000"/>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4770" name="Titel 4"/>
          <p:cNvSpPr>
            <a:spLocks noGrp="1"/>
          </p:cNvSpPr>
          <p:nvPr>
            <p:ph type="title" idx="4294967295"/>
          </p:nvPr>
        </p:nvSpPr>
        <p:spPr/>
        <p:txBody>
          <a:bodyPr lIns="0" rIns="0" bIns="0"/>
          <a:lstStyle/>
          <a:p>
            <a:pPr eaLnBrk="1" hangingPunct="1"/>
            <a:r>
              <a:rPr lang="pt-BR" altLang="ja-JP" sz="3200" b="1" smtClean="0">
                <a:solidFill>
                  <a:srgbClr val="FF0000"/>
                </a:solidFill>
                <a:ea typeface="ＭＳ Ｐゴシック" pitchFamily="34" charset="-128"/>
              </a:rPr>
              <a:t>Operações e </a:t>
            </a:r>
            <a:r>
              <a:rPr lang="pt-BR" altLang="ja-JP" sz="3200" b="1" u="sng" smtClean="0">
                <a:solidFill>
                  <a:srgbClr val="FF0000"/>
                </a:solidFill>
                <a:ea typeface="ＭＳ Ｐゴシック" pitchFamily="34" charset="-128"/>
              </a:rPr>
              <a:t>Gerenciamento de Tráfego</a:t>
            </a:r>
            <a:r>
              <a:rPr lang="pt-BR" altLang="ja-JP" sz="3200" b="1" smtClean="0">
                <a:solidFill>
                  <a:srgbClr val="FF0000"/>
                </a:solidFill>
                <a:ea typeface="ＭＳ Ｐゴシック" pitchFamily="34" charset="-128"/>
              </a:rPr>
              <a:t/>
            </a:r>
            <a:br>
              <a:rPr lang="pt-BR" altLang="ja-JP" sz="3200" b="1" smtClean="0">
                <a:solidFill>
                  <a:srgbClr val="FF0000"/>
                </a:solidFill>
                <a:ea typeface="ＭＳ Ｐゴシック" pitchFamily="34" charset="-128"/>
              </a:rPr>
            </a:br>
            <a:r>
              <a:rPr lang="pt-BR" altLang="ja-JP" sz="3200" b="1" smtClean="0">
                <a:solidFill>
                  <a:srgbClr val="0000CC"/>
                </a:solidFill>
                <a:ea typeface="ＭＳ Ｐゴシック" pitchFamily="34" charset="-128"/>
              </a:rPr>
              <a:t>Gerenciamento </a:t>
            </a:r>
            <a:r>
              <a:rPr lang="pt-BR" altLang="pt-BR" sz="3200" b="1" smtClean="0">
                <a:solidFill>
                  <a:srgbClr val="0000CC"/>
                </a:solidFill>
              </a:rPr>
              <a:t>de demanda</a:t>
            </a:r>
            <a:endParaRPr lang="en-GB" altLang="pt-BR" sz="3200" b="1" smtClean="0">
              <a:solidFill>
                <a:srgbClr val="0000CC"/>
              </a:solidFill>
            </a:endParaRPr>
          </a:p>
        </p:txBody>
      </p:sp>
      <p:grpSp>
        <p:nvGrpSpPr>
          <p:cNvPr id="2" name="Group 22"/>
          <p:cNvGrpSpPr>
            <a:grpSpLocks/>
          </p:cNvGrpSpPr>
          <p:nvPr/>
        </p:nvGrpSpPr>
        <p:grpSpPr bwMode="auto">
          <a:xfrm>
            <a:off x="238125" y="1628775"/>
            <a:ext cx="2119313" cy="4686300"/>
            <a:chOff x="238125" y="1628775"/>
            <a:chExt cx="2119313" cy="4686300"/>
          </a:xfrm>
        </p:grpSpPr>
        <p:pic>
          <p:nvPicPr>
            <p:cNvPr id="1824772" name="Picture 28" descr="3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200275"/>
              <a:ext cx="207168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4773" name="Rectangle 6"/>
            <p:cNvSpPr>
              <a:spLocks noChangeArrowheads="1"/>
            </p:cNvSpPr>
            <p:nvPr/>
          </p:nvSpPr>
          <p:spPr bwMode="auto">
            <a:xfrm>
              <a:off x="285750" y="1628775"/>
              <a:ext cx="2071688" cy="571500"/>
            </a:xfrm>
            <a:prstGeom prst="rect">
              <a:avLst/>
            </a:prstGeom>
            <a:solidFill>
              <a:srgbClr val="FEC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defTabSz="457200">
                <a:spcBef>
                  <a:spcPct val="0"/>
                </a:spcBef>
                <a:defRPr>
                  <a:solidFill>
                    <a:schemeClr val="tx1"/>
                  </a:solidFill>
                  <a:latin typeface="Arial" pitchFamily="34" charset="0"/>
                </a:defRPr>
              </a:lvl1pPr>
              <a:lvl2pPr marL="742950" indent="-285750" defTabSz="457200">
                <a:spcBef>
                  <a:spcPct val="0"/>
                </a:spcBef>
                <a:defRPr>
                  <a:solidFill>
                    <a:schemeClr val="tx1"/>
                  </a:solidFill>
                  <a:latin typeface="Arial" pitchFamily="34" charset="0"/>
                </a:defRPr>
              </a:lvl2pPr>
              <a:lvl3pPr marL="1143000" indent="-228600" defTabSz="457200">
                <a:spcBef>
                  <a:spcPct val="0"/>
                </a:spcBef>
                <a:defRPr>
                  <a:solidFill>
                    <a:schemeClr val="tx1"/>
                  </a:solidFill>
                  <a:latin typeface="Arial" pitchFamily="34" charset="0"/>
                </a:defRPr>
              </a:lvl3pPr>
              <a:lvl4pPr marL="1600200" indent="-228600" defTabSz="457200">
                <a:spcBef>
                  <a:spcPct val="0"/>
                </a:spcBef>
                <a:defRPr>
                  <a:solidFill>
                    <a:schemeClr val="tx1"/>
                  </a:solidFill>
                  <a:latin typeface="Arial" pitchFamily="34" charset="0"/>
                </a:defRPr>
              </a:lvl4pPr>
              <a:lvl5pPr marL="2057400" indent="-228600" defTabSz="457200">
                <a:spcBef>
                  <a:spcPct val="0"/>
                </a:spcBef>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en-GB" altLang="pt-BR" sz="1200" b="1">
                  <a:cs typeface="Arial" pitchFamily="34" charset="0"/>
                </a:rPr>
                <a:t>Sistemas de Pedageamento</a:t>
              </a:r>
            </a:p>
            <a:p>
              <a:pPr algn="ctr" eaLnBrk="1" hangingPunct="1">
                <a:buClrTx/>
                <a:buSzTx/>
                <a:buFontTx/>
                <a:buNone/>
              </a:pPr>
              <a:r>
                <a:rPr lang="en-GB" altLang="pt-BR" sz="1200" b="1">
                  <a:cs typeface="Arial" pitchFamily="34" charset="0"/>
                </a:rPr>
                <a:t>nas Cidades</a:t>
              </a:r>
            </a:p>
          </p:txBody>
        </p:sp>
        <p:sp>
          <p:nvSpPr>
            <p:cNvPr id="9" name="Rectangle 36"/>
            <p:cNvSpPr>
              <a:spLocks noChangeArrowheads="1"/>
            </p:cNvSpPr>
            <p:nvPr/>
          </p:nvSpPr>
          <p:spPr bwMode="auto">
            <a:xfrm>
              <a:off x="285750" y="1628775"/>
              <a:ext cx="2071688" cy="4686300"/>
            </a:xfrm>
            <a:prstGeom prst="rect">
              <a:avLst/>
            </a:prstGeom>
            <a:noFill/>
            <a:ln w="19050">
              <a:solidFill>
                <a:schemeClr val="accent3">
                  <a:lumMod val="60000"/>
                  <a:lumOff val="40000"/>
                </a:schemeClr>
              </a:solidFill>
              <a:miter lim="800000"/>
              <a:headEnd/>
              <a:tailEnd/>
            </a:ln>
          </p:spPr>
          <p:txBody>
            <a:bodyPr wrap="none" anchor="ctr"/>
            <a:lstStyle/>
            <a:p>
              <a:pPr defTabSz="457200" eaLnBrk="1" hangingPunct="1">
                <a:spcBef>
                  <a:spcPct val="0"/>
                </a:spcBef>
                <a:buClrTx/>
                <a:buSzTx/>
                <a:buFontTx/>
                <a:buNone/>
                <a:defRPr/>
              </a:pPr>
              <a:endParaRPr lang="en-GB" sz="1800" u="sng">
                <a:latin typeface="Arial" pitchFamily="34" charset="0"/>
                <a:cs typeface="Arial" pitchFamily="34" charset="0"/>
              </a:endParaRPr>
            </a:p>
          </p:txBody>
        </p:sp>
        <p:sp>
          <p:nvSpPr>
            <p:cNvPr id="1824775" name="Textfeld 36"/>
            <p:cNvSpPr txBox="1">
              <a:spLocks noChangeArrowheads="1"/>
            </p:cNvSpPr>
            <p:nvPr/>
          </p:nvSpPr>
          <p:spPr bwMode="auto">
            <a:xfrm>
              <a:off x="238125" y="3629025"/>
              <a:ext cx="19907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defTabSz="457200">
                <a:spcBef>
                  <a:spcPct val="0"/>
                </a:spcBef>
                <a:defRPr>
                  <a:solidFill>
                    <a:schemeClr val="tx1"/>
                  </a:solidFill>
                  <a:latin typeface="Arial" pitchFamily="34" charset="0"/>
                </a:defRPr>
              </a:lvl1pPr>
              <a:lvl2pPr marL="742950" indent="-285750" defTabSz="457200">
                <a:spcBef>
                  <a:spcPct val="0"/>
                </a:spcBef>
                <a:defRPr>
                  <a:solidFill>
                    <a:schemeClr val="tx1"/>
                  </a:solidFill>
                  <a:latin typeface="Arial" pitchFamily="34" charset="0"/>
                </a:defRPr>
              </a:lvl2pPr>
              <a:lvl3pPr marL="1143000" indent="-228600" defTabSz="457200">
                <a:spcBef>
                  <a:spcPct val="0"/>
                </a:spcBef>
                <a:defRPr>
                  <a:solidFill>
                    <a:schemeClr val="tx1"/>
                  </a:solidFill>
                  <a:latin typeface="Arial" pitchFamily="34" charset="0"/>
                </a:defRPr>
              </a:lvl3pPr>
              <a:lvl4pPr marL="1600200" indent="-228600" defTabSz="457200">
                <a:spcBef>
                  <a:spcPct val="0"/>
                </a:spcBef>
                <a:defRPr>
                  <a:solidFill>
                    <a:schemeClr val="tx1"/>
                  </a:solidFill>
                  <a:latin typeface="Arial" pitchFamily="34" charset="0"/>
                </a:defRPr>
              </a:lvl4pPr>
              <a:lvl5pPr marL="2057400" indent="-228600" defTabSz="457200">
                <a:spcBef>
                  <a:spcPct val="0"/>
                </a:spcBef>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buClr>
                  <a:srgbClr val="FEB200"/>
                </a:buClr>
                <a:buSzTx/>
                <a:buFont typeface="Arial" pitchFamily="34" charset="0"/>
                <a:buChar char="•"/>
              </a:pPr>
              <a:r>
                <a:rPr lang="en-GB" altLang="pt-BR" sz="1400" b="1">
                  <a:cs typeface="Arial" pitchFamily="34" charset="0"/>
                </a:rPr>
                <a:t>Vários esquemas </a:t>
              </a:r>
              <a:br>
                <a:rPr lang="en-GB" altLang="pt-BR" sz="1400" b="1">
                  <a:cs typeface="Arial" pitchFamily="34" charset="0"/>
                </a:rPr>
              </a:br>
              <a:r>
                <a:rPr lang="en-GB" altLang="pt-BR" sz="1400" b="1">
                  <a:cs typeface="Arial" pitchFamily="34" charset="0"/>
                </a:rPr>
                <a:t>(zona, cordão, tempo)</a:t>
              </a:r>
            </a:p>
            <a:p>
              <a:pPr eaLnBrk="1" hangingPunct="1">
                <a:buClr>
                  <a:srgbClr val="FEB200"/>
                </a:buClr>
                <a:buSzTx/>
                <a:buFont typeface="Arial" pitchFamily="34" charset="0"/>
                <a:buChar char="•"/>
              </a:pPr>
              <a:r>
                <a:rPr lang="en-GB" altLang="pt-BR" sz="1400" b="1">
                  <a:cs typeface="Arial" pitchFamily="34" charset="0"/>
                </a:rPr>
                <a:t>Estático, variavel, </a:t>
              </a:r>
              <a:br>
                <a:rPr lang="en-GB" altLang="pt-BR" sz="1400" b="1">
                  <a:cs typeface="Arial" pitchFamily="34" charset="0"/>
                </a:rPr>
              </a:br>
              <a:r>
                <a:rPr lang="en-GB" altLang="pt-BR" sz="1400" b="1">
                  <a:cs typeface="Arial" pitchFamily="34" charset="0"/>
                </a:rPr>
                <a:t>precificação dinâmica</a:t>
              </a:r>
            </a:p>
          </p:txBody>
        </p:sp>
      </p:grpSp>
      <p:grpSp>
        <p:nvGrpSpPr>
          <p:cNvPr id="3" name="Group 28"/>
          <p:cNvGrpSpPr>
            <a:grpSpLocks/>
          </p:cNvGrpSpPr>
          <p:nvPr/>
        </p:nvGrpSpPr>
        <p:grpSpPr bwMode="auto">
          <a:xfrm>
            <a:off x="4535488" y="1628775"/>
            <a:ext cx="2108200" cy="4686300"/>
            <a:chOff x="4535488" y="1628775"/>
            <a:chExt cx="2108200" cy="4686300"/>
          </a:xfrm>
        </p:grpSpPr>
        <p:pic>
          <p:nvPicPr>
            <p:cNvPr id="18247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0275"/>
              <a:ext cx="207168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4778" name="Rectangle 9"/>
            <p:cNvSpPr>
              <a:spLocks noChangeArrowheads="1"/>
            </p:cNvSpPr>
            <p:nvPr/>
          </p:nvSpPr>
          <p:spPr bwMode="auto">
            <a:xfrm>
              <a:off x="4572000" y="1628775"/>
              <a:ext cx="2071688" cy="571500"/>
            </a:xfrm>
            <a:prstGeom prst="rect">
              <a:avLst/>
            </a:prstGeom>
            <a:solidFill>
              <a:srgbClr val="FEC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defTabSz="457200">
                <a:spcBef>
                  <a:spcPct val="0"/>
                </a:spcBef>
                <a:defRPr>
                  <a:solidFill>
                    <a:schemeClr val="tx1"/>
                  </a:solidFill>
                  <a:latin typeface="Arial" pitchFamily="34" charset="0"/>
                </a:defRPr>
              </a:lvl1pPr>
              <a:lvl2pPr marL="742950" indent="-285750" defTabSz="457200">
                <a:spcBef>
                  <a:spcPct val="0"/>
                </a:spcBef>
                <a:defRPr>
                  <a:solidFill>
                    <a:schemeClr val="tx1"/>
                  </a:solidFill>
                  <a:latin typeface="Arial" pitchFamily="34" charset="0"/>
                </a:defRPr>
              </a:lvl2pPr>
              <a:lvl3pPr marL="1143000" indent="-228600" defTabSz="457200">
                <a:spcBef>
                  <a:spcPct val="0"/>
                </a:spcBef>
                <a:defRPr>
                  <a:solidFill>
                    <a:schemeClr val="tx1"/>
                  </a:solidFill>
                  <a:latin typeface="Arial" pitchFamily="34" charset="0"/>
                </a:defRPr>
              </a:lvl3pPr>
              <a:lvl4pPr marL="1600200" indent="-228600" defTabSz="457200">
                <a:spcBef>
                  <a:spcPct val="0"/>
                </a:spcBef>
                <a:defRPr>
                  <a:solidFill>
                    <a:schemeClr val="tx1"/>
                  </a:solidFill>
                  <a:latin typeface="Arial" pitchFamily="34" charset="0"/>
                </a:defRPr>
              </a:lvl4pPr>
              <a:lvl5pPr marL="2057400" indent="-228600" defTabSz="457200">
                <a:spcBef>
                  <a:spcPct val="0"/>
                </a:spcBef>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en-GB" altLang="pt-BR" sz="1600">
                  <a:cs typeface="Arial" pitchFamily="34" charset="0"/>
                </a:rPr>
                <a:t>Sistemas de Zonas</a:t>
              </a:r>
            </a:p>
            <a:p>
              <a:pPr algn="ctr" eaLnBrk="1" hangingPunct="1">
                <a:buClrTx/>
                <a:buSzTx/>
                <a:buFontTx/>
                <a:buNone/>
              </a:pPr>
              <a:r>
                <a:rPr lang="en-GB" altLang="pt-BR" sz="1600">
                  <a:cs typeface="Arial" pitchFamily="34" charset="0"/>
                </a:rPr>
                <a:t> de Baixa Emissão</a:t>
              </a:r>
            </a:p>
          </p:txBody>
        </p:sp>
        <p:sp>
          <p:nvSpPr>
            <p:cNvPr id="14" name="Rectangle 37"/>
            <p:cNvSpPr>
              <a:spLocks noChangeArrowheads="1"/>
            </p:cNvSpPr>
            <p:nvPr/>
          </p:nvSpPr>
          <p:spPr bwMode="auto">
            <a:xfrm>
              <a:off x="4572000" y="1628775"/>
              <a:ext cx="2071688" cy="4686300"/>
            </a:xfrm>
            <a:prstGeom prst="rect">
              <a:avLst/>
            </a:prstGeom>
            <a:noFill/>
            <a:ln w="19050">
              <a:solidFill>
                <a:schemeClr val="accent3">
                  <a:lumMod val="60000"/>
                  <a:lumOff val="40000"/>
                </a:schemeClr>
              </a:solidFill>
              <a:miter lim="800000"/>
              <a:headEnd/>
              <a:tailEnd/>
            </a:ln>
          </p:spPr>
          <p:txBody>
            <a:bodyPr wrap="none" anchor="ctr"/>
            <a:lstStyle/>
            <a:p>
              <a:pPr defTabSz="457200" eaLnBrk="1" hangingPunct="1">
                <a:spcBef>
                  <a:spcPct val="0"/>
                </a:spcBef>
                <a:buClrTx/>
                <a:buSzTx/>
                <a:buFontTx/>
                <a:buNone/>
                <a:defRPr/>
              </a:pPr>
              <a:endParaRPr lang="en-GB" sz="1800" u="sng">
                <a:latin typeface="Arial" pitchFamily="34" charset="0"/>
                <a:cs typeface="Arial" pitchFamily="34" charset="0"/>
              </a:endParaRPr>
            </a:p>
          </p:txBody>
        </p:sp>
        <p:sp>
          <p:nvSpPr>
            <p:cNvPr id="1824780" name="Textfeld 37"/>
            <p:cNvSpPr txBox="1">
              <a:spLocks noChangeArrowheads="1"/>
            </p:cNvSpPr>
            <p:nvPr/>
          </p:nvSpPr>
          <p:spPr bwMode="auto">
            <a:xfrm>
              <a:off x="4535488" y="3629025"/>
              <a:ext cx="21082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defTabSz="457200">
                <a:spcBef>
                  <a:spcPct val="0"/>
                </a:spcBef>
                <a:defRPr>
                  <a:solidFill>
                    <a:schemeClr val="tx1"/>
                  </a:solidFill>
                  <a:latin typeface="Arial" pitchFamily="34" charset="0"/>
                </a:defRPr>
              </a:lvl1pPr>
              <a:lvl2pPr marL="742950" indent="-285750" defTabSz="457200">
                <a:spcBef>
                  <a:spcPct val="0"/>
                </a:spcBef>
                <a:defRPr>
                  <a:solidFill>
                    <a:schemeClr val="tx1"/>
                  </a:solidFill>
                  <a:latin typeface="Arial" pitchFamily="34" charset="0"/>
                </a:defRPr>
              </a:lvl2pPr>
              <a:lvl3pPr marL="1143000" indent="-228600" defTabSz="457200">
                <a:spcBef>
                  <a:spcPct val="0"/>
                </a:spcBef>
                <a:defRPr>
                  <a:solidFill>
                    <a:schemeClr val="tx1"/>
                  </a:solidFill>
                  <a:latin typeface="Arial" pitchFamily="34" charset="0"/>
                </a:defRPr>
              </a:lvl3pPr>
              <a:lvl4pPr marL="1600200" indent="-228600" defTabSz="457200">
                <a:spcBef>
                  <a:spcPct val="0"/>
                </a:spcBef>
                <a:defRPr>
                  <a:solidFill>
                    <a:schemeClr val="tx1"/>
                  </a:solidFill>
                  <a:latin typeface="Arial" pitchFamily="34" charset="0"/>
                </a:defRPr>
              </a:lvl4pPr>
              <a:lvl5pPr marL="2057400" indent="-228600" defTabSz="457200">
                <a:spcBef>
                  <a:spcPct val="0"/>
                </a:spcBef>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buClr>
                  <a:srgbClr val="FEB200"/>
                </a:buClr>
                <a:buSzTx/>
                <a:buFont typeface="Arial" pitchFamily="34" charset="0"/>
                <a:buChar char="•"/>
              </a:pPr>
              <a:r>
                <a:rPr lang="en-GB" altLang="pt-BR" sz="1400" b="1">
                  <a:cs typeface="Arial" pitchFamily="34" charset="0"/>
                </a:rPr>
                <a:t>Zonas de Baixa Emissão</a:t>
              </a:r>
            </a:p>
            <a:p>
              <a:pPr eaLnBrk="1" hangingPunct="1">
                <a:buClr>
                  <a:srgbClr val="FEB200"/>
                </a:buClr>
                <a:buSzTx/>
                <a:buFont typeface="Arial" pitchFamily="34" charset="0"/>
                <a:buChar char="•"/>
              </a:pPr>
              <a:r>
                <a:rPr lang="en-GB" altLang="pt-BR" sz="1400" b="1">
                  <a:cs typeface="Arial" pitchFamily="34" charset="0"/>
                </a:rPr>
                <a:t>Sensitiva à poluição</a:t>
              </a:r>
            </a:p>
            <a:p>
              <a:pPr eaLnBrk="1" hangingPunct="1">
                <a:buClr>
                  <a:srgbClr val="FEB200"/>
                </a:buClr>
                <a:buSzTx/>
                <a:buFont typeface="Arial" pitchFamily="34" charset="0"/>
                <a:buChar char="•"/>
              </a:pPr>
              <a:r>
                <a:rPr lang="en-GB" altLang="pt-BR" sz="1400" b="1">
                  <a:cs typeface="Arial" pitchFamily="34" charset="0"/>
                </a:rPr>
                <a:t>Sensitiva aos veículos</a:t>
              </a:r>
              <a:r>
                <a:rPr lang="en-GB" altLang="pt-BR" sz="1400">
                  <a:cs typeface="Arial" pitchFamily="34" charset="0"/>
                </a:rPr>
                <a:t> </a:t>
              </a:r>
            </a:p>
          </p:txBody>
        </p:sp>
      </p:grpSp>
      <p:grpSp>
        <p:nvGrpSpPr>
          <p:cNvPr id="4" name="Group 24"/>
          <p:cNvGrpSpPr>
            <a:grpSpLocks/>
          </p:cNvGrpSpPr>
          <p:nvPr/>
        </p:nvGrpSpPr>
        <p:grpSpPr bwMode="auto">
          <a:xfrm>
            <a:off x="2392363" y="1628775"/>
            <a:ext cx="2108200" cy="4686300"/>
            <a:chOff x="2392363" y="1628775"/>
            <a:chExt cx="2108200" cy="4686300"/>
          </a:xfrm>
        </p:grpSpPr>
        <p:pic>
          <p:nvPicPr>
            <p:cNvPr id="182478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2200275"/>
              <a:ext cx="2071688" cy="1357313"/>
            </a:xfrm>
            <a:prstGeom prst="rect">
              <a:avLst/>
            </a:prstGeom>
            <a:solidFill>
              <a:srgbClr val="FEC300"/>
            </a:solidFill>
            <a:ln>
              <a:noFill/>
            </a:ln>
            <a:extLst>
              <a:ext uri="{91240B29-F687-4F45-9708-019B960494DF}">
                <a14:hiddenLine xmlns:a14="http://schemas.microsoft.com/office/drawing/2010/main" w="9525" algn="ctr">
                  <a:solidFill>
                    <a:srgbClr val="000000"/>
                  </a:solidFill>
                  <a:miter lim="800000"/>
                  <a:headEnd/>
                  <a:tailEnd/>
                </a14:hiddenLine>
              </a:ext>
            </a:extLst>
          </p:spPr>
        </p:pic>
        <p:sp>
          <p:nvSpPr>
            <p:cNvPr id="1824783" name="Rectangle 12"/>
            <p:cNvSpPr>
              <a:spLocks noChangeArrowheads="1"/>
            </p:cNvSpPr>
            <p:nvPr/>
          </p:nvSpPr>
          <p:spPr bwMode="auto">
            <a:xfrm>
              <a:off x="2428875" y="1628775"/>
              <a:ext cx="2071688" cy="571500"/>
            </a:xfrm>
            <a:prstGeom prst="rect">
              <a:avLst/>
            </a:prstGeom>
            <a:solidFill>
              <a:srgbClr val="FEC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defTabSz="457200">
                <a:spcBef>
                  <a:spcPct val="0"/>
                </a:spcBef>
                <a:defRPr>
                  <a:solidFill>
                    <a:schemeClr val="tx1"/>
                  </a:solidFill>
                  <a:latin typeface="Arial" pitchFamily="34" charset="0"/>
                </a:defRPr>
              </a:lvl1pPr>
              <a:lvl2pPr marL="742950" indent="-285750" defTabSz="457200">
                <a:spcBef>
                  <a:spcPct val="0"/>
                </a:spcBef>
                <a:defRPr>
                  <a:solidFill>
                    <a:schemeClr val="tx1"/>
                  </a:solidFill>
                  <a:latin typeface="Arial" pitchFamily="34" charset="0"/>
                </a:defRPr>
              </a:lvl2pPr>
              <a:lvl3pPr marL="1143000" indent="-228600" defTabSz="457200">
                <a:spcBef>
                  <a:spcPct val="0"/>
                </a:spcBef>
                <a:defRPr>
                  <a:solidFill>
                    <a:schemeClr val="tx1"/>
                  </a:solidFill>
                  <a:latin typeface="Arial" pitchFamily="34" charset="0"/>
                </a:defRPr>
              </a:lvl3pPr>
              <a:lvl4pPr marL="1600200" indent="-228600" defTabSz="457200">
                <a:spcBef>
                  <a:spcPct val="0"/>
                </a:spcBef>
                <a:defRPr>
                  <a:solidFill>
                    <a:schemeClr val="tx1"/>
                  </a:solidFill>
                  <a:latin typeface="Arial" pitchFamily="34" charset="0"/>
                </a:defRPr>
              </a:lvl4pPr>
              <a:lvl5pPr marL="2057400" indent="-228600" defTabSz="457200">
                <a:spcBef>
                  <a:spcPct val="0"/>
                </a:spcBef>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en-GB" altLang="pt-BR" sz="1600" b="1">
                  <a:cs typeface="Arial" pitchFamily="34" charset="0"/>
                </a:rPr>
                <a:t>Sistemas de Restrição</a:t>
              </a:r>
            </a:p>
            <a:p>
              <a:pPr algn="ctr" eaLnBrk="1" hangingPunct="1">
                <a:buClrTx/>
                <a:buSzTx/>
                <a:buFontTx/>
                <a:buNone/>
              </a:pPr>
              <a:r>
                <a:rPr lang="en-GB" altLang="pt-BR" sz="1600" b="1">
                  <a:cs typeface="Arial" pitchFamily="34" charset="0"/>
                </a:rPr>
                <a:t> de Acesso</a:t>
              </a:r>
            </a:p>
          </p:txBody>
        </p:sp>
        <p:sp>
          <p:nvSpPr>
            <p:cNvPr id="19" name="Rectangle 38"/>
            <p:cNvSpPr>
              <a:spLocks noChangeArrowheads="1"/>
            </p:cNvSpPr>
            <p:nvPr/>
          </p:nvSpPr>
          <p:spPr bwMode="auto">
            <a:xfrm>
              <a:off x="2428875" y="1628775"/>
              <a:ext cx="2071688" cy="4686300"/>
            </a:xfrm>
            <a:prstGeom prst="rect">
              <a:avLst/>
            </a:prstGeom>
            <a:noFill/>
            <a:ln w="19050">
              <a:solidFill>
                <a:schemeClr val="accent3">
                  <a:lumMod val="60000"/>
                  <a:lumOff val="40000"/>
                </a:schemeClr>
              </a:solidFill>
              <a:miter lim="800000"/>
              <a:headEnd/>
              <a:tailEnd/>
            </a:ln>
          </p:spPr>
          <p:txBody>
            <a:bodyPr wrap="none" anchor="ctr"/>
            <a:lstStyle/>
            <a:p>
              <a:pPr defTabSz="457200" eaLnBrk="1" hangingPunct="1">
                <a:spcBef>
                  <a:spcPct val="0"/>
                </a:spcBef>
                <a:buClrTx/>
                <a:buSzTx/>
                <a:buFontTx/>
                <a:buNone/>
                <a:defRPr/>
              </a:pPr>
              <a:endParaRPr lang="en-GB" sz="1800" u="sng">
                <a:latin typeface="Arial" pitchFamily="34" charset="0"/>
                <a:cs typeface="Arial" pitchFamily="34" charset="0"/>
              </a:endParaRPr>
            </a:p>
          </p:txBody>
        </p:sp>
        <p:sp>
          <p:nvSpPr>
            <p:cNvPr id="1824785" name="Textfeld 38"/>
            <p:cNvSpPr txBox="1">
              <a:spLocks noChangeArrowheads="1"/>
            </p:cNvSpPr>
            <p:nvPr/>
          </p:nvSpPr>
          <p:spPr bwMode="auto">
            <a:xfrm>
              <a:off x="2392363" y="3629025"/>
              <a:ext cx="2108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defTabSz="457200">
                <a:spcBef>
                  <a:spcPct val="0"/>
                </a:spcBef>
                <a:defRPr>
                  <a:solidFill>
                    <a:schemeClr val="tx1"/>
                  </a:solidFill>
                  <a:latin typeface="Arial" pitchFamily="34" charset="0"/>
                </a:defRPr>
              </a:lvl1pPr>
              <a:lvl2pPr marL="742950" indent="-285750" defTabSz="457200">
                <a:spcBef>
                  <a:spcPct val="0"/>
                </a:spcBef>
                <a:defRPr>
                  <a:solidFill>
                    <a:schemeClr val="tx1"/>
                  </a:solidFill>
                  <a:latin typeface="Arial" pitchFamily="34" charset="0"/>
                </a:defRPr>
              </a:lvl2pPr>
              <a:lvl3pPr marL="1143000" indent="-228600" defTabSz="457200">
                <a:spcBef>
                  <a:spcPct val="0"/>
                </a:spcBef>
                <a:defRPr>
                  <a:solidFill>
                    <a:schemeClr val="tx1"/>
                  </a:solidFill>
                  <a:latin typeface="Arial" pitchFamily="34" charset="0"/>
                </a:defRPr>
              </a:lvl3pPr>
              <a:lvl4pPr marL="1600200" indent="-228600" defTabSz="457200">
                <a:spcBef>
                  <a:spcPct val="0"/>
                </a:spcBef>
                <a:defRPr>
                  <a:solidFill>
                    <a:schemeClr val="tx1"/>
                  </a:solidFill>
                  <a:latin typeface="Arial" pitchFamily="34" charset="0"/>
                </a:defRPr>
              </a:lvl4pPr>
              <a:lvl5pPr marL="2057400" indent="-228600" defTabSz="457200">
                <a:spcBef>
                  <a:spcPct val="0"/>
                </a:spcBef>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buClr>
                  <a:srgbClr val="FEB200"/>
                </a:buClr>
                <a:buSzTx/>
                <a:buFont typeface="Arial" pitchFamily="34" charset="0"/>
                <a:buChar char="•"/>
              </a:pPr>
              <a:r>
                <a:rPr lang="en-GB" altLang="pt-BR" sz="1400" b="1">
                  <a:cs typeface="Arial" pitchFamily="34" charset="0"/>
                </a:rPr>
                <a:t>Áreas Sensitivas</a:t>
              </a:r>
            </a:p>
            <a:p>
              <a:pPr eaLnBrk="1" hangingPunct="1">
                <a:buClr>
                  <a:srgbClr val="FEB200"/>
                </a:buClr>
                <a:buSzTx/>
                <a:buFont typeface="Arial" pitchFamily="34" charset="0"/>
                <a:buChar char="•"/>
              </a:pPr>
              <a:r>
                <a:rPr lang="en-GB" altLang="pt-BR" sz="1400" b="1">
                  <a:cs typeface="Arial" pitchFamily="34" charset="0"/>
                </a:rPr>
                <a:t>Áreas Residenciais</a:t>
              </a:r>
            </a:p>
            <a:p>
              <a:pPr eaLnBrk="1" hangingPunct="1">
                <a:buClr>
                  <a:srgbClr val="FEB200"/>
                </a:buClr>
                <a:buSzTx/>
                <a:buFont typeface="Arial" pitchFamily="34" charset="0"/>
                <a:buChar char="•"/>
              </a:pPr>
              <a:r>
                <a:rPr lang="en-GB" altLang="pt-BR" sz="1400" b="1">
                  <a:cs typeface="Arial" pitchFamily="34" charset="0"/>
                </a:rPr>
                <a:t>Centros históricos</a:t>
              </a:r>
            </a:p>
            <a:p>
              <a:pPr eaLnBrk="1" hangingPunct="1">
                <a:buClr>
                  <a:srgbClr val="FEB200"/>
                </a:buClr>
                <a:buSzTx/>
                <a:buFont typeface="Arial" pitchFamily="34" charset="0"/>
                <a:buChar char="•"/>
              </a:pPr>
              <a:r>
                <a:rPr lang="en-GB" altLang="pt-BR" sz="1400" b="1">
                  <a:cs typeface="Arial" pitchFamily="34" charset="0"/>
                </a:rPr>
                <a:t>Zonas de Estacionamento nas ruas</a:t>
              </a:r>
            </a:p>
          </p:txBody>
        </p:sp>
      </p:grpSp>
      <p:grpSp>
        <p:nvGrpSpPr>
          <p:cNvPr id="5" name="Group 29"/>
          <p:cNvGrpSpPr>
            <a:grpSpLocks/>
          </p:cNvGrpSpPr>
          <p:nvPr/>
        </p:nvGrpSpPr>
        <p:grpSpPr bwMode="auto">
          <a:xfrm>
            <a:off x="6678613" y="1628775"/>
            <a:ext cx="2108200" cy="4686300"/>
            <a:chOff x="6678613" y="1628775"/>
            <a:chExt cx="2108200" cy="4686300"/>
          </a:xfrm>
        </p:grpSpPr>
        <p:pic>
          <p:nvPicPr>
            <p:cNvPr id="182478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5" y="2200275"/>
              <a:ext cx="207168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4788" name="Rectangle 15"/>
            <p:cNvSpPr>
              <a:spLocks noChangeArrowheads="1"/>
            </p:cNvSpPr>
            <p:nvPr/>
          </p:nvSpPr>
          <p:spPr bwMode="auto">
            <a:xfrm>
              <a:off x="6715125" y="1628775"/>
              <a:ext cx="2071688" cy="571500"/>
            </a:xfrm>
            <a:prstGeom prst="rect">
              <a:avLst/>
            </a:prstGeom>
            <a:solidFill>
              <a:srgbClr val="FEC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defTabSz="457200">
                <a:spcBef>
                  <a:spcPct val="0"/>
                </a:spcBef>
                <a:defRPr>
                  <a:solidFill>
                    <a:schemeClr val="tx1"/>
                  </a:solidFill>
                  <a:latin typeface="Arial" pitchFamily="34" charset="0"/>
                </a:defRPr>
              </a:lvl1pPr>
              <a:lvl2pPr marL="742950" indent="-285750" defTabSz="457200">
                <a:spcBef>
                  <a:spcPct val="0"/>
                </a:spcBef>
                <a:defRPr>
                  <a:solidFill>
                    <a:schemeClr val="tx1"/>
                  </a:solidFill>
                  <a:latin typeface="Arial" pitchFamily="34" charset="0"/>
                </a:defRPr>
              </a:lvl2pPr>
              <a:lvl3pPr marL="1143000" indent="-228600" defTabSz="457200">
                <a:spcBef>
                  <a:spcPct val="0"/>
                </a:spcBef>
                <a:defRPr>
                  <a:solidFill>
                    <a:schemeClr val="tx1"/>
                  </a:solidFill>
                  <a:latin typeface="Arial" pitchFamily="34" charset="0"/>
                </a:defRPr>
              </a:lvl3pPr>
              <a:lvl4pPr marL="1600200" indent="-228600" defTabSz="457200">
                <a:spcBef>
                  <a:spcPct val="0"/>
                </a:spcBef>
                <a:defRPr>
                  <a:solidFill>
                    <a:schemeClr val="tx1"/>
                  </a:solidFill>
                  <a:latin typeface="Arial" pitchFamily="34" charset="0"/>
                </a:defRPr>
              </a:lvl4pPr>
              <a:lvl5pPr marL="2057400" indent="-228600" defTabSz="457200">
                <a:spcBef>
                  <a:spcPct val="0"/>
                </a:spcBef>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en-GB" altLang="pt-BR" sz="1200" b="1">
                  <a:cs typeface="Arial" pitchFamily="34" charset="0"/>
                </a:rPr>
                <a:t>Sistemas de Estacionamento</a:t>
              </a:r>
            </a:p>
            <a:p>
              <a:pPr algn="ctr" eaLnBrk="1" hangingPunct="1">
                <a:buClrTx/>
                <a:buSzTx/>
                <a:buFontTx/>
                <a:buNone/>
              </a:pPr>
              <a:r>
                <a:rPr lang="en-GB" altLang="pt-BR" sz="1200" b="1">
                  <a:cs typeface="Arial" pitchFamily="34" charset="0"/>
                </a:rPr>
                <a:t> de Zona Aberta</a:t>
              </a:r>
            </a:p>
          </p:txBody>
        </p:sp>
        <p:sp>
          <p:nvSpPr>
            <p:cNvPr id="24" name="Rectangle 39"/>
            <p:cNvSpPr>
              <a:spLocks noChangeArrowheads="1"/>
            </p:cNvSpPr>
            <p:nvPr/>
          </p:nvSpPr>
          <p:spPr bwMode="auto">
            <a:xfrm>
              <a:off x="6715125" y="1628775"/>
              <a:ext cx="2071688" cy="4686300"/>
            </a:xfrm>
            <a:prstGeom prst="rect">
              <a:avLst/>
            </a:prstGeom>
            <a:noFill/>
            <a:ln w="19050">
              <a:solidFill>
                <a:schemeClr val="accent3">
                  <a:lumMod val="60000"/>
                  <a:lumOff val="40000"/>
                </a:schemeClr>
              </a:solidFill>
              <a:miter lim="800000"/>
              <a:headEnd/>
              <a:tailEnd/>
            </a:ln>
          </p:spPr>
          <p:txBody>
            <a:bodyPr wrap="none" anchor="ctr"/>
            <a:lstStyle/>
            <a:p>
              <a:pPr defTabSz="457200" eaLnBrk="1" hangingPunct="1">
                <a:spcBef>
                  <a:spcPct val="0"/>
                </a:spcBef>
                <a:buClrTx/>
                <a:buSzTx/>
                <a:buFontTx/>
                <a:buNone/>
                <a:defRPr/>
              </a:pPr>
              <a:endParaRPr lang="en-GB" sz="1800" u="sng">
                <a:latin typeface="Arial" pitchFamily="34" charset="0"/>
                <a:cs typeface="Arial" pitchFamily="34" charset="0"/>
              </a:endParaRPr>
            </a:p>
          </p:txBody>
        </p:sp>
        <p:sp>
          <p:nvSpPr>
            <p:cNvPr id="1824790" name="Textfeld 39"/>
            <p:cNvSpPr txBox="1">
              <a:spLocks noChangeArrowheads="1"/>
            </p:cNvSpPr>
            <p:nvPr/>
          </p:nvSpPr>
          <p:spPr bwMode="auto">
            <a:xfrm>
              <a:off x="6678613" y="3629025"/>
              <a:ext cx="2108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defTabSz="457200">
                <a:spcBef>
                  <a:spcPct val="0"/>
                </a:spcBef>
                <a:defRPr>
                  <a:solidFill>
                    <a:schemeClr val="tx1"/>
                  </a:solidFill>
                  <a:latin typeface="Arial" pitchFamily="34" charset="0"/>
                </a:defRPr>
              </a:lvl1pPr>
              <a:lvl2pPr marL="742950" indent="-285750" defTabSz="457200">
                <a:spcBef>
                  <a:spcPct val="0"/>
                </a:spcBef>
                <a:defRPr>
                  <a:solidFill>
                    <a:schemeClr val="tx1"/>
                  </a:solidFill>
                  <a:latin typeface="Arial" pitchFamily="34" charset="0"/>
                </a:defRPr>
              </a:lvl2pPr>
              <a:lvl3pPr marL="1143000" indent="-228600" defTabSz="457200">
                <a:spcBef>
                  <a:spcPct val="0"/>
                </a:spcBef>
                <a:defRPr>
                  <a:solidFill>
                    <a:schemeClr val="tx1"/>
                  </a:solidFill>
                  <a:latin typeface="Arial" pitchFamily="34" charset="0"/>
                </a:defRPr>
              </a:lvl3pPr>
              <a:lvl4pPr marL="1600200" indent="-228600" defTabSz="457200">
                <a:spcBef>
                  <a:spcPct val="0"/>
                </a:spcBef>
                <a:defRPr>
                  <a:solidFill>
                    <a:schemeClr val="tx1"/>
                  </a:solidFill>
                  <a:latin typeface="Arial" pitchFamily="34" charset="0"/>
                </a:defRPr>
              </a:lvl4pPr>
              <a:lvl5pPr marL="2057400" indent="-228600" defTabSz="457200">
                <a:spcBef>
                  <a:spcPct val="0"/>
                </a:spcBef>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buClr>
                  <a:srgbClr val="FEB200"/>
                </a:buClr>
                <a:buSzTx/>
                <a:buFont typeface="Arial" pitchFamily="34" charset="0"/>
                <a:buChar char="•"/>
              </a:pPr>
              <a:r>
                <a:rPr lang="en-GB" altLang="pt-BR" sz="1400">
                  <a:cs typeface="Arial" pitchFamily="34" charset="0"/>
                </a:rPr>
                <a:t> </a:t>
              </a:r>
              <a:r>
                <a:rPr lang="en-GB" altLang="pt-BR" sz="1600">
                  <a:cs typeface="Arial" pitchFamily="34" charset="0"/>
                </a:rPr>
                <a:t>Estacionamento nas ruas</a:t>
              </a:r>
            </a:p>
            <a:p>
              <a:pPr eaLnBrk="1" hangingPunct="1">
                <a:buClr>
                  <a:srgbClr val="FEB200"/>
                </a:buClr>
                <a:buSzTx/>
                <a:buFont typeface="Arial" pitchFamily="34" charset="0"/>
                <a:buChar char="•"/>
              </a:pPr>
              <a:r>
                <a:rPr lang="en-GB" altLang="pt-BR" sz="1600">
                  <a:cs typeface="Arial" pitchFamily="34" charset="0"/>
                </a:rPr>
                <a:t> Sensitiva ao usuário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par>
                          <p:cTn id="16" fill="hold" nodeType="afterGroup">
                            <p:stCondLst>
                              <p:cond delay="30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0914" name="Text Box 2"/>
          <p:cNvSpPr txBox="1">
            <a:spLocks noChangeArrowheads="1"/>
          </p:cNvSpPr>
          <p:nvPr/>
        </p:nvSpPr>
        <p:spPr bwMode="auto">
          <a:xfrm>
            <a:off x="288925" y="193675"/>
            <a:ext cx="8855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pt-BR" altLang="pt-BR" sz="2400" b="1">
                <a:solidFill>
                  <a:schemeClr val="accent2"/>
                </a:solidFill>
                <a:latin typeface="Times New Roman" pitchFamily="18" charset="0"/>
              </a:rPr>
              <a:t>Painéis de Mensagens Variáveis informando aos motoristas sobre o tempo de viagem para determinados destinos (Paris / França)</a:t>
            </a:r>
            <a:endParaRPr lang="pt-BR" altLang="pt-BR" sz="2400" b="1">
              <a:latin typeface="Times New Roman" pitchFamily="18" charset="0"/>
            </a:endParaRPr>
          </a:p>
          <a:p>
            <a:pPr>
              <a:spcBef>
                <a:spcPct val="0"/>
              </a:spcBef>
              <a:buClrTx/>
              <a:buSzTx/>
              <a:buFontTx/>
              <a:buNone/>
            </a:pPr>
            <a:endParaRPr lang="pt-BR" altLang="pt-BR" sz="2400">
              <a:latin typeface="Times New Roman" pitchFamily="18" charset="0"/>
            </a:endParaRPr>
          </a:p>
          <a:p>
            <a:pPr>
              <a:spcBef>
                <a:spcPct val="0"/>
              </a:spcBef>
              <a:buClrTx/>
              <a:buSzTx/>
              <a:buFontTx/>
              <a:buNone/>
            </a:pPr>
            <a:endParaRPr lang="pt-BR" altLang="pt-BR" sz="2400">
              <a:latin typeface="Times New Roman" pitchFamily="18" charset="0"/>
            </a:endParaRPr>
          </a:p>
        </p:txBody>
      </p:sp>
      <p:pic>
        <p:nvPicPr>
          <p:cNvPr id="1830915" name="Picture 3" descr="Foto3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343775" cy="5284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830914"/>
                                        </p:tgtEl>
                                        <p:attrNameLst>
                                          <p:attrName>style.visibility</p:attrName>
                                        </p:attrNameLst>
                                      </p:cBhvr>
                                      <p:to>
                                        <p:strVal val="visible"/>
                                      </p:to>
                                    </p:set>
                                    <p:anim calcmode="lin" valueType="num">
                                      <p:cBhvr additive="base">
                                        <p:cTn id="7" dur="500" fill="hold"/>
                                        <p:tgtEl>
                                          <p:spTgt spid="1830914"/>
                                        </p:tgtEl>
                                        <p:attrNameLst>
                                          <p:attrName>ppt_x</p:attrName>
                                        </p:attrNameLst>
                                      </p:cBhvr>
                                      <p:tavLst>
                                        <p:tav tm="0">
                                          <p:val>
                                            <p:strVal val="0-#ppt_w/2"/>
                                          </p:val>
                                        </p:tav>
                                        <p:tav tm="100000">
                                          <p:val>
                                            <p:strVal val="#ppt_x"/>
                                          </p:val>
                                        </p:tav>
                                      </p:tavLst>
                                    </p:anim>
                                    <p:anim calcmode="lin" valueType="num">
                                      <p:cBhvr additive="base">
                                        <p:cTn id="8" dur="500" fill="hold"/>
                                        <p:tgtEl>
                                          <p:spTgt spid="18309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9" presetClass="entr" presetSubtype="0" fill="hold" nodeType="afterEffect">
                                  <p:stCondLst>
                                    <p:cond delay="2000"/>
                                  </p:stCondLst>
                                  <p:childTnLst>
                                    <p:set>
                                      <p:cBhvr>
                                        <p:cTn id="11" dur="1" fill="hold">
                                          <p:stCondLst>
                                            <p:cond delay="0"/>
                                          </p:stCondLst>
                                        </p:cTn>
                                        <p:tgtEl>
                                          <p:spTgt spid="1830915"/>
                                        </p:tgtEl>
                                        <p:attrNameLst>
                                          <p:attrName>style.visibility</p:attrName>
                                        </p:attrNameLst>
                                      </p:cBhvr>
                                      <p:to>
                                        <p:strVal val="visible"/>
                                      </p:to>
                                    </p:set>
                                    <p:animEffect transition="in" filter="dissolve">
                                      <p:cBhvr>
                                        <p:cTn id="12" dur="500"/>
                                        <p:tgtEl>
                                          <p:spTgt spid="1830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091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Text Box 2"/>
          <p:cNvSpPr txBox="1">
            <a:spLocks noChangeArrowheads="1"/>
          </p:cNvSpPr>
          <p:nvPr/>
        </p:nvSpPr>
        <p:spPr bwMode="auto">
          <a:xfrm>
            <a:off x="136525" y="41275"/>
            <a:ext cx="90074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pt-BR" altLang="pt-BR" sz="2800" b="1">
                <a:solidFill>
                  <a:schemeClr val="accent2"/>
                </a:solidFill>
                <a:latin typeface="Times New Roman" pitchFamily="18" charset="0"/>
              </a:rPr>
              <a:t>Sistema de Controle de Vagas em Estacionamentos em Cologne  / Alemanha (</a:t>
            </a:r>
            <a:r>
              <a:rPr lang="pt-BR" altLang="pt-BR" sz="2400">
                <a:solidFill>
                  <a:schemeClr val="accent2"/>
                </a:solidFill>
                <a:latin typeface="Times New Roman" pitchFamily="18" charset="0"/>
              </a:rPr>
              <a:t>http://www.netcologne.de/koelnverkehr)</a:t>
            </a:r>
          </a:p>
        </p:txBody>
      </p:sp>
      <p:pic>
        <p:nvPicPr>
          <p:cNvPr id="1669123" name="Picture 3"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74725"/>
            <a:ext cx="6281738" cy="563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69122"/>
                                        </p:tgtEl>
                                        <p:attrNameLst>
                                          <p:attrName>style.visibility</p:attrName>
                                        </p:attrNameLst>
                                      </p:cBhvr>
                                      <p:to>
                                        <p:strVal val="visible"/>
                                      </p:to>
                                    </p:set>
                                    <p:anim calcmode="lin" valueType="num">
                                      <p:cBhvr additive="base">
                                        <p:cTn id="7" dur="500" fill="hold"/>
                                        <p:tgtEl>
                                          <p:spTgt spid="1669122"/>
                                        </p:tgtEl>
                                        <p:attrNameLst>
                                          <p:attrName>ppt_x</p:attrName>
                                        </p:attrNameLst>
                                      </p:cBhvr>
                                      <p:tavLst>
                                        <p:tav tm="0">
                                          <p:val>
                                            <p:strVal val="0-#ppt_w/2"/>
                                          </p:val>
                                        </p:tav>
                                        <p:tav tm="100000">
                                          <p:val>
                                            <p:strVal val="#ppt_x"/>
                                          </p:val>
                                        </p:tav>
                                      </p:tavLst>
                                    </p:anim>
                                    <p:anim calcmode="lin" valueType="num">
                                      <p:cBhvr additive="base">
                                        <p:cTn id="8" dur="500" fill="hold"/>
                                        <p:tgtEl>
                                          <p:spTgt spid="16691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9" presetClass="entr" presetSubtype="0" fill="hold" nodeType="afterEffect">
                                  <p:stCondLst>
                                    <p:cond delay="2000"/>
                                  </p:stCondLst>
                                  <p:childTnLst>
                                    <p:set>
                                      <p:cBhvr>
                                        <p:cTn id="11" dur="1" fill="hold">
                                          <p:stCondLst>
                                            <p:cond delay="0"/>
                                          </p:stCondLst>
                                        </p:cTn>
                                        <p:tgtEl>
                                          <p:spTgt spid="1669123"/>
                                        </p:tgtEl>
                                        <p:attrNameLst>
                                          <p:attrName>style.visibility</p:attrName>
                                        </p:attrNameLst>
                                      </p:cBhvr>
                                      <p:to>
                                        <p:strVal val="visible"/>
                                      </p:to>
                                    </p:set>
                                    <p:animEffect transition="in" filter="dissolve">
                                      <p:cBhvr>
                                        <p:cTn id="12" dur="500"/>
                                        <p:tgtEl>
                                          <p:spTgt spid="1669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2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p:cNvSpPr>
          <p:nvPr>
            <p:ph type="title"/>
          </p:nvPr>
        </p:nvSpPr>
        <p:spPr>
          <a:xfrm>
            <a:off x="179388" y="115888"/>
            <a:ext cx="8893175" cy="990600"/>
          </a:xfrm>
        </p:spPr>
        <p:txBody>
          <a:bodyPr/>
          <a:lstStyle/>
          <a:p>
            <a:r>
              <a:rPr lang="pt-BR" altLang="pt-BR" sz="3200" b="1" dirty="0" smtClean="0">
                <a:solidFill>
                  <a:srgbClr val="FF0000"/>
                </a:solidFill>
                <a:effectLst>
                  <a:outerShdw blurRad="38100" dist="38100" dir="2700000" algn="tl">
                    <a:srgbClr val="C0C0C0"/>
                  </a:outerShdw>
                </a:effectLst>
              </a:rPr>
              <a:t>Reflexões:</a:t>
            </a:r>
            <a:r>
              <a:rPr lang="pt-BR" altLang="pt-BR" sz="4000" b="1" dirty="0" smtClean="0">
                <a:solidFill>
                  <a:srgbClr val="FF0000"/>
                </a:solidFill>
                <a:effectLst>
                  <a:outerShdw blurRad="38100" dist="38100" dir="2700000" algn="tl">
                    <a:srgbClr val="C0C0C0"/>
                  </a:outerShdw>
                </a:effectLst>
              </a:rPr>
              <a:t> </a:t>
            </a:r>
            <a:r>
              <a:rPr lang="pt-BR" altLang="pt-BR" sz="4800" b="1" dirty="0" smtClean="0">
                <a:solidFill>
                  <a:srgbClr val="FF0000"/>
                </a:solidFill>
                <a:effectLst>
                  <a:outerShdw blurRad="38100" dist="38100" dir="2700000" algn="tl">
                    <a:srgbClr val="C0C0C0"/>
                  </a:outerShdw>
                </a:effectLst>
                <a:cs typeface="Times New Roman" pitchFamily="18" charset="0"/>
              </a:rPr>
              <a:t> </a:t>
            </a:r>
            <a:r>
              <a:rPr lang="pt-BR" altLang="pt-BR" sz="2400" b="1" dirty="0" smtClean="0">
                <a:solidFill>
                  <a:srgbClr val="FF0000"/>
                </a:solidFill>
                <a:effectLst>
                  <a:outerShdw blurRad="38100" dist="38100" dir="2700000" algn="tl">
                    <a:srgbClr val="C0C0C0"/>
                  </a:outerShdw>
                </a:effectLst>
              </a:rPr>
              <a:t>Potencial de Impactos e Impactos Medidos</a:t>
            </a:r>
            <a:r>
              <a:rPr lang="pt-BR" altLang="pt-BR" sz="4000" b="1" dirty="0" smtClean="0">
                <a:effectLst>
                  <a:outerShdw blurRad="38100" dist="38100" dir="2700000" algn="tl">
                    <a:srgbClr val="C0C0C0"/>
                  </a:outerShdw>
                </a:effectLst>
              </a:rPr>
              <a:t> </a:t>
            </a:r>
            <a:r>
              <a:rPr lang="pt-BR" altLang="pt-BR" sz="4000" b="1" dirty="0" smtClean="0">
                <a:solidFill>
                  <a:srgbClr val="FF0000"/>
                </a:solidFill>
                <a:effectLst>
                  <a:outerShdw blurRad="38100" dist="38100" dir="2700000" algn="tl">
                    <a:srgbClr val="C0C0C0"/>
                  </a:outerShdw>
                </a:effectLst>
              </a:rPr>
              <a:t/>
            </a:r>
            <a:br>
              <a:rPr lang="pt-BR" altLang="pt-BR" sz="4000" b="1" dirty="0" smtClean="0">
                <a:solidFill>
                  <a:srgbClr val="FF0000"/>
                </a:solidFill>
                <a:effectLst>
                  <a:outerShdw blurRad="38100" dist="38100" dir="2700000" algn="tl">
                    <a:srgbClr val="C0C0C0"/>
                  </a:outerShdw>
                </a:effectLst>
              </a:rPr>
            </a:br>
            <a:r>
              <a:rPr lang="pt-BR" altLang="pt-BR" sz="2400" b="1" dirty="0" smtClean="0">
                <a:solidFill>
                  <a:srgbClr val="0000CC"/>
                </a:solidFill>
                <a:effectLst>
                  <a:outerShdw blurRad="38100" dist="38100" dir="2700000" algn="tl">
                    <a:srgbClr val="C0C0C0"/>
                  </a:outerShdw>
                </a:effectLst>
              </a:rPr>
              <a:t>Gerenciamento de Estacionamentos: </a:t>
            </a:r>
            <a:r>
              <a:rPr lang="pt-BR" altLang="pt-BR" sz="2400" dirty="0" err="1" smtClean="0">
                <a:solidFill>
                  <a:srgbClr val="0000CC"/>
                </a:solidFill>
                <a:effectLst>
                  <a:outerShdw blurRad="38100" dist="38100" dir="2700000" algn="tl">
                    <a:srgbClr val="C0C0C0"/>
                  </a:outerShdw>
                </a:effectLst>
              </a:rPr>
              <a:t>Cologne</a:t>
            </a:r>
            <a:r>
              <a:rPr lang="pt-BR" altLang="pt-BR" sz="2400" dirty="0" smtClean="0">
                <a:solidFill>
                  <a:srgbClr val="0000CC"/>
                </a:solidFill>
                <a:effectLst>
                  <a:outerShdw blurRad="38100" dist="38100" dir="2700000" algn="tl">
                    <a:srgbClr val="C0C0C0"/>
                  </a:outerShdw>
                </a:effectLst>
              </a:rPr>
              <a:t> (Alemanha)</a:t>
            </a:r>
            <a:r>
              <a:rPr lang="pt-BR" altLang="pt-BR" sz="3600" dirty="0" smtClean="0">
                <a:effectLst>
                  <a:outerShdw blurRad="38100" dist="38100" dir="2700000" algn="tl">
                    <a:srgbClr val="C0C0C0"/>
                  </a:outerShdw>
                </a:effectLst>
              </a:rPr>
              <a:t> </a:t>
            </a:r>
          </a:p>
        </p:txBody>
      </p:sp>
      <p:sp>
        <p:nvSpPr>
          <p:cNvPr id="1673219" name="Rectangle 3"/>
          <p:cNvSpPr>
            <a:spLocks noGrp="1"/>
          </p:cNvSpPr>
          <p:nvPr>
            <p:ph type="body" idx="1"/>
          </p:nvPr>
        </p:nvSpPr>
        <p:spPr>
          <a:xfrm>
            <a:off x="612775" y="1600200"/>
            <a:ext cx="8153400" cy="4781550"/>
          </a:xfrm>
        </p:spPr>
        <p:txBody>
          <a:bodyPr/>
          <a:lstStyle/>
          <a:p>
            <a:r>
              <a:rPr lang="pt-BR" altLang="pt-BR" sz="2500" smtClean="0">
                <a:effectLst>
                  <a:outerShdw blurRad="38100" dist="38100" dir="2700000" algn="tl">
                    <a:srgbClr val="C0C0C0"/>
                  </a:outerShdw>
                </a:effectLst>
              </a:rPr>
              <a:t>Desde </a:t>
            </a:r>
            <a:r>
              <a:rPr lang="pt-BR" altLang="pt-BR" sz="2500" smtClean="0">
                <a:solidFill>
                  <a:srgbClr val="FF0000"/>
                </a:solidFill>
                <a:effectLst>
                  <a:outerShdw blurRad="38100" dist="38100" dir="2700000" algn="tl">
                    <a:srgbClr val="C0C0C0"/>
                  </a:outerShdw>
                </a:effectLst>
              </a:rPr>
              <a:t>1986</a:t>
            </a:r>
            <a:r>
              <a:rPr lang="pt-BR" altLang="pt-BR" sz="2500" smtClean="0">
                <a:effectLst>
                  <a:outerShdw blurRad="38100" dist="38100" dir="2700000" algn="tl">
                    <a:srgbClr val="C0C0C0"/>
                  </a:outerShdw>
                </a:effectLst>
              </a:rPr>
              <a:t> a municipalidade introduziu o sistema de aviso sobre o número de vagas em estacionamentos</a:t>
            </a:r>
          </a:p>
          <a:p>
            <a:r>
              <a:rPr lang="pt-BR" altLang="pt-BR" sz="2500" smtClean="0">
                <a:effectLst>
                  <a:outerShdw blurRad="38100" dist="38100" dir="2700000" algn="tl">
                    <a:srgbClr val="C0C0C0"/>
                  </a:outerShdw>
                </a:effectLst>
              </a:rPr>
              <a:t>Em horário de pico </a:t>
            </a:r>
            <a:r>
              <a:rPr lang="pt-BR" altLang="pt-BR" sz="2500" smtClean="0">
                <a:solidFill>
                  <a:srgbClr val="FF0000"/>
                </a:solidFill>
                <a:effectLst>
                  <a:outerShdw blurRad="38100" dist="38100" dir="2700000" algn="tl">
                    <a:srgbClr val="C0C0C0"/>
                  </a:outerShdw>
                </a:effectLst>
              </a:rPr>
              <a:t>25% dos </a:t>
            </a:r>
            <a:r>
              <a:rPr lang="pt-BR" altLang="pt-BR" sz="2500" u="sng" smtClean="0">
                <a:solidFill>
                  <a:srgbClr val="FF0000"/>
                </a:solidFill>
                <a:effectLst>
                  <a:outerShdw blurRad="38100" dist="38100" dir="2700000" algn="tl">
                    <a:srgbClr val="C0C0C0"/>
                  </a:outerShdw>
                </a:effectLst>
              </a:rPr>
              <a:t>condutores</a:t>
            </a:r>
            <a:r>
              <a:rPr lang="pt-BR" altLang="pt-BR" sz="2500" smtClean="0">
                <a:solidFill>
                  <a:srgbClr val="FF0000"/>
                </a:solidFill>
                <a:effectLst>
                  <a:outerShdw blurRad="38100" dist="38100" dir="2700000" algn="tl">
                    <a:srgbClr val="C0C0C0"/>
                  </a:outerShdw>
                </a:effectLst>
              </a:rPr>
              <a:t> no centro da cidade procuravam lugar para estacionar</a:t>
            </a:r>
          </a:p>
          <a:p>
            <a:pPr lvl="1"/>
            <a:r>
              <a:rPr lang="pt-BR" altLang="pt-BR" sz="2200" smtClean="0">
                <a:effectLst>
                  <a:outerShdw blurRad="38100" dist="38100" dir="2700000" algn="tl">
                    <a:srgbClr val="C0C0C0"/>
                  </a:outerShdw>
                </a:effectLst>
              </a:rPr>
              <a:t>aumentando o congestionamento</a:t>
            </a:r>
          </a:p>
          <a:p>
            <a:r>
              <a:rPr lang="pt-BR" altLang="pt-BR" sz="2500" smtClean="0">
                <a:effectLst>
                  <a:outerShdw blurRad="38100" dist="38100" dir="2700000" algn="tl">
                    <a:srgbClr val="C0C0C0"/>
                  </a:outerShdw>
                </a:effectLst>
              </a:rPr>
              <a:t>O </a:t>
            </a:r>
            <a:r>
              <a:rPr lang="pt-BR" altLang="pt-BR" sz="2500" smtClean="0">
                <a:solidFill>
                  <a:srgbClr val="FF0000"/>
                </a:solidFill>
                <a:effectLst>
                  <a:outerShdw blurRad="38100" dist="38100" dir="2700000" algn="tl">
                    <a:srgbClr val="C0C0C0"/>
                  </a:outerShdw>
                </a:effectLst>
              </a:rPr>
              <a:t>sistema </a:t>
            </a:r>
          </a:p>
          <a:p>
            <a:pPr lvl="1"/>
            <a:r>
              <a:rPr lang="pt-BR" altLang="pt-BR" sz="2200" smtClean="0">
                <a:solidFill>
                  <a:srgbClr val="FF0000"/>
                </a:solidFill>
                <a:effectLst>
                  <a:outerShdw blurRad="38100" dist="38100" dir="2700000" algn="tl">
                    <a:srgbClr val="C0C0C0"/>
                  </a:outerShdw>
                </a:effectLst>
              </a:rPr>
              <a:t>monitorava o número de espaços livres em 29 estacionamentos e em 3 zonas de estacionamento no centro da cidade</a:t>
            </a:r>
          </a:p>
          <a:p>
            <a:pPr lvl="1"/>
            <a:r>
              <a:rPr lang="pt-BR" altLang="pt-BR" sz="2200" smtClean="0">
                <a:effectLst>
                  <a:outerShdw blurRad="38100" dist="38100" dir="2700000" algn="tl">
                    <a:srgbClr val="C0C0C0"/>
                  </a:outerShdw>
                </a:effectLst>
              </a:rPr>
              <a:t>com </a:t>
            </a:r>
            <a:r>
              <a:rPr lang="pt-BR" altLang="pt-BR" sz="2200" smtClean="0">
                <a:solidFill>
                  <a:srgbClr val="FF0000"/>
                </a:solidFill>
                <a:effectLst>
                  <a:outerShdw blurRad="38100" dist="38100" dir="2700000" algn="tl">
                    <a:srgbClr val="C0C0C0"/>
                  </a:outerShdw>
                </a:effectLst>
              </a:rPr>
              <a:t>informações processadas numa central e mostradas em 74 PMVs e na Internet</a:t>
            </a:r>
            <a:r>
              <a:rPr lang="pt-BR" altLang="pt-BR" sz="2200" smtClean="0">
                <a:effectLst>
                  <a:outerShdw blurRad="38100" dist="38100" dir="2700000" algn="tl">
                    <a:srgbClr val="C0C0C0"/>
                  </a:outerShdw>
                </a:effectLst>
              </a:rPr>
              <a:t> pelo site </a:t>
            </a:r>
            <a:r>
              <a:rPr lang="pt-BR" altLang="pt-BR" sz="2200" smtClean="0">
                <a:effectLst>
                  <a:outerShdw blurRad="38100" dist="38100" dir="2700000" algn="tl">
                    <a:srgbClr val="C0C0C0"/>
                  </a:outerShdw>
                </a:effectLst>
                <a:hlinkClick r:id="rId3"/>
              </a:rPr>
              <a:t>http://www.netcologne.de/koelnverkehr</a:t>
            </a:r>
            <a:endParaRPr lang="pt-BR" altLang="pt-BR" sz="22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0" name="Rectangle 2"/>
          <p:cNvSpPr>
            <a:spLocks noGrp="1"/>
          </p:cNvSpPr>
          <p:nvPr>
            <p:ph type="title"/>
          </p:nvPr>
        </p:nvSpPr>
        <p:spPr>
          <a:xfrm>
            <a:off x="179388" y="115888"/>
            <a:ext cx="8893175" cy="990600"/>
          </a:xfrm>
        </p:spPr>
        <p:txBody>
          <a:bodyPr/>
          <a:lstStyle/>
          <a:p>
            <a:r>
              <a:rPr lang="pt-BR" altLang="pt-BR" sz="3200" b="1" dirty="0" smtClean="0">
                <a:solidFill>
                  <a:srgbClr val="FF0000"/>
                </a:solidFill>
                <a:effectLst>
                  <a:outerShdw blurRad="38100" dist="38100" dir="2700000" algn="tl">
                    <a:srgbClr val="C0C0C0"/>
                  </a:outerShdw>
                </a:effectLst>
              </a:rPr>
              <a:t>Reflexões:</a:t>
            </a:r>
            <a:r>
              <a:rPr lang="pt-BR" altLang="pt-BR" sz="4000" b="1" dirty="0" smtClean="0">
                <a:solidFill>
                  <a:srgbClr val="FF0000"/>
                </a:solidFill>
                <a:effectLst>
                  <a:outerShdw blurRad="38100" dist="38100" dir="2700000" algn="tl">
                    <a:srgbClr val="C0C0C0"/>
                  </a:outerShdw>
                </a:effectLst>
              </a:rPr>
              <a:t> </a:t>
            </a:r>
            <a:r>
              <a:rPr lang="pt-BR" altLang="pt-BR" sz="4800" b="1" dirty="0" smtClean="0">
                <a:solidFill>
                  <a:srgbClr val="FF0000"/>
                </a:solidFill>
                <a:effectLst>
                  <a:outerShdw blurRad="38100" dist="38100" dir="2700000" algn="tl">
                    <a:srgbClr val="C0C0C0"/>
                  </a:outerShdw>
                </a:effectLst>
                <a:cs typeface="Times New Roman" pitchFamily="18" charset="0"/>
              </a:rPr>
              <a:t> </a:t>
            </a:r>
            <a:r>
              <a:rPr lang="pt-BR" altLang="pt-BR" sz="2400" b="1" dirty="0" smtClean="0">
                <a:solidFill>
                  <a:srgbClr val="FF0000"/>
                </a:solidFill>
                <a:effectLst>
                  <a:outerShdw blurRad="38100" dist="38100" dir="2700000" algn="tl">
                    <a:srgbClr val="C0C0C0"/>
                  </a:outerShdw>
                </a:effectLst>
              </a:rPr>
              <a:t>Potencial de Impactos e Impactos Medidos</a:t>
            </a:r>
            <a:r>
              <a:rPr lang="pt-BR" altLang="pt-BR" sz="4000" b="1" dirty="0" smtClean="0">
                <a:effectLst>
                  <a:outerShdw blurRad="38100" dist="38100" dir="2700000" algn="tl">
                    <a:srgbClr val="C0C0C0"/>
                  </a:outerShdw>
                </a:effectLst>
              </a:rPr>
              <a:t> </a:t>
            </a:r>
            <a:r>
              <a:rPr lang="pt-BR" altLang="pt-BR" sz="4000" b="1" dirty="0" smtClean="0">
                <a:solidFill>
                  <a:srgbClr val="FF0000"/>
                </a:solidFill>
                <a:effectLst>
                  <a:outerShdw blurRad="38100" dist="38100" dir="2700000" algn="tl">
                    <a:srgbClr val="C0C0C0"/>
                  </a:outerShdw>
                </a:effectLst>
              </a:rPr>
              <a:t/>
            </a:r>
            <a:br>
              <a:rPr lang="pt-BR" altLang="pt-BR" sz="4000" b="1" dirty="0" smtClean="0">
                <a:solidFill>
                  <a:srgbClr val="FF0000"/>
                </a:solidFill>
                <a:effectLst>
                  <a:outerShdw blurRad="38100" dist="38100" dir="2700000" algn="tl">
                    <a:srgbClr val="C0C0C0"/>
                  </a:outerShdw>
                </a:effectLst>
              </a:rPr>
            </a:br>
            <a:r>
              <a:rPr lang="pt-BR" altLang="pt-BR" sz="2400" b="1" dirty="0" smtClean="0">
                <a:solidFill>
                  <a:srgbClr val="0000CC"/>
                </a:solidFill>
              </a:rPr>
              <a:t>Gerenciamento de Estacionamentos: </a:t>
            </a:r>
            <a:r>
              <a:rPr lang="pt-BR" altLang="pt-BR" sz="2400" dirty="0" err="1" smtClean="0">
                <a:solidFill>
                  <a:srgbClr val="0000CC"/>
                </a:solidFill>
              </a:rPr>
              <a:t>Cologne</a:t>
            </a:r>
            <a:r>
              <a:rPr lang="pt-BR" altLang="pt-BR" sz="2400" dirty="0" smtClean="0">
                <a:solidFill>
                  <a:srgbClr val="0000CC"/>
                </a:solidFill>
              </a:rPr>
              <a:t> (Alemanha)</a:t>
            </a:r>
            <a:r>
              <a:rPr lang="pt-BR" altLang="pt-BR" sz="3600" dirty="0" smtClean="0"/>
              <a:t> </a:t>
            </a:r>
          </a:p>
        </p:txBody>
      </p:sp>
      <p:sp>
        <p:nvSpPr>
          <p:cNvPr id="1753091" name="Rectangle 3"/>
          <p:cNvSpPr>
            <a:spLocks noGrp="1"/>
          </p:cNvSpPr>
          <p:nvPr>
            <p:ph type="body" idx="1"/>
          </p:nvPr>
        </p:nvSpPr>
        <p:spPr>
          <a:xfrm>
            <a:off x="612775" y="1600200"/>
            <a:ext cx="8153400" cy="4781550"/>
          </a:xfrm>
        </p:spPr>
        <p:txBody>
          <a:bodyPr/>
          <a:lstStyle/>
          <a:p>
            <a:r>
              <a:rPr lang="pt-BR" altLang="pt-BR" smtClean="0">
                <a:effectLst>
                  <a:outerShdw blurRad="38100" dist="38100" dir="2700000" algn="tl">
                    <a:srgbClr val="C0C0C0"/>
                  </a:outerShdw>
                </a:effectLst>
              </a:rPr>
              <a:t>Tal sistema de aviso reduziu em 30% a busca de vagas pelos motoristas</a:t>
            </a:r>
          </a:p>
          <a:p>
            <a:pPr>
              <a:buFont typeface="Wingdings" pitchFamily="2" charset="2"/>
              <a:buNone/>
            </a:pPr>
            <a:endParaRPr lang="pt-BR" altLang="pt-BR" smtClean="0">
              <a:effectLst>
                <a:outerShdw blurRad="38100" dist="38100" dir="2700000" algn="tl">
                  <a:srgbClr val="C0C0C0"/>
                </a:outerShdw>
              </a:effectLst>
            </a:endParaRPr>
          </a:p>
          <a:p>
            <a:r>
              <a:rPr lang="pt-BR" altLang="pt-BR" smtClean="0">
                <a:effectLst>
                  <a:outerShdw blurRad="38100" dist="38100" dir="2700000" algn="tl">
                    <a:srgbClr val="C0C0C0"/>
                  </a:outerShdw>
                </a:effectLst>
              </a:rPr>
              <a:t>Pesquisas mostraram que:</a:t>
            </a:r>
          </a:p>
          <a:p>
            <a:pPr lvl="1"/>
            <a:r>
              <a:rPr lang="pt-BR" altLang="pt-BR" smtClean="0">
                <a:solidFill>
                  <a:srgbClr val="FF0000"/>
                </a:solidFill>
                <a:effectLst>
                  <a:outerShdw blurRad="38100" dist="38100" dir="2700000" algn="tl">
                    <a:srgbClr val="C0C0C0"/>
                  </a:outerShdw>
                </a:effectLst>
              </a:rPr>
              <a:t>90% dos condutores estavam familiarizados com o sistema</a:t>
            </a:r>
          </a:p>
          <a:p>
            <a:pPr lvl="1"/>
            <a:r>
              <a:rPr lang="pt-BR" altLang="pt-BR" smtClean="0">
                <a:solidFill>
                  <a:srgbClr val="FF0000"/>
                </a:solidFill>
                <a:effectLst>
                  <a:outerShdw blurRad="38100" dist="38100" dir="2700000" algn="tl">
                    <a:srgbClr val="C0C0C0"/>
                  </a:outerShdw>
                </a:effectLst>
              </a:rPr>
              <a:t>79% o utilizaram regular ou ocasionalmente e</a:t>
            </a:r>
          </a:p>
          <a:p>
            <a:pPr lvl="1"/>
            <a:r>
              <a:rPr lang="pt-BR" altLang="pt-BR" smtClean="0">
                <a:solidFill>
                  <a:srgbClr val="FF0000"/>
                </a:solidFill>
                <a:effectLst>
                  <a:outerShdw blurRad="38100" dist="38100" dir="2700000" algn="tl">
                    <a:srgbClr val="C0C0C0"/>
                  </a:outerShdw>
                </a:effectLst>
              </a:rPr>
              <a:t>foi  “apreciado”  por 88% dos usuários</a:t>
            </a:r>
            <a:r>
              <a:rPr lang="pt-BR" altLang="pt-BR"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Text Box 2"/>
          <p:cNvSpPr txBox="1">
            <a:spLocks noChangeArrowheads="1"/>
          </p:cNvSpPr>
          <p:nvPr/>
        </p:nvSpPr>
        <p:spPr bwMode="auto">
          <a:xfrm>
            <a:off x="533400" y="304800"/>
            <a:ext cx="8256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pt-BR" altLang="pt-BR" sz="2800" b="1">
                <a:solidFill>
                  <a:schemeClr val="accent2"/>
                </a:solidFill>
                <a:latin typeface="Times New Roman" pitchFamily="18" charset="0"/>
              </a:rPr>
              <a:t>Sistema de Avisos sobre Poluição em Atenas / Grécia</a:t>
            </a:r>
            <a:r>
              <a:rPr lang="pt-BR" altLang="pt-BR" sz="2400">
                <a:latin typeface="Times New Roman" pitchFamily="18" charset="0"/>
              </a:rPr>
              <a:t> </a:t>
            </a:r>
          </a:p>
        </p:txBody>
      </p:sp>
      <p:pic>
        <p:nvPicPr>
          <p:cNvPr id="1675267" name="Picture 3" desc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3836988"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75266"/>
                                        </p:tgtEl>
                                        <p:attrNameLst>
                                          <p:attrName>style.visibility</p:attrName>
                                        </p:attrNameLst>
                                      </p:cBhvr>
                                      <p:to>
                                        <p:strVal val="visible"/>
                                      </p:to>
                                    </p:set>
                                    <p:anim calcmode="lin" valueType="num">
                                      <p:cBhvr additive="base">
                                        <p:cTn id="7" dur="500" fill="hold"/>
                                        <p:tgtEl>
                                          <p:spTgt spid="1675266"/>
                                        </p:tgtEl>
                                        <p:attrNameLst>
                                          <p:attrName>ppt_x</p:attrName>
                                        </p:attrNameLst>
                                      </p:cBhvr>
                                      <p:tavLst>
                                        <p:tav tm="0">
                                          <p:val>
                                            <p:strVal val="0-#ppt_w/2"/>
                                          </p:val>
                                        </p:tav>
                                        <p:tav tm="100000">
                                          <p:val>
                                            <p:strVal val="#ppt_x"/>
                                          </p:val>
                                        </p:tav>
                                      </p:tavLst>
                                    </p:anim>
                                    <p:anim calcmode="lin" valueType="num">
                                      <p:cBhvr additive="base">
                                        <p:cTn id="8" dur="500" fill="hold"/>
                                        <p:tgtEl>
                                          <p:spTgt spid="16752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9" presetClass="entr" presetSubtype="0" fill="hold" nodeType="afterEffect">
                                  <p:stCondLst>
                                    <p:cond delay="2000"/>
                                  </p:stCondLst>
                                  <p:childTnLst>
                                    <p:set>
                                      <p:cBhvr>
                                        <p:cTn id="11" dur="1" fill="hold">
                                          <p:stCondLst>
                                            <p:cond delay="0"/>
                                          </p:stCondLst>
                                        </p:cTn>
                                        <p:tgtEl>
                                          <p:spTgt spid="1675267"/>
                                        </p:tgtEl>
                                        <p:attrNameLst>
                                          <p:attrName>style.visibility</p:attrName>
                                        </p:attrNameLst>
                                      </p:cBhvr>
                                      <p:to>
                                        <p:strVal val="visible"/>
                                      </p:to>
                                    </p:set>
                                    <p:animEffect transition="in" filter="dissolve">
                                      <p:cBhvr>
                                        <p:cTn id="12" dur="500"/>
                                        <p:tgtEl>
                                          <p:spTgt spid="1675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526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p:cNvSpPr>
          <p:nvPr>
            <p:ph type="title"/>
          </p:nvPr>
        </p:nvSpPr>
        <p:spPr>
          <a:xfrm>
            <a:off x="179388" y="350838"/>
            <a:ext cx="8893175" cy="990600"/>
          </a:xfrm>
        </p:spPr>
        <p:txBody>
          <a:bodyPr/>
          <a:lstStyle/>
          <a:p>
            <a:r>
              <a:rPr lang="pt-BR" altLang="pt-BR" sz="3200" b="1" dirty="0" smtClean="0">
                <a:solidFill>
                  <a:srgbClr val="FF0000"/>
                </a:solidFill>
              </a:rPr>
              <a:t>Reflexões:</a:t>
            </a:r>
            <a:r>
              <a:rPr lang="pt-BR" altLang="pt-BR" sz="4000" b="1" dirty="0" smtClean="0">
                <a:solidFill>
                  <a:srgbClr val="FF0000"/>
                </a:solidFill>
              </a:rPr>
              <a:t> </a:t>
            </a:r>
            <a:r>
              <a:rPr lang="pt-BR" altLang="pt-BR" sz="4800" b="1" dirty="0" smtClean="0">
                <a:solidFill>
                  <a:srgbClr val="FF0000"/>
                </a:solidFill>
                <a:cs typeface="Times New Roman" pitchFamily="18" charset="0"/>
              </a:rPr>
              <a:t> </a:t>
            </a:r>
            <a:r>
              <a:rPr lang="pt-BR" altLang="pt-BR" sz="2400" b="1" dirty="0" smtClean="0">
                <a:solidFill>
                  <a:srgbClr val="FF0000"/>
                </a:solidFill>
              </a:rPr>
              <a:t>Potencial de Impactos e Impactos Medidos</a:t>
            </a:r>
            <a:r>
              <a:rPr lang="pt-BR" altLang="pt-BR" sz="4000" b="1" dirty="0" smtClean="0"/>
              <a:t> </a:t>
            </a:r>
            <a:r>
              <a:rPr lang="pt-BR" altLang="pt-BR" sz="4000" b="1" dirty="0" smtClean="0">
                <a:solidFill>
                  <a:srgbClr val="FF0000"/>
                </a:solidFill>
              </a:rPr>
              <a:t/>
            </a:r>
            <a:br>
              <a:rPr lang="pt-BR" altLang="pt-BR" sz="4000" b="1" dirty="0" smtClean="0">
                <a:solidFill>
                  <a:srgbClr val="FF0000"/>
                </a:solidFill>
              </a:rPr>
            </a:br>
            <a:r>
              <a:rPr lang="pt-BR" altLang="pt-BR" sz="4000" b="1" dirty="0" smtClean="0">
                <a:solidFill>
                  <a:srgbClr val="0000CC"/>
                </a:solidFill>
              </a:rPr>
              <a:t>“</a:t>
            </a:r>
            <a:r>
              <a:rPr lang="pt-BR" altLang="pt-BR" sz="3200" b="1" dirty="0" smtClean="0">
                <a:solidFill>
                  <a:srgbClr val="0000CC"/>
                </a:solidFill>
              </a:rPr>
              <a:t>Gerenciamento ambiental”: </a:t>
            </a:r>
            <a:r>
              <a:rPr lang="pt-BR" altLang="pt-BR" sz="3200" dirty="0" smtClean="0">
                <a:solidFill>
                  <a:srgbClr val="0000CC"/>
                </a:solidFill>
              </a:rPr>
              <a:t>Atenas (Grécia)</a:t>
            </a:r>
            <a:r>
              <a:rPr lang="pt-BR" altLang="pt-BR" sz="3600" dirty="0" smtClean="0"/>
              <a:t/>
            </a:r>
            <a:br>
              <a:rPr lang="pt-BR" altLang="pt-BR" sz="3600" dirty="0" smtClean="0"/>
            </a:br>
            <a:endParaRPr lang="pt-BR" altLang="pt-BR" sz="3600" dirty="0" smtClean="0"/>
          </a:p>
        </p:txBody>
      </p:sp>
      <p:sp>
        <p:nvSpPr>
          <p:cNvPr id="1677315" name="Rectangle 3"/>
          <p:cNvSpPr>
            <a:spLocks noGrp="1"/>
          </p:cNvSpPr>
          <p:nvPr>
            <p:ph type="body" idx="1"/>
          </p:nvPr>
        </p:nvSpPr>
        <p:spPr>
          <a:xfrm>
            <a:off x="395288" y="1412875"/>
            <a:ext cx="8497887" cy="4781550"/>
          </a:xfrm>
        </p:spPr>
        <p:txBody>
          <a:bodyPr/>
          <a:lstStyle/>
          <a:p>
            <a:pPr marL="400050" indent="-400050">
              <a:lnSpc>
                <a:spcPct val="90000"/>
              </a:lnSpc>
            </a:pPr>
            <a:r>
              <a:rPr lang="pt-BR" altLang="pt-BR" sz="2800" dirty="0" smtClean="0">
                <a:solidFill>
                  <a:srgbClr val="FF0000"/>
                </a:solidFill>
                <a:effectLst>
                  <a:outerShdw blurRad="38100" dist="38100" dir="2700000" algn="tl">
                    <a:srgbClr val="C0C0C0"/>
                  </a:outerShdw>
                </a:effectLst>
              </a:rPr>
              <a:t>Cidades sensíveis às condições climáticas</a:t>
            </a:r>
            <a:r>
              <a:rPr lang="pt-BR" altLang="pt-BR" sz="2800" dirty="0" smtClean="0">
                <a:effectLst>
                  <a:outerShdw blurRad="38100" dist="38100" dir="2700000" algn="tl">
                    <a:srgbClr val="C0C0C0"/>
                  </a:outerShdw>
                </a:effectLst>
              </a:rPr>
              <a:t> e que podem se complicar</a:t>
            </a:r>
          </a:p>
          <a:p>
            <a:pPr marL="747713" lvl="1" indent="-381000">
              <a:lnSpc>
                <a:spcPct val="90000"/>
              </a:lnSpc>
            </a:pPr>
            <a:r>
              <a:rPr lang="pt-BR" altLang="pt-BR" sz="2400" dirty="0" smtClean="0">
                <a:effectLst>
                  <a:outerShdw blurRad="38100" dist="38100" dir="2700000" algn="tl">
                    <a:srgbClr val="C0C0C0"/>
                  </a:outerShdw>
                </a:effectLst>
              </a:rPr>
              <a:t>piorando a qualidade do ar</a:t>
            </a:r>
          </a:p>
          <a:p>
            <a:pPr marL="747713" lvl="1" indent="-381000">
              <a:lnSpc>
                <a:spcPct val="90000"/>
              </a:lnSpc>
            </a:pPr>
            <a:r>
              <a:rPr lang="pt-BR" altLang="pt-BR" sz="2400" dirty="0" smtClean="0">
                <a:effectLst>
                  <a:outerShdw blurRad="38100" dist="38100" dir="2700000" algn="tl">
                    <a:srgbClr val="C0C0C0"/>
                  </a:outerShdw>
                </a:effectLst>
              </a:rPr>
              <a:t>devido ao aumento no volume de tráfego</a:t>
            </a:r>
          </a:p>
          <a:p>
            <a:pPr marL="400050" indent="-400050">
              <a:lnSpc>
                <a:spcPct val="90000"/>
              </a:lnSpc>
            </a:pPr>
            <a:r>
              <a:rPr lang="pt-BR" altLang="pt-BR" sz="2800" dirty="0" smtClean="0">
                <a:effectLst>
                  <a:outerShdw blurRad="38100" dist="38100" dir="2700000" algn="tl">
                    <a:srgbClr val="C0C0C0"/>
                  </a:outerShdw>
                </a:effectLst>
              </a:rPr>
              <a:t>Necessitam de sistemas:</a:t>
            </a:r>
          </a:p>
          <a:p>
            <a:pPr marL="747713" lvl="1" indent="-381000">
              <a:lnSpc>
                <a:spcPct val="90000"/>
              </a:lnSpc>
            </a:pPr>
            <a:r>
              <a:rPr lang="pt-BR" altLang="pt-BR" sz="2400" dirty="0" smtClean="0">
                <a:effectLst>
                  <a:outerShdw blurRad="38100" dist="38100" dir="2700000" algn="tl">
                    <a:srgbClr val="C0C0C0"/>
                  </a:outerShdw>
                </a:effectLst>
              </a:rPr>
              <a:t>para medir esses parâmetros</a:t>
            </a:r>
          </a:p>
          <a:p>
            <a:pPr marL="747713" lvl="1" indent="-381000">
              <a:lnSpc>
                <a:spcPct val="90000"/>
              </a:lnSpc>
            </a:pPr>
            <a:r>
              <a:rPr lang="pt-BR" altLang="pt-BR" sz="2400" dirty="0" smtClean="0">
                <a:effectLst>
                  <a:outerShdw blurRad="38100" dist="38100" dir="2700000" algn="tl">
                    <a:srgbClr val="C0C0C0"/>
                  </a:outerShdw>
                </a:effectLst>
              </a:rPr>
              <a:t>relacionando qualidade do ar e condições atmosféricas</a:t>
            </a:r>
          </a:p>
          <a:p>
            <a:pPr marL="400050" indent="-400050">
              <a:lnSpc>
                <a:spcPct val="90000"/>
              </a:lnSpc>
            </a:pPr>
            <a:r>
              <a:rPr lang="pt-BR" altLang="pt-BR" sz="2800" dirty="0" smtClean="0">
                <a:effectLst>
                  <a:outerShdw blurRad="38100" dist="38100" dir="2700000" algn="tl">
                    <a:srgbClr val="C0C0C0"/>
                  </a:outerShdw>
                </a:effectLst>
              </a:rPr>
              <a:t>Repassando as informações aos </a:t>
            </a:r>
            <a:r>
              <a:rPr lang="pt-BR" altLang="pt-BR" sz="2800" u="sng" dirty="0" smtClean="0">
                <a:effectLst>
                  <a:outerShdw blurRad="38100" dist="38100" dir="2700000" algn="tl">
                    <a:srgbClr val="C0C0C0"/>
                  </a:outerShdw>
                </a:effectLst>
              </a:rPr>
              <a:t>condutores</a:t>
            </a:r>
          </a:p>
          <a:p>
            <a:pPr marL="747713" lvl="1" indent="-381000">
              <a:lnSpc>
                <a:spcPct val="90000"/>
              </a:lnSpc>
            </a:pPr>
            <a:r>
              <a:rPr lang="pt-BR" altLang="pt-BR" sz="2400" dirty="0" smtClean="0">
                <a:effectLst>
                  <a:outerShdw blurRad="38100" dist="38100" dir="2700000" algn="tl">
                    <a:srgbClr val="C0C0C0"/>
                  </a:outerShdw>
                </a:effectLst>
              </a:rPr>
              <a:t>pelo rádio, </a:t>
            </a:r>
            <a:r>
              <a:rPr lang="pt-BR" altLang="pt-BR" sz="2400" dirty="0" err="1" smtClean="0">
                <a:effectLst>
                  <a:outerShdw blurRad="38100" dist="38100" dir="2700000" algn="tl">
                    <a:srgbClr val="C0C0C0"/>
                  </a:outerShdw>
                </a:effectLst>
              </a:rPr>
              <a:t>PMVs</a:t>
            </a:r>
            <a:endParaRPr lang="pt-BR" altLang="pt-BR" sz="2400" dirty="0" smtClean="0">
              <a:effectLst>
                <a:outerShdw blurRad="38100" dist="38100" dir="2700000" algn="tl">
                  <a:srgbClr val="C0C0C0"/>
                </a:outerShdw>
              </a:effectLst>
            </a:endParaRPr>
          </a:p>
          <a:p>
            <a:pPr marL="747713" lvl="1" indent="-381000">
              <a:lnSpc>
                <a:spcPct val="90000"/>
              </a:lnSpc>
            </a:pPr>
            <a:r>
              <a:rPr lang="pt-BR" altLang="pt-BR" sz="2400" dirty="0" smtClean="0">
                <a:effectLst>
                  <a:outerShdw blurRad="38100" dist="38100" dir="2700000" algn="tl">
                    <a:srgbClr val="C0C0C0"/>
                  </a:outerShdw>
                </a:effectLst>
              </a:rPr>
              <a:t>sistemas de controle de acesso determinando o </a:t>
            </a:r>
            <a:r>
              <a:rPr lang="pt-BR" altLang="pt-BR" sz="2400" dirty="0" smtClean="0">
                <a:solidFill>
                  <a:srgbClr val="FF0000"/>
                </a:solidFill>
                <a:effectLst>
                  <a:outerShdw blurRad="38100" dist="38100" dir="2700000" algn="tl">
                    <a:srgbClr val="C0C0C0"/>
                  </a:outerShdw>
                </a:effectLst>
              </a:rPr>
              <a:t>valor dos sistemas de pedágio urbano</a:t>
            </a:r>
            <a:r>
              <a:rPr lang="pt-BR" altLang="pt-BR" sz="2400" dirty="0" smtClean="0">
                <a:effectLst>
                  <a:outerShdw blurRad="38100" dist="38100" dir="2700000" algn="tl">
                    <a:srgbClr val="C0C0C0"/>
                  </a:outerShdw>
                </a:effectLst>
              </a:rPr>
              <a:t> (</a:t>
            </a:r>
            <a:r>
              <a:rPr lang="en-US" altLang="pt-BR" sz="2400" b="1" i="1" dirty="0" smtClean="0">
                <a:solidFill>
                  <a:srgbClr val="FF0000"/>
                </a:solidFill>
                <a:effectLst>
                  <a:outerShdw blurRad="38100" dist="38100" dir="2700000" algn="tl">
                    <a:srgbClr val="C0C0C0"/>
                  </a:outerShdw>
                </a:effectLst>
              </a:rPr>
              <a:t>Congestion pricing</a:t>
            </a:r>
            <a:r>
              <a:rPr lang="pt-BR" altLang="pt-BR" sz="2400" i="1" dirty="0" smtClean="0">
                <a:effectLst>
                  <a:outerShdw blurRad="38100" dist="38100" dir="2700000" algn="tl">
                    <a:srgbClr val="C0C0C0"/>
                  </a:outerShdw>
                </a:effectLst>
              </a:rPr>
              <a:t> / </a:t>
            </a:r>
            <a:r>
              <a:rPr lang="en-US" altLang="pt-BR" sz="2400" i="1" dirty="0" smtClean="0">
                <a:solidFill>
                  <a:srgbClr val="0000CC"/>
                </a:solidFill>
                <a:effectLst>
                  <a:outerShdw blurRad="38100" dist="38100" dir="2700000" algn="tl">
                    <a:srgbClr val="C0C0C0"/>
                  </a:outerShdw>
                </a:effectLst>
              </a:rPr>
              <a:t>Air quality based zone pricing</a:t>
            </a:r>
            <a:r>
              <a:rPr lang="pt-BR" altLang="pt-BR" sz="2400" dirty="0" smtClean="0">
                <a:effectLst>
                  <a:outerShdw blurRad="38100" dist="38100" dir="2700000" algn="tl">
                    <a:srgbClr val="C0C0C0"/>
                  </a:outerShdw>
                </a:effectLst>
              </a:rPr>
              <a:t>) em função da qualidade do ar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466" name="Rectangle 2"/>
          <p:cNvSpPr>
            <a:spLocks noGrp="1"/>
          </p:cNvSpPr>
          <p:nvPr>
            <p:ph type="body" idx="1"/>
          </p:nvPr>
        </p:nvSpPr>
        <p:spPr>
          <a:xfrm>
            <a:off x="612775" y="1600200"/>
            <a:ext cx="8153400" cy="4525963"/>
          </a:xfrm>
        </p:spPr>
        <p:txBody>
          <a:bodyPr/>
          <a:lstStyle/>
          <a:p>
            <a:endParaRPr lang="pt-BR" altLang="pt-BR" smtClean="0"/>
          </a:p>
        </p:txBody>
      </p:sp>
      <p:sp>
        <p:nvSpPr>
          <p:cNvPr id="1982467" name="Rectangle 3"/>
          <p:cNvSpPr>
            <a:spLocks noGrp="1"/>
          </p:cNvSpPr>
          <p:nvPr>
            <p:ph type="title"/>
          </p:nvPr>
        </p:nvSpPr>
        <p:spPr>
          <a:xfrm>
            <a:off x="609600" y="228600"/>
            <a:ext cx="8153400" cy="990600"/>
          </a:xfrm>
          <a:noFill/>
          <a:ln/>
        </p:spPr>
        <p:txBody>
          <a:bodyPr/>
          <a:lstStyle/>
          <a:p>
            <a:r>
              <a:rPr lang="pt-BR" altLang="pt-BR" sz="4800" b="1" smtClean="0">
                <a:solidFill>
                  <a:srgbClr val="FF0000"/>
                </a:solidFill>
                <a:effectLst>
                  <a:outerShdw blurRad="38100" dist="38100" dir="2700000" algn="tl">
                    <a:srgbClr val="C0C0C0"/>
                  </a:outerShdw>
                </a:effectLst>
              </a:rPr>
              <a:t>Modelos para Reflexões</a:t>
            </a:r>
            <a:endParaRPr lang="pt-BR" altLang="pt-BR" sz="4800" b="1" smtClean="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010" name="Retângulo 2"/>
          <p:cNvSpPr>
            <a:spLocks noChangeArrowheads="1"/>
          </p:cNvSpPr>
          <p:nvPr/>
        </p:nvSpPr>
        <p:spPr bwMode="auto">
          <a:xfrm>
            <a:off x="1241425" y="1989138"/>
            <a:ext cx="6661150" cy="4176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pt-BR"/>
          </a:p>
        </p:txBody>
      </p:sp>
      <p:sp>
        <p:nvSpPr>
          <p:cNvPr id="9" name="Forma livre 8"/>
          <p:cNvSpPr/>
          <p:nvPr/>
        </p:nvSpPr>
        <p:spPr>
          <a:xfrm>
            <a:off x="12446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1" name="Forma livre 10"/>
          <p:cNvSpPr/>
          <p:nvPr/>
        </p:nvSpPr>
        <p:spPr>
          <a:xfrm>
            <a:off x="25860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3" name="Forma livre 12">
            <a:hlinkClick r:id="rId3" action="ppaction://hlinksldjump"/>
          </p:cNvPr>
          <p:cNvSpPr/>
          <p:nvPr/>
        </p:nvSpPr>
        <p:spPr>
          <a:xfrm>
            <a:off x="3927475" y="5186363"/>
            <a:ext cx="1289050"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5" name="Forma livre 14"/>
          <p:cNvSpPr/>
          <p:nvPr/>
        </p:nvSpPr>
        <p:spPr>
          <a:xfrm>
            <a:off x="52705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grpSp>
        <p:nvGrpSpPr>
          <p:cNvPr id="1835015" name="Group 7"/>
          <p:cNvGrpSpPr>
            <a:grpSpLocks/>
          </p:cNvGrpSpPr>
          <p:nvPr/>
        </p:nvGrpSpPr>
        <p:grpSpPr bwMode="auto">
          <a:xfrm>
            <a:off x="1244600" y="1990725"/>
            <a:ext cx="6657975" cy="3108325"/>
            <a:chOff x="784" y="1254"/>
            <a:chExt cx="4194" cy="1958"/>
          </a:xfrm>
        </p:grpSpPr>
        <p:sp>
          <p:nvSpPr>
            <p:cNvPr id="6" name="Forma livre 5"/>
            <p:cNvSpPr/>
            <p:nvPr/>
          </p:nvSpPr>
          <p:spPr>
            <a:xfrm>
              <a:off x="784" y="1254"/>
              <a:ext cx="4192"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tx2">
                <a:lumMod val="50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5720" rIns="45720" spcCol="1270" anchor="ctr"/>
            <a:lstStyle/>
            <a:p>
              <a:pPr algn="ctr" defTabSz="533400" eaLnBrk="1" fontAlgn="auto" hangingPunct="1">
                <a:lnSpc>
                  <a:spcPct val="90000"/>
                </a:lnSpc>
                <a:spcBef>
                  <a:spcPct val="0"/>
                </a:spcBef>
                <a:spcAft>
                  <a:spcPct val="35000"/>
                </a:spcAft>
                <a:buClrTx/>
                <a:buSzTx/>
                <a:buFontTx/>
                <a:buNone/>
                <a:defRPr/>
              </a:pPr>
              <a:r>
                <a:rPr lang="pt-BR" sz="1200" dirty="0">
                  <a:effectLst>
                    <a:outerShdw blurRad="38100" dist="38100" dir="2700000" algn="tl">
                      <a:srgbClr val="000000">
                        <a:alpha val="43137"/>
                      </a:srgbClr>
                    </a:outerShdw>
                  </a:effectLst>
                  <a:latin typeface="Arial Narrow" pitchFamily="34" charset="0"/>
                  <a:cs typeface="Arial" pitchFamily="34" charset="0"/>
                </a:rPr>
                <a:t> </a:t>
              </a:r>
              <a:r>
                <a:rPr lang="pt-BR" sz="2000" dirty="0">
                  <a:effectLst>
                    <a:outerShdw blurRad="38100" dist="38100" dir="2700000" algn="tl">
                      <a:srgbClr val="000000">
                        <a:alpha val="43137"/>
                      </a:srgbClr>
                    </a:outerShdw>
                  </a:effectLst>
                  <a:latin typeface="Arial Narrow" pitchFamily="34" charset="0"/>
                  <a:cs typeface="Arial" pitchFamily="34" charset="0"/>
                </a:rPr>
                <a:t>Arquitetura de referência de ITS</a:t>
              </a:r>
            </a:p>
          </p:txBody>
        </p:sp>
        <p:sp>
          <p:nvSpPr>
            <p:cNvPr id="7" name="Forma livre 6"/>
            <p:cNvSpPr/>
            <p:nvPr/>
          </p:nvSpPr>
          <p:spPr>
            <a:xfrm>
              <a:off x="785" y="1925"/>
              <a:ext cx="4193"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accent2">
                <a:lumMod val="7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53340" tIns="53340" rIns="53340" bIns="53340" spcCol="1270" anchor="ctr"/>
            <a:lstStyle/>
            <a:p>
              <a:pPr algn="ctr" defTabSz="622300" eaLnBrk="1" fontAlgn="auto" hangingPunct="1">
                <a:lnSpc>
                  <a:spcPct val="90000"/>
                </a:lnSpc>
                <a:spcBef>
                  <a:spcPct val="0"/>
                </a:spcBef>
                <a:spcAft>
                  <a:spcPct val="35000"/>
                </a:spcAft>
                <a:buClrTx/>
                <a:buSzTx/>
                <a:buFontTx/>
                <a:buNone/>
                <a:defRPr/>
              </a:pPr>
              <a:r>
                <a:rPr lang="pt-BR" sz="1400" dirty="0">
                  <a:effectLst>
                    <a:outerShdw blurRad="38100" dist="38100" dir="2700000" algn="tl">
                      <a:srgbClr val="000000">
                        <a:alpha val="43137"/>
                      </a:srgbClr>
                    </a:outerShdw>
                  </a:effectLst>
                  <a:latin typeface="Arial Narrow" pitchFamily="34" charset="0"/>
                  <a:cs typeface="Arial" pitchFamily="34" charset="0"/>
                </a:rPr>
                <a:t>2. Operações e gerenciamento de tráfego</a:t>
              </a:r>
            </a:p>
          </p:txBody>
        </p:sp>
        <p:sp>
          <p:nvSpPr>
            <p:cNvPr id="8" name="Forma livre 7"/>
            <p:cNvSpPr/>
            <p:nvPr/>
          </p:nvSpPr>
          <p:spPr>
            <a:xfrm>
              <a:off x="784"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2.1 Gerenciamento e controle de tráfego</a:t>
              </a:r>
            </a:p>
          </p:txBody>
        </p:sp>
        <p:sp>
          <p:nvSpPr>
            <p:cNvPr id="10" name="Forma livre 9"/>
            <p:cNvSpPr/>
            <p:nvPr/>
          </p:nvSpPr>
          <p:spPr>
            <a:xfrm>
              <a:off x="1629"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2.2 Gerenciamento de incidentes relacionados ao transporte</a:t>
              </a:r>
            </a:p>
          </p:txBody>
        </p:sp>
        <p:sp>
          <p:nvSpPr>
            <p:cNvPr id="12" name="Forma livre 11"/>
            <p:cNvSpPr/>
            <p:nvPr/>
          </p:nvSpPr>
          <p:spPr>
            <a:xfrm>
              <a:off x="2474" y="2596"/>
              <a:ext cx="812"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2.3 Gerenciamento de demanda</a:t>
              </a:r>
            </a:p>
          </p:txBody>
        </p:sp>
        <p:sp>
          <p:nvSpPr>
            <p:cNvPr id="14" name="Forma livre 13"/>
            <p:cNvSpPr/>
            <p:nvPr/>
          </p:nvSpPr>
          <p:spPr>
            <a:xfrm>
              <a:off x="3320"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2.4 Gerenciamento de manutenção da infraestrutura do transporte</a:t>
              </a:r>
            </a:p>
          </p:txBody>
        </p:sp>
        <p:sp>
          <p:nvSpPr>
            <p:cNvPr id="16" name="Forma livre 15"/>
            <p:cNvSpPr/>
            <p:nvPr/>
          </p:nvSpPr>
          <p:spPr>
            <a:xfrm>
              <a:off x="4165"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b="1" dirty="0">
                  <a:solidFill>
                    <a:srgbClr val="FFFF00"/>
                  </a:solidFill>
                  <a:effectLst>
                    <a:outerShdw blurRad="38100" dist="38100" dir="2700000" algn="tl">
                      <a:srgbClr val="000000">
                        <a:alpha val="43137"/>
                      </a:srgbClr>
                    </a:outerShdw>
                  </a:effectLst>
                  <a:latin typeface="Arial Narrow" pitchFamily="34" charset="0"/>
                  <a:cs typeface="Arial" pitchFamily="34" charset="0"/>
                </a:rPr>
                <a:t>2.5 Diretrizes/ cumprimento das regras de trânsito</a:t>
              </a:r>
            </a:p>
          </p:txBody>
        </p:sp>
      </p:grpSp>
      <p:sp>
        <p:nvSpPr>
          <p:cNvPr id="17" name="Forma livre 16"/>
          <p:cNvSpPr/>
          <p:nvPr/>
        </p:nvSpPr>
        <p:spPr>
          <a:xfrm>
            <a:off x="66119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835024" name="Rectangle 16"/>
          <p:cNvSpPr>
            <a:spLocks/>
          </p:cNvSpPr>
          <p:nvPr/>
        </p:nvSpPr>
        <p:spPr bwMode="auto">
          <a:xfrm>
            <a:off x="250825" y="228600"/>
            <a:ext cx="8713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itchFamily="34" charset="0"/>
              </a:defRPr>
            </a:lvl1pPr>
            <a:lvl2pPr>
              <a:spcBef>
                <a:spcPct val="0"/>
              </a:spcBef>
              <a:defRPr sz="4400">
                <a:solidFill>
                  <a:schemeClr val="tx2"/>
                </a:solidFill>
                <a:latin typeface="Tw Cen MT" pitchFamily="34" charset="0"/>
              </a:defRPr>
            </a:lvl2pPr>
            <a:lvl3pPr>
              <a:spcBef>
                <a:spcPct val="0"/>
              </a:spcBef>
              <a:defRPr sz="4400">
                <a:solidFill>
                  <a:schemeClr val="tx2"/>
                </a:solidFill>
                <a:latin typeface="Tw Cen MT" pitchFamily="34" charset="0"/>
              </a:defRPr>
            </a:lvl3pPr>
            <a:lvl4pPr>
              <a:spcBef>
                <a:spcPct val="0"/>
              </a:spcBef>
              <a:defRPr sz="4400">
                <a:solidFill>
                  <a:schemeClr val="tx2"/>
                </a:solidFill>
                <a:latin typeface="Tw Cen MT" pitchFamily="34" charset="0"/>
              </a:defRPr>
            </a:lvl4pPr>
            <a:lvl5pPr>
              <a:spcBef>
                <a:spcPct val="0"/>
              </a:spcBef>
              <a:defRPr sz="4400">
                <a:solidFill>
                  <a:schemeClr val="tx2"/>
                </a:solidFill>
                <a:latin typeface="Tw Cen MT" pitchFamily="34" charset="0"/>
              </a:defRPr>
            </a:lvl5pPr>
            <a:lvl6pPr marL="457200" eaLnBrk="0" fontAlgn="base" hangingPunct="0">
              <a:spcBef>
                <a:spcPct val="0"/>
              </a:spcBef>
              <a:spcAft>
                <a:spcPct val="0"/>
              </a:spcAft>
              <a:defRPr sz="4400">
                <a:solidFill>
                  <a:schemeClr val="tx2"/>
                </a:solidFill>
                <a:latin typeface="Tw Cen MT" pitchFamily="34" charset="0"/>
              </a:defRPr>
            </a:lvl6pPr>
            <a:lvl7pPr marL="914400" eaLnBrk="0" fontAlgn="base" hangingPunct="0">
              <a:spcBef>
                <a:spcPct val="0"/>
              </a:spcBef>
              <a:spcAft>
                <a:spcPct val="0"/>
              </a:spcAft>
              <a:defRPr sz="4400">
                <a:solidFill>
                  <a:schemeClr val="tx2"/>
                </a:solidFill>
                <a:latin typeface="Tw Cen MT" pitchFamily="34" charset="0"/>
              </a:defRPr>
            </a:lvl7pPr>
            <a:lvl8pPr marL="1371600" eaLnBrk="0" fontAlgn="base" hangingPunct="0">
              <a:spcBef>
                <a:spcPct val="0"/>
              </a:spcBef>
              <a:spcAft>
                <a:spcPct val="0"/>
              </a:spcAft>
              <a:defRPr sz="4400">
                <a:solidFill>
                  <a:schemeClr val="tx2"/>
                </a:solidFill>
                <a:latin typeface="Tw Cen MT" pitchFamily="34" charset="0"/>
              </a:defRPr>
            </a:lvl8pPr>
            <a:lvl9pPr marL="1828800" eaLnBrk="0" fontAlgn="base" hangingPunct="0">
              <a:spcBef>
                <a:spcPct val="0"/>
              </a:spcBef>
              <a:spcAft>
                <a:spcPct val="0"/>
              </a:spcAft>
              <a:defRPr sz="4400">
                <a:solidFill>
                  <a:schemeClr val="tx2"/>
                </a:solidFill>
                <a:latin typeface="Tw Cen MT" pitchFamily="34" charset="0"/>
              </a:defRPr>
            </a:lvl9pPr>
          </a:lstStyle>
          <a:p>
            <a:pPr>
              <a:buClrTx/>
              <a:buSzTx/>
              <a:buFontTx/>
              <a:buNone/>
            </a:pPr>
            <a:r>
              <a:rPr lang="pt-BR" altLang="pt-BR" sz="2800" b="1" dirty="0"/>
              <a:t>14813 – 1:</a:t>
            </a:r>
            <a:r>
              <a:rPr lang="pt-BR" altLang="pt-BR" sz="3200" b="1" dirty="0"/>
              <a:t> Domínios de serviços (grupos) ITS</a:t>
            </a:r>
            <a:r>
              <a:rPr lang="pt-BR" altLang="pt-BR" sz="3200"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p:cNvSpPr>
          <p:nvPr>
            <p:ph type="subTitle" idx="1"/>
          </p:nvPr>
        </p:nvSpPr>
        <p:spPr>
          <a:xfrm>
            <a:off x="611188" y="2060575"/>
            <a:ext cx="7921625" cy="3816350"/>
          </a:xfrm>
        </p:spPr>
        <p:txBody>
          <a:bodyPr/>
          <a:lstStyle/>
          <a:p>
            <a:pPr>
              <a:lnSpc>
                <a:spcPct val="90000"/>
              </a:lnSpc>
            </a:pPr>
            <a:r>
              <a:rPr lang="pt-BR" altLang="pt-BR" sz="4000" b="1" smtClean="0">
                <a:solidFill>
                  <a:srgbClr val="006666"/>
                </a:solidFill>
                <a:latin typeface="Arial" pitchFamily="34" charset="0"/>
                <a:cs typeface="Times New Roman" pitchFamily="18" charset="0"/>
              </a:rPr>
              <a:t>ATMS</a:t>
            </a:r>
            <a:endParaRPr lang="pt-BR" altLang="pt-BR" sz="7300" smtClean="0">
              <a:solidFill>
                <a:srgbClr val="006666"/>
              </a:solidFill>
            </a:endParaRPr>
          </a:p>
          <a:p>
            <a:pPr marL="366713" lvl="1" eaLnBrk="1" hangingPunct="1">
              <a:lnSpc>
                <a:spcPct val="90000"/>
              </a:lnSpc>
            </a:pPr>
            <a:endParaRPr lang="pt-BR" altLang="pt-BR" sz="3700" b="1" smtClean="0">
              <a:solidFill>
                <a:srgbClr val="333300"/>
              </a:solidFill>
              <a:cs typeface="Times New Roman" pitchFamily="18" charset="0"/>
            </a:endParaRPr>
          </a:p>
          <a:p>
            <a:pPr marL="366713" lvl="1" eaLnBrk="1" hangingPunct="1">
              <a:lnSpc>
                <a:spcPct val="90000"/>
              </a:lnSpc>
            </a:pPr>
            <a:r>
              <a:rPr lang="pt-BR" altLang="pt-BR" sz="2900" b="1" smtClean="0">
                <a:solidFill>
                  <a:srgbClr val="333300"/>
                </a:solidFill>
                <a:cs typeface="Times New Roman" pitchFamily="18" charset="0"/>
              </a:rPr>
              <a:t>Gerenciamento de Tráfego </a:t>
            </a:r>
          </a:p>
          <a:p>
            <a:pPr marL="685800" lvl="2" eaLnBrk="1" hangingPunct="1">
              <a:lnSpc>
                <a:spcPct val="90000"/>
              </a:lnSpc>
            </a:pPr>
            <a:r>
              <a:rPr lang="pt-BR" altLang="pt-BR" sz="2800" b="1" smtClean="0">
                <a:solidFill>
                  <a:srgbClr val="333300"/>
                </a:solidFill>
                <a:cs typeface="Times New Roman" pitchFamily="18" charset="0"/>
              </a:rPr>
              <a:t>ITMS: </a:t>
            </a:r>
            <a:r>
              <a:rPr lang="pt-BR" altLang="pt-BR" smtClean="0">
                <a:solidFill>
                  <a:srgbClr val="FF0000"/>
                </a:solidFill>
                <a:cs typeface="Times New Roman" pitchFamily="18" charset="0"/>
              </a:rPr>
              <a:t>Intelligent</a:t>
            </a:r>
            <a:r>
              <a:rPr lang="pt-BR" altLang="pt-BR" sz="2800" b="1" smtClean="0">
                <a:solidFill>
                  <a:srgbClr val="333300"/>
                </a:solidFill>
                <a:cs typeface="Times New Roman" pitchFamily="18" charset="0"/>
              </a:rPr>
              <a:t> (</a:t>
            </a:r>
            <a:r>
              <a:rPr lang="en-US" altLang="pt-BR" smtClean="0"/>
              <a:t>Advanced) Traffic Management </a:t>
            </a:r>
            <a:r>
              <a:rPr lang="en-US" altLang="pt-BR" u="sng" smtClean="0"/>
              <a:t>Services</a:t>
            </a:r>
          </a:p>
          <a:p>
            <a:pPr marL="685800" lvl="2" eaLnBrk="1" hangingPunct="1">
              <a:lnSpc>
                <a:spcPct val="90000"/>
              </a:lnSpc>
            </a:pPr>
            <a:r>
              <a:rPr lang="en-US" altLang="pt-BR" smtClean="0">
                <a:solidFill>
                  <a:srgbClr val="0000CC"/>
                </a:solidFill>
              </a:rPr>
              <a:t>AHS: Advanced Highway </a:t>
            </a:r>
            <a:r>
              <a:rPr lang="en-US" altLang="pt-BR" u="sng" smtClean="0">
                <a:solidFill>
                  <a:srgbClr val="0000CC"/>
                </a:solidFill>
              </a:rPr>
              <a:t>Services</a:t>
            </a:r>
            <a:endParaRPr lang="pt-BR" altLang="pt-BR" sz="3200" u="sng" smtClean="0">
              <a:solidFill>
                <a:srgbClr val="0000CC"/>
              </a:solidFill>
            </a:endParaRPr>
          </a:p>
          <a:p>
            <a:pPr marL="685800" lvl="2" eaLnBrk="1" hangingPunct="1">
              <a:lnSpc>
                <a:spcPct val="90000"/>
              </a:lnSpc>
            </a:pPr>
            <a:endParaRPr lang="pt-BR" altLang="pt-BR" sz="3200" u="sng" smtClean="0">
              <a:solidFill>
                <a:srgbClr val="333300"/>
              </a:solidFill>
            </a:endParaRPr>
          </a:p>
          <a:p>
            <a:pPr eaLnBrk="1" hangingPunct="1">
              <a:lnSpc>
                <a:spcPct val="90000"/>
              </a:lnSpc>
              <a:spcBef>
                <a:spcPct val="0"/>
              </a:spcBef>
              <a:buClrTx/>
              <a:buSzTx/>
              <a:buFontTx/>
              <a:buNone/>
            </a:pPr>
            <a:endParaRPr lang="pt-BR" altLang="pt-BR" sz="4000" b="1" smtClean="0">
              <a:solidFill>
                <a:srgbClr val="006666"/>
              </a:solidFill>
              <a:latin typeface="Arial" pitchFamily="34" charset="0"/>
              <a:cs typeface="Times New Roman" pitchFamily="18" charset="0"/>
            </a:endParaRPr>
          </a:p>
          <a:p>
            <a:pPr eaLnBrk="1" hangingPunct="1">
              <a:lnSpc>
                <a:spcPct val="90000"/>
              </a:lnSpc>
              <a:spcBef>
                <a:spcPct val="0"/>
              </a:spcBef>
              <a:buClrTx/>
              <a:buSzTx/>
              <a:buFontTx/>
              <a:buNone/>
            </a:pPr>
            <a:endParaRPr lang="pt-BR" altLang="pt-BR" sz="4000" b="1" smtClean="0">
              <a:solidFill>
                <a:srgbClr val="006666"/>
              </a:solidFill>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6" name="Rectangle 2"/>
          <p:cNvSpPr>
            <a:spLocks noGrp="1"/>
          </p:cNvSpPr>
          <p:nvPr>
            <p:ph type="title"/>
          </p:nvPr>
        </p:nvSpPr>
        <p:spPr>
          <a:xfrm>
            <a:off x="179388" y="228600"/>
            <a:ext cx="8785225" cy="990600"/>
          </a:xfrm>
        </p:spPr>
        <p:txBody>
          <a:bodyPr/>
          <a:lstStyle/>
          <a:p>
            <a:r>
              <a:rPr lang="pt-BR" altLang="ja-JP" sz="2800" b="1"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2000" b="1" smtClean="0">
                <a:effectLst>
                  <a:outerShdw blurRad="38100" dist="38100" dir="2700000" algn="tl">
                    <a:srgbClr val="C0C0C0"/>
                  </a:outerShdw>
                </a:effectLst>
              </a:rPr>
              <a:t>Traffic Management</a:t>
            </a:r>
            <a:r>
              <a:rPr lang="pt-BR" altLang="ja-JP" sz="2800" b="1" smtClean="0">
                <a:solidFill>
                  <a:srgbClr val="FF0000"/>
                </a:solidFill>
                <a:effectLst>
                  <a:outerShdw blurRad="38100" dist="38100" dir="2700000" algn="tl">
                    <a:srgbClr val="C0C0C0"/>
                  </a:outerShdw>
                </a:effectLst>
                <a:ea typeface="ＭＳ Ｐゴシック" pitchFamily="34" charset="-128"/>
              </a:rPr>
              <a:t>)</a:t>
            </a:r>
            <a:r>
              <a:rPr lang="pt-BR" altLang="ja-JP" sz="3600" b="1" smtClean="0">
                <a:effectLst>
                  <a:outerShdw blurRad="38100" dist="38100" dir="2700000" algn="tl">
                    <a:srgbClr val="C0C0C0"/>
                  </a:outerShdw>
                </a:effectLst>
                <a:ea typeface="ＭＳ Ｐゴシック" pitchFamily="34" charset="-128"/>
              </a:rPr>
              <a:t>: </a:t>
            </a:r>
            <a:r>
              <a:rPr lang="pt-BR" altLang="pt-BR" sz="3600" b="1" smtClean="0">
                <a:solidFill>
                  <a:srgbClr val="0000CC"/>
                </a:solidFill>
                <a:effectLst>
                  <a:outerShdw blurRad="38100" dist="38100" dir="2700000" algn="tl">
                    <a:srgbClr val="C0C0C0"/>
                  </a:outerShdw>
                </a:effectLst>
              </a:rPr>
              <a:t>Serviços/funções envolvidas</a:t>
            </a:r>
            <a:r>
              <a:rPr lang="pt-BR" altLang="pt-BR" smtClean="0">
                <a:effectLst>
                  <a:outerShdw blurRad="38100" dist="38100" dir="2700000" algn="tl">
                    <a:srgbClr val="C0C0C0"/>
                  </a:outerShdw>
                </a:effectLst>
              </a:rPr>
              <a:t>  </a:t>
            </a:r>
            <a:r>
              <a:rPr lang="pt-BR" altLang="ja-JP" sz="3600" b="1" smtClean="0">
                <a:effectLst>
                  <a:outerShdw blurRad="38100" dist="38100" dir="2700000" algn="tl">
                    <a:srgbClr val="C0C0C0"/>
                  </a:outerShdw>
                </a:effectLst>
                <a:ea typeface="ＭＳ Ｐゴシック" pitchFamily="34" charset="-128"/>
              </a:rPr>
              <a:t> </a:t>
            </a:r>
            <a:endParaRPr lang="pt-BR" altLang="pt-BR" sz="3600" b="1" smtClean="0">
              <a:effectLst>
                <a:outerShdw blurRad="38100" dist="38100" dir="2700000" algn="tl">
                  <a:srgbClr val="C0C0C0"/>
                </a:outerShdw>
              </a:effectLst>
              <a:ea typeface="ＭＳ Ｐゴシック" pitchFamily="34" charset="-128"/>
            </a:endParaRPr>
          </a:p>
        </p:txBody>
      </p:sp>
      <p:sp>
        <p:nvSpPr>
          <p:cNvPr id="1716227" name="Rectangle 3"/>
          <p:cNvSpPr>
            <a:spLocks noGrp="1"/>
          </p:cNvSpPr>
          <p:nvPr>
            <p:ph type="body" idx="1"/>
          </p:nvPr>
        </p:nvSpPr>
        <p:spPr>
          <a:xfrm>
            <a:off x="250825" y="1600200"/>
            <a:ext cx="8713788" cy="4852988"/>
          </a:xfrm>
        </p:spPr>
        <p:txBody>
          <a:bodyPr/>
          <a:lstStyle/>
          <a:p>
            <a:pPr>
              <a:lnSpc>
                <a:spcPct val="80000"/>
              </a:lnSpc>
            </a:pPr>
            <a:r>
              <a:rPr lang="en-US" altLang="pt-BR" sz="2100" b="1" dirty="0" err="1" smtClean="0">
                <a:solidFill>
                  <a:schemeClr val="bg1">
                    <a:lumMod val="65000"/>
                  </a:schemeClr>
                </a:solidFill>
                <a:effectLst>
                  <a:outerShdw blurRad="38100" dist="38100" dir="2700000" algn="tl">
                    <a:srgbClr val="C0C0C0"/>
                  </a:outerShdw>
                </a:effectLst>
              </a:rPr>
              <a:t>Gerenciamento</a:t>
            </a:r>
            <a:r>
              <a:rPr lang="en-US" altLang="pt-BR" sz="2100" b="1" dirty="0" smtClean="0">
                <a:solidFill>
                  <a:schemeClr val="bg1">
                    <a:lumMod val="65000"/>
                  </a:schemeClr>
                </a:solidFill>
                <a:effectLst>
                  <a:outerShdw blurRad="38100" dist="38100" dir="2700000" algn="tl">
                    <a:srgbClr val="C0C0C0"/>
                  </a:outerShdw>
                </a:effectLst>
              </a:rPr>
              <a:t> e </a:t>
            </a:r>
            <a:r>
              <a:rPr lang="en-US" altLang="pt-BR" sz="2100" b="1" dirty="0" err="1" smtClean="0">
                <a:solidFill>
                  <a:schemeClr val="bg1">
                    <a:lumMod val="65000"/>
                  </a:schemeClr>
                </a:solidFill>
                <a:effectLst>
                  <a:outerShdw blurRad="38100" dist="38100" dir="2700000" algn="tl">
                    <a:srgbClr val="C0C0C0"/>
                  </a:outerShdw>
                </a:effectLst>
              </a:rPr>
              <a:t>controle</a:t>
            </a:r>
            <a:r>
              <a:rPr lang="en-US" altLang="pt-BR" sz="2100" b="1" dirty="0" smtClean="0">
                <a:solidFill>
                  <a:schemeClr val="bg1">
                    <a:lumMod val="65000"/>
                  </a:schemeClr>
                </a:solidFill>
                <a:effectLst>
                  <a:outerShdw blurRad="38100" dist="38100" dir="2700000" algn="tl">
                    <a:srgbClr val="C0C0C0"/>
                  </a:outerShdw>
                </a:effectLst>
              </a:rPr>
              <a:t> (dos </a:t>
            </a:r>
            <a:r>
              <a:rPr lang="en-US" altLang="pt-BR" sz="2100" b="1" dirty="0" err="1" smtClean="0">
                <a:solidFill>
                  <a:schemeClr val="bg1">
                    <a:lumMod val="65000"/>
                  </a:schemeClr>
                </a:solidFill>
                <a:effectLst>
                  <a:outerShdw blurRad="38100" dist="38100" dir="2700000" algn="tl">
                    <a:srgbClr val="C0C0C0"/>
                  </a:outerShdw>
                </a:effectLst>
              </a:rPr>
              <a:t>fluxos</a:t>
            </a:r>
            <a:r>
              <a:rPr lang="en-US" altLang="pt-BR" sz="2100" b="1" dirty="0" smtClean="0">
                <a:solidFill>
                  <a:schemeClr val="bg1">
                    <a:lumMod val="65000"/>
                  </a:schemeClr>
                </a:solidFill>
                <a:effectLst>
                  <a:outerShdw blurRad="38100" dist="38100" dir="2700000" algn="tl">
                    <a:srgbClr val="C0C0C0"/>
                  </a:outerShdw>
                </a:effectLst>
              </a:rPr>
              <a:t>) de </a:t>
            </a:r>
            <a:r>
              <a:rPr lang="en-US" altLang="pt-BR" sz="2100" b="1" dirty="0" err="1" smtClean="0">
                <a:solidFill>
                  <a:schemeClr val="bg1">
                    <a:lumMod val="65000"/>
                  </a:schemeClr>
                </a:solidFill>
                <a:effectLst>
                  <a:outerShdw blurRad="38100" dist="38100" dir="2700000" algn="tl">
                    <a:srgbClr val="C0C0C0"/>
                  </a:outerShdw>
                </a:effectLst>
              </a:rPr>
              <a:t>tráfego</a:t>
            </a:r>
            <a:endParaRPr lang="en-US" altLang="pt-BR" sz="2100" b="1" dirty="0" smtClean="0">
              <a:solidFill>
                <a:schemeClr val="bg1">
                  <a:lumMod val="65000"/>
                </a:schemeClr>
              </a:solidFill>
              <a:effectLst>
                <a:outerShdw blurRad="38100" dist="38100" dir="2700000" algn="tl">
                  <a:srgbClr val="C0C0C0"/>
                </a:outerShdw>
              </a:effectLst>
            </a:endParaRPr>
          </a:p>
          <a:p>
            <a:pPr lvl="1">
              <a:lnSpc>
                <a:spcPct val="80000"/>
              </a:lnSpc>
            </a:pPr>
            <a:r>
              <a:rPr lang="en-US" altLang="pt-BR" sz="2000" dirty="0" smtClean="0">
                <a:solidFill>
                  <a:schemeClr val="bg1">
                    <a:lumMod val="65000"/>
                  </a:schemeClr>
                </a:solidFill>
                <a:effectLst>
                  <a:outerShdw blurRad="38100" dist="38100" dir="2700000" algn="tl">
                    <a:srgbClr val="C0C0C0"/>
                  </a:outerShdw>
                </a:effectLst>
              </a:rPr>
              <a:t>Traffic Management and Control (AUTROADS)</a:t>
            </a:r>
          </a:p>
          <a:p>
            <a:pPr lvl="1">
              <a:lnSpc>
                <a:spcPct val="80000"/>
              </a:lnSpc>
            </a:pPr>
            <a:r>
              <a:rPr lang="en-US" altLang="pt-BR" sz="2000" dirty="0" smtClean="0">
                <a:solidFill>
                  <a:schemeClr val="bg1">
                    <a:lumMod val="65000"/>
                  </a:schemeClr>
                </a:solidFill>
                <a:effectLst>
                  <a:outerShdw blurRad="38100" dist="38100" dir="2700000" algn="tl">
                    <a:srgbClr val="C0C0C0"/>
                  </a:outerShdw>
                </a:effectLst>
                <a:hlinkClick r:id="rId3"/>
              </a:rPr>
              <a:t>Traffic Control</a:t>
            </a:r>
            <a:r>
              <a:rPr lang="en-US" altLang="pt-BR" sz="2000" dirty="0" smtClean="0">
                <a:solidFill>
                  <a:schemeClr val="bg1">
                    <a:lumMod val="65000"/>
                  </a:schemeClr>
                </a:solidFill>
                <a:effectLst>
                  <a:outerShdw blurRad="38100" dist="38100" dir="2700000" algn="tl">
                    <a:srgbClr val="C0C0C0"/>
                  </a:outerShdw>
                </a:effectLst>
              </a:rPr>
              <a:t> (CANADA)</a:t>
            </a:r>
            <a:endParaRPr lang="pt-BR" altLang="pt-BR" sz="2000" dirty="0" smtClean="0">
              <a:solidFill>
                <a:schemeClr val="bg1">
                  <a:lumMod val="65000"/>
                </a:schemeClr>
              </a:solidFill>
              <a:effectLst>
                <a:outerShdw blurRad="38100" dist="38100" dir="2700000" algn="tl">
                  <a:srgbClr val="C0C0C0"/>
                </a:outerShdw>
              </a:effectLst>
            </a:endParaRPr>
          </a:p>
          <a:p>
            <a:pPr>
              <a:lnSpc>
                <a:spcPct val="80000"/>
              </a:lnSpc>
            </a:pPr>
            <a:r>
              <a:rPr lang="pt-BR" altLang="pt-BR" sz="2100" b="1" dirty="0" smtClean="0">
                <a:solidFill>
                  <a:schemeClr val="bg1">
                    <a:lumMod val="65000"/>
                  </a:schemeClr>
                </a:solidFill>
                <a:effectLst>
                  <a:outerShdw blurRad="38100" dist="38100" dir="2700000" algn="tl">
                    <a:srgbClr val="C0C0C0"/>
                  </a:outerShdw>
                </a:effectLst>
              </a:rPr>
              <a:t>Gerenciamento de incidentes relacionados (à rede de) transportes</a:t>
            </a: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rPr>
              <a:t>Incident</a:t>
            </a:r>
            <a:r>
              <a:rPr lang="pt-BR" altLang="pt-BR" sz="2000" dirty="0" smtClean="0">
                <a:solidFill>
                  <a:schemeClr val="bg1">
                    <a:lumMod val="65000"/>
                  </a:schemeClr>
                </a:solidFill>
                <a:effectLst>
                  <a:outerShdw blurRad="38100" dist="38100" dir="2700000" algn="tl">
                    <a:srgbClr val="C0C0C0"/>
                  </a:outerShdw>
                </a:effectLst>
              </a:rPr>
              <a:t> Management (AUTROADS / CANADA)</a:t>
            </a:r>
          </a:p>
          <a:p>
            <a:pPr>
              <a:lnSpc>
                <a:spcPct val="80000"/>
              </a:lnSpc>
            </a:pPr>
            <a:r>
              <a:rPr lang="pt-BR" altLang="pt-BR" sz="2100" b="1" dirty="0" smtClean="0">
                <a:solidFill>
                  <a:schemeClr val="bg1">
                    <a:lumMod val="65000"/>
                  </a:schemeClr>
                </a:solidFill>
                <a:effectLst>
                  <a:outerShdw blurRad="38100" dist="38100" dir="2700000" algn="tl">
                    <a:srgbClr val="C0C0C0"/>
                  </a:outerShdw>
                </a:effectLst>
              </a:rPr>
              <a:t>Gerenciamento de demanda</a:t>
            </a: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rPr>
              <a:t>Demand</a:t>
            </a:r>
            <a:r>
              <a:rPr lang="pt-BR" altLang="pt-BR" sz="2000" dirty="0" smtClean="0">
                <a:solidFill>
                  <a:schemeClr val="bg1">
                    <a:lumMod val="65000"/>
                  </a:schemeClr>
                </a:solidFill>
                <a:effectLst>
                  <a:outerShdw blurRad="38100" dist="38100" dir="2700000" algn="tl">
                    <a:srgbClr val="C0C0C0"/>
                  </a:outerShdw>
                </a:effectLst>
              </a:rPr>
              <a:t> Management (AUTROADS)</a:t>
            </a: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hlinkClick r:id="rId4"/>
              </a:rPr>
              <a:t>Travel</a:t>
            </a:r>
            <a:r>
              <a:rPr lang="pt-BR" altLang="pt-BR" sz="2000" dirty="0" smtClean="0">
                <a:solidFill>
                  <a:schemeClr val="bg1">
                    <a:lumMod val="65000"/>
                  </a:schemeClr>
                </a:solidFill>
                <a:effectLst>
                  <a:outerShdw blurRad="38100" dist="38100" dir="2700000" algn="tl">
                    <a:srgbClr val="C0C0C0"/>
                  </a:outerShdw>
                </a:effectLst>
                <a:hlinkClick r:id="rId4"/>
              </a:rPr>
              <a:t> </a:t>
            </a:r>
            <a:r>
              <a:rPr lang="pt-BR" altLang="pt-BR" sz="2000" dirty="0" err="1" smtClean="0">
                <a:solidFill>
                  <a:schemeClr val="bg1">
                    <a:lumMod val="65000"/>
                  </a:schemeClr>
                </a:solidFill>
                <a:effectLst>
                  <a:outerShdw blurRad="38100" dist="38100" dir="2700000" algn="tl">
                    <a:srgbClr val="C0C0C0"/>
                  </a:outerShdw>
                </a:effectLst>
                <a:hlinkClick r:id="rId4"/>
              </a:rPr>
              <a:t>Demand</a:t>
            </a:r>
            <a:r>
              <a:rPr lang="pt-BR" altLang="pt-BR" sz="2000" dirty="0" smtClean="0">
                <a:solidFill>
                  <a:schemeClr val="bg1">
                    <a:lumMod val="65000"/>
                  </a:schemeClr>
                </a:solidFill>
                <a:effectLst>
                  <a:outerShdw blurRad="38100" dist="38100" dir="2700000" algn="tl">
                    <a:srgbClr val="C0C0C0"/>
                  </a:outerShdw>
                </a:effectLst>
                <a:hlinkClick r:id="rId4"/>
              </a:rPr>
              <a:t> Management</a:t>
            </a:r>
            <a:r>
              <a:rPr lang="pt-BR" altLang="pt-BR" sz="2000" dirty="0" smtClean="0">
                <a:solidFill>
                  <a:schemeClr val="bg1">
                    <a:lumMod val="65000"/>
                  </a:schemeClr>
                </a:solidFill>
                <a:effectLst>
                  <a:outerShdw blurRad="38100" dist="38100" dir="2700000" algn="tl">
                    <a:srgbClr val="C0C0C0"/>
                  </a:outerShdw>
                </a:effectLst>
              </a:rPr>
              <a:t> (CANADA)</a:t>
            </a:r>
          </a:p>
          <a:p>
            <a:pPr>
              <a:lnSpc>
                <a:spcPct val="80000"/>
              </a:lnSpc>
            </a:pPr>
            <a:r>
              <a:rPr lang="pt-BR" altLang="pt-BR" sz="2100" b="1" dirty="0" smtClean="0">
                <a:solidFill>
                  <a:schemeClr val="bg1">
                    <a:lumMod val="65000"/>
                  </a:schemeClr>
                </a:solidFill>
                <a:effectLst>
                  <a:outerShdw blurRad="38100" dist="38100" dir="2700000" algn="tl">
                    <a:srgbClr val="C0C0C0"/>
                  </a:outerShdw>
                </a:effectLst>
              </a:rPr>
              <a:t>Gerenciamento de manutenção da infraestrutura do transporte</a:t>
            </a:r>
            <a:r>
              <a:rPr lang="pt-BR" altLang="pt-BR" sz="2100" dirty="0" smtClean="0">
                <a:solidFill>
                  <a:schemeClr val="bg1">
                    <a:lumMod val="65000"/>
                  </a:schemeClr>
                </a:solidFill>
                <a:effectLst>
                  <a:outerShdw blurRad="38100" dist="38100" dir="2700000" algn="tl">
                    <a:srgbClr val="C0C0C0"/>
                  </a:outerShdw>
                </a:effectLst>
              </a:rPr>
              <a:t> </a:t>
            </a:r>
            <a:endParaRPr lang="pt-BR" altLang="pt-BR" sz="2100" b="1" dirty="0" smtClean="0">
              <a:solidFill>
                <a:schemeClr val="bg1">
                  <a:lumMod val="65000"/>
                </a:schemeClr>
              </a:solidFill>
              <a:effectLst>
                <a:outerShdw blurRad="38100" dist="38100" dir="2700000" algn="tl">
                  <a:srgbClr val="C0C0C0"/>
                </a:outerShdw>
              </a:effectLst>
            </a:endParaRPr>
          </a:p>
          <a:p>
            <a:pPr lvl="1">
              <a:lnSpc>
                <a:spcPct val="80000"/>
              </a:lnSpc>
            </a:pPr>
            <a:r>
              <a:rPr lang="pt-BR" altLang="pt-BR" sz="2000" dirty="0" err="1" smtClean="0">
                <a:solidFill>
                  <a:schemeClr val="bg1">
                    <a:lumMod val="65000"/>
                  </a:schemeClr>
                </a:solidFill>
                <a:effectLst>
                  <a:outerShdw blurRad="38100" dist="38100" dir="2700000" algn="tl">
                    <a:srgbClr val="C0C0C0"/>
                  </a:outerShdw>
                </a:effectLst>
              </a:rPr>
              <a:t>Infrastructure</a:t>
            </a:r>
            <a:r>
              <a:rPr lang="pt-BR" altLang="pt-BR" sz="2000" dirty="0" smtClean="0">
                <a:solidFill>
                  <a:schemeClr val="bg1">
                    <a:lumMod val="65000"/>
                  </a:schemeClr>
                </a:solidFill>
                <a:effectLst>
                  <a:outerShdw blurRad="38100" dist="38100" dir="2700000" algn="tl">
                    <a:srgbClr val="C0C0C0"/>
                  </a:outerShdw>
                </a:effectLst>
              </a:rPr>
              <a:t> </a:t>
            </a:r>
            <a:r>
              <a:rPr lang="pt-BR" altLang="pt-BR" sz="2000" dirty="0" err="1" smtClean="0">
                <a:solidFill>
                  <a:schemeClr val="bg1">
                    <a:lumMod val="65000"/>
                  </a:schemeClr>
                </a:solidFill>
                <a:effectLst>
                  <a:outerShdw blurRad="38100" dist="38100" dir="2700000" algn="tl">
                    <a:srgbClr val="C0C0C0"/>
                  </a:outerShdw>
                </a:effectLst>
              </a:rPr>
              <a:t>Maintenance</a:t>
            </a:r>
            <a:r>
              <a:rPr lang="pt-BR" altLang="pt-BR" sz="2000" dirty="0" smtClean="0">
                <a:solidFill>
                  <a:schemeClr val="bg1">
                    <a:lumMod val="65000"/>
                  </a:schemeClr>
                </a:solidFill>
                <a:effectLst>
                  <a:outerShdw blurRad="38100" dist="38100" dir="2700000" algn="tl">
                    <a:srgbClr val="C0C0C0"/>
                  </a:outerShdw>
                </a:effectLst>
              </a:rPr>
              <a:t> Management (AUSTROADS)</a:t>
            </a:r>
            <a:endParaRPr lang="en-US" altLang="pt-BR" sz="2000" dirty="0" smtClean="0">
              <a:solidFill>
                <a:schemeClr val="bg1">
                  <a:lumMod val="65000"/>
                </a:schemeClr>
              </a:solidFill>
              <a:effectLst>
                <a:outerShdw blurRad="38100" dist="38100" dir="2700000" algn="tl">
                  <a:srgbClr val="C0C0C0"/>
                </a:outerShdw>
              </a:effectLst>
            </a:endParaRPr>
          </a:p>
          <a:p>
            <a:pPr>
              <a:lnSpc>
                <a:spcPct val="80000"/>
              </a:lnSpc>
            </a:pPr>
            <a:r>
              <a:rPr lang="pt-BR" altLang="pt-BR" b="1" dirty="0" smtClean="0">
                <a:solidFill>
                  <a:srgbClr val="FF0000"/>
                </a:solidFill>
                <a:effectLst>
                  <a:outerShdw blurRad="38100" dist="38100" dir="2700000" algn="tl">
                    <a:srgbClr val="C0C0C0"/>
                  </a:outerShdw>
                </a:effectLst>
              </a:rPr>
              <a:t>Diretrizes/ cumprimento das regras de trânsito</a:t>
            </a:r>
            <a:endParaRPr lang="en-US" altLang="pt-BR" b="1" dirty="0" smtClean="0">
              <a:solidFill>
                <a:srgbClr val="FF0000"/>
              </a:solidFill>
              <a:effectLst>
                <a:outerShdw blurRad="38100" dist="38100" dir="2700000" algn="tl">
                  <a:srgbClr val="C0C0C0"/>
                </a:outerShdw>
              </a:effectLst>
            </a:endParaRPr>
          </a:p>
          <a:p>
            <a:pPr lvl="1">
              <a:lnSpc>
                <a:spcPct val="80000"/>
              </a:lnSpc>
            </a:pPr>
            <a:r>
              <a:rPr lang="en-US" altLang="pt-BR" sz="2000" dirty="0" smtClean="0">
                <a:effectLst>
                  <a:outerShdw blurRad="38100" dist="38100" dir="2700000" algn="tl">
                    <a:srgbClr val="C0C0C0"/>
                  </a:outerShdw>
                </a:effectLst>
              </a:rPr>
              <a:t>Policing / Enforcing Traffic Regulations (AUTROADS)</a:t>
            </a:r>
          </a:p>
          <a:p>
            <a:pPr lvl="1">
              <a:lnSpc>
                <a:spcPct val="80000"/>
              </a:lnSpc>
            </a:pPr>
            <a:r>
              <a:rPr lang="en-US" altLang="pt-BR" sz="2000" dirty="0" smtClean="0">
                <a:effectLst>
                  <a:outerShdw blurRad="38100" dist="38100" dir="2700000" algn="tl">
                    <a:srgbClr val="C0C0C0"/>
                  </a:outerShdw>
                </a:effectLst>
                <a:hlinkClick r:id="rId5"/>
              </a:rPr>
              <a:t>Automated Dynamic Warning and Enforcement</a:t>
            </a:r>
            <a:r>
              <a:rPr lang="en-US" altLang="pt-BR" sz="2000" dirty="0" smtClean="0">
                <a:effectLst>
                  <a:outerShdw blurRad="38100" dist="38100" dir="2700000" algn="tl">
                    <a:srgbClr val="C0C0C0"/>
                  </a:outerShdw>
                </a:effectLst>
              </a:rPr>
              <a:t> </a:t>
            </a:r>
            <a:r>
              <a:rPr lang="pt-BR" altLang="pt-BR" sz="2100" dirty="0" smtClean="0">
                <a:effectLst>
                  <a:outerShdw blurRad="38100" dist="38100" dir="2700000" algn="tl">
                    <a:srgbClr val="C0C0C0"/>
                  </a:outerShdw>
                </a:effectLst>
              </a:rPr>
              <a:t>(CANADA)</a:t>
            </a:r>
          </a:p>
          <a:p>
            <a:pPr lvl="1">
              <a:lnSpc>
                <a:spcPct val="80000"/>
              </a:lnSpc>
            </a:pPr>
            <a:r>
              <a:rPr lang="en-US" altLang="pt-BR" sz="2200" dirty="0" smtClean="0">
                <a:effectLst>
                  <a:outerShdw blurRad="38100" dist="38100" dir="2700000" algn="tl">
                    <a:srgbClr val="C0C0C0"/>
                  </a:outerShdw>
                </a:effectLst>
                <a:hlinkClick r:id="rId6"/>
              </a:rPr>
              <a:t>Emissions Testing And Mitigation</a:t>
            </a:r>
            <a:r>
              <a:rPr lang="en-US" altLang="pt-BR" sz="2200" b="1" dirty="0" smtClean="0">
                <a:effectLst>
                  <a:outerShdw blurRad="38100" dist="38100" dir="2700000" algn="tl">
                    <a:srgbClr val="C0C0C0"/>
                  </a:outerShdw>
                </a:effectLst>
              </a:rPr>
              <a:t> </a:t>
            </a:r>
            <a:r>
              <a:rPr lang="en-US" altLang="pt-BR" sz="2200" dirty="0" smtClean="0">
                <a:effectLst>
                  <a:outerShdw blurRad="38100" dist="38100" dir="2700000" algn="tl">
                    <a:srgbClr val="C0C0C0"/>
                  </a:outerShdw>
                </a:effectLst>
              </a:rPr>
              <a:t>(CANADA)</a:t>
            </a:r>
            <a:endParaRPr lang="pt-BR" altLang="pt-BR" sz="1600" dirty="0" smtClean="0">
              <a:effectLst>
                <a:outerShdw blurRad="38100" dist="38100" dir="2700000" algn="tl">
                  <a:srgbClr val="C0C0C0"/>
                </a:outerShdw>
              </a:effectLst>
            </a:endParaRPr>
          </a:p>
          <a:p>
            <a:pPr lvl="1">
              <a:lnSpc>
                <a:spcPct val="80000"/>
              </a:lnSpc>
            </a:pPr>
            <a:endParaRPr lang="pt-BR" altLang="pt-BR" sz="20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Rectangle 2"/>
          <p:cNvSpPr>
            <a:spLocks noGrp="1"/>
          </p:cNvSpPr>
          <p:nvPr>
            <p:ph type="title"/>
          </p:nvPr>
        </p:nvSpPr>
        <p:spPr>
          <a:xfrm>
            <a:off x="323850" y="228600"/>
            <a:ext cx="8640763" cy="990600"/>
          </a:xfrm>
        </p:spPr>
        <p:txBody>
          <a:bodyPr/>
          <a:lstStyle/>
          <a:p>
            <a:r>
              <a:rPr lang="pt-BR" altLang="ja-JP" sz="2800" b="1" dirty="0" smtClean="0">
                <a:solidFill>
                  <a:srgbClr val="FF0000"/>
                </a:solidFill>
                <a:effectLst>
                  <a:outerShdw blurRad="38100" dist="38100" dir="2700000" algn="tl">
                    <a:srgbClr val="C0C0C0"/>
                  </a:outerShdw>
                </a:effectLst>
                <a:ea typeface="ＭＳ Ｐゴシック" pitchFamily="34" charset="-128"/>
              </a:rPr>
              <a:t>Operações e gerenciamento de tráfego: </a:t>
            </a:r>
            <a:r>
              <a:rPr lang="pt-BR" altLang="pt-BR" sz="1200" b="1" dirty="0" smtClean="0">
                <a:effectLst>
                  <a:outerShdw blurRad="38100" dist="38100" dir="2700000" algn="tl">
                    <a:srgbClr val="C0C0C0"/>
                  </a:outerShdw>
                </a:effectLst>
              </a:rPr>
              <a:t>(ABNT/ISO 14813-1)</a:t>
            </a:r>
            <a:r>
              <a:rPr lang="pt-BR" altLang="ja-JP" sz="2800" b="1" dirty="0" smtClean="0">
                <a:solidFill>
                  <a:srgbClr val="FF0000"/>
                </a:solidFill>
                <a:effectLst>
                  <a:outerShdw blurRad="38100" dist="38100" dir="2700000" algn="tl">
                    <a:srgbClr val="C0C0C0"/>
                  </a:outerShdw>
                </a:effectLst>
                <a:ea typeface="ＭＳ Ｐゴシック" pitchFamily="34" charset="-128"/>
              </a:rPr>
              <a:t> </a:t>
            </a:r>
            <a:r>
              <a:rPr lang="pt-BR" altLang="pt-BR" sz="2800" b="1" dirty="0" smtClean="0">
                <a:solidFill>
                  <a:srgbClr val="0000CC"/>
                </a:solidFill>
                <a:effectLst>
                  <a:outerShdw blurRad="38100" dist="38100" dir="2700000" algn="tl">
                    <a:srgbClr val="C0C0C0"/>
                  </a:outerShdw>
                </a:effectLst>
              </a:rPr>
              <a:t>Diretrizes/ cumprimento das regras de trânsito</a:t>
            </a:r>
          </a:p>
        </p:txBody>
      </p:sp>
      <p:sp>
        <p:nvSpPr>
          <p:cNvPr id="1718275" name="Rectangle 3"/>
          <p:cNvSpPr>
            <a:spLocks noGrp="1"/>
          </p:cNvSpPr>
          <p:nvPr>
            <p:ph type="body" idx="1"/>
          </p:nvPr>
        </p:nvSpPr>
        <p:spPr>
          <a:xfrm>
            <a:off x="250825" y="1600200"/>
            <a:ext cx="8713788" cy="4852988"/>
          </a:xfrm>
        </p:spPr>
        <p:txBody>
          <a:bodyPr/>
          <a:lstStyle/>
          <a:p>
            <a:pPr>
              <a:lnSpc>
                <a:spcPct val="9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nSpc>
                <a:spcPct val="90000"/>
              </a:lnSpc>
            </a:pPr>
            <a:r>
              <a:rPr lang="pt-BR" altLang="pt-BR" sz="2400" dirty="0" smtClean="0">
                <a:solidFill>
                  <a:schemeClr val="bg2"/>
                </a:solidFill>
                <a:effectLst>
                  <a:outerShdw blurRad="38100" dist="38100" dir="2700000" algn="tl">
                    <a:srgbClr val="C0C0C0"/>
                  </a:outerShdw>
                </a:effectLst>
              </a:rPr>
              <a:t>Este grupo de serviços</a:t>
            </a:r>
            <a:r>
              <a:rPr lang="pt-BR" altLang="pt-BR" sz="2400" dirty="0" smtClean="0">
                <a:effectLst>
                  <a:outerShdw blurRad="38100" dist="38100" dir="2700000" algn="tl">
                    <a:srgbClr val="C0C0C0"/>
                  </a:outerShdw>
                </a:effectLst>
              </a:rPr>
              <a:t> abrange a aplicação de tecnologias de ITS para auxiliar na fiscalização e no cumprimento das leis de tráfego</a:t>
            </a:r>
          </a:p>
          <a:p>
            <a:pPr lvl="1">
              <a:lnSpc>
                <a:spcPct val="90000"/>
              </a:lnSpc>
            </a:pPr>
            <a:r>
              <a:rPr lang="pt-BR" altLang="pt-BR" sz="2400" dirty="0" smtClean="0">
                <a:effectLst>
                  <a:outerShdw blurRad="38100" dist="38100" dir="2700000" algn="tl">
                    <a:srgbClr val="C0C0C0"/>
                  </a:outerShdw>
                </a:effectLst>
              </a:rPr>
              <a:t>Exemplos: </a:t>
            </a:r>
          </a:p>
          <a:p>
            <a:pPr lvl="2">
              <a:lnSpc>
                <a:spcPct val="90000"/>
              </a:lnSpc>
            </a:pPr>
            <a:r>
              <a:rPr lang="pt-BR" altLang="pt-BR" sz="2000" dirty="0" smtClean="0">
                <a:effectLst>
                  <a:outerShdw blurRad="38100" dist="38100" dir="2700000" algn="tl">
                    <a:srgbClr val="C0C0C0"/>
                  </a:outerShdw>
                </a:effectLst>
              </a:rPr>
              <a:t>controle de acesso</a:t>
            </a:r>
          </a:p>
          <a:p>
            <a:pPr lvl="2">
              <a:lnSpc>
                <a:spcPct val="90000"/>
              </a:lnSpc>
            </a:pPr>
            <a:r>
              <a:rPr lang="pt-BR" altLang="pt-BR" sz="2000" dirty="0" smtClean="0">
                <a:effectLst>
                  <a:outerShdw blurRad="38100" dist="38100" dir="2700000" algn="tl">
                    <a:srgbClr val="C0C0C0"/>
                  </a:outerShdw>
                </a:effectLst>
              </a:rPr>
              <a:t>prioridade à faixa exclusiva do TP</a:t>
            </a:r>
          </a:p>
          <a:p>
            <a:pPr lvl="2">
              <a:lnSpc>
                <a:spcPct val="90000"/>
              </a:lnSpc>
            </a:pPr>
            <a:r>
              <a:rPr lang="pt-BR" altLang="pt-BR" sz="2000" dirty="0" smtClean="0">
                <a:effectLst>
                  <a:outerShdw blurRad="38100" dist="38100" dir="2700000" algn="tl">
                    <a:srgbClr val="C0C0C0"/>
                  </a:outerShdw>
                </a:effectLst>
              </a:rPr>
              <a:t>fiscalização de estacionamento regulamento</a:t>
            </a:r>
          </a:p>
          <a:p>
            <a:pPr lvl="2">
              <a:lnSpc>
                <a:spcPct val="90000"/>
              </a:lnSpc>
            </a:pPr>
            <a:r>
              <a:rPr lang="pt-BR" altLang="pt-BR" sz="2000" dirty="0" smtClean="0">
                <a:effectLst>
                  <a:outerShdw blurRad="38100" dist="38100" dir="2700000" algn="tl">
                    <a:srgbClr val="C0C0C0"/>
                  </a:outerShdw>
                </a:effectLst>
              </a:rPr>
              <a:t>controle do limite de velocidade</a:t>
            </a:r>
          </a:p>
          <a:p>
            <a:pPr lvl="2">
              <a:lnSpc>
                <a:spcPct val="90000"/>
              </a:lnSpc>
            </a:pPr>
            <a:r>
              <a:rPr lang="pt-BR" altLang="pt-BR" sz="2000" dirty="0" smtClean="0">
                <a:effectLst>
                  <a:outerShdw blurRad="38100" dist="38100" dir="2700000" algn="tl">
                    <a:srgbClr val="C0C0C0"/>
                  </a:outerShdw>
                </a:effectLst>
              </a:rPr>
              <a:t>sinalização semafórica</a:t>
            </a:r>
          </a:p>
          <a:p>
            <a:pPr lvl="3">
              <a:lnSpc>
                <a:spcPct val="90000"/>
              </a:lnSpc>
            </a:pPr>
            <a:r>
              <a:rPr lang="pt-BR" altLang="pt-BR" sz="1800" dirty="0" smtClean="0">
                <a:effectLst>
                  <a:outerShdw blurRad="38100" dist="38100" dir="2700000" algn="tl">
                    <a:srgbClr val="C0C0C0"/>
                  </a:outerShdw>
                </a:effectLst>
              </a:rPr>
              <a:t>por exemplo - violação da luz vermelha </a:t>
            </a:r>
          </a:p>
          <a:p>
            <a:pPr lvl="2">
              <a:lnSpc>
                <a:spcPct val="90000"/>
              </a:lnSpc>
            </a:pPr>
            <a:r>
              <a:rPr lang="pt-BR" altLang="pt-BR" sz="2000" dirty="0" smtClean="0">
                <a:effectLst>
                  <a:outerShdw blurRad="38100" dist="38100" dir="2700000" algn="tl">
                    <a:srgbClr val="C0C0C0"/>
                  </a:outerShdw>
                </a:effectLst>
              </a:rPr>
              <a:t>monitoramento de emissões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22" name="Rectangle 2"/>
          <p:cNvSpPr>
            <a:spLocks noGrp="1"/>
          </p:cNvSpPr>
          <p:nvPr>
            <p:ph type="title"/>
          </p:nvPr>
        </p:nvSpPr>
        <p:spPr>
          <a:xfrm>
            <a:off x="323850" y="228600"/>
            <a:ext cx="8640763" cy="990600"/>
          </a:xfrm>
        </p:spPr>
        <p:txBody>
          <a:bodyPr/>
          <a:lstStyle/>
          <a:p>
            <a:r>
              <a:rPr lang="pt-BR" altLang="ja-JP" sz="2400" b="1" dirty="0" smtClean="0">
                <a:solidFill>
                  <a:srgbClr val="FF0000"/>
                </a:solidFill>
                <a:effectLst>
                  <a:outerShdw blurRad="38100" dist="38100" dir="2700000" algn="tl">
                    <a:srgbClr val="C0C0C0"/>
                  </a:outerShdw>
                </a:effectLst>
                <a:ea typeface="ＭＳ Ｐゴシック" pitchFamily="34" charset="-128"/>
              </a:rPr>
              <a:t>Operações e gerenciamento de tráfego: </a:t>
            </a:r>
            <a:br>
              <a:rPr lang="pt-BR" altLang="ja-JP" sz="2400" b="1" dirty="0" smtClean="0">
                <a:solidFill>
                  <a:srgbClr val="FF0000"/>
                </a:solidFill>
                <a:effectLst>
                  <a:outerShdw blurRad="38100" dist="38100" dir="2700000" algn="tl">
                    <a:srgbClr val="C0C0C0"/>
                  </a:outerShdw>
                </a:effectLst>
                <a:ea typeface="ＭＳ Ｐゴシック" pitchFamily="34" charset="-128"/>
              </a:rPr>
            </a:br>
            <a:r>
              <a:rPr lang="pt-BR" altLang="pt-BR" sz="2800" b="1" dirty="0" smtClean="0">
                <a:solidFill>
                  <a:srgbClr val="0000CC"/>
                </a:solidFill>
                <a:effectLst>
                  <a:outerShdw blurRad="38100" dist="38100" dir="2700000" algn="tl">
                    <a:srgbClr val="C0C0C0"/>
                  </a:outerShdw>
                </a:effectLst>
              </a:rPr>
              <a:t>Diretrizes/ cumprimento das regras de trânsito</a:t>
            </a:r>
            <a:endParaRPr lang="pt-BR" altLang="pt-BR" sz="2400" b="1" dirty="0" smtClean="0">
              <a:solidFill>
                <a:srgbClr val="0000CC"/>
              </a:solidFill>
              <a:effectLst>
                <a:outerShdw blurRad="38100" dist="38100" dir="2700000" algn="tl">
                  <a:srgbClr val="C0C0C0"/>
                </a:outerShdw>
              </a:effectLst>
            </a:endParaRPr>
          </a:p>
        </p:txBody>
      </p:sp>
      <p:sp>
        <p:nvSpPr>
          <p:cNvPr id="1720323" name="Rectangle 3"/>
          <p:cNvSpPr>
            <a:spLocks noGrp="1"/>
          </p:cNvSpPr>
          <p:nvPr>
            <p:ph type="body" idx="1"/>
          </p:nvPr>
        </p:nvSpPr>
        <p:spPr>
          <a:xfrm>
            <a:off x="250825" y="1600200"/>
            <a:ext cx="8713788" cy="4852988"/>
          </a:xfrm>
        </p:spPr>
        <p:txBody>
          <a:bodyPr/>
          <a:lstStyle/>
          <a:p>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r>
              <a:rPr lang="pt-BR" altLang="pt-BR" sz="2400" dirty="0" smtClean="0">
                <a:effectLst>
                  <a:outerShdw blurRad="38100" dist="38100" dir="2700000" algn="tl">
                    <a:srgbClr val="C0C0C0"/>
                  </a:outerShdw>
                </a:effectLst>
              </a:rPr>
              <a:t>Como bem observado pela Associação Nacional de Transportes Públicos em seu Anuário 2007 (*)</a:t>
            </a:r>
          </a:p>
          <a:p>
            <a:pPr lvl="2"/>
            <a:r>
              <a:rPr lang="pt-BR" altLang="pt-BR" sz="2000" dirty="0" smtClean="0">
                <a:effectLst>
                  <a:outerShdw blurRad="38100" dist="38100" dir="2700000" algn="tl">
                    <a:srgbClr val="C0C0C0"/>
                  </a:outerShdw>
                </a:effectLst>
              </a:rPr>
              <a:t>a </a:t>
            </a:r>
            <a:r>
              <a:rPr lang="pt-BR" altLang="pt-BR" sz="2000" dirty="0" smtClean="0">
                <a:solidFill>
                  <a:srgbClr val="FF0000"/>
                </a:solidFill>
                <a:effectLst>
                  <a:outerShdw blurRad="38100" dist="38100" dir="2700000" algn="tl">
                    <a:srgbClr val="C0C0C0"/>
                  </a:outerShdw>
                </a:effectLst>
              </a:rPr>
              <a:t>fiscalização rigorosa é parte indissociável de uma política de educação que pretenda humanizar o trânsito nas ruas e estradas brasileiras</a:t>
            </a:r>
            <a:endParaRPr lang="pt-BR" altLang="pt-BR" sz="2000" dirty="0" smtClean="0">
              <a:effectLst>
                <a:outerShdw blurRad="38100" dist="38100" dir="2700000" algn="tl">
                  <a:srgbClr val="C0C0C0"/>
                </a:outerShdw>
              </a:effectLst>
            </a:endParaRPr>
          </a:p>
          <a:p>
            <a:pPr lvl="2"/>
            <a:r>
              <a:rPr lang="pt-BR" altLang="pt-BR" sz="2000" dirty="0" smtClean="0">
                <a:effectLst>
                  <a:outerShdw blurRad="38100" dist="38100" dir="2700000" algn="tl">
                    <a:srgbClr val="C0C0C0"/>
                  </a:outerShdw>
                </a:effectLst>
              </a:rPr>
              <a:t>uma vez que a impunidade dos comportamentos perigosos e, pior, dos crimes de trânsito é um dos principais obstáculos para a conscientização da população</a:t>
            </a:r>
          </a:p>
          <a:p>
            <a:pPr lvl="1"/>
            <a:r>
              <a:rPr lang="pt-BR" altLang="pt-BR" sz="2400" b="1" dirty="0" smtClean="0">
                <a:effectLst>
                  <a:outerShdw blurRad="38100" dist="38100" dir="2700000" algn="tl">
                    <a:srgbClr val="C0C0C0"/>
                  </a:outerShdw>
                </a:effectLst>
              </a:rPr>
              <a:t>(*) </a:t>
            </a:r>
            <a:r>
              <a:rPr lang="pt-BR" altLang="pt-BR" sz="1800" dirty="0" smtClean="0">
                <a:effectLst>
                  <a:outerShdw blurRad="38100" dist="38100" dir="2700000" algn="tl">
                    <a:srgbClr val="C0C0C0"/>
                  </a:outerShdw>
                </a:effectLst>
              </a:rPr>
              <a:t>ANTP 30 anos. Anuário 2007. São Paulo, maio de 2008.</a:t>
            </a:r>
            <a:r>
              <a:rPr lang="pt-BR" altLang="pt-BR" sz="2400"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Rectangle 2"/>
          <p:cNvSpPr>
            <a:spLocks noGrp="1"/>
          </p:cNvSpPr>
          <p:nvPr>
            <p:ph type="title"/>
          </p:nvPr>
        </p:nvSpPr>
        <p:spPr>
          <a:xfrm>
            <a:off x="323850" y="228600"/>
            <a:ext cx="8640763" cy="990600"/>
          </a:xfrm>
        </p:spPr>
        <p:txBody>
          <a:bodyPr/>
          <a:lstStyle/>
          <a:p>
            <a:r>
              <a:rPr lang="pt-BR" altLang="ja-JP" sz="2800" b="1" dirty="0" smtClean="0">
                <a:solidFill>
                  <a:srgbClr val="FF0000"/>
                </a:solidFill>
                <a:ea typeface="ＭＳ Ｐゴシック" pitchFamily="34" charset="-128"/>
              </a:rPr>
              <a:t>Operações e gerenciamento de tráfego: </a:t>
            </a:r>
            <a:br>
              <a:rPr lang="pt-BR" altLang="ja-JP" sz="2800" b="1" dirty="0" smtClean="0">
                <a:solidFill>
                  <a:srgbClr val="FF0000"/>
                </a:solidFill>
                <a:ea typeface="ＭＳ Ｐゴシック" pitchFamily="34" charset="-128"/>
              </a:rPr>
            </a:br>
            <a:r>
              <a:rPr lang="pt-BR" altLang="pt-BR" sz="2800" b="1" dirty="0" smtClean="0">
                <a:solidFill>
                  <a:srgbClr val="0000CC"/>
                </a:solidFill>
              </a:rPr>
              <a:t>Diretrizes/ cumprimento das regras de trânsito</a:t>
            </a:r>
          </a:p>
        </p:txBody>
      </p:sp>
      <p:sp>
        <p:nvSpPr>
          <p:cNvPr id="1722371" name="Rectangle 3"/>
          <p:cNvSpPr>
            <a:spLocks noGrp="1"/>
          </p:cNvSpPr>
          <p:nvPr>
            <p:ph type="body" idx="1"/>
          </p:nvPr>
        </p:nvSpPr>
        <p:spPr>
          <a:xfrm>
            <a:off x="250825" y="1600200"/>
            <a:ext cx="8713788" cy="4852988"/>
          </a:xfrm>
        </p:spPr>
        <p:txBody>
          <a:bodyPr/>
          <a:lstStyle/>
          <a:p>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gn="just"/>
            <a:r>
              <a:rPr lang="pt-BR" altLang="pt-BR" sz="2400" dirty="0" smtClean="0">
                <a:effectLst>
                  <a:outerShdw blurRad="38100" dist="38100" dir="2700000" algn="tl">
                    <a:srgbClr val="C0C0C0"/>
                  </a:outerShdw>
                </a:effectLst>
              </a:rPr>
              <a:t>Por outro lado</a:t>
            </a:r>
          </a:p>
          <a:p>
            <a:pPr lvl="2" algn="just"/>
            <a:r>
              <a:rPr lang="pt-BR" altLang="pt-BR" sz="2000" dirty="0" smtClean="0">
                <a:effectLst>
                  <a:outerShdw blurRad="38100" dist="38100" dir="2700000" algn="tl">
                    <a:srgbClr val="C0C0C0"/>
                  </a:outerShdw>
                </a:effectLst>
              </a:rPr>
              <a:t>a criação de restrições à circulação de veículos tem sido utilizada amplamente em metrópoles - como São Paulo, como </a:t>
            </a:r>
            <a:r>
              <a:rPr lang="pt-BR" altLang="pt-BR" sz="2000" dirty="0" smtClean="0">
                <a:solidFill>
                  <a:srgbClr val="FF0000"/>
                </a:solidFill>
                <a:effectLst>
                  <a:outerShdw blurRad="38100" dist="38100" dir="2700000" algn="tl">
                    <a:srgbClr val="C0C0C0"/>
                  </a:outerShdw>
                </a:effectLst>
              </a:rPr>
              <a:t>uma forma de minimizar os impactos da crescente frota de veículos circulantes</a:t>
            </a:r>
            <a:r>
              <a:rPr lang="pt-BR" altLang="pt-BR" sz="2000" dirty="0" smtClean="0">
                <a:effectLst>
                  <a:outerShdw blurRad="38100" dist="38100" dir="2700000" algn="tl">
                    <a:srgbClr val="C0C0C0"/>
                  </a:outerShdw>
                </a:effectLst>
              </a:rPr>
              <a:t> e essas restrições também precisam ser fiscalizadas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8" name="Rectangle 2"/>
          <p:cNvSpPr>
            <a:spLocks noGrp="1"/>
          </p:cNvSpPr>
          <p:nvPr>
            <p:ph type="title"/>
          </p:nvPr>
        </p:nvSpPr>
        <p:spPr>
          <a:xfrm>
            <a:off x="323850" y="228600"/>
            <a:ext cx="8640763" cy="990600"/>
          </a:xfrm>
        </p:spPr>
        <p:txBody>
          <a:bodyPr/>
          <a:lstStyle/>
          <a:p>
            <a:r>
              <a:rPr lang="pt-BR" altLang="ja-JP" sz="2800" b="1" dirty="0" smtClean="0">
                <a:solidFill>
                  <a:srgbClr val="FF0000"/>
                </a:solidFill>
                <a:ea typeface="ＭＳ Ｐゴシック" pitchFamily="34" charset="-128"/>
              </a:rPr>
              <a:t>Operações e gerenciamento de tráfego: </a:t>
            </a:r>
            <a:br>
              <a:rPr lang="pt-BR" altLang="ja-JP" sz="2800" b="1" dirty="0" smtClean="0">
                <a:solidFill>
                  <a:srgbClr val="FF0000"/>
                </a:solidFill>
                <a:ea typeface="ＭＳ Ｐゴシック" pitchFamily="34" charset="-128"/>
              </a:rPr>
            </a:br>
            <a:r>
              <a:rPr lang="pt-BR" altLang="pt-BR" sz="2800" b="1" dirty="0" smtClean="0">
                <a:solidFill>
                  <a:srgbClr val="0000CC"/>
                </a:solidFill>
              </a:rPr>
              <a:t>Diretrizes/ cumprimento das regras de trânsito</a:t>
            </a:r>
          </a:p>
        </p:txBody>
      </p:sp>
      <p:sp>
        <p:nvSpPr>
          <p:cNvPr id="1724419" name="Rectangle 3"/>
          <p:cNvSpPr>
            <a:spLocks noGrp="1"/>
          </p:cNvSpPr>
          <p:nvPr>
            <p:ph type="body" idx="1"/>
          </p:nvPr>
        </p:nvSpPr>
        <p:spPr>
          <a:xfrm>
            <a:off x="250825" y="1600200"/>
            <a:ext cx="8713788" cy="4852988"/>
          </a:xfrm>
        </p:spPr>
        <p:txBody>
          <a:bodyPr/>
          <a:lstStyle/>
          <a:p>
            <a:pPr>
              <a:lnSpc>
                <a:spcPct val="90000"/>
              </a:lnSpc>
            </a:pPr>
            <a:r>
              <a:rPr lang="pt-BR" altLang="pt-BR" sz="2100" b="1" smtClean="0">
                <a:effectLst>
                  <a:outerShdw blurRad="38100" dist="38100" dir="2700000" algn="tl">
                    <a:srgbClr val="C0C0C0"/>
                  </a:outerShdw>
                </a:effectLst>
              </a:rPr>
              <a:t>Definição da Funcionalidade [</a:t>
            </a:r>
            <a:r>
              <a:rPr lang="pt-BR" altLang="pt-BR" sz="2100" b="1" smtClean="0">
                <a:solidFill>
                  <a:srgbClr val="FF0000"/>
                </a:solidFill>
                <a:effectLst>
                  <a:outerShdw blurRad="38100" dist="38100" dir="2700000" algn="tl">
                    <a:srgbClr val="C0C0C0"/>
                  </a:outerShdw>
                </a:effectLst>
              </a:rPr>
              <a:t>PROPÓSITO</a:t>
            </a:r>
            <a:r>
              <a:rPr lang="pt-BR" altLang="pt-BR" sz="2100" b="1" smtClean="0">
                <a:effectLst>
                  <a:outerShdw blurRad="38100" dist="38100" dir="2700000" algn="tl">
                    <a:srgbClr val="C0C0C0"/>
                  </a:outerShdw>
                </a:effectLst>
              </a:rPr>
              <a:t> (o que é ?)]:</a:t>
            </a:r>
          </a:p>
          <a:p>
            <a:pPr lvl="1" algn="just">
              <a:lnSpc>
                <a:spcPct val="80000"/>
              </a:lnSpc>
              <a:spcBef>
                <a:spcPts val="600"/>
              </a:spcBef>
            </a:pPr>
            <a:r>
              <a:rPr lang="pt-BR" altLang="pt-BR" sz="2200" smtClean="0">
                <a:effectLst>
                  <a:outerShdw blurRad="38100" dist="38100" dir="2700000" algn="tl">
                    <a:srgbClr val="C0C0C0"/>
                  </a:outerShdw>
                </a:effectLst>
              </a:rPr>
              <a:t>Os serviços utilizados para garantir o cumprimento das leis e regras de trânsito, por meio da identificação e punição de veículos infratores, incluem:</a:t>
            </a:r>
          </a:p>
          <a:p>
            <a:pPr lvl="2">
              <a:lnSpc>
                <a:spcPct val="90000"/>
              </a:lnSpc>
            </a:pPr>
            <a:r>
              <a:rPr lang="pt-BR" altLang="pt-BR" sz="2100" b="1" smtClean="0">
                <a:effectLst>
                  <a:outerShdw blurRad="38100" dist="38100" dir="2700000" algn="tl">
                    <a:srgbClr val="C0C0C0"/>
                  </a:outerShdw>
                </a:effectLst>
              </a:rPr>
              <a:t>Fiscalização de infrações de trânsito</a:t>
            </a:r>
          </a:p>
          <a:p>
            <a:pPr lvl="3">
              <a:lnSpc>
                <a:spcPct val="90000"/>
              </a:lnSpc>
            </a:pPr>
            <a:r>
              <a:rPr lang="pt-BR" altLang="pt-BR" sz="1800" smtClean="0">
                <a:effectLst>
                  <a:outerShdw blurRad="38100" dist="38100" dir="2700000" algn="tl">
                    <a:srgbClr val="C0C0C0"/>
                  </a:outerShdw>
                </a:effectLst>
              </a:rPr>
              <a:t>desobediência a sinais de trânsito, em especial, semáforos </a:t>
            </a:r>
          </a:p>
          <a:p>
            <a:pPr lvl="3">
              <a:lnSpc>
                <a:spcPct val="90000"/>
              </a:lnSpc>
            </a:pPr>
            <a:r>
              <a:rPr lang="pt-BR" altLang="pt-BR" sz="1800" smtClean="0">
                <a:effectLst>
                  <a:outerShdw blurRad="38100" dist="38100" dir="2700000" algn="tl">
                    <a:srgbClr val="C0C0C0"/>
                  </a:outerShdw>
                </a:effectLst>
              </a:rPr>
              <a:t>excesso de velocidade</a:t>
            </a:r>
          </a:p>
          <a:p>
            <a:pPr lvl="3">
              <a:lnSpc>
                <a:spcPct val="90000"/>
              </a:lnSpc>
            </a:pPr>
            <a:r>
              <a:rPr lang="pt-BR" altLang="pt-BR" sz="1800" smtClean="0">
                <a:effectLst>
                  <a:outerShdw blurRad="38100" dist="38100" dir="2700000" algn="tl">
                    <a:srgbClr val="C0C0C0"/>
                  </a:outerShdw>
                </a:effectLst>
              </a:rPr>
              <a:t>circulação proibida em determinados locais, dias ou horários </a:t>
            </a:r>
          </a:p>
          <a:p>
            <a:pPr lvl="3">
              <a:lnSpc>
                <a:spcPct val="90000"/>
              </a:lnSpc>
            </a:pPr>
            <a:r>
              <a:rPr lang="pt-BR" altLang="pt-BR" sz="1800" smtClean="0">
                <a:effectLst>
                  <a:outerShdw blurRad="38100" dist="38100" dir="2700000" algn="tl">
                    <a:srgbClr val="C0C0C0"/>
                  </a:outerShdw>
                </a:effectLst>
              </a:rPr>
              <a:t>invasão de faixas de tráfego exclusivas</a:t>
            </a:r>
          </a:p>
          <a:p>
            <a:pPr lvl="3">
              <a:lnSpc>
                <a:spcPct val="90000"/>
              </a:lnSpc>
            </a:pPr>
            <a:r>
              <a:rPr lang="pt-BR" altLang="pt-BR" sz="1800" smtClean="0">
                <a:effectLst>
                  <a:outerShdw blurRad="38100" dist="38100" dir="2700000" algn="tl">
                    <a:srgbClr val="C0C0C0"/>
                  </a:outerShdw>
                </a:effectLst>
              </a:rPr>
              <a:t>estacionamento em local e horários proibidos</a:t>
            </a:r>
          </a:p>
          <a:p>
            <a:pPr lvl="2">
              <a:lnSpc>
                <a:spcPct val="90000"/>
              </a:lnSpc>
            </a:pPr>
            <a:r>
              <a:rPr lang="pt-BR" altLang="pt-BR" sz="2100" b="1" smtClean="0">
                <a:effectLst>
                  <a:outerShdw blurRad="38100" dist="38100" dir="2700000" algn="tl">
                    <a:srgbClr val="C0C0C0"/>
                  </a:outerShdw>
                </a:effectLst>
              </a:rPr>
              <a:t>Fiscalização de irregularidades administrativas:</a:t>
            </a:r>
            <a:r>
              <a:rPr lang="pt-BR" altLang="pt-BR" sz="2100" smtClean="0">
                <a:effectLst>
                  <a:outerShdw blurRad="38100" dist="38100" dir="2700000" algn="tl">
                    <a:srgbClr val="C0C0C0"/>
                  </a:outerShdw>
                </a:effectLst>
              </a:rPr>
              <a:t> </a:t>
            </a:r>
          </a:p>
          <a:p>
            <a:pPr lvl="3">
              <a:lnSpc>
                <a:spcPct val="90000"/>
              </a:lnSpc>
            </a:pPr>
            <a:r>
              <a:rPr lang="pt-BR" altLang="pt-BR" sz="1800" smtClean="0">
                <a:effectLst>
                  <a:outerShdw blurRad="38100" dist="38100" dir="2700000" algn="tl">
                    <a:srgbClr val="C0C0C0"/>
                  </a:outerShdw>
                </a:effectLst>
              </a:rPr>
              <a:t>IPVA atrasado, </a:t>
            </a:r>
          </a:p>
          <a:p>
            <a:pPr lvl="3">
              <a:lnSpc>
                <a:spcPct val="90000"/>
              </a:lnSpc>
            </a:pPr>
            <a:r>
              <a:rPr lang="pt-BR" altLang="pt-BR" sz="1800" smtClean="0">
                <a:effectLst>
                  <a:outerShdw blurRad="38100" dist="38100" dir="2700000" algn="tl">
                    <a:srgbClr val="C0C0C0"/>
                  </a:outerShdw>
                </a:effectLst>
              </a:rPr>
              <a:t>licenciamento vencido, </a:t>
            </a:r>
          </a:p>
          <a:p>
            <a:pPr lvl="3">
              <a:lnSpc>
                <a:spcPct val="90000"/>
              </a:lnSpc>
            </a:pPr>
            <a:r>
              <a:rPr lang="pt-BR" altLang="pt-BR" sz="1800" smtClean="0">
                <a:effectLst>
                  <a:outerShdw blurRad="38100" dist="38100" dir="2700000" algn="tl">
                    <a:srgbClr val="C0C0C0"/>
                  </a:outerShdw>
                </a:effectLst>
              </a:rPr>
              <a:t>não realização de inspeção veicular</a:t>
            </a:r>
          </a:p>
          <a:p>
            <a:pPr lvl="2">
              <a:lnSpc>
                <a:spcPct val="90000"/>
              </a:lnSpc>
            </a:pPr>
            <a:r>
              <a:rPr lang="pt-BR" altLang="pt-BR" sz="2100" b="1" smtClean="0">
                <a:effectLst>
                  <a:outerShdw blurRad="38100" dist="38100" dir="2700000" algn="tl">
                    <a:srgbClr val="C0C0C0"/>
                  </a:outerShdw>
                </a:effectLst>
              </a:rPr>
              <a:t>Controle do monitoramento de emissões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2" name="Rectangle 76"/>
          <p:cNvSpPr>
            <a:spLocks noChangeArrowheads="1"/>
          </p:cNvSpPr>
          <p:nvPr/>
        </p:nvSpPr>
        <p:spPr bwMode="auto">
          <a:xfrm>
            <a:off x="1187450" y="404813"/>
            <a:ext cx="6769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2800" b="1">
                <a:effectLst>
                  <a:outerShdw blurRad="38100" dist="38100" dir="2700000" algn="tl">
                    <a:srgbClr val="C0C0C0"/>
                  </a:outerShdw>
                </a:effectLst>
                <a:cs typeface="Arial" pitchFamily="34" charset="0"/>
              </a:rPr>
              <a:t>RITA - ITS: Áreas de Aplicação</a:t>
            </a:r>
          </a:p>
        </p:txBody>
      </p:sp>
      <p:sp>
        <p:nvSpPr>
          <p:cNvPr id="1732611" name="Rectangle 3"/>
          <p:cNvSpPr>
            <a:spLocks noChangeArrowheads="1"/>
          </p:cNvSpPr>
          <p:nvPr/>
        </p:nvSpPr>
        <p:spPr bwMode="auto">
          <a:xfrm>
            <a:off x="2286000" y="1828800"/>
            <a:ext cx="1509713" cy="8985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solidFill>
                  <a:srgbClr val="FF3300"/>
                </a:solidFill>
                <a:cs typeface="Times New Roman" pitchFamily="18" charset="0"/>
              </a:rPr>
              <a:t>Controle de Tráfego Urbano</a:t>
            </a:r>
            <a:endParaRPr lang="pt-BR" altLang="pt-BR" sz="1200" b="1">
              <a:solidFill>
                <a:srgbClr val="FF3300"/>
              </a:solidFill>
              <a:latin typeface="Times New Roman" pitchFamily="18" charset="0"/>
              <a:cs typeface="Times New Roman" pitchFamily="18" charset="0"/>
            </a:endParaRPr>
          </a:p>
        </p:txBody>
      </p:sp>
      <p:sp>
        <p:nvSpPr>
          <p:cNvPr id="1732612" name="Rectangle 17"/>
          <p:cNvSpPr>
            <a:spLocks noChangeArrowheads="1"/>
          </p:cNvSpPr>
          <p:nvPr/>
        </p:nvSpPr>
        <p:spPr bwMode="auto">
          <a:xfrm>
            <a:off x="6792913" y="3573463"/>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732613" name="Rectangle 13"/>
          <p:cNvSpPr>
            <a:spLocks noChangeArrowheads="1"/>
          </p:cNvSpPr>
          <p:nvPr/>
        </p:nvSpPr>
        <p:spPr bwMode="auto">
          <a:xfrm>
            <a:off x="755650" y="3573463"/>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732614" name="Rectangle 14"/>
          <p:cNvSpPr>
            <a:spLocks noChangeArrowheads="1"/>
          </p:cNvSpPr>
          <p:nvPr/>
        </p:nvSpPr>
        <p:spPr bwMode="auto">
          <a:xfrm>
            <a:off x="2265363" y="3575050"/>
            <a:ext cx="1509712"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Gerenciamento das Condições Climáticas</a:t>
            </a:r>
            <a:r>
              <a:rPr lang="pt-BR" altLang="pt-BR" sz="900">
                <a:solidFill>
                  <a:srgbClr val="000000"/>
                </a:solidFill>
                <a:cs typeface="Times New Roman" pitchFamily="18" charset="0"/>
              </a:rPr>
              <a:t> </a:t>
            </a:r>
            <a:endParaRPr lang="pt-BR" altLang="pt-BR" sz="1200">
              <a:latin typeface="Times New Roman" pitchFamily="18" charset="0"/>
              <a:cs typeface="Times New Roman" pitchFamily="18" charset="0"/>
            </a:endParaRPr>
          </a:p>
        </p:txBody>
      </p:sp>
      <p:sp>
        <p:nvSpPr>
          <p:cNvPr id="1732615" name="Rectangle 16"/>
          <p:cNvSpPr>
            <a:spLocks noChangeArrowheads="1"/>
          </p:cNvSpPr>
          <p:nvPr/>
        </p:nvSpPr>
        <p:spPr bwMode="auto">
          <a:xfrm>
            <a:off x="5284788" y="3575050"/>
            <a:ext cx="1508125"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Integração Inter-modal de Viagens </a:t>
            </a:r>
            <a:endParaRPr lang="pt-BR" altLang="pt-BR" sz="1200">
              <a:latin typeface="Times New Roman" pitchFamily="18" charset="0"/>
              <a:cs typeface="Times New Roman" pitchFamily="18" charset="0"/>
            </a:endParaRPr>
          </a:p>
        </p:txBody>
      </p:sp>
      <p:sp>
        <p:nvSpPr>
          <p:cNvPr id="1732616" name="Rectangle 15"/>
          <p:cNvSpPr>
            <a:spLocks noChangeArrowheads="1"/>
          </p:cNvSpPr>
          <p:nvPr/>
        </p:nvSpPr>
        <p:spPr bwMode="auto">
          <a:xfrm>
            <a:off x="3744913" y="3724275"/>
            <a:ext cx="1539875" cy="1128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Operação de Veículos Comerciais</a:t>
            </a:r>
            <a:r>
              <a:rPr lang="pt-BR" altLang="pt-BR" sz="900">
                <a:solidFill>
                  <a:srgbClr val="000000"/>
                </a:solidFill>
                <a:cs typeface="Times New Roman" pitchFamily="18" charset="0"/>
              </a:rPr>
              <a:t> </a:t>
            </a:r>
            <a:endParaRPr lang="pt-BR" altLang="pt-BR" sz="1200">
              <a:latin typeface="Times New Roman" pitchFamily="18" charset="0"/>
              <a:cs typeface="Times New Roman" pitchFamily="18" charset="0"/>
            </a:endParaRPr>
          </a:p>
        </p:txBody>
      </p:sp>
      <p:sp>
        <p:nvSpPr>
          <p:cNvPr id="1732617" name="Rectangle 10"/>
          <p:cNvSpPr>
            <a:spLocks noChangeArrowheads="1"/>
          </p:cNvSpPr>
          <p:nvPr/>
        </p:nvSpPr>
        <p:spPr bwMode="auto">
          <a:xfrm>
            <a:off x="3775075" y="2773363"/>
            <a:ext cx="1509713" cy="1006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Gestão da Informação </a:t>
            </a:r>
            <a:endParaRPr lang="pt-BR" altLang="pt-BR" sz="1200">
              <a:latin typeface="Times New Roman" pitchFamily="18" charset="0"/>
              <a:cs typeface="Times New Roman" pitchFamily="18" charset="0"/>
            </a:endParaRPr>
          </a:p>
        </p:txBody>
      </p:sp>
      <p:sp>
        <p:nvSpPr>
          <p:cNvPr id="1732618" name="Rectangle 47"/>
          <p:cNvSpPr>
            <a:spLocks noChangeArrowheads="1"/>
          </p:cNvSpPr>
          <p:nvPr/>
        </p:nvSpPr>
        <p:spPr bwMode="auto">
          <a:xfrm>
            <a:off x="755650" y="4975225"/>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732619" name="Rectangle 48"/>
          <p:cNvSpPr>
            <a:spLocks noChangeArrowheads="1"/>
          </p:cNvSpPr>
          <p:nvPr/>
        </p:nvSpPr>
        <p:spPr bwMode="auto">
          <a:xfrm>
            <a:off x="2265363" y="4976813"/>
            <a:ext cx="1509712"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Sistema de Prevenção de Colisões</a:t>
            </a:r>
          </a:p>
        </p:txBody>
      </p:sp>
      <p:sp>
        <p:nvSpPr>
          <p:cNvPr id="1732620" name="Rectangle 49"/>
          <p:cNvSpPr>
            <a:spLocks noChangeArrowheads="1"/>
          </p:cNvSpPr>
          <p:nvPr/>
        </p:nvSpPr>
        <p:spPr bwMode="auto">
          <a:xfrm>
            <a:off x="3775075" y="4976813"/>
            <a:ext cx="1509713"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Sistema de Atendimento ao Motorista </a:t>
            </a:r>
          </a:p>
        </p:txBody>
      </p:sp>
      <p:sp>
        <p:nvSpPr>
          <p:cNvPr id="1732621" name="Rectangle 50"/>
          <p:cNvSpPr>
            <a:spLocks noChangeArrowheads="1"/>
          </p:cNvSpPr>
          <p:nvPr/>
        </p:nvSpPr>
        <p:spPr bwMode="auto">
          <a:xfrm>
            <a:off x="5284788" y="4976813"/>
            <a:ext cx="1508125"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Sistema de Notificação de Colisão</a:t>
            </a:r>
          </a:p>
        </p:txBody>
      </p:sp>
      <p:sp>
        <p:nvSpPr>
          <p:cNvPr id="1732622" name="Rectangle 51"/>
          <p:cNvSpPr>
            <a:spLocks noChangeArrowheads="1"/>
          </p:cNvSpPr>
          <p:nvPr/>
        </p:nvSpPr>
        <p:spPr bwMode="auto">
          <a:xfrm>
            <a:off x="6792913" y="497522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100">
              <a:latin typeface="Calibri" pitchFamily="34" charset="0"/>
              <a:cs typeface="Times New Roman" pitchFamily="18" charset="0"/>
            </a:endParaRPr>
          </a:p>
        </p:txBody>
      </p:sp>
      <p:sp>
        <p:nvSpPr>
          <p:cNvPr id="1732623" name="Rectangle 44"/>
          <p:cNvSpPr>
            <a:spLocks noChangeArrowheads="1"/>
          </p:cNvSpPr>
          <p:nvPr/>
        </p:nvSpPr>
        <p:spPr bwMode="auto">
          <a:xfrm>
            <a:off x="768350" y="47561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b="1">
                <a:solidFill>
                  <a:srgbClr val="000000"/>
                </a:solidFill>
                <a:cs typeface="Times New Roman" pitchFamily="18" charset="0"/>
              </a:rPr>
              <a:t>VEÍCULOS INTELIGENTES</a:t>
            </a:r>
            <a:endParaRPr lang="pt-BR" altLang="pt-BR" sz="1600" b="1">
              <a:latin typeface="Times New Roman" pitchFamily="18" charset="0"/>
              <a:cs typeface="Times New Roman" pitchFamily="18" charset="0"/>
            </a:endParaRPr>
          </a:p>
        </p:txBody>
      </p:sp>
      <p:sp>
        <p:nvSpPr>
          <p:cNvPr id="1732624" name="Rectangle 2"/>
          <p:cNvSpPr>
            <a:spLocks noChangeArrowheads="1"/>
          </p:cNvSpPr>
          <p:nvPr/>
        </p:nvSpPr>
        <p:spPr bwMode="auto">
          <a:xfrm>
            <a:off x="755650" y="14287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600" b="1">
                <a:solidFill>
                  <a:srgbClr val="000000"/>
                </a:solidFill>
                <a:cs typeface="Times New Roman" pitchFamily="18" charset="0"/>
              </a:rPr>
              <a:t>INFRA-ESTRUTURA INTELIGENTE</a:t>
            </a:r>
            <a:endParaRPr lang="pt-BR" altLang="pt-BR" sz="1600" b="1">
              <a:latin typeface="Times New Roman" pitchFamily="18" charset="0"/>
              <a:cs typeface="Times New Roman" pitchFamily="18" charset="0"/>
            </a:endParaRPr>
          </a:p>
        </p:txBody>
      </p:sp>
      <p:sp>
        <p:nvSpPr>
          <p:cNvPr id="1732625" name="Rectangle 4"/>
          <p:cNvSpPr>
            <a:spLocks noChangeArrowheads="1"/>
          </p:cNvSpPr>
          <p:nvPr/>
        </p:nvSpPr>
        <p:spPr bwMode="auto">
          <a:xfrm>
            <a:off x="766763" y="1838325"/>
            <a:ext cx="1509712" cy="935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solidFill>
                  <a:srgbClr val="FF3300"/>
                </a:solidFill>
                <a:cs typeface="Times New Roman" pitchFamily="18" charset="0"/>
              </a:rPr>
              <a:t>Controle de Rodovias</a:t>
            </a:r>
            <a:endParaRPr lang="pt-BR" altLang="pt-BR" sz="1200" b="1">
              <a:solidFill>
                <a:srgbClr val="FF3300"/>
              </a:solidFill>
              <a:latin typeface="Times New Roman" pitchFamily="18" charset="0"/>
              <a:cs typeface="Times New Roman" pitchFamily="18" charset="0"/>
            </a:endParaRPr>
          </a:p>
        </p:txBody>
      </p:sp>
      <p:sp>
        <p:nvSpPr>
          <p:cNvPr id="1732626" name="Rectangle 5"/>
          <p:cNvSpPr>
            <a:spLocks noChangeArrowheads="1"/>
          </p:cNvSpPr>
          <p:nvPr/>
        </p:nvSpPr>
        <p:spPr bwMode="auto">
          <a:xfrm>
            <a:off x="3775075" y="1836738"/>
            <a:ext cx="1509713" cy="9620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Gestão de Transporte de Passageiros </a:t>
            </a:r>
            <a:endParaRPr lang="pt-BR" altLang="pt-BR" sz="1200">
              <a:latin typeface="Times New Roman" pitchFamily="18" charset="0"/>
              <a:cs typeface="Times New Roman" pitchFamily="18" charset="0"/>
            </a:endParaRPr>
          </a:p>
        </p:txBody>
      </p:sp>
      <p:sp>
        <p:nvSpPr>
          <p:cNvPr id="1732627" name="Rectangle 6"/>
          <p:cNvSpPr>
            <a:spLocks noChangeArrowheads="1"/>
          </p:cNvSpPr>
          <p:nvPr/>
        </p:nvSpPr>
        <p:spPr bwMode="auto">
          <a:xfrm>
            <a:off x="5284788" y="1830388"/>
            <a:ext cx="1508125"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Gestão de Incidentes</a:t>
            </a:r>
            <a:endParaRPr lang="pt-BR" altLang="pt-BR" sz="1200" b="1">
              <a:latin typeface="Times New Roman" pitchFamily="18" charset="0"/>
              <a:cs typeface="Times New Roman" pitchFamily="18" charset="0"/>
            </a:endParaRPr>
          </a:p>
        </p:txBody>
      </p:sp>
      <p:sp>
        <p:nvSpPr>
          <p:cNvPr id="1732628" name="Rectangle 7"/>
          <p:cNvSpPr>
            <a:spLocks noChangeArrowheads="1"/>
          </p:cNvSpPr>
          <p:nvPr/>
        </p:nvSpPr>
        <p:spPr bwMode="auto">
          <a:xfrm>
            <a:off x="6792913" y="1830388"/>
            <a:ext cx="1509712"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Gestão de Emergências</a:t>
            </a:r>
            <a:endParaRPr lang="pt-BR" altLang="pt-BR" sz="1200">
              <a:latin typeface="Times New Roman" pitchFamily="18" charset="0"/>
              <a:cs typeface="Times New Roman" pitchFamily="18" charset="0"/>
            </a:endParaRPr>
          </a:p>
        </p:txBody>
      </p:sp>
      <p:sp>
        <p:nvSpPr>
          <p:cNvPr id="1732629" name="Rectangle 8"/>
          <p:cNvSpPr>
            <a:spLocks noChangeArrowheads="1"/>
          </p:cNvSpPr>
          <p:nvPr/>
        </p:nvSpPr>
        <p:spPr bwMode="auto">
          <a:xfrm>
            <a:off x="755650" y="2682875"/>
            <a:ext cx="1509713" cy="977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Meios Eletrônicos de Pagamento e Tarifação</a:t>
            </a:r>
          </a:p>
        </p:txBody>
      </p:sp>
      <p:sp>
        <p:nvSpPr>
          <p:cNvPr id="1732630" name="Rectangle 9"/>
          <p:cNvSpPr>
            <a:spLocks noChangeArrowheads="1"/>
          </p:cNvSpPr>
          <p:nvPr/>
        </p:nvSpPr>
        <p:spPr bwMode="auto">
          <a:xfrm>
            <a:off x="226536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Informação ao Usuário </a:t>
            </a:r>
            <a:endParaRPr lang="pt-BR" altLang="pt-BR" sz="1200">
              <a:latin typeface="Times New Roman" pitchFamily="18" charset="0"/>
              <a:cs typeface="Times New Roman" pitchFamily="18" charset="0"/>
            </a:endParaRPr>
          </a:p>
        </p:txBody>
      </p:sp>
      <p:sp>
        <p:nvSpPr>
          <p:cNvPr id="1732631" name="Rectangle 11"/>
          <p:cNvSpPr>
            <a:spLocks noChangeArrowheads="1"/>
          </p:cNvSpPr>
          <p:nvPr/>
        </p:nvSpPr>
        <p:spPr bwMode="auto">
          <a:xfrm>
            <a:off x="5284788" y="2682875"/>
            <a:ext cx="1508125"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a:solidFill>
                  <a:srgbClr val="000000"/>
                </a:solidFill>
                <a:cs typeface="Times New Roman" pitchFamily="18" charset="0"/>
              </a:rPr>
              <a:t>Prevenção de Acidentes e Segurança</a:t>
            </a:r>
            <a:endParaRPr lang="pt-BR" altLang="pt-BR" sz="1200">
              <a:latin typeface="Times New Roman" pitchFamily="18" charset="0"/>
              <a:cs typeface="Times New Roman" pitchFamily="18" charset="0"/>
            </a:endParaRPr>
          </a:p>
        </p:txBody>
      </p:sp>
      <p:sp>
        <p:nvSpPr>
          <p:cNvPr id="1732632" name="Rectangle 12"/>
          <p:cNvSpPr>
            <a:spLocks noChangeArrowheads="1"/>
          </p:cNvSpPr>
          <p:nvPr/>
        </p:nvSpPr>
        <p:spPr bwMode="auto">
          <a:xfrm>
            <a:off x="679291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900">
                <a:solidFill>
                  <a:srgbClr val="000000"/>
                </a:solidFill>
                <a:cs typeface="Times New Roman" pitchFamily="18" charset="0"/>
              </a:rPr>
              <a:t/>
            </a:r>
            <a:br>
              <a:rPr lang="pt-BR" altLang="pt-BR" sz="900">
                <a:solidFill>
                  <a:srgbClr val="000000"/>
                </a:solidFill>
                <a:cs typeface="Times New Roman" pitchFamily="18" charset="0"/>
              </a:rPr>
            </a:b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endParaRPr lang="pt-BR" altLang="pt-BR" sz="900">
              <a:solidFill>
                <a:srgbClr val="000000"/>
              </a:solidFill>
              <a:cs typeface="Times New Roman" pitchFamily="18" charset="0"/>
            </a:endParaRPr>
          </a:p>
          <a:p>
            <a:pPr algn="ctr" eaLnBrk="1" hangingPunct="1">
              <a:buClrTx/>
              <a:buSzTx/>
              <a:buFontTx/>
              <a:buNone/>
            </a:pPr>
            <a:r>
              <a:rPr lang="pt-BR" altLang="pt-BR" sz="900" b="1">
                <a:cs typeface="Times New Roman" pitchFamily="18" charset="0"/>
              </a:rPr>
              <a:t>Operação e Manutenção Rodoviária</a:t>
            </a:r>
            <a:endParaRPr lang="pt-BR" altLang="pt-BR" sz="1200" b="1">
              <a:latin typeface="Times New Roman" pitchFamily="18" charset="0"/>
              <a:cs typeface="Times New Roman" pitchFamily="18" charset="0"/>
            </a:endParaRPr>
          </a:p>
        </p:txBody>
      </p:sp>
      <p:sp>
        <p:nvSpPr>
          <p:cNvPr id="1732633" name="Line 18"/>
          <p:cNvSpPr>
            <a:spLocks noChangeShapeType="1"/>
          </p:cNvSpPr>
          <p:nvPr/>
        </p:nvSpPr>
        <p:spPr bwMode="auto">
          <a:xfrm>
            <a:off x="226536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34" name="Line 19"/>
          <p:cNvSpPr>
            <a:spLocks noChangeShapeType="1"/>
          </p:cNvSpPr>
          <p:nvPr/>
        </p:nvSpPr>
        <p:spPr bwMode="auto">
          <a:xfrm>
            <a:off x="3775075"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35" name="Line 20"/>
          <p:cNvSpPr>
            <a:spLocks noChangeShapeType="1"/>
          </p:cNvSpPr>
          <p:nvPr/>
        </p:nvSpPr>
        <p:spPr bwMode="auto">
          <a:xfrm>
            <a:off x="5284788"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36" name="Line 21"/>
          <p:cNvSpPr>
            <a:spLocks noChangeShapeType="1"/>
          </p:cNvSpPr>
          <p:nvPr/>
        </p:nvSpPr>
        <p:spPr bwMode="auto">
          <a:xfrm>
            <a:off x="679291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37" name="Line 22"/>
          <p:cNvSpPr>
            <a:spLocks noChangeShapeType="1"/>
          </p:cNvSpPr>
          <p:nvPr/>
        </p:nvSpPr>
        <p:spPr bwMode="auto">
          <a:xfrm>
            <a:off x="755650" y="18303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38" name="Line 23"/>
          <p:cNvSpPr>
            <a:spLocks noChangeShapeType="1"/>
          </p:cNvSpPr>
          <p:nvPr/>
        </p:nvSpPr>
        <p:spPr bwMode="auto">
          <a:xfrm>
            <a:off x="755650" y="278923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39" name="Line 24"/>
          <p:cNvSpPr>
            <a:spLocks noChangeShapeType="1"/>
          </p:cNvSpPr>
          <p:nvPr/>
        </p:nvSpPr>
        <p:spPr bwMode="auto">
          <a:xfrm>
            <a:off x="755650" y="3760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40" name="Line 25"/>
          <p:cNvSpPr>
            <a:spLocks noChangeShapeType="1"/>
          </p:cNvSpPr>
          <p:nvPr/>
        </p:nvSpPr>
        <p:spPr bwMode="auto">
          <a:xfrm>
            <a:off x="755650"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41" name="Line 26"/>
          <p:cNvSpPr>
            <a:spLocks noChangeShapeType="1"/>
          </p:cNvSpPr>
          <p:nvPr/>
        </p:nvSpPr>
        <p:spPr bwMode="auto">
          <a:xfrm>
            <a:off x="8302625"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42" name="Line 27"/>
          <p:cNvSpPr>
            <a:spLocks noChangeShapeType="1"/>
          </p:cNvSpPr>
          <p:nvPr/>
        </p:nvSpPr>
        <p:spPr bwMode="auto">
          <a:xfrm>
            <a:off x="755650" y="1428750"/>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43" name="Line 28"/>
          <p:cNvSpPr>
            <a:spLocks noChangeShapeType="1"/>
          </p:cNvSpPr>
          <p:nvPr/>
        </p:nvSpPr>
        <p:spPr bwMode="auto">
          <a:xfrm>
            <a:off x="755650" y="47656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732644"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20788" y="1890713"/>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45" name="Picture 27" descr="Transit Management System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33863"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46" name="Picture 26" descr="Incident Management Systems"/>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743575" y="18811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47" name="Picture 25" descr="Emergency Management Systems"/>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253288"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48" name="Picture 24" descr="Electronic Payment Systems"/>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211263" y="2833688"/>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49" name="Picture 22" descr="Information Management"/>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235450" y="28305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50" name="Picture 21" descr="Crash Prevention and Safety"/>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5746750" y="28336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51" name="Picture 20" descr="Roadway Operations and Maintenance"/>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7250113" y="28336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52" name="Picture 19" descr="Road Weather Management"/>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272415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53" name="Picture 18" descr="Commercial Vehicle Operations"/>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422910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54" name="Picture 17" descr="Intermodal Freight"/>
          <p:cNvPicPr>
            <a:picLocks noChangeAspect="1" noChangeArrowheads="1"/>
          </p:cNvPicPr>
          <p:nvPr/>
        </p:nvPicPr>
        <p:blipFill>
          <a:blip r:embed="rId23" r:link="rId24">
            <a:extLst>
              <a:ext uri="{28A0092B-C50C-407E-A947-70E740481C1C}">
                <a14:useLocalDpi xmlns:a14="http://schemas.microsoft.com/office/drawing/2010/main" val="0"/>
              </a:ext>
            </a:extLst>
          </a:blip>
          <a:srcRect/>
          <a:stretch>
            <a:fillRect/>
          </a:stretch>
        </p:blipFill>
        <p:spPr bwMode="auto">
          <a:xfrm>
            <a:off x="5745163" y="3806825"/>
            <a:ext cx="604837" cy="588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32655" name="Line 45"/>
          <p:cNvSpPr>
            <a:spLocks noChangeShapeType="1"/>
          </p:cNvSpPr>
          <p:nvPr/>
        </p:nvSpPr>
        <p:spPr bwMode="auto">
          <a:xfrm>
            <a:off x="758825" y="5157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56" name="Line 53"/>
          <p:cNvSpPr>
            <a:spLocks noChangeShapeType="1"/>
          </p:cNvSpPr>
          <p:nvPr/>
        </p:nvSpPr>
        <p:spPr bwMode="auto">
          <a:xfrm>
            <a:off x="755650" y="61499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57" name="Line 58"/>
          <p:cNvSpPr>
            <a:spLocks noChangeShapeType="1"/>
          </p:cNvSpPr>
          <p:nvPr/>
        </p:nvSpPr>
        <p:spPr bwMode="auto">
          <a:xfrm>
            <a:off x="2270125" y="5165725"/>
            <a:ext cx="0" cy="979488"/>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58" name="Line 59"/>
          <p:cNvSpPr>
            <a:spLocks noChangeShapeType="1"/>
          </p:cNvSpPr>
          <p:nvPr/>
        </p:nvSpPr>
        <p:spPr bwMode="auto">
          <a:xfrm>
            <a:off x="3778250" y="5167313"/>
            <a:ext cx="0" cy="97790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2659" name="Line 61"/>
          <p:cNvSpPr>
            <a:spLocks noChangeShapeType="1"/>
          </p:cNvSpPr>
          <p:nvPr/>
        </p:nvSpPr>
        <p:spPr bwMode="auto">
          <a:xfrm>
            <a:off x="6792913" y="5164138"/>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732660" name="Picture 6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5210175"/>
            <a:ext cx="57150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61" name="Picture 6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2913"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2662" name="Picture 6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9450"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32663" name="Line 67"/>
          <p:cNvSpPr>
            <a:spLocks noChangeShapeType="1"/>
          </p:cNvSpPr>
          <p:nvPr/>
        </p:nvSpPr>
        <p:spPr bwMode="auto">
          <a:xfrm>
            <a:off x="5286375" y="5160963"/>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732664" name="Grupo 69"/>
          <p:cNvGrpSpPr>
            <a:grpSpLocks/>
          </p:cNvGrpSpPr>
          <p:nvPr/>
        </p:nvGrpSpPr>
        <p:grpSpPr bwMode="auto">
          <a:xfrm>
            <a:off x="2722563" y="2881313"/>
            <a:ext cx="611187" cy="515937"/>
            <a:chOff x="2765657" y="3296451"/>
            <a:chExt cx="611008" cy="517335"/>
          </a:xfrm>
        </p:grpSpPr>
        <p:grpSp>
          <p:nvGrpSpPr>
            <p:cNvPr id="1732665" name="Grupo 61"/>
            <p:cNvGrpSpPr>
              <a:grpSpLocks/>
            </p:cNvGrpSpPr>
            <p:nvPr/>
          </p:nvGrpSpPr>
          <p:grpSpPr bwMode="auto">
            <a:xfrm>
              <a:off x="2803746" y="3296451"/>
              <a:ext cx="549113" cy="458481"/>
              <a:chOff x="8441630" y="410493"/>
              <a:chExt cx="641984" cy="888198"/>
            </a:xfrm>
          </p:grpSpPr>
          <p:sp>
            <p:nvSpPr>
              <p:cNvPr id="60" name="CaixaDeTexto 59"/>
              <p:cNvSpPr txBox="1"/>
              <p:nvPr/>
            </p:nvSpPr>
            <p:spPr>
              <a:xfrm>
                <a:off x="8469461" y="410493"/>
                <a:ext cx="569623" cy="888116"/>
              </a:xfrm>
              <a:prstGeom prst="rect">
                <a:avLst/>
              </a:prstGeom>
              <a:noFill/>
            </p:spPr>
            <p:txBody>
              <a:bodyPr>
                <a:spAutoFit/>
              </a:bodyPr>
              <a:lstStyle/>
              <a:p>
                <a:pPr algn="ctr" eaLnBrk="1" hangingPunct="1">
                  <a:spcBef>
                    <a:spcPct val="0"/>
                  </a:spcBef>
                  <a:buClrTx/>
                  <a:buSzTx/>
                  <a:buFontTx/>
                  <a:buNone/>
                  <a:defRPr/>
                </a:pPr>
                <a:r>
                  <a:rPr lang="pt-BR" sz="2400" i="1" dirty="0">
                    <a:solidFill>
                      <a:schemeClr val="tx2">
                        <a:lumMod val="60000"/>
                        <a:lumOff val="40000"/>
                      </a:schemeClr>
                    </a:solidFill>
                    <a:latin typeface="Script MT Bold" pitchFamily="66" charset="0"/>
                    <a:cs typeface="Arial" pitchFamily="34" charset="0"/>
                  </a:rPr>
                  <a:t>i</a:t>
                </a:r>
              </a:p>
            </p:txBody>
          </p:sp>
          <p:sp>
            <p:nvSpPr>
              <p:cNvPr id="61" name="Elipse 60"/>
              <p:cNvSpPr/>
              <p:nvPr/>
            </p:nvSpPr>
            <p:spPr>
              <a:xfrm>
                <a:off x="8441630" y="573930"/>
                <a:ext cx="641985" cy="715427"/>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sp>
          <p:nvSpPr>
            <p:cNvPr id="63" name="Retângulo 62"/>
            <p:cNvSpPr/>
            <p:nvPr/>
          </p:nvSpPr>
          <p:spPr>
            <a:xfrm>
              <a:off x="2765657" y="3334654"/>
              <a:ext cx="611008" cy="4791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pic>
        <p:nvPicPr>
          <p:cNvPr id="1732669" name="Picture 29" descr="Arterial Management Systems"/>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2701925" y="1862138"/>
            <a:ext cx="581025" cy="5635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8" name="Rectangle 59"/>
          <p:cNvSpPr>
            <a:spLocks/>
          </p:cNvSpPr>
          <p:nvPr/>
        </p:nvSpPr>
        <p:spPr bwMode="auto">
          <a:xfrm>
            <a:off x="468313" y="1211263"/>
            <a:ext cx="82296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20000"/>
              </a:spcBef>
              <a:buClrTx/>
              <a:buSzTx/>
              <a:buFont typeface="Arial" pitchFamily="34" charset="0"/>
              <a:buNone/>
            </a:pPr>
            <a:endParaRPr lang="pt-BR" altLang="pt-BR" sz="1800">
              <a:effectLst>
                <a:outerShdw blurRad="38100" dist="38100" dir="2700000" algn="tl">
                  <a:srgbClr val="C0C0C0"/>
                </a:outerShdw>
              </a:effectLst>
              <a:latin typeface="Calibri" pitchFamily="34" charset="0"/>
              <a:cs typeface="Arial" pitchFamily="34" charset="0"/>
            </a:endParaRPr>
          </a:p>
          <a:p>
            <a:pPr algn="just" eaLnBrk="1" hangingPunct="1">
              <a:buClrTx/>
              <a:buSzTx/>
              <a:buFont typeface="Arial" pitchFamily="34" charset="0"/>
              <a:buNone/>
            </a:pPr>
            <a:r>
              <a:rPr lang="pt-BR" altLang="pt-BR" sz="1800">
                <a:effectLst>
                  <a:outerShdw blurRad="38100" dist="38100" dir="2700000" algn="tl">
                    <a:srgbClr val="C0C0C0"/>
                  </a:outerShdw>
                </a:effectLst>
                <a:latin typeface="Calibri" pitchFamily="34" charset="0"/>
                <a:cs typeface="Arial" pitchFamily="34" charset="0"/>
              </a:rPr>
              <a:t>Sistemas de gestão do tráfego: monitoram vias e veículos - coletam dados - produzem informações para ajudar a decidir as ações operacionais – utilizam os recursos dos sistemas para implementar melhorias na segurança e fluidez das vias - disseminam aos usuários informações sobre as condições do percurso através de tecnologias variadas, objetivando a racionalização e conforto dos deslocamentos.</a:t>
            </a:r>
            <a:endParaRPr lang="pt-BR" altLang="pt-BR" sz="1800">
              <a:solidFill>
                <a:srgbClr val="000000"/>
              </a:solidFill>
              <a:effectLst>
                <a:outerShdw blurRad="38100" dist="38100" dir="2700000" algn="tl">
                  <a:srgbClr val="C0C0C0"/>
                </a:outerShdw>
              </a:effectLst>
              <a:cs typeface="Times New Roman" pitchFamily="18" charset="0"/>
            </a:endParaRPr>
          </a:p>
        </p:txBody>
      </p:sp>
      <p:grpSp>
        <p:nvGrpSpPr>
          <p:cNvPr id="1734659" name="Grupo 68"/>
          <p:cNvGrpSpPr>
            <a:grpSpLocks/>
          </p:cNvGrpSpPr>
          <p:nvPr/>
        </p:nvGrpSpPr>
        <p:grpSpPr bwMode="auto">
          <a:xfrm>
            <a:off x="111125" y="3141663"/>
            <a:ext cx="8853488" cy="2898775"/>
            <a:chOff x="206472" y="3441446"/>
            <a:chExt cx="8852743" cy="2897990"/>
          </a:xfrm>
        </p:grpSpPr>
        <p:grpSp>
          <p:nvGrpSpPr>
            <p:cNvPr id="1734660" name="Group 60"/>
            <p:cNvGrpSpPr>
              <a:grpSpLocks/>
            </p:cNvGrpSpPr>
            <p:nvPr/>
          </p:nvGrpSpPr>
          <p:grpSpPr bwMode="auto">
            <a:xfrm>
              <a:off x="4738468" y="3635920"/>
              <a:ext cx="4302639" cy="382588"/>
              <a:chOff x="2987" y="1924"/>
              <a:chExt cx="2495" cy="241"/>
            </a:xfrm>
          </p:grpSpPr>
          <p:sp>
            <p:nvSpPr>
              <p:cNvPr id="1734661" name="Rectangle 61"/>
              <p:cNvSpPr>
                <a:spLocks noChangeArrowheads="1"/>
              </p:cNvSpPr>
              <p:nvPr/>
            </p:nvSpPr>
            <p:spPr bwMode="auto">
              <a:xfrm>
                <a:off x="2996" y="1924"/>
                <a:ext cx="2246" cy="232"/>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734662" name="Text Box 62"/>
              <p:cNvSpPr txBox="1">
                <a:spLocks noChangeArrowheads="1"/>
              </p:cNvSpPr>
              <p:nvPr/>
            </p:nvSpPr>
            <p:spPr bwMode="auto">
              <a:xfrm>
                <a:off x="3570" y="1973"/>
                <a:ext cx="10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400">
                    <a:cs typeface="Arial" pitchFamily="34" charset="0"/>
                  </a:rPr>
                  <a:t>Controle de acessos</a:t>
                </a:r>
              </a:p>
            </p:txBody>
          </p:sp>
          <p:pic>
            <p:nvPicPr>
              <p:cNvPr id="1734663"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87" y="1924"/>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4664" name="Picture 64" descr="Ramp Contr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 y="1929"/>
                <a:ext cx="240"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734665" name="Line 65"/>
            <p:cNvSpPr>
              <a:spLocks noChangeShapeType="1"/>
            </p:cNvSpPr>
            <p:nvPr/>
          </p:nvSpPr>
          <p:spPr bwMode="auto">
            <a:xfrm>
              <a:off x="2331058" y="3441446"/>
              <a:ext cx="48493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1734666" name="Grupo 66"/>
            <p:cNvGrpSpPr>
              <a:grpSpLocks/>
            </p:cNvGrpSpPr>
            <p:nvPr/>
          </p:nvGrpSpPr>
          <p:grpSpPr bwMode="auto">
            <a:xfrm>
              <a:off x="235789" y="4392363"/>
              <a:ext cx="4294017" cy="384175"/>
              <a:chOff x="530225" y="3675063"/>
              <a:chExt cx="3952875" cy="384175"/>
            </a:xfrm>
          </p:grpSpPr>
          <p:sp>
            <p:nvSpPr>
              <p:cNvPr id="1734667" name="Rectangle 66"/>
              <p:cNvSpPr>
                <a:spLocks noChangeArrowheads="1"/>
              </p:cNvSpPr>
              <p:nvPr/>
            </p:nvSpPr>
            <p:spPr bwMode="auto">
              <a:xfrm>
                <a:off x="539750" y="3681413"/>
                <a:ext cx="3573463" cy="369887"/>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734668" name="Text Box 67"/>
              <p:cNvSpPr txBox="1">
                <a:spLocks noChangeArrowheads="1"/>
              </p:cNvSpPr>
              <p:nvPr/>
            </p:nvSpPr>
            <p:spPr bwMode="auto">
              <a:xfrm>
                <a:off x="1641880" y="3732213"/>
                <a:ext cx="161854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400">
                    <a:cs typeface="Arial" pitchFamily="34" charset="0"/>
                  </a:rPr>
                  <a:t>Controle de Tráfego</a:t>
                </a:r>
              </a:p>
            </p:txBody>
          </p:sp>
          <p:pic>
            <p:nvPicPr>
              <p:cNvPr id="1734669"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30225" y="3675063"/>
                <a:ext cx="381000"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4670"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102100" y="3678238"/>
                <a:ext cx="381000"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34671" name="Group 70"/>
            <p:cNvGrpSpPr>
              <a:grpSpLocks/>
            </p:cNvGrpSpPr>
            <p:nvPr/>
          </p:nvGrpSpPr>
          <p:grpSpPr bwMode="auto">
            <a:xfrm>
              <a:off x="218544" y="3634329"/>
              <a:ext cx="4328507" cy="384175"/>
              <a:chOff x="317" y="3149"/>
              <a:chExt cx="2510" cy="242"/>
            </a:xfrm>
          </p:grpSpPr>
          <p:pic>
            <p:nvPicPr>
              <p:cNvPr id="1734672" name="Picture 71" descr="Surveillan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0" y="3149"/>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4673" name="Rectangle 72"/>
              <p:cNvSpPr>
                <a:spLocks noChangeArrowheads="1"/>
              </p:cNvSpPr>
              <p:nvPr/>
            </p:nvSpPr>
            <p:spPr bwMode="auto">
              <a:xfrm>
                <a:off x="317" y="3153"/>
                <a:ext cx="2251" cy="233"/>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734674" name="Text Box 73"/>
              <p:cNvSpPr txBox="1">
                <a:spLocks noChangeArrowheads="1"/>
              </p:cNvSpPr>
              <p:nvPr/>
            </p:nvSpPr>
            <p:spPr bwMode="auto">
              <a:xfrm>
                <a:off x="1122" y="3178"/>
                <a:ext cx="7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400">
                    <a:cs typeface="Arial" pitchFamily="34" charset="0"/>
                  </a:rPr>
                  <a:t>Monitoramento</a:t>
                </a:r>
              </a:p>
            </p:txBody>
          </p:sp>
          <p:pic>
            <p:nvPicPr>
              <p:cNvPr id="1734675"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17" y="3149"/>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4676"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47" y="3151"/>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34677" name="Line 76"/>
              <p:cNvSpPr>
                <a:spLocks noChangeShapeType="1"/>
              </p:cNvSpPr>
              <p:nvPr/>
            </p:nvSpPr>
            <p:spPr bwMode="auto">
              <a:xfrm>
                <a:off x="2554" y="3153"/>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678" name="Line 77"/>
              <p:cNvSpPr>
                <a:spLocks noChangeShapeType="1"/>
              </p:cNvSpPr>
              <p:nvPr/>
            </p:nvSpPr>
            <p:spPr bwMode="auto">
              <a:xfrm>
                <a:off x="2554" y="3389"/>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679" name="Line 78"/>
              <p:cNvSpPr>
                <a:spLocks noChangeShapeType="1"/>
              </p:cNvSpPr>
              <p:nvPr/>
            </p:nvSpPr>
            <p:spPr bwMode="auto">
              <a:xfrm>
                <a:off x="2827" y="315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734680" name="Group 79"/>
            <p:cNvGrpSpPr>
              <a:grpSpLocks/>
            </p:cNvGrpSpPr>
            <p:nvPr/>
          </p:nvGrpSpPr>
          <p:grpSpPr bwMode="auto">
            <a:xfrm>
              <a:off x="4720361" y="5164683"/>
              <a:ext cx="4338854" cy="388938"/>
              <a:chOff x="319" y="3792"/>
              <a:chExt cx="2516" cy="245"/>
            </a:xfrm>
          </p:grpSpPr>
          <p:pic>
            <p:nvPicPr>
              <p:cNvPr id="1734681" name="Picture 80" descr="Information Disseminat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7" y="3797"/>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4682" name="Rectangle 81"/>
              <p:cNvSpPr>
                <a:spLocks noChangeArrowheads="1"/>
              </p:cNvSpPr>
              <p:nvPr/>
            </p:nvSpPr>
            <p:spPr bwMode="auto">
              <a:xfrm>
                <a:off x="322" y="3796"/>
                <a:ext cx="2252" cy="233"/>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734683" name="Rectangle 82"/>
              <p:cNvSpPr>
                <a:spLocks noChangeArrowheads="1"/>
              </p:cNvSpPr>
              <p:nvPr/>
            </p:nvSpPr>
            <p:spPr bwMode="auto">
              <a:xfrm>
                <a:off x="1228" y="3796"/>
                <a:ext cx="6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a:cs typeface="Arial" pitchFamily="34" charset="0"/>
                  </a:rPr>
                  <a:t>Veiculação da Informação</a:t>
                </a:r>
              </a:p>
            </p:txBody>
          </p:sp>
          <p:pic>
            <p:nvPicPr>
              <p:cNvPr id="1734684"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19" y="3793"/>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4685"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51" y="3792"/>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34686" name="Line 85"/>
              <p:cNvSpPr>
                <a:spLocks noChangeShapeType="1"/>
              </p:cNvSpPr>
              <p:nvPr/>
            </p:nvSpPr>
            <p:spPr bwMode="auto">
              <a:xfrm>
                <a:off x="2562" y="3796"/>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687" name="Line 86"/>
              <p:cNvSpPr>
                <a:spLocks noChangeShapeType="1"/>
              </p:cNvSpPr>
              <p:nvPr/>
            </p:nvSpPr>
            <p:spPr bwMode="auto">
              <a:xfrm>
                <a:off x="2562" y="4028"/>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688" name="Line 87"/>
              <p:cNvSpPr>
                <a:spLocks noChangeShapeType="1"/>
              </p:cNvSpPr>
              <p:nvPr/>
            </p:nvSpPr>
            <p:spPr bwMode="auto">
              <a:xfrm>
                <a:off x="2835" y="3796"/>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734689" name="Group 88"/>
            <p:cNvGrpSpPr>
              <a:grpSpLocks/>
            </p:cNvGrpSpPr>
            <p:nvPr/>
          </p:nvGrpSpPr>
          <p:grpSpPr bwMode="auto">
            <a:xfrm>
              <a:off x="221993" y="5945736"/>
              <a:ext cx="4321609" cy="393700"/>
              <a:chOff x="3005" y="3785"/>
              <a:chExt cx="2506" cy="248"/>
            </a:xfrm>
          </p:grpSpPr>
          <p:sp>
            <p:nvSpPr>
              <p:cNvPr id="1734690" name="Rectangle 89"/>
              <p:cNvSpPr>
                <a:spLocks noChangeArrowheads="1"/>
              </p:cNvSpPr>
              <p:nvPr/>
            </p:nvSpPr>
            <p:spPr bwMode="auto">
              <a:xfrm>
                <a:off x="3010" y="3792"/>
                <a:ext cx="2252" cy="232"/>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734691" name="Rectangle 90"/>
              <p:cNvSpPr>
                <a:spLocks noChangeArrowheads="1"/>
              </p:cNvSpPr>
              <p:nvPr/>
            </p:nvSpPr>
            <p:spPr bwMode="auto">
              <a:xfrm>
                <a:off x="3935" y="3795"/>
                <a:ext cx="63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a:solidFill>
                      <a:srgbClr val="FF0000"/>
                    </a:solidFill>
                    <a:cs typeface="Arial" pitchFamily="34" charset="0"/>
                  </a:rPr>
                  <a:t>Fiscalização</a:t>
                </a:r>
              </a:p>
            </p:txBody>
          </p:sp>
          <p:pic>
            <p:nvPicPr>
              <p:cNvPr id="1734692"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005" y="3793"/>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4693" name="Picture 92" descr="Enforcemen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5" y="3785"/>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4694"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39" y="3791"/>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34695" name="Line 94"/>
              <p:cNvSpPr>
                <a:spLocks noChangeShapeType="1"/>
              </p:cNvSpPr>
              <p:nvPr/>
            </p:nvSpPr>
            <p:spPr bwMode="auto">
              <a:xfrm>
                <a:off x="5238" y="3792"/>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696" name="Line 95"/>
              <p:cNvSpPr>
                <a:spLocks noChangeShapeType="1"/>
              </p:cNvSpPr>
              <p:nvPr/>
            </p:nvSpPr>
            <p:spPr bwMode="auto">
              <a:xfrm>
                <a:off x="5238" y="4024"/>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697" name="Line 96"/>
              <p:cNvSpPr>
                <a:spLocks noChangeShapeType="1"/>
              </p:cNvSpPr>
              <p:nvPr/>
            </p:nvSpPr>
            <p:spPr bwMode="auto">
              <a:xfrm>
                <a:off x="5511" y="379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734698" name="Group 97"/>
            <p:cNvGrpSpPr>
              <a:grpSpLocks/>
            </p:cNvGrpSpPr>
            <p:nvPr/>
          </p:nvGrpSpPr>
          <p:grpSpPr bwMode="auto">
            <a:xfrm>
              <a:off x="4725535" y="4389981"/>
              <a:ext cx="4328507" cy="388938"/>
              <a:chOff x="2976" y="2513"/>
              <a:chExt cx="2510" cy="245"/>
            </a:xfrm>
          </p:grpSpPr>
          <p:sp>
            <p:nvSpPr>
              <p:cNvPr id="1734699" name="Rectangle 98"/>
              <p:cNvSpPr>
                <a:spLocks noChangeArrowheads="1"/>
              </p:cNvSpPr>
              <p:nvPr/>
            </p:nvSpPr>
            <p:spPr bwMode="auto">
              <a:xfrm>
                <a:off x="2978" y="2523"/>
                <a:ext cx="2247" cy="232"/>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734700" name="Rectangle 99"/>
              <p:cNvSpPr>
                <a:spLocks noChangeArrowheads="1"/>
              </p:cNvSpPr>
              <p:nvPr/>
            </p:nvSpPr>
            <p:spPr bwMode="auto">
              <a:xfrm>
                <a:off x="4010" y="2523"/>
                <a:ext cx="6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a:cs typeface="Arial" pitchFamily="34" charset="0"/>
                  </a:rPr>
                  <a:t>Gerenciamento de Eventos Especiais</a:t>
                </a:r>
              </a:p>
            </p:txBody>
          </p:sp>
          <p:pic>
            <p:nvPicPr>
              <p:cNvPr id="1734701"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08" y="2518"/>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4702" name="Picture 101" descr="Special Event Transportation Managemen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33" y="2513"/>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4703"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976" y="2518"/>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34704" name="Line 103"/>
              <p:cNvSpPr>
                <a:spLocks noChangeShapeType="1"/>
              </p:cNvSpPr>
              <p:nvPr/>
            </p:nvSpPr>
            <p:spPr bwMode="auto">
              <a:xfrm>
                <a:off x="5213" y="2523"/>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705" name="Line 104"/>
              <p:cNvSpPr>
                <a:spLocks noChangeShapeType="1"/>
              </p:cNvSpPr>
              <p:nvPr/>
            </p:nvSpPr>
            <p:spPr bwMode="auto">
              <a:xfrm>
                <a:off x="5213" y="2755"/>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706" name="Line 105"/>
              <p:cNvSpPr>
                <a:spLocks noChangeShapeType="1"/>
              </p:cNvSpPr>
              <p:nvPr/>
            </p:nvSpPr>
            <p:spPr bwMode="auto">
              <a:xfrm>
                <a:off x="5486" y="252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734707" name="Group 106"/>
            <p:cNvGrpSpPr>
              <a:grpSpLocks/>
            </p:cNvGrpSpPr>
            <p:nvPr/>
          </p:nvGrpSpPr>
          <p:grpSpPr bwMode="auto">
            <a:xfrm>
              <a:off x="206472" y="5166271"/>
              <a:ext cx="4352650" cy="385763"/>
              <a:chOff x="2958" y="3155"/>
              <a:chExt cx="2524" cy="243"/>
            </a:xfrm>
          </p:grpSpPr>
          <p:pic>
            <p:nvPicPr>
              <p:cNvPr id="1734708" name="Picture 107" descr="Lane Managemen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12" y="3158"/>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4709" name="Rectangle 108"/>
              <p:cNvSpPr>
                <a:spLocks noChangeArrowheads="1"/>
              </p:cNvSpPr>
              <p:nvPr/>
            </p:nvSpPr>
            <p:spPr bwMode="auto">
              <a:xfrm>
                <a:off x="2961" y="3158"/>
                <a:ext cx="2251" cy="233"/>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734710" name="Rectangle 109"/>
              <p:cNvSpPr>
                <a:spLocks noChangeArrowheads="1"/>
              </p:cNvSpPr>
              <p:nvPr/>
            </p:nvSpPr>
            <p:spPr bwMode="auto">
              <a:xfrm>
                <a:off x="3994" y="3155"/>
                <a:ext cx="63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a:cs typeface="Arial" pitchFamily="34" charset="0"/>
                  </a:rPr>
                  <a:t>Gerenciamento de Faixas de Trânsito</a:t>
                </a:r>
              </a:p>
            </p:txBody>
          </p:sp>
          <p:pic>
            <p:nvPicPr>
              <p:cNvPr id="1734711"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958" y="3155"/>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4712"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191" y="3155"/>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34713" name="Line 112"/>
              <p:cNvSpPr>
                <a:spLocks noChangeShapeType="1"/>
              </p:cNvSpPr>
              <p:nvPr/>
            </p:nvSpPr>
            <p:spPr bwMode="auto">
              <a:xfrm>
                <a:off x="5207" y="3157"/>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714" name="Line 113"/>
              <p:cNvSpPr>
                <a:spLocks noChangeShapeType="1"/>
              </p:cNvSpPr>
              <p:nvPr/>
            </p:nvSpPr>
            <p:spPr bwMode="auto">
              <a:xfrm>
                <a:off x="5207" y="3393"/>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715" name="Line 114"/>
              <p:cNvSpPr>
                <a:spLocks noChangeShapeType="1"/>
              </p:cNvSpPr>
              <p:nvPr/>
            </p:nvSpPr>
            <p:spPr bwMode="auto">
              <a:xfrm>
                <a:off x="5482" y="316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734716" name="Group 115"/>
            <p:cNvGrpSpPr>
              <a:grpSpLocks/>
            </p:cNvGrpSpPr>
            <p:nvPr/>
          </p:nvGrpSpPr>
          <p:grpSpPr bwMode="auto">
            <a:xfrm>
              <a:off x="4728984" y="5951293"/>
              <a:ext cx="4321609" cy="382587"/>
              <a:chOff x="321" y="2518"/>
              <a:chExt cx="2506" cy="241"/>
            </a:xfrm>
          </p:grpSpPr>
          <p:sp>
            <p:nvSpPr>
              <p:cNvPr id="1734717" name="Rectangle 116"/>
              <p:cNvSpPr>
                <a:spLocks noChangeArrowheads="1"/>
              </p:cNvSpPr>
              <p:nvPr/>
            </p:nvSpPr>
            <p:spPr bwMode="auto">
              <a:xfrm>
                <a:off x="322" y="2523"/>
                <a:ext cx="2252" cy="232"/>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400">
                  <a:cs typeface="Arial" pitchFamily="34" charset="0"/>
                </a:endParaRPr>
              </a:p>
            </p:txBody>
          </p:sp>
          <p:sp>
            <p:nvSpPr>
              <p:cNvPr id="1734718" name="Rectangle 117"/>
              <p:cNvSpPr>
                <a:spLocks noChangeArrowheads="1"/>
              </p:cNvSpPr>
              <p:nvPr/>
            </p:nvSpPr>
            <p:spPr bwMode="auto">
              <a:xfrm>
                <a:off x="1251" y="2525"/>
                <a:ext cx="6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400">
                    <a:cs typeface="Arial" pitchFamily="34" charset="0"/>
                  </a:rPr>
                  <a:t>Gerenciamento de Estacionamento</a:t>
                </a:r>
              </a:p>
            </p:txBody>
          </p:sp>
          <p:pic>
            <p:nvPicPr>
              <p:cNvPr id="1734719" name="Picture 118" descr="Parking Managem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77" y="2518"/>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4720" name="Line 119"/>
              <p:cNvSpPr>
                <a:spLocks noChangeShapeType="1"/>
              </p:cNvSpPr>
              <p:nvPr/>
            </p:nvSpPr>
            <p:spPr bwMode="auto">
              <a:xfrm>
                <a:off x="2554" y="2523"/>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721" name="Line 120"/>
              <p:cNvSpPr>
                <a:spLocks noChangeShapeType="1"/>
              </p:cNvSpPr>
              <p:nvPr/>
            </p:nvSpPr>
            <p:spPr bwMode="auto">
              <a:xfrm>
                <a:off x="2554" y="2755"/>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4722" name="Line 121"/>
              <p:cNvSpPr>
                <a:spLocks noChangeShapeType="1"/>
              </p:cNvSpPr>
              <p:nvPr/>
            </p:nvSpPr>
            <p:spPr bwMode="auto">
              <a:xfrm>
                <a:off x="2827" y="252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734723" name="Picture 29" descr="Arterial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21" y="2519"/>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99386" name="Rectangle 58"/>
          <p:cNvSpPr>
            <a:spLocks noChangeArrowheads="1"/>
          </p:cNvSpPr>
          <p:nvPr/>
        </p:nvSpPr>
        <p:spPr bwMode="auto">
          <a:xfrm>
            <a:off x="738188" y="333375"/>
            <a:ext cx="7612062" cy="671513"/>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800" b="1">
                <a:effectLst>
                  <a:outerShdw blurRad="38100" dist="38100" dir="2700000" algn="tl">
                    <a:srgbClr val="C0C0C0"/>
                  </a:outerShdw>
                </a:effectLst>
                <a:cs typeface="Arial" pitchFamily="34" charset="0"/>
              </a:rPr>
              <a:t>INFRA-ESTRUTURA INTELIGENTE</a:t>
            </a:r>
          </a:p>
          <a:p>
            <a:pPr algn="ctr" eaLnBrk="1" hangingPunct="1">
              <a:buClrTx/>
              <a:buSzTx/>
              <a:buFontTx/>
              <a:buNone/>
            </a:pPr>
            <a:r>
              <a:rPr lang="pt-BR" altLang="pt-BR" sz="2000" b="1">
                <a:solidFill>
                  <a:srgbClr val="FF0000"/>
                </a:solidFill>
                <a:effectLst>
                  <a:outerShdw blurRad="38100" dist="38100" dir="2700000" algn="tl">
                    <a:srgbClr val="C0C0C0"/>
                  </a:outerShdw>
                </a:effectLst>
                <a:cs typeface="Arial" pitchFamily="34" charset="0"/>
              </a:rPr>
              <a:t>CONTROLE DE TRÁFEGO RODOVIÁRIO (RURAL) E URBANO</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Line 68"/>
          <p:cNvSpPr>
            <a:spLocks noChangeShapeType="1"/>
          </p:cNvSpPr>
          <p:nvPr/>
        </p:nvSpPr>
        <p:spPr bwMode="auto">
          <a:xfrm rot="-5400000">
            <a:off x="4897438" y="4392612"/>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6707" name="Text Box 9"/>
          <p:cNvSpPr txBox="1">
            <a:spLocks noChangeArrowheads="1"/>
          </p:cNvSpPr>
          <p:nvPr/>
        </p:nvSpPr>
        <p:spPr bwMode="auto">
          <a:xfrm>
            <a:off x="1158875" y="3860800"/>
            <a:ext cx="233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400">
                <a:solidFill>
                  <a:srgbClr val="FF0000"/>
                </a:solidFill>
                <a:cs typeface="Arial" pitchFamily="34" charset="0"/>
              </a:rPr>
              <a:t>Fiscalização de Velocidade</a:t>
            </a:r>
          </a:p>
        </p:txBody>
      </p:sp>
      <p:sp>
        <p:nvSpPr>
          <p:cNvPr id="1736708" name="Text Box 11"/>
          <p:cNvSpPr txBox="1">
            <a:spLocks noChangeArrowheads="1"/>
          </p:cNvSpPr>
          <p:nvPr/>
        </p:nvSpPr>
        <p:spPr bwMode="auto">
          <a:xfrm>
            <a:off x="5484813" y="3357563"/>
            <a:ext cx="20081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200">
                <a:cs typeface="Arial" pitchFamily="34" charset="0"/>
              </a:rPr>
              <a:t>Fiscalização de Semáforos</a:t>
            </a:r>
          </a:p>
        </p:txBody>
      </p:sp>
      <p:sp>
        <p:nvSpPr>
          <p:cNvPr id="1736709" name="Text Box 61"/>
          <p:cNvSpPr txBox="1">
            <a:spLocks noChangeArrowheads="1"/>
          </p:cNvSpPr>
          <p:nvPr/>
        </p:nvSpPr>
        <p:spPr bwMode="auto">
          <a:xfrm>
            <a:off x="684213" y="5195888"/>
            <a:ext cx="3352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200">
                <a:solidFill>
                  <a:srgbClr val="FF0000"/>
                </a:solidFill>
                <a:cs typeface="Arial" pitchFamily="34" charset="0"/>
              </a:rPr>
              <a:t>Fiscalização da Ocupação dos Veículos (HOV</a:t>
            </a:r>
            <a:r>
              <a:rPr lang="pt-BR" altLang="pt-BR" sz="1200">
                <a:cs typeface="Arial" pitchFamily="34" charset="0"/>
              </a:rPr>
              <a:t>)</a:t>
            </a:r>
          </a:p>
        </p:txBody>
      </p:sp>
      <p:sp>
        <p:nvSpPr>
          <p:cNvPr id="1736710" name="Line 62"/>
          <p:cNvSpPr>
            <a:spLocks noChangeShapeType="1"/>
          </p:cNvSpPr>
          <p:nvPr/>
        </p:nvSpPr>
        <p:spPr bwMode="auto">
          <a:xfrm rot="-5400000">
            <a:off x="4895851" y="323532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6711" name="Line 63"/>
          <p:cNvSpPr>
            <a:spLocks noChangeShapeType="1"/>
          </p:cNvSpPr>
          <p:nvPr/>
        </p:nvSpPr>
        <p:spPr bwMode="auto">
          <a:xfrm rot="-5400000">
            <a:off x="3317875" y="3975101"/>
            <a:ext cx="2651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6712" name="Line 64"/>
          <p:cNvSpPr>
            <a:spLocks noChangeShapeType="1"/>
          </p:cNvSpPr>
          <p:nvPr/>
        </p:nvSpPr>
        <p:spPr bwMode="auto">
          <a:xfrm rot="-5400000">
            <a:off x="4383088" y="372903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6713" name="Rectangle 65"/>
          <p:cNvSpPr>
            <a:spLocks noChangeArrowheads="1"/>
          </p:cNvSpPr>
          <p:nvPr/>
        </p:nvSpPr>
        <p:spPr bwMode="auto">
          <a:xfrm>
            <a:off x="557213" y="3773488"/>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736714" name="Rectangle 66"/>
          <p:cNvSpPr>
            <a:spLocks noChangeArrowheads="1"/>
          </p:cNvSpPr>
          <p:nvPr/>
        </p:nvSpPr>
        <p:spPr bwMode="auto">
          <a:xfrm>
            <a:off x="5153025" y="3284538"/>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736715" name="Line 67"/>
          <p:cNvSpPr>
            <a:spLocks noChangeShapeType="1"/>
          </p:cNvSpPr>
          <p:nvPr/>
        </p:nvSpPr>
        <p:spPr bwMode="auto">
          <a:xfrm rot="-5400000">
            <a:off x="4379913" y="504348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6716" name="Rectangle 70"/>
          <p:cNvSpPr>
            <a:spLocks noChangeArrowheads="1"/>
          </p:cNvSpPr>
          <p:nvPr/>
        </p:nvSpPr>
        <p:spPr bwMode="auto">
          <a:xfrm>
            <a:off x="552450" y="5080000"/>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grpSp>
        <p:nvGrpSpPr>
          <p:cNvPr id="1736717" name="Group 77"/>
          <p:cNvGrpSpPr>
            <a:grpSpLocks/>
          </p:cNvGrpSpPr>
          <p:nvPr/>
        </p:nvGrpSpPr>
        <p:grpSpPr bwMode="auto">
          <a:xfrm>
            <a:off x="2646363" y="2276475"/>
            <a:ext cx="3978275" cy="393700"/>
            <a:chOff x="3005" y="3785"/>
            <a:chExt cx="2506" cy="248"/>
          </a:xfrm>
        </p:grpSpPr>
        <p:sp>
          <p:nvSpPr>
            <p:cNvPr id="1736718" name="Rectangle 78"/>
            <p:cNvSpPr>
              <a:spLocks noChangeArrowheads="1"/>
            </p:cNvSpPr>
            <p:nvPr/>
          </p:nvSpPr>
          <p:spPr bwMode="auto">
            <a:xfrm>
              <a:off x="3010" y="3792"/>
              <a:ext cx="2252" cy="232"/>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736719" name="Rectangle 79"/>
            <p:cNvSpPr>
              <a:spLocks noChangeArrowheads="1"/>
            </p:cNvSpPr>
            <p:nvPr/>
          </p:nvSpPr>
          <p:spPr bwMode="auto">
            <a:xfrm>
              <a:off x="3935" y="3795"/>
              <a:ext cx="63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200">
                  <a:cs typeface="Arial" pitchFamily="34" charset="0"/>
                </a:rPr>
                <a:t>Fiscalização</a:t>
              </a:r>
            </a:p>
          </p:txBody>
        </p:sp>
        <p:pic>
          <p:nvPicPr>
            <p:cNvPr id="1736720" name="Picture 29" descr="Arterial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05" y="3793"/>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36721" name="Picture 81" descr="Enforce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5" y="3785"/>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6722" name="Picture 28" descr="Freeway Management Systems"/>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239" y="3791"/>
              <a:ext cx="240" cy="2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36723" name="Line 83"/>
            <p:cNvSpPr>
              <a:spLocks noChangeShapeType="1"/>
            </p:cNvSpPr>
            <p:nvPr/>
          </p:nvSpPr>
          <p:spPr bwMode="auto">
            <a:xfrm>
              <a:off x="5238" y="3792"/>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6724" name="Line 84"/>
            <p:cNvSpPr>
              <a:spLocks noChangeShapeType="1"/>
            </p:cNvSpPr>
            <p:nvPr/>
          </p:nvSpPr>
          <p:spPr bwMode="auto">
            <a:xfrm>
              <a:off x="5238" y="4024"/>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36725" name="Line 85"/>
            <p:cNvSpPr>
              <a:spLocks noChangeShapeType="1"/>
            </p:cNvSpPr>
            <p:nvPr/>
          </p:nvSpPr>
          <p:spPr bwMode="auto">
            <a:xfrm>
              <a:off x="5511" y="379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736726" name="Group 86"/>
          <p:cNvGrpSpPr>
            <a:grpSpLocks/>
          </p:cNvGrpSpPr>
          <p:nvPr/>
        </p:nvGrpSpPr>
        <p:grpSpPr bwMode="auto">
          <a:xfrm>
            <a:off x="5140325" y="4437063"/>
            <a:ext cx="3565525" cy="431800"/>
            <a:chOff x="3238" y="2795"/>
            <a:chExt cx="2246" cy="272"/>
          </a:xfrm>
        </p:grpSpPr>
        <p:sp>
          <p:nvSpPr>
            <p:cNvPr id="1736727" name="Rectangle 69"/>
            <p:cNvSpPr>
              <a:spLocks noChangeArrowheads="1"/>
            </p:cNvSpPr>
            <p:nvPr/>
          </p:nvSpPr>
          <p:spPr bwMode="auto">
            <a:xfrm>
              <a:off x="3238" y="2795"/>
              <a:ext cx="2246" cy="272"/>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ClrTx/>
                <a:buSzTx/>
                <a:buFontTx/>
                <a:buNone/>
              </a:pPr>
              <a:endParaRPr lang="pt-BR" altLang="pt-BR" sz="1800">
                <a:cs typeface="Arial" pitchFamily="34" charset="0"/>
              </a:endParaRPr>
            </a:p>
          </p:txBody>
        </p:sp>
        <p:sp>
          <p:nvSpPr>
            <p:cNvPr id="1736728" name="Text Box 59"/>
            <p:cNvSpPr txBox="1">
              <a:spLocks noChangeArrowheads="1"/>
            </p:cNvSpPr>
            <p:nvPr/>
          </p:nvSpPr>
          <p:spPr bwMode="auto">
            <a:xfrm>
              <a:off x="3469" y="2870"/>
              <a:ext cx="1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buClrTx/>
                <a:buSzTx/>
                <a:buFontTx/>
                <a:buNone/>
              </a:pPr>
              <a:r>
                <a:rPr lang="pt-BR" altLang="pt-BR" sz="1200">
                  <a:cs typeface="Arial" pitchFamily="34" charset="0"/>
                </a:rPr>
                <a:t>Fiscalização de Acessos</a:t>
              </a:r>
            </a:p>
          </p:txBody>
        </p:sp>
      </p:grpSp>
      <p:sp>
        <p:nvSpPr>
          <p:cNvPr id="99386" name="Rectangle 58"/>
          <p:cNvSpPr>
            <a:spLocks noChangeArrowheads="1"/>
          </p:cNvSpPr>
          <p:nvPr/>
        </p:nvSpPr>
        <p:spPr bwMode="auto">
          <a:xfrm>
            <a:off x="738188" y="333375"/>
            <a:ext cx="7612062" cy="671513"/>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buClrTx/>
              <a:buSzTx/>
              <a:buFontTx/>
              <a:buNone/>
            </a:pPr>
            <a:r>
              <a:rPr lang="pt-BR" altLang="pt-BR" sz="1800" b="1">
                <a:effectLst>
                  <a:outerShdw blurRad="38100" dist="38100" dir="2700000" algn="tl">
                    <a:srgbClr val="C0C0C0"/>
                  </a:outerShdw>
                </a:effectLst>
                <a:cs typeface="Arial" pitchFamily="34" charset="0"/>
              </a:rPr>
              <a:t>INFRA-ESTRUTURA INTELIGENTE</a:t>
            </a:r>
          </a:p>
          <a:p>
            <a:pPr algn="ctr" eaLnBrk="1" hangingPunct="1">
              <a:buClrTx/>
              <a:buSzTx/>
              <a:buFontTx/>
              <a:buNone/>
            </a:pPr>
            <a:r>
              <a:rPr lang="pt-BR" altLang="pt-BR" sz="2000" b="1">
                <a:solidFill>
                  <a:srgbClr val="FF0000"/>
                </a:solidFill>
                <a:effectLst>
                  <a:outerShdw blurRad="38100" dist="38100" dir="2700000" algn="tl">
                    <a:srgbClr val="C0C0C0"/>
                  </a:outerShdw>
                </a:effectLst>
                <a:cs typeface="Arial" pitchFamily="34" charset="0"/>
              </a:rPr>
              <a:t>CONTROLE DE TRÁFEGO RODOVIÁRIO (RURAL) E URBANO</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resende_estr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416175"/>
            <a:ext cx="21288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302" name="Rectangle 14"/>
          <p:cNvSpPr>
            <a:spLocks noChangeArrowheads="1"/>
          </p:cNvSpPr>
          <p:nvPr/>
        </p:nvSpPr>
        <p:spPr bwMode="auto">
          <a:xfrm>
            <a:off x="323850" y="3933056"/>
            <a:ext cx="8424863" cy="2822337"/>
          </a:xfrm>
          <a:prstGeom prst="rect">
            <a:avLst/>
          </a:prstGeom>
          <a:noFill/>
          <a:ln w="12700">
            <a:noFill/>
            <a:miter lim="800000"/>
            <a:headEnd/>
            <a:tailEnd/>
          </a:ln>
          <a:effectLst/>
        </p:spPr>
        <p:txBody>
          <a:bodyPr lIns="94582" tIns="48019" rIns="94582" bIns="480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20000"/>
              </a:lnSpc>
              <a:buNone/>
              <a:defRPr/>
            </a:pPr>
            <a:r>
              <a:rPr lang="pt-BR" altLang="pt-BR" sz="2000" b="1" dirty="0" smtClean="0">
                <a:latin typeface="+mj-lt"/>
              </a:rPr>
              <a:t>Dissertação apresentada à </a:t>
            </a:r>
            <a:r>
              <a:rPr lang="pt-BR" altLang="pt-BR" sz="2000" b="1" dirty="0">
                <a:latin typeface="+mj-lt"/>
              </a:rPr>
              <a:t>Escola Politécnica da Universidade de São Paulo </a:t>
            </a:r>
            <a:r>
              <a:rPr lang="pt-BR" altLang="pt-BR" sz="2000" b="1" dirty="0" smtClean="0">
                <a:latin typeface="+mj-lt"/>
              </a:rPr>
              <a:t>para obtenção de título de Mestre em Engenharia</a:t>
            </a:r>
            <a:endParaRPr lang="pt-BR" altLang="pt-BR" b="1" dirty="0">
              <a:latin typeface="+mj-lt"/>
            </a:endParaRPr>
          </a:p>
          <a:p>
            <a:pPr algn="r">
              <a:lnSpc>
                <a:spcPct val="120000"/>
              </a:lnSpc>
              <a:defRPr/>
            </a:pPr>
            <a:endParaRPr lang="pt-BR" altLang="pt-BR" b="1" dirty="0" smtClean="0">
              <a:latin typeface="+mj-lt"/>
            </a:endParaRPr>
          </a:p>
          <a:p>
            <a:pPr algn="r">
              <a:lnSpc>
                <a:spcPct val="120000"/>
              </a:lnSpc>
              <a:buNone/>
              <a:defRPr/>
            </a:pPr>
            <a:r>
              <a:rPr lang="pt-BR" altLang="pt-BR" sz="1800" b="1" dirty="0" smtClean="0">
                <a:latin typeface="+mj-lt"/>
              </a:rPr>
              <a:t>Área de Concentração:</a:t>
            </a:r>
            <a:br>
              <a:rPr lang="pt-BR" altLang="pt-BR" sz="1800" b="1" dirty="0" smtClean="0">
                <a:latin typeface="+mj-lt"/>
              </a:rPr>
            </a:br>
            <a:r>
              <a:rPr lang="pt-BR" altLang="pt-BR" sz="1800" b="1" dirty="0" smtClean="0">
                <a:latin typeface="+mj-lt"/>
              </a:rPr>
              <a:t>Engenharia </a:t>
            </a:r>
            <a:r>
              <a:rPr lang="pt-BR" altLang="pt-BR" sz="1800" b="1" dirty="0">
                <a:latin typeface="+mj-lt"/>
              </a:rPr>
              <a:t>de Transportes</a:t>
            </a:r>
            <a:r>
              <a:rPr lang="pt-BR" altLang="pt-BR" sz="1800" b="1" dirty="0" smtClean="0">
                <a:latin typeface="+mj-lt"/>
              </a:rPr>
              <a:t> </a:t>
            </a:r>
          </a:p>
          <a:p>
            <a:pPr algn="r">
              <a:lnSpc>
                <a:spcPct val="120000"/>
              </a:lnSpc>
              <a:buNone/>
              <a:defRPr/>
            </a:pPr>
            <a:r>
              <a:rPr lang="pt-BR" altLang="pt-BR" sz="1800" b="1" dirty="0" smtClean="0">
                <a:latin typeface="+mj-lt"/>
              </a:rPr>
              <a:t>Orientador:</a:t>
            </a:r>
            <a:br>
              <a:rPr lang="pt-BR" altLang="pt-BR" sz="1800" b="1" dirty="0" smtClean="0">
                <a:latin typeface="+mj-lt"/>
              </a:rPr>
            </a:br>
            <a:r>
              <a:rPr lang="pt-BR" altLang="pt-BR" sz="1800" b="1" dirty="0" smtClean="0">
                <a:latin typeface="+mj-lt"/>
              </a:rPr>
              <a:t>Prof. Dr. Cláudio L. Marte</a:t>
            </a:r>
            <a:endParaRPr lang="pt-BR" altLang="pt-BR" sz="1800" b="1" dirty="0" smtClean="0">
              <a:solidFill>
                <a:schemeClr val="tx2"/>
              </a:solidFill>
              <a:effectLst>
                <a:outerShdw blurRad="38100" dist="38100" dir="2700000" algn="tl">
                  <a:srgbClr val="C0C0C0"/>
                </a:outerShdw>
              </a:effectLst>
            </a:endParaRPr>
          </a:p>
        </p:txBody>
      </p:sp>
      <p:pic>
        <p:nvPicPr>
          <p:cNvPr id="6148" name="Imagem 3" descr="P:\Artesp\MIP\Fase 2\Campo\WriteSys\Colinas\Fotos\DSC048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2398713"/>
            <a:ext cx="196532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525" y="2416175"/>
            <a:ext cx="21002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ítulo 3"/>
          <p:cNvSpPr>
            <a:spLocks noGrp="1"/>
          </p:cNvSpPr>
          <p:nvPr>
            <p:ph type="ctrTitle"/>
          </p:nvPr>
        </p:nvSpPr>
        <p:spPr>
          <a:xfrm>
            <a:off x="395288" y="333375"/>
            <a:ext cx="8459787" cy="1871663"/>
          </a:xfrm>
        </p:spPr>
        <p:txBody>
          <a:bodyPr/>
          <a:lstStyle/>
          <a:p>
            <a:pPr algn="ctr">
              <a:spcBef>
                <a:spcPts val="600"/>
              </a:spcBef>
              <a:spcAft>
                <a:spcPts val="1200"/>
              </a:spcAft>
              <a:defRPr/>
            </a:pPr>
            <a:r>
              <a:rPr lang="pt-BR" altLang="pt-BR" sz="2400" b="1" dirty="0" smtClean="0">
                <a:solidFill>
                  <a:schemeClr val="tx2"/>
                </a:solidFill>
              </a:rPr>
              <a:t/>
            </a:r>
            <a:br>
              <a:rPr lang="pt-BR" altLang="pt-BR" sz="2400" b="1" dirty="0" smtClean="0">
                <a:solidFill>
                  <a:schemeClr val="tx2"/>
                </a:solidFill>
              </a:rPr>
            </a:br>
            <a:r>
              <a:rPr lang="pt-BR" altLang="pt-BR" sz="1800" b="1" dirty="0" smtClean="0">
                <a:solidFill>
                  <a:schemeClr val="tx2"/>
                </a:solidFill>
              </a:rPr>
              <a:t>Os sistemas de identificação veicular, em especial o reconhecimento automático de placas</a:t>
            </a:r>
            <a:r>
              <a:rPr lang="pt-BR" altLang="pt-BR" sz="2400" b="1" dirty="0" smtClean="0">
                <a:solidFill>
                  <a:schemeClr val="tx2"/>
                </a:solidFill>
              </a:rPr>
              <a:t/>
            </a:r>
            <a:br>
              <a:rPr lang="pt-BR" altLang="pt-BR" sz="2400" b="1" dirty="0" smtClean="0">
                <a:solidFill>
                  <a:schemeClr val="tx2"/>
                </a:solidFill>
              </a:rPr>
            </a:br>
            <a:r>
              <a:rPr lang="pt-BR" altLang="pt-BR" sz="2400" b="1" dirty="0" smtClean="0">
                <a:solidFill>
                  <a:schemeClr val="tx2"/>
                </a:solidFill>
              </a:rPr>
              <a:t/>
            </a:r>
            <a:br>
              <a:rPr lang="pt-BR" altLang="pt-BR" sz="2400" b="1" dirty="0" smtClean="0">
                <a:solidFill>
                  <a:schemeClr val="tx2"/>
                </a:solidFill>
              </a:rPr>
            </a:br>
            <a:r>
              <a:rPr lang="pt-BR" altLang="pt-BR" sz="1600" b="1" dirty="0" smtClean="0"/>
              <a:t>Ely Bernardi</a:t>
            </a:r>
            <a:r>
              <a:rPr lang="pt-BR" altLang="pt-BR" sz="2400" b="1" dirty="0" smtClean="0">
                <a:solidFill>
                  <a:schemeClr val="tx2"/>
                </a:solidFill>
                <a:effectLst>
                  <a:outerShdw blurRad="38100" dist="38100" dir="2700000" algn="tl">
                    <a:srgbClr val="C0C0C0"/>
                  </a:outerShdw>
                </a:effectLst>
              </a:rPr>
              <a:t/>
            </a:r>
            <a:br>
              <a:rPr lang="pt-BR" altLang="pt-BR" sz="2400" b="1" dirty="0" smtClean="0">
                <a:solidFill>
                  <a:schemeClr val="tx2"/>
                </a:solidFill>
                <a:effectLst>
                  <a:outerShdw blurRad="38100" dist="38100" dir="2700000" algn="tl">
                    <a:srgbClr val="C0C0C0"/>
                  </a:outerShdw>
                </a:effectLst>
              </a:rPr>
            </a:br>
            <a:endParaRPr lang="pt-BR" altLang="pt-BR" sz="2400" dirty="0" smtClean="0"/>
          </a:p>
        </p:txBody>
      </p:sp>
      <p:pic>
        <p:nvPicPr>
          <p:cNvPr id="6151" name="Picture 2" descr="C:\Users\Ely\Pictures\pos\DSC0578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5288" y="2398713"/>
            <a:ext cx="196691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73574"/>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302" name="Rectangle 14"/>
          <p:cNvSpPr>
            <a:spLocks noChangeArrowheads="1"/>
          </p:cNvSpPr>
          <p:nvPr/>
        </p:nvSpPr>
        <p:spPr bwMode="auto">
          <a:xfrm>
            <a:off x="323850" y="4293096"/>
            <a:ext cx="8424863" cy="2323739"/>
          </a:xfrm>
          <a:prstGeom prst="rect">
            <a:avLst/>
          </a:prstGeom>
          <a:noFill/>
          <a:ln w="12700">
            <a:noFill/>
            <a:miter lim="800000"/>
            <a:headEnd/>
            <a:tailEnd/>
          </a:ln>
          <a:effectLst/>
        </p:spPr>
        <p:txBody>
          <a:bodyPr lIns="94582" tIns="48019" rIns="94582" bIns="480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20000"/>
              </a:lnSpc>
              <a:buNone/>
              <a:defRPr/>
            </a:pPr>
            <a:r>
              <a:rPr lang="pt-BR" altLang="pt-BR" sz="1800" b="1" dirty="0" smtClean="0">
                <a:latin typeface="+mj-lt"/>
              </a:rPr>
              <a:t>Dissertação apresentada à </a:t>
            </a:r>
            <a:r>
              <a:rPr lang="pt-BR" altLang="pt-BR" sz="1800" b="1" dirty="0">
                <a:latin typeface="+mj-lt"/>
              </a:rPr>
              <a:t>Escola Politécnica da Universidade de São Paulo </a:t>
            </a:r>
            <a:r>
              <a:rPr lang="pt-BR" altLang="pt-BR" sz="1800" b="1" dirty="0" smtClean="0">
                <a:latin typeface="+mj-lt"/>
              </a:rPr>
              <a:t>para obtenção de título de Mestre em Engenharia</a:t>
            </a:r>
            <a:endParaRPr lang="pt-BR" altLang="pt-BR" sz="2000" b="1" dirty="0">
              <a:latin typeface="+mj-lt"/>
            </a:endParaRPr>
          </a:p>
          <a:p>
            <a:pPr algn="r">
              <a:lnSpc>
                <a:spcPct val="120000"/>
              </a:lnSpc>
              <a:defRPr/>
            </a:pPr>
            <a:endParaRPr lang="pt-BR" altLang="pt-BR" sz="1400" b="1" dirty="0" smtClean="0">
              <a:latin typeface="+mj-lt"/>
            </a:endParaRPr>
          </a:p>
          <a:p>
            <a:pPr algn="r">
              <a:lnSpc>
                <a:spcPct val="120000"/>
              </a:lnSpc>
              <a:buNone/>
              <a:defRPr/>
            </a:pPr>
            <a:r>
              <a:rPr lang="pt-BR" altLang="pt-BR" sz="1400" b="1" dirty="0" smtClean="0">
                <a:latin typeface="+mj-lt"/>
              </a:rPr>
              <a:t>Área de Concentração:</a:t>
            </a:r>
            <a:br>
              <a:rPr lang="pt-BR" altLang="pt-BR" sz="1400" b="1" dirty="0" smtClean="0">
                <a:latin typeface="+mj-lt"/>
              </a:rPr>
            </a:br>
            <a:r>
              <a:rPr lang="pt-BR" altLang="pt-BR" sz="1400" b="1" dirty="0" smtClean="0">
                <a:latin typeface="+mj-lt"/>
              </a:rPr>
              <a:t>Engenharia </a:t>
            </a:r>
            <a:r>
              <a:rPr lang="pt-BR" altLang="pt-BR" sz="1400" b="1" dirty="0">
                <a:latin typeface="+mj-lt"/>
              </a:rPr>
              <a:t>de Transportes</a:t>
            </a:r>
            <a:r>
              <a:rPr lang="pt-BR" altLang="pt-BR" sz="1400" b="1" dirty="0" smtClean="0">
                <a:latin typeface="+mj-lt"/>
              </a:rPr>
              <a:t> </a:t>
            </a:r>
          </a:p>
          <a:p>
            <a:pPr algn="r">
              <a:lnSpc>
                <a:spcPct val="120000"/>
              </a:lnSpc>
              <a:buNone/>
              <a:defRPr/>
            </a:pPr>
            <a:r>
              <a:rPr lang="pt-BR" altLang="pt-BR" sz="1400" b="1" dirty="0" smtClean="0">
                <a:latin typeface="+mj-lt"/>
              </a:rPr>
              <a:t>Orientador:</a:t>
            </a:r>
            <a:br>
              <a:rPr lang="pt-BR" altLang="pt-BR" sz="1400" b="1" dirty="0" smtClean="0">
                <a:latin typeface="+mj-lt"/>
              </a:rPr>
            </a:br>
            <a:r>
              <a:rPr lang="pt-BR" altLang="pt-BR" sz="1400" b="1" dirty="0" smtClean="0">
                <a:latin typeface="+mj-lt"/>
              </a:rPr>
              <a:t>Prof. Dr. Cláudio L. Marte</a:t>
            </a:r>
            <a:endParaRPr lang="pt-BR" altLang="pt-BR" sz="1400" b="1" dirty="0" smtClean="0">
              <a:solidFill>
                <a:schemeClr val="tx2"/>
              </a:solidFill>
              <a:effectLst>
                <a:outerShdw blurRad="38100" dist="38100" dir="2700000" algn="tl">
                  <a:srgbClr val="C0C0C0"/>
                </a:outerShdw>
              </a:effectLst>
            </a:endParaRPr>
          </a:p>
        </p:txBody>
      </p:sp>
      <p:sp>
        <p:nvSpPr>
          <p:cNvPr id="4105" name="Título 3"/>
          <p:cNvSpPr>
            <a:spLocks noGrp="1"/>
          </p:cNvSpPr>
          <p:nvPr>
            <p:ph type="ctrTitle"/>
          </p:nvPr>
        </p:nvSpPr>
        <p:spPr>
          <a:xfrm>
            <a:off x="306387" y="116632"/>
            <a:ext cx="8459787" cy="1871663"/>
          </a:xfrm>
        </p:spPr>
        <p:txBody>
          <a:bodyPr/>
          <a:lstStyle/>
          <a:p>
            <a:pPr algn="ctr">
              <a:spcBef>
                <a:spcPts val="600"/>
              </a:spcBef>
              <a:spcAft>
                <a:spcPts val="1200"/>
              </a:spcAft>
              <a:defRPr/>
            </a:pPr>
            <a:r>
              <a:rPr lang="pt-BR" altLang="pt-BR" sz="1800" b="1" dirty="0" smtClean="0">
                <a:solidFill>
                  <a:schemeClr val="tx2"/>
                </a:solidFill>
              </a:rPr>
              <a:t/>
            </a:r>
            <a:br>
              <a:rPr lang="pt-BR" altLang="pt-BR" sz="1800" b="1" dirty="0" smtClean="0">
                <a:solidFill>
                  <a:schemeClr val="tx2"/>
                </a:solidFill>
              </a:rPr>
            </a:br>
            <a:r>
              <a:rPr lang="pt-BR" altLang="pt-BR" sz="1400" b="1" dirty="0" smtClean="0">
                <a:solidFill>
                  <a:schemeClr val="tx2"/>
                </a:solidFill>
              </a:rPr>
              <a:t>Os sistemas de identificação veicular, em especial o reconhecimento automático de placas</a:t>
            </a:r>
            <a:r>
              <a:rPr lang="pt-BR" altLang="pt-BR" sz="1800" b="1" dirty="0" smtClean="0">
                <a:solidFill>
                  <a:schemeClr val="tx2"/>
                </a:solidFill>
              </a:rPr>
              <a:t/>
            </a:r>
            <a:br>
              <a:rPr lang="pt-BR" altLang="pt-BR" sz="1800" b="1" dirty="0" smtClean="0">
                <a:solidFill>
                  <a:schemeClr val="tx2"/>
                </a:solidFill>
              </a:rPr>
            </a:br>
            <a:r>
              <a:rPr lang="pt-BR" altLang="pt-BR" sz="1800" b="1" dirty="0" smtClean="0">
                <a:solidFill>
                  <a:schemeClr val="tx2"/>
                </a:solidFill>
              </a:rPr>
              <a:t/>
            </a:r>
            <a:br>
              <a:rPr lang="pt-BR" altLang="pt-BR" sz="1800" b="1" dirty="0" smtClean="0">
                <a:solidFill>
                  <a:schemeClr val="tx2"/>
                </a:solidFill>
              </a:rPr>
            </a:br>
            <a:r>
              <a:rPr lang="pt-BR" altLang="pt-BR" sz="1200" b="1" dirty="0" smtClean="0"/>
              <a:t>Ely Bernardi</a:t>
            </a:r>
            <a:r>
              <a:rPr lang="pt-BR" altLang="pt-BR" sz="1800" b="1" dirty="0" smtClean="0">
                <a:solidFill>
                  <a:schemeClr val="tx2"/>
                </a:solidFill>
                <a:effectLst>
                  <a:outerShdw blurRad="38100" dist="38100" dir="2700000" algn="tl">
                    <a:srgbClr val="C0C0C0"/>
                  </a:outerShdw>
                </a:effectLst>
              </a:rPr>
              <a:t/>
            </a:r>
            <a:br>
              <a:rPr lang="pt-BR" altLang="pt-BR" sz="1800" b="1" dirty="0" smtClean="0">
                <a:solidFill>
                  <a:schemeClr val="tx2"/>
                </a:solidFill>
                <a:effectLst>
                  <a:outerShdw blurRad="38100" dist="38100" dir="2700000" algn="tl">
                    <a:srgbClr val="C0C0C0"/>
                  </a:outerShdw>
                </a:effectLst>
              </a:rPr>
            </a:br>
            <a:endParaRPr lang="pt-BR" altLang="pt-BR" sz="1800" dirty="0" smtClean="0"/>
          </a:p>
        </p:txBody>
      </p:sp>
      <p:sp>
        <p:nvSpPr>
          <p:cNvPr id="3" name="Rectangle 1"/>
          <p:cNvSpPr>
            <a:spLocks noChangeArrowheads="1"/>
          </p:cNvSpPr>
          <p:nvPr/>
        </p:nvSpPr>
        <p:spPr bwMode="auto">
          <a:xfrm>
            <a:off x="683568" y="2340425"/>
            <a:ext cx="7416824" cy="144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600" dirty="0">
              <a:solidFill>
                <a:srgbClr val="1155CC"/>
              </a:solidFill>
              <a:latin typeface="Arial" panose="020B0604020202020204" pitchFamily="34" charset="0"/>
              <a:cs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3"/>
              </a:rPr>
              <a:t>http://www.teses.usp.br/teses/disponiveis/3/3138/tde-11052016-162646/</a:t>
            </a:r>
            <a:r>
              <a:rPr kumimoji="0" lang="pt-BR" altLang="pt-BR" sz="1400" b="0" i="0" u="none" strike="noStrike" cap="none" normalizeH="0" baseline="0" dirty="0" smtClean="0">
                <a:ln>
                  <a:noFill/>
                </a:ln>
                <a:solidFill>
                  <a:schemeClr val="tx1"/>
                </a:solidFill>
                <a:effectLst/>
              </a:rPr>
              <a:t/>
            </a:r>
            <a:br>
              <a:rPr kumimoji="0" lang="pt-BR" altLang="pt-BR" sz="1400" b="0" i="0" u="none" strike="noStrike" cap="none" normalizeH="0" baseline="0" dirty="0" smtClean="0">
                <a:ln>
                  <a:noFill/>
                </a:ln>
                <a:solidFill>
                  <a:schemeClr val="tx1"/>
                </a:solidFill>
                <a:effectLst/>
              </a:rPr>
            </a:br>
            <a:endParaRPr kumimoji="0" lang="pt-BR" altLang="pt-BR"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053181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1113098" y="1748974"/>
          <a:ext cx="7152297" cy="4612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603"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itchFamily="34" charset="0"/>
              </a:defRPr>
            </a:lvl1pPr>
            <a:lvl2pPr>
              <a:spcBef>
                <a:spcPct val="0"/>
              </a:spcBef>
              <a:defRPr sz="4400">
                <a:solidFill>
                  <a:schemeClr val="tx2"/>
                </a:solidFill>
                <a:latin typeface="Tw Cen MT" pitchFamily="34" charset="0"/>
              </a:defRPr>
            </a:lvl2pPr>
            <a:lvl3pPr>
              <a:spcBef>
                <a:spcPct val="0"/>
              </a:spcBef>
              <a:defRPr sz="4400">
                <a:solidFill>
                  <a:schemeClr val="tx2"/>
                </a:solidFill>
                <a:latin typeface="Tw Cen MT" pitchFamily="34" charset="0"/>
              </a:defRPr>
            </a:lvl3pPr>
            <a:lvl4pPr>
              <a:spcBef>
                <a:spcPct val="0"/>
              </a:spcBef>
              <a:defRPr sz="4400">
                <a:solidFill>
                  <a:schemeClr val="tx2"/>
                </a:solidFill>
                <a:latin typeface="Tw Cen MT" pitchFamily="34" charset="0"/>
              </a:defRPr>
            </a:lvl4pPr>
            <a:lvl5pPr>
              <a:spcBef>
                <a:spcPct val="0"/>
              </a:spcBef>
              <a:defRPr sz="4400">
                <a:solidFill>
                  <a:schemeClr val="tx2"/>
                </a:solidFill>
                <a:latin typeface="Tw Cen MT" pitchFamily="34" charset="0"/>
              </a:defRPr>
            </a:lvl5pPr>
            <a:lvl6pPr marL="457200" eaLnBrk="0" fontAlgn="base" hangingPunct="0">
              <a:spcBef>
                <a:spcPct val="0"/>
              </a:spcBef>
              <a:spcAft>
                <a:spcPct val="0"/>
              </a:spcAft>
              <a:defRPr sz="4400">
                <a:solidFill>
                  <a:schemeClr val="tx2"/>
                </a:solidFill>
                <a:latin typeface="Tw Cen MT" pitchFamily="34" charset="0"/>
              </a:defRPr>
            </a:lvl6pPr>
            <a:lvl7pPr marL="914400" eaLnBrk="0" fontAlgn="base" hangingPunct="0">
              <a:spcBef>
                <a:spcPct val="0"/>
              </a:spcBef>
              <a:spcAft>
                <a:spcPct val="0"/>
              </a:spcAft>
              <a:defRPr sz="4400">
                <a:solidFill>
                  <a:schemeClr val="tx2"/>
                </a:solidFill>
                <a:latin typeface="Tw Cen MT" pitchFamily="34" charset="0"/>
              </a:defRPr>
            </a:lvl7pPr>
            <a:lvl8pPr marL="1371600" eaLnBrk="0" fontAlgn="base" hangingPunct="0">
              <a:spcBef>
                <a:spcPct val="0"/>
              </a:spcBef>
              <a:spcAft>
                <a:spcPct val="0"/>
              </a:spcAft>
              <a:defRPr sz="4400">
                <a:solidFill>
                  <a:schemeClr val="tx2"/>
                </a:solidFill>
                <a:latin typeface="Tw Cen MT" pitchFamily="34" charset="0"/>
              </a:defRPr>
            </a:lvl8pPr>
            <a:lvl9pPr marL="1828800" eaLnBrk="0" fontAlgn="base" hangingPunct="0">
              <a:spcBef>
                <a:spcPct val="0"/>
              </a:spcBef>
              <a:spcAft>
                <a:spcPct val="0"/>
              </a:spcAft>
              <a:defRPr sz="4400">
                <a:solidFill>
                  <a:schemeClr val="tx2"/>
                </a:solidFill>
                <a:latin typeface="Tw Cen MT" pitchFamily="34" charset="0"/>
              </a:defRPr>
            </a:lvl9pPr>
          </a:lstStyle>
          <a:p>
            <a:pPr>
              <a:buClrTx/>
              <a:buSzTx/>
              <a:buFontTx/>
              <a:buNone/>
            </a:pPr>
            <a:r>
              <a:rPr lang="pt-BR" altLang="pt-BR" sz="2800" b="1"/>
              <a:t>14813 -1: Arquitetura(s) de modelo de referência </a:t>
            </a:r>
            <a:br>
              <a:rPr lang="pt-BR" altLang="pt-BR" sz="2800" b="1"/>
            </a:br>
            <a:r>
              <a:rPr lang="pt-BR" altLang="pt-BR" sz="2800" b="1"/>
              <a:t>	       para o setor de ITS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57200" y="115888"/>
            <a:ext cx="8229600" cy="1143000"/>
          </a:xfrm>
        </p:spPr>
        <p:txBody>
          <a:bodyPr/>
          <a:lstStyle/>
          <a:p>
            <a:pPr algn="l" eaLnBrk="1" hangingPunct="1"/>
            <a:endParaRPr lang="pt-BR" altLang="pt-BR" sz="3200" b="1" smtClean="0">
              <a:solidFill>
                <a:schemeClr val="tx2"/>
              </a:solidFill>
            </a:endParaRPr>
          </a:p>
        </p:txBody>
      </p:sp>
      <p:sp>
        <p:nvSpPr>
          <p:cNvPr id="43011" name="Rectangle 3"/>
          <p:cNvSpPr>
            <a:spLocks noGrp="1"/>
          </p:cNvSpPr>
          <p:nvPr>
            <p:ph idx="1"/>
          </p:nvPr>
        </p:nvSpPr>
        <p:spPr>
          <a:xfrm>
            <a:off x="457200" y="1341438"/>
            <a:ext cx="8229600" cy="4784725"/>
          </a:xfrm>
        </p:spPr>
        <p:txBody>
          <a:bodyPr/>
          <a:lstStyle/>
          <a:p>
            <a:pPr marL="1200150" lvl="2" indent="-342900">
              <a:buFont typeface="Wingdings" panose="05000000000000000000" pitchFamily="2" charset="2"/>
              <a:buChar char="ü"/>
            </a:pPr>
            <a:endParaRPr lang="pt-BR" altLang="pt-BR" sz="2000" smtClean="0"/>
          </a:p>
          <a:p>
            <a:pPr marL="1200150" lvl="2" indent="-342900">
              <a:buFont typeface="Wingdings" panose="05000000000000000000" pitchFamily="2" charset="2"/>
              <a:buChar char="ü"/>
            </a:pPr>
            <a:endParaRPr lang="pt-BR" altLang="pt-BR" smtClean="0"/>
          </a:p>
          <a:p>
            <a:pPr marL="0" indent="0" algn="ctr" eaLnBrk="1" hangingPunct="1">
              <a:buFont typeface="Arial" panose="020B0604020202020204" pitchFamily="34" charset="0"/>
              <a:buNone/>
            </a:pPr>
            <a:endParaRPr lang="pt-BR" altLang="pt-BR" sz="2800" smtClean="0"/>
          </a:p>
          <a:p>
            <a:pPr marL="0" indent="0" algn="ctr" eaLnBrk="1" hangingPunct="1">
              <a:buFont typeface="Arial" panose="020B0604020202020204" pitchFamily="34" charset="0"/>
              <a:buNone/>
            </a:pPr>
            <a:r>
              <a:rPr lang="pt-BR" altLang="pt-BR" sz="3600" b="1" smtClean="0">
                <a:solidFill>
                  <a:schemeClr val="tx2"/>
                </a:solidFill>
              </a:rPr>
              <a:t>Alguns exemplos de falhas na identificação</a:t>
            </a:r>
            <a:endParaRPr lang="pt-BR" altLang="pt-BR" sz="3600" smtClean="0"/>
          </a:p>
        </p:txBody>
      </p:sp>
    </p:spTree>
    <p:extLst>
      <p:ext uri="{BB962C8B-B14F-4D97-AF65-F5344CB8AC3E}">
        <p14:creationId xmlns:p14="http://schemas.microsoft.com/office/powerpoint/2010/main" val="2560104236"/>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50825" y="44450"/>
            <a:ext cx="8569325" cy="1143000"/>
          </a:xfrm>
        </p:spPr>
        <p:txBody>
          <a:bodyPr/>
          <a:lstStyle/>
          <a:p>
            <a:pPr algn="l" eaLnBrk="1" hangingPunct="1"/>
            <a:r>
              <a:rPr lang="pt-BR" altLang="pt-BR" sz="3200" b="1" smtClean="0">
                <a:solidFill>
                  <a:schemeClr val="tx2"/>
                </a:solidFill>
              </a:rPr>
              <a:t>Outras falhas: “poluição” na extração da imagem</a:t>
            </a:r>
          </a:p>
        </p:txBody>
      </p:sp>
      <p:sp>
        <p:nvSpPr>
          <p:cNvPr id="61443" name="Rectangle 3"/>
          <p:cNvSpPr>
            <a:spLocks noGrp="1"/>
          </p:cNvSpPr>
          <p:nvPr>
            <p:ph idx="1"/>
          </p:nvPr>
        </p:nvSpPr>
        <p:spPr/>
        <p:txBody>
          <a:bodyPr/>
          <a:lstStyle/>
          <a:p>
            <a:endParaRPr lang="pt-BR" altLang="pt-BR" sz="2400" smtClean="0"/>
          </a:p>
          <a:p>
            <a:pPr eaLnBrk="1" hangingPunct="1"/>
            <a:endParaRPr lang="pt-BR" altLang="pt-BR" sz="2400" smtClean="0"/>
          </a:p>
        </p:txBody>
      </p:sp>
      <p:pic>
        <p:nvPicPr>
          <p:cNvPr id="61444"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008063"/>
            <a:ext cx="7559675"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316933"/>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Outras falhas: placa escondida</a:t>
            </a:r>
          </a:p>
        </p:txBody>
      </p:sp>
      <p:sp>
        <p:nvSpPr>
          <p:cNvPr id="63491" name="Rectangle 3"/>
          <p:cNvSpPr>
            <a:spLocks noGrp="1"/>
          </p:cNvSpPr>
          <p:nvPr>
            <p:ph idx="1"/>
          </p:nvPr>
        </p:nvSpPr>
        <p:spPr/>
        <p:txBody>
          <a:bodyPr/>
          <a:lstStyle/>
          <a:p>
            <a:endParaRPr lang="pt-BR" altLang="pt-BR" sz="2400" smtClean="0"/>
          </a:p>
          <a:p>
            <a:pPr eaLnBrk="1" hangingPunct="1"/>
            <a:endParaRPr lang="pt-BR" altLang="pt-BR" sz="2400" smtClean="0"/>
          </a:p>
        </p:txBody>
      </p:sp>
      <p:pic>
        <p:nvPicPr>
          <p:cNvPr id="63492"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019175"/>
            <a:ext cx="7561263"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880468"/>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115888"/>
            <a:ext cx="8229600" cy="1143000"/>
          </a:xfrm>
        </p:spPr>
        <p:txBody>
          <a:bodyPr/>
          <a:lstStyle/>
          <a:p>
            <a:pPr algn="l" eaLnBrk="1" hangingPunct="1"/>
            <a:endParaRPr lang="pt-BR" altLang="pt-BR" sz="3200" b="1" smtClean="0">
              <a:solidFill>
                <a:schemeClr val="tx2"/>
              </a:solidFill>
            </a:endParaRPr>
          </a:p>
        </p:txBody>
      </p:sp>
      <p:sp>
        <p:nvSpPr>
          <p:cNvPr id="28675" name="Rectangle 3"/>
          <p:cNvSpPr>
            <a:spLocks noGrp="1"/>
          </p:cNvSpPr>
          <p:nvPr>
            <p:ph idx="1"/>
          </p:nvPr>
        </p:nvSpPr>
        <p:spPr>
          <a:xfrm>
            <a:off x="457200" y="1341438"/>
            <a:ext cx="8229600" cy="4784725"/>
          </a:xfrm>
        </p:spPr>
        <p:txBody>
          <a:bodyPr/>
          <a:lstStyle/>
          <a:p>
            <a:pPr marL="1200150" lvl="2" indent="-342900">
              <a:buFont typeface="Wingdings" panose="05000000000000000000" pitchFamily="2" charset="2"/>
              <a:buChar char="ü"/>
            </a:pPr>
            <a:endParaRPr lang="pt-BR" altLang="pt-BR" sz="2000" smtClean="0"/>
          </a:p>
          <a:p>
            <a:pPr marL="0" indent="0" algn="ctr" eaLnBrk="1" hangingPunct="1">
              <a:buFont typeface="Arial" panose="020B0604020202020204" pitchFamily="34" charset="0"/>
              <a:buNone/>
            </a:pPr>
            <a:r>
              <a:rPr lang="pt-BR" altLang="pt-BR" sz="3600" b="1" smtClean="0">
                <a:solidFill>
                  <a:schemeClr val="tx2"/>
                </a:solidFill>
              </a:rPr>
              <a:t>Sistemas de</a:t>
            </a:r>
            <a:br>
              <a:rPr lang="pt-BR" altLang="pt-BR" sz="3600" b="1" smtClean="0">
                <a:solidFill>
                  <a:schemeClr val="tx2"/>
                </a:solidFill>
              </a:rPr>
            </a:br>
            <a:r>
              <a:rPr lang="pt-BR" altLang="pt-BR" sz="3600" b="1" smtClean="0">
                <a:solidFill>
                  <a:schemeClr val="tx2"/>
                </a:solidFill>
              </a:rPr>
              <a:t>Reconhecimento Automático de Placas</a:t>
            </a:r>
          </a:p>
          <a:p>
            <a:pPr marL="0" indent="0" algn="ctr" eaLnBrk="1" hangingPunct="1">
              <a:buFont typeface="Arial" panose="020B0604020202020204" pitchFamily="34" charset="0"/>
              <a:buNone/>
            </a:pPr>
            <a:endParaRPr lang="pt-BR" altLang="pt-BR" sz="3600" b="1" smtClean="0">
              <a:solidFill>
                <a:schemeClr val="tx2"/>
              </a:solidFill>
            </a:endParaRPr>
          </a:p>
          <a:p>
            <a:pPr marL="0" indent="0" algn="ctr" eaLnBrk="1" hangingPunct="1">
              <a:buFont typeface="Arial" panose="020B0604020202020204" pitchFamily="34" charset="0"/>
              <a:buNone/>
            </a:pPr>
            <a:r>
              <a:rPr lang="pt-BR" altLang="pt-BR" sz="3600" b="1" smtClean="0">
                <a:solidFill>
                  <a:schemeClr val="tx2"/>
                </a:solidFill>
              </a:rPr>
              <a:t>Descrição Sistêmica no</a:t>
            </a:r>
            <a:br>
              <a:rPr lang="pt-BR" altLang="pt-BR" sz="3600" b="1" smtClean="0">
                <a:solidFill>
                  <a:schemeClr val="tx2"/>
                </a:solidFill>
              </a:rPr>
            </a:br>
            <a:r>
              <a:rPr lang="pt-BR" altLang="pt-BR" sz="3600" b="1" smtClean="0">
                <a:solidFill>
                  <a:schemeClr val="tx2"/>
                </a:solidFill>
              </a:rPr>
              <a:t>Modelo de Camadas</a:t>
            </a:r>
            <a:endParaRPr lang="pt-BR" altLang="pt-BR" sz="3600" smtClean="0"/>
          </a:p>
        </p:txBody>
      </p:sp>
    </p:spTree>
    <p:extLst>
      <p:ext uri="{BB962C8B-B14F-4D97-AF65-F5344CB8AC3E}">
        <p14:creationId xmlns:p14="http://schemas.microsoft.com/office/powerpoint/2010/main" val="2769906816"/>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684213" y="404813"/>
          <a:ext cx="7908925" cy="6276990"/>
        </p:xfrm>
        <a:graphic>
          <a:graphicData uri="http://schemas.openxmlformats.org/drawingml/2006/table">
            <a:tbl>
              <a:tblPr firstRow="1" firstCol="1" bandRow="1">
                <a:tableStyleId>{5C22544A-7EE6-4342-B048-85BDC9FD1C3A}</a:tableStyleId>
              </a:tblPr>
              <a:tblGrid>
                <a:gridCol w="2284097"/>
                <a:gridCol w="5624828"/>
              </a:tblGrid>
              <a:tr h="458885">
                <a:tc gridSpan="2">
                  <a:txBody>
                    <a:bodyPr/>
                    <a:lstStyle/>
                    <a:p>
                      <a:pPr algn="ctr">
                        <a:lnSpc>
                          <a:spcPct val="150000"/>
                        </a:lnSpc>
                        <a:spcBef>
                          <a:spcPts val="600"/>
                        </a:spcBef>
                        <a:spcAft>
                          <a:spcPts val="600"/>
                        </a:spcAft>
                      </a:pPr>
                      <a:r>
                        <a:rPr lang="pt-BR" sz="1400" dirty="0">
                          <a:effectLst/>
                        </a:rPr>
                        <a:t>Controle Integrado de Tráfego e Mobilidade</a:t>
                      </a:r>
                      <a:endParaRPr lang="pt-BR" sz="1400" dirty="0">
                        <a:effectLst/>
                        <a:latin typeface="Times New Roman"/>
                        <a:ea typeface="Times New Roman"/>
                      </a:endParaRPr>
                    </a:p>
                  </a:txBody>
                  <a:tcPr marL="65908" marR="65908" marT="0" marB="0" anchor="ctr"/>
                </a:tc>
                <a:tc hMerge="1">
                  <a:txBody>
                    <a:bodyPr/>
                    <a:lstStyle/>
                    <a:p>
                      <a:endParaRPr lang="pt-BR"/>
                    </a:p>
                  </a:txBody>
                  <a:tcPr/>
                </a:tc>
              </a:tr>
              <a:tr h="351287">
                <a:tc>
                  <a:txBody>
                    <a:bodyPr/>
                    <a:lstStyle/>
                    <a:p>
                      <a:pPr>
                        <a:spcBef>
                          <a:spcPts val="600"/>
                        </a:spcBef>
                        <a:spcAft>
                          <a:spcPts val="600"/>
                        </a:spcAft>
                      </a:pPr>
                      <a:r>
                        <a:rPr lang="pt-BR" sz="2300">
                          <a:effectLst/>
                        </a:rPr>
                        <a:t> </a:t>
                      </a:r>
                      <a:endParaRPr lang="pt-BR" sz="1000">
                        <a:effectLst/>
                        <a:latin typeface="Times New Roman"/>
                        <a:ea typeface="Times New Roman"/>
                      </a:endParaRPr>
                    </a:p>
                  </a:txBody>
                  <a:tcPr marL="65908" marR="65908" marT="0" marB="0" anchor="ctr"/>
                </a:tc>
                <a:tc>
                  <a:txBody>
                    <a:bodyPr/>
                    <a:lstStyle/>
                    <a:p>
                      <a:pPr algn="ctr">
                        <a:spcBef>
                          <a:spcPts val="600"/>
                        </a:spcBef>
                        <a:spcAft>
                          <a:spcPts val="600"/>
                        </a:spcAft>
                      </a:pPr>
                      <a:endParaRPr lang="pt-BR" sz="1000" dirty="0">
                        <a:effectLst/>
                        <a:latin typeface="Times New Roman"/>
                        <a:ea typeface="Times New Roman"/>
                      </a:endParaRPr>
                    </a:p>
                  </a:txBody>
                  <a:tcPr marL="65908" marR="65908" marT="0" marB="0" anchor="ctr"/>
                </a:tc>
              </a:tr>
              <a:tr h="1127743">
                <a:tc>
                  <a:txBody>
                    <a:bodyPr/>
                    <a:lstStyle/>
                    <a:p>
                      <a:pPr>
                        <a:lnSpc>
                          <a:spcPct val="150000"/>
                        </a:lnSpc>
                        <a:spcBef>
                          <a:spcPts val="600"/>
                        </a:spcBef>
                        <a:spcAft>
                          <a:spcPts val="600"/>
                        </a:spcAft>
                      </a:pPr>
                      <a:r>
                        <a:rPr lang="pt-BR" sz="1400" dirty="0">
                          <a:effectLst/>
                        </a:rPr>
                        <a:t>Elementos Lógicos Centralizados</a:t>
                      </a:r>
                      <a:endParaRPr lang="pt-BR" sz="1400" dirty="0">
                        <a:effectLst/>
                        <a:latin typeface="Times New Roman"/>
                        <a:ea typeface="Times New Roman"/>
                      </a:endParaRPr>
                    </a:p>
                  </a:txBody>
                  <a:tcPr marL="65908" marR="65908" marT="0" marB="0" anchor="ctr"/>
                </a:tc>
                <a:tc>
                  <a:txBody>
                    <a:bodyPr/>
                    <a:lstStyle/>
                    <a:p>
                      <a:pPr algn="ctr">
                        <a:lnSpc>
                          <a:spcPct val="100000"/>
                        </a:lnSpc>
                        <a:spcBef>
                          <a:spcPts val="600"/>
                        </a:spcBef>
                        <a:spcAft>
                          <a:spcPts val="600"/>
                        </a:spcAft>
                      </a:pPr>
                      <a:r>
                        <a:rPr lang="pt-BR" sz="1400" dirty="0">
                          <a:effectLst/>
                        </a:rPr>
                        <a:t>Sistema de configuração, monitoramento, visualização e análise</a:t>
                      </a:r>
                    </a:p>
                    <a:p>
                      <a:pPr algn="ctr">
                        <a:lnSpc>
                          <a:spcPct val="100000"/>
                        </a:lnSpc>
                        <a:spcBef>
                          <a:spcPts val="600"/>
                        </a:spcBef>
                        <a:spcAft>
                          <a:spcPts val="600"/>
                        </a:spcAft>
                      </a:pPr>
                      <a:r>
                        <a:rPr lang="pt-BR" sz="1400" dirty="0">
                          <a:effectLst/>
                        </a:rPr>
                        <a:t>Sistema de emissão de relatórios</a:t>
                      </a:r>
                    </a:p>
                    <a:p>
                      <a:pPr algn="ctr">
                        <a:lnSpc>
                          <a:spcPct val="100000"/>
                        </a:lnSpc>
                        <a:spcBef>
                          <a:spcPts val="600"/>
                        </a:spcBef>
                        <a:spcAft>
                          <a:spcPts val="600"/>
                        </a:spcAft>
                      </a:pPr>
                      <a:r>
                        <a:rPr lang="pt-BR" sz="1400" dirty="0">
                          <a:effectLst/>
                        </a:rPr>
                        <a:t>Sistema de auditoria     Sistema de comunicação</a:t>
                      </a:r>
                      <a:endParaRPr lang="pt-BR" sz="1400" dirty="0">
                        <a:effectLst/>
                        <a:latin typeface="Times New Roman"/>
                        <a:ea typeface="Times New Roman"/>
                      </a:endParaRPr>
                    </a:p>
                  </a:txBody>
                  <a:tcPr marL="65908" marR="65908" marT="0" marB="0" anchor="ctr"/>
                </a:tc>
              </a:tr>
              <a:tr h="351287">
                <a:tc>
                  <a:txBody>
                    <a:bodyPr/>
                    <a:lstStyle/>
                    <a:p>
                      <a:pPr>
                        <a:spcBef>
                          <a:spcPts val="600"/>
                        </a:spcBef>
                        <a:spcAft>
                          <a:spcPts val="600"/>
                        </a:spcAft>
                      </a:pPr>
                      <a:r>
                        <a:rPr lang="pt-BR" sz="2300">
                          <a:effectLst/>
                        </a:rPr>
                        <a:t> </a:t>
                      </a:r>
                      <a:endParaRPr lang="pt-BR" sz="1000">
                        <a:effectLst/>
                        <a:latin typeface="Times New Roman"/>
                        <a:ea typeface="Times New Roman"/>
                      </a:endParaRPr>
                    </a:p>
                  </a:txBody>
                  <a:tcPr marL="65908" marR="65908" marT="0" marB="0" anchor="ctr"/>
                </a:tc>
                <a:tc>
                  <a:txBody>
                    <a:bodyPr/>
                    <a:lstStyle/>
                    <a:p>
                      <a:pPr algn="ctr">
                        <a:spcBef>
                          <a:spcPts val="600"/>
                        </a:spcBef>
                        <a:spcAft>
                          <a:spcPts val="600"/>
                        </a:spcAft>
                      </a:pPr>
                      <a:endParaRPr lang="pt-BR" sz="1000" dirty="0">
                        <a:effectLst/>
                        <a:latin typeface="Times New Roman"/>
                        <a:ea typeface="Times New Roman"/>
                      </a:endParaRPr>
                    </a:p>
                  </a:txBody>
                  <a:tcPr marL="65908" marR="65908" marT="0" marB="0" anchor="ctr"/>
                </a:tc>
              </a:tr>
              <a:tr h="1082024">
                <a:tc>
                  <a:txBody>
                    <a:bodyPr/>
                    <a:lstStyle/>
                    <a:p>
                      <a:pPr>
                        <a:lnSpc>
                          <a:spcPct val="150000"/>
                        </a:lnSpc>
                        <a:spcBef>
                          <a:spcPts val="600"/>
                        </a:spcBef>
                        <a:spcAft>
                          <a:spcPts val="600"/>
                        </a:spcAft>
                      </a:pPr>
                      <a:r>
                        <a:rPr lang="pt-BR" sz="1400" dirty="0">
                          <a:effectLst/>
                        </a:rPr>
                        <a:t>Elementos </a:t>
                      </a:r>
                      <a:r>
                        <a:rPr lang="pt-BR" sz="1400" dirty="0" smtClean="0">
                          <a:effectLst/>
                        </a:rPr>
                        <a:t>Lógicos</a:t>
                      </a:r>
                      <a:br>
                        <a:rPr lang="pt-BR" sz="1400" dirty="0" smtClean="0">
                          <a:effectLst/>
                        </a:rPr>
                      </a:br>
                      <a:r>
                        <a:rPr lang="pt-BR" sz="1400" dirty="0" smtClean="0">
                          <a:effectLst/>
                        </a:rPr>
                        <a:t>Locais</a:t>
                      </a:r>
                      <a:endParaRPr lang="pt-BR" sz="1400" dirty="0">
                        <a:effectLst/>
                        <a:latin typeface="Times New Roman"/>
                        <a:ea typeface="Times New Roman"/>
                      </a:endParaRPr>
                    </a:p>
                  </a:txBody>
                  <a:tcPr marL="65908" marR="65908" marT="0" marB="0" anchor="ctr"/>
                </a:tc>
                <a:tc>
                  <a:txBody>
                    <a:bodyPr/>
                    <a:lstStyle/>
                    <a:p>
                      <a:pPr algn="ctr">
                        <a:lnSpc>
                          <a:spcPct val="100000"/>
                        </a:lnSpc>
                        <a:spcBef>
                          <a:spcPts val="600"/>
                        </a:spcBef>
                        <a:spcAft>
                          <a:spcPts val="600"/>
                        </a:spcAft>
                      </a:pPr>
                      <a:r>
                        <a:rPr lang="pt-BR" sz="1400" dirty="0" smtClean="0">
                          <a:effectLst/>
                        </a:rPr>
                        <a:t>OCR      Gerenciador de banco de dados      Sistema supervisor e de decisão</a:t>
                      </a:r>
                    </a:p>
                    <a:p>
                      <a:pPr algn="ctr">
                        <a:lnSpc>
                          <a:spcPct val="100000"/>
                        </a:lnSpc>
                        <a:spcBef>
                          <a:spcPts val="600"/>
                        </a:spcBef>
                        <a:spcAft>
                          <a:spcPts val="600"/>
                        </a:spcAft>
                      </a:pPr>
                      <a:r>
                        <a:rPr lang="pt-BR" sz="1400" dirty="0" smtClean="0">
                          <a:effectLst/>
                        </a:rPr>
                        <a:t>Sistema de comunicação</a:t>
                      </a:r>
                    </a:p>
                    <a:p>
                      <a:pPr algn="ctr">
                        <a:lnSpc>
                          <a:spcPct val="100000"/>
                        </a:lnSpc>
                        <a:spcBef>
                          <a:spcPts val="600"/>
                        </a:spcBef>
                        <a:spcAft>
                          <a:spcPts val="600"/>
                        </a:spcAft>
                      </a:pPr>
                      <a:r>
                        <a:rPr lang="pt-BR" sz="1200" dirty="0" smtClean="0">
                          <a:effectLst/>
                        </a:rPr>
                        <a:t>Configuração local      Cadastro de veículos      Dados de tráfego     Perfil magnético</a:t>
                      </a:r>
                      <a:endParaRPr lang="pt-BR" sz="1200" dirty="0">
                        <a:effectLst/>
                        <a:latin typeface="Times New Roman"/>
                        <a:ea typeface="Times New Roman"/>
                      </a:endParaRPr>
                    </a:p>
                  </a:txBody>
                  <a:tcPr marL="65908" marR="65908" marT="0" marB="0" anchor="ctr"/>
                </a:tc>
              </a:tr>
              <a:tr h="351287">
                <a:tc>
                  <a:txBody>
                    <a:bodyPr/>
                    <a:lstStyle/>
                    <a:p>
                      <a:pPr>
                        <a:spcBef>
                          <a:spcPts val="600"/>
                        </a:spcBef>
                        <a:spcAft>
                          <a:spcPts val="600"/>
                        </a:spcAft>
                      </a:pPr>
                      <a:r>
                        <a:rPr lang="pt-BR" sz="2300" dirty="0">
                          <a:effectLst/>
                        </a:rPr>
                        <a:t> </a:t>
                      </a:r>
                      <a:endParaRPr lang="pt-BR" sz="1000" dirty="0">
                        <a:effectLst/>
                        <a:latin typeface="Times New Roman"/>
                        <a:ea typeface="Times New Roman"/>
                      </a:endParaRPr>
                    </a:p>
                  </a:txBody>
                  <a:tcPr marL="65908" marR="65908" marT="0" marB="0" anchor="ctr"/>
                </a:tc>
                <a:tc>
                  <a:txBody>
                    <a:bodyPr/>
                    <a:lstStyle/>
                    <a:p>
                      <a:pPr algn="ctr">
                        <a:spcBef>
                          <a:spcPts val="600"/>
                        </a:spcBef>
                        <a:spcAft>
                          <a:spcPts val="600"/>
                        </a:spcAft>
                      </a:pPr>
                      <a:endParaRPr lang="pt-BR" sz="1000" dirty="0">
                        <a:effectLst/>
                        <a:latin typeface="Times New Roman"/>
                        <a:ea typeface="Times New Roman"/>
                      </a:endParaRPr>
                    </a:p>
                  </a:txBody>
                  <a:tcPr marL="65908" marR="65908" marT="0" marB="0" anchor="ctr"/>
                </a:tc>
              </a:tr>
              <a:tr h="1127743">
                <a:tc>
                  <a:txBody>
                    <a:bodyPr/>
                    <a:lstStyle/>
                    <a:p>
                      <a:pPr>
                        <a:lnSpc>
                          <a:spcPct val="150000"/>
                        </a:lnSpc>
                        <a:spcBef>
                          <a:spcPts val="600"/>
                        </a:spcBef>
                        <a:spcAft>
                          <a:spcPts val="600"/>
                        </a:spcAft>
                      </a:pPr>
                      <a:r>
                        <a:rPr lang="pt-BR" sz="1400" dirty="0">
                          <a:effectLst/>
                        </a:rPr>
                        <a:t>Elementos Físicos</a:t>
                      </a:r>
                      <a:endParaRPr lang="pt-BR" sz="1400" dirty="0">
                        <a:effectLst/>
                        <a:latin typeface="Times New Roman"/>
                        <a:ea typeface="Times New Roman"/>
                      </a:endParaRPr>
                    </a:p>
                  </a:txBody>
                  <a:tcPr marL="65908" marR="65908" marT="0" marB="0" anchor="ctr"/>
                </a:tc>
                <a:tc>
                  <a:txBody>
                    <a:bodyPr/>
                    <a:lstStyle/>
                    <a:p>
                      <a:pPr algn="ctr">
                        <a:lnSpc>
                          <a:spcPct val="100000"/>
                        </a:lnSpc>
                        <a:spcBef>
                          <a:spcPts val="600"/>
                        </a:spcBef>
                        <a:spcAft>
                          <a:spcPts val="600"/>
                        </a:spcAft>
                      </a:pPr>
                      <a:r>
                        <a:rPr lang="pt-BR" sz="1400" dirty="0">
                          <a:effectLst/>
                        </a:rPr>
                        <a:t>Sensor de detecção            Câmeras            Iluminadores</a:t>
                      </a:r>
                    </a:p>
                    <a:p>
                      <a:pPr algn="ctr">
                        <a:lnSpc>
                          <a:spcPct val="100000"/>
                        </a:lnSpc>
                        <a:spcBef>
                          <a:spcPts val="600"/>
                        </a:spcBef>
                        <a:spcAft>
                          <a:spcPts val="600"/>
                        </a:spcAft>
                      </a:pPr>
                      <a:r>
                        <a:rPr lang="pt-BR" sz="1400" dirty="0">
                          <a:effectLst/>
                        </a:rPr>
                        <a:t>Gabinete (CPU, HD, fontes, </a:t>
                      </a:r>
                      <a:r>
                        <a:rPr lang="pt-BR" sz="1400" dirty="0" err="1">
                          <a:effectLst/>
                        </a:rPr>
                        <a:t>no-break</a:t>
                      </a:r>
                      <a:r>
                        <a:rPr lang="pt-BR" sz="1400" dirty="0">
                          <a:effectLst/>
                        </a:rPr>
                        <a:t>, régua de alimentação)</a:t>
                      </a:r>
                    </a:p>
                    <a:p>
                      <a:pPr algn="ctr">
                        <a:lnSpc>
                          <a:spcPct val="100000"/>
                        </a:lnSpc>
                        <a:spcBef>
                          <a:spcPts val="600"/>
                        </a:spcBef>
                        <a:spcAft>
                          <a:spcPts val="600"/>
                        </a:spcAft>
                      </a:pPr>
                      <a:r>
                        <a:rPr lang="pt-BR" sz="1400" dirty="0">
                          <a:effectLst/>
                        </a:rPr>
                        <a:t>Equipamentos de telecomunicações</a:t>
                      </a:r>
                      <a:endParaRPr lang="pt-BR" sz="1400" dirty="0">
                        <a:effectLst/>
                        <a:latin typeface="Times New Roman"/>
                        <a:ea typeface="Times New Roman"/>
                      </a:endParaRPr>
                    </a:p>
                  </a:txBody>
                  <a:tcPr marL="65908" marR="65908" marT="0" marB="0" anchor="ctr"/>
                </a:tc>
              </a:tr>
              <a:tr h="391357">
                <a:tc>
                  <a:txBody>
                    <a:bodyPr/>
                    <a:lstStyle/>
                    <a:p>
                      <a:pPr>
                        <a:lnSpc>
                          <a:spcPct val="100000"/>
                        </a:lnSpc>
                        <a:spcBef>
                          <a:spcPts val="600"/>
                        </a:spcBef>
                        <a:spcAft>
                          <a:spcPts val="600"/>
                        </a:spcAft>
                      </a:pPr>
                      <a:endParaRPr lang="pt-BR" sz="1200" dirty="0">
                        <a:effectLst/>
                        <a:latin typeface="+mn-lt"/>
                        <a:ea typeface="Times New Roman"/>
                      </a:endParaRPr>
                    </a:p>
                  </a:txBody>
                  <a:tcPr marL="65908" marR="65908" marT="0" marB="0" anchor="ctr"/>
                </a:tc>
                <a:tc>
                  <a:txBody>
                    <a:bodyPr/>
                    <a:lstStyle/>
                    <a:p>
                      <a:pPr algn="ctr">
                        <a:lnSpc>
                          <a:spcPct val="100000"/>
                        </a:lnSpc>
                        <a:spcBef>
                          <a:spcPts val="600"/>
                        </a:spcBef>
                        <a:spcAft>
                          <a:spcPts val="600"/>
                        </a:spcAft>
                      </a:pPr>
                      <a:endParaRPr lang="pt-BR" sz="1200" dirty="0">
                        <a:effectLst/>
                        <a:latin typeface="+mn-lt"/>
                        <a:ea typeface="Times New Roman"/>
                      </a:endParaRPr>
                    </a:p>
                  </a:txBody>
                  <a:tcPr marL="65908" marR="65908" marT="0" marB="0" anchor="ctr"/>
                </a:tc>
              </a:tr>
              <a:tr h="806761">
                <a:tc>
                  <a:txBody>
                    <a:bodyPr/>
                    <a:lstStyle/>
                    <a:p>
                      <a:pPr>
                        <a:lnSpc>
                          <a:spcPct val="150000"/>
                        </a:lnSpc>
                        <a:spcBef>
                          <a:spcPts val="600"/>
                        </a:spcBef>
                        <a:spcAft>
                          <a:spcPts val="600"/>
                        </a:spcAft>
                      </a:pPr>
                      <a:r>
                        <a:rPr lang="pt-BR" sz="1400" dirty="0" smtClean="0">
                          <a:effectLst/>
                          <a:latin typeface="+mn-lt"/>
                          <a:ea typeface="Times New Roman"/>
                        </a:rPr>
                        <a:t>Infraestrutura</a:t>
                      </a:r>
                      <a:endParaRPr lang="pt-BR" sz="1400" dirty="0">
                        <a:effectLst/>
                        <a:latin typeface="+mn-lt"/>
                        <a:ea typeface="Times New Roman"/>
                      </a:endParaRPr>
                    </a:p>
                  </a:txBody>
                  <a:tcPr marL="65908" marR="65908" marT="0" marB="0" anchor="ctr"/>
                </a:tc>
                <a:tc>
                  <a:txBody>
                    <a:bodyPr/>
                    <a:lstStyle/>
                    <a:p>
                      <a:pPr algn="ctr">
                        <a:lnSpc>
                          <a:spcPct val="100000"/>
                        </a:lnSpc>
                        <a:spcBef>
                          <a:spcPts val="600"/>
                        </a:spcBef>
                        <a:spcAft>
                          <a:spcPts val="600"/>
                        </a:spcAft>
                      </a:pPr>
                      <a:r>
                        <a:rPr lang="pt-BR" sz="1400" dirty="0" smtClean="0">
                          <a:effectLst/>
                          <a:latin typeface="+mn-lt"/>
                          <a:ea typeface="Times New Roman"/>
                        </a:rPr>
                        <a:t>Rede de telecomunicações</a:t>
                      </a:r>
                    </a:p>
                    <a:p>
                      <a:pPr algn="ctr">
                        <a:lnSpc>
                          <a:spcPct val="100000"/>
                        </a:lnSpc>
                        <a:spcBef>
                          <a:spcPts val="600"/>
                        </a:spcBef>
                        <a:spcAft>
                          <a:spcPts val="600"/>
                        </a:spcAft>
                      </a:pPr>
                      <a:r>
                        <a:rPr lang="pt-BR" sz="1400" dirty="0" smtClean="0">
                          <a:effectLst/>
                          <a:latin typeface="+mn-lt"/>
                          <a:ea typeface="Times New Roman"/>
                        </a:rPr>
                        <a:t>Rede de energia         Infraestrutura da via</a:t>
                      </a:r>
                      <a:endParaRPr lang="pt-BR" sz="1400" dirty="0">
                        <a:effectLst/>
                        <a:latin typeface="Times New Roman"/>
                        <a:ea typeface="Times New Roman"/>
                      </a:endParaRPr>
                    </a:p>
                  </a:txBody>
                  <a:tcPr marL="65908" marR="65908" marT="0" marB="0" anchor="ctr"/>
                </a:tc>
              </a:tr>
            </a:tbl>
          </a:graphicData>
        </a:graphic>
      </p:graphicFrame>
      <p:sp>
        <p:nvSpPr>
          <p:cNvPr id="32802" name="Rectangle 1"/>
          <p:cNvSpPr>
            <a:spLocks noChangeArrowheads="1"/>
          </p:cNvSpPr>
          <p:nvPr/>
        </p:nvSpPr>
        <p:spPr bwMode="auto">
          <a:xfrm>
            <a:off x="1916113" y="1303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800">
              <a:latin typeface="Arial" panose="020B0604020202020204" pitchFamily="34" charset="0"/>
            </a:endParaRPr>
          </a:p>
        </p:txBody>
      </p:sp>
      <p:sp>
        <p:nvSpPr>
          <p:cNvPr id="5" name="Seta para cima 4"/>
          <p:cNvSpPr/>
          <p:nvPr/>
        </p:nvSpPr>
        <p:spPr>
          <a:xfrm>
            <a:off x="5294313" y="830263"/>
            <a:ext cx="485775" cy="373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2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313" y="2266950"/>
            <a:ext cx="554037"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313" y="3957117"/>
            <a:ext cx="5540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313" y="5469284"/>
            <a:ext cx="554037"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777014"/>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457200" y="115888"/>
            <a:ext cx="8229600" cy="1143000"/>
          </a:xfrm>
        </p:spPr>
        <p:txBody>
          <a:bodyPr/>
          <a:lstStyle/>
          <a:p>
            <a:pPr algn="l" eaLnBrk="1" hangingPunct="1"/>
            <a:endParaRPr lang="pt-BR" altLang="pt-BR" sz="3200" b="1" smtClean="0">
              <a:solidFill>
                <a:schemeClr val="tx2"/>
              </a:solidFill>
            </a:endParaRPr>
          </a:p>
        </p:txBody>
      </p:sp>
      <p:sp>
        <p:nvSpPr>
          <p:cNvPr id="65539" name="Rectangle 3"/>
          <p:cNvSpPr>
            <a:spLocks noGrp="1"/>
          </p:cNvSpPr>
          <p:nvPr>
            <p:ph idx="1"/>
          </p:nvPr>
        </p:nvSpPr>
        <p:spPr>
          <a:xfrm>
            <a:off x="457200" y="1341438"/>
            <a:ext cx="8229600" cy="4784725"/>
          </a:xfrm>
        </p:spPr>
        <p:txBody>
          <a:bodyPr/>
          <a:lstStyle/>
          <a:p>
            <a:pPr marL="1200150" lvl="2" indent="-342900">
              <a:buFont typeface="Wingdings" panose="05000000000000000000" pitchFamily="2" charset="2"/>
              <a:buChar char="ü"/>
            </a:pPr>
            <a:endParaRPr lang="pt-BR" altLang="pt-BR" sz="2000" smtClean="0"/>
          </a:p>
          <a:p>
            <a:pPr marL="1200150" lvl="2" indent="-342900">
              <a:buFont typeface="Wingdings" panose="05000000000000000000" pitchFamily="2" charset="2"/>
              <a:buChar char="ü"/>
            </a:pPr>
            <a:endParaRPr lang="pt-BR" altLang="pt-BR" smtClean="0"/>
          </a:p>
          <a:p>
            <a:pPr marL="0" indent="0" algn="ctr" eaLnBrk="1" hangingPunct="1">
              <a:buFont typeface="Arial" panose="020B0604020202020204" pitchFamily="34" charset="0"/>
              <a:buNone/>
            </a:pPr>
            <a:r>
              <a:rPr lang="pt-BR" altLang="pt-BR" sz="3600" b="1" smtClean="0">
                <a:solidFill>
                  <a:schemeClr val="tx2"/>
                </a:solidFill>
              </a:rPr>
              <a:t>Proposta de Classificação de Falhas</a:t>
            </a:r>
          </a:p>
          <a:p>
            <a:pPr marL="0" indent="0" algn="ctr" eaLnBrk="1" hangingPunct="1">
              <a:buFont typeface="Arial" panose="020B0604020202020204" pitchFamily="34" charset="0"/>
              <a:buNone/>
            </a:pPr>
            <a:r>
              <a:rPr lang="pt-BR" altLang="pt-BR" sz="3600" b="1" smtClean="0">
                <a:solidFill>
                  <a:schemeClr val="tx2"/>
                </a:solidFill>
              </a:rPr>
              <a:t>(considerando o modelo sistêmico de camadas)</a:t>
            </a:r>
            <a:endParaRPr lang="pt-BR" altLang="pt-BR" sz="3600" smtClean="0"/>
          </a:p>
        </p:txBody>
      </p:sp>
    </p:spTree>
    <p:extLst>
      <p:ext uri="{BB962C8B-B14F-4D97-AF65-F5344CB8AC3E}">
        <p14:creationId xmlns:p14="http://schemas.microsoft.com/office/powerpoint/2010/main" val="3929518812"/>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Proposta de classificação de falhas (II)</a:t>
            </a:r>
          </a:p>
        </p:txBody>
      </p:sp>
      <p:graphicFrame>
        <p:nvGraphicFramePr>
          <p:cNvPr id="3" name="Espaço Reservado para Conteúdo 2"/>
          <p:cNvGraphicFramePr>
            <a:graphicFrameLocks noGrp="1"/>
          </p:cNvGraphicFramePr>
          <p:nvPr>
            <p:ph idx="1"/>
            <p:extLst>
              <p:ext uri="{D42A27DB-BD31-4B8C-83A1-F6EECF244321}">
                <p14:modId xmlns:p14="http://schemas.microsoft.com/office/powerpoint/2010/main" val="2324362839"/>
              </p:ext>
            </p:extLst>
          </p:nvPr>
        </p:nvGraphicFramePr>
        <p:xfrm>
          <a:off x="539552" y="1727977"/>
          <a:ext cx="7793016" cy="5030455"/>
        </p:xfrm>
        <a:graphic>
          <a:graphicData uri="http://schemas.openxmlformats.org/drawingml/2006/table">
            <a:tbl>
              <a:tblPr firstRow="1" firstCol="1" bandRow="1">
                <a:tableStyleId>{5C22544A-7EE6-4342-B048-85BDC9FD1C3A}</a:tableStyleId>
              </a:tblPr>
              <a:tblGrid>
                <a:gridCol w="1152128"/>
                <a:gridCol w="1656184"/>
                <a:gridCol w="2232248"/>
                <a:gridCol w="2752456"/>
              </a:tblGrid>
              <a:tr h="414022">
                <a:tc rowSpan="2" gridSpan="2">
                  <a:txBody>
                    <a:bodyPr/>
                    <a:lstStyle/>
                    <a:p>
                      <a:pPr algn="ctr">
                        <a:spcBef>
                          <a:spcPts val="300"/>
                        </a:spcBef>
                        <a:spcAft>
                          <a:spcPts val="300"/>
                        </a:spcAft>
                      </a:pPr>
                      <a:r>
                        <a:rPr lang="pt-BR" sz="1100" dirty="0">
                          <a:effectLst/>
                        </a:rPr>
                        <a:t>Camadas</a:t>
                      </a:r>
                      <a:endParaRPr lang="pt-BR" sz="1100" dirty="0">
                        <a:effectLst/>
                        <a:latin typeface="Times New Roman"/>
                        <a:ea typeface="Times New Roman"/>
                      </a:endParaRPr>
                    </a:p>
                  </a:txBody>
                  <a:tcPr marL="65087" marR="65087" marT="0" marB="0" anchor="ctr"/>
                </a:tc>
                <a:tc rowSpan="2" hMerge="1">
                  <a:txBody>
                    <a:bodyPr/>
                    <a:lstStyle/>
                    <a:p>
                      <a:endParaRPr lang="pt-BR"/>
                    </a:p>
                  </a:txBody>
                  <a:tcPr/>
                </a:tc>
                <a:tc gridSpan="2">
                  <a:txBody>
                    <a:bodyPr/>
                    <a:lstStyle/>
                    <a:p>
                      <a:pPr algn="ctr">
                        <a:spcBef>
                          <a:spcPts val="300"/>
                        </a:spcBef>
                        <a:spcAft>
                          <a:spcPts val="300"/>
                        </a:spcAft>
                      </a:pPr>
                      <a:r>
                        <a:rPr lang="pt-BR" sz="1100" dirty="0">
                          <a:effectLst/>
                        </a:rPr>
                        <a:t>Fontes de Falhas</a:t>
                      </a:r>
                      <a:endParaRPr lang="pt-BR" sz="1100" dirty="0">
                        <a:effectLst/>
                        <a:latin typeface="Times New Roman"/>
                        <a:ea typeface="Times New Roman"/>
                      </a:endParaRPr>
                    </a:p>
                  </a:txBody>
                  <a:tcPr marL="65087" marR="65087" marT="0" marB="0" anchor="ctr"/>
                </a:tc>
                <a:tc hMerge="1">
                  <a:txBody>
                    <a:bodyPr/>
                    <a:lstStyle/>
                    <a:p>
                      <a:endParaRPr lang="pt-BR"/>
                    </a:p>
                  </a:txBody>
                  <a:tcPr/>
                </a:tc>
              </a:tr>
              <a:tr h="414022">
                <a:tc gridSpan="2" vMerge="1">
                  <a:txBody>
                    <a:bodyPr/>
                    <a:lstStyle/>
                    <a:p>
                      <a:endParaRPr lang="pt-BR"/>
                    </a:p>
                  </a:txBody>
                  <a:tcPr/>
                </a:tc>
                <a:tc hMerge="1" vMerge="1">
                  <a:txBody>
                    <a:bodyPr/>
                    <a:lstStyle/>
                    <a:p>
                      <a:endParaRPr lang="pt-BR"/>
                    </a:p>
                  </a:txBody>
                  <a:tcPr/>
                </a:tc>
                <a:tc>
                  <a:txBody>
                    <a:bodyPr/>
                    <a:lstStyle/>
                    <a:p>
                      <a:pPr algn="ctr">
                        <a:spcBef>
                          <a:spcPts val="300"/>
                        </a:spcBef>
                        <a:spcAft>
                          <a:spcPts val="300"/>
                        </a:spcAft>
                      </a:pPr>
                      <a:r>
                        <a:rPr lang="pt-BR" sz="1100">
                          <a:effectLst/>
                        </a:rPr>
                        <a:t>Intrínsecas</a:t>
                      </a:r>
                      <a:endParaRPr lang="pt-BR" sz="1100">
                        <a:effectLst/>
                        <a:latin typeface="Times New Roman"/>
                        <a:ea typeface="Times New Roman"/>
                      </a:endParaRPr>
                    </a:p>
                  </a:txBody>
                  <a:tcPr marL="65087" marR="65087" marT="0" marB="0" anchor="ctr"/>
                </a:tc>
                <a:tc>
                  <a:txBody>
                    <a:bodyPr/>
                    <a:lstStyle/>
                    <a:p>
                      <a:pPr algn="ctr">
                        <a:spcBef>
                          <a:spcPts val="300"/>
                        </a:spcBef>
                        <a:spcAft>
                          <a:spcPts val="300"/>
                        </a:spcAft>
                      </a:pPr>
                      <a:r>
                        <a:rPr lang="pt-BR" sz="1100">
                          <a:effectLst/>
                        </a:rPr>
                        <a:t>Intrínsecas</a:t>
                      </a:r>
                      <a:endParaRPr lang="pt-BR" sz="1100">
                        <a:effectLst/>
                        <a:latin typeface="Times New Roman"/>
                        <a:ea typeface="Times New Roman"/>
                      </a:endParaRPr>
                    </a:p>
                  </a:txBody>
                  <a:tcPr marL="65087" marR="65087" marT="0" marB="0" anchor="ctr"/>
                </a:tc>
              </a:tr>
              <a:tr h="1095365">
                <a:tc rowSpan="9">
                  <a:txBody>
                    <a:bodyPr/>
                    <a:lstStyle/>
                    <a:p>
                      <a:pPr marL="71755" marR="71755" algn="ctr">
                        <a:spcBef>
                          <a:spcPts val="300"/>
                        </a:spcBef>
                        <a:spcAft>
                          <a:spcPts val="300"/>
                        </a:spcAft>
                      </a:pPr>
                      <a:r>
                        <a:rPr lang="pt-BR" sz="1100">
                          <a:effectLst/>
                        </a:rPr>
                        <a:t>Elementos lógicos locais</a:t>
                      </a:r>
                      <a:endParaRPr lang="pt-BR" sz="1100">
                        <a:effectLst/>
                        <a:latin typeface="Times New Roman"/>
                        <a:ea typeface="Times New Roman"/>
                      </a:endParaRPr>
                    </a:p>
                  </a:txBody>
                  <a:tcPr marL="65087" marR="65087" marT="0" marB="0" vert="vert270" anchor="ctr"/>
                </a:tc>
                <a:tc>
                  <a:txBody>
                    <a:bodyPr/>
                    <a:lstStyle/>
                    <a:p>
                      <a:pPr>
                        <a:spcBef>
                          <a:spcPts val="300"/>
                        </a:spcBef>
                        <a:spcAft>
                          <a:spcPts val="300"/>
                        </a:spcAft>
                      </a:pPr>
                      <a:r>
                        <a:rPr lang="pt-BR" sz="1100">
                          <a:effectLst/>
                        </a:rPr>
                        <a:t>Sistema de extração da imagem e OCR</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dirty="0">
                          <a:effectLst/>
                        </a:rPr>
                        <a:t>Adequação para o tipo de placa veicular do local ou região.</a:t>
                      </a:r>
                      <a:endParaRPr lang="pt-BR" sz="1100" dirty="0">
                        <a:effectLst/>
                        <a:latin typeface="Times New Roman"/>
                        <a:ea typeface="Times New Roman"/>
                      </a:endParaRPr>
                    </a:p>
                  </a:txBody>
                  <a:tcPr marL="65087" marR="65087" marT="0" marB="0"/>
                </a:tc>
                <a:tc>
                  <a:txBody>
                    <a:bodyPr/>
                    <a:lstStyle/>
                    <a:p>
                      <a:pPr>
                        <a:spcBef>
                          <a:spcPts val="300"/>
                        </a:spcBef>
                        <a:spcAft>
                          <a:spcPts val="300"/>
                        </a:spcAft>
                      </a:pPr>
                      <a:r>
                        <a:rPr lang="pt-BR" sz="1100" dirty="0">
                          <a:effectLst/>
                        </a:rPr>
                        <a:t>Placa do veículo: estado de conservação, posicionamento e tipo de letra; existência de mais de uma placa; poluição visual. </a:t>
                      </a:r>
                      <a:br>
                        <a:rPr lang="pt-BR" sz="1100" dirty="0">
                          <a:effectLst/>
                        </a:rPr>
                      </a:br>
                      <a:r>
                        <a:rPr lang="pt-BR" sz="1100" dirty="0">
                          <a:effectLst/>
                        </a:rPr>
                        <a:t>Reflexos de iluminação externa; posição do sol, sombra. Velocidade do veículo.</a:t>
                      </a:r>
                      <a:endParaRPr lang="pt-BR" sz="1100" dirty="0">
                        <a:effectLst/>
                        <a:latin typeface="Times New Roman"/>
                        <a:ea typeface="Times New Roman"/>
                      </a:endParaRPr>
                    </a:p>
                  </a:txBody>
                  <a:tcPr marL="65087" marR="65087" marT="0" marB="0"/>
                </a:tc>
              </a:tr>
              <a:tr h="469442">
                <a:tc vMerge="1">
                  <a:txBody>
                    <a:bodyPr/>
                    <a:lstStyle/>
                    <a:p>
                      <a:endParaRPr lang="pt-BR"/>
                    </a:p>
                  </a:txBody>
                  <a:tcPr/>
                </a:tc>
                <a:tc>
                  <a:txBody>
                    <a:bodyPr/>
                    <a:lstStyle/>
                    <a:p>
                      <a:pPr>
                        <a:spcBef>
                          <a:spcPts val="300"/>
                        </a:spcBef>
                        <a:spcAft>
                          <a:spcPts val="300"/>
                        </a:spcAft>
                      </a:pPr>
                      <a:r>
                        <a:rPr lang="pt-BR" sz="1100">
                          <a:effectLst/>
                        </a:rPr>
                        <a:t>Gerenciador de banco de dados</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a:effectLst/>
                        </a:rPr>
                        <a:t>Capacidade de armazenamento. Integridade de dados. Velocidade de acesso.</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dirty="0">
                          <a:effectLst/>
                        </a:rPr>
                        <a:t> </a:t>
                      </a:r>
                      <a:endParaRPr lang="pt-BR" sz="1100" dirty="0">
                        <a:effectLst/>
                        <a:latin typeface="Times New Roman"/>
                        <a:ea typeface="Times New Roman"/>
                      </a:endParaRPr>
                    </a:p>
                  </a:txBody>
                  <a:tcPr marL="65087" marR="65087" marT="0" marB="0"/>
                </a:tc>
              </a:tr>
              <a:tr h="469442">
                <a:tc vMerge="1">
                  <a:txBody>
                    <a:bodyPr/>
                    <a:lstStyle/>
                    <a:p>
                      <a:endParaRPr lang="pt-BR"/>
                    </a:p>
                  </a:txBody>
                  <a:tcPr/>
                </a:tc>
                <a:tc>
                  <a:txBody>
                    <a:bodyPr/>
                    <a:lstStyle/>
                    <a:p>
                      <a:pPr>
                        <a:spcBef>
                          <a:spcPts val="300"/>
                        </a:spcBef>
                        <a:spcAft>
                          <a:spcPts val="300"/>
                        </a:spcAft>
                      </a:pPr>
                      <a:r>
                        <a:rPr lang="pt-BR" sz="1100">
                          <a:effectLst/>
                        </a:rPr>
                        <a:t>Sistema supervisor e de decisão</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a:effectLst/>
                        </a:rPr>
                        <a:t>Capacidade de lidar, em tempo real, com os diversos processos concorrentes.</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dirty="0">
                          <a:effectLst/>
                        </a:rPr>
                        <a:t> </a:t>
                      </a:r>
                      <a:endParaRPr lang="pt-BR" sz="1100" dirty="0">
                        <a:effectLst/>
                        <a:latin typeface="Times New Roman"/>
                        <a:ea typeface="Times New Roman"/>
                      </a:endParaRPr>
                    </a:p>
                  </a:txBody>
                  <a:tcPr marL="65087" marR="65087" marT="0" marB="0"/>
                </a:tc>
              </a:tr>
              <a:tr h="469442">
                <a:tc vMerge="1">
                  <a:txBody>
                    <a:bodyPr/>
                    <a:lstStyle/>
                    <a:p>
                      <a:endParaRPr lang="pt-BR"/>
                    </a:p>
                  </a:txBody>
                  <a:tcPr/>
                </a:tc>
                <a:tc>
                  <a:txBody>
                    <a:bodyPr/>
                    <a:lstStyle/>
                    <a:p>
                      <a:pPr>
                        <a:spcBef>
                          <a:spcPts val="300"/>
                        </a:spcBef>
                        <a:spcAft>
                          <a:spcPts val="300"/>
                        </a:spcAft>
                      </a:pPr>
                      <a:r>
                        <a:rPr lang="pt-BR" sz="1100">
                          <a:effectLst/>
                        </a:rPr>
                        <a:t>Sistema de comunicação</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a:effectLst/>
                        </a:rPr>
                        <a:t>Velocidade e qualidade na transmissão de dados e imagens.</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dirty="0">
                          <a:effectLst/>
                        </a:rPr>
                        <a:t>Disponibilidade.</a:t>
                      </a:r>
                      <a:endParaRPr lang="pt-BR" sz="1100" dirty="0">
                        <a:effectLst/>
                        <a:latin typeface="Times New Roman"/>
                        <a:ea typeface="Times New Roman"/>
                      </a:endParaRPr>
                    </a:p>
                  </a:txBody>
                  <a:tcPr marL="65087" marR="65087" marT="0" marB="0"/>
                </a:tc>
              </a:tr>
              <a:tr h="312962">
                <a:tc vMerge="1">
                  <a:txBody>
                    <a:bodyPr/>
                    <a:lstStyle/>
                    <a:p>
                      <a:endParaRPr lang="pt-BR"/>
                    </a:p>
                  </a:txBody>
                  <a:tcPr/>
                </a:tc>
                <a:tc>
                  <a:txBody>
                    <a:bodyPr/>
                    <a:lstStyle/>
                    <a:p>
                      <a:pPr>
                        <a:spcBef>
                          <a:spcPts val="300"/>
                        </a:spcBef>
                        <a:spcAft>
                          <a:spcPts val="300"/>
                        </a:spcAft>
                      </a:pPr>
                      <a:r>
                        <a:rPr lang="pt-BR" sz="1100">
                          <a:effectLst/>
                        </a:rPr>
                        <a:t>Sistema de criptografia de dados e imagens</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a:effectLst/>
                        </a:rPr>
                        <a:t>Segurança; confiabilidade.</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dirty="0">
                          <a:effectLst/>
                        </a:rPr>
                        <a:t> </a:t>
                      </a:r>
                      <a:endParaRPr lang="pt-BR" sz="1100" dirty="0">
                        <a:effectLst/>
                        <a:latin typeface="Times New Roman"/>
                        <a:ea typeface="Times New Roman"/>
                      </a:endParaRPr>
                    </a:p>
                  </a:txBody>
                  <a:tcPr marL="65087" marR="65087" marT="0" marB="0"/>
                </a:tc>
              </a:tr>
              <a:tr h="312962">
                <a:tc vMerge="1">
                  <a:txBody>
                    <a:bodyPr/>
                    <a:lstStyle/>
                    <a:p>
                      <a:endParaRPr lang="pt-BR"/>
                    </a:p>
                  </a:txBody>
                  <a:tcPr/>
                </a:tc>
                <a:tc>
                  <a:txBody>
                    <a:bodyPr/>
                    <a:lstStyle/>
                    <a:p>
                      <a:pPr>
                        <a:spcBef>
                          <a:spcPts val="300"/>
                        </a:spcBef>
                        <a:spcAft>
                          <a:spcPts val="300"/>
                        </a:spcAft>
                      </a:pPr>
                      <a:r>
                        <a:rPr lang="pt-BR" sz="1100">
                          <a:effectLst/>
                        </a:rPr>
                        <a:t>Configuração local</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a:effectLst/>
                        </a:rPr>
                        <a:t>Correção da configuração para as funções pretendidas.</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dirty="0">
                          <a:effectLst/>
                        </a:rPr>
                        <a:t> </a:t>
                      </a:r>
                      <a:endParaRPr lang="pt-BR" sz="1100" dirty="0">
                        <a:effectLst/>
                        <a:latin typeface="Times New Roman"/>
                        <a:ea typeface="Times New Roman"/>
                      </a:endParaRPr>
                    </a:p>
                  </a:txBody>
                  <a:tcPr marL="65087" marR="65087" marT="0" marB="0"/>
                </a:tc>
              </a:tr>
              <a:tr h="312962">
                <a:tc vMerge="1">
                  <a:txBody>
                    <a:bodyPr/>
                    <a:lstStyle/>
                    <a:p>
                      <a:endParaRPr lang="pt-BR"/>
                    </a:p>
                  </a:txBody>
                  <a:tcPr/>
                </a:tc>
                <a:tc>
                  <a:txBody>
                    <a:bodyPr/>
                    <a:lstStyle/>
                    <a:p>
                      <a:pPr>
                        <a:spcBef>
                          <a:spcPts val="300"/>
                        </a:spcBef>
                        <a:spcAft>
                          <a:spcPts val="300"/>
                        </a:spcAft>
                      </a:pPr>
                      <a:r>
                        <a:rPr lang="pt-BR" sz="1100">
                          <a:effectLst/>
                        </a:rPr>
                        <a:t>Cadastro de veículos</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a:effectLst/>
                        </a:rPr>
                        <a:t> </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dirty="0">
                          <a:effectLst/>
                        </a:rPr>
                        <a:t>Qualidade e consistência da informação.</a:t>
                      </a:r>
                      <a:endParaRPr lang="pt-BR" sz="1100" dirty="0">
                        <a:effectLst/>
                        <a:latin typeface="Times New Roman"/>
                        <a:ea typeface="Times New Roman"/>
                      </a:endParaRPr>
                    </a:p>
                  </a:txBody>
                  <a:tcPr marL="65087" marR="65087" marT="0" marB="0"/>
                </a:tc>
              </a:tr>
              <a:tr h="312962">
                <a:tc vMerge="1">
                  <a:txBody>
                    <a:bodyPr/>
                    <a:lstStyle/>
                    <a:p>
                      <a:endParaRPr lang="pt-BR"/>
                    </a:p>
                  </a:txBody>
                  <a:tcPr/>
                </a:tc>
                <a:tc>
                  <a:txBody>
                    <a:bodyPr/>
                    <a:lstStyle/>
                    <a:p>
                      <a:pPr>
                        <a:spcBef>
                          <a:spcPts val="300"/>
                        </a:spcBef>
                        <a:spcAft>
                          <a:spcPts val="300"/>
                        </a:spcAft>
                      </a:pPr>
                      <a:r>
                        <a:rPr lang="pt-BR" sz="1100">
                          <a:effectLst/>
                        </a:rPr>
                        <a:t>Dados de tráfego</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a:effectLst/>
                        </a:rPr>
                        <a:t>Capacidade de armazenamento.</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dirty="0">
                          <a:effectLst/>
                        </a:rPr>
                        <a:t> </a:t>
                      </a:r>
                      <a:endParaRPr lang="pt-BR" sz="1100" dirty="0">
                        <a:effectLst/>
                        <a:latin typeface="Times New Roman"/>
                        <a:ea typeface="Times New Roman"/>
                      </a:endParaRPr>
                    </a:p>
                  </a:txBody>
                  <a:tcPr marL="65087" marR="65087" marT="0" marB="0"/>
                </a:tc>
              </a:tr>
              <a:tr h="312962">
                <a:tc vMerge="1">
                  <a:txBody>
                    <a:bodyPr/>
                    <a:lstStyle/>
                    <a:p>
                      <a:endParaRPr lang="pt-BR"/>
                    </a:p>
                  </a:txBody>
                  <a:tcPr/>
                </a:tc>
                <a:tc>
                  <a:txBody>
                    <a:bodyPr/>
                    <a:lstStyle/>
                    <a:p>
                      <a:pPr>
                        <a:spcBef>
                          <a:spcPts val="300"/>
                        </a:spcBef>
                        <a:spcAft>
                          <a:spcPts val="300"/>
                        </a:spcAft>
                      </a:pPr>
                      <a:r>
                        <a:rPr lang="pt-BR" sz="1100">
                          <a:effectLst/>
                        </a:rPr>
                        <a:t>Perfil magnético</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a:effectLst/>
                        </a:rPr>
                        <a:t>Capacidade de identificação do tipo de veículo.</a:t>
                      </a:r>
                      <a:endParaRPr lang="pt-BR" sz="1100">
                        <a:effectLst/>
                        <a:latin typeface="Times New Roman"/>
                        <a:ea typeface="Times New Roman"/>
                      </a:endParaRPr>
                    </a:p>
                  </a:txBody>
                  <a:tcPr marL="65087" marR="65087" marT="0" marB="0"/>
                </a:tc>
                <a:tc>
                  <a:txBody>
                    <a:bodyPr/>
                    <a:lstStyle/>
                    <a:p>
                      <a:pPr>
                        <a:spcBef>
                          <a:spcPts val="300"/>
                        </a:spcBef>
                        <a:spcAft>
                          <a:spcPts val="300"/>
                        </a:spcAft>
                      </a:pPr>
                      <a:r>
                        <a:rPr lang="pt-BR" sz="1100" dirty="0">
                          <a:effectLst/>
                        </a:rPr>
                        <a:t> </a:t>
                      </a:r>
                      <a:endParaRPr lang="pt-BR" sz="1100" dirty="0">
                        <a:effectLst/>
                        <a:latin typeface="Times New Roman"/>
                        <a:ea typeface="Times New Roman"/>
                      </a:endParaRPr>
                    </a:p>
                  </a:txBody>
                  <a:tcPr marL="65087" marR="65087" marT="0" marB="0"/>
                </a:tc>
              </a:tr>
            </a:tbl>
          </a:graphicData>
        </a:graphic>
      </p:graphicFrame>
    </p:spTree>
    <p:extLst>
      <p:ext uri="{BB962C8B-B14F-4D97-AF65-F5344CB8AC3E}">
        <p14:creationId xmlns:p14="http://schemas.microsoft.com/office/powerpoint/2010/main" val="3341887228"/>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457200" y="115888"/>
            <a:ext cx="8229600" cy="1143000"/>
          </a:xfrm>
        </p:spPr>
        <p:txBody>
          <a:bodyPr/>
          <a:lstStyle/>
          <a:p>
            <a:pPr algn="l" eaLnBrk="1" hangingPunct="1"/>
            <a:endParaRPr lang="pt-BR" altLang="pt-BR" sz="3200" b="1" smtClean="0">
              <a:solidFill>
                <a:schemeClr val="tx2"/>
              </a:solidFill>
            </a:endParaRPr>
          </a:p>
        </p:txBody>
      </p:sp>
      <p:sp>
        <p:nvSpPr>
          <p:cNvPr id="73731" name="Rectangle 3"/>
          <p:cNvSpPr>
            <a:spLocks noGrp="1"/>
          </p:cNvSpPr>
          <p:nvPr>
            <p:ph idx="1"/>
          </p:nvPr>
        </p:nvSpPr>
        <p:spPr>
          <a:xfrm>
            <a:off x="457200" y="1341438"/>
            <a:ext cx="8229600" cy="4784725"/>
          </a:xfrm>
        </p:spPr>
        <p:txBody>
          <a:bodyPr/>
          <a:lstStyle/>
          <a:p>
            <a:pPr marL="1200150" lvl="2" indent="-342900">
              <a:buFont typeface="Wingdings" panose="05000000000000000000" pitchFamily="2" charset="2"/>
              <a:buChar char="ü"/>
            </a:pPr>
            <a:endParaRPr lang="pt-BR" altLang="pt-BR" sz="2000" smtClean="0"/>
          </a:p>
          <a:p>
            <a:pPr marL="1200150" lvl="2" indent="-342900">
              <a:buFont typeface="Wingdings" panose="05000000000000000000" pitchFamily="2" charset="2"/>
              <a:buChar char="ü"/>
            </a:pPr>
            <a:endParaRPr lang="pt-BR" altLang="pt-BR" smtClean="0"/>
          </a:p>
          <a:p>
            <a:pPr marL="0" indent="0" algn="ctr" eaLnBrk="1" hangingPunct="1">
              <a:buFont typeface="Arial" panose="020B0604020202020204" pitchFamily="34" charset="0"/>
              <a:buNone/>
            </a:pPr>
            <a:endParaRPr lang="pt-BR" altLang="pt-BR" sz="3600" b="1" smtClean="0">
              <a:solidFill>
                <a:schemeClr val="tx2"/>
              </a:solidFill>
            </a:endParaRPr>
          </a:p>
          <a:p>
            <a:pPr marL="0" indent="0" algn="ctr" eaLnBrk="1" hangingPunct="1">
              <a:buFont typeface="Arial" panose="020B0604020202020204" pitchFamily="34" charset="0"/>
              <a:buNone/>
            </a:pPr>
            <a:r>
              <a:rPr lang="pt-BR" altLang="pt-BR" sz="3600" b="1" smtClean="0">
                <a:solidFill>
                  <a:schemeClr val="tx2"/>
                </a:solidFill>
              </a:rPr>
              <a:t>Análise Experimental</a:t>
            </a:r>
            <a:endParaRPr lang="pt-BR" altLang="pt-BR" sz="3600" smtClean="0"/>
          </a:p>
        </p:txBody>
      </p:sp>
    </p:spTree>
    <p:extLst>
      <p:ext uri="{BB962C8B-B14F-4D97-AF65-F5344CB8AC3E}">
        <p14:creationId xmlns:p14="http://schemas.microsoft.com/office/powerpoint/2010/main" val="3932418775"/>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Análise experimental</a:t>
            </a:r>
          </a:p>
        </p:txBody>
      </p:sp>
      <p:sp>
        <p:nvSpPr>
          <p:cNvPr id="75779" name="Rectangle 3"/>
          <p:cNvSpPr>
            <a:spLocks noGrp="1"/>
          </p:cNvSpPr>
          <p:nvPr>
            <p:ph idx="1"/>
          </p:nvPr>
        </p:nvSpPr>
        <p:spPr>
          <a:xfrm>
            <a:off x="457200" y="1591766"/>
            <a:ext cx="8229600" cy="5581650"/>
          </a:xfrm>
        </p:spPr>
        <p:txBody>
          <a:bodyPr/>
          <a:lstStyle/>
          <a:p>
            <a:pPr>
              <a:buFont typeface="Wingdings" panose="05000000000000000000" pitchFamily="2" charset="2"/>
              <a:buChar char="Ø"/>
            </a:pPr>
            <a:r>
              <a:rPr lang="pt-BR" altLang="pt-BR" sz="2000" dirty="0" smtClean="0"/>
              <a:t>Analisar e compreender variáveis que podem influenciar na identificação: erros x velocidade, período do dia, tecnologia.</a:t>
            </a:r>
          </a:p>
          <a:p>
            <a:pPr>
              <a:buFont typeface="Wingdings" panose="05000000000000000000" pitchFamily="2" charset="2"/>
              <a:buChar char="Ø"/>
            </a:pPr>
            <a:r>
              <a:rPr lang="pt-BR" altLang="pt-BR" sz="2000" dirty="0" smtClean="0"/>
              <a:t>Dados provenientes de testes realizados entre 2008 e 2013 em vias </a:t>
            </a:r>
            <a:r>
              <a:rPr lang="pt-BR" altLang="pt-BR" sz="2000" dirty="0" smtClean="0"/>
              <a:t>urbanas - para </a:t>
            </a:r>
            <a:r>
              <a:rPr lang="pt-BR" altLang="pt-BR" sz="2000" dirty="0" smtClean="0"/>
              <a:t>fiscalização automática de diversas infrações, e em </a:t>
            </a:r>
            <a:r>
              <a:rPr lang="pt-BR" altLang="pt-BR" sz="2000" dirty="0" smtClean="0"/>
              <a:t>rodovias - </a:t>
            </a:r>
            <a:r>
              <a:rPr lang="pt-BR" altLang="pt-BR" sz="2000" dirty="0" smtClean="0"/>
              <a:t>para fiscalização de velocidade e de irregularidades administrativas</a:t>
            </a:r>
          </a:p>
          <a:p>
            <a:pPr>
              <a:buFont typeface="Wingdings" panose="05000000000000000000" pitchFamily="2" charset="2"/>
              <a:buChar char="Ø"/>
            </a:pPr>
            <a:r>
              <a:rPr lang="pt-BR" altLang="pt-BR" sz="2000" dirty="0" smtClean="0"/>
              <a:t>Análises: leitura correta de placas; aproveitamento de imagens de infratores; e leitura correta com câmeras de vídeo</a:t>
            </a:r>
          </a:p>
          <a:p>
            <a:pPr>
              <a:buFont typeface="Wingdings" panose="05000000000000000000" pitchFamily="2" charset="2"/>
              <a:buChar char="Ø"/>
            </a:pPr>
            <a:endParaRPr lang="pt-BR" altLang="pt-BR" sz="2000" dirty="0" smtClean="0"/>
          </a:p>
        </p:txBody>
      </p:sp>
      <p:pic>
        <p:nvPicPr>
          <p:cNvPr id="75780" name="Image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365625"/>
            <a:ext cx="36480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Imagem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4365625"/>
            <a:ext cx="36464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021102"/>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Leitura de placas, radar fixo (I)</a:t>
            </a:r>
          </a:p>
        </p:txBody>
      </p:sp>
      <p:sp>
        <p:nvSpPr>
          <p:cNvPr id="32771" name="Rectangle 3"/>
          <p:cNvSpPr>
            <a:spLocks noGrp="1"/>
          </p:cNvSpPr>
          <p:nvPr>
            <p:ph idx="1"/>
          </p:nvPr>
        </p:nvSpPr>
        <p:spPr>
          <a:xfrm>
            <a:off x="590872" y="1159718"/>
            <a:ext cx="8229600" cy="5581650"/>
          </a:xfrm>
        </p:spPr>
        <p:txBody>
          <a:bodyPr/>
          <a:lstStyle/>
          <a:p>
            <a:pPr marL="0" indent="0">
              <a:buFont typeface="Arial" charset="0"/>
              <a:buNone/>
              <a:defRPr/>
            </a:pPr>
            <a:r>
              <a:rPr lang="pt-BR" altLang="pt-BR" sz="2400" b="1" dirty="0" smtClean="0"/>
              <a:t>Caso I,  via urbana</a:t>
            </a:r>
          </a:p>
          <a:p>
            <a:pPr>
              <a:buFont typeface="Wingdings" pitchFamily="2" charset="2"/>
              <a:buChar char="Ø"/>
              <a:defRPr/>
            </a:pPr>
            <a:r>
              <a:rPr lang="pt-BR" altLang="pt-BR" sz="2400" dirty="0" smtClean="0"/>
              <a:t>Amostra de cerca de 800 veículos por solução (4 soluções), excluídas motos e placas ilegíveis</a:t>
            </a:r>
          </a:p>
          <a:p>
            <a:pPr>
              <a:buFont typeface="Wingdings" pitchFamily="2" charset="2"/>
              <a:buChar char="Ø"/>
              <a:defRPr/>
            </a:pPr>
            <a:r>
              <a:rPr lang="pt-BR" altLang="pt-BR" sz="2400" dirty="0" smtClean="0"/>
              <a:t>Índices de acerto variaram entre 87% e 96%</a:t>
            </a:r>
          </a:p>
          <a:p>
            <a:pPr>
              <a:buFont typeface="Wingdings" pitchFamily="2" charset="2"/>
              <a:buChar char="Ø"/>
              <a:defRPr/>
            </a:pPr>
            <a:r>
              <a:rPr lang="pt-BR" altLang="pt-BR" sz="2400" dirty="0" smtClean="0"/>
              <a:t>Comportamento dos erros em função da velocidade:</a:t>
            </a:r>
          </a:p>
          <a:p>
            <a:pPr>
              <a:buFont typeface="Wingdings" pitchFamily="2" charset="2"/>
              <a:buChar char="Ø"/>
              <a:defRPr/>
            </a:pPr>
            <a:endParaRPr lang="pt-BR" altLang="pt-BR" sz="2400" dirty="0" smtClean="0"/>
          </a:p>
          <a:p>
            <a:pPr>
              <a:buFont typeface="Wingdings" pitchFamily="2" charset="2"/>
              <a:buChar char="Ø"/>
              <a:defRPr/>
            </a:pPr>
            <a:endParaRPr lang="pt-BR" altLang="pt-BR" sz="2400" dirty="0" smtClean="0"/>
          </a:p>
        </p:txBody>
      </p:sp>
      <p:graphicFrame>
        <p:nvGraphicFramePr>
          <p:cNvPr id="7" name="Gráfico 6"/>
          <p:cNvGraphicFramePr/>
          <p:nvPr/>
        </p:nvGraphicFramePr>
        <p:xfrm>
          <a:off x="1835696" y="3284984"/>
          <a:ext cx="5612130" cy="3408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268709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tângulo 2"/>
          <p:cNvSpPr>
            <a:spLocks noChangeArrowheads="1"/>
          </p:cNvSpPr>
          <p:nvPr/>
        </p:nvSpPr>
        <p:spPr bwMode="auto">
          <a:xfrm>
            <a:off x="1241425" y="1989138"/>
            <a:ext cx="6661150" cy="4176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pt-BR"/>
          </a:p>
        </p:txBody>
      </p:sp>
      <p:sp>
        <p:nvSpPr>
          <p:cNvPr id="6" name="Forma livre 5"/>
          <p:cNvSpPr/>
          <p:nvPr/>
        </p:nvSpPr>
        <p:spPr>
          <a:xfrm>
            <a:off x="1244600" y="1990725"/>
            <a:ext cx="6654800" cy="977900"/>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tx2">
              <a:lumMod val="50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5720" rIns="45720" spcCol="1270" anchor="ctr"/>
          <a:lstStyle/>
          <a:p>
            <a:pPr algn="ctr" defTabSz="533400" eaLnBrk="1" fontAlgn="auto" hangingPunct="1">
              <a:lnSpc>
                <a:spcPct val="90000"/>
              </a:lnSpc>
              <a:spcBef>
                <a:spcPct val="0"/>
              </a:spcBef>
              <a:spcAft>
                <a:spcPct val="35000"/>
              </a:spcAft>
              <a:buClrTx/>
              <a:buSzTx/>
              <a:buFontTx/>
              <a:buNone/>
              <a:defRPr/>
            </a:pPr>
            <a:r>
              <a:rPr lang="pt-BR" sz="1200" dirty="0">
                <a:effectLst>
                  <a:outerShdw blurRad="38100" dist="38100" dir="2700000" algn="tl">
                    <a:srgbClr val="000000">
                      <a:alpha val="43137"/>
                    </a:srgbClr>
                  </a:outerShdw>
                </a:effectLst>
                <a:latin typeface="Arial Narrow" pitchFamily="34" charset="0"/>
                <a:cs typeface="Arial" pitchFamily="34" charset="0"/>
              </a:rPr>
              <a:t> </a:t>
            </a:r>
            <a:r>
              <a:rPr lang="pt-BR" sz="2000" dirty="0">
                <a:effectLst>
                  <a:outerShdw blurRad="38100" dist="38100" dir="2700000" algn="tl">
                    <a:srgbClr val="000000">
                      <a:alpha val="43137"/>
                    </a:srgbClr>
                  </a:outerShdw>
                </a:effectLst>
                <a:latin typeface="Arial Narrow" pitchFamily="34" charset="0"/>
                <a:cs typeface="Arial" pitchFamily="34" charset="0"/>
              </a:rPr>
              <a:t>Arquitetura de referência de ITS</a:t>
            </a:r>
          </a:p>
        </p:txBody>
      </p:sp>
      <p:sp>
        <p:nvSpPr>
          <p:cNvPr id="7" name="Forma livre 6"/>
          <p:cNvSpPr/>
          <p:nvPr/>
        </p:nvSpPr>
        <p:spPr>
          <a:xfrm>
            <a:off x="1246188" y="3055938"/>
            <a:ext cx="6656387" cy="977900"/>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accent2">
              <a:lumMod val="7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53340" tIns="53340" rIns="53340" bIns="53340" spcCol="1270" anchor="ctr"/>
          <a:lstStyle/>
          <a:p>
            <a:pPr algn="ctr" defTabSz="622300" eaLnBrk="1" fontAlgn="auto" hangingPunct="1">
              <a:lnSpc>
                <a:spcPct val="90000"/>
              </a:lnSpc>
              <a:spcBef>
                <a:spcPct val="0"/>
              </a:spcBef>
              <a:spcAft>
                <a:spcPct val="35000"/>
              </a:spcAft>
              <a:buClrTx/>
              <a:buSzTx/>
              <a:buFontTx/>
              <a:buNone/>
              <a:defRPr/>
            </a:pPr>
            <a:r>
              <a:rPr lang="pt-BR" sz="1400" dirty="0">
                <a:effectLst>
                  <a:outerShdw blurRad="38100" dist="38100" dir="2700000" algn="tl">
                    <a:srgbClr val="000000">
                      <a:alpha val="43137"/>
                    </a:srgbClr>
                  </a:outerShdw>
                </a:effectLst>
                <a:latin typeface="Arial Narrow" pitchFamily="34" charset="0"/>
                <a:cs typeface="Arial" pitchFamily="34" charset="0"/>
              </a:rPr>
              <a:t>2. Operações e gerenciamento de tráfego</a:t>
            </a:r>
          </a:p>
        </p:txBody>
      </p:sp>
      <p:sp>
        <p:nvSpPr>
          <p:cNvPr id="8" name="Forma livre 7"/>
          <p:cNvSpPr/>
          <p:nvPr/>
        </p:nvSpPr>
        <p:spPr>
          <a:xfrm>
            <a:off x="1244600" y="4121150"/>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2.1 Gerenciamento e controle de tráfego</a:t>
            </a:r>
          </a:p>
        </p:txBody>
      </p:sp>
      <p:sp>
        <p:nvSpPr>
          <p:cNvPr id="9" name="Forma livre 8"/>
          <p:cNvSpPr/>
          <p:nvPr/>
        </p:nvSpPr>
        <p:spPr>
          <a:xfrm>
            <a:off x="12446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0" name="Forma livre 9"/>
          <p:cNvSpPr/>
          <p:nvPr/>
        </p:nvSpPr>
        <p:spPr>
          <a:xfrm>
            <a:off x="2586038" y="4121150"/>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2.2 Gerenciamento de incidentes relacionados ao transporte</a:t>
            </a:r>
          </a:p>
        </p:txBody>
      </p:sp>
      <p:sp>
        <p:nvSpPr>
          <p:cNvPr id="11" name="Forma livre 10"/>
          <p:cNvSpPr/>
          <p:nvPr/>
        </p:nvSpPr>
        <p:spPr>
          <a:xfrm>
            <a:off x="25860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2" name="Forma livre 11"/>
          <p:cNvSpPr/>
          <p:nvPr/>
        </p:nvSpPr>
        <p:spPr>
          <a:xfrm>
            <a:off x="3927475" y="4121150"/>
            <a:ext cx="1289050"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2.3 Gerenciamento de demanda</a:t>
            </a:r>
          </a:p>
        </p:txBody>
      </p:sp>
      <p:sp>
        <p:nvSpPr>
          <p:cNvPr id="13" name="Forma livre 12">
            <a:hlinkClick r:id="rId3" action="ppaction://hlinksldjump"/>
          </p:cNvPr>
          <p:cNvSpPr/>
          <p:nvPr/>
        </p:nvSpPr>
        <p:spPr>
          <a:xfrm>
            <a:off x="3927475" y="5186363"/>
            <a:ext cx="1289050"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4" name="Forma livre 13"/>
          <p:cNvSpPr/>
          <p:nvPr/>
        </p:nvSpPr>
        <p:spPr>
          <a:xfrm>
            <a:off x="5270500" y="4121150"/>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2.4 Gerenciamento de manutenção da infraestrutura do transporte</a:t>
            </a:r>
          </a:p>
        </p:txBody>
      </p:sp>
      <p:sp>
        <p:nvSpPr>
          <p:cNvPr id="15" name="Forma livre 14"/>
          <p:cNvSpPr/>
          <p:nvPr/>
        </p:nvSpPr>
        <p:spPr>
          <a:xfrm>
            <a:off x="52705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6" name="Forma livre 15"/>
          <p:cNvSpPr/>
          <p:nvPr/>
        </p:nvSpPr>
        <p:spPr>
          <a:xfrm>
            <a:off x="6611938" y="4121150"/>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2.5 Diretrizes/ cumprimento das regras de trânsito</a:t>
            </a:r>
          </a:p>
        </p:txBody>
      </p:sp>
      <p:sp>
        <p:nvSpPr>
          <p:cNvPr id="17" name="Forma livre 16"/>
          <p:cNvSpPr/>
          <p:nvPr/>
        </p:nvSpPr>
        <p:spPr>
          <a:xfrm>
            <a:off x="66119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470481" name="Rectangle 17"/>
          <p:cNvSpPr>
            <a:spLocks/>
          </p:cNvSpPr>
          <p:nvPr/>
        </p:nvSpPr>
        <p:spPr bwMode="auto">
          <a:xfrm>
            <a:off x="250825" y="228600"/>
            <a:ext cx="8713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itchFamily="34" charset="0"/>
              </a:defRPr>
            </a:lvl1pPr>
            <a:lvl2pPr>
              <a:spcBef>
                <a:spcPct val="0"/>
              </a:spcBef>
              <a:defRPr sz="4400">
                <a:solidFill>
                  <a:schemeClr val="tx2"/>
                </a:solidFill>
                <a:latin typeface="Tw Cen MT" pitchFamily="34" charset="0"/>
              </a:defRPr>
            </a:lvl2pPr>
            <a:lvl3pPr>
              <a:spcBef>
                <a:spcPct val="0"/>
              </a:spcBef>
              <a:defRPr sz="4400">
                <a:solidFill>
                  <a:schemeClr val="tx2"/>
                </a:solidFill>
                <a:latin typeface="Tw Cen MT" pitchFamily="34" charset="0"/>
              </a:defRPr>
            </a:lvl3pPr>
            <a:lvl4pPr>
              <a:spcBef>
                <a:spcPct val="0"/>
              </a:spcBef>
              <a:defRPr sz="4400">
                <a:solidFill>
                  <a:schemeClr val="tx2"/>
                </a:solidFill>
                <a:latin typeface="Tw Cen MT" pitchFamily="34" charset="0"/>
              </a:defRPr>
            </a:lvl4pPr>
            <a:lvl5pPr>
              <a:spcBef>
                <a:spcPct val="0"/>
              </a:spcBef>
              <a:defRPr sz="4400">
                <a:solidFill>
                  <a:schemeClr val="tx2"/>
                </a:solidFill>
                <a:latin typeface="Tw Cen MT" pitchFamily="34" charset="0"/>
              </a:defRPr>
            </a:lvl5pPr>
            <a:lvl6pPr marL="457200" eaLnBrk="0" fontAlgn="base" hangingPunct="0">
              <a:spcBef>
                <a:spcPct val="0"/>
              </a:spcBef>
              <a:spcAft>
                <a:spcPct val="0"/>
              </a:spcAft>
              <a:defRPr sz="4400">
                <a:solidFill>
                  <a:schemeClr val="tx2"/>
                </a:solidFill>
                <a:latin typeface="Tw Cen MT" pitchFamily="34" charset="0"/>
              </a:defRPr>
            </a:lvl6pPr>
            <a:lvl7pPr marL="914400" eaLnBrk="0" fontAlgn="base" hangingPunct="0">
              <a:spcBef>
                <a:spcPct val="0"/>
              </a:spcBef>
              <a:spcAft>
                <a:spcPct val="0"/>
              </a:spcAft>
              <a:defRPr sz="4400">
                <a:solidFill>
                  <a:schemeClr val="tx2"/>
                </a:solidFill>
                <a:latin typeface="Tw Cen MT" pitchFamily="34" charset="0"/>
              </a:defRPr>
            </a:lvl7pPr>
            <a:lvl8pPr marL="1371600" eaLnBrk="0" fontAlgn="base" hangingPunct="0">
              <a:spcBef>
                <a:spcPct val="0"/>
              </a:spcBef>
              <a:spcAft>
                <a:spcPct val="0"/>
              </a:spcAft>
              <a:defRPr sz="4400">
                <a:solidFill>
                  <a:schemeClr val="tx2"/>
                </a:solidFill>
                <a:latin typeface="Tw Cen MT" pitchFamily="34" charset="0"/>
              </a:defRPr>
            </a:lvl8pPr>
            <a:lvl9pPr marL="1828800" eaLnBrk="0" fontAlgn="base" hangingPunct="0">
              <a:spcBef>
                <a:spcPct val="0"/>
              </a:spcBef>
              <a:spcAft>
                <a:spcPct val="0"/>
              </a:spcAft>
              <a:defRPr sz="4400">
                <a:solidFill>
                  <a:schemeClr val="tx2"/>
                </a:solidFill>
                <a:latin typeface="Tw Cen MT" pitchFamily="34" charset="0"/>
              </a:defRPr>
            </a:lvl9pPr>
          </a:lstStyle>
          <a:p>
            <a:pPr>
              <a:buClrTx/>
              <a:buSzTx/>
              <a:buFontTx/>
              <a:buNone/>
            </a:pPr>
            <a:r>
              <a:rPr lang="pt-BR" altLang="pt-BR" sz="2800" b="1" dirty="0"/>
              <a:t>14813 – 1:</a:t>
            </a:r>
            <a:r>
              <a:rPr lang="pt-BR" altLang="pt-BR" sz="3200" b="1" dirty="0"/>
              <a:t> Domínios de serviços (grupos) ITS</a:t>
            </a:r>
            <a:r>
              <a:rPr lang="pt-BR" altLang="pt-BR" sz="32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Leitura de placas, radar fixo (II)</a:t>
            </a:r>
          </a:p>
        </p:txBody>
      </p:sp>
      <p:sp>
        <p:nvSpPr>
          <p:cNvPr id="32771" name="Rectangle 3"/>
          <p:cNvSpPr>
            <a:spLocks noGrp="1"/>
          </p:cNvSpPr>
          <p:nvPr>
            <p:ph idx="1"/>
          </p:nvPr>
        </p:nvSpPr>
        <p:spPr>
          <a:xfrm>
            <a:off x="590872" y="1160288"/>
            <a:ext cx="8229600" cy="5653088"/>
          </a:xfrm>
        </p:spPr>
        <p:txBody>
          <a:bodyPr/>
          <a:lstStyle/>
          <a:p>
            <a:pPr marL="0" indent="0">
              <a:buFont typeface="Arial" charset="0"/>
              <a:buNone/>
              <a:defRPr/>
            </a:pPr>
            <a:r>
              <a:rPr lang="pt-BR" altLang="pt-BR" sz="2400" b="1" dirty="0" smtClean="0"/>
              <a:t>Caso II, rodovia</a:t>
            </a:r>
          </a:p>
          <a:p>
            <a:pPr>
              <a:buFont typeface="Wingdings" pitchFamily="2" charset="2"/>
              <a:buChar char="Ø"/>
              <a:defRPr/>
            </a:pPr>
            <a:r>
              <a:rPr lang="pt-BR" altLang="pt-BR" sz="2400" dirty="0" smtClean="0"/>
              <a:t>Amostra de cerca de 3300 veículos por solução (2 soluções), excluídas motos e placas ilegíveis</a:t>
            </a:r>
          </a:p>
          <a:p>
            <a:pPr>
              <a:buFont typeface="Wingdings" pitchFamily="2" charset="2"/>
              <a:buChar char="Ø"/>
              <a:defRPr/>
            </a:pPr>
            <a:r>
              <a:rPr lang="pt-BR" altLang="pt-BR" sz="2400" dirty="0" smtClean="0"/>
              <a:t>Índices de acerto variaram entre 72% e 83%</a:t>
            </a:r>
          </a:p>
          <a:p>
            <a:pPr>
              <a:buFont typeface="Wingdings" pitchFamily="2" charset="2"/>
              <a:buChar char="Ø"/>
              <a:defRPr/>
            </a:pPr>
            <a:r>
              <a:rPr lang="pt-BR" altLang="pt-BR" sz="2400" dirty="0" smtClean="0"/>
              <a:t>Comportamento dos erros em função da velocidade</a:t>
            </a:r>
          </a:p>
          <a:p>
            <a:pPr>
              <a:buFont typeface="Wingdings" pitchFamily="2" charset="2"/>
              <a:buChar char="Ø"/>
              <a:defRPr/>
            </a:pPr>
            <a:endParaRPr lang="pt-BR" altLang="pt-BR" sz="2400" dirty="0" smtClean="0"/>
          </a:p>
          <a:p>
            <a:pPr>
              <a:buFont typeface="Wingdings" pitchFamily="2" charset="2"/>
              <a:buChar char="Ø"/>
              <a:defRPr/>
            </a:pPr>
            <a:endParaRPr lang="pt-BR" altLang="pt-BR" sz="2400" dirty="0" smtClean="0"/>
          </a:p>
          <a:p>
            <a:pPr>
              <a:buFont typeface="Wingdings" pitchFamily="2" charset="2"/>
              <a:buChar char="Ø"/>
              <a:defRPr/>
            </a:pPr>
            <a:endParaRPr lang="pt-BR" altLang="pt-BR" sz="2400" dirty="0" smtClean="0"/>
          </a:p>
        </p:txBody>
      </p:sp>
      <p:graphicFrame>
        <p:nvGraphicFramePr>
          <p:cNvPr id="5" name="Gráfico 4"/>
          <p:cNvGraphicFramePr/>
          <p:nvPr/>
        </p:nvGraphicFramePr>
        <p:xfrm>
          <a:off x="1619672" y="3284984"/>
          <a:ext cx="5688632"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1316040"/>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Leitura de placas, radar fixo (III)</a:t>
            </a:r>
          </a:p>
        </p:txBody>
      </p:sp>
      <p:sp>
        <p:nvSpPr>
          <p:cNvPr id="32771" name="Rectangle 3"/>
          <p:cNvSpPr>
            <a:spLocks noGrp="1"/>
          </p:cNvSpPr>
          <p:nvPr>
            <p:ph idx="1"/>
          </p:nvPr>
        </p:nvSpPr>
        <p:spPr>
          <a:xfrm>
            <a:off x="518864" y="1160735"/>
            <a:ext cx="8229600" cy="5508625"/>
          </a:xfrm>
        </p:spPr>
        <p:txBody>
          <a:bodyPr/>
          <a:lstStyle/>
          <a:p>
            <a:pPr marL="0" indent="0">
              <a:buFont typeface="Arial" charset="0"/>
              <a:buNone/>
              <a:defRPr/>
            </a:pPr>
            <a:r>
              <a:rPr lang="pt-BR" altLang="pt-BR" sz="2400" b="1" dirty="0" smtClean="0"/>
              <a:t>Análise mais detalhada</a:t>
            </a:r>
          </a:p>
          <a:p>
            <a:pPr>
              <a:spcBef>
                <a:spcPts val="1200"/>
              </a:spcBef>
              <a:buFont typeface="Wingdings" pitchFamily="2" charset="2"/>
              <a:buChar char="Ø"/>
              <a:defRPr/>
            </a:pPr>
            <a:r>
              <a:rPr lang="pt-BR" altLang="pt-BR" sz="2400" dirty="0" smtClean="0"/>
              <a:t>Estatística descritiva da variável velocidade (diagrama </a:t>
            </a:r>
            <a:r>
              <a:rPr lang="pt-BR" altLang="pt-BR" sz="2400" i="1" dirty="0" err="1" smtClean="0"/>
              <a:t>boxplot</a:t>
            </a:r>
            <a:r>
              <a:rPr lang="pt-BR" altLang="pt-BR" sz="2400" dirty="0" smtClean="0"/>
              <a:t> para extrair pontos atípicos) e diagramas de dispersão; e análise de regressão (% erros e velocidade e % erros e quantidade de veículos)</a:t>
            </a:r>
          </a:p>
          <a:p>
            <a:pPr>
              <a:spcBef>
                <a:spcPts val="1200"/>
              </a:spcBef>
              <a:buFont typeface="Wingdings" pitchFamily="2" charset="2"/>
              <a:buChar char="Ø"/>
              <a:defRPr/>
            </a:pPr>
            <a:r>
              <a:rPr lang="pt-BR" altLang="pt-BR" sz="2400" dirty="0" smtClean="0"/>
              <a:t>Não se obteve relação significativa entre % erros versus quantidade de veículos</a:t>
            </a:r>
          </a:p>
          <a:p>
            <a:pPr>
              <a:spcBef>
                <a:spcPts val="1200"/>
              </a:spcBef>
              <a:buFont typeface="Wingdings" pitchFamily="2" charset="2"/>
              <a:buChar char="Ø"/>
              <a:defRPr/>
            </a:pPr>
            <a:r>
              <a:rPr lang="pt-BR" altLang="pt-BR" sz="2400" dirty="0" smtClean="0"/>
              <a:t>Somente para o Caso II encontrou-se um relação significativa entre % erros e </a:t>
            </a:r>
            <a:r>
              <a:rPr lang="pt-BR" altLang="pt-BR" sz="2400" dirty="0"/>
              <a:t>velocidade: </a:t>
            </a:r>
            <a:r>
              <a:rPr lang="pt-BR" altLang="pt-BR" sz="2400" dirty="0">
                <a:solidFill>
                  <a:srgbClr val="0000CC"/>
                </a:solidFill>
              </a:rPr>
              <a:t>representada por um modelo </a:t>
            </a:r>
            <a:r>
              <a:rPr lang="pt-BR" altLang="pt-BR" sz="2400" dirty="0" smtClean="0">
                <a:solidFill>
                  <a:srgbClr val="0000CC"/>
                </a:solidFill>
              </a:rPr>
              <a:t>cúbico</a:t>
            </a:r>
            <a:r>
              <a:rPr lang="pt-BR" altLang="pt-BR" sz="2400" dirty="0" smtClean="0"/>
              <a:t> e </a:t>
            </a:r>
            <a:r>
              <a:rPr lang="pt-BR" altLang="pt-BR" sz="2400" dirty="0" smtClean="0">
                <a:solidFill>
                  <a:srgbClr val="FF0000"/>
                </a:solidFill>
              </a:rPr>
              <a:t>após </a:t>
            </a:r>
            <a:r>
              <a:rPr lang="pt-BR" altLang="pt-BR" sz="2400" dirty="0" smtClean="0">
                <a:solidFill>
                  <a:srgbClr val="FF0000"/>
                </a:solidFill>
              </a:rPr>
              <a:t>a retirada dos </a:t>
            </a:r>
            <a:r>
              <a:rPr lang="pt-BR" altLang="pt-BR" sz="2400" i="1" dirty="0" err="1" smtClean="0">
                <a:solidFill>
                  <a:srgbClr val="FF0000"/>
                </a:solidFill>
              </a:rPr>
              <a:t>outliers</a:t>
            </a:r>
            <a:endParaRPr lang="pt-BR" altLang="pt-BR" sz="2400" dirty="0" smtClean="0"/>
          </a:p>
          <a:p>
            <a:pPr>
              <a:buFont typeface="Wingdings" pitchFamily="2" charset="2"/>
              <a:buChar char="Ø"/>
              <a:defRPr/>
            </a:pPr>
            <a:endParaRPr lang="pt-BR" altLang="pt-BR" sz="2400" dirty="0" smtClean="0"/>
          </a:p>
          <a:p>
            <a:pPr>
              <a:buFont typeface="Wingdings" pitchFamily="2" charset="2"/>
              <a:buChar char="Ø"/>
              <a:defRPr/>
            </a:pPr>
            <a:endParaRPr lang="pt-BR" altLang="pt-BR" sz="2400" dirty="0" smtClean="0"/>
          </a:p>
        </p:txBody>
      </p:sp>
    </p:spTree>
    <p:extLst>
      <p:ext uri="{BB962C8B-B14F-4D97-AF65-F5344CB8AC3E}">
        <p14:creationId xmlns:p14="http://schemas.microsoft.com/office/powerpoint/2010/main" val="2660488932"/>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323850" y="28575"/>
            <a:ext cx="8229600" cy="1143000"/>
          </a:xfrm>
        </p:spPr>
        <p:txBody>
          <a:bodyPr/>
          <a:lstStyle/>
          <a:p>
            <a:pPr algn="l" eaLnBrk="1" hangingPunct="1"/>
            <a:r>
              <a:rPr lang="pt-BR" altLang="pt-BR" sz="3200" b="1" smtClean="0">
                <a:solidFill>
                  <a:schemeClr val="tx2"/>
                </a:solidFill>
              </a:rPr>
              <a:t>Leitura de placas, radar fixo (IV)</a:t>
            </a:r>
          </a:p>
        </p:txBody>
      </p:sp>
      <p:sp>
        <p:nvSpPr>
          <p:cNvPr id="83971" name="Rectangle 3"/>
          <p:cNvSpPr>
            <a:spLocks noGrp="1"/>
          </p:cNvSpPr>
          <p:nvPr>
            <p:ph idx="1"/>
          </p:nvPr>
        </p:nvSpPr>
        <p:spPr>
          <a:xfrm>
            <a:off x="518864" y="1160288"/>
            <a:ext cx="8229600" cy="5653088"/>
          </a:xfrm>
        </p:spPr>
        <p:txBody>
          <a:bodyPr/>
          <a:lstStyle/>
          <a:p>
            <a:pPr marL="0" indent="0">
              <a:buNone/>
            </a:pPr>
            <a:r>
              <a:rPr lang="pt-BR" altLang="pt-BR" sz="2400" dirty="0" smtClean="0"/>
              <a:t>Modelo encontrado para o Caso II</a:t>
            </a:r>
          </a:p>
          <a:p>
            <a:pPr>
              <a:buFont typeface="Wingdings" panose="05000000000000000000" pitchFamily="2" charset="2"/>
              <a:buChar char="Ø"/>
            </a:pPr>
            <a:endParaRPr lang="pt-BR" altLang="pt-BR" sz="2400" dirty="0" smtClean="0"/>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1844675"/>
            <a:ext cx="59436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403878"/>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Leitura de placas, radar fixo (V)</a:t>
            </a:r>
          </a:p>
        </p:txBody>
      </p:sp>
      <p:sp>
        <p:nvSpPr>
          <p:cNvPr id="32771" name="Rectangle 3"/>
          <p:cNvSpPr>
            <a:spLocks noGrp="1"/>
          </p:cNvSpPr>
          <p:nvPr>
            <p:ph idx="1"/>
          </p:nvPr>
        </p:nvSpPr>
        <p:spPr>
          <a:xfrm>
            <a:off x="590872" y="1195124"/>
            <a:ext cx="8229600" cy="5653088"/>
          </a:xfrm>
        </p:spPr>
        <p:txBody>
          <a:bodyPr/>
          <a:lstStyle/>
          <a:p>
            <a:pPr marL="0" indent="0">
              <a:buFont typeface="Arial" charset="0"/>
              <a:buNone/>
              <a:defRPr/>
            </a:pPr>
            <a:r>
              <a:rPr lang="pt-BR" altLang="pt-BR" sz="2000" b="1" dirty="0" smtClean="0"/>
              <a:t>Influência do horário de captura</a:t>
            </a:r>
          </a:p>
          <a:p>
            <a:pPr>
              <a:buFont typeface="Wingdings" panose="05000000000000000000" pitchFamily="2" charset="2"/>
              <a:buChar char="Ø"/>
              <a:defRPr/>
            </a:pPr>
            <a:r>
              <a:rPr lang="pt-BR" altLang="pt-BR" sz="2000" dirty="0" smtClean="0"/>
              <a:t>O Caso I  foi utilizado para avaliar o comportamento dos erros em função do horário de circulação do </a:t>
            </a:r>
            <a:r>
              <a:rPr lang="pt-BR" altLang="pt-BR" sz="2000" dirty="0" smtClean="0"/>
              <a:t>veículo </a:t>
            </a:r>
          </a:p>
          <a:p>
            <a:pPr lvl="1">
              <a:buFont typeface="Wingdings" panose="05000000000000000000" pitchFamily="2" charset="2"/>
              <a:buChar char="Ø"/>
              <a:defRPr/>
            </a:pPr>
            <a:r>
              <a:rPr lang="pt-BR" altLang="pt-BR" sz="2000" dirty="0" smtClean="0"/>
              <a:t>não </a:t>
            </a:r>
            <a:r>
              <a:rPr lang="pt-BR" altLang="pt-BR" sz="2000" dirty="0" smtClean="0"/>
              <a:t>foi possível obter </a:t>
            </a:r>
            <a:r>
              <a:rPr lang="pt-BR" altLang="pt-BR" sz="2000" dirty="0" smtClean="0"/>
              <a:t>uma correlação </a:t>
            </a:r>
            <a:r>
              <a:rPr lang="pt-BR" altLang="pt-BR" sz="2000" dirty="0" smtClean="0"/>
              <a:t>matemática.</a:t>
            </a:r>
          </a:p>
          <a:p>
            <a:pPr>
              <a:buFont typeface="Wingdings" panose="05000000000000000000" pitchFamily="2" charset="2"/>
              <a:buChar char="Ø"/>
              <a:defRPr/>
            </a:pPr>
            <a:r>
              <a:rPr lang="pt-BR" altLang="pt-BR" sz="2000" dirty="0" smtClean="0"/>
              <a:t>No entanto, observou-se </a:t>
            </a:r>
            <a:r>
              <a:rPr lang="pt-BR" altLang="pt-BR" sz="2000" dirty="0" smtClean="0"/>
              <a:t>uma clara </a:t>
            </a:r>
            <a:r>
              <a:rPr lang="pt-BR" altLang="pt-BR" sz="2000" dirty="0" smtClean="0"/>
              <a:t>tendência de aumento no número de erros após as 12 </a:t>
            </a:r>
            <a:r>
              <a:rPr lang="pt-BR" altLang="pt-BR" sz="2000" dirty="0" smtClean="0"/>
              <a:t>horas</a:t>
            </a:r>
          </a:p>
          <a:p>
            <a:pPr lvl="1">
              <a:buFont typeface="Wingdings" panose="05000000000000000000" pitchFamily="2" charset="2"/>
              <a:buChar char="Ø"/>
              <a:defRPr/>
            </a:pPr>
            <a:r>
              <a:rPr lang="pt-BR" altLang="pt-BR" sz="2000" dirty="0" smtClean="0"/>
              <a:t>provavelmente </a:t>
            </a:r>
            <a:r>
              <a:rPr lang="pt-BR" altLang="pt-BR" sz="2000" dirty="0" smtClean="0"/>
              <a:t>provocado pela influência do sol que apontava na direção traseira dos veículos (direção da captura) após esse horário </a:t>
            </a:r>
            <a:r>
              <a:rPr lang="pt-BR" altLang="pt-BR" sz="1600" dirty="0" smtClean="0"/>
              <a:t>(efeito bastante citado na literatura).</a:t>
            </a:r>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p:txBody>
      </p:sp>
      <p:graphicFrame>
        <p:nvGraphicFramePr>
          <p:cNvPr id="4" name="Gráfico 3"/>
          <p:cNvGraphicFramePr/>
          <p:nvPr/>
        </p:nvGraphicFramePr>
        <p:xfrm>
          <a:off x="2339752" y="4437112"/>
          <a:ext cx="4359275" cy="2190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388907"/>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457200" y="44450"/>
            <a:ext cx="8229600" cy="1143000"/>
          </a:xfrm>
        </p:spPr>
        <p:txBody>
          <a:bodyPr/>
          <a:lstStyle/>
          <a:p>
            <a:pPr algn="l" eaLnBrk="1" hangingPunct="1"/>
            <a:r>
              <a:rPr lang="pt-BR" altLang="pt-BR" sz="3200" b="1" smtClean="0">
                <a:solidFill>
                  <a:schemeClr val="tx2"/>
                </a:solidFill>
              </a:rPr>
              <a:t>Leitura de placas, radar fixo (VI)</a:t>
            </a:r>
          </a:p>
        </p:txBody>
      </p:sp>
      <p:sp>
        <p:nvSpPr>
          <p:cNvPr id="32771" name="Rectangle 3"/>
          <p:cNvSpPr>
            <a:spLocks noGrp="1"/>
          </p:cNvSpPr>
          <p:nvPr>
            <p:ph idx="1"/>
          </p:nvPr>
        </p:nvSpPr>
        <p:spPr>
          <a:xfrm>
            <a:off x="590872" y="1206169"/>
            <a:ext cx="8229600" cy="5653088"/>
          </a:xfrm>
        </p:spPr>
        <p:txBody>
          <a:bodyPr/>
          <a:lstStyle/>
          <a:p>
            <a:pPr marL="0" indent="0">
              <a:buFont typeface="Arial" charset="0"/>
              <a:buNone/>
              <a:defRPr/>
            </a:pPr>
            <a:r>
              <a:rPr lang="pt-BR" altLang="pt-BR" sz="2000" b="1" dirty="0" smtClean="0"/>
              <a:t>Conclusões</a:t>
            </a:r>
          </a:p>
          <a:p>
            <a:pPr marL="457200" indent="-457200">
              <a:buFont typeface="+mj-lt"/>
              <a:buAutoNum type="arabicPeriod"/>
              <a:defRPr/>
            </a:pPr>
            <a:r>
              <a:rPr lang="pt-BR" altLang="pt-BR" sz="2000" dirty="0" smtClean="0"/>
              <a:t>Índices de acerto variaram entre 87% e 96%  em via urbana e entre 72% e 83%  em </a:t>
            </a:r>
            <a:r>
              <a:rPr lang="pt-BR" altLang="pt-BR" sz="2000" dirty="0" smtClean="0"/>
              <a:t>rodovia</a:t>
            </a:r>
          </a:p>
          <a:p>
            <a:pPr marL="777875" lvl="1" indent="-457200">
              <a:buFont typeface="Arial" panose="020B0604020202020204" pitchFamily="34" charset="0"/>
              <a:buChar char="•"/>
              <a:defRPr/>
            </a:pPr>
            <a:r>
              <a:rPr lang="pt-BR" altLang="pt-BR" sz="1700" dirty="0" smtClean="0"/>
              <a:t>podendo </a:t>
            </a:r>
            <a:r>
              <a:rPr lang="pt-BR" altLang="pt-BR" sz="1700" dirty="0" smtClean="0"/>
              <a:t>indicar influência da velocidade ou resultar das diferentes soluções analisadas.</a:t>
            </a:r>
          </a:p>
          <a:p>
            <a:pPr marL="457200" indent="-457200">
              <a:buFont typeface="+mj-lt"/>
              <a:buAutoNum type="arabicPeriod"/>
              <a:defRPr/>
            </a:pPr>
            <a:r>
              <a:rPr lang="pt-BR" altLang="pt-BR" sz="2000" dirty="0" smtClean="0"/>
              <a:t>Uma correlação matemática entre % erros e velocidade não pode ser obtida para todos os </a:t>
            </a:r>
            <a:r>
              <a:rPr lang="pt-BR" altLang="pt-BR" sz="2000" dirty="0" smtClean="0"/>
              <a:t>dados</a:t>
            </a:r>
          </a:p>
          <a:p>
            <a:pPr marL="777875" lvl="1" indent="-457200">
              <a:buFont typeface="Arial" panose="020B0604020202020204" pitchFamily="34" charset="0"/>
              <a:buChar char="•"/>
              <a:defRPr/>
            </a:pPr>
            <a:r>
              <a:rPr lang="pt-BR" altLang="pt-BR" sz="1700" dirty="0" smtClean="0"/>
              <a:t>mas </a:t>
            </a:r>
            <a:r>
              <a:rPr lang="pt-BR" altLang="pt-BR" sz="1700" dirty="0" smtClean="0"/>
              <a:t>nota-se que a % erros tende a se estabilizar quando o volume de veículos é maior.</a:t>
            </a:r>
          </a:p>
          <a:p>
            <a:pPr marL="457200" indent="-457200">
              <a:buFont typeface="+mj-lt"/>
              <a:buAutoNum type="arabicPeriod"/>
              <a:defRPr/>
            </a:pPr>
            <a:r>
              <a:rPr lang="pt-BR" altLang="pt-BR" sz="2000" dirty="0" smtClean="0"/>
              <a:t>Ao se isolar a faixa de dados em que a quantidade de veículos é maior, para o Caso II observou-se um comportamento matemático que não ocorreu no Caso I.</a:t>
            </a:r>
          </a:p>
          <a:p>
            <a:pPr marL="457200" indent="-457200">
              <a:buFont typeface="+mj-lt"/>
              <a:buAutoNum type="arabicPeriod"/>
              <a:defRPr/>
            </a:pPr>
            <a:r>
              <a:rPr lang="pt-BR" altLang="pt-BR" sz="2000" dirty="0" smtClean="0"/>
              <a:t>Para o Caso </a:t>
            </a:r>
            <a:r>
              <a:rPr lang="pt-BR" altLang="pt-BR" sz="2000" dirty="0" smtClean="0"/>
              <a:t>I </a:t>
            </a:r>
            <a:r>
              <a:rPr lang="pt-BR" altLang="pt-BR" sz="2000" dirty="0" smtClean="0"/>
              <a:t>observou-se uma tendência </a:t>
            </a:r>
            <a:r>
              <a:rPr lang="pt-BR" altLang="pt-BR" sz="2000" dirty="0"/>
              <a:t>de aumento no número de erros após as 12 </a:t>
            </a:r>
            <a:r>
              <a:rPr lang="pt-BR" altLang="pt-BR" sz="2000" dirty="0" smtClean="0"/>
              <a:t>horas</a:t>
            </a:r>
          </a:p>
          <a:p>
            <a:pPr marL="777875" lvl="1" indent="-457200">
              <a:buFont typeface="Arial" panose="020B0604020202020204" pitchFamily="34" charset="0"/>
              <a:buChar char="•"/>
              <a:defRPr/>
            </a:pPr>
            <a:r>
              <a:rPr lang="pt-BR" altLang="pt-BR" sz="1700" dirty="0" smtClean="0"/>
              <a:t>provavelmente </a:t>
            </a:r>
            <a:r>
              <a:rPr lang="pt-BR" altLang="pt-BR" sz="1700" dirty="0" smtClean="0"/>
              <a:t>provocada pela posição do sol.</a:t>
            </a:r>
          </a:p>
          <a:p>
            <a:pPr>
              <a:buFont typeface="Wingdings" pitchFamily="2" charset="2"/>
              <a:buChar char="Ø"/>
              <a:defRPr/>
            </a:pPr>
            <a:endParaRPr lang="pt-BR" altLang="pt-BR" sz="2000" dirty="0" smtClean="0"/>
          </a:p>
          <a:p>
            <a:pPr>
              <a:buFont typeface="Wingdings" pitchFamily="2" charset="2"/>
              <a:buChar char="Ø"/>
              <a:defRPr/>
            </a:pPr>
            <a:endParaRPr lang="pt-BR" altLang="pt-BR" sz="2000" dirty="0" smtClean="0"/>
          </a:p>
          <a:p>
            <a:pPr>
              <a:buFont typeface="Wingdings" pitchFamily="2" charset="2"/>
              <a:buChar char="Ø"/>
              <a:defRPr/>
            </a:pPr>
            <a:endParaRPr lang="pt-BR" altLang="pt-BR" sz="2000" dirty="0" smtClean="0"/>
          </a:p>
          <a:p>
            <a:pPr>
              <a:buFont typeface="Wingdings" pitchFamily="2" charset="2"/>
              <a:buChar char="Ø"/>
              <a:defRPr/>
            </a:pPr>
            <a:endParaRPr lang="pt-BR" altLang="pt-BR" sz="2000" dirty="0" smtClean="0"/>
          </a:p>
        </p:txBody>
      </p:sp>
    </p:spTree>
    <p:extLst>
      <p:ext uri="{BB962C8B-B14F-4D97-AF65-F5344CB8AC3E}">
        <p14:creationId xmlns:p14="http://schemas.microsoft.com/office/powerpoint/2010/main" val="996474126"/>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457200" y="44450"/>
            <a:ext cx="8229600" cy="1143000"/>
          </a:xfrm>
        </p:spPr>
        <p:txBody>
          <a:bodyPr/>
          <a:lstStyle/>
          <a:p>
            <a:pPr algn="l" eaLnBrk="1" hangingPunct="1"/>
            <a:r>
              <a:rPr lang="pt-BR" altLang="pt-BR" sz="2800" b="1" dirty="0" smtClean="0">
                <a:solidFill>
                  <a:schemeClr val="tx2"/>
                </a:solidFill>
              </a:rPr>
              <a:t>Aproveitamento de imagens de infratores (I)</a:t>
            </a:r>
          </a:p>
        </p:txBody>
      </p:sp>
      <p:sp>
        <p:nvSpPr>
          <p:cNvPr id="32771" name="Rectangle 3"/>
          <p:cNvSpPr>
            <a:spLocks noGrp="1"/>
          </p:cNvSpPr>
          <p:nvPr>
            <p:ph idx="1"/>
          </p:nvPr>
        </p:nvSpPr>
        <p:spPr>
          <a:xfrm>
            <a:off x="546160" y="1208863"/>
            <a:ext cx="8229600" cy="5543550"/>
          </a:xfrm>
        </p:spPr>
        <p:txBody>
          <a:bodyPr/>
          <a:lstStyle/>
          <a:p>
            <a:pPr marL="0" indent="0">
              <a:spcBef>
                <a:spcPts val="1200"/>
              </a:spcBef>
              <a:buNone/>
              <a:defRPr/>
            </a:pPr>
            <a:r>
              <a:rPr lang="pt-BR" altLang="pt-BR" sz="2000" dirty="0" smtClean="0"/>
              <a:t>Radar fixo, via urbana</a:t>
            </a:r>
          </a:p>
          <a:p>
            <a:pPr>
              <a:buFont typeface="Wingdings" panose="05000000000000000000" pitchFamily="2" charset="2"/>
              <a:buChar char="Ø"/>
              <a:defRPr/>
            </a:pPr>
            <a:r>
              <a:rPr lang="pt-BR" altLang="pt-BR" sz="2000" dirty="0" smtClean="0"/>
              <a:t>Caso A: 8 soluções (2008)</a:t>
            </a:r>
            <a:br>
              <a:rPr lang="pt-BR" altLang="pt-BR" sz="2000" dirty="0" smtClean="0"/>
            </a:br>
            <a:r>
              <a:rPr lang="pt-BR" altLang="pt-BR" sz="2000" dirty="0" smtClean="0"/>
              <a:t>Caso B: 6 soluções</a:t>
            </a:r>
            <a:r>
              <a:rPr lang="pt-BR" altLang="pt-BR" sz="2000" dirty="0"/>
              <a:t> </a:t>
            </a:r>
            <a:r>
              <a:rPr lang="pt-BR" altLang="pt-BR" sz="2000" dirty="0" smtClean="0"/>
              <a:t>(2008)</a:t>
            </a:r>
            <a:br>
              <a:rPr lang="pt-BR" altLang="pt-BR" sz="2000" dirty="0" smtClean="0"/>
            </a:br>
            <a:r>
              <a:rPr lang="pt-BR" altLang="pt-BR" sz="2000" dirty="0" smtClean="0"/>
              <a:t>Caso C: 4 soluções (2013)</a:t>
            </a:r>
          </a:p>
          <a:p>
            <a:pPr marL="0" indent="0">
              <a:buFont typeface="Arial" charset="0"/>
              <a:buNone/>
              <a:defRPr/>
            </a:pPr>
            <a:r>
              <a:rPr lang="pt-BR" altLang="pt-BR" sz="1600" dirty="0" smtClean="0"/>
              <a:t>Obs.: Foram excluídos dados de soluções que não atenderam exigências mínimas</a:t>
            </a:r>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p:txBody>
      </p:sp>
      <p:graphicFrame>
        <p:nvGraphicFramePr>
          <p:cNvPr id="3" name="Tabela 2"/>
          <p:cNvGraphicFramePr>
            <a:graphicFrameLocks noGrp="1"/>
          </p:cNvGraphicFramePr>
          <p:nvPr>
            <p:extLst>
              <p:ext uri="{D42A27DB-BD31-4B8C-83A1-F6EECF244321}">
                <p14:modId xmlns:p14="http://schemas.microsoft.com/office/powerpoint/2010/main" val="2849358881"/>
              </p:ext>
            </p:extLst>
          </p:nvPr>
        </p:nvGraphicFramePr>
        <p:xfrm>
          <a:off x="468313" y="3213100"/>
          <a:ext cx="8229600" cy="3240090"/>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462870">
                <a:tc>
                  <a:txBody>
                    <a:bodyPr/>
                    <a:lstStyle/>
                    <a:p>
                      <a:pPr algn="ctr">
                        <a:spcBef>
                          <a:spcPts val="600"/>
                        </a:spcBef>
                        <a:spcAft>
                          <a:spcPts val="600"/>
                        </a:spcAft>
                      </a:pPr>
                      <a:r>
                        <a:rPr lang="pt-BR" sz="1400" dirty="0">
                          <a:effectLst/>
                        </a:rPr>
                        <a:t>Tipo de Infração</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Caso A</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Caso B</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Caso C</a:t>
                      </a:r>
                      <a:endParaRPr lang="pt-BR" sz="1400">
                        <a:effectLst/>
                        <a:latin typeface="Times New Roman"/>
                        <a:ea typeface="Times New Roman"/>
                      </a:endParaRPr>
                    </a:p>
                  </a:txBody>
                  <a:tcPr marL="68580" marR="68580" marT="0" marB="0" anchor="ctr"/>
                </a:tc>
              </a:tr>
              <a:tr h="462870">
                <a:tc>
                  <a:txBody>
                    <a:bodyPr/>
                    <a:lstStyle/>
                    <a:p>
                      <a:pPr algn="ctr">
                        <a:spcBef>
                          <a:spcPts val="600"/>
                        </a:spcBef>
                        <a:spcAft>
                          <a:spcPts val="600"/>
                        </a:spcAft>
                      </a:pPr>
                      <a:r>
                        <a:rPr lang="pt-BR" sz="1400" dirty="0">
                          <a:effectLst/>
                        </a:rPr>
                        <a:t> </a:t>
                      </a:r>
                      <a:endParaRPr lang="pt-BR" sz="1400" dirty="0">
                        <a:effectLst/>
                        <a:latin typeface="Times New Roman"/>
                        <a:ea typeface="Times New Roman"/>
                      </a:endParaRPr>
                    </a:p>
                  </a:txBody>
                  <a:tcPr marL="68580" marR="68580" marT="0" marB="0" anchor="ctr"/>
                </a:tc>
                <a:tc gridSpan="3">
                  <a:txBody>
                    <a:bodyPr/>
                    <a:lstStyle/>
                    <a:p>
                      <a:pPr algn="ctr">
                        <a:spcBef>
                          <a:spcPts val="600"/>
                        </a:spcBef>
                        <a:spcAft>
                          <a:spcPts val="600"/>
                        </a:spcAft>
                      </a:pPr>
                      <a:r>
                        <a:rPr lang="pt-BR" sz="1400" dirty="0">
                          <a:effectLst/>
                        </a:rPr>
                        <a:t>Média de acertos (Desvio Padrão)</a:t>
                      </a:r>
                      <a:endParaRPr lang="pt-BR" sz="1400" dirty="0">
                        <a:effectLst/>
                        <a:latin typeface="Times New Roman"/>
                        <a:ea typeface="Times New Roman"/>
                      </a:endParaRPr>
                    </a:p>
                  </a:txBody>
                  <a:tcPr marL="68580" marR="68580" marT="0" marB="0" anchor="ctr"/>
                </a:tc>
                <a:tc hMerge="1">
                  <a:txBody>
                    <a:bodyPr/>
                    <a:lstStyle/>
                    <a:p>
                      <a:endParaRPr lang="pt-BR"/>
                    </a:p>
                  </a:txBody>
                  <a:tcPr/>
                </a:tc>
                <a:tc hMerge="1">
                  <a:txBody>
                    <a:bodyPr/>
                    <a:lstStyle/>
                    <a:p>
                      <a:endParaRPr lang="pt-BR"/>
                    </a:p>
                  </a:txBody>
                  <a:tcPr/>
                </a:tc>
              </a:tr>
              <a:tr h="462870">
                <a:tc>
                  <a:txBody>
                    <a:bodyPr/>
                    <a:lstStyle/>
                    <a:p>
                      <a:pPr algn="ctr">
                        <a:spcBef>
                          <a:spcPts val="600"/>
                        </a:spcBef>
                        <a:spcAft>
                          <a:spcPts val="600"/>
                        </a:spcAft>
                      </a:pPr>
                      <a:r>
                        <a:rPr lang="pt-BR" sz="1400" dirty="0">
                          <a:effectLst/>
                        </a:rPr>
                        <a:t>Rodízio</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89% (5,0%)</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80% (12,3%)</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91% (2,8%)</a:t>
                      </a:r>
                      <a:endParaRPr lang="pt-BR" sz="1400">
                        <a:effectLst/>
                        <a:latin typeface="Times New Roman"/>
                        <a:ea typeface="Times New Roman"/>
                      </a:endParaRPr>
                    </a:p>
                  </a:txBody>
                  <a:tcPr marL="68580" marR="68580" marT="0" marB="0" anchor="ctr"/>
                </a:tc>
              </a:tr>
              <a:tr h="462870">
                <a:tc>
                  <a:txBody>
                    <a:bodyPr/>
                    <a:lstStyle/>
                    <a:p>
                      <a:pPr algn="ctr">
                        <a:spcBef>
                          <a:spcPts val="600"/>
                        </a:spcBef>
                        <a:spcAft>
                          <a:spcPts val="600"/>
                        </a:spcAft>
                      </a:pPr>
                      <a:r>
                        <a:rPr lang="pt-BR" sz="1400">
                          <a:effectLst/>
                        </a:rPr>
                        <a:t>ZMRC</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80% (9,4%)</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91% (3,9%)</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88% (7,8%)</a:t>
                      </a:r>
                      <a:endParaRPr lang="pt-BR" sz="1400">
                        <a:effectLst/>
                        <a:latin typeface="Times New Roman"/>
                        <a:ea typeface="Times New Roman"/>
                      </a:endParaRPr>
                    </a:p>
                  </a:txBody>
                  <a:tcPr marL="68580" marR="68580" marT="0" marB="0" anchor="ctr"/>
                </a:tc>
              </a:tr>
              <a:tr h="462870">
                <a:tc>
                  <a:txBody>
                    <a:bodyPr/>
                    <a:lstStyle/>
                    <a:p>
                      <a:pPr algn="ctr">
                        <a:spcBef>
                          <a:spcPts val="600"/>
                        </a:spcBef>
                        <a:spcAft>
                          <a:spcPts val="600"/>
                        </a:spcAft>
                      </a:pPr>
                      <a:r>
                        <a:rPr lang="pt-BR" sz="1400">
                          <a:effectLst/>
                        </a:rPr>
                        <a:t>Velocidade</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98% (1,9%)</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90% (12,3%)</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92% (2,9%)</a:t>
                      </a:r>
                      <a:endParaRPr lang="pt-BR" sz="1400">
                        <a:effectLst/>
                        <a:latin typeface="Times New Roman"/>
                        <a:ea typeface="Times New Roman"/>
                      </a:endParaRPr>
                    </a:p>
                  </a:txBody>
                  <a:tcPr marL="68580" marR="68580" marT="0" marB="0" anchor="ctr"/>
                </a:tc>
              </a:tr>
              <a:tr h="462870">
                <a:tc>
                  <a:txBody>
                    <a:bodyPr/>
                    <a:lstStyle/>
                    <a:p>
                      <a:pPr algn="ctr">
                        <a:spcBef>
                          <a:spcPts val="600"/>
                        </a:spcBef>
                        <a:spcAft>
                          <a:spcPts val="600"/>
                        </a:spcAft>
                      </a:pPr>
                      <a:r>
                        <a:rPr lang="pt-BR" sz="1400" dirty="0">
                          <a:effectLst/>
                        </a:rPr>
                        <a:t>Invasão </a:t>
                      </a:r>
                      <a:r>
                        <a:rPr lang="pt-BR" sz="1400" dirty="0" smtClean="0">
                          <a:effectLst/>
                        </a:rPr>
                        <a:t>de faixa</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 </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93% (4,5%)</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88% (9,1%)</a:t>
                      </a:r>
                      <a:endParaRPr lang="pt-BR" sz="1400">
                        <a:effectLst/>
                        <a:latin typeface="Times New Roman"/>
                        <a:ea typeface="Times New Roman"/>
                      </a:endParaRPr>
                    </a:p>
                  </a:txBody>
                  <a:tcPr marL="68580" marR="68580" marT="0" marB="0" anchor="ctr"/>
                </a:tc>
              </a:tr>
              <a:tr h="462870">
                <a:tc>
                  <a:txBody>
                    <a:bodyPr/>
                    <a:lstStyle/>
                    <a:p>
                      <a:pPr algn="ctr">
                        <a:spcBef>
                          <a:spcPts val="600"/>
                        </a:spcBef>
                        <a:spcAft>
                          <a:spcPts val="600"/>
                        </a:spcAft>
                      </a:pPr>
                      <a:r>
                        <a:rPr lang="pt-BR" sz="1400" dirty="0">
                          <a:effectLst/>
                        </a:rPr>
                        <a:t>Todas</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a:effectLst/>
                        </a:rPr>
                        <a:t>88% (9,5%)</a:t>
                      </a:r>
                      <a:endParaRPr lang="pt-BR" sz="140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89% (10,0%)</a:t>
                      </a:r>
                      <a:endParaRPr lang="pt-BR"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pt-BR" sz="1400" dirty="0">
                          <a:effectLst/>
                        </a:rPr>
                        <a:t>89% (7,1%)</a:t>
                      </a:r>
                      <a:endParaRPr lang="pt-BR" sz="14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916075391"/>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457200" y="44450"/>
            <a:ext cx="8229600" cy="1143000"/>
          </a:xfrm>
        </p:spPr>
        <p:txBody>
          <a:bodyPr/>
          <a:lstStyle/>
          <a:p>
            <a:pPr algn="l" eaLnBrk="1" hangingPunct="1"/>
            <a:r>
              <a:rPr lang="pt-BR" altLang="pt-BR" sz="2800" b="1" dirty="0" smtClean="0">
                <a:solidFill>
                  <a:schemeClr val="tx2"/>
                </a:solidFill>
              </a:rPr>
              <a:t>Aproveitamento de imagens de infratores (II)</a:t>
            </a:r>
          </a:p>
        </p:txBody>
      </p:sp>
      <p:sp>
        <p:nvSpPr>
          <p:cNvPr id="32771" name="Rectangle 3"/>
          <p:cNvSpPr>
            <a:spLocks noGrp="1"/>
          </p:cNvSpPr>
          <p:nvPr>
            <p:ph idx="1"/>
          </p:nvPr>
        </p:nvSpPr>
        <p:spPr>
          <a:xfrm>
            <a:off x="593680" y="1152040"/>
            <a:ext cx="8229600" cy="5400675"/>
          </a:xfrm>
        </p:spPr>
        <p:txBody>
          <a:bodyPr/>
          <a:lstStyle/>
          <a:p>
            <a:pPr marL="0" indent="0">
              <a:buFont typeface="Arial" charset="0"/>
              <a:buNone/>
              <a:defRPr/>
            </a:pPr>
            <a:r>
              <a:rPr lang="pt-BR" altLang="pt-BR" sz="2400" b="1" dirty="0" smtClean="0"/>
              <a:t>Conclusões</a:t>
            </a:r>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r>
              <a:rPr lang="pt-BR" altLang="pt-BR" sz="2400" dirty="0" smtClean="0"/>
              <a:t>Máximo valor obtido: 98 % para infração de velocidade</a:t>
            </a:r>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r>
              <a:rPr lang="pt-BR" altLang="pt-BR" sz="2400" dirty="0" smtClean="0"/>
              <a:t>De 61 índices de aproveitamento obtidos, apenas cinco foram inferiores a 75%</a:t>
            </a:r>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r>
              <a:rPr lang="pt-BR" altLang="pt-BR" sz="2400" dirty="0" smtClean="0"/>
              <a:t>A média de aproveitamento foi de 88%, com pequena variação entre os casos</a:t>
            </a:r>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r>
              <a:rPr lang="pt-BR" altLang="pt-BR" sz="2400" dirty="0" smtClean="0"/>
              <a:t>O menor desvio padrão obtido foi para o teste realizado mais recentemente</a:t>
            </a:r>
          </a:p>
          <a:p>
            <a:pPr marL="0" indent="0">
              <a:buFont typeface="Arial" charset="0"/>
              <a:buNone/>
              <a:defRPr/>
            </a:pPr>
            <a:endParaRPr lang="pt-BR" altLang="pt-BR" sz="24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endParaRPr lang="pt-BR" altLang="pt-BR" sz="2400" dirty="0" smtClean="0"/>
          </a:p>
          <a:p>
            <a:pPr>
              <a:buFont typeface="Wingdings" panose="05000000000000000000" pitchFamily="2" charset="2"/>
              <a:buChar char="Ø"/>
              <a:defRPr/>
            </a:pPr>
            <a:endParaRPr lang="pt-BR" altLang="pt-BR" sz="2400" dirty="0" smtClean="0"/>
          </a:p>
        </p:txBody>
      </p:sp>
    </p:spTree>
    <p:extLst>
      <p:ext uri="{BB962C8B-B14F-4D97-AF65-F5344CB8AC3E}">
        <p14:creationId xmlns:p14="http://schemas.microsoft.com/office/powerpoint/2010/main" val="899874952"/>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457200" y="44450"/>
            <a:ext cx="8229600" cy="1143000"/>
          </a:xfrm>
        </p:spPr>
        <p:txBody>
          <a:bodyPr/>
          <a:lstStyle/>
          <a:p>
            <a:pPr algn="l" eaLnBrk="1" hangingPunct="1"/>
            <a:r>
              <a:rPr lang="pt-BR" altLang="pt-BR" sz="3200" b="1" dirty="0" smtClean="0">
                <a:solidFill>
                  <a:schemeClr val="tx2"/>
                </a:solidFill>
              </a:rPr>
              <a:t>Leitura de placas, câmera de vídeo</a:t>
            </a:r>
          </a:p>
        </p:txBody>
      </p:sp>
      <p:sp>
        <p:nvSpPr>
          <p:cNvPr id="32771" name="Rectangle 3"/>
          <p:cNvSpPr>
            <a:spLocks noGrp="1"/>
          </p:cNvSpPr>
          <p:nvPr>
            <p:ph idx="1"/>
          </p:nvPr>
        </p:nvSpPr>
        <p:spPr>
          <a:xfrm>
            <a:off x="662880" y="1194977"/>
            <a:ext cx="8229600" cy="5400675"/>
          </a:xfrm>
        </p:spPr>
        <p:txBody>
          <a:bodyPr/>
          <a:lstStyle/>
          <a:p>
            <a:pPr marL="0" indent="0">
              <a:buNone/>
              <a:defRPr/>
            </a:pPr>
            <a:r>
              <a:rPr lang="pt-BR" altLang="pt-BR" sz="2000" b="1" dirty="0" smtClean="0"/>
              <a:t>Câmera de vídeo, rodovia</a:t>
            </a:r>
          </a:p>
          <a:p>
            <a:pPr>
              <a:buFont typeface="Wingdings" panose="05000000000000000000" pitchFamily="2" charset="2"/>
              <a:buChar char="Ø"/>
              <a:defRPr/>
            </a:pPr>
            <a:r>
              <a:rPr lang="pt-BR" altLang="pt-BR" sz="2000" dirty="0" smtClean="0"/>
              <a:t>Duas soluções, em modo estático (aproximação e afastamento) e embarcado (velocidade superior, inferior e sentido oposto)</a:t>
            </a:r>
          </a:p>
          <a:p>
            <a:pPr marL="0" indent="0">
              <a:buFont typeface="Arial" charset="0"/>
              <a:buNone/>
              <a:defRPr/>
            </a:pPr>
            <a:endParaRPr lang="pt-BR" altLang="pt-BR" sz="2000" dirty="0" smtClean="0"/>
          </a:p>
          <a:p>
            <a:pPr>
              <a:buFont typeface="Wingdings" panose="05000000000000000000" pitchFamily="2" charset="2"/>
              <a:buChar char="Ø"/>
              <a:defRPr/>
            </a:pPr>
            <a:endParaRPr lang="pt-BR" altLang="pt-BR" sz="18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smtClean="0"/>
          </a:p>
          <a:p>
            <a:pPr>
              <a:buFont typeface="Wingdings" panose="05000000000000000000" pitchFamily="2" charset="2"/>
              <a:buChar char="Ø"/>
              <a:defRPr/>
            </a:pPr>
            <a:endParaRPr lang="pt-BR" altLang="pt-BR" sz="2000" dirty="0"/>
          </a:p>
          <a:p>
            <a:pPr marL="0" indent="0">
              <a:buFont typeface="Arial" charset="0"/>
              <a:buNone/>
              <a:defRPr/>
            </a:pPr>
            <a:endParaRPr lang="pt-BR" altLang="pt-BR" sz="2000" b="1" dirty="0" smtClean="0"/>
          </a:p>
          <a:p>
            <a:pPr marL="0" indent="0">
              <a:buFont typeface="Arial" charset="0"/>
              <a:buNone/>
              <a:defRPr/>
            </a:pPr>
            <a:endParaRPr lang="pt-BR" altLang="pt-BR" sz="2000" b="1" dirty="0" smtClean="0"/>
          </a:p>
          <a:p>
            <a:pPr marL="0" indent="0">
              <a:buFont typeface="Arial" charset="0"/>
              <a:buNone/>
              <a:defRPr/>
            </a:pPr>
            <a:r>
              <a:rPr lang="pt-BR" altLang="pt-BR" sz="2000" b="1" dirty="0" smtClean="0"/>
              <a:t>Conclusão</a:t>
            </a:r>
            <a:r>
              <a:rPr lang="pt-BR" altLang="pt-BR" sz="2000" dirty="0" smtClean="0"/>
              <a:t>: índices de acerto variaram entre 74% e 81%, bem</a:t>
            </a:r>
            <a:br>
              <a:rPr lang="pt-BR" altLang="pt-BR" sz="2000" dirty="0" smtClean="0"/>
            </a:br>
            <a:r>
              <a:rPr lang="pt-BR" altLang="pt-BR" sz="2000" dirty="0" smtClean="0"/>
              <a:t>		 próximos ao Caso II, radar fixo</a:t>
            </a:r>
          </a:p>
          <a:p>
            <a:pPr>
              <a:buFont typeface="Wingdings" panose="05000000000000000000" pitchFamily="2" charset="2"/>
              <a:buChar char="Ø"/>
              <a:defRPr/>
            </a:pPr>
            <a:endParaRPr lang="pt-BR" altLang="pt-BR" sz="2000" dirty="0" smtClean="0"/>
          </a:p>
        </p:txBody>
      </p:sp>
      <p:graphicFrame>
        <p:nvGraphicFramePr>
          <p:cNvPr id="2" name="Tabela 1"/>
          <p:cNvGraphicFramePr>
            <a:graphicFrameLocks noGrp="1"/>
          </p:cNvGraphicFramePr>
          <p:nvPr>
            <p:extLst>
              <p:ext uri="{D42A27DB-BD31-4B8C-83A1-F6EECF244321}">
                <p14:modId xmlns:p14="http://schemas.microsoft.com/office/powerpoint/2010/main" val="1174304445"/>
              </p:ext>
            </p:extLst>
          </p:nvPr>
        </p:nvGraphicFramePr>
        <p:xfrm>
          <a:off x="1476375" y="2636912"/>
          <a:ext cx="6080125" cy="2663826"/>
        </p:xfrm>
        <a:graphic>
          <a:graphicData uri="http://schemas.openxmlformats.org/drawingml/2006/table">
            <a:tbl>
              <a:tblPr firstRow="1" firstCol="1" bandRow="1">
                <a:tableStyleId>{5C22544A-7EE6-4342-B048-85BDC9FD1C3A}</a:tableStyleId>
              </a:tblPr>
              <a:tblGrid>
                <a:gridCol w="1587484"/>
                <a:gridCol w="1364280"/>
                <a:gridCol w="1587588"/>
                <a:gridCol w="1540773"/>
              </a:tblGrid>
              <a:tr h="887942">
                <a:tc>
                  <a:txBody>
                    <a:bodyPr/>
                    <a:lstStyle/>
                    <a:p>
                      <a:pPr algn="ctr">
                        <a:spcBef>
                          <a:spcPts val="600"/>
                        </a:spcBef>
                        <a:spcAft>
                          <a:spcPts val="600"/>
                        </a:spcAft>
                      </a:pPr>
                      <a:r>
                        <a:rPr lang="pt-BR" sz="1400" dirty="0">
                          <a:effectLst/>
                        </a:rPr>
                        <a:t>Solução testada</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Veículos circulantes</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Veículos identificados corretamente </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Índice de identificação correta</a:t>
                      </a:r>
                      <a:endParaRPr lang="pt-BR" sz="1400">
                        <a:effectLst/>
                        <a:latin typeface="Times New Roman"/>
                        <a:ea typeface="Times New Roman"/>
                      </a:endParaRPr>
                    </a:p>
                  </a:txBody>
                  <a:tcPr marL="68567" marR="68567" marT="0" marB="0" anchor="ctr"/>
                </a:tc>
              </a:tr>
              <a:tr h="443971">
                <a:tc>
                  <a:txBody>
                    <a:bodyPr/>
                    <a:lstStyle/>
                    <a:p>
                      <a:pPr algn="ctr">
                        <a:spcBef>
                          <a:spcPts val="600"/>
                        </a:spcBef>
                        <a:spcAft>
                          <a:spcPts val="600"/>
                        </a:spcAft>
                      </a:pPr>
                      <a:r>
                        <a:rPr lang="pt-BR" sz="1400" dirty="0">
                          <a:effectLst/>
                        </a:rPr>
                        <a:t>Estático 1</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1681</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1244</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74%</a:t>
                      </a:r>
                      <a:endParaRPr lang="pt-BR" sz="1400">
                        <a:effectLst/>
                        <a:latin typeface="Times New Roman"/>
                        <a:ea typeface="Times New Roman"/>
                      </a:endParaRPr>
                    </a:p>
                  </a:txBody>
                  <a:tcPr marL="68567" marR="68567" marT="0" marB="0" anchor="ctr"/>
                </a:tc>
              </a:tr>
              <a:tr h="443971">
                <a:tc>
                  <a:txBody>
                    <a:bodyPr/>
                    <a:lstStyle/>
                    <a:p>
                      <a:pPr algn="ctr">
                        <a:spcBef>
                          <a:spcPts val="600"/>
                        </a:spcBef>
                        <a:spcAft>
                          <a:spcPts val="600"/>
                        </a:spcAft>
                      </a:pPr>
                      <a:r>
                        <a:rPr lang="pt-BR" sz="1400">
                          <a:effectLst/>
                        </a:rPr>
                        <a:t>Estático 2</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1681</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1378</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81%</a:t>
                      </a:r>
                      <a:endParaRPr lang="pt-BR" sz="1400">
                        <a:effectLst/>
                        <a:latin typeface="Times New Roman"/>
                        <a:ea typeface="Times New Roman"/>
                      </a:endParaRPr>
                    </a:p>
                  </a:txBody>
                  <a:tcPr marL="68567" marR="68567" marT="0" marB="0" anchor="ctr"/>
                </a:tc>
              </a:tr>
              <a:tr h="443971">
                <a:tc>
                  <a:txBody>
                    <a:bodyPr/>
                    <a:lstStyle/>
                    <a:p>
                      <a:pPr algn="ctr">
                        <a:spcBef>
                          <a:spcPts val="600"/>
                        </a:spcBef>
                        <a:spcAft>
                          <a:spcPts val="600"/>
                        </a:spcAft>
                      </a:pPr>
                      <a:r>
                        <a:rPr lang="pt-BR" sz="1400">
                          <a:effectLst/>
                        </a:rPr>
                        <a:t>Embarcado 1</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541</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406</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75%</a:t>
                      </a:r>
                      <a:endParaRPr lang="pt-BR" sz="1400">
                        <a:effectLst/>
                        <a:latin typeface="Times New Roman"/>
                        <a:ea typeface="Times New Roman"/>
                      </a:endParaRPr>
                    </a:p>
                  </a:txBody>
                  <a:tcPr marL="68567" marR="68567" marT="0" marB="0" anchor="ctr"/>
                </a:tc>
              </a:tr>
              <a:tr h="443971">
                <a:tc>
                  <a:txBody>
                    <a:bodyPr/>
                    <a:lstStyle/>
                    <a:p>
                      <a:pPr algn="ctr">
                        <a:spcBef>
                          <a:spcPts val="600"/>
                        </a:spcBef>
                        <a:spcAft>
                          <a:spcPts val="600"/>
                        </a:spcAft>
                      </a:pPr>
                      <a:r>
                        <a:rPr lang="pt-BR" sz="1400">
                          <a:effectLst/>
                        </a:rPr>
                        <a:t>Embarcado 2</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a:effectLst/>
                        </a:rPr>
                        <a:t>638</a:t>
                      </a:r>
                      <a:endParaRPr lang="pt-BR" sz="140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480</a:t>
                      </a:r>
                      <a:endParaRPr lang="pt-BR" sz="1400" dirty="0">
                        <a:effectLst/>
                        <a:latin typeface="Times New Roman"/>
                        <a:ea typeface="Times New Roman"/>
                      </a:endParaRPr>
                    </a:p>
                  </a:txBody>
                  <a:tcPr marL="68567" marR="68567" marT="0" marB="0" anchor="ctr"/>
                </a:tc>
                <a:tc>
                  <a:txBody>
                    <a:bodyPr/>
                    <a:lstStyle/>
                    <a:p>
                      <a:pPr algn="ctr">
                        <a:spcBef>
                          <a:spcPts val="600"/>
                        </a:spcBef>
                        <a:spcAft>
                          <a:spcPts val="600"/>
                        </a:spcAft>
                      </a:pPr>
                      <a:r>
                        <a:rPr lang="pt-BR" sz="1400" dirty="0">
                          <a:effectLst/>
                        </a:rPr>
                        <a:t>75%</a:t>
                      </a:r>
                      <a:endParaRPr lang="pt-BR" sz="1400" dirty="0">
                        <a:effectLst/>
                        <a:latin typeface="Times New Roman"/>
                        <a:ea typeface="Times New Roman"/>
                      </a:endParaRPr>
                    </a:p>
                  </a:txBody>
                  <a:tcPr marL="68567" marR="68567" marT="0" marB="0" anchor="ctr"/>
                </a:tc>
              </a:tr>
            </a:tbl>
          </a:graphicData>
        </a:graphic>
      </p:graphicFrame>
    </p:spTree>
    <p:extLst>
      <p:ext uri="{BB962C8B-B14F-4D97-AF65-F5344CB8AC3E}">
        <p14:creationId xmlns:p14="http://schemas.microsoft.com/office/powerpoint/2010/main" val="2585485981"/>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554" name="Rectangle 2"/>
          <p:cNvSpPr>
            <a:spLocks noGrp="1" noChangeArrowheads="1"/>
          </p:cNvSpPr>
          <p:nvPr>
            <p:ph type="title" idx="4294967295"/>
          </p:nvPr>
        </p:nvSpPr>
        <p:spPr>
          <a:xfrm>
            <a:off x="612775" y="228600"/>
            <a:ext cx="8153400" cy="990600"/>
          </a:xfrm>
        </p:spPr>
        <p:txBody>
          <a:bodyPr/>
          <a:lstStyle/>
          <a:p>
            <a:pPr eaLnBrk="1" hangingPunct="1"/>
            <a:r>
              <a:rPr lang="pt-BR" altLang="pt-BR" sz="4000" b="1" dirty="0" smtClean="0">
                <a:effectLst>
                  <a:outerShdw blurRad="38100" dist="38100" dir="2700000" algn="tl">
                    <a:srgbClr val="C0C0C0"/>
                  </a:outerShdw>
                </a:effectLst>
              </a:rPr>
              <a:t>Leituras Complementares</a:t>
            </a:r>
            <a:endParaRPr lang="en-US" altLang="pt-BR" b="1" dirty="0" smtClean="0">
              <a:effectLst>
                <a:outerShdw blurRad="38100" dist="38100" dir="2700000" algn="tl">
                  <a:srgbClr val="C0C0C0"/>
                </a:outerShdw>
              </a:effectLst>
            </a:endParaRPr>
          </a:p>
        </p:txBody>
      </p:sp>
      <p:sp>
        <p:nvSpPr>
          <p:cNvPr id="1943555" name="Rectangle 3"/>
          <p:cNvSpPr>
            <a:spLocks noGrp="1" noChangeArrowheads="1"/>
          </p:cNvSpPr>
          <p:nvPr>
            <p:ph sz="quarter" idx="4294967295"/>
          </p:nvPr>
        </p:nvSpPr>
        <p:spPr>
          <a:xfrm>
            <a:off x="467544" y="1268760"/>
            <a:ext cx="8153400" cy="4495800"/>
          </a:xfrm>
        </p:spPr>
        <p:txBody>
          <a:bodyPr/>
          <a:lstStyle/>
          <a:p>
            <a:endParaRPr lang="pt-BR" altLang="pt-BR" sz="2000" dirty="0" smtClean="0">
              <a:solidFill>
                <a:srgbClr val="FF0000"/>
              </a:solidFill>
              <a:latin typeface="Arial" pitchFamily="34" charset="0"/>
            </a:endParaRPr>
          </a:p>
          <a:p>
            <a:r>
              <a:rPr lang="pt-BR" altLang="pt-BR" sz="2400" dirty="0">
                <a:latin typeface="Arial" panose="020B0604020202020204" pitchFamily="34" charset="0"/>
                <a:cs typeface="Arial" panose="020B0604020202020204" pitchFamily="34" charset="0"/>
              </a:rPr>
              <a:t>AUSTROADS. </a:t>
            </a:r>
            <a:r>
              <a:rPr lang="pt-BR" altLang="pt-BR" sz="2400" b="1" dirty="0" err="1">
                <a:latin typeface="Arial" pitchFamily="34" charset="0"/>
                <a:cs typeface="Arial" panose="020B0604020202020204" pitchFamily="34" charset="0"/>
              </a:rPr>
              <a:t>Defining</a:t>
            </a:r>
            <a:r>
              <a:rPr lang="pt-BR" altLang="pt-BR" sz="2400" b="1" dirty="0">
                <a:latin typeface="Arial" pitchFamily="34" charset="0"/>
                <a:cs typeface="Arial" panose="020B0604020202020204" pitchFamily="34" charset="0"/>
              </a:rPr>
              <a:t> </a:t>
            </a:r>
            <a:r>
              <a:rPr lang="pt-BR" altLang="pt-BR" sz="2400" b="1" dirty="0" err="1">
                <a:latin typeface="Arial" pitchFamily="34" charset="0"/>
                <a:cs typeface="Arial" panose="020B0604020202020204" pitchFamily="34" charset="0"/>
              </a:rPr>
              <a:t>Applicability</a:t>
            </a:r>
            <a:r>
              <a:rPr lang="pt-BR" altLang="pt-BR" sz="2400" b="1" dirty="0">
                <a:latin typeface="Arial" pitchFamily="34" charset="0"/>
                <a:cs typeface="Arial" panose="020B0604020202020204" pitchFamily="34" charset="0"/>
              </a:rPr>
              <a:t> </a:t>
            </a:r>
            <a:r>
              <a:rPr lang="pt-BR" altLang="pt-BR" sz="2400" b="1" dirty="0" err="1">
                <a:latin typeface="Arial" pitchFamily="34" charset="0"/>
                <a:cs typeface="Arial" panose="020B0604020202020204" pitchFamily="34" charset="0"/>
              </a:rPr>
              <a:t>of</a:t>
            </a:r>
            <a:r>
              <a:rPr lang="pt-BR" altLang="pt-BR" sz="2400" b="1" dirty="0">
                <a:latin typeface="Arial" pitchFamily="34" charset="0"/>
                <a:cs typeface="Arial" panose="020B0604020202020204" pitchFamily="34" charset="0"/>
              </a:rPr>
              <a:t> </a:t>
            </a:r>
            <a:r>
              <a:rPr lang="pt-BR" altLang="pt-BR" sz="2400" b="1" dirty="0" err="1">
                <a:latin typeface="Arial" pitchFamily="34" charset="0"/>
                <a:cs typeface="Arial" panose="020B0604020202020204" pitchFamily="34" charset="0"/>
              </a:rPr>
              <a:t>International</a:t>
            </a:r>
            <a:r>
              <a:rPr lang="pt-BR" altLang="pt-BR" sz="2400" b="1" dirty="0">
                <a:latin typeface="Arial" pitchFamily="34" charset="0"/>
                <a:cs typeface="Arial" panose="020B0604020202020204" pitchFamily="34" charset="0"/>
              </a:rPr>
              <a:t> Standards for </a:t>
            </a:r>
            <a:r>
              <a:rPr lang="pt-BR" altLang="pt-BR" sz="2400" b="1" dirty="0" err="1">
                <a:latin typeface="Arial" pitchFamily="34" charset="0"/>
                <a:cs typeface="Arial" panose="020B0604020202020204" pitchFamily="34" charset="0"/>
              </a:rPr>
              <a:t>Intelligent</a:t>
            </a:r>
            <a:r>
              <a:rPr lang="pt-BR" altLang="pt-BR" sz="2400" b="1" dirty="0">
                <a:latin typeface="Arial" pitchFamily="34" charset="0"/>
                <a:cs typeface="Arial" panose="020B0604020202020204" pitchFamily="34" charset="0"/>
              </a:rPr>
              <a:t> </a:t>
            </a:r>
            <a:r>
              <a:rPr lang="pt-BR" altLang="pt-BR" sz="2400" b="1" dirty="0" err="1">
                <a:latin typeface="Arial" pitchFamily="34" charset="0"/>
                <a:cs typeface="Arial" panose="020B0604020202020204" pitchFamily="34" charset="0"/>
              </a:rPr>
              <a:t>Transport</a:t>
            </a:r>
            <a:r>
              <a:rPr lang="pt-BR" altLang="pt-BR" sz="2400" b="1" dirty="0">
                <a:latin typeface="Arial" pitchFamily="34" charset="0"/>
                <a:cs typeface="Arial" panose="020B0604020202020204" pitchFamily="34" charset="0"/>
              </a:rPr>
              <a:t> Systems (ITS).</a:t>
            </a:r>
            <a:r>
              <a:rPr lang="pt-BR" altLang="pt-BR" sz="2400" dirty="0">
                <a:latin typeface="Arial" pitchFamily="34" charset="0"/>
                <a:cs typeface="Arial" panose="020B0604020202020204" pitchFamily="34" charset="0"/>
              </a:rPr>
              <a:t> AP-R338/10. 2010.</a:t>
            </a:r>
          </a:p>
          <a:p>
            <a:endParaRPr lang="pt-BR" altLang="pt-BR" sz="2400" dirty="0" smtClean="0">
              <a:latin typeface="Arial" panose="020B0604020202020204" pitchFamily="34" charset="0"/>
              <a:cs typeface="Arial" panose="020B0604020202020204" pitchFamily="34" charset="0"/>
            </a:endParaRPr>
          </a:p>
          <a:p>
            <a:r>
              <a:rPr lang="pt-BR" altLang="pt-BR" sz="2400" dirty="0" smtClean="0">
                <a:latin typeface="Arial" panose="020B0604020202020204" pitchFamily="34" charset="0"/>
                <a:cs typeface="Arial" panose="020B0604020202020204" pitchFamily="34" charset="0"/>
              </a:rPr>
              <a:t>BAZZAN, Ana L. C.; KLUGL, </a:t>
            </a:r>
            <a:r>
              <a:rPr lang="pt-BR" altLang="pt-BR" sz="2400" dirty="0" err="1" smtClean="0">
                <a:latin typeface="Arial" panose="020B0604020202020204" pitchFamily="34" charset="0"/>
                <a:cs typeface="Arial" panose="020B0604020202020204" pitchFamily="34" charset="0"/>
              </a:rPr>
              <a:t>Franziska</a:t>
            </a:r>
            <a:r>
              <a:rPr lang="pt-BR" altLang="pt-BR" sz="2400" dirty="0" smtClean="0">
                <a:latin typeface="Arial" panose="020B0604020202020204" pitchFamily="34" charset="0"/>
                <a:cs typeface="Arial" panose="020B0604020202020204" pitchFamily="34" charset="0"/>
              </a:rPr>
              <a:t>. </a:t>
            </a:r>
            <a:r>
              <a:rPr lang="pt-BR" altLang="pt-BR" sz="2400" b="1" dirty="0" smtClean="0">
                <a:latin typeface="Arial" panose="020B0604020202020204" pitchFamily="34" charset="0"/>
                <a:cs typeface="Arial" panose="020B0604020202020204" pitchFamily="34" charset="0"/>
              </a:rPr>
              <a:t>Sistemas Inteligentes de Transporte e Tráfego: uma abordagem de Tecnologia da Informação</a:t>
            </a:r>
            <a:r>
              <a:rPr lang="pt-BR" altLang="pt-BR" sz="2400" dirty="0" smtClean="0">
                <a:latin typeface="Arial" panose="020B0604020202020204" pitchFamily="34" charset="0"/>
                <a:cs typeface="Arial" panose="020B0604020202020204" pitchFamily="34" charset="0"/>
              </a:rPr>
              <a:t>. Congresso da Sociedade Brasileira de Computação (SBC), 2007.</a:t>
            </a:r>
          </a:p>
          <a:p>
            <a:pPr marL="366713" lvl="1" indent="0">
              <a:buNone/>
            </a:pPr>
            <a:endParaRPr lang="pt-BR" altLang="pt-BR" sz="24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buNone/>
            </a:pPr>
            <a:endParaRPr lang="pt-BR" altLang="pt-BR" sz="2700" dirty="0" smtClean="0">
              <a:solidFill>
                <a:srgbClr val="333300"/>
              </a:solidFill>
              <a:effectLst>
                <a:outerShdw blurRad="38100" dist="38100" dir="2700000" algn="tl">
                  <a:srgbClr val="C0C0C0"/>
                </a:outerShdw>
              </a:effectLst>
            </a:endParaRPr>
          </a:p>
        </p:txBody>
      </p:sp>
      <p:sp>
        <p:nvSpPr>
          <p:cNvPr id="1943556"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Rectangle 2"/>
          <p:cNvSpPr>
            <a:spLocks noGrp="1" noChangeArrowheads="1"/>
          </p:cNvSpPr>
          <p:nvPr>
            <p:ph type="title" idx="4294967295"/>
          </p:nvPr>
        </p:nvSpPr>
        <p:spPr>
          <a:xfrm>
            <a:off x="612775" y="228600"/>
            <a:ext cx="8153400" cy="990600"/>
          </a:xfrm>
        </p:spPr>
        <p:txBody>
          <a:bodyPr/>
          <a:lstStyle/>
          <a:p>
            <a:pPr eaLnBrk="1" hangingPunct="1">
              <a:defRPr/>
            </a:pPr>
            <a:r>
              <a:rPr lang="pt-BR" sz="4000" b="1" dirty="0" smtClean="0">
                <a:effectLst>
                  <a:outerShdw blurRad="38100" dist="38100" dir="2700000" algn="tl">
                    <a:srgbClr val="C0C0C0"/>
                  </a:outerShdw>
                </a:effectLst>
              </a:rPr>
              <a:t>Leitura </a:t>
            </a:r>
            <a:r>
              <a:rPr lang="pt-BR" sz="4000" b="1" dirty="0" smtClean="0">
                <a:effectLst>
                  <a:outerShdw blurRad="38100" dist="38100" dir="2700000" algn="tl">
                    <a:srgbClr val="C0C0C0"/>
                  </a:outerShdw>
                </a:effectLst>
              </a:rPr>
              <a:t>Recomendada </a:t>
            </a:r>
            <a:endParaRPr lang="en-US" sz="4000" b="1" dirty="0" smtClean="0">
              <a:effectLst>
                <a:outerShdw blurRad="38100" dist="38100" dir="2700000" algn="tl">
                  <a:srgbClr val="C0C0C0"/>
                </a:outerShdw>
              </a:effectLst>
            </a:endParaRPr>
          </a:p>
        </p:txBody>
      </p:sp>
      <p:sp>
        <p:nvSpPr>
          <p:cNvPr id="2076675" name="Rectangle 3"/>
          <p:cNvSpPr>
            <a:spLocks noGrp="1" noChangeArrowheads="1"/>
          </p:cNvSpPr>
          <p:nvPr>
            <p:ph sz="quarter" idx="4294967295"/>
          </p:nvPr>
        </p:nvSpPr>
        <p:spPr>
          <a:xfrm>
            <a:off x="612775" y="1600200"/>
            <a:ext cx="8153400" cy="4495800"/>
          </a:xfrm>
        </p:spPr>
        <p:txBody>
          <a:bodyPr/>
          <a:lstStyle/>
          <a:p>
            <a:pPr eaLnBrk="1" hangingPunct="1">
              <a:defRPr/>
            </a:pPr>
            <a:endParaRPr lang="en-US" sz="2500" dirty="0" smtClean="0">
              <a:solidFill>
                <a:srgbClr val="333300"/>
              </a:solidFill>
              <a:effectLst>
                <a:outerShdw blurRad="38100" dist="38100" dir="2700000" algn="tl">
                  <a:srgbClr val="C0C0C0"/>
                </a:outerShdw>
              </a:effectLst>
            </a:endParaRPr>
          </a:p>
          <a:p>
            <a:pPr marL="363538" indent="-363538">
              <a:lnSpc>
                <a:spcPct val="90000"/>
              </a:lnSpc>
            </a:pPr>
            <a:r>
              <a:rPr lang="pt-BR" altLang="pt-BR" sz="2800" dirty="0" smtClean="0">
                <a:solidFill>
                  <a:srgbClr val="FF0000"/>
                </a:solidFill>
                <a:latin typeface="Arial" panose="020B0604020202020204" pitchFamily="34" charset="0"/>
              </a:rPr>
              <a:t>AUSTROADS</a:t>
            </a:r>
          </a:p>
          <a:p>
            <a:pPr marL="684213" lvl="1" indent="-363538">
              <a:lnSpc>
                <a:spcPct val="90000"/>
              </a:lnSpc>
            </a:pPr>
            <a:r>
              <a:rPr lang="pt-BR" altLang="pt-BR" sz="2500" b="1" dirty="0" err="1" smtClean="0">
                <a:solidFill>
                  <a:srgbClr val="FF0000"/>
                </a:solidFill>
                <a:latin typeface="Arial" panose="020B0604020202020204" pitchFamily="34" charset="0"/>
              </a:rPr>
              <a:t>Freeway</a:t>
            </a:r>
            <a:r>
              <a:rPr lang="pt-BR" altLang="pt-BR" sz="2500" b="1" dirty="0" smtClean="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Traffic</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Flow</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under</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Congested</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Conditions</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Literature</a:t>
            </a:r>
            <a:r>
              <a:rPr lang="pt-BR" altLang="pt-BR" sz="2500" b="1" dirty="0">
                <a:solidFill>
                  <a:srgbClr val="FF0000"/>
                </a:solidFill>
                <a:latin typeface="Arial" panose="020B0604020202020204" pitchFamily="34" charset="0"/>
              </a:rPr>
              <a:t> </a:t>
            </a:r>
            <a:r>
              <a:rPr lang="pt-BR" altLang="pt-BR" sz="2500" b="1" dirty="0" err="1">
                <a:solidFill>
                  <a:srgbClr val="FF0000"/>
                </a:solidFill>
                <a:latin typeface="Arial" panose="020B0604020202020204" pitchFamily="34" charset="0"/>
              </a:rPr>
              <a:t>Review</a:t>
            </a:r>
            <a:r>
              <a:rPr lang="pt-BR" altLang="pt-BR" sz="2500" dirty="0">
                <a:solidFill>
                  <a:srgbClr val="FF0000"/>
                </a:solidFill>
                <a:latin typeface="Arial" panose="020B0604020202020204" pitchFamily="34" charset="0"/>
              </a:rPr>
              <a:t>. AP-R318/08</a:t>
            </a:r>
            <a:r>
              <a:rPr lang="pt-BR" altLang="pt-BR" sz="2500" dirty="0" smtClean="0">
                <a:solidFill>
                  <a:srgbClr val="FF0000"/>
                </a:solidFill>
                <a:latin typeface="Arial" panose="020B0604020202020204" pitchFamily="34" charset="0"/>
              </a:rPr>
              <a:t>.</a:t>
            </a:r>
            <a:endParaRPr lang="pt-BR" altLang="pt-BR" sz="2500" dirty="0">
              <a:solidFill>
                <a:srgbClr val="FF0000"/>
              </a:solidFill>
              <a:latin typeface="Arial" panose="020B0604020202020204" pitchFamily="34" charset="0"/>
            </a:endParaRPr>
          </a:p>
        </p:txBody>
      </p:sp>
      <p:sp>
        <p:nvSpPr>
          <p:cNvPr id="200707"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extLst>
      <p:ext uri="{BB962C8B-B14F-4D97-AF65-F5344CB8AC3E}">
        <p14:creationId xmlns:p14="http://schemas.microsoft.com/office/powerpoint/2010/main" val="7132193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12258</TotalTime>
  <Words>8343</Words>
  <Application>Microsoft Office PowerPoint</Application>
  <PresentationFormat>Apresentação na tela (4:3)</PresentationFormat>
  <Paragraphs>1614</Paragraphs>
  <Slides>137</Slides>
  <Notes>137</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137</vt:i4>
      </vt:variant>
    </vt:vector>
  </HeadingPairs>
  <TitlesOfParts>
    <vt:vector size="148" baseType="lpstr">
      <vt:lpstr>ＭＳ Ｐゴシック</vt:lpstr>
      <vt:lpstr>Arial</vt:lpstr>
      <vt:lpstr>Arial Narrow</vt:lpstr>
      <vt:lpstr>Calibri</vt:lpstr>
      <vt:lpstr>Franklin Gothic Medium Cond</vt:lpstr>
      <vt:lpstr>Script MT Bold</vt:lpstr>
      <vt:lpstr>Times New Roman</vt:lpstr>
      <vt:lpstr>Tw Cen MT</vt:lpstr>
      <vt:lpstr>Wingdings</vt:lpstr>
      <vt:lpstr>Wingdings 2</vt:lpstr>
      <vt:lpstr>Mediano</vt:lpstr>
      <vt:lpstr>PTR 5917 – ITS</vt:lpstr>
      <vt:lpstr>Objetivos</vt:lpstr>
      <vt:lpstr>Apresentação do PowerPoint</vt:lpstr>
      <vt:lpstr>Apresentação do PowerPoint</vt:lpstr>
      <vt:lpstr>Apresentação do PowerPoint</vt:lpstr>
      <vt:lpstr>Leitura Recomendada  </vt:lpstr>
      <vt:lpstr>Apresentação do PowerPoint</vt:lpstr>
      <vt:lpstr>Apresentação do PowerPoint</vt:lpstr>
      <vt:lpstr>Apresentação do PowerPoint</vt:lpstr>
      <vt:lpstr>ABNT/ISO 14813-1: Grupo de serviços “operações e gerenciamento de tráfego”</vt:lpstr>
      <vt:lpstr>Operações e gerenciamento de tráfego:  AUSTROADS  </vt:lpstr>
      <vt:lpstr>Apresentação do PowerPoint</vt:lpstr>
      <vt:lpstr>Apresentação do PowerPoint</vt:lpstr>
      <vt:lpstr>Apresentação do PowerPoint</vt:lpstr>
      <vt:lpstr>Apresentação do PowerPoint</vt:lpstr>
      <vt:lpstr>Operações e gerenciamento de tráfego (Traffic Management): Serviços/funções envolvidas   </vt:lpstr>
      <vt:lpstr>Operações e gerenciamento de tráfego (Traffic Management):   Variantes (outros tipos) de serviços</vt:lpstr>
      <vt:lpstr>Apresentação do PowerPoint</vt:lpstr>
      <vt:lpstr>Apresentação do PowerPoint</vt:lpstr>
      <vt:lpstr>Exemplo de ITS em Rodovias</vt:lpstr>
      <vt:lpstr>Ger. de Tráfego em Rodovias  Serviços/funções envolvidas   </vt:lpstr>
      <vt:lpstr>ITS em Rodovias</vt:lpstr>
      <vt:lpstr>Apresentação do PowerPoint</vt:lpstr>
      <vt:lpstr>Apresentação do PowerPoint</vt:lpstr>
      <vt:lpstr>Apresentação do PowerPoint</vt:lpstr>
      <vt:lpstr>Apresentação do PowerPoint</vt:lpstr>
      <vt:lpstr>Apresentação do PowerPoint</vt:lpstr>
      <vt:lpstr>Operações e gerenciamento de tráfego (Traffic Management): Serviços/funções envolvidas   </vt:lpstr>
      <vt:lpstr>Operações e gerenciamento de tráfego: Gerenciamento de incidentes relacionados (à rede de) transportes</vt:lpstr>
      <vt:lpstr>Operações e gerenciamento de tráfego: (ABNT/ISO 14813-1) Gerenciamento de incidentes relacionados (à rede de) transportes</vt:lpstr>
      <vt:lpstr>Operações e gerenciamento de tráfego: (ABNT/ISO 14813-1) Gerenciamento de incidentes relacionados (à rede de) transportes</vt:lpstr>
      <vt:lpstr>Apresentação do PowerPoint</vt:lpstr>
      <vt:lpstr>Apresentação do PowerPoint</vt:lpstr>
      <vt:lpstr>Apresentação do PowerPoint</vt:lpstr>
      <vt:lpstr>Apresentação do PowerPoint</vt:lpstr>
      <vt:lpstr>ITS em Rodovias</vt:lpstr>
      <vt:lpstr>ITS em Rodovias:  gerência de incidentes </vt:lpstr>
      <vt:lpstr>Apresentação do PowerPoint</vt:lpstr>
      <vt:lpstr>Tsunami Brasileiro</vt:lpstr>
      <vt:lpstr>Apresentação do PowerPoint</vt:lpstr>
      <vt:lpstr>Apresentação do PowerPoint</vt:lpstr>
      <vt:lpstr>Apresentação do PowerPoint</vt:lpstr>
      <vt:lpstr>Apresentação do PowerPoint</vt:lpstr>
      <vt:lpstr>Apresentação do PowerPoint</vt:lpstr>
      <vt:lpstr>Operações e gerenciamento de tráfego (Traffic Management): Serviços/funções envolvidas   </vt:lpstr>
      <vt:lpstr>Operações e gerenciamento de tráfego: (ITS CANADA) Gerenciamento e controle (dos fluxos) de tráfego </vt:lpstr>
      <vt:lpstr>Operações e gerenciamento de tráfego: (ABNT/ISO 14813-1) Gerenciamento e controle (dos fluxos) de tráfego </vt:lpstr>
      <vt:lpstr>Operações e gerenciamento de tráfego: (ABNT/ISO 14813-1) Gerenciamento e controle (dos fluxos) de tráfego </vt:lpstr>
      <vt:lpstr>Forma de Apresentação</vt:lpstr>
      <vt:lpstr>Operações e Gerenciamento de Tráfego: Gerenciamento e controle (dos fluxos) de tráfego</vt:lpstr>
      <vt:lpstr>Operações e Gerenciamento de Tráfego: Gerenciamento e controle (dos fluxos) de tráfego</vt:lpstr>
      <vt:lpstr>Apresentação do PowerPoint</vt:lpstr>
      <vt:lpstr>Apresentação do PowerPoint</vt:lpstr>
      <vt:lpstr>Apresentação do PowerPoint</vt:lpstr>
      <vt:lpstr>Apresentação do PowerPoint</vt:lpstr>
      <vt:lpstr>Apresentação do PowerPoint</vt:lpstr>
      <vt:lpstr>Operações e gerenciamento de tráfego (Traffic Management): Serviços/funções envolvidas   </vt:lpstr>
      <vt:lpstr>Operações e gerenciamento de tráfego: (ABNT/ISO 14813-1) Gerenciamento de demanda</vt:lpstr>
      <vt:lpstr>Operações e gerenciamento de tráfego: (ABNT/ISO 14813-1) Gerenciamento de demanda</vt:lpstr>
      <vt:lpstr>    Soluções para o Tráfego Urbano Kapsch TrafficCom</vt:lpstr>
      <vt:lpstr>Operações e Gerenciamento de Tráfego Gerenciamento de demanda</vt:lpstr>
      <vt:lpstr>Apresentação do PowerPoint</vt:lpstr>
      <vt:lpstr>Apresentação do PowerPoint</vt:lpstr>
      <vt:lpstr>Reflexões:  Potencial de Impactos e Impactos Medidos  Gerenciamento de Estacionamentos: Cologne (Alemanha) </vt:lpstr>
      <vt:lpstr>Reflexões:  Potencial de Impactos e Impactos Medidos  Gerenciamento de Estacionamentos: Cologne (Alemanha) </vt:lpstr>
      <vt:lpstr>Apresentação do PowerPoint</vt:lpstr>
      <vt:lpstr>Reflexões:  Potencial de Impactos e Impactos Medidos  “Gerenciamento ambiental”: Atenas (Grécia) </vt:lpstr>
      <vt:lpstr>Modelos para Reflexões</vt:lpstr>
      <vt:lpstr>Apresentação do PowerPoint</vt:lpstr>
      <vt:lpstr>Operações e gerenciamento de tráfego (Traffic Management): Serviços/funções envolvidas   </vt:lpstr>
      <vt:lpstr>Operações e gerenciamento de tráfego: (ABNT/ISO 14813-1) Diretrizes/ cumprimento das regras de trânsito</vt:lpstr>
      <vt:lpstr>Operações e gerenciamento de tráfego:  Diretrizes/ cumprimento das regras de trânsito</vt:lpstr>
      <vt:lpstr>Operações e gerenciamento de tráfego:  Diretrizes/ cumprimento das regras de trânsito</vt:lpstr>
      <vt:lpstr>Operações e gerenciamento de tráfego:  Diretrizes/ cumprimento das regras de trânsito</vt:lpstr>
      <vt:lpstr>Apresentação do PowerPoint</vt:lpstr>
      <vt:lpstr>Apresentação do PowerPoint</vt:lpstr>
      <vt:lpstr>Apresentação do PowerPoint</vt:lpstr>
      <vt:lpstr> Os sistemas de identificação veicular, em especial o reconhecimento automático de placas  Ely Bernardi </vt:lpstr>
      <vt:lpstr> Os sistemas de identificação veicular, em especial o reconhecimento automático de placas  Ely Bernardi </vt:lpstr>
      <vt:lpstr>Apresentação do PowerPoint</vt:lpstr>
      <vt:lpstr>Outras falhas: “poluição” na extração da imagem</vt:lpstr>
      <vt:lpstr>Outras falhas: placa escondida</vt:lpstr>
      <vt:lpstr>Apresentação do PowerPoint</vt:lpstr>
      <vt:lpstr>Apresentação do PowerPoint</vt:lpstr>
      <vt:lpstr>Apresentação do PowerPoint</vt:lpstr>
      <vt:lpstr>Proposta de classificação de falhas (II)</vt:lpstr>
      <vt:lpstr>Apresentação do PowerPoint</vt:lpstr>
      <vt:lpstr>Análise experimental</vt:lpstr>
      <vt:lpstr>Leitura de placas, radar fixo (I)</vt:lpstr>
      <vt:lpstr>Leitura de placas, radar fixo (II)</vt:lpstr>
      <vt:lpstr>Leitura de placas, radar fixo (III)</vt:lpstr>
      <vt:lpstr>Leitura de placas, radar fixo (IV)</vt:lpstr>
      <vt:lpstr>Leitura de placas, radar fixo (V)</vt:lpstr>
      <vt:lpstr>Leitura de placas, radar fixo (VI)</vt:lpstr>
      <vt:lpstr>Aproveitamento de imagens de infratores (I)</vt:lpstr>
      <vt:lpstr>Aproveitamento de imagens de infratores (II)</vt:lpstr>
      <vt:lpstr>Leitura de placas, câmera de vídeo</vt:lpstr>
      <vt:lpstr>Leituras Complementares</vt:lpstr>
      <vt:lpstr>Leitura Recomendada </vt:lpstr>
      <vt:lpstr>PTR5917 – ITS</vt:lpstr>
      <vt:lpstr>Gerenciamento de Tráfego: Natureza da aplicação</vt:lpstr>
      <vt:lpstr>Gerenciamento de Tráfego: Natureza da aplicação</vt:lpstr>
      <vt:lpstr>Apresentação do PowerPoint</vt:lpstr>
      <vt:lpstr>Operações e gerenciamento de tráfego (Traffic Management): Serviços/funções envolvidas   </vt:lpstr>
      <vt:lpstr>Operações e gerenciamento de tráfego: (ABNT/ISO 14813-1) Gerenciamento de manutenção da infraestrutura do transporte </vt:lpstr>
      <vt:lpstr>Modelos para Reflexões</vt:lpstr>
      <vt:lpstr>PTR2580 - Leitura Citada</vt:lpstr>
      <vt:lpstr>Apresentação do PowerPoint</vt:lpstr>
      <vt:lpstr>Reflexões:  Potencial de Impactos e Impactos Medidos  Controle de Acesso: Barcelona (Espanha)</vt:lpstr>
      <vt:lpstr>Modelo para Reflexões:  Barcelona (Espanha)</vt:lpstr>
      <vt:lpstr>Modelo para Reflexões:  Barcelona (Espanha)</vt:lpstr>
      <vt:lpstr>Modelo para Reflexões:  Barcelona (Espanha)</vt:lpstr>
      <vt:lpstr>Modelo para Reflexões:  Estocolmo (Suécia)</vt:lpstr>
      <vt:lpstr>Modelo para Reflexões:  Estocolmo (Suécia)</vt:lpstr>
      <vt:lpstr>Modelo para Reflexões:  Estocolmo (Suécia)</vt:lpstr>
      <vt:lpstr> Os sistemas de identificação veicular, em especial o reconhecimento automático de placas  Ely Bernardi </vt:lpstr>
      <vt:lpstr> Os sistemas de identificação veicular, em especial o reconhecimento automático de placas  Ely Bernardi </vt:lpstr>
      <vt:lpstr>Apresentação do PowerPoint</vt:lpstr>
      <vt:lpstr>Outras falhas: “poluição” na extração da imagem</vt:lpstr>
      <vt:lpstr>Outras falhas: placa escondida</vt:lpstr>
      <vt:lpstr>Apresentação do PowerPoint</vt:lpstr>
      <vt:lpstr>Apresentação do PowerPoint</vt:lpstr>
      <vt:lpstr>Apresentação do PowerPoint</vt:lpstr>
      <vt:lpstr>Proposta de classificação de falhas (I)</vt:lpstr>
      <vt:lpstr>Proposta de classificação de falhas (II)</vt:lpstr>
      <vt:lpstr>Proposta de classificação de falhas (III)</vt:lpstr>
      <vt:lpstr>Apresentação do PowerPoint</vt:lpstr>
      <vt:lpstr>Análise experimental</vt:lpstr>
      <vt:lpstr>Leitura de placas, radar fixo (I)</vt:lpstr>
      <vt:lpstr>Leitura de placas, radar fixo (II)</vt:lpstr>
      <vt:lpstr>Leitura de placas, radar fixo (III)</vt:lpstr>
      <vt:lpstr>Leitura de placas, radar fixo (IV)</vt:lpstr>
      <vt:lpstr>Leitura de placas, radar fixo (V)</vt:lpstr>
      <vt:lpstr>Leitura de placas, radar fixo (VI)</vt:lpstr>
      <vt:lpstr>Aproveitamento de imagens de infratores (I)</vt:lpstr>
      <vt:lpstr>Aproveitamento de imagens de infratores (II)</vt:lpstr>
      <vt:lpstr>Leitura de placas, câmera de vídeo</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User</cp:lastModifiedBy>
  <cp:revision>177</cp:revision>
  <dcterms:created xsi:type="dcterms:W3CDTF">2005-03-07T11:25:49Z</dcterms:created>
  <dcterms:modified xsi:type="dcterms:W3CDTF">2017-10-17T16:10:01Z</dcterms:modified>
</cp:coreProperties>
</file>