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91" r:id="rId2"/>
    <p:sldId id="639" r:id="rId3"/>
    <p:sldId id="598" r:id="rId4"/>
    <p:sldId id="641" r:id="rId5"/>
    <p:sldId id="640" r:id="rId6"/>
    <p:sldId id="593" r:id="rId7"/>
    <p:sldId id="594" r:id="rId8"/>
    <p:sldId id="637" r:id="rId9"/>
    <p:sldId id="589" r:id="rId10"/>
    <p:sldId id="590" r:id="rId11"/>
    <p:sldId id="592" r:id="rId12"/>
    <p:sldId id="599" r:id="rId13"/>
    <p:sldId id="642" r:id="rId14"/>
    <p:sldId id="654" r:id="rId15"/>
    <p:sldId id="649" r:id="rId16"/>
    <p:sldId id="650" r:id="rId17"/>
    <p:sldId id="647" r:id="rId18"/>
    <p:sldId id="652" r:id="rId19"/>
    <p:sldId id="653" r:id="rId20"/>
    <p:sldId id="656" r:id="rId21"/>
    <p:sldId id="643" r:id="rId22"/>
    <p:sldId id="655" r:id="rId23"/>
    <p:sldId id="645" r:id="rId24"/>
    <p:sldId id="646" r:id="rId25"/>
    <p:sldId id="657" r:id="rId26"/>
    <p:sldId id="644" r:id="rId27"/>
    <p:sldId id="638" r:id="rId28"/>
    <p:sldId id="600" r:id="rId29"/>
    <p:sldId id="628" r:id="rId30"/>
    <p:sldId id="609" r:id="rId31"/>
    <p:sldId id="615" r:id="rId32"/>
    <p:sldId id="627" r:id="rId33"/>
    <p:sldId id="613" r:id="rId34"/>
    <p:sldId id="607" r:id="rId35"/>
    <p:sldId id="612" r:id="rId36"/>
    <p:sldId id="621" r:id="rId37"/>
    <p:sldId id="623" r:id="rId38"/>
    <p:sldId id="622" r:id="rId39"/>
    <p:sldId id="629" r:id="rId40"/>
    <p:sldId id="659" r:id="rId41"/>
    <p:sldId id="660" r:id="rId42"/>
    <p:sldId id="658" r:id="rId4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A50021"/>
    <a:srgbClr val="FFFF66"/>
    <a:srgbClr val="FFFFCC"/>
    <a:srgbClr val="993300"/>
    <a:srgbClr val="33CC33"/>
    <a:srgbClr val="CCCCFF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8901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59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437CA99-ABE5-450B-97AF-4B78CEADA4AE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55B9452-BA78-412A-B4A8-872C8DD199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7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8901-82E4-416A-8878-6BF92FD6D5D8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39165-51C7-4529-97A9-0BAFE1E0E6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26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9165-51C7-4529-97A9-0BAFE1E0E61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91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8577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32910" y="6356352"/>
            <a:ext cx="55389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CF044C-13DF-417B-9896-08B5CADA8C44}" type="datetimeFigureOut">
              <a:rPr lang="pt-BR" smtClean="0"/>
              <a:pPr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F8DFB5F-7BA0-4C4B-8CB3-5DEE1CA7EA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5536" y="231094"/>
            <a:ext cx="7488832" cy="55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15926" y="928670"/>
            <a:ext cx="8442355" cy="5524518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30239" y="9347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5654" y="126092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00"/>
        </a:spcBef>
        <a:spcAft>
          <a:spcPts val="400"/>
        </a:spcAft>
        <a:buClr>
          <a:srgbClr val="990000"/>
        </a:buClr>
        <a:buSzPct val="70000"/>
        <a:buFont typeface="Wingdings" pitchFamily="2" charset="2"/>
        <a:buChar char="q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4625" algn="l" defTabSz="914400" rtl="0" eaLnBrk="1" latinLnBrk="0" hangingPunct="1">
        <a:spcBef>
          <a:spcPts val="0"/>
        </a:spcBef>
        <a:spcAft>
          <a:spcPts val="400"/>
        </a:spcAft>
        <a:buClr>
          <a:srgbClr val="990000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3038" algn="l" defTabSz="914400" rtl="0" eaLnBrk="1" latinLnBrk="0" hangingPunct="1">
        <a:spcBef>
          <a:spcPts val="0"/>
        </a:spcBef>
        <a:spcAft>
          <a:spcPts val="400"/>
        </a:spcAft>
        <a:buClr>
          <a:srgbClr val="990000"/>
        </a:buClr>
        <a:buSzPct val="70000"/>
        <a:buFont typeface="Calibri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Computers_Limited" TargetMode="External"/><Relationship Id="rId2" Type="http://schemas.openxmlformats.org/officeDocument/2006/relationships/hyperlink" Target="https://en.wikipedia.org/wiki/Cubic_Transportation_System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png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tfl.gov.uk/bus-route-maps/central-london-night-bus-map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2091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63383" y="31101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16288" algn="l"/>
              </a:tabLst>
            </a:pPr>
            <a:r>
              <a:rPr lang="pt-BR" dirty="0" err="1" smtClean="0"/>
              <a:t>sss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636912"/>
            <a:ext cx="8186766" cy="1296144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/>
              <a:t>TRANSPORT FOR LONDON - </a:t>
            </a:r>
            <a:r>
              <a:rPr lang="pt-BR" sz="2800" dirty="0" err="1" smtClean="0"/>
              <a:t>TfL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i="1" dirty="0" smtClean="0"/>
              <a:t>APLICAÇÕES DE ITS NO SISTEMA DE ÔNIBUS</a:t>
            </a:r>
            <a:r>
              <a:rPr lang="pt-BR" sz="2200" i="1" dirty="0" smtClean="0"/>
              <a:t/>
            </a:r>
            <a:br>
              <a:rPr lang="pt-BR" sz="2200" i="1" dirty="0" smtClean="0"/>
            </a:br>
            <a:r>
              <a:rPr lang="pt-BR" sz="1800" i="1" dirty="0" smtClean="0"/>
              <a:t>novembro-2015</a:t>
            </a:r>
            <a:r>
              <a:rPr lang="pt-BR" sz="2200" i="1" dirty="0" smtClean="0"/>
              <a:t> </a:t>
            </a:r>
            <a:endParaRPr lang="pt-BR" sz="22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706439" y="3852292"/>
            <a:ext cx="3663950" cy="5336"/>
            <a:chOff x="706439" y="3852292"/>
            <a:chExt cx="3663950" cy="5336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06439" y="3852292"/>
              <a:ext cx="3663950" cy="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06439" y="3857628"/>
              <a:ext cx="3663950" cy="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813" y="4247047"/>
            <a:ext cx="936110" cy="100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652120" y="5705841"/>
            <a:ext cx="3034680" cy="43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0" dirty="0" smtClean="0"/>
              <a:t>Arnaldo Luís Santos Pereira</a:t>
            </a:r>
            <a:endParaRPr lang="pt-BR" sz="2200" b="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716016" y="5129448"/>
            <a:ext cx="3970784" cy="865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 smtClean="0"/>
              <a:t>PTR 5917 – FUNDAMENTOS DE ITS</a:t>
            </a:r>
            <a:endParaRPr lang="pt-BR" sz="18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ÔNIBUS - ATRIBUIÇÕES</a:t>
            </a:r>
            <a:r>
              <a:rPr lang="pt-BR" baseline="30000" dirty="0">
                <a:solidFill>
                  <a:srgbClr val="0000FF"/>
                </a:solidFill>
              </a:rPr>
              <a:t>[1]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8370" y="1592797"/>
            <a:ext cx="2520000" cy="432047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PREFEITO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55975" y="1340768"/>
            <a:ext cx="4238203" cy="936104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sz="1400" dirty="0" smtClean="0">
                <a:solidFill>
                  <a:schemeClr val="bg1"/>
                </a:solidFill>
              </a:rPr>
              <a:t>Presidente </a:t>
            </a:r>
            <a:r>
              <a:rPr lang="pt-BR" sz="1400" dirty="0" err="1" smtClean="0">
                <a:solidFill>
                  <a:schemeClr val="bg1"/>
                </a:solidFill>
              </a:rPr>
              <a:t>TfL</a:t>
            </a:r>
            <a:endParaRPr lang="pt-B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pt-BR" sz="1400" dirty="0" smtClean="0">
                <a:solidFill>
                  <a:schemeClr val="bg1"/>
                </a:solidFill>
              </a:rPr>
              <a:t>Estabelecimento de Estratégias</a:t>
            </a:r>
          </a:p>
          <a:p>
            <a:pPr>
              <a:buClr>
                <a:schemeClr val="bg1"/>
              </a:buClr>
            </a:pPr>
            <a:r>
              <a:rPr lang="pt-BR" sz="1400" dirty="0" smtClean="0">
                <a:solidFill>
                  <a:schemeClr val="bg1"/>
                </a:solidFill>
              </a:rPr>
              <a:t>Estabelecimento de Tarifas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48370" y="3320988"/>
            <a:ext cx="25200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TRANSPORT for LONDON</a:t>
            </a:r>
            <a:endParaRPr lang="pt-BR" sz="18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48370" y="5337212"/>
            <a:ext cx="2520000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OPERADORES PRIVADOS</a:t>
            </a:r>
            <a:endParaRPr lang="pt-BR" sz="1800" dirty="0"/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4355975" y="2600537"/>
            <a:ext cx="4238203" cy="18729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400" dirty="0" smtClean="0"/>
              <a:t>Planejamento e Contratação dos Serviços</a:t>
            </a:r>
          </a:p>
          <a:p>
            <a:pPr>
              <a:buClrTx/>
            </a:pPr>
            <a:r>
              <a:rPr lang="pt-BR" sz="1400" dirty="0" smtClean="0"/>
              <a:t>Monitoração da Produção e da qualidade</a:t>
            </a:r>
          </a:p>
          <a:p>
            <a:pPr>
              <a:buClrTx/>
            </a:pPr>
            <a:r>
              <a:rPr lang="pt-BR" sz="1400" dirty="0" smtClean="0"/>
              <a:t>Consultoria</a:t>
            </a:r>
          </a:p>
          <a:p>
            <a:pPr>
              <a:buClrTx/>
            </a:pPr>
            <a:r>
              <a:rPr lang="pt-BR" sz="1400" dirty="0" smtClean="0"/>
              <a:t>Bilhetagem e Arrecadação</a:t>
            </a:r>
          </a:p>
          <a:p>
            <a:pPr>
              <a:buClrTx/>
            </a:pPr>
            <a:r>
              <a:rPr lang="pt-BR" sz="1400" dirty="0" smtClean="0"/>
              <a:t>Infraestrutura de Rastreamento de Veículos</a:t>
            </a:r>
          </a:p>
          <a:p>
            <a:pPr>
              <a:buClrTx/>
            </a:pPr>
            <a:r>
              <a:rPr lang="pt-BR" sz="1400" dirty="0" smtClean="0"/>
              <a:t>Paradas / Terminais / Prioridades para os ônibus</a:t>
            </a:r>
          </a:p>
          <a:p>
            <a:pPr>
              <a:buClrTx/>
            </a:pPr>
            <a:r>
              <a:rPr lang="pt-BR" sz="1400" dirty="0" smtClean="0"/>
              <a:t>Informação, Pesquisa e Orientação</a:t>
            </a:r>
          </a:p>
          <a:p>
            <a:pPr>
              <a:buClrTx/>
            </a:pPr>
            <a:endParaRPr lang="pt-BR" sz="1400" dirty="0"/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4355975" y="4797152"/>
            <a:ext cx="4238203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400" dirty="0" smtClean="0"/>
              <a:t>Contratos para produção dos serviços - Licitações</a:t>
            </a:r>
          </a:p>
          <a:p>
            <a:pPr>
              <a:buClrTx/>
            </a:pPr>
            <a:r>
              <a:rPr lang="pt-BR" sz="1400" dirty="0" smtClean="0"/>
              <a:t>Operação dos Serviços nos Padrões </a:t>
            </a:r>
            <a:r>
              <a:rPr lang="pt-BR" sz="1400" dirty="0" err="1" smtClean="0"/>
              <a:t>TfL</a:t>
            </a:r>
            <a:endParaRPr lang="pt-BR" sz="1400" dirty="0" smtClean="0"/>
          </a:p>
          <a:p>
            <a:pPr>
              <a:buClrTx/>
            </a:pPr>
            <a:r>
              <a:rPr lang="pt-BR" sz="1400" dirty="0" smtClean="0"/>
              <a:t>Contratação equipes</a:t>
            </a:r>
          </a:p>
          <a:p>
            <a:pPr>
              <a:buClrTx/>
            </a:pPr>
            <a:r>
              <a:rPr lang="pt-BR" sz="1400" dirty="0" smtClean="0"/>
              <a:t>Propriedade dos ativos, incluindo ônibus e garagens</a:t>
            </a:r>
            <a:endParaRPr lang="pt-BR" sz="1400" dirty="0"/>
          </a:p>
        </p:txBody>
      </p:sp>
      <p:cxnSp>
        <p:nvCxnSpPr>
          <p:cNvPr id="11" name="Conector de seta reta 10"/>
          <p:cNvCxnSpPr>
            <a:stCxn id="3" idx="3"/>
            <a:endCxn id="4" idx="1"/>
          </p:cNvCxnSpPr>
          <p:nvPr/>
        </p:nvCxnSpPr>
        <p:spPr>
          <a:xfrm flipV="1">
            <a:off x="3568370" y="1808820"/>
            <a:ext cx="78760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6" idx="3"/>
            <a:endCxn id="8" idx="1"/>
          </p:cNvCxnSpPr>
          <p:nvPr/>
        </p:nvCxnSpPr>
        <p:spPr>
          <a:xfrm>
            <a:off x="3568370" y="3537012"/>
            <a:ext cx="78760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3"/>
            <a:endCxn id="9" idx="1"/>
          </p:cNvCxnSpPr>
          <p:nvPr/>
        </p:nvCxnSpPr>
        <p:spPr>
          <a:xfrm>
            <a:off x="3568370" y="5553236"/>
            <a:ext cx="7876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6" idx="2"/>
            <a:endCxn id="7" idx="0"/>
          </p:cNvCxnSpPr>
          <p:nvPr/>
        </p:nvCxnSpPr>
        <p:spPr>
          <a:xfrm>
            <a:off x="2308370" y="3753036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3" idx="2"/>
            <a:endCxn id="6" idx="0"/>
          </p:cNvCxnSpPr>
          <p:nvPr/>
        </p:nvCxnSpPr>
        <p:spPr>
          <a:xfrm>
            <a:off x="2308370" y="2024844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TRANSPORT FOR LONDON - OBJETIVOS ESTRATÉGICOS</a:t>
            </a:r>
            <a:r>
              <a:rPr lang="pt-BR" baseline="30000" dirty="0">
                <a:solidFill>
                  <a:srgbClr val="0000FF"/>
                </a:solidFill>
              </a:rPr>
              <a:t>[1]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OBJETIVOS ESTRATÉGICOS DO TRANSPORTE PÚBLICO</a:t>
            </a:r>
          </a:p>
          <a:p>
            <a:pPr lvl="1"/>
            <a:r>
              <a:rPr lang="pt-BR" dirty="0" smtClean="0"/>
              <a:t>Dar suporte ao desenvolvimento e ao crescimento da população</a:t>
            </a:r>
          </a:p>
          <a:p>
            <a:pPr lvl="1"/>
            <a:r>
              <a:rPr lang="pt-BR" dirty="0" smtClean="0"/>
              <a:t>Melhorar as oportunidades de transportes para todos</a:t>
            </a:r>
          </a:p>
          <a:p>
            <a:pPr lvl="1"/>
            <a:r>
              <a:rPr lang="pt-BR" dirty="0" smtClean="0"/>
              <a:t>Melhorar a qualidade de vida para todos</a:t>
            </a:r>
          </a:p>
          <a:p>
            <a:pPr lvl="1"/>
            <a:r>
              <a:rPr lang="pt-BR" dirty="0" smtClean="0"/>
              <a:t>Melhorar a segurança para todos</a:t>
            </a:r>
          </a:p>
          <a:p>
            <a:pPr lvl="1"/>
            <a:r>
              <a:rPr lang="pt-BR" dirty="0" smtClean="0"/>
              <a:t>Reduzir a contribuição do transporte para as</a:t>
            </a:r>
            <a:br>
              <a:rPr lang="pt-BR" dirty="0" smtClean="0"/>
            </a:br>
            <a:r>
              <a:rPr lang="pt-BR" dirty="0" smtClean="0"/>
              <a:t>mudanças climáticas</a:t>
            </a:r>
          </a:p>
          <a:p>
            <a:pPr lvl="1"/>
            <a:endParaRPr lang="pt-BR" dirty="0"/>
          </a:p>
          <a:p>
            <a:r>
              <a:rPr lang="pt-BR" dirty="0" smtClean="0"/>
              <a:t>OBJETIVOS DO SISTEMA DE ÔNIBUS</a:t>
            </a:r>
          </a:p>
          <a:p>
            <a:pPr lvl="1"/>
            <a:r>
              <a:rPr lang="pt-BR" dirty="0"/>
              <a:t>Serviços mais rápidos e </a:t>
            </a:r>
            <a:r>
              <a:rPr lang="pt-BR" dirty="0" smtClean="0"/>
              <a:t>confiáveis</a:t>
            </a:r>
          </a:p>
          <a:p>
            <a:pPr lvl="2"/>
            <a:r>
              <a:rPr lang="pt-BR" dirty="0"/>
              <a:t>“chegar e embarcar”</a:t>
            </a:r>
          </a:p>
          <a:p>
            <a:pPr lvl="1"/>
            <a:r>
              <a:rPr lang="pt-BR" dirty="0" smtClean="0"/>
              <a:t>Tarifas </a:t>
            </a:r>
            <a:r>
              <a:rPr lang="pt-BR" dirty="0"/>
              <a:t>simples e acessíveis</a:t>
            </a:r>
          </a:p>
          <a:p>
            <a:pPr lvl="1"/>
            <a:r>
              <a:rPr lang="pt-BR" dirty="0" smtClean="0"/>
              <a:t>Melhor gerenciamento do tráfego</a:t>
            </a:r>
          </a:p>
          <a:p>
            <a:pPr lvl="1"/>
            <a:r>
              <a:rPr lang="pt-BR" dirty="0" smtClean="0"/>
              <a:t>Aumento no conforto dos passageiros</a:t>
            </a:r>
          </a:p>
          <a:p>
            <a:pPr lvl="1"/>
            <a:r>
              <a:rPr lang="pt-BR" dirty="0" smtClean="0"/>
              <a:t>Informações simples nas paradas</a:t>
            </a:r>
          </a:p>
          <a:p>
            <a:pPr lvl="1"/>
            <a:r>
              <a:rPr lang="pt-BR" dirty="0" smtClean="0"/>
              <a:t>Informações online em tempo real </a:t>
            </a:r>
          </a:p>
          <a:p>
            <a:pPr lvl="1"/>
            <a:r>
              <a:rPr lang="pt-BR" dirty="0" smtClean="0"/>
              <a:t>CFTV efetivo e apoio policial</a:t>
            </a:r>
          </a:p>
          <a:p>
            <a:pPr lvl="1"/>
            <a:r>
              <a:rPr lang="pt-BR" dirty="0" smtClean="0"/>
              <a:t>Veículos e paradas acessíveis</a:t>
            </a:r>
          </a:p>
          <a:p>
            <a:pPr lvl="1"/>
            <a:r>
              <a:rPr lang="pt-BR" dirty="0" smtClean="0"/>
              <a:t>Veículos de baixa emissão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0423"/>
            <a:ext cx="40481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DA OPERAÇÃO/CONTRATAÇÃO</a:t>
            </a:r>
            <a:r>
              <a:rPr lang="pt-BR" baseline="30000" dirty="0">
                <a:solidFill>
                  <a:srgbClr val="0000FF"/>
                </a:solidFill>
              </a:rPr>
              <a:t>[1]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ATÉ 1985 – Todos os serviços operados diretamente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1985</a:t>
            </a:r>
          </a:p>
          <a:p>
            <a:pPr lvl="1"/>
            <a:r>
              <a:rPr lang="pt-BR" dirty="0" smtClean="0"/>
              <a:t>Primeiras linhas licitadas - Competição Operadora Oficial x Setor Privado</a:t>
            </a:r>
          </a:p>
          <a:p>
            <a:pPr lvl="1"/>
            <a:r>
              <a:rPr lang="pt-BR" dirty="0" smtClean="0"/>
              <a:t>Operação de ônibus desregulamentada na Grã-Bretanha, exceto Londres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1989 – Operador Oficial preparado para privatização</a:t>
            </a:r>
          </a:p>
          <a:p>
            <a:pPr lvl="1"/>
            <a:r>
              <a:rPr lang="pt-BR" dirty="0" smtClean="0"/>
              <a:t>Divisão em pequenas empresas</a:t>
            </a:r>
          </a:p>
          <a:p>
            <a:pPr lvl="1"/>
            <a:endParaRPr lang="pt-BR" dirty="0"/>
          </a:p>
          <a:p>
            <a:r>
              <a:rPr lang="pt-BR" dirty="0" smtClean="0"/>
              <a:t>1993 – 50% da rede licitada</a:t>
            </a:r>
          </a:p>
          <a:p>
            <a:pPr lvl="1"/>
            <a:r>
              <a:rPr lang="pt-BR" dirty="0" smtClean="0"/>
              <a:t>40% concedidos ao setor privado</a:t>
            </a:r>
          </a:p>
          <a:p>
            <a:pPr lvl="1"/>
            <a:endParaRPr lang="pt-BR" dirty="0"/>
          </a:p>
          <a:p>
            <a:r>
              <a:rPr lang="pt-BR" dirty="0" smtClean="0"/>
              <a:t>1994 – Privatização das empresas de propriedade do Estado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5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7115196" cy="642942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LONDRES</a:t>
            </a: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sz="2000" i="1" dirty="0" smtClean="0"/>
              <a:t>EQUIPAMENTOS E SISTEMAS DE ITS</a:t>
            </a:r>
            <a:endParaRPr lang="pt-BR" sz="20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82639" y="38522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648" y="4773056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7966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 smtClean="0"/>
              <a:t>iBus</a:t>
            </a:r>
            <a:r>
              <a:rPr lang="pt-BR" dirty="0" smtClean="0"/>
              <a:t> – UM PROJETO ABRANGENTE DE ITS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IMPLANTAÇÃO – 2006 A 2009</a:t>
            </a:r>
          </a:p>
          <a:p>
            <a:pPr lvl="1"/>
            <a:r>
              <a:rPr lang="pt-BR" dirty="0" smtClean="0"/>
              <a:t>29-Abril – 2009 – </a:t>
            </a:r>
            <a:r>
              <a:rPr lang="pt-BR" dirty="0" err="1" smtClean="0"/>
              <a:t>TfL</a:t>
            </a:r>
            <a:r>
              <a:rPr lang="pt-BR" dirty="0" smtClean="0"/>
              <a:t> anunciou que todos os ônibus estavam equipados</a:t>
            </a:r>
            <a:r>
              <a:rPr lang="pt-BR" sz="2400" baseline="30000" dirty="0" smtClean="0">
                <a:solidFill>
                  <a:srgbClr val="0000FF"/>
                </a:solidFill>
              </a:rPr>
              <a:t>[2</a:t>
            </a:r>
            <a:r>
              <a:rPr lang="pt-BR" sz="2400" baseline="30000" dirty="0">
                <a:solidFill>
                  <a:srgbClr val="0000FF"/>
                </a:solidFill>
              </a:rPr>
              <a:t>]</a:t>
            </a:r>
            <a:endParaRPr lang="pt-BR" sz="2400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ABRANGÊNCIA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Equipamentos Embarcados de Bilhetagem, Localização, Transmissão de Dados, </a:t>
            </a:r>
            <a:r>
              <a:rPr lang="pt-BR" dirty="0"/>
              <a:t>Informações aos Passageiros </a:t>
            </a:r>
            <a:r>
              <a:rPr lang="pt-BR" dirty="0" smtClean="0"/>
              <a:t>e Comunicação entre Agentes Operacionais</a:t>
            </a:r>
          </a:p>
          <a:p>
            <a:pPr lvl="1">
              <a:spcAft>
                <a:spcPts val="900"/>
              </a:spcAft>
            </a:pPr>
            <a:r>
              <a:rPr lang="pt-BR" dirty="0"/>
              <a:t>Sistema de Bilhetagem Integrada do sistema da </a:t>
            </a:r>
            <a:r>
              <a:rPr lang="pt-BR" dirty="0" err="1"/>
              <a:t>TfL</a:t>
            </a:r>
            <a:r>
              <a:rPr lang="pt-BR" dirty="0"/>
              <a:t> – </a:t>
            </a:r>
            <a:r>
              <a:rPr lang="pt-BR" dirty="0" err="1"/>
              <a:t>Oyester</a:t>
            </a:r>
            <a:r>
              <a:rPr lang="pt-BR" dirty="0"/>
              <a:t> </a:t>
            </a:r>
            <a:r>
              <a:rPr lang="pt-BR" dirty="0" err="1"/>
              <a:t>Card</a:t>
            </a:r>
            <a:endParaRPr lang="pt-BR" dirty="0"/>
          </a:p>
          <a:p>
            <a:pPr lvl="1">
              <a:spcAft>
                <a:spcPts val="900"/>
              </a:spcAft>
            </a:pPr>
            <a:r>
              <a:rPr lang="pt-BR" dirty="0" smtClean="0"/>
              <a:t>Prioridade dos ônibus nos semáforos – Upgrade do projeto anterior implantado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Sistema de Informações aos passageiros – </a:t>
            </a:r>
            <a:r>
              <a:rPr lang="pt-BR" dirty="0" err="1" smtClean="0"/>
              <a:t>Countdown</a:t>
            </a:r>
            <a:endParaRPr lang="pt-BR" dirty="0" smtClean="0"/>
          </a:p>
          <a:p>
            <a:pPr lvl="1">
              <a:spcAft>
                <a:spcPts val="900"/>
              </a:spcAft>
            </a:pPr>
            <a:r>
              <a:rPr lang="pt-BR" dirty="0" smtClean="0"/>
              <a:t>Monitoração e Controle Operacionais em Tempo Real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Centro de Operações de Transporte de Superfície e Tráfego – STTOC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Contratos “afinados” com Sistemas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6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BILHETAGEM – OYSTER CARD 1-2 </a:t>
            </a:r>
            <a:r>
              <a:rPr lang="pt-BR" baseline="30000" dirty="0" smtClean="0">
                <a:solidFill>
                  <a:srgbClr val="0000FF"/>
                </a:solidFill>
              </a:rPr>
              <a:t>[3]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24744"/>
            <a:ext cx="8229600" cy="523160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LANÇAMENTO – 2002-2003</a:t>
            </a:r>
          </a:p>
          <a:p>
            <a:endParaRPr lang="pt-BR" dirty="0" smtClean="0"/>
          </a:p>
          <a:p>
            <a:r>
              <a:rPr lang="pt-BR" dirty="0" smtClean="0"/>
              <a:t>CONTRATO INICIAL – PROJECT FINANCE – </a:t>
            </a:r>
            <a:r>
              <a:rPr lang="pt-BR" dirty="0" err="1" smtClean="0"/>
              <a:t>TfL</a:t>
            </a:r>
            <a:r>
              <a:rPr lang="pt-BR" dirty="0" smtClean="0"/>
              <a:t> x TRANSYS – ATÉ 2015</a:t>
            </a:r>
          </a:p>
          <a:p>
            <a:pPr lvl="1"/>
            <a:r>
              <a:rPr lang="pt-BR" dirty="0" smtClean="0"/>
              <a:t>Consórcio: EDS + </a:t>
            </a:r>
            <a:r>
              <a:rPr lang="pt-BR" dirty="0" err="1" smtClean="0"/>
              <a:t>Cubic</a:t>
            </a:r>
            <a:r>
              <a:rPr lang="pt-BR" dirty="0" smtClean="0"/>
              <a:t> </a:t>
            </a:r>
            <a:r>
              <a:rPr lang="pt-BR" dirty="0" err="1" smtClean="0"/>
              <a:t>Transportation</a:t>
            </a:r>
            <a:r>
              <a:rPr lang="pt-BR" dirty="0" smtClean="0"/>
              <a:t> – fornecimento e gerenciamento</a:t>
            </a:r>
          </a:p>
          <a:p>
            <a:pPr marL="1341438" lvl="1" indent="-982663"/>
            <a:r>
              <a:rPr lang="pt-BR" dirty="0" smtClean="0"/>
              <a:t>Fujitsu + WS Atkins – acionistas</a:t>
            </a:r>
          </a:p>
          <a:p>
            <a:pPr lvl="1"/>
            <a:endParaRPr lang="pt-BR" dirty="0"/>
          </a:p>
          <a:p>
            <a:r>
              <a:rPr lang="pt-BR" dirty="0" smtClean="0"/>
              <a:t>2008 – ENCERRAMENTO E NOVO CONTRATO</a:t>
            </a:r>
          </a:p>
          <a:p>
            <a:pPr lvl="1"/>
            <a:r>
              <a:rPr lang="pt-BR" dirty="0" err="1" smtClean="0"/>
              <a:t>TfL</a:t>
            </a:r>
            <a:r>
              <a:rPr lang="pt-BR" dirty="0" smtClean="0"/>
              <a:t> x </a:t>
            </a:r>
            <a:r>
              <a:rPr lang="pt-BR" dirty="0" err="1" smtClean="0"/>
              <a:t>Cubic</a:t>
            </a:r>
            <a:r>
              <a:rPr lang="pt-BR" dirty="0" smtClean="0"/>
              <a:t> + EDS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TECNOLOGIA</a:t>
            </a:r>
            <a:endParaRPr lang="pt-BR" dirty="0"/>
          </a:p>
          <a:p>
            <a:pPr lvl="1"/>
            <a:r>
              <a:rPr lang="pt-BR" dirty="0" smtClean="0"/>
              <a:t>Cartão de aproximação – </a:t>
            </a:r>
            <a:r>
              <a:rPr lang="en-US" dirty="0" smtClean="0"/>
              <a:t>MIFARE </a:t>
            </a:r>
            <a:r>
              <a:rPr lang="en-US" dirty="0" err="1" smtClean="0"/>
              <a:t>DESFire</a:t>
            </a:r>
            <a:r>
              <a:rPr lang="en-US" dirty="0" smtClean="0"/>
              <a:t> –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empregado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transporte</a:t>
            </a:r>
            <a:endParaRPr lang="en-US" dirty="0" smtClean="0"/>
          </a:p>
          <a:p>
            <a:pPr lvl="1"/>
            <a:r>
              <a:rPr lang="en-US" dirty="0" err="1" smtClean="0"/>
              <a:t>Ativação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campo </a:t>
            </a:r>
            <a:r>
              <a:rPr lang="en-US" dirty="0" err="1" smtClean="0"/>
              <a:t>eletromagnético</a:t>
            </a:r>
            <a:r>
              <a:rPr lang="en-US" dirty="0" smtClean="0"/>
              <a:t> </a:t>
            </a:r>
            <a:r>
              <a:rPr lang="en-US" dirty="0" err="1" smtClean="0"/>
              <a:t>compatível</a:t>
            </a:r>
            <a:r>
              <a:rPr lang="en-US" dirty="0" smtClean="0"/>
              <a:t> com </a:t>
            </a:r>
            <a:r>
              <a:rPr lang="en-US" dirty="0"/>
              <a:t>ISO/IEC 14443 </a:t>
            </a:r>
            <a:r>
              <a:rPr lang="en-US" dirty="0" err="1" smtClean="0"/>
              <a:t>tipo</a:t>
            </a:r>
            <a:r>
              <a:rPr lang="en-US" dirty="0" smtClean="0"/>
              <a:t> A</a:t>
            </a:r>
          </a:p>
          <a:p>
            <a:pPr lvl="1"/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lidas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à </a:t>
            </a:r>
            <a:r>
              <a:rPr lang="en-US" dirty="0" err="1" smtClean="0"/>
              <a:t>encriptação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 no Sistema </a:t>
            </a:r>
            <a:r>
              <a:rPr lang="en-US" dirty="0" err="1" smtClean="0"/>
              <a:t>Oyester</a:t>
            </a:r>
            <a:endParaRPr lang="en-US" dirty="0" smtClean="0"/>
          </a:p>
          <a:p>
            <a:pPr lvl="1"/>
            <a:r>
              <a:rPr lang="en-US" dirty="0" smtClean="0"/>
              <a:t>Sistema Oyster – </a:t>
            </a:r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proprietária</a:t>
            </a:r>
            <a:r>
              <a:rPr lang="en-US" dirty="0" smtClean="0"/>
              <a:t> da </a:t>
            </a:r>
            <a:r>
              <a:rPr lang="en-US" dirty="0" smtClean="0">
                <a:hlinkClick r:id="rId2" tooltip="Cubic Transportation Systems"/>
              </a:rPr>
              <a:t>Cubic </a:t>
            </a:r>
            <a:r>
              <a:rPr lang="en-US" dirty="0">
                <a:hlinkClick r:id="rId2" tooltip="Cubic Transportation Systems"/>
              </a:rPr>
              <a:t>Transportation 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Leitores</a:t>
            </a:r>
            <a:r>
              <a:rPr lang="en-US" dirty="0" smtClean="0"/>
              <a:t> de </a:t>
            </a:r>
            <a:r>
              <a:rPr lang="en-US" dirty="0" err="1" smtClean="0"/>
              <a:t>cartões</a:t>
            </a:r>
            <a:r>
              <a:rPr lang="en-US" dirty="0" smtClean="0"/>
              <a:t> </a:t>
            </a:r>
            <a:r>
              <a:rPr lang="en-US" dirty="0" err="1" smtClean="0"/>
              <a:t>desenvolvidos</a:t>
            </a:r>
            <a:r>
              <a:rPr lang="en-US" dirty="0" smtClean="0"/>
              <a:t> </a:t>
            </a:r>
            <a:r>
              <a:rPr lang="en-US" dirty="0" err="1" smtClean="0"/>
              <a:t>inteiramente</a:t>
            </a:r>
            <a:r>
              <a:rPr lang="en-US" dirty="0" smtClean="0"/>
              <a:t> pela Cubic</a:t>
            </a:r>
          </a:p>
          <a:p>
            <a:pPr lvl="1"/>
            <a:r>
              <a:rPr lang="en-US" dirty="0" err="1" smtClean="0"/>
              <a:t>Desenvolvimento</a:t>
            </a:r>
            <a:r>
              <a:rPr lang="en-US" dirty="0" smtClean="0"/>
              <a:t>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/>
              <a:t>back office systems </a:t>
            </a:r>
            <a:r>
              <a:rPr lang="en-US" dirty="0" err="1" smtClean="0"/>
              <a:t>inciados</a:t>
            </a:r>
            <a:r>
              <a:rPr lang="en-US" dirty="0" smtClean="0"/>
              <a:t> pela </a:t>
            </a:r>
            <a:r>
              <a:rPr lang="en-US" dirty="0" smtClean="0">
                <a:hlinkClick r:id="rId3" tooltip="International Computers Limited"/>
              </a:rPr>
              <a:t>Fujitsu</a:t>
            </a:r>
            <a:r>
              <a:rPr lang="en-US" dirty="0" smtClean="0"/>
              <a:t> e </a:t>
            </a:r>
            <a:r>
              <a:rPr lang="en-US" dirty="0" err="1" smtClean="0"/>
              <a:t>completados</a:t>
            </a:r>
            <a:r>
              <a:rPr lang="en-US" dirty="0" smtClean="0"/>
              <a:t> pela Cubic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BILHETAGEM – OYSTER CARD </a:t>
            </a:r>
            <a:r>
              <a:rPr lang="pt-BR" dirty="0" smtClean="0"/>
              <a:t>2-2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68046"/>
          </a:xfrm>
        </p:spPr>
        <p:txBody>
          <a:bodyPr>
            <a:normAutofit/>
          </a:bodyPr>
          <a:lstStyle/>
          <a:p>
            <a:r>
              <a:rPr lang="pt-BR" dirty="0" smtClean="0"/>
              <a:t>ESTÁGIO DA APLICAÇÃO EM 2013</a:t>
            </a:r>
            <a:r>
              <a:rPr lang="pt-BR" sz="2200" baseline="30000" dirty="0" smtClean="0">
                <a:solidFill>
                  <a:srgbClr val="0000FF"/>
                </a:solidFill>
              </a:rPr>
              <a:t>[4]</a:t>
            </a:r>
            <a:endParaRPr lang="pt-BR" sz="2200" dirty="0" smtClean="0"/>
          </a:p>
          <a:p>
            <a:pPr lvl="1"/>
            <a:r>
              <a:rPr lang="pt-BR" dirty="0" smtClean="0"/>
              <a:t>Cartões emitidos desde 2013 – cerca de 60 milhões</a:t>
            </a:r>
          </a:p>
          <a:p>
            <a:pPr lvl="1"/>
            <a:r>
              <a:rPr lang="pt-BR" dirty="0" smtClean="0"/>
              <a:t>Cartões em circulação em 2013 – cerca de 25 milhões</a:t>
            </a:r>
          </a:p>
          <a:p>
            <a:pPr lvl="1"/>
            <a:r>
              <a:rPr lang="pt-BR" dirty="0" smtClean="0"/>
              <a:t>Parcela das viagens no Transporte Público pagas com cartão – 85%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NOVO PRODUTO – CARTÃO DÉBITO </a:t>
            </a:r>
            <a:r>
              <a:rPr lang="pt-BR" dirty="0" err="1" smtClean="0"/>
              <a:t>NOs</a:t>
            </a:r>
            <a:r>
              <a:rPr lang="pt-BR" dirty="0" smtClean="0"/>
              <a:t> TRANSPORTES</a:t>
            </a:r>
            <a:r>
              <a:rPr lang="pt-BR" sz="2200" baseline="30000" dirty="0" smtClean="0">
                <a:solidFill>
                  <a:srgbClr val="0000FF"/>
                </a:solidFill>
              </a:rPr>
              <a:t>[5]</a:t>
            </a:r>
            <a:endParaRPr lang="pt-BR" sz="2200" dirty="0" smtClean="0"/>
          </a:p>
          <a:p>
            <a:pPr lvl="1"/>
            <a:r>
              <a:rPr lang="pt-BR" dirty="0" err="1" smtClean="0"/>
              <a:t>TfL</a:t>
            </a:r>
            <a:r>
              <a:rPr lang="pt-BR" dirty="0" smtClean="0"/>
              <a:t> x </a:t>
            </a:r>
            <a:r>
              <a:rPr lang="pt-BR" dirty="0" err="1" smtClean="0"/>
              <a:t>Transys</a:t>
            </a:r>
            <a:r>
              <a:rPr lang="pt-BR" dirty="0" smtClean="0"/>
              <a:t> – cartão débito – com e sem contato</a:t>
            </a:r>
          </a:p>
          <a:p>
            <a:pPr lvl="1"/>
            <a:r>
              <a:rPr lang="pt-BR" dirty="0" smtClean="0"/>
              <a:t>Com contato – transações financeiras</a:t>
            </a:r>
          </a:p>
          <a:p>
            <a:pPr lvl="1"/>
            <a:r>
              <a:rPr lang="pt-BR" dirty="0" smtClean="0"/>
              <a:t>Sem contato – transporte</a:t>
            </a:r>
          </a:p>
          <a:p>
            <a:pPr lvl="1"/>
            <a:r>
              <a:rPr lang="pt-BR" dirty="0" smtClean="0"/>
              <a:t>Operando a partir de 2014</a:t>
            </a:r>
          </a:p>
          <a:p>
            <a:pPr lvl="1"/>
            <a:r>
              <a:rPr lang="pt-BR" dirty="0" smtClean="0"/>
              <a:t>A partir de julho-2015 não será aceito pagamento embarcado em dinheiro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2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157268"/>
            <a:ext cx="4176464" cy="27007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ITS – PRIORIDADE DO ÔNIBUS EM SEMÁFOROS</a:t>
            </a:r>
            <a:r>
              <a:rPr lang="pt-BR" baseline="30000" dirty="0" smtClean="0">
                <a:solidFill>
                  <a:srgbClr val="0000FF"/>
                </a:solidFill>
              </a:rPr>
              <a:t>[6]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69266"/>
            <a:ext cx="8186766" cy="5096038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pt-BR" dirty="0" smtClean="0"/>
              <a:t>SISTEMA ANTERIOR – SEMÁFORO ATUADO POR VEÍCULO (VA)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Início década de 1970 – 1ª experiência abrangente – 1987-8 – SELKENT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56 cruzamentos – Detecção por sensores passivos e Acionamento por 900 </a:t>
            </a:r>
            <a:r>
              <a:rPr lang="pt-BR" dirty="0" err="1" smtClean="0"/>
              <a:t>transponders</a:t>
            </a:r>
            <a:r>
              <a:rPr lang="pt-BR" dirty="0" smtClean="0"/>
              <a:t> embarcados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Sequência – instalação em 300 cruzamentos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Meio de priorização – alargamento do tempo verde ou estágio prioritário para o ônibus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Upgrade – uso do Sistema MOVA - </a:t>
            </a:r>
            <a:r>
              <a:rPr lang="pt-BR" dirty="0" err="1" smtClean="0"/>
              <a:t>Microprocessor</a:t>
            </a:r>
            <a:r>
              <a:rPr lang="pt-BR" dirty="0" smtClean="0"/>
              <a:t> </a:t>
            </a:r>
            <a:r>
              <a:rPr lang="pt-BR" dirty="0" err="1"/>
              <a:t>Optimised</a:t>
            </a:r>
            <a:r>
              <a:rPr lang="pt-BR" dirty="0"/>
              <a:t> </a:t>
            </a:r>
            <a:r>
              <a:rPr lang="pt-BR" dirty="0" err="1"/>
              <a:t>Vehicle</a:t>
            </a:r>
            <a:r>
              <a:rPr lang="pt-BR" dirty="0"/>
              <a:t> </a:t>
            </a:r>
            <a:r>
              <a:rPr lang="pt-BR" dirty="0" err="1" smtClean="0"/>
              <a:t>Actuation</a:t>
            </a:r>
            <a:r>
              <a:rPr lang="pt-BR" dirty="0" smtClean="0"/>
              <a:t> em cruzamentos isolados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Upgrade – Sistema SCOOT - </a:t>
            </a:r>
            <a:r>
              <a:rPr lang="fr-FR" dirty="0"/>
              <a:t>Split Cycle Offset Optimisation </a:t>
            </a:r>
            <a:r>
              <a:rPr lang="fr-FR" dirty="0" smtClean="0"/>
              <a:t>Technique – Sistema de Controle do Trafego Urbano – UTC empregado em vários locais no mundo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1124744"/>
            <a:ext cx="8229600" cy="5096038"/>
          </a:xfrm>
          <a:prstGeom prst="rect">
            <a:avLst/>
          </a:prstGeo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ESQUEMA OPERACIONAL DE PRIORIZAÇÃO</a:t>
            </a:r>
            <a:r>
              <a:rPr lang="pt-BR" sz="2200" baseline="30000" dirty="0">
                <a:solidFill>
                  <a:srgbClr val="0000FF"/>
                </a:solidFill>
              </a:rPr>
              <a:t>[6]</a:t>
            </a:r>
            <a:endParaRPr lang="pt-BR" sz="2200" dirty="0" smtClean="0"/>
          </a:p>
          <a:p>
            <a:pPr marL="358775" lvl="1" indent="0"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ITS – PRIORIDADE DO ÔNIBUS EM SEMÁFOROS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06" y="2888887"/>
            <a:ext cx="3495675" cy="2143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4447" y="5088899"/>
            <a:ext cx="28437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CRUZAMENTO E FASES DO SEMÁFORO</a:t>
            </a:r>
            <a:endParaRPr lang="pt-BR" sz="1300" b="1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4732829" y="1082232"/>
            <a:ext cx="4087643" cy="1868805"/>
            <a:chOff x="4732829" y="1082232"/>
            <a:chExt cx="4087643" cy="186880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1494" y="1082232"/>
              <a:ext cx="3248978" cy="186880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4732829" y="1870440"/>
              <a:ext cx="91929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300" b="1" dirty="0" smtClean="0"/>
                <a:t>EXTENSÃO</a:t>
              </a:r>
              <a:endParaRPr lang="pt-BR" sz="1300" b="1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4287579" y="3114733"/>
            <a:ext cx="4490031" cy="1783080"/>
            <a:chOff x="4287579" y="3114733"/>
            <a:chExt cx="4490031" cy="178308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1495" y="3114733"/>
              <a:ext cx="3206115" cy="17830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4287579" y="3860079"/>
              <a:ext cx="13645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300" b="1" dirty="0" smtClean="0"/>
                <a:t>ENCURTAMENTO</a:t>
              </a:r>
              <a:endParaRPr lang="pt-BR" sz="1300" b="1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4651077" y="5061508"/>
            <a:ext cx="4137962" cy="1637348"/>
            <a:chOff x="4651077" y="5061508"/>
            <a:chExt cx="4137962" cy="163734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7206" y="5061508"/>
              <a:ext cx="3231833" cy="1637348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651077" y="5733988"/>
              <a:ext cx="100104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300" b="1" dirty="0" smtClean="0"/>
                <a:t>SUPRESSÃO</a:t>
              </a:r>
              <a:endParaRPr lang="pt-BR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ITS – PRIORIDADE DO ÔNIBUS EM SEMÁFOROS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9675"/>
          <a:stretch/>
        </p:blipFill>
        <p:spPr>
          <a:xfrm>
            <a:off x="3816113" y="1354747"/>
            <a:ext cx="5112174" cy="37621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148" r="3460"/>
          <a:stretch/>
        </p:blipFill>
        <p:spPr>
          <a:xfrm>
            <a:off x="3635896" y="5116893"/>
            <a:ext cx="5472608" cy="176769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23544"/>
            <a:ext cx="3387902" cy="4857784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pt-BR" dirty="0" smtClean="0"/>
              <a:t>NOVA GERAÇÃO – DETECÇÃO POR GPS A PARTIR 2006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GPS substitui loops na detecção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Facilidade na instalação e no remanejamento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No caso de Londres, GPS têm mais de uma aplicação</a:t>
            </a:r>
            <a:endParaRPr lang="pt-BR" dirty="0"/>
          </a:p>
          <a:p>
            <a:pPr lvl="1">
              <a:spcAft>
                <a:spcPts val="900"/>
              </a:spcAft>
            </a:pPr>
            <a:r>
              <a:rPr lang="pt-BR" dirty="0" smtClean="0"/>
              <a:t>Desvantagem: erros – </a:t>
            </a:r>
            <a:r>
              <a:rPr lang="pt-BR" dirty="0" err="1" smtClean="0"/>
              <a:t>Hounsell</a:t>
            </a:r>
            <a:r>
              <a:rPr lang="pt-BR" dirty="0" smtClean="0"/>
              <a:t> </a:t>
            </a:r>
            <a:r>
              <a:rPr lang="pt-BR" sz="2200" b="1" baseline="30000" dirty="0" smtClean="0">
                <a:solidFill>
                  <a:srgbClr val="0000FF"/>
                </a:solidFill>
              </a:rPr>
              <a:t>[8]</a:t>
            </a:r>
            <a:r>
              <a:rPr lang="pt-BR" dirty="0" smtClean="0"/>
              <a:t> mostra que efeito perverso dos erros é relativamente pequeno</a:t>
            </a:r>
          </a:p>
          <a:p>
            <a:pPr lvl="1">
              <a:spcAft>
                <a:spcPts val="900"/>
              </a:spcAft>
            </a:pPr>
            <a:r>
              <a:rPr lang="pt-BR" dirty="0" smtClean="0"/>
              <a:t>Em 2008, </a:t>
            </a:r>
            <a:r>
              <a:rPr lang="pt-BR" dirty="0" err="1" smtClean="0"/>
              <a:t>Hounsell</a:t>
            </a:r>
            <a:r>
              <a:rPr lang="pt-BR" dirty="0" smtClean="0"/>
              <a:t> </a:t>
            </a:r>
            <a:r>
              <a:rPr lang="pt-BR" sz="2200" b="1" baseline="30000" dirty="0" smtClean="0">
                <a:solidFill>
                  <a:srgbClr val="0000FF"/>
                </a:solidFill>
              </a:rPr>
              <a:t>[8]</a:t>
            </a:r>
            <a:r>
              <a:rPr lang="pt-BR" dirty="0" smtClean="0"/>
              <a:t> aponta como cruzamentos dotados de prioridade para ônibus: 300 cruzamentos isolados instalados anteriormente, mais cerca de 700 cruzamentos com prioridade gerida pelo SCOOT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8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7338"/>
            <a:ext cx="8229600" cy="4015918"/>
          </a:xfrm>
        </p:spPr>
        <p:txBody>
          <a:bodyPr/>
          <a:lstStyle/>
          <a:p>
            <a:r>
              <a:rPr lang="pt-BR" dirty="0" smtClean="0"/>
              <a:t>VISITA A LONDRES – ABRIL-2015</a:t>
            </a:r>
          </a:p>
          <a:p>
            <a:endParaRPr lang="pt-BR" dirty="0"/>
          </a:p>
          <a:p>
            <a:r>
              <a:rPr lang="pt-BR" dirty="0" smtClean="0"/>
              <a:t>TRANSPORTE PÚBLICO EM LONDRES</a:t>
            </a:r>
          </a:p>
          <a:p>
            <a:endParaRPr lang="pt-BR" dirty="0"/>
          </a:p>
          <a:p>
            <a:r>
              <a:rPr lang="pt-BR" dirty="0" smtClean="0"/>
              <a:t>TRANSPORT FOR LONDON – DIMENSÕES E ORGANIZAÇÃO</a:t>
            </a:r>
          </a:p>
          <a:p>
            <a:endParaRPr lang="pt-BR" dirty="0" smtClean="0"/>
          </a:p>
          <a:p>
            <a:r>
              <a:rPr lang="pt-BR" dirty="0" smtClean="0"/>
              <a:t>EQUIPAMENTOS E DISPOSITIVOS DE ITS</a:t>
            </a:r>
          </a:p>
          <a:p>
            <a:endParaRPr lang="pt-BR" dirty="0"/>
          </a:p>
          <a:p>
            <a:r>
              <a:rPr lang="pt-BR" dirty="0" smtClean="0"/>
              <a:t>OS CONTRATOS PARA A PRODUÇÃO DOS SERVIÇOS</a:t>
            </a:r>
          </a:p>
          <a:p>
            <a:endParaRPr lang="pt-BR" dirty="0"/>
          </a:p>
          <a:p>
            <a:r>
              <a:rPr lang="pt-BR" dirty="0" smtClean="0"/>
              <a:t>INICIATIVAS RECENTES, EM CURSO E FUTURAS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96752"/>
            <a:ext cx="3707904" cy="15660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66" y="2708920"/>
            <a:ext cx="1095375" cy="2095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16" y="5149852"/>
            <a:ext cx="1514475" cy="15716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AO VIAJANTE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96751"/>
            <a:ext cx="5512126" cy="552472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BUSCA DE OPÇÕES DE TRANSPORTE</a:t>
            </a:r>
          </a:p>
          <a:p>
            <a:pPr lvl="1"/>
            <a:r>
              <a:rPr lang="pt-BR" dirty="0" smtClean="0"/>
              <a:t>Sistema “convencional” – Internet / </a:t>
            </a:r>
            <a:r>
              <a:rPr lang="pt-BR" dirty="0" err="1" smtClean="0"/>
              <a:t>twitter</a:t>
            </a:r>
            <a:endParaRPr lang="pt-BR" dirty="0" smtClean="0"/>
          </a:p>
          <a:p>
            <a:pPr lvl="1"/>
            <a:r>
              <a:rPr lang="pt-BR" dirty="0" smtClean="0"/>
              <a:t>Registro para recebimento por e-mail de serviços previstos (mudanças de itinerário, etc.)</a:t>
            </a:r>
          </a:p>
          <a:p>
            <a:pPr lvl="2"/>
            <a:endParaRPr lang="pt-BR" dirty="0"/>
          </a:p>
          <a:p>
            <a:r>
              <a:rPr lang="pt-BR" dirty="0" smtClean="0"/>
              <a:t>COUNTERDOWN II – HORÁRIO PRÓXIMO ÔNIBUS</a:t>
            </a:r>
            <a:r>
              <a:rPr lang="pt-BR" baseline="30000" dirty="0">
                <a:solidFill>
                  <a:srgbClr val="0000FF"/>
                </a:solidFill>
              </a:rPr>
              <a:t> </a:t>
            </a:r>
            <a:r>
              <a:rPr lang="pt-BR" sz="2200" baseline="30000" dirty="0" smtClean="0">
                <a:solidFill>
                  <a:srgbClr val="0000FF"/>
                </a:solidFill>
              </a:rPr>
              <a:t>[9]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Objetivo – Previsão acurada do horário de chegada de cada linha em cada ponto de parada</a:t>
            </a:r>
          </a:p>
          <a:p>
            <a:pPr lvl="2"/>
            <a:r>
              <a:rPr lang="pt-BR" dirty="0" smtClean="0"/>
              <a:t>Uso dos agentes operacionais em geral e, em particular para os passageiros</a:t>
            </a:r>
          </a:p>
          <a:p>
            <a:pPr lvl="2"/>
            <a:r>
              <a:rPr lang="pt-BR" dirty="0" smtClean="0"/>
              <a:t>Mídias analógicas e eletrônicas</a:t>
            </a:r>
          </a:p>
          <a:p>
            <a:pPr lvl="1"/>
            <a:r>
              <a:rPr lang="pt-BR" dirty="0" smtClean="0"/>
              <a:t>Cálculo por algoritmo com base nas viagens antecedentes e não na programação</a:t>
            </a:r>
          </a:p>
          <a:p>
            <a:pPr lvl="1"/>
            <a:r>
              <a:rPr lang="pt-BR" dirty="0" smtClean="0"/>
              <a:t>Política de abertura da base de dados para uso em aplicativos autônomos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COUTERDOWN – RESULTADOS ATÉ 2013</a:t>
            </a:r>
            <a:r>
              <a:rPr lang="pt-BR" baseline="30000" dirty="0">
                <a:solidFill>
                  <a:srgbClr val="0000FF"/>
                </a:solidFill>
              </a:rPr>
              <a:t> </a:t>
            </a:r>
            <a:r>
              <a:rPr lang="pt-BR" sz="2200" baseline="30000" dirty="0">
                <a:solidFill>
                  <a:srgbClr val="0000FF"/>
                </a:solidFill>
              </a:rPr>
              <a:t>[9]</a:t>
            </a:r>
            <a:endParaRPr lang="pt-BR" sz="2200" dirty="0"/>
          </a:p>
          <a:p>
            <a:pPr lvl="1"/>
            <a:r>
              <a:rPr lang="pt-BR" dirty="0" smtClean="0"/>
              <a:t>2.500 painéis em pontos de parada</a:t>
            </a:r>
          </a:p>
          <a:p>
            <a:pPr lvl="1"/>
            <a:r>
              <a:rPr lang="pt-BR" dirty="0" smtClean="0"/>
              <a:t>Cerca de 80 </a:t>
            </a:r>
            <a:r>
              <a:rPr lang="pt-BR" dirty="0" err="1" smtClean="0"/>
              <a:t>APPs</a:t>
            </a:r>
            <a:r>
              <a:rPr lang="pt-BR" dirty="0" smtClean="0"/>
              <a:t> para fornecer informações</a:t>
            </a:r>
          </a:p>
          <a:p>
            <a:pPr lvl="1"/>
            <a:r>
              <a:rPr lang="pt-BR" dirty="0" smtClean="0"/>
              <a:t>Informações STOP por SMS – numeração da parada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9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– OBJETIVOS </a:t>
            </a:r>
            <a:r>
              <a:rPr lang="pt-BR" baseline="30000" dirty="0" smtClean="0">
                <a:solidFill>
                  <a:srgbClr val="0000FF"/>
                </a:solidFill>
              </a:rPr>
              <a:t>[1]</a:t>
            </a:r>
            <a:endParaRPr lang="pt-BR" baseline="300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24744"/>
            <a:ext cx="8229600" cy="4857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PROPORCIONAR UMA VISÃO ABRANGENTE DA QUALIDADE DO SERVIÇO DE ÔNIBUS A PARTIR DA PERSPECTIVA DO PASSAGEIRO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INCENTIVAR AS OPERADORAS A ATINGIR BOM DESEMPENHO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IDENTIFICAÇÃO E INVESTIGAÇÃO DE BAIXOS DESEMPENHOS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INDICADORES E INFORMAÇÕES PARA O PLANEJAMENTO</a:t>
            </a:r>
            <a:endParaRPr lang="pt-BR" dirty="0"/>
          </a:p>
          <a:p>
            <a:pPr>
              <a:spcAft>
                <a:spcPts val="12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4" y="3140968"/>
            <a:ext cx="5115272" cy="340713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schemeClr val="bg1">
                <a:lumMod val="50000"/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 </a:t>
            </a:r>
            <a:r>
              <a:rPr lang="pt-BR" baseline="30000" dirty="0" smtClean="0">
                <a:solidFill>
                  <a:srgbClr val="0000FF"/>
                </a:solidFill>
              </a:rPr>
              <a:t>[10]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EQUIPAMENTOS EMBARCADOS </a:t>
            </a:r>
          </a:p>
          <a:p>
            <a:pPr lvl="1"/>
            <a:r>
              <a:rPr lang="pt-BR" dirty="0" smtClean="0"/>
              <a:t>Sistema analógico de rádio – Rádio GPRS para dados</a:t>
            </a:r>
          </a:p>
          <a:p>
            <a:pPr lvl="1"/>
            <a:r>
              <a:rPr lang="pt-BR" dirty="0" smtClean="0"/>
              <a:t>Computador de Bordo com switch 4 portas</a:t>
            </a:r>
          </a:p>
          <a:p>
            <a:pPr lvl="1"/>
            <a:r>
              <a:rPr lang="pt-BR" dirty="0" smtClean="0"/>
              <a:t>GPS para posicionamento</a:t>
            </a:r>
            <a:endParaRPr lang="pt-BR" dirty="0"/>
          </a:p>
          <a:p>
            <a:pPr lvl="1"/>
            <a:r>
              <a:rPr lang="pt-BR" dirty="0" smtClean="0"/>
              <a:t>Sensores adicionais – sensor de portas, giroscópio, </a:t>
            </a:r>
            <a:r>
              <a:rPr lang="pt-BR" dirty="0" err="1" smtClean="0"/>
              <a:t>odômetro</a:t>
            </a:r>
            <a:r>
              <a:rPr lang="pt-BR" dirty="0" smtClean="0"/>
              <a:t>, velocímetro, </a:t>
            </a:r>
            <a:r>
              <a:rPr lang="pt-BR" dirty="0" err="1" smtClean="0"/>
              <a:t>map</a:t>
            </a:r>
            <a:r>
              <a:rPr lang="pt-BR" dirty="0" smtClean="0"/>
              <a:t> </a:t>
            </a:r>
            <a:r>
              <a:rPr lang="pt-BR" dirty="0" err="1" smtClean="0"/>
              <a:t>matching</a:t>
            </a:r>
            <a:r>
              <a:rPr lang="pt-BR" dirty="0" smtClean="0"/>
              <a:t>, </a:t>
            </a:r>
            <a:endParaRPr lang="pt-BR" dirty="0"/>
          </a:p>
          <a:p>
            <a:pPr lvl="1"/>
            <a:r>
              <a:rPr lang="pt-BR" dirty="0" smtClean="0"/>
              <a:t>Software </a:t>
            </a:r>
            <a:r>
              <a:rPr lang="pt-BR" dirty="0" err="1"/>
              <a:t>up</a:t>
            </a:r>
            <a:r>
              <a:rPr lang="pt-BR" dirty="0"/>
              <a:t>-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downloading</a:t>
            </a:r>
            <a:r>
              <a:rPr lang="pt-BR" dirty="0"/>
              <a:t> </a:t>
            </a:r>
            <a:r>
              <a:rPr lang="pt-BR" dirty="0" smtClean="0"/>
              <a:t> de e para os veículos</a:t>
            </a:r>
            <a:endParaRPr lang="pt-BR" dirty="0"/>
          </a:p>
          <a:p>
            <a:pPr lvl="1"/>
            <a:r>
              <a:rPr lang="en-US" dirty="0" smtClean="0"/>
              <a:t>Recording </a:t>
            </a:r>
            <a:r>
              <a:rPr lang="en-US" dirty="0"/>
              <a:t>of all trips and events for corresponding payment to the bus </a:t>
            </a:r>
            <a:r>
              <a:rPr lang="en-US" dirty="0" smtClean="0"/>
              <a:t>operators</a:t>
            </a:r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EQUIPAMENTOS FIXOS</a:t>
            </a:r>
          </a:p>
          <a:p>
            <a:pPr lvl="1"/>
            <a:r>
              <a:rPr lang="pt-BR" dirty="0" smtClean="0"/>
              <a:t>Centro de Controle Operacional – </a:t>
            </a:r>
            <a:r>
              <a:rPr lang="pt-BR" dirty="0" err="1" smtClean="0"/>
              <a:t>CenterComm</a:t>
            </a:r>
            <a:r>
              <a:rPr lang="pt-BR" dirty="0" smtClean="0"/>
              <a:t> – 23 estações de trabalho para monitoramento</a:t>
            </a:r>
          </a:p>
          <a:p>
            <a:pPr lvl="1"/>
            <a:r>
              <a:rPr lang="pt-BR" dirty="0" smtClean="0"/>
              <a:t>89 Centros de Controle Operacionais – Operadores</a:t>
            </a:r>
          </a:p>
          <a:p>
            <a:pPr lvl="1"/>
            <a:r>
              <a:rPr lang="pt-BR" dirty="0" smtClean="0"/>
              <a:t>220 Estações para despacho</a:t>
            </a:r>
          </a:p>
          <a:p>
            <a:pPr lvl="1"/>
            <a:r>
              <a:rPr lang="pt-BR" dirty="0" smtClean="0"/>
              <a:t>Acesso integrado a todas as câmeras de serviços públicos de Londres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CENTRAL DE MONITORAMENTO – FUNÇÕES </a:t>
            </a:r>
            <a:r>
              <a:rPr lang="pt-BR" baseline="30000" dirty="0">
                <a:solidFill>
                  <a:srgbClr val="0000FF"/>
                </a:solidFill>
              </a:rPr>
              <a:t>[1]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40768"/>
            <a:ext cx="3567910" cy="401591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FUNÇÕES DA CENTRAL</a:t>
            </a:r>
          </a:p>
          <a:p>
            <a:pPr lvl="1"/>
            <a:r>
              <a:rPr lang="pt-BR" dirty="0" smtClean="0"/>
              <a:t>Monitoramento do Serviço</a:t>
            </a:r>
          </a:p>
          <a:p>
            <a:pPr lvl="1"/>
            <a:r>
              <a:rPr lang="pt-BR" dirty="0" smtClean="0"/>
              <a:t>Detecção e Tratamento de Incidentes</a:t>
            </a:r>
          </a:p>
          <a:p>
            <a:pPr lvl="1"/>
            <a:endParaRPr lang="pt-BR" dirty="0"/>
          </a:p>
          <a:p>
            <a:r>
              <a:rPr lang="pt-BR" dirty="0" smtClean="0"/>
              <a:t>CONTROLE OPERACIONAL</a:t>
            </a:r>
          </a:p>
          <a:p>
            <a:pPr lvl="1"/>
            <a:r>
              <a:rPr lang="pt-BR" dirty="0" smtClean="0"/>
              <a:t>Função de cada Operadora</a:t>
            </a:r>
          </a:p>
          <a:p>
            <a:pPr lvl="1"/>
            <a:r>
              <a:rPr lang="pt-BR" dirty="0" smtClean="0"/>
              <a:t>Interesse: Remuneração por Regularidade </a:t>
            </a:r>
          </a:p>
          <a:p>
            <a:pPr lvl="1"/>
            <a:endParaRPr lang="pt-BR" dirty="0"/>
          </a:p>
          <a:p>
            <a:r>
              <a:rPr lang="pt-BR" dirty="0" smtClean="0"/>
              <a:t>RECURSOS TECNOLÓGICOS</a:t>
            </a:r>
          </a:p>
          <a:p>
            <a:pPr lvl="1"/>
            <a:r>
              <a:rPr lang="pt-BR" dirty="0" smtClean="0"/>
              <a:t>A cargo da </a:t>
            </a:r>
            <a:r>
              <a:rPr lang="pt-BR" dirty="0" err="1" smtClean="0"/>
              <a:t>TfL</a:t>
            </a:r>
            <a:endParaRPr lang="pt-BR" dirty="0" smtClean="0"/>
          </a:p>
          <a:p>
            <a:pPr lvl="1"/>
            <a:r>
              <a:rPr lang="pt-BR" dirty="0" smtClean="0"/>
              <a:t>Operadoras usam sistema da </a:t>
            </a:r>
            <a:r>
              <a:rPr lang="pt-BR" dirty="0" err="1" smtClean="0"/>
              <a:t>TfL</a:t>
            </a:r>
            <a:endParaRPr lang="pt-BR" dirty="0" smtClean="0"/>
          </a:p>
          <a:p>
            <a:pPr lvl="1"/>
            <a:r>
              <a:rPr lang="pt-BR" dirty="0" smtClean="0"/>
              <a:t>Sistema Monitoramento - TRAPEZE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2543"/>
            <a:ext cx="4968552" cy="331236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schemeClr val="tx1">
                <a:lumMod val="50000"/>
                <a:lumOff val="50000"/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7288" y="5733256"/>
            <a:ext cx="8121246" cy="400110"/>
          </a:xfrm>
          <a:prstGeom prst="rect">
            <a:avLst/>
          </a:prstGeom>
          <a:solidFill>
            <a:srgbClr val="C00000"/>
          </a:solidFill>
          <a:effectLst>
            <a:outerShdw blurRad="76200" dist="76200" dir="2700000" algn="tl" rotWithShape="0">
              <a:schemeClr val="tx1">
                <a:lumMod val="50000"/>
                <a:lumOff val="50000"/>
                <a:alpha val="90000"/>
              </a:schemeClr>
            </a:outerShdw>
          </a:effectLst>
        </p:spPr>
        <p:txBody>
          <a:bodyPr wrap="none" rtlCol="0">
            <a:no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USO INTENSIVO DOS SISTEMAS DISPONÍVEIS – GESTORA E OPERADORAS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CENTRAL DE OPERAÇÕES – ORGANIZAÇÃO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11]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24</a:t>
            </a:fld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2590979" y="1171180"/>
            <a:ext cx="3147298" cy="2761876"/>
            <a:chOff x="2792854" y="1171180"/>
            <a:chExt cx="3147298" cy="2761876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2792854" y="1171180"/>
              <a:ext cx="3147298" cy="27618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6600"/>
              </a:solidFill>
            </a:ln>
            <a:effectLst>
              <a:outerShdw blurRad="76200" dist="76200" dir="2700000" algn="tl" rotWithShape="0">
                <a:schemeClr val="tx1">
                  <a:lumMod val="65000"/>
                  <a:lumOff val="35000"/>
                  <a:alpha val="90000"/>
                </a:scheme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pt-BR" sz="1200" b="1" dirty="0"/>
                <a:t>CENTRO DE OPERAÇÕES</a:t>
              </a:r>
            </a:p>
            <a:p>
              <a:pPr algn="ctr"/>
              <a:r>
                <a:rPr lang="pt-BR" sz="1200" b="1" dirty="0"/>
                <a:t>TRANSPORTE DE SUPERFÍCIE E TRÁFEGO</a:t>
              </a:r>
            </a:p>
            <a:p>
              <a:pPr algn="ctr"/>
              <a:r>
                <a:rPr lang="pt-BR" sz="1200" b="1" dirty="0"/>
                <a:t>STTOC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3223760" y="1990205"/>
              <a:ext cx="2392930" cy="1654819"/>
              <a:chOff x="3196533" y="3574381"/>
              <a:chExt cx="2392930" cy="1654819"/>
            </a:xfrm>
          </p:grpSpPr>
          <p:sp>
            <p:nvSpPr>
              <p:cNvPr id="7" name="CaixaDeTexto 6"/>
              <p:cNvSpPr txBox="1"/>
              <p:nvPr/>
            </p:nvSpPr>
            <p:spPr>
              <a:xfrm>
                <a:off x="3196533" y="3574381"/>
                <a:ext cx="8892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rgbClr val="FF0000"/>
                    </a:solidFill>
                  </a:rPr>
                  <a:t>ÔNIBUS</a:t>
                </a:r>
                <a:endParaRPr lang="pt-BR" sz="11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" name="Conector de seta reta 16"/>
              <p:cNvCxnSpPr>
                <a:stCxn id="15" idx="3"/>
                <a:endCxn id="14" idx="2"/>
              </p:cNvCxnSpPr>
              <p:nvPr/>
            </p:nvCxnSpPr>
            <p:spPr>
              <a:xfrm flipV="1">
                <a:off x="4920133" y="4517907"/>
                <a:ext cx="196603" cy="528869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16"/>
              <p:cNvCxnSpPr>
                <a:stCxn id="13" idx="2"/>
                <a:endCxn id="15" idx="1"/>
              </p:cNvCxnSpPr>
              <p:nvPr/>
            </p:nvCxnSpPr>
            <p:spPr>
              <a:xfrm rot="16200000" flipH="1">
                <a:off x="3495984" y="4669582"/>
                <a:ext cx="528869" cy="225517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16"/>
              <p:cNvCxnSpPr>
                <a:stCxn id="13" idx="3"/>
                <a:endCxn id="14" idx="1"/>
              </p:cNvCxnSpPr>
              <p:nvPr/>
            </p:nvCxnSpPr>
            <p:spPr>
              <a:xfrm>
                <a:off x="4091472" y="4157867"/>
                <a:ext cx="552536" cy="5951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4636693" y="3580331"/>
                <a:ext cx="9468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TRÁFEGO</a:t>
                </a:r>
                <a:endParaRPr lang="pt-B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873177" y="4630640"/>
                <a:ext cx="1054800" cy="180000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bg1"/>
                </a:solidFill>
              </a:ln>
              <a:effectLst>
                <a:outerShdw blurRad="508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</a:rPr>
                  <a:t>POLIC. TRÂNSITO</a:t>
                </a:r>
                <a:endParaRPr lang="pt-BR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3797827"/>
                <a:ext cx="887624" cy="72008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762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3809728"/>
                <a:ext cx="945455" cy="708179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762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3177" y="4864352"/>
                <a:ext cx="1046956" cy="36484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76200" dist="76200" dir="2700000" algn="tl" rotWithShape="0">
                  <a:schemeClr val="tx1">
                    <a:lumMod val="65000"/>
                    <a:lumOff val="35000"/>
                    <a:alpha val="9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3" name="Grupo 2"/>
          <p:cNvGrpSpPr/>
          <p:nvPr/>
        </p:nvGrpSpPr>
        <p:grpSpPr>
          <a:xfrm>
            <a:off x="677702" y="2184386"/>
            <a:ext cx="2351498" cy="1244614"/>
            <a:chOff x="677702" y="2184386"/>
            <a:chExt cx="2351498" cy="1244614"/>
          </a:xfrm>
        </p:grpSpPr>
        <p:cxnSp>
          <p:nvCxnSpPr>
            <p:cNvPr id="16" name="Conector de seta reta 16"/>
            <p:cNvCxnSpPr>
              <a:stCxn id="13" idx="1"/>
              <a:endCxn id="17" idx="3"/>
            </p:cNvCxnSpPr>
            <p:nvPr/>
          </p:nvCxnSpPr>
          <p:spPr>
            <a:xfrm flipH="1">
              <a:off x="2316002" y="2573691"/>
              <a:ext cx="713198" cy="122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02" y="2184386"/>
              <a:ext cx="1638300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02" y="3019425"/>
              <a:ext cx="16383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Conector de seta reta 16"/>
            <p:cNvCxnSpPr>
              <a:stCxn id="17" idx="1"/>
              <a:endCxn id="18" idx="1"/>
            </p:cNvCxnSpPr>
            <p:nvPr/>
          </p:nvCxnSpPr>
          <p:spPr>
            <a:xfrm rot="10800000" flipV="1">
              <a:off x="677702" y="2574911"/>
              <a:ext cx="12700" cy="649302"/>
            </a:xfrm>
            <a:prstGeom prst="bentConnector3">
              <a:avLst>
                <a:gd name="adj1" fmla="val 1800000"/>
              </a:avLst>
            </a:prstGeom>
            <a:ln w="6350">
              <a:solidFill>
                <a:srgbClr val="FF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o 43"/>
          <p:cNvGrpSpPr/>
          <p:nvPr/>
        </p:nvGrpSpPr>
        <p:grpSpPr>
          <a:xfrm>
            <a:off x="1547664" y="3645025"/>
            <a:ext cx="2674343" cy="2270146"/>
            <a:chOff x="1547664" y="3645025"/>
            <a:chExt cx="2674343" cy="227014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473344"/>
              <a:ext cx="163830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5315096"/>
              <a:ext cx="16383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Conector de seta reta 16"/>
            <p:cNvCxnSpPr>
              <a:stCxn id="15" idx="2"/>
              <a:endCxn id="19" idx="0"/>
            </p:cNvCxnSpPr>
            <p:nvPr/>
          </p:nvCxnSpPr>
          <p:spPr>
            <a:xfrm rot="5400000">
              <a:off x="2880251" y="3131588"/>
              <a:ext cx="828320" cy="185519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FF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16"/>
            <p:cNvCxnSpPr>
              <a:stCxn id="19" idx="1"/>
              <a:endCxn id="20" idx="1"/>
            </p:cNvCxnSpPr>
            <p:nvPr/>
          </p:nvCxnSpPr>
          <p:spPr>
            <a:xfrm rot="10800000" flipV="1">
              <a:off x="1547664" y="4878156"/>
              <a:ext cx="12700" cy="736977"/>
            </a:xfrm>
            <a:prstGeom prst="bentConnector3">
              <a:avLst>
                <a:gd name="adj1" fmla="val 1800000"/>
              </a:avLst>
            </a:prstGeom>
            <a:ln w="6350">
              <a:solidFill>
                <a:srgbClr val="0000FF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4302152" y="1366394"/>
            <a:ext cx="4014264" cy="4870918"/>
            <a:chOff x="4302152" y="1366394"/>
            <a:chExt cx="4014264" cy="487091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1366394"/>
              <a:ext cx="1638000" cy="7608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2164097"/>
              <a:ext cx="1638000" cy="3848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2839966"/>
              <a:ext cx="1638000" cy="3759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3260139"/>
              <a:ext cx="1638000" cy="3848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3919222"/>
              <a:ext cx="1638000" cy="3999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4363902"/>
              <a:ext cx="1638000" cy="40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16" y="5437359"/>
              <a:ext cx="1638000" cy="7999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52" y="4473344"/>
              <a:ext cx="1638000" cy="5999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52" y="5121924"/>
              <a:ext cx="1638000" cy="9713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  <p:cxnSp>
          <p:nvCxnSpPr>
            <p:cNvPr id="31" name="Conector de seta reta 16"/>
            <p:cNvCxnSpPr>
              <a:stCxn id="14" idx="3"/>
              <a:endCxn id="21" idx="1"/>
            </p:cNvCxnSpPr>
            <p:nvPr/>
          </p:nvCxnSpPr>
          <p:spPr>
            <a:xfrm flipV="1">
              <a:off x="5414815" y="1746804"/>
              <a:ext cx="1250901" cy="8328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16"/>
            <p:cNvCxnSpPr>
              <a:stCxn id="14" idx="3"/>
              <a:endCxn id="25" idx="1"/>
            </p:cNvCxnSpPr>
            <p:nvPr/>
          </p:nvCxnSpPr>
          <p:spPr>
            <a:xfrm>
              <a:off x="5414815" y="2579642"/>
              <a:ext cx="1250901" cy="153956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16"/>
            <p:cNvCxnSpPr>
              <a:stCxn id="14" idx="3"/>
              <a:endCxn id="23" idx="1"/>
            </p:cNvCxnSpPr>
            <p:nvPr/>
          </p:nvCxnSpPr>
          <p:spPr>
            <a:xfrm>
              <a:off x="5414815" y="2579642"/>
              <a:ext cx="1250901" cy="4482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16"/>
            <p:cNvCxnSpPr>
              <a:stCxn id="14" idx="3"/>
              <a:endCxn id="43" idx="1"/>
            </p:cNvCxnSpPr>
            <p:nvPr/>
          </p:nvCxnSpPr>
          <p:spPr>
            <a:xfrm>
              <a:off x="5414815" y="2579642"/>
              <a:ext cx="1244671" cy="264337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16"/>
            <p:cNvCxnSpPr>
              <a:stCxn id="21" idx="3"/>
              <a:endCxn id="22" idx="3"/>
            </p:cNvCxnSpPr>
            <p:nvPr/>
          </p:nvCxnSpPr>
          <p:spPr>
            <a:xfrm>
              <a:off x="8303716" y="1746804"/>
              <a:ext cx="12700" cy="609736"/>
            </a:xfrm>
            <a:prstGeom prst="bentConnector3">
              <a:avLst>
                <a:gd name="adj1" fmla="val 180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16"/>
            <p:cNvCxnSpPr>
              <a:stCxn id="23" idx="3"/>
              <a:endCxn id="24" idx="3"/>
            </p:cNvCxnSpPr>
            <p:nvPr/>
          </p:nvCxnSpPr>
          <p:spPr>
            <a:xfrm>
              <a:off x="8303716" y="3027933"/>
              <a:ext cx="12700" cy="424649"/>
            </a:xfrm>
            <a:prstGeom prst="bentConnector3">
              <a:avLst>
                <a:gd name="adj1" fmla="val 180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16"/>
            <p:cNvCxnSpPr>
              <a:stCxn id="25" idx="3"/>
              <a:endCxn id="26" idx="3"/>
            </p:cNvCxnSpPr>
            <p:nvPr/>
          </p:nvCxnSpPr>
          <p:spPr>
            <a:xfrm>
              <a:off x="8303716" y="4119211"/>
              <a:ext cx="12700" cy="449441"/>
            </a:xfrm>
            <a:prstGeom prst="bentConnector3">
              <a:avLst>
                <a:gd name="adj1" fmla="val 180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16"/>
            <p:cNvCxnSpPr>
              <a:stCxn id="43" idx="3"/>
              <a:endCxn id="27" idx="3"/>
            </p:cNvCxnSpPr>
            <p:nvPr/>
          </p:nvCxnSpPr>
          <p:spPr>
            <a:xfrm>
              <a:off x="8297786" y="5223020"/>
              <a:ext cx="5930" cy="614316"/>
            </a:xfrm>
            <a:prstGeom prst="bentConnector3">
              <a:avLst>
                <a:gd name="adj1" fmla="val 3954975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16"/>
            <p:cNvCxnSpPr>
              <a:stCxn id="28" idx="1"/>
              <a:endCxn id="29" idx="1"/>
            </p:cNvCxnSpPr>
            <p:nvPr/>
          </p:nvCxnSpPr>
          <p:spPr>
            <a:xfrm rot="10800000" flipV="1">
              <a:off x="4302152" y="4773326"/>
              <a:ext cx="12700" cy="834283"/>
            </a:xfrm>
            <a:prstGeom prst="bentConnector3">
              <a:avLst>
                <a:gd name="adj1" fmla="val 180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16"/>
            <p:cNvCxnSpPr>
              <a:stCxn id="14" idx="3"/>
              <a:endCxn id="28" idx="0"/>
            </p:cNvCxnSpPr>
            <p:nvPr/>
          </p:nvCxnSpPr>
          <p:spPr>
            <a:xfrm flipH="1">
              <a:off x="5121152" y="2579642"/>
              <a:ext cx="293663" cy="1893702"/>
            </a:xfrm>
            <a:prstGeom prst="bentConnector4">
              <a:avLst>
                <a:gd name="adj1" fmla="val -138502"/>
                <a:gd name="adj2" fmla="val 83179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486" y="5018232"/>
              <a:ext cx="1638300" cy="4095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1617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PROCESSAMENTOS DOS DADOS OPERACIONAIS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BASE DO PROCESSAMENTO</a:t>
            </a:r>
          </a:p>
          <a:p>
            <a:pPr lvl="1"/>
            <a:r>
              <a:rPr lang="pt-BR" dirty="0" smtClean="0"/>
              <a:t>Dados “baixados pelos ônibus nas garagens – disponíveis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PROCESSAMENTO -  APURAÇÃO</a:t>
            </a:r>
          </a:p>
          <a:p>
            <a:pPr lvl="1"/>
            <a:r>
              <a:rPr lang="pt-BR" dirty="0"/>
              <a:t>V</a:t>
            </a:r>
            <a:r>
              <a:rPr lang="pt-BR" dirty="0" smtClean="0"/>
              <a:t>iagens realizadas</a:t>
            </a:r>
          </a:p>
          <a:p>
            <a:pPr lvl="1"/>
            <a:r>
              <a:rPr lang="pt-BR" dirty="0" smtClean="0"/>
              <a:t>Indicadores de Desempenho</a:t>
            </a:r>
          </a:p>
          <a:p>
            <a:pPr lvl="1"/>
            <a:r>
              <a:rPr lang="pt-BR" dirty="0" smtClean="0"/>
              <a:t>Depuração dos Congestionamentos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REMUNERAÇÃO</a:t>
            </a:r>
          </a:p>
          <a:p>
            <a:pPr lvl="1"/>
            <a:r>
              <a:rPr lang="pt-BR" dirty="0" smtClean="0"/>
              <a:t>Listagens com Indicadores – </a:t>
            </a:r>
            <a:r>
              <a:rPr lang="pt-BR" dirty="0" err="1" smtClean="0"/>
              <a:t>disponibilidos</a:t>
            </a:r>
            <a:r>
              <a:rPr lang="pt-BR" dirty="0" smtClean="0"/>
              <a:t> para Operadores</a:t>
            </a:r>
          </a:p>
          <a:p>
            <a:pPr lvl="1"/>
            <a:r>
              <a:rPr lang="pt-BR" dirty="0" smtClean="0"/>
              <a:t>Operadores tem 3 dias para contestar listagens apresentando evidências</a:t>
            </a:r>
          </a:p>
          <a:p>
            <a:pPr lvl="1"/>
            <a:r>
              <a:rPr lang="pt-BR" dirty="0" smtClean="0"/>
              <a:t>Foco principal – bônus por regularidade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-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893802"/>
            <a:ext cx="8229600" cy="9195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SOLUÇÃO DE PROBLEMAS EM CONJUNTO COM OPERADORES E COM AGENTES DA CENTRAL DE OPERAÇÃO (Trânsito e Policiamento)</a:t>
            </a:r>
            <a:endParaRPr lang="pt-BR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2080"/>
            <a:ext cx="6096000" cy="3009900"/>
          </a:xfrm>
          <a:prstGeom prst="rect">
            <a:avLst/>
          </a:prstGeom>
          <a:noFill/>
          <a:ln>
            <a:noFill/>
          </a:ln>
          <a:effectLst>
            <a:outerShdw blurRad="76200" dist="88900" dir="2700000" algn="tl" rotWithShape="0">
              <a:schemeClr val="tx1">
                <a:lumMod val="50000"/>
                <a:lumOff val="50000"/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265800"/>
            <a:ext cx="4114800" cy="161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pt-BR" dirty="0" smtClean="0"/>
              <a:t>PRODUTOS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Quilometragem operada e confiabilidade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Segurança, acidentes e incidentes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Padrões de condução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Padrões de Engenharia e de Veículos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065712" y="4265800"/>
            <a:ext cx="4114800" cy="1755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pt-BR" dirty="0" smtClean="0"/>
              <a:t>IDENTIFICAÇÃO DE PROBLEMAS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Vias, Operadores e Veículos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pt-BR" dirty="0" smtClean="0"/>
              <a:t>REMUNERAÇÃO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km percorrida + km congestionamento</a:t>
            </a:r>
          </a:p>
          <a:p>
            <a:pPr lvl="1">
              <a:spcAft>
                <a:spcPts val="300"/>
              </a:spcAft>
            </a:pPr>
            <a:r>
              <a:rPr lang="pt-BR" dirty="0" smtClean="0"/>
              <a:t>Indicador de Tempo de Espera nos pontos</a:t>
            </a:r>
          </a:p>
          <a:p>
            <a:pPr lvl="1">
              <a:spcAft>
                <a:spcPts val="300"/>
              </a:spcAft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52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7115196" cy="642942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LONDON BUSES</a:t>
            </a:r>
            <a:br>
              <a:rPr lang="pt-BR" dirty="0" smtClean="0"/>
            </a:br>
            <a:r>
              <a:rPr lang="pt-BR" sz="2000" i="1" dirty="0" smtClean="0"/>
              <a:t>EVOLUÇÃO DOS CONTRATOS</a:t>
            </a:r>
            <a:endParaRPr lang="pt-BR" sz="20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82639" y="38522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648" y="4773056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376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BASES DAS LICITAÇÕES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12]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Licitação individualizada por linha</a:t>
            </a:r>
            <a:r>
              <a:rPr lang="pt-BR" dirty="0"/>
              <a:t>, </a:t>
            </a:r>
            <a:r>
              <a:rPr lang="pt-BR" dirty="0" smtClean="0"/>
              <a:t>com </a:t>
            </a:r>
            <a:r>
              <a:rPr lang="pt-BR" dirty="0"/>
              <a:t>lotes de </a:t>
            </a:r>
            <a:r>
              <a:rPr lang="pt-BR" dirty="0" smtClean="0"/>
              <a:t>convites emitidos </a:t>
            </a:r>
            <a:r>
              <a:rPr lang="pt-BR" dirty="0"/>
              <a:t>em </a:t>
            </a:r>
            <a:r>
              <a:rPr lang="pt-BR" dirty="0" smtClean="0"/>
              <a:t>continuidade</a:t>
            </a:r>
          </a:p>
          <a:p>
            <a:pPr lvl="1"/>
            <a:r>
              <a:rPr lang="pt-BR" dirty="0" smtClean="0"/>
              <a:t>15% a 20% da rede licitados por ano – 100 a 140 linhas por ano</a:t>
            </a:r>
          </a:p>
          <a:p>
            <a:pPr lvl="1"/>
            <a:r>
              <a:rPr lang="pt-BR" dirty="0" smtClean="0"/>
              <a:t>Programação antecipada das licitações – prazo de 12 meses cada lote</a:t>
            </a:r>
          </a:p>
          <a:p>
            <a:pPr lvl="1"/>
            <a:r>
              <a:rPr lang="pt-BR" dirty="0" smtClean="0"/>
              <a:t>Lotes com linhas próximas para otimização dos serviços</a:t>
            </a:r>
          </a:p>
          <a:p>
            <a:pPr lvl="1"/>
            <a:r>
              <a:rPr lang="pt-BR" dirty="0" smtClean="0"/>
              <a:t>Convite a empresas previamente cadastradas</a:t>
            </a:r>
          </a:p>
          <a:p>
            <a:pPr lvl="2"/>
            <a:r>
              <a:rPr lang="pt-BR" dirty="0" smtClean="0"/>
              <a:t>Cadastramento  é aberto – regras da Comunidade Europeia</a:t>
            </a:r>
          </a:p>
          <a:p>
            <a:pPr lvl="2">
              <a:spcAft>
                <a:spcPts val="1200"/>
              </a:spcAft>
            </a:pPr>
            <a:r>
              <a:rPr lang="pt-BR" dirty="0" smtClean="0"/>
              <a:t>Cadastramento não significa completa habilitação em uma licitação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Avaliação detalhada do serviço </a:t>
            </a:r>
            <a:r>
              <a:rPr lang="pt-BR" dirty="0"/>
              <a:t>antes da apresentação </a:t>
            </a:r>
            <a:r>
              <a:rPr lang="pt-BR" dirty="0" smtClean="0"/>
              <a:t>das propostas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Desenvolvimento das especificações do serviço e dos veículos </a:t>
            </a:r>
          </a:p>
          <a:p>
            <a:r>
              <a:rPr lang="pt-BR" dirty="0" smtClean="0"/>
              <a:t>Contratos  em geral com duração de 5 anos</a:t>
            </a:r>
          </a:p>
          <a:p>
            <a:pPr lvl="1"/>
            <a:r>
              <a:rPr lang="pt-BR" dirty="0" smtClean="0"/>
              <a:t>possível prorrogação de 2 anos 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Prorrogação relacionada ao desempenho</a:t>
            </a:r>
          </a:p>
          <a:p>
            <a:r>
              <a:rPr lang="pt-BR" dirty="0" smtClean="0"/>
              <a:t>Avaliação das Propostas baseada na “economicamente mais vantajosa”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Qualidade e segurança são requisitos essenciais.</a:t>
            </a:r>
          </a:p>
          <a:p>
            <a:r>
              <a:rPr lang="en-US" dirty="0" err="1" smtClean="0"/>
              <a:t>Remuneração</a:t>
            </a:r>
            <a:r>
              <a:rPr lang="en-US" dirty="0" smtClean="0"/>
              <a:t> pela </a:t>
            </a:r>
            <a:r>
              <a:rPr lang="en-US" dirty="0" err="1" smtClean="0"/>
              <a:t>quilometragem</a:t>
            </a:r>
            <a:r>
              <a:rPr lang="en-US" dirty="0" smtClean="0"/>
              <a:t> e pela </a:t>
            </a:r>
            <a:r>
              <a:rPr lang="en-US" dirty="0" err="1" smtClean="0"/>
              <a:t>confiabilidade</a:t>
            </a:r>
            <a:r>
              <a:rPr lang="en-US" dirty="0" smtClean="0"/>
              <a:t> (</a:t>
            </a:r>
            <a:r>
              <a:rPr lang="en-US" dirty="0" err="1" smtClean="0"/>
              <a:t>assiduidade</a:t>
            </a:r>
            <a:r>
              <a:rPr lang="en-US" dirty="0" smtClean="0"/>
              <a:t> e </a:t>
            </a:r>
            <a:r>
              <a:rPr lang="en-US" dirty="0" err="1" smtClean="0"/>
              <a:t>pontualidade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3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LICITAÇÕES PROGRAMADAS 2015-1016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13]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Seta para a direita listrada 4"/>
          <p:cNvSpPr/>
          <p:nvPr/>
        </p:nvSpPr>
        <p:spPr>
          <a:xfrm rot="5400000">
            <a:off x="4319492" y="3979421"/>
            <a:ext cx="367256" cy="1014367"/>
          </a:xfrm>
          <a:prstGeom prst="stripedRightArrow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dk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36232" y="1154888"/>
            <a:ext cx="7958430" cy="3117047"/>
            <a:chOff x="736232" y="1154888"/>
            <a:chExt cx="7958430" cy="3117047"/>
          </a:xfrm>
        </p:grpSpPr>
        <p:grpSp>
          <p:nvGrpSpPr>
            <p:cNvPr id="9" name="Grupo 8"/>
            <p:cNvGrpSpPr/>
            <p:nvPr/>
          </p:nvGrpSpPr>
          <p:grpSpPr>
            <a:xfrm>
              <a:off x="736232" y="1154888"/>
              <a:ext cx="7958430" cy="3117047"/>
              <a:chOff x="736232" y="1373256"/>
              <a:chExt cx="7958430" cy="3117047"/>
            </a:xfrm>
          </p:grpSpPr>
          <p:sp>
            <p:nvSpPr>
              <p:cNvPr id="6" name="Ondulado 5"/>
              <p:cNvSpPr/>
              <p:nvPr/>
            </p:nvSpPr>
            <p:spPr>
              <a:xfrm>
                <a:off x="736232" y="4027698"/>
                <a:ext cx="7944782" cy="462605"/>
              </a:xfrm>
              <a:prstGeom prst="wav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="1" dirty="0" smtClean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880" y="1373256"/>
                <a:ext cx="7944782" cy="29001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749880" y="4149080"/>
                <a:ext cx="7944782" cy="223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="1" dirty="0" smtClean="0">
                  <a:solidFill>
                    <a:schemeClr val="dk1"/>
                  </a:solidFill>
                </a:endParaRPr>
              </a:p>
            </p:txBody>
          </p:sp>
        </p:grpSp>
        <p:cxnSp>
          <p:nvCxnSpPr>
            <p:cNvPr id="11" name="Conector reto 10"/>
            <p:cNvCxnSpPr/>
            <p:nvPr/>
          </p:nvCxnSpPr>
          <p:spPr>
            <a:xfrm>
              <a:off x="8694662" y="1154888"/>
              <a:ext cx="0" cy="30708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741928" y="4677171"/>
            <a:ext cx="7952734" cy="1575213"/>
            <a:chOff x="741928" y="4677171"/>
            <a:chExt cx="7952734" cy="1575213"/>
          </a:xfrm>
        </p:grpSpPr>
        <p:grpSp>
          <p:nvGrpSpPr>
            <p:cNvPr id="8" name="Grupo 7"/>
            <p:cNvGrpSpPr/>
            <p:nvPr/>
          </p:nvGrpSpPr>
          <p:grpSpPr>
            <a:xfrm>
              <a:off x="741928" y="4677171"/>
              <a:ext cx="7952734" cy="1575213"/>
              <a:chOff x="741928" y="4622579"/>
              <a:chExt cx="7952734" cy="1575213"/>
            </a:xfrm>
          </p:grpSpPr>
          <p:sp>
            <p:nvSpPr>
              <p:cNvPr id="17" name="Ondulado 16"/>
              <p:cNvSpPr/>
              <p:nvPr/>
            </p:nvSpPr>
            <p:spPr>
              <a:xfrm flipH="1" flipV="1">
                <a:off x="741928" y="4622579"/>
                <a:ext cx="7944782" cy="462605"/>
              </a:xfrm>
              <a:prstGeom prst="wav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="1" dirty="0" smtClean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880" y="4951670"/>
                <a:ext cx="7944782" cy="1246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752152" y="4876376"/>
                <a:ext cx="7941600" cy="111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="1" dirty="0" smtClean="0">
                  <a:solidFill>
                    <a:schemeClr val="dk1"/>
                  </a:solidFill>
                </a:endParaRPr>
              </a:p>
            </p:txBody>
          </p:sp>
        </p:grpSp>
        <p:cxnSp>
          <p:nvCxnSpPr>
            <p:cNvPr id="24" name="Conector reto 23"/>
            <p:cNvCxnSpPr/>
            <p:nvPr/>
          </p:nvCxnSpPr>
          <p:spPr>
            <a:xfrm>
              <a:off x="8694662" y="4716934"/>
              <a:ext cx="0" cy="15354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45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7115196" cy="642942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VISITA A SISTEMAS DE ÔNIBUS NA EUROPA</a:t>
            </a:r>
            <a:br>
              <a:rPr lang="pt-BR" dirty="0" smtClean="0"/>
            </a:br>
            <a:r>
              <a:rPr lang="pt-BR" sz="2000" i="1" dirty="0" smtClean="0"/>
              <a:t>OBJETIVOS / ROTEIRO /  LONDRES</a:t>
            </a:r>
            <a:endParaRPr lang="pt-BR" sz="20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82639" y="38522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648" y="4789372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464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0" y="1196752"/>
            <a:ext cx="3623024" cy="41899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12" y="1196752"/>
            <a:ext cx="2391728" cy="4189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TIPOS DE CONTRATO – 1985-1995</a:t>
            </a:r>
            <a:r>
              <a:rPr lang="pt-BR" baseline="30000" dirty="0">
                <a:solidFill>
                  <a:srgbClr val="0000FF"/>
                </a:solidFill>
              </a:rPr>
              <a:t> [</a:t>
            </a:r>
            <a:r>
              <a:rPr lang="pt-BR" baseline="30000" dirty="0" smtClean="0">
                <a:solidFill>
                  <a:srgbClr val="0000FF"/>
                </a:solidFill>
              </a:rPr>
              <a:t>14]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0034" y="5517232"/>
            <a:ext cx="8229600" cy="86409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PADRÃO DE CONFIABILIDADE </a:t>
            </a:r>
            <a:r>
              <a:rPr lang="pt-BR" dirty="0" err="1" smtClean="0"/>
              <a:t>TfL</a:t>
            </a:r>
            <a:endParaRPr lang="pt-BR" dirty="0" smtClean="0"/>
          </a:p>
          <a:p>
            <a:pPr lvl="1"/>
            <a:r>
              <a:rPr lang="pt-BR" dirty="0" smtClean="0"/>
              <a:t>Excesso do Tempo de Espera = Tempo de Espera </a:t>
            </a:r>
            <a:r>
              <a:rPr lang="pt-BR" dirty="0" err="1" smtClean="0"/>
              <a:t>TfL</a:t>
            </a:r>
            <a:r>
              <a:rPr lang="pt-BR" dirty="0" smtClean="0"/>
              <a:t> – Tempo Espera Real</a:t>
            </a:r>
          </a:p>
          <a:p>
            <a:pPr lvl="1"/>
            <a:r>
              <a:rPr lang="pt-BR" dirty="0" smtClean="0"/>
              <a:t>Estabelecido por Linha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90" y="1196752"/>
            <a:ext cx="2568893" cy="41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 CONFIABILIDADE x TIPOS CONTRATO</a:t>
            </a:r>
            <a:r>
              <a:rPr lang="pt-BR" baseline="30000" dirty="0">
                <a:solidFill>
                  <a:srgbClr val="0000FF"/>
                </a:solidFill>
              </a:rPr>
              <a:t>[14]</a:t>
            </a:r>
            <a:endParaRPr lang="pt-BR" dirty="0"/>
          </a:p>
        </p:txBody>
      </p:sp>
      <p:grpSp>
        <p:nvGrpSpPr>
          <p:cNvPr id="50" name="Grupo 49"/>
          <p:cNvGrpSpPr/>
          <p:nvPr/>
        </p:nvGrpSpPr>
        <p:grpSpPr>
          <a:xfrm>
            <a:off x="535196" y="1987444"/>
            <a:ext cx="8285276" cy="4130614"/>
            <a:chOff x="535196" y="2097806"/>
            <a:chExt cx="8285276" cy="4130614"/>
          </a:xfrm>
        </p:grpSpPr>
        <p:grpSp>
          <p:nvGrpSpPr>
            <p:cNvPr id="31" name="Grupo 30"/>
            <p:cNvGrpSpPr/>
            <p:nvPr/>
          </p:nvGrpSpPr>
          <p:grpSpPr>
            <a:xfrm>
              <a:off x="790506" y="2097806"/>
              <a:ext cx="8029966" cy="4130614"/>
              <a:chOff x="502474" y="2097806"/>
              <a:chExt cx="8029966" cy="4130614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903367" y="2097806"/>
                <a:ext cx="7629073" cy="4130614"/>
                <a:chOff x="755576" y="2097806"/>
                <a:chExt cx="7629073" cy="4130614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782363" y="5648473"/>
                  <a:ext cx="7602286" cy="579947"/>
                  <a:chOff x="782363" y="5648473"/>
                  <a:chExt cx="7602286" cy="579947"/>
                </a:xfrm>
              </p:grpSpPr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7452320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11</a:t>
                    </a:r>
                  </a:p>
                </p:txBody>
              </p:sp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7853304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</a:t>
                    </a:r>
                    <a:r>
                      <a:rPr lang="pt-BR" sz="1100" dirty="0"/>
                      <a:t>3</a:t>
                    </a:r>
                    <a:endParaRPr lang="pt-BR" sz="1100" dirty="0" smtClean="0"/>
                  </a:p>
                </p:txBody>
              </p:sp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8096108" y="5649461"/>
                    <a:ext cx="28854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2014</a:t>
                    </a:r>
                  </a:p>
                </p:txBody>
              </p:sp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782363" y="5648473"/>
                    <a:ext cx="28854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1977</a:t>
                    </a:r>
                  </a:p>
                </p:txBody>
              </p:sp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125963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79</a:t>
                    </a:r>
                  </a:p>
                </p:txBody>
              </p:sp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2411760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5</a:t>
                    </a:r>
                  </a:p>
                </p:txBody>
              </p:sp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2802864" y="5648473"/>
                    <a:ext cx="14427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7</a:t>
                    </a:r>
                  </a:p>
                </p:txBody>
              </p:sp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3113447" y="5648473"/>
                    <a:ext cx="65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endParaRPr lang="pt-BR" sz="1100" dirty="0" smtClean="0"/>
                  </a:p>
                </p:txBody>
              </p:sp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318643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9</a:t>
                    </a:r>
                  </a:p>
                </p:txBody>
              </p:sp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161967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81</a:t>
                    </a:r>
                  </a:p>
                </p:txBody>
              </p:sp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2037818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83</a:t>
                    </a:r>
                  </a:p>
                </p:txBody>
              </p:sp>
              <p:sp>
                <p:nvSpPr>
                  <p:cNvPr id="46" name="CaixaDeTexto 45"/>
                  <p:cNvSpPr txBox="1"/>
                  <p:nvPr/>
                </p:nvSpPr>
                <p:spPr>
                  <a:xfrm>
                    <a:off x="5722897" y="5648473"/>
                    <a:ext cx="65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endParaRPr lang="pt-BR" sz="1100" dirty="0" smtClean="0"/>
                  </a:p>
                </p:txBody>
              </p:sp>
              <p:grpSp>
                <p:nvGrpSpPr>
                  <p:cNvPr id="7" name="Grupo 6"/>
                  <p:cNvGrpSpPr/>
                  <p:nvPr/>
                </p:nvGrpSpPr>
                <p:grpSpPr>
                  <a:xfrm>
                    <a:off x="3581050" y="5648473"/>
                    <a:ext cx="1697382" cy="578959"/>
                    <a:chOff x="3509042" y="5648473"/>
                    <a:chExt cx="1697382" cy="578959"/>
                  </a:xfrm>
                </p:grpSpPr>
                <p:sp>
                  <p:nvSpPr>
                    <p:cNvPr id="30" name="CaixaDeTexto 29"/>
                    <p:cNvSpPr txBox="1"/>
                    <p:nvPr/>
                  </p:nvSpPr>
                  <p:spPr>
                    <a:xfrm>
                      <a:off x="506215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99</a:t>
                      </a:r>
                    </a:p>
                  </p:txBody>
                </p:sp>
                <p:sp>
                  <p:nvSpPr>
                    <p:cNvPr id="44" name="CaixaDeTexto 43"/>
                    <p:cNvSpPr txBox="1"/>
                    <p:nvPr/>
                  </p:nvSpPr>
                  <p:spPr>
                    <a:xfrm>
                      <a:off x="428748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95</a:t>
                      </a:r>
                    </a:p>
                  </p:txBody>
                </p:sp>
                <p:sp>
                  <p:nvSpPr>
                    <p:cNvPr id="45" name="CaixaDeTexto 44"/>
                    <p:cNvSpPr txBox="1"/>
                    <p:nvPr/>
                  </p:nvSpPr>
                  <p:spPr>
                    <a:xfrm>
                      <a:off x="469223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97</a:t>
                      </a:r>
                    </a:p>
                  </p:txBody>
                </p:sp>
                <p:sp>
                  <p:nvSpPr>
                    <p:cNvPr id="48" name="CaixaDeTexto 47"/>
                    <p:cNvSpPr txBox="1"/>
                    <p:nvPr/>
                  </p:nvSpPr>
                  <p:spPr>
                    <a:xfrm>
                      <a:off x="350904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9</a:t>
                      </a:r>
                      <a:r>
                        <a:rPr lang="pt-BR" sz="1100" dirty="0" smtClean="0"/>
                        <a:t>1</a:t>
                      </a:r>
                    </a:p>
                  </p:txBody>
                </p:sp>
                <p:sp>
                  <p:nvSpPr>
                    <p:cNvPr id="49" name="CaixaDeTexto 48"/>
                    <p:cNvSpPr txBox="1"/>
                    <p:nvPr/>
                  </p:nvSpPr>
                  <p:spPr>
                    <a:xfrm>
                      <a:off x="3927188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9</a:t>
                      </a:r>
                      <a:r>
                        <a:rPr lang="pt-BR" sz="1100" dirty="0" smtClean="0"/>
                        <a:t>3</a:t>
                      </a:r>
                    </a:p>
                  </p:txBody>
                </p:sp>
              </p:grpSp>
              <p:grpSp>
                <p:nvGrpSpPr>
                  <p:cNvPr id="51" name="Grupo 50"/>
                  <p:cNvGrpSpPr/>
                  <p:nvPr/>
                </p:nvGrpSpPr>
                <p:grpSpPr>
                  <a:xfrm>
                    <a:off x="5466906" y="5648473"/>
                    <a:ext cx="1765622" cy="578959"/>
                    <a:chOff x="3509042" y="5648473"/>
                    <a:chExt cx="1765622" cy="578959"/>
                  </a:xfrm>
                </p:grpSpPr>
                <p:sp>
                  <p:nvSpPr>
                    <p:cNvPr id="52" name="CaixaDeTexto 51"/>
                    <p:cNvSpPr txBox="1"/>
                    <p:nvPr/>
                  </p:nvSpPr>
                  <p:spPr>
                    <a:xfrm>
                      <a:off x="513039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9</a:t>
                      </a:r>
                    </a:p>
                  </p:txBody>
                </p:sp>
                <p:sp>
                  <p:nvSpPr>
                    <p:cNvPr id="53" name="CaixaDeTexto 52"/>
                    <p:cNvSpPr txBox="1"/>
                    <p:nvPr/>
                  </p:nvSpPr>
                  <p:spPr>
                    <a:xfrm>
                      <a:off x="435572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5</a:t>
                      </a:r>
                    </a:p>
                  </p:txBody>
                </p:sp>
                <p:sp>
                  <p:nvSpPr>
                    <p:cNvPr id="54" name="CaixaDeTexto 53"/>
                    <p:cNvSpPr txBox="1"/>
                    <p:nvPr/>
                  </p:nvSpPr>
                  <p:spPr>
                    <a:xfrm>
                      <a:off x="4733178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7</a:t>
                      </a:r>
                    </a:p>
                  </p:txBody>
                </p:sp>
                <p:sp>
                  <p:nvSpPr>
                    <p:cNvPr id="55" name="CaixaDeTexto 54"/>
                    <p:cNvSpPr txBox="1"/>
                    <p:nvPr/>
                  </p:nvSpPr>
                  <p:spPr>
                    <a:xfrm>
                      <a:off x="3509042" y="5648473"/>
                      <a:ext cx="288541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2001</a:t>
                      </a:r>
                    </a:p>
                  </p:txBody>
                </p:sp>
                <p:sp>
                  <p:nvSpPr>
                    <p:cNvPr id="56" name="CaixaDeTexto 55"/>
                    <p:cNvSpPr txBox="1"/>
                    <p:nvPr/>
                  </p:nvSpPr>
                  <p:spPr>
                    <a:xfrm>
                      <a:off x="395448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03</a:t>
                      </a:r>
                    </a:p>
                  </p:txBody>
                </p:sp>
              </p:grpSp>
            </p:grpSp>
            <p:pic>
              <p:nvPicPr>
                <p:cNvPr id="5126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76" y="2097806"/>
                  <a:ext cx="7560840" cy="3633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upo 26"/>
              <p:cNvGrpSpPr/>
              <p:nvPr/>
            </p:nvGrpSpPr>
            <p:grpSpPr>
              <a:xfrm>
                <a:off x="502474" y="2107743"/>
                <a:ext cx="350276" cy="3307243"/>
                <a:chOff x="525904" y="2107743"/>
                <a:chExt cx="385304" cy="3307243"/>
              </a:xfrm>
            </p:grpSpPr>
            <p:sp>
              <p:nvSpPr>
                <p:cNvPr id="59" name="CaixaDeTexto 58"/>
                <p:cNvSpPr txBox="1"/>
                <p:nvPr/>
              </p:nvSpPr>
              <p:spPr>
                <a:xfrm>
                  <a:off x="525904" y="2107743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4,0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525904" y="2552229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35</a:t>
                  </a:r>
                </a:p>
              </p:txBody>
            </p:sp>
            <p:sp>
              <p:nvSpPr>
                <p:cNvPr id="61" name="CaixaDeTexto 60"/>
                <p:cNvSpPr txBox="1"/>
                <p:nvPr/>
              </p:nvSpPr>
              <p:spPr>
                <a:xfrm>
                  <a:off x="525904" y="2970367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3,0</a:t>
                  </a:r>
                </a:p>
              </p:txBody>
            </p:sp>
            <p:sp>
              <p:nvSpPr>
                <p:cNvPr id="62" name="CaixaDeTexto 61"/>
                <p:cNvSpPr txBox="1"/>
                <p:nvPr/>
              </p:nvSpPr>
              <p:spPr>
                <a:xfrm>
                  <a:off x="525904" y="3412819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2,5</a:t>
                  </a:r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525904" y="3840165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2,0</a:t>
                  </a:r>
                </a:p>
              </p:txBody>
            </p:sp>
            <p:sp>
              <p:nvSpPr>
                <p:cNvPr id="64" name="CaixaDeTexto 63"/>
                <p:cNvSpPr txBox="1"/>
                <p:nvPr/>
              </p:nvSpPr>
              <p:spPr>
                <a:xfrm>
                  <a:off x="525904" y="4274233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1,5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525904" y="4678985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1,0</a:t>
                  </a:r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525904" y="5096559"/>
                  <a:ext cx="385304" cy="3184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0,5</a:t>
                  </a:r>
                </a:p>
              </p:txBody>
            </p:sp>
          </p:grpSp>
          <p:sp>
            <p:nvSpPr>
              <p:cNvPr id="25" name="CaixaDeTexto 24"/>
              <p:cNvSpPr txBox="1"/>
              <p:nvPr/>
            </p:nvSpPr>
            <p:spPr>
              <a:xfrm>
                <a:off x="4283968" y="5877271"/>
                <a:ext cx="542986" cy="288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pt-BR" sz="1200" b="1" dirty="0" smtClean="0"/>
                  <a:t>Ano</a:t>
                </a:r>
                <a:endParaRPr lang="pt-BR" sz="1200" b="1" dirty="0"/>
              </a:p>
            </p:txBody>
          </p:sp>
        </p:grpSp>
        <p:sp>
          <p:nvSpPr>
            <p:cNvPr id="69" name="CaixaDeTexto 68"/>
            <p:cNvSpPr txBox="1"/>
            <p:nvPr/>
          </p:nvSpPr>
          <p:spPr>
            <a:xfrm rot="16200000">
              <a:off x="-743295" y="3730329"/>
              <a:ext cx="284937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/>
                <a:t>Excesso de Tempo de Espera (minutos)</a:t>
              </a:r>
              <a:endParaRPr lang="pt-BR" sz="1300" b="1" dirty="0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2894242" y="2087528"/>
            <a:ext cx="1981139" cy="4399462"/>
            <a:chOff x="2894242" y="2197890"/>
            <a:chExt cx="1981139" cy="4399462"/>
          </a:xfrm>
        </p:grpSpPr>
        <p:sp>
          <p:nvSpPr>
            <p:cNvPr id="71" name="Retângulo 70"/>
            <p:cNvSpPr/>
            <p:nvPr/>
          </p:nvSpPr>
          <p:spPr>
            <a:xfrm>
              <a:off x="2894242" y="2197890"/>
              <a:ext cx="1981139" cy="4399462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9525">
              <a:solidFill>
                <a:srgbClr val="FFC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390033" y="6165304"/>
              <a:ext cx="989552" cy="276999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993300"/>
                  </a:solidFill>
                </a:rPr>
                <a:t>CUSTO BRUTO</a:t>
              </a:r>
              <a:endParaRPr lang="pt-BR" sz="1200" b="1" dirty="0">
                <a:solidFill>
                  <a:srgbClr val="993300"/>
                </a:solidFill>
              </a:endParaRPr>
            </a:p>
          </p:txBody>
        </p:sp>
        <p:cxnSp>
          <p:nvCxnSpPr>
            <p:cNvPr id="77" name="Conector de seta reta 16"/>
            <p:cNvCxnSpPr>
              <a:stCxn id="75" idx="1"/>
            </p:cNvCxnSpPr>
            <p:nvPr/>
          </p:nvCxnSpPr>
          <p:spPr>
            <a:xfrm flipH="1" flipV="1">
              <a:off x="2894245" y="6303803"/>
              <a:ext cx="495788" cy="1"/>
            </a:xfrm>
            <a:prstGeom prst="straightConnector1">
              <a:avLst/>
            </a:prstGeom>
            <a:ln w="6350">
              <a:solidFill>
                <a:srgbClr val="9933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de seta reta 16"/>
            <p:cNvCxnSpPr>
              <a:stCxn id="75" idx="3"/>
            </p:cNvCxnSpPr>
            <p:nvPr/>
          </p:nvCxnSpPr>
          <p:spPr>
            <a:xfrm>
              <a:off x="4379585" y="6303804"/>
              <a:ext cx="495796" cy="0"/>
            </a:xfrm>
            <a:prstGeom prst="straightConnector1">
              <a:avLst/>
            </a:prstGeom>
            <a:ln w="6350">
              <a:solidFill>
                <a:srgbClr val="9933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o 107"/>
          <p:cNvGrpSpPr/>
          <p:nvPr/>
        </p:nvGrpSpPr>
        <p:grpSpPr>
          <a:xfrm>
            <a:off x="4867821" y="2087528"/>
            <a:ext cx="1179177" cy="4399462"/>
            <a:chOff x="4867821" y="2197890"/>
            <a:chExt cx="1179177" cy="4399462"/>
          </a:xfrm>
        </p:grpSpPr>
        <p:sp>
          <p:nvSpPr>
            <p:cNvPr id="73" name="Retângulo 72"/>
            <p:cNvSpPr/>
            <p:nvPr/>
          </p:nvSpPr>
          <p:spPr>
            <a:xfrm>
              <a:off x="4867821" y="2197890"/>
              <a:ext cx="1179177" cy="4399462"/>
            </a:xfrm>
            <a:prstGeom prst="rect">
              <a:avLst/>
            </a:prstGeom>
            <a:solidFill>
              <a:srgbClr val="92D050">
                <a:alpha val="30980"/>
              </a:srgbClr>
            </a:solidFill>
            <a:ln w="95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grpSp>
          <p:nvGrpSpPr>
            <p:cNvPr id="103" name="Grupo 102"/>
            <p:cNvGrpSpPr/>
            <p:nvPr/>
          </p:nvGrpSpPr>
          <p:grpSpPr>
            <a:xfrm>
              <a:off x="4875381" y="6064926"/>
              <a:ext cx="1167843" cy="461665"/>
              <a:chOff x="4875381" y="6064926"/>
              <a:chExt cx="1167843" cy="461665"/>
            </a:xfrm>
          </p:grpSpPr>
          <p:sp>
            <p:nvSpPr>
              <p:cNvPr id="92" name="CaixaDeTexto 91"/>
              <p:cNvSpPr txBox="1"/>
              <p:nvPr/>
            </p:nvSpPr>
            <p:spPr>
              <a:xfrm>
                <a:off x="5122481" y="6064926"/>
                <a:ext cx="630548" cy="461665"/>
              </a:xfrm>
              <a:prstGeom prst="rect">
                <a:avLst/>
              </a:prstGeom>
              <a:noFill/>
            </p:spPr>
            <p:txBody>
              <a:bodyPr wrap="none" lIns="36000" rIns="36000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rgbClr val="008000"/>
                    </a:solidFill>
                  </a:rPr>
                  <a:t>CUSTO</a:t>
                </a:r>
              </a:p>
              <a:p>
                <a:pPr algn="ctr"/>
                <a:r>
                  <a:rPr lang="pt-BR" sz="1200" b="1" dirty="0" smtClean="0">
                    <a:solidFill>
                      <a:srgbClr val="008000"/>
                    </a:solidFill>
                  </a:rPr>
                  <a:t>LÍQUIDO</a:t>
                </a:r>
                <a:endParaRPr lang="pt-BR" sz="1200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93" name="Conector de seta reta 16"/>
              <p:cNvCxnSpPr>
                <a:stCxn id="92" idx="1"/>
              </p:cNvCxnSpPr>
              <p:nvPr/>
            </p:nvCxnSpPr>
            <p:spPr>
              <a:xfrm flipH="1">
                <a:off x="4875381" y="6295759"/>
                <a:ext cx="247100" cy="7315"/>
              </a:xfrm>
              <a:prstGeom prst="straightConnector1">
                <a:avLst/>
              </a:prstGeom>
              <a:ln w="6350">
                <a:solidFill>
                  <a:srgbClr val="008000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de seta reta 16"/>
              <p:cNvCxnSpPr>
                <a:stCxn id="92" idx="3"/>
              </p:cNvCxnSpPr>
              <p:nvPr/>
            </p:nvCxnSpPr>
            <p:spPr>
              <a:xfrm>
                <a:off x="5753029" y="6295759"/>
                <a:ext cx="290195" cy="0"/>
              </a:xfrm>
              <a:prstGeom prst="straightConnector1">
                <a:avLst/>
              </a:prstGeom>
              <a:ln w="6350">
                <a:solidFill>
                  <a:srgbClr val="008000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upo 103"/>
          <p:cNvGrpSpPr/>
          <p:nvPr/>
        </p:nvGrpSpPr>
        <p:grpSpPr>
          <a:xfrm>
            <a:off x="6046999" y="2087528"/>
            <a:ext cx="2595540" cy="4399462"/>
            <a:chOff x="6046999" y="2197890"/>
            <a:chExt cx="2595540" cy="4399462"/>
          </a:xfrm>
        </p:grpSpPr>
        <p:sp>
          <p:nvSpPr>
            <p:cNvPr id="74" name="Retângulo 73"/>
            <p:cNvSpPr/>
            <p:nvPr/>
          </p:nvSpPr>
          <p:spPr>
            <a:xfrm>
              <a:off x="6050539" y="2197890"/>
              <a:ext cx="2592000" cy="4399462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1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6844448" y="6064926"/>
              <a:ext cx="989552" cy="46166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00FF"/>
                  </a:solidFill>
                </a:rPr>
                <a:t>INCENTIVO À</a:t>
              </a:r>
            </a:p>
            <a:p>
              <a:pPr algn="ctr"/>
              <a:r>
                <a:rPr lang="pt-BR" sz="1200" b="1" dirty="0" smtClean="0">
                  <a:solidFill>
                    <a:srgbClr val="0000FF"/>
                  </a:solidFill>
                </a:rPr>
                <a:t>QUALIDADE</a:t>
              </a:r>
              <a:endParaRPr lang="pt-BR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6" name="Conector de seta reta 16"/>
            <p:cNvCxnSpPr>
              <a:stCxn id="105" idx="1"/>
            </p:cNvCxnSpPr>
            <p:nvPr/>
          </p:nvCxnSpPr>
          <p:spPr>
            <a:xfrm flipH="1">
              <a:off x="6046999" y="6295759"/>
              <a:ext cx="797449" cy="0"/>
            </a:xfrm>
            <a:prstGeom prst="straightConnector1">
              <a:avLst/>
            </a:prstGeom>
            <a:ln w="6350">
              <a:solidFill>
                <a:srgbClr val="0000FF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de seta reta 16"/>
            <p:cNvCxnSpPr>
              <a:stCxn id="105" idx="3"/>
            </p:cNvCxnSpPr>
            <p:nvPr/>
          </p:nvCxnSpPr>
          <p:spPr>
            <a:xfrm flipV="1">
              <a:off x="7834000" y="6295758"/>
              <a:ext cx="801224" cy="1"/>
            </a:xfrm>
            <a:prstGeom prst="straightConnector1">
              <a:avLst/>
            </a:prstGeom>
            <a:ln w="6350">
              <a:solidFill>
                <a:srgbClr val="0000FF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008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1700" dirty="0" smtClean="0"/>
              <a:t>EVOLUÇÃO DA CONFIABILIDADE – EXCESSO DO TEMPO DE ESPERA  EM MINUTOS</a:t>
            </a:r>
          </a:p>
          <a:p>
            <a:pPr marL="0" indent="0" algn="ctr">
              <a:buNone/>
            </a:pPr>
            <a:r>
              <a:rPr lang="pt-BR" sz="1700" dirty="0" smtClean="0"/>
              <a:t>IDENTIFICAÇÃO DOS  PERÍODOS POR TIPOS DE CONTRATO</a:t>
            </a:r>
          </a:p>
          <a:p>
            <a:pPr marL="0" indent="0" algn="ctr">
              <a:buNone/>
            </a:pPr>
            <a:r>
              <a:rPr lang="pt-BR" dirty="0" smtClean="0"/>
              <a:t>Evolução 1977 – 2014</a:t>
            </a:r>
            <a:endParaRPr lang="pt-BR" dirty="0"/>
          </a:p>
        </p:txBody>
      </p:sp>
      <p:sp>
        <p:nvSpPr>
          <p:cNvPr id="3" name="Texto Explicativo em Seta para Baixo 2"/>
          <p:cNvSpPr/>
          <p:nvPr/>
        </p:nvSpPr>
        <p:spPr>
          <a:xfrm>
            <a:off x="6156176" y="3501007"/>
            <a:ext cx="1084591" cy="690041"/>
          </a:xfrm>
          <a:prstGeom prst="downArrowCallou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implantação </a:t>
            </a:r>
            <a:r>
              <a:rPr lang="pt-BR" sz="1200" b="1" dirty="0" err="1" smtClean="0">
                <a:solidFill>
                  <a:schemeClr val="bg1"/>
                </a:solidFill>
              </a:rPr>
              <a:t>iBUS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 QUADRO DE OPERADORAS</a:t>
            </a:r>
            <a:r>
              <a:rPr lang="pt-BR" baseline="30000" dirty="0">
                <a:solidFill>
                  <a:srgbClr val="0000FF"/>
                </a:solidFill>
              </a:rPr>
              <a:t>[14]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32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683568" y="2009792"/>
            <a:ext cx="3456384" cy="3355608"/>
            <a:chOff x="683568" y="2250724"/>
            <a:chExt cx="3456384" cy="3355608"/>
          </a:xfrm>
        </p:grpSpPr>
        <p:sp>
          <p:nvSpPr>
            <p:cNvPr id="5" name="Retângulo 4"/>
            <p:cNvSpPr/>
            <p:nvPr/>
          </p:nvSpPr>
          <p:spPr>
            <a:xfrm>
              <a:off x="683568" y="2250724"/>
              <a:ext cx="3456384" cy="33556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  <a:effectLst>
              <a:outerShdw blurRad="76200" dist="88900" dir="2700000" algn="tl" rotWithShape="0">
                <a:schemeClr val="tx1">
                  <a:lumMod val="65000"/>
                  <a:lumOff val="35000"/>
                  <a:alpha val="9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848833" y="2250724"/>
              <a:ext cx="3125855" cy="3355608"/>
              <a:chOff x="786764" y="2250724"/>
              <a:chExt cx="3125855" cy="335560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411"/>
              <a:stretch/>
            </p:blipFill>
            <p:spPr bwMode="auto">
              <a:xfrm>
                <a:off x="786764" y="2642152"/>
                <a:ext cx="3125855" cy="296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Espaço Reservado para Conteúdo 2"/>
              <p:cNvSpPr txBox="1">
                <a:spLocks/>
              </p:cNvSpPr>
              <p:nvPr/>
            </p:nvSpPr>
            <p:spPr>
              <a:xfrm>
                <a:off x="1885879" y="2250724"/>
                <a:ext cx="927624" cy="404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1463" indent="-271463" algn="l" defTabSz="914400" rtl="0" eaLnBrk="1" latinLnBrk="0" hangingPunct="1">
                  <a:spcBef>
                    <a:spcPts val="10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Wingdings" pitchFamily="2" charset="2"/>
                  <a:buChar char="q"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4625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863" indent="-173038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Calibri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pt-BR" sz="2000" dirty="0" smtClean="0"/>
                  <a:t>1995</a:t>
                </a:r>
                <a:endParaRPr lang="pt-BR" sz="2000" dirty="0"/>
              </a:p>
            </p:txBody>
          </p:sp>
        </p:grpSp>
      </p:grpSp>
      <p:grpSp>
        <p:nvGrpSpPr>
          <p:cNvPr id="13" name="Grupo 12"/>
          <p:cNvGrpSpPr/>
          <p:nvPr/>
        </p:nvGrpSpPr>
        <p:grpSpPr>
          <a:xfrm>
            <a:off x="5004048" y="2001977"/>
            <a:ext cx="3631589" cy="3371239"/>
            <a:chOff x="5004048" y="2250724"/>
            <a:chExt cx="3631589" cy="3371239"/>
          </a:xfrm>
        </p:grpSpPr>
        <p:sp>
          <p:nvSpPr>
            <p:cNvPr id="10" name="Retângulo 9"/>
            <p:cNvSpPr/>
            <p:nvPr/>
          </p:nvSpPr>
          <p:spPr>
            <a:xfrm>
              <a:off x="5004048" y="2266355"/>
              <a:ext cx="3631589" cy="33556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FF"/>
              </a:solidFill>
            </a:ln>
            <a:effectLst>
              <a:outerShdw blurRad="76200" dist="88900" dir="2700000" algn="tl" rotWithShape="0">
                <a:schemeClr val="tx1">
                  <a:lumMod val="65000"/>
                  <a:lumOff val="35000"/>
                  <a:alpha val="9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086070" y="2250724"/>
              <a:ext cx="3467545" cy="3355608"/>
              <a:chOff x="5131920" y="2250724"/>
              <a:chExt cx="3467545" cy="335560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09"/>
              <a:stretch/>
            </p:blipFill>
            <p:spPr bwMode="auto">
              <a:xfrm>
                <a:off x="5131920" y="2642152"/>
                <a:ext cx="3467545" cy="296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6401880" y="2250724"/>
                <a:ext cx="927624" cy="404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1463" indent="-271463" algn="l" defTabSz="914400" rtl="0" eaLnBrk="1" latinLnBrk="0" hangingPunct="1">
                  <a:spcBef>
                    <a:spcPts val="10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Wingdings" pitchFamily="2" charset="2"/>
                  <a:buChar char="q"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4625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863" indent="-173038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rgbClr val="990000"/>
                  </a:buClr>
                  <a:buSzPct val="70000"/>
                  <a:buFont typeface="Calibri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pt-BR" sz="2000" dirty="0" smtClean="0"/>
                  <a:t>2014</a:t>
                </a:r>
                <a:endParaRPr lang="pt-B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5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 ÔNIBUS – EVOLUÇÃO DO ATENDIMENTO</a:t>
            </a:r>
            <a:r>
              <a:rPr lang="pt-BR" baseline="30000" dirty="0" smtClean="0">
                <a:solidFill>
                  <a:srgbClr val="0000FF"/>
                </a:solidFill>
              </a:rPr>
              <a:t>[15]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57298"/>
            <a:ext cx="8229600" cy="77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REDE DE ÔNIBUS DE LONDRES – VOLUMES ANUAIS DE SERVIÇO E DE UTILIZAÇÃO</a:t>
            </a:r>
          </a:p>
          <a:p>
            <a:pPr marL="0" indent="0" algn="ctr">
              <a:buNone/>
            </a:pPr>
            <a:r>
              <a:rPr lang="pt-BR" dirty="0" smtClean="0"/>
              <a:t>Evolução 1963 – 2014 – Projeção para 2022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33</a:t>
            </a:fld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815058" y="2027734"/>
            <a:ext cx="7667568" cy="4137570"/>
            <a:chOff x="815058" y="2027734"/>
            <a:chExt cx="7667568" cy="41375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4" b="2302"/>
            <a:stretch/>
          </p:blipFill>
          <p:spPr bwMode="auto">
            <a:xfrm>
              <a:off x="815058" y="2027734"/>
              <a:ext cx="7446963" cy="398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6126700" y="3121048"/>
              <a:ext cx="824225" cy="367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126700" y="3121049"/>
              <a:ext cx="821564" cy="3778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 rot="16200000">
              <a:off x="-361490" y="3368097"/>
              <a:ext cx="284084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rgbClr val="FF0000"/>
                  </a:solidFill>
                </a:rPr>
                <a:t>Veículos x KM operados por ano (milhões)      </a:t>
              </a:r>
              <a:endParaRPr lang="pt-BR" sz="11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1201369" y="2348880"/>
              <a:ext cx="401072" cy="2484858"/>
              <a:chOff x="1212002" y="2380426"/>
              <a:chExt cx="401072" cy="2484858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1212002" y="2380426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FF0000"/>
                    </a:solidFill>
                  </a:rPr>
                  <a:t>500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1212002" y="2962992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100" dirty="0">
                    <a:solidFill>
                      <a:srgbClr val="FF0000"/>
                    </a:solidFill>
                  </a:rPr>
                  <a:t>4</a:t>
                </a:r>
                <a:r>
                  <a:rPr lang="pt-BR" sz="1100" dirty="0" smtClean="0">
                    <a:solidFill>
                      <a:srgbClr val="FF0000"/>
                    </a:solidFill>
                  </a:rPr>
                  <a:t>00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212002" y="3519680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100" dirty="0">
                    <a:solidFill>
                      <a:srgbClr val="FF0000"/>
                    </a:solidFill>
                  </a:rPr>
                  <a:t>3</a:t>
                </a:r>
                <a:r>
                  <a:rPr lang="pt-BR" sz="1100" dirty="0" smtClean="0">
                    <a:solidFill>
                      <a:srgbClr val="FF0000"/>
                    </a:solidFill>
                  </a:rPr>
                  <a:t>00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212002" y="4065990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100" dirty="0">
                    <a:solidFill>
                      <a:srgbClr val="FF0000"/>
                    </a:solidFill>
                  </a:rPr>
                  <a:t>2</a:t>
                </a:r>
                <a:r>
                  <a:rPr lang="pt-BR" sz="1100" dirty="0" smtClean="0">
                    <a:solidFill>
                      <a:srgbClr val="FF0000"/>
                    </a:solidFill>
                  </a:rPr>
                  <a:t>00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212002" y="4603674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FF0000"/>
                    </a:solidFill>
                  </a:rPr>
                  <a:t>100</a:t>
                </a:r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 rot="16200000">
              <a:off x="6560288" y="3368097"/>
              <a:ext cx="290977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rgbClr val="0000FF"/>
                  </a:solidFill>
                </a:rPr>
                <a:t>Veículos x Passageiros x KM por ano (milhões) </a:t>
              </a:r>
              <a:endParaRPr lang="pt-BR" sz="11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1380014" y="2276872"/>
              <a:ext cx="6499224" cy="3060030"/>
              <a:chOff x="-4891280" y="2380426"/>
              <a:chExt cx="6499224" cy="3060030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1212002" y="2380426"/>
                <a:ext cx="39594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10.000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1212002" y="2962992"/>
                <a:ext cx="32380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8.000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1212002" y="3519680"/>
                <a:ext cx="32380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6.000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1212002" y="4065990"/>
                <a:ext cx="32380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4.000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1212002" y="4603674"/>
                <a:ext cx="32380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2.000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212002" y="5178846"/>
                <a:ext cx="19352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r>
                  <a:rPr lang="pt-BR" sz="1100" dirty="0" smtClean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-4891280" y="5178846"/>
                <a:ext cx="19352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pt-BR" sz="1100" dirty="0" smtClean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37" name="Retângulo 36"/>
            <p:cNvSpPr/>
            <p:nvPr/>
          </p:nvSpPr>
          <p:spPr>
            <a:xfrm>
              <a:off x="1580698" y="5273369"/>
              <a:ext cx="6901928" cy="804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000" b="1" dirty="0" smtClean="0">
                <a:solidFill>
                  <a:schemeClr val="dk1"/>
                </a:solidFill>
              </a:endParaRPr>
            </a:p>
          </p:txBody>
        </p:sp>
        <p:grpSp>
          <p:nvGrpSpPr>
            <p:cNvPr id="53" name="Grupo 52"/>
            <p:cNvGrpSpPr/>
            <p:nvPr/>
          </p:nvGrpSpPr>
          <p:grpSpPr>
            <a:xfrm>
              <a:off x="1526605" y="5187421"/>
              <a:ext cx="6000307" cy="645458"/>
              <a:chOff x="1484073" y="5219320"/>
              <a:chExt cx="6000307" cy="645458"/>
            </a:xfrm>
          </p:grpSpPr>
          <p:sp>
            <p:nvSpPr>
              <p:cNvPr id="54" name="CaixaDeTexto 53"/>
              <p:cNvSpPr txBox="1"/>
              <p:nvPr/>
            </p:nvSpPr>
            <p:spPr>
              <a:xfrm>
                <a:off x="1484073" y="5301208"/>
                <a:ext cx="262892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1963</a:t>
                </a:r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1835696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65</a:t>
                </a: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2339752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70</a:t>
                </a:r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2771800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75</a:t>
                </a:r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3232448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80</a:t>
                </a:r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3767568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85</a:t>
                </a:r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139952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90</a:t>
                </a:r>
              </a:p>
            </p:txBody>
          </p:sp>
          <p:sp>
            <p:nvSpPr>
              <p:cNvPr id="61" name="CaixaDeTexto 60"/>
              <p:cNvSpPr txBox="1"/>
              <p:nvPr/>
            </p:nvSpPr>
            <p:spPr>
              <a:xfrm>
                <a:off x="4716016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95</a:t>
                </a: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>
                <a:off x="5133256" y="5301208"/>
                <a:ext cx="262892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2000</a:t>
                </a: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5680720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05</a:t>
                </a: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6084168" y="5301208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10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>
                <a:off x="6574576" y="5219320"/>
                <a:ext cx="131446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15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7221488" y="5301208"/>
                <a:ext cx="262892" cy="563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000" dirty="0" smtClean="0"/>
                  <a:t>2022</a:t>
                </a:r>
              </a:p>
            </p:txBody>
          </p:sp>
        </p:grpSp>
        <p:sp>
          <p:nvSpPr>
            <p:cNvPr id="67" name="CaixaDeTexto 66"/>
            <p:cNvSpPr txBox="1"/>
            <p:nvPr/>
          </p:nvSpPr>
          <p:spPr>
            <a:xfrm>
              <a:off x="4057817" y="5570956"/>
              <a:ext cx="298159" cy="5943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200" b="1" dirty="0" smtClean="0"/>
                <a:t>ANO</a:t>
              </a: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944002" y="4751097"/>
              <a:ext cx="14446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rgbClr val="FF0000"/>
                  </a:solidFill>
                </a:rPr>
                <a:t>VEÍCULOS x KM           </a:t>
              </a:r>
              <a:endParaRPr lang="pt-B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5066662" y="4751097"/>
              <a:ext cx="168507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rgbClr val="0000FF"/>
                  </a:solidFill>
                </a:rPr>
                <a:t>PASSAGEIROS x KM           </a:t>
              </a:r>
              <a:endParaRPr lang="pt-BR" sz="11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502568" y="2266992"/>
              <a:ext cx="0" cy="3519250"/>
            </a:xfrm>
            <a:prstGeom prst="line">
              <a:avLst/>
            </a:prstGeom>
            <a:ln w="38100">
              <a:solidFill>
                <a:srgbClr val="00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eta para a direita listrada 24"/>
            <p:cNvSpPr/>
            <p:nvPr/>
          </p:nvSpPr>
          <p:spPr>
            <a:xfrm>
              <a:off x="6498800" y="5520457"/>
              <a:ext cx="316632" cy="319365"/>
            </a:xfrm>
            <a:prstGeom prst="stripedRightArrow">
              <a:avLst/>
            </a:prstGeom>
            <a:noFill/>
            <a:ln w="9525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509564" y="5707399"/>
              <a:ext cx="855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6600"/>
                  </a:solidFill>
                </a:rPr>
                <a:t>PROJEÇÃO</a:t>
              </a:r>
              <a:endParaRPr lang="pt-BR" sz="12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1602441" y="2276872"/>
            <a:ext cx="5793025" cy="29292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PERDAS EM QUILÔMETROS</a:t>
            </a:r>
            <a:r>
              <a:rPr lang="pt-BR" baseline="30000" dirty="0" smtClean="0">
                <a:solidFill>
                  <a:srgbClr val="0000FF"/>
                </a:solidFill>
              </a:rPr>
              <a:t>[15]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34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983464" y="1976207"/>
            <a:ext cx="7548976" cy="4042658"/>
            <a:chOff x="983464" y="1916832"/>
            <a:chExt cx="7548976" cy="404265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916832"/>
              <a:ext cx="6864027" cy="346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25"/>
            <p:cNvSpPr txBox="1"/>
            <p:nvPr/>
          </p:nvSpPr>
          <p:spPr>
            <a:xfrm>
              <a:off x="1278851" y="2487297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 smtClean="0"/>
                <a:t>5%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278851" y="3026537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 smtClean="0"/>
                <a:t>4%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278851" y="3564527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 smtClean="0"/>
                <a:t>3%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278851" y="4119167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 smtClean="0"/>
                <a:t>2%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278851" y="4676596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 smtClean="0"/>
                <a:t>1%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278851" y="1934084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/>
                <a:t>6</a:t>
              </a:r>
              <a:r>
                <a:rPr lang="pt-BR" sz="1200" dirty="0" smtClean="0"/>
                <a:t>%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278851" y="5203459"/>
              <a:ext cx="350276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200" dirty="0"/>
                <a:t>0</a:t>
              </a:r>
              <a:r>
                <a:rPr lang="pt-BR" sz="1200" dirty="0" smtClean="0"/>
                <a:t>%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 rot="16200000">
              <a:off x="-464037" y="3518306"/>
              <a:ext cx="3183036" cy="2880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pt-BR" sz="1100" b="1" dirty="0" smtClean="0"/>
                <a:t>PERCENTUAL DA QUILOMETRAGEM PROGRAMADA</a:t>
              </a:r>
              <a:endParaRPr lang="pt-BR" sz="1100" b="1" dirty="0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1561438" y="5380531"/>
              <a:ext cx="6971002" cy="578959"/>
              <a:chOff x="1561438" y="5658353"/>
              <a:chExt cx="6971002" cy="578959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2157760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93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2756816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95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335480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97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554512" y="5658353"/>
                <a:ext cx="65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endParaRPr lang="pt-BR" sz="1100" dirty="0" smtClean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922661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99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4163193" y="5658353"/>
                <a:ext cx="288541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2000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4499420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01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5664181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05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6251362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07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825973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09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7413849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11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7979617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1</a:t>
                </a:r>
                <a:r>
                  <a:rPr lang="pt-BR" sz="1100" dirty="0"/>
                  <a:t>3</a:t>
                </a:r>
                <a:endParaRPr lang="pt-BR" sz="1100" dirty="0" smtClean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8243899" y="5658353"/>
                <a:ext cx="288541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2014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5079320" y="5658353"/>
                <a:ext cx="144270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03</a:t>
                </a: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4514554" y="5838354"/>
                <a:ext cx="542986" cy="288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pt-BR" sz="1100" b="1" dirty="0" smtClean="0"/>
                  <a:t>ANO</a:t>
                </a:r>
                <a:endParaRPr lang="pt-BR" sz="1100" b="1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1561438" y="5658353"/>
                <a:ext cx="288541" cy="578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bIns="360000" rtlCol="0">
                <a:spAutoFit/>
              </a:bodyPr>
              <a:lstStyle/>
              <a:p>
                <a:r>
                  <a:rPr lang="pt-BR" sz="1100" dirty="0" smtClean="0"/>
                  <a:t>1991</a:t>
                </a:r>
              </a:p>
            </p:txBody>
          </p:sp>
        </p:grpSp>
      </p:grpSp>
      <p:grpSp>
        <p:nvGrpSpPr>
          <p:cNvPr id="49" name="Grupo 48"/>
          <p:cNvGrpSpPr/>
          <p:nvPr/>
        </p:nvGrpSpPr>
        <p:grpSpPr>
          <a:xfrm>
            <a:off x="1685805" y="5919721"/>
            <a:ext cx="1013987" cy="261610"/>
            <a:chOff x="979125" y="5919721"/>
            <a:chExt cx="1013987" cy="261610"/>
          </a:xfrm>
        </p:grpSpPr>
        <p:sp>
          <p:nvSpPr>
            <p:cNvPr id="37" name="Retângulo 36"/>
            <p:cNvSpPr/>
            <p:nvPr/>
          </p:nvSpPr>
          <p:spPr>
            <a:xfrm>
              <a:off x="979125" y="5942526"/>
              <a:ext cx="360000" cy="21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303500" y="5919721"/>
              <a:ext cx="689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/>
                <a:t>EQUIPES</a:t>
              </a:r>
              <a:endParaRPr lang="pt-BR" sz="1100" b="1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3428826" y="5919721"/>
            <a:ext cx="1275484" cy="261610"/>
            <a:chOff x="2292865" y="5919721"/>
            <a:chExt cx="1275484" cy="261610"/>
          </a:xfrm>
        </p:grpSpPr>
        <p:sp>
          <p:nvSpPr>
            <p:cNvPr id="42" name="Retângulo 41"/>
            <p:cNvSpPr/>
            <p:nvPr/>
          </p:nvSpPr>
          <p:spPr>
            <a:xfrm>
              <a:off x="2292865" y="5942526"/>
              <a:ext cx="360000" cy="216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2593402" y="5919721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/>
                <a:t>ENGENHARIA</a:t>
              </a:r>
              <a:endParaRPr lang="pt-BR" sz="1100" b="1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433344" y="5920949"/>
            <a:ext cx="1299235" cy="259154"/>
            <a:chOff x="3616130" y="5920949"/>
            <a:chExt cx="1299235" cy="259154"/>
          </a:xfrm>
        </p:grpSpPr>
        <p:sp>
          <p:nvSpPr>
            <p:cNvPr id="44" name="Retângulo 43"/>
            <p:cNvSpPr/>
            <p:nvPr/>
          </p:nvSpPr>
          <p:spPr>
            <a:xfrm>
              <a:off x="3616130" y="5942526"/>
              <a:ext cx="360000" cy="21600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3934537" y="5920949"/>
              <a:ext cx="980828" cy="25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/>
                <a:t>TRÁFEGO</a:t>
              </a:r>
              <a:endParaRPr lang="pt-BR" sz="1100" b="1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1614" y="5919721"/>
            <a:ext cx="998818" cy="261610"/>
            <a:chOff x="5054966" y="5919721"/>
            <a:chExt cx="998818" cy="261610"/>
          </a:xfrm>
        </p:grpSpPr>
        <p:sp>
          <p:nvSpPr>
            <p:cNvPr id="46" name="Retângulo 45"/>
            <p:cNvSpPr/>
            <p:nvPr/>
          </p:nvSpPr>
          <p:spPr>
            <a:xfrm>
              <a:off x="5054966" y="5942526"/>
              <a:ext cx="360000" cy="216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5367378" y="5919721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/>
                <a:t>OUTROS</a:t>
              </a:r>
              <a:endParaRPr lang="pt-BR" sz="1100" b="1" dirty="0"/>
            </a:p>
          </p:txBody>
        </p:sp>
      </p:grpSp>
      <p:sp>
        <p:nvSpPr>
          <p:cNvPr id="58" name="Espaço Reservado para Conteúdo 2"/>
          <p:cNvSpPr txBox="1">
            <a:spLocks/>
          </p:cNvSpPr>
          <p:nvPr/>
        </p:nvSpPr>
        <p:spPr>
          <a:xfrm>
            <a:off x="1586454" y="1124744"/>
            <a:ext cx="6898486" cy="936104"/>
          </a:xfrm>
          <a:prstGeom prst="rect">
            <a:avLst/>
          </a:prstGeom>
        </p:spPr>
        <p:txBody>
          <a:bodyPr>
            <a:no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dirty="0" smtClean="0"/>
              <a:t>EVOLUÇÃO DA QUILOMETRAGEM “PERDIDA” 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600" dirty="0" smtClean="0"/>
              <a:t>PERCENTUAL POR MOTIVO EM RELAÇÃO À QUILOMETRAGEM PROGRAMADA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600" dirty="0" smtClean="0"/>
              <a:t>Evolução 1991 – 2014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249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MEDIÇÃO CONGESTIONAMENTOS - REMUNERAÇÃO</a:t>
            </a:r>
            <a:r>
              <a:rPr lang="pt-BR" baseline="30000" dirty="0" smtClean="0">
                <a:solidFill>
                  <a:srgbClr val="0000FF"/>
                </a:solidFill>
              </a:rPr>
              <a:t>[15]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862700" y="1984970"/>
            <a:ext cx="7669740" cy="4252342"/>
            <a:chOff x="539552" y="1424295"/>
            <a:chExt cx="7669740" cy="42523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67" b="18022"/>
            <a:stretch/>
          </p:blipFill>
          <p:spPr bwMode="auto">
            <a:xfrm>
              <a:off x="755576" y="1424295"/>
              <a:ext cx="7414647" cy="370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238290" y="5097678"/>
              <a:ext cx="288541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1991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834612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93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33668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95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012332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97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231364" y="5097678"/>
              <a:ext cx="65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endParaRPr lang="pt-BR" sz="1100" dirty="0" smtClean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599513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99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840045" y="5097678"/>
              <a:ext cx="288541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2000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176272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01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341033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05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928214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07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502825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09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090701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11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656469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1</a:t>
              </a:r>
              <a:r>
                <a:rPr lang="pt-BR" sz="1100" dirty="0"/>
                <a:t>3</a:t>
              </a:r>
              <a:endParaRPr lang="pt-BR" sz="1100" dirty="0" smtClean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920751" y="5097678"/>
              <a:ext cx="288541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2014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756172" y="5097678"/>
              <a:ext cx="144270" cy="578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>
              <a:spAutoFit/>
            </a:bodyPr>
            <a:lstStyle/>
            <a:p>
              <a:r>
                <a:rPr lang="pt-BR" sz="1100" dirty="0" smtClean="0"/>
                <a:t>03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 rot="16200000">
              <a:off x="-1067101" y="3235453"/>
              <a:ext cx="3501340" cy="2880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pt-BR" sz="1100" b="1" dirty="0" smtClean="0"/>
                <a:t>Percentual da quilometragem programada</a:t>
              </a:r>
              <a:endParaRPr lang="pt-BR" sz="11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48476" y="1673961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100%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48476" y="2091151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/>
                <a:t>9</a:t>
              </a:r>
              <a:r>
                <a:rPr lang="pt-BR" sz="1100" dirty="0" smtClean="0"/>
                <a:t>0%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48476" y="2495641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80%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48476" y="2910797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70%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48476" y="3310847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/>
                <a:t>6</a:t>
              </a:r>
              <a:r>
                <a:rPr lang="pt-BR" sz="1100" dirty="0" smtClean="0"/>
                <a:t>0%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848476" y="3717619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50%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48476" y="4124391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/>
                <a:t>4</a:t>
              </a:r>
              <a:r>
                <a:rPr lang="pt-BR" sz="1100" dirty="0" smtClean="0"/>
                <a:t>0%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48476" y="4524813"/>
              <a:ext cx="385304" cy="2894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30%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848476" y="4925247"/>
              <a:ext cx="385304" cy="318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bIns="360000" rtlCol="0" anchor="t" anchorCtr="0">
              <a:noAutofit/>
            </a:bodyPr>
            <a:lstStyle/>
            <a:p>
              <a:pPr algn="r"/>
              <a:r>
                <a:rPr lang="pt-BR" sz="1100" dirty="0" smtClean="0"/>
                <a:t>30%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191406" y="5277679"/>
              <a:ext cx="542986" cy="2880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pt-BR" sz="1100" b="1" dirty="0" smtClean="0"/>
                <a:t>Ano</a:t>
              </a:r>
              <a:endParaRPr lang="pt-BR" sz="1100" b="1" dirty="0"/>
            </a:p>
          </p:txBody>
        </p:sp>
      </p:grpSp>
      <p:sp>
        <p:nvSpPr>
          <p:cNvPr id="34" name="Espaço Reservado para Conteúdo 2"/>
          <p:cNvSpPr txBox="1">
            <a:spLocks/>
          </p:cNvSpPr>
          <p:nvPr/>
        </p:nvSpPr>
        <p:spPr>
          <a:xfrm>
            <a:off x="1633954" y="1124744"/>
            <a:ext cx="6682461" cy="936104"/>
          </a:xfrm>
          <a:prstGeom prst="rect">
            <a:avLst/>
          </a:prstGeom>
        </p:spPr>
        <p:txBody>
          <a:bodyPr>
            <a:no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dirty="0" smtClean="0"/>
              <a:t>PERCENTUAIS EM RELAÇÃO À QUILOMETRAGEM PROGRAMADA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600" dirty="0" smtClean="0"/>
              <a:t>COM E SEM INCLUSÃO DOS CONGESTIONAMENTOS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600" dirty="0" smtClean="0"/>
              <a:t>Evolução 1991 – 2014</a:t>
            </a:r>
            <a:endParaRPr lang="pt-BR" sz="1600" dirty="0"/>
          </a:p>
        </p:txBody>
      </p:sp>
      <p:grpSp>
        <p:nvGrpSpPr>
          <p:cNvPr id="38" name="Grupo 37"/>
          <p:cNvGrpSpPr/>
          <p:nvPr/>
        </p:nvGrpSpPr>
        <p:grpSpPr>
          <a:xfrm>
            <a:off x="1979712" y="6241058"/>
            <a:ext cx="2409775" cy="261610"/>
            <a:chOff x="1959895" y="6320353"/>
            <a:chExt cx="2409775" cy="261610"/>
          </a:xfrm>
        </p:grpSpPr>
        <p:sp>
          <p:nvSpPr>
            <p:cNvPr id="37" name="Retângulo 36"/>
            <p:cNvSpPr/>
            <p:nvPr/>
          </p:nvSpPr>
          <p:spPr>
            <a:xfrm>
              <a:off x="1959895" y="6415158"/>
              <a:ext cx="540000" cy="72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484217" y="6320353"/>
              <a:ext cx="18854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/>
                <a:t>QUILOMETRAGEM OPERADA</a:t>
              </a:r>
              <a:endParaRPr lang="pt-BR" sz="1100" b="1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893543" y="6165304"/>
            <a:ext cx="3312368" cy="389434"/>
            <a:chOff x="5220072" y="6240171"/>
            <a:chExt cx="3312368" cy="389434"/>
          </a:xfrm>
        </p:grpSpPr>
        <p:sp>
          <p:nvSpPr>
            <p:cNvPr id="5" name="Retângulo 4"/>
            <p:cNvSpPr/>
            <p:nvPr/>
          </p:nvSpPr>
          <p:spPr>
            <a:xfrm>
              <a:off x="5220072" y="6398888"/>
              <a:ext cx="54000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776264" y="6240171"/>
              <a:ext cx="2756176" cy="3894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t-BR" sz="1100" b="1" dirty="0" smtClean="0"/>
                <a:t>QUILOMETRAGEM OPERADA INCLUÍDOS km PERDIDOS EM CONGESTIONAMENTOS</a:t>
              </a:r>
              <a:endParaRPr lang="pt-B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2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DE QUALIDADE DO SERVIÇO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15]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LINHAS COM ALTAS FREQUÊNCIAS – 5 ÔNIBUS/HORA OU MAIS</a:t>
            </a:r>
          </a:p>
          <a:p>
            <a:pPr lvl="1"/>
            <a:r>
              <a:rPr lang="pt-BR" dirty="0" smtClean="0"/>
              <a:t>Passageiros esperam um serviço regular</a:t>
            </a:r>
          </a:p>
          <a:p>
            <a:pPr lvl="1"/>
            <a:r>
              <a:rPr lang="pt-BR" dirty="0" smtClean="0"/>
              <a:t>Tempo de Excesso de Espera – medidas das falhas nos “</a:t>
            </a:r>
            <a:r>
              <a:rPr lang="pt-BR" dirty="0" err="1" smtClean="0"/>
              <a:t>headways</a:t>
            </a:r>
            <a:r>
              <a:rPr lang="pt-BR" dirty="0" smtClean="0"/>
              <a:t>” entre ônibus nos Pontos de Controle</a:t>
            </a:r>
          </a:p>
          <a:p>
            <a:pPr lvl="1"/>
            <a:endParaRPr lang="pt-BR" dirty="0"/>
          </a:p>
          <a:p>
            <a:r>
              <a:rPr lang="pt-BR" dirty="0" smtClean="0"/>
              <a:t>LILNHAS COM BAIXAS FREQUÊNCIAS – 4 ÔNIBUS/HORA OU MENOS</a:t>
            </a:r>
          </a:p>
          <a:p>
            <a:pPr lvl="1"/>
            <a:r>
              <a:rPr lang="pt-BR" dirty="0" smtClean="0"/>
              <a:t>Passageiros esperam um serviço pontual</a:t>
            </a:r>
          </a:p>
          <a:p>
            <a:pPr lvl="1"/>
            <a:r>
              <a:rPr lang="pt-BR" dirty="0" smtClean="0"/>
              <a:t>Medição de Percentuais de pontualidade na chegada nos Pontos de Controle, comparados com a programação</a:t>
            </a:r>
          </a:p>
          <a:p>
            <a:pPr lvl="1"/>
            <a:r>
              <a:rPr lang="pt-BR" dirty="0" smtClean="0"/>
              <a:t>Faixa de 2,5 minutos de adiantamento a 5 minutos de atraso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3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CONFIABILIDADE E CONGESTIONAMENTOS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15]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855" y="1643236"/>
            <a:ext cx="8640960" cy="1063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700" dirty="0" smtClean="0"/>
              <a:t>SISTEMA DE ÔNIBUS DE LONDRES – INDICADORES DE DESEMPENHO</a:t>
            </a:r>
          </a:p>
          <a:p>
            <a:pPr marL="0" indent="0" algn="ctr">
              <a:buNone/>
            </a:pPr>
            <a:r>
              <a:rPr lang="pt-BR" sz="1500" dirty="0" smtClean="0"/>
              <a:t>MÉDIA DOS EXCESSOS DE TEMPO DE ESPERA E PERDAS EM QUILOMETRAGEM MOTIVADAS PELO TRÁFEGO</a:t>
            </a:r>
          </a:p>
          <a:p>
            <a:pPr marL="0" indent="0" algn="ctr">
              <a:buNone/>
            </a:pPr>
            <a:r>
              <a:rPr lang="pt-BR" sz="1300" dirty="0" smtClean="0"/>
              <a:t>COMPARATIVO 2013-14 x 2014-15</a:t>
            </a:r>
            <a:endParaRPr lang="pt-BR" sz="1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51348"/>
            <a:ext cx="7591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 CONFIABILIDADE x TIPOS CONTRATO </a:t>
            </a:r>
            <a:r>
              <a:rPr lang="pt-BR" baseline="30000" dirty="0">
                <a:solidFill>
                  <a:srgbClr val="0000FF"/>
                </a:solidFill>
              </a:rPr>
              <a:t>[</a:t>
            </a:r>
            <a:r>
              <a:rPr lang="pt-BR" baseline="30000" dirty="0" smtClean="0">
                <a:solidFill>
                  <a:srgbClr val="0000FF"/>
                </a:solidFill>
              </a:rPr>
              <a:t>15]</a:t>
            </a:r>
            <a:endParaRPr lang="pt-BR" dirty="0"/>
          </a:p>
        </p:txBody>
      </p:sp>
      <p:grpSp>
        <p:nvGrpSpPr>
          <p:cNvPr id="50" name="Grupo 49"/>
          <p:cNvGrpSpPr/>
          <p:nvPr/>
        </p:nvGrpSpPr>
        <p:grpSpPr>
          <a:xfrm>
            <a:off x="535196" y="2106698"/>
            <a:ext cx="8285276" cy="4130614"/>
            <a:chOff x="535196" y="2097806"/>
            <a:chExt cx="8285276" cy="4130614"/>
          </a:xfrm>
        </p:grpSpPr>
        <p:grpSp>
          <p:nvGrpSpPr>
            <p:cNvPr id="31" name="Grupo 30"/>
            <p:cNvGrpSpPr/>
            <p:nvPr/>
          </p:nvGrpSpPr>
          <p:grpSpPr>
            <a:xfrm>
              <a:off x="790506" y="2097806"/>
              <a:ext cx="8029966" cy="4130614"/>
              <a:chOff x="502474" y="2097806"/>
              <a:chExt cx="8029966" cy="4130614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903367" y="2097806"/>
                <a:ext cx="7629073" cy="4130614"/>
                <a:chOff x="755576" y="2097806"/>
                <a:chExt cx="7629073" cy="4130614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782363" y="5648473"/>
                  <a:ext cx="7602286" cy="579947"/>
                  <a:chOff x="782363" y="5648473"/>
                  <a:chExt cx="7602286" cy="579947"/>
                </a:xfrm>
              </p:grpSpPr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7452320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11</a:t>
                    </a:r>
                  </a:p>
                </p:txBody>
              </p:sp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7853304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</a:t>
                    </a:r>
                    <a:r>
                      <a:rPr lang="pt-BR" sz="1100" dirty="0"/>
                      <a:t>3</a:t>
                    </a:r>
                    <a:endParaRPr lang="pt-BR" sz="1100" dirty="0" smtClean="0"/>
                  </a:p>
                </p:txBody>
              </p:sp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8096108" y="5649461"/>
                    <a:ext cx="28854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2014</a:t>
                    </a:r>
                  </a:p>
                </p:txBody>
              </p:sp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782363" y="5648473"/>
                    <a:ext cx="28854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1977</a:t>
                    </a:r>
                  </a:p>
                </p:txBody>
              </p:sp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125963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79</a:t>
                    </a:r>
                  </a:p>
                </p:txBody>
              </p:sp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2411760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5</a:t>
                    </a:r>
                  </a:p>
                </p:txBody>
              </p:sp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2802864" y="5648473"/>
                    <a:ext cx="144271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7</a:t>
                    </a:r>
                  </a:p>
                </p:txBody>
              </p:sp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3113447" y="5648473"/>
                    <a:ext cx="65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endParaRPr lang="pt-BR" sz="1100" dirty="0" smtClean="0"/>
                  </a:p>
                </p:txBody>
              </p:sp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318643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/>
                      <a:t>8</a:t>
                    </a:r>
                    <a:r>
                      <a:rPr lang="pt-BR" sz="1100" dirty="0" smtClean="0"/>
                      <a:t>9</a:t>
                    </a:r>
                  </a:p>
                </p:txBody>
              </p:sp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1619672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81</a:t>
                    </a:r>
                  </a:p>
                </p:txBody>
              </p:sp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2037818" y="5648473"/>
                    <a:ext cx="144270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r>
                      <a:rPr lang="pt-BR" sz="1100" dirty="0" smtClean="0"/>
                      <a:t>83</a:t>
                    </a:r>
                  </a:p>
                </p:txBody>
              </p:sp>
              <p:sp>
                <p:nvSpPr>
                  <p:cNvPr id="46" name="CaixaDeTexto 45"/>
                  <p:cNvSpPr txBox="1"/>
                  <p:nvPr/>
                </p:nvSpPr>
                <p:spPr>
                  <a:xfrm>
                    <a:off x="5722897" y="5648473"/>
                    <a:ext cx="65" cy="5789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rIns="0" bIns="360000" rtlCol="0">
                    <a:spAutoFit/>
                  </a:bodyPr>
                  <a:lstStyle/>
                  <a:p>
                    <a:endParaRPr lang="pt-BR" sz="1100" dirty="0" smtClean="0"/>
                  </a:p>
                </p:txBody>
              </p:sp>
              <p:grpSp>
                <p:nvGrpSpPr>
                  <p:cNvPr id="7" name="Grupo 6"/>
                  <p:cNvGrpSpPr/>
                  <p:nvPr/>
                </p:nvGrpSpPr>
                <p:grpSpPr>
                  <a:xfrm>
                    <a:off x="3581050" y="5648473"/>
                    <a:ext cx="1697382" cy="578959"/>
                    <a:chOff x="3509042" y="5648473"/>
                    <a:chExt cx="1697382" cy="578959"/>
                  </a:xfrm>
                </p:grpSpPr>
                <p:sp>
                  <p:nvSpPr>
                    <p:cNvPr id="30" name="CaixaDeTexto 29"/>
                    <p:cNvSpPr txBox="1"/>
                    <p:nvPr/>
                  </p:nvSpPr>
                  <p:spPr>
                    <a:xfrm>
                      <a:off x="506215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99</a:t>
                      </a:r>
                    </a:p>
                  </p:txBody>
                </p:sp>
                <p:sp>
                  <p:nvSpPr>
                    <p:cNvPr id="44" name="CaixaDeTexto 43"/>
                    <p:cNvSpPr txBox="1"/>
                    <p:nvPr/>
                  </p:nvSpPr>
                  <p:spPr>
                    <a:xfrm>
                      <a:off x="428748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95</a:t>
                      </a:r>
                    </a:p>
                  </p:txBody>
                </p:sp>
                <p:sp>
                  <p:nvSpPr>
                    <p:cNvPr id="45" name="CaixaDeTexto 44"/>
                    <p:cNvSpPr txBox="1"/>
                    <p:nvPr/>
                  </p:nvSpPr>
                  <p:spPr>
                    <a:xfrm>
                      <a:off x="469223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97</a:t>
                      </a:r>
                    </a:p>
                  </p:txBody>
                </p:sp>
                <p:sp>
                  <p:nvSpPr>
                    <p:cNvPr id="48" name="CaixaDeTexto 47"/>
                    <p:cNvSpPr txBox="1"/>
                    <p:nvPr/>
                  </p:nvSpPr>
                  <p:spPr>
                    <a:xfrm>
                      <a:off x="350904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9</a:t>
                      </a:r>
                      <a:r>
                        <a:rPr lang="pt-BR" sz="1100" dirty="0" smtClean="0"/>
                        <a:t>1</a:t>
                      </a:r>
                    </a:p>
                  </p:txBody>
                </p:sp>
                <p:sp>
                  <p:nvSpPr>
                    <p:cNvPr id="49" name="CaixaDeTexto 48"/>
                    <p:cNvSpPr txBox="1"/>
                    <p:nvPr/>
                  </p:nvSpPr>
                  <p:spPr>
                    <a:xfrm>
                      <a:off x="3927188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9</a:t>
                      </a:r>
                      <a:r>
                        <a:rPr lang="pt-BR" sz="1100" dirty="0" smtClean="0"/>
                        <a:t>3</a:t>
                      </a:r>
                    </a:p>
                  </p:txBody>
                </p:sp>
              </p:grpSp>
              <p:grpSp>
                <p:nvGrpSpPr>
                  <p:cNvPr id="51" name="Grupo 50"/>
                  <p:cNvGrpSpPr/>
                  <p:nvPr/>
                </p:nvGrpSpPr>
                <p:grpSpPr>
                  <a:xfrm>
                    <a:off x="5466906" y="5648473"/>
                    <a:ext cx="1765622" cy="578959"/>
                    <a:chOff x="3509042" y="5648473"/>
                    <a:chExt cx="1765622" cy="578959"/>
                  </a:xfrm>
                </p:grpSpPr>
                <p:sp>
                  <p:nvSpPr>
                    <p:cNvPr id="52" name="CaixaDeTexto 51"/>
                    <p:cNvSpPr txBox="1"/>
                    <p:nvPr/>
                  </p:nvSpPr>
                  <p:spPr>
                    <a:xfrm>
                      <a:off x="513039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9</a:t>
                      </a:r>
                    </a:p>
                  </p:txBody>
                </p:sp>
                <p:sp>
                  <p:nvSpPr>
                    <p:cNvPr id="53" name="CaixaDeTexto 52"/>
                    <p:cNvSpPr txBox="1"/>
                    <p:nvPr/>
                  </p:nvSpPr>
                  <p:spPr>
                    <a:xfrm>
                      <a:off x="4355722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5</a:t>
                      </a:r>
                    </a:p>
                  </p:txBody>
                </p:sp>
                <p:sp>
                  <p:nvSpPr>
                    <p:cNvPr id="54" name="CaixaDeTexto 53"/>
                    <p:cNvSpPr txBox="1"/>
                    <p:nvPr/>
                  </p:nvSpPr>
                  <p:spPr>
                    <a:xfrm>
                      <a:off x="4733178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/>
                        <a:t>0</a:t>
                      </a:r>
                      <a:r>
                        <a:rPr lang="pt-BR" sz="1100" dirty="0" smtClean="0"/>
                        <a:t>7</a:t>
                      </a:r>
                    </a:p>
                  </p:txBody>
                </p:sp>
                <p:sp>
                  <p:nvSpPr>
                    <p:cNvPr id="55" name="CaixaDeTexto 54"/>
                    <p:cNvSpPr txBox="1"/>
                    <p:nvPr/>
                  </p:nvSpPr>
                  <p:spPr>
                    <a:xfrm>
                      <a:off x="3509042" y="5648473"/>
                      <a:ext cx="288541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2001</a:t>
                      </a:r>
                    </a:p>
                  </p:txBody>
                </p:sp>
                <p:sp>
                  <p:nvSpPr>
                    <p:cNvPr id="56" name="CaixaDeTexto 55"/>
                    <p:cNvSpPr txBox="1"/>
                    <p:nvPr/>
                  </p:nvSpPr>
                  <p:spPr>
                    <a:xfrm>
                      <a:off x="3954484" y="5648473"/>
                      <a:ext cx="144270" cy="5789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rIns="0" bIns="360000" rtlCol="0">
                      <a:spAutoFit/>
                    </a:bodyPr>
                    <a:lstStyle/>
                    <a:p>
                      <a:r>
                        <a:rPr lang="pt-BR" sz="1100" dirty="0" smtClean="0"/>
                        <a:t>03</a:t>
                      </a:r>
                    </a:p>
                  </p:txBody>
                </p:sp>
              </p:grpSp>
            </p:grpSp>
            <p:pic>
              <p:nvPicPr>
                <p:cNvPr id="5126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76" y="2097806"/>
                  <a:ext cx="7560840" cy="3633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upo 26"/>
              <p:cNvGrpSpPr/>
              <p:nvPr/>
            </p:nvGrpSpPr>
            <p:grpSpPr>
              <a:xfrm>
                <a:off x="502474" y="2107743"/>
                <a:ext cx="350276" cy="3307243"/>
                <a:chOff x="525904" y="2107743"/>
                <a:chExt cx="385304" cy="3307243"/>
              </a:xfrm>
            </p:grpSpPr>
            <p:sp>
              <p:nvSpPr>
                <p:cNvPr id="59" name="CaixaDeTexto 58"/>
                <p:cNvSpPr txBox="1"/>
                <p:nvPr/>
              </p:nvSpPr>
              <p:spPr>
                <a:xfrm>
                  <a:off x="525904" y="2107743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4,0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525904" y="2552229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35</a:t>
                  </a:r>
                </a:p>
              </p:txBody>
            </p:sp>
            <p:sp>
              <p:nvSpPr>
                <p:cNvPr id="61" name="CaixaDeTexto 60"/>
                <p:cNvSpPr txBox="1"/>
                <p:nvPr/>
              </p:nvSpPr>
              <p:spPr>
                <a:xfrm>
                  <a:off x="525904" y="2970367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3,0</a:t>
                  </a:r>
                </a:p>
              </p:txBody>
            </p:sp>
            <p:sp>
              <p:nvSpPr>
                <p:cNvPr id="62" name="CaixaDeTexto 61"/>
                <p:cNvSpPr txBox="1"/>
                <p:nvPr/>
              </p:nvSpPr>
              <p:spPr>
                <a:xfrm>
                  <a:off x="525904" y="3412819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2,5</a:t>
                  </a:r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525904" y="3840165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2,0</a:t>
                  </a:r>
                </a:p>
              </p:txBody>
            </p:sp>
            <p:sp>
              <p:nvSpPr>
                <p:cNvPr id="64" name="CaixaDeTexto 63"/>
                <p:cNvSpPr txBox="1"/>
                <p:nvPr/>
              </p:nvSpPr>
              <p:spPr>
                <a:xfrm>
                  <a:off x="525904" y="4274233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1,5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525904" y="4678985"/>
                  <a:ext cx="385304" cy="289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1,0</a:t>
                  </a:r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525904" y="5096559"/>
                  <a:ext cx="385304" cy="3184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bIns="360000" rtlCol="0" anchor="t" anchorCtr="0">
                  <a:noAutofit/>
                </a:bodyPr>
                <a:lstStyle/>
                <a:p>
                  <a:pPr algn="r"/>
                  <a:r>
                    <a:rPr lang="pt-BR" sz="1200" dirty="0" smtClean="0"/>
                    <a:t>0,5</a:t>
                  </a:r>
                </a:p>
              </p:txBody>
            </p:sp>
          </p:grpSp>
          <p:sp>
            <p:nvSpPr>
              <p:cNvPr id="25" name="CaixaDeTexto 24"/>
              <p:cNvSpPr txBox="1"/>
              <p:nvPr/>
            </p:nvSpPr>
            <p:spPr>
              <a:xfrm>
                <a:off x="4283968" y="5877271"/>
                <a:ext cx="542986" cy="288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pt-BR" sz="1200" b="1" dirty="0" smtClean="0"/>
                  <a:t>Ano</a:t>
                </a:r>
                <a:endParaRPr lang="pt-BR" sz="1200" b="1" dirty="0"/>
              </a:p>
            </p:txBody>
          </p:sp>
        </p:grpSp>
        <p:sp>
          <p:nvSpPr>
            <p:cNvPr id="69" name="CaixaDeTexto 68"/>
            <p:cNvSpPr txBox="1"/>
            <p:nvPr/>
          </p:nvSpPr>
          <p:spPr>
            <a:xfrm rot="16200000">
              <a:off x="-743295" y="3730329"/>
              <a:ext cx="284937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/>
                <a:t>Excesso de Tempo de Espera (minutos)</a:t>
              </a:r>
              <a:endParaRPr lang="pt-BR" sz="1300" b="1" dirty="0"/>
            </a:p>
          </p:txBody>
        </p:sp>
      </p:grpSp>
      <p:sp>
        <p:nvSpPr>
          <p:cNvPr id="114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340768"/>
            <a:ext cx="82296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700" dirty="0" smtClean="0"/>
              <a:t>CONFIABILIDADE – EXCESSO DO TEMPO DE ESPERA  EM MINUTOS</a:t>
            </a:r>
          </a:p>
          <a:p>
            <a:pPr marL="0" indent="0" algn="ctr">
              <a:buNone/>
            </a:pPr>
            <a:r>
              <a:rPr lang="pt-BR" dirty="0" smtClean="0"/>
              <a:t>Evolução 1977 –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VELOCIDADES MÉDIAS DOS ÔNIBUS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8" y="1628800"/>
            <a:ext cx="5225879" cy="415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1" y="2747565"/>
            <a:ext cx="1595187" cy="19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3855" y="1123993"/>
            <a:ext cx="8640960" cy="679402"/>
          </a:xfrm>
          <a:prstGeom prst="rect">
            <a:avLst/>
          </a:prstGeo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700" dirty="0" smtClean="0"/>
              <a:t>SISTEMA DE ÔNIBUS DE LONDRES – INDICADORES DE DESEMPENHO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500" dirty="0" smtClean="0"/>
              <a:t>VELOCIDADES MÉDIAS DOS ÔNIBUS POR DISTRITO – PICO DA TARDE  </a:t>
            </a:r>
            <a:r>
              <a:rPr lang="pt-BR" sz="1400" dirty="0" smtClean="0"/>
              <a:t>ANO 2012-13</a:t>
            </a: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19992"/>
            <a:ext cx="3960440" cy="1021614"/>
          </a:xfrm>
        </p:spPr>
        <p:txBody>
          <a:bodyPr>
            <a:normAutofit/>
          </a:bodyPr>
          <a:lstStyle/>
          <a:p>
            <a:r>
              <a:rPr lang="pt-BR" dirty="0" smtClean="0"/>
              <a:t>ÁREA CENTRAL</a:t>
            </a:r>
          </a:p>
          <a:p>
            <a:pPr lvl="1"/>
            <a:r>
              <a:rPr lang="pt-BR" dirty="0" smtClean="0"/>
              <a:t>Pequena extensão de faixas exclusivas</a:t>
            </a:r>
          </a:p>
          <a:p>
            <a:pPr lvl="1"/>
            <a:r>
              <a:rPr lang="pt-BR" dirty="0" smtClean="0"/>
              <a:t>Existe área de acesso pago 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220072" y="5419992"/>
            <a:ext cx="3960440" cy="1021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VELOCIDADE MÉDIA GERAL</a:t>
            </a:r>
          </a:p>
          <a:p>
            <a:pPr lvl="1"/>
            <a:r>
              <a:rPr lang="pt-BR" dirty="0" smtClean="0"/>
              <a:t>Informação não foi encontrada em nenhuma fonte oficial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DAS VISITAS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96752"/>
            <a:ext cx="8229600" cy="524005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ANTECEDENTES</a:t>
            </a:r>
          </a:p>
          <a:p>
            <a:pPr lvl="1"/>
            <a:r>
              <a:rPr lang="pt-BR" dirty="0" smtClean="0"/>
              <a:t>SPTrans – Desenvolvimento de Métodos e Processos para implantação da Rede de Ônibus da Madrugada</a:t>
            </a:r>
          </a:p>
          <a:p>
            <a:pPr lvl="1"/>
            <a:r>
              <a:rPr lang="pt-BR" dirty="0" smtClean="0"/>
              <a:t>Empresa programou visitas a sistemas de ônibus em cidades da Europa</a:t>
            </a:r>
          </a:p>
          <a:p>
            <a:pPr lvl="1"/>
            <a:endParaRPr lang="pt-BR" dirty="0"/>
          </a:p>
          <a:p>
            <a:r>
              <a:rPr lang="pt-BR" dirty="0" smtClean="0"/>
              <a:t>OBJETIVO DAS VISITAS – CONHECIMENTO DA OPERAÇÃO</a:t>
            </a:r>
          </a:p>
          <a:p>
            <a:pPr lvl="1"/>
            <a:r>
              <a:rPr lang="pt-BR" dirty="0" smtClean="0"/>
              <a:t>Organização da Operação</a:t>
            </a:r>
          </a:p>
          <a:p>
            <a:pPr lvl="1"/>
            <a:r>
              <a:rPr lang="pt-BR" dirty="0" smtClean="0"/>
              <a:t>Atuação do Gestor</a:t>
            </a:r>
          </a:p>
          <a:p>
            <a:pPr lvl="1"/>
            <a:r>
              <a:rPr lang="pt-BR" dirty="0" smtClean="0"/>
              <a:t>Equipamentos e Sistemas de ITS em uso</a:t>
            </a:r>
          </a:p>
          <a:p>
            <a:pPr lvl="1"/>
            <a:r>
              <a:rPr lang="pt-BR" dirty="0" smtClean="0"/>
              <a:t>Contratos com Empresas Operadoras</a:t>
            </a:r>
          </a:p>
          <a:p>
            <a:pPr lvl="1"/>
            <a:r>
              <a:rPr lang="pt-BR" dirty="0" smtClean="0"/>
              <a:t>Atuação dessas operadoras</a:t>
            </a:r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ROTEIRO</a:t>
            </a:r>
          </a:p>
          <a:p>
            <a:pPr lvl="1"/>
            <a:r>
              <a:rPr lang="pt-BR" dirty="0" smtClean="0"/>
              <a:t>Londres, Madri, Amsterdã e instalações de fornecedor de equipamentos na Bélgica</a:t>
            </a:r>
          </a:p>
          <a:p>
            <a:pPr lvl="1"/>
            <a:r>
              <a:rPr lang="pt-BR" dirty="0" smtClean="0"/>
              <a:t>Interesse técnico: Londres e Madri</a:t>
            </a:r>
          </a:p>
          <a:p>
            <a:pPr lvl="1"/>
            <a:endParaRPr lang="pt-BR" dirty="0"/>
          </a:p>
          <a:p>
            <a:r>
              <a:rPr lang="pt-BR" dirty="0" smtClean="0"/>
              <a:t>POR QUE LONDRES?</a:t>
            </a:r>
          </a:p>
          <a:p>
            <a:pPr lvl="1"/>
            <a:r>
              <a:rPr lang="pt-BR" dirty="0" smtClean="0"/>
              <a:t>Sistema com maior grau de inovações e de uso intensivo do ITS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CONSULTADAS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838086" cy="53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CONSULTADAS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2" y="1484784"/>
            <a:ext cx="6838086" cy="29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dk1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586608" y="2426094"/>
            <a:ext cx="3970784" cy="2372726"/>
            <a:chOff x="2784627" y="2426094"/>
            <a:chExt cx="3970784" cy="237272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3944" y="2426094"/>
              <a:ext cx="1332151" cy="142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ítulo 1"/>
            <p:cNvSpPr txBox="1">
              <a:spLocks/>
            </p:cNvSpPr>
            <p:nvPr/>
          </p:nvSpPr>
          <p:spPr>
            <a:xfrm>
              <a:off x="2784627" y="3933056"/>
              <a:ext cx="3970784" cy="8657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dirty="0" smtClean="0"/>
                <a:t>ESCOLA POLITÉCNICA – USP</a:t>
              </a:r>
            </a:p>
            <a:p>
              <a:pPr algn="ctr"/>
              <a:r>
                <a:rPr lang="pt-BR" sz="1800" dirty="0" smtClean="0"/>
                <a:t>PTR 5917 – FUNDAMENTOS DE ITS</a:t>
              </a:r>
              <a:endParaRPr lang="pt-B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712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7115196" cy="642942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LONDRES - </a:t>
            </a:r>
            <a:r>
              <a:rPr lang="pt-BR" sz="2000" i="1" dirty="0" smtClean="0"/>
              <a:t>A CIDADE E A REDE DE ÔNIBUS</a:t>
            </a:r>
            <a:endParaRPr lang="pt-BR" sz="20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82639" y="38522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648" y="4773056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2743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CIDADE E O TRANSPORTE – NÚMEROS</a:t>
            </a:r>
            <a:r>
              <a:rPr lang="pt-BR" sz="1800" baseline="40000" dirty="0" smtClean="0">
                <a:solidFill>
                  <a:srgbClr val="0000FF"/>
                </a:solidFill>
              </a:rPr>
              <a:t>[1]</a:t>
            </a:r>
            <a:endParaRPr lang="pt-BR" sz="1800" baseline="400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24744"/>
            <a:ext cx="6376222" cy="4857784"/>
          </a:xfrm>
        </p:spPr>
        <p:txBody>
          <a:bodyPr/>
          <a:lstStyle/>
          <a:p>
            <a:r>
              <a:rPr lang="pt-BR" dirty="0" smtClean="0"/>
              <a:t>POPULAÇÃO – 8,42 MILHÕES</a:t>
            </a:r>
          </a:p>
          <a:p>
            <a:endParaRPr lang="pt-BR" dirty="0" smtClean="0"/>
          </a:p>
          <a:p>
            <a:r>
              <a:rPr lang="pt-BR" dirty="0" smtClean="0"/>
              <a:t>DENSIDADE POPULACIONAL – 5.400 </a:t>
            </a:r>
            <a:r>
              <a:rPr lang="pt-BR" dirty="0" err="1" smtClean="0"/>
              <a:t>hab</a:t>
            </a:r>
            <a:r>
              <a:rPr lang="pt-BR" dirty="0" smtClean="0"/>
              <a:t>/km</a:t>
            </a:r>
            <a:r>
              <a:rPr lang="pt-BR" sz="2000" baseline="30000" dirty="0" smtClean="0"/>
              <a:t>2</a:t>
            </a:r>
            <a:r>
              <a:rPr lang="pt-BR" dirty="0" smtClean="0"/>
              <a:t>  </a:t>
            </a:r>
          </a:p>
          <a:p>
            <a:endParaRPr lang="pt-BR" dirty="0"/>
          </a:p>
          <a:p>
            <a:r>
              <a:rPr lang="pt-BR" dirty="0" smtClean="0"/>
              <a:t>30,6 MILHÕES DE VIAGENS POR DIA (2013)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56" y="3494112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18456" y="3278088"/>
            <a:ext cx="5257800" cy="468052"/>
          </a:xfrm>
          <a:prstGeom prst="rect">
            <a:avLst/>
          </a:prstGeom>
        </p:spPr>
        <p:txBody>
          <a:bodyPr>
            <a:noAutofit/>
          </a:bodyPr>
          <a:lstStyle>
            <a:lvl1pPr marL="271463" indent="-271463" algn="l" defTabSz="9144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q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990000"/>
              </a:buClr>
              <a:buSzPct val="70000"/>
              <a:buFont typeface="Calibri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400" dirty="0" smtClean="0"/>
              <a:t>TRANSPORTE EM LONDRES - DIVISÃO MODAL DAS VIAGENS DIÁRIAS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pt-BR" sz="1200" dirty="0" smtClean="0"/>
              <a:t>VALORES EM MILHÕES DE VIAGENS</a:t>
            </a:r>
          </a:p>
        </p:txBody>
      </p:sp>
    </p:spTree>
    <p:extLst>
      <p:ext uri="{BB962C8B-B14F-4D97-AF65-F5344CB8AC3E}">
        <p14:creationId xmlns:p14="http://schemas.microsoft.com/office/powerpoint/2010/main" val="42072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ÔNIBUS – NÚMEROS </a:t>
            </a:r>
            <a:r>
              <a:rPr lang="pt-BR" sz="2200" baseline="30000" dirty="0" smtClean="0">
                <a:solidFill>
                  <a:srgbClr val="0000FF"/>
                </a:solidFill>
              </a:rPr>
              <a:t>[1]</a:t>
            </a:r>
            <a:endParaRPr lang="pt-BR" sz="2200" baseline="300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4660890" cy="4857784"/>
          </a:xfrm>
        </p:spPr>
        <p:txBody>
          <a:bodyPr/>
          <a:lstStyle/>
          <a:p>
            <a:r>
              <a:rPr lang="pt-BR" dirty="0" smtClean="0"/>
              <a:t>6,5 MILHÕES DE PASSAGEIROS POR DIA</a:t>
            </a:r>
          </a:p>
          <a:p>
            <a:endParaRPr lang="pt-BR" dirty="0"/>
          </a:p>
          <a:p>
            <a:r>
              <a:rPr lang="pt-BR" dirty="0" smtClean="0"/>
              <a:t>8.600 ÔNIBUS</a:t>
            </a:r>
          </a:p>
          <a:p>
            <a:endParaRPr lang="pt-BR" dirty="0"/>
          </a:p>
          <a:p>
            <a:r>
              <a:rPr lang="pt-BR" dirty="0" smtClean="0"/>
              <a:t>CERCA DE 700 LINHAS</a:t>
            </a:r>
          </a:p>
          <a:p>
            <a:pPr lvl="1"/>
            <a:r>
              <a:rPr lang="pt-BR" dirty="0" smtClean="0"/>
              <a:t>Todas Acessíveis</a:t>
            </a:r>
          </a:p>
          <a:p>
            <a:pPr lvl="1"/>
            <a:r>
              <a:rPr lang="pt-BR" dirty="0" smtClean="0"/>
              <a:t>Mais de 100 linhas</a:t>
            </a:r>
          </a:p>
          <a:p>
            <a:pPr lvl="1"/>
            <a:r>
              <a:rPr lang="pt-BR" dirty="0" smtClean="0"/>
              <a:t>Operação 24h x 7 dias</a:t>
            </a:r>
          </a:p>
          <a:p>
            <a:endParaRPr lang="pt-BR" dirty="0"/>
          </a:p>
          <a:p>
            <a:r>
              <a:rPr lang="pt-BR" dirty="0" smtClean="0"/>
              <a:t>19.000 PARADAS</a:t>
            </a:r>
          </a:p>
          <a:p>
            <a:endParaRPr lang="pt-BR" dirty="0"/>
          </a:p>
          <a:p>
            <a:r>
              <a:rPr lang="pt-BR" dirty="0" smtClean="0"/>
              <a:t>88 GARAGENS</a:t>
            </a:r>
          </a:p>
          <a:p>
            <a:endParaRPr lang="pt-BR" dirty="0"/>
          </a:p>
          <a:p>
            <a:r>
              <a:rPr lang="pt-BR" dirty="0" smtClean="0"/>
              <a:t>24.000 MOTORISTAS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71" y="1988840"/>
            <a:ext cx="4711626" cy="3274666"/>
          </a:xfrm>
          <a:prstGeom prst="rect">
            <a:avLst/>
          </a:prstGeom>
          <a:effectLst>
            <a:outerShdw blurRad="88900" dist="889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4175198" y="5335492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Mapa Rede Noturna de Ônibus</a:t>
            </a:r>
          </a:p>
          <a:p>
            <a:pPr algn="ctr"/>
            <a:r>
              <a:rPr lang="pt-BR" sz="1200" dirty="0" smtClean="0"/>
              <a:t>Fonte: The </a:t>
            </a:r>
            <a:r>
              <a:rPr lang="pt-BR" sz="1200" dirty="0"/>
              <a:t>London Toolkit </a:t>
            </a:r>
            <a:endParaRPr lang="pt-BR" sz="1200" dirty="0" smtClean="0"/>
          </a:p>
          <a:p>
            <a:r>
              <a:rPr lang="pt-BR" sz="1000" dirty="0" smtClean="0">
                <a:hlinkClick r:id="rId3"/>
              </a:rPr>
              <a:t>http</a:t>
            </a:r>
            <a:r>
              <a:rPr lang="pt-BR" sz="1000" dirty="0">
                <a:hlinkClick r:id="rId3"/>
              </a:rPr>
              <a:t>://</a:t>
            </a:r>
            <a:r>
              <a:rPr lang="pt-BR" sz="1000" dirty="0" smtClean="0">
                <a:hlinkClick r:id="rId3"/>
              </a:rPr>
              <a:t>content.tfl.gov.uk/bus-route-maps/central-london-night-bus-map.pdf</a:t>
            </a:r>
            <a:r>
              <a:rPr lang="pt-BR" sz="1000" dirty="0" smtClean="0"/>
              <a:t>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1496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7115196" cy="642942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TRANSPORT FOR LONDON</a:t>
            </a:r>
            <a:br>
              <a:rPr lang="pt-BR" dirty="0" smtClean="0"/>
            </a:br>
            <a:r>
              <a:rPr lang="pt-BR" sz="2000" i="1" dirty="0" smtClean="0"/>
              <a:t>ORGANIZAÇÃO E HISTÓRICO RECENTE </a:t>
            </a:r>
            <a:endParaRPr lang="pt-BR" sz="2000" i="1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415926" y="3857628"/>
            <a:ext cx="8442355" cy="2595560"/>
          </a:xfrm>
          <a:custGeom>
            <a:avLst/>
            <a:gdLst/>
            <a:ahLst/>
            <a:cxnLst>
              <a:cxn ang="0">
                <a:pos x="0" y="3098"/>
              </a:cxn>
              <a:cxn ang="0">
                <a:pos x="0" y="0"/>
              </a:cxn>
              <a:cxn ang="0">
                <a:pos x="5315" y="0"/>
              </a:cxn>
            </a:cxnLst>
            <a:rect l="0" t="0" r="r" b="b"/>
            <a:pathLst>
              <a:path w="5315" h="3098">
                <a:moveTo>
                  <a:pt x="0" y="3098"/>
                </a:moveTo>
                <a:lnTo>
                  <a:pt x="0" y="0"/>
                </a:lnTo>
                <a:lnTo>
                  <a:pt x="5315" y="0"/>
                </a:ln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108000" tIns="46800" rIns="936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82639" y="3852292"/>
            <a:ext cx="366395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73056"/>
            <a:ext cx="71526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639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 for LONDON – </a:t>
            </a:r>
            <a:r>
              <a:rPr lang="pt-BR" dirty="0" err="1" smtClean="0"/>
              <a:t>TfL</a:t>
            </a:r>
            <a:r>
              <a:rPr lang="pt-BR" dirty="0" smtClean="0"/>
              <a:t> - ORGANIZAÇÃO</a:t>
            </a:r>
            <a:r>
              <a:rPr lang="pt-BR" baseline="30000" dirty="0">
                <a:solidFill>
                  <a:srgbClr val="0000FF"/>
                </a:solidFill>
              </a:rPr>
              <a:t>[1]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FB5F-7BA0-4C4B-8CB3-5DEE1CA7EAC5}" type="slidenum">
              <a:rPr lang="pt-BR" smtClean="0"/>
              <a:pPr/>
              <a:t>9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11560" y="2863999"/>
            <a:ext cx="7636110" cy="3589337"/>
            <a:chOff x="392274" y="1844824"/>
            <a:chExt cx="7636110" cy="358933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7" t="68057" r="51510" b="4505"/>
            <a:stretch/>
          </p:blipFill>
          <p:spPr bwMode="auto">
            <a:xfrm>
              <a:off x="1379450" y="3989999"/>
              <a:ext cx="2662039" cy="144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49" y="2785057"/>
              <a:ext cx="1735535" cy="50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492820" y="3692448"/>
              <a:ext cx="2376264" cy="276999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TRANSPORTE SUPERFÍCIE 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652120" y="3692448"/>
              <a:ext cx="2376264" cy="276999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METRÔ E TRENS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530638" y="3692447"/>
              <a:ext cx="902196" cy="276999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CROSSRAIL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494473" y="1844824"/>
              <a:ext cx="985242" cy="461665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PREFEITURA DE LONDRES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" t="14573" r="6596" b="18949"/>
            <a:stretch/>
          </p:blipFill>
          <p:spPr bwMode="auto">
            <a:xfrm>
              <a:off x="2107865" y="2405823"/>
              <a:ext cx="2028825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ector de seta reta 16"/>
            <p:cNvCxnSpPr>
              <a:stCxn id="1031" idx="3"/>
              <a:endCxn id="14" idx="2"/>
            </p:cNvCxnSpPr>
            <p:nvPr/>
          </p:nvCxnSpPr>
          <p:spPr>
            <a:xfrm flipV="1">
              <a:off x="4136690" y="2306489"/>
              <a:ext cx="850404" cy="254857"/>
            </a:xfrm>
            <a:prstGeom prst="bentConnector2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6"/>
            <p:cNvCxnSpPr>
              <a:stCxn id="12" idx="0"/>
              <a:endCxn id="1030" idx="2"/>
            </p:cNvCxnSpPr>
            <p:nvPr/>
          </p:nvCxnSpPr>
          <p:spPr>
            <a:xfrm rot="16200000" flipV="1">
              <a:off x="5710797" y="2562992"/>
              <a:ext cx="400576" cy="1858335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16"/>
            <p:cNvCxnSpPr>
              <a:stCxn id="5" idx="0"/>
              <a:endCxn id="1030" idx="2"/>
            </p:cNvCxnSpPr>
            <p:nvPr/>
          </p:nvCxnSpPr>
          <p:spPr>
            <a:xfrm rot="5400000" flipH="1" flipV="1">
              <a:off x="3631146" y="2341678"/>
              <a:ext cx="400576" cy="2300965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16"/>
            <p:cNvCxnSpPr>
              <a:stCxn id="13" idx="0"/>
              <a:endCxn id="1030" idx="2"/>
            </p:cNvCxnSpPr>
            <p:nvPr/>
          </p:nvCxnSpPr>
          <p:spPr>
            <a:xfrm rot="5400000" flipH="1" flipV="1">
              <a:off x="4781539" y="3492070"/>
              <a:ext cx="400575" cy="18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16"/>
            <p:cNvCxnSpPr>
              <a:stCxn id="1030" idx="0"/>
              <a:endCxn id="14" idx="2"/>
            </p:cNvCxnSpPr>
            <p:nvPr/>
          </p:nvCxnSpPr>
          <p:spPr>
            <a:xfrm flipV="1">
              <a:off x="4981917" y="2306489"/>
              <a:ext cx="5177" cy="47856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4166444" y="2785057"/>
              <a:ext cx="1630945" cy="506814"/>
            </a:xfrm>
            <a:prstGeom prst="rect">
              <a:avLst/>
            </a:prstGeom>
            <a:noFill/>
            <a:ln w="9525">
              <a:solidFill>
                <a:srgbClr val="0033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5" t="68057" r="4657" b="4505"/>
            <a:stretch/>
          </p:blipFill>
          <p:spPr bwMode="auto">
            <a:xfrm>
              <a:off x="4203366" y="3989999"/>
              <a:ext cx="3825018" cy="144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upo 43"/>
            <p:cNvGrpSpPr/>
            <p:nvPr/>
          </p:nvGrpSpPr>
          <p:grpSpPr>
            <a:xfrm>
              <a:off x="392274" y="4067335"/>
              <a:ext cx="4555865" cy="1264500"/>
              <a:chOff x="447303" y="4067335"/>
              <a:chExt cx="4555865" cy="1264500"/>
            </a:xfrm>
          </p:grpSpPr>
          <p:sp>
            <p:nvSpPr>
              <p:cNvPr id="51" name="CaixaDeTexto 50"/>
              <p:cNvSpPr txBox="1"/>
              <p:nvPr/>
            </p:nvSpPr>
            <p:spPr>
              <a:xfrm>
                <a:off x="591319" y="4067336"/>
                <a:ext cx="10179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000" dirty="0" smtClean="0"/>
                  <a:t>ÔNIBUS</a:t>
                </a:r>
                <a:endParaRPr lang="pt-BR" sz="1000" dirty="0"/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707071" y="4397390"/>
                <a:ext cx="9021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000" dirty="0" smtClean="0"/>
                  <a:t>BARCOS</a:t>
                </a:r>
                <a:endParaRPr lang="pt-BR" sz="1000" dirty="0"/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467544" y="4687361"/>
                <a:ext cx="1141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000" dirty="0" smtClean="0"/>
                  <a:t>EST. RODOVIÁRIA</a:t>
                </a:r>
                <a:endParaRPr lang="pt-BR" sz="1000" dirty="0"/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447303" y="5085614"/>
                <a:ext cx="1141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000" dirty="0" smtClean="0"/>
                  <a:t>BICICLETAS</a:t>
                </a:r>
                <a:endParaRPr lang="pt-BR" sz="1000" dirty="0"/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3861445" y="4067335"/>
                <a:ext cx="1141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TRÂNSITO</a:t>
                </a:r>
                <a:endParaRPr lang="pt-BR" sz="1000" dirty="0"/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3861445" y="4406915"/>
                <a:ext cx="1141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‘ATENDE’</a:t>
                </a:r>
                <a:endParaRPr lang="pt-BR" sz="1000" dirty="0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3861445" y="4746495"/>
                <a:ext cx="1141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TAXIS</a:t>
                </a:r>
                <a:endParaRPr lang="pt-BR" sz="1000" dirty="0"/>
              </a:p>
            </p:txBody>
          </p:sp>
        </p:grpSp>
      </p:grp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609929" y="1166735"/>
            <a:ext cx="8229600" cy="1473553"/>
          </a:xfrm>
        </p:spPr>
        <p:txBody>
          <a:bodyPr>
            <a:normAutofit/>
          </a:bodyPr>
          <a:lstStyle/>
          <a:p>
            <a:r>
              <a:rPr lang="pt-BR" dirty="0" smtClean="0"/>
              <a:t>TRANSPORT FOR LONDON – </a:t>
            </a:r>
            <a:r>
              <a:rPr lang="pt-BR" dirty="0" err="1" smtClean="0"/>
              <a:t>TfL</a:t>
            </a:r>
            <a:endParaRPr lang="pt-BR" dirty="0" smtClean="0"/>
          </a:p>
          <a:p>
            <a:pPr lvl="1"/>
            <a:r>
              <a:rPr lang="pt-BR" dirty="0" smtClean="0"/>
              <a:t>Fundada em 2000 – Sucessora </a:t>
            </a:r>
            <a:r>
              <a:rPr lang="pt-BR" dirty="0"/>
              <a:t>da London Regional </a:t>
            </a:r>
            <a:r>
              <a:rPr lang="pt-BR" dirty="0" err="1" smtClean="0"/>
              <a:t>Transport</a:t>
            </a:r>
            <a:r>
              <a:rPr lang="pt-BR" dirty="0" smtClean="0"/>
              <a:t>  (</a:t>
            </a:r>
            <a:r>
              <a:rPr lang="pt-BR" dirty="0" err="1" smtClean="0"/>
              <a:t>LondonTransport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Em 2003 assumiu a gestão da London Underground</a:t>
            </a:r>
          </a:p>
          <a:p>
            <a:pPr lvl="1"/>
            <a:r>
              <a:rPr lang="pt-BR" dirty="0" smtClean="0"/>
              <a:t>Responde pela Gestão do Transporte Público em geral na “Grande Londres”</a:t>
            </a:r>
          </a:p>
          <a:p>
            <a:pPr lvl="1"/>
            <a:endParaRPr lang="pt-BR" dirty="0"/>
          </a:p>
        </p:txBody>
      </p:sp>
      <p:grpSp>
        <p:nvGrpSpPr>
          <p:cNvPr id="9" name="Agrupar 8"/>
          <p:cNvGrpSpPr/>
          <p:nvPr/>
        </p:nvGrpSpPr>
        <p:grpSpPr>
          <a:xfrm>
            <a:off x="723772" y="5036328"/>
            <a:ext cx="1897331" cy="344110"/>
            <a:chOff x="723772" y="5036328"/>
            <a:chExt cx="1897331" cy="344110"/>
          </a:xfrm>
        </p:grpSpPr>
        <p:sp>
          <p:nvSpPr>
            <p:cNvPr id="7" name="Seta para a Direita Listrada 6"/>
            <p:cNvSpPr/>
            <p:nvPr/>
          </p:nvSpPr>
          <p:spPr>
            <a:xfrm>
              <a:off x="723772" y="5036328"/>
              <a:ext cx="404030" cy="344110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152925" y="5052231"/>
              <a:ext cx="1468178" cy="3123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 smtClean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9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solidFill>
              <a:schemeClr val="dk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22775</TotalTime>
  <Words>2164</Words>
  <Application>Microsoft Office PowerPoint</Application>
  <PresentationFormat>Apresentação na tela (4:3)</PresentationFormat>
  <Paragraphs>528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Tema do Office</vt:lpstr>
      <vt:lpstr>TRANSPORT FOR LONDON - TfL APLICAÇÕES DE ITS NO SISTEMA DE ÔNIBUS novembro-2015 </vt:lpstr>
      <vt:lpstr>SUMÁRIO</vt:lpstr>
      <vt:lpstr>VISITA A SISTEMAS DE ÔNIBUS NA EUROPA OBJETIVOS / ROTEIRO /  LONDRES</vt:lpstr>
      <vt:lpstr>CONTEXTO DAS VISITAS</vt:lpstr>
      <vt:lpstr>LONDRES - A CIDADE E A REDE DE ÔNIBUS</vt:lpstr>
      <vt:lpstr>A CIDADE E O TRANSPORTE – NÚMEROS[1]</vt:lpstr>
      <vt:lpstr>SISTEMA DE ÔNIBUS – NÚMEROS [1]</vt:lpstr>
      <vt:lpstr>TRANSPORT FOR LONDON ORGANIZAÇÃO E HISTÓRICO RECENTE </vt:lpstr>
      <vt:lpstr>TRANSPORT for LONDON – TfL - ORGANIZAÇÃO[1]</vt:lpstr>
      <vt:lpstr>SISTEMA DE ÔNIBUS - ATRIBUIÇÕES[1]</vt:lpstr>
      <vt:lpstr>TRANSPORT FOR LONDON - OBJETIVOS ESTRATÉGICOS[1]</vt:lpstr>
      <vt:lpstr>HISTÓRICO DA OPERAÇÃO/CONTRATAÇÃO[1]</vt:lpstr>
      <vt:lpstr>LONDRES EQUIPAMENTOS E SISTEMAS DE ITS</vt:lpstr>
      <vt:lpstr> iBus – UM PROJETO ABRANGENTE DE ITS</vt:lpstr>
      <vt:lpstr>BILHETAGEM – OYSTER CARD 1-2 [3]</vt:lpstr>
      <vt:lpstr>BILHETAGEM – OYSTER CARD 2-2</vt:lpstr>
      <vt:lpstr>ITS – PRIORIDADE DO ÔNIBUS EM SEMÁFOROS[6]</vt:lpstr>
      <vt:lpstr>ITS – PRIORIDADE DO ÔNIBUS EM SEMÁFOROS</vt:lpstr>
      <vt:lpstr>ITS – PRIORIDADE DO ÔNIBUS EM SEMÁFOROS</vt:lpstr>
      <vt:lpstr>INFORMAÇÕES AO VIAJANTE </vt:lpstr>
      <vt:lpstr>MONITORAMENTO – OBJETIVOS [1]</vt:lpstr>
      <vt:lpstr>EQUIPAMENTOS [10]</vt:lpstr>
      <vt:lpstr>CENTRAL DE MONITORAMENTO – FUNÇÕES [1]</vt:lpstr>
      <vt:lpstr>CENTRAL DE OPERAÇÕES – ORGANIZAÇÃO [11]</vt:lpstr>
      <vt:lpstr>PROCESSAMENTOS DOS DADOS OPERACIONAIS</vt:lpstr>
      <vt:lpstr>MONITORAMENTO - PRODUTOS</vt:lpstr>
      <vt:lpstr>LONDON BUSES EVOLUÇÃO DOS CONTRATOS</vt:lpstr>
      <vt:lpstr>BASES DAS LICITAÇÕES [12]</vt:lpstr>
      <vt:lpstr>LICITAÇÕES PROGRAMADAS 2015-1016 [13]</vt:lpstr>
      <vt:lpstr>EVOLUÇÃO DOS TIPOS DE CONTRATO – 1985-1995 [14]</vt:lpstr>
      <vt:lpstr>EVOLUÇÃO DA CONFIABILIDADE x TIPOS CONTRATO[14]</vt:lpstr>
      <vt:lpstr>EVOLUÇÃO DO QUADRO DE OPERADORAS[14]</vt:lpstr>
      <vt:lpstr>REDE ÔNIBUS – EVOLUÇÃO DO ATENDIMENTO[15]</vt:lpstr>
      <vt:lpstr>MEDIÇÃO DE PERDAS EM QUILÔMETROS[15]</vt:lpstr>
      <vt:lpstr>MEDIÇÃO CONGESTIONAMENTOS - REMUNERAÇÃO[15]</vt:lpstr>
      <vt:lpstr>INDICADORES DE QUALIDADE DO SERVIÇO [15]</vt:lpstr>
      <vt:lpstr>CONFIABILIDADE E CONGESTIONAMENTOS [15]</vt:lpstr>
      <vt:lpstr>EVOLUÇÃO DA CONFIABILIDADE x TIPOS CONTRATO [15]</vt:lpstr>
      <vt:lpstr>VELOCIDADES MÉDIAS DOS ÔNIBUS</vt:lpstr>
      <vt:lpstr>FONTES CONSULTADAS</vt:lpstr>
      <vt:lpstr>FONTES CONSULTADAS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User</cp:lastModifiedBy>
  <cp:revision>1402</cp:revision>
  <dcterms:created xsi:type="dcterms:W3CDTF">2013-04-20T19:36:35Z</dcterms:created>
  <dcterms:modified xsi:type="dcterms:W3CDTF">2017-10-09T20:18:53Z</dcterms:modified>
</cp:coreProperties>
</file>