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35"/>
  </p:notesMasterIdLst>
  <p:sldIdLst>
    <p:sldId id="1419" r:id="rId2"/>
    <p:sldId id="1307" r:id="rId3"/>
    <p:sldId id="1340" r:id="rId4"/>
    <p:sldId id="1421" r:id="rId5"/>
    <p:sldId id="1329" r:id="rId6"/>
    <p:sldId id="338" r:id="rId7"/>
    <p:sldId id="1302" r:id="rId8"/>
    <p:sldId id="969" r:id="rId9"/>
    <p:sldId id="1045" r:id="rId10"/>
    <p:sldId id="1035" r:id="rId11"/>
    <p:sldId id="1034" r:id="rId12"/>
    <p:sldId id="1144" r:id="rId13"/>
    <p:sldId id="973" r:id="rId14"/>
    <p:sldId id="1164" r:id="rId15"/>
    <p:sldId id="1040" r:id="rId16"/>
    <p:sldId id="1159" r:id="rId17"/>
    <p:sldId id="1158" r:id="rId18"/>
    <p:sldId id="1160" r:id="rId19"/>
    <p:sldId id="1162" r:id="rId20"/>
    <p:sldId id="1276" r:id="rId21"/>
    <p:sldId id="1409" r:id="rId22"/>
    <p:sldId id="1161" r:id="rId23"/>
    <p:sldId id="1263" r:id="rId24"/>
    <p:sldId id="1264" r:id="rId25"/>
    <p:sldId id="1265" r:id="rId26"/>
    <p:sldId id="1176" r:id="rId27"/>
    <p:sldId id="1178" r:id="rId28"/>
    <p:sldId id="1179" r:id="rId29"/>
    <p:sldId id="1180" r:id="rId30"/>
    <p:sldId id="1181" r:id="rId31"/>
    <p:sldId id="1182" r:id="rId32"/>
    <p:sldId id="1183" r:id="rId33"/>
    <p:sldId id="1184" r:id="rId34"/>
    <p:sldId id="1194" r:id="rId35"/>
    <p:sldId id="1193" r:id="rId36"/>
    <p:sldId id="1185" r:id="rId37"/>
    <p:sldId id="1390" r:id="rId38"/>
    <p:sldId id="1187" r:id="rId39"/>
    <p:sldId id="1188" r:id="rId40"/>
    <p:sldId id="1391" r:id="rId41"/>
    <p:sldId id="1189" r:id="rId42"/>
    <p:sldId id="1315" r:id="rId43"/>
    <p:sldId id="1190" r:id="rId44"/>
    <p:sldId id="1191" r:id="rId45"/>
    <p:sldId id="1156" r:id="rId46"/>
    <p:sldId id="1392" r:id="rId47"/>
    <p:sldId id="1146" r:id="rId48"/>
    <p:sldId id="1196" r:id="rId49"/>
    <p:sldId id="1216" r:id="rId50"/>
    <p:sldId id="1211" r:id="rId51"/>
    <p:sldId id="1393" r:id="rId52"/>
    <p:sldId id="1212" r:id="rId53"/>
    <p:sldId id="1213" r:id="rId54"/>
    <p:sldId id="1359" r:id="rId55"/>
    <p:sldId id="1301" r:id="rId56"/>
    <p:sldId id="1303" r:id="rId57"/>
    <p:sldId id="1394" r:id="rId58"/>
    <p:sldId id="1304" r:id="rId59"/>
    <p:sldId id="1360" r:id="rId60"/>
    <p:sldId id="1298" r:id="rId61"/>
    <p:sldId id="1318" r:id="rId62"/>
    <p:sldId id="1247" r:id="rId63"/>
    <p:sldId id="1248" r:id="rId64"/>
    <p:sldId id="1252" r:id="rId65"/>
    <p:sldId id="1272" r:id="rId66"/>
    <p:sldId id="1257" r:id="rId67"/>
    <p:sldId id="1251" r:id="rId68"/>
    <p:sldId id="1258" r:id="rId69"/>
    <p:sldId id="1259" r:id="rId70"/>
    <p:sldId id="1260" r:id="rId71"/>
    <p:sldId id="1261" r:id="rId72"/>
    <p:sldId id="1262" r:id="rId73"/>
    <p:sldId id="1273" r:id="rId74"/>
    <p:sldId id="1274" r:id="rId75"/>
    <p:sldId id="1275" r:id="rId76"/>
    <p:sldId id="1277" r:id="rId77"/>
    <p:sldId id="1278" r:id="rId78"/>
    <p:sldId id="1279" r:id="rId79"/>
    <p:sldId id="1299" r:id="rId80"/>
    <p:sldId id="1280" r:id="rId81"/>
    <p:sldId id="1348" r:id="rId82"/>
    <p:sldId id="1395" r:id="rId83"/>
    <p:sldId id="1396" r:id="rId84"/>
    <p:sldId id="1281" r:id="rId85"/>
    <p:sldId id="1285" r:id="rId86"/>
    <p:sldId id="1286" r:id="rId87"/>
    <p:sldId id="1288" r:id="rId88"/>
    <p:sldId id="1289" r:id="rId89"/>
    <p:sldId id="1290" r:id="rId90"/>
    <p:sldId id="1291" r:id="rId91"/>
    <p:sldId id="1292" r:id="rId92"/>
    <p:sldId id="1293" r:id="rId93"/>
    <p:sldId id="1295" r:id="rId94"/>
    <p:sldId id="1296" r:id="rId95"/>
    <p:sldId id="1297" r:id="rId96"/>
    <p:sldId id="1354" r:id="rId97"/>
    <p:sldId id="868" r:id="rId98"/>
    <p:sldId id="1422" r:id="rId99"/>
    <p:sldId id="1363" r:id="rId100"/>
    <p:sldId id="1410" r:id="rId101"/>
    <p:sldId id="1411" r:id="rId102"/>
    <p:sldId id="1412" r:id="rId103"/>
    <p:sldId id="1413" r:id="rId104"/>
    <p:sldId id="1414" r:id="rId105"/>
    <p:sldId id="1415" r:id="rId106"/>
    <p:sldId id="1416" r:id="rId107"/>
    <p:sldId id="1364" r:id="rId108"/>
    <p:sldId id="1365" r:id="rId109"/>
    <p:sldId id="1366" r:id="rId110"/>
    <p:sldId id="1367" r:id="rId111"/>
    <p:sldId id="1368" r:id="rId112"/>
    <p:sldId id="1369" r:id="rId113"/>
    <p:sldId id="1370" r:id="rId114"/>
    <p:sldId id="1371" r:id="rId115"/>
    <p:sldId id="1372" r:id="rId116"/>
    <p:sldId id="1373" r:id="rId117"/>
    <p:sldId id="1374" r:id="rId118"/>
    <p:sldId id="1375" r:id="rId119"/>
    <p:sldId id="1376" r:id="rId120"/>
    <p:sldId id="1377" r:id="rId121"/>
    <p:sldId id="1378" r:id="rId122"/>
    <p:sldId id="1379" r:id="rId123"/>
    <p:sldId id="1380" r:id="rId124"/>
    <p:sldId id="1381" r:id="rId125"/>
    <p:sldId id="1382" r:id="rId126"/>
    <p:sldId id="1383" r:id="rId127"/>
    <p:sldId id="1384" r:id="rId128"/>
    <p:sldId id="1385" r:id="rId129"/>
    <p:sldId id="1386" r:id="rId130"/>
    <p:sldId id="1400" r:id="rId131"/>
    <p:sldId id="1401" r:id="rId132"/>
    <p:sldId id="1402" r:id="rId133"/>
    <p:sldId id="1403" r:id="rId134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ts val="700"/>
      </a:spcBef>
      <a:spcAft>
        <a:spcPct val="0"/>
      </a:spcAft>
      <a:buClr>
        <a:schemeClr val="accent2"/>
      </a:buClr>
      <a:buSzPct val="60000"/>
      <a:buFont typeface="Wingdings" panose="05000000000000000000" pitchFamily="2" charset="2"/>
      <a:buChar char=""/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ts val="700"/>
      </a:spcBef>
      <a:spcAft>
        <a:spcPct val="0"/>
      </a:spcAft>
      <a:buClr>
        <a:schemeClr val="accent2"/>
      </a:buClr>
      <a:buSzPct val="60000"/>
      <a:buFont typeface="Wingdings" panose="05000000000000000000" pitchFamily="2" charset="2"/>
      <a:buChar char=""/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ts val="700"/>
      </a:spcBef>
      <a:spcAft>
        <a:spcPct val="0"/>
      </a:spcAft>
      <a:buClr>
        <a:schemeClr val="accent2"/>
      </a:buClr>
      <a:buSzPct val="60000"/>
      <a:buFont typeface="Wingdings" panose="05000000000000000000" pitchFamily="2" charset="2"/>
      <a:buChar char=""/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ts val="700"/>
      </a:spcBef>
      <a:spcAft>
        <a:spcPct val="0"/>
      </a:spcAft>
      <a:buClr>
        <a:schemeClr val="accent2"/>
      </a:buClr>
      <a:buSzPct val="60000"/>
      <a:buFont typeface="Wingdings" panose="05000000000000000000" pitchFamily="2" charset="2"/>
      <a:buChar char=""/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ts val="700"/>
      </a:spcBef>
      <a:spcAft>
        <a:spcPct val="0"/>
      </a:spcAft>
      <a:buClr>
        <a:schemeClr val="accent2"/>
      </a:buClr>
      <a:buSzPct val="60000"/>
      <a:buFont typeface="Wingdings" panose="05000000000000000000" pitchFamily="2" charset="2"/>
      <a:buChar char=""/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6600"/>
    <a:srgbClr val="FFFF66"/>
    <a:srgbClr val="FF9900"/>
    <a:srgbClr val="33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857" autoAdjust="0"/>
  </p:normalViewPr>
  <p:slideViewPr>
    <p:cSldViewPr>
      <p:cViewPr varScale="1">
        <p:scale>
          <a:sx n="111" d="100"/>
          <a:sy n="111" d="100"/>
        </p:scale>
        <p:origin x="16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41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54810FF-2ED8-4F9D-9CE2-B2EE50BA319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4.1 </a:t>
          </a:r>
          <a:r>
            <a:rPr lang="pt-BR" sz="1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Pré</a:t>
          </a:r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–liberação de veículo comercial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A2B75FE-200E-40C6-B291-B0DAC31E4D72}" type="parTrans" cxnId="{A9066484-7625-4285-9DAA-35E046A4CE01}">
      <dgm:prSet/>
      <dgm:spPr/>
      <dgm:t>
        <a:bodyPr/>
        <a:lstStyle/>
        <a:p>
          <a:endParaRPr lang="pt-BR"/>
        </a:p>
      </dgm:t>
    </dgm:pt>
    <dgm:pt modelId="{C6B15EFE-977B-4FDE-8B02-DB2320C6681B}" type="sibTrans" cxnId="{A9066484-7625-4285-9DAA-35E046A4CE01}">
      <dgm:prSet/>
      <dgm:spPr/>
      <dgm:t>
        <a:bodyPr/>
        <a:lstStyle/>
        <a:p>
          <a:endParaRPr lang="pt-BR"/>
        </a:p>
      </dgm:t>
    </dgm:pt>
    <dgm:pt modelId="{EE3345FD-3802-49AB-B5ED-133FFBAB498D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4.2 Processos administrativos de veículo comercial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3D50BAF-7162-41FE-A885-D5C79C28EE26}" type="parTrans" cxnId="{32B9D229-6DE2-4FC8-9D60-C17D42D393AC}">
      <dgm:prSet/>
      <dgm:spPr/>
      <dgm:t>
        <a:bodyPr/>
        <a:lstStyle/>
        <a:p>
          <a:endParaRPr lang="pt-BR"/>
        </a:p>
      </dgm:t>
    </dgm:pt>
    <dgm:pt modelId="{FDD33E7C-52A5-4037-BAB3-B80614ECA67D}" type="sibTrans" cxnId="{32B9D229-6DE2-4FC8-9D60-C17D42D393AC}">
      <dgm:prSet/>
      <dgm:spPr/>
      <dgm:t>
        <a:bodyPr/>
        <a:lstStyle/>
        <a:p>
          <a:endParaRPr lang="pt-BR"/>
        </a:p>
      </dgm:t>
    </dgm:pt>
    <dgm:pt modelId="{7A90883A-E920-4828-84E8-47B301B4B732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4.3 Inspeção de segurança automatizada de faixa de domínio e </a:t>
          </a:r>
          <a:r>
            <a:rPr lang="pt-BR" sz="1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lindeiros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A740779E-150C-44BE-86F4-0BFC57FB4E3A}" type="parTrans" cxnId="{77C997A2-50BB-4F1A-A68A-79C5D907253D}">
      <dgm:prSet/>
      <dgm:spPr/>
      <dgm:t>
        <a:bodyPr/>
        <a:lstStyle/>
        <a:p>
          <a:endParaRPr lang="pt-BR"/>
        </a:p>
      </dgm:t>
    </dgm:pt>
    <dgm:pt modelId="{1382FFF4-92E1-4293-9AD1-3698DA93C55A}" type="sibTrans" cxnId="{77C997A2-50BB-4F1A-A68A-79C5D907253D}">
      <dgm:prSet/>
      <dgm:spPr/>
      <dgm:t>
        <a:bodyPr/>
        <a:lstStyle/>
        <a:p>
          <a:endParaRPr lang="pt-BR"/>
        </a:p>
      </dgm:t>
    </dgm:pt>
    <dgm:pt modelId="{25B881D7-010C-4E2C-946C-596866DE8FC9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4.4 Monitoramento da segurança a bordo de veículo comercial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FAD378F-2772-4DB9-A7FF-DEF4D01EB3C3}" type="parTrans" cxnId="{AF992CCD-7E11-4A6F-A338-85956315091E}">
      <dgm:prSet/>
      <dgm:spPr/>
      <dgm:t>
        <a:bodyPr/>
        <a:lstStyle/>
        <a:p>
          <a:endParaRPr lang="pt-BR"/>
        </a:p>
      </dgm:t>
    </dgm:pt>
    <dgm:pt modelId="{E28DD567-3329-49E9-8581-CBD03FF05EFF}" type="sibTrans" cxnId="{AF992CCD-7E11-4A6F-A338-85956315091E}">
      <dgm:prSet/>
      <dgm:spPr/>
      <dgm:t>
        <a:bodyPr/>
        <a:lstStyle/>
        <a:p>
          <a:endParaRPr lang="pt-BR"/>
        </a:p>
      </dgm:t>
    </dgm:pt>
    <dgm:pt modelId="{DF5C90F6-F467-4A67-86A9-4B8619665137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4.5 Gerenciamento de frota do transporte de cargas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9D0817E-DF86-4CA5-86D8-EC43C5509394}" type="parTrans" cxnId="{97FDC7A2-0238-4F03-B8ED-AE66C2F3B28D}">
      <dgm:prSet/>
      <dgm:spPr/>
      <dgm:t>
        <a:bodyPr/>
        <a:lstStyle/>
        <a:p>
          <a:endParaRPr lang="pt-BR"/>
        </a:p>
      </dgm:t>
    </dgm:pt>
    <dgm:pt modelId="{5365ABCC-144E-445E-96F8-B40BCE1228AA}" type="sibTrans" cxnId="{97FDC7A2-0238-4F03-B8ED-AE66C2F3B28D}">
      <dgm:prSet/>
      <dgm:spPr/>
      <dgm:t>
        <a:bodyPr/>
        <a:lstStyle/>
        <a:p>
          <a:endParaRPr lang="pt-BR"/>
        </a:p>
      </dgm:t>
    </dgm:pt>
    <dgm:pt modelId="{EECE5F17-1B33-4151-9D72-B61860D353DB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4.6 Gerenciamento de informações intermodais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3286766-CBDE-4A94-A2D9-EE4943989D76}" type="parTrans" cxnId="{C817BE44-C630-42EF-B3E6-089FEFE06078}">
      <dgm:prSet/>
      <dgm:spPr/>
      <dgm:t>
        <a:bodyPr/>
        <a:lstStyle/>
        <a:p>
          <a:endParaRPr lang="pt-BR"/>
        </a:p>
      </dgm:t>
    </dgm:pt>
    <dgm:pt modelId="{72BB0BE4-DD45-4C61-8317-E80765F0F9AF}" type="sibTrans" cxnId="{C817BE44-C630-42EF-B3E6-089FEFE06078}">
      <dgm:prSet/>
      <dgm:spPr/>
      <dgm:t>
        <a:bodyPr/>
        <a:lstStyle/>
        <a:p>
          <a:endParaRPr lang="pt-BR"/>
        </a:p>
      </dgm:t>
    </dgm:pt>
    <dgm:pt modelId="{22D40121-D226-4152-A163-77D5DB26F0FE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4.7 Gerenciamento e controle de centros intermodais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EA68B18-91FB-45AF-A8F6-6159DCCCCE20}" type="parTrans" cxnId="{89183E68-2D00-465A-BD98-4CEBF4A48D22}">
      <dgm:prSet/>
      <dgm:spPr/>
      <dgm:t>
        <a:bodyPr/>
        <a:lstStyle/>
        <a:p>
          <a:endParaRPr lang="pt-BR"/>
        </a:p>
      </dgm:t>
    </dgm:pt>
    <dgm:pt modelId="{CC20F9B2-B96B-4ED2-AE48-CBBB79587F06}" type="sibTrans" cxnId="{89183E68-2D00-465A-BD98-4CEBF4A48D22}">
      <dgm:prSet/>
      <dgm:spPr/>
      <dgm:t>
        <a:bodyPr/>
        <a:lstStyle/>
        <a:p>
          <a:endParaRPr lang="pt-BR"/>
        </a:p>
      </dgm:t>
    </dgm:pt>
    <dgm:pt modelId="{4C955079-C62D-4106-9486-5D1092B89A1A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4.8 Gerenciamento de cargas perigosas</a:t>
          </a:r>
          <a:endParaRPr lang="pt-BR" sz="1000" b="1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BE815AB-3FAB-4A3D-ADBD-333CB36BA905}" type="parTrans" cxnId="{79574123-480B-4ECC-B5E7-FF7F7665AA4C}">
      <dgm:prSet/>
      <dgm:spPr/>
      <dgm:t>
        <a:bodyPr/>
        <a:lstStyle/>
        <a:p>
          <a:endParaRPr lang="pt-BR"/>
        </a:p>
      </dgm:t>
    </dgm:pt>
    <dgm:pt modelId="{E7C6F075-F086-4125-900A-F05A77E067F1}" type="sibTrans" cxnId="{79574123-480B-4ECC-B5E7-FF7F7665AA4C}">
      <dgm:prSet/>
      <dgm:spPr/>
      <dgm:t>
        <a:bodyPr/>
        <a:lstStyle/>
        <a:p>
          <a:endParaRPr lang="pt-BR"/>
        </a:p>
      </dgm:t>
    </dgm:pt>
    <dgm:pt modelId="{7B7BC422-DFED-4300-B344-7CF7A2F0CA18}">
      <dgm:prSet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4D55430-6D2F-4F01-88A0-11EAFEE4D6A3}" type="parTrans" cxnId="{DA1BD098-E777-4C8E-A6AA-FA0165A5369E}">
      <dgm:prSet/>
      <dgm:spPr/>
      <dgm:t>
        <a:bodyPr/>
        <a:lstStyle/>
        <a:p>
          <a:endParaRPr lang="pt-BR"/>
        </a:p>
      </dgm:t>
    </dgm:pt>
    <dgm:pt modelId="{7012E601-1CD7-4CE0-A69C-DEC861F83991}" type="sibTrans" cxnId="{DA1BD098-E777-4C8E-A6AA-FA0165A5369E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487F8355-19F0-4AEB-BC4F-0B0E4CDA2E79}" type="pres">
      <dgm:prSet presAssocID="{954810FF-2ED8-4F9D-9CE2-B2EE50BA3194}" presName="vertThree" presStyleCnt="0"/>
      <dgm:spPr/>
    </dgm:pt>
    <dgm:pt modelId="{0338DC7C-1B45-4EFC-9D33-EF560767F0A0}" type="pres">
      <dgm:prSet presAssocID="{954810FF-2ED8-4F9D-9CE2-B2EE50BA3194}" presName="txThree" presStyleLbl="node3" presStyleIdx="0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652497B-AC03-430D-8B23-9E67CD4D5EE1}" type="pres">
      <dgm:prSet presAssocID="{954810FF-2ED8-4F9D-9CE2-B2EE50BA3194}" presName="horzThree" presStyleCnt="0"/>
      <dgm:spPr/>
    </dgm:pt>
    <dgm:pt modelId="{9962C423-C640-416C-B58C-4E7BF6887D39}" type="pres">
      <dgm:prSet presAssocID="{C6B15EFE-977B-4FDE-8B02-DB2320C6681B}" presName="sibSpaceThree" presStyleCnt="0"/>
      <dgm:spPr/>
    </dgm:pt>
    <dgm:pt modelId="{86FF2130-DF24-4AEA-BFFC-9F35F499AC1A}" type="pres">
      <dgm:prSet presAssocID="{EE3345FD-3802-49AB-B5ED-133FFBAB498D}" presName="vertThree" presStyleCnt="0"/>
      <dgm:spPr/>
    </dgm:pt>
    <dgm:pt modelId="{043B0E22-05CE-4D65-8D5C-64AF1B1BFBD4}" type="pres">
      <dgm:prSet presAssocID="{EE3345FD-3802-49AB-B5ED-133FFBAB498D}" presName="txThree" presStyleLbl="node3" presStyleIdx="1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0760AC5-82B4-4076-9D0C-C6196A17BCD5}" type="pres">
      <dgm:prSet presAssocID="{EE3345FD-3802-49AB-B5ED-133FFBAB498D}" presName="horzThree" presStyleCnt="0"/>
      <dgm:spPr/>
    </dgm:pt>
    <dgm:pt modelId="{E0AB60D2-C9F7-44B4-9D4F-1D915B4B1BA5}" type="pres">
      <dgm:prSet presAssocID="{FDD33E7C-52A5-4037-BAB3-B80614ECA67D}" presName="sibSpaceThree" presStyleCnt="0"/>
      <dgm:spPr/>
    </dgm:pt>
    <dgm:pt modelId="{7757EE5E-4285-4F1F-8E27-B298009B8101}" type="pres">
      <dgm:prSet presAssocID="{7A90883A-E920-4828-84E8-47B301B4B732}" presName="vertThree" presStyleCnt="0"/>
      <dgm:spPr/>
    </dgm:pt>
    <dgm:pt modelId="{553A7821-527C-402F-A1B7-D5B12C78B5D4}" type="pres">
      <dgm:prSet presAssocID="{7A90883A-E920-4828-84E8-47B301B4B732}" presName="txThree" presStyleLbl="node3" presStyleIdx="2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0ED57BA-C5F1-4685-9750-0BC5DD85BA26}" type="pres">
      <dgm:prSet presAssocID="{7A90883A-E920-4828-84E8-47B301B4B732}" presName="horzThree" presStyleCnt="0"/>
      <dgm:spPr/>
    </dgm:pt>
    <dgm:pt modelId="{75A5A00E-5585-44FD-86D3-A49A1FD4F7A4}" type="pres">
      <dgm:prSet presAssocID="{1382FFF4-92E1-4293-9AD1-3698DA93C55A}" presName="sibSpaceThree" presStyleCnt="0"/>
      <dgm:spPr/>
    </dgm:pt>
    <dgm:pt modelId="{8B0E4F7C-3693-41BA-BA93-A9DD2561964F}" type="pres">
      <dgm:prSet presAssocID="{25B881D7-010C-4E2C-946C-596866DE8FC9}" presName="vertThree" presStyleCnt="0"/>
      <dgm:spPr/>
    </dgm:pt>
    <dgm:pt modelId="{74CD5F3D-E681-4801-9AA8-A7A659959774}" type="pres">
      <dgm:prSet presAssocID="{25B881D7-010C-4E2C-946C-596866DE8FC9}" presName="txThree" presStyleLbl="node3" presStyleIdx="3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AB677D9-3011-4A25-AA6B-BE97BC7B493C}" type="pres">
      <dgm:prSet presAssocID="{25B881D7-010C-4E2C-946C-596866DE8FC9}" presName="horzThree" presStyleCnt="0"/>
      <dgm:spPr/>
    </dgm:pt>
    <dgm:pt modelId="{A886CF0C-CA20-46A0-9546-2838C3F22CFB}" type="pres">
      <dgm:prSet presAssocID="{E28DD567-3329-49E9-8581-CBD03FF05EFF}" presName="sibSpaceThree" presStyleCnt="0"/>
      <dgm:spPr/>
    </dgm:pt>
    <dgm:pt modelId="{99AE9958-191D-43D6-BDE1-F10DD6D6F8CA}" type="pres">
      <dgm:prSet presAssocID="{DF5C90F6-F467-4A67-86A9-4B8619665137}" presName="vertThree" presStyleCnt="0"/>
      <dgm:spPr/>
    </dgm:pt>
    <dgm:pt modelId="{F29775F0-A48B-484B-9CB9-13AABF90FC58}" type="pres">
      <dgm:prSet presAssocID="{DF5C90F6-F467-4A67-86A9-4B8619665137}" presName="txThree" presStyleLbl="node3" presStyleIdx="4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C4F2E6AF-7FAE-47ED-9AE9-69FDEA1915EC}" type="pres">
      <dgm:prSet presAssocID="{DF5C90F6-F467-4A67-86A9-4B8619665137}" presName="horzThree" presStyleCnt="0"/>
      <dgm:spPr/>
    </dgm:pt>
    <dgm:pt modelId="{1038C4FC-F576-474F-B57F-409C7889E87A}" type="pres">
      <dgm:prSet presAssocID="{5365ABCC-144E-445E-96F8-B40BCE1228AA}" presName="sibSpaceThree" presStyleCnt="0"/>
      <dgm:spPr/>
    </dgm:pt>
    <dgm:pt modelId="{B38D107D-2E44-4D15-87C8-5133EDBC03AC}" type="pres">
      <dgm:prSet presAssocID="{EECE5F17-1B33-4151-9D72-B61860D353DB}" presName="vertThree" presStyleCnt="0"/>
      <dgm:spPr/>
    </dgm:pt>
    <dgm:pt modelId="{141AD1D0-321A-496D-8615-B0A51F90BE82}" type="pres">
      <dgm:prSet presAssocID="{EECE5F17-1B33-4151-9D72-B61860D353DB}" presName="txThree" presStyleLbl="node3" presStyleIdx="5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AEA1B90-8D3B-4CD4-A2CD-6A893818BE8A}" type="pres">
      <dgm:prSet presAssocID="{EECE5F17-1B33-4151-9D72-B61860D353DB}" presName="horzThree" presStyleCnt="0"/>
      <dgm:spPr/>
    </dgm:pt>
    <dgm:pt modelId="{2B9A7F8C-F160-428A-9B28-A47263CBE03F}" type="pres">
      <dgm:prSet presAssocID="{72BB0BE4-DD45-4C61-8317-E80765F0F9AF}" presName="sibSpaceThree" presStyleCnt="0"/>
      <dgm:spPr/>
    </dgm:pt>
    <dgm:pt modelId="{ACC91973-EE43-43A0-B578-B30886801537}" type="pres">
      <dgm:prSet presAssocID="{22D40121-D226-4152-A163-77D5DB26F0FE}" presName="vertThree" presStyleCnt="0"/>
      <dgm:spPr/>
    </dgm:pt>
    <dgm:pt modelId="{0386CB46-ECE4-40D6-9406-9447DBD565EF}" type="pres">
      <dgm:prSet presAssocID="{22D40121-D226-4152-A163-77D5DB26F0FE}" presName="txThree" presStyleLbl="node3" presStyleIdx="6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F933E18-A38C-4DB6-BD71-1323319851B4}" type="pres">
      <dgm:prSet presAssocID="{22D40121-D226-4152-A163-77D5DB26F0FE}" presName="horzThree" presStyleCnt="0"/>
      <dgm:spPr/>
    </dgm:pt>
    <dgm:pt modelId="{44EDFAB6-6997-4B65-A9B6-6AFBEC3C8EEC}" type="pres">
      <dgm:prSet presAssocID="{CC20F9B2-B96B-4ED2-AE48-CBBB79587F06}" presName="sibSpaceThree" presStyleCnt="0"/>
      <dgm:spPr/>
    </dgm:pt>
    <dgm:pt modelId="{9599AD47-CE7C-4BCE-9339-211114F9F5EA}" type="pres">
      <dgm:prSet presAssocID="{4C955079-C62D-4106-9486-5D1092B89A1A}" presName="vertThree" presStyleCnt="0"/>
      <dgm:spPr/>
    </dgm:pt>
    <dgm:pt modelId="{F2964048-BA40-4288-B3ED-41B942498D87}" type="pres">
      <dgm:prSet presAssocID="{4C955079-C62D-4106-9486-5D1092B89A1A}" presName="txThree" presStyleLbl="node3" presStyleIdx="7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DACC818-E247-4340-81F7-B1E727CB32E3}" type="pres">
      <dgm:prSet presAssocID="{4C955079-C62D-4106-9486-5D1092B89A1A}" presName="parTransThree" presStyleCnt="0"/>
      <dgm:spPr/>
    </dgm:pt>
    <dgm:pt modelId="{70CD10E0-7582-4970-8D62-EBC2AE0D4696}" type="pres">
      <dgm:prSet presAssocID="{4C955079-C62D-4106-9486-5D1092B89A1A}" presName="horzThree" presStyleCnt="0"/>
      <dgm:spPr/>
    </dgm:pt>
    <dgm:pt modelId="{073A4441-0DC8-4115-9E83-1C2C878A562F}" type="pres">
      <dgm:prSet presAssocID="{7B7BC422-DFED-4300-B344-7CF7A2F0CA18}" presName="vertFour" presStyleCnt="0">
        <dgm:presLayoutVars>
          <dgm:chPref val="3"/>
        </dgm:presLayoutVars>
      </dgm:prSet>
      <dgm:spPr/>
    </dgm:pt>
    <dgm:pt modelId="{90F31F6E-C602-4233-AA74-4F0CAC962DD8}" type="pres">
      <dgm:prSet presAssocID="{7B7BC422-DFED-4300-B344-7CF7A2F0CA18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5630C0-232D-48CC-A70E-52EE269480C3}" type="pres">
      <dgm:prSet presAssocID="{7B7BC422-DFED-4300-B344-7CF7A2F0CA18}" presName="horzFour" presStyleCnt="0"/>
      <dgm:spPr/>
    </dgm:pt>
  </dgm:ptLst>
  <dgm:cxnLst>
    <dgm:cxn modelId="{A9066484-7625-4285-9DAA-35E046A4CE01}" srcId="{BC1E8C24-BB00-454A-93A3-040CD8E7AED6}" destId="{954810FF-2ED8-4F9D-9CE2-B2EE50BA3194}" srcOrd="0" destOrd="0" parTransId="{5A2B75FE-200E-40C6-B291-B0DAC31E4D72}" sibTransId="{C6B15EFE-977B-4FDE-8B02-DB2320C6681B}"/>
    <dgm:cxn modelId="{77C997A2-50BB-4F1A-A68A-79C5D907253D}" srcId="{BC1E8C24-BB00-454A-93A3-040CD8E7AED6}" destId="{7A90883A-E920-4828-84E8-47B301B4B732}" srcOrd="2" destOrd="0" parTransId="{A740779E-150C-44BE-86F4-0BFC57FB4E3A}" sibTransId="{1382FFF4-92E1-4293-9AD1-3698DA93C55A}"/>
    <dgm:cxn modelId="{89183E68-2D00-465A-BD98-4CEBF4A48D22}" srcId="{BC1E8C24-BB00-454A-93A3-040CD8E7AED6}" destId="{22D40121-D226-4152-A163-77D5DB26F0FE}" srcOrd="6" destOrd="0" parTransId="{4EA68B18-91FB-45AF-A8F6-6159DCCCCE20}" sibTransId="{CC20F9B2-B96B-4ED2-AE48-CBBB79587F06}"/>
    <dgm:cxn modelId="{DA1BD098-E777-4C8E-A6AA-FA0165A5369E}" srcId="{4C955079-C62D-4106-9486-5D1092B89A1A}" destId="{7B7BC422-DFED-4300-B344-7CF7A2F0CA18}" srcOrd="0" destOrd="0" parTransId="{C4D55430-6D2F-4F01-88A0-11EAFEE4D6A3}" sibTransId="{7012E601-1CD7-4CE0-A69C-DEC861F83991}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E2A18A90-F69B-4600-A955-92FC53D1C9B9}" type="presOf" srcId="{BC1E8C24-BB00-454A-93A3-040CD8E7AED6}" destId="{FB3C0A1D-AF9A-4B06-AE4A-C3B37771AEFB}" srcOrd="0" destOrd="0" presId="urn:microsoft.com/office/officeart/2005/8/layout/hierarchy4"/>
    <dgm:cxn modelId="{AF992CCD-7E11-4A6F-A338-85956315091E}" srcId="{BC1E8C24-BB00-454A-93A3-040CD8E7AED6}" destId="{25B881D7-010C-4E2C-946C-596866DE8FC9}" srcOrd="3" destOrd="0" parTransId="{6FAD378F-2772-4DB9-A7FF-DEF4D01EB3C3}" sibTransId="{E28DD567-3329-49E9-8581-CBD03FF05EFF}"/>
    <dgm:cxn modelId="{D80924A4-5CF5-4C43-B425-7930726CEA3E}" type="presOf" srcId="{22D40121-D226-4152-A163-77D5DB26F0FE}" destId="{0386CB46-ECE4-40D6-9406-9447DBD565EF}" srcOrd="0" destOrd="0" presId="urn:microsoft.com/office/officeart/2005/8/layout/hierarchy4"/>
    <dgm:cxn modelId="{FF35D9A2-AE6D-43FD-B703-F645A456DC9C}" type="presOf" srcId="{7B7BC422-DFED-4300-B344-7CF7A2F0CA18}" destId="{90F31F6E-C602-4233-AA74-4F0CAC962DD8}" srcOrd="0" destOrd="0" presId="urn:microsoft.com/office/officeart/2005/8/layout/hierarchy4"/>
    <dgm:cxn modelId="{5351E1BC-FCDA-4E19-921A-6458F082CD30}" type="presOf" srcId="{6BB98AD0-17CB-4F44-83B6-EC860924DC28}" destId="{9BB353A9-5361-4F84-B867-3E3EF77B0C12}" srcOrd="0" destOrd="0" presId="urn:microsoft.com/office/officeart/2005/8/layout/hierarchy4"/>
    <dgm:cxn modelId="{32B9D229-6DE2-4FC8-9D60-C17D42D393AC}" srcId="{BC1E8C24-BB00-454A-93A3-040CD8E7AED6}" destId="{EE3345FD-3802-49AB-B5ED-133FFBAB498D}" srcOrd="1" destOrd="0" parTransId="{E3D50BAF-7162-41FE-A885-D5C79C28EE26}" sibTransId="{FDD33E7C-52A5-4037-BAB3-B80614ECA67D}"/>
    <dgm:cxn modelId="{317C6499-1AA0-4C70-B145-6CC13C53D15F}" type="presOf" srcId="{EE3345FD-3802-49AB-B5ED-133FFBAB498D}" destId="{043B0E22-05CE-4D65-8D5C-64AF1B1BFBD4}" srcOrd="0" destOrd="0" presId="urn:microsoft.com/office/officeart/2005/8/layout/hierarchy4"/>
    <dgm:cxn modelId="{45E1B402-BBFB-41D5-8FA0-0A43DBCA61F6}" type="presOf" srcId="{2F428BD0-8D22-4A9F-AD7E-323421F896E5}" destId="{264F666A-735E-4771-AE7F-A85EB98F275E}" srcOrd="0" destOrd="0" presId="urn:microsoft.com/office/officeart/2005/8/layout/hierarchy4"/>
    <dgm:cxn modelId="{5195B168-8F16-44C7-AA65-4F5EE5BFF6CA}" type="presOf" srcId="{954810FF-2ED8-4F9D-9CE2-B2EE50BA3194}" destId="{0338DC7C-1B45-4EFC-9D33-EF560767F0A0}" srcOrd="0" destOrd="0" presId="urn:microsoft.com/office/officeart/2005/8/layout/hierarchy4"/>
    <dgm:cxn modelId="{C4906664-8323-4C45-A46B-899899822F12}" type="presOf" srcId="{4C955079-C62D-4106-9486-5D1092B89A1A}" destId="{F2964048-BA40-4288-B3ED-41B942498D87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626EBE8F-95DA-4A9D-8D03-462C861E0508}" type="presOf" srcId="{7A90883A-E920-4828-84E8-47B301B4B732}" destId="{553A7821-527C-402F-A1B7-D5B12C78B5D4}" srcOrd="0" destOrd="0" presId="urn:microsoft.com/office/officeart/2005/8/layout/hierarchy4"/>
    <dgm:cxn modelId="{29D707E6-4AE6-4B82-BD5D-783541AC18CF}" type="presOf" srcId="{DF5C90F6-F467-4A67-86A9-4B8619665137}" destId="{F29775F0-A48B-484B-9CB9-13AABF90FC58}" srcOrd="0" destOrd="0" presId="urn:microsoft.com/office/officeart/2005/8/layout/hierarchy4"/>
    <dgm:cxn modelId="{C817BE44-C630-42EF-B3E6-089FEFE06078}" srcId="{BC1E8C24-BB00-454A-93A3-040CD8E7AED6}" destId="{EECE5F17-1B33-4151-9D72-B61860D353DB}" srcOrd="5" destOrd="0" parTransId="{43286766-CBDE-4A94-A2D9-EE4943989D76}" sibTransId="{72BB0BE4-DD45-4C61-8317-E80765F0F9AF}"/>
    <dgm:cxn modelId="{85C0469C-6963-47C1-A341-C480CA3F5F3F}" type="presOf" srcId="{EECE5F17-1B33-4151-9D72-B61860D353DB}" destId="{141AD1D0-321A-496D-8615-B0A51F90BE82}" srcOrd="0" destOrd="0" presId="urn:microsoft.com/office/officeart/2005/8/layout/hierarchy4"/>
    <dgm:cxn modelId="{97FDC7A2-0238-4F03-B8ED-AE66C2F3B28D}" srcId="{BC1E8C24-BB00-454A-93A3-040CD8E7AED6}" destId="{DF5C90F6-F467-4A67-86A9-4B8619665137}" srcOrd="4" destOrd="0" parTransId="{99D0817E-DF86-4CA5-86D8-EC43C5509394}" sibTransId="{5365ABCC-144E-445E-96F8-B40BCE1228AA}"/>
    <dgm:cxn modelId="{47C50503-227B-46E4-9B77-8C0DF174B685}" type="presOf" srcId="{25B881D7-010C-4E2C-946C-596866DE8FC9}" destId="{74CD5F3D-E681-4801-9AA8-A7A659959774}" srcOrd="0" destOrd="0" presId="urn:microsoft.com/office/officeart/2005/8/layout/hierarchy4"/>
    <dgm:cxn modelId="{79574123-480B-4ECC-B5E7-FF7F7665AA4C}" srcId="{BC1E8C24-BB00-454A-93A3-040CD8E7AED6}" destId="{4C955079-C62D-4106-9486-5D1092B89A1A}" srcOrd="7" destOrd="0" parTransId="{FBE815AB-3FAB-4A3D-ADBD-333CB36BA905}" sibTransId="{E7C6F075-F086-4125-900A-F05A77E067F1}"/>
    <dgm:cxn modelId="{37F9E137-3C3E-4C36-B5FE-4060402BEA07}" type="presParOf" srcId="{264F666A-735E-4771-AE7F-A85EB98F275E}" destId="{E00D738D-5627-4A2B-8E92-76DAA5D96E8B}" srcOrd="0" destOrd="0" presId="urn:microsoft.com/office/officeart/2005/8/layout/hierarchy4"/>
    <dgm:cxn modelId="{01D0C1DF-8212-4E2F-B3AC-A5FC84F2EBC7}" type="presParOf" srcId="{E00D738D-5627-4A2B-8E92-76DAA5D96E8B}" destId="{9BB353A9-5361-4F84-B867-3E3EF77B0C12}" srcOrd="0" destOrd="0" presId="urn:microsoft.com/office/officeart/2005/8/layout/hierarchy4"/>
    <dgm:cxn modelId="{F9917B4F-6175-4F97-9A2F-BC10F70A97F6}" type="presParOf" srcId="{E00D738D-5627-4A2B-8E92-76DAA5D96E8B}" destId="{D4F66B03-79FC-4E70-A415-4D397189CB63}" srcOrd="1" destOrd="0" presId="urn:microsoft.com/office/officeart/2005/8/layout/hierarchy4"/>
    <dgm:cxn modelId="{481DE07D-111B-4806-946A-3A62CC2BDAE2}" type="presParOf" srcId="{E00D738D-5627-4A2B-8E92-76DAA5D96E8B}" destId="{9891C87E-2604-4799-BAAA-8A36C19632A3}" srcOrd="2" destOrd="0" presId="urn:microsoft.com/office/officeart/2005/8/layout/hierarchy4"/>
    <dgm:cxn modelId="{5D3D848E-BBCB-4D60-B1D0-EE10F5F5EA77}" type="presParOf" srcId="{9891C87E-2604-4799-BAAA-8A36C19632A3}" destId="{69FB80F9-A5EB-4EE7-B44B-99EE379DC40D}" srcOrd="0" destOrd="0" presId="urn:microsoft.com/office/officeart/2005/8/layout/hierarchy4"/>
    <dgm:cxn modelId="{A8013C44-EB91-43C7-9238-7A1B0C265ED0}" type="presParOf" srcId="{69FB80F9-A5EB-4EE7-B44B-99EE379DC40D}" destId="{FB3C0A1D-AF9A-4B06-AE4A-C3B37771AEFB}" srcOrd="0" destOrd="0" presId="urn:microsoft.com/office/officeart/2005/8/layout/hierarchy4"/>
    <dgm:cxn modelId="{509F79BE-90F6-4DFA-8BB8-B6806C26A06A}" type="presParOf" srcId="{69FB80F9-A5EB-4EE7-B44B-99EE379DC40D}" destId="{A086833A-DEC7-4848-B15A-8377F70DDBED}" srcOrd="1" destOrd="0" presId="urn:microsoft.com/office/officeart/2005/8/layout/hierarchy4"/>
    <dgm:cxn modelId="{FD9D32D5-01F0-474D-A352-C7723B9E54D1}" type="presParOf" srcId="{69FB80F9-A5EB-4EE7-B44B-99EE379DC40D}" destId="{C7CA52D0-58DA-415D-AEAD-73CD01A78F0C}" srcOrd="2" destOrd="0" presId="urn:microsoft.com/office/officeart/2005/8/layout/hierarchy4"/>
    <dgm:cxn modelId="{46E178D3-E312-4054-84CB-AB07723CC819}" type="presParOf" srcId="{C7CA52D0-58DA-415D-AEAD-73CD01A78F0C}" destId="{487F8355-19F0-4AEB-BC4F-0B0E4CDA2E79}" srcOrd="0" destOrd="0" presId="urn:microsoft.com/office/officeart/2005/8/layout/hierarchy4"/>
    <dgm:cxn modelId="{FEB7209D-6415-4674-B50F-E2FE050E8DC4}" type="presParOf" srcId="{487F8355-19F0-4AEB-BC4F-0B0E4CDA2E79}" destId="{0338DC7C-1B45-4EFC-9D33-EF560767F0A0}" srcOrd="0" destOrd="0" presId="urn:microsoft.com/office/officeart/2005/8/layout/hierarchy4"/>
    <dgm:cxn modelId="{92B3DAA0-D5AE-48AA-8183-474CB622900E}" type="presParOf" srcId="{487F8355-19F0-4AEB-BC4F-0B0E4CDA2E79}" destId="{F652497B-AC03-430D-8B23-9E67CD4D5EE1}" srcOrd="1" destOrd="0" presId="urn:microsoft.com/office/officeart/2005/8/layout/hierarchy4"/>
    <dgm:cxn modelId="{B4A4CC23-D7FA-4B7B-9F4A-DA7D310D0256}" type="presParOf" srcId="{C7CA52D0-58DA-415D-AEAD-73CD01A78F0C}" destId="{9962C423-C640-416C-B58C-4E7BF6887D39}" srcOrd="1" destOrd="0" presId="urn:microsoft.com/office/officeart/2005/8/layout/hierarchy4"/>
    <dgm:cxn modelId="{F6E06027-AB70-464F-BE66-C44253A57BB7}" type="presParOf" srcId="{C7CA52D0-58DA-415D-AEAD-73CD01A78F0C}" destId="{86FF2130-DF24-4AEA-BFFC-9F35F499AC1A}" srcOrd="2" destOrd="0" presId="urn:microsoft.com/office/officeart/2005/8/layout/hierarchy4"/>
    <dgm:cxn modelId="{BFB68CA4-6CD7-450F-9EBD-C07E23385A16}" type="presParOf" srcId="{86FF2130-DF24-4AEA-BFFC-9F35F499AC1A}" destId="{043B0E22-05CE-4D65-8D5C-64AF1B1BFBD4}" srcOrd="0" destOrd="0" presId="urn:microsoft.com/office/officeart/2005/8/layout/hierarchy4"/>
    <dgm:cxn modelId="{403D033F-F566-44EE-AE44-2C6AFDF88D51}" type="presParOf" srcId="{86FF2130-DF24-4AEA-BFFC-9F35F499AC1A}" destId="{00760AC5-82B4-4076-9D0C-C6196A17BCD5}" srcOrd="1" destOrd="0" presId="urn:microsoft.com/office/officeart/2005/8/layout/hierarchy4"/>
    <dgm:cxn modelId="{D8D69185-2F66-4DBC-A772-19E6377C2ED1}" type="presParOf" srcId="{C7CA52D0-58DA-415D-AEAD-73CD01A78F0C}" destId="{E0AB60D2-C9F7-44B4-9D4F-1D915B4B1BA5}" srcOrd="3" destOrd="0" presId="urn:microsoft.com/office/officeart/2005/8/layout/hierarchy4"/>
    <dgm:cxn modelId="{B1C38524-3EBA-4556-B896-7AE73E690038}" type="presParOf" srcId="{C7CA52D0-58DA-415D-AEAD-73CD01A78F0C}" destId="{7757EE5E-4285-4F1F-8E27-B298009B8101}" srcOrd="4" destOrd="0" presId="urn:microsoft.com/office/officeart/2005/8/layout/hierarchy4"/>
    <dgm:cxn modelId="{50C9A066-9416-4126-A9D1-75662E9CD4B4}" type="presParOf" srcId="{7757EE5E-4285-4F1F-8E27-B298009B8101}" destId="{553A7821-527C-402F-A1B7-D5B12C78B5D4}" srcOrd="0" destOrd="0" presId="urn:microsoft.com/office/officeart/2005/8/layout/hierarchy4"/>
    <dgm:cxn modelId="{1C7C5A13-1882-4185-B933-B16D9642C9AB}" type="presParOf" srcId="{7757EE5E-4285-4F1F-8E27-B298009B8101}" destId="{30ED57BA-C5F1-4685-9750-0BC5DD85BA26}" srcOrd="1" destOrd="0" presId="urn:microsoft.com/office/officeart/2005/8/layout/hierarchy4"/>
    <dgm:cxn modelId="{857B5FD5-830D-4194-B3E0-FC8D5B61889E}" type="presParOf" srcId="{C7CA52D0-58DA-415D-AEAD-73CD01A78F0C}" destId="{75A5A00E-5585-44FD-86D3-A49A1FD4F7A4}" srcOrd="5" destOrd="0" presId="urn:microsoft.com/office/officeart/2005/8/layout/hierarchy4"/>
    <dgm:cxn modelId="{23850702-A2FF-40DF-BFB3-9978640F297C}" type="presParOf" srcId="{C7CA52D0-58DA-415D-AEAD-73CD01A78F0C}" destId="{8B0E4F7C-3693-41BA-BA93-A9DD2561964F}" srcOrd="6" destOrd="0" presId="urn:microsoft.com/office/officeart/2005/8/layout/hierarchy4"/>
    <dgm:cxn modelId="{33E13E7D-D267-483A-8A71-3D4429D5BD95}" type="presParOf" srcId="{8B0E4F7C-3693-41BA-BA93-A9DD2561964F}" destId="{74CD5F3D-E681-4801-9AA8-A7A659959774}" srcOrd="0" destOrd="0" presId="urn:microsoft.com/office/officeart/2005/8/layout/hierarchy4"/>
    <dgm:cxn modelId="{F8B8D2DF-AE65-434F-963D-9C8AD60AA292}" type="presParOf" srcId="{8B0E4F7C-3693-41BA-BA93-A9DD2561964F}" destId="{8AB677D9-3011-4A25-AA6B-BE97BC7B493C}" srcOrd="1" destOrd="0" presId="urn:microsoft.com/office/officeart/2005/8/layout/hierarchy4"/>
    <dgm:cxn modelId="{23FCB92C-E77D-4402-81D2-B670DEDD81C6}" type="presParOf" srcId="{C7CA52D0-58DA-415D-AEAD-73CD01A78F0C}" destId="{A886CF0C-CA20-46A0-9546-2838C3F22CFB}" srcOrd="7" destOrd="0" presId="urn:microsoft.com/office/officeart/2005/8/layout/hierarchy4"/>
    <dgm:cxn modelId="{A5B4C2A7-A710-4737-82E6-62DD1731DC56}" type="presParOf" srcId="{C7CA52D0-58DA-415D-AEAD-73CD01A78F0C}" destId="{99AE9958-191D-43D6-BDE1-F10DD6D6F8CA}" srcOrd="8" destOrd="0" presId="urn:microsoft.com/office/officeart/2005/8/layout/hierarchy4"/>
    <dgm:cxn modelId="{D72F5A96-216D-4FB4-897D-7BD2BC2CEE7C}" type="presParOf" srcId="{99AE9958-191D-43D6-BDE1-F10DD6D6F8CA}" destId="{F29775F0-A48B-484B-9CB9-13AABF90FC58}" srcOrd="0" destOrd="0" presId="urn:microsoft.com/office/officeart/2005/8/layout/hierarchy4"/>
    <dgm:cxn modelId="{5A110806-DD2F-408B-92D9-91D985CDC713}" type="presParOf" srcId="{99AE9958-191D-43D6-BDE1-F10DD6D6F8CA}" destId="{C4F2E6AF-7FAE-47ED-9AE9-69FDEA1915EC}" srcOrd="1" destOrd="0" presId="urn:microsoft.com/office/officeart/2005/8/layout/hierarchy4"/>
    <dgm:cxn modelId="{0E915962-8ADB-40A7-8A7E-2A4309BBA79E}" type="presParOf" srcId="{C7CA52D0-58DA-415D-AEAD-73CD01A78F0C}" destId="{1038C4FC-F576-474F-B57F-409C7889E87A}" srcOrd="9" destOrd="0" presId="urn:microsoft.com/office/officeart/2005/8/layout/hierarchy4"/>
    <dgm:cxn modelId="{86B869D4-B725-4A88-9852-120503418E78}" type="presParOf" srcId="{C7CA52D0-58DA-415D-AEAD-73CD01A78F0C}" destId="{B38D107D-2E44-4D15-87C8-5133EDBC03AC}" srcOrd="10" destOrd="0" presId="urn:microsoft.com/office/officeart/2005/8/layout/hierarchy4"/>
    <dgm:cxn modelId="{D13E09B5-04A0-43B5-A3CC-95CA87A2F7A7}" type="presParOf" srcId="{B38D107D-2E44-4D15-87C8-5133EDBC03AC}" destId="{141AD1D0-321A-496D-8615-B0A51F90BE82}" srcOrd="0" destOrd="0" presId="urn:microsoft.com/office/officeart/2005/8/layout/hierarchy4"/>
    <dgm:cxn modelId="{CCBC6718-D868-4C29-A3E2-12BE749782CE}" type="presParOf" srcId="{B38D107D-2E44-4D15-87C8-5133EDBC03AC}" destId="{8AEA1B90-8D3B-4CD4-A2CD-6A893818BE8A}" srcOrd="1" destOrd="0" presId="urn:microsoft.com/office/officeart/2005/8/layout/hierarchy4"/>
    <dgm:cxn modelId="{7F72CD4F-65C5-40A7-B8DC-0DA05CD7095D}" type="presParOf" srcId="{C7CA52D0-58DA-415D-AEAD-73CD01A78F0C}" destId="{2B9A7F8C-F160-428A-9B28-A47263CBE03F}" srcOrd="11" destOrd="0" presId="urn:microsoft.com/office/officeart/2005/8/layout/hierarchy4"/>
    <dgm:cxn modelId="{97969F8F-2C0F-4FE9-BF45-785883EEA292}" type="presParOf" srcId="{C7CA52D0-58DA-415D-AEAD-73CD01A78F0C}" destId="{ACC91973-EE43-43A0-B578-B30886801537}" srcOrd="12" destOrd="0" presId="urn:microsoft.com/office/officeart/2005/8/layout/hierarchy4"/>
    <dgm:cxn modelId="{822FE212-A683-4F2E-9CE2-62121AE546FB}" type="presParOf" srcId="{ACC91973-EE43-43A0-B578-B30886801537}" destId="{0386CB46-ECE4-40D6-9406-9447DBD565EF}" srcOrd="0" destOrd="0" presId="urn:microsoft.com/office/officeart/2005/8/layout/hierarchy4"/>
    <dgm:cxn modelId="{58FDC33B-F801-45D4-A9E1-733409D6E4F7}" type="presParOf" srcId="{ACC91973-EE43-43A0-B578-B30886801537}" destId="{BF933E18-A38C-4DB6-BD71-1323319851B4}" srcOrd="1" destOrd="0" presId="urn:microsoft.com/office/officeart/2005/8/layout/hierarchy4"/>
    <dgm:cxn modelId="{B6B513A7-7080-4B45-AB70-B87E189C1BCA}" type="presParOf" srcId="{C7CA52D0-58DA-415D-AEAD-73CD01A78F0C}" destId="{44EDFAB6-6997-4B65-A9B6-6AFBEC3C8EEC}" srcOrd="13" destOrd="0" presId="urn:microsoft.com/office/officeart/2005/8/layout/hierarchy4"/>
    <dgm:cxn modelId="{75767009-5FE8-4AB0-B0AF-878E54C7E15B}" type="presParOf" srcId="{C7CA52D0-58DA-415D-AEAD-73CD01A78F0C}" destId="{9599AD47-CE7C-4BCE-9339-211114F9F5EA}" srcOrd="14" destOrd="0" presId="urn:microsoft.com/office/officeart/2005/8/layout/hierarchy4"/>
    <dgm:cxn modelId="{360AE39D-1A91-4AB1-87C8-AF804EF36898}" type="presParOf" srcId="{9599AD47-CE7C-4BCE-9339-211114F9F5EA}" destId="{F2964048-BA40-4288-B3ED-41B942498D87}" srcOrd="0" destOrd="0" presId="urn:microsoft.com/office/officeart/2005/8/layout/hierarchy4"/>
    <dgm:cxn modelId="{2B42229E-C0C2-45FE-A572-C9007527D3E9}" type="presParOf" srcId="{9599AD47-CE7C-4BCE-9339-211114F9F5EA}" destId="{0DACC818-E247-4340-81F7-B1E727CB32E3}" srcOrd="1" destOrd="0" presId="urn:microsoft.com/office/officeart/2005/8/layout/hierarchy4"/>
    <dgm:cxn modelId="{CB2429C0-93E7-40CE-8D3D-316F2373FED9}" type="presParOf" srcId="{9599AD47-CE7C-4BCE-9339-211114F9F5EA}" destId="{70CD10E0-7582-4970-8D62-EBC2AE0D4696}" srcOrd="2" destOrd="0" presId="urn:microsoft.com/office/officeart/2005/8/layout/hierarchy4"/>
    <dgm:cxn modelId="{B7BB4151-C9C8-4739-92AB-AEC944504350}" type="presParOf" srcId="{70CD10E0-7582-4970-8D62-EBC2AE0D4696}" destId="{073A4441-0DC8-4115-9E83-1C2C878A562F}" srcOrd="0" destOrd="0" presId="urn:microsoft.com/office/officeart/2005/8/layout/hierarchy4"/>
    <dgm:cxn modelId="{21EE7A4D-B674-43C9-BD35-C2D6A524D492}" type="presParOf" srcId="{073A4441-0DC8-4115-9E83-1C2C878A562F}" destId="{90F31F6E-C602-4233-AA74-4F0CAC962DD8}" srcOrd="0" destOrd="0" presId="urn:microsoft.com/office/officeart/2005/8/layout/hierarchy4"/>
    <dgm:cxn modelId="{1887D242-BA46-4EA9-8186-86546DC91B3B}" type="presParOf" srcId="{073A4441-0DC8-4115-9E83-1C2C878A562F}" destId="{485630C0-232D-48CC-A70E-52EE269480C3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accent2">
            <a:lumMod val="50000"/>
          </a:schemeClr>
        </a:solidFill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6.1 Notificação de emergência relativa ao transporte e segurança pessoal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B116F31-76FA-4EE2-B8AA-393B591AC7D6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6.2 Recuperação de veículo após o roubo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89F04A4-FBCF-4C7F-AE78-5532098745E5}" type="parTrans" cxnId="{F569847E-E308-4061-A36A-60D5F236F8F5}">
      <dgm:prSet/>
      <dgm:spPr/>
      <dgm:t>
        <a:bodyPr/>
        <a:lstStyle/>
        <a:p>
          <a:endParaRPr lang="pt-BR"/>
        </a:p>
      </dgm:t>
    </dgm:pt>
    <dgm:pt modelId="{DA0E9C63-5888-4B6E-8CE2-7666C2DB8348}" type="sibTrans" cxnId="{F569847E-E308-4061-A36A-60D5F236F8F5}">
      <dgm:prSet/>
      <dgm:spPr/>
      <dgm:t>
        <a:bodyPr/>
        <a:lstStyle/>
        <a:p>
          <a:endParaRPr lang="pt-BR"/>
        </a:p>
      </dgm:t>
    </dgm:pt>
    <dgm:pt modelId="{8C39DC63-FD2A-4220-B400-41D198178297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6.3 Gerenciamento de veículo de emergência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0BC0A0A-1F8A-4030-BE8D-D38D280B5393}" type="parTrans" cxnId="{A2F6D400-457C-4C28-A8E4-7325D0EEE8EE}">
      <dgm:prSet/>
      <dgm:spPr/>
      <dgm:t>
        <a:bodyPr/>
        <a:lstStyle/>
        <a:p>
          <a:endParaRPr lang="pt-BR"/>
        </a:p>
      </dgm:t>
    </dgm:pt>
    <dgm:pt modelId="{37176969-D63B-456C-BB81-125A5BA7A553}" type="sibTrans" cxnId="{A2F6D400-457C-4C28-A8E4-7325D0EEE8EE}">
      <dgm:prSet/>
      <dgm:spPr/>
      <dgm:t>
        <a:bodyPr/>
        <a:lstStyle/>
        <a:p>
          <a:endParaRPr lang="pt-BR"/>
        </a:p>
      </dgm:t>
    </dgm:pt>
    <dgm:pt modelId="{28EA9DDC-3BC8-4885-A3F4-2A33EB95FC0C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6.4 Materiais perigosos e notificação de incidentes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099F519-EE58-4D93-9F15-74241AA93AD8}" type="parTrans" cxnId="{FE6F010C-5A7C-4B80-BEF7-4DBC8BE89B78}">
      <dgm:prSet/>
      <dgm:spPr/>
      <dgm:t>
        <a:bodyPr/>
        <a:lstStyle/>
        <a:p>
          <a:endParaRPr lang="pt-BR"/>
        </a:p>
      </dgm:t>
    </dgm:pt>
    <dgm:pt modelId="{4EE524CB-B3ED-484D-9903-846417345F40}" type="sibTrans" cxnId="{FE6F010C-5A7C-4B80-BEF7-4DBC8BE89B78}">
      <dgm:prSet/>
      <dgm:spPr/>
      <dgm:t>
        <a:bodyPr/>
        <a:lstStyle/>
        <a:p>
          <a:endParaRPr lang="pt-BR"/>
        </a:p>
      </dgm:t>
    </dgm:pt>
    <dgm:pt modelId="{7E027AA6-46C4-41E0-AA67-915193F1489C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E77DAD4-C3CA-4AF6-A595-1EFF0958CAE2}" type="parTrans" cxnId="{E8B305F8-F40A-4F16-8A56-0E17258D9BEE}">
      <dgm:prSet/>
      <dgm:spPr/>
      <dgm:t>
        <a:bodyPr/>
        <a:lstStyle/>
        <a:p>
          <a:endParaRPr lang="pt-BR"/>
        </a:p>
      </dgm:t>
    </dgm:pt>
    <dgm:pt modelId="{52A78B62-0FE8-4A2E-806E-5FEDC2B3AF73}" type="sibTrans" cxnId="{E8B305F8-F40A-4F16-8A56-0E17258D9BEE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577159F6-9A91-47BB-BCD6-993D6446B540}" type="pres">
      <dgm:prSet presAssocID="{7D8E0D62-FEB6-4107-9B52-486E326CBCEB}" presName="vertThree" presStyleCnt="0"/>
      <dgm:spPr/>
    </dgm:pt>
    <dgm:pt modelId="{13C6ED0A-CE15-4393-A38C-F2475A42F62F}" type="pres">
      <dgm:prSet presAssocID="{7D8E0D62-FEB6-4107-9B52-486E326CBCEB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DFDB527-3187-4969-9D99-41B3C817A262}" type="pres">
      <dgm:prSet presAssocID="{7D8E0D62-FEB6-4107-9B52-486E326CBCEB}" presName="horzThree" presStyleCnt="0"/>
      <dgm:spPr/>
    </dgm:pt>
    <dgm:pt modelId="{B86908AA-335C-4CE2-839D-0E763263A889}" type="pres">
      <dgm:prSet presAssocID="{EC7213BD-558C-4C25-93C4-0D32B627B25A}" presName="sibSpaceThree" presStyleCnt="0"/>
      <dgm:spPr/>
    </dgm:pt>
    <dgm:pt modelId="{6D09CFD5-EFCB-42DA-AF04-7A9BEBABBE17}" type="pres">
      <dgm:prSet presAssocID="{3B116F31-76FA-4EE2-B8AA-393B591AC7D6}" presName="vertThree" presStyleCnt="0"/>
      <dgm:spPr/>
    </dgm:pt>
    <dgm:pt modelId="{B3A3D202-6B7A-49AB-9747-3D01395C61A5}" type="pres">
      <dgm:prSet presAssocID="{3B116F31-76FA-4EE2-B8AA-393B591AC7D6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4A410D-9862-418C-AD0D-C979C1C44357}" type="pres">
      <dgm:prSet presAssocID="{3B116F31-76FA-4EE2-B8AA-393B591AC7D6}" presName="horzThree" presStyleCnt="0"/>
      <dgm:spPr/>
    </dgm:pt>
    <dgm:pt modelId="{E2558DBE-AF94-498A-B27E-8A33907AFA57}" type="pres">
      <dgm:prSet presAssocID="{DA0E9C63-5888-4B6E-8CE2-7666C2DB8348}" presName="sibSpaceThree" presStyleCnt="0"/>
      <dgm:spPr/>
    </dgm:pt>
    <dgm:pt modelId="{01404B01-ADC2-426E-875D-638675966564}" type="pres">
      <dgm:prSet presAssocID="{8C39DC63-FD2A-4220-B400-41D198178297}" presName="vertThree" presStyleCnt="0"/>
      <dgm:spPr/>
    </dgm:pt>
    <dgm:pt modelId="{063AE57E-196A-43A6-A56B-8A2D15D2BD7B}" type="pres">
      <dgm:prSet presAssocID="{8C39DC63-FD2A-4220-B400-41D198178297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1A19828B-71A1-447C-BC04-C9D650D8FC7A}" type="pres">
      <dgm:prSet presAssocID="{8C39DC63-FD2A-4220-B400-41D198178297}" presName="horzThree" presStyleCnt="0"/>
      <dgm:spPr/>
    </dgm:pt>
    <dgm:pt modelId="{D6CDD3D6-01CF-4BEE-A227-E138722A8AB7}" type="pres">
      <dgm:prSet presAssocID="{37176969-D63B-456C-BB81-125A5BA7A553}" presName="sibSpaceThree" presStyleCnt="0"/>
      <dgm:spPr/>
    </dgm:pt>
    <dgm:pt modelId="{F244631D-AA2A-4072-B59E-D765CD919067}" type="pres">
      <dgm:prSet presAssocID="{28EA9DDC-3BC8-4885-A3F4-2A33EB95FC0C}" presName="vertThree" presStyleCnt="0"/>
      <dgm:spPr/>
    </dgm:pt>
    <dgm:pt modelId="{1620C5B4-CF7D-494C-94DE-C0ADC15B1B5E}" type="pres">
      <dgm:prSet presAssocID="{28EA9DDC-3BC8-4885-A3F4-2A33EB95FC0C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2D98CF7-AC99-4BC3-8EF5-6F4F61B4A8D9}" type="pres">
      <dgm:prSet presAssocID="{28EA9DDC-3BC8-4885-A3F4-2A33EB95FC0C}" presName="parTransThree" presStyleCnt="0"/>
      <dgm:spPr/>
    </dgm:pt>
    <dgm:pt modelId="{BB195180-16DE-4067-B0D7-D7E018C27430}" type="pres">
      <dgm:prSet presAssocID="{28EA9DDC-3BC8-4885-A3F4-2A33EB95FC0C}" presName="horzThree" presStyleCnt="0"/>
      <dgm:spPr/>
    </dgm:pt>
    <dgm:pt modelId="{6CC038E9-A003-449E-9484-FDA1420184DF}" type="pres">
      <dgm:prSet presAssocID="{7E027AA6-46C4-41E0-AA67-915193F1489C}" presName="vertFour" presStyleCnt="0">
        <dgm:presLayoutVars>
          <dgm:chPref val="3"/>
        </dgm:presLayoutVars>
      </dgm:prSet>
      <dgm:spPr/>
    </dgm:pt>
    <dgm:pt modelId="{F630C7F5-44EC-4BCF-A6ED-9E703EE3F8BE}" type="pres">
      <dgm:prSet presAssocID="{7E027AA6-46C4-41E0-AA67-915193F1489C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B9A64B-A7D7-4CA6-A1E1-2FC3340B32C0}" type="pres">
      <dgm:prSet presAssocID="{7E027AA6-46C4-41E0-AA67-915193F1489C}" presName="horzFour" presStyleCnt="0"/>
      <dgm:spPr/>
    </dgm:pt>
  </dgm:ptLst>
  <dgm:cxnLst>
    <dgm:cxn modelId="{A2F6D400-457C-4C28-A8E4-7325D0EEE8EE}" srcId="{BC1E8C24-BB00-454A-93A3-040CD8E7AED6}" destId="{8C39DC63-FD2A-4220-B400-41D198178297}" srcOrd="2" destOrd="0" parTransId="{50BC0A0A-1F8A-4030-BE8D-D38D280B5393}" sibTransId="{37176969-D63B-456C-BB81-125A5BA7A553}"/>
    <dgm:cxn modelId="{4DBC84F4-49FF-45A8-B452-902F4AA9534A}" type="presOf" srcId="{7D8E0D62-FEB6-4107-9B52-486E326CBCEB}" destId="{13C6ED0A-CE15-4393-A38C-F2475A42F62F}" srcOrd="0" destOrd="0" presId="urn:microsoft.com/office/officeart/2005/8/layout/hierarchy4"/>
    <dgm:cxn modelId="{F55BDF0E-C5D9-4510-AA80-A836D8A6A11D}" type="presOf" srcId="{6BB98AD0-17CB-4F44-83B6-EC860924DC28}" destId="{9BB353A9-5361-4F84-B867-3E3EF77B0C12}" srcOrd="0" destOrd="0" presId="urn:microsoft.com/office/officeart/2005/8/layout/hierarchy4"/>
    <dgm:cxn modelId="{F569847E-E308-4061-A36A-60D5F236F8F5}" srcId="{BC1E8C24-BB00-454A-93A3-040CD8E7AED6}" destId="{3B116F31-76FA-4EE2-B8AA-393B591AC7D6}" srcOrd="1" destOrd="0" parTransId="{189F04A4-FBCF-4C7F-AE78-5532098745E5}" sibTransId="{DA0E9C63-5888-4B6E-8CE2-7666C2DB8348}"/>
    <dgm:cxn modelId="{EF03FEDE-ED26-4B97-9151-30EEE5F6CAB7}" type="presOf" srcId="{3B116F31-76FA-4EE2-B8AA-393B591AC7D6}" destId="{B3A3D202-6B7A-49AB-9747-3D01395C61A5}" srcOrd="0" destOrd="0" presId="urn:microsoft.com/office/officeart/2005/8/layout/hierarchy4"/>
    <dgm:cxn modelId="{10BC59F6-195E-4361-8C43-E95F04E626B8}" type="presOf" srcId="{2F428BD0-8D22-4A9F-AD7E-323421F896E5}" destId="{264F666A-735E-4771-AE7F-A85EB98F275E}" srcOrd="0" destOrd="0" presId="urn:microsoft.com/office/officeart/2005/8/layout/hierarchy4"/>
    <dgm:cxn modelId="{F38C6279-94AB-47CF-9D80-433BD7F07669}" type="presOf" srcId="{7E027AA6-46C4-41E0-AA67-915193F1489C}" destId="{F630C7F5-44EC-4BCF-A6ED-9E703EE3F8BE}" srcOrd="0" destOrd="0" presId="urn:microsoft.com/office/officeart/2005/8/layout/hierarchy4"/>
    <dgm:cxn modelId="{3E19EA4F-5F43-408A-826B-A16850F8FCE7}" type="presOf" srcId="{28EA9DDC-3BC8-4885-A3F4-2A33EB95FC0C}" destId="{1620C5B4-CF7D-494C-94DE-C0ADC15B1B5E}" srcOrd="0" destOrd="0" presId="urn:microsoft.com/office/officeart/2005/8/layout/hierarchy4"/>
    <dgm:cxn modelId="{D14C7918-C10A-4946-8D86-8A5DBACC33EA}" type="presOf" srcId="{8C39DC63-FD2A-4220-B400-41D198178297}" destId="{063AE57E-196A-43A6-A56B-8A2D15D2BD7B}" srcOrd="0" destOrd="0" presId="urn:microsoft.com/office/officeart/2005/8/layout/hierarchy4"/>
    <dgm:cxn modelId="{E8B305F8-F40A-4F16-8A56-0E17258D9BEE}" srcId="{28EA9DDC-3BC8-4885-A3F4-2A33EB95FC0C}" destId="{7E027AA6-46C4-41E0-AA67-915193F1489C}" srcOrd="0" destOrd="0" parTransId="{5E77DAD4-C3CA-4AF6-A595-1EFF0958CAE2}" sibTransId="{52A78B62-0FE8-4A2E-806E-5FEDC2B3AF73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CBCF0FDD-41AA-4C25-B1EF-DC3A511B2178}" type="presOf" srcId="{BC1E8C24-BB00-454A-93A3-040CD8E7AED6}" destId="{FB3C0A1D-AF9A-4B06-AE4A-C3B37771AEFB}" srcOrd="0" destOrd="0" presId="urn:microsoft.com/office/officeart/2005/8/layout/hierarchy4"/>
    <dgm:cxn modelId="{FE6F010C-5A7C-4B80-BEF7-4DBC8BE89B78}" srcId="{BC1E8C24-BB00-454A-93A3-040CD8E7AED6}" destId="{28EA9DDC-3BC8-4885-A3F4-2A33EB95FC0C}" srcOrd="3" destOrd="0" parTransId="{4099F519-EE58-4D93-9F15-74241AA93AD8}" sibTransId="{4EE524CB-B3ED-484D-9903-846417345F40}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146E5B3E-110F-437F-A9EF-F4F571912B64}" srcId="{BC1E8C24-BB00-454A-93A3-040CD8E7AED6}" destId="{7D8E0D62-FEB6-4107-9B52-486E326CBCEB}" srcOrd="0" destOrd="0" parTransId="{B2C71D70-02C3-4D4A-8841-C7F5CB110C93}" sibTransId="{EC7213BD-558C-4C25-93C4-0D32B627B25A}"/>
    <dgm:cxn modelId="{40D7FB26-D935-433E-9BB2-63CB82C96944}" type="presParOf" srcId="{264F666A-735E-4771-AE7F-A85EB98F275E}" destId="{E00D738D-5627-4A2B-8E92-76DAA5D96E8B}" srcOrd="0" destOrd="0" presId="urn:microsoft.com/office/officeart/2005/8/layout/hierarchy4"/>
    <dgm:cxn modelId="{97924147-1567-43FE-834A-C24BD6DBA7E2}" type="presParOf" srcId="{E00D738D-5627-4A2B-8E92-76DAA5D96E8B}" destId="{9BB353A9-5361-4F84-B867-3E3EF77B0C12}" srcOrd="0" destOrd="0" presId="urn:microsoft.com/office/officeart/2005/8/layout/hierarchy4"/>
    <dgm:cxn modelId="{033D38A0-1826-4785-A358-1941B89E4C8B}" type="presParOf" srcId="{E00D738D-5627-4A2B-8E92-76DAA5D96E8B}" destId="{D4F66B03-79FC-4E70-A415-4D397189CB63}" srcOrd="1" destOrd="0" presId="urn:microsoft.com/office/officeart/2005/8/layout/hierarchy4"/>
    <dgm:cxn modelId="{CACB0B6C-59F8-4B22-B9A5-7140C8F7ADDE}" type="presParOf" srcId="{E00D738D-5627-4A2B-8E92-76DAA5D96E8B}" destId="{9891C87E-2604-4799-BAAA-8A36C19632A3}" srcOrd="2" destOrd="0" presId="urn:microsoft.com/office/officeart/2005/8/layout/hierarchy4"/>
    <dgm:cxn modelId="{C6957402-4599-4619-92D1-B021B8F05F77}" type="presParOf" srcId="{9891C87E-2604-4799-BAAA-8A36C19632A3}" destId="{69FB80F9-A5EB-4EE7-B44B-99EE379DC40D}" srcOrd="0" destOrd="0" presId="urn:microsoft.com/office/officeart/2005/8/layout/hierarchy4"/>
    <dgm:cxn modelId="{581C06F1-65B0-4BEF-AA6D-9F5521D533EA}" type="presParOf" srcId="{69FB80F9-A5EB-4EE7-B44B-99EE379DC40D}" destId="{FB3C0A1D-AF9A-4B06-AE4A-C3B37771AEFB}" srcOrd="0" destOrd="0" presId="urn:microsoft.com/office/officeart/2005/8/layout/hierarchy4"/>
    <dgm:cxn modelId="{C17E8D7E-F1A6-4F64-8C3D-9F53A256DCE6}" type="presParOf" srcId="{69FB80F9-A5EB-4EE7-B44B-99EE379DC40D}" destId="{A086833A-DEC7-4848-B15A-8377F70DDBED}" srcOrd="1" destOrd="0" presId="urn:microsoft.com/office/officeart/2005/8/layout/hierarchy4"/>
    <dgm:cxn modelId="{9909AFF3-0AD2-41F5-BA1E-D960B2F24C45}" type="presParOf" srcId="{69FB80F9-A5EB-4EE7-B44B-99EE379DC40D}" destId="{C7CA52D0-58DA-415D-AEAD-73CD01A78F0C}" srcOrd="2" destOrd="0" presId="urn:microsoft.com/office/officeart/2005/8/layout/hierarchy4"/>
    <dgm:cxn modelId="{B8334AD7-6935-4DA5-9609-E3867410560C}" type="presParOf" srcId="{C7CA52D0-58DA-415D-AEAD-73CD01A78F0C}" destId="{577159F6-9A91-47BB-BCD6-993D6446B540}" srcOrd="0" destOrd="0" presId="urn:microsoft.com/office/officeart/2005/8/layout/hierarchy4"/>
    <dgm:cxn modelId="{4920658E-FFD4-4ADD-BA78-6B0AE6CCD272}" type="presParOf" srcId="{577159F6-9A91-47BB-BCD6-993D6446B540}" destId="{13C6ED0A-CE15-4393-A38C-F2475A42F62F}" srcOrd="0" destOrd="0" presId="urn:microsoft.com/office/officeart/2005/8/layout/hierarchy4"/>
    <dgm:cxn modelId="{180E75CE-6281-483C-8429-C3D6DDE9399B}" type="presParOf" srcId="{577159F6-9A91-47BB-BCD6-993D6446B540}" destId="{9DFDB527-3187-4969-9D99-41B3C817A262}" srcOrd="1" destOrd="0" presId="urn:microsoft.com/office/officeart/2005/8/layout/hierarchy4"/>
    <dgm:cxn modelId="{3A8B2D16-0C08-476E-A13B-DF0D874361F6}" type="presParOf" srcId="{C7CA52D0-58DA-415D-AEAD-73CD01A78F0C}" destId="{B86908AA-335C-4CE2-839D-0E763263A889}" srcOrd="1" destOrd="0" presId="urn:microsoft.com/office/officeart/2005/8/layout/hierarchy4"/>
    <dgm:cxn modelId="{A4DB548B-DCDB-4148-BCB2-B225AD4AAAC2}" type="presParOf" srcId="{C7CA52D0-58DA-415D-AEAD-73CD01A78F0C}" destId="{6D09CFD5-EFCB-42DA-AF04-7A9BEBABBE17}" srcOrd="2" destOrd="0" presId="urn:microsoft.com/office/officeart/2005/8/layout/hierarchy4"/>
    <dgm:cxn modelId="{C1EBDBF3-982C-4D66-B874-9A6370707DFB}" type="presParOf" srcId="{6D09CFD5-EFCB-42DA-AF04-7A9BEBABBE17}" destId="{B3A3D202-6B7A-49AB-9747-3D01395C61A5}" srcOrd="0" destOrd="0" presId="urn:microsoft.com/office/officeart/2005/8/layout/hierarchy4"/>
    <dgm:cxn modelId="{2EAC91D4-4CE3-40CE-8455-CE0B1C91E2C2}" type="presParOf" srcId="{6D09CFD5-EFCB-42DA-AF04-7A9BEBABBE17}" destId="{8D4A410D-9862-418C-AD0D-C979C1C44357}" srcOrd="1" destOrd="0" presId="urn:microsoft.com/office/officeart/2005/8/layout/hierarchy4"/>
    <dgm:cxn modelId="{B4E01E30-FB45-487C-A7FF-F97543BB261E}" type="presParOf" srcId="{C7CA52D0-58DA-415D-AEAD-73CD01A78F0C}" destId="{E2558DBE-AF94-498A-B27E-8A33907AFA57}" srcOrd="3" destOrd="0" presId="urn:microsoft.com/office/officeart/2005/8/layout/hierarchy4"/>
    <dgm:cxn modelId="{C1387288-FA12-45F4-8224-3EF6FB7A3301}" type="presParOf" srcId="{C7CA52D0-58DA-415D-AEAD-73CD01A78F0C}" destId="{01404B01-ADC2-426E-875D-638675966564}" srcOrd="4" destOrd="0" presId="urn:microsoft.com/office/officeart/2005/8/layout/hierarchy4"/>
    <dgm:cxn modelId="{3541ED57-92D4-4192-A810-D58B50BAA99C}" type="presParOf" srcId="{01404B01-ADC2-426E-875D-638675966564}" destId="{063AE57E-196A-43A6-A56B-8A2D15D2BD7B}" srcOrd="0" destOrd="0" presId="urn:microsoft.com/office/officeart/2005/8/layout/hierarchy4"/>
    <dgm:cxn modelId="{24076827-9AD7-4A9C-8312-72EB0DFA78AC}" type="presParOf" srcId="{01404B01-ADC2-426E-875D-638675966564}" destId="{1A19828B-71A1-447C-BC04-C9D650D8FC7A}" srcOrd="1" destOrd="0" presId="urn:microsoft.com/office/officeart/2005/8/layout/hierarchy4"/>
    <dgm:cxn modelId="{9CA62D7B-E779-494E-83DF-56A0B8B8FF95}" type="presParOf" srcId="{C7CA52D0-58DA-415D-AEAD-73CD01A78F0C}" destId="{D6CDD3D6-01CF-4BEE-A227-E138722A8AB7}" srcOrd="5" destOrd="0" presId="urn:microsoft.com/office/officeart/2005/8/layout/hierarchy4"/>
    <dgm:cxn modelId="{BAD0D1CC-0C3D-499C-8E49-EC61F69EF9C5}" type="presParOf" srcId="{C7CA52D0-58DA-415D-AEAD-73CD01A78F0C}" destId="{F244631D-AA2A-4072-B59E-D765CD919067}" srcOrd="6" destOrd="0" presId="urn:microsoft.com/office/officeart/2005/8/layout/hierarchy4"/>
    <dgm:cxn modelId="{7D4A3552-3D2E-4C41-869A-413A392D7DE4}" type="presParOf" srcId="{F244631D-AA2A-4072-B59E-D765CD919067}" destId="{1620C5B4-CF7D-494C-94DE-C0ADC15B1B5E}" srcOrd="0" destOrd="0" presId="urn:microsoft.com/office/officeart/2005/8/layout/hierarchy4"/>
    <dgm:cxn modelId="{277C9D1D-A0E7-4361-941A-4F23E56573D4}" type="presParOf" srcId="{F244631D-AA2A-4072-B59E-D765CD919067}" destId="{32D98CF7-AC99-4BC3-8EF5-6F4F61B4A8D9}" srcOrd="1" destOrd="0" presId="urn:microsoft.com/office/officeart/2005/8/layout/hierarchy4"/>
    <dgm:cxn modelId="{45FBCAA4-54CB-40F4-A389-8B9D7F6E1302}" type="presParOf" srcId="{F244631D-AA2A-4072-B59E-D765CD919067}" destId="{BB195180-16DE-4067-B0D7-D7E018C27430}" srcOrd="2" destOrd="0" presId="urn:microsoft.com/office/officeart/2005/8/layout/hierarchy4"/>
    <dgm:cxn modelId="{DA562160-FBCF-42CA-8011-3F53998AFC69}" type="presParOf" srcId="{BB195180-16DE-4067-B0D7-D7E018C27430}" destId="{6CC038E9-A003-449E-9484-FDA1420184DF}" srcOrd="0" destOrd="0" presId="urn:microsoft.com/office/officeart/2005/8/layout/hierarchy4"/>
    <dgm:cxn modelId="{2BC41D1E-D8E5-4D14-A7BF-13557FC31655}" type="presParOf" srcId="{6CC038E9-A003-449E-9484-FDA1420184DF}" destId="{F630C7F5-44EC-4BCF-A6ED-9E703EE3F8BE}" srcOrd="0" destOrd="0" presId="urn:microsoft.com/office/officeart/2005/8/layout/hierarchy4"/>
    <dgm:cxn modelId="{D41E8AD4-98C2-42B2-9F3E-79BC02D5656E}" type="presParOf" srcId="{6CC038E9-A003-449E-9484-FDA1420184DF}" destId="{C7B9A64B-A7D7-4CA6-A1E1-2FC3340B32C0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9. Monitoramento das Condições Climáticas e  Ambientais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9.1 Monitoramento climático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05F8EC4-EA5D-4187-8FEC-3EB041466647}">
      <dgm:prSet custT="1"/>
      <dgm:spPr>
        <a:solidFill>
          <a:schemeClr val="bg2">
            <a:lumMod val="2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9.2 Monitoramento das condições ambientais</a:t>
          </a:r>
        </a:p>
      </dgm:t>
    </dgm:pt>
    <dgm:pt modelId="{4417D778-DDFE-4F8E-8E00-598367A8AF2E}" type="parTrans" cxnId="{7DBCA225-6647-4345-B40B-4513AAFFD845}">
      <dgm:prSet/>
      <dgm:spPr/>
      <dgm:t>
        <a:bodyPr/>
        <a:lstStyle/>
        <a:p>
          <a:endParaRPr lang="pt-BR"/>
        </a:p>
      </dgm:t>
    </dgm:pt>
    <dgm:pt modelId="{E1926CBE-7B9F-49EF-8833-7DA262BA9C8B}" type="sibTrans" cxnId="{7DBCA225-6647-4345-B40B-4513AAFFD845}">
      <dgm:prSet/>
      <dgm:spPr/>
      <dgm:t>
        <a:bodyPr/>
        <a:lstStyle/>
        <a:p>
          <a:endParaRPr lang="pt-BR"/>
        </a:p>
      </dgm:t>
    </dgm:pt>
    <dgm:pt modelId="{68DC0579-10CB-4389-9458-8BC7D3BC4883}">
      <dgm:prSet custT="1"/>
      <dgm:spPr>
        <a:noFill/>
        <a:ln>
          <a:noFill/>
        </a:ln>
        <a:effectLst/>
      </dgm:spPr>
      <dgm:t>
        <a:bodyPr/>
        <a:lstStyle/>
        <a:p>
          <a:endParaRPr lang="pt-BR" sz="11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E8B6211-83D8-4B3C-A5D1-6F00594C5D40}" type="parTrans" cxnId="{5709184D-AF55-4FCA-ADAE-B7402CD1875A}">
      <dgm:prSet/>
      <dgm:spPr/>
      <dgm:t>
        <a:bodyPr/>
        <a:lstStyle/>
        <a:p>
          <a:endParaRPr lang="pt-BR"/>
        </a:p>
      </dgm:t>
    </dgm:pt>
    <dgm:pt modelId="{F3FB0DA4-9F5D-4ECB-9992-7EC2C7FE6BD1}" type="sibTrans" cxnId="{5709184D-AF55-4FCA-ADAE-B7402CD1875A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8B2412BA-24CE-46BA-A0FB-9294E0DE87A1}" type="pres">
      <dgm:prSet presAssocID="{7D8E0D62-FEB6-4107-9B52-486E326CBCEB}" presName="vertThree" presStyleCnt="0"/>
      <dgm:spPr/>
    </dgm:pt>
    <dgm:pt modelId="{91143E94-2C83-4390-8A45-3EE3D084DE55}" type="pres">
      <dgm:prSet presAssocID="{7D8E0D62-FEB6-4107-9B52-486E326CBCEB}" presName="txThree" presStyleLbl="node3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EB2A34D-4FF5-4B90-83E6-A602D0F57165}" type="pres">
      <dgm:prSet presAssocID="{7D8E0D62-FEB6-4107-9B52-486E326CBCEB}" presName="horzThree" presStyleCnt="0"/>
      <dgm:spPr/>
    </dgm:pt>
    <dgm:pt modelId="{23FF9EA2-6DC4-49B5-B92B-0578F5A8FC33}" type="pres">
      <dgm:prSet presAssocID="{EC7213BD-558C-4C25-93C4-0D32B627B25A}" presName="sibSpaceThree" presStyleCnt="0"/>
      <dgm:spPr/>
    </dgm:pt>
    <dgm:pt modelId="{FF4EECDC-CC16-4543-9786-DB95EFB82D69}" type="pres">
      <dgm:prSet presAssocID="{705F8EC4-EA5D-4187-8FEC-3EB041466647}" presName="vertThree" presStyleCnt="0"/>
      <dgm:spPr/>
    </dgm:pt>
    <dgm:pt modelId="{6B2DE529-3204-4734-BEC1-55F8B919971C}" type="pres">
      <dgm:prSet presAssocID="{705F8EC4-EA5D-4187-8FEC-3EB041466647}" presName="txThree" presStyleLbl="node3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C3DEE69-CB57-43E6-B671-5E27B73C5C68}" type="pres">
      <dgm:prSet presAssocID="{705F8EC4-EA5D-4187-8FEC-3EB041466647}" presName="parTransThree" presStyleCnt="0"/>
      <dgm:spPr/>
    </dgm:pt>
    <dgm:pt modelId="{72EFD196-12C4-4593-8219-2B5E07AF0E38}" type="pres">
      <dgm:prSet presAssocID="{705F8EC4-EA5D-4187-8FEC-3EB041466647}" presName="horzThree" presStyleCnt="0"/>
      <dgm:spPr/>
    </dgm:pt>
    <dgm:pt modelId="{21B950A7-61C9-4A0E-B772-0A7D95E1340C}" type="pres">
      <dgm:prSet presAssocID="{68DC0579-10CB-4389-9458-8BC7D3BC4883}" presName="vertFour" presStyleCnt="0">
        <dgm:presLayoutVars>
          <dgm:chPref val="3"/>
        </dgm:presLayoutVars>
      </dgm:prSet>
      <dgm:spPr/>
    </dgm:pt>
    <dgm:pt modelId="{F3303799-8A3C-4194-8E2F-F63085D5D71B}" type="pres">
      <dgm:prSet presAssocID="{68DC0579-10CB-4389-9458-8BC7D3BC4883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0DF600-7073-4A83-8716-B2176047037A}" type="pres">
      <dgm:prSet presAssocID="{68DC0579-10CB-4389-9458-8BC7D3BC4883}" presName="horzFour" presStyleCnt="0"/>
      <dgm:spPr/>
    </dgm:pt>
  </dgm:ptLst>
  <dgm:cxnLst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5709184D-AF55-4FCA-ADAE-B7402CD1875A}" srcId="{705F8EC4-EA5D-4187-8FEC-3EB041466647}" destId="{68DC0579-10CB-4389-9458-8BC7D3BC4883}" srcOrd="0" destOrd="0" parTransId="{6E8B6211-83D8-4B3C-A5D1-6F00594C5D40}" sibTransId="{F3FB0DA4-9F5D-4ECB-9992-7EC2C7FE6BD1}"/>
    <dgm:cxn modelId="{F55D6EBF-3F2F-4090-B3B7-8AF20C2DC507}" type="presOf" srcId="{705F8EC4-EA5D-4187-8FEC-3EB041466647}" destId="{6B2DE529-3204-4734-BEC1-55F8B919971C}" srcOrd="0" destOrd="0" presId="urn:microsoft.com/office/officeart/2005/8/layout/hierarchy4"/>
    <dgm:cxn modelId="{356DE21F-B51D-479F-A838-63747A4DA71D}" type="presOf" srcId="{7D8E0D62-FEB6-4107-9B52-486E326CBCEB}" destId="{91143E94-2C83-4390-8A45-3EE3D084DE55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7DBCA225-6647-4345-B40B-4513AAFFD845}" srcId="{BC1E8C24-BB00-454A-93A3-040CD8E7AED6}" destId="{705F8EC4-EA5D-4187-8FEC-3EB041466647}" srcOrd="1" destOrd="0" parTransId="{4417D778-DDFE-4F8E-8E00-598367A8AF2E}" sibTransId="{E1926CBE-7B9F-49EF-8833-7DA262BA9C8B}"/>
    <dgm:cxn modelId="{C36487FC-87EC-49C7-992D-F2C7FD1BBC1F}" type="presOf" srcId="{BC1E8C24-BB00-454A-93A3-040CD8E7AED6}" destId="{FB3C0A1D-AF9A-4B06-AE4A-C3B37771AEFB}" srcOrd="0" destOrd="0" presId="urn:microsoft.com/office/officeart/2005/8/layout/hierarchy4"/>
    <dgm:cxn modelId="{6A612DEA-1331-4CB4-8E5D-073428A658EE}" type="presOf" srcId="{68DC0579-10CB-4389-9458-8BC7D3BC4883}" destId="{F3303799-8A3C-4194-8E2F-F63085D5D71B}" srcOrd="0" destOrd="0" presId="urn:microsoft.com/office/officeart/2005/8/layout/hierarchy4"/>
    <dgm:cxn modelId="{146E5B3E-110F-437F-A9EF-F4F571912B64}" srcId="{BC1E8C24-BB00-454A-93A3-040CD8E7AED6}" destId="{7D8E0D62-FEB6-4107-9B52-486E326CBCEB}" srcOrd="0" destOrd="0" parTransId="{B2C71D70-02C3-4D4A-8841-C7F5CB110C93}" sibTransId="{EC7213BD-558C-4C25-93C4-0D32B627B25A}"/>
    <dgm:cxn modelId="{F26E5D4F-25FD-4091-A88A-487958331173}" type="presOf" srcId="{2F428BD0-8D22-4A9F-AD7E-323421F896E5}" destId="{264F666A-735E-4771-AE7F-A85EB98F275E}" srcOrd="0" destOrd="0" presId="urn:microsoft.com/office/officeart/2005/8/layout/hierarchy4"/>
    <dgm:cxn modelId="{182CEEE6-7696-4E66-8607-29F431174E9B}" type="presOf" srcId="{6BB98AD0-17CB-4F44-83B6-EC860924DC28}" destId="{9BB353A9-5361-4F84-B867-3E3EF77B0C12}" srcOrd="0" destOrd="0" presId="urn:microsoft.com/office/officeart/2005/8/layout/hierarchy4"/>
    <dgm:cxn modelId="{25B305A1-3105-4FC0-97E1-0EC2DF562D56}" type="presParOf" srcId="{264F666A-735E-4771-AE7F-A85EB98F275E}" destId="{E00D738D-5627-4A2B-8E92-76DAA5D96E8B}" srcOrd="0" destOrd="0" presId="urn:microsoft.com/office/officeart/2005/8/layout/hierarchy4"/>
    <dgm:cxn modelId="{FD45FD68-17A3-4EC2-B4C3-B5CD42AB2801}" type="presParOf" srcId="{E00D738D-5627-4A2B-8E92-76DAA5D96E8B}" destId="{9BB353A9-5361-4F84-B867-3E3EF77B0C12}" srcOrd="0" destOrd="0" presId="urn:microsoft.com/office/officeart/2005/8/layout/hierarchy4"/>
    <dgm:cxn modelId="{D0A59FC0-5281-4551-AB68-B433D8330795}" type="presParOf" srcId="{E00D738D-5627-4A2B-8E92-76DAA5D96E8B}" destId="{D4F66B03-79FC-4E70-A415-4D397189CB63}" srcOrd="1" destOrd="0" presId="urn:microsoft.com/office/officeart/2005/8/layout/hierarchy4"/>
    <dgm:cxn modelId="{3A4CBDBD-AE13-4A46-8802-442B00B26CDA}" type="presParOf" srcId="{E00D738D-5627-4A2B-8E92-76DAA5D96E8B}" destId="{9891C87E-2604-4799-BAAA-8A36C19632A3}" srcOrd="2" destOrd="0" presId="urn:microsoft.com/office/officeart/2005/8/layout/hierarchy4"/>
    <dgm:cxn modelId="{4B782A88-C4BF-4561-B157-358C44C29AFE}" type="presParOf" srcId="{9891C87E-2604-4799-BAAA-8A36C19632A3}" destId="{69FB80F9-A5EB-4EE7-B44B-99EE379DC40D}" srcOrd="0" destOrd="0" presId="urn:microsoft.com/office/officeart/2005/8/layout/hierarchy4"/>
    <dgm:cxn modelId="{C02F1812-B47B-4A15-B116-5E89DB1C2EBC}" type="presParOf" srcId="{69FB80F9-A5EB-4EE7-B44B-99EE379DC40D}" destId="{FB3C0A1D-AF9A-4B06-AE4A-C3B37771AEFB}" srcOrd="0" destOrd="0" presId="urn:microsoft.com/office/officeart/2005/8/layout/hierarchy4"/>
    <dgm:cxn modelId="{4E9C6653-942B-4C8F-B624-DEE7B2B09BC2}" type="presParOf" srcId="{69FB80F9-A5EB-4EE7-B44B-99EE379DC40D}" destId="{A086833A-DEC7-4848-B15A-8377F70DDBED}" srcOrd="1" destOrd="0" presId="urn:microsoft.com/office/officeart/2005/8/layout/hierarchy4"/>
    <dgm:cxn modelId="{31DF35F9-8791-4BC6-B5FF-941C395B8EC4}" type="presParOf" srcId="{69FB80F9-A5EB-4EE7-B44B-99EE379DC40D}" destId="{C7CA52D0-58DA-415D-AEAD-73CD01A78F0C}" srcOrd="2" destOrd="0" presId="urn:microsoft.com/office/officeart/2005/8/layout/hierarchy4"/>
    <dgm:cxn modelId="{015EE73C-EE63-452D-B673-64AF14B253D1}" type="presParOf" srcId="{C7CA52D0-58DA-415D-AEAD-73CD01A78F0C}" destId="{8B2412BA-24CE-46BA-A0FB-9294E0DE87A1}" srcOrd="0" destOrd="0" presId="urn:microsoft.com/office/officeart/2005/8/layout/hierarchy4"/>
    <dgm:cxn modelId="{DF4E7011-78A7-4D90-897D-C0E0E2AD3A59}" type="presParOf" srcId="{8B2412BA-24CE-46BA-A0FB-9294E0DE87A1}" destId="{91143E94-2C83-4390-8A45-3EE3D084DE55}" srcOrd="0" destOrd="0" presId="urn:microsoft.com/office/officeart/2005/8/layout/hierarchy4"/>
    <dgm:cxn modelId="{11969CA8-F1A8-4F02-9764-FC8BCDBBF5D7}" type="presParOf" srcId="{8B2412BA-24CE-46BA-A0FB-9294E0DE87A1}" destId="{9EB2A34D-4FF5-4B90-83E6-A602D0F57165}" srcOrd="1" destOrd="0" presId="urn:microsoft.com/office/officeart/2005/8/layout/hierarchy4"/>
    <dgm:cxn modelId="{EED35220-1866-4330-A68A-7F029D051ADF}" type="presParOf" srcId="{C7CA52D0-58DA-415D-AEAD-73CD01A78F0C}" destId="{23FF9EA2-6DC4-49B5-B92B-0578F5A8FC33}" srcOrd="1" destOrd="0" presId="urn:microsoft.com/office/officeart/2005/8/layout/hierarchy4"/>
    <dgm:cxn modelId="{94BFB120-BA2E-4F33-AF0D-A3F11204CFB6}" type="presParOf" srcId="{C7CA52D0-58DA-415D-AEAD-73CD01A78F0C}" destId="{FF4EECDC-CC16-4543-9786-DB95EFB82D69}" srcOrd="2" destOrd="0" presId="urn:microsoft.com/office/officeart/2005/8/layout/hierarchy4"/>
    <dgm:cxn modelId="{63C9ABA2-25A5-4DA8-A147-1BD456F2F5FF}" type="presParOf" srcId="{FF4EECDC-CC16-4543-9786-DB95EFB82D69}" destId="{6B2DE529-3204-4734-BEC1-55F8B919971C}" srcOrd="0" destOrd="0" presId="urn:microsoft.com/office/officeart/2005/8/layout/hierarchy4"/>
    <dgm:cxn modelId="{1B74245A-56B6-4F7B-A03C-7285985FBD1F}" type="presParOf" srcId="{FF4EECDC-CC16-4543-9786-DB95EFB82D69}" destId="{DC3DEE69-CB57-43E6-B671-5E27B73C5C68}" srcOrd="1" destOrd="0" presId="urn:microsoft.com/office/officeart/2005/8/layout/hierarchy4"/>
    <dgm:cxn modelId="{A06C5519-8BD0-4A2F-B56F-5AD753322956}" type="presParOf" srcId="{FF4EECDC-CC16-4543-9786-DB95EFB82D69}" destId="{72EFD196-12C4-4593-8219-2B5E07AF0E38}" srcOrd="2" destOrd="0" presId="urn:microsoft.com/office/officeart/2005/8/layout/hierarchy4"/>
    <dgm:cxn modelId="{D2C22E66-612D-43EB-B2C4-1B9483B9540B}" type="presParOf" srcId="{72EFD196-12C4-4593-8219-2B5E07AF0E38}" destId="{21B950A7-61C9-4A0E-B772-0A7D95E1340C}" srcOrd="0" destOrd="0" presId="urn:microsoft.com/office/officeart/2005/8/layout/hierarchy4"/>
    <dgm:cxn modelId="{4E98429C-C5C8-4186-B213-0C84A92380A6}" type="presParOf" srcId="{21B950A7-61C9-4A0E-B772-0A7D95E1340C}" destId="{F3303799-8A3C-4194-8E2F-F63085D5D71B}" srcOrd="0" destOrd="0" presId="urn:microsoft.com/office/officeart/2005/8/layout/hierarchy4"/>
    <dgm:cxn modelId="{E4223916-AFEA-496E-9369-C4E3469878CD}" type="presParOf" srcId="{21B950A7-61C9-4A0E-B772-0A7D95E1340C}" destId="{620DF600-7073-4A83-8716-B2176047037A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accent2">
            <a:lumMod val="50000"/>
          </a:schemeClr>
        </a:solidFill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6.1 Notificação de emergência relativa ao transporte e segurança pessoal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B116F31-76FA-4EE2-B8AA-393B591AC7D6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6.2 Recuperação de veículo após o roubo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89F04A4-FBCF-4C7F-AE78-5532098745E5}" type="parTrans" cxnId="{F569847E-E308-4061-A36A-60D5F236F8F5}">
      <dgm:prSet/>
      <dgm:spPr/>
      <dgm:t>
        <a:bodyPr/>
        <a:lstStyle/>
        <a:p>
          <a:endParaRPr lang="pt-BR"/>
        </a:p>
      </dgm:t>
    </dgm:pt>
    <dgm:pt modelId="{DA0E9C63-5888-4B6E-8CE2-7666C2DB8348}" type="sibTrans" cxnId="{F569847E-E308-4061-A36A-60D5F236F8F5}">
      <dgm:prSet/>
      <dgm:spPr/>
      <dgm:t>
        <a:bodyPr/>
        <a:lstStyle/>
        <a:p>
          <a:endParaRPr lang="pt-BR"/>
        </a:p>
      </dgm:t>
    </dgm:pt>
    <dgm:pt modelId="{8C39DC63-FD2A-4220-B400-41D198178297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6.3 Gerenciamento de veículo de emergência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0BC0A0A-1F8A-4030-BE8D-D38D280B5393}" type="parTrans" cxnId="{A2F6D400-457C-4C28-A8E4-7325D0EEE8EE}">
      <dgm:prSet/>
      <dgm:spPr/>
      <dgm:t>
        <a:bodyPr/>
        <a:lstStyle/>
        <a:p>
          <a:endParaRPr lang="pt-BR"/>
        </a:p>
      </dgm:t>
    </dgm:pt>
    <dgm:pt modelId="{37176969-D63B-456C-BB81-125A5BA7A553}" type="sibTrans" cxnId="{A2F6D400-457C-4C28-A8E4-7325D0EEE8EE}">
      <dgm:prSet/>
      <dgm:spPr/>
      <dgm:t>
        <a:bodyPr/>
        <a:lstStyle/>
        <a:p>
          <a:endParaRPr lang="pt-BR"/>
        </a:p>
      </dgm:t>
    </dgm:pt>
    <dgm:pt modelId="{28EA9DDC-3BC8-4885-A3F4-2A33EB95FC0C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6.4 Materiais perigosos e notificação de incidentes</a:t>
          </a:r>
          <a:endParaRPr lang="pt-BR" sz="1100" b="1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099F519-EE58-4D93-9F15-74241AA93AD8}" type="parTrans" cxnId="{FE6F010C-5A7C-4B80-BEF7-4DBC8BE89B78}">
      <dgm:prSet/>
      <dgm:spPr/>
      <dgm:t>
        <a:bodyPr/>
        <a:lstStyle/>
        <a:p>
          <a:endParaRPr lang="pt-BR"/>
        </a:p>
      </dgm:t>
    </dgm:pt>
    <dgm:pt modelId="{4EE524CB-B3ED-484D-9903-846417345F40}" type="sibTrans" cxnId="{FE6F010C-5A7C-4B80-BEF7-4DBC8BE89B78}">
      <dgm:prSet/>
      <dgm:spPr/>
      <dgm:t>
        <a:bodyPr/>
        <a:lstStyle/>
        <a:p>
          <a:endParaRPr lang="pt-BR"/>
        </a:p>
      </dgm:t>
    </dgm:pt>
    <dgm:pt modelId="{7E027AA6-46C4-41E0-AA67-915193F1489C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E77DAD4-C3CA-4AF6-A595-1EFF0958CAE2}" type="parTrans" cxnId="{E8B305F8-F40A-4F16-8A56-0E17258D9BEE}">
      <dgm:prSet/>
      <dgm:spPr/>
      <dgm:t>
        <a:bodyPr/>
        <a:lstStyle/>
        <a:p>
          <a:endParaRPr lang="pt-BR"/>
        </a:p>
      </dgm:t>
    </dgm:pt>
    <dgm:pt modelId="{52A78B62-0FE8-4A2E-806E-5FEDC2B3AF73}" type="sibTrans" cxnId="{E8B305F8-F40A-4F16-8A56-0E17258D9BEE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577159F6-9A91-47BB-BCD6-993D6446B540}" type="pres">
      <dgm:prSet presAssocID="{7D8E0D62-FEB6-4107-9B52-486E326CBCEB}" presName="vertThree" presStyleCnt="0"/>
      <dgm:spPr/>
    </dgm:pt>
    <dgm:pt modelId="{13C6ED0A-CE15-4393-A38C-F2475A42F62F}" type="pres">
      <dgm:prSet presAssocID="{7D8E0D62-FEB6-4107-9B52-486E326CBCEB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DFDB527-3187-4969-9D99-41B3C817A262}" type="pres">
      <dgm:prSet presAssocID="{7D8E0D62-FEB6-4107-9B52-486E326CBCEB}" presName="horzThree" presStyleCnt="0"/>
      <dgm:spPr/>
    </dgm:pt>
    <dgm:pt modelId="{B86908AA-335C-4CE2-839D-0E763263A889}" type="pres">
      <dgm:prSet presAssocID="{EC7213BD-558C-4C25-93C4-0D32B627B25A}" presName="sibSpaceThree" presStyleCnt="0"/>
      <dgm:spPr/>
    </dgm:pt>
    <dgm:pt modelId="{6D09CFD5-EFCB-42DA-AF04-7A9BEBABBE17}" type="pres">
      <dgm:prSet presAssocID="{3B116F31-76FA-4EE2-B8AA-393B591AC7D6}" presName="vertThree" presStyleCnt="0"/>
      <dgm:spPr/>
    </dgm:pt>
    <dgm:pt modelId="{B3A3D202-6B7A-49AB-9747-3D01395C61A5}" type="pres">
      <dgm:prSet presAssocID="{3B116F31-76FA-4EE2-B8AA-393B591AC7D6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4A410D-9862-418C-AD0D-C979C1C44357}" type="pres">
      <dgm:prSet presAssocID="{3B116F31-76FA-4EE2-B8AA-393B591AC7D6}" presName="horzThree" presStyleCnt="0"/>
      <dgm:spPr/>
    </dgm:pt>
    <dgm:pt modelId="{E2558DBE-AF94-498A-B27E-8A33907AFA57}" type="pres">
      <dgm:prSet presAssocID="{DA0E9C63-5888-4B6E-8CE2-7666C2DB8348}" presName="sibSpaceThree" presStyleCnt="0"/>
      <dgm:spPr/>
    </dgm:pt>
    <dgm:pt modelId="{01404B01-ADC2-426E-875D-638675966564}" type="pres">
      <dgm:prSet presAssocID="{8C39DC63-FD2A-4220-B400-41D198178297}" presName="vertThree" presStyleCnt="0"/>
      <dgm:spPr/>
    </dgm:pt>
    <dgm:pt modelId="{063AE57E-196A-43A6-A56B-8A2D15D2BD7B}" type="pres">
      <dgm:prSet presAssocID="{8C39DC63-FD2A-4220-B400-41D198178297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1A19828B-71A1-447C-BC04-C9D650D8FC7A}" type="pres">
      <dgm:prSet presAssocID="{8C39DC63-FD2A-4220-B400-41D198178297}" presName="horzThree" presStyleCnt="0"/>
      <dgm:spPr/>
    </dgm:pt>
    <dgm:pt modelId="{D6CDD3D6-01CF-4BEE-A227-E138722A8AB7}" type="pres">
      <dgm:prSet presAssocID="{37176969-D63B-456C-BB81-125A5BA7A553}" presName="sibSpaceThree" presStyleCnt="0"/>
      <dgm:spPr/>
    </dgm:pt>
    <dgm:pt modelId="{F244631D-AA2A-4072-B59E-D765CD919067}" type="pres">
      <dgm:prSet presAssocID="{28EA9DDC-3BC8-4885-A3F4-2A33EB95FC0C}" presName="vertThree" presStyleCnt="0"/>
      <dgm:spPr/>
    </dgm:pt>
    <dgm:pt modelId="{1620C5B4-CF7D-494C-94DE-C0ADC15B1B5E}" type="pres">
      <dgm:prSet presAssocID="{28EA9DDC-3BC8-4885-A3F4-2A33EB95FC0C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2D98CF7-AC99-4BC3-8EF5-6F4F61B4A8D9}" type="pres">
      <dgm:prSet presAssocID="{28EA9DDC-3BC8-4885-A3F4-2A33EB95FC0C}" presName="parTransThree" presStyleCnt="0"/>
      <dgm:spPr/>
    </dgm:pt>
    <dgm:pt modelId="{BB195180-16DE-4067-B0D7-D7E018C27430}" type="pres">
      <dgm:prSet presAssocID="{28EA9DDC-3BC8-4885-A3F4-2A33EB95FC0C}" presName="horzThree" presStyleCnt="0"/>
      <dgm:spPr/>
    </dgm:pt>
    <dgm:pt modelId="{6CC038E9-A003-449E-9484-FDA1420184DF}" type="pres">
      <dgm:prSet presAssocID="{7E027AA6-46C4-41E0-AA67-915193F1489C}" presName="vertFour" presStyleCnt="0">
        <dgm:presLayoutVars>
          <dgm:chPref val="3"/>
        </dgm:presLayoutVars>
      </dgm:prSet>
      <dgm:spPr/>
    </dgm:pt>
    <dgm:pt modelId="{F630C7F5-44EC-4BCF-A6ED-9E703EE3F8BE}" type="pres">
      <dgm:prSet presAssocID="{7E027AA6-46C4-41E0-AA67-915193F1489C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B9A64B-A7D7-4CA6-A1E1-2FC3340B32C0}" type="pres">
      <dgm:prSet presAssocID="{7E027AA6-46C4-41E0-AA67-915193F1489C}" presName="horzFour" presStyleCnt="0"/>
      <dgm:spPr/>
    </dgm:pt>
  </dgm:ptLst>
  <dgm:cxnLst>
    <dgm:cxn modelId="{E8B305F8-F40A-4F16-8A56-0E17258D9BEE}" srcId="{28EA9DDC-3BC8-4885-A3F4-2A33EB95FC0C}" destId="{7E027AA6-46C4-41E0-AA67-915193F1489C}" srcOrd="0" destOrd="0" parTransId="{5E77DAD4-C3CA-4AF6-A595-1EFF0958CAE2}" sibTransId="{52A78B62-0FE8-4A2E-806E-5FEDC2B3AF73}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E472EE86-1894-4041-9E23-72C33069D63D}" type="presOf" srcId="{3B116F31-76FA-4EE2-B8AA-393B591AC7D6}" destId="{B3A3D202-6B7A-49AB-9747-3D01395C61A5}" srcOrd="0" destOrd="0" presId="urn:microsoft.com/office/officeart/2005/8/layout/hierarchy4"/>
    <dgm:cxn modelId="{FE6F010C-5A7C-4B80-BEF7-4DBC8BE89B78}" srcId="{BC1E8C24-BB00-454A-93A3-040CD8E7AED6}" destId="{28EA9DDC-3BC8-4885-A3F4-2A33EB95FC0C}" srcOrd="3" destOrd="0" parTransId="{4099F519-EE58-4D93-9F15-74241AA93AD8}" sibTransId="{4EE524CB-B3ED-484D-9903-846417345F40}"/>
    <dgm:cxn modelId="{B2D60E88-88F2-4348-9E01-07CF368F9C3F}" type="presOf" srcId="{28EA9DDC-3BC8-4885-A3F4-2A33EB95FC0C}" destId="{1620C5B4-CF7D-494C-94DE-C0ADC15B1B5E}" srcOrd="0" destOrd="0" presId="urn:microsoft.com/office/officeart/2005/8/layout/hierarchy4"/>
    <dgm:cxn modelId="{0C21F5A8-3D03-4060-8417-7D43AC15E076}" type="presOf" srcId="{6BB98AD0-17CB-4F44-83B6-EC860924DC28}" destId="{9BB353A9-5361-4F84-B867-3E3EF77B0C12}" srcOrd="0" destOrd="0" presId="urn:microsoft.com/office/officeart/2005/8/layout/hierarchy4"/>
    <dgm:cxn modelId="{0C9FB509-4DAA-47B3-ABF6-23BEA2ACE856}" type="presOf" srcId="{8C39DC63-FD2A-4220-B400-41D198178297}" destId="{063AE57E-196A-43A6-A56B-8A2D15D2BD7B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E2E509F8-D93A-43FE-9443-BF74879A9B91}" type="presOf" srcId="{2F428BD0-8D22-4A9F-AD7E-323421F896E5}" destId="{264F666A-735E-4771-AE7F-A85EB98F275E}" srcOrd="0" destOrd="0" presId="urn:microsoft.com/office/officeart/2005/8/layout/hierarchy4"/>
    <dgm:cxn modelId="{146E5B3E-110F-437F-A9EF-F4F571912B64}" srcId="{BC1E8C24-BB00-454A-93A3-040CD8E7AED6}" destId="{7D8E0D62-FEB6-4107-9B52-486E326CBCEB}" srcOrd="0" destOrd="0" parTransId="{B2C71D70-02C3-4D4A-8841-C7F5CB110C93}" sibTransId="{EC7213BD-558C-4C25-93C4-0D32B627B25A}"/>
    <dgm:cxn modelId="{AF9A2C81-61B9-441C-9FDF-6F7E753E1BB9}" type="presOf" srcId="{7D8E0D62-FEB6-4107-9B52-486E326CBCEB}" destId="{13C6ED0A-CE15-4393-A38C-F2475A42F62F}" srcOrd="0" destOrd="0" presId="urn:microsoft.com/office/officeart/2005/8/layout/hierarchy4"/>
    <dgm:cxn modelId="{8B302A05-53D5-4BB7-8F66-13EF0EC3D3FA}" type="presOf" srcId="{7E027AA6-46C4-41E0-AA67-915193F1489C}" destId="{F630C7F5-44EC-4BCF-A6ED-9E703EE3F8BE}" srcOrd="0" destOrd="0" presId="urn:microsoft.com/office/officeart/2005/8/layout/hierarchy4"/>
    <dgm:cxn modelId="{A2F6D400-457C-4C28-A8E4-7325D0EEE8EE}" srcId="{BC1E8C24-BB00-454A-93A3-040CD8E7AED6}" destId="{8C39DC63-FD2A-4220-B400-41D198178297}" srcOrd="2" destOrd="0" parTransId="{50BC0A0A-1F8A-4030-BE8D-D38D280B5393}" sibTransId="{37176969-D63B-456C-BB81-125A5BA7A553}"/>
    <dgm:cxn modelId="{7DC5E972-A0AB-43CF-A13A-A2F412813AF8}" type="presOf" srcId="{BC1E8C24-BB00-454A-93A3-040CD8E7AED6}" destId="{FB3C0A1D-AF9A-4B06-AE4A-C3B37771AEFB}" srcOrd="0" destOrd="0" presId="urn:microsoft.com/office/officeart/2005/8/layout/hierarchy4"/>
    <dgm:cxn modelId="{F569847E-E308-4061-A36A-60D5F236F8F5}" srcId="{BC1E8C24-BB00-454A-93A3-040CD8E7AED6}" destId="{3B116F31-76FA-4EE2-B8AA-393B591AC7D6}" srcOrd="1" destOrd="0" parTransId="{189F04A4-FBCF-4C7F-AE78-5532098745E5}" sibTransId="{DA0E9C63-5888-4B6E-8CE2-7666C2DB8348}"/>
    <dgm:cxn modelId="{DBE9A5F3-93BA-4055-8B8F-3A25D20C94A1}" type="presParOf" srcId="{264F666A-735E-4771-AE7F-A85EB98F275E}" destId="{E00D738D-5627-4A2B-8E92-76DAA5D96E8B}" srcOrd="0" destOrd="0" presId="urn:microsoft.com/office/officeart/2005/8/layout/hierarchy4"/>
    <dgm:cxn modelId="{D9D3E76F-156C-4D15-B269-BDF05C9DE0AF}" type="presParOf" srcId="{E00D738D-5627-4A2B-8E92-76DAA5D96E8B}" destId="{9BB353A9-5361-4F84-B867-3E3EF77B0C12}" srcOrd="0" destOrd="0" presId="urn:microsoft.com/office/officeart/2005/8/layout/hierarchy4"/>
    <dgm:cxn modelId="{8F6E4277-8129-4C5B-B1A7-F4ACB4411F4B}" type="presParOf" srcId="{E00D738D-5627-4A2B-8E92-76DAA5D96E8B}" destId="{D4F66B03-79FC-4E70-A415-4D397189CB63}" srcOrd="1" destOrd="0" presId="urn:microsoft.com/office/officeart/2005/8/layout/hierarchy4"/>
    <dgm:cxn modelId="{EBFB420E-951B-4E67-8B05-B9CA6E5D4FEE}" type="presParOf" srcId="{E00D738D-5627-4A2B-8E92-76DAA5D96E8B}" destId="{9891C87E-2604-4799-BAAA-8A36C19632A3}" srcOrd="2" destOrd="0" presId="urn:microsoft.com/office/officeart/2005/8/layout/hierarchy4"/>
    <dgm:cxn modelId="{1C5CC6F8-7ED7-4BA0-8553-8527EDC2AAA9}" type="presParOf" srcId="{9891C87E-2604-4799-BAAA-8A36C19632A3}" destId="{69FB80F9-A5EB-4EE7-B44B-99EE379DC40D}" srcOrd="0" destOrd="0" presId="urn:microsoft.com/office/officeart/2005/8/layout/hierarchy4"/>
    <dgm:cxn modelId="{DE872511-3676-4308-8CE7-1F67BD8CB28A}" type="presParOf" srcId="{69FB80F9-A5EB-4EE7-B44B-99EE379DC40D}" destId="{FB3C0A1D-AF9A-4B06-AE4A-C3B37771AEFB}" srcOrd="0" destOrd="0" presId="urn:microsoft.com/office/officeart/2005/8/layout/hierarchy4"/>
    <dgm:cxn modelId="{ECEEE813-6759-46E3-AD45-77570682D14D}" type="presParOf" srcId="{69FB80F9-A5EB-4EE7-B44B-99EE379DC40D}" destId="{A086833A-DEC7-4848-B15A-8377F70DDBED}" srcOrd="1" destOrd="0" presId="urn:microsoft.com/office/officeart/2005/8/layout/hierarchy4"/>
    <dgm:cxn modelId="{16FC4211-B72D-48C4-A3FC-31E7B17D0891}" type="presParOf" srcId="{69FB80F9-A5EB-4EE7-B44B-99EE379DC40D}" destId="{C7CA52D0-58DA-415D-AEAD-73CD01A78F0C}" srcOrd="2" destOrd="0" presId="urn:microsoft.com/office/officeart/2005/8/layout/hierarchy4"/>
    <dgm:cxn modelId="{0BC15294-1A1D-4A6C-B434-2B88097F5FFA}" type="presParOf" srcId="{C7CA52D0-58DA-415D-AEAD-73CD01A78F0C}" destId="{577159F6-9A91-47BB-BCD6-993D6446B540}" srcOrd="0" destOrd="0" presId="urn:microsoft.com/office/officeart/2005/8/layout/hierarchy4"/>
    <dgm:cxn modelId="{B20971BC-28E1-4757-AD05-BF7A687342DD}" type="presParOf" srcId="{577159F6-9A91-47BB-BCD6-993D6446B540}" destId="{13C6ED0A-CE15-4393-A38C-F2475A42F62F}" srcOrd="0" destOrd="0" presId="urn:microsoft.com/office/officeart/2005/8/layout/hierarchy4"/>
    <dgm:cxn modelId="{5F0EE012-4114-40BD-AC3D-8FA5421E21DD}" type="presParOf" srcId="{577159F6-9A91-47BB-BCD6-993D6446B540}" destId="{9DFDB527-3187-4969-9D99-41B3C817A262}" srcOrd="1" destOrd="0" presId="urn:microsoft.com/office/officeart/2005/8/layout/hierarchy4"/>
    <dgm:cxn modelId="{FD14B0DE-59B2-4608-809E-E539D83FA118}" type="presParOf" srcId="{C7CA52D0-58DA-415D-AEAD-73CD01A78F0C}" destId="{B86908AA-335C-4CE2-839D-0E763263A889}" srcOrd="1" destOrd="0" presId="urn:microsoft.com/office/officeart/2005/8/layout/hierarchy4"/>
    <dgm:cxn modelId="{DF41A5D7-0CC3-4055-B692-535ADC1E146D}" type="presParOf" srcId="{C7CA52D0-58DA-415D-AEAD-73CD01A78F0C}" destId="{6D09CFD5-EFCB-42DA-AF04-7A9BEBABBE17}" srcOrd="2" destOrd="0" presId="urn:microsoft.com/office/officeart/2005/8/layout/hierarchy4"/>
    <dgm:cxn modelId="{830B15EE-751C-4055-A54D-22C85EDF7076}" type="presParOf" srcId="{6D09CFD5-EFCB-42DA-AF04-7A9BEBABBE17}" destId="{B3A3D202-6B7A-49AB-9747-3D01395C61A5}" srcOrd="0" destOrd="0" presId="urn:microsoft.com/office/officeart/2005/8/layout/hierarchy4"/>
    <dgm:cxn modelId="{CFE90EB8-8B21-49A0-B008-AAB24DFD8B0A}" type="presParOf" srcId="{6D09CFD5-EFCB-42DA-AF04-7A9BEBABBE17}" destId="{8D4A410D-9862-418C-AD0D-C979C1C44357}" srcOrd="1" destOrd="0" presId="urn:microsoft.com/office/officeart/2005/8/layout/hierarchy4"/>
    <dgm:cxn modelId="{88F2819F-6D73-406C-9410-06BAEF579D71}" type="presParOf" srcId="{C7CA52D0-58DA-415D-AEAD-73CD01A78F0C}" destId="{E2558DBE-AF94-498A-B27E-8A33907AFA57}" srcOrd="3" destOrd="0" presId="urn:microsoft.com/office/officeart/2005/8/layout/hierarchy4"/>
    <dgm:cxn modelId="{AA1DB76B-6756-4EFB-B85A-2F9BE91DD699}" type="presParOf" srcId="{C7CA52D0-58DA-415D-AEAD-73CD01A78F0C}" destId="{01404B01-ADC2-426E-875D-638675966564}" srcOrd="4" destOrd="0" presId="urn:microsoft.com/office/officeart/2005/8/layout/hierarchy4"/>
    <dgm:cxn modelId="{85796072-78A6-45FB-9D72-B26D5BC51316}" type="presParOf" srcId="{01404B01-ADC2-426E-875D-638675966564}" destId="{063AE57E-196A-43A6-A56B-8A2D15D2BD7B}" srcOrd="0" destOrd="0" presId="urn:microsoft.com/office/officeart/2005/8/layout/hierarchy4"/>
    <dgm:cxn modelId="{9FD99900-3E2B-44D3-8E4A-E466DE0C20F4}" type="presParOf" srcId="{01404B01-ADC2-426E-875D-638675966564}" destId="{1A19828B-71A1-447C-BC04-C9D650D8FC7A}" srcOrd="1" destOrd="0" presId="urn:microsoft.com/office/officeart/2005/8/layout/hierarchy4"/>
    <dgm:cxn modelId="{955BD008-01F6-4A6A-BCB0-4ECE930E95B8}" type="presParOf" srcId="{C7CA52D0-58DA-415D-AEAD-73CD01A78F0C}" destId="{D6CDD3D6-01CF-4BEE-A227-E138722A8AB7}" srcOrd="5" destOrd="0" presId="urn:microsoft.com/office/officeart/2005/8/layout/hierarchy4"/>
    <dgm:cxn modelId="{229DA25F-98EC-4A56-A851-2529EE785BDF}" type="presParOf" srcId="{C7CA52D0-58DA-415D-AEAD-73CD01A78F0C}" destId="{F244631D-AA2A-4072-B59E-D765CD919067}" srcOrd="6" destOrd="0" presId="urn:microsoft.com/office/officeart/2005/8/layout/hierarchy4"/>
    <dgm:cxn modelId="{ABDF0DA9-838E-411D-8E5D-EDC97B6542B9}" type="presParOf" srcId="{F244631D-AA2A-4072-B59E-D765CD919067}" destId="{1620C5B4-CF7D-494C-94DE-C0ADC15B1B5E}" srcOrd="0" destOrd="0" presId="urn:microsoft.com/office/officeart/2005/8/layout/hierarchy4"/>
    <dgm:cxn modelId="{13AA3985-B263-4836-B112-AC1ECA0C056B}" type="presParOf" srcId="{F244631D-AA2A-4072-B59E-D765CD919067}" destId="{32D98CF7-AC99-4BC3-8EF5-6F4F61B4A8D9}" srcOrd="1" destOrd="0" presId="urn:microsoft.com/office/officeart/2005/8/layout/hierarchy4"/>
    <dgm:cxn modelId="{3C19468C-4874-4BFB-8EFD-49F0C4F60AFB}" type="presParOf" srcId="{F244631D-AA2A-4072-B59E-D765CD919067}" destId="{BB195180-16DE-4067-B0D7-D7E018C27430}" srcOrd="2" destOrd="0" presId="urn:microsoft.com/office/officeart/2005/8/layout/hierarchy4"/>
    <dgm:cxn modelId="{03F0A3A2-D703-42DD-8F18-D718EDCE4E0C}" type="presParOf" srcId="{BB195180-16DE-4067-B0D7-D7E018C27430}" destId="{6CC038E9-A003-449E-9484-FDA1420184DF}" srcOrd="0" destOrd="0" presId="urn:microsoft.com/office/officeart/2005/8/layout/hierarchy4"/>
    <dgm:cxn modelId="{F3B26E05-25E8-4F51-BB67-EDA332BD78A9}" type="presParOf" srcId="{6CC038E9-A003-449E-9484-FDA1420184DF}" destId="{F630C7F5-44EC-4BCF-A6ED-9E703EE3F8BE}" srcOrd="0" destOrd="0" presId="urn:microsoft.com/office/officeart/2005/8/layout/hierarchy4"/>
    <dgm:cxn modelId="{53F0AD58-A60D-482D-A822-D6070562E069}" type="presParOf" srcId="{6CC038E9-A003-449E-9484-FDA1420184DF}" destId="{C7B9A64B-A7D7-4CA6-A1E1-2FC3340B32C0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10.2 Gerenciamento de resposta a desastres 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10.3 Coordenação com agências de emergência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10.1 Gerenciamento de dados de desastres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9AC8507-29DE-471A-8919-F143A6E544FC}">
      <dgm:prSet phldrT="[Texto]"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BB44AB9F-59A3-4D61-9941-109A3A2CCB26}" type="pres">
      <dgm:prSet presAssocID="{E288E097-5705-4681-B39C-C5318E524560}" presName="sibSpaceThree" presStyleCnt="0"/>
      <dgm:spPr/>
    </dgm:pt>
    <dgm:pt modelId="{9E1AAEBA-424F-4F7D-8F48-C6CBF0CE0497}" type="pres">
      <dgm:prSet presAssocID="{4FF04DA8-94D6-4892-8301-F31E68D5391D}" presName="vertThree" presStyleCnt="0"/>
      <dgm:spPr/>
    </dgm:pt>
    <dgm:pt modelId="{628491EE-24F1-4E69-A376-21DA9A733B02}" type="pres">
      <dgm:prSet presAssocID="{4FF04DA8-94D6-4892-8301-F31E68D5391D}" presName="txThree" presStyleLbl="node3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B257590-101A-4E88-B180-A963E5067A01}" type="pres">
      <dgm:prSet presAssocID="{4FF04DA8-94D6-4892-8301-F31E68D5391D}" presName="horzThree" presStyleCnt="0"/>
      <dgm:spPr/>
    </dgm:pt>
    <dgm:pt modelId="{CA249F88-FF9B-4F3E-A06C-6F6A6023FAFF}" type="pres">
      <dgm:prSet presAssocID="{270921F5-C7EC-4C28-937E-8DEF277CD96C}" presName="sibSpaceThree" presStyleCnt="0"/>
      <dgm:spPr/>
    </dgm:pt>
    <dgm:pt modelId="{3750CEBD-E7EC-4C80-A2CF-9F09EEA414C9}" type="pres">
      <dgm:prSet presAssocID="{FD2FDD07-9394-4180-BCEC-BA66D98AAAD4}" presName="vertThree" presStyleCnt="0"/>
      <dgm:spPr/>
    </dgm:pt>
    <dgm:pt modelId="{84601956-4ABE-4AE8-83C1-D858F89CA304}" type="pres">
      <dgm:prSet presAssocID="{FD2FDD07-9394-4180-BCEC-BA66D98AAAD4}" presName="txThree" presStyleLbl="node3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79672AE-58C5-466C-BB57-00A4FB83967D}" type="pres">
      <dgm:prSet presAssocID="{FD2FDD07-9394-4180-BCEC-BA66D98AAAD4}" presName="parTransThree" presStyleCnt="0"/>
      <dgm:spPr/>
    </dgm:pt>
    <dgm:pt modelId="{019FA97B-38B7-47D1-A692-5FAC824E1132}" type="pres">
      <dgm:prSet presAssocID="{FD2FDD07-9394-4180-BCEC-BA66D98AAAD4}" presName="horzThree" presStyleCnt="0"/>
      <dgm:spPr/>
    </dgm:pt>
    <dgm:pt modelId="{E6E38FAB-AE82-444B-AF8F-86369014078C}" type="pres">
      <dgm:prSet presAssocID="{49AC8507-29DE-471A-8919-F143A6E544FC}" presName="vertFour" presStyleCnt="0">
        <dgm:presLayoutVars>
          <dgm:chPref val="3"/>
        </dgm:presLayoutVars>
      </dgm:prSet>
      <dgm:spPr/>
    </dgm:pt>
    <dgm:pt modelId="{0C34A59F-14BC-4F71-872B-D8EB28BE7E4F}" type="pres">
      <dgm:prSet presAssocID="{49AC8507-29DE-471A-8919-F143A6E544FC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DEFCC7-E335-4B23-917E-227BA07E7159}" type="pres">
      <dgm:prSet presAssocID="{49AC8507-29DE-471A-8919-F143A6E544FC}" presName="horzFour" presStyleCnt="0"/>
      <dgm:spPr/>
    </dgm:pt>
  </dgm:ptLst>
  <dgm:cxnLst>
    <dgm:cxn modelId="{5BF3A15A-CCA5-47C3-BE9A-90746EFD84A6}" type="presOf" srcId="{BBF3DA71-4746-4008-BC7A-609578265D55}" destId="{46059326-4E84-40C9-ACCE-F7372A8F37BA}" srcOrd="0" destOrd="0" presId="urn:microsoft.com/office/officeart/2005/8/layout/hierarchy4"/>
    <dgm:cxn modelId="{AE8200C4-190E-4A59-8573-AB4B22FEBA63}" type="presOf" srcId="{BC1E8C24-BB00-454A-93A3-040CD8E7AED6}" destId="{FB3C0A1D-AF9A-4B06-AE4A-C3B37771AEFB}" srcOrd="0" destOrd="0" presId="urn:microsoft.com/office/officeart/2005/8/layout/hierarchy4"/>
    <dgm:cxn modelId="{E06E27F6-8104-4627-9B85-C8A8286AF3B5}" type="presOf" srcId="{4FF04DA8-94D6-4892-8301-F31E68D5391D}" destId="{628491EE-24F1-4E69-A376-21DA9A733B02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A9D3EEF6-7224-40DF-A1EE-5EA2B5C0E09E}" type="presOf" srcId="{6BB98AD0-17CB-4F44-83B6-EC860924DC28}" destId="{9BB353A9-5361-4F84-B867-3E3EF77B0C12}" srcOrd="0" destOrd="0" presId="urn:microsoft.com/office/officeart/2005/8/layout/hierarchy4"/>
    <dgm:cxn modelId="{0A07C29D-D514-4DBC-AEB8-E001F6C1BECA}" type="presOf" srcId="{2F428BD0-8D22-4A9F-AD7E-323421F896E5}" destId="{264F666A-735E-4771-AE7F-A85EB98F275E}" srcOrd="0" destOrd="0" presId="urn:microsoft.com/office/officeart/2005/8/layout/hierarchy4"/>
    <dgm:cxn modelId="{0C4A5C5E-3528-4286-B62C-8F9B8805E098}" srcId="{FD2FDD07-9394-4180-BCEC-BA66D98AAAD4}" destId="{49AC8507-29DE-471A-8919-F143A6E544FC}" srcOrd="0" destOrd="0" parTransId="{30FC4A56-8B20-4564-AC53-A333D1BB42A9}" sibTransId="{96AE29BB-0169-4344-9D25-126D7791B2BD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33E81D13-1866-42D2-A547-C68DCF4E82A4}" srcId="{BC1E8C24-BB00-454A-93A3-040CD8E7AED6}" destId="{4FF04DA8-94D6-4892-8301-F31E68D5391D}" srcOrd="1" destOrd="0" parTransId="{AA1AB69E-EB94-48BC-BE4A-86CDEDD783D1}" sibTransId="{270921F5-C7EC-4C28-937E-8DEF277CD96C}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ABEA5628-6C68-4D44-8BF8-581B730B87F5}" srcId="{BC1E8C24-BB00-454A-93A3-040CD8E7AED6}" destId="{FD2FDD07-9394-4180-BCEC-BA66D98AAAD4}" srcOrd="2" destOrd="0" parTransId="{B83C9111-229F-4EE5-A960-F0F42274C5A2}" sibTransId="{C19AC1C4-6FB7-4F44-BC77-0C9DDD9E9B9D}"/>
    <dgm:cxn modelId="{3EDB0104-0B6B-4418-BC93-7445FF329B7B}" type="presOf" srcId="{FD2FDD07-9394-4180-BCEC-BA66D98AAAD4}" destId="{84601956-4ABE-4AE8-83C1-D858F89CA304}" srcOrd="0" destOrd="0" presId="urn:microsoft.com/office/officeart/2005/8/layout/hierarchy4"/>
    <dgm:cxn modelId="{54936D05-BFA3-46C7-B056-AD8A09612D94}" type="presOf" srcId="{49AC8507-29DE-471A-8919-F143A6E544FC}" destId="{0C34A59F-14BC-4F71-872B-D8EB28BE7E4F}" srcOrd="0" destOrd="0" presId="urn:microsoft.com/office/officeart/2005/8/layout/hierarchy4"/>
    <dgm:cxn modelId="{F208440D-CF6D-4037-AFC8-69D09899334A}" type="presParOf" srcId="{264F666A-735E-4771-AE7F-A85EB98F275E}" destId="{E00D738D-5627-4A2B-8E92-76DAA5D96E8B}" srcOrd="0" destOrd="0" presId="urn:microsoft.com/office/officeart/2005/8/layout/hierarchy4"/>
    <dgm:cxn modelId="{995E6804-ABFA-49F5-9F21-8EB3E85F39E9}" type="presParOf" srcId="{E00D738D-5627-4A2B-8E92-76DAA5D96E8B}" destId="{9BB353A9-5361-4F84-B867-3E3EF77B0C12}" srcOrd="0" destOrd="0" presId="urn:microsoft.com/office/officeart/2005/8/layout/hierarchy4"/>
    <dgm:cxn modelId="{AF4DB9CC-8F53-4E33-9DEE-2EC3B216A0E7}" type="presParOf" srcId="{E00D738D-5627-4A2B-8E92-76DAA5D96E8B}" destId="{D4F66B03-79FC-4E70-A415-4D397189CB63}" srcOrd="1" destOrd="0" presId="urn:microsoft.com/office/officeart/2005/8/layout/hierarchy4"/>
    <dgm:cxn modelId="{150945CC-0459-474C-9FA4-4E4B14FC746C}" type="presParOf" srcId="{E00D738D-5627-4A2B-8E92-76DAA5D96E8B}" destId="{9891C87E-2604-4799-BAAA-8A36C19632A3}" srcOrd="2" destOrd="0" presId="urn:microsoft.com/office/officeart/2005/8/layout/hierarchy4"/>
    <dgm:cxn modelId="{2E5B9A98-26FD-412A-820E-7DBC1E9D6486}" type="presParOf" srcId="{9891C87E-2604-4799-BAAA-8A36C19632A3}" destId="{69FB80F9-A5EB-4EE7-B44B-99EE379DC40D}" srcOrd="0" destOrd="0" presId="urn:microsoft.com/office/officeart/2005/8/layout/hierarchy4"/>
    <dgm:cxn modelId="{DFF01475-DDA5-4929-BC7A-BE54FFF3A02F}" type="presParOf" srcId="{69FB80F9-A5EB-4EE7-B44B-99EE379DC40D}" destId="{FB3C0A1D-AF9A-4B06-AE4A-C3B37771AEFB}" srcOrd="0" destOrd="0" presId="urn:microsoft.com/office/officeart/2005/8/layout/hierarchy4"/>
    <dgm:cxn modelId="{E944F09B-BB27-4026-8925-D23A1E11A4D7}" type="presParOf" srcId="{69FB80F9-A5EB-4EE7-B44B-99EE379DC40D}" destId="{A086833A-DEC7-4848-B15A-8377F70DDBED}" srcOrd="1" destOrd="0" presId="urn:microsoft.com/office/officeart/2005/8/layout/hierarchy4"/>
    <dgm:cxn modelId="{8A79A8DF-6DC1-4B04-B106-C3189E2F6F6F}" type="presParOf" srcId="{69FB80F9-A5EB-4EE7-B44B-99EE379DC40D}" destId="{C7CA52D0-58DA-415D-AEAD-73CD01A78F0C}" srcOrd="2" destOrd="0" presId="urn:microsoft.com/office/officeart/2005/8/layout/hierarchy4"/>
    <dgm:cxn modelId="{4CA24B86-E422-4B8B-9547-8F0AA6C14E53}" type="presParOf" srcId="{C7CA52D0-58DA-415D-AEAD-73CD01A78F0C}" destId="{6FE8509D-C136-46E2-A20E-F026E95535C6}" srcOrd="0" destOrd="0" presId="urn:microsoft.com/office/officeart/2005/8/layout/hierarchy4"/>
    <dgm:cxn modelId="{5CF0E3B1-459F-4726-8E63-8706132E1ED9}" type="presParOf" srcId="{6FE8509D-C136-46E2-A20E-F026E95535C6}" destId="{46059326-4E84-40C9-ACCE-F7372A8F37BA}" srcOrd="0" destOrd="0" presId="urn:microsoft.com/office/officeart/2005/8/layout/hierarchy4"/>
    <dgm:cxn modelId="{C786FC57-C3FA-4E93-8FF5-ACD1AADD852B}" type="presParOf" srcId="{6FE8509D-C136-46E2-A20E-F026E95535C6}" destId="{DF9AA8F9-D8D4-429E-A400-7207B7F0D5B6}" srcOrd="1" destOrd="0" presId="urn:microsoft.com/office/officeart/2005/8/layout/hierarchy4"/>
    <dgm:cxn modelId="{F0E8E2E5-8F15-4CAC-9AC9-5D069D76D67E}" type="presParOf" srcId="{C7CA52D0-58DA-415D-AEAD-73CD01A78F0C}" destId="{BB44AB9F-59A3-4D61-9941-109A3A2CCB26}" srcOrd="1" destOrd="0" presId="urn:microsoft.com/office/officeart/2005/8/layout/hierarchy4"/>
    <dgm:cxn modelId="{F8AD856A-892F-4651-A691-E7FC7AA9B807}" type="presParOf" srcId="{C7CA52D0-58DA-415D-AEAD-73CD01A78F0C}" destId="{9E1AAEBA-424F-4F7D-8F48-C6CBF0CE0497}" srcOrd="2" destOrd="0" presId="urn:microsoft.com/office/officeart/2005/8/layout/hierarchy4"/>
    <dgm:cxn modelId="{E3B4DF72-E841-44BB-AFA8-1948A1379EB1}" type="presParOf" srcId="{9E1AAEBA-424F-4F7D-8F48-C6CBF0CE0497}" destId="{628491EE-24F1-4E69-A376-21DA9A733B02}" srcOrd="0" destOrd="0" presId="urn:microsoft.com/office/officeart/2005/8/layout/hierarchy4"/>
    <dgm:cxn modelId="{55ED81A6-3158-47C5-8BEC-556D76D1CBF6}" type="presParOf" srcId="{9E1AAEBA-424F-4F7D-8F48-C6CBF0CE0497}" destId="{BB257590-101A-4E88-B180-A963E5067A01}" srcOrd="1" destOrd="0" presId="urn:microsoft.com/office/officeart/2005/8/layout/hierarchy4"/>
    <dgm:cxn modelId="{A9A418DF-FC35-4EE1-9255-1A36C975199F}" type="presParOf" srcId="{C7CA52D0-58DA-415D-AEAD-73CD01A78F0C}" destId="{CA249F88-FF9B-4F3E-A06C-6F6A6023FAFF}" srcOrd="3" destOrd="0" presId="urn:microsoft.com/office/officeart/2005/8/layout/hierarchy4"/>
    <dgm:cxn modelId="{FF250B84-A3F9-4BEE-B9A9-ADB395D33A1B}" type="presParOf" srcId="{C7CA52D0-58DA-415D-AEAD-73CD01A78F0C}" destId="{3750CEBD-E7EC-4C80-A2CF-9F09EEA414C9}" srcOrd="4" destOrd="0" presId="urn:microsoft.com/office/officeart/2005/8/layout/hierarchy4"/>
    <dgm:cxn modelId="{A339F2CC-2236-47DB-9C8F-4D87F20DFEB4}" type="presParOf" srcId="{3750CEBD-E7EC-4C80-A2CF-9F09EEA414C9}" destId="{84601956-4ABE-4AE8-83C1-D858F89CA304}" srcOrd="0" destOrd="0" presId="urn:microsoft.com/office/officeart/2005/8/layout/hierarchy4"/>
    <dgm:cxn modelId="{6094A6EA-C998-4E4C-BB80-EB7511720117}" type="presParOf" srcId="{3750CEBD-E7EC-4C80-A2CF-9F09EEA414C9}" destId="{879672AE-58C5-466C-BB57-00A4FB83967D}" srcOrd="1" destOrd="0" presId="urn:microsoft.com/office/officeart/2005/8/layout/hierarchy4"/>
    <dgm:cxn modelId="{FE98F418-E142-49D3-BD57-10C74752626C}" type="presParOf" srcId="{3750CEBD-E7EC-4C80-A2CF-9F09EEA414C9}" destId="{019FA97B-38B7-47D1-A692-5FAC824E1132}" srcOrd="2" destOrd="0" presId="urn:microsoft.com/office/officeart/2005/8/layout/hierarchy4"/>
    <dgm:cxn modelId="{C6793AC7-4C75-472C-ADA7-E33A04613F11}" type="presParOf" srcId="{019FA97B-38B7-47D1-A692-5FAC824E1132}" destId="{E6E38FAB-AE82-444B-AF8F-86369014078C}" srcOrd="0" destOrd="0" presId="urn:microsoft.com/office/officeart/2005/8/layout/hierarchy4"/>
    <dgm:cxn modelId="{157BBA18-444D-4272-89C9-BCB6CAEC865A}" type="presParOf" srcId="{E6E38FAB-AE82-444B-AF8F-86369014078C}" destId="{0C34A59F-14BC-4F71-872B-D8EB28BE7E4F}" srcOrd="0" destOrd="0" presId="urn:microsoft.com/office/officeart/2005/8/layout/hierarchy4"/>
    <dgm:cxn modelId="{0E93A588-AF9B-4B0C-BFCE-441738A17771}" type="presParOf" srcId="{E6E38FAB-AE82-444B-AF8F-86369014078C}" destId="{57DEFCC7-E335-4B23-917E-227BA07E7159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54810FF-2ED8-4F9D-9CE2-B2EE50BA319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4.1 </a:t>
          </a:r>
          <a:r>
            <a:rPr lang="pt-BR" sz="1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Pré</a:t>
          </a:r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–liberação de veículo comercial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A2B75FE-200E-40C6-B291-B0DAC31E4D72}" type="parTrans" cxnId="{A9066484-7625-4285-9DAA-35E046A4CE01}">
      <dgm:prSet/>
      <dgm:spPr/>
      <dgm:t>
        <a:bodyPr/>
        <a:lstStyle/>
        <a:p>
          <a:endParaRPr lang="pt-BR"/>
        </a:p>
      </dgm:t>
    </dgm:pt>
    <dgm:pt modelId="{C6B15EFE-977B-4FDE-8B02-DB2320C6681B}" type="sibTrans" cxnId="{A9066484-7625-4285-9DAA-35E046A4CE01}">
      <dgm:prSet/>
      <dgm:spPr/>
      <dgm:t>
        <a:bodyPr/>
        <a:lstStyle/>
        <a:p>
          <a:endParaRPr lang="pt-BR"/>
        </a:p>
      </dgm:t>
    </dgm:pt>
    <dgm:pt modelId="{EE3345FD-3802-49AB-B5ED-133FFBAB498D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4.2 Processos administrativos de veículo comercial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3D50BAF-7162-41FE-A885-D5C79C28EE26}" type="parTrans" cxnId="{32B9D229-6DE2-4FC8-9D60-C17D42D393AC}">
      <dgm:prSet/>
      <dgm:spPr/>
      <dgm:t>
        <a:bodyPr/>
        <a:lstStyle/>
        <a:p>
          <a:endParaRPr lang="pt-BR"/>
        </a:p>
      </dgm:t>
    </dgm:pt>
    <dgm:pt modelId="{FDD33E7C-52A5-4037-BAB3-B80614ECA67D}" type="sibTrans" cxnId="{32B9D229-6DE2-4FC8-9D60-C17D42D393AC}">
      <dgm:prSet/>
      <dgm:spPr/>
      <dgm:t>
        <a:bodyPr/>
        <a:lstStyle/>
        <a:p>
          <a:endParaRPr lang="pt-BR"/>
        </a:p>
      </dgm:t>
    </dgm:pt>
    <dgm:pt modelId="{7A90883A-E920-4828-84E8-47B301B4B732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4.3 Inspeção de segurança automatizada de faixa de domínio e </a:t>
          </a:r>
          <a:r>
            <a:rPr lang="pt-BR" sz="1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lindeiros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A740779E-150C-44BE-86F4-0BFC57FB4E3A}" type="parTrans" cxnId="{77C997A2-50BB-4F1A-A68A-79C5D907253D}">
      <dgm:prSet/>
      <dgm:spPr/>
      <dgm:t>
        <a:bodyPr/>
        <a:lstStyle/>
        <a:p>
          <a:endParaRPr lang="pt-BR"/>
        </a:p>
      </dgm:t>
    </dgm:pt>
    <dgm:pt modelId="{1382FFF4-92E1-4293-9AD1-3698DA93C55A}" type="sibTrans" cxnId="{77C997A2-50BB-4F1A-A68A-79C5D907253D}">
      <dgm:prSet/>
      <dgm:spPr/>
      <dgm:t>
        <a:bodyPr/>
        <a:lstStyle/>
        <a:p>
          <a:endParaRPr lang="pt-BR"/>
        </a:p>
      </dgm:t>
    </dgm:pt>
    <dgm:pt modelId="{25B881D7-010C-4E2C-946C-596866DE8FC9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4.4 Monitoramento da segurança a bordo de veículo comercial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FAD378F-2772-4DB9-A7FF-DEF4D01EB3C3}" type="parTrans" cxnId="{AF992CCD-7E11-4A6F-A338-85956315091E}">
      <dgm:prSet/>
      <dgm:spPr/>
      <dgm:t>
        <a:bodyPr/>
        <a:lstStyle/>
        <a:p>
          <a:endParaRPr lang="pt-BR"/>
        </a:p>
      </dgm:t>
    </dgm:pt>
    <dgm:pt modelId="{E28DD567-3329-49E9-8581-CBD03FF05EFF}" type="sibTrans" cxnId="{AF992CCD-7E11-4A6F-A338-85956315091E}">
      <dgm:prSet/>
      <dgm:spPr/>
      <dgm:t>
        <a:bodyPr/>
        <a:lstStyle/>
        <a:p>
          <a:endParaRPr lang="pt-BR"/>
        </a:p>
      </dgm:t>
    </dgm:pt>
    <dgm:pt modelId="{DF5C90F6-F467-4A67-86A9-4B8619665137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4.5 Gerenciamento de frota do transporte de cargas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9D0817E-DF86-4CA5-86D8-EC43C5509394}" type="parTrans" cxnId="{97FDC7A2-0238-4F03-B8ED-AE66C2F3B28D}">
      <dgm:prSet/>
      <dgm:spPr/>
      <dgm:t>
        <a:bodyPr/>
        <a:lstStyle/>
        <a:p>
          <a:endParaRPr lang="pt-BR"/>
        </a:p>
      </dgm:t>
    </dgm:pt>
    <dgm:pt modelId="{5365ABCC-144E-445E-96F8-B40BCE1228AA}" type="sibTrans" cxnId="{97FDC7A2-0238-4F03-B8ED-AE66C2F3B28D}">
      <dgm:prSet/>
      <dgm:spPr/>
      <dgm:t>
        <a:bodyPr/>
        <a:lstStyle/>
        <a:p>
          <a:endParaRPr lang="pt-BR"/>
        </a:p>
      </dgm:t>
    </dgm:pt>
    <dgm:pt modelId="{EECE5F17-1B33-4151-9D72-B61860D353DB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4.6 Gerenciamento de informações intermodais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3286766-CBDE-4A94-A2D9-EE4943989D76}" type="parTrans" cxnId="{C817BE44-C630-42EF-B3E6-089FEFE06078}">
      <dgm:prSet/>
      <dgm:spPr/>
      <dgm:t>
        <a:bodyPr/>
        <a:lstStyle/>
        <a:p>
          <a:endParaRPr lang="pt-BR"/>
        </a:p>
      </dgm:t>
    </dgm:pt>
    <dgm:pt modelId="{72BB0BE4-DD45-4C61-8317-E80765F0F9AF}" type="sibTrans" cxnId="{C817BE44-C630-42EF-B3E6-089FEFE06078}">
      <dgm:prSet/>
      <dgm:spPr/>
      <dgm:t>
        <a:bodyPr/>
        <a:lstStyle/>
        <a:p>
          <a:endParaRPr lang="pt-BR"/>
        </a:p>
      </dgm:t>
    </dgm:pt>
    <dgm:pt modelId="{22D40121-D226-4152-A163-77D5DB26F0FE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4.7 Gerenciamento e controle de centros intermodais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EA68B18-91FB-45AF-A8F6-6159DCCCCE20}" type="parTrans" cxnId="{89183E68-2D00-465A-BD98-4CEBF4A48D22}">
      <dgm:prSet/>
      <dgm:spPr/>
      <dgm:t>
        <a:bodyPr/>
        <a:lstStyle/>
        <a:p>
          <a:endParaRPr lang="pt-BR"/>
        </a:p>
      </dgm:t>
    </dgm:pt>
    <dgm:pt modelId="{CC20F9B2-B96B-4ED2-AE48-CBBB79587F06}" type="sibTrans" cxnId="{89183E68-2D00-465A-BD98-4CEBF4A48D22}">
      <dgm:prSet/>
      <dgm:spPr/>
      <dgm:t>
        <a:bodyPr/>
        <a:lstStyle/>
        <a:p>
          <a:endParaRPr lang="pt-BR"/>
        </a:p>
      </dgm:t>
    </dgm:pt>
    <dgm:pt modelId="{4C955079-C62D-4106-9486-5D1092B89A1A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4.8 Gerenciamento de cargas perigosas</a:t>
          </a:r>
          <a:endParaRPr lang="pt-BR" sz="1000" b="1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BE815AB-3FAB-4A3D-ADBD-333CB36BA905}" type="parTrans" cxnId="{79574123-480B-4ECC-B5E7-FF7F7665AA4C}">
      <dgm:prSet/>
      <dgm:spPr/>
      <dgm:t>
        <a:bodyPr/>
        <a:lstStyle/>
        <a:p>
          <a:endParaRPr lang="pt-BR"/>
        </a:p>
      </dgm:t>
    </dgm:pt>
    <dgm:pt modelId="{E7C6F075-F086-4125-900A-F05A77E067F1}" type="sibTrans" cxnId="{79574123-480B-4ECC-B5E7-FF7F7665AA4C}">
      <dgm:prSet/>
      <dgm:spPr/>
      <dgm:t>
        <a:bodyPr/>
        <a:lstStyle/>
        <a:p>
          <a:endParaRPr lang="pt-BR"/>
        </a:p>
      </dgm:t>
    </dgm:pt>
    <dgm:pt modelId="{7B7BC422-DFED-4300-B344-7CF7A2F0CA18}">
      <dgm:prSet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4D55430-6D2F-4F01-88A0-11EAFEE4D6A3}" type="parTrans" cxnId="{DA1BD098-E777-4C8E-A6AA-FA0165A5369E}">
      <dgm:prSet/>
      <dgm:spPr/>
      <dgm:t>
        <a:bodyPr/>
        <a:lstStyle/>
        <a:p>
          <a:endParaRPr lang="pt-BR"/>
        </a:p>
      </dgm:t>
    </dgm:pt>
    <dgm:pt modelId="{7012E601-1CD7-4CE0-A69C-DEC861F83991}" type="sibTrans" cxnId="{DA1BD098-E777-4C8E-A6AA-FA0165A5369E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487F8355-19F0-4AEB-BC4F-0B0E4CDA2E79}" type="pres">
      <dgm:prSet presAssocID="{954810FF-2ED8-4F9D-9CE2-B2EE50BA3194}" presName="vertThree" presStyleCnt="0"/>
      <dgm:spPr/>
    </dgm:pt>
    <dgm:pt modelId="{0338DC7C-1B45-4EFC-9D33-EF560767F0A0}" type="pres">
      <dgm:prSet presAssocID="{954810FF-2ED8-4F9D-9CE2-B2EE50BA3194}" presName="txThree" presStyleLbl="node3" presStyleIdx="0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652497B-AC03-430D-8B23-9E67CD4D5EE1}" type="pres">
      <dgm:prSet presAssocID="{954810FF-2ED8-4F9D-9CE2-B2EE50BA3194}" presName="horzThree" presStyleCnt="0"/>
      <dgm:spPr/>
    </dgm:pt>
    <dgm:pt modelId="{9962C423-C640-416C-B58C-4E7BF6887D39}" type="pres">
      <dgm:prSet presAssocID="{C6B15EFE-977B-4FDE-8B02-DB2320C6681B}" presName="sibSpaceThree" presStyleCnt="0"/>
      <dgm:spPr/>
    </dgm:pt>
    <dgm:pt modelId="{86FF2130-DF24-4AEA-BFFC-9F35F499AC1A}" type="pres">
      <dgm:prSet presAssocID="{EE3345FD-3802-49AB-B5ED-133FFBAB498D}" presName="vertThree" presStyleCnt="0"/>
      <dgm:spPr/>
    </dgm:pt>
    <dgm:pt modelId="{043B0E22-05CE-4D65-8D5C-64AF1B1BFBD4}" type="pres">
      <dgm:prSet presAssocID="{EE3345FD-3802-49AB-B5ED-133FFBAB498D}" presName="txThree" presStyleLbl="node3" presStyleIdx="1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0760AC5-82B4-4076-9D0C-C6196A17BCD5}" type="pres">
      <dgm:prSet presAssocID="{EE3345FD-3802-49AB-B5ED-133FFBAB498D}" presName="horzThree" presStyleCnt="0"/>
      <dgm:spPr/>
    </dgm:pt>
    <dgm:pt modelId="{E0AB60D2-C9F7-44B4-9D4F-1D915B4B1BA5}" type="pres">
      <dgm:prSet presAssocID="{FDD33E7C-52A5-4037-BAB3-B80614ECA67D}" presName="sibSpaceThree" presStyleCnt="0"/>
      <dgm:spPr/>
    </dgm:pt>
    <dgm:pt modelId="{7757EE5E-4285-4F1F-8E27-B298009B8101}" type="pres">
      <dgm:prSet presAssocID="{7A90883A-E920-4828-84E8-47B301B4B732}" presName="vertThree" presStyleCnt="0"/>
      <dgm:spPr/>
    </dgm:pt>
    <dgm:pt modelId="{553A7821-527C-402F-A1B7-D5B12C78B5D4}" type="pres">
      <dgm:prSet presAssocID="{7A90883A-E920-4828-84E8-47B301B4B732}" presName="txThree" presStyleLbl="node3" presStyleIdx="2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0ED57BA-C5F1-4685-9750-0BC5DD85BA26}" type="pres">
      <dgm:prSet presAssocID="{7A90883A-E920-4828-84E8-47B301B4B732}" presName="horzThree" presStyleCnt="0"/>
      <dgm:spPr/>
    </dgm:pt>
    <dgm:pt modelId="{75A5A00E-5585-44FD-86D3-A49A1FD4F7A4}" type="pres">
      <dgm:prSet presAssocID="{1382FFF4-92E1-4293-9AD1-3698DA93C55A}" presName="sibSpaceThree" presStyleCnt="0"/>
      <dgm:spPr/>
    </dgm:pt>
    <dgm:pt modelId="{8B0E4F7C-3693-41BA-BA93-A9DD2561964F}" type="pres">
      <dgm:prSet presAssocID="{25B881D7-010C-4E2C-946C-596866DE8FC9}" presName="vertThree" presStyleCnt="0"/>
      <dgm:spPr/>
    </dgm:pt>
    <dgm:pt modelId="{74CD5F3D-E681-4801-9AA8-A7A659959774}" type="pres">
      <dgm:prSet presAssocID="{25B881D7-010C-4E2C-946C-596866DE8FC9}" presName="txThree" presStyleLbl="node3" presStyleIdx="3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AB677D9-3011-4A25-AA6B-BE97BC7B493C}" type="pres">
      <dgm:prSet presAssocID="{25B881D7-010C-4E2C-946C-596866DE8FC9}" presName="horzThree" presStyleCnt="0"/>
      <dgm:spPr/>
    </dgm:pt>
    <dgm:pt modelId="{A886CF0C-CA20-46A0-9546-2838C3F22CFB}" type="pres">
      <dgm:prSet presAssocID="{E28DD567-3329-49E9-8581-CBD03FF05EFF}" presName="sibSpaceThree" presStyleCnt="0"/>
      <dgm:spPr/>
    </dgm:pt>
    <dgm:pt modelId="{99AE9958-191D-43D6-BDE1-F10DD6D6F8CA}" type="pres">
      <dgm:prSet presAssocID="{DF5C90F6-F467-4A67-86A9-4B8619665137}" presName="vertThree" presStyleCnt="0"/>
      <dgm:spPr/>
    </dgm:pt>
    <dgm:pt modelId="{F29775F0-A48B-484B-9CB9-13AABF90FC58}" type="pres">
      <dgm:prSet presAssocID="{DF5C90F6-F467-4A67-86A9-4B8619665137}" presName="txThree" presStyleLbl="node3" presStyleIdx="4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C4F2E6AF-7FAE-47ED-9AE9-69FDEA1915EC}" type="pres">
      <dgm:prSet presAssocID="{DF5C90F6-F467-4A67-86A9-4B8619665137}" presName="horzThree" presStyleCnt="0"/>
      <dgm:spPr/>
    </dgm:pt>
    <dgm:pt modelId="{1038C4FC-F576-474F-B57F-409C7889E87A}" type="pres">
      <dgm:prSet presAssocID="{5365ABCC-144E-445E-96F8-B40BCE1228AA}" presName="sibSpaceThree" presStyleCnt="0"/>
      <dgm:spPr/>
    </dgm:pt>
    <dgm:pt modelId="{B38D107D-2E44-4D15-87C8-5133EDBC03AC}" type="pres">
      <dgm:prSet presAssocID="{EECE5F17-1B33-4151-9D72-B61860D353DB}" presName="vertThree" presStyleCnt="0"/>
      <dgm:spPr/>
    </dgm:pt>
    <dgm:pt modelId="{141AD1D0-321A-496D-8615-B0A51F90BE82}" type="pres">
      <dgm:prSet presAssocID="{EECE5F17-1B33-4151-9D72-B61860D353DB}" presName="txThree" presStyleLbl="node3" presStyleIdx="5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AEA1B90-8D3B-4CD4-A2CD-6A893818BE8A}" type="pres">
      <dgm:prSet presAssocID="{EECE5F17-1B33-4151-9D72-B61860D353DB}" presName="horzThree" presStyleCnt="0"/>
      <dgm:spPr/>
    </dgm:pt>
    <dgm:pt modelId="{2B9A7F8C-F160-428A-9B28-A47263CBE03F}" type="pres">
      <dgm:prSet presAssocID="{72BB0BE4-DD45-4C61-8317-E80765F0F9AF}" presName="sibSpaceThree" presStyleCnt="0"/>
      <dgm:spPr/>
    </dgm:pt>
    <dgm:pt modelId="{ACC91973-EE43-43A0-B578-B30886801537}" type="pres">
      <dgm:prSet presAssocID="{22D40121-D226-4152-A163-77D5DB26F0FE}" presName="vertThree" presStyleCnt="0"/>
      <dgm:spPr/>
    </dgm:pt>
    <dgm:pt modelId="{0386CB46-ECE4-40D6-9406-9447DBD565EF}" type="pres">
      <dgm:prSet presAssocID="{22D40121-D226-4152-A163-77D5DB26F0FE}" presName="txThree" presStyleLbl="node3" presStyleIdx="6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F933E18-A38C-4DB6-BD71-1323319851B4}" type="pres">
      <dgm:prSet presAssocID="{22D40121-D226-4152-A163-77D5DB26F0FE}" presName="horzThree" presStyleCnt="0"/>
      <dgm:spPr/>
    </dgm:pt>
    <dgm:pt modelId="{44EDFAB6-6997-4B65-A9B6-6AFBEC3C8EEC}" type="pres">
      <dgm:prSet presAssocID="{CC20F9B2-B96B-4ED2-AE48-CBBB79587F06}" presName="sibSpaceThree" presStyleCnt="0"/>
      <dgm:spPr/>
    </dgm:pt>
    <dgm:pt modelId="{9599AD47-CE7C-4BCE-9339-211114F9F5EA}" type="pres">
      <dgm:prSet presAssocID="{4C955079-C62D-4106-9486-5D1092B89A1A}" presName="vertThree" presStyleCnt="0"/>
      <dgm:spPr/>
    </dgm:pt>
    <dgm:pt modelId="{F2964048-BA40-4288-B3ED-41B942498D87}" type="pres">
      <dgm:prSet presAssocID="{4C955079-C62D-4106-9486-5D1092B89A1A}" presName="txThree" presStyleLbl="node3" presStyleIdx="7" presStyleCnt="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DACC818-E247-4340-81F7-B1E727CB32E3}" type="pres">
      <dgm:prSet presAssocID="{4C955079-C62D-4106-9486-5D1092B89A1A}" presName="parTransThree" presStyleCnt="0"/>
      <dgm:spPr/>
    </dgm:pt>
    <dgm:pt modelId="{70CD10E0-7582-4970-8D62-EBC2AE0D4696}" type="pres">
      <dgm:prSet presAssocID="{4C955079-C62D-4106-9486-5D1092B89A1A}" presName="horzThree" presStyleCnt="0"/>
      <dgm:spPr/>
    </dgm:pt>
    <dgm:pt modelId="{073A4441-0DC8-4115-9E83-1C2C878A562F}" type="pres">
      <dgm:prSet presAssocID="{7B7BC422-DFED-4300-B344-7CF7A2F0CA18}" presName="vertFour" presStyleCnt="0">
        <dgm:presLayoutVars>
          <dgm:chPref val="3"/>
        </dgm:presLayoutVars>
      </dgm:prSet>
      <dgm:spPr/>
    </dgm:pt>
    <dgm:pt modelId="{90F31F6E-C602-4233-AA74-4F0CAC962DD8}" type="pres">
      <dgm:prSet presAssocID="{7B7BC422-DFED-4300-B344-7CF7A2F0CA18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5630C0-232D-48CC-A70E-52EE269480C3}" type="pres">
      <dgm:prSet presAssocID="{7B7BC422-DFED-4300-B344-7CF7A2F0CA18}" presName="horzFour" presStyleCnt="0"/>
      <dgm:spPr/>
    </dgm:pt>
  </dgm:ptLst>
  <dgm:cxnLst>
    <dgm:cxn modelId="{4EC396E6-5E89-4F27-AB06-EF4BE2C71D2D}" type="presOf" srcId="{22D40121-D226-4152-A163-77D5DB26F0FE}" destId="{0386CB46-ECE4-40D6-9406-9447DBD565EF}" srcOrd="0" destOrd="0" presId="urn:microsoft.com/office/officeart/2005/8/layout/hierarchy4"/>
    <dgm:cxn modelId="{525851EC-3DE0-4BE0-AE2A-74AB6F67659A}" type="presOf" srcId="{BC1E8C24-BB00-454A-93A3-040CD8E7AED6}" destId="{FB3C0A1D-AF9A-4B06-AE4A-C3B37771AEFB}" srcOrd="0" destOrd="0" presId="urn:microsoft.com/office/officeart/2005/8/layout/hierarchy4"/>
    <dgm:cxn modelId="{FE5D97E4-F4CD-4D9B-A519-6B719FFE3CE1}" type="presOf" srcId="{EE3345FD-3802-49AB-B5ED-133FFBAB498D}" destId="{043B0E22-05CE-4D65-8D5C-64AF1B1BFBD4}" srcOrd="0" destOrd="0" presId="urn:microsoft.com/office/officeart/2005/8/layout/hierarchy4"/>
    <dgm:cxn modelId="{069EEB5F-69B2-453D-8841-ECD8BF72AA60}" type="presOf" srcId="{954810FF-2ED8-4F9D-9CE2-B2EE50BA3194}" destId="{0338DC7C-1B45-4EFC-9D33-EF560767F0A0}" srcOrd="0" destOrd="0" presId="urn:microsoft.com/office/officeart/2005/8/layout/hierarchy4"/>
    <dgm:cxn modelId="{C75A04B1-C2BF-4164-A09B-9040F9B3D7F8}" type="presOf" srcId="{DF5C90F6-F467-4A67-86A9-4B8619665137}" destId="{F29775F0-A48B-484B-9CB9-13AABF90FC58}" srcOrd="0" destOrd="0" presId="urn:microsoft.com/office/officeart/2005/8/layout/hierarchy4"/>
    <dgm:cxn modelId="{DA1BD098-E777-4C8E-A6AA-FA0165A5369E}" srcId="{4C955079-C62D-4106-9486-5D1092B89A1A}" destId="{7B7BC422-DFED-4300-B344-7CF7A2F0CA18}" srcOrd="0" destOrd="0" parTransId="{C4D55430-6D2F-4F01-88A0-11EAFEE4D6A3}" sibTransId="{7012E601-1CD7-4CE0-A69C-DEC861F83991}"/>
    <dgm:cxn modelId="{79574123-480B-4ECC-B5E7-FF7F7665AA4C}" srcId="{BC1E8C24-BB00-454A-93A3-040CD8E7AED6}" destId="{4C955079-C62D-4106-9486-5D1092B89A1A}" srcOrd="7" destOrd="0" parTransId="{FBE815AB-3FAB-4A3D-ADBD-333CB36BA905}" sibTransId="{E7C6F075-F086-4125-900A-F05A77E067F1}"/>
    <dgm:cxn modelId="{C817BE44-C630-42EF-B3E6-089FEFE06078}" srcId="{BC1E8C24-BB00-454A-93A3-040CD8E7AED6}" destId="{EECE5F17-1B33-4151-9D72-B61860D353DB}" srcOrd="5" destOrd="0" parTransId="{43286766-CBDE-4A94-A2D9-EE4943989D76}" sibTransId="{72BB0BE4-DD45-4C61-8317-E80765F0F9AF}"/>
    <dgm:cxn modelId="{32B9D229-6DE2-4FC8-9D60-C17D42D393AC}" srcId="{BC1E8C24-BB00-454A-93A3-040CD8E7AED6}" destId="{EE3345FD-3802-49AB-B5ED-133FFBAB498D}" srcOrd="1" destOrd="0" parTransId="{E3D50BAF-7162-41FE-A885-D5C79C28EE26}" sibTransId="{FDD33E7C-52A5-4037-BAB3-B80614ECA67D}"/>
    <dgm:cxn modelId="{77C997A2-50BB-4F1A-A68A-79C5D907253D}" srcId="{BC1E8C24-BB00-454A-93A3-040CD8E7AED6}" destId="{7A90883A-E920-4828-84E8-47B301B4B732}" srcOrd="2" destOrd="0" parTransId="{A740779E-150C-44BE-86F4-0BFC57FB4E3A}" sibTransId="{1382FFF4-92E1-4293-9AD1-3698DA93C55A}"/>
    <dgm:cxn modelId="{8329F8B4-8AB8-43D6-A264-CA22B0B9BDD6}" type="presOf" srcId="{25B881D7-010C-4E2C-946C-596866DE8FC9}" destId="{74CD5F3D-E681-4801-9AA8-A7A659959774}" srcOrd="0" destOrd="0" presId="urn:microsoft.com/office/officeart/2005/8/layout/hierarchy4"/>
    <dgm:cxn modelId="{791B89B4-24EC-40EE-884D-81BD3A7F7C5B}" type="presOf" srcId="{4C955079-C62D-4106-9486-5D1092B89A1A}" destId="{F2964048-BA40-4288-B3ED-41B942498D87}" srcOrd="0" destOrd="0" presId="urn:microsoft.com/office/officeart/2005/8/layout/hierarchy4"/>
    <dgm:cxn modelId="{C40D0CB7-2EB8-4AE1-A8DC-507B2EE4B63F}" type="presOf" srcId="{6BB98AD0-17CB-4F44-83B6-EC860924DC28}" destId="{9BB353A9-5361-4F84-B867-3E3EF77B0C12}" srcOrd="0" destOrd="0" presId="urn:microsoft.com/office/officeart/2005/8/layout/hierarchy4"/>
    <dgm:cxn modelId="{D81E0353-AC3B-4070-BEA1-D2D05C5CD41B}" type="presOf" srcId="{7B7BC422-DFED-4300-B344-7CF7A2F0CA18}" destId="{90F31F6E-C602-4233-AA74-4F0CAC962DD8}" srcOrd="0" destOrd="0" presId="urn:microsoft.com/office/officeart/2005/8/layout/hierarchy4"/>
    <dgm:cxn modelId="{AD73C8AC-78A7-4E9C-A887-97670B95072F}" type="presOf" srcId="{2F428BD0-8D22-4A9F-AD7E-323421F896E5}" destId="{264F666A-735E-4771-AE7F-A85EB98F275E}" srcOrd="0" destOrd="0" presId="urn:microsoft.com/office/officeart/2005/8/layout/hierarchy4"/>
    <dgm:cxn modelId="{A9066484-7625-4285-9DAA-35E046A4CE01}" srcId="{BC1E8C24-BB00-454A-93A3-040CD8E7AED6}" destId="{954810FF-2ED8-4F9D-9CE2-B2EE50BA3194}" srcOrd="0" destOrd="0" parTransId="{5A2B75FE-200E-40C6-B291-B0DAC31E4D72}" sibTransId="{C6B15EFE-977B-4FDE-8B02-DB2320C6681B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309B7175-A2BD-4A23-8E56-685FB0FA408B}" type="presOf" srcId="{EECE5F17-1B33-4151-9D72-B61860D353DB}" destId="{141AD1D0-321A-496D-8615-B0A51F90BE82}" srcOrd="0" destOrd="0" presId="urn:microsoft.com/office/officeart/2005/8/layout/hierarchy4"/>
    <dgm:cxn modelId="{97FDC7A2-0238-4F03-B8ED-AE66C2F3B28D}" srcId="{BC1E8C24-BB00-454A-93A3-040CD8E7AED6}" destId="{DF5C90F6-F467-4A67-86A9-4B8619665137}" srcOrd="4" destOrd="0" parTransId="{99D0817E-DF86-4CA5-86D8-EC43C5509394}" sibTransId="{5365ABCC-144E-445E-96F8-B40BCE1228AA}"/>
    <dgm:cxn modelId="{132476F0-C344-4AA9-A0E8-E53629F15EDE}" type="presOf" srcId="{7A90883A-E920-4828-84E8-47B301B4B732}" destId="{553A7821-527C-402F-A1B7-D5B12C78B5D4}" srcOrd="0" destOrd="0" presId="urn:microsoft.com/office/officeart/2005/8/layout/hierarchy4"/>
    <dgm:cxn modelId="{89183E68-2D00-465A-BD98-4CEBF4A48D22}" srcId="{BC1E8C24-BB00-454A-93A3-040CD8E7AED6}" destId="{22D40121-D226-4152-A163-77D5DB26F0FE}" srcOrd="6" destOrd="0" parTransId="{4EA68B18-91FB-45AF-A8F6-6159DCCCCE20}" sibTransId="{CC20F9B2-B96B-4ED2-AE48-CBBB79587F06}"/>
    <dgm:cxn modelId="{AF992CCD-7E11-4A6F-A338-85956315091E}" srcId="{BC1E8C24-BB00-454A-93A3-040CD8E7AED6}" destId="{25B881D7-010C-4E2C-946C-596866DE8FC9}" srcOrd="3" destOrd="0" parTransId="{6FAD378F-2772-4DB9-A7FF-DEF4D01EB3C3}" sibTransId="{E28DD567-3329-49E9-8581-CBD03FF05EFF}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3906E3C7-58D5-45B1-B77B-26EB04CF098A}" type="presParOf" srcId="{264F666A-735E-4771-AE7F-A85EB98F275E}" destId="{E00D738D-5627-4A2B-8E92-76DAA5D96E8B}" srcOrd="0" destOrd="0" presId="urn:microsoft.com/office/officeart/2005/8/layout/hierarchy4"/>
    <dgm:cxn modelId="{F768AF1C-9E97-47FA-BEAF-D771771C7CE9}" type="presParOf" srcId="{E00D738D-5627-4A2B-8E92-76DAA5D96E8B}" destId="{9BB353A9-5361-4F84-B867-3E3EF77B0C12}" srcOrd="0" destOrd="0" presId="urn:microsoft.com/office/officeart/2005/8/layout/hierarchy4"/>
    <dgm:cxn modelId="{C5725292-E271-457F-A244-5C8029E7CF17}" type="presParOf" srcId="{E00D738D-5627-4A2B-8E92-76DAA5D96E8B}" destId="{D4F66B03-79FC-4E70-A415-4D397189CB63}" srcOrd="1" destOrd="0" presId="urn:microsoft.com/office/officeart/2005/8/layout/hierarchy4"/>
    <dgm:cxn modelId="{41C8C146-D008-4F7B-9172-3CF9896696F0}" type="presParOf" srcId="{E00D738D-5627-4A2B-8E92-76DAA5D96E8B}" destId="{9891C87E-2604-4799-BAAA-8A36C19632A3}" srcOrd="2" destOrd="0" presId="urn:microsoft.com/office/officeart/2005/8/layout/hierarchy4"/>
    <dgm:cxn modelId="{1A806EF0-4496-45ED-9CDD-F9C186A3E751}" type="presParOf" srcId="{9891C87E-2604-4799-BAAA-8A36C19632A3}" destId="{69FB80F9-A5EB-4EE7-B44B-99EE379DC40D}" srcOrd="0" destOrd="0" presId="urn:microsoft.com/office/officeart/2005/8/layout/hierarchy4"/>
    <dgm:cxn modelId="{7E3E0EB1-6761-4A04-8A80-B4AE18DEEA27}" type="presParOf" srcId="{69FB80F9-A5EB-4EE7-B44B-99EE379DC40D}" destId="{FB3C0A1D-AF9A-4B06-AE4A-C3B37771AEFB}" srcOrd="0" destOrd="0" presId="urn:microsoft.com/office/officeart/2005/8/layout/hierarchy4"/>
    <dgm:cxn modelId="{472A8E60-EE9E-471A-8B98-C6BA83B341CC}" type="presParOf" srcId="{69FB80F9-A5EB-4EE7-B44B-99EE379DC40D}" destId="{A086833A-DEC7-4848-B15A-8377F70DDBED}" srcOrd="1" destOrd="0" presId="urn:microsoft.com/office/officeart/2005/8/layout/hierarchy4"/>
    <dgm:cxn modelId="{1501D29C-BB90-4CE8-8689-F81FBC3BCBCD}" type="presParOf" srcId="{69FB80F9-A5EB-4EE7-B44B-99EE379DC40D}" destId="{C7CA52D0-58DA-415D-AEAD-73CD01A78F0C}" srcOrd="2" destOrd="0" presId="urn:microsoft.com/office/officeart/2005/8/layout/hierarchy4"/>
    <dgm:cxn modelId="{9DA54F7A-7279-4A38-915F-6A2BEB3A77C8}" type="presParOf" srcId="{C7CA52D0-58DA-415D-AEAD-73CD01A78F0C}" destId="{487F8355-19F0-4AEB-BC4F-0B0E4CDA2E79}" srcOrd="0" destOrd="0" presId="urn:microsoft.com/office/officeart/2005/8/layout/hierarchy4"/>
    <dgm:cxn modelId="{D0F02C4A-1416-4E54-A578-0748F55EDACA}" type="presParOf" srcId="{487F8355-19F0-4AEB-BC4F-0B0E4CDA2E79}" destId="{0338DC7C-1B45-4EFC-9D33-EF560767F0A0}" srcOrd="0" destOrd="0" presId="urn:microsoft.com/office/officeart/2005/8/layout/hierarchy4"/>
    <dgm:cxn modelId="{7848CFF1-C3F8-4114-B7C0-86F7DD4DD816}" type="presParOf" srcId="{487F8355-19F0-4AEB-BC4F-0B0E4CDA2E79}" destId="{F652497B-AC03-430D-8B23-9E67CD4D5EE1}" srcOrd="1" destOrd="0" presId="urn:microsoft.com/office/officeart/2005/8/layout/hierarchy4"/>
    <dgm:cxn modelId="{81E2F651-288A-4A41-96D8-6CC2C85F8EFE}" type="presParOf" srcId="{C7CA52D0-58DA-415D-AEAD-73CD01A78F0C}" destId="{9962C423-C640-416C-B58C-4E7BF6887D39}" srcOrd="1" destOrd="0" presId="urn:microsoft.com/office/officeart/2005/8/layout/hierarchy4"/>
    <dgm:cxn modelId="{F3DDA85F-29BA-422C-9CAC-2AB25E1643A7}" type="presParOf" srcId="{C7CA52D0-58DA-415D-AEAD-73CD01A78F0C}" destId="{86FF2130-DF24-4AEA-BFFC-9F35F499AC1A}" srcOrd="2" destOrd="0" presId="urn:microsoft.com/office/officeart/2005/8/layout/hierarchy4"/>
    <dgm:cxn modelId="{1B7286B6-85CD-4C6A-B855-58CE5F1BEE26}" type="presParOf" srcId="{86FF2130-DF24-4AEA-BFFC-9F35F499AC1A}" destId="{043B0E22-05CE-4D65-8D5C-64AF1B1BFBD4}" srcOrd="0" destOrd="0" presId="urn:microsoft.com/office/officeart/2005/8/layout/hierarchy4"/>
    <dgm:cxn modelId="{005E425E-38E7-4DE1-AAA0-B2E590200C9F}" type="presParOf" srcId="{86FF2130-DF24-4AEA-BFFC-9F35F499AC1A}" destId="{00760AC5-82B4-4076-9D0C-C6196A17BCD5}" srcOrd="1" destOrd="0" presId="urn:microsoft.com/office/officeart/2005/8/layout/hierarchy4"/>
    <dgm:cxn modelId="{086D3B0A-94FF-4A46-9BB2-8CFEA72A4666}" type="presParOf" srcId="{C7CA52D0-58DA-415D-AEAD-73CD01A78F0C}" destId="{E0AB60D2-C9F7-44B4-9D4F-1D915B4B1BA5}" srcOrd="3" destOrd="0" presId="urn:microsoft.com/office/officeart/2005/8/layout/hierarchy4"/>
    <dgm:cxn modelId="{04B2471B-E7B6-4C24-9294-8892016A453B}" type="presParOf" srcId="{C7CA52D0-58DA-415D-AEAD-73CD01A78F0C}" destId="{7757EE5E-4285-4F1F-8E27-B298009B8101}" srcOrd="4" destOrd="0" presId="urn:microsoft.com/office/officeart/2005/8/layout/hierarchy4"/>
    <dgm:cxn modelId="{FF35E953-9CA8-4563-8A86-2554796416A5}" type="presParOf" srcId="{7757EE5E-4285-4F1F-8E27-B298009B8101}" destId="{553A7821-527C-402F-A1B7-D5B12C78B5D4}" srcOrd="0" destOrd="0" presId="urn:microsoft.com/office/officeart/2005/8/layout/hierarchy4"/>
    <dgm:cxn modelId="{A133F2EE-2C10-480F-92DC-60970A055A6B}" type="presParOf" srcId="{7757EE5E-4285-4F1F-8E27-B298009B8101}" destId="{30ED57BA-C5F1-4685-9750-0BC5DD85BA26}" srcOrd="1" destOrd="0" presId="urn:microsoft.com/office/officeart/2005/8/layout/hierarchy4"/>
    <dgm:cxn modelId="{4A294872-AF36-4DAC-A29D-FBB4D78C07A5}" type="presParOf" srcId="{C7CA52D0-58DA-415D-AEAD-73CD01A78F0C}" destId="{75A5A00E-5585-44FD-86D3-A49A1FD4F7A4}" srcOrd="5" destOrd="0" presId="urn:microsoft.com/office/officeart/2005/8/layout/hierarchy4"/>
    <dgm:cxn modelId="{7DBA5DD1-AC2C-403A-8DA3-E155CFD252B8}" type="presParOf" srcId="{C7CA52D0-58DA-415D-AEAD-73CD01A78F0C}" destId="{8B0E4F7C-3693-41BA-BA93-A9DD2561964F}" srcOrd="6" destOrd="0" presId="urn:microsoft.com/office/officeart/2005/8/layout/hierarchy4"/>
    <dgm:cxn modelId="{E0B7288E-AF9A-4D6C-B2DC-CCE08E0AA280}" type="presParOf" srcId="{8B0E4F7C-3693-41BA-BA93-A9DD2561964F}" destId="{74CD5F3D-E681-4801-9AA8-A7A659959774}" srcOrd="0" destOrd="0" presId="urn:microsoft.com/office/officeart/2005/8/layout/hierarchy4"/>
    <dgm:cxn modelId="{64F1DE81-F7F9-4F60-92D6-CA2B0A2B6E30}" type="presParOf" srcId="{8B0E4F7C-3693-41BA-BA93-A9DD2561964F}" destId="{8AB677D9-3011-4A25-AA6B-BE97BC7B493C}" srcOrd="1" destOrd="0" presId="urn:microsoft.com/office/officeart/2005/8/layout/hierarchy4"/>
    <dgm:cxn modelId="{B575E3C9-6361-45DE-B312-35939C5568F6}" type="presParOf" srcId="{C7CA52D0-58DA-415D-AEAD-73CD01A78F0C}" destId="{A886CF0C-CA20-46A0-9546-2838C3F22CFB}" srcOrd="7" destOrd="0" presId="urn:microsoft.com/office/officeart/2005/8/layout/hierarchy4"/>
    <dgm:cxn modelId="{0F39AC7A-2E23-4D8F-986D-0D13387A8F73}" type="presParOf" srcId="{C7CA52D0-58DA-415D-AEAD-73CD01A78F0C}" destId="{99AE9958-191D-43D6-BDE1-F10DD6D6F8CA}" srcOrd="8" destOrd="0" presId="urn:microsoft.com/office/officeart/2005/8/layout/hierarchy4"/>
    <dgm:cxn modelId="{A7F39A2E-AF26-43C8-A890-800E0ADFCC78}" type="presParOf" srcId="{99AE9958-191D-43D6-BDE1-F10DD6D6F8CA}" destId="{F29775F0-A48B-484B-9CB9-13AABF90FC58}" srcOrd="0" destOrd="0" presId="urn:microsoft.com/office/officeart/2005/8/layout/hierarchy4"/>
    <dgm:cxn modelId="{6FB139D8-0490-4C6A-8B54-E2BEB48C9144}" type="presParOf" srcId="{99AE9958-191D-43D6-BDE1-F10DD6D6F8CA}" destId="{C4F2E6AF-7FAE-47ED-9AE9-69FDEA1915EC}" srcOrd="1" destOrd="0" presId="urn:microsoft.com/office/officeart/2005/8/layout/hierarchy4"/>
    <dgm:cxn modelId="{2625F541-0F23-42EA-A391-7E729E3FAFA2}" type="presParOf" srcId="{C7CA52D0-58DA-415D-AEAD-73CD01A78F0C}" destId="{1038C4FC-F576-474F-B57F-409C7889E87A}" srcOrd="9" destOrd="0" presId="urn:microsoft.com/office/officeart/2005/8/layout/hierarchy4"/>
    <dgm:cxn modelId="{AAF47E60-4E0A-42BC-81EB-6BC656285091}" type="presParOf" srcId="{C7CA52D0-58DA-415D-AEAD-73CD01A78F0C}" destId="{B38D107D-2E44-4D15-87C8-5133EDBC03AC}" srcOrd="10" destOrd="0" presId="urn:microsoft.com/office/officeart/2005/8/layout/hierarchy4"/>
    <dgm:cxn modelId="{BDC2EF67-E9F3-48E6-8ED4-C5EB413FE728}" type="presParOf" srcId="{B38D107D-2E44-4D15-87C8-5133EDBC03AC}" destId="{141AD1D0-321A-496D-8615-B0A51F90BE82}" srcOrd="0" destOrd="0" presId="urn:microsoft.com/office/officeart/2005/8/layout/hierarchy4"/>
    <dgm:cxn modelId="{6103724D-6B9C-4ED5-81F6-9C2B915EC7B4}" type="presParOf" srcId="{B38D107D-2E44-4D15-87C8-5133EDBC03AC}" destId="{8AEA1B90-8D3B-4CD4-A2CD-6A893818BE8A}" srcOrd="1" destOrd="0" presId="urn:microsoft.com/office/officeart/2005/8/layout/hierarchy4"/>
    <dgm:cxn modelId="{C41B2664-889F-442A-ADBB-247268BCEC9F}" type="presParOf" srcId="{C7CA52D0-58DA-415D-AEAD-73CD01A78F0C}" destId="{2B9A7F8C-F160-428A-9B28-A47263CBE03F}" srcOrd="11" destOrd="0" presId="urn:microsoft.com/office/officeart/2005/8/layout/hierarchy4"/>
    <dgm:cxn modelId="{B971FC16-8ED7-4CFB-80FD-3F80E6F80C99}" type="presParOf" srcId="{C7CA52D0-58DA-415D-AEAD-73CD01A78F0C}" destId="{ACC91973-EE43-43A0-B578-B30886801537}" srcOrd="12" destOrd="0" presId="urn:microsoft.com/office/officeart/2005/8/layout/hierarchy4"/>
    <dgm:cxn modelId="{E37D8A90-750F-41B1-AF9C-2E619BB96638}" type="presParOf" srcId="{ACC91973-EE43-43A0-B578-B30886801537}" destId="{0386CB46-ECE4-40D6-9406-9447DBD565EF}" srcOrd="0" destOrd="0" presId="urn:microsoft.com/office/officeart/2005/8/layout/hierarchy4"/>
    <dgm:cxn modelId="{03BC051C-D87A-4AFA-96F7-B1C052A8ED7D}" type="presParOf" srcId="{ACC91973-EE43-43A0-B578-B30886801537}" destId="{BF933E18-A38C-4DB6-BD71-1323319851B4}" srcOrd="1" destOrd="0" presId="urn:microsoft.com/office/officeart/2005/8/layout/hierarchy4"/>
    <dgm:cxn modelId="{FA8D6F20-8287-4972-92C6-FFBBFFCFEB5F}" type="presParOf" srcId="{C7CA52D0-58DA-415D-AEAD-73CD01A78F0C}" destId="{44EDFAB6-6997-4B65-A9B6-6AFBEC3C8EEC}" srcOrd="13" destOrd="0" presId="urn:microsoft.com/office/officeart/2005/8/layout/hierarchy4"/>
    <dgm:cxn modelId="{3F20ED24-E5C2-4820-94CE-4EA297C0D425}" type="presParOf" srcId="{C7CA52D0-58DA-415D-AEAD-73CD01A78F0C}" destId="{9599AD47-CE7C-4BCE-9339-211114F9F5EA}" srcOrd="14" destOrd="0" presId="urn:microsoft.com/office/officeart/2005/8/layout/hierarchy4"/>
    <dgm:cxn modelId="{B7D724C1-91C3-4D5C-B651-453E14E9222C}" type="presParOf" srcId="{9599AD47-CE7C-4BCE-9339-211114F9F5EA}" destId="{F2964048-BA40-4288-B3ED-41B942498D87}" srcOrd="0" destOrd="0" presId="urn:microsoft.com/office/officeart/2005/8/layout/hierarchy4"/>
    <dgm:cxn modelId="{F3C83309-108D-4182-AC99-2C54619BDFEB}" type="presParOf" srcId="{9599AD47-CE7C-4BCE-9339-211114F9F5EA}" destId="{0DACC818-E247-4340-81F7-B1E727CB32E3}" srcOrd="1" destOrd="0" presId="urn:microsoft.com/office/officeart/2005/8/layout/hierarchy4"/>
    <dgm:cxn modelId="{4037C37F-72A5-4435-A42B-AD22B9E8611C}" type="presParOf" srcId="{9599AD47-CE7C-4BCE-9339-211114F9F5EA}" destId="{70CD10E0-7582-4970-8D62-EBC2AE0D4696}" srcOrd="2" destOrd="0" presId="urn:microsoft.com/office/officeart/2005/8/layout/hierarchy4"/>
    <dgm:cxn modelId="{F7134D57-D8A9-4BE1-BE2E-EA8231C3538D}" type="presParOf" srcId="{70CD10E0-7582-4970-8D62-EBC2AE0D4696}" destId="{073A4441-0DC8-4115-9E83-1C2C878A562F}" srcOrd="0" destOrd="0" presId="urn:microsoft.com/office/officeart/2005/8/layout/hierarchy4"/>
    <dgm:cxn modelId="{E6719FED-1F79-4563-AB6E-2CFE8D802BD4}" type="presParOf" srcId="{073A4441-0DC8-4115-9E83-1C2C878A562F}" destId="{90F31F6E-C602-4233-AA74-4F0CAC962DD8}" srcOrd="0" destOrd="0" presId="urn:microsoft.com/office/officeart/2005/8/layout/hierarchy4"/>
    <dgm:cxn modelId="{EEDC666B-1777-45CA-A611-2728423DDBD3}" type="presParOf" srcId="{073A4441-0DC8-4115-9E83-1C2C878A562F}" destId="{485630C0-232D-48CC-A70E-52EE269480C3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accent2">
            <a:lumMod val="50000"/>
          </a:schemeClr>
        </a:solidFill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6.1 Notificação de emergência relativa ao transporte e segurança pessoal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B116F31-76FA-4EE2-B8AA-393B591AC7D6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6.2 Recuperação de veículo após o roubo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89F04A4-FBCF-4C7F-AE78-5532098745E5}" type="parTrans" cxnId="{F569847E-E308-4061-A36A-60D5F236F8F5}">
      <dgm:prSet/>
      <dgm:spPr/>
      <dgm:t>
        <a:bodyPr/>
        <a:lstStyle/>
        <a:p>
          <a:endParaRPr lang="pt-BR"/>
        </a:p>
      </dgm:t>
    </dgm:pt>
    <dgm:pt modelId="{DA0E9C63-5888-4B6E-8CE2-7666C2DB8348}" type="sibTrans" cxnId="{F569847E-E308-4061-A36A-60D5F236F8F5}">
      <dgm:prSet/>
      <dgm:spPr/>
      <dgm:t>
        <a:bodyPr/>
        <a:lstStyle/>
        <a:p>
          <a:endParaRPr lang="pt-BR"/>
        </a:p>
      </dgm:t>
    </dgm:pt>
    <dgm:pt modelId="{8C39DC63-FD2A-4220-B400-41D198178297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6.3 Gerenciamento de veículo de emergência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0BC0A0A-1F8A-4030-BE8D-D38D280B5393}" type="parTrans" cxnId="{A2F6D400-457C-4C28-A8E4-7325D0EEE8EE}">
      <dgm:prSet/>
      <dgm:spPr/>
      <dgm:t>
        <a:bodyPr/>
        <a:lstStyle/>
        <a:p>
          <a:endParaRPr lang="pt-BR"/>
        </a:p>
      </dgm:t>
    </dgm:pt>
    <dgm:pt modelId="{37176969-D63B-456C-BB81-125A5BA7A553}" type="sibTrans" cxnId="{A2F6D400-457C-4C28-A8E4-7325D0EEE8EE}">
      <dgm:prSet/>
      <dgm:spPr/>
      <dgm:t>
        <a:bodyPr/>
        <a:lstStyle/>
        <a:p>
          <a:endParaRPr lang="pt-BR"/>
        </a:p>
      </dgm:t>
    </dgm:pt>
    <dgm:pt modelId="{28EA9DDC-3BC8-4885-A3F4-2A33EB95FC0C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6.4 Materiais perigosos e notificação de incidentes</a:t>
          </a:r>
          <a:endParaRPr lang="pt-BR" sz="1100" b="1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099F519-EE58-4D93-9F15-74241AA93AD8}" type="parTrans" cxnId="{FE6F010C-5A7C-4B80-BEF7-4DBC8BE89B78}">
      <dgm:prSet/>
      <dgm:spPr/>
      <dgm:t>
        <a:bodyPr/>
        <a:lstStyle/>
        <a:p>
          <a:endParaRPr lang="pt-BR"/>
        </a:p>
      </dgm:t>
    </dgm:pt>
    <dgm:pt modelId="{4EE524CB-B3ED-484D-9903-846417345F40}" type="sibTrans" cxnId="{FE6F010C-5A7C-4B80-BEF7-4DBC8BE89B78}">
      <dgm:prSet/>
      <dgm:spPr/>
      <dgm:t>
        <a:bodyPr/>
        <a:lstStyle/>
        <a:p>
          <a:endParaRPr lang="pt-BR"/>
        </a:p>
      </dgm:t>
    </dgm:pt>
    <dgm:pt modelId="{7E027AA6-46C4-41E0-AA67-915193F1489C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E77DAD4-C3CA-4AF6-A595-1EFF0958CAE2}" type="parTrans" cxnId="{E8B305F8-F40A-4F16-8A56-0E17258D9BEE}">
      <dgm:prSet/>
      <dgm:spPr/>
      <dgm:t>
        <a:bodyPr/>
        <a:lstStyle/>
        <a:p>
          <a:endParaRPr lang="pt-BR"/>
        </a:p>
      </dgm:t>
    </dgm:pt>
    <dgm:pt modelId="{52A78B62-0FE8-4A2E-806E-5FEDC2B3AF73}" type="sibTrans" cxnId="{E8B305F8-F40A-4F16-8A56-0E17258D9BEE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577159F6-9A91-47BB-BCD6-993D6446B540}" type="pres">
      <dgm:prSet presAssocID="{7D8E0D62-FEB6-4107-9B52-486E326CBCEB}" presName="vertThree" presStyleCnt="0"/>
      <dgm:spPr/>
    </dgm:pt>
    <dgm:pt modelId="{13C6ED0A-CE15-4393-A38C-F2475A42F62F}" type="pres">
      <dgm:prSet presAssocID="{7D8E0D62-FEB6-4107-9B52-486E326CBCEB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DFDB527-3187-4969-9D99-41B3C817A262}" type="pres">
      <dgm:prSet presAssocID="{7D8E0D62-FEB6-4107-9B52-486E326CBCEB}" presName="horzThree" presStyleCnt="0"/>
      <dgm:spPr/>
    </dgm:pt>
    <dgm:pt modelId="{B86908AA-335C-4CE2-839D-0E763263A889}" type="pres">
      <dgm:prSet presAssocID="{EC7213BD-558C-4C25-93C4-0D32B627B25A}" presName="sibSpaceThree" presStyleCnt="0"/>
      <dgm:spPr/>
    </dgm:pt>
    <dgm:pt modelId="{6D09CFD5-EFCB-42DA-AF04-7A9BEBABBE17}" type="pres">
      <dgm:prSet presAssocID="{3B116F31-76FA-4EE2-B8AA-393B591AC7D6}" presName="vertThree" presStyleCnt="0"/>
      <dgm:spPr/>
    </dgm:pt>
    <dgm:pt modelId="{B3A3D202-6B7A-49AB-9747-3D01395C61A5}" type="pres">
      <dgm:prSet presAssocID="{3B116F31-76FA-4EE2-B8AA-393B591AC7D6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4A410D-9862-418C-AD0D-C979C1C44357}" type="pres">
      <dgm:prSet presAssocID="{3B116F31-76FA-4EE2-B8AA-393B591AC7D6}" presName="horzThree" presStyleCnt="0"/>
      <dgm:spPr/>
    </dgm:pt>
    <dgm:pt modelId="{E2558DBE-AF94-498A-B27E-8A33907AFA57}" type="pres">
      <dgm:prSet presAssocID="{DA0E9C63-5888-4B6E-8CE2-7666C2DB8348}" presName="sibSpaceThree" presStyleCnt="0"/>
      <dgm:spPr/>
    </dgm:pt>
    <dgm:pt modelId="{01404B01-ADC2-426E-875D-638675966564}" type="pres">
      <dgm:prSet presAssocID="{8C39DC63-FD2A-4220-B400-41D198178297}" presName="vertThree" presStyleCnt="0"/>
      <dgm:spPr/>
    </dgm:pt>
    <dgm:pt modelId="{063AE57E-196A-43A6-A56B-8A2D15D2BD7B}" type="pres">
      <dgm:prSet presAssocID="{8C39DC63-FD2A-4220-B400-41D198178297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1A19828B-71A1-447C-BC04-C9D650D8FC7A}" type="pres">
      <dgm:prSet presAssocID="{8C39DC63-FD2A-4220-B400-41D198178297}" presName="horzThree" presStyleCnt="0"/>
      <dgm:spPr/>
    </dgm:pt>
    <dgm:pt modelId="{D6CDD3D6-01CF-4BEE-A227-E138722A8AB7}" type="pres">
      <dgm:prSet presAssocID="{37176969-D63B-456C-BB81-125A5BA7A553}" presName="sibSpaceThree" presStyleCnt="0"/>
      <dgm:spPr/>
    </dgm:pt>
    <dgm:pt modelId="{F244631D-AA2A-4072-B59E-D765CD919067}" type="pres">
      <dgm:prSet presAssocID="{28EA9DDC-3BC8-4885-A3F4-2A33EB95FC0C}" presName="vertThree" presStyleCnt="0"/>
      <dgm:spPr/>
    </dgm:pt>
    <dgm:pt modelId="{1620C5B4-CF7D-494C-94DE-C0ADC15B1B5E}" type="pres">
      <dgm:prSet presAssocID="{28EA9DDC-3BC8-4885-A3F4-2A33EB95FC0C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2D98CF7-AC99-4BC3-8EF5-6F4F61B4A8D9}" type="pres">
      <dgm:prSet presAssocID="{28EA9DDC-3BC8-4885-A3F4-2A33EB95FC0C}" presName="parTransThree" presStyleCnt="0"/>
      <dgm:spPr/>
    </dgm:pt>
    <dgm:pt modelId="{BB195180-16DE-4067-B0D7-D7E018C27430}" type="pres">
      <dgm:prSet presAssocID="{28EA9DDC-3BC8-4885-A3F4-2A33EB95FC0C}" presName="horzThree" presStyleCnt="0"/>
      <dgm:spPr/>
    </dgm:pt>
    <dgm:pt modelId="{6CC038E9-A003-449E-9484-FDA1420184DF}" type="pres">
      <dgm:prSet presAssocID="{7E027AA6-46C4-41E0-AA67-915193F1489C}" presName="vertFour" presStyleCnt="0">
        <dgm:presLayoutVars>
          <dgm:chPref val="3"/>
        </dgm:presLayoutVars>
      </dgm:prSet>
      <dgm:spPr/>
    </dgm:pt>
    <dgm:pt modelId="{F630C7F5-44EC-4BCF-A6ED-9E703EE3F8BE}" type="pres">
      <dgm:prSet presAssocID="{7E027AA6-46C4-41E0-AA67-915193F1489C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B9A64B-A7D7-4CA6-A1E1-2FC3340B32C0}" type="pres">
      <dgm:prSet presAssocID="{7E027AA6-46C4-41E0-AA67-915193F1489C}" presName="horzFour" presStyleCnt="0"/>
      <dgm:spPr/>
    </dgm:pt>
  </dgm:ptLst>
  <dgm:cxnLst>
    <dgm:cxn modelId="{A2F6D400-457C-4C28-A8E4-7325D0EEE8EE}" srcId="{BC1E8C24-BB00-454A-93A3-040CD8E7AED6}" destId="{8C39DC63-FD2A-4220-B400-41D198178297}" srcOrd="2" destOrd="0" parTransId="{50BC0A0A-1F8A-4030-BE8D-D38D280B5393}" sibTransId="{37176969-D63B-456C-BB81-125A5BA7A553}"/>
    <dgm:cxn modelId="{8183A403-EC85-4400-AAC2-50E36C8B9808}" type="presOf" srcId="{28EA9DDC-3BC8-4885-A3F4-2A33EB95FC0C}" destId="{1620C5B4-CF7D-494C-94DE-C0ADC15B1B5E}" srcOrd="0" destOrd="0" presId="urn:microsoft.com/office/officeart/2005/8/layout/hierarchy4"/>
    <dgm:cxn modelId="{F569847E-E308-4061-A36A-60D5F236F8F5}" srcId="{BC1E8C24-BB00-454A-93A3-040CD8E7AED6}" destId="{3B116F31-76FA-4EE2-B8AA-393B591AC7D6}" srcOrd="1" destOrd="0" parTransId="{189F04A4-FBCF-4C7F-AE78-5532098745E5}" sibTransId="{DA0E9C63-5888-4B6E-8CE2-7666C2DB8348}"/>
    <dgm:cxn modelId="{BF6C0108-8110-4EE6-BFB2-3F619405E1FF}" type="presOf" srcId="{3B116F31-76FA-4EE2-B8AA-393B591AC7D6}" destId="{B3A3D202-6B7A-49AB-9747-3D01395C61A5}" srcOrd="0" destOrd="0" presId="urn:microsoft.com/office/officeart/2005/8/layout/hierarchy4"/>
    <dgm:cxn modelId="{7A080D22-7B6C-4491-96C1-7F445449AB7B}" type="presOf" srcId="{BC1E8C24-BB00-454A-93A3-040CD8E7AED6}" destId="{FB3C0A1D-AF9A-4B06-AE4A-C3B37771AEFB}" srcOrd="0" destOrd="0" presId="urn:microsoft.com/office/officeart/2005/8/layout/hierarchy4"/>
    <dgm:cxn modelId="{A66777ED-4FEB-44FD-AD1B-03A9AAEE8EE3}" type="presOf" srcId="{2F428BD0-8D22-4A9F-AD7E-323421F896E5}" destId="{264F666A-735E-4771-AE7F-A85EB98F275E}" srcOrd="0" destOrd="0" presId="urn:microsoft.com/office/officeart/2005/8/layout/hierarchy4"/>
    <dgm:cxn modelId="{EE575F38-023C-4C2D-9D62-5C616C04075B}" type="presOf" srcId="{6BB98AD0-17CB-4F44-83B6-EC860924DC28}" destId="{9BB353A9-5361-4F84-B867-3E3EF77B0C12}" srcOrd="0" destOrd="0" presId="urn:microsoft.com/office/officeart/2005/8/layout/hierarchy4"/>
    <dgm:cxn modelId="{E8B305F8-F40A-4F16-8A56-0E17258D9BEE}" srcId="{28EA9DDC-3BC8-4885-A3F4-2A33EB95FC0C}" destId="{7E027AA6-46C4-41E0-AA67-915193F1489C}" srcOrd="0" destOrd="0" parTransId="{5E77DAD4-C3CA-4AF6-A595-1EFF0958CAE2}" sibTransId="{52A78B62-0FE8-4A2E-806E-5FEDC2B3AF73}"/>
    <dgm:cxn modelId="{1BB58139-93E8-41D6-8E0C-73D229BFB94F}" type="presOf" srcId="{8C39DC63-FD2A-4220-B400-41D198178297}" destId="{063AE57E-196A-43A6-A56B-8A2D15D2BD7B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2975B45F-E8DD-402B-ADF2-FC5C61AC4360}" type="presOf" srcId="{7E027AA6-46C4-41E0-AA67-915193F1489C}" destId="{F630C7F5-44EC-4BCF-A6ED-9E703EE3F8BE}" srcOrd="0" destOrd="0" presId="urn:microsoft.com/office/officeart/2005/8/layout/hierarchy4"/>
    <dgm:cxn modelId="{49F1D1B4-657F-4367-8443-CB62B272F1B1}" type="presOf" srcId="{7D8E0D62-FEB6-4107-9B52-486E326CBCEB}" destId="{13C6ED0A-CE15-4393-A38C-F2475A42F62F}" srcOrd="0" destOrd="0" presId="urn:microsoft.com/office/officeart/2005/8/layout/hierarchy4"/>
    <dgm:cxn modelId="{FE6F010C-5A7C-4B80-BEF7-4DBC8BE89B78}" srcId="{BC1E8C24-BB00-454A-93A3-040CD8E7AED6}" destId="{28EA9DDC-3BC8-4885-A3F4-2A33EB95FC0C}" srcOrd="3" destOrd="0" parTransId="{4099F519-EE58-4D93-9F15-74241AA93AD8}" sibTransId="{4EE524CB-B3ED-484D-9903-846417345F40}"/>
    <dgm:cxn modelId="{146E5B3E-110F-437F-A9EF-F4F571912B64}" srcId="{BC1E8C24-BB00-454A-93A3-040CD8E7AED6}" destId="{7D8E0D62-FEB6-4107-9B52-486E326CBCEB}" srcOrd="0" destOrd="0" parTransId="{B2C71D70-02C3-4D4A-8841-C7F5CB110C93}" sibTransId="{EC7213BD-558C-4C25-93C4-0D32B627B25A}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481A02A2-4271-46CD-887C-C877388E8298}" type="presParOf" srcId="{264F666A-735E-4771-AE7F-A85EB98F275E}" destId="{E00D738D-5627-4A2B-8E92-76DAA5D96E8B}" srcOrd="0" destOrd="0" presId="urn:microsoft.com/office/officeart/2005/8/layout/hierarchy4"/>
    <dgm:cxn modelId="{7BF83D68-799F-4970-B670-04DBED7A61A7}" type="presParOf" srcId="{E00D738D-5627-4A2B-8E92-76DAA5D96E8B}" destId="{9BB353A9-5361-4F84-B867-3E3EF77B0C12}" srcOrd="0" destOrd="0" presId="urn:microsoft.com/office/officeart/2005/8/layout/hierarchy4"/>
    <dgm:cxn modelId="{B4E5B273-CF03-450A-92E1-4D46AD84AB13}" type="presParOf" srcId="{E00D738D-5627-4A2B-8E92-76DAA5D96E8B}" destId="{D4F66B03-79FC-4E70-A415-4D397189CB63}" srcOrd="1" destOrd="0" presId="urn:microsoft.com/office/officeart/2005/8/layout/hierarchy4"/>
    <dgm:cxn modelId="{1AABEFFA-C6BB-4DD3-B481-F272F9838AA8}" type="presParOf" srcId="{E00D738D-5627-4A2B-8E92-76DAA5D96E8B}" destId="{9891C87E-2604-4799-BAAA-8A36C19632A3}" srcOrd="2" destOrd="0" presId="urn:microsoft.com/office/officeart/2005/8/layout/hierarchy4"/>
    <dgm:cxn modelId="{6AFDA9EB-AC2C-4C9A-BCB1-FF14B4A640DA}" type="presParOf" srcId="{9891C87E-2604-4799-BAAA-8A36C19632A3}" destId="{69FB80F9-A5EB-4EE7-B44B-99EE379DC40D}" srcOrd="0" destOrd="0" presId="urn:microsoft.com/office/officeart/2005/8/layout/hierarchy4"/>
    <dgm:cxn modelId="{415AEC1A-BE09-4719-8A61-044C2CFD4F02}" type="presParOf" srcId="{69FB80F9-A5EB-4EE7-B44B-99EE379DC40D}" destId="{FB3C0A1D-AF9A-4B06-AE4A-C3B37771AEFB}" srcOrd="0" destOrd="0" presId="urn:microsoft.com/office/officeart/2005/8/layout/hierarchy4"/>
    <dgm:cxn modelId="{06463668-7B9A-46A6-AB4C-44082C792487}" type="presParOf" srcId="{69FB80F9-A5EB-4EE7-B44B-99EE379DC40D}" destId="{A086833A-DEC7-4848-B15A-8377F70DDBED}" srcOrd="1" destOrd="0" presId="urn:microsoft.com/office/officeart/2005/8/layout/hierarchy4"/>
    <dgm:cxn modelId="{922E53F8-0EC0-4CCB-8780-00088AC34CCA}" type="presParOf" srcId="{69FB80F9-A5EB-4EE7-B44B-99EE379DC40D}" destId="{C7CA52D0-58DA-415D-AEAD-73CD01A78F0C}" srcOrd="2" destOrd="0" presId="urn:microsoft.com/office/officeart/2005/8/layout/hierarchy4"/>
    <dgm:cxn modelId="{1079BB3F-DFB8-4558-ADB0-7DACF465EEBE}" type="presParOf" srcId="{C7CA52D0-58DA-415D-AEAD-73CD01A78F0C}" destId="{577159F6-9A91-47BB-BCD6-993D6446B540}" srcOrd="0" destOrd="0" presId="urn:microsoft.com/office/officeart/2005/8/layout/hierarchy4"/>
    <dgm:cxn modelId="{5F13D400-0754-4690-B463-43B53D4CD2DD}" type="presParOf" srcId="{577159F6-9A91-47BB-BCD6-993D6446B540}" destId="{13C6ED0A-CE15-4393-A38C-F2475A42F62F}" srcOrd="0" destOrd="0" presId="urn:microsoft.com/office/officeart/2005/8/layout/hierarchy4"/>
    <dgm:cxn modelId="{1F46091F-E188-4FE5-9765-7F41273AF8C5}" type="presParOf" srcId="{577159F6-9A91-47BB-BCD6-993D6446B540}" destId="{9DFDB527-3187-4969-9D99-41B3C817A262}" srcOrd="1" destOrd="0" presId="urn:microsoft.com/office/officeart/2005/8/layout/hierarchy4"/>
    <dgm:cxn modelId="{6A06279D-DB6B-43B4-98D8-C530546C06C3}" type="presParOf" srcId="{C7CA52D0-58DA-415D-AEAD-73CD01A78F0C}" destId="{B86908AA-335C-4CE2-839D-0E763263A889}" srcOrd="1" destOrd="0" presId="urn:microsoft.com/office/officeart/2005/8/layout/hierarchy4"/>
    <dgm:cxn modelId="{76A1F684-5C41-4A1A-980A-11B374E3F6E7}" type="presParOf" srcId="{C7CA52D0-58DA-415D-AEAD-73CD01A78F0C}" destId="{6D09CFD5-EFCB-42DA-AF04-7A9BEBABBE17}" srcOrd="2" destOrd="0" presId="urn:microsoft.com/office/officeart/2005/8/layout/hierarchy4"/>
    <dgm:cxn modelId="{79202B32-DA8F-4DC7-AB30-0434FED22F0F}" type="presParOf" srcId="{6D09CFD5-EFCB-42DA-AF04-7A9BEBABBE17}" destId="{B3A3D202-6B7A-49AB-9747-3D01395C61A5}" srcOrd="0" destOrd="0" presId="urn:microsoft.com/office/officeart/2005/8/layout/hierarchy4"/>
    <dgm:cxn modelId="{155C5C1D-1E7E-4334-8FB3-7E927B31A522}" type="presParOf" srcId="{6D09CFD5-EFCB-42DA-AF04-7A9BEBABBE17}" destId="{8D4A410D-9862-418C-AD0D-C979C1C44357}" srcOrd="1" destOrd="0" presId="urn:microsoft.com/office/officeart/2005/8/layout/hierarchy4"/>
    <dgm:cxn modelId="{F05794CE-0304-4957-A000-DB12596E30D3}" type="presParOf" srcId="{C7CA52D0-58DA-415D-AEAD-73CD01A78F0C}" destId="{E2558DBE-AF94-498A-B27E-8A33907AFA57}" srcOrd="3" destOrd="0" presId="urn:microsoft.com/office/officeart/2005/8/layout/hierarchy4"/>
    <dgm:cxn modelId="{27210708-5DB7-460F-B569-60EB6052EF03}" type="presParOf" srcId="{C7CA52D0-58DA-415D-AEAD-73CD01A78F0C}" destId="{01404B01-ADC2-426E-875D-638675966564}" srcOrd="4" destOrd="0" presId="urn:microsoft.com/office/officeart/2005/8/layout/hierarchy4"/>
    <dgm:cxn modelId="{0842DD4D-496C-4175-8056-5F27CEBC6512}" type="presParOf" srcId="{01404B01-ADC2-426E-875D-638675966564}" destId="{063AE57E-196A-43A6-A56B-8A2D15D2BD7B}" srcOrd="0" destOrd="0" presId="urn:microsoft.com/office/officeart/2005/8/layout/hierarchy4"/>
    <dgm:cxn modelId="{D171C7CB-AB5A-45E3-9F1C-D7BDACEF4BCE}" type="presParOf" srcId="{01404B01-ADC2-426E-875D-638675966564}" destId="{1A19828B-71A1-447C-BC04-C9D650D8FC7A}" srcOrd="1" destOrd="0" presId="urn:microsoft.com/office/officeart/2005/8/layout/hierarchy4"/>
    <dgm:cxn modelId="{24385757-B384-4A02-96DC-4966CAC58377}" type="presParOf" srcId="{C7CA52D0-58DA-415D-AEAD-73CD01A78F0C}" destId="{D6CDD3D6-01CF-4BEE-A227-E138722A8AB7}" srcOrd="5" destOrd="0" presId="urn:microsoft.com/office/officeart/2005/8/layout/hierarchy4"/>
    <dgm:cxn modelId="{261ED0AF-3DA9-4D32-B769-04EC86CF2CB0}" type="presParOf" srcId="{C7CA52D0-58DA-415D-AEAD-73CD01A78F0C}" destId="{F244631D-AA2A-4072-B59E-D765CD919067}" srcOrd="6" destOrd="0" presId="urn:microsoft.com/office/officeart/2005/8/layout/hierarchy4"/>
    <dgm:cxn modelId="{89215B63-C200-4545-8692-CEB65124CF22}" type="presParOf" srcId="{F244631D-AA2A-4072-B59E-D765CD919067}" destId="{1620C5B4-CF7D-494C-94DE-C0ADC15B1B5E}" srcOrd="0" destOrd="0" presId="urn:microsoft.com/office/officeart/2005/8/layout/hierarchy4"/>
    <dgm:cxn modelId="{A600B53C-6EEC-42DC-872C-92A7B4B04AC8}" type="presParOf" srcId="{F244631D-AA2A-4072-B59E-D765CD919067}" destId="{32D98CF7-AC99-4BC3-8EF5-6F4F61B4A8D9}" srcOrd="1" destOrd="0" presId="urn:microsoft.com/office/officeart/2005/8/layout/hierarchy4"/>
    <dgm:cxn modelId="{672B05F8-A73B-46C7-8C06-F474A6C06813}" type="presParOf" srcId="{F244631D-AA2A-4072-B59E-D765CD919067}" destId="{BB195180-16DE-4067-B0D7-D7E018C27430}" srcOrd="2" destOrd="0" presId="urn:microsoft.com/office/officeart/2005/8/layout/hierarchy4"/>
    <dgm:cxn modelId="{279AC97B-BA88-40BB-88F4-B32AD1F01271}" type="presParOf" srcId="{BB195180-16DE-4067-B0D7-D7E018C27430}" destId="{6CC038E9-A003-449E-9484-FDA1420184DF}" srcOrd="0" destOrd="0" presId="urn:microsoft.com/office/officeart/2005/8/layout/hierarchy4"/>
    <dgm:cxn modelId="{53F56659-C595-4FFC-BE83-C4A0C8040A70}" type="presParOf" srcId="{6CC038E9-A003-449E-9484-FDA1420184DF}" destId="{F630C7F5-44EC-4BCF-A6ED-9E703EE3F8BE}" srcOrd="0" destOrd="0" presId="urn:microsoft.com/office/officeart/2005/8/layout/hierarchy4"/>
    <dgm:cxn modelId="{C05E896C-A1F9-4B48-B9C4-205873D4CBC8}" type="presParOf" srcId="{6CC038E9-A003-449E-9484-FDA1420184DF}" destId="{C7B9A64B-A7D7-4CA6-A1E1-2FC3340B32C0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10.2 Gerenciamento de resposta a desastres 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10.3 Coordenação com agências de emergência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10.1 Gerenciamento de dados de desastres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9AC8507-29DE-471A-8919-F143A6E544FC}">
      <dgm:prSet phldrT="[Texto]"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BB44AB9F-59A3-4D61-9941-109A3A2CCB26}" type="pres">
      <dgm:prSet presAssocID="{E288E097-5705-4681-B39C-C5318E524560}" presName="sibSpaceThree" presStyleCnt="0"/>
      <dgm:spPr/>
    </dgm:pt>
    <dgm:pt modelId="{9E1AAEBA-424F-4F7D-8F48-C6CBF0CE0497}" type="pres">
      <dgm:prSet presAssocID="{4FF04DA8-94D6-4892-8301-F31E68D5391D}" presName="vertThree" presStyleCnt="0"/>
      <dgm:spPr/>
    </dgm:pt>
    <dgm:pt modelId="{628491EE-24F1-4E69-A376-21DA9A733B02}" type="pres">
      <dgm:prSet presAssocID="{4FF04DA8-94D6-4892-8301-F31E68D5391D}" presName="txThree" presStyleLbl="node3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B257590-101A-4E88-B180-A963E5067A01}" type="pres">
      <dgm:prSet presAssocID="{4FF04DA8-94D6-4892-8301-F31E68D5391D}" presName="horzThree" presStyleCnt="0"/>
      <dgm:spPr/>
    </dgm:pt>
    <dgm:pt modelId="{CA249F88-FF9B-4F3E-A06C-6F6A6023FAFF}" type="pres">
      <dgm:prSet presAssocID="{270921F5-C7EC-4C28-937E-8DEF277CD96C}" presName="sibSpaceThree" presStyleCnt="0"/>
      <dgm:spPr/>
    </dgm:pt>
    <dgm:pt modelId="{3750CEBD-E7EC-4C80-A2CF-9F09EEA414C9}" type="pres">
      <dgm:prSet presAssocID="{FD2FDD07-9394-4180-BCEC-BA66D98AAAD4}" presName="vertThree" presStyleCnt="0"/>
      <dgm:spPr/>
    </dgm:pt>
    <dgm:pt modelId="{84601956-4ABE-4AE8-83C1-D858F89CA304}" type="pres">
      <dgm:prSet presAssocID="{FD2FDD07-9394-4180-BCEC-BA66D98AAAD4}" presName="txThree" presStyleLbl="node3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79672AE-58C5-466C-BB57-00A4FB83967D}" type="pres">
      <dgm:prSet presAssocID="{FD2FDD07-9394-4180-BCEC-BA66D98AAAD4}" presName="parTransThree" presStyleCnt="0"/>
      <dgm:spPr/>
    </dgm:pt>
    <dgm:pt modelId="{019FA97B-38B7-47D1-A692-5FAC824E1132}" type="pres">
      <dgm:prSet presAssocID="{FD2FDD07-9394-4180-BCEC-BA66D98AAAD4}" presName="horzThree" presStyleCnt="0"/>
      <dgm:spPr/>
    </dgm:pt>
    <dgm:pt modelId="{E6E38FAB-AE82-444B-AF8F-86369014078C}" type="pres">
      <dgm:prSet presAssocID="{49AC8507-29DE-471A-8919-F143A6E544FC}" presName="vertFour" presStyleCnt="0">
        <dgm:presLayoutVars>
          <dgm:chPref val="3"/>
        </dgm:presLayoutVars>
      </dgm:prSet>
      <dgm:spPr/>
    </dgm:pt>
    <dgm:pt modelId="{0C34A59F-14BC-4F71-872B-D8EB28BE7E4F}" type="pres">
      <dgm:prSet presAssocID="{49AC8507-29DE-471A-8919-F143A6E544FC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DEFCC7-E335-4B23-917E-227BA07E7159}" type="pres">
      <dgm:prSet presAssocID="{49AC8507-29DE-471A-8919-F143A6E544FC}" presName="horzFour" presStyleCnt="0"/>
      <dgm:spPr/>
    </dgm:pt>
  </dgm:ptLst>
  <dgm:cxnLst>
    <dgm:cxn modelId="{C4D94846-34FF-4C97-A70C-CC3A93ACC661}" type="presOf" srcId="{BBF3DA71-4746-4008-BC7A-609578265D55}" destId="{46059326-4E84-40C9-ACCE-F7372A8F37BA}" srcOrd="0" destOrd="0" presId="urn:microsoft.com/office/officeart/2005/8/layout/hierarchy4"/>
    <dgm:cxn modelId="{438DECE9-8750-49AE-B4E1-87305AC7F501}" type="presOf" srcId="{49AC8507-29DE-471A-8919-F143A6E544FC}" destId="{0C34A59F-14BC-4F71-872B-D8EB28BE7E4F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5D0C6B0D-C4B9-4FB7-A34D-110FF3305509}" type="presOf" srcId="{FD2FDD07-9394-4180-BCEC-BA66D98AAAD4}" destId="{84601956-4ABE-4AE8-83C1-D858F89CA304}" srcOrd="0" destOrd="0" presId="urn:microsoft.com/office/officeart/2005/8/layout/hierarchy4"/>
    <dgm:cxn modelId="{33E81D13-1866-42D2-A547-C68DCF4E82A4}" srcId="{BC1E8C24-BB00-454A-93A3-040CD8E7AED6}" destId="{4FF04DA8-94D6-4892-8301-F31E68D5391D}" srcOrd="1" destOrd="0" parTransId="{AA1AB69E-EB94-48BC-BE4A-86CDEDD783D1}" sibTransId="{270921F5-C7EC-4C28-937E-8DEF277CD96C}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0C4A5C5E-3528-4286-B62C-8F9B8805E098}" srcId="{FD2FDD07-9394-4180-BCEC-BA66D98AAAD4}" destId="{49AC8507-29DE-471A-8919-F143A6E544FC}" srcOrd="0" destOrd="0" parTransId="{30FC4A56-8B20-4564-AC53-A333D1BB42A9}" sibTransId="{96AE29BB-0169-4344-9D25-126D7791B2BD}"/>
    <dgm:cxn modelId="{CE869999-9134-477F-90B0-73BFF6BF1FD6}" type="presOf" srcId="{4FF04DA8-94D6-4892-8301-F31E68D5391D}" destId="{628491EE-24F1-4E69-A376-21DA9A733B02}" srcOrd="0" destOrd="0" presId="urn:microsoft.com/office/officeart/2005/8/layout/hierarchy4"/>
    <dgm:cxn modelId="{2F0EF698-D9B3-4127-9DE9-AD5463D07BC0}" type="presOf" srcId="{BC1E8C24-BB00-454A-93A3-040CD8E7AED6}" destId="{FB3C0A1D-AF9A-4B06-AE4A-C3B37771AEFB}" srcOrd="0" destOrd="0" presId="urn:microsoft.com/office/officeart/2005/8/layout/hierarchy4"/>
    <dgm:cxn modelId="{AFC786AC-6406-49E5-9601-98AD4C245540}" type="presOf" srcId="{2F428BD0-8D22-4A9F-AD7E-323421F896E5}" destId="{264F666A-735E-4771-AE7F-A85EB98F275E}" srcOrd="0" destOrd="0" presId="urn:microsoft.com/office/officeart/2005/8/layout/hierarchy4"/>
    <dgm:cxn modelId="{3D4CFF52-F815-44EF-B59E-D6F686BC9EF3}" type="presOf" srcId="{6BB98AD0-17CB-4F44-83B6-EC860924DC28}" destId="{9BB353A9-5361-4F84-B867-3E3EF77B0C12}" srcOrd="0" destOrd="0" presId="urn:microsoft.com/office/officeart/2005/8/layout/hierarchy4"/>
    <dgm:cxn modelId="{ABEA5628-6C68-4D44-8BF8-581B730B87F5}" srcId="{BC1E8C24-BB00-454A-93A3-040CD8E7AED6}" destId="{FD2FDD07-9394-4180-BCEC-BA66D98AAAD4}" srcOrd="2" destOrd="0" parTransId="{B83C9111-229F-4EE5-A960-F0F42274C5A2}" sibTransId="{C19AC1C4-6FB7-4F44-BC77-0C9DDD9E9B9D}"/>
    <dgm:cxn modelId="{A2337FA8-E0B9-45A7-B30A-1D3EB487D1B6}" type="presParOf" srcId="{264F666A-735E-4771-AE7F-A85EB98F275E}" destId="{E00D738D-5627-4A2B-8E92-76DAA5D96E8B}" srcOrd="0" destOrd="0" presId="urn:microsoft.com/office/officeart/2005/8/layout/hierarchy4"/>
    <dgm:cxn modelId="{B8BEDA16-B3B2-4DC1-8830-4047824971BA}" type="presParOf" srcId="{E00D738D-5627-4A2B-8E92-76DAA5D96E8B}" destId="{9BB353A9-5361-4F84-B867-3E3EF77B0C12}" srcOrd="0" destOrd="0" presId="urn:microsoft.com/office/officeart/2005/8/layout/hierarchy4"/>
    <dgm:cxn modelId="{8DFCD26D-D07E-42CB-82EF-850D366B75B3}" type="presParOf" srcId="{E00D738D-5627-4A2B-8E92-76DAA5D96E8B}" destId="{D4F66B03-79FC-4E70-A415-4D397189CB63}" srcOrd="1" destOrd="0" presId="urn:microsoft.com/office/officeart/2005/8/layout/hierarchy4"/>
    <dgm:cxn modelId="{52454832-52BD-455E-A06B-BBA80BC2DF04}" type="presParOf" srcId="{E00D738D-5627-4A2B-8E92-76DAA5D96E8B}" destId="{9891C87E-2604-4799-BAAA-8A36C19632A3}" srcOrd="2" destOrd="0" presId="urn:microsoft.com/office/officeart/2005/8/layout/hierarchy4"/>
    <dgm:cxn modelId="{C1CA256F-A4B2-408A-B6BC-ACF2EB2A0132}" type="presParOf" srcId="{9891C87E-2604-4799-BAAA-8A36C19632A3}" destId="{69FB80F9-A5EB-4EE7-B44B-99EE379DC40D}" srcOrd="0" destOrd="0" presId="urn:microsoft.com/office/officeart/2005/8/layout/hierarchy4"/>
    <dgm:cxn modelId="{EBBFAB1B-024B-4F75-99D7-0B686285AB28}" type="presParOf" srcId="{69FB80F9-A5EB-4EE7-B44B-99EE379DC40D}" destId="{FB3C0A1D-AF9A-4B06-AE4A-C3B37771AEFB}" srcOrd="0" destOrd="0" presId="urn:microsoft.com/office/officeart/2005/8/layout/hierarchy4"/>
    <dgm:cxn modelId="{A84B3D92-20AC-49CA-8B68-F10CDB6D7A4B}" type="presParOf" srcId="{69FB80F9-A5EB-4EE7-B44B-99EE379DC40D}" destId="{A086833A-DEC7-4848-B15A-8377F70DDBED}" srcOrd="1" destOrd="0" presId="urn:microsoft.com/office/officeart/2005/8/layout/hierarchy4"/>
    <dgm:cxn modelId="{F82DB321-239D-4077-A9EB-C1C403D71F92}" type="presParOf" srcId="{69FB80F9-A5EB-4EE7-B44B-99EE379DC40D}" destId="{C7CA52D0-58DA-415D-AEAD-73CD01A78F0C}" srcOrd="2" destOrd="0" presId="urn:microsoft.com/office/officeart/2005/8/layout/hierarchy4"/>
    <dgm:cxn modelId="{6D656096-BA88-45F5-9DF7-EABC48AD79C2}" type="presParOf" srcId="{C7CA52D0-58DA-415D-AEAD-73CD01A78F0C}" destId="{6FE8509D-C136-46E2-A20E-F026E95535C6}" srcOrd="0" destOrd="0" presId="urn:microsoft.com/office/officeart/2005/8/layout/hierarchy4"/>
    <dgm:cxn modelId="{CDADCB3C-BF25-4010-AA5F-B250049E87A3}" type="presParOf" srcId="{6FE8509D-C136-46E2-A20E-F026E95535C6}" destId="{46059326-4E84-40C9-ACCE-F7372A8F37BA}" srcOrd="0" destOrd="0" presId="urn:microsoft.com/office/officeart/2005/8/layout/hierarchy4"/>
    <dgm:cxn modelId="{7494D6D0-EEEF-498C-9898-8C496E211C5D}" type="presParOf" srcId="{6FE8509D-C136-46E2-A20E-F026E95535C6}" destId="{DF9AA8F9-D8D4-429E-A400-7207B7F0D5B6}" srcOrd="1" destOrd="0" presId="urn:microsoft.com/office/officeart/2005/8/layout/hierarchy4"/>
    <dgm:cxn modelId="{BE487484-0F44-4950-A6EA-F50AF4AA0661}" type="presParOf" srcId="{C7CA52D0-58DA-415D-AEAD-73CD01A78F0C}" destId="{BB44AB9F-59A3-4D61-9941-109A3A2CCB26}" srcOrd="1" destOrd="0" presId="urn:microsoft.com/office/officeart/2005/8/layout/hierarchy4"/>
    <dgm:cxn modelId="{9EC2D64B-5D7A-4164-B14A-C8C362309CFD}" type="presParOf" srcId="{C7CA52D0-58DA-415D-AEAD-73CD01A78F0C}" destId="{9E1AAEBA-424F-4F7D-8F48-C6CBF0CE0497}" srcOrd="2" destOrd="0" presId="urn:microsoft.com/office/officeart/2005/8/layout/hierarchy4"/>
    <dgm:cxn modelId="{80A45F6A-1904-4511-AFFA-4180134BFF63}" type="presParOf" srcId="{9E1AAEBA-424F-4F7D-8F48-C6CBF0CE0497}" destId="{628491EE-24F1-4E69-A376-21DA9A733B02}" srcOrd="0" destOrd="0" presId="urn:microsoft.com/office/officeart/2005/8/layout/hierarchy4"/>
    <dgm:cxn modelId="{8AD0BB62-1445-4CDF-8FFC-3D0DA688D210}" type="presParOf" srcId="{9E1AAEBA-424F-4F7D-8F48-C6CBF0CE0497}" destId="{BB257590-101A-4E88-B180-A963E5067A01}" srcOrd="1" destOrd="0" presId="urn:microsoft.com/office/officeart/2005/8/layout/hierarchy4"/>
    <dgm:cxn modelId="{4DF5FFA3-5AC2-4E49-B74A-6DCD48BF18AA}" type="presParOf" srcId="{C7CA52D0-58DA-415D-AEAD-73CD01A78F0C}" destId="{CA249F88-FF9B-4F3E-A06C-6F6A6023FAFF}" srcOrd="3" destOrd="0" presId="urn:microsoft.com/office/officeart/2005/8/layout/hierarchy4"/>
    <dgm:cxn modelId="{036C5B05-879D-49AB-B7BA-4680F26594FB}" type="presParOf" srcId="{C7CA52D0-58DA-415D-AEAD-73CD01A78F0C}" destId="{3750CEBD-E7EC-4C80-A2CF-9F09EEA414C9}" srcOrd="4" destOrd="0" presId="urn:microsoft.com/office/officeart/2005/8/layout/hierarchy4"/>
    <dgm:cxn modelId="{68086966-AEF0-4050-B090-C063E389997A}" type="presParOf" srcId="{3750CEBD-E7EC-4C80-A2CF-9F09EEA414C9}" destId="{84601956-4ABE-4AE8-83C1-D858F89CA304}" srcOrd="0" destOrd="0" presId="urn:microsoft.com/office/officeart/2005/8/layout/hierarchy4"/>
    <dgm:cxn modelId="{43F8BA70-B38B-4E95-ACB3-43DB0A73232E}" type="presParOf" srcId="{3750CEBD-E7EC-4C80-A2CF-9F09EEA414C9}" destId="{879672AE-58C5-466C-BB57-00A4FB83967D}" srcOrd="1" destOrd="0" presId="urn:microsoft.com/office/officeart/2005/8/layout/hierarchy4"/>
    <dgm:cxn modelId="{1679061E-BC19-49CF-9344-47AB830139C8}" type="presParOf" srcId="{3750CEBD-E7EC-4C80-A2CF-9F09EEA414C9}" destId="{019FA97B-38B7-47D1-A692-5FAC824E1132}" srcOrd="2" destOrd="0" presId="urn:microsoft.com/office/officeart/2005/8/layout/hierarchy4"/>
    <dgm:cxn modelId="{4475E070-981D-46CB-B446-E67F67FB3423}" type="presParOf" srcId="{019FA97B-38B7-47D1-A692-5FAC824E1132}" destId="{E6E38FAB-AE82-444B-AF8F-86369014078C}" srcOrd="0" destOrd="0" presId="urn:microsoft.com/office/officeart/2005/8/layout/hierarchy4"/>
    <dgm:cxn modelId="{E7374BD8-BAAE-4348-B2B1-479A50AEEAE4}" type="presParOf" srcId="{E6E38FAB-AE82-444B-AF8F-86369014078C}" destId="{0C34A59F-14BC-4F71-872B-D8EB28BE7E4F}" srcOrd="0" destOrd="0" presId="urn:microsoft.com/office/officeart/2005/8/layout/hierarchy4"/>
    <dgm:cxn modelId="{FDE99FF0-D384-477B-94E0-1CE09DA5D8C6}" type="presParOf" srcId="{E6E38FAB-AE82-444B-AF8F-86369014078C}" destId="{57DEFCC7-E335-4B23-917E-227BA07E7159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10.2 Gerenciamento de resposta a desastres 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10.3 Coordenação com agências de emergência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10.1 Gerenciamento de dados de desastres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9AC8507-29DE-471A-8919-F143A6E544FC}">
      <dgm:prSet phldrT="[Texto]"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BB44AB9F-59A3-4D61-9941-109A3A2CCB26}" type="pres">
      <dgm:prSet presAssocID="{E288E097-5705-4681-B39C-C5318E524560}" presName="sibSpaceThree" presStyleCnt="0"/>
      <dgm:spPr/>
    </dgm:pt>
    <dgm:pt modelId="{9E1AAEBA-424F-4F7D-8F48-C6CBF0CE0497}" type="pres">
      <dgm:prSet presAssocID="{4FF04DA8-94D6-4892-8301-F31E68D5391D}" presName="vertThree" presStyleCnt="0"/>
      <dgm:spPr/>
    </dgm:pt>
    <dgm:pt modelId="{628491EE-24F1-4E69-A376-21DA9A733B02}" type="pres">
      <dgm:prSet presAssocID="{4FF04DA8-94D6-4892-8301-F31E68D5391D}" presName="txThree" presStyleLbl="node3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B257590-101A-4E88-B180-A963E5067A01}" type="pres">
      <dgm:prSet presAssocID="{4FF04DA8-94D6-4892-8301-F31E68D5391D}" presName="horzThree" presStyleCnt="0"/>
      <dgm:spPr/>
    </dgm:pt>
    <dgm:pt modelId="{CA249F88-FF9B-4F3E-A06C-6F6A6023FAFF}" type="pres">
      <dgm:prSet presAssocID="{270921F5-C7EC-4C28-937E-8DEF277CD96C}" presName="sibSpaceThree" presStyleCnt="0"/>
      <dgm:spPr/>
    </dgm:pt>
    <dgm:pt modelId="{3750CEBD-E7EC-4C80-A2CF-9F09EEA414C9}" type="pres">
      <dgm:prSet presAssocID="{FD2FDD07-9394-4180-BCEC-BA66D98AAAD4}" presName="vertThree" presStyleCnt="0"/>
      <dgm:spPr/>
    </dgm:pt>
    <dgm:pt modelId="{84601956-4ABE-4AE8-83C1-D858F89CA304}" type="pres">
      <dgm:prSet presAssocID="{FD2FDD07-9394-4180-BCEC-BA66D98AAAD4}" presName="txThree" presStyleLbl="node3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79672AE-58C5-466C-BB57-00A4FB83967D}" type="pres">
      <dgm:prSet presAssocID="{FD2FDD07-9394-4180-BCEC-BA66D98AAAD4}" presName="parTransThree" presStyleCnt="0"/>
      <dgm:spPr/>
    </dgm:pt>
    <dgm:pt modelId="{019FA97B-38B7-47D1-A692-5FAC824E1132}" type="pres">
      <dgm:prSet presAssocID="{FD2FDD07-9394-4180-BCEC-BA66D98AAAD4}" presName="horzThree" presStyleCnt="0"/>
      <dgm:spPr/>
    </dgm:pt>
    <dgm:pt modelId="{E6E38FAB-AE82-444B-AF8F-86369014078C}" type="pres">
      <dgm:prSet presAssocID="{49AC8507-29DE-471A-8919-F143A6E544FC}" presName="vertFour" presStyleCnt="0">
        <dgm:presLayoutVars>
          <dgm:chPref val="3"/>
        </dgm:presLayoutVars>
      </dgm:prSet>
      <dgm:spPr/>
    </dgm:pt>
    <dgm:pt modelId="{0C34A59F-14BC-4F71-872B-D8EB28BE7E4F}" type="pres">
      <dgm:prSet presAssocID="{49AC8507-29DE-471A-8919-F143A6E544FC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DEFCC7-E335-4B23-917E-227BA07E7159}" type="pres">
      <dgm:prSet presAssocID="{49AC8507-29DE-471A-8919-F143A6E544FC}" presName="horzFour" presStyleCnt="0"/>
      <dgm:spPr/>
    </dgm:pt>
  </dgm:ptLst>
  <dgm:cxnLst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0C4A5C5E-3528-4286-B62C-8F9B8805E098}" srcId="{FD2FDD07-9394-4180-BCEC-BA66D98AAAD4}" destId="{49AC8507-29DE-471A-8919-F143A6E544FC}" srcOrd="0" destOrd="0" parTransId="{30FC4A56-8B20-4564-AC53-A333D1BB42A9}" sibTransId="{96AE29BB-0169-4344-9D25-126D7791B2BD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B781DF05-7F2B-42D1-A96B-1EA46F3049B7}" type="presOf" srcId="{2F428BD0-8D22-4A9F-AD7E-323421F896E5}" destId="{264F666A-735E-4771-AE7F-A85EB98F275E}" srcOrd="0" destOrd="0" presId="urn:microsoft.com/office/officeart/2005/8/layout/hierarchy4"/>
    <dgm:cxn modelId="{79AD848E-9378-435A-BF1E-46037BDC9625}" type="presOf" srcId="{BC1E8C24-BB00-454A-93A3-040CD8E7AED6}" destId="{FB3C0A1D-AF9A-4B06-AE4A-C3B37771AEFB}" srcOrd="0" destOrd="0" presId="urn:microsoft.com/office/officeart/2005/8/layout/hierarchy4"/>
    <dgm:cxn modelId="{33E81D13-1866-42D2-A547-C68DCF4E82A4}" srcId="{BC1E8C24-BB00-454A-93A3-040CD8E7AED6}" destId="{4FF04DA8-94D6-4892-8301-F31E68D5391D}" srcOrd="1" destOrd="0" parTransId="{AA1AB69E-EB94-48BC-BE4A-86CDEDD783D1}" sibTransId="{270921F5-C7EC-4C28-937E-8DEF277CD96C}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5E19AC4F-2BC8-4259-A6CA-026F0E9ABA6C}" type="presOf" srcId="{FD2FDD07-9394-4180-BCEC-BA66D98AAAD4}" destId="{84601956-4ABE-4AE8-83C1-D858F89CA304}" srcOrd="0" destOrd="0" presId="urn:microsoft.com/office/officeart/2005/8/layout/hierarchy4"/>
    <dgm:cxn modelId="{9CF77DA3-C2B8-4C08-8AD0-53BE2D249148}" type="presOf" srcId="{49AC8507-29DE-471A-8919-F143A6E544FC}" destId="{0C34A59F-14BC-4F71-872B-D8EB28BE7E4F}" srcOrd="0" destOrd="0" presId="urn:microsoft.com/office/officeart/2005/8/layout/hierarchy4"/>
    <dgm:cxn modelId="{6F4894F0-AC18-4FE4-825E-261739EF1380}" type="presOf" srcId="{BBF3DA71-4746-4008-BC7A-609578265D55}" destId="{46059326-4E84-40C9-ACCE-F7372A8F37BA}" srcOrd="0" destOrd="0" presId="urn:microsoft.com/office/officeart/2005/8/layout/hierarchy4"/>
    <dgm:cxn modelId="{ABEA5628-6C68-4D44-8BF8-581B730B87F5}" srcId="{BC1E8C24-BB00-454A-93A3-040CD8E7AED6}" destId="{FD2FDD07-9394-4180-BCEC-BA66D98AAAD4}" srcOrd="2" destOrd="0" parTransId="{B83C9111-229F-4EE5-A960-F0F42274C5A2}" sibTransId="{C19AC1C4-6FB7-4F44-BC77-0C9DDD9E9B9D}"/>
    <dgm:cxn modelId="{1707A89D-CE8E-4B67-983D-AA4C2F25D144}" type="presOf" srcId="{6BB98AD0-17CB-4F44-83B6-EC860924DC28}" destId="{9BB353A9-5361-4F84-B867-3E3EF77B0C12}" srcOrd="0" destOrd="0" presId="urn:microsoft.com/office/officeart/2005/8/layout/hierarchy4"/>
    <dgm:cxn modelId="{17E65114-D7E1-4A1F-9CE8-8A66B2D3670B}" type="presOf" srcId="{4FF04DA8-94D6-4892-8301-F31E68D5391D}" destId="{628491EE-24F1-4E69-A376-21DA9A733B02}" srcOrd="0" destOrd="0" presId="urn:microsoft.com/office/officeart/2005/8/layout/hierarchy4"/>
    <dgm:cxn modelId="{851ACCF7-707F-4D50-828B-7FDACE6F81CE}" type="presParOf" srcId="{264F666A-735E-4771-AE7F-A85EB98F275E}" destId="{E00D738D-5627-4A2B-8E92-76DAA5D96E8B}" srcOrd="0" destOrd="0" presId="urn:microsoft.com/office/officeart/2005/8/layout/hierarchy4"/>
    <dgm:cxn modelId="{EC42B3A7-592A-4AD6-9A03-928C008E043F}" type="presParOf" srcId="{E00D738D-5627-4A2B-8E92-76DAA5D96E8B}" destId="{9BB353A9-5361-4F84-B867-3E3EF77B0C12}" srcOrd="0" destOrd="0" presId="urn:microsoft.com/office/officeart/2005/8/layout/hierarchy4"/>
    <dgm:cxn modelId="{D123781A-D8FC-4D6B-9498-1DF4E7C67F46}" type="presParOf" srcId="{E00D738D-5627-4A2B-8E92-76DAA5D96E8B}" destId="{D4F66B03-79FC-4E70-A415-4D397189CB63}" srcOrd="1" destOrd="0" presId="urn:microsoft.com/office/officeart/2005/8/layout/hierarchy4"/>
    <dgm:cxn modelId="{20A99727-E431-4490-8718-C466047114BD}" type="presParOf" srcId="{E00D738D-5627-4A2B-8E92-76DAA5D96E8B}" destId="{9891C87E-2604-4799-BAAA-8A36C19632A3}" srcOrd="2" destOrd="0" presId="urn:microsoft.com/office/officeart/2005/8/layout/hierarchy4"/>
    <dgm:cxn modelId="{798961FC-4797-4DA4-A469-01FB16B9CF95}" type="presParOf" srcId="{9891C87E-2604-4799-BAAA-8A36C19632A3}" destId="{69FB80F9-A5EB-4EE7-B44B-99EE379DC40D}" srcOrd="0" destOrd="0" presId="urn:microsoft.com/office/officeart/2005/8/layout/hierarchy4"/>
    <dgm:cxn modelId="{E58A72CE-C162-49EC-A1BC-E2ACBE2B704E}" type="presParOf" srcId="{69FB80F9-A5EB-4EE7-B44B-99EE379DC40D}" destId="{FB3C0A1D-AF9A-4B06-AE4A-C3B37771AEFB}" srcOrd="0" destOrd="0" presId="urn:microsoft.com/office/officeart/2005/8/layout/hierarchy4"/>
    <dgm:cxn modelId="{CB26E9A5-B1B4-4E03-B4FD-60A33AD71F09}" type="presParOf" srcId="{69FB80F9-A5EB-4EE7-B44B-99EE379DC40D}" destId="{A086833A-DEC7-4848-B15A-8377F70DDBED}" srcOrd="1" destOrd="0" presId="urn:microsoft.com/office/officeart/2005/8/layout/hierarchy4"/>
    <dgm:cxn modelId="{4A2EF801-A2C8-43C4-B433-2B727A2EA2F3}" type="presParOf" srcId="{69FB80F9-A5EB-4EE7-B44B-99EE379DC40D}" destId="{C7CA52D0-58DA-415D-AEAD-73CD01A78F0C}" srcOrd="2" destOrd="0" presId="urn:microsoft.com/office/officeart/2005/8/layout/hierarchy4"/>
    <dgm:cxn modelId="{32DC6F67-137B-4A84-86A1-BF394E5918C8}" type="presParOf" srcId="{C7CA52D0-58DA-415D-AEAD-73CD01A78F0C}" destId="{6FE8509D-C136-46E2-A20E-F026E95535C6}" srcOrd="0" destOrd="0" presId="urn:microsoft.com/office/officeart/2005/8/layout/hierarchy4"/>
    <dgm:cxn modelId="{F686D5DC-B11F-408A-A5DE-26A5A9FA1907}" type="presParOf" srcId="{6FE8509D-C136-46E2-A20E-F026E95535C6}" destId="{46059326-4E84-40C9-ACCE-F7372A8F37BA}" srcOrd="0" destOrd="0" presId="urn:microsoft.com/office/officeart/2005/8/layout/hierarchy4"/>
    <dgm:cxn modelId="{617016F2-6FAF-4DB3-9411-79277C6297A3}" type="presParOf" srcId="{6FE8509D-C136-46E2-A20E-F026E95535C6}" destId="{DF9AA8F9-D8D4-429E-A400-7207B7F0D5B6}" srcOrd="1" destOrd="0" presId="urn:microsoft.com/office/officeart/2005/8/layout/hierarchy4"/>
    <dgm:cxn modelId="{34CA1BA2-F209-44C4-B125-903E7D734865}" type="presParOf" srcId="{C7CA52D0-58DA-415D-AEAD-73CD01A78F0C}" destId="{BB44AB9F-59A3-4D61-9941-109A3A2CCB26}" srcOrd="1" destOrd="0" presId="urn:microsoft.com/office/officeart/2005/8/layout/hierarchy4"/>
    <dgm:cxn modelId="{643FD5D7-75F0-4B27-A5E3-E738A965F39D}" type="presParOf" srcId="{C7CA52D0-58DA-415D-AEAD-73CD01A78F0C}" destId="{9E1AAEBA-424F-4F7D-8F48-C6CBF0CE0497}" srcOrd="2" destOrd="0" presId="urn:microsoft.com/office/officeart/2005/8/layout/hierarchy4"/>
    <dgm:cxn modelId="{5F4829D9-2BD0-4726-B1D3-951CA76C1A7E}" type="presParOf" srcId="{9E1AAEBA-424F-4F7D-8F48-C6CBF0CE0497}" destId="{628491EE-24F1-4E69-A376-21DA9A733B02}" srcOrd="0" destOrd="0" presId="urn:microsoft.com/office/officeart/2005/8/layout/hierarchy4"/>
    <dgm:cxn modelId="{4FB0A381-731D-4876-BA70-3709E201D50A}" type="presParOf" srcId="{9E1AAEBA-424F-4F7D-8F48-C6CBF0CE0497}" destId="{BB257590-101A-4E88-B180-A963E5067A01}" srcOrd="1" destOrd="0" presId="urn:microsoft.com/office/officeart/2005/8/layout/hierarchy4"/>
    <dgm:cxn modelId="{DD4D428A-633A-4BA9-97B5-F4E900490A94}" type="presParOf" srcId="{C7CA52D0-58DA-415D-AEAD-73CD01A78F0C}" destId="{CA249F88-FF9B-4F3E-A06C-6F6A6023FAFF}" srcOrd="3" destOrd="0" presId="urn:microsoft.com/office/officeart/2005/8/layout/hierarchy4"/>
    <dgm:cxn modelId="{EBF08D65-44D6-4935-AEF5-B374B25F929A}" type="presParOf" srcId="{C7CA52D0-58DA-415D-AEAD-73CD01A78F0C}" destId="{3750CEBD-E7EC-4C80-A2CF-9F09EEA414C9}" srcOrd="4" destOrd="0" presId="urn:microsoft.com/office/officeart/2005/8/layout/hierarchy4"/>
    <dgm:cxn modelId="{BB3089A4-2AC8-40E8-ADFA-114142AE1D16}" type="presParOf" srcId="{3750CEBD-E7EC-4C80-A2CF-9F09EEA414C9}" destId="{84601956-4ABE-4AE8-83C1-D858F89CA304}" srcOrd="0" destOrd="0" presId="urn:microsoft.com/office/officeart/2005/8/layout/hierarchy4"/>
    <dgm:cxn modelId="{65DC8BE2-608B-4FE5-BF2F-9D8BEF09D5DB}" type="presParOf" srcId="{3750CEBD-E7EC-4C80-A2CF-9F09EEA414C9}" destId="{879672AE-58C5-466C-BB57-00A4FB83967D}" srcOrd="1" destOrd="0" presId="urn:microsoft.com/office/officeart/2005/8/layout/hierarchy4"/>
    <dgm:cxn modelId="{31FA5514-42F8-46EE-8AB3-B8C49EDA3E9B}" type="presParOf" srcId="{3750CEBD-E7EC-4C80-A2CF-9F09EEA414C9}" destId="{019FA97B-38B7-47D1-A692-5FAC824E1132}" srcOrd="2" destOrd="0" presId="urn:microsoft.com/office/officeart/2005/8/layout/hierarchy4"/>
    <dgm:cxn modelId="{F160BE16-EB29-48E3-AB94-B1F1A0E63767}" type="presParOf" srcId="{019FA97B-38B7-47D1-A692-5FAC824E1132}" destId="{E6E38FAB-AE82-444B-AF8F-86369014078C}" srcOrd="0" destOrd="0" presId="urn:microsoft.com/office/officeart/2005/8/layout/hierarchy4"/>
    <dgm:cxn modelId="{96D688B9-57E7-41D6-BE89-03CFB934DFDC}" type="presParOf" srcId="{E6E38FAB-AE82-444B-AF8F-86369014078C}" destId="{0C34A59F-14BC-4F71-872B-D8EB28BE7E4F}" srcOrd="0" destOrd="0" presId="urn:microsoft.com/office/officeart/2005/8/layout/hierarchy4"/>
    <dgm:cxn modelId="{163F58D7-44FA-4DA7-AF6D-6B32F2305A78}" type="presParOf" srcId="{E6E38FAB-AE82-444B-AF8F-86369014078C}" destId="{57DEFCC7-E335-4B23-917E-227BA07E7159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accent2">
            <a:lumMod val="50000"/>
          </a:schemeClr>
        </a:solidFill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6.1 Notificação de emergência relativa ao transporte e segurança pessoal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B116F31-76FA-4EE2-B8AA-393B591AC7D6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6.2 Recuperação de veículo após o roubo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89F04A4-FBCF-4C7F-AE78-5532098745E5}" type="parTrans" cxnId="{F569847E-E308-4061-A36A-60D5F236F8F5}">
      <dgm:prSet/>
      <dgm:spPr/>
      <dgm:t>
        <a:bodyPr/>
        <a:lstStyle/>
        <a:p>
          <a:endParaRPr lang="pt-BR"/>
        </a:p>
      </dgm:t>
    </dgm:pt>
    <dgm:pt modelId="{DA0E9C63-5888-4B6E-8CE2-7666C2DB8348}" type="sibTrans" cxnId="{F569847E-E308-4061-A36A-60D5F236F8F5}">
      <dgm:prSet/>
      <dgm:spPr/>
      <dgm:t>
        <a:bodyPr/>
        <a:lstStyle/>
        <a:p>
          <a:endParaRPr lang="pt-BR"/>
        </a:p>
      </dgm:t>
    </dgm:pt>
    <dgm:pt modelId="{8C39DC63-FD2A-4220-B400-41D198178297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6.3 Gerenciamento de veículo de emergência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0BC0A0A-1F8A-4030-BE8D-D38D280B5393}" type="parTrans" cxnId="{A2F6D400-457C-4C28-A8E4-7325D0EEE8EE}">
      <dgm:prSet/>
      <dgm:spPr/>
      <dgm:t>
        <a:bodyPr/>
        <a:lstStyle/>
        <a:p>
          <a:endParaRPr lang="pt-BR"/>
        </a:p>
      </dgm:t>
    </dgm:pt>
    <dgm:pt modelId="{37176969-D63B-456C-BB81-125A5BA7A553}" type="sibTrans" cxnId="{A2F6D400-457C-4C28-A8E4-7325D0EEE8EE}">
      <dgm:prSet/>
      <dgm:spPr/>
      <dgm:t>
        <a:bodyPr/>
        <a:lstStyle/>
        <a:p>
          <a:endParaRPr lang="pt-BR"/>
        </a:p>
      </dgm:t>
    </dgm:pt>
    <dgm:pt modelId="{28EA9DDC-3BC8-4885-A3F4-2A33EB95FC0C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6.4 Materiais perigosos e notificação de incidentes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099F519-EE58-4D93-9F15-74241AA93AD8}" type="parTrans" cxnId="{FE6F010C-5A7C-4B80-BEF7-4DBC8BE89B78}">
      <dgm:prSet/>
      <dgm:spPr/>
      <dgm:t>
        <a:bodyPr/>
        <a:lstStyle/>
        <a:p>
          <a:endParaRPr lang="pt-BR"/>
        </a:p>
      </dgm:t>
    </dgm:pt>
    <dgm:pt modelId="{4EE524CB-B3ED-484D-9903-846417345F40}" type="sibTrans" cxnId="{FE6F010C-5A7C-4B80-BEF7-4DBC8BE89B78}">
      <dgm:prSet/>
      <dgm:spPr/>
      <dgm:t>
        <a:bodyPr/>
        <a:lstStyle/>
        <a:p>
          <a:endParaRPr lang="pt-BR"/>
        </a:p>
      </dgm:t>
    </dgm:pt>
    <dgm:pt modelId="{7E027AA6-46C4-41E0-AA67-915193F1489C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E77DAD4-C3CA-4AF6-A595-1EFF0958CAE2}" type="parTrans" cxnId="{E8B305F8-F40A-4F16-8A56-0E17258D9BEE}">
      <dgm:prSet/>
      <dgm:spPr/>
      <dgm:t>
        <a:bodyPr/>
        <a:lstStyle/>
        <a:p>
          <a:endParaRPr lang="pt-BR"/>
        </a:p>
      </dgm:t>
    </dgm:pt>
    <dgm:pt modelId="{52A78B62-0FE8-4A2E-806E-5FEDC2B3AF73}" type="sibTrans" cxnId="{E8B305F8-F40A-4F16-8A56-0E17258D9BEE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577159F6-9A91-47BB-BCD6-993D6446B540}" type="pres">
      <dgm:prSet presAssocID="{7D8E0D62-FEB6-4107-9B52-486E326CBCEB}" presName="vertThree" presStyleCnt="0"/>
      <dgm:spPr/>
    </dgm:pt>
    <dgm:pt modelId="{13C6ED0A-CE15-4393-A38C-F2475A42F62F}" type="pres">
      <dgm:prSet presAssocID="{7D8E0D62-FEB6-4107-9B52-486E326CBCEB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DFDB527-3187-4969-9D99-41B3C817A262}" type="pres">
      <dgm:prSet presAssocID="{7D8E0D62-FEB6-4107-9B52-486E326CBCEB}" presName="horzThree" presStyleCnt="0"/>
      <dgm:spPr/>
    </dgm:pt>
    <dgm:pt modelId="{B86908AA-335C-4CE2-839D-0E763263A889}" type="pres">
      <dgm:prSet presAssocID="{EC7213BD-558C-4C25-93C4-0D32B627B25A}" presName="sibSpaceThree" presStyleCnt="0"/>
      <dgm:spPr/>
    </dgm:pt>
    <dgm:pt modelId="{6D09CFD5-EFCB-42DA-AF04-7A9BEBABBE17}" type="pres">
      <dgm:prSet presAssocID="{3B116F31-76FA-4EE2-B8AA-393B591AC7D6}" presName="vertThree" presStyleCnt="0"/>
      <dgm:spPr/>
    </dgm:pt>
    <dgm:pt modelId="{B3A3D202-6B7A-49AB-9747-3D01395C61A5}" type="pres">
      <dgm:prSet presAssocID="{3B116F31-76FA-4EE2-B8AA-393B591AC7D6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4A410D-9862-418C-AD0D-C979C1C44357}" type="pres">
      <dgm:prSet presAssocID="{3B116F31-76FA-4EE2-B8AA-393B591AC7D6}" presName="horzThree" presStyleCnt="0"/>
      <dgm:spPr/>
    </dgm:pt>
    <dgm:pt modelId="{E2558DBE-AF94-498A-B27E-8A33907AFA57}" type="pres">
      <dgm:prSet presAssocID="{DA0E9C63-5888-4B6E-8CE2-7666C2DB8348}" presName="sibSpaceThree" presStyleCnt="0"/>
      <dgm:spPr/>
    </dgm:pt>
    <dgm:pt modelId="{01404B01-ADC2-426E-875D-638675966564}" type="pres">
      <dgm:prSet presAssocID="{8C39DC63-FD2A-4220-B400-41D198178297}" presName="vertThree" presStyleCnt="0"/>
      <dgm:spPr/>
    </dgm:pt>
    <dgm:pt modelId="{063AE57E-196A-43A6-A56B-8A2D15D2BD7B}" type="pres">
      <dgm:prSet presAssocID="{8C39DC63-FD2A-4220-B400-41D198178297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1A19828B-71A1-447C-BC04-C9D650D8FC7A}" type="pres">
      <dgm:prSet presAssocID="{8C39DC63-FD2A-4220-B400-41D198178297}" presName="horzThree" presStyleCnt="0"/>
      <dgm:spPr/>
    </dgm:pt>
    <dgm:pt modelId="{D6CDD3D6-01CF-4BEE-A227-E138722A8AB7}" type="pres">
      <dgm:prSet presAssocID="{37176969-D63B-456C-BB81-125A5BA7A553}" presName="sibSpaceThree" presStyleCnt="0"/>
      <dgm:spPr/>
    </dgm:pt>
    <dgm:pt modelId="{F244631D-AA2A-4072-B59E-D765CD919067}" type="pres">
      <dgm:prSet presAssocID="{28EA9DDC-3BC8-4885-A3F4-2A33EB95FC0C}" presName="vertThree" presStyleCnt="0"/>
      <dgm:spPr/>
    </dgm:pt>
    <dgm:pt modelId="{1620C5B4-CF7D-494C-94DE-C0ADC15B1B5E}" type="pres">
      <dgm:prSet presAssocID="{28EA9DDC-3BC8-4885-A3F4-2A33EB95FC0C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2D98CF7-AC99-4BC3-8EF5-6F4F61B4A8D9}" type="pres">
      <dgm:prSet presAssocID="{28EA9DDC-3BC8-4885-A3F4-2A33EB95FC0C}" presName="parTransThree" presStyleCnt="0"/>
      <dgm:spPr/>
    </dgm:pt>
    <dgm:pt modelId="{BB195180-16DE-4067-B0D7-D7E018C27430}" type="pres">
      <dgm:prSet presAssocID="{28EA9DDC-3BC8-4885-A3F4-2A33EB95FC0C}" presName="horzThree" presStyleCnt="0"/>
      <dgm:spPr/>
    </dgm:pt>
    <dgm:pt modelId="{6CC038E9-A003-449E-9484-FDA1420184DF}" type="pres">
      <dgm:prSet presAssocID="{7E027AA6-46C4-41E0-AA67-915193F1489C}" presName="vertFour" presStyleCnt="0">
        <dgm:presLayoutVars>
          <dgm:chPref val="3"/>
        </dgm:presLayoutVars>
      </dgm:prSet>
      <dgm:spPr/>
    </dgm:pt>
    <dgm:pt modelId="{F630C7F5-44EC-4BCF-A6ED-9E703EE3F8BE}" type="pres">
      <dgm:prSet presAssocID="{7E027AA6-46C4-41E0-AA67-915193F1489C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B9A64B-A7D7-4CA6-A1E1-2FC3340B32C0}" type="pres">
      <dgm:prSet presAssocID="{7E027AA6-46C4-41E0-AA67-915193F1489C}" presName="horzFour" presStyleCnt="0"/>
      <dgm:spPr/>
    </dgm:pt>
  </dgm:ptLst>
  <dgm:cxnLst>
    <dgm:cxn modelId="{E8B305F8-F40A-4F16-8A56-0E17258D9BEE}" srcId="{28EA9DDC-3BC8-4885-A3F4-2A33EB95FC0C}" destId="{7E027AA6-46C4-41E0-AA67-915193F1489C}" srcOrd="0" destOrd="0" parTransId="{5E77DAD4-C3CA-4AF6-A595-1EFF0958CAE2}" sibTransId="{52A78B62-0FE8-4A2E-806E-5FEDC2B3AF73}"/>
    <dgm:cxn modelId="{A2494BD1-4AF6-4D50-8611-D9394C34B311}" type="presOf" srcId="{7D8E0D62-FEB6-4107-9B52-486E326CBCEB}" destId="{13C6ED0A-CE15-4393-A38C-F2475A42F62F}" srcOrd="0" destOrd="0" presId="urn:microsoft.com/office/officeart/2005/8/layout/hierarchy4"/>
    <dgm:cxn modelId="{761504E2-7DD7-4BF5-9CEE-1B572DDA5C43}" type="presOf" srcId="{28EA9DDC-3BC8-4885-A3F4-2A33EB95FC0C}" destId="{1620C5B4-CF7D-494C-94DE-C0ADC15B1B5E}" srcOrd="0" destOrd="0" presId="urn:microsoft.com/office/officeart/2005/8/layout/hierarchy4"/>
    <dgm:cxn modelId="{08FED6A8-769F-4C70-A865-ADE91A933B20}" type="presOf" srcId="{6BB98AD0-17CB-4F44-83B6-EC860924DC28}" destId="{9BB353A9-5361-4F84-B867-3E3EF77B0C12}" srcOrd="0" destOrd="0" presId="urn:microsoft.com/office/officeart/2005/8/layout/hierarchy4"/>
    <dgm:cxn modelId="{5E92E094-8318-49AA-AC6E-1D7E747C06ED}" type="presOf" srcId="{2F428BD0-8D22-4A9F-AD7E-323421F896E5}" destId="{264F666A-735E-4771-AE7F-A85EB98F275E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478A2D9C-E880-4A3C-A650-C6EE77CB30D3}" type="presOf" srcId="{3B116F31-76FA-4EE2-B8AA-393B591AC7D6}" destId="{B3A3D202-6B7A-49AB-9747-3D01395C61A5}" srcOrd="0" destOrd="0" presId="urn:microsoft.com/office/officeart/2005/8/layout/hierarchy4"/>
    <dgm:cxn modelId="{2D4AD5C5-E920-43E6-9DBE-A0604E3A5E83}" type="presOf" srcId="{BC1E8C24-BB00-454A-93A3-040CD8E7AED6}" destId="{FB3C0A1D-AF9A-4B06-AE4A-C3B37771AEFB}" srcOrd="0" destOrd="0" presId="urn:microsoft.com/office/officeart/2005/8/layout/hierarchy4"/>
    <dgm:cxn modelId="{24B52AB0-7A54-4091-82C1-1735B89A2B08}" type="presOf" srcId="{7E027AA6-46C4-41E0-AA67-915193F1489C}" destId="{F630C7F5-44EC-4BCF-A6ED-9E703EE3F8BE}" srcOrd="0" destOrd="0" presId="urn:microsoft.com/office/officeart/2005/8/layout/hierarchy4"/>
    <dgm:cxn modelId="{FE6F010C-5A7C-4B80-BEF7-4DBC8BE89B78}" srcId="{BC1E8C24-BB00-454A-93A3-040CD8E7AED6}" destId="{28EA9DDC-3BC8-4885-A3F4-2A33EB95FC0C}" srcOrd="3" destOrd="0" parTransId="{4099F519-EE58-4D93-9F15-74241AA93AD8}" sibTransId="{4EE524CB-B3ED-484D-9903-846417345F40}"/>
    <dgm:cxn modelId="{A7F479E5-9EB3-4904-A354-F153ED767362}" type="presOf" srcId="{8C39DC63-FD2A-4220-B400-41D198178297}" destId="{063AE57E-196A-43A6-A56B-8A2D15D2BD7B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146E5B3E-110F-437F-A9EF-F4F571912B64}" srcId="{BC1E8C24-BB00-454A-93A3-040CD8E7AED6}" destId="{7D8E0D62-FEB6-4107-9B52-486E326CBCEB}" srcOrd="0" destOrd="0" parTransId="{B2C71D70-02C3-4D4A-8841-C7F5CB110C93}" sibTransId="{EC7213BD-558C-4C25-93C4-0D32B627B25A}"/>
    <dgm:cxn modelId="{A2F6D400-457C-4C28-A8E4-7325D0EEE8EE}" srcId="{BC1E8C24-BB00-454A-93A3-040CD8E7AED6}" destId="{8C39DC63-FD2A-4220-B400-41D198178297}" srcOrd="2" destOrd="0" parTransId="{50BC0A0A-1F8A-4030-BE8D-D38D280B5393}" sibTransId="{37176969-D63B-456C-BB81-125A5BA7A553}"/>
    <dgm:cxn modelId="{F569847E-E308-4061-A36A-60D5F236F8F5}" srcId="{BC1E8C24-BB00-454A-93A3-040CD8E7AED6}" destId="{3B116F31-76FA-4EE2-B8AA-393B591AC7D6}" srcOrd="1" destOrd="0" parTransId="{189F04A4-FBCF-4C7F-AE78-5532098745E5}" sibTransId="{DA0E9C63-5888-4B6E-8CE2-7666C2DB8348}"/>
    <dgm:cxn modelId="{6488ECD3-DA44-4AA1-9EDF-1A96DAA31597}" type="presParOf" srcId="{264F666A-735E-4771-AE7F-A85EB98F275E}" destId="{E00D738D-5627-4A2B-8E92-76DAA5D96E8B}" srcOrd="0" destOrd="0" presId="urn:microsoft.com/office/officeart/2005/8/layout/hierarchy4"/>
    <dgm:cxn modelId="{0AF9EB05-AED3-4AA0-BC3C-B3AF21B52483}" type="presParOf" srcId="{E00D738D-5627-4A2B-8E92-76DAA5D96E8B}" destId="{9BB353A9-5361-4F84-B867-3E3EF77B0C12}" srcOrd="0" destOrd="0" presId="urn:microsoft.com/office/officeart/2005/8/layout/hierarchy4"/>
    <dgm:cxn modelId="{3A7F7B03-88F4-4FAC-8FA5-965F9150D432}" type="presParOf" srcId="{E00D738D-5627-4A2B-8E92-76DAA5D96E8B}" destId="{D4F66B03-79FC-4E70-A415-4D397189CB63}" srcOrd="1" destOrd="0" presId="urn:microsoft.com/office/officeart/2005/8/layout/hierarchy4"/>
    <dgm:cxn modelId="{AD4CCEF7-C695-4ECA-B179-6A9B41370E8C}" type="presParOf" srcId="{E00D738D-5627-4A2B-8E92-76DAA5D96E8B}" destId="{9891C87E-2604-4799-BAAA-8A36C19632A3}" srcOrd="2" destOrd="0" presId="urn:microsoft.com/office/officeart/2005/8/layout/hierarchy4"/>
    <dgm:cxn modelId="{AB5ACFDC-0EB4-41BB-950F-34BE7CE4D111}" type="presParOf" srcId="{9891C87E-2604-4799-BAAA-8A36C19632A3}" destId="{69FB80F9-A5EB-4EE7-B44B-99EE379DC40D}" srcOrd="0" destOrd="0" presId="urn:microsoft.com/office/officeart/2005/8/layout/hierarchy4"/>
    <dgm:cxn modelId="{9189FC60-7BB2-4C85-A44F-5334B71F35E5}" type="presParOf" srcId="{69FB80F9-A5EB-4EE7-B44B-99EE379DC40D}" destId="{FB3C0A1D-AF9A-4B06-AE4A-C3B37771AEFB}" srcOrd="0" destOrd="0" presId="urn:microsoft.com/office/officeart/2005/8/layout/hierarchy4"/>
    <dgm:cxn modelId="{48196A9D-E9D5-4611-87A2-B42A54D2F915}" type="presParOf" srcId="{69FB80F9-A5EB-4EE7-B44B-99EE379DC40D}" destId="{A086833A-DEC7-4848-B15A-8377F70DDBED}" srcOrd="1" destOrd="0" presId="urn:microsoft.com/office/officeart/2005/8/layout/hierarchy4"/>
    <dgm:cxn modelId="{5FE0BB6B-8DD8-4009-A057-E2FFE25CDB35}" type="presParOf" srcId="{69FB80F9-A5EB-4EE7-B44B-99EE379DC40D}" destId="{C7CA52D0-58DA-415D-AEAD-73CD01A78F0C}" srcOrd="2" destOrd="0" presId="urn:microsoft.com/office/officeart/2005/8/layout/hierarchy4"/>
    <dgm:cxn modelId="{45112B4C-EF26-4AC2-ACE0-C6234263E946}" type="presParOf" srcId="{C7CA52D0-58DA-415D-AEAD-73CD01A78F0C}" destId="{577159F6-9A91-47BB-BCD6-993D6446B540}" srcOrd="0" destOrd="0" presId="urn:microsoft.com/office/officeart/2005/8/layout/hierarchy4"/>
    <dgm:cxn modelId="{E91ECAEB-A049-46E3-B712-435693EA35DE}" type="presParOf" srcId="{577159F6-9A91-47BB-BCD6-993D6446B540}" destId="{13C6ED0A-CE15-4393-A38C-F2475A42F62F}" srcOrd="0" destOrd="0" presId="urn:microsoft.com/office/officeart/2005/8/layout/hierarchy4"/>
    <dgm:cxn modelId="{C7F866AE-609E-40B4-9101-9ACC4980C9E4}" type="presParOf" srcId="{577159F6-9A91-47BB-BCD6-993D6446B540}" destId="{9DFDB527-3187-4969-9D99-41B3C817A262}" srcOrd="1" destOrd="0" presId="urn:microsoft.com/office/officeart/2005/8/layout/hierarchy4"/>
    <dgm:cxn modelId="{2DEE554E-0974-4348-B2E3-6AD9DFEA1353}" type="presParOf" srcId="{C7CA52D0-58DA-415D-AEAD-73CD01A78F0C}" destId="{B86908AA-335C-4CE2-839D-0E763263A889}" srcOrd="1" destOrd="0" presId="urn:microsoft.com/office/officeart/2005/8/layout/hierarchy4"/>
    <dgm:cxn modelId="{349DAF27-87DC-4FF8-BC6D-4448594E6DE0}" type="presParOf" srcId="{C7CA52D0-58DA-415D-AEAD-73CD01A78F0C}" destId="{6D09CFD5-EFCB-42DA-AF04-7A9BEBABBE17}" srcOrd="2" destOrd="0" presId="urn:microsoft.com/office/officeart/2005/8/layout/hierarchy4"/>
    <dgm:cxn modelId="{37254753-6274-4491-88A3-2D22C42270AE}" type="presParOf" srcId="{6D09CFD5-EFCB-42DA-AF04-7A9BEBABBE17}" destId="{B3A3D202-6B7A-49AB-9747-3D01395C61A5}" srcOrd="0" destOrd="0" presId="urn:microsoft.com/office/officeart/2005/8/layout/hierarchy4"/>
    <dgm:cxn modelId="{D86729FB-A0F8-4004-9780-C4D102C11B07}" type="presParOf" srcId="{6D09CFD5-EFCB-42DA-AF04-7A9BEBABBE17}" destId="{8D4A410D-9862-418C-AD0D-C979C1C44357}" srcOrd="1" destOrd="0" presId="urn:microsoft.com/office/officeart/2005/8/layout/hierarchy4"/>
    <dgm:cxn modelId="{CF27CA96-E336-4553-8E15-0809A137B381}" type="presParOf" srcId="{C7CA52D0-58DA-415D-AEAD-73CD01A78F0C}" destId="{E2558DBE-AF94-498A-B27E-8A33907AFA57}" srcOrd="3" destOrd="0" presId="urn:microsoft.com/office/officeart/2005/8/layout/hierarchy4"/>
    <dgm:cxn modelId="{97312ACA-134D-4FCB-B1F2-37D2982AB585}" type="presParOf" srcId="{C7CA52D0-58DA-415D-AEAD-73CD01A78F0C}" destId="{01404B01-ADC2-426E-875D-638675966564}" srcOrd="4" destOrd="0" presId="urn:microsoft.com/office/officeart/2005/8/layout/hierarchy4"/>
    <dgm:cxn modelId="{CCA83C66-11D1-4E69-85B0-2E7496F7E78C}" type="presParOf" srcId="{01404B01-ADC2-426E-875D-638675966564}" destId="{063AE57E-196A-43A6-A56B-8A2D15D2BD7B}" srcOrd="0" destOrd="0" presId="urn:microsoft.com/office/officeart/2005/8/layout/hierarchy4"/>
    <dgm:cxn modelId="{3A905E20-4C7A-4B0D-B685-75EAA7A92CB2}" type="presParOf" srcId="{01404B01-ADC2-426E-875D-638675966564}" destId="{1A19828B-71A1-447C-BC04-C9D650D8FC7A}" srcOrd="1" destOrd="0" presId="urn:microsoft.com/office/officeart/2005/8/layout/hierarchy4"/>
    <dgm:cxn modelId="{82086FCD-3319-41FF-9EF3-472C5472D652}" type="presParOf" srcId="{C7CA52D0-58DA-415D-AEAD-73CD01A78F0C}" destId="{D6CDD3D6-01CF-4BEE-A227-E138722A8AB7}" srcOrd="5" destOrd="0" presId="urn:microsoft.com/office/officeart/2005/8/layout/hierarchy4"/>
    <dgm:cxn modelId="{D7234C0C-BB30-4F21-8218-637EDFDF37D8}" type="presParOf" srcId="{C7CA52D0-58DA-415D-AEAD-73CD01A78F0C}" destId="{F244631D-AA2A-4072-B59E-D765CD919067}" srcOrd="6" destOrd="0" presId="urn:microsoft.com/office/officeart/2005/8/layout/hierarchy4"/>
    <dgm:cxn modelId="{2D7A6CB6-8B0E-404B-9EA8-9AD52817FF1D}" type="presParOf" srcId="{F244631D-AA2A-4072-B59E-D765CD919067}" destId="{1620C5B4-CF7D-494C-94DE-C0ADC15B1B5E}" srcOrd="0" destOrd="0" presId="urn:microsoft.com/office/officeart/2005/8/layout/hierarchy4"/>
    <dgm:cxn modelId="{3471497C-61CA-4789-8B53-916E99D812FE}" type="presParOf" srcId="{F244631D-AA2A-4072-B59E-D765CD919067}" destId="{32D98CF7-AC99-4BC3-8EF5-6F4F61B4A8D9}" srcOrd="1" destOrd="0" presId="urn:microsoft.com/office/officeart/2005/8/layout/hierarchy4"/>
    <dgm:cxn modelId="{E4056023-86BF-4B9E-9AA9-1DB999A64067}" type="presParOf" srcId="{F244631D-AA2A-4072-B59E-D765CD919067}" destId="{BB195180-16DE-4067-B0D7-D7E018C27430}" srcOrd="2" destOrd="0" presId="urn:microsoft.com/office/officeart/2005/8/layout/hierarchy4"/>
    <dgm:cxn modelId="{69FE2440-828A-4132-8CC6-AB3669A402C7}" type="presParOf" srcId="{BB195180-16DE-4067-B0D7-D7E018C27430}" destId="{6CC038E9-A003-449E-9484-FDA1420184DF}" srcOrd="0" destOrd="0" presId="urn:microsoft.com/office/officeart/2005/8/layout/hierarchy4"/>
    <dgm:cxn modelId="{85DDE3C4-7BFB-4ADC-A7AD-3522F99E5946}" type="presParOf" srcId="{6CC038E9-A003-449E-9484-FDA1420184DF}" destId="{F630C7F5-44EC-4BCF-A6ED-9E703EE3F8BE}" srcOrd="0" destOrd="0" presId="urn:microsoft.com/office/officeart/2005/8/layout/hierarchy4"/>
    <dgm:cxn modelId="{B64384EA-CD57-499E-8BE9-3C5857074E4B}" type="presParOf" srcId="{6CC038E9-A003-449E-9484-FDA1420184DF}" destId="{C7B9A64B-A7D7-4CA6-A1E1-2FC3340B32C0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chemeClr val="accent2">
            <a:lumMod val="50000"/>
          </a:schemeClr>
        </a:solidFill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6.1 Notificação de emergência relativa ao transporte e segurança pessoal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B116F31-76FA-4EE2-B8AA-393B591AC7D6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6.2 Recuperação de veículo após o roubo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89F04A4-FBCF-4C7F-AE78-5532098745E5}" type="parTrans" cxnId="{F569847E-E308-4061-A36A-60D5F236F8F5}">
      <dgm:prSet/>
      <dgm:spPr/>
      <dgm:t>
        <a:bodyPr/>
        <a:lstStyle/>
        <a:p>
          <a:endParaRPr lang="pt-BR"/>
        </a:p>
      </dgm:t>
    </dgm:pt>
    <dgm:pt modelId="{DA0E9C63-5888-4B6E-8CE2-7666C2DB8348}" type="sibTrans" cxnId="{F569847E-E308-4061-A36A-60D5F236F8F5}">
      <dgm:prSet/>
      <dgm:spPr/>
      <dgm:t>
        <a:bodyPr/>
        <a:lstStyle/>
        <a:p>
          <a:endParaRPr lang="pt-BR"/>
        </a:p>
      </dgm:t>
    </dgm:pt>
    <dgm:pt modelId="{8C39DC63-FD2A-4220-B400-41D198178297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6.3 Gerenciamento de veículo de emergência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0BC0A0A-1F8A-4030-BE8D-D38D280B5393}" type="parTrans" cxnId="{A2F6D400-457C-4C28-A8E4-7325D0EEE8EE}">
      <dgm:prSet/>
      <dgm:spPr/>
      <dgm:t>
        <a:bodyPr/>
        <a:lstStyle/>
        <a:p>
          <a:endParaRPr lang="pt-BR"/>
        </a:p>
      </dgm:t>
    </dgm:pt>
    <dgm:pt modelId="{37176969-D63B-456C-BB81-125A5BA7A553}" type="sibTrans" cxnId="{A2F6D400-457C-4C28-A8E4-7325D0EEE8EE}">
      <dgm:prSet/>
      <dgm:spPr/>
      <dgm:t>
        <a:bodyPr/>
        <a:lstStyle/>
        <a:p>
          <a:endParaRPr lang="pt-BR"/>
        </a:p>
      </dgm:t>
    </dgm:pt>
    <dgm:pt modelId="{28EA9DDC-3BC8-4885-A3F4-2A33EB95FC0C}">
      <dgm:prSet phldrT="[Texto]" custT="1"/>
      <dgm:spPr>
        <a:solidFill>
          <a:schemeClr val="bg2">
            <a:lumMod val="25000"/>
          </a:schemeClr>
        </a:solidFill>
        <a:ln cap="sq">
          <a:solidFill>
            <a:schemeClr val="bg1"/>
          </a:solidFill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6.4 Materiais perigosos e notificação de incidentes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099F519-EE58-4D93-9F15-74241AA93AD8}" type="parTrans" cxnId="{FE6F010C-5A7C-4B80-BEF7-4DBC8BE89B78}">
      <dgm:prSet/>
      <dgm:spPr/>
      <dgm:t>
        <a:bodyPr/>
        <a:lstStyle/>
        <a:p>
          <a:endParaRPr lang="pt-BR"/>
        </a:p>
      </dgm:t>
    </dgm:pt>
    <dgm:pt modelId="{4EE524CB-B3ED-484D-9903-846417345F40}" type="sibTrans" cxnId="{FE6F010C-5A7C-4B80-BEF7-4DBC8BE89B78}">
      <dgm:prSet/>
      <dgm:spPr/>
      <dgm:t>
        <a:bodyPr/>
        <a:lstStyle/>
        <a:p>
          <a:endParaRPr lang="pt-BR"/>
        </a:p>
      </dgm:t>
    </dgm:pt>
    <dgm:pt modelId="{7E027AA6-46C4-41E0-AA67-915193F1489C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E77DAD4-C3CA-4AF6-A595-1EFF0958CAE2}" type="parTrans" cxnId="{E8B305F8-F40A-4F16-8A56-0E17258D9BEE}">
      <dgm:prSet/>
      <dgm:spPr/>
      <dgm:t>
        <a:bodyPr/>
        <a:lstStyle/>
        <a:p>
          <a:endParaRPr lang="pt-BR"/>
        </a:p>
      </dgm:t>
    </dgm:pt>
    <dgm:pt modelId="{52A78B62-0FE8-4A2E-806E-5FEDC2B3AF73}" type="sibTrans" cxnId="{E8B305F8-F40A-4F16-8A56-0E17258D9BEE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577159F6-9A91-47BB-BCD6-993D6446B540}" type="pres">
      <dgm:prSet presAssocID="{7D8E0D62-FEB6-4107-9B52-486E326CBCEB}" presName="vertThree" presStyleCnt="0"/>
      <dgm:spPr/>
    </dgm:pt>
    <dgm:pt modelId="{13C6ED0A-CE15-4393-A38C-F2475A42F62F}" type="pres">
      <dgm:prSet presAssocID="{7D8E0D62-FEB6-4107-9B52-486E326CBCEB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DFDB527-3187-4969-9D99-41B3C817A262}" type="pres">
      <dgm:prSet presAssocID="{7D8E0D62-FEB6-4107-9B52-486E326CBCEB}" presName="horzThree" presStyleCnt="0"/>
      <dgm:spPr/>
    </dgm:pt>
    <dgm:pt modelId="{B86908AA-335C-4CE2-839D-0E763263A889}" type="pres">
      <dgm:prSet presAssocID="{EC7213BD-558C-4C25-93C4-0D32B627B25A}" presName="sibSpaceThree" presStyleCnt="0"/>
      <dgm:spPr/>
    </dgm:pt>
    <dgm:pt modelId="{6D09CFD5-EFCB-42DA-AF04-7A9BEBABBE17}" type="pres">
      <dgm:prSet presAssocID="{3B116F31-76FA-4EE2-B8AA-393B591AC7D6}" presName="vertThree" presStyleCnt="0"/>
      <dgm:spPr/>
    </dgm:pt>
    <dgm:pt modelId="{B3A3D202-6B7A-49AB-9747-3D01395C61A5}" type="pres">
      <dgm:prSet presAssocID="{3B116F31-76FA-4EE2-B8AA-393B591AC7D6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4A410D-9862-418C-AD0D-C979C1C44357}" type="pres">
      <dgm:prSet presAssocID="{3B116F31-76FA-4EE2-B8AA-393B591AC7D6}" presName="horzThree" presStyleCnt="0"/>
      <dgm:spPr/>
    </dgm:pt>
    <dgm:pt modelId="{E2558DBE-AF94-498A-B27E-8A33907AFA57}" type="pres">
      <dgm:prSet presAssocID="{DA0E9C63-5888-4B6E-8CE2-7666C2DB8348}" presName="sibSpaceThree" presStyleCnt="0"/>
      <dgm:spPr/>
    </dgm:pt>
    <dgm:pt modelId="{01404B01-ADC2-426E-875D-638675966564}" type="pres">
      <dgm:prSet presAssocID="{8C39DC63-FD2A-4220-B400-41D198178297}" presName="vertThree" presStyleCnt="0"/>
      <dgm:spPr/>
    </dgm:pt>
    <dgm:pt modelId="{063AE57E-196A-43A6-A56B-8A2D15D2BD7B}" type="pres">
      <dgm:prSet presAssocID="{8C39DC63-FD2A-4220-B400-41D198178297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1A19828B-71A1-447C-BC04-C9D650D8FC7A}" type="pres">
      <dgm:prSet presAssocID="{8C39DC63-FD2A-4220-B400-41D198178297}" presName="horzThree" presStyleCnt="0"/>
      <dgm:spPr/>
    </dgm:pt>
    <dgm:pt modelId="{D6CDD3D6-01CF-4BEE-A227-E138722A8AB7}" type="pres">
      <dgm:prSet presAssocID="{37176969-D63B-456C-BB81-125A5BA7A553}" presName="sibSpaceThree" presStyleCnt="0"/>
      <dgm:spPr/>
    </dgm:pt>
    <dgm:pt modelId="{F244631D-AA2A-4072-B59E-D765CD919067}" type="pres">
      <dgm:prSet presAssocID="{28EA9DDC-3BC8-4885-A3F4-2A33EB95FC0C}" presName="vertThree" presStyleCnt="0"/>
      <dgm:spPr/>
    </dgm:pt>
    <dgm:pt modelId="{1620C5B4-CF7D-494C-94DE-C0ADC15B1B5E}" type="pres">
      <dgm:prSet presAssocID="{28EA9DDC-3BC8-4885-A3F4-2A33EB95FC0C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2D98CF7-AC99-4BC3-8EF5-6F4F61B4A8D9}" type="pres">
      <dgm:prSet presAssocID="{28EA9DDC-3BC8-4885-A3F4-2A33EB95FC0C}" presName="parTransThree" presStyleCnt="0"/>
      <dgm:spPr/>
    </dgm:pt>
    <dgm:pt modelId="{BB195180-16DE-4067-B0D7-D7E018C27430}" type="pres">
      <dgm:prSet presAssocID="{28EA9DDC-3BC8-4885-A3F4-2A33EB95FC0C}" presName="horzThree" presStyleCnt="0"/>
      <dgm:spPr/>
    </dgm:pt>
    <dgm:pt modelId="{6CC038E9-A003-449E-9484-FDA1420184DF}" type="pres">
      <dgm:prSet presAssocID="{7E027AA6-46C4-41E0-AA67-915193F1489C}" presName="vertFour" presStyleCnt="0">
        <dgm:presLayoutVars>
          <dgm:chPref val="3"/>
        </dgm:presLayoutVars>
      </dgm:prSet>
      <dgm:spPr/>
    </dgm:pt>
    <dgm:pt modelId="{F630C7F5-44EC-4BCF-A6ED-9E703EE3F8BE}" type="pres">
      <dgm:prSet presAssocID="{7E027AA6-46C4-41E0-AA67-915193F1489C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B9A64B-A7D7-4CA6-A1E1-2FC3340B32C0}" type="pres">
      <dgm:prSet presAssocID="{7E027AA6-46C4-41E0-AA67-915193F1489C}" presName="horzFour" presStyleCnt="0"/>
      <dgm:spPr/>
    </dgm:pt>
  </dgm:ptLst>
  <dgm:cxnLst>
    <dgm:cxn modelId="{1C70DD70-55BC-4F5E-878F-23EFBC9FE805}" type="presOf" srcId="{6BB98AD0-17CB-4F44-83B6-EC860924DC28}" destId="{9BB353A9-5361-4F84-B867-3E3EF77B0C12}" srcOrd="0" destOrd="0" presId="urn:microsoft.com/office/officeart/2005/8/layout/hierarchy4"/>
    <dgm:cxn modelId="{A2F6D400-457C-4C28-A8E4-7325D0EEE8EE}" srcId="{BC1E8C24-BB00-454A-93A3-040CD8E7AED6}" destId="{8C39DC63-FD2A-4220-B400-41D198178297}" srcOrd="2" destOrd="0" parTransId="{50BC0A0A-1F8A-4030-BE8D-D38D280B5393}" sibTransId="{37176969-D63B-456C-BB81-125A5BA7A553}"/>
    <dgm:cxn modelId="{D6C6A61E-5BD0-4921-AF01-95CD12F1B7E2}" type="presOf" srcId="{7E027AA6-46C4-41E0-AA67-915193F1489C}" destId="{F630C7F5-44EC-4BCF-A6ED-9E703EE3F8BE}" srcOrd="0" destOrd="0" presId="urn:microsoft.com/office/officeart/2005/8/layout/hierarchy4"/>
    <dgm:cxn modelId="{2B4CC071-8D86-494A-9204-0AC575441CD5}" type="presOf" srcId="{28EA9DDC-3BC8-4885-A3F4-2A33EB95FC0C}" destId="{1620C5B4-CF7D-494C-94DE-C0ADC15B1B5E}" srcOrd="0" destOrd="0" presId="urn:microsoft.com/office/officeart/2005/8/layout/hierarchy4"/>
    <dgm:cxn modelId="{F569847E-E308-4061-A36A-60D5F236F8F5}" srcId="{BC1E8C24-BB00-454A-93A3-040CD8E7AED6}" destId="{3B116F31-76FA-4EE2-B8AA-393B591AC7D6}" srcOrd="1" destOrd="0" parTransId="{189F04A4-FBCF-4C7F-AE78-5532098745E5}" sibTransId="{DA0E9C63-5888-4B6E-8CE2-7666C2DB8348}"/>
    <dgm:cxn modelId="{96EB447E-AB55-4697-87D6-4E1EF23A39B6}" type="presOf" srcId="{2F428BD0-8D22-4A9F-AD7E-323421F896E5}" destId="{264F666A-735E-4771-AE7F-A85EB98F275E}" srcOrd="0" destOrd="0" presId="urn:microsoft.com/office/officeart/2005/8/layout/hierarchy4"/>
    <dgm:cxn modelId="{E8B61C1D-5D91-49B0-A427-9FD923114047}" type="presOf" srcId="{3B116F31-76FA-4EE2-B8AA-393B591AC7D6}" destId="{B3A3D202-6B7A-49AB-9747-3D01395C61A5}" srcOrd="0" destOrd="0" presId="urn:microsoft.com/office/officeart/2005/8/layout/hierarchy4"/>
    <dgm:cxn modelId="{E8B305F8-F40A-4F16-8A56-0E17258D9BEE}" srcId="{28EA9DDC-3BC8-4885-A3F4-2A33EB95FC0C}" destId="{7E027AA6-46C4-41E0-AA67-915193F1489C}" srcOrd="0" destOrd="0" parTransId="{5E77DAD4-C3CA-4AF6-A595-1EFF0958CAE2}" sibTransId="{52A78B62-0FE8-4A2E-806E-5FEDC2B3AF73}"/>
    <dgm:cxn modelId="{9D2AF4C8-66F1-4318-91B6-89E458239913}" type="presOf" srcId="{BC1E8C24-BB00-454A-93A3-040CD8E7AED6}" destId="{FB3C0A1D-AF9A-4B06-AE4A-C3B37771AEFB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348AD104-E683-4294-B80D-41F5FFCA6604}" type="presOf" srcId="{8C39DC63-FD2A-4220-B400-41D198178297}" destId="{063AE57E-196A-43A6-A56B-8A2D15D2BD7B}" srcOrd="0" destOrd="0" presId="urn:microsoft.com/office/officeart/2005/8/layout/hierarchy4"/>
    <dgm:cxn modelId="{FE6F010C-5A7C-4B80-BEF7-4DBC8BE89B78}" srcId="{BC1E8C24-BB00-454A-93A3-040CD8E7AED6}" destId="{28EA9DDC-3BC8-4885-A3F4-2A33EB95FC0C}" srcOrd="3" destOrd="0" parTransId="{4099F519-EE58-4D93-9F15-74241AA93AD8}" sibTransId="{4EE524CB-B3ED-484D-9903-846417345F40}"/>
    <dgm:cxn modelId="{21F638BF-16FD-4917-BE04-D75E4F71737E}" type="presOf" srcId="{7D8E0D62-FEB6-4107-9B52-486E326CBCEB}" destId="{13C6ED0A-CE15-4393-A38C-F2475A42F62F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146E5B3E-110F-437F-A9EF-F4F571912B64}" srcId="{BC1E8C24-BB00-454A-93A3-040CD8E7AED6}" destId="{7D8E0D62-FEB6-4107-9B52-486E326CBCEB}" srcOrd="0" destOrd="0" parTransId="{B2C71D70-02C3-4D4A-8841-C7F5CB110C93}" sibTransId="{EC7213BD-558C-4C25-93C4-0D32B627B25A}"/>
    <dgm:cxn modelId="{C4E10FE0-2996-4268-B9C7-AE36831E1A84}" type="presParOf" srcId="{264F666A-735E-4771-AE7F-A85EB98F275E}" destId="{E00D738D-5627-4A2B-8E92-76DAA5D96E8B}" srcOrd="0" destOrd="0" presId="urn:microsoft.com/office/officeart/2005/8/layout/hierarchy4"/>
    <dgm:cxn modelId="{B0255CFA-2806-4AB4-9D99-1EB54E7830CC}" type="presParOf" srcId="{E00D738D-5627-4A2B-8E92-76DAA5D96E8B}" destId="{9BB353A9-5361-4F84-B867-3E3EF77B0C12}" srcOrd="0" destOrd="0" presId="urn:microsoft.com/office/officeart/2005/8/layout/hierarchy4"/>
    <dgm:cxn modelId="{9334DA3F-DE9E-4D2E-95A7-35AF4EBDCA57}" type="presParOf" srcId="{E00D738D-5627-4A2B-8E92-76DAA5D96E8B}" destId="{D4F66B03-79FC-4E70-A415-4D397189CB63}" srcOrd="1" destOrd="0" presId="urn:microsoft.com/office/officeart/2005/8/layout/hierarchy4"/>
    <dgm:cxn modelId="{299534C1-AB93-4801-BF00-7B1F35C74BB1}" type="presParOf" srcId="{E00D738D-5627-4A2B-8E92-76DAA5D96E8B}" destId="{9891C87E-2604-4799-BAAA-8A36C19632A3}" srcOrd="2" destOrd="0" presId="urn:microsoft.com/office/officeart/2005/8/layout/hierarchy4"/>
    <dgm:cxn modelId="{CBE43E31-EA69-4BC1-A43A-2C1101CACF7D}" type="presParOf" srcId="{9891C87E-2604-4799-BAAA-8A36C19632A3}" destId="{69FB80F9-A5EB-4EE7-B44B-99EE379DC40D}" srcOrd="0" destOrd="0" presId="urn:microsoft.com/office/officeart/2005/8/layout/hierarchy4"/>
    <dgm:cxn modelId="{86DE0C7F-B57D-4341-BB89-58DA2E686BFF}" type="presParOf" srcId="{69FB80F9-A5EB-4EE7-B44B-99EE379DC40D}" destId="{FB3C0A1D-AF9A-4B06-AE4A-C3B37771AEFB}" srcOrd="0" destOrd="0" presId="urn:microsoft.com/office/officeart/2005/8/layout/hierarchy4"/>
    <dgm:cxn modelId="{C811C5C6-2C87-4454-BF2A-EDCB4B3E4DAF}" type="presParOf" srcId="{69FB80F9-A5EB-4EE7-B44B-99EE379DC40D}" destId="{A086833A-DEC7-4848-B15A-8377F70DDBED}" srcOrd="1" destOrd="0" presId="urn:microsoft.com/office/officeart/2005/8/layout/hierarchy4"/>
    <dgm:cxn modelId="{7E13B0E3-1131-40BB-8F6C-31CA33F4F712}" type="presParOf" srcId="{69FB80F9-A5EB-4EE7-B44B-99EE379DC40D}" destId="{C7CA52D0-58DA-415D-AEAD-73CD01A78F0C}" srcOrd="2" destOrd="0" presId="urn:microsoft.com/office/officeart/2005/8/layout/hierarchy4"/>
    <dgm:cxn modelId="{ADE42327-5827-43BA-9820-33BFC3604AC9}" type="presParOf" srcId="{C7CA52D0-58DA-415D-AEAD-73CD01A78F0C}" destId="{577159F6-9A91-47BB-BCD6-993D6446B540}" srcOrd="0" destOrd="0" presId="urn:microsoft.com/office/officeart/2005/8/layout/hierarchy4"/>
    <dgm:cxn modelId="{9A63F7B9-3D02-49F4-9169-2E84BFA79152}" type="presParOf" srcId="{577159F6-9A91-47BB-BCD6-993D6446B540}" destId="{13C6ED0A-CE15-4393-A38C-F2475A42F62F}" srcOrd="0" destOrd="0" presId="urn:microsoft.com/office/officeart/2005/8/layout/hierarchy4"/>
    <dgm:cxn modelId="{CA520702-F93C-4413-9DDE-D3B551D7DE21}" type="presParOf" srcId="{577159F6-9A91-47BB-BCD6-993D6446B540}" destId="{9DFDB527-3187-4969-9D99-41B3C817A262}" srcOrd="1" destOrd="0" presId="urn:microsoft.com/office/officeart/2005/8/layout/hierarchy4"/>
    <dgm:cxn modelId="{44CAF84C-D0D4-4CB0-82F9-22500B0B2C2F}" type="presParOf" srcId="{C7CA52D0-58DA-415D-AEAD-73CD01A78F0C}" destId="{B86908AA-335C-4CE2-839D-0E763263A889}" srcOrd="1" destOrd="0" presId="urn:microsoft.com/office/officeart/2005/8/layout/hierarchy4"/>
    <dgm:cxn modelId="{C90A4B3C-3DD2-47ED-8302-6EC12738536A}" type="presParOf" srcId="{C7CA52D0-58DA-415D-AEAD-73CD01A78F0C}" destId="{6D09CFD5-EFCB-42DA-AF04-7A9BEBABBE17}" srcOrd="2" destOrd="0" presId="urn:microsoft.com/office/officeart/2005/8/layout/hierarchy4"/>
    <dgm:cxn modelId="{31215C75-CE2C-4E7B-B4F0-ECE4B85845DB}" type="presParOf" srcId="{6D09CFD5-EFCB-42DA-AF04-7A9BEBABBE17}" destId="{B3A3D202-6B7A-49AB-9747-3D01395C61A5}" srcOrd="0" destOrd="0" presId="urn:microsoft.com/office/officeart/2005/8/layout/hierarchy4"/>
    <dgm:cxn modelId="{1217633A-5C88-4F3D-AB4C-6A3B7EE8EE51}" type="presParOf" srcId="{6D09CFD5-EFCB-42DA-AF04-7A9BEBABBE17}" destId="{8D4A410D-9862-418C-AD0D-C979C1C44357}" srcOrd="1" destOrd="0" presId="urn:microsoft.com/office/officeart/2005/8/layout/hierarchy4"/>
    <dgm:cxn modelId="{E7B8E3EF-FD73-4C10-B148-3981A14915CB}" type="presParOf" srcId="{C7CA52D0-58DA-415D-AEAD-73CD01A78F0C}" destId="{E2558DBE-AF94-498A-B27E-8A33907AFA57}" srcOrd="3" destOrd="0" presId="urn:microsoft.com/office/officeart/2005/8/layout/hierarchy4"/>
    <dgm:cxn modelId="{6DF5786A-9BB9-4FF0-A26B-5A703FDF94B0}" type="presParOf" srcId="{C7CA52D0-58DA-415D-AEAD-73CD01A78F0C}" destId="{01404B01-ADC2-426E-875D-638675966564}" srcOrd="4" destOrd="0" presId="urn:microsoft.com/office/officeart/2005/8/layout/hierarchy4"/>
    <dgm:cxn modelId="{BC734D7C-75FF-4151-9176-2C24E7E815FD}" type="presParOf" srcId="{01404B01-ADC2-426E-875D-638675966564}" destId="{063AE57E-196A-43A6-A56B-8A2D15D2BD7B}" srcOrd="0" destOrd="0" presId="urn:microsoft.com/office/officeart/2005/8/layout/hierarchy4"/>
    <dgm:cxn modelId="{F6B5825D-55D7-4AE9-98FF-D0E154811357}" type="presParOf" srcId="{01404B01-ADC2-426E-875D-638675966564}" destId="{1A19828B-71A1-447C-BC04-C9D650D8FC7A}" srcOrd="1" destOrd="0" presId="urn:microsoft.com/office/officeart/2005/8/layout/hierarchy4"/>
    <dgm:cxn modelId="{EE834138-3562-485A-B4C7-00D8E5EC117B}" type="presParOf" srcId="{C7CA52D0-58DA-415D-AEAD-73CD01A78F0C}" destId="{D6CDD3D6-01CF-4BEE-A227-E138722A8AB7}" srcOrd="5" destOrd="0" presId="urn:microsoft.com/office/officeart/2005/8/layout/hierarchy4"/>
    <dgm:cxn modelId="{E03A3652-E770-4923-A029-6B508519B3C6}" type="presParOf" srcId="{C7CA52D0-58DA-415D-AEAD-73CD01A78F0C}" destId="{F244631D-AA2A-4072-B59E-D765CD919067}" srcOrd="6" destOrd="0" presId="urn:microsoft.com/office/officeart/2005/8/layout/hierarchy4"/>
    <dgm:cxn modelId="{66DFC8EE-4CCD-42D2-8F27-2F8BCF47DEBF}" type="presParOf" srcId="{F244631D-AA2A-4072-B59E-D765CD919067}" destId="{1620C5B4-CF7D-494C-94DE-C0ADC15B1B5E}" srcOrd="0" destOrd="0" presId="urn:microsoft.com/office/officeart/2005/8/layout/hierarchy4"/>
    <dgm:cxn modelId="{C94D6FC0-9E11-4158-A40E-82FD8BF04C14}" type="presParOf" srcId="{F244631D-AA2A-4072-B59E-D765CD919067}" destId="{32D98CF7-AC99-4BC3-8EF5-6F4F61B4A8D9}" srcOrd="1" destOrd="0" presId="urn:microsoft.com/office/officeart/2005/8/layout/hierarchy4"/>
    <dgm:cxn modelId="{F9768608-6061-4FA6-9A25-6C0539A0CB0D}" type="presParOf" srcId="{F244631D-AA2A-4072-B59E-D765CD919067}" destId="{BB195180-16DE-4067-B0D7-D7E018C27430}" srcOrd="2" destOrd="0" presId="urn:microsoft.com/office/officeart/2005/8/layout/hierarchy4"/>
    <dgm:cxn modelId="{0C3DBBFE-43B0-4B43-9447-75BEC34F4920}" type="presParOf" srcId="{BB195180-16DE-4067-B0D7-D7E018C27430}" destId="{6CC038E9-A003-449E-9484-FDA1420184DF}" srcOrd="0" destOrd="0" presId="urn:microsoft.com/office/officeart/2005/8/layout/hierarchy4"/>
    <dgm:cxn modelId="{6F19CCCB-522E-4354-8334-8955D378A74C}" type="presParOf" srcId="{6CC038E9-A003-449E-9484-FDA1420184DF}" destId="{F630C7F5-44EC-4BCF-A6ED-9E703EE3F8BE}" srcOrd="0" destOrd="0" presId="urn:microsoft.com/office/officeart/2005/8/layout/hierarchy4"/>
    <dgm:cxn modelId="{D0ACEC31-6365-4A32-A97A-EF1DCB269BE3}" type="presParOf" srcId="{6CC038E9-A003-449E-9484-FDA1420184DF}" destId="{C7B9A64B-A7D7-4CA6-A1E1-2FC3340B32C0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53A9-5361-4F84-B867-3E3EF77B0C12}">
      <dsp:nvSpPr>
        <dsp:cNvPr id="0" name=""/>
        <dsp:cNvSpPr/>
      </dsp:nvSpPr>
      <dsp:spPr>
        <a:xfrm>
          <a:off x="2891" y="2578"/>
          <a:ext cx="8131121" cy="1178920"/>
        </a:xfrm>
        <a:prstGeom prst="rect">
          <a:avLst/>
        </a:prstGeom>
        <a:solidFill>
          <a:schemeClr val="tx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891" y="2578"/>
        <a:ext cx="8131121" cy="1178920"/>
      </dsp:txXfrm>
    </dsp:sp>
    <dsp:sp modelId="{FB3C0A1D-AF9A-4B06-AE4A-C3B37771AEFB}">
      <dsp:nvSpPr>
        <dsp:cNvPr id="0" name=""/>
        <dsp:cNvSpPr/>
      </dsp:nvSpPr>
      <dsp:spPr>
        <a:xfrm>
          <a:off x="5782" y="1288154"/>
          <a:ext cx="8131121" cy="1178920"/>
        </a:xfrm>
        <a:prstGeom prst="rect">
          <a:avLst/>
        </a:prstGeom>
        <a:solidFill>
          <a:schemeClr val="accent6">
            <a:lumMod val="7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782" y="1288154"/>
        <a:ext cx="8131121" cy="1178920"/>
      </dsp:txXfrm>
    </dsp:sp>
    <dsp:sp modelId="{0338DC7C-1B45-4EFC-9D33-EF560767F0A0}">
      <dsp:nvSpPr>
        <dsp:cNvPr id="0" name=""/>
        <dsp:cNvSpPr/>
      </dsp:nvSpPr>
      <dsp:spPr>
        <a:xfrm>
          <a:off x="2891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4.1 </a:t>
          </a:r>
          <a:r>
            <a:rPr lang="pt-BR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Pré</a:t>
          </a: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–liberação de veículo comercial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891" y="2573567"/>
        <a:ext cx="980361" cy="1178920"/>
      </dsp:txXfrm>
    </dsp:sp>
    <dsp:sp modelId="{043B0E22-05CE-4D65-8D5C-64AF1B1BFBD4}">
      <dsp:nvSpPr>
        <dsp:cNvPr id="0" name=""/>
        <dsp:cNvSpPr/>
      </dsp:nvSpPr>
      <dsp:spPr>
        <a:xfrm>
          <a:off x="1024428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4.2 Processos administrativos de veículo comercial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1024428" y="2573567"/>
        <a:ext cx="980361" cy="1178920"/>
      </dsp:txXfrm>
    </dsp:sp>
    <dsp:sp modelId="{553A7821-527C-402F-A1B7-D5B12C78B5D4}">
      <dsp:nvSpPr>
        <dsp:cNvPr id="0" name=""/>
        <dsp:cNvSpPr/>
      </dsp:nvSpPr>
      <dsp:spPr>
        <a:xfrm>
          <a:off x="2045965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4.3 Inspeção de segurança automatizada de faixa de domínio e </a:t>
          </a:r>
          <a:r>
            <a:rPr lang="pt-BR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lindeiros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045965" y="2573567"/>
        <a:ext cx="980361" cy="1178920"/>
      </dsp:txXfrm>
    </dsp:sp>
    <dsp:sp modelId="{74CD5F3D-E681-4801-9AA8-A7A659959774}">
      <dsp:nvSpPr>
        <dsp:cNvPr id="0" name=""/>
        <dsp:cNvSpPr/>
      </dsp:nvSpPr>
      <dsp:spPr>
        <a:xfrm>
          <a:off x="3067502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4.4 Monitoramento da segurança a bordo de veículo comercial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067502" y="2573567"/>
        <a:ext cx="980361" cy="1178920"/>
      </dsp:txXfrm>
    </dsp:sp>
    <dsp:sp modelId="{F29775F0-A48B-484B-9CB9-13AABF90FC58}">
      <dsp:nvSpPr>
        <dsp:cNvPr id="0" name=""/>
        <dsp:cNvSpPr/>
      </dsp:nvSpPr>
      <dsp:spPr>
        <a:xfrm>
          <a:off x="4089039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4.5 Gerenciamento de frota do transporte de cargas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089039" y="2573567"/>
        <a:ext cx="980361" cy="1178920"/>
      </dsp:txXfrm>
    </dsp:sp>
    <dsp:sp modelId="{141AD1D0-321A-496D-8615-B0A51F90BE82}">
      <dsp:nvSpPr>
        <dsp:cNvPr id="0" name=""/>
        <dsp:cNvSpPr/>
      </dsp:nvSpPr>
      <dsp:spPr>
        <a:xfrm>
          <a:off x="5110576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4.6 Gerenciamento de informações intermodais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110576" y="2573567"/>
        <a:ext cx="980361" cy="1178920"/>
      </dsp:txXfrm>
    </dsp:sp>
    <dsp:sp modelId="{0386CB46-ECE4-40D6-9406-9447DBD565EF}">
      <dsp:nvSpPr>
        <dsp:cNvPr id="0" name=""/>
        <dsp:cNvSpPr/>
      </dsp:nvSpPr>
      <dsp:spPr>
        <a:xfrm>
          <a:off x="6132113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4.7 Gerenciamento e controle de centros intermodais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6132113" y="2573567"/>
        <a:ext cx="980361" cy="1178920"/>
      </dsp:txXfrm>
    </dsp:sp>
    <dsp:sp modelId="{F2964048-BA40-4288-B3ED-41B942498D87}">
      <dsp:nvSpPr>
        <dsp:cNvPr id="0" name=""/>
        <dsp:cNvSpPr/>
      </dsp:nvSpPr>
      <dsp:spPr>
        <a:xfrm>
          <a:off x="7153650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4.8 Gerenciamento de cargas perigosas</a:t>
          </a:r>
          <a:endParaRPr lang="pt-BR" sz="1000" b="1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7153650" y="2573567"/>
        <a:ext cx="980361" cy="1178920"/>
      </dsp:txXfrm>
    </dsp:sp>
    <dsp:sp modelId="{90F31F6E-C602-4233-AA74-4F0CAC962DD8}">
      <dsp:nvSpPr>
        <dsp:cNvPr id="0" name=""/>
        <dsp:cNvSpPr/>
      </dsp:nvSpPr>
      <dsp:spPr>
        <a:xfrm>
          <a:off x="7153650" y="3859061"/>
          <a:ext cx="980361" cy="1178920"/>
        </a:xfrm>
        <a:prstGeom prst="roundRect">
          <a:avLst>
            <a:gd name="adj" fmla="val 10000"/>
          </a:avLst>
        </a:prstGeom>
        <a:noFill/>
        <a:ln w="47625" cap="flat" cmpd="dbl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7182364" y="3887775"/>
        <a:ext cx="922933" cy="11214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53A9-5361-4F84-B867-3E3EF77B0C12}">
      <dsp:nvSpPr>
        <dsp:cNvPr id="0" name=""/>
        <dsp:cNvSpPr/>
      </dsp:nvSpPr>
      <dsp:spPr>
        <a:xfrm>
          <a:off x="2934" y="1152"/>
          <a:ext cx="7987018" cy="1091283"/>
        </a:xfrm>
        <a:prstGeom prst="rect">
          <a:avLst/>
        </a:prstGeom>
        <a:solidFill>
          <a:schemeClr val="tx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934" y="1152"/>
        <a:ext cx="7987018" cy="1091283"/>
      </dsp:txXfrm>
    </dsp:sp>
    <dsp:sp modelId="{FB3C0A1D-AF9A-4B06-AE4A-C3B37771AEFB}">
      <dsp:nvSpPr>
        <dsp:cNvPr id="0" name=""/>
        <dsp:cNvSpPr/>
      </dsp:nvSpPr>
      <dsp:spPr>
        <a:xfrm>
          <a:off x="5869" y="1196876"/>
          <a:ext cx="7987018" cy="1091283"/>
        </a:xfrm>
        <a:prstGeom prst="rect">
          <a:avLst/>
        </a:prstGeom>
        <a:solidFill>
          <a:schemeClr val="accent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869" y="1196876"/>
        <a:ext cx="7987018" cy="1091283"/>
      </dsp:txXfrm>
    </dsp:sp>
    <dsp:sp modelId="{13C6ED0A-CE15-4393-A38C-F2475A42F62F}">
      <dsp:nvSpPr>
        <dsp:cNvPr id="0" name=""/>
        <dsp:cNvSpPr/>
      </dsp:nvSpPr>
      <dsp:spPr>
        <a:xfrm>
          <a:off x="2934" y="2392440"/>
          <a:ext cx="1935777" cy="1091283"/>
        </a:xfrm>
        <a:prstGeom prst="rect">
          <a:avLst/>
        </a:prstGeom>
        <a:solidFill>
          <a:schemeClr val="bg2">
            <a:lumMod val="25000"/>
          </a:schemeClr>
        </a:solidFill>
        <a:ln w="47625" cap="sq" cmpd="dbl" algn="ctr">
          <a:solidFill>
            <a:schemeClr val="bg1"/>
          </a:solidFill>
          <a:prstDash val="solid"/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6.1 Notificação de emergência relativa ao transporte e segurança pessoal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934" y="2392440"/>
        <a:ext cx="1935777" cy="1091283"/>
      </dsp:txXfrm>
    </dsp:sp>
    <dsp:sp modelId="{B3A3D202-6B7A-49AB-9747-3D01395C61A5}">
      <dsp:nvSpPr>
        <dsp:cNvPr id="0" name=""/>
        <dsp:cNvSpPr/>
      </dsp:nvSpPr>
      <dsp:spPr>
        <a:xfrm>
          <a:off x="2020015" y="2392440"/>
          <a:ext cx="1935777" cy="1091283"/>
        </a:xfrm>
        <a:prstGeom prst="rect">
          <a:avLst/>
        </a:prstGeom>
        <a:solidFill>
          <a:schemeClr val="bg2">
            <a:lumMod val="25000"/>
          </a:schemeClr>
        </a:solidFill>
        <a:ln w="47625" cap="sq" cmpd="dbl" algn="ctr">
          <a:solidFill>
            <a:schemeClr val="bg1"/>
          </a:solidFill>
          <a:prstDash val="solid"/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6.2 Recuperação de veículo após o roubo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020015" y="2392440"/>
        <a:ext cx="1935777" cy="1091283"/>
      </dsp:txXfrm>
    </dsp:sp>
    <dsp:sp modelId="{063AE57E-196A-43A6-A56B-8A2D15D2BD7B}">
      <dsp:nvSpPr>
        <dsp:cNvPr id="0" name=""/>
        <dsp:cNvSpPr/>
      </dsp:nvSpPr>
      <dsp:spPr>
        <a:xfrm>
          <a:off x="4037095" y="2392440"/>
          <a:ext cx="1935777" cy="1091283"/>
        </a:xfrm>
        <a:prstGeom prst="rect">
          <a:avLst/>
        </a:prstGeom>
        <a:solidFill>
          <a:schemeClr val="bg2">
            <a:lumMod val="25000"/>
          </a:schemeClr>
        </a:solidFill>
        <a:ln w="47625" cap="sq" cmpd="dbl" algn="ctr">
          <a:solidFill>
            <a:schemeClr val="bg1"/>
          </a:solidFill>
          <a:prstDash val="solid"/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6.3 Gerenciamento de veículo de emergência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037095" y="2392440"/>
        <a:ext cx="1935777" cy="1091283"/>
      </dsp:txXfrm>
    </dsp:sp>
    <dsp:sp modelId="{1620C5B4-CF7D-494C-94DE-C0ADC15B1B5E}">
      <dsp:nvSpPr>
        <dsp:cNvPr id="0" name=""/>
        <dsp:cNvSpPr/>
      </dsp:nvSpPr>
      <dsp:spPr>
        <a:xfrm>
          <a:off x="6054175" y="2392440"/>
          <a:ext cx="1935777" cy="1091283"/>
        </a:xfrm>
        <a:prstGeom prst="rect">
          <a:avLst/>
        </a:prstGeom>
        <a:solidFill>
          <a:schemeClr val="bg2">
            <a:lumMod val="25000"/>
          </a:schemeClr>
        </a:solidFill>
        <a:ln w="47625" cap="sq" cmpd="dbl" algn="ctr">
          <a:solidFill>
            <a:schemeClr val="bg1"/>
          </a:solidFill>
          <a:prstDash val="solid"/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6.4 Materiais perigosos e notificação de incidentes</a:t>
          </a:r>
          <a:endParaRPr lang="pt-BR" sz="1100" b="1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6054175" y="2392440"/>
        <a:ext cx="1935777" cy="1091283"/>
      </dsp:txXfrm>
    </dsp:sp>
    <dsp:sp modelId="{F630C7F5-44EC-4BCF-A6ED-9E703EE3F8BE}">
      <dsp:nvSpPr>
        <dsp:cNvPr id="0" name=""/>
        <dsp:cNvSpPr/>
      </dsp:nvSpPr>
      <dsp:spPr>
        <a:xfrm>
          <a:off x="6054175" y="3588083"/>
          <a:ext cx="1935777" cy="1091283"/>
        </a:xfrm>
        <a:prstGeom prst="roundRect">
          <a:avLst>
            <a:gd name="adj" fmla="val 10000"/>
          </a:avLst>
        </a:prstGeom>
        <a:solidFill>
          <a:schemeClr val="bg1"/>
        </a:solidFill>
        <a:ln w="47625" cap="flat" cmpd="dbl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6086138" y="3620046"/>
        <a:ext cx="1871851" cy="1027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53A9-5361-4F84-B867-3E3EF77B0C12}">
      <dsp:nvSpPr>
        <dsp:cNvPr id="0" name=""/>
        <dsp:cNvSpPr/>
      </dsp:nvSpPr>
      <dsp:spPr>
        <a:xfrm>
          <a:off x="441" y="2168"/>
          <a:ext cx="8064013" cy="1108072"/>
        </a:xfrm>
        <a:prstGeom prst="rect">
          <a:avLst/>
        </a:prstGeom>
        <a:solidFill>
          <a:schemeClr val="tx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41" y="2168"/>
        <a:ext cx="8064013" cy="1108072"/>
      </dsp:txXfrm>
    </dsp:sp>
    <dsp:sp modelId="{FB3C0A1D-AF9A-4B06-AE4A-C3B37771AEFB}">
      <dsp:nvSpPr>
        <dsp:cNvPr id="0" name=""/>
        <dsp:cNvSpPr/>
      </dsp:nvSpPr>
      <dsp:spPr>
        <a:xfrm>
          <a:off x="882" y="1215622"/>
          <a:ext cx="8064013" cy="1108072"/>
        </a:xfrm>
        <a:prstGeom prst="rect">
          <a:avLst/>
        </a:prstGeom>
        <a:solidFill>
          <a:schemeClr val="bg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882" y="1215622"/>
        <a:ext cx="8064013" cy="1108072"/>
      </dsp:txXfrm>
    </dsp:sp>
    <dsp:sp modelId="{46059326-4E84-40C9-ACCE-F7372A8F37BA}">
      <dsp:nvSpPr>
        <dsp:cNvPr id="0" name=""/>
        <dsp:cNvSpPr/>
      </dsp:nvSpPr>
      <dsp:spPr>
        <a:xfrm>
          <a:off x="441" y="2428914"/>
          <a:ext cx="2614790" cy="1108072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10.1 Gerenciamento de dados de desastres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41" y="2428914"/>
        <a:ext cx="2614790" cy="1108072"/>
      </dsp:txXfrm>
    </dsp:sp>
    <dsp:sp modelId="{628491EE-24F1-4E69-A376-21DA9A733B02}">
      <dsp:nvSpPr>
        <dsp:cNvPr id="0" name=""/>
        <dsp:cNvSpPr/>
      </dsp:nvSpPr>
      <dsp:spPr>
        <a:xfrm>
          <a:off x="2725052" y="2428914"/>
          <a:ext cx="2614790" cy="1108072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10.2 Gerenciamento de resposta a desastres 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725052" y="2428914"/>
        <a:ext cx="2614790" cy="1108072"/>
      </dsp:txXfrm>
    </dsp:sp>
    <dsp:sp modelId="{84601956-4ABE-4AE8-83C1-D858F89CA304}">
      <dsp:nvSpPr>
        <dsp:cNvPr id="0" name=""/>
        <dsp:cNvSpPr/>
      </dsp:nvSpPr>
      <dsp:spPr>
        <a:xfrm>
          <a:off x="5449664" y="2428914"/>
          <a:ext cx="2614790" cy="1108072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10.3 Coordenação com agências de emergência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449664" y="2428914"/>
        <a:ext cx="2614790" cy="1108072"/>
      </dsp:txXfrm>
    </dsp:sp>
    <dsp:sp modelId="{0C34A59F-14BC-4F71-872B-D8EB28BE7E4F}">
      <dsp:nvSpPr>
        <dsp:cNvPr id="0" name=""/>
        <dsp:cNvSpPr/>
      </dsp:nvSpPr>
      <dsp:spPr>
        <a:xfrm>
          <a:off x="5449664" y="3642286"/>
          <a:ext cx="2614790" cy="1108072"/>
        </a:xfrm>
        <a:prstGeom prst="roundRect">
          <a:avLst>
            <a:gd name="adj" fmla="val 10000"/>
          </a:avLst>
        </a:prstGeom>
        <a:noFill/>
        <a:ln w="47625" cap="flat" cmpd="dbl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482118" y="3674740"/>
        <a:ext cx="2549882" cy="1043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53A9-5361-4F84-B867-3E3EF77B0C12}">
      <dsp:nvSpPr>
        <dsp:cNvPr id="0" name=""/>
        <dsp:cNvSpPr/>
      </dsp:nvSpPr>
      <dsp:spPr>
        <a:xfrm>
          <a:off x="2891" y="2578"/>
          <a:ext cx="8131121" cy="1178920"/>
        </a:xfrm>
        <a:prstGeom prst="rect">
          <a:avLst/>
        </a:prstGeom>
        <a:solidFill>
          <a:schemeClr val="tx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891" y="2578"/>
        <a:ext cx="8131121" cy="1178920"/>
      </dsp:txXfrm>
    </dsp:sp>
    <dsp:sp modelId="{FB3C0A1D-AF9A-4B06-AE4A-C3B37771AEFB}">
      <dsp:nvSpPr>
        <dsp:cNvPr id="0" name=""/>
        <dsp:cNvSpPr/>
      </dsp:nvSpPr>
      <dsp:spPr>
        <a:xfrm>
          <a:off x="5782" y="1288154"/>
          <a:ext cx="8131121" cy="1178920"/>
        </a:xfrm>
        <a:prstGeom prst="rect">
          <a:avLst/>
        </a:prstGeom>
        <a:solidFill>
          <a:schemeClr val="accent6">
            <a:lumMod val="7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782" y="1288154"/>
        <a:ext cx="8131121" cy="1178920"/>
      </dsp:txXfrm>
    </dsp:sp>
    <dsp:sp modelId="{0338DC7C-1B45-4EFC-9D33-EF560767F0A0}">
      <dsp:nvSpPr>
        <dsp:cNvPr id="0" name=""/>
        <dsp:cNvSpPr/>
      </dsp:nvSpPr>
      <dsp:spPr>
        <a:xfrm>
          <a:off x="2891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4.1 </a:t>
          </a:r>
          <a:r>
            <a:rPr lang="pt-BR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Pré</a:t>
          </a: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–liberação de veículo comercial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891" y="2573567"/>
        <a:ext cx="980361" cy="1178920"/>
      </dsp:txXfrm>
    </dsp:sp>
    <dsp:sp modelId="{043B0E22-05CE-4D65-8D5C-64AF1B1BFBD4}">
      <dsp:nvSpPr>
        <dsp:cNvPr id="0" name=""/>
        <dsp:cNvSpPr/>
      </dsp:nvSpPr>
      <dsp:spPr>
        <a:xfrm>
          <a:off x="1024428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4.2 Processos administrativos de veículo comercial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1024428" y="2573567"/>
        <a:ext cx="980361" cy="1178920"/>
      </dsp:txXfrm>
    </dsp:sp>
    <dsp:sp modelId="{553A7821-527C-402F-A1B7-D5B12C78B5D4}">
      <dsp:nvSpPr>
        <dsp:cNvPr id="0" name=""/>
        <dsp:cNvSpPr/>
      </dsp:nvSpPr>
      <dsp:spPr>
        <a:xfrm>
          <a:off x="2045965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4.3 Inspeção de segurança automatizada de faixa de domínio e </a:t>
          </a:r>
          <a:r>
            <a:rPr lang="pt-BR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lindeiros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045965" y="2573567"/>
        <a:ext cx="980361" cy="1178920"/>
      </dsp:txXfrm>
    </dsp:sp>
    <dsp:sp modelId="{74CD5F3D-E681-4801-9AA8-A7A659959774}">
      <dsp:nvSpPr>
        <dsp:cNvPr id="0" name=""/>
        <dsp:cNvSpPr/>
      </dsp:nvSpPr>
      <dsp:spPr>
        <a:xfrm>
          <a:off x="3067502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4.4 Monitoramento da segurança a bordo de veículo comercial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067502" y="2573567"/>
        <a:ext cx="980361" cy="1178920"/>
      </dsp:txXfrm>
    </dsp:sp>
    <dsp:sp modelId="{F29775F0-A48B-484B-9CB9-13AABF90FC58}">
      <dsp:nvSpPr>
        <dsp:cNvPr id="0" name=""/>
        <dsp:cNvSpPr/>
      </dsp:nvSpPr>
      <dsp:spPr>
        <a:xfrm>
          <a:off x="4089039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4.5 Gerenciamento de frota do transporte de cargas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089039" y="2573567"/>
        <a:ext cx="980361" cy="1178920"/>
      </dsp:txXfrm>
    </dsp:sp>
    <dsp:sp modelId="{141AD1D0-321A-496D-8615-B0A51F90BE82}">
      <dsp:nvSpPr>
        <dsp:cNvPr id="0" name=""/>
        <dsp:cNvSpPr/>
      </dsp:nvSpPr>
      <dsp:spPr>
        <a:xfrm>
          <a:off x="5110576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4.6 Gerenciamento de informações intermodais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110576" y="2573567"/>
        <a:ext cx="980361" cy="1178920"/>
      </dsp:txXfrm>
    </dsp:sp>
    <dsp:sp modelId="{0386CB46-ECE4-40D6-9406-9447DBD565EF}">
      <dsp:nvSpPr>
        <dsp:cNvPr id="0" name=""/>
        <dsp:cNvSpPr/>
      </dsp:nvSpPr>
      <dsp:spPr>
        <a:xfrm>
          <a:off x="6132113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4.7 Gerenciamento e controle de centros intermodais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6132113" y="2573567"/>
        <a:ext cx="980361" cy="1178920"/>
      </dsp:txXfrm>
    </dsp:sp>
    <dsp:sp modelId="{F2964048-BA40-4288-B3ED-41B942498D87}">
      <dsp:nvSpPr>
        <dsp:cNvPr id="0" name=""/>
        <dsp:cNvSpPr/>
      </dsp:nvSpPr>
      <dsp:spPr>
        <a:xfrm>
          <a:off x="7153650" y="2573567"/>
          <a:ext cx="980361" cy="1178920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4.8 Gerenciamento de cargas perigosas</a:t>
          </a:r>
          <a:endParaRPr lang="pt-BR" sz="1000" b="1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7153650" y="2573567"/>
        <a:ext cx="980361" cy="1178920"/>
      </dsp:txXfrm>
    </dsp:sp>
    <dsp:sp modelId="{90F31F6E-C602-4233-AA74-4F0CAC962DD8}">
      <dsp:nvSpPr>
        <dsp:cNvPr id="0" name=""/>
        <dsp:cNvSpPr/>
      </dsp:nvSpPr>
      <dsp:spPr>
        <a:xfrm>
          <a:off x="7153650" y="3859061"/>
          <a:ext cx="980361" cy="1178920"/>
        </a:xfrm>
        <a:prstGeom prst="roundRect">
          <a:avLst>
            <a:gd name="adj" fmla="val 10000"/>
          </a:avLst>
        </a:prstGeom>
        <a:noFill/>
        <a:ln w="47625" cap="flat" cmpd="dbl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7182364" y="3887775"/>
        <a:ext cx="922933" cy="1121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53A9-5361-4F84-B867-3E3EF77B0C12}">
      <dsp:nvSpPr>
        <dsp:cNvPr id="0" name=""/>
        <dsp:cNvSpPr/>
      </dsp:nvSpPr>
      <dsp:spPr>
        <a:xfrm>
          <a:off x="2934" y="1152"/>
          <a:ext cx="7987018" cy="1091283"/>
        </a:xfrm>
        <a:prstGeom prst="rect">
          <a:avLst/>
        </a:prstGeom>
        <a:solidFill>
          <a:schemeClr val="tx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934" y="1152"/>
        <a:ext cx="7987018" cy="1091283"/>
      </dsp:txXfrm>
    </dsp:sp>
    <dsp:sp modelId="{FB3C0A1D-AF9A-4B06-AE4A-C3B37771AEFB}">
      <dsp:nvSpPr>
        <dsp:cNvPr id="0" name=""/>
        <dsp:cNvSpPr/>
      </dsp:nvSpPr>
      <dsp:spPr>
        <a:xfrm>
          <a:off x="5869" y="1196876"/>
          <a:ext cx="7987018" cy="1091283"/>
        </a:xfrm>
        <a:prstGeom prst="rect">
          <a:avLst/>
        </a:prstGeom>
        <a:solidFill>
          <a:schemeClr val="accent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5869" y="1196876"/>
        <a:ext cx="7987018" cy="1091283"/>
      </dsp:txXfrm>
    </dsp:sp>
    <dsp:sp modelId="{13C6ED0A-CE15-4393-A38C-F2475A42F62F}">
      <dsp:nvSpPr>
        <dsp:cNvPr id="0" name=""/>
        <dsp:cNvSpPr/>
      </dsp:nvSpPr>
      <dsp:spPr>
        <a:xfrm>
          <a:off x="2934" y="2392440"/>
          <a:ext cx="1935777" cy="1091283"/>
        </a:xfrm>
        <a:prstGeom prst="rect">
          <a:avLst/>
        </a:prstGeom>
        <a:solidFill>
          <a:schemeClr val="bg2">
            <a:lumMod val="25000"/>
          </a:schemeClr>
        </a:solidFill>
        <a:ln w="47625" cap="sq" cmpd="dbl" algn="ctr">
          <a:solidFill>
            <a:schemeClr val="bg1"/>
          </a:solidFill>
          <a:prstDash val="solid"/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6.1 Notificação de emergência relativa ao transporte e segurança pessoal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934" y="2392440"/>
        <a:ext cx="1935777" cy="1091283"/>
      </dsp:txXfrm>
    </dsp:sp>
    <dsp:sp modelId="{B3A3D202-6B7A-49AB-9747-3D01395C61A5}">
      <dsp:nvSpPr>
        <dsp:cNvPr id="0" name=""/>
        <dsp:cNvSpPr/>
      </dsp:nvSpPr>
      <dsp:spPr>
        <a:xfrm>
          <a:off x="2020015" y="2392440"/>
          <a:ext cx="1935777" cy="1091283"/>
        </a:xfrm>
        <a:prstGeom prst="rect">
          <a:avLst/>
        </a:prstGeom>
        <a:solidFill>
          <a:schemeClr val="bg2">
            <a:lumMod val="25000"/>
          </a:schemeClr>
        </a:solidFill>
        <a:ln w="47625" cap="sq" cmpd="dbl" algn="ctr">
          <a:solidFill>
            <a:schemeClr val="bg1"/>
          </a:solidFill>
          <a:prstDash val="solid"/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6.2 Recuperação de veículo após o roubo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020015" y="2392440"/>
        <a:ext cx="1935777" cy="1091283"/>
      </dsp:txXfrm>
    </dsp:sp>
    <dsp:sp modelId="{063AE57E-196A-43A6-A56B-8A2D15D2BD7B}">
      <dsp:nvSpPr>
        <dsp:cNvPr id="0" name=""/>
        <dsp:cNvSpPr/>
      </dsp:nvSpPr>
      <dsp:spPr>
        <a:xfrm>
          <a:off x="4037095" y="2392440"/>
          <a:ext cx="1935777" cy="1091283"/>
        </a:xfrm>
        <a:prstGeom prst="rect">
          <a:avLst/>
        </a:prstGeom>
        <a:solidFill>
          <a:schemeClr val="bg2">
            <a:lumMod val="25000"/>
          </a:schemeClr>
        </a:solidFill>
        <a:ln w="47625" cap="sq" cmpd="dbl" algn="ctr">
          <a:solidFill>
            <a:schemeClr val="bg1"/>
          </a:solidFill>
          <a:prstDash val="solid"/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6.3 Gerenciamento de veículo de emergência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037095" y="2392440"/>
        <a:ext cx="1935777" cy="1091283"/>
      </dsp:txXfrm>
    </dsp:sp>
    <dsp:sp modelId="{1620C5B4-CF7D-494C-94DE-C0ADC15B1B5E}">
      <dsp:nvSpPr>
        <dsp:cNvPr id="0" name=""/>
        <dsp:cNvSpPr/>
      </dsp:nvSpPr>
      <dsp:spPr>
        <a:xfrm>
          <a:off x="6054175" y="2392440"/>
          <a:ext cx="1935777" cy="1091283"/>
        </a:xfrm>
        <a:prstGeom prst="rect">
          <a:avLst/>
        </a:prstGeom>
        <a:solidFill>
          <a:schemeClr val="bg2">
            <a:lumMod val="25000"/>
          </a:schemeClr>
        </a:solidFill>
        <a:ln w="47625" cap="sq" cmpd="dbl" algn="ctr">
          <a:solidFill>
            <a:schemeClr val="bg1"/>
          </a:solidFill>
          <a:prstDash val="solid"/>
        </a:ln>
        <a:effectLst>
          <a:outerShdw blurRad="40005" dist="20320" dir="5400000" algn="ctr" rotWithShape="0">
            <a:schemeClr val="tx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6.4 Materiais perigosos e notificação de incidentes</a:t>
          </a:r>
          <a:endParaRPr lang="pt-BR" sz="1100" b="1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6054175" y="2392440"/>
        <a:ext cx="1935777" cy="1091283"/>
      </dsp:txXfrm>
    </dsp:sp>
    <dsp:sp modelId="{F630C7F5-44EC-4BCF-A6ED-9E703EE3F8BE}">
      <dsp:nvSpPr>
        <dsp:cNvPr id="0" name=""/>
        <dsp:cNvSpPr/>
      </dsp:nvSpPr>
      <dsp:spPr>
        <a:xfrm>
          <a:off x="6054175" y="3588083"/>
          <a:ext cx="1935777" cy="1091283"/>
        </a:xfrm>
        <a:prstGeom prst="roundRect">
          <a:avLst>
            <a:gd name="adj" fmla="val 10000"/>
          </a:avLst>
        </a:prstGeom>
        <a:solidFill>
          <a:schemeClr val="bg1"/>
        </a:solidFill>
        <a:ln w="47625" cap="flat" cmpd="dbl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6086138" y="3620046"/>
        <a:ext cx="1871851" cy="1027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53A9-5361-4F84-B867-3E3EF77B0C12}">
      <dsp:nvSpPr>
        <dsp:cNvPr id="0" name=""/>
        <dsp:cNvSpPr/>
      </dsp:nvSpPr>
      <dsp:spPr>
        <a:xfrm>
          <a:off x="364" y="1557"/>
          <a:ext cx="6660011" cy="977839"/>
        </a:xfrm>
        <a:prstGeom prst="rect">
          <a:avLst/>
        </a:prstGeom>
        <a:solidFill>
          <a:schemeClr val="tx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64" y="1557"/>
        <a:ext cx="6660011" cy="977839"/>
      </dsp:txXfrm>
    </dsp:sp>
    <dsp:sp modelId="{FB3C0A1D-AF9A-4B06-AE4A-C3B37771AEFB}">
      <dsp:nvSpPr>
        <dsp:cNvPr id="0" name=""/>
        <dsp:cNvSpPr/>
      </dsp:nvSpPr>
      <dsp:spPr>
        <a:xfrm>
          <a:off x="728" y="1066794"/>
          <a:ext cx="6660011" cy="977839"/>
        </a:xfrm>
        <a:prstGeom prst="rect">
          <a:avLst/>
        </a:prstGeom>
        <a:solidFill>
          <a:schemeClr val="bg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728" y="1066794"/>
        <a:ext cx="6660011" cy="977839"/>
      </dsp:txXfrm>
    </dsp:sp>
    <dsp:sp modelId="{46059326-4E84-40C9-ACCE-F7372A8F37BA}">
      <dsp:nvSpPr>
        <dsp:cNvPr id="0" name=""/>
        <dsp:cNvSpPr/>
      </dsp:nvSpPr>
      <dsp:spPr>
        <a:xfrm>
          <a:off x="364" y="2131897"/>
          <a:ext cx="2159536" cy="977839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10.1 Gerenciamento de dados de desastres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64" y="2131897"/>
        <a:ext cx="2159536" cy="977839"/>
      </dsp:txXfrm>
    </dsp:sp>
    <dsp:sp modelId="{628491EE-24F1-4E69-A376-21DA9A733B02}">
      <dsp:nvSpPr>
        <dsp:cNvPr id="0" name=""/>
        <dsp:cNvSpPr/>
      </dsp:nvSpPr>
      <dsp:spPr>
        <a:xfrm>
          <a:off x="2250601" y="2131897"/>
          <a:ext cx="2159536" cy="977839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10.2 Gerenciamento de resposta a desastres 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250601" y="2131897"/>
        <a:ext cx="2159536" cy="977839"/>
      </dsp:txXfrm>
    </dsp:sp>
    <dsp:sp modelId="{84601956-4ABE-4AE8-83C1-D858F89CA304}">
      <dsp:nvSpPr>
        <dsp:cNvPr id="0" name=""/>
        <dsp:cNvSpPr/>
      </dsp:nvSpPr>
      <dsp:spPr>
        <a:xfrm>
          <a:off x="4500838" y="2131897"/>
          <a:ext cx="2159536" cy="977839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10.3 Coordenação com agências de emergência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500838" y="2131897"/>
        <a:ext cx="2159536" cy="977839"/>
      </dsp:txXfrm>
    </dsp:sp>
    <dsp:sp modelId="{0C34A59F-14BC-4F71-872B-D8EB28BE7E4F}">
      <dsp:nvSpPr>
        <dsp:cNvPr id="0" name=""/>
        <dsp:cNvSpPr/>
      </dsp:nvSpPr>
      <dsp:spPr>
        <a:xfrm>
          <a:off x="4500838" y="3197067"/>
          <a:ext cx="2159536" cy="977839"/>
        </a:xfrm>
        <a:prstGeom prst="roundRect">
          <a:avLst>
            <a:gd name="adj" fmla="val 10000"/>
          </a:avLst>
        </a:prstGeom>
        <a:noFill/>
        <a:ln w="47625" cap="flat" cmpd="dbl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529478" y="3225707"/>
        <a:ext cx="2102256" cy="9205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53A9-5361-4F84-B867-3E3EF77B0C12}">
      <dsp:nvSpPr>
        <dsp:cNvPr id="0" name=""/>
        <dsp:cNvSpPr/>
      </dsp:nvSpPr>
      <dsp:spPr>
        <a:xfrm>
          <a:off x="364" y="1557"/>
          <a:ext cx="6660011" cy="977839"/>
        </a:xfrm>
        <a:prstGeom prst="rect">
          <a:avLst/>
        </a:prstGeom>
        <a:solidFill>
          <a:schemeClr val="tx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64" y="1557"/>
        <a:ext cx="6660011" cy="977839"/>
      </dsp:txXfrm>
    </dsp:sp>
    <dsp:sp modelId="{FB3C0A1D-AF9A-4B06-AE4A-C3B37771AEFB}">
      <dsp:nvSpPr>
        <dsp:cNvPr id="0" name=""/>
        <dsp:cNvSpPr/>
      </dsp:nvSpPr>
      <dsp:spPr>
        <a:xfrm>
          <a:off x="728" y="1066794"/>
          <a:ext cx="6660011" cy="977839"/>
        </a:xfrm>
        <a:prstGeom prst="rect">
          <a:avLst/>
        </a:prstGeom>
        <a:solidFill>
          <a:schemeClr val="bg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728" y="1066794"/>
        <a:ext cx="6660011" cy="977839"/>
      </dsp:txXfrm>
    </dsp:sp>
    <dsp:sp modelId="{46059326-4E84-40C9-ACCE-F7372A8F37BA}">
      <dsp:nvSpPr>
        <dsp:cNvPr id="0" name=""/>
        <dsp:cNvSpPr/>
      </dsp:nvSpPr>
      <dsp:spPr>
        <a:xfrm>
          <a:off x="364" y="2131897"/>
          <a:ext cx="2159536" cy="977839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10.1 Gerenciamento de dados de desastres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64" y="2131897"/>
        <a:ext cx="2159536" cy="977839"/>
      </dsp:txXfrm>
    </dsp:sp>
    <dsp:sp modelId="{628491EE-24F1-4E69-A376-21DA9A733B02}">
      <dsp:nvSpPr>
        <dsp:cNvPr id="0" name=""/>
        <dsp:cNvSpPr/>
      </dsp:nvSpPr>
      <dsp:spPr>
        <a:xfrm>
          <a:off x="2250601" y="2131897"/>
          <a:ext cx="2159536" cy="977839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10.2 Gerenciamento de resposta a desastres 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250601" y="2131897"/>
        <a:ext cx="2159536" cy="977839"/>
      </dsp:txXfrm>
    </dsp:sp>
    <dsp:sp modelId="{84601956-4ABE-4AE8-83C1-D858F89CA304}">
      <dsp:nvSpPr>
        <dsp:cNvPr id="0" name=""/>
        <dsp:cNvSpPr/>
      </dsp:nvSpPr>
      <dsp:spPr>
        <a:xfrm>
          <a:off x="4500838" y="2131897"/>
          <a:ext cx="2159536" cy="977839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10.3 Coordenação com agências de emergência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500838" y="2131897"/>
        <a:ext cx="2159536" cy="977839"/>
      </dsp:txXfrm>
    </dsp:sp>
    <dsp:sp modelId="{0C34A59F-14BC-4F71-872B-D8EB28BE7E4F}">
      <dsp:nvSpPr>
        <dsp:cNvPr id="0" name=""/>
        <dsp:cNvSpPr/>
      </dsp:nvSpPr>
      <dsp:spPr>
        <a:xfrm>
          <a:off x="4500838" y="3197067"/>
          <a:ext cx="2159536" cy="977839"/>
        </a:xfrm>
        <a:prstGeom prst="roundRect">
          <a:avLst>
            <a:gd name="adj" fmla="val 10000"/>
          </a:avLst>
        </a:prstGeom>
        <a:noFill/>
        <a:ln w="47625" cap="flat" cmpd="dbl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529478" y="3225707"/>
        <a:ext cx="2102256" cy="9205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3C07E6F7-F73E-4BFA-A6BD-18C2E45E9FC6}" type="datetimeFigureOut">
              <a:rPr lang="pt-BR" altLang="pt-BR"/>
              <a:pPr>
                <a:defRPr/>
              </a:pPr>
              <a:t>01/11/2017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panose="020B0604020202020204" pitchFamily="34" charset="0"/>
              </a:defRPr>
            </a:lvl1pPr>
          </a:lstStyle>
          <a:p>
            <a:fld id="{08885868-3366-4A62-8EB7-AEC51496E4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967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9400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896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C817DAF-9226-4570-83B0-BD74A7752C54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2291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6917147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3716381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6225730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1790069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7090549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45136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6238145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29380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CA32FD6-72D0-48C7-8C98-BB5CA9394B79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107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4678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7622513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8441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998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F554411-BFF4-4783-8EE6-74AEFC8D9E85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070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5390973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347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F3153A-66F5-41D8-94FE-A0E65A3B9DB1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7643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5367205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4777144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7593652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342323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9452809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9620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B9D7AA-EF2B-49C1-829B-67F86A000F93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117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0084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8181214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0710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203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38302B1-ECAB-44E6-8198-1EE685A25439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1740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6433178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480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lado “bom” da tecnologia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Dificuldades tecnológicas</a:t>
            </a:r>
            <a:r>
              <a:rPr lang="pt-BR" altLang="pt-BR" smtClean="0"/>
              <a:t> 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altLang="pt-BR" smtClean="0"/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b="1" smtClean="0"/>
              <a:t>Potencial de Impactos e Impactos Medidos (Gerais na Operação)</a:t>
            </a:r>
            <a:r>
              <a:rPr lang="pt-BR" altLang="pt-BR" smtClean="0"/>
              <a:t> </a:t>
            </a:r>
            <a:endParaRPr lang="en-US" altLang="pt-BR" smtClean="0"/>
          </a:p>
        </p:txBody>
      </p:sp>
      <p:sp>
        <p:nvSpPr>
          <p:cNvPr id="24371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9692E1F-7CDA-4FE1-B877-68C037E845AB}" type="slidenum">
              <a:rPr lang="pt-BR" altLang="pt-BR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121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7946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2863637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799504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9083448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6887871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1076388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3149869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6867938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2626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5881451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907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39BA759-56B0-4865-8CA3-0DF707A76530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130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0810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5391897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9607681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8167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68580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95116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15560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09507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50468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1638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9038" tIns="49520" rIns="99038" bIns="49520"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Confirmar nome do Proj. “Stadium” ????</a:t>
            </a:r>
          </a:p>
        </p:txBody>
      </p:sp>
      <p:sp>
        <p:nvSpPr>
          <p:cNvPr id="15462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85A3D6E-9B1A-43CE-9182-41EEFC9F19C8}" type="slidenum">
              <a:rPr lang="pt-BR" altLang="pt-BR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61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74605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09761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93532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16166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14729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99865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99455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38575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07447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4298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36181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07217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53061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84234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74243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25707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19910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30223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896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C817DAF-9226-4570-83B0-BD74A7752C54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461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350909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1149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7220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8F8A85-1A3B-4A97-8348-C669F8ECEDB5}" type="slidenum">
              <a:rPr lang="pt-BR" altLang="pt-BR" sz="1300"/>
              <a:pPr algn="r" eaLnBrk="1" hangingPunct="1"/>
              <a:t>4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495999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58766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566576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62757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849472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499621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797689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998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F554411-BFF4-4783-8EE6-74AEFC8D9E85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5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658796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480460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0238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4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2FE61E2-2181-4492-BB60-4392BA5ABB8B}" type="slidenum">
              <a:rPr lang="pt-BR" altLang="pt-BR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710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345258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291221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264368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130959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838352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839814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993578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29966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22753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7325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056528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58163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9038" tIns="49520" rIns="99038" bIns="49520"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Confirmar nome do Proj. “Stadium” ????</a:t>
            </a:r>
          </a:p>
        </p:txBody>
      </p:sp>
      <p:sp>
        <p:nvSpPr>
          <p:cNvPr id="254980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C6977EA-1E92-4B5E-8979-4EC3B2568C7D}" type="slidenum">
              <a:rPr lang="pt-BR" altLang="pt-BR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95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162667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417406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239192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317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185193D-8F3B-4783-880E-803F2B792863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341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56724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261120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021514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8385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Confirmar nome do Proj. “Stadium” ????</a:t>
            </a:r>
          </a:p>
        </p:txBody>
      </p:sp>
      <p:sp>
        <p:nvSpPr>
          <p:cNvPr id="16589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248153B-8FAC-4BB3-86E5-8624E8AED067}" type="slidenum">
              <a:rPr lang="pt-BR" altLang="pt-BR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798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446775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825973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173747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00221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3824811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3706122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776755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75460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CCABFB2-B821-4DA5-A2A9-7B3DE42F69B2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0510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508823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781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6161804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976773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9807438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0567050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6136260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7772894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140001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6467188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1980227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9952248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51673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9489539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9451331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1812150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3505111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1946791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328882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0144729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9491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4863" indent="-309563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382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335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228850" indent="-247650" defTabSz="990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860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1432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6004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57650" indent="-247650" defTabSz="990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8867B1-C66B-427D-BA5C-BD3A045C0CD1}" type="slidenum">
              <a:rPr lang="pt-BR" altLang="pt-BR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3508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9879603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7230183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6671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Retângu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6" name="Retângu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0C287E-C823-4C58-8774-7773F2970C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1284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Retângu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6" name="Retângu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CEB2A02-5B40-4F9D-9D5D-A22BF62CE8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3972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532B7-CB24-4567-AF0C-EB6D8D15EA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973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20D0F-31E0-4138-B464-239486EBE6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0372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D66F3-C7C5-4455-8834-DEED722C44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284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A274B-D63D-4875-8DA2-FF17F2694A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122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6" name="Retângu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CEEA03DD-E357-4047-B595-D91C5F8244E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837A04-1ED7-42DA-881C-86DC2C0679F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17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7CFEAE-7E70-4340-A68B-B965A43861B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7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1291-415C-4677-B30A-1BBBB24D70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580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B2E76-8130-4BC7-AE5A-3A23604B4A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902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6" name="Retângu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7" name="Retângu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8" name="Retângu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F78207E7-A8E8-4728-9430-BB24FF0493E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263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3BDF7-D662-4C5E-950E-724B325358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50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BE09568B-47BC-4AB5-9344-5FDC8D28D35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2" r:id="rId2"/>
    <p:sldLayoutId id="2147483910" r:id="rId3"/>
    <p:sldLayoutId id="2147483911" r:id="rId4"/>
    <p:sldLayoutId id="2147483912" r:id="rId5"/>
    <p:sldLayoutId id="2147483903" r:id="rId6"/>
    <p:sldLayoutId id="2147483904" r:id="rId7"/>
    <p:sldLayoutId id="2147483913" r:id="rId8"/>
    <p:sldLayoutId id="2147483905" r:id="rId9"/>
    <p:sldLayoutId id="2147483914" r:id="rId10"/>
    <p:sldLayoutId id="2147483906" r:id="rId11"/>
    <p:sldLayoutId id="2147483907" r:id="rId12"/>
    <p:sldLayoutId id="214748390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innovation/its/eng/architecture/user_services/detail/usr61.htm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c.gc.ca/innovation/its/eng/architecture/user_services/detail/usr62.htm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innovation/its/eng/architecture/user_services/detail/usr61.htm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c.gc.ca/innovation/its/eng/architecture/user_services/detail/usr62.htm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innovation/its/eng/architecture/user_services/detail/usr61.htm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c.gc.ca/innovation/its/eng/architecture/user_services/detail/usr62.htm" TargetMode="Externa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.bin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esacivil.gov.br/rener/norma.a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a.state.md.us/MEMA/content/pdf/The_State_of_Maryland_Emergency_Operations_Plan_26Aug09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esacivil.gov.br/sindec/index.as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tesb.sp.gov.br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innovation/its/eng/architecture/user_services/detail/usr55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http://www.itsoverview.its.dot.gov/integration/ims-sm.gif" TargetMode="External"/><Relationship Id="rId13" Type="http://schemas.openxmlformats.org/officeDocument/2006/relationships/image" Target="../media/image26.gif"/><Relationship Id="rId18" Type="http://schemas.openxmlformats.org/officeDocument/2006/relationships/image" Target="http://www.itsoverview.its.dot.gov/integration/rom-sm.gif" TargetMode="External"/><Relationship Id="rId26" Type="http://schemas.openxmlformats.org/officeDocument/2006/relationships/image" Target="../media/image33.png"/><Relationship Id="rId3" Type="http://schemas.openxmlformats.org/officeDocument/2006/relationships/image" Target="../media/image21.gif"/><Relationship Id="rId21" Type="http://schemas.openxmlformats.org/officeDocument/2006/relationships/image" Target="../media/image30.gif"/><Relationship Id="rId7" Type="http://schemas.openxmlformats.org/officeDocument/2006/relationships/image" Target="../media/image23.gif"/><Relationship Id="rId12" Type="http://schemas.openxmlformats.org/officeDocument/2006/relationships/image" Target="http://www.itsoverview.its.dot.gov/integration/eps-sm.gif" TargetMode="External"/><Relationship Id="rId17" Type="http://schemas.openxmlformats.org/officeDocument/2006/relationships/image" Target="../media/image28.gif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6" Type="http://schemas.openxmlformats.org/officeDocument/2006/relationships/image" Target="http://www.itsoverview.its.dot.gov/integration/cps-sm.gif" TargetMode="External"/><Relationship Id="rId20" Type="http://schemas.openxmlformats.org/officeDocument/2006/relationships/image" Target="http://www.itsoverview.its.dot.gov/integration/rwm-sm.gif" TargetMode="External"/><Relationship Id="rId29" Type="http://schemas.openxmlformats.org/officeDocument/2006/relationships/image" Target="http://www.itsoverview.its.dot.gov/integration/am-sm.gi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http://www.itsoverview.its.dot.gov/integration/tm-sm.gif" TargetMode="External"/><Relationship Id="rId11" Type="http://schemas.openxmlformats.org/officeDocument/2006/relationships/image" Target="../media/image25.gif"/><Relationship Id="rId24" Type="http://schemas.openxmlformats.org/officeDocument/2006/relationships/image" Target="http://www.itsoverview.its.dot.gov/integration/if-sm.gif" TargetMode="External"/><Relationship Id="rId5" Type="http://schemas.openxmlformats.org/officeDocument/2006/relationships/image" Target="../media/image22.gif"/><Relationship Id="rId15" Type="http://schemas.openxmlformats.org/officeDocument/2006/relationships/image" Target="../media/image27.gif"/><Relationship Id="rId23" Type="http://schemas.openxmlformats.org/officeDocument/2006/relationships/image" Target="../media/image31.gif"/><Relationship Id="rId28" Type="http://schemas.openxmlformats.org/officeDocument/2006/relationships/image" Target="../media/image35.gif"/><Relationship Id="rId10" Type="http://schemas.openxmlformats.org/officeDocument/2006/relationships/image" Target="http://www.itsoverview.its.dot.gov/integration/ems-sm.gif" TargetMode="External"/><Relationship Id="rId19" Type="http://schemas.openxmlformats.org/officeDocument/2006/relationships/image" Target="../media/image29.gif"/><Relationship Id="rId4" Type="http://schemas.openxmlformats.org/officeDocument/2006/relationships/image" Target="http://www.itsoverview.its.dot.gov/integration/fm-sm.gif" TargetMode="External"/><Relationship Id="rId9" Type="http://schemas.openxmlformats.org/officeDocument/2006/relationships/image" Target="../media/image24.gif"/><Relationship Id="rId14" Type="http://schemas.openxmlformats.org/officeDocument/2006/relationships/image" Target="http://www.itsoverview.its.dot.gov/integration/im-sm.gif" TargetMode="External"/><Relationship Id="rId22" Type="http://schemas.openxmlformats.org/officeDocument/2006/relationships/image" Target="http://www.itsoverview.its.dot.gov/integration/cvo-sm.gif" TargetMode="External"/><Relationship Id="rId27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gi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http://www.itsoverview.its.dot.gov/integration/cvo-sm.gif" TargetMode="External"/><Relationship Id="rId9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http://www.itsoverview.its.dot.gov/integration/ems-sm.gi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itsoverview.its.dot.gov/integration/ems-sm.gif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innovation/its/eng/architecture/user_services/detail/usr61.ht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c.gc.ca/innovation/its/eng/architecture/user_services/detail/usr62.htm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innovation/its/eng/architecture/user_services/detail/usr61.htm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c.gc.ca/innovation/its/eng/architecture/user_services/detail/usr62.htm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esacivil.gov.br/sindec/index.asp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esacivil.gov.br/rener/norma.asp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innovation/its/eng/architecture/user_services/detail/usr63.htm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47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is.com/itsarch/html/menu/database.htm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caioffontana@unifesp.br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ryoshioka@gmail.com" TargetMode="External"/><Relationship Id="rId4" Type="http://schemas.openxmlformats.org/officeDocument/2006/relationships/hyperlink" Target="mailto:claudio.marte@poli.usp.br" TargetMode="Externa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848872" cy="99335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 5917 – ITS</a:t>
            </a:r>
          </a:p>
        </p:txBody>
      </p:sp>
      <p:sp>
        <p:nvSpPr>
          <p:cNvPr id="154627" name="Rectangle 3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6400800" cy="3816350"/>
          </a:xfrm>
        </p:spPr>
        <p:txBody>
          <a:bodyPr/>
          <a:lstStyle/>
          <a:p>
            <a:pPr>
              <a:defRPr/>
            </a:pPr>
            <a:endParaRPr lang="pt-BR" sz="3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 “Inteligentes” de Transportes (ITS)</a:t>
            </a:r>
          </a:p>
          <a:p>
            <a:pPr>
              <a:defRPr/>
            </a:pP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pt-B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Intelligent</a:t>
            </a: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</a:t>
            </a:r>
            <a:r>
              <a:rPr lang="pt-B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Systems]</a:t>
            </a:r>
          </a:p>
          <a:p>
            <a:pPr>
              <a:defRPr/>
            </a:pPr>
            <a:endParaRPr lang="pt-BR" sz="3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02337451"/>
              </p:ext>
            </p:extLst>
          </p:nvPr>
        </p:nvGraphicFramePr>
        <p:xfrm>
          <a:off x="539552" y="1628800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– 1:</a:t>
            </a:r>
            <a:r>
              <a:rPr lang="pt-BR" altLang="pt-BR" sz="28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101600" y="1600200"/>
            <a:ext cx="8964613" cy="1541463"/>
          </a:xfrm>
        </p:spPr>
        <p:txBody>
          <a:bodyPr/>
          <a:lstStyle/>
          <a:p>
            <a:r>
              <a:rPr lang="pt-BR" altLang="pt-BR" sz="2500" b="1" u="sng" smtClean="0">
                <a:solidFill>
                  <a:srgbClr val="0000CC"/>
                </a:solidFill>
              </a:rPr>
              <a:t>Fases</a:t>
            </a:r>
            <a:r>
              <a:rPr lang="pt-BR" altLang="pt-BR" sz="2500" u="sng" smtClean="0">
                <a:solidFill>
                  <a:srgbClr val="0000CC"/>
                </a:solidFill>
              </a:rPr>
              <a:t> – Exemplo 2</a:t>
            </a:r>
            <a:r>
              <a:rPr lang="pt-BR" altLang="pt-BR" smtClean="0"/>
              <a:t>: </a:t>
            </a:r>
            <a:r>
              <a:rPr lang="pt-BR" altLang="pt-BR" sz="2100" smtClean="0"/>
              <a:t> Separação cronológica da </a:t>
            </a:r>
            <a:r>
              <a:rPr lang="pt-BR" altLang="pt-BR" sz="2100" b="1" smtClean="0">
                <a:solidFill>
                  <a:srgbClr val="FF0000"/>
                </a:solidFill>
              </a:rPr>
              <a:t>Gestão de Emergência</a:t>
            </a:r>
            <a:r>
              <a:rPr lang="pt-BR" altLang="pt-BR" smtClean="0"/>
              <a:t> {</a:t>
            </a:r>
            <a:r>
              <a:rPr lang="pt-BR" altLang="pt-BR" sz="1900" smtClean="0"/>
              <a:t>DINIZ, Viviane B. </a:t>
            </a:r>
            <a:r>
              <a:rPr lang="pt-BR" altLang="pt-BR" sz="1900" b="1" smtClean="0"/>
              <a:t>Uma Abordagem para Definição de Sistemas de </a:t>
            </a:r>
            <a:r>
              <a:rPr lang="pt-BR" altLang="pt-BR" sz="1900" b="1" smtClean="0">
                <a:solidFill>
                  <a:srgbClr val="FF0000"/>
                </a:solidFill>
              </a:rPr>
              <a:t>Gestão de Conhecimento</a:t>
            </a:r>
            <a:r>
              <a:rPr lang="pt-BR" altLang="pt-BR" sz="1900" b="1" smtClean="0"/>
              <a:t> no Tratamento de Emergências</a:t>
            </a:r>
            <a:r>
              <a:rPr lang="pt-BR" altLang="pt-BR" smtClean="0"/>
              <a:t>} </a:t>
            </a:r>
          </a:p>
        </p:txBody>
      </p:sp>
      <p:pic>
        <p:nvPicPr>
          <p:cNvPr id="35844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9496" r="20459" b="26016"/>
          <a:stretch>
            <a:fillRect/>
          </a:stretch>
        </p:blipFill>
        <p:spPr bwMode="auto">
          <a:xfrm>
            <a:off x="711200" y="3382963"/>
            <a:ext cx="77057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708525"/>
          </a:xfrm>
        </p:spPr>
        <p:txBody>
          <a:bodyPr/>
          <a:lstStyle/>
          <a:p>
            <a:r>
              <a:rPr lang="pt-BR" altLang="pt-BR" sz="2500" b="1" u="sng" smtClean="0">
                <a:solidFill>
                  <a:srgbClr val="0000CC"/>
                </a:solidFill>
              </a:rPr>
              <a:t>Fases</a:t>
            </a:r>
            <a:r>
              <a:rPr lang="pt-BR" altLang="pt-BR" sz="2500" u="sng" smtClean="0">
                <a:solidFill>
                  <a:srgbClr val="0000CC"/>
                </a:solidFill>
              </a:rPr>
              <a:t> – Exemplo 2</a:t>
            </a:r>
            <a:r>
              <a:rPr lang="pt-BR" altLang="pt-BR" smtClean="0"/>
              <a:t>: </a:t>
            </a:r>
            <a:r>
              <a:rPr lang="pt-BR" altLang="pt-BR" sz="2100" smtClean="0"/>
              <a:t> Separação cronológica da </a:t>
            </a:r>
            <a:r>
              <a:rPr lang="pt-BR" altLang="pt-BR" sz="2100" b="1" smtClean="0">
                <a:solidFill>
                  <a:srgbClr val="FF0000"/>
                </a:solidFill>
              </a:rPr>
              <a:t>Gestão de Emergência</a:t>
            </a:r>
          </a:p>
          <a:p>
            <a:pPr lvl="1"/>
            <a:r>
              <a:rPr lang="pt-BR" altLang="pt-BR" smtClean="0"/>
              <a:t>Inicialmente, quando ainda não ocorreu o </a:t>
            </a:r>
            <a:r>
              <a:rPr lang="pt-BR" altLang="pt-BR" u="sng" smtClean="0"/>
              <a:t>Evento Emergencial</a:t>
            </a:r>
            <a:r>
              <a:rPr lang="pt-BR" altLang="pt-BR" smtClean="0"/>
              <a:t>, destaca-se o aspecto da </a:t>
            </a:r>
            <a:r>
              <a:rPr lang="pt-BR" altLang="pt-BR" b="1" smtClean="0">
                <a:solidFill>
                  <a:srgbClr val="FF0000"/>
                </a:solidFill>
              </a:rPr>
              <a:t>prevenção</a:t>
            </a:r>
          </a:p>
          <a:p>
            <a:pPr lvl="2"/>
            <a:r>
              <a:rPr lang="pt-BR" altLang="pt-BR" smtClean="0"/>
              <a:t>onde se estabelecem </a:t>
            </a:r>
            <a:r>
              <a:rPr lang="pt-BR" altLang="pt-BR" smtClean="0">
                <a:solidFill>
                  <a:srgbClr val="FF0000"/>
                </a:solidFill>
              </a:rPr>
              <a:t>políticas e procedimentos para evitar a emergência ou minimizar seus efeitos</a:t>
            </a:r>
            <a:r>
              <a:rPr lang="pt-BR" altLang="pt-BR" smtClean="0"/>
              <a:t> quando ela ocorrer</a:t>
            </a:r>
          </a:p>
          <a:p>
            <a:pPr lvl="1"/>
            <a:r>
              <a:rPr lang="pt-BR" altLang="pt-BR" smtClean="0"/>
              <a:t>Quando alguma emergência acontece, tem-se a </a:t>
            </a:r>
            <a:r>
              <a:rPr lang="pt-BR" altLang="pt-BR" smtClean="0">
                <a:solidFill>
                  <a:srgbClr val="FF0000"/>
                </a:solidFill>
              </a:rPr>
              <a:t>fase de tratamento</a:t>
            </a:r>
          </a:p>
          <a:p>
            <a:pPr lvl="2"/>
            <a:r>
              <a:rPr lang="pt-BR" altLang="pt-BR" smtClean="0"/>
              <a:t>onde são realizadas </a:t>
            </a:r>
            <a:r>
              <a:rPr lang="pt-BR" altLang="pt-BR" smtClean="0">
                <a:solidFill>
                  <a:srgbClr val="FF0000"/>
                </a:solidFill>
              </a:rPr>
              <a:t>ações </a:t>
            </a:r>
            <a:r>
              <a:rPr lang="pt-BR" altLang="pt-BR" b="1" smtClean="0">
                <a:solidFill>
                  <a:srgbClr val="FF0000"/>
                </a:solidFill>
              </a:rPr>
              <a:t>previstas</a:t>
            </a:r>
            <a:r>
              <a:rPr lang="pt-BR" altLang="pt-BR" smtClean="0">
                <a:solidFill>
                  <a:srgbClr val="FF0000"/>
                </a:solidFill>
              </a:rPr>
              <a:t> na </a:t>
            </a:r>
            <a:r>
              <a:rPr lang="pt-BR" altLang="pt-BR" b="1" smtClean="0">
                <a:solidFill>
                  <a:srgbClr val="FF0000"/>
                </a:solidFill>
              </a:rPr>
              <a:t>fase de</a:t>
            </a:r>
            <a:r>
              <a:rPr lang="pt-BR" altLang="pt-BR" smtClean="0">
                <a:solidFill>
                  <a:srgbClr val="FF0000"/>
                </a:solidFill>
              </a:rPr>
              <a:t> </a:t>
            </a:r>
            <a:r>
              <a:rPr lang="pt-BR" altLang="pt-BR" b="1" smtClean="0">
                <a:solidFill>
                  <a:srgbClr val="FF0000"/>
                </a:solidFill>
              </a:rPr>
              <a:t>prevenção</a:t>
            </a:r>
          </a:p>
          <a:p>
            <a:pPr lvl="2"/>
            <a:r>
              <a:rPr lang="pt-BR" altLang="pt-BR" smtClean="0"/>
              <a:t>até mesmo </a:t>
            </a:r>
            <a:r>
              <a:rPr lang="pt-BR" altLang="pt-BR" smtClean="0">
                <a:solidFill>
                  <a:srgbClr val="FF0000"/>
                </a:solidFill>
              </a:rPr>
              <a:t>ações </a:t>
            </a:r>
            <a:r>
              <a:rPr lang="pt-BR" altLang="pt-BR" b="1" smtClean="0">
                <a:solidFill>
                  <a:srgbClr val="FF0000"/>
                </a:solidFill>
              </a:rPr>
              <a:t>não previstas</a:t>
            </a:r>
          </a:p>
          <a:p>
            <a:pPr lvl="3"/>
            <a:r>
              <a:rPr lang="pt-BR" altLang="pt-BR" smtClean="0"/>
              <a:t>quando surgem problemas inesperados</a:t>
            </a:r>
          </a:p>
        </p:txBody>
      </p:sp>
      <p:pic>
        <p:nvPicPr>
          <p:cNvPr id="36868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9496" r="20459" b="26016"/>
          <a:stretch>
            <a:fillRect/>
          </a:stretch>
        </p:blipFill>
        <p:spPr bwMode="auto">
          <a:xfrm>
            <a:off x="4572000" y="5745163"/>
            <a:ext cx="43926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4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708525"/>
          </a:xfrm>
        </p:spPr>
        <p:txBody>
          <a:bodyPr/>
          <a:lstStyle/>
          <a:p>
            <a:r>
              <a:rPr lang="pt-BR" altLang="pt-BR" sz="2500" b="1" u="sng" smtClean="0">
                <a:solidFill>
                  <a:srgbClr val="0000CC"/>
                </a:solidFill>
              </a:rPr>
              <a:t>Fases</a:t>
            </a:r>
            <a:r>
              <a:rPr lang="pt-BR" altLang="pt-BR" sz="2500" u="sng" smtClean="0">
                <a:solidFill>
                  <a:srgbClr val="0000CC"/>
                </a:solidFill>
              </a:rPr>
              <a:t> – Exemplo 2</a:t>
            </a:r>
            <a:r>
              <a:rPr lang="pt-BR" altLang="pt-BR" smtClean="0"/>
              <a:t>: </a:t>
            </a:r>
            <a:r>
              <a:rPr lang="pt-BR" altLang="pt-BR" sz="2100" smtClean="0"/>
              <a:t> Separação cronológica da </a:t>
            </a:r>
            <a:r>
              <a:rPr lang="pt-BR" altLang="pt-BR" sz="2100" b="1" smtClean="0">
                <a:solidFill>
                  <a:srgbClr val="FF0000"/>
                </a:solidFill>
              </a:rPr>
              <a:t>Gestão de Emergência</a:t>
            </a:r>
          </a:p>
          <a:p>
            <a:pPr lvl="1"/>
            <a:r>
              <a:rPr lang="pt-BR" altLang="pt-BR" smtClean="0"/>
              <a:t>Após a </a:t>
            </a:r>
            <a:r>
              <a:rPr lang="pt-BR" altLang="pt-BR" b="1" smtClean="0">
                <a:solidFill>
                  <a:srgbClr val="FF0000"/>
                </a:solidFill>
              </a:rPr>
              <a:t>estabilização</a:t>
            </a:r>
            <a:r>
              <a:rPr lang="pt-BR" altLang="pt-BR" smtClean="0"/>
              <a:t> do quadro emergencial, ocorre a </a:t>
            </a:r>
            <a:r>
              <a:rPr lang="pt-BR" altLang="pt-BR" b="1" smtClean="0">
                <a:solidFill>
                  <a:srgbClr val="FF0000"/>
                </a:solidFill>
              </a:rPr>
              <a:t>fase de análise</a:t>
            </a:r>
          </a:p>
          <a:p>
            <a:pPr lvl="2"/>
            <a:r>
              <a:rPr lang="pt-BR" altLang="pt-BR" smtClean="0"/>
              <a:t>onde se procuram descobrir</a:t>
            </a:r>
          </a:p>
          <a:p>
            <a:pPr lvl="3"/>
            <a:r>
              <a:rPr lang="pt-BR" altLang="pt-BR" smtClean="0"/>
              <a:t>as causas que levaram diretamente àquela situação</a:t>
            </a:r>
          </a:p>
          <a:p>
            <a:pPr lvl="3"/>
            <a:r>
              <a:rPr lang="pt-BR" altLang="pt-BR" smtClean="0"/>
              <a:t>ou os fatores que pioraram suas conseqüências</a:t>
            </a:r>
          </a:p>
          <a:p>
            <a:pPr lvl="2"/>
            <a:r>
              <a:rPr lang="pt-BR" altLang="pt-BR" smtClean="0"/>
              <a:t>visando principalmente </a:t>
            </a:r>
            <a:r>
              <a:rPr lang="pt-BR" altLang="pt-BR" smtClean="0">
                <a:solidFill>
                  <a:srgbClr val="FF0000"/>
                </a:solidFill>
              </a:rPr>
              <a:t>apontar melhorias nos processos de prevenção e tratamento</a:t>
            </a:r>
          </a:p>
          <a:p>
            <a:pPr lvl="2"/>
            <a:r>
              <a:rPr lang="pt-BR" altLang="pt-BR" smtClean="0">
                <a:solidFill>
                  <a:srgbClr val="FF0000"/>
                </a:solidFill>
              </a:rPr>
              <a:t>Paralelamente</a:t>
            </a:r>
            <a:r>
              <a:rPr lang="pt-BR" altLang="pt-BR" smtClean="0"/>
              <a:t> à </a:t>
            </a:r>
            <a:r>
              <a:rPr lang="pt-BR" altLang="pt-BR" b="1" smtClean="0">
                <a:solidFill>
                  <a:srgbClr val="FF0000"/>
                </a:solidFill>
              </a:rPr>
              <a:t>fase de análise</a:t>
            </a:r>
            <a:r>
              <a:rPr lang="pt-BR" altLang="pt-BR" smtClean="0"/>
              <a:t>, há também a </a:t>
            </a:r>
            <a:r>
              <a:rPr lang="pt-BR" altLang="pt-BR" smtClean="0">
                <a:solidFill>
                  <a:srgbClr val="FF0000"/>
                </a:solidFill>
              </a:rPr>
              <a:t>recuperação do local afetado</a:t>
            </a:r>
            <a:r>
              <a:rPr lang="pt-BR" altLang="pt-BR" smtClean="0"/>
              <a:t> </a:t>
            </a:r>
          </a:p>
        </p:txBody>
      </p:sp>
      <p:pic>
        <p:nvPicPr>
          <p:cNvPr id="37892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9496" r="20459" b="26016"/>
          <a:stretch>
            <a:fillRect/>
          </a:stretch>
        </p:blipFill>
        <p:spPr bwMode="auto">
          <a:xfrm>
            <a:off x="3276600" y="5359400"/>
            <a:ext cx="547211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708525"/>
          </a:xfrm>
        </p:spPr>
        <p:txBody>
          <a:bodyPr/>
          <a:lstStyle/>
          <a:p>
            <a:pPr algn="just"/>
            <a:r>
              <a:rPr lang="pt-BR" altLang="pt-BR" sz="2500" b="1" u="sng" smtClean="0">
                <a:solidFill>
                  <a:srgbClr val="0000CC"/>
                </a:solidFill>
              </a:rPr>
              <a:t>Fases</a:t>
            </a:r>
            <a:r>
              <a:rPr lang="pt-BR" altLang="pt-BR" sz="2500" u="sng" smtClean="0">
                <a:solidFill>
                  <a:srgbClr val="0000CC"/>
                </a:solidFill>
              </a:rPr>
              <a:t> – Exemplo 2</a:t>
            </a:r>
            <a:r>
              <a:rPr lang="pt-BR" altLang="pt-BR" smtClean="0"/>
              <a:t>: </a:t>
            </a:r>
            <a:r>
              <a:rPr lang="pt-BR" altLang="pt-BR" sz="2100" smtClean="0"/>
              <a:t> Separação cronológica da </a:t>
            </a:r>
            <a:r>
              <a:rPr lang="pt-BR" altLang="pt-BR" sz="2100" b="1" smtClean="0">
                <a:solidFill>
                  <a:srgbClr val="FF0000"/>
                </a:solidFill>
              </a:rPr>
              <a:t>Gestão de Emergência</a:t>
            </a:r>
            <a:r>
              <a:rPr lang="pt-BR" altLang="pt-BR" smtClean="0"/>
              <a:t> </a:t>
            </a:r>
          </a:p>
          <a:p>
            <a:pPr lvl="1" algn="just"/>
            <a:r>
              <a:rPr lang="pt-BR" altLang="pt-BR" smtClean="0"/>
              <a:t>A </a:t>
            </a:r>
            <a:r>
              <a:rPr lang="pt-BR" altLang="pt-BR" b="1" smtClean="0">
                <a:solidFill>
                  <a:srgbClr val="FF0000"/>
                </a:solidFill>
              </a:rPr>
              <a:t>prevenção</a:t>
            </a:r>
            <a:r>
              <a:rPr lang="pt-BR" altLang="pt-BR" smtClean="0"/>
              <a:t> ocorre o tempo todo</a:t>
            </a:r>
          </a:p>
          <a:p>
            <a:pPr lvl="2" algn="just"/>
            <a:r>
              <a:rPr lang="pt-BR" altLang="pt-BR" smtClean="0"/>
              <a:t>mesmo durante a </a:t>
            </a:r>
            <a:r>
              <a:rPr lang="pt-BR" altLang="pt-BR" smtClean="0">
                <a:solidFill>
                  <a:srgbClr val="FF0000"/>
                </a:solidFill>
              </a:rPr>
              <a:t>fase de tratamento</a:t>
            </a:r>
          </a:p>
          <a:p>
            <a:pPr lvl="3" algn="just"/>
            <a:r>
              <a:rPr lang="pt-BR" altLang="pt-BR" smtClean="0"/>
              <a:t>onde as medidas reativas são ao mesmo tempo preventivas, por estarem evitando que algo pior aconteça</a:t>
            </a:r>
          </a:p>
          <a:p>
            <a:pPr lvl="1" algn="just"/>
            <a:r>
              <a:rPr lang="pt-BR" altLang="pt-BR" smtClean="0"/>
              <a:t>Destaque: o </a:t>
            </a:r>
            <a:r>
              <a:rPr lang="pt-BR" altLang="pt-BR" smtClean="0">
                <a:solidFill>
                  <a:srgbClr val="FF0000"/>
                </a:solidFill>
              </a:rPr>
              <a:t>trabalho em equipe é uma característica marcante em todas as fases</a:t>
            </a:r>
          </a:p>
          <a:p>
            <a:pPr lvl="1" algn="just"/>
            <a:r>
              <a:rPr lang="pt-BR" altLang="pt-BR" smtClean="0"/>
              <a:t>A </a:t>
            </a:r>
            <a:r>
              <a:rPr lang="pt-BR" altLang="pt-BR" smtClean="0">
                <a:solidFill>
                  <a:srgbClr val="FF0000"/>
                </a:solidFill>
              </a:rPr>
              <a:t>articulação das organizações</a:t>
            </a:r>
            <a:r>
              <a:rPr lang="pt-BR" altLang="pt-BR" smtClean="0"/>
              <a:t> e pessoas envolvidas se faz </a:t>
            </a:r>
            <a:r>
              <a:rPr lang="pt-BR" altLang="pt-BR" smtClean="0">
                <a:solidFill>
                  <a:srgbClr val="FF0000"/>
                </a:solidFill>
              </a:rPr>
              <a:t>essencial para a obtenção de um bom resultado</a:t>
            </a:r>
          </a:p>
        </p:txBody>
      </p:sp>
      <p:pic>
        <p:nvPicPr>
          <p:cNvPr id="38916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9496" r="20459" b="26016"/>
          <a:stretch>
            <a:fillRect/>
          </a:stretch>
        </p:blipFill>
        <p:spPr bwMode="auto">
          <a:xfrm>
            <a:off x="3419475" y="5373688"/>
            <a:ext cx="49974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4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alt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b="1" dirty="0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708525"/>
          </a:xfrm>
        </p:spPr>
        <p:txBody>
          <a:bodyPr/>
          <a:lstStyle/>
          <a:p>
            <a:pPr algn="just"/>
            <a:r>
              <a:rPr lang="pt-BR" altLang="pt-BR" sz="2500" b="1" u="sng" dirty="0" smtClean="0">
                <a:solidFill>
                  <a:srgbClr val="0000CC"/>
                </a:solidFill>
              </a:rPr>
              <a:t>Fases</a:t>
            </a:r>
            <a:r>
              <a:rPr lang="pt-BR" altLang="pt-BR" sz="2500" u="sng" dirty="0" smtClean="0">
                <a:solidFill>
                  <a:srgbClr val="0000CC"/>
                </a:solidFill>
              </a:rPr>
              <a:t> – Exemplo 2</a:t>
            </a:r>
            <a:r>
              <a:rPr lang="pt-BR" altLang="pt-BR" dirty="0" smtClean="0"/>
              <a:t>: </a:t>
            </a:r>
            <a:r>
              <a:rPr lang="pt-BR" altLang="pt-BR" sz="2100" dirty="0" smtClean="0"/>
              <a:t> Separação cronológica da </a:t>
            </a:r>
            <a:r>
              <a:rPr lang="pt-BR" altLang="pt-BR" sz="2100" b="1" dirty="0" smtClean="0">
                <a:solidFill>
                  <a:srgbClr val="FF0000"/>
                </a:solidFill>
              </a:rPr>
              <a:t>Gestão de Emergência</a:t>
            </a:r>
          </a:p>
          <a:p>
            <a:pPr algn="just"/>
            <a:r>
              <a:rPr lang="pt-BR" altLang="pt-BR" sz="2500" b="1" dirty="0" smtClean="0">
                <a:solidFill>
                  <a:srgbClr val="FF0000"/>
                </a:solidFill>
              </a:rPr>
              <a:t>Fase de prevenção </a:t>
            </a:r>
            <a:r>
              <a:rPr lang="pt-BR" altLang="pt-BR" sz="2500" b="1" dirty="0" smtClean="0">
                <a:solidFill>
                  <a:srgbClr val="006666"/>
                </a:solidFill>
              </a:rPr>
              <a:t>(detalhamento das ações)</a:t>
            </a:r>
            <a:endParaRPr lang="pt-BR" altLang="pt-BR" sz="4100" dirty="0" smtClean="0">
              <a:solidFill>
                <a:srgbClr val="006666"/>
              </a:solidFill>
            </a:endParaRPr>
          </a:p>
          <a:p>
            <a:pPr lvl="1" algn="just"/>
            <a:r>
              <a:rPr lang="pt-BR" altLang="pt-BR" sz="2200" dirty="0" smtClean="0"/>
              <a:t>São elaborados os </a:t>
            </a:r>
            <a:r>
              <a:rPr lang="pt-BR" altLang="pt-BR" sz="2200" dirty="0" smtClean="0">
                <a:solidFill>
                  <a:srgbClr val="FF0000"/>
                </a:solidFill>
              </a:rPr>
              <a:t>planos de emergência</a:t>
            </a:r>
          </a:p>
          <a:p>
            <a:pPr lvl="1" algn="just"/>
            <a:r>
              <a:rPr lang="pt-BR" altLang="pt-BR" sz="2200" dirty="0" smtClean="0"/>
              <a:t>Estes planos geralmente vão tratar de formas de </a:t>
            </a:r>
            <a:r>
              <a:rPr lang="pt-BR" altLang="pt-BR" sz="2200" dirty="0" smtClean="0">
                <a:solidFill>
                  <a:srgbClr val="FF0000"/>
                </a:solidFill>
              </a:rPr>
              <a:t>detecção de</a:t>
            </a:r>
            <a:r>
              <a:rPr lang="pt-BR" altLang="pt-BR" sz="2200" dirty="0" smtClean="0"/>
              <a:t> </a:t>
            </a:r>
            <a:r>
              <a:rPr lang="pt-BR" altLang="pt-BR" sz="2200" dirty="0" smtClean="0">
                <a:solidFill>
                  <a:srgbClr val="FF0000"/>
                </a:solidFill>
              </a:rPr>
              <a:t>riscos</a:t>
            </a:r>
            <a:r>
              <a:rPr lang="pt-BR" altLang="pt-BR" sz="2200" dirty="0" smtClean="0"/>
              <a:t>, </a:t>
            </a:r>
            <a:r>
              <a:rPr lang="pt-BR" altLang="pt-BR" sz="2200" dirty="0" smtClean="0">
                <a:solidFill>
                  <a:srgbClr val="FF0000"/>
                </a:solidFill>
              </a:rPr>
              <a:t>sistemas de aviso</a:t>
            </a:r>
            <a:r>
              <a:rPr lang="pt-BR" altLang="pt-BR" sz="2200" dirty="0" smtClean="0"/>
              <a:t>, </a:t>
            </a:r>
            <a:r>
              <a:rPr lang="pt-BR" altLang="pt-BR" sz="2200" dirty="0" smtClean="0">
                <a:solidFill>
                  <a:srgbClr val="FF0000"/>
                </a:solidFill>
              </a:rPr>
              <a:t>rotas de evacuação</a:t>
            </a:r>
            <a:r>
              <a:rPr lang="pt-BR" altLang="pt-BR" sz="2200" dirty="0" smtClean="0"/>
              <a:t> e abrigos, suprimentos de emergência, meios de comunicação, procedimentos para  mobilizar pessoal, </a:t>
            </a:r>
            <a:r>
              <a:rPr lang="pt-BR" altLang="pt-BR" sz="2200" dirty="0" smtClean="0">
                <a:solidFill>
                  <a:srgbClr val="FF0000"/>
                </a:solidFill>
              </a:rPr>
              <a:t>resgate de vítimas</a:t>
            </a:r>
            <a:r>
              <a:rPr lang="pt-BR" altLang="pt-BR" sz="2200" dirty="0" smtClean="0"/>
              <a:t> e emergência, ...</a:t>
            </a:r>
          </a:p>
          <a:p>
            <a:pPr lvl="1" algn="just"/>
            <a:r>
              <a:rPr lang="pt-BR" altLang="pt-BR" sz="2200" dirty="0" smtClean="0"/>
              <a:t>É também nesta fase que são realizados </a:t>
            </a:r>
            <a:r>
              <a:rPr lang="pt-BR" altLang="pt-BR" sz="2200" dirty="0" smtClean="0">
                <a:solidFill>
                  <a:srgbClr val="FF0000"/>
                </a:solidFill>
              </a:rPr>
              <a:t>treinamentos (</a:t>
            </a:r>
            <a:r>
              <a:rPr lang="pt-BR" altLang="pt-BR" sz="2200" dirty="0" smtClean="0">
                <a:solidFill>
                  <a:srgbClr val="006666"/>
                </a:solidFill>
              </a:rPr>
              <a:t>simulação</a:t>
            </a:r>
            <a:r>
              <a:rPr lang="pt-BR" altLang="pt-BR" sz="2200" dirty="0" smtClean="0">
                <a:solidFill>
                  <a:srgbClr val="FF0000"/>
                </a:solidFill>
              </a:rPr>
              <a:t>)</a:t>
            </a:r>
            <a:r>
              <a:rPr lang="pt-BR" altLang="pt-BR" sz="2200" dirty="0" smtClean="0"/>
              <a:t> para que os </a:t>
            </a:r>
            <a:r>
              <a:rPr lang="pt-BR" altLang="pt-BR" sz="2200" dirty="0" smtClean="0">
                <a:solidFill>
                  <a:srgbClr val="FF0000"/>
                </a:solidFill>
              </a:rPr>
              <a:t>agentes envolvidos no processo de resposta </a:t>
            </a:r>
            <a:r>
              <a:rPr lang="pt-BR" altLang="pt-BR" sz="2200" b="1" dirty="0" smtClean="0">
                <a:solidFill>
                  <a:srgbClr val="FF0000"/>
                </a:solidFill>
              </a:rPr>
              <a:t>internalizem os planos</a:t>
            </a:r>
            <a:r>
              <a:rPr lang="pt-BR" altLang="pt-BR" sz="2200" dirty="0" smtClean="0"/>
              <a:t> e possam tomar decisões rápidas na </a:t>
            </a:r>
            <a:r>
              <a:rPr lang="pt-BR" altLang="pt-BR" sz="2200" dirty="0" smtClean="0">
                <a:solidFill>
                  <a:srgbClr val="FF0000"/>
                </a:solidFill>
              </a:rPr>
              <a:t>fase de tratamento</a:t>
            </a:r>
          </a:p>
        </p:txBody>
      </p:sp>
      <p:pic>
        <p:nvPicPr>
          <p:cNvPr id="39940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9496" r="20459" b="26016"/>
          <a:stretch>
            <a:fillRect/>
          </a:stretch>
        </p:blipFill>
        <p:spPr bwMode="auto">
          <a:xfrm>
            <a:off x="3419475" y="5456238"/>
            <a:ext cx="49974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1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395288" y="1528763"/>
            <a:ext cx="8713787" cy="47085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100" b="1" u="sng" dirty="0" smtClean="0">
                <a:solidFill>
                  <a:srgbClr val="0000CC"/>
                </a:solidFill>
              </a:rPr>
              <a:t>Fases</a:t>
            </a:r>
            <a:r>
              <a:rPr lang="pt-BR" altLang="pt-BR" sz="2100" u="sng" dirty="0" smtClean="0">
                <a:solidFill>
                  <a:srgbClr val="0000CC"/>
                </a:solidFill>
              </a:rPr>
              <a:t> – Exemplo 2</a:t>
            </a:r>
            <a:r>
              <a:rPr lang="pt-BR" altLang="pt-BR" sz="2500" dirty="0" smtClean="0"/>
              <a:t>: </a:t>
            </a:r>
            <a:r>
              <a:rPr lang="pt-BR" altLang="pt-BR" sz="1900" dirty="0" smtClean="0"/>
              <a:t> Separação cronológica da </a:t>
            </a:r>
            <a:r>
              <a:rPr lang="pt-BR" altLang="pt-BR" sz="1900" b="1" dirty="0" smtClean="0">
                <a:solidFill>
                  <a:srgbClr val="FF0000"/>
                </a:solidFill>
              </a:rPr>
              <a:t>Gestão de Emergência</a:t>
            </a:r>
            <a:endParaRPr lang="pt-BR" altLang="pt-BR" sz="2100" dirty="0" smtClean="0"/>
          </a:p>
          <a:p>
            <a:pPr algn="just">
              <a:lnSpc>
                <a:spcPct val="90000"/>
              </a:lnSpc>
            </a:pPr>
            <a:r>
              <a:rPr lang="pt-BR" altLang="pt-BR" sz="2500" b="1" dirty="0" smtClean="0">
                <a:solidFill>
                  <a:srgbClr val="FF0000"/>
                </a:solidFill>
              </a:rPr>
              <a:t>Fase de tratamento </a:t>
            </a:r>
            <a:r>
              <a:rPr lang="pt-BR" altLang="pt-BR" sz="2500" b="1" dirty="0" smtClean="0">
                <a:solidFill>
                  <a:srgbClr val="006666"/>
                </a:solidFill>
              </a:rPr>
              <a:t>(detalhamento das ações)</a:t>
            </a:r>
            <a:endParaRPr lang="pt-BR" altLang="pt-BR" sz="2500" b="1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pt-BR" altLang="pt-BR" sz="2200" dirty="0" smtClean="0"/>
              <a:t>são </a:t>
            </a:r>
            <a:r>
              <a:rPr lang="pt-BR" altLang="pt-BR" sz="2200" dirty="0" smtClean="0">
                <a:solidFill>
                  <a:srgbClr val="FF0000"/>
                </a:solidFill>
              </a:rPr>
              <a:t>postos em prática os</a:t>
            </a:r>
            <a:r>
              <a:rPr lang="pt-BR" altLang="pt-BR" sz="2200" dirty="0" smtClean="0"/>
              <a:t> </a:t>
            </a:r>
            <a:r>
              <a:rPr lang="pt-BR" altLang="pt-BR" sz="2200" dirty="0" smtClean="0">
                <a:solidFill>
                  <a:srgbClr val="FF0000"/>
                </a:solidFill>
              </a:rPr>
              <a:t>planos elaborados na fase de prevenção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200" dirty="0" smtClean="0"/>
              <a:t>Podem também acontecer </a:t>
            </a:r>
            <a:r>
              <a:rPr lang="pt-BR" altLang="pt-BR" sz="2200" dirty="0" smtClean="0">
                <a:solidFill>
                  <a:srgbClr val="0000CC"/>
                </a:solidFill>
              </a:rPr>
              <a:t>situações não previstas</a:t>
            </a:r>
          </a:p>
          <a:p>
            <a:pPr lvl="2" algn="just">
              <a:lnSpc>
                <a:spcPct val="90000"/>
              </a:lnSpc>
            </a:pPr>
            <a:r>
              <a:rPr lang="pt-BR" altLang="pt-BR" dirty="0" smtClean="0"/>
              <a:t>que os agentes precisem responder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200" dirty="0" smtClean="0"/>
              <a:t>As </a:t>
            </a:r>
            <a:r>
              <a:rPr lang="pt-BR" altLang="pt-BR" sz="2200" dirty="0" smtClean="0">
                <a:solidFill>
                  <a:srgbClr val="FF0000"/>
                </a:solidFill>
              </a:rPr>
              <a:t>atividades mais comuns</a:t>
            </a:r>
            <a:r>
              <a:rPr lang="pt-BR" altLang="pt-BR" sz="2200" dirty="0" smtClean="0"/>
              <a:t> realizadas neste momento são</a:t>
            </a:r>
          </a:p>
          <a:p>
            <a:pPr lvl="2" algn="just">
              <a:lnSpc>
                <a:spcPct val="90000"/>
              </a:lnSpc>
            </a:pPr>
            <a:r>
              <a:rPr lang="pt-BR" altLang="pt-BR" dirty="0" smtClean="0"/>
              <a:t>busca e salvamento de vítimas, atendimento médico, </a:t>
            </a:r>
            <a:r>
              <a:rPr lang="pt-BR" altLang="pt-BR" dirty="0" smtClean="0">
                <a:solidFill>
                  <a:srgbClr val="FF0000"/>
                </a:solidFill>
              </a:rPr>
              <a:t>evacuação da população, condução desta população para abrigos</a:t>
            </a:r>
            <a:r>
              <a:rPr lang="pt-BR" altLang="pt-BR" dirty="0" smtClean="0"/>
              <a:t>, proteção de bens materiais, ...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200" dirty="0" smtClean="0"/>
              <a:t>Uma característica importante desta fase é que os </a:t>
            </a:r>
            <a:r>
              <a:rPr lang="pt-BR" altLang="pt-BR" sz="2200" dirty="0" smtClean="0">
                <a:solidFill>
                  <a:srgbClr val="FF0000"/>
                </a:solidFill>
              </a:rPr>
              <a:t>agentes estão submetidos a uma forte pressão temporal</a:t>
            </a:r>
          </a:p>
        </p:txBody>
      </p:sp>
      <p:pic>
        <p:nvPicPr>
          <p:cNvPr id="40964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9496" r="20459" b="26016"/>
          <a:stretch>
            <a:fillRect/>
          </a:stretch>
        </p:blipFill>
        <p:spPr bwMode="auto">
          <a:xfrm>
            <a:off x="5148263" y="5805488"/>
            <a:ext cx="396081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250825" y="1443038"/>
            <a:ext cx="8713788" cy="47085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1900" b="1" u="sng" dirty="0" smtClean="0">
                <a:solidFill>
                  <a:srgbClr val="0000CC"/>
                </a:solidFill>
              </a:rPr>
              <a:t>Fases</a:t>
            </a:r>
            <a:r>
              <a:rPr lang="pt-BR" altLang="pt-BR" sz="1900" u="sng" dirty="0" smtClean="0">
                <a:solidFill>
                  <a:srgbClr val="0000CC"/>
                </a:solidFill>
              </a:rPr>
              <a:t> – Exemplo 2</a:t>
            </a:r>
            <a:r>
              <a:rPr lang="pt-BR" altLang="pt-BR" sz="2100" dirty="0" smtClean="0"/>
              <a:t>: </a:t>
            </a:r>
            <a:r>
              <a:rPr lang="pt-BR" altLang="pt-BR" sz="1700" dirty="0" smtClean="0"/>
              <a:t> Separação cronológica da </a:t>
            </a:r>
            <a:r>
              <a:rPr lang="pt-BR" altLang="pt-BR" sz="1700" b="1" dirty="0" smtClean="0">
                <a:solidFill>
                  <a:srgbClr val="FF0000"/>
                </a:solidFill>
              </a:rPr>
              <a:t>Gestão de Emergência</a:t>
            </a:r>
            <a:endParaRPr lang="pt-BR" altLang="pt-BR" sz="1900" dirty="0" smtClean="0"/>
          </a:p>
          <a:p>
            <a:pPr algn="just">
              <a:lnSpc>
                <a:spcPct val="90000"/>
              </a:lnSpc>
            </a:pPr>
            <a:r>
              <a:rPr lang="pt-BR" altLang="pt-BR" sz="2500" b="1" dirty="0" smtClean="0">
                <a:solidFill>
                  <a:srgbClr val="FF0000"/>
                </a:solidFill>
              </a:rPr>
              <a:t>Fase de análise</a:t>
            </a:r>
            <a:r>
              <a:rPr lang="pt-BR" altLang="pt-BR" sz="2500" b="1" dirty="0" smtClean="0">
                <a:solidFill>
                  <a:srgbClr val="006666"/>
                </a:solidFill>
              </a:rPr>
              <a:t> (detalhamento das ações)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000" dirty="0" smtClean="0"/>
              <a:t>são predominantes os </a:t>
            </a:r>
            <a:r>
              <a:rPr lang="pt-BR" altLang="pt-BR" sz="2000" dirty="0" smtClean="0">
                <a:solidFill>
                  <a:srgbClr val="FF0000"/>
                </a:solidFill>
              </a:rPr>
              <a:t>procedimentos apurativos</a:t>
            </a:r>
            <a:r>
              <a:rPr lang="pt-BR" altLang="pt-BR" sz="2000" dirty="0" smtClean="0"/>
              <a:t>, que visam analisar a emergência com finalidades de </a:t>
            </a:r>
            <a:r>
              <a:rPr lang="pt-BR" altLang="pt-BR" sz="2000" dirty="0" smtClean="0">
                <a:solidFill>
                  <a:srgbClr val="FF0000"/>
                </a:solidFill>
              </a:rPr>
              <a:t>prevenir eventos similares no futuro</a:t>
            </a:r>
            <a:r>
              <a:rPr lang="pt-BR" altLang="pt-BR" sz="2000" dirty="0" smtClean="0"/>
              <a:t>, quando possível, e de se preparar melhor para atendê-los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000" dirty="0" smtClean="0"/>
              <a:t>Em geral</a:t>
            </a:r>
          </a:p>
          <a:p>
            <a:pPr lvl="2" algn="just">
              <a:lnSpc>
                <a:spcPct val="90000"/>
              </a:lnSpc>
            </a:pPr>
            <a:r>
              <a:rPr lang="pt-BR" altLang="pt-BR" sz="1900" dirty="0" smtClean="0"/>
              <a:t>quando uma emergência é </a:t>
            </a:r>
            <a:r>
              <a:rPr lang="pt-BR" altLang="pt-BR" sz="1900" dirty="0" smtClean="0">
                <a:solidFill>
                  <a:srgbClr val="FF0000"/>
                </a:solidFill>
              </a:rPr>
              <a:t>causada pelo homem: </a:t>
            </a:r>
            <a:r>
              <a:rPr lang="pt-BR" altLang="pt-BR" sz="1900" dirty="0" smtClean="0"/>
              <a:t>a análise segue no sentido de se </a:t>
            </a:r>
            <a:r>
              <a:rPr lang="pt-BR" altLang="pt-BR" sz="1900" dirty="0" smtClean="0">
                <a:solidFill>
                  <a:srgbClr val="FF0000"/>
                </a:solidFill>
              </a:rPr>
              <a:t>identificar as causas</a:t>
            </a:r>
            <a:r>
              <a:rPr lang="pt-BR" altLang="pt-BR" sz="1900" dirty="0" smtClean="0"/>
              <a:t>, não com caráter punitivo, de apontar culpados, mas sim de </a:t>
            </a:r>
            <a:r>
              <a:rPr lang="pt-BR" altLang="pt-BR" sz="1900" dirty="0" smtClean="0">
                <a:solidFill>
                  <a:srgbClr val="FF0000"/>
                </a:solidFill>
              </a:rPr>
              <a:t>sugerir mudanças no sistema como um todo</a:t>
            </a:r>
          </a:p>
          <a:p>
            <a:pPr lvl="2" algn="just">
              <a:lnSpc>
                <a:spcPct val="90000"/>
              </a:lnSpc>
            </a:pPr>
            <a:r>
              <a:rPr lang="pt-BR" altLang="pt-BR" sz="1900" dirty="0" smtClean="0"/>
              <a:t>já quando uma emergência é </a:t>
            </a:r>
            <a:r>
              <a:rPr lang="pt-BR" altLang="pt-BR" sz="1900" dirty="0" smtClean="0">
                <a:solidFill>
                  <a:srgbClr val="FF0000"/>
                </a:solidFill>
              </a:rPr>
              <a:t>causada por fenômenos naturais: </a:t>
            </a:r>
            <a:r>
              <a:rPr lang="pt-BR" altLang="pt-BR" sz="1900" dirty="0" smtClean="0"/>
              <a:t>não há muito o que fazer para evitá-la</a:t>
            </a:r>
          </a:p>
          <a:p>
            <a:pPr lvl="3" algn="just">
              <a:lnSpc>
                <a:spcPct val="90000"/>
              </a:lnSpc>
            </a:pPr>
            <a:r>
              <a:rPr lang="pt-BR" altLang="pt-BR" sz="1600" dirty="0" smtClean="0"/>
              <a:t>Neste caso, a fase de análise deverá apontar </a:t>
            </a:r>
            <a:r>
              <a:rPr lang="pt-BR" altLang="pt-BR" sz="1600" dirty="0" smtClean="0">
                <a:solidFill>
                  <a:srgbClr val="FF0000"/>
                </a:solidFill>
              </a:rPr>
              <a:t>melhorias nos processos de preparação da sociedade para este tipo evento</a:t>
            </a:r>
            <a:r>
              <a:rPr lang="pt-BR" altLang="pt-BR" sz="1600" dirty="0" smtClean="0"/>
              <a:t>, pois mesmo não sendo possível evitar, ainda assim podem-se tomar </a:t>
            </a:r>
            <a:r>
              <a:rPr lang="pt-BR" altLang="pt-BR" sz="1600" dirty="0" smtClean="0">
                <a:solidFill>
                  <a:srgbClr val="FF0000"/>
                </a:solidFill>
              </a:rPr>
              <a:t>medidas para minimizar os resultados lesivos</a:t>
            </a:r>
          </a:p>
          <a:p>
            <a:pPr lvl="3" algn="just">
              <a:lnSpc>
                <a:spcPct val="90000"/>
              </a:lnSpc>
            </a:pPr>
            <a:r>
              <a:rPr lang="pt-BR" altLang="pt-BR" sz="1600" dirty="0" smtClean="0"/>
              <a:t>É aqui que se inserem as </a:t>
            </a:r>
            <a:r>
              <a:rPr lang="pt-BR" altLang="pt-BR" sz="1600" b="1" dirty="0" smtClean="0">
                <a:solidFill>
                  <a:srgbClr val="006600"/>
                </a:solidFill>
              </a:rPr>
              <a:t>Atividades de coordenação e </a:t>
            </a:r>
            <a:r>
              <a:rPr lang="pt-BR" altLang="pt-BR" sz="1600" b="1" u="sng" dirty="0" smtClean="0">
                <a:solidFill>
                  <a:srgbClr val="006600"/>
                </a:solidFill>
              </a:rPr>
              <a:t>Resposta</a:t>
            </a:r>
            <a:r>
              <a:rPr lang="pt-BR" altLang="pt-BR" sz="1600" b="1" dirty="0" smtClean="0">
                <a:solidFill>
                  <a:srgbClr val="006600"/>
                </a:solidFill>
              </a:rPr>
              <a:t> relacionadas à </a:t>
            </a:r>
            <a:r>
              <a:rPr lang="pt-BR" altLang="pt-BR" sz="1600" b="1" u="sng" dirty="0" smtClean="0">
                <a:solidFill>
                  <a:srgbClr val="006600"/>
                </a:solidFill>
              </a:rPr>
              <a:t>Desastres</a:t>
            </a:r>
          </a:p>
        </p:txBody>
      </p:sp>
      <p:pic>
        <p:nvPicPr>
          <p:cNvPr id="41988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9496" r="20459" b="26016"/>
          <a:stretch>
            <a:fillRect/>
          </a:stretch>
        </p:blipFill>
        <p:spPr bwMode="auto">
          <a:xfrm>
            <a:off x="4932363" y="5827713"/>
            <a:ext cx="396081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6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241630" y="1988840"/>
          <a:ext cx="66607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971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b="1">
                <a:solidFill>
                  <a:schemeClr val="tx2"/>
                </a:solidFill>
              </a:rPr>
              <a:t>14813 – 1:</a:t>
            </a:r>
            <a:r>
              <a:rPr lang="pt-BR" altLang="pt-BR" sz="3600" b="1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3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800" b="1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400" b="1" smtClean="0">
                <a:ea typeface="MS PGothic" panose="020B0600070205080204" pitchFamily="34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MS PGothic" panose="020B0600070205080204" pitchFamily="34" charset="-128"/>
              </a:rPr>
              <a:t>”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endParaRPr lang="pt-BR" altLang="pt-BR" sz="3600" b="1" smtClean="0">
              <a:ea typeface="MS PGothic" panose="020B0600070205080204" pitchFamily="34" charset="-128"/>
            </a:endParaRP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</a:rPr>
              <a:t>Notificação de emergência relativa ao transporte e segurança pessoal</a:t>
            </a:r>
            <a:endParaRPr lang="en-US" altLang="pt-BR" smtClean="0">
              <a:solidFill>
                <a:schemeClr val="bg2"/>
              </a:solidFill>
            </a:endParaRPr>
          </a:p>
          <a:p>
            <a:pPr lvl="1"/>
            <a:r>
              <a:rPr lang="pt-BR" altLang="pt-BR" smtClean="0">
                <a:solidFill>
                  <a:schemeClr val="bg2"/>
                </a:solidFill>
                <a:hlinkClick r:id="rId3"/>
              </a:rPr>
              <a:t>Emergency Notification And Personal Security</a:t>
            </a:r>
            <a:r>
              <a:rPr lang="pt-BR" altLang="pt-BR" smtClean="0">
                <a:solidFill>
                  <a:schemeClr val="bg2"/>
                </a:solidFill>
              </a:rPr>
              <a:t> </a:t>
            </a:r>
            <a:r>
              <a:rPr lang="en-US" altLang="pt-BR" sz="2400" smtClean="0">
                <a:solidFill>
                  <a:schemeClr val="bg2"/>
                </a:solidFill>
              </a:rPr>
              <a:t>(CANADA)</a:t>
            </a:r>
            <a:endParaRPr lang="pt-BR" altLang="pt-BR" sz="2400" smtClean="0">
              <a:solidFill>
                <a:schemeClr val="bg2"/>
              </a:solidFill>
            </a:endParaRPr>
          </a:p>
          <a:p>
            <a:r>
              <a:rPr lang="pt-BR" altLang="pt-BR" smtClean="0">
                <a:solidFill>
                  <a:schemeClr val="bg2"/>
                </a:solidFill>
              </a:rPr>
              <a:t>Recuperação de veículo após o roubo</a:t>
            </a:r>
          </a:p>
          <a:p>
            <a:pPr lvl="1"/>
            <a:r>
              <a:rPr lang="pt-BR" altLang="pt-BR" smtClean="0">
                <a:solidFill>
                  <a:schemeClr val="bg2"/>
                </a:solidFill>
              </a:rPr>
              <a:t>After-Theft Vehicle Recovery </a:t>
            </a:r>
            <a:r>
              <a:rPr lang="pt-BR" altLang="pt-BR" sz="2400" smtClean="0">
                <a:solidFill>
                  <a:schemeClr val="bg2"/>
                </a:solidFill>
              </a:rPr>
              <a:t>(AUTROADS)</a:t>
            </a:r>
          </a:p>
          <a:p>
            <a:r>
              <a:rPr lang="pt-BR" altLang="pt-BR" b="1" smtClean="0">
                <a:solidFill>
                  <a:srgbClr val="FF0000"/>
                </a:solidFill>
              </a:rPr>
              <a:t>Gerenciamento de veículo de emergência</a:t>
            </a:r>
          </a:p>
          <a:p>
            <a:pPr lvl="1"/>
            <a:r>
              <a:rPr lang="pt-BR" altLang="pt-BR" smtClean="0">
                <a:hlinkClick r:id="rId4"/>
              </a:rPr>
              <a:t>Emergency Vehicle Management</a:t>
            </a:r>
            <a:r>
              <a:rPr lang="pt-BR" altLang="pt-BR" smtClean="0"/>
              <a:t> </a:t>
            </a:r>
            <a:r>
              <a:rPr lang="pt-BR" altLang="pt-BR" sz="2400" smtClean="0"/>
              <a:t>(</a:t>
            </a:r>
            <a:r>
              <a:rPr lang="pt-BR" altLang="pt-BR" sz="2200" smtClean="0"/>
              <a:t>AUTROADS</a:t>
            </a:r>
            <a:r>
              <a:rPr lang="pt-BR" altLang="pt-BR" sz="2400" smtClean="0"/>
              <a:t> / CANADA)</a:t>
            </a:r>
          </a:p>
          <a:p>
            <a:r>
              <a:rPr lang="pt-BR" altLang="pt-BR" smtClean="0">
                <a:solidFill>
                  <a:schemeClr val="bg2"/>
                </a:solidFill>
              </a:rPr>
              <a:t>Materiais perigosos e notificação de incidentes</a:t>
            </a:r>
            <a:endParaRPr lang="pt-BR" altLang="pt-BR" sz="2500" smtClean="0">
              <a:solidFill>
                <a:schemeClr val="bg2"/>
              </a:solidFill>
            </a:endParaRPr>
          </a:p>
          <a:p>
            <a:pPr lvl="1"/>
            <a:r>
              <a:rPr lang="pt-BR" altLang="pt-BR" smtClean="0">
                <a:solidFill>
                  <a:schemeClr val="bg2"/>
                </a:solidFill>
              </a:rPr>
              <a:t>Hazardous Material and Incident Notification</a:t>
            </a:r>
            <a:r>
              <a:rPr lang="pt-BR" altLang="pt-BR" sz="2400" smtClean="0">
                <a:solidFill>
                  <a:schemeClr val="bg2"/>
                </a:solidFill>
              </a:rPr>
              <a:t> (AUSTROADS)</a:t>
            </a:r>
          </a:p>
        </p:txBody>
      </p:sp>
    </p:spTree>
    <p:extLst>
      <p:ext uri="{BB962C8B-B14F-4D97-AF65-F5344CB8AC3E}">
        <p14:creationId xmlns:p14="http://schemas.microsoft.com/office/powerpoint/2010/main" val="30021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800" b="1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400" b="1" smtClean="0">
                <a:ea typeface="MS PGothic" panose="020B0600070205080204" pitchFamily="34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MS PGothic" panose="020B0600070205080204" pitchFamily="34" charset="-128"/>
              </a:rPr>
              <a:t>”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</a:rPr>
              <a:t>Gerenciamento de veículo de emergência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mtClean="0"/>
              <a:t>Inclui a aplicação do </a:t>
            </a:r>
            <a:r>
              <a:rPr lang="pt-BR" altLang="pt-BR" u="sng" smtClean="0">
                <a:solidFill>
                  <a:srgbClr val="FF0000"/>
                </a:solidFill>
              </a:rPr>
              <a:t>gerenciamento de frota</a:t>
            </a:r>
            <a:r>
              <a:rPr lang="pt-BR" altLang="pt-BR" smtClean="0">
                <a:solidFill>
                  <a:srgbClr val="FF0000"/>
                </a:solidFill>
              </a:rPr>
              <a:t> (</a:t>
            </a:r>
            <a:r>
              <a:rPr lang="pt-BR" altLang="pt-BR" smtClean="0">
                <a:solidFill>
                  <a:srgbClr val="006666"/>
                </a:solidFill>
              </a:rPr>
              <a:t>IPTS</a:t>
            </a:r>
            <a:r>
              <a:rPr lang="pt-BR" altLang="pt-BR" smtClean="0">
                <a:solidFill>
                  <a:srgbClr val="FF0000"/>
                </a:solidFill>
              </a:rPr>
              <a:t>)</a:t>
            </a:r>
            <a:r>
              <a:rPr lang="pt-BR" altLang="pt-BR" smtClean="0"/>
              <a:t>, </a:t>
            </a:r>
            <a:r>
              <a:rPr lang="pt-BR" altLang="pt-BR" u="sng" smtClean="0">
                <a:solidFill>
                  <a:srgbClr val="FF0000"/>
                </a:solidFill>
              </a:rPr>
              <a:t>orientação de rota</a:t>
            </a:r>
            <a:r>
              <a:rPr lang="pt-BR" altLang="pt-BR" smtClean="0">
                <a:solidFill>
                  <a:srgbClr val="FF0000"/>
                </a:solidFill>
              </a:rPr>
              <a:t> (</a:t>
            </a:r>
            <a:r>
              <a:rPr lang="pt-BR" altLang="pt-BR" smtClean="0">
                <a:solidFill>
                  <a:srgbClr val="006666"/>
                </a:solidFill>
              </a:rPr>
              <a:t>ATIS</a:t>
            </a:r>
            <a:r>
              <a:rPr lang="pt-BR" altLang="pt-BR" smtClean="0">
                <a:solidFill>
                  <a:srgbClr val="FF0000"/>
                </a:solidFill>
              </a:rPr>
              <a:t>) e técnicas de </a:t>
            </a:r>
            <a:r>
              <a:rPr lang="pt-BR" altLang="pt-BR" b="1" smtClean="0">
                <a:solidFill>
                  <a:srgbClr val="FF0000"/>
                </a:solidFill>
              </a:rPr>
              <a:t>prioridade em sinal de trânsito (</a:t>
            </a:r>
            <a:r>
              <a:rPr lang="pt-BR" altLang="pt-BR" sz="2500" smtClean="0">
                <a:solidFill>
                  <a:srgbClr val="0000CC"/>
                </a:solidFill>
              </a:rPr>
              <a:t>Coordenação Multimodos</a:t>
            </a:r>
            <a:r>
              <a:rPr lang="pt-BR" altLang="pt-BR" b="1" smtClean="0">
                <a:solidFill>
                  <a:srgbClr val="FF0000"/>
                </a:solidFill>
              </a:rPr>
              <a:t>) </a:t>
            </a:r>
            <a:r>
              <a:rPr lang="pt-BR" altLang="pt-BR" smtClean="0"/>
              <a:t>para o gerenciamento de veículos de emergência, como:</a:t>
            </a:r>
          </a:p>
          <a:p>
            <a:pPr lvl="1">
              <a:lnSpc>
                <a:spcPct val="90000"/>
              </a:lnSpc>
            </a:pPr>
            <a:r>
              <a:rPr lang="pt-BR" altLang="pt-BR" smtClean="0"/>
              <a:t>bombeiros, polícia e ambulância</a:t>
            </a:r>
          </a:p>
          <a:p>
            <a:pPr>
              <a:lnSpc>
                <a:spcPct val="90000"/>
              </a:lnSpc>
            </a:pPr>
            <a:r>
              <a:rPr lang="pt-BR" altLang="pt-BR" smtClean="0"/>
              <a:t>Estes serviços podem ser implementados em conjunto com os serviços do grupo de serviço de </a:t>
            </a:r>
            <a:r>
              <a:rPr lang="pt-BR" altLang="pt-BR" smtClean="0">
                <a:solidFill>
                  <a:srgbClr val="FF0000"/>
                </a:solidFill>
              </a:rPr>
              <a:t>gerenciamento e controle (dos fluxos) de tráfego</a:t>
            </a:r>
          </a:p>
          <a:p>
            <a:pPr lvl="1">
              <a:lnSpc>
                <a:spcPct val="90000"/>
              </a:lnSpc>
            </a:pPr>
            <a:r>
              <a:rPr lang="pt-BR" altLang="pt-BR" sz="2800" smtClean="0">
                <a:solidFill>
                  <a:srgbClr val="006666"/>
                </a:solidFill>
              </a:rPr>
              <a:t>ATMS</a:t>
            </a:r>
            <a:r>
              <a:rPr lang="pt-BR" altLang="pt-BR" sz="2800" smtClean="0">
                <a:solidFill>
                  <a:srgbClr val="FF0000"/>
                </a:solidFill>
              </a:rPr>
              <a:t>: </a:t>
            </a:r>
            <a:r>
              <a:rPr lang="pt-BR" altLang="pt-BR" sz="2800" smtClean="0"/>
              <a:t>outras estratégias de controle incluem: </a:t>
            </a:r>
          </a:p>
          <a:p>
            <a:pPr lvl="3">
              <a:lnSpc>
                <a:spcPct val="90000"/>
              </a:lnSpc>
            </a:pPr>
            <a:r>
              <a:rPr lang="pt-BR" altLang="pt-BR" smtClean="0"/>
              <a:t>priorização de rotas ao transporte </a:t>
            </a:r>
            <a:r>
              <a:rPr lang="pt-BR" altLang="pt-BR" smtClean="0">
                <a:solidFill>
                  <a:srgbClr val="FF0000"/>
                </a:solidFill>
              </a:rPr>
              <a:t>público</a:t>
            </a:r>
            <a:r>
              <a:rPr lang="pt-BR" altLang="pt-BR" smtClean="0"/>
              <a:t> e a </a:t>
            </a:r>
            <a:r>
              <a:rPr lang="pt-BR" altLang="pt-BR" b="1" smtClean="0">
                <a:solidFill>
                  <a:srgbClr val="FF0000"/>
                </a:solidFill>
              </a:rPr>
              <a:t>veículos de emergência</a:t>
            </a:r>
          </a:p>
        </p:txBody>
      </p:sp>
    </p:spTree>
    <p:extLst>
      <p:ext uri="{BB962C8B-B14F-4D97-AF65-F5344CB8AC3E}">
        <p14:creationId xmlns:p14="http://schemas.microsoft.com/office/powerpoint/2010/main" val="7411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64575652"/>
              </p:ext>
            </p:extLst>
          </p:nvPr>
        </p:nvGraphicFramePr>
        <p:xfrm>
          <a:off x="539552" y="1772816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– 1:</a:t>
            </a:r>
            <a:r>
              <a:rPr lang="pt-BR" altLang="pt-BR" sz="28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800" b="1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400" b="1" smtClean="0">
                <a:ea typeface="MS PGothic" panose="020B0600070205080204" pitchFamily="34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MS PGothic" panose="020B0600070205080204" pitchFamily="34" charset="-128"/>
              </a:rPr>
              <a:t>”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</a:rPr>
              <a:t>Gerenciamento de veículo de emergência</a:t>
            </a:r>
          </a:p>
        </p:txBody>
      </p:sp>
      <p:sp>
        <p:nvSpPr>
          <p:cNvPr id="234291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defRPr/>
            </a:pPr>
            <a:r>
              <a:rPr lang="pt-BR" altLang="pt-BR" smtClean="0"/>
              <a:t>Exemplos (</a:t>
            </a:r>
            <a:r>
              <a:rPr lang="pt-BR" altLang="pt-BR" sz="25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 </a:t>
            </a:r>
            <a:r>
              <a:rPr lang="pt-BR" altLang="pt-BR" sz="25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Boas Práticas</a:t>
            </a:r>
            <a:r>
              <a:rPr lang="pt-BR" altLang="pt-BR" smtClean="0"/>
              <a:t>)</a:t>
            </a:r>
          </a:p>
          <a:p>
            <a:pPr lvl="1">
              <a:defRPr/>
            </a:pPr>
            <a:r>
              <a:rPr lang="pt-BR" altLang="pt-BR" smtClean="0"/>
              <a:t>rastreamento de frota de veículos de emergência</a:t>
            </a:r>
          </a:p>
          <a:p>
            <a:pPr lvl="1">
              <a:defRPr/>
            </a:pPr>
            <a:r>
              <a:rPr lang="pt-BR" altLang="pt-BR" smtClean="0">
                <a:solidFill>
                  <a:srgbClr val="FF0000"/>
                </a:solidFill>
              </a:rPr>
              <a:t>coordenação entre gerenciamento de tráfego e veículos de emergência [</a:t>
            </a:r>
            <a:r>
              <a:rPr lang="pt-BR" altLang="pt-BR" b="1" smtClean="0">
                <a:solidFill>
                  <a:srgbClr val="0000CC"/>
                </a:solidFill>
              </a:rPr>
              <a:t>Coordenação Multimodos</a:t>
            </a:r>
            <a:r>
              <a:rPr lang="pt-BR" altLang="pt-BR" smtClean="0">
                <a:solidFill>
                  <a:srgbClr val="FF0000"/>
                </a:solidFill>
              </a:rPr>
              <a:t>]</a:t>
            </a:r>
            <a:endParaRPr lang="pt-BR" altLang="pt-BR" smtClean="0"/>
          </a:p>
          <a:p>
            <a:pPr lvl="2">
              <a:defRPr/>
            </a:pPr>
            <a:r>
              <a:rPr lang="pt-BR" altLang="pt-BR" smtClean="0"/>
              <a:t>Em Turim / Itália, desde 1997, o sistema </a:t>
            </a:r>
            <a:r>
              <a:rPr lang="pt-BR" altLang="pt-BR" smtClean="0">
                <a:solidFill>
                  <a:srgbClr val="FF0000"/>
                </a:solidFill>
              </a:rPr>
              <a:t>UTC (Urban Traffic Control)</a:t>
            </a:r>
            <a:r>
              <a:rPr lang="pt-BR" altLang="pt-BR" smtClean="0"/>
              <a:t> atribui ao transporte público e a veículos de emergência prioridade em cruzamentos, diminuindo seu tempo de espera nos semáforos</a:t>
            </a:r>
          </a:p>
          <a:p>
            <a:pPr lvl="2">
              <a:defRPr/>
            </a:pPr>
            <a:r>
              <a:rPr lang="pt-BR" altLang="pt-BR" smtClean="0"/>
              <a:t>Como resultado o sistema trouxe benefícios nos tempos de viagens em</a:t>
            </a:r>
          </a:p>
          <a:p>
            <a:pPr lvl="3">
              <a:defRPr/>
            </a:pPr>
            <a:r>
              <a:rPr lang="pt-BR" altLang="pt-BR" smtClean="0"/>
              <a:t>19% para os veículos do transporte público</a:t>
            </a:r>
          </a:p>
          <a:p>
            <a:pPr lvl="3">
              <a:defRPr/>
            </a:pPr>
            <a:r>
              <a:rPr lang="pt-BR" altLang="pt-BR" smtClean="0">
                <a:solidFill>
                  <a:srgbClr val="FF0000"/>
                </a:solidFill>
              </a:rPr>
              <a:t>21,6% para os veículos de emergência</a:t>
            </a:r>
          </a:p>
        </p:txBody>
      </p:sp>
    </p:spTree>
    <p:extLst>
      <p:ext uri="{BB962C8B-B14F-4D97-AF65-F5344CB8AC3E}">
        <p14:creationId xmlns:p14="http://schemas.microsoft.com/office/powerpoint/2010/main" val="798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241630" y="1988840"/>
          <a:ext cx="66607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8067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b="1">
                <a:solidFill>
                  <a:schemeClr val="tx2"/>
                </a:solidFill>
              </a:rPr>
              <a:t>14813 – 1:</a:t>
            </a:r>
            <a:r>
              <a:rPr lang="pt-BR" altLang="pt-BR" sz="3600" b="1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7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800" b="1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400" b="1" smtClean="0">
                <a:ea typeface="MS PGothic" panose="020B0600070205080204" pitchFamily="34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MS PGothic" panose="020B0600070205080204" pitchFamily="34" charset="-128"/>
              </a:rPr>
              <a:t>”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endParaRPr lang="pt-BR" altLang="pt-BR" sz="3600" b="1" smtClean="0">
              <a:ea typeface="MS PGothic" panose="020B0600070205080204" pitchFamily="34" charset="-128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</a:rPr>
              <a:t>Notificação de emergência relativa ao transporte e segurança pessoal</a:t>
            </a:r>
            <a:endParaRPr lang="en-US" altLang="pt-BR" smtClean="0">
              <a:solidFill>
                <a:schemeClr val="bg2"/>
              </a:solidFill>
            </a:endParaRPr>
          </a:p>
          <a:p>
            <a:pPr lvl="1"/>
            <a:r>
              <a:rPr lang="pt-BR" altLang="pt-BR" smtClean="0">
                <a:solidFill>
                  <a:schemeClr val="bg2"/>
                </a:solidFill>
                <a:hlinkClick r:id="rId3"/>
              </a:rPr>
              <a:t>Emergency Notification And Personal Security</a:t>
            </a:r>
            <a:r>
              <a:rPr lang="pt-BR" altLang="pt-BR" smtClean="0">
                <a:solidFill>
                  <a:schemeClr val="bg2"/>
                </a:solidFill>
              </a:rPr>
              <a:t> </a:t>
            </a:r>
            <a:r>
              <a:rPr lang="en-US" altLang="pt-BR" sz="2400" smtClean="0">
                <a:solidFill>
                  <a:schemeClr val="bg2"/>
                </a:solidFill>
              </a:rPr>
              <a:t>(CANADA)</a:t>
            </a:r>
            <a:endParaRPr lang="pt-BR" altLang="pt-BR" sz="2400" smtClean="0">
              <a:solidFill>
                <a:schemeClr val="bg2"/>
              </a:solidFill>
            </a:endParaRPr>
          </a:p>
          <a:p>
            <a:r>
              <a:rPr lang="pt-BR" altLang="pt-BR" b="1" smtClean="0">
                <a:solidFill>
                  <a:srgbClr val="FF0000"/>
                </a:solidFill>
              </a:rPr>
              <a:t>Recuperação de veículo após o roubo</a:t>
            </a:r>
          </a:p>
          <a:p>
            <a:pPr lvl="1"/>
            <a:r>
              <a:rPr lang="pt-BR" altLang="pt-BR" smtClean="0"/>
              <a:t>After-Theft Vehicle Recovery </a:t>
            </a:r>
            <a:r>
              <a:rPr lang="pt-BR" altLang="pt-BR" sz="2400" smtClean="0"/>
              <a:t>(AUTROADS)</a:t>
            </a:r>
          </a:p>
          <a:p>
            <a:r>
              <a:rPr lang="pt-BR" altLang="pt-BR" smtClean="0">
                <a:solidFill>
                  <a:schemeClr val="bg2"/>
                </a:solidFill>
              </a:rPr>
              <a:t>Gerenciamento de veículo de emergência</a:t>
            </a:r>
            <a:endParaRPr lang="pt-BR" altLang="pt-BR" sz="2500" smtClean="0">
              <a:solidFill>
                <a:schemeClr val="bg2"/>
              </a:solidFill>
            </a:endParaRPr>
          </a:p>
          <a:p>
            <a:pPr lvl="1"/>
            <a:r>
              <a:rPr lang="pt-BR" altLang="pt-BR" smtClean="0">
                <a:solidFill>
                  <a:schemeClr val="bg2"/>
                </a:solidFill>
                <a:hlinkClick r:id="rId4"/>
              </a:rPr>
              <a:t>Emergency Vehicle Management</a:t>
            </a:r>
            <a:r>
              <a:rPr lang="pt-BR" altLang="pt-BR" smtClean="0">
                <a:solidFill>
                  <a:schemeClr val="bg2"/>
                </a:solidFill>
              </a:rPr>
              <a:t> </a:t>
            </a:r>
            <a:r>
              <a:rPr lang="pt-BR" altLang="pt-BR" sz="2400" smtClean="0">
                <a:solidFill>
                  <a:schemeClr val="bg2"/>
                </a:solidFill>
              </a:rPr>
              <a:t>(</a:t>
            </a:r>
            <a:r>
              <a:rPr lang="pt-BR" altLang="pt-BR" sz="2200" smtClean="0">
                <a:solidFill>
                  <a:schemeClr val="bg2"/>
                </a:solidFill>
              </a:rPr>
              <a:t>AUTROADS</a:t>
            </a:r>
            <a:r>
              <a:rPr lang="pt-BR" altLang="pt-BR" sz="2400" smtClean="0">
                <a:solidFill>
                  <a:schemeClr val="bg2"/>
                </a:solidFill>
              </a:rPr>
              <a:t> / CANADA)</a:t>
            </a:r>
          </a:p>
          <a:p>
            <a:r>
              <a:rPr lang="pt-BR" altLang="pt-BR" smtClean="0">
                <a:solidFill>
                  <a:schemeClr val="bg2"/>
                </a:solidFill>
              </a:rPr>
              <a:t>Materiais perigosos e notificação de incidentes</a:t>
            </a:r>
            <a:endParaRPr lang="pt-BR" altLang="pt-BR" sz="2500" smtClean="0">
              <a:solidFill>
                <a:schemeClr val="bg2"/>
              </a:solidFill>
            </a:endParaRPr>
          </a:p>
          <a:p>
            <a:pPr lvl="1"/>
            <a:r>
              <a:rPr lang="pt-BR" altLang="pt-BR" smtClean="0">
                <a:solidFill>
                  <a:schemeClr val="bg2"/>
                </a:solidFill>
              </a:rPr>
              <a:t>Hazardous Material and Incident Notification</a:t>
            </a:r>
            <a:r>
              <a:rPr lang="pt-BR" altLang="pt-BR" sz="2400" smtClean="0">
                <a:solidFill>
                  <a:schemeClr val="bg2"/>
                </a:solidFill>
              </a:rPr>
              <a:t> (AUSTROADS)</a:t>
            </a:r>
          </a:p>
        </p:txBody>
      </p:sp>
    </p:spTree>
    <p:extLst>
      <p:ext uri="{BB962C8B-B14F-4D97-AF65-F5344CB8AC3E}">
        <p14:creationId xmlns:p14="http://schemas.microsoft.com/office/powerpoint/2010/main" val="520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79413"/>
            <a:ext cx="64071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628775"/>
            <a:ext cx="9034463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800" b="1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400" b="1" smtClean="0">
                <a:ea typeface="MS PGothic" panose="020B0600070205080204" pitchFamily="34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MS PGothic" panose="020B0600070205080204" pitchFamily="34" charset="-128"/>
              </a:rPr>
              <a:t>”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</a:rPr>
              <a:t>Recuperação de veículo após o roubo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mtClean="0"/>
              <a:t>Aplica-se esta funcionalidade de ITS para </a:t>
            </a:r>
          </a:p>
          <a:p>
            <a:pPr lvl="1"/>
            <a:r>
              <a:rPr lang="pt-BR" altLang="pt-BR" smtClean="0">
                <a:solidFill>
                  <a:srgbClr val="FF0000"/>
                </a:solidFill>
              </a:rPr>
              <a:t>imobilizar ou recuperar veículos roubados</a:t>
            </a:r>
            <a:endParaRPr lang="pt-BR" altLang="pt-BR" smtClean="0"/>
          </a:p>
          <a:p>
            <a:r>
              <a:rPr lang="pt-BR" altLang="pt-BR" smtClean="0"/>
              <a:t>Os exemplos de serviços incluem:</a:t>
            </a:r>
          </a:p>
          <a:p>
            <a:pPr lvl="2"/>
            <a:r>
              <a:rPr lang="pt-BR" altLang="pt-BR" b="1" smtClean="0">
                <a:solidFill>
                  <a:srgbClr val="FF0000"/>
                </a:solidFill>
              </a:rPr>
              <a:t>Projeto DENATRAN/</a:t>
            </a:r>
            <a:r>
              <a:rPr lang="pt-BR" altLang="pt-BR" b="1" u="sng" smtClean="0">
                <a:solidFill>
                  <a:srgbClr val="FF0000"/>
                </a:solidFill>
              </a:rPr>
              <a:t>SIMRAV</a:t>
            </a:r>
            <a:r>
              <a:rPr lang="pt-BR" altLang="pt-BR" b="1" smtClean="0">
                <a:solidFill>
                  <a:srgbClr val="FF0000"/>
                </a:solidFill>
              </a:rPr>
              <a:t> (GRISTEC)</a:t>
            </a:r>
            <a:endParaRPr lang="pt-BR" altLang="pt-BR" smtClean="0"/>
          </a:p>
          <a:p>
            <a:pPr lvl="1"/>
            <a:r>
              <a:rPr lang="pt-BR" altLang="pt-BR" smtClean="0"/>
              <a:t>chamada de situação perigosa iniciada pelo usuário</a:t>
            </a:r>
          </a:p>
          <a:p>
            <a:pPr lvl="1"/>
            <a:r>
              <a:rPr lang="pt-BR" altLang="pt-BR" smtClean="0"/>
              <a:t>aviso automatizado do roubo</a:t>
            </a:r>
          </a:p>
          <a:p>
            <a:pPr lvl="1"/>
            <a:r>
              <a:rPr lang="pt-BR" altLang="pt-BR" smtClean="0"/>
              <a:t>monitoramento automatizado de veículo roubado e de intrusão no veículo</a:t>
            </a:r>
          </a:p>
          <a:p>
            <a:pPr lvl="1"/>
            <a:r>
              <a:rPr lang="pt-BR" altLang="pt-BR" smtClean="0"/>
              <a:t>rastreamento de veículo roubado</a:t>
            </a:r>
            <a:endParaRPr lang="pt-BR" altLang="pt-BR" b="1" smtClean="0"/>
          </a:p>
          <a:p>
            <a:pPr lvl="1"/>
            <a:r>
              <a:rPr lang="pt-BR" altLang="pt-BR" smtClean="0"/>
              <a:t>imobilização remota do veículo</a:t>
            </a:r>
          </a:p>
        </p:txBody>
      </p:sp>
    </p:spTree>
    <p:extLst>
      <p:ext uri="{BB962C8B-B14F-4D97-AF65-F5344CB8AC3E}">
        <p14:creationId xmlns:p14="http://schemas.microsoft.com/office/powerpoint/2010/main" val="6681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763000" cy="990600"/>
          </a:xfrm>
        </p:spPr>
        <p:txBody>
          <a:bodyPr/>
          <a:lstStyle/>
          <a:p>
            <a:r>
              <a:rPr lang="pt-BR" altLang="pt-BR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de Veículos (</a:t>
            </a:r>
            <a:r>
              <a:rPr lang="pt-BR" altLang="pt-BR" sz="2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Frotas </a:t>
            </a:r>
            <a:r>
              <a:rPr lang="pt-BR" altLang="pt-BR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Mobilidade da Carga</a:t>
            </a:r>
            <a:r>
              <a:rPr lang="pt-BR" altLang="pt-BR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solidFill>
                  <a:srgbClr val="0000CC"/>
                </a:solidFill>
                <a:ea typeface="MS PGothic" panose="020B0600070205080204" pitchFamily="34" charset="-128"/>
              </a:rPr>
              <a:t>Monitoramento da segurança a bordo de veículo comercial</a:t>
            </a:r>
            <a:endParaRPr lang="pt-BR" altLang="pt-BR" sz="2400" b="1" smtClean="0">
              <a:solidFill>
                <a:srgbClr val="0000CC"/>
              </a:solidFill>
              <a:ea typeface="MS PGothic" panose="020B0600070205080204" pitchFamily="34" charset="-128"/>
            </a:endParaRPr>
          </a:p>
        </p:txBody>
      </p:sp>
      <p:sp>
        <p:nvSpPr>
          <p:cNvPr id="2561027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569325" cy="4924425"/>
          </a:xfrm>
        </p:spPr>
        <p:txBody>
          <a:bodyPr/>
          <a:lstStyle/>
          <a:p>
            <a:pPr marL="476250" indent="-476250">
              <a:lnSpc>
                <a:spcPct val="80000"/>
              </a:lnSpc>
              <a:defRPr/>
            </a:pPr>
            <a:r>
              <a:rPr lang="pt-BR" altLang="pt-BR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</a:t>
            </a:r>
            <a:r>
              <a:rPr lang="pt-BR" altLang="pt-BR" sz="2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PROPÓSITO</a:t>
            </a:r>
            <a:r>
              <a:rPr lang="pt-BR" altLang="pt-BR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 que é ?)]:</a:t>
            </a:r>
          </a:p>
          <a:p>
            <a:pPr marL="785813" lvl="1" indent="-419100">
              <a:lnSpc>
                <a:spcPct val="80000"/>
              </a:lnSpc>
              <a:defRPr/>
            </a:pPr>
            <a:r>
              <a:rPr lang="pt-BR" altLang="pt-B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Abrange a utilização de sistemas de monitoramento a bordo para supervisionar o </a:t>
            </a:r>
            <a:r>
              <a:rPr lang="pt-BR" altLang="pt-BR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estado de segurança de veículos comerciais, </a:t>
            </a:r>
            <a:r>
              <a:rPr lang="pt-BR" altLang="pt-BR" sz="2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Condutores</a:t>
            </a:r>
            <a:r>
              <a:rPr lang="pt-BR" altLang="pt-BR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da carga</a:t>
            </a:r>
            <a:r>
              <a:rPr lang="pt-BR" altLang="pt-B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durante o curso da viagem</a:t>
            </a:r>
          </a:p>
          <a:p>
            <a:pPr marL="785813" lvl="1" indent="-419100">
              <a:lnSpc>
                <a:spcPct val="80000"/>
              </a:lnSpc>
              <a:defRPr/>
            </a:pPr>
            <a:r>
              <a:rPr lang="pt-BR" altLang="pt-B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Pode incluir a detecção e coleta de dados sobre:</a:t>
            </a:r>
          </a:p>
          <a:p>
            <a:pPr marL="1085850" lvl="2" indent="-400050">
              <a:lnSpc>
                <a:spcPct val="70000"/>
              </a:lnSpc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freios</a:t>
            </a:r>
          </a:p>
          <a:p>
            <a:pPr marL="1085850" lvl="2" indent="-400050">
              <a:lnSpc>
                <a:spcPct val="70000"/>
              </a:lnSpc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alerta do </a:t>
            </a:r>
            <a:r>
              <a:rPr lang="pt-BR" altLang="pt-BR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Condutor (Botão de Pânico)</a:t>
            </a:r>
          </a:p>
          <a:p>
            <a:pPr marL="1085850" lvl="2" indent="-400050">
              <a:lnSpc>
                <a:spcPct val="70000"/>
              </a:lnSpc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tempo de condução</a:t>
            </a:r>
          </a:p>
          <a:p>
            <a:pPr marL="1085850" lvl="2" indent="-400050">
              <a:lnSpc>
                <a:spcPct val="70000"/>
              </a:lnSpc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luzes</a:t>
            </a:r>
          </a:p>
          <a:p>
            <a:pPr marL="1085850" lvl="2" indent="-400050">
              <a:lnSpc>
                <a:spcPct val="70000"/>
              </a:lnSpc>
              <a:defRPr/>
            </a:pPr>
            <a:r>
              <a:rPr lang="pt-BR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carga deslocada</a:t>
            </a:r>
          </a:p>
          <a:p>
            <a:pPr marL="1085850" lvl="2" indent="-400050">
              <a:lnSpc>
                <a:spcPct val="80000"/>
              </a:lnSpc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Pneus</a:t>
            </a:r>
          </a:p>
          <a:p>
            <a:pPr marL="785813" lvl="1" indent="-419100">
              <a:lnSpc>
                <a:spcPct val="80000"/>
              </a:lnSpc>
              <a:defRPr/>
            </a:pPr>
            <a:r>
              <a:rPr lang="pt-BR" altLang="pt-B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Advertência pode ser provida</a:t>
            </a:r>
          </a:p>
          <a:p>
            <a:pPr marL="1085850" lvl="2" indent="-40005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ao </a:t>
            </a:r>
            <a:r>
              <a:rPr lang="pt-BR" altLang="pt-BR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Condutor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e/ou </a:t>
            </a:r>
          </a:p>
          <a:p>
            <a:pPr marL="1085850" lvl="2" indent="-40005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instalações de monitoramento remoto </a:t>
            </a:r>
          </a:p>
          <a:p>
            <a:pPr marL="1485900" lvl="3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altLang="pt-BR" sz="180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TIV (TI Veicular / Rastreamento)</a:t>
            </a: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368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763000" cy="990600"/>
          </a:xfrm>
        </p:spPr>
        <p:txBody>
          <a:bodyPr/>
          <a:lstStyle/>
          <a:p>
            <a:r>
              <a:rPr lang="pt-BR" altLang="pt-BR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de Veículos (</a:t>
            </a:r>
            <a:r>
              <a:rPr lang="pt-BR" altLang="pt-BR" sz="2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Frotas </a:t>
            </a:r>
            <a:r>
              <a:rPr lang="pt-BR" altLang="pt-BR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Mobilidade da Carga</a:t>
            </a:r>
            <a:r>
              <a:rPr lang="pt-BR" altLang="pt-BR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solidFill>
                  <a:srgbClr val="0000CC"/>
                </a:solidFill>
                <a:ea typeface="MS PGothic" panose="020B0600070205080204" pitchFamily="34" charset="-128"/>
              </a:rPr>
              <a:t>Monitoramento da segurança a bordo de veículo comercial</a:t>
            </a:r>
            <a:endParaRPr lang="pt-BR" altLang="pt-BR" sz="2400" b="1" smtClean="0">
              <a:solidFill>
                <a:srgbClr val="0000CC"/>
              </a:solidFill>
              <a:ea typeface="MS PGothic" panose="020B0600070205080204" pitchFamily="34" charset="-128"/>
            </a:endParaRP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569325" cy="4924425"/>
          </a:xfrm>
        </p:spPr>
        <p:txBody>
          <a:bodyPr/>
          <a:lstStyle/>
          <a:p>
            <a:pPr marL="476250" indent="-476250"/>
            <a:r>
              <a:rPr lang="pt-BR" altLang="pt-BR" sz="2500" b="1" smtClean="0"/>
              <a:t>Definição da Funcionalidade [</a:t>
            </a:r>
            <a:r>
              <a:rPr lang="pt-BR" altLang="pt-BR" sz="2500" b="1" smtClean="0">
                <a:solidFill>
                  <a:srgbClr val="FF0000"/>
                </a:solidFill>
              </a:rPr>
              <a:t>PROPÓSITO</a:t>
            </a:r>
            <a:r>
              <a:rPr lang="pt-BR" altLang="pt-BR" sz="2500" b="1" smtClean="0"/>
              <a:t> (o que é ?)]:</a:t>
            </a:r>
          </a:p>
          <a:p>
            <a:pPr marL="785813" lvl="1" indent="-419100"/>
            <a:r>
              <a:rPr lang="pt-BR" altLang="pt-BR" b="1" u="sng" smtClean="0">
                <a:solidFill>
                  <a:srgbClr val="FF0000"/>
                </a:solidFill>
              </a:rPr>
              <a:t>Empresas </a:t>
            </a:r>
            <a:r>
              <a:rPr lang="pt-BR" altLang="pt-BR" b="1" u="sng" smtClean="0">
                <a:solidFill>
                  <a:srgbClr val="0000CC"/>
                </a:solidFill>
              </a:rPr>
              <a:t>Gerenciadoras de Risco</a:t>
            </a:r>
            <a:r>
              <a:rPr lang="pt-BR" altLang="pt-BR" smtClean="0"/>
              <a:t> são aquelas que prestam </a:t>
            </a:r>
            <a:r>
              <a:rPr lang="pt-BR" altLang="pt-BR" smtClean="0">
                <a:solidFill>
                  <a:srgbClr val="FF0000"/>
                </a:solidFill>
              </a:rPr>
              <a:t>serviços de planejamento e acompanhamento de viagens</a:t>
            </a:r>
            <a:r>
              <a:rPr lang="pt-BR" altLang="pt-BR" smtClean="0"/>
              <a:t> e </a:t>
            </a:r>
            <a:r>
              <a:rPr lang="pt-BR" altLang="pt-BR" u="sng" smtClean="0">
                <a:solidFill>
                  <a:srgbClr val="0000CC"/>
                </a:solidFill>
              </a:rPr>
              <a:t>dão suporte no caso de sinistro</a:t>
            </a:r>
          </a:p>
          <a:p>
            <a:pPr marL="1085850" lvl="2" indent="-400050"/>
            <a:r>
              <a:rPr lang="pt-BR" altLang="pt-BR" smtClean="0"/>
              <a:t>Este serviço abrange o uso de sistemas de monitoramento a bordo, a fim de </a:t>
            </a:r>
            <a:r>
              <a:rPr lang="pt-BR" altLang="pt-BR" smtClean="0">
                <a:solidFill>
                  <a:srgbClr val="FF0000"/>
                </a:solidFill>
              </a:rPr>
              <a:t>supervisionar o status de segurança</a:t>
            </a:r>
            <a:r>
              <a:rPr lang="pt-BR" altLang="pt-BR" smtClean="0"/>
              <a:t> dos veículos comerciais, dos </a:t>
            </a:r>
            <a:r>
              <a:rPr lang="pt-BR" altLang="pt-BR" u="sng" smtClean="0"/>
              <a:t>Condutores</a:t>
            </a:r>
            <a:r>
              <a:rPr lang="pt-BR" altLang="pt-BR" smtClean="0"/>
              <a:t> e da carga durante toda a viagem</a:t>
            </a:r>
          </a:p>
          <a:p>
            <a:pPr marL="785813" lvl="1" indent="-419100"/>
            <a:endParaRPr lang="pt-BR" altLang="pt-BR" smtClean="0"/>
          </a:p>
          <a:p>
            <a:pPr marL="785813" lvl="1" indent="-419100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9967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241630" y="1988840"/>
          <a:ext cx="66607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4211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b="1">
                <a:solidFill>
                  <a:schemeClr val="tx2"/>
                </a:solidFill>
              </a:rPr>
              <a:t>14813 – 1:</a:t>
            </a:r>
            <a:r>
              <a:rPr lang="pt-BR" altLang="pt-BR" sz="3600" b="1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800" b="1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400" b="1" smtClean="0">
                <a:ea typeface="MS PGothic" panose="020B0600070205080204" pitchFamily="34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MS PGothic" panose="020B0600070205080204" pitchFamily="34" charset="-128"/>
              </a:rPr>
              <a:t>”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endParaRPr lang="pt-BR" altLang="pt-BR" sz="3600" b="1" smtClean="0">
              <a:ea typeface="MS PGothic" panose="020B0600070205080204" pitchFamily="34" charset="-128"/>
            </a:endParaRPr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b="1" smtClean="0">
                <a:solidFill>
                  <a:srgbClr val="FF0000"/>
                </a:solidFill>
              </a:rPr>
              <a:t>Notificação de emergência relativa ao transporte e segurança pessoal</a:t>
            </a:r>
            <a:endParaRPr lang="en-US" altLang="pt-BR" sz="2100" b="1" smtClean="0">
              <a:solidFill>
                <a:srgbClr val="FF0000"/>
              </a:solidFill>
            </a:endParaRPr>
          </a:p>
          <a:p>
            <a:pPr lvl="1"/>
            <a:r>
              <a:rPr lang="pt-BR" altLang="pt-BR" smtClean="0">
                <a:hlinkClick r:id="rId3"/>
              </a:rPr>
              <a:t>Emergency Notification And Personal Security</a:t>
            </a:r>
            <a:r>
              <a:rPr lang="pt-BR" altLang="pt-BR" smtClean="0"/>
              <a:t> </a:t>
            </a:r>
            <a:r>
              <a:rPr lang="en-US" altLang="pt-BR" sz="2400" smtClean="0"/>
              <a:t>(CANADA)</a:t>
            </a:r>
            <a:endParaRPr lang="pt-BR" altLang="pt-BR" sz="2400" smtClean="0"/>
          </a:p>
          <a:p>
            <a:r>
              <a:rPr lang="pt-BR" altLang="pt-BR" smtClean="0">
                <a:solidFill>
                  <a:schemeClr val="bg2"/>
                </a:solidFill>
              </a:rPr>
              <a:t>Recuperação de veículo após o roubo</a:t>
            </a:r>
            <a:endParaRPr lang="pt-BR" altLang="pt-BR" sz="2500" smtClean="0">
              <a:solidFill>
                <a:schemeClr val="bg2"/>
              </a:solidFill>
            </a:endParaRPr>
          </a:p>
          <a:p>
            <a:pPr lvl="1"/>
            <a:r>
              <a:rPr lang="pt-BR" altLang="pt-BR" smtClean="0">
                <a:solidFill>
                  <a:schemeClr val="bg2"/>
                </a:solidFill>
              </a:rPr>
              <a:t>After-Theft Vehicle Recovery </a:t>
            </a:r>
            <a:r>
              <a:rPr lang="pt-BR" altLang="pt-BR" sz="2400" smtClean="0">
                <a:solidFill>
                  <a:schemeClr val="bg2"/>
                </a:solidFill>
              </a:rPr>
              <a:t>(AUTROADS)</a:t>
            </a:r>
          </a:p>
          <a:p>
            <a:r>
              <a:rPr lang="pt-BR" altLang="pt-BR" smtClean="0">
                <a:solidFill>
                  <a:schemeClr val="bg2"/>
                </a:solidFill>
              </a:rPr>
              <a:t>Gerenciamento de veículo de emergência</a:t>
            </a:r>
            <a:endParaRPr lang="pt-BR" altLang="pt-BR" sz="2500" smtClean="0">
              <a:solidFill>
                <a:schemeClr val="bg2"/>
              </a:solidFill>
            </a:endParaRPr>
          </a:p>
          <a:p>
            <a:pPr lvl="1"/>
            <a:r>
              <a:rPr lang="pt-BR" altLang="pt-BR" smtClean="0">
                <a:solidFill>
                  <a:schemeClr val="bg2"/>
                </a:solidFill>
                <a:hlinkClick r:id="rId4"/>
              </a:rPr>
              <a:t>Emergency Vehicle Management</a:t>
            </a:r>
            <a:r>
              <a:rPr lang="pt-BR" altLang="pt-BR" smtClean="0">
                <a:solidFill>
                  <a:schemeClr val="bg2"/>
                </a:solidFill>
              </a:rPr>
              <a:t> </a:t>
            </a:r>
            <a:r>
              <a:rPr lang="pt-BR" altLang="pt-BR" sz="2400" smtClean="0">
                <a:solidFill>
                  <a:schemeClr val="bg2"/>
                </a:solidFill>
              </a:rPr>
              <a:t>(</a:t>
            </a:r>
            <a:r>
              <a:rPr lang="pt-BR" altLang="pt-BR" sz="2200" smtClean="0">
                <a:solidFill>
                  <a:schemeClr val="bg2"/>
                </a:solidFill>
              </a:rPr>
              <a:t>AUTROADS</a:t>
            </a:r>
            <a:r>
              <a:rPr lang="pt-BR" altLang="pt-BR" sz="2400" smtClean="0">
                <a:solidFill>
                  <a:schemeClr val="bg2"/>
                </a:solidFill>
              </a:rPr>
              <a:t> / CANADA)</a:t>
            </a:r>
          </a:p>
          <a:p>
            <a:r>
              <a:rPr lang="pt-BR" altLang="pt-BR" smtClean="0">
                <a:solidFill>
                  <a:schemeClr val="bg2"/>
                </a:solidFill>
              </a:rPr>
              <a:t>Materiais perigosos e notificação de incidentes</a:t>
            </a:r>
            <a:endParaRPr lang="pt-BR" altLang="pt-BR" sz="2500" smtClean="0">
              <a:solidFill>
                <a:schemeClr val="bg2"/>
              </a:solidFill>
            </a:endParaRPr>
          </a:p>
          <a:p>
            <a:pPr lvl="1"/>
            <a:r>
              <a:rPr lang="pt-BR" altLang="pt-BR" smtClean="0">
                <a:solidFill>
                  <a:schemeClr val="bg2"/>
                </a:solidFill>
              </a:rPr>
              <a:t>Hazardous Material and Incident Notification</a:t>
            </a:r>
            <a:r>
              <a:rPr lang="pt-BR" altLang="pt-BR" sz="2400" smtClean="0">
                <a:solidFill>
                  <a:schemeClr val="bg2"/>
                </a:solidFill>
              </a:rPr>
              <a:t> (AUSTROADS)</a:t>
            </a:r>
          </a:p>
        </p:txBody>
      </p:sp>
    </p:spTree>
    <p:extLst>
      <p:ext uri="{BB962C8B-B14F-4D97-AF65-F5344CB8AC3E}">
        <p14:creationId xmlns:p14="http://schemas.microsoft.com/office/powerpoint/2010/main" val="2682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384300"/>
            <a:ext cx="8837612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76250"/>
            <a:ext cx="640715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8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90541705"/>
              </p:ext>
            </p:extLst>
          </p:nvPr>
        </p:nvGraphicFramePr>
        <p:xfrm>
          <a:off x="539552" y="1772816"/>
          <a:ext cx="8064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7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– 1:</a:t>
            </a:r>
            <a:r>
              <a:rPr lang="pt-BR" altLang="pt-BR" sz="28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800" b="1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400" b="1" smtClean="0">
                <a:ea typeface="MS PGothic" panose="020B0600070205080204" pitchFamily="34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MS PGothic" panose="020B0600070205080204" pitchFamily="34" charset="-128"/>
              </a:rPr>
              <a:t>”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pt-BR" sz="2300" b="1" smtClean="0">
                <a:solidFill>
                  <a:srgbClr val="0000CC"/>
                </a:solidFill>
              </a:rPr>
              <a:t>Notificação de emergência relativa ao transporte e segurança pessoal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500" smtClean="0"/>
              <a:t>Prover aos serviços de segurança do </a:t>
            </a:r>
            <a:r>
              <a:rPr lang="pt-BR" altLang="pt-BR" sz="2500" u="sng" smtClean="0"/>
              <a:t>Condutor</a:t>
            </a:r>
            <a:r>
              <a:rPr lang="pt-BR" altLang="pt-BR" sz="2500" smtClean="0"/>
              <a:t>/pessoal  </a:t>
            </a:r>
            <a:r>
              <a:rPr lang="pt-BR" altLang="pt-BR" sz="2500" smtClean="0">
                <a:solidFill>
                  <a:srgbClr val="FF0000"/>
                </a:solidFill>
              </a:rPr>
              <a:t>notificação automática de incidentes</a:t>
            </a:r>
            <a:r>
              <a:rPr lang="pt-BR" altLang="pt-BR" sz="2500" smtClean="0"/>
              <a:t> para</a:t>
            </a:r>
          </a:p>
          <a:p>
            <a:pPr lvl="1"/>
            <a:r>
              <a:rPr lang="pt-BR" altLang="pt-BR" sz="2200" u="sng" smtClean="0"/>
              <a:t>Condutores</a:t>
            </a:r>
            <a:r>
              <a:rPr lang="pt-BR" altLang="pt-BR" sz="2200" smtClean="0"/>
              <a:t> de carros particulares e </a:t>
            </a:r>
          </a:p>
          <a:p>
            <a:pPr lvl="1"/>
            <a:r>
              <a:rPr lang="pt-BR" altLang="pt-BR" sz="2200" u="sng" smtClean="0"/>
              <a:t>Condutores de Veículos Comerciais</a:t>
            </a:r>
          </a:p>
          <a:p>
            <a:r>
              <a:rPr lang="pt-BR" altLang="pt-BR" sz="2500" b="1" smtClean="0"/>
              <a:t>Exemplos</a:t>
            </a:r>
            <a:r>
              <a:rPr lang="pt-BR" altLang="pt-BR" sz="2500" smtClean="0"/>
              <a:t> podem incluir:</a:t>
            </a:r>
          </a:p>
          <a:p>
            <a:pPr lvl="1"/>
            <a:r>
              <a:rPr lang="pt-BR" altLang="pt-BR" sz="2200" smtClean="0"/>
              <a:t>notificação automática de colisão</a:t>
            </a:r>
          </a:p>
          <a:p>
            <a:pPr lvl="1"/>
            <a:r>
              <a:rPr lang="pt-BR" altLang="pt-BR" sz="2200" smtClean="0"/>
              <a:t>pedidos de socorro iniciados pelo usuário</a:t>
            </a:r>
          </a:p>
          <a:p>
            <a:pPr lvl="1"/>
            <a:r>
              <a:rPr lang="pt-BR" altLang="pt-BR" sz="2200" b="1" smtClean="0">
                <a:solidFill>
                  <a:srgbClr val="FF0000"/>
                </a:solidFill>
              </a:rPr>
              <a:t>chamada de emergência e envio de socorro automatizado</a:t>
            </a:r>
          </a:p>
          <a:p>
            <a:pPr lvl="2"/>
            <a:r>
              <a:rPr lang="pt-BR" altLang="pt-BR" sz="2900" b="1" smtClean="0">
                <a:solidFill>
                  <a:srgbClr val="FF0000"/>
                </a:solidFill>
              </a:rPr>
              <a:t>Projeto </a:t>
            </a:r>
            <a:r>
              <a:rPr lang="pt-BR" altLang="pt-BR" sz="2900" b="1" u="sng" smtClean="0">
                <a:solidFill>
                  <a:srgbClr val="FF0000"/>
                </a:solidFill>
              </a:rPr>
              <a:t>e-Call</a:t>
            </a:r>
          </a:p>
          <a:p>
            <a:pPr lvl="1"/>
            <a:r>
              <a:rPr lang="pt-BR" altLang="pt-BR" sz="2200" smtClean="0"/>
              <a:t>monitoramento automatizado de veículo roubado e de intrusão no veículo</a:t>
            </a:r>
          </a:p>
        </p:txBody>
      </p:sp>
    </p:spTree>
    <p:extLst>
      <p:ext uri="{BB962C8B-B14F-4D97-AF65-F5344CB8AC3E}">
        <p14:creationId xmlns:p14="http://schemas.microsoft.com/office/powerpoint/2010/main" val="24383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altLang="pt-BR" sz="4000" b="1" smtClean="0"/>
              <a:t>PTR2580 – </a:t>
            </a:r>
            <a:r>
              <a:rPr lang="pt-BR" altLang="pt-BR" sz="3600" b="1" smtClean="0"/>
              <a:t>Objetivos (</a:t>
            </a:r>
            <a:r>
              <a:rPr lang="pt-BR" altLang="pt-BR" sz="3600" b="1" smtClean="0">
                <a:solidFill>
                  <a:srgbClr val="FF0000"/>
                </a:solidFill>
              </a:rPr>
              <a:t>Projeto / </a:t>
            </a:r>
            <a:r>
              <a:rPr lang="pt-BR" altLang="pt-BR" sz="3600" b="1" u="sng" smtClean="0">
                <a:solidFill>
                  <a:srgbClr val="FF0000"/>
                </a:solidFill>
              </a:rPr>
              <a:t>Fase 2</a:t>
            </a:r>
            <a:r>
              <a:rPr lang="pt-BR" altLang="pt-BR" sz="3600" b="1" smtClean="0"/>
              <a:t>)</a:t>
            </a:r>
            <a:endParaRPr lang="en-US" altLang="pt-BR" sz="3600" b="1" smtClean="0"/>
          </a:p>
        </p:txBody>
      </p:sp>
      <p:sp>
        <p:nvSpPr>
          <p:cNvPr id="2123779" name="Rectangle 1027"/>
          <p:cNvSpPr>
            <a:spLocks noGrp="1" noChangeArrowheads="1"/>
          </p:cNvSpPr>
          <p:nvPr>
            <p:ph sz="quarter" idx="4294967295"/>
          </p:nvPr>
        </p:nvSpPr>
        <p:spPr>
          <a:xfrm>
            <a:off x="323850" y="1454150"/>
            <a:ext cx="85693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v"/>
              <a:defRPr/>
            </a:pP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“Pacotes” de Serviços</a:t>
            </a:r>
            <a:r>
              <a:rPr lang="pt-BR" altLang="pt-BR" sz="2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Funções envolvidas (Principais / Variantes)</a:t>
            </a:r>
          </a:p>
          <a:p>
            <a:pPr marL="1143000" lvl="2" eaLnBrk="1" hangingPunct="1">
              <a:lnSpc>
                <a:spcPct val="90000"/>
              </a:lnSpc>
              <a:defRPr/>
            </a:pPr>
            <a:r>
              <a:rPr lang="pt-BR" altLang="pt-BR" sz="1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Propósito (o que é)</a:t>
            </a:r>
          </a:p>
          <a:p>
            <a:pPr marL="1143000" lvl="2" eaLnBrk="1" hangingPunct="1">
              <a:lnSpc>
                <a:spcPct val="90000"/>
              </a:lnSpc>
              <a:defRPr/>
            </a:pPr>
            <a:r>
              <a:rPr lang="pt-BR" altLang="pt-BR" sz="1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Benefícios (para que serve)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Integração </a:t>
            </a:r>
            <a:r>
              <a:rPr lang="pt-BR" altLang="pt-BR" sz="1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(inter-relacionamento)</a:t>
            </a:r>
            <a:r>
              <a:rPr lang="pt-BR" altLang="pt-BR" sz="18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t-BR" altLang="pt-BR" sz="2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com outras funções ou pacotes</a:t>
            </a:r>
          </a:p>
          <a:p>
            <a:pPr lvl="1">
              <a:defRPr/>
            </a:pPr>
            <a:r>
              <a:rPr lang="pt-BR" altLang="pt-BR" sz="1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Aspectos da Tecnologia envolvida  (padrões, interfaces) </a:t>
            </a:r>
          </a:p>
          <a:p>
            <a:pPr lvl="1">
              <a:buFont typeface="Wingdings 2" panose="05020102010507070707" pitchFamily="18" charset="2"/>
              <a:buNone/>
              <a:defRPr/>
            </a:pPr>
            <a:r>
              <a:rPr lang="pt-BR" altLang="pt-BR" sz="1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[</a:t>
            </a:r>
            <a:r>
              <a:rPr lang="pt-BR" altLang="pt-BR" sz="18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lado “bom” da tecnologia</a:t>
            </a:r>
            <a:r>
              <a:rPr lang="pt-BR" altLang="pt-BR" sz="1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</a:t>
            </a:r>
            <a:endParaRPr lang="pt-BR" altLang="pt-BR" sz="2100" b="1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altLang="pt-BR" sz="2000" b="1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v"/>
              <a:defRPr/>
            </a:pPr>
            <a:r>
              <a:rPr lang="pt-BR" alt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Aspectos de Implantação</a:t>
            </a:r>
            <a:r>
              <a:rPr lang="pt-BR" altLang="pt-BR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</a:t>
            </a:r>
            <a:r>
              <a:rPr lang="pt-BR" altLang="pt-BR" sz="1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Material ANTP, Banco Mundial</a:t>
            </a:r>
            <a:r>
              <a:rPr lang="pt-BR" altLang="pt-BR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Famílias de Aplicações</a:t>
            </a:r>
            <a:r>
              <a:rPr lang="pt-BR" altLang="pt-BR" sz="24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</a:t>
            </a:r>
            <a:r>
              <a:rPr lang="pt-BR" altLang="pt-BR" sz="240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Implementações de sucesso</a:t>
            </a:r>
            <a:r>
              <a:rPr lang="pt-BR" altLang="pt-BR" sz="24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4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Exemplos de </a:t>
            </a: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Boas Práticas</a:t>
            </a: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pt-BR" altLang="pt-BR" sz="1200" b="1" smtClean="0">
                <a:latin typeface="Arial" charset="0"/>
                <a:cs typeface="Arial" charset="0"/>
              </a:rPr>
              <a:t>Referências sobre implementações de sucesso</a:t>
            </a: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pt-BR" altLang="pt-BR" sz="25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v"/>
              <a:defRPr/>
            </a:pPr>
            <a:endParaRPr lang="pt-BR" altLang="pt-BR" sz="24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v"/>
              <a:defRPr/>
            </a:pP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Referências para maiores informações (</a:t>
            </a: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Bibliografia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)</a:t>
            </a:r>
          </a:p>
        </p:txBody>
      </p:sp>
      <p:sp>
        <p:nvSpPr>
          <p:cNvPr id="98308" name="Line 1028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2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018" name="Rectangle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pt-BR" altLang="ja-JP" sz="2800" b="1" smtClean="0">
                <a:ea typeface="ＭＳ Ｐゴシック" charset="-128"/>
              </a:rPr>
              <a:t>ABNT/ISO 14813-1: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ja-JP" sz="2400" b="1" smtClean="0">
                <a:ea typeface="ＭＳ Ｐゴシック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ＭＳ Ｐゴシック" charset="-128"/>
              </a:rPr>
              <a:t>serviço</a:t>
            </a:r>
            <a:r>
              <a:rPr lang="pt-BR" altLang="ja-JP" sz="2400" b="1" smtClean="0">
                <a:ea typeface="ＭＳ Ｐゴシック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ＭＳ Ｐゴシック" charset="-128"/>
              </a:rPr>
              <a:t>”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Exemplos de </a:t>
            </a:r>
            <a:r>
              <a:rPr lang="pt-BR" altLang="pt-BR" sz="36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Boas Práticas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569325" cy="4924425"/>
          </a:xfrm>
        </p:spPr>
        <p:txBody>
          <a:bodyPr/>
          <a:lstStyle/>
          <a:p>
            <a:pPr marL="476250" indent="-476250">
              <a:lnSpc>
                <a:spcPct val="90000"/>
              </a:lnSpc>
            </a:pPr>
            <a:r>
              <a:rPr lang="pt-BR" altLang="pt-BR" sz="2500" smtClean="0"/>
              <a:t>Referência: FIGUEIREDO, Lino Manuel B. </a:t>
            </a:r>
            <a:r>
              <a:rPr lang="pt-BR" altLang="pt-BR" sz="2500" b="1" smtClean="0"/>
              <a:t>Sistemas Inteligentes de Transportes</a:t>
            </a:r>
            <a:r>
              <a:rPr lang="pt-BR" altLang="pt-BR" sz="2500" smtClean="0"/>
              <a:t>. 2005</a:t>
            </a:r>
          </a:p>
          <a:p>
            <a:pPr marL="476250" indent="-476250">
              <a:lnSpc>
                <a:spcPct val="90000"/>
              </a:lnSpc>
            </a:pPr>
            <a:r>
              <a:rPr lang="pt-BR" altLang="pt-BR" sz="2500" smtClean="0"/>
              <a:t>Quando ocorre algum</a:t>
            </a:r>
            <a:r>
              <a:rPr lang="pt-BR" altLang="pt-BR" sz="2500" smtClean="0">
                <a:solidFill>
                  <a:srgbClr val="FF0000"/>
                </a:solidFill>
              </a:rPr>
              <a:t> incidente</a:t>
            </a:r>
            <a:r>
              <a:rPr lang="pt-BR" altLang="pt-BR" sz="2500" smtClean="0"/>
              <a:t> - nomeadamente, acidente ou avaria, o </a:t>
            </a:r>
            <a:r>
              <a:rPr lang="pt-BR" altLang="pt-BR" sz="2500" smtClean="0">
                <a:solidFill>
                  <a:srgbClr val="FF0000"/>
                </a:solidFill>
              </a:rPr>
              <a:t>perigo nesse local aumenta consideravelmente</a:t>
            </a:r>
            <a:r>
              <a:rPr lang="pt-BR" altLang="pt-BR" sz="2500" smtClean="0"/>
              <a:t>, devido ao </a:t>
            </a:r>
            <a:r>
              <a:rPr lang="pt-BR" altLang="pt-BR" sz="2500" smtClean="0">
                <a:solidFill>
                  <a:srgbClr val="FF0000"/>
                </a:solidFill>
              </a:rPr>
              <a:t>fato do(s) veículo(s) envolvido(s) bloquear(em) uma parte ou a totalidade da via</a:t>
            </a:r>
            <a:r>
              <a:rPr lang="pt-BR" altLang="pt-BR" sz="2500" smtClean="0"/>
              <a:t>, podendo </a:t>
            </a:r>
            <a:r>
              <a:rPr lang="pt-BR" altLang="pt-BR" sz="2500" smtClean="0">
                <a:solidFill>
                  <a:srgbClr val="FF0000"/>
                </a:solidFill>
              </a:rPr>
              <a:t>provocar acidentes com consequências mais graves</a:t>
            </a:r>
            <a:r>
              <a:rPr lang="pt-BR" altLang="pt-BR" sz="2500" smtClean="0"/>
              <a:t> do que o incidente inicial</a:t>
            </a:r>
          </a:p>
          <a:p>
            <a:pPr marL="476250" indent="-476250">
              <a:lnSpc>
                <a:spcPct val="90000"/>
              </a:lnSpc>
            </a:pPr>
            <a:r>
              <a:rPr lang="pt-BR" altLang="pt-BR" sz="2500" smtClean="0"/>
              <a:t>Este </a:t>
            </a:r>
            <a:r>
              <a:rPr lang="pt-BR" altLang="pt-BR" sz="2500" smtClean="0">
                <a:solidFill>
                  <a:srgbClr val="FF0000"/>
                </a:solidFill>
              </a:rPr>
              <a:t>problema pode ser reduzido se o incidente for imediatamente detectado</a:t>
            </a:r>
            <a:r>
              <a:rPr lang="pt-BR" altLang="pt-BR" sz="2500" smtClean="0"/>
              <a:t> e se o </a:t>
            </a:r>
            <a:r>
              <a:rPr lang="pt-BR" altLang="pt-BR" sz="2500" smtClean="0">
                <a:solidFill>
                  <a:srgbClr val="FF0000"/>
                </a:solidFill>
              </a:rPr>
              <a:t>local for devidamente protegido</a:t>
            </a:r>
          </a:p>
          <a:p>
            <a:pPr marL="476250" indent="-476250">
              <a:lnSpc>
                <a:spcPct val="90000"/>
              </a:lnSpc>
            </a:pPr>
            <a:r>
              <a:rPr lang="pt-BR" altLang="pt-BR" sz="2500" smtClean="0"/>
              <a:t>Assim, foram desenvolvidos </a:t>
            </a:r>
            <a:r>
              <a:rPr lang="pt-BR" altLang="pt-BR" sz="2500" smtClean="0">
                <a:solidFill>
                  <a:srgbClr val="FF0000"/>
                </a:solidFill>
              </a:rPr>
              <a:t>sistemas que de alguma forma possam diminuir os riscos associados a incidentes</a:t>
            </a:r>
          </a:p>
        </p:txBody>
      </p:sp>
    </p:spTree>
    <p:extLst>
      <p:ext uri="{BB962C8B-B14F-4D97-AF65-F5344CB8AC3E}">
        <p14:creationId xmlns:p14="http://schemas.microsoft.com/office/powerpoint/2010/main" val="36106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pt-BR" altLang="ja-JP" sz="2800" b="1" smtClean="0">
                <a:ea typeface="ＭＳ Ｐゴシック" charset="-128"/>
              </a:rPr>
              <a:t>ABNT/ISO 14813-1: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ja-JP" sz="2400" b="1" smtClean="0">
                <a:ea typeface="ＭＳ Ｐゴシック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ＭＳ Ｐゴシック" charset="-128"/>
              </a:rPr>
              <a:t>serviço</a:t>
            </a:r>
            <a:r>
              <a:rPr lang="pt-BR" altLang="ja-JP" sz="2400" b="1" smtClean="0">
                <a:ea typeface="ＭＳ Ｐゴシック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ＭＳ Ｐゴシック" charset="-128"/>
              </a:rPr>
              <a:t>”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Exemplos de </a:t>
            </a:r>
            <a:r>
              <a:rPr lang="pt-BR" altLang="pt-BR" sz="36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Boas Práticas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713787" cy="4924425"/>
          </a:xfrm>
        </p:spPr>
        <p:txBody>
          <a:bodyPr/>
          <a:lstStyle/>
          <a:p>
            <a:pPr marL="476250" indent="-476250"/>
            <a:r>
              <a:rPr lang="pt-BR" altLang="pt-BR" sz="2100" smtClean="0"/>
              <a:t>Exemplos extraídos da referência: FIGUEIREDO, Lino Manuel B. </a:t>
            </a:r>
            <a:r>
              <a:rPr lang="pt-BR" altLang="pt-BR" sz="2100" b="1" smtClean="0"/>
              <a:t>Sistemas Inteligentes de Transportes</a:t>
            </a:r>
            <a:r>
              <a:rPr lang="pt-BR" altLang="pt-BR" sz="2100" smtClean="0"/>
              <a:t>. 2005</a:t>
            </a:r>
          </a:p>
          <a:p>
            <a:pPr marL="476250" indent="-476250"/>
            <a:r>
              <a:rPr lang="pt-BR" altLang="pt-BR" smtClean="0"/>
              <a:t>O </a:t>
            </a:r>
            <a:r>
              <a:rPr lang="pt-BR" altLang="pt-BR" smtClean="0">
                <a:solidFill>
                  <a:srgbClr val="FF0000"/>
                </a:solidFill>
              </a:rPr>
              <a:t>sistema COMPANION</a:t>
            </a:r>
            <a:r>
              <a:rPr lang="pt-BR" altLang="pt-BR" smtClean="0"/>
              <a:t> (</a:t>
            </a:r>
            <a:r>
              <a:rPr lang="pt-BR" altLang="pt-BR" sz="2500" i="1" smtClean="0"/>
              <a:t>Collective Warning System to Supplement Traffic Management</a:t>
            </a:r>
            <a:r>
              <a:rPr lang="pt-BR" altLang="pt-BR" smtClean="0"/>
              <a:t>), desenvolvido na </a:t>
            </a:r>
            <a:r>
              <a:rPr lang="pt-BR" altLang="pt-BR" smtClean="0">
                <a:solidFill>
                  <a:srgbClr val="FF0000"/>
                </a:solidFill>
              </a:rPr>
              <a:t>Alemanha</a:t>
            </a:r>
            <a:r>
              <a:rPr lang="pt-BR" altLang="pt-BR" smtClean="0"/>
              <a:t>, é um exemplo deste tipo de sistema</a:t>
            </a:r>
          </a:p>
          <a:p>
            <a:pPr marL="785813" lvl="1" indent="-419100"/>
            <a:r>
              <a:rPr lang="pt-BR" altLang="pt-BR" smtClean="0"/>
              <a:t>Consiste num sistema avançado de aviso que, automaticamente, </a:t>
            </a:r>
            <a:r>
              <a:rPr lang="pt-BR" altLang="pt-BR" smtClean="0">
                <a:solidFill>
                  <a:srgbClr val="FF0000"/>
                </a:solidFill>
              </a:rPr>
              <a:t>detecta incidentes e imediatamente</a:t>
            </a:r>
          </a:p>
          <a:p>
            <a:pPr marL="1085850" lvl="2" indent="-400050"/>
            <a:r>
              <a:rPr lang="pt-BR" altLang="pt-BR" smtClean="0">
                <a:solidFill>
                  <a:srgbClr val="FF0000"/>
                </a:solidFill>
              </a:rPr>
              <a:t>notifica os usuários da via de problemas de congestionamento</a:t>
            </a:r>
            <a:r>
              <a:rPr lang="pt-BR" altLang="pt-BR" smtClean="0"/>
              <a:t>, aconselhando-os a abrandar sua viagem</a:t>
            </a:r>
          </a:p>
          <a:p>
            <a:pPr marL="1085850" lvl="2" indent="-400050"/>
            <a:r>
              <a:rPr lang="pt-BR" altLang="pt-BR" smtClean="0">
                <a:solidFill>
                  <a:srgbClr val="FF0000"/>
                </a:solidFill>
              </a:rPr>
              <a:t>ao mesmo tempo que a polícia é notificada</a:t>
            </a:r>
            <a:r>
              <a:rPr lang="pt-BR" altLang="pt-BR" smtClean="0"/>
              <a:t> da ocorrência a partir do centro de controle</a:t>
            </a:r>
          </a:p>
        </p:txBody>
      </p:sp>
    </p:spTree>
    <p:extLst>
      <p:ext uri="{BB962C8B-B14F-4D97-AF65-F5344CB8AC3E}">
        <p14:creationId xmlns:p14="http://schemas.microsoft.com/office/powerpoint/2010/main" val="3256011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pt-BR" altLang="ja-JP" sz="2800" b="1" smtClean="0">
                <a:ea typeface="ＭＳ Ｐゴシック" charset="-128"/>
              </a:rPr>
              <a:t>ABNT/ISO 14813-1: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ja-JP" sz="2400" b="1" smtClean="0">
                <a:ea typeface="ＭＳ Ｐゴシック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ＭＳ Ｐゴシック" charset="-128"/>
              </a:rPr>
              <a:t>serviço</a:t>
            </a:r>
            <a:r>
              <a:rPr lang="pt-BR" altLang="ja-JP" sz="2400" b="1" smtClean="0">
                <a:ea typeface="ＭＳ Ｐゴシック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ＭＳ Ｐゴシック" charset="-128"/>
              </a:rPr>
              <a:t>”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Exemplos de </a:t>
            </a:r>
            <a:r>
              <a:rPr lang="pt-BR" altLang="pt-BR" sz="36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Boas Práticas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569325" cy="4924425"/>
          </a:xfrm>
        </p:spPr>
        <p:txBody>
          <a:bodyPr/>
          <a:lstStyle/>
          <a:p>
            <a:pPr marL="476250" indent="-476250"/>
            <a:r>
              <a:rPr lang="pt-BR" altLang="pt-BR" sz="2500" smtClean="0"/>
              <a:t>Exemplos extraídos da referência: FIGUEIREDO, Lino Manuel B. </a:t>
            </a:r>
            <a:r>
              <a:rPr lang="pt-BR" altLang="pt-BR" sz="2500" b="1" smtClean="0"/>
              <a:t>Sistemas Inteligentes de Transportes</a:t>
            </a:r>
            <a:r>
              <a:rPr lang="pt-BR" altLang="pt-BR" sz="2500" smtClean="0"/>
              <a:t>. 2005</a:t>
            </a:r>
          </a:p>
          <a:p>
            <a:pPr marL="476250" indent="-476250" algn="just"/>
            <a:r>
              <a:rPr lang="pt-BR" altLang="pt-BR" smtClean="0"/>
              <a:t>O </a:t>
            </a:r>
            <a:r>
              <a:rPr lang="pt-BR" altLang="pt-BR" smtClean="0">
                <a:solidFill>
                  <a:srgbClr val="FF0000"/>
                </a:solidFill>
              </a:rPr>
              <a:t>programa HIGHWAY HELPER</a:t>
            </a:r>
            <a:r>
              <a:rPr lang="pt-BR" altLang="pt-BR" smtClean="0"/>
              <a:t>, em funcionamento na </a:t>
            </a:r>
            <a:r>
              <a:rPr lang="pt-BR" altLang="pt-BR" smtClean="0">
                <a:solidFill>
                  <a:srgbClr val="FF0000"/>
                </a:solidFill>
              </a:rPr>
              <a:t>cidade de Minneapolis</a:t>
            </a:r>
            <a:r>
              <a:rPr lang="pt-BR" altLang="pt-BR" smtClean="0"/>
              <a:t>, tem como objetivo </a:t>
            </a:r>
            <a:r>
              <a:rPr lang="pt-BR" altLang="pt-BR" smtClean="0">
                <a:solidFill>
                  <a:srgbClr val="FF0000"/>
                </a:solidFill>
              </a:rPr>
              <a:t>apoiar na resolução de acidentes e avarias de veículos</a:t>
            </a:r>
            <a:r>
              <a:rPr lang="pt-BR" altLang="pt-BR" smtClean="0"/>
              <a:t> nas auto-estradas através de </a:t>
            </a:r>
            <a:r>
              <a:rPr lang="pt-BR" altLang="pt-BR" smtClean="0">
                <a:solidFill>
                  <a:srgbClr val="FF0000"/>
                </a:solidFill>
              </a:rPr>
              <a:t>reboques especiais</a:t>
            </a:r>
          </a:p>
          <a:p>
            <a:pPr marL="785813" lvl="1" indent="-419100" algn="just"/>
            <a:r>
              <a:rPr lang="pt-BR" altLang="pt-BR" smtClean="0"/>
              <a:t>Este programa </a:t>
            </a:r>
            <a:r>
              <a:rPr lang="pt-BR" altLang="pt-BR" smtClean="0">
                <a:solidFill>
                  <a:srgbClr val="FF0000"/>
                </a:solidFill>
              </a:rPr>
              <a:t>permitiu reduzir o tempo total de resposta</a:t>
            </a:r>
            <a:r>
              <a:rPr lang="pt-BR" altLang="pt-BR" smtClean="0"/>
              <a:t> à resolução de acidentes e avarias nas auto-estradas e vias rápidas</a:t>
            </a:r>
          </a:p>
        </p:txBody>
      </p:sp>
    </p:spTree>
    <p:extLst>
      <p:ext uri="{BB962C8B-B14F-4D97-AF65-F5344CB8AC3E}">
        <p14:creationId xmlns:p14="http://schemas.microsoft.com/office/powerpoint/2010/main" val="2455149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394" name="Rectangle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pt-BR" altLang="ja-JP" sz="2800" b="1" smtClean="0">
                <a:ea typeface="ＭＳ Ｐゴシック" charset="-128"/>
              </a:rPr>
              <a:t>ABNT/ISO 14813-1: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ja-JP" sz="2400" b="1" smtClean="0">
                <a:ea typeface="ＭＳ Ｐゴシック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ＭＳ Ｐゴシック" charset="-128"/>
              </a:rPr>
              <a:t>serviço</a:t>
            </a:r>
            <a:r>
              <a:rPr lang="pt-BR" altLang="ja-JP" sz="2400" b="1" smtClean="0">
                <a:ea typeface="ＭＳ Ｐゴシック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ＭＳ Ｐゴシック" charset="-128"/>
              </a:rPr>
              <a:t>”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Exemplos de </a:t>
            </a:r>
            <a:r>
              <a:rPr lang="pt-BR" altLang="pt-BR" sz="36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Boas Práticas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569325" cy="4924425"/>
          </a:xfrm>
        </p:spPr>
        <p:txBody>
          <a:bodyPr/>
          <a:lstStyle/>
          <a:p>
            <a:pPr marL="476250" indent="-476250">
              <a:lnSpc>
                <a:spcPct val="90000"/>
              </a:lnSpc>
            </a:pPr>
            <a:r>
              <a:rPr lang="pt-BR" altLang="pt-BR" sz="2100" smtClean="0"/>
              <a:t>Referência: PINTO, Ricardo Alexandre Schiller Wolf Alegre. </a:t>
            </a:r>
            <a:r>
              <a:rPr lang="pt-BR" altLang="pt-BR" sz="2100" b="1" smtClean="0"/>
              <a:t>Gestão de Ocorrências de Trânsito para o Setor de Transporte Rodoviário de Mercadorias</a:t>
            </a:r>
            <a:r>
              <a:rPr lang="pt-BR" altLang="pt-BR" sz="2100" smtClean="0"/>
              <a:t>. 2010 (novembro)</a:t>
            </a:r>
          </a:p>
          <a:p>
            <a:pPr marL="476250" indent="-476250">
              <a:lnSpc>
                <a:spcPct val="90000"/>
              </a:lnSpc>
            </a:pPr>
            <a:r>
              <a:rPr lang="pt-BR" altLang="pt-BR" sz="2100" smtClean="0"/>
              <a:t>A </a:t>
            </a:r>
            <a:r>
              <a:rPr lang="pt-BR" altLang="pt-BR" sz="2100" smtClean="0">
                <a:solidFill>
                  <a:srgbClr val="FF0000"/>
                </a:solidFill>
              </a:rPr>
              <a:t>metodologia implementada na Holanda</a:t>
            </a:r>
            <a:r>
              <a:rPr lang="pt-BR" altLang="pt-BR" sz="2100" smtClean="0"/>
              <a:t>, por motivos prementes de </a:t>
            </a:r>
            <a:r>
              <a:rPr lang="pt-BR" altLang="pt-BR" sz="2100" smtClean="0">
                <a:solidFill>
                  <a:srgbClr val="FF0000"/>
                </a:solidFill>
              </a:rPr>
              <a:t>redução de congestionamentos rodoviários</a:t>
            </a:r>
            <a:r>
              <a:rPr lang="pt-BR" altLang="pt-BR" sz="2100" smtClean="0"/>
              <a:t>, procura determinar a duração de ocorrências nas auto-estradas, utilizando uma </a:t>
            </a:r>
            <a:r>
              <a:rPr lang="pt-BR" altLang="pt-BR" sz="2100" smtClean="0">
                <a:solidFill>
                  <a:srgbClr val="FF0000"/>
                </a:solidFill>
              </a:rPr>
              <a:t>metodologia de catalogação de ocorrências e uma base de dados históricos sobre as ocorrências e suas durações</a:t>
            </a:r>
          </a:p>
          <a:p>
            <a:pPr marL="476250" indent="-476250">
              <a:lnSpc>
                <a:spcPct val="90000"/>
              </a:lnSpc>
            </a:pPr>
            <a:r>
              <a:rPr lang="pt-BR" altLang="pt-BR" sz="2100" smtClean="0"/>
              <a:t>O sistema </a:t>
            </a:r>
            <a:r>
              <a:rPr lang="pt-BR" altLang="pt-BR" sz="2100" smtClean="0">
                <a:solidFill>
                  <a:srgbClr val="FF0000"/>
                </a:solidFill>
              </a:rPr>
              <a:t>compara as ocorrências em curso com as ocorrências guardadas no histórico</a:t>
            </a:r>
            <a:r>
              <a:rPr lang="pt-BR" altLang="pt-BR" sz="2100" smtClean="0"/>
              <a:t>, determina quais destas são mais semelhantes, e com base nas suas durações registradas, </a:t>
            </a:r>
            <a:r>
              <a:rPr lang="pt-BR" altLang="pt-BR" sz="2100" smtClean="0">
                <a:solidFill>
                  <a:srgbClr val="FF0000"/>
                </a:solidFill>
              </a:rPr>
              <a:t>estima a duração das ocorrências em curso</a:t>
            </a:r>
          </a:p>
          <a:p>
            <a:pPr marL="785813" lvl="1" indent="-419100">
              <a:lnSpc>
                <a:spcPct val="90000"/>
              </a:lnSpc>
            </a:pPr>
            <a:r>
              <a:rPr lang="pt-BR" altLang="pt-BR" sz="2000" smtClean="0"/>
              <a:t>Em vez de apresentar uma </a:t>
            </a:r>
            <a:r>
              <a:rPr lang="pt-BR" altLang="pt-BR" sz="2000" smtClean="0">
                <a:solidFill>
                  <a:srgbClr val="FF0000"/>
                </a:solidFill>
              </a:rPr>
              <a:t>estimativa de duração, foi escolhido</a:t>
            </a:r>
            <a:r>
              <a:rPr lang="pt-BR" altLang="pt-BR" sz="2000" b="1" smtClean="0">
                <a:solidFill>
                  <a:srgbClr val="FF0000"/>
                </a:solidFill>
              </a:rPr>
              <a:t> apresentar um intervalo de durações</a:t>
            </a:r>
            <a:r>
              <a:rPr lang="pt-BR" altLang="pt-BR" sz="2000" smtClean="0">
                <a:solidFill>
                  <a:srgbClr val="FF0000"/>
                </a:solidFill>
              </a:rPr>
              <a:t>, que compreende as durações mínimas e máximas estimadas</a:t>
            </a:r>
            <a:r>
              <a:rPr lang="pt-BR" altLang="pt-BR" sz="2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937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pt-BR" altLang="ja-JP" sz="2800" b="1" smtClean="0">
                <a:ea typeface="ＭＳ Ｐゴシック" charset="-128"/>
              </a:rPr>
              <a:t>ABNT/ISO 14813-1: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ja-JP" sz="2400" b="1" smtClean="0">
                <a:ea typeface="ＭＳ Ｐゴシック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ＭＳ Ｐゴシック" charset="-128"/>
              </a:rPr>
              <a:t>serviço</a:t>
            </a:r>
            <a:r>
              <a:rPr lang="pt-BR" altLang="ja-JP" sz="2400" b="1" smtClean="0">
                <a:ea typeface="ＭＳ Ｐゴシック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ＭＳ Ｐゴシック" charset="-128"/>
              </a:rPr>
              <a:t>”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Exemplos de </a:t>
            </a:r>
            <a:r>
              <a:rPr lang="pt-BR" altLang="pt-BR" sz="36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Boas Práticas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569325" cy="4924425"/>
          </a:xfrm>
        </p:spPr>
        <p:txBody>
          <a:bodyPr/>
          <a:lstStyle/>
          <a:p>
            <a:pPr marL="476250" indent="-476250">
              <a:lnSpc>
                <a:spcPct val="80000"/>
              </a:lnSpc>
            </a:pPr>
            <a:r>
              <a:rPr lang="pt-BR" altLang="pt-BR" sz="2100" smtClean="0"/>
              <a:t>Referência: PINTO, Ricardo Alexandre Schiller Wolf Alegre. </a:t>
            </a:r>
            <a:r>
              <a:rPr lang="pt-BR" altLang="pt-BR" sz="2100" b="1" smtClean="0"/>
              <a:t>Gestão de Ocorrências de Trânsito para o Setor de Transporte Rodoviário de Mercadorias</a:t>
            </a:r>
            <a:r>
              <a:rPr lang="pt-BR" altLang="pt-BR" sz="2100" smtClean="0"/>
              <a:t>. 2010 (novembro)</a:t>
            </a:r>
          </a:p>
          <a:p>
            <a:pPr marL="476250" indent="-476250">
              <a:lnSpc>
                <a:spcPct val="80000"/>
              </a:lnSpc>
            </a:pPr>
            <a:r>
              <a:rPr lang="pt-BR" altLang="pt-BR" sz="2500" smtClean="0"/>
              <a:t>A base de dados históricos foi construída recorrendo a uma compilação fornecida pela Rijkswaterstaat – Agência nacional holandesa de transporte</a:t>
            </a:r>
          </a:p>
          <a:p>
            <a:pPr marL="476250" indent="-476250">
              <a:lnSpc>
                <a:spcPct val="80000"/>
              </a:lnSpc>
            </a:pPr>
            <a:r>
              <a:rPr lang="pt-BR" altLang="pt-BR" sz="2500" smtClean="0"/>
              <a:t>Os dados utilizados anteriormente, apenas como consulta de ocorrências de trânsito, serviram de base de conhecimento para o sistema desenvolvido, alavancando a possibilidade de efetuar pesquisas e comparações com ocorrências em curso, para assim determinar a duração das mesmas</a:t>
            </a:r>
          </a:p>
          <a:p>
            <a:pPr marL="476250" indent="-476250">
              <a:lnSpc>
                <a:spcPct val="80000"/>
              </a:lnSpc>
            </a:pPr>
            <a:r>
              <a:rPr lang="pt-BR" altLang="pt-BR" sz="2500" smtClean="0"/>
              <a:t>O estudo refere que a metodologia de pesquisa utilizada consiste na </a:t>
            </a:r>
            <a:r>
              <a:rPr lang="pt-BR" altLang="pt-BR" sz="2500" smtClean="0">
                <a:solidFill>
                  <a:srgbClr val="FF0000"/>
                </a:solidFill>
              </a:rPr>
              <a:t>elaboração de árvores de decisão com base nas características das ocorrências (parâmetros)</a:t>
            </a:r>
            <a:endParaRPr lang="pt-BR" altLang="pt-BR" sz="2000" smtClean="0"/>
          </a:p>
        </p:txBody>
      </p:sp>
    </p:spTree>
    <p:extLst>
      <p:ext uri="{BB962C8B-B14F-4D97-AF65-F5344CB8AC3E}">
        <p14:creationId xmlns:p14="http://schemas.microsoft.com/office/powerpoint/2010/main" val="5954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82" name="Rectangle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pt-BR" altLang="ja-JP" sz="2800" b="1" smtClean="0">
                <a:ea typeface="ＭＳ Ｐゴシック" charset="-128"/>
              </a:rPr>
              <a:t>ABNT/ISO 14813-1: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ja-JP" sz="2400" b="1" smtClean="0">
                <a:ea typeface="ＭＳ Ｐゴシック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ＭＳ Ｐゴシック" charset="-128"/>
              </a:rPr>
              <a:t>serviço</a:t>
            </a:r>
            <a:r>
              <a:rPr lang="pt-BR" altLang="ja-JP" sz="2400" b="1" smtClean="0">
                <a:ea typeface="ＭＳ Ｐゴシック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ＭＳ Ｐゴシック" charset="-128"/>
              </a:rPr>
              <a:t>”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Exemplos de </a:t>
            </a:r>
            <a:r>
              <a:rPr lang="pt-BR" altLang="pt-BR" sz="36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Boas Práticas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104451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28836" r="33508" b="31033"/>
          <a:stretch>
            <a:fillRect/>
          </a:stretch>
        </p:blipFill>
        <p:spPr bwMode="auto">
          <a:xfrm>
            <a:off x="1258888" y="1692275"/>
            <a:ext cx="6408737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0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pt-BR" altLang="ja-JP" sz="2800" b="1" smtClean="0">
                <a:ea typeface="ＭＳ Ｐゴシック" charset="-128"/>
              </a:rPr>
              <a:t>ABNT/ISO 14813-1: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ja-JP" sz="2400" b="1" smtClean="0">
                <a:ea typeface="ＭＳ Ｐゴシック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ＭＳ Ｐゴシック" charset="-128"/>
              </a:rPr>
              <a:t>serviço</a:t>
            </a:r>
            <a:r>
              <a:rPr lang="pt-BR" altLang="ja-JP" sz="2400" b="1" smtClean="0">
                <a:ea typeface="ＭＳ Ｐゴシック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ＭＳ Ｐゴシック" charset="-128"/>
              </a:rPr>
              <a:t>”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Exemplos de </a:t>
            </a:r>
            <a:r>
              <a:rPr lang="pt-BR" altLang="pt-BR" sz="36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Boas Práticas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10547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1" t="67084" r="34216" b="6267"/>
          <a:stretch>
            <a:fillRect/>
          </a:stretch>
        </p:blipFill>
        <p:spPr bwMode="auto">
          <a:xfrm>
            <a:off x="900113" y="1766888"/>
            <a:ext cx="7920037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341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634" name="Rectangle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pt-BR" altLang="ja-JP" sz="2800" b="1" smtClean="0">
                <a:ea typeface="ＭＳ Ｐゴシック" charset="-128"/>
              </a:rPr>
              <a:t>ABNT/ISO 14813-1: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ja-JP" sz="2400" b="1" smtClean="0">
                <a:ea typeface="ＭＳ Ｐゴシック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ＭＳ Ｐゴシック" charset="-128"/>
              </a:rPr>
              <a:t>serviço</a:t>
            </a:r>
            <a:r>
              <a:rPr lang="pt-BR" altLang="ja-JP" sz="2400" b="1" smtClean="0">
                <a:ea typeface="ＭＳ Ｐゴシック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ＭＳ Ｐゴシック" charset="-128"/>
              </a:rPr>
              <a:t>”</a:t>
            </a:r>
            <a:r>
              <a:rPr lang="pt-BR" altLang="ja-JP" sz="3600" b="1" smtClean="0">
                <a:ea typeface="ＭＳ Ｐゴシック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Exemplos de </a:t>
            </a:r>
            <a:r>
              <a:rPr lang="pt-BR" altLang="pt-BR" sz="36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Boas Práticas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569325" cy="4924425"/>
          </a:xfrm>
        </p:spPr>
        <p:txBody>
          <a:bodyPr/>
          <a:lstStyle/>
          <a:p>
            <a:pPr marL="476250" indent="-476250">
              <a:lnSpc>
                <a:spcPct val="80000"/>
              </a:lnSpc>
            </a:pPr>
            <a:r>
              <a:rPr lang="pt-BR" altLang="pt-BR" sz="2500" smtClean="0"/>
              <a:t>Referência: PINTO, Ricardo Alexandre Schiller Wolf Alegre. </a:t>
            </a:r>
            <a:r>
              <a:rPr lang="pt-BR" altLang="pt-BR" sz="2500" b="1" smtClean="0"/>
              <a:t>Gestão de Ocorrências de Trânsito para o Setor de Transporte Rodoviário de Mercadorias</a:t>
            </a:r>
            <a:r>
              <a:rPr lang="pt-BR" altLang="pt-BR" sz="2500" smtClean="0"/>
              <a:t>. 2010 (novembro)</a:t>
            </a:r>
          </a:p>
          <a:p>
            <a:pPr marL="476250" indent="-476250">
              <a:lnSpc>
                <a:spcPct val="80000"/>
              </a:lnSpc>
            </a:pPr>
            <a:r>
              <a:rPr lang="pt-BR" altLang="pt-BR" sz="2500" smtClean="0"/>
              <a:t>O sistema </a:t>
            </a:r>
            <a:r>
              <a:rPr lang="pt-BR" altLang="pt-BR" sz="2500" smtClean="0">
                <a:solidFill>
                  <a:srgbClr val="FF0000"/>
                </a:solidFill>
              </a:rPr>
              <a:t>foi testado, na prática, durante um mês, sendo avaliados 1853 incidentes</a:t>
            </a:r>
          </a:p>
          <a:p>
            <a:pPr marL="476250" indent="-476250">
              <a:lnSpc>
                <a:spcPct val="80000"/>
              </a:lnSpc>
            </a:pPr>
            <a:r>
              <a:rPr lang="pt-BR" altLang="pt-BR" sz="2500" smtClean="0"/>
              <a:t>comparadas as durações estimadas pelo sistema e as durações reais das ocorrências</a:t>
            </a:r>
          </a:p>
          <a:p>
            <a:pPr marL="785813" lvl="1" indent="-419100">
              <a:lnSpc>
                <a:spcPct val="80000"/>
              </a:lnSpc>
            </a:pPr>
            <a:r>
              <a:rPr lang="pt-BR" altLang="pt-BR" sz="2700" smtClean="0">
                <a:solidFill>
                  <a:srgbClr val="FF0000"/>
                </a:solidFill>
              </a:rPr>
              <a:t>O sistema </a:t>
            </a:r>
            <a:r>
              <a:rPr lang="pt-BR" altLang="pt-BR" sz="2700" b="1" smtClean="0">
                <a:solidFill>
                  <a:srgbClr val="FF0000"/>
                </a:solidFill>
              </a:rPr>
              <a:t>mostrou estar correto em 65% dos casos</a:t>
            </a:r>
          </a:p>
          <a:p>
            <a:pPr marL="476250" indent="-476250">
              <a:lnSpc>
                <a:spcPct val="80000"/>
              </a:lnSpc>
            </a:pPr>
            <a:r>
              <a:rPr lang="pt-BR" altLang="pt-BR" sz="2500" smtClean="0"/>
              <a:t>O estudo finaliza com um resumo de um conjunto de entrevistas feitas a operadores de trânsito, concluindo que estes achavam que se a base de dados históricos fosse de maior dimensão, e se a categorização dos dados fosse mais refinada, a estimativa da duração de ocorrências seria mais confiável</a:t>
            </a:r>
          </a:p>
        </p:txBody>
      </p:sp>
    </p:spTree>
    <p:extLst>
      <p:ext uri="{BB962C8B-B14F-4D97-AF65-F5344CB8AC3E}">
        <p14:creationId xmlns:p14="http://schemas.microsoft.com/office/powerpoint/2010/main" val="3183232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pPr marL="838200" indent="-838200"/>
            <a:r>
              <a:rPr lang="pt-BR" altLang="pt-BR" sz="2400" b="1" dirty="0" smtClean="0"/>
              <a:t>14813 -1:</a:t>
            </a:r>
            <a:r>
              <a:rPr lang="pt-BR" altLang="pt-BR" sz="2800" dirty="0" smtClean="0"/>
              <a:t> </a:t>
            </a:r>
            <a:r>
              <a:rPr lang="pt-BR" altLang="pt-BR" sz="2400" b="1" dirty="0" smtClean="0"/>
              <a:t>Hierarquia de definições dos serviços de ITS para a arquitetura de referência de ITS</a:t>
            </a:r>
          </a:p>
        </p:txBody>
      </p:sp>
      <p:pic>
        <p:nvPicPr>
          <p:cNvPr id="27651" name="Picture 3" descr="ISO+14813-1-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1650"/>
            <a:ext cx="8207375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241630" y="1988840"/>
          <a:ext cx="66607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3667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b="1">
                <a:solidFill>
                  <a:schemeClr val="tx2"/>
                </a:solidFill>
              </a:rPr>
              <a:t>14813 – 1:</a:t>
            </a:r>
            <a:r>
              <a:rPr lang="pt-BR" altLang="pt-BR" sz="3600" b="1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7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smtClean="0">
                <a:solidFill>
                  <a:srgbClr val="FF0000"/>
                </a:solidFill>
                <a:ea typeface="MS PGothic" panose="020B0600070205080204" pitchFamily="34" charset="-128"/>
              </a:rPr>
              <a:t>Ger. de Tráfego em Rodovias</a:t>
            </a:r>
            <a:r>
              <a:rPr lang="pt-BR" altLang="pt-BR" smtClean="0"/>
              <a:t> </a:t>
            </a:r>
            <a:br>
              <a:rPr lang="pt-BR" altLang="pt-BR" smtClean="0"/>
            </a:br>
            <a:r>
              <a:rPr lang="pt-BR" altLang="pt-BR" sz="3200" b="1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endParaRPr lang="pt-BR" altLang="pt-BR" sz="3600" b="1" smtClean="0">
              <a:ea typeface="MS PGothic" panose="020B0600070205080204" pitchFamily="34" charset="-128"/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114692" name="Picture 4" descr="Figura_1_Arquitetura_Sistemas_ITS_em_Rodov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6400"/>
            <a:ext cx="87137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252413" y="757238"/>
          <a:ext cx="8640762" cy="614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9" name="Slide" r:id="rId4" imgW="4954588" imgH="3427413" progId="PowerPoint.Slide.8">
                  <p:embed/>
                </p:oleObj>
              </mc:Choice>
              <mc:Fallback>
                <p:oleObj name="Slide" r:id="rId4" imgW="4954588" imgH="342741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757238"/>
                        <a:ext cx="8640762" cy="614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Figura 4.41-A: Visão Informação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Diagrama de Classes da Informação Estática - </a:t>
            </a:r>
            <a:endParaRPr lang="pt-BR" altLang="pt-BR" sz="2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Comunidade de Usuários do Transporte –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Informação ao </a:t>
            </a:r>
            <a:endParaRPr lang="pt-BR" altLang="pt-BR" sz="2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Usuário  de Transporte (Base de Informações de um ISP)</a:t>
            </a:r>
            <a:endParaRPr lang="pt-BR" altLang="pt-BR" sz="2000">
              <a:latin typeface="Arial" panose="020B0604020202020204" pitchFamily="34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4925" y="1065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4925" y="4875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77876"/>
          </a:xfrm>
        </p:spPr>
        <p:txBody>
          <a:bodyPr/>
          <a:lstStyle/>
          <a:p>
            <a:r>
              <a:rPr lang="es-ES" altLang="pt-BR" sz="1800" b="1" smtClean="0">
                <a:solidFill>
                  <a:srgbClr val="0000CC"/>
                </a:solidFill>
              </a:rPr>
              <a:t>PNE199071-1:</a:t>
            </a:r>
            <a:r>
              <a:rPr lang="es-ES" altLang="pt-BR" sz="1600" b="1" smtClean="0">
                <a:solidFill>
                  <a:srgbClr val="FF0000"/>
                </a:solidFill>
              </a:rPr>
              <a:t> EQUIPAMIENTO VIAL PARA </a:t>
            </a:r>
            <a:r>
              <a:rPr lang="es-ES" altLang="pt-BR" sz="1600" b="1" u="sng" smtClean="0">
                <a:solidFill>
                  <a:srgbClr val="FF0000"/>
                </a:solidFill>
              </a:rPr>
              <a:t>CARRETERAS</a:t>
            </a:r>
            <a:r>
              <a:rPr lang="es-ES" altLang="pt-BR" sz="1600" b="1" smtClean="0">
                <a:solidFill>
                  <a:srgbClr val="FF0000"/>
                </a:solidFill>
              </a:rPr>
              <a:t>. </a:t>
            </a:r>
            <a:r>
              <a:rPr lang="es-ES" altLang="pt-BR" sz="1600" b="1" u="sng" smtClean="0">
                <a:solidFill>
                  <a:srgbClr val="FF0000"/>
                </a:solidFill>
              </a:rPr>
              <a:t>SENSORES DE VARIABLES ATMOSFÉRICAS</a:t>
            </a:r>
            <a:r>
              <a:rPr lang="es-ES" altLang="pt-BR" sz="1600" b="1" smtClean="0">
                <a:solidFill>
                  <a:srgbClr val="FF0000"/>
                </a:solidFill>
              </a:rPr>
              <a:t> EN CARRETERAS. PARTE 1: </a:t>
            </a:r>
            <a:r>
              <a:rPr lang="es-ES" altLang="pt-BR" sz="1600" b="1" u="sng" smtClean="0">
                <a:solidFill>
                  <a:srgbClr val="FF0000"/>
                </a:solidFill>
              </a:rPr>
              <a:t>CARACTERÍSTICAS FUNCIONALES</a:t>
            </a:r>
            <a:endParaRPr lang="pt-BR" altLang="pt-BR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2446428" name="Group 92"/>
          <p:cNvGraphicFramePr>
            <a:graphicFrameLocks noGrp="1"/>
          </p:cNvGraphicFramePr>
          <p:nvPr>
            <p:ph idx="1"/>
          </p:nvPr>
        </p:nvGraphicFramePr>
        <p:xfrm>
          <a:off x="466725" y="692150"/>
          <a:ext cx="7993063" cy="6080392"/>
        </p:xfrm>
        <a:graphic>
          <a:graphicData uri="http://schemas.openxmlformats.org/drawingml/2006/table">
            <a:tbl>
              <a:tblPr/>
              <a:tblGrid>
                <a:gridCol w="1795463"/>
                <a:gridCol w="4076700"/>
                <a:gridCol w="2120900"/>
              </a:tblGrid>
              <a:tr h="289531"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Objeto</a:t>
                      </a:r>
                      <a:endParaRPr kumimoji="0" lang="es-ES" altLang="pt-B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Medida/Dato</a:t>
                      </a:r>
                      <a:endParaRPr kumimoji="0" lang="es-ES" altLang="pt-B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Unidades</a:t>
                      </a:r>
                      <a:endParaRPr kumimoji="0" lang="es-ES" altLang="pt-B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289531">
                <a:tc rowSpan="4"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Aire</a:t>
                      </a:r>
                      <a:endParaRPr kumimoji="0" lang="es-ES" altLang="pt-B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del Aire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º</a:t>
                      </a:r>
                      <a:r>
                        <a:rPr kumimoji="0" lang="es-ES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s-ES" altLang="pt-B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Humedad relativa del aire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altLang="pt-B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Presi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Atmosf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é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hPa.</a:t>
                      </a:r>
                      <a:endParaRPr kumimoji="0" lang="es-ES" altLang="pt-B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Visibilidad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rowSpan="3"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Precipitaciones</a:t>
                      </a:r>
                      <a:endParaRPr kumimoji="0" lang="es-ES" altLang="pt-B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Intensidad Precipitaciones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mm/h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Cantidad de precipitaci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 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l/m</a:t>
                      </a:r>
                      <a:r>
                        <a:rPr kumimoji="0" lang="es-ES" altLang="pt-B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Naturaleza de las precipitaciones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rowSpan="3"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Viento</a:t>
                      </a:r>
                      <a:endParaRPr kumimoji="0" lang="es-ES" altLang="pt-B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Velocidad del viento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Direcci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del Viento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Grados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 de Viento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rowSpan="8"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Suelo</a:t>
                      </a:r>
                      <a:endParaRPr kumimoji="0" lang="es-ES" altLang="pt-B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de la superficie del suelo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 la superficie del suelo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º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 congelaci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del suelo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º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 aparici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de roc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í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º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del subsuelo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º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Altura de la pel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í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cula de nieve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Altura de la pel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í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cula de agua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Salinidad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rowSpan="3"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</a:t>
                      </a:r>
                      <a:r>
                        <a:rPr kumimoji="0" lang="es-ES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s-ES" altLang="pt-B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Terrestre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w/m</a:t>
                      </a:r>
                      <a:r>
                        <a:rPr kumimoji="0" lang="es-ES" altLang="pt-B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Atmosf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é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rica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w/m</a:t>
                      </a:r>
                      <a:r>
                        <a:rPr kumimoji="0" lang="es-ES" altLang="pt-B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Radiaci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Global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w/m</a:t>
                      </a:r>
                      <a:r>
                        <a:rPr kumimoji="0" lang="es-ES" altLang="pt-B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3"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Ambiente</a:t>
                      </a:r>
                      <a:endParaRPr kumimoji="0" lang="es-ES" altLang="pt-B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Tiempo Presente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digo</a:t>
                      </a:r>
                      <a:endParaRPr kumimoji="0" lang="es-ES" alt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smtClean="0"/>
              <a:t>Segundo a “Norma de Ativação e Execução dos Serviços da Rede Nacional de Emergência de Radiamadores (RENER) [*]:</a:t>
            </a:r>
          </a:p>
          <a:p>
            <a:pPr>
              <a:lnSpc>
                <a:spcPct val="80000"/>
              </a:lnSpc>
            </a:pPr>
            <a:r>
              <a:rPr lang="pt-BR" altLang="pt-BR" sz="2400" b="1" u="sng" smtClean="0">
                <a:solidFill>
                  <a:srgbClr val="0000CC"/>
                </a:solidFill>
              </a:rPr>
              <a:t>Situação de Emergência</a:t>
            </a:r>
            <a:r>
              <a:rPr lang="pt-BR" altLang="pt-BR" sz="2400" smtClean="0"/>
              <a:t>: é o “</a:t>
            </a:r>
            <a:r>
              <a:rPr lang="pt-BR" altLang="pt-BR" sz="2400" i="1" smtClean="0"/>
              <a:t>reconhecimento pelo poder público de </a:t>
            </a:r>
            <a:r>
              <a:rPr lang="pt-BR" altLang="pt-BR" sz="2400" i="1" smtClean="0">
                <a:solidFill>
                  <a:srgbClr val="FF0000"/>
                </a:solidFill>
              </a:rPr>
              <a:t>situação anormal</a:t>
            </a:r>
            <a:r>
              <a:rPr lang="pt-BR" altLang="pt-BR" sz="2400" i="1" smtClean="0"/>
              <a:t>, provocada por </a:t>
            </a:r>
            <a:r>
              <a:rPr lang="pt-BR" altLang="pt-BR" sz="2400" i="1" smtClean="0">
                <a:solidFill>
                  <a:srgbClr val="0000CC"/>
                </a:solidFill>
              </a:rPr>
              <a:t>desastres</a:t>
            </a:r>
            <a:r>
              <a:rPr lang="pt-BR" altLang="pt-BR" sz="2400" i="1" smtClean="0"/>
              <a:t>, causando sérios danos à comunidade afetada, inclusive a incolumidade [**] ou à vida de seus integrantes”</a:t>
            </a:r>
          </a:p>
          <a:p>
            <a:pPr>
              <a:lnSpc>
                <a:spcPct val="80000"/>
              </a:lnSpc>
            </a:pPr>
            <a:r>
              <a:rPr lang="pt-BR" altLang="pt-BR" sz="2400" b="1" u="sng" smtClean="0">
                <a:solidFill>
                  <a:srgbClr val="006600"/>
                </a:solidFill>
              </a:rPr>
              <a:t>Desastre</a:t>
            </a:r>
            <a:r>
              <a:rPr lang="pt-BR" altLang="pt-BR" sz="2400" smtClean="0"/>
              <a:t>: é </a:t>
            </a:r>
            <a:r>
              <a:rPr lang="pt-BR" altLang="pt-BR" sz="2400" i="1" smtClean="0"/>
              <a:t>“o resultado de </a:t>
            </a:r>
            <a:r>
              <a:rPr lang="pt-BR" altLang="pt-BR" sz="2400" i="1" smtClean="0">
                <a:solidFill>
                  <a:srgbClr val="FF0000"/>
                </a:solidFill>
              </a:rPr>
              <a:t>eventos adversos</a:t>
            </a:r>
            <a:r>
              <a:rPr lang="pt-BR" altLang="pt-BR" sz="2400" i="1" smtClean="0"/>
              <a:t>, </a:t>
            </a:r>
            <a:r>
              <a:rPr lang="pt-BR" altLang="pt-BR" sz="2400" i="1" smtClean="0">
                <a:solidFill>
                  <a:srgbClr val="FF0000"/>
                </a:solidFill>
              </a:rPr>
              <a:t>naturais</a:t>
            </a:r>
            <a:r>
              <a:rPr lang="pt-BR" altLang="pt-BR" sz="2400" i="1" smtClean="0"/>
              <a:t> ou provocados pelo homem, sobre um ecossistema, causando danos humanos, materiais ou ambientais e conseqüentes prejuízos econômicos e sociais”</a:t>
            </a:r>
            <a:r>
              <a:rPr lang="pt-BR" altLang="pt-BR" sz="2400" smtClean="0"/>
              <a:t>.</a:t>
            </a:r>
          </a:p>
          <a:p>
            <a:pPr>
              <a:lnSpc>
                <a:spcPct val="80000"/>
              </a:lnSpc>
            </a:pPr>
            <a:endParaRPr lang="pt-BR" altLang="pt-BR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 smtClean="0"/>
              <a:t>[*] </a:t>
            </a:r>
            <a:r>
              <a:rPr lang="pt-BR" altLang="pt-BR" sz="2000" smtClean="0"/>
              <a:t>Portaria Nº302, de 24 de outubro de 2001, Ministério da Integração Nacional</a:t>
            </a:r>
            <a:r>
              <a:rPr lang="pt-BR" altLang="pt-BR" sz="2400" smtClean="0"/>
              <a:t>  </a:t>
            </a:r>
            <a:r>
              <a:rPr lang="pt-BR" altLang="pt-BR" sz="2400" smtClean="0">
                <a:hlinkClick r:id="rId3"/>
              </a:rPr>
              <a:t>http://www.defesacivil.gov.br/rener/norma.asp</a:t>
            </a:r>
            <a:endParaRPr lang="pt-BR" altLang="pt-BR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 smtClean="0"/>
              <a:t>[**] </a:t>
            </a:r>
            <a:r>
              <a:rPr lang="pt-BR" altLang="pt-BR" sz="2000" smtClean="0"/>
              <a:t>Estado ou qualidade de incólume. Isenção de perigo. Segurança</a:t>
            </a:r>
            <a:r>
              <a:rPr lang="pt-BR" altLang="pt-BR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91693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defRPr/>
            </a:pPr>
            <a:r>
              <a:rPr lang="pt-BR" altLang="pt-BR" dirty="0" smtClean="0"/>
              <a:t>A </a:t>
            </a:r>
            <a:r>
              <a:rPr lang="pt-BR" altLang="pt-BR" dirty="0" smtClean="0">
                <a:solidFill>
                  <a:srgbClr val="FF0000"/>
                </a:solidFill>
              </a:rPr>
              <a:t>gestão de emergências </a:t>
            </a:r>
            <a:r>
              <a:rPr lang="pt-BR" altLang="pt-BR" dirty="0" smtClean="0">
                <a:solidFill>
                  <a:srgbClr val="0000CC"/>
                </a:solidFill>
              </a:rPr>
              <a:t>(*)</a:t>
            </a:r>
            <a:r>
              <a:rPr lang="pt-BR" altLang="pt-BR" dirty="0" smtClean="0"/>
              <a:t> compreende </a:t>
            </a:r>
            <a:r>
              <a:rPr lang="pt-BR" altLang="pt-BR" dirty="0" smtClean="0">
                <a:solidFill>
                  <a:srgbClr val="FF0000"/>
                </a:solidFill>
              </a:rPr>
              <a:t>estratégias criadas e aplicadas por organizações</a:t>
            </a:r>
            <a:r>
              <a:rPr lang="pt-BR" altLang="pt-BR" dirty="0" smtClean="0"/>
              <a:t>, governamentais ou não, sempre com o </a:t>
            </a:r>
            <a:r>
              <a:rPr lang="pt-BR" altLang="pt-BR" dirty="0" smtClean="0">
                <a:solidFill>
                  <a:srgbClr val="FF0000"/>
                </a:solidFill>
              </a:rPr>
              <a:t>objetivo maior de se evitar, ou pelo menos minimizar, as perdas humanas e materiais</a:t>
            </a:r>
            <a:r>
              <a:rPr lang="pt-BR" altLang="pt-BR" dirty="0" smtClean="0"/>
              <a:t> causadas por esses eventos danosos </a:t>
            </a:r>
          </a:p>
          <a:p>
            <a:pPr>
              <a:defRPr/>
            </a:pPr>
            <a:r>
              <a:rPr lang="pt-BR" altLang="pt-BR" dirty="0" smtClean="0"/>
              <a:t>Por ser um tema amplo e complexo, normalmente os autores </a:t>
            </a:r>
            <a:r>
              <a:rPr lang="pt-BR" altLang="pt-BR" dirty="0" smtClean="0">
                <a:solidFill>
                  <a:srgbClr val="FF0000"/>
                </a:solidFill>
              </a:rPr>
              <a:t>dividem-na em</a:t>
            </a:r>
            <a:r>
              <a:rPr lang="pt-BR" altLang="pt-BR" dirty="0" smtClean="0"/>
              <a:t>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fases</a:t>
            </a:r>
            <a:r>
              <a:rPr lang="pt-BR" altLang="pt-BR" dirty="0" smtClean="0"/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altLang="pt-BR" dirty="0" smtClean="0">
                <a:solidFill>
                  <a:srgbClr val="0000CC"/>
                </a:solidFill>
              </a:rPr>
              <a:t>(*)</a:t>
            </a:r>
            <a:r>
              <a:rPr lang="pt-BR" altLang="pt-BR" sz="2100" dirty="0" smtClean="0"/>
              <a:t> DINIZ, Viviane B. </a:t>
            </a:r>
            <a:r>
              <a:rPr lang="pt-BR" altLang="pt-BR" sz="2100" b="1" dirty="0" smtClean="0"/>
              <a:t>Uma Abordagem para Definição de Sistemas de </a:t>
            </a:r>
            <a:r>
              <a:rPr lang="pt-BR" altLang="pt-BR" sz="2100" b="1" dirty="0" smtClean="0">
                <a:solidFill>
                  <a:srgbClr val="FF0000"/>
                </a:solidFill>
              </a:rPr>
              <a:t>Gestão de Conhecimento</a:t>
            </a:r>
            <a:r>
              <a:rPr lang="pt-BR" altLang="pt-BR" sz="2100" b="1" dirty="0" smtClean="0"/>
              <a:t> no Tratamento de Emergências. 2006</a:t>
            </a:r>
            <a:r>
              <a:rPr lang="pt-BR" altLang="pt-BR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500" b="1" u="sng" smtClean="0">
                <a:solidFill>
                  <a:srgbClr val="0000CC"/>
                </a:solidFill>
              </a:rPr>
              <a:t>Fases</a:t>
            </a:r>
            <a:r>
              <a:rPr lang="pt-BR" altLang="pt-BR" sz="2500" u="sng" smtClean="0">
                <a:solidFill>
                  <a:srgbClr val="0000CC"/>
                </a:solidFill>
              </a:rPr>
              <a:t> – Exemplo 1</a:t>
            </a:r>
            <a:r>
              <a:rPr lang="pt-BR" altLang="pt-BR" sz="2500" smtClean="0"/>
              <a:t>: de acordo com o “</a:t>
            </a:r>
            <a:r>
              <a:rPr lang="en-US" altLang="pt-BR" sz="2500" smtClean="0">
                <a:solidFill>
                  <a:srgbClr val="FF0000"/>
                </a:solidFill>
              </a:rPr>
              <a:t>Core Plan for Emergency Operations</a:t>
            </a:r>
            <a:r>
              <a:rPr lang="pt-BR" altLang="pt-BR" sz="2500" smtClean="0">
                <a:solidFill>
                  <a:srgbClr val="FF0000"/>
                </a:solidFill>
              </a:rPr>
              <a:t>” do Estado de MARYLAND (EUA)</a:t>
            </a:r>
            <a:r>
              <a:rPr lang="pt-BR" altLang="pt-BR" sz="2500" smtClean="0"/>
              <a:t> [*] os quatro principais elementos de um plano de emergência são:</a:t>
            </a:r>
          </a:p>
          <a:p>
            <a:pPr lvl="1">
              <a:lnSpc>
                <a:spcPct val="80000"/>
              </a:lnSpc>
            </a:pPr>
            <a:r>
              <a:rPr lang="pt-BR" altLang="pt-BR" sz="2200" b="1" smtClean="0"/>
              <a:t>Resposta</a:t>
            </a:r>
            <a:r>
              <a:rPr lang="pt-BR" altLang="pt-BR" sz="2200" smtClean="0"/>
              <a:t> (</a:t>
            </a:r>
            <a:r>
              <a:rPr lang="pt-BR" altLang="pt-BR" sz="2200" i="1" smtClean="0"/>
              <a:t>response</a:t>
            </a:r>
            <a:r>
              <a:rPr lang="pt-BR" altLang="pt-BR" sz="2200" smtClean="0"/>
              <a:t>) </a:t>
            </a:r>
          </a:p>
          <a:p>
            <a:pPr lvl="1">
              <a:lnSpc>
                <a:spcPct val="80000"/>
              </a:lnSpc>
            </a:pPr>
            <a:r>
              <a:rPr lang="pt-BR" altLang="pt-BR" sz="2200" b="1" smtClean="0"/>
              <a:t>Recuperação</a:t>
            </a:r>
            <a:r>
              <a:rPr lang="pt-BR" altLang="pt-BR" sz="2200" smtClean="0"/>
              <a:t> (</a:t>
            </a:r>
            <a:r>
              <a:rPr lang="pt-BR" altLang="pt-BR" sz="2200" i="1" smtClean="0"/>
              <a:t>recovery</a:t>
            </a:r>
            <a:r>
              <a:rPr lang="pt-BR" altLang="pt-BR" sz="220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pt-BR" altLang="pt-BR" sz="2200" b="1" smtClean="0"/>
              <a:t>Mitigação</a:t>
            </a:r>
            <a:r>
              <a:rPr lang="pt-BR" altLang="pt-BR" sz="2200" smtClean="0"/>
              <a:t> (</a:t>
            </a:r>
            <a:r>
              <a:rPr lang="pt-BR" altLang="pt-BR" sz="2200" i="1" smtClean="0"/>
              <a:t>mitigation</a:t>
            </a:r>
            <a:r>
              <a:rPr lang="pt-BR" altLang="pt-BR" sz="220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pt-BR" altLang="pt-BR" sz="2200" b="1" smtClean="0"/>
              <a:t>Preparação</a:t>
            </a:r>
            <a:r>
              <a:rPr lang="pt-BR" altLang="pt-BR" sz="2200" smtClean="0"/>
              <a:t> (</a:t>
            </a:r>
            <a:r>
              <a:rPr lang="pt-BR" altLang="pt-BR" sz="2200" i="1" smtClean="0"/>
              <a:t>preparedness</a:t>
            </a:r>
            <a:r>
              <a:rPr lang="pt-BR" altLang="pt-BR" sz="2200" smtClean="0"/>
              <a:t>)</a:t>
            </a:r>
          </a:p>
          <a:p>
            <a:pPr lvl="1">
              <a:lnSpc>
                <a:spcPct val="80000"/>
              </a:lnSpc>
            </a:pPr>
            <a:endParaRPr lang="pt-BR" altLang="pt-BR" sz="2200" smtClean="0"/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pt-BR" altLang="pt-BR" sz="2200" smtClean="0"/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pt-BR" altLang="pt-BR" sz="2200" smtClean="0"/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pt-BR" altLang="pt-BR" sz="2200" smtClean="0"/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pt-BR" altLang="pt-BR" sz="2200" smtClean="0"/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pt-BR" altLang="pt-BR" sz="2200" smtClean="0"/>
              <a:t>[*] </a:t>
            </a:r>
            <a:r>
              <a:rPr lang="en-US" altLang="pt-BR" sz="2200" smtClean="0"/>
              <a:t>26 de agosto 2009 - </a:t>
            </a:r>
            <a:r>
              <a:rPr lang="en-US" altLang="pt-BR" sz="2000" smtClean="0">
                <a:hlinkClick r:id="rId3"/>
              </a:rPr>
              <a:t>http://www.mema.state.md.us/MEMA/content/pdf/The_State_of_Maryland_Emergency_Operations_Plan_26Aug09.pdf</a:t>
            </a:r>
            <a:r>
              <a:rPr lang="pt-BR" altLang="pt-BR" sz="2200" smtClean="0"/>
              <a:t> </a:t>
            </a:r>
          </a:p>
        </p:txBody>
      </p:sp>
      <p:pic>
        <p:nvPicPr>
          <p:cNvPr id="2201604" name="Diagrama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90" t="-4825" r="-40906" b="-3516"/>
          <a:stretch>
            <a:fillRect/>
          </a:stretch>
        </p:blipFill>
        <p:spPr bwMode="auto">
          <a:xfrm>
            <a:off x="4427538" y="2595563"/>
            <a:ext cx="5400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05" name="Imagem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9496" r="20459" b="26016"/>
          <a:stretch>
            <a:fillRect/>
          </a:stretch>
        </p:blipFill>
        <p:spPr bwMode="auto">
          <a:xfrm>
            <a:off x="-35322" y="3984277"/>
            <a:ext cx="57594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0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1763713" y="1600200"/>
            <a:ext cx="7272337" cy="4852988"/>
          </a:xfrm>
        </p:spPr>
        <p:txBody>
          <a:bodyPr/>
          <a:lstStyle/>
          <a:p>
            <a:r>
              <a:rPr lang="pt-BR" altLang="pt-BR" sz="2500" b="1" u="sng" smtClean="0">
                <a:solidFill>
                  <a:srgbClr val="0000CC"/>
                </a:solidFill>
              </a:rPr>
              <a:t>Fases – Exemplo 1</a:t>
            </a:r>
            <a:r>
              <a:rPr lang="pt-BR" altLang="pt-BR" sz="2500" smtClean="0"/>
              <a:t>:</a:t>
            </a:r>
            <a:r>
              <a:rPr lang="pt-BR" altLang="pt-BR" smtClean="0"/>
              <a:t> </a:t>
            </a:r>
            <a:r>
              <a:rPr lang="pt-BR" altLang="pt-BR" sz="2500" smtClean="0"/>
              <a:t>“</a:t>
            </a:r>
            <a:r>
              <a:rPr lang="en-US" altLang="pt-BR" sz="1900" smtClean="0">
                <a:solidFill>
                  <a:srgbClr val="FF0000"/>
                </a:solidFill>
              </a:rPr>
              <a:t>Core Plan for Emergency Operations</a:t>
            </a:r>
            <a:r>
              <a:rPr lang="pt-BR" altLang="pt-BR" sz="2500" smtClean="0"/>
              <a:t>” - </a:t>
            </a:r>
            <a:r>
              <a:rPr lang="pt-BR" altLang="pt-BR" sz="1900" smtClean="0"/>
              <a:t>MARYLAND:</a:t>
            </a:r>
            <a:r>
              <a:rPr lang="pt-BR" altLang="pt-BR" b="1" smtClean="0"/>
              <a:t> </a:t>
            </a:r>
          </a:p>
          <a:p>
            <a:pPr lvl="1"/>
            <a:r>
              <a:rPr lang="pt-BR" altLang="pt-BR" sz="2200" smtClean="0">
                <a:solidFill>
                  <a:srgbClr val="006666"/>
                </a:solidFill>
              </a:rPr>
              <a:t>diariamente ocorrem situações emergenciais</a:t>
            </a:r>
          </a:p>
          <a:p>
            <a:pPr lvl="2"/>
            <a:r>
              <a:rPr lang="pt-BR" altLang="pt-BR" sz="2100" smtClean="0">
                <a:solidFill>
                  <a:srgbClr val="006666"/>
                </a:solidFill>
              </a:rPr>
              <a:t>acidentes com veículos, atropelamentos, queda de obra de arte, ...</a:t>
            </a:r>
            <a:endParaRPr lang="pt-BR" altLang="pt-BR" sz="2100" b="1" smtClean="0">
              <a:solidFill>
                <a:srgbClr val="006666"/>
              </a:solidFill>
            </a:endParaRPr>
          </a:p>
          <a:p>
            <a:pPr lvl="1"/>
            <a:r>
              <a:rPr lang="pt-BR" altLang="pt-BR" b="1" smtClean="0"/>
              <a:t>Resposta</a:t>
            </a:r>
            <a:r>
              <a:rPr lang="pt-BR" altLang="pt-BR" smtClean="0"/>
              <a:t> (</a:t>
            </a:r>
            <a:r>
              <a:rPr lang="pt-BR" altLang="pt-BR" i="1" smtClean="0"/>
              <a:t>response</a:t>
            </a:r>
            <a:r>
              <a:rPr lang="pt-BR" altLang="pt-BR" smtClean="0"/>
              <a:t>) </a:t>
            </a:r>
          </a:p>
          <a:p>
            <a:pPr lvl="2">
              <a:lnSpc>
                <a:spcPct val="90000"/>
              </a:lnSpc>
            </a:pPr>
            <a:r>
              <a:rPr lang="pt-BR" altLang="pt-BR" u="sng" smtClean="0">
                <a:solidFill>
                  <a:srgbClr val="FF0000"/>
                </a:solidFill>
              </a:rPr>
              <a:t>mobilização</a:t>
            </a:r>
            <a:r>
              <a:rPr lang="pt-BR" altLang="pt-BR" smtClean="0">
                <a:solidFill>
                  <a:srgbClr val="FF0000"/>
                </a:solidFill>
              </a:rPr>
              <a:t> dos</a:t>
            </a:r>
            <a:r>
              <a:rPr lang="pt-BR" altLang="pt-BR" smtClean="0"/>
              <a:t> </a:t>
            </a:r>
            <a:r>
              <a:rPr lang="pt-BR" altLang="pt-BR" smtClean="0">
                <a:solidFill>
                  <a:srgbClr val="FF0000"/>
                </a:solidFill>
              </a:rPr>
              <a:t>profissionais</a:t>
            </a:r>
            <a:r>
              <a:rPr lang="pt-BR" altLang="pt-BR" smtClean="0"/>
              <a:t> que prestarão </a:t>
            </a:r>
          </a:p>
          <a:p>
            <a:pPr lvl="3">
              <a:lnSpc>
                <a:spcPct val="90000"/>
              </a:lnSpc>
            </a:pPr>
            <a:r>
              <a:rPr lang="pt-BR" altLang="pt-BR" smtClean="0">
                <a:solidFill>
                  <a:srgbClr val="FF0000"/>
                </a:solidFill>
              </a:rPr>
              <a:t>serviços de socorro: </a:t>
            </a:r>
            <a:r>
              <a:rPr lang="pt-BR" altLang="pt-BR" smtClean="0"/>
              <a:t>bombeiros, serviços médicos</a:t>
            </a:r>
          </a:p>
          <a:p>
            <a:pPr lvl="3">
              <a:lnSpc>
                <a:spcPct val="90000"/>
              </a:lnSpc>
            </a:pPr>
            <a:r>
              <a:rPr lang="pt-BR" altLang="pt-BR" smtClean="0">
                <a:solidFill>
                  <a:srgbClr val="FF0000"/>
                </a:solidFill>
              </a:rPr>
              <a:t>serviços de apoio: </a:t>
            </a:r>
            <a:r>
              <a:rPr lang="pt-BR" altLang="pt-BR" smtClean="0"/>
              <a:t>serviços de controle de tráfego</a:t>
            </a:r>
          </a:p>
          <a:p>
            <a:pPr lvl="1">
              <a:lnSpc>
                <a:spcPct val="90000"/>
              </a:lnSpc>
            </a:pPr>
            <a:r>
              <a:rPr lang="pt-BR" altLang="pt-BR" b="1" smtClean="0"/>
              <a:t>Recuperação</a:t>
            </a:r>
            <a:r>
              <a:rPr lang="pt-BR" altLang="pt-BR" smtClean="0"/>
              <a:t> (</a:t>
            </a:r>
            <a:r>
              <a:rPr lang="pt-BR" altLang="pt-BR" i="1" smtClean="0"/>
              <a:t>recovery</a:t>
            </a:r>
            <a:r>
              <a:rPr lang="pt-BR" altLang="pt-BR" smtClean="0"/>
              <a:t>)</a:t>
            </a:r>
          </a:p>
          <a:p>
            <a:pPr lvl="2">
              <a:lnSpc>
                <a:spcPct val="90000"/>
              </a:lnSpc>
            </a:pPr>
            <a:r>
              <a:rPr lang="pt-BR" altLang="pt-BR" smtClean="0"/>
              <a:t>retorno das pessoas da área (evacuada)</a:t>
            </a:r>
          </a:p>
          <a:p>
            <a:pPr lvl="2">
              <a:lnSpc>
                <a:spcPct val="90000"/>
              </a:lnSpc>
            </a:pPr>
            <a:r>
              <a:rPr lang="pt-BR" altLang="pt-BR" smtClean="0"/>
              <a:t>volta das </a:t>
            </a:r>
            <a:r>
              <a:rPr lang="pt-BR" altLang="pt-BR" smtClean="0">
                <a:solidFill>
                  <a:srgbClr val="FF0000"/>
                </a:solidFill>
              </a:rPr>
              <a:t>operações normais no local do acidente</a:t>
            </a:r>
            <a:r>
              <a:rPr lang="pt-BR" altLang="pt-BR" smtClean="0"/>
              <a:t> </a:t>
            </a:r>
          </a:p>
        </p:txBody>
      </p:sp>
      <p:pic>
        <p:nvPicPr>
          <p:cNvPr id="31748" name="Diagrama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90" t="-4825" r="-40906" b="-3516"/>
          <a:stretch>
            <a:fillRect/>
          </a:stretch>
        </p:blipFill>
        <p:spPr bwMode="auto">
          <a:xfrm>
            <a:off x="-1692275" y="3228975"/>
            <a:ext cx="5400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250825" y="1341016"/>
            <a:ext cx="7058025" cy="5040312"/>
          </a:xfrm>
        </p:spPr>
        <p:txBody>
          <a:bodyPr/>
          <a:lstStyle/>
          <a:p>
            <a:r>
              <a:rPr lang="pt-BR" altLang="pt-BR" sz="2500" b="1" u="sng" dirty="0" smtClean="0">
                <a:solidFill>
                  <a:srgbClr val="0000CC"/>
                </a:solidFill>
              </a:rPr>
              <a:t>Fases – Exemplo 1</a:t>
            </a:r>
            <a:r>
              <a:rPr lang="pt-BR" altLang="pt-BR" sz="2500" dirty="0" smtClean="0"/>
              <a:t>:</a:t>
            </a:r>
            <a:r>
              <a:rPr lang="pt-BR" altLang="pt-BR" dirty="0" smtClean="0"/>
              <a:t> </a:t>
            </a:r>
            <a:r>
              <a:rPr lang="pt-BR" altLang="pt-BR" sz="2100" dirty="0" smtClean="0"/>
              <a:t>“</a:t>
            </a:r>
            <a:r>
              <a:rPr lang="en-US" altLang="pt-BR" sz="2100" dirty="0" smtClean="0">
                <a:solidFill>
                  <a:srgbClr val="FF0000"/>
                </a:solidFill>
              </a:rPr>
              <a:t>Core Plan for Emergency Operations</a:t>
            </a:r>
            <a:r>
              <a:rPr lang="pt-BR" altLang="pt-BR" sz="2100" dirty="0" smtClean="0"/>
              <a:t>” -</a:t>
            </a:r>
            <a:r>
              <a:rPr lang="pt-BR" altLang="pt-BR" sz="1500" dirty="0" smtClean="0"/>
              <a:t> MARYLAND:</a:t>
            </a:r>
          </a:p>
          <a:p>
            <a:pPr lvl="1"/>
            <a:r>
              <a:rPr lang="pt-BR" altLang="pt-BR" sz="3000" b="1" dirty="0" smtClean="0"/>
              <a:t>Mitigação</a:t>
            </a:r>
            <a:r>
              <a:rPr lang="pt-BR" altLang="pt-BR" sz="3000" dirty="0" smtClean="0"/>
              <a:t> (</a:t>
            </a:r>
            <a:r>
              <a:rPr lang="pt-BR" altLang="pt-BR" sz="3000" i="1" dirty="0" err="1" smtClean="0"/>
              <a:t>mitigation</a:t>
            </a:r>
            <a:r>
              <a:rPr lang="pt-BR" altLang="pt-BR" sz="3000" dirty="0" smtClean="0"/>
              <a:t>)</a:t>
            </a:r>
          </a:p>
          <a:p>
            <a:pPr lvl="2"/>
            <a:r>
              <a:rPr lang="pt-BR" altLang="pt-BR" sz="2800" dirty="0" smtClean="0"/>
              <a:t>objetivo (principal): reduzir os impactos gerados pela </a:t>
            </a:r>
            <a:r>
              <a:rPr lang="pt-BR" altLang="pt-BR" sz="2800" u="sng" dirty="0" smtClean="0"/>
              <a:t>Situação Emergencial</a:t>
            </a:r>
          </a:p>
          <a:p>
            <a:pPr lvl="2"/>
            <a:r>
              <a:rPr lang="pt-BR" altLang="pt-BR" sz="2800" dirty="0" smtClean="0"/>
              <a:t>envolve também esforços para o </a:t>
            </a:r>
            <a:r>
              <a:rPr lang="pt-BR" altLang="pt-BR" sz="2800" dirty="0" smtClean="0">
                <a:solidFill>
                  <a:srgbClr val="FF0000"/>
                </a:solidFill>
              </a:rPr>
              <a:t>desenvolvimento de medidas que reduzam estatisticamente a probabilidade de novas ocorrências</a:t>
            </a:r>
          </a:p>
          <a:p>
            <a:pPr lvl="3"/>
            <a:r>
              <a:rPr lang="pt-BR" altLang="pt-BR" dirty="0" err="1" smtClean="0"/>
              <a:t>ex</a:t>
            </a:r>
            <a:r>
              <a:rPr lang="pt-BR" altLang="pt-BR" dirty="0" smtClean="0"/>
              <a:t>: ocorrem </a:t>
            </a:r>
            <a:r>
              <a:rPr lang="pt-BR" altLang="pt-BR" dirty="0" smtClean="0">
                <a:solidFill>
                  <a:srgbClr val="FF0000"/>
                </a:solidFill>
              </a:rPr>
              <a:t>acidentes com motoristas embriagados</a:t>
            </a:r>
            <a:r>
              <a:rPr lang="pt-BR" altLang="pt-BR" dirty="0" smtClean="0"/>
              <a:t>, para mitigar tais acidentes  - </a:t>
            </a:r>
            <a:r>
              <a:rPr lang="pt-BR" altLang="pt-BR" b="1" dirty="0" smtClean="0">
                <a:solidFill>
                  <a:srgbClr val="FF0000"/>
                </a:solidFill>
              </a:rPr>
              <a:t>aumentar a fiscalização</a:t>
            </a:r>
            <a:endParaRPr lang="pt-BR" altLang="pt-BR" sz="2400" dirty="0" smtClean="0"/>
          </a:p>
        </p:txBody>
      </p:sp>
      <p:pic>
        <p:nvPicPr>
          <p:cNvPr id="32772" name="Diagrama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90" t="-4825" r="-40906" b="-3516"/>
          <a:stretch>
            <a:fillRect/>
          </a:stretch>
        </p:blipFill>
        <p:spPr bwMode="auto">
          <a:xfrm>
            <a:off x="6011863" y="1700213"/>
            <a:ext cx="5400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250825" y="1816372"/>
            <a:ext cx="7129463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 u="sng" dirty="0" smtClean="0">
                <a:solidFill>
                  <a:srgbClr val="0000CC"/>
                </a:solidFill>
              </a:rPr>
              <a:t>Fases – Exemplo 1</a:t>
            </a:r>
            <a:r>
              <a:rPr lang="pt-BR" altLang="pt-BR" sz="2400" dirty="0" smtClean="0"/>
              <a:t>:</a:t>
            </a:r>
            <a:r>
              <a:rPr lang="pt-BR" altLang="pt-BR" sz="2000" dirty="0" smtClean="0"/>
              <a:t> </a:t>
            </a:r>
            <a:r>
              <a:rPr lang="pt-BR" altLang="pt-BR" sz="1800" dirty="0" smtClean="0"/>
              <a:t>“</a:t>
            </a:r>
            <a:r>
              <a:rPr lang="en-US" altLang="pt-BR" sz="2000" dirty="0" smtClean="0">
                <a:solidFill>
                  <a:srgbClr val="FF0000"/>
                </a:solidFill>
              </a:rPr>
              <a:t>Core Plan for Emergency Operations</a:t>
            </a:r>
            <a:r>
              <a:rPr lang="pt-BR" altLang="pt-BR" sz="1800" dirty="0" smtClean="0"/>
              <a:t>” - MARYLAND:</a:t>
            </a:r>
          </a:p>
          <a:p>
            <a:pPr lvl="1">
              <a:lnSpc>
                <a:spcPct val="80000"/>
              </a:lnSpc>
            </a:pPr>
            <a:r>
              <a:rPr lang="pt-BR" altLang="pt-BR" sz="2400" b="1" dirty="0" smtClean="0"/>
              <a:t>Preparação</a:t>
            </a:r>
            <a:r>
              <a:rPr lang="pt-BR" altLang="pt-BR" sz="2400" dirty="0" smtClean="0"/>
              <a:t> (</a:t>
            </a:r>
            <a:r>
              <a:rPr lang="pt-BR" altLang="pt-BR" sz="2400" i="1" dirty="0" err="1" smtClean="0"/>
              <a:t>preparedness</a:t>
            </a:r>
            <a:r>
              <a:rPr lang="pt-BR" altLang="pt-BR" sz="2400" dirty="0" smtClean="0"/>
              <a:t>) </a:t>
            </a:r>
          </a:p>
          <a:p>
            <a:pPr lvl="2">
              <a:lnSpc>
                <a:spcPct val="80000"/>
              </a:lnSpc>
            </a:pPr>
            <a:r>
              <a:rPr lang="pt-BR" altLang="pt-BR" sz="2400" dirty="0" smtClean="0">
                <a:solidFill>
                  <a:srgbClr val="FF0000"/>
                </a:solidFill>
              </a:rPr>
              <a:t>desenvolvimento e detalhamento de </a:t>
            </a:r>
            <a:r>
              <a:rPr lang="pt-BR" altLang="pt-BR" sz="2400" u="sng" dirty="0" smtClean="0">
                <a:solidFill>
                  <a:srgbClr val="FF0000"/>
                </a:solidFill>
              </a:rPr>
              <a:t>planos de operação de emergência</a:t>
            </a:r>
            <a:r>
              <a:rPr lang="pt-BR" altLang="pt-BR" sz="2400" dirty="0" smtClean="0"/>
              <a:t> que possam auxiliar os responsáveis pela segurança da população a tomar decisões de forma estruturada</a:t>
            </a:r>
          </a:p>
          <a:p>
            <a:pPr lvl="3">
              <a:lnSpc>
                <a:spcPct val="80000"/>
              </a:lnSpc>
            </a:pPr>
            <a:r>
              <a:rPr lang="pt-BR" altLang="pt-BR" sz="1600" b="1" dirty="0" smtClean="0">
                <a:solidFill>
                  <a:srgbClr val="FF0000"/>
                </a:solidFill>
              </a:rPr>
              <a:t>cada nova situação deve gerar um novo plano de ação</a:t>
            </a:r>
          </a:p>
          <a:p>
            <a:pPr lvl="3">
              <a:lnSpc>
                <a:spcPct val="80000"/>
              </a:lnSpc>
            </a:pPr>
            <a:r>
              <a:rPr lang="pt-BR" altLang="pt-BR" sz="1600" dirty="0" smtClean="0"/>
              <a:t>assim o Sistema Emergencial se prepara para a ocorrência de uma nova Situação de Emergência</a:t>
            </a:r>
            <a:endParaRPr lang="pt-BR" altLang="pt-BR" sz="1800" dirty="0" smtClean="0"/>
          </a:p>
          <a:p>
            <a:pPr lvl="2">
              <a:lnSpc>
                <a:spcPct val="80000"/>
              </a:lnSpc>
            </a:pPr>
            <a:r>
              <a:rPr lang="pt-BR" altLang="pt-BR" sz="2400" dirty="0" smtClean="0"/>
              <a:t>devem ser especificadas as </a:t>
            </a:r>
            <a:r>
              <a:rPr lang="pt-BR" altLang="pt-BR" sz="2400" dirty="0" smtClean="0">
                <a:solidFill>
                  <a:srgbClr val="FF0000"/>
                </a:solidFill>
              </a:rPr>
              <a:t>agências responsáveis</a:t>
            </a:r>
            <a:r>
              <a:rPr lang="pt-BR" altLang="pt-BR" sz="2400" dirty="0" smtClean="0"/>
              <a:t> para cada tipo e segmento</a:t>
            </a:r>
          </a:p>
          <a:p>
            <a:pPr lvl="3">
              <a:lnSpc>
                <a:spcPct val="80000"/>
              </a:lnSpc>
            </a:pPr>
            <a:r>
              <a:rPr lang="pt-BR" altLang="pt-BR" sz="1800" dirty="0" smtClean="0"/>
              <a:t>Ex.: </a:t>
            </a:r>
            <a:r>
              <a:rPr lang="pt-BR" altLang="pt-BR" sz="1800" u="sng" dirty="0" smtClean="0"/>
              <a:t>acidente veicular</a:t>
            </a:r>
            <a:r>
              <a:rPr lang="pt-BR" altLang="pt-BR" sz="1800" dirty="0" smtClean="0"/>
              <a:t>: </a:t>
            </a:r>
            <a:r>
              <a:rPr lang="pt-BR" altLang="pt-BR" sz="1800" dirty="0" smtClean="0">
                <a:solidFill>
                  <a:srgbClr val="FF0000"/>
                </a:solidFill>
              </a:rPr>
              <a:t>responsáveis pelo trânsito</a:t>
            </a:r>
            <a:r>
              <a:rPr lang="pt-BR" altLang="pt-BR" sz="1800" dirty="0" smtClean="0"/>
              <a:t> e pelo atendimento aos feridos (ação emergencial)</a:t>
            </a:r>
          </a:p>
          <a:p>
            <a:pPr lvl="3">
              <a:lnSpc>
                <a:spcPct val="80000"/>
              </a:lnSpc>
            </a:pPr>
            <a:r>
              <a:rPr lang="pt-BR" altLang="pt-BR" sz="1800" dirty="0" smtClean="0"/>
              <a:t>devem ser feitos </a:t>
            </a:r>
            <a:r>
              <a:rPr lang="pt-BR" altLang="pt-BR" sz="1800" dirty="0" smtClean="0">
                <a:solidFill>
                  <a:srgbClr val="FF0000"/>
                </a:solidFill>
              </a:rPr>
              <a:t>exercícios de simulação</a:t>
            </a:r>
          </a:p>
        </p:txBody>
      </p:sp>
      <p:pic>
        <p:nvPicPr>
          <p:cNvPr id="33796" name="Diagrama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90" t="-4825" r="-40906" b="-3516"/>
          <a:stretch>
            <a:fillRect/>
          </a:stretch>
        </p:blipFill>
        <p:spPr bwMode="auto">
          <a:xfrm>
            <a:off x="6011863" y="1700213"/>
            <a:ext cx="5400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258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en-US" altLang="pt-BR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28259" name="Rectangle 1029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pt-BR" alt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ITS visa endereçar respostas nas seguintes áreas de aplicações:</a:t>
            </a:r>
            <a:r>
              <a:rPr lang="pt-BR" altLang="pt-BR" sz="32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Multimodalidade de viagem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 usuário</a:t>
            </a:r>
          </a:p>
          <a:p>
            <a:pPr lvl="1">
              <a:defRPr/>
            </a:pP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 na “rede de transportes”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Tráfego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do Transporte Público de Rota Fixa (TPC)</a:t>
            </a:r>
            <a:r>
              <a:rPr lang="pt-BR" altLang="pt-BR" sz="2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Operação de Veículos 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Outras frotas, exceto o TPC de “rota fixa”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Mobilidade e conectividade da carga</a:t>
            </a:r>
            <a:r>
              <a:rPr lang="pt-BR" altLang="pt-BR" sz="2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Atividades de coordenação e</a:t>
            </a: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resposta </a:t>
            </a:r>
            <a:r>
              <a:rPr lang="pt-BR" altLang="pt-B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relacionadas à</a:t>
            </a: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emergências</a:t>
            </a: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pt-BR" altLang="pt-BR" sz="24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desastres</a:t>
            </a:r>
          </a:p>
          <a:p>
            <a:pPr lvl="1">
              <a:defRPr/>
            </a:pP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Estratégias de </a:t>
            </a: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tarifação variável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(</a:t>
            </a: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cargas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e viagens pessoais</a:t>
            </a:r>
            <a:endParaRPr lang="pt-BR" altLang="pt-BR" sz="2400" u="sng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Line 1030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pic>
        <p:nvPicPr>
          <p:cNvPr id="34819" name="Diagrama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90" t="-4825" r="-40906" b="-3516"/>
          <a:stretch>
            <a:fillRect/>
          </a:stretch>
        </p:blipFill>
        <p:spPr bwMode="auto">
          <a:xfrm>
            <a:off x="6300788" y="3589338"/>
            <a:ext cx="3529012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41438"/>
            <a:ext cx="6804025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4302125" y="6092825"/>
            <a:ext cx="20701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9088" indent="-319088"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2100"/>
              <a:t>Fonte: TRB,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101600" y="1600200"/>
            <a:ext cx="8964613" cy="1541463"/>
          </a:xfrm>
        </p:spPr>
        <p:txBody>
          <a:bodyPr/>
          <a:lstStyle/>
          <a:p>
            <a:r>
              <a:rPr lang="pt-BR" altLang="pt-BR" sz="2500" b="1" u="sng" smtClean="0">
                <a:solidFill>
                  <a:srgbClr val="0000CC"/>
                </a:solidFill>
              </a:rPr>
              <a:t>Fases</a:t>
            </a:r>
            <a:r>
              <a:rPr lang="pt-BR" altLang="pt-BR" sz="2500" u="sng" smtClean="0">
                <a:solidFill>
                  <a:srgbClr val="0000CC"/>
                </a:solidFill>
              </a:rPr>
              <a:t> – Exemplo 2</a:t>
            </a:r>
            <a:r>
              <a:rPr lang="pt-BR" altLang="pt-BR" smtClean="0"/>
              <a:t>: </a:t>
            </a:r>
            <a:r>
              <a:rPr lang="pt-BR" altLang="pt-BR" sz="2100" smtClean="0"/>
              <a:t> Separação cronológica da </a:t>
            </a:r>
            <a:r>
              <a:rPr lang="pt-BR" altLang="pt-BR" sz="2100" b="1" smtClean="0">
                <a:solidFill>
                  <a:srgbClr val="FF0000"/>
                </a:solidFill>
              </a:rPr>
              <a:t>Gestão de Emergência</a:t>
            </a:r>
            <a:r>
              <a:rPr lang="pt-BR" altLang="pt-BR" smtClean="0"/>
              <a:t> {</a:t>
            </a:r>
            <a:r>
              <a:rPr lang="pt-BR" altLang="pt-BR" sz="1900" smtClean="0"/>
              <a:t>DINIZ, Viviane B. </a:t>
            </a:r>
            <a:r>
              <a:rPr lang="pt-BR" altLang="pt-BR" sz="1900" b="1" smtClean="0"/>
              <a:t>Uma Abordagem para Definição de Sistemas de </a:t>
            </a:r>
            <a:r>
              <a:rPr lang="pt-BR" altLang="pt-BR" sz="1900" b="1" smtClean="0">
                <a:solidFill>
                  <a:srgbClr val="FF0000"/>
                </a:solidFill>
              </a:rPr>
              <a:t>Gestão de Conhecimento</a:t>
            </a:r>
            <a:r>
              <a:rPr lang="pt-BR" altLang="pt-BR" sz="1900" b="1" smtClean="0"/>
              <a:t> no Tratamento de Emergências</a:t>
            </a:r>
            <a:r>
              <a:rPr lang="pt-BR" altLang="pt-BR" smtClean="0"/>
              <a:t>} </a:t>
            </a:r>
          </a:p>
        </p:txBody>
      </p:sp>
      <p:pic>
        <p:nvPicPr>
          <p:cNvPr id="35844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9496" r="20459" b="26016"/>
          <a:stretch>
            <a:fillRect/>
          </a:stretch>
        </p:blipFill>
        <p:spPr bwMode="auto">
          <a:xfrm>
            <a:off x="711200" y="3382963"/>
            <a:ext cx="77057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0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400" dirty="0" smtClean="0"/>
              <a:t>Ao se observar os elementos dos </a:t>
            </a:r>
            <a:r>
              <a:rPr lang="pt-BR" altLang="pt-BR" sz="2400" u="sng" dirty="0" smtClean="0"/>
              <a:t>Planos Emergenciais</a:t>
            </a:r>
            <a:r>
              <a:rPr lang="pt-BR" altLang="pt-BR" sz="2400" dirty="0" smtClean="0"/>
              <a:t> vê-se que eles </a:t>
            </a:r>
            <a:r>
              <a:rPr lang="pt-BR" altLang="pt-BR" sz="2400" dirty="0" smtClean="0">
                <a:solidFill>
                  <a:srgbClr val="FF0000"/>
                </a:solidFill>
              </a:rPr>
              <a:t>não devem ser compostos apenas de </a:t>
            </a:r>
            <a:r>
              <a:rPr lang="pt-BR" altLang="pt-BR" sz="2400" u="sng" dirty="0" smtClean="0">
                <a:solidFill>
                  <a:srgbClr val="FF0000"/>
                </a:solidFill>
              </a:rPr>
              <a:t>ações reparatórias</a:t>
            </a:r>
            <a:r>
              <a:rPr lang="pt-BR" altLang="pt-BR" sz="2400" dirty="0" smtClean="0">
                <a:solidFill>
                  <a:srgbClr val="FF0000"/>
                </a:solidFill>
              </a:rPr>
              <a:t>, mas também </a:t>
            </a:r>
            <a:r>
              <a:rPr lang="pt-BR" altLang="pt-BR" sz="2400" b="1" u="sng" dirty="0" smtClean="0">
                <a:solidFill>
                  <a:srgbClr val="FF0000"/>
                </a:solidFill>
              </a:rPr>
              <a:t>preventivas</a:t>
            </a:r>
          </a:p>
          <a:p>
            <a:pPr algn="just">
              <a:lnSpc>
                <a:spcPct val="90000"/>
              </a:lnSpc>
            </a:pPr>
            <a:endParaRPr lang="pt-BR" altLang="pt-BR" sz="2400" b="1" u="sng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 sz="2400" dirty="0" smtClean="0"/>
              <a:t>A </a:t>
            </a:r>
            <a:r>
              <a:rPr lang="pt-BR" altLang="pt-BR" sz="2400" dirty="0" smtClean="0">
                <a:solidFill>
                  <a:srgbClr val="FF0000"/>
                </a:solidFill>
              </a:rPr>
              <a:t>prevenção é uma tendência atual adotada pela </a:t>
            </a:r>
            <a:r>
              <a:rPr lang="pt-BR" altLang="pt-BR" sz="2400" dirty="0" smtClean="0">
                <a:solidFill>
                  <a:srgbClr val="0000CC"/>
                </a:solidFill>
              </a:rPr>
              <a:t>Secretaria Nacional de Defesa Civil </a:t>
            </a:r>
            <a:r>
              <a:rPr lang="pt-BR" altLang="pt-BR" sz="2400" dirty="0" smtClean="0">
                <a:solidFill>
                  <a:srgbClr val="0000CC"/>
                </a:solidFill>
              </a:rPr>
              <a:t>(*)</a:t>
            </a:r>
          </a:p>
          <a:p>
            <a:pPr algn="just">
              <a:lnSpc>
                <a:spcPct val="90000"/>
              </a:lnSpc>
            </a:pPr>
            <a:endParaRPr lang="pt-BR" altLang="pt-BR" sz="2400" dirty="0" smtClean="0">
              <a:solidFill>
                <a:srgbClr val="0000C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 sz="2400" dirty="0" smtClean="0"/>
              <a:t>Um dos principais desafios que os responsáveis pelas ações emergenciais enfrentam hoje é esta </a:t>
            </a:r>
            <a:r>
              <a:rPr lang="pt-BR" altLang="pt-BR" sz="2400" dirty="0" smtClean="0">
                <a:solidFill>
                  <a:srgbClr val="FF0000"/>
                </a:solidFill>
              </a:rPr>
              <a:t>mudança cultural relacionada ao </a:t>
            </a:r>
            <a:r>
              <a:rPr lang="pt-BR" altLang="pt-BR" sz="2800" b="1" u="sng" dirty="0" smtClean="0">
                <a:solidFill>
                  <a:srgbClr val="0000CC"/>
                </a:solidFill>
              </a:rPr>
              <a:t>senso de percepção de </a:t>
            </a:r>
            <a:r>
              <a:rPr lang="pt-BR" altLang="pt-BR" sz="2800" b="1" u="sng" dirty="0" smtClean="0">
                <a:solidFill>
                  <a:srgbClr val="0000CC"/>
                </a:solidFill>
              </a:rPr>
              <a:t>risco</a:t>
            </a:r>
          </a:p>
          <a:p>
            <a:pPr algn="just">
              <a:lnSpc>
                <a:spcPct val="90000"/>
              </a:lnSpc>
            </a:pPr>
            <a:endParaRPr lang="pt-BR" altLang="pt-BR" sz="2800" b="1" u="sng" dirty="0" smtClean="0">
              <a:solidFill>
                <a:srgbClr val="0000CC"/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dirty="0" smtClean="0">
                <a:solidFill>
                  <a:srgbClr val="0000CC"/>
                </a:solidFill>
              </a:rPr>
              <a:t>(*) </a:t>
            </a:r>
            <a:r>
              <a:rPr lang="pt-BR" altLang="pt-BR" sz="2400" dirty="0" smtClean="0">
                <a:hlinkClick r:id="rId3"/>
              </a:rPr>
              <a:t>http://www.defesacivil.gov.br/sindec/index.asp</a:t>
            </a:r>
            <a:endParaRPr lang="pt-BR" altLang="pt-BR" sz="2400" dirty="0" smtClean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6496050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69850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9956" name="Text Box 4"/>
          <p:cNvSpPr txBox="1">
            <a:spLocks noChangeArrowheads="1"/>
          </p:cNvSpPr>
          <p:nvPr/>
        </p:nvSpPr>
        <p:spPr bwMode="auto">
          <a:xfrm>
            <a:off x="1403474" y="6021388"/>
            <a:ext cx="7489006" cy="8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9088" indent="-3190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7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AUSTOROADS.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Defining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Applicability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of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International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Standards </a:t>
            </a:r>
          </a:p>
          <a:p>
            <a:pPr>
              <a:lnSpc>
                <a:spcPct val="7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for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Intelligent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Transport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Systems (ITS)</a:t>
            </a:r>
            <a:r>
              <a:rPr lang="pt-BR" altLang="pt-BR" sz="17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. AP-R338/10. 2010</a:t>
            </a:r>
          </a:p>
          <a:p>
            <a:pPr lvl="1">
              <a:lnSpc>
                <a:spcPct val="7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7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Págs</a:t>
            </a:r>
            <a:r>
              <a:rPr lang="pt-BR" altLang="pt-BR" sz="17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51 à 54, em especial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384300"/>
            <a:ext cx="8837612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76250"/>
            <a:ext cx="640715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914" y="4221088"/>
            <a:ext cx="90364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2668" y="5462642"/>
            <a:ext cx="90364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76363"/>
            <a:ext cx="8404225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79413"/>
            <a:ext cx="64071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250" y="4419694"/>
            <a:ext cx="9036496" cy="36004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3959" y="2835518"/>
            <a:ext cx="9036496" cy="576064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254" y="4759980"/>
            <a:ext cx="9036496" cy="488067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b="1" dirty="0" smtClean="0">
                <a:solidFill>
                  <a:srgbClr val="0000CC"/>
                </a:solidFill>
              </a:rPr>
              <a:t>Natureza da aplicação</a:t>
            </a:r>
            <a:r>
              <a:rPr lang="pt-BR" altLang="pt-BR" sz="2800" b="1" dirty="0" smtClean="0">
                <a:solidFill>
                  <a:srgbClr val="0000CC"/>
                </a:solidFill>
              </a:rPr>
              <a:t> -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Transporte de produtos perigosos</a:t>
            </a:r>
            <a:r>
              <a:rPr lang="pt-BR" altLang="pt-BR" sz="2400" dirty="0" smtClean="0"/>
              <a:t> 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4924425"/>
          </a:xfrm>
        </p:spPr>
        <p:txBody>
          <a:bodyPr/>
          <a:lstStyle/>
          <a:p>
            <a:pPr algn="just"/>
            <a:r>
              <a:rPr lang="pt-BR" altLang="pt-BR" dirty="0" smtClean="0"/>
              <a:t>O desenvolvimento econômico da sociedade brasileira acarreta um aumento substancial no consumo industrial de produtos perigosos</a:t>
            </a:r>
          </a:p>
          <a:p>
            <a:pPr lvl="1" algn="just"/>
            <a:r>
              <a:rPr lang="pt-BR" altLang="pt-BR" dirty="0" smtClean="0"/>
              <a:t>o transporte rodoviário é uma peça fundamental para possibilitar a movimentação deste tipo de material</a:t>
            </a:r>
          </a:p>
          <a:p>
            <a:pPr algn="just"/>
            <a:r>
              <a:rPr lang="pt-BR" altLang="pt-BR" dirty="0" smtClean="0">
                <a:solidFill>
                  <a:srgbClr val="FF0000"/>
                </a:solidFill>
              </a:rPr>
              <a:t>Transportar produto perigoso requer maiores cuidados</a:t>
            </a:r>
            <a:r>
              <a:rPr lang="pt-BR" altLang="pt-BR" dirty="0" smtClean="0"/>
              <a:t>, pois </a:t>
            </a:r>
            <a:r>
              <a:rPr lang="pt-BR" altLang="pt-BR" dirty="0" smtClean="0">
                <a:solidFill>
                  <a:srgbClr val="FF0000"/>
                </a:solidFill>
              </a:rPr>
              <a:t>podem ocasionar acidentes</a:t>
            </a:r>
          </a:p>
          <a:p>
            <a:pPr lvl="1" algn="just"/>
            <a:r>
              <a:rPr lang="pt-BR" altLang="pt-BR" dirty="0" smtClean="0"/>
              <a:t>combinações de fatores como: as </a:t>
            </a:r>
            <a:r>
              <a:rPr lang="pt-BR" altLang="pt-BR" dirty="0" smtClean="0">
                <a:solidFill>
                  <a:srgbClr val="FF0000"/>
                </a:solidFill>
              </a:rPr>
              <a:t>condições da via e do clima</a:t>
            </a:r>
            <a:r>
              <a:rPr lang="pt-BR" altLang="pt-BR" dirty="0" smtClean="0"/>
              <a:t>, bem como o </a:t>
            </a:r>
            <a:r>
              <a:rPr lang="pt-BR" altLang="pt-BR" dirty="0" smtClean="0">
                <a:solidFill>
                  <a:srgbClr val="FF0000"/>
                </a:solidFill>
              </a:rPr>
              <a:t>estado e conservação do veículo</a:t>
            </a:r>
            <a:r>
              <a:rPr lang="pt-BR" altLang="pt-BR" dirty="0" smtClean="0"/>
              <a:t>, a </a:t>
            </a:r>
            <a:r>
              <a:rPr lang="pt-BR" altLang="pt-BR" dirty="0" smtClean="0">
                <a:solidFill>
                  <a:srgbClr val="FF0000"/>
                </a:solidFill>
              </a:rPr>
              <a:t>experiência e o estado psicológico do condutor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b="1" dirty="0" smtClean="0">
                <a:solidFill>
                  <a:srgbClr val="0000CC"/>
                </a:solidFill>
              </a:rPr>
              <a:t>Natureza da aplicação</a:t>
            </a:r>
            <a:r>
              <a:rPr lang="pt-BR" altLang="pt-BR" sz="2800" b="1" dirty="0" smtClean="0">
                <a:solidFill>
                  <a:srgbClr val="0000CC"/>
                </a:solidFill>
              </a:rPr>
              <a:t> - 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Transporte de produtos perigosos</a:t>
            </a:r>
            <a:r>
              <a:rPr lang="pt-BR" altLang="pt-BR" sz="2400" dirty="0" smtClean="0"/>
              <a:t> 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179512" y="1600919"/>
            <a:ext cx="8642350" cy="49244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altLang="pt-BR" sz="2400" dirty="0" smtClean="0"/>
              <a:t>É conhecido que, em nossa época, o número de </a:t>
            </a:r>
            <a:r>
              <a:rPr lang="pt-BR" altLang="pt-BR" sz="2400" u="sng" dirty="0" smtClean="0">
                <a:solidFill>
                  <a:srgbClr val="FF0000"/>
                </a:solidFill>
              </a:rPr>
              <a:t>Situações Emergenciais</a:t>
            </a:r>
            <a:r>
              <a:rPr lang="pt-BR" altLang="pt-BR" sz="2400" u="sng" dirty="0" smtClean="0"/>
              <a:t>,</a:t>
            </a:r>
            <a:r>
              <a:rPr lang="pt-BR" altLang="pt-BR" sz="2400" dirty="0" smtClean="0"/>
              <a:t> oriundas do transporte de produtos perigosos, tornou-se representativo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 smtClean="0"/>
              <a:t>A representatividade deste tipo de acidente pode ser comprovada nos </a:t>
            </a:r>
            <a:r>
              <a:rPr lang="pt-BR" altLang="pt-BR" sz="2400" dirty="0" smtClean="0">
                <a:solidFill>
                  <a:srgbClr val="FF0000"/>
                </a:solidFill>
              </a:rPr>
              <a:t>dados estatísticos provindos da CETESB</a:t>
            </a:r>
            <a:r>
              <a:rPr lang="pt-BR" altLang="pt-BR" sz="2400" dirty="0" smtClean="0"/>
              <a:t> (*)</a:t>
            </a:r>
          </a:p>
          <a:p>
            <a:pPr lvl="1" algn="just">
              <a:lnSpc>
                <a:spcPct val="80000"/>
              </a:lnSpc>
            </a:pPr>
            <a:r>
              <a:rPr lang="pt-BR" altLang="pt-BR" sz="2000" dirty="0" smtClean="0"/>
              <a:t>desde a década de 1970 ela publica relatórios com estatísticas anuais e retrospectivas sobre acidentes envolvendo produtos químicos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 smtClean="0"/>
              <a:t>A CETESB </a:t>
            </a:r>
            <a:r>
              <a:rPr lang="pt-BR" altLang="pt-BR" sz="2400" dirty="0" smtClean="0">
                <a:solidFill>
                  <a:srgbClr val="FF0000"/>
                </a:solidFill>
              </a:rPr>
              <a:t>atende às emergências químicas em todo o Estado de São Paulo</a:t>
            </a:r>
            <a:r>
              <a:rPr lang="pt-BR" altLang="pt-BR" sz="2400" dirty="0" smtClean="0"/>
              <a:t> por meio de suas Agências Ambientais e de seu Setor de Operações de Emergência</a:t>
            </a:r>
          </a:p>
          <a:p>
            <a:pPr lvl="1" algn="just">
              <a:lnSpc>
                <a:spcPct val="80000"/>
              </a:lnSpc>
            </a:pPr>
            <a:r>
              <a:rPr lang="pt-BR" altLang="pt-BR" sz="2000" dirty="0" smtClean="0"/>
              <a:t>Esse atendimento é realizado em cooperação com o Corpo de Bombeiros, Prefeituras, Polícia Rodoviária, órgãos de saúde pública e Defesa Civil, entre outros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 dirty="0" smtClean="0"/>
              <a:t>(*) </a:t>
            </a:r>
            <a:r>
              <a:rPr lang="pt-BR" altLang="pt-BR" sz="1600" dirty="0" smtClean="0">
                <a:solidFill>
                  <a:srgbClr val="FF0000"/>
                </a:solidFill>
              </a:rPr>
              <a:t>CETESB – Companhia de Tecnologia de Saneamento Ambiental ou Companhia Ambiental do Estado de São Paulo</a:t>
            </a:r>
            <a:r>
              <a:rPr lang="pt-BR" altLang="pt-BR" sz="1600" dirty="0" smtClean="0"/>
              <a:t> (</a:t>
            </a:r>
            <a:r>
              <a:rPr lang="pt-BR" altLang="pt-BR" sz="1600" dirty="0" smtClean="0">
                <a:hlinkClick r:id="rId3"/>
              </a:rPr>
              <a:t>www.cetesb.sp.gov.br</a:t>
            </a:r>
            <a:r>
              <a:rPr lang="pt-BR" altLang="pt-BR" sz="1600" dirty="0" smtClean="0"/>
              <a:t>)</a:t>
            </a:r>
            <a:endParaRPr lang="pt-BR" alt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b="1" smtClean="0">
                <a:solidFill>
                  <a:srgbClr val="0000CC"/>
                </a:solidFill>
              </a:rPr>
              <a:t>Natureza da aplicação</a:t>
            </a:r>
            <a:r>
              <a:rPr lang="pt-BR" altLang="pt-BR" sz="2800" b="1" smtClean="0">
                <a:solidFill>
                  <a:srgbClr val="0000CC"/>
                </a:solidFill>
              </a:rPr>
              <a:t> - </a:t>
            </a:r>
            <a:r>
              <a:rPr lang="pt-BR" altLang="pt-BR" sz="2400" b="1" smtClean="0">
                <a:solidFill>
                  <a:srgbClr val="006666"/>
                </a:solidFill>
              </a:rPr>
              <a:t>Transporte de produtos perigosos</a:t>
            </a:r>
            <a:r>
              <a:rPr lang="pt-BR" altLang="pt-BR" sz="2400" smtClean="0"/>
              <a:t> 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1036638"/>
          </a:xfrm>
        </p:spPr>
        <p:txBody>
          <a:bodyPr/>
          <a:lstStyle/>
          <a:p>
            <a:pPr algn="just"/>
            <a:r>
              <a:rPr lang="pt-BR" altLang="pt-BR" sz="2500" b="1" smtClean="0"/>
              <a:t>Figura 3 - </a:t>
            </a:r>
            <a:r>
              <a:rPr lang="pt-BR" altLang="pt-BR" sz="2500" smtClean="0"/>
              <a:t>Distribuição anual das </a:t>
            </a:r>
            <a:r>
              <a:rPr lang="pt-BR" altLang="pt-BR" sz="2500" smtClean="0">
                <a:solidFill>
                  <a:srgbClr val="FF0000"/>
                </a:solidFill>
              </a:rPr>
              <a:t>emergências atendidas pela CETESB</a:t>
            </a:r>
            <a:r>
              <a:rPr lang="pt-BR" altLang="pt-BR" sz="2500" b="1" smtClean="0"/>
              <a:t> (relatório 2009)</a:t>
            </a:r>
          </a:p>
        </p:txBody>
      </p:sp>
      <p:pic>
        <p:nvPicPr>
          <p:cNvPr id="51204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417" r="9180" b="13820"/>
          <a:stretch>
            <a:fillRect/>
          </a:stretch>
        </p:blipFill>
        <p:spPr bwMode="auto">
          <a:xfrm>
            <a:off x="179388" y="2546350"/>
            <a:ext cx="8640762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7989125" y="3828548"/>
            <a:ext cx="69837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b="1" smtClean="0">
                <a:solidFill>
                  <a:srgbClr val="0000CC"/>
                </a:solidFill>
              </a:rPr>
              <a:t>Natureza da aplicação</a:t>
            </a:r>
            <a:r>
              <a:rPr lang="pt-BR" altLang="pt-BR" sz="2800" b="1" smtClean="0">
                <a:solidFill>
                  <a:srgbClr val="0000CC"/>
                </a:solidFill>
              </a:rPr>
              <a:t> - </a:t>
            </a:r>
            <a:r>
              <a:rPr lang="pt-BR" altLang="pt-BR" sz="2400" b="1" smtClean="0">
                <a:solidFill>
                  <a:srgbClr val="006666"/>
                </a:solidFill>
              </a:rPr>
              <a:t>Transporte de produtos perigosos</a:t>
            </a:r>
            <a:r>
              <a:rPr lang="pt-BR" altLang="pt-BR" sz="2400" smtClean="0"/>
              <a:t> 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1036638"/>
          </a:xfrm>
        </p:spPr>
        <p:txBody>
          <a:bodyPr/>
          <a:lstStyle/>
          <a:p>
            <a:pPr algn="just"/>
            <a:r>
              <a:rPr lang="pt-BR" altLang="pt-BR" sz="2500" b="1" smtClean="0"/>
              <a:t>Figura 4 - </a:t>
            </a:r>
            <a:r>
              <a:rPr lang="pt-BR" altLang="pt-BR" sz="2500" smtClean="0">
                <a:solidFill>
                  <a:srgbClr val="FF0000"/>
                </a:solidFill>
              </a:rPr>
              <a:t>Emergências </a:t>
            </a:r>
            <a:r>
              <a:rPr lang="pt-BR" altLang="pt-BR" sz="2500" smtClean="0"/>
              <a:t>de 2009 classificadas por </a:t>
            </a:r>
            <a:r>
              <a:rPr lang="pt-BR" altLang="pt-BR" sz="2500" smtClean="0">
                <a:solidFill>
                  <a:srgbClr val="FF0000"/>
                </a:solidFill>
              </a:rPr>
              <a:t>atividade geradora</a:t>
            </a:r>
            <a:r>
              <a:rPr lang="pt-BR" altLang="pt-BR" sz="2500" b="1" smtClean="0"/>
              <a:t> (relatório CETESB 2009)</a:t>
            </a:r>
            <a:r>
              <a:rPr lang="pt-BR" altLang="pt-BR" sz="2500" smtClean="0"/>
              <a:t> </a:t>
            </a:r>
          </a:p>
        </p:txBody>
      </p:sp>
      <p:pic>
        <p:nvPicPr>
          <p:cNvPr id="52228" name="Objeto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" b="-267"/>
          <a:stretch>
            <a:fillRect/>
          </a:stretch>
        </p:blipFill>
        <p:spPr bwMode="auto">
          <a:xfrm>
            <a:off x="827088" y="2492375"/>
            <a:ext cx="76327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73688" y="441325"/>
            <a:ext cx="1100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Detalhamento das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Emergências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07950" y="76200"/>
            <a:ext cx="8990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Diagrama simplificado da </a:t>
            </a:r>
            <a:r>
              <a:rPr lang="pt-BR" sz="19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Arquitetura Lógica</a:t>
            </a:r>
            <a:r>
              <a:rPr 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do Modelo Nacional Americano de ITS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2952750" y="52959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2114550" y="46863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6559550" y="723900"/>
            <a:ext cx="1295400" cy="3124200"/>
            <a:chOff x="4944" y="480"/>
            <a:chExt cx="816" cy="1968"/>
          </a:xfrm>
        </p:grpSpPr>
        <p:sp>
          <p:nvSpPr>
            <p:cNvPr id="11357" name="Oval 7"/>
            <p:cNvSpPr>
              <a:spLocks noChangeArrowheads="1"/>
            </p:cNvSpPr>
            <p:nvPr/>
          </p:nvSpPr>
          <p:spPr bwMode="auto">
            <a:xfrm>
              <a:off x="4944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SzPct val="75000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1358" name="Oval 8"/>
            <p:cNvSpPr>
              <a:spLocks noChangeArrowheads="1"/>
            </p:cNvSpPr>
            <p:nvPr/>
          </p:nvSpPr>
          <p:spPr bwMode="auto">
            <a:xfrm>
              <a:off x="4944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SzPct val="75000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1271" name="Group 9"/>
          <p:cNvGrpSpPr>
            <a:grpSpLocks/>
          </p:cNvGrpSpPr>
          <p:nvPr/>
        </p:nvGrpSpPr>
        <p:grpSpPr bwMode="auto">
          <a:xfrm>
            <a:off x="3765550" y="723900"/>
            <a:ext cx="1295400" cy="5105400"/>
            <a:chOff x="2880" y="480"/>
            <a:chExt cx="816" cy="3216"/>
          </a:xfrm>
        </p:grpSpPr>
        <p:sp>
          <p:nvSpPr>
            <p:cNvPr id="11354" name="Oval 10"/>
            <p:cNvSpPr>
              <a:spLocks noChangeArrowheads="1"/>
            </p:cNvSpPr>
            <p:nvPr/>
          </p:nvSpPr>
          <p:spPr bwMode="auto">
            <a:xfrm>
              <a:off x="2880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SzPct val="75000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1355" name="Oval 11"/>
            <p:cNvSpPr>
              <a:spLocks noChangeArrowheads="1"/>
            </p:cNvSpPr>
            <p:nvPr/>
          </p:nvSpPr>
          <p:spPr bwMode="auto">
            <a:xfrm>
              <a:off x="2880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SzPct val="75000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1356" name="Oval 12"/>
            <p:cNvSpPr>
              <a:spLocks noChangeArrowheads="1"/>
            </p:cNvSpPr>
            <p:nvPr/>
          </p:nvSpPr>
          <p:spPr bwMode="auto">
            <a:xfrm>
              <a:off x="2880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SzPct val="75000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1272" name="Group 13"/>
          <p:cNvGrpSpPr>
            <a:grpSpLocks/>
          </p:cNvGrpSpPr>
          <p:nvPr/>
        </p:nvGrpSpPr>
        <p:grpSpPr bwMode="auto">
          <a:xfrm>
            <a:off x="946150" y="723900"/>
            <a:ext cx="1295400" cy="5105400"/>
            <a:chOff x="896" y="480"/>
            <a:chExt cx="816" cy="3216"/>
          </a:xfrm>
        </p:grpSpPr>
        <p:sp>
          <p:nvSpPr>
            <p:cNvPr id="11351" name="Oval 14"/>
            <p:cNvSpPr>
              <a:spLocks noChangeArrowheads="1"/>
            </p:cNvSpPr>
            <p:nvPr/>
          </p:nvSpPr>
          <p:spPr bwMode="auto">
            <a:xfrm>
              <a:off x="896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SzPct val="75000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1352" name="Oval 15"/>
            <p:cNvSpPr>
              <a:spLocks noChangeArrowheads="1"/>
            </p:cNvSpPr>
            <p:nvPr/>
          </p:nvSpPr>
          <p:spPr bwMode="auto">
            <a:xfrm>
              <a:off x="896" y="1712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SzPct val="75000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1353" name="Oval 16"/>
            <p:cNvSpPr>
              <a:spLocks noChangeArrowheads="1"/>
            </p:cNvSpPr>
            <p:nvPr/>
          </p:nvSpPr>
          <p:spPr bwMode="auto">
            <a:xfrm>
              <a:off x="896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SzPct val="75000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11273" name="Line 17"/>
          <p:cNvSpPr>
            <a:spLocks noChangeShapeType="1"/>
          </p:cNvSpPr>
          <p:nvPr/>
        </p:nvSpPr>
        <p:spPr bwMode="auto">
          <a:xfrm flipH="1" flipV="1">
            <a:off x="3105150" y="8763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4" name="Line 18"/>
          <p:cNvSpPr>
            <a:spLocks noChangeShapeType="1"/>
          </p:cNvSpPr>
          <p:nvPr/>
        </p:nvSpPr>
        <p:spPr bwMode="auto">
          <a:xfrm rot="21298084" flipH="1">
            <a:off x="2192338" y="893763"/>
            <a:ext cx="928687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5" name="Line 19"/>
          <p:cNvSpPr>
            <a:spLocks noChangeShapeType="1"/>
          </p:cNvSpPr>
          <p:nvPr/>
        </p:nvSpPr>
        <p:spPr bwMode="auto">
          <a:xfrm>
            <a:off x="2190750" y="14859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6" name="Line 20"/>
          <p:cNvSpPr>
            <a:spLocks noChangeShapeType="1"/>
          </p:cNvSpPr>
          <p:nvPr/>
        </p:nvSpPr>
        <p:spPr bwMode="auto">
          <a:xfrm flipV="1">
            <a:off x="3105150" y="13335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200025" y="2019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Instituição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Financeira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1278" name="Line 22"/>
          <p:cNvSpPr>
            <a:spLocks noChangeShapeType="1"/>
          </p:cNvSpPr>
          <p:nvPr/>
        </p:nvSpPr>
        <p:spPr bwMode="auto">
          <a:xfrm flipV="1">
            <a:off x="590550" y="1485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9" name="Line 23"/>
          <p:cNvSpPr>
            <a:spLocks noChangeShapeType="1"/>
          </p:cNvSpPr>
          <p:nvPr/>
        </p:nvSpPr>
        <p:spPr bwMode="auto">
          <a:xfrm flipV="1">
            <a:off x="2114550" y="22479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Line 24"/>
          <p:cNvSpPr>
            <a:spLocks noChangeShapeType="1"/>
          </p:cNvSpPr>
          <p:nvPr/>
        </p:nvSpPr>
        <p:spPr bwMode="auto">
          <a:xfrm flipV="1">
            <a:off x="2724150" y="1587500"/>
            <a:ext cx="11430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1" name="Line 25"/>
          <p:cNvSpPr>
            <a:spLocks noChangeShapeType="1"/>
          </p:cNvSpPr>
          <p:nvPr/>
        </p:nvSpPr>
        <p:spPr bwMode="auto">
          <a:xfrm flipH="1">
            <a:off x="3181350" y="174307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2" name="Line 26"/>
          <p:cNvSpPr>
            <a:spLocks noChangeShapeType="1"/>
          </p:cNvSpPr>
          <p:nvPr/>
        </p:nvSpPr>
        <p:spPr bwMode="auto">
          <a:xfrm flipH="1">
            <a:off x="2190750" y="26289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3" name="Rectangle 27"/>
          <p:cNvSpPr>
            <a:spLocks noChangeArrowheads="1"/>
          </p:cNvSpPr>
          <p:nvPr/>
        </p:nvSpPr>
        <p:spPr bwMode="auto">
          <a:xfrm>
            <a:off x="2095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Comercial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 flipV="1">
            <a:off x="985838" y="3743325"/>
            <a:ext cx="290512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5" name="Rectangle 29"/>
          <p:cNvSpPr>
            <a:spLocks noChangeArrowheads="1"/>
          </p:cNvSpPr>
          <p:nvPr/>
        </p:nvSpPr>
        <p:spPr bwMode="auto">
          <a:xfrm>
            <a:off x="209550" y="5967413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Básico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1286" name="Line 30"/>
          <p:cNvSpPr>
            <a:spLocks noChangeShapeType="1"/>
          </p:cNvSpPr>
          <p:nvPr/>
        </p:nvSpPr>
        <p:spPr bwMode="auto">
          <a:xfrm flipV="1">
            <a:off x="2038350" y="1790700"/>
            <a:ext cx="2057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7" name="Line 31"/>
          <p:cNvSpPr>
            <a:spLocks noChangeShapeType="1"/>
          </p:cNvSpPr>
          <p:nvPr/>
        </p:nvSpPr>
        <p:spPr bwMode="auto">
          <a:xfrm>
            <a:off x="2952750" y="46863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8" name="Line 32"/>
          <p:cNvSpPr>
            <a:spLocks noChangeShapeType="1"/>
          </p:cNvSpPr>
          <p:nvPr/>
        </p:nvSpPr>
        <p:spPr bwMode="auto">
          <a:xfrm flipH="1" flipV="1">
            <a:off x="2266950" y="52197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9" name="Line 33"/>
          <p:cNvSpPr>
            <a:spLocks noChangeShapeType="1"/>
          </p:cNvSpPr>
          <p:nvPr/>
        </p:nvSpPr>
        <p:spPr bwMode="auto">
          <a:xfrm flipV="1">
            <a:off x="619125" y="55721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0" name="Line 34"/>
          <p:cNvSpPr>
            <a:spLocks noChangeShapeType="1"/>
          </p:cNvSpPr>
          <p:nvPr/>
        </p:nvSpPr>
        <p:spPr bwMode="auto">
          <a:xfrm flipH="1" flipV="1">
            <a:off x="2952750" y="41529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1" name="Line 35"/>
          <p:cNvSpPr>
            <a:spLocks noChangeShapeType="1"/>
          </p:cNvSpPr>
          <p:nvPr/>
        </p:nvSpPr>
        <p:spPr bwMode="auto">
          <a:xfrm flipV="1">
            <a:off x="2952750" y="1866900"/>
            <a:ext cx="1254125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292" name="Group 36"/>
          <p:cNvGrpSpPr>
            <a:grpSpLocks/>
          </p:cNvGrpSpPr>
          <p:nvPr/>
        </p:nvGrpSpPr>
        <p:grpSpPr bwMode="auto">
          <a:xfrm>
            <a:off x="3733800" y="3619500"/>
            <a:ext cx="533400" cy="1143000"/>
            <a:chOff x="2352" y="2256"/>
            <a:chExt cx="336" cy="720"/>
          </a:xfrm>
        </p:grpSpPr>
        <p:sp>
          <p:nvSpPr>
            <p:cNvPr id="11349" name="Line 37"/>
            <p:cNvSpPr>
              <a:spLocks noChangeShapeType="1"/>
            </p:cNvSpPr>
            <p:nvPr/>
          </p:nvSpPr>
          <p:spPr bwMode="auto">
            <a:xfrm flipH="1" flipV="1">
              <a:off x="2352" y="254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350" name="Line 38"/>
            <p:cNvSpPr>
              <a:spLocks noChangeShapeType="1"/>
            </p:cNvSpPr>
            <p:nvPr/>
          </p:nvSpPr>
          <p:spPr bwMode="auto">
            <a:xfrm flipV="1">
              <a:off x="2352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293" name="Line 39"/>
          <p:cNvSpPr>
            <a:spLocks noChangeShapeType="1"/>
          </p:cNvSpPr>
          <p:nvPr/>
        </p:nvSpPr>
        <p:spPr bwMode="auto">
          <a:xfrm>
            <a:off x="4781550" y="37719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4" name="Line 40"/>
          <p:cNvSpPr>
            <a:spLocks noChangeShapeType="1"/>
          </p:cNvSpPr>
          <p:nvPr/>
        </p:nvSpPr>
        <p:spPr bwMode="auto">
          <a:xfrm flipH="1">
            <a:off x="4552950" y="40767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5" name="Line 41"/>
          <p:cNvSpPr>
            <a:spLocks noChangeShapeType="1"/>
          </p:cNvSpPr>
          <p:nvPr/>
        </p:nvSpPr>
        <p:spPr bwMode="auto">
          <a:xfrm flipV="1">
            <a:off x="5010150" y="3619500"/>
            <a:ext cx="1676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6" name="Rectangle 42"/>
          <p:cNvSpPr>
            <a:spLocks noChangeArrowheads="1"/>
          </p:cNvSpPr>
          <p:nvPr/>
        </p:nvSpPr>
        <p:spPr bwMode="auto">
          <a:xfrm>
            <a:off x="5314950" y="56769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Tráfego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1297" name="Rectangle 43"/>
          <p:cNvSpPr>
            <a:spLocks noChangeArrowheads="1"/>
          </p:cNvSpPr>
          <p:nvPr/>
        </p:nvSpPr>
        <p:spPr bwMode="auto">
          <a:xfrm>
            <a:off x="79057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Planejadores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ITS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1298" name="Line 44"/>
          <p:cNvSpPr>
            <a:spLocks noChangeShapeType="1"/>
          </p:cNvSpPr>
          <p:nvPr/>
        </p:nvSpPr>
        <p:spPr bwMode="auto">
          <a:xfrm>
            <a:off x="7829550" y="3390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9" name="Line 45"/>
          <p:cNvSpPr>
            <a:spLocks noChangeShapeType="1"/>
          </p:cNvSpPr>
          <p:nvPr/>
        </p:nvSpPr>
        <p:spPr bwMode="auto">
          <a:xfrm>
            <a:off x="5010150" y="1562100"/>
            <a:ext cx="1066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00" name="Line 46"/>
          <p:cNvSpPr>
            <a:spLocks noChangeShapeType="1"/>
          </p:cNvSpPr>
          <p:nvPr/>
        </p:nvSpPr>
        <p:spPr bwMode="auto">
          <a:xfrm flipH="1">
            <a:off x="4933950" y="34671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01" name="Line 47"/>
          <p:cNvSpPr>
            <a:spLocks noChangeShapeType="1"/>
          </p:cNvSpPr>
          <p:nvPr/>
        </p:nvSpPr>
        <p:spPr bwMode="auto">
          <a:xfrm flipH="1" flipV="1">
            <a:off x="4171950" y="24003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02" name="Line 48"/>
          <p:cNvSpPr>
            <a:spLocks noChangeShapeType="1"/>
          </p:cNvSpPr>
          <p:nvPr/>
        </p:nvSpPr>
        <p:spPr bwMode="auto">
          <a:xfrm flipV="1">
            <a:off x="4171950" y="18669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4829175" y="1719263"/>
            <a:ext cx="341313" cy="68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04" name="Line 50"/>
          <p:cNvSpPr>
            <a:spLocks noChangeShapeType="1"/>
          </p:cNvSpPr>
          <p:nvPr/>
        </p:nvSpPr>
        <p:spPr bwMode="auto">
          <a:xfrm flipH="1">
            <a:off x="4857750" y="24003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05" name="Line 51"/>
          <p:cNvSpPr>
            <a:spLocks noChangeShapeType="1"/>
          </p:cNvSpPr>
          <p:nvPr/>
        </p:nvSpPr>
        <p:spPr bwMode="auto">
          <a:xfrm>
            <a:off x="5086350" y="14097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06" name="Rectangle 52"/>
          <p:cNvSpPr>
            <a:spLocks noChangeArrowheads="1"/>
          </p:cNvSpPr>
          <p:nvPr/>
        </p:nvSpPr>
        <p:spPr bwMode="auto">
          <a:xfrm>
            <a:off x="5924550" y="17907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Polícia /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Bombeiros</a:t>
            </a:r>
          </a:p>
        </p:txBody>
      </p:sp>
      <p:sp>
        <p:nvSpPr>
          <p:cNvPr id="11307" name="Line 53"/>
          <p:cNvSpPr>
            <a:spLocks noChangeShapeType="1"/>
          </p:cNvSpPr>
          <p:nvPr/>
        </p:nvSpPr>
        <p:spPr bwMode="auto">
          <a:xfrm flipH="1" flipV="1">
            <a:off x="5924550" y="8001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08" name="Line 54"/>
          <p:cNvSpPr>
            <a:spLocks noChangeShapeType="1"/>
          </p:cNvSpPr>
          <p:nvPr/>
        </p:nvSpPr>
        <p:spPr bwMode="auto">
          <a:xfrm flipH="1">
            <a:off x="5010150" y="8001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09" name="Line 55"/>
          <p:cNvSpPr>
            <a:spLocks noChangeShapeType="1"/>
          </p:cNvSpPr>
          <p:nvPr/>
        </p:nvSpPr>
        <p:spPr bwMode="auto">
          <a:xfrm>
            <a:off x="5057775" y="117633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0" name="Line 56"/>
          <p:cNvSpPr>
            <a:spLocks noChangeShapeType="1"/>
          </p:cNvSpPr>
          <p:nvPr/>
        </p:nvSpPr>
        <p:spPr bwMode="auto">
          <a:xfrm flipV="1">
            <a:off x="5862638" y="1319213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1" name="Line 57"/>
          <p:cNvSpPr>
            <a:spLocks noChangeShapeType="1"/>
          </p:cNvSpPr>
          <p:nvPr/>
        </p:nvSpPr>
        <p:spPr bwMode="auto">
          <a:xfrm>
            <a:off x="4248150" y="58293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2" name="Line 58"/>
          <p:cNvSpPr>
            <a:spLocks noChangeShapeType="1"/>
          </p:cNvSpPr>
          <p:nvPr/>
        </p:nvSpPr>
        <p:spPr bwMode="auto">
          <a:xfrm>
            <a:off x="4552950" y="65151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3" name="Line 59"/>
          <p:cNvSpPr>
            <a:spLocks noChangeShapeType="1"/>
          </p:cNvSpPr>
          <p:nvPr/>
        </p:nvSpPr>
        <p:spPr bwMode="auto">
          <a:xfrm flipV="1">
            <a:off x="8896350" y="14859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4" name="Line 60"/>
          <p:cNvSpPr>
            <a:spLocks noChangeShapeType="1"/>
          </p:cNvSpPr>
          <p:nvPr/>
        </p:nvSpPr>
        <p:spPr bwMode="auto">
          <a:xfrm flipH="1" flipV="1">
            <a:off x="7829550" y="11049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5" name="Line 61"/>
          <p:cNvSpPr>
            <a:spLocks noChangeShapeType="1"/>
          </p:cNvSpPr>
          <p:nvPr/>
        </p:nvSpPr>
        <p:spPr bwMode="auto">
          <a:xfrm>
            <a:off x="7829550" y="14097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6" name="Line 62"/>
          <p:cNvSpPr>
            <a:spLocks noChangeShapeType="1"/>
          </p:cNvSpPr>
          <p:nvPr/>
        </p:nvSpPr>
        <p:spPr bwMode="auto">
          <a:xfrm>
            <a:off x="8743950" y="17145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7" name="Line 63"/>
          <p:cNvSpPr>
            <a:spLocks noChangeShapeType="1"/>
          </p:cNvSpPr>
          <p:nvPr/>
        </p:nvSpPr>
        <p:spPr bwMode="auto">
          <a:xfrm>
            <a:off x="4933950" y="56007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8" name="Line 64"/>
          <p:cNvSpPr>
            <a:spLocks noChangeShapeType="1"/>
          </p:cNvSpPr>
          <p:nvPr/>
        </p:nvSpPr>
        <p:spPr bwMode="auto">
          <a:xfrm flipH="1">
            <a:off x="4781550" y="63627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19" name="Line 65"/>
          <p:cNvSpPr>
            <a:spLocks noChangeShapeType="1"/>
          </p:cNvSpPr>
          <p:nvPr/>
        </p:nvSpPr>
        <p:spPr bwMode="auto">
          <a:xfrm flipH="1" flipV="1">
            <a:off x="4476750" y="58293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20" name="Text Box 66"/>
          <p:cNvSpPr txBox="1">
            <a:spLocks noChangeArrowheads="1"/>
          </p:cNvSpPr>
          <p:nvPr/>
        </p:nvSpPr>
        <p:spPr bwMode="auto">
          <a:xfrm>
            <a:off x="2468563" y="1016000"/>
            <a:ext cx="126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Crédito /  Pagamento</a:t>
            </a:r>
          </a:p>
        </p:txBody>
      </p:sp>
      <p:sp>
        <p:nvSpPr>
          <p:cNvPr id="11321" name="Text Box 67"/>
          <p:cNvSpPr txBox="1">
            <a:spLocks noChangeArrowheads="1"/>
          </p:cNvSpPr>
          <p:nvPr/>
        </p:nvSpPr>
        <p:spPr bwMode="auto">
          <a:xfrm>
            <a:off x="2136775" y="164782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Pagamento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efetuado</a:t>
            </a:r>
          </a:p>
        </p:txBody>
      </p:sp>
      <p:sp>
        <p:nvSpPr>
          <p:cNvPr id="11322" name="Text Box 68"/>
          <p:cNvSpPr txBox="1">
            <a:spLocks noChangeArrowheads="1"/>
          </p:cNvSpPr>
          <p:nvPr/>
        </p:nvSpPr>
        <p:spPr bwMode="auto">
          <a:xfrm>
            <a:off x="1708150" y="2349500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Rota</a:t>
            </a:r>
          </a:p>
        </p:txBody>
      </p:sp>
      <p:sp>
        <p:nvSpPr>
          <p:cNvPr id="11323" name="Text Box 69"/>
          <p:cNvSpPr txBox="1">
            <a:spLocks noChangeArrowheads="1"/>
          </p:cNvSpPr>
          <p:nvPr/>
        </p:nvSpPr>
        <p:spPr bwMode="auto">
          <a:xfrm>
            <a:off x="2330450" y="2946400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sobre Rotas</a:t>
            </a:r>
          </a:p>
        </p:txBody>
      </p:sp>
      <p:sp>
        <p:nvSpPr>
          <p:cNvPr id="11324" name="Text Box 70"/>
          <p:cNvSpPr txBox="1">
            <a:spLocks noChangeArrowheads="1"/>
          </p:cNvSpPr>
          <p:nvPr/>
        </p:nvSpPr>
        <p:spPr bwMode="auto">
          <a:xfrm>
            <a:off x="2990850" y="3886200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Tráfego</a:t>
            </a:r>
          </a:p>
        </p:txBody>
      </p:sp>
      <p:sp>
        <p:nvSpPr>
          <p:cNvPr id="11325" name="Text Box 71"/>
          <p:cNvSpPr txBox="1">
            <a:spLocks noChangeArrowheads="1"/>
          </p:cNvSpPr>
          <p:nvPr/>
        </p:nvSpPr>
        <p:spPr bwMode="auto">
          <a:xfrm>
            <a:off x="2562225" y="4762500"/>
            <a:ext cx="78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Estados dos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Veículos</a:t>
            </a:r>
          </a:p>
        </p:txBody>
      </p:sp>
      <p:sp>
        <p:nvSpPr>
          <p:cNvPr id="11326" name="Text Box 72"/>
          <p:cNvSpPr txBox="1">
            <a:spLocks noChangeArrowheads="1"/>
          </p:cNvSpPr>
          <p:nvPr/>
        </p:nvSpPr>
        <p:spPr bwMode="auto">
          <a:xfrm>
            <a:off x="2571750" y="5537200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Tráfego</a:t>
            </a:r>
          </a:p>
        </p:txBody>
      </p:sp>
      <p:sp>
        <p:nvSpPr>
          <p:cNvPr id="11327" name="Text Box 73"/>
          <p:cNvSpPr txBox="1">
            <a:spLocks noChangeArrowheads="1"/>
          </p:cNvSpPr>
          <p:nvPr/>
        </p:nvSpPr>
        <p:spPr bwMode="auto">
          <a:xfrm>
            <a:off x="6256338" y="6461125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Notificação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Incidentes</a:t>
            </a:r>
          </a:p>
        </p:txBody>
      </p:sp>
      <p:sp>
        <p:nvSpPr>
          <p:cNvPr id="11328" name="Text Box 74"/>
          <p:cNvSpPr txBox="1">
            <a:spLocks noChangeArrowheads="1"/>
          </p:cNvSpPr>
          <p:nvPr/>
        </p:nvSpPr>
        <p:spPr bwMode="auto">
          <a:xfrm>
            <a:off x="6815138" y="6019800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Informação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Incidentes</a:t>
            </a:r>
          </a:p>
        </p:txBody>
      </p:sp>
      <p:sp>
        <p:nvSpPr>
          <p:cNvPr id="11329" name="Text Box 75"/>
          <p:cNvSpPr txBox="1">
            <a:spLocks noChangeArrowheads="1"/>
          </p:cNvSpPr>
          <p:nvPr/>
        </p:nvSpPr>
        <p:spPr bwMode="auto">
          <a:xfrm>
            <a:off x="5727700" y="4330700"/>
            <a:ext cx="132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 sobre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Congestionamentos</a:t>
            </a:r>
          </a:p>
        </p:txBody>
      </p:sp>
      <p:sp>
        <p:nvSpPr>
          <p:cNvPr id="11330" name="Text Box 76"/>
          <p:cNvSpPr txBox="1">
            <a:spLocks noChangeArrowheads="1"/>
          </p:cNvSpPr>
          <p:nvPr/>
        </p:nvSpPr>
        <p:spPr bwMode="auto">
          <a:xfrm>
            <a:off x="3917950" y="3949700"/>
            <a:ext cx="1046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Prioridade ao TP</a:t>
            </a:r>
          </a:p>
        </p:txBody>
      </p:sp>
      <p:sp>
        <p:nvSpPr>
          <p:cNvPr id="11331" name="Text Box 77"/>
          <p:cNvSpPr txBox="1">
            <a:spLocks noChangeArrowheads="1"/>
          </p:cNvSpPr>
          <p:nvPr/>
        </p:nvSpPr>
        <p:spPr bwMode="auto">
          <a:xfrm>
            <a:off x="7751763" y="3098800"/>
            <a:ext cx="106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de Planejamento</a:t>
            </a:r>
          </a:p>
        </p:txBody>
      </p:sp>
      <p:sp>
        <p:nvSpPr>
          <p:cNvPr id="11332" name="Text Box 78"/>
          <p:cNvSpPr txBox="1">
            <a:spLocks noChangeArrowheads="1"/>
          </p:cNvSpPr>
          <p:nvPr/>
        </p:nvSpPr>
        <p:spPr bwMode="auto">
          <a:xfrm>
            <a:off x="4886325" y="2514600"/>
            <a:ext cx="9334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Reserva do TP</a:t>
            </a:r>
          </a:p>
        </p:txBody>
      </p:sp>
      <p:sp>
        <p:nvSpPr>
          <p:cNvPr id="11333" name="Text Box 79"/>
          <p:cNvSpPr txBox="1">
            <a:spLocks noChangeArrowheads="1"/>
          </p:cNvSpPr>
          <p:nvPr/>
        </p:nvSpPr>
        <p:spPr bwMode="auto">
          <a:xfrm>
            <a:off x="4171950" y="2235200"/>
            <a:ext cx="785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Escala 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Transportes</a:t>
            </a:r>
          </a:p>
        </p:txBody>
      </p:sp>
      <p:sp>
        <p:nvSpPr>
          <p:cNvPr id="11334" name="Text Box 80"/>
          <p:cNvSpPr txBox="1">
            <a:spLocks noChangeArrowheads="1"/>
          </p:cNvSpPr>
          <p:nvPr/>
        </p:nvSpPr>
        <p:spPr bwMode="auto">
          <a:xfrm>
            <a:off x="5219700" y="3282950"/>
            <a:ext cx="82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Rotas</a:t>
            </a:r>
          </a:p>
        </p:txBody>
      </p:sp>
      <p:sp>
        <p:nvSpPr>
          <p:cNvPr id="11335" name="Line 81"/>
          <p:cNvSpPr>
            <a:spLocks noChangeShapeType="1"/>
          </p:cNvSpPr>
          <p:nvPr/>
        </p:nvSpPr>
        <p:spPr bwMode="auto">
          <a:xfrm>
            <a:off x="7677150" y="17145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36" name="Line 82"/>
          <p:cNvSpPr>
            <a:spLocks noChangeShapeType="1"/>
          </p:cNvSpPr>
          <p:nvPr/>
        </p:nvSpPr>
        <p:spPr bwMode="auto">
          <a:xfrm flipH="1">
            <a:off x="7524750" y="19431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37" name="Text Box 83"/>
          <p:cNvSpPr txBox="1">
            <a:spLocks noChangeArrowheads="1"/>
          </p:cNvSpPr>
          <p:nvPr/>
        </p:nvSpPr>
        <p:spPr bwMode="auto">
          <a:xfrm>
            <a:off x="7227888" y="1816100"/>
            <a:ext cx="1050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Incidentes</a:t>
            </a:r>
          </a:p>
        </p:txBody>
      </p:sp>
      <p:sp>
        <p:nvSpPr>
          <p:cNvPr id="11338" name="Text Box 84"/>
          <p:cNvSpPr txBox="1">
            <a:spLocks noChangeArrowheads="1"/>
          </p:cNvSpPr>
          <p:nvPr/>
        </p:nvSpPr>
        <p:spPr bwMode="auto">
          <a:xfrm>
            <a:off x="5454650" y="1092200"/>
            <a:ext cx="93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Notificação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Emergência</a:t>
            </a:r>
          </a:p>
        </p:txBody>
      </p:sp>
      <p:sp>
        <p:nvSpPr>
          <p:cNvPr id="11339" name="Text Box 85"/>
          <p:cNvSpPr txBox="1">
            <a:spLocks noChangeArrowheads="1"/>
          </p:cNvSpPr>
          <p:nvPr/>
        </p:nvSpPr>
        <p:spPr bwMode="auto">
          <a:xfrm>
            <a:off x="6532563" y="1027113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FF0000"/>
                </a:solidFill>
                <a:latin typeface="Times New Roman" panose="02020603050405020304" pitchFamily="18" charset="0"/>
              </a:rPr>
              <a:t>Serviços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FF0000"/>
                </a:solidFill>
                <a:latin typeface="Times New Roman" panose="02020603050405020304" pitchFamily="18" charset="0"/>
              </a:rPr>
              <a:t>Emergência (5)</a:t>
            </a:r>
          </a:p>
        </p:txBody>
      </p:sp>
      <p:sp>
        <p:nvSpPr>
          <p:cNvPr id="11340" name="Text Box 86"/>
          <p:cNvSpPr txBox="1">
            <a:spLocks noChangeArrowheads="1"/>
          </p:cNvSpPr>
          <p:nvPr/>
        </p:nvSpPr>
        <p:spPr bwMode="auto">
          <a:xfrm>
            <a:off x="3900488" y="762000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Serviços 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Informações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 ao Viajante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e ao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Motorista (6)</a:t>
            </a:r>
            <a:endParaRPr lang="pt-BR" altLang="pt-BR" sz="1000">
              <a:latin typeface="Times New Roman" panose="02020603050405020304" pitchFamily="18" charset="0"/>
            </a:endParaRPr>
          </a:p>
        </p:txBody>
      </p:sp>
      <p:sp>
        <p:nvSpPr>
          <p:cNvPr id="11341" name="Text Box 87"/>
          <p:cNvSpPr txBox="1">
            <a:spLocks noChangeArrowheads="1"/>
          </p:cNvSpPr>
          <p:nvPr/>
        </p:nvSpPr>
        <p:spPr bwMode="auto">
          <a:xfrm>
            <a:off x="1008063" y="889000"/>
            <a:ext cx="1254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Serviços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de Pagamento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Eletrônico (7)</a:t>
            </a:r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11342" name="Text Box 88"/>
          <p:cNvSpPr txBox="1">
            <a:spLocks noChangeArrowheads="1"/>
          </p:cNvSpPr>
          <p:nvPr/>
        </p:nvSpPr>
        <p:spPr bwMode="auto">
          <a:xfrm>
            <a:off x="998538" y="2870200"/>
            <a:ext cx="1304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  <a:latin typeface="Times New Roman" panose="02020603050405020304" pitchFamily="18" charset="0"/>
              </a:rPr>
              <a:t>Operação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  <a:latin typeface="Times New Roman" panose="02020603050405020304" pitchFamily="18" charset="0"/>
              </a:rPr>
              <a:t>Veículos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  <a:latin typeface="Times New Roman" panose="02020603050405020304" pitchFamily="18" charset="0"/>
              </a:rPr>
              <a:t>Comerciais (2)</a:t>
            </a:r>
          </a:p>
        </p:txBody>
      </p:sp>
      <p:sp>
        <p:nvSpPr>
          <p:cNvPr id="11343" name="Text Box 89"/>
          <p:cNvSpPr txBox="1">
            <a:spLocks noChangeArrowheads="1"/>
          </p:cNvSpPr>
          <p:nvPr/>
        </p:nvSpPr>
        <p:spPr bwMode="auto">
          <a:xfrm>
            <a:off x="966788" y="4889500"/>
            <a:ext cx="1285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Monitoração 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Controle do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Veículo (3)</a:t>
            </a:r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11344" name="Text Box 90"/>
          <p:cNvSpPr txBox="1">
            <a:spLocks noChangeArrowheads="1"/>
          </p:cNvSpPr>
          <p:nvPr/>
        </p:nvSpPr>
        <p:spPr bwMode="auto">
          <a:xfrm>
            <a:off x="3749675" y="4965700"/>
            <a:ext cx="1385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Serviços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Gerenciamento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Tráfego (1)</a:t>
            </a:r>
          </a:p>
        </p:txBody>
      </p:sp>
      <p:sp>
        <p:nvSpPr>
          <p:cNvPr id="11345" name="Text Box 91"/>
          <p:cNvSpPr txBox="1">
            <a:spLocks noChangeArrowheads="1"/>
          </p:cNvSpPr>
          <p:nvPr/>
        </p:nvSpPr>
        <p:spPr bwMode="auto">
          <a:xfrm>
            <a:off x="6578600" y="3070225"/>
            <a:ext cx="1262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Planejamento 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Desenvolvimento (8)</a:t>
            </a:r>
          </a:p>
        </p:txBody>
      </p:sp>
      <p:sp>
        <p:nvSpPr>
          <p:cNvPr id="11346" name="Text Box 92"/>
          <p:cNvSpPr txBox="1">
            <a:spLocks noChangeArrowheads="1"/>
          </p:cNvSpPr>
          <p:nvPr/>
        </p:nvSpPr>
        <p:spPr bwMode="auto">
          <a:xfrm>
            <a:off x="3749675" y="2957513"/>
            <a:ext cx="1385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Serviços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Gerenciamento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Transportes (4)</a:t>
            </a:r>
          </a:p>
        </p:txBody>
      </p:sp>
      <p:sp>
        <p:nvSpPr>
          <p:cNvPr id="11347" name="Line 93"/>
          <p:cNvSpPr>
            <a:spLocks noChangeShapeType="1"/>
          </p:cNvSpPr>
          <p:nvPr/>
        </p:nvSpPr>
        <p:spPr bwMode="auto">
          <a:xfrm flipV="1">
            <a:off x="6248400" y="157162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48" name="Text Box 94"/>
          <p:cNvSpPr txBox="1">
            <a:spLocks noChangeArrowheads="1"/>
          </p:cNvSpPr>
          <p:nvPr/>
        </p:nvSpPr>
        <p:spPr bwMode="auto">
          <a:xfrm>
            <a:off x="5948363" y="2333625"/>
            <a:ext cx="101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sobre Rotas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85925"/>
            <a:ext cx="8043863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89038"/>
            <a:ext cx="89646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Rectangle 4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990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 dirty="0" smtClean="0">
                <a:solidFill>
                  <a:srgbClr val="FF0000"/>
                </a:solidFill>
              </a:rPr>
              <a:t>Operação de Veículos</a:t>
            </a:r>
            <a:r>
              <a:rPr lang="pt-BR" altLang="pt-BR" sz="2400" b="1" dirty="0" smtClean="0"/>
              <a:t> (Frotas e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Mobilidade da Carga</a:t>
            </a:r>
            <a:r>
              <a:rPr lang="pt-BR" altLang="pt-BR" sz="2400" b="1" dirty="0" smtClean="0"/>
              <a:t>)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/>
            </a:r>
            <a:br>
              <a:rPr lang="pt-BR" altLang="ja-JP" sz="2400" b="1" dirty="0" smtClean="0">
                <a:ea typeface="MS PGothic" panose="020B0600070205080204" pitchFamily="34" charset="-128"/>
              </a:rPr>
            </a:br>
            <a:r>
              <a:rPr lang="pt-BR" altLang="ja-JP" sz="24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pt-BR" sz="4000" dirty="0" smtClean="0"/>
              <a:t>: </a:t>
            </a:r>
            <a:r>
              <a:rPr lang="pt-BR" altLang="ja-JP" sz="32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Freight</a:t>
            </a:r>
            <a:r>
              <a:rPr lang="pt-BR" altLang="ja-JP" sz="32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pt-BR" altLang="ja-JP" sz="32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Mobility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(</a:t>
            </a:r>
            <a:r>
              <a:rPr lang="en-US" altLang="pt-BR" sz="1600" dirty="0" smtClean="0"/>
              <a:t>CANADA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)</a:t>
            </a:r>
            <a:endParaRPr lang="pt-BR" altLang="pt-BR" sz="2400" b="1" dirty="0" smtClean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b="1" smtClean="0">
                <a:solidFill>
                  <a:srgbClr val="0000CC"/>
                </a:solidFill>
              </a:rPr>
              <a:t>Natureza da aplicação</a:t>
            </a:r>
            <a:r>
              <a:rPr lang="pt-BR" altLang="pt-BR" sz="2800" b="1" smtClean="0">
                <a:solidFill>
                  <a:srgbClr val="0000CC"/>
                </a:solidFill>
              </a:rPr>
              <a:t> - </a:t>
            </a:r>
            <a:r>
              <a:rPr lang="pt-BR" altLang="pt-BR" sz="2400" b="1" smtClean="0">
                <a:solidFill>
                  <a:srgbClr val="006666"/>
                </a:solidFill>
              </a:rPr>
              <a:t>Transporte de produtos perigosos</a:t>
            </a:r>
            <a:r>
              <a:rPr lang="pt-BR" altLang="pt-BR" sz="2400" smtClean="0"/>
              <a:t> 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1036638"/>
          </a:xfrm>
        </p:spPr>
        <p:txBody>
          <a:bodyPr/>
          <a:lstStyle/>
          <a:p>
            <a:pPr algn="just"/>
            <a:r>
              <a:rPr lang="pt-BR" altLang="pt-BR" sz="2500" b="1" smtClean="0"/>
              <a:t>Figura 5 – </a:t>
            </a:r>
            <a:r>
              <a:rPr lang="pt-BR" altLang="pt-BR" sz="2500" smtClean="0"/>
              <a:t>Distribuição anual das </a:t>
            </a:r>
            <a:r>
              <a:rPr lang="pt-BR" altLang="pt-BR" sz="2500" smtClean="0">
                <a:solidFill>
                  <a:srgbClr val="FF0000"/>
                </a:solidFill>
              </a:rPr>
              <a:t>emergências químicas no transporte rodoviário</a:t>
            </a:r>
            <a:r>
              <a:rPr lang="pt-BR" altLang="pt-BR" sz="2500" b="1" smtClean="0"/>
              <a:t> (relatório CETESB 2009)</a:t>
            </a:r>
            <a:r>
              <a:rPr lang="pt-BR" altLang="pt-BR" sz="2500" smtClean="0"/>
              <a:t> </a:t>
            </a:r>
          </a:p>
        </p:txBody>
      </p:sp>
      <p:pic>
        <p:nvPicPr>
          <p:cNvPr id="54276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"/>
          <a:stretch>
            <a:fillRect/>
          </a:stretch>
        </p:blipFill>
        <p:spPr bwMode="auto">
          <a:xfrm>
            <a:off x="611188" y="2565400"/>
            <a:ext cx="7777162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7740352" y="3429000"/>
            <a:ext cx="69837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b="1" smtClean="0">
                <a:solidFill>
                  <a:srgbClr val="0000CC"/>
                </a:solidFill>
              </a:rPr>
              <a:t>Natureza da aplicação</a:t>
            </a:r>
            <a:r>
              <a:rPr lang="pt-BR" altLang="pt-BR" sz="2800" b="1" smtClean="0">
                <a:solidFill>
                  <a:srgbClr val="0000CC"/>
                </a:solidFill>
              </a:rPr>
              <a:t> - </a:t>
            </a:r>
            <a:r>
              <a:rPr lang="pt-BR" altLang="pt-BR" sz="2400" b="1" smtClean="0">
                <a:solidFill>
                  <a:srgbClr val="006666"/>
                </a:solidFill>
              </a:rPr>
              <a:t>Transporte de produtos perigosos</a:t>
            </a:r>
            <a:r>
              <a:rPr lang="pt-BR" altLang="pt-BR" sz="2400" smtClean="0"/>
              <a:t>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4924425"/>
          </a:xfrm>
        </p:spPr>
        <p:txBody>
          <a:bodyPr/>
          <a:lstStyle/>
          <a:p>
            <a:pPr algn="just"/>
            <a:r>
              <a:rPr lang="pt-BR" altLang="pt-BR" dirty="0" smtClean="0"/>
              <a:t>CETESB (Relatório 2009)</a:t>
            </a:r>
          </a:p>
          <a:p>
            <a:pPr lvl="1" algn="just"/>
            <a:r>
              <a:rPr lang="pt-BR" altLang="pt-BR" dirty="0" smtClean="0"/>
              <a:t>52,7% das emergências envolveram o transporte de produtos químicos (total = 410) </a:t>
            </a:r>
          </a:p>
          <a:p>
            <a:pPr lvl="2" algn="just"/>
            <a:r>
              <a:rPr lang="pt-BR" altLang="pt-BR" dirty="0" smtClean="0"/>
              <a:t>o que representou cerca de 216 emergências</a:t>
            </a:r>
          </a:p>
          <a:p>
            <a:pPr lvl="1" algn="just"/>
            <a:r>
              <a:rPr lang="pt-BR" altLang="pt-BR" dirty="0" smtClean="0"/>
              <a:t>Das 216 emergências envolvendo o transporte de produtos perigosos 195 (47,3%) se devem ao transporte rodoviário</a:t>
            </a:r>
          </a:p>
          <a:p>
            <a:pPr lvl="2" algn="just"/>
            <a:r>
              <a:rPr lang="pt-BR" altLang="pt-BR" b="1" dirty="0" smtClean="0">
                <a:solidFill>
                  <a:srgbClr val="FF0000"/>
                </a:solidFill>
              </a:rPr>
              <a:t>90,2%</a:t>
            </a:r>
            <a:r>
              <a:rPr lang="pt-BR" altLang="pt-BR" dirty="0" smtClean="0"/>
              <a:t> dos acidentes envolvendo o </a:t>
            </a:r>
            <a:r>
              <a:rPr lang="pt-BR" altLang="pt-BR" dirty="0" smtClean="0">
                <a:solidFill>
                  <a:srgbClr val="FF0000"/>
                </a:solidFill>
              </a:rPr>
              <a:t>transporte de produtos químicos perigosos</a:t>
            </a:r>
            <a:r>
              <a:rPr lang="pt-BR" altLang="pt-BR" dirty="0" smtClean="0"/>
              <a:t> ocorreram durante o </a:t>
            </a:r>
            <a:r>
              <a:rPr lang="pt-BR" altLang="pt-BR" dirty="0" smtClean="0">
                <a:solidFill>
                  <a:srgbClr val="FF0000"/>
                </a:solidFill>
              </a:rPr>
              <a:t>transporte rodoviário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b="1" smtClean="0">
                <a:solidFill>
                  <a:srgbClr val="0000CC"/>
                </a:solidFill>
              </a:rPr>
              <a:t>Natureza da aplicação</a:t>
            </a:r>
            <a:r>
              <a:rPr lang="pt-BR" altLang="pt-BR" sz="2800" b="1" smtClean="0">
                <a:solidFill>
                  <a:srgbClr val="0000CC"/>
                </a:solidFill>
              </a:rPr>
              <a:t> - </a:t>
            </a:r>
            <a:r>
              <a:rPr lang="pt-BR" altLang="pt-BR" sz="2400" b="1" smtClean="0">
                <a:solidFill>
                  <a:srgbClr val="006666"/>
                </a:solidFill>
              </a:rPr>
              <a:t>Transporte de produtos perigosos</a:t>
            </a:r>
            <a:r>
              <a:rPr lang="pt-BR" altLang="pt-BR" sz="2400" smtClean="0"/>
              <a:t> </a:t>
            </a:r>
          </a:p>
        </p:txBody>
      </p:sp>
      <p:pic>
        <p:nvPicPr>
          <p:cNvPr id="56323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46263"/>
            <a:ext cx="8491538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1691680" y="2250745"/>
            <a:ext cx="194421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b="1" smtClean="0">
                <a:solidFill>
                  <a:srgbClr val="0000CC"/>
                </a:solidFill>
              </a:rPr>
              <a:t>Natureza da aplicação</a:t>
            </a:r>
            <a:r>
              <a:rPr lang="pt-BR" altLang="pt-BR" sz="2800" b="1" smtClean="0">
                <a:solidFill>
                  <a:srgbClr val="0000CC"/>
                </a:solidFill>
              </a:rPr>
              <a:t> - </a:t>
            </a:r>
            <a:r>
              <a:rPr lang="pt-BR" altLang="pt-BR" sz="2400" b="1" smtClean="0">
                <a:solidFill>
                  <a:srgbClr val="006666"/>
                </a:solidFill>
              </a:rPr>
              <a:t>Transporte de produtos perigosos</a:t>
            </a:r>
            <a:r>
              <a:rPr lang="pt-BR" altLang="pt-BR" sz="2400" smtClean="0"/>
              <a:t> 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4924425"/>
          </a:xfrm>
        </p:spPr>
        <p:txBody>
          <a:bodyPr/>
          <a:lstStyle/>
          <a:p>
            <a:pPr algn="just"/>
            <a:r>
              <a:rPr lang="pt-BR" altLang="pt-BR" smtClean="0"/>
              <a:t>Questão </a:t>
            </a:r>
            <a:r>
              <a:rPr lang="pt-BR" altLang="pt-BR" smtClean="0">
                <a:solidFill>
                  <a:srgbClr val="FF0000"/>
                </a:solidFill>
              </a:rPr>
              <a:t>ontológica</a:t>
            </a:r>
            <a:r>
              <a:rPr lang="pt-BR" altLang="pt-BR" smtClean="0"/>
              <a:t> importante - distinção entre Produto Perigoso e Produto Controlado:</a:t>
            </a:r>
          </a:p>
          <a:p>
            <a:pPr lvl="1" algn="just"/>
            <a:r>
              <a:rPr lang="pt-BR" altLang="pt-BR" b="1" smtClean="0"/>
              <a:t>Produto perigoso (</a:t>
            </a:r>
            <a:r>
              <a:rPr lang="pt-BR" altLang="pt-BR" b="1" smtClean="0">
                <a:solidFill>
                  <a:srgbClr val="0000CC"/>
                </a:solidFill>
              </a:rPr>
              <a:t>Carga Perigosa</a:t>
            </a:r>
            <a:r>
              <a:rPr lang="pt-BR" altLang="pt-BR" b="1" smtClean="0"/>
              <a:t>)</a:t>
            </a:r>
            <a:r>
              <a:rPr lang="pt-BR" altLang="pt-BR" smtClean="0"/>
              <a:t>: produto que pode trazer risco a saúde e segurança pública, ou para o meio ambiente</a:t>
            </a:r>
          </a:p>
          <a:p>
            <a:pPr lvl="1" algn="just"/>
            <a:r>
              <a:rPr lang="pt-BR" altLang="pt-BR" b="1" smtClean="0"/>
              <a:t>Produto controlado: </a:t>
            </a:r>
            <a:r>
              <a:rPr lang="pt-BR" altLang="pt-BR" smtClean="0"/>
              <a:t>qualquer produto presente em uma das listas de controle ou do Exército, ou da Policia Civil, ou da Polícia Federal ou do IBAMA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b="1" smtClean="0">
                <a:solidFill>
                  <a:srgbClr val="0000CC"/>
                </a:solidFill>
              </a:rPr>
              <a:t>Natureza da aplicação</a:t>
            </a:r>
            <a:r>
              <a:rPr lang="pt-BR" altLang="pt-BR" sz="2800" b="1" smtClean="0">
                <a:solidFill>
                  <a:srgbClr val="0000CC"/>
                </a:solidFill>
              </a:rPr>
              <a:t> - </a:t>
            </a:r>
            <a:r>
              <a:rPr lang="pt-BR" altLang="pt-BR" sz="2400" b="1" smtClean="0">
                <a:solidFill>
                  <a:srgbClr val="006666"/>
                </a:solidFill>
              </a:rPr>
              <a:t>Transporte de produtos perigosos</a:t>
            </a:r>
            <a:r>
              <a:rPr lang="pt-BR" altLang="pt-BR" sz="2400" smtClean="0"/>
              <a:t> 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1397000"/>
          </a:xfrm>
        </p:spPr>
        <p:txBody>
          <a:bodyPr/>
          <a:lstStyle/>
          <a:p>
            <a:pPr algn="just"/>
            <a:r>
              <a:rPr lang="pt-BR" altLang="pt-BR" smtClean="0"/>
              <a:t>Todo Produto Controlado é Perigoso</a:t>
            </a:r>
          </a:p>
          <a:p>
            <a:pPr algn="just"/>
            <a:r>
              <a:rPr lang="pt-BR" altLang="pt-BR" smtClean="0"/>
              <a:t>Porém, </a:t>
            </a:r>
            <a:r>
              <a:rPr lang="pt-BR" altLang="pt-BR" smtClean="0">
                <a:solidFill>
                  <a:srgbClr val="FF0000"/>
                </a:solidFill>
              </a:rPr>
              <a:t>nem todo Produto Perigoso é Controlado</a:t>
            </a:r>
            <a:r>
              <a:rPr lang="pt-BR" altLang="pt-BR" smtClean="0"/>
              <a:t> </a:t>
            </a:r>
          </a:p>
        </p:txBody>
      </p:sp>
      <p:pic>
        <p:nvPicPr>
          <p:cNvPr id="58372" name="Diagrama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24" r="-34146"/>
          <a:stretch>
            <a:fillRect/>
          </a:stretch>
        </p:blipFill>
        <p:spPr bwMode="auto">
          <a:xfrm>
            <a:off x="1619250" y="3068638"/>
            <a:ext cx="5832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373688" y="441325"/>
            <a:ext cx="110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Detalhamento das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Emergências</a:t>
            </a:r>
          </a:p>
        </p:txBody>
      </p:sp>
      <p:sp>
        <p:nvSpPr>
          <p:cNvPr id="2256899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9900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Diagrama simplificado da </a:t>
            </a:r>
            <a:r>
              <a:rPr lang="pt-BR" altLang="pt-BR" sz="19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Arquitetura Lógica</a:t>
            </a:r>
            <a:r>
              <a:rPr lang="pt-BR" alt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do Modelo Nacional Americano de ITS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952750" y="52959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2114550" y="46863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6559550" y="723900"/>
            <a:ext cx="1295400" cy="3124200"/>
            <a:chOff x="4944" y="480"/>
            <a:chExt cx="816" cy="1968"/>
          </a:xfrm>
        </p:grpSpPr>
        <p:sp>
          <p:nvSpPr>
            <p:cNvPr id="59485" name="Oval 7"/>
            <p:cNvSpPr>
              <a:spLocks noChangeArrowheads="1"/>
            </p:cNvSpPr>
            <p:nvPr/>
          </p:nvSpPr>
          <p:spPr bwMode="auto">
            <a:xfrm>
              <a:off x="4944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59486" name="Oval 8"/>
            <p:cNvSpPr>
              <a:spLocks noChangeArrowheads="1"/>
            </p:cNvSpPr>
            <p:nvPr/>
          </p:nvSpPr>
          <p:spPr bwMode="auto">
            <a:xfrm>
              <a:off x="4944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</p:grpSp>
      <p:grpSp>
        <p:nvGrpSpPr>
          <p:cNvPr id="59399" name="Group 9"/>
          <p:cNvGrpSpPr>
            <a:grpSpLocks/>
          </p:cNvGrpSpPr>
          <p:nvPr/>
        </p:nvGrpSpPr>
        <p:grpSpPr bwMode="auto">
          <a:xfrm>
            <a:off x="3765550" y="723900"/>
            <a:ext cx="1295400" cy="5105400"/>
            <a:chOff x="2880" y="480"/>
            <a:chExt cx="816" cy="3216"/>
          </a:xfrm>
        </p:grpSpPr>
        <p:sp>
          <p:nvSpPr>
            <p:cNvPr id="59482" name="Oval 10"/>
            <p:cNvSpPr>
              <a:spLocks noChangeArrowheads="1"/>
            </p:cNvSpPr>
            <p:nvPr/>
          </p:nvSpPr>
          <p:spPr bwMode="auto">
            <a:xfrm>
              <a:off x="2880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59483" name="Oval 11"/>
            <p:cNvSpPr>
              <a:spLocks noChangeArrowheads="1"/>
            </p:cNvSpPr>
            <p:nvPr/>
          </p:nvSpPr>
          <p:spPr bwMode="auto">
            <a:xfrm>
              <a:off x="2880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59484" name="Oval 12"/>
            <p:cNvSpPr>
              <a:spLocks noChangeArrowheads="1"/>
            </p:cNvSpPr>
            <p:nvPr/>
          </p:nvSpPr>
          <p:spPr bwMode="auto">
            <a:xfrm>
              <a:off x="2880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</p:grpSp>
      <p:grpSp>
        <p:nvGrpSpPr>
          <p:cNvPr id="59400" name="Group 13"/>
          <p:cNvGrpSpPr>
            <a:grpSpLocks/>
          </p:cNvGrpSpPr>
          <p:nvPr/>
        </p:nvGrpSpPr>
        <p:grpSpPr bwMode="auto">
          <a:xfrm>
            <a:off x="946150" y="723900"/>
            <a:ext cx="1295400" cy="5105400"/>
            <a:chOff x="896" y="480"/>
            <a:chExt cx="816" cy="3216"/>
          </a:xfrm>
        </p:grpSpPr>
        <p:sp>
          <p:nvSpPr>
            <p:cNvPr id="59479" name="Oval 14"/>
            <p:cNvSpPr>
              <a:spLocks noChangeArrowheads="1"/>
            </p:cNvSpPr>
            <p:nvPr/>
          </p:nvSpPr>
          <p:spPr bwMode="auto">
            <a:xfrm>
              <a:off x="896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59480" name="Oval 15"/>
            <p:cNvSpPr>
              <a:spLocks noChangeArrowheads="1"/>
            </p:cNvSpPr>
            <p:nvPr/>
          </p:nvSpPr>
          <p:spPr bwMode="auto">
            <a:xfrm>
              <a:off x="896" y="1712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59481" name="Oval 16"/>
            <p:cNvSpPr>
              <a:spLocks noChangeArrowheads="1"/>
            </p:cNvSpPr>
            <p:nvPr/>
          </p:nvSpPr>
          <p:spPr bwMode="auto">
            <a:xfrm>
              <a:off x="896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</p:grpSp>
      <p:sp>
        <p:nvSpPr>
          <p:cNvPr id="59401" name="Line 17"/>
          <p:cNvSpPr>
            <a:spLocks noChangeShapeType="1"/>
          </p:cNvSpPr>
          <p:nvPr/>
        </p:nvSpPr>
        <p:spPr bwMode="auto">
          <a:xfrm flipH="1" flipV="1">
            <a:off x="3105150" y="8763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2" name="Line 18"/>
          <p:cNvSpPr>
            <a:spLocks noChangeShapeType="1"/>
          </p:cNvSpPr>
          <p:nvPr/>
        </p:nvSpPr>
        <p:spPr bwMode="auto">
          <a:xfrm rot="21298084" flipH="1">
            <a:off x="2192338" y="893763"/>
            <a:ext cx="928687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3" name="Line 19"/>
          <p:cNvSpPr>
            <a:spLocks noChangeShapeType="1"/>
          </p:cNvSpPr>
          <p:nvPr/>
        </p:nvSpPr>
        <p:spPr bwMode="auto">
          <a:xfrm>
            <a:off x="2190750" y="14859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4" name="Line 20"/>
          <p:cNvSpPr>
            <a:spLocks noChangeShapeType="1"/>
          </p:cNvSpPr>
          <p:nvPr/>
        </p:nvSpPr>
        <p:spPr bwMode="auto">
          <a:xfrm flipV="1">
            <a:off x="3105150" y="13335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5" name="Rectangle 21"/>
          <p:cNvSpPr>
            <a:spLocks noChangeArrowheads="1"/>
          </p:cNvSpPr>
          <p:nvPr/>
        </p:nvSpPr>
        <p:spPr bwMode="auto">
          <a:xfrm>
            <a:off x="200025" y="2019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Instituição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Financeira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9406" name="Line 22"/>
          <p:cNvSpPr>
            <a:spLocks noChangeShapeType="1"/>
          </p:cNvSpPr>
          <p:nvPr/>
        </p:nvSpPr>
        <p:spPr bwMode="auto">
          <a:xfrm flipV="1">
            <a:off x="590550" y="1485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7" name="Line 23"/>
          <p:cNvSpPr>
            <a:spLocks noChangeShapeType="1"/>
          </p:cNvSpPr>
          <p:nvPr/>
        </p:nvSpPr>
        <p:spPr bwMode="auto">
          <a:xfrm flipV="1">
            <a:off x="2114550" y="22479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8" name="Line 24"/>
          <p:cNvSpPr>
            <a:spLocks noChangeShapeType="1"/>
          </p:cNvSpPr>
          <p:nvPr/>
        </p:nvSpPr>
        <p:spPr bwMode="auto">
          <a:xfrm flipV="1">
            <a:off x="2724150" y="1587500"/>
            <a:ext cx="11430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9" name="Line 25"/>
          <p:cNvSpPr>
            <a:spLocks noChangeShapeType="1"/>
          </p:cNvSpPr>
          <p:nvPr/>
        </p:nvSpPr>
        <p:spPr bwMode="auto">
          <a:xfrm flipH="1">
            <a:off x="3181350" y="174307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10" name="Line 26"/>
          <p:cNvSpPr>
            <a:spLocks noChangeShapeType="1"/>
          </p:cNvSpPr>
          <p:nvPr/>
        </p:nvSpPr>
        <p:spPr bwMode="auto">
          <a:xfrm flipH="1">
            <a:off x="2190750" y="26289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11" name="Rectangle 27"/>
          <p:cNvSpPr>
            <a:spLocks noChangeArrowheads="1"/>
          </p:cNvSpPr>
          <p:nvPr/>
        </p:nvSpPr>
        <p:spPr bwMode="auto">
          <a:xfrm>
            <a:off x="2095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Comercial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9412" name="Line 28"/>
          <p:cNvSpPr>
            <a:spLocks noChangeShapeType="1"/>
          </p:cNvSpPr>
          <p:nvPr/>
        </p:nvSpPr>
        <p:spPr bwMode="auto">
          <a:xfrm flipV="1">
            <a:off x="985838" y="3743325"/>
            <a:ext cx="290512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13" name="Rectangle 29"/>
          <p:cNvSpPr>
            <a:spLocks noChangeArrowheads="1"/>
          </p:cNvSpPr>
          <p:nvPr/>
        </p:nvSpPr>
        <p:spPr bwMode="auto">
          <a:xfrm>
            <a:off x="209550" y="5967413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Básico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9414" name="Line 30"/>
          <p:cNvSpPr>
            <a:spLocks noChangeShapeType="1"/>
          </p:cNvSpPr>
          <p:nvPr/>
        </p:nvSpPr>
        <p:spPr bwMode="auto">
          <a:xfrm flipV="1">
            <a:off x="2038350" y="1790700"/>
            <a:ext cx="2057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15" name="Line 31"/>
          <p:cNvSpPr>
            <a:spLocks noChangeShapeType="1"/>
          </p:cNvSpPr>
          <p:nvPr/>
        </p:nvSpPr>
        <p:spPr bwMode="auto">
          <a:xfrm>
            <a:off x="2952750" y="46863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16" name="Line 32"/>
          <p:cNvSpPr>
            <a:spLocks noChangeShapeType="1"/>
          </p:cNvSpPr>
          <p:nvPr/>
        </p:nvSpPr>
        <p:spPr bwMode="auto">
          <a:xfrm flipH="1" flipV="1">
            <a:off x="2266950" y="52197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17" name="Line 33"/>
          <p:cNvSpPr>
            <a:spLocks noChangeShapeType="1"/>
          </p:cNvSpPr>
          <p:nvPr/>
        </p:nvSpPr>
        <p:spPr bwMode="auto">
          <a:xfrm flipV="1">
            <a:off x="619125" y="55721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18" name="Line 34"/>
          <p:cNvSpPr>
            <a:spLocks noChangeShapeType="1"/>
          </p:cNvSpPr>
          <p:nvPr/>
        </p:nvSpPr>
        <p:spPr bwMode="auto">
          <a:xfrm flipH="1" flipV="1">
            <a:off x="2952750" y="41529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19" name="Line 35"/>
          <p:cNvSpPr>
            <a:spLocks noChangeShapeType="1"/>
          </p:cNvSpPr>
          <p:nvPr/>
        </p:nvSpPr>
        <p:spPr bwMode="auto">
          <a:xfrm flipV="1">
            <a:off x="2952750" y="1866900"/>
            <a:ext cx="1254125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9420" name="Group 36"/>
          <p:cNvGrpSpPr>
            <a:grpSpLocks/>
          </p:cNvGrpSpPr>
          <p:nvPr/>
        </p:nvGrpSpPr>
        <p:grpSpPr bwMode="auto">
          <a:xfrm>
            <a:off x="3733800" y="3619500"/>
            <a:ext cx="533400" cy="1143000"/>
            <a:chOff x="2352" y="2256"/>
            <a:chExt cx="336" cy="720"/>
          </a:xfrm>
        </p:grpSpPr>
        <p:sp>
          <p:nvSpPr>
            <p:cNvPr id="59477" name="Line 37"/>
            <p:cNvSpPr>
              <a:spLocks noChangeShapeType="1"/>
            </p:cNvSpPr>
            <p:nvPr/>
          </p:nvSpPr>
          <p:spPr bwMode="auto">
            <a:xfrm flipH="1" flipV="1">
              <a:off x="2352" y="254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78" name="Line 38"/>
            <p:cNvSpPr>
              <a:spLocks noChangeShapeType="1"/>
            </p:cNvSpPr>
            <p:nvPr/>
          </p:nvSpPr>
          <p:spPr bwMode="auto">
            <a:xfrm flipV="1">
              <a:off x="2352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9421" name="Line 39"/>
          <p:cNvSpPr>
            <a:spLocks noChangeShapeType="1"/>
          </p:cNvSpPr>
          <p:nvPr/>
        </p:nvSpPr>
        <p:spPr bwMode="auto">
          <a:xfrm>
            <a:off x="4781550" y="37719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22" name="Line 40"/>
          <p:cNvSpPr>
            <a:spLocks noChangeShapeType="1"/>
          </p:cNvSpPr>
          <p:nvPr/>
        </p:nvSpPr>
        <p:spPr bwMode="auto">
          <a:xfrm flipH="1">
            <a:off x="4552950" y="40767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23" name="Line 41"/>
          <p:cNvSpPr>
            <a:spLocks noChangeShapeType="1"/>
          </p:cNvSpPr>
          <p:nvPr/>
        </p:nvSpPr>
        <p:spPr bwMode="auto">
          <a:xfrm flipV="1">
            <a:off x="5010150" y="3619500"/>
            <a:ext cx="1676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24" name="Rectangle 42"/>
          <p:cNvSpPr>
            <a:spLocks noChangeArrowheads="1"/>
          </p:cNvSpPr>
          <p:nvPr/>
        </p:nvSpPr>
        <p:spPr bwMode="auto">
          <a:xfrm>
            <a:off x="5314950" y="56769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Tráfego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9425" name="Rectangle 43"/>
          <p:cNvSpPr>
            <a:spLocks noChangeArrowheads="1"/>
          </p:cNvSpPr>
          <p:nvPr/>
        </p:nvSpPr>
        <p:spPr bwMode="auto">
          <a:xfrm>
            <a:off x="79057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Planejadores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ITS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9426" name="Line 44"/>
          <p:cNvSpPr>
            <a:spLocks noChangeShapeType="1"/>
          </p:cNvSpPr>
          <p:nvPr/>
        </p:nvSpPr>
        <p:spPr bwMode="auto">
          <a:xfrm>
            <a:off x="7829550" y="3390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27" name="Line 45"/>
          <p:cNvSpPr>
            <a:spLocks noChangeShapeType="1"/>
          </p:cNvSpPr>
          <p:nvPr/>
        </p:nvSpPr>
        <p:spPr bwMode="auto">
          <a:xfrm>
            <a:off x="5010150" y="1562100"/>
            <a:ext cx="1066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28" name="Line 46"/>
          <p:cNvSpPr>
            <a:spLocks noChangeShapeType="1"/>
          </p:cNvSpPr>
          <p:nvPr/>
        </p:nvSpPr>
        <p:spPr bwMode="auto">
          <a:xfrm flipH="1">
            <a:off x="4933950" y="34671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29" name="Line 47"/>
          <p:cNvSpPr>
            <a:spLocks noChangeShapeType="1"/>
          </p:cNvSpPr>
          <p:nvPr/>
        </p:nvSpPr>
        <p:spPr bwMode="auto">
          <a:xfrm flipH="1" flipV="1">
            <a:off x="4171950" y="24003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30" name="Line 48"/>
          <p:cNvSpPr>
            <a:spLocks noChangeShapeType="1"/>
          </p:cNvSpPr>
          <p:nvPr/>
        </p:nvSpPr>
        <p:spPr bwMode="auto">
          <a:xfrm flipV="1">
            <a:off x="4171950" y="18669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31" name="Line 49"/>
          <p:cNvSpPr>
            <a:spLocks noChangeShapeType="1"/>
          </p:cNvSpPr>
          <p:nvPr/>
        </p:nvSpPr>
        <p:spPr bwMode="auto">
          <a:xfrm>
            <a:off x="4829175" y="1719263"/>
            <a:ext cx="341313" cy="68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32" name="Line 50"/>
          <p:cNvSpPr>
            <a:spLocks noChangeShapeType="1"/>
          </p:cNvSpPr>
          <p:nvPr/>
        </p:nvSpPr>
        <p:spPr bwMode="auto">
          <a:xfrm flipH="1">
            <a:off x="4857750" y="24003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33" name="Line 51"/>
          <p:cNvSpPr>
            <a:spLocks noChangeShapeType="1"/>
          </p:cNvSpPr>
          <p:nvPr/>
        </p:nvSpPr>
        <p:spPr bwMode="auto">
          <a:xfrm>
            <a:off x="5086350" y="14097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34" name="Rectangle 52"/>
          <p:cNvSpPr>
            <a:spLocks noChangeArrowheads="1"/>
          </p:cNvSpPr>
          <p:nvPr/>
        </p:nvSpPr>
        <p:spPr bwMode="auto">
          <a:xfrm>
            <a:off x="5924550" y="17907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Polícia /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Bombeiros</a:t>
            </a:r>
          </a:p>
        </p:txBody>
      </p:sp>
      <p:sp>
        <p:nvSpPr>
          <p:cNvPr id="59435" name="Line 53"/>
          <p:cNvSpPr>
            <a:spLocks noChangeShapeType="1"/>
          </p:cNvSpPr>
          <p:nvPr/>
        </p:nvSpPr>
        <p:spPr bwMode="auto">
          <a:xfrm flipH="1" flipV="1">
            <a:off x="5924550" y="8001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36" name="Line 54"/>
          <p:cNvSpPr>
            <a:spLocks noChangeShapeType="1"/>
          </p:cNvSpPr>
          <p:nvPr/>
        </p:nvSpPr>
        <p:spPr bwMode="auto">
          <a:xfrm flipH="1">
            <a:off x="5010150" y="8001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37" name="Line 55"/>
          <p:cNvSpPr>
            <a:spLocks noChangeShapeType="1"/>
          </p:cNvSpPr>
          <p:nvPr/>
        </p:nvSpPr>
        <p:spPr bwMode="auto">
          <a:xfrm>
            <a:off x="5057775" y="117633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38" name="Line 56"/>
          <p:cNvSpPr>
            <a:spLocks noChangeShapeType="1"/>
          </p:cNvSpPr>
          <p:nvPr/>
        </p:nvSpPr>
        <p:spPr bwMode="auto">
          <a:xfrm flipV="1">
            <a:off x="5862638" y="1319213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39" name="Line 57"/>
          <p:cNvSpPr>
            <a:spLocks noChangeShapeType="1"/>
          </p:cNvSpPr>
          <p:nvPr/>
        </p:nvSpPr>
        <p:spPr bwMode="auto">
          <a:xfrm>
            <a:off x="4248150" y="58293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40" name="Line 58"/>
          <p:cNvSpPr>
            <a:spLocks noChangeShapeType="1"/>
          </p:cNvSpPr>
          <p:nvPr/>
        </p:nvSpPr>
        <p:spPr bwMode="auto">
          <a:xfrm>
            <a:off x="4552950" y="65151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41" name="Line 59"/>
          <p:cNvSpPr>
            <a:spLocks noChangeShapeType="1"/>
          </p:cNvSpPr>
          <p:nvPr/>
        </p:nvSpPr>
        <p:spPr bwMode="auto">
          <a:xfrm flipV="1">
            <a:off x="8896350" y="14859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42" name="Line 60"/>
          <p:cNvSpPr>
            <a:spLocks noChangeShapeType="1"/>
          </p:cNvSpPr>
          <p:nvPr/>
        </p:nvSpPr>
        <p:spPr bwMode="auto">
          <a:xfrm flipH="1" flipV="1">
            <a:off x="7829550" y="11049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43" name="Line 61"/>
          <p:cNvSpPr>
            <a:spLocks noChangeShapeType="1"/>
          </p:cNvSpPr>
          <p:nvPr/>
        </p:nvSpPr>
        <p:spPr bwMode="auto">
          <a:xfrm>
            <a:off x="7829550" y="14097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44" name="Line 62"/>
          <p:cNvSpPr>
            <a:spLocks noChangeShapeType="1"/>
          </p:cNvSpPr>
          <p:nvPr/>
        </p:nvSpPr>
        <p:spPr bwMode="auto">
          <a:xfrm>
            <a:off x="8743950" y="17145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45" name="Line 63"/>
          <p:cNvSpPr>
            <a:spLocks noChangeShapeType="1"/>
          </p:cNvSpPr>
          <p:nvPr/>
        </p:nvSpPr>
        <p:spPr bwMode="auto">
          <a:xfrm>
            <a:off x="4933950" y="56007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46" name="Line 64"/>
          <p:cNvSpPr>
            <a:spLocks noChangeShapeType="1"/>
          </p:cNvSpPr>
          <p:nvPr/>
        </p:nvSpPr>
        <p:spPr bwMode="auto">
          <a:xfrm flipH="1">
            <a:off x="4781550" y="63627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47" name="Line 65"/>
          <p:cNvSpPr>
            <a:spLocks noChangeShapeType="1"/>
          </p:cNvSpPr>
          <p:nvPr/>
        </p:nvSpPr>
        <p:spPr bwMode="auto">
          <a:xfrm flipH="1" flipV="1">
            <a:off x="4476750" y="58293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48" name="Text Box 66"/>
          <p:cNvSpPr txBox="1">
            <a:spLocks noChangeArrowheads="1"/>
          </p:cNvSpPr>
          <p:nvPr/>
        </p:nvSpPr>
        <p:spPr bwMode="auto">
          <a:xfrm>
            <a:off x="2468563" y="1016000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Crédito /  Pagamento</a:t>
            </a:r>
          </a:p>
        </p:txBody>
      </p:sp>
      <p:sp>
        <p:nvSpPr>
          <p:cNvPr id="59449" name="Text Box 67"/>
          <p:cNvSpPr txBox="1">
            <a:spLocks noChangeArrowheads="1"/>
          </p:cNvSpPr>
          <p:nvPr/>
        </p:nvSpPr>
        <p:spPr bwMode="auto">
          <a:xfrm>
            <a:off x="2136775" y="1647825"/>
            <a:ext cx="78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Pagamento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efetuado</a:t>
            </a:r>
          </a:p>
        </p:txBody>
      </p:sp>
      <p:sp>
        <p:nvSpPr>
          <p:cNvPr id="59450" name="Text Box 68"/>
          <p:cNvSpPr txBox="1">
            <a:spLocks noChangeArrowheads="1"/>
          </p:cNvSpPr>
          <p:nvPr/>
        </p:nvSpPr>
        <p:spPr bwMode="auto">
          <a:xfrm>
            <a:off x="1708150" y="2349500"/>
            <a:ext cx="78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Rota</a:t>
            </a:r>
          </a:p>
        </p:txBody>
      </p:sp>
      <p:sp>
        <p:nvSpPr>
          <p:cNvPr id="59451" name="Text Box 69"/>
          <p:cNvSpPr txBox="1">
            <a:spLocks noChangeArrowheads="1"/>
          </p:cNvSpPr>
          <p:nvPr/>
        </p:nvSpPr>
        <p:spPr bwMode="auto">
          <a:xfrm>
            <a:off x="2330450" y="29464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sobre Rotas</a:t>
            </a:r>
          </a:p>
        </p:txBody>
      </p:sp>
      <p:sp>
        <p:nvSpPr>
          <p:cNvPr id="59452" name="Text Box 70"/>
          <p:cNvSpPr txBox="1">
            <a:spLocks noChangeArrowheads="1"/>
          </p:cNvSpPr>
          <p:nvPr/>
        </p:nvSpPr>
        <p:spPr bwMode="auto">
          <a:xfrm>
            <a:off x="2990850" y="38862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Tráfego</a:t>
            </a:r>
          </a:p>
        </p:txBody>
      </p:sp>
      <p:sp>
        <p:nvSpPr>
          <p:cNvPr id="59453" name="Text Box 71"/>
          <p:cNvSpPr txBox="1">
            <a:spLocks noChangeArrowheads="1"/>
          </p:cNvSpPr>
          <p:nvPr/>
        </p:nvSpPr>
        <p:spPr bwMode="auto">
          <a:xfrm>
            <a:off x="2562225" y="4762500"/>
            <a:ext cx="78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Estados 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Veículos</a:t>
            </a:r>
          </a:p>
        </p:txBody>
      </p:sp>
      <p:sp>
        <p:nvSpPr>
          <p:cNvPr id="59454" name="Text Box 72"/>
          <p:cNvSpPr txBox="1">
            <a:spLocks noChangeArrowheads="1"/>
          </p:cNvSpPr>
          <p:nvPr/>
        </p:nvSpPr>
        <p:spPr bwMode="auto">
          <a:xfrm>
            <a:off x="2571750" y="55372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Tráfego</a:t>
            </a:r>
          </a:p>
        </p:txBody>
      </p:sp>
      <p:sp>
        <p:nvSpPr>
          <p:cNvPr id="59455" name="Text Box 73"/>
          <p:cNvSpPr txBox="1">
            <a:spLocks noChangeArrowheads="1"/>
          </p:cNvSpPr>
          <p:nvPr/>
        </p:nvSpPr>
        <p:spPr bwMode="auto">
          <a:xfrm>
            <a:off x="6256338" y="6461125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Notificação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Incidentes</a:t>
            </a:r>
          </a:p>
        </p:txBody>
      </p:sp>
      <p:sp>
        <p:nvSpPr>
          <p:cNvPr id="59456" name="Text Box 74"/>
          <p:cNvSpPr txBox="1">
            <a:spLocks noChangeArrowheads="1"/>
          </p:cNvSpPr>
          <p:nvPr/>
        </p:nvSpPr>
        <p:spPr bwMode="auto">
          <a:xfrm>
            <a:off x="6815138" y="6019800"/>
            <a:ext cx="101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Incidentes</a:t>
            </a:r>
          </a:p>
        </p:txBody>
      </p:sp>
      <p:sp>
        <p:nvSpPr>
          <p:cNvPr id="59457" name="Text Box 75"/>
          <p:cNvSpPr txBox="1">
            <a:spLocks noChangeArrowheads="1"/>
          </p:cNvSpPr>
          <p:nvPr/>
        </p:nvSpPr>
        <p:spPr bwMode="auto">
          <a:xfrm>
            <a:off x="5727700" y="433070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 sobre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Congestionamentos</a:t>
            </a:r>
          </a:p>
        </p:txBody>
      </p:sp>
      <p:sp>
        <p:nvSpPr>
          <p:cNvPr id="59458" name="Text Box 76"/>
          <p:cNvSpPr txBox="1">
            <a:spLocks noChangeArrowheads="1"/>
          </p:cNvSpPr>
          <p:nvPr/>
        </p:nvSpPr>
        <p:spPr bwMode="auto">
          <a:xfrm>
            <a:off x="3917950" y="3949700"/>
            <a:ext cx="104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Prioridade ao TP</a:t>
            </a:r>
          </a:p>
        </p:txBody>
      </p:sp>
      <p:sp>
        <p:nvSpPr>
          <p:cNvPr id="59459" name="Text Box 77"/>
          <p:cNvSpPr txBox="1">
            <a:spLocks noChangeArrowheads="1"/>
          </p:cNvSpPr>
          <p:nvPr/>
        </p:nvSpPr>
        <p:spPr bwMode="auto">
          <a:xfrm>
            <a:off x="7751763" y="3098800"/>
            <a:ext cx="106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de Planejamento</a:t>
            </a:r>
          </a:p>
        </p:txBody>
      </p:sp>
      <p:sp>
        <p:nvSpPr>
          <p:cNvPr id="59460" name="Text Box 78"/>
          <p:cNvSpPr txBox="1">
            <a:spLocks noChangeArrowheads="1"/>
          </p:cNvSpPr>
          <p:nvPr/>
        </p:nvSpPr>
        <p:spPr bwMode="auto">
          <a:xfrm>
            <a:off x="4886325" y="2514600"/>
            <a:ext cx="933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Reserva do TP</a:t>
            </a:r>
          </a:p>
        </p:txBody>
      </p:sp>
      <p:sp>
        <p:nvSpPr>
          <p:cNvPr id="59461" name="Text Box 79"/>
          <p:cNvSpPr txBox="1">
            <a:spLocks noChangeArrowheads="1"/>
          </p:cNvSpPr>
          <p:nvPr/>
        </p:nvSpPr>
        <p:spPr bwMode="auto">
          <a:xfrm>
            <a:off x="4171950" y="2235200"/>
            <a:ext cx="785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Escala de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Transportes</a:t>
            </a:r>
          </a:p>
        </p:txBody>
      </p:sp>
      <p:sp>
        <p:nvSpPr>
          <p:cNvPr id="59462" name="Text Box 80"/>
          <p:cNvSpPr txBox="1">
            <a:spLocks noChangeArrowheads="1"/>
          </p:cNvSpPr>
          <p:nvPr/>
        </p:nvSpPr>
        <p:spPr bwMode="auto">
          <a:xfrm>
            <a:off x="5219700" y="328295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Rotas</a:t>
            </a:r>
          </a:p>
        </p:txBody>
      </p:sp>
      <p:sp>
        <p:nvSpPr>
          <p:cNvPr id="59463" name="Line 81"/>
          <p:cNvSpPr>
            <a:spLocks noChangeShapeType="1"/>
          </p:cNvSpPr>
          <p:nvPr/>
        </p:nvSpPr>
        <p:spPr bwMode="auto">
          <a:xfrm>
            <a:off x="7677150" y="17145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64" name="Line 82"/>
          <p:cNvSpPr>
            <a:spLocks noChangeShapeType="1"/>
          </p:cNvSpPr>
          <p:nvPr/>
        </p:nvSpPr>
        <p:spPr bwMode="auto">
          <a:xfrm flipH="1">
            <a:off x="7524750" y="19431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65" name="Text Box 83"/>
          <p:cNvSpPr txBox="1">
            <a:spLocks noChangeArrowheads="1"/>
          </p:cNvSpPr>
          <p:nvPr/>
        </p:nvSpPr>
        <p:spPr bwMode="auto">
          <a:xfrm>
            <a:off x="7227888" y="1816100"/>
            <a:ext cx="1050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Incidentes</a:t>
            </a:r>
          </a:p>
        </p:txBody>
      </p:sp>
      <p:sp>
        <p:nvSpPr>
          <p:cNvPr id="59466" name="Text Box 84"/>
          <p:cNvSpPr txBox="1">
            <a:spLocks noChangeArrowheads="1"/>
          </p:cNvSpPr>
          <p:nvPr/>
        </p:nvSpPr>
        <p:spPr bwMode="auto">
          <a:xfrm>
            <a:off x="5454650" y="1092200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Notificação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Emergência</a:t>
            </a:r>
          </a:p>
        </p:txBody>
      </p:sp>
      <p:sp>
        <p:nvSpPr>
          <p:cNvPr id="59467" name="Text Box 85"/>
          <p:cNvSpPr txBox="1">
            <a:spLocks noChangeArrowheads="1"/>
          </p:cNvSpPr>
          <p:nvPr/>
        </p:nvSpPr>
        <p:spPr bwMode="auto">
          <a:xfrm>
            <a:off x="6538913" y="1027113"/>
            <a:ext cx="1344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Serviços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Emergência (5)</a:t>
            </a:r>
          </a:p>
        </p:txBody>
      </p:sp>
      <p:sp>
        <p:nvSpPr>
          <p:cNvPr id="59468" name="Text Box 86"/>
          <p:cNvSpPr txBox="1">
            <a:spLocks noChangeArrowheads="1"/>
          </p:cNvSpPr>
          <p:nvPr/>
        </p:nvSpPr>
        <p:spPr bwMode="auto">
          <a:xfrm>
            <a:off x="3905250" y="762000"/>
            <a:ext cx="10445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Serviços de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 ao Viajante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e ao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Motorista (6)</a:t>
            </a:r>
            <a:endParaRPr lang="pt-BR" altLang="pt-BR" sz="1000">
              <a:latin typeface="Times New Roman" panose="02020603050405020304" pitchFamily="18" charset="0"/>
            </a:endParaRPr>
          </a:p>
        </p:txBody>
      </p:sp>
      <p:sp>
        <p:nvSpPr>
          <p:cNvPr id="59469" name="Text Box 87"/>
          <p:cNvSpPr txBox="1">
            <a:spLocks noChangeArrowheads="1"/>
          </p:cNvSpPr>
          <p:nvPr/>
        </p:nvSpPr>
        <p:spPr bwMode="auto">
          <a:xfrm>
            <a:off x="1008063" y="889000"/>
            <a:ext cx="12541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Serviços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de Pagamento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Eletrônico (7)</a:t>
            </a:r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9470" name="Text Box 88"/>
          <p:cNvSpPr txBox="1">
            <a:spLocks noChangeArrowheads="1"/>
          </p:cNvSpPr>
          <p:nvPr/>
        </p:nvSpPr>
        <p:spPr bwMode="auto">
          <a:xfrm>
            <a:off x="1003300" y="2870200"/>
            <a:ext cx="1295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FF3300"/>
                </a:solidFill>
                <a:latin typeface="Times New Roman" panose="02020603050405020304" pitchFamily="18" charset="0"/>
              </a:rPr>
              <a:t>Operação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FF3300"/>
                </a:solidFill>
                <a:latin typeface="Times New Roman" panose="02020603050405020304" pitchFamily="18" charset="0"/>
              </a:rPr>
              <a:t>Veículos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FF3300"/>
                </a:solidFill>
                <a:latin typeface="Times New Roman" panose="02020603050405020304" pitchFamily="18" charset="0"/>
              </a:rPr>
              <a:t>Comerciais (2)</a:t>
            </a:r>
          </a:p>
        </p:txBody>
      </p:sp>
      <p:sp>
        <p:nvSpPr>
          <p:cNvPr id="59471" name="Text Box 89"/>
          <p:cNvSpPr txBox="1">
            <a:spLocks noChangeArrowheads="1"/>
          </p:cNvSpPr>
          <p:nvPr/>
        </p:nvSpPr>
        <p:spPr bwMode="auto">
          <a:xfrm>
            <a:off x="958850" y="4889500"/>
            <a:ext cx="13017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  <a:latin typeface="Times New Roman" panose="02020603050405020304" pitchFamily="18" charset="0"/>
              </a:rPr>
              <a:t>Monitoramento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  <a:latin typeface="Times New Roman" panose="02020603050405020304" pitchFamily="18" charset="0"/>
              </a:rPr>
              <a:t>e Controle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  <a:latin typeface="Times New Roman" panose="02020603050405020304" pitchFamily="18" charset="0"/>
              </a:rPr>
              <a:t>do Veículo (3)</a:t>
            </a:r>
            <a:endParaRPr lang="pt-BR" altLang="pt-BR" sz="1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72" name="Text Box 90"/>
          <p:cNvSpPr txBox="1">
            <a:spLocks noChangeArrowheads="1"/>
          </p:cNvSpPr>
          <p:nvPr/>
        </p:nvSpPr>
        <p:spPr bwMode="auto">
          <a:xfrm>
            <a:off x="3754438" y="4965700"/>
            <a:ext cx="1376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Serviços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Gerenciamento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Tráfego (1)</a:t>
            </a:r>
          </a:p>
        </p:txBody>
      </p:sp>
      <p:sp>
        <p:nvSpPr>
          <p:cNvPr id="59473" name="Text Box 91"/>
          <p:cNvSpPr txBox="1">
            <a:spLocks noChangeArrowheads="1"/>
          </p:cNvSpPr>
          <p:nvPr/>
        </p:nvSpPr>
        <p:spPr bwMode="auto">
          <a:xfrm>
            <a:off x="6578600" y="3070225"/>
            <a:ext cx="1262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Planejamento 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Desenvolvimento (8)</a:t>
            </a:r>
          </a:p>
        </p:txBody>
      </p:sp>
      <p:sp>
        <p:nvSpPr>
          <p:cNvPr id="59474" name="Text Box 92"/>
          <p:cNvSpPr txBox="1">
            <a:spLocks noChangeArrowheads="1"/>
          </p:cNvSpPr>
          <p:nvPr/>
        </p:nvSpPr>
        <p:spPr bwMode="auto">
          <a:xfrm>
            <a:off x="3754438" y="2957513"/>
            <a:ext cx="1376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Serviços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Gerenciamento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Transportes (4)</a:t>
            </a:r>
          </a:p>
        </p:txBody>
      </p:sp>
      <p:sp>
        <p:nvSpPr>
          <p:cNvPr id="59475" name="Line 93"/>
          <p:cNvSpPr>
            <a:spLocks noChangeShapeType="1"/>
          </p:cNvSpPr>
          <p:nvPr/>
        </p:nvSpPr>
        <p:spPr bwMode="auto">
          <a:xfrm flipV="1">
            <a:off x="6248400" y="157162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76" name="Text Box 94"/>
          <p:cNvSpPr txBox="1">
            <a:spLocks noChangeArrowheads="1"/>
          </p:cNvSpPr>
          <p:nvPr/>
        </p:nvSpPr>
        <p:spPr bwMode="auto">
          <a:xfrm>
            <a:off x="5948363" y="2333625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sobre Rotas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539552" y="1628800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b="1">
                <a:solidFill>
                  <a:schemeClr val="tx2"/>
                </a:solidFill>
              </a:rPr>
              <a:t>14813 – 1:</a:t>
            </a:r>
            <a:r>
              <a:rPr lang="pt-BR" altLang="pt-BR" sz="3600" b="1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0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de Veículos (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Frotas e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Mobilidade da Carga</a:t>
            </a:r>
            <a:r>
              <a:rPr lang="pt-BR" alt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/>
            </a:r>
            <a:br>
              <a:rPr lang="pt-BR" altLang="ja-JP" sz="3200" b="1" dirty="0" smtClean="0">
                <a:ea typeface="MS PGothic" panose="020B0600070205080204" pitchFamily="34" charset="-128"/>
              </a:rPr>
            </a:br>
            <a:r>
              <a:rPr lang="pt-BR" altLang="ja-JP" sz="3200" b="1" dirty="0" smtClean="0">
                <a:solidFill>
                  <a:srgbClr val="0000CC"/>
                </a:solidFill>
                <a:ea typeface="MS PGothic" panose="020B0600070205080204" pitchFamily="34" charset="-128"/>
              </a:rPr>
              <a:t>O</a:t>
            </a:r>
            <a:r>
              <a:rPr lang="pt-BR" altLang="pt-BR" sz="3200" b="1" dirty="0" smtClean="0">
                <a:solidFill>
                  <a:srgbClr val="0000CC"/>
                </a:solidFill>
              </a:rPr>
              <a:t>utros serviços: </a:t>
            </a:r>
            <a:r>
              <a:rPr lang="pt-BR" altLang="ja-JP" sz="32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Freight</a:t>
            </a:r>
            <a:r>
              <a:rPr lang="pt-BR" altLang="ja-JP" sz="32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pt-BR" altLang="ja-JP" sz="32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Mobility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(</a:t>
            </a:r>
            <a:r>
              <a:rPr lang="en-US" altLang="pt-BR" sz="2000" dirty="0" smtClean="0"/>
              <a:t>CANADA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)</a:t>
            </a:r>
            <a:endParaRPr lang="pt-BR" altLang="pt-BR" sz="3200" b="1" dirty="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250825" y="1484784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ja-JP" sz="2800" b="1" dirty="0" smtClean="0">
                <a:ea typeface="MS PGothic" panose="020B0600070205080204" pitchFamily="34" charset="-128"/>
              </a:rPr>
              <a:t>Gerenciamento de cargas perigosas</a:t>
            </a:r>
          </a:p>
          <a:p>
            <a:pPr marL="1123950" lvl="2" indent="-438150"/>
            <a:r>
              <a:rPr lang="pt-BR" altLang="pt-BR" sz="2000" u="sng" dirty="0" err="1" smtClean="0">
                <a:solidFill>
                  <a:srgbClr val="FF3300"/>
                </a:solidFill>
                <a:hlinkClick r:id="rId3"/>
              </a:rPr>
              <a:t>Hazardous</a:t>
            </a:r>
            <a:r>
              <a:rPr lang="pt-BR" altLang="pt-BR" sz="2000" u="sng" dirty="0" smtClean="0">
                <a:solidFill>
                  <a:srgbClr val="FF3300"/>
                </a:solidFill>
                <a:hlinkClick r:id="rId3"/>
              </a:rPr>
              <a:t> </a:t>
            </a:r>
            <a:r>
              <a:rPr lang="pt-BR" altLang="pt-BR" sz="2000" u="sng" dirty="0" err="1" smtClean="0">
                <a:solidFill>
                  <a:srgbClr val="FF3300"/>
                </a:solidFill>
                <a:hlinkClick r:id="rId3"/>
              </a:rPr>
              <a:t>Materials</a:t>
            </a:r>
            <a:r>
              <a:rPr lang="pt-BR" altLang="pt-BR" sz="2000" dirty="0" smtClean="0">
                <a:solidFill>
                  <a:srgbClr val="FF3300"/>
                </a:solidFill>
                <a:hlinkClick r:id="rId3"/>
              </a:rPr>
              <a:t> Planning </a:t>
            </a:r>
            <a:r>
              <a:rPr lang="pt-BR" altLang="pt-BR" sz="2000" dirty="0" err="1" smtClean="0">
                <a:solidFill>
                  <a:srgbClr val="FF3300"/>
                </a:solidFill>
                <a:hlinkClick r:id="rId3"/>
              </a:rPr>
              <a:t>and</a:t>
            </a:r>
            <a:r>
              <a:rPr lang="pt-BR" altLang="pt-BR" sz="2000" dirty="0" smtClean="0">
                <a:solidFill>
                  <a:srgbClr val="FF3300"/>
                </a:solidFill>
                <a:hlinkClick r:id="rId3"/>
              </a:rPr>
              <a:t> </a:t>
            </a:r>
            <a:r>
              <a:rPr lang="pt-BR" altLang="pt-BR" sz="2000" dirty="0" err="1" smtClean="0">
                <a:solidFill>
                  <a:srgbClr val="FF3300"/>
                </a:solidFill>
                <a:hlinkClick r:id="rId3"/>
              </a:rPr>
              <a:t>Incident</a:t>
            </a:r>
            <a:r>
              <a:rPr lang="pt-BR" altLang="pt-BR" sz="2000" dirty="0" smtClean="0">
                <a:solidFill>
                  <a:srgbClr val="FF3300"/>
                </a:solidFill>
                <a:hlinkClick r:id="rId3"/>
              </a:rPr>
              <a:t> Response</a:t>
            </a:r>
            <a:r>
              <a:rPr lang="pt-BR" altLang="pt-BR" sz="2000" dirty="0" smtClean="0">
                <a:solidFill>
                  <a:srgbClr val="FF3300"/>
                </a:solidFill>
              </a:rPr>
              <a:t> </a:t>
            </a:r>
            <a:r>
              <a:rPr lang="pt-BR" altLang="ja-JP" sz="2000" dirty="0" smtClean="0">
                <a:ea typeface="MS PGothic" panose="020B0600070205080204" pitchFamily="34" charset="-128"/>
              </a:rPr>
              <a:t>(</a:t>
            </a:r>
            <a:r>
              <a:rPr lang="en-US" altLang="pt-BR" sz="2000" dirty="0" smtClean="0"/>
              <a:t>CANADA</a:t>
            </a:r>
            <a:r>
              <a:rPr lang="pt-BR" altLang="ja-JP" sz="2000" dirty="0" smtClean="0">
                <a:ea typeface="MS PGothic" panose="020B0600070205080204" pitchFamily="34" charset="-128"/>
              </a:rPr>
              <a:t>)</a:t>
            </a:r>
          </a:p>
          <a:p>
            <a:pPr marL="1123950" lvl="2" indent="-438150"/>
            <a:r>
              <a:rPr lang="pt-BR" altLang="pt-BR" sz="2000" dirty="0" smtClean="0"/>
              <a:t>Management </a:t>
            </a:r>
            <a:r>
              <a:rPr lang="pt-BR" altLang="pt-BR" sz="2000" dirty="0" err="1" smtClean="0"/>
              <a:t>of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Dangerous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Freight</a:t>
            </a:r>
            <a:r>
              <a:rPr lang="pt-BR" altLang="pt-BR" sz="2000" dirty="0" smtClean="0"/>
              <a:t> </a:t>
            </a:r>
            <a:r>
              <a:rPr lang="en-US" altLang="pt-BR" sz="2000" dirty="0" smtClean="0"/>
              <a:t>(AUTROADS)</a:t>
            </a:r>
            <a:r>
              <a:rPr lang="pt-BR" altLang="pt-BR" sz="2000" dirty="0" smtClean="0">
                <a:solidFill>
                  <a:srgbClr val="FF3300"/>
                </a:solidFill>
              </a:rPr>
              <a:t> </a:t>
            </a:r>
            <a:endParaRPr lang="pt-BR" altLang="ja-JP" sz="2000" b="1" dirty="0" smtClean="0">
              <a:ea typeface="MS PGothic" panose="020B0600070205080204" pitchFamily="34" charset="-128"/>
            </a:endParaRPr>
          </a:p>
          <a:p>
            <a:pPr marL="862013" lvl="1" indent="-495300"/>
            <a:r>
              <a:rPr lang="pt-BR" altLang="pt-BR" sz="2400" dirty="0" smtClean="0"/>
              <a:t>Inclui serviços que gerenciam a operação das frotas de transporte referentes à circulação de produtos perigosos, incluindo o </a:t>
            </a:r>
            <a:r>
              <a:rPr lang="pt-BR" altLang="pt-BR" sz="2400" dirty="0" smtClean="0">
                <a:solidFill>
                  <a:srgbClr val="FF0000"/>
                </a:solidFill>
              </a:rPr>
              <a:t>monitoramento da sua situação/condição e sua circulação</a:t>
            </a:r>
            <a:r>
              <a:rPr lang="pt-BR" altLang="pt-BR" sz="2400" dirty="0" smtClean="0"/>
              <a:t> ao longo da </a:t>
            </a:r>
            <a:r>
              <a:rPr lang="pt-BR" altLang="pt-BR" sz="2400" dirty="0" smtClean="0">
                <a:solidFill>
                  <a:srgbClr val="FF0000"/>
                </a:solidFill>
              </a:rPr>
              <a:t>infraestrutura dos diferentes modos de transporte</a:t>
            </a:r>
            <a:r>
              <a:rPr lang="pt-BR" altLang="pt-BR" sz="2400" dirty="0" smtClean="0"/>
              <a:t> que serão utilizados</a:t>
            </a:r>
          </a:p>
          <a:p>
            <a:pPr marL="862013" lvl="1" indent="-495300"/>
            <a:r>
              <a:rPr lang="pt-BR" altLang="pt-BR" sz="2400" dirty="0" smtClean="0"/>
              <a:t>As atividades também incluem o </a:t>
            </a:r>
            <a:r>
              <a:rPr lang="pt-BR" altLang="pt-BR" sz="2400" dirty="0" smtClean="0">
                <a:solidFill>
                  <a:srgbClr val="FF0000"/>
                </a:solidFill>
              </a:rPr>
              <a:t>intercâmbio de informações com </a:t>
            </a:r>
            <a:r>
              <a:rPr lang="pt-BR" altLang="pt-BR" sz="2400" u="sng" dirty="0" smtClean="0">
                <a:solidFill>
                  <a:srgbClr val="FF0000"/>
                </a:solidFill>
              </a:rPr>
              <a:t>organizações responsáveis pelo transporte de produtos perigosos</a:t>
            </a:r>
            <a:endParaRPr lang="pt-BR" altLang="pt-BR" sz="1800" u="sng" dirty="0" smtClean="0">
              <a:solidFill>
                <a:srgbClr val="FF0000"/>
              </a:solidFill>
            </a:endParaRPr>
          </a:p>
          <a:p>
            <a:pPr marL="862013" lvl="1" indent="-495300"/>
            <a:endParaRPr lang="pt-BR" alt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de Veículos (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Frotas e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Mobilidade da Carga</a:t>
            </a:r>
            <a:r>
              <a:rPr lang="pt-BR" alt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/>
            </a:r>
            <a:br>
              <a:rPr lang="pt-BR" altLang="ja-JP" sz="3200" b="1" dirty="0" smtClean="0">
                <a:ea typeface="MS PGothic" panose="020B0600070205080204" pitchFamily="34" charset="-128"/>
              </a:rPr>
            </a:br>
            <a:r>
              <a:rPr lang="pt-BR" altLang="ja-JP" sz="3200" b="1" dirty="0" smtClean="0">
                <a:solidFill>
                  <a:srgbClr val="0000CC"/>
                </a:solidFill>
                <a:ea typeface="MS PGothic" panose="020B0600070205080204" pitchFamily="34" charset="-128"/>
              </a:rPr>
              <a:t>O</a:t>
            </a:r>
            <a:r>
              <a:rPr lang="pt-BR" altLang="pt-BR" sz="3200" b="1" dirty="0" smtClean="0">
                <a:solidFill>
                  <a:srgbClr val="0000CC"/>
                </a:solidFill>
              </a:rPr>
              <a:t>utros serviços: </a:t>
            </a:r>
            <a:r>
              <a:rPr lang="pt-BR" altLang="ja-JP" sz="32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Freight</a:t>
            </a:r>
            <a:r>
              <a:rPr lang="pt-BR" altLang="ja-JP" sz="32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pt-BR" altLang="ja-JP" sz="32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Mobility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(</a:t>
            </a:r>
            <a:r>
              <a:rPr lang="en-US" altLang="pt-BR" sz="2000" dirty="0" smtClean="0"/>
              <a:t>CANADA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)</a:t>
            </a:r>
            <a:endParaRPr lang="pt-BR" altLang="pt-BR" sz="3200" b="1" dirty="0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ja-JP" b="1" smtClean="0">
                <a:ea typeface="MS PGothic" panose="020B0600070205080204" pitchFamily="34" charset="-128"/>
              </a:rPr>
              <a:t>Gerenciamento de cargas perigosas</a:t>
            </a:r>
          </a:p>
          <a:p>
            <a:pPr marL="862013" lvl="1" indent="-495300"/>
            <a:r>
              <a:rPr lang="pt-BR" altLang="ja-JP" smtClean="0">
                <a:ea typeface="MS PGothic" panose="020B0600070205080204" pitchFamily="34" charset="-128"/>
              </a:rPr>
              <a:t>Exemplos incluem:</a:t>
            </a:r>
          </a:p>
          <a:p>
            <a:pPr marL="1123950" lvl="2" indent="-438150"/>
            <a:r>
              <a:rPr lang="pt-BR" altLang="ja-JP" smtClean="0">
                <a:ea typeface="MS PGothic" panose="020B0600070205080204" pitchFamily="34" charset="-128"/>
              </a:rPr>
              <a:t>compartilhamento de dados de movimentação de cargas perigosas</a:t>
            </a:r>
          </a:p>
          <a:p>
            <a:pPr marL="1123950" lvl="2" indent="-438150"/>
            <a:r>
              <a:rPr lang="pt-BR" altLang="ja-JP" smtClean="0">
                <a:ea typeface="MS PGothic" panose="020B0600070205080204" pitchFamily="34" charset="-128"/>
              </a:rPr>
              <a:t>registro de dados de movimentação de cargas perigosas</a:t>
            </a:r>
          </a:p>
          <a:p>
            <a:pPr marL="1123950" lvl="2" indent="-438150"/>
            <a:r>
              <a:rPr lang="pt-BR" altLang="ja-JP" smtClean="0">
                <a:ea typeface="MS PGothic" panose="020B0600070205080204" pitchFamily="34" charset="-128"/>
              </a:rPr>
              <a:t>coordenação da frota de movimentação de cargas perigosas</a:t>
            </a:r>
          </a:p>
          <a:p>
            <a:pPr marL="1123950" lvl="2" indent="-438150"/>
            <a:r>
              <a:rPr lang="pt-BR" altLang="ja-JP" smtClean="0">
                <a:ea typeface="MS PGothic" panose="020B0600070205080204" pitchFamily="34" charset="-128"/>
              </a:rPr>
              <a:t>coordenação da polícia/segurança para movimentação de cargas perigosas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1130"/>
          <p:cNvSpPr txBox="1">
            <a:spLocks noChangeArrowheads="1"/>
          </p:cNvSpPr>
          <p:nvPr/>
        </p:nvSpPr>
        <p:spPr bwMode="auto">
          <a:xfrm>
            <a:off x="395288" y="381000"/>
            <a:ext cx="8353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Macro-Programação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“Fundamentos ITS”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6195" name="Line 1131"/>
          <p:cNvSpPr>
            <a:spLocks noChangeShapeType="1"/>
          </p:cNvSpPr>
          <p:nvPr/>
        </p:nvSpPr>
        <p:spPr bwMode="auto">
          <a:xfrm>
            <a:off x="1524000" y="9906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aphicFrame>
        <p:nvGraphicFramePr>
          <p:cNvPr id="2877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77797"/>
              </p:ext>
            </p:extLst>
          </p:nvPr>
        </p:nvGraphicFramePr>
        <p:xfrm>
          <a:off x="323850" y="1767606"/>
          <a:ext cx="8569325" cy="4757738"/>
        </p:xfrm>
        <a:graphic>
          <a:graphicData uri="http://schemas.openxmlformats.org/drawingml/2006/table">
            <a:tbl>
              <a:tblPr/>
              <a:tblGrid>
                <a:gridCol w="1800225"/>
                <a:gridCol w="1911350"/>
                <a:gridCol w="485775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Coordenação de Resposta à Emergências e Desastres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Transporte de Cargas Perigosas (HAZMAT). Tratamento de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Incidentes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- categorizados como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emergência.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Atividades, baseadas no transporte rodoviário, em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resposta a desastres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Tarifação Variável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EFC / ETC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Arrecadação / Validação e “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Clearing”.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Interurbano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- Pagamento Eletrônico de Pedágio.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Cenário Urbano -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Geração e Distribuição (dos créditos eletrônicos). Controle de Benefícios.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Exemplos de Aplicações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ITS aplicado em Grandes Eventos, Portos e na Distribuição de Mercadorias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Parte 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Próxima Geração de ITS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ITS Colaborativo (ITS-C)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76363"/>
            <a:ext cx="8404225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79413"/>
            <a:ext cx="64071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250" y="4419694"/>
            <a:ext cx="9036496" cy="36004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4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2" name="Rectangle 76"/>
          <p:cNvSpPr>
            <a:spLocks noChangeArrowheads="1"/>
          </p:cNvSpPr>
          <p:nvPr/>
        </p:nvSpPr>
        <p:spPr bwMode="auto">
          <a:xfrm>
            <a:off x="1835150" y="404813"/>
            <a:ext cx="53863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RITA - ITS: Áreas de Aplicação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0" y="1828800"/>
            <a:ext cx="1509713" cy="898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Controle de Tráfego Urbano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Rectangle 17"/>
          <p:cNvSpPr>
            <a:spLocks noChangeArrowheads="1"/>
          </p:cNvSpPr>
          <p:nvPr/>
        </p:nvSpPr>
        <p:spPr bwMode="auto">
          <a:xfrm>
            <a:off x="6792913" y="3573463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17" name="Rectangle 13"/>
          <p:cNvSpPr>
            <a:spLocks noChangeArrowheads="1"/>
          </p:cNvSpPr>
          <p:nvPr/>
        </p:nvSpPr>
        <p:spPr bwMode="auto">
          <a:xfrm>
            <a:off x="755650" y="3573463"/>
            <a:ext cx="1509713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18" name="Rectangle 14"/>
          <p:cNvSpPr>
            <a:spLocks noChangeArrowheads="1"/>
          </p:cNvSpPr>
          <p:nvPr/>
        </p:nvSpPr>
        <p:spPr bwMode="auto">
          <a:xfrm>
            <a:off x="2265363" y="3575050"/>
            <a:ext cx="1509712" cy="1189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Gerenciamento das Condições Climáticas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9" name="Rectangle 16"/>
          <p:cNvSpPr>
            <a:spLocks noChangeArrowheads="1"/>
          </p:cNvSpPr>
          <p:nvPr/>
        </p:nvSpPr>
        <p:spPr bwMode="auto">
          <a:xfrm>
            <a:off x="5284788" y="3575050"/>
            <a:ext cx="1508125" cy="1189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Integração Inter-modal de Viagens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0" name="Rectangle 15"/>
          <p:cNvSpPr>
            <a:spLocks noChangeArrowheads="1"/>
          </p:cNvSpPr>
          <p:nvPr/>
        </p:nvSpPr>
        <p:spPr bwMode="auto">
          <a:xfrm>
            <a:off x="3744913" y="3724275"/>
            <a:ext cx="1539875" cy="1128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 b="1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Operação de Veículos Comerciais</a:t>
            </a: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3775075" y="2773363"/>
            <a:ext cx="1509713" cy="10064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Gestão da Informação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2" name="Rectangle 47"/>
          <p:cNvSpPr>
            <a:spLocks noChangeArrowheads="1"/>
          </p:cNvSpPr>
          <p:nvPr/>
        </p:nvSpPr>
        <p:spPr bwMode="auto">
          <a:xfrm>
            <a:off x="755650" y="4975225"/>
            <a:ext cx="1509713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23" name="Rectangle 48"/>
          <p:cNvSpPr>
            <a:spLocks noChangeArrowheads="1"/>
          </p:cNvSpPr>
          <p:nvPr/>
        </p:nvSpPr>
        <p:spPr bwMode="auto">
          <a:xfrm>
            <a:off x="2265363" y="4976813"/>
            <a:ext cx="1509712" cy="1189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Sistema de Prevenção de Colisões</a:t>
            </a:r>
          </a:p>
        </p:txBody>
      </p:sp>
      <p:sp>
        <p:nvSpPr>
          <p:cNvPr id="64524" name="Rectangle 49"/>
          <p:cNvSpPr>
            <a:spLocks noChangeArrowheads="1"/>
          </p:cNvSpPr>
          <p:nvPr/>
        </p:nvSpPr>
        <p:spPr bwMode="auto">
          <a:xfrm>
            <a:off x="3775075" y="4976813"/>
            <a:ext cx="1509713" cy="1189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Sistema de Atendimento ao Motorista </a:t>
            </a:r>
          </a:p>
        </p:txBody>
      </p:sp>
      <p:sp>
        <p:nvSpPr>
          <p:cNvPr id="64525" name="Rectangle 50"/>
          <p:cNvSpPr>
            <a:spLocks noChangeArrowheads="1"/>
          </p:cNvSpPr>
          <p:nvPr/>
        </p:nvSpPr>
        <p:spPr bwMode="auto">
          <a:xfrm>
            <a:off x="5284788" y="4976813"/>
            <a:ext cx="1508125" cy="1189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Sistema de Notificação de Colisão</a:t>
            </a:r>
          </a:p>
        </p:txBody>
      </p:sp>
      <p:sp>
        <p:nvSpPr>
          <p:cNvPr id="64526" name="Rectangle 51"/>
          <p:cNvSpPr>
            <a:spLocks noChangeArrowheads="1"/>
          </p:cNvSpPr>
          <p:nvPr/>
        </p:nvSpPr>
        <p:spPr bwMode="auto">
          <a:xfrm>
            <a:off x="6792913" y="4975225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27" name="Rectangle 44"/>
          <p:cNvSpPr>
            <a:spLocks noChangeArrowheads="1"/>
          </p:cNvSpPr>
          <p:nvPr/>
        </p:nvSpPr>
        <p:spPr bwMode="auto">
          <a:xfrm>
            <a:off x="768350" y="4756150"/>
            <a:ext cx="7546975" cy="403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VEÍCULOS INTELIGENTES</a:t>
            </a:r>
            <a:endParaRPr lang="pt-BR" altLang="pt-B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8" name="Rectangle 2"/>
          <p:cNvSpPr>
            <a:spLocks noChangeArrowheads="1"/>
          </p:cNvSpPr>
          <p:nvPr/>
        </p:nvSpPr>
        <p:spPr bwMode="auto">
          <a:xfrm>
            <a:off x="755650" y="1428750"/>
            <a:ext cx="7546975" cy="403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INFRA-ESTRUTURA INTELIGENTE</a:t>
            </a:r>
            <a:endParaRPr lang="pt-BR" altLang="pt-B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9" name="Rectangle 4"/>
          <p:cNvSpPr>
            <a:spLocks noChangeArrowheads="1"/>
          </p:cNvSpPr>
          <p:nvPr/>
        </p:nvSpPr>
        <p:spPr bwMode="auto">
          <a:xfrm>
            <a:off x="766763" y="1838325"/>
            <a:ext cx="1509712" cy="935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Controle de Rodovias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0" name="Rectangle 5"/>
          <p:cNvSpPr>
            <a:spLocks noChangeArrowheads="1"/>
          </p:cNvSpPr>
          <p:nvPr/>
        </p:nvSpPr>
        <p:spPr bwMode="auto">
          <a:xfrm>
            <a:off x="3775075" y="1836738"/>
            <a:ext cx="1509713" cy="962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Gestão de Transporte de Passageiros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1" name="Rectangle 6"/>
          <p:cNvSpPr>
            <a:spLocks noChangeArrowheads="1"/>
          </p:cNvSpPr>
          <p:nvPr/>
        </p:nvSpPr>
        <p:spPr bwMode="auto">
          <a:xfrm>
            <a:off x="5284788" y="1830388"/>
            <a:ext cx="1508125" cy="935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 b="1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Gestão de Incidentes</a:t>
            </a:r>
            <a:endParaRPr lang="pt-BR" altLang="pt-BR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2" name="Rectangle 7"/>
          <p:cNvSpPr>
            <a:spLocks noChangeArrowheads="1"/>
          </p:cNvSpPr>
          <p:nvPr/>
        </p:nvSpPr>
        <p:spPr bwMode="auto">
          <a:xfrm>
            <a:off x="6792913" y="1830388"/>
            <a:ext cx="1509712" cy="935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 b="1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Gestão de Emergências</a:t>
            </a:r>
            <a:endParaRPr lang="pt-BR" altLang="pt-BR" sz="1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3" name="Rectangle 8"/>
          <p:cNvSpPr>
            <a:spLocks noChangeArrowheads="1"/>
          </p:cNvSpPr>
          <p:nvPr/>
        </p:nvSpPr>
        <p:spPr bwMode="auto">
          <a:xfrm>
            <a:off x="755650" y="2682875"/>
            <a:ext cx="1509713" cy="9779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Meios Eletrônicos de Pagamento e Tarifação</a:t>
            </a:r>
          </a:p>
        </p:txBody>
      </p:sp>
      <p:sp>
        <p:nvSpPr>
          <p:cNvPr id="64534" name="Rectangle 9"/>
          <p:cNvSpPr>
            <a:spLocks noChangeArrowheads="1"/>
          </p:cNvSpPr>
          <p:nvPr/>
        </p:nvSpPr>
        <p:spPr bwMode="auto">
          <a:xfrm>
            <a:off x="2265363" y="2682875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Informação ao Usuário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5" name="Rectangle 11"/>
          <p:cNvSpPr>
            <a:spLocks noChangeArrowheads="1"/>
          </p:cNvSpPr>
          <p:nvPr/>
        </p:nvSpPr>
        <p:spPr bwMode="auto">
          <a:xfrm>
            <a:off x="5284788" y="2682875"/>
            <a:ext cx="1508125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Prevenção de Acidentes e Segurança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6" name="Rectangle 12"/>
          <p:cNvSpPr>
            <a:spLocks noChangeArrowheads="1"/>
          </p:cNvSpPr>
          <p:nvPr/>
        </p:nvSpPr>
        <p:spPr bwMode="auto">
          <a:xfrm>
            <a:off x="6792913" y="2682875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Operação e Manutenção Rodoviária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7" name="Line 18"/>
          <p:cNvSpPr>
            <a:spLocks noChangeShapeType="1"/>
          </p:cNvSpPr>
          <p:nvPr/>
        </p:nvSpPr>
        <p:spPr bwMode="auto">
          <a:xfrm>
            <a:off x="2265363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38" name="Line 19"/>
          <p:cNvSpPr>
            <a:spLocks noChangeShapeType="1"/>
          </p:cNvSpPr>
          <p:nvPr/>
        </p:nvSpPr>
        <p:spPr bwMode="auto">
          <a:xfrm>
            <a:off x="3775075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39" name="Line 20"/>
          <p:cNvSpPr>
            <a:spLocks noChangeShapeType="1"/>
          </p:cNvSpPr>
          <p:nvPr/>
        </p:nvSpPr>
        <p:spPr bwMode="auto">
          <a:xfrm>
            <a:off x="5284788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40" name="Line 21"/>
          <p:cNvSpPr>
            <a:spLocks noChangeShapeType="1"/>
          </p:cNvSpPr>
          <p:nvPr/>
        </p:nvSpPr>
        <p:spPr bwMode="auto">
          <a:xfrm>
            <a:off x="6792913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41" name="Line 22"/>
          <p:cNvSpPr>
            <a:spLocks noChangeShapeType="1"/>
          </p:cNvSpPr>
          <p:nvPr/>
        </p:nvSpPr>
        <p:spPr bwMode="auto">
          <a:xfrm>
            <a:off x="755650" y="183038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42" name="Line 23"/>
          <p:cNvSpPr>
            <a:spLocks noChangeShapeType="1"/>
          </p:cNvSpPr>
          <p:nvPr/>
        </p:nvSpPr>
        <p:spPr bwMode="auto">
          <a:xfrm>
            <a:off x="755650" y="278923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43" name="Line 24"/>
          <p:cNvSpPr>
            <a:spLocks noChangeShapeType="1"/>
          </p:cNvSpPr>
          <p:nvPr/>
        </p:nvSpPr>
        <p:spPr bwMode="auto">
          <a:xfrm>
            <a:off x="755650" y="376078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44" name="Line 25"/>
          <p:cNvSpPr>
            <a:spLocks noChangeShapeType="1"/>
          </p:cNvSpPr>
          <p:nvPr/>
        </p:nvSpPr>
        <p:spPr bwMode="auto">
          <a:xfrm>
            <a:off x="755650" y="1435100"/>
            <a:ext cx="0" cy="4703763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45" name="Line 26"/>
          <p:cNvSpPr>
            <a:spLocks noChangeShapeType="1"/>
          </p:cNvSpPr>
          <p:nvPr/>
        </p:nvSpPr>
        <p:spPr bwMode="auto">
          <a:xfrm>
            <a:off x="8302625" y="1435100"/>
            <a:ext cx="0" cy="4703763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46" name="Line 27"/>
          <p:cNvSpPr>
            <a:spLocks noChangeShapeType="1"/>
          </p:cNvSpPr>
          <p:nvPr/>
        </p:nvSpPr>
        <p:spPr bwMode="auto">
          <a:xfrm>
            <a:off x="755650" y="1428750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47" name="Line 28"/>
          <p:cNvSpPr>
            <a:spLocks noChangeShapeType="1"/>
          </p:cNvSpPr>
          <p:nvPr/>
        </p:nvSpPr>
        <p:spPr bwMode="auto">
          <a:xfrm>
            <a:off x="755650" y="4765675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64548" name="Picture 28" descr="Freeway Management System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890713"/>
            <a:ext cx="609600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9" name="Picture 27" descr="Transit Management Systems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881188"/>
            <a:ext cx="604837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0" name="Picture 26" descr="Incident Management Systems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881188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1" name="Picture 25" descr="Emergency Management Systems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881188"/>
            <a:ext cx="604837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2" name="Picture 24" descr="Electronic Payment Systems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833688"/>
            <a:ext cx="609600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3" name="Picture 22" descr="Information Management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830513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4" name="Picture 21" descr="Crash Prevention and Safety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833688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5" name="Picture 20" descr="Roadway Operations and Maintenance"/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833688"/>
            <a:ext cx="604837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6" name="Picture 19" descr="Road Weather Management"/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808413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7" name="Picture 18" descr="Commercial Vehicle Operations"/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08413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8" name="Picture 17" descr="Intermodal Freight"/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3806825"/>
            <a:ext cx="604837" cy="588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9" name="Line 45"/>
          <p:cNvSpPr>
            <a:spLocks noChangeShapeType="1"/>
          </p:cNvSpPr>
          <p:nvPr/>
        </p:nvSpPr>
        <p:spPr bwMode="auto">
          <a:xfrm>
            <a:off x="758825" y="515778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60" name="Line 53"/>
          <p:cNvSpPr>
            <a:spLocks noChangeShapeType="1"/>
          </p:cNvSpPr>
          <p:nvPr/>
        </p:nvSpPr>
        <p:spPr bwMode="auto">
          <a:xfrm>
            <a:off x="755650" y="6149975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61" name="Line 58"/>
          <p:cNvSpPr>
            <a:spLocks noChangeShapeType="1"/>
          </p:cNvSpPr>
          <p:nvPr/>
        </p:nvSpPr>
        <p:spPr bwMode="auto">
          <a:xfrm>
            <a:off x="2270125" y="5165725"/>
            <a:ext cx="0" cy="979488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62" name="Line 59"/>
          <p:cNvSpPr>
            <a:spLocks noChangeShapeType="1"/>
          </p:cNvSpPr>
          <p:nvPr/>
        </p:nvSpPr>
        <p:spPr bwMode="auto">
          <a:xfrm>
            <a:off x="3778250" y="5167313"/>
            <a:ext cx="0" cy="97790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563" name="Line 61"/>
          <p:cNvSpPr>
            <a:spLocks noChangeShapeType="1"/>
          </p:cNvSpPr>
          <p:nvPr/>
        </p:nvSpPr>
        <p:spPr bwMode="auto">
          <a:xfrm>
            <a:off x="6792913" y="5164138"/>
            <a:ext cx="0" cy="981075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64564" name="Picture 6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10175"/>
            <a:ext cx="571500" cy="571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5" name="Picture 6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5203825"/>
            <a:ext cx="571500" cy="5730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6" name="Picture 6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5203825"/>
            <a:ext cx="571500" cy="5730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67" name="Line 67"/>
          <p:cNvSpPr>
            <a:spLocks noChangeShapeType="1"/>
          </p:cNvSpPr>
          <p:nvPr/>
        </p:nvSpPr>
        <p:spPr bwMode="auto">
          <a:xfrm>
            <a:off x="5286375" y="5160963"/>
            <a:ext cx="0" cy="981075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4568" name="Grupo 69"/>
          <p:cNvGrpSpPr>
            <a:grpSpLocks/>
          </p:cNvGrpSpPr>
          <p:nvPr/>
        </p:nvGrpSpPr>
        <p:grpSpPr bwMode="auto">
          <a:xfrm>
            <a:off x="2722563" y="2881313"/>
            <a:ext cx="611187" cy="515937"/>
            <a:chOff x="2765657" y="3296451"/>
            <a:chExt cx="611008" cy="517335"/>
          </a:xfrm>
        </p:grpSpPr>
        <p:grpSp>
          <p:nvGrpSpPr>
            <p:cNvPr id="64570" name="Grupo 61"/>
            <p:cNvGrpSpPr>
              <a:grpSpLocks/>
            </p:cNvGrpSpPr>
            <p:nvPr/>
          </p:nvGrpSpPr>
          <p:grpSpPr bwMode="auto">
            <a:xfrm>
              <a:off x="2803746" y="3296451"/>
              <a:ext cx="549113" cy="458481"/>
              <a:chOff x="8441630" y="410493"/>
              <a:chExt cx="641984" cy="888198"/>
            </a:xfrm>
          </p:grpSpPr>
          <p:sp>
            <p:nvSpPr>
              <p:cNvPr id="60" name="CaixaDeTexto 59"/>
              <p:cNvSpPr txBox="1"/>
              <p:nvPr/>
            </p:nvSpPr>
            <p:spPr>
              <a:xfrm>
                <a:off x="8469461" y="410493"/>
                <a:ext cx="569623" cy="8881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pt-BR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cript MT Bold" pitchFamily="66" charset="0"/>
                    <a:cs typeface="Arial" pitchFamily="34" charset="0"/>
                  </a:rPr>
                  <a:t>i</a:t>
                </a:r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8441630" y="573930"/>
                <a:ext cx="641985" cy="715427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pt-BR" sz="1800"/>
              </a:p>
            </p:txBody>
          </p:sp>
        </p:grpSp>
        <p:sp>
          <p:nvSpPr>
            <p:cNvPr id="63" name="Retângulo 62"/>
            <p:cNvSpPr/>
            <p:nvPr/>
          </p:nvSpPr>
          <p:spPr>
            <a:xfrm>
              <a:off x="2765657" y="3334654"/>
              <a:ext cx="611008" cy="4791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pt-BR" sz="1800"/>
            </a:p>
          </p:txBody>
        </p:sp>
      </p:grpSp>
      <p:pic>
        <p:nvPicPr>
          <p:cNvPr id="64569" name="Picture 29" descr="Arterial Management Systems"/>
          <p:cNvPicPr>
            <a:picLocks noChangeAspect="1" noChangeArrowheads="1"/>
          </p:cNvPicPr>
          <p:nvPr/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862138"/>
            <a:ext cx="581025" cy="563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1443038" y="450850"/>
            <a:ext cx="6211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  <a:defRPr/>
            </a:pPr>
            <a:r>
              <a:rPr lang="pt-BR" altLang="pt-B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OPERAÇÃO DE VEÍCULOS COMERCIAIS </a:t>
            </a:r>
          </a:p>
        </p:txBody>
      </p:sp>
      <p:sp>
        <p:nvSpPr>
          <p:cNvPr id="2548739" name="Retângulo 50"/>
          <p:cNvSpPr>
            <a:spLocks noChangeArrowheads="1"/>
          </p:cNvSpPr>
          <p:nvPr/>
        </p:nvSpPr>
        <p:spPr bwMode="auto">
          <a:xfrm>
            <a:off x="249238" y="1458913"/>
            <a:ext cx="864393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Tx/>
              <a:buSzTx/>
              <a:buFont typeface="Arial" charset="0"/>
              <a:buNone/>
              <a:defRPr/>
            </a:pPr>
            <a:r>
              <a:rPr lang="pt-BR" altLang="pt-BR" sz="18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As aplicações ITS são projetadas para </a:t>
            </a:r>
            <a:r>
              <a:rPr lang="pt-BR" altLang="pt-B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permitir a comunicação entre </a:t>
            </a:r>
            <a:r>
              <a:rPr lang="pt-BR" altLang="pt-BR" sz="1800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Transportadoras</a:t>
            </a:r>
            <a:r>
              <a:rPr lang="pt-BR" altLang="pt-B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e </a:t>
            </a:r>
            <a:r>
              <a:rPr lang="pt-BR" altLang="pt-BR" sz="1800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Agências Reguladoras</a:t>
            </a:r>
            <a:r>
              <a:rPr lang="pt-BR" altLang="pt-BR" sz="18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 </a:t>
            </a:r>
          </a:p>
          <a:p>
            <a:pPr algn="just" eaLnBrk="1" hangingPunct="1">
              <a:buClrTx/>
              <a:buSzTx/>
              <a:buFont typeface="Arial" charset="0"/>
              <a:buNone/>
              <a:defRPr/>
            </a:pPr>
            <a:r>
              <a:rPr lang="pt-BR" altLang="pt-BR" sz="18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Os </a:t>
            </a:r>
            <a:r>
              <a:rPr lang="pt-BR" altLang="pt-BR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exemplos</a:t>
            </a:r>
            <a:r>
              <a:rPr lang="pt-BR" altLang="pt-BR" sz="18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incluem o </a:t>
            </a:r>
            <a:r>
              <a:rPr lang="pt-BR" altLang="pt-B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registro eletrônico e emissão de documentos, troca eletrônica de dados de inspeção</a:t>
            </a:r>
            <a:r>
              <a:rPr lang="pt-BR" altLang="pt-BR" sz="18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sistemas de proteção eletrônicos e várias </a:t>
            </a:r>
            <a:r>
              <a:rPr lang="pt-BR" altLang="pt-B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aplicações para auxiliar na operação de frota e sua segurança</a:t>
            </a:r>
            <a:r>
              <a:rPr lang="pt-BR" altLang="pt-BR" sz="18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  <a:endParaRPr lang="pt-BR" altLang="pt-BR" sz="18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65540" name="Grupo 55"/>
          <p:cNvGrpSpPr>
            <a:grpSpLocks/>
          </p:cNvGrpSpPr>
          <p:nvPr/>
        </p:nvGrpSpPr>
        <p:grpSpPr bwMode="auto">
          <a:xfrm>
            <a:off x="1857375" y="3292475"/>
            <a:ext cx="5786438" cy="3146425"/>
            <a:chOff x="1857356" y="3247783"/>
            <a:chExt cx="5786478" cy="3146684"/>
          </a:xfrm>
        </p:grpSpPr>
        <p:grpSp>
          <p:nvGrpSpPr>
            <p:cNvPr id="65541" name="Group 38"/>
            <p:cNvGrpSpPr>
              <a:grpSpLocks/>
            </p:cNvGrpSpPr>
            <p:nvPr/>
          </p:nvGrpSpPr>
          <p:grpSpPr bwMode="auto">
            <a:xfrm>
              <a:off x="1857356" y="5915378"/>
              <a:ext cx="5204817" cy="479089"/>
              <a:chOff x="1752" y="3681"/>
              <a:chExt cx="2246" cy="272"/>
            </a:xfrm>
          </p:grpSpPr>
          <p:sp>
            <p:nvSpPr>
              <p:cNvPr id="65567" name="Rectangle 32"/>
              <p:cNvSpPr>
                <a:spLocks noChangeArrowheads="1"/>
              </p:cNvSpPr>
              <p:nvPr/>
            </p:nvSpPr>
            <p:spPr bwMode="auto">
              <a:xfrm>
                <a:off x="1752" y="3714"/>
                <a:ext cx="2246" cy="22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5568" name="Picture 18" descr="Commercial Vehicle Operations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" y="3714"/>
                <a:ext cx="240" cy="22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69" name="Rectangle 14"/>
              <p:cNvSpPr>
                <a:spLocks noChangeArrowheads="1"/>
              </p:cNvSpPr>
              <p:nvPr/>
            </p:nvSpPr>
            <p:spPr bwMode="auto">
              <a:xfrm>
                <a:off x="2556" y="3681"/>
                <a:ext cx="63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600">
                    <a:latin typeface="Arial" panose="020B0604020202020204" pitchFamily="34" charset="0"/>
                    <a:cs typeface="Arial" panose="020B0604020202020204" pitchFamily="34" charset="0"/>
                  </a:rPr>
                  <a:t>Segurança Patrimonial</a:t>
                </a:r>
              </a:p>
            </p:txBody>
          </p:sp>
        </p:grpSp>
        <p:grpSp>
          <p:nvGrpSpPr>
            <p:cNvPr id="65542" name="Grupo 54"/>
            <p:cNvGrpSpPr>
              <a:grpSpLocks/>
            </p:cNvGrpSpPr>
            <p:nvPr/>
          </p:nvGrpSpPr>
          <p:grpSpPr bwMode="auto">
            <a:xfrm>
              <a:off x="1873578" y="3247783"/>
              <a:ext cx="5770256" cy="422725"/>
              <a:chOff x="1873578" y="3149151"/>
              <a:chExt cx="5770256" cy="422725"/>
            </a:xfrm>
          </p:grpSpPr>
          <p:grpSp>
            <p:nvGrpSpPr>
              <p:cNvPr id="65562" name="Group 34"/>
              <p:cNvGrpSpPr>
                <a:grpSpLocks/>
              </p:cNvGrpSpPr>
              <p:nvPr/>
            </p:nvGrpSpPr>
            <p:grpSpPr bwMode="auto">
              <a:xfrm>
                <a:off x="1873578" y="3149151"/>
                <a:ext cx="5204817" cy="399828"/>
                <a:chOff x="1759" y="1888"/>
                <a:chExt cx="2246" cy="227"/>
              </a:xfrm>
            </p:grpSpPr>
            <p:sp>
              <p:nvSpPr>
                <p:cNvPr id="65564" name="Rectangle 15"/>
                <p:cNvSpPr>
                  <a:spLocks noChangeArrowheads="1"/>
                </p:cNvSpPr>
                <p:nvPr/>
              </p:nvSpPr>
              <p:spPr bwMode="auto">
                <a:xfrm>
                  <a:off x="1759" y="1888"/>
                  <a:ext cx="2246" cy="22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5565" name="Picture 18" descr="Commercial Vehicle Operations"/>
                <p:cNvPicPr>
                  <a:picLocks noChangeAspect="1" noChangeArrowheads="1"/>
                </p:cNvPicPr>
                <p:nvPr/>
              </p:nvPicPr>
              <p:blipFill>
                <a:blip r:embed="rId3" r:link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9" y="1888"/>
                  <a:ext cx="240" cy="22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56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70" y="1901"/>
                  <a:ext cx="176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BR" altLang="pt-BR" sz="1600">
                      <a:latin typeface="Arial" panose="020B0604020202020204" pitchFamily="34" charset="0"/>
                      <a:cs typeface="Arial" panose="020B0604020202020204" pitchFamily="34" charset="0"/>
                    </a:rPr>
                    <a:t>Administração de Registros e Autorizações</a:t>
                  </a:r>
                </a:p>
              </p:txBody>
            </p:sp>
          </p:grpSp>
          <p:pic>
            <p:nvPicPr>
              <p:cNvPr id="65563" name="Picture 40" descr="Credentials Administrati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7665" y="3149151"/>
                <a:ext cx="556169" cy="4227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43" name="Grupo 53"/>
            <p:cNvGrpSpPr>
              <a:grpSpLocks/>
            </p:cNvGrpSpPr>
            <p:nvPr/>
          </p:nvGrpSpPr>
          <p:grpSpPr bwMode="auto">
            <a:xfrm>
              <a:off x="1864309" y="3828525"/>
              <a:ext cx="5772572" cy="501975"/>
              <a:chOff x="1864309" y="3151811"/>
              <a:chExt cx="5772572" cy="501975"/>
            </a:xfrm>
          </p:grpSpPr>
          <p:grpSp>
            <p:nvGrpSpPr>
              <p:cNvPr id="65557" name="Group 35"/>
              <p:cNvGrpSpPr>
                <a:grpSpLocks/>
              </p:cNvGrpSpPr>
              <p:nvPr/>
            </p:nvGrpSpPr>
            <p:grpSpPr bwMode="auto">
              <a:xfrm>
                <a:off x="1864309" y="3151811"/>
                <a:ext cx="5204817" cy="479089"/>
                <a:chOff x="1755" y="2283"/>
                <a:chExt cx="2246" cy="272"/>
              </a:xfrm>
            </p:grpSpPr>
            <p:sp>
              <p:nvSpPr>
                <p:cNvPr id="65559" name="Rectangle 26"/>
                <p:cNvSpPr>
                  <a:spLocks noChangeArrowheads="1"/>
                </p:cNvSpPr>
                <p:nvPr/>
              </p:nvSpPr>
              <p:spPr bwMode="auto">
                <a:xfrm>
                  <a:off x="1755" y="2328"/>
                  <a:ext cx="2246" cy="22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5560" name="Picture 18" descr="Commercial Vehicle Operations"/>
                <p:cNvPicPr>
                  <a:picLocks noChangeAspect="1" noChangeArrowheads="1"/>
                </p:cNvPicPr>
                <p:nvPr/>
              </p:nvPicPr>
              <p:blipFill>
                <a:blip r:embed="rId3" r:link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5" y="2328"/>
                  <a:ext cx="240" cy="22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561" name="Rectangle 11"/>
                <p:cNvSpPr>
                  <a:spLocks noChangeArrowheads="1"/>
                </p:cNvSpPr>
                <p:nvPr/>
              </p:nvSpPr>
              <p:spPr bwMode="auto">
                <a:xfrm>
                  <a:off x="2554" y="2283"/>
                  <a:ext cx="63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BR" altLang="pt-BR" sz="1600">
                      <a:latin typeface="Arial" panose="020B0604020202020204" pitchFamily="34" charset="0"/>
                      <a:cs typeface="Arial" panose="020B0604020202020204" pitchFamily="34" charset="0"/>
                    </a:rPr>
                    <a:t>Garantia da Movimentação</a:t>
                  </a:r>
                </a:p>
              </p:txBody>
            </p:sp>
          </p:grpSp>
          <p:pic>
            <p:nvPicPr>
              <p:cNvPr id="65558" name="Picture 42" descr="Safety Assuranc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0712" y="3231061"/>
                <a:ext cx="556169" cy="4227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44" name="Grupo 52"/>
            <p:cNvGrpSpPr>
              <a:grpSpLocks/>
            </p:cNvGrpSpPr>
            <p:nvPr/>
          </p:nvGrpSpPr>
          <p:grpSpPr bwMode="auto">
            <a:xfrm>
              <a:off x="1857356" y="4551043"/>
              <a:ext cx="5760986" cy="479089"/>
              <a:chOff x="1857356" y="4053624"/>
              <a:chExt cx="5760986" cy="479089"/>
            </a:xfrm>
          </p:grpSpPr>
          <p:grpSp>
            <p:nvGrpSpPr>
              <p:cNvPr id="65552" name="Group 36"/>
              <p:cNvGrpSpPr>
                <a:grpSpLocks/>
              </p:cNvGrpSpPr>
              <p:nvPr/>
            </p:nvGrpSpPr>
            <p:grpSpPr bwMode="auto">
              <a:xfrm>
                <a:off x="1857356" y="4053624"/>
                <a:ext cx="5204817" cy="479089"/>
                <a:chOff x="1752" y="2739"/>
                <a:chExt cx="2246" cy="272"/>
              </a:xfrm>
            </p:grpSpPr>
            <p:sp>
              <p:nvSpPr>
                <p:cNvPr id="65554" name="Rectangle 28"/>
                <p:cNvSpPr>
                  <a:spLocks noChangeArrowheads="1"/>
                </p:cNvSpPr>
                <p:nvPr/>
              </p:nvSpPr>
              <p:spPr bwMode="auto">
                <a:xfrm>
                  <a:off x="1752" y="2773"/>
                  <a:ext cx="2246" cy="22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5555" name="Picture 18" descr="Commercial Vehicle Operations"/>
                <p:cNvPicPr>
                  <a:picLocks noChangeAspect="1" noChangeArrowheads="1"/>
                </p:cNvPicPr>
                <p:nvPr/>
              </p:nvPicPr>
              <p:blipFill>
                <a:blip r:embed="rId3" r:link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2" y="2773"/>
                  <a:ext cx="240" cy="22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556" name="Rectangle 12"/>
                <p:cNvSpPr>
                  <a:spLocks noChangeArrowheads="1"/>
                </p:cNvSpPr>
                <p:nvPr/>
              </p:nvSpPr>
              <p:spPr bwMode="auto">
                <a:xfrm>
                  <a:off x="2555" y="2739"/>
                  <a:ext cx="63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BR" altLang="pt-BR" sz="1600">
                      <a:latin typeface="Arial" panose="020B0604020202020204" pitchFamily="34" charset="0"/>
                      <a:cs typeface="Arial" panose="020B0604020202020204" pitchFamily="34" charset="0"/>
                    </a:rPr>
                    <a:t>Acompanhamento Eletrônico</a:t>
                  </a:r>
                </a:p>
              </p:txBody>
            </p:sp>
          </p:grpSp>
          <p:pic>
            <p:nvPicPr>
              <p:cNvPr id="65553" name="Picture 44" descr="Electronic Screeni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2173" y="4101169"/>
                <a:ext cx="556169" cy="4227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45" name="Grupo 51"/>
            <p:cNvGrpSpPr>
              <a:grpSpLocks/>
            </p:cNvGrpSpPr>
            <p:nvPr/>
          </p:nvGrpSpPr>
          <p:grpSpPr bwMode="auto">
            <a:xfrm>
              <a:off x="1857356" y="5235927"/>
              <a:ext cx="5767939" cy="479089"/>
              <a:chOff x="1857356" y="4946632"/>
              <a:chExt cx="5767939" cy="479089"/>
            </a:xfrm>
          </p:grpSpPr>
          <p:grpSp>
            <p:nvGrpSpPr>
              <p:cNvPr id="65547" name="Group 37"/>
              <p:cNvGrpSpPr>
                <a:grpSpLocks/>
              </p:cNvGrpSpPr>
              <p:nvPr/>
            </p:nvGrpSpPr>
            <p:grpSpPr bwMode="auto">
              <a:xfrm>
                <a:off x="1857356" y="4946632"/>
                <a:ext cx="5204817" cy="479089"/>
                <a:chOff x="1752" y="3206"/>
                <a:chExt cx="2246" cy="272"/>
              </a:xfrm>
            </p:grpSpPr>
            <p:sp>
              <p:nvSpPr>
                <p:cNvPr id="65549" name="Rectangle 30"/>
                <p:cNvSpPr>
                  <a:spLocks noChangeArrowheads="1"/>
                </p:cNvSpPr>
                <p:nvPr/>
              </p:nvSpPr>
              <p:spPr bwMode="auto">
                <a:xfrm>
                  <a:off x="1752" y="3248"/>
                  <a:ext cx="2246" cy="22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5550" name="Picture 18" descr="Commercial Vehicle Operations"/>
                <p:cNvPicPr>
                  <a:picLocks noChangeAspect="1" noChangeArrowheads="1"/>
                </p:cNvPicPr>
                <p:nvPr/>
              </p:nvPicPr>
              <p:blipFill>
                <a:blip r:embed="rId3" r:link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2" y="3248"/>
                  <a:ext cx="240" cy="22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551" name="Rectangle 13"/>
                <p:cNvSpPr>
                  <a:spLocks noChangeArrowheads="1"/>
                </p:cNvSpPr>
                <p:nvPr/>
              </p:nvSpPr>
              <p:spPr bwMode="auto">
                <a:xfrm>
                  <a:off x="2657" y="3206"/>
                  <a:ext cx="63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BR" altLang="pt-BR" sz="1600">
                      <a:latin typeface="Arial" panose="020B0604020202020204" pitchFamily="34" charset="0"/>
                      <a:cs typeface="Arial" panose="020B0604020202020204" pitchFamily="34" charset="0"/>
                    </a:rPr>
                    <a:t>Gerenciamento de Frotas das Transportadoras</a:t>
                  </a:r>
                </a:p>
              </p:txBody>
            </p:sp>
          </p:grpSp>
          <p:pic>
            <p:nvPicPr>
              <p:cNvPr id="65548" name="Picture 46" descr="Carrier Operations &amp; Fleet Management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9126" y="4997698"/>
                <a:ext cx="556169" cy="4227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5546" name="Picture 48" descr="Security Operation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126" y="5957635"/>
              <a:ext cx="556169" cy="422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2235200" y="404813"/>
            <a:ext cx="46688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  <a:defRPr/>
            </a:pPr>
            <a:r>
              <a:rPr lang="pt-BR" altLang="pt-B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GESTÃO   DE   EMERGÊNCIAS</a:t>
            </a:r>
          </a:p>
        </p:txBody>
      </p:sp>
      <p:sp>
        <p:nvSpPr>
          <p:cNvPr id="66563" name="Rectangle 3"/>
          <p:cNvSpPr txBox="1">
            <a:spLocks/>
          </p:cNvSpPr>
          <p:nvPr/>
        </p:nvSpPr>
        <p:spPr bwMode="auto">
          <a:xfrm>
            <a:off x="428625" y="1639888"/>
            <a:ext cx="8229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</a:t>
            </a: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de produtos perigosos</a:t>
            </a: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, desdobramento de </a:t>
            </a: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médicos de emergência </a:t>
            </a:r>
            <a:r>
              <a:rPr lang="pt-BR" altLang="pt-BR" sz="18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correlatos ao tipo de produto</a:t>
            </a: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 de evacuação e atendimento de emergência de </a:t>
            </a:r>
            <a:r>
              <a:rPr lang="pt-BR" altLang="pt-BR" sz="18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</a:t>
            </a:r>
            <a:r>
              <a:rPr lang="pt-BR" altLang="pt-BR" sz="1800" b="1" u="sng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</a:t>
            </a:r>
            <a:r>
              <a:rPr lang="pt-BR" altLang="pt-BR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1800" b="1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6564" name="Grupo 85"/>
          <p:cNvGrpSpPr>
            <a:grpSpLocks/>
          </p:cNvGrpSpPr>
          <p:nvPr/>
        </p:nvGrpSpPr>
        <p:grpSpPr bwMode="auto">
          <a:xfrm>
            <a:off x="1609725" y="2781300"/>
            <a:ext cx="5929313" cy="3300413"/>
            <a:chOff x="1857356" y="2500304"/>
            <a:chExt cx="5929354" cy="3299663"/>
          </a:xfrm>
        </p:grpSpPr>
        <p:sp>
          <p:nvSpPr>
            <p:cNvPr id="87" name="Losango 86"/>
            <p:cNvSpPr/>
            <p:nvPr/>
          </p:nvSpPr>
          <p:spPr>
            <a:xfrm>
              <a:off x="7102492" y="2571726"/>
              <a:ext cx="500066" cy="714213"/>
            </a:xfrm>
            <a:prstGeom prst="diamond">
              <a:avLst/>
            </a:prstGeom>
            <a:solidFill>
              <a:srgbClr val="E3E329">
                <a:alpha val="50196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pt-BR" sz="1800"/>
            </a:p>
          </p:txBody>
        </p:sp>
        <p:grpSp>
          <p:nvGrpSpPr>
            <p:cNvPr id="66566" name="Group 58"/>
            <p:cNvGrpSpPr>
              <a:grpSpLocks/>
            </p:cNvGrpSpPr>
            <p:nvPr/>
          </p:nvGrpSpPr>
          <p:grpSpPr bwMode="auto">
            <a:xfrm>
              <a:off x="1879270" y="2500304"/>
              <a:ext cx="5764562" cy="825426"/>
              <a:chOff x="1746" y="1992"/>
              <a:chExt cx="2495" cy="228"/>
            </a:xfrm>
          </p:grpSpPr>
          <p:sp>
            <p:nvSpPr>
              <p:cNvPr id="66589" name="Rectangle 5"/>
              <p:cNvSpPr>
                <a:spLocks noChangeArrowheads="1"/>
              </p:cNvSpPr>
              <p:nvPr/>
            </p:nvSpPr>
            <p:spPr bwMode="auto">
              <a:xfrm>
                <a:off x="1749" y="1992"/>
                <a:ext cx="2246" cy="22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6590" name="Picture 25" descr="Emergency Management Systems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" y="1992"/>
                <a:ext cx="240" cy="22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91" name="Text Box 6"/>
              <p:cNvSpPr txBox="1">
                <a:spLocks noChangeArrowheads="1"/>
              </p:cNvSpPr>
              <p:nvPr/>
            </p:nvSpPr>
            <p:spPr bwMode="auto">
              <a:xfrm>
                <a:off x="2155" y="2036"/>
                <a:ext cx="1595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1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600">
                    <a:latin typeface="Arial" panose="020B0604020202020204" pitchFamily="34" charset="0"/>
                    <a:cs typeface="Arial" panose="020B0604020202020204" pitchFamily="34" charset="0"/>
                  </a:rPr>
                  <a:t>Gerenciamento de Produtos Perigosos</a:t>
                </a:r>
              </a:p>
            </p:txBody>
          </p:sp>
          <p:sp>
            <p:nvSpPr>
              <p:cNvPr id="66592" name="Line 49"/>
              <p:cNvSpPr>
                <a:spLocks noChangeShapeType="1"/>
              </p:cNvSpPr>
              <p:nvPr/>
            </p:nvSpPr>
            <p:spPr bwMode="auto">
              <a:xfrm>
                <a:off x="3996" y="1994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593" name="Line 50"/>
              <p:cNvSpPr>
                <a:spLocks noChangeShapeType="1"/>
              </p:cNvSpPr>
              <p:nvPr/>
            </p:nvSpPr>
            <p:spPr bwMode="auto">
              <a:xfrm>
                <a:off x="3996" y="2220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594" name="Line 51"/>
              <p:cNvSpPr>
                <a:spLocks noChangeShapeType="1"/>
              </p:cNvSpPr>
              <p:nvPr/>
            </p:nvSpPr>
            <p:spPr bwMode="auto">
              <a:xfrm rot="-5400000">
                <a:off x="4133" y="2106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6567" name="Group 59"/>
            <p:cNvGrpSpPr>
              <a:grpSpLocks/>
            </p:cNvGrpSpPr>
            <p:nvPr/>
          </p:nvGrpSpPr>
          <p:grpSpPr bwMode="auto">
            <a:xfrm>
              <a:off x="1858770" y="3643310"/>
              <a:ext cx="5785064" cy="868869"/>
              <a:chOff x="1746" y="2867"/>
              <a:chExt cx="2495" cy="240"/>
            </a:xfrm>
          </p:grpSpPr>
          <p:grpSp>
            <p:nvGrpSpPr>
              <p:cNvPr id="66580" name="Group 31"/>
              <p:cNvGrpSpPr>
                <a:grpSpLocks/>
              </p:cNvGrpSpPr>
              <p:nvPr/>
            </p:nvGrpSpPr>
            <p:grpSpPr bwMode="auto">
              <a:xfrm>
                <a:off x="1746" y="2867"/>
                <a:ext cx="2249" cy="227"/>
                <a:chOff x="1746" y="2931"/>
                <a:chExt cx="2249" cy="227"/>
              </a:xfrm>
            </p:grpSpPr>
            <p:grpSp>
              <p:nvGrpSpPr>
                <p:cNvPr id="66585" name="Group 24"/>
                <p:cNvGrpSpPr>
                  <a:grpSpLocks/>
                </p:cNvGrpSpPr>
                <p:nvPr/>
              </p:nvGrpSpPr>
              <p:grpSpPr bwMode="auto">
                <a:xfrm>
                  <a:off x="1746" y="2931"/>
                  <a:ext cx="2249" cy="227"/>
                  <a:chOff x="1746" y="2160"/>
                  <a:chExt cx="2249" cy="227"/>
                </a:xfrm>
              </p:grpSpPr>
              <p:sp>
                <p:nvSpPr>
                  <p:cNvPr id="6658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749" y="2160"/>
                    <a:ext cx="2246" cy="22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66588" name="Picture 25" descr="Emergency Management Systems"/>
                  <p:cNvPicPr>
                    <a:picLocks noChangeAspect="1" noChangeArrowheads="1"/>
                  </p:cNvPicPr>
                  <p:nvPr/>
                </p:nvPicPr>
                <p:blipFill>
                  <a:blip r:embed="rId3" r:link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6" y="2160"/>
                    <a:ext cx="240" cy="22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6658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040" y="2994"/>
                  <a:ext cx="1871" cy="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BR" altLang="pt-BR" sz="1600">
                      <a:latin typeface="Arial" panose="020B0604020202020204" pitchFamily="34" charset="0"/>
                      <a:cs typeface="Arial" panose="020B0604020202020204" pitchFamily="34" charset="0"/>
                    </a:rPr>
                    <a:t>Serviços de Atendimento Médico Emergencial</a:t>
                  </a:r>
                </a:p>
              </p:txBody>
            </p:sp>
          </p:grpSp>
          <p:pic>
            <p:nvPicPr>
              <p:cNvPr id="66581" name="Picture 36" descr="Emergency Medical Service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8" y="2867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82" name="Line 52"/>
              <p:cNvSpPr>
                <a:spLocks noChangeShapeType="1"/>
              </p:cNvSpPr>
              <p:nvPr/>
            </p:nvSpPr>
            <p:spPr bwMode="auto">
              <a:xfrm>
                <a:off x="3996" y="2868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583" name="Line 53"/>
              <p:cNvSpPr>
                <a:spLocks noChangeShapeType="1"/>
              </p:cNvSpPr>
              <p:nvPr/>
            </p:nvSpPr>
            <p:spPr bwMode="auto">
              <a:xfrm>
                <a:off x="3996" y="3094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584" name="Line 54"/>
              <p:cNvSpPr>
                <a:spLocks noChangeShapeType="1"/>
              </p:cNvSpPr>
              <p:nvPr/>
            </p:nvSpPr>
            <p:spPr bwMode="auto">
              <a:xfrm rot="-5400000">
                <a:off x="4133" y="2980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6568" name="Group 60"/>
            <p:cNvGrpSpPr>
              <a:grpSpLocks/>
            </p:cNvGrpSpPr>
            <p:nvPr/>
          </p:nvGrpSpPr>
          <p:grpSpPr bwMode="auto">
            <a:xfrm>
              <a:off x="1857356" y="4978161"/>
              <a:ext cx="5800751" cy="821806"/>
              <a:chOff x="1746" y="3806"/>
              <a:chExt cx="2495" cy="227"/>
            </a:xfrm>
          </p:grpSpPr>
          <p:grpSp>
            <p:nvGrpSpPr>
              <p:cNvPr id="66572" name="Group 32"/>
              <p:cNvGrpSpPr>
                <a:grpSpLocks/>
              </p:cNvGrpSpPr>
              <p:nvPr/>
            </p:nvGrpSpPr>
            <p:grpSpPr bwMode="auto">
              <a:xfrm>
                <a:off x="1746" y="3806"/>
                <a:ext cx="2249" cy="227"/>
                <a:chOff x="1746" y="3702"/>
                <a:chExt cx="2249" cy="227"/>
              </a:xfrm>
            </p:grpSpPr>
            <p:grpSp>
              <p:nvGrpSpPr>
                <p:cNvPr id="66576" name="Group 27"/>
                <p:cNvGrpSpPr>
                  <a:grpSpLocks/>
                </p:cNvGrpSpPr>
                <p:nvPr/>
              </p:nvGrpSpPr>
              <p:grpSpPr bwMode="auto">
                <a:xfrm>
                  <a:off x="1746" y="3702"/>
                  <a:ext cx="2249" cy="227"/>
                  <a:chOff x="1746" y="2160"/>
                  <a:chExt cx="2249" cy="227"/>
                </a:xfrm>
              </p:grpSpPr>
              <p:sp>
                <p:nvSpPr>
                  <p:cNvPr id="6657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749" y="2160"/>
                    <a:ext cx="2246" cy="22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66579" name="Picture 25" descr="Emergency Management Systems"/>
                  <p:cNvPicPr>
                    <a:picLocks noChangeAspect="1" noChangeArrowheads="1"/>
                  </p:cNvPicPr>
                  <p:nvPr/>
                </p:nvPicPr>
                <p:blipFill>
                  <a:blip r:embed="rId3" r:link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6" y="2160"/>
                    <a:ext cx="240" cy="22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6657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51" y="3752"/>
                  <a:ext cx="1055" cy="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BR" altLang="pt-BR" sz="1600">
                      <a:latin typeface="Arial" panose="020B0604020202020204" pitchFamily="34" charset="0"/>
                      <a:cs typeface="Arial" panose="020B0604020202020204" pitchFamily="34" charset="0"/>
                    </a:rPr>
                    <a:t>Atendimento e Cobertura</a:t>
                  </a:r>
                </a:p>
              </p:txBody>
            </p:sp>
          </p:grpSp>
          <p:sp>
            <p:nvSpPr>
              <p:cNvPr id="66573" name="Line 55"/>
              <p:cNvSpPr>
                <a:spLocks noChangeShapeType="1"/>
              </p:cNvSpPr>
              <p:nvPr/>
            </p:nvSpPr>
            <p:spPr bwMode="auto">
              <a:xfrm>
                <a:off x="3996" y="3808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574" name="Line 56"/>
              <p:cNvSpPr>
                <a:spLocks noChangeShapeType="1"/>
              </p:cNvSpPr>
              <p:nvPr/>
            </p:nvSpPr>
            <p:spPr bwMode="auto">
              <a:xfrm>
                <a:off x="3996" y="4030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575" name="Line 57"/>
              <p:cNvSpPr>
                <a:spLocks noChangeShapeType="1"/>
              </p:cNvSpPr>
              <p:nvPr/>
            </p:nvSpPr>
            <p:spPr bwMode="auto">
              <a:xfrm rot="-5400000">
                <a:off x="4133" y="3920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6569" name="CaixaDeTexto 90"/>
            <p:cNvSpPr txBox="1">
              <a:spLocks noChangeArrowheads="1"/>
            </p:cNvSpPr>
            <p:nvPr/>
          </p:nvSpPr>
          <p:spPr bwMode="auto">
            <a:xfrm>
              <a:off x="7143768" y="5071608"/>
              <a:ext cx="642942" cy="63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panose="020B0604020202020204" pitchFamily="34" charset="0"/>
                  <a:cs typeface="Arial" panose="020B0604020202020204" pitchFamily="34" charset="0"/>
                </a:rPr>
                <a:t>Rota de Fuga</a:t>
              </a:r>
            </a:p>
          </p:txBody>
        </p:sp>
        <p:sp>
          <p:nvSpPr>
            <p:cNvPr id="92" name="Seta para cima 91"/>
            <p:cNvSpPr/>
            <p:nvPr/>
          </p:nvSpPr>
          <p:spPr>
            <a:xfrm>
              <a:off x="7156468" y="5200028"/>
              <a:ext cx="71438" cy="357106"/>
            </a:xfrm>
            <a:prstGeom prst="upArrow">
              <a:avLst/>
            </a:prstGeom>
            <a:solidFill>
              <a:srgbClr val="FC1010"/>
            </a:solidFill>
            <a:ln>
              <a:solidFill>
                <a:srgbClr val="FC1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pt-BR" sz="180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6571" name="CaixaDeTexto 92"/>
            <p:cNvSpPr txBox="1">
              <a:spLocks noChangeArrowheads="1"/>
            </p:cNvSpPr>
            <p:nvPr/>
          </p:nvSpPr>
          <p:spPr bwMode="auto">
            <a:xfrm>
              <a:off x="6988192" y="2581252"/>
              <a:ext cx="785818" cy="63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panose="020B0604020202020204" pitchFamily="34" charset="0"/>
                  <a:cs typeface="Arial" panose="020B0604020202020204" pitchFamily="34" charset="0"/>
                </a:rPr>
                <a:t>Classe do Produto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upo 34"/>
          <p:cNvGrpSpPr>
            <a:grpSpLocks/>
          </p:cNvGrpSpPr>
          <p:nvPr/>
        </p:nvGrpSpPr>
        <p:grpSpPr bwMode="auto">
          <a:xfrm>
            <a:off x="466725" y="1876425"/>
            <a:ext cx="8166100" cy="3681413"/>
            <a:chOff x="552450" y="1830163"/>
            <a:chExt cx="8166100" cy="3681637"/>
          </a:xfrm>
        </p:grpSpPr>
        <p:sp>
          <p:nvSpPr>
            <p:cNvPr id="67588" name="Text Box 9"/>
            <p:cNvSpPr txBox="1">
              <a:spLocks noChangeArrowheads="1"/>
            </p:cNvSpPr>
            <p:nvPr/>
          </p:nvSpPr>
          <p:spPr bwMode="auto">
            <a:xfrm>
              <a:off x="6111875" y="3336792"/>
              <a:ext cx="1460500" cy="33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  <a:cs typeface="Arial" panose="020B0604020202020204" pitchFamily="34" charset="0"/>
                </a:rPr>
                <a:t>Rastreamento</a:t>
              </a:r>
            </a:p>
          </p:txBody>
        </p:sp>
        <p:sp>
          <p:nvSpPr>
            <p:cNvPr id="67589" name="Text Box 11"/>
            <p:cNvSpPr txBox="1">
              <a:spLocks noChangeArrowheads="1"/>
            </p:cNvSpPr>
            <p:nvPr/>
          </p:nvSpPr>
          <p:spPr bwMode="auto">
            <a:xfrm>
              <a:off x="1014413" y="3857524"/>
              <a:ext cx="2057400" cy="33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  <a:cs typeface="Arial" panose="020B0604020202020204" pitchFamily="34" charset="0"/>
                </a:rPr>
                <a:t>Detecção de Veículo</a:t>
              </a:r>
            </a:p>
          </p:txBody>
        </p:sp>
        <p:sp>
          <p:nvSpPr>
            <p:cNvPr id="67590" name="Text Box 19"/>
            <p:cNvSpPr txBox="1">
              <a:spLocks noChangeArrowheads="1"/>
            </p:cNvSpPr>
            <p:nvPr/>
          </p:nvSpPr>
          <p:spPr bwMode="auto">
            <a:xfrm>
              <a:off x="5710238" y="4476687"/>
              <a:ext cx="2362200" cy="33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  <a:cs typeface="Arial" panose="020B0604020202020204" pitchFamily="34" charset="0"/>
                </a:rPr>
                <a:t>Habilitação do Motorista</a:t>
              </a:r>
            </a:p>
          </p:txBody>
        </p:sp>
        <p:sp>
          <p:nvSpPr>
            <p:cNvPr id="67591" name="Text Box 21"/>
            <p:cNvSpPr txBox="1">
              <a:spLocks noChangeArrowheads="1"/>
            </p:cNvSpPr>
            <p:nvPr/>
          </p:nvSpPr>
          <p:spPr bwMode="auto">
            <a:xfrm>
              <a:off x="920750" y="5143478"/>
              <a:ext cx="2293938" cy="33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  <a:cs typeface="Arial" panose="020B0604020202020204" pitchFamily="34" charset="0"/>
                </a:rPr>
                <a:t>Planejamento de Rotas</a:t>
              </a:r>
            </a:p>
          </p:txBody>
        </p:sp>
        <p:sp>
          <p:nvSpPr>
            <p:cNvPr id="67592" name="Line 45"/>
            <p:cNvSpPr>
              <a:spLocks noChangeShapeType="1"/>
            </p:cNvSpPr>
            <p:nvPr/>
          </p:nvSpPr>
          <p:spPr bwMode="auto">
            <a:xfrm rot="-5400000">
              <a:off x="4895851" y="3235325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593" name="Line 46"/>
            <p:cNvSpPr>
              <a:spLocks noChangeShapeType="1"/>
            </p:cNvSpPr>
            <p:nvPr/>
          </p:nvSpPr>
          <p:spPr bwMode="auto">
            <a:xfrm rot="-5400000">
              <a:off x="3317875" y="3975101"/>
              <a:ext cx="2651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594" name="Rectangle 47"/>
            <p:cNvSpPr>
              <a:spLocks noChangeArrowheads="1"/>
            </p:cNvSpPr>
            <p:nvPr/>
          </p:nvSpPr>
          <p:spPr bwMode="auto">
            <a:xfrm>
              <a:off x="557213" y="3773488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95" name="Rectangle 48"/>
            <p:cNvSpPr>
              <a:spLocks noChangeArrowheads="1"/>
            </p:cNvSpPr>
            <p:nvPr/>
          </p:nvSpPr>
          <p:spPr bwMode="auto">
            <a:xfrm>
              <a:off x="5153025" y="3284538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96" name="Line 49"/>
            <p:cNvSpPr>
              <a:spLocks noChangeShapeType="1"/>
            </p:cNvSpPr>
            <p:nvPr/>
          </p:nvSpPr>
          <p:spPr bwMode="auto">
            <a:xfrm rot="-5400000">
              <a:off x="4379913" y="5043487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597" name="Line 50"/>
            <p:cNvSpPr>
              <a:spLocks noChangeShapeType="1"/>
            </p:cNvSpPr>
            <p:nvPr/>
          </p:nvSpPr>
          <p:spPr bwMode="auto">
            <a:xfrm rot="-5400000">
              <a:off x="4887913" y="4392612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598" name="Rectangle 51"/>
            <p:cNvSpPr>
              <a:spLocks noChangeArrowheads="1"/>
            </p:cNvSpPr>
            <p:nvPr/>
          </p:nvSpPr>
          <p:spPr bwMode="auto">
            <a:xfrm>
              <a:off x="5140325" y="4437063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99" name="Rectangle 52"/>
            <p:cNvSpPr>
              <a:spLocks noChangeArrowheads="1"/>
            </p:cNvSpPr>
            <p:nvPr/>
          </p:nvSpPr>
          <p:spPr bwMode="auto">
            <a:xfrm>
              <a:off x="552450" y="5080000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0" name="Line 53"/>
            <p:cNvSpPr>
              <a:spLocks noChangeShapeType="1"/>
            </p:cNvSpPr>
            <p:nvPr/>
          </p:nvSpPr>
          <p:spPr bwMode="auto">
            <a:xfrm rot="-5400000">
              <a:off x="4375151" y="3740150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7601" name="Grupo 40"/>
            <p:cNvGrpSpPr>
              <a:grpSpLocks/>
            </p:cNvGrpSpPr>
            <p:nvPr/>
          </p:nvGrpSpPr>
          <p:grpSpPr bwMode="auto">
            <a:xfrm>
              <a:off x="1879268" y="1830163"/>
              <a:ext cx="5894996" cy="825425"/>
              <a:chOff x="1879268" y="2500298"/>
              <a:chExt cx="5894996" cy="825425"/>
            </a:xfrm>
          </p:grpSpPr>
          <p:sp>
            <p:nvSpPr>
              <p:cNvPr id="51" name="Losango 50"/>
              <p:cNvSpPr/>
              <p:nvPr/>
            </p:nvSpPr>
            <p:spPr>
              <a:xfrm>
                <a:off x="7100888" y="2571740"/>
                <a:ext cx="500062" cy="714418"/>
              </a:xfrm>
              <a:prstGeom prst="diamond">
                <a:avLst/>
              </a:prstGeom>
              <a:solidFill>
                <a:srgbClr val="E3E329">
                  <a:alpha val="50196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pt-BR" sz="1800"/>
              </a:p>
            </p:txBody>
          </p:sp>
          <p:grpSp>
            <p:nvGrpSpPr>
              <p:cNvPr id="67603" name="Grupo 37"/>
              <p:cNvGrpSpPr>
                <a:grpSpLocks/>
              </p:cNvGrpSpPr>
              <p:nvPr/>
            </p:nvGrpSpPr>
            <p:grpSpPr bwMode="auto">
              <a:xfrm>
                <a:off x="1879268" y="2500298"/>
                <a:ext cx="5894996" cy="825425"/>
                <a:chOff x="1879268" y="2500298"/>
                <a:chExt cx="5894996" cy="825425"/>
              </a:xfrm>
            </p:grpSpPr>
            <p:grpSp>
              <p:nvGrpSpPr>
                <p:cNvPr id="67604" name="Group 58"/>
                <p:cNvGrpSpPr>
                  <a:grpSpLocks/>
                </p:cNvGrpSpPr>
                <p:nvPr/>
              </p:nvGrpSpPr>
              <p:grpSpPr bwMode="auto">
                <a:xfrm>
                  <a:off x="1879268" y="2500298"/>
                  <a:ext cx="5764562" cy="825425"/>
                  <a:chOff x="1746" y="1992"/>
                  <a:chExt cx="2495" cy="228"/>
                </a:xfrm>
              </p:grpSpPr>
              <p:sp>
                <p:nvSpPr>
                  <p:cNvPr id="67606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749" y="1992"/>
                    <a:ext cx="2246" cy="22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67607" name="Picture 25" descr="Emergency Management Systems"/>
                  <p:cNvPicPr>
                    <a:picLocks noChangeAspect="1" noChangeArrowheads="1"/>
                  </p:cNvPicPr>
                  <p:nvPr/>
                </p:nvPicPr>
                <p:blipFill>
                  <a:blip r:embed="rId3" r:link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6" y="1992"/>
                    <a:ext cx="240" cy="22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760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5" y="2039"/>
                    <a:ext cx="1595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1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pt-BR" altLang="pt-BR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Gerenciamento de Produtos Perigosos</a:t>
                    </a:r>
                  </a:p>
                </p:txBody>
              </p:sp>
              <p:sp>
                <p:nvSpPr>
                  <p:cNvPr id="6760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996" y="1994"/>
                    <a:ext cx="24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761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996" y="2220"/>
                    <a:ext cx="24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7611" name="Line 5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133" y="2106"/>
                    <a:ext cx="21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67605" name="CaixaDeTexto 53"/>
                <p:cNvSpPr txBox="1">
                  <a:spLocks noChangeArrowheads="1"/>
                </p:cNvSpPr>
                <p:nvPr/>
              </p:nvSpPr>
              <p:spPr bwMode="auto">
                <a:xfrm>
                  <a:off x="6988496" y="2581251"/>
                  <a:ext cx="785768" cy="6396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1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BR" altLang="pt-BR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Classe do Produto</a:t>
                  </a:r>
                </a:p>
              </p:txBody>
            </p:sp>
          </p:grpSp>
        </p:grpSp>
      </p:grpSp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2235200" y="404813"/>
            <a:ext cx="46688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  <a:defRPr/>
            </a:pPr>
            <a:r>
              <a:rPr lang="pt-BR" altLang="pt-B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GESTÃO   DE   EMERGÊNCIAS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373688" y="441325"/>
            <a:ext cx="110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Detalhamento das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Emergências</a:t>
            </a:r>
          </a:p>
        </p:txBody>
      </p:sp>
      <p:sp>
        <p:nvSpPr>
          <p:cNvPr id="2193411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9900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Diagrama simplificado da </a:t>
            </a:r>
            <a:r>
              <a:rPr lang="pt-BR" altLang="pt-BR" sz="19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Arquitetura Lógica</a:t>
            </a:r>
            <a:r>
              <a:rPr lang="pt-BR" alt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do Modelo Nacional Americano de ITS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H="1">
            <a:off x="2952750" y="52959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2114550" y="46863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6559550" y="723900"/>
            <a:ext cx="1295400" cy="3124200"/>
            <a:chOff x="4944" y="480"/>
            <a:chExt cx="816" cy="1968"/>
          </a:xfrm>
        </p:grpSpPr>
        <p:sp>
          <p:nvSpPr>
            <p:cNvPr id="68701" name="Oval 7"/>
            <p:cNvSpPr>
              <a:spLocks noChangeArrowheads="1"/>
            </p:cNvSpPr>
            <p:nvPr/>
          </p:nvSpPr>
          <p:spPr bwMode="auto">
            <a:xfrm>
              <a:off x="4944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8702" name="Oval 8"/>
            <p:cNvSpPr>
              <a:spLocks noChangeArrowheads="1"/>
            </p:cNvSpPr>
            <p:nvPr/>
          </p:nvSpPr>
          <p:spPr bwMode="auto">
            <a:xfrm>
              <a:off x="4944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</p:grpSp>
      <p:grpSp>
        <p:nvGrpSpPr>
          <p:cNvPr id="68615" name="Group 9"/>
          <p:cNvGrpSpPr>
            <a:grpSpLocks/>
          </p:cNvGrpSpPr>
          <p:nvPr/>
        </p:nvGrpSpPr>
        <p:grpSpPr bwMode="auto">
          <a:xfrm>
            <a:off x="3765550" y="723900"/>
            <a:ext cx="1295400" cy="5105400"/>
            <a:chOff x="2880" y="480"/>
            <a:chExt cx="816" cy="3216"/>
          </a:xfrm>
        </p:grpSpPr>
        <p:sp>
          <p:nvSpPr>
            <p:cNvPr id="68698" name="Oval 10"/>
            <p:cNvSpPr>
              <a:spLocks noChangeArrowheads="1"/>
            </p:cNvSpPr>
            <p:nvPr/>
          </p:nvSpPr>
          <p:spPr bwMode="auto">
            <a:xfrm>
              <a:off x="2880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8699" name="Oval 11"/>
            <p:cNvSpPr>
              <a:spLocks noChangeArrowheads="1"/>
            </p:cNvSpPr>
            <p:nvPr/>
          </p:nvSpPr>
          <p:spPr bwMode="auto">
            <a:xfrm>
              <a:off x="2880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8700" name="Oval 12"/>
            <p:cNvSpPr>
              <a:spLocks noChangeArrowheads="1"/>
            </p:cNvSpPr>
            <p:nvPr/>
          </p:nvSpPr>
          <p:spPr bwMode="auto">
            <a:xfrm>
              <a:off x="2880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</p:grpSp>
      <p:grpSp>
        <p:nvGrpSpPr>
          <p:cNvPr id="68616" name="Group 13"/>
          <p:cNvGrpSpPr>
            <a:grpSpLocks/>
          </p:cNvGrpSpPr>
          <p:nvPr/>
        </p:nvGrpSpPr>
        <p:grpSpPr bwMode="auto">
          <a:xfrm>
            <a:off x="946150" y="723900"/>
            <a:ext cx="1295400" cy="5105400"/>
            <a:chOff x="896" y="480"/>
            <a:chExt cx="816" cy="3216"/>
          </a:xfrm>
        </p:grpSpPr>
        <p:sp>
          <p:nvSpPr>
            <p:cNvPr id="68695" name="Oval 14"/>
            <p:cNvSpPr>
              <a:spLocks noChangeArrowheads="1"/>
            </p:cNvSpPr>
            <p:nvPr/>
          </p:nvSpPr>
          <p:spPr bwMode="auto">
            <a:xfrm>
              <a:off x="896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8696" name="Oval 15"/>
            <p:cNvSpPr>
              <a:spLocks noChangeArrowheads="1"/>
            </p:cNvSpPr>
            <p:nvPr/>
          </p:nvSpPr>
          <p:spPr bwMode="auto">
            <a:xfrm>
              <a:off x="896" y="1712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8697" name="Oval 16"/>
            <p:cNvSpPr>
              <a:spLocks noChangeArrowheads="1"/>
            </p:cNvSpPr>
            <p:nvPr/>
          </p:nvSpPr>
          <p:spPr bwMode="auto">
            <a:xfrm>
              <a:off x="896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1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endParaRPr lang="pt-BR" altLang="pt-BR"/>
            </a:p>
          </p:txBody>
        </p:sp>
      </p:grpSp>
      <p:sp>
        <p:nvSpPr>
          <p:cNvPr id="68617" name="Line 17"/>
          <p:cNvSpPr>
            <a:spLocks noChangeShapeType="1"/>
          </p:cNvSpPr>
          <p:nvPr/>
        </p:nvSpPr>
        <p:spPr bwMode="auto">
          <a:xfrm flipH="1" flipV="1">
            <a:off x="3105150" y="8763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18" name="Line 18"/>
          <p:cNvSpPr>
            <a:spLocks noChangeShapeType="1"/>
          </p:cNvSpPr>
          <p:nvPr/>
        </p:nvSpPr>
        <p:spPr bwMode="auto">
          <a:xfrm rot="21298084" flipH="1">
            <a:off x="2192338" y="893763"/>
            <a:ext cx="928687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19" name="Line 19"/>
          <p:cNvSpPr>
            <a:spLocks noChangeShapeType="1"/>
          </p:cNvSpPr>
          <p:nvPr/>
        </p:nvSpPr>
        <p:spPr bwMode="auto">
          <a:xfrm>
            <a:off x="2190750" y="14859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20" name="Line 20"/>
          <p:cNvSpPr>
            <a:spLocks noChangeShapeType="1"/>
          </p:cNvSpPr>
          <p:nvPr/>
        </p:nvSpPr>
        <p:spPr bwMode="auto">
          <a:xfrm flipV="1">
            <a:off x="3105150" y="13335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21" name="Rectangle 21"/>
          <p:cNvSpPr>
            <a:spLocks noChangeArrowheads="1"/>
          </p:cNvSpPr>
          <p:nvPr/>
        </p:nvSpPr>
        <p:spPr bwMode="auto">
          <a:xfrm>
            <a:off x="200025" y="2019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Instituição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Financeira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68622" name="Line 22"/>
          <p:cNvSpPr>
            <a:spLocks noChangeShapeType="1"/>
          </p:cNvSpPr>
          <p:nvPr/>
        </p:nvSpPr>
        <p:spPr bwMode="auto">
          <a:xfrm flipV="1">
            <a:off x="590550" y="1485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23" name="Line 23"/>
          <p:cNvSpPr>
            <a:spLocks noChangeShapeType="1"/>
          </p:cNvSpPr>
          <p:nvPr/>
        </p:nvSpPr>
        <p:spPr bwMode="auto">
          <a:xfrm flipV="1">
            <a:off x="2114550" y="22479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24" name="Line 24"/>
          <p:cNvSpPr>
            <a:spLocks noChangeShapeType="1"/>
          </p:cNvSpPr>
          <p:nvPr/>
        </p:nvSpPr>
        <p:spPr bwMode="auto">
          <a:xfrm flipV="1">
            <a:off x="2724150" y="1587500"/>
            <a:ext cx="11430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25" name="Line 25"/>
          <p:cNvSpPr>
            <a:spLocks noChangeShapeType="1"/>
          </p:cNvSpPr>
          <p:nvPr/>
        </p:nvSpPr>
        <p:spPr bwMode="auto">
          <a:xfrm flipH="1">
            <a:off x="3181350" y="174307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26" name="Line 26"/>
          <p:cNvSpPr>
            <a:spLocks noChangeShapeType="1"/>
          </p:cNvSpPr>
          <p:nvPr/>
        </p:nvSpPr>
        <p:spPr bwMode="auto">
          <a:xfrm flipH="1">
            <a:off x="2190750" y="26289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27" name="Rectangle 27"/>
          <p:cNvSpPr>
            <a:spLocks noChangeArrowheads="1"/>
          </p:cNvSpPr>
          <p:nvPr/>
        </p:nvSpPr>
        <p:spPr bwMode="auto">
          <a:xfrm>
            <a:off x="2095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Comercial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68628" name="Line 28"/>
          <p:cNvSpPr>
            <a:spLocks noChangeShapeType="1"/>
          </p:cNvSpPr>
          <p:nvPr/>
        </p:nvSpPr>
        <p:spPr bwMode="auto">
          <a:xfrm flipV="1">
            <a:off x="985838" y="3743325"/>
            <a:ext cx="290512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29" name="Rectangle 29"/>
          <p:cNvSpPr>
            <a:spLocks noChangeArrowheads="1"/>
          </p:cNvSpPr>
          <p:nvPr/>
        </p:nvSpPr>
        <p:spPr bwMode="auto">
          <a:xfrm>
            <a:off x="209550" y="5967413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Básico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68630" name="Line 30"/>
          <p:cNvSpPr>
            <a:spLocks noChangeShapeType="1"/>
          </p:cNvSpPr>
          <p:nvPr/>
        </p:nvSpPr>
        <p:spPr bwMode="auto">
          <a:xfrm flipV="1">
            <a:off x="2038350" y="1790700"/>
            <a:ext cx="2057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31" name="Line 31"/>
          <p:cNvSpPr>
            <a:spLocks noChangeShapeType="1"/>
          </p:cNvSpPr>
          <p:nvPr/>
        </p:nvSpPr>
        <p:spPr bwMode="auto">
          <a:xfrm>
            <a:off x="2952750" y="46863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32" name="Line 32"/>
          <p:cNvSpPr>
            <a:spLocks noChangeShapeType="1"/>
          </p:cNvSpPr>
          <p:nvPr/>
        </p:nvSpPr>
        <p:spPr bwMode="auto">
          <a:xfrm flipH="1" flipV="1">
            <a:off x="2266950" y="52197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33" name="Line 33"/>
          <p:cNvSpPr>
            <a:spLocks noChangeShapeType="1"/>
          </p:cNvSpPr>
          <p:nvPr/>
        </p:nvSpPr>
        <p:spPr bwMode="auto">
          <a:xfrm flipV="1">
            <a:off x="619125" y="55721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34" name="Line 34"/>
          <p:cNvSpPr>
            <a:spLocks noChangeShapeType="1"/>
          </p:cNvSpPr>
          <p:nvPr/>
        </p:nvSpPr>
        <p:spPr bwMode="auto">
          <a:xfrm flipH="1" flipV="1">
            <a:off x="2952750" y="41529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35" name="Line 35"/>
          <p:cNvSpPr>
            <a:spLocks noChangeShapeType="1"/>
          </p:cNvSpPr>
          <p:nvPr/>
        </p:nvSpPr>
        <p:spPr bwMode="auto">
          <a:xfrm flipV="1">
            <a:off x="2952750" y="1866900"/>
            <a:ext cx="1254125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8636" name="Group 36"/>
          <p:cNvGrpSpPr>
            <a:grpSpLocks/>
          </p:cNvGrpSpPr>
          <p:nvPr/>
        </p:nvGrpSpPr>
        <p:grpSpPr bwMode="auto">
          <a:xfrm>
            <a:off x="3733800" y="3619500"/>
            <a:ext cx="533400" cy="1143000"/>
            <a:chOff x="2352" y="2256"/>
            <a:chExt cx="336" cy="720"/>
          </a:xfrm>
        </p:grpSpPr>
        <p:sp>
          <p:nvSpPr>
            <p:cNvPr id="68693" name="Line 37"/>
            <p:cNvSpPr>
              <a:spLocks noChangeShapeType="1"/>
            </p:cNvSpPr>
            <p:nvPr/>
          </p:nvSpPr>
          <p:spPr bwMode="auto">
            <a:xfrm flipH="1" flipV="1">
              <a:off x="2352" y="254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694" name="Line 38"/>
            <p:cNvSpPr>
              <a:spLocks noChangeShapeType="1"/>
            </p:cNvSpPr>
            <p:nvPr/>
          </p:nvSpPr>
          <p:spPr bwMode="auto">
            <a:xfrm flipV="1">
              <a:off x="2352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8637" name="Line 39"/>
          <p:cNvSpPr>
            <a:spLocks noChangeShapeType="1"/>
          </p:cNvSpPr>
          <p:nvPr/>
        </p:nvSpPr>
        <p:spPr bwMode="auto">
          <a:xfrm>
            <a:off x="4781550" y="37719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38" name="Line 40"/>
          <p:cNvSpPr>
            <a:spLocks noChangeShapeType="1"/>
          </p:cNvSpPr>
          <p:nvPr/>
        </p:nvSpPr>
        <p:spPr bwMode="auto">
          <a:xfrm flipH="1">
            <a:off x="4552950" y="40767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39" name="Line 41"/>
          <p:cNvSpPr>
            <a:spLocks noChangeShapeType="1"/>
          </p:cNvSpPr>
          <p:nvPr/>
        </p:nvSpPr>
        <p:spPr bwMode="auto">
          <a:xfrm flipV="1">
            <a:off x="5010150" y="3619500"/>
            <a:ext cx="1676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40" name="Rectangle 42"/>
          <p:cNvSpPr>
            <a:spLocks noChangeArrowheads="1"/>
          </p:cNvSpPr>
          <p:nvPr/>
        </p:nvSpPr>
        <p:spPr bwMode="auto">
          <a:xfrm>
            <a:off x="5314950" y="56769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Tráfego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68641" name="Rectangle 43"/>
          <p:cNvSpPr>
            <a:spLocks noChangeArrowheads="1"/>
          </p:cNvSpPr>
          <p:nvPr/>
        </p:nvSpPr>
        <p:spPr bwMode="auto">
          <a:xfrm>
            <a:off x="79057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Planejadores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ITS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68642" name="Line 44"/>
          <p:cNvSpPr>
            <a:spLocks noChangeShapeType="1"/>
          </p:cNvSpPr>
          <p:nvPr/>
        </p:nvSpPr>
        <p:spPr bwMode="auto">
          <a:xfrm>
            <a:off x="7829550" y="3390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43" name="Line 45"/>
          <p:cNvSpPr>
            <a:spLocks noChangeShapeType="1"/>
          </p:cNvSpPr>
          <p:nvPr/>
        </p:nvSpPr>
        <p:spPr bwMode="auto">
          <a:xfrm>
            <a:off x="5010150" y="1562100"/>
            <a:ext cx="1066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44" name="Line 46"/>
          <p:cNvSpPr>
            <a:spLocks noChangeShapeType="1"/>
          </p:cNvSpPr>
          <p:nvPr/>
        </p:nvSpPr>
        <p:spPr bwMode="auto">
          <a:xfrm flipH="1">
            <a:off x="4933950" y="34671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45" name="Line 47"/>
          <p:cNvSpPr>
            <a:spLocks noChangeShapeType="1"/>
          </p:cNvSpPr>
          <p:nvPr/>
        </p:nvSpPr>
        <p:spPr bwMode="auto">
          <a:xfrm flipH="1" flipV="1">
            <a:off x="4171950" y="24003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46" name="Line 48"/>
          <p:cNvSpPr>
            <a:spLocks noChangeShapeType="1"/>
          </p:cNvSpPr>
          <p:nvPr/>
        </p:nvSpPr>
        <p:spPr bwMode="auto">
          <a:xfrm flipV="1">
            <a:off x="4171950" y="18669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47" name="Line 49"/>
          <p:cNvSpPr>
            <a:spLocks noChangeShapeType="1"/>
          </p:cNvSpPr>
          <p:nvPr/>
        </p:nvSpPr>
        <p:spPr bwMode="auto">
          <a:xfrm>
            <a:off x="4829175" y="1719263"/>
            <a:ext cx="341313" cy="68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48" name="Line 50"/>
          <p:cNvSpPr>
            <a:spLocks noChangeShapeType="1"/>
          </p:cNvSpPr>
          <p:nvPr/>
        </p:nvSpPr>
        <p:spPr bwMode="auto">
          <a:xfrm flipH="1">
            <a:off x="4857750" y="24003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49" name="Line 51"/>
          <p:cNvSpPr>
            <a:spLocks noChangeShapeType="1"/>
          </p:cNvSpPr>
          <p:nvPr/>
        </p:nvSpPr>
        <p:spPr bwMode="auto">
          <a:xfrm>
            <a:off x="5086350" y="14097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50" name="Rectangle 52"/>
          <p:cNvSpPr>
            <a:spLocks noChangeArrowheads="1"/>
          </p:cNvSpPr>
          <p:nvPr/>
        </p:nvSpPr>
        <p:spPr bwMode="auto">
          <a:xfrm>
            <a:off x="5924550" y="17907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Polícia /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Bombeiros</a:t>
            </a:r>
          </a:p>
        </p:txBody>
      </p:sp>
      <p:sp>
        <p:nvSpPr>
          <p:cNvPr id="68651" name="Line 53"/>
          <p:cNvSpPr>
            <a:spLocks noChangeShapeType="1"/>
          </p:cNvSpPr>
          <p:nvPr/>
        </p:nvSpPr>
        <p:spPr bwMode="auto">
          <a:xfrm flipH="1" flipV="1">
            <a:off x="5924550" y="8001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52" name="Line 54"/>
          <p:cNvSpPr>
            <a:spLocks noChangeShapeType="1"/>
          </p:cNvSpPr>
          <p:nvPr/>
        </p:nvSpPr>
        <p:spPr bwMode="auto">
          <a:xfrm flipH="1">
            <a:off x="5010150" y="8001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53" name="Line 55"/>
          <p:cNvSpPr>
            <a:spLocks noChangeShapeType="1"/>
          </p:cNvSpPr>
          <p:nvPr/>
        </p:nvSpPr>
        <p:spPr bwMode="auto">
          <a:xfrm>
            <a:off x="5057775" y="117633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54" name="Line 56"/>
          <p:cNvSpPr>
            <a:spLocks noChangeShapeType="1"/>
          </p:cNvSpPr>
          <p:nvPr/>
        </p:nvSpPr>
        <p:spPr bwMode="auto">
          <a:xfrm flipV="1">
            <a:off x="5862638" y="1319213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55" name="Line 57"/>
          <p:cNvSpPr>
            <a:spLocks noChangeShapeType="1"/>
          </p:cNvSpPr>
          <p:nvPr/>
        </p:nvSpPr>
        <p:spPr bwMode="auto">
          <a:xfrm>
            <a:off x="4248150" y="58293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56" name="Line 58"/>
          <p:cNvSpPr>
            <a:spLocks noChangeShapeType="1"/>
          </p:cNvSpPr>
          <p:nvPr/>
        </p:nvSpPr>
        <p:spPr bwMode="auto">
          <a:xfrm>
            <a:off x="4552950" y="65151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57" name="Line 59"/>
          <p:cNvSpPr>
            <a:spLocks noChangeShapeType="1"/>
          </p:cNvSpPr>
          <p:nvPr/>
        </p:nvSpPr>
        <p:spPr bwMode="auto">
          <a:xfrm flipV="1">
            <a:off x="8896350" y="14859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58" name="Line 60"/>
          <p:cNvSpPr>
            <a:spLocks noChangeShapeType="1"/>
          </p:cNvSpPr>
          <p:nvPr/>
        </p:nvSpPr>
        <p:spPr bwMode="auto">
          <a:xfrm flipH="1" flipV="1">
            <a:off x="7829550" y="11049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59" name="Line 61"/>
          <p:cNvSpPr>
            <a:spLocks noChangeShapeType="1"/>
          </p:cNvSpPr>
          <p:nvPr/>
        </p:nvSpPr>
        <p:spPr bwMode="auto">
          <a:xfrm>
            <a:off x="7829550" y="14097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60" name="Line 62"/>
          <p:cNvSpPr>
            <a:spLocks noChangeShapeType="1"/>
          </p:cNvSpPr>
          <p:nvPr/>
        </p:nvSpPr>
        <p:spPr bwMode="auto">
          <a:xfrm>
            <a:off x="8743950" y="17145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61" name="Line 63"/>
          <p:cNvSpPr>
            <a:spLocks noChangeShapeType="1"/>
          </p:cNvSpPr>
          <p:nvPr/>
        </p:nvSpPr>
        <p:spPr bwMode="auto">
          <a:xfrm>
            <a:off x="4933950" y="56007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62" name="Line 64"/>
          <p:cNvSpPr>
            <a:spLocks noChangeShapeType="1"/>
          </p:cNvSpPr>
          <p:nvPr/>
        </p:nvSpPr>
        <p:spPr bwMode="auto">
          <a:xfrm flipH="1">
            <a:off x="4781550" y="63627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63" name="Line 65"/>
          <p:cNvSpPr>
            <a:spLocks noChangeShapeType="1"/>
          </p:cNvSpPr>
          <p:nvPr/>
        </p:nvSpPr>
        <p:spPr bwMode="auto">
          <a:xfrm flipH="1" flipV="1">
            <a:off x="4476750" y="58293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64" name="Text Box 66"/>
          <p:cNvSpPr txBox="1">
            <a:spLocks noChangeArrowheads="1"/>
          </p:cNvSpPr>
          <p:nvPr/>
        </p:nvSpPr>
        <p:spPr bwMode="auto">
          <a:xfrm>
            <a:off x="2468563" y="1016000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Crédito /  Pagamento</a:t>
            </a:r>
          </a:p>
        </p:txBody>
      </p:sp>
      <p:sp>
        <p:nvSpPr>
          <p:cNvPr id="68665" name="Text Box 67"/>
          <p:cNvSpPr txBox="1">
            <a:spLocks noChangeArrowheads="1"/>
          </p:cNvSpPr>
          <p:nvPr/>
        </p:nvSpPr>
        <p:spPr bwMode="auto">
          <a:xfrm>
            <a:off x="2136775" y="1647825"/>
            <a:ext cx="78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Pagamento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efetuado</a:t>
            </a:r>
          </a:p>
        </p:txBody>
      </p:sp>
      <p:sp>
        <p:nvSpPr>
          <p:cNvPr id="68666" name="Text Box 68"/>
          <p:cNvSpPr txBox="1">
            <a:spLocks noChangeArrowheads="1"/>
          </p:cNvSpPr>
          <p:nvPr/>
        </p:nvSpPr>
        <p:spPr bwMode="auto">
          <a:xfrm>
            <a:off x="1708150" y="2349500"/>
            <a:ext cx="78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Rota</a:t>
            </a:r>
          </a:p>
        </p:txBody>
      </p:sp>
      <p:sp>
        <p:nvSpPr>
          <p:cNvPr id="68667" name="Text Box 69"/>
          <p:cNvSpPr txBox="1">
            <a:spLocks noChangeArrowheads="1"/>
          </p:cNvSpPr>
          <p:nvPr/>
        </p:nvSpPr>
        <p:spPr bwMode="auto">
          <a:xfrm>
            <a:off x="2330450" y="29464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sobre Rotas</a:t>
            </a:r>
          </a:p>
        </p:txBody>
      </p:sp>
      <p:sp>
        <p:nvSpPr>
          <p:cNvPr id="68668" name="Text Box 70"/>
          <p:cNvSpPr txBox="1">
            <a:spLocks noChangeArrowheads="1"/>
          </p:cNvSpPr>
          <p:nvPr/>
        </p:nvSpPr>
        <p:spPr bwMode="auto">
          <a:xfrm>
            <a:off x="2990850" y="38862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Tráfego</a:t>
            </a:r>
          </a:p>
        </p:txBody>
      </p:sp>
      <p:sp>
        <p:nvSpPr>
          <p:cNvPr id="68669" name="Text Box 71"/>
          <p:cNvSpPr txBox="1">
            <a:spLocks noChangeArrowheads="1"/>
          </p:cNvSpPr>
          <p:nvPr/>
        </p:nvSpPr>
        <p:spPr bwMode="auto">
          <a:xfrm>
            <a:off x="2562225" y="4762500"/>
            <a:ext cx="78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Estados 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Veículos</a:t>
            </a:r>
          </a:p>
        </p:txBody>
      </p:sp>
      <p:sp>
        <p:nvSpPr>
          <p:cNvPr id="68670" name="Text Box 72"/>
          <p:cNvSpPr txBox="1">
            <a:spLocks noChangeArrowheads="1"/>
          </p:cNvSpPr>
          <p:nvPr/>
        </p:nvSpPr>
        <p:spPr bwMode="auto">
          <a:xfrm>
            <a:off x="2571750" y="55372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Tráfego</a:t>
            </a:r>
          </a:p>
        </p:txBody>
      </p:sp>
      <p:sp>
        <p:nvSpPr>
          <p:cNvPr id="68671" name="Text Box 73"/>
          <p:cNvSpPr txBox="1">
            <a:spLocks noChangeArrowheads="1"/>
          </p:cNvSpPr>
          <p:nvPr/>
        </p:nvSpPr>
        <p:spPr bwMode="auto">
          <a:xfrm>
            <a:off x="6256338" y="6461125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Notificação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Incidentes</a:t>
            </a:r>
          </a:p>
        </p:txBody>
      </p:sp>
      <p:sp>
        <p:nvSpPr>
          <p:cNvPr id="68672" name="Text Box 74"/>
          <p:cNvSpPr txBox="1">
            <a:spLocks noChangeArrowheads="1"/>
          </p:cNvSpPr>
          <p:nvPr/>
        </p:nvSpPr>
        <p:spPr bwMode="auto">
          <a:xfrm>
            <a:off x="6815138" y="6019800"/>
            <a:ext cx="101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Incidentes</a:t>
            </a:r>
          </a:p>
        </p:txBody>
      </p:sp>
      <p:sp>
        <p:nvSpPr>
          <p:cNvPr id="68673" name="Text Box 75"/>
          <p:cNvSpPr txBox="1">
            <a:spLocks noChangeArrowheads="1"/>
          </p:cNvSpPr>
          <p:nvPr/>
        </p:nvSpPr>
        <p:spPr bwMode="auto">
          <a:xfrm>
            <a:off x="5727700" y="433070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 sobre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Congestionamentos</a:t>
            </a:r>
          </a:p>
        </p:txBody>
      </p:sp>
      <p:sp>
        <p:nvSpPr>
          <p:cNvPr id="68674" name="Text Box 76"/>
          <p:cNvSpPr txBox="1">
            <a:spLocks noChangeArrowheads="1"/>
          </p:cNvSpPr>
          <p:nvPr/>
        </p:nvSpPr>
        <p:spPr bwMode="auto">
          <a:xfrm>
            <a:off x="3917950" y="3949700"/>
            <a:ext cx="104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Prioridade ao TP</a:t>
            </a:r>
          </a:p>
        </p:txBody>
      </p:sp>
      <p:sp>
        <p:nvSpPr>
          <p:cNvPr id="68675" name="Text Box 77"/>
          <p:cNvSpPr txBox="1">
            <a:spLocks noChangeArrowheads="1"/>
          </p:cNvSpPr>
          <p:nvPr/>
        </p:nvSpPr>
        <p:spPr bwMode="auto">
          <a:xfrm>
            <a:off x="7751763" y="3098800"/>
            <a:ext cx="106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de Planejamento</a:t>
            </a:r>
          </a:p>
        </p:txBody>
      </p:sp>
      <p:sp>
        <p:nvSpPr>
          <p:cNvPr id="68676" name="Text Box 78"/>
          <p:cNvSpPr txBox="1">
            <a:spLocks noChangeArrowheads="1"/>
          </p:cNvSpPr>
          <p:nvPr/>
        </p:nvSpPr>
        <p:spPr bwMode="auto">
          <a:xfrm>
            <a:off x="4886325" y="2514600"/>
            <a:ext cx="933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Solicitação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Reserva do TP</a:t>
            </a:r>
          </a:p>
        </p:txBody>
      </p:sp>
      <p:sp>
        <p:nvSpPr>
          <p:cNvPr id="68677" name="Text Box 79"/>
          <p:cNvSpPr txBox="1">
            <a:spLocks noChangeArrowheads="1"/>
          </p:cNvSpPr>
          <p:nvPr/>
        </p:nvSpPr>
        <p:spPr bwMode="auto">
          <a:xfrm>
            <a:off x="4171950" y="2235200"/>
            <a:ext cx="785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Escala de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Transportes</a:t>
            </a:r>
          </a:p>
        </p:txBody>
      </p:sp>
      <p:sp>
        <p:nvSpPr>
          <p:cNvPr id="68678" name="Text Box 80"/>
          <p:cNvSpPr txBox="1">
            <a:spLocks noChangeArrowheads="1"/>
          </p:cNvSpPr>
          <p:nvPr/>
        </p:nvSpPr>
        <p:spPr bwMode="auto">
          <a:xfrm>
            <a:off x="5219700" y="328295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Rotas</a:t>
            </a:r>
          </a:p>
        </p:txBody>
      </p:sp>
      <p:sp>
        <p:nvSpPr>
          <p:cNvPr id="68679" name="Line 81"/>
          <p:cNvSpPr>
            <a:spLocks noChangeShapeType="1"/>
          </p:cNvSpPr>
          <p:nvPr/>
        </p:nvSpPr>
        <p:spPr bwMode="auto">
          <a:xfrm>
            <a:off x="7677150" y="17145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80" name="Line 82"/>
          <p:cNvSpPr>
            <a:spLocks noChangeShapeType="1"/>
          </p:cNvSpPr>
          <p:nvPr/>
        </p:nvSpPr>
        <p:spPr bwMode="auto">
          <a:xfrm flipH="1">
            <a:off x="7524750" y="19431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81" name="Text Box 83"/>
          <p:cNvSpPr txBox="1">
            <a:spLocks noChangeArrowheads="1"/>
          </p:cNvSpPr>
          <p:nvPr/>
        </p:nvSpPr>
        <p:spPr bwMode="auto">
          <a:xfrm>
            <a:off x="7227888" y="1816100"/>
            <a:ext cx="1050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sobre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Incidentes</a:t>
            </a:r>
          </a:p>
        </p:txBody>
      </p:sp>
      <p:sp>
        <p:nvSpPr>
          <p:cNvPr id="68682" name="Text Box 84"/>
          <p:cNvSpPr txBox="1">
            <a:spLocks noChangeArrowheads="1"/>
          </p:cNvSpPr>
          <p:nvPr/>
        </p:nvSpPr>
        <p:spPr bwMode="auto">
          <a:xfrm>
            <a:off x="5454650" y="1092200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Notificação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Emergência</a:t>
            </a:r>
          </a:p>
        </p:txBody>
      </p:sp>
      <p:sp>
        <p:nvSpPr>
          <p:cNvPr id="68683" name="Text Box 85"/>
          <p:cNvSpPr txBox="1">
            <a:spLocks noChangeArrowheads="1"/>
          </p:cNvSpPr>
          <p:nvPr/>
        </p:nvSpPr>
        <p:spPr bwMode="auto">
          <a:xfrm>
            <a:off x="6538913" y="1027113"/>
            <a:ext cx="1344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FF3300"/>
                </a:solidFill>
                <a:latin typeface="Times New Roman" panose="02020603050405020304" pitchFamily="18" charset="0"/>
              </a:rPr>
              <a:t>Serviços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FF3300"/>
                </a:solidFill>
                <a:latin typeface="Times New Roman" panose="02020603050405020304" pitchFamily="18" charset="0"/>
              </a:rPr>
              <a:t>Emergência (5)</a:t>
            </a:r>
          </a:p>
        </p:txBody>
      </p:sp>
      <p:sp>
        <p:nvSpPr>
          <p:cNvPr id="68684" name="Text Box 86"/>
          <p:cNvSpPr txBox="1">
            <a:spLocks noChangeArrowheads="1"/>
          </p:cNvSpPr>
          <p:nvPr/>
        </p:nvSpPr>
        <p:spPr bwMode="auto">
          <a:xfrm>
            <a:off x="3905250" y="762000"/>
            <a:ext cx="10445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Serviços de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Informações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 ao Viajante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e ao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Motorista (6)</a:t>
            </a:r>
            <a:endParaRPr lang="pt-BR" altLang="pt-BR" sz="1000">
              <a:latin typeface="Times New Roman" panose="02020603050405020304" pitchFamily="18" charset="0"/>
            </a:endParaRPr>
          </a:p>
        </p:txBody>
      </p:sp>
      <p:sp>
        <p:nvSpPr>
          <p:cNvPr id="68685" name="Text Box 87"/>
          <p:cNvSpPr txBox="1">
            <a:spLocks noChangeArrowheads="1"/>
          </p:cNvSpPr>
          <p:nvPr/>
        </p:nvSpPr>
        <p:spPr bwMode="auto">
          <a:xfrm>
            <a:off x="1008063" y="889000"/>
            <a:ext cx="12541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Serviços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de Pagamento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Eletrônico (7)</a:t>
            </a:r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68686" name="Text Box 88"/>
          <p:cNvSpPr txBox="1">
            <a:spLocks noChangeArrowheads="1"/>
          </p:cNvSpPr>
          <p:nvPr/>
        </p:nvSpPr>
        <p:spPr bwMode="auto">
          <a:xfrm>
            <a:off x="960438" y="2841625"/>
            <a:ext cx="1295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Operação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Veículos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Comerciais (2)</a:t>
            </a:r>
          </a:p>
        </p:txBody>
      </p:sp>
      <p:sp>
        <p:nvSpPr>
          <p:cNvPr id="68687" name="Text Box 89"/>
          <p:cNvSpPr txBox="1">
            <a:spLocks noChangeArrowheads="1"/>
          </p:cNvSpPr>
          <p:nvPr/>
        </p:nvSpPr>
        <p:spPr bwMode="auto">
          <a:xfrm>
            <a:off x="914400" y="4889500"/>
            <a:ext cx="13906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Monitoramento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e Controle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 New Roman" panose="02020603050405020304" pitchFamily="18" charset="0"/>
              </a:rPr>
              <a:t>do Veículo (3)</a:t>
            </a:r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68688" name="Text Box 90"/>
          <p:cNvSpPr txBox="1">
            <a:spLocks noChangeArrowheads="1"/>
          </p:cNvSpPr>
          <p:nvPr/>
        </p:nvSpPr>
        <p:spPr bwMode="auto">
          <a:xfrm>
            <a:off x="3754438" y="4965700"/>
            <a:ext cx="1376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Serviços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Gerenciamento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Tráfego (1)</a:t>
            </a:r>
          </a:p>
        </p:txBody>
      </p:sp>
      <p:sp>
        <p:nvSpPr>
          <p:cNvPr id="68689" name="Text Box 91"/>
          <p:cNvSpPr txBox="1">
            <a:spLocks noChangeArrowheads="1"/>
          </p:cNvSpPr>
          <p:nvPr/>
        </p:nvSpPr>
        <p:spPr bwMode="auto">
          <a:xfrm>
            <a:off x="6578600" y="3070225"/>
            <a:ext cx="1262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Planejamento 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Desenvolvimento (8)</a:t>
            </a:r>
          </a:p>
        </p:txBody>
      </p:sp>
      <p:sp>
        <p:nvSpPr>
          <p:cNvPr id="68690" name="Text Box 92"/>
          <p:cNvSpPr txBox="1">
            <a:spLocks noChangeArrowheads="1"/>
          </p:cNvSpPr>
          <p:nvPr/>
        </p:nvSpPr>
        <p:spPr bwMode="auto">
          <a:xfrm>
            <a:off x="3754438" y="2957513"/>
            <a:ext cx="1376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Serviços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Gerenciamento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Times New Roman" panose="02020603050405020304" pitchFamily="18" charset="0"/>
              </a:rPr>
              <a:t>Transportes (4)</a:t>
            </a:r>
          </a:p>
        </p:txBody>
      </p:sp>
      <p:sp>
        <p:nvSpPr>
          <p:cNvPr id="68691" name="Line 93"/>
          <p:cNvSpPr>
            <a:spLocks noChangeShapeType="1"/>
          </p:cNvSpPr>
          <p:nvPr/>
        </p:nvSpPr>
        <p:spPr bwMode="auto">
          <a:xfrm flipV="1">
            <a:off x="6248400" y="157162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92" name="Text Box 94"/>
          <p:cNvSpPr txBox="1">
            <a:spLocks noChangeArrowheads="1"/>
          </p:cNvSpPr>
          <p:nvPr/>
        </p:nvSpPr>
        <p:spPr bwMode="auto">
          <a:xfrm>
            <a:off x="5948363" y="2333625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Banco de Dados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imes New Roman" panose="02020603050405020304" pitchFamily="18" charset="0"/>
              </a:rPr>
              <a:t> sobre Rotas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539552" y="1772816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– 1:</a:t>
            </a:r>
            <a:r>
              <a:rPr lang="pt-BR" altLang="pt-BR" sz="28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5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250825" y="228600"/>
            <a:ext cx="8713788" cy="990600"/>
          </a:xfrm>
        </p:spPr>
        <p:txBody>
          <a:bodyPr/>
          <a:lstStyle/>
          <a:p>
            <a:r>
              <a:rPr lang="pt-BR" altLang="ja-JP" sz="20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40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Grupo de “</a:t>
            </a:r>
            <a:r>
              <a:rPr lang="pt-BR" altLang="ja-JP" sz="28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endParaRPr lang="pt-BR" altLang="pt-BR" sz="3200" b="1" dirty="0" smtClean="0">
              <a:ea typeface="MS PGothic" panose="020B0600070205080204" pitchFamily="34" charset="-128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b="1" dirty="0" smtClean="0">
                <a:solidFill>
                  <a:srgbClr val="FF0000"/>
                </a:solidFill>
              </a:rPr>
              <a:t>Definição do Grupo de Funcionalidades</a:t>
            </a:r>
            <a:r>
              <a:rPr lang="pt-BR" altLang="pt-BR" sz="2000" b="1" dirty="0" smtClean="0"/>
              <a:t> [</a:t>
            </a:r>
            <a:r>
              <a:rPr lang="pt-BR" altLang="pt-BR" sz="1800" b="1" dirty="0" smtClean="0"/>
              <a:t>PROPÓSITO (o que é ?)</a:t>
            </a:r>
            <a:r>
              <a:rPr lang="pt-BR" altLang="pt-BR" sz="2000" b="1" dirty="0" smtClean="0"/>
              <a:t>]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</a:pPr>
            <a:r>
              <a:rPr lang="pt-BR" altLang="pt-BR" dirty="0" smtClean="0"/>
              <a:t>Os grupos de serviço neste domínio descrevem as </a:t>
            </a:r>
            <a:r>
              <a:rPr lang="pt-BR" altLang="pt-BR" dirty="0" smtClean="0">
                <a:solidFill>
                  <a:srgbClr val="FF0000"/>
                </a:solidFill>
              </a:rPr>
              <a:t>atividades que permitem aos serviços de emergência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</a:pPr>
            <a:r>
              <a:rPr lang="pt-BR" altLang="pt-BR" dirty="0" smtClean="0">
                <a:solidFill>
                  <a:srgbClr val="FF0000"/>
                </a:solidFill>
              </a:rPr>
              <a:t>serem mais rapidamente iniciados</a:t>
            </a:r>
            <a:r>
              <a:rPr lang="pt-BR" altLang="pt-BR" dirty="0" smtClean="0"/>
              <a:t> e </a:t>
            </a:r>
          </a:p>
          <a:p>
            <a:pPr lvl="2" algn="just">
              <a:lnSpc>
                <a:spcPct val="90000"/>
              </a:lnSpc>
              <a:spcBef>
                <a:spcPts val="600"/>
              </a:spcBef>
            </a:pPr>
            <a:r>
              <a:rPr lang="pt-BR" altLang="pt-BR" dirty="0" smtClean="0">
                <a:solidFill>
                  <a:srgbClr val="FF0000"/>
                </a:solidFill>
              </a:rPr>
              <a:t>acelerados</a:t>
            </a:r>
            <a:r>
              <a:rPr lang="pt-BR" altLang="pt-BR" dirty="0" smtClean="0"/>
              <a:t> em toda a rede de transporte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</a:pPr>
            <a:endParaRPr lang="pt-BR" altLang="pt-BR" dirty="0" smtClean="0"/>
          </a:p>
          <a:p>
            <a:pPr lvl="1" algn="just">
              <a:lnSpc>
                <a:spcPct val="90000"/>
              </a:lnSpc>
              <a:spcBef>
                <a:spcPts val="600"/>
              </a:spcBef>
            </a:pPr>
            <a:r>
              <a:rPr lang="pt-BR" altLang="pt-BR" dirty="0" smtClean="0"/>
              <a:t>Os grupos de serviço neste domínio descrevem atividades que permitem aos serviços de emergência serem mais rapidamente inicializados e expedidos/celerados através de toda a rede de transportes (AUSTROADS)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800" b="1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400" b="1" smtClean="0">
                <a:ea typeface="MS PGothic" panose="020B0600070205080204" pitchFamily="34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MS PGothic" panose="020B0600070205080204" pitchFamily="34" charset="-128"/>
              </a:rPr>
              <a:t>”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endParaRPr lang="pt-BR" altLang="pt-BR" sz="3600" b="1" smtClean="0">
              <a:ea typeface="MS PGothic" panose="020B0600070205080204" pitchFamily="34" charset="-128"/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800" b="1" dirty="0" smtClean="0"/>
              <a:t>Notificação de emergência relativa ao transporte e segurança pessoal</a:t>
            </a:r>
            <a:endParaRPr lang="en-US" altLang="pt-BR" sz="2000" b="1" dirty="0" smtClean="0"/>
          </a:p>
          <a:p>
            <a:pPr lvl="1"/>
            <a:r>
              <a:rPr lang="pt-BR" altLang="pt-BR" sz="2400" dirty="0" err="1" smtClean="0">
                <a:hlinkClick r:id="rId3"/>
              </a:rPr>
              <a:t>Emergency</a:t>
            </a:r>
            <a:r>
              <a:rPr lang="pt-BR" altLang="pt-BR" sz="2400" dirty="0" smtClean="0">
                <a:hlinkClick r:id="rId3"/>
              </a:rPr>
              <a:t> </a:t>
            </a:r>
            <a:r>
              <a:rPr lang="pt-BR" altLang="pt-BR" sz="2400" dirty="0" err="1" smtClean="0">
                <a:hlinkClick r:id="rId3"/>
              </a:rPr>
              <a:t>Notification</a:t>
            </a:r>
            <a:r>
              <a:rPr lang="pt-BR" altLang="pt-BR" sz="2400" dirty="0" smtClean="0">
                <a:hlinkClick r:id="rId3"/>
              </a:rPr>
              <a:t> </a:t>
            </a:r>
            <a:r>
              <a:rPr lang="pt-BR" altLang="pt-BR" sz="2400" dirty="0" err="1" smtClean="0">
                <a:hlinkClick r:id="rId3"/>
              </a:rPr>
              <a:t>And</a:t>
            </a:r>
            <a:r>
              <a:rPr lang="pt-BR" altLang="pt-BR" sz="2400" dirty="0" smtClean="0">
                <a:hlinkClick r:id="rId3"/>
              </a:rPr>
              <a:t> </a:t>
            </a:r>
            <a:r>
              <a:rPr lang="pt-BR" altLang="pt-BR" sz="2400" dirty="0" err="1" smtClean="0">
                <a:hlinkClick r:id="rId3"/>
              </a:rPr>
              <a:t>Personal</a:t>
            </a:r>
            <a:r>
              <a:rPr lang="pt-BR" altLang="pt-BR" sz="2400" dirty="0" smtClean="0">
                <a:hlinkClick r:id="rId3"/>
              </a:rPr>
              <a:t> Security</a:t>
            </a:r>
            <a:r>
              <a:rPr lang="pt-BR" altLang="pt-BR" sz="2400" dirty="0" smtClean="0"/>
              <a:t> </a:t>
            </a:r>
            <a:r>
              <a:rPr lang="en-US" altLang="pt-BR" sz="2000" dirty="0" smtClean="0"/>
              <a:t>(CANADA)</a:t>
            </a:r>
            <a:endParaRPr lang="pt-BR" altLang="pt-BR" sz="2000" dirty="0" smtClean="0"/>
          </a:p>
          <a:p>
            <a:r>
              <a:rPr lang="pt-BR" altLang="pt-BR" sz="2800" b="1" dirty="0" smtClean="0"/>
              <a:t>Recuperação de veículo após o roubo</a:t>
            </a:r>
            <a:endParaRPr lang="pt-BR" altLang="pt-BR" sz="2400" b="1" dirty="0" smtClean="0"/>
          </a:p>
          <a:p>
            <a:pPr lvl="1"/>
            <a:r>
              <a:rPr lang="pt-BR" altLang="pt-BR" sz="2400" dirty="0" err="1" smtClean="0"/>
              <a:t>After-Theft</a:t>
            </a:r>
            <a:r>
              <a:rPr lang="pt-BR" altLang="pt-BR" sz="2400" dirty="0" smtClean="0"/>
              <a:t> </a:t>
            </a:r>
            <a:r>
              <a:rPr lang="pt-BR" altLang="pt-BR" sz="2400" dirty="0" err="1" smtClean="0"/>
              <a:t>Vehicle</a:t>
            </a:r>
            <a:r>
              <a:rPr lang="pt-BR" altLang="pt-BR" sz="2400" dirty="0" smtClean="0"/>
              <a:t> Recovery </a:t>
            </a:r>
            <a:r>
              <a:rPr lang="pt-BR" altLang="pt-BR" sz="2000" dirty="0" smtClean="0"/>
              <a:t>(AUTROADS)</a:t>
            </a:r>
          </a:p>
          <a:p>
            <a:r>
              <a:rPr lang="pt-BR" altLang="pt-BR" sz="2800" b="1" dirty="0" smtClean="0"/>
              <a:t>Gerenciamento de veículo de emergência</a:t>
            </a:r>
            <a:endParaRPr lang="pt-BR" altLang="pt-BR" sz="2400" b="1" dirty="0" smtClean="0"/>
          </a:p>
          <a:p>
            <a:pPr lvl="1"/>
            <a:r>
              <a:rPr lang="pt-BR" altLang="pt-BR" sz="2400" dirty="0" err="1" smtClean="0">
                <a:hlinkClick r:id="rId4"/>
              </a:rPr>
              <a:t>Emergency</a:t>
            </a:r>
            <a:r>
              <a:rPr lang="pt-BR" altLang="pt-BR" sz="2400" dirty="0" smtClean="0">
                <a:hlinkClick r:id="rId4"/>
              </a:rPr>
              <a:t> </a:t>
            </a:r>
            <a:r>
              <a:rPr lang="pt-BR" altLang="pt-BR" sz="2400" dirty="0" err="1" smtClean="0">
                <a:hlinkClick r:id="rId4"/>
              </a:rPr>
              <a:t>Vehicle</a:t>
            </a:r>
            <a:r>
              <a:rPr lang="pt-BR" altLang="pt-BR" sz="2400" dirty="0" smtClean="0">
                <a:hlinkClick r:id="rId4"/>
              </a:rPr>
              <a:t> Management</a:t>
            </a:r>
            <a:r>
              <a:rPr lang="pt-BR" altLang="pt-BR" sz="2400" dirty="0" smtClean="0"/>
              <a:t> </a:t>
            </a:r>
            <a:r>
              <a:rPr lang="pt-BR" altLang="pt-BR" sz="2000" dirty="0" smtClean="0"/>
              <a:t>(AUTROADS / CANADA)</a:t>
            </a:r>
          </a:p>
          <a:p>
            <a:r>
              <a:rPr lang="pt-BR" altLang="pt-BR" sz="2800" b="1" dirty="0" smtClean="0"/>
              <a:t>Materiais perigosos e notificação de incidentes</a:t>
            </a:r>
            <a:endParaRPr lang="pt-BR" altLang="pt-BR" sz="2400" b="1" dirty="0" smtClean="0"/>
          </a:p>
          <a:p>
            <a:pPr lvl="1"/>
            <a:r>
              <a:rPr lang="pt-BR" altLang="pt-BR" sz="2400" dirty="0" err="1" smtClean="0"/>
              <a:t>Hazardous</a:t>
            </a:r>
            <a:r>
              <a:rPr lang="pt-BR" altLang="pt-BR" sz="2400" dirty="0" smtClean="0"/>
              <a:t> Material </a:t>
            </a:r>
            <a:r>
              <a:rPr lang="pt-BR" altLang="pt-BR" sz="2400" dirty="0" err="1" smtClean="0"/>
              <a:t>and</a:t>
            </a:r>
            <a:r>
              <a:rPr lang="pt-BR" altLang="pt-BR" sz="2400" dirty="0" smtClean="0"/>
              <a:t> </a:t>
            </a:r>
            <a:r>
              <a:rPr lang="pt-BR" altLang="pt-BR" sz="2400" dirty="0" err="1" smtClean="0"/>
              <a:t>Incident</a:t>
            </a:r>
            <a:r>
              <a:rPr lang="pt-BR" altLang="pt-BR" sz="2400" dirty="0" smtClean="0"/>
              <a:t> </a:t>
            </a:r>
            <a:r>
              <a:rPr lang="pt-BR" altLang="pt-BR" sz="2400" dirty="0" err="1" smtClean="0"/>
              <a:t>Notification</a:t>
            </a:r>
            <a:r>
              <a:rPr lang="pt-BR" altLang="pt-BR" sz="2000" dirty="0" smtClean="0"/>
              <a:t> (AUSTROADS)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20888"/>
            <a:ext cx="7920037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33375"/>
            <a:ext cx="8964612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Leituras Complementares – Aula </a:t>
            </a:r>
            <a:r>
              <a:rPr lang="pt-BR" alt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altLang="pt-BR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794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196975"/>
            <a:ext cx="81534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pt-BR" sz="2600" dirty="0" smtClean="0">
                <a:latin typeface="Arial" charset="0"/>
                <a:cs typeface="Times New Roman" pitchFamily="18" charset="0"/>
              </a:rPr>
              <a:t>Transportation Research Board (TRB). “</a:t>
            </a:r>
            <a:r>
              <a:rPr lang="en-US" altLang="pt-BR" sz="2600" b="1" dirty="0" smtClean="0">
                <a:latin typeface="Arial" charset="0"/>
                <a:cs typeface="Times New Roman" pitchFamily="18" charset="0"/>
              </a:rPr>
              <a:t>Emerging Technologies Applicable to </a:t>
            </a:r>
            <a:r>
              <a:rPr lang="en-US" altLang="pt-BR" sz="26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Hazardous Materials Transportation</a:t>
            </a:r>
            <a:r>
              <a:rPr lang="en-US" altLang="pt-BR" sz="2600" b="1" dirty="0" smtClean="0">
                <a:latin typeface="Arial" charset="0"/>
                <a:cs typeface="Times New Roman" pitchFamily="18" charset="0"/>
              </a:rPr>
              <a:t> – Safety and Security</a:t>
            </a:r>
            <a:r>
              <a:rPr lang="en-US" altLang="pt-BR" sz="2600" dirty="0" smtClean="0">
                <a:latin typeface="Arial" charset="0"/>
                <a:cs typeface="Times New Roman" pitchFamily="18" charset="0"/>
              </a:rPr>
              <a:t>”. HMCRP – Report 4 (Hazardous Materials Cooperative Research Program). 2011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pt-BR" sz="26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pt-BR" sz="2600" dirty="0" smtClean="0">
                <a:latin typeface="Arial" charset="0"/>
                <a:cs typeface="Times New Roman" pitchFamily="18" charset="0"/>
              </a:rPr>
              <a:t>PINELIS, Lev. “</a:t>
            </a:r>
            <a:r>
              <a:rPr lang="en-US" altLang="pt-BR" sz="2600" b="1" dirty="0" smtClean="0">
                <a:latin typeface="Arial" charset="0"/>
                <a:cs typeface="Times New Roman" pitchFamily="18" charset="0"/>
              </a:rPr>
              <a:t>The application of </a:t>
            </a:r>
            <a:r>
              <a:rPr lang="en-US" altLang="pt-BR" sz="26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ITS</a:t>
            </a:r>
            <a:r>
              <a:rPr lang="en-US" altLang="pt-BR" sz="2600" b="1" dirty="0" smtClean="0">
                <a:latin typeface="Arial" charset="0"/>
                <a:cs typeface="Times New Roman" pitchFamily="18" charset="0"/>
              </a:rPr>
              <a:t> and Information Technology Systems to </a:t>
            </a:r>
            <a:r>
              <a:rPr lang="en-US" altLang="pt-BR" sz="26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Disaster Response</a:t>
            </a:r>
            <a:r>
              <a:rPr lang="en-US" altLang="pt-BR" sz="2600" dirty="0" smtClean="0">
                <a:latin typeface="Arial" charset="0"/>
                <a:cs typeface="Times New Roman" pitchFamily="18" charset="0"/>
              </a:rPr>
              <a:t>”. Massachusetts </a:t>
            </a:r>
            <a:r>
              <a:rPr lang="en-US" altLang="pt-BR" sz="2600" dirty="0" err="1" smtClean="0">
                <a:latin typeface="Arial" charset="0"/>
                <a:cs typeface="Times New Roman" pitchFamily="18" charset="0"/>
              </a:rPr>
              <a:t>Intitute</a:t>
            </a:r>
            <a:r>
              <a:rPr lang="en-US" altLang="pt-BR" sz="2600" dirty="0" smtClean="0">
                <a:latin typeface="Arial" charset="0"/>
                <a:cs typeface="Times New Roman" pitchFamily="18" charset="0"/>
              </a:rPr>
              <a:t> of Technology (MIT). 2006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t-BR" altLang="pt-BR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800" b="1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“</a:t>
            </a:r>
            <a:r>
              <a:rPr lang="pt-BR" altLang="ja-JP" sz="2800" b="1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400" b="1" smtClean="0">
                <a:ea typeface="MS PGothic" panose="020B0600070205080204" pitchFamily="34" charset="-128"/>
              </a:rPr>
              <a:t> </a:t>
            </a:r>
            <a:r>
              <a:rPr lang="pt-BR" altLang="pt-BR" sz="2800" b="1" smtClean="0">
                <a:solidFill>
                  <a:srgbClr val="FF0000"/>
                </a:solidFill>
              </a:rPr>
              <a:t>de emergência</a:t>
            </a:r>
            <a:r>
              <a:rPr lang="pt-BR" altLang="ja-JP" sz="2400" b="1" smtClean="0">
                <a:ea typeface="MS PGothic" panose="020B0600070205080204" pitchFamily="34" charset="-128"/>
              </a:rPr>
              <a:t>”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r>
              <a:rPr lang="pt-BR" altLang="pt-BR" sz="3600" b="1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pt-BR" smtClean="0"/>
              <a:t>  </a:t>
            </a:r>
            <a:r>
              <a:rPr lang="pt-BR" altLang="ja-JP" sz="3600" b="1" smtClean="0">
                <a:ea typeface="MS PGothic" panose="020B0600070205080204" pitchFamily="34" charset="-128"/>
              </a:rPr>
              <a:t> </a:t>
            </a:r>
            <a:endParaRPr lang="pt-BR" altLang="pt-BR" sz="3600" b="1" smtClean="0">
              <a:ea typeface="MS PGothic" panose="020B0600070205080204" pitchFamily="34" charset="-128"/>
            </a:endParaRP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800" dirty="0" smtClean="0">
                <a:solidFill>
                  <a:schemeClr val="bg2"/>
                </a:solidFill>
              </a:rPr>
              <a:t>Notificação de emergência relativa ao transporte e segurança pessoal</a:t>
            </a:r>
            <a:endParaRPr lang="en-US" altLang="pt-BR" sz="2800" dirty="0" smtClean="0">
              <a:solidFill>
                <a:schemeClr val="bg2"/>
              </a:solidFill>
            </a:endParaRPr>
          </a:p>
          <a:p>
            <a:pPr lvl="1"/>
            <a:r>
              <a:rPr lang="pt-BR" altLang="pt-BR" sz="2400" dirty="0" err="1" smtClean="0">
                <a:solidFill>
                  <a:schemeClr val="bg2"/>
                </a:solidFill>
                <a:hlinkClick r:id="rId3"/>
              </a:rPr>
              <a:t>Emergency</a:t>
            </a:r>
            <a:r>
              <a:rPr lang="pt-BR" altLang="pt-BR" sz="2400" dirty="0" smtClean="0">
                <a:solidFill>
                  <a:schemeClr val="bg2"/>
                </a:solidFill>
                <a:hlinkClick r:id="rId3"/>
              </a:rPr>
              <a:t> </a:t>
            </a:r>
            <a:r>
              <a:rPr lang="pt-BR" altLang="pt-BR" sz="2400" dirty="0" err="1" smtClean="0">
                <a:solidFill>
                  <a:schemeClr val="bg2"/>
                </a:solidFill>
                <a:hlinkClick r:id="rId3"/>
              </a:rPr>
              <a:t>Notification</a:t>
            </a:r>
            <a:r>
              <a:rPr lang="pt-BR" altLang="pt-BR" sz="2400" dirty="0" smtClean="0">
                <a:solidFill>
                  <a:schemeClr val="bg2"/>
                </a:solidFill>
                <a:hlinkClick r:id="rId3"/>
              </a:rPr>
              <a:t> </a:t>
            </a:r>
            <a:r>
              <a:rPr lang="pt-BR" altLang="pt-BR" sz="2400" dirty="0" err="1" smtClean="0">
                <a:solidFill>
                  <a:schemeClr val="bg2"/>
                </a:solidFill>
                <a:hlinkClick r:id="rId3"/>
              </a:rPr>
              <a:t>And</a:t>
            </a:r>
            <a:r>
              <a:rPr lang="pt-BR" altLang="pt-BR" sz="2400" dirty="0" smtClean="0">
                <a:solidFill>
                  <a:schemeClr val="bg2"/>
                </a:solidFill>
                <a:hlinkClick r:id="rId3"/>
              </a:rPr>
              <a:t> </a:t>
            </a:r>
            <a:r>
              <a:rPr lang="pt-BR" altLang="pt-BR" sz="2400" dirty="0" err="1" smtClean="0">
                <a:solidFill>
                  <a:schemeClr val="bg2"/>
                </a:solidFill>
                <a:hlinkClick r:id="rId3"/>
              </a:rPr>
              <a:t>Personal</a:t>
            </a:r>
            <a:r>
              <a:rPr lang="pt-BR" altLang="pt-BR" sz="2400" dirty="0" smtClean="0">
                <a:solidFill>
                  <a:schemeClr val="bg2"/>
                </a:solidFill>
                <a:hlinkClick r:id="rId3"/>
              </a:rPr>
              <a:t> Security</a:t>
            </a:r>
            <a:r>
              <a:rPr lang="pt-BR" altLang="pt-BR" sz="2400" dirty="0" smtClean="0">
                <a:solidFill>
                  <a:schemeClr val="bg2"/>
                </a:solidFill>
              </a:rPr>
              <a:t> </a:t>
            </a:r>
            <a:r>
              <a:rPr lang="en-US" altLang="pt-BR" sz="2000" dirty="0" smtClean="0">
                <a:solidFill>
                  <a:schemeClr val="bg2"/>
                </a:solidFill>
              </a:rPr>
              <a:t>(CANADA)</a:t>
            </a:r>
            <a:endParaRPr lang="pt-BR" altLang="pt-BR" sz="2000" dirty="0" smtClean="0">
              <a:solidFill>
                <a:schemeClr val="bg2"/>
              </a:solidFill>
            </a:endParaRPr>
          </a:p>
          <a:p>
            <a:r>
              <a:rPr lang="pt-BR" altLang="pt-BR" sz="2800" dirty="0" smtClean="0">
                <a:solidFill>
                  <a:schemeClr val="bg2"/>
                </a:solidFill>
              </a:rPr>
              <a:t>Recuperação de veículo após o roubo</a:t>
            </a:r>
          </a:p>
          <a:p>
            <a:pPr lvl="1"/>
            <a:r>
              <a:rPr lang="pt-BR" altLang="pt-BR" sz="2400" dirty="0" err="1" smtClean="0">
                <a:solidFill>
                  <a:schemeClr val="bg2"/>
                </a:solidFill>
              </a:rPr>
              <a:t>After-Theft</a:t>
            </a:r>
            <a:r>
              <a:rPr lang="pt-BR" altLang="pt-BR" sz="2400" dirty="0" smtClean="0">
                <a:solidFill>
                  <a:schemeClr val="bg2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bg2"/>
                </a:solidFill>
              </a:rPr>
              <a:t>Vehicle</a:t>
            </a:r>
            <a:r>
              <a:rPr lang="pt-BR" altLang="pt-BR" sz="2400" dirty="0" smtClean="0">
                <a:solidFill>
                  <a:schemeClr val="bg2"/>
                </a:solidFill>
              </a:rPr>
              <a:t> Recovery </a:t>
            </a:r>
            <a:r>
              <a:rPr lang="pt-BR" altLang="pt-BR" sz="2000" dirty="0" smtClean="0">
                <a:solidFill>
                  <a:schemeClr val="bg2"/>
                </a:solidFill>
              </a:rPr>
              <a:t>(AUTROADS)</a:t>
            </a:r>
          </a:p>
          <a:p>
            <a:r>
              <a:rPr lang="pt-BR" altLang="pt-BR" sz="2800" dirty="0" smtClean="0">
                <a:solidFill>
                  <a:schemeClr val="bg2"/>
                </a:solidFill>
              </a:rPr>
              <a:t>Gerenciamento de veículo de emergência</a:t>
            </a:r>
          </a:p>
          <a:p>
            <a:pPr lvl="1"/>
            <a:r>
              <a:rPr lang="pt-BR" altLang="pt-BR" sz="2400" dirty="0" err="1" smtClean="0">
                <a:solidFill>
                  <a:schemeClr val="bg2"/>
                </a:solidFill>
                <a:hlinkClick r:id="rId4"/>
              </a:rPr>
              <a:t>Emergency</a:t>
            </a:r>
            <a:r>
              <a:rPr lang="pt-BR" altLang="pt-BR" sz="2400" dirty="0" smtClean="0">
                <a:solidFill>
                  <a:schemeClr val="bg2"/>
                </a:solidFill>
                <a:hlinkClick r:id="rId4"/>
              </a:rPr>
              <a:t> </a:t>
            </a:r>
            <a:r>
              <a:rPr lang="pt-BR" altLang="pt-BR" sz="2400" dirty="0" err="1" smtClean="0">
                <a:solidFill>
                  <a:schemeClr val="bg2"/>
                </a:solidFill>
                <a:hlinkClick r:id="rId4"/>
              </a:rPr>
              <a:t>Vehicle</a:t>
            </a:r>
            <a:r>
              <a:rPr lang="pt-BR" altLang="pt-BR" sz="2400" dirty="0" smtClean="0">
                <a:solidFill>
                  <a:schemeClr val="bg2"/>
                </a:solidFill>
                <a:hlinkClick r:id="rId4"/>
              </a:rPr>
              <a:t> Management</a:t>
            </a:r>
            <a:r>
              <a:rPr lang="pt-BR" altLang="pt-BR" sz="2400" dirty="0" smtClean="0">
                <a:solidFill>
                  <a:schemeClr val="bg2"/>
                </a:solidFill>
              </a:rPr>
              <a:t> </a:t>
            </a:r>
            <a:r>
              <a:rPr lang="pt-BR" altLang="pt-BR" sz="2000" dirty="0" smtClean="0">
                <a:solidFill>
                  <a:schemeClr val="bg2"/>
                </a:solidFill>
              </a:rPr>
              <a:t>(AUTROADS / CANADA)</a:t>
            </a:r>
          </a:p>
          <a:p>
            <a:r>
              <a:rPr lang="pt-BR" altLang="pt-BR" sz="2800" b="1" dirty="0" smtClean="0">
                <a:solidFill>
                  <a:srgbClr val="FF0000"/>
                </a:solidFill>
              </a:rPr>
              <a:t>Materiais perigosos e notificação de incidentes</a:t>
            </a:r>
          </a:p>
          <a:p>
            <a:pPr lvl="1"/>
            <a:r>
              <a:rPr lang="pt-BR" altLang="pt-BR" sz="2400" dirty="0" err="1" smtClean="0"/>
              <a:t>Hazardous</a:t>
            </a:r>
            <a:r>
              <a:rPr lang="pt-BR" altLang="pt-BR" sz="2400" dirty="0" smtClean="0"/>
              <a:t> Material </a:t>
            </a:r>
            <a:r>
              <a:rPr lang="pt-BR" altLang="pt-BR" sz="2400" dirty="0" err="1" smtClean="0"/>
              <a:t>and</a:t>
            </a:r>
            <a:r>
              <a:rPr lang="pt-BR" altLang="pt-BR" sz="2400" dirty="0" smtClean="0"/>
              <a:t> </a:t>
            </a:r>
            <a:r>
              <a:rPr lang="pt-BR" altLang="pt-BR" sz="2400" dirty="0" err="1" smtClean="0"/>
              <a:t>Incident</a:t>
            </a:r>
            <a:r>
              <a:rPr lang="pt-BR" altLang="pt-BR" sz="2400" dirty="0" smtClean="0"/>
              <a:t> </a:t>
            </a:r>
            <a:r>
              <a:rPr lang="pt-BR" altLang="pt-BR" sz="2400" dirty="0" err="1" smtClean="0"/>
              <a:t>Notification</a:t>
            </a:r>
            <a:r>
              <a:rPr lang="pt-BR" altLang="pt-BR" sz="2000" dirty="0" smtClean="0"/>
              <a:t> (AUSTROADS)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76363"/>
            <a:ext cx="8404225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79413"/>
            <a:ext cx="64071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250" y="4419694"/>
            <a:ext cx="9036496" cy="36004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4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“</a:t>
            </a:r>
            <a:r>
              <a:rPr lang="pt-BR" altLang="ja-JP" sz="24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de emergência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800" b="1" dirty="0" smtClean="0">
                <a:solidFill>
                  <a:srgbClr val="0000CC"/>
                </a:solidFill>
              </a:rPr>
              <a:t>Materiais perigosos e notificação de incidentes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mtClean="0"/>
              <a:t>Abrange o uso da funcionalidade de ITS para prover às autoridades </a:t>
            </a:r>
            <a:r>
              <a:rPr lang="pt-BR" altLang="pt-BR" smtClean="0">
                <a:solidFill>
                  <a:srgbClr val="FF0000"/>
                </a:solidFill>
              </a:rPr>
              <a:t>dados sobre a natureza, localização e condição da carga de produtos perigosos</a:t>
            </a:r>
          </a:p>
          <a:p>
            <a:r>
              <a:rPr lang="pt-BR" altLang="pt-BR" smtClean="0"/>
              <a:t>Isso </a:t>
            </a:r>
            <a:r>
              <a:rPr lang="pt-BR" altLang="pt-BR" smtClean="0">
                <a:solidFill>
                  <a:srgbClr val="FF0000"/>
                </a:solidFill>
              </a:rPr>
              <a:t>facilita o cumprimento de instruções de itinerário e a resposta efetiva a qualquer incidente</a:t>
            </a:r>
            <a:r>
              <a:rPr lang="pt-BR" altLang="pt-BR" smtClean="0"/>
              <a:t> envolvendo a carga</a:t>
            </a:r>
          </a:p>
          <a:p>
            <a:r>
              <a:rPr lang="pt-BR" altLang="pt-BR" smtClean="0"/>
              <a:t>Os dados a serem providos podem incluir:</a:t>
            </a:r>
          </a:p>
          <a:p>
            <a:pPr lvl="1"/>
            <a:r>
              <a:rPr lang="pt-BR" altLang="pt-BR" smtClean="0">
                <a:solidFill>
                  <a:srgbClr val="FF0000"/>
                </a:solidFill>
              </a:rPr>
              <a:t>dados de itinerário</a:t>
            </a:r>
            <a:r>
              <a:rPr lang="pt-BR" altLang="pt-BR" smtClean="0"/>
              <a:t>:</a:t>
            </a:r>
          </a:p>
          <a:p>
            <a:pPr lvl="2"/>
            <a:r>
              <a:rPr lang="pt-BR" altLang="pt-BR" smtClean="0"/>
              <a:t>orientação de rota</a:t>
            </a:r>
            <a:endParaRPr lang="pt-BR" altLang="ja-JP" smtClean="0">
              <a:ea typeface="MS PGothic" panose="020B0600070205080204" pitchFamily="34" charset="-128"/>
            </a:endParaRPr>
          </a:p>
          <a:p>
            <a:pPr lvl="2"/>
            <a:r>
              <a:rPr lang="pt-BR" altLang="ja-JP" smtClean="0">
                <a:ea typeface="MS PGothic" panose="020B0600070205080204" pitchFamily="34" charset="-128"/>
              </a:rPr>
              <a:t>cumprimento da rota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4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“</a:t>
            </a:r>
            <a:r>
              <a:rPr lang="pt-BR" altLang="ja-JP" sz="24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de emergência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800" b="1" dirty="0" smtClean="0">
                <a:solidFill>
                  <a:srgbClr val="0000CC"/>
                </a:solidFill>
              </a:rPr>
              <a:t>Materiais perigosos e notificação de incidentes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mtClean="0"/>
              <a:t>Os dados a serem providos podem incluir:</a:t>
            </a:r>
          </a:p>
          <a:p>
            <a:pPr lvl="1">
              <a:lnSpc>
                <a:spcPct val="90000"/>
              </a:lnSpc>
            </a:pPr>
            <a:r>
              <a:rPr lang="pt-BR" altLang="ja-JP" smtClean="0">
                <a:solidFill>
                  <a:srgbClr val="FF0000"/>
                </a:solidFill>
                <a:ea typeface="MS PGothic" panose="020B0600070205080204" pitchFamily="34" charset="-128"/>
              </a:rPr>
              <a:t>dados do incidente</a:t>
            </a:r>
            <a:r>
              <a:rPr lang="pt-BR" altLang="ja-JP" smtClean="0">
                <a:ea typeface="MS PGothic" panose="020B0600070205080204" pitchFamily="34" charset="-128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pt-BR" altLang="ja-JP" smtClean="0">
                <a:ea typeface="MS PGothic" panose="020B0600070205080204" pitchFamily="34" charset="-128"/>
              </a:rPr>
              <a:t>emissão de instruções prévias do incidente ao </a:t>
            </a:r>
            <a:r>
              <a:rPr lang="pt-BR" altLang="ja-JP" u="sng" smtClean="0">
                <a:ea typeface="MS PGothic" panose="020B0600070205080204" pitchFamily="34" charset="-128"/>
              </a:rPr>
              <a:t>Condutor</a:t>
            </a:r>
          </a:p>
          <a:p>
            <a:pPr lvl="2">
              <a:lnSpc>
                <a:spcPct val="90000"/>
              </a:lnSpc>
            </a:pPr>
            <a:r>
              <a:rPr lang="pt-BR" altLang="ja-JP" smtClean="0">
                <a:ea typeface="MS PGothic" panose="020B0600070205080204" pitchFamily="34" charset="-128"/>
              </a:rPr>
              <a:t>localização de veículo</a:t>
            </a:r>
          </a:p>
          <a:p>
            <a:pPr lvl="2">
              <a:lnSpc>
                <a:spcPct val="90000"/>
              </a:lnSpc>
            </a:pPr>
            <a:r>
              <a:rPr lang="pt-BR" altLang="ja-JP" smtClean="0">
                <a:ea typeface="MS PGothic" panose="020B0600070205080204" pitchFamily="34" charset="-128"/>
              </a:rPr>
              <a:t>natureza do incidente</a:t>
            </a:r>
          </a:p>
          <a:p>
            <a:pPr lvl="2">
              <a:lnSpc>
                <a:spcPct val="90000"/>
              </a:lnSpc>
            </a:pPr>
            <a:r>
              <a:rPr lang="pt-BR" altLang="ja-JP" smtClean="0">
                <a:ea typeface="MS PGothic" panose="020B0600070205080204" pitchFamily="34" charset="-128"/>
              </a:rPr>
              <a:t>natureza da carga</a:t>
            </a:r>
          </a:p>
          <a:p>
            <a:pPr>
              <a:lnSpc>
                <a:spcPct val="90000"/>
              </a:lnSpc>
            </a:pPr>
            <a:r>
              <a:rPr lang="pt-BR" altLang="ja-JP" smtClean="0">
                <a:ea typeface="MS PGothic" panose="020B0600070205080204" pitchFamily="34" charset="-128"/>
              </a:rPr>
              <a:t>Exemplos incluem:</a:t>
            </a:r>
          </a:p>
          <a:p>
            <a:pPr lvl="1">
              <a:lnSpc>
                <a:spcPct val="90000"/>
              </a:lnSpc>
            </a:pPr>
            <a:r>
              <a:rPr lang="pt-BR" altLang="ja-JP" smtClean="0">
                <a:ea typeface="MS PGothic" panose="020B0600070205080204" pitchFamily="34" charset="-128"/>
              </a:rPr>
              <a:t>rastreamento de veículo de HAZMAT</a:t>
            </a:r>
          </a:p>
          <a:p>
            <a:pPr lvl="1">
              <a:lnSpc>
                <a:spcPct val="90000"/>
              </a:lnSpc>
            </a:pPr>
            <a:r>
              <a:rPr lang="pt-BR" altLang="ja-JP" smtClean="0">
                <a:ea typeface="MS PGothic" panose="020B0600070205080204" pitchFamily="34" charset="-128"/>
              </a:rPr>
              <a:t>notificação de </a:t>
            </a:r>
            <a:r>
              <a:rPr lang="pt-BR" altLang="ja-JP" smtClean="0">
                <a:solidFill>
                  <a:srgbClr val="FF0000"/>
                </a:solidFill>
                <a:ea typeface="MS PGothic" panose="020B0600070205080204" pitchFamily="34" charset="-128"/>
              </a:rPr>
              <a:t>SOS/chamada de emergência automatizada</a:t>
            </a:r>
            <a:r>
              <a:rPr lang="pt-BR" altLang="ja-JP" smtClean="0">
                <a:ea typeface="MS PGothic" panose="020B0600070205080204" pitchFamily="34" charset="-128"/>
              </a:rPr>
              <a:t> de HAZMAT: </a:t>
            </a:r>
            <a:r>
              <a:rPr lang="pt-BR" altLang="ja-JP" b="1" smtClean="0">
                <a:solidFill>
                  <a:srgbClr val="0000CC"/>
                </a:solidFill>
                <a:ea typeface="MS PGothic" panose="020B0600070205080204" pitchFamily="34" charset="-128"/>
              </a:rPr>
              <a:t>Projeto e-Call</a:t>
            </a:r>
          </a:p>
          <a:p>
            <a:pPr lvl="1">
              <a:lnSpc>
                <a:spcPct val="90000"/>
              </a:lnSpc>
            </a:pPr>
            <a:r>
              <a:rPr lang="pt-BR" altLang="ja-JP" smtClean="0">
                <a:ea typeface="MS PGothic" panose="020B0600070205080204" pitchFamily="34" charset="-128"/>
              </a:rPr>
              <a:t>serviços de </a:t>
            </a:r>
            <a:r>
              <a:rPr lang="pt-BR" altLang="ja-JP" smtClean="0">
                <a:solidFill>
                  <a:srgbClr val="FF0000"/>
                </a:solidFill>
                <a:ea typeface="MS PGothic" panose="020B0600070205080204" pitchFamily="34" charset="-128"/>
              </a:rPr>
              <a:t>pré–liberação</a:t>
            </a:r>
            <a:r>
              <a:rPr lang="pt-BR" altLang="ja-JP" smtClean="0">
                <a:ea typeface="MS PGothic" panose="020B0600070205080204" pitchFamily="34" charset="-128"/>
              </a:rPr>
              <a:t> de HAZMAT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4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“</a:t>
            </a:r>
            <a:r>
              <a:rPr lang="pt-BR" altLang="ja-JP" sz="24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de emergência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Materiais perigosos e notificação de incidentes - </a:t>
            </a:r>
            <a:r>
              <a:rPr lang="pt-BR" altLang="ja-JP" sz="28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Projeto e-</a:t>
            </a:r>
            <a:r>
              <a:rPr lang="pt-BR" altLang="ja-JP" sz="28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Call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8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4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“</a:t>
            </a:r>
            <a:r>
              <a:rPr lang="pt-BR" altLang="ja-JP" sz="24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de emergência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Materiais perigosos e notificação de incidentes - </a:t>
            </a:r>
            <a:r>
              <a:rPr lang="pt-BR" altLang="ja-JP" sz="28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Projeto e-</a:t>
            </a:r>
            <a:r>
              <a:rPr lang="pt-BR" altLang="ja-JP" sz="28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Call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mtClean="0"/>
              <a:t>Os estudos sobre o retorno social desta iniciativa apontam para a possibilidade de serem salvas até 25.000 vidas por ano e isto apenas contabilizando os países que fazem parte da União Européia</a:t>
            </a:r>
          </a:p>
          <a:p>
            <a:pPr lvl="1">
              <a:lnSpc>
                <a:spcPct val="90000"/>
              </a:lnSpc>
            </a:pPr>
            <a:r>
              <a:rPr lang="pt-BR" altLang="pt-BR" smtClean="0"/>
              <a:t>Considerando a extensão territorial do Brasil, este número poderia ser multiplicado várias vezes</a:t>
            </a:r>
          </a:p>
          <a:p>
            <a:pPr>
              <a:lnSpc>
                <a:spcPct val="90000"/>
              </a:lnSpc>
            </a:pPr>
            <a:r>
              <a:rPr lang="pt-BR" altLang="pt-BR" b="1" smtClean="0"/>
              <a:t>Objetivo:</a:t>
            </a:r>
            <a:r>
              <a:rPr lang="pt-BR" altLang="pt-BR" smtClean="0"/>
              <a:t> </a:t>
            </a:r>
            <a:r>
              <a:rPr lang="pt-BR" altLang="pt-BR" smtClean="0">
                <a:solidFill>
                  <a:srgbClr val="FF0000"/>
                </a:solidFill>
              </a:rPr>
              <a:t>minimizar o tempo de atendimento aos condutores quando da ocorrência de incidentes</a:t>
            </a:r>
            <a:r>
              <a:rPr lang="pt-BR" altLang="pt-BR" smtClean="0"/>
              <a:t> envolvendo condutores e veículos</a:t>
            </a:r>
          </a:p>
          <a:p>
            <a:pPr lvl="2">
              <a:lnSpc>
                <a:spcPct val="90000"/>
              </a:lnSpc>
            </a:pPr>
            <a:r>
              <a:rPr lang="pt-BR" altLang="pt-BR" smtClean="0"/>
              <a:t>através da rápida comunicação do ocorrido – de forma manual ou automática – e de uma localização precisa do local do incidente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4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“</a:t>
            </a:r>
            <a:r>
              <a:rPr lang="pt-BR" altLang="ja-JP" sz="24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de emergência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Materiais perigosos e notificação de incidentes - </a:t>
            </a:r>
            <a:r>
              <a:rPr lang="pt-BR" altLang="ja-JP" sz="28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Projeto e-</a:t>
            </a:r>
            <a:r>
              <a:rPr lang="pt-BR" altLang="ja-JP" sz="28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Call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 dirty="0" smtClean="0"/>
              <a:t>A partir de 2014 todos os </a:t>
            </a:r>
            <a:r>
              <a:rPr lang="pt-BR" altLang="pt-BR" sz="2800" dirty="0" smtClean="0">
                <a:solidFill>
                  <a:srgbClr val="FF0000"/>
                </a:solidFill>
              </a:rPr>
              <a:t>veículos novos teriam de sair com o equipamento (</a:t>
            </a:r>
            <a:r>
              <a:rPr lang="pt-BR" altLang="pt-BR" sz="2800" i="1" dirty="0" err="1" smtClean="0">
                <a:solidFill>
                  <a:srgbClr val="FF0000"/>
                </a:solidFill>
              </a:rPr>
              <a:t>setupbox</a:t>
            </a:r>
            <a:r>
              <a:rPr lang="pt-BR" altLang="pt-BR" sz="2800" dirty="0" smtClean="0">
                <a:solidFill>
                  <a:srgbClr val="FF0000"/>
                </a:solidFill>
              </a:rPr>
              <a:t>) instalado de fábrica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/>
              <a:t>O sistema deveria ser ativado manualmente e funcionar em qualquer ponto da Europa</a:t>
            </a:r>
          </a:p>
          <a:p>
            <a:pPr>
              <a:lnSpc>
                <a:spcPct val="90000"/>
              </a:lnSpc>
            </a:pPr>
            <a:r>
              <a:rPr lang="pt-BR" altLang="pt-BR" sz="2800" dirty="0" smtClean="0"/>
              <a:t>A notificação imediata dos acidentes e a comunicação da sua localização exata por satélite irá acelerar a chegada dos serviços de emergência e permitirá salvar até 2.500 vidas por ano, além de reduzir em até 15% a gravidade das lesões 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/>
              <a:t>menor número de incapacidades permanentes e lesões menos graves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4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“</a:t>
            </a:r>
            <a:r>
              <a:rPr lang="pt-BR" altLang="ja-JP" sz="24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de emergência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Materiais perigosos e notificação de incidentes - </a:t>
            </a:r>
            <a:r>
              <a:rPr lang="pt-BR" altLang="ja-JP" sz="28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Projeto e-</a:t>
            </a:r>
            <a:r>
              <a:rPr lang="pt-BR" altLang="ja-JP" sz="28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Call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81923" name="Picture 5" descr="eCall -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24000"/>
            <a:ext cx="74168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303213" y="6275388"/>
            <a:ext cx="20669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9088" indent="-319088"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1700"/>
              <a:t>Fonte: ROOKE (2007)</a:t>
            </a:r>
          </a:p>
        </p:txBody>
      </p:sp>
    </p:spTree>
    <p:extLst>
      <p:ext uri="{BB962C8B-B14F-4D97-AF65-F5344CB8AC3E}">
        <p14:creationId xmlns:p14="http://schemas.microsoft.com/office/powerpoint/2010/main" val="11909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4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“</a:t>
            </a:r>
            <a:r>
              <a:rPr lang="pt-BR" altLang="ja-JP" sz="24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de emergência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Materiais perigosos e notificação de incidentes - </a:t>
            </a:r>
            <a:r>
              <a:rPr lang="pt-BR" altLang="ja-JP" sz="28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Projeto e-</a:t>
            </a:r>
            <a:r>
              <a:rPr lang="pt-BR" altLang="ja-JP" sz="28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Call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mtClean="0"/>
              <a:t>Outros benefícios advindos da utilização do sistema baseado no eCall são:</a:t>
            </a:r>
          </a:p>
          <a:p>
            <a:pPr lvl="1">
              <a:lnSpc>
                <a:spcPct val="90000"/>
              </a:lnSpc>
            </a:pPr>
            <a:r>
              <a:rPr lang="pt-BR" altLang="pt-BR" smtClean="0"/>
              <a:t>Menos congestionamentos de trânsito provocados pelos incidentes</a:t>
            </a:r>
          </a:p>
          <a:p>
            <a:pPr lvl="1">
              <a:lnSpc>
                <a:spcPct val="90000"/>
              </a:lnSpc>
            </a:pPr>
            <a:r>
              <a:rPr lang="pt-BR" altLang="pt-BR" smtClean="0"/>
              <a:t>Gestão mais eficaz dos incidentes de trânsito por parte das autoridades</a:t>
            </a:r>
          </a:p>
          <a:p>
            <a:pPr lvl="1">
              <a:lnSpc>
                <a:spcPct val="90000"/>
              </a:lnSpc>
            </a:pPr>
            <a:r>
              <a:rPr lang="pt-BR" altLang="pt-BR" b="1" smtClean="0">
                <a:solidFill>
                  <a:srgbClr val="FF0000"/>
                </a:solidFill>
              </a:rPr>
              <a:t>Auxílio logístico ao transporte de mercadorias perigosas</a:t>
            </a:r>
          </a:p>
          <a:p>
            <a:pPr lvl="1">
              <a:lnSpc>
                <a:spcPct val="90000"/>
              </a:lnSpc>
            </a:pPr>
            <a:r>
              <a:rPr lang="pt-BR" altLang="pt-BR" smtClean="0">
                <a:solidFill>
                  <a:srgbClr val="0000CC"/>
                </a:solidFill>
              </a:rPr>
              <a:t>A industria automobilística - em parceria com as operadoras de telecomunicações - poderá incorporar aos veículos novos: serviços de navegação por satélite e capacidades adicionais de comunicação (veículo x veículo para evitar colisões) </a:t>
            </a:r>
            <a:r>
              <a:rPr lang="pt-BR" altLang="pt-BR" b="1" smtClean="0">
                <a:solidFill>
                  <a:srgbClr val="0000CC"/>
                </a:solidFill>
              </a:rPr>
              <a:t>[</a:t>
            </a:r>
            <a:r>
              <a:rPr lang="pt-BR" altLang="pt-BR" b="1" smtClean="0">
                <a:solidFill>
                  <a:srgbClr val="006666"/>
                </a:solidFill>
              </a:rPr>
              <a:t>SIMRAV</a:t>
            </a:r>
            <a:r>
              <a:rPr lang="pt-BR" altLang="pt-BR" b="1" smtClean="0">
                <a:solidFill>
                  <a:srgbClr val="0000CC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4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“</a:t>
            </a:r>
            <a:r>
              <a:rPr lang="pt-BR" altLang="ja-JP" sz="24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de emergência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Materiais perigosos e notificação de incidentes - </a:t>
            </a:r>
            <a:r>
              <a:rPr lang="pt-BR" altLang="ja-JP" sz="28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Projeto e-</a:t>
            </a:r>
            <a:r>
              <a:rPr lang="pt-BR" altLang="ja-JP" sz="2800" b="1" dirty="0" err="1" smtClean="0">
                <a:solidFill>
                  <a:srgbClr val="FF0000"/>
                </a:solidFill>
                <a:ea typeface="MS PGothic" panose="020B0600070205080204" pitchFamily="34" charset="-128"/>
              </a:rPr>
              <a:t>Call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/>
          </p:cNvSpPr>
          <p:nvPr>
            <p:ph type="subTitle" idx="1"/>
          </p:nvPr>
        </p:nvSpPr>
        <p:spPr>
          <a:xfrm>
            <a:off x="366713" y="1989138"/>
            <a:ext cx="8351837" cy="38163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pt-BR" altLang="pt-BR" sz="3900" b="1" smtClean="0">
              <a:solidFill>
                <a:srgbClr val="333300"/>
              </a:solidFill>
              <a:cs typeface="Times New Roman" pitchFamily="18" charset="0"/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sz="3500" b="1" smtClean="0"/>
              <a:t>Gerenciamento e coordenação de </a:t>
            </a: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sz="3500" b="1" smtClean="0"/>
              <a:t>resposta a </a:t>
            </a:r>
            <a:r>
              <a:rPr lang="pt-BR" altLang="pt-BR" sz="3500" b="1" smtClean="0">
                <a:solidFill>
                  <a:srgbClr val="FF0000"/>
                </a:solidFill>
              </a:rPr>
              <a:t>emergências</a:t>
            </a:r>
            <a:r>
              <a:rPr lang="pt-BR" altLang="pt-BR" sz="3500" b="1" smtClean="0"/>
              <a:t> e </a:t>
            </a:r>
            <a:r>
              <a:rPr lang="pt-BR" altLang="pt-BR" sz="3500" b="1" smtClean="0">
                <a:solidFill>
                  <a:srgbClr val="006666"/>
                </a:solidFill>
              </a:rPr>
              <a:t>desastres</a:t>
            </a:r>
            <a:endParaRPr lang="pt-BR" altLang="pt-BR" sz="2900" b="1" smtClean="0">
              <a:solidFill>
                <a:srgbClr val="006666"/>
              </a:solidFill>
              <a:cs typeface="Times New Roman" pitchFamily="18" charset="0"/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sz="3000" b="1" smtClean="0">
                <a:solidFill>
                  <a:srgbClr val="333300"/>
                </a:solidFill>
                <a:cs typeface="Times New Roman" pitchFamily="18" charset="0"/>
              </a:rPr>
              <a:t>[HazMat, eCall]</a:t>
            </a:r>
          </a:p>
          <a:p>
            <a:pPr marL="366713" lvl="1" eaLnBrk="1" hangingPunct="1">
              <a:lnSpc>
                <a:spcPct val="90000"/>
              </a:lnSpc>
              <a:defRPr/>
            </a:pPr>
            <a:endParaRPr lang="pt-BR" altLang="pt-BR" b="1" smtClean="0">
              <a:solidFill>
                <a:srgbClr val="333300"/>
              </a:solidFill>
              <a:cs typeface="Times New Roman" pitchFamily="18" charset="0"/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b="1" smtClean="0">
                <a:solidFill>
                  <a:srgbClr val="333300"/>
                </a:solidFill>
                <a:cs typeface="Times New Roman" pitchFamily="18" charset="0"/>
              </a:rPr>
              <a:t>CVO: </a:t>
            </a:r>
            <a:r>
              <a:rPr lang="en-US" altLang="pt-BR" sz="2200" smtClean="0"/>
              <a:t>Commercial Vehicle </a:t>
            </a:r>
            <a:r>
              <a:rPr lang="en-US" altLang="pt-BR" sz="2200" u="sng" smtClean="0"/>
              <a:t>Operations</a:t>
            </a: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sz="2500" b="1" smtClean="0">
                <a:solidFill>
                  <a:srgbClr val="333300"/>
                </a:solidFill>
                <a:cs typeface="Times New Roman" pitchFamily="18" charset="0"/>
              </a:rPr>
              <a:t>(</a:t>
            </a:r>
            <a:r>
              <a:rPr lang="pt-BR" altLang="pt-BR" sz="1900" b="1" smtClean="0">
                <a:solidFill>
                  <a:srgbClr val="333300"/>
                </a:solidFill>
                <a:cs typeface="Times New Roman" pitchFamily="18" charset="0"/>
              </a:rPr>
              <a:t>Frotas e </a:t>
            </a:r>
            <a:r>
              <a:rPr lang="pt-BR" altLang="pt-BR" sz="1900" b="1" smtClean="0">
                <a:solidFill>
                  <a:srgbClr val="FF0000"/>
                </a:solidFill>
                <a:cs typeface="Times New Roman" pitchFamily="18" charset="0"/>
              </a:rPr>
              <a:t>Mobilidade da Carga</a:t>
            </a:r>
            <a:r>
              <a:rPr lang="pt-BR" altLang="pt-BR" sz="2500" b="1" smtClean="0">
                <a:solidFill>
                  <a:srgbClr val="333300"/>
                </a:solidFill>
                <a:cs typeface="Times New Roman" pitchFamily="18" charset="0"/>
              </a:rPr>
              <a:t>)</a:t>
            </a:r>
            <a:r>
              <a:rPr lang="pt-BR" altLang="pt-BR" sz="2900" b="1" smtClean="0">
                <a:solidFill>
                  <a:srgbClr val="333300"/>
                </a:solidFill>
                <a:cs typeface="Times New Roman" pitchFamily="18" charset="0"/>
              </a:rPr>
              <a:t> </a:t>
            </a:r>
            <a:endParaRPr lang="pt-BR" altLang="pt-BR" sz="38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40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779" name="Rectangle 3"/>
          <p:cNvSpPr>
            <a:spLocks noGrp="1"/>
          </p:cNvSpPr>
          <p:nvPr>
            <p:ph type="subTitle" idx="1"/>
          </p:nvPr>
        </p:nvSpPr>
        <p:spPr>
          <a:xfrm>
            <a:off x="366713" y="1989138"/>
            <a:ext cx="8351837" cy="3816350"/>
          </a:xfrm>
        </p:spPr>
        <p:txBody>
          <a:bodyPr/>
          <a:lstStyle/>
          <a:p>
            <a:pPr>
              <a:defRPr/>
            </a:pPr>
            <a:endParaRPr lang="pt-BR" altLang="pt-BR" sz="3900" b="1" smtClean="0">
              <a:solidFill>
                <a:srgbClr val="333300"/>
              </a:solidFill>
              <a:cs typeface="Times New Roman" pitchFamily="18" charset="0"/>
            </a:endParaRPr>
          </a:p>
          <a:p>
            <a:pPr marL="366713" lvl="1" eaLnBrk="1" hangingPunct="1">
              <a:defRPr/>
            </a:pPr>
            <a:r>
              <a:rPr lang="pt-BR" altLang="pt-BR" sz="3500" b="1" smtClean="0"/>
              <a:t>Gerenciamento e coordenação de </a:t>
            </a:r>
          </a:p>
          <a:p>
            <a:pPr marL="366713" lvl="1" eaLnBrk="1" hangingPunct="1">
              <a:defRPr/>
            </a:pPr>
            <a:r>
              <a:rPr lang="pt-BR" altLang="pt-BR" sz="3500" b="1" smtClean="0"/>
              <a:t>resposta a </a:t>
            </a:r>
            <a:r>
              <a:rPr lang="pt-BR" altLang="pt-BR" sz="3500" b="1" smtClean="0">
                <a:solidFill>
                  <a:srgbClr val="006666"/>
                </a:solidFill>
              </a:rPr>
              <a:t>emergências</a:t>
            </a:r>
            <a:r>
              <a:rPr lang="pt-BR" altLang="pt-BR" sz="3500" b="1" smtClean="0"/>
              <a:t> e </a:t>
            </a:r>
            <a:r>
              <a:rPr lang="pt-BR" altLang="pt-BR" sz="3500" b="1" smtClean="0">
                <a:solidFill>
                  <a:srgbClr val="FF0000"/>
                </a:solidFill>
              </a:rPr>
              <a:t>desastres</a:t>
            </a:r>
            <a:endParaRPr lang="pt-BR" altLang="pt-BR" sz="2900" b="1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66713" lvl="1" eaLnBrk="1" hangingPunct="1">
              <a:defRPr/>
            </a:pPr>
            <a:endParaRPr lang="pt-BR" altLang="pt-BR" sz="38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40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882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en-US" altLang="pt-BR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54883" name="Rectangle 1029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pt-BR" altLang="pt-BR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ITS visa endereçar respostas nas seguintes áreas de aplicações:</a:t>
            </a:r>
            <a:r>
              <a:rPr lang="pt-BR" altLang="pt-BR" sz="32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Multimodalidade de viagem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 usuário</a:t>
            </a:r>
          </a:p>
          <a:p>
            <a:pPr lvl="1">
              <a:defRPr/>
            </a:pP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 na “rede de transportes”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Tráfego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do Transporte Público de Rota Fixa (TPC)</a:t>
            </a:r>
            <a:r>
              <a:rPr lang="pt-BR" altLang="pt-BR" sz="2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Operação de Veículos 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Outras frotas, exceto o TPC de “rota fixa”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Mobilidade e conectividade da carga</a:t>
            </a:r>
            <a:r>
              <a:rPr lang="pt-BR" altLang="pt-BR" sz="2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Atividades de coordenação e</a:t>
            </a: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resposta </a:t>
            </a:r>
            <a:r>
              <a:rPr lang="pt-BR" altLang="pt-B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relacionadas à</a:t>
            </a: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emergências e</a:t>
            </a: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desastres</a:t>
            </a:r>
          </a:p>
          <a:p>
            <a:pPr lvl="1">
              <a:defRPr/>
            </a:pP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Estratégias de </a:t>
            </a: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tarifação variável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(</a:t>
            </a: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cargas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e viagens pessoais</a:t>
            </a:r>
            <a:endParaRPr lang="pt-BR" altLang="pt-BR" sz="2400" u="sng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9572" name="Line 1030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tângulo 2"/>
          <p:cNvSpPr>
            <a:spLocks noChangeArrowheads="1"/>
          </p:cNvSpPr>
          <p:nvPr/>
        </p:nvSpPr>
        <p:spPr bwMode="auto">
          <a:xfrm>
            <a:off x="1241425" y="1989138"/>
            <a:ext cx="6661150" cy="417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5" name="Forma livre 4"/>
          <p:cNvSpPr/>
          <p:nvPr/>
        </p:nvSpPr>
        <p:spPr>
          <a:xfrm>
            <a:off x="1243013" y="1990725"/>
            <a:ext cx="6657975" cy="977900"/>
          </a:xfrm>
          <a:custGeom>
            <a:avLst/>
            <a:gdLst>
              <a:gd name="connsiteX0" fmla="*/ 0 w 6658586"/>
              <a:gd name="connsiteY0" fmla="*/ 0 h 977839"/>
              <a:gd name="connsiteX1" fmla="*/ 6658586 w 6658586"/>
              <a:gd name="connsiteY1" fmla="*/ 0 h 977839"/>
              <a:gd name="connsiteX2" fmla="*/ 6658586 w 6658586"/>
              <a:gd name="connsiteY2" fmla="*/ 977839 h 977839"/>
              <a:gd name="connsiteX3" fmla="*/ 0 w 6658586"/>
              <a:gd name="connsiteY3" fmla="*/ 977839 h 977839"/>
              <a:gd name="connsiteX4" fmla="*/ 0 w 665858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8586" h="977839">
                <a:moveTo>
                  <a:pt x="0" y="0"/>
                </a:moveTo>
                <a:lnTo>
                  <a:pt x="6658586" y="0"/>
                </a:lnTo>
                <a:lnTo>
                  <a:pt x="665858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Arquitetura de referência de ITS</a:t>
            </a:r>
          </a:p>
        </p:txBody>
      </p:sp>
      <p:sp>
        <p:nvSpPr>
          <p:cNvPr id="6" name="Forma livre 5">
            <a:hlinkClick r:id="rId3" action="ppaction://hlinksldjump"/>
          </p:cNvPr>
          <p:cNvSpPr/>
          <p:nvPr/>
        </p:nvSpPr>
        <p:spPr>
          <a:xfrm>
            <a:off x="1260475" y="3055938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1. Informações ao viajante</a:t>
            </a:r>
          </a:p>
        </p:txBody>
      </p:sp>
      <p:sp>
        <p:nvSpPr>
          <p:cNvPr id="7" name="Forma livre 6">
            <a:hlinkClick r:id="rId4" action="ppaction://hlinksldjump"/>
          </p:cNvPr>
          <p:cNvSpPr/>
          <p:nvPr/>
        </p:nvSpPr>
        <p:spPr>
          <a:xfrm>
            <a:off x="1243013" y="4121150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5. Transporte público</a:t>
            </a:r>
          </a:p>
        </p:txBody>
      </p:sp>
      <p:sp>
        <p:nvSpPr>
          <p:cNvPr id="8" name="Forma livre 7">
            <a:hlinkClick r:id="rId5" action="ppaction://hlinksldjump"/>
          </p:cNvPr>
          <p:cNvSpPr/>
          <p:nvPr/>
        </p:nvSpPr>
        <p:spPr>
          <a:xfrm>
            <a:off x="1243013" y="5186363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9. Monitoramento das condições climáticas e ambientais</a:t>
            </a:r>
          </a:p>
        </p:txBody>
      </p:sp>
      <p:sp>
        <p:nvSpPr>
          <p:cNvPr id="9" name="Forma livre 8">
            <a:hlinkClick r:id="rId3" action="ppaction://hlinksldjump"/>
          </p:cNvPr>
          <p:cNvSpPr/>
          <p:nvPr/>
        </p:nvSpPr>
        <p:spPr>
          <a:xfrm>
            <a:off x="2940050" y="3055938"/>
            <a:ext cx="1566863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2. Operações e gerenciamento de tráfego</a:t>
            </a:r>
          </a:p>
        </p:txBody>
      </p:sp>
      <p:sp>
        <p:nvSpPr>
          <p:cNvPr id="10" name="Forma livre 9">
            <a:hlinkClick r:id="rId5" action="ppaction://hlinksldjump"/>
          </p:cNvPr>
          <p:cNvSpPr/>
          <p:nvPr/>
        </p:nvSpPr>
        <p:spPr>
          <a:xfrm>
            <a:off x="2940050" y="4121150"/>
            <a:ext cx="1566863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6. Emergência</a:t>
            </a:r>
          </a:p>
        </p:txBody>
      </p:sp>
      <p:sp>
        <p:nvSpPr>
          <p:cNvPr id="11" name="Forma livre 10">
            <a:hlinkClick r:id="rId6" action="ppaction://hlinksldjump"/>
          </p:cNvPr>
          <p:cNvSpPr/>
          <p:nvPr/>
        </p:nvSpPr>
        <p:spPr>
          <a:xfrm>
            <a:off x="2940050" y="5186363"/>
            <a:ext cx="1566863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10. Gerenciamento e coordenação de resposta a desastres</a:t>
            </a:r>
          </a:p>
        </p:txBody>
      </p:sp>
      <p:sp>
        <p:nvSpPr>
          <p:cNvPr id="12" name="Forma livre 11">
            <a:hlinkClick r:id="rId4" action="ppaction://hlinksldjump"/>
          </p:cNvPr>
          <p:cNvSpPr/>
          <p:nvPr/>
        </p:nvSpPr>
        <p:spPr>
          <a:xfrm>
            <a:off x="4637088" y="3055938"/>
            <a:ext cx="1566862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3. Veículo</a:t>
            </a:r>
          </a:p>
        </p:txBody>
      </p:sp>
      <p:sp>
        <p:nvSpPr>
          <p:cNvPr id="13" name="Forma livre 12">
            <a:hlinkClick r:id="rId5" action="ppaction://hlinksldjump"/>
          </p:cNvPr>
          <p:cNvSpPr/>
          <p:nvPr/>
        </p:nvSpPr>
        <p:spPr>
          <a:xfrm>
            <a:off x="4637088" y="4121150"/>
            <a:ext cx="1566862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7. Pagamento eletrônico relacionado ao transporte</a:t>
            </a:r>
          </a:p>
        </p:txBody>
      </p:sp>
      <p:sp>
        <p:nvSpPr>
          <p:cNvPr id="15" name="Forma livre 14">
            <a:hlinkClick r:id="rId7" action="ppaction://hlinksldjump"/>
          </p:cNvPr>
          <p:cNvSpPr/>
          <p:nvPr/>
        </p:nvSpPr>
        <p:spPr>
          <a:xfrm>
            <a:off x="4637088" y="5186363"/>
            <a:ext cx="1566862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11. Segurança nacional</a:t>
            </a:r>
          </a:p>
        </p:txBody>
      </p:sp>
      <p:sp>
        <p:nvSpPr>
          <p:cNvPr id="16" name="Forma livre 15">
            <a:hlinkClick r:id="rId5" action="ppaction://hlinksldjump"/>
          </p:cNvPr>
          <p:cNvSpPr/>
          <p:nvPr/>
        </p:nvSpPr>
        <p:spPr>
          <a:xfrm>
            <a:off x="6335713" y="3055938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4. Transporte de cargas</a:t>
            </a:r>
          </a:p>
        </p:txBody>
      </p:sp>
      <p:sp>
        <p:nvSpPr>
          <p:cNvPr id="17" name="Forma livre 16">
            <a:hlinkClick r:id="rId6" action="ppaction://hlinksldjump"/>
          </p:cNvPr>
          <p:cNvSpPr/>
          <p:nvPr/>
        </p:nvSpPr>
        <p:spPr>
          <a:xfrm>
            <a:off x="6335713" y="4121150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8. Segurança pessoal relacionada ao transporte rodoviário</a:t>
            </a:r>
          </a:p>
        </p:txBody>
      </p:sp>
      <p:sp>
        <p:nvSpPr>
          <p:cNvPr id="18" name="Forma livre 17">
            <a:hlinkClick r:id="rId8" action="ppaction://hlinksldjump"/>
          </p:cNvPr>
          <p:cNvSpPr/>
          <p:nvPr/>
        </p:nvSpPr>
        <p:spPr>
          <a:xfrm>
            <a:off x="6335713" y="5186363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12. Gerenciamento dos dados de ITS</a:t>
            </a:r>
          </a:p>
        </p:txBody>
      </p:sp>
      <p:sp>
        <p:nvSpPr>
          <p:cNvPr id="110608" name="Rectangle 16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– 1:</a:t>
            </a:r>
            <a:r>
              <a:rPr lang="pt-BR" altLang="pt-BR" sz="28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pt-BR" altLang="pt-BR" sz="2800" b="1" dirty="0" smtClean="0"/>
              <a:t>14813 – 1:</a:t>
            </a:r>
            <a:r>
              <a:rPr lang="pt-BR" altLang="pt-BR" sz="3200" b="1" dirty="0" smtClean="0"/>
              <a:t> (11) domínios de serviço de ITS</a:t>
            </a:r>
            <a:r>
              <a:rPr lang="pt-BR" altLang="pt-BR" sz="3200" dirty="0" smtClean="0"/>
              <a:t> 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xfrm>
            <a:off x="250825" y="1484784"/>
            <a:ext cx="8642350" cy="396053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t-BR" altLang="pt-BR" sz="2000" dirty="0" smtClean="0"/>
          </a:p>
          <a:p>
            <a:pPr>
              <a:lnSpc>
                <a:spcPct val="80000"/>
              </a:lnSpc>
            </a:pPr>
            <a:r>
              <a:rPr lang="pt-BR" altLang="pt-BR" sz="2800" b="1" u="sng" dirty="0" smtClean="0">
                <a:solidFill>
                  <a:srgbClr val="0000CC"/>
                </a:solidFill>
              </a:rPr>
              <a:t>Emergência</a:t>
            </a:r>
            <a:r>
              <a:rPr lang="pt-BR" altLang="pt-BR" sz="2800" b="1" dirty="0" smtClean="0">
                <a:solidFill>
                  <a:srgbClr val="0000CC"/>
                </a:solidFill>
              </a:rPr>
              <a:t>: Serviços prestados em resposta a incidentes que são categorizados como emergência.</a:t>
            </a:r>
          </a:p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FF0000"/>
                </a:solidFill>
              </a:rPr>
              <a:t>Segurança pessoal </a:t>
            </a:r>
            <a:r>
              <a:rPr lang="pt-BR" altLang="pt-BR" sz="2000" u="sng" dirty="0" smtClean="0"/>
              <a:t>relacionada ao transporte rodoviário</a:t>
            </a:r>
            <a:r>
              <a:rPr lang="pt-BR" altLang="pt-BR" sz="2000" dirty="0" smtClean="0"/>
              <a:t>: Proteção dos usuários de transporte incluindo pedestres e usuários vulneráveis.</a:t>
            </a:r>
            <a:endParaRPr lang="pt-BR" altLang="pt-BR" sz="2000" u="sng" dirty="0" smtClean="0"/>
          </a:p>
          <a:p>
            <a:pPr>
              <a:lnSpc>
                <a:spcPct val="80000"/>
              </a:lnSpc>
            </a:pPr>
            <a:r>
              <a:rPr lang="pt-BR" altLang="pt-BR" sz="2400" b="1" u="sng" dirty="0" smtClean="0">
                <a:solidFill>
                  <a:srgbClr val="006666"/>
                </a:solidFill>
              </a:rPr>
              <a:t>Monitoramento das condições climáticas e ambientais</a:t>
            </a:r>
            <a:r>
              <a:rPr lang="pt-BR" altLang="pt-BR" sz="2400" b="1" dirty="0" smtClean="0">
                <a:solidFill>
                  <a:srgbClr val="006666"/>
                </a:solidFill>
              </a:rPr>
              <a:t>: Atividades que monitoram e notificam as condições climáticas e ambientais.</a:t>
            </a:r>
          </a:p>
          <a:p>
            <a:pPr>
              <a:lnSpc>
                <a:spcPct val="80000"/>
              </a:lnSpc>
            </a:pPr>
            <a:r>
              <a:rPr lang="pt-BR" altLang="pt-BR" sz="2800" b="1" u="sng" dirty="0" smtClean="0">
                <a:solidFill>
                  <a:srgbClr val="FF3300"/>
                </a:solidFill>
              </a:rPr>
              <a:t>Gerenciamento e coordenação de resposta a desastres</a:t>
            </a:r>
            <a:r>
              <a:rPr lang="pt-BR" altLang="pt-BR" sz="2800" b="1" dirty="0" smtClean="0">
                <a:solidFill>
                  <a:srgbClr val="FF3300"/>
                </a:solidFill>
              </a:rPr>
              <a:t>: Atividades baseadas no transporte rodoviário em resposta a desastres naturais, distúrbios civis ou ataques terroristas.</a:t>
            </a:r>
          </a:p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FF0000"/>
                </a:solidFill>
              </a:rPr>
              <a:t>Segurança nacional</a:t>
            </a:r>
            <a:r>
              <a:rPr lang="pt-BR" altLang="pt-BR" sz="2000" dirty="0" smtClean="0"/>
              <a:t>: Atividades que diretamente protegem ou atenuam o dano físico ou operacional às pessoas e instalações devido a desastres naturais, distúrbios civis ou ataques terroristas.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400" dirty="0" smtClean="0"/>
              <a:t>O aumento da magnitude de desastres, número de pessoas afetadas e recorrência de eventos, motivam a investigação de tecnologias que possam auxiliar no gerenciamento de operações relacionadas à </a:t>
            </a:r>
            <a:r>
              <a:rPr lang="pt-BR" altLang="pt-BR" sz="2400" dirty="0" smtClean="0">
                <a:solidFill>
                  <a:srgbClr val="FF0000"/>
                </a:solidFill>
              </a:rPr>
              <a:t>mitigação, preparação, resposta e recuperação de desastres</a:t>
            </a:r>
          </a:p>
          <a:p>
            <a:r>
              <a:rPr lang="pt-BR" altLang="pt-BR" sz="2400" dirty="0" smtClean="0"/>
              <a:t>No contexto mundial, diversos desastres foram registrados nos últimos anos como o tsunami e o terremoto na Ásia em 2004, os furacões no Caribe, os terremotos no Paquistão em 2005, o terremoto na China em 2008, os terremotos no Haiti em 2010, no Nepal (2015) ...</a:t>
            </a:r>
          </a:p>
          <a:p>
            <a:pPr lvl="1"/>
            <a:r>
              <a:rPr lang="pt-BR" altLang="pt-BR" sz="2000" dirty="0" smtClean="0"/>
              <a:t>No Brasil, as </a:t>
            </a:r>
            <a:r>
              <a:rPr lang="pt-BR" altLang="pt-BR" sz="2000" dirty="0" smtClean="0">
                <a:solidFill>
                  <a:srgbClr val="FF0000"/>
                </a:solidFill>
              </a:rPr>
              <a:t>enchentes e deslizamentos</a:t>
            </a:r>
            <a:r>
              <a:rPr lang="pt-BR" altLang="pt-BR" sz="2000" dirty="0" smtClean="0"/>
              <a:t> ocorridos no sul em 2008, as </a:t>
            </a:r>
            <a:r>
              <a:rPr lang="pt-BR" altLang="pt-BR" sz="2000" dirty="0" smtClean="0">
                <a:solidFill>
                  <a:srgbClr val="FF0000"/>
                </a:solidFill>
              </a:rPr>
              <a:t>enchentes</a:t>
            </a:r>
            <a:r>
              <a:rPr lang="pt-BR" altLang="pt-BR" sz="2000" dirty="0" smtClean="0"/>
              <a:t> no nordeste em 2009, são alguns dos últimos eventos registrados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241630" y="1988840"/>
          <a:ext cx="66607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7763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– 1:</a:t>
            </a:r>
            <a:r>
              <a:rPr lang="pt-BR" altLang="pt-BR" sz="28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mtClean="0"/>
              <a:t>Ao se observar os elementos dos </a:t>
            </a:r>
            <a:r>
              <a:rPr lang="pt-BR" altLang="pt-BR" u="sng" smtClean="0"/>
              <a:t>Planos Emergenciais</a:t>
            </a:r>
            <a:r>
              <a:rPr lang="pt-BR" altLang="pt-BR" smtClean="0"/>
              <a:t> vê-se que eles </a:t>
            </a:r>
            <a:r>
              <a:rPr lang="pt-BR" altLang="pt-BR" smtClean="0">
                <a:solidFill>
                  <a:srgbClr val="FF0000"/>
                </a:solidFill>
              </a:rPr>
              <a:t>não devem ser compostos apenas de </a:t>
            </a:r>
            <a:r>
              <a:rPr lang="pt-BR" altLang="pt-BR" u="sng" smtClean="0">
                <a:solidFill>
                  <a:srgbClr val="FF0000"/>
                </a:solidFill>
              </a:rPr>
              <a:t>ações reparatórias</a:t>
            </a:r>
            <a:r>
              <a:rPr lang="pt-BR" altLang="pt-BR" smtClean="0">
                <a:solidFill>
                  <a:srgbClr val="FF0000"/>
                </a:solidFill>
              </a:rPr>
              <a:t>, mas também </a:t>
            </a:r>
            <a:r>
              <a:rPr lang="pt-BR" altLang="pt-BR" b="1" u="sng" smtClean="0">
                <a:solidFill>
                  <a:srgbClr val="FF0000"/>
                </a:solidFill>
              </a:rPr>
              <a:t>preventivas</a:t>
            </a:r>
          </a:p>
          <a:p>
            <a:pPr algn="just">
              <a:lnSpc>
                <a:spcPct val="90000"/>
              </a:lnSpc>
            </a:pPr>
            <a:r>
              <a:rPr lang="pt-BR" altLang="pt-BR" smtClean="0"/>
              <a:t>A </a:t>
            </a:r>
            <a:r>
              <a:rPr lang="pt-BR" altLang="pt-BR" smtClean="0">
                <a:solidFill>
                  <a:srgbClr val="FF0000"/>
                </a:solidFill>
              </a:rPr>
              <a:t>prevenção é uma tendência atual adotada pela </a:t>
            </a:r>
            <a:r>
              <a:rPr lang="pt-BR" altLang="pt-BR" smtClean="0">
                <a:solidFill>
                  <a:srgbClr val="0000CC"/>
                </a:solidFill>
              </a:rPr>
              <a:t>Secretaria Nacional de Defesa Civil (*)</a:t>
            </a:r>
          </a:p>
          <a:p>
            <a:pPr algn="just">
              <a:lnSpc>
                <a:spcPct val="90000"/>
              </a:lnSpc>
            </a:pPr>
            <a:r>
              <a:rPr lang="pt-BR" altLang="pt-BR" smtClean="0"/>
              <a:t>Um dos principais desafios que os responsáveis pelas ações emergenciais enfrentam hoje é esta </a:t>
            </a:r>
            <a:r>
              <a:rPr lang="pt-BR" altLang="pt-BR" smtClean="0">
                <a:solidFill>
                  <a:srgbClr val="FF0000"/>
                </a:solidFill>
              </a:rPr>
              <a:t>mudança cultural relacionada ao </a:t>
            </a:r>
            <a:r>
              <a:rPr lang="pt-BR" altLang="pt-BR" sz="3300" b="1" u="sng" smtClean="0">
                <a:solidFill>
                  <a:srgbClr val="0000CC"/>
                </a:solidFill>
              </a:rPr>
              <a:t>senso de percepção de risco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mtClean="0">
                <a:solidFill>
                  <a:srgbClr val="0000CC"/>
                </a:solidFill>
              </a:rPr>
              <a:t>(*) </a:t>
            </a:r>
            <a:r>
              <a:rPr lang="pt-BR" altLang="pt-BR" smtClean="0">
                <a:hlinkClick r:id="rId3"/>
              </a:rPr>
              <a:t>http://www.defesacivil.gov.br/sindec/index.asp</a:t>
            </a:r>
            <a:endParaRPr lang="pt-BR" altLang="pt-BR" smtClean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500" dirty="0" smtClean="0"/>
              <a:t>Segundo a “Norma de Ativação e Execução dos Serviços da Rede Nacional de Emergência de </a:t>
            </a:r>
            <a:r>
              <a:rPr lang="pt-BR" altLang="pt-BR" sz="2500" dirty="0" err="1" smtClean="0"/>
              <a:t>Radiamadores</a:t>
            </a:r>
            <a:r>
              <a:rPr lang="pt-BR" altLang="pt-BR" sz="2500" dirty="0" smtClean="0"/>
              <a:t> (RENER) [*]:</a:t>
            </a:r>
          </a:p>
          <a:p>
            <a:pPr>
              <a:lnSpc>
                <a:spcPct val="90000"/>
              </a:lnSpc>
            </a:pPr>
            <a:r>
              <a:rPr lang="pt-BR" altLang="pt-BR" sz="2500" b="1" u="sng" dirty="0" smtClean="0"/>
              <a:t>Situação de Emergência</a:t>
            </a:r>
            <a:r>
              <a:rPr lang="pt-BR" altLang="pt-BR" sz="2500" dirty="0" smtClean="0"/>
              <a:t>: é o “</a:t>
            </a:r>
            <a:r>
              <a:rPr lang="pt-BR" altLang="pt-BR" sz="2500" i="1" dirty="0" smtClean="0"/>
              <a:t>reconhecimento pelo poder público de </a:t>
            </a:r>
            <a:r>
              <a:rPr lang="pt-BR" altLang="pt-BR" sz="2500" i="1" dirty="0" smtClean="0">
                <a:solidFill>
                  <a:srgbClr val="FF0000"/>
                </a:solidFill>
              </a:rPr>
              <a:t>situação anormal</a:t>
            </a:r>
            <a:r>
              <a:rPr lang="pt-BR" altLang="pt-BR" sz="2500" i="1" dirty="0" smtClean="0"/>
              <a:t>, provocada por </a:t>
            </a:r>
            <a:r>
              <a:rPr lang="pt-BR" altLang="pt-BR" sz="2500" i="1" dirty="0" smtClean="0">
                <a:solidFill>
                  <a:srgbClr val="0000CC"/>
                </a:solidFill>
              </a:rPr>
              <a:t>desastres</a:t>
            </a:r>
            <a:r>
              <a:rPr lang="pt-BR" altLang="pt-BR" sz="2500" i="1" dirty="0" smtClean="0"/>
              <a:t>, causando sérios danos à comunidade afetada, inclusive a incolumidade ou à vida de seus integrantes”</a:t>
            </a:r>
          </a:p>
          <a:p>
            <a:pPr>
              <a:lnSpc>
                <a:spcPct val="90000"/>
              </a:lnSpc>
            </a:pPr>
            <a:r>
              <a:rPr lang="pt-BR" altLang="pt-BR" sz="2500" b="1" u="sng" dirty="0" smtClean="0">
                <a:solidFill>
                  <a:srgbClr val="006600"/>
                </a:solidFill>
              </a:rPr>
              <a:t>Desastre</a:t>
            </a:r>
            <a:r>
              <a:rPr lang="pt-BR" altLang="pt-BR" sz="2500" dirty="0" smtClean="0"/>
              <a:t>: é </a:t>
            </a:r>
            <a:r>
              <a:rPr lang="pt-BR" altLang="pt-BR" sz="2500" i="1" dirty="0" smtClean="0"/>
              <a:t>“o resultado de </a:t>
            </a:r>
            <a:r>
              <a:rPr lang="pt-BR" altLang="pt-BR" sz="2500" i="1" dirty="0" smtClean="0">
                <a:solidFill>
                  <a:srgbClr val="FF0000"/>
                </a:solidFill>
              </a:rPr>
              <a:t>eventos adversos</a:t>
            </a:r>
            <a:r>
              <a:rPr lang="pt-BR" altLang="pt-BR" sz="2500" i="1" dirty="0" smtClean="0"/>
              <a:t>, </a:t>
            </a:r>
            <a:r>
              <a:rPr lang="pt-BR" altLang="pt-BR" sz="2500" i="1" dirty="0" smtClean="0">
                <a:solidFill>
                  <a:srgbClr val="FF0000"/>
                </a:solidFill>
              </a:rPr>
              <a:t>naturais</a:t>
            </a:r>
            <a:r>
              <a:rPr lang="pt-BR" altLang="pt-BR" sz="2500" i="1" dirty="0" smtClean="0"/>
              <a:t> ou provocados pelo homem, sobre um ecossistema, causando danos humanos, materiais ou ambientais e </a:t>
            </a:r>
            <a:r>
              <a:rPr lang="pt-BR" altLang="pt-BR" sz="2500" i="1" dirty="0" err="1" smtClean="0"/>
              <a:t>conseqüentes</a:t>
            </a:r>
            <a:r>
              <a:rPr lang="pt-BR" altLang="pt-BR" sz="2500" i="1" dirty="0" smtClean="0"/>
              <a:t> prejuízos econômicos e sociais”</a:t>
            </a:r>
            <a:r>
              <a:rPr lang="pt-BR" altLang="pt-BR" sz="2500" dirty="0" smtClean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500" dirty="0" smtClean="0"/>
              <a:t>[*] Portaria Nº302, de 24 de outubro de 2001, Ministério da Integração Nacional  </a:t>
            </a:r>
            <a:r>
              <a:rPr lang="pt-BR" altLang="pt-BR" sz="2500" dirty="0" smtClean="0">
                <a:hlinkClick r:id="rId3"/>
              </a:rPr>
              <a:t>http://www.defesacivil.gov.br/rener/norma.asp</a:t>
            </a:r>
            <a:r>
              <a:rPr lang="pt-BR" altLang="pt-BR" sz="25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500" smtClean="0"/>
              <a:t>Embora se observe na definição fornecida pela norma de ativação e execução dos serviços da RENER o </a:t>
            </a:r>
            <a:r>
              <a:rPr lang="pt-BR" altLang="pt-BR" sz="2500" smtClean="0">
                <a:solidFill>
                  <a:srgbClr val="FF0000"/>
                </a:solidFill>
              </a:rPr>
              <a:t>não comprometimento da rede com pequenos acidentes nem com ações preventivas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200" smtClean="0"/>
              <a:t>isto acontece pois a RENER, juntamente com a Defesa Civil, estão </a:t>
            </a:r>
            <a:r>
              <a:rPr lang="pt-BR" altLang="pt-BR" sz="2200" smtClean="0">
                <a:solidFill>
                  <a:srgbClr val="FF0000"/>
                </a:solidFill>
              </a:rPr>
              <a:t>mais preocupadas com ações emergenciais que ocorrem em </a:t>
            </a:r>
            <a:r>
              <a:rPr lang="pt-BR" altLang="pt-BR" sz="2200" smtClean="0">
                <a:solidFill>
                  <a:srgbClr val="0000CC"/>
                </a:solidFill>
              </a:rPr>
              <a:t>escala maiores</a:t>
            </a:r>
          </a:p>
          <a:p>
            <a:pPr algn="just">
              <a:lnSpc>
                <a:spcPct val="90000"/>
              </a:lnSpc>
            </a:pPr>
            <a:r>
              <a:rPr lang="pt-BR" altLang="pt-BR" smtClean="0"/>
              <a:t>A </a:t>
            </a:r>
            <a:r>
              <a:rPr lang="pt-BR" altLang="pt-BR" u="sng" smtClean="0">
                <a:solidFill>
                  <a:srgbClr val="0000CC"/>
                </a:solidFill>
              </a:rPr>
              <a:t>escala emergencial</a:t>
            </a:r>
            <a:r>
              <a:rPr lang="pt-BR" altLang="pt-BR" smtClean="0">
                <a:solidFill>
                  <a:srgbClr val="FF0000"/>
                </a:solidFill>
              </a:rPr>
              <a:t> é de vital importância no estudo de </a:t>
            </a:r>
            <a:r>
              <a:rPr lang="pt-BR" altLang="pt-BR" b="1" smtClean="0">
                <a:solidFill>
                  <a:srgbClr val="FF0000"/>
                </a:solidFill>
              </a:rPr>
              <a:t>emergências e desastres</a:t>
            </a:r>
          </a:p>
          <a:p>
            <a:pPr lvl="1" algn="just">
              <a:lnSpc>
                <a:spcPct val="90000"/>
              </a:lnSpc>
            </a:pPr>
            <a:r>
              <a:rPr lang="pt-BR" altLang="pt-BR" smtClean="0"/>
              <a:t>a Secretaria Nacional de Defesa Civil trabalha com eventos de escalas maiores (níveis Nacional, Estadual, Regional)</a:t>
            </a:r>
          </a:p>
          <a:p>
            <a:pPr lvl="1" algn="just">
              <a:lnSpc>
                <a:spcPct val="90000"/>
              </a:lnSpc>
            </a:pPr>
            <a:r>
              <a:rPr lang="pt-BR" altLang="pt-BR" smtClean="0"/>
              <a:t>outras agências priorizam os </a:t>
            </a:r>
            <a:r>
              <a:rPr lang="pt-BR" altLang="pt-BR" u="sng" smtClean="0"/>
              <a:t>Eventos Locais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5616575" cy="4924425"/>
          </a:xfrm>
        </p:spPr>
        <p:txBody>
          <a:bodyPr/>
          <a:lstStyle/>
          <a:p>
            <a:pPr algn="just"/>
            <a:r>
              <a:rPr lang="pt-BR" altLang="pt-BR" smtClean="0"/>
              <a:t>Quatro (4) escalas emergenciais</a:t>
            </a:r>
          </a:p>
          <a:p>
            <a:pPr algn="just"/>
            <a:r>
              <a:rPr lang="pt-BR" altLang="pt-BR" smtClean="0"/>
              <a:t>Representação de suas freqüências (simbolizada pela pirâmide)</a:t>
            </a:r>
          </a:p>
          <a:p>
            <a:pPr lvl="2" algn="just"/>
            <a:r>
              <a:rPr lang="pt-BR" altLang="pt-BR" u="sng" smtClean="0"/>
              <a:t>Eventos Locais</a:t>
            </a:r>
          </a:p>
          <a:p>
            <a:pPr lvl="3" algn="just"/>
            <a:r>
              <a:rPr lang="pt-BR" altLang="pt-BR" smtClean="0"/>
              <a:t>ocorrem com maior freqüência</a:t>
            </a:r>
          </a:p>
          <a:p>
            <a:pPr lvl="2" algn="just"/>
            <a:r>
              <a:rPr lang="pt-BR" altLang="pt-BR" u="sng" smtClean="0"/>
              <a:t>Eventos de nível Nacional</a:t>
            </a:r>
            <a:r>
              <a:rPr lang="pt-BR" altLang="pt-BR" smtClean="0"/>
              <a:t> </a:t>
            </a:r>
          </a:p>
          <a:p>
            <a:pPr lvl="3" algn="just"/>
            <a:r>
              <a:rPr lang="pt-BR" altLang="pt-BR" smtClean="0"/>
              <a:t>ocorrem em menor freqüência</a:t>
            </a:r>
          </a:p>
          <a:p>
            <a:pPr lvl="3" algn="just"/>
            <a:r>
              <a:rPr lang="pt-BR" altLang="pt-BR" smtClean="0"/>
              <a:t>mas, em contrapartida - os transtornos causados são maiores </a:t>
            </a:r>
          </a:p>
        </p:txBody>
      </p:sp>
      <p:pic>
        <p:nvPicPr>
          <p:cNvPr id="121860" name="Diagrama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10" t="-2390" r="-26962" b="-2611"/>
          <a:stretch>
            <a:fillRect/>
          </a:stretch>
        </p:blipFill>
        <p:spPr bwMode="auto">
          <a:xfrm>
            <a:off x="4822825" y="3046413"/>
            <a:ext cx="522128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018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en-US" altLang="pt-BR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18019" name="Rectangle 1029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525488"/>
            <a:ext cx="864235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pt-BR" altLang="pt-B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Atividades de coordenação e</a:t>
            </a:r>
            <a:r>
              <a:rPr lang="pt-BR" altLang="pt-BR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resposta </a:t>
            </a:r>
            <a:r>
              <a:rPr lang="pt-BR" altLang="pt-B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relacionadas à</a:t>
            </a:r>
            <a:r>
              <a:rPr lang="pt-BR" altLang="pt-BR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5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emergências</a:t>
            </a:r>
            <a:r>
              <a:rPr lang="pt-BR" altLang="pt-BR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desastres:</a:t>
            </a:r>
          </a:p>
          <a:p>
            <a:pPr lvl="1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 acordo com o </a:t>
            </a:r>
            <a:r>
              <a:rPr lang="pt-BR" altLang="pt-BR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pt-BR" altLang="pt-BR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Commission</a:t>
            </a:r>
            <a:r>
              <a:rPr lang="pt-BR" altLang="pt-BR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pt-BR" altLang="pt-BR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</a:t>
            </a:r>
            <a:r>
              <a:rPr lang="pt-BR" altLang="pt-BR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Society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(2010), os acidentes rodoviários na Europa continuam a causar um número demasiadamente elevado de mortos e feridos</a:t>
            </a:r>
          </a:p>
          <a:p>
            <a:pPr lvl="1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Embora o número de vítimas mortais tenha decrescido 27% desde 2001, 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 2008 registraram-se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ainda:</a:t>
            </a:r>
          </a:p>
          <a:p>
            <a:pPr marL="1143000" lvl="2"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1,2 milhões de acidentes, dos quais resultaram:</a:t>
            </a:r>
          </a:p>
          <a:p>
            <a:pPr marL="1600200" lvl="3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39.000 mortos</a:t>
            </a:r>
          </a:p>
          <a:p>
            <a:pPr marL="1600200" lvl="3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1,7 milhões de feridos</a:t>
            </a:r>
          </a:p>
        </p:txBody>
      </p:sp>
      <p:sp>
        <p:nvSpPr>
          <p:cNvPr id="20484" name="Line 1030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pic>
        <p:nvPicPr>
          <p:cNvPr id="122883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557338"/>
            <a:ext cx="50403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50825" y="2579688"/>
            <a:ext cx="1843088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9088" indent="-319088"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2500" b="1">
                <a:solidFill>
                  <a:srgbClr val="FF0000"/>
                </a:solidFill>
              </a:rPr>
              <a:t>Escala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500" b="1"/>
              <a:t>de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500" b="1">
                <a:solidFill>
                  <a:srgbClr val="0000CC"/>
                </a:solidFill>
              </a:rPr>
              <a:t>Emergências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500" b="1"/>
              <a:t>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500" b="1">
                <a:solidFill>
                  <a:srgbClr val="006600"/>
                </a:solidFill>
              </a:rPr>
              <a:t>Desastres</a:t>
            </a:r>
            <a:r>
              <a:rPr lang="pt-BR" altLang="pt-BR" sz="2500" b="1"/>
              <a:t>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7432675" y="5146675"/>
            <a:ext cx="1363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9088" indent="-319088"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2100"/>
              <a:t>Fonte: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100"/>
              <a:t>TRB,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>
          <a:xfrm>
            <a:off x="34925" y="228600"/>
            <a:ext cx="8964613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07504" y="2579688"/>
            <a:ext cx="2238113" cy="229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9088" indent="-319088"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Classificação</a:t>
            </a:r>
            <a:r>
              <a:rPr lang="pt-BR" altLang="pt-BR" sz="2400" b="1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b="1" dirty="0"/>
              <a:t>de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b="1" dirty="0"/>
              <a:t>Emergências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b="1" dirty="0"/>
              <a:t>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b="1" dirty="0">
                <a:solidFill>
                  <a:srgbClr val="006600"/>
                </a:solidFill>
              </a:rPr>
              <a:t>Desastres</a:t>
            </a:r>
            <a:r>
              <a:rPr lang="pt-BR" altLang="pt-BR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924300" y="6256338"/>
            <a:ext cx="48244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9088" indent="-319088"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2100"/>
              <a:t>Fonte: Adaptado de Wassenhove (2006) </a:t>
            </a:r>
          </a:p>
        </p:txBody>
      </p:sp>
      <p:graphicFrame>
        <p:nvGraphicFramePr>
          <p:cNvPr id="2425861" name="Group 5"/>
          <p:cNvGraphicFramePr>
            <a:graphicFrameLocks noGrp="1"/>
          </p:cNvGraphicFramePr>
          <p:nvPr>
            <p:ph idx="1"/>
          </p:nvPr>
        </p:nvGraphicFramePr>
        <p:xfrm>
          <a:off x="2195513" y="1916113"/>
          <a:ext cx="6570662" cy="4210051"/>
        </p:xfrm>
        <a:graphic>
          <a:graphicData uri="http://schemas.openxmlformats.org/drawingml/2006/table">
            <a:tbl>
              <a:tblPr/>
              <a:tblGrid>
                <a:gridCol w="3279775"/>
                <a:gridCol w="3290887"/>
              </a:tblGrid>
              <a:tr h="841375"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Natural</a:t>
                      </a:r>
                      <a:endParaRPr kumimoji="0" lang="pt-BR" alt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Ocasionados pelo homem</a:t>
                      </a:r>
                      <a:endParaRPr kumimoji="0" lang="pt-BR" alt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Terremoto</a:t>
                      </a:r>
                      <a:endParaRPr kumimoji="0" lang="pt-BR" alt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Ataque terrorista</a:t>
                      </a:r>
                      <a:endParaRPr kumimoji="0" lang="pt-BR" alt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Furacão</a:t>
                      </a:r>
                      <a:endParaRPr kumimoji="0" lang="pt-BR" alt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Golpe de estado</a:t>
                      </a:r>
                      <a:endParaRPr kumimoji="0" lang="pt-BR" alt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Tornado</a:t>
                      </a:r>
                      <a:endParaRPr kumimoji="0" lang="pt-BR" alt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Vazamento qu</a:t>
                      </a: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mico</a:t>
                      </a:r>
                      <a:endParaRPr kumimoji="0" lang="pt-BR" alt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Seca</a:t>
                      </a:r>
                      <a:endParaRPr kumimoji="0" lang="pt-BR" alt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9088" indent="-319088">
                        <a:defRPr sz="25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639763" indent="-2730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indent="-228600">
                        <a:spcBef>
                          <a:spcPts val="500"/>
                        </a:spcBef>
                        <a:buSzPct val="75000"/>
                        <a:defRPr sz="21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9088" marR="0" lvl="0" indent="-3190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Crise pol</a:t>
                      </a: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í</a:t>
                      </a:r>
                      <a:r>
                        <a:rPr kumimoji="0" lang="pt-BR" altLang="pt-B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tica</a:t>
                      </a:r>
                      <a:endParaRPr kumimoji="0" lang="pt-BR" alt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dirty="0" smtClean="0"/>
              <a:t>A Defesa Civil no Brasil </a:t>
            </a:r>
            <a:r>
              <a:rPr lang="pt-BR" altLang="pt-BR" dirty="0" smtClean="0">
                <a:solidFill>
                  <a:srgbClr val="FF0000"/>
                </a:solidFill>
              </a:rPr>
              <a:t>classifica </a:t>
            </a:r>
            <a:r>
              <a:rPr lang="pt-BR" altLang="pt-BR" dirty="0" smtClean="0">
                <a:solidFill>
                  <a:srgbClr val="006600"/>
                </a:solidFill>
              </a:rPr>
              <a:t>desastres</a:t>
            </a:r>
            <a:r>
              <a:rPr lang="pt-BR" altLang="pt-BR" dirty="0" smtClean="0"/>
              <a:t> em três grandes grupo</a:t>
            </a:r>
          </a:p>
          <a:p>
            <a:pPr lvl="1"/>
            <a:r>
              <a:rPr lang="pt-BR" altLang="pt-BR" sz="3000" dirty="0" smtClean="0"/>
              <a:t>para cada grupo apresenta há uma classificação </a:t>
            </a:r>
          </a:p>
          <a:p>
            <a:pPr lvl="1"/>
            <a:r>
              <a:rPr lang="pt-BR" altLang="pt-BR" sz="3000" dirty="0" smtClean="0">
                <a:solidFill>
                  <a:srgbClr val="0000CC"/>
                </a:solidFill>
              </a:rPr>
              <a:t>Tabela</a:t>
            </a:r>
            <a:r>
              <a:rPr lang="pt-BR" altLang="pt-BR" sz="3000" b="1" u="sng" dirty="0" smtClean="0">
                <a:solidFill>
                  <a:srgbClr val="0000CC"/>
                </a:solidFill>
              </a:rPr>
              <a:t>s</a:t>
            </a:r>
            <a:r>
              <a:rPr lang="pt-BR" altLang="pt-BR" sz="3000" b="1" dirty="0" smtClean="0">
                <a:solidFill>
                  <a:srgbClr val="0000CC"/>
                </a:solidFill>
              </a:rPr>
              <a:t> </a:t>
            </a:r>
            <a:r>
              <a:rPr lang="pt-BR" altLang="pt-BR" sz="3000" dirty="0" smtClean="0">
                <a:solidFill>
                  <a:srgbClr val="0000CC"/>
                </a:solidFill>
              </a:rPr>
              <a:t>de Classificação de Desastres</a:t>
            </a:r>
            <a:endParaRPr lang="pt-BR" altLang="pt-BR" sz="3000" dirty="0" smtClean="0"/>
          </a:p>
          <a:p>
            <a:pPr lvl="2"/>
            <a:r>
              <a:rPr lang="pt-BR" altLang="pt-BR" sz="2800" dirty="0" smtClean="0"/>
              <a:t>Desastres Naturais</a:t>
            </a:r>
          </a:p>
          <a:p>
            <a:pPr lvl="3"/>
            <a:r>
              <a:rPr lang="pt-BR" altLang="pt-BR" sz="2400" dirty="0" err="1" smtClean="0"/>
              <a:t>inudações</a:t>
            </a:r>
            <a:r>
              <a:rPr lang="pt-BR" altLang="pt-BR" sz="2400" dirty="0" smtClean="0"/>
              <a:t>, deslizamentos, terremotos, ...</a:t>
            </a:r>
          </a:p>
          <a:p>
            <a:pPr lvl="2"/>
            <a:r>
              <a:rPr lang="pt-BR" altLang="pt-BR" sz="2800" dirty="0" smtClean="0"/>
              <a:t>Desastres Humanos</a:t>
            </a:r>
          </a:p>
          <a:p>
            <a:pPr lvl="3"/>
            <a:r>
              <a:rPr lang="pt-BR" altLang="pt-BR" sz="2400" dirty="0" smtClean="0"/>
              <a:t>acidentes de tráfego, colapsos estruturais, explosões, incêndios, violência social</a:t>
            </a:r>
          </a:p>
          <a:p>
            <a:pPr lvl="2"/>
            <a:r>
              <a:rPr lang="pt-BR" altLang="pt-BR" sz="2800" dirty="0" smtClean="0"/>
              <a:t>Desastres Mistos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dirty="0" smtClean="0"/>
              <a:t>A Defesa Civil considera que o Brasil apresenta </a:t>
            </a:r>
            <a:r>
              <a:rPr lang="pt-BR" altLang="pt-BR" dirty="0" smtClean="0">
                <a:solidFill>
                  <a:srgbClr val="FF0000"/>
                </a:solidFill>
              </a:rPr>
              <a:t>características regionais de </a:t>
            </a:r>
            <a:r>
              <a:rPr lang="pt-BR" altLang="pt-BR" dirty="0" smtClean="0">
                <a:solidFill>
                  <a:srgbClr val="006600"/>
                </a:solidFill>
              </a:rPr>
              <a:t>desastres</a:t>
            </a:r>
            <a:r>
              <a:rPr lang="pt-BR" altLang="pt-BR" dirty="0" smtClean="0"/>
              <a:t>, onde os desastres naturais mais prevalentes (</a:t>
            </a:r>
            <a:r>
              <a:rPr lang="pt-BR" altLang="pt-BR" sz="2400" dirty="0" err="1" smtClean="0"/>
              <a:t>prevalencentes</a:t>
            </a:r>
            <a:r>
              <a:rPr lang="pt-BR" altLang="pt-BR" dirty="0" smtClean="0"/>
              <a:t>) são:</a:t>
            </a:r>
          </a:p>
          <a:p>
            <a:pPr lvl="1"/>
            <a:r>
              <a:rPr lang="pt-BR" altLang="pt-BR" dirty="0" smtClean="0"/>
              <a:t>Região Norte: </a:t>
            </a:r>
            <a:r>
              <a:rPr lang="pt-BR" altLang="pt-BR" dirty="0" smtClean="0">
                <a:solidFill>
                  <a:srgbClr val="006666"/>
                </a:solidFill>
              </a:rPr>
              <a:t>incêndios florestais</a:t>
            </a:r>
            <a:r>
              <a:rPr lang="pt-BR" altLang="pt-BR" dirty="0" smtClean="0"/>
              <a:t> e </a:t>
            </a:r>
            <a:r>
              <a:rPr lang="pt-BR" altLang="pt-BR" dirty="0" smtClean="0">
                <a:solidFill>
                  <a:srgbClr val="FF0000"/>
                </a:solidFill>
              </a:rPr>
              <a:t>inundações</a:t>
            </a:r>
          </a:p>
          <a:p>
            <a:pPr lvl="1"/>
            <a:r>
              <a:rPr lang="pt-BR" altLang="pt-BR" dirty="0" smtClean="0"/>
              <a:t>Região Nordeste: secas e </a:t>
            </a:r>
            <a:r>
              <a:rPr lang="pt-BR" altLang="pt-BR" dirty="0" smtClean="0">
                <a:solidFill>
                  <a:srgbClr val="FF0000"/>
                </a:solidFill>
              </a:rPr>
              <a:t>inundações</a:t>
            </a:r>
          </a:p>
          <a:p>
            <a:pPr lvl="1"/>
            <a:r>
              <a:rPr lang="pt-BR" altLang="pt-BR" dirty="0" smtClean="0"/>
              <a:t>Região Centro-Oeste: </a:t>
            </a:r>
            <a:r>
              <a:rPr lang="pt-BR" altLang="pt-BR" dirty="0" smtClean="0">
                <a:solidFill>
                  <a:srgbClr val="006666"/>
                </a:solidFill>
              </a:rPr>
              <a:t>incêndios florestais</a:t>
            </a:r>
          </a:p>
          <a:p>
            <a:pPr lvl="1"/>
            <a:r>
              <a:rPr lang="pt-BR" altLang="pt-BR" dirty="0" smtClean="0"/>
              <a:t>Região Sudeste: </a:t>
            </a:r>
            <a:r>
              <a:rPr lang="pt-BR" altLang="pt-BR" dirty="0" smtClean="0">
                <a:solidFill>
                  <a:srgbClr val="0000CC"/>
                </a:solidFill>
              </a:rPr>
              <a:t>deslizamentos</a:t>
            </a:r>
            <a:r>
              <a:rPr lang="pt-BR" altLang="pt-BR" dirty="0" smtClean="0"/>
              <a:t> e </a:t>
            </a:r>
            <a:r>
              <a:rPr lang="pt-BR" altLang="pt-BR" dirty="0" smtClean="0">
                <a:solidFill>
                  <a:srgbClr val="FF0000"/>
                </a:solidFill>
              </a:rPr>
              <a:t>inundações</a:t>
            </a:r>
          </a:p>
          <a:p>
            <a:pPr lvl="1"/>
            <a:r>
              <a:rPr lang="pt-BR" altLang="pt-BR" dirty="0" smtClean="0"/>
              <a:t>Região Sul: </a:t>
            </a:r>
            <a:r>
              <a:rPr lang="pt-BR" altLang="pt-BR" dirty="0" smtClean="0">
                <a:solidFill>
                  <a:srgbClr val="FF0000"/>
                </a:solidFill>
              </a:rPr>
              <a:t>inundações</a:t>
            </a:r>
            <a:r>
              <a:rPr lang="pt-BR" altLang="pt-BR" dirty="0" smtClean="0"/>
              <a:t>, vendavais e granizo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mtClean="0"/>
              <a:t>No Brasil vários problemas estão associados ao </a:t>
            </a:r>
            <a:r>
              <a:rPr lang="pt-BR" altLang="pt-BR" smtClean="0">
                <a:solidFill>
                  <a:srgbClr val="006600"/>
                </a:solidFill>
              </a:rPr>
              <a:t>gerenciamento de operações em desastres</a:t>
            </a:r>
            <a:r>
              <a:rPr lang="pt-BR" altLang="pt-BR" smtClean="0"/>
              <a:t>, como:</a:t>
            </a:r>
          </a:p>
          <a:p>
            <a:pPr lvl="1"/>
            <a:r>
              <a:rPr lang="pt-BR" altLang="pt-BR" smtClean="0">
                <a:solidFill>
                  <a:srgbClr val="FF0000"/>
                </a:solidFill>
              </a:rPr>
              <a:t>Insuficiência de recursos humanos e materiais</a:t>
            </a:r>
          </a:p>
          <a:p>
            <a:pPr lvl="1"/>
            <a:r>
              <a:rPr lang="pt-BR" altLang="pt-BR" smtClean="0"/>
              <a:t>Meios de comunicação inadequados </a:t>
            </a:r>
          </a:p>
          <a:p>
            <a:pPr lvl="1"/>
            <a:r>
              <a:rPr lang="pt-BR" altLang="pt-BR" smtClean="0"/>
              <a:t>Inexistência / </a:t>
            </a:r>
            <a:r>
              <a:rPr lang="pt-BR" altLang="pt-BR" b="1" smtClean="0">
                <a:solidFill>
                  <a:srgbClr val="FF0000"/>
                </a:solidFill>
              </a:rPr>
              <a:t>Não respeito à cadeia de comando</a:t>
            </a:r>
          </a:p>
          <a:p>
            <a:pPr lvl="1"/>
            <a:r>
              <a:rPr lang="pt-BR" altLang="pt-BR" smtClean="0"/>
              <a:t>Interferências externas às decisões dos grupos de resgate</a:t>
            </a:r>
          </a:p>
          <a:p>
            <a:pPr lvl="1"/>
            <a:r>
              <a:rPr lang="pt-BR" altLang="pt-BR" smtClean="0">
                <a:solidFill>
                  <a:srgbClr val="FF0000"/>
                </a:solidFill>
              </a:rPr>
              <a:t>Escassez de meios de transporte de vítimas</a:t>
            </a:r>
          </a:p>
          <a:p>
            <a:pPr lvl="1"/>
            <a:r>
              <a:rPr lang="pt-BR" altLang="pt-BR" b="1" smtClean="0">
                <a:solidFill>
                  <a:srgbClr val="FF0000"/>
                </a:solidFill>
              </a:rPr>
              <a:t>Não coordenação entre os Órgãos de atuação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mtClean="0"/>
              <a:t>Os elementos de ITS utilizados em operações de </a:t>
            </a:r>
            <a:r>
              <a:rPr lang="pt-BR" altLang="pt-BR" smtClean="0">
                <a:solidFill>
                  <a:srgbClr val="006600"/>
                </a:solidFill>
              </a:rPr>
              <a:t>desastres</a:t>
            </a:r>
            <a:r>
              <a:rPr lang="pt-BR" altLang="pt-BR" smtClean="0"/>
              <a:t> estão relacionados às suas fases: </a:t>
            </a:r>
            <a:r>
              <a:rPr lang="pt-BR" altLang="pt-BR" smtClean="0">
                <a:solidFill>
                  <a:srgbClr val="FF0000"/>
                </a:solidFill>
              </a:rPr>
              <a:t>mitigação, preparação, resposta e recuperação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>
          <a:xfrm>
            <a:off x="65088" y="177800"/>
            <a:ext cx="8964612" cy="990600"/>
          </a:xfrm>
        </p:spPr>
        <p:txBody>
          <a:bodyPr/>
          <a:lstStyle/>
          <a:p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coordenação 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relacionadas à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pt-BR" altLang="pt-BR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3200" b="1" smtClean="0">
                <a:solidFill>
                  <a:srgbClr val="0000CC"/>
                </a:solidFill>
              </a:rPr>
              <a:t>Natureza da aplicação</a:t>
            </a:r>
          </a:p>
        </p:txBody>
      </p:sp>
      <p:pic>
        <p:nvPicPr>
          <p:cNvPr id="129027" name="Diagrama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90" t="-4825" r="-40906" b="-3516"/>
          <a:stretch>
            <a:fillRect/>
          </a:stretch>
        </p:blipFill>
        <p:spPr bwMode="auto">
          <a:xfrm>
            <a:off x="6300788" y="3589338"/>
            <a:ext cx="3529012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41438"/>
            <a:ext cx="6804025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302125" y="6092825"/>
            <a:ext cx="20701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9088" indent="-319088"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SzPct val="75000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2100"/>
              <a:t>Fonte: TRB,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241630" y="1988840"/>
          <a:ext cx="66607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0051" name="Rectangle 3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– 1:</a:t>
            </a:r>
            <a:r>
              <a:rPr lang="pt-BR" altLang="pt-BR" sz="28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/>
          </p:nvPr>
        </p:nvSpPr>
        <p:spPr>
          <a:xfrm>
            <a:off x="250825" y="228600"/>
            <a:ext cx="8713788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ja-JP" sz="24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Grupo de serviço de “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600" b="1" dirty="0" smtClean="0">
                <a:ea typeface="MS PGothic" panose="020B0600070205080204" pitchFamily="34" charset="-128"/>
              </a:rPr>
              <a:t> </a:t>
            </a:r>
            <a:endParaRPr lang="pt-BR" altLang="pt-BR" sz="3600" b="1" dirty="0" smtClean="0">
              <a:ea typeface="MS PGothic" panose="020B0600070205080204" pitchFamily="34" charset="-128"/>
            </a:endParaRPr>
          </a:p>
        </p:txBody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b="1" dirty="0" smtClean="0">
                <a:solidFill>
                  <a:srgbClr val="FF0000"/>
                </a:solidFill>
              </a:rPr>
              <a:t>Definição do Grupo de Funcionalidades</a:t>
            </a:r>
            <a:r>
              <a:rPr lang="pt-BR" altLang="pt-BR" sz="2000" b="1" dirty="0" smtClean="0"/>
              <a:t> [</a:t>
            </a:r>
            <a:r>
              <a:rPr lang="pt-BR" altLang="pt-BR" sz="1800" b="1" dirty="0" smtClean="0"/>
              <a:t>PROPÓSITO (o que é ?)</a:t>
            </a:r>
            <a:r>
              <a:rPr lang="pt-BR" altLang="pt-BR" sz="2000" b="1" dirty="0" smtClean="0"/>
              <a:t>]</a:t>
            </a:r>
          </a:p>
          <a:p>
            <a:pPr lvl="1">
              <a:lnSpc>
                <a:spcPct val="90000"/>
              </a:lnSpc>
            </a:pPr>
            <a:r>
              <a:rPr lang="pt-BR" altLang="pt-BR" dirty="0" smtClean="0"/>
              <a:t>Os grupos de serviço neste domínio descrevem as atividades de ITS que gerenciam </a:t>
            </a:r>
            <a:r>
              <a:rPr lang="pt-BR" altLang="pt-BR" dirty="0" smtClean="0">
                <a:solidFill>
                  <a:srgbClr val="FF0000"/>
                </a:solidFill>
              </a:rPr>
              <a:t>recursos de múltiplas jurisdições</a:t>
            </a:r>
            <a:r>
              <a:rPr lang="pt-BR" altLang="pt-BR" dirty="0" smtClean="0"/>
              <a:t> em sua resposta a </a:t>
            </a:r>
            <a:r>
              <a:rPr lang="pt-BR" altLang="pt-BR" dirty="0" smtClean="0">
                <a:solidFill>
                  <a:srgbClr val="FF0000"/>
                </a:solidFill>
              </a:rPr>
              <a:t>desastres naturais, distúrbios civis ou terrorismo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r>
              <a:rPr lang="pt-BR" altLang="ja-JP" sz="2400" b="1" dirty="0" smtClean="0">
                <a:ea typeface="MS PGothic" panose="020B0600070205080204" pitchFamily="34" charset="-128"/>
              </a:rPr>
              <a:t>ABNT/ISO 14813-1: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“</a:t>
            </a:r>
            <a:r>
              <a:rPr lang="pt-BR" altLang="ja-JP" sz="2400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serviço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de emergência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”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</a:t>
            </a:r>
            <a:br>
              <a:rPr lang="pt-BR" altLang="ja-JP" sz="3200" b="1" dirty="0" smtClean="0">
                <a:ea typeface="MS PGothic" panose="020B0600070205080204" pitchFamily="34" charset="-128"/>
              </a:rPr>
            </a:br>
            <a:r>
              <a:rPr lang="pt-BR" altLang="pt-BR" sz="3200" b="1" dirty="0" smtClean="0">
                <a:solidFill>
                  <a:srgbClr val="0000CC"/>
                </a:solidFill>
              </a:rPr>
              <a:t>Variantes (outros tipos) de serviços</a:t>
            </a:r>
          </a:p>
        </p:txBody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mtClean="0">
                <a:hlinkClick r:id="rId3"/>
              </a:rPr>
              <a:t>Disaster Response And Evacuation</a:t>
            </a:r>
            <a:r>
              <a:rPr lang="pt-BR" altLang="pt-BR" smtClean="0"/>
              <a:t> </a:t>
            </a:r>
            <a:r>
              <a:rPr lang="en-US" altLang="pt-BR" smtClean="0"/>
              <a:t>(CANADA)</a:t>
            </a:r>
            <a:endParaRPr lang="pt-BR" altLang="pt-BR" sz="2300" b="1" smtClean="0"/>
          </a:p>
          <a:p>
            <a:pPr lvl="1"/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2"/>
          <p:cNvSpPr>
            <a:spLocks noChangeArrowheads="1"/>
          </p:cNvSpPr>
          <p:nvPr/>
        </p:nvSpPr>
        <p:spPr bwMode="auto">
          <a:xfrm>
            <a:off x="1241425" y="1989138"/>
            <a:ext cx="6661150" cy="417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5" name="Forma livre 4"/>
          <p:cNvSpPr/>
          <p:nvPr/>
        </p:nvSpPr>
        <p:spPr>
          <a:xfrm>
            <a:off x="1243013" y="1990725"/>
            <a:ext cx="6657975" cy="977900"/>
          </a:xfrm>
          <a:custGeom>
            <a:avLst/>
            <a:gdLst>
              <a:gd name="connsiteX0" fmla="*/ 0 w 6658586"/>
              <a:gd name="connsiteY0" fmla="*/ 0 h 977839"/>
              <a:gd name="connsiteX1" fmla="*/ 6658586 w 6658586"/>
              <a:gd name="connsiteY1" fmla="*/ 0 h 977839"/>
              <a:gd name="connsiteX2" fmla="*/ 6658586 w 6658586"/>
              <a:gd name="connsiteY2" fmla="*/ 977839 h 977839"/>
              <a:gd name="connsiteX3" fmla="*/ 0 w 6658586"/>
              <a:gd name="connsiteY3" fmla="*/ 977839 h 977839"/>
              <a:gd name="connsiteX4" fmla="*/ 0 w 665858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8586" h="977839">
                <a:moveTo>
                  <a:pt x="0" y="0"/>
                </a:moveTo>
                <a:lnTo>
                  <a:pt x="6658586" y="0"/>
                </a:lnTo>
                <a:lnTo>
                  <a:pt x="665858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Arquitetura de referência de ITS</a:t>
            </a:r>
          </a:p>
        </p:txBody>
      </p:sp>
      <p:sp>
        <p:nvSpPr>
          <p:cNvPr id="6" name="Forma livre 5">
            <a:hlinkClick r:id="rId3" action="ppaction://hlinksldjump"/>
          </p:cNvPr>
          <p:cNvSpPr/>
          <p:nvPr/>
        </p:nvSpPr>
        <p:spPr>
          <a:xfrm>
            <a:off x="1260475" y="3055938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1. Informações ao viajante</a:t>
            </a:r>
          </a:p>
        </p:txBody>
      </p:sp>
      <p:sp>
        <p:nvSpPr>
          <p:cNvPr id="7" name="Forma livre 6">
            <a:hlinkClick r:id="rId4" action="ppaction://hlinksldjump"/>
          </p:cNvPr>
          <p:cNvSpPr/>
          <p:nvPr/>
        </p:nvSpPr>
        <p:spPr>
          <a:xfrm>
            <a:off x="1243013" y="4121150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5. Transporte público</a:t>
            </a:r>
          </a:p>
        </p:txBody>
      </p:sp>
      <p:sp>
        <p:nvSpPr>
          <p:cNvPr id="8" name="Forma livre 7">
            <a:hlinkClick r:id="rId5" action="ppaction://hlinksldjump"/>
          </p:cNvPr>
          <p:cNvSpPr/>
          <p:nvPr/>
        </p:nvSpPr>
        <p:spPr>
          <a:xfrm>
            <a:off x="1243013" y="5186363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9. Monitoramento das condições climáticas e ambientais</a:t>
            </a:r>
          </a:p>
        </p:txBody>
      </p:sp>
      <p:sp>
        <p:nvSpPr>
          <p:cNvPr id="9" name="Forma livre 8">
            <a:hlinkClick r:id="rId3" action="ppaction://hlinksldjump"/>
          </p:cNvPr>
          <p:cNvSpPr/>
          <p:nvPr/>
        </p:nvSpPr>
        <p:spPr>
          <a:xfrm>
            <a:off x="2940050" y="3055938"/>
            <a:ext cx="1566863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2. Operações e gerenciamento de tráfego</a:t>
            </a:r>
          </a:p>
        </p:txBody>
      </p:sp>
      <p:sp>
        <p:nvSpPr>
          <p:cNvPr id="10" name="Forma livre 9">
            <a:hlinkClick r:id="rId5" action="ppaction://hlinksldjump"/>
          </p:cNvPr>
          <p:cNvSpPr/>
          <p:nvPr/>
        </p:nvSpPr>
        <p:spPr>
          <a:xfrm>
            <a:off x="2940050" y="4121150"/>
            <a:ext cx="1566863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6. Emergência</a:t>
            </a:r>
          </a:p>
        </p:txBody>
      </p:sp>
      <p:sp>
        <p:nvSpPr>
          <p:cNvPr id="11" name="Forma livre 10">
            <a:hlinkClick r:id="rId6" action="ppaction://hlinksldjump"/>
          </p:cNvPr>
          <p:cNvSpPr/>
          <p:nvPr/>
        </p:nvSpPr>
        <p:spPr>
          <a:xfrm>
            <a:off x="2940050" y="5186363"/>
            <a:ext cx="1566863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10. Gerenciamento e coordenação de resposta a desastres</a:t>
            </a:r>
          </a:p>
        </p:txBody>
      </p:sp>
      <p:sp>
        <p:nvSpPr>
          <p:cNvPr id="12" name="Forma livre 11">
            <a:hlinkClick r:id="rId4" action="ppaction://hlinksldjump"/>
          </p:cNvPr>
          <p:cNvSpPr/>
          <p:nvPr/>
        </p:nvSpPr>
        <p:spPr>
          <a:xfrm>
            <a:off x="4637088" y="3055938"/>
            <a:ext cx="1566862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3. Veículo</a:t>
            </a:r>
          </a:p>
        </p:txBody>
      </p:sp>
      <p:sp>
        <p:nvSpPr>
          <p:cNvPr id="13" name="Forma livre 12">
            <a:hlinkClick r:id="rId5" action="ppaction://hlinksldjump"/>
          </p:cNvPr>
          <p:cNvSpPr/>
          <p:nvPr/>
        </p:nvSpPr>
        <p:spPr>
          <a:xfrm>
            <a:off x="4637088" y="4121150"/>
            <a:ext cx="1566862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7. Pagamento eletrônico relacionado ao transporte</a:t>
            </a:r>
          </a:p>
        </p:txBody>
      </p:sp>
      <p:sp>
        <p:nvSpPr>
          <p:cNvPr id="15" name="Forma livre 14">
            <a:hlinkClick r:id="rId7" action="ppaction://hlinksldjump"/>
          </p:cNvPr>
          <p:cNvSpPr/>
          <p:nvPr/>
        </p:nvSpPr>
        <p:spPr>
          <a:xfrm>
            <a:off x="4637088" y="5186363"/>
            <a:ext cx="1566862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11. Segurança nacional</a:t>
            </a:r>
          </a:p>
        </p:txBody>
      </p:sp>
      <p:sp>
        <p:nvSpPr>
          <p:cNvPr id="16" name="Forma livre 15">
            <a:hlinkClick r:id="rId5" action="ppaction://hlinksldjump"/>
          </p:cNvPr>
          <p:cNvSpPr/>
          <p:nvPr/>
        </p:nvSpPr>
        <p:spPr>
          <a:xfrm>
            <a:off x="6335713" y="3055938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4. Transporte de cargas</a:t>
            </a:r>
          </a:p>
        </p:txBody>
      </p:sp>
      <p:sp>
        <p:nvSpPr>
          <p:cNvPr id="17" name="Forma livre 16">
            <a:hlinkClick r:id="rId6" action="ppaction://hlinksldjump"/>
          </p:cNvPr>
          <p:cNvSpPr/>
          <p:nvPr/>
        </p:nvSpPr>
        <p:spPr>
          <a:xfrm>
            <a:off x="6335713" y="4121150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8. Segurança pessoal relacionada ao transporte rodoviário</a:t>
            </a:r>
          </a:p>
        </p:txBody>
      </p:sp>
      <p:sp>
        <p:nvSpPr>
          <p:cNvPr id="18" name="Forma livre 17">
            <a:hlinkClick r:id="rId8" action="ppaction://hlinksldjump"/>
          </p:cNvPr>
          <p:cNvSpPr/>
          <p:nvPr/>
        </p:nvSpPr>
        <p:spPr>
          <a:xfrm>
            <a:off x="6335713" y="5186363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12. Gerenciamento dos dados de ITS</a:t>
            </a:r>
          </a:p>
        </p:txBody>
      </p:sp>
      <p:sp>
        <p:nvSpPr>
          <p:cNvPr id="21520" name="Rectangle 16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14813 – 1:</a:t>
            </a:r>
            <a:r>
              <a:rPr lang="pt-BR" altLang="pt-BR" sz="28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28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1800" b="1" dirty="0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 “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”: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ja-JP" sz="3600" b="1" dirty="0" smtClean="0">
                <a:ea typeface="MS PGothic" panose="020B0600070205080204" pitchFamily="34" charset="-128"/>
              </a:rPr>
              <a:t> </a:t>
            </a:r>
            <a:endParaRPr lang="pt-BR" altLang="pt-BR" sz="3600" b="1" dirty="0" smtClean="0">
              <a:ea typeface="MS PGothic" panose="020B0600070205080204" pitchFamily="34" charset="-128"/>
            </a:endParaRPr>
          </a:p>
        </p:txBody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>
              <a:lnSpc>
                <a:spcPct val="90000"/>
              </a:lnSpc>
            </a:pPr>
            <a:r>
              <a:rPr lang="pt-BR" altLang="ja-JP" b="1" smtClean="0">
                <a:ea typeface="MS PGothic" panose="020B0600070205080204" pitchFamily="34" charset="-128"/>
              </a:rPr>
              <a:t>Gerenciamento de dados de desastres</a:t>
            </a:r>
          </a:p>
          <a:p>
            <a:pPr marL="862013" lvl="1" indent="-495300">
              <a:lnSpc>
                <a:spcPct val="90000"/>
              </a:lnSpc>
            </a:pPr>
            <a:r>
              <a:rPr lang="pt-BR" altLang="ja-JP" smtClean="0">
                <a:ea typeface="MS PGothic" panose="020B0600070205080204" pitchFamily="34" charset="-128"/>
              </a:rPr>
              <a:t>Disaster Data Management </a:t>
            </a:r>
            <a:r>
              <a:rPr lang="pt-BR" altLang="pt-BR" sz="2400" smtClean="0"/>
              <a:t>(AUTROADS)</a:t>
            </a:r>
            <a:endParaRPr lang="pt-BR" altLang="ja-JP" smtClean="0">
              <a:ea typeface="MS PGothic" panose="020B0600070205080204" pitchFamily="34" charset="-128"/>
            </a:endParaRPr>
          </a:p>
          <a:p>
            <a:pPr marL="552450" indent="-552450">
              <a:lnSpc>
                <a:spcPct val="90000"/>
              </a:lnSpc>
            </a:pPr>
            <a:r>
              <a:rPr lang="pt-BR" altLang="ja-JP" b="1" smtClean="0">
                <a:ea typeface="MS PGothic" panose="020B0600070205080204" pitchFamily="34" charset="-128"/>
              </a:rPr>
              <a:t>Gerenciamento de resposta a desastres</a:t>
            </a:r>
          </a:p>
          <a:p>
            <a:pPr marL="862013" lvl="1" indent="-495300">
              <a:lnSpc>
                <a:spcPct val="90000"/>
              </a:lnSpc>
            </a:pPr>
            <a:r>
              <a:rPr lang="pt-BR" altLang="ja-JP" smtClean="0">
                <a:ea typeface="MS PGothic" panose="020B0600070205080204" pitchFamily="34" charset="-128"/>
              </a:rPr>
              <a:t>Disaster Response Management </a:t>
            </a:r>
            <a:r>
              <a:rPr lang="pt-BR" altLang="pt-BR" sz="2400" smtClean="0"/>
              <a:t>(AUTROADS)</a:t>
            </a:r>
            <a:endParaRPr lang="pt-BR" altLang="ja-JP" smtClean="0">
              <a:ea typeface="MS PGothic" panose="020B0600070205080204" pitchFamily="34" charset="-128"/>
            </a:endParaRPr>
          </a:p>
          <a:p>
            <a:pPr marL="552450" indent="-552450">
              <a:lnSpc>
                <a:spcPct val="90000"/>
              </a:lnSpc>
            </a:pPr>
            <a:r>
              <a:rPr lang="pt-BR" altLang="ja-JP" b="1" smtClean="0">
                <a:ea typeface="MS PGothic" panose="020B0600070205080204" pitchFamily="34" charset="-128"/>
              </a:rPr>
              <a:t>Coordenação com agências de emergência</a:t>
            </a:r>
          </a:p>
          <a:p>
            <a:pPr marL="862013" lvl="1" indent="-495300">
              <a:lnSpc>
                <a:spcPct val="90000"/>
              </a:lnSpc>
            </a:pPr>
            <a:r>
              <a:rPr lang="pt-BR" altLang="pt-BR" smtClean="0"/>
              <a:t>Coordination with Emergency Agencies </a:t>
            </a:r>
            <a:r>
              <a:rPr lang="pt-BR" altLang="pt-BR" sz="2400" smtClean="0"/>
              <a:t>(AUTROADS)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6496050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69850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9956" name="Text Box 4"/>
          <p:cNvSpPr txBox="1">
            <a:spLocks noChangeArrowheads="1"/>
          </p:cNvSpPr>
          <p:nvPr/>
        </p:nvSpPr>
        <p:spPr bwMode="auto">
          <a:xfrm>
            <a:off x="1475657" y="6021388"/>
            <a:ext cx="7632847" cy="8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9088" indent="-3190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7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AUSTOROADS.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Defining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Applicability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of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International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Standards </a:t>
            </a:r>
          </a:p>
          <a:p>
            <a:pPr>
              <a:lnSpc>
                <a:spcPct val="7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for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Intelligent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</a:t>
            </a:r>
            <a:r>
              <a:rPr lang="pt-BR" altLang="pt-BR" sz="17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Transport</a:t>
            </a:r>
            <a:r>
              <a:rPr lang="pt-BR" altLang="pt-BR" sz="17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Systems (ITS)</a:t>
            </a:r>
            <a:r>
              <a:rPr lang="pt-BR" altLang="pt-BR" sz="17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. AP-R338/10. 2010</a:t>
            </a:r>
          </a:p>
          <a:p>
            <a:pPr lvl="1">
              <a:lnSpc>
                <a:spcPct val="70000"/>
              </a:lnSpc>
              <a:spcBef>
                <a:spcPts val="70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17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Págs</a:t>
            </a:r>
            <a:r>
              <a:rPr lang="pt-BR" altLang="pt-BR" sz="17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51 à 54, em especial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76363"/>
            <a:ext cx="8404225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79413"/>
            <a:ext cx="64071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250" y="4419694"/>
            <a:ext cx="9036496" cy="36004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3959" y="2835518"/>
            <a:ext cx="9036496" cy="576064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254" y="4759980"/>
            <a:ext cx="9036496" cy="488067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3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79413"/>
            <a:ext cx="64071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341438"/>
            <a:ext cx="903446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276475"/>
            <a:ext cx="9034462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3959" y="2276872"/>
            <a:ext cx="9036496" cy="576064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1800" b="1" dirty="0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 “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”: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ja-JP" sz="3600" b="1" dirty="0" smtClean="0">
                <a:ea typeface="MS PGothic" panose="020B0600070205080204" pitchFamily="34" charset="-128"/>
              </a:rPr>
              <a:t> </a:t>
            </a:r>
            <a:endParaRPr lang="pt-BR" altLang="pt-BR" sz="3600" b="1" dirty="0" smtClean="0">
              <a:ea typeface="MS PGothic" panose="020B0600070205080204" pitchFamily="34" charset="-128"/>
            </a:endParaRPr>
          </a:p>
        </p:txBody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ja-JP" b="1" smtClean="0">
                <a:solidFill>
                  <a:srgbClr val="FF0000"/>
                </a:solidFill>
                <a:ea typeface="MS PGothic" panose="020B0600070205080204" pitchFamily="34" charset="-128"/>
              </a:rPr>
              <a:t>Gerenciamento de dados de desastres</a:t>
            </a:r>
          </a:p>
          <a:p>
            <a:pPr marL="862013" lvl="1" indent="-495300"/>
            <a:r>
              <a:rPr lang="pt-BR" altLang="ja-JP" smtClean="0">
                <a:ea typeface="MS PGothic" panose="020B0600070205080204" pitchFamily="34" charset="-128"/>
              </a:rPr>
              <a:t>Disaster Data Management </a:t>
            </a:r>
            <a:r>
              <a:rPr lang="pt-BR" altLang="pt-BR" sz="2400" smtClean="0"/>
              <a:t>(AUTROADS)</a:t>
            </a:r>
            <a:endParaRPr lang="pt-BR" altLang="ja-JP" smtClean="0">
              <a:ea typeface="MS PGothic" panose="020B0600070205080204" pitchFamily="34" charset="-128"/>
            </a:endParaRPr>
          </a:p>
          <a:p>
            <a:pPr marL="552450" indent="-552450"/>
            <a:r>
              <a:rPr lang="pt-BR" altLang="ja-JP" smtClean="0">
                <a:solidFill>
                  <a:schemeClr val="bg2"/>
                </a:solidFill>
                <a:ea typeface="MS PGothic" panose="020B0600070205080204" pitchFamily="34" charset="-128"/>
              </a:rPr>
              <a:t>Gerenciamento de resposta a desastres</a:t>
            </a:r>
          </a:p>
          <a:p>
            <a:pPr marL="862013" lvl="1" indent="-495300"/>
            <a:r>
              <a:rPr lang="pt-BR" altLang="ja-JP" smtClean="0">
                <a:solidFill>
                  <a:schemeClr val="bg2"/>
                </a:solidFill>
                <a:ea typeface="MS PGothic" panose="020B0600070205080204" pitchFamily="34" charset="-128"/>
              </a:rPr>
              <a:t>Disaster Response Management </a:t>
            </a:r>
            <a:r>
              <a:rPr lang="pt-BR" altLang="pt-BR" sz="2400" smtClean="0">
                <a:solidFill>
                  <a:schemeClr val="bg2"/>
                </a:solidFill>
              </a:rPr>
              <a:t>(AUTROADS)</a:t>
            </a:r>
            <a:endParaRPr lang="pt-BR" altLang="ja-JP" smtClean="0">
              <a:solidFill>
                <a:schemeClr val="bg2"/>
              </a:solidFill>
              <a:ea typeface="MS PGothic" panose="020B0600070205080204" pitchFamily="34" charset="-128"/>
            </a:endParaRPr>
          </a:p>
          <a:p>
            <a:pPr marL="552450" indent="-552450"/>
            <a:r>
              <a:rPr lang="pt-BR" altLang="ja-JP" smtClean="0">
                <a:solidFill>
                  <a:schemeClr val="bg2"/>
                </a:solidFill>
                <a:ea typeface="MS PGothic" panose="020B0600070205080204" pitchFamily="34" charset="-128"/>
              </a:rPr>
              <a:t>Coordenação com agências de emergência</a:t>
            </a:r>
          </a:p>
          <a:p>
            <a:pPr marL="862013" lvl="1" indent="-495300"/>
            <a:r>
              <a:rPr lang="pt-BR" altLang="pt-BR" smtClean="0">
                <a:solidFill>
                  <a:schemeClr val="bg2"/>
                </a:solidFill>
              </a:rPr>
              <a:t>Coordination with Emergency Agencies </a:t>
            </a:r>
            <a:r>
              <a:rPr lang="pt-BR" altLang="pt-BR" sz="2400" smtClean="0">
                <a:solidFill>
                  <a:schemeClr val="bg2"/>
                </a:solidFill>
              </a:rPr>
              <a:t>(AUTROADS)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2000" b="1" dirty="0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“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”</a:t>
            </a:r>
            <a:br>
              <a:rPr lang="pt-BR" altLang="ja-JP" sz="2800" b="1" dirty="0" smtClean="0">
                <a:ea typeface="MS PGothic" panose="020B0600070205080204" pitchFamily="34" charset="-128"/>
              </a:rPr>
            </a:br>
            <a:r>
              <a:rPr lang="pt-BR" altLang="ja-JP" sz="3200" b="1" dirty="0" smtClean="0">
                <a:solidFill>
                  <a:srgbClr val="0000CC"/>
                </a:solidFill>
                <a:ea typeface="MS PGothic" panose="020B0600070205080204" pitchFamily="34" charset="-128"/>
              </a:rPr>
              <a:t>Gerenciamento de dados de desastres</a:t>
            </a:r>
            <a:endParaRPr lang="pt-BR" altLang="pt-BR" sz="3200" b="1" dirty="0" smtClean="0">
              <a:solidFill>
                <a:srgbClr val="0000CC"/>
              </a:solidFill>
            </a:endParaRPr>
          </a:p>
        </p:txBody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pt-BR" sz="2500" dirty="0" smtClean="0"/>
              <a:t>Este grupo de serviço inclui </a:t>
            </a:r>
            <a:r>
              <a:rPr lang="pt-BR" altLang="pt-BR" sz="2500" dirty="0" smtClean="0">
                <a:solidFill>
                  <a:srgbClr val="FF0000"/>
                </a:solidFill>
              </a:rPr>
              <a:t>serviços que coletam dados das agências apropriadas</a:t>
            </a:r>
            <a:r>
              <a:rPr lang="pt-BR" altLang="pt-BR" sz="2500" dirty="0" smtClean="0"/>
              <a:t> sobre desastres</a:t>
            </a:r>
          </a:p>
          <a:p>
            <a:pPr marL="552450" indent="-552450"/>
            <a:r>
              <a:rPr lang="pt-BR" altLang="pt-BR" sz="2500" dirty="0" smtClean="0"/>
              <a:t>Exemplos:</a:t>
            </a:r>
          </a:p>
          <a:p>
            <a:pPr marL="862013" lvl="1" indent="-495300"/>
            <a:r>
              <a:rPr lang="pt-BR" altLang="pt-BR" sz="2200" dirty="0" smtClean="0">
                <a:solidFill>
                  <a:srgbClr val="FF0000"/>
                </a:solidFill>
              </a:rPr>
              <a:t>Coleta e compartilhamento</a:t>
            </a:r>
            <a:r>
              <a:rPr lang="pt-BR" altLang="pt-BR" sz="2200" dirty="0" smtClean="0"/>
              <a:t> de dados de emergências e desastres</a:t>
            </a:r>
          </a:p>
          <a:p>
            <a:pPr marL="862013" lvl="1" indent="-495300"/>
            <a:r>
              <a:rPr lang="pt-BR" altLang="pt-BR" sz="2200" dirty="0" smtClean="0"/>
              <a:t>Nas </a:t>
            </a:r>
            <a:r>
              <a:rPr lang="pt-BR" altLang="pt-BR" sz="2200" b="1" dirty="0" smtClean="0">
                <a:solidFill>
                  <a:srgbClr val="006666"/>
                </a:solidFill>
              </a:rPr>
              <a:t>fases de mitigação e prevenção</a:t>
            </a:r>
            <a:r>
              <a:rPr lang="pt-BR" altLang="pt-BR" sz="2200" dirty="0" smtClean="0"/>
              <a:t> pode-se associar principalmente à utilização de sensores de monitoramento</a:t>
            </a:r>
          </a:p>
          <a:p>
            <a:pPr marL="1123950" lvl="2" indent="-438150"/>
            <a:r>
              <a:rPr lang="pt-BR" altLang="pt-BR" sz="2100" dirty="0" smtClean="0"/>
              <a:t>como, por exemplo: câmeras para medir alagamento</a:t>
            </a:r>
          </a:p>
          <a:p>
            <a:pPr marL="1123950" lvl="2" indent="-438150"/>
            <a:r>
              <a:rPr lang="pt-BR" altLang="pt-BR" sz="2100" dirty="0" smtClean="0"/>
              <a:t>Na cidade de São Paulo foi testado um </a:t>
            </a:r>
            <a:r>
              <a:rPr lang="pt-BR" altLang="pt-BR" sz="2100" dirty="0" smtClean="0">
                <a:solidFill>
                  <a:srgbClr val="FF0000"/>
                </a:solidFill>
              </a:rPr>
              <a:t>sistema de alerta de enchentes</a:t>
            </a:r>
            <a:r>
              <a:rPr lang="pt-BR" altLang="pt-BR" sz="2100" dirty="0" smtClean="0"/>
              <a:t> a partir de uma tecnologia desenvolvida numa parceria entre a USP de São Carlos, Universidade de Liverpool (Inglaterra) e </a:t>
            </a:r>
            <a:r>
              <a:rPr lang="pt-BR" altLang="pt-BR" sz="2100" dirty="0" smtClean="0">
                <a:solidFill>
                  <a:srgbClr val="006666"/>
                </a:solidFill>
              </a:rPr>
              <a:t>Secretaria de Desenvolvimento</a:t>
            </a:r>
            <a:r>
              <a:rPr lang="pt-BR" altLang="pt-BR" sz="2100" dirty="0" smtClean="0"/>
              <a:t> do Estado de São Paulo</a:t>
            </a:r>
          </a:p>
          <a:p>
            <a:pPr marL="862013" lvl="1" indent="-495300">
              <a:buFont typeface="Wingdings 2" panose="05020102010507070707" pitchFamily="18" charset="2"/>
              <a:buNone/>
            </a:pPr>
            <a:endParaRPr lang="pt-BR" alt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2000" b="1" dirty="0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“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”</a:t>
            </a:r>
            <a:br>
              <a:rPr lang="pt-BR" altLang="ja-JP" sz="2800" b="1" dirty="0" smtClean="0">
                <a:ea typeface="MS PGothic" panose="020B0600070205080204" pitchFamily="34" charset="-128"/>
              </a:rPr>
            </a:br>
            <a:r>
              <a:rPr lang="pt-BR" altLang="ja-JP" sz="3200" b="1" dirty="0" smtClean="0">
                <a:solidFill>
                  <a:srgbClr val="0000CC"/>
                </a:solidFill>
                <a:ea typeface="MS PGothic" panose="020B0600070205080204" pitchFamily="34" charset="-128"/>
              </a:rPr>
              <a:t>Gerenciamento de dados de desastres</a:t>
            </a:r>
            <a:endParaRPr lang="pt-BR" altLang="pt-BR" sz="3200" b="1" dirty="0" smtClean="0">
              <a:solidFill>
                <a:srgbClr val="0000CC"/>
              </a:solidFill>
            </a:endParaRPr>
          </a:p>
        </p:txBody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>
              <a:lnSpc>
                <a:spcPct val="80000"/>
              </a:lnSpc>
            </a:pPr>
            <a:r>
              <a:rPr lang="pt-BR" altLang="pt-BR" sz="2100" dirty="0" smtClean="0"/>
              <a:t>Exemplo:</a:t>
            </a:r>
          </a:p>
          <a:p>
            <a:pPr marL="862013" lvl="1" indent="-495300">
              <a:lnSpc>
                <a:spcPct val="80000"/>
              </a:lnSpc>
            </a:pPr>
            <a:r>
              <a:rPr lang="pt-BR" altLang="pt-BR" sz="2000" dirty="0" smtClean="0"/>
              <a:t>O sistema operava com um equipamento do tamanho de uma caixa de fósforo, cujo projeto previa a </a:t>
            </a:r>
            <a:r>
              <a:rPr lang="pt-BR" altLang="pt-BR" sz="2000" dirty="0" smtClean="0">
                <a:solidFill>
                  <a:srgbClr val="FF0000"/>
                </a:solidFill>
              </a:rPr>
              <a:t>instalação de sua rede às margens do rio Tietê</a:t>
            </a:r>
          </a:p>
          <a:p>
            <a:pPr marL="862013" lvl="1" indent="-495300">
              <a:lnSpc>
                <a:spcPct val="80000"/>
              </a:lnSpc>
            </a:pPr>
            <a:r>
              <a:rPr lang="pt-BR" altLang="pt-BR" sz="2000" dirty="0" smtClean="0"/>
              <a:t>O equipamento contava com </a:t>
            </a:r>
            <a:r>
              <a:rPr lang="pt-BR" altLang="pt-BR" sz="2000" dirty="0" smtClean="0">
                <a:solidFill>
                  <a:srgbClr val="FF0000"/>
                </a:solidFill>
              </a:rPr>
              <a:t>leitores e cabos de capturas de dados, sendo que um deles fica submerso e é utilizado para medir a pressão da água</a:t>
            </a:r>
          </a:p>
          <a:p>
            <a:pPr marL="862013" lvl="1" indent="-495300">
              <a:lnSpc>
                <a:spcPct val="80000"/>
              </a:lnSpc>
            </a:pPr>
            <a:r>
              <a:rPr lang="pt-BR" altLang="pt-BR" sz="2000" dirty="0" smtClean="0"/>
              <a:t>Os dados gerados por esses equipamentos eram enviados, por sinal de rádio, para uma </a:t>
            </a:r>
            <a:r>
              <a:rPr lang="pt-BR" altLang="pt-BR" sz="2000" dirty="0" smtClean="0">
                <a:solidFill>
                  <a:srgbClr val="FF0000"/>
                </a:solidFill>
              </a:rPr>
              <a:t>central que armazenava e 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alertava em caso de risco de enchente</a:t>
            </a:r>
          </a:p>
          <a:p>
            <a:pPr marL="1123950" lvl="2" indent="-438150">
              <a:lnSpc>
                <a:spcPct val="80000"/>
              </a:lnSpc>
            </a:pPr>
            <a:r>
              <a:rPr lang="pt-BR" altLang="pt-BR" sz="1800" b="1" dirty="0" smtClean="0">
                <a:solidFill>
                  <a:srgbClr val="FF0000"/>
                </a:solidFill>
              </a:rPr>
              <a:t>não apenas para autoridades mas também para moradores</a:t>
            </a:r>
            <a:r>
              <a:rPr lang="pt-BR" altLang="pt-BR" sz="1800" dirty="0" smtClean="0"/>
              <a:t> </a:t>
            </a:r>
          </a:p>
          <a:p>
            <a:pPr marL="1524000" lvl="3" indent="-381000">
              <a:lnSpc>
                <a:spcPct val="80000"/>
              </a:lnSpc>
            </a:pPr>
            <a:r>
              <a:rPr lang="pt-BR" altLang="pt-BR" sz="1600" dirty="0" smtClean="0"/>
              <a:t>via mensagem de texto por celular (SMS)</a:t>
            </a:r>
          </a:p>
          <a:p>
            <a:pPr marL="1524000" lvl="3" indent="-381000">
              <a:lnSpc>
                <a:spcPct val="80000"/>
              </a:lnSpc>
            </a:pPr>
            <a:r>
              <a:rPr lang="pt-BR" altLang="pt-BR" sz="1600" dirty="0" smtClean="0"/>
              <a:t>números podiam ser cadastrados no banco de dados da central</a:t>
            </a:r>
          </a:p>
          <a:p>
            <a:pPr marL="862013" lvl="1" indent="-495300">
              <a:lnSpc>
                <a:spcPct val="80000"/>
              </a:lnSpc>
            </a:pPr>
            <a:r>
              <a:rPr lang="pt-BR" altLang="pt-BR" sz="2000" dirty="0" smtClean="0"/>
              <a:t>Uma câmera instalada no sensor podia enviar imagens atualizadas para equipes da Defesa Civil e da CET (Companhia de Engenharia de Tráfego)</a:t>
            </a:r>
          </a:p>
          <a:p>
            <a:pPr marL="862013" lvl="1" indent="-495300">
              <a:lnSpc>
                <a:spcPct val="80000"/>
              </a:lnSpc>
            </a:pPr>
            <a:r>
              <a:rPr lang="pt-BR" altLang="pt-BR" sz="2000" dirty="0" smtClean="0"/>
              <a:t>Somada a essas funcionalidades de </a:t>
            </a:r>
            <a:r>
              <a:rPr lang="pt-BR" altLang="pt-BR" sz="2000" dirty="0" smtClean="0">
                <a:solidFill>
                  <a:srgbClr val="FF0000"/>
                </a:solidFill>
              </a:rPr>
              <a:t>monitoramento de enchente</a:t>
            </a:r>
            <a:r>
              <a:rPr lang="pt-BR" altLang="pt-BR" sz="2000" dirty="0" smtClean="0"/>
              <a:t> o sistema ainda </a:t>
            </a:r>
            <a:r>
              <a:rPr lang="pt-BR" altLang="pt-BR" sz="2000" dirty="0" err="1" smtClean="0"/>
              <a:t>possuia</a:t>
            </a:r>
            <a:r>
              <a:rPr lang="pt-BR" altLang="pt-BR" sz="2000" dirty="0" smtClean="0"/>
              <a:t> sensores para </a:t>
            </a:r>
            <a:r>
              <a:rPr lang="pt-BR" altLang="pt-BR" sz="2000" dirty="0" smtClean="0">
                <a:solidFill>
                  <a:srgbClr val="FF0000"/>
                </a:solidFill>
              </a:rPr>
              <a:t>monitoramento da poluição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1800" b="1" dirty="0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 “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”: </a:t>
            </a:r>
            <a:r>
              <a:rPr lang="pt-BR" altLang="pt-BR" sz="2000" b="1" dirty="0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ja-JP" sz="3600" b="1" dirty="0" smtClean="0">
                <a:ea typeface="MS PGothic" panose="020B0600070205080204" pitchFamily="34" charset="-128"/>
              </a:rPr>
              <a:t> </a:t>
            </a:r>
            <a:endParaRPr lang="pt-BR" altLang="pt-BR" sz="3600" b="1" dirty="0" smtClean="0">
              <a:ea typeface="MS PGothic" panose="020B0600070205080204" pitchFamily="34" charset="-128"/>
            </a:endParaRPr>
          </a:p>
        </p:txBody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ja-JP" smtClean="0">
                <a:solidFill>
                  <a:schemeClr val="bg2"/>
                </a:solidFill>
                <a:ea typeface="MS PGothic" panose="020B0600070205080204" pitchFamily="34" charset="-128"/>
              </a:rPr>
              <a:t>Gerenciamento de dados de desastres</a:t>
            </a:r>
          </a:p>
          <a:p>
            <a:pPr marL="862013" lvl="1" indent="-495300"/>
            <a:r>
              <a:rPr lang="pt-BR" altLang="ja-JP" smtClean="0">
                <a:solidFill>
                  <a:schemeClr val="bg2"/>
                </a:solidFill>
                <a:ea typeface="MS PGothic" panose="020B0600070205080204" pitchFamily="34" charset="-128"/>
              </a:rPr>
              <a:t>Disaster Data Management </a:t>
            </a:r>
            <a:r>
              <a:rPr lang="pt-BR" altLang="pt-BR" sz="2400" smtClean="0">
                <a:solidFill>
                  <a:schemeClr val="bg2"/>
                </a:solidFill>
              </a:rPr>
              <a:t>(AUTROADS)</a:t>
            </a:r>
            <a:endParaRPr lang="pt-BR" altLang="ja-JP" smtClean="0">
              <a:solidFill>
                <a:schemeClr val="bg2"/>
              </a:solidFill>
              <a:ea typeface="MS PGothic" panose="020B0600070205080204" pitchFamily="34" charset="-128"/>
            </a:endParaRPr>
          </a:p>
          <a:p>
            <a:pPr marL="552450" indent="-552450"/>
            <a:r>
              <a:rPr lang="pt-BR" altLang="ja-JP" b="1" smtClean="0">
                <a:solidFill>
                  <a:srgbClr val="FF0000"/>
                </a:solidFill>
                <a:ea typeface="MS PGothic" panose="020B0600070205080204" pitchFamily="34" charset="-128"/>
              </a:rPr>
              <a:t>Gerenciamento de resposta a desastres</a:t>
            </a:r>
          </a:p>
          <a:p>
            <a:pPr marL="862013" lvl="1" indent="-495300"/>
            <a:r>
              <a:rPr lang="pt-BR" altLang="ja-JP" smtClean="0">
                <a:ea typeface="MS PGothic" panose="020B0600070205080204" pitchFamily="34" charset="-128"/>
              </a:rPr>
              <a:t>Disaster Response Management </a:t>
            </a:r>
            <a:r>
              <a:rPr lang="pt-BR" altLang="pt-BR" sz="2400" smtClean="0"/>
              <a:t>(AUTROADS)</a:t>
            </a:r>
            <a:endParaRPr lang="pt-BR" altLang="ja-JP" smtClean="0">
              <a:ea typeface="MS PGothic" panose="020B0600070205080204" pitchFamily="34" charset="-128"/>
            </a:endParaRPr>
          </a:p>
          <a:p>
            <a:pPr marL="552450" indent="-552450"/>
            <a:r>
              <a:rPr lang="pt-BR" altLang="ja-JP" smtClean="0">
                <a:solidFill>
                  <a:schemeClr val="bg2"/>
                </a:solidFill>
                <a:ea typeface="MS PGothic" panose="020B0600070205080204" pitchFamily="34" charset="-128"/>
              </a:rPr>
              <a:t>Coordenação com agências de emergência</a:t>
            </a:r>
          </a:p>
          <a:p>
            <a:pPr marL="862013" lvl="1" indent="-495300"/>
            <a:r>
              <a:rPr lang="pt-BR" altLang="pt-BR" smtClean="0">
                <a:solidFill>
                  <a:schemeClr val="bg2"/>
                </a:solidFill>
              </a:rPr>
              <a:t>Coordination with Emergency Agencies </a:t>
            </a:r>
            <a:r>
              <a:rPr lang="pt-BR" altLang="pt-BR" sz="2400" smtClean="0">
                <a:solidFill>
                  <a:schemeClr val="bg2"/>
                </a:solidFill>
              </a:rPr>
              <a:t>(AUTROADS)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2000" b="1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3200" b="1" smtClean="0">
                <a:ea typeface="MS PGothic" panose="020B0600070205080204" pitchFamily="34" charset="-128"/>
              </a:rPr>
              <a:t> “</a:t>
            </a:r>
            <a:r>
              <a:rPr lang="pt-BR" altLang="pt-BR" sz="2400" b="1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800" b="1" smtClean="0">
                <a:ea typeface="MS PGothic" panose="020B0600070205080204" pitchFamily="34" charset="-128"/>
              </a:rPr>
              <a:t>” </a:t>
            </a:r>
            <a:br>
              <a:rPr lang="pt-BR" altLang="ja-JP" sz="2800" b="1" smtClean="0">
                <a:ea typeface="MS PGothic" panose="020B0600070205080204" pitchFamily="34" charset="-128"/>
              </a:rPr>
            </a:br>
            <a:r>
              <a:rPr lang="pt-BR" altLang="ja-JP" sz="3200" b="1" smtClean="0">
                <a:solidFill>
                  <a:srgbClr val="0000CC"/>
                </a:solidFill>
                <a:ea typeface="MS PGothic" panose="020B0600070205080204" pitchFamily="34" charset="-128"/>
              </a:rPr>
              <a:t>Gerenciamento de resposta a desastres</a:t>
            </a:r>
            <a:endParaRPr lang="pt-BR" altLang="pt-BR" sz="3200" b="1" smtClean="0">
              <a:solidFill>
                <a:srgbClr val="0000CC"/>
              </a:solidFill>
            </a:endParaRPr>
          </a:p>
        </p:txBody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pt-BR" smtClean="0"/>
              <a:t>Este grupo de serviço inclui serviços que </a:t>
            </a:r>
            <a:r>
              <a:rPr lang="pt-BR" altLang="pt-BR" smtClean="0">
                <a:solidFill>
                  <a:srgbClr val="FF0000"/>
                </a:solidFill>
              </a:rPr>
              <a:t>gerenciam o uso da rede rodoviária para minimizar o impacto do desastre em seu uso</a:t>
            </a:r>
            <a:endParaRPr lang="pt-BR" altLang="pt-BR" smtClean="0"/>
          </a:p>
          <a:p>
            <a:pPr marL="552450" indent="-552450"/>
            <a:r>
              <a:rPr lang="pt-BR" altLang="pt-BR" smtClean="0"/>
              <a:t>Exemplos incluem:</a:t>
            </a:r>
          </a:p>
          <a:p>
            <a:pPr marL="862013" lvl="1" indent="-495300"/>
            <a:r>
              <a:rPr lang="pt-BR" altLang="pt-BR" b="1" smtClean="0">
                <a:solidFill>
                  <a:srgbClr val="FF0000"/>
                </a:solidFill>
              </a:rPr>
              <a:t>planejamento de resposta</a:t>
            </a:r>
            <a:r>
              <a:rPr lang="pt-BR" altLang="pt-BR" smtClean="0"/>
              <a:t> a desastres para a rede de transporte</a:t>
            </a:r>
          </a:p>
          <a:p>
            <a:pPr marL="862013" lvl="1" indent="-495300"/>
            <a:r>
              <a:rPr lang="pt-BR" altLang="pt-BR" b="1" smtClean="0">
                <a:solidFill>
                  <a:srgbClr val="FF0000"/>
                </a:solidFill>
              </a:rPr>
              <a:t>implementação</a:t>
            </a:r>
            <a:r>
              <a:rPr lang="pt-BR" altLang="pt-BR" smtClean="0"/>
              <a:t> </a:t>
            </a:r>
            <a:r>
              <a:rPr lang="pt-BR" altLang="pt-BR" b="1" smtClean="0">
                <a:solidFill>
                  <a:srgbClr val="FF0000"/>
                </a:solidFill>
              </a:rPr>
              <a:t>de resposta</a:t>
            </a:r>
            <a:r>
              <a:rPr lang="pt-BR" altLang="pt-BR" smtClean="0"/>
              <a:t> a desastres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1800" b="1" dirty="0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000" b="1" dirty="0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 “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” </a:t>
            </a:r>
            <a:br>
              <a:rPr lang="pt-BR" altLang="ja-JP" sz="2400" b="1" dirty="0" smtClean="0">
                <a:ea typeface="MS PGothic" panose="020B0600070205080204" pitchFamily="34" charset="-128"/>
              </a:rPr>
            </a:br>
            <a:r>
              <a:rPr lang="pt-BR" altLang="ja-JP" sz="2800" b="1" dirty="0" smtClean="0">
                <a:solidFill>
                  <a:srgbClr val="0000CC"/>
                </a:solidFill>
                <a:ea typeface="MS PGothic" panose="020B0600070205080204" pitchFamily="34" charset="-128"/>
              </a:rPr>
              <a:t>Gerenciamento de resposta a desastres (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planejamento</a:t>
            </a:r>
            <a:r>
              <a:rPr lang="pt-BR" altLang="ja-JP" sz="2800" b="1" dirty="0" smtClean="0">
                <a:solidFill>
                  <a:srgbClr val="0000CC"/>
                </a:solidFill>
                <a:ea typeface="MS PGothic" panose="020B0600070205080204" pitchFamily="34" charset="-128"/>
              </a:rPr>
              <a:t>)</a:t>
            </a:r>
            <a:endParaRPr lang="pt-BR" altLang="pt-BR" sz="2800" b="1" dirty="0" smtClean="0">
              <a:solidFill>
                <a:srgbClr val="0000CC"/>
              </a:solidFill>
            </a:endParaRPr>
          </a:p>
        </p:txBody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pt-BR" smtClean="0"/>
              <a:t>Durante a </a:t>
            </a:r>
            <a:r>
              <a:rPr lang="pt-BR" altLang="pt-BR" b="1" smtClean="0">
                <a:solidFill>
                  <a:srgbClr val="006666"/>
                </a:solidFill>
              </a:rPr>
              <a:t>fase de preparação</a:t>
            </a:r>
            <a:r>
              <a:rPr lang="pt-BR" altLang="pt-BR" smtClean="0"/>
              <a:t> para um desastre o ITS traz a possibilidade de se considerar a utilização de dados de várias fontes</a:t>
            </a:r>
          </a:p>
          <a:p>
            <a:pPr marL="552450" indent="-552450"/>
            <a:r>
              <a:rPr lang="pt-BR" altLang="pt-BR" smtClean="0"/>
              <a:t>A extração de informações pode servir para a </a:t>
            </a:r>
            <a:r>
              <a:rPr lang="pt-BR" altLang="pt-BR" u="sng" smtClean="0">
                <a:solidFill>
                  <a:srgbClr val="FF0000"/>
                </a:solidFill>
              </a:rPr>
              <a:t>preparação</a:t>
            </a:r>
          </a:p>
          <a:p>
            <a:pPr marL="862013" lvl="1" indent="-495300"/>
            <a:r>
              <a:rPr lang="pt-BR" altLang="pt-BR" smtClean="0">
                <a:solidFill>
                  <a:srgbClr val="FF0000"/>
                </a:solidFill>
              </a:rPr>
              <a:t>de</a:t>
            </a:r>
            <a:r>
              <a:rPr lang="pt-BR" altLang="pt-BR" smtClean="0"/>
              <a:t> </a:t>
            </a:r>
            <a:r>
              <a:rPr lang="pt-BR" altLang="pt-BR" smtClean="0">
                <a:solidFill>
                  <a:srgbClr val="FF0000"/>
                </a:solidFill>
              </a:rPr>
              <a:t>planos de evacuação</a:t>
            </a:r>
          </a:p>
          <a:p>
            <a:pPr marL="862013" lvl="1" indent="-495300"/>
            <a:r>
              <a:rPr lang="pt-BR" altLang="pt-BR" smtClean="0">
                <a:solidFill>
                  <a:srgbClr val="FF0000"/>
                </a:solidFill>
              </a:rPr>
              <a:t>delineamento de rotas alternativas em pontos com histórico de fragilidade e</a:t>
            </a:r>
          </a:p>
          <a:p>
            <a:pPr marL="862013" lvl="1" indent="-495300"/>
            <a:r>
              <a:rPr lang="pt-BR" altLang="pt-BR" smtClean="0">
                <a:solidFill>
                  <a:srgbClr val="FF0000"/>
                </a:solidFill>
              </a:rPr>
              <a:t>dimensionamento de demanda de atendimento</a:t>
            </a:r>
            <a:r>
              <a:rPr lang="pt-BR" altLang="pt-BR" smtClean="0"/>
              <a:t> em caso de desastre</a:t>
            </a:r>
          </a:p>
          <a:p>
            <a:pPr marL="862013" lvl="1" indent="-495300"/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23528" y="27008"/>
            <a:ext cx="8229600" cy="1143000"/>
          </a:xfrm>
        </p:spPr>
        <p:txBody>
          <a:bodyPr/>
          <a:lstStyle/>
          <a:p>
            <a:r>
              <a:rPr lang="pt-BR" altLang="pt-BR" sz="2800" b="1" dirty="0" smtClean="0"/>
              <a:t>14813 – 1:</a:t>
            </a:r>
            <a:r>
              <a:rPr lang="pt-BR" altLang="pt-BR" sz="3200" b="1" dirty="0" smtClean="0"/>
              <a:t> (11) domínios de serviço de ITS</a:t>
            </a:r>
            <a:r>
              <a:rPr lang="pt-BR" altLang="pt-BR" sz="3200" dirty="0" smtClean="0"/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250825" y="1628800"/>
            <a:ext cx="8642350" cy="43919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600" u="sng" dirty="0" smtClean="0"/>
              <a:t>Serviços de veículo</a:t>
            </a:r>
            <a:r>
              <a:rPr lang="pt-BR" altLang="pt-BR" sz="1600" dirty="0" smtClean="0"/>
              <a:t>: Aumento da segurança e eficiência nas operações do veículo, através de advertências e assistências a usuários ou controle das operações do veículo.</a:t>
            </a:r>
            <a:endParaRPr lang="pt-BR" altLang="pt-BR" sz="1600" u="sng" dirty="0" smtClean="0"/>
          </a:p>
          <a:p>
            <a:pPr>
              <a:lnSpc>
                <a:spcPct val="80000"/>
              </a:lnSpc>
            </a:pPr>
            <a:r>
              <a:rPr lang="pt-BR" altLang="pt-BR" sz="1800" b="1" u="sng" dirty="0" smtClean="0">
                <a:solidFill>
                  <a:srgbClr val="0000CC"/>
                </a:solidFill>
              </a:rPr>
              <a:t>Transporte de cargas</a:t>
            </a:r>
            <a:r>
              <a:rPr lang="pt-BR" altLang="pt-BR" sz="1800" b="1" dirty="0" smtClean="0">
                <a:solidFill>
                  <a:srgbClr val="0000CC"/>
                </a:solidFill>
              </a:rPr>
              <a:t>: Gerenciamento das operações de veículos comerciais, gerenciamento de cargas e frotas, e atividades que aceleram o processo de autorização para carga em fronteiras nacionais e jurisdicionais e agilizam as baldeações modais para carga autorizada.</a:t>
            </a:r>
          </a:p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FF3300"/>
                </a:solidFill>
              </a:rPr>
              <a:t>Emergência</a:t>
            </a:r>
            <a:r>
              <a:rPr lang="pt-BR" altLang="pt-BR" sz="2000" b="1" dirty="0" smtClean="0">
                <a:solidFill>
                  <a:srgbClr val="FF3300"/>
                </a:solidFill>
              </a:rPr>
              <a:t>: Serviços prestados em resposta a incidentes que são categorizados como emergência.</a:t>
            </a:r>
          </a:p>
          <a:p>
            <a:pPr>
              <a:lnSpc>
                <a:spcPct val="80000"/>
              </a:lnSpc>
            </a:pPr>
            <a:r>
              <a:rPr lang="pt-BR" altLang="pt-BR" sz="1600" b="1" u="sng" dirty="0" smtClean="0"/>
              <a:t>Segurança pessoal </a:t>
            </a:r>
            <a:r>
              <a:rPr lang="pt-BR" altLang="pt-BR" sz="1600" u="sng" dirty="0" smtClean="0"/>
              <a:t>relacionada ao transporte rodoviário</a:t>
            </a:r>
            <a:r>
              <a:rPr lang="pt-BR" altLang="pt-BR" sz="1600" dirty="0" smtClean="0"/>
              <a:t>: Proteção dos usuários de transporte incluindo pedestres e usuários vulneráveis.</a:t>
            </a:r>
            <a:endParaRPr lang="pt-BR" altLang="pt-BR" sz="1600" u="sng" dirty="0" smtClean="0"/>
          </a:p>
          <a:p>
            <a:pPr>
              <a:lnSpc>
                <a:spcPct val="80000"/>
              </a:lnSpc>
            </a:pPr>
            <a:r>
              <a:rPr lang="pt-BR" altLang="pt-BR" sz="1800" b="1" u="sng" dirty="0" smtClean="0">
                <a:solidFill>
                  <a:srgbClr val="006666"/>
                </a:solidFill>
              </a:rPr>
              <a:t>Monitoramento das condições climáticas e ambientais</a:t>
            </a:r>
            <a:r>
              <a:rPr lang="pt-BR" altLang="pt-BR" sz="1800" b="1" dirty="0" smtClean="0">
                <a:solidFill>
                  <a:srgbClr val="006666"/>
                </a:solidFill>
              </a:rPr>
              <a:t>: Atividades que monitoram e notificam as condições climáticas e ambientais.</a:t>
            </a:r>
          </a:p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FF3300"/>
                </a:solidFill>
              </a:rPr>
              <a:t>Gerenciamento e coordenação de resposta a desastres</a:t>
            </a:r>
            <a:r>
              <a:rPr lang="pt-BR" altLang="pt-BR" sz="2000" b="1" dirty="0" smtClean="0">
                <a:solidFill>
                  <a:srgbClr val="FF3300"/>
                </a:solidFill>
              </a:rPr>
              <a:t>: Atividades baseadas no transporte rodoviário em resposta a desastres naturais, distúrbios civis ou ataques terroristas.</a:t>
            </a:r>
          </a:p>
          <a:p>
            <a:pPr>
              <a:lnSpc>
                <a:spcPct val="80000"/>
              </a:lnSpc>
            </a:pPr>
            <a:r>
              <a:rPr lang="pt-BR" altLang="pt-BR" sz="1600" b="1" u="sng" dirty="0" smtClean="0"/>
              <a:t>Segurança nacional</a:t>
            </a:r>
            <a:r>
              <a:rPr lang="pt-BR" altLang="pt-BR" sz="1600" dirty="0" smtClean="0"/>
              <a:t>: Atividades que diretamente protegem ou atenuam o dano físico ou operacional às pessoas e instalações devido a desastres naturais, distúrbios civis ou ataques terroristas.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2000" b="1" dirty="0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“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” </a:t>
            </a:r>
            <a:br>
              <a:rPr lang="pt-BR" altLang="ja-JP" sz="2800" b="1" dirty="0" smtClean="0">
                <a:ea typeface="MS PGothic" panose="020B0600070205080204" pitchFamily="34" charset="-128"/>
              </a:rPr>
            </a:br>
            <a:r>
              <a:rPr lang="pt-BR" altLang="ja-JP" sz="2800" b="1" dirty="0" smtClean="0">
                <a:solidFill>
                  <a:srgbClr val="0000CC"/>
                </a:solidFill>
                <a:ea typeface="MS PGothic" panose="020B0600070205080204" pitchFamily="34" charset="-128"/>
              </a:rPr>
              <a:t>Gerenciamento de resposta a desastres (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implementação</a:t>
            </a:r>
            <a:r>
              <a:rPr lang="pt-BR" altLang="ja-JP" sz="2800" b="1" dirty="0" smtClean="0">
                <a:solidFill>
                  <a:srgbClr val="0000CC"/>
                </a:solidFill>
                <a:ea typeface="MS PGothic" panose="020B0600070205080204" pitchFamily="34" charset="-128"/>
              </a:rPr>
              <a:t>)</a:t>
            </a:r>
            <a:endParaRPr lang="pt-BR" altLang="pt-BR" sz="2800" b="1" dirty="0" smtClean="0">
              <a:solidFill>
                <a:srgbClr val="0000CC"/>
              </a:solidFill>
            </a:endParaRPr>
          </a:p>
        </p:txBody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pt-BR" smtClean="0"/>
              <a:t>Na </a:t>
            </a:r>
            <a:r>
              <a:rPr lang="pt-BR" altLang="pt-BR" b="1" smtClean="0">
                <a:solidFill>
                  <a:srgbClr val="006666"/>
                </a:solidFill>
              </a:rPr>
              <a:t>fase de resposta</a:t>
            </a:r>
            <a:r>
              <a:rPr lang="pt-BR" altLang="pt-BR" smtClean="0"/>
              <a:t> há um grande potencial de aplicação de elementos de ITS como, p.ex.: </a:t>
            </a:r>
          </a:p>
          <a:p>
            <a:pPr marL="862013" lvl="1" indent="-495300"/>
            <a:r>
              <a:rPr lang="pt-BR" altLang="pt-BR" b="1" smtClean="0">
                <a:solidFill>
                  <a:srgbClr val="0000CC"/>
                </a:solidFill>
              </a:rPr>
              <a:t>ATIS</a:t>
            </a:r>
            <a:r>
              <a:rPr lang="pt-BR" altLang="pt-BR" b="1" smtClean="0"/>
              <a:t> </a:t>
            </a:r>
            <a:r>
              <a:rPr lang="pt-BR" altLang="pt-BR" smtClean="0"/>
              <a:t>– PMVs: visando </a:t>
            </a:r>
            <a:r>
              <a:rPr lang="pt-BR" altLang="pt-BR" smtClean="0">
                <a:solidFill>
                  <a:srgbClr val="FF0000"/>
                </a:solidFill>
              </a:rPr>
              <a:t>orientar os usuários</a:t>
            </a:r>
            <a:r>
              <a:rPr lang="pt-BR" altLang="pt-BR" smtClean="0"/>
              <a:t> em caso de desastres</a:t>
            </a:r>
          </a:p>
          <a:p>
            <a:pPr marL="862013" lvl="1" indent="-495300"/>
            <a:r>
              <a:rPr lang="pt-BR" altLang="pt-BR" b="1" smtClean="0">
                <a:solidFill>
                  <a:srgbClr val="0000CC"/>
                </a:solidFill>
              </a:rPr>
              <a:t>CVO</a:t>
            </a:r>
            <a:r>
              <a:rPr lang="pt-BR" altLang="pt-BR" smtClean="0"/>
              <a:t> - podem vir a contribuir no </a:t>
            </a:r>
            <a:r>
              <a:rPr lang="pt-BR" altLang="pt-BR" smtClean="0">
                <a:solidFill>
                  <a:srgbClr val="FF0000"/>
                </a:solidFill>
              </a:rPr>
              <a:t>gerenciamento de operações logísticas das equipes de atendimento</a:t>
            </a:r>
            <a:r>
              <a:rPr lang="pt-BR" altLang="pt-BR" smtClean="0"/>
              <a:t>, como bombeiros, ambulâncias e carros de polícia, possibilitando uma alocação mais eficiente das equipes e melhor comunicação entre as mesmas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2000" b="1" dirty="0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“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” </a:t>
            </a:r>
            <a:br>
              <a:rPr lang="pt-BR" altLang="ja-JP" sz="2800" b="1" dirty="0" smtClean="0">
                <a:ea typeface="MS PGothic" panose="020B0600070205080204" pitchFamily="34" charset="-128"/>
              </a:rPr>
            </a:br>
            <a:r>
              <a:rPr lang="pt-BR" altLang="ja-JP" sz="3200" b="1" dirty="0" smtClean="0">
                <a:solidFill>
                  <a:srgbClr val="0000CC"/>
                </a:solidFill>
                <a:ea typeface="MS PGothic" panose="020B0600070205080204" pitchFamily="34" charset="-128"/>
              </a:rPr>
              <a:t>Gerenciamento de resposta a desastres</a:t>
            </a:r>
            <a:endParaRPr lang="pt-BR" altLang="pt-BR" sz="3200" b="1" dirty="0" smtClean="0">
              <a:solidFill>
                <a:srgbClr val="0000CC"/>
              </a:solidFill>
            </a:endParaRPr>
          </a:p>
        </p:txBody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pt-BR" smtClean="0"/>
              <a:t>Um exemplo de aplicação na </a:t>
            </a:r>
            <a:r>
              <a:rPr lang="pt-BR" altLang="pt-BR" b="1" smtClean="0">
                <a:solidFill>
                  <a:srgbClr val="006666"/>
                </a:solidFill>
              </a:rPr>
              <a:t>fase de resposta</a:t>
            </a:r>
            <a:r>
              <a:rPr lang="pt-BR" altLang="pt-BR" smtClean="0"/>
              <a:t> pode ser observado no </a:t>
            </a:r>
            <a:r>
              <a:rPr lang="pt-BR" altLang="pt-BR" smtClean="0">
                <a:solidFill>
                  <a:srgbClr val="FF0000"/>
                </a:solidFill>
              </a:rPr>
              <a:t>estabelecimento e aplicação das </a:t>
            </a:r>
            <a:r>
              <a:rPr lang="pt-BR" altLang="pt-BR" u="sng" smtClean="0">
                <a:solidFill>
                  <a:srgbClr val="FF0000"/>
                </a:solidFill>
              </a:rPr>
              <a:t>estratégias de fluxo em operações de evacuação</a:t>
            </a:r>
          </a:p>
          <a:p>
            <a:pPr marL="862013" lvl="1" indent="-495300"/>
            <a:r>
              <a:rPr lang="pt-BR" altLang="pt-BR" smtClean="0"/>
              <a:t>estratégias adotadas por diferentes estados americanos</a:t>
            </a:r>
          </a:p>
          <a:p>
            <a:pPr marL="862013" lvl="1" indent="-495300"/>
            <a:r>
              <a:rPr lang="pt-BR" altLang="pt-BR" smtClean="0"/>
              <a:t>para serem aplicadas tem como suporte uma série de elementos 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2000" b="1" dirty="0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400" b="1" dirty="0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3200" b="1" dirty="0" smtClean="0">
                <a:ea typeface="MS PGothic" panose="020B0600070205080204" pitchFamily="34" charset="-128"/>
              </a:rPr>
              <a:t> “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800" b="1" dirty="0" smtClean="0">
                <a:ea typeface="MS PGothic" panose="020B0600070205080204" pitchFamily="34" charset="-128"/>
              </a:rPr>
              <a:t>” </a:t>
            </a:r>
            <a:br>
              <a:rPr lang="pt-BR" altLang="ja-JP" sz="2800" b="1" dirty="0" smtClean="0">
                <a:ea typeface="MS PGothic" panose="020B0600070205080204" pitchFamily="34" charset="-128"/>
              </a:rPr>
            </a:br>
            <a:r>
              <a:rPr lang="pt-BR" altLang="ja-JP" sz="3200" b="1" dirty="0" smtClean="0">
                <a:solidFill>
                  <a:srgbClr val="0000CC"/>
                </a:solidFill>
                <a:ea typeface="MS PGothic" panose="020B0600070205080204" pitchFamily="34" charset="-128"/>
              </a:rPr>
              <a:t>Gerenciamento de resposta a desastres</a:t>
            </a:r>
            <a:endParaRPr lang="pt-BR" altLang="pt-BR" sz="3200" b="1" dirty="0" smtClean="0">
              <a:solidFill>
                <a:srgbClr val="0000CC"/>
              </a:solidFill>
            </a:endParaRPr>
          </a:p>
        </p:txBody>
      </p:sp>
      <p:pic>
        <p:nvPicPr>
          <p:cNvPr id="145411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857375"/>
            <a:ext cx="9144001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2000" b="1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3200" b="1" smtClean="0">
                <a:ea typeface="MS PGothic" panose="020B0600070205080204" pitchFamily="34" charset="-128"/>
              </a:rPr>
              <a:t> “</a:t>
            </a:r>
            <a:r>
              <a:rPr lang="pt-BR" altLang="pt-BR" sz="2400" b="1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800" b="1" smtClean="0">
                <a:ea typeface="MS PGothic" panose="020B0600070205080204" pitchFamily="34" charset="-128"/>
              </a:rPr>
              <a:t>”: </a:t>
            </a:r>
            <a:r>
              <a:rPr lang="pt-BR" altLang="pt-BR" sz="2400" b="1" smtClean="0">
                <a:solidFill>
                  <a:srgbClr val="0000CC"/>
                </a:solidFill>
              </a:rPr>
              <a:t>Serviços/funções envolvidas</a:t>
            </a:r>
            <a:r>
              <a:rPr lang="pt-BR" altLang="ja-JP" sz="4000" b="1" smtClean="0">
                <a:ea typeface="MS PGothic" panose="020B0600070205080204" pitchFamily="34" charset="-128"/>
              </a:rPr>
              <a:t> </a:t>
            </a:r>
            <a:endParaRPr lang="pt-BR" altLang="pt-BR" sz="4000" b="1" smtClean="0">
              <a:ea typeface="MS PGothic" panose="020B0600070205080204" pitchFamily="34" charset="-128"/>
            </a:endParaRPr>
          </a:p>
        </p:txBody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ja-JP" smtClean="0">
                <a:solidFill>
                  <a:schemeClr val="bg2"/>
                </a:solidFill>
                <a:ea typeface="MS PGothic" panose="020B0600070205080204" pitchFamily="34" charset="-128"/>
              </a:rPr>
              <a:t>Gerenciamento de dados de desastres</a:t>
            </a:r>
          </a:p>
          <a:p>
            <a:pPr marL="862013" lvl="1" indent="-495300"/>
            <a:r>
              <a:rPr lang="pt-BR" altLang="ja-JP" smtClean="0">
                <a:solidFill>
                  <a:schemeClr val="bg2"/>
                </a:solidFill>
                <a:ea typeface="MS PGothic" panose="020B0600070205080204" pitchFamily="34" charset="-128"/>
              </a:rPr>
              <a:t>Disaster Data Management </a:t>
            </a:r>
            <a:r>
              <a:rPr lang="pt-BR" altLang="pt-BR" sz="2400" smtClean="0">
                <a:solidFill>
                  <a:schemeClr val="bg2"/>
                </a:solidFill>
              </a:rPr>
              <a:t>(AUTROADS)</a:t>
            </a:r>
            <a:endParaRPr lang="pt-BR" altLang="ja-JP" smtClean="0">
              <a:solidFill>
                <a:schemeClr val="bg2"/>
              </a:solidFill>
              <a:ea typeface="MS PGothic" panose="020B0600070205080204" pitchFamily="34" charset="-128"/>
            </a:endParaRPr>
          </a:p>
          <a:p>
            <a:pPr marL="552450" indent="-552450"/>
            <a:r>
              <a:rPr lang="pt-BR" altLang="ja-JP" smtClean="0">
                <a:solidFill>
                  <a:schemeClr val="bg2"/>
                </a:solidFill>
                <a:ea typeface="MS PGothic" panose="020B0600070205080204" pitchFamily="34" charset="-128"/>
              </a:rPr>
              <a:t>Gerenciamento de resposta a desastres</a:t>
            </a:r>
          </a:p>
          <a:p>
            <a:pPr marL="862013" lvl="1" indent="-495300"/>
            <a:r>
              <a:rPr lang="pt-BR" altLang="ja-JP" smtClean="0">
                <a:solidFill>
                  <a:schemeClr val="bg2"/>
                </a:solidFill>
                <a:ea typeface="MS PGothic" panose="020B0600070205080204" pitchFamily="34" charset="-128"/>
              </a:rPr>
              <a:t>Disaster Response Management </a:t>
            </a:r>
            <a:r>
              <a:rPr lang="pt-BR" altLang="pt-BR" sz="2400" smtClean="0">
                <a:solidFill>
                  <a:schemeClr val="bg2"/>
                </a:solidFill>
              </a:rPr>
              <a:t>(AUTROADS)</a:t>
            </a:r>
            <a:endParaRPr lang="pt-BR" altLang="ja-JP" smtClean="0">
              <a:solidFill>
                <a:schemeClr val="bg2"/>
              </a:solidFill>
              <a:ea typeface="MS PGothic" panose="020B0600070205080204" pitchFamily="34" charset="-128"/>
            </a:endParaRPr>
          </a:p>
          <a:p>
            <a:pPr marL="552450" indent="-552450"/>
            <a:r>
              <a:rPr lang="pt-BR" altLang="ja-JP" b="1" smtClean="0">
                <a:solidFill>
                  <a:srgbClr val="FF0000"/>
                </a:solidFill>
                <a:ea typeface="MS PGothic" panose="020B0600070205080204" pitchFamily="34" charset="-128"/>
              </a:rPr>
              <a:t>Coordenação com agências de emergência</a:t>
            </a:r>
          </a:p>
          <a:p>
            <a:pPr marL="862013" lvl="1" indent="-495300"/>
            <a:r>
              <a:rPr lang="pt-BR" altLang="pt-BR" smtClean="0"/>
              <a:t>Coordination with Emergency Agencies </a:t>
            </a:r>
            <a:r>
              <a:rPr lang="pt-BR" altLang="pt-BR" sz="2400" smtClean="0"/>
              <a:t>(AUTROADS)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2000" b="1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3200" b="1" smtClean="0">
                <a:ea typeface="MS PGothic" panose="020B0600070205080204" pitchFamily="34" charset="-128"/>
              </a:rPr>
              <a:t> “</a:t>
            </a:r>
            <a:r>
              <a:rPr lang="pt-BR" altLang="pt-BR" sz="2400" b="1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800" b="1" smtClean="0">
                <a:ea typeface="MS PGothic" panose="020B0600070205080204" pitchFamily="34" charset="-128"/>
              </a:rPr>
              <a:t>”</a:t>
            </a:r>
            <a:br>
              <a:rPr lang="pt-BR" altLang="ja-JP" sz="2800" b="1" smtClean="0">
                <a:ea typeface="MS PGothic" panose="020B0600070205080204" pitchFamily="34" charset="-128"/>
              </a:rPr>
            </a:br>
            <a:r>
              <a:rPr lang="pt-BR" altLang="ja-JP" sz="3200" b="1" smtClean="0">
                <a:solidFill>
                  <a:srgbClr val="0000CC"/>
                </a:solidFill>
                <a:ea typeface="MS PGothic" panose="020B0600070205080204" pitchFamily="34" charset="-128"/>
              </a:rPr>
              <a:t>Coordenação com agências de emergência</a:t>
            </a:r>
            <a:endParaRPr lang="pt-BR" altLang="pt-BR" sz="3200" b="1" smtClean="0">
              <a:solidFill>
                <a:srgbClr val="0000CC"/>
              </a:solidFill>
            </a:endParaRPr>
          </a:p>
        </p:txBody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pt-BR" smtClean="0"/>
              <a:t>Este grupo de serviço inclui serviços que coordenam o uso da rede rodovia por veículos pertencentes a agências de emergência</a:t>
            </a:r>
          </a:p>
          <a:p>
            <a:pPr marL="552450" indent="-552450"/>
            <a:r>
              <a:rPr lang="pt-BR" altLang="pt-BR" smtClean="0"/>
              <a:t>Isto pode acontecer em coordenação conjunta com as atividades da área de </a:t>
            </a:r>
            <a:r>
              <a:rPr lang="pt-BR" altLang="pt-BR" b="1" smtClean="0">
                <a:solidFill>
                  <a:srgbClr val="0000CC"/>
                </a:solidFill>
              </a:rPr>
              <a:t>ATMS:</a:t>
            </a:r>
            <a:endParaRPr lang="pt-BR" altLang="pt-BR" smtClean="0"/>
          </a:p>
          <a:p>
            <a:pPr marL="862013" lvl="1" indent="-495300"/>
            <a:r>
              <a:rPr lang="pt-BR" altLang="ja-JP" sz="2100" b="1" smtClean="0">
                <a:solidFill>
                  <a:srgbClr val="0000CC"/>
                </a:solidFill>
                <a:ea typeface="MS PGothic" panose="020B0600070205080204" pitchFamily="34" charset="-128"/>
              </a:rPr>
              <a:t>Gerenciamento e </a:t>
            </a:r>
            <a:r>
              <a:rPr lang="pt-BR" altLang="ja-JP" sz="2100" b="1" u="sng" smtClean="0">
                <a:solidFill>
                  <a:srgbClr val="0000CC"/>
                </a:solidFill>
                <a:ea typeface="MS PGothic" panose="020B0600070205080204" pitchFamily="34" charset="-128"/>
              </a:rPr>
              <a:t>controle</a:t>
            </a:r>
            <a:r>
              <a:rPr lang="pt-BR" altLang="ja-JP" sz="2100" b="1" smtClean="0">
                <a:solidFill>
                  <a:srgbClr val="0000CC"/>
                </a:solidFill>
                <a:ea typeface="MS PGothic" panose="020B0600070205080204" pitchFamily="34" charset="-128"/>
              </a:rPr>
              <a:t> </a:t>
            </a:r>
            <a:r>
              <a:rPr lang="pt-BR" altLang="ja-JP" sz="2100" b="1" smtClean="0">
                <a:ea typeface="MS PGothic" panose="020B0600070205080204" pitchFamily="34" charset="-128"/>
              </a:rPr>
              <a:t>(dos fluxos)</a:t>
            </a:r>
            <a:r>
              <a:rPr lang="pt-BR" altLang="ja-JP" sz="2100" b="1" smtClean="0">
                <a:solidFill>
                  <a:srgbClr val="0000CC"/>
                </a:solidFill>
                <a:ea typeface="MS PGothic" panose="020B0600070205080204" pitchFamily="34" charset="-128"/>
              </a:rPr>
              <a:t> </a:t>
            </a:r>
            <a:r>
              <a:rPr lang="pt-BR" altLang="ja-JP" sz="2100" b="1" u="sng" smtClean="0">
                <a:solidFill>
                  <a:srgbClr val="0000CC"/>
                </a:solidFill>
                <a:ea typeface="MS PGothic" panose="020B0600070205080204" pitchFamily="34" charset="-128"/>
              </a:rPr>
              <a:t>de tráfego</a:t>
            </a:r>
            <a:r>
              <a:rPr lang="pt-BR" altLang="pt-BR" smtClean="0"/>
              <a:t> e</a:t>
            </a:r>
          </a:p>
          <a:p>
            <a:pPr marL="862013" lvl="1" indent="-495300"/>
            <a:r>
              <a:rPr lang="pt-BR" altLang="ja-JP" sz="2100" b="1" u="sng" smtClean="0">
                <a:solidFill>
                  <a:srgbClr val="0000CC"/>
                </a:solidFill>
                <a:ea typeface="MS PGothic" panose="020B0600070205080204" pitchFamily="34" charset="-128"/>
              </a:rPr>
              <a:t>Gerenciamento </a:t>
            </a:r>
            <a:r>
              <a:rPr lang="pt-BR" altLang="pt-BR" sz="2100" b="1" u="sng" smtClean="0">
                <a:solidFill>
                  <a:srgbClr val="0000CC"/>
                </a:solidFill>
              </a:rPr>
              <a:t>de incidentes</a:t>
            </a:r>
            <a:r>
              <a:rPr lang="pt-BR" altLang="pt-BR" sz="2100" b="1" smtClean="0">
                <a:solidFill>
                  <a:srgbClr val="0000CC"/>
                </a:solidFill>
              </a:rPr>
              <a:t> relacionados (</a:t>
            </a:r>
            <a:r>
              <a:rPr lang="pt-BR" altLang="pt-BR" sz="2100" b="1" smtClean="0"/>
              <a:t>à rede</a:t>
            </a:r>
            <a:r>
              <a:rPr lang="pt-BR" altLang="pt-BR" sz="2100" b="1" smtClean="0">
                <a:solidFill>
                  <a:srgbClr val="0000CC"/>
                </a:solidFill>
              </a:rPr>
              <a:t>) de transportes</a:t>
            </a:r>
            <a:endParaRPr lang="pt-BR" altLang="pt-BR" sz="3800" smtClean="0"/>
          </a:p>
          <a:p>
            <a:pPr marL="552450" indent="-552450"/>
            <a:r>
              <a:rPr lang="pt-BR" altLang="pt-BR" smtClean="0"/>
              <a:t>Exemplos incluem:</a:t>
            </a:r>
          </a:p>
          <a:p>
            <a:pPr marL="862013" lvl="1" indent="-495300"/>
            <a:r>
              <a:rPr lang="pt-BR" altLang="pt-BR" smtClean="0">
                <a:solidFill>
                  <a:srgbClr val="FF0000"/>
                </a:solidFill>
              </a:rPr>
              <a:t>coordenação de resposta a desastres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2000" b="1" smtClean="0">
                <a:ea typeface="MS PGothic" panose="020B0600070205080204" pitchFamily="34" charset="-128"/>
              </a:rPr>
              <a:t>ABNT/ISO 14813-1 - </a:t>
            </a:r>
            <a:r>
              <a:rPr lang="pt-BR" altLang="ja-JP" sz="2400" b="1" smtClean="0">
                <a:ea typeface="MS PGothic" panose="020B0600070205080204" pitchFamily="34" charset="-128"/>
              </a:rPr>
              <a:t>Grupo de serviço de</a:t>
            </a:r>
            <a:r>
              <a:rPr lang="pt-BR" altLang="ja-JP" sz="3200" b="1" smtClean="0">
                <a:ea typeface="MS PGothic" panose="020B0600070205080204" pitchFamily="34" charset="-128"/>
              </a:rPr>
              <a:t> “</a:t>
            </a:r>
            <a:r>
              <a:rPr lang="pt-BR" altLang="pt-BR" sz="2400" b="1" smtClean="0">
                <a:solidFill>
                  <a:srgbClr val="FF0000"/>
                </a:solidFill>
              </a:rPr>
              <a:t>gerenciamento e coordenação de resposta a desastres</a:t>
            </a:r>
            <a:r>
              <a:rPr lang="pt-BR" altLang="ja-JP" sz="2800" b="1" smtClean="0">
                <a:ea typeface="MS PGothic" panose="020B0600070205080204" pitchFamily="34" charset="-128"/>
              </a:rPr>
              <a:t>”</a:t>
            </a:r>
            <a:br>
              <a:rPr lang="pt-BR" altLang="ja-JP" sz="2800" b="1" smtClean="0">
                <a:ea typeface="MS PGothic" panose="020B0600070205080204" pitchFamily="34" charset="-128"/>
              </a:rPr>
            </a:br>
            <a:r>
              <a:rPr lang="pt-BR" altLang="ja-JP" sz="3200" b="1" smtClean="0">
                <a:solidFill>
                  <a:srgbClr val="0000CC"/>
                </a:solidFill>
                <a:ea typeface="MS PGothic" panose="020B0600070205080204" pitchFamily="34" charset="-128"/>
              </a:rPr>
              <a:t>Coordenação com agências de emergência</a:t>
            </a:r>
            <a:endParaRPr lang="pt-BR" altLang="pt-BR" sz="3200" b="1" smtClean="0">
              <a:solidFill>
                <a:srgbClr val="0000CC"/>
              </a:solidFill>
            </a:endParaRPr>
          </a:p>
        </p:txBody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pPr marL="552450" indent="-552450"/>
            <a:r>
              <a:rPr lang="pt-BR" altLang="pt-BR" sz="2500" smtClean="0"/>
              <a:t>A </a:t>
            </a:r>
            <a:r>
              <a:rPr lang="pt-BR" altLang="pt-BR" sz="2500" b="1" smtClean="0">
                <a:solidFill>
                  <a:srgbClr val="FF0000"/>
                </a:solidFill>
              </a:rPr>
              <a:t>detecção de condições de tráfego (</a:t>
            </a:r>
            <a:r>
              <a:rPr lang="pt-BR" altLang="pt-BR" sz="2500" b="1" smtClean="0">
                <a:solidFill>
                  <a:srgbClr val="0000CC"/>
                </a:solidFill>
              </a:rPr>
              <a:t>ATMS</a:t>
            </a:r>
            <a:r>
              <a:rPr lang="pt-BR" altLang="pt-BR" sz="2500" b="1" smtClean="0">
                <a:solidFill>
                  <a:srgbClr val="FF0000"/>
                </a:solidFill>
              </a:rPr>
              <a:t>) no caso de evacuações é geralmente associada à disponibilização de rotas alternativas (</a:t>
            </a:r>
            <a:r>
              <a:rPr lang="pt-BR" altLang="pt-BR" sz="2500" b="1" smtClean="0">
                <a:solidFill>
                  <a:srgbClr val="0000CC"/>
                </a:solidFill>
              </a:rPr>
              <a:t>ATIS</a:t>
            </a:r>
            <a:r>
              <a:rPr lang="pt-BR" altLang="pt-BR" sz="2500" b="1" smtClean="0">
                <a:solidFill>
                  <a:srgbClr val="FF0000"/>
                </a:solidFill>
              </a:rPr>
              <a:t>)</a:t>
            </a:r>
          </a:p>
          <a:p>
            <a:pPr marL="862013" lvl="1" indent="-495300"/>
            <a:r>
              <a:rPr lang="pt-BR" altLang="pt-BR" sz="2200" smtClean="0"/>
              <a:t>Em </a:t>
            </a:r>
            <a:r>
              <a:rPr lang="pt-BR" altLang="pt-BR" sz="2200" b="1" smtClean="0">
                <a:solidFill>
                  <a:srgbClr val="FF0000"/>
                </a:solidFill>
              </a:rPr>
              <a:t>evacuações na Georgia</a:t>
            </a:r>
            <a:r>
              <a:rPr lang="pt-BR" altLang="pt-BR" sz="2200" smtClean="0"/>
              <a:t> - </a:t>
            </a:r>
            <a:r>
              <a:rPr lang="pt-BR" altLang="pt-BR" sz="2200" smtClean="0">
                <a:solidFill>
                  <a:srgbClr val="FF0000"/>
                </a:solidFill>
              </a:rPr>
              <a:t>durante as inundações</a:t>
            </a:r>
            <a:r>
              <a:rPr lang="pt-BR" altLang="pt-BR" sz="2200" smtClean="0"/>
              <a:t>, </a:t>
            </a:r>
            <a:r>
              <a:rPr lang="pt-BR" altLang="pt-BR" sz="2200" u="sng" smtClean="0"/>
              <a:t>equipes tiveram que trabalhar “a cego” e foram incapazes de redirecionar o tráfego de rotas que estavam com fluxo acima de sua capacidade para rodovias próximas que estavam com fluxo baixo por não possuírem esse tipo de infraestrutura </a:t>
            </a:r>
          </a:p>
          <a:p>
            <a:pPr marL="552450" indent="-552450"/>
            <a:r>
              <a:rPr lang="pt-BR" altLang="pt-BR" sz="2500" smtClean="0"/>
              <a:t>Na disponibilização de rotas alternativas, além das informações para o planejamento estratégico os elementos para orientação aos </a:t>
            </a:r>
            <a:r>
              <a:rPr lang="pt-BR" altLang="pt-BR" sz="2500" smtClean="0">
                <a:solidFill>
                  <a:srgbClr val="FF0000"/>
                </a:solidFill>
              </a:rPr>
              <a:t>usuários “evacuees</a:t>
            </a:r>
            <a:r>
              <a:rPr lang="pt-BR" altLang="pt-BR" sz="2500" smtClean="0"/>
              <a:t>”, também assume um papel importante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Leituras Complementares – Aula </a:t>
            </a:r>
            <a:r>
              <a:rPr lang="pt-BR" alt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altLang="pt-BR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794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196975"/>
            <a:ext cx="81534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pt-BR" sz="2600" dirty="0" smtClean="0">
                <a:latin typeface="Arial" charset="0"/>
                <a:cs typeface="Times New Roman" pitchFamily="18" charset="0"/>
              </a:rPr>
              <a:t>Transportation Research Board (TRB). “</a:t>
            </a:r>
            <a:r>
              <a:rPr lang="en-US" altLang="pt-BR" sz="2600" b="1" dirty="0" smtClean="0">
                <a:latin typeface="Arial" charset="0"/>
                <a:cs typeface="Times New Roman" pitchFamily="18" charset="0"/>
              </a:rPr>
              <a:t>Emerging Technologies Applicable to </a:t>
            </a:r>
            <a:r>
              <a:rPr lang="en-US" altLang="pt-BR" sz="26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Hazardous Materials Transportation</a:t>
            </a:r>
            <a:r>
              <a:rPr lang="en-US" altLang="pt-BR" sz="2600" b="1" dirty="0" smtClean="0">
                <a:latin typeface="Arial" charset="0"/>
                <a:cs typeface="Times New Roman" pitchFamily="18" charset="0"/>
              </a:rPr>
              <a:t> – Safety and Security</a:t>
            </a:r>
            <a:r>
              <a:rPr lang="en-US" altLang="pt-BR" sz="2600" dirty="0" smtClean="0">
                <a:latin typeface="Arial" charset="0"/>
                <a:cs typeface="Times New Roman" pitchFamily="18" charset="0"/>
              </a:rPr>
              <a:t>”. HMCRP – Report 4 (Hazardous Materials Cooperative Research Program). 2011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pt-BR" sz="26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pt-BR" sz="2600" dirty="0" smtClean="0">
                <a:latin typeface="Arial" charset="0"/>
                <a:cs typeface="Times New Roman" pitchFamily="18" charset="0"/>
              </a:rPr>
              <a:t>PINELIS, Lev. “</a:t>
            </a:r>
            <a:r>
              <a:rPr lang="en-US" altLang="pt-BR" sz="2600" b="1" dirty="0" smtClean="0">
                <a:latin typeface="Arial" charset="0"/>
                <a:cs typeface="Times New Roman" pitchFamily="18" charset="0"/>
              </a:rPr>
              <a:t>The application of </a:t>
            </a:r>
            <a:r>
              <a:rPr lang="en-US" altLang="pt-BR" sz="26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ITS</a:t>
            </a:r>
            <a:r>
              <a:rPr lang="en-US" altLang="pt-BR" sz="2600" b="1" dirty="0" smtClean="0">
                <a:latin typeface="Arial" charset="0"/>
                <a:cs typeface="Times New Roman" pitchFamily="18" charset="0"/>
              </a:rPr>
              <a:t> and Information Technology Systems to </a:t>
            </a:r>
            <a:r>
              <a:rPr lang="en-US" altLang="pt-BR" sz="26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Disaster Response</a:t>
            </a:r>
            <a:r>
              <a:rPr lang="en-US" altLang="pt-BR" sz="2600" dirty="0" smtClean="0">
                <a:latin typeface="Arial" charset="0"/>
                <a:cs typeface="Times New Roman" pitchFamily="18" charset="0"/>
              </a:rPr>
              <a:t>”. Massachusetts </a:t>
            </a:r>
            <a:r>
              <a:rPr lang="en-US" altLang="pt-BR" sz="2600" dirty="0" err="1" smtClean="0">
                <a:latin typeface="Arial" charset="0"/>
                <a:cs typeface="Times New Roman" pitchFamily="18" charset="0"/>
              </a:rPr>
              <a:t>Intitute</a:t>
            </a:r>
            <a:r>
              <a:rPr lang="en-US" altLang="pt-BR" sz="2600" dirty="0" smtClean="0">
                <a:latin typeface="Arial" charset="0"/>
                <a:cs typeface="Times New Roman" pitchFamily="18" charset="0"/>
              </a:rPr>
              <a:t> of Technology (MIT). 2006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t-BR" altLang="pt-BR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body" idx="1"/>
          </p:nvPr>
        </p:nvSpPr>
        <p:spPr>
          <a:xfrm>
            <a:off x="250825" y="1484313"/>
            <a:ext cx="8713788" cy="4525962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US" altLang="pt-BR" sz="1800" smtClean="0">
                <a:solidFill>
                  <a:srgbClr val="333300"/>
                </a:solidFill>
                <a:latin typeface="Arial" panose="020B0604020202020204" pitchFamily="34" charset="0"/>
              </a:rPr>
              <a:t>AJMAR, A.; PEREZ, F.; TERZO, O. </a:t>
            </a:r>
            <a:r>
              <a:rPr lang="en-US" altLang="pt-BR" sz="1800" b="1" smtClean="0">
                <a:solidFill>
                  <a:srgbClr val="333300"/>
                </a:solidFill>
                <a:latin typeface="Arial" panose="020B0604020202020204" pitchFamily="34" charset="0"/>
              </a:rPr>
              <a:t>WFP Spatial Data Infrastructure (SDI) implementation in Support of Emergency Management</a:t>
            </a:r>
            <a:r>
              <a:rPr lang="en-US" altLang="pt-BR" sz="1800" smtClean="0">
                <a:solidFill>
                  <a:srgbClr val="333300"/>
                </a:solidFill>
                <a:latin typeface="Arial" panose="020B0604020202020204" pitchFamily="34" charset="0"/>
              </a:rPr>
              <a:t>. </a:t>
            </a:r>
          </a:p>
          <a:p>
            <a:pPr marL="363538" indent="-363538">
              <a:lnSpc>
                <a:spcPct val="80000"/>
              </a:lnSpc>
            </a:pPr>
            <a:r>
              <a:rPr lang="pt-BR" altLang="pt-BR" sz="1800" smtClean="0">
                <a:latin typeface="Arial" panose="020B0604020202020204" pitchFamily="34" charset="0"/>
              </a:rPr>
              <a:t>DINIZ, Viviane B. </a:t>
            </a:r>
            <a:r>
              <a:rPr lang="pt-BR" altLang="pt-BR" sz="1800" b="1" smtClean="0">
                <a:latin typeface="Arial" panose="020B0604020202020204" pitchFamily="34" charset="0"/>
              </a:rPr>
              <a:t>Uma Abordagem para Definição de Sistemas de Gestão de Conhecimento no Tratamento de Emergências. </a:t>
            </a:r>
            <a:r>
              <a:rPr lang="pt-BR" altLang="pt-BR" sz="1800" smtClean="0">
                <a:latin typeface="Arial" panose="020B0604020202020204" pitchFamily="34" charset="0"/>
              </a:rPr>
              <a:t>Dissertação (Mestrado) – Universidade Federal do Rio de Janeiro (UFRJ), Rio de Janeiro, 2006.</a:t>
            </a:r>
          </a:p>
          <a:p>
            <a:pPr marL="363538" indent="-363538">
              <a:lnSpc>
                <a:spcPct val="80000"/>
              </a:lnSpc>
            </a:pPr>
            <a:r>
              <a:rPr lang="pt-BR" altLang="pt-BR" sz="1800" smtClean="0">
                <a:latin typeface="Arial" panose="020B0604020202020204" pitchFamily="34" charset="0"/>
              </a:rPr>
              <a:t>FIGUEIREDO, Lino Manuel B. </a:t>
            </a:r>
            <a:r>
              <a:rPr lang="pt-BR" altLang="pt-BR" sz="1800" b="1" smtClean="0">
                <a:latin typeface="Arial" panose="020B0604020202020204" pitchFamily="34" charset="0"/>
              </a:rPr>
              <a:t>Sistemas Inteligentes de Transportes</a:t>
            </a:r>
            <a:r>
              <a:rPr lang="pt-BR" altLang="pt-BR" sz="1800" smtClean="0">
                <a:latin typeface="Arial" panose="020B0604020202020204" pitchFamily="34" charset="0"/>
              </a:rPr>
              <a:t>. Dissertação (Mestrado) – Universidade do Porto (UP), Porto (Portugal), 2005.</a:t>
            </a:r>
          </a:p>
          <a:p>
            <a:pPr marL="363538" indent="-363538">
              <a:lnSpc>
                <a:spcPct val="80000"/>
              </a:lnSpc>
            </a:pPr>
            <a:r>
              <a:rPr lang="pt-BR" altLang="pt-BR" sz="1800" smtClean="0">
                <a:latin typeface="Arial" panose="020B0604020202020204" pitchFamily="34" charset="0"/>
              </a:rPr>
              <a:t>ITS Institute. </a:t>
            </a:r>
            <a:r>
              <a:rPr lang="pt-BR" altLang="pt-BR" sz="1800" b="1" smtClean="0">
                <a:latin typeface="Arial" panose="020B0604020202020204" pitchFamily="34" charset="0"/>
              </a:rPr>
              <a:t>ITS and Transportation Safety: EMS System Data Integration to Improve Traffic Crash Emergency Response and Treatment</a:t>
            </a:r>
            <a:r>
              <a:rPr lang="pt-BR" altLang="pt-BR" sz="1800" smtClean="0">
                <a:latin typeface="Arial" panose="020B0604020202020204" pitchFamily="34" charset="0"/>
              </a:rPr>
              <a:t>. Universidade de Minnesota. 2009. </a:t>
            </a:r>
            <a:r>
              <a:rPr lang="pt-BR" altLang="pt-BR" sz="1800" i="1" smtClean="0">
                <a:latin typeface="Arial" panose="020B0604020202020204" pitchFamily="34" charset="0"/>
              </a:rPr>
              <a:t> </a:t>
            </a:r>
            <a:endParaRPr lang="pt-BR" altLang="pt-BR" sz="1800" smtClean="0">
              <a:latin typeface="Arial" panose="020B0604020202020204" pitchFamily="34" charset="0"/>
            </a:endParaRPr>
          </a:p>
          <a:p>
            <a:pPr marL="363538" indent="-363538">
              <a:lnSpc>
                <a:spcPct val="80000"/>
              </a:lnSpc>
            </a:pPr>
            <a:r>
              <a:rPr lang="pt-BR" altLang="pt-BR" sz="1800" smtClean="0">
                <a:latin typeface="Arial" panose="020B0604020202020204" pitchFamily="34" charset="0"/>
              </a:rPr>
              <a:t>PINTO, Ricardo A. S. W. A. </a:t>
            </a:r>
            <a:r>
              <a:rPr lang="pt-BR" altLang="pt-BR" sz="1800" b="1" smtClean="0">
                <a:latin typeface="Arial" panose="020B0604020202020204" pitchFamily="34" charset="0"/>
              </a:rPr>
              <a:t>Gestão de Ocorrências de Trânsito para o Setor de Transporte Rodoviário de Mercadorias</a:t>
            </a:r>
            <a:r>
              <a:rPr lang="pt-BR" altLang="pt-BR" sz="1800" smtClean="0">
                <a:latin typeface="Arial" panose="020B0604020202020204" pitchFamily="34" charset="0"/>
              </a:rPr>
              <a:t>. Dissertação (Mestrado) – Universidade Técnica de Lisboa, Lisboa (Portugal), 2010.</a:t>
            </a:r>
          </a:p>
          <a:p>
            <a:pPr marL="363538" indent="-363538">
              <a:lnSpc>
                <a:spcPct val="80000"/>
              </a:lnSpc>
            </a:pPr>
            <a:r>
              <a:rPr lang="en-US" altLang="pt-BR" sz="1800" smtClean="0">
                <a:latin typeface="Arial" panose="020B0604020202020204" pitchFamily="34" charset="0"/>
              </a:rPr>
              <a:t>TRB: Special Report 294. </a:t>
            </a:r>
            <a:r>
              <a:rPr lang="en-US" altLang="pt-BR" sz="1800" b="1" smtClean="0">
                <a:latin typeface="Arial" panose="020B0604020202020204" pitchFamily="34" charset="0"/>
              </a:rPr>
              <a:t>The Role of Transit in Emergency Evacuation. </a:t>
            </a:r>
            <a:r>
              <a:rPr lang="en-US" altLang="pt-BR" sz="1800" smtClean="0">
                <a:latin typeface="Arial" panose="020B0604020202020204" pitchFamily="34" charset="0"/>
              </a:rPr>
              <a:t>2008.</a:t>
            </a:r>
          </a:p>
          <a:p>
            <a:pPr marL="363538" indent="-363538">
              <a:lnSpc>
                <a:spcPct val="80000"/>
              </a:lnSpc>
            </a:pPr>
            <a:r>
              <a:rPr lang="en-US" altLang="pt-BR" sz="1800" smtClean="0">
                <a:solidFill>
                  <a:srgbClr val="333300"/>
                </a:solidFill>
                <a:latin typeface="Arial" panose="020B0604020202020204" pitchFamily="34" charset="0"/>
              </a:rPr>
              <a:t>AUSTOROADS. </a:t>
            </a:r>
            <a:r>
              <a:rPr lang="en-US" altLang="pt-BR" sz="1800" b="1" smtClean="0">
                <a:solidFill>
                  <a:srgbClr val="333300"/>
                </a:solidFill>
                <a:latin typeface="Arial" panose="020B0604020202020204" pitchFamily="34" charset="0"/>
              </a:rPr>
              <a:t>Defining Applicability of International Standards for Intelligent Transport Systems (ITS).</a:t>
            </a:r>
            <a:r>
              <a:rPr lang="en-US" altLang="pt-BR" sz="1800" smtClean="0">
                <a:solidFill>
                  <a:srgbClr val="333300"/>
                </a:solidFill>
                <a:latin typeface="Arial" panose="020B0604020202020204" pitchFamily="34" charset="0"/>
              </a:rPr>
              <a:t> AP-R338/10. 2010.</a:t>
            </a:r>
            <a:endParaRPr lang="en-US" altLang="pt-BR" sz="1800" smtClean="0">
              <a:latin typeface="Arial" panose="020B0604020202020204" pitchFamily="34" charset="0"/>
            </a:endParaRPr>
          </a:p>
          <a:p>
            <a:pPr marL="363538" indent="-363538">
              <a:lnSpc>
                <a:spcPct val="80000"/>
              </a:lnSpc>
            </a:pPr>
            <a:r>
              <a:rPr lang="en-US" altLang="pt-BR" sz="1800" smtClean="0">
                <a:latin typeface="Arial" panose="020B0604020202020204" pitchFamily="34" charset="0"/>
                <a:cs typeface="Times New Roman" panose="02020603050405020304" pitchFamily="18" charset="0"/>
              </a:rPr>
              <a:t>WILLIAMS, Bob. </a:t>
            </a:r>
            <a:r>
              <a:rPr lang="en-US" altLang="pt-BR" sz="1800" b="1" smtClean="0">
                <a:latin typeface="Arial" panose="020B0604020202020204" pitchFamily="34" charset="0"/>
                <a:cs typeface="Times New Roman" panose="02020603050405020304" pitchFamily="18" charset="0"/>
              </a:rPr>
              <a:t>Intelligent Transport Systems Standards</a:t>
            </a:r>
            <a:r>
              <a:rPr lang="en-US" altLang="pt-BR" sz="1800" smtClean="0">
                <a:latin typeface="Arial" panose="020B0604020202020204" pitchFamily="34" charset="0"/>
                <a:cs typeface="Times New Roman" panose="02020603050405020304" pitchFamily="18" charset="0"/>
              </a:rPr>
              <a:t>. Artech House, 2008. [e-book]</a:t>
            </a:r>
          </a:p>
          <a:p>
            <a:pPr marL="363538" indent="-363538">
              <a:lnSpc>
                <a:spcPct val="80000"/>
              </a:lnSpc>
            </a:pPr>
            <a:r>
              <a:rPr lang="pt-BR" altLang="pt-BR" sz="2100" smtClean="0">
                <a:hlinkClick r:id="rId3"/>
              </a:rPr>
              <a:t>http://www.iteris.com/itsarch/html/menu/database.htm</a:t>
            </a:r>
            <a:endParaRPr lang="pt-BR" altLang="pt-BR" sz="2100" smtClean="0"/>
          </a:p>
        </p:txBody>
      </p:sp>
      <p:sp>
        <p:nvSpPr>
          <p:cNvPr id="1536003" name="Rectangle 3"/>
          <p:cNvSpPr>
            <a:spLocks noChangeArrowheads="1"/>
          </p:cNvSpPr>
          <p:nvPr/>
        </p:nvSpPr>
        <p:spPr bwMode="auto">
          <a:xfrm>
            <a:off x="250825" y="274638"/>
            <a:ext cx="8642350" cy="777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Bibliografia</a:t>
            </a:r>
            <a:endParaRPr lang="pt-BR" altLang="pt-B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PTR5917 – ITS</a:t>
            </a:r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Caio Fernando Fontana </a:t>
            </a:r>
          </a:p>
          <a:p>
            <a:pPr lvl="1"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caioffontana@unifesp.br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Claudio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L. Marte</a:t>
            </a:r>
          </a:p>
          <a:p>
            <a:pPr lvl="1">
              <a:defRPr/>
            </a:pPr>
            <a:r>
              <a:rPr 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(Poli): [11] 3091-9983</a:t>
            </a:r>
          </a:p>
          <a:p>
            <a:pPr lvl="1">
              <a:defRPr/>
            </a:pP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claudio.marte@usp.br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Profº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Leopoldo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R. </a:t>
            </a:r>
            <a:r>
              <a:rPr lang="pt-B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Yoshioka</a:t>
            </a: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(Poli): [11] 3091-5536</a:t>
            </a:r>
          </a:p>
          <a:p>
            <a:pPr lvl="1"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lryoshioka@gmail.com</a:t>
            </a: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STOA:</a:t>
            </a:r>
          </a:p>
          <a:p>
            <a:pPr lvl="1">
              <a:defRPr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PTR5917_2017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5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pt-BR" altLang="pt-BR" smtClean="0"/>
          </a:p>
        </p:txBody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927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15547</TotalTime>
  <Words>8848</Words>
  <Application>Microsoft Office PowerPoint</Application>
  <PresentationFormat>Apresentação na tela (4:3)</PresentationFormat>
  <Paragraphs>1151</Paragraphs>
  <Slides>133</Slides>
  <Notes>133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133</vt:i4>
      </vt:variant>
    </vt:vector>
  </HeadingPairs>
  <TitlesOfParts>
    <vt:vector size="145" baseType="lpstr">
      <vt:lpstr>ＭＳ Ｐゴシック</vt:lpstr>
      <vt:lpstr>ＭＳ Ｐゴシック</vt:lpstr>
      <vt:lpstr>Arial</vt:lpstr>
      <vt:lpstr>Arial Narrow</vt:lpstr>
      <vt:lpstr>Calibri</vt:lpstr>
      <vt:lpstr>Script MT Bold</vt:lpstr>
      <vt:lpstr>Times New Roman</vt:lpstr>
      <vt:lpstr>Tw Cen MT</vt:lpstr>
      <vt:lpstr>Wingdings</vt:lpstr>
      <vt:lpstr>Wingdings 2</vt:lpstr>
      <vt:lpstr>Mediano</vt:lpstr>
      <vt:lpstr>Slide</vt:lpstr>
      <vt:lpstr>PTR 5917 – ITS</vt:lpstr>
      <vt:lpstr>Objetivos</vt:lpstr>
      <vt:lpstr>Apresentação do PowerPoint</vt:lpstr>
      <vt:lpstr>Apresentação do PowerPoint</vt:lpstr>
      <vt:lpstr>Leituras Complementares – Aula 8</vt:lpstr>
      <vt:lpstr>Apresentação do PowerPoint</vt:lpstr>
      <vt:lpstr>Objetivos</vt:lpstr>
      <vt:lpstr>Apresentação do PowerPoint</vt:lpstr>
      <vt:lpstr>14813 – 1: (11) domínios de serviço de ITS </vt:lpstr>
      <vt:lpstr>Apresentação do PowerPoint</vt:lpstr>
      <vt:lpstr>Apresentação do PowerPoint</vt:lpstr>
      <vt:lpstr>Apresentação do PowerPoint</vt:lpstr>
      <vt:lpstr>14813 -1: Hierarquia de definições dos serviços de ITS para a arquitetura de referência de ITS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Apresentação do PowerPoint</vt:lpstr>
      <vt:lpstr>Apresentação do PowerPoint</vt:lpstr>
      <vt:lpstr>Apresentação do PowerPoint</vt:lpstr>
      <vt:lpstr>Atividades de coordenação e resposta relacionadas à emergências: Natureza da aplicação - Transporte de produtos perigosos </vt:lpstr>
      <vt:lpstr>Atividades de coordenação e resposta relacionadas à emergências: Natureza da aplicação - Transporte de produtos perigosos </vt:lpstr>
      <vt:lpstr>Atividades de coordenação e resposta relacionadas à emergências: Natureza da aplicação - Transporte de produtos perigosos </vt:lpstr>
      <vt:lpstr>Atividades de coordenação e resposta relacionadas à emergências: Natureza da aplicação - Transporte de produtos perigosos </vt:lpstr>
      <vt:lpstr>Operação de Veículos (Frotas e Mobilidade da Carga)  Serviços/funções envolvidas: Freight Mobility (CANADA)</vt:lpstr>
      <vt:lpstr>Atividades de coordenação e resposta relacionadas à emergências: Natureza da aplicação - Transporte de produtos perigosos </vt:lpstr>
      <vt:lpstr>Atividades de coordenação e resposta relacionadas à emergências: Natureza da aplicação - Transporte de produtos perigosos </vt:lpstr>
      <vt:lpstr>Atividades de coordenação e resposta relacionadas à emergências: Natureza da aplicação - Transporte de produtos perigosos </vt:lpstr>
      <vt:lpstr>Atividades de coordenação e resposta relacionadas à emergências: Natureza da aplicação - Transporte de produtos perigosos </vt:lpstr>
      <vt:lpstr>Atividades de coordenação e resposta relacionadas à emergências: Natureza da aplicação - Transporte de produtos perigosos </vt:lpstr>
      <vt:lpstr>Apresentação do PowerPoint</vt:lpstr>
      <vt:lpstr>Apresentação do PowerPoint</vt:lpstr>
      <vt:lpstr>Operação de Veículos (Frotas e Mobilidade da Carga) Outros serviços: Freight Mobility (CANADA)</vt:lpstr>
      <vt:lpstr>Operação de Veículos (Frotas e Mobilidade da Carga) Outros serviços: Freight Mobility (CANADA)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ABNT/ISO 14813-1: Grupo de “serviço de emergência” </vt:lpstr>
      <vt:lpstr>ABNT/ISO 14813-1: Grupo de “serviço de emergência” Serviços/funções envolvidas   </vt:lpstr>
      <vt:lpstr>Apresentação do PowerPoint</vt:lpstr>
      <vt:lpstr>ABNT/ISO 14813-1: Grupo de “serviço de emergência” Serviços/funções envolvidas   </vt:lpstr>
      <vt:lpstr>Apresentação do PowerPoint</vt:lpstr>
      <vt:lpstr>ABNT/ISO 14813-1: Grupo de “serviço de emergência” Materiais perigosos e notificação de incidentes</vt:lpstr>
      <vt:lpstr>ABNT/ISO 14813-1: Grupo de “serviço de emergência” Materiais perigosos e notificação de incidentes</vt:lpstr>
      <vt:lpstr>ABNT/ISO 14813-1: Grupo de “serviço de emergência” Materiais perigosos e notificação de incidentes - Projeto e-Call </vt:lpstr>
      <vt:lpstr>ABNT/ISO 14813-1: Grupo de “serviço de emergência” Materiais perigosos e notificação de incidentes - Projeto e-Call </vt:lpstr>
      <vt:lpstr>ABNT/ISO 14813-1: Grupo de “serviço de emergência” Materiais perigosos e notificação de incidentes - Projeto e-Call </vt:lpstr>
      <vt:lpstr>ABNT/ISO 14813-1: Grupo de “serviço de emergência” Materiais perigosos e notificação de incidentes - Projeto e-Call </vt:lpstr>
      <vt:lpstr>ABNT/ISO 14813-1: Grupo de “serviço de emergência” Materiais perigosos e notificação de incidentes - Projeto e-Call </vt:lpstr>
      <vt:lpstr>ABNT/ISO 14813-1: Grupo de “serviço de emergência” Materiais perigosos e notificação de incidentes - Projeto e-Call </vt:lpstr>
      <vt:lpstr>Apresentação do PowerPoint</vt:lpstr>
      <vt:lpstr>Objetivos</vt:lpstr>
      <vt:lpstr>Apresentação do PowerPoint</vt:lpstr>
      <vt:lpstr>14813 – 1: (11) domínios de serviço de ITS </vt:lpstr>
      <vt:lpstr>Atividades de coordenação e resposta relacionadas à desastres: Natureza da aplicação</vt:lpstr>
      <vt:lpstr>Apresentação do PowerPoint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desastres: Natureza da aplicação</vt:lpstr>
      <vt:lpstr>Atividades de coordenação e resposta relacionadas à desastres: Natureza da aplicação</vt:lpstr>
      <vt:lpstr>Atividades de coordenação e resposta relacionadas à desastres: Natureza da aplicação</vt:lpstr>
      <vt:lpstr>Atividades de coordenação e resposta relacionadas à desastres: Natureza da aplicação</vt:lpstr>
      <vt:lpstr>Atividades de coordenação e resposta relacionadas à emergências e desastres: Natureza da aplicação</vt:lpstr>
      <vt:lpstr>Apresentação do PowerPoint</vt:lpstr>
      <vt:lpstr>ABNT/ISO 14813-1: Grupo de serviço de “gerenciamento e coordenação de resposta a desastres” </vt:lpstr>
      <vt:lpstr>ABNT/ISO 14813-1: Grupo de “serviço de emergência”  Variantes (outros tipos) de serviços</vt:lpstr>
      <vt:lpstr>ABNT/ISO 14813-1 - Grupo de serviço de “gerenciamento e coordenação de resposta a desastres”: Serviços/funções envolvidas </vt:lpstr>
      <vt:lpstr>Apresentação do PowerPoint</vt:lpstr>
      <vt:lpstr>Apresentação do PowerPoint</vt:lpstr>
      <vt:lpstr>Apresentação do PowerPoint</vt:lpstr>
      <vt:lpstr>ABNT/ISO 14813-1 - Grupo de serviço de “gerenciamento e coordenação de resposta a desastres”: Serviços/funções envolvidas </vt:lpstr>
      <vt:lpstr>ABNT/ISO 14813-1 - Grupo de serviço de “gerenciamento e coordenação de resposta a desastres” Gerenciamento de dados de desastres</vt:lpstr>
      <vt:lpstr>ABNT/ISO 14813-1 - Grupo de serviço de “gerenciamento e coordenação de resposta a desastres” Gerenciamento de dados de desastres</vt:lpstr>
      <vt:lpstr>ABNT/ISO 14813-1 - Grupo de serviço de “gerenciamento e coordenação de resposta a desastres”: Serviços/funções envolvidas </vt:lpstr>
      <vt:lpstr>ABNT/ISO 14813-1 - Grupo de serviço de “gerenciamento e coordenação de resposta a desastres”  Gerenciamento de resposta a desastres</vt:lpstr>
      <vt:lpstr>ABNT/ISO 14813-1 - Grupo de serviço de “gerenciamento e coordenação de resposta a desastres”  Gerenciamento de resposta a desastres (planejamento)</vt:lpstr>
      <vt:lpstr>ABNT/ISO 14813-1 - Grupo de serviço de “gerenciamento e coordenação de resposta a desastres”  Gerenciamento de resposta a desastres (implementação)</vt:lpstr>
      <vt:lpstr>ABNT/ISO 14813-1 - Grupo de serviço de “gerenciamento e coordenação de resposta a desastres”  Gerenciamento de resposta a desastres</vt:lpstr>
      <vt:lpstr>ABNT/ISO 14813-1 - Grupo de serviço de “gerenciamento e coordenação de resposta a desastres”  Gerenciamento de resposta a desastres</vt:lpstr>
      <vt:lpstr>ABNT/ISO 14813-1 - Grupo de serviço de “gerenciamento e coordenação de resposta a desastres”: Serviços/funções envolvidas </vt:lpstr>
      <vt:lpstr>ABNT/ISO 14813-1 - Grupo de serviço de “gerenciamento e coordenação de resposta a desastres” Coordenação com agências de emergência</vt:lpstr>
      <vt:lpstr>ABNT/ISO 14813-1 - Grupo de serviço de “gerenciamento e coordenação de resposta a desastres” Coordenação com agências de emergência</vt:lpstr>
      <vt:lpstr>Leituras Complementares – Aula 8</vt:lpstr>
      <vt:lpstr>Apresentação do PowerPoint</vt:lpstr>
      <vt:lpstr>PTR5917 – ITS</vt:lpstr>
      <vt:lpstr>Apresentação do PowerPoint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Atividades de coordenação e resposta relacionadas à emergências e desastres: Natureza da aplicação</vt:lpstr>
      <vt:lpstr>Apresentação do PowerPoint</vt:lpstr>
      <vt:lpstr>ABNT/ISO 14813-1: Grupo de “serviço de emergência” Serviços/funções envolvidas   </vt:lpstr>
      <vt:lpstr>ABNT/ISO 14813-1: Grupo de “serviço de emergência” Gerenciamento de veículo de emergência</vt:lpstr>
      <vt:lpstr>ABNT/ISO 14813-1: Grupo de “serviço de emergência” Gerenciamento de veículo de emergência</vt:lpstr>
      <vt:lpstr>Apresentação do PowerPoint</vt:lpstr>
      <vt:lpstr>ABNT/ISO 14813-1: Grupo de “serviço de emergência” Serviços/funções envolvidas   </vt:lpstr>
      <vt:lpstr>Apresentação do PowerPoint</vt:lpstr>
      <vt:lpstr>ABNT/ISO 14813-1: Grupo de “serviço de emergência” Recuperação de veículo após o roubo</vt:lpstr>
      <vt:lpstr>Operação de Veículos (Frotas e Mobilidade da Carga) Monitoramento da segurança a bordo de veículo comercial</vt:lpstr>
      <vt:lpstr>Operação de Veículos (Frotas e Mobilidade da Carga) Monitoramento da segurança a bordo de veículo comercial</vt:lpstr>
      <vt:lpstr>Apresentação do PowerPoint</vt:lpstr>
      <vt:lpstr>ABNT/ISO 14813-1: Grupo de “serviço de emergência” Serviços/funções envolvidas   </vt:lpstr>
      <vt:lpstr>Apresentação do PowerPoint</vt:lpstr>
      <vt:lpstr>ABNT/ISO 14813-1: Grupo de “serviço de emergência” Notificação de emergência relativa ao transporte e segurança pessoal</vt:lpstr>
      <vt:lpstr>PTR2580 – Objetivos (Projeto / Fase 2)</vt:lpstr>
      <vt:lpstr>ABNT/ISO 14813-1: Grupo de “serviço de emergência” Exemplos de Boas Práticas </vt:lpstr>
      <vt:lpstr>ABNT/ISO 14813-1: Grupo de “serviço de emergência” Exemplos de Boas Práticas </vt:lpstr>
      <vt:lpstr>ABNT/ISO 14813-1: Grupo de “serviço de emergência” Exemplos de Boas Práticas </vt:lpstr>
      <vt:lpstr>ABNT/ISO 14813-1: Grupo de “serviço de emergência” Exemplos de Boas Práticas </vt:lpstr>
      <vt:lpstr>ABNT/ISO 14813-1: Grupo de “serviço de emergência” Exemplos de Boas Práticas </vt:lpstr>
      <vt:lpstr>ABNT/ISO 14813-1: Grupo de “serviço de emergência” Exemplos de Boas Práticas </vt:lpstr>
      <vt:lpstr>ABNT/ISO 14813-1: Grupo de “serviço de emergência” Exemplos de Boas Práticas </vt:lpstr>
      <vt:lpstr>ABNT/ISO 14813-1: Grupo de “serviço de emergência” Exemplos de Boas Práticas </vt:lpstr>
      <vt:lpstr>Apresentação do PowerPoint</vt:lpstr>
      <vt:lpstr>Ger. de Tráfego em Rodovias  Serviços/funções envolvidas   </vt:lpstr>
      <vt:lpstr>Apresentação do PowerPoint</vt:lpstr>
      <vt:lpstr>PNE199071-1: EQUIPAMIENTO VIAL PARA CARRETERAS. SENSORES DE VARIABLES ATMOSFÉRICAS EN CARRETERAS. PARTE 1: CARACTERÍSTICAS FUNCIONALES</vt:lpstr>
    </vt:vector>
  </TitlesOfParts>
  <Company>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User</cp:lastModifiedBy>
  <cp:revision>216</cp:revision>
  <dcterms:created xsi:type="dcterms:W3CDTF">2005-03-07T11:25:49Z</dcterms:created>
  <dcterms:modified xsi:type="dcterms:W3CDTF">2017-11-01T14:03:44Z</dcterms:modified>
</cp:coreProperties>
</file>