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256" r:id="rId5"/>
    <p:sldId id="426" r:id="rId6"/>
    <p:sldId id="420" r:id="rId7"/>
    <p:sldId id="428" r:id="rId8"/>
    <p:sldId id="421" r:id="rId9"/>
    <p:sldId id="429" r:id="rId10"/>
    <p:sldId id="430" r:id="rId11"/>
    <p:sldId id="419" r:id="rId12"/>
    <p:sldId id="431" r:id="rId13"/>
    <p:sldId id="433" r:id="rId14"/>
    <p:sldId id="434" r:id="rId15"/>
    <p:sldId id="432" r:id="rId16"/>
    <p:sldId id="435" r:id="rId17"/>
    <p:sldId id="436" r:id="rId18"/>
    <p:sldId id="440" r:id="rId19"/>
    <p:sldId id="437" r:id="rId20"/>
    <p:sldId id="438" r:id="rId21"/>
    <p:sldId id="439" r:id="rId22"/>
    <p:sldId id="441" r:id="rId23"/>
    <p:sldId id="442" r:id="rId24"/>
    <p:sldId id="443" r:id="rId25"/>
    <p:sldId id="444" r:id="rId26"/>
    <p:sldId id="445" r:id="rId27"/>
    <p:sldId id="422" r:id="rId28"/>
    <p:sldId id="423" r:id="rId29"/>
    <p:sldId id="424" r:id="rId30"/>
    <p:sldId id="265" r:id="rId31"/>
    <p:sldId id="3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3725" autoAdjust="0"/>
  </p:normalViewPr>
  <p:slideViewPr>
    <p:cSldViewPr snapToGrid="0">
      <p:cViewPr varScale="1">
        <p:scale>
          <a:sx n="68" d="100"/>
          <a:sy n="68" d="100"/>
        </p:scale>
        <p:origin x="10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34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24575,'0'7'0,"0"9"0,0 8 0,-6 13 0,-3 8 0,1 2 0,1 6 0,3 8 0,1 0 0,1-3 0,1-6 0,1 2 0,1-1 0,-1-4 0,0-2 0,1-4 0,-1-2 0,0-8-8191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1.9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95.48645"/>
      <inkml:brushProperty name="anchorY" value="-1426.93005"/>
      <inkml:brushProperty name="scaleFactor" value="0.5"/>
    </inkml:brush>
  </inkml:definitions>
  <inkml:trace contextRef="#ctx0" brushRef="#br0">16 2 4594,'0'0'6899,"-3"0"-6120,0-1-336,0 1-147,0 0-10,1 6 498,1 6-472,0 5-96,4 4-82,4 3 12,2 0-113,3 1 28,0-3 6,0-1-81,-1-4 81,-3-3-64,-1-3 18,-2-2-24,-2-4-50,-1 0-361,-2-3-293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2.3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36.94604"/>
      <inkml:brushProperty name="anchorY" value="-2925.39478"/>
      <inkml:brushProperty name="scaleFactor" value="0.5"/>
    </inkml:brush>
  </inkml:definitions>
  <inkml:trace contextRef="#ctx0" brushRef="#br0">3 81 4786,'-3'0'6598,"7"0"-6147,4-1-139,6-1 45,4-3-60,4-1-63,4-2-39,3-1-107,1-1-51,-1-1 25,-3 3-36,-6 1 9,-4 1-3,-5 3-18,-5 0-14,-3 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3.4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65.51318"/>
      <inkml:brushProperty name="anchorY" value="-4114.8667"/>
      <inkml:brushProperty name="scaleFactor" value="0.5"/>
    </inkml:brush>
  </inkml:definitions>
  <inkml:trace contextRef="#ctx0" brushRef="#br0">1 1 8388,'0'0'4885,"2"0"-4586,5 4 119,6 3-276,5 4 7,7 3-63,3 1-54,3 2-11,0 0-21,-1-1 3,-2-2-3,-3-3-94,-5-3-103,-3-2-462,-5-3-142,-4-1-386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3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6.98047"/>
      <inkml:brushProperty name="anchorY" value="-5519.58594"/>
      <inkml:brushProperty name="scaleFactor" value="0.5"/>
    </inkml:brush>
  </inkml:definitions>
  <inkml:trace contextRef="#ctx0" brushRef="#br0">1 1 3842,'0'0'0,"36"0"2449,13 0-1475,-6 0 216,-9 0-209,-10 0-274,-9 0-288,-8 0-160,-6 0 69,-3 0 307,-3 3-131,0 4-125,-1 3-8,0 3-179,-1 1-16,3 1-101,0-2-56,2-1-11,0-1-174,2-1-66,0-1-403,0 1-104,-2 0-355,-2-1-1347,-2-1 261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4.0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48.21582"/>
      <inkml:brushProperty name="anchorY" value="-6953.18359"/>
      <inkml:brushProperty name="scaleFactor" value="0.5"/>
    </inkml:brush>
  </inkml:definitions>
  <inkml:trace contextRef="#ctx0" brushRef="#br0">1 0 4050,'0'2'6133,"0"4"-5290,0 2-21,0 5-160,0 2-153,0 4-213,0 1-125,2 2-136,2 0 0,2-1-35,2-2-35,-1-3-67,-1-2-226,-2-3-259,-1-3-410,-1-3-473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4.2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61.29297"/>
      <inkml:brushProperty name="anchorY" value="-8448.38281"/>
      <inkml:brushProperty name="scaleFactor" value="0.5"/>
    </inkml:brush>
  </inkml:definitions>
  <inkml:trace contextRef="#ctx0" brushRef="#br0">0 49 5074,'0'0'6120,"29"-5"-5959,8-2-87,4-3-28,-1 0-49,-8 1-739,-9 1-2873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5.7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247.25684"/>
      <inkml:brushProperty name="anchorY" value="-9664.34375"/>
      <inkml:brushProperty name="scaleFactor" value="0.5"/>
    </inkml:brush>
  </inkml:definitions>
  <inkml:trace contextRef="#ctx0" brushRef="#br0">0 1 6739,'0'0'5194,"7"5"-4503,-1 0 38,1 0-105,1 0-101,-1 1 24,0-1-168,4 2-88,1 2-153,4 3 68,2 2-148,3 3-18,2 1 19,1 0-51,2 0 13,0-1-42,0-2 10,-3-2-61,-1-2-77,-5-3-262,-4-3-250,-3-3 50,-3 0-326,-3-2-461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5.8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859.24023"/>
      <inkml:brushProperty name="anchorY" value="-11141.6748"/>
      <inkml:brushProperty name="scaleFactor" value="0.5"/>
    </inkml:brush>
  </inkml:definitions>
  <inkml:trace contextRef="#ctx0" brushRef="#br0">0 1 5346,'0'0'0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6.1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29.24023"/>
      <inkml:brushProperty name="anchorY" value="-12411.6748"/>
      <inkml:brushProperty name="scaleFactor" value="0.5"/>
    </inkml:brush>
  </inkml:definitions>
  <inkml:trace contextRef="#ctx0" brushRef="#br0">0 1 5346,'0'0'0,"39"7"4547,13 3-4614,-7-2 1299,-9-1-746,-12-2-126,-11-2 403,-10-1-539,-7 0 190,-3 3-102,-3 2 88,1 3-232,-1 2 51,1 3-136,0 2 66,2 0-45,2 2-27,0-1-29,2 1-32,1-2 6,0-1-6,0-1-38,0-1 30,0-1-122,0-3-190,1-2-419,1-3-534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6.5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13.88867"/>
      <inkml:brushProperty name="anchorY" value="-13965.87891"/>
      <inkml:brushProperty name="scaleFactor" value="0.5"/>
    </inkml:brush>
  </inkml:definitions>
  <inkml:trace contextRef="#ctx0" brushRef="#br0">4 19 5891,'-1'1'5234,"-2"0"-4375,6-1-517,6 1-241,7-1 88,8 0-159,5 0-22,6 0 18,2 0-31,2 0-11,-2 0 3,-1 0-153,-3 0 44,-4-1-116,-3-1 83,-6-1-346,-4-2 191,-4 1-650,-5 1 402,-2-1-183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3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24575,'7'0'0,"2"13"0,0 12 0,-2 7 0,-3 5 0,0 10 0,-3 10 0,0 2 0,-1 4 0,6 5 0,2-2 0,0-7 0,-1-5 0,-3-13-8191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7.3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194.94824"/>
      <inkml:brushProperty name="anchorY" value="-15210.13281"/>
      <inkml:brushProperty name="scaleFactor" value="0.5"/>
    </inkml:brush>
  </inkml:definitions>
  <inkml:trace contextRef="#ctx0" brushRef="#br0">0 1 9188,'0'0'4605,"17"-1"-4079,4 3 44,6 4 44,1 3 24,2 5-377,-1 3-55,0 1-156,-1 2 20,-1-1-78,-3-1-3,0-2-21,-3-3-72,-3-3-150,-2-3-839,-5-2-391,-3-3-1274,-2-2 458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7.6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833.22461"/>
      <inkml:brushProperty name="anchorY" value="-16648.24609"/>
      <inkml:brushProperty name="scaleFactor" value="0.5"/>
    </inkml:brush>
  </inkml:definitions>
  <inkml:trace contextRef="#ctx0" brushRef="#br0">0 101 6435,'0'0'0,"46"-17"2113,15-6-1419,-7 2 704,-11 5-270,-14 4-690,-13 4 247,-12 4-226,-10 7-19,-6 5 1,-3 5-103,-3 4-178,1 2-10,1 1-51,1 1-54,2-1-26,2 1 2,1-2-24,0-1 6,1-2-22,1-1 25,0-1-102,2-1-83,1-3-149,1 0-137,2-3-124,1-2-356,1-1-362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8.2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170.95313"/>
      <inkml:brushProperty name="anchorY" value="-18088.17188"/>
      <inkml:brushProperty name="scaleFactor" value="0.5"/>
    </inkml:brush>
  </inkml:definitions>
  <inkml:trace contextRef="#ctx0" brushRef="#br0">1 0 6163,'0'0'6830,"7"22"-6105,4 6-290,4 6-19,2 1-168,2 0 49,2-4-177,1-3 8,-1-4-86,-1-5-20,-2-2-20,-4-4-18,-2-4-16,-3-2-165,-3-3-310,-3-1-203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8.6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657.22461"/>
      <inkml:brushProperty name="anchorY" value="-19667.57813"/>
      <inkml:brushProperty name="scaleFactor" value="0.5"/>
    </inkml:brush>
  </inkml:definitions>
  <inkml:trace contextRef="#ctx0" brushRef="#br0">1 112 4386,'1'-1'8100,"4"0"-7380,5 0-149,4-1-141,5 1-30,5 0-232,3-1 0,2 1-53,2 0-73,2-2-39,0-2 5,0-3-8,0-3 0,-1-2 0,-4-2-93,-5 1 82,-5 2 8,-6 3-2,-4 3 5,-4 3-75,-3 1-464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5:00.6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657 36 6323,'0'0'3132,"56"3"715,-53 0-3768,0-1 0,0 1-1,0 0 1,0 0 0,0 0 0,0 1-1,-1-1 1,1 0 0,-1 1-1,0 0 1,3 7 0,0 0 57,-2-4-116,-1 0 0,0 0 1,0 0-1,0 0 1,-1 1-1,0-1 1,0 1-1,-1 10 1,12 20 59,-11-13 135,-1-21-187,1 1 1,0-1-1,-1 1 0,0-1 1,0 1-1,0-1 0,-1 1 1,0-1-1,0 1 0,0-1 1,0 1-1,0-1 0,-1 0 1,0 0-1,0 0 0,0 0 0,0 0 1,-1 0-1,-5 6 0,-38 44 190,21-23-51,-98 98 796,70-67-544,49-58-394,-1 0 1,0 0 0,0 0 0,0-1 0,-1 1 0,1-2 0,-1 1 0,0 0 0,1-1 0,-8 2 0,-11 3 93,13-4 14,0 0 0,0 0 0,0-1 0,-23 1 0,-77-1 638,111-2-661,-61-2 367,52-1-422,0-2-1,1 1 0,-1-1 1,1 0-1,1-1 0,-1 0 1,-10-10-1,11 7 39,-1 0 0,2-1 0,-1 0-1,1-1 1,1 1 0,0-1 0,1 0-1,-6-20 1,-5-8-55,12 33-34,0 0 0,0 0 1,1-1-1,0 1 1,0-1-1,1 0 1,0 1-1,-1-11 1,2-185-195,0 200 184,1 1 1,-1-1-1,1 1 0,0-1 0,0 1 1,-1-1-1,1 1 0,0-1 0,0 1 1,0 0-1,0-1 0,1 1 0,-1 0 1,0 0-1,1 0 0,-1 0 0,0 0 1,1 0-1,-1 0 0,1 0 0,3 0 1,43-18-98,-32 14 71,101-34 6,22-8-23,-114 38 20,0 1 0,42-8 0,-12 3 4,-40 11 9,1 0 1,0 1-1,0 1 0,27 2 1,2 1 8,-32-3 8,-1 1 0,1 1 0,-1 0 0,0 0 0,0 2 0,0-1 0,21 11 0,-2 10-3248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5:04.81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424 139 9108,'0'0'2620,"-7"-20"2273,-39 8-4682,14-10-155,18 11-30,-3 1-19,0 1 0,-1 1 0,-24-8-1,-9-4 5,38 17-13,1 1 0,-1 0 0,0 0-1,-1 1 1,1 1 0,0 0 0,0 1 0,-16 2 0,27-1 1,0 0 0,-1-1 0,1 1 1,0 0-1,0 0 0,0 0 0,0 0 0,0 0 0,1 1 0,-1-1 0,1 0 1,-1 1-1,-1 3 0,-7 11 0,8-11-6,0-1 0,1 1-1,0 0 1,0 0 0,0-1 0,1 1 0,0 0 0,0 0 0,1 0 0,1 7 0,-1 6 69,-1-12-54,-1 0-3,0 1 0,1-1 0,0 1 0,1-1 1,0 1-1,0-1 0,0 1 0,1-1 0,0 0 0,1 0 1,-1 0-1,2 0 0,-1 0 0,0-1 0,6 8 0,63 72 148,-64-79-129,-1 0 1,1 0-1,1-1 1,-1 0-1,1-1 1,0 0-1,1 0 1,-1-1-1,1 0 1,0-1 0,0 0-1,0 0 1,0-1-1,0 0 1,1-1-1,-1-1 1,0 1-1,1-1 1,17-3-1,-25 2-28,0 0 0,0 0-1,0-1 1,0 1 0,0-1 0,0 1-1,-1-1 1,1 0 0,-1 0-1,1 0 1,-1 0 0,0-1-1,3-2 1,31-41-22,-25 30 3,-3 4 20,0 0 0,-1-1-1,0 1 1,5-16 0,-11 22 5,0 1 0,-1-1 0,1 1 0,-1 0 0,0-1 0,-1-8 0,-1-14 99,-5 22-92,-1-1 0,1 1 0,-1 1 0,-15-9 0,-11 0-2691,-2 6-3491,26 6 4063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5:38.8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90 0 4658,'0'0'2343,"11"10"2427,-12-3-4748,-1 1 1,0-1 0,0 0-1,0 0 1,-1 0 0,0-1-1,0 1 1,-1-1 0,0 0-1,-6 8 1,-19 39-19,26-44 5,1 2 0,-1-1-1,2 0 1,-1 0 0,1 1-1,1 13 1,-4 35 136,-2-20 58,2 0 1,0 43 0,1-17 167,1-39-315,2 0 0,0 0 0,5 34-1,25 24-9,-23-55-17,-3-14-23,0 1 1,-1 0-1,-1 0 1,1 19-1,5 111 13,-9-124-13,0-16-10,1-1 1,-1 1-1,1-1 1,1 1-1,-1-1 1,1 1-1,0-1 1,0 1-1,0-1 0,1 0 1,-1 0-1,1 0 1,1 0-1,-1 0 1,5 7-1,25 29 12,-19-23-27,2 0 1,0 0-1,0-1 0,2-1 1,29 22-1,-38-33 11,0 0 1,0 0-1,0-1 0,1-1 0,-1 1 0,1-1 1,0-1-1,0 1 0,0-1 0,0-1 1,18 1-1,36 1 134,16 3-121,107-8 0,-175 0 20,1 0 0,-1-1 0,0-1-1,-1 0 1,1 0 0,-1-1 0,0 0 0,0-1 0,0 0 0,-1 0 0,1-1 0,11-12 0,-13 11-8,0 1 1,0-1 0,-1-1-1,0 1 1,-1-1 0,0 0-1,-1-1 1,1 0 0,-2 0-1,0 0 1,0 0-1,0 0 1,1-13 0,-1-19 132,-5-79-1,-1 43 104,1 65-207,0 0-1,-1 0 1,-1 1 0,0-1 0,-1 0-1,-7-16 1,-37-72 145,44 94-163,-14-23 110,-1 0 1,-2 1-1,-1 1 1,-31-32-1,4 7 42,-69-94 55,114 142-184,1-1-1,0 1 0,0-1 1,0 0-1,1 0 1,0 0-1,0 0 0,0-1 1,-1-12-1,3 19 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5:56.7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0 768,'0'0'4058,"0"2"-5971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02.32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43 17 4674,'0'0'5771,"0"-14"-5129,0 11 2675,0 770-2373,12-575-642,0-115-221,-7-56-30,-2 0 0,3 37 1,-7 0-13,0 4 1,14 121 1,-7-130-29,-3 0 1,-6 78 0,1-30-1,2-47-37,-11 293 547,7-280-407,4-43-26,-2-1 0,-1 1 1,-5 23-1,2-23-7,0-1 0,2 1 0,-2 35 0,6-50-49,-1 1 0,-1-1 0,0 0 0,-6 17 0,5-17-16,0 0 1,1 1-1,0-1 0,0 1 1,1 9-1,0 21 146,-1 1 0,-11 60 0,10-21 1739,3-51-1475,0-52-3752,0 15-1447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37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0 4194,'0'0'3503,"0"46"-611,0 418 16,0-457-2874,1 1 0,1-1 0,-1 0 0,1 1 0,5 13 0,-4-14-9,-1 0 0,1 1-1,-1-1 1,-1 1-1,2 15 1,-3 127 1138,-4-151-1184,1 0 0,0-1-1,0 1 1,-1 0-1,1 1 1,-1-1 0,1 1-1,-1-1 1,1 1 0,-5 0-1,8 0 28,0-2-22,0 0 0,0-1 0,0 1 1,1 0-1,-1 0 0,1-1 0,0 1 0,0 0 0,0 0 1,0 0-1,0 0 0,0 0 0,0 0 0,1 0 1,-1 0-1,0 0 0,1 0 0,2-1 0,41-25 119,-44 27-95,-31 1-419,-8 0 371,37 0-32,1 122 883,0-122-787,5-3 6,0-1-1,0-1 0,0 1 0,0-1 1,7-10-1,4-2-47,-15 16 12,0 0 0,0 0 0,0 0 0,-1 0-1,1 0 1,0 0 0,-1-1 0,1 1 0,-1 0 0,1 0 0,-1 0 0,0 0 0,1-1 0,-1 1 0,0 0 0,0-1 0,0 1-1,0 0 1,0 0 0,0-2 0,3-17 14,0 18 3,-2 1-68,-1 6 97,0-4-33,0 0-1,0 0 0,0 0 1,0 0-1,0 0 1,0 1-1,0-1 1,0 0-1,0 0 0,0 0 1,0 0-1,-1 0 1,1 0-1,0 0 1,-1 0-1,1 0 0,-1 0 1,1-1-1,-1 1 1,0 0-1,1 0 1,-1 0-1,0 0 0,1-1 1,-1 1-1,0 0 1,0-1-1,0 1 1,0-1-1,0 1 1,-1 0-1,1-1 10,1-12-4223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35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24575,'7'-7'0,"8"-2"0,9 1 0,7 1 0,-2-5 0,7 0 0,5 2 0,1 3 0,1 2 0,-8 3-8191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40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0 816,'0'0'6729,"4"61"-3434,-5 25-2505,6 160 551,-2-174-1209,2 24-42,2-68 116,1 0 0,22 51 1,-25-63-138,0 0 0,-1 1 0,-1 0 0,0-1 0,-1 26 0,-1-22-35,1 0 1,1 0-1,7 26 1,-6-27 30,-1-1 0,-1 0 0,0 1 0,-2 0 0,-2 26 1,1 0 63,1-35-123,0 0 0,-1 1 0,-1-1 0,1 0 0,-1 0 1,-1 0-1,0 0 0,-1 0 0,1-1 0,-8 13 0,7-12-2,1-1 0,0 2 0,0-1 0,1 0-1,0 0 1,1 1 0,0-1 0,2 16 0,-6 36 57,2-42-45,3-15-9,-1 0-1,0 1 0,0-1 1,0 0-1,-1 1 1,0-1-1,0 0 1,0 0-1,0 0 0,-1-1 1,-4 7-1,4-4 1,0 1-1,0-1 1,0 0-1,1 1 1,1 0 0,-1-1-1,0 11 1,-3 13 7,-8 8 21,10-31-19,0 0-1,0 1 1,1-1-1,0 1 1,-2 14-1,4-23 17,-3 2 452,10 0 249,13 2-432,2-4-636,-48-1-129,-50 0-474,-115 1 149,191 0 770,-1 0-37,1 0 56,0 0 0,0 0 0,0-1 0,0 1 0,0 0 0,0 0 0,0 0 0,0-1 0,0 1 0,0 0 0,0 0 0,0 0 0,0-1 0,0 1 0,0 0 0,0 0 0,0 0 0,0-1 0,0 1 0,0 0 0,0 0 0,0 0 0,0-1 0,0 1 0,0 0 0,0 0 0,1 0 0,-1-1 0,0 1 0,0 0 0,0 0 0,0 0 0,0 0 0,1 0 0,-1-1 0,0 1 0,0 0 0,0 0 0,0 0 0,1 0 0,-1 0 0,0 0 0,0 0 0,0 0 0,1 0 0,-1 0 0,0 0 0,11-3 132,-1 1 0,0 1 0,1 0 0,-1 1 0,1 0 0,19 2 0,-27-2-106,-1 0-1,1 1 1,-1-1 0,1 0-1,0 1 1,-1 0-1,1 0 1,-1 0 0,0 0-1,1 0 1,-1 0-1,0 0 1,0 1-1,0-1 1,1 1 0,-2 0-1,1-1 1,0 1-1,0 0 1,0 0 0,-1 0-1,1 1 1,-1-1-1,0 0 1,0 0 0,0 1-1,0-1 1,0 1-1,0-1 1,0 1 0,-1-1-1,1 5 1,-1 41 147,2-48-160,1 1 1,-1-1-1,0 0 0,1-1 1,-1 1-1,1 0 0,-1-1 1,0 1-1,0-1 0,1 0 1,2-1-1,5-7 53,-1 0 0,0 0 0,11-16 0,10 19 1303,-19 6-1575,-24 8-90,0-3 870,-3 1-2783,14-5 1579,0-1 1,-1 0-1,1 0 0,0 0 0,0 0 0,0 0 1,0 0-1,-1 0 0,1-1 0,0 1 1,0-1-1,0 1 0,0-1 0,0 0 0,0 0 1,0 0-1,-3-2 0,-2-1-3484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42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3442,'0'0'4482,"0"1"-4332,0-1 0,-1 0 0,1 0 1,0 0-1,0 1 0,0-1 0,-1 0 1,1 0-1,0 1 0,0-1 0,0 0 0,0 1 1,-1-1-1,1 0 0,0 1 0,0-1 1,0 0-1,0 1 0,0-1 0,0 0 1,0 1-1,0-1 0,0 0 0,0 1 1,0-1-1,0 0 0,0 1 0,0-1 0,0 0 1,0 1-1,1-1 0,17 5 134,1 1 0,-1 1 0,-1 0 0,1 1-1,-1 1 1,0 0 0,-1 2 0,-1 0 0,22 19 0,-22-10-236,-6-12 19,6-28-33,-1-20-813,-13 35 663,0 1 0,1-1 0,-1 1 1,1-1-1,0 1 0,0 0 0,0-1 1,0 1-1,4-4 0,-6 8 121,0 0-1,0 0 1,1-1-1,-1 1 1,0 0-1,0 0 0,0 0 1,0 0-1,1 0 1,-1-1-1,0 1 1,0 0-1,0 0 1,1 0-1,-1 0 1,0 0-1,0 0 0,1 0 1,-1 0-1,0 0 1,0 0-1,0 0 1,1 0-1,-1 0 1,0 0-1,0 0 1,1 0-1,-1 0 0,0 0 1,0 0-1,0 0 1,1 0-1,-1 0 1,0 0-1,0 1 1,0-1-1,1 0 1,-1 0-1,0 0 0,0 0 1,0 0-1,0 1 1,0-1-1,1 0 1,-1 0-1,0 0 1,0 1-1,0-1 1,0 0-1,0 0 0,0 0 1,0 1-1,0-1 1,0 0-1,0 0 1,1 1-1,-1-1 1,0 0-1,0 0 0,-1 0 1,1 1-1,0-1 1,0 0-1,0 1 1,0 0 6,0-1 0,0 1 0,0 0 0,0 0 0,0 0 0,0 0 0,0 0 0,0 0 0,-1 0 0,1 0-1,0-1 1,-1 1 0,1 0 0,0 0 0,-1 0 0,1-1 0,-1 1 0,1 0 0,-1 0 0,0-1 0,0 1 0,-9 6-1,1-1-1,-1 0 1,0 0 0,-22 7-1,29-12-17,2-1-42,1-38-473,0 33 537,-4-20-49,3 24 46,-1 0 1,1 0 0,-1 1 0,0-1 0,1 1-1,-1-1 1,0 1 0,1 0 0,-1 0 0,0 0-1,0 0 1,1 0 0,-4 0 0,-21 1 70,25 0-66,1-1 64,45 7 395,-23-3 252,-43-2-635,12-1-109,-1-1 0,1 0 0,-1-1 0,-13-2 0,22 2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44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39 503 3169,'3'-3'9081,"-2"-2"-9398,-1-22 359,1 14-20,-1 0 0,0 1 1,0-1-1,-2 0 0,0 0 0,0 1 1,-1-1-1,0 1 0,-9-21 1,7 21-62,2 0 0,0 0 1,0 0-1,1-1 1,0 1-1,1-1 1,1 0-1,0 1 1,2-18-1,-1-11-32,11-24 143,-11 61-64,0 0 0,1 0-1,-1 0 1,1 0 0,0 0-1,0 0 1,0 0 0,0 0-1,1 1 1,4-5 0,11-19 41,-15 115 1498,1 293 70,-4-381-1606,0-7-3264,0 2 716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6:45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6035,'0'0'2542,"-19"24"-1435,17 136 3145,0 3-3397,3-156-841,0-1 1,1 1 0,0 0 0,0 0-1,1-1 1,-1 0 0,1 1 0,1-1-1,4 6 1,-3-4 16,-1 0 0,0 1 0,0-1-1,5 16 1,-2 40 564,4-74-678,-8-13 24,-1 1-1,-2-43 1,2-31-283,3 36 275,-4-96 0,-2 67 68,1 89 10,0 21-2314,0-16-1317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7:07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12 257 3249,'0'0'2119,"-11"12"4297,45-14-5944,-18-4-462,0-1 0,-1-1 0,0-1 0,0 0 0,-1 0 0,0-2-1,-1 0 1,23-24 0,28-20 35,-28 27-26,-12 8 22,1 1 1,34-18 0,-55 34 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7:10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0 4082,'0'0'4370,"0"43"-1089,-1-3-3024,0-26-229,0 0-1,1 0 0,0 0 1,1 0-1,1-1 1,0 1-1,1 0 1,0 0-1,1-1 1,1 0-1,0 0 1,7 14-1,-1-6 9,-1 2 1,-1-1-1,-1 1 0,-1 1 0,-2-1 1,0 1-1,-1 0 0,1 33 1,14 72-17,-5-77-27,-6-24 118,-2 1-1,0 0 0,-2 0 0,1 32 0,-3 32 147,0-31 8,-7 68 0,-1-76 49,2 0-1,3 1 1,9 91-1,6-46-246,3 173-1,-16-210-43,1-26 2,-3 0 1,-5 44-1,2-63-12,0-1 0,-13 28 0,1 0 17,10-25 67,1 0-1,2 0 0,0 1 0,1 0 0,1 31 0,-1-33-59,0-1 0,-1 1 0,-1-1 1,0 0-1,-8 19 0,-7 27 105,8-26 55,7-28 13,1 0-1,1 0 1,0 0-1,0 0 1,-1 18-1,4-16-3,-1-6-166,1-1 1,-1 1-1,0 0 0,0-1 0,-1 1 0,0-1 0,0 1 0,0-1 1,-1 1-1,1-1 0,-1 1 0,0-1 0,-1 0 0,1 0 0,-6 7 1,8-12-1,25 2-317,-21-1 11,-12-3-525,-7-1 600,-1 1 0,0 1-1,1 1 1,-25 2 0,-1-1-451,40-1 692,32 1 524,-27 0-530,-1 0 0,1 0 0,-1 1 0,0 0 0,1-1 0,-1 1 1,0 1-1,0-1 0,0 0 0,0 1 0,-1-1 0,1 1 0,0 0 0,-1 0 0,0 0 0,0 0 1,0 0-1,0 0 0,2 6 0,3 9 135,0-1 0,7 31 1,-8-28-18,-4-13-135,3 26 133,-5-32-176,15-14-190,-9 0 124,0 0 0,-1 0-1,-1-1 1,0 1-1,-1-1 1,0 0 0,1-28-1,-2-1 292,-1 40 271,0 29-35,-1-25-432,0 0-1,0 0 0,0 0 1,0 0-1,0 0 1,0 0-1,0 0 0,-1 0 1,1 0-1,0 0 1,-1 0-1,1 0 0,0 0 1,-1 0-1,1 0 1,-1 0-1,1 0 0,-1-1 1,0 1-1,1 0 1,-1 0-1,0-1 0,1 1 1,-1 0-1,0-1 1,0 1-1,-1 0 0,-29 1 56,14-3-19,11 2-100,-5-3-769,8-7-4007,3 3-18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7:2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519 1 1969,'0'0'4599,"-4"1"-3910,-41 19 5798,-27 30-5660,22-13-570,26-22-247,2 2 1,0 0-1,1 2 0,1 0 1,1 1-1,0 1 0,2 1 1,0 0-1,2 1 0,0 1 1,2 1-1,1 0 0,0 0 1,-8 32-1,-1 15-92,3 2 0,3 0 0,4 0 1,3 1-1,2 111 0,6 1013-532,18-983 666,-2-69-24,22 340-12,-31-436-25,1 0-1,22 67 1,9 51-11,-19-53 2,-6-39-13,6 101 0,-12 595-53,-9-535-88,-2-212 176,0 0 0,-2-1 0,-1 1 0,-1-1 1,-2-1-1,0 1 0,-23 41 0,-19 58 33,37-81 45,-11 62 1,21-88-51,2 1-1,1 0 0,0 0 0,1 0 0,1 0 1,4 27-1,-1-34-29,0 0 1,0 0 0,1 0 0,1-1-1,-1 0 1,2 0 0,10 13-1,-7-10-1,-1 2 0,13 23 0,51 111 11,-48-103-17,-1 1-1,-3 2 0,-2 0 1,22 86-1,-34-108 2,0-1 0,16 35 0,-14-41 13,-1 0-1,-2 0 1,0 1 0,-1 0-1,3 26 1,-3 175 792,-6-176-607,1-35-102,-2 0-1,1-1 1,-2 1 0,1-1-1,-6 15 1,3-13 45,2 0-1,-1 0 1,-1 21-1,2 12 8,1 1 1,7 52-1,-4-94-143,1 1 0,-1-1 0,1 0 0,0 1-1,0-1 1,1 0 0,-1 0 0,1 0 0,0-1 0,5 6 0,19 29 18,-11 6-18,16 68 0,-19-62 0,-13-50-1,3 12-6,0-1 0,1 1 1,0-1-1,9 16 1,-11-23 3,0-1 1,1 0-1,0 0 0,0 1 1,0-1-1,0-1 0,0 1 1,0 0-1,1-1 0,-1 0 1,1 0-1,0 0 0,-1 0 1,1-1-1,0 1 0,6 1 1,2 0-293,-1 0 0,1-1 0,0 0 0,0-1 0,0 0 1,24-2-1,-35 0 231,1 0-1,-1 0 1,1 0 0,-1 0 0,1 0 0,-1 0 0,0 0 0,1-1 0,-1 1 0,0 0 0,0-1 0,0 1 0,0-1-1,0 1 1,-1-1 0,1 0 0,0 1 0,-1-1 0,1 0 0,-1 0 0,1 1 0,-1-1 0,0 0 0,0 0 0,0 1-1,0-1 1,0 0 0,0 0 0,-1-2 0,1 1 40,0 1 1,0-1-1,0 1 0,0-1 1,-1 1-1,1-1 0,-1 1 1,1-1-1,-1 1 0,0-1 1,0 1-1,0 0 0,0 0 0,-1-1 1,1 1-1,-1 0 0,1 0 1,-1 0-1,0 1 0,-3-4 1,1 4 77,0 0 0,0 0 1,0 0-1,0 0 1,0 1-1,0-1 1,0 1-1,0 0 0,-5 1 1,-12 0-773,21-1 648,-1 1-1,1-1 1,-1 0 0,1 0 0,-1 1 0,1-1 0,0 1-1,-1-1 1,1 0 0,-1 1 0,1-1 0,0 1-1,-1-1 1,1 1 0,0-1 0,0 1 0,-1-1-1,1 1 1,0-1 0,0 1 0,0 0 0,0-1 0,0 1-1,0-1 1,-1 1 0,1-1 0,1 1 0,-1 0-1,0 0 1,0 25 2796,0-18-2031,0-7-456,0 0-93,0 1-86,0-1-127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8:17:26.4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4930,'0'0'2239,"-6"29"3864,4-20-6060,1 46 572,0-33-481,0 0-1,1-1 0,1 1 0,2 0 0,0 0 1,12 41-1,5 0 85,-3 0 0,15 106-1,-28-149-188,2 0-1,12 31 0,-11-34-23,-1 0 0,-1 0 0,-1 0 0,4 22 0,1 438 771,-11-288-130,3-177-619,0 0 1,1 0 0,0 0 0,1 0-1,5 11 1,-4-11 8,-1-1 1,0 1-1,0 0 0,-1-1 1,0 14-1,-1-21-21,-1 0 1,1 1-1,0-1 0,0 0 1,1 0-1,-1 0 0,1 0 1,0 0-1,0 0 1,4 5-1,-3-5-4,-1 0 1,0 0-1,0 0 0,0 0 1,0 0-1,-1 0 0,1 0 0,-1 1 1,0-1-1,0 7 0,-1-2 94,0 18-76,0-26-6,0-1 1,0 1-1,-1-1 1,1 1-1,0 0 0,1-1 1,-1 1-1,0-1 1,0 1-1,0-1 1,0 1-1,0-1 1,1 1-1,-1 0 1,0-1-1,0 1 1,1-1-1,-1 1 1,0-1-1,1 0 0,-1 1 1,0-1-1,1 1 1,-1-1-1,1 0 1,-1 1-1,1-1 1,0 1-1,0-1-15,15 0 1222,-6 0-2284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37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24575,'-1'-6'0,"1"0"0,0 0 0,0 0 0,1 0 0,0 0 0,0 0 0,0 0 0,1 0 0,0 0 0,0 1 0,0-1 0,1 1 0,0 0 0,0-1 0,0 1 0,1 0 0,0 1 0,-1-1 0,2 1 0,-1-1 0,0 1 0,1 1 0,0-1 0,0 1 0,0-1 0,0 1 0,11-4 0,-12 5 0,1 1 0,-1-1 0,1 1 0,0 0 0,-1 0 0,1 0 0,0 0 0,0 1 0,-1 0 0,1 0 0,0 0 0,0 1 0,0 0 0,-1 0 0,1 0 0,-1 0 0,1 1 0,0-1 0,-1 1 0,0 0 0,0 1 0,1-1 0,-1 1 0,-1 0 0,1 0 0,0 0 0,-1 0 0,1 1 0,2 3 0,1 3 0,-1-1 0,0 1 0,-1 0 0,0 0 0,0 1 0,-1 0 0,0 0 0,-1 0 0,-1 0 0,1 0 0,0 14 0,-2-15 0,0 1 0,-1 0 0,0 0 0,-1-1 0,0 1 0,-4 20 0,3-27 0,1 0 0,-1 0 0,0 0 0,0-1 0,0 1 0,0 0 0,-1-1 0,1 0 0,-1 0 0,0 0 0,0 0 0,0 0 0,-1 0 0,1-1 0,-1 1 0,1-1 0,-1 0 0,0 0 0,0-1 0,-6 3 0,-3 0 0,0-1 0,0 0 0,0 0 0,0-2 0,-1 0 0,1 0 0,0-1 0,-1-1 0,-14-2 0,10-5 0,21-3 0,0 9 0,-1 0 0,1 0 0,0 1 0,-1-1 0,1 1 0,0-1 0,0 1 0,0 0 0,4-1 0,20-4-170,1 2-1,0 1 0,-1 1 1,1 1-1,0 1 0,0 2 1,47 8-1,-49-1-6655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39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0 360 24575,'0'4'0,"1"0"0,-1 0 0,1 0 0,-1-1 0,1 1 0,0 0 0,0-1 0,1 1 0,-1 0 0,1-1 0,0 0 0,0 1 0,0-1 0,0 0 0,0 0 0,4 3 0,-1-1 0,0 0 0,1-1 0,0 0 0,0 0 0,0-1 0,0 1 0,0-1 0,10 3 0,0-1 0,0-1 0,0-1 0,0 0 0,1-1 0,0-1 0,30-1 0,-39-1 0,0 0 0,0 0 0,-1-1 0,1 0 0,-1-1 0,1 0 0,-1 0 0,0 0 0,0-1 0,0 0 0,-1-1 0,1 1 0,-1-1 0,0-1 0,-1 1 0,1-1 0,-1 0 0,0 0 0,0 0 0,-1-1 0,0 1 0,0-1 0,-1 0 0,1-1 0,-2 1 0,1 0 0,-1-1 0,0 0 0,0 1 0,-1-1 0,0 0 0,-1 0 0,0 0 0,0 0 0,0 0 0,-1 1 0,0-1 0,-1 0 0,0 0 0,0 1 0,0-1 0,-5-7 0,-3-1 0,11 17 0,0 1 0,1-1 0,-1 1 0,1-1 0,-1 1 0,1-1 0,0 0 0,0 0 0,0 0 0,-1 0 0,1 0 0,0 0 0,0 0 0,3 0 0,9 3 0,0 0 0,1-1 0,0-1 0,0 0 0,-1-1 0,1 0 0,0-1 0,0-1 0,0-1 0,18-3 0,-28 4 0,-1 0 0,1-1 0,-1 1 0,1-1 0,-1 0 0,0 0 0,0 0 0,0 0 0,0-1 0,0 0 0,0 0 0,-1 0 0,1 0 0,-1 0 0,0-1 0,0 1 0,0-1 0,0 0 0,-1 0 0,0 0 0,0 0 0,0 0 0,0-1 0,0 1 0,-1-1 0,0 1 0,0-1 0,0 0 0,-1 1 0,1-1 0,-1 0 0,0 1 0,-1-1 0,1 0 0,-1 1 0,-1-6 0,1 5 0,0 0 0,0 1 0,-1-1 0,0 1 0,0-1 0,0 1 0,0 0 0,-1 0 0,1 0 0,-1 0 0,0 0 0,0 0 0,-1 1 0,1 0 0,-1-1 0,1 1 0,-1 1 0,0-1 0,-1 0 0,1 1 0,0 0 0,0 0 0,-1 0 0,0 1 0,1-1 0,-7 0 0,-6-1 0,0 0 0,-1 2 0,1 0 0,0 0 0,-1 2 0,-18 3 0,32-4-45,0 1-1,0-1 1,0 1-1,0 0 1,1 0-1,-1 1 1,0-1-1,0 1 1,1 0-1,-1 0 1,1 0-1,0 1 1,0-1-1,0 1 1,0-1-1,0 1 1,0 0-1,0 0 1,1 1-1,0-1 1,0 0-1,0 1 1,0-1-1,0 1 0,1 0 1,-1 0-1,1 0 1,0-1-1,-1 6 1,-2 20-6781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40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24575,'4'0'0,"1"0"0,0 1 0,-1 0 0,1-1 0,-1 2 0,1-1 0,-1 0 0,0 1 0,1 0 0,-1 0 0,0 0 0,0 1 0,0-1 0,-1 1 0,6 4 0,-3-1 0,0 1 0,0 0 0,-1 0 0,0 0 0,0 1 0,0 0 0,5 12 0,-3-1 0,-1 0 0,0 0 0,-1 0 0,-1 0 0,-1 1 0,1 32 0,-4-48 0,-1 0 0,1 0 0,-1 1 0,0-1 0,0 0 0,0 0 0,-1 0 0,1 0 0,-1 0 0,0 0 0,0-1 0,0 1 0,-1-1 0,1 1 0,-1-1 0,0 0 0,0 0 0,0 0 0,0 0 0,-4 2 0,5-3 0,-1-1 0,1 1 0,0-1 0,-1 0 0,1 0 0,-1 0 0,1 0 0,-1 0 0,1-1 0,-1 1 0,0-1 0,1 0 0,-1 1 0,0-1 0,0-1 0,1 1 0,-1 0 0,0 0 0,1-1 0,-1 0 0,1 1 0,-1-1 0,0 0 0,1 0 0,0-1 0,-1 1 0,1 0 0,0-1 0,0 0 0,-1 1 0,-1-4 0,3 4 0,0 0 0,0 1 0,0-1 0,0 0 0,1 0 0,-1 0 0,0 0 0,1 0 0,-1 0 0,1 0 0,-1-1 0,1 1 0,-1 0 0,1 0 0,0 0 0,0 0 0,-1-1 0,1 1 0,0 0 0,0 0 0,0 0 0,0-1 0,1 1 0,-1-2 0,1 0 0,0 1 0,1 0 0,-1 0 0,0 0 0,1 0 0,-1 0 0,1 0 0,0 0 0,0 0 0,0 0 0,3-1 0,3-3 0,0 1 0,1 0 0,-1 1 0,1 0 0,13-4 0,5 2-341,0 1 0,1 1-1,34 0 1,-18 3-6485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42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24575,'1'13'0,"1"0"0,0-1 0,1 1 0,0-1 0,1 0 0,0 0 0,8 16 0,11 32 0,-15-23 0,-1 1 0,-2 0 0,-2 0 0,-1 42 0,1 17 0,5-42 0,3-30 0,-11-25 0,1 1 0,-1-1 0,0 0 0,1 1 0,-1-1 0,0 0 0,1 1 0,-1-1 0,1 0 0,-1 1 0,0-1 0,1 0 0,-1 0 0,1 0 0,-1 1 0,1-1 0,-1 0 0,1 0 0,-1 0 0,1 0 0,-1 0 0,1 0 0,-1 0 0,1 0 0,-1 0 0,1 0 0,-1 0 0,1 0 0,-1 0 0,1-1 0,-1 1 0,0 0 0,1 0 0,-1 0 0,1-1 0,10-7 0,0-1 0,-1 1 0,-1-2 0,16-18 0,-18 19 0,-1 1 0,1 0 0,1 1 0,0 0 0,0 0 0,0 0 0,0 1 0,1 1 0,0-1 0,11-4 0,-6 6 0,1 0 0,0 1 0,0 0 0,-1 1 0,1 1 0,0 0 0,1 1 0,-1 1 0,15 3 0,-24-3 0,0 0 0,0 0 0,0 1 0,0 0 0,0 1 0,-1-1 0,1 1 0,-1 0 0,1 0 0,8 8 0,-11-8 0,-1 0 0,1 0 0,-1 0 0,1 0 0,-1 0 0,0 0 0,0 1 0,-1-1 0,1 1 0,-1 0 0,0-1 0,0 1 0,0 0 0,0 0 0,-1 0 0,1 0 0,-1 0 0,0 6 0,-1-6 0,1 0 0,-1 0 0,0 0 0,0 0 0,0 0 0,-1 0 0,1-1 0,-1 1 0,0 0 0,0-1 0,0 1 0,-1-1 0,1 0 0,-1 0 0,0 0 0,0 0 0,0 0 0,0-1 0,0 1 0,0-1 0,-1 0 0,1 0 0,-1 0 0,0 0 0,0-1 0,1 1 0,-1-1 0,0 0 0,-7 1 0,-14 2 0,1-1 0,0 0 0,-45-3 0,48 0 0,-11 1 0,-55-3 0,80 1 0,1 0 0,-1 0 0,0 0 0,1-1 0,-1 0 0,1 0 0,0-1 0,0 0 0,-11-6 0,16 8 0,0 0 0,0 1 0,0-1 0,0 0 0,0 0 0,0 0 0,0 0 0,0 0 0,1 0 0,-1 0 0,0 0 0,1 0 0,-1 0 0,1 0 0,-1 0 0,1-1 0,0 1 0,0 0 0,-1 0 0,1-1 0,0 1 0,0 0 0,0 0 0,0-1 0,0 1 0,0 0 0,1 0 0,-1 0 0,0-1 0,0 1 0,1 0 0,-1 0 0,1 0 0,-1 0 0,1 0 0,0-1 0,-1 1 0,1 0 0,0 0 0,0 1 0,0-1 0,0 0 0,0 0 0,0 0 0,1 0 0,3-4 0,1 1 0,-1 0 0,1 0 0,0 1 0,0 0 0,0 0 0,8-3 0,67-20 0,80-37 0,-145 56 0,16-8 0,51-32 0,-74 42 0,-1-2 0,0 1 0,0-1 0,0 0 0,-1-1 0,0 0 0,-1 0 0,0 0 0,0-1 0,5-11 0,1 2 0,-12 18 0,0 0 0,0 0 0,0 0 0,1 0 0,-1 0 0,0 0 0,0-1 0,0 1 0,0 0 0,1 0 0,-1 0 0,0 0 0,0 0 0,0 0 0,0 0 0,1 0 0,-1 0 0,0 0 0,0 0 0,0 0 0,0 1 0,0-1 0,1 0 0,-1 0 0,0 0 0,0 0 0,0 0 0,0 0 0,1 0 0,-1 0 0,0 0 0,0 0 0,0 1 0,0-1 0,0 0 0,0 0 0,0 0 0,1 0 0,-1 0 0,0 1 0,0-1 0,0 0 0,0 0 0,0 0 0,0 0 0,0 1 0,0-1 0,0 0 0,0 0 0,0 0 0,3 41 0,0-7 0,-2-28 0,1-1 0,0 0 0,1 1 0,-1-1 0,1 0 0,0 0 0,0 0 0,1-1 0,-1 1 0,1-1 0,0 0 0,0 0 0,1 0 0,-1 0 0,1-1 0,0 0 0,-1 0 0,12 5 0,-13-7 0,0 0 0,0 0 0,0 0 0,1 0 0,-1-1 0,0 1 0,1-1 0,-1 0 0,0 0 0,1 0 0,-1-1 0,1 1 0,-1-1 0,0 1 0,0-1 0,1 0 0,-1 0 0,0-1 0,0 1 0,0-1 0,0 0 0,0 1 0,-1-1 0,1 0 0,0-1 0,-1 1 0,0 0 0,1-1 0,-1 1 0,0-1 0,0 0 0,0 0 0,1-3 0,11-21 0,-9 17 0,0 0 0,1 0 0,-1 1 0,2 0 0,11-13 0,-17 20 0,1 0 0,0 1 0,0-1 0,0 1 0,0-1 0,1 1 0,-1 0 0,0 0 0,1 0 0,-1 0 0,0 0 0,1 1 0,-1-1 0,1 1 0,-1-1 0,1 1 0,-1 0 0,1 0 0,-1 0 0,1 0 0,-1 1 0,1-1 0,-1 1 0,1-1 0,-1 1 0,1 0 0,-1 0 0,0 0 0,4 3 0,7 4 0,0 0 0,-1 1 0,19 20 0,-23-22 0,-1 0 0,1 0 0,0 0 0,1-1 0,0 0 0,0-1 0,0 1 0,16 5 0,-23-11 0,0 1 0,0-1 0,0 0 0,0 0 0,0 0 0,0 0 0,0 0 0,0 0 0,0-1 0,0 1 0,0-1 0,0 1 0,0-1 0,-1 0 0,1 1 0,0-1 0,0 0 0,-1 0 0,1-1 0,0 1 0,-1 0 0,1 0 0,-1-1 0,2-1 0,33-49 0,-32 44 0,0 1 0,0 1 0,1-1 0,0 1 0,8-9 0,-11 13 0,1 1 0,-1-1 0,1 1 0,0-1 0,0 1 0,0 0 0,-1 0 0,1 0 0,0 1 0,0-1 0,0 1 0,0-1 0,0 1 0,0 0 0,0 0 0,0 0 0,0 1 0,0-1 0,0 1 0,0 0 0,0-1 0,0 1 0,0 1 0,0-1 0,0 0 0,-1 1 0,1-1 0,-1 1 0,1 0 0,2 2 0,9 8 0,-1 0 0,0 1 0,22 28 0,-23-27 0,5 8-273,0 0 0,-2 1 0,-1 0 0,19 41 0,-16-21-6553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5:13:44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24575,'22'0'0,"0"1"0,0 0 0,0 2 0,0 1 0,0 0 0,0 2 0,29 11 0,-44-14 0,0 1 0,0-1 0,0 1 0,0 1 0,-1-1 0,1 1 0,-1 0 0,-1 0 0,1 1 0,-1 0 0,0 0 0,0 0 0,0 1 0,-1-1 0,0 1 0,-1 0 0,1 0 0,-1 1 0,-1-1 0,1 1 0,-1-1 0,-1 1 0,1 0 0,-1 8 0,1 0 0,-2 0 0,0-1 0,-3 21 0,3-33 0,0 0 0,-1 0 0,1 0 0,-1 0 0,0 0 0,0 0 0,0 0 0,0 0 0,0 0 0,-1-1 0,1 1 0,-1 0 0,0-1 0,0 0 0,0 1 0,0-1 0,0 0 0,0 0 0,-1 0 0,1 0 0,-1 0 0,1-1 0,-6 3 0,2-4 0,21-2 0,-3 4 0,0 1 0,0 0 0,0 1 0,0 0 0,-1 1 0,0 0 0,0 1 0,0 1 0,-1-1 0,0 1 0,0 1 0,16 16 0,-8-6 0,-2 0 0,0 0 0,-1 2 0,-1 0 0,19 35 0,-27-42 0,0 0 0,-1 1 0,0 0 0,-1 1 0,0-1 0,-1 0 0,2 27 0,-5-34 0,0-1 0,0 1 0,-1-1 0,1 1 0,-1-1 0,-1 1 0,1-1 0,-1 0 0,0 0 0,-1 0 0,1 0 0,-1 0 0,0 0 0,-1-1 0,1 1 0,-1-1 0,0 0 0,-1 0 0,-8 7 0,4-4 0,-1-1 0,1-1 0,-1 0 0,-1 0 0,1-1 0,-1-1 0,0 1 0,0-2 0,-20 5 0,27-7 0,0-1 0,1 0 0,-1 1 0,0-1 0,1 0 0,-1-1 0,0 1 0,1-1 0,-1 0 0,1 1 0,-1-2 0,1 1 0,-1 0 0,1-1 0,0 1 0,-1-1 0,1 0 0,0 0 0,0 0 0,0-1 0,1 1 0,-1-1 0,1 1 0,-1-1 0,1 0 0,0 0 0,0 0 0,0 0 0,0-1 0,1 1 0,-1 0 0,1-1 0,0 1 0,-1-5 0,-3-7 0,2-1 0,0 0 0,0 0 0,2-1 0,0 1 0,1 0 0,0 0 0,1-1 0,1 1 0,1 0 0,7-26 0,-1 17 0,1-1 0,1 2 0,1-1 0,2 2 0,0-1 0,20-24 0,-16 25 0,-5 8 0,0-1 0,-1-1 0,-1 0 0,0-1 0,-2 0 0,0 0 0,0-1 0,-2 0 0,5-22 0,-10 34 0,7-33 0,-8 40 0,-1-1 0,0 1 0,0 0 0,0-1 0,0 1 0,0 0 0,1-1 0,-1 1 0,0 0 0,0 0 0,1-1 0,-1 1 0,0 0 0,0 0 0,1 0 0,-1-1 0,0 1 0,1 0 0,-1 0 0,0 0 0,1 0 0,-1-1 0,0 1 0,1 0 0,-1 0 0,0 0 0,1 0 0,-1 0 0,0 0 0,1 0 0,-1 0 0,1 0 0,13 17 0,58 162 0,-63-162 0,0 1 0,2-2 0,0 1 0,1-2 0,22 24 0,-29-34 0,0 0 0,1-1 0,-1 1 0,1-1 0,0-1 0,0 1 0,0-1 0,0 0 0,0 0 0,1-1 0,-1 0 0,1 0 0,0 0 0,0-1 0,0 0 0,0 0 0,0-1 0,0 0 0,8-1 0,-12 1 0,-1-1 0,1 1 0,0-1 0,0 0 0,0 0 0,0 0 0,-1-1 0,1 1 0,0-1 0,-1 1 0,1-1 0,-1 0 0,0 0 0,0 0 0,1 0 0,-1 0 0,-1 0 0,1-1 0,0 1 0,0-1 0,-1 1 0,2-5 0,1-4 0,0-1 0,0 0 0,-2 0 0,3-16 0,-4 18 0,0 1 0,1 0 0,0 0 0,1-1 0,0 2 0,5-11 0,-8 18 0,1 0 0,-1 0 0,1 0 0,0 1 0,-1-1 0,1 0 0,0 0 0,0 0 0,0 0 0,0 1 0,0-1 0,-1 0 0,1 1 0,0-1 0,0 1 0,1-1 0,-1 1 0,0 0 0,0-1 0,0 1 0,0 0 0,0 0 0,0 0 0,0-1 0,1 1 0,-1 1 0,0-1 0,0 0 0,1 0 0,34 16 0,-7-1 0,-18-14 0,-1-1 0,1 0 0,-1 0 0,0-1 0,1-1 0,-1 1 0,0-2 0,0 1 0,0-2 0,14-5 0,43-11 0,-46 17 0,0 2 0,0 0 0,28 3 0,-31 0 0,-1-1 0,0-1 0,1-1 0,-1 0 0,25-6 0,-41 6 0,0 1 0,0-1 0,0 1 0,0 0 0,1-1 0,-1 1 0,0 0 0,0 0 0,0 0 0,0 0 0,1 0 0,-1 0 0,0 0 0,0 0 0,0 0 0,1 0 0,-1 1 0,0-1 0,0 0 0,0 1 0,0-1 0,0 1 0,0 0 0,0-1 0,0 1 0,0 0 0,0-1 0,0 1 0,0 0 0,0 0 0,0 0 0,-1 0 0,1 0 0,0 0 0,-1 0 0,1 0 0,-1 0 0,1 0 0,-1 0 0,1 2 0,11 17 0,-4-11 11,1 0 0,-1 0 0,2-1 0,-1 0 0,1 0 0,0-1-1,1-1 1,-1 0 0,1 0 0,21 7 0,-11-6-259,-1-1 1,1-1-1,0-1 1,1-1-1,30 1 1,-16-4-6579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7:39:51.5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22 15 1201,'-2'3'11039,"0"-3"-10545,0 0-30,-1-1 27,1-1-70,-2-1-55,2 0 106,0 0-168,0 1 32,2 0-143,-1 1-116,1 1 136,1 0-146,6 1-43,6 4 51,6 3 2,5 5 75,3 3-37,2 3 34,2 1-138,0-2 96,-2-1-110,-1-2 30,-3-2-30,-4-4 6,-4-2-59,-3-1 53,-3-3-186,-2-1-3,-3-2-214,-3 0-80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3/28/2023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‹nº›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F6D402C-5356-4383-9A9E-A358B52B85D0}" type="datetime6">
              <a:rPr lang="en-GB" smtClean="0"/>
              <a:pPr/>
              <a:t>March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BA0FC3E4-DAE1-4772-AAE1-39AD18E7E01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4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23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customXml" Target="../ink/ink13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" Type="http://schemas.openxmlformats.org/officeDocument/2006/relationships/image" Target="../media/image19.png"/><Relationship Id="rId9" Type="http://schemas.openxmlformats.org/officeDocument/2006/relationships/customXml" Target="../ink/ink12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21.xml"/><Relationship Id="rId3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29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24.xml"/><Relationship Id="rId21" Type="http://schemas.openxmlformats.org/officeDocument/2006/relationships/customXml" Target="../ink/ink33.xml"/><Relationship Id="rId7" Type="http://schemas.openxmlformats.org/officeDocument/2006/relationships/customXml" Target="../ink/ink26.xml"/><Relationship Id="rId12" Type="http://schemas.openxmlformats.org/officeDocument/2006/relationships/image" Target="../media/image42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customXml" Target="../ink/ink3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customXml" Target="../ink/ink28.xml"/><Relationship Id="rId24" Type="http://schemas.openxmlformats.org/officeDocument/2006/relationships/image" Target="../media/image48.png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openxmlformats.org/officeDocument/2006/relationships/customXml" Target="../ink/ink32.xml"/><Relationship Id="rId4" Type="http://schemas.openxmlformats.org/officeDocument/2006/relationships/image" Target="../media/image38.png"/><Relationship Id="rId9" Type="http://schemas.openxmlformats.org/officeDocument/2006/relationships/customXml" Target="../ink/ink27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36.xml"/><Relationship Id="rId30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Analysis Mat: UV, IR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dirty="0"/>
              <a:t>Patricia TARGON CAMPANA</a:t>
            </a:r>
          </a:p>
          <a:p>
            <a:r>
              <a:rPr lang="en-US" dirty="0"/>
              <a:t>Lecture 07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1F34A-AE12-E8E4-3539-B2722A82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95" y="428625"/>
            <a:ext cx="4848497" cy="888818"/>
          </a:xfrm>
        </p:spPr>
        <p:txBody>
          <a:bodyPr>
            <a:normAutofit/>
          </a:bodyPr>
          <a:lstStyle/>
          <a:p>
            <a:r>
              <a:rPr lang="en-GB" sz="3600" dirty="0"/>
              <a:t>FERMI RESONANCE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430A18-5FBF-0F78-7585-EEA467E7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119E3C-BDDE-CBEC-BBB1-F9BDCF71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067D8A-6C63-EBAE-5018-332F52D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3C46D4-6470-6353-B71D-44F1432C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8" t="5193" r="3227" b="2763"/>
          <a:stretch/>
        </p:blipFill>
        <p:spPr>
          <a:xfrm>
            <a:off x="1328058" y="1403399"/>
            <a:ext cx="9947365" cy="49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E511E6-58AC-A6C0-245F-C1FF1EDC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691BEF3-E713-B461-B9A6-597A7123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ADEAD7-01B8-9176-8B1C-43DB0FEB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EF2B4E9-D70E-EE74-5551-26EB33205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2" t="4260" r="1501" b="9257"/>
          <a:stretch/>
        </p:blipFill>
        <p:spPr>
          <a:xfrm>
            <a:off x="635726" y="574876"/>
            <a:ext cx="10990217" cy="56865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6F23AB6-5037-D432-9D58-C7688388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98" y="6283124"/>
            <a:ext cx="2715004" cy="3620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585CA5-3845-89C2-64D1-8D40EDE639B8}"/>
              </a:ext>
            </a:extLst>
          </p:cNvPr>
          <p:cNvSpPr txBox="1"/>
          <p:nvPr/>
        </p:nvSpPr>
        <p:spPr>
          <a:xfrm>
            <a:off x="374471" y="15633"/>
            <a:ext cx="10927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CO</a:t>
            </a:r>
            <a:r>
              <a:rPr lang="en-GB" sz="3600" baseline="-25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2</a:t>
            </a:r>
            <a:r>
              <a:rPr lang="en-GB" sz="36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: a classic example of Fermi resonance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F44ED11-44B1-1303-C1EE-29AC792BDC08}"/>
              </a:ext>
            </a:extLst>
          </p:cNvPr>
          <p:cNvSpPr txBox="1"/>
          <p:nvPr/>
        </p:nvSpPr>
        <p:spPr>
          <a:xfrm>
            <a:off x="2679028" y="4648591"/>
            <a:ext cx="4774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expected CO</a:t>
            </a:r>
            <a:r>
              <a:rPr lang="en-GB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</a:rPr>
              <a:t> in-phase stretch fundamental: 1332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DB7AB-087D-796B-3E5D-81BDC3D5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17501"/>
            <a:ext cx="10871200" cy="1473200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  <a:latin typeface="Arial" panose="020B0604020202020204" pitchFamily="34" charset="0"/>
              </a:rPr>
              <a:t>IR and Raman Spectra-Structure Correlations: Characteristic Group Frequencies</a:t>
            </a:r>
            <a:endParaRPr lang="en-GB" sz="400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A641CD-EEE2-BA95-4A6F-9E180308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01E35A-0F86-F3F8-1E8C-ACE14357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8E1BF4-359B-912C-0928-559C1A5B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8D31F6-4D4A-CD41-26D3-3F265AEA1905}"/>
              </a:ext>
            </a:extLst>
          </p:cNvPr>
          <p:cNvSpPr txBox="1"/>
          <p:nvPr/>
        </p:nvSpPr>
        <p:spPr>
          <a:xfrm>
            <a:off x="675640" y="2914107"/>
            <a:ext cx="1069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When a molecule contains a bond or group with a vibrational frequency significantly different from adjacent groups, then the vibrations are localized primarily at this group and the characteristic IR and Raman bands are called “group frequencies”.</a:t>
            </a:r>
          </a:p>
        </p:txBody>
      </p:sp>
    </p:spTree>
    <p:extLst>
      <p:ext uri="{BB962C8B-B14F-4D97-AF65-F5344CB8AC3E}">
        <p14:creationId xmlns:p14="http://schemas.microsoft.com/office/powerpoint/2010/main" val="106905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429B5F-A28F-F0EA-259D-9A90F4A8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B94AB5-3BD8-55EF-31B2-720BAB07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B76847-C448-053B-DE18-C218470C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6D12B4-E6C1-2C00-5F3C-3F52DF18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34" y="592755"/>
            <a:ext cx="9878516" cy="56131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C7A9A64-2AFD-7183-CC5D-A09F94EC0705}"/>
              </a:ext>
            </a:extLst>
          </p:cNvPr>
          <p:cNvSpPr txBox="1"/>
          <p:nvPr/>
        </p:nvSpPr>
        <p:spPr>
          <a:xfrm>
            <a:off x="198845" y="0"/>
            <a:ext cx="6367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X-H STRETCHING GROUP  (X</a:t>
            </a:r>
            <a:r>
              <a:rPr lang="en-GB" dirty="0">
                <a:effectLst/>
                <a:latin typeface="Courier New" panose="02070309020205020404" pitchFamily="49" charset="0"/>
              </a:rPr>
              <a:t>=</a:t>
            </a:r>
            <a:r>
              <a:rPr lang="en-GB" dirty="0">
                <a:effectLst/>
                <a:latin typeface="Arial" panose="020B0604020202020204" pitchFamily="34" charset="0"/>
              </a:rPr>
              <a:t>O, S, P, N, SI, 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9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CE9F51-D3A0-EBA5-BEB8-B4BF26DF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44781E-F8F4-C458-033D-8BFA7246D1CB}"/>
              </a:ext>
            </a:extLst>
          </p:cNvPr>
          <p:cNvSpPr txBox="1"/>
          <p:nvPr/>
        </p:nvSpPr>
        <p:spPr>
          <a:xfrm>
            <a:off x="313508" y="635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ALIPHATIC GROUPS</a:t>
            </a:r>
            <a:endParaRPr lang="en-GB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D76553-B10E-DE48-6FF2-6B3857EE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1" y="530278"/>
            <a:ext cx="8048768" cy="589909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4174DA-19EA-3A56-C589-4AF2091D7E29}"/>
              </a:ext>
            </a:extLst>
          </p:cNvPr>
          <p:cNvSpPr txBox="1"/>
          <p:nvPr/>
        </p:nvSpPr>
        <p:spPr>
          <a:xfrm>
            <a:off x="533400" y="61956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iso-propyl (gem-dimethyl)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5B5FEC-68E4-12C9-EB1D-6CC204C91806}"/>
              </a:ext>
            </a:extLst>
          </p:cNvPr>
          <p:cNvSpPr txBox="1"/>
          <p:nvPr/>
        </p:nvSpPr>
        <p:spPr>
          <a:xfrm>
            <a:off x="5050971" y="6244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tertiary-butyl group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3ACBDE-AA10-0A2C-6833-ECE84EEBF94E}"/>
              </a:ext>
            </a:extLst>
          </p:cNvPr>
          <p:cNvSpPr txBox="1"/>
          <p:nvPr/>
        </p:nvSpPr>
        <p:spPr>
          <a:xfrm>
            <a:off x="8534400" y="5229046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Variation considerable due to strong mechanical coupling (attached C-C, C-O, C-N or C-S)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88FE861-6195-8645-A0F2-D0EF8E086B65}"/>
              </a:ext>
            </a:extLst>
          </p:cNvPr>
          <p:cNvGrpSpPr/>
          <p:nvPr/>
        </p:nvGrpSpPr>
        <p:grpSpPr>
          <a:xfrm>
            <a:off x="2713851" y="4953446"/>
            <a:ext cx="125280" cy="84960"/>
            <a:chOff x="2713851" y="4953446"/>
            <a:chExt cx="125280" cy="84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1EF27D6-30B2-0D85-F3EF-D9FB9481C805}"/>
                    </a:ext>
                  </a:extLst>
                </p14:cNvPr>
                <p14:cNvContentPartPr/>
                <p14:nvPr/>
              </p14:nvContentPartPr>
              <p14:xfrm>
                <a:off x="2714571" y="4962806"/>
                <a:ext cx="124560" cy="626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1EF27D6-30B2-0D85-F3EF-D9FB9481C8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6571" y="4945166"/>
                  <a:ext cx="160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A43C185-9704-4BEC-0ABE-5210F9821A30}"/>
                    </a:ext>
                  </a:extLst>
                </p14:cNvPr>
                <p14:cNvContentPartPr/>
                <p14:nvPr/>
              </p14:nvContentPartPr>
              <p14:xfrm>
                <a:off x="2772891" y="4953446"/>
                <a:ext cx="33120" cy="849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A43C185-9704-4BEC-0ABE-5210F9821A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4891" y="4935806"/>
                  <a:ext cx="68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A222C26E-6621-EE62-889E-AB32551AA680}"/>
                    </a:ext>
                  </a:extLst>
                </p14:cNvPr>
                <p14:cNvContentPartPr/>
                <p14:nvPr/>
              </p14:nvContentPartPr>
              <p14:xfrm>
                <a:off x="2713851" y="4969646"/>
                <a:ext cx="94680" cy="291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A222C26E-6621-EE62-889E-AB32551AA6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95851" y="4952006"/>
                  <a:ext cx="1303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4FD21FD-1FF2-90EF-5044-495351AA776A}"/>
              </a:ext>
            </a:extLst>
          </p:cNvPr>
          <p:cNvGrpSpPr/>
          <p:nvPr/>
        </p:nvGrpSpPr>
        <p:grpSpPr>
          <a:xfrm>
            <a:off x="5416011" y="4943366"/>
            <a:ext cx="106560" cy="79920"/>
            <a:chOff x="5416011" y="4943366"/>
            <a:chExt cx="106560" cy="79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968520B-118C-881A-515C-24F89C894CB0}"/>
                    </a:ext>
                  </a:extLst>
                </p14:cNvPr>
                <p14:cNvContentPartPr/>
                <p14:nvPr/>
              </p14:nvContentPartPr>
              <p14:xfrm>
                <a:off x="5416011" y="4953086"/>
                <a:ext cx="106560" cy="525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968520B-118C-881A-515C-24F89C894C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98371" y="4935446"/>
                  <a:ext cx="142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894AB98F-8C1E-038D-424A-E40F9BCA3BA0}"/>
                    </a:ext>
                  </a:extLst>
                </p14:cNvPr>
                <p14:cNvContentPartPr/>
                <p14:nvPr/>
              </p14:nvContentPartPr>
              <p14:xfrm>
                <a:off x="5416011" y="4953086"/>
                <a:ext cx="75960" cy="558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894AB98F-8C1E-038D-424A-E40F9BCA3B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8371" y="4935446"/>
                  <a:ext cx="11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695D34C1-5826-8F58-D84B-6A9248A772F2}"/>
                    </a:ext>
                  </a:extLst>
                </p14:cNvPr>
                <p14:cNvContentPartPr/>
                <p14:nvPr/>
              </p14:nvContentPartPr>
              <p14:xfrm>
                <a:off x="5425371" y="4943366"/>
                <a:ext cx="15480" cy="7992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695D34C1-5826-8F58-D84B-6A9248A772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7731" y="4925366"/>
                  <a:ext cx="51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32404A2D-A971-ADD2-E769-27FED0895575}"/>
                    </a:ext>
                  </a:extLst>
                </p14:cNvPr>
                <p14:cNvContentPartPr/>
                <p14:nvPr/>
              </p14:nvContentPartPr>
              <p14:xfrm>
                <a:off x="5421771" y="4989086"/>
                <a:ext cx="72720" cy="180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32404A2D-A971-ADD2-E769-27FED08955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3771" y="4971086"/>
                  <a:ext cx="1083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B28D6DC-3D59-457F-5C9F-166702F133A4}"/>
              </a:ext>
            </a:extLst>
          </p:cNvPr>
          <p:cNvGrpSpPr/>
          <p:nvPr/>
        </p:nvGrpSpPr>
        <p:grpSpPr>
          <a:xfrm>
            <a:off x="7993971" y="4944086"/>
            <a:ext cx="178560" cy="101520"/>
            <a:chOff x="7993971" y="4944086"/>
            <a:chExt cx="178560" cy="101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C401673-E3A2-6EA0-424A-5D82E13D0951}"/>
                    </a:ext>
                  </a:extLst>
                </p14:cNvPr>
                <p14:cNvContentPartPr/>
                <p14:nvPr/>
              </p14:nvContentPartPr>
              <p14:xfrm>
                <a:off x="8049771" y="4944086"/>
                <a:ext cx="122760" cy="784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C401673-E3A2-6EA0-424A-5D82E13D09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31771" y="4926446"/>
                  <a:ext cx="158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BCE24B52-5264-A1C7-3C57-9E6170F033C7}"/>
                    </a:ext>
                  </a:extLst>
                </p14:cNvPr>
                <p14:cNvContentPartPr/>
                <p14:nvPr/>
              </p14:nvContentPartPr>
              <p14:xfrm>
                <a:off x="8049771" y="4944086"/>
                <a:ext cx="360" cy="3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BCE24B52-5264-A1C7-3C57-9E6170F033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31771" y="492644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394B2AE-F2B1-B9FE-2D8F-379B3A7AB552}"/>
                    </a:ext>
                  </a:extLst>
                </p14:cNvPr>
                <p14:cNvContentPartPr/>
                <p14:nvPr/>
              </p14:nvContentPartPr>
              <p14:xfrm>
                <a:off x="8049771" y="4944086"/>
                <a:ext cx="76320" cy="101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394B2AE-F2B1-B9FE-2D8F-379B3A7AB5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31771" y="4926446"/>
                  <a:ext cx="111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A48BB79-D21F-BDAB-29B1-2AD11230B7EB}"/>
                    </a:ext>
                  </a:extLst>
                </p14:cNvPr>
                <p14:cNvContentPartPr/>
                <p14:nvPr/>
              </p14:nvContentPartPr>
              <p14:xfrm>
                <a:off x="7993971" y="4988006"/>
                <a:ext cx="148680" cy="82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A48BB79-D21F-BDAB-29B1-2AD11230B7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75971" y="4970006"/>
                  <a:ext cx="184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F4F8D64F-F7C5-4FF1-3018-6CA8F62CC203}"/>
              </a:ext>
            </a:extLst>
          </p:cNvPr>
          <p:cNvGrpSpPr/>
          <p:nvPr/>
        </p:nvGrpSpPr>
        <p:grpSpPr>
          <a:xfrm>
            <a:off x="8695251" y="5104646"/>
            <a:ext cx="150840" cy="122040"/>
            <a:chOff x="8695251" y="5104646"/>
            <a:chExt cx="150840" cy="12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8DFCA05-8921-0A45-6FA2-B30C1D319928}"/>
                    </a:ext>
                  </a:extLst>
                </p14:cNvPr>
                <p14:cNvContentPartPr/>
                <p14:nvPr/>
              </p14:nvContentPartPr>
              <p14:xfrm>
                <a:off x="8714331" y="5162966"/>
                <a:ext cx="131400" cy="637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8DFCA05-8921-0A45-6FA2-B30C1D3199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6331" y="5144966"/>
                  <a:ext cx="167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6E27D01-B5D8-79E2-FDD6-410107E5B011}"/>
                    </a:ext>
                  </a:extLst>
                </p14:cNvPr>
                <p14:cNvContentPartPr/>
                <p14:nvPr/>
              </p14:nvContentPartPr>
              <p14:xfrm>
                <a:off x="8714331" y="5126966"/>
                <a:ext cx="91440" cy="986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6E27D01-B5D8-79E2-FDD6-410107E5B0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96331" y="5108966"/>
                  <a:ext cx="127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DEE849D9-F28F-C50F-C86C-C7BBFAEAB26D}"/>
                    </a:ext>
                  </a:extLst>
                </p14:cNvPr>
                <p14:cNvContentPartPr/>
                <p14:nvPr/>
              </p14:nvContentPartPr>
              <p14:xfrm>
                <a:off x="8727291" y="5104646"/>
                <a:ext cx="77760" cy="1112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DEE849D9-F28F-C50F-C86C-C7BBFAEAB2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9651" y="5086646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68D7CC7D-CDA1-3CE6-6EE7-27AEFA32861D}"/>
                    </a:ext>
                  </a:extLst>
                </p14:cNvPr>
                <p14:cNvContentPartPr/>
                <p14:nvPr/>
              </p14:nvContentPartPr>
              <p14:xfrm>
                <a:off x="8695251" y="5160446"/>
                <a:ext cx="150840" cy="40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68D7CC7D-CDA1-3CE6-6EE7-27AEFA3286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77611" y="5142446"/>
                  <a:ext cx="186480" cy="7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7BE1758-DD74-4186-8261-9FB464E1D091}"/>
              </a:ext>
            </a:extLst>
          </p:cNvPr>
          <p:cNvSpPr txBox="1"/>
          <p:nvPr/>
        </p:nvSpPr>
        <p:spPr>
          <a:xfrm>
            <a:off x="8610600" y="4154545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in-phase stretch of the C(C</a:t>
            </a:r>
            <a:r>
              <a:rPr lang="en-GB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</a:rPr>
              <a:t>) and C(C</a:t>
            </a:r>
            <a:r>
              <a:rPr lang="en-GB" baseline="-25000" dirty="0">
                <a:latin typeface="Times New Roman" panose="02020603050405020304" pitchFamily="18" charset="0"/>
              </a:rPr>
              <a:t>4</a:t>
            </a:r>
            <a:r>
              <a:rPr lang="en-GB" dirty="0">
                <a:effectLst/>
                <a:latin typeface="Times New Roman" panose="02020603050405020304" pitchFamily="18" charset="0"/>
              </a:rPr>
              <a:t>)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6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4B0BB1-A061-C622-94DA-F336B062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5826F9-3FD3-7204-5E84-A163180E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310EB4-A03A-15DA-AFE5-0734F052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771C65-B4E0-7BBB-08A7-DE7EB54C8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52" y="351343"/>
            <a:ext cx="6699271" cy="61553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68005AD-CF4B-ED30-E3E3-A0BE2DA3B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60" y="351343"/>
            <a:ext cx="3895888" cy="23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8724E2-5408-2274-4915-0A6D2981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79CC49-55A2-D0DE-1FDE-44E20DA1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50B7F-A155-37B7-B47D-42D6DA6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272688-B8E4-F388-20F1-1FE82C2A08B6}"/>
              </a:ext>
            </a:extLst>
          </p:cNvPr>
          <p:cNvSpPr txBox="1"/>
          <p:nvPr/>
        </p:nvSpPr>
        <p:spPr>
          <a:xfrm>
            <a:off x="506050" y="3593133"/>
            <a:ext cx="10879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Vibrations involving the methyl and methylene stretches: strong and characteristic bands, but show greater complexity in the Raman spectra due to Fermi-resonance between the methylene CH stretching vibrations and the overtone of the methylene bending (deformation) vibrations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D22B574-FDB9-A324-EF83-CE42DC5331F1}"/>
              </a:ext>
            </a:extLst>
          </p:cNvPr>
          <p:cNvSpPr txBox="1"/>
          <p:nvPr/>
        </p:nvSpPr>
        <p:spPr>
          <a:xfrm>
            <a:off x="713754" y="4848809"/>
            <a:ext cx="10519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Additional bands observed in the 2900 cm</a:t>
            </a:r>
            <a:r>
              <a:rPr lang="en-GB" baseline="30000" dirty="0"/>
              <a:t>-1</a:t>
            </a:r>
            <a:r>
              <a:rPr lang="en-GB" dirty="0"/>
              <a:t> region:</a:t>
            </a:r>
          </a:p>
          <a:p>
            <a:r>
              <a:rPr lang="en-GB" dirty="0"/>
              <a:t>	 weak shoulder in the IR spectrum</a:t>
            </a:r>
          </a:p>
          <a:p>
            <a:r>
              <a:rPr lang="en-GB" dirty="0"/>
              <a:t>	 more isolated and obvious bands in the Raman spectra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0830457-CD42-F9E6-5502-4AAC37D5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9" y="468578"/>
            <a:ext cx="10574226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7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FBAFCB-7D7A-7327-7A8B-A7AC2781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74D136-14FC-CE6B-190C-03EDEBA5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8302A4-39E8-B5AA-81B1-6EF1044C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DF9568-2696-3659-0FB1-D0C254A8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9" y="528997"/>
            <a:ext cx="8476750" cy="60306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E1C8FC0-FD94-8736-4C0B-8CABC21A6246}"/>
              </a:ext>
            </a:extLst>
          </p:cNvPr>
          <p:cNvSpPr txBox="1"/>
          <p:nvPr/>
        </p:nvSpPr>
        <p:spPr>
          <a:xfrm>
            <a:off x="431457" y="162208"/>
            <a:ext cx="1204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Multiple Fermi-resonance doublets associated with the methylene group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040CF2-F827-220B-7E3E-D3D23B0B5DCA}"/>
              </a:ext>
            </a:extLst>
          </p:cNvPr>
          <p:cNvSpPr txBox="1"/>
          <p:nvPr/>
        </p:nvSpPr>
        <p:spPr>
          <a:xfrm>
            <a:off x="8716518" y="1834038"/>
            <a:ext cx="31311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Conditions:</a:t>
            </a:r>
          </a:p>
          <a:p>
            <a:endParaRPr lang="en-GB" sz="1600" dirty="0"/>
          </a:p>
          <a:p>
            <a:pPr marL="269875" indent="-269875">
              <a:buAutoNum type="arabicPeriod"/>
            </a:pPr>
            <a:r>
              <a:rPr lang="en-GB" sz="1600" dirty="0"/>
              <a:t>At least two almost equivalent neighbouring methylene groups;</a:t>
            </a:r>
          </a:p>
          <a:p>
            <a:pPr marL="269875" indent="-269875">
              <a:buAutoNum type="arabicPeriod"/>
            </a:pPr>
            <a:endParaRPr lang="en-GB" sz="1600" dirty="0"/>
          </a:p>
          <a:p>
            <a:pPr marL="269875" indent="-269875">
              <a:buAutoNum type="arabicPeriod"/>
            </a:pPr>
            <a:r>
              <a:rPr lang="en-GB" sz="1600" dirty="0"/>
              <a:t>The symmetry and frequency of the methylene CH</a:t>
            </a:r>
            <a:r>
              <a:rPr lang="en-GB" sz="1600" baseline="-25000" dirty="0"/>
              <a:t>2</a:t>
            </a:r>
            <a:r>
              <a:rPr lang="en-GB" sz="1600" dirty="0"/>
              <a:t> stretch and deformation overtone is suitable for Fermi resonance.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2F5A170-24F2-8D2B-1262-8F9CB0A8C598}"/>
              </a:ext>
            </a:extLst>
          </p:cNvPr>
          <p:cNvCxnSpPr/>
          <p:nvPr/>
        </p:nvCxnSpPr>
        <p:spPr>
          <a:xfrm>
            <a:off x="1695450" y="1456586"/>
            <a:ext cx="0" cy="867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3B323B2-D3AA-816B-07EF-F86A4A9545A6}"/>
              </a:ext>
            </a:extLst>
          </p:cNvPr>
          <p:cNvCxnSpPr>
            <a:cxnSpLocks/>
          </p:cNvCxnSpPr>
          <p:nvPr/>
        </p:nvCxnSpPr>
        <p:spPr>
          <a:xfrm>
            <a:off x="1695450" y="3848100"/>
            <a:ext cx="0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2532357-25E4-285E-E103-C20872F9BA81}"/>
              </a:ext>
            </a:extLst>
          </p:cNvPr>
          <p:cNvCxnSpPr>
            <a:cxnSpLocks/>
          </p:cNvCxnSpPr>
          <p:nvPr/>
        </p:nvCxnSpPr>
        <p:spPr>
          <a:xfrm>
            <a:off x="1803400" y="4016375"/>
            <a:ext cx="0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E93718BB-C906-F495-D6F8-B8315F95C608}"/>
              </a:ext>
            </a:extLst>
          </p:cNvPr>
          <p:cNvCxnSpPr/>
          <p:nvPr/>
        </p:nvCxnSpPr>
        <p:spPr>
          <a:xfrm flipV="1">
            <a:off x="1695450" y="1123950"/>
            <a:ext cx="381000" cy="319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74D7BEA-8715-14E9-F375-978355274355}"/>
              </a:ext>
            </a:extLst>
          </p:cNvPr>
          <p:cNvCxnSpPr>
            <a:cxnSpLocks/>
          </p:cNvCxnSpPr>
          <p:nvPr/>
        </p:nvCxnSpPr>
        <p:spPr>
          <a:xfrm>
            <a:off x="2000250" y="4378325"/>
            <a:ext cx="0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3983F5B-E7CA-912E-CEA5-7324C2D728F8}"/>
              </a:ext>
            </a:extLst>
          </p:cNvPr>
          <p:cNvCxnSpPr>
            <a:cxnSpLocks/>
          </p:cNvCxnSpPr>
          <p:nvPr/>
        </p:nvCxnSpPr>
        <p:spPr>
          <a:xfrm>
            <a:off x="1968500" y="1174011"/>
            <a:ext cx="0" cy="33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340929E9-AFDE-545D-1FFF-41CBC791FCBE}"/>
                  </a:ext>
                </a:extLst>
              </p14:cNvPr>
              <p14:cNvContentPartPr/>
              <p14:nvPr/>
            </p14:nvContentPartPr>
            <p14:xfrm>
              <a:off x="1887660" y="1603220"/>
              <a:ext cx="295560" cy="23904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340929E9-AFDE-545D-1FFF-41CBC791FC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3340" y="1598900"/>
                <a:ext cx="304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48EE4EA-9C84-5808-EB8B-AF1C6663428B}"/>
                  </a:ext>
                </a:extLst>
              </p14:cNvPr>
              <p14:cNvContentPartPr/>
              <p14:nvPr/>
            </p14:nvContentPartPr>
            <p14:xfrm>
              <a:off x="1902780" y="4666820"/>
              <a:ext cx="160560" cy="1551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48EE4EA-9C84-5808-EB8B-AF1C666342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8460" y="4662500"/>
                <a:ext cx="169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B623B0B4-2961-66E3-E99A-54B7DA7231E9}"/>
                  </a:ext>
                </a:extLst>
              </p14:cNvPr>
              <p14:cNvContentPartPr/>
              <p14:nvPr/>
            </p14:nvContentPartPr>
            <p14:xfrm>
              <a:off x="1814580" y="1973420"/>
              <a:ext cx="331200" cy="48132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B623B0B4-2961-66E3-E99A-54B7DA7231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0260" y="1969100"/>
                <a:ext cx="3398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136FADFF-42BF-7F5D-61CE-B47A1801D5C6}"/>
                  </a:ext>
                </a:extLst>
              </p14:cNvPr>
              <p14:cNvContentPartPr/>
              <p14:nvPr/>
            </p14:nvContentPartPr>
            <p14:xfrm>
              <a:off x="1911060" y="4958180"/>
              <a:ext cx="360" cy="10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136FADFF-42BF-7F5D-61CE-B47A1801D5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6740" y="4953860"/>
                <a:ext cx="90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491232E3-C146-DBEE-D58D-623835FCC4CD}"/>
                  </a:ext>
                </a:extLst>
              </p14:cNvPr>
              <p14:cNvContentPartPr/>
              <p14:nvPr/>
            </p14:nvContentPartPr>
            <p14:xfrm>
              <a:off x="1934460" y="2523860"/>
              <a:ext cx="36360" cy="104904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491232E3-C146-DBEE-D58D-623835FCC4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0140" y="2519540"/>
                <a:ext cx="4500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2A5BB8D3-2934-A9CD-6465-C5B9B4AAF9F4}"/>
                  </a:ext>
                </a:extLst>
              </p14:cNvPr>
              <p14:cNvContentPartPr/>
              <p14:nvPr/>
            </p14:nvContentPartPr>
            <p14:xfrm>
              <a:off x="3209580" y="2298860"/>
              <a:ext cx="25200" cy="2962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2A5BB8D3-2934-A9CD-6465-C5B9B4AAF9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00940" y="2289860"/>
                <a:ext cx="4284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3E7D3C2-B89F-2806-D0D0-65FACD838372}"/>
              </a:ext>
            </a:extLst>
          </p:cNvPr>
          <p:cNvGrpSpPr/>
          <p:nvPr/>
        </p:nvGrpSpPr>
        <p:grpSpPr>
          <a:xfrm>
            <a:off x="3146580" y="3098060"/>
            <a:ext cx="174960" cy="1027080"/>
            <a:chOff x="3146580" y="3098060"/>
            <a:chExt cx="174960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6775E70-D3C1-9435-3A05-8D57A60B91F5}"/>
                    </a:ext>
                  </a:extLst>
                </p14:cNvPr>
                <p14:cNvContentPartPr/>
                <p14:nvPr/>
              </p14:nvContentPartPr>
              <p14:xfrm>
                <a:off x="3159900" y="3098060"/>
                <a:ext cx="138960" cy="6451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6775E70-D3C1-9435-3A05-8D57A60B91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1260" y="3089060"/>
                  <a:ext cx="1566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7B24A35-6184-D5BD-91EE-48B6DA46CAB4}"/>
                    </a:ext>
                  </a:extLst>
                </p14:cNvPr>
                <p14:cNvContentPartPr/>
                <p14:nvPr/>
              </p14:nvContentPartPr>
              <p14:xfrm>
                <a:off x="3146580" y="3713660"/>
                <a:ext cx="100080" cy="511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7B24A35-6184-D5BD-91EE-48B6DA46CA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37940" y="3704660"/>
                  <a:ext cx="117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38428D1-71CA-CD60-3D68-DDFA2DC9FC40}"/>
                    </a:ext>
                  </a:extLst>
                </p14:cNvPr>
                <p14:cNvContentPartPr/>
                <p14:nvPr/>
              </p14:nvContentPartPr>
              <p14:xfrm>
                <a:off x="3189060" y="3824180"/>
                <a:ext cx="23760" cy="1814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38428D1-71CA-CD60-3D68-DDFA2DC9FC4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80420" y="3815180"/>
                  <a:ext cx="41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99C06AC-FB95-2C10-2225-25487D179543}"/>
                    </a:ext>
                  </a:extLst>
                </p14:cNvPr>
                <p14:cNvContentPartPr/>
                <p14:nvPr/>
              </p14:nvContentPartPr>
              <p14:xfrm>
                <a:off x="3290580" y="3930740"/>
                <a:ext cx="30960" cy="1944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99C06AC-FB95-2C10-2225-25487D1795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81940" y="3922100"/>
                  <a:ext cx="486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D73B987B-E25F-2F07-87D3-BF87C2C192FC}"/>
              </a:ext>
            </a:extLst>
          </p:cNvPr>
          <p:cNvGrpSpPr/>
          <p:nvPr/>
        </p:nvGrpSpPr>
        <p:grpSpPr>
          <a:xfrm>
            <a:off x="3496500" y="2766500"/>
            <a:ext cx="144360" cy="1141560"/>
            <a:chOff x="3496500" y="2766500"/>
            <a:chExt cx="144360" cy="11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CDCDEEF7-B155-9B4B-5C8F-0BA5518A1A7E}"/>
                    </a:ext>
                  </a:extLst>
                </p14:cNvPr>
                <p14:cNvContentPartPr/>
                <p14:nvPr/>
              </p14:nvContentPartPr>
              <p14:xfrm>
                <a:off x="3496500" y="2766500"/>
                <a:ext cx="144360" cy="9720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CDCDEEF7-B155-9B4B-5C8F-0BA5518A1A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87860" y="2757500"/>
                  <a:ext cx="162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59EB44AA-233D-93EF-CCB6-05936217B021}"/>
                    </a:ext>
                  </a:extLst>
                </p14:cNvPr>
                <p14:cNvContentPartPr/>
                <p14:nvPr/>
              </p14:nvContentPartPr>
              <p14:xfrm>
                <a:off x="3528180" y="2847500"/>
                <a:ext cx="102960" cy="1060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59EB44AA-233D-93EF-CCB6-05936217B0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19180" y="2838500"/>
                  <a:ext cx="120600" cy="10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6BEFEBA2-8FB7-1C86-4976-3A361EE16601}"/>
                  </a:ext>
                </a:extLst>
              </p14:cNvPr>
              <p14:cNvContentPartPr/>
              <p14:nvPr/>
            </p14:nvContentPartPr>
            <p14:xfrm>
              <a:off x="2859660" y="2745620"/>
              <a:ext cx="264240" cy="267480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6BEFEBA2-8FB7-1C86-4976-3A361EE166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51020" y="2736980"/>
                <a:ext cx="281880" cy="26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4FDD11BF-F3D7-EBC0-3179-1ED3057A9813}"/>
                  </a:ext>
                </a:extLst>
              </p14:cNvPr>
              <p14:cNvContentPartPr/>
              <p14:nvPr/>
            </p14:nvContentPartPr>
            <p14:xfrm>
              <a:off x="3352500" y="2864780"/>
              <a:ext cx="94680" cy="6357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4FDD11BF-F3D7-EBC0-3179-1ED3057A98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43860" y="2855780"/>
                <a:ext cx="112320" cy="6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30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858FDC-F07B-FC9A-E9E0-DD9A574B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831C85-0813-2560-B0E7-80BA90C4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2AC37D-CBCF-30D3-6DAB-59CC4891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0DD1D2-8BD4-F1BB-A38B-13AB23C0F6FB}"/>
              </a:ext>
            </a:extLst>
          </p:cNvPr>
          <p:cNvSpPr txBox="1"/>
          <p:nvPr/>
        </p:nvSpPr>
        <p:spPr>
          <a:xfrm>
            <a:off x="121921" y="1219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CONJUGATED ALIPHATICS AND AROMATICS</a:t>
            </a:r>
            <a:endParaRPr lang="en-GB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AE044C-196C-0514-F7D2-0B3CFFA59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2" y="491249"/>
            <a:ext cx="9620809" cy="406333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624A7A9-AFB1-1D8A-0687-64E24B57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8" y="5252033"/>
            <a:ext cx="655411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E7789C-6FE3-50DD-48D8-D7A868D6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6A8AFA-8033-2169-29CA-124DEE93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B3AA6D-7040-F4CD-3281-1762B935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E26563-0E1B-3771-C991-0DCD1E07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8" y="455951"/>
            <a:ext cx="7654055" cy="48040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D4F2E58-BFDD-0006-9B51-EDD8744A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65" y="5652251"/>
            <a:ext cx="655411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AACE2-7E7C-51BE-AE3A-C9C449DF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IR x RAMAN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CC3478-B711-064B-6F64-E444D2F1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3998306"/>
          </a:xfrm>
        </p:spPr>
        <p:txBody>
          <a:bodyPr>
            <a:normAutofit fontScale="85000" lnSpcReduction="10000"/>
          </a:bodyPr>
          <a:lstStyle/>
          <a:p>
            <a:pPr marL="228600" indent="0">
              <a:buNone/>
            </a:pPr>
            <a:r>
              <a:rPr lang="en-GB" dirty="0"/>
              <a:t>Most important vibrational spectroscopy techniques: mid-infrared (IR) and near-IR absorptions and Raman scattering</a:t>
            </a:r>
          </a:p>
          <a:p>
            <a:pPr marL="228600" indent="0">
              <a:buNone/>
            </a:pPr>
            <a:r>
              <a:rPr lang="en-GB" dirty="0"/>
              <a:t>mid-IR and Raman: provide characteristic fundamental vibrations employed for the elucidation of molecular structure</a:t>
            </a:r>
          </a:p>
          <a:p>
            <a:pPr marL="228600" indent="0">
              <a:buNone/>
            </a:pPr>
            <a:r>
              <a:rPr lang="en-GB" dirty="0"/>
              <a:t>Near-IR spectroscopy: measures the broad overtone and combination bands of some of the fundamental vibrations and is an excellent technique for rapid, accurate quantitation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654B93-478E-E08F-E7BB-D104F234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BD43E3-972A-1759-EC4D-9B09381B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53DBB8-EC93-3BFC-9F89-6AC90417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8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5B5E2C-E894-4379-D041-216DE752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7B7218-D726-E3B8-E0A1-C6BFFF25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10A782-F623-209C-1024-A68F2B6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63430F-32D4-2272-964B-94C408CAF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/>
          <a:stretch/>
        </p:blipFill>
        <p:spPr>
          <a:xfrm>
            <a:off x="199000" y="397605"/>
            <a:ext cx="9100755" cy="8641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3D76B57-CA11-F933-8163-511AF8A4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0" y="1261708"/>
            <a:ext cx="9206256" cy="44246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C32C4A9-C5F6-526B-533A-89D0C2993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34" y="5686321"/>
            <a:ext cx="6554115" cy="7430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E9977E-A2BE-DA31-DEEB-AAF07D017E7F}"/>
              </a:ext>
            </a:extLst>
          </p:cNvPr>
          <p:cNvSpPr txBox="1"/>
          <p:nvPr/>
        </p:nvSpPr>
        <p:spPr>
          <a:xfrm>
            <a:off x="9405256" y="2299982"/>
            <a:ext cx="22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• CH stretch bands</a:t>
            </a:r>
          </a:p>
          <a:p>
            <a:r>
              <a:rPr lang="en-GB" sz="1600" dirty="0"/>
              <a:t>• Ring stretch bands</a:t>
            </a:r>
          </a:p>
        </p:txBody>
      </p:sp>
    </p:spTree>
    <p:extLst>
      <p:ext uri="{BB962C8B-B14F-4D97-AF65-F5344CB8AC3E}">
        <p14:creationId xmlns:p14="http://schemas.microsoft.com/office/powerpoint/2010/main" val="268560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6EA841-E7B8-0298-6FC8-793286CB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7C4954-69B5-E04D-F656-C2997D52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D63F4C-626B-C7FD-DD92-C0B4E91E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A17028-3C89-4FD8-5D62-45C8CA33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7" y="337706"/>
            <a:ext cx="10964805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D32D52-4251-3436-4C4D-A04647822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529841-27DA-49D3-9D5D-D35CBB0D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421782-F129-39D3-D5BC-B7D4F08F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F07FBC-BEB0-CB65-A53E-481EEABB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497085"/>
            <a:ext cx="9038298" cy="5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8B10D9-7E86-76D2-5A83-1D5D0583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3BF5F6-2364-1517-288A-E2E6D44B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CE777D-E07E-5C2F-43B3-EFDD1AB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4FFA736-1E08-3101-9371-82938EBC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394864"/>
            <a:ext cx="11021963" cy="60682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4E253FC-234A-B2B5-3A3F-BFC15EA9686F}"/>
              </a:ext>
            </a:extLst>
          </p:cNvPr>
          <p:cNvSpPr txBox="1"/>
          <p:nvPr/>
        </p:nvSpPr>
        <p:spPr>
          <a:xfrm>
            <a:off x="585018" y="635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Carbonyls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35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ame 11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1BF29-24E0-4C04-9B77-229E4C42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22363"/>
            <a:ext cx="424247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Complementarity</a:t>
            </a:r>
          </a:p>
        </p:txBody>
      </p:sp>
      <p:sp>
        <p:nvSpPr>
          <p:cNvPr id="32" name="Oval 23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FCD9A-68C2-453F-AAF9-5C985957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918874" y="-23359"/>
            <a:ext cx="5968946" cy="696087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5D6B-59ED-455D-BDBC-8D385C4D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5F50A-610E-4218-8D9E-CB03ABBC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7798D-86FD-4F21-85A3-180EED2E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8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A8204-E1E5-4BBD-9E81-DAD5D73F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6BC04-128B-466F-8DFD-687E560D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DD112-20BC-4866-B464-9801E100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71DED-CCB6-4F2E-BCB1-ECD59F38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0" y="991381"/>
            <a:ext cx="10719495" cy="45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7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1CC3E-C0D3-4175-A639-F4F6F2A7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AE74C-A983-4E89-AF8F-3809B496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81E5B-BA42-43A4-B948-8DE34F62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68972-C19F-4C31-813A-311B69E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6" y="1093994"/>
            <a:ext cx="11056000" cy="42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E77B-89F1-4578-B792-75F9BBF21230}" type="datetime1">
              <a:rPr lang="pt-BR" smtClean="0"/>
              <a:pPr/>
              <a:t>28/03/2023</a:t>
            </a:fld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2EF2-91E2-46E8-BB77-7070BDB1A2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luxograma: Processo 5"/>
          <p:cNvSpPr/>
          <p:nvPr/>
        </p:nvSpPr>
        <p:spPr>
          <a:xfrm>
            <a:off x="5167307" y="71415"/>
            <a:ext cx="1714512" cy="9286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Absorption IR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2166910" y="1857364"/>
            <a:ext cx="1357323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Electronic transition</a:t>
            </a:r>
          </a:p>
        </p:txBody>
      </p:sp>
      <p:sp>
        <p:nvSpPr>
          <p:cNvPr id="8" name="Fluxograma: Processo 7"/>
          <p:cNvSpPr/>
          <p:nvPr/>
        </p:nvSpPr>
        <p:spPr>
          <a:xfrm>
            <a:off x="1809720" y="71415"/>
            <a:ext cx="2286016" cy="100013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Absorption</a:t>
            </a:r>
          </a:p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(and emission) electronic</a:t>
            </a:r>
          </a:p>
        </p:txBody>
      </p:sp>
      <p:sp>
        <p:nvSpPr>
          <p:cNvPr id="9" name="Fluxograma: Processo 8"/>
          <p:cNvSpPr/>
          <p:nvPr/>
        </p:nvSpPr>
        <p:spPr>
          <a:xfrm>
            <a:off x="8167703" y="142853"/>
            <a:ext cx="1857388" cy="78581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Raman</a:t>
            </a:r>
            <a:b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Scattering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5024430" y="1785926"/>
            <a:ext cx="1928827" cy="64294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Vibrational transition</a:t>
            </a:r>
          </a:p>
        </p:txBody>
      </p:sp>
      <p:cxnSp>
        <p:nvCxnSpPr>
          <p:cNvPr id="11" name="Forma 10"/>
          <p:cNvCxnSpPr/>
          <p:nvPr/>
        </p:nvCxnSpPr>
        <p:spPr>
          <a:xfrm rot="16200000" flipH="1">
            <a:off x="2524104" y="1214423"/>
            <a:ext cx="785819" cy="5000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 rot="5400000">
            <a:off x="8703487" y="1178704"/>
            <a:ext cx="857256" cy="35719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5400000" flipH="1" flipV="1">
            <a:off x="5274463" y="1035828"/>
            <a:ext cx="857256" cy="6429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angulado 13"/>
          <p:cNvCxnSpPr/>
          <p:nvPr/>
        </p:nvCxnSpPr>
        <p:spPr>
          <a:xfrm rot="16200000" flipH="1">
            <a:off x="2488382" y="2678902"/>
            <a:ext cx="785818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uxograma: Processo 18"/>
          <p:cNvSpPr/>
          <p:nvPr/>
        </p:nvSpPr>
        <p:spPr>
          <a:xfrm>
            <a:off x="8239141" y="1785927"/>
            <a:ext cx="1857388" cy="78581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b="1" dirty="0">
                <a:ln w="50800"/>
                <a:solidFill>
                  <a:sysClr val="windowText" lastClr="000000"/>
                </a:solidFill>
              </a:rPr>
              <a:t>Inelastic scattering</a:t>
            </a:r>
          </a:p>
        </p:txBody>
      </p:sp>
      <p:sp>
        <p:nvSpPr>
          <p:cNvPr id="21" name="Fluxograma: Processo 20"/>
          <p:cNvSpPr/>
          <p:nvPr/>
        </p:nvSpPr>
        <p:spPr>
          <a:xfrm>
            <a:off x="2238350" y="3214686"/>
            <a:ext cx="1500199" cy="9286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Rotational force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m</a:t>
            </a:r>
          </a:p>
        </p:txBody>
      </p:sp>
      <p:sp>
        <p:nvSpPr>
          <p:cNvPr id="29" name="Fluxograma: Processo 28"/>
          <p:cNvSpPr/>
          <p:nvPr/>
        </p:nvSpPr>
        <p:spPr>
          <a:xfrm>
            <a:off x="5024431" y="3143248"/>
            <a:ext cx="2071703" cy="106319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Variation of the intrinsic dipole moment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Fluxograma: Processo 29"/>
          <p:cNvSpPr/>
          <p:nvPr/>
        </p:nvSpPr>
        <p:spPr>
          <a:xfrm>
            <a:off x="8310579" y="3143248"/>
            <a:ext cx="1857388" cy="107157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Radiation induces an electric </a:t>
            </a:r>
            <a:r>
              <a:rPr lang="pt-B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dipole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moment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2" name="Conector angulado 31"/>
          <p:cNvCxnSpPr>
            <a:endCxn id="29" idx="0"/>
          </p:cNvCxnSpPr>
          <p:nvPr/>
        </p:nvCxnSpPr>
        <p:spPr>
          <a:xfrm rot="16200000" flipH="1">
            <a:off x="5542355" y="2625324"/>
            <a:ext cx="714380" cy="3214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angulado 33"/>
          <p:cNvCxnSpPr/>
          <p:nvPr/>
        </p:nvCxnSpPr>
        <p:spPr>
          <a:xfrm rot="5400000">
            <a:off x="8739207" y="2857497"/>
            <a:ext cx="57150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luxograma: Processo 34"/>
          <p:cNvSpPr/>
          <p:nvPr/>
        </p:nvSpPr>
        <p:spPr>
          <a:xfrm>
            <a:off x="4095738" y="5214951"/>
            <a:ext cx="2643207" cy="135732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Different physical phenomena</a:t>
            </a:r>
          </a:p>
        </p:txBody>
      </p:sp>
      <p:sp>
        <p:nvSpPr>
          <p:cNvPr id="36" name="Fluxograma: Processo 35"/>
          <p:cNvSpPr/>
          <p:nvPr/>
        </p:nvSpPr>
        <p:spPr>
          <a:xfrm>
            <a:off x="7667638" y="4786323"/>
            <a:ext cx="2643207" cy="161185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Information on different variations in molecular structure</a:t>
            </a:r>
          </a:p>
        </p:txBody>
      </p:sp>
      <p:cxnSp>
        <p:nvCxnSpPr>
          <p:cNvPr id="39" name="Conector angulado 38"/>
          <p:cNvCxnSpPr/>
          <p:nvPr/>
        </p:nvCxnSpPr>
        <p:spPr>
          <a:xfrm rot="10800000" flipV="1">
            <a:off x="5595935" y="4214819"/>
            <a:ext cx="3214711" cy="1000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 rot="5400000">
            <a:off x="5167307" y="4643450"/>
            <a:ext cx="1000132" cy="1428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3095605" y="4143380"/>
            <a:ext cx="2214579" cy="10715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eta para a direita 49"/>
          <p:cNvSpPr/>
          <p:nvPr/>
        </p:nvSpPr>
        <p:spPr>
          <a:xfrm>
            <a:off x="6881819" y="5643579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B035-1BA8-4F1B-B7C4-6B38D54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28FA-481B-49ED-BF07-6FBC1932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757743"/>
            <a:ext cx="10515600" cy="399830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Larkin, Peter. </a:t>
            </a:r>
            <a:r>
              <a:rPr lang="en-GB" i="1" dirty="0"/>
              <a:t>Infrared and Raman spectroscopy: principles and spectral interpretation</a:t>
            </a:r>
            <a:r>
              <a:rPr lang="en-GB" dirty="0"/>
              <a:t>. Elsevier, 2017.</a:t>
            </a:r>
          </a:p>
          <a:p>
            <a:r>
              <a:rPr lang="en-GB" dirty="0"/>
              <a:t>Pavia, Donald L., et al. </a:t>
            </a:r>
            <a:r>
              <a:rPr lang="en-GB" i="1" dirty="0"/>
              <a:t>Introduction to spectroscopy</a:t>
            </a:r>
            <a:r>
              <a:rPr lang="en-GB" dirty="0"/>
              <a:t>. Cengage learning, 2014.</a:t>
            </a:r>
          </a:p>
          <a:p>
            <a:r>
              <a:rPr lang="en-GB" dirty="0" err="1"/>
              <a:t>Banwell</a:t>
            </a:r>
            <a:r>
              <a:rPr lang="en-GB" dirty="0"/>
              <a:t>, C. N. </a:t>
            </a:r>
            <a:r>
              <a:rPr lang="en-GB" i="1" dirty="0"/>
              <a:t>Fundamentals of Molecular Spectroscopy: By CN Banwell</a:t>
            </a:r>
            <a:r>
              <a:rPr lang="en-GB" dirty="0"/>
              <a:t>. New York, McGraw-Hill, 1983.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75B2-D4B9-404F-AB68-C633BD76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34F0-0272-4078-ABF1-BE90AD5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6FC1-A9BF-4281-8652-EFDEAE5A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25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CEFCF2-2ACF-4E0E-90A3-82851334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575" y="3162272"/>
            <a:ext cx="11207125" cy="320360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D96480B3-36F7-46B8-9AC5-18FE0B923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516" r="1" b="1"/>
          <a:stretch/>
        </p:blipFill>
        <p:spPr>
          <a:xfrm>
            <a:off x="495300" y="3162301"/>
            <a:ext cx="11207125" cy="3213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2C613-70DD-4492-9C9B-B593CC7B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C21F2-D009-4E49-BE77-EAF1840B975B}"/>
              </a:ext>
            </a:extLst>
          </p:cNvPr>
          <p:cNvSpPr txBox="1"/>
          <p:nvPr/>
        </p:nvSpPr>
        <p:spPr>
          <a:xfrm>
            <a:off x="5693226" y="3511007"/>
            <a:ext cx="232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Modulation of the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AC8B68-821C-CC2C-9343-1DF1D07C1778}"/>
              </a:ext>
            </a:extLst>
          </p:cNvPr>
          <p:cNvSpPr txBox="1"/>
          <p:nvPr/>
        </p:nvSpPr>
        <p:spPr>
          <a:xfrm>
            <a:off x="566225" y="540995"/>
            <a:ext cx="11059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>
                    <a:alpha val="70000"/>
                  </a:schemeClr>
                </a:solidFill>
              </a:rPr>
              <a:t>IR spectroscopy = </a:t>
            </a:r>
            <a:r>
              <a:rPr lang="en-GB" sz="2400" dirty="0">
                <a:solidFill>
                  <a:schemeClr val="tx2">
                    <a:alpha val="70000"/>
                  </a:schemeClr>
                </a:solidFill>
              </a:rPr>
              <a:t>measures electric dipole-mediated transitions (in a resonance condition) between molecular vibrational energy levels as a result of the absorption of radiation</a:t>
            </a:r>
          </a:p>
          <a:p>
            <a:endParaRPr lang="en-GB" sz="2400" dirty="0">
              <a:solidFill>
                <a:schemeClr val="tx2">
                  <a:alpha val="70000"/>
                </a:schemeClr>
              </a:solidFill>
            </a:endParaRPr>
          </a:p>
          <a:p>
            <a:r>
              <a:rPr lang="en-GB" sz="2400" b="1" dirty="0">
                <a:solidFill>
                  <a:schemeClr val="tx2">
                    <a:alpha val="70000"/>
                  </a:schemeClr>
                </a:solidFill>
              </a:rPr>
              <a:t>Raman spectroscopy = </a:t>
            </a:r>
            <a:r>
              <a:rPr lang="en-GB" sz="2400" dirty="0">
                <a:solidFill>
                  <a:schemeClr val="tx2">
                    <a:alpha val="70000"/>
                  </a:schemeClr>
                </a:solidFill>
              </a:rPr>
              <a:t>is a two-photon inelastic light-scattering event, in an off-resonance condition involving the polarizability of the molecule.</a:t>
            </a:r>
          </a:p>
        </p:txBody>
      </p:sp>
    </p:spTree>
    <p:extLst>
      <p:ext uri="{BB962C8B-B14F-4D97-AF65-F5344CB8AC3E}">
        <p14:creationId xmlns:p14="http://schemas.microsoft.com/office/powerpoint/2010/main" val="63579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E2F2C3-2C15-FD62-4A8A-5DD68ADC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644B55-620A-C7AB-A128-13501EB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34D7FE-3FA8-8E09-26DC-D012B1D2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FB44C1-81C9-E311-6F3A-84BA9238ED8C}"/>
              </a:ext>
            </a:extLst>
          </p:cNvPr>
          <p:cNvSpPr txBox="1"/>
          <p:nvPr/>
        </p:nvSpPr>
        <p:spPr>
          <a:xfrm>
            <a:off x="586737" y="513754"/>
            <a:ext cx="1101852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IR and Raman vibrational bands are characterized by:</a:t>
            </a:r>
          </a:p>
          <a:p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their frequency (energy),</a:t>
            </a:r>
            <a:br>
              <a:rPr lang="en-GB" sz="2700" dirty="0">
                <a:solidFill>
                  <a:schemeClr val="tx2">
                    <a:alpha val="70000"/>
                  </a:schemeClr>
                </a:solidFill>
              </a:rPr>
            </a:br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intensity (polar character or polarizability),</a:t>
            </a:r>
            <a:br>
              <a:rPr lang="en-GB" sz="2700" dirty="0">
                <a:solidFill>
                  <a:schemeClr val="tx2">
                    <a:alpha val="70000"/>
                  </a:schemeClr>
                </a:solidFill>
              </a:rPr>
            </a:br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band shape (environment of bonds). </a:t>
            </a:r>
          </a:p>
          <a:p>
            <a:endParaRPr lang="en-GB" sz="1200" dirty="0">
              <a:solidFill>
                <a:schemeClr val="tx2">
                  <a:alpha val="70000"/>
                </a:schemeClr>
              </a:solidFill>
            </a:endParaRPr>
          </a:p>
          <a:p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Vibrational energy levels are unique to each molecule: IR and Raman spectrum provide a “fingerprint” of a particular molecule. </a:t>
            </a:r>
          </a:p>
          <a:p>
            <a:endParaRPr lang="en-GB" sz="1400" dirty="0">
              <a:solidFill>
                <a:schemeClr val="tx2">
                  <a:alpha val="70000"/>
                </a:schemeClr>
              </a:solidFill>
            </a:endParaRPr>
          </a:p>
          <a:p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Frequencies of molecular vibrations depend on:</a:t>
            </a:r>
          </a:p>
          <a:p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the masses of the atoms,</a:t>
            </a:r>
            <a:br>
              <a:rPr lang="en-GB" sz="2700" dirty="0">
                <a:solidFill>
                  <a:schemeClr val="tx2">
                    <a:alpha val="70000"/>
                  </a:schemeClr>
                </a:solidFill>
              </a:rPr>
            </a:br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their geometric arrangement, </a:t>
            </a:r>
            <a:br>
              <a:rPr lang="en-GB" sz="2700" dirty="0">
                <a:solidFill>
                  <a:schemeClr val="tx2">
                    <a:alpha val="70000"/>
                  </a:schemeClr>
                </a:solidFill>
              </a:rPr>
            </a:br>
            <a:r>
              <a:rPr lang="en-GB" sz="2700" dirty="0">
                <a:solidFill>
                  <a:schemeClr val="tx2">
                    <a:alpha val="70000"/>
                  </a:schemeClr>
                </a:solidFill>
              </a:rPr>
              <a:t>	the strength of their chemical bonds.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83163F-A9B0-F3BE-C629-53B12E3E7F99}"/>
              </a:ext>
            </a:extLst>
          </p:cNvPr>
          <p:cNvSpPr txBox="1"/>
          <p:nvPr/>
        </p:nvSpPr>
        <p:spPr>
          <a:xfrm>
            <a:off x="4687768" y="5090547"/>
            <a:ext cx="738846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201449">
                    <a:alpha val="70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spectra provide information on molecular structure, dynamics, and environment.</a:t>
            </a:r>
          </a:p>
        </p:txBody>
      </p:sp>
      <p:sp>
        <p:nvSpPr>
          <p:cNvPr id="17" name="Seta: Dobrada para Cima 16">
            <a:extLst>
              <a:ext uri="{FF2B5EF4-FFF2-40B4-BE49-F238E27FC236}">
                <a16:creationId xmlns:a16="http://schemas.microsoft.com/office/drawing/2014/main" id="{8F7E2626-AD06-7AD2-502A-718BD2BF4E61}"/>
              </a:ext>
            </a:extLst>
          </p:cNvPr>
          <p:cNvSpPr/>
          <p:nvPr/>
        </p:nvSpPr>
        <p:spPr>
          <a:xfrm rot="5400000">
            <a:off x="4251669" y="5346166"/>
            <a:ext cx="872197" cy="5637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76CF-4946-4D50-A6F6-93470601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SYMMETRY: IR AND RAMAN ACTIVE VIBRATIONS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9DA70-2B5A-4CEE-8E79-B9E8199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7FA94-0D8E-451F-8320-D5F9D18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9529-404B-4966-B6F3-352BFF16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8366F-10C5-4B4F-89C5-0EB6BEE25F11}"/>
              </a:ext>
            </a:extLst>
          </p:cNvPr>
          <p:cNvSpPr txBox="1"/>
          <p:nvPr/>
        </p:nvSpPr>
        <p:spPr>
          <a:xfrm>
            <a:off x="548641" y="2392428"/>
            <a:ext cx="1124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general</a:t>
            </a:r>
            <a:br>
              <a:rPr lang="en-GB" sz="2400" dirty="0"/>
            </a:br>
            <a:r>
              <a:rPr lang="en-GB" sz="2400" dirty="0"/>
              <a:t>	symmetric or in-phase vibrations and non-polar groups = Raman active</a:t>
            </a:r>
            <a:br>
              <a:rPr lang="en-GB" sz="2400" dirty="0"/>
            </a:br>
            <a:r>
              <a:rPr lang="en-GB" sz="2400" dirty="0"/>
              <a:t>	asymmetric or out-of-phase vibrations and polar groups  = IR active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5F3C86-F680-9280-1FC1-477EC0FBC156}"/>
              </a:ext>
            </a:extLst>
          </p:cNvPr>
          <p:cNvSpPr txBox="1"/>
          <p:nvPr/>
        </p:nvSpPr>
        <p:spPr>
          <a:xfrm>
            <a:off x="619565" y="4243053"/>
            <a:ext cx="10723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AB008B"/>
                </a:solidFill>
              </a:rPr>
              <a:t>Rule of mutual exclusion</a:t>
            </a:r>
            <a:r>
              <a:rPr lang="en-GB" sz="2400" dirty="0">
                <a:solidFill>
                  <a:srgbClr val="AB008B"/>
                </a:solidFill>
              </a:rPr>
              <a:t>: if the molecule has </a:t>
            </a:r>
            <a:r>
              <a:rPr lang="en-GB" sz="2400" b="1" dirty="0">
                <a:solidFill>
                  <a:srgbClr val="AB008B"/>
                </a:solidFill>
              </a:rPr>
              <a:t>a centre of symmetry </a:t>
            </a:r>
            <a:r>
              <a:rPr lang="en-GB" sz="2400" dirty="0">
                <a:solidFill>
                  <a:srgbClr val="AB008B"/>
                </a:solidFill>
              </a:rPr>
              <a:t>then </a:t>
            </a:r>
            <a:r>
              <a:rPr lang="en-GB" sz="2400" b="1" dirty="0">
                <a:solidFill>
                  <a:srgbClr val="AB008B"/>
                </a:solidFill>
              </a:rPr>
              <a:t>active Raman </a:t>
            </a:r>
            <a:r>
              <a:rPr lang="en-GB" sz="2400" dirty="0">
                <a:solidFill>
                  <a:srgbClr val="AB008B"/>
                </a:solidFill>
              </a:rPr>
              <a:t>vibrations are </a:t>
            </a:r>
            <a:r>
              <a:rPr lang="en-GB" sz="2400" b="1" dirty="0">
                <a:solidFill>
                  <a:srgbClr val="AB008B"/>
                </a:solidFill>
              </a:rPr>
              <a:t>infra-red inactive</a:t>
            </a:r>
            <a:r>
              <a:rPr lang="en-GB" sz="2400" dirty="0">
                <a:solidFill>
                  <a:srgbClr val="AB008B"/>
                </a:solidFill>
              </a:rPr>
              <a:t>.</a:t>
            </a:r>
          </a:p>
          <a:p>
            <a:pPr algn="ctr"/>
            <a:r>
              <a:rPr lang="en-GB" sz="2400" dirty="0">
                <a:solidFill>
                  <a:srgbClr val="AB008B"/>
                </a:solidFill>
              </a:rPr>
              <a:t>If not, some vibrations may be both IR and Raman active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775972-148E-74A1-EE72-315967E5FCA1}"/>
              </a:ext>
            </a:extLst>
          </p:cNvPr>
          <p:cNvSpPr txBox="1"/>
          <p:nvPr/>
        </p:nvSpPr>
        <p:spPr>
          <a:xfrm>
            <a:off x="532227" y="5598378"/>
            <a:ext cx="11383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B008B"/>
                </a:solidFill>
              </a:rPr>
              <a:t>With </a:t>
            </a:r>
            <a:r>
              <a:rPr lang="en-GB" sz="2400" b="1" dirty="0">
                <a:solidFill>
                  <a:srgbClr val="AB008B"/>
                </a:solidFill>
              </a:rPr>
              <a:t>a centre of symmetry </a:t>
            </a:r>
            <a:r>
              <a:rPr lang="en-GB" sz="2400" dirty="0">
                <a:solidFill>
                  <a:srgbClr val="AB008B"/>
                </a:solidFill>
              </a:rPr>
              <a:t>no vibration can be active in both the IR and Raman spectra</a:t>
            </a:r>
          </a:p>
        </p:txBody>
      </p:sp>
    </p:spTree>
    <p:extLst>
      <p:ext uri="{BB962C8B-B14F-4D97-AF65-F5344CB8AC3E}">
        <p14:creationId xmlns:p14="http://schemas.microsoft.com/office/powerpoint/2010/main" val="316812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BC39F5-8D85-C184-1EC7-EF9E9862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CA2835-D758-71F6-21EF-6C14DD82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C22214-A425-586C-D801-69CBA524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3D3CE2-7E71-157E-B7CB-09420032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2" r="12294"/>
          <a:stretch/>
        </p:blipFill>
        <p:spPr>
          <a:xfrm>
            <a:off x="1967132" y="1069308"/>
            <a:ext cx="8257736" cy="523407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5945459-6A98-5D6A-4793-3242EAA77A96}"/>
              </a:ext>
            </a:extLst>
          </p:cNvPr>
          <p:cNvGrpSpPr/>
          <p:nvPr/>
        </p:nvGrpSpPr>
        <p:grpSpPr>
          <a:xfrm>
            <a:off x="1265234" y="2123668"/>
            <a:ext cx="373320" cy="281520"/>
            <a:chOff x="1265234" y="2123668"/>
            <a:chExt cx="3733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D25F9C68-F53C-535E-7B01-F3EE37B98DD1}"/>
                    </a:ext>
                  </a:extLst>
                </p14:cNvPr>
                <p14:cNvContentPartPr/>
                <p14:nvPr/>
              </p14:nvContentPartPr>
              <p14:xfrm>
                <a:off x="1265234" y="2123668"/>
                <a:ext cx="14760" cy="2815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D25F9C68-F53C-535E-7B01-F3EE37B98D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56234" y="2114668"/>
                  <a:ext cx="32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6A988D4-45BD-332A-5C7D-6009D923C6E3}"/>
                    </a:ext>
                  </a:extLst>
                </p14:cNvPr>
                <p14:cNvContentPartPr/>
                <p14:nvPr/>
              </p14:nvContentPartPr>
              <p14:xfrm>
                <a:off x="1434434" y="2138068"/>
                <a:ext cx="27360" cy="2239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6A988D4-45BD-332A-5C7D-6009D923C6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5434" y="2129068"/>
                  <a:ext cx="45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B2C407BB-6D10-D860-2AF9-C12B4C143799}"/>
                    </a:ext>
                  </a:extLst>
                </p14:cNvPr>
                <p14:cNvContentPartPr/>
                <p14:nvPr/>
              </p14:nvContentPartPr>
              <p14:xfrm>
                <a:off x="1307714" y="2264068"/>
                <a:ext cx="109440" cy="288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B2C407BB-6D10-D860-2AF9-C12B4C1437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99074" y="2255428"/>
                  <a:ext cx="12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351CA32-2124-51BE-CEDC-5C806A314D25}"/>
                    </a:ext>
                  </a:extLst>
                </p14:cNvPr>
                <p14:cNvContentPartPr/>
                <p14:nvPr/>
              </p14:nvContentPartPr>
              <p14:xfrm>
                <a:off x="1504994" y="2237428"/>
                <a:ext cx="133560" cy="1292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351CA32-2124-51BE-CEDC-5C806A314D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95994" y="2228788"/>
                  <a:ext cx="151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04338DC-A5B5-3037-4FD2-7B7F1F6DDEF8}"/>
              </a:ext>
            </a:extLst>
          </p:cNvPr>
          <p:cNvGrpSpPr/>
          <p:nvPr/>
        </p:nvGrpSpPr>
        <p:grpSpPr>
          <a:xfrm>
            <a:off x="1236434" y="3812339"/>
            <a:ext cx="402120" cy="184320"/>
            <a:chOff x="5485874" y="702748"/>
            <a:chExt cx="4021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FBA1FB1F-1375-5D18-3BA4-DABE83C44120}"/>
                    </a:ext>
                  </a:extLst>
                </p14:cNvPr>
                <p14:cNvContentPartPr/>
                <p14:nvPr/>
              </p14:nvContentPartPr>
              <p14:xfrm>
                <a:off x="5485874" y="714268"/>
                <a:ext cx="240840" cy="172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FBA1FB1F-1375-5D18-3BA4-DABE83C441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6874" y="705268"/>
                  <a:ext cx="258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C4ADB59-2EF9-7FD2-2181-13256716A06E}"/>
                    </a:ext>
                  </a:extLst>
                </p14:cNvPr>
                <p14:cNvContentPartPr/>
                <p14:nvPr/>
              </p14:nvContentPartPr>
              <p14:xfrm>
                <a:off x="5781434" y="702748"/>
                <a:ext cx="106560" cy="1292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C4ADB59-2EF9-7FD2-2181-13256716A0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2794" y="694108"/>
                  <a:ext cx="124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5141A38-EEDB-E2F2-34E8-E791FE5C986E}"/>
              </a:ext>
            </a:extLst>
          </p:cNvPr>
          <p:cNvGrpSpPr/>
          <p:nvPr/>
        </p:nvGrpSpPr>
        <p:grpSpPr>
          <a:xfrm>
            <a:off x="830714" y="5233350"/>
            <a:ext cx="1293120" cy="363960"/>
            <a:chOff x="10001354" y="1715788"/>
            <a:chExt cx="12931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0E90AD2B-1EE2-DF01-E8B5-4DEC2EF46CB3}"/>
                    </a:ext>
                  </a:extLst>
                </p14:cNvPr>
                <p14:cNvContentPartPr/>
                <p14:nvPr/>
              </p14:nvContentPartPr>
              <p14:xfrm>
                <a:off x="10001354" y="1715788"/>
                <a:ext cx="547200" cy="227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0E90AD2B-1EE2-DF01-E8B5-4DEC2EF46C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92714" y="1706788"/>
                  <a:ext cx="56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DD8FB7F2-2A5E-50A6-6FF3-52F0316AEEAA}"/>
                    </a:ext>
                  </a:extLst>
                </p14:cNvPr>
                <p14:cNvContentPartPr/>
                <p14:nvPr/>
              </p14:nvContentPartPr>
              <p14:xfrm>
                <a:off x="10620914" y="1757548"/>
                <a:ext cx="673560" cy="3222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DD8FB7F2-2A5E-50A6-6FF3-52F0316AEE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12274" y="1748908"/>
                  <a:ext cx="691200" cy="33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A06D708-3016-32B9-6C81-4BF83B6C64C0}"/>
              </a:ext>
            </a:extLst>
          </p:cNvPr>
          <p:cNvSpPr txBox="1"/>
          <p:nvPr/>
        </p:nvSpPr>
        <p:spPr>
          <a:xfrm>
            <a:off x="411240" y="505832"/>
            <a:ext cx="1136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Vibrations that retain the centre of symmetry generate a change in the polarizability during the vibration but no change in a dipole moment.</a:t>
            </a:r>
          </a:p>
        </p:txBody>
      </p:sp>
    </p:spTree>
    <p:extLst>
      <p:ext uri="{BB962C8B-B14F-4D97-AF65-F5344CB8AC3E}">
        <p14:creationId xmlns:p14="http://schemas.microsoft.com/office/powerpoint/2010/main" val="16638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D13D1F-8B77-C73E-7EC8-042A2D4F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B7F9F5-62E8-99A4-837E-520F706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36A8B2-85CF-C672-2BBE-F0BE69CE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1CF7F80-F5EC-4157-283F-766D855E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34" y="517003"/>
            <a:ext cx="5593666" cy="58239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666B7C-F034-2350-246A-15DB1046465F}"/>
              </a:ext>
            </a:extLst>
          </p:cNvPr>
          <p:cNvSpPr txBox="1"/>
          <p:nvPr/>
        </p:nvSpPr>
        <p:spPr>
          <a:xfrm>
            <a:off x="5922498" y="2472625"/>
            <a:ext cx="57671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Vibrations that do not retain the centre of symmetry may display a change in the dipole moment and may have other suitable symmetry elements so that some vibrations will be active only in Raman or only in the IR.</a:t>
            </a:r>
          </a:p>
        </p:txBody>
      </p:sp>
    </p:spTree>
    <p:extLst>
      <p:ext uri="{BB962C8B-B14F-4D97-AF65-F5344CB8AC3E}">
        <p14:creationId xmlns:p14="http://schemas.microsoft.com/office/powerpoint/2010/main" val="36093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A0F1-12B4-4769-87B8-4E8999D1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65" y="290351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In a typical Raman experiment: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90AFA-49E1-4EDB-830B-10311E9D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02E4A-CE8B-4093-9644-6E35D087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51076-E2AE-4E27-81BA-710F94E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5677C-D528-46E2-AE12-12896ADF7771}"/>
              </a:ext>
            </a:extLst>
          </p:cNvPr>
          <p:cNvSpPr txBox="1"/>
          <p:nvPr/>
        </p:nvSpPr>
        <p:spPr>
          <a:xfrm>
            <a:off x="1257300" y="1315017"/>
            <a:ext cx="500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laser</a:t>
            </a:r>
            <a:r>
              <a:rPr lang="en-GB" dirty="0"/>
              <a:t> as excitation source (monochromatic): </a:t>
            </a:r>
            <a:br>
              <a:rPr lang="en-GB" dirty="0"/>
            </a:br>
            <a:r>
              <a:rPr lang="en-GB" dirty="0"/>
              <a:t>	UV-visible, </a:t>
            </a:r>
          </a:p>
          <a:p>
            <a:r>
              <a:rPr lang="en-GB" dirty="0"/>
              <a:t>	near-IR (785 and 1064 nm)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CE579-7B9D-458C-B3F9-A06E2E94AD20}"/>
              </a:ext>
            </a:extLst>
          </p:cNvPr>
          <p:cNvSpPr txBox="1"/>
          <p:nvPr/>
        </p:nvSpPr>
        <p:spPr>
          <a:xfrm>
            <a:off x="6968435" y="1776682"/>
            <a:ext cx="4259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reduced fluorescence interference, but can cause thermal decomposition of the sample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14613FC-9F8A-6BED-F4BA-4618AA92B051}"/>
              </a:ext>
            </a:extLst>
          </p:cNvPr>
          <p:cNvSpPr/>
          <p:nvPr/>
        </p:nvSpPr>
        <p:spPr>
          <a:xfrm>
            <a:off x="5562600" y="1955800"/>
            <a:ext cx="1066800" cy="282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DA6ACBC-E7B3-7ACF-E7F9-0DE812B1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6" y="2418089"/>
            <a:ext cx="5544324" cy="382958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39BE1F-5ECF-87CC-311E-FFB3D8394344}"/>
              </a:ext>
            </a:extLst>
          </p:cNvPr>
          <p:cNvSpPr txBox="1"/>
          <p:nvPr/>
        </p:nvSpPr>
        <p:spPr>
          <a:xfrm>
            <a:off x="6096000" y="3246977"/>
            <a:ext cx="53928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GB" dirty="0"/>
              <a:t>90° collection geometry (refractive optics)</a:t>
            </a:r>
          </a:p>
          <a:p>
            <a:pPr marL="342900" indent="-342900">
              <a:buAutoNum type="alphaLcParenBoth"/>
            </a:pPr>
            <a:endParaRPr lang="en-GB" dirty="0"/>
          </a:p>
          <a:p>
            <a:pPr marL="342900" indent="-342900">
              <a:buAutoNum type="alphaLcParenBoth"/>
            </a:pPr>
            <a:endParaRPr lang="en-GB" dirty="0"/>
          </a:p>
          <a:p>
            <a:pPr marL="342900" indent="-342900">
              <a:buAutoNum type="alphaLcParenBoth"/>
            </a:pPr>
            <a:endParaRPr lang="en-GB" dirty="0"/>
          </a:p>
          <a:p>
            <a:r>
              <a:rPr lang="en-GB" dirty="0"/>
              <a:t> (b) 180 ° backscattering collection geometry (reflective optics), common in FT-Raman</a:t>
            </a:r>
          </a:p>
        </p:txBody>
      </p:sp>
    </p:spTree>
    <p:extLst>
      <p:ext uri="{BB962C8B-B14F-4D97-AF65-F5344CB8AC3E}">
        <p14:creationId xmlns:p14="http://schemas.microsoft.com/office/powerpoint/2010/main" val="288951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D3C40-BB6F-5534-214A-128BB589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03237"/>
            <a:ext cx="11290300" cy="1325563"/>
          </a:xfrm>
        </p:spPr>
        <p:txBody>
          <a:bodyPr>
            <a:noAutofit/>
          </a:bodyPr>
          <a:lstStyle/>
          <a:p>
            <a:r>
              <a:rPr lang="en-GB" sz="4400" dirty="0">
                <a:effectLst/>
                <a:latin typeface="Arial" panose="020B0604020202020204" pitchFamily="34" charset="0"/>
              </a:rPr>
              <a:t>Environmental Dependence of Vibrational Spectra</a:t>
            </a:r>
            <a:endParaRPr lang="en-GB" sz="440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EF4D61-E018-F96E-7320-EF0A8CCD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C8A317-A8A5-B37C-C408-F3928B3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41AA56-8644-7B27-FCC4-C4D27525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D30344-9835-F824-889F-FB2B1CC818C4}"/>
              </a:ext>
            </a:extLst>
          </p:cNvPr>
          <p:cNvSpPr txBox="1"/>
          <p:nvPr/>
        </p:nvSpPr>
        <p:spPr>
          <a:xfrm>
            <a:off x="571500" y="1954712"/>
            <a:ext cx="11112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IR and Raman spectra are significantly different for molecules in the gaseous, liquid, or solid state.</a:t>
            </a:r>
          </a:p>
          <a:p>
            <a:r>
              <a:rPr lang="en-GB" dirty="0"/>
              <a:t>Gaseous state: the molecules can be considered to be non-interacting and can rotate freely with a characteristic angular momentum.</a:t>
            </a:r>
          </a:p>
          <a:p>
            <a:endParaRPr lang="en-GB" dirty="0"/>
          </a:p>
          <a:p>
            <a:r>
              <a:rPr lang="en-GB" dirty="0"/>
              <a:t>Coupling of the vibrational transition with the rotational degrees of freedom of the molecule occurs resulting in band structure that is highly characteristic of the molecular structure and rotational e vibrational interactions (rotational fine structure can be observed)</a:t>
            </a:r>
          </a:p>
          <a:p>
            <a:endParaRPr lang="en-GB" dirty="0"/>
          </a:p>
          <a:p>
            <a:r>
              <a:rPr lang="en-GB" dirty="0"/>
              <a:t>hydrogen bonding to an X-H group results in a decrease in the X-H stretching frequency accompanied by a broadening and intensification of this band. Both OH and NH groups are found to show highly characteristic changes with hydrogen bonding.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56140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1628</TotalTime>
  <Words>1020</Words>
  <Application>Microsoft Office PowerPoint</Application>
  <PresentationFormat>Widescreen</PresentationFormat>
  <Paragraphs>161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Avenir Next LT Pro</vt:lpstr>
      <vt:lpstr>Calibri</vt:lpstr>
      <vt:lpstr>Courier New</vt:lpstr>
      <vt:lpstr>Sabon Next LT</vt:lpstr>
      <vt:lpstr>Symbol</vt:lpstr>
      <vt:lpstr>Times New Roman</vt:lpstr>
      <vt:lpstr>Wingdings</vt:lpstr>
      <vt:lpstr>LuminousVTI</vt:lpstr>
      <vt:lpstr>Analysis Mat: UV, IR</vt:lpstr>
      <vt:lpstr>IR x RAMAN</vt:lpstr>
      <vt:lpstr>Apresentação do PowerPoint</vt:lpstr>
      <vt:lpstr>Apresentação do PowerPoint</vt:lpstr>
      <vt:lpstr>SYMMETRY: IR AND RAMAN ACTIVE VIBRATIONS</vt:lpstr>
      <vt:lpstr>Apresentação do PowerPoint</vt:lpstr>
      <vt:lpstr>Apresentação do PowerPoint</vt:lpstr>
      <vt:lpstr>In a typical Raman experiment:</vt:lpstr>
      <vt:lpstr>Environmental Dependence of Vibrational Spectra</vt:lpstr>
      <vt:lpstr>FERMI RESONANCE</vt:lpstr>
      <vt:lpstr>Apresentação do PowerPoint</vt:lpstr>
      <vt:lpstr>IR and Raman Spectra-Structure Correlations: Characteristic Group Frequencies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Complementarity</vt:lpstr>
      <vt:lpstr>Apresentação do PowerPoint</vt:lpstr>
      <vt:lpstr>Apresentação do PowerPoint</vt:lpstr>
      <vt:lpstr>Apresentação do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Patricia Targon Campana</dc:creator>
  <cp:lastModifiedBy>Patricia Targon Campana</cp:lastModifiedBy>
  <cp:revision>194</cp:revision>
  <dcterms:created xsi:type="dcterms:W3CDTF">2022-03-05T07:32:37Z</dcterms:created>
  <dcterms:modified xsi:type="dcterms:W3CDTF">2023-03-28T14:48:12Z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