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344" r:id="rId3"/>
    <p:sldId id="302" r:id="rId4"/>
    <p:sldId id="301" r:id="rId5"/>
    <p:sldId id="358" r:id="rId6"/>
    <p:sldId id="390" r:id="rId7"/>
    <p:sldId id="421" r:id="rId8"/>
    <p:sldId id="422" r:id="rId9"/>
    <p:sldId id="424" r:id="rId10"/>
    <p:sldId id="420" r:id="rId11"/>
    <p:sldId id="426" r:id="rId12"/>
    <p:sldId id="388" r:id="rId13"/>
    <p:sldId id="417" r:id="rId14"/>
    <p:sldId id="348" r:id="rId15"/>
    <p:sldId id="404" r:id="rId16"/>
    <p:sldId id="392" r:id="rId17"/>
    <p:sldId id="412" r:id="rId18"/>
    <p:sldId id="335" r:id="rId19"/>
    <p:sldId id="352" r:id="rId20"/>
    <p:sldId id="353" r:id="rId21"/>
    <p:sldId id="356" r:id="rId22"/>
    <p:sldId id="425" r:id="rId23"/>
    <p:sldId id="361" r:id="rId24"/>
    <p:sldId id="363" r:id="rId25"/>
    <p:sldId id="364" r:id="rId26"/>
    <p:sldId id="365" r:id="rId27"/>
    <p:sldId id="367" r:id="rId28"/>
    <p:sldId id="33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2662" autoAdjust="0"/>
  </p:normalViewPr>
  <p:slideViewPr>
    <p:cSldViewPr snapToGrid="0">
      <p:cViewPr varScale="1">
        <p:scale>
          <a:sx n="59" d="100"/>
          <a:sy n="59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C2A2E-9887-46AA-B01E-F5885917B1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82DA369-E91E-460B-946C-311DB08A5306}">
      <dgm:prSet phldrT="[Texto]"/>
      <dgm:spPr/>
      <dgm:t>
        <a:bodyPr/>
        <a:lstStyle/>
        <a:p>
          <a:r>
            <a:rPr lang="pt-BR" b="1" dirty="0"/>
            <a:t>Paradigma Moderno de Ciência </a:t>
          </a:r>
        </a:p>
      </dgm:t>
    </dgm:pt>
    <dgm:pt modelId="{A1F4DC9C-FC71-42A3-862E-0611B4739D7F}" type="parTrans" cxnId="{0DE45C21-8BD9-4A2A-A781-A796AAD73D21}">
      <dgm:prSet/>
      <dgm:spPr/>
      <dgm:t>
        <a:bodyPr/>
        <a:lstStyle/>
        <a:p>
          <a:endParaRPr lang="pt-BR"/>
        </a:p>
      </dgm:t>
    </dgm:pt>
    <dgm:pt modelId="{827C83B7-95F2-40EF-AD0E-238AB6E459AD}" type="sibTrans" cxnId="{0DE45C21-8BD9-4A2A-A781-A796AAD73D21}">
      <dgm:prSet/>
      <dgm:spPr/>
      <dgm:t>
        <a:bodyPr/>
        <a:lstStyle/>
        <a:p>
          <a:endParaRPr lang="pt-BR"/>
        </a:p>
      </dgm:t>
    </dgm:pt>
    <dgm:pt modelId="{BCD3991C-205C-4A2D-9C4E-2134F8DF9F3E}">
      <dgm:prSet phldrT="[Texto]"/>
      <dgm:spPr/>
      <dgm:t>
        <a:bodyPr/>
        <a:lstStyle/>
        <a:p>
          <a:r>
            <a:rPr lang="pt-BR" b="1"/>
            <a:t>Racionalidade</a:t>
          </a:r>
        </a:p>
      </dgm:t>
    </dgm:pt>
    <dgm:pt modelId="{3E2064F8-3096-4C62-BE41-A88C1EEC8F44}" type="parTrans" cxnId="{44B9B516-2D3B-4C49-AB12-F22028153B4F}">
      <dgm:prSet/>
      <dgm:spPr/>
      <dgm:t>
        <a:bodyPr/>
        <a:lstStyle/>
        <a:p>
          <a:endParaRPr lang="pt-BR"/>
        </a:p>
      </dgm:t>
    </dgm:pt>
    <dgm:pt modelId="{57DAE7BC-854E-4A51-938E-0B45A0CF05AF}" type="sibTrans" cxnId="{44B9B516-2D3B-4C49-AB12-F22028153B4F}">
      <dgm:prSet/>
      <dgm:spPr/>
      <dgm:t>
        <a:bodyPr/>
        <a:lstStyle/>
        <a:p>
          <a:endParaRPr lang="pt-BR"/>
        </a:p>
      </dgm:t>
    </dgm:pt>
    <dgm:pt modelId="{C49FA675-260C-44F4-80A3-686E0EC49CA2}">
      <dgm:prSet/>
      <dgm:spPr/>
      <dgm:t>
        <a:bodyPr/>
        <a:lstStyle/>
        <a:p>
          <a:r>
            <a:rPr lang="pt-BR" b="1" dirty="0"/>
            <a:t>Paradigma Emergente </a:t>
          </a:r>
        </a:p>
      </dgm:t>
    </dgm:pt>
    <dgm:pt modelId="{5F72363D-7103-478F-A9DB-E48EFC3183F1}" type="parTrans" cxnId="{BD811BA9-CB5B-4D4B-8C0B-078CD644FB9E}">
      <dgm:prSet/>
      <dgm:spPr/>
      <dgm:t>
        <a:bodyPr/>
        <a:lstStyle/>
        <a:p>
          <a:endParaRPr lang="pt-BR"/>
        </a:p>
      </dgm:t>
    </dgm:pt>
    <dgm:pt modelId="{60DDA81E-E9A5-44D9-9F1E-CF859B18348A}" type="sibTrans" cxnId="{BD811BA9-CB5B-4D4B-8C0B-078CD644FB9E}">
      <dgm:prSet/>
      <dgm:spPr/>
      <dgm:t>
        <a:bodyPr/>
        <a:lstStyle/>
        <a:p>
          <a:endParaRPr lang="pt-BR"/>
        </a:p>
      </dgm:t>
    </dgm:pt>
    <dgm:pt modelId="{9D514CD2-9C0A-46B4-BBD2-66FBC1F05901}">
      <dgm:prSet/>
      <dgm:spPr/>
      <dgm:t>
        <a:bodyPr/>
        <a:lstStyle/>
        <a:p>
          <a:r>
            <a:rPr lang="pt-BR" b="1" dirty="0"/>
            <a:t>Desafia a estrutura hierárquica do conhecimento e do poder</a:t>
          </a:r>
        </a:p>
      </dgm:t>
    </dgm:pt>
    <dgm:pt modelId="{BE215AA9-66D1-4B30-A48A-C74E14E6F3C9}" type="parTrans" cxnId="{F24EF86F-C77D-4E6B-8904-55FB00217F19}">
      <dgm:prSet/>
      <dgm:spPr/>
      <dgm:t>
        <a:bodyPr/>
        <a:lstStyle/>
        <a:p>
          <a:endParaRPr lang="pt-BR"/>
        </a:p>
      </dgm:t>
    </dgm:pt>
    <dgm:pt modelId="{4501602F-FD58-429E-8503-4B6F22F9E179}" type="sibTrans" cxnId="{F24EF86F-C77D-4E6B-8904-55FB00217F19}">
      <dgm:prSet/>
      <dgm:spPr/>
      <dgm:t>
        <a:bodyPr/>
        <a:lstStyle/>
        <a:p>
          <a:endParaRPr lang="pt-BR"/>
        </a:p>
      </dgm:t>
    </dgm:pt>
    <dgm:pt modelId="{43086C8E-B4E6-4A15-9A52-AC1287F929ED}">
      <dgm:prSet/>
      <dgm:spPr/>
      <dgm:t>
        <a:bodyPr/>
        <a:lstStyle/>
        <a:p>
          <a:r>
            <a:rPr lang="pt-BR" b="1" dirty="0"/>
            <a:t>Pensamento pós-moderno</a:t>
          </a:r>
        </a:p>
      </dgm:t>
    </dgm:pt>
    <dgm:pt modelId="{746C884F-C448-410D-9200-3FAFCF511F6E}" type="parTrans" cxnId="{271742F1-DC0A-4DFA-8031-3EC6D230BAEB}">
      <dgm:prSet/>
      <dgm:spPr/>
      <dgm:t>
        <a:bodyPr/>
        <a:lstStyle/>
        <a:p>
          <a:endParaRPr lang="pt-BR"/>
        </a:p>
      </dgm:t>
    </dgm:pt>
    <dgm:pt modelId="{0F3FFD91-39CC-4CFB-89A0-C35B52B6E61D}" type="sibTrans" cxnId="{271742F1-DC0A-4DFA-8031-3EC6D230BAEB}">
      <dgm:prSet/>
      <dgm:spPr/>
      <dgm:t>
        <a:bodyPr/>
        <a:lstStyle/>
        <a:p>
          <a:endParaRPr lang="pt-BR"/>
        </a:p>
      </dgm:t>
    </dgm:pt>
    <dgm:pt modelId="{9BA5CF48-17CB-4557-ABE5-25A73C6AF7C8}">
      <dgm:prSet phldrT="[Texto]"/>
      <dgm:spPr/>
      <dgm:t>
        <a:bodyPr/>
        <a:lstStyle/>
        <a:p>
          <a:r>
            <a:rPr lang="pt-BR" b="1"/>
            <a:t>Currículo Fragmentado</a:t>
          </a:r>
        </a:p>
      </dgm:t>
    </dgm:pt>
    <dgm:pt modelId="{0FEF2166-1EE8-47FC-AA93-277EE0CAE831}" type="parTrans" cxnId="{E3AFE664-3824-4B03-887D-8AE1ADBA5369}">
      <dgm:prSet/>
      <dgm:spPr/>
      <dgm:t>
        <a:bodyPr/>
        <a:lstStyle/>
        <a:p>
          <a:endParaRPr lang="pt-BR"/>
        </a:p>
      </dgm:t>
    </dgm:pt>
    <dgm:pt modelId="{2FFD961E-0D18-4814-8D1A-EA8FB82FC4DF}" type="sibTrans" cxnId="{E3AFE664-3824-4B03-887D-8AE1ADBA5369}">
      <dgm:prSet/>
      <dgm:spPr/>
    </dgm:pt>
    <dgm:pt modelId="{301FD935-2B2F-4B4B-B097-934AD1B95601}">
      <dgm:prSet phldrT="[Texto]"/>
      <dgm:spPr/>
      <dgm:t>
        <a:bodyPr/>
        <a:lstStyle/>
        <a:p>
          <a:r>
            <a:rPr lang="pt-BR" b="1"/>
            <a:t>Negação do pensamento dominante (fé X razão</a:t>
          </a:r>
        </a:p>
      </dgm:t>
    </dgm:pt>
    <dgm:pt modelId="{97B92A6E-C3CE-4534-8EC0-24310280A850}" type="parTrans" cxnId="{79771FCF-9410-4F41-864B-0AFCF095EBD7}">
      <dgm:prSet/>
      <dgm:spPr/>
      <dgm:t>
        <a:bodyPr/>
        <a:lstStyle/>
        <a:p>
          <a:endParaRPr lang="pt-BR"/>
        </a:p>
      </dgm:t>
    </dgm:pt>
    <dgm:pt modelId="{9EDCD949-CF6F-4AE5-BD50-D04F30AA7E90}" type="sibTrans" cxnId="{79771FCF-9410-4F41-864B-0AFCF095EBD7}">
      <dgm:prSet/>
      <dgm:spPr/>
    </dgm:pt>
    <dgm:pt modelId="{AD699212-E132-460C-A059-92128DCE8B52}">
      <dgm:prSet phldrT="[Texto]"/>
      <dgm:spPr/>
      <dgm:t>
        <a:bodyPr/>
        <a:lstStyle/>
        <a:p>
          <a:r>
            <a:rPr lang="pt-BR" b="1"/>
            <a:t>Domínio  da natureza</a:t>
          </a:r>
        </a:p>
      </dgm:t>
    </dgm:pt>
    <dgm:pt modelId="{B4B24BFB-CBB5-4FEC-BFDB-3C0E16B90AAA}" type="parTrans" cxnId="{FA38150C-8C2C-473E-9E0F-8C856A5D459C}">
      <dgm:prSet/>
      <dgm:spPr/>
      <dgm:t>
        <a:bodyPr/>
        <a:lstStyle/>
        <a:p>
          <a:endParaRPr lang="pt-BR"/>
        </a:p>
      </dgm:t>
    </dgm:pt>
    <dgm:pt modelId="{0A50168C-19FE-4D53-ADE7-CE5F5E16DB6D}" type="sibTrans" cxnId="{FA38150C-8C2C-473E-9E0F-8C856A5D459C}">
      <dgm:prSet/>
      <dgm:spPr/>
    </dgm:pt>
    <dgm:pt modelId="{F1E1B4A7-3071-4361-8B93-1BCAF0C2A100}" type="pres">
      <dgm:prSet presAssocID="{640C2A2E-9887-46AA-B01E-F5885917B151}" presName="linear" presStyleCnt="0">
        <dgm:presLayoutVars>
          <dgm:animLvl val="lvl"/>
          <dgm:resizeHandles val="exact"/>
        </dgm:presLayoutVars>
      </dgm:prSet>
      <dgm:spPr/>
    </dgm:pt>
    <dgm:pt modelId="{7C99CC87-474E-41BE-8C2E-2FCBA422FBF8}" type="pres">
      <dgm:prSet presAssocID="{682DA369-E91E-460B-946C-311DB08A5306}" presName="parentText" presStyleLbl="node1" presStyleIdx="0" presStyleCnt="2" custScaleY="220136">
        <dgm:presLayoutVars>
          <dgm:chMax val="0"/>
          <dgm:bulletEnabled val="1"/>
        </dgm:presLayoutVars>
      </dgm:prSet>
      <dgm:spPr/>
    </dgm:pt>
    <dgm:pt modelId="{8E355857-99E3-481B-BA32-13AFB7FDA792}" type="pres">
      <dgm:prSet presAssocID="{682DA369-E91E-460B-946C-311DB08A5306}" presName="childText" presStyleLbl="revTx" presStyleIdx="0" presStyleCnt="2">
        <dgm:presLayoutVars>
          <dgm:bulletEnabled val="1"/>
        </dgm:presLayoutVars>
      </dgm:prSet>
      <dgm:spPr/>
    </dgm:pt>
    <dgm:pt modelId="{6D9409A7-7D85-4044-A85B-678A3419E7CD}" type="pres">
      <dgm:prSet presAssocID="{C49FA675-260C-44F4-80A3-686E0EC49CA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0186E4D-EFA6-4408-9508-AED46280775B}" type="pres">
      <dgm:prSet presAssocID="{C49FA675-260C-44F4-80A3-686E0EC49CA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38150C-8C2C-473E-9E0F-8C856A5D459C}" srcId="{682DA369-E91E-460B-946C-311DB08A5306}" destId="{AD699212-E132-460C-A059-92128DCE8B52}" srcOrd="1" destOrd="0" parTransId="{B4B24BFB-CBB5-4FEC-BFDB-3C0E16B90AAA}" sibTransId="{0A50168C-19FE-4D53-ADE7-CE5F5E16DB6D}"/>
    <dgm:cxn modelId="{7077800D-F98A-4672-871F-4141C87F1086}" type="presOf" srcId="{640C2A2E-9887-46AA-B01E-F5885917B151}" destId="{F1E1B4A7-3071-4361-8B93-1BCAF0C2A100}" srcOrd="0" destOrd="0" presId="urn:microsoft.com/office/officeart/2005/8/layout/vList2"/>
    <dgm:cxn modelId="{44B9B516-2D3B-4C49-AB12-F22028153B4F}" srcId="{682DA369-E91E-460B-946C-311DB08A5306}" destId="{BCD3991C-205C-4A2D-9C4E-2134F8DF9F3E}" srcOrd="0" destOrd="0" parTransId="{3E2064F8-3096-4C62-BE41-A88C1EEC8F44}" sibTransId="{57DAE7BC-854E-4A51-938E-0B45A0CF05AF}"/>
    <dgm:cxn modelId="{0DE45C21-8BD9-4A2A-A781-A796AAD73D21}" srcId="{640C2A2E-9887-46AA-B01E-F5885917B151}" destId="{682DA369-E91E-460B-946C-311DB08A5306}" srcOrd="0" destOrd="0" parTransId="{A1F4DC9C-FC71-42A3-862E-0611B4739D7F}" sibTransId="{827C83B7-95F2-40EF-AD0E-238AB6E459AD}"/>
    <dgm:cxn modelId="{4F8D8B21-0843-4804-AED0-48602A9B89C4}" type="presOf" srcId="{9D514CD2-9C0A-46B4-BBD2-66FBC1F05901}" destId="{30186E4D-EFA6-4408-9508-AED46280775B}" srcOrd="0" destOrd="0" presId="urn:microsoft.com/office/officeart/2005/8/layout/vList2"/>
    <dgm:cxn modelId="{E3AFE664-3824-4B03-887D-8AE1ADBA5369}" srcId="{682DA369-E91E-460B-946C-311DB08A5306}" destId="{9BA5CF48-17CB-4557-ABE5-25A73C6AF7C8}" srcOrd="3" destOrd="0" parTransId="{0FEF2166-1EE8-47FC-AA93-277EE0CAE831}" sibTransId="{2FFD961E-0D18-4814-8D1A-EA8FB82FC4DF}"/>
    <dgm:cxn modelId="{8E071E6A-F621-4C51-9FCB-DCBEBFAC2861}" type="presOf" srcId="{43086C8E-B4E6-4A15-9A52-AC1287F929ED}" destId="{30186E4D-EFA6-4408-9508-AED46280775B}" srcOrd="0" destOrd="1" presId="urn:microsoft.com/office/officeart/2005/8/layout/vList2"/>
    <dgm:cxn modelId="{F24EF86F-C77D-4E6B-8904-55FB00217F19}" srcId="{C49FA675-260C-44F4-80A3-686E0EC49CA2}" destId="{9D514CD2-9C0A-46B4-BBD2-66FBC1F05901}" srcOrd="0" destOrd="0" parTransId="{BE215AA9-66D1-4B30-A48A-C74E14E6F3C9}" sibTransId="{4501602F-FD58-429E-8503-4B6F22F9E179}"/>
    <dgm:cxn modelId="{F1466F59-5674-4521-A546-3F746F371AB2}" type="presOf" srcId="{AD699212-E132-460C-A059-92128DCE8B52}" destId="{8E355857-99E3-481B-BA32-13AFB7FDA792}" srcOrd="0" destOrd="1" presId="urn:microsoft.com/office/officeart/2005/8/layout/vList2"/>
    <dgm:cxn modelId="{0FD3005A-318F-4EC9-BA3B-1F5904BE7045}" type="presOf" srcId="{BCD3991C-205C-4A2D-9C4E-2134F8DF9F3E}" destId="{8E355857-99E3-481B-BA32-13AFB7FDA792}" srcOrd="0" destOrd="0" presId="urn:microsoft.com/office/officeart/2005/8/layout/vList2"/>
    <dgm:cxn modelId="{89F30B80-6D44-4AEE-B1AD-3383FA587230}" type="presOf" srcId="{682DA369-E91E-460B-946C-311DB08A5306}" destId="{7C99CC87-474E-41BE-8C2E-2FCBA422FBF8}" srcOrd="0" destOrd="0" presId="urn:microsoft.com/office/officeart/2005/8/layout/vList2"/>
    <dgm:cxn modelId="{20CDD997-9F88-4BE4-A22B-DC1647469C8D}" type="presOf" srcId="{301FD935-2B2F-4B4B-B097-934AD1B95601}" destId="{8E355857-99E3-481B-BA32-13AFB7FDA792}" srcOrd="0" destOrd="2" presId="urn:microsoft.com/office/officeart/2005/8/layout/vList2"/>
    <dgm:cxn modelId="{BD811BA9-CB5B-4D4B-8C0B-078CD644FB9E}" srcId="{640C2A2E-9887-46AA-B01E-F5885917B151}" destId="{C49FA675-260C-44F4-80A3-686E0EC49CA2}" srcOrd="1" destOrd="0" parTransId="{5F72363D-7103-478F-A9DB-E48EFC3183F1}" sibTransId="{60DDA81E-E9A5-44D9-9F1E-CF859B18348A}"/>
    <dgm:cxn modelId="{83D372CC-FCC3-40A7-BFAB-2FDFE275CB93}" type="presOf" srcId="{9BA5CF48-17CB-4557-ABE5-25A73C6AF7C8}" destId="{8E355857-99E3-481B-BA32-13AFB7FDA792}" srcOrd="0" destOrd="3" presId="urn:microsoft.com/office/officeart/2005/8/layout/vList2"/>
    <dgm:cxn modelId="{1774CECE-F716-47C1-9E7B-474F5BD253C1}" type="presOf" srcId="{C49FA675-260C-44F4-80A3-686E0EC49CA2}" destId="{6D9409A7-7D85-4044-A85B-678A3419E7CD}" srcOrd="0" destOrd="0" presId="urn:microsoft.com/office/officeart/2005/8/layout/vList2"/>
    <dgm:cxn modelId="{79771FCF-9410-4F41-864B-0AFCF095EBD7}" srcId="{682DA369-E91E-460B-946C-311DB08A5306}" destId="{301FD935-2B2F-4B4B-B097-934AD1B95601}" srcOrd="2" destOrd="0" parTransId="{97B92A6E-C3CE-4534-8EC0-24310280A850}" sibTransId="{9EDCD949-CF6F-4AE5-BD50-D04F30AA7E90}"/>
    <dgm:cxn modelId="{271742F1-DC0A-4DFA-8031-3EC6D230BAEB}" srcId="{C49FA675-260C-44F4-80A3-686E0EC49CA2}" destId="{43086C8E-B4E6-4A15-9A52-AC1287F929ED}" srcOrd="1" destOrd="0" parTransId="{746C884F-C448-410D-9200-3FAFCF511F6E}" sibTransId="{0F3FFD91-39CC-4CFB-89A0-C35B52B6E61D}"/>
    <dgm:cxn modelId="{0E0A26D8-7FF5-4826-BB7B-064038235EE4}" type="presParOf" srcId="{F1E1B4A7-3071-4361-8B93-1BCAF0C2A100}" destId="{7C99CC87-474E-41BE-8C2E-2FCBA422FBF8}" srcOrd="0" destOrd="0" presId="urn:microsoft.com/office/officeart/2005/8/layout/vList2"/>
    <dgm:cxn modelId="{4CED02EB-EA5D-44DC-B5A0-BC696351F362}" type="presParOf" srcId="{F1E1B4A7-3071-4361-8B93-1BCAF0C2A100}" destId="{8E355857-99E3-481B-BA32-13AFB7FDA792}" srcOrd="1" destOrd="0" presId="urn:microsoft.com/office/officeart/2005/8/layout/vList2"/>
    <dgm:cxn modelId="{1299C5D8-45C3-4B69-B3A0-BF40D43781F9}" type="presParOf" srcId="{F1E1B4A7-3071-4361-8B93-1BCAF0C2A100}" destId="{6D9409A7-7D85-4044-A85B-678A3419E7CD}" srcOrd="2" destOrd="0" presId="urn:microsoft.com/office/officeart/2005/8/layout/vList2"/>
    <dgm:cxn modelId="{1F8D7FA0-522C-4355-B504-ED4C1DC3588B}" type="presParOf" srcId="{F1E1B4A7-3071-4361-8B93-1BCAF0C2A100}" destId="{30186E4D-EFA6-4408-9508-AED4628077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0889E-58DA-408B-86BA-E829522FC4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E69EBF-446C-4F8F-A021-2FE2993907B3}">
      <dgm:prSet phldrT="[Texto]" custT="1"/>
      <dgm:spPr/>
      <dgm:t>
        <a:bodyPr/>
        <a:lstStyle/>
        <a:p>
          <a:r>
            <a:rPr lang="pt-BR" sz="2400" b="1"/>
            <a:t>Instituição/gestão/participação da comunidade</a:t>
          </a:r>
          <a:endParaRPr lang="pt-BR" sz="2400" dirty="0"/>
        </a:p>
      </dgm:t>
    </dgm:pt>
    <dgm:pt modelId="{3975D77E-228C-4335-B363-2691CFBCC7D9}" type="parTrans" cxnId="{2B3BFE41-B95A-4E7A-A7CC-BDF8F15D7686}">
      <dgm:prSet/>
      <dgm:spPr/>
      <dgm:t>
        <a:bodyPr/>
        <a:lstStyle/>
        <a:p>
          <a:endParaRPr lang="pt-BR"/>
        </a:p>
      </dgm:t>
    </dgm:pt>
    <dgm:pt modelId="{7A6529F3-4B38-4578-B30E-38546E2266AE}" type="sibTrans" cxnId="{2B3BFE41-B95A-4E7A-A7CC-BDF8F15D7686}">
      <dgm:prSet/>
      <dgm:spPr/>
      <dgm:t>
        <a:bodyPr/>
        <a:lstStyle/>
        <a:p>
          <a:endParaRPr lang="pt-BR"/>
        </a:p>
      </dgm:t>
    </dgm:pt>
    <dgm:pt modelId="{0248F419-755B-4593-A3D3-6DF23E24A8A6}">
      <dgm:prSet phldrT="[Texto]" custT="1"/>
      <dgm:spPr/>
      <dgm:t>
        <a:bodyPr/>
        <a:lstStyle/>
        <a:p>
          <a:r>
            <a:rPr lang="pt-BR" sz="2800" b="1"/>
            <a:t>Objetivos</a:t>
          </a:r>
        </a:p>
        <a:p>
          <a:r>
            <a:rPr lang="pt-BR" sz="2800" b="1"/>
            <a:t> Espaço e tempo</a:t>
          </a:r>
          <a:endParaRPr lang="pt-BR" sz="2800" b="1" dirty="0"/>
        </a:p>
      </dgm:t>
    </dgm:pt>
    <dgm:pt modelId="{565C3AC8-4576-45B4-8B67-6D1EC75762DF}" type="parTrans" cxnId="{B67B3ACE-5071-4CE8-9064-80AC1CD3DC0B}">
      <dgm:prSet/>
      <dgm:spPr/>
      <dgm:t>
        <a:bodyPr/>
        <a:lstStyle/>
        <a:p>
          <a:endParaRPr lang="pt-BR"/>
        </a:p>
      </dgm:t>
    </dgm:pt>
    <dgm:pt modelId="{DFEB4FBB-2A32-4663-A4DE-37D792A44A86}" type="sibTrans" cxnId="{B67B3ACE-5071-4CE8-9064-80AC1CD3DC0B}">
      <dgm:prSet/>
      <dgm:spPr/>
      <dgm:t>
        <a:bodyPr/>
        <a:lstStyle/>
        <a:p>
          <a:endParaRPr lang="pt-BR"/>
        </a:p>
      </dgm:t>
    </dgm:pt>
    <dgm:pt modelId="{30FD0A14-5B97-41F3-80F4-2E71DD9287AD}">
      <dgm:prSet phldrT="[Texto]" custT="1"/>
      <dgm:spPr/>
      <dgm:t>
        <a:bodyPr/>
        <a:lstStyle/>
        <a:p>
          <a:r>
            <a:rPr lang="pt-BR" sz="3200" b="1"/>
            <a:t>Professor Estudante</a:t>
          </a:r>
          <a:endParaRPr lang="pt-BR" sz="3200" dirty="0"/>
        </a:p>
      </dgm:t>
    </dgm:pt>
    <dgm:pt modelId="{4BC748E5-E72F-4A5F-A481-6BCFE87A15CD}" type="parTrans" cxnId="{8E967801-F1B6-4DFA-889F-EEB8086FF17B}">
      <dgm:prSet/>
      <dgm:spPr/>
      <dgm:t>
        <a:bodyPr/>
        <a:lstStyle/>
        <a:p>
          <a:endParaRPr lang="pt-BR"/>
        </a:p>
      </dgm:t>
    </dgm:pt>
    <dgm:pt modelId="{99B41F55-D1EC-4868-9195-29B91A985BF7}" type="sibTrans" cxnId="{8E967801-F1B6-4DFA-889F-EEB8086FF17B}">
      <dgm:prSet/>
      <dgm:spPr/>
      <dgm:t>
        <a:bodyPr/>
        <a:lstStyle/>
        <a:p>
          <a:endParaRPr lang="pt-BR"/>
        </a:p>
      </dgm:t>
    </dgm:pt>
    <dgm:pt modelId="{5683857D-9E6E-4EF2-A857-EEC236A3C701}">
      <dgm:prSet phldrT="[Texto]" custT="1"/>
      <dgm:spPr/>
      <dgm:t>
        <a:bodyPr/>
        <a:lstStyle/>
        <a:p>
          <a:r>
            <a:rPr lang="pt-BR" sz="2800" b="1"/>
            <a:t>Ensino-Aprendizagem</a:t>
          </a:r>
          <a:endParaRPr lang="pt-BR" sz="2800" dirty="0"/>
        </a:p>
      </dgm:t>
    </dgm:pt>
    <dgm:pt modelId="{1DE5901E-B98C-47E8-ADF7-3B37B868A1DC}" type="parTrans" cxnId="{5A84D523-8EDE-4F56-AE02-8BA4DF4C8B8B}">
      <dgm:prSet/>
      <dgm:spPr/>
      <dgm:t>
        <a:bodyPr/>
        <a:lstStyle/>
        <a:p>
          <a:endParaRPr lang="pt-BR"/>
        </a:p>
      </dgm:t>
    </dgm:pt>
    <dgm:pt modelId="{B303680C-C94D-45D7-A9EE-092DA294AE03}" type="sibTrans" cxnId="{5A84D523-8EDE-4F56-AE02-8BA4DF4C8B8B}">
      <dgm:prSet/>
      <dgm:spPr/>
      <dgm:t>
        <a:bodyPr/>
        <a:lstStyle/>
        <a:p>
          <a:endParaRPr lang="pt-BR"/>
        </a:p>
      </dgm:t>
    </dgm:pt>
    <dgm:pt modelId="{D09564AB-89A3-4AB3-9A0D-DF3672A0E36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Princípios epistemológicos: contextualização social e política</a:t>
          </a:r>
        </a:p>
      </dgm:t>
    </dgm:pt>
    <dgm:pt modelId="{CFA62F2B-2E45-4DC4-8AC0-B6045222F7FE}" type="parTrans" cxnId="{2F52FF5D-57BF-4992-A0EC-E4E02A26DBC7}">
      <dgm:prSet/>
      <dgm:spPr/>
      <dgm:t>
        <a:bodyPr/>
        <a:lstStyle/>
        <a:p>
          <a:endParaRPr lang="pt-BR"/>
        </a:p>
      </dgm:t>
    </dgm:pt>
    <dgm:pt modelId="{7923C9AF-1846-44E4-80B4-67CF4C88019C}" type="sibTrans" cxnId="{2F52FF5D-57BF-4992-A0EC-E4E02A26DBC7}">
      <dgm:prSet/>
      <dgm:spPr/>
      <dgm:t>
        <a:bodyPr/>
        <a:lstStyle/>
        <a:p>
          <a:endParaRPr lang="pt-BR"/>
        </a:p>
      </dgm:t>
    </dgm:pt>
    <dgm:pt modelId="{9EE2390C-F5B8-45E0-AD8F-46D5C3B9D01C}">
      <dgm:prSet custT="1"/>
      <dgm:spPr/>
      <dgm:t>
        <a:bodyPr/>
        <a:lstStyle/>
        <a:p>
          <a:r>
            <a:rPr lang="pt-BR" sz="3600" b="1"/>
            <a:t>Avaliação</a:t>
          </a:r>
          <a:endParaRPr lang="pt-BR" sz="3600" b="1" dirty="0"/>
        </a:p>
      </dgm:t>
    </dgm:pt>
    <dgm:pt modelId="{4089663E-0AEE-4588-B0C3-F6B3C1753B8D}" type="parTrans" cxnId="{5F2C825A-42BC-4955-A287-69F9F910175D}">
      <dgm:prSet/>
      <dgm:spPr/>
      <dgm:t>
        <a:bodyPr/>
        <a:lstStyle/>
        <a:p>
          <a:endParaRPr lang="pt-BR"/>
        </a:p>
      </dgm:t>
    </dgm:pt>
    <dgm:pt modelId="{D7F49B66-B049-4BC0-8336-1691C7AFC34D}" type="sibTrans" cxnId="{5F2C825A-42BC-4955-A287-69F9F910175D}">
      <dgm:prSet/>
      <dgm:spPr/>
      <dgm:t>
        <a:bodyPr/>
        <a:lstStyle/>
        <a:p>
          <a:endParaRPr lang="pt-BR"/>
        </a:p>
      </dgm:t>
    </dgm:pt>
    <dgm:pt modelId="{1F0206E9-9F42-4D5A-97CC-E416CC755529}" type="pres">
      <dgm:prSet presAssocID="{D950889E-58DA-408B-86BA-E829522FC40B}" presName="diagram" presStyleCnt="0">
        <dgm:presLayoutVars>
          <dgm:dir/>
          <dgm:resizeHandles val="exact"/>
        </dgm:presLayoutVars>
      </dgm:prSet>
      <dgm:spPr/>
    </dgm:pt>
    <dgm:pt modelId="{84495BBD-A22B-4A66-B8C4-1C31FE7BB6B2}" type="pres">
      <dgm:prSet presAssocID="{A7E69EBF-446C-4F8F-A021-2FE2993907B3}" presName="node" presStyleLbl="node1" presStyleIdx="0" presStyleCnt="6">
        <dgm:presLayoutVars>
          <dgm:bulletEnabled val="1"/>
        </dgm:presLayoutVars>
      </dgm:prSet>
      <dgm:spPr/>
    </dgm:pt>
    <dgm:pt modelId="{F1BDC9BA-A5C0-4630-93C0-0C9894588A3B}" type="pres">
      <dgm:prSet presAssocID="{7A6529F3-4B38-4578-B30E-38546E2266AE}" presName="sibTrans" presStyleCnt="0"/>
      <dgm:spPr/>
    </dgm:pt>
    <dgm:pt modelId="{F948DE52-666E-4DA1-8B3A-6B1AE08F53CF}" type="pres">
      <dgm:prSet presAssocID="{D09564AB-89A3-4AB3-9A0D-DF3672A0E36F}" presName="node" presStyleLbl="node1" presStyleIdx="1" presStyleCnt="6">
        <dgm:presLayoutVars>
          <dgm:bulletEnabled val="1"/>
        </dgm:presLayoutVars>
      </dgm:prSet>
      <dgm:spPr/>
    </dgm:pt>
    <dgm:pt modelId="{30937B43-FA9F-48AD-8327-8D0A77F9F99C}" type="pres">
      <dgm:prSet presAssocID="{7923C9AF-1846-44E4-80B4-67CF4C88019C}" presName="sibTrans" presStyleCnt="0"/>
      <dgm:spPr/>
    </dgm:pt>
    <dgm:pt modelId="{37AC9688-F0EC-466E-B636-4C6767B943B0}" type="pres">
      <dgm:prSet presAssocID="{0248F419-755B-4593-A3D3-6DF23E24A8A6}" presName="node" presStyleLbl="node1" presStyleIdx="2" presStyleCnt="6">
        <dgm:presLayoutVars>
          <dgm:bulletEnabled val="1"/>
        </dgm:presLayoutVars>
      </dgm:prSet>
      <dgm:spPr/>
    </dgm:pt>
    <dgm:pt modelId="{AC1DCE36-343C-4848-8998-5348BA89E9E2}" type="pres">
      <dgm:prSet presAssocID="{DFEB4FBB-2A32-4663-A4DE-37D792A44A86}" presName="sibTrans" presStyleCnt="0"/>
      <dgm:spPr/>
    </dgm:pt>
    <dgm:pt modelId="{EB2E30F4-4C5C-4974-9FD5-101DB9DF9F4C}" type="pres">
      <dgm:prSet presAssocID="{30FD0A14-5B97-41F3-80F4-2E71DD9287AD}" presName="node" presStyleLbl="node1" presStyleIdx="3" presStyleCnt="6">
        <dgm:presLayoutVars>
          <dgm:bulletEnabled val="1"/>
        </dgm:presLayoutVars>
      </dgm:prSet>
      <dgm:spPr/>
    </dgm:pt>
    <dgm:pt modelId="{1A0933B0-7301-424F-BF2C-CE39981E9F24}" type="pres">
      <dgm:prSet presAssocID="{99B41F55-D1EC-4868-9195-29B91A985BF7}" presName="sibTrans" presStyleCnt="0"/>
      <dgm:spPr/>
    </dgm:pt>
    <dgm:pt modelId="{6955D1C9-671B-4A33-995F-345B89CC88F3}" type="pres">
      <dgm:prSet presAssocID="{5683857D-9E6E-4EF2-A857-EEC236A3C701}" presName="node" presStyleLbl="node1" presStyleIdx="4" presStyleCnt="6" custLinFactNeighborY="-3217">
        <dgm:presLayoutVars>
          <dgm:bulletEnabled val="1"/>
        </dgm:presLayoutVars>
      </dgm:prSet>
      <dgm:spPr/>
    </dgm:pt>
    <dgm:pt modelId="{386FFCC0-3588-47F4-8897-7ABC502DA5F8}" type="pres">
      <dgm:prSet presAssocID="{B303680C-C94D-45D7-A9EE-092DA294AE03}" presName="sibTrans" presStyleCnt="0"/>
      <dgm:spPr/>
    </dgm:pt>
    <dgm:pt modelId="{CAFAADC6-0FAB-42D3-8357-195684E09F22}" type="pres">
      <dgm:prSet presAssocID="{9EE2390C-F5B8-45E0-AD8F-46D5C3B9D01C}" presName="node" presStyleLbl="node1" presStyleIdx="5" presStyleCnt="6" custLinFactNeighborX="-2896">
        <dgm:presLayoutVars>
          <dgm:bulletEnabled val="1"/>
        </dgm:presLayoutVars>
      </dgm:prSet>
      <dgm:spPr/>
    </dgm:pt>
  </dgm:ptLst>
  <dgm:cxnLst>
    <dgm:cxn modelId="{8E967801-F1B6-4DFA-889F-EEB8086FF17B}" srcId="{D950889E-58DA-408B-86BA-E829522FC40B}" destId="{30FD0A14-5B97-41F3-80F4-2E71DD9287AD}" srcOrd="3" destOrd="0" parTransId="{4BC748E5-E72F-4A5F-A481-6BCFE87A15CD}" sibTransId="{99B41F55-D1EC-4868-9195-29B91A985BF7}"/>
    <dgm:cxn modelId="{5A84D523-8EDE-4F56-AE02-8BA4DF4C8B8B}" srcId="{D950889E-58DA-408B-86BA-E829522FC40B}" destId="{5683857D-9E6E-4EF2-A857-EEC236A3C701}" srcOrd="4" destOrd="0" parTransId="{1DE5901E-B98C-47E8-ADF7-3B37B868A1DC}" sibTransId="{B303680C-C94D-45D7-A9EE-092DA294AE03}"/>
    <dgm:cxn modelId="{2F52FF5D-57BF-4992-A0EC-E4E02A26DBC7}" srcId="{D950889E-58DA-408B-86BA-E829522FC40B}" destId="{D09564AB-89A3-4AB3-9A0D-DF3672A0E36F}" srcOrd="1" destOrd="0" parTransId="{CFA62F2B-2E45-4DC4-8AC0-B6045222F7FE}" sibTransId="{7923C9AF-1846-44E4-80B4-67CF4C88019C}"/>
    <dgm:cxn modelId="{F7B2D160-E1B3-40CB-AF66-CACEBFC662AE}" type="presOf" srcId="{D09564AB-89A3-4AB3-9A0D-DF3672A0E36F}" destId="{F948DE52-666E-4DA1-8B3A-6B1AE08F53CF}" srcOrd="0" destOrd="0" presId="urn:microsoft.com/office/officeart/2005/8/layout/default"/>
    <dgm:cxn modelId="{2B3BFE41-B95A-4E7A-A7CC-BDF8F15D7686}" srcId="{D950889E-58DA-408B-86BA-E829522FC40B}" destId="{A7E69EBF-446C-4F8F-A021-2FE2993907B3}" srcOrd="0" destOrd="0" parTransId="{3975D77E-228C-4335-B363-2691CFBCC7D9}" sibTransId="{7A6529F3-4B38-4578-B30E-38546E2266AE}"/>
    <dgm:cxn modelId="{5A1B3B44-32AE-4F0A-B510-2F37B536E678}" type="presOf" srcId="{A7E69EBF-446C-4F8F-A021-2FE2993907B3}" destId="{84495BBD-A22B-4A66-B8C4-1C31FE7BB6B2}" srcOrd="0" destOrd="0" presId="urn:microsoft.com/office/officeart/2005/8/layout/default"/>
    <dgm:cxn modelId="{FA59956D-64F4-4FE7-9B7A-FF48EFA57DA0}" type="presOf" srcId="{D950889E-58DA-408B-86BA-E829522FC40B}" destId="{1F0206E9-9F42-4D5A-97CC-E416CC755529}" srcOrd="0" destOrd="0" presId="urn:microsoft.com/office/officeart/2005/8/layout/default"/>
    <dgm:cxn modelId="{5F2C825A-42BC-4955-A287-69F9F910175D}" srcId="{D950889E-58DA-408B-86BA-E829522FC40B}" destId="{9EE2390C-F5B8-45E0-AD8F-46D5C3B9D01C}" srcOrd="5" destOrd="0" parTransId="{4089663E-0AEE-4588-B0C3-F6B3C1753B8D}" sibTransId="{D7F49B66-B049-4BC0-8336-1691C7AFC34D}"/>
    <dgm:cxn modelId="{8973AEAB-39D3-4355-BC3D-553DFCDAFCB5}" type="presOf" srcId="{9EE2390C-F5B8-45E0-AD8F-46D5C3B9D01C}" destId="{CAFAADC6-0FAB-42D3-8357-195684E09F22}" srcOrd="0" destOrd="0" presId="urn:microsoft.com/office/officeart/2005/8/layout/default"/>
    <dgm:cxn modelId="{2E7069C6-099E-42F6-AA76-1BE679CC7DC0}" type="presOf" srcId="{0248F419-755B-4593-A3D3-6DF23E24A8A6}" destId="{37AC9688-F0EC-466E-B636-4C6767B943B0}" srcOrd="0" destOrd="0" presId="urn:microsoft.com/office/officeart/2005/8/layout/default"/>
    <dgm:cxn modelId="{B67B3ACE-5071-4CE8-9064-80AC1CD3DC0B}" srcId="{D950889E-58DA-408B-86BA-E829522FC40B}" destId="{0248F419-755B-4593-A3D3-6DF23E24A8A6}" srcOrd="2" destOrd="0" parTransId="{565C3AC8-4576-45B4-8B67-6D1EC75762DF}" sibTransId="{DFEB4FBB-2A32-4663-A4DE-37D792A44A86}"/>
    <dgm:cxn modelId="{511C2BEA-BDCC-4715-AA99-96FC7E4E3065}" type="presOf" srcId="{5683857D-9E6E-4EF2-A857-EEC236A3C701}" destId="{6955D1C9-671B-4A33-995F-345B89CC88F3}" srcOrd="0" destOrd="0" presId="urn:microsoft.com/office/officeart/2005/8/layout/default"/>
    <dgm:cxn modelId="{015C39F5-2707-42EE-8719-F13C885D35F0}" type="presOf" srcId="{30FD0A14-5B97-41F3-80F4-2E71DD9287AD}" destId="{EB2E30F4-4C5C-4974-9FD5-101DB9DF9F4C}" srcOrd="0" destOrd="0" presId="urn:microsoft.com/office/officeart/2005/8/layout/default"/>
    <dgm:cxn modelId="{C2455E08-57C2-4549-99CE-BCB84EA8B590}" type="presParOf" srcId="{1F0206E9-9F42-4D5A-97CC-E416CC755529}" destId="{84495BBD-A22B-4A66-B8C4-1C31FE7BB6B2}" srcOrd="0" destOrd="0" presId="urn:microsoft.com/office/officeart/2005/8/layout/default"/>
    <dgm:cxn modelId="{B285BAA0-0C2C-4F9A-8798-C9A71654009E}" type="presParOf" srcId="{1F0206E9-9F42-4D5A-97CC-E416CC755529}" destId="{F1BDC9BA-A5C0-4630-93C0-0C9894588A3B}" srcOrd="1" destOrd="0" presId="urn:microsoft.com/office/officeart/2005/8/layout/default"/>
    <dgm:cxn modelId="{26D6DAA0-1628-4C21-857F-A8E7D63EB19D}" type="presParOf" srcId="{1F0206E9-9F42-4D5A-97CC-E416CC755529}" destId="{F948DE52-666E-4DA1-8B3A-6B1AE08F53CF}" srcOrd="2" destOrd="0" presId="urn:microsoft.com/office/officeart/2005/8/layout/default"/>
    <dgm:cxn modelId="{40D94EDB-6E4F-42C5-9CDA-F1281411C601}" type="presParOf" srcId="{1F0206E9-9F42-4D5A-97CC-E416CC755529}" destId="{30937B43-FA9F-48AD-8327-8D0A77F9F99C}" srcOrd="3" destOrd="0" presId="urn:microsoft.com/office/officeart/2005/8/layout/default"/>
    <dgm:cxn modelId="{8D3F98A0-DA65-454C-9008-8119B0268FB2}" type="presParOf" srcId="{1F0206E9-9F42-4D5A-97CC-E416CC755529}" destId="{37AC9688-F0EC-466E-B636-4C6767B943B0}" srcOrd="4" destOrd="0" presId="urn:microsoft.com/office/officeart/2005/8/layout/default"/>
    <dgm:cxn modelId="{AAFA0006-9165-46E4-B3E6-649FE565DB0C}" type="presParOf" srcId="{1F0206E9-9F42-4D5A-97CC-E416CC755529}" destId="{AC1DCE36-343C-4848-8998-5348BA89E9E2}" srcOrd="5" destOrd="0" presId="urn:microsoft.com/office/officeart/2005/8/layout/default"/>
    <dgm:cxn modelId="{CDB3D87D-4FA8-41DD-B9A9-348406FCCB66}" type="presParOf" srcId="{1F0206E9-9F42-4D5A-97CC-E416CC755529}" destId="{EB2E30F4-4C5C-4974-9FD5-101DB9DF9F4C}" srcOrd="6" destOrd="0" presId="urn:microsoft.com/office/officeart/2005/8/layout/default"/>
    <dgm:cxn modelId="{2CABDD23-B917-4A2B-829D-7BC7531BE564}" type="presParOf" srcId="{1F0206E9-9F42-4D5A-97CC-E416CC755529}" destId="{1A0933B0-7301-424F-BF2C-CE39981E9F24}" srcOrd="7" destOrd="0" presId="urn:microsoft.com/office/officeart/2005/8/layout/default"/>
    <dgm:cxn modelId="{6B482759-53B9-4881-BBF0-A04F1D8A0576}" type="presParOf" srcId="{1F0206E9-9F42-4D5A-97CC-E416CC755529}" destId="{6955D1C9-671B-4A33-995F-345B89CC88F3}" srcOrd="8" destOrd="0" presId="urn:microsoft.com/office/officeart/2005/8/layout/default"/>
    <dgm:cxn modelId="{2D90CE43-33AD-4EDE-B969-0C05CE621A0D}" type="presParOf" srcId="{1F0206E9-9F42-4D5A-97CC-E416CC755529}" destId="{386FFCC0-3588-47F4-8897-7ABC502DA5F8}" srcOrd="9" destOrd="0" presId="urn:microsoft.com/office/officeart/2005/8/layout/default"/>
    <dgm:cxn modelId="{A74098FA-08B9-4EFA-AF92-C54D33E0ADBE}" type="presParOf" srcId="{1F0206E9-9F42-4D5A-97CC-E416CC755529}" destId="{CAFAADC6-0FAB-42D3-8357-195684E09F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9CC87-474E-41BE-8C2E-2FCBA422FBF8}">
      <dsp:nvSpPr>
        <dsp:cNvPr id="0" name=""/>
        <dsp:cNvSpPr/>
      </dsp:nvSpPr>
      <dsp:spPr>
        <a:xfrm>
          <a:off x="0" y="3666"/>
          <a:ext cx="6492875" cy="17951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Paradigma Moderno de Ciência </a:t>
          </a:r>
        </a:p>
      </dsp:txBody>
      <dsp:txXfrm>
        <a:off x="87634" y="91300"/>
        <a:ext cx="6317607" cy="1619919"/>
      </dsp:txXfrm>
    </dsp:sp>
    <dsp:sp modelId="{8E355857-99E3-481B-BA32-13AFB7FDA792}">
      <dsp:nvSpPr>
        <dsp:cNvPr id="0" name=""/>
        <dsp:cNvSpPr/>
      </dsp:nvSpPr>
      <dsp:spPr>
        <a:xfrm>
          <a:off x="0" y="1798853"/>
          <a:ext cx="6492875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/>
            <a:t>Racionalidade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/>
            <a:t>Domínio  da natureza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/>
            <a:t>Negação do pensamento dominante (fé X razão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/>
            <a:t>Currículo Fragmentado</a:t>
          </a:r>
        </a:p>
      </dsp:txBody>
      <dsp:txXfrm>
        <a:off x="0" y="1798853"/>
        <a:ext cx="6492875" cy="2252160"/>
      </dsp:txXfrm>
    </dsp:sp>
    <dsp:sp modelId="{6D9409A7-7D85-4044-A85B-678A3419E7CD}">
      <dsp:nvSpPr>
        <dsp:cNvPr id="0" name=""/>
        <dsp:cNvSpPr/>
      </dsp:nvSpPr>
      <dsp:spPr>
        <a:xfrm>
          <a:off x="0" y="4051013"/>
          <a:ext cx="6492875" cy="815490"/>
        </a:xfrm>
        <a:prstGeom prst="roundRect">
          <a:avLst/>
        </a:prstGeom>
        <a:solidFill>
          <a:schemeClr val="accent5">
            <a:hueOff val="1798922"/>
            <a:satOff val="23898"/>
            <a:lumOff val="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Paradigma Emergente </a:t>
          </a:r>
        </a:p>
      </dsp:txBody>
      <dsp:txXfrm>
        <a:off x="39809" y="4090822"/>
        <a:ext cx="6413257" cy="735872"/>
      </dsp:txXfrm>
    </dsp:sp>
    <dsp:sp modelId="{30186E4D-EFA6-4408-9508-AED46280775B}">
      <dsp:nvSpPr>
        <dsp:cNvPr id="0" name=""/>
        <dsp:cNvSpPr/>
      </dsp:nvSpPr>
      <dsp:spPr>
        <a:xfrm>
          <a:off x="0" y="4866503"/>
          <a:ext cx="6492875" cy="13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 dirty="0"/>
            <a:t>Desafia a estrutura hierárquica do conhecimento e do poder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700" b="1" kern="1200" dirty="0"/>
            <a:t>Pensamento pós-moderno</a:t>
          </a:r>
        </a:p>
      </dsp:txBody>
      <dsp:txXfrm>
        <a:off x="0" y="4866503"/>
        <a:ext cx="6492875" cy="1302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95BBD-A22B-4A66-B8C4-1C31FE7BB6B2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Instituição/gestão/participação da comunidade</a:t>
          </a:r>
          <a:endParaRPr lang="pt-BR" sz="2400" kern="1200" dirty="0"/>
        </a:p>
      </dsp:txBody>
      <dsp:txXfrm>
        <a:off x="1221978" y="2645"/>
        <a:ext cx="2706687" cy="1624012"/>
      </dsp:txXfrm>
    </dsp:sp>
    <dsp:sp modelId="{F948DE52-666E-4DA1-8B3A-6B1AE08F53CF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Princípios epistemológicos: contextualização social e política</a:t>
          </a:r>
        </a:p>
      </dsp:txBody>
      <dsp:txXfrm>
        <a:off x="4199334" y="2645"/>
        <a:ext cx="2706687" cy="1624012"/>
      </dsp:txXfrm>
    </dsp:sp>
    <dsp:sp modelId="{37AC9688-F0EC-466E-B636-4C6767B943B0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Objetivos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 Espaço e tempo</a:t>
          </a:r>
          <a:endParaRPr lang="pt-BR" sz="2800" b="1" kern="1200" dirty="0"/>
        </a:p>
      </dsp:txBody>
      <dsp:txXfrm>
        <a:off x="1221978" y="1897327"/>
        <a:ext cx="2706687" cy="1624012"/>
      </dsp:txXfrm>
    </dsp:sp>
    <dsp:sp modelId="{EB2E30F4-4C5C-4974-9FD5-101DB9DF9F4C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Professor Estudante</a:t>
          </a:r>
          <a:endParaRPr lang="pt-BR" sz="3200" kern="1200" dirty="0"/>
        </a:p>
      </dsp:txBody>
      <dsp:txXfrm>
        <a:off x="4199334" y="1897327"/>
        <a:ext cx="2706687" cy="1624012"/>
      </dsp:txXfrm>
    </dsp:sp>
    <dsp:sp modelId="{6955D1C9-671B-4A33-995F-345B89CC88F3}">
      <dsp:nvSpPr>
        <dsp:cNvPr id="0" name=""/>
        <dsp:cNvSpPr/>
      </dsp:nvSpPr>
      <dsp:spPr>
        <a:xfrm>
          <a:off x="1221978" y="3739764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Ensino-Aprendizagem</a:t>
          </a:r>
          <a:endParaRPr lang="pt-BR" sz="2800" kern="1200" dirty="0"/>
        </a:p>
      </dsp:txBody>
      <dsp:txXfrm>
        <a:off x="1221978" y="3739764"/>
        <a:ext cx="2706687" cy="1624012"/>
      </dsp:txXfrm>
    </dsp:sp>
    <dsp:sp modelId="{CAFAADC6-0FAB-42D3-8357-195684E09F22}">
      <dsp:nvSpPr>
        <dsp:cNvPr id="0" name=""/>
        <dsp:cNvSpPr/>
      </dsp:nvSpPr>
      <dsp:spPr>
        <a:xfrm>
          <a:off x="4120948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Avaliação</a:t>
          </a:r>
          <a:endParaRPr lang="pt-BR" sz="3600" b="1" kern="1200" dirty="0"/>
        </a:p>
      </dsp:txBody>
      <dsp:txXfrm>
        <a:off x="4120948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AA7C-8C18-46DD-B83A-2D915531BDF6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3EEF-6ED8-442C-AEFD-EFADD0D4C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21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23EEF-6ED8-442C-AEFD-EFADD0D4CB9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07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B21041-623E-44B0-B903-0E2EAF331758}" type="slidenum">
              <a:rPr lang="pt-BR" altLang="pt-BR" smtClean="0"/>
              <a:pPr>
                <a:spcBef>
                  <a:spcPct val="0"/>
                </a:spcBef>
              </a:pPr>
              <a:t>25</a:t>
            </a:fld>
            <a:endParaRPr lang="pt-BR" alt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41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2FA44-7B6D-4218-81A6-04B033C3CA5B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8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dirty="0"/>
          </a:p>
        </p:txBody>
      </p:sp>
      <p:sp>
        <p:nvSpPr>
          <p:cNvPr id="156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A7A7-BC5C-4A20-A283-6844995A400A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PT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4450" y="965200"/>
            <a:ext cx="7372350" cy="340468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b="1" dirty="0"/>
              <a:t>Fundamentos do Currículo para a Educação Superior</a:t>
            </a:r>
            <a:br>
              <a:rPr lang="pt-BR" dirty="0"/>
            </a:br>
            <a:r>
              <a:rPr lang="pt-BR" b="1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4450" y="4503906"/>
            <a:ext cx="7372350" cy="235409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pt-BR" sz="3200" b="1" dirty="0"/>
              <a:t>Profa. Noeli Prestes Padilha Rivas – FFCLRP/USP</a:t>
            </a:r>
          </a:p>
          <a:p>
            <a:pPr algn="l">
              <a:spcBef>
                <a:spcPts val="0"/>
              </a:spcBef>
            </a:pPr>
            <a:r>
              <a:rPr lang="pt-BR" sz="3200" b="1" dirty="0"/>
              <a:t>noerivas@ffclrp.usp.br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9F7DAB-18F4-436A-A0D8-61013DEB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1424" y="1"/>
            <a:ext cx="3258129" cy="6858000"/>
            <a:chOff x="141424" y="1"/>
            <a:chExt cx="3258129" cy="6858000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AA2A446D-5444-4251-A0C1-1C33937BB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1"/>
              <a:ext cx="858884" cy="2780957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E013EF53-9F7F-40D2-9E88-917DCF643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1"/>
              <a:ext cx="835810" cy="2671495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10AE139-2815-4F3D-A56C-2608DB3D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5830"/>
              <a:ext cx="2175413" cy="4272171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C52B438-B53F-4BCB-A9A8-183E8815A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078" y="2695292"/>
              <a:ext cx="2690743" cy="4162709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57375C8-AF41-41DF-8F04-72401D4B9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2690532"/>
              <a:ext cx="2904320" cy="4167469"/>
            </a:xfrm>
            <a:custGeom>
              <a:avLst/>
              <a:gdLst>
                <a:gd name="connsiteX0" fmla="*/ 0 w 2904320"/>
                <a:gd name="connsiteY0" fmla="*/ 0 h 4167469"/>
                <a:gd name="connsiteX1" fmla="*/ 288431 w 2904320"/>
                <a:gd name="connsiteY1" fmla="*/ 90425 h 4167469"/>
                <a:gd name="connsiteX2" fmla="*/ 2904320 w 2904320"/>
                <a:gd name="connsiteY2" fmla="*/ 3220465 h 4167469"/>
                <a:gd name="connsiteX3" fmla="*/ 2904320 w 2904320"/>
                <a:gd name="connsiteY3" fmla="*/ 4167469 h 4167469"/>
                <a:gd name="connsiteX4" fmla="*/ 2694589 w 2904320"/>
                <a:gd name="connsiteY4" fmla="*/ 4167469 h 4167469"/>
                <a:gd name="connsiteX5" fmla="*/ 3846 w 2904320"/>
                <a:gd name="connsiteY5" fmla="*/ 4759 h 416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20" h="4167469">
                  <a:moveTo>
                    <a:pt x="0" y="0"/>
                  </a:moveTo>
                  <a:lnTo>
                    <a:pt x="288431" y="90425"/>
                  </a:lnTo>
                  <a:lnTo>
                    <a:pt x="2904320" y="3220465"/>
                  </a:lnTo>
                  <a:lnTo>
                    <a:pt x="2904320" y="4167469"/>
                  </a:lnTo>
                  <a:lnTo>
                    <a:pt x="2694589" y="4167469"/>
                  </a:lnTo>
                  <a:lnTo>
                    <a:pt x="3846" y="47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1B37C1D7-483C-4CD7-85AB-F4EEA6E57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1071"/>
              <a:ext cx="2894568" cy="427693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20608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621DA41-336F-4605-AB57-C305A5265D51}"/>
              </a:ext>
            </a:extLst>
          </p:cNvPr>
          <p:cNvSpPr/>
          <p:nvPr/>
        </p:nvSpPr>
        <p:spPr>
          <a:xfrm>
            <a:off x="1583871" y="391886"/>
            <a:ext cx="106081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 (...) </a:t>
            </a:r>
            <a:r>
              <a:rPr lang="pt-BR" sz="3200" b="1" dirty="0">
                <a:solidFill>
                  <a:srgbClr val="FF0000"/>
                </a:solidFill>
              </a:rPr>
              <a:t>Currículos</a:t>
            </a:r>
            <a:r>
              <a:rPr lang="pt-BR" sz="3200" dirty="0"/>
              <a:t> não são seleções ingênuas tampouco manifestações despretensiosas. Eles trazem em seu texto, em sua prescrição, as relações de poder e controle sobre a formação que os protagonistas propositores esperam e que permearam o percurso de sua construção como um artefato representativo de um determinado momento/movimento sócio-histórico-cultural. A partir deste documento de seleções imbrincadas, há a ação dos novos protagonistas, os executores agem sobre esta prescrição e sua prática é também permeada por relações de poder e controle que alterarão o produto observado em sua prática.” . (TAVANO; ALMEIDA, 2018, p.41).</a:t>
            </a:r>
          </a:p>
        </p:txBody>
      </p:sp>
    </p:spTree>
    <p:extLst>
      <p:ext uri="{BB962C8B-B14F-4D97-AF65-F5344CB8AC3E}">
        <p14:creationId xmlns:p14="http://schemas.microsoft.com/office/powerpoint/2010/main" val="3763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7E7D211-38DF-4EFA-8321-3221274A22F5}"/>
              </a:ext>
            </a:extLst>
          </p:cNvPr>
          <p:cNvSpPr/>
          <p:nvPr/>
        </p:nvSpPr>
        <p:spPr>
          <a:xfrm>
            <a:off x="1649186" y="228600"/>
            <a:ext cx="103033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Relação entre </a:t>
            </a:r>
            <a:r>
              <a:rPr lang="pt-BR" sz="3600" b="1" dirty="0">
                <a:solidFill>
                  <a:srgbClr val="FF0000"/>
                </a:solidFill>
              </a:rPr>
              <a:t>conhecimento e currículo</a:t>
            </a:r>
            <a:r>
              <a:rPr lang="pt-BR" sz="3600" dirty="0"/>
              <a:t>.</a:t>
            </a:r>
          </a:p>
          <a:p>
            <a:r>
              <a:rPr lang="pt-BR" sz="3600" dirty="0"/>
              <a:t>O modo como uma sociedade </a:t>
            </a:r>
            <a:r>
              <a:rPr lang="pt-BR" sz="3600" b="1" dirty="0">
                <a:solidFill>
                  <a:srgbClr val="FF0000"/>
                </a:solidFill>
              </a:rPr>
              <a:t>seleciona, classifica, distribui, transmite e avalia o conhecimento </a:t>
            </a:r>
            <a:r>
              <a:rPr lang="pt-BR" sz="3600" dirty="0"/>
              <a:t>educacional que considera ser público, reflete, simultaneamente, a distribuição do poder e os princípios do controlo social. </a:t>
            </a:r>
          </a:p>
          <a:p>
            <a:r>
              <a:rPr lang="pt-BR" sz="3600" dirty="0"/>
              <a:t>O conhecimento deve ser assumido como produção social, histórica e temporalmente contextualizada, assim, a seleção, a organização e a transformação do conhecimento em conhecimento escolar são </a:t>
            </a:r>
            <a:r>
              <a:rPr lang="pt-BR" sz="3600" b="1" dirty="0">
                <a:solidFill>
                  <a:srgbClr val="FF0000"/>
                </a:solidFill>
              </a:rPr>
              <a:t>perspetivadas como um processo de transformação curricular e de transformação didática. (</a:t>
            </a:r>
            <a:r>
              <a:rPr lang="pt-BR" sz="2800" b="1" dirty="0">
                <a:solidFill>
                  <a:srgbClr val="FF0000"/>
                </a:solidFill>
              </a:rPr>
              <a:t>Pacheco, 2009)</a:t>
            </a:r>
          </a:p>
        </p:txBody>
      </p:sp>
    </p:spTree>
    <p:extLst>
      <p:ext uri="{BB962C8B-B14F-4D97-AF65-F5344CB8AC3E}">
        <p14:creationId xmlns:p14="http://schemas.microsoft.com/office/powerpoint/2010/main" val="367404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3920" y="340775"/>
            <a:ext cx="8796901" cy="59394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Currículo Oculto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1039" y="1290320"/>
            <a:ext cx="9194943" cy="4994571"/>
          </a:xfrm>
        </p:spPr>
        <p:txBody>
          <a:bodyPr>
            <a:noAutofit/>
          </a:bodyPr>
          <a:lstStyle/>
          <a:p>
            <a:endParaRPr lang="pt-BR" sz="3200" dirty="0"/>
          </a:p>
          <a:p>
            <a:r>
              <a:rPr lang="pt-BR" sz="3200" dirty="0"/>
              <a:t>Silva (1992) explica o </a:t>
            </a:r>
            <a:r>
              <a:rPr lang="pt-BR" sz="3200" b="1" dirty="0">
                <a:solidFill>
                  <a:srgbClr val="FF0000"/>
                </a:solidFill>
              </a:rPr>
              <a:t>currículo oculto </a:t>
            </a:r>
            <a:r>
              <a:rPr lang="pt-BR" sz="3200" dirty="0"/>
              <a:t>como resultado de uma trama complexa que envolve os rituais e as práticas escolares, as relações hierárquicas desenvolvidas na escola e as características físicas do ambiente escolar. </a:t>
            </a:r>
          </a:p>
          <a:p>
            <a:r>
              <a:rPr lang="pt-BR" sz="3200" dirty="0"/>
              <a:t>As </a:t>
            </a:r>
            <a:r>
              <a:rPr lang="pt-BR" sz="3200" b="1" dirty="0">
                <a:solidFill>
                  <a:srgbClr val="FF0000"/>
                </a:solidFill>
              </a:rPr>
              <a:t>aprendizagens educacionais </a:t>
            </a:r>
            <a:r>
              <a:rPr lang="pt-BR" sz="3200" dirty="0"/>
              <a:t>resultantes do currículo oculto são a docilidade, a obediência, a competição e as normas e atitudes para funcionar adequadamente numa sociedade injusta e desigual.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4868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047E7B-1793-486E-85D8-C9CF38A9C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31F5DF-2645-48F7-83C4-2276342EE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DE0C5A5-5BE5-42E4-A225-04D63AD48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D80ACAA-0029-45CA-870D-92DAC51C3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F3C54A7-24A0-4CC5-AACD-69AADD38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A1EA582-D051-4F66-936A-27D26BAE9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7055DCE-2AA4-4FA4-AF97-F349A7E1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633B356-B015-4249-9366-A1EA70ED4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3AE710-7D3C-454B-82CF-49B0093E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9CC2B4-028D-4241-812D-86DEFC665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13242B-E02E-4DE0-859A-2A46B775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ACFC104-86F4-4D49-B858-F1CA0335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0627160-C0E1-4BB7-AA86-D39CB7E79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9C4CF4B-A323-44D9-9FEE-90EFE1D06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3E2B3A4-22DB-49DD-A716-388DEC5F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37CB09C-5543-4330-8C3D-354519D8D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54B39E1-DFCE-43D0-80F5-D9256E47D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65774598"/>
              </p:ext>
            </p:extLst>
          </p:nvPr>
        </p:nvGraphicFramePr>
        <p:xfrm>
          <a:off x="5010150" y="685800"/>
          <a:ext cx="6492875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76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647C42-73D7-478F-A969-DA2317695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4D177-2C36-49F1-9A68-6EC52B5AD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673590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CBF4D7-2971-48AC-A4AB-D2DB2DB9D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93209"/>
            <a:ext cx="6419044" cy="42715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963F60-0F57-42CE-985C-7FE176FD9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73787" y="480060"/>
            <a:ext cx="434120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C876482-765B-491E-B616-50555D4A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5" y="1392231"/>
            <a:ext cx="4019465" cy="407353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E9E247-15C4-4B68-8DF4-CF7845979820}"/>
              </a:ext>
            </a:extLst>
          </p:cNvPr>
          <p:cNvSpPr/>
          <p:nvPr/>
        </p:nvSpPr>
        <p:spPr>
          <a:xfrm>
            <a:off x="637882" y="5775286"/>
            <a:ext cx="625889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</a:rPr>
              <a:t>Currículo Tradicional</a:t>
            </a:r>
            <a:endParaRPr lang="pt-BR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EB6364-4FA9-41F5-A53B-AB8F75D1362D}"/>
              </a:ext>
            </a:extLst>
          </p:cNvPr>
          <p:cNvSpPr/>
          <p:nvPr/>
        </p:nvSpPr>
        <p:spPr>
          <a:xfrm flipH="1">
            <a:off x="7534655" y="5775285"/>
            <a:ext cx="3862688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</a:rPr>
              <a:t>Currículo em Rede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1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1F13E23-4A37-401A-BF36-9D46A398F9CC}"/>
              </a:ext>
            </a:extLst>
          </p:cNvPr>
          <p:cNvSpPr/>
          <p:nvPr/>
        </p:nvSpPr>
        <p:spPr>
          <a:xfrm>
            <a:off x="3854450" y="473529"/>
            <a:ext cx="7372350" cy="587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Currículo</a:t>
            </a:r>
            <a:r>
              <a:rPr lang="en-US" sz="4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Tradicional</a:t>
            </a:r>
            <a:r>
              <a:rPr lang="en-US" sz="4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: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pressupõe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linearidade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,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sucessão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e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sequenciamento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obrigatório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, do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mais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simples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ao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mais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complexo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, da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teoria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para a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prática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;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tem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uma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perspectiva</a:t>
            </a:r>
            <a:r>
              <a:rPr lang="en-US" sz="48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lógico-sequencial</a:t>
            </a:r>
            <a:r>
              <a:rPr lang="en-US" sz="44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9F7DAB-18F4-436A-A0D8-61013DEB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1424" y="1"/>
            <a:ext cx="3258129" cy="6858000"/>
            <a:chOff x="141424" y="1"/>
            <a:chExt cx="3258129" cy="6858000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A2A446D-5444-4251-A0C1-1C33937BB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1"/>
              <a:ext cx="858884" cy="2780957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013EF53-9F7F-40D2-9E88-917DCF643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1"/>
              <a:ext cx="835810" cy="2671495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10AE139-2815-4F3D-A56C-2608DB3D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5830"/>
              <a:ext cx="2175413" cy="4272171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C52B438-B53F-4BCB-A9A8-183E8815A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078" y="2695292"/>
              <a:ext cx="2690743" cy="4162709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7375C8-AF41-41DF-8F04-72401D4B9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2690532"/>
              <a:ext cx="2904320" cy="4167469"/>
            </a:xfrm>
            <a:custGeom>
              <a:avLst/>
              <a:gdLst>
                <a:gd name="connsiteX0" fmla="*/ 0 w 2904320"/>
                <a:gd name="connsiteY0" fmla="*/ 0 h 4167469"/>
                <a:gd name="connsiteX1" fmla="*/ 288431 w 2904320"/>
                <a:gd name="connsiteY1" fmla="*/ 90425 h 4167469"/>
                <a:gd name="connsiteX2" fmla="*/ 2904320 w 2904320"/>
                <a:gd name="connsiteY2" fmla="*/ 3220465 h 4167469"/>
                <a:gd name="connsiteX3" fmla="*/ 2904320 w 2904320"/>
                <a:gd name="connsiteY3" fmla="*/ 4167469 h 4167469"/>
                <a:gd name="connsiteX4" fmla="*/ 2694589 w 2904320"/>
                <a:gd name="connsiteY4" fmla="*/ 4167469 h 4167469"/>
                <a:gd name="connsiteX5" fmla="*/ 3846 w 2904320"/>
                <a:gd name="connsiteY5" fmla="*/ 4759 h 416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20" h="4167469">
                  <a:moveTo>
                    <a:pt x="0" y="0"/>
                  </a:moveTo>
                  <a:lnTo>
                    <a:pt x="288431" y="90425"/>
                  </a:lnTo>
                  <a:lnTo>
                    <a:pt x="2904320" y="3220465"/>
                  </a:lnTo>
                  <a:lnTo>
                    <a:pt x="2904320" y="4167469"/>
                  </a:lnTo>
                  <a:lnTo>
                    <a:pt x="2694589" y="4167469"/>
                  </a:lnTo>
                  <a:lnTo>
                    <a:pt x="3846" y="47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B37C1D7-483C-4CD7-85AB-F4EEA6E57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1071"/>
              <a:ext cx="2894568" cy="427693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058458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1F13E23-4A37-401A-BF36-9D46A398F9CC}"/>
              </a:ext>
            </a:extLst>
          </p:cNvPr>
          <p:cNvSpPr/>
          <p:nvPr/>
        </p:nvSpPr>
        <p:spPr>
          <a:xfrm>
            <a:off x="1741715" y="0"/>
            <a:ext cx="105863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/>
              <a:t>Currículo em rede</a:t>
            </a:r>
            <a:r>
              <a:rPr lang="pt-BR" sz="4400" dirty="0"/>
              <a:t>: processos individuais e coletivos de aprendizagem – cumulativos e adquiridos;  a noção de rede exige considerar a horizontalidade das relações entre os diferentes conhecimentos; processamento das informações não ocorre de forma única, mas de maneira construtiva e interativa, seguindo uma lógica coerente que se ramifica em múltiplas trilhas possíveis. (</a:t>
            </a:r>
            <a:r>
              <a:rPr lang="pt-BR" sz="4400" dirty="0" err="1"/>
              <a:t>Bauman</a:t>
            </a:r>
            <a:r>
              <a:rPr lang="pt-BR" sz="44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263733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571345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 flipH="1">
            <a:off x="9187544" y="1397726"/>
            <a:ext cx="3004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Indicadores</a:t>
            </a:r>
            <a:b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de </a:t>
            </a:r>
            <a:r>
              <a:rPr lang="pt-BR" sz="3200" b="1" dirty="0">
                <a:ln w="3175" cmpd="sng">
                  <a:noFill/>
                </a:ln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projeto curricular de formação de profissionais </a:t>
            </a:r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para a educação superior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3149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rtlCol="0" anchor="ctr">
            <a:normAutofit/>
          </a:bodyPr>
          <a:lstStyle/>
          <a:p>
            <a:pPr algn="l">
              <a:defRPr/>
            </a:pPr>
            <a:r>
              <a:rPr lang="pt-BR" sz="3200" b="1" dirty="0">
                <a:solidFill>
                  <a:schemeClr val="tx2"/>
                </a:solidFill>
              </a:rPr>
              <a:t>Currículo como cultura da Universidade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4572" y="190866"/>
            <a:ext cx="6383207" cy="65528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2800" b="1" dirty="0"/>
              <a:t>Conteúdos, códigos, saberes</a:t>
            </a:r>
          </a:p>
          <a:p>
            <a:pPr eaLnBrk="1" hangingPunct="1"/>
            <a:r>
              <a:rPr lang="pt-BR" altLang="pt-BR" sz="2800" b="1" dirty="0"/>
              <a:t>Currículo: Explícito e Oculto</a:t>
            </a:r>
          </a:p>
          <a:p>
            <a:pPr eaLnBrk="1" hangingPunct="1"/>
            <a:r>
              <a:rPr lang="pt-BR" altLang="pt-BR" sz="2800" b="1" dirty="0"/>
              <a:t>Concepções curriculares: opções políticas, concepções filosófica,  psicológica, epistemológica, valores sociais e modelos educativos</a:t>
            </a:r>
          </a:p>
          <a:p>
            <a:pPr eaLnBrk="1" hangingPunct="1"/>
            <a:r>
              <a:rPr lang="pt-BR" altLang="pt-BR" sz="2800" b="1" dirty="0"/>
              <a:t> Seleção Cultural: o que se seleciona? Como se organiza? </a:t>
            </a:r>
          </a:p>
          <a:p>
            <a:pPr eaLnBrk="1" hangingPunct="1"/>
            <a:r>
              <a:rPr lang="pt-BR" altLang="pt-BR" sz="2800" b="1" dirty="0"/>
              <a:t>Condições Institucionais: política curricular, estrutura do sistema educativo e organização curricular</a:t>
            </a:r>
            <a:endParaRPr lang="pt-BR" altLang="pt-BR" sz="2800" dirty="0"/>
          </a:p>
        </p:txBody>
      </p:sp>
      <p:sp>
        <p:nvSpPr>
          <p:cNvPr id="27651" name="Espaço Reservado para Data 5"/>
          <p:cNvSpPr>
            <a:spLocks noGrp="1"/>
          </p:cNvSpPr>
          <p:nvPr>
            <p:ph type="dt" sz="quarter" idx="10"/>
          </p:nvPr>
        </p:nvSpPr>
        <p:spPr bwMode="gray">
          <a:xfrm>
            <a:off x="9732656" y="5883275"/>
            <a:ext cx="11430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A0CC52DC-F89E-441C-B0BE-413968EF6243}" type="datetime1">
              <a:rPr lang="pt-BR" altLang="pt-BR">
                <a:latin typeface="Arial" panose="020B0604020202020204" pitchFamily="34" charset="0"/>
                <a:ea typeface="ＭＳ Ｐゴシック" panose="020B0600070205080204" charset="-128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17/06/2020</a:t>
            </a:fld>
            <a:endParaRPr lang="pt-BR" altLang="pt-BR">
              <a:latin typeface="Arial" panose="020B0604020202020204" pitchFamily="34" charset="0"/>
              <a:ea typeface="ＭＳ Ｐゴシック" panose="020B0600070205080204" charset="-128"/>
            </a:endParaRP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0981072" y="5867131"/>
            <a:ext cx="55116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40C46F0-535D-4A84-9ABF-765E4CD8EE4D}" type="slidenum">
              <a:rPr lang="pt-BR"/>
              <a:pPr>
                <a:spcAft>
                  <a:spcPts val="600"/>
                </a:spcAft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6690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068" name="Rectangle 70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4451" y="685800"/>
            <a:ext cx="7648573" cy="17525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1"/>
              <a:t>O CAMPO DO CURRÍCULO NA EDUCAÇÃO SUPERIOR</a:t>
            </a:r>
            <a:endParaRPr lang="pt-BR" b="1" dirty="0"/>
          </a:p>
        </p:txBody>
      </p:sp>
      <p:sp>
        <p:nvSpPr>
          <p:cNvPr id="88069" name="Rectangle 72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8070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79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81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85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88066" name="Espaço Reservado para Conteúdo 2"/>
          <p:cNvSpPr>
            <a:spLocks noGrp="1"/>
          </p:cNvSpPr>
          <p:nvPr>
            <p:ph idx="1"/>
          </p:nvPr>
        </p:nvSpPr>
        <p:spPr>
          <a:xfrm>
            <a:off x="3854451" y="2666999"/>
            <a:ext cx="7648572" cy="4027715"/>
          </a:xfrm>
        </p:spPr>
        <p:txBody>
          <a:bodyPr anchor="t"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pt-BR" sz="4000" dirty="0"/>
              <a:t>Concepções de Currículo</a:t>
            </a:r>
          </a:p>
          <a:p>
            <a:pPr>
              <a:buFont typeface="Wingdings" pitchFamily="2" charset="2"/>
              <a:buChar char="q"/>
            </a:pPr>
            <a:r>
              <a:rPr lang="pt-BR" sz="4000" dirty="0"/>
              <a:t>Paradigmas Curriculares</a:t>
            </a:r>
          </a:p>
          <a:p>
            <a:pPr>
              <a:buFont typeface="Wingdings" pitchFamily="2" charset="2"/>
              <a:buChar char="q"/>
            </a:pPr>
            <a:r>
              <a:rPr lang="pt-BR" sz="4000" dirty="0"/>
              <a:t>Os desafios do  Currículo para os Cursos de Graduação</a:t>
            </a:r>
          </a:p>
          <a:p>
            <a:pPr>
              <a:buFont typeface="Wingdings" pitchFamily="2" charset="2"/>
              <a:buChar char="q"/>
            </a:pPr>
            <a:r>
              <a:rPr lang="pt-BR" sz="4000" dirty="0"/>
              <a:t>Currículo, Projeto Pedagógico</a:t>
            </a:r>
          </a:p>
        </p:txBody>
      </p:sp>
    </p:spTree>
    <p:extLst>
      <p:ext uri="{BB962C8B-B14F-4D97-AF65-F5344CB8AC3E}">
        <p14:creationId xmlns:p14="http://schemas.microsoft.com/office/powerpoint/2010/main" val="270984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484311" y="356552"/>
            <a:ext cx="10018713" cy="982391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Historicamente: Currículo - formato grade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1869440" y="1338943"/>
            <a:ext cx="10322559" cy="516250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Grade</a:t>
            </a:r>
            <a:r>
              <a:rPr lang="pt-BR" altLang="pt-BR" sz="3600" b="1" dirty="0"/>
              <a:t>: todo como soma das partes</a:t>
            </a:r>
          </a:p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Disciplina</a:t>
            </a:r>
            <a:r>
              <a:rPr lang="pt-BR" altLang="pt-BR" sz="3600" b="1" dirty="0"/>
              <a:t>: fim em si mesma (Independente) </a:t>
            </a:r>
          </a:p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Ensinar</a:t>
            </a:r>
            <a:r>
              <a:rPr lang="pt-BR" altLang="pt-BR" sz="3600" b="1" dirty="0"/>
              <a:t>: expor claramente o conteúdo</a:t>
            </a:r>
          </a:p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Aprender</a:t>
            </a:r>
            <a:r>
              <a:rPr lang="pt-BR" altLang="pt-BR" sz="3600" b="1" dirty="0"/>
              <a:t>: ouvir atentamente e assimilar o conteúdo</a:t>
            </a:r>
          </a:p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Soma </a:t>
            </a:r>
            <a:r>
              <a:rPr lang="pt-BR" altLang="pt-BR" sz="3600" b="1" dirty="0"/>
              <a:t>de saberes como suficiente</a:t>
            </a:r>
          </a:p>
          <a:p>
            <a:pPr eaLnBrk="1" hangingPunct="1"/>
            <a:r>
              <a:rPr lang="pt-BR" altLang="pt-BR" sz="3600" b="1" dirty="0">
                <a:solidFill>
                  <a:srgbClr val="FF0000"/>
                </a:solidFill>
              </a:rPr>
              <a:t>Avaliação</a:t>
            </a:r>
            <a:r>
              <a:rPr lang="pt-BR" altLang="pt-BR" sz="3600" b="1" dirty="0"/>
              <a:t> das partes como suficiente</a:t>
            </a:r>
          </a:p>
        </p:txBody>
      </p:sp>
      <p:pic>
        <p:nvPicPr>
          <p:cNvPr id="31748" name="Imagem 3" descr="rigide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47" y="5516563"/>
            <a:ext cx="20288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207568" y="2459422"/>
            <a:ext cx="52022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>
              <a:buFont typeface="Wingdings" panose="05000000000000000000" pitchFamily="2" charset="2"/>
              <a:buChar char="è"/>
            </a:pPr>
            <a:r>
              <a:rPr lang="pt-BR" alt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3200" dirty="0">
                <a:cs typeface="Arial" panose="020B0604020202020204" pitchFamily="34" charset="0"/>
                <a:sym typeface="Wingdings" panose="05000000000000000000" pitchFamily="2" charset="2"/>
              </a:rPr>
              <a:t>Sistema de conjunto onde os elementos se constituem mutuamente,  entrosados, fundidos e congregados... </a:t>
            </a:r>
            <a:r>
              <a:rPr lang="pt-BR" altLang="pt-BR" sz="32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Articulação intencional.</a:t>
            </a:r>
          </a:p>
          <a:p>
            <a:pPr>
              <a:spcBef>
                <a:spcPct val="50000"/>
              </a:spcBef>
            </a:pPr>
            <a:endParaRPr lang="pt-BR" altLang="pt-B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2207568" y="93664"/>
            <a:ext cx="7164388" cy="2582861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s-ES" b="1" dirty="0"/>
              <a:t>Matriz Curricular Articulada</a:t>
            </a:r>
          </a:p>
        </p:txBody>
      </p:sp>
      <p:pic>
        <p:nvPicPr>
          <p:cNvPr id="76806" name="Picture 6" descr="GPS cereb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3805" y="2416968"/>
            <a:ext cx="2916237" cy="2582861"/>
          </a:xfrm>
          <a:noFill/>
        </p:spPr>
      </p:pic>
    </p:spTree>
    <p:extLst>
      <p:ext uri="{BB962C8B-B14F-4D97-AF65-F5344CB8AC3E}">
        <p14:creationId xmlns:p14="http://schemas.microsoft.com/office/powerpoint/2010/main" val="5077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32A4E-7843-4C78-AEC3-623B36BA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240971"/>
          </a:xfrm>
        </p:spPr>
        <p:txBody>
          <a:bodyPr/>
          <a:lstStyle/>
          <a:p>
            <a:r>
              <a:rPr lang="pt-BR" b="1" dirty="0"/>
              <a:t>CURRÍCULO E PROJETO PEDAGÓGICO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73369C-DA2F-4D59-B00B-5A270B02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40971"/>
            <a:ext cx="10566176" cy="545374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Dualismo</a:t>
            </a:r>
            <a:r>
              <a:rPr lang="pt-BR" sz="4000" dirty="0"/>
              <a:t> :Modismo Inovação</a:t>
            </a:r>
          </a:p>
          <a:p>
            <a:r>
              <a:rPr lang="pt-BR" sz="4000" b="1" dirty="0">
                <a:solidFill>
                  <a:srgbClr val="FF0000"/>
                </a:solidFill>
              </a:rPr>
              <a:t>Dualidade</a:t>
            </a:r>
            <a:r>
              <a:rPr lang="pt-BR" sz="4000" dirty="0">
                <a:solidFill>
                  <a:srgbClr val="FF0000"/>
                </a:solidFill>
              </a:rPr>
              <a:t> :</a:t>
            </a:r>
            <a:r>
              <a:rPr lang="pt-BR" sz="4000" dirty="0"/>
              <a:t> Instituído/Instituinte</a:t>
            </a:r>
          </a:p>
          <a:p>
            <a:r>
              <a:rPr lang="pt-BR" sz="4000" b="1" dirty="0">
                <a:solidFill>
                  <a:srgbClr val="FF0000"/>
                </a:solidFill>
              </a:rPr>
              <a:t>Inovação</a:t>
            </a:r>
            <a:r>
              <a:rPr lang="pt-BR" sz="4000" b="1" dirty="0"/>
              <a:t>: </a:t>
            </a:r>
            <a:r>
              <a:rPr lang="pt-BR" sz="4000" dirty="0"/>
              <a:t>Ruptura, transparência, legitimidade; investigação</a:t>
            </a:r>
          </a:p>
          <a:p>
            <a:r>
              <a:rPr lang="pt-BR" sz="4000" b="1" dirty="0">
                <a:solidFill>
                  <a:srgbClr val="FF0000"/>
                </a:solidFill>
              </a:rPr>
              <a:t>Identidade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do PPC: qualidade do ensino (VEIGA, 2004)</a:t>
            </a:r>
          </a:p>
          <a:p>
            <a:r>
              <a:rPr lang="pt-BR" sz="4000" b="1" dirty="0"/>
              <a:t>Crises:</a:t>
            </a:r>
            <a:r>
              <a:rPr lang="pt-BR" sz="4000" dirty="0"/>
              <a:t> Hegemonia, Legitimidade e Institucional ( Santos, 1996)</a:t>
            </a:r>
          </a:p>
        </p:txBody>
      </p:sp>
    </p:spTree>
    <p:extLst>
      <p:ext uri="{BB962C8B-B14F-4D97-AF65-F5344CB8AC3E}">
        <p14:creationId xmlns:p14="http://schemas.microsoft.com/office/powerpoint/2010/main" val="228830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77814"/>
            <a:ext cx="7020272" cy="1139825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Módulo no sistema curricular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600201"/>
            <a:ext cx="8858250" cy="49799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Módulo</a:t>
            </a:r>
            <a:r>
              <a:rPr lang="pt-BR" altLang="pt-BR" sz="2800" b="1" dirty="0"/>
              <a:t>: </a:t>
            </a:r>
            <a:r>
              <a:rPr lang="pt-BR" altLang="pt-BR" sz="2800" dirty="0"/>
              <a:t> parte do sistema curricular e responsável por uma tarefa/ etapa definida.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Módulo</a:t>
            </a:r>
            <a:r>
              <a:rPr lang="pt-BR" altLang="pt-BR" sz="2800" dirty="0"/>
              <a:t> : parte que utiliza a mesma </a:t>
            </a:r>
            <a:r>
              <a:rPr lang="pt-BR" altLang="pt-BR" sz="2800" b="1" dirty="0">
                <a:solidFill>
                  <a:srgbClr val="FF0000"/>
                </a:solidFill>
              </a:rPr>
              <a:t>arquitetura tecnológica </a:t>
            </a:r>
            <a:r>
              <a:rPr lang="pt-BR" altLang="pt-BR" sz="2800" dirty="0"/>
              <a:t>do sistema/ responsável por atividades/ temas  definidos/ com  tarefas e componentes  próprios ao sistema curricular proposto no PPP.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Módulos: agrupam </a:t>
            </a:r>
            <a:r>
              <a:rPr lang="pt-BR" altLang="pt-BR" sz="2800" b="1" dirty="0">
                <a:solidFill>
                  <a:srgbClr val="FF0000"/>
                </a:solidFill>
              </a:rPr>
              <a:t>saberes de áreas</a:t>
            </a:r>
            <a:r>
              <a:rPr lang="pt-BR" altLang="pt-BR" sz="2800" dirty="0"/>
              <a:t> que convergem para efetivação do perfil, naquele momento curricular, conforme os objetivos propostos. 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/>
          </a:p>
        </p:txBody>
      </p:sp>
      <p:pic>
        <p:nvPicPr>
          <p:cNvPr id="5" name="Imagem 4" descr="eixo mod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0"/>
            <a:ext cx="179546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grade para a matriz articulada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endParaRPr lang="es-ES" altLang="pt-BR"/>
          </a:p>
        </p:txBody>
      </p:sp>
      <p:pic>
        <p:nvPicPr>
          <p:cNvPr id="40964" name="Picture 4" descr="curr grade c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143126"/>
            <a:ext cx="41767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aspiral as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9138"/>
            <a:ext cx="2967038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5181600"/>
            <a:ext cx="4419600" cy="1524000"/>
            <a:chOff x="1248" y="1200"/>
            <a:chExt cx="2784" cy="960"/>
          </a:xfrm>
        </p:grpSpPr>
        <p:sp>
          <p:nvSpPr>
            <p:cNvPr id="51424" name="AutoShape 3"/>
            <p:cNvSpPr>
              <a:spLocks noChangeArrowheads="1"/>
            </p:cNvSpPr>
            <p:nvPr/>
          </p:nvSpPr>
          <p:spPr bwMode="auto">
            <a:xfrm>
              <a:off x="1248" y="1200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1425" name="Group 4"/>
            <p:cNvGrpSpPr>
              <a:grpSpLocks/>
            </p:cNvGrpSpPr>
            <p:nvPr/>
          </p:nvGrpSpPr>
          <p:grpSpPr bwMode="auto">
            <a:xfrm>
              <a:off x="1248" y="1200"/>
              <a:ext cx="2784" cy="960"/>
              <a:chOff x="1248" y="1200"/>
              <a:chExt cx="2784" cy="960"/>
            </a:xfrm>
          </p:grpSpPr>
          <p:sp>
            <p:nvSpPr>
              <p:cNvPr id="51426" name="Line 5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7" name="Line 6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8" name="Line 7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432300" y="6111875"/>
            <a:ext cx="228600" cy="228600"/>
            <a:chOff x="2496" y="1872"/>
            <a:chExt cx="192" cy="192"/>
          </a:xfrm>
        </p:grpSpPr>
        <p:sp>
          <p:nvSpPr>
            <p:cNvPr id="51419" name="Oval 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0" name="Oval 1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1" name="Oval 1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2" name="Oval 1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3" name="Line 1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257800" y="5791200"/>
            <a:ext cx="228600" cy="228600"/>
            <a:chOff x="2496" y="1872"/>
            <a:chExt cx="192" cy="192"/>
          </a:xfrm>
        </p:grpSpPr>
        <p:sp>
          <p:nvSpPr>
            <p:cNvPr id="51414" name="Oval 1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5" name="Oval 1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6" name="Oval 1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7" name="Oval 1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8" name="Line 1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003800" y="5359400"/>
            <a:ext cx="228600" cy="228600"/>
            <a:chOff x="2496" y="1872"/>
            <a:chExt cx="192" cy="192"/>
          </a:xfrm>
        </p:grpSpPr>
        <p:sp>
          <p:nvSpPr>
            <p:cNvPr id="51409" name="Oval 2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0" name="Oval 2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1" name="Oval 2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2" name="Oval 2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3" name="Line 2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223000" y="5372100"/>
            <a:ext cx="228600" cy="228600"/>
            <a:chOff x="2496" y="1872"/>
            <a:chExt cx="192" cy="192"/>
          </a:xfrm>
        </p:grpSpPr>
        <p:sp>
          <p:nvSpPr>
            <p:cNvPr id="51404" name="Oval 27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5" name="Oval 28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6" name="Oval 29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7" name="Oval 30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8" name="Line 31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299200" y="5791200"/>
            <a:ext cx="228600" cy="228600"/>
            <a:chOff x="2496" y="1872"/>
            <a:chExt cx="192" cy="192"/>
          </a:xfrm>
        </p:grpSpPr>
        <p:sp>
          <p:nvSpPr>
            <p:cNvPr id="51399" name="Oval 33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0" name="Oval 34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1" name="Oval 35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2" name="Oval 36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3" name="Line 37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162800" y="5715000"/>
            <a:ext cx="228600" cy="228600"/>
            <a:chOff x="2496" y="1872"/>
            <a:chExt cx="192" cy="192"/>
          </a:xfrm>
        </p:grpSpPr>
        <p:sp>
          <p:nvSpPr>
            <p:cNvPr id="51394" name="Oval 3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5" name="Oval 4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6" name="Oval 4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7" name="Oval 4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8" name="Line 4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816600" y="6280150"/>
            <a:ext cx="228600" cy="228600"/>
            <a:chOff x="2496" y="1872"/>
            <a:chExt cx="192" cy="192"/>
          </a:xfrm>
        </p:grpSpPr>
        <p:sp>
          <p:nvSpPr>
            <p:cNvPr id="51389" name="Oval 4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0" name="Oval 4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1" name="Oval 4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2" name="Oval 4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3" name="Line 4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10" name="Line 50"/>
          <p:cNvSpPr>
            <a:spLocks noChangeShapeType="1"/>
          </p:cNvSpPr>
          <p:nvPr/>
        </p:nvSpPr>
        <p:spPr bwMode="auto">
          <a:xfrm>
            <a:off x="5118100" y="54991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1" name="Line 51"/>
          <p:cNvSpPr>
            <a:spLocks noChangeShapeType="1"/>
          </p:cNvSpPr>
          <p:nvPr/>
        </p:nvSpPr>
        <p:spPr bwMode="auto">
          <a:xfrm flipV="1">
            <a:off x="5486400" y="55118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2" name="Line 52"/>
          <p:cNvSpPr>
            <a:spLocks noChangeShapeType="1"/>
          </p:cNvSpPr>
          <p:nvPr/>
        </p:nvSpPr>
        <p:spPr bwMode="auto">
          <a:xfrm>
            <a:off x="6324600" y="54864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3" name="Line 53"/>
          <p:cNvSpPr>
            <a:spLocks noChangeShapeType="1"/>
          </p:cNvSpPr>
          <p:nvPr/>
        </p:nvSpPr>
        <p:spPr bwMode="auto">
          <a:xfrm flipH="1">
            <a:off x="6527800" y="583247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4" name="Line 54"/>
          <p:cNvSpPr>
            <a:spLocks noChangeShapeType="1"/>
          </p:cNvSpPr>
          <p:nvPr/>
        </p:nvSpPr>
        <p:spPr bwMode="auto">
          <a:xfrm flipH="1">
            <a:off x="6019801" y="5930900"/>
            <a:ext cx="396875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5" name="Line 55"/>
          <p:cNvSpPr>
            <a:spLocks noChangeShapeType="1"/>
          </p:cNvSpPr>
          <p:nvPr/>
        </p:nvSpPr>
        <p:spPr bwMode="auto">
          <a:xfrm flipH="1">
            <a:off x="4648200" y="5924550"/>
            <a:ext cx="72390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3657600" y="3517900"/>
            <a:ext cx="4419600" cy="1524000"/>
            <a:chOff x="1344" y="2216"/>
            <a:chExt cx="2784" cy="960"/>
          </a:xfrm>
        </p:grpSpPr>
        <p:sp>
          <p:nvSpPr>
            <p:cNvPr id="51384" name="AutoShape 57"/>
            <p:cNvSpPr>
              <a:spLocks noChangeArrowheads="1"/>
            </p:cNvSpPr>
            <p:nvPr/>
          </p:nvSpPr>
          <p:spPr bwMode="auto">
            <a:xfrm>
              <a:off x="1344" y="2216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1385" name="Group 58"/>
            <p:cNvGrpSpPr>
              <a:grpSpLocks/>
            </p:cNvGrpSpPr>
            <p:nvPr/>
          </p:nvGrpSpPr>
          <p:grpSpPr bwMode="auto">
            <a:xfrm>
              <a:off x="1344" y="2216"/>
              <a:ext cx="2784" cy="960"/>
              <a:chOff x="1248" y="1200"/>
              <a:chExt cx="2784" cy="960"/>
            </a:xfrm>
          </p:grpSpPr>
          <p:sp>
            <p:nvSpPr>
              <p:cNvPr id="51386" name="Line 59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7" name="Line 60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8" name="Line 61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43422" name="Line 62"/>
          <p:cNvSpPr>
            <a:spLocks noChangeShapeType="1"/>
          </p:cNvSpPr>
          <p:nvPr/>
        </p:nvSpPr>
        <p:spPr bwMode="auto">
          <a:xfrm flipH="1" flipV="1">
            <a:off x="4938713" y="4246564"/>
            <a:ext cx="412750" cy="1616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3657600" y="1828800"/>
            <a:ext cx="4419600" cy="1524000"/>
            <a:chOff x="1344" y="1152"/>
            <a:chExt cx="2784" cy="960"/>
          </a:xfrm>
        </p:grpSpPr>
        <p:sp>
          <p:nvSpPr>
            <p:cNvPr id="51379" name="AutoShape 64"/>
            <p:cNvSpPr>
              <a:spLocks noChangeArrowheads="1"/>
            </p:cNvSpPr>
            <p:nvPr/>
          </p:nvSpPr>
          <p:spPr bwMode="auto">
            <a:xfrm>
              <a:off x="1344" y="1152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2400" u="sng">
                <a:latin typeface="Times New Roman" panose="02020603050405020304" pitchFamily="18" charset="0"/>
              </a:endParaRPr>
            </a:p>
          </p:txBody>
        </p:sp>
        <p:grpSp>
          <p:nvGrpSpPr>
            <p:cNvPr id="51380" name="Group 65"/>
            <p:cNvGrpSpPr>
              <a:grpSpLocks/>
            </p:cNvGrpSpPr>
            <p:nvPr/>
          </p:nvGrpSpPr>
          <p:grpSpPr bwMode="auto">
            <a:xfrm>
              <a:off x="1344" y="1152"/>
              <a:ext cx="2784" cy="960"/>
              <a:chOff x="1248" y="1200"/>
              <a:chExt cx="2784" cy="960"/>
            </a:xfrm>
          </p:grpSpPr>
          <p:sp>
            <p:nvSpPr>
              <p:cNvPr id="51381" name="Line 66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2" name="Line 67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3" name="Line 68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5257800" y="2971800"/>
            <a:ext cx="228600" cy="228600"/>
            <a:chOff x="2496" y="1872"/>
            <a:chExt cx="192" cy="192"/>
          </a:xfrm>
        </p:grpSpPr>
        <p:sp>
          <p:nvSpPr>
            <p:cNvPr id="51374" name="Oval 7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5" name="Oval 7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6" name="Oval 7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7" name="Oval 7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8" name="Line 7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4521200" y="2457450"/>
            <a:ext cx="228600" cy="228600"/>
            <a:chOff x="2496" y="1872"/>
            <a:chExt cx="192" cy="192"/>
          </a:xfrm>
        </p:grpSpPr>
        <p:sp>
          <p:nvSpPr>
            <p:cNvPr id="51369" name="Oval 76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0" name="Oval 77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1" name="Oval 78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2" name="Oval 79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3" name="Line 80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" name="Group 81"/>
          <p:cNvGrpSpPr>
            <a:grpSpLocks/>
          </p:cNvGrpSpPr>
          <p:nvPr/>
        </p:nvGrpSpPr>
        <p:grpSpPr bwMode="auto">
          <a:xfrm>
            <a:off x="5791200" y="1905000"/>
            <a:ext cx="228600" cy="228600"/>
            <a:chOff x="2496" y="1872"/>
            <a:chExt cx="192" cy="192"/>
          </a:xfrm>
        </p:grpSpPr>
        <p:sp>
          <p:nvSpPr>
            <p:cNvPr id="51364" name="Oval 82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5" name="Oval 83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6" name="Oval 84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7" name="Oval 85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8" name="Line 86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5943600" y="2514600"/>
            <a:ext cx="228600" cy="228600"/>
            <a:chOff x="2496" y="1872"/>
            <a:chExt cx="192" cy="192"/>
          </a:xfrm>
        </p:grpSpPr>
        <p:sp>
          <p:nvSpPr>
            <p:cNvPr id="51359" name="Oval 88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0" name="Oval 89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1" name="Oval 90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2" name="Oval 91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3" name="Line 92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7004050" y="2003425"/>
            <a:ext cx="228600" cy="228600"/>
            <a:chOff x="2496" y="1872"/>
            <a:chExt cx="192" cy="192"/>
          </a:xfrm>
        </p:grpSpPr>
        <p:sp>
          <p:nvSpPr>
            <p:cNvPr id="51354" name="Oval 94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5" name="Oval 95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6" name="Oval 96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7" name="Oval 97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8" name="Line 98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" name="Group 99"/>
          <p:cNvGrpSpPr>
            <a:grpSpLocks/>
          </p:cNvGrpSpPr>
          <p:nvPr/>
        </p:nvGrpSpPr>
        <p:grpSpPr bwMode="auto">
          <a:xfrm>
            <a:off x="4505325" y="4572000"/>
            <a:ext cx="228600" cy="228600"/>
            <a:chOff x="2496" y="1872"/>
            <a:chExt cx="192" cy="192"/>
          </a:xfrm>
        </p:grpSpPr>
        <p:sp>
          <p:nvSpPr>
            <p:cNvPr id="51349" name="Oval 10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0" name="Oval 10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1" name="Oval 10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2" name="Oval 10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3" name="Line 10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4810125" y="4024313"/>
            <a:ext cx="228600" cy="228600"/>
            <a:chOff x="2496" y="1872"/>
            <a:chExt cx="192" cy="192"/>
          </a:xfrm>
        </p:grpSpPr>
        <p:sp>
          <p:nvSpPr>
            <p:cNvPr id="51344" name="Oval 106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5" name="Oval 107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6" name="Oval 108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7" name="Oval 109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8" name="Line 110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5562600" y="3733800"/>
            <a:ext cx="228600" cy="228600"/>
            <a:chOff x="2496" y="1872"/>
            <a:chExt cx="192" cy="192"/>
          </a:xfrm>
        </p:grpSpPr>
        <p:sp>
          <p:nvSpPr>
            <p:cNvPr id="51339" name="Oval 112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0" name="Oval 113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1" name="Oval 114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2" name="Oval 115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3" name="Line 116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5715000" y="4105275"/>
            <a:ext cx="228600" cy="228600"/>
            <a:chOff x="2496" y="1872"/>
            <a:chExt cx="192" cy="192"/>
          </a:xfrm>
        </p:grpSpPr>
        <p:sp>
          <p:nvSpPr>
            <p:cNvPr id="51334" name="Oval 118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5" name="Oval 119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6" name="Oval 120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7" name="Oval 121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8" name="Line 122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>
            <a:off x="6927850" y="4051300"/>
            <a:ext cx="228600" cy="228600"/>
            <a:chOff x="2496" y="1872"/>
            <a:chExt cx="192" cy="192"/>
          </a:xfrm>
        </p:grpSpPr>
        <p:sp>
          <p:nvSpPr>
            <p:cNvPr id="51329" name="Oval 124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0" name="Oval 125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1" name="Oval 126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2" name="Oval 127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3" name="Line 128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5" name="Group 129"/>
          <p:cNvGrpSpPr>
            <a:grpSpLocks/>
          </p:cNvGrpSpPr>
          <p:nvPr/>
        </p:nvGrpSpPr>
        <p:grpSpPr bwMode="auto">
          <a:xfrm>
            <a:off x="6286500" y="4610100"/>
            <a:ext cx="228600" cy="228600"/>
            <a:chOff x="2496" y="1872"/>
            <a:chExt cx="192" cy="192"/>
          </a:xfrm>
        </p:grpSpPr>
        <p:sp>
          <p:nvSpPr>
            <p:cNvPr id="51324" name="Oval 13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5" name="Oval 13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6" name="Oval 13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7" name="Oval 13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8" name="Line 13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95" name="Line 135"/>
          <p:cNvSpPr>
            <a:spLocks noChangeShapeType="1"/>
          </p:cNvSpPr>
          <p:nvPr/>
        </p:nvSpPr>
        <p:spPr bwMode="auto">
          <a:xfrm>
            <a:off x="5686426" y="3857626"/>
            <a:ext cx="104775" cy="25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6" name="Line 136"/>
          <p:cNvSpPr>
            <a:spLocks noChangeShapeType="1"/>
          </p:cNvSpPr>
          <p:nvPr/>
        </p:nvSpPr>
        <p:spPr bwMode="auto">
          <a:xfrm flipH="1">
            <a:off x="5943600" y="4191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7" name="Line 137"/>
          <p:cNvSpPr>
            <a:spLocks noChangeShapeType="1"/>
          </p:cNvSpPr>
          <p:nvPr/>
        </p:nvSpPr>
        <p:spPr bwMode="auto">
          <a:xfrm>
            <a:off x="5867400" y="42672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8" name="Line 138"/>
          <p:cNvSpPr>
            <a:spLocks noChangeShapeType="1"/>
          </p:cNvSpPr>
          <p:nvPr/>
        </p:nvSpPr>
        <p:spPr bwMode="auto">
          <a:xfrm flipH="1">
            <a:off x="5029201" y="3852864"/>
            <a:ext cx="561975" cy="261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9" name="Line 139"/>
          <p:cNvSpPr>
            <a:spLocks noChangeShapeType="1"/>
          </p:cNvSpPr>
          <p:nvPr/>
        </p:nvSpPr>
        <p:spPr bwMode="auto">
          <a:xfrm flipV="1">
            <a:off x="4724401" y="4233864"/>
            <a:ext cx="1014413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6629400" y="2514600"/>
            <a:ext cx="228600" cy="228600"/>
            <a:chOff x="2496" y="1872"/>
            <a:chExt cx="192" cy="192"/>
          </a:xfrm>
        </p:grpSpPr>
        <p:sp>
          <p:nvSpPr>
            <p:cNvPr id="51319" name="Oval 14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0" name="Oval 14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1" name="Oval 14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2" name="Oval 14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3" name="Line 14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06" name="Line 146"/>
          <p:cNvSpPr>
            <a:spLocks noChangeShapeType="1"/>
          </p:cNvSpPr>
          <p:nvPr/>
        </p:nvSpPr>
        <p:spPr bwMode="auto">
          <a:xfrm>
            <a:off x="5965826" y="2016126"/>
            <a:ext cx="1044575" cy="117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07" name="Line 147"/>
          <p:cNvSpPr>
            <a:spLocks noChangeShapeType="1"/>
          </p:cNvSpPr>
          <p:nvPr/>
        </p:nvSpPr>
        <p:spPr bwMode="auto">
          <a:xfrm>
            <a:off x="4648200" y="2590801"/>
            <a:ext cx="6223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7" name="Group 148"/>
          <p:cNvGrpSpPr>
            <a:grpSpLocks/>
          </p:cNvGrpSpPr>
          <p:nvPr/>
        </p:nvGrpSpPr>
        <p:grpSpPr bwMode="auto">
          <a:xfrm>
            <a:off x="3657600" y="152400"/>
            <a:ext cx="4419600" cy="1524000"/>
            <a:chOff x="1344" y="96"/>
            <a:chExt cx="2784" cy="960"/>
          </a:xfrm>
        </p:grpSpPr>
        <p:sp>
          <p:nvSpPr>
            <p:cNvPr id="51314" name="AutoShape 149"/>
            <p:cNvSpPr>
              <a:spLocks noChangeArrowheads="1"/>
            </p:cNvSpPr>
            <p:nvPr/>
          </p:nvSpPr>
          <p:spPr bwMode="auto">
            <a:xfrm>
              <a:off x="1344" y="96"/>
              <a:ext cx="2784" cy="960"/>
            </a:xfrm>
            <a:prstGeom prst="cube">
              <a:avLst>
                <a:gd name="adj" fmla="val 68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2400" u="sng">
                <a:latin typeface="Times New Roman" panose="02020603050405020304" pitchFamily="18" charset="0"/>
              </a:endParaRPr>
            </a:p>
          </p:txBody>
        </p:sp>
        <p:grpSp>
          <p:nvGrpSpPr>
            <p:cNvPr id="51315" name="Group 150"/>
            <p:cNvGrpSpPr>
              <a:grpSpLocks/>
            </p:cNvGrpSpPr>
            <p:nvPr/>
          </p:nvGrpSpPr>
          <p:grpSpPr bwMode="auto">
            <a:xfrm>
              <a:off x="1344" y="96"/>
              <a:ext cx="2784" cy="960"/>
              <a:chOff x="1248" y="1200"/>
              <a:chExt cx="2784" cy="960"/>
            </a:xfrm>
          </p:grpSpPr>
          <p:sp>
            <p:nvSpPr>
              <p:cNvPr id="51316" name="Line 151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7" name="Line 152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8" name="Line 153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9" name="Group 154"/>
          <p:cNvGrpSpPr>
            <a:grpSpLocks/>
          </p:cNvGrpSpPr>
          <p:nvPr/>
        </p:nvGrpSpPr>
        <p:grpSpPr bwMode="auto">
          <a:xfrm>
            <a:off x="4953000" y="1206500"/>
            <a:ext cx="228600" cy="228600"/>
            <a:chOff x="2496" y="1872"/>
            <a:chExt cx="192" cy="192"/>
          </a:xfrm>
        </p:grpSpPr>
        <p:sp>
          <p:nvSpPr>
            <p:cNvPr id="51309" name="Oval 15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0" name="Oval 15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1" name="Oval 15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2" name="Oval 15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3" name="Line 15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" name="Group 160"/>
          <p:cNvGrpSpPr>
            <a:grpSpLocks/>
          </p:cNvGrpSpPr>
          <p:nvPr/>
        </p:nvGrpSpPr>
        <p:grpSpPr bwMode="auto">
          <a:xfrm>
            <a:off x="4800600" y="623888"/>
            <a:ext cx="228600" cy="228600"/>
            <a:chOff x="2496" y="1872"/>
            <a:chExt cx="192" cy="192"/>
          </a:xfrm>
        </p:grpSpPr>
        <p:sp>
          <p:nvSpPr>
            <p:cNvPr id="51304" name="Oval 16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5" name="Oval 16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6" name="Oval 16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7" name="Oval 16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8" name="Line 16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" name="Group 166"/>
          <p:cNvGrpSpPr>
            <a:grpSpLocks/>
          </p:cNvGrpSpPr>
          <p:nvPr/>
        </p:nvGrpSpPr>
        <p:grpSpPr bwMode="auto">
          <a:xfrm>
            <a:off x="6172200" y="298450"/>
            <a:ext cx="228600" cy="228600"/>
            <a:chOff x="2496" y="1872"/>
            <a:chExt cx="192" cy="192"/>
          </a:xfrm>
        </p:grpSpPr>
        <p:sp>
          <p:nvSpPr>
            <p:cNvPr id="51299" name="Oval 167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0" name="Oval 168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1" name="Oval 169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2" name="Oval 170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3" name="Line 171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3520" name="Group 172"/>
          <p:cNvGrpSpPr>
            <a:grpSpLocks/>
          </p:cNvGrpSpPr>
          <p:nvPr/>
        </p:nvGrpSpPr>
        <p:grpSpPr bwMode="auto">
          <a:xfrm>
            <a:off x="5651500" y="1000125"/>
            <a:ext cx="228600" cy="228600"/>
            <a:chOff x="2496" y="1872"/>
            <a:chExt cx="192" cy="192"/>
          </a:xfrm>
        </p:grpSpPr>
        <p:sp>
          <p:nvSpPr>
            <p:cNvPr id="51294" name="Oval 173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5" name="Oval 174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6" name="Oval 175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7" name="Oval 176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8" name="Line 177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3521" name="Group 178"/>
          <p:cNvGrpSpPr>
            <a:grpSpLocks/>
          </p:cNvGrpSpPr>
          <p:nvPr/>
        </p:nvGrpSpPr>
        <p:grpSpPr bwMode="auto">
          <a:xfrm>
            <a:off x="6861175" y="612775"/>
            <a:ext cx="228600" cy="228600"/>
            <a:chOff x="2496" y="1872"/>
            <a:chExt cx="192" cy="192"/>
          </a:xfrm>
        </p:grpSpPr>
        <p:sp>
          <p:nvSpPr>
            <p:cNvPr id="51289" name="Oval 17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0" name="Oval 18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1" name="Oval 18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2" name="Oval 18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3" name="Line 18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44" name="Line 184"/>
          <p:cNvSpPr>
            <a:spLocks noChangeShapeType="1"/>
          </p:cNvSpPr>
          <p:nvPr/>
        </p:nvSpPr>
        <p:spPr bwMode="auto">
          <a:xfrm flipH="1">
            <a:off x="4724400" y="2019300"/>
            <a:ext cx="114300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5" name="Line 185"/>
          <p:cNvSpPr>
            <a:spLocks noChangeShapeType="1"/>
          </p:cNvSpPr>
          <p:nvPr/>
        </p:nvSpPr>
        <p:spPr bwMode="auto">
          <a:xfrm>
            <a:off x="6327775" y="41275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6" name="Line 186"/>
          <p:cNvSpPr>
            <a:spLocks noChangeShapeType="1"/>
          </p:cNvSpPr>
          <p:nvPr/>
        </p:nvSpPr>
        <p:spPr bwMode="auto">
          <a:xfrm>
            <a:off x="4911725" y="752475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7" name="Line 187"/>
          <p:cNvSpPr>
            <a:spLocks noChangeShapeType="1"/>
          </p:cNvSpPr>
          <p:nvPr/>
        </p:nvSpPr>
        <p:spPr bwMode="auto">
          <a:xfrm flipH="1">
            <a:off x="5013325" y="425450"/>
            <a:ext cx="1219200" cy="261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8" name="Line 188"/>
          <p:cNvSpPr>
            <a:spLocks noChangeShapeType="1"/>
          </p:cNvSpPr>
          <p:nvPr/>
        </p:nvSpPr>
        <p:spPr bwMode="auto">
          <a:xfrm flipV="1">
            <a:off x="5416550" y="520700"/>
            <a:ext cx="838200" cy="2463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9" name="Line 189"/>
          <p:cNvSpPr>
            <a:spLocks noChangeShapeType="1"/>
          </p:cNvSpPr>
          <p:nvPr/>
        </p:nvSpPr>
        <p:spPr bwMode="auto">
          <a:xfrm flipH="1">
            <a:off x="5029201" y="739776"/>
            <a:ext cx="1831975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0" name="Line 190"/>
          <p:cNvSpPr>
            <a:spLocks noChangeShapeType="1"/>
          </p:cNvSpPr>
          <p:nvPr/>
        </p:nvSpPr>
        <p:spPr bwMode="auto">
          <a:xfrm flipV="1">
            <a:off x="4946651" y="3190875"/>
            <a:ext cx="415925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1" name="Line 191"/>
          <p:cNvSpPr>
            <a:spLocks noChangeShapeType="1"/>
          </p:cNvSpPr>
          <p:nvPr/>
        </p:nvSpPr>
        <p:spPr bwMode="auto">
          <a:xfrm flipV="1">
            <a:off x="5873750" y="1066800"/>
            <a:ext cx="527050" cy="3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2" name="Line 192"/>
          <p:cNvSpPr>
            <a:spLocks noChangeShapeType="1"/>
          </p:cNvSpPr>
          <p:nvPr/>
        </p:nvSpPr>
        <p:spPr bwMode="auto">
          <a:xfrm rot="21480000" flipH="1">
            <a:off x="4652964" y="1238251"/>
            <a:ext cx="1144587" cy="1217613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3" name="Line 193"/>
          <p:cNvSpPr>
            <a:spLocks noChangeShapeType="1"/>
          </p:cNvSpPr>
          <p:nvPr/>
        </p:nvSpPr>
        <p:spPr bwMode="auto">
          <a:xfrm rot="120000" flipH="1" flipV="1">
            <a:off x="6042025" y="2743201"/>
            <a:ext cx="381000" cy="18891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4" name="Line 194"/>
          <p:cNvSpPr>
            <a:spLocks noChangeShapeType="1"/>
          </p:cNvSpPr>
          <p:nvPr/>
        </p:nvSpPr>
        <p:spPr bwMode="auto">
          <a:xfrm rot="240000" flipH="1" flipV="1">
            <a:off x="5083176" y="1457326"/>
            <a:ext cx="974725" cy="10763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5" name="Line 195"/>
          <p:cNvSpPr>
            <a:spLocks noChangeShapeType="1"/>
          </p:cNvSpPr>
          <p:nvPr/>
        </p:nvSpPr>
        <p:spPr bwMode="auto">
          <a:xfrm flipV="1">
            <a:off x="4572000" y="4324350"/>
            <a:ext cx="1219200" cy="180340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6" name="Line 196"/>
          <p:cNvSpPr>
            <a:spLocks noChangeShapeType="1"/>
          </p:cNvSpPr>
          <p:nvPr/>
        </p:nvSpPr>
        <p:spPr bwMode="auto">
          <a:xfrm rot="120000" flipV="1">
            <a:off x="5867400" y="2133601"/>
            <a:ext cx="0" cy="1990725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7" name="Line 197"/>
          <p:cNvSpPr>
            <a:spLocks noChangeShapeType="1"/>
          </p:cNvSpPr>
          <p:nvPr/>
        </p:nvSpPr>
        <p:spPr bwMode="auto">
          <a:xfrm flipV="1">
            <a:off x="5486400" y="2667001"/>
            <a:ext cx="121920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8" name="Line 198"/>
          <p:cNvSpPr>
            <a:spLocks noChangeShapeType="1"/>
          </p:cNvSpPr>
          <p:nvPr/>
        </p:nvSpPr>
        <p:spPr bwMode="auto">
          <a:xfrm rot="180000" flipH="1" flipV="1">
            <a:off x="4945063" y="869951"/>
            <a:ext cx="1828800" cy="16160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9" name="Line 199"/>
          <p:cNvSpPr>
            <a:spLocks noChangeShapeType="1"/>
          </p:cNvSpPr>
          <p:nvPr/>
        </p:nvSpPr>
        <p:spPr bwMode="auto">
          <a:xfrm>
            <a:off x="4724400" y="2565400"/>
            <a:ext cx="121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0" name="Line 200"/>
          <p:cNvSpPr>
            <a:spLocks noChangeShapeType="1"/>
          </p:cNvSpPr>
          <p:nvPr/>
        </p:nvSpPr>
        <p:spPr bwMode="auto">
          <a:xfrm rot="120000" flipV="1">
            <a:off x="5926139" y="1143001"/>
            <a:ext cx="549275" cy="792163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1" name="Line 201"/>
          <p:cNvSpPr>
            <a:spLocks noChangeShapeType="1"/>
          </p:cNvSpPr>
          <p:nvPr/>
        </p:nvSpPr>
        <p:spPr bwMode="auto">
          <a:xfrm rot="240000" flipH="1" flipV="1">
            <a:off x="6707188" y="2744789"/>
            <a:ext cx="381000" cy="13112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2" name="Line 202"/>
          <p:cNvSpPr>
            <a:spLocks noChangeShapeType="1"/>
          </p:cNvSpPr>
          <p:nvPr/>
        </p:nvSpPr>
        <p:spPr bwMode="auto">
          <a:xfrm flipH="1">
            <a:off x="6165850" y="21463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3" name="Line 203"/>
          <p:cNvSpPr>
            <a:spLocks noChangeShapeType="1"/>
          </p:cNvSpPr>
          <p:nvPr/>
        </p:nvSpPr>
        <p:spPr bwMode="auto">
          <a:xfrm flipV="1">
            <a:off x="5181600" y="1143001"/>
            <a:ext cx="533400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4" name="Line 204"/>
          <p:cNvSpPr>
            <a:spLocks noChangeShapeType="1"/>
          </p:cNvSpPr>
          <p:nvPr/>
        </p:nvSpPr>
        <p:spPr bwMode="auto">
          <a:xfrm flipH="1" flipV="1">
            <a:off x="4724400" y="4724401"/>
            <a:ext cx="2514600" cy="1006475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5" name="Line 205"/>
          <p:cNvSpPr>
            <a:spLocks noChangeShapeType="1"/>
          </p:cNvSpPr>
          <p:nvPr/>
        </p:nvSpPr>
        <p:spPr bwMode="auto">
          <a:xfrm rot="120000" flipV="1">
            <a:off x="6467476" y="4262439"/>
            <a:ext cx="542925" cy="15398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6" name="Line 206"/>
          <p:cNvSpPr>
            <a:spLocks noChangeShapeType="1"/>
          </p:cNvSpPr>
          <p:nvPr/>
        </p:nvSpPr>
        <p:spPr bwMode="auto">
          <a:xfrm flipV="1">
            <a:off x="5949950" y="4826001"/>
            <a:ext cx="425450" cy="1463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7" name="Line 207"/>
          <p:cNvSpPr>
            <a:spLocks noChangeShapeType="1"/>
          </p:cNvSpPr>
          <p:nvPr/>
        </p:nvSpPr>
        <p:spPr bwMode="auto">
          <a:xfrm rot="21480000" flipH="1">
            <a:off x="4587875" y="2690813"/>
            <a:ext cx="76200" cy="1905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3522" name="Group 208"/>
          <p:cNvGrpSpPr>
            <a:grpSpLocks/>
          </p:cNvGrpSpPr>
          <p:nvPr/>
        </p:nvGrpSpPr>
        <p:grpSpPr bwMode="auto">
          <a:xfrm>
            <a:off x="6365875" y="936625"/>
            <a:ext cx="228600" cy="228600"/>
            <a:chOff x="2496" y="1872"/>
            <a:chExt cx="192" cy="192"/>
          </a:xfrm>
        </p:grpSpPr>
        <p:sp>
          <p:nvSpPr>
            <p:cNvPr id="51284" name="Oval 20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5" name="Oval 21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6" name="Oval 21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7" name="Oval 21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8" name="Line 21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74" name="Rectangle 214"/>
          <p:cNvSpPr>
            <a:spLocks noChangeArrowheads="1"/>
          </p:cNvSpPr>
          <p:nvPr/>
        </p:nvSpPr>
        <p:spPr bwMode="auto">
          <a:xfrm>
            <a:off x="3657600" y="11906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5" name="Rectangle 215"/>
          <p:cNvSpPr>
            <a:spLocks noChangeArrowheads="1"/>
          </p:cNvSpPr>
          <p:nvPr/>
        </p:nvSpPr>
        <p:spPr bwMode="auto">
          <a:xfrm>
            <a:off x="3657600" y="28670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6" name="Rectangle 216"/>
          <p:cNvSpPr>
            <a:spLocks noChangeArrowheads="1"/>
          </p:cNvSpPr>
          <p:nvPr/>
        </p:nvSpPr>
        <p:spPr bwMode="auto">
          <a:xfrm>
            <a:off x="3657600" y="45561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7" name="Rectangle 217"/>
          <p:cNvSpPr>
            <a:spLocks noChangeArrowheads="1"/>
          </p:cNvSpPr>
          <p:nvPr/>
        </p:nvSpPr>
        <p:spPr bwMode="auto">
          <a:xfrm>
            <a:off x="3657600" y="62198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8" name="Text Box 218"/>
          <p:cNvSpPr txBox="1">
            <a:spLocks noChangeArrowheads="1"/>
          </p:cNvSpPr>
          <p:nvPr/>
        </p:nvSpPr>
        <p:spPr bwMode="auto">
          <a:xfrm>
            <a:off x="8355013" y="57086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1º Período</a:t>
            </a:r>
          </a:p>
        </p:txBody>
      </p:sp>
      <p:sp>
        <p:nvSpPr>
          <p:cNvPr id="143579" name="Text Box 219"/>
          <p:cNvSpPr txBox="1">
            <a:spLocks noChangeArrowheads="1"/>
          </p:cNvSpPr>
          <p:nvPr/>
        </p:nvSpPr>
        <p:spPr bwMode="auto">
          <a:xfrm>
            <a:off x="8355013" y="40513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2º Período</a:t>
            </a:r>
          </a:p>
        </p:txBody>
      </p:sp>
      <p:sp>
        <p:nvSpPr>
          <p:cNvPr id="143580" name="Text Box 220"/>
          <p:cNvSpPr txBox="1">
            <a:spLocks noChangeArrowheads="1"/>
          </p:cNvSpPr>
          <p:nvPr/>
        </p:nvSpPr>
        <p:spPr bwMode="auto">
          <a:xfrm>
            <a:off x="8355013" y="23495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3º Período</a:t>
            </a:r>
          </a:p>
        </p:txBody>
      </p:sp>
      <p:sp>
        <p:nvSpPr>
          <p:cNvPr id="143581" name="Text Box 221"/>
          <p:cNvSpPr txBox="1">
            <a:spLocks noChangeArrowheads="1"/>
          </p:cNvSpPr>
          <p:nvPr/>
        </p:nvSpPr>
        <p:spPr bwMode="auto">
          <a:xfrm>
            <a:off x="8355013" y="6921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4º Período</a:t>
            </a:r>
          </a:p>
        </p:txBody>
      </p:sp>
      <p:sp>
        <p:nvSpPr>
          <p:cNvPr id="51277" name="Text Box 222"/>
          <p:cNvSpPr txBox="1">
            <a:spLocks noChangeArrowheads="1"/>
          </p:cNvSpPr>
          <p:nvPr/>
        </p:nvSpPr>
        <p:spPr bwMode="auto">
          <a:xfrm>
            <a:off x="8610600" y="6542089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000">
                <a:latin typeface="Times New Roman" panose="02020603050405020304" pitchFamily="18" charset="0"/>
              </a:rPr>
              <a:t>Profº Jean Carlos Hennrichs - FIE</a:t>
            </a:r>
          </a:p>
        </p:txBody>
      </p:sp>
      <p:sp>
        <p:nvSpPr>
          <p:cNvPr id="51278" name="Text Box 223"/>
          <p:cNvSpPr txBox="1">
            <a:spLocks noChangeArrowheads="1"/>
          </p:cNvSpPr>
          <p:nvPr/>
        </p:nvSpPr>
        <p:spPr bwMode="auto">
          <a:xfrm>
            <a:off x="1774825" y="36449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43584" name="Text Box 224"/>
          <p:cNvSpPr txBox="1">
            <a:spLocks noChangeArrowheads="1"/>
          </p:cNvSpPr>
          <p:nvPr/>
        </p:nvSpPr>
        <p:spPr bwMode="auto">
          <a:xfrm rot="16200000">
            <a:off x="-1554162" y="3078163"/>
            <a:ext cx="6858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Construção do curso</a:t>
            </a:r>
            <a:endParaRPr lang="pt-BR" sz="40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85" name="Text Box 225"/>
          <p:cNvSpPr txBox="1">
            <a:spLocks noChangeArrowheads="1"/>
          </p:cNvSpPr>
          <p:nvPr/>
        </p:nvSpPr>
        <p:spPr bwMode="auto">
          <a:xfrm>
            <a:off x="2495551" y="573405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200">
                <a:latin typeface="Times New Roman" panose="02020603050405020304" pitchFamily="18" charset="0"/>
              </a:rPr>
              <a:t>Pontos chaves</a:t>
            </a:r>
          </a:p>
        </p:txBody>
      </p:sp>
      <p:sp>
        <p:nvSpPr>
          <p:cNvPr id="143586" name="Text Box 226"/>
          <p:cNvSpPr txBox="1">
            <a:spLocks noChangeArrowheads="1"/>
          </p:cNvSpPr>
          <p:nvPr/>
        </p:nvSpPr>
        <p:spPr bwMode="auto">
          <a:xfrm>
            <a:off x="2782888" y="5229225"/>
            <a:ext cx="1439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200">
                <a:latin typeface="Times New Roman" panose="02020603050405020304" pitchFamily="18" charset="0"/>
              </a:rPr>
              <a:t>Linhas integrativas</a:t>
            </a:r>
          </a:p>
        </p:txBody>
      </p:sp>
      <p:sp>
        <p:nvSpPr>
          <p:cNvPr id="143587" name="Line 227"/>
          <p:cNvSpPr>
            <a:spLocks noChangeShapeType="1"/>
          </p:cNvSpPr>
          <p:nvPr/>
        </p:nvSpPr>
        <p:spPr bwMode="auto">
          <a:xfrm>
            <a:off x="3503614" y="5876926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88" name="Line 228"/>
          <p:cNvSpPr>
            <a:spLocks noChangeShapeType="1"/>
          </p:cNvSpPr>
          <p:nvPr/>
        </p:nvSpPr>
        <p:spPr bwMode="auto">
          <a:xfrm>
            <a:off x="3863976" y="5516564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85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4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4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4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4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4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4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4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4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4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4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4" grpId="0" animBg="1"/>
      <p:bldP spid="143575" grpId="0" animBg="1"/>
      <p:bldP spid="143576" grpId="0" animBg="1"/>
      <p:bldP spid="143577" grpId="0" animBg="1"/>
      <p:bldP spid="143578" grpId="0" autoUpdateAnimBg="0"/>
      <p:bldP spid="143579" grpId="0" autoUpdateAnimBg="0"/>
      <p:bldP spid="143580" grpId="0" autoUpdateAnimBg="0"/>
      <p:bldP spid="143581" grpId="0" autoUpdateAnimBg="0"/>
      <p:bldP spid="143585" grpId="0" autoUpdateAnimBg="0"/>
      <p:bldP spid="1435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4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Slide" r:id="rId4" imgW="3968656" imgH="2976291" progId="PowerPoint.Slide.8">
                  <p:embed/>
                </p:oleObj>
              </mc:Choice>
              <mc:Fallback>
                <p:oleObj name="Slide" r:id="rId4" imgW="3968656" imgH="2976291" progId="PowerPoint.Slide.8">
                  <p:embed/>
                  <p:pic>
                    <p:nvPicPr>
                      <p:cNvPr id="532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2000" contrast="-5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8800" y="1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pt-BR" altLang="pt-BR" sz="2800" b="1"/>
              <a:t> Curso de Medicina da UFSC</a:t>
            </a:r>
          </a:p>
        </p:txBody>
      </p:sp>
      <p:pic>
        <p:nvPicPr>
          <p:cNvPr id="53252" name="Imagem 5" descr="2a_fas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6088"/>
            <a:ext cx="7929563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tângulo 4"/>
          <p:cNvSpPr>
            <a:spLocks noChangeArrowheads="1"/>
          </p:cNvSpPr>
          <p:nvPr/>
        </p:nvSpPr>
        <p:spPr bwMode="auto">
          <a:xfrm>
            <a:off x="7453313" y="0"/>
            <a:ext cx="2786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Exemplos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de  representações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curriculares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integrativas </a:t>
            </a:r>
          </a:p>
        </p:txBody>
      </p:sp>
    </p:spTree>
    <p:extLst>
      <p:ext uri="{BB962C8B-B14F-4D97-AF65-F5344CB8AC3E}">
        <p14:creationId xmlns:p14="http://schemas.microsoft.com/office/powerpoint/2010/main" val="155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2640014" y="44451"/>
            <a:ext cx="7775575" cy="14128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7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2" y="12546"/>
                </a:moveTo>
                <a:cubicBezTo>
                  <a:pt x="989" y="11970"/>
                  <a:pt x="937" y="11385"/>
                  <a:pt x="937" y="10800"/>
                </a:cubicBezTo>
                <a:cubicBezTo>
                  <a:pt x="937" y="5352"/>
                  <a:pt x="5352" y="937"/>
                  <a:pt x="10800" y="937"/>
                </a:cubicBezTo>
                <a:cubicBezTo>
                  <a:pt x="16247" y="937"/>
                  <a:pt x="20663" y="5352"/>
                  <a:pt x="20663" y="10800"/>
                </a:cubicBezTo>
                <a:cubicBezTo>
                  <a:pt x="20663" y="11385"/>
                  <a:pt x="20610" y="11970"/>
                  <a:pt x="20507" y="12546"/>
                </a:cubicBezTo>
                <a:lnTo>
                  <a:pt x="21429" y="12712"/>
                </a:lnTo>
                <a:cubicBezTo>
                  <a:pt x="21542" y="12081"/>
                  <a:pt x="21600" y="1144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441"/>
                  <a:pt x="57" y="12081"/>
                  <a:pt x="170" y="12712"/>
                </a:cubicBezTo>
                <a:lnTo>
                  <a:pt x="1092" y="12546"/>
                </a:lnTo>
                <a:close/>
              </a:path>
            </a:pathLst>
          </a:cu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Bottom">
              <a:rot lat="19199990" lon="0" rev="0"/>
            </a:camera>
            <a:lightRig rig="legacyNormal2" dir="b"/>
          </a:scene3d>
          <a:sp3d extrusionH="121893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343025" y="4724400"/>
            <a:ext cx="1081088" cy="213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343025" y="1588"/>
            <a:ext cx="1081088" cy="2203450"/>
          </a:xfrm>
          <a:prstGeom prst="rect">
            <a:avLst/>
          </a:prstGeom>
          <a:solidFill>
            <a:srgbClr val="85FF8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343025" y="2135188"/>
            <a:ext cx="1081088" cy="2589212"/>
          </a:xfrm>
          <a:prstGeom prst="rect">
            <a:avLst/>
          </a:prstGeom>
          <a:solidFill>
            <a:srgbClr val="B9B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087939" y="5313363"/>
            <a:ext cx="2879725" cy="692150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5662613" y="5329238"/>
            <a:ext cx="1801812" cy="576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432175" y="1196975"/>
            <a:ext cx="6192838" cy="10414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5303839" y="5876925"/>
            <a:ext cx="2447925" cy="603250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4800600" y="4581525"/>
            <a:ext cx="3455988" cy="762000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4511676" y="3789363"/>
            <a:ext cx="3960813" cy="9017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727575" y="1501776"/>
            <a:ext cx="3494088" cy="415925"/>
          </a:xfrm>
          <a:prstGeom prst="ellipse">
            <a:avLst/>
          </a:prstGeom>
          <a:solidFill>
            <a:srgbClr val="85FF85"/>
          </a:solidFill>
          <a:ln w="9525">
            <a:solidFill>
              <a:srgbClr val="00FF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4970464" y="2220913"/>
            <a:ext cx="2998787" cy="48736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5280025" y="3068638"/>
            <a:ext cx="2471738" cy="57626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5337175" y="3976688"/>
            <a:ext cx="2127250" cy="53181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5519738" y="4724401"/>
            <a:ext cx="1936750" cy="5746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4189414" y="2963863"/>
            <a:ext cx="4643437" cy="9699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3816350" y="2078038"/>
            <a:ext cx="5448300" cy="9906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3071813" y="404814"/>
            <a:ext cx="6913562" cy="9366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5808664" y="5949950"/>
            <a:ext cx="1582737" cy="45085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4489450" y="736601"/>
            <a:ext cx="3951288" cy="415925"/>
          </a:xfrm>
          <a:prstGeom prst="ellipse">
            <a:avLst/>
          </a:prstGeom>
          <a:solidFill>
            <a:srgbClr val="85FF85"/>
          </a:solidFill>
          <a:ln w="9525">
            <a:solidFill>
              <a:srgbClr val="00FF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 rot="16200000">
            <a:off x="897532" y="5333206"/>
            <a:ext cx="2133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CICLO  DAS</a:t>
            </a:r>
          </a:p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 NECESSIDADES </a:t>
            </a:r>
          </a:p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DE SAÚDE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 rot="16200000">
            <a:off x="976313" y="3135313"/>
            <a:ext cx="1965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CICLO DO</a:t>
            </a:r>
          </a:p>
          <a:p>
            <a:pPr eaLnBrk="1" hangingPunct="1"/>
            <a:r>
              <a:rPr lang="pt-BR" alt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CUIDADO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 rot="16200000">
            <a:off x="938213" y="606425"/>
            <a:ext cx="21383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anose="020F0502020204030204" pitchFamily="34" charset="0"/>
              </a:rPr>
              <a:t>CICLO </a:t>
            </a:r>
          </a:p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anose="020F0502020204030204" pitchFamily="34" charset="0"/>
              </a:rPr>
              <a:t>DA  PRÁTICA PROFISSIONAL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5995988" y="5949950"/>
            <a:ext cx="10942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Espaço </a:t>
            </a:r>
            <a:r>
              <a:rPr lang="pt-BR" altLang="pt-BR" sz="1400" b="1" dirty="0" err="1">
                <a:solidFill>
                  <a:srgbClr val="0033CC"/>
                </a:solidFill>
                <a:latin typeface="Calibri" panose="020F0502020204030204" pitchFamily="34" charset="0"/>
              </a:rPr>
              <a:t>Geo</a:t>
            </a:r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-</a:t>
            </a:r>
          </a:p>
          <a:p>
            <a:pPr eaLnBrk="1" hangingPunct="1"/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Social</a:t>
            </a:r>
          </a:p>
          <a:p>
            <a:pPr eaLnBrk="1" hangingPunct="1"/>
            <a:endParaRPr lang="pt-BR" altLang="pt-BR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5735638" y="5414964"/>
            <a:ext cx="13452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Grupos Sociais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5913438" y="4783138"/>
            <a:ext cx="11176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Indivíduo e </a:t>
            </a:r>
          </a:p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Família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5519738" y="4005264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1400" b="1">
                <a:solidFill>
                  <a:schemeClr val="tx2"/>
                </a:solidFill>
                <a:latin typeface="Calibri" panose="020F0502020204030204" pitchFamily="34" charset="0"/>
              </a:rPr>
              <a:t>Enfermagem na</a:t>
            </a:r>
            <a:endParaRPr lang="pt-BR" altLang="pt-BR" sz="1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 b="1">
                <a:solidFill>
                  <a:schemeClr val="tx2"/>
                </a:solidFill>
                <a:latin typeface="Calibri" panose="020F0502020204030204" pitchFamily="34" charset="0"/>
              </a:rPr>
              <a:t>Atenção Básica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5159375" y="306863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Enfermagem na </a:t>
            </a:r>
          </a:p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Atenção Especializada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5668964" y="1484313"/>
            <a:ext cx="149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Estágio Curricular</a:t>
            </a:r>
          </a:p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TCC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5668964" y="692150"/>
            <a:ext cx="149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Estágio Curricular</a:t>
            </a:r>
          </a:p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TCC</a:t>
            </a:r>
          </a:p>
        </p:txBody>
      </p:sp>
      <p:sp>
        <p:nvSpPr>
          <p:cNvPr id="55328" name="Text Box 38"/>
          <p:cNvSpPr txBox="1">
            <a:spLocks noChangeArrowheads="1"/>
          </p:cNvSpPr>
          <p:nvPr/>
        </p:nvSpPr>
        <p:spPr bwMode="auto">
          <a:xfrm rot="20170056">
            <a:off x="3703639" y="1603376"/>
            <a:ext cx="2873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CUIDADO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ENFERMAGEM</a:t>
            </a:r>
          </a:p>
        </p:txBody>
      </p:sp>
      <p:sp>
        <p:nvSpPr>
          <p:cNvPr id="55329" name="Text Box 39"/>
          <p:cNvSpPr txBox="1">
            <a:spLocks noChangeArrowheads="1"/>
          </p:cNvSpPr>
          <p:nvPr/>
        </p:nvSpPr>
        <p:spPr bwMode="auto">
          <a:xfrm rot="1391172">
            <a:off x="8904289" y="836614"/>
            <a:ext cx="28733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GERENCIAMENTO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DO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CUIDADO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ENFERMAGEM</a:t>
            </a: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H="1" flipV="1">
            <a:off x="6527800" y="333376"/>
            <a:ext cx="0" cy="6524625"/>
          </a:xfrm>
          <a:prstGeom prst="line">
            <a:avLst/>
          </a:prstGeom>
          <a:noFill/>
          <a:ln w="38100">
            <a:solidFill>
              <a:srgbClr val="9900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68" name="WordArt 44"/>
          <p:cNvSpPr>
            <a:spLocks noChangeArrowheads="1" noChangeShapeType="1" noTextEdit="1"/>
          </p:cNvSpPr>
          <p:nvPr/>
        </p:nvSpPr>
        <p:spPr bwMode="auto">
          <a:xfrm>
            <a:off x="2855913" y="1"/>
            <a:ext cx="7416800" cy="12049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0" lon="21539999" rev="0"/>
              </a:camera>
              <a:lightRig rig="legacyNormal1" dir="t"/>
            </a:scene3d>
            <a:sp3d prstMaterial="legacyMetal">
              <a:extrusionClr>
                <a:srgbClr val="939676"/>
              </a:extrusionClr>
            </a:sp3d>
          </a:bodyPr>
          <a:lstStyle/>
          <a:p>
            <a:pPr algn="dist">
              <a:defRPr/>
            </a:pPr>
            <a:r>
              <a:rPr lang="pt-BR" b="1" i="1" kern="10" spc="900" dirty="0">
                <a:ln w="9525">
                  <a:round/>
                  <a:headEnd/>
                  <a:tailEnd/>
                </a:ln>
                <a:latin typeface="Impact"/>
              </a:rPr>
              <a:t>O Cuidado de Enfermagem</a:t>
            </a:r>
          </a:p>
          <a:p>
            <a:pPr algn="dist">
              <a:defRPr/>
            </a:pPr>
            <a:r>
              <a:rPr lang="pt-BR" b="1" i="1" kern="10" spc="90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Sentidos   Significados  </a:t>
            </a:r>
            <a:r>
              <a:rPr lang="pt-BR" b="1" i="1" kern="10" spc="90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Impact"/>
              </a:rPr>
              <a:t>Dimensões</a:t>
            </a: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5159375" y="220503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Enfermagem na </a:t>
            </a:r>
          </a:p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Atenção Especializada</a:t>
            </a:r>
            <a:r>
              <a:rPr lang="pt-BR" altLang="pt-BR" sz="1400">
                <a:latin typeface="Calibri" panose="020F0502020204030204" pitchFamily="34" charset="0"/>
              </a:rPr>
              <a:t> </a:t>
            </a:r>
            <a:endParaRPr lang="pt-BR" altLang="pt-BR" sz="14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7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  <p:bldP spid="52244" grpId="0" animBg="1"/>
      <p:bldP spid="52245" grpId="0" animBg="1"/>
      <p:bldP spid="52249" grpId="0"/>
      <p:bldP spid="52250" grpId="0"/>
      <p:bldP spid="52251" grpId="0"/>
      <p:bldP spid="52255" grpId="0"/>
      <p:bldP spid="52256" grpId="0"/>
      <p:bldP spid="52257" grpId="0"/>
      <p:bldP spid="52258" grpId="0"/>
      <p:bldP spid="52259" grpId="0"/>
      <p:bldP spid="52260" grpId="0"/>
      <p:bldP spid="52261" grpId="0"/>
      <p:bldP spid="522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22" name="Conexão recta 1"/>
          <p:cNvCxnSpPr>
            <a:cxnSpLocks noChangeShapeType="1"/>
          </p:cNvCxnSpPr>
          <p:nvPr/>
        </p:nvCxnSpPr>
        <p:spPr bwMode="auto">
          <a:xfrm>
            <a:off x="1524000" y="1124744"/>
            <a:ext cx="9144000" cy="0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tle 8"/>
          <p:cNvSpPr txBox="1">
            <a:spLocks/>
          </p:cNvSpPr>
          <p:nvPr/>
        </p:nvSpPr>
        <p:spPr>
          <a:xfrm>
            <a:off x="1560513" y="222250"/>
            <a:ext cx="9144000" cy="9024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pt-P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Reforçar as lógicas de cooperação</a:t>
            </a:r>
          </a:p>
        </p:txBody>
      </p:sp>
      <p:pic>
        <p:nvPicPr>
          <p:cNvPr id="133124" name="Picture 2" descr="http://www.musee-magritte-museum.be/Typo3/fileadmin/templates/images/phot_education_enseign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1196975"/>
            <a:ext cx="2130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/>
          <p:cNvSpPr txBox="1"/>
          <p:nvPr/>
        </p:nvSpPr>
        <p:spPr>
          <a:xfrm>
            <a:off x="4914900" y="4365628"/>
            <a:ext cx="5429250" cy="1655763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Primeiro estranha-se. </a:t>
            </a:r>
          </a:p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Depois entranha-se</a:t>
            </a: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33127" name="Picture 2" descr="http://t2.gstatic.com/images?q=tbn:ANd9GcQ4NFTLPPeL_buV92w-o_yAqtRY7H8qSBRagPfywMOKLcVkab6U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4262438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0"/>
          <p:cNvSpPr txBox="1"/>
          <p:nvPr/>
        </p:nvSpPr>
        <p:spPr>
          <a:xfrm>
            <a:off x="2063750" y="5589588"/>
            <a:ext cx="2736850" cy="3937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defRPr/>
            </a:pPr>
            <a:r>
              <a:rPr lang="pt-PT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Fernando Pessoa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49520" y="2951947"/>
            <a:ext cx="510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De partilha na profissão docente com o trabalho no currículo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2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2935"/>
          </a:xfrm>
        </p:spPr>
        <p:txBody>
          <a:bodyPr/>
          <a:lstStyle/>
          <a:p>
            <a:r>
              <a:rPr lang="pt-BR" b="1"/>
              <a:t>CURRÍCULO: PERCURSOS HISTÓRICOS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4782064" y="1754660"/>
            <a:ext cx="6720960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Currículo: Universidade de Glasgow (século XVI):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evisões do ensino da dialética: abarcou movimentos sociais e religiosos</a:t>
            </a:r>
            <a:r>
              <a:rPr lang="pt-BR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Visão disciplinadora </a:t>
            </a:r>
            <a:r>
              <a:rPr lang="pt-BR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à organização do ensino e aprendizagem.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82063" y="4061372"/>
            <a:ext cx="6833287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Ideia de seleção de conteúdos 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 ordem na classificação dos conhecimentos que representam  ação de ensinar.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Ideia de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de Estudos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Studiorum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 flipV="1">
            <a:off x="4097790" y="4639797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V="1">
            <a:off x="4140290" y="2469292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46" y="1754660"/>
            <a:ext cx="2222005" cy="19523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46" y="4061372"/>
            <a:ext cx="214308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6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2935"/>
          </a:xfrm>
        </p:spPr>
        <p:txBody>
          <a:bodyPr/>
          <a:lstStyle/>
          <a:p>
            <a:r>
              <a:rPr lang="pt-BR" b="1" dirty="0"/>
              <a:t>CURRÍCULO: PERCURSOS HISTÓRICOS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65" y="2019762"/>
            <a:ext cx="2543992" cy="17256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82064" y="1754660"/>
            <a:ext cx="6720960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 Antiga: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Cursus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Currere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 de honras (Carreira ordenação  e percurso).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Currículo: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seleção organizada dos conteúdos a aprender, os quais regularão a prática didática que se desenvolve durante a escolaridade.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32" y="4234084"/>
            <a:ext cx="2403259" cy="215436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782063" y="4061372"/>
            <a:ext cx="6833287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Idade Média: </a:t>
            </a:r>
            <a:r>
              <a:rPr lang="pt-BR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Trivium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Gramática, Retórica e Dialética: instrumentais, de formação geral-Modo de adquirir conhecimentos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Cuadrivium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Astronomia, Geometria, Aritmética e Música: caráter prático, pragmático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 flipV="1">
            <a:off x="4097790" y="4639797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V="1">
            <a:off x="4140290" y="2469292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4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0650" y="261257"/>
            <a:ext cx="6589199" cy="1584642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 Fundamentos legais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796142" y="0"/>
            <a:ext cx="10212977" cy="79375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Lei</a:t>
            </a:r>
            <a:r>
              <a:rPr lang="pt-BR" altLang="pt-BR" sz="3200" dirty="0"/>
              <a:t> de Diretrizes e Bases da Educação Nacional  9394/96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Diretrizes Curriculares Nacionais </a:t>
            </a:r>
            <a:r>
              <a:rPr lang="pt-BR" altLang="pt-BR" sz="3200" dirty="0"/>
              <a:t>(por área de conhecimento): metas,  objetivos e compromissos.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Perfil com formação generalista</a:t>
            </a:r>
            <a:r>
              <a:rPr lang="pt-BR" altLang="pt-BR" sz="3200" dirty="0"/>
              <a:t>, humanista, crítica e reflexiva, apto a compreender e traduzir as necessidades de indivíduos, grupos sociais e comunidades.</a:t>
            </a:r>
            <a:endParaRPr lang="pt-BR" altLang="pt-BR" sz="3200" b="1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Competências e Habilidades</a:t>
            </a:r>
            <a:endParaRPr lang="pt-BR" altLang="pt-BR" sz="3200" b="1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Matriz articulada em áreas, módulos em torno de eixos</a:t>
            </a:r>
            <a:r>
              <a:rPr lang="pt-BR" altLang="pt-BR" sz="3200" b="1" dirty="0"/>
              <a:t>. </a:t>
            </a: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2332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4EB0AC5-CF82-4840-9CC0-4566454CCF58}"/>
              </a:ext>
            </a:extLst>
          </p:cNvPr>
          <p:cNvSpPr/>
          <p:nvPr/>
        </p:nvSpPr>
        <p:spPr>
          <a:xfrm>
            <a:off x="2220685" y="359230"/>
            <a:ext cx="984612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Sentidos do Termo:</a:t>
            </a:r>
          </a:p>
          <a:p>
            <a:r>
              <a:rPr lang="pt-BR" sz="4000" b="1" dirty="0">
                <a:solidFill>
                  <a:srgbClr val="FF0000"/>
                </a:solidFill>
              </a:rPr>
              <a:t>Currículo</a:t>
            </a:r>
            <a:r>
              <a:rPr lang="pt-BR" sz="4000" dirty="0"/>
              <a:t>: palavra polissêmica </a:t>
            </a:r>
          </a:p>
          <a:p>
            <a:r>
              <a:rPr lang="pt-BR" sz="4000" dirty="0"/>
              <a:t>“O currículo nunca é apenas um conjunto neutro de conhecimentos [...] Ele é sempre parte de uma </a:t>
            </a:r>
            <a:r>
              <a:rPr lang="pt-BR" sz="4000" b="1" dirty="0">
                <a:solidFill>
                  <a:srgbClr val="FF0000"/>
                </a:solidFill>
              </a:rPr>
              <a:t>tradição seletiva</a:t>
            </a:r>
            <a:r>
              <a:rPr lang="pt-BR" sz="4000" dirty="0"/>
              <a:t>, resultado da </a:t>
            </a:r>
            <a:r>
              <a:rPr lang="pt-BR" sz="4000" b="1" dirty="0">
                <a:solidFill>
                  <a:srgbClr val="FF0000"/>
                </a:solidFill>
              </a:rPr>
              <a:t>seleção de alg</a:t>
            </a:r>
            <a:r>
              <a:rPr lang="pt-BR" sz="4000" dirty="0"/>
              <a:t>uém, da visão de algum grupo acerca do que seja </a:t>
            </a:r>
            <a:r>
              <a:rPr lang="pt-BR" sz="4000" b="1" dirty="0">
                <a:solidFill>
                  <a:srgbClr val="FF0000"/>
                </a:solidFill>
              </a:rPr>
              <a:t>conhecimento legítimo</a:t>
            </a:r>
            <a:r>
              <a:rPr lang="pt-BR" sz="4000" dirty="0"/>
              <a:t>. É produto de tensões, conflitos e concessões culturais, políticas e econômicas que </a:t>
            </a:r>
            <a:r>
              <a:rPr lang="pt-BR" sz="4000" b="1" dirty="0">
                <a:solidFill>
                  <a:srgbClr val="FF0000"/>
                </a:solidFill>
              </a:rPr>
              <a:t>organizam e desorganizam</a:t>
            </a:r>
            <a:r>
              <a:rPr lang="pt-BR" sz="4000" dirty="0"/>
              <a:t> um povo. (Apple,1994, p. 59) </a:t>
            </a:r>
          </a:p>
        </p:txBody>
      </p:sp>
    </p:spTree>
    <p:extLst>
      <p:ext uri="{BB962C8B-B14F-4D97-AF65-F5344CB8AC3E}">
        <p14:creationId xmlns:p14="http://schemas.microsoft.com/office/powerpoint/2010/main" val="110386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406DEE9-D31A-4302-A321-512EDB1A7225}"/>
              </a:ext>
            </a:extLst>
          </p:cNvPr>
          <p:cNvSpPr/>
          <p:nvPr/>
        </p:nvSpPr>
        <p:spPr>
          <a:xfrm>
            <a:off x="1698171" y="195944"/>
            <a:ext cx="103686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Reforçando a concepção de currículo como uma </a:t>
            </a:r>
            <a:r>
              <a:rPr lang="pt-BR" sz="3200" b="1" dirty="0">
                <a:solidFill>
                  <a:srgbClr val="FF0000"/>
                </a:solidFill>
              </a:rPr>
              <a:t>construção cultural, histórica e socia</a:t>
            </a:r>
            <a:r>
              <a:rPr lang="pt-BR" sz="3200" dirty="0"/>
              <a:t>l, o autor nos indica a complexidade do objeto que traz em sua conceituação a previsão de ressignificação a partir dos movimentos que a sociedade descreve ao longo de seus contextos. Ao se configurar como uma prática de si mesmo e das teorias sobre si, a complexidade se aprofunda na medida em que discute e argumenta sobre sua construção, produzindo sentidos sobre si mesmos, em uma retroalimentação. Assim, o conceito de currículo seria “multifacetado, negociado e renegociado em vários níveis e campos” (GOODSON, 2005, p. 67</a:t>
            </a:r>
            <a:r>
              <a:rPr lang="pt-BR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8760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17C9DB0-FABF-4FE5-BE40-DA7B8769B784}"/>
              </a:ext>
            </a:extLst>
          </p:cNvPr>
          <p:cNvSpPr/>
          <p:nvPr/>
        </p:nvSpPr>
        <p:spPr>
          <a:xfrm>
            <a:off x="1730829" y="163286"/>
            <a:ext cx="10461171" cy="6805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O produto final é um </a:t>
            </a:r>
            <a:r>
              <a:rPr lang="pt-BR" sz="3600" b="1" dirty="0">
                <a:solidFill>
                  <a:srgbClr val="FF0000"/>
                </a:solidFill>
              </a:rPr>
              <a:t>produto cultural</a:t>
            </a:r>
            <a:r>
              <a:rPr lang="pt-BR" sz="3600" dirty="0"/>
              <a:t>, que inclui </a:t>
            </a:r>
          </a:p>
          <a:p>
            <a:r>
              <a:rPr lang="pt-BR" sz="3600" dirty="0"/>
              <a:t>(...) planos e propostas (...), o que de fato acontece nas salas de aula (...), bem como as regras e as normas não explicitadas que governam as relações que se estabelecem nas salas de aula (...) no currículo desenvolvem-se representações, codificadas de forma complexa nos documentos, a partir de interesses, disputas e alianças, e decodificadas nas escolas, também de modo complexo, pelos indivíduos presentes. Sugere-se ainda a visão do currículo como um </a:t>
            </a:r>
            <a:r>
              <a:rPr lang="pt-BR" sz="3600" b="1" dirty="0">
                <a:solidFill>
                  <a:srgbClr val="FF0000"/>
                </a:solidFill>
              </a:rPr>
              <a:t>campo de lutas e conflitos em torno de símbolos e significados </a:t>
            </a:r>
            <a:r>
              <a:rPr lang="pt-BR" sz="3600" dirty="0"/>
              <a:t>(MOREIRA, 2011, p. 15). </a:t>
            </a:r>
          </a:p>
        </p:txBody>
      </p:sp>
    </p:spTree>
    <p:extLst>
      <p:ext uri="{BB962C8B-B14F-4D97-AF65-F5344CB8AC3E}">
        <p14:creationId xmlns:p14="http://schemas.microsoft.com/office/powerpoint/2010/main" val="276762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9BC0CCE-736B-41AE-9074-74B4F5A34BC4}"/>
              </a:ext>
            </a:extLst>
          </p:cNvPr>
          <p:cNvSpPr/>
          <p:nvPr/>
        </p:nvSpPr>
        <p:spPr>
          <a:xfrm>
            <a:off x="2122713" y="636814"/>
            <a:ext cx="98461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 </a:t>
            </a:r>
            <a:r>
              <a:rPr lang="pt-BR" sz="3600" b="1" dirty="0">
                <a:solidFill>
                  <a:srgbClr val="FF0000"/>
                </a:solidFill>
              </a:rPr>
              <a:t>Currículo </a:t>
            </a:r>
            <a:r>
              <a:rPr lang="pt-BR" sz="3600" dirty="0"/>
              <a:t>: “</a:t>
            </a:r>
            <a:r>
              <a:rPr lang="pt-BR" sz="3600" b="1" dirty="0">
                <a:solidFill>
                  <a:srgbClr val="FF0000"/>
                </a:solidFill>
              </a:rPr>
              <a:t>Território de contestações</a:t>
            </a:r>
            <a:r>
              <a:rPr lang="pt-BR" sz="3600" dirty="0"/>
              <a:t>, não um processo  no qual convivem lado a lado com fatores lógicos, epistemológicos, intelectuais, determinantes sociais menos “nobres” e menos “formais”, tais como interesses rituais, conflitos simbólicos e culturais, necessidades de legitimação e de controle, propósitos de dominação dirigidos por fatores ligados à classe, à raça, ao gênero (SILVA, 2005, p. 8)</a:t>
            </a:r>
          </a:p>
        </p:txBody>
      </p:sp>
    </p:spTree>
    <p:extLst>
      <p:ext uri="{BB962C8B-B14F-4D97-AF65-F5344CB8AC3E}">
        <p14:creationId xmlns:p14="http://schemas.microsoft.com/office/powerpoint/2010/main" val="1712559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1431</Words>
  <Application>Microsoft Office PowerPoint</Application>
  <PresentationFormat>Widescreen</PresentationFormat>
  <Paragraphs>144</Paragraphs>
  <Slides>28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Arial Rounded MT Bold</vt:lpstr>
      <vt:lpstr>Berlin Sans FB Demi</vt:lpstr>
      <vt:lpstr>Calibri</vt:lpstr>
      <vt:lpstr>Century Gothic</vt:lpstr>
      <vt:lpstr>Corbel</vt:lpstr>
      <vt:lpstr>Impact</vt:lpstr>
      <vt:lpstr>Times New Roman</vt:lpstr>
      <vt:lpstr>Verdana</vt:lpstr>
      <vt:lpstr>Wingdings</vt:lpstr>
      <vt:lpstr>Paralaxe</vt:lpstr>
      <vt:lpstr>Slide</vt:lpstr>
      <vt:lpstr>Fundamentos do Currículo para a Educação Superior  </vt:lpstr>
      <vt:lpstr>O CAMPO DO CURRÍCULO NA EDUCAÇÃO SUPERIOR</vt:lpstr>
      <vt:lpstr>CURRÍCULO: PERCURSOS HISTÓRICOS</vt:lpstr>
      <vt:lpstr>CURRÍCULO: PERCURSOS HISTÓRICOS</vt:lpstr>
      <vt:lpstr>Os Fundamentos legais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Currículo Oculto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Currículo como cultura da Universidade </vt:lpstr>
      <vt:lpstr>Historicamente: Currículo - formato grade </vt:lpstr>
      <vt:lpstr>Matriz Curricular Articulada</vt:lpstr>
      <vt:lpstr>CURRÍCULO E PROJETO PEDAGÓGICO</vt:lpstr>
      <vt:lpstr>Módulo no sistema curricular</vt:lpstr>
      <vt:lpstr>Da grade para a matriz articulada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do Currículo para a Educação Superior</dc:title>
  <dc:creator>Noeli Rivas</dc:creator>
  <cp:lastModifiedBy>Noeli Rivas</cp:lastModifiedBy>
  <cp:revision>15</cp:revision>
  <dcterms:created xsi:type="dcterms:W3CDTF">2020-06-03T01:46:18Z</dcterms:created>
  <dcterms:modified xsi:type="dcterms:W3CDTF">2020-06-17T15:07:03Z</dcterms:modified>
</cp:coreProperties>
</file>