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89DFF-9F47-49C7-B739-140DB6A507A4}" type="datetimeFigureOut">
              <a:rPr lang="pt-BR" smtClean="0"/>
              <a:t>15/11/2016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C3647-67C3-4E8F-B03C-32350B5AD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79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C3647-67C3-4E8F-B03C-32350B5AD6A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06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B4E-7638-4FFE-8BA8-F0D7C437E912}" type="datetimeFigureOut">
              <a:rPr lang="pt-BR" smtClean="0"/>
              <a:t>15/11/2016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7CF6-B788-410B-898D-33F4EB410472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B4E-7638-4FFE-8BA8-F0D7C437E912}" type="datetimeFigureOut">
              <a:rPr lang="pt-BR" smtClean="0"/>
              <a:t>15/11/2016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7CF6-B788-410B-898D-33F4EB4104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B4E-7638-4FFE-8BA8-F0D7C437E912}" type="datetimeFigureOut">
              <a:rPr lang="pt-BR" smtClean="0"/>
              <a:t>15/11/2016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7CF6-B788-410B-898D-33F4EB4104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B4E-7638-4FFE-8BA8-F0D7C437E912}" type="datetimeFigureOut">
              <a:rPr lang="pt-BR" smtClean="0"/>
              <a:t>15/11/2016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7CF6-B788-410B-898D-33F4EB41047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B4E-7638-4FFE-8BA8-F0D7C437E912}" type="datetimeFigureOut">
              <a:rPr lang="pt-BR" smtClean="0"/>
              <a:t>15/11/2016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7CF6-B788-410B-898D-33F4EB4104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B4E-7638-4FFE-8BA8-F0D7C437E912}" type="datetimeFigureOut">
              <a:rPr lang="pt-BR" smtClean="0"/>
              <a:t>15/11/2016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7CF6-B788-410B-898D-33F4EB41047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B4E-7638-4FFE-8BA8-F0D7C437E912}" type="datetimeFigureOut">
              <a:rPr lang="pt-BR" smtClean="0"/>
              <a:t>15/11/2016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7CF6-B788-410B-898D-33F4EB410472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B4E-7638-4FFE-8BA8-F0D7C437E912}" type="datetimeFigureOut">
              <a:rPr lang="pt-BR" smtClean="0"/>
              <a:t>15/11/2016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7CF6-B788-410B-898D-33F4EB4104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B4E-7638-4FFE-8BA8-F0D7C437E912}" type="datetimeFigureOut">
              <a:rPr lang="pt-BR" smtClean="0"/>
              <a:t>15/11/2016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7CF6-B788-410B-898D-33F4EB4104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B4E-7638-4FFE-8BA8-F0D7C437E912}" type="datetimeFigureOut">
              <a:rPr lang="pt-BR" smtClean="0"/>
              <a:t>15/11/2016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7CF6-B788-410B-898D-33F4EB4104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5B4E-7638-4FFE-8BA8-F0D7C437E912}" type="datetimeFigureOut">
              <a:rPr lang="pt-BR" smtClean="0"/>
              <a:t>15/11/2016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7CF6-B788-410B-898D-33F4EB410472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335B4E-7638-4FFE-8BA8-F0D7C437E912}" type="datetimeFigureOut">
              <a:rPr lang="pt-BR" smtClean="0"/>
              <a:t>15/11/2016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6A7CF6-B788-410B-898D-33F4EB41047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52120" y="4941168"/>
            <a:ext cx="3168352" cy="882119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Bárbara S J Caetano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7776864" cy="4032448"/>
          </a:xfrm>
        </p:spPr>
        <p:txBody>
          <a:bodyPr/>
          <a:lstStyle/>
          <a:p>
            <a:pPr marL="182880" indent="0" algn="ctr">
              <a:buNone/>
            </a:pPr>
            <a:r>
              <a:rPr lang="pt-BR" sz="36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4000" dirty="0" smtClean="0">
                <a:effectLst/>
                <a:latin typeface="Arial" pitchFamily="34" charset="0"/>
                <a:cs typeface="Arial" pitchFamily="34" charset="0"/>
              </a:rPr>
              <a:t>O sistema Braille e sua musicografia.</a:t>
            </a:r>
            <a:br>
              <a:rPr lang="pt-BR" sz="4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4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pt-BR" sz="4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err="1" smtClean="0">
                <a:effectLst/>
                <a:latin typeface="Arial" pitchFamily="34" charset="0"/>
                <a:cs typeface="Arial" pitchFamily="34" charset="0"/>
              </a:rPr>
              <a:t>Brasilena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effectLst/>
                <a:latin typeface="Arial" pitchFamily="34" charset="0"/>
                <a:cs typeface="Arial" pitchFamily="34" charset="0"/>
              </a:rPr>
              <a:t>Pinto Trindade</a:t>
            </a:r>
            <a:br>
              <a:rPr lang="pt-BR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ABEM 2003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Representação dos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sinais de expressão e articulação que 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Musicografia Braille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pode apresentar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" indent="0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23938"/>
            <a:ext cx="70104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66800" y="5834064"/>
            <a:ext cx="7303420" cy="27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Fonte: Novo Manual Internacional de Musicografia Braille, 2004: 49.</a:t>
            </a:r>
          </a:p>
        </p:txBody>
      </p:sp>
    </p:spTree>
    <p:extLst>
      <p:ext uri="{BB962C8B-B14F-4D97-AF65-F5344CB8AC3E}">
        <p14:creationId xmlns:p14="http://schemas.microsoft.com/office/powerpoint/2010/main" val="188536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8928992" cy="6741368"/>
          </a:xfrm>
        </p:spPr>
        <p:txBody>
          <a:bodyPr/>
          <a:lstStyle/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Representação das Barras de compasso.</a:t>
            </a:r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1"/>
            <a:ext cx="6408712" cy="475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75656" y="5949280"/>
            <a:ext cx="5443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Fonte: Novo Manual Internacional de Musicografia Braille, 2004: 71.</a:t>
            </a:r>
          </a:p>
        </p:txBody>
      </p:sp>
    </p:spTree>
    <p:extLst>
      <p:ext uri="{BB962C8B-B14F-4D97-AF65-F5344CB8AC3E}">
        <p14:creationId xmlns:p14="http://schemas.microsoft.com/office/powerpoint/2010/main" val="154828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Representação dos acentos.</a:t>
            </a:r>
          </a:p>
          <a:p>
            <a:pPr marL="45720" indent="0">
              <a:buNone/>
            </a:pP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978724" cy="427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55576" y="5554174"/>
            <a:ext cx="5775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Fonte: Novo Manual Internacional de Musicografia Braille, 2004: 97.</a:t>
            </a:r>
          </a:p>
        </p:txBody>
      </p:sp>
    </p:spTree>
    <p:extLst>
      <p:ext uri="{BB962C8B-B14F-4D97-AF65-F5344CB8AC3E}">
        <p14:creationId xmlns:p14="http://schemas.microsoft.com/office/powerpoint/2010/main" val="87208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12968" cy="6624736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que é o sistema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Braille</a:t>
            </a:r>
          </a:p>
          <a:p>
            <a:pPr marL="45720" indent="0" algn="ctr">
              <a:buNone/>
            </a:pPr>
            <a:endParaRPr lang="pt-BR" b="1" dirty="0"/>
          </a:p>
          <a:p>
            <a:pPr marL="45720" indent="0">
              <a:lnSpc>
                <a:spcPct val="120000"/>
              </a:lnSpc>
              <a:buNone/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Um sistema tátil de escrita e leitura, criado por Louis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Braille (1809-1852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), um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francês que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ficou cego devido a um acidente doméstico na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infância. </a:t>
            </a:r>
          </a:p>
          <a:p>
            <a:pPr marL="45720" indent="0">
              <a:lnSpc>
                <a:spcPct val="120000"/>
              </a:lnSpc>
              <a:buNone/>
            </a:pP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A partir do Sistema </a:t>
            </a:r>
            <a:r>
              <a:rPr lang="pt-BR" sz="2300" dirty="0" err="1">
                <a:latin typeface="Arial" pitchFamily="34" charset="0"/>
                <a:cs typeface="Arial" pitchFamily="34" charset="0"/>
              </a:rPr>
              <a:t>Barbier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, Louis Braille fez adaptações até chegar ao próprio método para leitura e escrita: o Sistema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Braille. Esse sistema foi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o principal recurso para a comunicação e educação de pessoas PNEE-DV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lnSpc>
                <a:spcPct val="120000"/>
              </a:lnSpc>
              <a:buNone/>
            </a:pP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Braille criou a Cela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Braille ou célula Braille,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que consiste em um retângulo, contendo uma combinação de seis pontos em alto relevo, dispostos em duas colunas verticais e paralelas de três pontos cada. Esta cela é dividida em parte superior (pontos 1, 2, 4 e 5) e parte inferior (pontos 2, 3, 5 e 6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), formando um total de 64 sinais.</a:t>
            </a: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776" y="5013176"/>
            <a:ext cx="388843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480720"/>
          </a:xfrm>
        </p:spPr>
        <p:txBody>
          <a:bodyPr/>
          <a:lstStyle/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Parte</a:t>
            </a:r>
          </a:p>
          <a:p>
            <a:pPr marL="45720" indent="0">
              <a:buNone/>
            </a:pPr>
            <a:r>
              <a:rPr lang="pt-BR" dirty="0" smtClean="0"/>
              <a:t>Superior</a:t>
            </a:r>
          </a:p>
          <a:p>
            <a:pPr marL="45720" indent="0">
              <a:buNone/>
            </a:pPr>
            <a:r>
              <a:rPr lang="pt-BR" dirty="0" smtClean="0"/>
              <a:t>1 2 4 5</a:t>
            </a:r>
            <a:endParaRPr lang="pt-BR" dirty="0"/>
          </a:p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Parte </a:t>
            </a:r>
          </a:p>
          <a:p>
            <a:pPr marL="4572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Inferior</a:t>
            </a:r>
          </a:p>
          <a:p>
            <a:pPr marL="4572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2 3 5 6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548680"/>
            <a:ext cx="6696744" cy="496855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475656" y="1504318"/>
            <a:ext cx="6696743" cy="20686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475656" y="2852937"/>
            <a:ext cx="6740296" cy="26334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552728"/>
          </a:xfrm>
        </p:spPr>
        <p:txBody>
          <a:bodyPr/>
          <a:lstStyle/>
          <a:p>
            <a:pPr marL="45720" indent="0">
              <a:buNone/>
            </a:pPr>
            <a:r>
              <a:rPr lang="pt-BR" sz="2400" dirty="0" smtClean="0"/>
              <a:t>O alfabeto </a:t>
            </a:r>
            <a:r>
              <a:rPr lang="pt-BR" sz="2400" dirty="0"/>
              <a:t>Braille: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336703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67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5527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Musicografia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Braille</a:t>
            </a:r>
          </a:p>
          <a:p>
            <a:pPr marL="45720" indent="0" algn="ctr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A Musicografia Braille é a grafia utilizada para os deficientes visuais lerem 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escreverem partituras.</a:t>
            </a:r>
          </a:p>
          <a:p>
            <a:pPr marL="45720" indent="0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esquema para leitura e compreensão é o mesmo do Sistema Braille: são seis pontos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em relevo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, dispostos em duas colunas verticais e paralelas de três pontos cada uma. Estes seis pontos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podem formar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64 combinações diferentes – denominada cela Braille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No Brasil,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 mais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recente publicação sobre Musicografia Braille intitula-se 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Novo Manual Internacional 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de Musicografia 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Braille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, de 2004, resultado de muitos anos de pesquisas do Subcomitê sobre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Musicografia Braille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da União Mundial de Cegos (UMC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45720" indent="0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símbolos táteis presentes nas músicas em notação da Musicografia Braille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conseguem demonstrar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 maioria dos símbolos musicais (indicações das notas, ritmo, acordes,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articulações, dinâmicas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, entre outros), assim como os símbolos empregados em qualquer partitura musical</a:t>
            </a:r>
            <a:r>
              <a:rPr lang="pt-BR" sz="1800" dirty="0"/>
              <a:t>.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345638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B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raille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não existe a pauta e a altura das notas é indicada pelos “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Sinais de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Oitava”, que aparece antes da nota. Existe um sinal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B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raille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para cada nota musical em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cada valor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 As colcheias são as mais fáceis de serem representadas, porque utilizam menos pontos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Em Braille, a nota DÓ colcheia é formada por um sinal correspondente aos pontos 1, 4 e 5.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nota DÓ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semínima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é formada pelos mesmos pontos da colcheia mais o ponto 6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" indent="0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42" y="2636912"/>
            <a:ext cx="1236712" cy="128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5328592" cy="99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06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15008" y="116632"/>
            <a:ext cx="8821488" cy="6624736"/>
          </a:xfrm>
        </p:spPr>
        <p:txBody>
          <a:bodyPr/>
          <a:lstStyle/>
          <a:p>
            <a:pPr marL="45720" indent="0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Seguindo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 notação da Musicografia Braille, as figuras a seguir representam as colcheias escritas nas notas dó, ré, mi, fá, sol, lá 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si, e em seguida sua respectiva pausa.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6741"/>
            <a:ext cx="7662394" cy="238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55576" y="6237312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DE GARMO, 2005: 3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2304256" cy="161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7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Representação das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notas musicais em semínimas ou semifusas (dependendo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da análise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do compasso na qual está inserida a nota), escritas nas notas dó, ré, mi, fá, sol, lá 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si, em seguida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de sua respectiva pausa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</a:t>
            </a: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pt-BR" sz="1200" dirty="0" smtClean="0"/>
              <a:t> </a:t>
            </a:r>
          </a:p>
          <a:p>
            <a:pPr marL="45720" indent="0">
              <a:buNone/>
            </a:pPr>
            <a:endParaRPr lang="pt-BR" sz="1200" dirty="0"/>
          </a:p>
          <a:p>
            <a:pPr marL="45720" indent="0">
              <a:buNone/>
            </a:pPr>
            <a:endParaRPr lang="pt-BR" sz="1200" dirty="0" smtClean="0"/>
          </a:p>
          <a:p>
            <a:pPr marL="45720" indent="0">
              <a:buNone/>
            </a:pPr>
            <a:endParaRPr lang="pt-BR" sz="1200" dirty="0"/>
          </a:p>
          <a:p>
            <a:pPr marL="45720" indent="0">
              <a:buNone/>
            </a:pPr>
            <a:endParaRPr lang="pt-BR" sz="1200" dirty="0" smtClean="0"/>
          </a:p>
          <a:p>
            <a:pPr marL="45720" indent="0">
              <a:buNone/>
            </a:pPr>
            <a:endParaRPr lang="pt-BR" sz="1200" dirty="0"/>
          </a:p>
          <a:p>
            <a:pPr marL="45720" indent="0">
              <a:buNone/>
            </a:pPr>
            <a:endParaRPr lang="pt-BR" sz="1200" dirty="0" smtClean="0"/>
          </a:p>
          <a:p>
            <a:pPr marL="45720" indent="0">
              <a:buNone/>
            </a:pPr>
            <a:endParaRPr lang="pt-BR" sz="1200" dirty="0"/>
          </a:p>
          <a:p>
            <a:pPr marL="45720" indent="0">
              <a:buNone/>
            </a:pPr>
            <a:endParaRPr lang="pt-BR" sz="1200" dirty="0" smtClean="0"/>
          </a:p>
          <a:p>
            <a:pPr marL="45720" indent="0">
              <a:buNone/>
            </a:pPr>
            <a:endParaRPr lang="pt-BR" sz="1200" dirty="0" smtClean="0"/>
          </a:p>
          <a:p>
            <a:pPr marL="45720" indent="0">
              <a:buNone/>
            </a:pPr>
            <a:r>
              <a:rPr lang="pt-BR" sz="1200" dirty="0" smtClean="0"/>
              <a:t>    Fonte</a:t>
            </a:r>
            <a:r>
              <a:rPr lang="pt-BR" sz="1200" dirty="0"/>
              <a:t>: DE GARMO, 2005: 11.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5" y="1484784"/>
            <a:ext cx="788896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6" y="3933056"/>
            <a:ext cx="245014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88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Representação das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notas musicais em mínimas ou fusas (dependendo da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análise do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compasso na qual está inserida a nota), escritas nas notas dó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ré, mi,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fá,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sol, lá 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si, em seguida sua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respectiva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pausa.</a:t>
            </a:r>
          </a:p>
          <a:p>
            <a:pPr marL="45720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endParaRPr lang="pt-BR" dirty="0" smtClean="0"/>
          </a:p>
          <a:p>
            <a:endParaRPr lang="pt-BR" dirty="0" smtClean="0"/>
          </a:p>
          <a:p>
            <a:pPr marL="4572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Representação das notas musicais em semibreves ou semicolcheias (dependendo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da análise do compasso na qual está inserida a nota), escritas nas notas dó, ré, mi, fá, sol,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lá e si, em seguida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de sua respectiva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pausa.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4" y="1470225"/>
            <a:ext cx="57531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70225"/>
            <a:ext cx="14954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56176" y="2924944"/>
            <a:ext cx="2228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Fonte: DE GARMO, 2005: 17.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4" y="4581128"/>
            <a:ext cx="55245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25" y="4940960"/>
            <a:ext cx="1133476" cy="125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382203" y="6381328"/>
            <a:ext cx="2228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Fonte: DE GARMO, 2005: 23.</a:t>
            </a:r>
          </a:p>
        </p:txBody>
      </p:sp>
    </p:spTree>
    <p:extLst>
      <p:ext uri="{BB962C8B-B14F-4D97-AF65-F5344CB8AC3E}">
        <p14:creationId xmlns:p14="http://schemas.microsoft.com/office/powerpoint/2010/main" val="3447492791"/>
      </p:ext>
    </p:extLst>
  </p:cSld>
  <p:clrMapOvr>
    <a:masterClrMapping/>
  </p:clrMapOvr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679</Words>
  <Application>Microsoft Office PowerPoint</Application>
  <PresentationFormat>Apresentação na tela (4:3)</PresentationFormat>
  <Paragraphs>88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Integração</vt:lpstr>
      <vt:lpstr> O sistema Braille e sua musicografia.   Brasilena Pinto Trindade ABEM 2003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sistema Braille e sua musicografia.   Brasilena Pinto Trindade ABEM 2003</dc:title>
  <dc:creator>User</dc:creator>
  <cp:lastModifiedBy>User</cp:lastModifiedBy>
  <cp:revision>20</cp:revision>
  <dcterms:created xsi:type="dcterms:W3CDTF">2016-11-15T16:59:00Z</dcterms:created>
  <dcterms:modified xsi:type="dcterms:W3CDTF">2016-11-15T18:48:26Z</dcterms:modified>
</cp:coreProperties>
</file>