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359" r:id="rId2"/>
    <p:sldId id="553" r:id="rId3"/>
    <p:sldId id="554" r:id="rId4"/>
    <p:sldId id="559" r:id="rId5"/>
    <p:sldId id="565" r:id="rId6"/>
    <p:sldId id="560" r:id="rId7"/>
    <p:sldId id="561" r:id="rId8"/>
    <p:sldId id="562" r:id="rId9"/>
    <p:sldId id="566" r:id="rId10"/>
    <p:sldId id="567" r:id="rId11"/>
    <p:sldId id="563" r:id="rId12"/>
    <p:sldId id="568" r:id="rId13"/>
    <p:sldId id="569" r:id="rId14"/>
    <p:sldId id="571" r:id="rId15"/>
    <p:sldId id="572" r:id="rId16"/>
    <p:sldId id="573" r:id="rId17"/>
    <p:sldId id="574" r:id="rId18"/>
    <p:sldId id="575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83" r:id="rId27"/>
    <p:sldId id="584" r:id="rId28"/>
    <p:sldId id="585" r:id="rId29"/>
  </p:sldIdLst>
  <p:sldSz cx="9144000" cy="6858000" type="screen4x3"/>
  <p:notesSz cx="6623050" cy="98107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759AC3"/>
    <a:srgbClr val="A383B5"/>
    <a:srgbClr val="009900"/>
    <a:srgbClr val="FF3300"/>
    <a:srgbClr val="859CB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1" autoAdjust="0"/>
    <p:restoredTop sz="94660" autoAdjust="0"/>
  </p:normalViewPr>
  <p:slideViewPr>
    <p:cSldViewPr>
      <p:cViewPr>
        <p:scale>
          <a:sx n="80" d="100"/>
          <a:sy n="80" d="100"/>
        </p:scale>
        <p:origin x="-102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4488"/>
    </p:cViewPr>
  </p:sorterViewPr>
  <p:notesViewPr>
    <p:cSldViewPr>
      <p:cViewPr varScale="1">
        <p:scale>
          <a:sx n="54" d="100"/>
          <a:sy n="54" d="100"/>
        </p:scale>
        <p:origin x="-1938" y="-78"/>
      </p:cViewPr>
      <p:guideLst>
        <p:guide orient="horz" pos="3090"/>
        <p:guide pos="20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7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3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3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6" charset="0"/>
              </a:defRPr>
            </a:lvl1pPr>
          </a:lstStyle>
          <a:p>
            <a:pPr>
              <a:defRPr/>
            </a:pPr>
            <a:fld id="{EF426131-50FD-4FA2-B989-B2795C8EC4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32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39788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1E412E07-4EA1-4E4B-A3D9-B720C35070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553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992AF0-B963-4B68-BCB5-E94AA215EB26}" type="slidenum">
              <a:rPr kumimoji="0" lang="pt-BR" altLang="pt-BR" sz="1200" smtClean="0">
                <a:latin typeface="Arial" charset="0"/>
              </a:rPr>
              <a:pPr eaLnBrk="1" hangingPunct="1"/>
              <a:t>4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42963" y="763588"/>
            <a:ext cx="4873625" cy="365601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54578F-83C6-4ED6-9CD8-CA82F87ED430}" type="slidenum">
              <a:rPr kumimoji="0" lang="pt-BR" altLang="pt-BR" sz="1200" smtClean="0">
                <a:latin typeface="Arial" charset="0"/>
              </a:rPr>
              <a:pPr eaLnBrk="1" hangingPunct="1"/>
              <a:t>18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4662488"/>
            <a:ext cx="5295900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01F6C7-073E-4939-8958-5A572980C89D}" type="slidenum">
              <a:rPr kumimoji="0" lang="pt-BR" altLang="pt-BR" sz="1200" smtClean="0">
                <a:latin typeface="Arial" charset="0"/>
              </a:rPr>
              <a:pPr eaLnBrk="1" hangingPunct="1"/>
              <a:t>20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7250" y="735013"/>
            <a:ext cx="4908550" cy="368141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62488"/>
            <a:ext cx="5292725" cy="441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654F32-EF91-4029-BCF9-CE2B7E184B7C}" type="slidenum">
              <a:rPr kumimoji="0" lang="pt-BR" altLang="pt-BR" sz="1200" smtClean="0">
                <a:latin typeface="Arial" charset="0"/>
              </a:rPr>
              <a:pPr eaLnBrk="1" hangingPunct="1"/>
              <a:t>21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7250" y="735013"/>
            <a:ext cx="4908550" cy="3681412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62488"/>
            <a:ext cx="5292725" cy="441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48DEE9-55E7-4F69-9175-EB89831604F0}" type="slidenum">
              <a:rPr kumimoji="0" lang="pt-BR" altLang="pt-BR" sz="1200" smtClean="0">
                <a:latin typeface="Arial" charset="0"/>
              </a:rPr>
              <a:pPr eaLnBrk="1" hangingPunct="1"/>
              <a:t>22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7250" y="735013"/>
            <a:ext cx="4908550" cy="368141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62488"/>
            <a:ext cx="5292725" cy="441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EB52D3-BF7A-4100-8A9E-E196ADE8F6F6}" type="slidenum">
              <a:rPr kumimoji="0" lang="pt-BR" altLang="pt-BR" sz="1200" smtClean="0">
                <a:latin typeface="Arial" charset="0"/>
              </a:rPr>
              <a:pPr eaLnBrk="1" hangingPunct="1"/>
              <a:t>23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7250" y="735013"/>
            <a:ext cx="4908550" cy="3681412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62488"/>
            <a:ext cx="5292725" cy="441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31C9C9-E641-425E-96DC-BA86367C2E64}" type="slidenum">
              <a:rPr kumimoji="0" lang="pt-BR" altLang="pt-BR" sz="1200" smtClean="0">
                <a:latin typeface="Arial" charset="0"/>
              </a:rPr>
              <a:pPr eaLnBrk="1" hangingPunct="1"/>
              <a:t>24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7250" y="735013"/>
            <a:ext cx="4908550" cy="368141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62488"/>
            <a:ext cx="5292725" cy="441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A82D52-B5EF-4007-9F10-DFBB455C7979}" type="slidenum">
              <a:rPr kumimoji="0" lang="pt-BR" altLang="pt-BR" sz="1200" smtClean="0">
                <a:latin typeface="Arial" charset="0"/>
              </a:rPr>
              <a:pPr eaLnBrk="1" hangingPunct="1"/>
              <a:t>25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7250" y="735013"/>
            <a:ext cx="4908550" cy="3681412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62488"/>
            <a:ext cx="5292725" cy="441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B76BD0-17D5-487E-BFB5-D619825D9F89}" type="slidenum">
              <a:rPr kumimoji="0" lang="pt-BR" altLang="pt-BR" sz="1200" smtClean="0">
                <a:latin typeface="Arial" charset="0"/>
              </a:rPr>
              <a:pPr eaLnBrk="1" hangingPunct="1"/>
              <a:t>26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7250" y="735013"/>
            <a:ext cx="4908550" cy="36814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62488"/>
            <a:ext cx="5292725" cy="441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BAB67A-DA7A-4CEE-AB3A-C0C998B788D3}" type="slidenum">
              <a:rPr kumimoji="0" lang="pt-BR" altLang="pt-BR" sz="1200" smtClean="0">
                <a:latin typeface="Arial" charset="0"/>
              </a:rPr>
              <a:pPr eaLnBrk="1" hangingPunct="1"/>
              <a:t>27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7250" y="735013"/>
            <a:ext cx="4908550" cy="368141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62488"/>
            <a:ext cx="5292725" cy="441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81D44E-AC20-4455-A136-835786DB0849}" type="slidenum">
              <a:rPr kumimoji="0" lang="pt-BR" altLang="pt-BR" sz="1200" smtClean="0">
                <a:latin typeface="Arial" charset="0"/>
              </a:rPr>
              <a:pPr eaLnBrk="1" hangingPunct="1"/>
              <a:t>5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42963" y="763588"/>
            <a:ext cx="4873625" cy="365601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5A354F-8022-40E0-AD1E-97B9B16803CA}" type="slidenum">
              <a:rPr kumimoji="0" lang="pt-BR" altLang="pt-BR" sz="1200" smtClean="0">
                <a:latin typeface="Arial" charset="0"/>
              </a:rPr>
              <a:pPr eaLnBrk="1" hangingPunct="1"/>
              <a:t>6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41375" y="762000"/>
            <a:ext cx="4875213" cy="36576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C74222-8450-466C-A52B-4924764D625B}" type="slidenum">
              <a:rPr kumimoji="0" lang="pt-BR" altLang="pt-BR" sz="1200" smtClean="0">
                <a:latin typeface="Arial" charset="0"/>
              </a:rPr>
              <a:pPr eaLnBrk="1" hangingPunct="1"/>
              <a:t>7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41375" y="762000"/>
            <a:ext cx="4875213" cy="36576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243C8B-E402-4886-8F44-4F3E1A3263D5}" type="slidenum">
              <a:rPr kumimoji="0" lang="pt-BR" altLang="pt-BR" sz="1200" smtClean="0">
                <a:latin typeface="Arial" charset="0"/>
              </a:rPr>
              <a:pPr eaLnBrk="1" hangingPunct="1"/>
              <a:t>8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0425" y="736600"/>
            <a:ext cx="4902200" cy="367823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4662488"/>
            <a:ext cx="5295900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35B5D7-DDF6-4552-AA8B-54A24216AB0C}" type="slidenum">
              <a:rPr kumimoji="0" lang="pt-BR" altLang="pt-BR" sz="1200" smtClean="0">
                <a:latin typeface="Arial" charset="0"/>
              </a:rPr>
              <a:pPr eaLnBrk="1" hangingPunct="1"/>
              <a:t>10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0425" y="736600"/>
            <a:ext cx="4902200" cy="367823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4662488"/>
            <a:ext cx="5295900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D7503B-6A9F-4014-8976-42BDFC660417}" type="slidenum">
              <a:rPr kumimoji="0" lang="pt-BR" altLang="pt-BR" sz="1200" smtClean="0">
                <a:latin typeface="Arial" charset="0"/>
              </a:rPr>
              <a:pPr eaLnBrk="1" hangingPunct="1"/>
              <a:t>14</a:t>
            </a:fld>
            <a:endParaRPr kumimoji="0" lang="pt-BR" altLang="pt-BR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632D5B-C827-4479-9FA7-FE497E17CEC4}" type="slidenum">
              <a:rPr kumimoji="0" lang="pt-BR" altLang="pt-BR" sz="1200" smtClean="0">
                <a:latin typeface="Arial" charset="0"/>
              </a:rPr>
              <a:pPr eaLnBrk="1" hangingPunct="1"/>
              <a:t>15</a:t>
            </a:fld>
            <a:endParaRPr kumimoji="0" lang="pt-BR" altLang="pt-BR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723D1C-D43D-45E5-BE52-C298D3B0993D}" type="slidenum">
              <a:rPr kumimoji="0" lang="pt-BR" altLang="pt-BR" sz="1200" smtClean="0">
                <a:latin typeface="Arial" charset="0"/>
              </a:rPr>
              <a:pPr eaLnBrk="1" hangingPunct="1"/>
              <a:t>16</a:t>
            </a:fld>
            <a:endParaRPr kumimoji="0" lang="pt-BR" altLang="pt-BR" sz="120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41375" y="762000"/>
            <a:ext cx="4875213" cy="36576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49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066800"/>
            <a:ext cx="7772400" cy="2401888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5875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5257800"/>
            <a:ext cx="6400800" cy="452438"/>
          </a:xfrm>
        </p:spPr>
        <p:txBody>
          <a:bodyPr anchorCtr="1"/>
          <a:lstStyle>
            <a:lvl1pPr marL="0" indent="0" algn="ctr">
              <a:buFont typeface="Wingdings" charset="2"/>
              <a:buNone/>
              <a:defRPr sz="1400"/>
            </a:lvl1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0698455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4C912-1853-416D-9500-38EDB9C7B4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55663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00800" y="685800"/>
            <a:ext cx="2057400" cy="5410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8600" y="685800"/>
            <a:ext cx="60198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2A57-E118-4D82-9F74-2941A4AFC8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96859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BD41-B489-4666-A54E-0483E38F51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27775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807EA-0BCD-4093-9616-C40CCFD42D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7384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DE011-C755-48C6-B516-D5F9CBFBCF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17306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543C-FE22-4F91-AB39-A75AE25361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71445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00D8-299C-4FFF-955E-98FB2FBF9D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54869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099E-3735-4765-A338-A64ED23352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48656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F3829-CF47-430E-9908-2A6AA1E276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802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4BEE-3BAC-47B5-BE6C-FBA000B768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53604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85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7411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57727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7728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7729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680CF215-CCA9-41FC-9623-46CDD15441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7730" name="Line 34"/>
          <p:cNvSpPr>
            <a:spLocks noChangeShapeType="1"/>
          </p:cNvSpPr>
          <p:nvPr userDrawn="1"/>
        </p:nvSpPr>
        <p:spPr bwMode="auto">
          <a:xfrm>
            <a:off x="7086600" y="6669088"/>
            <a:ext cx="2057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latin typeface="Times New Roman" pitchFamily="16" charset="0"/>
            </a:endParaRPr>
          </a:p>
        </p:txBody>
      </p:sp>
      <p:sp>
        <p:nvSpPr>
          <p:cNvPr id="157731" name="Line 35"/>
          <p:cNvSpPr>
            <a:spLocks noChangeShapeType="1"/>
          </p:cNvSpPr>
          <p:nvPr userDrawn="1"/>
        </p:nvSpPr>
        <p:spPr bwMode="auto">
          <a:xfrm>
            <a:off x="0" y="1295400"/>
            <a:ext cx="6629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latin typeface="Times New Roman" pitchFamily="1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charset="2"/>
        <a:buChar char="§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charset="2"/>
        <a:buChar char="§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charset="2"/>
        <a:buChar char="§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charset="2"/>
        <a:buChar char="§"/>
        <a:defRPr sz="1600"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0825" y="1268413"/>
            <a:ext cx="8893175" cy="1655762"/>
          </a:xfrm>
        </p:spPr>
        <p:txBody>
          <a:bodyPr/>
          <a:lstStyle/>
          <a:p>
            <a:pPr algn="ctr" eaLnBrk="1" hangingPunct="1"/>
            <a:r>
              <a:rPr lang="pt-BR" altLang="pt-BR" b="1" smtClean="0">
                <a:solidFill>
                  <a:srgbClr val="C00000"/>
                </a:solidFill>
              </a:rPr>
              <a:t>Desenho e Implementação de um Sistema de Metas Educacionais para o Brasil 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73463"/>
            <a:ext cx="8424862" cy="21590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pt-BR" altLang="pt-BR" sz="3200" smtClean="0"/>
              <a:t>Reynaldo Fernandes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pt-BR" altLang="pt-BR" sz="3200" smtClean="0"/>
              <a:t>Universidade de São Paulo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pt-BR" altLang="pt-BR" sz="32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010400" cy="720725"/>
          </a:xfrm>
        </p:spPr>
        <p:txBody>
          <a:bodyPr/>
          <a:lstStyle/>
          <a:p>
            <a:pPr eaLnBrk="1" hangingPunct="1"/>
            <a:r>
              <a:rPr lang="pt-BR" altLang="pt-BR" sz="3400" b="1" smtClean="0"/>
              <a:t>O IDEB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051050" y="2060575"/>
          <a:ext cx="381635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ção" r:id="rId4" imgW="838080" imgH="469800" progId="Equation.3">
                  <p:embed/>
                </p:oleObj>
              </mc:Choice>
              <mc:Fallback>
                <p:oleObj name="Equação" r:id="rId4" imgW="8380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060575"/>
                        <a:ext cx="381635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064500" cy="720725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IDEB – Anos Iniciais do Ensino Fundamental - </a:t>
            </a:r>
            <a:r>
              <a:rPr lang="pt-BR" altLang="pt-BR" sz="2400" smtClean="0">
                <a:solidFill>
                  <a:schemeClr val="tx1"/>
                </a:solidFill>
              </a:rPr>
              <a:t>Rede Pública</a:t>
            </a:r>
            <a:r>
              <a:rPr lang="pt-BR" altLang="pt-BR" sz="2400" smtClean="0"/>
              <a:t> 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idx="1"/>
          </p:nvPr>
        </p:nvGraphicFramePr>
        <p:xfrm>
          <a:off x="684213" y="1628775"/>
          <a:ext cx="7991475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lanilha" r:id="rId3" imgW="8104807" imgH="4979021" progId="Excel.Sheet.8">
                  <p:embed/>
                </p:oleObj>
              </mc:Choice>
              <mc:Fallback>
                <p:oleObj name="Planilha" r:id="rId3" imgW="8104807" imgH="497902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28775"/>
                        <a:ext cx="7991475" cy="490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pt-BR" altLang="pt-BR" smtClean="0"/>
              <a:t>O IDEB e a Nota de Corte para a Aprovação 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9144000" cy="2087562"/>
          </a:xfrm>
        </p:spPr>
        <p:txBody>
          <a:bodyPr/>
          <a:lstStyle/>
          <a:p>
            <a:pPr eaLnBrk="1" hangingPunct="1"/>
            <a:r>
              <a:rPr lang="pt-BR" altLang="pt-BR" smtClean="0"/>
              <a:t>Um aumento da nota de corte eleva a média condicional a aprovação E(N|Nota&gt;a), mas aumenta a repetência. Se a distribuição de notas for normal, o IDEB cai.</a:t>
            </a:r>
          </a:p>
          <a:p>
            <a:pPr eaLnBrk="1" hangingPunct="1"/>
            <a:r>
              <a:rPr lang="pt-BR" altLang="pt-BR" smtClean="0"/>
              <a:t>Se a reprovação for produtiva, a taxa de reprovação ótima é diferente de zero.</a:t>
            </a:r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  <a:p>
            <a:pPr eaLnBrk="1" hangingPunct="1"/>
            <a:r>
              <a:rPr lang="pt-BR" altLang="pt-BR" smtClean="0"/>
              <a:t>Se a reprovação for produtiva, a taxa de reprovação </a:t>
            </a:r>
          </a:p>
        </p:txBody>
      </p:sp>
      <p:sp>
        <p:nvSpPr>
          <p:cNvPr id="24580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CFD6FB4-511B-4DD3-A70A-058AE1201FCE}" type="slidenum">
              <a:rPr lang="pt-BR" altLang="pt-BR" sz="1200" i="1">
                <a:solidFill>
                  <a:schemeClr val="bg1"/>
                </a:solidFill>
                <a:latin typeface="Tw Cen MT" pitchFamily="34" charset="0"/>
              </a:rPr>
              <a:pPr algn="r" eaLnBrk="1" hangingPunct="1"/>
              <a:t>12</a:t>
            </a:fld>
            <a:endParaRPr lang="pt-BR" altLang="pt-BR" sz="1200" i="1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24581" name="Grupo 13"/>
          <p:cNvGrpSpPr>
            <a:grpSpLocks/>
          </p:cNvGrpSpPr>
          <p:nvPr/>
        </p:nvGrpSpPr>
        <p:grpSpPr bwMode="auto">
          <a:xfrm>
            <a:off x="3571875" y="3714750"/>
            <a:ext cx="3014663" cy="2463800"/>
            <a:chOff x="3851920" y="2492896"/>
            <a:chExt cx="3014017" cy="2462833"/>
          </a:xfrm>
        </p:grpSpPr>
        <p:pic>
          <p:nvPicPr>
            <p:cNvPr id="65537" name="Picture 1"/>
            <p:cNvPicPr>
              <a:picLocks noChangeAspect="1" noChangeArrowheads="1"/>
            </p:cNvPicPr>
            <p:nvPr/>
          </p:nvPicPr>
          <p:blipFill>
            <a:blip r:embed="rId2"/>
            <a:srcRect t="10942" r="34305"/>
            <a:stretch>
              <a:fillRect/>
            </a:stretch>
          </p:blipFill>
          <p:spPr bwMode="auto">
            <a:xfrm>
              <a:off x="3851920" y="2492896"/>
              <a:ext cx="3014017" cy="246283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Conector reto 9"/>
            <p:cNvCxnSpPr/>
            <p:nvPr/>
          </p:nvCxnSpPr>
          <p:spPr>
            <a:xfrm flipV="1">
              <a:off x="4715335" y="3933780"/>
              <a:ext cx="0" cy="100766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2" name="CaixaDeTexto 12"/>
          <p:cNvSpPr txBox="1">
            <a:spLocks noChangeArrowheads="1"/>
          </p:cNvSpPr>
          <p:nvPr/>
        </p:nvSpPr>
        <p:spPr bwMode="auto">
          <a:xfrm>
            <a:off x="4143375" y="6072188"/>
            <a:ext cx="4316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/>
              <a:t> a                Proficiência</a:t>
            </a:r>
            <a:endParaRPr lang="pt-BR" altLang="pt-BR" sz="2800">
              <a:solidFill>
                <a:srgbClr val="00000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3500438" y="5286375"/>
            <a:ext cx="935037" cy="5762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5000625"/>
            <a:ext cx="3563938" cy="40005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accent1"/>
                </a:solidFill>
                <a:latin typeface="Tw Cen MT" pitchFamily="34" charset="0"/>
              </a:rPr>
              <a:t>Nota de corte (a)</a:t>
            </a:r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8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8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endParaRPr lang="pt-BR" altLang="pt-BR" sz="2800" smtClean="0"/>
          </a:p>
          <a:p>
            <a:pPr marL="457200" indent="-457200" eaLnBrk="1" hangingPunct="1">
              <a:buFont typeface="Wingdings" pitchFamily="2" charset="2"/>
              <a:buNone/>
            </a:pPr>
            <a:endParaRPr lang="pt-BR" altLang="pt-BR" sz="2800" smtClean="0"/>
          </a:p>
          <a:p>
            <a:pPr marL="457200" indent="-457200" algn="ctr" eaLnBrk="1" hangingPunct="1">
              <a:buFont typeface="Wingdings" pitchFamily="2" charset="2"/>
              <a:buNone/>
            </a:pPr>
            <a:r>
              <a:rPr lang="pt-BR" altLang="pt-BR" sz="3200" smtClean="0">
                <a:solidFill>
                  <a:srgbClr val="C00000"/>
                </a:solidFill>
              </a:rPr>
              <a:t>Fixação das Metas do IDEB do Brasil para 2021</a:t>
            </a:r>
            <a:endParaRPr lang="pt-BR" altLang="pt-BR" sz="2800" smtClean="0">
              <a:solidFill>
                <a:srgbClr val="C00000"/>
              </a:solidFill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/>
              <a:t>Meta do IDEB para o Brasil</a:t>
            </a:r>
            <a:endParaRPr lang="pt-BR" altLang="pt-B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05000"/>
            <a:ext cx="8064500" cy="4332288"/>
          </a:xfrm>
        </p:spPr>
        <p:txBody>
          <a:bodyPr/>
          <a:lstStyle/>
          <a:p>
            <a:pPr eaLnBrk="1" hangingPunct="1"/>
            <a:r>
              <a:rPr lang="pt-BR" altLang="pt-BR" sz="2800" smtClean="0"/>
              <a:t>Objetivo Geral:</a:t>
            </a:r>
          </a:p>
          <a:p>
            <a:pPr lvl="1" eaLnBrk="1" hangingPunct="1"/>
            <a:r>
              <a:rPr lang="pt-BR" altLang="pt-BR" sz="2400" smtClean="0"/>
              <a:t>Atingir até 2021 os resultados educacionais da OCDE relativos a:</a:t>
            </a:r>
          </a:p>
          <a:p>
            <a:pPr lvl="2" eaLnBrk="1" hangingPunct="1">
              <a:buClr>
                <a:schemeClr val="bg2"/>
              </a:buClr>
            </a:pPr>
            <a:r>
              <a:rPr lang="pt-BR" altLang="pt-BR" sz="2400" smtClean="0">
                <a:solidFill>
                  <a:schemeClr val="tx1"/>
                </a:solidFill>
              </a:rPr>
              <a:t>Desempenho em Leitura e Matemática</a:t>
            </a:r>
          </a:p>
          <a:p>
            <a:pPr lvl="2" eaLnBrk="1" hangingPunct="1">
              <a:buClr>
                <a:schemeClr val="bg2"/>
              </a:buClr>
            </a:pPr>
            <a:r>
              <a:rPr lang="pt-BR" altLang="pt-BR" sz="2400" smtClean="0">
                <a:solidFill>
                  <a:schemeClr val="tx1"/>
                </a:solidFill>
              </a:rPr>
              <a:t> Taxa de repetência</a:t>
            </a:r>
          </a:p>
          <a:p>
            <a:pPr eaLnBrk="1" hangingPunct="1"/>
            <a:r>
              <a:rPr lang="pt-BR" altLang="pt-BR" sz="2800" smtClean="0"/>
              <a:t>IDEB e suas projeções procura materializar esse objetivo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/>
              <a:t>Meta do IDEB para o Brasil</a:t>
            </a:r>
            <a:endParaRPr lang="pt-BR" altLang="pt-BR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05000"/>
            <a:ext cx="8064500" cy="4332288"/>
          </a:xfrm>
        </p:spPr>
        <p:txBody>
          <a:bodyPr/>
          <a:lstStyle/>
          <a:p>
            <a:pPr eaLnBrk="1" hangingPunct="1"/>
            <a:r>
              <a:rPr lang="pt-BR" altLang="pt-BR" sz="2800" smtClean="0"/>
              <a:t>Meta do IDEB para 2021:</a:t>
            </a:r>
          </a:p>
          <a:p>
            <a:pPr lvl="1" eaLnBrk="1" hangingPunct="1"/>
            <a:r>
              <a:rPr lang="pt-BR" altLang="pt-BR" sz="2400" smtClean="0"/>
              <a:t>Taxa de promoção = 96% → Moda dos países das OCDE</a:t>
            </a:r>
          </a:p>
          <a:p>
            <a:pPr lvl="1" eaLnBrk="1" hangingPunct="1"/>
            <a:r>
              <a:rPr lang="pt-BR" altLang="pt-BR" sz="2400" smtClean="0"/>
              <a:t>E a Proficiência?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188913"/>
            <a:ext cx="6515100" cy="42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0" lang="pt-BR" altLang="pt-BR" sz="2200" b="1">
                <a:solidFill>
                  <a:srgbClr val="000000"/>
                </a:solidFill>
                <a:latin typeface="Arial" charset="0"/>
                <a:cs typeface="Arial" charset="0"/>
              </a:rPr>
              <a:t>Proficiência média na avaliação do PISA 2003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3598863" y="3330575"/>
            <a:ext cx="5545137" cy="3527425"/>
            <a:chOff x="1222" y="1403"/>
            <a:chExt cx="4191" cy="2920"/>
          </a:xfrm>
        </p:grpSpPr>
        <p:sp>
          <p:nvSpPr>
            <p:cNvPr id="7180" name="Rectangle 4"/>
            <p:cNvSpPr>
              <a:spLocks noChangeArrowheads="1"/>
            </p:cNvSpPr>
            <p:nvPr/>
          </p:nvSpPr>
          <p:spPr bwMode="auto">
            <a:xfrm>
              <a:off x="1222" y="1425"/>
              <a:ext cx="4191" cy="28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1257" y="1403"/>
              <a:ext cx="1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57" y="1403"/>
              <a:ext cx="1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183" name="Rectangle 7"/>
            <p:cNvSpPr>
              <a:spLocks noChangeArrowheads="1"/>
            </p:cNvSpPr>
            <p:nvPr/>
          </p:nvSpPr>
          <p:spPr bwMode="auto">
            <a:xfrm>
              <a:off x="3398" y="2294"/>
              <a:ext cx="1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184" name="Rectangle 8"/>
            <p:cNvSpPr>
              <a:spLocks noChangeArrowheads="1"/>
            </p:cNvSpPr>
            <p:nvPr/>
          </p:nvSpPr>
          <p:spPr bwMode="auto">
            <a:xfrm>
              <a:off x="3191" y="2255"/>
              <a:ext cx="65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367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185" name="Line 9"/>
            <p:cNvSpPr>
              <a:spLocks noChangeShapeType="1"/>
            </p:cNvSpPr>
            <p:nvPr/>
          </p:nvSpPr>
          <p:spPr bwMode="auto">
            <a:xfrm flipV="1">
              <a:off x="3231" y="2242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6" name="Rectangle 10"/>
            <p:cNvSpPr>
              <a:spLocks noChangeArrowheads="1"/>
            </p:cNvSpPr>
            <p:nvPr/>
          </p:nvSpPr>
          <p:spPr bwMode="auto">
            <a:xfrm>
              <a:off x="3373" y="2255"/>
              <a:ext cx="65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500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187" name="Line 11"/>
            <p:cNvSpPr>
              <a:spLocks noChangeShapeType="1"/>
            </p:cNvSpPr>
            <p:nvPr/>
          </p:nvSpPr>
          <p:spPr bwMode="auto">
            <a:xfrm flipV="1">
              <a:off x="3413" y="2242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8" name="Rectangle 12"/>
            <p:cNvSpPr>
              <a:spLocks noChangeArrowheads="1"/>
            </p:cNvSpPr>
            <p:nvPr/>
          </p:nvSpPr>
          <p:spPr bwMode="auto">
            <a:xfrm>
              <a:off x="3542" y="2255"/>
              <a:ext cx="65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625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189" name="Line 13"/>
            <p:cNvSpPr>
              <a:spLocks noChangeShapeType="1"/>
            </p:cNvSpPr>
            <p:nvPr/>
          </p:nvSpPr>
          <p:spPr bwMode="auto">
            <a:xfrm flipV="1">
              <a:off x="3583" y="2242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0" name="Line 14"/>
            <p:cNvSpPr>
              <a:spLocks noChangeShapeType="1"/>
            </p:cNvSpPr>
            <p:nvPr/>
          </p:nvSpPr>
          <p:spPr bwMode="auto">
            <a:xfrm flipV="1">
              <a:off x="3413" y="1480"/>
              <a:ext cx="1" cy="7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1" name="Rectangle 15"/>
            <p:cNvSpPr>
              <a:spLocks noChangeArrowheads="1"/>
            </p:cNvSpPr>
            <p:nvPr/>
          </p:nvSpPr>
          <p:spPr bwMode="auto">
            <a:xfrm>
              <a:off x="2769" y="2195"/>
              <a:ext cx="2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0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192" name="Line 16"/>
            <p:cNvSpPr>
              <a:spLocks noChangeShapeType="1"/>
            </p:cNvSpPr>
            <p:nvPr/>
          </p:nvSpPr>
          <p:spPr bwMode="auto">
            <a:xfrm flipH="1">
              <a:off x="2824" y="2216"/>
              <a:ext cx="1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3" name="Rectangle 17"/>
            <p:cNvSpPr>
              <a:spLocks noChangeArrowheads="1"/>
            </p:cNvSpPr>
            <p:nvPr/>
          </p:nvSpPr>
          <p:spPr bwMode="auto">
            <a:xfrm>
              <a:off x="2757" y="1461"/>
              <a:ext cx="32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.5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194" name="Line 18"/>
            <p:cNvSpPr>
              <a:spLocks noChangeShapeType="1"/>
            </p:cNvSpPr>
            <p:nvPr/>
          </p:nvSpPr>
          <p:spPr bwMode="auto">
            <a:xfrm flipH="1">
              <a:off x="2824" y="1480"/>
              <a:ext cx="1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5" name="Freeform 19"/>
            <p:cNvSpPr>
              <a:spLocks/>
            </p:cNvSpPr>
            <p:nvPr/>
          </p:nvSpPr>
          <p:spPr bwMode="auto">
            <a:xfrm>
              <a:off x="2871" y="1630"/>
              <a:ext cx="1084" cy="586"/>
            </a:xfrm>
            <a:custGeom>
              <a:avLst/>
              <a:gdLst>
                <a:gd name="T0" fmla="*/ 28 w 466"/>
                <a:gd name="T1" fmla="*/ 1413 h 243"/>
                <a:gd name="T2" fmla="*/ 93 w 466"/>
                <a:gd name="T3" fmla="*/ 1413 h 243"/>
                <a:gd name="T4" fmla="*/ 156 w 466"/>
                <a:gd name="T5" fmla="*/ 1413 h 243"/>
                <a:gd name="T6" fmla="*/ 156 w 466"/>
                <a:gd name="T7" fmla="*/ 1413 h 243"/>
                <a:gd name="T8" fmla="*/ 216 w 466"/>
                <a:gd name="T9" fmla="*/ 1408 h 243"/>
                <a:gd name="T10" fmla="*/ 281 w 466"/>
                <a:gd name="T11" fmla="*/ 1408 h 243"/>
                <a:gd name="T12" fmla="*/ 314 w 466"/>
                <a:gd name="T13" fmla="*/ 1401 h 243"/>
                <a:gd name="T14" fmla="*/ 347 w 466"/>
                <a:gd name="T15" fmla="*/ 1396 h 243"/>
                <a:gd name="T16" fmla="*/ 405 w 466"/>
                <a:gd name="T17" fmla="*/ 1379 h 243"/>
                <a:gd name="T18" fmla="*/ 470 w 466"/>
                <a:gd name="T19" fmla="*/ 1355 h 243"/>
                <a:gd name="T20" fmla="*/ 470 w 466"/>
                <a:gd name="T21" fmla="*/ 1355 h 243"/>
                <a:gd name="T22" fmla="*/ 535 w 466"/>
                <a:gd name="T23" fmla="*/ 1314 h 243"/>
                <a:gd name="T24" fmla="*/ 596 w 466"/>
                <a:gd name="T25" fmla="*/ 1261 h 243"/>
                <a:gd name="T26" fmla="*/ 628 w 466"/>
                <a:gd name="T27" fmla="*/ 1220 h 243"/>
                <a:gd name="T28" fmla="*/ 661 w 466"/>
                <a:gd name="T29" fmla="*/ 1182 h 243"/>
                <a:gd name="T30" fmla="*/ 726 w 466"/>
                <a:gd name="T31" fmla="*/ 1083 h 243"/>
                <a:gd name="T32" fmla="*/ 784 w 466"/>
                <a:gd name="T33" fmla="*/ 953 h 243"/>
                <a:gd name="T34" fmla="*/ 784 w 466"/>
                <a:gd name="T35" fmla="*/ 953 h 243"/>
                <a:gd name="T36" fmla="*/ 849 w 466"/>
                <a:gd name="T37" fmla="*/ 808 h 243"/>
                <a:gd name="T38" fmla="*/ 914 w 466"/>
                <a:gd name="T39" fmla="*/ 646 h 243"/>
                <a:gd name="T40" fmla="*/ 942 w 466"/>
                <a:gd name="T41" fmla="*/ 559 h 243"/>
                <a:gd name="T42" fmla="*/ 975 w 466"/>
                <a:gd name="T43" fmla="*/ 470 h 243"/>
                <a:gd name="T44" fmla="*/ 1040 w 466"/>
                <a:gd name="T45" fmla="*/ 309 h 243"/>
                <a:gd name="T46" fmla="*/ 1105 w 466"/>
                <a:gd name="T47" fmla="*/ 169 h 243"/>
                <a:gd name="T48" fmla="*/ 1105 w 466"/>
                <a:gd name="T49" fmla="*/ 169 h 243"/>
                <a:gd name="T50" fmla="*/ 1163 w 466"/>
                <a:gd name="T51" fmla="*/ 65 h 243"/>
                <a:gd name="T52" fmla="*/ 1228 w 466"/>
                <a:gd name="T53" fmla="*/ 5 h 243"/>
                <a:gd name="T54" fmla="*/ 1261 w 466"/>
                <a:gd name="T55" fmla="*/ 0 h 243"/>
                <a:gd name="T56" fmla="*/ 1293 w 466"/>
                <a:gd name="T57" fmla="*/ 5 h 243"/>
                <a:gd name="T58" fmla="*/ 1354 w 466"/>
                <a:gd name="T59" fmla="*/ 65 h 243"/>
                <a:gd name="T60" fmla="*/ 1417 w 466"/>
                <a:gd name="T61" fmla="*/ 169 h 243"/>
                <a:gd name="T62" fmla="*/ 1417 w 466"/>
                <a:gd name="T63" fmla="*/ 169 h 243"/>
                <a:gd name="T64" fmla="*/ 1482 w 466"/>
                <a:gd name="T65" fmla="*/ 309 h 243"/>
                <a:gd name="T66" fmla="*/ 1542 w 466"/>
                <a:gd name="T67" fmla="*/ 470 h 243"/>
                <a:gd name="T68" fmla="*/ 1575 w 466"/>
                <a:gd name="T69" fmla="*/ 559 h 243"/>
                <a:gd name="T70" fmla="*/ 1607 w 466"/>
                <a:gd name="T71" fmla="*/ 646 h 243"/>
                <a:gd name="T72" fmla="*/ 1673 w 466"/>
                <a:gd name="T73" fmla="*/ 808 h 243"/>
                <a:gd name="T74" fmla="*/ 1731 w 466"/>
                <a:gd name="T75" fmla="*/ 953 h 243"/>
                <a:gd name="T76" fmla="*/ 1731 w 466"/>
                <a:gd name="T77" fmla="*/ 953 h 243"/>
                <a:gd name="T78" fmla="*/ 1796 w 466"/>
                <a:gd name="T79" fmla="*/ 1083 h 243"/>
                <a:gd name="T80" fmla="*/ 1861 w 466"/>
                <a:gd name="T81" fmla="*/ 1182 h 243"/>
                <a:gd name="T82" fmla="*/ 1889 w 466"/>
                <a:gd name="T83" fmla="*/ 1220 h 243"/>
                <a:gd name="T84" fmla="*/ 1921 w 466"/>
                <a:gd name="T85" fmla="*/ 1261 h 243"/>
                <a:gd name="T86" fmla="*/ 1987 w 466"/>
                <a:gd name="T87" fmla="*/ 1314 h 243"/>
                <a:gd name="T88" fmla="*/ 2052 w 466"/>
                <a:gd name="T89" fmla="*/ 1355 h 243"/>
                <a:gd name="T90" fmla="*/ 2052 w 466"/>
                <a:gd name="T91" fmla="*/ 1355 h 243"/>
                <a:gd name="T92" fmla="*/ 2110 w 466"/>
                <a:gd name="T93" fmla="*/ 1379 h 243"/>
                <a:gd name="T94" fmla="*/ 2175 w 466"/>
                <a:gd name="T95" fmla="*/ 1396 h 243"/>
                <a:gd name="T96" fmla="*/ 2208 w 466"/>
                <a:gd name="T97" fmla="*/ 1401 h 243"/>
                <a:gd name="T98" fmla="*/ 2240 w 466"/>
                <a:gd name="T99" fmla="*/ 1408 h 243"/>
                <a:gd name="T100" fmla="*/ 2301 w 466"/>
                <a:gd name="T101" fmla="*/ 1408 h 243"/>
                <a:gd name="T102" fmla="*/ 2366 w 466"/>
                <a:gd name="T103" fmla="*/ 1413 h 243"/>
                <a:gd name="T104" fmla="*/ 2366 w 466"/>
                <a:gd name="T105" fmla="*/ 1413 h 243"/>
                <a:gd name="T106" fmla="*/ 2429 w 466"/>
                <a:gd name="T107" fmla="*/ 1413 h 243"/>
                <a:gd name="T108" fmla="*/ 2489 w 466"/>
                <a:gd name="T109" fmla="*/ 1413 h 243"/>
                <a:gd name="T110" fmla="*/ 2522 w 466"/>
                <a:gd name="T111" fmla="*/ 1413 h 2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6"/>
                <a:gd name="T169" fmla="*/ 0 h 243"/>
                <a:gd name="T170" fmla="*/ 466 w 466"/>
                <a:gd name="T171" fmla="*/ 243 h 2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6" h="243">
                  <a:moveTo>
                    <a:pt x="0" y="243"/>
                  </a:moveTo>
                  <a:lnTo>
                    <a:pt x="5" y="243"/>
                  </a:lnTo>
                  <a:lnTo>
                    <a:pt x="11" y="243"/>
                  </a:lnTo>
                  <a:lnTo>
                    <a:pt x="17" y="243"/>
                  </a:lnTo>
                  <a:lnTo>
                    <a:pt x="23" y="243"/>
                  </a:lnTo>
                  <a:lnTo>
                    <a:pt x="29" y="243"/>
                  </a:lnTo>
                  <a:lnTo>
                    <a:pt x="35" y="243"/>
                  </a:lnTo>
                  <a:lnTo>
                    <a:pt x="40" y="242"/>
                  </a:lnTo>
                  <a:lnTo>
                    <a:pt x="46" y="242"/>
                  </a:lnTo>
                  <a:lnTo>
                    <a:pt x="52" y="242"/>
                  </a:lnTo>
                  <a:lnTo>
                    <a:pt x="58" y="241"/>
                  </a:lnTo>
                  <a:lnTo>
                    <a:pt x="64" y="240"/>
                  </a:lnTo>
                  <a:lnTo>
                    <a:pt x="70" y="239"/>
                  </a:lnTo>
                  <a:lnTo>
                    <a:pt x="75" y="237"/>
                  </a:lnTo>
                  <a:lnTo>
                    <a:pt x="81" y="235"/>
                  </a:lnTo>
                  <a:lnTo>
                    <a:pt x="87" y="233"/>
                  </a:lnTo>
                  <a:lnTo>
                    <a:pt x="93" y="230"/>
                  </a:lnTo>
                  <a:lnTo>
                    <a:pt x="99" y="226"/>
                  </a:lnTo>
                  <a:lnTo>
                    <a:pt x="104" y="222"/>
                  </a:lnTo>
                  <a:lnTo>
                    <a:pt x="110" y="217"/>
                  </a:lnTo>
                  <a:lnTo>
                    <a:pt x="116" y="210"/>
                  </a:lnTo>
                  <a:lnTo>
                    <a:pt x="122" y="203"/>
                  </a:lnTo>
                  <a:lnTo>
                    <a:pt x="128" y="195"/>
                  </a:lnTo>
                  <a:lnTo>
                    <a:pt x="134" y="186"/>
                  </a:lnTo>
                  <a:lnTo>
                    <a:pt x="139" y="176"/>
                  </a:lnTo>
                  <a:lnTo>
                    <a:pt x="145" y="164"/>
                  </a:lnTo>
                  <a:lnTo>
                    <a:pt x="151" y="152"/>
                  </a:lnTo>
                  <a:lnTo>
                    <a:pt x="157" y="139"/>
                  </a:lnTo>
                  <a:lnTo>
                    <a:pt x="163" y="125"/>
                  </a:lnTo>
                  <a:lnTo>
                    <a:pt x="169" y="111"/>
                  </a:lnTo>
                  <a:lnTo>
                    <a:pt x="174" y="96"/>
                  </a:lnTo>
                  <a:lnTo>
                    <a:pt x="180" y="81"/>
                  </a:lnTo>
                  <a:lnTo>
                    <a:pt x="186" y="67"/>
                  </a:lnTo>
                  <a:lnTo>
                    <a:pt x="192" y="53"/>
                  </a:lnTo>
                  <a:lnTo>
                    <a:pt x="198" y="40"/>
                  </a:lnTo>
                  <a:lnTo>
                    <a:pt x="204" y="29"/>
                  </a:lnTo>
                  <a:lnTo>
                    <a:pt x="209" y="19"/>
                  </a:lnTo>
                  <a:lnTo>
                    <a:pt x="215" y="11"/>
                  </a:lnTo>
                  <a:lnTo>
                    <a:pt x="221" y="5"/>
                  </a:lnTo>
                  <a:lnTo>
                    <a:pt x="227" y="1"/>
                  </a:lnTo>
                  <a:lnTo>
                    <a:pt x="233" y="0"/>
                  </a:lnTo>
                  <a:lnTo>
                    <a:pt x="239" y="1"/>
                  </a:lnTo>
                  <a:lnTo>
                    <a:pt x="244" y="5"/>
                  </a:lnTo>
                  <a:lnTo>
                    <a:pt x="250" y="11"/>
                  </a:lnTo>
                  <a:lnTo>
                    <a:pt x="256" y="19"/>
                  </a:lnTo>
                  <a:lnTo>
                    <a:pt x="262" y="29"/>
                  </a:lnTo>
                  <a:lnTo>
                    <a:pt x="268" y="40"/>
                  </a:lnTo>
                  <a:lnTo>
                    <a:pt x="274" y="53"/>
                  </a:lnTo>
                  <a:lnTo>
                    <a:pt x="279" y="67"/>
                  </a:lnTo>
                  <a:lnTo>
                    <a:pt x="285" y="81"/>
                  </a:lnTo>
                  <a:lnTo>
                    <a:pt x="291" y="96"/>
                  </a:lnTo>
                  <a:lnTo>
                    <a:pt x="297" y="111"/>
                  </a:lnTo>
                  <a:lnTo>
                    <a:pt x="303" y="125"/>
                  </a:lnTo>
                  <a:lnTo>
                    <a:pt x="309" y="139"/>
                  </a:lnTo>
                  <a:lnTo>
                    <a:pt x="314" y="152"/>
                  </a:lnTo>
                  <a:lnTo>
                    <a:pt x="320" y="164"/>
                  </a:lnTo>
                  <a:lnTo>
                    <a:pt x="326" y="176"/>
                  </a:lnTo>
                  <a:lnTo>
                    <a:pt x="332" y="186"/>
                  </a:lnTo>
                  <a:lnTo>
                    <a:pt x="338" y="195"/>
                  </a:lnTo>
                  <a:lnTo>
                    <a:pt x="344" y="203"/>
                  </a:lnTo>
                  <a:lnTo>
                    <a:pt x="349" y="210"/>
                  </a:lnTo>
                  <a:lnTo>
                    <a:pt x="355" y="217"/>
                  </a:lnTo>
                  <a:lnTo>
                    <a:pt x="361" y="222"/>
                  </a:lnTo>
                  <a:lnTo>
                    <a:pt x="367" y="226"/>
                  </a:lnTo>
                  <a:lnTo>
                    <a:pt x="373" y="230"/>
                  </a:lnTo>
                  <a:lnTo>
                    <a:pt x="379" y="233"/>
                  </a:lnTo>
                  <a:lnTo>
                    <a:pt x="384" y="235"/>
                  </a:lnTo>
                  <a:lnTo>
                    <a:pt x="390" y="237"/>
                  </a:lnTo>
                  <a:lnTo>
                    <a:pt x="396" y="239"/>
                  </a:lnTo>
                  <a:lnTo>
                    <a:pt x="402" y="240"/>
                  </a:lnTo>
                  <a:lnTo>
                    <a:pt x="408" y="241"/>
                  </a:lnTo>
                  <a:lnTo>
                    <a:pt x="414" y="242"/>
                  </a:lnTo>
                  <a:lnTo>
                    <a:pt x="419" y="242"/>
                  </a:lnTo>
                  <a:lnTo>
                    <a:pt x="425" y="242"/>
                  </a:lnTo>
                  <a:lnTo>
                    <a:pt x="431" y="243"/>
                  </a:lnTo>
                  <a:lnTo>
                    <a:pt x="437" y="243"/>
                  </a:lnTo>
                  <a:lnTo>
                    <a:pt x="443" y="243"/>
                  </a:lnTo>
                  <a:lnTo>
                    <a:pt x="449" y="243"/>
                  </a:lnTo>
                  <a:lnTo>
                    <a:pt x="454" y="243"/>
                  </a:lnTo>
                  <a:lnTo>
                    <a:pt x="460" y="243"/>
                  </a:lnTo>
                  <a:lnTo>
                    <a:pt x="466" y="24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6" name="Rectangle 20"/>
            <p:cNvSpPr>
              <a:spLocks noChangeArrowheads="1"/>
            </p:cNvSpPr>
            <p:nvPr/>
          </p:nvSpPr>
          <p:spPr bwMode="auto">
            <a:xfrm>
              <a:off x="4791" y="2294"/>
              <a:ext cx="1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197" name="Rectangle 21"/>
            <p:cNvSpPr>
              <a:spLocks noChangeArrowheads="1"/>
            </p:cNvSpPr>
            <p:nvPr/>
          </p:nvSpPr>
          <p:spPr bwMode="auto">
            <a:xfrm>
              <a:off x="4585" y="2255"/>
              <a:ext cx="65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366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198" name="Line 22"/>
            <p:cNvSpPr>
              <a:spLocks noChangeShapeType="1"/>
            </p:cNvSpPr>
            <p:nvPr/>
          </p:nvSpPr>
          <p:spPr bwMode="auto">
            <a:xfrm flipV="1">
              <a:off x="4625" y="2242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9" name="Rectangle 23"/>
            <p:cNvSpPr>
              <a:spLocks noChangeArrowheads="1"/>
            </p:cNvSpPr>
            <p:nvPr/>
          </p:nvSpPr>
          <p:spPr bwMode="auto">
            <a:xfrm>
              <a:off x="4766" y="2255"/>
              <a:ext cx="65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500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00" name="Line 24"/>
            <p:cNvSpPr>
              <a:spLocks noChangeShapeType="1"/>
            </p:cNvSpPr>
            <p:nvPr/>
          </p:nvSpPr>
          <p:spPr bwMode="auto">
            <a:xfrm flipV="1">
              <a:off x="4806" y="2242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1" name="Rectangle 25"/>
            <p:cNvSpPr>
              <a:spLocks noChangeArrowheads="1"/>
            </p:cNvSpPr>
            <p:nvPr/>
          </p:nvSpPr>
          <p:spPr bwMode="auto">
            <a:xfrm>
              <a:off x="4934" y="2255"/>
              <a:ext cx="65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623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02" name="Line 26"/>
            <p:cNvSpPr>
              <a:spLocks noChangeShapeType="1"/>
            </p:cNvSpPr>
            <p:nvPr/>
          </p:nvSpPr>
          <p:spPr bwMode="auto">
            <a:xfrm flipV="1">
              <a:off x="4974" y="2242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3" name="Line 27"/>
            <p:cNvSpPr>
              <a:spLocks noChangeShapeType="1"/>
            </p:cNvSpPr>
            <p:nvPr/>
          </p:nvSpPr>
          <p:spPr bwMode="auto">
            <a:xfrm flipV="1">
              <a:off x="4806" y="1480"/>
              <a:ext cx="1" cy="7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4" name="Rectangle 28"/>
            <p:cNvSpPr>
              <a:spLocks noChangeArrowheads="1"/>
            </p:cNvSpPr>
            <p:nvPr/>
          </p:nvSpPr>
          <p:spPr bwMode="auto">
            <a:xfrm>
              <a:off x="4164" y="2195"/>
              <a:ext cx="22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0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05" name="Line 29"/>
            <p:cNvSpPr>
              <a:spLocks noChangeShapeType="1"/>
            </p:cNvSpPr>
            <p:nvPr/>
          </p:nvSpPr>
          <p:spPr bwMode="auto">
            <a:xfrm flipH="1">
              <a:off x="4220" y="2216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6" name="Rectangle 30"/>
            <p:cNvSpPr>
              <a:spLocks noChangeArrowheads="1"/>
            </p:cNvSpPr>
            <p:nvPr/>
          </p:nvSpPr>
          <p:spPr bwMode="auto">
            <a:xfrm>
              <a:off x="4153" y="1461"/>
              <a:ext cx="33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.5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07" name="Line 31"/>
            <p:cNvSpPr>
              <a:spLocks noChangeShapeType="1"/>
            </p:cNvSpPr>
            <p:nvPr/>
          </p:nvSpPr>
          <p:spPr bwMode="auto">
            <a:xfrm flipH="1">
              <a:off x="4220" y="1480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8" name="Freeform 32"/>
            <p:cNvSpPr>
              <a:spLocks/>
            </p:cNvSpPr>
            <p:nvPr/>
          </p:nvSpPr>
          <p:spPr bwMode="auto">
            <a:xfrm>
              <a:off x="4264" y="1630"/>
              <a:ext cx="1087" cy="586"/>
            </a:xfrm>
            <a:custGeom>
              <a:avLst/>
              <a:gdLst>
                <a:gd name="T0" fmla="*/ 33 w 467"/>
                <a:gd name="T1" fmla="*/ 1413 h 243"/>
                <a:gd name="T2" fmla="*/ 98 w 467"/>
                <a:gd name="T3" fmla="*/ 1413 h 243"/>
                <a:gd name="T4" fmla="*/ 158 w 467"/>
                <a:gd name="T5" fmla="*/ 1413 h 243"/>
                <a:gd name="T6" fmla="*/ 158 w 467"/>
                <a:gd name="T7" fmla="*/ 1413 h 243"/>
                <a:gd name="T8" fmla="*/ 221 w 467"/>
                <a:gd name="T9" fmla="*/ 1408 h 243"/>
                <a:gd name="T10" fmla="*/ 286 w 467"/>
                <a:gd name="T11" fmla="*/ 1408 h 243"/>
                <a:gd name="T12" fmla="*/ 314 w 467"/>
                <a:gd name="T13" fmla="*/ 1401 h 243"/>
                <a:gd name="T14" fmla="*/ 347 w 467"/>
                <a:gd name="T15" fmla="*/ 1396 h 243"/>
                <a:gd name="T16" fmla="*/ 412 w 467"/>
                <a:gd name="T17" fmla="*/ 1379 h 243"/>
                <a:gd name="T18" fmla="*/ 477 w 467"/>
                <a:gd name="T19" fmla="*/ 1355 h 243"/>
                <a:gd name="T20" fmla="*/ 477 w 467"/>
                <a:gd name="T21" fmla="*/ 1355 h 243"/>
                <a:gd name="T22" fmla="*/ 535 w 467"/>
                <a:gd name="T23" fmla="*/ 1314 h 243"/>
                <a:gd name="T24" fmla="*/ 601 w 467"/>
                <a:gd name="T25" fmla="*/ 1261 h 243"/>
                <a:gd name="T26" fmla="*/ 633 w 467"/>
                <a:gd name="T27" fmla="*/ 1220 h 243"/>
                <a:gd name="T28" fmla="*/ 666 w 467"/>
                <a:gd name="T29" fmla="*/ 1182 h 243"/>
                <a:gd name="T30" fmla="*/ 726 w 467"/>
                <a:gd name="T31" fmla="*/ 1083 h 243"/>
                <a:gd name="T32" fmla="*/ 791 w 467"/>
                <a:gd name="T33" fmla="*/ 953 h 243"/>
                <a:gd name="T34" fmla="*/ 791 w 467"/>
                <a:gd name="T35" fmla="*/ 953 h 243"/>
                <a:gd name="T36" fmla="*/ 857 w 467"/>
                <a:gd name="T37" fmla="*/ 808 h 243"/>
                <a:gd name="T38" fmla="*/ 915 w 467"/>
                <a:gd name="T39" fmla="*/ 646 h 243"/>
                <a:gd name="T40" fmla="*/ 947 w 467"/>
                <a:gd name="T41" fmla="*/ 559 h 243"/>
                <a:gd name="T42" fmla="*/ 980 w 467"/>
                <a:gd name="T43" fmla="*/ 470 h 243"/>
                <a:gd name="T44" fmla="*/ 1045 w 467"/>
                <a:gd name="T45" fmla="*/ 309 h 243"/>
                <a:gd name="T46" fmla="*/ 1106 w 467"/>
                <a:gd name="T47" fmla="*/ 169 h 243"/>
                <a:gd name="T48" fmla="*/ 1106 w 467"/>
                <a:gd name="T49" fmla="*/ 169 h 243"/>
                <a:gd name="T50" fmla="*/ 1171 w 467"/>
                <a:gd name="T51" fmla="*/ 65 h 243"/>
                <a:gd name="T52" fmla="*/ 1236 w 467"/>
                <a:gd name="T53" fmla="*/ 5 h 243"/>
                <a:gd name="T54" fmla="*/ 1262 w 467"/>
                <a:gd name="T55" fmla="*/ 0 h 243"/>
                <a:gd name="T56" fmla="*/ 1294 w 467"/>
                <a:gd name="T57" fmla="*/ 5 h 243"/>
                <a:gd name="T58" fmla="*/ 1359 w 467"/>
                <a:gd name="T59" fmla="*/ 65 h 243"/>
                <a:gd name="T60" fmla="*/ 1425 w 467"/>
                <a:gd name="T61" fmla="*/ 169 h 243"/>
                <a:gd name="T62" fmla="*/ 1425 w 467"/>
                <a:gd name="T63" fmla="*/ 169 h 243"/>
                <a:gd name="T64" fmla="*/ 1485 w 467"/>
                <a:gd name="T65" fmla="*/ 309 h 243"/>
                <a:gd name="T66" fmla="*/ 1550 w 467"/>
                <a:gd name="T67" fmla="*/ 470 h 243"/>
                <a:gd name="T68" fmla="*/ 1583 w 467"/>
                <a:gd name="T69" fmla="*/ 559 h 243"/>
                <a:gd name="T70" fmla="*/ 1615 w 467"/>
                <a:gd name="T71" fmla="*/ 646 h 243"/>
                <a:gd name="T72" fmla="*/ 1674 w 467"/>
                <a:gd name="T73" fmla="*/ 808 h 243"/>
                <a:gd name="T74" fmla="*/ 1739 w 467"/>
                <a:gd name="T75" fmla="*/ 953 h 243"/>
                <a:gd name="T76" fmla="*/ 1739 w 467"/>
                <a:gd name="T77" fmla="*/ 953 h 243"/>
                <a:gd name="T78" fmla="*/ 1804 w 467"/>
                <a:gd name="T79" fmla="*/ 1083 h 243"/>
                <a:gd name="T80" fmla="*/ 1864 w 467"/>
                <a:gd name="T81" fmla="*/ 1182 h 243"/>
                <a:gd name="T82" fmla="*/ 1897 w 467"/>
                <a:gd name="T83" fmla="*/ 1220 h 243"/>
                <a:gd name="T84" fmla="*/ 1930 w 467"/>
                <a:gd name="T85" fmla="*/ 1261 h 243"/>
                <a:gd name="T86" fmla="*/ 1995 w 467"/>
                <a:gd name="T87" fmla="*/ 1314 h 243"/>
                <a:gd name="T88" fmla="*/ 2053 w 467"/>
                <a:gd name="T89" fmla="*/ 1355 h 243"/>
                <a:gd name="T90" fmla="*/ 2053 w 467"/>
                <a:gd name="T91" fmla="*/ 1355 h 243"/>
                <a:gd name="T92" fmla="*/ 2118 w 467"/>
                <a:gd name="T93" fmla="*/ 1379 h 243"/>
                <a:gd name="T94" fmla="*/ 2183 w 467"/>
                <a:gd name="T95" fmla="*/ 1396 h 243"/>
                <a:gd name="T96" fmla="*/ 2211 w 467"/>
                <a:gd name="T97" fmla="*/ 1401 h 243"/>
                <a:gd name="T98" fmla="*/ 2244 w 467"/>
                <a:gd name="T99" fmla="*/ 1408 h 243"/>
                <a:gd name="T100" fmla="*/ 2309 w 467"/>
                <a:gd name="T101" fmla="*/ 1408 h 243"/>
                <a:gd name="T102" fmla="*/ 2372 w 467"/>
                <a:gd name="T103" fmla="*/ 1413 h 243"/>
                <a:gd name="T104" fmla="*/ 2372 w 467"/>
                <a:gd name="T105" fmla="*/ 1413 h 243"/>
                <a:gd name="T106" fmla="*/ 2432 w 467"/>
                <a:gd name="T107" fmla="*/ 1413 h 243"/>
                <a:gd name="T108" fmla="*/ 2498 w 467"/>
                <a:gd name="T109" fmla="*/ 1413 h 243"/>
                <a:gd name="T110" fmla="*/ 2530 w 467"/>
                <a:gd name="T111" fmla="*/ 1413 h 2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7"/>
                <a:gd name="T169" fmla="*/ 0 h 243"/>
                <a:gd name="T170" fmla="*/ 467 w 467"/>
                <a:gd name="T171" fmla="*/ 243 h 2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7" h="243">
                  <a:moveTo>
                    <a:pt x="0" y="243"/>
                  </a:moveTo>
                  <a:lnTo>
                    <a:pt x="6" y="243"/>
                  </a:lnTo>
                  <a:lnTo>
                    <a:pt x="12" y="243"/>
                  </a:lnTo>
                  <a:lnTo>
                    <a:pt x="18" y="243"/>
                  </a:lnTo>
                  <a:lnTo>
                    <a:pt x="23" y="243"/>
                  </a:lnTo>
                  <a:lnTo>
                    <a:pt x="29" y="243"/>
                  </a:lnTo>
                  <a:lnTo>
                    <a:pt x="35" y="243"/>
                  </a:lnTo>
                  <a:lnTo>
                    <a:pt x="41" y="242"/>
                  </a:lnTo>
                  <a:lnTo>
                    <a:pt x="47" y="242"/>
                  </a:lnTo>
                  <a:lnTo>
                    <a:pt x="53" y="242"/>
                  </a:lnTo>
                  <a:lnTo>
                    <a:pt x="58" y="241"/>
                  </a:lnTo>
                  <a:lnTo>
                    <a:pt x="64" y="240"/>
                  </a:lnTo>
                  <a:lnTo>
                    <a:pt x="70" y="239"/>
                  </a:lnTo>
                  <a:lnTo>
                    <a:pt x="76" y="237"/>
                  </a:lnTo>
                  <a:lnTo>
                    <a:pt x="82" y="235"/>
                  </a:lnTo>
                  <a:lnTo>
                    <a:pt x="88" y="233"/>
                  </a:lnTo>
                  <a:lnTo>
                    <a:pt x="93" y="230"/>
                  </a:lnTo>
                  <a:lnTo>
                    <a:pt x="99" y="226"/>
                  </a:lnTo>
                  <a:lnTo>
                    <a:pt x="105" y="222"/>
                  </a:lnTo>
                  <a:lnTo>
                    <a:pt x="111" y="217"/>
                  </a:lnTo>
                  <a:lnTo>
                    <a:pt x="117" y="210"/>
                  </a:lnTo>
                  <a:lnTo>
                    <a:pt x="123" y="203"/>
                  </a:lnTo>
                  <a:lnTo>
                    <a:pt x="128" y="195"/>
                  </a:lnTo>
                  <a:lnTo>
                    <a:pt x="134" y="186"/>
                  </a:lnTo>
                  <a:lnTo>
                    <a:pt x="140" y="176"/>
                  </a:lnTo>
                  <a:lnTo>
                    <a:pt x="146" y="164"/>
                  </a:lnTo>
                  <a:lnTo>
                    <a:pt x="152" y="152"/>
                  </a:lnTo>
                  <a:lnTo>
                    <a:pt x="158" y="139"/>
                  </a:lnTo>
                  <a:lnTo>
                    <a:pt x="163" y="125"/>
                  </a:lnTo>
                  <a:lnTo>
                    <a:pt x="169" y="111"/>
                  </a:lnTo>
                  <a:lnTo>
                    <a:pt x="175" y="96"/>
                  </a:lnTo>
                  <a:lnTo>
                    <a:pt x="181" y="81"/>
                  </a:lnTo>
                  <a:lnTo>
                    <a:pt x="187" y="67"/>
                  </a:lnTo>
                  <a:lnTo>
                    <a:pt x="193" y="53"/>
                  </a:lnTo>
                  <a:lnTo>
                    <a:pt x="198" y="40"/>
                  </a:lnTo>
                  <a:lnTo>
                    <a:pt x="204" y="29"/>
                  </a:lnTo>
                  <a:lnTo>
                    <a:pt x="210" y="19"/>
                  </a:lnTo>
                  <a:lnTo>
                    <a:pt x="216" y="11"/>
                  </a:lnTo>
                  <a:lnTo>
                    <a:pt x="222" y="5"/>
                  </a:lnTo>
                  <a:lnTo>
                    <a:pt x="228" y="1"/>
                  </a:lnTo>
                  <a:lnTo>
                    <a:pt x="233" y="0"/>
                  </a:lnTo>
                  <a:lnTo>
                    <a:pt x="239" y="1"/>
                  </a:lnTo>
                  <a:lnTo>
                    <a:pt x="245" y="5"/>
                  </a:lnTo>
                  <a:lnTo>
                    <a:pt x="251" y="11"/>
                  </a:lnTo>
                  <a:lnTo>
                    <a:pt x="257" y="19"/>
                  </a:lnTo>
                  <a:lnTo>
                    <a:pt x="263" y="29"/>
                  </a:lnTo>
                  <a:lnTo>
                    <a:pt x="268" y="40"/>
                  </a:lnTo>
                  <a:lnTo>
                    <a:pt x="274" y="53"/>
                  </a:lnTo>
                  <a:lnTo>
                    <a:pt x="280" y="67"/>
                  </a:lnTo>
                  <a:lnTo>
                    <a:pt x="286" y="81"/>
                  </a:lnTo>
                  <a:lnTo>
                    <a:pt x="292" y="96"/>
                  </a:lnTo>
                  <a:lnTo>
                    <a:pt x="298" y="111"/>
                  </a:lnTo>
                  <a:lnTo>
                    <a:pt x="303" y="125"/>
                  </a:lnTo>
                  <a:lnTo>
                    <a:pt x="309" y="139"/>
                  </a:lnTo>
                  <a:lnTo>
                    <a:pt x="315" y="152"/>
                  </a:lnTo>
                  <a:lnTo>
                    <a:pt x="321" y="164"/>
                  </a:lnTo>
                  <a:lnTo>
                    <a:pt x="327" y="176"/>
                  </a:lnTo>
                  <a:lnTo>
                    <a:pt x="333" y="186"/>
                  </a:lnTo>
                  <a:lnTo>
                    <a:pt x="338" y="195"/>
                  </a:lnTo>
                  <a:lnTo>
                    <a:pt x="344" y="203"/>
                  </a:lnTo>
                  <a:lnTo>
                    <a:pt x="350" y="210"/>
                  </a:lnTo>
                  <a:lnTo>
                    <a:pt x="356" y="217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73" y="230"/>
                  </a:lnTo>
                  <a:lnTo>
                    <a:pt x="379" y="233"/>
                  </a:lnTo>
                  <a:lnTo>
                    <a:pt x="385" y="235"/>
                  </a:lnTo>
                  <a:lnTo>
                    <a:pt x="391" y="237"/>
                  </a:lnTo>
                  <a:lnTo>
                    <a:pt x="397" y="239"/>
                  </a:lnTo>
                  <a:lnTo>
                    <a:pt x="403" y="240"/>
                  </a:lnTo>
                  <a:lnTo>
                    <a:pt x="408" y="241"/>
                  </a:lnTo>
                  <a:lnTo>
                    <a:pt x="414" y="242"/>
                  </a:lnTo>
                  <a:lnTo>
                    <a:pt x="420" y="242"/>
                  </a:lnTo>
                  <a:lnTo>
                    <a:pt x="426" y="242"/>
                  </a:lnTo>
                  <a:lnTo>
                    <a:pt x="432" y="243"/>
                  </a:lnTo>
                  <a:lnTo>
                    <a:pt x="438" y="243"/>
                  </a:lnTo>
                  <a:lnTo>
                    <a:pt x="443" y="243"/>
                  </a:lnTo>
                  <a:lnTo>
                    <a:pt x="449" y="243"/>
                  </a:lnTo>
                  <a:lnTo>
                    <a:pt x="455" y="243"/>
                  </a:lnTo>
                  <a:lnTo>
                    <a:pt x="461" y="243"/>
                  </a:lnTo>
                  <a:lnTo>
                    <a:pt x="467" y="24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9" name="Rectangle 33"/>
            <p:cNvSpPr>
              <a:spLocks noChangeArrowheads="1"/>
            </p:cNvSpPr>
            <p:nvPr/>
          </p:nvSpPr>
          <p:spPr bwMode="auto">
            <a:xfrm>
              <a:off x="1257" y="2339"/>
              <a:ext cx="1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10" name="Rectangle 34"/>
            <p:cNvSpPr>
              <a:spLocks noChangeArrowheads="1"/>
            </p:cNvSpPr>
            <p:nvPr/>
          </p:nvSpPr>
          <p:spPr bwMode="auto">
            <a:xfrm>
              <a:off x="1257" y="2339"/>
              <a:ext cx="1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11" name="Rectangle 35"/>
            <p:cNvSpPr>
              <a:spLocks noChangeArrowheads="1"/>
            </p:cNvSpPr>
            <p:nvPr/>
          </p:nvSpPr>
          <p:spPr bwMode="auto">
            <a:xfrm>
              <a:off x="3398" y="3228"/>
              <a:ext cx="1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12" name="Rectangle 36"/>
            <p:cNvSpPr>
              <a:spLocks noChangeArrowheads="1"/>
            </p:cNvSpPr>
            <p:nvPr/>
          </p:nvSpPr>
          <p:spPr bwMode="auto">
            <a:xfrm>
              <a:off x="2982" y="3190"/>
              <a:ext cx="65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212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13" name="Line 37"/>
            <p:cNvSpPr>
              <a:spLocks noChangeShapeType="1"/>
            </p:cNvSpPr>
            <p:nvPr/>
          </p:nvSpPr>
          <p:spPr bwMode="auto">
            <a:xfrm flipV="1">
              <a:off x="3022" y="3177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4" name="Rectangle 38"/>
            <p:cNvSpPr>
              <a:spLocks noChangeArrowheads="1"/>
            </p:cNvSpPr>
            <p:nvPr/>
          </p:nvSpPr>
          <p:spPr bwMode="auto">
            <a:xfrm>
              <a:off x="3147" y="3190"/>
              <a:ext cx="64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334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15" name="Line 39"/>
            <p:cNvSpPr>
              <a:spLocks noChangeShapeType="1"/>
            </p:cNvSpPr>
            <p:nvPr/>
          </p:nvSpPr>
          <p:spPr bwMode="auto">
            <a:xfrm flipV="1">
              <a:off x="3187" y="3177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6" name="Rectangle 40"/>
            <p:cNvSpPr>
              <a:spLocks noChangeArrowheads="1"/>
            </p:cNvSpPr>
            <p:nvPr/>
          </p:nvSpPr>
          <p:spPr bwMode="auto">
            <a:xfrm>
              <a:off x="3324" y="3190"/>
              <a:ext cx="65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464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17" name="Line 41"/>
            <p:cNvSpPr>
              <a:spLocks noChangeShapeType="1"/>
            </p:cNvSpPr>
            <p:nvPr/>
          </p:nvSpPr>
          <p:spPr bwMode="auto">
            <a:xfrm flipV="1">
              <a:off x="3364" y="3177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8" name="Line 42"/>
            <p:cNvSpPr>
              <a:spLocks noChangeShapeType="1"/>
            </p:cNvSpPr>
            <p:nvPr/>
          </p:nvSpPr>
          <p:spPr bwMode="auto">
            <a:xfrm flipV="1">
              <a:off x="3413" y="2416"/>
              <a:ext cx="1" cy="7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19" name="Rectangle 43"/>
            <p:cNvSpPr>
              <a:spLocks noChangeArrowheads="1"/>
            </p:cNvSpPr>
            <p:nvPr/>
          </p:nvSpPr>
          <p:spPr bwMode="auto">
            <a:xfrm>
              <a:off x="2769" y="3132"/>
              <a:ext cx="2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0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20" name="Line 44"/>
            <p:cNvSpPr>
              <a:spLocks noChangeShapeType="1"/>
            </p:cNvSpPr>
            <p:nvPr/>
          </p:nvSpPr>
          <p:spPr bwMode="auto">
            <a:xfrm flipH="1">
              <a:off x="2824" y="3151"/>
              <a:ext cx="1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21" name="Rectangle 45"/>
            <p:cNvSpPr>
              <a:spLocks noChangeArrowheads="1"/>
            </p:cNvSpPr>
            <p:nvPr/>
          </p:nvSpPr>
          <p:spPr bwMode="auto">
            <a:xfrm>
              <a:off x="2757" y="2396"/>
              <a:ext cx="32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.5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22" name="Line 46"/>
            <p:cNvSpPr>
              <a:spLocks noChangeShapeType="1"/>
            </p:cNvSpPr>
            <p:nvPr/>
          </p:nvSpPr>
          <p:spPr bwMode="auto">
            <a:xfrm flipH="1">
              <a:off x="2824" y="2416"/>
              <a:ext cx="1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23" name="Freeform 47"/>
            <p:cNvSpPr>
              <a:spLocks/>
            </p:cNvSpPr>
            <p:nvPr/>
          </p:nvSpPr>
          <p:spPr bwMode="auto">
            <a:xfrm>
              <a:off x="2871" y="2565"/>
              <a:ext cx="1084" cy="586"/>
            </a:xfrm>
            <a:custGeom>
              <a:avLst/>
              <a:gdLst>
                <a:gd name="T0" fmla="*/ 28 w 466"/>
                <a:gd name="T1" fmla="*/ 1314 h 243"/>
                <a:gd name="T2" fmla="*/ 93 w 466"/>
                <a:gd name="T3" fmla="*/ 1256 h 243"/>
                <a:gd name="T4" fmla="*/ 156 w 466"/>
                <a:gd name="T5" fmla="*/ 1182 h 243"/>
                <a:gd name="T6" fmla="*/ 156 w 466"/>
                <a:gd name="T7" fmla="*/ 1182 h 243"/>
                <a:gd name="T8" fmla="*/ 216 w 466"/>
                <a:gd name="T9" fmla="*/ 1076 h 243"/>
                <a:gd name="T10" fmla="*/ 281 w 466"/>
                <a:gd name="T11" fmla="*/ 943 h 243"/>
                <a:gd name="T12" fmla="*/ 314 w 466"/>
                <a:gd name="T13" fmla="*/ 866 h 243"/>
                <a:gd name="T14" fmla="*/ 347 w 466"/>
                <a:gd name="T15" fmla="*/ 791 h 243"/>
                <a:gd name="T16" fmla="*/ 405 w 466"/>
                <a:gd name="T17" fmla="*/ 617 h 243"/>
                <a:gd name="T18" fmla="*/ 470 w 466"/>
                <a:gd name="T19" fmla="*/ 441 h 243"/>
                <a:gd name="T20" fmla="*/ 470 w 466"/>
                <a:gd name="T21" fmla="*/ 441 h 243"/>
                <a:gd name="T22" fmla="*/ 535 w 466"/>
                <a:gd name="T23" fmla="*/ 273 h 243"/>
                <a:gd name="T24" fmla="*/ 596 w 466"/>
                <a:gd name="T25" fmla="*/ 140 h 243"/>
                <a:gd name="T26" fmla="*/ 628 w 466"/>
                <a:gd name="T27" fmla="*/ 82 h 243"/>
                <a:gd name="T28" fmla="*/ 661 w 466"/>
                <a:gd name="T29" fmla="*/ 41 h 243"/>
                <a:gd name="T30" fmla="*/ 726 w 466"/>
                <a:gd name="T31" fmla="*/ 0 h 243"/>
                <a:gd name="T32" fmla="*/ 784 w 466"/>
                <a:gd name="T33" fmla="*/ 17 h 243"/>
                <a:gd name="T34" fmla="*/ 784 w 466"/>
                <a:gd name="T35" fmla="*/ 17 h 243"/>
                <a:gd name="T36" fmla="*/ 849 w 466"/>
                <a:gd name="T37" fmla="*/ 94 h 243"/>
                <a:gd name="T38" fmla="*/ 914 w 466"/>
                <a:gd name="T39" fmla="*/ 215 h 243"/>
                <a:gd name="T40" fmla="*/ 942 w 466"/>
                <a:gd name="T41" fmla="*/ 292 h 243"/>
                <a:gd name="T42" fmla="*/ 975 w 466"/>
                <a:gd name="T43" fmla="*/ 371 h 243"/>
                <a:gd name="T44" fmla="*/ 1040 w 466"/>
                <a:gd name="T45" fmla="*/ 547 h 243"/>
                <a:gd name="T46" fmla="*/ 1105 w 466"/>
                <a:gd name="T47" fmla="*/ 721 h 243"/>
                <a:gd name="T48" fmla="*/ 1105 w 466"/>
                <a:gd name="T49" fmla="*/ 721 h 243"/>
                <a:gd name="T50" fmla="*/ 1163 w 466"/>
                <a:gd name="T51" fmla="*/ 885 h 243"/>
                <a:gd name="T52" fmla="*/ 1228 w 466"/>
                <a:gd name="T53" fmla="*/ 1022 h 243"/>
                <a:gd name="T54" fmla="*/ 1261 w 466"/>
                <a:gd name="T55" fmla="*/ 1088 h 243"/>
                <a:gd name="T56" fmla="*/ 1293 w 466"/>
                <a:gd name="T57" fmla="*/ 1141 h 243"/>
                <a:gd name="T58" fmla="*/ 1354 w 466"/>
                <a:gd name="T59" fmla="*/ 1232 h 243"/>
                <a:gd name="T60" fmla="*/ 1417 w 466"/>
                <a:gd name="T61" fmla="*/ 1297 h 243"/>
                <a:gd name="T62" fmla="*/ 1417 w 466"/>
                <a:gd name="T63" fmla="*/ 1297 h 243"/>
                <a:gd name="T64" fmla="*/ 1482 w 466"/>
                <a:gd name="T65" fmla="*/ 1343 h 243"/>
                <a:gd name="T66" fmla="*/ 1542 w 466"/>
                <a:gd name="T67" fmla="*/ 1372 h 243"/>
                <a:gd name="T68" fmla="*/ 1575 w 466"/>
                <a:gd name="T69" fmla="*/ 1384 h 243"/>
                <a:gd name="T70" fmla="*/ 1607 w 466"/>
                <a:gd name="T71" fmla="*/ 1389 h 243"/>
                <a:gd name="T72" fmla="*/ 1673 w 466"/>
                <a:gd name="T73" fmla="*/ 1401 h 243"/>
                <a:gd name="T74" fmla="*/ 1731 w 466"/>
                <a:gd name="T75" fmla="*/ 1408 h 243"/>
                <a:gd name="T76" fmla="*/ 1731 w 466"/>
                <a:gd name="T77" fmla="*/ 1408 h 243"/>
                <a:gd name="T78" fmla="*/ 1796 w 466"/>
                <a:gd name="T79" fmla="*/ 1413 h 243"/>
                <a:gd name="T80" fmla="*/ 1861 w 466"/>
                <a:gd name="T81" fmla="*/ 1413 h 243"/>
                <a:gd name="T82" fmla="*/ 1889 w 466"/>
                <a:gd name="T83" fmla="*/ 1413 h 243"/>
                <a:gd name="T84" fmla="*/ 1921 w 466"/>
                <a:gd name="T85" fmla="*/ 1413 h 243"/>
                <a:gd name="T86" fmla="*/ 1987 w 466"/>
                <a:gd name="T87" fmla="*/ 1413 h 243"/>
                <a:gd name="T88" fmla="*/ 2052 w 466"/>
                <a:gd name="T89" fmla="*/ 1413 h 243"/>
                <a:gd name="T90" fmla="*/ 2052 w 466"/>
                <a:gd name="T91" fmla="*/ 1413 h 243"/>
                <a:gd name="T92" fmla="*/ 2110 w 466"/>
                <a:gd name="T93" fmla="*/ 1413 h 243"/>
                <a:gd name="T94" fmla="*/ 2175 w 466"/>
                <a:gd name="T95" fmla="*/ 1413 h 243"/>
                <a:gd name="T96" fmla="*/ 2208 w 466"/>
                <a:gd name="T97" fmla="*/ 1413 h 243"/>
                <a:gd name="T98" fmla="*/ 2240 w 466"/>
                <a:gd name="T99" fmla="*/ 1413 h 243"/>
                <a:gd name="T100" fmla="*/ 2301 w 466"/>
                <a:gd name="T101" fmla="*/ 1413 h 243"/>
                <a:gd name="T102" fmla="*/ 2366 w 466"/>
                <a:gd name="T103" fmla="*/ 1413 h 243"/>
                <a:gd name="T104" fmla="*/ 2366 w 466"/>
                <a:gd name="T105" fmla="*/ 1413 h 243"/>
                <a:gd name="T106" fmla="*/ 2429 w 466"/>
                <a:gd name="T107" fmla="*/ 1413 h 243"/>
                <a:gd name="T108" fmla="*/ 2489 w 466"/>
                <a:gd name="T109" fmla="*/ 1413 h 243"/>
                <a:gd name="T110" fmla="*/ 2522 w 466"/>
                <a:gd name="T111" fmla="*/ 1413 h 2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6"/>
                <a:gd name="T169" fmla="*/ 0 h 243"/>
                <a:gd name="T170" fmla="*/ 466 w 466"/>
                <a:gd name="T171" fmla="*/ 243 h 2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6" h="243">
                  <a:moveTo>
                    <a:pt x="0" y="230"/>
                  </a:moveTo>
                  <a:lnTo>
                    <a:pt x="5" y="226"/>
                  </a:lnTo>
                  <a:lnTo>
                    <a:pt x="11" y="221"/>
                  </a:lnTo>
                  <a:lnTo>
                    <a:pt x="17" y="216"/>
                  </a:lnTo>
                  <a:lnTo>
                    <a:pt x="23" y="210"/>
                  </a:lnTo>
                  <a:lnTo>
                    <a:pt x="29" y="203"/>
                  </a:lnTo>
                  <a:lnTo>
                    <a:pt x="35" y="195"/>
                  </a:lnTo>
                  <a:lnTo>
                    <a:pt x="40" y="185"/>
                  </a:lnTo>
                  <a:lnTo>
                    <a:pt x="46" y="174"/>
                  </a:lnTo>
                  <a:lnTo>
                    <a:pt x="52" y="162"/>
                  </a:lnTo>
                  <a:lnTo>
                    <a:pt x="58" y="149"/>
                  </a:lnTo>
                  <a:lnTo>
                    <a:pt x="64" y="136"/>
                  </a:lnTo>
                  <a:lnTo>
                    <a:pt x="70" y="121"/>
                  </a:lnTo>
                  <a:lnTo>
                    <a:pt x="75" y="106"/>
                  </a:lnTo>
                  <a:lnTo>
                    <a:pt x="81" y="91"/>
                  </a:lnTo>
                  <a:lnTo>
                    <a:pt x="87" y="76"/>
                  </a:lnTo>
                  <a:lnTo>
                    <a:pt x="93" y="61"/>
                  </a:lnTo>
                  <a:lnTo>
                    <a:pt x="99" y="47"/>
                  </a:lnTo>
                  <a:lnTo>
                    <a:pt x="104" y="35"/>
                  </a:lnTo>
                  <a:lnTo>
                    <a:pt x="110" y="24"/>
                  </a:lnTo>
                  <a:lnTo>
                    <a:pt x="116" y="14"/>
                  </a:lnTo>
                  <a:lnTo>
                    <a:pt x="122" y="7"/>
                  </a:lnTo>
                  <a:lnTo>
                    <a:pt x="128" y="3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5" y="3"/>
                  </a:lnTo>
                  <a:lnTo>
                    <a:pt x="151" y="8"/>
                  </a:lnTo>
                  <a:lnTo>
                    <a:pt x="157" y="16"/>
                  </a:lnTo>
                  <a:lnTo>
                    <a:pt x="163" y="26"/>
                  </a:lnTo>
                  <a:lnTo>
                    <a:pt x="169" y="37"/>
                  </a:lnTo>
                  <a:lnTo>
                    <a:pt x="174" y="50"/>
                  </a:lnTo>
                  <a:lnTo>
                    <a:pt x="180" y="64"/>
                  </a:lnTo>
                  <a:lnTo>
                    <a:pt x="186" y="79"/>
                  </a:lnTo>
                  <a:lnTo>
                    <a:pt x="192" y="94"/>
                  </a:lnTo>
                  <a:lnTo>
                    <a:pt x="198" y="109"/>
                  </a:lnTo>
                  <a:lnTo>
                    <a:pt x="204" y="124"/>
                  </a:lnTo>
                  <a:lnTo>
                    <a:pt x="209" y="138"/>
                  </a:lnTo>
                  <a:lnTo>
                    <a:pt x="215" y="152"/>
                  </a:lnTo>
                  <a:lnTo>
                    <a:pt x="221" y="165"/>
                  </a:lnTo>
                  <a:lnTo>
                    <a:pt x="227" y="176"/>
                  </a:lnTo>
                  <a:lnTo>
                    <a:pt x="233" y="187"/>
                  </a:lnTo>
                  <a:lnTo>
                    <a:pt x="239" y="196"/>
                  </a:lnTo>
                  <a:lnTo>
                    <a:pt x="244" y="204"/>
                  </a:lnTo>
                  <a:lnTo>
                    <a:pt x="250" y="212"/>
                  </a:lnTo>
                  <a:lnTo>
                    <a:pt x="256" y="218"/>
                  </a:lnTo>
                  <a:lnTo>
                    <a:pt x="262" y="223"/>
                  </a:lnTo>
                  <a:lnTo>
                    <a:pt x="268" y="227"/>
                  </a:lnTo>
                  <a:lnTo>
                    <a:pt x="274" y="231"/>
                  </a:lnTo>
                  <a:lnTo>
                    <a:pt x="279" y="233"/>
                  </a:lnTo>
                  <a:lnTo>
                    <a:pt x="285" y="236"/>
                  </a:lnTo>
                  <a:lnTo>
                    <a:pt x="291" y="238"/>
                  </a:lnTo>
                  <a:lnTo>
                    <a:pt x="297" y="239"/>
                  </a:lnTo>
                  <a:lnTo>
                    <a:pt x="303" y="240"/>
                  </a:lnTo>
                  <a:lnTo>
                    <a:pt x="309" y="241"/>
                  </a:lnTo>
                  <a:lnTo>
                    <a:pt x="314" y="242"/>
                  </a:lnTo>
                  <a:lnTo>
                    <a:pt x="320" y="242"/>
                  </a:lnTo>
                  <a:lnTo>
                    <a:pt x="326" y="242"/>
                  </a:lnTo>
                  <a:lnTo>
                    <a:pt x="332" y="243"/>
                  </a:lnTo>
                  <a:lnTo>
                    <a:pt x="338" y="243"/>
                  </a:lnTo>
                  <a:lnTo>
                    <a:pt x="344" y="243"/>
                  </a:lnTo>
                  <a:lnTo>
                    <a:pt x="349" y="243"/>
                  </a:lnTo>
                  <a:lnTo>
                    <a:pt x="355" y="243"/>
                  </a:lnTo>
                  <a:lnTo>
                    <a:pt x="361" y="243"/>
                  </a:lnTo>
                  <a:lnTo>
                    <a:pt x="367" y="243"/>
                  </a:lnTo>
                  <a:lnTo>
                    <a:pt x="373" y="243"/>
                  </a:lnTo>
                  <a:lnTo>
                    <a:pt x="379" y="243"/>
                  </a:lnTo>
                  <a:lnTo>
                    <a:pt x="384" y="243"/>
                  </a:lnTo>
                  <a:lnTo>
                    <a:pt x="390" y="243"/>
                  </a:lnTo>
                  <a:lnTo>
                    <a:pt x="396" y="243"/>
                  </a:lnTo>
                  <a:lnTo>
                    <a:pt x="402" y="243"/>
                  </a:lnTo>
                  <a:lnTo>
                    <a:pt x="408" y="243"/>
                  </a:lnTo>
                  <a:lnTo>
                    <a:pt x="414" y="243"/>
                  </a:lnTo>
                  <a:lnTo>
                    <a:pt x="419" y="243"/>
                  </a:lnTo>
                  <a:lnTo>
                    <a:pt x="425" y="243"/>
                  </a:lnTo>
                  <a:lnTo>
                    <a:pt x="431" y="243"/>
                  </a:lnTo>
                  <a:lnTo>
                    <a:pt x="437" y="243"/>
                  </a:lnTo>
                  <a:lnTo>
                    <a:pt x="443" y="243"/>
                  </a:lnTo>
                  <a:lnTo>
                    <a:pt x="449" y="243"/>
                  </a:lnTo>
                  <a:lnTo>
                    <a:pt x="454" y="243"/>
                  </a:lnTo>
                  <a:lnTo>
                    <a:pt x="460" y="243"/>
                  </a:lnTo>
                  <a:lnTo>
                    <a:pt x="466" y="24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24" name="Rectangle 48"/>
            <p:cNvSpPr>
              <a:spLocks noChangeArrowheads="1"/>
            </p:cNvSpPr>
            <p:nvPr/>
          </p:nvSpPr>
          <p:spPr bwMode="auto">
            <a:xfrm>
              <a:off x="4791" y="3228"/>
              <a:ext cx="1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25" name="Rectangle 49"/>
            <p:cNvSpPr>
              <a:spLocks noChangeArrowheads="1"/>
            </p:cNvSpPr>
            <p:nvPr/>
          </p:nvSpPr>
          <p:spPr bwMode="auto">
            <a:xfrm>
              <a:off x="4480" y="3190"/>
              <a:ext cx="64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288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26" name="Line 50"/>
            <p:cNvSpPr>
              <a:spLocks noChangeShapeType="1"/>
            </p:cNvSpPr>
            <p:nvPr/>
          </p:nvSpPr>
          <p:spPr bwMode="auto">
            <a:xfrm flipV="1">
              <a:off x="4520" y="3177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27" name="Rectangle 51"/>
            <p:cNvSpPr>
              <a:spLocks noChangeArrowheads="1"/>
            </p:cNvSpPr>
            <p:nvPr/>
          </p:nvSpPr>
          <p:spPr bwMode="auto">
            <a:xfrm>
              <a:off x="4627" y="3190"/>
              <a:ext cx="65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396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28" name="Line 52"/>
            <p:cNvSpPr>
              <a:spLocks noChangeShapeType="1"/>
            </p:cNvSpPr>
            <p:nvPr/>
          </p:nvSpPr>
          <p:spPr bwMode="auto">
            <a:xfrm flipV="1">
              <a:off x="4667" y="3177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29" name="Rectangle 53"/>
            <p:cNvSpPr>
              <a:spLocks noChangeArrowheads="1"/>
            </p:cNvSpPr>
            <p:nvPr/>
          </p:nvSpPr>
          <p:spPr bwMode="auto">
            <a:xfrm>
              <a:off x="4778" y="3190"/>
              <a:ext cx="65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507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30" name="Line 54"/>
            <p:cNvSpPr>
              <a:spLocks noChangeShapeType="1"/>
            </p:cNvSpPr>
            <p:nvPr/>
          </p:nvSpPr>
          <p:spPr bwMode="auto">
            <a:xfrm flipV="1">
              <a:off x="4818" y="3177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31" name="Line 55"/>
            <p:cNvSpPr>
              <a:spLocks noChangeShapeType="1"/>
            </p:cNvSpPr>
            <p:nvPr/>
          </p:nvSpPr>
          <p:spPr bwMode="auto">
            <a:xfrm flipV="1">
              <a:off x="4806" y="2416"/>
              <a:ext cx="1" cy="7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32" name="Rectangle 56"/>
            <p:cNvSpPr>
              <a:spLocks noChangeArrowheads="1"/>
            </p:cNvSpPr>
            <p:nvPr/>
          </p:nvSpPr>
          <p:spPr bwMode="auto">
            <a:xfrm>
              <a:off x="4164" y="3132"/>
              <a:ext cx="22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0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33" name="Line 57"/>
            <p:cNvSpPr>
              <a:spLocks noChangeShapeType="1"/>
            </p:cNvSpPr>
            <p:nvPr/>
          </p:nvSpPr>
          <p:spPr bwMode="auto">
            <a:xfrm flipH="1">
              <a:off x="4220" y="3151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34" name="Rectangle 58"/>
            <p:cNvSpPr>
              <a:spLocks noChangeArrowheads="1"/>
            </p:cNvSpPr>
            <p:nvPr/>
          </p:nvSpPr>
          <p:spPr bwMode="auto">
            <a:xfrm>
              <a:off x="4153" y="2396"/>
              <a:ext cx="33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.5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35" name="Line 59"/>
            <p:cNvSpPr>
              <a:spLocks noChangeShapeType="1"/>
            </p:cNvSpPr>
            <p:nvPr/>
          </p:nvSpPr>
          <p:spPr bwMode="auto">
            <a:xfrm flipH="1">
              <a:off x="4220" y="2416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36" name="Freeform 60"/>
            <p:cNvSpPr>
              <a:spLocks/>
            </p:cNvSpPr>
            <p:nvPr/>
          </p:nvSpPr>
          <p:spPr bwMode="auto">
            <a:xfrm>
              <a:off x="4264" y="2565"/>
              <a:ext cx="1087" cy="586"/>
            </a:xfrm>
            <a:custGeom>
              <a:avLst/>
              <a:gdLst>
                <a:gd name="T0" fmla="*/ 33 w 467"/>
                <a:gd name="T1" fmla="*/ 1408 h 243"/>
                <a:gd name="T2" fmla="*/ 98 w 467"/>
                <a:gd name="T3" fmla="*/ 1401 h 243"/>
                <a:gd name="T4" fmla="*/ 158 w 467"/>
                <a:gd name="T5" fmla="*/ 1389 h 243"/>
                <a:gd name="T6" fmla="*/ 158 w 467"/>
                <a:gd name="T7" fmla="*/ 1389 h 243"/>
                <a:gd name="T8" fmla="*/ 221 w 467"/>
                <a:gd name="T9" fmla="*/ 1372 h 243"/>
                <a:gd name="T10" fmla="*/ 286 w 467"/>
                <a:gd name="T11" fmla="*/ 1331 h 243"/>
                <a:gd name="T12" fmla="*/ 314 w 467"/>
                <a:gd name="T13" fmla="*/ 1309 h 243"/>
                <a:gd name="T14" fmla="*/ 347 w 467"/>
                <a:gd name="T15" fmla="*/ 1281 h 243"/>
                <a:gd name="T16" fmla="*/ 412 w 467"/>
                <a:gd name="T17" fmla="*/ 1191 h 243"/>
                <a:gd name="T18" fmla="*/ 477 w 467"/>
                <a:gd name="T19" fmla="*/ 1083 h 243"/>
                <a:gd name="T20" fmla="*/ 477 w 467"/>
                <a:gd name="T21" fmla="*/ 1083 h 243"/>
                <a:gd name="T22" fmla="*/ 535 w 467"/>
                <a:gd name="T23" fmla="*/ 931 h 243"/>
                <a:gd name="T24" fmla="*/ 601 w 467"/>
                <a:gd name="T25" fmla="*/ 750 h 243"/>
                <a:gd name="T26" fmla="*/ 633 w 467"/>
                <a:gd name="T27" fmla="*/ 658 h 243"/>
                <a:gd name="T28" fmla="*/ 666 w 467"/>
                <a:gd name="T29" fmla="*/ 559 h 243"/>
                <a:gd name="T30" fmla="*/ 726 w 467"/>
                <a:gd name="T31" fmla="*/ 362 h 243"/>
                <a:gd name="T32" fmla="*/ 791 w 467"/>
                <a:gd name="T33" fmla="*/ 186 h 243"/>
                <a:gd name="T34" fmla="*/ 791 w 467"/>
                <a:gd name="T35" fmla="*/ 186 h 243"/>
                <a:gd name="T36" fmla="*/ 857 w 467"/>
                <a:gd name="T37" fmla="*/ 65 h 243"/>
                <a:gd name="T38" fmla="*/ 915 w 467"/>
                <a:gd name="T39" fmla="*/ 0 h 243"/>
                <a:gd name="T40" fmla="*/ 947 w 467"/>
                <a:gd name="T41" fmla="*/ 0 h 243"/>
                <a:gd name="T42" fmla="*/ 980 w 467"/>
                <a:gd name="T43" fmla="*/ 17 h 243"/>
                <a:gd name="T44" fmla="*/ 1045 w 467"/>
                <a:gd name="T45" fmla="*/ 104 h 243"/>
                <a:gd name="T46" fmla="*/ 1106 w 467"/>
                <a:gd name="T47" fmla="*/ 251 h 243"/>
                <a:gd name="T48" fmla="*/ 1106 w 467"/>
                <a:gd name="T49" fmla="*/ 251 h 243"/>
                <a:gd name="T50" fmla="*/ 1171 w 467"/>
                <a:gd name="T51" fmla="*/ 436 h 243"/>
                <a:gd name="T52" fmla="*/ 1236 w 467"/>
                <a:gd name="T53" fmla="*/ 634 h 243"/>
                <a:gd name="T54" fmla="*/ 1262 w 467"/>
                <a:gd name="T55" fmla="*/ 733 h 243"/>
                <a:gd name="T56" fmla="*/ 1294 w 467"/>
                <a:gd name="T57" fmla="*/ 825 h 243"/>
                <a:gd name="T58" fmla="*/ 1359 w 467"/>
                <a:gd name="T59" fmla="*/ 994 h 243"/>
                <a:gd name="T60" fmla="*/ 1425 w 467"/>
                <a:gd name="T61" fmla="*/ 1129 h 243"/>
                <a:gd name="T62" fmla="*/ 1425 w 467"/>
                <a:gd name="T63" fmla="*/ 1129 h 243"/>
                <a:gd name="T64" fmla="*/ 1485 w 467"/>
                <a:gd name="T65" fmla="*/ 1232 h 243"/>
                <a:gd name="T66" fmla="*/ 1550 w 467"/>
                <a:gd name="T67" fmla="*/ 1302 h 243"/>
                <a:gd name="T68" fmla="*/ 1583 w 467"/>
                <a:gd name="T69" fmla="*/ 1331 h 243"/>
                <a:gd name="T70" fmla="*/ 1615 w 467"/>
                <a:gd name="T71" fmla="*/ 1348 h 243"/>
                <a:gd name="T72" fmla="*/ 1674 w 467"/>
                <a:gd name="T73" fmla="*/ 1379 h 243"/>
                <a:gd name="T74" fmla="*/ 1739 w 467"/>
                <a:gd name="T75" fmla="*/ 1396 h 243"/>
                <a:gd name="T76" fmla="*/ 1739 w 467"/>
                <a:gd name="T77" fmla="*/ 1396 h 243"/>
                <a:gd name="T78" fmla="*/ 1804 w 467"/>
                <a:gd name="T79" fmla="*/ 1408 h 243"/>
                <a:gd name="T80" fmla="*/ 1864 w 467"/>
                <a:gd name="T81" fmla="*/ 1413 h 243"/>
                <a:gd name="T82" fmla="*/ 1897 w 467"/>
                <a:gd name="T83" fmla="*/ 1413 h 243"/>
                <a:gd name="T84" fmla="*/ 1930 w 467"/>
                <a:gd name="T85" fmla="*/ 1413 h 243"/>
                <a:gd name="T86" fmla="*/ 1995 w 467"/>
                <a:gd name="T87" fmla="*/ 1413 h 243"/>
                <a:gd name="T88" fmla="*/ 2053 w 467"/>
                <a:gd name="T89" fmla="*/ 1413 h 243"/>
                <a:gd name="T90" fmla="*/ 2053 w 467"/>
                <a:gd name="T91" fmla="*/ 1413 h 243"/>
                <a:gd name="T92" fmla="*/ 2118 w 467"/>
                <a:gd name="T93" fmla="*/ 1413 h 243"/>
                <a:gd name="T94" fmla="*/ 2183 w 467"/>
                <a:gd name="T95" fmla="*/ 1413 h 243"/>
                <a:gd name="T96" fmla="*/ 2211 w 467"/>
                <a:gd name="T97" fmla="*/ 1413 h 243"/>
                <a:gd name="T98" fmla="*/ 2244 w 467"/>
                <a:gd name="T99" fmla="*/ 1413 h 243"/>
                <a:gd name="T100" fmla="*/ 2309 w 467"/>
                <a:gd name="T101" fmla="*/ 1413 h 243"/>
                <a:gd name="T102" fmla="*/ 2372 w 467"/>
                <a:gd name="T103" fmla="*/ 1413 h 243"/>
                <a:gd name="T104" fmla="*/ 2372 w 467"/>
                <a:gd name="T105" fmla="*/ 1413 h 243"/>
                <a:gd name="T106" fmla="*/ 2432 w 467"/>
                <a:gd name="T107" fmla="*/ 1413 h 243"/>
                <a:gd name="T108" fmla="*/ 2498 w 467"/>
                <a:gd name="T109" fmla="*/ 1413 h 243"/>
                <a:gd name="T110" fmla="*/ 2530 w 467"/>
                <a:gd name="T111" fmla="*/ 1413 h 2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7"/>
                <a:gd name="T169" fmla="*/ 0 h 243"/>
                <a:gd name="T170" fmla="*/ 467 w 467"/>
                <a:gd name="T171" fmla="*/ 243 h 2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7" h="243">
                  <a:moveTo>
                    <a:pt x="0" y="243"/>
                  </a:moveTo>
                  <a:lnTo>
                    <a:pt x="6" y="242"/>
                  </a:lnTo>
                  <a:lnTo>
                    <a:pt x="12" y="242"/>
                  </a:lnTo>
                  <a:lnTo>
                    <a:pt x="18" y="241"/>
                  </a:lnTo>
                  <a:lnTo>
                    <a:pt x="23" y="240"/>
                  </a:lnTo>
                  <a:lnTo>
                    <a:pt x="29" y="239"/>
                  </a:lnTo>
                  <a:lnTo>
                    <a:pt x="35" y="238"/>
                  </a:lnTo>
                  <a:lnTo>
                    <a:pt x="41" y="236"/>
                  </a:lnTo>
                  <a:lnTo>
                    <a:pt x="47" y="233"/>
                  </a:lnTo>
                  <a:lnTo>
                    <a:pt x="53" y="229"/>
                  </a:lnTo>
                  <a:lnTo>
                    <a:pt x="58" y="225"/>
                  </a:lnTo>
                  <a:lnTo>
                    <a:pt x="64" y="220"/>
                  </a:lnTo>
                  <a:lnTo>
                    <a:pt x="70" y="213"/>
                  </a:lnTo>
                  <a:lnTo>
                    <a:pt x="76" y="205"/>
                  </a:lnTo>
                  <a:lnTo>
                    <a:pt x="82" y="196"/>
                  </a:lnTo>
                  <a:lnTo>
                    <a:pt x="88" y="186"/>
                  </a:lnTo>
                  <a:lnTo>
                    <a:pt x="93" y="173"/>
                  </a:lnTo>
                  <a:lnTo>
                    <a:pt x="99" y="160"/>
                  </a:lnTo>
                  <a:lnTo>
                    <a:pt x="105" y="145"/>
                  </a:lnTo>
                  <a:lnTo>
                    <a:pt x="111" y="129"/>
                  </a:lnTo>
                  <a:lnTo>
                    <a:pt x="117" y="113"/>
                  </a:lnTo>
                  <a:lnTo>
                    <a:pt x="123" y="96"/>
                  </a:lnTo>
                  <a:lnTo>
                    <a:pt x="128" y="78"/>
                  </a:lnTo>
                  <a:lnTo>
                    <a:pt x="134" y="62"/>
                  </a:lnTo>
                  <a:lnTo>
                    <a:pt x="140" y="46"/>
                  </a:lnTo>
                  <a:lnTo>
                    <a:pt x="146" y="32"/>
                  </a:lnTo>
                  <a:lnTo>
                    <a:pt x="152" y="20"/>
                  </a:lnTo>
                  <a:lnTo>
                    <a:pt x="158" y="11"/>
                  </a:lnTo>
                  <a:lnTo>
                    <a:pt x="163" y="4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1" y="3"/>
                  </a:lnTo>
                  <a:lnTo>
                    <a:pt x="187" y="9"/>
                  </a:lnTo>
                  <a:lnTo>
                    <a:pt x="193" y="18"/>
                  </a:lnTo>
                  <a:lnTo>
                    <a:pt x="198" y="30"/>
                  </a:lnTo>
                  <a:lnTo>
                    <a:pt x="204" y="43"/>
                  </a:lnTo>
                  <a:lnTo>
                    <a:pt x="210" y="59"/>
                  </a:lnTo>
                  <a:lnTo>
                    <a:pt x="216" y="75"/>
                  </a:lnTo>
                  <a:lnTo>
                    <a:pt x="222" y="92"/>
                  </a:lnTo>
                  <a:lnTo>
                    <a:pt x="228" y="109"/>
                  </a:lnTo>
                  <a:lnTo>
                    <a:pt x="233" y="126"/>
                  </a:lnTo>
                  <a:lnTo>
                    <a:pt x="239" y="142"/>
                  </a:lnTo>
                  <a:lnTo>
                    <a:pt x="245" y="157"/>
                  </a:lnTo>
                  <a:lnTo>
                    <a:pt x="251" y="171"/>
                  </a:lnTo>
                  <a:lnTo>
                    <a:pt x="257" y="183"/>
                  </a:lnTo>
                  <a:lnTo>
                    <a:pt x="263" y="194"/>
                  </a:lnTo>
                  <a:lnTo>
                    <a:pt x="268" y="204"/>
                  </a:lnTo>
                  <a:lnTo>
                    <a:pt x="274" y="212"/>
                  </a:lnTo>
                  <a:lnTo>
                    <a:pt x="280" y="219"/>
                  </a:lnTo>
                  <a:lnTo>
                    <a:pt x="286" y="224"/>
                  </a:lnTo>
                  <a:lnTo>
                    <a:pt x="292" y="229"/>
                  </a:lnTo>
                  <a:lnTo>
                    <a:pt x="298" y="232"/>
                  </a:lnTo>
                  <a:lnTo>
                    <a:pt x="303" y="235"/>
                  </a:lnTo>
                  <a:lnTo>
                    <a:pt x="309" y="237"/>
                  </a:lnTo>
                  <a:lnTo>
                    <a:pt x="315" y="239"/>
                  </a:lnTo>
                  <a:lnTo>
                    <a:pt x="321" y="240"/>
                  </a:lnTo>
                  <a:lnTo>
                    <a:pt x="327" y="241"/>
                  </a:lnTo>
                  <a:lnTo>
                    <a:pt x="333" y="242"/>
                  </a:lnTo>
                  <a:lnTo>
                    <a:pt x="338" y="242"/>
                  </a:lnTo>
                  <a:lnTo>
                    <a:pt x="344" y="243"/>
                  </a:lnTo>
                  <a:lnTo>
                    <a:pt x="350" y="243"/>
                  </a:lnTo>
                  <a:lnTo>
                    <a:pt x="356" y="243"/>
                  </a:lnTo>
                  <a:lnTo>
                    <a:pt x="362" y="243"/>
                  </a:lnTo>
                  <a:lnTo>
                    <a:pt x="368" y="243"/>
                  </a:lnTo>
                  <a:lnTo>
                    <a:pt x="373" y="243"/>
                  </a:lnTo>
                  <a:lnTo>
                    <a:pt x="379" y="243"/>
                  </a:lnTo>
                  <a:lnTo>
                    <a:pt x="385" y="243"/>
                  </a:lnTo>
                  <a:lnTo>
                    <a:pt x="391" y="243"/>
                  </a:lnTo>
                  <a:lnTo>
                    <a:pt x="397" y="243"/>
                  </a:lnTo>
                  <a:lnTo>
                    <a:pt x="403" y="243"/>
                  </a:lnTo>
                  <a:lnTo>
                    <a:pt x="408" y="243"/>
                  </a:lnTo>
                  <a:lnTo>
                    <a:pt x="414" y="243"/>
                  </a:lnTo>
                  <a:lnTo>
                    <a:pt x="420" y="243"/>
                  </a:lnTo>
                  <a:lnTo>
                    <a:pt x="426" y="243"/>
                  </a:lnTo>
                  <a:lnTo>
                    <a:pt x="432" y="243"/>
                  </a:lnTo>
                  <a:lnTo>
                    <a:pt x="438" y="243"/>
                  </a:lnTo>
                  <a:lnTo>
                    <a:pt x="443" y="243"/>
                  </a:lnTo>
                  <a:lnTo>
                    <a:pt x="449" y="243"/>
                  </a:lnTo>
                  <a:lnTo>
                    <a:pt x="455" y="243"/>
                  </a:lnTo>
                  <a:lnTo>
                    <a:pt x="461" y="243"/>
                  </a:lnTo>
                  <a:lnTo>
                    <a:pt x="467" y="24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37" name="Rectangle 61"/>
            <p:cNvSpPr>
              <a:spLocks noChangeArrowheads="1"/>
            </p:cNvSpPr>
            <p:nvPr/>
          </p:nvSpPr>
          <p:spPr bwMode="auto">
            <a:xfrm>
              <a:off x="1257" y="3272"/>
              <a:ext cx="1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38" name="Rectangle 62"/>
            <p:cNvSpPr>
              <a:spLocks noChangeArrowheads="1"/>
            </p:cNvSpPr>
            <p:nvPr/>
          </p:nvSpPr>
          <p:spPr bwMode="auto">
            <a:xfrm>
              <a:off x="1257" y="3272"/>
              <a:ext cx="1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39" name="Rectangle 63"/>
            <p:cNvSpPr>
              <a:spLocks noChangeArrowheads="1"/>
            </p:cNvSpPr>
            <p:nvPr/>
          </p:nvSpPr>
          <p:spPr bwMode="auto">
            <a:xfrm>
              <a:off x="3398" y="4164"/>
              <a:ext cx="1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40" name="Rectangle 64"/>
            <p:cNvSpPr>
              <a:spLocks noChangeArrowheads="1"/>
            </p:cNvSpPr>
            <p:nvPr/>
          </p:nvSpPr>
          <p:spPr bwMode="auto">
            <a:xfrm>
              <a:off x="3075" y="4125"/>
              <a:ext cx="64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281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41" name="Line 65"/>
            <p:cNvSpPr>
              <a:spLocks noChangeShapeType="1"/>
            </p:cNvSpPr>
            <p:nvPr/>
          </p:nvSpPr>
          <p:spPr bwMode="auto">
            <a:xfrm flipV="1">
              <a:off x="3115" y="4113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42" name="Rectangle 66"/>
            <p:cNvSpPr>
              <a:spLocks noChangeArrowheads="1"/>
            </p:cNvSpPr>
            <p:nvPr/>
          </p:nvSpPr>
          <p:spPr bwMode="auto">
            <a:xfrm>
              <a:off x="3219" y="4125"/>
              <a:ext cx="64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387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43" name="Line 67"/>
            <p:cNvSpPr>
              <a:spLocks noChangeShapeType="1"/>
            </p:cNvSpPr>
            <p:nvPr/>
          </p:nvSpPr>
          <p:spPr bwMode="auto">
            <a:xfrm flipV="1">
              <a:off x="3259" y="4113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44" name="Rectangle 68"/>
            <p:cNvSpPr>
              <a:spLocks noChangeArrowheads="1"/>
            </p:cNvSpPr>
            <p:nvPr/>
          </p:nvSpPr>
          <p:spPr bwMode="auto">
            <a:xfrm>
              <a:off x="3366" y="4125"/>
              <a:ext cx="65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496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45" name="Line 69"/>
            <p:cNvSpPr>
              <a:spLocks noChangeShapeType="1"/>
            </p:cNvSpPr>
            <p:nvPr/>
          </p:nvSpPr>
          <p:spPr bwMode="auto">
            <a:xfrm flipV="1">
              <a:off x="3406" y="4113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46" name="Line 70"/>
            <p:cNvSpPr>
              <a:spLocks noChangeShapeType="1"/>
            </p:cNvSpPr>
            <p:nvPr/>
          </p:nvSpPr>
          <p:spPr bwMode="auto">
            <a:xfrm flipV="1">
              <a:off x="3413" y="3351"/>
              <a:ext cx="1" cy="7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47" name="Rectangle 71"/>
            <p:cNvSpPr>
              <a:spLocks noChangeArrowheads="1"/>
            </p:cNvSpPr>
            <p:nvPr/>
          </p:nvSpPr>
          <p:spPr bwMode="auto">
            <a:xfrm>
              <a:off x="2769" y="4067"/>
              <a:ext cx="2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0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48" name="Line 72"/>
            <p:cNvSpPr>
              <a:spLocks noChangeShapeType="1"/>
            </p:cNvSpPr>
            <p:nvPr/>
          </p:nvSpPr>
          <p:spPr bwMode="auto">
            <a:xfrm flipH="1">
              <a:off x="2824" y="4086"/>
              <a:ext cx="1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49" name="Rectangle 73"/>
            <p:cNvSpPr>
              <a:spLocks noChangeArrowheads="1"/>
            </p:cNvSpPr>
            <p:nvPr/>
          </p:nvSpPr>
          <p:spPr bwMode="auto">
            <a:xfrm>
              <a:off x="2757" y="3331"/>
              <a:ext cx="32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.5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50" name="Line 74"/>
            <p:cNvSpPr>
              <a:spLocks noChangeShapeType="1"/>
            </p:cNvSpPr>
            <p:nvPr/>
          </p:nvSpPr>
          <p:spPr bwMode="auto">
            <a:xfrm flipH="1">
              <a:off x="2824" y="3351"/>
              <a:ext cx="1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51" name="Freeform 75"/>
            <p:cNvSpPr>
              <a:spLocks/>
            </p:cNvSpPr>
            <p:nvPr/>
          </p:nvSpPr>
          <p:spPr bwMode="auto">
            <a:xfrm>
              <a:off x="2871" y="3501"/>
              <a:ext cx="1084" cy="585"/>
            </a:xfrm>
            <a:custGeom>
              <a:avLst/>
              <a:gdLst>
                <a:gd name="T0" fmla="*/ 28 w 466"/>
                <a:gd name="T1" fmla="*/ 1404 h 243"/>
                <a:gd name="T2" fmla="*/ 93 w 466"/>
                <a:gd name="T3" fmla="*/ 1396 h 243"/>
                <a:gd name="T4" fmla="*/ 156 w 466"/>
                <a:gd name="T5" fmla="*/ 1384 h 243"/>
                <a:gd name="T6" fmla="*/ 156 w 466"/>
                <a:gd name="T7" fmla="*/ 1384 h 243"/>
                <a:gd name="T8" fmla="*/ 216 w 466"/>
                <a:gd name="T9" fmla="*/ 1363 h 243"/>
                <a:gd name="T10" fmla="*/ 281 w 466"/>
                <a:gd name="T11" fmla="*/ 1322 h 243"/>
                <a:gd name="T12" fmla="*/ 314 w 466"/>
                <a:gd name="T13" fmla="*/ 1298 h 243"/>
                <a:gd name="T14" fmla="*/ 347 w 466"/>
                <a:gd name="T15" fmla="*/ 1264 h 243"/>
                <a:gd name="T16" fmla="*/ 405 w 466"/>
                <a:gd name="T17" fmla="*/ 1170 h 243"/>
                <a:gd name="T18" fmla="*/ 470 w 466"/>
                <a:gd name="T19" fmla="*/ 1050 h 243"/>
                <a:gd name="T20" fmla="*/ 470 w 466"/>
                <a:gd name="T21" fmla="*/ 1050 h 243"/>
                <a:gd name="T22" fmla="*/ 535 w 466"/>
                <a:gd name="T23" fmla="*/ 886 h 243"/>
                <a:gd name="T24" fmla="*/ 596 w 466"/>
                <a:gd name="T25" fmla="*/ 696 h 243"/>
                <a:gd name="T26" fmla="*/ 628 w 466"/>
                <a:gd name="T27" fmla="*/ 592 h 243"/>
                <a:gd name="T28" fmla="*/ 661 w 466"/>
                <a:gd name="T29" fmla="*/ 494 h 243"/>
                <a:gd name="T30" fmla="*/ 726 w 466"/>
                <a:gd name="T31" fmla="*/ 296 h 243"/>
                <a:gd name="T32" fmla="*/ 784 w 466"/>
                <a:gd name="T33" fmla="*/ 132 h 243"/>
                <a:gd name="T34" fmla="*/ 784 w 466"/>
                <a:gd name="T35" fmla="*/ 132 h 243"/>
                <a:gd name="T36" fmla="*/ 849 w 466"/>
                <a:gd name="T37" fmla="*/ 29 h 243"/>
                <a:gd name="T38" fmla="*/ 914 w 466"/>
                <a:gd name="T39" fmla="*/ 0 h 243"/>
                <a:gd name="T40" fmla="*/ 942 w 466"/>
                <a:gd name="T41" fmla="*/ 12 h 243"/>
                <a:gd name="T42" fmla="*/ 975 w 466"/>
                <a:gd name="T43" fmla="*/ 53 h 243"/>
                <a:gd name="T44" fmla="*/ 1040 w 466"/>
                <a:gd name="T45" fmla="*/ 173 h 243"/>
                <a:gd name="T46" fmla="*/ 1105 w 466"/>
                <a:gd name="T47" fmla="*/ 347 h 243"/>
                <a:gd name="T48" fmla="*/ 1105 w 466"/>
                <a:gd name="T49" fmla="*/ 347 h 243"/>
                <a:gd name="T50" fmla="*/ 1163 w 466"/>
                <a:gd name="T51" fmla="*/ 551 h 243"/>
                <a:gd name="T52" fmla="*/ 1228 w 466"/>
                <a:gd name="T53" fmla="*/ 754 h 243"/>
                <a:gd name="T54" fmla="*/ 1261 w 466"/>
                <a:gd name="T55" fmla="*/ 852 h 243"/>
                <a:gd name="T56" fmla="*/ 1293 w 466"/>
                <a:gd name="T57" fmla="*/ 939 h 243"/>
                <a:gd name="T58" fmla="*/ 1354 w 466"/>
                <a:gd name="T59" fmla="*/ 1091 h 243"/>
                <a:gd name="T60" fmla="*/ 1417 w 466"/>
                <a:gd name="T61" fmla="*/ 1206 h 243"/>
                <a:gd name="T62" fmla="*/ 1417 w 466"/>
                <a:gd name="T63" fmla="*/ 1206 h 243"/>
                <a:gd name="T64" fmla="*/ 1482 w 466"/>
                <a:gd name="T65" fmla="*/ 1286 h 243"/>
                <a:gd name="T66" fmla="*/ 1542 w 466"/>
                <a:gd name="T67" fmla="*/ 1339 h 243"/>
                <a:gd name="T68" fmla="*/ 1575 w 466"/>
                <a:gd name="T69" fmla="*/ 1355 h 243"/>
                <a:gd name="T70" fmla="*/ 1607 w 466"/>
                <a:gd name="T71" fmla="*/ 1367 h 243"/>
                <a:gd name="T72" fmla="*/ 1673 w 466"/>
                <a:gd name="T73" fmla="*/ 1391 h 243"/>
                <a:gd name="T74" fmla="*/ 1731 w 466"/>
                <a:gd name="T75" fmla="*/ 1396 h 243"/>
                <a:gd name="T76" fmla="*/ 1731 w 466"/>
                <a:gd name="T77" fmla="*/ 1396 h 243"/>
                <a:gd name="T78" fmla="*/ 1796 w 466"/>
                <a:gd name="T79" fmla="*/ 1404 h 243"/>
                <a:gd name="T80" fmla="*/ 1861 w 466"/>
                <a:gd name="T81" fmla="*/ 1408 h 243"/>
                <a:gd name="T82" fmla="*/ 1889 w 466"/>
                <a:gd name="T83" fmla="*/ 1408 h 243"/>
                <a:gd name="T84" fmla="*/ 1921 w 466"/>
                <a:gd name="T85" fmla="*/ 1408 h 243"/>
                <a:gd name="T86" fmla="*/ 1987 w 466"/>
                <a:gd name="T87" fmla="*/ 1408 h 243"/>
                <a:gd name="T88" fmla="*/ 2052 w 466"/>
                <a:gd name="T89" fmla="*/ 1408 h 243"/>
                <a:gd name="T90" fmla="*/ 2052 w 466"/>
                <a:gd name="T91" fmla="*/ 1408 h 243"/>
                <a:gd name="T92" fmla="*/ 2110 w 466"/>
                <a:gd name="T93" fmla="*/ 1408 h 243"/>
                <a:gd name="T94" fmla="*/ 2175 w 466"/>
                <a:gd name="T95" fmla="*/ 1408 h 243"/>
                <a:gd name="T96" fmla="*/ 2208 w 466"/>
                <a:gd name="T97" fmla="*/ 1408 h 243"/>
                <a:gd name="T98" fmla="*/ 2240 w 466"/>
                <a:gd name="T99" fmla="*/ 1408 h 243"/>
                <a:gd name="T100" fmla="*/ 2301 w 466"/>
                <a:gd name="T101" fmla="*/ 1408 h 243"/>
                <a:gd name="T102" fmla="*/ 2366 w 466"/>
                <a:gd name="T103" fmla="*/ 1408 h 243"/>
                <a:gd name="T104" fmla="*/ 2366 w 466"/>
                <a:gd name="T105" fmla="*/ 1408 h 243"/>
                <a:gd name="T106" fmla="*/ 2429 w 466"/>
                <a:gd name="T107" fmla="*/ 1408 h 243"/>
                <a:gd name="T108" fmla="*/ 2489 w 466"/>
                <a:gd name="T109" fmla="*/ 1408 h 243"/>
                <a:gd name="T110" fmla="*/ 2522 w 466"/>
                <a:gd name="T111" fmla="*/ 1408 h 2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6"/>
                <a:gd name="T169" fmla="*/ 0 h 243"/>
                <a:gd name="T170" fmla="*/ 466 w 466"/>
                <a:gd name="T171" fmla="*/ 243 h 2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6" h="243">
                  <a:moveTo>
                    <a:pt x="0" y="242"/>
                  </a:moveTo>
                  <a:lnTo>
                    <a:pt x="5" y="242"/>
                  </a:lnTo>
                  <a:lnTo>
                    <a:pt x="11" y="242"/>
                  </a:lnTo>
                  <a:lnTo>
                    <a:pt x="17" y="241"/>
                  </a:lnTo>
                  <a:lnTo>
                    <a:pt x="23" y="240"/>
                  </a:lnTo>
                  <a:lnTo>
                    <a:pt x="29" y="239"/>
                  </a:lnTo>
                  <a:lnTo>
                    <a:pt x="35" y="237"/>
                  </a:lnTo>
                  <a:lnTo>
                    <a:pt x="40" y="235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58" y="224"/>
                  </a:lnTo>
                  <a:lnTo>
                    <a:pt x="64" y="218"/>
                  </a:lnTo>
                  <a:lnTo>
                    <a:pt x="70" y="211"/>
                  </a:lnTo>
                  <a:lnTo>
                    <a:pt x="75" y="202"/>
                  </a:lnTo>
                  <a:lnTo>
                    <a:pt x="81" y="192"/>
                  </a:lnTo>
                  <a:lnTo>
                    <a:pt x="87" y="181"/>
                  </a:lnTo>
                  <a:lnTo>
                    <a:pt x="93" y="167"/>
                  </a:lnTo>
                  <a:lnTo>
                    <a:pt x="99" y="153"/>
                  </a:lnTo>
                  <a:lnTo>
                    <a:pt x="104" y="137"/>
                  </a:lnTo>
                  <a:lnTo>
                    <a:pt x="110" y="120"/>
                  </a:lnTo>
                  <a:lnTo>
                    <a:pt x="116" y="102"/>
                  </a:lnTo>
                  <a:lnTo>
                    <a:pt x="122" y="85"/>
                  </a:lnTo>
                  <a:lnTo>
                    <a:pt x="128" y="67"/>
                  </a:lnTo>
                  <a:lnTo>
                    <a:pt x="134" y="51"/>
                  </a:lnTo>
                  <a:lnTo>
                    <a:pt x="139" y="35"/>
                  </a:lnTo>
                  <a:lnTo>
                    <a:pt x="145" y="23"/>
                  </a:lnTo>
                  <a:lnTo>
                    <a:pt x="151" y="12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9" y="0"/>
                  </a:lnTo>
                  <a:lnTo>
                    <a:pt x="174" y="2"/>
                  </a:lnTo>
                  <a:lnTo>
                    <a:pt x="180" y="9"/>
                  </a:lnTo>
                  <a:lnTo>
                    <a:pt x="186" y="18"/>
                  </a:lnTo>
                  <a:lnTo>
                    <a:pt x="192" y="30"/>
                  </a:lnTo>
                  <a:lnTo>
                    <a:pt x="198" y="45"/>
                  </a:lnTo>
                  <a:lnTo>
                    <a:pt x="204" y="60"/>
                  </a:lnTo>
                  <a:lnTo>
                    <a:pt x="209" y="78"/>
                  </a:lnTo>
                  <a:lnTo>
                    <a:pt x="215" y="95"/>
                  </a:lnTo>
                  <a:lnTo>
                    <a:pt x="221" y="113"/>
                  </a:lnTo>
                  <a:lnTo>
                    <a:pt x="227" y="130"/>
                  </a:lnTo>
                  <a:lnTo>
                    <a:pt x="233" y="147"/>
                  </a:lnTo>
                  <a:lnTo>
                    <a:pt x="239" y="162"/>
                  </a:lnTo>
                  <a:lnTo>
                    <a:pt x="244" y="175"/>
                  </a:lnTo>
                  <a:lnTo>
                    <a:pt x="250" y="188"/>
                  </a:lnTo>
                  <a:lnTo>
                    <a:pt x="256" y="198"/>
                  </a:lnTo>
                  <a:lnTo>
                    <a:pt x="262" y="208"/>
                  </a:lnTo>
                  <a:lnTo>
                    <a:pt x="268" y="215"/>
                  </a:lnTo>
                  <a:lnTo>
                    <a:pt x="274" y="222"/>
                  </a:lnTo>
                  <a:lnTo>
                    <a:pt x="279" y="227"/>
                  </a:lnTo>
                  <a:lnTo>
                    <a:pt x="285" y="231"/>
                  </a:lnTo>
                  <a:lnTo>
                    <a:pt x="291" y="234"/>
                  </a:lnTo>
                  <a:lnTo>
                    <a:pt x="297" y="236"/>
                  </a:lnTo>
                  <a:lnTo>
                    <a:pt x="303" y="238"/>
                  </a:lnTo>
                  <a:lnTo>
                    <a:pt x="309" y="240"/>
                  </a:lnTo>
                  <a:lnTo>
                    <a:pt x="314" y="241"/>
                  </a:lnTo>
                  <a:lnTo>
                    <a:pt x="320" y="241"/>
                  </a:lnTo>
                  <a:lnTo>
                    <a:pt x="326" y="242"/>
                  </a:lnTo>
                  <a:lnTo>
                    <a:pt x="332" y="242"/>
                  </a:lnTo>
                  <a:lnTo>
                    <a:pt x="338" y="243"/>
                  </a:lnTo>
                  <a:lnTo>
                    <a:pt x="344" y="243"/>
                  </a:lnTo>
                  <a:lnTo>
                    <a:pt x="349" y="243"/>
                  </a:lnTo>
                  <a:lnTo>
                    <a:pt x="355" y="243"/>
                  </a:lnTo>
                  <a:lnTo>
                    <a:pt x="361" y="243"/>
                  </a:lnTo>
                  <a:lnTo>
                    <a:pt x="367" y="243"/>
                  </a:lnTo>
                  <a:lnTo>
                    <a:pt x="373" y="243"/>
                  </a:lnTo>
                  <a:lnTo>
                    <a:pt x="379" y="243"/>
                  </a:lnTo>
                  <a:lnTo>
                    <a:pt x="384" y="243"/>
                  </a:lnTo>
                  <a:lnTo>
                    <a:pt x="390" y="243"/>
                  </a:lnTo>
                  <a:lnTo>
                    <a:pt x="396" y="243"/>
                  </a:lnTo>
                  <a:lnTo>
                    <a:pt x="402" y="243"/>
                  </a:lnTo>
                  <a:lnTo>
                    <a:pt x="408" y="243"/>
                  </a:lnTo>
                  <a:lnTo>
                    <a:pt x="414" y="243"/>
                  </a:lnTo>
                  <a:lnTo>
                    <a:pt x="419" y="243"/>
                  </a:lnTo>
                  <a:lnTo>
                    <a:pt x="425" y="243"/>
                  </a:lnTo>
                  <a:lnTo>
                    <a:pt x="431" y="243"/>
                  </a:lnTo>
                  <a:lnTo>
                    <a:pt x="437" y="243"/>
                  </a:lnTo>
                  <a:lnTo>
                    <a:pt x="443" y="243"/>
                  </a:lnTo>
                  <a:lnTo>
                    <a:pt x="449" y="243"/>
                  </a:lnTo>
                  <a:lnTo>
                    <a:pt x="454" y="243"/>
                  </a:lnTo>
                  <a:lnTo>
                    <a:pt x="460" y="243"/>
                  </a:lnTo>
                  <a:lnTo>
                    <a:pt x="466" y="24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52" name="Rectangle 76"/>
            <p:cNvSpPr>
              <a:spLocks noChangeArrowheads="1"/>
            </p:cNvSpPr>
            <p:nvPr/>
          </p:nvSpPr>
          <p:spPr bwMode="auto">
            <a:xfrm>
              <a:off x="4791" y="4164"/>
              <a:ext cx="1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53" name="Rectangle 77"/>
            <p:cNvSpPr>
              <a:spLocks noChangeArrowheads="1"/>
            </p:cNvSpPr>
            <p:nvPr/>
          </p:nvSpPr>
          <p:spPr bwMode="auto">
            <a:xfrm>
              <a:off x="4510" y="4125"/>
              <a:ext cx="64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311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54" name="Line 78"/>
            <p:cNvSpPr>
              <a:spLocks noChangeShapeType="1"/>
            </p:cNvSpPr>
            <p:nvPr/>
          </p:nvSpPr>
          <p:spPr bwMode="auto">
            <a:xfrm flipV="1">
              <a:off x="4550" y="4113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55" name="Rectangle 79"/>
            <p:cNvSpPr>
              <a:spLocks noChangeArrowheads="1"/>
            </p:cNvSpPr>
            <p:nvPr/>
          </p:nvSpPr>
          <p:spPr bwMode="auto">
            <a:xfrm>
              <a:off x="4662" y="4125"/>
              <a:ext cx="65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422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56" name="Line 80"/>
            <p:cNvSpPr>
              <a:spLocks noChangeShapeType="1"/>
            </p:cNvSpPr>
            <p:nvPr/>
          </p:nvSpPr>
          <p:spPr bwMode="auto">
            <a:xfrm flipV="1">
              <a:off x="4702" y="4113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57" name="Rectangle 81"/>
            <p:cNvSpPr>
              <a:spLocks noChangeArrowheads="1"/>
            </p:cNvSpPr>
            <p:nvPr/>
          </p:nvSpPr>
          <p:spPr bwMode="auto">
            <a:xfrm>
              <a:off x="4815" y="4125"/>
              <a:ext cx="65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535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58" name="Line 82"/>
            <p:cNvSpPr>
              <a:spLocks noChangeShapeType="1"/>
            </p:cNvSpPr>
            <p:nvPr/>
          </p:nvSpPr>
          <p:spPr bwMode="auto">
            <a:xfrm flipV="1">
              <a:off x="4855" y="4113"/>
              <a:ext cx="1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59" name="Line 83"/>
            <p:cNvSpPr>
              <a:spLocks noChangeShapeType="1"/>
            </p:cNvSpPr>
            <p:nvPr/>
          </p:nvSpPr>
          <p:spPr bwMode="auto">
            <a:xfrm flipV="1">
              <a:off x="4806" y="3351"/>
              <a:ext cx="1" cy="7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60" name="Rectangle 84"/>
            <p:cNvSpPr>
              <a:spLocks noChangeArrowheads="1"/>
            </p:cNvSpPr>
            <p:nvPr/>
          </p:nvSpPr>
          <p:spPr bwMode="auto">
            <a:xfrm>
              <a:off x="4164" y="4067"/>
              <a:ext cx="22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0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61" name="Line 85"/>
            <p:cNvSpPr>
              <a:spLocks noChangeShapeType="1"/>
            </p:cNvSpPr>
            <p:nvPr/>
          </p:nvSpPr>
          <p:spPr bwMode="auto">
            <a:xfrm flipH="1">
              <a:off x="4220" y="4086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62" name="Rectangle 86"/>
            <p:cNvSpPr>
              <a:spLocks noChangeArrowheads="1"/>
            </p:cNvSpPr>
            <p:nvPr/>
          </p:nvSpPr>
          <p:spPr bwMode="auto">
            <a:xfrm>
              <a:off x="4153" y="3331"/>
              <a:ext cx="33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0738" eaLnBrk="0" hangingPunct="0"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0" lang="en-US" altLang="pt-BR" sz="4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.5</a:t>
              </a:r>
              <a:endParaRPr kumimoji="0" lang="en-US" altLang="pt-BR" sz="2200" b="1">
                <a:cs typeface="Times New Roman" pitchFamily="18" charset="0"/>
              </a:endParaRPr>
            </a:p>
          </p:txBody>
        </p:sp>
        <p:sp>
          <p:nvSpPr>
            <p:cNvPr id="7263" name="Line 87"/>
            <p:cNvSpPr>
              <a:spLocks noChangeShapeType="1"/>
            </p:cNvSpPr>
            <p:nvPr/>
          </p:nvSpPr>
          <p:spPr bwMode="auto">
            <a:xfrm flipH="1">
              <a:off x="4220" y="3351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64" name="Freeform 88"/>
            <p:cNvSpPr>
              <a:spLocks/>
            </p:cNvSpPr>
            <p:nvPr/>
          </p:nvSpPr>
          <p:spPr bwMode="auto">
            <a:xfrm>
              <a:off x="4264" y="3501"/>
              <a:ext cx="1087" cy="585"/>
            </a:xfrm>
            <a:custGeom>
              <a:avLst/>
              <a:gdLst>
                <a:gd name="T0" fmla="*/ 33 w 467"/>
                <a:gd name="T1" fmla="*/ 1408 h 243"/>
                <a:gd name="T2" fmla="*/ 98 w 467"/>
                <a:gd name="T3" fmla="*/ 1404 h 243"/>
                <a:gd name="T4" fmla="*/ 158 w 467"/>
                <a:gd name="T5" fmla="*/ 1396 h 243"/>
                <a:gd name="T6" fmla="*/ 158 w 467"/>
                <a:gd name="T7" fmla="*/ 1396 h 243"/>
                <a:gd name="T8" fmla="*/ 221 w 467"/>
                <a:gd name="T9" fmla="*/ 1391 h 243"/>
                <a:gd name="T10" fmla="*/ 286 w 467"/>
                <a:gd name="T11" fmla="*/ 1375 h 243"/>
                <a:gd name="T12" fmla="*/ 314 w 467"/>
                <a:gd name="T13" fmla="*/ 1355 h 243"/>
                <a:gd name="T14" fmla="*/ 347 w 467"/>
                <a:gd name="T15" fmla="*/ 1339 h 243"/>
                <a:gd name="T16" fmla="*/ 412 w 467"/>
                <a:gd name="T17" fmla="*/ 1293 h 243"/>
                <a:gd name="T18" fmla="*/ 477 w 467"/>
                <a:gd name="T19" fmla="*/ 1218 h 243"/>
                <a:gd name="T20" fmla="*/ 477 w 467"/>
                <a:gd name="T21" fmla="*/ 1218 h 243"/>
                <a:gd name="T22" fmla="*/ 535 w 467"/>
                <a:gd name="T23" fmla="*/ 1112 h 243"/>
                <a:gd name="T24" fmla="*/ 601 w 467"/>
                <a:gd name="T25" fmla="*/ 973 h 243"/>
                <a:gd name="T26" fmla="*/ 633 w 467"/>
                <a:gd name="T27" fmla="*/ 893 h 243"/>
                <a:gd name="T28" fmla="*/ 666 w 467"/>
                <a:gd name="T29" fmla="*/ 806 h 243"/>
                <a:gd name="T30" fmla="*/ 726 w 467"/>
                <a:gd name="T31" fmla="*/ 609 h 243"/>
                <a:gd name="T32" fmla="*/ 791 w 467"/>
                <a:gd name="T33" fmla="*/ 412 h 243"/>
                <a:gd name="T34" fmla="*/ 791 w 467"/>
                <a:gd name="T35" fmla="*/ 412 h 243"/>
                <a:gd name="T36" fmla="*/ 857 w 467"/>
                <a:gd name="T37" fmla="*/ 231 h 243"/>
                <a:gd name="T38" fmla="*/ 915 w 467"/>
                <a:gd name="T39" fmla="*/ 94 h 243"/>
                <a:gd name="T40" fmla="*/ 947 w 467"/>
                <a:gd name="T41" fmla="*/ 41 h 243"/>
                <a:gd name="T42" fmla="*/ 980 w 467"/>
                <a:gd name="T43" fmla="*/ 12 h 243"/>
                <a:gd name="T44" fmla="*/ 1045 w 467"/>
                <a:gd name="T45" fmla="*/ 5 h 243"/>
                <a:gd name="T46" fmla="*/ 1106 w 467"/>
                <a:gd name="T47" fmla="*/ 70 h 243"/>
                <a:gd name="T48" fmla="*/ 1106 w 467"/>
                <a:gd name="T49" fmla="*/ 70 h 243"/>
                <a:gd name="T50" fmla="*/ 1171 w 467"/>
                <a:gd name="T51" fmla="*/ 202 h 243"/>
                <a:gd name="T52" fmla="*/ 1236 w 467"/>
                <a:gd name="T53" fmla="*/ 376 h 243"/>
                <a:gd name="T54" fmla="*/ 1262 w 467"/>
                <a:gd name="T55" fmla="*/ 474 h 243"/>
                <a:gd name="T56" fmla="*/ 1294 w 467"/>
                <a:gd name="T57" fmla="*/ 573 h 243"/>
                <a:gd name="T58" fmla="*/ 1359 w 467"/>
                <a:gd name="T59" fmla="*/ 766 h 243"/>
                <a:gd name="T60" fmla="*/ 1425 w 467"/>
                <a:gd name="T61" fmla="*/ 944 h 243"/>
                <a:gd name="T62" fmla="*/ 1425 w 467"/>
                <a:gd name="T63" fmla="*/ 944 h 243"/>
                <a:gd name="T64" fmla="*/ 1485 w 467"/>
                <a:gd name="T65" fmla="*/ 1091 h 243"/>
                <a:gd name="T66" fmla="*/ 1550 w 467"/>
                <a:gd name="T67" fmla="*/ 1199 h 243"/>
                <a:gd name="T68" fmla="*/ 1583 w 467"/>
                <a:gd name="T69" fmla="*/ 1240 h 243"/>
                <a:gd name="T70" fmla="*/ 1615 w 467"/>
                <a:gd name="T71" fmla="*/ 1281 h 243"/>
                <a:gd name="T72" fmla="*/ 1674 w 467"/>
                <a:gd name="T73" fmla="*/ 1334 h 243"/>
                <a:gd name="T74" fmla="*/ 1739 w 467"/>
                <a:gd name="T75" fmla="*/ 1367 h 243"/>
                <a:gd name="T76" fmla="*/ 1739 w 467"/>
                <a:gd name="T77" fmla="*/ 1367 h 243"/>
                <a:gd name="T78" fmla="*/ 1804 w 467"/>
                <a:gd name="T79" fmla="*/ 1384 h 243"/>
                <a:gd name="T80" fmla="*/ 1864 w 467"/>
                <a:gd name="T81" fmla="*/ 1396 h 243"/>
                <a:gd name="T82" fmla="*/ 1897 w 467"/>
                <a:gd name="T83" fmla="*/ 1404 h 243"/>
                <a:gd name="T84" fmla="*/ 1930 w 467"/>
                <a:gd name="T85" fmla="*/ 1404 h 243"/>
                <a:gd name="T86" fmla="*/ 1995 w 467"/>
                <a:gd name="T87" fmla="*/ 1408 h 243"/>
                <a:gd name="T88" fmla="*/ 2053 w 467"/>
                <a:gd name="T89" fmla="*/ 1408 h 243"/>
                <a:gd name="T90" fmla="*/ 2053 w 467"/>
                <a:gd name="T91" fmla="*/ 1408 h 243"/>
                <a:gd name="T92" fmla="*/ 2118 w 467"/>
                <a:gd name="T93" fmla="*/ 1408 h 243"/>
                <a:gd name="T94" fmla="*/ 2183 w 467"/>
                <a:gd name="T95" fmla="*/ 1408 h 243"/>
                <a:gd name="T96" fmla="*/ 2211 w 467"/>
                <a:gd name="T97" fmla="*/ 1408 h 243"/>
                <a:gd name="T98" fmla="*/ 2244 w 467"/>
                <a:gd name="T99" fmla="*/ 1408 h 243"/>
                <a:gd name="T100" fmla="*/ 2309 w 467"/>
                <a:gd name="T101" fmla="*/ 1408 h 243"/>
                <a:gd name="T102" fmla="*/ 2372 w 467"/>
                <a:gd name="T103" fmla="*/ 1408 h 243"/>
                <a:gd name="T104" fmla="*/ 2372 w 467"/>
                <a:gd name="T105" fmla="*/ 1408 h 243"/>
                <a:gd name="T106" fmla="*/ 2432 w 467"/>
                <a:gd name="T107" fmla="*/ 1408 h 243"/>
                <a:gd name="T108" fmla="*/ 2498 w 467"/>
                <a:gd name="T109" fmla="*/ 1408 h 243"/>
                <a:gd name="T110" fmla="*/ 2530 w 467"/>
                <a:gd name="T111" fmla="*/ 1408 h 2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7"/>
                <a:gd name="T169" fmla="*/ 0 h 243"/>
                <a:gd name="T170" fmla="*/ 467 w 467"/>
                <a:gd name="T171" fmla="*/ 243 h 2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7" h="243">
                  <a:moveTo>
                    <a:pt x="0" y="243"/>
                  </a:moveTo>
                  <a:lnTo>
                    <a:pt x="6" y="243"/>
                  </a:lnTo>
                  <a:lnTo>
                    <a:pt x="12" y="242"/>
                  </a:lnTo>
                  <a:lnTo>
                    <a:pt x="18" y="242"/>
                  </a:lnTo>
                  <a:lnTo>
                    <a:pt x="23" y="242"/>
                  </a:lnTo>
                  <a:lnTo>
                    <a:pt x="29" y="241"/>
                  </a:lnTo>
                  <a:lnTo>
                    <a:pt x="35" y="241"/>
                  </a:lnTo>
                  <a:lnTo>
                    <a:pt x="41" y="240"/>
                  </a:lnTo>
                  <a:lnTo>
                    <a:pt x="47" y="238"/>
                  </a:lnTo>
                  <a:lnTo>
                    <a:pt x="53" y="237"/>
                  </a:lnTo>
                  <a:lnTo>
                    <a:pt x="58" y="234"/>
                  </a:lnTo>
                  <a:lnTo>
                    <a:pt x="64" y="231"/>
                  </a:lnTo>
                  <a:lnTo>
                    <a:pt x="70" y="228"/>
                  </a:lnTo>
                  <a:lnTo>
                    <a:pt x="76" y="223"/>
                  </a:lnTo>
                  <a:lnTo>
                    <a:pt x="82" y="217"/>
                  </a:lnTo>
                  <a:lnTo>
                    <a:pt x="88" y="210"/>
                  </a:lnTo>
                  <a:lnTo>
                    <a:pt x="93" y="202"/>
                  </a:lnTo>
                  <a:lnTo>
                    <a:pt x="99" y="192"/>
                  </a:lnTo>
                  <a:lnTo>
                    <a:pt x="105" y="181"/>
                  </a:lnTo>
                  <a:lnTo>
                    <a:pt x="111" y="168"/>
                  </a:lnTo>
                  <a:lnTo>
                    <a:pt x="117" y="154"/>
                  </a:lnTo>
                  <a:lnTo>
                    <a:pt x="123" y="139"/>
                  </a:lnTo>
                  <a:lnTo>
                    <a:pt x="128" y="122"/>
                  </a:lnTo>
                  <a:lnTo>
                    <a:pt x="134" y="105"/>
                  </a:lnTo>
                  <a:lnTo>
                    <a:pt x="140" y="88"/>
                  </a:lnTo>
                  <a:lnTo>
                    <a:pt x="146" y="71"/>
                  </a:lnTo>
                  <a:lnTo>
                    <a:pt x="152" y="55"/>
                  </a:lnTo>
                  <a:lnTo>
                    <a:pt x="158" y="40"/>
                  </a:lnTo>
                  <a:lnTo>
                    <a:pt x="163" y="27"/>
                  </a:lnTo>
                  <a:lnTo>
                    <a:pt x="169" y="16"/>
                  </a:lnTo>
                  <a:lnTo>
                    <a:pt x="175" y="7"/>
                  </a:lnTo>
                  <a:lnTo>
                    <a:pt x="181" y="2"/>
                  </a:lnTo>
                  <a:lnTo>
                    <a:pt x="187" y="0"/>
                  </a:lnTo>
                  <a:lnTo>
                    <a:pt x="193" y="1"/>
                  </a:lnTo>
                  <a:lnTo>
                    <a:pt x="198" y="5"/>
                  </a:lnTo>
                  <a:lnTo>
                    <a:pt x="204" y="12"/>
                  </a:lnTo>
                  <a:lnTo>
                    <a:pt x="210" y="22"/>
                  </a:lnTo>
                  <a:lnTo>
                    <a:pt x="216" y="35"/>
                  </a:lnTo>
                  <a:lnTo>
                    <a:pt x="222" y="49"/>
                  </a:lnTo>
                  <a:lnTo>
                    <a:pt x="228" y="65"/>
                  </a:lnTo>
                  <a:lnTo>
                    <a:pt x="233" y="82"/>
                  </a:lnTo>
                  <a:lnTo>
                    <a:pt x="239" y="99"/>
                  </a:lnTo>
                  <a:lnTo>
                    <a:pt x="245" y="116"/>
                  </a:lnTo>
                  <a:lnTo>
                    <a:pt x="251" y="132"/>
                  </a:lnTo>
                  <a:lnTo>
                    <a:pt x="257" y="148"/>
                  </a:lnTo>
                  <a:lnTo>
                    <a:pt x="263" y="163"/>
                  </a:lnTo>
                  <a:lnTo>
                    <a:pt x="268" y="176"/>
                  </a:lnTo>
                  <a:lnTo>
                    <a:pt x="274" y="188"/>
                  </a:lnTo>
                  <a:lnTo>
                    <a:pt x="280" y="198"/>
                  </a:lnTo>
                  <a:lnTo>
                    <a:pt x="286" y="207"/>
                  </a:lnTo>
                  <a:lnTo>
                    <a:pt x="292" y="214"/>
                  </a:lnTo>
                  <a:lnTo>
                    <a:pt x="298" y="221"/>
                  </a:lnTo>
                  <a:lnTo>
                    <a:pt x="303" y="226"/>
                  </a:lnTo>
                  <a:lnTo>
                    <a:pt x="309" y="230"/>
                  </a:lnTo>
                  <a:lnTo>
                    <a:pt x="315" y="233"/>
                  </a:lnTo>
                  <a:lnTo>
                    <a:pt x="321" y="236"/>
                  </a:lnTo>
                  <a:lnTo>
                    <a:pt x="327" y="238"/>
                  </a:lnTo>
                  <a:lnTo>
                    <a:pt x="333" y="239"/>
                  </a:lnTo>
                  <a:lnTo>
                    <a:pt x="338" y="240"/>
                  </a:lnTo>
                  <a:lnTo>
                    <a:pt x="344" y="241"/>
                  </a:lnTo>
                  <a:lnTo>
                    <a:pt x="350" y="242"/>
                  </a:lnTo>
                  <a:lnTo>
                    <a:pt x="356" y="242"/>
                  </a:lnTo>
                  <a:lnTo>
                    <a:pt x="362" y="242"/>
                  </a:lnTo>
                  <a:lnTo>
                    <a:pt x="368" y="243"/>
                  </a:lnTo>
                  <a:lnTo>
                    <a:pt x="373" y="243"/>
                  </a:lnTo>
                  <a:lnTo>
                    <a:pt x="379" y="243"/>
                  </a:lnTo>
                  <a:lnTo>
                    <a:pt x="385" y="243"/>
                  </a:lnTo>
                  <a:lnTo>
                    <a:pt x="391" y="243"/>
                  </a:lnTo>
                  <a:lnTo>
                    <a:pt x="397" y="243"/>
                  </a:lnTo>
                  <a:lnTo>
                    <a:pt x="403" y="243"/>
                  </a:lnTo>
                  <a:lnTo>
                    <a:pt x="408" y="243"/>
                  </a:lnTo>
                  <a:lnTo>
                    <a:pt x="414" y="243"/>
                  </a:lnTo>
                  <a:lnTo>
                    <a:pt x="420" y="243"/>
                  </a:lnTo>
                  <a:lnTo>
                    <a:pt x="426" y="243"/>
                  </a:lnTo>
                  <a:lnTo>
                    <a:pt x="432" y="243"/>
                  </a:lnTo>
                  <a:lnTo>
                    <a:pt x="438" y="243"/>
                  </a:lnTo>
                  <a:lnTo>
                    <a:pt x="443" y="243"/>
                  </a:lnTo>
                  <a:lnTo>
                    <a:pt x="449" y="243"/>
                  </a:lnTo>
                  <a:lnTo>
                    <a:pt x="455" y="243"/>
                  </a:lnTo>
                  <a:lnTo>
                    <a:pt x="461" y="243"/>
                  </a:lnTo>
                  <a:lnTo>
                    <a:pt x="467" y="24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549275"/>
          <a:ext cx="6300788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Gráfico" r:id="rId4" imgW="6153302" imgH="2828849" progId="Excel.Chart.8">
                  <p:embed/>
                </p:oleObj>
              </mc:Choice>
              <mc:Fallback>
                <p:oleObj name="Gráfico" r:id="rId4" imgW="6153302" imgH="2828849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9275"/>
                        <a:ext cx="6300788" cy="289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90"/>
          <p:cNvSpPr txBox="1">
            <a:spLocks noChangeArrowheads="1"/>
          </p:cNvSpPr>
          <p:nvPr/>
        </p:nvSpPr>
        <p:spPr bwMode="auto">
          <a:xfrm>
            <a:off x="6156325" y="3141663"/>
            <a:ext cx="14398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0" lang="en-US" altLang="pt-BR" sz="1600" b="1">
                <a:solidFill>
                  <a:srgbClr val="000000"/>
                </a:solidFill>
                <a:latin typeface="Arial" charset="0"/>
                <a:cs typeface="Arial" charset="0"/>
              </a:rPr>
              <a:t>Mat</a:t>
            </a:r>
            <a:r>
              <a:rPr kumimoji="0" lang="pt-BR" altLang="pt-BR" sz="1600" b="1">
                <a:solidFill>
                  <a:srgbClr val="000000"/>
                </a:solidFill>
                <a:latin typeface="Arial" charset="0"/>
                <a:cs typeface="Arial" charset="0"/>
              </a:rPr>
              <a:t>emática</a:t>
            </a:r>
          </a:p>
        </p:txBody>
      </p:sp>
      <p:sp>
        <p:nvSpPr>
          <p:cNvPr id="7174" name="Text Box 91"/>
          <p:cNvSpPr txBox="1">
            <a:spLocks noChangeArrowheads="1"/>
          </p:cNvSpPr>
          <p:nvPr/>
        </p:nvSpPr>
        <p:spPr bwMode="auto">
          <a:xfrm>
            <a:off x="7524750" y="3141663"/>
            <a:ext cx="14097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0" lang="en-US" altLang="pt-BR" sz="1600" b="1">
                <a:solidFill>
                  <a:srgbClr val="000000"/>
                </a:solidFill>
                <a:latin typeface="Arial" charset="0"/>
                <a:cs typeface="Arial" charset="0"/>
              </a:rPr>
              <a:t>Leitura</a:t>
            </a:r>
            <a:endParaRPr kumimoji="0" lang="pt-BR" altLang="pt-BR" sz="16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75" name="Text Box 92"/>
          <p:cNvSpPr txBox="1">
            <a:spLocks noChangeArrowheads="1"/>
          </p:cNvSpPr>
          <p:nvPr/>
        </p:nvSpPr>
        <p:spPr bwMode="auto">
          <a:xfrm>
            <a:off x="6732588" y="3716338"/>
            <a:ext cx="1384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0" lang="pt-BR" altLang="pt-BR" sz="1600" b="1">
                <a:solidFill>
                  <a:schemeClr val="tx2"/>
                </a:solidFill>
                <a:latin typeface="Arial" charset="0"/>
                <a:cs typeface="Arial" charset="0"/>
              </a:rPr>
              <a:t>Média OCDE</a:t>
            </a:r>
          </a:p>
        </p:txBody>
      </p:sp>
      <p:sp>
        <p:nvSpPr>
          <p:cNvPr id="7176" name="Text Box 93"/>
          <p:cNvSpPr txBox="1">
            <a:spLocks noChangeArrowheads="1"/>
          </p:cNvSpPr>
          <p:nvPr/>
        </p:nvSpPr>
        <p:spPr bwMode="auto">
          <a:xfrm>
            <a:off x="6916738" y="4868863"/>
            <a:ext cx="7302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0" lang="pt-BR" altLang="pt-BR" sz="1600" b="1">
                <a:solidFill>
                  <a:srgbClr val="CC0000"/>
                </a:solidFill>
                <a:latin typeface="Arial" charset="0"/>
                <a:cs typeface="Arial" charset="0"/>
              </a:rPr>
              <a:t>Brasil</a:t>
            </a:r>
          </a:p>
        </p:txBody>
      </p:sp>
      <p:sp>
        <p:nvSpPr>
          <p:cNvPr id="7177" name="Text Box 94"/>
          <p:cNvSpPr txBox="1">
            <a:spLocks noChangeArrowheads="1"/>
          </p:cNvSpPr>
          <p:nvPr/>
        </p:nvSpPr>
        <p:spPr bwMode="auto">
          <a:xfrm>
            <a:off x="6888163" y="5949950"/>
            <a:ext cx="854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0" lang="pt-BR" altLang="pt-BR" sz="1600" b="1">
                <a:solidFill>
                  <a:schemeClr val="tx2"/>
                </a:solidFill>
                <a:latin typeface="Arial" charset="0"/>
                <a:cs typeface="Arial" charset="0"/>
              </a:rPr>
              <a:t>México</a:t>
            </a:r>
          </a:p>
        </p:txBody>
      </p:sp>
      <p:sp>
        <p:nvSpPr>
          <p:cNvPr id="7178" name="Text Box 95"/>
          <p:cNvSpPr txBox="1">
            <a:spLocks noChangeArrowheads="1"/>
          </p:cNvSpPr>
          <p:nvPr/>
        </p:nvSpPr>
        <p:spPr bwMode="auto">
          <a:xfrm>
            <a:off x="250825" y="4221163"/>
            <a:ext cx="4211638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0" lang="pt-BR" altLang="pt-BR" sz="2400" b="1">
                <a:solidFill>
                  <a:srgbClr val="000000"/>
                </a:solidFill>
                <a:latin typeface="Arial" charset="0"/>
                <a:cs typeface="Arial" charset="0"/>
              </a:rPr>
              <a:t>Distribuição dos resultados</a:t>
            </a:r>
          </a:p>
          <a:p>
            <a:pPr algn="ctr"/>
            <a:r>
              <a:rPr kumimoji="0" lang="pt-BR" altLang="pt-BR" sz="2400" b="1">
                <a:solidFill>
                  <a:srgbClr val="000000"/>
                </a:solidFill>
                <a:latin typeface="Arial" charset="0"/>
                <a:cs typeface="Arial" charset="0"/>
              </a:rPr>
              <a:t> das avaliações</a:t>
            </a:r>
          </a:p>
        </p:txBody>
      </p:sp>
      <p:sp>
        <p:nvSpPr>
          <p:cNvPr id="7179" name="Line 96"/>
          <p:cNvSpPr>
            <a:spLocks noChangeShapeType="1"/>
          </p:cNvSpPr>
          <p:nvPr/>
        </p:nvSpPr>
        <p:spPr bwMode="auto">
          <a:xfrm>
            <a:off x="0" y="549275"/>
            <a:ext cx="5724525" cy="0"/>
          </a:xfrm>
          <a:prstGeom prst="line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pt-BR" altLang="pt-BR" smtClean="0"/>
              <a:t>Distribuição de proficiências do Brasil no Pisa 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9144000" cy="301625"/>
          </a:xfrm>
        </p:spPr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</p:txBody>
      </p:sp>
      <p:sp>
        <p:nvSpPr>
          <p:cNvPr id="28676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8653523-63CB-4A95-B871-931969CC843B}" type="slidenum">
              <a:rPr lang="pt-BR" altLang="pt-BR" sz="1200" i="1">
                <a:solidFill>
                  <a:schemeClr val="bg1"/>
                </a:solidFill>
                <a:latin typeface="Tw Cen MT" pitchFamily="34" charset="0"/>
              </a:rPr>
              <a:pPr algn="r" eaLnBrk="1" hangingPunct="1"/>
              <a:t>17</a:t>
            </a:fld>
            <a:endParaRPr lang="pt-BR" altLang="pt-BR" sz="1200" i="1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28677" name="Grupo 13"/>
          <p:cNvGrpSpPr>
            <a:grpSpLocks/>
          </p:cNvGrpSpPr>
          <p:nvPr/>
        </p:nvGrpSpPr>
        <p:grpSpPr bwMode="auto">
          <a:xfrm>
            <a:off x="2428875" y="1643063"/>
            <a:ext cx="3014663" cy="2508250"/>
            <a:chOff x="3851920" y="2492896"/>
            <a:chExt cx="3014017" cy="2507276"/>
          </a:xfrm>
        </p:grpSpPr>
        <p:pic>
          <p:nvPicPr>
            <p:cNvPr id="65537" name="Picture 1"/>
            <p:cNvPicPr>
              <a:picLocks noChangeAspect="1" noChangeArrowheads="1"/>
            </p:cNvPicPr>
            <p:nvPr/>
          </p:nvPicPr>
          <p:blipFill>
            <a:blip r:embed="rId2"/>
            <a:srcRect t="10942" r="34305"/>
            <a:stretch>
              <a:fillRect/>
            </a:stretch>
          </p:blipFill>
          <p:spPr bwMode="auto">
            <a:xfrm>
              <a:off x="3851920" y="2492896"/>
              <a:ext cx="3014017" cy="24628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Conector reto 9"/>
            <p:cNvCxnSpPr/>
            <p:nvPr/>
          </p:nvCxnSpPr>
          <p:spPr>
            <a:xfrm flipV="1">
              <a:off x="5994586" y="3992500"/>
              <a:ext cx="0" cy="10076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8" name="CaixaDeTexto 12"/>
          <p:cNvSpPr txBox="1">
            <a:spLocks noChangeArrowheads="1"/>
          </p:cNvSpPr>
          <p:nvPr/>
        </p:nvSpPr>
        <p:spPr bwMode="auto">
          <a:xfrm>
            <a:off x="4143375" y="4286250"/>
            <a:ext cx="171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Proficiência média OCDE</a:t>
            </a:r>
          </a:p>
        </p:txBody>
      </p:sp>
      <p:sp>
        <p:nvSpPr>
          <p:cNvPr id="286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2" name="Retângulo 13"/>
          <p:cNvSpPr>
            <a:spLocks noChangeArrowheads="1"/>
          </p:cNvSpPr>
          <p:nvPr/>
        </p:nvSpPr>
        <p:spPr bwMode="auto">
          <a:xfrm>
            <a:off x="0" y="5000625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pt-BR" altLang="pt-BR" sz="2800">
                <a:solidFill>
                  <a:srgbClr val="000000"/>
                </a:solidFill>
              </a:rPr>
              <a:t> Se o Desempenho médio da OCDE encontra-se no percentil P de desempenho do Brasil, então a meta do Brasil é ter, em 2021, um desempenho equivalente ao percentil P de 2005.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0500"/>
            <a:ext cx="8964612" cy="1006475"/>
          </a:xfrm>
        </p:spPr>
        <p:txBody>
          <a:bodyPr/>
          <a:lstStyle/>
          <a:p>
            <a:pPr algn="just"/>
            <a:r>
              <a:rPr lang="pt-BR" altLang="pt-BR" smtClean="0"/>
              <a:t>Fixação de uma META para o BRASIL: </a:t>
            </a:r>
            <a:r>
              <a:rPr lang="pt-BR" altLang="pt-BR" smtClean="0">
                <a:solidFill>
                  <a:srgbClr val="CC0000"/>
                </a:solidFill>
              </a:rPr>
              <a:t>IDEB=6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idx="1"/>
          </p:nvPr>
        </p:nvGraphicFramePr>
        <p:xfrm>
          <a:off x="395288" y="2501900"/>
          <a:ext cx="8497887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Planilha" r:id="rId4" imgW="4991405" imgH="1343254" progId="Excel.Sheet.8">
                  <p:embed/>
                </p:oleObj>
              </mc:Choice>
              <mc:Fallback>
                <p:oleObj name="Planilha" r:id="rId4" imgW="4991405" imgH="1343254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01900"/>
                        <a:ext cx="8497887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tângulo 3"/>
          <p:cNvSpPr>
            <a:spLocks noChangeArrowheads="1"/>
          </p:cNvSpPr>
          <p:nvPr/>
        </p:nvSpPr>
        <p:spPr bwMode="auto">
          <a:xfrm>
            <a:off x="142875" y="4929188"/>
            <a:ext cx="90011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/>
              <a:t>Obs – Na realidade esse procedimento gerou um IDEB ≈ 6,25. Entre 6 e 6,5 optou-se por 6.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endParaRPr lang="pt-BR" altLang="pt-BR" sz="2800" smtClean="0"/>
          </a:p>
          <a:p>
            <a:pPr marL="457200" indent="-457200" eaLnBrk="1" hangingPunct="1">
              <a:buFont typeface="Wingdings" pitchFamily="2" charset="2"/>
              <a:buNone/>
            </a:pPr>
            <a:endParaRPr lang="pt-BR" altLang="pt-BR" sz="2800" smtClean="0"/>
          </a:p>
          <a:p>
            <a:pPr marL="457200" indent="-457200" algn="ctr" eaLnBrk="1" hangingPunct="1">
              <a:buFont typeface="Wingdings" pitchFamily="2" charset="2"/>
              <a:buNone/>
            </a:pPr>
            <a:r>
              <a:rPr lang="pt-BR" altLang="pt-BR" sz="3200" smtClean="0">
                <a:solidFill>
                  <a:srgbClr val="C00000"/>
                </a:solidFill>
              </a:rPr>
              <a:t>Metas do IDEB para Estados, Municípios e Escolas e Metas Intermediárias</a:t>
            </a:r>
            <a:endParaRPr lang="pt-BR" altLang="pt-BR" sz="2800" smtClean="0">
              <a:solidFill>
                <a:srgbClr val="C00000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Sumário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pt-BR" altLang="pt-BR" sz="2800" smtClean="0"/>
              <a:t>A criação do Índice de Desenvolvimento da Educação Básica - IDEB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pt-BR" altLang="pt-BR" sz="2800" smtClean="0"/>
              <a:t>Fixação das Metas do IDEB do Brasil para 2021 tendo como referencia o desempenho dos países da OCDE no PISA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pt-BR" altLang="pt-BR" sz="2800" smtClean="0"/>
              <a:t>Fixação de Metas para estados, municípios e escolas individuais, além de metas intermediárias para fins de monitoramento.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Metas Projetadas para o IDEB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964612" cy="4752975"/>
          </a:xfrm>
        </p:spPr>
        <p:txBody>
          <a:bodyPr/>
          <a:lstStyle/>
          <a:p>
            <a:pPr eaLnBrk="1" hangingPunct="1">
              <a:buSzTx/>
              <a:buFontTx/>
              <a:buChar char="o"/>
            </a:pPr>
            <a:r>
              <a:rPr lang="pt-BR" altLang="pt-BR" sz="2100" smtClean="0"/>
              <a:t>O esforço de cada rede deve contribuir para o Brasil atingir a Meta de 2021 (</a:t>
            </a:r>
            <a:r>
              <a:rPr lang="pt-BR" altLang="pt-BR" sz="2100" smtClean="0">
                <a:solidFill>
                  <a:schemeClr val="hlink"/>
                </a:solidFill>
              </a:rPr>
              <a:t>metas individuais diferentes</a:t>
            </a:r>
            <a:r>
              <a:rPr lang="pt-BR" altLang="pt-BR" sz="2100" smtClean="0"/>
              <a:t>)</a:t>
            </a:r>
          </a:p>
          <a:p>
            <a:pPr eaLnBrk="1" hangingPunct="1">
              <a:buSzTx/>
              <a:buFontTx/>
              <a:buChar char="o"/>
            </a:pPr>
            <a:r>
              <a:rPr lang="pt-BR" altLang="pt-BR" sz="2100" smtClean="0"/>
              <a:t>As trajetórias do IDEB, por rede, devem contribuir para reduzir as desigualdade (</a:t>
            </a:r>
            <a:r>
              <a:rPr lang="pt-BR" altLang="pt-BR" sz="2100" smtClean="0">
                <a:solidFill>
                  <a:schemeClr val="hlink"/>
                </a:solidFill>
              </a:rPr>
              <a:t>esforços diferentes</a:t>
            </a:r>
            <a:r>
              <a:rPr lang="pt-BR" altLang="pt-BR" sz="2100" smtClean="0"/>
              <a:t>)</a:t>
            </a:r>
          </a:p>
          <a:p>
            <a:pPr eaLnBrk="1" hangingPunct="1">
              <a:buSzTx/>
              <a:buFontTx/>
              <a:buChar char="o"/>
            </a:pPr>
            <a:r>
              <a:rPr lang="pt-BR" altLang="pt-BR" sz="2100" smtClean="0"/>
              <a:t>Supõem-se comportamento de uma função Logística</a:t>
            </a:r>
          </a:p>
          <a:p>
            <a:pPr eaLnBrk="1" hangingPunct="1">
              <a:buSzTx/>
              <a:buFontTx/>
              <a:buChar char="o"/>
            </a:pPr>
            <a:r>
              <a:rPr lang="pt-BR" altLang="pt-BR" sz="2100" smtClean="0"/>
              <a:t>Informações necessárias para projetar a trajetória do IDEB</a:t>
            </a:r>
          </a:p>
          <a:p>
            <a:pPr lvl="1" eaLnBrk="1" hangingPunct="1">
              <a:spcBef>
                <a:spcPct val="40000"/>
              </a:spcBef>
              <a:buSzTx/>
              <a:buFontTx/>
              <a:buChar char="o"/>
            </a:pPr>
            <a:r>
              <a:rPr lang="pt-BR" altLang="pt-BR" sz="1800" smtClean="0">
                <a:solidFill>
                  <a:schemeClr val="hlink"/>
                </a:solidFill>
              </a:rPr>
              <a:t>IDEB inicial (</a:t>
            </a:r>
            <a:r>
              <a:rPr lang="pt-BR" altLang="pt-BR" sz="1800" smtClean="0">
                <a:solidFill>
                  <a:srgbClr val="FF0000"/>
                </a:solidFill>
              </a:rPr>
              <a:t>IDEB2005</a:t>
            </a:r>
            <a:r>
              <a:rPr lang="pt-BR" altLang="pt-BR" sz="1800" smtClean="0">
                <a:solidFill>
                  <a:schemeClr val="hlink"/>
                </a:solidFill>
              </a:rPr>
              <a:t>)</a:t>
            </a:r>
          </a:p>
          <a:p>
            <a:pPr lvl="1" eaLnBrk="1" hangingPunct="1">
              <a:spcBef>
                <a:spcPct val="40000"/>
              </a:spcBef>
              <a:buSzTx/>
              <a:buFontTx/>
              <a:buChar char="o"/>
            </a:pPr>
            <a:r>
              <a:rPr lang="pt-BR" altLang="pt-BR" sz="1800" smtClean="0"/>
              <a:t>Meta (IDEB2021)</a:t>
            </a:r>
          </a:p>
          <a:p>
            <a:pPr lvl="1" eaLnBrk="1" hangingPunct="1">
              <a:spcBef>
                <a:spcPct val="40000"/>
              </a:spcBef>
              <a:buSzTx/>
              <a:buFontTx/>
              <a:buChar char="o"/>
            </a:pPr>
            <a:r>
              <a:rPr lang="pt-BR" altLang="pt-BR" sz="1800" smtClean="0"/>
              <a:t>Tempo para a Meta, em anos (</a:t>
            </a:r>
            <a:r>
              <a:rPr lang="pt-BR" altLang="pt-BR" sz="1800" smtClean="0">
                <a:solidFill>
                  <a:srgbClr val="FF0000"/>
                </a:solidFill>
              </a:rPr>
              <a:t>16 anos</a:t>
            </a:r>
            <a:r>
              <a:rPr lang="pt-BR" altLang="pt-BR" sz="1800" smtClean="0"/>
              <a:t>)</a:t>
            </a:r>
          </a:p>
          <a:p>
            <a:pPr lvl="1" eaLnBrk="1" hangingPunct="1">
              <a:spcBef>
                <a:spcPct val="40000"/>
              </a:spcBef>
              <a:buSzTx/>
              <a:buFontTx/>
              <a:buChar char="o"/>
            </a:pPr>
            <a:r>
              <a:rPr lang="pt-BR" altLang="pt-BR" sz="1800" smtClean="0"/>
              <a:t>Esforço necessário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smtClean="0"/>
              <a:t>Gráfico ilustrativo da projeção do IDEB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idx="1"/>
          </p:nvPr>
        </p:nvGraphicFramePr>
        <p:xfrm>
          <a:off x="1412875" y="1844675"/>
          <a:ext cx="6678613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Gráfico" r:id="rId4" imgW="4286250" imgH="2628900" progId="Excel.Chart.8">
                  <p:embed/>
                </p:oleObj>
              </mc:Choice>
              <mc:Fallback>
                <p:oleObj name="Gráfico" r:id="rId4" imgW="4286250" imgH="26289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1844675"/>
                        <a:ext cx="6678613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276600" y="42926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067175" y="32845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8538" y="3716338"/>
            <a:ext cx="792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800" b="1">
                <a:latin typeface="Arial" charset="0"/>
              </a:rPr>
              <a:t>IDEB2005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843213" y="4149725"/>
            <a:ext cx="4333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787900" y="2781300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800" b="1">
                <a:latin typeface="Arial" charset="0"/>
              </a:rPr>
              <a:t>IDEB2021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4284663" y="3141663"/>
            <a:ext cx="5746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492500" y="45085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4284663" y="34290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348038" y="4581525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800" b="1">
                <a:latin typeface="Arial" charset="0"/>
              </a:rPr>
              <a:t>Tempo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427538" y="3933825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800" b="1">
                <a:latin typeface="Arial" charset="0"/>
              </a:rPr>
              <a:t>Esforço necessário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Projeção para o Brasil </a:t>
            </a:r>
            <a:br>
              <a:rPr lang="pt-BR" altLang="pt-BR" smtClean="0"/>
            </a:br>
            <a:r>
              <a:rPr lang="pt-BR" altLang="pt-BR" sz="2400" smtClean="0"/>
              <a:t>4a Série do Ensino Fundamental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idx="1"/>
          </p:nvPr>
        </p:nvGraphicFramePr>
        <p:xfrm>
          <a:off x="827088" y="2565400"/>
          <a:ext cx="7848600" cy="379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Gráfico" r:id="rId4" imgW="4553102" imgH="2200351" progId="Excel.Chart.8">
                  <p:embed/>
                </p:oleObj>
              </mc:Choice>
              <mc:Fallback>
                <p:oleObj name="Gráfico" r:id="rId4" imgW="4553102" imgH="220035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565400"/>
                        <a:ext cx="7848600" cy="379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40200" y="2708275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800" b="1">
                <a:latin typeface="Arial" charset="0"/>
              </a:rPr>
              <a:t>Esforço:0,056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987675" y="4365625"/>
            <a:ext cx="4608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95738" y="4365625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800">
                <a:latin typeface="Arial" charset="0"/>
              </a:rPr>
              <a:t>anos para convergência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03350" y="1628775"/>
            <a:ext cx="309721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kumimoji="0" lang="pt-BR" altLang="pt-BR" sz="1800">
                <a:latin typeface="Arial" charset="0"/>
              </a:rPr>
              <a:t>IDEB2005 Brasil = 3,8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kumimoji="0" lang="pt-BR" altLang="pt-BR" sz="1800">
                <a:latin typeface="Arial" charset="0"/>
              </a:rPr>
              <a:t>Meta Brasil 2021 = 6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kumimoji="0" lang="pt-BR" altLang="pt-BR" sz="1800">
                <a:latin typeface="Arial" charset="0"/>
              </a:rPr>
              <a:t>Tempo para a Meta = 16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0" y="1628775"/>
            <a:ext cx="4572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0" lang="pt-BR" altLang="pt-BR" sz="2400">
                <a:solidFill>
                  <a:srgbClr val="FF0000"/>
                </a:solidFill>
                <a:latin typeface="Arial" charset="0"/>
              </a:rPr>
              <a:t>Esforço = 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0" lang="pt-BR" altLang="pt-BR" sz="2400">
                <a:solidFill>
                  <a:srgbClr val="0000CC"/>
                </a:solidFill>
                <a:latin typeface="Arial" charset="0"/>
              </a:rPr>
              <a:t>=&gt;Tempo de convergência = 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smtClean="0"/>
              <a:t>Projeção para as redes baseada no tempo de convergência do país</a:t>
            </a:r>
            <a:r>
              <a:rPr lang="pt-BR" altLang="pt-BR" sz="1900" smtClean="0"/>
              <a:t/>
            </a:r>
            <a:br>
              <a:rPr lang="pt-BR" altLang="pt-BR" sz="1900" smtClean="0"/>
            </a:br>
            <a:r>
              <a:rPr lang="pt-BR" altLang="pt-BR" sz="1900" smtClean="0"/>
              <a:t>4a Série do Ensino Fundamental da Bahia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idx="1"/>
          </p:nvPr>
        </p:nvGraphicFramePr>
        <p:xfrm>
          <a:off x="827088" y="2781300"/>
          <a:ext cx="7848600" cy="379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Gráfico" r:id="rId4" imgW="4553102" imgH="2200351" progId="Excel.Chart.8">
                  <p:embed/>
                </p:oleObj>
              </mc:Choice>
              <mc:Fallback>
                <p:oleObj name="Gráfico" r:id="rId4" imgW="4553102" imgH="220035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81300"/>
                        <a:ext cx="7848600" cy="379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51275" y="2997200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800" b="1">
                <a:latin typeface="Arial" charset="0"/>
              </a:rPr>
              <a:t>Esforço:0,06161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059113" y="4508500"/>
            <a:ext cx="460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95738" y="443706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800">
                <a:latin typeface="Arial" charset="0"/>
              </a:rPr>
              <a:t>anos para convergência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00113" y="1773238"/>
            <a:ext cx="489585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kumimoji="0" lang="pt-BR" altLang="pt-BR" sz="1800">
                <a:latin typeface="Arial" charset="0"/>
              </a:rPr>
              <a:t>IDEB2005 BA = 2,7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kumimoji="0" lang="pt-BR" altLang="pt-BR" sz="1800">
                <a:latin typeface="Arial" charset="0"/>
              </a:rPr>
              <a:t>META BA = 9,9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kumimoji="0" lang="pt-BR" altLang="pt-BR" sz="1800">
                <a:latin typeface="Arial" charset="0"/>
              </a:rPr>
              <a:t>Tempo para a Meta = Convergência = </a:t>
            </a:r>
            <a:r>
              <a:rPr kumimoji="0" lang="pt-BR" altLang="pt-BR" sz="1800">
                <a:solidFill>
                  <a:srgbClr val="0000CC"/>
                </a:solidFill>
                <a:latin typeface="Arial" charset="0"/>
              </a:rPr>
              <a:t>91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endParaRPr kumimoji="0" lang="pt-BR" altLang="pt-BR" sz="1800">
              <a:latin typeface="Arial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651500" y="1844675"/>
            <a:ext cx="31686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0" lang="pt-BR" altLang="pt-BR" sz="2400">
                <a:solidFill>
                  <a:srgbClr val="FF0000"/>
                </a:solidFill>
                <a:latin typeface="Arial" charset="0"/>
              </a:rPr>
              <a:t>Esforço = 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0" lang="pt-BR" altLang="pt-BR" sz="2400">
                <a:solidFill>
                  <a:srgbClr val="0000CC"/>
                </a:solidFill>
                <a:latin typeface="Arial" charset="0"/>
              </a:rPr>
              <a:t>=&gt;Meta BA 2021 = ?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132138" y="41497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0" lang="pt-BR" altLang="pt-BR" sz="1800">
              <a:latin typeface="Arial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203575" y="3933825"/>
            <a:ext cx="15843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400">
                <a:solidFill>
                  <a:schemeClr val="tx2"/>
                </a:solidFill>
                <a:latin typeface="Arial" charset="0"/>
              </a:rPr>
              <a:t>IDEB 2021: 5.0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ph idx="1"/>
          </p:nvPr>
        </p:nvGraphicFramePr>
        <p:xfrm>
          <a:off x="885825" y="1914525"/>
          <a:ext cx="7615238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Gráfico" r:id="rId4" imgW="5076749" imgH="2276551" progId="Excel.Chart.8">
                  <p:embed/>
                </p:oleObj>
              </mc:Choice>
              <mc:Fallback>
                <p:oleObj name="Gráfico" r:id="rId4" imgW="5076749" imgH="2276551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914525"/>
                        <a:ext cx="7615238" cy="341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8893175" cy="1006475"/>
          </a:xfrm>
          <a:noFill/>
        </p:spPr>
        <p:txBody>
          <a:bodyPr anchor="ctr"/>
          <a:lstStyle/>
          <a:p>
            <a:pPr eaLnBrk="1" hangingPunct="1"/>
            <a:r>
              <a:rPr lang="pt-BR" altLang="pt-BR" sz="2400" b="1" smtClean="0">
                <a:solidFill>
                  <a:schemeClr val="tx1"/>
                </a:solidFill>
              </a:rPr>
              <a:t>Suavização</a:t>
            </a:r>
            <a:r>
              <a:rPr lang="pt-BR" altLang="pt-BR" sz="2000" b="1" smtClean="0"/>
              <a:t> da trajetória considerando o tempo das ações sobre as coortes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71550" y="5516563"/>
            <a:ext cx="446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800">
                <a:latin typeface="Arial" charset="0"/>
              </a:rPr>
              <a:t>1a fase da Rede Estadual da Bahia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0500"/>
            <a:ext cx="8713787" cy="935038"/>
          </a:xfrm>
        </p:spPr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chemeClr val="tx1"/>
                </a:solidFill>
              </a:rPr>
              <a:t>Suavização</a:t>
            </a:r>
            <a:r>
              <a:rPr lang="pt-BR" altLang="pt-BR" sz="2000" b="1" smtClean="0"/>
              <a:t> da trajetória considerando o tempo das ações sobre as coortes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ph idx="1"/>
          </p:nvPr>
        </p:nvGraphicFramePr>
        <p:xfrm>
          <a:off x="1331913" y="1628775"/>
          <a:ext cx="6696075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Gráfico" r:id="rId4" imgW="3562502" imgH="2648102" progId="Excel.Chart.8">
                  <p:embed/>
                </p:oleObj>
              </mc:Choice>
              <mc:Fallback>
                <p:oleObj name="Gráfico" r:id="rId4" imgW="3562502" imgH="264810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628775"/>
                        <a:ext cx="6696075" cy="497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90500"/>
            <a:ext cx="8712200" cy="1006475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Efeito da Taxa de Aprovação Mínima para projeção da trajetória (65%)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ph idx="1"/>
          </p:nvPr>
        </p:nvGraphicFramePr>
        <p:xfrm>
          <a:off x="403225" y="1670050"/>
          <a:ext cx="79375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Gráfico" r:id="rId4" imgW="5010150" imgH="2905125" progId="Excel.Chart.8">
                  <p:embed/>
                </p:oleObj>
              </mc:Choice>
              <mc:Fallback>
                <p:oleObj name="Gráfico" r:id="rId4" imgW="5010150" imgH="290512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1670050"/>
                        <a:ext cx="7937500" cy="460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4932363" y="3357563"/>
            <a:ext cx="1587" cy="719137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4859338" y="3213100"/>
            <a:ext cx="144462" cy="1444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859338" y="3716338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835150" y="4149725"/>
            <a:ext cx="309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860925" y="4005263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Redução da Desigualdade</a:t>
            </a:r>
            <a:endParaRPr lang="pt-BR" altLang="pt-BR" b="1" smtClean="0"/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62000" y="1952625"/>
          <a:ext cx="76962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Gráfico" r:id="rId4" imgW="4486275" imgH="2524125" progId="Excel.Chart.8">
                  <p:embed/>
                </p:oleObj>
              </mc:Choice>
              <mc:Fallback>
                <p:oleObj name="Gráfico" r:id="rId4" imgW="4486275" imgH="252412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52625"/>
                        <a:ext cx="7696200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0500"/>
            <a:ext cx="8785225" cy="1006475"/>
          </a:xfrm>
        </p:spPr>
        <p:txBody>
          <a:bodyPr/>
          <a:lstStyle/>
          <a:p>
            <a:pPr eaLnBrk="1" hangingPunct="1"/>
            <a:r>
              <a:rPr lang="pt-BR" altLang="pt-BR" sz="2800" smtClean="0"/>
              <a:t>IDEB 2005 e Projeção para 2021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ph idx="1"/>
          </p:nvPr>
        </p:nvGraphicFramePr>
        <p:xfrm>
          <a:off x="901700" y="1776413"/>
          <a:ext cx="7680325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Planilha" r:id="rId3" imgW="4276649" imgH="1647749" progId="Excel.Sheet.8">
                  <p:embed/>
                </p:oleObj>
              </mc:Choice>
              <mc:Fallback>
                <p:oleObj name="Planilha" r:id="rId3" imgW="4276649" imgH="164774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76413"/>
                        <a:ext cx="7680325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00113" y="4797425"/>
            <a:ext cx="2376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800">
                <a:latin typeface="Arial" charset="0"/>
              </a:rPr>
              <a:t>(*) Dados Saeb 2005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27088" y="5300663"/>
            <a:ext cx="792003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pt-BR" altLang="pt-BR" sz="1800" b="1">
                <a:latin typeface="Arial" charset="0"/>
              </a:rPr>
              <a:t> Como a evolução da qualidade está relacionada às gerações, a meta 6 está relacionada à geração que ingressará na escola em 2017, chegará no 5o  ano em 2021, no 9o em 2025 e no 3o anos do ensino médio em 2028. Por esse motivo as metas de 2021 não são 6 para as duas últimas fases.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None/>
              <a:defRPr/>
            </a:pPr>
            <a:endParaRPr lang="pt-BR" sz="2800" dirty="0" smtClean="0"/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pt-BR" sz="2800" dirty="0" smtClean="0"/>
          </a:p>
          <a:p>
            <a:pPr marL="457200" indent="-457200" algn="ctr" eaLnBrk="1" hangingPunct="1">
              <a:buFont typeface="Wingdings" pitchFamily="2" charset="2"/>
              <a:buNone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pt-BR" sz="3200" b="1" dirty="0" smtClean="0">
                <a:solidFill>
                  <a:srgbClr val="C00000"/>
                </a:solidFill>
              </a:rPr>
              <a:t>Índice de Desenvolvimento da Educação Básica - IDEB</a:t>
            </a:r>
            <a:endParaRPr lang="pt-BR" sz="3200" dirty="0" smtClean="0">
              <a:solidFill>
                <a:srgbClr val="FF3300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pt-BR" sz="2800" dirty="0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0350"/>
            <a:ext cx="8229600" cy="103505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/>
              <a:t>O 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Índice de Desenvolvimento da Educação Básica - IDEB</a:t>
            </a:r>
            <a:endParaRPr lang="pt-BR" sz="28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64575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pt-BR" altLang="pt-BR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altLang="pt-BR" smtClean="0">
                <a:cs typeface="Times New Roman" pitchFamily="18" charset="0"/>
              </a:rPr>
              <a:t>Indicador que combina o desempenho na Prova Brasil com as taxas de aprovação.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mtClean="0">
                <a:cs typeface="Times New Roman" pitchFamily="18" charset="0"/>
              </a:rPr>
              <a:t>Introduzido em no início de 2007.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mtClean="0">
                <a:cs typeface="Times New Roman" pitchFamily="18" charset="0"/>
              </a:rPr>
              <a:t>O objetivo foi o de reduzir o risco que um programa de </a:t>
            </a:r>
            <a:r>
              <a:rPr lang="pt-BR" altLang="pt-BR" i="1" smtClean="0"/>
              <a:t>accountability</a:t>
            </a:r>
            <a:r>
              <a:rPr lang="pt-BR" altLang="pt-BR" smtClean="0"/>
              <a:t>, baseado apenas em exames padronizados, venha a contribuir para agravar o já dramático quadro de repetência e evasão escolar no país.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0350"/>
            <a:ext cx="8229600" cy="1035050"/>
          </a:xfrm>
        </p:spPr>
        <p:txBody>
          <a:bodyPr/>
          <a:lstStyle/>
          <a:p>
            <a:pPr eaLnBrk="1" hangingPunct="1"/>
            <a:r>
              <a:rPr lang="pt-BR" altLang="pt-BR" sz="2800" b="1" smtClean="0"/>
              <a:t>A Prova Brasil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64575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mtClean="0">
                <a:cs typeface="Times New Roman" pitchFamily="18" charset="0"/>
              </a:rPr>
              <a:t>Introduzida em 2005 como expansão do SAEB.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Char char="ü"/>
            </a:pPr>
            <a:r>
              <a:rPr lang="pt-BR" altLang="pt-BR" sz="2400" smtClean="0"/>
              <a:t>Universal (alunos de escolas públicas de </a:t>
            </a:r>
            <a:r>
              <a:rPr lang="pt-BR" altLang="pt-BR" sz="2400" smtClean="0">
                <a:cs typeface="Times New Roman" pitchFamily="18" charset="0"/>
              </a:rPr>
              <a:t>4ª e 8ª série do ensino fundamental</a:t>
            </a:r>
            <a:r>
              <a:rPr lang="pt-BR" altLang="pt-BR" sz="2400" smtClean="0"/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Char char="ü"/>
            </a:pPr>
            <a:r>
              <a:rPr lang="pt-BR" altLang="pt-BR" sz="2400" smtClean="0"/>
              <a:t>Matemática e Leitura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Char char="ü"/>
            </a:pPr>
            <a:r>
              <a:rPr lang="pt-BR" altLang="pt-BR" sz="2400" smtClean="0"/>
              <a:t>Escala com base na TRI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Char char="ü"/>
            </a:pPr>
            <a:r>
              <a:rPr lang="pt-BR" altLang="pt-BR" sz="2400" smtClean="0"/>
              <a:t>Resultados divulgados por Estados, Municípios e Escolas.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mtClean="0">
                <a:cs typeface="Times New Roman" pitchFamily="18" charset="0"/>
              </a:rPr>
              <a:t>A Prova Brasil tem a accountability como seu principal objetivo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609600"/>
          </a:xfrm>
        </p:spPr>
        <p:txBody>
          <a:bodyPr/>
          <a:lstStyle/>
          <a:p>
            <a:pPr eaLnBrk="1" hangingPunct="1"/>
            <a:r>
              <a:rPr lang="pt-BR" altLang="pt-BR" sz="2400" b="1" smtClean="0"/>
              <a:t>Expectativa de vida escolar (primária e secundária) e proporção de repetentes – 2004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900113" y="1458913"/>
          <a:ext cx="7343775" cy="480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lanilha" r:id="rId4" imgW="5248275" imgH="3438525" progId="Excel.Sheet.8">
                  <p:embed/>
                </p:oleObj>
              </mc:Choice>
              <mc:Fallback>
                <p:oleObj name="Planilha" r:id="rId4" imgW="5248275" imgH="343852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58913"/>
                        <a:ext cx="7343775" cy="480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b="1" smtClean="0"/>
              <a:t>Taxas de transição – Brasil (%)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49225" y="1751013"/>
          <a:ext cx="8886825" cy="414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lanilha" r:id="rId4" imgW="5762625" imgH="2695575" progId="Excel.Sheet.8">
                  <p:embed/>
                </p:oleObj>
              </mc:Choice>
              <mc:Fallback>
                <p:oleObj name="Planilha" r:id="rId4" imgW="5762625" imgH="26955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751013"/>
                        <a:ext cx="8886825" cy="414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497888" cy="790575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/>
              <a:t>O 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Índice de Desenvolvimento da Educação Básica - IDEB</a:t>
            </a:r>
            <a:endParaRPr lang="pt-BR" sz="2800" b="1" dirty="0" smtClean="0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95288" y="3213100"/>
            <a:ext cx="84248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30000"/>
              </a:spcBef>
            </a:pPr>
            <a:r>
              <a:rPr kumimoji="0" lang="pt-BR" altLang="pt-BR" sz="2400">
                <a:solidFill>
                  <a:schemeClr val="tx2"/>
                </a:solidFill>
                <a:latin typeface="Arial" charset="0"/>
              </a:rPr>
              <a:t>Indicador sintético que combina informações de desempenho e de fluxo escolar</a:t>
            </a:r>
          </a:p>
          <a:p>
            <a:pPr eaLnBrk="1" hangingPunct="1">
              <a:lnSpc>
                <a:spcPct val="140000"/>
              </a:lnSpc>
              <a:spcBef>
                <a:spcPct val="30000"/>
              </a:spcBef>
            </a:pPr>
            <a:r>
              <a:rPr kumimoji="0" lang="pt-BR" altLang="pt-BR" sz="2400">
                <a:solidFill>
                  <a:schemeClr val="tx2"/>
                </a:solidFill>
                <a:latin typeface="Arial" charset="0"/>
              </a:rPr>
              <a:t> </a:t>
            </a:r>
            <a:r>
              <a:rPr kumimoji="0" lang="pt-BR" altLang="pt-BR" sz="2400" i="1">
                <a:solidFill>
                  <a:schemeClr val="tx2"/>
                </a:solidFill>
                <a:latin typeface="Arial" charset="0"/>
              </a:rPr>
              <a:t>N</a:t>
            </a:r>
            <a:r>
              <a:rPr kumimoji="0" lang="pt-BR" altLang="pt-BR" sz="2400">
                <a:solidFill>
                  <a:schemeClr val="tx2"/>
                </a:solidFill>
                <a:latin typeface="Arial" charset="0"/>
              </a:rPr>
              <a:t> = proficiência média (leitura e matemática) dos alunos na Prova Brasil </a:t>
            </a:r>
          </a:p>
          <a:p>
            <a:pPr eaLnBrk="1" hangingPunct="1">
              <a:lnSpc>
                <a:spcPct val="140000"/>
              </a:lnSpc>
              <a:spcBef>
                <a:spcPct val="30000"/>
              </a:spcBef>
            </a:pPr>
            <a:r>
              <a:rPr kumimoji="0" lang="pt-BR" altLang="pt-BR" sz="2400" i="1">
                <a:solidFill>
                  <a:schemeClr val="tx2"/>
                </a:solidFill>
                <a:latin typeface="Arial" charset="0"/>
              </a:rPr>
              <a:t>P  = </a:t>
            </a:r>
            <a:r>
              <a:rPr kumimoji="0" lang="pt-BR" altLang="pt-BR" sz="2400">
                <a:solidFill>
                  <a:schemeClr val="tx2"/>
                </a:solidFill>
                <a:latin typeface="Arial" charset="0"/>
              </a:rPr>
              <a:t>taxa média de aprovação na etapa de ensino</a:t>
            </a:r>
          </a:p>
          <a:p>
            <a:pPr eaLnBrk="1" hangingPunct="1">
              <a:lnSpc>
                <a:spcPct val="140000"/>
              </a:lnSpc>
              <a:spcBef>
                <a:spcPct val="30000"/>
              </a:spcBef>
            </a:pPr>
            <a:r>
              <a:rPr kumimoji="0" lang="pt-BR" altLang="pt-BR" sz="2400">
                <a:solidFill>
                  <a:schemeClr val="tx2"/>
                </a:solidFill>
                <a:latin typeface="Arial" charset="0"/>
              </a:rPr>
              <a:t>0 &lt; N &gt; 10; 0 &lt; P &gt; 1 e  0 &lt; IDEB &gt; 10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806700" y="2349500"/>
          <a:ext cx="28082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990360" imgH="253800" progId="Equation.3">
                  <p:embed/>
                </p:oleObj>
              </mc:Choice>
              <mc:Fallback>
                <p:oleObj name="Equation" r:id="rId4" imgW="9903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349500"/>
                        <a:ext cx="2808288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15900"/>
            <a:ext cx="8662987" cy="836613"/>
          </a:xfrm>
        </p:spPr>
        <p:txBody>
          <a:bodyPr/>
          <a:lstStyle/>
          <a:p>
            <a:pPr eaLnBrk="1" hangingPunct="1"/>
            <a:r>
              <a:rPr lang="pt-BR" altLang="pt-BR" sz="2800" b="1" smtClean="0"/>
              <a:t>O Índice de Desenvolvimento da Educação Básica - Ideb</a:t>
            </a:r>
            <a:endParaRPr lang="pt-BR" altLang="pt-BR" sz="280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8591550" cy="4824413"/>
          </a:xfrm>
        </p:spPr>
        <p:txBody>
          <a:bodyPr/>
          <a:lstStyle/>
          <a:p>
            <a:pPr eaLnBrk="1" hangingPunct="1"/>
            <a:r>
              <a:rPr lang="pt-BR" altLang="pt-BR" smtClean="0"/>
              <a:t>Sob certas hipóteses, a taxa de aprovação em determinada série é igual ao inverso do tempo médio para se concluir a série:</a:t>
            </a:r>
          </a:p>
          <a:p>
            <a:pPr eaLnBrk="1" hangingPunct="1"/>
            <a:endParaRPr lang="pt-BR" altLang="pt-BR" smtClean="0"/>
          </a:p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  <a:p>
            <a:pPr eaLnBrk="1" hangingPunct="1">
              <a:buFont typeface="Wingdings" pitchFamily="2" charset="2"/>
              <a:buNone/>
            </a:pPr>
            <a:endParaRPr lang="pt-BR" altLang="pt-BR" smtClean="0"/>
          </a:p>
          <a:p>
            <a:pPr eaLnBrk="1" hangingPunct="1">
              <a:buFont typeface="Wingdings" pitchFamily="2" charset="2"/>
              <a:buNone/>
            </a:pPr>
            <a:r>
              <a:rPr lang="pt-BR" altLang="pt-BR" smtClean="0"/>
              <a:t>T</a:t>
            </a:r>
            <a:r>
              <a:rPr lang="pt-BR" altLang="pt-BR" baseline="-25000" smtClean="0"/>
              <a:t>ji</a:t>
            </a:r>
            <a:r>
              <a:rPr lang="pt-BR" altLang="pt-BR" smtClean="0"/>
              <a:t> = tempo médio para que os alunos da unidade j concluam a série</a:t>
            </a:r>
            <a:endParaRPr lang="pt-BR" altLang="pt-BR" baseline="-25000" smtClean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555875" y="2852738"/>
          <a:ext cx="252095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ção" r:id="rId3" imgW="571320" imgH="444240" progId="Equation.3">
                  <p:embed/>
                </p:oleObj>
              </mc:Choice>
              <mc:Fallback>
                <p:oleObj name="Equação" r:id="rId3" imgW="57132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852738"/>
                        <a:ext cx="2520950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rela">
  <a:themeElements>
    <a:clrScheme name="Aquarela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Aquare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Aquarela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6105</TotalTime>
  <Words>949</Words>
  <Application>Microsoft Office PowerPoint</Application>
  <PresentationFormat>Apresentação na tela (4:3)</PresentationFormat>
  <Paragraphs>187</Paragraphs>
  <Slides>28</Slides>
  <Notes>18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Times New Roman</vt:lpstr>
      <vt:lpstr>Arial</vt:lpstr>
      <vt:lpstr>Wingdings</vt:lpstr>
      <vt:lpstr>Tw Cen MT</vt:lpstr>
      <vt:lpstr>Aquarela</vt:lpstr>
      <vt:lpstr>Planilha do Microsoft Excel</vt:lpstr>
      <vt:lpstr>Microsoft Equation 3.0</vt:lpstr>
      <vt:lpstr>Gráfico do Microsoft Excel</vt:lpstr>
      <vt:lpstr>Desenho e Implementação de um Sistema de Metas Educacionais para o Brasil </vt:lpstr>
      <vt:lpstr>Sumário</vt:lpstr>
      <vt:lpstr>Apresentação do PowerPoint</vt:lpstr>
      <vt:lpstr>O Índice de Desenvolvimento da Educação Básica - IDEB</vt:lpstr>
      <vt:lpstr>A Prova Brasil</vt:lpstr>
      <vt:lpstr>Expectativa de vida escolar (primária e secundária) e proporção de repetentes – 2004</vt:lpstr>
      <vt:lpstr>Taxas de transição – Brasil (%)</vt:lpstr>
      <vt:lpstr>O Índice de Desenvolvimento da Educação Básica - IDEB</vt:lpstr>
      <vt:lpstr>O Índice de Desenvolvimento da Educação Básica - Ideb</vt:lpstr>
      <vt:lpstr>O IDEB</vt:lpstr>
      <vt:lpstr>IDEB – Anos Iniciais do Ensino Fundamental - Rede Pública </vt:lpstr>
      <vt:lpstr>O IDEB e a Nota de Corte para a Aprovação </vt:lpstr>
      <vt:lpstr>Apresentação do PowerPoint</vt:lpstr>
      <vt:lpstr>Meta do IDEB para o Brasil</vt:lpstr>
      <vt:lpstr>Meta do IDEB para o Brasil</vt:lpstr>
      <vt:lpstr>Apresentação do PowerPoint</vt:lpstr>
      <vt:lpstr>Distribuição de proficiências do Brasil no Pisa </vt:lpstr>
      <vt:lpstr>Fixação de uma META para o BRASIL: IDEB=6</vt:lpstr>
      <vt:lpstr>Apresentação do PowerPoint</vt:lpstr>
      <vt:lpstr>Metas Projetadas para o IDEB</vt:lpstr>
      <vt:lpstr>Gráfico ilustrativo da projeção do IDEB</vt:lpstr>
      <vt:lpstr>Projeção para o Brasil  4a Série do Ensino Fundamental</vt:lpstr>
      <vt:lpstr>Projeção para as redes baseada no tempo de convergência do país 4a Série do Ensino Fundamental da Bahia</vt:lpstr>
      <vt:lpstr>Suavização da trajetória considerando o tempo das ações sobre as coortes</vt:lpstr>
      <vt:lpstr>Suavização da trajetória considerando o tempo das ações sobre as coortes</vt:lpstr>
      <vt:lpstr>Efeito da Taxa de Aprovação Mínima para projeção da trajetória (65%)</vt:lpstr>
      <vt:lpstr>Redução da Desigualdade</vt:lpstr>
      <vt:lpstr>IDEB 2005 e Projeção para 2021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Esaf</dc:creator>
  <cp:lastModifiedBy>User</cp:lastModifiedBy>
  <cp:revision>589</cp:revision>
  <dcterms:created xsi:type="dcterms:W3CDTF">2004-06-02T11:53:50Z</dcterms:created>
  <dcterms:modified xsi:type="dcterms:W3CDTF">2016-05-24T22:57:12Z</dcterms:modified>
</cp:coreProperties>
</file>