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86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4F886-0544-8544-A55E-EBF8B7B193EB}" type="datetimeFigureOut">
              <a:rPr lang="es-ES" smtClean="0"/>
              <a:t>28/08/17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5755F-D866-F044-8EC1-2AF29B3D32F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1602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5755F-D866-F044-8EC1-2AF29B3D32FC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98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E4B62-4497-1240-8886-395AA1B34D4F}" type="datetimeFigureOut">
              <a:rPr lang="es-ES" smtClean="0"/>
              <a:t>28/08/17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8EFE-BCAB-6944-8D7A-6FCA937267B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8497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E4B62-4497-1240-8886-395AA1B34D4F}" type="datetimeFigureOut">
              <a:rPr lang="es-ES" smtClean="0"/>
              <a:t>28/08/17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8EFE-BCAB-6944-8D7A-6FCA937267B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3626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E4B62-4497-1240-8886-395AA1B34D4F}" type="datetimeFigureOut">
              <a:rPr lang="es-ES" smtClean="0"/>
              <a:t>28/08/17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8EFE-BCAB-6944-8D7A-6FCA937267B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0530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E4B62-4497-1240-8886-395AA1B34D4F}" type="datetimeFigureOut">
              <a:rPr lang="es-ES" smtClean="0"/>
              <a:t>28/08/17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8EFE-BCAB-6944-8D7A-6FCA937267B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4549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E4B62-4497-1240-8886-395AA1B34D4F}" type="datetimeFigureOut">
              <a:rPr lang="es-ES" smtClean="0"/>
              <a:t>28/08/17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8EFE-BCAB-6944-8D7A-6FCA937267B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0978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E4B62-4497-1240-8886-395AA1B34D4F}" type="datetimeFigureOut">
              <a:rPr lang="es-ES" smtClean="0"/>
              <a:t>28/08/17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8EFE-BCAB-6944-8D7A-6FCA937267B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5265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E4B62-4497-1240-8886-395AA1B34D4F}" type="datetimeFigureOut">
              <a:rPr lang="es-ES" smtClean="0"/>
              <a:t>28/08/17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8EFE-BCAB-6944-8D7A-6FCA937267B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7673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E4B62-4497-1240-8886-395AA1B34D4F}" type="datetimeFigureOut">
              <a:rPr lang="es-ES" smtClean="0"/>
              <a:t>28/08/17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8EFE-BCAB-6944-8D7A-6FCA937267B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2220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E4B62-4497-1240-8886-395AA1B34D4F}" type="datetimeFigureOut">
              <a:rPr lang="es-ES" smtClean="0"/>
              <a:t>28/08/17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8EFE-BCAB-6944-8D7A-6FCA937267B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0466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E4B62-4497-1240-8886-395AA1B34D4F}" type="datetimeFigureOut">
              <a:rPr lang="es-ES" smtClean="0"/>
              <a:t>28/08/17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8EFE-BCAB-6944-8D7A-6FCA937267B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9344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E4B62-4497-1240-8886-395AA1B34D4F}" type="datetimeFigureOut">
              <a:rPr lang="es-ES" smtClean="0"/>
              <a:t>28/08/17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8EFE-BCAB-6944-8D7A-6FCA937267B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6325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E4B62-4497-1240-8886-395AA1B34D4F}" type="datetimeFigureOut">
              <a:rPr lang="es-ES" smtClean="0"/>
              <a:t>28/08/17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D8EFE-BCAB-6944-8D7A-6FCA937267B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526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ife" TargetMode="External"/><Relationship Id="rId4" Type="http://schemas.openxmlformats.org/officeDocument/2006/relationships/hyperlink" Target="https://en.wikipedia.org/wiki/-logy" TargetMode="External"/><Relationship Id="rId5" Type="http://schemas.openxmlformats.org/officeDocument/2006/relationships/hyperlink" Target="https://en.wikipedia.org/wiki/Microscopic" TargetMode="External"/><Relationship Id="rId6" Type="http://schemas.openxmlformats.org/officeDocument/2006/relationships/hyperlink" Target="https://en.wikipedia.org/wiki/Organisms" TargetMode="External"/><Relationship Id="rId7" Type="http://schemas.openxmlformats.org/officeDocument/2006/relationships/hyperlink" Target="https://en.wikipedia.org/wiki/Unicellular" TargetMode="External"/><Relationship Id="rId8" Type="http://schemas.openxmlformats.org/officeDocument/2006/relationships/hyperlink" Target="https://en.wikipedia.org/wiki/Multicellular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n.wikipedia.org/wiki/Ancient_Greek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Virology" TargetMode="External"/><Relationship Id="rId4" Type="http://schemas.openxmlformats.org/officeDocument/2006/relationships/hyperlink" Target="https://en.wikipedia.org/wiki/Mycology" TargetMode="External"/><Relationship Id="rId5" Type="http://schemas.openxmlformats.org/officeDocument/2006/relationships/hyperlink" Target="https://en.wikipedia.org/wiki/Parasitology" TargetMode="External"/><Relationship Id="rId6" Type="http://schemas.openxmlformats.org/officeDocument/2006/relationships/hyperlink" Target="https://en.wikipedia.org/wiki/Bacteriology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n.wikipedia.org/wiki/Acellular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hyperlink" Target="http://www.nature.com/subjects/biogeochemistry" TargetMode="External"/><Relationship Id="rId20" Type="http://schemas.openxmlformats.org/officeDocument/2006/relationships/hyperlink" Target="http://www.nature.com/subjects/pathogens" TargetMode="External"/><Relationship Id="rId21" Type="http://schemas.openxmlformats.org/officeDocument/2006/relationships/hyperlink" Target="http://www.nature.com/subjects/phage-biology" TargetMode="External"/><Relationship Id="rId22" Type="http://schemas.openxmlformats.org/officeDocument/2006/relationships/hyperlink" Target="http://www.nature.com/subjects/policy-and-public-health-in-microbiology" TargetMode="External"/><Relationship Id="rId23" Type="http://schemas.openxmlformats.org/officeDocument/2006/relationships/hyperlink" Target="http://www.nature.com/subjects/vaccines" TargetMode="External"/><Relationship Id="rId24" Type="http://schemas.openxmlformats.org/officeDocument/2006/relationships/hyperlink" Target="http://www.nature.com/subjects/virology" TargetMode="External"/><Relationship Id="rId10" Type="http://schemas.openxmlformats.org/officeDocument/2006/relationships/hyperlink" Target="http://www.nature.com/subjects/cellular-microbiology" TargetMode="External"/><Relationship Id="rId11" Type="http://schemas.openxmlformats.org/officeDocument/2006/relationships/hyperlink" Target="http://www.nature.com/subjects/clinical-microbiology" TargetMode="External"/><Relationship Id="rId12" Type="http://schemas.openxmlformats.org/officeDocument/2006/relationships/hyperlink" Target="http://www.nature.com/subjects/communities" TargetMode="External"/><Relationship Id="rId13" Type="http://schemas.openxmlformats.org/officeDocument/2006/relationships/hyperlink" Target="http://www.nature.com/subjects/crispr-cas-systems" TargetMode="External"/><Relationship Id="rId14" Type="http://schemas.openxmlformats.org/officeDocument/2006/relationships/hyperlink" Target="http://www.nature.com/subjects/environmental-microbiology" TargetMode="External"/><Relationship Id="rId15" Type="http://schemas.openxmlformats.org/officeDocument/2006/relationships/hyperlink" Target="http://www.nature.com/subjects/fungi" TargetMode="External"/><Relationship Id="rId16" Type="http://schemas.openxmlformats.org/officeDocument/2006/relationships/hyperlink" Target="http://www.nature.com/subjects/industrial-microbiology" TargetMode="External"/><Relationship Id="rId17" Type="http://schemas.openxmlformats.org/officeDocument/2006/relationships/hyperlink" Target="http://www.nature.com/subjects/infectious-disease-diagnostics" TargetMode="External"/><Relationship Id="rId18" Type="http://schemas.openxmlformats.org/officeDocument/2006/relationships/hyperlink" Target="http://www.nature.com/subjects/microbial-genetics" TargetMode="External"/><Relationship Id="rId19" Type="http://schemas.openxmlformats.org/officeDocument/2006/relationships/hyperlink" Target="http://www.nature.com/subjects/parasitology" TargetMode="External"/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nature.com/subjects/antimicrobials" TargetMode="External"/><Relationship Id="rId3" Type="http://schemas.openxmlformats.org/officeDocument/2006/relationships/hyperlink" Target="http://www.nature.com/subjects/applied-microbiology" TargetMode="External"/><Relationship Id="rId4" Type="http://schemas.openxmlformats.org/officeDocument/2006/relationships/hyperlink" Target="http://www.nature.com/subjects/archaea" TargetMode="External"/><Relationship Id="rId5" Type="http://schemas.openxmlformats.org/officeDocument/2006/relationships/hyperlink" Target="http://www.nature.com/subjects/bacteria" TargetMode="External"/><Relationship Id="rId6" Type="http://schemas.openxmlformats.org/officeDocument/2006/relationships/hyperlink" Target="http://www.nature.com/subjects/bacteriology" TargetMode="External"/><Relationship Id="rId7" Type="http://schemas.openxmlformats.org/officeDocument/2006/relationships/hyperlink" Target="http://www.nature.com/subjects/bacteriophages" TargetMode="External"/><Relationship Id="rId8" Type="http://schemas.openxmlformats.org/officeDocument/2006/relationships/hyperlink" Target="http://www.nature.com/subjects/biofilm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51496"/>
            <a:ext cx="7772400" cy="3998797"/>
          </a:xfrm>
        </p:spPr>
        <p:txBody>
          <a:bodyPr>
            <a:normAutofit fontScale="90000"/>
          </a:bodyPr>
          <a:lstStyle/>
          <a:p>
            <a:r>
              <a:rPr lang="es-ES" dirty="0" err="1"/>
              <a:t>mi·cro·bi·ol·o·gy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ˌ</a:t>
            </a:r>
            <a:r>
              <a:rPr lang="es-ES" dirty="0" err="1"/>
              <a:t>mīkrōˌbīˈäləjē</a:t>
            </a:r>
            <a:r>
              <a:rPr lang="es-ES" dirty="0"/>
              <a:t>/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 err="1"/>
              <a:t>noun</a:t>
            </a:r>
            <a:r>
              <a:rPr lang="es-ES" dirty="0"/>
              <a:t>: </a:t>
            </a:r>
            <a:r>
              <a:rPr lang="es-ES" b="1" dirty="0" err="1"/>
              <a:t>microbiology</a:t>
            </a:r>
            <a:r>
              <a:rPr lang="es-ES" dirty="0"/>
              <a:t/>
            </a:r>
            <a:br>
              <a:rPr lang="es-ES" dirty="0"/>
            </a:b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branch</a:t>
            </a:r>
            <a:r>
              <a:rPr lang="es-ES" dirty="0"/>
              <a:t> of </a:t>
            </a:r>
            <a:r>
              <a:rPr lang="es-ES" dirty="0" err="1"/>
              <a:t>science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deals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microorganisms</a:t>
            </a:r>
            <a:r>
              <a:rPr lang="es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8792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err="1"/>
              <a:t>Microbiology</a:t>
            </a:r>
            <a:r>
              <a:rPr lang="es-ES" dirty="0"/>
              <a:t> (</a:t>
            </a:r>
            <a:r>
              <a:rPr lang="es-ES" dirty="0" err="1"/>
              <a:t>from</a:t>
            </a:r>
            <a:r>
              <a:rPr lang="es-ES" dirty="0"/>
              <a:t> </a:t>
            </a:r>
            <a:r>
              <a:rPr lang="es-ES" sz="3600" dirty="0">
                <a:hlinkClick r:id="rId2"/>
              </a:rPr>
              <a:t>Greek μῑκρος, </a:t>
            </a:r>
            <a:r>
              <a:rPr lang="es-ES" sz="3600" i="1" dirty="0">
                <a:hlinkClick r:id="rId2"/>
              </a:rPr>
              <a:t>mīkros</a:t>
            </a:r>
            <a:r>
              <a:rPr lang="es-ES" sz="3600" dirty="0">
                <a:hlinkClick r:id="rId2"/>
              </a:rPr>
              <a:t>, "small"; βίος, </a:t>
            </a:r>
            <a:r>
              <a:rPr lang="es-ES" sz="3600" i="1" dirty="0">
                <a:hlinkClick r:id="rId2"/>
              </a:rPr>
              <a:t>bios</a:t>
            </a:r>
            <a:r>
              <a:rPr lang="es-ES" sz="3600" dirty="0">
                <a:hlinkClick r:id="rId2"/>
              </a:rPr>
              <a:t>, "</a:t>
            </a:r>
            <a:r>
              <a:rPr lang="es-ES" sz="3600" dirty="0">
                <a:hlinkClick r:id="rId3"/>
              </a:rPr>
              <a:t>life"; and -λογία, </a:t>
            </a:r>
            <a:r>
              <a:rPr lang="es-ES" sz="3600" i="1" dirty="0">
                <a:hlinkClick r:id="rId4"/>
              </a:rPr>
              <a:t>-logia</a:t>
            </a:r>
            <a:r>
              <a:rPr lang="es-ES" sz="3600" dirty="0">
                <a:hlinkClick r:id="rId4"/>
              </a:rPr>
              <a:t>) is the study of </a:t>
            </a:r>
            <a:r>
              <a:rPr lang="es-ES" sz="3600" dirty="0">
                <a:hlinkClick r:id="rId5"/>
              </a:rPr>
              <a:t>microscopic </a:t>
            </a:r>
            <a:r>
              <a:rPr lang="es-ES" sz="3600" dirty="0">
                <a:hlinkClick r:id="rId6"/>
              </a:rPr>
              <a:t>organisms, those being </a:t>
            </a:r>
            <a:r>
              <a:rPr lang="es-ES" sz="3600" dirty="0">
                <a:hlinkClick r:id="rId7"/>
              </a:rPr>
              <a:t>unicellular (single cell), </a:t>
            </a:r>
            <a:r>
              <a:rPr lang="es-ES" sz="3600" dirty="0">
                <a:hlinkClick r:id="rId8"/>
              </a:rPr>
              <a:t>multicellular (cell colony), or </a:t>
            </a:r>
            <a:r>
              <a:rPr lang="es-ES" sz="3600" dirty="0"/>
              <a:t>acellular (lacking cells)</a:t>
            </a:r>
            <a:r>
              <a:rPr lang="es-ES" sz="3600" dirty="0" smtClean="0"/>
              <a:t>.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849206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4000" dirty="0">
                <a:hlinkClick r:id="rId2"/>
              </a:rPr>
              <a:t>Microbiology encompasses numerous sub-disciplines including </a:t>
            </a:r>
            <a:r>
              <a:rPr lang="es-ES" sz="4000" dirty="0">
                <a:hlinkClick r:id="rId3"/>
              </a:rPr>
              <a:t>virology, </a:t>
            </a:r>
            <a:r>
              <a:rPr lang="es-ES" sz="4000" dirty="0">
                <a:hlinkClick r:id="rId4"/>
              </a:rPr>
              <a:t>mycology, </a:t>
            </a:r>
            <a:r>
              <a:rPr lang="es-ES" sz="4000" dirty="0" err="1" smtClean="0">
                <a:hlinkClick r:id="rId5"/>
              </a:rPr>
              <a:t>pa</a:t>
            </a:r>
            <a:r>
              <a:rPr lang="es-ES" sz="4000" dirty="0" err="1">
                <a:hlinkClick r:id="rId5"/>
              </a:rPr>
              <a:t>rasitology</a:t>
            </a:r>
            <a:r>
              <a:rPr lang="es-ES" sz="4000" dirty="0">
                <a:hlinkClick r:id="rId5"/>
              </a:rPr>
              <a:t>, and </a:t>
            </a:r>
            <a:r>
              <a:rPr lang="es-ES" sz="4000" dirty="0">
                <a:hlinkClick r:id="rId6"/>
              </a:rPr>
              <a:t>bacteriology.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3972829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err="1"/>
              <a:t>Microbiology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study</a:t>
            </a:r>
            <a:r>
              <a:rPr lang="es-ES" dirty="0"/>
              <a:t> of </a:t>
            </a:r>
            <a:r>
              <a:rPr lang="es-ES" dirty="0" err="1"/>
              <a:t>microscopic</a:t>
            </a:r>
            <a:r>
              <a:rPr lang="es-ES" dirty="0"/>
              <a:t> </a:t>
            </a:r>
            <a:r>
              <a:rPr lang="es-ES" dirty="0" err="1"/>
              <a:t>organisms</a:t>
            </a:r>
            <a:r>
              <a:rPr lang="es-ES" dirty="0"/>
              <a:t>, </a:t>
            </a:r>
            <a:r>
              <a:rPr lang="es-ES" dirty="0" err="1"/>
              <a:t>such</a:t>
            </a:r>
            <a:r>
              <a:rPr lang="es-ES" dirty="0"/>
              <a:t> as bacteria, </a:t>
            </a:r>
            <a:r>
              <a:rPr lang="es-ES" dirty="0" err="1"/>
              <a:t>viruses</a:t>
            </a:r>
            <a:r>
              <a:rPr lang="es-ES" dirty="0"/>
              <a:t>, </a:t>
            </a:r>
            <a:r>
              <a:rPr lang="es-ES" dirty="0" err="1"/>
              <a:t>archaea</a:t>
            </a:r>
            <a:r>
              <a:rPr lang="es-ES" dirty="0"/>
              <a:t>, </a:t>
            </a:r>
            <a:r>
              <a:rPr lang="es-ES" dirty="0" err="1"/>
              <a:t>fungi</a:t>
            </a:r>
            <a:r>
              <a:rPr lang="es-ES" dirty="0"/>
              <a:t> and </a:t>
            </a:r>
            <a:r>
              <a:rPr lang="es-ES" dirty="0" err="1"/>
              <a:t>protozoa</a:t>
            </a:r>
            <a:r>
              <a:rPr lang="es-ES" dirty="0"/>
              <a:t>. </a:t>
            </a:r>
            <a:r>
              <a:rPr lang="es-ES" dirty="0" err="1"/>
              <a:t>This</a:t>
            </a:r>
            <a:r>
              <a:rPr lang="es-ES" dirty="0"/>
              <a:t> discipline </a:t>
            </a:r>
            <a:r>
              <a:rPr lang="es-ES" dirty="0" err="1"/>
              <a:t>includes</a:t>
            </a:r>
            <a:r>
              <a:rPr lang="es-ES" dirty="0"/>
              <a:t> fundamental </a:t>
            </a:r>
            <a:r>
              <a:rPr lang="es-ES" dirty="0" err="1"/>
              <a:t>research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biochemistry</a:t>
            </a:r>
            <a:r>
              <a:rPr lang="es-ES" dirty="0"/>
              <a:t>, </a:t>
            </a:r>
            <a:r>
              <a:rPr lang="es-ES" dirty="0" err="1"/>
              <a:t>physiology</a:t>
            </a:r>
            <a:r>
              <a:rPr lang="es-ES" dirty="0"/>
              <a:t>, </a:t>
            </a:r>
            <a:r>
              <a:rPr lang="es-ES" dirty="0" err="1"/>
              <a:t>cell</a:t>
            </a:r>
            <a:r>
              <a:rPr lang="es-ES" dirty="0"/>
              <a:t> </a:t>
            </a:r>
            <a:r>
              <a:rPr lang="es-ES" dirty="0" err="1"/>
              <a:t>biology</a:t>
            </a:r>
            <a:r>
              <a:rPr lang="es-ES" dirty="0"/>
              <a:t>, </a:t>
            </a:r>
            <a:r>
              <a:rPr lang="es-ES" dirty="0" err="1"/>
              <a:t>ecology</a:t>
            </a:r>
            <a:r>
              <a:rPr lang="es-ES" dirty="0"/>
              <a:t>, </a:t>
            </a:r>
            <a:r>
              <a:rPr lang="es-ES" dirty="0" err="1"/>
              <a:t>evolution</a:t>
            </a:r>
            <a:r>
              <a:rPr lang="es-ES" dirty="0"/>
              <a:t> and </a:t>
            </a:r>
            <a:r>
              <a:rPr lang="es-ES" dirty="0" err="1"/>
              <a:t>clinical</a:t>
            </a:r>
            <a:r>
              <a:rPr lang="es-ES" dirty="0"/>
              <a:t> </a:t>
            </a:r>
            <a:r>
              <a:rPr lang="es-ES" dirty="0" err="1"/>
              <a:t>aspects</a:t>
            </a:r>
            <a:r>
              <a:rPr lang="es-ES" dirty="0"/>
              <a:t> of </a:t>
            </a:r>
            <a:r>
              <a:rPr lang="es-ES" dirty="0" err="1"/>
              <a:t>microorganisms</a:t>
            </a:r>
            <a:r>
              <a:rPr lang="es-ES" dirty="0"/>
              <a:t>, </a:t>
            </a:r>
            <a:r>
              <a:rPr lang="es-ES" dirty="0" err="1"/>
              <a:t>including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host response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these</a:t>
            </a:r>
            <a:r>
              <a:rPr lang="es-ES" dirty="0"/>
              <a:t> </a:t>
            </a:r>
            <a:r>
              <a:rPr lang="es-ES" dirty="0" err="1"/>
              <a:t>agents</a:t>
            </a:r>
            <a:r>
              <a:rPr lang="es-ES" dirty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34125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5900" y="489754"/>
            <a:ext cx="5613734" cy="5045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057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354" y="1003514"/>
            <a:ext cx="5659638" cy="4239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711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err="1"/>
              <a:t>Related</a:t>
            </a:r>
            <a:r>
              <a:rPr lang="es-ES" b="1" dirty="0"/>
              <a:t> </a:t>
            </a:r>
            <a:r>
              <a:rPr lang="es-ES" b="1" dirty="0" err="1"/>
              <a:t>Subjects</a:t>
            </a:r>
            <a:r>
              <a:rPr lang="es-ES" b="1" dirty="0"/>
              <a:t/>
            </a:r>
            <a:br>
              <a:rPr lang="es-ES" b="1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>
                <a:hlinkClick r:id="rId2"/>
              </a:rPr>
              <a:t>Antimicrobials</a:t>
            </a:r>
          </a:p>
          <a:p>
            <a:r>
              <a:rPr lang="es-ES" dirty="0"/>
              <a:t>		</a:t>
            </a:r>
            <a:r>
              <a:rPr lang="es-ES" dirty="0">
                <a:hlinkClick r:id="rId3"/>
              </a:rPr>
              <a:t>Applied microbiology</a:t>
            </a:r>
          </a:p>
          <a:p>
            <a:r>
              <a:rPr lang="es-ES" dirty="0"/>
              <a:t>		</a:t>
            </a:r>
            <a:r>
              <a:rPr lang="es-ES" dirty="0">
                <a:hlinkClick r:id="rId4"/>
              </a:rPr>
              <a:t>Archaea</a:t>
            </a:r>
          </a:p>
          <a:p>
            <a:r>
              <a:rPr lang="es-ES" dirty="0"/>
              <a:t>		</a:t>
            </a:r>
            <a:r>
              <a:rPr lang="es-ES" dirty="0">
                <a:hlinkClick r:id="rId5"/>
              </a:rPr>
              <a:t>Bacteria</a:t>
            </a:r>
          </a:p>
          <a:p>
            <a:r>
              <a:rPr lang="es-ES" dirty="0"/>
              <a:t>		</a:t>
            </a:r>
            <a:r>
              <a:rPr lang="es-ES" dirty="0">
                <a:hlinkClick r:id="rId6"/>
              </a:rPr>
              <a:t>Bacteriology</a:t>
            </a:r>
          </a:p>
          <a:p>
            <a:r>
              <a:rPr lang="es-ES" dirty="0"/>
              <a:t>		</a:t>
            </a:r>
            <a:r>
              <a:rPr lang="es-ES" dirty="0">
                <a:hlinkClick r:id="rId7"/>
              </a:rPr>
              <a:t>Bacteriophages</a:t>
            </a:r>
          </a:p>
          <a:p>
            <a:r>
              <a:rPr lang="es-ES" dirty="0"/>
              <a:t>		</a:t>
            </a:r>
            <a:r>
              <a:rPr lang="es-ES" dirty="0">
                <a:hlinkClick r:id="rId8"/>
              </a:rPr>
              <a:t>Biofilms</a:t>
            </a:r>
          </a:p>
          <a:p>
            <a:r>
              <a:rPr lang="es-ES" dirty="0"/>
              <a:t>		</a:t>
            </a:r>
            <a:r>
              <a:rPr lang="es-ES" dirty="0">
                <a:hlinkClick r:id="rId9"/>
              </a:rPr>
              <a:t>Biogeochemistry</a:t>
            </a:r>
          </a:p>
          <a:p>
            <a:r>
              <a:rPr lang="es-ES" dirty="0"/>
              <a:t>		</a:t>
            </a:r>
            <a:r>
              <a:rPr lang="es-ES" dirty="0">
                <a:hlinkClick r:id="rId10"/>
              </a:rPr>
              <a:t>Cellular microbiology</a:t>
            </a:r>
          </a:p>
          <a:p>
            <a:r>
              <a:rPr lang="es-ES" dirty="0"/>
              <a:t>		</a:t>
            </a:r>
            <a:r>
              <a:rPr lang="es-ES" dirty="0">
                <a:hlinkClick r:id="rId11"/>
              </a:rPr>
              <a:t>Clinical microbiology</a:t>
            </a:r>
          </a:p>
          <a:p>
            <a:r>
              <a:rPr lang="es-ES" dirty="0"/>
              <a:t>		</a:t>
            </a:r>
            <a:r>
              <a:rPr lang="es-ES" dirty="0">
                <a:hlinkClick r:id="rId12"/>
              </a:rPr>
              <a:t>Microbial communities</a:t>
            </a:r>
          </a:p>
          <a:p>
            <a:r>
              <a:rPr lang="es-ES" dirty="0"/>
              <a:t>		</a:t>
            </a:r>
            <a:r>
              <a:rPr lang="es-ES" dirty="0">
                <a:hlinkClick r:id="rId13"/>
              </a:rPr>
              <a:t>CRISPR-Cas systems</a:t>
            </a:r>
          </a:p>
          <a:p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>
                <a:hlinkClick r:id="rId14"/>
              </a:rPr>
              <a:t>Environmental microbiology</a:t>
            </a:r>
          </a:p>
          <a:p>
            <a:r>
              <a:rPr lang="es-ES" dirty="0"/>
              <a:t>		</a:t>
            </a:r>
            <a:r>
              <a:rPr lang="es-ES" dirty="0">
                <a:hlinkClick r:id="rId15"/>
              </a:rPr>
              <a:t>Fungi</a:t>
            </a:r>
          </a:p>
          <a:p>
            <a:r>
              <a:rPr lang="es-ES" dirty="0"/>
              <a:t>		</a:t>
            </a:r>
            <a:r>
              <a:rPr lang="es-ES" dirty="0">
                <a:hlinkClick r:id="rId16"/>
              </a:rPr>
              <a:t>Industrial microbiology</a:t>
            </a:r>
          </a:p>
          <a:p>
            <a:r>
              <a:rPr lang="es-ES" dirty="0"/>
              <a:t>		</a:t>
            </a:r>
            <a:r>
              <a:rPr lang="es-ES" dirty="0">
                <a:hlinkClick r:id="rId17"/>
              </a:rPr>
              <a:t>Infectious-disease diagnostics</a:t>
            </a:r>
          </a:p>
          <a:p>
            <a:r>
              <a:rPr lang="es-ES" dirty="0"/>
              <a:t>		</a:t>
            </a:r>
            <a:r>
              <a:rPr lang="es-ES" dirty="0">
                <a:hlinkClick r:id="rId18"/>
              </a:rPr>
              <a:t>Microbial genetics</a:t>
            </a:r>
          </a:p>
          <a:p>
            <a:r>
              <a:rPr lang="es-ES" dirty="0"/>
              <a:t>		</a:t>
            </a:r>
            <a:r>
              <a:rPr lang="es-ES" dirty="0">
                <a:hlinkClick r:id="rId19"/>
              </a:rPr>
              <a:t>Parasitology</a:t>
            </a:r>
          </a:p>
          <a:p>
            <a:r>
              <a:rPr lang="es-ES" dirty="0"/>
              <a:t>		</a:t>
            </a:r>
            <a:r>
              <a:rPr lang="es-ES" dirty="0">
                <a:hlinkClick r:id="rId20"/>
              </a:rPr>
              <a:t>Pathogens</a:t>
            </a:r>
          </a:p>
          <a:p>
            <a:r>
              <a:rPr lang="es-ES" dirty="0"/>
              <a:t>		</a:t>
            </a:r>
            <a:r>
              <a:rPr lang="es-ES" dirty="0">
                <a:hlinkClick r:id="rId21"/>
              </a:rPr>
              <a:t>Phage biology</a:t>
            </a:r>
          </a:p>
          <a:p>
            <a:r>
              <a:rPr lang="es-ES" dirty="0"/>
              <a:t>		</a:t>
            </a:r>
            <a:r>
              <a:rPr lang="es-ES" dirty="0">
                <a:hlinkClick r:id="rId22"/>
              </a:rPr>
              <a:t>Policy and public health in microbiology</a:t>
            </a:r>
          </a:p>
          <a:p>
            <a:r>
              <a:rPr lang="es-ES" dirty="0"/>
              <a:t>		</a:t>
            </a:r>
            <a:r>
              <a:rPr lang="es-ES" dirty="0">
                <a:hlinkClick r:id="rId23"/>
              </a:rPr>
              <a:t>Vaccines</a:t>
            </a:r>
          </a:p>
          <a:p>
            <a:r>
              <a:rPr lang="es-ES" dirty="0"/>
              <a:t>		</a:t>
            </a:r>
            <a:r>
              <a:rPr lang="es-ES" dirty="0">
                <a:hlinkClick r:id="rId24"/>
              </a:rPr>
              <a:t>Virology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6365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129</Words>
  <Application>Microsoft Macintosh PowerPoint</Application>
  <PresentationFormat>Presentación en pantalla (4:3)</PresentationFormat>
  <Paragraphs>29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mi·cro·bi·ol·o·gy ˌmīkrōˌbīˈäləjē/  noun: microbiology the branch of science that deals with microorganisms.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Related Subjects </vt:lpstr>
    </vt:vector>
  </TitlesOfParts>
  <Company>USP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mi·cro·bi·ol·o·gy ˌmīkrōˌbīˈäləjē/  noun: microbiology the branch of science that deals with microorganisms.</dc:title>
  <dc:creator>Gabriel Padilla</dc:creator>
  <cp:lastModifiedBy>Gabriel Padilla</cp:lastModifiedBy>
  <cp:revision>6</cp:revision>
  <dcterms:created xsi:type="dcterms:W3CDTF">2017-08-29T00:17:22Z</dcterms:created>
  <dcterms:modified xsi:type="dcterms:W3CDTF">2017-08-29T00:54:39Z</dcterms:modified>
</cp:coreProperties>
</file>