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2" r:id="rId4"/>
    <p:sldId id="261" r:id="rId5"/>
    <p:sldId id="259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86" r:id="rId22"/>
    <p:sldId id="276" r:id="rId23"/>
    <p:sldId id="278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5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F3A78-0440-453C-B6FD-B1A1A33F220C}" type="datetimeFigureOut">
              <a:rPr lang="pt-BR" smtClean="0"/>
              <a:t>22/03/20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BD89-BCF9-4075-9EEA-76A251B446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6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Correta</a:t>
            </a:r>
            <a:r>
              <a:rPr lang="en-US" dirty="0" smtClean="0"/>
              <a:t> 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Hormônio folículo estimulante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2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Resposta </a:t>
            </a:r>
            <a:r>
              <a:rPr lang="pt-BR" b="1" dirty="0" err="1" smtClean="0"/>
              <a:t>B</a:t>
            </a:r>
            <a:r>
              <a:rPr lang="pt-BR" b="1" dirty="0" smtClean="0"/>
              <a:t> </a:t>
            </a:r>
            <a:r>
              <a:rPr lang="pt-BR" sz="1200" dirty="0" smtClean="0"/>
              <a:t>Puberdade precoce</a:t>
            </a:r>
          </a:p>
          <a:p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0DC4-29A8-4963-AC3A-CAB8DB3B56E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77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baseline="0" dirty="0" smtClean="0"/>
              <a:t>Alternativa 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0DC4-29A8-4963-AC3A-CAB8DB3B56E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22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0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0DC4-29A8-4963-AC3A-CAB8DB3B56E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32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FF0000"/>
                </a:solidFill>
              </a:rPr>
              <a:t>Resposta</a:t>
            </a:r>
            <a:r>
              <a:rPr lang="pt-BR" b="1" baseline="0" dirty="0" smtClean="0">
                <a:solidFill>
                  <a:srgbClr val="FF0000"/>
                </a:solidFill>
              </a:rPr>
              <a:t> C </a:t>
            </a:r>
            <a:r>
              <a:rPr lang="pt-BR" sz="1200" dirty="0" smtClean="0"/>
              <a:t>Prescrever Análogo de </a:t>
            </a:r>
            <a:r>
              <a:rPr lang="pt-BR" sz="1200" dirty="0" err="1" smtClean="0"/>
              <a:t>GnRH</a:t>
            </a:r>
            <a:endParaRPr lang="pt-BR" sz="1200" dirty="0" smtClean="0"/>
          </a:p>
          <a:p>
            <a:endParaRPr lang="pt-BR" b="1" baseline="0" dirty="0" smtClean="0">
              <a:solidFill>
                <a:srgbClr val="FF0000"/>
              </a:solidFill>
            </a:endParaRPr>
          </a:p>
          <a:p>
            <a:endParaRPr lang="pt-BR" b="1" baseline="0" dirty="0" smtClean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0DC4-29A8-4963-AC3A-CAB8DB3B56E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16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6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5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Correta</a:t>
            </a:r>
            <a:r>
              <a:rPr lang="en-US" b="1" dirty="0" smtClean="0"/>
              <a:t> B </a:t>
            </a:r>
            <a:r>
              <a:rPr lang="pt-BR" sz="1200" smtClean="0">
                <a:latin typeface="Arial" panose="020B0604020202020204" pitchFamily="34" charset="0"/>
                <a:cs typeface="Arial" panose="020B0604020202020204" pitchFamily="34" charset="0"/>
              </a:rPr>
              <a:t>Síndrome dos ovários policísticos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40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Correta</a:t>
            </a:r>
            <a:r>
              <a:rPr lang="en-US" dirty="0" smtClean="0"/>
              <a:t> D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Anticoncepcional oral combinado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29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Correta</a:t>
            </a:r>
            <a:r>
              <a:rPr lang="en-US" dirty="0" smtClean="0"/>
              <a:t> C</a:t>
            </a:r>
            <a:r>
              <a:rPr lang="en-US" baseline="0" dirty="0" smtClean="0"/>
              <a:t>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Amenorreia primária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18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Correta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48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Correta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09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Correta: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Disgenesia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gonadal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hipogonadismo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hipogonadotrófico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BD89-BCF9-4075-9EEA-76A251B446D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D44B-FA3E-D045-907D-781E0F852FC4}" type="datetimeFigureOut">
              <a:rPr lang="en-US" smtClean="0"/>
              <a:t>22/03/20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66EF-D8D5-984A-A8CE-BED4F885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5153" y="21091"/>
            <a:ext cx="3977235" cy="509133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</a:rPr>
              <a:t>CASO CLÍNICO  </a:t>
            </a:r>
            <a:r>
              <a:rPr lang="en-US" sz="2000" b="1" dirty="0" smtClean="0">
                <a:solidFill>
                  <a:schemeClr val="accent1"/>
                </a:solidFill>
              </a:rPr>
              <a:t>SOP -  ADOLESCÊNCIA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167" y="466090"/>
            <a:ext cx="8904514" cy="534399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Queixa principal: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Acne na adolescência.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HPMA: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Adolescente de 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anos, branca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encaminhada pelo dermatologista para avaliação hormonal devido à persistência de acne mesmo após tratamento dermatológico. Refere que desde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menarca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aos 12 anos, menstrua a cada 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meses, com duração de 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dias.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sexarca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porém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 namorado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há 1 mês.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 dieta ou atividade física.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Pessoais: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doenças ou cirurgias prévias e não usa medicação.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Nasceu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parto normal sem intercorrências,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peso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2.400g.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história de diabetes do tipo 2 e hipertensão arterial. Nega outras doenças na família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Exame físico: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IMC: 32kg/m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PA: 100/60 mmHg, circunferência abdominal 100 cm.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Acne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pápulo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-pustulosa (grau II) intensa em todo o rosto, região peitoral e dorso. Ausência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acantose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nigricans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 de alopecia.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Ferriman-Gallway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Tanner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M5 P5. 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Abdome: sem massas palpáveis, indolor.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Exame ginecológico com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formações labiais normais, hímen  íntegro com forma anular. </a:t>
            </a:r>
          </a:p>
        </p:txBody>
      </p:sp>
    </p:spTree>
    <p:extLst>
      <p:ext uri="{BB962C8B-B14F-4D97-AF65-F5344CB8AC3E}">
        <p14:creationId xmlns:p14="http://schemas.microsoft.com/office/powerpoint/2010/main" val="225316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892" y="217994"/>
            <a:ext cx="4636737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Genitália Externa 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85" y="1473637"/>
            <a:ext cx="40671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0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1802" y="274638"/>
            <a:ext cx="7205957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hipótese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1802" y="1940066"/>
            <a:ext cx="7141221" cy="351396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puberal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Puberdade atrasada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Amenorreia primária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Amenorreia secundaria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2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1802" y="274638"/>
            <a:ext cx="7205957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principal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elucidar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1802" y="1940066"/>
            <a:ext cx="7141221" cy="35139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Hormônio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folículo estimulante 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Ultrassonografia pélvica 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Testosterona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Ressonância magnética sela túrcica 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1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2140" y="861423"/>
            <a:ext cx="7994958" cy="4525962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Queixa principal: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Adolescente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 procurou atendimento ginecológico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nunca menstruou.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HPMA: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aciente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efere ausência do desenvolvimento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mamas. Apresenta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pilificação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axila e vulva desde os 9 anos. Nega sangramento vaginal. Não teve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sexarca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Nega outras queixas.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pessoais: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Nega antecedentes de doenças ou cirurgias. Frequenta academia 3 vezes na semana.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irmã de 12 anos, a qual menstruou recentemente.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efere que a mãe teve menarca aos 12 anos. Nega presença de doença crônica ou degenerativa na família.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 físico: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Mucosa coradas,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statura no percentil 50, IMC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22kg/m</a:t>
            </a:r>
            <a:r>
              <a:rPr lang="pt-B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PA: 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/70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mmHg, Abdome sem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anormalidades e circunferência abdominal 74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Tanner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M1 P4.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enitália externa feminina 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púbere.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4373" y="21091"/>
            <a:ext cx="4643619" cy="509133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</a:rPr>
              <a:t>CASO CLÍNICO  </a:t>
            </a:r>
            <a:r>
              <a:rPr lang="en-US" sz="2000" b="1" dirty="0" smtClean="0">
                <a:solidFill>
                  <a:schemeClr val="accent1"/>
                </a:solidFill>
              </a:rPr>
              <a:t>AMENORREIA PRIMÁRIA DG 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23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5005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1913" y="576262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  <a:effectLst/>
                <a:latin typeface="Arial" pitchFamily="34" charset="0"/>
              </a:rPr>
              <a:t>ESTADIAMENTO DE TANNER E MARSHAL</a:t>
            </a:r>
          </a:p>
        </p:txBody>
      </p:sp>
      <p:pic>
        <p:nvPicPr>
          <p:cNvPr id="6" name="Picture 4" descr="f23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96975"/>
            <a:ext cx="296386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515356" y="3687080"/>
            <a:ext cx="1788340" cy="2006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17225" y="1339579"/>
            <a:ext cx="2963862" cy="995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7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892" y="217994"/>
            <a:ext cx="4636737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Genitália Externa 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98317"/>
              </p:ext>
            </p:extLst>
          </p:nvPr>
        </p:nvGraphicFramePr>
        <p:xfrm>
          <a:off x="2931083" y="1412875"/>
          <a:ext cx="3224212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Foto do Photo Editor" r:id="rId3" imgW="5638095" imgH="8535591" progId="MSPhotoEd.3">
                  <p:embed/>
                </p:oleObj>
              </mc:Choice>
              <mc:Fallback>
                <p:oleObj name="Foto do Photo Editor" r:id="rId3" imgW="5638095" imgH="85355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083" y="1412875"/>
                        <a:ext cx="3224212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76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1802" y="274638"/>
            <a:ext cx="7205957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hipótese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1802" y="1940066"/>
            <a:ext cx="7141221" cy="351396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puberal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normal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Puberdade atrasada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Amenorreia primária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Amenorreia secundaria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7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1802" y="274638"/>
            <a:ext cx="7205957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possíveis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etiológicas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921" y="1940066"/>
            <a:ext cx="8470005" cy="35139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Malformação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mulleriana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Feminilização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Disgenesia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gonadal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hipogonadismo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hipogonadotrófico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Hiperplasia adrenal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congenita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tumor adrenal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dos ovários policísticos ou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hiperprolactinemia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5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596" y="274638"/>
            <a:ext cx="8222470" cy="1501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principal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laboratorial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ausência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sexuais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5791" y="1940066"/>
            <a:ext cx="7141221" cy="35139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Hormônio folículo estimulante 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Ultrassonografia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pélvica 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Cariótipo de sangue periférico</a:t>
            </a:r>
          </a:p>
          <a:p>
            <a:pPr marL="457200" indent="-457200">
              <a:lnSpc>
                <a:spcPct val="200000"/>
              </a:lnSpc>
              <a:buFont typeface="Arial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Ressonância magnética sela túrcica 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2140" y="1065901"/>
            <a:ext cx="7994958" cy="5057602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Queixa principal: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 de 6 anos e 6 meses com aparecimento de mamas há 2 meses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HPMA: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ãe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 que criança iniciou o desenvolvimento de mamas e pelos há cerca de 2 meses. Nega sangramento vaginal. Nega outras queixas.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pessoais: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Nega antecedentes de doenças ou cirurgias.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irmã de 8 anos, sem desenvolvimento de caracteres sexuais. Nega presença de doença crônica ou degenerativa na família.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 físico: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Mucosa coradas,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Estadiamento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Tanner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M3 P2.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enitália externa feminina 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púbere. Curva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peso no percentil 50,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curva de estatura no gráfico a seguir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4373" y="21091"/>
            <a:ext cx="4643619" cy="50913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</a:rPr>
              <a:t>CASO CLÍNICO  </a:t>
            </a:r>
            <a:r>
              <a:rPr lang="en-US" sz="2000" b="1" dirty="0" smtClean="0">
                <a:solidFill>
                  <a:schemeClr val="accent1"/>
                </a:solidFill>
              </a:rPr>
              <a:t>PUBERDADE PRECOCE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8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02" y="1488933"/>
            <a:ext cx="4145837" cy="46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3665684" y="1618405"/>
            <a:ext cx="712099" cy="801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07714" y="2442442"/>
            <a:ext cx="957970" cy="801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887500" y="4497821"/>
            <a:ext cx="712099" cy="801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5594" y="479158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altLang="pt-BR" sz="2400" b="1" dirty="0" smtClean="0">
                <a:solidFill>
                  <a:schemeClr val="tx2"/>
                </a:solidFill>
                <a:latin typeface="Arial" pitchFamily="34" charset="0"/>
              </a:rPr>
              <a:t>ÍNDICE DE FERRIMAN E GALLWAY = 4</a:t>
            </a:r>
            <a:endParaRPr lang="pt-BR" altLang="pt-BR" sz="2400" b="1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23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5005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1913" y="576262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  <a:effectLst/>
                <a:latin typeface="Arial" pitchFamily="34" charset="0"/>
              </a:rPr>
              <a:t>ESTADIAMENTO DE TANNER E MARSHAL</a:t>
            </a:r>
          </a:p>
        </p:txBody>
      </p:sp>
      <p:pic>
        <p:nvPicPr>
          <p:cNvPr id="6" name="Picture 4" descr="f23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96975"/>
            <a:ext cx="296386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5757881" y="2169638"/>
            <a:ext cx="1474450" cy="1919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17225" y="3093785"/>
            <a:ext cx="2963862" cy="995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61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892" y="217994"/>
            <a:ext cx="4636737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Genitália Externa </a:t>
            </a:r>
            <a:endParaRPr lang="pt-B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25322"/>
              </p:ext>
            </p:extLst>
          </p:nvPr>
        </p:nvGraphicFramePr>
        <p:xfrm>
          <a:off x="2931083" y="1412875"/>
          <a:ext cx="3224212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Foto do Photo Editor" r:id="rId3" imgW="5638095" imgH="8535591" progId="MSPhotoEd.3">
                  <p:embed/>
                </p:oleObj>
              </mc:Choice>
              <mc:Fallback>
                <p:oleObj name="Foto do Photo Editor" r:id="rId3" imgW="5638095" imgH="85355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083" y="1412875"/>
                        <a:ext cx="3224212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9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7038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Curva de </a:t>
            </a:r>
            <a:r>
              <a:rPr lang="pt-BR" b="1" dirty="0">
                <a:solidFill>
                  <a:schemeClr val="tx2"/>
                </a:solidFill>
              </a:rPr>
              <a:t>crescimento da </a:t>
            </a:r>
            <a:r>
              <a:rPr lang="pt-BR" b="1" dirty="0" smtClean="0">
                <a:solidFill>
                  <a:schemeClr val="tx2"/>
                </a:solidFill>
              </a:rPr>
              <a:t>criança 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9" y="1732662"/>
            <a:ext cx="7015435" cy="48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0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30327" y="936706"/>
            <a:ext cx="6926221" cy="50899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000000"/>
                </a:solidFill>
              </a:rPr>
              <a:t>1 - Qual a hipótese diagnóstica mais provável?</a:t>
            </a:r>
          </a:p>
          <a:p>
            <a:pPr marL="0" indent="0">
              <a:buNone/>
            </a:pPr>
            <a:endParaRPr lang="pt-BR" sz="3600" dirty="0" smtClean="0">
              <a:solidFill>
                <a:srgbClr val="CC33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a) Telarca Isolada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b) Puberdade precoce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c) </a:t>
            </a:r>
            <a:r>
              <a:rPr lang="pt-BR" sz="3600" dirty="0" err="1" smtClean="0"/>
              <a:t>Pubarca</a:t>
            </a:r>
            <a:r>
              <a:rPr lang="pt-BR" sz="3600" dirty="0" smtClean="0"/>
              <a:t> precoce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d) Processo </a:t>
            </a:r>
            <a:r>
              <a:rPr lang="pt-BR" sz="3600" dirty="0" err="1" smtClean="0"/>
              <a:t>puberal</a:t>
            </a:r>
            <a:r>
              <a:rPr lang="pt-BR" sz="3600" dirty="0" smtClean="0"/>
              <a:t> normal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9895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21772" y="760765"/>
            <a:ext cx="8229600" cy="537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0000"/>
                </a:solidFill>
              </a:rPr>
              <a:t>2 - Quais exames hormonais </a:t>
            </a:r>
            <a:r>
              <a:rPr lang="pt-BR" sz="3200" b="1" dirty="0">
                <a:solidFill>
                  <a:srgbClr val="000000"/>
                </a:solidFill>
              </a:rPr>
              <a:t>são necessários para </a:t>
            </a:r>
            <a:r>
              <a:rPr lang="pt-BR" sz="3200" b="1" dirty="0" smtClean="0">
                <a:solidFill>
                  <a:srgbClr val="000000"/>
                </a:solidFill>
              </a:rPr>
              <a:t>a propedêutica INICIAL desta criança?</a:t>
            </a:r>
          </a:p>
          <a:p>
            <a:endParaRPr lang="pt-BR" sz="3200" dirty="0" smtClean="0"/>
          </a:p>
          <a:p>
            <a:pPr marL="514350" indent="-514350">
              <a:lnSpc>
                <a:spcPct val="150000"/>
              </a:lnSpc>
              <a:buClrTx/>
              <a:buSzPct val="100000"/>
              <a:buFont typeface="+mj-lt"/>
              <a:buAutoNum type="alphaLcParenR"/>
            </a:pPr>
            <a:r>
              <a:rPr lang="pt-BR" sz="3200" dirty="0" smtClean="0"/>
              <a:t>LH, Estradiol, </a:t>
            </a:r>
            <a:r>
              <a:rPr lang="pt-BR" dirty="0" smtClean="0"/>
              <a:t>TSH </a:t>
            </a:r>
            <a:endParaRPr lang="pt-BR" sz="3200" dirty="0" smtClean="0"/>
          </a:p>
          <a:p>
            <a:pPr marL="514350" indent="-514350">
              <a:lnSpc>
                <a:spcPct val="150000"/>
              </a:lnSpc>
              <a:buClrTx/>
              <a:buSzPct val="100000"/>
              <a:buFont typeface="+mj-lt"/>
              <a:buAutoNum type="alphaLcParenR"/>
            </a:pPr>
            <a:r>
              <a:rPr lang="pt-BR" sz="3200" dirty="0" smtClean="0"/>
              <a:t>FSH, Estradiol, cortisol</a:t>
            </a:r>
          </a:p>
          <a:p>
            <a:pPr marL="514350" indent="-514350">
              <a:lnSpc>
                <a:spcPct val="150000"/>
              </a:lnSpc>
              <a:buClrTx/>
              <a:buSzPct val="100000"/>
              <a:buFont typeface="+mj-lt"/>
              <a:buAutoNum type="alphaLcParenR"/>
            </a:pPr>
            <a:r>
              <a:rPr lang="pt-BR" sz="3200" dirty="0" smtClean="0"/>
              <a:t>Testosterona, cortisol,  TSH</a:t>
            </a:r>
          </a:p>
          <a:p>
            <a:pPr marL="514350" indent="-514350">
              <a:lnSpc>
                <a:spcPct val="150000"/>
              </a:lnSpc>
              <a:buClrTx/>
              <a:buSzPct val="100000"/>
              <a:buFont typeface="+mj-lt"/>
              <a:buAutoNum type="alphaLcParenR"/>
            </a:pPr>
            <a:r>
              <a:rPr lang="pt-BR" sz="3200" dirty="0" smtClean="0"/>
              <a:t>FSH, LH, Testosterona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033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5" y="377081"/>
            <a:ext cx="8558777" cy="6176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R</a:t>
            </a:r>
            <a:r>
              <a:rPr lang="pt-BR" sz="3200" b="1" dirty="0" smtClean="0"/>
              <a:t>esultado de exames complementares: </a:t>
            </a:r>
          </a:p>
          <a:p>
            <a:pPr marL="0" indent="0">
              <a:buNone/>
            </a:pPr>
            <a:endParaRPr lang="pt-BR" sz="3200" b="1" dirty="0" smtClean="0"/>
          </a:p>
          <a:p>
            <a:r>
              <a:rPr lang="pt-BR" sz="3200" dirty="0" smtClean="0"/>
              <a:t>TSH= 0,9mIU/ml (</a:t>
            </a:r>
            <a:r>
              <a:rPr lang="pt-BR" dirty="0" smtClean="0"/>
              <a:t>normal</a:t>
            </a:r>
            <a:r>
              <a:rPr lang="pt-BR" sz="3200" dirty="0" smtClean="0"/>
              <a:t>=0,4-4,0mIU/</a:t>
            </a:r>
            <a:r>
              <a:rPr lang="pt-BR" sz="3200" dirty="0" err="1" smtClean="0"/>
              <a:t>mL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LH=5,0mIU/ml </a:t>
            </a:r>
            <a:r>
              <a:rPr lang="pt-BR" dirty="0" smtClean="0"/>
              <a:t>(normal</a:t>
            </a:r>
            <a:r>
              <a:rPr lang="pt-BR" sz="3200" dirty="0" smtClean="0"/>
              <a:t> criança &lt;1,6mIU/</a:t>
            </a:r>
            <a:r>
              <a:rPr lang="pt-BR" sz="3200" dirty="0" err="1" smtClean="0"/>
              <a:t>mL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Estradiol= 120pg/ml (normal criança &lt;20pg/</a:t>
            </a:r>
            <a:r>
              <a:rPr lang="pt-BR" sz="3200" dirty="0" err="1" smtClean="0"/>
              <a:t>mL</a:t>
            </a:r>
            <a:r>
              <a:rPr lang="pt-BR" sz="3200" dirty="0" smtClean="0"/>
              <a:t>)</a:t>
            </a:r>
          </a:p>
          <a:p>
            <a:endParaRPr lang="pt-BR" sz="3200" dirty="0" smtClean="0"/>
          </a:p>
          <a:p>
            <a:r>
              <a:rPr lang="pt-BR" sz="3200" dirty="0" smtClean="0"/>
              <a:t>R-X de punho esquerdo: </a:t>
            </a:r>
          </a:p>
          <a:p>
            <a:pPr marL="0" indent="0">
              <a:buNone/>
            </a:pPr>
            <a:r>
              <a:rPr lang="pt-BR" sz="3200" dirty="0" smtClean="0"/>
              <a:t>Idade cronológica=6 anos e 10 meses</a:t>
            </a:r>
          </a:p>
          <a:p>
            <a:pPr marL="0" indent="0">
              <a:buNone/>
            </a:pPr>
            <a:r>
              <a:rPr lang="pt-BR" sz="3200" dirty="0" smtClean="0"/>
              <a:t>Idade óssea=9 anos e 6 meses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rgbClr val="000000"/>
                </a:solidFill>
              </a:rPr>
              <a:t>R</a:t>
            </a:r>
            <a:r>
              <a:rPr lang="pt-BR" dirty="0" smtClean="0">
                <a:solidFill>
                  <a:srgbClr val="000000"/>
                </a:solidFill>
              </a:rPr>
              <a:t>essonância </a:t>
            </a:r>
            <a:r>
              <a:rPr lang="pt-BR" dirty="0">
                <a:solidFill>
                  <a:srgbClr val="000000"/>
                </a:solidFill>
              </a:rPr>
              <a:t>magnética de sela </a:t>
            </a:r>
            <a:r>
              <a:rPr lang="pt-BR" dirty="0" smtClean="0">
                <a:solidFill>
                  <a:srgbClr val="000000"/>
                </a:solidFill>
              </a:rPr>
              <a:t>túrcica, com resultado </a:t>
            </a:r>
            <a:r>
              <a:rPr lang="pt-BR" dirty="0">
                <a:solidFill>
                  <a:srgbClr val="000000"/>
                </a:solidFill>
              </a:rPr>
              <a:t>normal</a:t>
            </a:r>
            <a:endParaRPr lang="pt-BR" sz="3200" dirty="0" smtClean="0"/>
          </a:p>
          <a:p>
            <a:pPr marL="0" indent="0">
              <a:buNone/>
            </a:pPr>
            <a:r>
              <a:rPr lang="pt-BR" dirty="0"/>
              <a:t> </a:t>
            </a: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539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882112"/>
            <a:ext cx="8229600" cy="4937760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pt-BR" sz="3600" b="1" dirty="0" smtClean="0">
                <a:solidFill>
                  <a:srgbClr val="000000"/>
                </a:solidFill>
              </a:rPr>
              <a:t>3 </a:t>
            </a:r>
            <a:r>
              <a:rPr lang="pt-BR" sz="3600" b="1" dirty="0">
                <a:solidFill>
                  <a:srgbClr val="000000"/>
                </a:solidFill>
              </a:rPr>
              <a:t>-</a:t>
            </a:r>
            <a:r>
              <a:rPr lang="pt-BR" sz="3600" b="1" dirty="0" smtClean="0">
                <a:solidFill>
                  <a:srgbClr val="000000"/>
                </a:solidFill>
              </a:rPr>
              <a:t> Qual a sua conduta ?</a:t>
            </a:r>
          </a:p>
          <a:p>
            <a:pPr marL="742950" indent="-742950">
              <a:buClrTx/>
              <a:buSzPct val="100000"/>
              <a:buFont typeface="+mj-lt"/>
              <a:buAutoNum type="alphaLcParenR"/>
            </a:pPr>
            <a:endParaRPr lang="pt-BR" sz="3600" dirty="0" smtClean="0"/>
          </a:p>
          <a:p>
            <a:pPr marL="742950" indent="-742950">
              <a:buClrTx/>
              <a:buSzPct val="100000"/>
              <a:buFont typeface="+mj-lt"/>
              <a:buAutoNum type="alphaLcParenR"/>
            </a:pPr>
            <a:r>
              <a:rPr lang="pt-BR" sz="3600" dirty="0" smtClean="0"/>
              <a:t>Solicitar teste de </a:t>
            </a:r>
            <a:r>
              <a:rPr lang="pt-BR" sz="3600" dirty="0" err="1" smtClean="0"/>
              <a:t>GnRH</a:t>
            </a:r>
            <a:endParaRPr lang="pt-BR" sz="3600" dirty="0"/>
          </a:p>
          <a:p>
            <a:pPr marL="742950" indent="-742950">
              <a:buSzPct val="100000"/>
              <a:buFont typeface="+mj-lt"/>
              <a:buAutoNum type="alphaLcParenR"/>
            </a:pPr>
            <a:r>
              <a:rPr lang="pt-BR" sz="3600" dirty="0"/>
              <a:t>Reavaliar em 3 meses</a:t>
            </a:r>
          </a:p>
          <a:p>
            <a:pPr marL="742950" indent="-742950">
              <a:buClrTx/>
              <a:buSzPct val="100000"/>
              <a:buFont typeface="+mj-lt"/>
              <a:buAutoNum type="alphaLcParenR"/>
            </a:pPr>
            <a:r>
              <a:rPr lang="pt-BR" sz="3600" dirty="0" smtClean="0"/>
              <a:t>Prescrever Análogo de </a:t>
            </a:r>
            <a:r>
              <a:rPr lang="pt-BR" sz="3600" dirty="0" err="1" smtClean="0"/>
              <a:t>GnRH</a:t>
            </a:r>
            <a:endParaRPr lang="pt-BR" sz="3600" dirty="0" smtClean="0"/>
          </a:p>
          <a:p>
            <a:pPr marL="742950" indent="-742950">
              <a:buClrTx/>
              <a:buSzPct val="100000"/>
              <a:buFont typeface="+mj-lt"/>
              <a:buAutoNum type="alphaLcParenR"/>
            </a:pPr>
            <a:r>
              <a:rPr lang="pt-BR" sz="3600" dirty="0" smtClean="0"/>
              <a:t>Prescrever Inibidor da </a:t>
            </a:r>
            <a:r>
              <a:rPr lang="pt-BR" sz="3600" dirty="0" err="1"/>
              <a:t>A</a:t>
            </a:r>
            <a:r>
              <a:rPr lang="pt-BR" sz="3600" dirty="0" err="1" smtClean="0"/>
              <a:t>romatase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44608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60094"/>
              </p:ext>
            </p:extLst>
          </p:nvPr>
        </p:nvGraphicFramePr>
        <p:xfrm>
          <a:off x="6133595" y="2088715"/>
          <a:ext cx="2543680" cy="342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to do Photo Editor" r:id="rId4" imgW="5753903" imgH="8345065" progId="MSPhotoEd.3">
                  <p:embed/>
                </p:oleObj>
              </mc:Choice>
              <mc:Fallback>
                <p:oleObj name="Foto do Photo Editor" r:id="rId4" imgW="5753903" imgH="83450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595" y="2088715"/>
                        <a:ext cx="2543680" cy="342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7" y="2110897"/>
            <a:ext cx="5344092" cy="34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1763713" y="3213100"/>
            <a:ext cx="1728787" cy="9366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6948488" y="2492375"/>
            <a:ext cx="1728787" cy="13684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574535" y="1658867"/>
            <a:ext cx="5036594" cy="4143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954994" y="1742168"/>
            <a:ext cx="2832956" cy="3978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6181668" y="1742168"/>
            <a:ext cx="2606282" cy="3978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695916" y="1658867"/>
            <a:ext cx="4915213" cy="4207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331913" y="576262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400" b="1" i="1" dirty="0" smtClean="0">
                <a:solidFill>
                  <a:schemeClr val="tx2"/>
                </a:solidFill>
                <a:effectLst/>
                <a:latin typeface="Arial" pitchFamily="34" charset="0"/>
              </a:rPr>
              <a:t>ACANTOSE NIGRICANS</a:t>
            </a:r>
            <a:endParaRPr lang="pt-BR" altLang="pt-BR" sz="2400" b="1" i="1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23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5005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1913" y="576262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  <a:effectLst/>
                <a:latin typeface="Arial" pitchFamily="34" charset="0"/>
              </a:rPr>
              <a:t>ESTADIAMENTO DE TANNER E MARSHAL</a:t>
            </a:r>
          </a:p>
        </p:txBody>
      </p:sp>
      <p:pic>
        <p:nvPicPr>
          <p:cNvPr id="6" name="Picture 4" descr="f23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96975"/>
            <a:ext cx="296386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6190408" y="3908453"/>
            <a:ext cx="2330506" cy="2006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2488" y="5170810"/>
            <a:ext cx="2963862" cy="1127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4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19228" y="692665"/>
            <a:ext cx="8136353" cy="40816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Exames Complementares colhidos no 5º dia do ciclo menstrual: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FSH 5,2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/L (normal &lt; 10,5mU/L)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3,57μIU/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(normal &lt;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4,5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μIU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Prolactina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20,4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(normal &lt; 25ngml)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17OHP 180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(&lt;200ng/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fase folicular)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62ng/dl (normal &lt; 80ng/dl)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SDHEA 380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mcg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(normal 51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- 321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GTT: glicemia basal 86mg/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120 minutos - 110mg/dl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Lipidograma: Colesterol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 190mg/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HDL-C 36 mg/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LDL-C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130mg/dl;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170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mg/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3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02" y="274638"/>
            <a:ext cx="7205957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hipótese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02" y="1940066"/>
            <a:ext cx="7141221" cy="351396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Hiperplasia adrenal congênita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clássica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Síndrome dos ovários policísticos</a:t>
            </a:r>
          </a:p>
          <a:p>
            <a:pPr marL="457200" indent="-457200">
              <a:buAutoNum type="alphaLcParenR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Anovulação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origem central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d)  Tumor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</a:p>
          <a:p>
            <a:pPr marL="457200" indent="-457200"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orientações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opção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81" y="1851052"/>
            <a:ext cx="6833724" cy="3748635"/>
          </a:xfrm>
          <a:noFill/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Metformina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Espironolactona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2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Anticoncepcional de progesterona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Anticoncepcional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oral combinado </a:t>
            </a:r>
          </a:p>
          <a:p>
            <a:pPr marL="457200" indent="-457200"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0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2140" y="861423"/>
            <a:ext cx="7994958" cy="4525962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Queixa principal: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Adolescente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17 anos procurou atendimento ginecológico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nunca menstruou.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HPMA: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aciente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efere que as mamas apareceram aos 10 anos e os pelos mais ou menos na mesma época. Nega sangramento vaginal.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teve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sexarca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Nega outras queixas.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pessoais: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única filha mulher de uma família de 3 irmãos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Nega antecedentes de doenças ou cirurgias. Pratica natação e vôlei.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 que a mãe teve menarca aos 12 anos. Nega presença de doença crônica ou degenerativa na família.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 físico: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Mucosa coradas,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statura no percentil 90, IMC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22kg/m</a:t>
            </a:r>
            <a:r>
              <a:rPr lang="pt-B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PA: 100/60 mmHg, Abdome sem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anormalidades e circunferência abdominal 74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Tanner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M4 P4.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enitália externa feminina e ausência de vagina.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14373" y="21091"/>
            <a:ext cx="4643619" cy="509133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</a:rPr>
              <a:t>CASO CLÍNICO  </a:t>
            </a:r>
            <a:r>
              <a:rPr lang="en-US" sz="2000" b="1" dirty="0" smtClean="0">
                <a:solidFill>
                  <a:schemeClr val="accent1"/>
                </a:solidFill>
              </a:rPr>
              <a:t>AMENORREIA PRIMÁRIA MF 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23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5005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1913" y="576262"/>
            <a:ext cx="6696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  <a:effectLst/>
                <a:latin typeface="Arial" pitchFamily="34" charset="0"/>
              </a:rPr>
              <a:t>ESTADIAMENTO DE TANNER E MARSHAL</a:t>
            </a:r>
          </a:p>
        </p:txBody>
      </p:sp>
      <p:pic>
        <p:nvPicPr>
          <p:cNvPr id="6" name="Picture 4" descr="f23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96975"/>
            <a:ext cx="296386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515356" y="3687080"/>
            <a:ext cx="1788340" cy="2006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17225" y="4126937"/>
            <a:ext cx="2963862" cy="995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5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1096</Words>
  <Application>Microsoft Macintosh PowerPoint</Application>
  <PresentationFormat>On-screen Show (4:3)</PresentationFormat>
  <Paragraphs>179</Paragraphs>
  <Slides>26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Foto do Photo Editor</vt:lpstr>
      <vt:lpstr>CASO CLÍNICO  SOP -  ADOLESCÊNCIA</vt:lpstr>
      <vt:lpstr>PowerPoint Presentation</vt:lpstr>
      <vt:lpstr>PowerPoint Presentation</vt:lpstr>
      <vt:lpstr>PowerPoint Presentation</vt:lpstr>
      <vt:lpstr>PowerPoint Presentation</vt:lpstr>
      <vt:lpstr> 1 - Qual a hipótese diagnóstica?</vt:lpstr>
      <vt:lpstr>2 - Além das orientações de mudança no estilo de vida. Qual a melhor opção de tratamento? </vt:lpstr>
      <vt:lpstr>CASO CLÍNICO  AMENORREIA PRIMÁRIA MF </vt:lpstr>
      <vt:lpstr>PowerPoint Presentation</vt:lpstr>
      <vt:lpstr>Genitália Externa </vt:lpstr>
      <vt:lpstr> 1- Qual a hipótese diagnóstica?</vt:lpstr>
      <vt:lpstr>PowerPoint Presentation</vt:lpstr>
      <vt:lpstr>CASO CLÍNICO  AMENORREIA PRIMÁRIA DG </vt:lpstr>
      <vt:lpstr>PowerPoint Presentation</vt:lpstr>
      <vt:lpstr>Genitália Externa </vt:lpstr>
      <vt:lpstr> 1- Qual a hipótese diagnóstica?</vt:lpstr>
      <vt:lpstr>PowerPoint Presentation</vt:lpstr>
      <vt:lpstr>PowerPoint Presentation</vt:lpstr>
      <vt:lpstr>CASO CLÍNICO  PUBERDADE PRECOCE</vt:lpstr>
      <vt:lpstr>PowerPoint Presentation</vt:lpstr>
      <vt:lpstr>Genitália Externa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CASOS CLÍNICOS</dc:title>
  <dc:creator>Giovana Maffazioli</dc:creator>
  <cp:lastModifiedBy>Paula Navarro</cp:lastModifiedBy>
  <cp:revision>56</cp:revision>
  <dcterms:created xsi:type="dcterms:W3CDTF">2018-08-07T12:42:15Z</dcterms:created>
  <dcterms:modified xsi:type="dcterms:W3CDTF">2020-03-23T02:41:56Z</dcterms:modified>
</cp:coreProperties>
</file>