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5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2FFB-A300-435B-902C-CBAEF2793D84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F000-910F-4906-9993-A29FAEFA3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2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DBEB-5FD1-449C-8BB5-D679B37C3F99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0187-A0BF-4D24-AFD7-4C93CDEAC3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03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41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98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4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0187-A0BF-4D24-AFD7-4C93CDEAC39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84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A41-679C-4027-9E02-1774A8A65A5B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0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D634-3F66-4ED6-B2F8-28C6EC1A84FD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2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A8ED-0E24-4695-90FD-3025996D749F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7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CD0B-56DD-4A76-A7B6-207BF0D94B04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26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2A7-55DD-45A5-AE65-B411892B014F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4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1E50-44CF-459B-96D9-EA8DB6AE0294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5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AD69-48CB-43EF-999B-A3025B5C63D3}" type="datetime1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84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9339-9EF9-434D-BC6A-4DDF668153FC}" type="datetime1">
              <a:rPr lang="pt-BR" smtClean="0"/>
              <a:t>28/03/2017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84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4565-73A9-4076-ADDC-2360EF063CD1}" type="datetime1">
              <a:rPr lang="pt-BR" smtClean="0"/>
              <a:t>28/03/2017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3EA-D747-4366-B92B-58ED3AB25F28}" type="datetime1">
              <a:rPr lang="pt-BR" smtClean="0"/>
              <a:t>28/03/2017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8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FDD4-4F55-42A8-9DD8-AFB6E706D80F}" type="datetime1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2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AD24-1C81-4070-8F4C-955BAC209BF5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DEA9-C63F-40A2-8B3A-AC7474E2DAE0}" type="datetime1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4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5ADD-EC41-46D9-ADBB-34397770D89F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19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8DD7-28C1-4228-BFF5-16815E552DC2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2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FFE4-B1F3-451D-8525-6569FEE37675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0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BB0-51FC-4F87-A461-C9025A6031C7}" type="datetime1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5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1AF-3476-427E-BAC1-F357315CAD0D}" type="datetime1">
              <a:rPr lang="pt-BR" smtClean="0"/>
              <a:t>28/03/2017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21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31E3-0DA6-43F7-9484-0372BD83793A}" type="datetime1">
              <a:rPr lang="pt-BR" smtClean="0"/>
              <a:t>28/03/2017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2802-A990-4374-8FE3-82BDFA522AAC}" type="datetime1">
              <a:rPr lang="pt-BR" smtClean="0"/>
              <a:t>28/03/2017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EEA7-4595-40E0-A0A8-9E58AECC51E5}" type="datetime1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B2D2-6CC6-4870-B4B1-C7C6DE4AE245}" type="datetime1">
              <a:rPr lang="pt-BR" smtClean="0"/>
              <a:t>28/03/2017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332A-81D2-452A-8F86-F5A4815AC09B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2EE-DE7A-4B91-857C-319DF63F5AC0}" type="datetime1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90162"/>
            <a:ext cx="9144000" cy="2550018"/>
          </a:xfrm>
        </p:spPr>
        <p:txBody>
          <a:bodyPr>
            <a:normAutofit/>
          </a:bodyPr>
          <a:lstStyle/>
          <a:p>
            <a:r>
              <a:rPr lang="pt-BR" b="1" dirty="0"/>
              <a:t>Sociologia Política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Prof</a:t>
            </a:r>
            <a:r>
              <a:rPr lang="pt-BR" sz="3600" dirty="0"/>
              <a:t>. </a:t>
            </a:r>
            <a:r>
              <a:rPr lang="pt-BR" sz="3600" dirty="0" smtClean="0"/>
              <a:t>André Zanetic</a:t>
            </a:r>
            <a:br>
              <a:rPr lang="pt-BR" sz="3600" dirty="0" smtClean="0"/>
            </a:br>
            <a:r>
              <a:rPr lang="pt-BR" sz="2200" dirty="0" smtClean="0"/>
              <a:t>andrezanetic@gmail.com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09881"/>
            <a:ext cx="9144000" cy="557011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Aula Weber I</a:t>
            </a:r>
            <a:endParaRPr lang="pt-BR" sz="32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6283"/>
          </a:xfrm>
        </p:spPr>
        <p:txBody>
          <a:bodyPr>
            <a:normAutofit/>
          </a:bodyPr>
          <a:lstStyle/>
          <a:p>
            <a:r>
              <a:rPr lang="pt-BR" b="1" dirty="0"/>
              <a:t>Weber e seu contexto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Filho </a:t>
            </a:r>
            <a:r>
              <a:rPr lang="pt-BR" sz="3100" dirty="0"/>
              <a:t>de um político importante do Partido </a:t>
            </a:r>
            <a:r>
              <a:rPr lang="pt-BR" sz="3100" dirty="0" smtClean="0"/>
              <a:t>Nacional-Liberal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Guerra da </a:t>
            </a:r>
            <a:r>
              <a:rPr lang="pt-BR" sz="3100" dirty="0"/>
              <a:t>Alemanha </a:t>
            </a:r>
            <a:r>
              <a:rPr lang="pt-BR" sz="3100" dirty="0" smtClean="0"/>
              <a:t>contra </a:t>
            </a:r>
            <a:r>
              <a:rPr lang="pt-BR" sz="3100" dirty="0"/>
              <a:t>a </a:t>
            </a:r>
            <a:r>
              <a:rPr lang="pt-BR" sz="3100" dirty="0" smtClean="0"/>
              <a:t>França: 1870-71</a:t>
            </a:r>
            <a:br>
              <a:rPr lang="pt-BR" sz="3100" dirty="0" smtClean="0"/>
            </a:br>
            <a:r>
              <a:rPr lang="pt-BR" sz="3100" dirty="0" smtClean="0"/>
              <a:t>momento </a:t>
            </a:r>
            <a:r>
              <a:rPr lang="pt-BR" sz="3100" dirty="0" smtClean="0"/>
              <a:t>crucial da história do </a:t>
            </a:r>
            <a:r>
              <a:rPr lang="pt-BR" sz="3100" dirty="0" smtClean="0"/>
              <a:t>país, liderado </a:t>
            </a:r>
            <a:r>
              <a:rPr lang="pt-BR" sz="3100" dirty="0"/>
              <a:t>pelo primeiro ministro </a:t>
            </a:r>
            <a:r>
              <a:rPr lang="pt-BR" sz="3100" dirty="0" smtClean="0"/>
              <a:t>Bismarck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Unificação </a:t>
            </a:r>
            <a:r>
              <a:rPr lang="pt-BR" sz="3100" dirty="0"/>
              <a:t>dos diversos reinos alemães em uma única grande </a:t>
            </a:r>
            <a:r>
              <a:rPr lang="pt-BR" sz="3100" dirty="0" smtClean="0"/>
              <a:t>Nação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Momentos de grande proximidade e participação efetiva na política alemã</a:t>
            </a:r>
            <a:endParaRPr lang="pt-BR" sz="31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4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889"/>
          </a:xfrm>
        </p:spPr>
        <p:txBody>
          <a:bodyPr>
            <a:normAutofit/>
          </a:bodyPr>
          <a:lstStyle/>
          <a:p>
            <a:r>
              <a:rPr lang="pt-BR" b="1" dirty="0" smtClean="0"/>
              <a:t>Desenvolvimento intelectual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100" dirty="0" smtClean="0"/>
              <a:t>Relações entre cenários político </a:t>
            </a:r>
            <a:r>
              <a:rPr lang="pt-BR" sz="3100" dirty="0"/>
              <a:t>e </a:t>
            </a:r>
            <a:r>
              <a:rPr lang="pt-BR" sz="3100" dirty="0" smtClean="0"/>
              <a:t>econômico </a:t>
            </a:r>
            <a:r>
              <a:rPr lang="pt-BR" sz="3100" dirty="0"/>
              <a:t>na </a:t>
            </a:r>
            <a:r>
              <a:rPr lang="pt-BR" sz="3100" dirty="0" smtClean="0"/>
              <a:t>Alemanha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Estudos sobre o desenvolvimento econômico e político nas áreas rurais</a:t>
            </a:r>
            <a:br>
              <a:rPr lang="pt-BR" sz="3100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O problema da geração de lideranças no país, fundamentadas pelo tipo específico de </a:t>
            </a:r>
            <a:r>
              <a:rPr lang="pt-BR" sz="3100" dirty="0"/>
              <a:t>desenvolvimento do </a:t>
            </a:r>
            <a:r>
              <a:rPr lang="pt-BR" sz="3100" dirty="0" smtClean="0"/>
              <a:t>Estado</a:t>
            </a:r>
            <a:endParaRPr lang="pt-BR" sz="31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2948"/>
          </a:xfrm>
        </p:spPr>
        <p:txBody>
          <a:bodyPr>
            <a:normAutofit/>
          </a:bodyPr>
          <a:lstStyle/>
          <a:p>
            <a:r>
              <a:rPr lang="pt-BR" b="1" dirty="0" smtClean="0"/>
              <a:t>Principais temas dos estudos políticos de Weber: 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/>
              <a:t>A</a:t>
            </a:r>
            <a:r>
              <a:rPr lang="pt-BR" sz="3600" dirty="0" smtClean="0"/>
              <a:t>usência </a:t>
            </a:r>
            <a:r>
              <a:rPr lang="pt-BR" sz="3600" dirty="0"/>
              <a:t>de liderança </a:t>
            </a:r>
            <a:r>
              <a:rPr lang="pt-BR" sz="3600" dirty="0" smtClean="0"/>
              <a:t>política na </a:t>
            </a:r>
            <a:r>
              <a:rPr lang="pt-BR" sz="3600" dirty="0"/>
              <a:t>Alemanha </a:t>
            </a:r>
            <a:r>
              <a:rPr lang="pt-BR" sz="3600" dirty="0" smtClean="0"/>
              <a:t>depois da saída de Bismarck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As dificuldades para </a:t>
            </a:r>
            <a:r>
              <a:rPr lang="pt-BR" sz="3600" dirty="0" smtClean="0"/>
              <a:t>a efetivação de uma sociedade industrial no país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>O desenvolvimento de uma burocratização incontrolável </a:t>
            </a:r>
            <a:endParaRPr lang="pt-BR" sz="3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4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325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As formas </a:t>
            </a:r>
            <a:r>
              <a:rPr lang="pt-BR" sz="3600" b="1" dirty="0"/>
              <a:t>de dominação </a:t>
            </a:r>
            <a:r>
              <a:rPr lang="pt-BR" sz="3600" b="1" dirty="0" smtClean="0"/>
              <a:t>e os </a:t>
            </a:r>
            <a:r>
              <a:rPr lang="pt-BR" sz="3600" b="1" dirty="0"/>
              <a:t>aspectos centrais da estrutura política da Alemanha</a:t>
            </a:r>
            <a:r>
              <a:rPr lang="pt-BR" sz="3600" b="1" dirty="0" smtClean="0"/>
              <a:t> em que elas se assentam</a:t>
            </a:r>
            <a:r>
              <a:rPr lang="pt-BR" dirty="0"/>
              <a:t/>
            </a:r>
            <a:br>
              <a:rPr lang="pt-BR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u="sng" dirty="0" smtClean="0"/>
              <a:t>1</a:t>
            </a:r>
            <a:r>
              <a:rPr lang="pt-BR" sz="2800" b="1" u="sng" dirty="0"/>
              <a:t>. Estado </a:t>
            </a:r>
            <a:r>
              <a:rPr lang="pt-BR" sz="2800" b="1" u="sng" dirty="0" smtClean="0"/>
              <a:t>Tradicional</a:t>
            </a:r>
            <a:br>
              <a:rPr lang="pt-BR" sz="2800" b="1" u="sng" dirty="0" smtClean="0"/>
            </a:br>
            <a:r>
              <a:rPr lang="pt-BR" sz="2800" b="1" u="sng" dirty="0"/>
              <a:t/>
            </a:r>
            <a:br>
              <a:rPr lang="pt-BR" sz="2800" b="1" u="sng" dirty="0"/>
            </a:br>
            <a:r>
              <a:rPr lang="pt-BR" sz="2800" dirty="0" smtClean="0"/>
              <a:t>A influência da </a:t>
            </a:r>
            <a:r>
              <a:rPr lang="pt-BR" sz="2800" dirty="0"/>
              <a:t>aristocracia latifundiária </a:t>
            </a:r>
            <a:r>
              <a:rPr lang="pt-BR" sz="2800" i="1" dirty="0" err="1" smtClean="0"/>
              <a:t>Junker</a:t>
            </a:r>
            <a:r>
              <a:rPr lang="pt-BR" sz="2800" i="1" dirty="0" smtClean="0"/>
              <a:t> </a:t>
            </a:r>
            <a:r>
              <a:rPr lang="pt-BR" sz="2700" dirty="0" smtClean="0"/>
              <a:t>(proprietários </a:t>
            </a:r>
            <a:r>
              <a:rPr lang="pt-BR" sz="2700" dirty="0"/>
              <a:t>de </a:t>
            </a:r>
            <a:r>
              <a:rPr lang="pt-BR" sz="2700" dirty="0" smtClean="0"/>
              <a:t>terras </a:t>
            </a:r>
            <a:r>
              <a:rPr lang="pt-BR" sz="2700" dirty="0"/>
              <a:t>que </a:t>
            </a:r>
            <a:r>
              <a:rPr lang="pt-BR" sz="2700" dirty="0" smtClean="0"/>
              <a:t>influenciaram fortemente o processo de </a:t>
            </a:r>
            <a:r>
              <a:rPr lang="pt-BR" sz="2700" dirty="0"/>
              <a:t>construção do Reino da </a:t>
            </a:r>
            <a:r>
              <a:rPr lang="pt-BR" sz="2700" dirty="0" smtClean="0"/>
              <a:t>Prússia):</a:t>
            </a:r>
            <a:r>
              <a:rPr lang="pt-BR" sz="2800" i="1" dirty="0" smtClean="0"/>
              <a:t/>
            </a:r>
            <a:br>
              <a:rPr lang="pt-BR" sz="2800" i="1" dirty="0" smtClean="0"/>
            </a:br>
            <a:r>
              <a:rPr lang="pt-BR" sz="2800" i="1" dirty="0"/>
              <a:t/>
            </a:r>
            <a:br>
              <a:rPr lang="pt-BR" sz="2800" i="1" dirty="0"/>
            </a:br>
            <a:r>
              <a:rPr lang="pt-BR" sz="2800" i="1" dirty="0" smtClean="0"/>
              <a:t>	</a:t>
            </a:r>
            <a:r>
              <a:rPr lang="pt-BR" sz="2400" i="1" dirty="0" smtClean="0"/>
              <a:t>- </a:t>
            </a:r>
            <a:r>
              <a:rPr lang="pt-BR" sz="2400" dirty="0" smtClean="0"/>
              <a:t>inibição para o desenvolvimento livre </a:t>
            </a:r>
            <a:r>
              <a:rPr lang="pt-BR" sz="2400" dirty="0"/>
              <a:t>das atividades econômicas, </a:t>
            </a:r>
            <a:r>
              <a:rPr lang="pt-BR" sz="2400" dirty="0" smtClean="0"/>
              <a:t>e para o surgimento </a:t>
            </a:r>
            <a:r>
              <a:rPr lang="pt-BR" sz="2400" dirty="0"/>
              <a:t>de outras formas de </a:t>
            </a:r>
            <a:r>
              <a:rPr lang="pt-BR" sz="2400" dirty="0" smtClean="0"/>
              <a:t>mercado;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	</a:t>
            </a:r>
            <a:r>
              <a:rPr lang="pt-BR" sz="2400" dirty="0" smtClean="0"/>
              <a:t>- barreira </a:t>
            </a:r>
            <a:r>
              <a:rPr lang="pt-BR" sz="2400" dirty="0"/>
              <a:t>para o desenvolvimento da racionalidade </a:t>
            </a:r>
            <a:r>
              <a:rPr lang="pt-BR" sz="2400" dirty="0" smtClean="0"/>
              <a:t>formal (embora em algumas áreas da região da Prússia as condições favoreceram esse desenvolvimento);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	</a:t>
            </a:r>
            <a:r>
              <a:rPr lang="pt-BR" sz="2400" dirty="0" smtClean="0"/>
              <a:t>- Ambiguidade entre a construção Estado racional-burocrático e o autoritarismo em relação ao </a:t>
            </a:r>
            <a:r>
              <a:rPr lang="pt-BR" sz="2400" dirty="0"/>
              <a:t>desenvolvimento cultural e </a:t>
            </a:r>
            <a:r>
              <a:rPr lang="pt-BR" sz="2400" dirty="0" smtClean="0"/>
              <a:t>às liberdades da população, tanto no meio </a:t>
            </a:r>
            <a:r>
              <a:rPr lang="pt-BR" sz="2400" dirty="0"/>
              <a:t>rural </a:t>
            </a:r>
            <a:r>
              <a:rPr lang="pt-BR" sz="2400" dirty="0" smtClean="0"/>
              <a:t>quanto </a:t>
            </a:r>
            <a:r>
              <a:rPr lang="pt-BR" sz="2400" dirty="0"/>
              <a:t>no meio </a:t>
            </a:r>
            <a:r>
              <a:rPr lang="pt-BR" sz="2400" dirty="0" smtClean="0"/>
              <a:t>urbano, com fortes influências para a </a:t>
            </a:r>
            <a:r>
              <a:rPr lang="pt-BR" sz="2400" dirty="0"/>
              <a:t>construção do Estado.</a:t>
            </a:r>
            <a:br>
              <a:rPr lang="pt-BR" sz="24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Império Alemão em 1871</a:t>
            </a: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77" y="1252403"/>
            <a:ext cx="8924925" cy="4791075"/>
          </a:xfrm>
          <a:prstGeom prst="rect">
            <a:avLst/>
          </a:prstGeom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3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2427"/>
            <a:ext cx="10515600" cy="5975797"/>
          </a:xfrm>
        </p:spPr>
        <p:txBody>
          <a:bodyPr>
            <a:normAutofit/>
          </a:bodyPr>
          <a:lstStyle/>
          <a:p>
            <a:r>
              <a:rPr lang="pt-BR" sz="2700" dirty="0"/>
              <a:t>- </a:t>
            </a:r>
            <a:r>
              <a:rPr lang="pt-BR" sz="2700" dirty="0" smtClean="0"/>
              <a:t>A expansão </a:t>
            </a:r>
            <a:r>
              <a:rPr lang="pt-BR" sz="2700" dirty="0"/>
              <a:t>das indústrias </a:t>
            </a:r>
            <a:r>
              <a:rPr lang="pt-BR" sz="2700" dirty="0" smtClean="0"/>
              <a:t>na Alemanha toma corpo somente a partir de </a:t>
            </a:r>
            <a:r>
              <a:rPr lang="pt-BR" sz="2700" dirty="0"/>
              <a:t>meados do século XIX</a:t>
            </a:r>
            <a:r>
              <a:rPr lang="pt-BR" sz="2700" dirty="0" smtClean="0"/>
              <a:t>, com grande distância do desenvolvimento em outros países europeus;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Esse processo se acelera principalmente com o processo de unificação do país, liderado por Bismarck a partir de 1871;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A industrialização alemã ocorre com </a:t>
            </a:r>
            <a:r>
              <a:rPr lang="pt-BR" sz="2700" dirty="0"/>
              <a:t>forte apoio do </a:t>
            </a:r>
            <a:r>
              <a:rPr lang="pt-BR" sz="2700" dirty="0" smtClean="0"/>
              <a:t>Estado, marcado também por políticas </a:t>
            </a:r>
            <a:r>
              <a:rPr lang="pt-BR" sz="2700" dirty="0"/>
              <a:t>protecionistas </a:t>
            </a:r>
            <a:r>
              <a:rPr lang="pt-BR" sz="2700" dirty="0" smtClean="0"/>
              <a:t>(apelidadas posteriormente de “Estado </a:t>
            </a:r>
            <a:r>
              <a:rPr lang="pt-BR" sz="2700" dirty="0"/>
              <a:t>de Bem-Estar” </a:t>
            </a:r>
            <a:r>
              <a:rPr lang="pt-BR" sz="2700" dirty="0" err="1" smtClean="0"/>
              <a:t>bismarckiano</a:t>
            </a:r>
            <a:r>
              <a:rPr lang="pt-BR" sz="2700" dirty="0" smtClean="0"/>
              <a:t>);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Na acepção de Weber</a:t>
            </a:r>
            <a:r>
              <a:rPr lang="pt-BR" sz="2700" dirty="0"/>
              <a:t>, o Estado </a:t>
            </a:r>
            <a:r>
              <a:rPr lang="pt-BR" sz="2700" dirty="0" smtClean="0"/>
              <a:t>alemão desenvolve processos de racionalização e burocratização, </a:t>
            </a:r>
            <a:r>
              <a:rPr lang="pt-BR" sz="2700" dirty="0"/>
              <a:t>mas não se torna </a:t>
            </a:r>
            <a:r>
              <a:rPr lang="pt-BR" sz="2700" dirty="0" smtClean="0"/>
              <a:t>capitalista - </a:t>
            </a:r>
            <a:r>
              <a:rPr lang="pt-BR" sz="2700" dirty="0"/>
              <a:t>o que </a:t>
            </a:r>
            <a:r>
              <a:rPr lang="pt-BR" sz="2700" dirty="0" smtClean="0"/>
              <a:t>consolidará apenas </a:t>
            </a:r>
            <a:r>
              <a:rPr lang="pt-BR" sz="2700" dirty="0"/>
              <a:t>posteriormente.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1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8706"/>
          </a:xfrm>
        </p:spPr>
        <p:txBody>
          <a:bodyPr>
            <a:noAutofit/>
          </a:bodyPr>
          <a:lstStyle/>
          <a:p>
            <a:r>
              <a:rPr lang="pt-BR" sz="2800" b="1" u="sng" dirty="0"/>
              <a:t>2. Burocratização excessiva; e 3. Formação de líderes carismáticos </a:t>
            </a:r>
            <a:r>
              <a:rPr lang="pt-BR" sz="2800" b="1" u="sng" dirty="0" smtClean="0"/>
              <a:t/>
            </a:r>
            <a:br>
              <a:rPr lang="pt-BR" sz="2800" b="1" u="sng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Ambivalência de Bismarck: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	</a:t>
            </a:r>
            <a:r>
              <a:rPr lang="pt-BR" sz="2800" dirty="0" smtClean="0"/>
              <a:t>- líder capaz de unificar </a:t>
            </a:r>
            <a:r>
              <a:rPr lang="pt-BR" sz="2800" dirty="0"/>
              <a:t>e </a:t>
            </a:r>
            <a:r>
              <a:rPr lang="pt-BR" sz="2800" dirty="0" smtClean="0"/>
              <a:t>fortalecer a Alemanha;</a:t>
            </a:r>
            <a:br>
              <a:rPr lang="pt-BR" sz="2800" dirty="0" smtClean="0"/>
            </a:br>
            <a:r>
              <a:rPr lang="pt-BR" sz="2800" dirty="0"/>
              <a:t>	</a:t>
            </a:r>
            <a:r>
              <a:rPr lang="pt-BR" sz="2800" dirty="0" smtClean="0"/>
              <a:t>- ao </a:t>
            </a:r>
            <a:r>
              <a:rPr lang="pt-BR" sz="2800" dirty="0"/>
              <a:t>mesmo tempo, </a:t>
            </a:r>
            <a:r>
              <a:rPr lang="pt-BR" sz="2800" dirty="0" smtClean="0"/>
              <a:t>fortalece </a:t>
            </a:r>
            <a:r>
              <a:rPr lang="pt-BR" sz="2800" dirty="0"/>
              <a:t>campos </a:t>
            </a:r>
            <a:r>
              <a:rPr lang="pt-BR" sz="2800" dirty="0" smtClean="0"/>
              <a:t>	conservadores, enfraquecendo </a:t>
            </a:r>
            <a:r>
              <a:rPr lang="pt-BR" sz="2800" dirty="0"/>
              <a:t>a </a:t>
            </a:r>
            <a:r>
              <a:rPr lang="pt-BR" sz="2800" dirty="0" smtClean="0"/>
              <a:t>burguesia; </a:t>
            </a:r>
            <a:r>
              <a:rPr lang="pt-BR" sz="2800" dirty="0"/>
              <a:t>e </a:t>
            </a:r>
            <a:r>
              <a:rPr lang="pt-BR" sz="2800" dirty="0" smtClean="0"/>
              <a:t>perseguir </a:t>
            </a:r>
            <a:r>
              <a:rPr lang="pt-BR" sz="2800" dirty="0"/>
              <a:t>os </a:t>
            </a:r>
            <a:r>
              <a:rPr lang="pt-BR" sz="2800" dirty="0" err="1" smtClean="0"/>
              <a:t>social-democratas</a:t>
            </a:r>
            <a:r>
              <a:rPr lang="pt-BR" sz="2800" dirty="0" smtClean="0"/>
              <a:t>. 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O </a:t>
            </a:r>
            <a:r>
              <a:rPr lang="pt-BR" sz="2800" dirty="0" smtClean="0"/>
              <a:t>centralismo do poder </a:t>
            </a:r>
            <a:r>
              <a:rPr lang="pt-BR" sz="2800" dirty="0"/>
              <a:t>e as dificuldades para o surgimento de novas lideranças políticas </a:t>
            </a:r>
            <a:r>
              <a:rPr lang="pt-BR" sz="2800" dirty="0" smtClean="0"/>
              <a:t>acabam abrindo espaço para o desenvolvimento da </a:t>
            </a:r>
            <a:r>
              <a:rPr lang="pt-BR" sz="2800" dirty="0"/>
              <a:t>excessiva </a:t>
            </a:r>
            <a:r>
              <a:rPr lang="pt-BR" sz="2800" dirty="0" smtClean="0"/>
              <a:t>dominação </a:t>
            </a:r>
            <a:r>
              <a:rPr lang="pt-BR" sz="2800" dirty="0"/>
              <a:t>burocrática </a:t>
            </a:r>
            <a:r>
              <a:rPr lang="pt-BR" sz="2800" dirty="0" smtClean="0"/>
              <a:t>no Estado alemão.</a:t>
            </a:r>
            <a:endParaRPr lang="pt-BR" sz="28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1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Exemplificação sobre dados de Weber em “O </a:t>
            </a:r>
            <a:r>
              <a:rPr lang="pt-BR" sz="2400" b="1" dirty="0"/>
              <a:t>Estado Nacional e a Política </a:t>
            </a:r>
            <a:r>
              <a:rPr lang="pt-BR" sz="2400" b="1" dirty="0" smtClean="0"/>
              <a:t>Econômica”</a:t>
            </a:r>
            <a:endParaRPr lang="pt-BR" sz="2400" b="1" dirty="0"/>
          </a:p>
        </p:txBody>
      </p:sp>
      <p:sp>
        <p:nvSpPr>
          <p:cNvPr id="6" name="Retângulo 5"/>
          <p:cNvSpPr/>
          <p:nvPr/>
        </p:nvSpPr>
        <p:spPr>
          <a:xfrm>
            <a:off x="1163289" y="5719530"/>
            <a:ext cx="7950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Criado a partir de WEBER</a:t>
            </a:r>
            <a:r>
              <a:rPr lang="pt-BR" sz="1400" dirty="0"/>
              <a:t>, Max. </a:t>
            </a:r>
            <a:r>
              <a:rPr lang="pt-BR" sz="1400" dirty="0" smtClean="0"/>
              <a:t>“O </a:t>
            </a:r>
            <a:r>
              <a:rPr lang="pt-BR" sz="1400" dirty="0"/>
              <a:t>Estado Nacional e a Política Econômica”, in Gabriel Cohn (org.). Weber. São Paulo: Editora Ática, Coleção Grandes Cientistas Sociais, 1979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289" y="1050518"/>
            <a:ext cx="7331803" cy="4569094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1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208</Words>
  <Application>Microsoft Office PowerPoint</Application>
  <PresentationFormat>Widescreen</PresentationFormat>
  <Paragraphs>32</Paragraphs>
  <Slides>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Personalizar design</vt:lpstr>
      <vt:lpstr>Sociologia Política  Prof. André Zanetic andrezanetic@gmail.com</vt:lpstr>
      <vt:lpstr>Weber e seu contexto  Filho de um político importante do Partido Nacional-Liberal  Guerra da Alemanha contra a França: 1870-71 momento crucial da história do país, liderado pelo primeiro ministro Bismarck  Unificação dos diversos reinos alemães em uma única grande Nação  Momentos de grande proximidade e participação efetiva na política alemã</vt:lpstr>
      <vt:lpstr>Desenvolvimento intelectual  Relações entre cenários político e econômico na Alemanha  Estudos sobre o desenvolvimento econômico e político nas áreas rurais  O problema da geração de lideranças no país, fundamentadas pelo tipo específico de desenvolvimento do Estado</vt:lpstr>
      <vt:lpstr>Principais temas dos estudos políticos de Weber:   Ausência de liderança política na Alemanha depois da saída de Bismarck  As dificuldades para a efetivação de uma sociedade industrial no país  O desenvolvimento de uma burocratização incontrolável </vt:lpstr>
      <vt:lpstr>As formas de dominação e os aspectos centrais da estrutura política da Alemanha em que elas se assentam  1. Estado Tradicional  A influência da aristocracia latifundiária Junker (proprietários de terras que influenciaram fortemente o processo de construção do Reino da Prússia):   - inibição para o desenvolvimento livre das atividades econômicas, e para o surgimento de outras formas de mercado;   - barreira para o desenvolvimento da racionalidade formal (embora em algumas áreas da região da Prússia as condições favoreceram esse desenvolvimento);   - Ambiguidade entre a construção Estado racional-burocrático e o autoritarismo em relação ao desenvolvimento cultural e às liberdades da população, tanto no meio rural quanto no meio urbano, com fortes influências para a construção do Estado.  </vt:lpstr>
      <vt:lpstr>Império Alemão em 1871</vt:lpstr>
      <vt:lpstr>- A expansão das indústrias na Alemanha toma corpo somente a partir de meados do século XIX, com grande distância do desenvolvimento em outros países europeus;  Esse processo se acelera principalmente com o processo de unificação do país, liderado por Bismarck a partir de 1871;  A industrialização alemã ocorre com forte apoio do Estado, marcado também por políticas protecionistas (apelidadas posteriormente de “Estado de Bem-Estar” bismarckiano);  Na acepção de Weber, o Estado alemão desenvolve processos de racionalização e burocratização, mas não se torna capitalista - o que consolidará apenas posteriormente. </vt:lpstr>
      <vt:lpstr>2. Burocratização excessiva; e 3. Formação de líderes carismáticos    Ambivalência de Bismarck:   - líder capaz de unificar e fortalecer a Alemanha;  - ao mesmo tempo, fortalece campos  conservadores, enfraquecendo a burguesia; e perseguir os social-democratas.   O centralismo do poder e as dificuldades para o surgimento de novas lideranças políticas acabam abrindo espaço para o desenvolvimento da excessiva dominação burocrática no Estado alemão.</vt:lpstr>
      <vt:lpstr>Exemplificação sobre dados de Weber em “O Estado Nacional e a Política Econômica”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Política  Prof. André Zanetic andrezanetic@gmail.com</dc:title>
  <dc:creator>Andre Zanetic</dc:creator>
  <cp:lastModifiedBy>André Zanetic</cp:lastModifiedBy>
  <cp:revision>26</cp:revision>
  <dcterms:created xsi:type="dcterms:W3CDTF">2017-03-14T21:08:34Z</dcterms:created>
  <dcterms:modified xsi:type="dcterms:W3CDTF">2017-03-28T19:04:28Z</dcterms:modified>
</cp:coreProperties>
</file>