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1" r:id="rId12"/>
    <p:sldId id="270" r:id="rId13"/>
    <p:sldId id="274" r:id="rId14"/>
    <p:sldId id="275" r:id="rId15"/>
    <p:sldId id="276" r:id="rId16"/>
    <p:sldId id="277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68" d="100"/>
          <a:sy n="68" d="100"/>
        </p:scale>
        <p:origin x="1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0265C-F4A7-45C2-AF7C-0BF394A642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CC0F7C8-B7C8-487D-B017-B002C8E49A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16FC94-323F-4935-8402-4C8715B5D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7C7-FA36-4D57-B05D-DCBD2C7CF803}" type="datetimeFigureOut">
              <a:rPr lang="pt-BR" smtClean="0"/>
              <a:t>08/05/2020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236910E-7303-4B28-8956-08A6A5ED7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ACE95A2-8E39-4D51-B9C7-91D370010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879-9C56-4BC6-B7DF-7AF33526F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92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E38592-EADA-4A9D-93F5-10D6BF013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31BE9237-4B31-4639-A8D4-C4C2CD138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4825C4-37DF-4E03-8AE2-CCB978E4D4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7C7-FA36-4D57-B05D-DCBD2C7CF803}" type="datetimeFigureOut">
              <a:rPr lang="pt-BR" smtClean="0"/>
              <a:t>08/05/2020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36E337C-1400-45F6-B2FB-1500F163D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04C071E-A5CB-4C65-8417-27F929BA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879-9C56-4BC6-B7DF-7AF33526F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3844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E82B2A2-4399-4212-80AE-00F76669A8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2E3BA7F-DDFE-4B61-8AFF-E392625AA9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7D41BE-FD2C-4A42-949A-2137523F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7C7-FA36-4D57-B05D-DCBD2C7CF803}" type="datetimeFigureOut">
              <a:rPr lang="pt-BR" smtClean="0"/>
              <a:t>08/05/2020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DC3F6C-E681-49F1-859F-8A648C84FD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F6E979-F6C1-457F-8BE0-9CDEFC38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879-9C56-4BC6-B7DF-7AF33526F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9288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2018 by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Atividade P+L_final.pptx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564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485CD1-27A0-453C-8B44-95DF93A1B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9016B9-B07C-4033-96CC-6D7490F689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36C2FE8-607C-412F-A534-C28F8DD3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7C7-FA36-4D57-B05D-DCBD2C7CF803}" type="datetimeFigureOut">
              <a:rPr lang="pt-BR" smtClean="0"/>
              <a:t>08/05/2020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8C5F0AA-226F-4666-BD12-A88CA9DC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3365FC-F196-4E35-AEBA-62BD0C2BF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879-9C56-4BC6-B7DF-7AF33526F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8161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280AAE-8B18-45C5-9183-57F056C6D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F196138-6B15-4F78-ADAE-74E6E3089D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CEC4645-0689-4277-8D71-1C7CF30811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7C7-FA36-4D57-B05D-DCBD2C7CF803}" type="datetimeFigureOut">
              <a:rPr lang="pt-BR" smtClean="0"/>
              <a:t>08/05/2020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D9496F3-B1ED-4D2A-B446-606746E50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7D9120-99FB-4FEB-9A4C-374870BB4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879-9C56-4BC6-B7DF-7AF33526F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260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C95662-246C-4582-89F4-C437C8A2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577734-9113-46BF-BB3C-1A75E95DD1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3DB74D2-C5B8-43C5-AC13-DE2638E10D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C65D2BC-C0F0-466F-935B-D176D45E8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7C7-FA36-4D57-B05D-DCBD2C7CF803}" type="datetimeFigureOut">
              <a:rPr lang="pt-BR" smtClean="0"/>
              <a:t>08/05/2020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71C8FF2-F25E-446F-9DAF-4206AB73C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AA1797D-603F-4820-92FF-8001F646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879-9C56-4BC6-B7DF-7AF33526F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8535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CDCD0-9F48-4B00-9324-B0FF60826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11FD1C0-BEF4-4A44-8F49-56919857BC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BC3566B-C6CB-4726-A20D-9C5314D72B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EE0526F-14F8-44CE-A622-AB43E77E8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CAB7231D-4E6D-4318-902A-D72EEDA066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24423C1-A407-46FB-AF5C-B5C098160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7C7-FA36-4D57-B05D-DCBD2C7CF803}" type="datetimeFigureOut">
              <a:rPr lang="pt-BR" smtClean="0"/>
              <a:t>08/05/2020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52F6CE-B842-4898-87EC-665359A50D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4449F83-4435-4B35-80D5-53FAED451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879-9C56-4BC6-B7DF-7AF33526F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756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B60CD6-EA4A-4722-B885-4A5A92CE7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7767A4C0-0140-4AD5-A068-0B34B6F5D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7C7-FA36-4D57-B05D-DCBD2C7CF803}" type="datetimeFigureOut">
              <a:rPr lang="pt-BR" smtClean="0"/>
              <a:t>08/05/2020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365DD12-DEE8-4548-9029-FD88657C9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87FADE3-72E1-4BEA-B0D7-27D0357B9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879-9C56-4BC6-B7DF-7AF33526F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713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068B7AC7-C70A-49DF-BBD4-20F6E40DB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7C7-FA36-4D57-B05D-DCBD2C7CF803}" type="datetimeFigureOut">
              <a:rPr lang="pt-BR" smtClean="0"/>
              <a:t>08/05/2020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60FFBE2-CFC9-4565-8B54-DCE0B25FB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9D5AF5F-C3FA-4AE5-8E29-539EDD3E4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879-9C56-4BC6-B7DF-7AF33526F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070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68FCA8-CEBB-478E-9404-6B62EC9C0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6584D10-DC3A-447C-9C0B-58C8C7F83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44D010F-29B9-4E63-9229-3DB1154EC8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B8562DB-B958-4F70-8CFA-5BC752CE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7C7-FA36-4D57-B05D-DCBD2C7CF803}" type="datetimeFigureOut">
              <a:rPr lang="pt-BR" smtClean="0"/>
              <a:t>08/05/2020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D6599A-DCF5-42AF-B5E5-E96DFA83F9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DC2A447-0B0D-41B6-B230-F026961BD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879-9C56-4BC6-B7DF-7AF33526F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0380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4B2275-A4EE-44BD-97EF-DF3B15BB6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8780BC1-678C-406F-B21C-7E7C4A5662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3454DD1-0D2B-46F7-93DE-ED1D842863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73CAF06-F147-42FD-895B-90657AC51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8107C7-FA36-4D57-B05D-DCBD2C7CF803}" type="datetimeFigureOut">
              <a:rPr lang="pt-BR" smtClean="0"/>
              <a:t>08/05/2020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F71922-0F0F-45FC-8091-9ABC0BDF1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FE29390-923D-4A3B-927A-9C49ED7BE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46879-9C56-4BC6-B7DF-7AF33526F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707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5BB58B8-0E06-4D34-BCB2-32C2B2142A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051277E-467F-4B0F-B05D-0A0F09989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7065CE1-6C73-4951-A63C-7B44E02F34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107C7-FA36-4D57-B05D-DCBD2C7CF803}" type="datetimeFigureOut">
              <a:rPr lang="pt-BR" smtClean="0"/>
              <a:t>08/05/2020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F378225-E273-41D6-B765-2FF6B426F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295C99-EC29-4BE6-A957-7B5F5A6DF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46879-9C56-4BC6-B7DF-7AF33526F2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5522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tags" Target="../tags/tag3.xml"/><Relationship Id="rId7" Type="http://schemas.openxmlformats.org/officeDocument/2006/relationships/image" Target="../media/image18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5.xml"/><Relationship Id="rId7" Type="http://schemas.openxmlformats.org/officeDocument/2006/relationships/image" Target="../media/image21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7.xml"/><Relationship Id="rId7" Type="http://schemas.openxmlformats.org/officeDocument/2006/relationships/image" Target="../media/image18.png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tags" Target="../tags/tag9.xml"/><Relationship Id="rId7" Type="http://schemas.openxmlformats.org/officeDocument/2006/relationships/image" Target="../media/image21.png"/><Relationship Id="rId2" Type="http://schemas.openxmlformats.org/officeDocument/2006/relationships/tags" Target="../tags/tag8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FF1959-CB8C-4CCB-819B-6FB4B27A4A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720"/>
            <a:ext cx="9144000" cy="1655762"/>
          </a:xfrm>
        </p:spPr>
        <p:txBody>
          <a:bodyPr>
            <a:normAutofit fontScale="90000"/>
          </a:bodyPr>
          <a:lstStyle/>
          <a:p>
            <a:r>
              <a:rPr lang="pt-BR" b="1" dirty="0"/>
              <a:t>GRI – Relatório de Sustentabilidade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D6ABF-7C2E-456F-9E74-3AA8F23069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92881"/>
            <a:ext cx="9144000" cy="1655762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pt-BR" dirty="0"/>
              <a:t>Bruno </a:t>
            </a:r>
            <a:r>
              <a:rPr lang="pt-BR" dirty="0" err="1"/>
              <a:t>Soiti</a:t>
            </a:r>
            <a:r>
              <a:rPr lang="pt-BR" dirty="0"/>
              <a:t> K. Marino 8990768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pt-BR" dirty="0"/>
              <a:t>Caio Santo Siqueira 10410177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pt-BR" dirty="0"/>
              <a:t>Isabela Simões Dornelas 9839096 </a:t>
            </a:r>
          </a:p>
          <a:p>
            <a:pPr lvl="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pt-BR" dirty="0"/>
              <a:t>Victor </a:t>
            </a:r>
            <a:r>
              <a:rPr lang="pt-BR" dirty="0" err="1"/>
              <a:t>Venancio</a:t>
            </a:r>
            <a:r>
              <a:rPr lang="pt-BR" dirty="0"/>
              <a:t> 9922791</a:t>
            </a:r>
          </a:p>
          <a:p>
            <a:endParaRPr lang="pt-BR" dirty="0"/>
          </a:p>
        </p:txBody>
      </p:sp>
      <p:pic>
        <p:nvPicPr>
          <p:cNvPr id="1026" name="Picture 2" descr="Resultado de imagem para coca cola">
            <a:extLst>
              <a:ext uri="{FF2B5EF4-FFF2-40B4-BE49-F238E27FC236}">
                <a16:creationId xmlns:a16="http://schemas.microsoft.com/office/drawing/2014/main" id="{D31C9CF8-87F4-4C67-AE9D-D9B8488E0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456" y="2062482"/>
            <a:ext cx="2133087" cy="1903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1610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BD5B1-0345-42B5-A6E4-E2A1C810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Equilíbrio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E1DE60-EB50-46A2-8B5E-D25A6AB72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3794" cy="435133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Os pontos negativos não são ressaltados: para notá-los é necessário uma análise mais atenciosa dos gráficos comparativos;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Os pontos positivos são ressaltados no texto.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FFFB01FA-0A2F-467C-8D8C-BD60390B7C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62310" y="235287"/>
            <a:ext cx="4947138" cy="360480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DA779354-8298-4C51-8447-F5A84F45CEC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77" t="35514" r="45423" b="29855"/>
          <a:stretch/>
        </p:blipFill>
        <p:spPr>
          <a:xfrm>
            <a:off x="5832592" y="3969932"/>
            <a:ext cx="6006574" cy="2784587"/>
          </a:xfrm>
          <a:prstGeom prst="rect">
            <a:avLst/>
          </a:prstGeom>
        </p:spPr>
      </p:pic>
      <p:sp>
        <p:nvSpPr>
          <p:cNvPr id="10" name="Elipse 9">
            <a:extLst>
              <a:ext uri="{FF2B5EF4-FFF2-40B4-BE49-F238E27FC236}">
                <a16:creationId xmlns:a16="http://schemas.microsoft.com/office/drawing/2014/main" id="{710248FA-AE10-4905-9225-2FFACA98C205}"/>
              </a:ext>
            </a:extLst>
          </p:cNvPr>
          <p:cNvSpPr/>
          <p:nvPr/>
        </p:nvSpPr>
        <p:spPr>
          <a:xfrm>
            <a:off x="7045569" y="2574386"/>
            <a:ext cx="911295" cy="584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601355A1-ACD7-4791-B2A0-657DD90501C0}"/>
              </a:ext>
            </a:extLst>
          </p:cNvPr>
          <p:cNvSpPr/>
          <p:nvPr/>
        </p:nvSpPr>
        <p:spPr>
          <a:xfrm>
            <a:off x="8590672" y="2572040"/>
            <a:ext cx="911295" cy="58497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7155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BD5B1-0345-42B5-A6E4-E2A1C810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Equilíbrio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E1DE60-EB50-46A2-8B5E-D25A6AB72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63794" cy="4351338"/>
          </a:xfrm>
        </p:spPr>
        <p:txBody>
          <a:bodyPr>
            <a:normAutofit/>
          </a:bodyPr>
          <a:lstStyle/>
          <a:p>
            <a:pPr algn="just"/>
            <a:r>
              <a:rPr lang="pt-BR" dirty="0"/>
              <a:t>Os pontos negativos não são ressaltados: para notá-los é necessário uma análise mais atenciosa dos gráficos comparativos; 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Os pontos positivos são ressaltados no texto.</a:t>
            </a:r>
          </a:p>
        </p:txBody>
      </p:sp>
      <p:pic>
        <p:nvPicPr>
          <p:cNvPr id="9" name="Espaço Reservado para Conteúdo 3">
            <a:extLst>
              <a:ext uri="{FF2B5EF4-FFF2-40B4-BE49-F238E27FC236}">
                <a16:creationId xmlns:a16="http://schemas.microsoft.com/office/drawing/2014/main" id="{3E3205BF-30F8-4E84-AC05-74E0B262BA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132" t="30463" r="60603" b="33328"/>
          <a:stretch/>
        </p:blipFill>
        <p:spPr>
          <a:xfrm>
            <a:off x="5514538" y="1027906"/>
            <a:ext cx="6485206" cy="4842287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EF246AF-7B0D-4E00-8BCA-3773525B7A06}"/>
              </a:ext>
            </a:extLst>
          </p:cNvPr>
          <p:cNvSpPr/>
          <p:nvPr/>
        </p:nvSpPr>
        <p:spPr>
          <a:xfrm>
            <a:off x="5711482" y="2630656"/>
            <a:ext cx="6189786" cy="132556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04865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0BD5B1-0345-42B5-A6E4-E2A1C8104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Comparabilidade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E1DE60-EB50-46A2-8B5E-D25A6AB722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Gráficos com dados de, no mínimo, três anos;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0F31863B-BBCB-4F08-B35F-3238B4038AC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84" t="76319" r="48269" b="16900"/>
          <a:stretch/>
        </p:blipFill>
        <p:spPr>
          <a:xfrm>
            <a:off x="1521401" y="3091099"/>
            <a:ext cx="9149196" cy="90964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45F5BF7-E3F7-4CCE-951F-41AF15A873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750" t="40574" r="47904" b="55214"/>
          <a:stretch/>
        </p:blipFill>
        <p:spPr>
          <a:xfrm>
            <a:off x="1521402" y="2624741"/>
            <a:ext cx="9149195" cy="56501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9DCC6D0D-67A5-4CEC-AC0C-70DF905E55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270" t="38163" r="28070" b="54047"/>
          <a:stretch/>
        </p:blipFill>
        <p:spPr>
          <a:xfrm>
            <a:off x="431075" y="4688828"/>
            <a:ext cx="11329849" cy="845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947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6" name="Object 2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BcgText 3"/>
          <p:cNvSpPr txBox="1"/>
          <p:nvPr/>
        </p:nvSpPr>
        <p:spPr>
          <a:xfrm>
            <a:off x="8114400" y="4278821"/>
            <a:ext cx="3448800" cy="1166400"/>
          </a:xfrm>
          <a:prstGeom prst="rect">
            <a:avLst/>
          </a:prstGeom>
        </p:spPr>
        <p:txBody>
          <a:bodyPr vert="horz" wrap="square" lIns="0" tIns="72000" rIns="0" bIns="0" rtlCol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None/>
            </a:pPr>
            <a:r>
              <a:rPr lang="pt-BR" sz="1600" b="1" dirty="0"/>
              <a:t>Fundação Vale</a:t>
            </a:r>
            <a:endParaRPr lang="en-US" sz="1600" dirty="0">
              <a:solidFill>
                <a:srgbClr val="575757"/>
              </a:solidFill>
            </a:endParaRPr>
          </a:p>
          <a:p>
            <a:pPr algn="ctr">
              <a:buNone/>
            </a:pPr>
            <a:r>
              <a:rPr lang="en-US" sz="1400" dirty="0" err="1">
                <a:solidFill>
                  <a:srgbClr val="575757"/>
                </a:solidFill>
              </a:rPr>
              <a:t>Proposta:programas</a:t>
            </a:r>
            <a:r>
              <a:rPr lang="en-US" sz="1400" dirty="0">
                <a:solidFill>
                  <a:srgbClr val="575757"/>
                </a:solidFill>
              </a:rPr>
              <a:t> e </a:t>
            </a:r>
            <a:r>
              <a:rPr lang="en-US" sz="1400" dirty="0" err="1">
                <a:solidFill>
                  <a:srgbClr val="575757"/>
                </a:solidFill>
              </a:rPr>
              <a:t>ações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  <a:r>
              <a:rPr lang="en-US" sz="1400" dirty="0" err="1">
                <a:solidFill>
                  <a:srgbClr val="575757"/>
                </a:solidFill>
              </a:rPr>
              <a:t>educacionais</a:t>
            </a:r>
            <a:r>
              <a:rPr lang="en-US" sz="1400" dirty="0">
                <a:solidFill>
                  <a:srgbClr val="575757"/>
                </a:solidFill>
              </a:rPr>
              <a:t> para a </a:t>
            </a:r>
            <a:r>
              <a:rPr lang="en-US" sz="1400" dirty="0" err="1">
                <a:solidFill>
                  <a:srgbClr val="575757"/>
                </a:solidFill>
              </a:rPr>
              <a:t>população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  <a:r>
              <a:rPr lang="en-US" sz="1400" dirty="0" err="1">
                <a:solidFill>
                  <a:srgbClr val="575757"/>
                </a:solidFill>
              </a:rPr>
              <a:t>nas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  <a:r>
              <a:rPr lang="en-US" sz="1400" dirty="0" err="1">
                <a:solidFill>
                  <a:srgbClr val="575757"/>
                </a:solidFill>
              </a:rPr>
              <a:t>regiões</a:t>
            </a:r>
            <a:r>
              <a:rPr lang="en-US" sz="1400" dirty="0">
                <a:solidFill>
                  <a:srgbClr val="575757"/>
                </a:solidFill>
              </a:rPr>
              <a:t> de </a:t>
            </a:r>
            <a:r>
              <a:rPr lang="en-US" sz="1400" dirty="0" err="1">
                <a:solidFill>
                  <a:srgbClr val="575757"/>
                </a:solidFill>
              </a:rPr>
              <a:t>atuação</a:t>
            </a:r>
            <a:endParaRPr lang="en-US" sz="1400" dirty="0">
              <a:solidFill>
                <a:srgbClr val="575757"/>
              </a:solidFill>
            </a:endParaRPr>
          </a:p>
        </p:txBody>
      </p:sp>
      <p:sp>
        <p:nvSpPr>
          <p:cNvPr id="6" name="BcgText 2"/>
          <p:cNvSpPr txBox="1"/>
          <p:nvPr/>
        </p:nvSpPr>
        <p:spPr>
          <a:xfrm>
            <a:off x="4371600" y="4278821"/>
            <a:ext cx="3448800" cy="1166400"/>
          </a:xfrm>
          <a:prstGeom prst="rect">
            <a:avLst/>
          </a:prstGeom>
        </p:spPr>
        <p:txBody>
          <a:bodyPr vert="horz" wrap="square" lIns="0" tIns="72000" rIns="0" bIns="0" rtlCol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None/>
            </a:pPr>
            <a:r>
              <a:rPr lang="pt-BR" sz="1600" b="1" dirty="0"/>
              <a:t>Prêmio Vale Capes</a:t>
            </a:r>
          </a:p>
          <a:p>
            <a:pPr algn="ctr">
              <a:buNone/>
            </a:pPr>
            <a:r>
              <a:rPr lang="en-US" sz="1400" dirty="0" err="1">
                <a:solidFill>
                  <a:srgbClr val="575757"/>
                </a:solidFill>
              </a:rPr>
              <a:t>Proposta</a:t>
            </a:r>
            <a:r>
              <a:rPr lang="en-US" sz="1400" dirty="0">
                <a:solidFill>
                  <a:srgbClr val="575757"/>
                </a:solidFill>
              </a:rPr>
              <a:t>: </a:t>
            </a:r>
            <a:r>
              <a:rPr lang="pt-BR" sz="1400" dirty="0">
                <a:solidFill>
                  <a:srgbClr val="575757"/>
                </a:solidFill>
              </a:rPr>
              <a:t>premiar teses de doutorado e dissertações de mestrado associadas a temas ambientais e socioambientais</a:t>
            </a:r>
            <a:endParaRPr lang="en-US" sz="1600" dirty="0">
              <a:solidFill>
                <a:srgbClr val="575757"/>
              </a:solidFill>
            </a:endParaRPr>
          </a:p>
        </p:txBody>
      </p:sp>
      <p:sp>
        <p:nvSpPr>
          <p:cNvPr id="7" name="BcgText 1"/>
          <p:cNvSpPr txBox="1"/>
          <p:nvPr/>
        </p:nvSpPr>
        <p:spPr>
          <a:xfrm>
            <a:off x="630000" y="4278821"/>
            <a:ext cx="3448800" cy="1166400"/>
          </a:xfrm>
          <a:prstGeom prst="rect">
            <a:avLst/>
          </a:prstGeom>
        </p:spPr>
        <p:txBody>
          <a:bodyPr vert="horz" wrap="square" lIns="0" tIns="72000" rIns="0" bIns="0" rtlCol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600" b="1" dirty="0" err="1"/>
              <a:t>Projeto</a:t>
            </a:r>
            <a:r>
              <a:rPr lang="en-US" sz="1600" b="1" dirty="0"/>
              <a:t> </a:t>
            </a:r>
            <a:r>
              <a:rPr lang="en-US" sz="1600" b="1" dirty="0" err="1"/>
              <a:t>BioVale</a:t>
            </a:r>
            <a:endParaRPr lang="en-US" sz="1600" b="1" dirty="0"/>
          </a:p>
          <a:p>
            <a:pPr algn="ctr">
              <a:buNone/>
            </a:pPr>
            <a:r>
              <a:rPr lang="en-US" sz="1400" dirty="0" err="1">
                <a:solidFill>
                  <a:srgbClr val="575757"/>
                </a:solidFill>
              </a:rPr>
              <a:t>Proposta</a:t>
            </a:r>
            <a:r>
              <a:rPr lang="en-US" sz="1400" dirty="0">
                <a:solidFill>
                  <a:srgbClr val="575757"/>
                </a:solidFill>
              </a:rPr>
              <a:t>: </a:t>
            </a:r>
            <a:r>
              <a:rPr lang="pt-BR" sz="1400" dirty="0">
                <a:solidFill>
                  <a:srgbClr val="575757"/>
                </a:solidFill>
              </a:rPr>
              <a:t>Redução de emissões de CO2 através da produção de biodiesel</a:t>
            </a:r>
            <a:endParaRPr lang="en-US" sz="1400" dirty="0">
              <a:solidFill>
                <a:srgbClr val="57575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838400" y="3652192"/>
            <a:ext cx="0" cy="626638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4200" y="3652190"/>
            <a:ext cx="0" cy="626638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53600" y="3652190"/>
            <a:ext cx="0" cy="626638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5171200" y="1790088"/>
            <a:ext cx="1846000" cy="1846000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29BA74"/>
              </a:solidFill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DA0BD5B1-0345-42B5-A6E4-E2A1C8104FF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7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pt-BR" b="1" dirty="0"/>
              <a:t>Insustentabilidade da Vale</a:t>
            </a:r>
            <a:r>
              <a:rPr lang="pt-BR" dirty="0"/>
              <a:t>: iniciativas positivas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427000" y="1790088"/>
            <a:ext cx="1846000" cy="1846000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29BA7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01" y="2075226"/>
            <a:ext cx="1255597" cy="12555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119" y="2071893"/>
            <a:ext cx="1338162" cy="1338162"/>
          </a:xfrm>
          <a:prstGeom prst="rect">
            <a:avLst/>
          </a:prstGeom>
        </p:spPr>
      </p:pic>
      <p:sp>
        <p:nvSpPr>
          <p:cNvPr id="31" name="Oval 30"/>
          <p:cNvSpPr>
            <a:spLocks noChangeAspect="1"/>
          </p:cNvSpPr>
          <p:nvPr/>
        </p:nvSpPr>
        <p:spPr>
          <a:xfrm>
            <a:off x="8915400" y="1790088"/>
            <a:ext cx="1846000" cy="1846000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29BA74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9239" y="2159973"/>
            <a:ext cx="1198321" cy="1198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48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6" name="Object 2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BcgText 3"/>
          <p:cNvSpPr txBox="1"/>
          <p:nvPr/>
        </p:nvSpPr>
        <p:spPr>
          <a:xfrm>
            <a:off x="8114400" y="4278820"/>
            <a:ext cx="3448800" cy="2009435"/>
          </a:xfrm>
          <a:prstGeom prst="rect">
            <a:avLst/>
          </a:prstGeom>
        </p:spPr>
        <p:txBody>
          <a:bodyPr vert="horz" wrap="square" lIns="0" tIns="72000" rIns="0" bIns="0" rtlCol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None/>
            </a:pPr>
            <a:r>
              <a:rPr lang="pt-BR" sz="1600" b="1" dirty="0"/>
              <a:t>Pontos de Monitoramento</a:t>
            </a:r>
            <a:endParaRPr lang="en-US" sz="1600" dirty="0">
              <a:solidFill>
                <a:srgbClr val="575757"/>
              </a:solidFill>
            </a:endParaRPr>
          </a:p>
          <a:p>
            <a:pPr algn="ctr">
              <a:buNone/>
            </a:pPr>
            <a:r>
              <a:rPr lang="en-US" sz="1400" dirty="0" err="1">
                <a:solidFill>
                  <a:srgbClr val="575757"/>
                </a:solidFill>
              </a:rPr>
              <a:t>Proposta</a:t>
            </a:r>
            <a:r>
              <a:rPr lang="en-US" sz="1400" dirty="0">
                <a:solidFill>
                  <a:srgbClr val="575757"/>
                </a:solidFill>
              </a:rPr>
              <a:t>:</a:t>
            </a:r>
            <a:r>
              <a:rPr lang="pt-BR" sz="1400" dirty="0">
                <a:solidFill>
                  <a:srgbClr val="575757"/>
                </a:solidFill>
              </a:rPr>
              <a:t> o monitoramento tem por objetivo avaliar os efeitos, as ações de mitigação em curso e atuar com maior eficácia na redução dos impactos decorrentes do rompiment</a:t>
            </a:r>
            <a:endParaRPr lang="en-US" sz="1400" dirty="0">
              <a:solidFill>
                <a:srgbClr val="575757"/>
              </a:solidFill>
            </a:endParaRPr>
          </a:p>
        </p:txBody>
      </p:sp>
      <p:sp>
        <p:nvSpPr>
          <p:cNvPr id="6" name="BcgText 2"/>
          <p:cNvSpPr txBox="1"/>
          <p:nvPr/>
        </p:nvSpPr>
        <p:spPr>
          <a:xfrm>
            <a:off x="4371600" y="4278821"/>
            <a:ext cx="3448800" cy="2009436"/>
          </a:xfrm>
          <a:prstGeom prst="rect">
            <a:avLst/>
          </a:prstGeom>
        </p:spPr>
        <p:txBody>
          <a:bodyPr vert="horz" wrap="square" lIns="0" tIns="72000" rIns="0" bIns="0" rtlCol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None/>
            </a:pPr>
            <a:r>
              <a:rPr lang="pt-BR" sz="1600" b="1" dirty="0"/>
              <a:t>Estação de Tratamento de Água Fluvial</a:t>
            </a:r>
          </a:p>
          <a:p>
            <a:pPr algn="ctr">
              <a:buNone/>
            </a:pPr>
            <a:r>
              <a:rPr lang="en-US" sz="1400" dirty="0" err="1">
                <a:solidFill>
                  <a:srgbClr val="575757"/>
                </a:solidFill>
              </a:rPr>
              <a:t>Proposta</a:t>
            </a:r>
            <a:r>
              <a:rPr lang="en-US" sz="1400" dirty="0">
                <a:solidFill>
                  <a:srgbClr val="575757"/>
                </a:solidFill>
              </a:rPr>
              <a:t>: </a:t>
            </a:r>
            <a:r>
              <a:rPr lang="pt-BR" sz="1400" dirty="0">
                <a:solidFill>
                  <a:srgbClr val="575757"/>
                </a:solidFill>
              </a:rPr>
              <a:t>Instalação de uma Estação de Tratamento de Água Fluvial (ETAF) no córrego Ferro-Carvão, com capacidade para tratar aproximadamente 2 milhões de litros por hora, já em operação</a:t>
            </a:r>
            <a:endParaRPr lang="en-US" sz="1400" dirty="0">
              <a:solidFill>
                <a:srgbClr val="575757"/>
              </a:solidFill>
            </a:endParaRPr>
          </a:p>
        </p:txBody>
      </p:sp>
      <p:sp>
        <p:nvSpPr>
          <p:cNvPr id="7" name="BcgText 1"/>
          <p:cNvSpPr txBox="1"/>
          <p:nvPr/>
        </p:nvSpPr>
        <p:spPr>
          <a:xfrm>
            <a:off x="630000" y="4278820"/>
            <a:ext cx="3448800" cy="2009437"/>
          </a:xfrm>
          <a:prstGeom prst="rect">
            <a:avLst/>
          </a:prstGeom>
        </p:spPr>
        <p:txBody>
          <a:bodyPr vert="horz" wrap="square" lIns="0" tIns="72000" rIns="0" bIns="0" rtlCol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None/>
            </a:pPr>
            <a:r>
              <a:rPr lang="pt-BR" sz="1600" b="1" dirty="0"/>
              <a:t>Comitê de Assessoramento Extraordinário de Segurança de Barragens e Painel de Peritos</a:t>
            </a:r>
          </a:p>
          <a:p>
            <a:pPr algn="ctr">
              <a:buNone/>
            </a:pPr>
            <a:r>
              <a:rPr lang="en-US" sz="1400" dirty="0" err="1">
                <a:solidFill>
                  <a:srgbClr val="575757"/>
                </a:solidFill>
              </a:rPr>
              <a:t>Proposta</a:t>
            </a:r>
            <a:r>
              <a:rPr lang="en-US" sz="1400" dirty="0">
                <a:solidFill>
                  <a:srgbClr val="575757"/>
                </a:solidFill>
              </a:rPr>
              <a:t>: </a:t>
            </a:r>
            <a:r>
              <a:rPr lang="pt-BR" sz="1400" dirty="0">
                <a:solidFill>
                  <a:srgbClr val="575757"/>
                </a:solidFill>
              </a:rPr>
              <a:t>contratação de peritos para reforçar a apuração das causas do rompimento da barragem</a:t>
            </a:r>
            <a:endParaRPr lang="en-US" sz="1400" dirty="0">
              <a:solidFill>
                <a:srgbClr val="57575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838400" y="3652192"/>
            <a:ext cx="0" cy="626638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4200" y="3652190"/>
            <a:ext cx="0" cy="626638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53600" y="3652190"/>
            <a:ext cx="0" cy="626638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5171200" y="1790088"/>
            <a:ext cx="1846000" cy="1846000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29BA74"/>
              </a:solidFill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DA0BD5B1-0345-42B5-A6E4-E2A1C8104FF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7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pt-BR" b="1" dirty="0"/>
              <a:t>Sustentabilidade da Vale</a:t>
            </a:r>
            <a:r>
              <a:rPr lang="pt-BR" dirty="0"/>
              <a:t>: iniciativas positivas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427000" y="1790088"/>
            <a:ext cx="1846000" cy="1846000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29BA74"/>
              </a:solidFill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8915400" y="1790088"/>
            <a:ext cx="1846000" cy="1846000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29BA7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13" y="2080914"/>
            <a:ext cx="1329141" cy="132914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4439" y="2159973"/>
            <a:ext cx="1159521" cy="11595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366" y="2038699"/>
            <a:ext cx="1402067" cy="140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6" name="Object 2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BcgText 3"/>
          <p:cNvSpPr txBox="1"/>
          <p:nvPr/>
        </p:nvSpPr>
        <p:spPr>
          <a:xfrm>
            <a:off x="8114400" y="4278821"/>
            <a:ext cx="3448800" cy="1166400"/>
          </a:xfrm>
          <a:prstGeom prst="rect">
            <a:avLst/>
          </a:prstGeom>
        </p:spPr>
        <p:txBody>
          <a:bodyPr vert="horz" wrap="square" lIns="0" tIns="72000" rIns="0" bIns="0" rtlCol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None/>
            </a:pPr>
            <a:r>
              <a:rPr lang="pt-BR" sz="1600" b="1" dirty="0"/>
              <a:t>Situação de trabalho</a:t>
            </a:r>
            <a:endParaRPr lang="en-US" sz="1600" dirty="0">
              <a:solidFill>
                <a:srgbClr val="575757"/>
              </a:solidFill>
            </a:endParaRPr>
          </a:p>
          <a:p>
            <a:pPr algn="ctr">
              <a:buNone/>
            </a:pPr>
            <a:r>
              <a:rPr lang="en-US" sz="1400" dirty="0" err="1">
                <a:solidFill>
                  <a:srgbClr val="575757"/>
                </a:solidFill>
              </a:rPr>
              <a:t>Denúncias</a:t>
            </a:r>
            <a:r>
              <a:rPr lang="en-US" sz="1400" dirty="0">
                <a:solidFill>
                  <a:srgbClr val="575757"/>
                </a:solidFill>
              </a:rPr>
              <a:t> de </a:t>
            </a:r>
            <a:r>
              <a:rPr lang="en-US" sz="1400" dirty="0" err="1">
                <a:solidFill>
                  <a:srgbClr val="575757"/>
                </a:solidFill>
              </a:rPr>
              <a:t>condições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  <a:r>
              <a:rPr lang="en-US" sz="1400" dirty="0" err="1">
                <a:solidFill>
                  <a:srgbClr val="575757"/>
                </a:solidFill>
              </a:rPr>
              <a:t>degradantes</a:t>
            </a:r>
            <a:r>
              <a:rPr lang="en-US" sz="1400" dirty="0">
                <a:solidFill>
                  <a:srgbClr val="575757"/>
                </a:solidFill>
              </a:rPr>
              <a:t> de </a:t>
            </a:r>
            <a:r>
              <a:rPr lang="en-US" sz="1400" dirty="0" err="1">
                <a:solidFill>
                  <a:srgbClr val="575757"/>
                </a:solidFill>
              </a:rPr>
              <a:t>trabalho</a:t>
            </a:r>
            <a:r>
              <a:rPr lang="en-US" sz="1400" dirty="0">
                <a:solidFill>
                  <a:srgbClr val="575757"/>
                </a:solidFill>
              </a:rPr>
              <a:t>, </a:t>
            </a:r>
            <a:r>
              <a:rPr lang="en-US" sz="1400" dirty="0" err="1">
                <a:solidFill>
                  <a:srgbClr val="575757"/>
                </a:solidFill>
              </a:rPr>
              <a:t>análoga</a:t>
            </a:r>
            <a:r>
              <a:rPr lang="en-US" sz="1400" dirty="0">
                <a:solidFill>
                  <a:srgbClr val="575757"/>
                </a:solidFill>
              </a:rPr>
              <a:t> à </a:t>
            </a:r>
            <a:r>
              <a:rPr lang="en-US" sz="1400" dirty="0" err="1">
                <a:solidFill>
                  <a:srgbClr val="575757"/>
                </a:solidFill>
              </a:rPr>
              <a:t>escravidão</a:t>
            </a:r>
            <a:endParaRPr lang="en-US" sz="1400" dirty="0">
              <a:solidFill>
                <a:srgbClr val="575757"/>
              </a:solidFill>
            </a:endParaRPr>
          </a:p>
        </p:txBody>
      </p:sp>
      <p:sp>
        <p:nvSpPr>
          <p:cNvPr id="6" name="BcgText 2"/>
          <p:cNvSpPr txBox="1"/>
          <p:nvPr/>
        </p:nvSpPr>
        <p:spPr>
          <a:xfrm>
            <a:off x="4371600" y="4278821"/>
            <a:ext cx="3448800" cy="1166400"/>
          </a:xfrm>
          <a:prstGeom prst="rect">
            <a:avLst/>
          </a:prstGeom>
        </p:spPr>
        <p:txBody>
          <a:bodyPr vert="horz" wrap="square" lIns="0" tIns="72000" rIns="0" bIns="0" rtlCol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None/>
            </a:pPr>
            <a:r>
              <a:rPr lang="pt-BR" sz="1600" b="1" dirty="0"/>
              <a:t>Consumo de água</a:t>
            </a:r>
          </a:p>
          <a:p>
            <a:pPr algn="ctr">
              <a:buNone/>
            </a:pPr>
            <a:r>
              <a:rPr lang="pt-BR" sz="1400" dirty="0">
                <a:solidFill>
                  <a:srgbClr val="575757"/>
                </a:solidFill>
              </a:rPr>
              <a:t>Aumento crescente do uso de grandes volumes de água como insumo gratuito pelas grandes mineradoras </a:t>
            </a:r>
            <a:endParaRPr lang="en-US" sz="1600" dirty="0">
              <a:solidFill>
                <a:srgbClr val="575757"/>
              </a:solidFill>
            </a:endParaRPr>
          </a:p>
        </p:txBody>
      </p:sp>
      <p:sp>
        <p:nvSpPr>
          <p:cNvPr id="7" name="BcgText 1"/>
          <p:cNvSpPr txBox="1"/>
          <p:nvPr/>
        </p:nvSpPr>
        <p:spPr>
          <a:xfrm>
            <a:off x="630000" y="4278820"/>
            <a:ext cx="3448800" cy="1657745"/>
          </a:xfrm>
          <a:prstGeom prst="rect">
            <a:avLst/>
          </a:prstGeom>
        </p:spPr>
        <p:txBody>
          <a:bodyPr vert="horz" wrap="square" lIns="0" tIns="72000" rIns="0" bIns="0" rtlCol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sz="1600" b="1" dirty="0" err="1"/>
              <a:t>Projeto</a:t>
            </a:r>
            <a:r>
              <a:rPr lang="en-US" sz="1600" b="1" dirty="0"/>
              <a:t> </a:t>
            </a:r>
            <a:r>
              <a:rPr lang="en-US" sz="1600" b="1" dirty="0" err="1"/>
              <a:t>BioVale</a:t>
            </a:r>
            <a:endParaRPr lang="en-US" sz="1600" b="1" dirty="0"/>
          </a:p>
          <a:p>
            <a:pPr algn="ctr">
              <a:buNone/>
            </a:pPr>
            <a:r>
              <a:rPr lang="pt-BR" sz="1400" dirty="0">
                <a:solidFill>
                  <a:srgbClr val="575757"/>
                </a:solidFill>
              </a:rPr>
              <a:t>Denúncia de conflitos territoriais, desmatamento e contaminação por agrotóxicos de igarapés, que alimentam rios da região</a:t>
            </a:r>
            <a:endParaRPr lang="en-US" sz="1400" dirty="0">
              <a:solidFill>
                <a:srgbClr val="575757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838400" y="3652192"/>
            <a:ext cx="0" cy="626638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4200" y="3652190"/>
            <a:ext cx="0" cy="626638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53600" y="3652190"/>
            <a:ext cx="0" cy="626638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5171200" y="1790088"/>
            <a:ext cx="1846000" cy="1846000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29BA74"/>
              </a:solidFill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DA0BD5B1-0345-42B5-A6E4-E2A1C8104FF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7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pt-BR" b="1" dirty="0"/>
              <a:t>Insustentabilidade da Vale</a:t>
            </a:r>
            <a:r>
              <a:rPr lang="pt-BR" dirty="0"/>
              <a:t>: aspectos negativos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427000" y="1790088"/>
            <a:ext cx="1846000" cy="1846000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29BA74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201" y="2075226"/>
            <a:ext cx="1255597" cy="1255597"/>
          </a:xfrm>
          <a:prstGeom prst="rect">
            <a:avLst/>
          </a:prstGeom>
        </p:spPr>
      </p:pic>
      <p:sp>
        <p:nvSpPr>
          <p:cNvPr id="31" name="Oval 30"/>
          <p:cNvSpPr>
            <a:spLocks noChangeAspect="1"/>
          </p:cNvSpPr>
          <p:nvPr/>
        </p:nvSpPr>
        <p:spPr>
          <a:xfrm>
            <a:off x="8915400" y="1790088"/>
            <a:ext cx="1846000" cy="1846000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29BA74"/>
              </a:solidFill>
            </a:endParaRPr>
          </a:p>
        </p:txBody>
      </p:sp>
      <p:pic>
        <p:nvPicPr>
          <p:cNvPr id="5129" name="Picture 9">
            <a:extLst>
              <a:ext uri="{FF2B5EF4-FFF2-40B4-BE49-F238E27FC236}">
                <a16:creationId xmlns:a16="http://schemas.microsoft.com/office/drawing/2014/main" id="{9BD8D22C-C580-4835-8D66-D154F6627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535" y="2159973"/>
            <a:ext cx="1224059" cy="122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16">
            <a:extLst>
              <a:ext uri="{FF2B5EF4-FFF2-40B4-BE49-F238E27FC236}">
                <a16:creationId xmlns:a16="http://schemas.microsoft.com/office/drawing/2014/main" id="{D2A3ACC8-D44F-4740-8C34-520D7CA1FF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 descr="Uma imagem contendo relógio, placar, quarto&#10;&#10;Descrição gerada automaticamente">
            <a:extLst>
              <a:ext uri="{FF2B5EF4-FFF2-40B4-BE49-F238E27FC236}">
                <a16:creationId xmlns:a16="http://schemas.microsoft.com/office/drawing/2014/main" id="{AD015F48-F8A2-4D2A-BC36-CC06DD3275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1342" y="1982366"/>
            <a:ext cx="1348457" cy="134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7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6" name="Object 2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29BA74"/>
          </a:solidFill>
          <a:ln w="9525" cap="rnd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BcgText 3"/>
          <p:cNvSpPr txBox="1"/>
          <p:nvPr/>
        </p:nvSpPr>
        <p:spPr>
          <a:xfrm>
            <a:off x="8114400" y="4278820"/>
            <a:ext cx="3448800" cy="2009435"/>
          </a:xfrm>
          <a:prstGeom prst="rect">
            <a:avLst/>
          </a:prstGeom>
        </p:spPr>
        <p:txBody>
          <a:bodyPr vert="horz" wrap="square" lIns="0" tIns="72000" rIns="0" bIns="0" rtlCol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None/>
            </a:pPr>
            <a:r>
              <a:rPr lang="pt-BR" sz="1600" b="1" dirty="0"/>
              <a:t>Metas e Resultados </a:t>
            </a:r>
            <a:endParaRPr lang="en-US" sz="1600" dirty="0">
              <a:solidFill>
                <a:srgbClr val="575757"/>
              </a:solidFill>
            </a:endParaRPr>
          </a:p>
          <a:p>
            <a:pPr algn="ctr">
              <a:buNone/>
            </a:pPr>
            <a:r>
              <a:rPr lang="en-US" sz="1400" dirty="0">
                <a:solidFill>
                  <a:srgbClr val="575757"/>
                </a:solidFill>
              </a:rPr>
              <a:t>Falta de </a:t>
            </a:r>
            <a:r>
              <a:rPr lang="en-US" sz="1400" dirty="0" err="1">
                <a:solidFill>
                  <a:srgbClr val="575757"/>
                </a:solidFill>
              </a:rPr>
              <a:t>resultados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  <a:r>
              <a:rPr lang="en-US" sz="1400" dirty="0" err="1">
                <a:solidFill>
                  <a:srgbClr val="575757"/>
                </a:solidFill>
              </a:rPr>
              <a:t>em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  <a:r>
              <a:rPr lang="en-US" sz="1400" dirty="0" err="1">
                <a:solidFill>
                  <a:srgbClr val="575757"/>
                </a:solidFill>
              </a:rPr>
              <a:t>diversos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  <a:r>
              <a:rPr lang="en-US" sz="1400" dirty="0" err="1">
                <a:solidFill>
                  <a:srgbClr val="575757"/>
                </a:solidFill>
              </a:rPr>
              <a:t>pontos</a:t>
            </a:r>
            <a:r>
              <a:rPr lang="en-US" sz="1400" dirty="0">
                <a:solidFill>
                  <a:srgbClr val="575757"/>
                </a:solidFill>
              </a:rPr>
              <a:t>; </a:t>
            </a:r>
            <a:r>
              <a:rPr lang="en-US" sz="1400" dirty="0" err="1">
                <a:solidFill>
                  <a:srgbClr val="575757"/>
                </a:solidFill>
              </a:rPr>
              <a:t>metas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  <a:r>
              <a:rPr lang="en-US" sz="1400" dirty="0" err="1">
                <a:solidFill>
                  <a:srgbClr val="575757"/>
                </a:solidFill>
              </a:rPr>
              <a:t>não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  <a:r>
              <a:rPr lang="en-US" sz="1400" dirty="0" err="1">
                <a:solidFill>
                  <a:srgbClr val="575757"/>
                </a:solidFill>
              </a:rPr>
              <a:t>alcançadas</a:t>
            </a:r>
            <a:r>
              <a:rPr lang="en-US" sz="1400" dirty="0">
                <a:solidFill>
                  <a:srgbClr val="575757"/>
                </a:solidFill>
              </a:rPr>
              <a:t>/</a:t>
            </a:r>
            <a:r>
              <a:rPr lang="en-US" sz="1400" dirty="0" err="1">
                <a:solidFill>
                  <a:srgbClr val="575757"/>
                </a:solidFill>
              </a:rPr>
              <a:t>parcialmente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  <a:r>
              <a:rPr lang="en-US" sz="1400" dirty="0" err="1">
                <a:solidFill>
                  <a:srgbClr val="575757"/>
                </a:solidFill>
              </a:rPr>
              <a:t>alcançadas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  <a:r>
              <a:rPr lang="en-US" sz="1400" dirty="0" err="1">
                <a:solidFill>
                  <a:srgbClr val="575757"/>
                </a:solidFill>
              </a:rPr>
              <a:t>em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  <a:r>
              <a:rPr lang="en-US" sz="1400" dirty="0" err="1">
                <a:solidFill>
                  <a:srgbClr val="575757"/>
                </a:solidFill>
              </a:rPr>
              <a:t>áreas</a:t>
            </a:r>
            <a:r>
              <a:rPr lang="en-US" sz="1400" dirty="0">
                <a:solidFill>
                  <a:srgbClr val="575757"/>
                </a:solidFill>
              </a:rPr>
              <a:t> de </a:t>
            </a:r>
            <a:r>
              <a:rPr lang="en-US" sz="1400" dirty="0" err="1">
                <a:solidFill>
                  <a:srgbClr val="575757"/>
                </a:solidFill>
              </a:rPr>
              <a:t>carvão</a:t>
            </a:r>
            <a:r>
              <a:rPr lang="en-US" sz="1400" dirty="0">
                <a:solidFill>
                  <a:srgbClr val="575757"/>
                </a:solidFill>
              </a:rPr>
              <a:t> e </a:t>
            </a:r>
            <a:r>
              <a:rPr lang="en-US" sz="1400" dirty="0" err="1">
                <a:solidFill>
                  <a:srgbClr val="575757"/>
                </a:solidFill>
              </a:rPr>
              <a:t>fertilizantes</a:t>
            </a:r>
            <a:r>
              <a:rPr lang="en-US" sz="1400" dirty="0">
                <a:solidFill>
                  <a:srgbClr val="575757"/>
                </a:solidFill>
              </a:rPr>
              <a:t> (</a:t>
            </a:r>
            <a:r>
              <a:rPr lang="en-US" sz="1400" dirty="0" err="1">
                <a:solidFill>
                  <a:srgbClr val="575757"/>
                </a:solidFill>
              </a:rPr>
              <a:t>emissões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  <a:r>
              <a:rPr lang="en-US" sz="1400" dirty="0" err="1">
                <a:solidFill>
                  <a:srgbClr val="575757"/>
                </a:solidFill>
              </a:rPr>
              <a:t>atmosféricas</a:t>
            </a:r>
            <a:r>
              <a:rPr lang="en-US" sz="1400" dirty="0">
                <a:solidFill>
                  <a:srgbClr val="575757"/>
                </a:solidFill>
              </a:rPr>
              <a:t>, </a:t>
            </a:r>
            <a:r>
              <a:rPr lang="en-US" sz="1400" dirty="0" err="1">
                <a:solidFill>
                  <a:srgbClr val="575757"/>
                </a:solidFill>
              </a:rPr>
              <a:t>gestão</a:t>
            </a:r>
            <a:r>
              <a:rPr lang="en-US" sz="1400" dirty="0">
                <a:solidFill>
                  <a:srgbClr val="575757"/>
                </a:solidFill>
              </a:rPr>
              <a:t> de </a:t>
            </a:r>
            <a:r>
              <a:rPr lang="en-US" sz="1400" dirty="0" err="1">
                <a:solidFill>
                  <a:srgbClr val="575757"/>
                </a:solidFill>
              </a:rPr>
              <a:t>resíduos</a:t>
            </a:r>
            <a:r>
              <a:rPr lang="en-US" sz="1400" dirty="0">
                <a:solidFill>
                  <a:srgbClr val="575757"/>
                </a:solidFill>
              </a:rPr>
              <a:t>, </a:t>
            </a:r>
            <a:r>
              <a:rPr lang="en-US" sz="1400" dirty="0" err="1">
                <a:solidFill>
                  <a:srgbClr val="575757"/>
                </a:solidFill>
              </a:rPr>
              <a:t>recursos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  <a:r>
              <a:rPr lang="en-US" sz="1400" dirty="0" err="1">
                <a:solidFill>
                  <a:srgbClr val="575757"/>
                </a:solidFill>
              </a:rPr>
              <a:t>hídricos</a:t>
            </a:r>
            <a:r>
              <a:rPr lang="en-US" sz="1400" dirty="0">
                <a:solidFill>
                  <a:srgbClr val="575757"/>
                </a:solidFill>
              </a:rPr>
              <a:t>)</a:t>
            </a:r>
          </a:p>
        </p:txBody>
      </p:sp>
      <p:sp>
        <p:nvSpPr>
          <p:cNvPr id="6" name="BcgText 2"/>
          <p:cNvSpPr txBox="1"/>
          <p:nvPr/>
        </p:nvSpPr>
        <p:spPr>
          <a:xfrm>
            <a:off x="4371600" y="4278821"/>
            <a:ext cx="3448800" cy="2009436"/>
          </a:xfrm>
          <a:prstGeom prst="rect">
            <a:avLst/>
          </a:prstGeom>
        </p:spPr>
        <p:txBody>
          <a:bodyPr vert="horz" wrap="square" lIns="0" tIns="72000" rIns="0" bIns="0" rtlCol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None/>
            </a:pPr>
            <a:r>
              <a:rPr lang="pt-BR" sz="1600" b="1" dirty="0"/>
              <a:t>Foco Sustentável</a:t>
            </a:r>
          </a:p>
          <a:p>
            <a:pPr algn="ctr">
              <a:buNone/>
            </a:pPr>
            <a:r>
              <a:rPr lang="pt-BR" sz="1400" dirty="0">
                <a:solidFill>
                  <a:srgbClr val="575757"/>
                </a:solidFill>
              </a:rPr>
              <a:t>A </a:t>
            </a:r>
            <a:r>
              <a:rPr lang="pt-BR" sz="1400" dirty="0"/>
              <a:t>Vale manteve sua atuação na área de Sustentabilidade, por meio de iniciativas de mitigação e compensação dos impactos de suas atividades, além do desenvolvimento de ações ambientais e de criação de valor para as comunidades</a:t>
            </a:r>
            <a:r>
              <a:rPr lang="en-US" sz="1400" dirty="0">
                <a:solidFill>
                  <a:srgbClr val="575757"/>
                </a:solidFill>
              </a:rPr>
              <a:t> </a:t>
            </a:r>
          </a:p>
        </p:txBody>
      </p:sp>
      <p:sp>
        <p:nvSpPr>
          <p:cNvPr id="7" name="BcgText 1"/>
          <p:cNvSpPr txBox="1"/>
          <p:nvPr/>
        </p:nvSpPr>
        <p:spPr>
          <a:xfrm>
            <a:off x="630000" y="4278820"/>
            <a:ext cx="3448800" cy="2403334"/>
          </a:xfrm>
          <a:prstGeom prst="rect">
            <a:avLst/>
          </a:prstGeom>
        </p:spPr>
        <p:txBody>
          <a:bodyPr vert="horz" wrap="square" lIns="0" tIns="72000" rIns="0" bIns="0" rtlCol="0">
            <a:noAutofit/>
          </a:bodyPr>
          <a:lstStyle>
            <a:lvl1pPr lvl="0" indent="0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​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  <a:lvl2pPr marL="402336" lvl="1" indent="-283464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2pPr>
            <a:lvl3pPr marL="800100" lvl="2" indent="-285750">
              <a:lnSpc>
                <a:spcPct val="9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Trebuchet MS" panose="020B0603020202020204" pitchFamily="34" charset="0"/>
              <a:buChar char="–"/>
              <a:defRPr sz="2400">
                <a:latin typeface="Trebuchet MS" panose="020B0603020202020204" pitchFamily="34" charset="0"/>
                <a:sym typeface="Trebuchet MS" panose="020B0603020202020204" pitchFamily="34" charset="0"/>
              </a:defRPr>
            </a:lvl3pPr>
            <a:lvl4pPr marL="0" lvl="3" indent="0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​"/>
              <a:defRPr sz="28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4pPr>
            <a:lvl5pPr marL="0" lvl="4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Font typeface="Arial" panose="020B0604020202020204" pitchFamily="34" charset="0"/>
              <a:buChar char="​"/>
              <a:defRPr sz="2800" b="1">
                <a:latin typeface="Trebuchet MS" panose="020B0603020202020204" pitchFamily="34" charset="0"/>
                <a:sym typeface="Trebuchet MS" panose="020B0603020202020204" pitchFamily="34" charset="0"/>
              </a:defRPr>
            </a:lvl5pPr>
            <a:lvl6pPr marL="358775" lvl="5" indent="-24130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Trebuchet MS" panose="020B0603020202020204" pitchFamily="34" charset="0"/>
                <a:sym typeface="Trebuchet MS" panose="020B0603020202020204" pitchFamily="34" charset="0"/>
              </a:defRPr>
            </a:lvl6pPr>
            <a:lvl7pPr marL="0" lvl="6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54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7pPr>
            <a:lvl8pPr marL="0" lvl="7" indent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​"/>
              <a:defRPr sz="66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8pPr>
            <a:lvl9pPr marL="0" lvl="8" indent="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Font typeface="Arial" panose="020B0604020202020204" pitchFamily="34" charset="0"/>
              <a:buChar char="​"/>
              <a:defRPr sz="440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9pPr>
          </a:lstStyle>
          <a:p>
            <a:pPr algn="ctr">
              <a:buNone/>
            </a:pPr>
            <a:r>
              <a:rPr lang="pt-BR" sz="1600" b="1" dirty="0"/>
              <a:t>Impactos potenciais e reais das operações Vale nas comunidades</a:t>
            </a:r>
          </a:p>
          <a:p>
            <a:pPr algn="ctr">
              <a:buNone/>
            </a:pPr>
            <a:r>
              <a:rPr lang="pt-BR" sz="1400" dirty="0"/>
              <a:t>Interferência na qualidade de vida das comunidades vizinhas, povos indígenas e comunidades tradicionais (impactos de ruído, poeira e vibração, acesso a modos de produção locais, disponibilidade hídrica, patrimônio cultural, remoção involuntária de vulneráveis)</a:t>
            </a:r>
            <a:endParaRPr lang="pt-BR" sz="1400" b="1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838400" y="3652192"/>
            <a:ext cx="0" cy="626638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6094200" y="3652190"/>
            <a:ext cx="0" cy="626638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353600" y="3652190"/>
            <a:ext cx="0" cy="626638"/>
          </a:xfrm>
          <a:prstGeom prst="line">
            <a:avLst/>
          </a:prstGeom>
          <a:ln w="19050">
            <a:solidFill>
              <a:schemeClr val="accent5"/>
            </a:solidFill>
            <a:miter lim="800000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>
            <a:spLocks noChangeAspect="1"/>
          </p:cNvSpPr>
          <p:nvPr/>
        </p:nvSpPr>
        <p:spPr>
          <a:xfrm>
            <a:off x="5171200" y="1790088"/>
            <a:ext cx="1846000" cy="1846000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29BA74"/>
              </a:solidFill>
            </a:endParaRPr>
          </a:p>
        </p:txBody>
      </p:sp>
      <p:sp>
        <p:nvSpPr>
          <p:cNvPr id="28" name="Título 1">
            <a:extLst>
              <a:ext uri="{FF2B5EF4-FFF2-40B4-BE49-F238E27FC236}">
                <a16:creationId xmlns:a16="http://schemas.microsoft.com/office/drawing/2014/main" id="{DA0BD5B1-0345-42B5-A6E4-E2A1C8104FF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725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pt-BR" b="1" dirty="0"/>
              <a:t>Sustentabilidade da Vale</a:t>
            </a:r>
            <a:r>
              <a:rPr lang="pt-BR" dirty="0"/>
              <a:t>: aspectos negativos</a:t>
            </a:r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1427000" y="1790088"/>
            <a:ext cx="1846000" cy="1846000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29BA74"/>
              </a:solidFill>
            </a:endParaRPr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8915400" y="1790088"/>
            <a:ext cx="1846000" cy="1846000"/>
          </a:xfrm>
          <a:prstGeom prst="ellipse">
            <a:avLst/>
          </a:prstGeom>
          <a:solidFill>
            <a:schemeClr val="bg1"/>
          </a:solidFill>
          <a:ln w="76200">
            <a:gradFill>
              <a:gsLst>
                <a:gs pos="0">
                  <a:schemeClr val="accent5"/>
                </a:gs>
                <a:gs pos="100000">
                  <a:schemeClr val="bg1">
                    <a:lumMod val="75000"/>
                  </a:schemeClr>
                </a:gs>
              </a:gsLst>
              <a:lin ang="2700000" scaled="0"/>
            </a:gra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rgbClr val="29BA74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713" y="2080914"/>
            <a:ext cx="1329141" cy="1329141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C25ABFAF-7078-4C6C-83F1-88B58A8FF9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063" y="2080914"/>
            <a:ext cx="1362274" cy="136227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C7CC6365-1A3B-4E4D-8766-F9E8973DB1B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182" y="2080914"/>
            <a:ext cx="1202436" cy="1202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41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AED10F-DAB9-463B-8C1E-33DF02BE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Matriz de Materialidade</a:t>
            </a:r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48851C5F-0CDA-4A59-B701-53A74F17BB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348" y="1447702"/>
            <a:ext cx="5564652" cy="5069791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F85D7AA-D3A5-4BAB-973E-B6B150F3A8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8103" y="4309319"/>
            <a:ext cx="5722602" cy="2180039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98682794-34DD-40CA-BD8B-62FD34B5E5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8011" y="1909984"/>
            <a:ext cx="5732694" cy="218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37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3B6F-B04C-4245-92C3-60860B68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de Desempenho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EC8113-3846-4282-A90C-EDD7F61B6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Reciclagem</a:t>
            </a:r>
          </a:p>
          <a:p>
            <a:r>
              <a:rPr lang="pt-BR" dirty="0"/>
              <a:t>Água</a:t>
            </a:r>
          </a:p>
          <a:p>
            <a:r>
              <a:rPr lang="pt-BR" dirty="0"/>
              <a:t>Saúde</a:t>
            </a:r>
          </a:p>
          <a:p>
            <a:r>
              <a:rPr lang="pt-BR" dirty="0"/>
              <a:t>Matérias-primas</a:t>
            </a:r>
          </a:p>
          <a:p>
            <a:r>
              <a:rPr lang="pt-BR" dirty="0"/>
              <a:t>Consumo de energia e emissões</a:t>
            </a:r>
          </a:p>
          <a:p>
            <a:r>
              <a:rPr lang="pt-BR" dirty="0"/>
              <a:t>Relações interpessoais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7493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3B6F-B04C-4245-92C3-60860B68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de Desempenho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EC8113-3846-4282-A90C-EDD7F61B6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Reciclagem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569ADBC-05D4-4F69-A401-46A6CA074C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580" y="2363635"/>
            <a:ext cx="5815611" cy="423763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17AB4ED5-46F7-469D-B22E-FFE6C868F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6876" y="2901002"/>
            <a:ext cx="5646631" cy="2866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880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3B6F-B04C-4245-92C3-60860B68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de Desempenho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EC8113-3846-4282-A90C-EDD7F61B6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Água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2B8EF4B-F812-4547-B56E-3D0C2BC83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9667" y="1359896"/>
            <a:ext cx="7116192" cy="5294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762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3B6F-B04C-4245-92C3-60860B68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de Desempenho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EC8113-3846-4282-A90C-EDD7F61B6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Saúde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F6EECBE-1705-4007-A05F-447D868C4D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4706" y="1304678"/>
            <a:ext cx="6182588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358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3B6F-B04C-4245-92C3-60860B68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de Desempenho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EC8113-3846-4282-A90C-EDD7F61B6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Matérias-primas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E555F00-1FE7-431F-ABCD-05EF18850A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563" y="2307102"/>
            <a:ext cx="5134873" cy="418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634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3B6F-B04C-4245-92C3-60860B68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de Desempenho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EC8113-3846-4282-A90C-EDD7F61B6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Consumo de Energia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BF2BD5B-9E43-4932-911D-EB0FF06C4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5001" y="2414420"/>
            <a:ext cx="6921998" cy="4078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6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083B6F-B04C-4245-92C3-60860B684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Indicadores de Desempenho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8EC8113-3846-4282-A90C-EDD7F61B68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Relações Interpessoais</a:t>
            </a:r>
          </a:p>
          <a:p>
            <a:pPr marL="0" indent="0">
              <a:buNone/>
            </a:pPr>
            <a:endParaRPr lang="pt-BR" dirty="0"/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12FD04-A331-4AA2-8665-A28A40288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1906" y="2428535"/>
            <a:ext cx="7688188" cy="427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81795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DS8WpL9XLC_KHkRoDqm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DS8WpL9XLC_KHkRoDqm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DS8WpL9XLC_KHkRoDqm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RDS8WpL9XLC_KHkRoDqmg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559</TotalTime>
  <Words>478</Words>
  <Application>Microsoft Office PowerPoint</Application>
  <PresentationFormat>Widescreen</PresentationFormat>
  <Paragraphs>63</Paragraphs>
  <Slides>16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Trebuchet MS</vt:lpstr>
      <vt:lpstr>Tema do Office</vt:lpstr>
      <vt:lpstr>think-cell Slide</vt:lpstr>
      <vt:lpstr>GRI – Relatório de Sustentabilidade</vt:lpstr>
      <vt:lpstr>Matriz de Materialidade</vt:lpstr>
      <vt:lpstr>Indicadores de Desempenho</vt:lpstr>
      <vt:lpstr>Indicadores de Desempenho</vt:lpstr>
      <vt:lpstr>Indicadores de Desempenho</vt:lpstr>
      <vt:lpstr>Indicadores de Desempenho</vt:lpstr>
      <vt:lpstr>Indicadores de Desempenho</vt:lpstr>
      <vt:lpstr>Indicadores de Desempenho</vt:lpstr>
      <vt:lpstr>Indicadores de Desempenho</vt:lpstr>
      <vt:lpstr>Equilíbrio</vt:lpstr>
      <vt:lpstr>Equilíbrio</vt:lpstr>
      <vt:lpstr>Comparabilidade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GRI – Relatório de Sustentabilidade</dc:title>
  <dc:creator>Caio Siqueira</dc:creator>
  <cp:lastModifiedBy>Bruno Soiti K. Marino</cp:lastModifiedBy>
  <cp:revision>25</cp:revision>
  <dcterms:created xsi:type="dcterms:W3CDTF">2020-05-03T17:03:24Z</dcterms:created>
  <dcterms:modified xsi:type="dcterms:W3CDTF">2020-05-08T12:49:47Z</dcterms:modified>
</cp:coreProperties>
</file>