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40" autoAdjust="0"/>
  </p:normalViewPr>
  <p:slideViewPr>
    <p:cSldViewPr>
      <p:cViewPr>
        <p:scale>
          <a:sx n="70" d="100"/>
          <a:sy n="70" d="100"/>
        </p:scale>
        <p:origin x="-122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C3B2-ABC7-48AE-A85E-C3347C0DF5C4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72E-7862-46A7-BE2F-F3AC4B969B8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C3B2-ABC7-48AE-A85E-C3347C0DF5C4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72E-7862-46A7-BE2F-F3AC4B969B8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C3B2-ABC7-48AE-A85E-C3347C0DF5C4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72E-7862-46A7-BE2F-F3AC4B969B8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C3B2-ABC7-48AE-A85E-C3347C0DF5C4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72E-7862-46A7-BE2F-F3AC4B969B8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C3B2-ABC7-48AE-A85E-C3347C0DF5C4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72E-7862-46A7-BE2F-F3AC4B969B8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C3B2-ABC7-48AE-A85E-C3347C0DF5C4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72E-7862-46A7-BE2F-F3AC4B969B8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C3B2-ABC7-48AE-A85E-C3347C0DF5C4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72E-7862-46A7-BE2F-F3AC4B969B8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C3B2-ABC7-48AE-A85E-C3347C0DF5C4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72E-7862-46A7-BE2F-F3AC4B969B8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C3B2-ABC7-48AE-A85E-C3347C0DF5C4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72E-7862-46A7-BE2F-F3AC4B969B8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C3B2-ABC7-48AE-A85E-C3347C0DF5C4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72E-7862-46A7-BE2F-F3AC4B969B8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C3B2-ABC7-48AE-A85E-C3347C0DF5C4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72E-7862-46A7-BE2F-F3AC4B969B8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EC3B2-ABC7-48AE-A85E-C3347C0DF5C4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DB72E-7862-46A7-BE2F-F3AC4B969B8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Ver a imagem de origem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572" y="548680"/>
            <a:ext cx="9031932" cy="6021287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183892" y="1628800"/>
            <a:ext cx="770858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omic Sans MS" pitchFamily="66" charset="0"/>
              </a:rPr>
              <a:t>Células-tronco, uma introdução</a:t>
            </a:r>
          </a:p>
          <a:p>
            <a:endParaRPr lang="pt-BR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pt-BR" sz="28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pt-BR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pt-BR" sz="28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pt-BR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pt-BR" sz="28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Comic Sans MS" pitchFamily="66" charset="0"/>
              </a:rPr>
              <a:t>				</a:t>
            </a:r>
          </a:p>
          <a:p>
            <a:endParaRPr lang="pt-BR" sz="28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pt-BR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pt-BR" sz="2800" dirty="0" smtClean="0">
                <a:solidFill>
                  <a:schemeClr val="bg1"/>
                </a:solidFill>
                <a:latin typeface="Comic Sans MS" pitchFamily="66" charset="0"/>
              </a:rPr>
              <a:t>				</a:t>
            </a:r>
            <a:r>
              <a:rPr lang="pt-BR" sz="2000" dirty="0" err="1" smtClean="0">
                <a:solidFill>
                  <a:schemeClr val="bg1"/>
                </a:solidFill>
                <a:latin typeface="Comic Sans MS" pitchFamily="66" charset="0"/>
              </a:rPr>
              <a:t>Profa</a:t>
            </a:r>
            <a:r>
              <a:rPr lang="pt-BR" sz="2000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pt-BR" sz="2000" dirty="0" err="1" smtClean="0">
                <a:solidFill>
                  <a:schemeClr val="bg1"/>
                </a:solidFill>
                <a:latin typeface="Comic Sans MS" pitchFamily="66" charset="0"/>
              </a:rPr>
              <a:t>Dra.</a:t>
            </a:r>
            <a:r>
              <a:rPr lang="pt-BR" sz="2000" dirty="0" smtClean="0">
                <a:solidFill>
                  <a:schemeClr val="bg1"/>
                </a:solidFill>
                <a:latin typeface="Comic Sans MS" pitchFamily="66" charset="0"/>
              </a:rPr>
              <a:t>Nadia </a:t>
            </a:r>
            <a:r>
              <a:rPr lang="pt-BR" sz="2000" dirty="0" err="1" smtClean="0">
                <a:solidFill>
                  <a:schemeClr val="bg1"/>
                </a:solidFill>
                <a:latin typeface="Comic Sans MS" pitchFamily="66" charset="0"/>
              </a:rPr>
              <a:t>Monesi</a:t>
            </a:r>
            <a:endParaRPr lang="pt-BR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pt-BR" sz="2000" dirty="0" smtClean="0">
                <a:solidFill>
                  <a:schemeClr val="bg1"/>
                </a:solidFill>
                <a:latin typeface="Comic Sans MS" pitchFamily="66" charset="0"/>
              </a:rPr>
              <a:t>					Novembro 2021</a:t>
            </a:r>
            <a:endParaRPr lang="pt-B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496" y="44624"/>
            <a:ext cx="878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u="sng" dirty="0" smtClean="0">
                <a:latin typeface="Comic Sans MS" pitchFamily="66" charset="0"/>
              </a:rPr>
              <a:t>Células-tronco de </a:t>
            </a:r>
            <a:r>
              <a:rPr lang="pt-BR" u="sng" dirty="0" err="1" smtClean="0">
                <a:latin typeface="Comic Sans MS" pitchFamily="66" charset="0"/>
              </a:rPr>
              <a:t>plutipotência</a:t>
            </a:r>
            <a:r>
              <a:rPr lang="pt-BR" u="sng" dirty="0" smtClean="0">
                <a:latin typeface="Comic Sans MS" pitchFamily="66" charset="0"/>
              </a:rPr>
              <a:t> induzida (</a:t>
            </a:r>
            <a:r>
              <a:rPr lang="pt-BR" u="sng" dirty="0" err="1" smtClean="0">
                <a:latin typeface="Comic Sans MS" pitchFamily="66" charset="0"/>
              </a:rPr>
              <a:t>iPSCs</a:t>
            </a:r>
            <a:r>
              <a:rPr lang="pt-BR" u="sng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4509120"/>
            <a:ext cx="9108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latin typeface="Comic Sans MS" pitchFamily="66" charset="0"/>
              </a:rPr>
              <a:t>-As células-tronco de </a:t>
            </a:r>
            <a:r>
              <a:rPr lang="pt-BR" sz="1200" dirty="0" err="1" smtClean="0">
                <a:latin typeface="Comic Sans MS" pitchFamily="66" charset="0"/>
              </a:rPr>
              <a:t>pluripotência</a:t>
            </a:r>
            <a:r>
              <a:rPr lang="pt-BR" sz="1200" dirty="0" smtClean="0">
                <a:latin typeface="Comic Sans MS" pitchFamily="66" charset="0"/>
              </a:rPr>
              <a:t> induzida são obtidas a partir da transformação de quase qualquer célula do corpo adulto de camundongos. A </a:t>
            </a:r>
            <a:r>
              <a:rPr lang="pt-BR" sz="1200" dirty="0" err="1" smtClean="0">
                <a:latin typeface="Comic Sans MS" pitchFamily="66" charset="0"/>
              </a:rPr>
              <a:t>pluripotência</a:t>
            </a:r>
            <a:r>
              <a:rPr lang="pt-BR" sz="1200" dirty="0" smtClean="0">
                <a:latin typeface="Comic Sans MS" pitchFamily="66" charset="0"/>
              </a:rPr>
              <a:t> embrionária foi induzida pela primeira vez após a inserção de cópias ativadas de quatro genes que codificam fatores de transcrição que mantêm o estado de </a:t>
            </a:r>
            <a:r>
              <a:rPr lang="pt-BR" sz="1200" dirty="0" err="1" smtClean="0">
                <a:latin typeface="Comic Sans MS" pitchFamily="66" charset="0"/>
              </a:rPr>
              <a:t>pluripotência</a:t>
            </a:r>
            <a:r>
              <a:rPr lang="pt-BR" sz="1200" dirty="0" smtClean="0">
                <a:latin typeface="Comic Sans MS" pitchFamily="66" charset="0"/>
              </a:rPr>
              <a:t> (Sox2, Oct4, </a:t>
            </a:r>
            <a:r>
              <a:rPr lang="pt-BR" sz="1200" dirty="0" err="1" smtClean="0">
                <a:latin typeface="Comic Sans MS" pitchFamily="66" charset="0"/>
              </a:rPr>
              <a:t>Nanog</a:t>
            </a:r>
            <a:r>
              <a:rPr lang="pt-BR" sz="1200" dirty="0" smtClean="0">
                <a:latin typeface="Comic Sans MS" pitchFamily="66" charset="0"/>
              </a:rPr>
              <a:t> e Klf4);</a:t>
            </a:r>
          </a:p>
          <a:p>
            <a:pPr algn="just"/>
            <a:r>
              <a:rPr lang="pt-BR" sz="1200" dirty="0" smtClean="0">
                <a:latin typeface="Comic Sans MS" pitchFamily="66" charset="0"/>
              </a:rPr>
              <a:t>-as linhagens celulares </a:t>
            </a:r>
            <a:r>
              <a:rPr lang="pt-BR" sz="1200" dirty="0" err="1" smtClean="0">
                <a:latin typeface="Comic Sans MS" pitchFamily="66" charset="0"/>
              </a:rPr>
              <a:t>iPSCs</a:t>
            </a:r>
            <a:r>
              <a:rPr lang="pt-BR" sz="1200" dirty="0" smtClean="0">
                <a:latin typeface="Comic Sans MS" pitchFamily="66" charset="0"/>
              </a:rPr>
              <a:t> (linhagens de </a:t>
            </a:r>
            <a:r>
              <a:rPr lang="pt-BR" sz="1200" dirty="0" err="1" smtClean="0">
                <a:latin typeface="Comic Sans MS" pitchFamily="66" charset="0"/>
              </a:rPr>
              <a:t>pluripotência</a:t>
            </a:r>
            <a:r>
              <a:rPr lang="pt-BR" sz="1200" dirty="0" smtClean="0">
                <a:latin typeface="Comic Sans MS" pitchFamily="66" charset="0"/>
              </a:rPr>
              <a:t> induzida) podem ser propagadas indefinidamente e podem originar tipos celulares representativos das três camadas germinativas;</a:t>
            </a:r>
          </a:p>
          <a:p>
            <a:pPr algn="just"/>
            <a:r>
              <a:rPr lang="pt-BR" sz="1200" dirty="0" smtClean="0">
                <a:latin typeface="Comic Sans MS" pitchFamily="66" charset="0"/>
              </a:rPr>
              <a:t>-com as </a:t>
            </a:r>
            <a:r>
              <a:rPr lang="pt-BR" sz="1200" dirty="0" err="1" smtClean="0">
                <a:latin typeface="Comic Sans MS" pitchFamily="66" charset="0"/>
              </a:rPr>
              <a:t>iPSCs</a:t>
            </a:r>
            <a:r>
              <a:rPr lang="pt-BR" sz="1200" dirty="0" smtClean="0">
                <a:latin typeface="Comic Sans MS" pitchFamily="66" charset="0"/>
              </a:rPr>
              <a:t> é possível fazer experimentos em tecidos humanos sem a necessidade de trabalhar com células-tronco embrionárias humanas;</a:t>
            </a:r>
          </a:p>
          <a:p>
            <a:pPr algn="just"/>
            <a:r>
              <a:rPr lang="pt-BR" sz="1200" dirty="0" smtClean="0">
                <a:latin typeface="Comic Sans MS" pitchFamily="66" charset="0"/>
              </a:rPr>
              <a:t>-os quarto principais usos médicos destas células são: a) utilização de </a:t>
            </a:r>
            <a:r>
              <a:rPr lang="pt-BR" sz="1200" dirty="0" err="1" smtClean="0">
                <a:latin typeface="Comic Sans MS" pitchFamily="66" charset="0"/>
              </a:rPr>
              <a:t>iPSCs</a:t>
            </a:r>
            <a:r>
              <a:rPr lang="pt-BR" sz="1200" dirty="0" smtClean="0">
                <a:latin typeface="Comic Sans MS" pitchFamily="66" charset="0"/>
              </a:rPr>
              <a:t> de pacientes para estudar patologias; b) combinar terapia gênicas e </a:t>
            </a:r>
            <a:r>
              <a:rPr lang="pt-BR" sz="1200" dirty="0" err="1" smtClean="0">
                <a:latin typeface="Comic Sans MS" pitchFamily="66" charset="0"/>
              </a:rPr>
              <a:t>iPSCs</a:t>
            </a:r>
            <a:r>
              <a:rPr lang="pt-BR" sz="1200" dirty="0" smtClean="0">
                <a:latin typeface="Comic Sans MS" pitchFamily="66" charset="0"/>
              </a:rPr>
              <a:t> específicas para tratamento de doenças; c) utilização de células derivadas de </a:t>
            </a:r>
            <a:r>
              <a:rPr lang="pt-BR" sz="1200" dirty="0" err="1" smtClean="0">
                <a:latin typeface="Comic Sans MS" pitchFamily="66" charset="0"/>
              </a:rPr>
              <a:t>iPSCs</a:t>
            </a:r>
            <a:r>
              <a:rPr lang="pt-BR" sz="1200" dirty="0" smtClean="0">
                <a:latin typeface="Comic Sans MS" pitchFamily="66" charset="0"/>
              </a:rPr>
              <a:t> específicas de pacientes em transplantes celulares sem rejeição imunológica; d) uso de células diferenciadas derivadas de </a:t>
            </a:r>
            <a:r>
              <a:rPr lang="pt-BR" sz="1200" dirty="0" err="1" smtClean="0">
                <a:latin typeface="Comic Sans MS" pitchFamily="66" charset="0"/>
              </a:rPr>
              <a:t>iPSCs</a:t>
            </a:r>
            <a:r>
              <a:rPr lang="pt-BR" sz="1200" dirty="0" smtClean="0">
                <a:latin typeface="Comic Sans MS" pitchFamily="66" charset="0"/>
              </a:rPr>
              <a:t> específicas de pacientes para pesquisa em drogas</a:t>
            </a:r>
          </a:p>
          <a:p>
            <a:pPr algn="just"/>
            <a:endParaRPr lang="pt-BR" sz="1200" dirty="0">
              <a:latin typeface="Comic Sans MS" pitchFamily="66" charset="0"/>
            </a:endParaRPr>
          </a:p>
        </p:txBody>
      </p:sp>
      <p:pic>
        <p:nvPicPr>
          <p:cNvPr id="9223" name="Picture 7" descr="https://www.cincinnatichildrens.org/-/media/cincinnati%20childrens/home/research/cores/pluripotent%20stem%20cell%20facility/what_can_i_do_with_ipscs.jpg?h=380&amp;w=600&amp;la=en&amp;hash=1DDCD15B1E6D6A13BF71581E5C351613A7D299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57150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496" y="44624"/>
            <a:ext cx="878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u="sng" dirty="0" err="1" smtClean="0">
                <a:latin typeface="Comic Sans MS" pitchFamily="66" charset="0"/>
              </a:rPr>
              <a:t>iPSCs</a:t>
            </a:r>
            <a:r>
              <a:rPr lang="pt-BR" u="sng" dirty="0" smtClean="0">
                <a:latin typeface="Comic Sans MS" pitchFamily="66" charset="0"/>
              </a:rPr>
              <a:t> e organoides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496" y="476672"/>
            <a:ext cx="9108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Comic Sans MS" pitchFamily="66" charset="0"/>
              </a:rPr>
              <a:t>-órgãos rudimentares (os organoides) podem ser gerados a partir de células-tronco de </a:t>
            </a:r>
            <a:r>
              <a:rPr lang="pt-BR" sz="1400" dirty="0" err="1" smtClean="0">
                <a:latin typeface="Comic Sans MS" pitchFamily="66" charset="0"/>
              </a:rPr>
              <a:t>pluripotência</a:t>
            </a:r>
            <a:r>
              <a:rPr lang="pt-BR" sz="1400" dirty="0" smtClean="0">
                <a:latin typeface="Comic Sans MS" pitchFamily="66" charset="0"/>
              </a:rPr>
              <a:t> induzida; </a:t>
            </a:r>
          </a:p>
          <a:p>
            <a:pPr algn="just"/>
            <a:r>
              <a:rPr lang="pt-BR" sz="1400" dirty="0" smtClean="0">
                <a:latin typeface="Comic Sans MS" pitchFamily="66" charset="0"/>
              </a:rPr>
              <a:t>-os organoides imitam a </a:t>
            </a:r>
            <a:r>
              <a:rPr lang="pt-BR" sz="1400" dirty="0" err="1" smtClean="0">
                <a:latin typeface="Comic Sans MS" pitchFamily="66" charset="0"/>
              </a:rPr>
              <a:t>organogênese</a:t>
            </a:r>
            <a:r>
              <a:rPr lang="pt-BR" sz="1400" dirty="0" smtClean="0">
                <a:latin typeface="Comic Sans MS" pitchFamily="66" charset="0"/>
              </a:rPr>
              <a:t> embrionária e podem ser utilizados como modelos de doenças.</a:t>
            </a:r>
            <a:endParaRPr lang="pt-BR" sz="1400" dirty="0">
              <a:latin typeface="Comic Sans MS" pitchFamily="66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27" y="1268760"/>
            <a:ext cx="7696146" cy="534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260648"/>
            <a:ext cx="302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sng" dirty="0" smtClean="0">
                <a:latin typeface="Comic Sans MS" pitchFamily="66" charset="0"/>
              </a:rPr>
              <a:t>Conceito de células-tronco</a:t>
            </a:r>
            <a:endParaRPr lang="pt-BR" u="sng" dirty="0">
              <a:latin typeface="Comic Sans MS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1772816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omic Sans MS" pitchFamily="66" charset="0"/>
              </a:rPr>
              <a:t>Célula tronco é uma célula capaz de se dividir. (o que muitas células fazem). A diferença está na progênie gerada. Na progênie de uma célula-tronco é produzida uma célula idêntica à célula-tronco (esta é a capacidade de </a:t>
            </a:r>
            <a:r>
              <a:rPr lang="pt-BR" u="sng" dirty="0" smtClean="0">
                <a:latin typeface="Comic Sans MS" pitchFamily="66" charset="0"/>
              </a:rPr>
              <a:t>autorrenovação</a:t>
            </a:r>
            <a:r>
              <a:rPr lang="pt-BR" dirty="0" smtClean="0">
                <a:latin typeface="Comic Sans MS" pitchFamily="66" charset="0"/>
              </a:rPr>
              <a:t>) e uma célula-filha que pode ser capaz de se replicar (ou não) e que entra na via de diferenciação. A célula-tronco tem  o poder, ou </a:t>
            </a:r>
            <a:r>
              <a:rPr lang="pt-BR" u="sng" dirty="0" smtClean="0">
                <a:latin typeface="Comic Sans MS" pitchFamily="66" charset="0"/>
              </a:rPr>
              <a:t>a potência </a:t>
            </a:r>
            <a:r>
              <a:rPr lang="pt-BR" dirty="0" smtClean="0">
                <a:latin typeface="Comic Sans MS" pitchFamily="66" charset="0"/>
              </a:rPr>
              <a:t>de produzir muitos tipos diferentes de células diferenciadas. </a:t>
            </a:r>
            <a:endParaRPr lang="pt-B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95536" y="260648"/>
            <a:ext cx="268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sng" dirty="0" smtClean="0">
                <a:latin typeface="Comic Sans MS" pitchFamily="66" charset="0"/>
              </a:rPr>
              <a:t>Tipos de divisão celular</a:t>
            </a:r>
            <a:endParaRPr lang="pt-BR" u="sng" dirty="0"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5994986" cy="423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580112" y="1196752"/>
            <a:ext cx="33123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Comic Sans MS" pitchFamily="66" charset="0"/>
              </a:rPr>
              <a:t>Em A </a:t>
            </a:r>
            <a:r>
              <a:rPr lang="pt-BR" sz="1400" dirty="0" err="1" smtClean="0">
                <a:latin typeface="Comic Sans MS" pitchFamily="66" charset="0"/>
              </a:rPr>
              <a:t>a</a:t>
            </a:r>
            <a:r>
              <a:rPr lang="pt-BR" sz="1400" dirty="0" smtClean="0">
                <a:latin typeface="Comic Sans MS" pitchFamily="66" charset="0"/>
              </a:rPr>
              <a:t> divisão de uma célula-tronco resulta em uma célula-tronco e em uma célula comprometida (que irá se diferenciar. </a:t>
            </a:r>
          </a:p>
          <a:p>
            <a:r>
              <a:rPr lang="pt-BR" sz="1400" dirty="0" smtClean="0">
                <a:latin typeface="Comic Sans MS" pitchFamily="66" charset="0"/>
              </a:rPr>
              <a:t>Em B, algumas células-tronco se dividem e originam duas células-tronco enquanto que outras células-tronco originam duas células-filha destinadas à via de diferenciação. </a:t>
            </a:r>
          </a:p>
          <a:p>
            <a:r>
              <a:rPr lang="pt-BR" sz="1400" u="sng" dirty="0" smtClean="0">
                <a:latin typeface="Comic Sans MS" pitchFamily="66" charset="0"/>
              </a:rPr>
              <a:t>O resultado final é o mesmo:</a:t>
            </a:r>
          </a:p>
          <a:p>
            <a:r>
              <a:rPr lang="pt-BR" sz="1400" dirty="0" smtClean="0">
                <a:latin typeface="Comic Sans MS" pitchFamily="66" charset="0"/>
              </a:rPr>
              <a:t>-o pool de células-tronco é mantido nos dois casos!</a:t>
            </a:r>
          </a:p>
          <a:p>
            <a:r>
              <a:rPr lang="pt-BR" sz="1400" dirty="0" smtClean="0">
                <a:latin typeface="Comic Sans MS" pitchFamily="66" charset="0"/>
              </a:rPr>
              <a:t>-células destinadas a via de diferenciação são formadas em ambos os casos!</a:t>
            </a:r>
            <a:endParaRPr lang="pt-BR" sz="1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260648"/>
            <a:ext cx="8784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smtClean="0">
                <a:latin typeface="Comic Sans MS" pitchFamily="66" charset="0"/>
              </a:rPr>
              <a:t>Sobre a potência das células-tronco durante o desenvolvimento embrionário (ou, nem todas as células-tronco apresentam a mesma potência!)</a:t>
            </a:r>
            <a:endParaRPr lang="pt-BR" u="sng" dirty="0">
              <a:latin typeface="Comic Sans MS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520" y="1052736"/>
            <a:ext cx="55446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Comic Sans MS" pitchFamily="66" charset="0"/>
              </a:rPr>
              <a:t>Quantos tipos celulares diferentes uma célula-tronco pode gerar? Essa é a ideia que está relacionada à potência das células tronco. Assim temos:</a:t>
            </a:r>
          </a:p>
          <a:p>
            <a:endParaRPr lang="pt-BR" sz="1400" dirty="0" smtClean="0">
              <a:latin typeface="Comic Sans MS" pitchFamily="66" charset="0"/>
            </a:endParaRPr>
          </a:p>
          <a:p>
            <a:r>
              <a:rPr lang="pt-BR" sz="1400" dirty="0" smtClean="0">
                <a:latin typeface="Comic Sans MS" pitchFamily="66" charset="0"/>
              </a:rPr>
              <a:t>-</a:t>
            </a:r>
            <a:r>
              <a:rPr lang="pt-BR" sz="1400" u="sng" dirty="0" smtClean="0">
                <a:latin typeface="Comic Sans MS" pitchFamily="66" charset="0"/>
              </a:rPr>
              <a:t>células tronco </a:t>
            </a:r>
            <a:r>
              <a:rPr lang="pt-BR" sz="1400" u="sng" dirty="0" err="1" smtClean="0">
                <a:latin typeface="Comic Sans MS" pitchFamily="66" charset="0"/>
              </a:rPr>
              <a:t>totipotentes</a:t>
            </a:r>
            <a:r>
              <a:rPr lang="pt-BR" sz="1400" u="sng" dirty="0" smtClean="0">
                <a:latin typeface="Comic Sans MS" pitchFamily="66" charset="0"/>
              </a:rPr>
              <a:t> [</a:t>
            </a:r>
            <a:r>
              <a:rPr lang="pt-BR" sz="1400" dirty="0" smtClean="0">
                <a:latin typeface="Comic Sans MS" pitchFamily="66" charset="0"/>
              </a:rPr>
              <a:t>na hidra cada célula individual é </a:t>
            </a:r>
            <a:r>
              <a:rPr lang="pt-BR" sz="1400" dirty="0" err="1" smtClean="0">
                <a:latin typeface="Comic Sans MS" pitchFamily="66" charset="0"/>
              </a:rPr>
              <a:t>totipotente</a:t>
            </a:r>
            <a:r>
              <a:rPr lang="pt-BR" sz="1400" dirty="0" smtClean="0">
                <a:latin typeface="Comic Sans MS" pitchFamily="66" charset="0"/>
              </a:rPr>
              <a:t>, pode originar qualquer célula da hidra; em mamíferos o ovo fertilizado e as primeiras 4-8 células são </a:t>
            </a:r>
            <a:r>
              <a:rPr lang="pt-BR" sz="1400" dirty="0" err="1" smtClean="0">
                <a:latin typeface="Comic Sans MS" pitchFamily="66" charset="0"/>
              </a:rPr>
              <a:t>totipotentes</a:t>
            </a:r>
            <a:r>
              <a:rPr lang="pt-BR" sz="1400" dirty="0" smtClean="0">
                <a:latin typeface="Comic Sans MS" pitchFamily="66" charset="0"/>
              </a:rPr>
              <a:t>, ou seja estas células são capazes de originar as linhagens embrionárias (somática e germinativa) e as linhagens extraembrionárias (placenta, âmnio e saco vitelino)];</a:t>
            </a:r>
          </a:p>
          <a:p>
            <a:endParaRPr lang="pt-BR" sz="1400" dirty="0" smtClean="0">
              <a:latin typeface="Comic Sans MS" pitchFamily="66" charset="0"/>
            </a:endParaRPr>
          </a:p>
          <a:p>
            <a:r>
              <a:rPr lang="pt-BR" sz="1400" dirty="0" smtClean="0">
                <a:latin typeface="Comic Sans MS" pitchFamily="66" charset="0"/>
              </a:rPr>
              <a:t>-no estágio seguinte o embrião de mamífero vai desenvolver uma camada externa de células (</a:t>
            </a:r>
            <a:r>
              <a:rPr lang="pt-BR" sz="1400" dirty="0" err="1" smtClean="0">
                <a:latin typeface="Comic Sans MS" pitchFamily="66" charset="0"/>
              </a:rPr>
              <a:t>trofoectoderma</a:t>
            </a:r>
            <a:r>
              <a:rPr lang="pt-BR" sz="1400" dirty="0" smtClean="0">
                <a:latin typeface="Comic Sans MS" pitchFamily="66" charset="0"/>
              </a:rPr>
              <a:t>, que se torna a porção fetal da placenta) e uma massa celular interna  (que vai gerar o embrião) . Estas células da massa celular interna (ICM) são células-tronco embrionárias </a:t>
            </a:r>
            <a:r>
              <a:rPr lang="pt-BR" sz="1400" dirty="0" err="1" smtClean="0">
                <a:latin typeface="Comic Sans MS" pitchFamily="66" charset="0"/>
              </a:rPr>
              <a:t>pluripotentes</a:t>
            </a:r>
            <a:r>
              <a:rPr lang="pt-BR" sz="1400" dirty="0" smtClean="0">
                <a:latin typeface="Comic Sans MS" pitchFamily="66" charset="0"/>
              </a:rPr>
              <a:t>, podem originar qualquer célula do embrião menos a linhagem extraembrionária;</a:t>
            </a:r>
          </a:p>
          <a:p>
            <a:endParaRPr lang="pt-BR" sz="1400" dirty="0" smtClean="0">
              <a:latin typeface="Comic Sans MS" pitchFamily="66" charset="0"/>
            </a:endParaRPr>
          </a:p>
          <a:p>
            <a:r>
              <a:rPr lang="pt-BR" sz="1400" dirty="0" smtClean="0">
                <a:latin typeface="Comic Sans MS" pitchFamily="66" charset="0"/>
              </a:rPr>
              <a:t>-a medida que o desenvolvimento prossegue, as células das camadas germinativas se expandem e se diferenciam e  células-tronco são mantidas nos tecidos em desenvolvimento. Estas células-tronco são multipotentes e são capazes de gerar tipos celulares com especificidade restrita ao tecido no qual residem.  As células-tronco multipotentes participam da </a:t>
            </a:r>
            <a:r>
              <a:rPr lang="pt-BR" sz="1400" dirty="0" err="1" smtClean="0">
                <a:latin typeface="Comic Sans MS" pitchFamily="66" charset="0"/>
              </a:rPr>
              <a:t>organogênese</a:t>
            </a:r>
            <a:r>
              <a:rPr lang="pt-BR" sz="1400" dirty="0" smtClean="0">
                <a:latin typeface="Comic Sans MS" pitchFamily="66" charset="0"/>
              </a:rPr>
              <a:t> no embrião.</a:t>
            </a:r>
          </a:p>
          <a:p>
            <a:endParaRPr lang="pt-BR" sz="1400" dirty="0">
              <a:latin typeface="Comic Sans MS" pitchFamily="66" charset="0"/>
            </a:endParaRPr>
          </a:p>
        </p:txBody>
      </p:sp>
      <p:pic>
        <p:nvPicPr>
          <p:cNvPr id="3080" name="Picture 8" descr="Ver a imagem de orig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44" y="2564904"/>
            <a:ext cx="3372460" cy="2796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260648"/>
            <a:ext cx="878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smtClean="0">
                <a:latin typeface="Comic Sans MS" pitchFamily="66" charset="0"/>
              </a:rPr>
              <a:t>Sobre a potência das células-tronco no adulto</a:t>
            </a:r>
            <a:endParaRPr lang="pt-BR" u="sng" dirty="0">
              <a:latin typeface="Comic Sans MS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496" y="836712"/>
            <a:ext cx="42484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Comic Sans MS" pitchFamily="66" charset="0"/>
              </a:rPr>
              <a:t>-</a:t>
            </a:r>
            <a:r>
              <a:rPr lang="pt-BR" sz="1400" u="sng" dirty="0" smtClean="0">
                <a:latin typeface="Comic Sans MS" pitchFamily="66" charset="0"/>
              </a:rPr>
              <a:t>Células-tronco multipotentes </a:t>
            </a:r>
            <a:r>
              <a:rPr lang="pt-BR" sz="1400" dirty="0" smtClean="0">
                <a:latin typeface="Comic Sans MS" pitchFamily="66" charset="0"/>
              </a:rPr>
              <a:t>, capazes de gerar alguns tipos celulares participam da regeneração no adulto.</a:t>
            </a:r>
          </a:p>
          <a:p>
            <a:r>
              <a:rPr lang="pt-BR" sz="1400" dirty="0" smtClean="0">
                <a:latin typeface="Comic Sans MS" pitchFamily="66" charset="0"/>
              </a:rPr>
              <a:t>-Em humanos células-tronco multipotentes são encontradas em vários tecidos, incluindo as células-tronco hematopoiéticas (medula óssea), epiderme, cérebro, músculo, dentes, trato </a:t>
            </a:r>
            <a:r>
              <a:rPr lang="pt-BR" sz="1400" dirty="0" err="1" smtClean="0">
                <a:latin typeface="Comic Sans MS" pitchFamily="66" charset="0"/>
              </a:rPr>
              <a:t>digestório</a:t>
            </a:r>
            <a:r>
              <a:rPr lang="pt-BR" sz="1400" dirty="0">
                <a:latin typeface="Comic Sans MS" pitchFamily="66" charset="0"/>
              </a:rPr>
              <a:t> </a:t>
            </a:r>
            <a:r>
              <a:rPr lang="pt-BR" sz="1400" dirty="0" smtClean="0">
                <a:latin typeface="Comic Sans MS" pitchFamily="66" charset="0"/>
              </a:rPr>
              <a:t>e pulmão.</a:t>
            </a:r>
          </a:p>
          <a:p>
            <a:r>
              <a:rPr lang="pt-BR" sz="1400" dirty="0" smtClean="0">
                <a:latin typeface="Comic Sans MS" pitchFamily="66" charset="0"/>
              </a:rPr>
              <a:t>-As células-tronco multipotentes têm um potencial  restrito e autorrenovação limitada.</a:t>
            </a:r>
          </a:p>
          <a:p>
            <a:endParaRPr lang="pt-BR" sz="1400" dirty="0">
              <a:latin typeface="Comic Sans MS" pitchFamily="66" charset="0"/>
            </a:endParaRPr>
          </a:p>
          <a:p>
            <a:endParaRPr lang="pt-BR" sz="1400" dirty="0" smtClean="0">
              <a:latin typeface="Comic Sans MS" pitchFamily="66" charset="0"/>
            </a:endParaRPr>
          </a:p>
          <a:p>
            <a:endParaRPr lang="pt-BR" sz="1400" dirty="0">
              <a:latin typeface="Comic Sans MS" pitchFamily="66" charset="0"/>
            </a:endParaRPr>
          </a:p>
          <a:p>
            <a:endParaRPr lang="pt-BR" sz="1400" dirty="0" smtClean="0">
              <a:latin typeface="Comic Sans MS" pitchFamily="66" charset="0"/>
            </a:endParaRPr>
          </a:p>
          <a:p>
            <a:endParaRPr lang="pt-BR" sz="1400" dirty="0">
              <a:latin typeface="Comic Sans MS" pitchFamily="66" charset="0"/>
            </a:endParaRPr>
          </a:p>
          <a:p>
            <a:endParaRPr lang="pt-BR" sz="1400" dirty="0" smtClean="0">
              <a:latin typeface="Comic Sans MS" pitchFamily="66" charset="0"/>
            </a:endParaRPr>
          </a:p>
          <a:p>
            <a:r>
              <a:rPr lang="pt-BR" sz="1400" dirty="0" smtClean="0">
                <a:latin typeface="Comic Sans MS" pitchFamily="66" charset="0"/>
              </a:rPr>
              <a:t>-Por fim, existem </a:t>
            </a:r>
            <a:r>
              <a:rPr lang="pt-BR" sz="1400" u="sng" dirty="0" smtClean="0">
                <a:latin typeface="Comic Sans MS" pitchFamily="66" charset="0"/>
              </a:rPr>
              <a:t>células-tronco adultas </a:t>
            </a:r>
            <a:r>
              <a:rPr lang="pt-BR" sz="1400" u="sng" dirty="0" err="1" smtClean="0">
                <a:latin typeface="Comic Sans MS" pitchFamily="66" charset="0"/>
              </a:rPr>
              <a:t>unipotentes</a:t>
            </a:r>
            <a:r>
              <a:rPr lang="pt-BR" sz="1400" dirty="0" smtClean="0">
                <a:latin typeface="Comic Sans MS" pitchFamily="66" charset="0"/>
              </a:rPr>
              <a:t>, a partir das quais é gerado um único tipo de célula. Um exemplo clássico  são as </a:t>
            </a:r>
            <a:r>
              <a:rPr lang="pt-BR" sz="1400" dirty="0" err="1" smtClean="0">
                <a:latin typeface="Comic Sans MS" pitchFamily="66" charset="0"/>
              </a:rPr>
              <a:t>espermatogônias</a:t>
            </a:r>
            <a:r>
              <a:rPr lang="pt-BR" sz="1400" dirty="0" smtClean="0">
                <a:latin typeface="Comic Sans MS" pitchFamily="66" charset="0"/>
              </a:rPr>
              <a:t>, que geram um único tipo celular, o </a:t>
            </a:r>
            <a:r>
              <a:rPr lang="pt-BR" sz="1400" dirty="0" err="1" smtClean="0">
                <a:latin typeface="Comic Sans MS" pitchFamily="66" charset="0"/>
              </a:rPr>
              <a:t>espermatozóide</a:t>
            </a:r>
            <a:r>
              <a:rPr lang="pt-BR" sz="1400" dirty="0" smtClean="0">
                <a:latin typeface="Comic Sans MS" pitchFamily="66" charset="0"/>
              </a:rPr>
              <a:t>.</a:t>
            </a:r>
          </a:p>
          <a:p>
            <a:r>
              <a:rPr lang="pt-BR" sz="1400" dirty="0" smtClean="0">
                <a:latin typeface="Comic Sans MS" pitchFamily="66" charset="0"/>
              </a:rPr>
              <a:t>Então, podemos pensar que ao longo do desenvolvimento as células-tronco vão perdendo a potência, até que no indivíduo adulto encontramos apenas células multipotentes e </a:t>
            </a:r>
            <a:r>
              <a:rPr lang="pt-BR" sz="1400" dirty="0" err="1" smtClean="0">
                <a:latin typeface="Comic Sans MS" pitchFamily="66" charset="0"/>
              </a:rPr>
              <a:t>unipotentes</a:t>
            </a:r>
            <a:r>
              <a:rPr lang="pt-BR" sz="1400" dirty="0" smtClean="0">
                <a:latin typeface="Comic Sans MS" pitchFamily="66" charset="0"/>
              </a:rPr>
              <a:t>.</a:t>
            </a:r>
            <a:endParaRPr lang="pt-BR" sz="1400" dirty="0">
              <a:latin typeface="Comic Sans MS" pitchFamily="66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5192032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  <a:latin typeface="Comic Sans MS" pitchFamily="66" charset="0"/>
              </a:rPr>
              <a:t>Até aqui vimos que as células-tronco têm a capacidade de autorrenovação e que a potência destas células é variável. </a:t>
            </a:r>
            <a:endParaRPr lang="pt-BR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" name="Picture 1" descr="figure_22_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632458"/>
            <a:ext cx="4802594" cy="43087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496" y="44624"/>
            <a:ext cx="878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smtClean="0">
                <a:latin typeface="Comic Sans MS" pitchFamily="66" charset="0"/>
              </a:rPr>
              <a:t>Sobre a questão do nicho</a:t>
            </a:r>
            <a:endParaRPr lang="pt-BR" u="sng" dirty="0">
              <a:latin typeface="Comic Sans MS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7504" y="3417381"/>
            <a:ext cx="88569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Comic Sans MS" pitchFamily="66" charset="0"/>
              </a:rPr>
              <a:t>O microambiente onde a célula-tronco se encontra tem papel na regulação do que a célula-tronco irá fazer (manter-se quiescente? dividir? diferenciar?). </a:t>
            </a:r>
          </a:p>
          <a:p>
            <a:r>
              <a:rPr lang="pt-BR" sz="1400" u="sng" dirty="0" smtClean="0">
                <a:latin typeface="Comic Sans MS" pitchFamily="66" charset="0"/>
              </a:rPr>
              <a:t>Os principais mecanismos extracelulares </a:t>
            </a:r>
            <a:r>
              <a:rPr lang="pt-BR" sz="1400" dirty="0" smtClean="0">
                <a:latin typeface="Comic Sans MS" pitchFamily="66" charset="0"/>
              </a:rPr>
              <a:t>que levam a mudanças intracelulares que regulam o comportamento da célula-tronco incluem:</a:t>
            </a:r>
          </a:p>
          <a:p>
            <a:r>
              <a:rPr lang="pt-BR" sz="1400" dirty="0" smtClean="0">
                <a:latin typeface="Comic Sans MS" pitchFamily="66" charset="0"/>
              </a:rPr>
              <a:t>-mecanismos físicos (adesão na matriz, célula-célula e célula-matriz e densidade celular);</a:t>
            </a:r>
          </a:p>
          <a:p>
            <a:r>
              <a:rPr lang="pt-BR" sz="1400" dirty="0" smtClean="0">
                <a:latin typeface="Comic Sans MS" pitchFamily="66" charset="0"/>
              </a:rPr>
              <a:t>-mecanismos químicos (fatores </a:t>
            </a:r>
            <a:r>
              <a:rPr lang="pt-BR" sz="1400" dirty="0" err="1" smtClean="0">
                <a:latin typeface="Comic Sans MS" pitchFamily="66" charset="0"/>
              </a:rPr>
              <a:t>parácrinos</a:t>
            </a:r>
            <a:r>
              <a:rPr lang="pt-BR" sz="1400" dirty="0" smtClean="0">
                <a:latin typeface="Comic Sans MS" pitchFamily="66" charset="0"/>
              </a:rPr>
              <a:t> e </a:t>
            </a:r>
            <a:r>
              <a:rPr lang="pt-BR" sz="1400" dirty="0" err="1" smtClean="0">
                <a:latin typeface="Comic Sans MS" pitchFamily="66" charset="0"/>
              </a:rPr>
              <a:t>justácrinos</a:t>
            </a:r>
            <a:r>
              <a:rPr lang="pt-BR" sz="1400" dirty="0" smtClean="0">
                <a:latin typeface="Comic Sans MS" pitchFamily="66" charset="0"/>
              </a:rPr>
              <a:t>);</a:t>
            </a:r>
          </a:p>
          <a:p>
            <a:r>
              <a:rPr lang="pt-BR" sz="1400" dirty="0" smtClean="0">
                <a:latin typeface="Comic Sans MS" pitchFamily="66" charset="0"/>
              </a:rPr>
              <a:t>-a posição ocupada pela célula no nicho é importante (ex se a célula estiver longe do nicho os fatores que mantém a célula no estado tronco não chegam na células e ela entra na via de diferenciação celular).</a:t>
            </a:r>
          </a:p>
          <a:p>
            <a:r>
              <a:rPr lang="pt-BR" sz="1400" u="sng" dirty="0" smtClean="0">
                <a:latin typeface="Comic Sans MS" pitchFamily="66" charset="0"/>
              </a:rPr>
              <a:t>Os principais mecanismos intracelulares  </a:t>
            </a:r>
            <a:r>
              <a:rPr lang="pt-BR" sz="1400" dirty="0" smtClean="0">
                <a:latin typeface="Comic Sans MS" pitchFamily="66" charset="0"/>
              </a:rPr>
              <a:t>envolvidos são:</a:t>
            </a:r>
          </a:p>
          <a:p>
            <a:r>
              <a:rPr lang="pt-BR" sz="1400" dirty="0" smtClean="0">
                <a:latin typeface="Comic Sans MS" pitchFamily="66" charset="0"/>
              </a:rPr>
              <a:t>-regulação por determinantes citoplasmáticos, cuja partição ocorre na citocinese;</a:t>
            </a:r>
          </a:p>
          <a:p>
            <a:r>
              <a:rPr lang="pt-BR" sz="1400" dirty="0" smtClean="0">
                <a:latin typeface="Comic Sans MS" pitchFamily="66" charset="0"/>
              </a:rPr>
              <a:t>-redes reguladoras de expressão gênica que regulam a manutenção da </a:t>
            </a:r>
            <a:r>
              <a:rPr lang="pt-BR" sz="1400" dirty="0" err="1" smtClean="0">
                <a:latin typeface="Comic Sans MS" pitchFamily="66" charset="0"/>
              </a:rPr>
              <a:t>quiescência</a:t>
            </a:r>
            <a:r>
              <a:rPr lang="pt-BR" sz="1400" dirty="0" smtClean="0">
                <a:latin typeface="Comic Sans MS" pitchFamily="66" charset="0"/>
              </a:rPr>
              <a:t>, a proliferação e a diferenciação;</a:t>
            </a:r>
          </a:p>
          <a:p>
            <a:r>
              <a:rPr lang="pt-BR" sz="1400" dirty="0" smtClean="0">
                <a:latin typeface="Comic Sans MS" pitchFamily="66" charset="0"/>
              </a:rPr>
              <a:t>Regulação </a:t>
            </a:r>
            <a:r>
              <a:rPr lang="pt-BR" sz="1400" dirty="0" err="1" smtClean="0">
                <a:latin typeface="Comic Sans MS" pitchFamily="66" charset="0"/>
              </a:rPr>
              <a:t>epigenética</a:t>
            </a:r>
            <a:r>
              <a:rPr lang="pt-BR" sz="1400" dirty="0" smtClean="0">
                <a:latin typeface="Comic Sans MS" pitchFamily="66" charset="0"/>
              </a:rPr>
              <a:t>, que alteram os padrões de expressão gênica.</a:t>
            </a:r>
          </a:p>
          <a:p>
            <a:r>
              <a:rPr lang="pt-BR" sz="1400" dirty="0" smtClean="0">
                <a:solidFill>
                  <a:srgbClr val="0070C0"/>
                </a:solidFill>
                <a:latin typeface="Comic Sans MS" pitchFamily="66" charset="0"/>
              </a:rPr>
              <a:t>Portanto, os mecanismos que atuam no nicho são em parte resultado dos fatores presentes no nicho e em parte resultado da história do desenvolvimento da célula-tronco dentro do seu nicho.</a:t>
            </a:r>
            <a:endParaRPr lang="pt-BR" sz="1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88640"/>
            <a:ext cx="4350271" cy="315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496" y="44624"/>
            <a:ext cx="8784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u="sng" dirty="0" smtClean="0">
                <a:latin typeface="Comic Sans MS" pitchFamily="66" charset="0"/>
              </a:rPr>
              <a:t>O nicho de células-tronco adultas, e o exemplo das células-tronco hematopoiéticas</a:t>
            </a:r>
            <a:endParaRPr lang="pt-BR" u="sng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2"/>
            <a:ext cx="4886938" cy="453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5496" y="836712"/>
            <a:ext cx="41764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Comic Sans MS" pitchFamily="66" charset="0"/>
              </a:rPr>
              <a:t>-O nicho hematopoiético pode ser subdividido em: nicho </a:t>
            </a:r>
            <a:r>
              <a:rPr lang="pt-BR" sz="1400" dirty="0" err="1" smtClean="0">
                <a:latin typeface="Comic Sans MS" pitchFamily="66" charset="0"/>
              </a:rPr>
              <a:t>endosteal</a:t>
            </a:r>
            <a:r>
              <a:rPr lang="pt-BR" sz="1400" dirty="0" smtClean="0">
                <a:latin typeface="Comic Sans MS" pitchFamily="66" charset="0"/>
              </a:rPr>
              <a:t>  (em contato com </a:t>
            </a:r>
            <a:r>
              <a:rPr lang="pt-BR" sz="1400" dirty="0" err="1" smtClean="0">
                <a:latin typeface="Comic Sans MS" pitchFamily="66" charset="0"/>
              </a:rPr>
              <a:t>esteoblastos</a:t>
            </a:r>
            <a:r>
              <a:rPr lang="pt-BR" sz="1400" dirty="0" smtClean="0">
                <a:latin typeface="Comic Sans MS" pitchFamily="66" charset="0"/>
              </a:rPr>
              <a:t>) e nicho perivascular (células </a:t>
            </a:r>
            <a:r>
              <a:rPr lang="pt-BR" sz="1400" dirty="0" err="1" smtClean="0">
                <a:latin typeface="Comic Sans MS" pitchFamily="66" charset="0"/>
              </a:rPr>
              <a:t>estromais</a:t>
            </a:r>
            <a:r>
              <a:rPr lang="pt-BR" sz="1400" dirty="0" smtClean="0">
                <a:latin typeface="Comic Sans MS" pitchFamily="66" charset="0"/>
              </a:rPr>
              <a:t> e endoteliais).  As células-tronco hematopoiéticas (</a:t>
            </a:r>
            <a:r>
              <a:rPr lang="pt-BR" sz="1400" dirty="0" err="1" smtClean="0">
                <a:latin typeface="Comic Sans MS" pitchFamily="66" charset="0"/>
              </a:rPr>
              <a:t>HSCs</a:t>
            </a:r>
            <a:r>
              <a:rPr lang="pt-BR" sz="1400" dirty="0" smtClean="0">
                <a:latin typeface="Comic Sans MS" pitchFamily="66" charset="0"/>
              </a:rPr>
              <a:t>) são reguladas diferencialmente nestes dois nichos e existem subpopulações em cada nicho (quiescentes e capazes de se dividir rapidamente);</a:t>
            </a:r>
          </a:p>
          <a:p>
            <a:r>
              <a:rPr lang="pt-BR" sz="1400" dirty="0" smtClean="0">
                <a:latin typeface="Comic Sans MS" pitchFamily="66" charset="0"/>
              </a:rPr>
              <a:t>-Moléculas de adesão, fatores </a:t>
            </a:r>
            <a:r>
              <a:rPr lang="pt-BR" sz="1400" dirty="0" err="1" smtClean="0">
                <a:latin typeface="Comic Sans MS" pitchFamily="66" charset="0"/>
              </a:rPr>
              <a:t>parácrinos</a:t>
            </a:r>
            <a:r>
              <a:rPr lang="pt-BR" sz="1400" dirty="0" smtClean="0">
                <a:latin typeface="Comic Sans MS" pitchFamily="66" charset="0"/>
              </a:rPr>
              <a:t>, componentes da matriz extracelular, sinais hormonais, alterações na pressão de vasos e sinais neurais atuam em conjunto para influenciar o estado proliferativo das </a:t>
            </a:r>
            <a:r>
              <a:rPr lang="pt-BR" sz="1400" dirty="0" err="1" smtClean="0">
                <a:latin typeface="Comic Sans MS" pitchFamily="66" charset="0"/>
              </a:rPr>
              <a:t>HSCs</a:t>
            </a:r>
            <a:r>
              <a:rPr lang="pt-BR" sz="1400" dirty="0" smtClean="0">
                <a:latin typeface="Comic Sans MS" pitchFamily="66" charset="0"/>
              </a:rPr>
              <a:t> (veja livro Gilbert, </a:t>
            </a:r>
            <a:r>
              <a:rPr lang="pt-BR" sz="1400" dirty="0" err="1" smtClean="0">
                <a:latin typeface="Comic Sans MS" pitchFamily="66" charset="0"/>
              </a:rPr>
              <a:t>capt</a:t>
            </a:r>
            <a:r>
              <a:rPr lang="pt-BR" sz="1400" dirty="0" smtClean="0">
                <a:latin typeface="Comic Sans MS" pitchFamily="66" charset="0"/>
              </a:rPr>
              <a:t>. 5.);</a:t>
            </a:r>
          </a:p>
          <a:p>
            <a:r>
              <a:rPr lang="pt-BR" sz="1400" dirty="0" smtClean="0">
                <a:latin typeface="Comic Sans MS" pitchFamily="66" charset="0"/>
              </a:rPr>
              <a:t>-as células-tronco hematopoiéticas  do nicho </a:t>
            </a:r>
            <a:r>
              <a:rPr lang="pt-BR" sz="1400" dirty="0" err="1" smtClean="0">
                <a:latin typeface="Comic Sans MS" pitchFamily="66" charset="0"/>
              </a:rPr>
              <a:t>estosteal</a:t>
            </a:r>
            <a:r>
              <a:rPr lang="pt-BR" sz="1400" dirty="0" smtClean="0">
                <a:latin typeface="Comic Sans MS" pitchFamily="66" charset="0"/>
              </a:rPr>
              <a:t> interagem com </a:t>
            </a:r>
            <a:r>
              <a:rPr lang="pt-BR" sz="1400" dirty="0" err="1" smtClean="0">
                <a:latin typeface="Comic Sans MS" pitchFamily="66" charset="0"/>
              </a:rPr>
              <a:t>osteoclastos</a:t>
            </a:r>
            <a:r>
              <a:rPr lang="pt-BR" sz="1400" dirty="0" smtClean="0">
                <a:latin typeface="Comic Sans MS" pitchFamily="66" charset="0"/>
              </a:rPr>
              <a:t> e as células tronco hematopoiéticas do nicho perivascular interagem com vasos sanguíneos. As células CAR células reticulares abundantes em CXCL12) e as células </a:t>
            </a:r>
            <a:r>
              <a:rPr lang="pt-BR" sz="1400" dirty="0" err="1" smtClean="0">
                <a:latin typeface="Comic Sans MS" pitchFamily="66" charset="0"/>
              </a:rPr>
              <a:t>mesenquimais</a:t>
            </a:r>
            <a:r>
              <a:rPr lang="pt-BR" sz="1400" dirty="0" smtClean="0">
                <a:latin typeface="Comic Sans MS" pitchFamily="66" charset="0"/>
              </a:rPr>
              <a:t> interagem com as células tronco hematopoiéticas, que podem ser estimuladas por conexões simpáticas;</a:t>
            </a:r>
          </a:p>
          <a:p>
            <a:r>
              <a:rPr lang="pt-BR" sz="1400" dirty="0" smtClean="0">
                <a:latin typeface="Comic Sans MS" pitchFamily="66" charset="0"/>
              </a:rPr>
              <a:t>-a medula contém também as células-tronco </a:t>
            </a:r>
            <a:r>
              <a:rPr lang="pt-BR" sz="1400" dirty="0" err="1" smtClean="0">
                <a:latin typeface="Comic Sans MS" pitchFamily="66" charset="0"/>
              </a:rPr>
              <a:t>mesenquimais</a:t>
            </a:r>
            <a:r>
              <a:rPr lang="pt-BR" sz="1400" dirty="0" smtClean="0">
                <a:latin typeface="Comic Sans MS" pitchFamily="66" charset="0"/>
              </a:rPr>
              <a:t>, que têm um papel regulatório importante.</a:t>
            </a:r>
            <a:endParaRPr lang="pt-BR" sz="1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496" y="44624"/>
            <a:ext cx="878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u="sng" dirty="0" smtClean="0">
                <a:latin typeface="Comic Sans MS" pitchFamily="66" charset="0"/>
              </a:rPr>
              <a:t>Células-tronco </a:t>
            </a:r>
            <a:r>
              <a:rPr lang="pt-BR" u="sng" dirty="0" err="1" smtClean="0">
                <a:latin typeface="Comic Sans MS" pitchFamily="66" charset="0"/>
              </a:rPr>
              <a:t>mesenquimais</a:t>
            </a:r>
            <a:r>
              <a:rPr lang="pt-BR" u="sng" dirty="0" smtClean="0">
                <a:latin typeface="Comic Sans MS" pitchFamily="66" charset="0"/>
              </a:rPr>
              <a:t> (</a:t>
            </a:r>
            <a:r>
              <a:rPr lang="pt-BR" u="sng" dirty="0" err="1" smtClean="0">
                <a:latin typeface="Comic Sans MS" pitchFamily="66" charset="0"/>
              </a:rPr>
              <a:t>MSCs</a:t>
            </a:r>
            <a:r>
              <a:rPr lang="pt-BR" u="sng" dirty="0" smtClean="0">
                <a:latin typeface="Comic Sans MS" pitchFamily="66" charset="0"/>
              </a:rPr>
              <a:t>) e sua plasticidade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4016" y="620688"/>
            <a:ext cx="61561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Comic Sans MS" pitchFamily="66" charset="0"/>
              </a:rPr>
              <a:t>-Originalmente identificadas na medula óssea, mas também encontradas e tecidos adultos (derme, ossos, gordura, cartilagem, dentre outros) e no cordão embrionário e na placenta;</a:t>
            </a:r>
          </a:p>
          <a:p>
            <a:r>
              <a:rPr lang="pt-BR" sz="1400" dirty="0" smtClean="0">
                <a:latin typeface="Comic Sans MS" pitchFamily="66" charset="0"/>
              </a:rPr>
              <a:t>-Na medula as </a:t>
            </a:r>
            <a:r>
              <a:rPr lang="pt-BR" sz="1400" dirty="0" err="1" smtClean="0">
                <a:latin typeface="Comic Sans MS" pitchFamily="66" charset="0"/>
              </a:rPr>
              <a:t>MSCs</a:t>
            </a:r>
            <a:r>
              <a:rPr lang="pt-BR" sz="1400" dirty="0" smtClean="0">
                <a:latin typeface="Comic Sans MS" pitchFamily="66" charset="0"/>
              </a:rPr>
              <a:t> têm morfologia semelhante a fibroblastos, em cultura são capazes de se autorrenovar, produzir uma população clonal de células que formarão órgãos </a:t>
            </a:r>
            <a:r>
              <a:rPr lang="pt-BR" sz="1400" i="1" dirty="0" smtClean="0">
                <a:latin typeface="Comic Sans MS" pitchFamily="66" charset="0"/>
              </a:rPr>
              <a:t>in </a:t>
            </a:r>
            <a:r>
              <a:rPr lang="pt-BR" sz="1400" i="1" dirty="0" err="1" smtClean="0">
                <a:latin typeface="Comic Sans MS" pitchFamily="66" charset="0"/>
              </a:rPr>
              <a:t>vitro</a:t>
            </a:r>
            <a:r>
              <a:rPr lang="pt-BR" sz="1400" dirty="0" smtClean="0">
                <a:latin typeface="Comic Sans MS" pitchFamily="66" charset="0"/>
              </a:rPr>
              <a:t>;</a:t>
            </a:r>
          </a:p>
          <a:p>
            <a:r>
              <a:rPr lang="pt-BR" sz="1400" dirty="0" smtClean="0">
                <a:latin typeface="Comic Sans MS" pitchFamily="66" charset="0"/>
              </a:rPr>
              <a:t>-Diferenciação depende da presença de fatores </a:t>
            </a:r>
            <a:r>
              <a:rPr lang="pt-BR" sz="1400" dirty="0" err="1" smtClean="0">
                <a:latin typeface="Comic Sans MS" pitchFamily="66" charset="0"/>
              </a:rPr>
              <a:t>parácrinos</a:t>
            </a:r>
            <a:r>
              <a:rPr lang="pt-BR" sz="1400" dirty="0" smtClean="0">
                <a:latin typeface="Comic Sans MS" pitchFamily="66" charset="0"/>
              </a:rPr>
              <a:t> e de moléculas presentes na matriz celular e também da elasticidade da matriz (veja figura 5.18 livro Gilbert para legenda)</a:t>
            </a:r>
          </a:p>
          <a:p>
            <a:endParaRPr lang="pt-BR" sz="1400" dirty="0">
              <a:latin typeface="Comic Sans MS" pitchFamily="66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6672"/>
            <a:ext cx="24193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6372201" y="357301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err="1" smtClean="0">
                <a:latin typeface="Comic Sans MS" pitchFamily="66" charset="0"/>
              </a:rPr>
              <a:t>Mesensfera</a:t>
            </a:r>
            <a:r>
              <a:rPr lang="pt-BR" sz="1200" dirty="0" smtClean="0">
                <a:latin typeface="Comic Sans MS" pitchFamily="66" charset="0"/>
              </a:rPr>
              <a:t> com dois tipos celulares derivados de </a:t>
            </a:r>
            <a:r>
              <a:rPr lang="pt-BR" sz="1200" dirty="0" err="1" smtClean="0">
                <a:latin typeface="Comic Sans MS" pitchFamily="66" charset="0"/>
              </a:rPr>
              <a:t>MSCs</a:t>
            </a:r>
            <a:r>
              <a:rPr lang="pt-BR" sz="1200" dirty="0" smtClean="0">
                <a:latin typeface="Comic Sans MS" pitchFamily="66" charset="0"/>
              </a:rPr>
              <a:t>. Osteoblastos (verde) e </a:t>
            </a:r>
            <a:r>
              <a:rPr lang="pt-BR" sz="1200" dirty="0" err="1" smtClean="0">
                <a:latin typeface="Comic Sans MS" pitchFamily="66" charset="0"/>
              </a:rPr>
              <a:t>adipócitos</a:t>
            </a:r>
            <a:r>
              <a:rPr lang="pt-BR" sz="1200" dirty="0" smtClean="0">
                <a:latin typeface="Comic Sans MS" pitchFamily="66" charset="0"/>
              </a:rPr>
              <a:t> (vermelho)</a:t>
            </a:r>
            <a:endParaRPr lang="pt-BR" sz="1200" dirty="0">
              <a:latin typeface="Comic Sans MS" pitchFamily="66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96952"/>
            <a:ext cx="4968552" cy="380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496" y="44624"/>
            <a:ext cx="878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u="sng" dirty="0" smtClean="0">
                <a:latin typeface="Comic Sans MS" pitchFamily="66" charset="0"/>
              </a:rPr>
              <a:t>Células-tronco embrionárias são cultiváveis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9512" y="3417381"/>
            <a:ext cx="87849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Comic Sans MS" pitchFamily="66" charset="0"/>
              </a:rPr>
              <a:t>-No laboratório células embrionárias são derivadas de duas fontes principais : a) a massa celular interna a partir do qual podemos obter células embrionárias </a:t>
            </a:r>
            <a:r>
              <a:rPr lang="pt-BR" sz="1400" dirty="0" err="1" smtClean="0">
                <a:latin typeface="Comic Sans MS" pitchFamily="66" charset="0"/>
              </a:rPr>
              <a:t>pluripotentes</a:t>
            </a:r>
            <a:r>
              <a:rPr lang="pt-BR" sz="1400" dirty="0" smtClean="0">
                <a:latin typeface="Comic Sans MS" pitchFamily="66" charset="0"/>
              </a:rPr>
              <a:t> (</a:t>
            </a:r>
            <a:r>
              <a:rPr lang="pt-BR" sz="1400" dirty="0" err="1" smtClean="0">
                <a:latin typeface="Comic Sans MS" pitchFamily="66" charset="0"/>
              </a:rPr>
              <a:t>ESCs</a:t>
            </a:r>
            <a:r>
              <a:rPr lang="pt-BR" sz="1400" dirty="0" smtClean="0">
                <a:latin typeface="Comic Sans MS" pitchFamily="66" charset="0"/>
              </a:rPr>
              <a:t>); b) células </a:t>
            </a:r>
            <a:r>
              <a:rPr lang="pt-BR" sz="1400" dirty="0" err="1" smtClean="0">
                <a:latin typeface="Comic Sans MS" pitchFamily="66" charset="0"/>
              </a:rPr>
              <a:t>geminativas</a:t>
            </a:r>
            <a:r>
              <a:rPr lang="pt-BR" sz="1400" dirty="0" smtClean="0">
                <a:latin typeface="Comic Sans MS" pitchFamily="66" charset="0"/>
              </a:rPr>
              <a:t> primordiais (</a:t>
            </a:r>
            <a:r>
              <a:rPr lang="pt-BR" sz="1400" dirty="0" err="1" smtClean="0">
                <a:latin typeface="Comic Sans MS" pitchFamily="66" charset="0"/>
              </a:rPr>
              <a:t>EGCs</a:t>
            </a:r>
            <a:r>
              <a:rPr lang="pt-BR" sz="1400" dirty="0" smtClean="0">
                <a:latin typeface="Comic Sans MS" pitchFamily="66" charset="0"/>
              </a:rPr>
              <a:t>);</a:t>
            </a:r>
          </a:p>
          <a:p>
            <a:pPr algn="just"/>
            <a:r>
              <a:rPr lang="pt-BR" sz="1400" dirty="0" smtClean="0">
                <a:latin typeface="Comic Sans MS" pitchFamily="66" charset="0"/>
              </a:rPr>
              <a:t>-A </a:t>
            </a:r>
            <a:r>
              <a:rPr lang="pt-BR" sz="1400" dirty="0" err="1" smtClean="0">
                <a:latin typeface="Comic Sans MS" pitchFamily="66" charset="0"/>
              </a:rPr>
              <a:t>plutipotência</a:t>
            </a:r>
            <a:r>
              <a:rPr lang="pt-BR" sz="1400" dirty="0" smtClean="0">
                <a:latin typeface="Comic Sans MS" pitchFamily="66" charset="0"/>
              </a:rPr>
              <a:t> (</a:t>
            </a:r>
            <a:r>
              <a:rPr lang="pt-BR" sz="1400" i="1" dirty="0" smtClean="0">
                <a:latin typeface="Comic Sans MS" pitchFamily="66" charset="0"/>
              </a:rPr>
              <a:t>in </a:t>
            </a:r>
            <a:r>
              <a:rPr lang="pt-BR" sz="1400" i="1" dirty="0" err="1" smtClean="0">
                <a:latin typeface="Comic Sans MS" pitchFamily="66" charset="0"/>
              </a:rPr>
              <a:t>vitro</a:t>
            </a:r>
            <a:r>
              <a:rPr lang="pt-BR" sz="1400" i="1" dirty="0" smtClean="0">
                <a:latin typeface="Comic Sans MS" pitchFamily="66" charset="0"/>
              </a:rPr>
              <a:t> </a:t>
            </a:r>
            <a:r>
              <a:rPr lang="pt-BR" sz="1400" dirty="0" smtClean="0">
                <a:latin typeface="Comic Sans MS" pitchFamily="66" charset="0"/>
              </a:rPr>
              <a:t>e </a:t>
            </a:r>
            <a:r>
              <a:rPr lang="pt-BR" sz="1400" i="1" dirty="0" smtClean="0">
                <a:latin typeface="Comic Sans MS" pitchFamily="66" charset="0"/>
              </a:rPr>
              <a:t>in vivo</a:t>
            </a:r>
            <a:r>
              <a:rPr lang="pt-BR" sz="1400" dirty="0" smtClean="0">
                <a:latin typeface="Comic Sans MS" pitchFamily="66" charset="0"/>
              </a:rPr>
              <a:t>) é mantida por um conjunto de três fatores de transcrição: Oct4, Sox2 e </a:t>
            </a:r>
            <a:r>
              <a:rPr lang="pt-BR" sz="1400" dirty="0" err="1" smtClean="0">
                <a:latin typeface="Comic Sans MS" pitchFamily="66" charset="0"/>
              </a:rPr>
              <a:t>Nanog</a:t>
            </a:r>
            <a:r>
              <a:rPr lang="pt-BR" sz="1400" dirty="0" smtClean="0">
                <a:latin typeface="Comic Sans MS" pitchFamily="66" charset="0"/>
              </a:rPr>
              <a:t> que ativam uma rede regulatória gênica que </a:t>
            </a:r>
            <a:r>
              <a:rPr lang="pt-BR" sz="1400" dirty="0" err="1" smtClean="0">
                <a:latin typeface="Comic Sans MS" pitchFamily="66" charset="0"/>
              </a:rPr>
              <a:t>mantem</a:t>
            </a:r>
            <a:r>
              <a:rPr lang="pt-BR" sz="1400" dirty="0" smtClean="0">
                <a:latin typeface="Comic Sans MS" pitchFamily="66" charset="0"/>
              </a:rPr>
              <a:t> a </a:t>
            </a:r>
            <a:r>
              <a:rPr lang="pt-BR" sz="1400" dirty="0" err="1" smtClean="0">
                <a:latin typeface="Comic Sans MS" pitchFamily="66" charset="0"/>
              </a:rPr>
              <a:t>plutipotência</a:t>
            </a:r>
            <a:r>
              <a:rPr lang="pt-BR" sz="1400" dirty="0" smtClean="0">
                <a:latin typeface="Comic Sans MS" pitchFamily="66" charset="0"/>
              </a:rPr>
              <a:t> e reprime genes cujos produtos levam à diferenciação;</a:t>
            </a:r>
          </a:p>
          <a:p>
            <a:pPr algn="just"/>
            <a:r>
              <a:rPr lang="pt-BR" sz="1400" dirty="0" smtClean="0">
                <a:latin typeface="Comic Sans MS" pitchFamily="66" charset="0"/>
              </a:rPr>
              <a:t>-o papel das redes gênicas, moduladores </a:t>
            </a:r>
            <a:r>
              <a:rPr lang="pt-BR" sz="1400" dirty="0" err="1" smtClean="0">
                <a:latin typeface="Comic Sans MS" pitchFamily="66" charset="0"/>
              </a:rPr>
              <a:t>epigenéticos</a:t>
            </a:r>
            <a:r>
              <a:rPr lang="pt-BR" sz="1400" dirty="0" smtClean="0">
                <a:latin typeface="Comic Sans MS" pitchFamily="66" charset="0"/>
              </a:rPr>
              <a:t>, fatores </a:t>
            </a:r>
            <a:r>
              <a:rPr lang="pt-BR" sz="1400" dirty="0" err="1" smtClean="0">
                <a:latin typeface="Comic Sans MS" pitchFamily="66" charset="0"/>
              </a:rPr>
              <a:t>parácrinos</a:t>
            </a:r>
            <a:r>
              <a:rPr lang="pt-BR" sz="1400" dirty="0" smtClean="0">
                <a:latin typeface="Comic Sans MS" pitchFamily="66" charset="0"/>
              </a:rPr>
              <a:t> e moléculas de adesão requeridos para diferenciação das </a:t>
            </a:r>
            <a:r>
              <a:rPr lang="pt-BR" sz="1400" dirty="0" err="1" smtClean="0">
                <a:latin typeface="Comic Sans MS" pitchFamily="66" charset="0"/>
              </a:rPr>
              <a:t>ESCs</a:t>
            </a:r>
            <a:r>
              <a:rPr lang="pt-BR" sz="1400" dirty="0" smtClean="0">
                <a:latin typeface="Comic Sans MS" pitchFamily="66" charset="0"/>
              </a:rPr>
              <a:t> está sendo estudado;</a:t>
            </a:r>
          </a:p>
          <a:p>
            <a:pPr algn="just"/>
            <a:r>
              <a:rPr lang="pt-BR" sz="1400" dirty="0" smtClean="0">
                <a:latin typeface="Comic Sans MS" pitchFamily="66" charset="0"/>
              </a:rPr>
              <a:t>-</a:t>
            </a:r>
            <a:r>
              <a:rPr lang="pt-BR" sz="1400" dirty="0" err="1" smtClean="0">
                <a:latin typeface="Comic Sans MS" pitchFamily="66" charset="0"/>
              </a:rPr>
              <a:t>ESCs</a:t>
            </a:r>
            <a:r>
              <a:rPr lang="pt-BR" sz="1400" dirty="0" smtClean="0">
                <a:latin typeface="Comic Sans MS" pitchFamily="66" charset="0"/>
              </a:rPr>
              <a:t> podem responder a combinações específicas e à aplicação sequencial de fatores de crescimento para dirigir sua diferenciação em destinos celulares específicos associados com as três camadas germinativas;</a:t>
            </a:r>
          </a:p>
          <a:p>
            <a:pPr algn="just"/>
            <a:r>
              <a:rPr lang="pt-BR" sz="1400" dirty="0" smtClean="0">
                <a:latin typeface="Comic Sans MS" pitchFamily="66" charset="0"/>
              </a:rPr>
              <a:t>-Células-tronco </a:t>
            </a:r>
            <a:r>
              <a:rPr lang="pt-BR" sz="1400" dirty="0" err="1" smtClean="0">
                <a:latin typeface="Comic Sans MS" pitchFamily="66" charset="0"/>
              </a:rPr>
              <a:t>pluripotentes</a:t>
            </a:r>
            <a:r>
              <a:rPr lang="pt-BR" sz="1400" dirty="0" smtClean="0">
                <a:latin typeface="Comic Sans MS" pitchFamily="66" charset="0"/>
              </a:rPr>
              <a:t> são utilizadas em pesquisa nas áreas de medicina regenerativa, biologia do desenvolvimento de doenças, farmacologia;</a:t>
            </a:r>
          </a:p>
          <a:p>
            <a:pPr algn="just"/>
            <a:r>
              <a:rPr lang="pt-BR" sz="1400" dirty="0" smtClean="0">
                <a:latin typeface="Comic Sans MS" pitchFamily="66" charset="0"/>
              </a:rPr>
              <a:t>-Há duas fontes de </a:t>
            </a:r>
            <a:r>
              <a:rPr lang="pt-BR" sz="1400" dirty="0" err="1" smtClean="0">
                <a:latin typeface="Comic Sans MS" pitchFamily="66" charset="0"/>
              </a:rPr>
              <a:t>ESCs</a:t>
            </a:r>
            <a:r>
              <a:rPr lang="pt-BR" sz="1400" dirty="0" smtClean="0">
                <a:latin typeface="Comic Sans MS" pitchFamily="66" charset="0"/>
              </a:rPr>
              <a:t>: embriões humanos </a:t>
            </a:r>
            <a:r>
              <a:rPr lang="pt-BR" sz="1400" dirty="0" smtClean="0">
                <a:solidFill>
                  <a:srgbClr val="0070C0"/>
                </a:solidFill>
                <a:latin typeface="Comic Sans MS" pitchFamily="66" charset="0"/>
              </a:rPr>
              <a:t>e células tronco de </a:t>
            </a:r>
            <a:r>
              <a:rPr lang="pt-BR" sz="1400" dirty="0" err="1" smtClean="0">
                <a:solidFill>
                  <a:srgbClr val="0070C0"/>
                </a:solidFill>
                <a:latin typeface="Comic Sans MS" pitchFamily="66" charset="0"/>
              </a:rPr>
              <a:t>pluripotência</a:t>
            </a:r>
            <a:r>
              <a:rPr lang="pt-BR" sz="1400" dirty="0" smtClean="0">
                <a:solidFill>
                  <a:srgbClr val="0070C0"/>
                </a:solidFill>
                <a:latin typeface="Comic Sans MS" pitchFamily="66" charset="0"/>
              </a:rPr>
              <a:t> induzida.</a:t>
            </a:r>
          </a:p>
          <a:p>
            <a:pPr algn="just"/>
            <a:endParaRPr lang="pt-BR" sz="1400" dirty="0">
              <a:latin typeface="Comic Sans MS" pitchFamily="66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845443"/>
            <a:ext cx="56864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1439</Words>
  <Application>Microsoft Office PowerPoint</Application>
  <PresentationFormat>Apresentação na tela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Nadia</dc:creator>
  <cp:lastModifiedBy>Nadia</cp:lastModifiedBy>
  <cp:revision>38</cp:revision>
  <dcterms:created xsi:type="dcterms:W3CDTF">2021-11-22T16:18:36Z</dcterms:created>
  <dcterms:modified xsi:type="dcterms:W3CDTF">2021-11-22T21:39:57Z</dcterms:modified>
</cp:coreProperties>
</file>