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9" r:id="rId3"/>
    <p:sldId id="284" r:id="rId4"/>
    <p:sldId id="285" r:id="rId5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F582D-FF03-4CB9-8397-1BE9C5C751B1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14C59-DABD-475E-86C1-6534B6962A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5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03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7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61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49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20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54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26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1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98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9B2C-8525-4AC7-B1EC-2631D6367888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8FC3-0A25-41E8-A351-1853CD373F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84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8788"/>
            <a:ext cx="8229600" cy="4397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dirty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/>
              <a:t>				   Aula inicial</a:t>
            </a:r>
            <a:endParaRPr lang="pt-BR" sz="2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/>
          </a:p>
          <a:p>
            <a:pPr eaLnBrk="1" hangingPunct="1">
              <a:lnSpc>
                <a:spcPct val="90000"/>
              </a:lnSpc>
            </a:pPr>
            <a:endParaRPr lang="pt-BR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80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800" dirty="0"/>
              <a:t>Prof. Dr. Juliano J. Corbi</a:t>
            </a:r>
            <a:br>
              <a:rPr lang="pt-BR" sz="2800" dirty="0"/>
            </a:br>
            <a:r>
              <a:rPr lang="pt-BR" sz="2800" dirty="0"/>
              <a:t>São Carlos, 3 de março de 2020</a:t>
            </a:r>
          </a:p>
          <a:p>
            <a:pPr eaLnBrk="1" hangingPunct="1">
              <a:lnSpc>
                <a:spcPct val="90000"/>
              </a:lnSpc>
            </a:pPr>
            <a:endParaRPr lang="pt-BR" sz="2800" dirty="0"/>
          </a:p>
        </p:txBody>
      </p:sp>
      <p:sp>
        <p:nvSpPr>
          <p:cNvPr id="2051" name="Text Box 25"/>
          <p:cNvSpPr txBox="1">
            <a:spLocks noChangeArrowheads="1"/>
          </p:cNvSpPr>
          <p:nvPr/>
        </p:nvSpPr>
        <p:spPr bwMode="auto">
          <a:xfrm>
            <a:off x="251520" y="116632"/>
            <a:ext cx="8712967" cy="187220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PT" sz="3200" b="1" dirty="0"/>
              <a:t>Universidade de São Paulo - USP</a:t>
            </a:r>
          </a:p>
          <a:p>
            <a:pPr algn="ctr" eaLnBrk="1" hangingPunct="1"/>
            <a:r>
              <a:rPr lang="pt-PT" sz="2000" b="1" dirty="0"/>
              <a:t>Programa de Pós-Graduação em Engenharia Hidráulica e Saneamento</a:t>
            </a:r>
          </a:p>
          <a:p>
            <a:pPr algn="ctr" eaLnBrk="1" hangingPunct="1"/>
            <a:r>
              <a:rPr lang="pt-PT" sz="2000" b="1" dirty="0"/>
              <a:t>Disciplina: Macroinvertebrados Aquáticos como Bioindicadores da qualidade da água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39890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990656" cy="4152900"/>
          </a:xfrm>
        </p:spPr>
        <p:txBody>
          <a:bodyPr/>
          <a:lstStyle/>
          <a:p>
            <a:r>
              <a:rPr lang="pt-BR" dirty="0">
                <a:solidFill>
                  <a:srgbClr val="0066FF"/>
                </a:solidFill>
              </a:rPr>
              <a:t> A disciplina está dividida em 4 partes:</a:t>
            </a:r>
          </a:p>
          <a:p>
            <a:pPr>
              <a:buFontTx/>
              <a:buNone/>
            </a:pPr>
            <a:endParaRPr lang="pt-BR" dirty="0">
              <a:solidFill>
                <a:srgbClr val="0066FF"/>
              </a:solidFill>
            </a:endParaRPr>
          </a:p>
          <a:p>
            <a:r>
              <a:rPr lang="pt-BR" dirty="0">
                <a:solidFill>
                  <a:srgbClr val="0066FF"/>
                </a:solidFill>
              </a:rPr>
              <a:t>Tópicos teóricos (vários contatos)</a:t>
            </a:r>
          </a:p>
          <a:p>
            <a:r>
              <a:rPr lang="pt-BR" dirty="0">
                <a:solidFill>
                  <a:srgbClr val="0066FF"/>
                </a:solidFill>
              </a:rPr>
              <a:t>Tópico Prático (atividades de campo)</a:t>
            </a:r>
          </a:p>
          <a:p>
            <a:r>
              <a:rPr lang="pt-BR" dirty="0">
                <a:solidFill>
                  <a:srgbClr val="0066FF"/>
                </a:solidFill>
              </a:rPr>
              <a:t>Avaliação geral (seminários)</a:t>
            </a:r>
          </a:p>
          <a:p>
            <a:r>
              <a:rPr lang="pt-BR" dirty="0">
                <a:solidFill>
                  <a:srgbClr val="0066FF"/>
                </a:solidFill>
              </a:rPr>
              <a:t>Discussões e finalização da disciplina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528" y="260648"/>
            <a:ext cx="8496944" cy="115212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/>
              <a:t>Programa geral da disciplina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305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04" y="188640"/>
            <a:ext cx="8229600" cy="504056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dirty="0"/>
              <a:t>Bibliografia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76470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CETESB. 2007. Sedimento em redes de monitoramento. Relatório técnico. São Paulo, 178p. </a:t>
            </a:r>
          </a:p>
          <a:p>
            <a:r>
              <a:rPr lang="pt-BR" dirty="0"/>
              <a:t>Cetesb. Relatório de Qualidade das Águas Superficiais | Apêndice D - Índices de Qualidade das Águas 2011.</a:t>
            </a:r>
          </a:p>
          <a:p>
            <a:r>
              <a:rPr lang="pt-BR" dirty="0"/>
              <a:t>CORBI JJ, TRIVINHO-STRIXINO S AND DOS SANTOS A. 2008. Environmental </a:t>
            </a:r>
            <a:r>
              <a:rPr lang="pt-BR" dirty="0" err="1"/>
              <a:t>evaluation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metals</a:t>
            </a:r>
            <a:r>
              <a:rPr lang="pt-BR" dirty="0"/>
              <a:t> in </a:t>
            </a:r>
            <a:r>
              <a:rPr lang="pt-BR" dirty="0" err="1"/>
              <a:t>sediments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dragonflies</a:t>
            </a:r>
            <a:r>
              <a:rPr lang="pt-BR" dirty="0"/>
              <a:t>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sugar </a:t>
            </a:r>
            <a:r>
              <a:rPr lang="pt-BR" dirty="0" err="1"/>
              <a:t>cane</a:t>
            </a:r>
            <a:r>
              <a:rPr lang="pt-BR" dirty="0"/>
              <a:t> </a:t>
            </a:r>
            <a:r>
              <a:rPr lang="pt-BR" dirty="0" err="1"/>
              <a:t>cultivation</a:t>
            </a:r>
            <a:r>
              <a:rPr lang="pt-BR" dirty="0"/>
              <a:t> in Neotropical </a:t>
            </a:r>
            <a:r>
              <a:rPr lang="pt-BR" dirty="0" err="1"/>
              <a:t>streams</a:t>
            </a:r>
            <a:r>
              <a:rPr lang="pt-BR" dirty="0"/>
              <a:t>. </a:t>
            </a:r>
            <a:r>
              <a:rPr lang="pt-BR" dirty="0" err="1"/>
              <a:t>Water</a:t>
            </a:r>
            <a:r>
              <a:rPr lang="pt-BR" dirty="0"/>
              <a:t>, Air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Soil</a:t>
            </a:r>
            <a:r>
              <a:rPr lang="pt-BR" dirty="0"/>
              <a:t> </a:t>
            </a:r>
            <a:r>
              <a:rPr lang="pt-BR" dirty="0" err="1"/>
              <a:t>Pollution</a:t>
            </a:r>
            <a:r>
              <a:rPr lang="pt-BR" dirty="0"/>
              <a:t> 195, 325–333. </a:t>
            </a:r>
            <a:br>
              <a:rPr lang="pt-BR" dirty="0"/>
            </a:br>
            <a:r>
              <a:rPr lang="pt-BR" dirty="0"/>
              <a:t>CORBI JJ, TRIVINHO-STRIXINO S, DOS SANTOS A AND DEL GRANDE M. 2006. Environmental </a:t>
            </a:r>
            <a:r>
              <a:rPr lang="pt-BR" dirty="0" err="1"/>
              <a:t>diagnostic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metals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organochlorated</a:t>
            </a:r>
            <a:r>
              <a:rPr lang="pt-BR" dirty="0"/>
              <a:t> </a:t>
            </a:r>
            <a:r>
              <a:rPr lang="pt-BR" dirty="0" err="1"/>
              <a:t>compounds</a:t>
            </a:r>
            <a:r>
              <a:rPr lang="pt-BR" dirty="0"/>
              <a:t> in </a:t>
            </a:r>
            <a:r>
              <a:rPr lang="pt-BR" dirty="0" err="1"/>
              <a:t>streams</a:t>
            </a:r>
            <a:r>
              <a:rPr lang="pt-BR" dirty="0"/>
              <a:t> </a:t>
            </a:r>
            <a:r>
              <a:rPr lang="pt-BR" dirty="0" err="1"/>
              <a:t>near</a:t>
            </a:r>
            <a:r>
              <a:rPr lang="pt-BR" dirty="0"/>
              <a:t> sugar </a:t>
            </a:r>
            <a:r>
              <a:rPr lang="pt-BR" dirty="0" err="1"/>
              <a:t>cane</a:t>
            </a:r>
            <a:r>
              <a:rPr lang="pt-BR" dirty="0"/>
              <a:t> plantations </a:t>
            </a:r>
            <a:r>
              <a:rPr lang="pt-BR" dirty="0" err="1"/>
              <a:t>activity</a:t>
            </a:r>
            <a:r>
              <a:rPr lang="pt-BR" dirty="0"/>
              <a:t> (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São Paulo, </a:t>
            </a:r>
            <a:r>
              <a:rPr lang="pt-BR" dirty="0" err="1"/>
              <a:t>Brazil</a:t>
            </a:r>
            <a:r>
              <a:rPr lang="pt-BR" dirty="0"/>
              <a:t>). Quim. Nova 29, 61-65. </a:t>
            </a:r>
          </a:p>
          <a:p>
            <a:r>
              <a:rPr lang="pt-BR" dirty="0"/>
              <a:t>CORBI JJ, TRIVINHO-STRIXINO S. </a:t>
            </a:r>
            <a:r>
              <a:rPr lang="en-US" dirty="0"/>
              <a:t>Influence of taxonomic resolution of stream </a:t>
            </a:r>
            <a:r>
              <a:rPr lang="en-US" dirty="0" err="1"/>
              <a:t>macroinvertebrate</a:t>
            </a:r>
            <a:r>
              <a:rPr lang="en-US" dirty="0"/>
              <a:t> communities on the evaluation of different land uses. </a:t>
            </a:r>
            <a:r>
              <a:rPr lang="pt-BR" dirty="0"/>
              <a:t>Acta </a:t>
            </a:r>
            <a:r>
              <a:rPr lang="pt-BR" dirty="0" err="1"/>
              <a:t>Limnol</a:t>
            </a:r>
            <a:r>
              <a:rPr lang="pt-BR" dirty="0"/>
              <a:t>. Bras., 18(4):469-475, 2006.</a:t>
            </a:r>
          </a:p>
          <a:p>
            <a:r>
              <a:rPr lang="pt-BR" dirty="0"/>
              <a:t>MOZETO AP ,UMBUZEIRO GA AND JARDIM WF. 2006. Métodos de coleta, análises físico-químicas e ensaios biológicos e </a:t>
            </a:r>
            <a:r>
              <a:rPr lang="pt-BR" dirty="0" err="1"/>
              <a:t>ecotoxicológicos</a:t>
            </a:r>
            <a:r>
              <a:rPr lang="pt-BR" dirty="0"/>
              <a:t> de sedimentos de água doce, 1ª ed., Ed. Cubo, São Carlos. </a:t>
            </a:r>
          </a:p>
          <a:p>
            <a:r>
              <a:rPr lang="pt-BR" dirty="0"/>
              <a:t>Norma Técnica Cetesb. L5. 309. Determinação de bentos de água doce - </a:t>
            </a:r>
            <a:r>
              <a:rPr lang="pt-BR" dirty="0" err="1"/>
              <a:t>macroinvertebrados</a:t>
            </a:r>
            <a:r>
              <a:rPr lang="pt-BR" dirty="0"/>
              <a:t>: métodos qualitativo e quantitativo. 2003.</a:t>
            </a:r>
            <a:br>
              <a:rPr lang="pt-BR" dirty="0"/>
            </a:br>
            <a:r>
              <a:rPr lang="pt-BR" dirty="0"/>
              <a:t>SILVEIRA, M.P. Aplicação do </a:t>
            </a:r>
            <a:r>
              <a:rPr lang="pt-BR" dirty="0" err="1"/>
              <a:t>biomonitoramento</a:t>
            </a:r>
            <a:r>
              <a:rPr lang="pt-BR" dirty="0"/>
              <a:t> para avaliação da qualidade da água em rios / Jaguariúna: Embrapa Meio Ambiente, 2004. 68p.-- (Embrapa Meio Ambiente. Documentos, 36). ISSN 1516-4691. </a:t>
            </a:r>
          </a:p>
          <a:p>
            <a:r>
              <a:rPr lang="pt-BR" b="1" dirty="0"/>
              <a:t>Ver artigos Prof.  Marcos </a:t>
            </a:r>
            <a:r>
              <a:rPr lang="pt-BR" b="1" dirty="0" err="1"/>
              <a:t>Callisto</a:t>
            </a:r>
            <a:r>
              <a:rPr lang="pt-BR" b="1" dirty="0"/>
              <a:t>, da UFMG.</a:t>
            </a:r>
          </a:p>
        </p:txBody>
      </p:sp>
    </p:spTree>
    <p:extLst>
      <p:ext uri="{BB962C8B-B14F-4D97-AF65-F5344CB8AC3E}">
        <p14:creationId xmlns:p14="http://schemas.microsoft.com/office/powerpoint/2010/main" val="290766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04" y="238870"/>
            <a:ext cx="8229600" cy="850106"/>
          </a:xfrm>
          <a:solidFill>
            <a:schemeClr val="accent3"/>
          </a:solidFill>
        </p:spPr>
        <p:txBody>
          <a:bodyPr/>
          <a:lstStyle/>
          <a:p>
            <a:r>
              <a:rPr lang="pt-BR" dirty="0"/>
              <a:t>Dicas importantes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1484784"/>
            <a:ext cx="85689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000" dirty="0"/>
              <a:t>Cetesb. Relatório de Qualidade das Águas Superficiais | Apêndice C- </a:t>
            </a:r>
          </a:p>
          <a:p>
            <a:r>
              <a:rPr lang="pt-BR" sz="2000" dirty="0"/>
              <a:t> Significado Ambiental e Sanitário das Variáveis de Qualidade 2011.</a:t>
            </a:r>
          </a:p>
          <a:p>
            <a:r>
              <a:rPr lang="pt-BR" sz="2000" dirty="0"/>
              <a:t>(Páginas 28 e 32). Página 35 (tabela 3)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Norma Técnica Cetesb. L5. 309. Determinação de bentos de água doce - </a:t>
            </a:r>
            <a:r>
              <a:rPr lang="pt-BR" sz="2000" dirty="0" err="1"/>
              <a:t>macroinvertebrados</a:t>
            </a:r>
            <a:r>
              <a:rPr lang="pt-BR" sz="2000" dirty="0"/>
              <a:t>: métodos qualitativo e quantitativo. 2003.</a:t>
            </a:r>
            <a:br>
              <a:rPr lang="pt-BR" sz="2000" dirty="0"/>
            </a:br>
            <a:r>
              <a:rPr lang="pt-BR" sz="2000" dirty="0"/>
              <a:t>(Páginas 19, 118  e 251).</a:t>
            </a:r>
          </a:p>
          <a:p>
            <a:endParaRPr lang="pt-BR" dirty="0"/>
          </a:p>
          <a:p>
            <a:endParaRPr lang="pt-BR" dirty="0"/>
          </a:p>
          <a:p>
            <a:endParaRPr lang="pt-BR" sz="2800" dirty="0">
              <a:solidFill>
                <a:srgbClr val="FF0000"/>
              </a:solidFill>
            </a:endParaRPr>
          </a:p>
          <a:p>
            <a:pPr algn="ctr"/>
            <a:r>
              <a:rPr lang="pt-BR" sz="2800" dirty="0">
                <a:solidFill>
                  <a:srgbClr val="FF0000"/>
                </a:solidFill>
              </a:rPr>
              <a:t>Tem outras partes bem importantes nessas e nas outras bibliografias!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63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2997" y="105273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- A comunidade bentônica corresponde ao conjunto de organismos que vive todo ou parte de seu ciclo de vida no substrato de fundo de ambientes aquáticos. </a:t>
            </a:r>
          </a:p>
          <a:p>
            <a:endParaRPr lang="pt-BR" sz="2800" dirty="0"/>
          </a:p>
          <a:p>
            <a:r>
              <a:rPr lang="pt-BR" sz="2800" dirty="0"/>
              <a:t>- Os </a:t>
            </a:r>
            <a:r>
              <a:rPr lang="pt-BR" sz="2800" dirty="0" err="1"/>
              <a:t>macroinvertebrados</a:t>
            </a:r>
            <a:r>
              <a:rPr lang="pt-BR" sz="2800" dirty="0"/>
              <a:t> (invertebrados selecionados em rede de 0,5 mm) que compõem essa comunidade têm sido sistematicamente utilizados em redes de </a:t>
            </a:r>
            <a:r>
              <a:rPr lang="pt-BR" sz="2800" dirty="0" err="1"/>
              <a:t>biomonitoramento</a:t>
            </a:r>
            <a:r>
              <a:rPr lang="pt-BR" sz="2800" dirty="0"/>
              <a:t> em vários países, porque ocorrem em todo tipo de ecossistema aquático, exibem ampla variedade de tolerâncias a vários graus e tipos de poluição, têm baixa motilidade e estão continuamente sujeitos às alterações de qualidade do ambiente aquático.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73057" y="116632"/>
            <a:ext cx="763284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Comunidade bentônica</a:t>
            </a:r>
          </a:p>
        </p:txBody>
      </p:sp>
    </p:spTree>
    <p:extLst>
      <p:ext uri="{BB962C8B-B14F-4D97-AF65-F5344CB8AC3E}">
        <p14:creationId xmlns:p14="http://schemas.microsoft.com/office/powerpoint/2010/main" val="184913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Medidas comunitárias utilizadas pela Cetesb (índices)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184482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1. </a:t>
            </a:r>
            <a:r>
              <a:rPr lang="pt-BR" b="1" dirty="0"/>
              <a:t>Riqueza (S)</a:t>
            </a:r>
            <a:r>
              <a:rPr lang="pt-BR" dirty="0"/>
              <a:t>, sendo a soma das categorias taxonômicas encontradas na amostra.</a:t>
            </a:r>
          </a:p>
          <a:p>
            <a:r>
              <a:rPr lang="pt-BR" dirty="0"/>
              <a:t>2. </a:t>
            </a:r>
            <a:r>
              <a:rPr lang="pt-BR" b="1" dirty="0"/>
              <a:t>Índice de Diversidade de Shannon-</a:t>
            </a:r>
            <a:r>
              <a:rPr lang="pt-BR" b="1" dirty="0" err="1"/>
              <a:t>Wiener</a:t>
            </a:r>
            <a:r>
              <a:rPr lang="pt-BR" b="1" dirty="0"/>
              <a:t> (H’) </a:t>
            </a:r>
            <a:r>
              <a:rPr lang="pt-BR" dirty="0"/>
              <a:t>(Washington, 1984). </a:t>
            </a:r>
          </a:p>
          <a:p>
            <a:r>
              <a:rPr lang="pt-BR" dirty="0"/>
              <a:t>3. </a:t>
            </a:r>
            <a:r>
              <a:rPr lang="pt-BR" b="1" dirty="0"/>
              <a:t>Índice de Comparação Sequencial (ICS) </a:t>
            </a:r>
            <a:r>
              <a:rPr lang="pt-BR" dirty="0"/>
              <a:t>(Cairns &amp; </a:t>
            </a:r>
            <a:r>
              <a:rPr lang="pt-BR" dirty="0" err="1"/>
              <a:t>Dickson</a:t>
            </a:r>
            <a:r>
              <a:rPr lang="pt-BR" dirty="0"/>
              <a:t>, 1971), em cujo cálculo foi empregado software desenvolvido pelo prof. Dr. </a:t>
            </a:r>
            <a:r>
              <a:rPr lang="pt-BR" dirty="0" err="1"/>
              <a:t>Aristotelino</a:t>
            </a:r>
            <a:r>
              <a:rPr lang="pt-BR" dirty="0"/>
              <a:t> Monteiro Ferreira para a CETESB (Henrique-Marcelino et al., 1992). </a:t>
            </a:r>
          </a:p>
          <a:p>
            <a:r>
              <a:rPr lang="pt-BR" dirty="0"/>
              <a:t>4. </a:t>
            </a:r>
            <a:r>
              <a:rPr lang="pt-BR" b="1" dirty="0"/>
              <a:t>Razão </a:t>
            </a:r>
            <a:r>
              <a:rPr lang="pt-BR" b="1" dirty="0" err="1"/>
              <a:t>Tanytarsini</a:t>
            </a:r>
            <a:r>
              <a:rPr lang="pt-BR" b="1" dirty="0"/>
              <a:t>/</a:t>
            </a:r>
            <a:r>
              <a:rPr lang="pt-BR" b="1" dirty="0" err="1"/>
              <a:t>Chironomidae</a:t>
            </a:r>
            <a:r>
              <a:rPr lang="pt-BR" b="1" dirty="0"/>
              <a:t> (</a:t>
            </a:r>
            <a:r>
              <a:rPr lang="pt-BR" b="1" dirty="0" err="1"/>
              <a:t>Tt</a:t>
            </a:r>
            <a:r>
              <a:rPr lang="pt-BR" b="1" dirty="0"/>
              <a:t>/Chi) </a:t>
            </a:r>
            <a:r>
              <a:rPr lang="pt-BR" dirty="0"/>
              <a:t>(EPA/OHIO, 1987).</a:t>
            </a:r>
          </a:p>
          <a:p>
            <a:r>
              <a:rPr lang="pt-BR" dirty="0"/>
              <a:t>5. </a:t>
            </a:r>
            <a:r>
              <a:rPr lang="pt-BR" b="1" dirty="0"/>
              <a:t>Riqueza de taxa sensíveis (</a:t>
            </a:r>
            <a:r>
              <a:rPr lang="pt-BR" b="1" dirty="0" err="1"/>
              <a:t>Ssens</a:t>
            </a:r>
            <a:r>
              <a:rPr lang="pt-BR" b="1" dirty="0"/>
              <a:t>)</a:t>
            </a:r>
            <a:r>
              <a:rPr lang="pt-BR" dirty="0"/>
              <a:t>, em que foram considerados sensíveis as famílias de </a:t>
            </a:r>
            <a:r>
              <a:rPr lang="pt-BR" dirty="0" err="1"/>
              <a:t>Ephemeroptera</a:t>
            </a:r>
            <a:r>
              <a:rPr lang="pt-BR" dirty="0"/>
              <a:t>, </a:t>
            </a:r>
            <a:r>
              <a:rPr lang="pt-BR" dirty="0" err="1"/>
              <a:t>Plecoptera</a:t>
            </a:r>
            <a:r>
              <a:rPr lang="pt-BR" dirty="0"/>
              <a:t>, </a:t>
            </a:r>
            <a:r>
              <a:rPr lang="pt-BR" dirty="0" err="1"/>
              <a:t>Trichoptera</a:t>
            </a:r>
            <a:r>
              <a:rPr lang="pt-BR" dirty="0"/>
              <a:t> e o gênero </a:t>
            </a:r>
            <a:r>
              <a:rPr lang="pt-BR" dirty="0" err="1"/>
              <a:t>Stempellina</a:t>
            </a:r>
            <a:r>
              <a:rPr lang="pt-BR" dirty="0"/>
              <a:t> de </a:t>
            </a:r>
            <a:r>
              <a:rPr lang="pt-BR" dirty="0" err="1"/>
              <a:t>Chironomidae-Tanytarsini</a:t>
            </a:r>
            <a:r>
              <a:rPr lang="pt-BR" dirty="0"/>
              <a:t> em rios e as famílias de </a:t>
            </a:r>
            <a:r>
              <a:rPr lang="pt-BR" dirty="0" err="1"/>
              <a:t>Ephemeroptera</a:t>
            </a:r>
            <a:r>
              <a:rPr lang="pt-BR" dirty="0"/>
              <a:t>, </a:t>
            </a:r>
            <a:r>
              <a:rPr lang="pt-BR" dirty="0" err="1"/>
              <a:t>Odonata</a:t>
            </a:r>
            <a:r>
              <a:rPr lang="pt-BR" dirty="0"/>
              <a:t>, </a:t>
            </a:r>
            <a:r>
              <a:rPr lang="pt-BR" dirty="0" err="1"/>
              <a:t>Trichoptera</a:t>
            </a:r>
            <a:r>
              <a:rPr lang="pt-BR" dirty="0"/>
              <a:t> e o gênero </a:t>
            </a:r>
            <a:r>
              <a:rPr lang="pt-BR" dirty="0" err="1"/>
              <a:t>Stempellina</a:t>
            </a:r>
            <a:r>
              <a:rPr lang="pt-BR" dirty="0"/>
              <a:t> de </a:t>
            </a:r>
            <a:r>
              <a:rPr lang="pt-BR" dirty="0" err="1"/>
              <a:t>Chironomidae-Tanytarsini</a:t>
            </a:r>
            <a:r>
              <a:rPr lang="pt-BR" dirty="0"/>
              <a:t> em reservatórios.</a:t>
            </a:r>
          </a:p>
          <a:p>
            <a:r>
              <a:rPr lang="pt-BR" dirty="0"/>
              <a:t>6. </a:t>
            </a:r>
            <a:r>
              <a:rPr lang="pt-BR" b="1" dirty="0"/>
              <a:t>Dominância de grupos tolerantes (T/DT)</a:t>
            </a:r>
            <a:r>
              <a:rPr lang="pt-BR" dirty="0"/>
              <a:t>, tendo sido considerados tolerantes, </a:t>
            </a:r>
            <a:r>
              <a:rPr lang="pt-BR" dirty="0" err="1"/>
              <a:t>Tubificinae</a:t>
            </a:r>
            <a:r>
              <a:rPr lang="pt-BR" dirty="0"/>
              <a:t> sem </a:t>
            </a:r>
            <a:r>
              <a:rPr lang="pt-BR" dirty="0" err="1"/>
              <a:t>queta</a:t>
            </a:r>
            <a:r>
              <a:rPr lang="pt-BR" dirty="0"/>
              <a:t> capilar, </a:t>
            </a:r>
            <a:r>
              <a:rPr lang="pt-BR" dirty="0" err="1"/>
              <a:t>Tubificinae</a:t>
            </a:r>
            <a:r>
              <a:rPr lang="pt-BR" dirty="0"/>
              <a:t> com </a:t>
            </a:r>
            <a:r>
              <a:rPr lang="pt-BR" dirty="0" err="1"/>
              <a:t>queta</a:t>
            </a:r>
            <a:r>
              <a:rPr lang="pt-BR" dirty="0"/>
              <a:t> capilar (se </a:t>
            </a:r>
            <a:r>
              <a:rPr lang="pt-BR" dirty="0" err="1"/>
              <a:t>Tubifex</a:t>
            </a:r>
            <a:r>
              <a:rPr lang="pt-BR" dirty="0"/>
              <a:t>), </a:t>
            </a:r>
            <a:r>
              <a:rPr lang="pt-BR" dirty="0" err="1"/>
              <a:t>Naidinae</a:t>
            </a:r>
            <a:r>
              <a:rPr lang="pt-BR" dirty="0"/>
              <a:t> e </a:t>
            </a:r>
            <a:r>
              <a:rPr lang="pt-BR" dirty="0" err="1"/>
              <a:t>Chironomus</a:t>
            </a:r>
            <a:r>
              <a:rPr lang="pt-BR" dirty="0"/>
              <a:t>, em rios e </a:t>
            </a:r>
            <a:r>
              <a:rPr lang="pt-BR" dirty="0" err="1"/>
              <a:t>Limnodrilus</a:t>
            </a:r>
            <a:r>
              <a:rPr lang="pt-BR" dirty="0"/>
              <a:t> </a:t>
            </a:r>
            <a:r>
              <a:rPr lang="pt-BR" dirty="0" err="1"/>
              <a:t>hoffmeisteri</a:t>
            </a:r>
            <a:r>
              <a:rPr lang="pt-BR" dirty="0"/>
              <a:t>, </a:t>
            </a:r>
            <a:r>
              <a:rPr lang="pt-BR" dirty="0" err="1"/>
              <a:t>Bothrioneurum</a:t>
            </a:r>
            <a:r>
              <a:rPr lang="pt-BR" dirty="0"/>
              <a:t>, </a:t>
            </a:r>
            <a:r>
              <a:rPr lang="pt-BR" dirty="0" err="1"/>
              <a:t>Tubifex</a:t>
            </a:r>
            <a:r>
              <a:rPr lang="pt-BR" dirty="0"/>
              <a:t>, </a:t>
            </a:r>
            <a:r>
              <a:rPr lang="pt-BR" dirty="0" err="1"/>
              <a:t>Dero</a:t>
            </a:r>
            <a:r>
              <a:rPr lang="pt-BR" dirty="0"/>
              <a:t>, Pristina, </a:t>
            </a:r>
            <a:r>
              <a:rPr lang="pt-BR" dirty="0" err="1"/>
              <a:t>Pristinella</a:t>
            </a:r>
            <a:r>
              <a:rPr lang="pt-BR" dirty="0"/>
              <a:t> e </a:t>
            </a:r>
            <a:r>
              <a:rPr lang="pt-BR" dirty="0" err="1"/>
              <a:t>Chironomus</a:t>
            </a:r>
            <a:r>
              <a:rPr lang="pt-BR" dirty="0"/>
              <a:t>, em reservatórios.</a:t>
            </a:r>
          </a:p>
        </p:txBody>
      </p:sp>
    </p:spTree>
    <p:extLst>
      <p:ext uri="{BB962C8B-B14F-4D97-AF65-F5344CB8AC3E}">
        <p14:creationId xmlns:p14="http://schemas.microsoft.com/office/powerpoint/2010/main" val="91455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6" y="185339"/>
            <a:ext cx="8943898" cy="235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6" y="2420888"/>
            <a:ext cx="8719374" cy="424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410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731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Apresentação do PowerPoint</vt:lpstr>
      <vt:lpstr>Bibliografia </vt:lpstr>
      <vt:lpstr>Dicas importantes</vt:lpstr>
      <vt:lpstr>Apresentação do PowerPoint</vt:lpstr>
      <vt:lpstr>Medidas comunitárias utilizadas pela Cetesb (índices)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Juliano</dc:creator>
  <cp:lastModifiedBy>Usuario</cp:lastModifiedBy>
  <cp:revision>33</cp:revision>
  <dcterms:created xsi:type="dcterms:W3CDTF">2013-03-05T22:27:20Z</dcterms:created>
  <dcterms:modified xsi:type="dcterms:W3CDTF">2020-04-14T18:57:55Z</dcterms:modified>
</cp:coreProperties>
</file>