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90" r:id="rId3"/>
    <p:sldId id="451" r:id="rId4"/>
    <p:sldId id="291" r:id="rId5"/>
    <p:sldId id="292" r:id="rId6"/>
    <p:sldId id="293" r:id="rId7"/>
    <p:sldId id="450" r:id="rId8"/>
    <p:sldId id="294" r:id="rId9"/>
    <p:sldId id="452" r:id="rId10"/>
    <p:sldId id="295" r:id="rId11"/>
    <p:sldId id="296" r:id="rId12"/>
    <p:sldId id="297" r:id="rId13"/>
    <p:sldId id="298" r:id="rId14"/>
    <p:sldId id="453" r:id="rId15"/>
    <p:sldId id="454" r:id="rId16"/>
    <p:sldId id="455" r:id="rId17"/>
    <p:sldId id="299" r:id="rId18"/>
    <p:sldId id="300" r:id="rId19"/>
    <p:sldId id="301" r:id="rId20"/>
    <p:sldId id="302" r:id="rId21"/>
    <p:sldId id="456" r:id="rId22"/>
    <p:sldId id="303" r:id="rId23"/>
    <p:sldId id="304" r:id="rId24"/>
    <p:sldId id="457" r:id="rId25"/>
    <p:sldId id="305" r:id="rId26"/>
    <p:sldId id="306" r:id="rId27"/>
    <p:sldId id="307" r:id="rId28"/>
    <p:sldId id="308" r:id="rId29"/>
    <p:sldId id="309" r:id="rId30"/>
    <p:sldId id="359" r:id="rId31"/>
    <p:sldId id="360" r:id="rId32"/>
    <p:sldId id="310" r:id="rId33"/>
    <p:sldId id="311" r:id="rId34"/>
    <p:sldId id="313" r:id="rId35"/>
    <p:sldId id="314" r:id="rId36"/>
    <p:sldId id="315" r:id="rId37"/>
    <p:sldId id="316" r:id="rId38"/>
    <p:sldId id="458" r:id="rId39"/>
    <p:sldId id="317" r:id="rId40"/>
    <p:sldId id="318" r:id="rId41"/>
    <p:sldId id="459" r:id="rId42"/>
    <p:sldId id="321" r:id="rId43"/>
    <p:sldId id="322" r:id="rId44"/>
    <p:sldId id="460" r:id="rId45"/>
    <p:sldId id="323" r:id="rId46"/>
    <p:sldId id="324" r:id="rId47"/>
    <p:sldId id="336" r:id="rId48"/>
    <p:sldId id="461" r:id="rId49"/>
    <p:sldId id="337" r:id="rId50"/>
    <p:sldId id="338" r:id="rId51"/>
    <p:sldId id="339" r:id="rId52"/>
    <p:sldId id="341" r:id="rId53"/>
    <p:sldId id="342" r:id="rId54"/>
    <p:sldId id="343" r:id="rId55"/>
    <p:sldId id="344" r:id="rId56"/>
    <p:sldId id="347" r:id="rId57"/>
    <p:sldId id="348" r:id="rId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FF33CC"/>
    <a:srgbClr val="003300"/>
    <a:srgbClr val="660066"/>
    <a:srgbClr val="FF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374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3EF40C-7FD1-467A-9EE1-76C0041A72F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7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D903-1F2C-4A62-82EF-CB5F5CD959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898B4-434A-4D4A-AF3F-2765A7FB5B1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BA89-520B-4939-A730-EE535E1211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CAF1BF-6F1B-49E6-A85F-78D41B8CF3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6D794-5AA8-4910-87C3-1B6C9EF0BB7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C43DD-D1E6-465D-A4A4-BE22E1D00F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601F-CFAD-4F55-AD87-F73ACD73889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A3D6-752F-4771-800F-771717042C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8251-9441-4A58-916D-03A1E83934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FFB3-AC49-4D37-AA35-1159F6E19A8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B914-C880-4EF0-ACF9-E1E42C5371D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FE5A-4E19-4A3F-8761-C61513FB37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0066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419137-3EC2-4FD4-A7D5-1D07638E9FC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AULA%20ESPECIALIZA&#199;&#195;O%20-%20FISIOLOGIA%20END&#211;CRINO-METAB&#211;LICA/AULA%20ENDOCRINOLOGIA/Hyperlink%2013.ppt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../AULA%20ESPECIALIZA&#199;&#195;O%20-%20FISIOLOGIA%20END&#211;CRINO-METAB&#211;LICA/AULA%20ENDOCRINOLOGIA/Hyperlink%2014.ppt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../../AULA%20ESPECIALIZA&#199;&#195;O%20-%20FISIOLOGIA%20END&#211;CRINO-METAB&#211;LICA/AULA%20ENDOCRINOLOGIA/Hyperlink%2017.ppt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../../AULA%20ESPECIALIZA&#199;&#195;O%20-%20FISIOLOGIA%20END&#211;CRINO-METAB&#211;LICA/AULA%20ENDOCRINOLOGIA/Hyperlink%2024.ppt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epob/academics/web_resources/thyroi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1800" y="865188"/>
            <a:ext cx="83169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sz="2800" b="1" i="1" dirty="0">
                <a:solidFill>
                  <a:srgbClr val="FFFF00"/>
                </a:solidFill>
              </a:rPr>
              <a:t>O SISTEMA ENDÓCRINO – </a:t>
            </a:r>
            <a:r>
              <a:rPr lang="pt-BR" sz="2800" b="1" i="1">
                <a:solidFill>
                  <a:srgbClr val="FFFF00"/>
                </a:solidFill>
              </a:rPr>
              <a:t>Parte </a:t>
            </a:r>
            <a:r>
              <a:rPr lang="pt-BR" sz="2800" b="1" i="1" smtClean="0">
                <a:solidFill>
                  <a:srgbClr val="FFFF00"/>
                </a:solidFill>
              </a:rPr>
              <a:t>II</a:t>
            </a:r>
            <a:endParaRPr lang="pt-BR" sz="2800" b="1" i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2400" b="1" i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24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24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24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24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19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sz="1900" b="1" dirty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pt-BR" sz="1900" b="1" dirty="0">
                <a:solidFill>
                  <a:srgbClr val="FFFF00"/>
                </a:solidFill>
              </a:rPr>
              <a:t>Disciplina: </a:t>
            </a:r>
            <a:r>
              <a:rPr lang="pt-BR" sz="1900" b="1" dirty="0">
                <a:solidFill>
                  <a:srgbClr val="FFFFFF"/>
                </a:solidFill>
              </a:rPr>
              <a:t>Fisiologia Geral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pt-BR" sz="1900" b="1" dirty="0">
                <a:solidFill>
                  <a:srgbClr val="FFFF00"/>
                </a:solidFill>
              </a:rPr>
              <a:t>Docente Responsável: </a:t>
            </a:r>
            <a:r>
              <a:rPr lang="pt-BR" sz="1900" b="1" dirty="0">
                <a:solidFill>
                  <a:schemeClr val="bg1"/>
                </a:solidFill>
              </a:rPr>
              <a:t>Prof. Dr. Adelino Sanchez Ramos da Silva</a:t>
            </a:r>
            <a:r>
              <a:rPr lang="pt-BR" b="1" dirty="0">
                <a:solidFill>
                  <a:schemeClr val="bg1"/>
                </a:solidFill>
              </a:rPr>
              <a:t>           </a:t>
            </a:r>
          </a:p>
        </p:txBody>
      </p: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695450"/>
            <a:ext cx="4065588" cy="3932238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116013" y="1125538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3850" y="1957388"/>
            <a:ext cx="8424863" cy="4567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Hipotireoidismo: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Conseqüências: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 b="1">
                <a:solidFill>
                  <a:srgbClr val="FFFFCC"/>
                </a:solidFill>
              </a:rPr>
              <a:t>Em resposta aos baixos níveis de T3 e T4, a hipófise anterior secreta mais tireotropina. Isso faz com que ocorra hipertrofia da tireóide;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400" b="1">
                <a:solidFill>
                  <a:srgbClr val="FFFFCC"/>
                </a:solidFill>
              </a:rPr>
              <a:t>O hipotireoidismo provoca outras conseqüências metabólicas, sistêmicas e no desenvolvimento; 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1933575"/>
            <a:ext cx="8424863" cy="466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Metabólicas: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Diminuição da taxa metabólica basal (obesidade), o que ocasiona intolerância ao frio e vasoconstrição periférica em temperaturas normais;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Redução dos níveis de glicose no sangue;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Elevação dos níveis de lipídeos no sangue, o que pode evoluir para a aterosclerose; </a:t>
            </a:r>
            <a:endParaRPr lang="pt-BR" sz="2800" b="1">
              <a:solidFill>
                <a:srgbClr val="FFFFCC"/>
              </a:solidFill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2165350"/>
            <a:ext cx="8424862" cy="435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Sistêmicas: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Diminuição da freqüência cardíaca basal;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Diminuição da mobilidade intestinal que provoca constipação;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Sonolência, letargia e queda das pálpebras superiores;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Acúmulo de líquido facial que produz feições inchadas, língua aumentada, rouquidão e rigidez articular; </a:t>
            </a:r>
            <a:endParaRPr lang="pt-BR" sz="2800" b="1">
              <a:solidFill>
                <a:srgbClr val="FFFFCC"/>
              </a:solidFill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1187450" y="1204913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24862" cy="4784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No desenvolvimento: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Retardo mental irreversível que ocorre devido inadequado desenvolvimento cerebral nos primeiros meses de vida (CRETINISMO);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Baixa estatura, pernas malformadas, abdômen proeminente, nariz largo e achatado, pele seca e escamosa;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FF00"/>
                </a:solidFill>
                <a:hlinkClick r:id="rId2" action="ppaction://hlinkpres?slideindex=1&amp;slidetitle="/>
              </a:rPr>
              <a:t> </a:t>
            </a:r>
            <a:r>
              <a:rPr lang="pt-BR" sz="2400" b="1">
                <a:solidFill>
                  <a:srgbClr val="FF9900"/>
                </a:solidFill>
                <a:hlinkClick r:id="rId2" action="ppaction://hlinkpres?slideindex=1&amp;slidetitle="/>
              </a:rPr>
              <a:t>EXEMPLOS:</a:t>
            </a:r>
            <a:endParaRPr lang="pt-BR" sz="2400" b="1">
              <a:solidFill>
                <a:srgbClr val="FF9900"/>
              </a:solidFill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992188" y="1196975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Oval 2"/>
          <p:cNvSpPr>
            <a:spLocks noChangeArrowheads="1"/>
          </p:cNvSpPr>
          <p:nvPr/>
        </p:nvSpPr>
        <p:spPr bwMode="auto">
          <a:xfrm>
            <a:off x="539750" y="908050"/>
            <a:ext cx="3887788" cy="1800225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70339" name="Picture 3" descr="Kenyamedical-com-Go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063" y="3316288"/>
            <a:ext cx="4962525" cy="31702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0340" name="Picture 4" descr="thgo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71825"/>
            <a:ext cx="2565400" cy="3352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11188"/>
            <a:ext cx="2816225" cy="25606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27088" y="1400175"/>
            <a:ext cx="3384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b="1">
                <a:solidFill>
                  <a:srgbClr val="660066"/>
                </a:solidFill>
              </a:rPr>
              <a:t>BÓCIO ENDÊMICO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Oval 2"/>
          <p:cNvSpPr>
            <a:spLocks noChangeArrowheads="1"/>
          </p:cNvSpPr>
          <p:nvPr/>
        </p:nvSpPr>
        <p:spPr bwMode="auto">
          <a:xfrm>
            <a:off x="1187450" y="981075"/>
            <a:ext cx="2736850" cy="1800225"/>
          </a:xfrm>
          <a:prstGeom prst="ellipse">
            <a:avLst/>
          </a:prstGeom>
          <a:solidFill>
            <a:srgbClr val="000066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547813" y="1473200"/>
            <a:ext cx="3384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MIXIDEMA</a:t>
            </a:r>
          </a:p>
        </p:txBody>
      </p:sp>
      <p:pic>
        <p:nvPicPr>
          <p:cNvPr id="271364" name="Picture 4" descr="hyp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625475"/>
            <a:ext cx="3022600" cy="2486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1365" name="Picture 5" descr="thhy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494088"/>
            <a:ext cx="2289175" cy="317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32225"/>
            <a:ext cx="4608512" cy="2405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Oval 2"/>
          <p:cNvSpPr>
            <a:spLocks noChangeArrowheads="1"/>
          </p:cNvSpPr>
          <p:nvPr/>
        </p:nvSpPr>
        <p:spPr bwMode="auto">
          <a:xfrm>
            <a:off x="468313" y="836613"/>
            <a:ext cx="2736850" cy="1800225"/>
          </a:xfrm>
          <a:prstGeom prst="ellipse">
            <a:avLst/>
          </a:prstGeom>
          <a:solidFill>
            <a:srgbClr val="003300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612775" y="1328738"/>
            <a:ext cx="3384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CRETINISMO</a:t>
            </a:r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3225"/>
            <a:ext cx="2101850" cy="23050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3149600"/>
            <a:ext cx="2227263" cy="35194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272390" name="Picture 6" descr="crea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365500"/>
            <a:ext cx="2514600" cy="32845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72391" name="Picture 7" descr="thcre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0363" y="403225"/>
            <a:ext cx="1749425" cy="2286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187450" y="1196975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288" y="2063750"/>
            <a:ext cx="8424862" cy="3597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Hipertireoidismo: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Causas - </a:t>
            </a:r>
            <a:r>
              <a:rPr lang="pt-BR" sz="2400" b="1">
                <a:solidFill>
                  <a:schemeClr val="bg1"/>
                </a:solidFill>
              </a:rPr>
              <a:t>Pode ocorrer de duas maneiras</a:t>
            </a:r>
            <a:r>
              <a:rPr lang="pt-BR" sz="2400" b="1">
                <a:solidFill>
                  <a:srgbClr val="FFFF0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pt-BR" sz="2000" b="1">
                <a:solidFill>
                  <a:srgbClr val="FFFFCC"/>
                </a:solidFill>
              </a:rPr>
              <a:t>Devido a anticorpos que se ligam aos receptores de tireotropina na glândula da tireóide e estimulam a secreção excessiva de T3 e T4;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pt-BR" sz="2000" b="1">
                <a:solidFill>
                  <a:srgbClr val="FFFFCC"/>
                </a:solidFill>
              </a:rPr>
              <a:t>Devido ao desenvolvimento de um tumor na tireóide;</a:t>
            </a:r>
            <a:r>
              <a:rPr lang="pt-BR" sz="2000" b="1">
                <a:solidFill>
                  <a:srgbClr val="FF9900"/>
                </a:solidFill>
              </a:rPr>
              <a:t>   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95288" y="2127250"/>
            <a:ext cx="8424862" cy="3749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Metabólicas: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Elevação acentuada da taxa metabólica basal (emagrecimento);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Aumento da produção de calor, intolerância as altas temperaturas, vasodilatação e sudorese;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Aumento do apetite; </a:t>
            </a:r>
            <a:endParaRPr lang="pt-BR" sz="2800" b="1">
              <a:solidFill>
                <a:srgbClr val="FFFFCC"/>
              </a:solidFill>
            </a:endParaRP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187450" y="1196975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424863" cy="4968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Sistêmicas: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Aumento da freqüência cardíaca basal e possibilidade de arritmias;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Dificuldade na respiração durante o exercício físico;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Aumento da mobilidade intestinal que provoca diarréia 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Hiper-atividade mental, insônia, fraqueza muscular e ansiedade;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Olhos esbugalhados; </a:t>
            </a:r>
            <a:endParaRPr lang="pt-BR" sz="2800" b="1">
              <a:solidFill>
                <a:srgbClr val="FFFFCC"/>
              </a:solidFill>
            </a:endParaRP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1138238" y="1125538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682875" y="1238250"/>
            <a:ext cx="390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Glândula da tireóide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95288" y="2133600"/>
            <a:ext cx="8424862" cy="1098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b="1">
                <a:solidFill>
                  <a:srgbClr val="FFCC00"/>
                </a:solidFill>
              </a:rPr>
              <a:t>Localização: </a:t>
            </a:r>
            <a:r>
              <a:rPr lang="pt-BR" sz="2200" b="1">
                <a:solidFill>
                  <a:srgbClr val="FFFFFF"/>
                </a:solidFill>
              </a:rPr>
              <a:t>ao longo da linha média do pescoço, imediatamente abaixo da laringe</a:t>
            </a:r>
            <a:r>
              <a:rPr lang="pt-BR" sz="2200" b="1">
                <a:solidFill>
                  <a:srgbClr val="FFCC00"/>
                </a:solidFill>
              </a:rPr>
              <a:t>;</a:t>
            </a:r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40974" name="Picture 14" descr="ENDO0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5E08"/>
              </a:clrFrom>
              <a:clrTo>
                <a:srgbClr val="005E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225550"/>
            <a:ext cx="3413125" cy="5156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0975" name="Picture 15" descr="Thyroid Gland illustration - Hypothyroid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225550"/>
            <a:ext cx="4884737" cy="51562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5775325" y="5040313"/>
            <a:ext cx="142875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8359775" y="4754563"/>
            <a:ext cx="358775" cy="576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7" grpId="0"/>
      <p:bldP spid="40976" grpId="0" animBg="1"/>
      <p:bldP spid="409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3850" y="2298700"/>
            <a:ext cx="8424863" cy="3717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Conseqüências: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No desenvolvimento: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Fechamento precoce das placas epifisárias dos ossos longos, o que pode provocar aceleramento do crescimento durante a infância, mas estatura reduzida na vida adulta 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400" b="1">
                <a:solidFill>
                  <a:srgbClr val="FF9900"/>
                </a:solidFill>
                <a:hlinkClick r:id="rId2" action="ppaction://hlinkpres?slideindex=1&amp;slidetitle="/>
              </a:rPr>
              <a:t>EXEMPLOS:</a:t>
            </a:r>
            <a:endParaRPr lang="pt-BR" sz="2400" b="1">
              <a:solidFill>
                <a:srgbClr val="FF9900"/>
              </a:solidFill>
            </a:endParaRP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hy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851150" cy="3438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3411" name="Picture 3" descr="thhy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850" y="188913"/>
            <a:ext cx="3027363" cy="32242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3412" name="Picture 4" descr="grav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063" y="3644900"/>
            <a:ext cx="3167062" cy="30559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3563938" y="1196975"/>
            <a:ext cx="19621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Calcitonina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424862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Função: </a:t>
            </a:r>
            <a:r>
              <a:rPr lang="pt-BR" sz="2400" b="1">
                <a:solidFill>
                  <a:schemeClr val="bg1"/>
                </a:solidFill>
              </a:rPr>
              <a:t>Diminuição da concentração plasmática dos íons cálcio (Ca</a:t>
            </a:r>
            <a:r>
              <a:rPr lang="pt-BR" sz="2400" b="1" baseline="30000">
                <a:solidFill>
                  <a:schemeClr val="bg1"/>
                </a:solidFill>
              </a:rPr>
              <a:t>++</a:t>
            </a:r>
            <a:r>
              <a:rPr lang="pt-BR" sz="2400" b="1">
                <a:solidFill>
                  <a:schemeClr val="bg1"/>
                </a:solidFill>
              </a:rPr>
              <a:t>)</a:t>
            </a:r>
            <a:r>
              <a:rPr lang="pt-BR" sz="2400" b="1">
                <a:solidFill>
                  <a:srgbClr val="FFCC00"/>
                </a:solidFill>
              </a:rPr>
              <a:t>; 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estimulador: </a:t>
            </a:r>
            <a:r>
              <a:rPr lang="pt-BR" sz="2400" b="1">
                <a:solidFill>
                  <a:schemeClr val="bg1"/>
                </a:solidFill>
              </a:rPr>
              <a:t>aumento da concentração plasmática de Ca</a:t>
            </a:r>
            <a:r>
              <a:rPr lang="pt-BR" sz="2400" b="1" baseline="30000">
                <a:solidFill>
                  <a:schemeClr val="bg1"/>
                </a:solidFill>
              </a:rPr>
              <a:t>++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inibidor: </a:t>
            </a:r>
            <a:r>
              <a:rPr lang="pt-BR" sz="2400" b="1">
                <a:solidFill>
                  <a:schemeClr val="bg1"/>
                </a:solidFill>
              </a:rPr>
              <a:t>diminuição da concentração plasmática de Ca++</a:t>
            </a:r>
            <a:r>
              <a:rPr lang="pt-BR" sz="2400" b="1">
                <a:solidFill>
                  <a:srgbClr val="FFCC00"/>
                </a:solidFill>
              </a:rPr>
              <a:t>;</a:t>
            </a:r>
            <a:endParaRPr lang="pt-BR" sz="2400" b="1">
              <a:solidFill>
                <a:srgbClr val="FFFFCC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5288" y="2146300"/>
            <a:ext cx="8424862" cy="1858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Locais de ação: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Ossos:</a:t>
            </a:r>
            <a:r>
              <a:rPr lang="pt-BR" sz="2000" b="1">
                <a:solidFill>
                  <a:srgbClr val="FFCC00"/>
                </a:solidFill>
              </a:rPr>
              <a:t> </a:t>
            </a:r>
            <a:r>
              <a:rPr lang="pt-BR" sz="2000" b="1">
                <a:solidFill>
                  <a:srgbClr val="FFFF00"/>
                </a:solidFill>
              </a:rPr>
              <a:t>Inibe a reabsorção óssea atuando nos osteoclastos</a:t>
            </a:r>
            <a:r>
              <a:rPr lang="pt-BR" sz="2000" b="1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Rins:</a:t>
            </a:r>
            <a:r>
              <a:rPr lang="pt-BR" sz="2000" b="1">
                <a:solidFill>
                  <a:srgbClr val="FFCC00"/>
                </a:solidFill>
              </a:rPr>
              <a:t> </a:t>
            </a:r>
            <a:r>
              <a:rPr lang="pt-BR" sz="2000" b="1">
                <a:solidFill>
                  <a:srgbClr val="FFFF00"/>
                </a:solidFill>
              </a:rPr>
              <a:t>Aumenta a excreção urinária de cálcio</a:t>
            </a:r>
            <a:r>
              <a:rPr lang="pt-BR" sz="2000" b="1">
                <a:solidFill>
                  <a:schemeClr val="bg1"/>
                </a:solidFill>
              </a:rPr>
              <a:t>; </a:t>
            </a:r>
            <a:r>
              <a:rPr lang="pt-BR" sz="2000" b="1">
                <a:solidFill>
                  <a:srgbClr val="FFCC00"/>
                </a:solidFill>
              </a:rPr>
              <a:t> </a:t>
            </a:r>
            <a:endParaRPr lang="pt-BR" sz="2400" b="1">
              <a:solidFill>
                <a:srgbClr val="FFFFCC"/>
              </a:solidFill>
            </a:endParaRP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allAtOnce"/>
      <p:bldP spid="583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3276600" y="1133475"/>
            <a:ext cx="259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Paratireóides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5288" y="2051050"/>
            <a:ext cx="8424862" cy="4473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Localização: </a:t>
            </a:r>
            <a:r>
              <a:rPr lang="pt-BR" sz="2400" b="1">
                <a:solidFill>
                  <a:srgbClr val="FFFFFF"/>
                </a:solidFill>
              </a:rPr>
              <a:t>no dorso da tireóide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Hormônios: </a:t>
            </a:r>
            <a:r>
              <a:rPr lang="pt-BR" sz="2400" b="1">
                <a:solidFill>
                  <a:schemeClr val="bg1"/>
                </a:solidFill>
              </a:rPr>
              <a:t>paratormônio (PTH)</a:t>
            </a:r>
            <a:r>
              <a:rPr lang="pt-BR" sz="2400" b="1">
                <a:solidFill>
                  <a:srgbClr val="FFCC00"/>
                </a:solidFill>
              </a:rPr>
              <a:t>;</a:t>
            </a:r>
            <a:r>
              <a:rPr lang="pt-BR" sz="2400" b="1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Funções: </a:t>
            </a:r>
            <a:r>
              <a:rPr lang="pt-BR" sz="2400" b="1">
                <a:solidFill>
                  <a:schemeClr val="bg1"/>
                </a:solidFill>
              </a:rPr>
              <a:t>principal regulador da concentração plasmática de cálcio, mas também atua na regulação  da concentração de fosfato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estimulador: </a:t>
            </a:r>
            <a:r>
              <a:rPr lang="pt-BR" sz="2400" b="1">
                <a:solidFill>
                  <a:schemeClr val="bg1"/>
                </a:solidFill>
              </a:rPr>
              <a:t>diminuição das concentrações plasmáticas de cálcio</a:t>
            </a:r>
            <a:r>
              <a:rPr lang="pt-BR" sz="2400" b="1">
                <a:solidFill>
                  <a:srgbClr val="FFCC00"/>
                </a:solidFill>
              </a:rPr>
              <a:t>;  </a:t>
            </a:r>
            <a:r>
              <a:rPr lang="pt-BR" sz="2400" b="1">
                <a:solidFill>
                  <a:srgbClr val="FF9900"/>
                </a:solidFill>
              </a:rPr>
              <a:t>  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Image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388" y="1295400"/>
            <a:ext cx="4081462" cy="4572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4435" name="Picture 3" descr="Bupa-co-uk-thyro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888" y="2060575"/>
            <a:ext cx="2286000" cy="2057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4436" name="Line 4"/>
          <p:cNvSpPr>
            <a:spLocks noChangeShapeType="1"/>
          </p:cNvSpPr>
          <p:nvPr/>
        </p:nvSpPr>
        <p:spPr bwMode="auto">
          <a:xfrm flipH="1" flipV="1">
            <a:off x="6491288" y="2898775"/>
            <a:ext cx="762000" cy="175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 flipH="1" flipV="1">
            <a:off x="6567488" y="3584575"/>
            <a:ext cx="6858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7253288" y="2822575"/>
            <a:ext cx="53340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V="1">
            <a:off x="7253288" y="3965575"/>
            <a:ext cx="4572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6356350" y="4978400"/>
            <a:ext cx="179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cs typeface="Times New Roman" pitchFamily="18" charset="0"/>
              </a:rPr>
              <a:t>Paratireóides</a:t>
            </a:r>
          </a:p>
          <a:p>
            <a:pPr algn="ctr"/>
            <a:endParaRPr lang="pt-BR" sz="2000" b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5288" y="2320925"/>
            <a:ext cx="8424862" cy="420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inibidor: </a:t>
            </a:r>
            <a:r>
              <a:rPr lang="pt-BR" sz="2400" b="1">
                <a:solidFill>
                  <a:srgbClr val="FFFFFF"/>
                </a:solidFill>
              </a:rPr>
              <a:t>aumento das concentrações plasmáticas de cálcio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Locais de atuação: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Estimula a liberação de Ca</a:t>
            </a:r>
            <a:r>
              <a:rPr lang="pt-BR" sz="2000" b="1" baseline="30000">
                <a:solidFill>
                  <a:schemeClr val="bg1"/>
                </a:solidFill>
              </a:rPr>
              <a:t>++</a:t>
            </a:r>
            <a:r>
              <a:rPr lang="pt-BR" sz="2000" b="1">
                <a:solidFill>
                  <a:schemeClr val="bg1"/>
                </a:solidFill>
              </a:rPr>
              <a:t> dos ossos;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Diminui a excreção de </a:t>
            </a:r>
            <a:r>
              <a:rPr lang="pt-BR" b="1">
                <a:solidFill>
                  <a:schemeClr val="bg1"/>
                </a:solidFill>
              </a:rPr>
              <a:t>Ca</a:t>
            </a:r>
            <a:r>
              <a:rPr lang="pt-BR" b="1" baseline="30000">
                <a:solidFill>
                  <a:schemeClr val="bg1"/>
                </a:solidFill>
              </a:rPr>
              <a:t>++</a:t>
            </a:r>
            <a:r>
              <a:rPr lang="pt-BR"/>
              <a:t> </a:t>
            </a:r>
            <a:r>
              <a:rPr lang="pt-BR" sz="2000" b="1">
                <a:solidFill>
                  <a:schemeClr val="bg1"/>
                </a:solidFill>
              </a:rPr>
              <a:t>na urina;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Estimula a excreção de fosfato na urina, o que reduz a possibilidade de reação entre os íons cálcio e fosfato no plasma;</a:t>
            </a:r>
            <a:endParaRPr lang="pt-BR" sz="2400" b="1">
              <a:solidFill>
                <a:srgbClr val="FF9900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5288" y="3673475"/>
            <a:ext cx="8424862" cy="2073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endParaRPr lang="pt-BR" sz="2000" b="1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Estimula os rins a converterem uma forma de vitamina D (D3) num hormônio que aumenta a absorção de cálcio do trato gastrointestinal;   </a:t>
            </a:r>
            <a:endParaRPr lang="pt-BR" sz="2400" b="1">
              <a:solidFill>
                <a:srgbClr val="FF9900"/>
              </a:solidFill>
            </a:endParaRP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3276600" y="1209675"/>
            <a:ext cx="259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Paratireóides</a:t>
            </a:r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3721100" y="412750"/>
            <a:ext cx="17145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Adrenais</a:t>
            </a:r>
          </a:p>
        </p:txBody>
      </p:sp>
      <p:pic>
        <p:nvPicPr>
          <p:cNvPr id="62468" name="Picture 4" descr="ha5lf171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12875"/>
            <a:ext cx="5761038" cy="52212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50825" y="1341438"/>
            <a:ext cx="2592388" cy="1955800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Estão localizadas sobre os rins e podem ser divididas em: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2052638" y="3502025"/>
            <a:ext cx="12954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79388" y="4233863"/>
            <a:ext cx="2305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MEDULA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ADRENAL (interna)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2052638" y="3789363"/>
            <a:ext cx="1366837" cy="1812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-36513" y="5241925"/>
            <a:ext cx="27352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CÓRTEX</a:t>
            </a:r>
          </a:p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ADRENAL (externa)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/>
      <p:bldP spid="62474" grpId="0" animBg="1"/>
      <p:bldP spid="624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68313" y="5365750"/>
            <a:ext cx="3167062" cy="6477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68313" y="3636963"/>
            <a:ext cx="3095625" cy="720725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2786063" y="1052513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Medula Adrenal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23850" y="1724025"/>
            <a:ext cx="8424863" cy="1735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estimulador: </a:t>
            </a:r>
            <a:r>
              <a:rPr lang="pt-BR" sz="2400" b="1">
                <a:solidFill>
                  <a:schemeClr val="bg1"/>
                </a:solidFill>
              </a:rPr>
              <a:t>aumento da atividade do sistema nervoso simpático devido ao estresse psicológico e exercício físico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757488"/>
            <a:ext cx="4994275" cy="4006850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1908175" y="4429125"/>
            <a:ext cx="4464050" cy="647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39750" y="3816350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80% ADRENALINA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39750" y="55086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20% NORADRENALINA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3851275" y="5365750"/>
            <a:ext cx="2305050" cy="3587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23850" y="1701800"/>
            <a:ext cx="8424863" cy="639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Secreção da medula adrenal:</a:t>
            </a:r>
            <a:endParaRPr lang="pt-BR" sz="2400" b="1">
              <a:solidFill>
                <a:srgbClr val="FFFFCC"/>
              </a:solidFill>
            </a:endParaRPr>
          </a:p>
        </p:txBody>
      </p:sp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63502" grpId="0" animBg="1"/>
      <p:bldP spid="63500" grpId="0" animBg="1"/>
      <p:bldP spid="63501" grpId="0"/>
      <p:bldP spid="63503" grpId="0"/>
      <p:bldP spid="635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424863" cy="4962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Funções: </a:t>
            </a:r>
            <a:r>
              <a:rPr lang="pt-BR" sz="2400" b="1">
                <a:solidFill>
                  <a:schemeClr val="bg1"/>
                </a:solidFill>
              </a:rPr>
              <a:t>as catecolaminas preparam o indivíduo para ação imediata desencadeando a reação de </a:t>
            </a:r>
            <a:r>
              <a:rPr lang="pt-BR" sz="2400" b="1">
                <a:solidFill>
                  <a:srgbClr val="00FF00"/>
                </a:solidFill>
              </a:rPr>
              <a:t>“LUTA OU FUGA”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Locais de ação: </a:t>
            </a:r>
            <a:r>
              <a:rPr lang="pt-BR" sz="2400" b="1">
                <a:solidFill>
                  <a:schemeClr val="bg1"/>
                </a:solidFill>
              </a:rPr>
              <a:t>as catecolaminas se ligam a receptores adrenérgicos dos tecidos alvos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Classificação dos receptores: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CC"/>
                </a:solidFill>
              </a:rPr>
              <a:t> Receptores alfa (</a:t>
            </a:r>
            <a:r>
              <a:rPr lang="el-GR" sz="2000" b="1">
                <a:solidFill>
                  <a:srgbClr val="FFFFCC"/>
                </a:solidFill>
              </a:rPr>
              <a:t>α</a:t>
            </a:r>
            <a:r>
              <a:rPr lang="en-US" sz="2000" b="1">
                <a:solidFill>
                  <a:srgbClr val="FFFFCC"/>
                </a:solidFill>
              </a:rPr>
              <a:t>): </a:t>
            </a:r>
            <a:r>
              <a:rPr lang="el-GR" sz="2000" b="1">
                <a:solidFill>
                  <a:srgbClr val="FFFFCC"/>
                </a:solidFill>
              </a:rPr>
              <a:t>α</a:t>
            </a:r>
            <a:r>
              <a:rPr lang="en-US" sz="2000" b="1">
                <a:solidFill>
                  <a:srgbClr val="FFFFCC"/>
                </a:solidFill>
              </a:rPr>
              <a:t>1 e </a:t>
            </a:r>
            <a:r>
              <a:rPr lang="el-GR" sz="2000" b="1">
                <a:solidFill>
                  <a:srgbClr val="FFFFCC"/>
                </a:solidFill>
              </a:rPr>
              <a:t>α</a:t>
            </a:r>
            <a:r>
              <a:rPr lang="en-US" sz="2000" b="1">
                <a:solidFill>
                  <a:srgbClr val="FFFFCC"/>
                </a:solidFill>
              </a:rPr>
              <a:t>2;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CC"/>
                </a:solidFill>
              </a:rPr>
              <a:t> Receptores beta (</a:t>
            </a:r>
            <a:r>
              <a:rPr lang="el-GR" sz="2000" b="1">
                <a:solidFill>
                  <a:srgbClr val="FFFFCC"/>
                </a:solidFill>
              </a:rPr>
              <a:t>β</a:t>
            </a:r>
            <a:r>
              <a:rPr lang="en-US" sz="2000" b="1">
                <a:solidFill>
                  <a:srgbClr val="FFFFCC"/>
                </a:solidFill>
              </a:rPr>
              <a:t>): </a:t>
            </a:r>
            <a:r>
              <a:rPr lang="el-GR" sz="2000" b="1">
                <a:solidFill>
                  <a:srgbClr val="FFFFCC"/>
                </a:solidFill>
              </a:rPr>
              <a:t>β</a:t>
            </a:r>
            <a:r>
              <a:rPr lang="en-US" sz="2000" b="1">
                <a:solidFill>
                  <a:srgbClr val="FFFFCC"/>
                </a:solidFill>
              </a:rPr>
              <a:t>1 e </a:t>
            </a:r>
            <a:r>
              <a:rPr lang="el-GR" sz="2000" b="1">
                <a:solidFill>
                  <a:srgbClr val="FFFFCC"/>
                </a:solidFill>
              </a:rPr>
              <a:t>β</a:t>
            </a:r>
            <a:r>
              <a:rPr lang="en-US" sz="2000" b="1">
                <a:solidFill>
                  <a:srgbClr val="FFFFCC"/>
                </a:solidFill>
              </a:rPr>
              <a:t>2;</a:t>
            </a:r>
            <a:r>
              <a:rPr lang="pt-BR" sz="2000" b="1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2786063" y="1052513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Medula Adrenal</a:t>
            </a:r>
          </a:p>
        </p:txBody>
      </p: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23850" y="1922463"/>
            <a:ext cx="8424863" cy="4602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Efeitos das catecolaminas: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freqüência e da contratilidade cardíaca;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do metabolismo e da produção de calor;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glicogenólise muscular e hepática;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Redistribuição do sangue aos músculos esqueléticos durante o exercício através da vasodilatação muscular e vasoconstrição visceral e cutânea;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pressão arterial e da respiração;</a:t>
            </a:r>
            <a:endParaRPr lang="pt-BR" sz="2000" b="1">
              <a:solidFill>
                <a:srgbClr val="FFFFCC"/>
              </a:solidFill>
            </a:endParaRP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2987675" y="1133475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Medula Adrenal</a:t>
            </a:r>
          </a:p>
        </p:txBody>
      </p: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WordArt 2"/>
          <p:cNvSpPr>
            <a:spLocks noChangeArrowheads="1" noChangeShapeType="1" noTextEdit="1"/>
          </p:cNvSpPr>
          <p:nvPr/>
        </p:nvSpPr>
        <p:spPr bwMode="auto">
          <a:xfrm>
            <a:off x="2682875" y="1238250"/>
            <a:ext cx="39052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Glândula da tireóide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8424862" cy="2273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b="1">
                <a:solidFill>
                  <a:srgbClr val="FFCC00"/>
                </a:solidFill>
              </a:rPr>
              <a:t>Fator estimulante da tireóide: </a:t>
            </a:r>
            <a:r>
              <a:rPr lang="pt-BR" sz="2200" b="1">
                <a:solidFill>
                  <a:schemeClr val="bg1"/>
                </a:solidFill>
              </a:rPr>
              <a:t>hormônio tireotropina secretado pela hipófise anterior;</a:t>
            </a:r>
            <a:endParaRPr lang="pt-BR" sz="2200" b="1">
              <a:solidFill>
                <a:srgbClr val="FFCC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b="1">
                <a:solidFill>
                  <a:srgbClr val="FFCC00"/>
                </a:solidFill>
              </a:rPr>
              <a:t>Hormônios: </a:t>
            </a:r>
            <a:r>
              <a:rPr lang="pt-BR" sz="2200" b="1">
                <a:solidFill>
                  <a:schemeClr val="bg1"/>
                </a:solidFill>
              </a:rPr>
              <a:t>triiodotironina (T3), tetraiodotironina ou tiroxina (T4) e calcitonina; </a:t>
            </a:r>
          </a:p>
        </p:txBody>
      </p:sp>
      <p:grpSp>
        <p:nvGrpSpPr>
          <p:cNvPr id="268292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68293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68294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68295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8424863" cy="4618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Anfetaminas: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Substâncias que estimulam o SNS e consequentemente a secreção de catecolaminas;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Utilizadas na 2ª guerra mundial pelos soldados para combater a fadiga;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Benefícios ergogênicos sugeridos: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concentração e da atenção mental;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motivação;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Melhora da </a:t>
            </a:r>
            <a:r>
              <a:rPr lang="pt-BR" sz="2000" b="1" i="1">
                <a:solidFill>
                  <a:schemeClr val="bg1"/>
                </a:solidFill>
              </a:rPr>
              <a:t>performance</a:t>
            </a:r>
            <a:r>
              <a:rPr lang="pt-BR" sz="2000" b="1">
                <a:solidFill>
                  <a:schemeClr val="bg1"/>
                </a:solidFill>
              </a:rPr>
              <a:t> geral;</a:t>
            </a:r>
          </a:p>
        </p:txBody>
      </p:sp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688975" y="1204913"/>
            <a:ext cx="79152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Anfetaminas como auxílio farmacológico</a:t>
            </a:r>
          </a:p>
        </p:txBody>
      </p:sp>
      <p:grpSp>
        <p:nvGrpSpPr>
          <p:cNvPr id="124936" name="Group 8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4939" name="Text Box 11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1933575"/>
            <a:ext cx="8424862" cy="466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Comprovações científicas: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Diminuição da sensação de fadiga;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das pressões arterial e sistólica;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freqüência cardíaca;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Redistribuição sanguínea mais eficaz;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Elevação das concentrações de glicose e AGLs no sangue;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da tensão muscular;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Melhora do desempenho (velocidade, potência e resistência aeróbia);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615950" y="1125538"/>
            <a:ext cx="79152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Anfetaminas como auxílio farmacológico</a:t>
            </a:r>
          </a:p>
        </p:txBody>
      </p:sp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25958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5959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25960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3003550" y="1204913"/>
            <a:ext cx="300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Córtex Adrenal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3850" y="2030413"/>
            <a:ext cx="8424863" cy="420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Secreta mais de 30 hormônios esteróides denominados corticosteróides que podem ser classificados em três categorias: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pt-BR" sz="2400" b="1">
                <a:solidFill>
                  <a:schemeClr val="bg1"/>
                </a:solidFill>
              </a:rPr>
              <a:t>Mineralocorticóides;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pt-BR" sz="2400" b="1">
                <a:solidFill>
                  <a:schemeClr val="bg1"/>
                </a:solidFill>
              </a:rPr>
              <a:t>Glicocorticóides;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pt-BR" sz="2400" b="1">
                <a:solidFill>
                  <a:schemeClr val="bg1"/>
                </a:solidFill>
              </a:rPr>
              <a:t>Gonadocorticóides;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2932113" y="1125538"/>
            <a:ext cx="32956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Mineralocorticóides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95288" y="1830388"/>
            <a:ext cx="8424862" cy="4838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Função: </a:t>
            </a:r>
            <a:r>
              <a:rPr lang="pt-BR" sz="2400" b="1">
                <a:solidFill>
                  <a:schemeClr val="bg1"/>
                </a:solidFill>
              </a:rPr>
              <a:t>manutenção do equilíbrio eletrolítico dos líquidos extracelulares, principalmente das concentrações plasmáticas de sódio (Na</a:t>
            </a:r>
            <a:r>
              <a:rPr lang="pt-BR" sz="2400" b="1" baseline="30000">
                <a:solidFill>
                  <a:schemeClr val="bg1"/>
                </a:solidFill>
              </a:rPr>
              <a:t>+</a:t>
            </a:r>
            <a:r>
              <a:rPr lang="pt-BR" sz="2400" b="1">
                <a:solidFill>
                  <a:schemeClr val="bg1"/>
                </a:solidFill>
              </a:rPr>
              <a:t>) e potássio (K</a:t>
            </a:r>
            <a:r>
              <a:rPr lang="pt-BR" sz="2400" b="1" baseline="30000">
                <a:solidFill>
                  <a:schemeClr val="bg1"/>
                </a:solidFill>
              </a:rPr>
              <a:t>+</a:t>
            </a:r>
            <a:r>
              <a:rPr lang="pt-BR" sz="2400" b="1">
                <a:solidFill>
                  <a:schemeClr val="bg1"/>
                </a:solidFill>
              </a:rPr>
              <a:t>)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Principal hormônio: </a:t>
            </a:r>
            <a:r>
              <a:rPr lang="pt-BR" sz="2400" b="1">
                <a:solidFill>
                  <a:schemeClr val="bg1"/>
                </a:solidFill>
              </a:rPr>
              <a:t>Aldosterona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 estimulante: </a:t>
            </a:r>
            <a:r>
              <a:rPr lang="pt-BR" sz="2400" b="1">
                <a:solidFill>
                  <a:schemeClr val="bg1"/>
                </a:solidFill>
              </a:rPr>
              <a:t>aumento da concentração plasmática de K</a:t>
            </a:r>
            <a:r>
              <a:rPr lang="pt-BR" sz="2400" b="1" baseline="30000">
                <a:solidFill>
                  <a:schemeClr val="bg1"/>
                </a:solidFill>
              </a:rPr>
              <a:t>+</a:t>
            </a:r>
            <a:r>
              <a:rPr lang="pt-BR" sz="2400" b="1">
                <a:solidFill>
                  <a:schemeClr val="bg1"/>
                </a:solidFill>
              </a:rPr>
              <a:t>, diminuição do volume plasmático e queda da pressão arterial;</a:t>
            </a:r>
            <a:r>
              <a:rPr lang="pt-BR" sz="2400" b="1" baseline="30000">
                <a:solidFill>
                  <a:srgbClr val="FFCC00"/>
                </a:solidFill>
              </a:rPr>
              <a:t> </a:t>
            </a:r>
            <a:r>
              <a:rPr lang="pt-BR" sz="2400" b="1">
                <a:solidFill>
                  <a:srgbClr val="FFCC00"/>
                </a:solidFill>
              </a:rPr>
              <a:t>  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8614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206750" y="1125538"/>
            <a:ext cx="2733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Glicocorticóides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424862" cy="4843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Permitir a adaptação a situações externas e ao estresse</a:t>
            </a:r>
            <a:r>
              <a:rPr lang="pt-BR" sz="20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Manter as concentrações plasmáticas de glicose constantes mesmo no jejum prolongado</a:t>
            </a:r>
            <a:r>
              <a:rPr lang="pt-BR" sz="2000" b="1">
                <a:solidFill>
                  <a:srgbClr val="FFCC00"/>
                </a:solidFill>
              </a:rPr>
              <a:t>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Principal hormônio: </a:t>
            </a:r>
            <a:r>
              <a:rPr lang="pt-BR" sz="2400" b="1">
                <a:solidFill>
                  <a:schemeClr val="bg1"/>
                </a:solidFill>
              </a:rPr>
              <a:t>Cortisol</a:t>
            </a:r>
            <a:r>
              <a:rPr lang="pt-BR" sz="24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Fatores estimuladores: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Ciclo circadiano = pico de secreção entre as 7-9 horas da manhã e depressão de secreção entre 1-3 horas da manhã;   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5661025"/>
            <a:ext cx="8424862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Estresse, trauma cirúrgico, queimaduras, infecções, febre, exercício intenso e hipoglicemia; 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850" y="1979613"/>
            <a:ext cx="8424863" cy="4618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Efeitos do cortisol: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Metabólicos: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Degradação protéica (catabólico);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Gliconeogênese;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da mobilização de AGLs do tecido adiposo;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das enzimas hepáticas envolvidas na via metabólica que leva à síntese da glicose;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Bloqueio da entrada da glicose nos tecidos, forçando-os a utilizar mais AGLs como substrato;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3206750" y="1125538"/>
            <a:ext cx="2733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Glicocorticóides</a:t>
            </a: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3738" name="Text Box 10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3850" y="1914525"/>
            <a:ext cx="8424863" cy="4418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Efeitos do cortisol: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Cardiovasculares: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indireta da constrição vascular responsável pelo redirecionamento do fluxo sanguíneo aos órgãos ativos durante o exercício, hipoglicemia e hemorragia;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Essa estimulação é indireta, pois as células não respondem as catecolaminas que são as responsáveis diretas, sem a presença dos glicocorticóides;</a:t>
            </a: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3206750" y="1125538"/>
            <a:ext cx="2733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Glicocorticóides</a:t>
            </a:r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50825" y="2033588"/>
            <a:ext cx="8424863" cy="441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Efeitos do cortisol: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Sistema imunológico: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Atuam como agentes antiinflamatórios (utilizados em diversos medicamentos de desobstrução das vias aéreas superiores, no tratamento para asma e para artrite);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No entanto, se forem utilizados durante longos períodos, os medicamentos a base de corticosterona (análogo ao cortisol) podem deprimir as reações imunológicas;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  <a:hlinkClick r:id="rId2" action="ppaction://hlinkpres?slideindex=1&amp;slidetitle="/>
              </a:rPr>
              <a:t>Mecanismo de ação:</a:t>
            </a:r>
            <a:endParaRPr lang="pt-BR" sz="2000" b="1">
              <a:solidFill>
                <a:srgbClr val="FFCC00"/>
              </a:solidFill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062288" y="1125538"/>
            <a:ext cx="2733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Glicocorticóides</a:t>
            </a:r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4450"/>
            <a:ext cx="5248275" cy="68135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851275" y="1125538"/>
            <a:ext cx="1439863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3851275" y="4365625"/>
            <a:ext cx="1439863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3851275" y="5229225"/>
            <a:ext cx="1439863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2266950" y="5445125"/>
            <a:ext cx="1657350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2770188" y="6237288"/>
            <a:ext cx="165735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4643438" y="6164263"/>
            <a:ext cx="1657350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5219700" y="5516563"/>
            <a:ext cx="165735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3851275" y="44450"/>
            <a:ext cx="1439863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67" name="Line 11"/>
          <p:cNvSpPr>
            <a:spLocks noChangeShapeType="1"/>
          </p:cNvSpPr>
          <p:nvPr/>
        </p:nvSpPr>
        <p:spPr bwMode="auto">
          <a:xfrm>
            <a:off x="3563938" y="2852738"/>
            <a:ext cx="7207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2054225" y="2482850"/>
            <a:ext cx="1438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1400" b="1">
                <a:solidFill>
                  <a:srgbClr val="000066"/>
                </a:solidFill>
              </a:rPr>
              <a:t>H. liberador da corticotropina</a:t>
            </a:r>
          </a:p>
        </p:txBody>
      </p:sp>
      <p:sp>
        <p:nvSpPr>
          <p:cNvPr id="275469" name="Line 13"/>
          <p:cNvSpPr>
            <a:spLocks noChangeShapeType="1"/>
          </p:cNvSpPr>
          <p:nvPr/>
        </p:nvSpPr>
        <p:spPr bwMode="auto">
          <a:xfrm>
            <a:off x="3852863" y="4076700"/>
            <a:ext cx="357187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1908175" y="3810000"/>
            <a:ext cx="20161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1400" b="1">
                <a:solidFill>
                  <a:srgbClr val="000066"/>
                </a:solidFill>
              </a:rPr>
              <a:t>Adrenocorticotropina</a:t>
            </a:r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2124075" y="1916113"/>
            <a:ext cx="3167063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1979613" y="3141663"/>
            <a:ext cx="338455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animBg="1"/>
      <p:bldP spid="275460" grpId="0" animBg="1"/>
      <p:bldP spid="275461" grpId="0" animBg="1"/>
      <p:bldP spid="275462" grpId="0" animBg="1"/>
      <p:bldP spid="275463" grpId="0" animBg="1"/>
      <p:bldP spid="275464" grpId="0" animBg="1"/>
      <p:bldP spid="275465" grpId="0" animBg="1"/>
      <p:bldP spid="275466" grpId="0" animBg="1"/>
      <p:bldP spid="275467" grpId="0" animBg="1"/>
      <p:bldP spid="275468" grpId="0"/>
      <p:bldP spid="275469" grpId="0" animBg="1"/>
      <p:bldP spid="275470" grpId="0"/>
      <p:bldP spid="275471" grpId="0" animBg="1"/>
      <p:bldP spid="2754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2916238" y="1128713"/>
            <a:ext cx="31242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Gonadocorticóides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5288" y="1916113"/>
            <a:ext cx="8424862" cy="4418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Liberação de hormônios androgênios (testosterona), embora estrogênios e progesterona também sejam liberados em quantidades menores</a:t>
            </a:r>
            <a:r>
              <a:rPr lang="pt-BR" sz="2000" b="1">
                <a:solidFill>
                  <a:srgbClr val="FFCC00"/>
                </a:solidFill>
              </a:rPr>
              <a:t>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Efeitos dos gonadocorticóides: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Aparentemente, essas secreções corticais têm poucos efeitos nos adultos em comparação com as quantidades liberadas pelas glândulas produtoras;</a:t>
            </a:r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187450" y="1277938"/>
            <a:ext cx="66484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Triiodotironina (T3) e Tiroxina (T4)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424863" cy="42465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00"/>
                </a:solidFill>
              </a:rPr>
              <a:t> Metabólicas: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Elevação da taxa metabólica basal com aumento do VO2 e da produção de calor (Frio);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Estimulação do metabolismo de carboidratos com aumento da absorção celular e gastrointestinal de glicose;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Aumento do catabolismo de AGLs com a depleção dos estoques de gorduras;</a:t>
            </a:r>
            <a:r>
              <a:rPr lang="pt-BR" sz="2000" b="1">
                <a:solidFill>
                  <a:srgbClr val="FFFFCC"/>
                </a:solidFill>
              </a:rPr>
              <a:t> </a:t>
            </a:r>
            <a:endParaRPr lang="pt-BR" sz="2800" b="1">
              <a:solidFill>
                <a:srgbClr val="FFFFCC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3635375" y="1158875"/>
            <a:ext cx="18192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Pâncreas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850" y="2117725"/>
            <a:ext cx="8424863" cy="361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b="1">
                <a:solidFill>
                  <a:srgbClr val="FFCC00"/>
                </a:solidFill>
              </a:rPr>
              <a:t>Localização: </a:t>
            </a:r>
            <a:r>
              <a:rPr lang="pt-BR" sz="2200" b="1">
                <a:solidFill>
                  <a:schemeClr val="bg1"/>
                </a:solidFill>
              </a:rPr>
              <a:t>atrás e discretamente abaixo do estômago</a:t>
            </a:r>
            <a:r>
              <a:rPr lang="pt-BR" sz="2200" b="1">
                <a:solidFill>
                  <a:srgbClr val="FFCC00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200" b="1">
                <a:solidFill>
                  <a:srgbClr val="FFCC00"/>
                </a:solidFill>
              </a:rPr>
              <a:t>Hormônios: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FF"/>
                </a:solidFill>
              </a:rPr>
              <a:t>Insulina:</a:t>
            </a:r>
            <a:r>
              <a:rPr lang="pt-BR" sz="2200" b="1">
                <a:solidFill>
                  <a:srgbClr val="FFFFCC"/>
                </a:solidFill>
              </a:rPr>
              <a:t> </a:t>
            </a:r>
            <a:r>
              <a:rPr lang="pt-BR" sz="2200" b="1">
                <a:solidFill>
                  <a:srgbClr val="FFFF00"/>
                </a:solidFill>
              </a:rPr>
              <a:t>liberada pelas células </a:t>
            </a:r>
            <a:r>
              <a:rPr lang="el-GR" sz="2200" b="1">
                <a:solidFill>
                  <a:srgbClr val="FFFF00"/>
                </a:solidFill>
              </a:rPr>
              <a:t>β</a:t>
            </a:r>
            <a:r>
              <a:rPr lang="en-US" sz="2200" b="1">
                <a:solidFill>
                  <a:srgbClr val="FFFF00"/>
                </a:solidFill>
              </a:rPr>
              <a:t> das ilhotas de Langerhans</a:t>
            </a:r>
            <a:r>
              <a:rPr lang="en-US" sz="2200" b="1">
                <a:solidFill>
                  <a:srgbClr val="FFFFCC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rgbClr val="FFFFFF"/>
                </a:solidFill>
              </a:rPr>
              <a:t>Glucagon:</a:t>
            </a:r>
            <a:r>
              <a:rPr lang="pt-BR" sz="2200" b="1">
                <a:solidFill>
                  <a:srgbClr val="FFFFCC"/>
                </a:solidFill>
              </a:rPr>
              <a:t> </a:t>
            </a:r>
            <a:r>
              <a:rPr lang="pt-BR" sz="2200" b="1">
                <a:solidFill>
                  <a:srgbClr val="FFFF00"/>
                </a:solidFill>
              </a:rPr>
              <a:t>liberado pelas células </a:t>
            </a:r>
            <a:r>
              <a:rPr lang="el-GR" sz="2200" b="1">
                <a:solidFill>
                  <a:srgbClr val="FFFF00"/>
                </a:solidFill>
              </a:rPr>
              <a:t>α</a:t>
            </a:r>
            <a:r>
              <a:rPr lang="en-US" sz="2200" b="1">
                <a:solidFill>
                  <a:srgbClr val="FFFF00"/>
                </a:solidFill>
              </a:rPr>
              <a:t> das ilhotas de Langerhans</a:t>
            </a:r>
            <a:r>
              <a:rPr lang="en-US" sz="2200" b="1">
                <a:solidFill>
                  <a:srgbClr val="FFFFCC"/>
                </a:solidFill>
              </a:rPr>
              <a:t>;</a:t>
            </a:r>
            <a:endParaRPr lang="pt-BR" sz="2200" b="1">
              <a:solidFill>
                <a:srgbClr val="FFFFCC"/>
              </a:solidFill>
            </a:endParaRP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52513"/>
            <a:ext cx="7177088" cy="49450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924300" y="2997200"/>
            <a:ext cx="3887788" cy="2016125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3759200" y="1062038"/>
            <a:ext cx="1533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Insulina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3850" y="1917700"/>
            <a:ext cx="8424863" cy="3198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Facilita o transporte de glicose para o interior das células;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Promove a glicogênese;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Inibe a gliconeogênese;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Fatores reguladores da secreção de insulina:</a:t>
            </a:r>
            <a:endParaRPr lang="pt-BR" sz="2000" b="1">
              <a:solidFill>
                <a:srgbClr val="FFFFCC"/>
              </a:solidFill>
            </a:endParaRP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06588"/>
            <a:ext cx="8926512" cy="4835525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179388" y="4424363"/>
            <a:ext cx="2447925" cy="860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179388" y="3492500"/>
            <a:ext cx="1871662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1906588" y="2692400"/>
            <a:ext cx="2665412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3857625" y="1900238"/>
            <a:ext cx="3098800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2122488" y="5356225"/>
            <a:ext cx="29527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3943350" y="6202363"/>
            <a:ext cx="2646363" cy="46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0914" name="Group 18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0916" name="Line 20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0917" name="Text Box 21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allAtOnce"/>
      <p:bldP spid="80908" grpId="0" animBg="1"/>
      <p:bldP spid="80908" grpId="1" animBg="1"/>
      <p:bldP spid="80909" grpId="0" animBg="1"/>
      <p:bldP spid="80909" grpId="1" animBg="1"/>
      <p:bldP spid="80910" grpId="0" animBg="1"/>
      <p:bldP spid="80910" grpId="1" animBg="1"/>
      <p:bldP spid="80911" grpId="0" animBg="1"/>
      <p:bldP spid="80911" grpId="1" animBg="1"/>
      <p:bldP spid="80912" grpId="0" animBg="1"/>
      <p:bldP spid="80912" grpId="1" animBg="1"/>
      <p:bldP spid="80913" grpId="0" animBg="1"/>
      <p:bldP spid="809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3708400" y="1133475"/>
            <a:ext cx="1533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Insulina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24863" cy="451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 dirty="0">
                <a:solidFill>
                  <a:srgbClr val="FFCC00"/>
                </a:solidFill>
              </a:rPr>
              <a:t>Ações da insulina: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 dirty="0">
                <a:solidFill>
                  <a:schemeClr val="bg1"/>
                </a:solidFill>
              </a:rPr>
              <a:t>Metabolismo dos carboidratos: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 dirty="0">
                <a:solidFill>
                  <a:srgbClr val="FFFF00"/>
                </a:solidFill>
              </a:rPr>
              <a:t>Estimula a captação de glicose para a maioria dos tecidos                   (</a:t>
            </a:r>
            <a:r>
              <a:rPr lang="pt-BR" sz="2000" b="1" dirty="0" err="1">
                <a:solidFill>
                  <a:srgbClr val="FFFF00"/>
                </a:solidFill>
              </a:rPr>
              <a:t>Ex</a:t>
            </a:r>
            <a:r>
              <a:rPr lang="pt-BR" sz="2000" b="1" dirty="0">
                <a:solidFill>
                  <a:srgbClr val="FFFF00"/>
                </a:solidFill>
              </a:rPr>
              <a:t>: </a:t>
            </a:r>
            <a:r>
              <a:rPr lang="pt-BR" sz="2000" b="1" dirty="0">
                <a:solidFill>
                  <a:srgbClr val="FFFF00"/>
                </a:solidFill>
                <a:hlinkClick r:id="rId2" action="ppaction://hlinkpres?slideindex=1&amp;slidetitle="/>
              </a:rPr>
              <a:t>músculos</a:t>
            </a:r>
            <a:r>
              <a:rPr lang="pt-BR" sz="2000" b="1" dirty="0">
                <a:solidFill>
                  <a:srgbClr val="FFFF00"/>
                </a:solidFill>
              </a:rPr>
              <a:t>);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 dirty="0">
                <a:solidFill>
                  <a:srgbClr val="FFFF00"/>
                </a:solidFill>
              </a:rPr>
              <a:t>Com exceção do sistema nervoso central que não necessita da insulina para captação da glicose;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 dirty="0">
                <a:solidFill>
                  <a:srgbClr val="FFFF00"/>
                </a:solidFill>
              </a:rPr>
              <a:t>Após a glicose ser captada, a insulina permite o armazenamento desse nutriente na forma de glicogênio;</a:t>
            </a:r>
            <a:endParaRPr lang="pt-BR" sz="2000" b="1" dirty="0">
              <a:solidFill>
                <a:srgbClr val="FFFFCC"/>
              </a:solidFill>
            </a:endParaRPr>
          </a:p>
        </p:txBody>
      </p:sp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173510"/>
            <a:ext cx="9001125" cy="3487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565525" y="4564063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Estimulado pela insulina</a:t>
            </a:r>
          </a:p>
        </p:txBody>
      </p:sp>
      <p:grpSp>
        <p:nvGrpSpPr>
          <p:cNvPr id="81951" name="Group 31"/>
          <p:cNvGrpSpPr>
            <a:grpSpLocks/>
          </p:cNvGrpSpPr>
          <p:nvPr/>
        </p:nvGrpSpPr>
        <p:grpSpPr bwMode="auto">
          <a:xfrm>
            <a:off x="3205163" y="4508500"/>
            <a:ext cx="576262" cy="398463"/>
            <a:chOff x="2064" y="2840"/>
            <a:chExt cx="363" cy="251"/>
          </a:xfrm>
        </p:grpSpPr>
        <p:sp>
          <p:nvSpPr>
            <p:cNvPr id="81934" name="Oval 14"/>
            <p:cNvSpPr>
              <a:spLocks noChangeArrowheads="1"/>
            </p:cNvSpPr>
            <p:nvPr/>
          </p:nvSpPr>
          <p:spPr bwMode="auto">
            <a:xfrm>
              <a:off x="2064" y="2864"/>
              <a:ext cx="227" cy="22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2085" y="2840"/>
              <a:ext cx="3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3565525" y="510222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Inibido pela insulina</a:t>
            </a:r>
          </a:p>
        </p:txBody>
      </p:sp>
      <p:grpSp>
        <p:nvGrpSpPr>
          <p:cNvPr id="81950" name="Group 30"/>
          <p:cNvGrpSpPr>
            <a:grpSpLocks/>
          </p:cNvGrpSpPr>
          <p:nvPr/>
        </p:nvGrpSpPr>
        <p:grpSpPr bwMode="auto">
          <a:xfrm>
            <a:off x="3203575" y="5046663"/>
            <a:ext cx="577850" cy="398462"/>
            <a:chOff x="2063" y="3179"/>
            <a:chExt cx="364" cy="251"/>
          </a:xfrm>
        </p:grpSpPr>
        <p:sp>
          <p:nvSpPr>
            <p:cNvPr id="81937" name="Oval 17"/>
            <p:cNvSpPr>
              <a:spLocks noChangeArrowheads="1"/>
            </p:cNvSpPr>
            <p:nvPr/>
          </p:nvSpPr>
          <p:spPr bwMode="auto">
            <a:xfrm>
              <a:off x="2063" y="3203"/>
              <a:ext cx="227" cy="22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2085" y="3179"/>
              <a:ext cx="3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684213" y="2925763"/>
            <a:ext cx="576262" cy="4318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7237413" y="3213100"/>
            <a:ext cx="576262" cy="4318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 rot="-1378250">
            <a:off x="-180975" y="2420938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0000FF"/>
                </a:solidFill>
              </a:rPr>
              <a:t>GLICOGÊNESE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 rot="-1378250">
            <a:off x="6229350" y="2794000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0000FF"/>
                </a:solidFill>
              </a:rPr>
              <a:t>GLICOGÊNESE</a:t>
            </a: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1908175" y="2924175"/>
            <a:ext cx="504825" cy="360363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 rot="2325677">
            <a:off x="1763713" y="257810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003300"/>
                </a:solidFill>
              </a:rPr>
              <a:t>GLICOGENÓLISE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524750" y="2146300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003300"/>
                </a:solidFill>
              </a:rPr>
              <a:t>GLICOGENÓLISE</a:t>
            </a: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V="1">
            <a:off x="8461375" y="2420938"/>
            <a:ext cx="71438" cy="86360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2484438" y="4005263"/>
            <a:ext cx="0" cy="4318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 rot="-1326711">
            <a:off x="2012950" y="419576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rgbClr val="660066"/>
                </a:solidFill>
              </a:rPr>
              <a:t>Manutenção da glicose plasmática</a:t>
            </a:r>
          </a:p>
        </p:txBody>
      </p:sp>
      <p:grpSp>
        <p:nvGrpSpPr>
          <p:cNvPr id="81952" name="Group 32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1955" name="Text Box 35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allAtOnce"/>
      <p:bldP spid="81933" grpId="0"/>
      <p:bldP spid="81936" grpId="0"/>
      <p:bldP spid="81939" grpId="0" animBg="1"/>
      <p:bldP spid="81940" grpId="0" animBg="1"/>
      <p:bldP spid="81941" grpId="0"/>
      <p:bldP spid="81942" grpId="0"/>
      <p:bldP spid="81943" grpId="0" animBg="1"/>
      <p:bldP spid="81944" grpId="0"/>
      <p:bldP spid="81946" grpId="0"/>
      <p:bldP spid="81947" grpId="0" animBg="1"/>
      <p:bldP spid="81948" grpId="0" animBg="1"/>
      <p:bldP spid="819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381000" y="12192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pt-BR" sz="2000" b="1">
                <a:solidFill>
                  <a:schemeClr val="bg1"/>
                </a:solidFill>
              </a:rPr>
              <a:t>Aumento da captação de glicose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pt-BR" sz="2000" b="1">
                <a:solidFill>
                  <a:schemeClr val="bg1"/>
                </a:solidFill>
              </a:rPr>
              <a:t>GLUT-4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11188" y="388938"/>
            <a:ext cx="7704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u="sng">
                <a:solidFill>
                  <a:srgbClr val="FFFF00"/>
                </a:solidFill>
              </a:rPr>
              <a:t>Efeito da Insulina no músculo</a:t>
            </a:r>
          </a:p>
        </p:txBody>
      </p:sp>
      <p:pic>
        <p:nvPicPr>
          <p:cNvPr id="277508" name="Picture 4" descr="insulin_action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511425"/>
            <a:ext cx="4465637" cy="39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3708400" y="1196975"/>
            <a:ext cx="1533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Insulina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0" y="2111375"/>
            <a:ext cx="8424863" cy="405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Ações da insulina: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chemeClr val="bg1"/>
                </a:solidFill>
              </a:rPr>
              <a:t>Metabolismo das proteínas: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a captação de aminoácidos, principalmente nos músculos;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da síntese e inibição da degradação de proteínas;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Inibição da conversão de aminoácidos em glicose (glicogeneogênese), maximizando a síntese protéica;</a:t>
            </a:r>
            <a:endParaRPr lang="pt-BR" sz="2000" b="1">
              <a:solidFill>
                <a:srgbClr val="FFFFCC"/>
              </a:solidFill>
            </a:endParaRPr>
          </a:p>
        </p:txBody>
      </p: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3708400" y="1125538"/>
            <a:ext cx="1533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Insulina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23850" y="2125663"/>
            <a:ext cx="8424863" cy="451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Ações da insulina: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chemeClr val="bg1"/>
                </a:solidFill>
              </a:rPr>
              <a:t>Metabolismo das gorduras: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Inibição da lipase do tecido adiposo  sensível aos hormônios que é responsável pela degradação dos triglicerídeos em 1 molécula de glicerol e 3 moléculas de AGLs;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000" b="1">
                <a:solidFill>
                  <a:srgbClr val="FFFF00"/>
                </a:solidFill>
              </a:rPr>
              <a:t>Estimulação da síntese hepática de ácidos graxos a partir da glicose;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pt-BR" sz="2000" b="1">
                <a:solidFill>
                  <a:srgbClr val="FFFFCC"/>
                </a:solidFill>
              </a:rPr>
              <a:t> 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3779838" y="1133475"/>
            <a:ext cx="18383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Glucagon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3850" y="1722438"/>
            <a:ext cx="8424863" cy="48752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Aumento e manutenção das concentrações plasmáticas de glicose;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Aumenta a glicogenólise hepática;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chemeClr val="bg1"/>
                </a:solidFill>
              </a:rPr>
              <a:t> Aumenta a gliconeogênese;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Fatores estimuladores da secreção de glucagon: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CC"/>
                </a:solidFill>
              </a:rPr>
              <a:t>Diminuição das concentrações plasmáticas de glicose;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CC"/>
                </a:solidFill>
              </a:rPr>
              <a:t>Aumento dos níveis circulantes de aminoácidos;</a:t>
            </a:r>
          </a:p>
        </p:txBody>
      </p:sp>
      <p:grpSp>
        <p:nvGrpSpPr>
          <p:cNvPr id="97292" name="Group 12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Oval 2"/>
          <p:cNvSpPr>
            <a:spLocks noChangeArrowheads="1"/>
          </p:cNvSpPr>
          <p:nvPr/>
        </p:nvSpPr>
        <p:spPr bwMode="auto">
          <a:xfrm>
            <a:off x="6084888" y="404813"/>
            <a:ext cx="2735262" cy="1584325"/>
          </a:xfrm>
          <a:prstGeom prst="ellipse">
            <a:avLst/>
          </a:prstGeom>
          <a:solidFill>
            <a:srgbClr val="660066"/>
          </a:solidFill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763713" y="692150"/>
            <a:ext cx="3311525" cy="5873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66"/>
                </a:solidFill>
              </a:rPr>
              <a:t>Refeição rica em proteína</a:t>
            </a:r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3419475" y="1484313"/>
            <a:ext cx="0" cy="7921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835150" y="2447925"/>
            <a:ext cx="3168650" cy="10445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66"/>
                </a:solidFill>
              </a:rPr>
              <a:t>Concentração de aminoácidos no sangue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3706813" y="4727575"/>
            <a:ext cx="2952750" cy="10445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66"/>
                </a:solidFill>
              </a:rPr>
              <a:t>Estimula a secreção de insulina</a:t>
            </a:r>
          </a:p>
        </p:txBody>
      </p:sp>
      <p:sp>
        <p:nvSpPr>
          <p:cNvPr id="278535" name="Line 7"/>
          <p:cNvSpPr>
            <a:spLocks noChangeShapeType="1"/>
          </p:cNvSpPr>
          <p:nvPr/>
        </p:nvSpPr>
        <p:spPr bwMode="auto">
          <a:xfrm flipV="1">
            <a:off x="5364163" y="2205038"/>
            <a:ext cx="2016125" cy="23034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5797550" y="692150"/>
            <a:ext cx="331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Possibilidade de HIPOGLICEMIA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395288" y="4724400"/>
            <a:ext cx="2952750" cy="10445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66"/>
                </a:solidFill>
              </a:rPr>
              <a:t>Estimula a secreção de glucagon</a:t>
            </a:r>
          </a:p>
        </p:txBody>
      </p:sp>
      <p:sp>
        <p:nvSpPr>
          <p:cNvPr id="278538" name="Line 10"/>
          <p:cNvSpPr>
            <a:spLocks noChangeShapeType="1"/>
          </p:cNvSpPr>
          <p:nvPr/>
        </p:nvSpPr>
        <p:spPr bwMode="auto">
          <a:xfrm flipH="1">
            <a:off x="2124075" y="3644900"/>
            <a:ext cx="1368425" cy="863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39" name="Line 11"/>
          <p:cNvSpPr>
            <a:spLocks noChangeShapeType="1"/>
          </p:cNvSpPr>
          <p:nvPr/>
        </p:nvSpPr>
        <p:spPr bwMode="auto">
          <a:xfrm>
            <a:off x="3492500" y="3644900"/>
            <a:ext cx="1366838" cy="863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40" name="Line 12"/>
          <p:cNvSpPr>
            <a:spLocks noChangeShapeType="1"/>
          </p:cNvSpPr>
          <p:nvPr/>
        </p:nvSpPr>
        <p:spPr bwMode="auto">
          <a:xfrm>
            <a:off x="1547813" y="2636838"/>
            <a:ext cx="0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179388" y="4149725"/>
            <a:ext cx="3384550" cy="2232025"/>
            <a:chOff x="113" y="974"/>
            <a:chExt cx="5623" cy="3046"/>
          </a:xfrm>
        </p:grpSpPr>
        <p:pic>
          <p:nvPicPr>
            <p:cNvPr id="27854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974"/>
              <a:ext cx="5623" cy="3046"/>
            </a:xfrm>
            <a:prstGeom prst="rect">
              <a:avLst/>
            </a:prstGeom>
            <a:noFill/>
            <a:ln w="50800">
              <a:solidFill>
                <a:srgbClr val="FF9900"/>
              </a:solidFill>
              <a:miter lim="800000"/>
              <a:headEnd/>
              <a:tailEnd/>
            </a:ln>
            <a:effectLst/>
          </p:spPr>
        </p:pic>
        <p:grpSp>
          <p:nvGrpSpPr>
            <p:cNvPr id="278543" name="Group 15"/>
            <p:cNvGrpSpPr>
              <a:grpSpLocks/>
            </p:cNvGrpSpPr>
            <p:nvPr/>
          </p:nvGrpSpPr>
          <p:grpSpPr bwMode="auto">
            <a:xfrm>
              <a:off x="113" y="1434"/>
              <a:ext cx="4037" cy="2450"/>
              <a:chOff x="113" y="1434"/>
              <a:chExt cx="4037" cy="2450"/>
            </a:xfrm>
          </p:grpSpPr>
          <p:sp>
            <p:nvSpPr>
              <p:cNvPr id="278544" name="Rectangle 16"/>
              <p:cNvSpPr>
                <a:spLocks noChangeArrowheads="1"/>
              </p:cNvSpPr>
              <p:nvPr/>
            </p:nvSpPr>
            <p:spPr bwMode="auto">
              <a:xfrm>
                <a:off x="1156" y="1434"/>
                <a:ext cx="1724" cy="5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8545" name="Rectangle 17"/>
              <p:cNvSpPr>
                <a:spLocks noChangeArrowheads="1"/>
              </p:cNvSpPr>
              <p:nvPr/>
            </p:nvSpPr>
            <p:spPr bwMode="auto">
              <a:xfrm>
                <a:off x="2699" y="1888"/>
                <a:ext cx="680" cy="5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8546" name="Rectangle 18"/>
              <p:cNvSpPr>
                <a:spLocks noChangeArrowheads="1"/>
              </p:cNvSpPr>
              <p:nvPr/>
            </p:nvSpPr>
            <p:spPr bwMode="auto">
              <a:xfrm>
                <a:off x="113" y="1979"/>
                <a:ext cx="3039" cy="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8547" name="Rectangle 19"/>
              <p:cNvSpPr>
                <a:spLocks noChangeArrowheads="1"/>
              </p:cNvSpPr>
              <p:nvPr/>
            </p:nvSpPr>
            <p:spPr bwMode="auto">
              <a:xfrm>
                <a:off x="113" y="2477"/>
                <a:ext cx="3039" cy="9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8548" name="Rectangle 20"/>
              <p:cNvSpPr>
                <a:spLocks noChangeArrowheads="1"/>
              </p:cNvSpPr>
              <p:nvPr/>
            </p:nvSpPr>
            <p:spPr bwMode="auto">
              <a:xfrm>
                <a:off x="2562" y="2886"/>
                <a:ext cx="1588" cy="9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78549" name="Line 21"/>
          <p:cNvSpPr>
            <a:spLocks noChangeShapeType="1"/>
          </p:cNvSpPr>
          <p:nvPr/>
        </p:nvSpPr>
        <p:spPr bwMode="auto">
          <a:xfrm>
            <a:off x="5868988" y="3500438"/>
            <a:ext cx="360362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0" name="Line 22"/>
          <p:cNvSpPr>
            <a:spLocks noChangeShapeType="1"/>
          </p:cNvSpPr>
          <p:nvPr/>
        </p:nvSpPr>
        <p:spPr bwMode="auto">
          <a:xfrm>
            <a:off x="6011863" y="3355975"/>
            <a:ext cx="360362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1" name="Line 23"/>
          <p:cNvSpPr>
            <a:spLocks noChangeShapeType="1"/>
          </p:cNvSpPr>
          <p:nvPr/>
        </p:nvSpPr>
        <p:spPr bwMode="auto">
          <a:xfrm>
            <a:off x="6156325" y="3213100"/>
            <a:ext cx="360363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2" name="Line 24"/>
          <p:cNvSpPr>
            <a:spLocks noChangeShapeType="1"/>
          </p:cNvSpPr>
          <p:nvPr/>
        </p:nvSpPr>
        <p:spPr bwMode="auto">
          <a:xfrm>
            <a:off x="5724525" y="3644900"/>
            <a:ext cx="360363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3" name="Line 25"/>
          <p:cNvSpPr>
            <a:spLocks noChangeShapeType="1"/>
          </p:cNvSpPr>
          <p:nvPr/>
        </p:nvSpPr>
        <p:spPr bwMode="auto">
          <a:xfrm>
            <a:off x="6300788" y="3068638"/>
            <a:ext cx="360362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4" name="Line 26"/>
          <p:cNvSpPr>
            <a:spLocks noChangeShapeType="1"/>
          </p:cNvSpPr>
          <p:nvPr/>
        </p:nvSpPr>
        <p:spPr bwMode="auto">
          <a:xfrm>
            <a:off x="6445250" y="2924175"/>
            <a:ext cx="360363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5" name="Line 27"/>
          <p:cNvSpPr>
            <a:spLocks noChangeShapeType="1"/>
          </p:cNvSpPr>
          <p:nvPr/>
        </p:nvSpPr>
        <p:spPr bwMode="auto">
          <a:xfrm>
            <a:off x="6443663" y="692150"/>
            <a:ext cx="2016125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8556" name="Line 28"/>
          <p:cNvSpPr>
            <a:spLocks noChangeShapeType="1"/>
          </p:cNvSpPr>
          <p:nvPr/>
        </p:nvSpPr>
        <p:spPr bwMode="auto">
          <a:xfrm flipV="1">
            <a:off x="6443663" y="692150"/>
            <a:ext cx="2016125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8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  <p:bldP spid="278532" grpId="0" animBg="1"/>
      <p:bldP spid="278533" grpId="0" animBg="1"/>
      <p:bldP spid="278534" grpId="0" animBg="1"/>
      <p:bldP spid="278535" grpId="0" animBg="1"/>
      <p:bldP spid="278536" grpId="0"/>
      <p:bldP spid="278536" grpId="1"/>
      <p:bldP spid="278537" grpId="0" animBg="1"/>
      <p:bldP spid="278538" grpId="0" animBg="1"/>
      <p:bldP spid="278539" grpId="0" animBg="1"/>
      <p:bldP spid="278540" grpId="0" animBg="1"/>
      <p:bldP spid="278549" grpId="0" animBg="1"/>
      <p:bldP spid="278550" grpId="0" animBg="1"/>
      <p:bldP spid="278551" grpId="0" animBg="1"/>
      <p:bldP spid="278552" grpId="0" animBg="1"/>
      <p:bldP spid="278553" grpId="0" animBg="1"/>
      <p:bldP spid="278554" grpId="0" animBg="1"/>
      <p:bldP spid="278555" grpId="0" animBg="1"/>
      <p:bldP spid="27855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3635375" y="1133475"/>
            <a:ext cx="18383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Glucagon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23850" y="2005013"/>
            <a:ext cx="8424863" cy="4376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Ações do glucagon ocorrem principalmente no fígado e incluem: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chemeClr val="bg1"/>
                </a:solidFill>
              </a:rPr>
              <a:t>Aumento da glicogenólise;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chemeClr val="bg1"/>
                </a:solidFill>
              </a:rPr>
              <a:t>Aumento da formação de glicose a partir dos aminoácidos e glicerol (gliconeogênese);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200" b="1">
                <a:solidFill>
                  <a:schemeClr val="bg1"/>
                </a:solidFill>
              </a:rPr>
              <a:t>Maior utilização das gorduras como substrato energético;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pt-BR" sz="2200" b="1">
                <a:solidFill>
                  <a:srgbClr val="FFFFCC"/>
                </a:solidFill>
              </a:rPr>
              <a:t> </a:t>
            </a:r>
          </a:p>
        </p:txBody>
      </p:sp>
      <p:grpSp>
        <p:nvGrpSpPr>
          <p:cNvPr id="98312" name="Group 8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258888" y="1204913"/>
            <a:ext cx="66484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Triiodotironina (T3) e Tiroxina (T4)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2097088"/>
            <a:ext cx="8424862" cy="414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00"/>
                </a:solidFill>
              </a:rPr>
              <a:t> Sistêmicas: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Estimulação direta da freqüência cardíaca e redução indireta da resistência periférica causada pelo aumento da demanda metabólica dos tecidos;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Aumento da ventilação e da mobilidade gastrointestinal;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b="1">
                <a:solidFill>
                  <a:srgbClr val="FFFFCC"/>
                </a:solidFill>
              </a:rPr>
              <a:t>Aumento da atividade do sistema nervoso central e do sentimento de alerta; 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San Diego SU-órgão reprod masculino-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7638"/>
            <a:ext cx="8891587" cy="6665912"/>
          </a:xfrm>
          <a:prstGeom prst="rect">
            <a:avLst/>
          </a:prstGeom>
          <a:noFill/>
        </p:spPr>
      </p:pic>
      <p:sp>
        <p:nvSpPr>
          <p:cNvPr id="100362" name="Rectangle 10" descr="40%"/>
          <p:cNvSpPr>
            <a:spLocks noChangeArrowheads="1"/>
          </p:cNvSpPr>
          <p:nvPr/>
        </p:nvSpPr>
        <p:spPr bwMode="auto">
          <a:xfrm>
            <a:off x="142875" y="115888"/>
            <a:ext cx="8893175" cy="1009650"/>
          </a:xfrm>
          <a:prstGeom prst="rect">
            <a:avLst/>
          </a:prstGeom>
          <a:pattFill prst="pct40">
            <a:fgClr>
              <a:srgbClr val="000066"/>
            </a:fgClr>
            <a:bgClr>
              <a:srgbClr val="0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2028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Testículos</a:t>
            </a: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3635375" y="6308725"/>
            <a:ext cx="792163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0364" name="Picture 12" descr="CWX-PRENHALL-COM-testí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2413"/>
            <a:ext cx="8456612" cy="6345237"/>
          </a:xfrm>
          <a:prstGeom prst="rect">
            <a:avLst/>
          </a:prstGeom>
          <a:noFill/>
        </p:spPr>
      </p:pic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971550" y="4005263"/>
            <a:ext cx="2078038" cy="928687"/>
          </a:xfrm>
          <a:prstGeom prst="ellipse">
            <a:avLst/>
          </a:prstGeom>
          <a:noFill/>
          <a:ln w="57150">
            <a:solidFill>
              <a:srgbClr val="66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2695575" y="3619500"/>
            <a:ext cx="1587500" cy="98425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2695575" y="3230563"/>
            <a:ext cx="1057275" cy="130175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0369" name="Picture 17" descr="UDEL-EDU-seminiferous%20tub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2251075"/>
            <a:ext cx="2236787" cy="1741488"/>
          </a:xfrm>
          <a:prstGeom prst="rect">
            <a:avLst/>
          </a:prstGeom>
          <a:noFill/>
        </p:spPr>
      </p:pic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0" y="443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pic>
        <p:nvPicPr>
          <p:cNvPr id="100371" name="Picture 19" descr="UDEL-EDU-spermatoz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88" y="571500"/>
            <a:ext cx="21558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2" name="Line 20"/>
          <p:cNvSpPr>
            <a:spLocks noChangeShapeType="1"/>
          </p:cNvSpPr>
          <p:nvPr/>
        </p:nvSpPr>
        <p:spPr bwMode="auto">
          <a:xfrm flipH="1">
            <a:off x="2335213" y="2916238"/>
            <a:ext cx="1360487" cy="80962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0373" name="Line 21"/>
          <p:cNvSpPr>
            <a:spLocks noChangeShapeType="1"/>
          </p:cNvSpPr>
          <p:nvPr/>
        </p:nvSpPr>
        <p:spPr bwMode="auto">
          <a:xfrm flipH="1">
            <a:off x="1331913" y="5013325"/>
            <a:ext cx="431800" cy="576263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-36513" y="5373688"/>
            <a:ext cx="2232026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000" b="1">
                <a:solidFill>
                  <a:srgbClr val="660066"/>
                </a:solidFill>
                <a:latin typeface="Times New Roman" pitchFamily="18" charset="0"/>
              </a:rPr>
              <a:t>Secretam espermatozóide</a:t>
            </a:r>
          </a:p>
        </p:txBody>
      </p:sp>
      <p:pic>
        <p:nvPicPr>
          <p:cNvPr id="100375" name="Picture 23" descr="mal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684338"/>
            <a:ext cx="7696200" cy="51736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376" name="Picture 24" descr="CWX-PRENHALL-COM-testícul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4450"/>
            <a:ext cx="2016125" cy="1512888"/>
          </a:xfrm>
          <a:prstGeom prst="rect">
            <a:avLst/>
          </a:prstGeom>
          <a:noFill/>
        </p:spPr>
      </p:pic>
      <p:sp>
        <p:nvSpPr>
          <p:cNvPr id="100377" name="Line 25"/>
          <p:cNvSpPr>
            <a:spLocks noChangeShapeType="1"/>
          </p:cNvSpPr>
          <p:nvPr/>
        </p:nvSpPr>
        <p:spPr bwMode="auto">
          <a:xfrm>
            <a:off x="1042988" y="765175"/>
            <a:ext cx="1512887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>
            <a:off x="4211638" y="1844675"/>
            <a:ext cx="16557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6011863" y="16938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Secretam a testosterona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63" grpId="0" animBg="1"/>
      <p:bldP spid="100365" grpId="0" animBg="1"/>
      <p:bldP spid="100365" grpId="1" animBg="1"/>
      <p:bldP spid="100366" grpId="0" animBg="1"/>
      <p:bldP spid="100366" grpId="1" animBg="1"/>
      <p:bldP spid="100367" grpId="0" animBg="1"/>
      <p:bldP spid="100367" grpId="1" animBg="1"/>
      <p:bldP spid="100368" grpId="0" animBg="1"/>
      <p:bldP spid="100370" grpId="0"/>
      <p:bldP spid="100372" grpId="0" animBg="1"/>
      <p:bldP spid="100373" grpId="0" animBg="1"/>
      <p:bldP spid="100373" grpId="1" animBg="1"/>
      <p:bldP spid="100374" grpId="0"/>
      <p:bldP spid="100374" grpId="1"/>
      <p:bldP spid="100377" grpId="0" animBg="1"/>
      <p:bldP spid="100378" grpId="0" animBg="1"/>
      <p:bldP spid="1003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3563938" y="1125538"/>
            <a:ext cx="2028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Testículos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3850" y="2038350"/>
            <a:ext cx="8424863" cy="4414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Principal hormônio: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FF"/>
                </a:solidFill>
              </a:rPr>
              <a:t>Testosterona</a:t>
            </a:r>
            <a:r>
              <a:rPr lang="pt-BR" sz="2400" b="1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Funções: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FF"/>
                </a:solidFill>
              </a:rPr>
              <a:t>Puberdade/Adolescência: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Crescimento dos órgãos sexuais internos/externos;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Produção de espermatozóides;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Crescimento ossos longos/vértebras </a:t>
            </a:r>
            <a:r>
              <a:rPr lang="pt-BR" sz="2200" b="1" i="1">
                <a:solidFill>
                  <a:srgbClr val="FFFF00"/>
                </a:solidFill>
              </a:rPr>
              <a:t>(+GH=“estirão”);</a:t>
            </a:r>
            <a:endParaRPr lang="pt-BR" sz="2200" b="1">
              <a:solidFill>
                <a:srgbClr val="FFFFFF"/>
              </a:solidFill>
            </a:endParaRPr>
          </a:p>
        </p:txBody>
      </p:sp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1385" name="Text Box 9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3563938" y="989013"/>
            <a:ext cx="2028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Testículos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95288" y="1863725"/>
            <a:ext cx="8424862" cy="4660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FF"/>
                </a:solidFill>
              </a:rPr>
              <a:t>Puberdade/Adolescência: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Crescimento dos órgãos sexuais internos/externos;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 </a:t>
            </a:r>
            <a:r>
              <a:rPr lang="pt-BR" sz="2200" b="1">
                <a:solidFill>
                  <a:srgbClr val="FFFF00"/>
                </a:solidFill>
              </a:rPr>
              <a:t>massa muscular = </a:t>
            </a: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50% a mais do que as mulheres;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 </a:t>
            </a:r>
            <a:r>
              <a:rPr lang="pt-BR" sz="2200" b="1">
                <a:solidFill>
                  <a:srgbClr val="FFFF00"/>
                </a:solidFill>
              </a:rPr>
              <a:t>secreção sebácea (acne);</a:t>
            </a:r>
            <a:endParaRPr lang="pt-BR" sz="2200" b="1">
              <a:solidFill>
                <a:srgbClr val="FFFF00"/>
              </a:solidFill>
              <a:sym typeface="Wingdings" pitchFamily="2" charset="2"/>
            </a:endParaRP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Espessamento das cordas vocais (voz grave);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Crescimento localizado de pêlos;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 </a:t>
            </a:r>
            <a:r>
              <a:rPr lang="pt-BR" sz="2200" b="1">
                <a:solidFill>
                  <a:srgbClr val="FFFF00"/>
                </a:solidFill>
              </a:rPr>
              <a:t>vigor físico/ </a:t>
            </a: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 </a:t>
            </a:r>
            <a:r>
              <a:rPr lang="pt-BR" sz="2200" b="1">
                <a:solidFill>
                  <a:srgbClr val="FFFF00"/>
                </a:solidFill>
              </a:rPr>
              <a:t>produção de hemácias;</a:t>
            </a:r>
            <a:endParaRPr lang="pt-BR" sz="2200" b="1">
              <a:solidFill>
                <a:srgbClr val="FFFF00"/>
              </a:solidFill>
              <a:sym typeface="Wingdings" pitchFamily="2" charset="2"/>
            </a:endParaRP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Libido/desejo sexual;</a:t>
            </a:r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3563938" y="412750"/>
            <a:ext cx="20288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Testículos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335088"/>
            <a:ext cx="8424863" cy="4181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FF"/>
                </a:solidFill>
              </a:rPr>
              <a:t>Na vida adulta: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Manutenção da função dos órgãos sexuais;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Manutenção dos caracteres adquiridos na puberdade;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Produção de espermatozóides;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  <a:sym typeface="Wingdings" pitchFamily="2" charset="2"/>
              </a:rPr>
              <a:t>Libido/desejo sexual;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  <a:sym typeface="Wingdings" pitchFamily="2" charset="2"/>
              </a:rPr>
              <a:t>Mecanismo de ação: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57150"/>
            <a:ext cx="6440487" cy="6827838"/>
          </a:xfrm>
          <a:prstGeom prst="rect">
            <a:avLst/>
          </a:prstGeom>
          <a:noFill/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924300" y="692150"/>
            <a:ext cx="3887788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716463" y="1844675"/>
            <a:ext cx="2232025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2627313" y="3068638"/>
            <a:ext cx="3170237" cy="237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156325" y="4752975"/>
            <a:ext cx="2376488" cy="2060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7524750" y="3103563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(LH)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300788" y="3068638"/>
            <a:ext cx="2089150" cy="165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443663" y="5084763"/>
            <a:ext cx="2592387" cy="431800"/>
          </a:xfrm>
          <a:prstGeom prst="rect">
            <a:avLst/>
          </a:prstGeom>
          <a:solidFill>
            <a:srgbClr val="00008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7019925" y="1989138"/>
            <a:ext cx="2016125" cy="431800"/>
          </a:xfrm>
          <a:prstGeom prst="rect">
            <a:avLst/>
          </a:prstGeom>
          <a:solidFill>
            <a:srgbClr val="00008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4716463" y="1916113"/>
            <a:ext cx="2303462" cy="720725"/>
          </a:xfrm>
          <a:prstGeom prst="rect">
            <a:avLst/>
          </a:prstGeom>
          <a:solidFill>
            <a:srgbClr val="00008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2627313" y="3933825"/>
            <a:ext cx="1081087" cy="790575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2627313" y="1844675"/>
            <a:ext cx="649287" cy="2087563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66" name="Rectangle 18"/>
          <p:cNvSpPr>
            <a:spLocks noChangeArrowheads="1"/>
          </p:cNvSpPr>
          <p:nvPr/>
        </p:nvSpPr>
        <p:spPr bwMode="auto">
          <a:xfrm>
            <a:off x="3276600" y="1844675"/>
            <a:ext cx="3743325" cy="790575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allAtOnce"/>
      <p:bldP spid="104453" grpId="0" animBg="1"/>
      <p:bldP spid="104453" grpId="1" animBg="1"/>
      <p:bldP spid="104454" grpId="0" animBg="1"/>
      <p:bldP spid="104454" grpId="1" animBg="1"/>
      <p:bldP spid="104456" grpId="0" animBg="1"/>
      <p:bldP spid="104456" grpId="1" animBg="1"/>
      <p:bldP spid="104457" grpId="0" animBg="1"/>
      <p:bldP spid="104457" grpId="1" animBg="1"/>
      <p:bldP spid="104458" grpId="0"/>
      <p:bldP spid="104455" grpId="0" animBg="1"/>
      <p:bldP spid="104455" grpId="1" animBg="1"/>
      <p:bldP spid="104460" grpId="0" animBg="1"/>
      <p:bldP spid="104460" grpId="1" animBg="1"/>
      <p:bldP spid="104462" grpId="0" animBg="1"/>
      <p:bldP spid="104462" grpId="1" animBg="1"/>
      <p:bldP spid="104463" grpId="0" animBg="1"/>
      <p:bldP spid="104463" grpId="1" animBg="1"/>
      <p:bldP spid="104464" grpId="0" animBg="1"/>
      <p:bldP spid="104465" grpId="0" animBg="1"/>
      <p:bldP spid="10446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MHHE-COM-testosterona vida hom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5888"/>
            <a:ext cx="8883650" cy="666273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443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3779838" y="1125538"/>
            <a:ext cx="1476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Ovários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23850" y="2047875"/>
            <a:ext cx="8424863" cy="4405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Hormônios: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Estrogênios;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Progesterona;</a:t>
            </a:r>
          </a:p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008000"/>
                </a:solidFill>
              </a:rPr>
              <a:t> </a:t>
            </a:r>
            <a:r>
              <a:rPr lang="pt-BR" sz="2400" b="1">
                <a:solidFill>
                  <a:schemeClr val="bg1"/>
                </a:solidFill>
              </a:rPr>
              <a:t>Puberdade/Adolescência: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400" b="1">
                <a:solidFill>
                  <a:schemeClr val="bg1"/>
                </a:solidFill>
              </a:rPr>
              <a:t> </a:t>
            </a:r>
            <a:r>
              <a:rPr lang="pt-BR" sz="2200" b="1">
                <a:solidFill>
                  <a:srgbClr val="FFFF00"/>
                </a:solidFill>
              </a:rPr>
              <a:t>Crescimento dos órgãos sexuais internos/externos;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Desenvolvimento das mamas;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Maturação ovariana para menarca</a:t>
            </a:r>
            <a:r>
              <a:rPr lang="pt-BR" sz="2200" b="1" i="1">
                <a:solidFill>
                  <a:srgbClr val="FFFF00"/>
                </a:solidFill>
              </a:rPr>
              <a:t>;</a:t>
            </a:r>
            <a:endParaRPr lang="pt-BR" sz="2200" b="1">
              <a:solidFill>
                <a:srgbClr val="FFFF00"/>
              </a:solidFill>
            </a:endParaRPr>
          </a:p>
        </p:txBody>
      </p:sp>
      <p:grpSp>
        <p:nvGrpSpPr>
          <p:cNvPr id="106521" name="Group 25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06522" name="Line 26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6523" name="Line 27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6524" name="Text Box 28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443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3779838" y="1125538"/>
            <a:ext cx="1476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Ovários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8424863" cy="4473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008000"/>
                </a:solidFill>
              </a:rPr>
              <a:t> </a:t>
            </a:r>
            <a:r>
              <a:rPr lang="pt-BR" sz="2400" b="1">
                <a:solidFill>
                  <a:schemeClr val="bg1"/>
                </a:solidFill>
              </a:rPr>
              <a:t>Puberdade/Adolescência: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chemeClr val="bg1"/>
                </a:solidFill>
              </a:rPr>
              <a:t> </a:t>
            </a:r>
            <a:r>
              <a:rPr lang="pt-BR" sz="2200" b="1">
                <a:solidFill>
                  <a:srgbClr val="FFFF00"/>
                </a:solidFill>
              </a:rPr>
              <a:t>Crescimento dos ossos longos (+GH=“estirão”)</a:t>
            </a:r>
            <a:r>
              <a:rPr lang="pt-BR" sz="2200" b="1" i="1">
                <a:solidFill>
                  <a:srgbClr val="FFFF00"/>
                </a:solidFill>
              </a:rPr>
              <a:t>;</a:t>
            </a:r>
            <a:endParaRPr lang="pt-BR" sz="2200" b="1">
              <a:solidFill>
                <a:srgbClr val="FFFF00"/>
              </a:solidFill>
            </a:endParaRP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Alargamento dos quadris;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Crescimento localizado de pêlos;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Deposição típica de gordura;</a:t>
            </a:r>
          </a:p>
          <a:p>
            <a:pPr marL="342900" indent="-342900" algn="just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Libido/desejo sexual;</a:t>
            </a:r>
          </a:p>
          <a:p>
            <a:pPr marL="342900" indent="-342900" algn="just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 Vida adulta:</a:t>
            </a:r>
          </a:p>
          <a:p>
            <a:pPr marL="342900" indent="-342900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Manutenção da função dos órgãos sexuais;</a:t>
            </a:r>
          </a:p>
          <a:p>
            <a:pPr marL="342900" indent="-342900">
              <a:lnSpc>
                <a:spcPct val="125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Manutenção dos caracteres adquiridos na puberdade;</a:t>
            </a:r>
          </a:p>
        </p:txBody>
      </p:sp>
      <p:grpSp>
        <p:nvGrpSpPr>
          <p:cNvPr id="109575" name="Group 7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09576" name="Line 8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9577" name="Line 9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309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443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sp>
        <p:nvSpPr>
          <p:cNvPr id="110596" name="WordArt 4"/>
          <p:cNvSpPr>
            <a:spLocks noChangeArrowheads="1" noChangeShapeType="1" noTextEdit="1"/>
          </p:cNvSpPr>
          <p:nvPr/>
        </p:nvSpPr>
        <p:spPr bwMode="auto">
          <a:xfrm>
            <a:off x="3779838" y="1116013"/>
            <a:ext cx="1476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Ovários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23850" y="1920875"/>
            <a:ext cx="8424863" cy="438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Principais funções:</a:t>
            </a:r>
          </a:p>
          <a:p>
            <a:pPr marL="342900" indent="-342900"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 Vida adulta: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Produção de óvulo(s) a cada ciclo menstrual;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Libido/desejo sexual;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Manutenção da gravidez;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chemeClr val="bg1"/>
                </a:solidFill>
              </a:rPr>
              <a:t> Menopausa: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pt-BR" sz="2400" b="1">
                <a:solidFill>
                  <a:srgbClr val="FFFF00"/>
                </a:solidFill>
              </a:rPr>
              <a:t> </a:t>
            </a:r>
            <a:r>
              <a:rPr lang="pt-BR" sz="2200" b="1">
                <a:solidFill>
                  <a:srgbClr val="FFFF00"/>
                </a:solidFill>
              </a:rPr>
              <a:t>Falência dos ovários e da secreção ovariana;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Tx/>
              <a:buChar char="•"/>
            </a:pPr>
            <a:r>
              <a:rPr lang="pt-BR" sz="2200" b="1">
                <a:solidFill>
                  <a:srgbClr val="FFFF00"/>
                </a:solidFill>
              </a:rPr>
              <a:t> Término dos ciclos menstruais;</a:t>
            </a:r>
            <a:endParaRPr lang="pt-BR" sz="2200">
              <a:solidFill>
                <a:srgbClr val="FFFF00"/>
              </a:solidFill>
            </a:endParaRPr>
          </a:p>
        </p:txBody>
      </p:sp>
      <p:grpSp>
        <p:nvGrpSpPr>
          <p:cNvPr id="110599" name="Group 7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10600" name="Line 8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0602" name="Text Box 10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308100" y="1196975"/>
            <a:ext cx="66484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Triiodotironina (T3) e Tiroxina (T4)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2032000"/>
            <a:ext cx="8424862" cy="3535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b="1">
                <a:solidFill>
                  <a:srgbClr val="FFCC00"/>
                </a:solidFill>
              </a:rPr>
              <a:t> Funções: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FFFF00"/>
                </a:solidFill>
              </a:rPr>
              <a:t> No desenvolvimento: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Estimulação do crescimento esquelético na infância;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pt-BR" sz="2000" b="1">
                <a:solidFill>
                  <a:srgbClr val="FFFFCC"/>
                </a:solidFill>
              </a:rPr>
              <a:t>Estimulação do desenvolvimento cerebral normal no início do período pós-natal;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b="1">
                <a:solidFill>
                  <a:srgbClr val="FFCC00"/>
                </a:solidFill>
              </a:rPr>
              <a:t>Regulação da secreção dos hormônios T3 e T4; 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0" y="115888"/>
            <a:ext cx="5426075" cy="6696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5051425" y="115888"/>
            <a:ext cx="309721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4475163" y="1268413"/>
            <a:ext cx="18002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3971925" y="2276475"/>
            <a:ext cx="180022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3683000" y="3355975"/>
            <a:ext cx="1584325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043363" y="4292600"/>
            <a:ext cx="1655762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4475163" y="5157788"/>
            <a:ext cx="18002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5627688" y="6092825"/>
            <a:ext cx="1655762" cy="693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6924675" y="4318000"/>
            <a:ext cx="1727200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6924675" y="2276475"/>
            <a:ext cx="1727200" cy="693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2916238" y="1773238"/>
            <a:ext cx="1439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34925" y="15573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Termorreceptores centrais</a:t>
            </a:r>
          </a:p>
        </p:txBody>
      </p:sp>
      <p:sp>
        <p:nvSpPr>
          <p:cNvPr id="267284" name="Line 20"/>
          <p:cNvSpPr>
            <a:spLocks noChangeShapeType="1"/>
          </p:cNvSpPr>
          <p:nvPr/>
        </p:nvSpPr>
        <p:spPr bwMode="auto">
          <a:xfrm>
            <a:off x="2916238" y="2636838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34925" y="24209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H. liberador da tireotropina </a:t>
            </a:r>
          </a:p>
        </p:txBody>
      </p:sp>
      <p:sp>
        <p:nvSpPr>
          <p:cNvPr id="267286" name="Line 22"/>
          <p:cNvSpPr>
            <a:spLocks noChangeShapeType="1"/>
          </p:cNvSpPr>
          <p:nvPr/>
        </p:nvSpPr>
        <p:spPr bwMode="auto">
          <a:xfrm>
            <a:off x="2916238" y="4724400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1476375" y="45085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Tireotropina </a:t>
            </a:r>
          </a:p>
        </p:txBody>
      </p:sp>
      <p:sp>
        <p:nvSpPr>
          <p:cNvPr id="267288" name="Line 24"/>
          <p:cNvSpPr>
            <a:spLocks noChangeShapeType="1"/>
          </p:cNvSpPr>
          <p:nvPr/>
        </p:nvSpPr>
        <p:spPr bwMode="auto">
          <a:xfrm>
            <a:off x="2916238" y="6518275"/>
            <a:ext cx="2592387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7289" name="Text Box 25"/>
          <p:cNvSpPr txBox="1">
            <a:spLocks noChangeArrowheads="1"/>
          </p:cNvSpPr>
          <p:nvPr/>
        </p:nvSpPr>
        <p:spPr bwMode="auto">
          <a:xfrm>
            <a:off x="1908175" y="63023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</a:rPr>
              <a:t>T3 e T4 </a:t>
            </a:r>
          </a:p>
        </p:txBody>
      </p:sp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3708400" y="3357563"/>
            <a:ext cx="1584325" cy="649287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91" name="Rectangle 27"/>
          <p:cNvSpPr>
            <a:spLocks noChangeArrowheads="1"/>
          </p:cNvSpPr>
          <p:nvPr/>
        </p:nvSpPr>
        <p:spPr bwMode="auto">
          <a:xfrm>
            <a:off x="5580063" y="6092825"/>
            <a:ext cx="1655762" cy="693738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92" name="Rectangle 28"/>
          <p:cNvSpPr>
            <a:spLocks noChangeArrowheads="1"/>
          </p:cNvSpPr>
          <p:nvPr/>
        </p:nvSpPr>
        <p:spPr bwMode="auto">
          <a:xfrm>
            <a:off x="6948488" y="2276475"/>
            <a:ext cx="1584325" cy="649288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6948488" y="4365625"/>
            <a:ext cx="1655762" cy="693738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5003800" y="115888"/>
            <a:ext cx="3097213" cy="936625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7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7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7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3" grpId="0" animBg="1"/>
      <p:bldP spid="267274" grpId="0" animBg="1"/>
      <p:bldP spid="267275" grpId="0" animBg="1"/>
      <p:bldP spid="267276" grpId="0" animBg="1"/>
      <p:bldP spid="267277" grpId="0" animBg="1"/>
      <p:bldP spid="267278" grpId="0" animBg="1"/>
      <p:bldP spid="267279" grpId="0" animBg="1"/>
      <p:bldP spid="267280" grpId="0" animBg="1"/>
      <p:bldP spid="267281" grpId="0" animBg="1"/>
      <p:bldP spid="267282" grpId="0" animBg="1"/>
      <p:bldP spid="267283" grpId="0"/>
      <p:bldP spid="267284" grpId="0" animBg="1"/>
      <p:bldP spid="267285" grpId="0"/>
      <p:bldP spid="267286" grpId="0" animBg="1"/>
      <p:bldP spid="267287" grpId="0"/>
      <p:bldP spid="267288" grpId="0" animBg="1"/>
      <p:bldP spid="267289" grpId="0"/>
      <p:bldP spid="267290" grpId="0" animBg="1"/>
      <p:bldP spid="267291" grpId="0" animBg="1"/>
      <p:bldP spid="267292" grpId="0" animBg="1"/>
      <p:bldP spid="267293" grpId="0" animBg="1"/>
      <p:bldP spid="267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187450" y="1255713"/>
            <a:ext cx="68199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Disfunções da secreção de T3 e T4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2222500"/>
            <a:ext cx="8424862" cy="3654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800" b="1">
                <a:solidFill>
                  <a:srgbClr val="FFCC00"/>
                </a:solidFill>
              </a:rPr>
              <a:t> Hipotireoidismo: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pt-BR" sz="2400" b="1">
                <a:solidFill>
                  <a:srgbClr val="FFFF00"/>
                </a:solidFill>
              </a:rPr>
              <a:t> Causas: </a:t>
            </a:r>
            <a:r>
              <a:rPr lang="pt-BR" sz="2400" b="1">
                <a:solidFill>
                  <a:schemeClr val="bg1"/>
                </a:solidFill>
              </a:rPr>
              <a:t>deficiência de iodo e inflamação da tireóide, o que provoca diminuição da secreção de T3 e T4 na própria glândula. Além disso, também pode ser provocado pela deficiência da secreção de tireotropina pela hipófise anterior</a:t>
            </a:r>
            <a:r>
              <a:rPr lang="pt-BR" sz="2400" b="1">
                <a:solidFill>
                  <a:srgbClr val="FFFF00"/>
                </a:solidFill>
              </a:rPr>
              <a:t>; 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>
                  <a:solidFill>
                    <a:schemeClr val="bg1"/>
                  </a:solidFill>
                </a:rPr>
                <a:t>Escola de Educação Física e Esporte de Ribeirão Preto (EEFERP)</a:t>
              </a:r>
              <a:r>
                <a:rPr lang="pt-BR" b="1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6370638" y="3668713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660066"/>
                </a:solidFill>
              </a:rPr>
              <a:t>Hipófise anterior</a:t>
            </a:r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 flipH="1" flipV="1">
            <a:off x="6732588" y="3355975"/>
            <a:ext cx="574675" cy="28892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6804025" y="1724025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00066"/>
                </a:solidFill>
              </a:rPr>
              <a:t>Hipotálamo</a:t>
            </a:r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7524750" y="1268413"/>
            <a:ext cx="71438" cy="360362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269320" name="Picture 8" descr="thyrost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208963" cy="6108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3995738" y="6508750"/>
            <a:ext cx="4938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i="1" u="sng">
                <a:solidFill>
                  <a:srgbClr val="FFFFFF"/>
                </a:solidFill>
                <a:latin typeface="Times New Roman" pitchFamily="18" charset="0"/>
                <a:hlinkClick r:id="rId3"/>
              </a:rPr>
              <a:t>http://www.colorado.edu/epob/academics/web_resources/thyroid/</a:t>
            </a:r>
            <a:r>
              <a:rPr lang="pt-BR" sz="1400" i="1" u="sng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84213" y="333375"/>
            <a:ext cx="2592387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755650" y="4797425"/>
            <a:ext cx="2089150" cy="129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156325" y="404813"/>
            <a:ext cx="2447925" cy="172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6300788" y="2420938"/>
            <a:ext cx="2303462" cy="172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6300788" y="4005263"/>
            <a:ext cx="2303462" cy="187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6659563" y="359727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660066"/>
                </a:solidFill>
              </a:rPr>
              <a:t>Hipófise anterior</a:t>
            </a:r>
          </a:p>
        </p:txBody>
      </p:sp>
      <p:sp>
        <p:nvSpPr>
          <p:cNvPr id="269328" name="Line 16"/>
          <p:cNvSpPr>
            <a:spLocks noChangeShapeType="1"/>
          </p:cNvSpPr>
          <p:nvPr/>
        </p:nvSpPr>
        <p:spPr bwMode="auto">
          <a:xfrm flipH="1" flipV="1">
            <a:off x="7021513" y="3284538"/>
            <a:ext cx="574675" cy="28892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6948488" y="1701800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olidFill>
                  <a:srgbClr val="000066"/>
                </a:solidFill>
              </a:rPr>
              <a:t>Hipotálamo</a:t>
            </a:r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 flipV="1">
            <a:off x="7669213" y="1341438"/>
            <a:ext cx="71437" cy="360362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17" grpId="0" animBg="1"/>
      <p:bldP spid="269318" grpId="0"/>
      <p:bldP spid="269319" grpId="0" animBg="1"/>
      <p:bldP spid="269322" grpId="0" animBg="1"/>
      <p:bldP spid="269323" grpId="0" animBg="1"/>
      <p:bldP spid="269324" grpId="0" animBg="1"/>
      <p:bldP spid="269325" grpId="0" animBg="1"/>
      <p:bldP spid="269326" grpId="0" animBg="1"/>
      <p:bldP spid="269327" grpId="0"/>
      <p:bldP spid="269328" grpId="0" animBg="1"/>
      <p:bldP spid="269329" grpId="0"/>
      <p:bldP spid="269330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2650</Words>
  <Application>Microsoft Office PowerPoint</Application>
  <PresentationFormat>Apresentação na tela (4:3)</PresentationFormat>
  <Paragraphs>361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Adelino</dc:creator>
  <cp:lastModifiedBy>Adelino Silva</cp:lastModifiedBy>
  <cp:revision>166</cp:revision>
  <dcterms:created xsi:type="dcterms:W3CDTF">2007-09-05T11:48:23Z</dcterms:created>
  <dcterms:modified xsi:type="dcterms:W3CDTF">2022-10-26T10:26:34Z</dcterms:modified>
</cp:coreProperties>
</file>