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258" r:id="rId4"/>
    <p:sldId id="260" r:id="rId5"/>
    <p:sldId id="261" r:id="rId6"/>
    <p:sldId id="265" r:id="rId7"/>
    <p:sldId id="267" r:id="rId8"/>
    <p:sldId id="268" r:id="rId9"/>
    <p:sldId id="269" r:id="rId10"/>
    <p:sldId id="270" r:id="rId11"/>
    <p:sldId id="274" r:id="rId12"/>
    <p:sldId id="275" r:id="rId13"/>
    <p:sldId id="281" r:id="rId14"/>
    <p:sldId id="288" r:id="rId15"/>
    <p:sldId id="279" r:id="rId16"/>
    <p:sldId id="282" r:id="rId17"/>
    <p:sldId id="283" r:id="rId18"/>
    <p:sldId id="280" r:id="rId19"/>
    <p:sldId id="285" r:id="rId20"/>
    <p:sldId id="286" r:id="rId21"/>
    <p:sldId id="276" r:id="rId22"/>
    <p:sldId id="277" r:id="rId23"/>
    <p:sldId id="287" r:id="rId2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79B4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77" autoAdjust="0"/>
  </p:normalViewPr>
  <p:slideViewPr>
    <p:cSldViewPr>
      <p:cViewPr>
        <p:scale>
          <a:sx n="71" d="100"/>
          <a:sy n="71" d="100"/>
        </p:scale>
        <p:origin x="-270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BEE93D5-6A63-43FA-B2CF-AE03D6905FF5}" type="datetimeFigureOut">
              <a:rPr lang="pt-BR"/>
              <a:pPr/>
              <a:t>18/05/2017</a:t>
            </a:fld>
            <a:endParaRPr lang="pt-BR"/>
          </a:p>
        </p:txBody>
      </p:sp>
      <p:sp>
        <p:nvSpPr>
          <p:cNvPr id="727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27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pt-BR"/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AA4D6AC1-EE3A-4C13-A20C-EE447EBE5572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5381267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D6AC1-EE3A-4C13-A20C-EE447EBE5572}" type="slidenum">
              <a:rPr lang="pt-BR" smtClean="0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02198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03D01A4-7BBD-420C-A447-AFB6FC898B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C03E16-2871-426A-A9A3-C8A08C57F2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61A984E-D8C5-45CE-82AB-5F11EBFA28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7446962" cy="576262"/>
          </a:xfrm>
        </p:spPr>
        <p:txBody>
          <a:bodyPr/>
          <a:lstStyle/>
          <a:p>
            <a:r>
              <a:rPr lang="en-US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lvl="0"/>
            <a:r>
              <a:rPr lang="en-US"/>
              <a:t>Clique para editar os estilos do texto mestre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 userDrawn="1"/>
        </p:nvSpPr>
        <p:spPr>
          <a:xfrm>
            <a:off x="395288" y="115888"/>
            <a:ext cx="8424862" cy="5762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bg1"/>
                </a:solidFill>
                <a:latin typeface="BankGothic Lt BT" pitchFamily="34" charset="0"/>
              </a:rPr>
              <a:t>Clique para editar o título</a:t>
            </a:r>
            <a:endParaRPr lang="pt-BR" sz="3200" dirty="0">
              <a:solidFill>
                <a:schemeClr val="bg1"/>
              </a:solidFill>
              <a:latin typeface="BankGothic Lt BT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3D4A003-F8F2-4B76-A502-1EFDCCDABD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94D64D8-2C17-42DE-A997-CCAD3200A5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4416D8A-DD57-4A0C-A987-BD41D8AA2D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00B085-8506-40E0-BA7D-32124C0F7C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08C32EF-39F8-4450-8F22-B9E4C50AEE9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1A5C21-ECB8-4421-93C2-B6B2D83191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5076056" y="2132856"/>
            <a:ext cx="3563888" cy="1470025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Localização de Instalações</a:t>
            </a:r>
            <a:endParaRPr lang="pt-BR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5220072" y="4365104"/>
            <a:ext cx="3600400" cy="766936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Luiz Eduardo</a:t>
            </a:r>
            <a:endParaRPr lang="pt-BR" dirty="0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45843CC-9DC7-495D-A734-159727F09F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7344816" cy="576064"/>
          </a:xfrm>
        </p:spPr>
        <p:txBody>
          <a:bodyPr/>
          <a:lstStyle/>
          <a:p>
            <a:r>
              <a:rPr lang="pt-BR" dirty="0" smtClean="0"/>
              <a:t>Clique para editar o título</a:t>
            </a:r>
            <a:endParaRPr lang="pt-BR" dirty="0"/>
          </a:p>
        </p:txBody>
      </p:sp>
      <p:sp>
        <p:nvSpPr>
          <p:cNvPr id="8" name="Espaço Reservado para Text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F33ECCF-64DB-4244-82CC-7DB8123E03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3E31750-7B4E-4004-A58D-4F1BE342867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7E0F93-EED3-41CC-AC6A-C7FF2699F7B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F453DEF-ADFE-4238-BE9C-FB0C4476E1F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87ED94F-F715-493E-9233-BB14C672E15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912A001-5884-4FD8-A23A-15BC690E9E1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2A2F25-5DD9-4DF9-99CD-036862E3A1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5017AF7-F696-44BC-A582-FCB108AE161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9347530-1653-4CF0-80F7-B21EAE443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7A5A9C9-DE99-4553-8A7C-CD1F2EA39B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6450D6-69E6-4799-A3E5-1D606E417E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DA7A43-5DD4-4E20-B0E7-3DB8BB03F0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6DB92C-CF85-4817-B84F-DAE2860A49E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C6DA081-C777-4218-B318-81E91BC8ED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355561-AD8C-4EAB-B657-826D10C58A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DBE9E2-EACE-4927-A378-D3429C496C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D99405-06E9-45DE-B781-34ADDB5112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95848-82C3-4FD1-9FAF-FBB5A1EFD11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ADD611-28FA-49C5-A9F5-032D001605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7AD2F2-46FA-4A6F-9317-CF02BDF94EF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C2FCC7A-232E-45DB-8F85-A8BA7A25722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5C7CD7-1BEB-4C36-9245-23753AA303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107504" y="115888"/>
            <a:ext cx="8928992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</a:t>
            </a:r>
          </a:p>
        </p:txBody>
      </p:sp>
      <p:pic>
        <p:nvPicPr>
          <p:cNvPr id="1029" name="Imagem 6"/>
          <p:cNvPicPr>
            <a:picLocks noChangeAspect="1"/>
          </p:cNvPicPr>
          <p:nvPr userDrawn="1"/>
        </p:nvPicPr>
        <p:blipFill>
          <a:blip r:embed="rId14" cstate="print"/>
          <a:srcRect t="11542" b="84074"/>
          <a:stretch>
            <a:fillRect/>
          </a:stretch>
        </p:blipFill>
        <p:spPr bwMode="auto">
          <a:xfrm>
            <a:off x="0" y="765175"/>
            <a:ext cx="91440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179512" y="1124744"/>
            <a:ext cx="8784976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4" name="CaixaDeTexto 3"/>
          <p:cNvSpPr txBox="1"/>
          <p:nvPr userDrawn="1"/>
        </p:nvSpPr>
        <p:spPr>
          <a:xfrm>
            <a:off x="8532440" y="6473245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F2282A7C-AB0C-4C0C-A3A0-0CB202269A9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5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0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BankGothic Lt BT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BankGothic Lt BT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BankGothic Lt BT" pitchFamily="34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BankGothic Lt BT" pitchFamily="34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BankGothic Lt BT" pitchFamily="34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BankGothic Lt BT" pitchFamily="34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BankGothic Lt BT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m 6"/>
          <p:cNvPicPr>
            <a:picLocks noChangeAspect="1"/>
          </p:cNvPicPr>
          <p:nvPr userDrawn="1"/>
        </p:nvPicPr>
        <p:blipFill>
          <a:blip r:embed="rId13" cstate="print"/>
          <a:srcRect l="1492" t="716" b="83325"/>
          <a:stretch>
            <a:fillRect/>
          </a:stretch>
        </p:blipFill>
        <p:spPr bwMode="auto">
          <a:xfrm>
            <a:off x="0" y="0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Imagem 7"/>
          <p:cNvPicPr>
            <a:picLocks noChangeAspect="1"/>
          </p:cNvPicPr>
          <p:nvPr userDrawn="1"/>
        </p:nvPicPr>
        <p:blipFill>
          <a:blip r:embed="rId13" cstate="print"/>
          <a:srcRect l="1492" t="16675" r="47163" b="2316"/>
          <a:stretch>
            <a:fillRect/>
          </a:stretch>
        </p:blipFill>
        <p:spPr bwMode="auto">
          <a:xfrm>
            <a:off x="136525" y="1158875"/>
            <a:ext cx="4694238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 txBox="1">
            <a:spLocks/>
          </p:cNvSpPr>
          <p:nvPr userDrawn="1"/>
        </p:nvSpPr>
        <p:spPr>
          <a:xfrm>
            <a:off x="395288" y="115888"/>
            <a:ext cx="8424862" cy="5762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bg1"/>
                </a:solidFill>
                <a:latin typeface="BankGothic Lt BT" pitchFamily="34" charset="0"/>
              </a:rPr>
              <a:t>Clique para editar o título</a:t>
            </a:r>
            <a:endParaRPr lang="pt-BR" sz="3200" dirty="0">
              <a:solidFill>
                <a:schemeClr val="bg1"/>
              </a:solidFill>
              <a:latin typeface="BankGothic Lt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Imagem 9"/>
          <p:cNvPicPr>
            <a:picLocks noChangeAspect="1"/>
          </p:cNvPicPr>
          <p:nvPr userDrawn="1"/>
        </p:nvPicPr>
        <p:blipFill>
          <a:blip r:embed="rId13" cstate="print"/>
          <a:srcRect l="1492" t="16595" r="20520" b="2502"/>
          <a:stretch>
            <a:fillRect/>
          </a:stretch>
        </p:blipFill>
        <p:spPr bwMode="auto">
          <a:xfrm>
            <a:off x="136525" y="1158875"/>
            <a:ext cx="7131050" cy="556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Imagem 6"/>
          <p:cNvPicPr>
            <a:picLocks noChangeAspect="1"/>
          </p:cNvPicPr>
          <p:nvPr userDrawn="1"/>
        </p:nvPicPr>
        <p:blipFill>
          <a:blip r:embed="rId14" cstate="print"/>
          <a:srcRect l="1492" t="716" b="83325"/>
          <a:stretch>
            <a:fillRect/>
          </a:stretch>
        </p:blipFill>
        <p:spPr bwMode="auto">
          <a:xfrm>
            <a:off x="0" y="0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ítulo 1"/>
          <p:cNvSpPr txBox="1">
            <a:spLocks/>
          </p:cNvSpPr>
          <p:nvPr userDrawn="1"/>
        </p:nvSpPr>
        <p:spPr>
          <a:xfrm>
            <a:off x="395288" y="115888"/>
            <a:ext cx="8424862" cy="5762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pt-BR" sz="3200" dirty="0" smtClean="0">
                <a:solidFill>
                  <a:schemeClr val="bg1"/>
                </a:solidFill>
                <a:latin typeface="BankGothic Lt BT" pitchFamily="34" charset="0"/>
              </a:rPr>
              <a:t>Clique para editar o título</a:t>
            </a:r>
            <a:endParaRPr lang="pt-BR" sz="3200" dirty="0">
              <a:solidFill>
                <a:schemeClr val="bg1"/>
              </a:solidFill>
              <a:latin typeface="BankGothic Lt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ctrTitle"/>
          </p:nvPr>
        </p:nvSpPr>
        <p:spPr bwMode="auto">
          <a:xfrm>
            <a:off x="4788024" y="2133600"/>
            <a:ext cx="3851151" cy="188634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4000" dirty="0" err="1" smtClean="0">
                <a:latin typeface="BankGothic Lt BT"/>
              </a:rPr>
              <a:t>Arduino</a:t>
            </a:r>
            <a:r>
              <a:rPr lang="pt-BR" sz="2800" dirty="0" smtClean="0">
                <a:latin typeface="BankGothic Lt BT"/>
              </a:rPr>
              <a:t/>
            </a:r>
            <a:br>
              <a:rPr lang="pt-BR" sz="2800" dirty="0" smtClean="0">
                <a:latin typeface="BankGothic Lt BT"/>
              </a:rPr>
            </a:br>
            <a:r>
              <a:rPr lang="pt-BR" sz="2800" dirty="0" smtClean="0">
                <a:latin typeface="BankGothic Lt BT"/>
              </a:rPr>
              <a:t>seu primeiro</a:t>
            </a:r>
            <a:br>
              <a:rPr lang="pt-BR" sz="2800" dirty="0" smtClean="0">
                <a:latin typeface="BankGothic Lt BT"/>
              </a:rPr>
            </a:br>
            <a:r>
              <a:rPr lang="pt-BR" sz="2800" dirty="0" err="1" smtClean="0">
                <a:latin typeface="BankGothic Lt BT"/>
              </a:rPr>
              <a:t>microcontrolador</a:t>
            </a:r>
            <a:endParaRPr lang="pt-BR" sz="2800" dirty="0" smtClean="0">
              <a:latin typeface="BankGothic Lt B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923928" y="5989930"/>
            <a:ext cx="180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PMR3100-2017</a:t>
            </a:r>
            <a:endParaRPr lang="pt-BR" dirty="0" smtClean="0"/>
          </a:p>
        </p:txBody>
      </p:sp>
      <p:pic>
        <p:nvPicPr>
          <p:cNvPr id="1026" name="Picture 2" descr="https://encrypted-tbn0.gstatic.com/images?q=tbn:ANd9GcQUrz4p2EJfo-fzZ06rvo3MFRD_ZKJyUagzKStJzc_jZ8qdSqX1SciekOp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337" y="2708920"/>
            <a:ext cx="3286125" cy="1390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81168" cy="576262"/>
          </a:xfrm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1.Comunicação com a console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 smtClean="0"/>
              <a:t>Este experimento visa permitir que se verifique que a instalação o ambiente de programação do </a:t>
            </a:r>
            <a:r>
              <a:rPr lang="pt-BR" sz="2000" dirty="0" err="1" smtClean="0"/>
              <a:t>Arduino</a:t>
            </a:r>
            <a:r>
              <a:rPr lang="pt-BR" sz="2000" dirty="0" smtClean="0"/>
              <a:t> está funcionando corretamente no seu computador.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r>
              <a:rPr lang="pt-BR" sz="2000" dirty="0" smtClean="0"/>
              <a:t>Visa também fazer com que você aprenda como usar as funções:</a:t>
            </a:r>
          </a:p>
          <a:p>
            <a:r>
              <a:rPr lang="pt-BR" sz="2000" dirty="0" smtClean="0"/>
              <a:t>Serial.read() : permite que você use o teclado do PC para mandar inputs para o </a:t>
            </a:r>
            <a:r>
              <a:rPr lang="pt-BR" sz="2000" dirty="0" err="1" smtClean="0"/>
              <a:t>Arduíno</a:t>
            </a:r>
            <a:endParaRPr lang="pt-BR" sz="2000" dirty="0" smtClean="0"/>
          </a:p>
          <a:p>
            <a:r>
              <a:rPr lang="pt-BR" sz="2000" dirty="0" err="1" smtClean="0"/>
              <a:t>Serial.write</a:t>
            </a:r>
            <a:r>
              <a:rPr lang="pt-BR" sz="2000" dirty="0" smtClean="0"/>
              <a:t>() : permite que o </a:t>
            </a:r>
            <a:r>
              <a:rPr lang="pt-BR" sz="2000" dirty="0" err="1" smtClean="0"/>
              <a:t>Arduíno</a:t>
            </a:r>
            <a:r>
              <a:rPr lang="pt-BR" sz="2000" dirty="0" smtClean="0"/>
              <a:t> “escreva” na tela do PC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41757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81168" cy="576262"/>
          </a:xfrm>
          <a:solidFill>
            <a:schemeClr val="bg1"/>
          </a:solidFill>
        </p:spPr>
        <p:txBody>
          <a:bodyPr/>
          <a:lstStyle/>
          <a:p>
            <a:r>
              <a:rPr lang="pt-BR" dirty="0" smtClean="0"/>
              <a:t>Procedimento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Conecte o cabo USB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Verifique que o </a:t>
            </a:r>
            <a:r>
              <a:rPr lang="pt-BR" sz="2000" dirty="0" err="1" smtClean="0"/>
              <a:t>Arduino</a:t>
            </a:r>
            <a:r>
              <a:rPr lang="pt-BR" sz="2000" dirty="0" smtClean="0"/>
              <a:t> é reconhecido</a:t>
            </a:r>
          </a:p>
          <a:p>
            <a:pPr marL="857250" lvl="1" indent="-457200">
              <a:buFont typeface="+mj-lt"/>
              <a:buAutoNum type="arabicPeriod"/>
            </a:pPr>
            <a:r>
              <a:rPr lang="pt-BR" sz="1600" dirty="0" smtClean="0"/>
              <a:t> Painel de Controle/Gerenciador de dispositivos/</a:t>
            </a:r>
            <a:r>
              <a:rPr lang="pt-BR" sz="1600" dirty="0" err="1" smtClean="0"/>
              <a:t>CoM&amp;LPT</a:t>
            </a:r>
            <a:endParaRPr lang="pt-BR" sz="1600" dirty="0" smtClean="0"/>
          </a:p>
          <a:p>
            <a:pPr marL="857250" lvl="1" indent="-457200">
              <a:buFont typeface="+mj-lt"/>
              <a:buAutoNum type="arabicPeriod"/>
            </a:pPr>
            <a:r>
              <a:rPr lang="pt-BR" sz="1600" dirty="0" smtClean="0"/>
              <a:t>se </a:t>
            </a:r>
            <a:r>
              <a:rPr lang="pt-BR" sz="1600" dirty="0"/>
              <a:t>não </a:t>
            </a:r>
            <a:r>
              <a:rPr lang="pt-BR" sz="1600" dirty="0" smtClean="0"/>
              <a:t>for, instalar o driver (clique direito em drivers/arduino.inf)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Inicie a IDE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Verifique se:</a:t>
            </a:r>
          </a:p>
          <a:p>
            <a:pPr marL="857250" lvl="1" indent="-457200">
              <a:buFont typeface="+mj-lt"/>
              <a:buAutoNum type="arabicPeriod"/>
            </a:pPr>
            <a:r>
              <a:rPr lang="pt-BR" sz="1600" dirty="0" smtClean="0"/>
              <a:t>A porta serial está correta (Tools/Serial </a:t>
            </a:r>
            <a:r>
              <a:rPr lang="pt-BR" sz="1600" dirty="0" err="1" smtClean="0"/>
              <a:t>Port</a:t>
            </a:r>
            <a:r>
              <a:rPr lang="pt-BR" sz="1600" dirty="0" smtClean="0"/>
              <a:t>)</a:t>
            </a:r>
          </a:p>
          <a:p>
            <a:pPr marL="857250" lvl="1" indent="-457200">
              <a:buFont typeface="+mj-lt"/>
              <a:buAutoNum type="arabicPeriod"/>
            </a:pPr>
            <a:r>
              <a:rPr lang="pt-BR" sz="1600" dirty="0" smtClean="0"/>
              <a:t>O modelo de </a:t>
            </a:r>
            <a:r>
              <a:rPr lang="pt-BR" sz="1600" dirty="0" err="1" smtClean="0"/>
              <a:t>Arduino</a:t>
            </a:r>
            <a:r>
              <a:rPr lang="pt-BR" sz="1600" dirty="0" smtClean="0"/>
              <a:t> está correto (Tools/</a:t>
            </a:r>
            <a:r>
              <a:rPr lang="pt-BR" sz="1600" dirty="0" err="1" smtClean="0"/>
              <a:t>Board</a:t>
            </a:r>
            <a:r>
              <a:rPr lang="pt-BR" sz="1600" dirty="0" smtClean="0"/>
              <a:t>)</a:t>
            </a:r>
            <a:endParaRPr lang="pt-BR" sz="2000" dirty="0"/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Digite o programa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Execute o programa</a:t>
            </a:r>
          </a:p>
          <a:p>
            <a:pPr marL="857250" lvl="1" indent="-457200">
              <a:buFont typeface="+mj-lt"/>
              <a:buAutoNum type="arabicPeriod"/>
            </a:pPr>
            <a:r>
              <a:rPr lang="pt-BR" sz="1600" dirty="0" smtClean="0"/>
              <a:t>Note que o programa é compilado (</a:t>
            </a:r>
            <a:r>
              <a:rPr lang="pt-BR" sz="1600" dirty="0" err="1" smtClean="0"/>
              <a:t>Compiling</a:t>
            </a:r>
            <a:r>
              <a:rPr lang="pt-BR" sz="1600" dirty="0" smtClean="0"/>
              <a:t> Sketch)</a:t>
            </a:r>
          </a:p>
          <a:p>
            <a:pPr marL="857250" lvl="1" indent="-457200">
              <a:buFont typeface="+mj-lt"/>
              <a:buAutoNum type="arabicPeriod"/>
            </a:pPr>
            <a:r>
              <a:rPr lang="pt-BR" sz="1600" dirty="0" smtClean="0"/>
              <a:t>Note que o programa é enviado (</a:t>
            </a:r>
            <a:r>
              <a:rPr lang="pt-BR" sz="1600" dirty="0" err="1" smtClean="0"/>
              <a:t>Uploading</a:t>
            </a:r>
            <a:r>
              <a:rPr lang="pt-BR" sz="1600" dirty="0" smtClean="0"/>
              <a:t>...)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Abra o terminal (Tools/Serial Monitor)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000" dirty="0" smtClean="0"/>
              <a:t>Envie algo para o </a:t>
            </a:r>
            <a:r>
              <a:rPr lang="pt-BR" sz="2000" dirty="0" err="1" smtClean="0"/>
              <a:t>Arduino</a:t>
            </a:r>
            <a:r>
              <a:rPr lang="pt-BR" sz="2000" dirty="0" smtClean="0"/>
              <a:t> e veja o eco</a:t>
            </a:r>
          </a:p>
          <a:p>
            <a:pPr marL="0" indent="0">
              <a:buNone/>
            </a:pPr>
            <a:endParaRPr lang="pt-BR" sz="2000" dirty="0" smtClean="0"/>
          </a:p>
          <a:p>
            <a:pPr marL="457200" indent="-457200">
              <a:buFont typeface="+mj-lt"/>
              <a:buAutoNum type="arabicPeriod"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8316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</a:t>
            </a:r>
            <a:endParaRPr lang="pt-BR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19256" cy="53285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caracter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lido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SERVO 2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setup () {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configure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usb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-serial (debug)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(9600);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while(!Serial) {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; // wait for serial port to connect.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end of setup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("Setup completed");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loop() { // run over and over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read char from debug serial or from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bluetooth</a:t>
            </a: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Serial.available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&gt; 0) {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Serial.read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Serial.write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// loop</a:t>
            </a:r>
          </a:p>
          <a:p>
            <a:pPr marL="0" indent="0">
              <a:buNone/>
            </a:pP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114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81168" cy="576262"/>
          </a:xfrm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2.Acionando LED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 smtClean="0"/>
              <a:t>Neste experimento, você vai aprender a ligar/desligar um LED. Na realidade, com este mesmo princípio, você poderá ligar/desligar motores, relés e qualquer outro dispositivo.</a:t>
            </a:r>
          </a:p>
          <a:p>
            <a:pPr marL="457200" indent="-457200">
              <a:buFont typeface="+mj-lt"/>
              <a:buAutoNum type="arabicPeriod"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="" xmlns:p14="http://schemas.microsoft.com/office/powerpoint/2010/main" val="194963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Conexões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 smtClean="0"/>
              <a:t>Conecte o LED (fornecido) no Pino 13 (LID maior) e no terra (LID menor)</a:t>
            </a:r>
          </a:p>
          <a:p>
            <a:pPr marL="0" indent="0">
              <a:buNone/>
            </a:pPr>
            <a:r>
              <a:rPr lang="pt-BR" sz="1600" dirty="0" smtClean="0"/>
              <a:t>(LID == “perninha”)</a:t>
            </a:r>
            <a:endParaRPr lang="pt-B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014856"/>
            <a:ext cx="5400600" cy="373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842161" y="2672916"/>
            <a:ext cx="106811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665173" y="2492896"/>
            <a:ext cx="106811" cy="6763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3947"/>
            <a:ext cx="936104" cy="124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891552" y="2672916"/>
            <a:ext cx="696062" cy="1029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665173" y="2391925"/>
            <a:ext cx="922441" cy="1029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5105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ATENÇÃO !!!</a:t>
            </a:r>
            <a:endParaRPr lang="pt-BR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14" y="3212976"/>
            <a:ext cx="2809974" cy="3021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51521" y="1412776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SEMPRE ligue o LED através de um resistor (tipicamente 470ohms).</a:t>
            </a:r>
          </a:p>
          <a:p>
            <a:r>
              <a:rPr lang="pt-BR" dirty="0" smtClean="0"/>
              <a:t>No pino 13 do </a:t>
            </a:r>
            <a:r>
              <a:rPr lang="pt-BR" dirty="0" err="1" smtClean="0"/>
              <a:t>Arduíno</a:t>
            </a:r>
            <a:r>
              <a:rPr lang="pt-BR" dirty="0" smtClean="0"/>
              <a:t>, o resistor já está na placa e por isso não é necessário um resistor adicional.</a:t>
            </a:r>
          </a:p>
          <a:p>
            <a:r>
              <a:rPr lang="pt-BR" dirty="0" smtClean="0"/>
              <a:t>Mas SOMENTE no pino 13!!</a:t>
            </a:r>
          </a:p>
        </p:txBody>
      </p:sp>
    </p:spTree>
    <p:extLst>
      <p:ext uri="{BB962C8B-B14F-4D97-AF65-F5344CB8AC3E}">
        <p14:creationId xmlns="" xmlns:p14="http://schemas.microsoft.com/office/powerpoint/2010/main" val="74610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3970784" cy="4857403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LED 13</a:t>
            </a: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setup()  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configure pins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(LED, OUTPUT);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configure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usb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-serial (debug)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(9600);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(!Serial) {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; //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for serial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port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Needed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for Leonardo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setup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("Setup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completed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// setup</a:t>
            </a: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 bwMode="auto">
          <a:xfrm>
            <a:off x="4705672" y="1268760"/>
            <a:ext cx="3970784" cy="48574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void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loop() //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run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over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and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over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// read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char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from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debug serial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or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from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bluetooth</a:t>
            </a:r>
            <a:endParaRPr kumimoji="0" lang="pt-BR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0;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(Serial.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available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() &gt; 0)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Serial.read();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//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process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commands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 s,d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== 'L')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digitalWrite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(LED, HIGH);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if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(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ch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== 'D')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digitalWrite</a:t>
            </a: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(LED, LOW);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}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} //loop</a:t>
            </a:r>
          </a:p>
        </p:txBody>
      </p:sp>
    </p:spTree>
    <p:extLst>
      <p:ext uri="{BB962C8B-B14F-4D97-AF65-F5344CB8AC3E}">
        <p14:creationId xmlns="" xmlns:p14="http://schemas.microsoft.com/office/powerpoint/2010/main" val="189580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Usando uma entrada digital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400" dirty="0" smtClean="0"/>
              <a:t>Ligue o pino 7 à terra ou 5V para mudar a entrada para “1” ou “0”</a:t>
            </a:r>
          </a:p>
          <a:p>
            <a:pPr marL="0" indent="0">
              <a:buNone/>
            </a:pPr>
            <a:endParaRPr lang="pt-BR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3014856"/>
            <a:ext cx="5400600" cy="373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842161" y="2672916"/>
            <a:ext cx="106811" cy="50405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4665173" y="2492896"/>
            <a:ext cx="106811" cy="6763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3947"/>
            <a:ext cx="936104" cy="1243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4891552" y="2672916"/>
            <a:ext cx="832576" cy="1029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665173" y="2391925"/>
            <a:ext cx="922441" cy="1029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021685" y="2831063"/>
            <a:ext cx="106811" cy="46290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6033429" y="2825316"/>
            <a:ext cx="832576" cy="10293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33749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Programa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3970784" cy="5112568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#define LED 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13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ENTRADA 7</a:t>
            </a: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entrada;</a:t>
            </a: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setup()  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configure pins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(LED, OUTPUT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(ENTRADA, INPUT);                              </a:t>
            </a: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configure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usb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-serial (debug)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(9600);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while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(!Serial) {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; //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for serial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port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connect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Needed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for Leonardo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only</a:t>
            </a: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//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of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setup</a:t>
            </a:r>
          </a:p>
          <a:p>
            <a:pPr marL="0" indent="0">
              <a:buNone/>
            </a:pP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("Setup </a:t>
            </a:r>
            <a:r>
              <a:rPr lang="pt-BR" sz="1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completed</a:t>
            </a:r>
            <a:r>
              <a:rPr lang="pt-BR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// setup</a:t>
            </a: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eta para baixo 3"/>
          <p:cNvSpPr/>
          <p:nvPr/>
        </p:nvSpPr>
        <p:spPr>
          <a:xfrm rot="5400000">
            <a:off x="3427878" y="3106669"/>
            <a:ext cx="24231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eta para baixo 4"/>
          <p:cNvSpPr/>
          <p:nvPr/>
        </p:nvSpPr>
        <p:spPr>
          <a:xfrm rot="5400000">
            <a:off x="8426134" y="2746028"/>
            <a:ext cx="24231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baixo 5"/>
          <p:cNvSpPr/>
          <p:nvPr/>
        </p:nvSpPr>
        <p:spPr>
          <a:xfrm rot="5400000">
            <a:off x="8724488" y="3620446"/>
            <a:ext cx="242316" cy="381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para baixo 6"/>
          <p:cNvSpPr/>
          <p:nvPr/>
        </p:nvSpPr>
        <p:spPr>
          <a:xfrm rot="5400000">
            <a:off x="8724488" y="4170218"/>
            <a:ext cx="242316" cy="381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 bwMode="auto">
          <a:xfrm>
            <a:off x="4705672" y="1268760"/>
            <a:ext cx="3970784" cy="51125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buNone/>
            </a:pP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loop() //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over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and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over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// read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char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debug serial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or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from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bluetooth</a:t>
            </a: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(Serial.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available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&gt; 0) {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Serial.read();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pt-BR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// read input</a:t>
            </a:r>
          </a:p>
          <a:p>
            <a:pPr marL="0" indent="0">
              <a:buNone/>
            </a:pPr>
            <a:r>
              <a:rPr lang="pt-BR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entrada = </a:t>
            </a:r>
            <a:r>
              <a:rPr lang="pt-BR" sz="1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digitalRead</a:t>
            </a:r>
            <a:r>
              <a:rPr lang="pt-BR" sz="1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(ENTRADA);</a:t>
            </a:r>
          </a:p>
          <a:p>
            <a:pPr marL="0" indent="0">
              <a:buNone/>
            </a:pPr>
            <a:endParaRPr lang="pt-BR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//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process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commands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s,d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 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'L') |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(entrada == 1) ) {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(LED, HIGH);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 (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'D') |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(entrada == 0) ) {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pt-BR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(LED, LOW);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}</a:t>
            </a:r>
          </a:p>
          <a:p>
            <a:pPr marL="0" indent="0">
              <a:buNone/>
            </a:pPr>
            <a:r>
              <a:rPr lang="pt-BR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//loop</a:t>
            </a:r>
            <a:endParaRPr lang="pt-BR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421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81168" cy="576262"/>
          </a:xfrm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4.Acionando servos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 smtClean="0"/>
              <a:t>Servos de aeromodelismo são controlados por um sinal PWM (Pulse </a:t>
            </a:r>
            <a:r>
              <a:rPr lang="pt-BR" sz="2000" dirty="0" err="1" smtClean="0"/>
              <a:t>Width</a:t>
            </a:r>
            <a:r>
              <a:rPr lang="pt-BR" sz="2000" dirty="0" smtClean="0"/>
              <a:t> </a:t>
            </a:r>
            <a:r>
              <a:rPr lang="pt-BR" sz="2000" dirty="0" err="1" smtClean="0"/>
              <a:t>Modulation</a:t>
            </a:r>
            <a:r>
              <a:rPr lang="pt-BR" sz="2000" dirty="0" smtClean="0"/>
              <a:t>) de período 20ms e largura entre 1ms a 2ms. A largura define a posição do servo, entre 0 grau(1ms) e seu valor máximo (2ms), em geral, 120 graus</a:t>
            </a:r>
          </a:p>
          <a:p>
            <a:pPr marL="0" indent="0">
              <a:buNone/>
            </a:pPr>
            <a:endParaRPr lang="pt-BR" sz="2000" dirty="0" smtClean="0"/>
          </a:p>
          <a:p>
            <a:pPr marL="457200" indent="-457200">
              <a:buFont typeface="+mj-lt"/>
              <a:buAutoNum type="arabicPeriod"/>
            </a:pP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3140968"/>
            <a:ext cx="574357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798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1.Arduino</a:t>
            </a:r>
          </a:p>
          <a:p>
            <a:pPr marL="0" indent="0">
              <a:buNone/>
            </a:pPr>
            <a:r>
              <a:rPr lang="pt-BR" dirty="0" smtClean="0"/>
              <a:t>2.Prática</a:t>
            </a:r>
          </a:p>
        </p:txBody>
      </p:sp>
    </p:spTree>
    <p:extLst>
      <p:ext uri="{BB962C8B-B14F-4D97-AF65-F5344CB8AC3E}">
        <p14:creationId xmlns="" xmlns:p14="http://schemas.microsoft.com/office/powerpoint/2010/main" val="255555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Conexões</a:t>
            </a: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129" y="1988840"/>
            <a:ext cx="5400600" cy="3732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156176" y="1484784"/>
            <a:ext cx="106811" cy="64529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3875273" y="1232451"/>
            <a:ext cx="106811" cy="89763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4716016" y="5601702"/>
            <a:ext cx="106811" cy="67633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 descr="Recorte de Tela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924944"/>
            <a:ext cx="1272650" cy="754445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7380313" y="1196752"/>
            <a:ext cx="113712" cy="19414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3928678" y="1196752"/>
            <a:ext cx="3451099" cy="7200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7020272" y="1484784"/>
            <a:ext cx="113712" cy="201344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6156176" y="1424236"/>
            <a:ext cx="977808" cy="605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 flipV="1">
            <a:off x="7090067" y="3428999"/>
            <a:ext cx="347102" cy="6923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822826" y="6165304"/>
            <a:ext cx="2771107" cy="9790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7487123" y="3861048"/>
            <a:ext cx="106811" cy="236244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/>
          <p:cNvSpPr/>
          <p:nvPr/>
        </p:nvSpPr>
        <p:spPr>
          <a:xfrm>
            <a:off x="7494025" y="3276250"/>
            <a:ext cx="106811" cy="12907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2782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Programa</a:t>
            </a:r>
            <a:endParaRPr lang="en-US"/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3970784" cy="532859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#include &lt;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Servo.h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#define SERVO 2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Servo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servo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buNone/>
            </a:pPr>
            <a:endParaRPr lang="en-US" sz="12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setup () {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configure pins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(SERVO, OUTPUT);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init servo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servo.attach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(SERVO);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configure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usb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-serial (debug)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(9600);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while(!Serial) {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; // wait for serial port to connect.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initialize variable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end of setup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Serial.print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("Setup completed");</a:t>
            </a:r>
          </a:p>
          <a:p>
            <a:pPr marL="0" indent="0">
              <a:buNone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 bwMode="auto">
          <a:xfrm>
            <a:off x="4705672" y="1268760"/>
            <a:ext cx="3970784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void loop() {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read char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50;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Serial.available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&gt; 0) {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Serial.read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process commands: s, d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's') {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+ 5;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&gt; 100) {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100;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if (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ch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== 'd') {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- 5;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if (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&lt; 0) {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} 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}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// set servo angle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servo.write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2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ang</a:t>
            </a: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lvl="0">
              <a:spcBef>
                <a:spcPct val="20000"/>
              </a:spcBef>
              <a:defRPr/>
            </a:pPr>
            <a:r>
              <a:rPr lang="en-US" sz="12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 // loop</a:t>
            </a:r>
            <a:endParaRPr kumimoji="0" lang="en-US" sz="1200" b="0" i="0" u="none" strike="noStrike" kern="1200" cap="none" spc="0" normalizeH="0" baseline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22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1.arduino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1.arduino</a:t>
            </a:r>
          </a:p>
          <a:p>
            <a:r>
              <a:rPr lang="pt-BR" dirty="0" smtClean="0"/>
              <a:t>2.Plataforma de desenvolvimento</a:t>
            </a:r>
          </a:p>
          <a:p>
            <a:r>
              <a:rPr lang="pt-BR" dirty="0" smtClean="0"/>
              <a:t>3.Modelo de programação</a:t>
            </a:r>
          </a:p>
        </p:txBody>
      </p:sp>
    </p:spTree>
    <p:extLst>
      <p:ext uri="{BB962C8B-B14F-4D97-AF65-F5344CB8AC3E}">
        <p14:creationId xmlns="" xmlns:p14="http://schemas.microsoft.com/office/powerpoint/2010/main" val="133192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1.Arduino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 smtClean="0"/>
              <a:t>Microprocessador : unidade de processamento de propósito geral (ex.: Intel i7)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 smtClean="0"/>
              <a:t>Microcontrolador: </a:t>
            </a:r>
            <a:r>
              <a:rPr lang="pt-BR" sz="2000" i="1" dirty="0" err="1" smtClean="0"/>
              <a:t>system-on-chip</a:t>
            </a:r>
            <a:r>
              <a:rPr lang="pt-BR" sz="2000" dirty="0" smtClean="0"/>
              <a:t> incluindo CPU, memória, entradas e saídas digitais, entradas de saídas analógicas, etc.</a:t>
            </a:r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2050" name="Picture 2" descr="http://arduino.cc/en/uploads/Main/ArduinoUno_R3_Front_450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1008"/>
            <a:ext cx="4286250" cy="2962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419872" y="3160705"/>
            <a:ext cx="3168352" cy="5853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>
            <a:noAutofit/>
          </a:bodyPr>
          <a:lstStyle/>
          <a:p>
            <a:r>
              <a:rPr lang="pt-BR" dirty="0" smtClean="0"/>
              <a:t>E/S Digital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220072" y="6170606"/>
            <a:ext cx="1800200" cy="58535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b" anchorCtr="0">
            <a:noAutofit/>
          </a:bodyPr>
          <a:lstStyle/>
          <a:p>
            <a:r>
              <a:rPr lang="pt-BR" dirty="0" smtClean="0"/>
              <a:t>E/S Analógica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302128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Arduino</a:t>
            </a:r>
            <a:r>
              <a:rPr lang="pt-BR" dirty="0" smtClean="0"/>
              <a:t> uno r3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AtMega</a:t>
            </a:r>
            <a:r>
              <a:rPr lang="pt-BR" dirty="0" smtClean="0"/>
              <a:t> 328</a:t>
            </a:r>
          </a:p>
          <a:p>
            <a:r>
              <a:rPr lang="pt-BR" dirty="0" smtClean="0"/>
              <a:t>8 bits</a:t>
            </a:r>
          </a:p>
          <a:p>
            <a:r>
              <a:rPr lang="pt-BR" dirty="0" err="1" smtClean="0"/>
              <a:t>Clock</a:t>
            </a:r>
            <a:r>
              <a:rPr lang="pt-BR" dirty="0" smtClean="0"/>
              <a:t> 20MHz</a:t>
            </a:r>
          </a:p>
          <a:p>
            <a:r>
              <a:rPr lang="pt-BR" dirty="0" smtClean="0"/>
              <a:t>32 </a:t>
            </a:r>
            <a:r>
              <a:rPr lang="pt-BR" dirty="0" err="1" smtClean="0"/>
              <a:t>kbytes</a:t>
            </a:r>
            <a:r>
              <a:rPr lang="pt-BR" dirty="0" smtClean="0"/>
              <a:t> flash (programas)</a:t>
            </a:r>
          </a:p>
          <a:p>
            <a:r>
              <a:rPr lang="pt-BR" dirty="0" smtClean="0"/>
              <a:t>2k bytes RAM (dados)</a:t>
            </a:r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46807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</a:t>
            </a:r>
            <a:r>
              <a:rPr lang="pt-BR" dirty="0" smtClean="0"/>
              <a:t>eriféricos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800" dirty="0" err="1" smtClean="0"/>
              <a:t>Two</a:t>
            </a:r>
            <a:r>
              <a:rPr lang="pt-BR" sz="1800" dirty="0" smtClean="0"/>
              <a:t> </a:t>
            </a:r>
            <a:r>
              <a:rPr lang="pt-BR" sz="1800" dirty="0"/>
              <a:t>8-bit Timer/</a:t>
            </a:r>
            <a:r>
              <a:rPr lang="pt-BR" sz="1800" dirty="0" err="1"/>
              <a:t>Counters</a:t>
            </a:r>
            <a:r>
              <a:rPr lang="pt-BR" sz="1800" dirty="0"/>
              <a:t> </a:t>
            </a:r>
            <a:r>
              <a:rPr lang="pt-BR" sz="1800" dirty="0" err="1"/>
              <a:t>with</a:t>
            </a:r>
            <a:r>
              <a:rPr lang="pt-BR" sz="1800" dirty="0"/>
              <a:t> </a:t>
            </a:r>
            <a:r>
              <a:rPr lang="pt-BR" sz="1800" dirty="0" err="1"/>
              <a:t>Separate</a:t>
            </a:r>
            <a:r>
              <a:rPr lang="pt-BR" sz="1800" dirty="0"/>
              <a:t> </a:t>
            </a:r>
            <a:r>
              <a:rPr lang="pt-BR" sz="1800" dirty="0" err="1"/>
              <a:t>Prescaler</a:t>
            </a:r>
            <a:r>
              <a:rPr lang="pt-BR" sz="1800" dirty="0"/>
              <a:t> </a:t>
            </a:r>
            <a:r>
              <a:rPr lang="pt-BR" sz="1800" dirty="0" err="1"/>
              <a:t>and</a:t>
            </a:r>
            <a:r>
              <a:rPr lang="pt-BR" sz="1800" dirty="0"/>
              <a:t> Compare </a:t>
            </a:r>
            <a:r>
              <a:rPr lang="pt-BR" sz="1800" dirty="0" err="1"/>
              <a:t>Mode</a:t>
            </a:r>
            <a:endParaRPr lang="pt-BR" sz="1800" dirty="0"/>
          </a:p>
          <a:p>
            <a:r>
              <a:rPr lang="pt-BR" sz="1800" dirty="0" err="1" smtClean="0"/>
              <a:t>One</a:t>
            </a:r>
            <a:r>
              <a:rPr lang="pt-BR" sz="1800" dirty="0" smtClean="0"/>
              <a:t> </a:t>
            </a:r>
            <a:r>
              <a:rPr lang="pt-BR" sz="1800" dirty="0"/>
              <a:t>16-bit Timer/</a:t>
            </a:r>
            <a:r>
              <a:rPr lang="pt-BR" sz="1800" dirty="0" err="1"/>
              <a:t>Counter</a:t>
            </a:r>
            <a:r>
              <a:rPr lang="pt-BR" sz="1800" dirty="0"/>
              <a:t> </a:t>
            </a:r>
            <a:r>
              <a:rPr lang="pt-BR" sz="1800" dirty="0" err="1"/>
              <a:t>with</a:t>
            </a:r>
            <a:r>
              <a:rPr lang="pt-BR" sz="1800" dirty="0"/>
              <a:t> </a:t>
            </a:r>
            <a:r>
              <a:rPr lang="pt-BR" sz="1800" dirty="0" err="1"/>
              <a:t>Separate</a:t>
            </a:r>
            <a:r>
              <a:rPr lang="pt-BR" sz="1800" dirty="0"/>
              <a:t> </a:t>
            </a:r>
            <a:r>
              <a:rPr lang="pt-BR" sz="1800" dirty="0" err="1"/>
              <a:t>Prescaler</a:t>
            </a:r>
            <a:r>
              <a:rPr lang="pt-BR" sz="1800" dirty="0"/>
              <a:t>, Compare </a:t>
            </a:r>
            <a:r>
              <a:rPr lang="pt-BR" sz="1800" dirty="0" err="1"/>
              <a:t>Mode</a:t>
            </a:r>
            <a:r>
              <a:rPr lang="pt-BR" sz="1800" dirty="0"/>
              <a:t>, </a:t>
            </a:r>
            <a:r>
              <a:rPr lang="pt-BR" sz="1800" dirty="0" err="1"/>
              <a:t>and</a:t>
            </a:r>
            <a:r>
              <a:rPr lang="pt-BR" sz="1800" dirty="0"/>
              <a:t> Capture </a:t>
            </a:r>
            <a:r>
              <a:rPr lang="pt-BR" sz="1800" dirty="0" err="1" smtClean="0"/>
              <a:t>Mode</a:t>
            </a:r>
            <a:endParaRPr lang="pt-BR" sz="1800" dirty="0"/>
          </a:p>
          <a:p>
            <a:r>
              <a:rPr lang="pt-BR" sz="1800" dirty="0" smtClean="0"/>
              <a:t>Real </a:t>
            </a:r>
            <a:r>
              <a:rPr lang="pt-BR" sz="1800" dirty="0"/>
              <a:t>Time </a:t>
            </a:r>
            <a:r>
              <a:rPr lang="pt-BR" sz="1800" dirty="0" err="1"/>
              <a:t>Counter</a:t>
            </a:r>
            <a:r>
              <a:rPr lang="pt-BR" sz="1800" dirty="0"/>
              <a:t> </a:t>
            </a:r>
            <a:r>
              <a:rPr lang="pt-BR" sz="1800" dirty="0" err="1"/>
              <a:t>with</a:t>
            </a:r>
            <a:r>
              <a:rPr lang="pt-BR" sz="1800" dirty="0"/>
              <a:t> </a:t>
            </a:r>
            <a:r>
              <a:rPr lang="pt-BR" sz="1800" dirty="0" err="1"/>
              <a:t>Separate</a:t>
            </a:r>
            <a:r>
              <a:rPr lang="pt-BR" sz="1800" dirty="0"/>
              <a:t> </a:t>
            </a:r>
            <a:r>
              <a:rPr lang="pt-BR" sz="1800" dirty="0" err="1"/>
              <a:t>Oscillator</a:t>
            </a:r>
            <a:endParaRPr lang="pt-BR" sz="1800" dirty="0"/>
          </a:p>
          <a:p>
            <a:r>
              <a:rPr lang="pt-BR" sz="1800" dirty="0" err="1" smtClean="0"/>
              <a:t>Six</a:t>
            </a:r>
            <a:r>
              <a:rPr lang="pt-BR" sz="1800" dirty="0" smtClean="0"/>
              <a:t> </a:t>
            </a:r>
            <a:r>
              <a:rPr lang="pt-BR" sz="1800" dirty="0"/>
              <a:t>PWM </a:t>
            </a:r>
            <a:r>
              <a:rPr lang="pt-BR" sz="1800" dirty="0" err="1"/>
              <a:t>Channels</a:t>
            </a:r>
            <a:endParaRPr lang="pt-BR" sz="1800" dirty="0"/>
          </a:p>
          <a:p>
            <a:r>
              <a:rPr lang="pt-BR" sz="1800" dirty="0" smtClean="0"/>
              <a:t>8-channel </a:t>
            </a:r>
            <a:r>
              <a:rPr lang="pt-BR" sz="1800" dirty="0"/>
              <a:t>10-bit </a:t>
            </a:r>
            <a:r>
              <a:rPr lang="pt-BR" sz="1800" dirty="0" smtClean="0"/>
              <a:t>ADC</a:t>
            </a:r>
            <a:endParaRPr lang="pt-BR" sz="1800" dirty="0"/>
          </a:p>
          <a:p>
            <a:r>
              <a:rPr lang="pt-BR" sz="1800" dirty="0" err="1" smtClean="0"/>
              <a:t>Programmable</a:t>
            </a:r>
            <a:r>
              <a:rPr lang="pt-BR" sz="1800" dirty="0" smtClean="0"/>
              <a:t> </a:t>
            </a:r>
            <a:r>
              <a:rPr lang="pt-BR" sz="1800" dirty="0"/>
              <a:t>Serial USART</a:t>
            </a:r>
          </a:p>
          <a:p>
            <a:r>
              <a:rPr lang="pt-BR" sz="1800" dirty="0" smtClean="0"/>
              <a:t>Master/</a:t>
            </a:r>
            <a:r>
              <a:rPr lang="pt-BR" sz="1800" dirty="0" err="1" smtClean="0"/>
              <a:t>Slave</a:t>
            </a:r>
            <a:r>
              <a:rPr lang="pt-BR" sz="1800" dirty="0" smtClean="0"/>
              <a:t> </a:t>
            </a:r>
            <a:r>
              <a:rPr lang="pt-BR" sz="1800" dirty="0"/>
              <a:t>SPI Serial Interface</a:t>
            </a:r>
          </a:p>
          <a:p>
            <a:r>
              <a:rPr lang="pt-BR" sz="1800" dirty="0" smtClean="0"/>
              <a:t>Byte-</a:t>
            </a:r>
            <a:r>
              <a:rPr lang="pt-BR" sz="1800" dirty="0" err="1" smtClean="0"/>
              <a:t>oriented</a:t>
            </a:r>
            <a:r>
              <a:rPr lang="pt-BR" sz="1800" dirty="0" smtClean="0"/>
              <a:t> </a:t>
            </a:r>
            <a:r>
              <a:rPr lang="pt-BR" sz="1800" dirty="0"/>
              <a:t>2-wire Serial Interface (Philips </a:t>
            </a:r>
            <a:r>
              <a:rPr lang="pt-BR" sz="1800" dirty="0" smtClean="0"/>
              <a:t>I2C </a:t>
            </a:r>
            <a:r>
              <a:rPr lang="pt-BR" sz="1800" dirty="0" err="1"/>
              <a:t>compatible</a:t>
            </a:r>
            <a:r>
              <a:rPr lang="pt-BR" sz="1800" dirty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25699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55074" cy="576262"/>
          </a:xfrm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2.Plataforma de desenvolvimento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986855"/>
            <a:ext cx="4829175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646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81168" cy="576262"/>
          </a:xfrm>
          <a:solidFill>
            <a:srgbClr val="F79B4F"/>
          </a:solidFill>
        </p:spPr>
        <p:txBody>
          <a:bodyPr/>
          <a:lstStyle/>
          <a:p>
            <a:r>
              <a:rPr lang="pt-BR" dirty="0" smtClean="0"/>
              <a:t>3.Modelo de Programação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000" dirty="0" smtClean="0"/>
              <a:t>Programação em Linguagem C</a:t>
            </a:r>
          </a:p>
          <a:p>
            <a:pPr marL="0" indent="0">
              <a:buNone/>
            </a:pPr>
            <a:endParaRPr lang="pt-BR" sz="2000" dirty="0" smtClean="0"/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06749"/>
            <a:ext cx="3276600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364088" y="2006005"/>
            <a:ext cx="195438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Incluir bibliotecas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436096" y="2406263"/>
            <a:ext cx="146706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Definir pinos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364088" y="2812286"/>
            <a:ext cx="203132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Declarar variáveis</a:t>
            </a:r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2915816" y="2108473"/>
            <a:ext cx="23042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2627784" y="2524254"/>
            <a:ext cx="27363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>
            <a:off x="2411760" y="2998361"/>
            <a:ext cx="28083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have direita 14"/>
          <p:cNvSpPr/>
          <p:nvPr/>
        </p:nvSpPr>
        <p:spPr>
          <a:xfrm>
            <a:off x="2195736" y="2708920"/>
            <a:ext cx="216024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827584" y="3501008"/>
            <a:ext cx="3312368" cy="237626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/>
          <p:cNvSpPr txBox="1"/>
          <p:nvPr/>
        </p:nvSpPr>
        <p:spPr>
          <a:xfrm>
            <a:off x="5436096" y="3645024"/>
            <a:ext cx="177484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Iniciar variáveis</a:t>
            </a:r>
            <a:endParaRPr lang="pt-BR" dirty="0"/>
          </a:p>
        </p:txBody>
      </p:sp>
      <p:sp>
        <p:nvSpPr>
          <p:cNvPr id="20" name="Retângulo 19"/>
          <p:cNvSpPr/>
          <p:nvPr/>
        </p:nvSpPr>
        <p:spPr>
          <a:xfrm>
            <a:off x="827584" y="6021288"/>
            <a:ext cx="3312368" cy="83671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324906" y="6021288"/>
            <a:ext cx="14285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Loop infinito</a:t>
            </a:r>
            <a:endParaRPr lang="pt-BR" dirty="0"/>
          </a:p>
        </p:txBody>
      </p:sp>
      <p:cxnSp>
        <p:nvCxnSpPr>
          <p:cNvPr id="18" name="Conector de seta reta 17"/>
          <p:cNvCxnSpPr>
            <a:endCxn id="19" idx="1"/>
          </p:cNvCxnSpPr>
          <p:nvPr/>
        </p:nvCxnSpPr>
        <p:spPr>
          <a:xfrm>
            <a:off x="4139952" y="3829690"/>
            <a:ext cx="129614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de seta reta 22"/>
          <p:cNvCxnSpPr/>
          <p:nvPr/>
        </p:nvCxnSpPr>
        <p:spPr>
          <a:xfrm>
            <a:off x="4139952" y="6205954"/>
            <a:ext cx="118495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6569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1.Prática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1.Comunicação com a console</a:t>
            </a:r>
          </a:p>
          <a:p>
            <a:r>
              <a:rPr lang="pt-BR" dirty="0" smtClean="0"/>
              <a:t>2.Acionado </a:t>
            </a:r>
            <a:r>
              <a:rPr lang="pt-BR" dirty="0" err="1" smtClean="0"/>
              <a:t>LEDs</a:t>
            </a:r>
            <a:r>
              <a:rPr lang="pt-BR" dirty="0" smtClean="0"/>
              <a:t> e saídas em geral</a:t>
            </a:r>
          </a:p>
          <a:p>
            <a:r>
              <a:rPr lang="pt-BR" dirty="0" smtClean="0"/>
              <a:t>3.Usando entradas digitais</a:t>
            </a:r>
          </a:p>
          <a:p>
            <a:r>
              <a:rPr lang="pt-BR" dirty="0"/>
              <a:t>4</a:t>
            </a:r>
            <a:r>
              <a:rPr lang="pt-BR" dirty="0" smtClean="0"/>
              <a:t>.Acionando servos</a:t>
            </a:r>
          </a:p>
        </p:txBody>
      </p:sp>
    </p:spTree>
    <p:extLst>
      <p:ext uri="{BB962C8B-B14F-4D97-AF65-F5344CB8AC3E}">
        <p14:creationId xmlns="" xmlns:p14="http://schemas.microsoft.com/office/powerpoint/2010/main" val="175831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1917</TotalTime>
  <Words>1146</Words>
  <Application>Microsoft Office PowerPoint</Application>
  <PresentationFormat>Apresentação na tela (4:3)</PresentationFormat>
  <Paragraphs>239</Paragraphs>
  <Slides>21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21</vt:i4>
      </vt:variant>
    </vt:vector>
  </HeadingPairs>
  <TitlesOfParts>
    <vt:vector size="24" baseType="lpstr">
      <vt:lpstr>Tema do Office</vt:lpstr>
      <vt:lpstr>Personalizar design</vt:lpstr>
      <vt:lpstr>1_Personalizar design</vt:lpstr>
      <vt:lpstr>Arduino seu primeiro microcontrolador</vt:lpstr>
      <vt:lpstr>Agenda</vt:lpstr>
      <vt:lpstr>1.arduino</vt:lpstr>
      <vt:lpstr>1.Arduino</vt:lpstr>
      <vt:lpstr>Arduino uno r3</vt:lpstr>
      <vt:lpstr>Periféricos</vt:lpstr>
      <vt:lpstr>2.Plataforma de desenvolvimento</vt:lpstr>
      <vt:lpstr>3.Modelo de Programação</vt:lpstr>
      <vt:lpstr>1.Prática</vt:lpstr>
      <vt:lpstr>1.Comunicação com a console</vt:lpstr>
      <vt:lpstr>Procedimento</vt:lpstr>
      <vt:lpstr>Programa</vt:lpstr>
      <vt:lpstr>2.Acionando LED</vt:lpstr>
      <vt:lpstr>Conexões</vt:lpstr>
      <vt:lpstr>ATENÇÃO !!!</vt:lpstr>
      <vt:lpstr>Programa</vt:lpstr>
      <vt:lpstr>Usando uma entrada digital</vt:lpstr>
      <vt:lpstr>Programa</vt:lpstr>
      <vt:lpstr>4.Acionando servos</vt:lpstr>
      <vt:lpstr>Conexões</vt:lpstr>
      <vt:lpstr>Programa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 Eduardo</dc:creator>
  <cp:lastModifiedBy>Fabrício Junqueira</cp:lastModifiedBy>
  <cp:revision>169</cp:revision>
  <dcterms:created xsi:type="dcterms:W3CDTF">2011-06-11T15:23:04Z</dcterms:created>
  <dcterms:modified xsi:type="dcterms:W3CDTF">2017-05-18T17:45:37Z</dcterms:modified>
</cp:coreProperties>
</file>