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3" r:id="rId3"/>
    <p:sldId id="287" r:id="rId4"/>
    <p:sldId id="352" r:id="rId5"/>
    <p:sldId id="257" r:id="rId6"/>
    <p:sldId id="353" r:id="rId7"/>
    <p:sldId id="272" r:id="rId8"/>
    <p:sldId id="273" r:id="rId9"/>
    <p:sldId id="274" r:id="rId10"/>
    <p:sldId id="354" r:id="rId11"/>
    <p:sldId id="275" r:id="rId12"/>
    <p:sldId id="355" r:id="rId13"/>
    <p:sldId id="276" r:id="rId14"/>
    <p:sldId id="281" r:id="rId15"/>
    <p:sldId id="356" r:id="rId16"/>
    <p:sldId id="277" r:id="rId17"/>
    <p:sldId id="278" r:id="rId18"/>
    <p:sldId id="359" r:id="rId19"/>
    <p:sldId id="357" r:id="rId20"/>
    <p:sldId id="279" r:id="rId21"/>
    <p:sldId id="358" r:id="rId22"/>
    <p:sldId id="347" r:id="rId23"/>
    <p:sldId id="282" r:id="rId24"/>
    <p:sldId id="360" r:id="rId25"/>
    <p:sldId id="288" r:id="rId26"/>
    <p:sldId id="289" r:id="rId27"/>
    <p:sldId id="290" r:id="rId28"/>
    <p:sldId id="292" r:id="rId29"/>
    <p:sldId id="294" r:id="rId30"/>
    <p:sldId id="296" r:id="rId31"/>
    <p:sldId id="297" r:id="rId32"/>
    <p:sldId id="348" r:id="rId33"/>
    <p:sldId id="349" r:id="rId34"/>
    <p:sldId id="351" r:id="rId35"/>
    <p:sldId id="350" r:id="rId36"/>
    <p:sldId id="298" r:id="rId37"/>
    <p:sldId id="291" r:id="rId38"/>
    <p:sldId id="361" r:id="rId39"/>
    <p:sldId id="299" r:id="rId40"/>
    <p:sldId id="300" r:id="rId41"/>
    <p:sldId id="303" r:id="rId42"/>
    <p:sldId id="304" r:id="rId43"/>
    <p:sldId id="306" r:id="rId44"/>
    <p:sldId id="307" r:id="rId45"/>
    <p:sldId id="305" r:id="rId46"/>
    <p:sldId id="308" r:id="rId47"/>
    <p:sldId id="309" r:id="rId48"/>
    <p:sldId id="310" r:id="rId49"/>
    <p:sldId id="312" r:id="rId50"/>
    <p:sldId id="313" r:id="rId51"/>
    <p:sldId id="315" r:id="rId52"/>
    <p:sldId id="316" r:id="rId53"/>
    <p:sldId id="317" r:id="rId54"/>
    <p:sldId id="320" r:id="rId55"/>
    <p:sldId id="318" r:id="rId56"/>
    <p:sldId id="319" r:id="rId57"/>
    <p:sldId id="321" r:id="rId58"/>
    <p:sldId id="322" r:id="rId59"/>
    <p:sldId id="324" r:id="rId60"/>
    <p:sldId id="327" r:id="rId61"/>
    <p:sldId id="328" r:id="rId62"/>
    <p:sldId id="329" r:id="rId63"/>
    <p:sldId id="332" r:id="rId64"/>
    <p:sldId id="283" r:id="rId65"/>
    <p:sldId id="284" r:id="rId66"/>
    <p:sldId id="342" r:id="rId67"/>
    <p:sldId id="285" r:id="rId68"/>
    <p:sldId id="270" r:id="rId69"/>
    <p:sldId id="346" r:id="rId70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alusa" initials="W" lastIdx="1" clrIdx="0">
    <p:extLst>
      <p:ext uri="{19B8F6BF-5375-455C-9EA6-DF929625EA0E}">
        <p15:presenceInfo xmlns:p15="http://schemas.microsoft.com/office/powerpoint/2012/main" userId="Walus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>
      <p:cViewPr varScale="1">
        <p:scale>
          <a:sx n="119" d="100"/>
          <a:sy n="119" d="100"/>
        </p:scale>
        <p:origin x="1888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6-05-23T10:19:24.307" idx="1">
    <p:pos x="10" y="10"/>
    <p:text/>
    <p:extLst>
      <p:ext uri="{C676402C-5697-4E1C-873F-D02D1690AC5C}">
        <p15:threadingInfo xmlns:p15="http://schemas.microsoft.com/office/powerpoint/2012/main" timeZoneBias="18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1212DC1-5853-4193-82D1-5418DBA7F82B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0024342E-4CF0-4C2E-802B-67525CA0A69B}">
      <dgm:prSet phldrT="[Texto]" custT="1"/>
      <dgm:spPr/>
      <dgm:t>
        <a:bodyPr/>
        <a:lstStyle/>
        <a:p>
          <a:r>
            <a:rPr lang="pt-BR" sz="1800" dirty="0"/>
            <a:t>Deficiência de surfactante</a:t>
          </a:r>
        </a:p>
      </dgm:t>
    </dgm:pt>
    <dgm:pt modelId="{E117C0E9-19DD-4F25-A2F3-A98C205FE157}" type="parTrans" cxnId="{4D3F308F-57D4-46F4-9ED6-55F9E11586B6}">
      <dgm:prSet/>
      <dgm:spPr/>
      <dgm:t>
        <a:bodyPr/>
        <a:lstStyle/>
        <a:p>
          <a:endParaRPr lang="pt-BR"/>
        </a:p>
      </dgm:t>
    </dgm:pt>
    <dgm:pt modelId="{8CDF37FB-5F02-4710-B1A1-1A3D682F0636}" type="sibTrans" cxnId="{4D3F308F-57D4-46F4-9ED6-55F9E11586B6}">
      <dgm:prSet/>
      <dgm:spPr/>
      <dgm:t>
        <a:bodyPr/>
        <a:lstStyle/>
        <a:p>
          <a:endParaRPr lang="pt-BR"/>
        </a:p>
      </dgm:t>
    </dgm:pt>
    <dgm:pt modelId="{3C1DCC0B-FBD8-4616-A501-78C06D5575DB}">
      <dgm:prSet phldrT="[Texto]" custT="1"/>
      <dgm:spPr/>
      <dgm:t>
        <a:bodyPr/>
        <a:lstStyle/>
        <a:p>
          <a:r>
            <a:rPr lang="pt-BR" sz="1800" dirty="0"/>
            <a:t>Atelectasia progressivas</a:t>
          </a:r>
        </a:p>
      </dgm:t>
    </dgm:pt>
    <dgm:pt modelId="{919845D7-809B-4B83-9FE7-F40F3F0FFC4A}" type="parTrans" cxnId="{FC5615AE-F826-4E48-ACEA-08713F8EE690}">
      <dgm:prSet/>
      <dgm:spPr/>
      <dgm:t>
        <a:bodyPr/>
        <a:lstStyle/>
        <a:p>
          <a:endParaRPr lang="pt-BR"/>
        </a:p>
      </dgm:t>
    </dgm:pt>
    <dgm:pt modelId="{6255AC57-0711-43BA-B834-E1196B62B64E}" type="sibTrans" cxnId="{FC5615AE-F826-4E48-ACEA-08713F8EE690}">
      <dgm:prSet/>
      <dgm:spPr/>
      <dgm:t>
        <a:bodyPr/>
        <a:lstStyle/>
        <a:p>
          <a:endParaRPr lang="pt-BR"/>
        </a:p>
      </dgm:t>
    </dgm:pt>
    <dgm:pt modelId="{5E34670C-CC27-47CE-BD1C-2A06A68B6D1E}">
      <dgm:prSet phldrT="[Texto]" custT="1"/>
      <dgm:spPr/>
      <dgm:t>
        <a:bodyPr/>
        <a:lstStyle/>
        <a:p>
          <a:r>
            <a:rPr lang="pt-BR" sz="1800" dirty="0"/>
            <a:t>Diminuição da complacência</a:t>
          </a:r>
        </a:p>
      </dgm:t>
    </dgm:pt>
    <dgm:pt modelId="{F9D10676-BCFB-40D7-A8D4-5A1B884E23EF}" type="parTrans" cxnId="{0A6829BF-820D-4CD9-9C6F-769A3F1AB771}">
      <dgm:prSet/>
      <dgm:spPr/>
      <dgm:t>
        <a:bodyPr/>
        <a:lstStyle/>
        <a:p>
          <a:endParaRPr lang="pt-BR"/>
        </a:p>
      </dgm:t>
    </dgm:pt>
    <dgm:pt modelId="{D99F2BD6-87FB-4C2A-8DB5-70EF4B84B6B8}" type="sibTrans" cxnId="{0A6829BF-820D-4CD9-9C6F-769A3F1AB771}">
      <dgm:prSet/>
      <dgm:spPr/>
      <dgm:t>
        <a:bodyPr/>
        <a:lstStyle/>
        <a:p>
          <a:endParaRPr lang="pt-BR"/>
        </a:p>
      </dgm:t>
    </dgm:pt>
    <dgm:pt modelId="{B56C138B-9665-42E8-9250-11C0A6976321}">
      <dgm:prSet phldrT="[Texto]" custT="1"/>
      <dgm:spPr/>
      <dgm:t>
        <a:bodyPr/>
        <a:lstStyle/>
        <a:p>
          <a:r>
            <a:rPr lang="pt-BR" sz="1800" dirty="0"/>
            <a:t>Shunt pulmonar</a:t>
          </a:r>
        </a:p>
      </dgm:t>
    </dgm:pt>
    <dgm:pt modelId="{C8B2A2B8-1F80-4749-A593-85C0532CE55A}" type="parTrans" cxnId="{5BCA7448-632B-4989-A171-D31A17A3F008}">
      <dgm:prSet/>
      <dgm:spPr/>
      <dgm:t>
        <a:bodyPr/>
        <a:lstStyle/>
        <a:p>
          <a:endParaRPr lang="pt-BR"/>
        </a:p>
      </dgm:t>
    </dgm:pt>
    <dgm:pt modelId="{54B87E80-F1C2-4EC8-B4CA-D65FBA0FB296}" type="sibTrans" cxnId="{5BCA7448-632B-4989-A171-D31A17A3F008}">
      <dgm:prSet/>
      <dgm:spPr/>
      <dgm:t>
        <a:bodyPr/>
        <a:lstStyle/>
        <a:p>
          <a:endParaRPr lang="pt-BR"/>
        </a:p>
      </dgm:t>
    </dgm:pt>
    <dgm:pt modelId="{4BF0C24C-E0A4-4805-B7C6-FDC6542CF011}">
      <dgm:prSet phldrT="[Texto]" custT="1"/>
      <dgm:spPr/>
      <dgm:t>
        <a:bodyPr/>
        <a:lstStyle/>
        <a:p>
          <a:r>
            <a:rPr lang="pt-BR" sz="1800" dirty="0"/>
            <a:t>Hipoxemia, hipercapnia e acidose</a:t>
          </a:r>
        </a:p>
      </dgm:t>
    </dgm:pt>
    <dgm:pt modelId="{9B4F0D46-2730-41B2-BCBE-D12F892E0B16}" type="parTrans" cxnId="{A8694BDB-C0E8-4927-99B8-F8CC482C04C6}">
      <dgm:prSet/>
      <dgm:spPr/>
      <dgm:t>
        <a:bodyPr/>
        <a:lstStyle/>
        <a:p>
          <a:endParaRPr lang="pt-BR"/>
        </a:p>
      </dgm:t>
    </dgm:pt>
    <dgm:pt modelId="{55D19A6D-38BA-4535-AEC9-86EA2A56A4C9}" type="sibTrans" cxnId="{A8694BDB-C0E8-4927-99B8-F8CC482C04C6}">
      <dgm:prSet/>
      <dgm:spPr/>
      <dgm:t>
        <a:bodyPr/>
        <a:lstStyle/>
        <a:p>
          <a:endParaRPr lang="pt-BR"/>
        </a:p>
      </dgm:t>
    </dgm:pt>
    <dgm:pt modelId="{D71BC591-DCEB-4CC9-A087-8A127DE00F48}">
      <dgm:prSet phldrT="[Texto]" custT="1"/>
      <dgm:spPr/>
      <dgm:t>
        <a:bodyPr/>
        <a:lstStyle/>
        <a:p>
          <a:r>
            <a:rPr lang="pt-BR" sz="1800" dirty="0"/>
            <a:t>Aumento da pressão pulmonar</a:t>
          </a:r>
        </a:p>
      </dgm:t>
    </dgm:pt>
    <dgm:pt modelId="{E34D7570-65DE-4A62-A302-E1E72A30CDA1}" type="parTrans" cxnId="{7C00FE98-44BD-43BE-B96B-CB2552D4A7FD}">
      <dgm:prSet/>
      <dgm:spPr/>
      <dgm:t>
        <a:bodyPr/>
        <a:lstStyle/>
        <a:p>
          <a:endParaRPr lang="pt-BR"/>
        </a:p>
      </dgm:t>
    </dgm:pt>
    <dgm:pt modelId="{64B82B7C-4905-4E06-BB6D-59ADE255E2CF}" type="sibTrans" cxnId="{7C00FE98-44BD-43BE-B96B-CB2552D4A7FD}">
      <dgm:prSet/>
      <dgm:spPr/>
      <dgm:t>
        <a:bodyPr/>
        <a:lstStyle/>
        <a:p>
          <a:endParaRPr lang="pt-BR"/>
        </a:p>
      </dgm:t>
    </dgm:pt>
    <dgm:pt modelId="{62955EE0-39B8-46BF-AB4E-2AF394D556ED}">
      <dgm:prSet phldrT="[Texto]" custT="1"/>
      <dgm:spPr/>
      <dgm:t>
        <a:bodyPr/>
        <a:lstStyle/>
        <a:p>
          <a:r>
            <a:rPr lang="pt-BR" sz="1800" dirty="0"/>
            <a:t>Shunt extrapulmonar</a:t>
          </a:r>
        </a:p>
      </dgm:t>
    </dgm:pt>
    <dgm:pt modelId="{A98564DA-81E8-451C-A118-BDB7AC6D5B92}" type="parTrans" cxnId="{361B3F30-40EE-45C4-AFDE-7C5C56DA84EC}">
      <dgm:prSet/>
      <dgm:spPr/>
      <dgm:t>
        <a:bodyPr/>
        <a:lstStyle/>
        <a:p>
          <a:endParaRPr lang="pt-BR"/>
        </a:p>
      </dgm:t>
    </dgm:pt>
    <dgm:pt modelId="{7CC6D340-C8EE-4591-8AD4-B88C8322FBC3}" type="sibTrans" cxnId="{361B3F30-40EE-45C4-AFDE-7C5C56DA84EC}">
      <dgm:prSet/>
      <dgm:spPr/>
      <dgm:t>
        <a:bodyPr/>
        <a:lstStyle/>
        <a:p>
          <a:endParaRPr lang="pt-BR"/>
        </a:p>
      </dgm:t>
    </dgm:pt>
    <dgm:pt modelId="{1C334887-4897-4BD5-B2B8-8307F4175415}" type="pres">
      <dgm:prSet presAssocID="{51212DC1-5853-4193-82D1-5418DBA7F82B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DCFB9581-C788-497B-AE80-DFCB23DD7BA8}" type="pres">
      <dgm:prSet presAssocID="{0024342E-4CF0-4C2E-802B-67525CA0A69B}" presName="Parent" presStyleLbl="node0" presStyleIdx="0" presStyleCnt="1">
        <dgm:presLayoutVars>
          <dgm:chMax val="6"/>
          <dgm:chPref val="6"/>
        </dgm:presLayoutVars>
      </dgm:prSet>
      <dgm:spPr/>
    </dgm:pt>
    <dgm:pt modelId="{33E6EF4A-9D7A-4E76-A5F9-D9377371051E}" type="pres">
      <dgm:prSet presAssocID="{3C1DCC0B-FBD8-4616-A501-78C06D5575DB}" presName="Accent1" presStyleCnt="0"/>
      <dgm:spPr/>
    </dgm:pt>
    <dgm:pt modelId="{C3E36DA1-CADA-49A3-8CA4-E643D831D89D}" type="pres">
      <dgm:prSet presAssocID="{3C1DCC0B-FBD8-4616-A501-78C06D5575DB}" presName="Accent" presStyleLbl="bgShp" presStyleIdx="0" presStyleCnt="6"/>
      <dgm:spPr/>
    </dgm:pt>
    <dgm:pt modelId="{B2E969FB-B982-4EE7-8DF0-BEE04E9921A0}" type="pres">
      <dgm:prSet presAssocID="{3C1DCC0B-FBD8-4616-A501-78C06D5575DB}" presName="Child1" presStyleLbl="node1" presStyleIdx="0" presStyleCnt="6" custScaleX="121318">
        <dgm:presLayoutVars>
          <dgm:chMax val="0"/>
          <dgm:chPref val="0"/>
          <dgm:bulletEnabled val="1"/>
        </dgm:presLayoutVars>
      </dgm:prSet>
      <dgm:spPr/>
    </dgm:pt>
    <dgm:pt modelId="{60C7B2F8-62EA-4A65-8D91-498D36623614}" type="pres">
      <dgm:prSet presAssocID="{5E34670C-CC27-47CE-BD1C-2A06A68B6D1E}" presName="Accent2" presStyleCnt="0"/>
      <dgm:spPr/>
    </dgm:pt>
    <dgm:pt modelId="{7CFDD770-9677-44FB-83E1-40D980D316F7}" type="pres">
      <dgm:prSet presAssocID="{5E34670C-CC27-47CE-BD1C-2A06A68B6D1E}" presName="Accent" presStyleLbl="bgShp" presStyleIdx="1" presStyleCnt="6"/>
      <dgm:spPr/>
    </dgm:pt>
    <dgm:pt modelId="{616BBF5B-CE7E-47E0-B2A8-B9E6B802A526}" type="pres">
      <dgm:prSet presAssocID="{5E34670C-CC27-47CE-BD1C-2A06A68B6D1E}" presName="Child2" presStyleLbl="node1" presStyleIdx="1" presStyleCnt="6" custScaleX="159631" custLinFactNeighborX="19131" custLinFactNeighborY="-4441">
        <dgm:presLayoutVars>
          <dgm:chMax val="0"/>
          <dgm:chPref val="0"/>
          <dgm:bulletEnabled val="1"/>
        </dgm:presLayoutVars>
      </dgm:prSet>
      <dgm:spPr/>
    </dgm:pt>
    <dgm:pt modelId="{3749B115-0251-4036-BE0D-A159822438F7}" type="pres">
      <dgm:prSet presAssocID="{B56C138B-9665-42E8-9250-11C0A6976321}" presName="Accent3" presStyleCnt="0"/>
      <dgm:spPr/>
    </dgm:pt>
    <dgm:pt modelId="{2F3439BB-0AB0-42BC-9E57-6B0D19FA16C4}" type="pres">
      <dgm:prSet presAssocID="{B56C138B-9665-42E8-9250-11C0A6976321}" presName="Accent" presStyleLbl="bgShp" presStyleIdx="2" presStyleCnt="6"/>
      <dgm:spPr/>
    </dgm:pt>
    <dgm:pt modelId="{680486CF-6F20-4DB4-BE12-407533286C76}" type="pres">
      <dgm:prSet presAssocID="{B56C138B-9665-42E8-9250-11C0A6976321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868AB247-F9DE-4925-9DB9-144877A06EFE}" type="pres">
      <dgm:prSet presAssocID="{4BF0C24C-E0A4-4805-B7C6-FDC6542CF011}" presName="Accent4" presStyleCnt="0"/>
      <dgm:spPr/>
    </dgm:pt>
    <dgm:pt modelId="{4EDE97A9-BDBB-40D1-B95C-873648C81061}" type="pres">
      <dgm:prSet presAssocID="{4BF0C24C-E0A4-4805-B7C6-FDC6542CF011}" presName="Accent" presStyleLbl="bgShp" presStyleIdx="3" presStyleCnt="6"/>
      <dgm:spPr/>
    </dgm:pt>
    <dgm:pt modelId="{09C7026B-699E-4DC5-A286-A46C82B53551}" type="pres">
      <dgm:prSet presAssocID="{4BF0C24C-E0A4-4805-B7C6-FDC6542CF011}" presName="Child4" presStyleLbl="node1" presStyleIdx="3" presStyleCnt="6" custScaleX="121318">
        <dgm:presLayoutVars>
          <dgm:chMax val="0"/>
          <dgm:chPref val="0"/>
          <dgm:bulletEnabled val="1"/>
        </dgm:presLayoutVars>
      </dgm:prSet>
      <dgm:spPr/>
    </dgm:pt>
    <dgm:pt modelId="{C83B0C61-399F-4506-9E70-E5290DCE5FDD}" type="pres">
      <dgm:prSet presAssocID="{D71BC591-DCEB-4CC9-A087-8A127DE00F48}" presName="Accent5" presStyleCnt="0"/>
      <dgm:spPr/>
    </dgm:pt>
    <dgm:pt modelId="{8B83AC66-CC53-4C04-8AB3-AF97B4EF6038}" type="pres">
      <dgm:prSet presAssocID="{D71BC591-DCEB-4CC9-A087-8A127DE00F48}" presName="Accent" presStyleLbl="bgShp" presStyleIdx="4" presStyleCnt="6"/>
      <dgm:spPr/>
    </dgm:pt>
    <dgm:pt modelId="{0630A176-7202-41B0-8B6C-A38E9C8D117C}" type="pres">
      <dgm:prSet presAssocID="{D71BC591-DCEB-4CC9-A087-8A127DE00F48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84A4A94F-35F6-41D6-959D-DAA68D31CFE9}" type="pres">
      <dgm:prSet presAssocID="{62955EE0-39B8-46BF-AB4E-2AF394D556ED}" presName="Accent6" presStyleCnt="0"/>
      <dgm:spPr/>
    </dgm:pt>
    <dgm:pt modelId="{A260EC60-C705-4BCA-B740-45DD7A9E2392}" type="pres">
      <dgm:prSet presAssocID="{62955EE0-39B8-46BF-AB4E-2AF394D556ED}" presName="Accent" presStyleLbl="bgShp" presStyleIdx="5" presStyleCnt="6"/>
      <dgm:spPr/>
    </dgm:pt>
    <dgm:pt modelId="{4A82A922-74B5-42AE-AE39-FBE50B254957}" type="pres">
      <dgm:prSet presAssocID="{62955EE0-39B8-46BF-AB4E-2AF394D556ED}" presName="Child6" presStyleLbl="node1" presStyleIdx="5" presStyleCnt="6" custScaleX="139876" custLinFactNeighborX="-16268" custLinFactNeighborY="-9590">
        <dgm:presLayoutVars>
          <dgm:chMax val="0"/>
          <dgm:chPref val="0"/>
          <dgm:bulletEnabled val="1"/>
        </dgm:presLayoutVars>
      </dgm:prSet>
      <dgm:spPr/>
    </dgm:pt>
  </dgm:ptLst>
  <dgm:cxnLst>
    <dgm:cxn modelId="{361B3F30-40EE-45C4-AFDE-7C5C56DA84EC}" srcId="{0024342E-4CF0-4C2E-802B-67525CA0A69B}" destId="{62955EE0-39B8-46BF-AB4E-2AF394D556ED}" srcOrd="5" destOrd="0" parTransId="{A98564DA-81E8-451C-A118-BDB7AC6D5B92}" sibTransId="{7CC6D340-C8EE-4591-8AD4-B88C8322FBC3}"/>
    <dgm:cxn modelId="{99448F42-F51A-4BD3-AF55-7E66878BB387}" type="presOf" srcId="{3C1DCC0B-FBD8-4616-A501-78C06D5575DB}" destId="{B2E969FB-B982-4EE7-8DF0-BEE04E9921A0}" srcOrd="0" destOrd="0" presId="urn:microsoft.com/office/officeart/2011/layout/HexagonRadial"/>
    <dgm:cxn modelId="{5BCA7448-632B-4989-A171-D31A17A3F008}" srcId="{0024342E-4CF0-4C2E-802B-67525CA0A69B}" destId="{B56C138B-9665-42E8-9250-11C0A6976321}" srcOrd="2" destOrd="0" parTransId="{C8B2A2B8-1F80-4749-A593-85C0532CE55A}" sibTransId="{54B87E80-F1C2-4EC8-B4CA-D65FBA0FB296}"/>
    <dgm:cxn modelId="{DA0ED25B-0CC8-4C86-9F90-D11D84F0964F}" type="presOf" srcId="{5E34670C-CC27-47CE-BD1C-2A06A68B6D1E}" destId="{616BBF5B-CE7E-47E0-B2A8-B9E6B802A526}" srcOrd="0" destOrd="0" presId="urn:microsoft.com/office/officeart/2011/layout/HexagonRadial"/>
    <dgm:cxn modelId="{303D3773-AF57-499A-A069-F902E1B481E6}" type="presOf" srcId="{4BF0C24C-E0A4-4805-B7C6-FDC6542CF011}" destId="{09C7026B-699E-4DC5-A286-A46C82B53551}" srcOrd="0" destOrd="0" presId="urn:microsoft.com/office/officeart/2011/layout/HexagonRadial"/>
    <dgm:cxn modelId="{DE14AA8B-92FC-4767-9649-688B8FBBB3BD}" type="presOf" srcId="{51212DC1-5853-4193-82D1-5418DBA7F82B}" destId="{1C334887-4897-4BD5-B2B8-8307F4175415}" srcOrd="0" destOrd="0" presId="urn:microsoft.com/office/officeart/2011/layout/HexagonRadial"/>
    <dgm:cxn modelId="{4D3F308F-57D4-46F4-9ED6-55F9E11586B6}" srcId="{51212DC1-5853-4193-82D1-5418DBA7F82B}" destId="{0024342E-4CF0-4C2E-802B-67525CA0A69B}" srcOrd="0" destOrd="0" parTransId="{E117C0E9-19DD-4F25-A2F3-A98C205FE157}" sibTransId="{8CDF37FB-5F02-4710-B1A1-1A3D682F0636}"/>
    <dgm:cxn modelId="{7C00FE98-44BD-43BE-B96B-CB2552D4A7FD}" srcId="{0024342E-4CF0-4C2E-802B-67525CA0A69B}" destId="{D71BC591-DCEB-4CC9-A087-8A127DE00F48}" srcOrd="4" destOrd="0" parTransId="{E34D7570-65DE-4A62-A302-E1E72A30CDA1}" sibTransId="{64B82B7C-4905-4E06-BB6D-59ADE255E2CF}"/>
    <dgm:cxn modelId="{ECC1519E-419B-45FD-B31C-352DBF9210EE}" type="presOf" srcId="{0024342E-4CF0-4C2E-802B-67525CA0A69B}" destId="{DCFB9581-C788-497B-AE80-DFCB23DD7BA8}" srcOrd="0" destOrd="0" presId="urn:microsoft.com/office/officeart/2011/layout/HexagonRadial"/>
    <dgm:cxn modelId="{FC5615AE-F826-4E48-ACEA-08713F8EE690}" srcId="{0024342E-4CF0-4C2E-802B-67525CA0A69B}" destId="{3C1DCC0B-FBD8-4616-A501-78C06D5575DB}" srcOrd="0" destOrd="0" parTransId="{919845D7-809B-4B83-9FE7-F40F3F0FFC4A}" sibTransId="{6255AC57-0711-43BA-B834-E1196B62B64E}"/>
    <dgm:cxn modelId="{3639ADBB-FE51-438A-AD21-17B5E9872380}" type="presOf" srcId="{62955EE0-39B8-46BF-AB4E-2AF394D556ED}" destId="{4A82A922-74B5-42AE-AE39-FBE50B254957}" srcOrd="0" destOrd="0" presId="urn:microsoft.com/office/officeart/2011/layout/HexagonRadial"/>
    <dgm:cxn modelId="{0A6829BF-820D-4CD9-9C6F-769A3F1AB771}" srcId="{0024342E-4CF0-4C2E-802B-67525CA0A69B}" destId="{5E34670C-CC27-47CE-BD1C-2A06A68B6D1E}" srcOrd="1" destOrd="0" parTransId="{F9D10676-BCFB-40D7-A8D4-5A1B884E23EF}" sibTransId="{D99F2BD6-87FB-4C2A-8DB5-70EF4B84B6B8}"/>
    <dgm:cxn modelId="{462FDFD3-3CD3-4859-83BA-84A32F03EEE3}" type="presOf" srcId="{D71BC591-DCEB-4CC9-A087-8A127DE00F48}" destId="{0630A176-7202-41B0-8B6C-A38E9C8D117C}" srcOrd="0" destOrd="0" presId="urn:microsoft.com/office/officeart/2011/layout/HexagonRadial"/>
    <dgm:cxn modelId="{A8694BDB-C0E8-4927-99B8-F8CC482C04C6}" srcId="{0024342E-4CF0-4C2E-802B-67525CA0A69B}" destId="{4BF0C24C-E0A4-4805-B7C6-FDC6542CF011}" srcOrd="3" destOrd="0" parTransId="{9B4F0D46-2730-41B2-BCBE-D12F892E0B16}" sibTransId="{55D19A6D-38BA-4535-AEC9-86EA2A56A4C9}"/>
    <dgm:cxn modelId="{F0D2A5E4-49F9-4E97-8A85-6B4F758DA5D6}" type="presOf" srcId="{B56C138B-9665-42E8-9250-11C0A6976321}" destId="{680486CF-6F20-4DB4-BE12-407533286C76}" srcOrd="0" destOrd="0" presId="urn:microsoft.com/office/officeart/2011/layout/HexagonRadial"/>
    <dgm:cxn modelId="{CDB7020B-CEDD-40B7-908F-6A0FE3FF0577}" type="presParOf" srcId="{1C334887-4897-4BD5-B2B8-8307F4175415}" destId="{DCFB9581-C788-497B-AE80-DFCB23DD7BA8}" srcOrd="0" destOrd="0" presId="urn:microsoft.com/office/officeart/2011/layout/HexagonRadial"/>
    <dgm:cxn modelId="{9C9BAC64-FCCE-4CE8-A6C6-D34866156176}" type="presParOf" srcId="{1C334887-4897-4BD5-B2B8-8307F4175415}" destId="{33E6EF4A-9D7A-4E76-A5F9-D9377371051E}" srcOrd="1" destOrd="0" presId="urn:microsoft.com/office/officeart/2011/layout/HexagonRadial"/>
    <dgm:cxn modelId="{CCE1A597-7DD9-48EA-99F6-2A36A29656EC}" type="presParOf" srcId="{33E6EF4A-9D7A-4E76-A5F9-D9377371051E}" destId="{C3E36DA1-CADA-49A3-8CA4-E643D831D89D}" srcOrd="0" destOrd="0" presId="urn:microsoft.com/office/officeart/2011/layout/HexagonRadial"/>
    <dgm:cxn modelId="{DF6240D0-BA59-461F-ABEC-81CD90AB7367}" type="presParOf" srcId="{1C334887-4897-4BD5-B2B8-8307F4175415}" destId="{B2E969FB-B982-4EE7-8DF0-BEE04E9921A0}" srcOrd="2" destOrd="0" presId="urn:microsoft.com/office/officeart/2011/layout/HexagonRadial"/>
    <dgm:cxn modelId="{E0C61F38-17EC-494B-AE5C-26B8349D3159}" type="presParOf" srcId="{1C334887-4897-4BD5-B2B8-8307F4175415}" destId="{60C7B2F8-62EA-4A65-8D91-498D36623614}" srcOrd="3" destOrd="0" presId="urn:microsoft.com/office/officeart/2011/layout/HexagonRadial"/>
    <dgm:cxn modelId="{EE4ED27C-2B5C-4E6B-AE6D-7A6C997C19F7}" type="presParOf" srcId="{60C7B2F8-62EA-4A65-8D91-498D36623614}" destId="{7CFDD770-9677-44FB-83E1-40D980D316F7}" srcOrd="0" destOrd="0" presId="urn:microsoft.com/office/officeart/2011/layout/HexagonRadial"/>
    <dgm:cxn modelId="{ACF50386-D519-4E66-A4F8-6D5AF0E288BA}" type="presParOf" srcId="{1C334887-4897-4BD5-B2B8-8307F4175415}" destId="{616BBF5B-CE7E-47E0-B2A8-B9E6B802A526}" srcOrd="4" destOrd="0" presId="urn:microsoft.com/office/officeart/2011/layout/HexagonRadial"/>
    <dgm:cxn modelId="{82A5BE62-5D21-4454-A997-2377B9134318}" type="presParOf" srcId="{1C334887-4897-4BD5-B2B8-8307F4175415}" destId="{3749B115-0251-4036-BE0D-A159822438F7}" srcOrd="5" destOrd="0" presId="urn:microsoft.com/office/officeart/2011/layout/HexagonRadial"/>
    <dgm:cxn modelId="{1606E046-9F87-422C-AB2A-C3C4966BD8AC}" type="presParOf" srcId="{3749B115-0251-4036-BE0D-A159822438F7}" destId="{2F3439BB-0AB0-42BC-9E57-6B0D19FA16C4}" srcOrd="0" destOrd="0" presId="urn:microsoft.com/office/officeart/2011/layout/HexagonRadial"/>
    <dgm:cxn modelId="{A6D1883C-E8D0-4005-BE7B-5E54A138DE7D}" type="presParOf" srcId="{1C334887-4897-4BD5-B2B8-8307F4175415}" destId="{680486CF-6F20-4DB4-BE12-407533286C76}" srcOrd="6" destOrd="0" presId="urn:microsoft.com/office/officeart/2011/layout/HexagonRadial"/>
    <dgm:cxn modelId="{98A0E9A8-6093-4428-879D-64F80367E9F1}" type="presParOf" srcId="{1C334887-4897-4BD5-B2B8-8307F4175415}" destId="{868AB247-F9DE-4925-9DB9-144877A06EFE}" srcOrd="7" destOrd="0" presId="urn:microsoft.com/office/officeart/2011/layout/HexagonRadial"/>
    <dgm:cxn modelId="{BFE11F70-D89D-47B6-8E75-608642C4ED75}" type="presParOf" srcId="{868AB247-F9DE-4925-9DB9-144877A06EFE}" destId="{4EDE97A9-BDBB-40D1-B95C-873648C81061}" srcOrd="0" destOrd="0" presId="urn:microsoft.com/office/officeart/2011/layout/HexagonRadial"/>
    <dgm:cxn modelId="{17C58420-2811-4D45-A530-FC7E0DD7B5C0}" type="presParOf" srcId="{1C334887-4897-4BD5-B2B8-8307F4175415}" destId="{09C7026B-699E-4DC5-A286-A46C82B53551}" srcOrd="8" destOrd="0" presId="urn:microsoft.com/office/officeart/2011/layout/HexagonRadial"/>
    <dgm:cxn modelId="{C23D0715-7662-4283-B6CD-AD12C1BFB66D}" type="presParOf" srcId="{1C334887-4897-4BD5-B2B8-8307F4175415}" destId="{C83B0C61-399F-4506-9E70-E5290DCE5FDD}" srcOrd="9" destOrd="0" presId="urn:microsoft.com/office/officeart/2011/layout/HexagonRadial"/>
    <dgm:cxn modelId="{876DA98B-C7ED-436C-B9E3-C1F8BC22B2C8}" type="presParOf" srcId="{C83B0C61-399F-4506-9E70-E5290DCE5FDD}" destId="{8B83AC66-CC53-4C04-8AB3-AF97B4EF6038}" srcOrd="0" destOrd="0" presId="urn:microsoft.com/office/officeart/2011/layout/HexagonRadial"/>
    <dgm:cxn modelId="{153ADE2F-2A4A-4D3E-94CF-57AE3D4809F5}" type="presParOf" srcId="{1C334887-4897-4BD5-B2B8-8307F4175415}" destId="{0630A176-7202-41B0-8B6C-A38E9C8D117C}" srcOrd="10" destOrd="0" presId="urn:microsoft.com/office/officeart/2011/layout/HexagonRadial"/>
    <dgm:cxn modelId="{564CCCDA-BD2F-410E-8172-BEB0637B2FD8}" type="presParOf" srcId="{1C334887-4897-4BD5-B2B8-8307F4175415}" destId="{84A4A94F-35F6-41D6-959D-DAA68D31CFE9}" srcOrd="11" destOrd="0" presId="urn:microsoft.com/office/officeart/2011/layout/HexagonRadial"/>
    <dgm:cxn modelId="{DD0D54FE-6975-49CF-9C52-D91C4A6E2DED}" type="presParOf" srcId="{84A4A94F-35F6-41D6-959D-DAA68D31CFE9}" destId="{A260EC60-C705-4BCA-B740-45DD7A9E2392}" srcOrd="0" destOrd="0" presId="urn:microsoft.com/office/officeart/2011/layout/HexagonRadial"/>
    <dgm:cxn modelId="{71A9A556-D987-4A3B-ABC1-226FD3FBCC98}" type="presParOf" srcId="{1C334887-4897-4BD5-B2B8-8307F4175415}" destId="{4A82A922-74B5-42AE-AE39-FBE50B254957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B9581-C788-497B-AE80-DFCB23DD7BA8}">
      <dsp:nvSpPr>
        <dsp:cNvPr id="0" name=""/>
        <dsp:cNvSpPr/>
      </dsp:nvSpPr>
      <dsp:spPr>
        <a:xfrm>
          <a:off x="3111564" y="1460075"/>
          <a:ext cx="1855819" cy="1605359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Deficiência de surfactante</a:t>
          </a:r>
        </a:p>
      </dsp:txBody>
      <dsp:txXfrm>
        <a:off x="3419099" y="1726106"/>
        <a:ext cx="1240749" cy="1073297"/>
      </dsp:txXfrm>
    </dsp:sp>
    <dsp:sp modelId="{7CFDD770-9677-44FB-83E1-40D980D316F7}">
      <dsp:nvSpPr>
        <dsp:cNvPr id="0" name=""/>
        <dsp:cNvSpPr/>
      </dsp:nvSpPr>
      <dsp:spPr>
        <a:xfrm>
          <a:off x="4273663" y="692019"/>
          <a:ext cx="700195" cy="603310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E969FB-B982-4EE7-8DF0-BEE04E9921A0}">
      <dsp:nvSpPr>
        <dsp:cNvPr id="0" name=""/>
        <dsp:cNvSpPr/>
      </dsp:nvSpPr>
      <dsp:spPr>
        <a:xfrm>
          <a:off x="3120406" y="0"/>
          <a:ext cx="1845041" cy="131569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Atelectasia progressivas</a:t>
          </a:r>
        </a:p>
      </dsp:txBody>
      <dsp:txXfrm>
        <a:off x="3399458" y="198991"/>
        <a:ext cx="1286937" cy="917715"/>
      </dsp:txXfrm>
    </dsp:sp>
    <dsp:sp modelId="{2F3439BB-0AB0-42BC-9E57-6B0D19FA16C4}">
      <dsp:nvSpPr>
        <dsp:cNvPr id="0" name=""/>
        <dsp:cNvSpPr/>
      </dsp:nvSpPr>
      <dsp:spPr>
        <a:xfrm>
          <a:off x="5090846" y="1819889"/>
          <a:ext cx="700195" cy="603310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6BBF5B-CE7E-47E0-B2A8-B9E6B802A526}">
      <dsp:nvSpPr>
        <dsp:cNvPr id="0" name=""/>
        <dsp:cNvSpPr/>
      </dsp:nvSpPr>
      <dsp:spPr>
        <a:xfrm>
          <a:off x="4514797" y="750812"/>
          <a:ext cx="2427717" cy="131569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Diminuição da complacência</a:t>
          </a:r>
        </a:p>
      </dsp:txBody>
      <dsp:txXfrm>
        <a:off x="4842405" y="928359"/>
        <a:ext cx="1772501" cy="960603"/>
      </dsp:txXfrm>
    </dsp:sp>
    <dsp:sp modelId="{4EDE97A9-BDBB-40D1-B95C-873648C81061}">
      <dsp:nvSpPr>
        <dsp:cNvPr id="0" name=""/>
        <dsp:cNvSpPr/>
      </dsp:nvSpPr>
      <dsp:spPr>
        <a:xfrm>
          <a:off x="4523178" y="3093043"/>
          <a:ext cx="700195" cy="603310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0486CF-6F20-4DB4-BE12-407533286C76}">
      <dsp:nvSpPr>
        <dsp:cNvPr id="0" name=""/>
        <dsp:cNvSpPr/>
      </dsp:nvSpPr>
      <dsp:spPr>
        <a:xfrm>
          <a:off x="4677290" y="2400118"/>
          <a:ext cx="1520831" cy="131569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Shunt pulmonar</a:t>
          </a:r>
        </a:p>
      </dsp:txBody>
      <dsp:txXfrm>
        <a:off x="4929324" y="2618157"/>
        <a:ext cx="1016763" cy="879619"/>
      </dsp:txXfrm>
    </dsp:sp>
    <dsp:sp modelId="{8B83AC66-CC53-4C04-8AB3-AF97B4EF6038}">
      <dsp:nvSpPr>
        <dsp:cNvPr id="0" name=""/>
        <dsp:cNvSpPr/>
      </dsp:nvSpPr>
      <dsp:spPr>
        <a:xfrm>
          <a:off x="3115017" y="3225201"/>
          <a:ext cx="700195" cy="603310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C7026B-699E-4DC5-A286-A46C82B53551}">
      <dsp:nvSpPr>
        <dsp:cNvPr id="0" name=""/>
        <dsp:cNvSpPr/>
      </dsp:nvSpPr>
      <dsp:spPr>
        <a:xfrm>
          <a:off x="3120406" y="3210265"/>
          <a:ext cx="1845041" cy="131569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Hipoxemia, hipercapnia e acidose</a:t>
          </a:r>
        </a:p>
      </dsp:txBody>
      <dsp:txXfrm>
        <a:off x="3399458" y="3409256"/>
        <a:ext cx="1286937" cy="917715"/>
      </dsp:txXfrm>
    </dsp:sp>
    <dsp:sp modelId="{A260EC60-C705-4BCA-B740-45DD7A9E2392}">
      <dsp:nvSpPr>
        <dsp:cNvPr id="0" name=""/>
        <dsp:cNvSpPr/>
      </dsp:nvSpPr>
      <dsp:spPr>
        <a:xfrm>
          <a:off x="2284453" y="2097783"/>
          <a:ext cx="700195" cy="603310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30A176-7202-41B0-8B6C-A38E9C8D117C}">
      <dsp:nvSpPr>
        <dsp:cNvPr id="0" name=""/>
        <dsp:cNvSpPr/>
      </dsp:nvSpPr>
      <dsp:spPr>
        <a:xfrm>
          <a:off x="1881258" y="2401023"/>
          <a:ext cx="1520831" cy="131569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Aumento da pressão pulmonar</a:t>
          </a:r>
        </a:p>
      </dsp:txBody>
      <dsp:txXfrm>
        <a:off x="2133292" y="2619062"/>
        <a:ext cx="1016763" cy="879619"/>
      </dsp:txXfrm>
    </dsp:sp>
    <dsp:sp modelId="{4A82A922-74B5-42AE-AE39-FBE50B254957}">
      <dsp:nvSpPr>
        <dsp:cNvPr id="0" name=""/>
        <dsp:cNvSpPr/>
      </dsp:nvSpPr>
      <dsp:spPr>
        <a:xfrm>
          <a:off x="1330626" y="681256"/>
          <a:ext cx="2127277" cy="131569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kern="1200" dirty="0"/>
            <a:t>Shunt extrapulmonar</a:t>
          </a:r>
        </a:p>
      </dsp:txBody>
      <dsp:txXfrm>
        <a:off x="1633197" y="868393"/>
        <a:ext cx="1522135" cy="9414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Radial Hexagonal"/>
  <dgm:desc val="Use para mostrar um processo sequencial que se relaciona com uma ideia ou tema central. Limitado a seis formas de Nível 2. Funciona melhor com pequenas quantidades de texto. O texto não utilizado não aparece, mas permanecerá disponível se você alternar os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F5B1-951E-4DD9-9CCF-32AEAD550DF0}" type="datetimeFigureOut">
              <a:rPr lang="pt-BR" smtClean="0"/>
              <a:t>20/04/2018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7151-D2A6-4F66-B646-909693CB9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40212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F5B1-951E-4DD9-9CCF-32AEAD550DF0}" type="datetimeFigureOut">
              <a:rPr lang="pt-BR" smtClean="0"/>
              <a:t>20/04/2018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7151-D2A6-4F66-B646-909693CB9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57397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F5B1-951E-4DD9-9CCF-32AEAD550DF0}" type="datetimeFigureOut">
              <a:rPr lang="pt-BR" smtClean="0"/>
              <a:t>20/04/2018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7151-D2A6-4F66-B646-909693CB9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0867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F5B1-951E-4DD9-9CCF-32AEAD550DF0}" type="datetimeFigureOut">
              <a:rPr lang="pt-BR" smtClean="0"/>
              <a:t>20/04/2018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7151-D2A6-4F66-B646-909693CB9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0134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F5B1-951E-4DD9-9CCF-32AEAD550DF0}" type="datetimeFigureOut">
              <a:rPr lang="pt-BR" smtClean="0"/>
              <a:t>20/04/2018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7151-D2A6-4F66-B646-909693CB9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921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F5B1-951E-4DD9-9CCF-32AEAD550DF0}" type="datetimeFigureOut">
              <a:rPr lang="pt-BR" smtClean="0"/>
              <a:t>20/04/2018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7151-D2A6-4F66-B646-909693CB9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3065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F5B1-951E-4DD9-9CCF-32AEAD550DF0}" type="datetimeFigureOut">
              <a:rPr lang="pt-BR" smtClean="0"/>
              <a:t>20/04/2018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7151-D2A6-4F66-B646-909693CB9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0856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F5B1-951E-4DD9-9CCF-32AEAD550DF0}" type="datetimeFigureOut">
              <a:rPr lang="pt-BR" smtClean="0"/>
              <a:t>20/04/2018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7151-D2A6-4F66-B646-909693CB9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28838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F5B1-951E-4DD9-9CCF-32AEAD550DF0}" type="datetimeFigureOut">
              <a:rPr lang="pt-BR" smtClean="0"/>
              <a:t>20/04/2018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7151-D2A6-4F66-B646-909693CB9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75464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F5B1-951E-4DD9-9CCF-32AEAD550DF0}" type="datetimeFigureOut">
              <a:rPr lang="pt-BR" smtClean="0"/>
              <a:t>20/04/2018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7151-D2A6-4F66-B646-909693CB9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7613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3BF5B1-951E-4DD9-9CCF-32AEAD550DF0}" type="datetimeFigureOut">
              <a:rPr lang="pt-BR" smtClean="0"/>
              <a:t>20/04/2018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57151-D2A6-4F66-B646-909693CB9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353350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3BF5B1-951E-4DD9-9CCF-32AEAD550DF0}" type="datetimeFigureOut">
              <a:rPr lang="pt-BR" smtClean="0"/>
              <a:t>20/04/2018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57151-D2A6-4F66-B646-909693CB93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19034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idx="4294967295"/>
          </p:nvPr>
        </p:nvSpPr>
        <p:spPr>
          <a:xfrm>
            <a:off x="611560" y="227687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t-BR" dirty="0"/>
              <a:t>Problemas respiratórios e assistência no recém nascido a termo e pretermo</a:t>
            </a:r>
          </a:p>
        </p:txBody>
      </p:sp>
    </p:spTree>
    <p:extLst>
      <p:ext uri="{BB962C8B-B14F-4D97-AF65-F5344CB8AC3E}">
        <p14:creationId xmlns:p14="http://schemas.microsoft.com/office/powerpoint/2010/main" val="325075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Vias aéreas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40638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4763"/>
            <a:ext cx="65420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9121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 surfactante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37930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409426"/>
            <a:ext cx="7962535" cy="597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520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419100"/>
            <a:ext cx="8766175" cy="602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61079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Irrigação pulmonar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Desequilíbrios de perfusão - ventilação</a:t>
            </a:r>
          </a:p>
        </p:txBody>
      </p:sp>
    </p:spTree>
    <p:extLst>
      <p:ext uri="{BB962C8B-B14F-4D97-AF65-F5344CB8AC3E}">
        <p14:creationId xmlns:p14="http://schemas.microsoft.com/office/powerpoint/2010/main" val="40373869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888" y="4763"/>
            <a:ext cx="637063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98895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738" y="508000"/>
            <a:ext cx="3944937" cy="585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04169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766888"/>
            <a:ext cx="5143500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15253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Somando-se a tudo isso....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8791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524708"/>
            <a:ext cx="4896544" cy="3653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O que é necessário para o nascimento ter sucesso?</a:t>
            </a:r>
          </a:p>
        </p:txBody>
      </p:sp>
    </p:spTree>
    <p:extLst>
      <p:ext uri="{BB962C8B-B14F-4D97-AF65-F5344CB8AC3E}">
        <p14:creationId xmlns:p14="http://schemas.microsoft.com/office/powerpoint/2010/main" val="3159428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4763"/>
            <a:ext cx="65420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861726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5382" y="260648"/>
            <a:ext cx="5346898" cy="6503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1763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Se acontece algo errado ....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 err="1"/>
              <a:t>Hipoventilação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404539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b="1" dirty="0"/>
              <a:t>HIPOVENTILAÇÃO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Ventilação incapaz de manter os níveis de CO2 dentro dos limites normais para uma determinada demanda metabólica, alterando assim os quimiorreceptores nos seios carotídeos e no sistema nervoso central, que regularão a amplitude e a frequência da respiração.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459570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Sinais de </a:t>
            </a:r>
            <a:r>
              <a:rPr lang="pt-BR" dirty="0" err="1"/>
              <a:t>hipoventilação</a:t>
            </a:r>
            <a:endParaRPr lang="pt-BR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39905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Semiologia:</a:t>
            </a:r>
            <a:br>
              <a:rPr lang="pt-BR" dirty="0"/>
            </a:br>
            <a:r>
              <a:rPr lang="pt-BR" dirty="0"/>
              <a:t>Sinais e sintomas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1628800"/>
            <a:ext cx="8229600" cy="4525963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pt-BR" sz="11200" dirty="0"/>
              <a:t>Padrão respiratório:  </a:t>
            </a:r>
            <a:r>
              <a:rPr lang="pt-BR" sz="11200" dirty="0" err="1"/>
              <a:t>Frequencia</a:t>
            </a:r>
            <a:r>
              <a:rPr lang="pt-BR" sz="11200" dirty="0"/>
              <a:t> </a:t>
            </a:r>
            <a:r>
              <a:rPr lang="pt-BR" sz="11200" dirty="0" err="1"/>
              <a:t>respiratoria</a:t>
            </a:r>
            <a:endParaRPr lang="pt-BR" sz="11200" dirty="0"/>
          </a:p>
          <a:p>
            <a:pPr marL="0" indent="0">
              <a:buNone/>
            </a:pPr>
            <a:r>
              <a:rPr lang="pt-BR" sz="11200" dirty="0"/>
              <a:t>                                      Ritmo e periodicidade </a:t>
            </a:r>
          </a:p>
          <a:p>
            <a:pPr marL="0" indent="0">
              <a:buNone/>
            </a:pPr>
            <a:endParaRPr lang="pt-BR" sz="11200" dirty="0"/>
          </a:p>
          <a:p>
            <a:pPr marL="0" indent="0">
              <a:buNone/>
            </a:pPr>
            <a:r>
              <a:rPr lang="pt-BR" sz="11200" dirty="0"/>
              <a:t>Trabalho respiratório: Batimento de asas nasais</a:t>
            </a:r>
          </a:p>
          <a:p>
            <a:pPr marL="0" indent="0">
              <a:buNone/>
            </a:pPr>
            <a:r>
              <a:rPr lang="pt-BR" sz="11200" dirty="0"/>
              <a:t>		                 Gemido expiratório</a:t>
            </a:r>
          </a:p>
          <a:p>
            <a:pPr marL="0" indent="0">
              <a:buNone/>
            </a:pPr>
            <a:r>
              <a:rPr lang="pt-BR" sz="11200" dirty="0"/>
              <a:t>                                        Head </a:t>
            </a:r>
            <a:r>
              <a:rPr lang="pt-BR" sz="11200" dirty="0" err="1"/>
              <a:t>bobbing</a:t>
            </a:r>
            <a:endParaRPr lang="pt-BR" sz="11200" dirty="0"/>
          </a:p>
          <a:p>
            <a:pPr marL="0" indent="0">
              <a:buNone/>
            </a:pPr>
            <a:r>
              <a:rPr lang="pt-BR" sz="11200" dirty="0"/>
              <a:t>                                        Retrações torácicas</a:t>
            </a:r>
          </a:p>
          <a:p>
            <a:pPr marL="0" indent="0">
              <a:buNone/>
            </a:pPr>
            <a:endParaRPr lang="pt-BR" sz="11200" dirty="0"/>
          </a:p>
          <a:p>
            <a:pPr marL="0" indent="0">
              <a:buNone/>
            </a:pPr>
            <a:r>
              <a:rPr lang="pt-BR" sz="11200" dirty="0"/>
              <a:t>Cor: Cianose</a:t>
            </a:r>
          </a:p>
          <a:p>
            <a:pPr marL="0" indent="0">
              <a:buNone/>
            </a:pPr>
            <a:r>
              <a:rPr lang="pt-BR" sz="11200" dirty="0"/>
              <a:t>				</a:t>
            </a:r>
          </a:p>
          <a:p>
            <a:pPr marL="0" indent="0">
              <a:buNone/>
            </a:pPr>
            <a:r>
              <a:rPr lang="pt-BR" dirty="0"/>
              <a:t> </a:t>
            </a:r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                                          </a:t>
            </a:r>
          </a:p>
          <a:p>
            <a:pPr marL="0" indent="0">
              <a:buNone/>
            </a:pPr>
            <a:r>
              <a:rPr lang="pt-BR" dirty="0"/>
              <a:t>  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3415664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Padrão respiratório:</a:t>
            </a:r>
            <a:br>
              <a:rPr lang="pt-BR" dirty="0"/>
            </a:br>
            <a:r>
              <a:rPr lang="pt-BR" dirty="0"/>
              <a:t>Taquipnéia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Frequência respiratória acima de 60 rpm</a:t>
            </a:r>
          </a:p>
          <a:p>
            <a:r>
              <a:rPr lang="pt-BR" dirty="0"/>
              <a:t>Sinal precoce</a:t>
            </a:r>
          </a:p>
          <a:p>
            <a:r>
              <a:rPr lang="pt-BR" dirty="0"/>
              <a:t>Alteração do volume corrente</a:t>
            </a:r>
          </a:p>
          <a:p>
            <a:r>
              <a:rPr lang="pt-BR" dirty="0"/>
              <a:t>Isolada é mais comum em doenças extra pulmonares</a:t>
            </a:r>
          </a:p>
        </p:txBody>
      </p:sp>
    </p:spTree>
    <p:extLst>
      <p:ext uri="{BB962C8B-B14F-4D97-AF65-F5344CB8AC3E}">
        <p14:creationId xmlns:p14="http://schemas.microsoft.com/office/powerpoint/2010/main" val="17981498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Padrão respiratório:</a:t>
            </a:r>
            <a:br>
              <a:rPr lang="pt-BR" dirty="0"/>
            </a:br>
            <a:r>
              <a:rPr lang="pt-BR" dirty="0" err="1"/>
              <a:t>Apnéia</a:t>
            </a:r>
            <a:r>
              <a:rPr lang="pt-BR" dirty="0"/>
              <a:t> e respiração periódica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Apnéia</a:t>
            </a:r>
            <a:r>
              <a:rPr lang="pt-BR" dirty="0"/>
              <a:t> é pausa respiratória superior a 20 segundos ou entre 10 a 15 segundos com bradicardia, cianose ou queda de saturação de oxigênio.</a:t>
            </a:r>
          </a:p>
          <a:p>
            <a:r>
              <a:rPr lang="pt-BR" dirty="0"/>
              <a:t>Respiração periódica: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578" y="4293096"/>
            <a:ext cx="6120680" cy="1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ixaDeTexto 4"/>
          <p:cNvSpPr txBox="1"/>
          <p:nvPr/>
        </p:nvSpPr>
        <p:spPr>
          <a:xfrm>
            <a:off x="2078351" y="5738022"/>
            <a:ext cx="1090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10-15 </a:t>
            </a:r>
            <a:r>
              <a:rPr lang="pt-BR" dirty="0" err="1"/>
              <a:t>seg</a:t>
            </a:r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3719695" y="5761760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5-10seg</a:t>
            </a:r>
          </a:p>
        </p:txBody>
      </p:sp>
    </p:spTree>
    <p:extLst>
      <p:ext uri="{BB962C8B-B14F-4D97-AF65-F5344CB8AC3E}">
        <p14:creationId xmlns:p14="http://schemas.microsoft.com/office/powerpoint/2010/main" val="27576006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Trabalho respiratório:</a:t>
            </a:r>
            <a:br>
              <a:rPr lang="pt-BR" dirty="0"/>
            </a:br>
            <a:r>
              <a:rPr lang="pt-BR" dirty="0"/>
              <a:t> Batimento de asas nasais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Respiração exclusivamente nasal</a:t>
            </a:r>
          </a:p>
          <a:p>
            <a:r>
              <a:rPr lang="pt-BR" dirty="0"/>
              <a:t>Abertura e fechamento cíclico das narinas durante respiração espontânea</a:t>
            </a:r>
          </a:p>
          <a:p>
            <a:r>
              <a:rPr lang="pt-BR" dirty="0"/>
              <a:t>A dilatação reduz a resistência das vias aéreas superiores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358396"/>
            <a:ext cx="22860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48796"/>
            <a:ext cx="2619375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605301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Trabalho respiratório:</a:t>
            </a:r>
            <a:br>
              <a:rPr lang="pt-BR" dirty="0"/>
            </a:br>
            <a:r>
              <a:rPr lang="pt-BR" dirty="0"/>
              <a:t>Gemido expiratório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Fechamento parcial da glote durante a expiração</a:t>
            </a:r>
          </a:p>
          <a:p>
            <a:r>
              <a:rPr lang="pt-BR" dirty="0"/>
              <a:t>Manter o CRF e prevenir colapso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33056"/>
            <a:ext cx="4171950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637781"/>
            <a:ext cx="184785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4446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Adaptação pulmonar</a:t>
            </a:r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932" y="1600200"/>
            <a:ext cx="682213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5661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Trabalho respiratório:</a:t>
            </a:r>
            <a:br>
              <a:rPr lang="pt-BR" dirty="0"/>
            </a:br>
            <a:r>
              <a:rPr lang="pt-BR" dirty="0"/>
              <a:t>Head </a:t>
            </a:r>
            <a:r>
              <a:rPr lang="pt-BR" dirty="0" err="1"/>
              <a:t>bobbing</a:t>
            </a:r>
            <a:endParaRPr lang="pt-BR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Movimento da cabeça para cima e para baixo</a:t>
            </a:r>
          </a:p>
          <a:p>
            <a:r>
              <a:rPr lang="pt-BR" dirty="0"/>
              <a:t>Contração da musculatura acessória do pescoço</a:t>
            </a: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4149080"/>
            <a:ext cx="2466975" cy="184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804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Trabalho respiratório:</a:t>
            </a:r>
            <a:br>
              <a:rPr lang="pt-BR" dirty="0"/>
            </a:br>
            <a:r>
              <a:rPr lang="pt-BR" dirty="0"/>
              <a:t>Retrações torácicas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Intercostal, subcostal, supraesternal e esternal</a:t>
            </a:r>
          </a:p>
          <a:p>
            <a:r>
              <a:rPr lang="pt-BR" dirty="0"/>
              <a:t>Complacência baixa</a:t>
            </a:r>
          </a:p>
          <a:p>
            <a:r>
              <a:rPr lang="pt-BR" dirty="0"/>
              <a:t>Excesso de pressão negativa no espaço pleural, como caixa muito complacente, retrações.</a:t>
            </a:r>
          </a:p>
          <a:p>
            <a:r>
              <a:rPr lang="pt-BR" dirty="0"/>
              <a:t>Se persiste, diafragma aumenta a força contrátil, protuindo o abdômen e devido a pressão negativa tórax desloca-se para dentro:</a:t>
            </a:r>
          </a:p>
          <a:p>
            <a:r>
              <a:rPr lang="pt-BR" dirty="0"/>
              <a:t>Respiração paradoxal</a:t>
            </a:r>
          </a:p>
        </p:txBody>
      </p:sp>
    </p:spTree>
    <p:extLst>
      <p:ext uri="{BB962C8B-B14F-4D97-AF65-F5344CB8AC3E}">
        <p14:creationId xmlns:p14="http://schemas.microsoft.com/office/powerpoint/2010/main" val="827594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1233488"/>
            <a:ext cx="5191125" cy="439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01512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1481138"/>
            <a:ext cx="5191125" cy="3895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5512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1504950"/>
            <a:ext cx="5191125" cy="384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79404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8" y="1719263"/>
            <a:ext cx="5191125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27162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Cianose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Acrocianose normal</a:t>
            </a:r>
          </a:p>
          <a:p>
            <a:r>
              <a:rPr lang="pt-BR" dirty="0"/>
              <a:t>Cianose central, envolve mucosa oral</a:t>
            </a:r>
          </a:p>
          <a:p>
            <a:r>
              <a:rPr lang="pt-BR" dirty="0"/>
              <a:t>Subjetivo</a:t>
            </a:r>
          </a:p>
        </p:txBody>
      </p:sp>
    </p:spTree>
    <p:extLst>
      <p:ext uri="{BB962C8B-B14F-4D97-AF65-F5344CB8AC3E}">
        <p14:creationId xmlns:p14="http://schemas.microsoft.com/office/powerpoint/2010/main" val="32480363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7555301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115616" y="476672"/>
            <a:ext cx="3331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/>
              <a:t>Boletim de </a:t>
            </a:r>
            <a:r>
              <a:rPr lang="pt-BR" dirty="0" err="1"/>
              <a:t>Silverman</a:t>
            </a:r>
            <a:r>
              <a:rPr lang="pt-BR" dirty="0"/>
              <a:t>-Andersen:</a:t>
            </a:r>
          </a:p>
        </p:txBody>
      </p:sp>
    </p:spTree>
    <p:extLst>
      <p:ext uri="{BB962C8B-B14F-4D97-AF65-F5344CB8AC3E}">
        <p14:creationId xmlns:p14="http://schemas.microsoft.com/office/powerpoint/2010/main" val="2247964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As patologias respiratórias...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39060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Síndrome do desconforto respiratório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RN pretermo</a:t>
            </a:r>
          </a:p>
          <a:p>
            <a:r>
              <a:rPr lang="pt-BR" dirty="0"/>
              <a:t>Produção inicia-se com 20 semanas e atinge o pico com 35 semanas</a:t>
            </a:r>
          </a:p>
          <a:p>
            <a:r>
              <a:rPr lang="pt-BR" dirty="0"/>
              <a:t>Menores que 28 semanas</a:t>
            </a:r>
          </a:p>
          <a:p>
            <a:r>
              <a:rPr lang="pt-BR" dirty="0"/>
              <a:t>Sexo masculino</a:t>
            </a:r>
          </a:p>
          <a:p>
            <a:r>
              <a:rPr lang="pt-BR" dirty="0"/>
              <a:t>Asfixia</a:t>
            </a:r>
          </a:p>
          <a:p>
            <a:pPr marL="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8897131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Características fisiológicas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Dificuldades de um recém-nascido</a:t>
            </a:r>
          </a:p>
        </p:txBody>
      </p:sp>
    </p:spTree>
    <p:extLst>
      <p:ext uri="{BB962C8B-B14F-4D97-AF65-F5344CB8AC3E}">
        <p14:creationId xmlns:p14="http://schemas.microsoft.com/office/powerpoint/2010/main" val="41104736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Causa: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Deficiência quantitativa ou qualitativa do surfactante alveolar</a:t>
            </a:r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708920"/>
            <a:ext cx="3879131" cy="3832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29141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graphicFrame>
        <p:nvGraphicFramePr>
          <p:cNvPr id="4" name="Espaço Reservado para Conteú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4949349"/>
              </p:ext>
            </p:extLst>
          </p:nvPr>
        </p:nvGraphicFramePr>
        <p:xfrm>
          <a:off x="-1260648" y="16288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Mais 5"/>
          <p:cNvSpPr/>
          <p:nvPr/>
        </p:nvSpPr>
        <p:spPr>
          <a:xfrm>
            <a:off x="5115138" y="3645024"/>
            <a:ext cx="914400" cy="91440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/>
          <p:cNvSpPr txBox="1"/>
          <p:nvPr/>
        </p:nvSpPr>
        <p:spPr>
          <a:xfrm>
            <a:off x="6029538" y="3605317"/>
            <a:ext cx="306237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dirty="0"/>
              <a:t>Maior permeabilidade</a:t>
            </a:r>
          </a:p>
          <a:p>
            <a:r>
              <a:rPr lang="pt-BR" sz="2400" dirty="0"/>
              <a:t> da membrana alvéolo-</a:t>
            </a:r>
          </a:p>
          <a:p>
            <a:r>
              <a:rPr lang="pt-BR" sz="2400" dirty="0"/>
              <a:t>capilar, contribuindo</a:t>
            </a:r>
          </a:p>
          <a:p>
            <a:r>
              <a:rPr lang="pt-BR" sz="2400" dirty="0"/>
              <a:t> para inativação do </a:t>
            </a:r>
          </a:p>
          <a:p>
            <a:r>
              <a:rPr lang="pt-BR" sz="2400" dirty="0"/>
              <a:t>surfactante</a:t>
            </a:r>
          </a:p>
        </p:txBody>
      </p:sp>
    </p:spTree>
    <p:extLst>
      <p:ext uri="{BB962C8B-B14F-4D97-AF65-F5344CB8AC3E}">
        <p14:creationId xmlns:p14="http://schemas.microsoft.com/office/powerpoint/2010/main" val="121899780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Evolução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Aparece logo após o nascimento, nas primeiras 3 horas, atingindo o pico em 48 horas e melhorando em 72 horas</a:t>
            </a:r>
          </a:p>
        </p:txBody>
      </p:sp>
    </p:spTree>
    <p:extLst>
      <p:ext uri="{BB962C8B-B14F-4D97-AF65-F5344CB8AC3E}">
        <p14:creationId xmlns:p14="http://schemas.microsoft.com/office/powerpoint/2010/main" val="27627670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Membrana hialina</a:t>
            </a:r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3718" y="1605381"/>
            <a:ext cx="5076563" cy="451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aixaDeTexto 3"/>
          <p:cNvSpPr txBox="1"/>
          <p:nvPr/>
        </p:nvSpPr>
        <p:spPr>
          <a:xfrm>
            <a:off x="7884368" y="5805264"/>
            <a:ext cx="5052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54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581591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Tratamento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Corticoide antenatal</a:t>
            </a:r>
          </a:p>
          <a:p>
            <a:r>
              <a:rPr lang="pt-BR" dirty="0"/>
              <a:t>Ventilação mecânica não agressiva</a:t>
            </a:r>
          </a:p>
          <a:p>
            <a:r>
              <a:rPr lang="pt-BR" b="1" dirty="0">
                <a:solidFill>
                  <a:srgbClr val="FF0000"/>
                </a:solidFill>
              </a:rPr>
              <a:t>Reposição precoce de surfactante</a:t>
            </a:r>
          </a:p>
          <a:p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707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Taquipnéia transitória do recém nascido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Inicio nas primeiras horas após o nascimento</a:t>
            </a:r>
          </a:p>
          <a:p>
            <a:r>
              <a:rPr lang="pt-BR" dirty="0"/>
              <a:t>Melhora em 24 a 48 horas</a:t>
            </a:r>
          </a:p>
          <a:p>
            <a:r>
              <a:rPr lang="pt-BR" dirty="0"/>
              <a:t>Principal sinal semiológico é a taquipnéia </a:t>
            </a:r>
          </a:p>
        </p:txBody>
      </p:sp>
    </p:spTree>
    <p:extLst>
      <p:ext uri="{BB962C8B-B14F-4D97-AF65-F5344CB8AC3E}">
        <p14:creationId xmlns:p14="http://schemas.microsoft.com/office/powerpoint/2010/main" val="194215066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pt-BR" dirty="0"/>
              <a:t>Taquipnéia transitória do recém nascido:</a:t>
            </a:r>
            <a:br>
              <a:rPr lang="pt-BR" dirty="0"/>
            </a:br>
            <a:r>
              <a:rPr lang="pt-BR" dirty="0"/>
              <a:t>Quando suspeitar?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95536" y="2060848"/>
            <a:ext cx="8229600" cy="4525963"/>
          </a:xfrm>
        </p:spPr>
        <p:txBody>
          <a:bodyPr/>
          <a:lstStyle/>
          <a:p>
            <a:r>
              <a:rPr lang="pt-BR" dirty="0"/>
              <a:t>Cesária eletiva</a:t>
            </a:r>
          </a:p>
          <a:p>
            <a:r>
              <a:rPr lang="pt-BR" dirty="0"/>
              <a:t>Asfixia perinatal</a:t>
            </a:r>
          </a:p>
          <a:p>
            <a:r>
              <a:rPr lang="pt-BR" dirty="0"/>
              <a:t>Diabetes e asma brônquica materna</a:t>
            </a:r>
          </a:p>
          <a:p>
            <a:r>
              <a:rPr lang="pt-BR" dirty="0"/>
              <a:t>Policitemia</a:t>
            </a:r>
          </a:p>
        </p:txBody>
      </p:sp>
    </p:spTree>
    <p:extLst>
      <p:ext uri="{BB962C8B-B14F-4D97-AF65-F5344CB8AC3E}">
        <p14:creationId xmlns:p14="http://schemas.microsoft.com/office/powerpoint/2010/main" val="404500038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Diagnóstico:</a:t>
            </a:r>
            <a:br>
              <a:rPr lang="pt-BR" dirty="0"/>
            </a:br>
            <a:r>
              <a:rPr lang="pt-BR" dirty="0"/>
              <a:t>RX</a:t>
            </a:r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76084"/>
            <a:ext cx="8229600" cy="3574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182864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Tratamento e evolução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Suporte</a:t>
            </a:r>
          </a:p>
          <a:p>
            <a:r>
              <a:rPr lang="pt-BR" dirty="0"/>
              <a:t>Resolução de dois a três dias</a:t>
            </a:r>
          </a:p>
        </p:txBody>
      </p:sp>
    </p:spTree>
    <p:extLst>
      <p:ext uri="{BB962C8B-B14F-4D97-AF65-F5344CB8AC3E}">
        <p14:creationId xmlns:p14="http://schemas.microsoft.com/office/powerpoint/2010/main" val="5587754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Síndrome da aspiração de mecônio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Sintomas com inicio respiratório precoces e progressivos, com presença de cianose grave</a:t>
            </a:r>
          </a:p>
          <a:p>
            <a:r>
              <a:rPr lang="pt-BR" dirty="0"/>
              <a:t>Recém-nascido a termo ou pós termo</a:t>
            </a:r>
          </a:p>
          <a:p>
            <a:r>
              <a:rPr lang="pt-BR" dirty="0"/>
              <a:t>Asfixia perinatal</a:t>
            </a:r>
          </a:p>
          <a:p>
            <a:r>
              <a:rPr lang="pt-BR" dirty="0"/>
              <a:t>Presença de líquido amniótico meconial</a:t>
            </a:r>
          </a:p>
        </p:txBody>
      </p:sp>
    </p:spTree>
    <p:extLst>
      <p:ext uri="{BB962C8B-B14F-4D97-AF65-F5344CB8AC3E}">
        <p14:creationId xmlns:p14="http://schemas.microsoft.com/office/powerpoint/2010/main" val="222672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Características fisiológicas de um pulmão maduro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484784"/>
            <a:ext cx="5400600" cy="5145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943132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dirty="0"/>
              <a:t>Diagnóstico:</a:t>
            </a:r>
            <a:br>
              <a:rPr lang="pt-BR" dirty="0"/>
            </a:br>
            <a:r>
              <a:rPr lang="pt-BR" dirty="0"/>
              <a:t>RX</a:t>
            </a:r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387" y="1600200"/>
            <a:ext cx="48332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028634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Tratamento e evolução: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Se não houver complicações resolução em 5 a 7 dias</a:t>
            </a:r>
          </a:p>
          <a:p>
            <a:r>
              <a:rPr lang="pt-BR" dirty="0"/>
              <a:t>Mortalidade de 35 a 60%</a:t>
            </a:r>
          </a:p>
          <a:p>
            <a:r>
              <a:rPr lang="pt-BR" dirty="0"/>
              <a:t>Complicações: </a:t>
            </a:r>
            <a:r>
              <a:rPr lang="pt-BR" dirty="0" err="1"/>
              <a:t>Barotrauma</a:t>
            </a:r>
            <a:r>
              <a:rPr lang="pt-BR" dirty="0"/>
              <a:t>, </a:t>
            </a:r>
            <a:r>
              <a:rPr lang="pt-BR" dirty="0" err="1"/>
              <a:t>volutrauma</a:t>
            </a:r>
            <a:r>
              <a:rPr lang="pt-BR" dirty="0"/>
              <a:t>, hipertensão pulmonar.</a:t>
            </a:r>
          </a:p>
          <a:p>
            <a:r>
              <a:rPr lang="pt-BR" dirty="0"/>
              <a:t>Tratamento: Suporte e complicações</a:t>
            </a:r>
          </a:p>
        </p:txBody>
      </p:sp>
    </p:spTree>
    <p:extLst>
      <p:ext uri="{BB962C8B-B14F-4D97-AF65-F5344CB8AC3E}">
        <p14:creationId xmlns:p14="http://schemas.microsoft.com/office/powerpoint/2010/main" val="30977988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ln>
            <a:noFill/>
          </a:ln>
        </p:spPr>
        <p:txBody>
          <a:bodyPr/>
          <a:lstStyle/>
          <a:p>
            <a:r>
              <a:rPr lang="pt-BR" dirty="0"/>
              <a:t>Síndrome do escape de ar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08920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t-BR" sz="2400" dirty="0"/>
              <a:t>A SEAR é uma entidade clínico-radiológica que inclui espectro variado de doenças pulmonares e extrapulmonares, caracterizada pela presença de ar em regiões normalmente não aeradas, resultantes da perda de solução de continuidade do epitélio respiratório.</a:t>
            </a:r>
          </a:p>
        </p:txBody>
      </p:sp>
    </p:spTree>
    <p:extLst>
      <p:ext uri="{BB962C8B-B14F-4D97-AF65-F5344CB8AC3E}">
        <p14:creationId xmlns:p14="http://schemas.microsoft.com/office/powerpoint/2010/main" val="25985987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Tipos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pt-BR" dirty="0"/>
              <a:t>Possíveis locais de acúmulo de ar extrapulmonar:</a:t>
            </a:r>
          </a:p>
          <a:p>
            <a:r>
              <a:rPr lang="pt-BR" dirty="0"/>
              <a:t>• Interstício pulmonar = enfisema intersticial pulmonar (EIP).</a:t>
            </a:r>
          </a:p>
          <a:p>
            <a:r>
              <a:rPr lang="pt-BR" dirty="0"/>
              <a:t>• Espaço pleural = pneumotórax (</a:t>
            </a:r>
            <a:r>
              <a:rPr lang="pt-BR" dirty="0" err="1"/>
              <a:t>Ptx</a:t>
            </a:r>
            <a:r>
              <a:rPr lang="pt-BR" dirty="0"/>
              <a:t>).</a:t>
            </a:r>
          </a:p>
          <a:p>
            <a:r>
              <a:rPr lang="pt-BR" dirty="0"/>
              <a:t>• Mediastino = </a:t>
            </a:r>
            <a:r>
              <a:rPr lang="pt-BR" dirty="0" err="1"/>
              <a:t>pneumomediastino</a:t>
            </a:r>
            <a:r>
              <a:rPr lang="pt-BR" dirty="0"/>
              <a:t>.</a:t>
            </a:r>
          </a:p>
          <a:p>
            <a:r>
              <a:rPr lang="pt-BR" dirty="0"/>
              <a:t>• Pericárdio = </a:t>
            </a:r>
            <a:r>
              <a:rPr lang="pt-BR" dirty="0" err="1"/>
              <a:t>pneumopericárdio</a:t>
            </a:r>
            <a:r>
              <a:rPr lang="pt-BR" dirty="0"/>
              <a:t>.</a:t>
            </a:r>
          </a:p>
          <a:p>
            <a:r>
              <a:rPr lang="pt-BR" dirty="0"/>
              <a:t>• Cavidade peritoneal = </a:t>
            </a:r>
            <a:r>
              <a:rPr lang="pt-BR" dirty="0" err="1"/>
              <a:t>pneumoperitônio</a:t>
            </a:r>
            <a:r>
              <a:rPr lang="pt-BR" dirty="0"/>
              <a:t>.</a:t>
            </a:r>
          </a:p>
          <a:p>
            <a:r>
              <a:rPr lang="pt-BR" dirty="0"/>
              <a:t>• Tecido celular subcutâneo = enfisema subcutâneo.</a:t>
            </a:r>
          </a:p>
          <a:p>
            <a:r>
              <a:rPr lang="pt-BR" dirty="0"/>
              <a:t>• Corrente sanguínea = embolia gasosa.13</a:t>
            </a:r>
          </a:p>
        </p:txBody>
      </p:sp>
    </p:spTree>
    <p:extLst>
      <p:ext uri="{BB962C8B-B14F-4D97-AF65-F5344CB8AC3E}">
        <p14:creationId xmlns:p14="http://schemas.microsoft.com/office/powerpoint/2010/main" val="426193040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Enfisema pulmonar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5050" y="1014684"/>
            <a:ext cx="5111750" cy="436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400" dirty="0"/>
              <a:t>RN prematuros</a:t>
            </a:r>
          </a:p>
          <a:p>
            <a:r>
              <a:rPr lang="pt-BR" sz="2400" dirty="0"/>
              <a:t>Gradual</a:t>
            </a:r>
          </a:p>
          <a:p>
            <a:r>
              <a:rPr lang="pt-BR" sz="2400" dirty="0"/>
              <a:t>Primeiras 48 horas</a:t>
            </a:r>
          </a:p>
          <a:p>
            <a:r>
              <a:rPr lang="pt-BR" sz="2400" dirty="0"/>
              <a:t>Piora dos parâmetros ventilatórios</a:t>
            </a:r>
          </a:p>
        </p:txBody>
      </p:sp>
    </p:spTree>
    <p:extLst>
      <p:ext uri="{BB962C8B-B14F-4D97-AF65-F5344CB8AC3E}">
        <p14:creationId xmlns:p14="http://schemas.microsoft.com/office/powerpoint/2010/main" val="75753609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800" dirty="0"/>
              <a:t>Pneumotórax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5050" y="2050936"/>
            <a:ext cx="5389438" cy="3466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000" dirty="0"/>
              <a:t>Deterioração clínica de inicio abrupto</a:t>
            </a:r>
          </a:p>
          <a:p>
            <a:r>
              <a:rPr lang="pt-BR" sz="2000" dirty="0"/>
              <a:t>Colapso cardiovascular</a:t>
            </a:r>
          </a:p>
          <a:p>
            <a:r>
              <a:rPr lang="pt-BR" sz="2000" dirty="0"/>
              <a:t>Ausculta </a:t>
            </a:r>
            <a:r>
              <a:rPr lang="pt-BR" sz="2000" dirty="0" err="1"/>
              <a:t>diminuida</a:t>
            </a:r>
            <a:r>
              <a:rPr lang="pt-BR" sz="2000" dirty="0"/>
              <a:t> e assimétrica se for unilateral</a:t>
            </a:r>
          </a:p>
          <a:p>
            <a:endParaRPr lang="pt-BR" sz="2000" dirty="0"/>
          </a:p>
          <a:p>
            <a:r>
              <a:rPr lang="pt-BR" sz="2000" dirty="0"/>
              <a:t>Não hipertensivo -assintomático</a:t>
            </a:r>
          </a:p>
        </p:txBody>
      </p:sp>
    </p:spTree>
    <p:extLst>
      <p:ext uri="{BB962C8B-B14F-4D97-AF65-F5344CB8AC3E}">
        <p14:creationId xmlns:p14="http://schemas.microsoft.com/office/powerpoint/2010/main" val="42120399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2400" dirty="0" err="1"/>
              <a:t>Pneumomediastino</a:t>
            </a:r>
            <a:r>
              <a:rPr lang="pt-BR" sz="2400" dirty="0"/>
              <a:t> e </a:t>
            </a:r>
            <a:r>
              <a:rPr lang="pt-BR" sz="2400" dirty="0" err="1"/>
              <a:t>pneumopericárdio</a:t>
            </a:r>
            <a:endParaRPr lang="pt-BR" sz="24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5050" y="1956260"/>
            <a:ext cx="5111750" cy="2486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67544" y="1556792"/>
            <a:ext cx="3008313" cy="4691063"/>
          </a:xfrm>
        </p:spPr>
        <p:txBody>
          <a:bodyPr/>
          <a:lstStyle/>
          <a:p>
            <a:endParaRPr lang="pt-BR" sz="2000" dirty="0"/>
          </a:p>
          <a:p>
            <a:r>
              <a:rPr lang="pt-BR" sz="2000" dirty="0"/>
              <a:t>É assintomático, mas pode </a:t>
            </a:r>
            <a:r>
              <a:rPr lang="pt-BR" sz="2000" dirty="0" err="1"/>
              <a:t>ocore</a:t>
            </a:r>
            <a:r>
              <a:rPr lang="pt-BR" sz="2000" dirty="0"/>
              <a:t> taquipnéia e aumento do </a:t>
            </a:r>
            <a:r>
              <a:rPr lang="pt-BR" sz="2000" dirty="0" err="1"/>
              <a:t>diametro</a:t>
            </a:r>
            <a:r>
              <a:rPr lang="pt-BR" sz="2000" dirty="0"/>
              <a:t> </a:t>
            </a:r>
            <a:r>
              <a:rPr lang="pt-BR" sz="2000" dirty="0" err="1"/>
              <a:t>antero-posterior</a:t>
            </a:r>
            <a:r>
              <a:rPr lang="pt-BR" sz="2000" dirty="0"/>
              <a:t> do tórax</a:t>
            </a:r>
          </a:p>
          <a:p>
            <a:endParaRPr lang="pt-BR" dirty="0"/>
          </a:p>
          <a:p>
            <a:endParaRPr lang="pt-BR" dirty="0"/>
          </a:p>
          <a:p>
            <a:endParaRPr lang="pt-BR" sz="1800" dirty="0"/>
          </a:p>
          <a:p>
            <a:r>
              <a:rPr lang="pt-BR" sz="1800" dirty="0"/>
              <a:t>Se lento assintomático, se abrupto e de grande volume  pode apresentar tamponamento cardíaco</a:t>
            </a:r>
          </a:p>
        </p:txBody>
      </p:sp>
    </p:spTree>
    <p:extLst>
      <p:ext uri="{BB962C8B-B14F-4D97-AF65-F5344CB8AC3E}">
        <p14:creationId xmlns:p14="http://schemas.microsoft.com/office/powerpoint/2010/main" val="17849799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Diagnóstico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err="1"/>
              <a:t>Transiluminação</a:t>
            </a:r>
            <a:r>
              <a:rPr lang="pt-BR" dirty="0"/>
              <a:t> </a:t>
            </a:r>
            <a:r>
              <a:rPr lang="pt-BR" dirty="0" err="1"/>
              <a:t>toráxica</a:t>
            </a:r>
            <a:r>
              <a:rPr lang="pt-BR" dirty="0"/>
              <a:t>: halo inferior a 2 cm, simétrico é negativo</a:t>
            </a:r>
          </a:p>
          <a:p>
            <a:r>
              <a:rPr lang="pt-BR" dirty="0"/>
              <a:t>Raio X</a:t>
            </a:r>
          </a:p>
          <a:p>
            <a:r>
              <a:rPr lang="pt-BR" dirty="0"/>
              <a:t>Punção de prova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23" y="3789040"/>
            <a:ext cx="5566909" cy="251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0417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Hipertensão pulmonar persistente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A HPPN é uma síndrome clínica caracterizada por hipoxemia grave e refratária, proveniente</a:t>
            </a:r>
          </a:p>
          <a:p>
            <a:r>
              <a:rPr lang="pt-BR" dirty="0"/>
              <a:t>da diminuição do fluxo sanguíneo pulmonar e shunt direito-esquerdo através do forame oval e/ou canal arterial. O curto-circuito </a:t>
            </a:r>
            <a:r>
              <a:rPr lang="pt-BR" dirty="0" err="1"/>
              <a:t>xtrapulmonar</a:t>
            </a:r>
            <a:r>
              <a:rPr lang="pt-BR" dirty="0"/>
              <a:t> decorre do aumento relativo da</a:t>
            </a:r>
          </a:p>
          <a:p>
            <a:r>
              <a:rPr lang="pt-BR" dirty="0"/>
              <a:t>pressão na artéria pulmonar em relação à sistêmica.</a:t>
            </a:r>
          </a:p>
        </p:txBody>
      </p:sp>
    </p:spTree>
    <p:extLst>
      <p:ext uri="{BB962C8B-B14F-4D97-AF65-F5344CB8AC3E}">
        <p14:creationId xmlns:p14="http://schemas.microsoft.com/office/powerpoint/2010/main" val="40896918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Diferentes formas clínicas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Má-adaptação: Vasoconstrição reativa. Asfixia perinatal, SAM...</a:t>
            </a:r>
          </a:p>
          <a:p>
            <a:r>
              <a:rPr lang="pt-BR" dirty="0"/>
              <a:t>Mau desenvolvimento: Camada muscular espessa nas artérias</a:t>
            </a:r>
          </a:p>
          <a:p>
            <a:r>
              <a:rPr lang="pt-BR" dirty="0"/>
              <a:t>Subdesenvolvimento: Redução do número e </a:t>
            </a:r>
            <a:r>
              <a:rPr lang="pt-BR" dirty="0" err="1"/>
              <a:t>muscularização</a:t>
            </a:r>
            <a:r>
              <a:rPr lang="pt-BR" dirty="0"/>
              <a:t> excessiva dos vasos</a:t>
            </a:r>
          </a:p>
        </p:txBody>
      </p:sp>
    </p:spTree>
    <p:extLst>
      <p:ext uri="{BB962C8B-B14F-4D97-AF65-F5344CB8AC3E}">
        <p14:creationId xmlns:p14="http://schemas.microsoft.com/office/powerpoint/2010/main" val="13532769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Mas, os prematuros...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077059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Raio X</a:t>
            </a: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289" y="2196861"/>
            <a:ext cx="3807422" cy="333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721565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Pneumonia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pt-BR" dirty="0"/>
              <a:t>A pneumonia neonatal é um processo inflamatório dos pulmões resultante de infecção</a:t>
            </a:r>
          </a:p>
          <a:p>
            <a:r>
              <a:rPr lang="pt-BR" dirty="0"/>
              <a:t>bacteriana, viral ou </a:t>
            </a:r>
            <a:r>
              <a:rPr lang="pt-BR" dirty="0" err="1"/>
              <a:t>fúngica</a:t>
            </a:r>
            <a:r>
              <a:rPr lang="pt-BR" dirty="0"/>
              <a:t> ou de origem química. Com frequência é um dos primeiros sinais de infecção sistêmica, estando associada a quadros como sepse e meningite neonatal.</a:t>
            </a:r>
          </a:p>
          <a:p>
            <a:r>
              <a:rPr lang="pt-BR" dirty="0"/>
              <a:t>Estima-se que a pneumonia ocorra em cerca de um terço dos neonatos que evoluem para</a:t>
            </a:r>
          </a:p>
          <a:p>
            <a:r>
              <a:rPr lang="pt-BR" dirty="0"/>
              <a:t>óbito nas primeiras 48 horas de vida.</a:t>
            </a:r>
          </a:p>
        </p:txBody>
      </p:sp>
    </p:spTree>
    <p:extLst>
      <p:ext uri="{BB962C8B-B14F-4D97-AF65-F5344CB8AC3E}">
        <p14:creationId xmlns:p14="http://schemas.microsoft.com/office/powerpoint/2010/main" val="10887030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Causas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Precoces (até 48 horas de vida) – predomínio de bactérias Gram-negativas.</a:t>
            </a:r>
          </a:p>
          <a:p>
            <a:r>
              <a:rPr lang="pt-BR" dirty="0"/>
              <a:t>Tardias – predomínio de bactérias Gram-positivas.</a:t>
            </a:r>
          </a:p>
        </p:txBody>
      </p:sp>
    </p:spTree>
    <p:extLst>
      <p:ext uri="{BB962C8B-B14F-4D97-AF65-F5344CB8AC3E}">
        <p14:creationId xmlns:p14="http://schemas.microsoft.com/office/powerpoint/2010/main" val="158323784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97450"/>
            <a:ext cx="8229600" cy="3931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600651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666750"/>
            <a:ext cx="7010400" cy="553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41839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788" y="322263"/>
            <a:ext cx="5432425" cy="6224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28244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6000" dirty="0"/>
              <a:t>Perigos</a:t>
            </a: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5050" y="1318278"/>
            <a:ext cx="5111750" cy="3762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pt-BR" sz="2400" dirty="0" err="1"/>
              <a:t>Atelectrauma</a:t>
            </a:r>
            <a:endParaRPr lang="pt-BR" sz="2400" dirty="0"/>
          </a:p>
          <a:p>
            <a:r>
              <a:rPr lang="pt-BR" sz="2400" dirty="0" err="1"/>
              <a:t>Volutrauma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5096812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82575"/>
            <a:ext cx="5638800" cy="630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392293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/>
              <a:t>O melhor é não ventilar...</a:t>
            </a:r>
            <a:r>
              <a:rPr lang="pt-BR"/>
              <a:t>para isso...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dirty="0"/>
              <a:t>PRÉ-NATAL</a:t>
            </a:r>
          </a:p>
        </p:txBody>
      </p:sp>
    </p:spTree>
    <p:extLst>
      <p:ext uri="{BB962C8B-B14F-4D97-AF65-F5344CB8AC3E}">
        <p14:creationId xmlns:p14="http://schemas.microsoft.com/office/powerpoint/2010/main" val="35472208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/>
              <a:t>OBRIGADA!!</a:t>
            </a:r>
          </a:p>
        </p:txBody>
      </p:sp>
      <p:sp>
        <p:nvSpPr>
          <p:cNvPr id="5" name="Subtítulo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085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7325"/>
            <a:ext cx="8991600" cy="649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3369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0650"/>
            <a:ext cx="8686800" cy="662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3169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72569"/>
            <a:ext cx="4402137" cy="3170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04864"/>
            <a:ext cx="4468813" cy="3798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921628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905</Words>
  <Application>Microsoft Macintosh PowerPoint</Application>
  <PresentationFormat>Apresentação na tela (4:3)</PresentationFormat>
  <Paragraphs>173</Paragraphs>
  <Slides>69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69</vt:i4>
      </vt:variant>
    </vt:vector>
  </HeadingPairs>
  <TitlesOfParts>
    <vt:vector size="72" baseType="lpstr">
      <vt:lpstr>Arial</vt:lpstr>
      <vt:lpstr>Calibri</vt:lpstr>
      <vt:lpstr>Tema do Office</vt:lpstr>
      <vt:lpstr>Problemas respiratórios e assistência no recém nascido a termo e pretermo</vt:lpstr>
      <vt:lpstr>O que é necessário para o nascimento ter sucesso?</vt:lpstr>
      <vt:lpstr>Adaptação pulmonar</vt:lpstr>
      <vt:lpstr>Características fisiológicas</vt:lpstr>
      <vt:lpstr>Características fisiológicas de um pulmão maduro</vt:lpstr>
      <vt:lpstr>Mas, os prematuros...</vt:lpstr>
      <vt:lpstr>Apresentação do PowerPoint</vt:lpstr>
      <vt:lpstr>Apresentação do PowerPoint</vt:lpstr>
      <vt:lpstr>Apresentação do PowerPoint</vt:lpstr>
      <vt:lpstr>Vias aéreas</vt:lpstr>
      <vt:lpstr>Apresentação do PowerPoint</vt:lpstr>
      <vt:lpstr>O surfactante</vt:lpstr>
      <vt:lpstr>Apresentação do PowerPoint</vt:lpstr>
      <vt:lpstr>Apresentação do PowerPoint</vt:lpstr>
      <vt:lpstr>Irrigação pulmonar</vt:lpstr>
      <vt:lpstr>Apresentação do PowerPoint</vt:lpstr>
      <vt:lpstr>Apresentação do PowerPoint</vt:lpstr>
      <vt:lpstr>Apresentação do PowerPoint</vt:lpstr>
      <vt:lpstr>Somando-se a tudo isso....</vt:lpstr>
      <vt:lpstr>Apresentação do PowerPoint</vt:lpstr>
      <vt:lpstr>Apresentação do PowerPoint</vt:lpstr>
      <vt:lpstr>Se acontece algo errado ....</vt:lpstr>
      <vt:lpstr>HIPOVENTILAÇÃO</vt:lpstr>
      <vt:lpstr>Sinais de hipoventilação</vt:lpstr>
      <vt:lpstr>Semiologia: Sinais e sintomas</vt:lpstr>
      <vt:lpstr>Padrão respiratório: Taquipnéia</vt:lpstr>
      <vt:lpstr>Padrão respiratório: Apnéia e respiração periódica</vt:lpstr>
      <vt:lpstr>Trabalho respiratório:  Batimento de asas nasais</vt:lpstr>
      <vt:lpstr>Trabalho respiratório: Gemido expiratório</vt:lpstr>
      <vt:lpstr>Trabalho respiratório: Head bobbing</vt:lpstr>
      <vt:lpstr>Trabalho respiratório: Retrações torácicas</vt:lpstr>
      <vt:lpstr>Apresentação do PowerPoint</vt:lpstr>
      <vt:lpstr>Apresentação do PowerPoint</vt:lpstr>
      <vt:lpstr>Apresentação do PowerPoint</vt:lpstr>
      <vt:lpstr>Apresentação do PowerPoint</vt:lpstr>
      <vt:lpstr>Cianose</vt:lpstr>
      <vt:lpstr>Apresentação do PowerPoint</vt:lpstr>
      <vt:lpstr>As patologias respiratórias...</vt:lpstr>
      <vt:lpstr>Síndrome do desconforto respiratório</vt:lpstr>
      <vt:lpstr>Causa:</vt:lpstr>
      <vt:lpstr>Apresentação do PowerPoint</vt:lpstr>
      <vt:lpstr>Evolução</vt:lpstr>
      <vt:lpstr>Membrana hialina</vt:lpstr>
      <vt:lpstr>Tratamento</vt:lpstr>
      <vt:lpstr>Taquipnéia transitória do recém nascido</vt:lpstr>
      <vt:lpstr>Taquipnéia transitória do recém nascido: Quando suspeitar?</vt:lpstr>
      <vt:lpstr>Diagnóstico: RX</vt:lpstr>
      <vt:lpstr>Tratamento e evolução</vt:lpstr>
      <vt:lpstr>Síndrome da aspiração de mecônio</vt:lpstr>
      <vt:lpstr>Diagnóstico: RX</vt:lpstr>
      <vt:lpstr>Tratamento e evolução:</vt:lpstr>
      <vt:lpstr>Síndrome do escape de ar</vt:lpstr>
      <vt:lpstr>Tipos</vt:lpstr>
      <vt:lpstr>Enfisema pulmonar</vt:lpstr>
      <vt:lpstr>Pneumotórax</vt:lpstr>
      <vt:lpstr>Pneumomediastino e pneumopericárdio</vt:lpstr>
      <vt:lpstr>Diagnóstico</vt:lpstr>
      <vt:lpstr>Hipertensão pulmonar persistente</vt:lpstr>
      <vt:lpstr>Diferentes formas clínicas</vt:lpstr>
      <vt:lpstr>Raio X</vt:lpstr>
      <vt:lpstr>Pneumonia</vt:lpstr>
      <vt:lpstr>Causas</vt:lpstr>
      <vt:lpstr>Apresentação do PowerPoint</vt:lpstr>
      <vt:lpstr>Apresentação do PowerPoint</vt:lpstr>
      <vt:lpstr>Apresentação do PowerPoint</vt:lpstr>
      <vt:lpstr>Perigos</vt:lpstr>
      <vt:lpstr>Apresentação do PowerPoint</vt:lpstr>
      <vt:lpstr>O melhor é não ventilar...para isso...</vt:lpstr>
      <vt:lpstr>OBRIGADA!!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Problemas respiratórios e assistencia no recém nascido a termo e pretermo</dc:title>
  <dc:creator>Walusa</dc:creator>
  <cp:lastModifiedBy>Marisa Mussi</cp:lastModifiedBy>
  <cp:revision>57</cp:revision>
  <dcterms:created xsi:type="dcterms:W3CDTF">2012-12-10T00:34:43Z</dcterms:created>
  <dcterms:modified xsi:type="dcterms:W3CDTF">2018-04-20T15:48:02Z</dcterms:modified>
</cp:coreProperties>
</file>