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0"/>
  </p:notesMasterIdLst>
  <p:sldIdLst>
    <p:sldId id="256" r:id="rId3"/>
    <p:sldId id="257" r:id="rId4"/>
    <p:sldId id="262" r:id="rId5"/>
    <p:sldId id="258" r:id="rId6"/>
    <p:sldId id="259" r:id="rId7"/>
    <p:sldId id="263" r:id="rId8"/>
    <p:sldId id="260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Clique para mover o slide</a:t>
            </a: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2000" b="0" strike="noStrike" spc="-1">
                <a:latin typeface="Arial"/>
              </a:rPr>
              <a:t>Clique para editar o formato de notas</a:t>
            </a:r>
          </a:p>
        </p:txBody>
      </p:sp>
      <p:sp>
        <p:nvSpPr>
          <p:cNvPr id="8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&lt;cabeçalho&gt;</a:t>
            </a:r>
          </a:p>
        </p:txBody>
      </p:sp>
      <p:sp>
        <p:nvSpPr>
          <p:cNvPr id="88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8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90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BE92AE9-E6A4-4F81-8E6C-E9643C87D27B}" type="slidenum">
              <a:rPr lang="pt-BR" sz="1400" b="0" strike="noStrike" spc="-1">
                <a:latin typeface="Times New Roman"/>
              </a:rPr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 fontScale="88000" lnSpcReduction="10000"/>
          </a:bodyPr>
          <a:lstStyle/>
          <a:p>
            <a:pPr>
              <a:lnSpc>
                <a:spcPct val="100000"/>
              </a:lnSpc>
            </a:pPr>
            <a:r>
              <a:rPr lang="pt-BR" sz="2000" b="0" strike="noStrike" spc="-1">
                <a:latin typeface="Arial"/>
              </a:rPr>
              <a:t>Este modelo pode ser usado como arquivo de partida para apresentar materiais de treinamento em um cenário em grupo.</a:t>
            </a:r>
          </a:p>
          <a:p>
            <a:pPr>
              <a:lnSpc>
                <a:spcPct val="100000"/>
              </a:lnSpc>
            </a:pPr>
            <a:endParaRPr lang="pt-BR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200" b="1" strike="noStrike" spc="-1">
                <a:latin typeface="Arial"/>
              </a:rPr>
              <a:t>Seções</a:t>
            </a:r>
            <a:endParaRPr lang="pt-B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200" b="0" strike="noStrike" spc="-1">
                <a:latin typeface="Arial"/>
              </a:rPr>
              <a:t>Clique com o botão direito em um slide para adicionar seções. Seções podem ajudar a organizar slides ou a facilitar a colaboração entre vários autores.</a:t>
            </a:r>
          </a:p>
          <a:p>
            <a:pPr>
              <a:lnSpc>
                <a:spcPct val="100000"/>
              </a:lnSpc>
            </a:pPr>
            <a:endParaRPr lang="pt-B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200" b="1" strike="noStrike" spc="-1">
                <a:latin typeface="Arial"/>
              </a:rPr>
              <a:t>Anotações</a:t>
            </a:r>
            <a:endParaRPr lang="pt-B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200" b="0" strike="noStrike" spc="-1">
                <a:latin typeface="Arial"/>
              </a:rPr>
              <a:t>Use a seção Anotações para anotações da apresentação ou para fornecer detalhes adicionais ao público. Exiba essas anotações no Modo de Exibição de Apresentação durante a sua apresentação. </a:t>
            </a:r>
          </a:p>
          <a:p>
            <a:pPr>
              <a:lnSpc>
                <a:spcPct val="100000"/>
              </a:lnSpc>
            </a:pPr>
            <a:r>
              <a:rPr lang="pt-BR" sz="1200" b="0" strike="noStrike" spc="-1">
                <a:latin typeface="Arial"/>
              </a:rPr>
              <a:t>Considere o tamanho da fonte (importante para acessibilidade, visibilidade, gravação em vídeo e produção online)</a:t>
            </a:r>
          </a:p>
          <a:p>
            <a:pPr>
              <a:lnSpc>
                <a:spcPct val="100000"/>
              </a:lnSpc>
            </a:pPr>
            <a:endParaRPr lang="pt-B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200" b="1" strike="noStrike" spc="-1">
                <a:latin typeface="Arial"/>
              </a:rPr>
              <a:t>Cores coordenadas </a:t>
            </a:r>
            <a:endParaRPr lang="pt-B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200" b="0" strike="noStrike" spc="-1">
                <a:latin typeface="Arial"/>
              </a:rPr>
              <a:t>Preste atenção especial aos gráficos, tabelas e caixas de texto. </a:t>
            </a:r>
          </a:p>
          <a:p>
            <a:pPr>
              <a:lnSpc>
                <a:spcPct val="100000"/>
              </a:lnSpc>
            </a:pPr>
            <a:r>
              <a:rPr lang="pt-BR" sz="1200" b="0" strike="noStrike" spc="-1">
                <a:latin typeface="Arial"/>
              </a:rPr>
              <a:t>Leve em consideração que os participantes irão imprimir em preto-e-branco ou escala de cinza. Execute uma impressão de teste para ter certeza de que as suas cores irão funcionar quando forem impressas em preto-e-branco puros e escala de cinza.</a:t>
            </a:r>
          </a:p>
          <a:p>
            <a:pPr>
              <a:lnSpc>
                <a:spcPct val="100000"/>
              </a:lnSpc>
            </a:pPr>
            <a:endParaRPr lang="pt-B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200" b="1" strike="noStrike" spc="-1">
                <a:latin typeface="Arial"/>
              </a:rPr>
              <a:t>Elementos gráficos, tabelas e gráficos</a:t>
            </a:r>
            <a:endParaRPr lang="pt-B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200" b="0" strike="noStrike" spc="-1">
                <a:latin typeface="Arial"/>
              </a:rPr>
              <a:t>Mantenha a simplicidade: se possível, use estilos e cores consistentes e não confusos.</a:t>
            </a:r>
          </a:p>
          <a:p>
            <a:pPr>
              <a:lnSpc>
                <a:spcPct val="100000"/>
              </a:lnSpc>
            </a:pPr>
            <a:r>
              <a:rPr lang="pt-BR" sz="1200" b="0" strike="noStrike" spc="-1">
                <a:latin typeface="Arial"/>
              </a:rPr>
              <a:t>Rotule todos os gráficos e tabelas.</a:t>
            </a:r>
          </a:p>
          <a:p>
            <a:pPr>
              <a:lnSpc>
                <a:spcPct val="100000"/>
              </a:lnSpc>
            </a:pPr>
            <a:endParaRPr lang="pt-B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200" b="0" strike="noStrike" spc="-1">
              <a:latin typeface="Arial"/>
            </a:endParaRPr>
          </a:p>
        </p:txBody>
      </p:sp>
      <p:sp>
        <p:nvSpPr>
          <p:cNvPr id="102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C52C2C82-26AD-45B3-B3A6-B1BCC8510552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16000" indent="-216000">
              <a:lnSpc>
                <a:spcPct val="80000"/>
              </a:lnSpc>
            </a:pPr>
            <a:r>
              <a:rPr lang="pt-BR" sz="2000" b="0" strike="noStrike" spc="-1">
                <a:latin typeface="Arial"/>
              </a:rPr>
              <a:t>Forneça uma breve visão geral da apresentação. Descreva o foco principal da apresentação e por que ela é importante.</a:t>
            </a:r>
          </a:p>
          <a:p>
            <a:pPr marL="216000" indent="-216000">
              <a:lnSpc>
                <a:spcPct val="80000"/>
              </a:lnSpc>
            </a:pPr>
            <a:r>
              <a:rPr lang="pt-BR" sz="2000" b="0" strike="noStrike" spc="-1">
                <a:latin typeface="Arial"/>
              </a:rPr>
              <a:t>Introduza cada um dos principais tópicos.</a:t>
            </a:r>
          </a:p>
          <a:p>
            <a:pPr marL="216000" indent="-216000">
              <a:lnSpc>
                <a:spcPct val="100000"/>
              </a:lnSpc>
            </a:pPr>
            <a:r>
              <a:rPr lang="pt-BR" sz="2000" b="0" strike="noStrike" spc="-1">
                <a:latin typeface="Arial"/>
              </a:rPr>
              <a:t>Para fornecer um roteiro para o público, você pode repita este slide de Visão Geral por toda a apresentação, realçando o tópico específico que você discutirá em seguida.</a:t>
            </a:r>
          </a:p>
        </p:txBody>
      </p:sp>
      <p:sp>
        <p:nvSpPr>
          <p:cNvPr id="105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F0AC1B28-8EA8-406B-8754-376B2E0AA8D1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16000" indent="-216000">
              <a:lnSpc>
                <a:spcPct val="80000"/>
              </a:lnSpc>
            </a:pPr>
            <a:r>
              <a:rPr lang="pt-BR" sz="2000" b="0" strike="noStrike" spc="-1">
                <a:latin typeface="Arial"/>
              </a:rPr>
              <a:t>Forneça uma breve visão geral da apresentação. Descreva o foco principal da apresentação e por que ela é importante.</a:t>
            </a:r>
          </a:p>
          <a:p>
            <a:pPr marL="216000" indent="-216000">
              <a:lnSpc>
                <a:spcPct val="80000"/>
              </a:lnSpc>
            </a:pPr>
            <a:r>
              <a:rPr lang="pt-BR" sz="2000" b="0" strike="noStrike" spc="-1">
                <a:latin typeface="Arial"/>
              </a:rPr>
              <a:t>Introduza cada um dos principais tópicos.</a:t>
            </a:r>
          </a:p>
          <a:p>
            <a:pPr marL="216000" indent="-216000">
              <a:lnSpc>
                <a:spcPct val="100000"/>
              </a:lnSpc>
            </a:pPr>
            <a:r>
              <a:rPr lang="pt-BR" sz="2000" b="0" strike="noStrike" spc="-1">
                <a:latin typeface="Arial"/>
              </a:rPr>
              <a:t>Para fornecer um roteiro para o público, você pode repita este slide de Visão Geral por toda a apresentação, realçando o tópico específico que você discutirá em seguida.</a:t>
            </a:r>
          </a:p>
        </p:txBody>
      </p:sp>
      <p:sp>
        <p:nvSpPr>
          <p:cNvPr id="108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F4640854-A02B-4E16-A079-1B7E9F7D9E19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62120" y="269640"/>
            <a:ext cx="807696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762120" y="1596240"/>
            <a:ext cx="807696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762120" y="3840840"/>
            <a:ext cx="807696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762120" y="269640"/>
            <a:ext cx="807696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762120" y="1596240"/>
            <a:ext cx="394128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900680" y="1596240"/>
            <a:ext cx="394128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762120" y="3840840"/>
            <a:ext cx="394128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900680" y="3840840"/>
            <a:ext cx="394128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762120" y="269640"/>
            <a:ext cx="807696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762120" y="1596240"/>
            <a:ext cx="260064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493080" y="1596240"/>
            <a:ext cx="260064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224400" y="1596240"/>
            <a:ext cx="260064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762120" y="3840840"/>
            <a:ext cx="260064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493080" y="3840840"/>
            <a:ext cx="260064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224400" y="3840840"/>
            <a:ext cx="260064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762120" y="269640"/>
            <a:ext cx="807696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762120" y="1596240"/>
            <a:ext cx="8076960" cy="4296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762120" y="269640"/>
            <a:ext cx="807696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762120" y="1596240"/>
            <a:ext cx="8076960" cy="429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762120" y="269640"/>
            <a:ext cx="807696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762120" y="1596240"/>
            <a:ext cx="3941280" cy="429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900680" y="1596240"/>
            <a:ext cx="3941280" cy="429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762120" y="269640"/>
            <a:ext cx="807696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762120" y="269640"/>
            <a:ext cx="807696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762120" y="269640"/>
            <a:ext cx="807696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762120" y="1596240"/>
            <a:ext cx="394128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900680" y="1596240"/>
            <a:ext cx="3941280" cy="429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762120" y="3840840"/>
            <a:ext cx="394128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62120" y="269640"/>
            <a:ext cx="807696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762120" y="1596240"/>
            <a:ext cx="8076960" cy="4296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762120" y="269640"/>
            <a:ext cx="807696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762120" y="1596240"/>
            <a:ext cx="3941280" cy="429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900680" y="1596240"/>
            <a:ext cx="394128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900680" y="3840840"/>
            <a:ext cx="394128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762120" y="269640"/>
            <a:ext cx="807696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762120" y="1596240"/>
            <a:ext cx="394128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900680" y="1596240"/>
            <a:ext cx="394128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762120" y="3840840"/>
            <a:ext cx="807696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762120" y="269640"/>
            <a:ext cx="807696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762120" y="1596240"/>
            <a:ext cx="807696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762120" y="3840840"/>
            <a:ext cx="807696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762120" y="269640"/>
            <a:ext cx="807696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762120" y="1596240"/>
            <a:ext cx="394128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900680" y="1596240"/>
            <a:ext cx="394128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762120" y="3840840"/>
            <a:ext cx="394128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900680" y="3840840"/>
            <a:ext cx="394128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762120" y="269640"/>
            <a:ext cx="807696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762120" y="1596240"/>
            <a:ext cx="260064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493080" y="1596240"/>
            <a:ext cx="260064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224400" y="1596240"/>
            <a:ext cx="260064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762120" y="3840840"/>
            <a:ext cx="260064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493080" y="3840840"/>
            <a:ext cx="260064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224400" y="3840840"/>
            <a:ext cx="260064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62120" y="269640"/>
            <a:ext cx="807696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762120" y="1596240"/>
            <a:ext cx="8076960" cy="429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62120" y="269640"/>
            <a:ext cx="807696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762120" y="1596240"/>
            <a:ext cx="3941280" cy="429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900680" y="1596240"/>
            <a:ext cx="3941280" cy="429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762120" y="269640"/>
            <a:ext cx="807696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762120" y="269640"/>
            <a:ext cx="807696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62120" y="269640"/>
            <a:ext cx="807696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762120" y="1596240"/>
            <a:ext cx="394128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900680" y="1596240"/>
            <a:ext cx="3941280" cy="429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762120" y="3840840"/>
            <a:ext cx="394128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762120" y="269640"/>
            <a:ext cx="807696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762120" y="1596240"/>
            <a:ext cx="3941280" cy="4296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900680" y="1596240"/>
            <a:ext cx="394128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900680" y="3840840"/>
            <a:ext cx="394128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62120" y="269640"/>
            <a:ext cx="807696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762120" y="1596240"/>
            <a:ext cx="394128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900680" y="1596240"/>
            <a:ext cx="394128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762120" y="3840840"/>
            <a:ext cx="8076960" cy="2049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/>
          <p:nvPr/>
        </p:nvPicPr>
        <p:blipFill>
          <a:blip r:embed="rId14"/>
          <a:stretch/>
        </p:blipFill>
        <p:spPr>
          <a:xfrm>
            <a:off x="43560" y="0"/>
            <a:ext cx="9100080" cy="6879240"/>
          </a:xfrm>
          <a:prstGeom prst="rect">
            <a:avLst/>
          </a:prstGeom>
          <a:ln>
            <a:noFill/>
          </a:ln>
        </p:spPr>
      </p:pic>
      <p:pic>
        <p:nvPicPr>
          <p:cNvPr id="7" name="Picture 7"/>
          <p:cNvPicPr/>
          <p:nvPr/>
        </p:nvPicPr>
        <p:blipFill>
          <a:blip r:embed="rId15"/>
          <a:stretch/>
        </p:blipFill>
        <p:spPr>
          <a:xfrm>
            <a:off x="-152280" y="-109080"/>
            <a:ext cx="818280" cy="7083000"/>
          </a:xfrm>
          <a:prstGeom prst="rect">
            <a:avLst/>
          </a:prstGeom>
          <a:ln>
            <a:noFill/>
          </a:ln>
        </p:spPr>
      </p:pic>
      <p:pic>
        <p:nvPicPr>
          <p:cNvPr id="2" name="Picture 5"/>
          <p:cNvPicPr/>
          <p:nvPr/>
        </p:nvPicPr>
        <p:blipFill>
          <a:blip r:embed="rId14"/>
          <a:stretch/>
        </p:blipFill>
        <p:spPr>
          <a:xfrm>
            <a:off x="43560" y="0"/>
            <a:ext cx="9100080" cy="6879240"/>
          </a:xfrm>
          <a:prstGeom prst="rect">
            <a:avLst/>
          </a:prstGeom>
          <a:ln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2590920" y="2286000"/>
            <a:ext cx="6179760" cy="146952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r>
              <a:rPr lang="pt-BR" sz="4400" b="1" strike="noStrike" cap="small" spc="-1">
                <a:solidFill>
                  <a:srgbClr val="003300"/>
                </a:solidFill>
                <a:latin typeface="Calibri"/>
              </a:rPr>
              <a:t>Clique para editar o título Mestre</a:t>
            </a:r>
            <a:endParaRPr lang="pt-BR" sz="4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" name="Picture 6"/>
          <p:cNvPicPr/>
          <p:nvPr/>
        </p:nvPicPr>
        <p:blipFill>
          <a:blip r:embed="rId16"/>
          <a:stretch/>
        </p:blipFill>
        <p:spPr>
          <a:xfrm>
            <a:off x="0" y="1080"/>
            <a:ext cx="3721320" cy="6857640"/>
          </a:xfrm>
          <a:prstGeom prst="rect">
            <a:avLst/>
          </a:prstGeom>
          <a:ln>
            <a:noFill/>
          </a:ln>
        </p:spPr>
      </p:pic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858000" y="5105520"/>
            <a:ext cx="1828440" cy="99036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Logotipo da Empresa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6"/>
          <p:cNvPicPr/>
          <p:nvPr/>
        </p:nvPicPr>
        <p:blipFill>
          <a:blip r:embed="rId15"/>
          <a:stretch/>
        </p:blipFill>
        <p:spPr>
          <a:xfrm>
            <a:off x="43560" y="0"/>
            <a:ext cx="9100080" cy="6879240"/>
          </a:xfrm>
          <a:prstGeom prst="rect">
            <a:avLst/>
          </a:prstGeom>
          <a:ln>
            <a:noFill/>
          </a:ln>
        </p:spPr>
      </p:pic>
      <p:pic>
        <p:nvPicPr>
          <p:cNvPr id="43" name="Picture 7"/>
          <p:cNvPicPr/>
          <p:nvPr/>
        </p:nvPicPr>
        <p:blipFill>
          <a:blip r:embed="rId16"/>
          <a:stretch/>
        </p:blipFill>
        <p:spPr>
          <a:xfrm>
            <a:off x="-152280" y="-109080"/>
            <a:ext cx="818280" cy="7083000"/>
          </a:xfrm>
          <a:prstGeom prst="rect">
            <a:avLst/>
          </a:prstGeom>
          <a:ln>
            <a:noFill/>
          </a:ln>
        </p:spPr>
      </p:pic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762120" y="269640"/>
            <a:ext cx="807696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alibri"/>
              </a:rPr>
              <a:t>Clique para editar o título Mestre</a:t>
            </a: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762120" y="1596240"/>
            <a:ext cx="8076960" cy="42969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70C0"/>
              </a:buClr>
              <a:buFont typeface="Wingdings" charset="2"/>
              <a:buChar char="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</a:rPr>
              <a:t>Clique para editar o texto mestre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70C0"/>
              </a:buClr>
              <a:buFont typeface="Wingdings" charset="2"/>
              <a:buChar char="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Segundo nível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Terceiro nível</a:t>
            </a:r>
          </a:p>
          <a:p>
            <a:pPr marL="1600200" lvl="3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Quarto nível</a:t>
            </a:r>
          </a:p>
          <a:p>
            <a:pPr marL="2057400" lvl="4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»"/>
            </a:pP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Quinto nível</a:t>
            </a:r>
          </a:p>
        </p:txBody>
      </p:sp>
      <p:sp>
        <p:nvSpPr>
          <p:cNvPr id="46" name="PlaceHolder 3"/>
          <p:cNvSpPr>
            <a:spLocks noGrp="1"/>
          </p:cNvSpPr>
          <p:nvPr>
            <p:ph type="dt"/>
          </p:nvPr>
        </p:nvSpPr>
        <p:spPr>
          <a:xfrm>
            <a:off x="76212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85945666-E79C-453F-B817-CD9B809D66A6}" type="datetime">
              <a:rPr lang="pt-BR" sz="1200" b="0" strike="noStrike" spc="-1">
                <a:solidFill>
                  <a:srgbClr val="8B8B8B"/>
                </a:solidFill>
                <a:latin typeface="Calibri"/>
              </a:rPr>
              <a:t>21/03/2023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ftr"/>
          </p:nvPr>
        </p:nvSpPr>
        <p:spPr>
          <a:xfrm>
            <a:off x="33526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sldNum"/>
          </p:nvPr>
        </p:nvSpPr>
        <p:spPr>
          <a:xfrm>
            <a:off x="670572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D25CE30-39FC-49C1-8127-7FEE29E779D8}" type="slidenum">
              <a:rPr lang="pt-BR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ia.com.br/blog/objetivo-profissional/" TargetMode="Externa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1144080" y="960058"/>
            <a:ext cx="7999920" cy="1469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8000" b="1" strike="noStrike" cap="small" spc="-1" dirty="0" err="1">
                <a:solidFill>
                  <a:srgbClr val="0070C0"/>
                </a:solidFill>
                <a:latin typeface="Rockwell"/>
              </a:rPr>
              <a:t>Andragogia</a:t>
            </a:r>
            <a:endParaRPr lang="pt-BR" sz="8000" b="1" strike="noStrike" cap="small" spc="-1" dirty="0">
              <a:solidFill>
                <a:srgbClr val="0070C0"/>
              </a:solidFill>
              <a:latin typeface="Rockwell"/>
            </a:endParaRPr>
          </a:p>
          <a:p>
            <a:pPr algn="ctr">
              <a:lnSpc>
                <a:spcPct val="100000"/>
              </a:lnSpc>
            </a:pPr>
            <a:endParaRPr lang="pt-BR" b="1" strike="noStrike" cap="small" spc="-1" dirty="0">
              <a:solidFill>
                <a:srgbClr val="0070C0"/>
              </a:solidFill>
              <a:latin typeface="Rockwell"/>
            </a:endParaRPr>
          </a:p>
          <a:p>
            <a:pPr algn="ctr">
              <a:lnSpc>
                <a:spcPct val="100000"/>
              </a:lnSpc>
            </a:pPr>
            <a:r>
              <a:rPr lang="pt-BR" sz="2800" dirty="0" err="1"/>
              <a:t>Andragogia</a:t>
            </a:r>
            <a:r>
              <a:rPr lang="pt-BR" sz="2800" dirty="0"/>
              <a:t> é uma palavra de origem grega que significa </a:t>
            </a:r>
            <a:r>
              <a:rPr lang="pt-BR" sz="2800" b="1" dirty="0"/>
              <a:t>“ensinar para adultos”</a:t>
            </a:r>
            <a:r>
              <a:rPr lang="pt-BR" sz="2800" dirty="0"/>
              <a:t>.</a:t>
            </a: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3852000" y="4869000"/>
            <a:ext cx="4789080" cy="15836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479"/>
              </a:spcBef>
            </a:pPr>
            <a:r>
              <a:rPr lang="pt-BR" sz="2400" b="0" strike="noStrike" spc="-1" dirty="0">
                <a:solidFill>
                  <a:srgbClr val="000000"/>
                </a:solidFill>
                <a:latin typeface="Rockwell"/>
              </a:rPr>
              <a:t>Solange Oliveira Rezende</a:t>
            </a:r>
          </a:p>
          <a:p>
            <a:pPr algn="r">
              <a:lnSpc>
                <a:spcPct val="100000"/>
              </a:lnSpc>
              <a:spcBef>
                <a:spcPts val="479"/>
              </a:spcBef>
            </a:pPr>
            <a:r>
              <a:rPr lang="pt-BR" sz="2400" spc="-1" dirty="0">
                <a:solidFill>
                  <a:srgbClr val="000000"/>
                </a:solidFill>
                <a:latin typeface="Rockwell"/>
              </a:rPr>
              <a:t>Solange@icmc.usp.br</a:t>
            </a:r>
            <a:endParaRPr lang="pt-BR" sz="24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1043640" y="2205000"/>
            <a:ext cx="5544360" cy="4296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879"/>
              </a:spcBef>
            </a:pPr>
            <a:r>
              <a:rPr lang="pt-BR" sz="4400" b="0" strike="noStrike" spc="-1">
                <a:solidFill>
                  <a:srgbClr val="000000"/>
                </a:solidFill>
                <a:latin typeface="Calibri"/>
              </a:rPr>
              <a:t>Andragogia é a arte e a ciência de auxiliar adultos a aprender</a:t>
            </a:r>
          </a:p>
          <a:p>
            <a:pPr algn="r">
              <a:lnSpc>
                <a:spcPct val="100000"/>
              </a:lnSpc>
              <a:spcBef>
                <a:spcPts val="720"/>
              </a:spcBef>
            </a:pPr>
            <a:r>
              <a:rPr lang="pt-BR" sz="3600" b="0" strike="noStrike" spc="-1">
                <a:solidFill>
                  <a:srgbClr val="000000"/>
                </a:solidFill>
                <a:latin typeface="Calibri"/>
              </a:rPr>
              <a:t> Malcolm Knowles</a:t>
            </a:r>
          </a:p>
          <a:p>
            <a:pPr algn="r">
              <a:lnSpc>
                <a:spcPct val="100000"/>
              </a:lnSpc>
              <a:spcBef>
                <a:spcPts val="561"/>
              </a:spcBef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década de 1970</a:t>
            </a:r>
          </a:p>
        </p:txBody>
      </p:sp>
      <p:pic>
        <p:nvPicPr>
          <p:cNvPr id="94" name="Picture 11"/>
          <p:cNvPicPr/>
          <p:nvPr/>
        </p:nvPicPr>
        <p:blipFill>
          <a:blip r:embed="rId3"/>
          <a:stretch/>
        </p:blipFill>
        <p:spPr>
          <a:xfrm>
            <a:off x="1547640" y="-531360"/>
            <a:ext cx="7765200" cy="16475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Picture 11"/>
          <p:cNvPicPr/>
          <p:nvPr/>
        </p:nvPicPr>
        <p:blipFill>
          <a:blip r:embed="rId2"/>
          <a:stretch/>
        </p:blipFill>
        <p:spPr>
          <a:xfrm>
            <a:off x="1547640" y="-3843720"/>
            <a:ext cx="7765200" cy="16475760"/>
          </a:xfrm>
          <a:prstGeom prst="rect">
            <a:avLst/>
          </a:prstGeom>
          <a:ln>
            <a:noFill/>
          </a:ln>
        </p:spPr>
      </p:pic>
      <p:sp>
        <p:nvSpPr>
          <p:cNvPr id="4" name="Subtítulo 2"/>
          <p:cNvSpPr txBox="1">
            <a:spLocks/>
          </p:cNvSpPr>
          <p:nvPr/>
        </p:nvSpPr>
        <p:spPr>
          <a:xfrm>
            <a:off x="831273" y="349331"/>
            <a:ext cx="6077406" cy="42969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pt-BR" dirty="0"/>
              <a:t>Esse termo foi utilizado pela primeira vez em 1833, pelo alemão Alexander </a:t>
            </a:r>
            <a:r>
              <a:rPr lang="pt-BR" dirty="0" err="1"/>
              <a:t>Kapp</a:t>
            </a:r>
            <a:r>
              <a:rPr lang="pt-BR" dirty="0"/>
              <a:t>, mas se popularizou na década de 70 com Malcolm Knowles, educador americano que se tornou referência no tema.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pt-BR" dirty="0"/>
              <a:t>Assim como a pedagogia, a </a:t>
            </a:r>
            <a:r>
              <a:rPr lang="pt-BR" b="1" dirty="0" err="1"/>
              <a:t>andragogia</a:t>
            </a:r>
            <a:r>
              <a:rPr lang="pt-BR" b="1" dirty="0"/>
              <a:t> é uma ciência que estuda a aprendizagem</a:t>
            </a:r>
            <a:r>
              <a:rPr lang="pt-BR" dirty="0"/>
              <a:t>. Mas diferente da pedagogia, que tem o foco nas crianças, </a:t>
            </a:r>
            <a:r>
              <a:rPr lang="pt-BR" b="1" dirty="0"/>
              <a:t>a </a:t>
            </a:r>
            <a:r>
              <a:rPr lang="pt-BR" b="1" dirty="0" err="1"/>
              <a:t>andragogia</a:t>
            </a:r>
            <a:r>
              <a:rPr lang="pt-BR" b="1" dirty="0"/>
              <a:t> busca as melhores práticas e estratégias para ajudar adultos no processo de aprendizagem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672697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633676" y="812801"/>
            <a:ext cx="6264360" cy="54723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70C0"/>
              </a:buClr>
              <a:buFont typeface="Wingdings" charset="2"/>
              <a:buChar char=""/>
            </a:pPr>
            <a:r>
              <a:rPr lang="pt-BR" sz="3900" b="0" strike="noStrike" spc="-1" dirty="0">
                <a:solidFill>
                  <a:srgbClr val="000000"/>
                </a:solidFill>
                <a:latin typeface="Calibri"/>
              </a:rPr>
              <a:t>Para Galileu Galilei</a:t>
            </a:r>
          </a:p>
          <a:p>
            <a:pPr marL="399960">
              <a:lnSpc>
                <a:spcPct val="100000"/>
              </a:lnSpc>
              <a:spcBef>
                <a:spcPts val="879"/>
              </a:spcBef>
            </a:pPr>
            <a:r>
              <a:rPr lang="pt-BR" sz="4400" b="0" strike="noStrike" spc="-1" dirty="0">
                <a:solidFill>
                  <a:srgbClr val="000000"/>
                </a:solidFill>
                <a:latin typeface="Calibri"/>
              </a:rPr>
              <a:t>“Não se pode ensinar tudo a alguém. Pode-se apenas ajudá-lo a encontrar por si mesmo.”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70C0"/>
              </a:buClr>
              <a:buFont typeface="Wingdings" charset="2"/>
              <a:buChar char=""/>
            </a:pPr>
            <a:endParaRPr lang="pt-BR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spcBef>
                <a:spcPts val="641"/>
              </a:spcBef>
              <a:buClr>
                <a:srgbClr val="0070C0"/>
              </a:buClr>
              <a:buFont typeface="Wingdings" charset="2"/>
              <a:buChar char=""/>
            </a:pPr>
            <a:r>
              <a:rPr lang="pt-BR" sz="3900" spc="-1" dirty="0">
                <a:solidFill>
                  <a:srgbClr val="000000"/>
                </a:solidFill>
                <a:latin typeface="Calibri"/>
              </a:rPr>
              <a:t>Para Albert Einstein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pt-BR" sz="900" b="0" strike="noStrike" spc="-1" dirty="0">
              <a:solidFill>
                <a:srgbClr val="000000"/>
              </a:solidFill>
              <a:latin typeface="Calibri"/>
            </a:endParaRPr>
          </a:p>
          <a:p>
            <a:pPr marL="399960">
              <a:lnSpc>
                <a:spcPct val="100000"/>
              </a:lnSpc>
              <a:spcBef>
                <a:spcPts val="879"/>
              </a:spcBef>
            </a:pPr>
            <a:r>
              <a:rPr lang="pt-BR" sz="4400" b="0" strike="noStrike" spc="-1" dirty="0">
                <a:solidFill>
                  <a:srgbClr val="000000"/>
                </a:solidFill>
                <a:latin typeface="Calibri"/>
              </a:rPr>
              <a:t>“Aprendizagem é experiência, todo o resto é informação.”</a:t>
            </a:r>
          </a:p>
          <a:p>
            <a:pPr marL="399960">
              <a:lnSpc>
                <a:spcPct val="100000"/>
              </a:lnSpc>
              <a:spcBef>
                <a:spcPts val="879"/>
              </a:spcBef>
            </a:pPr>
            <a:endParaRPr lang="pt-BR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6" name="Picture 11"/>
          <p:cNvPicPr/>
          <p:nvPr/>
        </p:nvPicPr>
        <p:blipFill>
          <a:blip r:embed="rId2"/>
          <a:stretch/>
        </p:blipFill>
        <p:spPr>
          <a:xfrm>
            <a:off x="1547640" y="-3843720"/>
            <a:ext cx="7765200" cy="16475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641020" y="581891"/>
            <a:ext cx="5969880" cy="4296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spcBef>
                <a:spcPts val="641"/>
              </a:spcBef>
              <a:buClr>
                <a:srgbClr val="0070C0"/>
              </a:buClr>
              <a:buFont typeface="Wingdings" charset="2"/>
              <a:buChar char=""/>
            </a:pPr>
            <a:r>
              <a:rPr lang="pt-BR" sz="4000" spc="-1" dirty="0">
                <a:solidFill>
                  <a:srgbClr val="000000"/>
                </a:solidFill>
                <a:latin typeface="Calibri"/>
              </a:rPr>
              <a:t>Para a </a:t>
            </a:r>
            <a:r>
              <a:rPr lang="pt-BR" sz="4000" spc="-1" dirty="0" err="1">
                <a:solidFill>
                  <a:srgbClr val="000000"/>
                </a:solidFill>
                <a:latin typeface="Calibri"/>
              </a:rPr>
              <a:t>Andragogia</a:t>
            </a:r>
            <a:r>
              <a:rPr lang="pt-BR" sz="4000" spc="-1" dirty="0">
                <a:solidFill>
                  <a:srgbClr val="000000"/>
                </a:solidFill>
                <a:latin typeface="Calibri"/>
              </a:rPr>
              <a:t>, a </a:t>
            </a:r>
            <a:r>
              <a:rPr lang="pt-BR" sz="4000" b="1" spc="-1" dirty="0">
                <a:solidFill>
                  <a:srgbClr val="000000"/>
                </a:solidFill>
                <a:latin typeface="Calibri"/>
              </a:rPr>
              <a:t>experiência do aluno é fundamental </a:t>
            </a:r>
            <a:r>
              <a:rPr lang="pt-BR" sz="4000" spc="-1" dirty="0">
                <a:solidFill>
                  <a:srgbClr val="000000"/>
                </a:solidFill>
                <a:latin typeface="Calibri"/>
              </a:rPr>
              <a:t>para seu desenvolvimento, já que </a:t>
            </a:r>
            <a:r>
              <a:rPr lang="pt-BR" sz="4000" b="1" spc="-1" dirty="0">
                <a:solidFill>
                  <a:srgbClr val="000000"/>
                </a:solidFill>
                <a:latin typeface="Calibri"/>
              </a:rPr>
              <a:t>parte do princípio de trabalhar os conteúdos por meio de situações comuns do dia a dia</a:t>
            </a:r>
            <a:r>
              <a:rPr lang="pt-BR" sz="4000" spc="-1" dirty="0">
                <a:solidFill>
                  <a:srgbClr val="000000"/>
                </a:solidFill>
                <a:latin typeface="Calibri"/>
              </a:rPr>
              <a:t>.</a:t>
            </a:r>
          </a:p>
        </p:txBody>
      </p:sp>
      <p:pic>
        <p:nvPicPr>
          <p:cNvPr id="98" name="Picture 11"/>
          <p:cNvPicPr/>
          <p:nvPr/>
        </p:nvPicPr>
        <p:blipFill>
          <a:blip r:embed="rId2"/>
          <a:stretch/>
        </p:blipFill>
        <p:spPr>
          <a:xfrm>
            <a:off x="1243058" y="-8889895"/>
            <a:ext cx="7765200" cy="16475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120" y="408186"/>
            <a:ext cx="8381880" cy="1142640"/>
          </a:xfrm>
        </p:spPr>
        <p:txBody>
          <a:bodyPr/>
          <a:lstStyle/>
          <a:p>
            <a:r>
              <a:rPr lang="pt-BR" sz="2800" b="1" dirty="0"/>
              <a:t>5 pilares do modelo </a:t>
            </a:r>
            <a:r>
              <a:rPr lang="pt-BR" sz="2800" b="1" dirty="0" err="1"/>
              <a:t>andragógico</a:t>
            </a:r>
            <a:r>
              <a:rPr lang="pt-BR" sz="2800" b="1" dirty="0"/>
              <a:t>  </a:t>
            </a:r>
            <a:r>
              <a:rPr lang="pt-BR" sz="2800" dirty="0"/>
              <a:t>No livro </a:t>
            </a:r>
            <a:r>
              <a:rPr lang="pt-BR" sz="2800" i="1" dirty="0"/>
              <a:t>The </a:t>
            </a:r>
            <a:r>
              <a:rPr lang="pt-BR" sz="2800" i="1" dirty="0" err="1"/>
              <a:t>modern</a:t>
            </a:r>
            <a:r>
              <a:rPr lang="pt-BR" sz="2800" i="1" dirty="0"/>
              <a:t> </a:t>
            </a:r>
            <a:r>
              <a:rPr lang="pt-BR" sz="2800" i="1" dirty="0" err="1"/>
              <a:t>practice</a:t>
            </a:r>
            <a:r>
              <a:rPr lang="pt-BR" sz="2800" i="1" dirty="0"/>
              <a:t> </a:t>
            </a:r>
            <a:r>
              <a:rPr lang="pt-BR" sz="2800" i="1" dirty="0" err="1"/>
              <a:t>of</a:t>
            </a:r>
            <a:r>
              <a:rPr lang="pt-BR" sz="2800" i="1" dirty="0"/>
              <a:t> </a:t>
            </a:r>
            <a:r>
              <a:rPr lang="pt-BR" sz="2800" i="1" dirty="0" err="1"/>
              <a:t>adult</a:t>
            </a:r>
            <a:r>
              <a:rPr lang="pt-BR" sz="2800" i="1" dirty="0"/>
              <a:t> </a:t>
            </a:r>
            <a:r>
              <a:rPr lang="pt-BR" sz="2800" i="1" dirty="0" err="1"/>
              <a:t>education</a:t>
            </a:r>
            <a:r>
              <a:rPr lang="pt-BR" sz="2800" dirty="0"/>
              <a:t>,  de Malcolm </a:t>
            </a:r>
            <a:r>
              <a:rPr lang="pt-BR" sz="2800" dirty="0" err="1"/>
              <a:t>Shepherd</a:t>
            </a:r>
            <a:r>
              <a:rPr lang="pt-BR" sz="2800" dirty="0"/>
              <a:t> Knowles)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641987" y="2131949"/>
            <a:ext cx="8317226" cy="4296960"/>
          </a:xfrm>
        </p:spPr>
        <p:txBody>
          <a:bodyPr/>
          <a:lstStyle/>
          <a:p>
            <a:pPr fontAlgn="base"/>
            <a:r>
              <a:rPr lang="pt-BR" sz="2400" b="1" dirty="0"/>
              <a:t>Autonomia</a:t>
            </a:r>
            <a:r>
              <a:rPr lang="pt-BR" sz="2400" dirty="0"/>
              <a:t>: </a:t>
            </a:r>
            <a:r>
              <a:rPr lang="pt-BR" sz="2000" dirty="0"/>
              <a:t>é preciso considerar que </a:t>
            </a:r>
            <a:r>
              <a:rPr lang="pt-BR" sz="2000" b="1" dirty="0"/>
              <a:t>o aluno adulto tem a capacidade de tomar suas próprias decisões </a:t>
            </a:r>
            <a:r>
              <a:rPr lang="pt-BR" sz="2000" dirty="0"/>
              <a:t>e, inclusive, deseja ser percebido e tratado dessa forma, concedendo a ele a autonomia para guiar suas escolhas</a:t>
            </a:r>
          </a:p>
          <a:p>
            <a:pPr fontAlgn="base"/>
            <a:r>
              <a:rPr lang="pt-BR" sz="2400" b="1" dirty="0"/>
              <a:t>Experiência</a:t>
            </a:r>
            <a:r>
              <a:rPr lang="pt-BR" sz="2400" dirty="0"/>
              <a:t>: </a:t>
            </a:r>
            <a:r>
              <a:rPr lang="pt-BR" sz="2000" dirty="0"/>
              <a:t>o histórico do aluno adulto deve ser levado em conta no processo de aprendizagem de novas habilidades e conhecimentos, servindo como base para eles</a:t>
            </a:r>
          </a:p>
          <a:p>
            <a:pPr fontAlgn="base"/>
            <a:r>
              <a:rPr lang="pt-BR" sz="2400" b="1" dirty="0"/>
              <a:t>Prontidão para a aprendizagem</a:t>
            </a:r>
            <a:r>
              <a:rPr lang="pt-BR" sz="2400" dirty="0"/>
              <a:t>: </a:t>
            </a:r>
            <a:r>
              <a:rPr lang="pt-BR" sz="2000" dirty="0"/>
              <a:t>o interesse do aluno adulto pela aprendizagem é maior quando o tema em questão tem relação direta com situações comuns ao seu dia a dia</a:t>
            </a:r>
          </a:p>
          <a:p>
            <a:pPr fontAlgn="base"/>
            <a:r>
              <a:rPr lang="pt-BR" sz="2400" b="1" dirty="0"/>
              <a:t>Aplicação da aprendizagem</a:t>
            </a:r>
            <a:r>
              <a:rPr lang="pt-BR" sz="2400" dirty="0"/>
              <a:t>: </a:t>
            </a:r>
            <a:r>
              <a:rPr lang="pt-BR" sz="2000" dirty="0"/>
              <a:t>desafios para o ensino de adultos são superados quando o conhecimento adquirido revela aplicação imediata e não apenas informação de possível aproveitamento futuro</a:t>
            </a:r>
          </a:p>
          <a:p>
            <a:pPr fontAlgn="base"/>
            <a:r>
              <a:rPr lang="pt-BR" sz="2400" b="1" dirty="0"/>
              <a:t>Motivação para aprender</a:t>
            </a:r>
            <a:r>
              <a:rPr lang="pt-BR" sz="2400" dirty="0"/>
              <a:t>: </a:t>
            </a:r>
            <a:r>
              <a:rPr lang="pt-BR" sz="2000" dirty="0"/>
              <a:t>a motivação interna é mais forte no aluno adulto do que a externa, o que significa dizer que seus valores e mesmo os </a:t>
            </a:r>
            <a:r>
              <a:rPr lang="pt-BR" sz="2000" dirty="0">
                <a:hlinkClick r:id="rId2"/>
              </a:rPr>
              <a:t>objetivos profissionais</a:t>
            </a:r>
            <a:r>
              <a:rPr lang="pt-BR" sz="2000" dirty="0"/>
              <a:t> são priorizados, em detrimento de boas notas, por exemplo.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491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Espaço Reservado para Conteúdo 3"/>
          <p:cNvPicPr/>
          <p:nvPr/>
        </p:nvPicPr>
        <p:blipFill>
          <a:blip r:embed="rId3"/>
          <a:stretch/>
        </p:blipFill>
        <p:spPr>
          <a:xfrm>
            <a:off x="855349" y="1725003"/>
            <a:ext cx="8064360" cy="5040360"/>
          </a:xfrm>
          <a:prstGeom prst="rect">
            <a:avLst/>
          </a:prstGeom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 1</a:t>
            </a:r>
            <a:r>
              <a:rPr lang="pt-BR" dirty="0"/>
              <a:t> a </a:t>
            </a:r>
            <a:r>
              <a:rPr lang="pt-BR"/>
              <a:t>ser </a:t>
            </a:r>
            <a:r>
              <a:rPr lang="pt-BR" smtClean="0"/>
              <a:t>trabalhado</a:t>
            </a:r>
            <a:endParaRPr lang="pt-BR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do treinamento</Template>
  <TotalTime>211</TotalTime>
  <Words>630</Words>
  <Application>Microsoft Office PowerPoint</Application>
  <PresentationFormat>Apresentação na tela (4:3)</PresentationFormat>
  <Paragraphs>50</Paragraphs>
  <Slides>7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7</vt:i4>
      </vt:variant>
    </vt:vector>
  </HeadingPairs>
  <TitlesOfParts>
    <vt:vector size="15" baseType="lpstr">
      <vt:lpstr>Arial</vt:lpstr>
      <vt:lpstr>Calibri</vt:lpstr>
      <vt:lpstr>DejaVu Sans</vt:lpstr>
      <vt:lpstr>Rockwell</vt:lpstr>
      <vt:lpstr>Times New Roman</vt:lpstr>
      <vt:lpstr>Wingdings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5 pilares do modelo andragógico  No livro The modern practice of adult education,  de Malcolm Shepherd Knowles) </vt:lpstr>
      <vt:lpstr>Princípio 1 a ser trabalhado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/>
  <dc:description/>
  <cp:lastModifiedBy>solange</cp:lastModifiedBy>
  <cp:revision>8</cp:revision>
  <dcterms:created xsi:type="dcterms:W3CDTF">2016-09-19T16:35:52Z</dcterms:created>
  <dcterms:modified xsi:type="dcterms:W3CDTF">2023-03-21T22:31:02Z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3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</vt:i4>
  </property>
  <property fmtid="{D5CDD505-2E9C-101B-9397-08002B2CF9AE}" pid="12" name="_TemplateID">
    <vt:lpwstr>TC016745579991</vt:lpwstr>
  </property>
</Properties>
</file>