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68" r:id="rId6"/>
    <p:sldId id="259" r:id="rId7"/>
    <p:sldId id="266" r:id="rId8"/>
    <p:sldId id="261" r:id="rId9"/>
    <p:sldId id="264" r:id="rId10"/>
    <p:sldId id="265" r:id="rId11"/>
    <p:sldId id="260" r:id="rId12"/>
    <p:sldId id="263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6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04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35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18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90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25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98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21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71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46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DA6F-775B-433C-B04F-EB9A51AA5B10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3200B-59C1-4925-89AA-E7FCB1B08B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92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8490" y="272955"/>
            <a:ext cx="806582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CIDADE E POLÍTICA NA HISTÓRIA: CRISE E TRANSIÇÃO</a:t>
            </a:r>
          </a:p>
          <a:p>
            <a:endParaRPr lang="pt-BR" dirty="0"/>
          </a:p>
          <a:p>
            <a:r>
              <a:rPr lang="pt-BR" sz="2000" b="1" dirty="0" smtClean="0"/>
              <a:t>FRANCO JR, Hilário. Sobre “O Outono da Idade Média”, de Johan </a:t>
            </a:r>
            <a:r>
              <a:rPr lang="pt-BR" sz="2000" b="1" dirty="0" err="1" smtClean="0"/>
              <a:t>Huizinga</a:t>
            </a:r>
            <a:r>
              <a:rPr lang="pt-BR" sz="2000" b="1" dirty="0" smtClean="0"/>
              <a:t> (1924)</a:t>
            </a:r>
          </a:p>
          <a:p>
            <a:endParaRPr lang="pt-BR" sz="2000" dirty="0"/>
          </a:p>
          <a:p>
            <a:pPr>
              <a:spcAft>
                <a:spcPts val="600"/>
              </a:spcAft>
            </a:pPr>
            <a:r>
              <a:rPr lang="pt-BR" sz="2000" dirty="0" smtClean="0"/>
              <a:t>História e Historiografia; produção historiográfica – “todo fazer historiográfico é um exercício de possibilidades”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Passado e Presente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História cultural; “estudo sobre as formas de vida e de pensamento”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Documentos medievais examinados pelo historiador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“os olhos, a luz e a sombra”: fontes historiográficas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Analogias em relação ao seu próprio tempo/ em relação aos acontecimentos do momento da escrita do livro (1ª. Guerra Mundial)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“Outono” medieval: vida “dura”, de “dureza cruel”, “dura, cruel e falsa”.....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A metáfora do outono dá com precisão a ideia de transformação, de etapa necessária para a posterior primavera renascentista</a:t>
            </a:r>
          </a:p>
          <a:p>
            <a:pPr>
              <a:spcAft>
                <a:spcPts val="600"/>
              </a:spcAft>
            </a:pPr>
            <a:r>
              <a:rPr lang="pt-BR" sz="2000" dirty="0" smtClean="0"/>
              <a:t>Tênue fronteira entre a ortodoxia e a heresia; emoções do misticismo, arrebatamentos espirituais</a:t>
            </a:r>
          </a:p>
        </p:txBody>
      </p:sp>
    </p:spTree>
    <p:extLst>
      <p:ext uri="{BB962C8B-B14F-4D97-AF65-F5344CB8AC3E}">
        <p14:creationId xmlns:p14="http://schemas.microsoft.com/office/powerpoint/2010/main" val="248614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618" t="40584" r="26617" b="22013"/>
          <a:stretch/>
        </p:blipFill>
        <p:spPr>
          <a:xfrm>
            <a:off x="0" y="1210236"/>
            <a:ext cx="9135720" cy="37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3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224" y="179294"/>
            <a:ext cx="86419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Desenvolvimento das </a:t>
            </a:r>
            <a:r>
              <a:rPr lang="pt-BR" sz="2000" b="1" dirty="0" err="1" smtClean="0"/>
              <a:t>Cidades-Estado</a:t>
            </a:r>
            <a:r>
              <a:rPr lang="pt-BR" sz="2000" b="1" dirty="0" smtClean="0"/>
              <a:t> e Divisão </a:t>
            </a:r>
            <a:r>
              <a:rPr lang="pt-BR" sz="2000" b="1" dirty="0"/>
              <a:t>equilibrada do poder</a:t>
            </a:r>
            <a:r>
              <a:rPr lang="pt-BR" sz="2000" dirty="0"/>
              <a:t>:</a:t>
            </a:r>
          </a:p>
          <a:p>
            <a:r>
              <a:rPr lang="pt-BR" sz="2000" dirty="0"/>
              <a:t>• comerciantes (conselhos e guildas).</a:t>
            </a:r>
          </a:p>
          <a:p>
            <a:r>
              <a:rPr lang="pt-BR" sz="2000" dirty="0"/>
              <a:t>• religioso/ espiritual (bispos e ordens monásticas).</a:t>
            </a:r>
          </a:p>
          <a:p>
            <a:r>
              <a:rPr lang="pt-BR" sz="2000" dirty="0"/>
              <a:t>• monárquico (rei</a:t>
            </a:r>
            <a:r>
              <a:rPr lang="pt-BR" sz="2000" dirty="0" smtClean="0"/>
              <a:t>).</a:t>
            </a:r>
          </a:p>
          <a:p>
            <a:endParaRPr lang="pt-BR" sz="2000" dirty="0"/>
          </a:p>
          <a:p>
            <a:r>
              <a:rPr lang="pt-BR" sz="2000" dirty="0" smtClean="0"/>
              <a:t>Os sinos (tempo da Igreja, tempo clerical, tempo rural &gt; o movimento urbano não se acomoda a esse tempo)</a:t>
            </a:r>
          </a:p>
          <a:p>
            <a:r>
              <a:rPr lang="pt-BR" sz="2000" dirty="0" smtClean="0"/>
              <a:t>Tempo urbano (“não mais natural”) &gt; dos artesãos e operários assalariados</a:t>
            </a:r>
          </a:p>
          <a:p>
            <a:r>
              <a:rPr lang="pt-BR" sz="2000" dirty="0" smtClean="0"/>
              <a:t>O campanário; A torre</a:t>
            </a:r>
          </a:p>
          <a:p>
            <a:endParaRPr lang="pt-BR" sz="2000" dirty="0" smtClean="0"/>
          </a:p>
          <a:p>
            <a:r>
              <a:rPr lang="pt-BR" sz="2000" dirty="0" smtClean="0"/>
              <a:t>“o direito de ter um sino na </a:t>
            </a:r>
            <a:r>
              <a:rPr lang="pt-BR" sz="2000" i="1" dirty="0" err="1" smtClean="0"/>
              <a:t>cité</a:t>
            </a:r>
            <a:r>
              <a:rPr lang="pt-BR" sz="2000" dirty="0" smtClean="0"/>
              <a:t>, em local idôneo, para tocá-lo a seu bel-prazer com vistas aos negócios da cidade”</a:t>
            </a:r>
          </a:p>
          <a:p>
            <a:r>
              <a:rPr lang="pt-BR" sz="2000" dirty="0" err="1" smtClean="0"/>
              <a:t>Abbeville</a:t>
            </a:r>
            <a:r>
              <a:rPr lang="pt-BR" sz="2000" dirty="0" smtClean="0"/>
              <a:t> (século XIII): três sinos – um para convocar os </a:t>
            </a:r>
            <a:r>
              <a:rPr lang="pt-BR" sz="2000" dirty="0" err="1" smtClean="0"/>
              <a:t>escabinos</a:t>
            </a:r>
            <a:r>
              <a:rPr lang="pt-BR" sz="2000" dirty="0" smtClean="0"/>
              <a:t>, outro para anunciar as execuções, e um terceiro para soar as horas do trabalho dos operários</a:t>
            </a:r>
          </a:p>
          <a:p>
            <a:r>
              <a:rPr lang="pt-BR" sz="2000" dirty="0" smtClean="0"/>
              <a:t>Filipe, o Belo (1295/96) revoga a comuna e declara: “e lhes retiramos... O sino, o selo, a arca comum e outras coisas aferentes ao corpo e a comunidade”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095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971" t="19920" r="29265" b="20182"/>
          <a:stretch/>
        </p:blipFill>
        <p:spPr>
          <a:xfrm>
            <a:off x="376518" y="0"/>
            <a:ext cx="8175812" cy="588761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012" y="6145306"/>
            <a:ext cx="874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Praça central de </a:t>
            </a:r>
            <a:r>
              <a:rPr lang="pt-BR" sz="2000" dirty="0" err="1" smtClean="0"/>
              <a:t>Bremmen</a:t>
            </a:r>
            <a:r>
              <a:rPr lang="pt-BR" sz="2000" dirty="0" smtClean="0"/>
              <a:t>: palácio dos comerciantes, palácio municipal e guildas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8969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812" y="282388"/>
            <a:ext cx="87271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Arte urbana duplamente encarnada em produções sagradas e em produções profanas/ religiosa e também burguesa: A ARTE GÓTICA (e seus vínculos com a cidade: dimensões, prestígio, presença da sociedade urbana e estilo; surto demográfico)</a:t>
            </a:r>
          </a:p>
          <a:p>
            <a:r>
              <a:rPr lang="pt-BR" sz="2000" dirty="0" smtClean="0"/>
              <a:t>Universidade; cidade e ensino; acesso à escrita</a:t>
            </a:r>
          </a:p>
          <a:p>
            <a:endParaRPr lang="pt-BR" sz="2000" dirty="0"/>
          </a:p>
          <a:p>
            <a:r>
              <a:rPr lang="pt-BR" sz="2000" dirty="0" smtClean="0"/>
              <a:t>Proliferação dos ofícios do direito</a:t>
            </a:r>
          </a:p>
          <a:p>
            <a:endParaRPr lang="pt-BR" sz="2000" dirty="0"/>
          </a:p>
          <a:p>
            <a:r>
              <a:rPr lang="pt-BR" sz="2000" dirty="0" smtClean="0"/>
              <a:t>Praça pública: lugar de encontro, da cultura erudita e da cultura popular; vida cotidiana</a:t>
            </a:r>
          </a:p>
          <a:p>
            <a:endParaRPr lang="pt-BR" sz="2000" dirty="0"/>
          </a:p>
          <a:p>
            <a:pPr marL="1435100"/>
            <a:r>
              <a:rPr lang="pt-BR" sz="2000" i="1" dirty="0" smtClean="0"/>
              <a:t>“A praça pública forma também uma opinião pública embrionária, que é uma opinião urbana”</a:t>
            </a:r>
          </a:p>
          <a:p>
            <a:endParaRPr lang="pt-BR" sz="2000" dirty="0"/>
          </a:p>
          <a:p>
            <a:r>
              <a:rPr lang="pt-BR" sz="2000" dirty="0" smtClean="0"/>
              <a:t>Mercado e feira: cultura mercantil, cultura eclesiástica e cultura cavalheiresca</a:t>
            </a:r>
          </a:p>
          <a:p>
            <a:endParaRPr lang="pt-BR" sz="2000" dirty="0" smtClean="0"/>
          </a:p>
          <a:p>
            <a:r>
              <a:rPr lang="pt-BR" sz="2000" dirty="0" smtClean="0"/>
              <a:t>Cidade e Teatro: a cidade leva o teatro para a praça; onde se expressa a angústia diante do mundo feudal</a:t>
            </a:r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2894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3435" y="215153"/>
            <a:ext cx="86778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 cidade como imagem; Comunidade urbana; um novo imaginário urbano se prepara</a:t>
            </a:r>
          </a:p>
          <a:p>
            <a:endParaRPr lang="pt-BR" sz="2000" dirty="0"/>
          </a:p>
          <a:p>
            <a:r>
              <a:rPr lang="pt-BR" sz="2000" b="1" dirty="0" smtClean="0"/>
              <a:t>Limpeza, segurança, regularidade e beleza</a:t>
            </a:r>
          </a:p>
          <a:p>
            <a:endParaRPr lang="pt-BR" sz="2000" dirty="0"/>
          </a:p>
          <a:p>
            <a:r>
              <a:rPr lang="pt-BR" sz="2000" dirty="0" smtClean="0"/>
              <a:t>Regulamentações</a:t>
            </a:r>
          </a:p>
          <a:p>
            <a:endParaRPr lang="pt-BR" sz="2000" dirty="0"/>
          </a:p>
          <a:p>
            <a:r>
              <a:rPr lang="pt-BR" sz="2000" dirty="0" smtClean="0"/>
              <a:t>Racionalismo; ordem utilitária, estética e intelectual &gt; desenho de ruas e praças/ vias de comunicação e sociabilidade; monumentos atrativos</a:t>
            </a:r>
          </a:p>
          <a:p>
            <a:endParaRPr lang="pt-BR" sz="2000" dirty="0"/>
          </a:p>
          <a:p>
            <a:r>
              <a:rPr lang="pt-BR" sz="2000" dirty="0" smtClean="0"/>
              <a:t>A casa; divisão social; tipologia, materiais empregados, elementos simbólicos agregados (torre)</a:t>
            </a:r>
          </a:p>
          <a:p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60578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059" t="37183" r="26176" b="15997"/>
          <a:stretch/>
        </p:blipFill>
        <p:spPr>
          <a:xfrm>
            <a:off x="94129" y="510987"/>
            <a:ext cx="8832086" cy="44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3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794" t="24105" r="26323" b="5011"/>
          <a:stretch/>
        </p:blipFill>
        <p:spPr>
          <a:xfrm>
            <a:off x="242047" y="0"/>
            <a:ext cx="8659906" cy="67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9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736" t="18088" r="26323" b="12074"/>
          <a:stretch/>
        </p:blipFill>
        <p:spPr>
          <a:xfrm>
            <a:off x="0" y="107577"/>
            <a:ext cx="8928847" cy="662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68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2" t="21490" r="26618" b="8934"/>
          <a:stretch/>
        </p:blipFill>
        <p:spPr>
          <a:xfrm>
            <a:off x="-1" y="0"/>
            <a:ext cx="8982635" cy="68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66" t="20704" r="26470" b="10504"/>
          <a:stretch/>
        </p:blipFill>
        <p:spPr>
          <a:xfrm>
            <a:off x="107575" y="0"/>
            <a:ext cx="8713695" cy="65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6871" y="889844"/>
            <a:ext cx="871369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 smtClean="0"/>
              <a:t>Procedimento metodológico problemático: </a:t>
            </a:r>
            <a:r>
              <a:rPr lang="pt-BR" sz="2000" dirty="0" err="1" smtClean="0"/>
              <a:t>Huzinga</a:t>
            </a:r>
            <a:r>
              <a:rPr lang="pt-BR" sz="2000" dirty="0" smtClean="0"/>
              <a:t> busca padrões de cultura, e assim quase sempre deixa de lado o atípico, o marginal, elementos que por contraste poderiam melhor iluminar a norma cultural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A essência contida na forma: literatura e artes plásticas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A poesia de </a:t>
            </a:r>
            <a:r>
              <a:rPr lang="pt-BR" sz="2000" dirty="0" err="1" smtClean="0"/>
              <a:t>Huzinga</a:t>
            </a:r>
            <a:r>
              <a:rPr lang="pt-BR" sz="2000" dirty="0" smtClean="0"/>
              <a:t> “exprime a grandeza e, ao mesmo tempo, o limite da obra” (LE GOFF)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Jacques Le </a:t>
            </a:r>
            <a:r>
              <a:rPr lang="pt-BR" sz="2000" dirty="0" err="1" smtClean="0"/>
              <a:t>Goff</a:t>
            </a:r>
            <a:r>
              <a:rPr lang="pt-BR" sz="2000" dirty="0" smtClean="0"/>
              <a:t>: “Antropologia Histórica do Ocidente Medieval” - conceitos como continuidade, representação, sistema de valores, objetos de estudo como corpo, morte, sonho, emoção, cores, moda, imagem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(entrevista em 1975 para a tradução francesa de “O Outono da Idade Média” – LONGA IDADE MÉDIA que se estende até a Revolução Industrial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651533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794" t="19397" r="27500" b="20705"/>
          <a:stretch/>
        </p:blipFill>
        <p:spPr>
          <a:xfrm>
            <a:off x="233593" y="309282"/>
            <a:ext cx="8157371" cy="55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2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2" t="20704" r="26618" b="10765"/>
          <a:stretch/>
        </p:blipFill>
        <p:spPr>
          <a:xfrm>
            <a:off x="0" y="-1"/>
            <a:ext cx="9144000" cy="68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1" t="21228" r="26176" b="8673"/>
          <a:stretch/>
        </p:blipFill>
        <p:spPr>
          <a:xfrm>
            <a:off x="618565" y="443753"/>
            <a:ext cx="782869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20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65" t="19658" r="25882" b="10765"/>
          <a:stretch/>
        </p:blipFill>
        <p:spPr>
          <a:xfrm>
            <a:off x="0" y="0"/>
            <a:ext cx="917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7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38" t="25454" r="26177" b="7199"/>
          <a:stretch/>
        </p:blipFill>
        <p:spPr>
          <a:xfrm>
            <a:off x="0" y="91148"/>
            <a:ext cx="9144000" cy="65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19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059" t="22012" r="26471" b="11550"/>
          <a:stretch/>
        </p:blipFill>
        <p:spPr>
          <a:xfrm>
            <a:off x="-1" y="0"/>
            <a:ext cx="9079411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4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059" t="26197" r="26471" b="18612"/>
          <a:stretch/>
        </p:blipFill>
        <p:spPr>
          <a:xfrm>
            <a:off x="0" y="753035"/>
            <a:ext cx="9132527" cy="55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4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2" t="31952" r="27353" b="19919"/>
          <a:stretch/>
        </p:blipFill>
        <p:spPr>
          <a:xfrm>
            <a:off x="0" y="699247"/>
            <a:ext cx="9026337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4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2" t="21490" r="26323" b="8934"/>
          <a:stretch/>
        </p:blipFill>
        <p:spPr>
          <a:xfrm>
            <a:off x="86747" y="0"/>
            <a:ext cx="9075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4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17" t="22274" r="33235" b="10503"/>
          <a:stretch/>
        </p:blipFill>
        <p:spPr>
          <a:xfrm>
            <a:off x="887507" y="0"/>
            <a:ext cx="7284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20" y="274320"/>
            <a:ext cx="8613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O (PRE)CONCEITO DE IDADE MÉDIA (FRANCO JR, H; 2001)</a:t>
            </a:r>
          </a:p>
          <a:p>
            <a:endParaRPr lang="pt-BR" sz="2000" dirty="0"/>
          </a:p>
          <a:p>
            <a:pPr>
              <a:spcAft>
                <a:spcPts val="1200"/>
              </a:spcAft>
            </a:pPr>
            <a:r>
              <a:rPr lang="pt-BR" sz="2000" dirty="0" smtClean="0"/>
              <a:t>Idade “Média” – tempo intermediário, um hiato, um intervalo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Idade das Trevas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Tempo médio, com o sentido figurado de flagelo, ruína</a:t>
            </a:r>
          </a:p>
          <a:p>
            <a:pPr>
              <a:spcAft>
                <a:spcPts val="1200"/>
              </a:spcAft>
            </a:pPr>
            <a:r>
              <a:rPr lang="pt-BR" sz="2000" dirty="0" err="1" smtClean="0"/>
              <a:t>Vasari</a:t>
            </a:r>
            <a:r>
              <a:rPr lang="pt-BR" sz="2000" dirty="0" smtClean="0"/>
              <a:t> (meados do séc. XVI) popularizou o termo Renascimento (por contraste ao período “anterior”)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Iluminismo (</a:t>
            </a:r>
            <a:r>
              <a:rPr lang="pt-BR" sz="2000" dirty="0" err="1" smtClean="0"/>
              <a:t>séc</a:t>
            </a:r>
            <a:r>
              <a:rPr lang="pt-BR" sz="2000" dirty="0" smtClean="0"/>
              <a:t> XVIII) – à luz da Razão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4853" t="36137" r="56912" b="31167"/>
          <a:stretch/>
        </p:blipFill>
        <p:spPr>
          <a:xfrm rot="21445593">
            <a:off x="1196788" y="3394533"/>
            <a:ext cx="6768710" cy="32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83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059" t="20704" r="26323" b="15473"/>
          <a:stretch/>
        </p:blipFill>
        <p:spPr>
          <a:xfrm>
            <a:off x="0" y="0"/>
            <a:ext cx="9149674" cy="6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8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530" t="21751" r="28970" b="11550"/>
          <a:stretch/>
        </p:blipFill>
        <p:spPr>
          <a:xfrm>
            <a:off x="322728" y="-1"/>
            <a:ext cx="8090647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2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8089" t="21751" r="30882" b="12596"/>
          <a:stretch/>
        </p:blipFill>
        <p:spPr>
          <a:xfrm>
            <a:off x="820269" y="-1301"/>
            <a:ext cx="7624483" cy="68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9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2059" t="18612" r="39412" b="12858"/>
          <a:stretch/>
        </p:blipFill>
        <p:spPr>
          <a:xfrm>
            <a:off x="1008529" y="0"/>
            <a:ext cx="6898341" cy="68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5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970" t="25937" r="29706" b="12334"/>
          <a:stretch/>
        </p:blipFill>
        <p:spPr>
          <a:xfrm>
            <a:off x="0" y="0"/>
            <a:ext cx="9144000" cy="68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77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3824" t="23582" r="28970" b="13643"/>
          <a:stretch/>
        </p:blipFill>
        <p:spPr>
          <a:xfrm>
            <a:off x="215153" y="228599"/>
            <a:ext cx="8646459" cy="64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52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65" t="22013" r="26618" b="14950"/>
          <a:stretch/>
        </p:blipFill>
        <p:spPr>
          <a:xfrm>
            <a:off x="0" y="0"/>
            <a:ext cx="9126478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471" t="20966" r="26471" b="19658"/>
          <a:stretch/>
        </p:blipFill>
        <p:spPr>
          <a:xfrm>
            <a:off x="-1" y="161363"/>
            <a:ext cx="9164021" cy="58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9965" y="336176"/>
            <a:ext cx="835062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Romantismo da segunda metade do século XIX &gt; nostalgia pela Idade Média (“Idade Média dos românticos”): </a:t>
            </a:r>
            <a:r>
              <a:rPr lang="pt-BR" sz="2000" b="1" dirty="0" smtClean="0"/>
              <a:t>identidade nacional</a:t>
            </a:r>
            <a:r>
              <a:rPr lang="pt-BR" sz="2000" dirty="0" smtClean="0"/>
              <a:t>, que ganhara forte significado com a revolução Francesa; </a:t>
            </a:r>
            <a:r>
              <a:rPr lang="pt-BR" sz="2000" b="1" dirty="0" smtClean="0"/>
              <a:t>conquistas</a:t>
            </a:r>
            <a:r>
              <a:rPr lang="pt-BR" sz="2000" dirty="0" smtClean="0"/>
              <a:t> &gt; punha em xeque a validade do racionalismo.</a:t>
            </a:r>
          </a:p>
          <a:p>
            <a:endParaRPr lang="pt-BR" sz="2000" dirty="0" smtClean="0"/>
          </a:p>
          <a:p>
            <a:pPr marL="1427163"/>
            <a:r>
              <a:rPr lang="pt-BR" sz="2000" i="1" dirty="0" smtClean="0"/>
              <a:t>“Vista como época de fé, autoridade e tradição, a Idade Média oferecia um remédio à insegurança e aos problemas decorrentes de um culto exagerado ao cientificismo”</a:t>
            </a:r>
          </a:p>
          <a:p>
            <a:endParaRPr lang="pt-BR" sz="2000" dirty="0"/>
          </a:p>
          <a:p>
            <a:pPr marL="1435100"/>
            <a:r>
              <a:rPr lang="pt-BR" sz="2000" i="1" dirty="0" smtClean="0"/>
              <a:t>“A verdade procurada através do raciocínio, que guiara o Iluminismo do século XVIII, cedia lugar à valorização dos sentidos, do instinto, dos sonhos, das recordações”.</a:t>
            </a:r>
          </a:p>
          <a:p>
            <a:endParaRPr lang="pt-BR" sz="2000" dirty="0"/>
          </a:p>
          <a:p>
            <a:r>
              <a:rPr lang="pt-BR" sz="2000" dirty="0" smtClean="0"/>
              <a:t>Século XX: função do historiador &gt; o único referencial possível para se ver a Idade Média, é a própria Idade Média. O tempo é sempre contemporâneo.</a:t>
            </a:r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157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2375" y="1305342"/>
            <a:ext cx="83371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 smtClean="0"/>
              <a:t>A História da Idade Média partia de concepções convergentes quanto a ideia de tempo: circular/ cíclico (Cristianismo; calendário); linear, mas não infinito; escatológico (que só Deus conhece)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A sociedade medieval oscilava quanto à importância da quantificação do tempo (tempo da natureza; atividades religiosas, de tempo mais controlado, e atividades laicas, de medição “precária”)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“Fim dos Tempos”; Apocalipse; visão pessimista do presente, e de esperança no triunfo do Reino de Deus, pelo qual se entrevê uma visão implícita de um </a:t>
            </a:r>
            <a:r>
              <a:rPr lang="pt-BR" sz="2000" i="1" dirty="0" smtClean="0"/>
              <a:t>tempus </a:t>
            </a:r>
            <a:r>
              <a:rPr lang="pt-BR" sz="2000" i="1" dirty="0" err="1" smtClean="0"/>
              <a:t>medium</a:t>
            </a:r>
            <a:r>
              <a:rPr lang="pt-BR" sz="2000" i="1" dirty="0" smtClean="0"/>
              <a:t> </a:t>
            </a:r>
            <a:r>
              <a:rPr lang="pt-BR" sz="2000" dirty="0" smtClean="0"/>
              <a:t>que precedia a Nova Era.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334268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810" y="0"/>
            <a:ext cx="865022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LE GOFF. A FUNÇÃO CULTURAL – A IMAGEM E O VIVIDO.</a:t>
            </a:r>
          </a:p>
          <a:p>
            <a:endParaRPr lang="pt-BR" dirty="0"/>
          </a:p>
          <a:p>
            <a:pPr>
              <a:spcAft>
                <a:spcPts val="1200"/>
              </a:spcAft>
            </a:pPr>
            <a:r>
              <a:rPr lang="pt-BR" sz="2000" b="1" dirty="0" smtClean="0"/>
              <a:t>Século </a:t>
            </a:r>
            <a:r>
              <a:rPr lang="pt-BR" sz="2000" b="1" dirty="0"/>
              <a:t>XI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As aglomerações se formam lentamente ao redor dos </a:t>
            </a:r>
            <a:r>
              <a:rPr lang="pt-BR" sz="2000" dirty="0" smtClean="0"/>
              <a:t>monastérios, palácios</a:t>
            </a:r>
            <a:r>
              <a:rPr lang="pt-BR" sz="2000" dirty="0"/>
              <a:t>, lugares de peregrinação e de comércio.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A </a:t>
            </a:r>
            <a:r>
              <a:rPr lang="pt-BR" sz="2000" b="1" dirty="0"/>
              <a:t>cidade voltava a ser atrativa</a:t>
            </a:r>
            <a:r>
              <a:rPr lang="pt-BR" sz="2000" dirty="0"/>
              <a:t>, uma opção: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• à vida de vassalo do senhor feudal.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• à vida estéril num mosteiro ou convento.</a:t>
            </a:r>
            <a:endParaRPr lang="pt-BR" sz="2000" dirty="0" smtClean="0"/>
          </a:p>
          <a:p>
            <a:pPr>
              <a:spcAft>
                <a:spcPts val="1200"/>
              </a:spcAft>
            </a:pPr>
            <a:endParaRPr lang="pt-BR" sz="2000" dirty="0" smtClean="0"/>
          </a:p>
          <a:p>
            <a:pPr>
              <a:spcAft>
                <a:spcPts val="1200"/>
              </a:spcAft>
            </a:pPr>
            <a:r>
              <a:rPr lang="pt-BR" sz="2000" dirty="0" smtClean="0"/>
              <a:t>Imaginário urbano &gt; cidade medieval como centro ativo de produção econômica e cultural (baseada na ciência); cidade do ensino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Centro de trocas; cultura popular das camadas rurais, encerrada nos campos, e à cultura erudita dos clérigos, fechada nas escolas eclesiásticas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Desenvolvimento de cidades romanas existentes (que deveriam ser esquecidas e apagadas); novas cidades desenvolvidas ao redor de monastérios ou castelos; e voltadas à colonização (traçado regular)</a:t>
            </a:r>
          </a:p>
          <a:p>
            <a:pPr>
              <a:spcAft>
                <a:spcPts val="1200"/>
              </a:spcAft>
            </a:pPr>
            <a:r>
              <a:rPr lang="pt-BR" sz="2000" dirty="0" smtClean="0"/>
              <a:t>Função econômica e militar; rotas; espaço de comunicação e intercâmbio</a:t>
            </a:r>
          </a:p>
        </p:txBody>
      </p:sp>
    </p:spTree>
    <p:extLst>
      <p:ext uri="{BB962C8B-B14F-4D97-AF65-F5344CB8AC3E}">
        <p14:creationId xmlns:p14="http://schemas.microsoft.com/office/powerpoint/2010/main" val="2202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64" t="32999" r="36618" b="19135"/>
          <a:stretch/>
        </p:blipFill>
        <p:spPr>
          <a:xfrm>
            <a:off x="3675" y="544058"/>
            <a:ext cx="9140325" cy="59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0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912" t="18350" r="26471" b="13904"/>
          <a:stretch/>
        </p:blipFill>
        <p:spPr>
          <a:xfrm>
            <a:off x="0" y="0"/>
            <a:ext cx="9144000" cy="67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4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65" t="29859" r="26323" b="19397"/>
          <a:stretch/>
        </p:blipFill>
        <p:spPr>
          <a:xfrm>
            <a:off x="-7063" y="726141"/>
            <a:ext cx="91510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42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</TotalTime>
  <Words>1118</Words>
  <Application>Microsoft Office PowerPoint</Application>
  <PresentationFormat>Apresentação na tela (4:3)</PresentationFormat>
  <Paragraphs>85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Camargo</dc:creator>
  <cp:lastModifiedBy>Camila Camargo</cp:lastModifiedBy>
  <cp:revision>27</cp:revision>
  <dcterms:created xsi:type="dcterms:W3CDTF">2022-05-11T22:54:20Z</dcterms:created>
  <dcterms:modified xsi:type="dcterms:W3CDTF">2022-05-12T12:16:30Z</dcterms:modified>
</cp:coreProperties>
</file>