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4" r:id="rId4"/>
    <p:sldId id="315" r:id="rId5"/>
    <p:sldId id="316" r:id="rId6"/>
    <p:sldId id="318" r:id="rId7"/>
    <p:sldId id="320" r:id="rId8"/>
    <p:sldId id="319" r:id="rId9"/>
    <p:sldId id="321" r:id="rId10"/>
    <p:sldId id="322" r:id="rId11"/>
    <p:sldId id="331" r:id="rId12"/>
    <p:sldId id="323" r:id="rId13"/>
    <p:sldId id="324" r:id="rId14"/>
    <p:sldId id="325" r:id="rId15"/>
    <p:sldId id="326" r:id="rId16"/>
    <p:sldId id="327" r:id="rId17"/>
    <p:sldId id="328" r:id="rId18"/>
    <p:sldId id="329" r:id="rId19"/>
    <p:sldId id="330" r:id="rId20"/>
    <p:sldId id="314" r:id="rId21"/>
    <p:sldId id="332" r:id="rId22"/>
    <p:sldId id="333" r:id="rId23"/>
    <p:sldId id="334" r:id="rId24"/>
    <p:sldId id="335" r:id="rId25"/>
    <p:sldId id="336" r:id="rId26"/>
    <p:sldId id="337" r:id="rId27"/>
    <p:sldId id="338" r:id="rId28"/>
    <p:sldId id="339" r:id="rId29"/>
    <p:sldId id="305" r:id="rId30"/>
    <p:sldId id="268" r:id="rId3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ítulo 28"/>
          <p:cNvSpPr>
            <a:spLocks noGrp="1"/>
          </p:cNvSpPr>
          <p:nvPr>
            <p:ph type="ctrTitle"/>
          </p:nvPr>
        </p:nvSpPr>
        <p:spPr>
          <a:xfrm>
            <a:off x="381000" y="4853411"/>
            <a:ext cx="8458200" cy="1222375"/>
          </a:xfrm>
        </p:spPr>
        <p:txBody>
          <a:bodyPr anchor="t"/>
          <a:lstStyle/>
          <a:p>
            <a:r>
              <a:rPr kumimoji="0" lang="pt-BR" smtClean="0"/>
              <a:t>Clique para editar o estilo do título mestre</a:t>
            </a:r>
            <a:endParaRPr kumimoji="0" lang="en-US"/>
          </a:p>
        </p:txBody>
      </p:sp>
      <p:sp>
        <p:nvSpPr>
          <p:cNvPr id="9" name="Subtítu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16" name="Espaço Reservado para Data 15"/>
          <p:cNvSpPr>
            <a:spLocks noGrp="1"/>
          </p:cNvSpPr>
          <p:nvPr>
            <p:ph type="dt" sz="half" idx="10"/>
          </p:nvPr>
        </p:nvSpPr>
        <p:spPr/>
        <p:txBody>
          <a:bodyPr/>
          <a:lstStyle/>
          <a:p>
            <a:fld id="{2C779843-4AFB-40E2-BCA8-F46D672028AA}" type="datetimeFigureOut">
              <a:rPr lang="pt-BR" smtClean="0"/>
              <a:pPr/>
              <a:t>30/03/2015</a:t>
            </a:fld>
            <a:endParaRPr lang="pt-BR"/>
          </a:p>
        </p:txBody>
      </p:sp>
      <p:sp>
        <p:nvSpPr>
          <p:cNvPr id="2" name="Espaço Reservado para Rodapé 1"/>
          <p:cNvSpPr>
            <a:spLocks noGrp="1"/>
          </p:cNvSpPr>
          <p:nvPr>
            <p:ph type="ftr" sz="quarter" idx="11"/>
          </p:nvPr>
        </p:nvSpPr>
        <p:spPr/>
        <p:txBody>
          <a:bodyPr/>
          <a:lstStyle/>
          <a:p>
            <a:endParaRPr lang="pt-BR"/>
          </a:p>
        </p:txBody>
      </p:sp>
      <p:sp>
        <p:nvSpPr>
          <p:cNvPr id="15" name="Espaço Reservado para Número de Slide 14"/>
          <p:cNvSpPr>
            <a:spLocks noGrp="1"/>
          </p:cNvSpPr>
          <p:nvPr>
            <p:ph type="sldNum" sz="quarter" idx="12"/>
          </p:nvPr>
        </p:nvSpPr>
        <p:spPr>
          <a:xfrm>
            <a:off x="8229600" y="6473952"/>
            <a:ext cx="758952" cy="246888"/>
          </a:xfrm>
        </p:spPr>
        <p:txBody>
          <a:bodyPr/>
          <a:lstStyle/>
          <a:p>
            <a:fld id="{C201A90C-6357-43FB-86C2-BEBB1B211637}"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2C779843-4AFB-40E2-BCA8-F46D672028AA}" type="datetimeFigureOut">
              <a:rPr lang="pt-BR" smtClean="0"/>
              <a:pPr/>
              <a:t>30/03/2015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201A90C-6357-43FB-86C2-BEBB1B211637}"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58000" y="549276"/>
            <a:ext cx="18288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549276"/>
            <a:ext cx="62484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2C779843-4AFB-40E2-BCA8-F46D672028AA}" type="datetimeFigureOut">
              <a:rPr lang="pt-BR" smtClean="0"/>
              <a:pPr/>
              <a:t>30/03/2015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201A90C-6357-43FB-86C2-BEBB1B211637}"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2" name="Título 21"/>
          <p:cNvSpPr>
            <a:spLocks noGrp="1"/>
          </p:cNvSpPr>
          <p:nvPr>
            <p:ph type="title"/>
          </p:nvPr>
        </p:nvSpPr>
        <p:spPr/>
        <p:txBody>
          <a:bodyPr/>
          <a:lstStyle/>
          <a:p>
            <a:r>
              <a:rPr kumimoji="0" lang="pt-BR" smtClean="0"/>
              <a:t>Clique para editar o estilo do título mestre</a:t>
            </a:r>
            <a:endParaRPr kumimoji="0" lang="en-US"/>
          </a:p>
        </p:txBody>
      </p:sp>
      <p:sp>
        <p:nvSpPr>
          <p:cNvPr id="27" name="Espaço Reservado para Conteúdo 26"/>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5" name="Espaço Reservado para Data 24"/>
          <p:cNvSpPr>
            <a:spLocks noGrp="1"/>
          </p:cNvSpPr>
          <p:nvPr>
            <p:ph type="dt" sz="half" idx="10"/>
          </p:nvPr>
        </p:nvSpPr>
        <p:spPr/>
        <p:txBody>
          <a:bodyPr/>
          <a:lstStyle/>
          <a:p>
            <a:fld id="{2C779843-4AFB-40E2-BCA8-F46D672028AA}" type="datetimeFigureOut">
              <a:rPr lang="pt-BR" smtClean="0"/>
              <a:pPr/>
              <a:t>30/03/2015</a:t>
            </a:fld>
            <a:endParaRPr lang="pt-BR"/>
          </a:p>
        </p:txBody>
      </p:sp>
      <p:sp>
        <p:nvSpPr>
          <p:cNvPr id="19" name="Espaço Reservado para Rodapé 18"/>
          <p:cNvSpPr>
            <a:spLocks noGrp="1"/>
          </p:cNvSpPr>
          <p:nvPr>
            <p:ph type="ftr" sz="quarter" idx="11"/>
          </p:nvPr>
        </p:nvSpPr>
        <p:spPr>
          <a:xfrm>
            <a:off x="3581400" y="76200"/>
            <a:ext cx="2895600" cy="288925"/>
          </a:xfrm>
        </p:spPr>
        <p:txBody>
          <a:bodyPr/>
          <a:lstStyle/>
          <a:p>
            <a:endParaRPr lang="pt-BR"/>
          </a:p>
        </p:txBody>
      </p:sp>
      <p:sp>
        <p:nvSpPr>
          <p:cNvPr id="16" name="Espaço Reservado para Número de Slide 15"/>
          <p:cNvSpPr>
            <a:spLocks noGrp="1"/>
          </p:cNvSpPr>
          <p:nvPr>
            <p:ph type="sldNum" sz="quarter" idx="12"/>
          </p:nvPr>
        </p:nvSpPr>
        <p:spPr>
          <a:xfrm>
            <a:off x="8229600" y="6473952"/>
            <a:ext cx="758952" cy="246888"/>
          </a:xfrm>
        </p:spPr>
        <p:txBody>
          <a:bodyPr/>
          <a:lstStyle/>
          <a:p>
            <a:fld id="{C201A90C-6357-43FB-86C2-BEBB1B211637}"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3">
        <a:schemeClr val="bg2"/>
      </p:bgRef>
    </p:bg>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ço Reservado para Tex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19" name="Espaço Reservado para Data 18"/>
          <p:cNvSpPr>
            <a:spLocks noGrp="1"/>
          </p:cNvSpPr>
          <p:nvPr>
            <p:ph type="dt" sz="half" idx="10"/>
          </p:nvPr>
        </p:nvSpPr>
        <p:spPr/>
        <p:txBody>
          <a:bodyPr/>
          <a:lstStyle/>
          <a:p>
            <a:fld id="{2C779843-4AFB-40E2-BCA8-F46D672028AA}" type="datetimeFigureOut">
              <a:rPr lang="pt-BR" smtClean="0"/>
              <a:pPr/>
              <a:t>30/03/2015</a:t>
            </a:fld>
            <a:endParaRPr lang="pt-BR"/>
          </a:p>
        </p:txBody>
      </p:sp>
      <p:sp>
        <p:nvSpPr>
          <p:cNvPr id="11" name="Espaço Reservado para Rodapé 10"/>
          <p:cNvSpPr>
            <a:spLocks noGrp="1"/>
          </p:cNvSpPr>
          <p:nvPr>
            <p:ph type="ftr" sz="quarter" idx="11"/>
          </p:nvPr>
        </p:nvSpPr>
        <p:spPr/>
        <p:txBody>
          <a:bodyPr/>
          <a:lstStyle/>
          <a:p>
            <a:endParaRPr lang="pt-BR"/>
          </a:p>
        </p:txBody>
      </p:sp>
      <p:sp>
        <p:nvSpPr>
          <p:cNvPr id="16" name="Espaço Reservado para Número de Slide 15"/>
          <p:cNvSpPr>
            <a:spLocks noGrp="1"/>
          </p:cNvSpPr>
          <p:nvPr>
            <p:ph type="sldNum" sz="quarter" idx="12"/>
          </p:nvPr>
        </p:nvSpPr>
        <p:spPr/>
        <p:txBody>
          <a:bodyPr/>
          <a:lstStyle/>
          <a:p>
            <a:fld id="{C201A90C-6357-43FB-86C2-BEBB1B211637}" type="slidenum">
              <a:rPr lang="pt-BR" smtClean="0"/>
              <a:pPr/>
              <a:t>‹nº›</a:t>
            </a:fld>
            <a:endParaRPr lang="pt-BR"/>
          </a:p>
        </p:txBody>
      </p:sp>
      <p:sp>
        <p:nvSpPr>
          <p:cNvPr id="8" name="Título 7"/>
          <p:cNvSpPr>
            <a:spLocks noGrp="1"/>
          </p:cNvSpPr>
          <p:nvPr>
            <p:ph type="title"/>
          </p:nvPr>
        </p:nvSpPr>
        <p:spPr>
          <a:xfrm>
            <a:off x="180475" y="2947085"/>
            <a:ext cx="8686800" cy="1184825"/>
          </a:xfrm>
        </p:spPr>
        <p:txBody>
          <a:bodyPr rtlCol="0" anchor="t"/>
          <a:lstStyle>
            <a:lvl1pPr algn="r">
              <a:defRPr/>
            </a:lvl1pPr>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0" name="Título 19"/>
          <p:cNvSpPr>
            <a:spLocks noGrp="1"/>
          </p:cNvSpPr>
          <p:nvPr>
            <p:ph type="title"/>
          </p:nvPr>
        </p:nvSpPr>
        <p:spPr>
          <a:xfrm>
            <a:off x="301752" y="457200"/>
            <a:ext cx="8686800" cy="841248"/>
          </a:xfrm>
        </p:spPr>
        <p:txBody>
          <a:bodyPr/>
          <a:lstStyle/>
          <a:p>
            <a:r>
              <a:rPr kumimoji="0" lang="pt-BR" smtClean="0"/>
              <a:t>Clique para editar o estilo do título mestre</a:t>
            </a:r>
            <a:endParaRPr kumimoji="0" lang="en-US"/>
          </a:p>
        </p:txBody>
      </p:sp>
      <p:sp>
        <p:nvSpPr>
          <p:cNvPr id="14" name="Espaço Reservado para Conteúd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1" name="Espaço Reservado para Data 20"/>
          <p:cNvSpPr>
            <a:spLocks noGrp="1"/>
          </p:cNvSpPr>
          <p:nvPr>
            <p:ph type="dt" sz="half" idx="10"/>
          </p:nvPr>
        </p:nvSpPr>
        <p:spPr/>
        <p:txBody>
          <a:bodyPr/>
          <a:lstStyle/>
          <a:p>
            <a:fld id="{2C779843-4AFB-40E2-BCA8-F46D672028AA}" type="datetimeFigureOut">
              <a:rPr lang="pt-BR" smtClean="0"/>
              <a:pPr/>
              <a:t>30/03/2015</a:t>
            </a:fld>
            <a:endParaRPr lang="pt-BR"/>
          </a:p>
        </p:txBody>
      </p:sp>
      <p:sp>
        <p:nvSpPr>
          <p:cNvPr id="10" name="Espaço Reservado para Rodapé 9"/>
          <p:cNvSpPr>
            <a:spLocks noGrp="1"/>
          </p:cNvSpPr>
          <p:nvPr>
            <p:ph type="ftr" sz="quarter" idx="11"/>
          </p:nvPr>
        </p:nvSpPr>
        <p:spPr/>
        <p:txBody>
          <a:bodyPr/>
          <a:lstStyle/>
          <a:p>
            <a:endParaRPr lang="pt-BR"/>
          </a:p>
        </p:txBody>
      </p:sp>
      <p:sp>
        <p:nvSpPr>
          <p:cNvPr id="31" name="Espaço Reservado para Número de Slide 30"/>
          <p:cNvSpPr>
            <a:spLocks noGrp="1"/>
          </p:cNvSpPr>
          <p:nvPr>
            <p:ph type="sldNum" sz="quarter" idx="12"/>
          </p:nvPr>
        </p:nvSpPr>
        <p:spPr/>
        <p:txBody>
          <a:bodyPr/>
          <a:lstStyle/>
          <a:p>
            <a:fld id="{C201A90C-6357-43FB-86C2-BEBB1B211637}"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9" name="Título 28"/>
          <p:cNvSpPr>
            <a:spLocks noGrp="1"/>
          </p:cNvSpPr>
          <p:nvPr>
            <p:ph type="title"/>
          </p:nvPr>
        </p:nvSpPr>
        <p:spPr>
          <a:xfrm>
            <a:off x="304800" y="5410200"/>
            <a:ext cx="8610600" cy="882650"/>
          </a:xfrm>
        </p:spPr>
        <p:txBody>
          <a:bodyPr anchor="ctr"/>
          <a:lstStyle>
            <a:lvl1pPr>
              <a:defRPr/>
            </a:lvl1p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25" name="Espaço Reservado para Tex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8" name="Espaço Reservado para Conteúd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spaço Reservado para Data 9"/>
          <p:cNvSpPr>
            <a:spLocks noGrp="1"/>
          </p:cNvSpPr>
          <p:nvPr>
            <p:ph type="dt" sz="half" idx="10"/>
          </p:nvPr>
        </p:nvSpPr>
        <p:spPr/>
        <p:txBody>
          <a:bodyPr/>
          <a:lstStyle/>
          <a:p>
            <a:fld id="{2C779843-4AFB-40E2-BCA8-F46D672028AA}" type="datetimeFigureOut">
              <a:rPr lang="pt-BR" smtClean="0"/>
              <a:pPr/>
              <a:t>30/03/2015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229600" y="6477000"/>
            <a:ext cx="762000" cy="246888"/>
          </a:xfrm>
        </p:spPr>
        <p:txBody>
          <a:bodyPr/>
          <a:lstStyle/>
          <a:p>
            <a:fld id="{C201A90C-6357-43FB-86C2-BEBB1B211637}" type="slidenum">
              <a:rPr lang="pt-BR" smtClean="0"/>
              <a:pPr/>
              <a:t>‹nº›</a:t>
            </a:fld>
            <a:endParaRPr lang="pt-BR"/>
          </a:p>
        </p:txBody>
      </p:sp>
      <p:sp>
        <p:nvSpPr>
          <p:cNvPr id="11" name="Conector reto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0" name="Título 29"/>
          <p:cNvSpPr>
            <a:spLocks noGrp="1"/>
          </p:cNvSpPr>
          <p:nvPr>
            <p:ph type="title"/>
          </p:nvPr>
        </p:nvSpPr>
        <p:spPr>
          <a:xfrm>
            <a:off x="301752" y="457200"/>
            <a:ext cx="8686800" cy="841248"/>
          </a:xfrm>
        </p:spPr>
        <p:txBody>
          <a:bodyPr/>
          <a:lstStyle/>
          <a:p>
            <a:r>
              <a:rPr kumimoji="0" lang="pt-BR" smtClean="0"/>
              <a:t>Clique para editar o estilo do título mestre</a:t>
            </a:r>
            <a:endParaRPr kumimoji="0" lang="en-US"/>
          </a:p>
        </p:txBody>
      </p:sp>
      <p:sp>
        <p:nvSpPr>
          <p:cNvPr id="12" name="Espaço Reservado para Data 11"/>
          <p:cNvSpPr>
            <a:spLocks noGrp="1"/>
          </p:cNvSpPr>
          <p:nvPr>
            <p:ph type="dt" sz="half" idx="10"/>
          </p:nvPr>
        </p:nvSpPr>
        <p:spPr/>
        <p:txBody>
          <a:bodyPr/>
          <a:lstStyle/>
          <a:p>
            <a:fld id="{2C779843-4AFB-40E2-BCA8-F46D672028AA}" type="datetimeFigureOut">
              <a:rPr lang="pt-BR" smtClean="0"/>
              <a:pPr/>
              <a:t>30/03/2015</a:t>
            </a:fld>
            <a:endParaRPr lang="pt-BR"/>
          </a:p>
        </p:txBody>
      </p:sp>
      <p:sp>
        <p:nvSpPr>
          <p:cNvPr id="21" name="Espaço Reservado para Rodapé 20"/>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201A90C-6357-43FB-86C2-BEBB1B211637}"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p>
            <a:fld id="{2C779843-4AFB-40E2-BCA8-F46D672028AA}" type="datetimeFigureOut">
              <a:rPr lang="pt-BR" smtClean="0"/>
              <a:pPr/>
              <a:t>30/03/2015</a:t>
            </a:fld>
            <a:endParaRPr lang="pt-BR"/>
          </a:p>
        </p:txBody>
      </p:sp>
      <p:sp>
        <p:nvSpPr>
          <p:cNvPr id="24" name="Espaço Reservado para Rodapé 23"/>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201A90C-6357-43FB-86C2-BEBB1B211637}"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Conector reto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ítulo 11"/>
          <p:cNvSpPr>
            <a:spLocks noGrp="1"/>
          </p:cNvSpPr>
          <p:nvPr>
            <p:ph type="title"/>
          </p:nvPr>
        </p:nvSpPr>
        <p:spPr>
          <a:xfrm>
            <a:off x="457200" y="5486400"/>
            <a:ext cx="8458200" cy="520700"/>
          </a:xfrm>
        </p:spPr>
        <p:txBody>
          <a:bodyPr anchor="ctr"/>
          <a:lstStyle>
            <a:lvl1pPr algn="l">
              <a:buNone/>
              <a:defRPr sz="2000" b="1"/>
            </a:lvl1pPr>
          </a:lstStyle>
          <a:p>
            <a:r>
              <a:rPr kumimoji="0" lang="pt-BR" smtClean="0"/>
              <a:t>Clique para editar o estilo do título mestre</a:t>
            </a:r>
            <a:endParaRPr kumimoji="0" lang="en-US"/>
          </a:p>
        </p:txBody>
      </p:sp>
      <p:sp>
        <p:nvSpPr>
          <p:cNvPr id="26" name="Espaço Reservado para Tex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14" name="Espaço Reservado para Conteúd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5" name="Espaço Reservado para Data 24"/>
          <p:cNvSpPr>
            <a:spLocks noGrp="1"/>
          </p:cNvSpPr>
          <p:nvPr>
            <p:ph type="dt" sz="half" idx="10"/>
          </p:nvPr>
        </p:nvSpPr>
        <p:spPr/>
        <p:txBody>
          <a:bodyPr/>
          <a:lstStyle/>
          <a:p>
            <a:fld id="{2C779843-4AFB-40E2-BCA8-F46D672028AA}" type="datetimeFigureOut">
              <a:rPr lang="pt-BR" smtClean="0"/>
              <a:pPr/>
              <a:t>30/03/2015</a:t>
            </a:fld>
            <a:endParaRPr lang="pt-BR"/>
          </a:p>
        </p:txBody>
      </p:sp>
      <p:sp>
        <p:nvSpPr>
          <p:cNvPr id="29" name="Espaço Reservado para Rodapé 28"/>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201A90C-6357-43FB-86C2-BEBB1B211637}"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3" name="Espaço Reservado para Imagem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pt-BR" smtClean="0"/>
              <a:t>Clique no ícone para adicionar uma imagem</a:t>
            </a:r>
            <a:endParaRPr kumimoji="0" lang="en-US" dirty="0"/>
          </a:p>
        </p:txBody>
      </p:sp>
      <p:sp>
        <p:nvSpPr>
          <p:cNvPr id="7" name="Espaço Reservado para Data 6"/>
          <p:cNvSpPr>
            <a:spLocks noGrp="1"/>
          </p:cNvSpPr>
          <p:nvPr>
            <p:ph type="dt" sz="half" idx="10"/>
          </p:nvPr>
        </p:nvSpPr>
        <p:spPr/>
        <p:txBody>
          <a:bodyPr/>
          <a:lstStyle/>
          <a:p>
            <a:fld id="{2C779843-4AFB-40E2-BCA8-F46D672028AA}" type="datetimeFigureOut">
              <a:rPr lang="pt-BR" smtClean="0"/>
              <a:pPr/>
              <a:t>30/03/2015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31" name="Espaço Reservado para Número de Slide 30"/>
          <p:cNvSpPr>
            <a:spLocks noGrp="1"/>
          </p:cNvSpPr>
          <p:nvPr>
            <p:ph type="sldNum" sz="quarter" idx="12"/>
          </p:nvPr>
        </p:nvSpPr>
        <p:spPr/>
        <p:txBody>
          <a:bodyPr/>
          <a:lstStyle/>
          <a:p>
            <a:fld id="{C201A90C-6357-43FB-86C2-BEBB1B211637}" type="slidenum">
              <a:rPr lang="pt-BR" smtClean="0"/>
              <a:pPr/>
              <a:t>‹nº›</a:t>
            </a:fld>
            <a:endParaRPr lang="pt-BR"/>
          </a:p>
        </p:txBody>
      </p:sp>
      <p:sp>
        <p:nvSpPr>
          <p:cNvPr id="17" name="Título 16"/>
          <p:cNvSpPr>
            <a:spLocks noGrp="1"/>
          </p:cNvSpPr>
          <p:nvPr>
            <p:ph type="title"/>
          </p:nvPr>
        </p:nvSpPr>
        <p:spPr>
          <a:xfrm>
            <a:off x="381000" y="4993760"/>
            <a:ext cx="5867400" cy="522288"/>
          </a:xfrm>
        </p:spPr>
        <p:txBody>
          <a:bodyPr anchor="ctr"/>
          <a:lstStyle>
            <a:lvl1pPr algn="l">
              <a:buNone/>
              <a:defRPr sz="2000" b="1"/>
            </a:lvl1pPr>
          </a:lstStyle>
          <a:p>
            <a:r>
              <a:rPr kumimoji="0" lang="pt-BR" smtClean="0"/>
              <a:t>Clique para editar o estilo do título mestre</a:t>
            </a:r>
            <a:endParaRPr kumimoji="0" lang="en-US"/>
          </a:p>
        </p:txBody>
      </p:sp>
      <p:sp>
        <p:nvSpPr>
          <p:cNvPr id="26" name="Espaço Reservado para Tex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ço Reservado para Tex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1" name="Espaço Reservado para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C779843-4AFB-40E2-BCA8-F46D672028AA}" type="datetimeFigureOut">
              <a:rPr lang="pt-BR" smtClean="0"/>
              <a:pPr/>
              <a:t>30/03/2015</a:t>
            </a:fld>
            <a:endParaRPr lang="pt-BR"/>
          </a:p>
        </p:txBody>
      </p:sp>
      <p:sp>
        <p:nvSpPr>
          <p:cNvPr id="28" name="Espaço Reservado para Rodapé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pt-BR"/>
          </a:p>
        </p:txBody>
      </p:sp>
      <p:sp>
        <p:nvSpPr>
          <p:cNvPr id="5" name="Espaço Reservado para Número de Slid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201A90C-6357-43FB-86C2-BEBB1B211637}" type="slidenum">
              <a:rPr lang="pt-BR" smtClean="0"/>
              <a:pPr/>
              <a:t>‹nº›</a:t>
            </a:fld>
            <a:endParaRPr lang="pt-BR"/>
          </a:p>
        </p:txBody>
      </p:sp>
      <p:sp>
        <p:nvSpPr>
          <p:cNvPr id="10" name="Espaço Reservado para Título 9"/>
          <p:cNvSpPr>
            <a:spLocks noGrp="1"/>
          </p:cNvSpPr>
          <p:nvPr>
            <p:ph type="title"/>
          </p:nvPr>
        </p:nvSpPr>
        <p:spPr>
          <a:xfrm>
            <a:off x="304800" y="457200"/>
            <a:ext cx="8686800" cy="838200"/>
          </a:xfrm>
          <a:prstGeom prst="rect">
            <a:avLst/>
          </a:prstGeom>
        </p:spPr>
        <p:txBody>
          <a:bodyPr vert="horz" anchor="ctr">
            <a:normAutofit/>
          </a:bodyPr>
          <a:lstStyle/>
          <a:p>
            <a:r>
              <a:rPr kumimoji="0" lang="pt-BR" smtClean="0"/>
              <a:t>Clique para editar o estilo do título mestre</a:t>
            </a:r>
            <a:endParaRPr kumimoji="0" lang="en-US"/>
          </a:p>
        </p:txBody>
      </p:sp>
      <p:sp>
        <p:nvSpPr>
          <p:cNvPr id="9" name="Conector reto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ector reto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67544" y="4221089"/>
            <a:ext cx="8371656" cy="1854698"/>
          </a:xfrm>
        </p:spPr>
        <p:txBody>
          <a:bodyPr>
            <a:normAutofit fontScale="90000"/>
          </a:bodyPr>
          <a:lstStyle/>
          <a:p>
            <a:pPr algn="r"/>
            <a:r>
              <a:rPr lang="pt-BR" sz="2000" b="1" dirty="0"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Fundamentos econômicos da educação</a:t>
            </a:r>
            <a:br>
              <a:rPr lang="pt-BR" sz="2000" b="1" dirty="0"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br>
            <a:r>
              <a:rPr lang="pt-BR" sz="2000" b="1" dirty="0"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Docente Amélia Artes</a:t>
            </a:r>
            <a:br>
              <a:rPr lang="pt-BR" sz="2000" b="1" dirty="0"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br>
            <a:r>
              <a:rPr lang="pt-BR" sz="2000" b="1" dirty="0"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PRIMEIRO semestre de 2015</a:t>
            </a:r>
            <a:br>
              <a:rPr lang="pt-BR" sz="2000" b="1" dirty="0"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br>
            <a:r>
              <a:rPr lang="pt-BR" sz="2000" b="1" dirty="0"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FEUSP</a:t>
            </a:r>
            <a:br>
              <a:rPr lang="pt-BR" sz="2000" b="1" dirty="0"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br>
            <a:r>
              <a:rPr lang="pt-BR" dirty="0" smtClean="0"/>
              <a:t> </a:t>
            </a:r>
            <a:endParaRPr lang="pt-BR" dirty="0"/>
          </a:p>
        </p:txBody>
      </p:sp>
      <p:sp>
        <p:nvSpPr>
          <p:cNvPr id="3" name="Subtítulo 2"/>
          <p:cNvSpPr>
            <a:spLocks noGrp="1"/>
          </p:cNvSpPr>
          <p:nvPr>
            <p:ph type="subTitle" idx="1"/>
          </p:nvPr>
        </p:nvSpPr>
        <p:spPr>
          <a:xfrm>
            <a:off x="395536" y="1988840"/>
            <a:ext cx="8443664" cy="1728192"/>
          </a:xfrm>
        </p:spPr>
        <p:txBody>
          <a:bodyPr>
            <a:normAutofit/>
          </a:bodyPr>
          <a:lstStyle/>
          <a:p>
            <a:pPr algn="ctr"/>
            <a:r>
              <a:rPr lang="pt-BR" sz="2800" b="1" dirty="0" smtClean="0">
                <a:effectLst>
                  <a:outerShdw blurRad="38100" dist="38100" dir="2700000" algn="tl">
                    <a:srgbClr val="000000">
                      <a:alpha val="43137"/>
                    </a:srgbClr>
                  </a:outerShdw>
                </a:effectLst>
                <a:latin typeface="Arial" pitchFamily="34" charset="0"/>
                <a:cs typeface="Arial" pitchFamily="34" charset="0"/>
              </a:rPr>
              <a:t>Aula 6: Outros capitais: capital cultural - </a:t>
            </a:r>
            <a:r>
              <a:rPr lang="pt-BR" sz="2800" b="1" dirty="0" err="1" smtClean="0">
                <a:effectLst>
                  <a:outerShdw blurRad="38100" dist="38100" dir="2700000" algn="tl">
                    <a:srgbClr val="000000">
                      <a:alpha val="43137"/>
                    </a:srgbClr>
                  </a:outerShdw>
                </a:effectLst>
                <a:latin typeface="Arial" pitchFamily="34" charset="0"/>
                <a:cs typeface="Arial" pitchFamily="34" charset="0"/>
              </a:rPr>
              <a:t>Bourdieu</a:t>
            </a:r>
            <a:endParaRPr lang="pt-BR" sz="28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pt-BR" sz="2800" b="1" dirty="0"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Conceitos de </a:t>
            </a:r>
            <a:r>
              <a:rPr lang="pt-BR" sz="2800" b="1" dirty="0" err="1"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bourdieu</a:t>
            </a:r>
            <a:endParaRPr lang="pt-BR" sz="2800" b="1" dirty="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endParaRPr>
          </a:p>
        </p:txBody>
      </p:sp>
      <p:sp>
        <p:nvSpPr>
          <p:cNvPr id="5" name="Espaço Reservado para Conteúdo 4"/>
          <p:cNvSpPr>
            <a:spLocks noGrp="1"/>
          </p:cNvSpPr>
          <p:nvPr>
            <p:ph idx="1"/>
          </p:nvPr>
        </p:nvSpPr>
        <p:spPr>
          <a:xfrm>
            <a:off x="179512" y="1052736"/>
            <a:ext cx="8686800" cy="4525963"/>
          </a:xfrm>
        </p:spPr>
        <p:txBody>
          <a:bodyPr>
            <a:normAutofit/>
          </a:bodyPr>
          <a:lstStyle/>
          <a:p>
            <a:pPr marL="0" indent="0">
              <a:buNone/>
            </a:pPr>
            <a:endParaRPr lang="pt-BR" sz="2800" dirty="0" smtClean="0">
              <a:latin typeface="Arial" pitchFamily="34" charset="0"/>
              <a:cs typeface="Arial" pitchFamily="34" charset="0"/>
            </a:endParaRPr>
          </a:p>
          <a:p>
            <a:pPr marL="0" indent="0">
              <a:buNone/>
            </a:pPr>
            <a:r>
              <a:rPr lang="pt-BR" sz="2800" b="1" dirty="0" err="1" smtClean="0">
                <a:latin typeface="Arial" panose="020B0604020202020204" pitchFamily="34" charset="0"/>
                <a:cs typeface="Arial" pitchFamily="34" charset="0"/>
              </a:rPr>
              <a:t>Habitus</a:t>
            </a:r>
            <a:r>
              <a:rPr lang="pt-BR" sz="2800" b="1" dirty="0" smtClean="0">
                <a:latin typeface="Arial" panose="020B0604020202020204" pitchFamily="34" charset="0"/>
                <a:cs typeface="Arial" pitchFamily="34" charset="0"/>
              </a:rPr>
              <a:t>:</a:t>
            </a:r>
          </a:p>
          <a:p>
            <a:pPr marL="0" indent="0" algn="ctr">
              <a:buNone/>
            </a:pPr>
            <a:endParaRPr lang="pt-BR" sz="2800" b="1" dirty="0">
              <a:latin typeface="Arial" pitchFamily="34" charset="0"/>
              <a:cs typeface="Arial" pitchFamily="34" charset="0"/>
            </a:endParaRPr>
          </a:p>
          <a:p>
            <a:pPr marL="0" indent="0" algn="just">
              <a:buNone/>
            </a:pPr>
            <a:r>
              <a:rPr lang="pt-BR" sz="2800" i="1" dirty="0" smtClean="0">
                <a:latin typeface="Arial" panose="020B0604020202020204" pitchFamily="34" charset="0"/>
                <a:cs typeface="Arial" panose="020B0604020202020204" pitchFamily="34" charset="0"/>
              </a:rPr>
              <a:t>“Um </a:t>
            </a:r>
            <a:r>
              <a:rPr lang="pt-BR" sz="2800" i="1" dirty="0">
                <a:latin typeface="Arial" panose="020B0604020202020204" pitchFamily="34" charset="0"/>
                <a:cs typeface="Arial" panose="020B0604020202020204" pitchFamily="34" charset="0"/>
              </a:rPr>
              <a:t>sistema de esquemas de percepção, de apreciação e de ação. Um conjunto de conhecimentos práticos adquiridos ao longo do tempo que nos permite perceber, agir e evoluir com naturalidade num universo social </a:t>
            </a:r>
            <a:r>
              <a:rPr lang="pt-BR" sz="2800" i="1" dirty="0" smtClean="0">
                <a:latin typeface="Arial" panose="020B0604020202020204" pitchFamily="34" charset="0"/>
                <a:cs typeface="Arial" panose="020B0604020202020204" pitchFamily="34" charset="0"/>
              </a:rPr>
              <a:t>dado”. </a:t>
            </a:r>
            <a:r>
              <a:rPr lang="pt-BR" sz="2800" dirty="0" smtClean="0">
                <a:latin typeface="Arial" panose="020B0604020202020204" pitchFamily="34" charset="0"/>
                <a:cs typeface="Arial" panose="020B0604020202020204" pitchFamily="34" charset="0"/>
              </a:rPr>
              <a:t>(</a:t>
            </a:r>
            <a:r>
              <a:rPr lang="pt-BR" sz="2800" dirty="0" err="1" smtClean="0">
                <a:latin typeface="Arial" panose="020B0604020202020204" pitchFamily="34" charset="0"/>
                <a:cs typeface="Arial" panose="020B0604020202020204" pitchFamily="34" charset="0"/>
              </a:rPr>
              <a:t>Bourdieu</a:t>
            </a:r>
            <a:r>
              <a:rPr lang="pt-BR" sz="2800" dirty="0" smtClean="0">
                <a:latin typeface="Arial" panose="020B0604020202020204" pitchFamily="34" charset="0"/>
                <a:cs typeface="Arial" panose="020B0604020202020204" pitchFamily="34" charset="0"/>
              </a:rPr>
              <a:t>, 2001)</a:t>
            </a:r>
            <a:endParaRPr lang="pt-BR" sz="2400" dirty="0">
              <a:latin typeface="Arial" pitchFamily="34" charset="0"/>
              <a:cs typeface="Arial" pitchFamily="34" charset="0"/>
            </a:endParaRPr>
          </a:p>
        </p:txBody>
      </p:sp>
    </p:spTree>
    <p:extLst>
      <p:ext uri="{BB962C8B-B14F-4D97-AF65-F5344CB8AC3E}">
        <p14:creationId xmlns:p14="http://schemas.microsoft.com/office/powerpoint/2010/main" xmlns="" val="4241360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pt-BR" sz="2800" b="1" dirty="0"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Conceitos de </a:t>
            </a:r>
            <a:r>
              <a:rPr lang="pt-BR" sz="2800" b="1" dirty="0" err="1"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bourdieu</a:t>
            </a:r>
            <a:endParaRPr lang="pt-BR" sz="2800" b="1" dirty="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endParaRPr>
          </a:p>
        </p:txBody>
      </p:sp>
      <p:sp>
        <p:nvSpPr>
          <p:cNvPr id="5" name="Espaço Reservado para Conteúdo 4"/>
          <p:cNvSpPr>
            <a:spLocks noGrp="1"/>
          </p:cNvSpPr>
          <p:nvPr>
            <p:ph idx="1"/>
          </p:nvPr>
        </p:nvSpPr>
        <p:spPr>
          <a:xfrm>
            <a:off x="179512" y="1052736"/>
            <a:ext cx="8686800" cy="4525963"/>
          </a:xfrm>
        </p:spPr>
        <p:txBody>
          <a:bodyPr>
            <a:normAutofit/>
          </a:bodyPr>
          <a:lstStyle/>
          <a:p>
            <a:pPr marL="0" indent="0">
              <a:buNone/>
            </a:pPr>
            <a:endParaRPr lang="pt-BR" sz="2800" dirty="0" smtClean="0">
              <a:latin typeface="Arial" pitchFamily="34" charset="0"/>
              <a:cs typeface="Arial" pitchFamily="34" charset="0"/>
            </a:endParaRPr>
          </a:p>
          <a:p>
            <a:pPr marL="0" indent="0">
              <a:buNone/>
            </a:pPr>
            <a:r>
              <a:rPr lang="pt-BR" sz="2800" b="1" dirty="0" err="1" smtClean="0">
                <a:latin typeface="Arial" panose="020B0604020202020204" pitchFamily="34" charset="0"/>
                <a:cs typeface="Arial" pitchFamily="34" charset="0"/>
              </a:rPr>
              <a:t>Habitus</a:t>
            </a:r>
            <a:r>
              <a:rPr lang="pt-BR" sz="2800" b="1" dirty="0" smtClean="0">
                <a:latin typeface="Arial" panose="020B0604020202020204" pitchFamily="34" charset="0"/>
                <a:cs typeface="Arial" pitchFamily="34" charset="0"/>
              </a:rPr>
              <a:t>:</a:t>
            </a:r>
          </a:p>
          <a:p>
            <a:pPr marL="0" indent="0" algn="ctr">
              <a:buNone/>
            </a:pPr>
            <a:endParaRPr lang="pt-BR" sz="2800" b="1" dirty="0">
              <a:latin typeface="Arial" pitchFamily="34" charset="0"/>
              <a:cs typeface="Arial" pitchFamily="34" charset="0"/>
            </a:endParaRPr>
          </a:p>
          <a:p>
            <a:pPr marL="0" indent="0" algn="ctr">
              <a:buNone/>
            </a:pPr>
            <a:r>
              <a:rPr lang="pt-BR" sz="2800" b="1" i="1" dirty="0" smtClean="0">
                <a:latin typeface="Arial" panose="020B0604020202020204" pitchFamily="34" charset="0"/>
                <a:cs typeface="Arial" panose="020B0604020202020204" pitchFamily="34" charset="0"/>
              </a:rPr>
              <a:t>Interiorização da externalidade</a:t>
            </a:r>
          </a:p>
          <a:p>
            <a:pPr marL="0" indent="0" algn="ctr">
              <a:buNone/>
            </a:pPr>
            <a:endParaRPr lang="pt-BR" sz="2800" b="1" i="1" dirty="0">
              <a:latin typeface="Arial" panose="020B0604020202020204" pitchFamily="34" charset="0"/>
              <a:cs typeface="Arial" panose="020B0604020202020204" pitchFamily="34" charset="0"/>
            </a:endParaRPr>
          </a:p>
          <a:p>
            <a:pPr marL="0" indent="0" algn="ctr">
              <a:buNone/>
            </a:pPr>
            <a:endParaRPr lang="pt-BR" sz="2800" b="1" i="1" dirty="0" smtClean="0">
              <a:latin typeface="Arial" panose="020B0604020202020204" pitchFamily="34" charset="0"/>
              <a:cs typeface="Arial" panose="020B0604020202020204" pitchFamily="34" charset="0"/>
            </a:endParaRPr>
          </a:p>
          <a:p>
            <a:pPr marL="0" indent="0" algn="ctr">
              <a:buNone/>
            </a:pPr>
            <a:endParaRPr lang="pt-BR" sz="2800" b="1" i="1" dirty="0">
              <a:latin typeface="Arial" panose="020B0604020202020204" pitchFamily="34" charset="0"/>
              <a:cs typeface="Arial" panose="020B0604020202020204" pitchFamily="34" charset="0"/>
            </a:endParaRPr>
          </a:p>
          <a:p>
            <a:pPr marL="0" indent="0" algn="ctr">
              <a:buNone/>
            </a:pPr>
            <a:r>
              <a:rPr lang="pt-BR" sz="2800" b="1" i="1" dirty="0" smtClean="0">
                <a:latin typeface="Arial" panose="020B0604020202020204" pitchFamily="34" charset="0"/>
                <a:cs typeface="Arial" panose="020B0604020202020204" pitchFamily="34" charset="0"/>
              </a:rPr>
              <a:t>Exteriorização da </a:t>
            </a:r>
            <a:r>
              <a:rPr lang="pt-BR" sz="2800" b="1" i="1" dirty="0" err="1" smtClean="0">
                <a:latin typeface="Arial" panose="020B0604020202020204" pitchFamily="34" charset="0"/>
                <a:cs typeface="Arial" panose="020B0604020202020204" pitchFamily="34" charset="0"/>
              </a:rPr>
              <a:t>internalidade</a:t>
            </a:r>
            <a:endParaRPr lang="pt-BR" sz="2400" b="1" dirty="0">
              <a:latin typeface="Arial" pitchFamily="34" charset="0"/>
              <a:cs typeface="Arial" pitchFamily="34" charset="0"/>
            </a:endParaRPr>
          </a:p>
        </p:txBody>
      </p:sp>
      <p:sp>
        <p:nvSpPr>
          <p:cNvPr id="2" name="Seta para cima e para baixo 1"/>
          <p:cNvSpPr/>
          <p:nvPr/>
        </p:nvSpPr>
        <p:spPr>
          <a:xfrm>
            <a:off x="4499992" y="3429000"/>
            <a:ext cx="504056" cy="7200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1734711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pt-BR" sz="2800" b="1" dirty="0"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Conceitos de </a:t>
            </a:r>
            <a:r>
              <a:rPr lang="pt-BR" sz="2800" b="1" dirty="0" err="1"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bourdieu</a:t>
            </a:r>
            <a:endParaRPr lang="pt-BR" sz="2800" b="1" dirty="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endParaRPr>
          </a:p>
        </p:txBody>
      </p:sp>
      <p:sp>
        <p:nvSpPr>
          <p:cNvPr id="5" name="Espaço Reservado para Conteúdo 4"/>
          <p:cNvSpPr>
            <a:spLocks noGrp="1"/>
          </p:cNvSpPr>
          <p:nvPr>
            <p:ph idx="1"/>
          </p:nvPr>
        </p:nvSpPr>
        <p:spPr>
          <a:xfrm>
            <a:off x="304800" y="1052736"/>
            <a:ext cx="8561512" cy="5400600"/>
          </a:xfrm>
        </p:spPr>
        <p:txBody>
          <a:bodyPr>
            <a:normAutofit fontScale="85000" lnSpcReduction="10000"/>
          </a:bodyPr>
          <a:lstStyle/>
          <a:p>
            <a:pPr marL="0" indent="0">
              <a:buNone/>
            </a:pPr>
            <a:endParaRPr lang="pt-BR" sz="2800" dirty="0" smtClean="0">
              <a:latin typeface="Arial" pitchFamily="34" charset="0"/>
              <a:cs typeface="Arial" pitchFamily="34" charset="0"/>
            </a:endParaRPr>
          </a:p>
          <a:p>
            <a:pPr marL="0" indent="0">
              <a:buNone/>
            </a:pPr>
            <a:r>
              <a:rPr lang="pt-BR" sz="2800" b="1" dirty="0" smtClean="0">
                <a:latin typeface="Arial" panose="020B0604020202020204" pitchFamily="34" charset="0"/>
                <a:cs typeface="Arial" pitchFamily="34" charset="0"/>
              </a:rPr>
              <a:t> </a:t>
            </a:r>
          </a:p>
          <a:p>
            <a:pPr marL="0" indent="0" algn="just">
              <a:lnSpc>
                <a:spcPct val="107000"/>
              </a:lnSpc>
              <a:spcAft>
                <a:spcPts val="600"/>
              </a:spcAft>
              <a:buNone/>
            </a:pPr>
            <a:r>
              <a:rPr lang="pt-BR"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 riqueza econômica (capital econômico) e a cultura acumulada (capital cultural) geram internalizações de disposições (</a:t>
            </a:r>
            <a:r>
              <a:rPr lang="pt-BR" sz="28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habitus</a:t>
            </a:r>
            <a:r>
              <a:rPr lang="pt-BR"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que diferenciam os espaços a serem ocupados pelos homens.</a:t>
            </a:r>
            <a:endParaRPr lang="pt-BR" sz="36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600"/>
              </a:spcAft>
              <a:buNone/>
            </a:pPr>
            <a:r>
              <a:rPr lang="pt-BR"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Portadores de um </a:t>
            </a:r>
            <a:r>
              <a:rPr lang="pt-BR" sz="28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quantum</a:t>
            </a:r>
            <a:r>
              <a:rPr lang="pt-BR"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de capital de diversas naturezas, seja ele capital cultural, capital social, capital político, capital artístico, capital esportivo, capital econômico etc., estão a contestar ou a aceitar certas diretrizes que redefinem as bases da sociedade</a:t>
            </a:r>
            <a:r>
              <a:rPr lang="pt-BR" sz="2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p>
          <a:p>
            <a:pPr marL="0" indent="0" algn="just">
              <a:lnSpc>
                <a:spcPct val="107000"/>
              </a:lnSpc>
              <a:spcAft>
                <a:spcPts val="600"/>
              </a:spcAft>
              <a:buNone/>
            </a:pPr>
            <a:endParaRPr lang="pt-BR" sz="28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indent="0" algn="ctr">
              <a:lnSpc>
                <a:spcPct val="107000"/>
              </a:lnSpc>
              <a:spcAft>
                <a:spcPts val="600"/>
              </a:spcAft>
              <a:buNone/>
            </a:pPr>
            <a:r>
              <a:rPr lang="pt-BR" sz="2800" b="1" i="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Posição dos agentes no </a:t>
            </a:r>
            <a:r>
              <a:rPr lang="pt-BR" sz="2800" b="1" i="1" dirty="0" smtClean="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Campo</a:t>
            </a:r>
            <a:r>
              <a:rPr lang="pt-BR" sz="2800" b="1" i="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determinada pelo </a:t>
            </a:r>
            <a:r>
              <a:rPr lang="pt-BR" sz="2800" b="1" i="1" dirty="0" smtClean="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Capital</a:t>
            </a:r>
            <a:endParaRPr lang="pt-BR" sz="36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pt-BR" sz="2800" b="1" dirty="0">
              <a:latin typeface="Arial" panose="020B0604020202020204" pitchFamily="34" charset="0"/>
              <a:cs typeface="Arial" pitchFamily="34" charset="0"/>
            </a:endParaRPr>
          </a:p>
          <a:p>
            <a:pPr marL="0" indent="0">
              <a:buNone/>
            </a:pPr>
            <a:endParaRPr lang="pt-BR" sz="2400" dirty="0">
              <a:latin typeface="Arial" pitchFamily="34" charset="0"/>
              <a:cs typeface="Arial" pitchFamily="34" charset="0"/>
            </a:endParaRPr>
          </a:p>
        </p:txBody>
      </p:sp>
    </p:spTree>
    <p:extLst>
      <p:ext uri="{BB962C8B-B14F-4D97-AF65-F5344CB8AC3E}">
        <p14:creationId xmlns:p14="http://schemas.microsoft.com/office/powerpoint/2010/main" xmlns="" val="3748736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23528" y="116632"/>
            <a:ext cx="8668072" cy="792088"/>
          </a:xfrm>
        </p:spPr>
        <p:txBody>
          <a:bodyPr>
            <a:normAutofit/>
          </a:bodyPr>
          <a:lstStyle/>
          <a:p>
            <a:r>
              <a:rPr lang="pt-BR" sz="2800" b="1" dirty="0"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Conceitos de </a:t>
            </a:r>
            <a:r>
              <a:rPr lang="pt-BR" sz="2800" b="1" dirty="0" err="1"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bourdieu</a:t>
            </a:r>
            <a:endParaRPr lang="pt-BR" sz="2800" b="1" dirty="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endParaRPr>
          </a:p>
        </p:txBody>
      </p:sp>
      <p:sp>
        <p:nvSpPr>
          <p:cNvPr id="5" name="Espaço Reservado para Conteúdo 4"/>
          <p:cNvSpPr>
            <a:spLocks noGrp="1"/>
          </p:cNvSpPr>
          <p:nvPr>
            <p:ph idx="1"/>
          </p:nvPr>
        </p:nvSpPr>
        <p:spPr>
          <a:xfrm>
            <a:off x="179512" y="1052736"/>
            <a:ext cx="8686800" cy="4525963"/>
          </a:xfrm>
        </p:spPr>
        <p:txBody>
          <a:bodyPr>
            <a:normAutofit/>
          </a:bodyPr>
          <a:lstStyle/>
          <a:p>
            <a:pPr marL="0" indent="0" algn="just">
              <a:lnSpc>
                <a:spcPct val="107000"/>
              </a:lnSpc>
              <a:spcAft>
                <a:spcPts val="600"/>
              </a:spcAft>
              <a:buNone/>
            </a:pPr>
            <a:r>
              <a:rPr lang="pt-BR" sz="2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Outra representação:</a:t>
            </a:r>
            <a:endParaRPr lang="pt-BR" sz="36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pt-BR" sz="2800" b="1" dirty="0">
              <a:latin typeface="Arial" panose="020B0604020202020204" pitchFamily="34" charset="0"/>
              <a:cs typeface="Arial" pitchFamily="34" charset="0"/>
            </a:endParaRPr>
          </a:p>
          <a:p>
            <a:pPr marL="0" indent="0">
              <a:buNone/>
            </a:pPr>
            <a:endParaRPr lang="pt-BR" sz="2400" dirty="0">
              <a:latin typeface="Arial" pitchFamily="34" charset="0"/>
              <a:cs typeface="Arial" pitchFamily="34" charset="0"/>
            </a:endParaRPr>
          </a:p>
        </p:txBody>
      </p:sp>
      <p:pic>
        <p:nvPicPr>
          <p:cNvPr id="2" name="Imagem 1"/>
          <p:cNvPicPr>
            <a:picLocks noChangeAspect="1"/>
          </p:cNvPicPr>
          <p:nvPr/>
        </p:nvPicPr>
        <p:blipFill>
          <a:blip r:embed="rId2"/>
          <a:stretch>
            <a:fillRect/>
          </a:stretch>
        </p:blipFill>
        <p:spPr>
          <a:xfrm>
            <a:off x="1259632" y="1556792"/>
            <a:ext cx="6840760" cy="5135931"/>
          </a:xfrm>
          <a:prstGeom prst="rect">
            <a:avLst/>
          </a:prstGeom>
        </p:spPr>
      </p:pic>
    </p:spTree>
    <p:extLst>
      <p:ext uri="{BB962C8B-B14F-4D97-AF65-F5344CB8AC3E}">
        <p14:creationId xmlns:p14="http://schemas.microsoft.com/office/powerpoint/2010/main" xmlns="" val="936912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23528" y="116632"/>
            <a:ext cx="8668072" cy="792088"/>
          </a:xfrm>
        </p:spPr>
        <p:txBody>
          <a:bodyPr>
            <a:normAutofit/>
          </a:bodyPr>
          <a:lstStyle/>
          <a:p>
            <a:r>
              <a:rPr lang="pt-BR" sz="2800" b="1" dirty="0"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Conceitos de </a:t>
            </a:r>
            <a:r>
              <a:rPr lang="pt-BR" sz="2800" b="1" dirty="0" err="1"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bourdieu</a:t>
            </a:r>
            <a:endParaRPr lang="pt-BR" sz="2800" b="1" dirty="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endParaRPr>
          </a:p>
        </p:txBody>
      </p:sp>
      <p:sp>
        <p:nvSpPr>
          <p:cNvPr id="5" name="Espaço Reservado para Conteúdo 4"/>
          <p:cNvSpPr>
            <a:spLocks noGrp="1"/>
          </p:cNvSpPr>
          <p:nvPr>
            <p:ph idx="1"/>
          </p:nvPr>
        </p:nvSpPr>
        <p:spPr>
          <a:xfrm>
            <a:off x="251520" y="764704"/>
            <a:ext cx="8614792" cy="5904656"/>
          </a:xfrm>
        </p:spPr>
        <p:txBody>
          <a:bodyPr>
            <a:normAutofit lnSpcReduction="10000"/>
          </a:bodyPr>
          <a:lstStyle/>
          <a:p>
            <a:pPr marL="0" indent="0">
              <a:buNone/>
            </a:pPr>
            <a:r>
              <a:rPr lang="pt-BR" sz="2800" b="1" dirty="0" smtClean="0">
                <a:latin typeface="Arial" panose="020B0604020202020204" pitchFamily="34" charset="0"/>
                <a:cs typeface="Arial" pitchFamily="34" charset="0"/>
              </a:rPr>
              <a:t> </a:t>
            </a:r>
          </a:p>
          <a:p>
            <a:pPr marL="0" indent="0">
              <a:buNone/>
            </a:pPr>
            <a:r>
              <a:rPr lang="pt-BR" sz="2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Capital Econômico:</a:t>
            </a:r>
          </a:p>
          <a:p>
            <a:pPr marL="0" indent="0" algn="just">
              <a:lnSpc>
                <a:spcPct val="107000"/>
              </a:lnSpc>
              <a:spcAft>
                <a:spcPts val="600"/>
              </a:spcAft>
              <a:buNone/>
            </a:pPr>
            <a:r>
              <a:rPr lang="pt-BR" sz="2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pt-BR" sz="28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Renda, salário, bens e imóveis.</a:t>
            </a:r>
            <a:endParaRPr lang="pt-BR" sz="3600" b="1"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pt-BR" sz="2800" dirty="0" smtClean="0">
                <a:latin typeface="Arial" panose="020B0604020202020204" pitchFamily="34" charset="0"/>
                <a:cs typeface="Arial" pitchFamily="34" charset="0"/>
              </a:rPr>
              <a:t>Capital Cultural: </a:t>
            </a:r>
          </a:p>
          <a:p>
            <a:pPr marL="0" indent="0" algn="just">
              <a:buNone/>
            </a:pPr>
            <a:r>
              <a:rPr lang="pt-BR" sz="2800" dirty="0">
                <a:latin typeface="Arial" panose="020B0604020202020204" pitchFamily="34" charset="0"/>
                <a:cs typeface="Arial" pitchFamily="34" charset="0"/>
              </a:rPr>
              <a:t>	</a:t>
            </a:r>
            <a:r>
              <a:rPr lang="pt-BR" sz="2800" dirty="0" smtClean="0">
                <a:latin typeface="Arial" panose="020B0604020202020204" pitchFamily="34" charset="0"/>
                <a:cs typeface="Arial" pitchFamily="34" charset="0"/>
              </a:rPr>
              <a:t>	</a:t>
            </a:r>
            <a:r>
              <a:rPr lang="pt-BR" sz="2800" b="1" dirty="0" smtClean="0">
                <a:solidFill>
                  <a:schemeClr val="tx1"/>
                </a:solidFill>
                <a:latin typeface="Arial" panose="020B0604020202020204" pitchFamily="34" charset="0"/>
                <a:cs typeface="Arial" pitchFamily="34" charset="0"/>
              </a:rPr>
              <a:t>Saberes e conhecimentos – títulos ou 		diplomas.</a:t>
            </a:r>
          </a:p>
          <a:p>
            <a:pPr marL="0" indent="0" algn="just">
              <a:buNone/>
            </a:pPr>
            <a:r>
              <a:rPr lang="pt-BR" sz="2800" dirty="0" smtClean="0">
                <a:solidFill>
                  <a:schemeClr val="tx1"/>
                </a:solidFill>
                <a:latin typeface="Arial" panose="020B0604020202020204" pitchFamily="34" charset="0"/>
                <a:cs typeface="Arial" pitchFamily="34" charset="0"/>
              </a:rPr>
              <a:t>Capital Simbólico: </a:t>
            </a:r>
          </a:p>
          <a:p>
            <a:pPr marL="0" indent="0" algn="just">
              <a:buNone/>
            </a:pPr>
            <a:r>
              <a:rPr lang="pt-BR" sz="2800" dirty="0">
                <a:solidFill>
                  <a:schemeClr val="tx1"/>
                </a:solidFill>
                <a:latin typeface="Arial" panose="020B0604020202020204" pitchFamily="34" charset="0"/>
                <a:cs typeface="Arial" pitchFamily="34" charset="0"/>
              </a:rPr>
              <a:t>	</a:t>
            </a:r>
            <a:r>
              <a:rPr lang="pt-BR" sz="2800" dirty="0" smtClean="0">
                <a:solidFill>
                  <a:schemeClr val="tx1"/>
                </a:solidFill>
                <a:latin typeface="Arial" panose="020B0604020202020204" pitchFamily="34" charset="0"/>
                <a:cs typeface="Arial" pitchFamily="34" charset="0"/>
              </a:rPr>
              <a:t>	</a:t>
            </a:r>
            <a:r>
              <a:rPr lang="pt-BR" sz="2800" b="1" dirty="0" smtClean="0">
                <a:solidFill>
                  <a:schemeClr val="tx1"/>
                </a:solidFill>
                <a:latin typeface="Arial" panose="020B0604020202020204" pitchFamily="34" charset="0"/>
                <a:cs typeface="Arial" pitchFamily="34" charset="0"/>
              </a:rPr>
              <a:t>Prestígio e honra no espaço social.</a:t>
            </a:r>
          </a:p>
          <a:p>
            <a:pPr marL="0" indent="0" algn="just">
              <a:buNone/>
            </a:pPr>
            <a:r>
              <a:rPr lang="pt-BR" sz="2800" dirty="0" smtClean="0">
                <a:solidFill>
                  <a:schemeClr val="tx1"/>
                </a:solidFill>
                <a:latin typeface="Arial" panose="020B0604020202020204" pitchFamily="34" charset="0"/>
                <a:cs typeface="Arial" pitchFamily="34" charset="0"/>
              </a:rPr>
              <a:t>Capital Social:</a:t>
            </a:r>
          </a:p>
          <a:p>
            <a:pPr marL="0" indent="0" algn="just">
              <a:buNone/>
            </a:pPr>
            <a:r>
              <a:rPr lang="pt-BR" sz="2800" dirty="0">
                <a:solidFill>
                  <a:schemeClr val="tx1"/>
                </a:solidFill>
                <a:latin typeface="Arial" panose="020B0604020202020204" pitchFamily="34" charset="0"/>
                <a:cs typeface="Arial" pitchFamily="34" charset="0"/>
              </a:rPr>
              <a:t>	</a:t>
            </a:r>
            <a:r>
              <a:rPr lang="pt-BR" sz="2800" dirty="0" smtClean="0">
                <a:solidFill>
                  <a:schemeClr val="tx1"/>
                </a:solidFill>
                <a:latin typeface="Arial" panose="020B0604020202020204" pitchFamily="34" charset="0"/>
                <a:cs typeface="Arial" pitchFamily="34" charset="0"/>
              </a:rPr>
              <a:t>	</a:t>
            </a:r>
            <a:r>
              <a:rPr lang="pt-BR" sz="2800" b="1" dirty="0" smtClean="0">
                <a:solidFill>
                  <a:schemeClr val="tx1"/>
                </a:solidFill>
                <a:latin typeface="Arial" panose="020B0604020202020204" pitchFamily="34" charset="0"/>
                <a:cs typeface="Arial" pitchFamily="34" charset="0"/>
              </a:rPr>
              <a:t>Espaço social em que se constituem 			as relações de dominação.</a:t>
            </a:r>
            <a:endParaRPr lang="pt-BR" sz="2800" dirty="0" smtClean="0">
              <a:solidFill>
                <a:schemeClr val="tx1"/>
              </a:solidFill>
              <a:latin typeface="Arial" panose="020B0604020202020204" pitchFamily="34" charset="0"/>
              <a:cs typeface="Arial" pitchFamily="34" charset="0"/>
            </a:endParaRPr>
          </a:p>
          <a:p>
            <a:pPr marL="0" indent="0" algn="just">
              <a:buNone/>
            </a:pPr>
            <a:r>
              <a:rPr lang="pt-BR" sz="2800" dirty="0">
                <a:solidFill>
                  <a:schemeClr val="tx1"/>
                </a:solidFill>
                <a:latin typeface="Arial" panose="020B0604020202020204" pitchFamily="34" charset="0"/>
                <a:cs typeface="Arial" pitchFamily="34" charset="0"/>
              </a:rPr>
              <a:t>	</a:t>
            </a:r>
            <a:r>
              <a:rPr lang="pt-BR" sz="2800" dirty="0" smtClean="0">
                <a:solidFill>
                  <a:schemeClr val="tx1"/>
                </a:solidFill>
                <a:latin typeface="Arial" panose="020B0604020202020204" pitchFamily="34" charset="0"/>
                <a:cs typeface="Arial" pitchFamily="34" charset="0"/>
              </a:rPr>
              <a:t>	</a:t>
            </a:r>
          </a:p>
          <a:p>
            <a:pPr marL="0" indent="0" algn="just">
              <a:buNone/>
            </a:pPr>
            <a:endParaRPr lang="pt-BR" sz="2800" dirty="0">
              <a:solidFill>
                <a:schemeClr val="tx1"/>
              </a:solidFill>
              <a:latin typeface="Arial" panose="020B0604020202020204" pitchFamily="34" charset="0"/>
              <a:cs typeface="Arial" pitchFamily="34" charset="0"/>
            </a:endParaRPr>
          </a:p>
          <a:p>
            <a:pPr marL="0" indent="0">
              <a:buNone/>
            </a:pPr>
            <a:endParaRPr lang="pt-BR" sz="2400" dirty="0">
              <a:latin typeface="Arial" pitchFamily="34" charset="0"/>
              <a:cs typeface="Arial" pitchFamily="34" charset="0"/>
            </a:endParaRPr>
          </a:p>
        </p:txBody>
      </p:sp>
    </p:spTree>
    <p:extLst>
      <p:ext uri="{BB962C8B-B14F-4D97-AF65-F5344CB8AC3E}">
        <p14:creationId xmlns:p14="http://schemas.microsoft.com/office/powerpoint/2010/main" xmlns="" val="3785666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23528" y="116632"/>
            <a:ext cx="8668072" cy="792088"/>
          </a:xfrm>
        </p:spPr>
        <p:txBody>
          <a:bodyPr>
            <a:normAutofit/>
          </a:bodyPr>
          <a:lstStyle/>
          <a:p>
            <a:r>
              <a:rPr lang="pt-BR" sz="2800" b="1" dirty="0"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Conceitos de </a:t>
            </a:r>
            <a:r>
              <a:rPr lang="pt-BR" sz="2800" b="1" dirty="0" err="1"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bourdieu</a:t>
            </a:r>
            <a:endParaRPr lang="pt-BR" sz="2800" b="1" dirty="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endParaRPr>
          </a:p>
        </p:txBody>
      </p:sp>
      <p:sp>
        <p:nvSpPr>
          <p:cNvPr id="5" name="Espaço Reservado para Conteúdo 4"/>
          <p:cNvSpPr>
            <a:spLocks noGrp="1"/>
          </p:cNvSpPr>
          <p:nvPr>
            <p:ph idx="1"/>
          </p:nvPr>
        </p:nvSpPr>
        <p:spPr>
          <a:xfrm>
            <a:off x="251520" y="764704"/>
            <a:ext cx="8614792" cy="5904656"/>
          </a:xfrm>
        </p:spPr>
        <p:txBody>
          <a:bodyPr>
            <a:normAutofit lnSpcReduction="10000"/>
          </a:bodyPr>
          <a:lstStyle/>
          <a:p>
            <a:pPr marL="0" indent="0">
              <a:buNone/>
            </a:pPr>
            <a:r>
              <a:rPr lang="pt-BR" sz="2800" b="1" dirty="0" smtClean="0">
                <a:latin typeface="Arial" panose="020B0604020202020204" pitchFamily="34" charset="0"/>
                <a:cs typeface="Arial" pitchFamily="34" charset="0"/>
              </a:rPr>
              <a:t> </a:t>
            </a:r>
          </a:p>
          <a:p>
            <a:pPr marL="0" indent="0">
              <a:buNone/>
            </a:pPr>
            <a:endParaRPr lang="pt-BR" sz="2800" dirty="0" smtClean="0">
              <a:solidFill>
                <a:srgbClr val="000000"/>
              </a:solidFill>
              <a:latin typeface="Arial" panose="020B0604020202020204" pitchFamily="34" charset="0"/>
              <a:cs typeface="Times New Roman" panose="02020603050405020304" pitchFamily="18" charset="0"/>
            </a:endParaRPr>
          </a:p>
          <a:p>
            <a:pPr marL="0" indent="0">
              <a:buNone/>
            </a:pPr>
            <a:r>
              <a:rPr lang="pt-BR" sz="2800" dirty="0" smtClean="0">
                <a:solidFill>
                  <a:srgbClr val="000000"/>
                </a:solidFill>
                <a:latin typeface="Arial" panose="020B0604020202020204" pitchFamily="34" charset="0"/>
                <a:cs typeface="Times New Roman" panose="02020603050405020304" pitchFamily="18" charset="0"/>
              </a:rPr>
              <a:t>	Inclusão de elementos para além da economia para determinar o lugar social. </a:t>
            </a:r>
          </a:p>
          <a:p>
            <a:pPr marL="0" indent="0">
              <a:buNone/>
            </a:pPr>
            <a:endParaRPr lang="pt-BR" sz="2800" dirty="0">
              <a:solidFill>
                <a:srgbClr val="000000"/>
              </a:solidFill>
              <a:latin typeface="Arial" panose="020B0604020202020204" pitchFamily="34" charset="0"/>
              <a:cs typeface="Times New Roman" panose="02020603050405020304" pitchFamily="18" charset="0"/>
            </a:endParaRPr>
          </a:p>
          <a:p>
            <a:pPr marL="0" indent="0">
              <a:buNone/>
            </a:pPr>
            <a:endParaRPr lang="pt-BR" b="1" dirty="0" smtClean="0">
              <a:solidFill>
                <a:srgbClr val="000000"/>
              </a:solidFill>
              <a:latin typeface="Arial" panose="020B0604020202020204" pitchFamily="34" charset="0"/>
              <a:cs typeface="Times New Roman" panose="02020603050405020304" pitchFamily="18" charset="0"/>
            </a:endParaRPr>
          </a:p>
          <a:p>
            <a:pPr marL="0" indent="0">
              <a:buNone/>
            </a:pPr>
            <a:r>
              <a:rPr lang="pt-BR" sz="2800" b="1" dirty="0" smtClean="0">
                <a:solidFill>
                  <a:srgbClr val="000000"/>
                </a:solidFill>
                <a:latin typeface="Arial" panose="020B0604020202020204" pitchFamily="34" charset="0"/>
                <a:cs typeface="Times New Roman" panose="02020603050405020304" pitchFamily="18" charset="0"/>
              </a:rPr>
              <a:t>Cultura escolar: quem a determina?</a:t>
            </a:r>
          </a:p>
          <a:p>
            <a:pPr marL="0" indent="0">
              <a:buNone/>
            </a:pPr>
            <a:r>
              <a:rPr lang="pt-BR" sz="2800" b="1" dirty="0">
                <a:solidFill>
                  <a:srgbClr val="000000"/>
                </a:solidFill>
                <a:latin typeface="Arial" panose="020B0604020202020204" pitchFamily="34" charset="0"/>
                <a:cs typeface="Times New Roman" panose="02020603050405020304" pitchFamily="18" charset="0"/>
              </a:rPr>
              <a:t>	</a:t>
            </a:r>
            <a:r>
              <a:rPr lang="pt-BR" sz="2800" b="1" dirty="0" smtClean="0">
                <a:solidFill>
                  <a:srgbClr val="000000"/>
                </a:solidFill>
                <a:latin typeface="Arial" panose="020B0604020202020204" pitchFamily="34" charset="0"/>
                <a:cs typeface="Times New Roman" panose="02020603050405020304" pitchFamily="18" charset="0"/>
              </a:rPr>
              <a:t>		quem a define?</a:t>
            </a:r>
          </a:p>
          <a:p>
            <a:pPr marL="0" indent="0">
              <a:buNone/>
            </a:pPr>
            <a:r>
              <a:rPr lang="pt-BR" sz="2800" b="1" dirty="0">
                <a:solidFill>
                  <a:srgbClr val="000000"/>
                </a:solidFill>
                <a:latin typeface="Arial" panose="020B0604020202020204" pitchFamily="34" charset="0"/>
                <a:cs typeface="Times New Roman" panose="02020603050405020304" pitchFamily="18" charset="0"/>
              </a:rPr>
              <a:t>	</a:t>
            </a:r>
            <a:r>
              <a:rPr lang="pt-BR" sz="2800" b="1" dirty="0" smtClean="0">
                <a:solidFill>
                  <a:srgbClr val="000000"/>
                </a:solidFill>
                <a:latin typeface="Arial" panose="020B0604020202020204" pitchFamily="34" charset="0"/>
                <a:cs typeface="Times New Roman" panose="02020603050405020304" pitchFamily="18" charset="0"/>
              </a:rPr>
              <a:t>		</a:t>
            </a:r>
          </a:p>
          <a:p>
            <a:pPr marL="0" indent="0" algn="ctr">
              <a:buNone/>
            </a:pPr>
            <a:r>
              <a:rPr lang="pt-BR" sz="2800" b="1" dirty="0" smtClean="0">
                <a:solidFill>
                  <a:srgbClr val="000000"/>
                </a:solidFill>
                <a:latin typeface="Arial" panose="020B0604020202020204" pitchFamily="34" charset="0"/>
                <a:cs typeface="Times New Roman" panose="02020603050405020304" pitchFamily="18" charset="0"/>
              </a:rPr>
              <a:t>papel de dissimular</a:t>
            </a:r>
          </a:p>
          <a:p>
            <a:pPr marL="0" indent="0">
              <a:buNone/>
            </a:pPr>
            <a:endParaRPr lang="pt-BR" sz="2800" b="1" dirty="0" smtClean="0">
              <a:solidFill>
                <a:schemeClr val="tx1"/>
              </a:solidFill>
              <a:latin typeface="Arial" panose="020B0604020202020204" pitchFamily="34" charset="0"/>
              <a:cs typeface="Arial" pitchFamily="34" charset="0"/>
            </a:endParaRPr>
          </a:p>
          <a:p>
            <a:pPr marL="0" indent="0" algn="just">
              <a:buNone/>
            </a:pPr>
            <a:r>
              <a:rPr lang="pt-BR" sz="2800" dirty="0">
                <a:solidFill>
                  <a:schemeClr val="tx1"/>
                </a:solidFill>
                <a:latin typeface="Arial" panose="020B0604020202020204" pitchFamily="34" charset="0"/>
                <a:cs typeface="Arial" pitchFamily="34" charset="0"/>
              </a:rPr>
              <a:t>	</a:t>
            </a:r>
            <a:r>
              <a:rPr lang="pt-BR" sz="2800" dirty="0" smtClean="0">
                <a:solidFill>
                  <a:schemeClr val="tx1"/>
                </a:solidFill>
                <a:latin typeface="Arial" panose="020B0604020202020204" pitchFamily="34" charset="0"/>
                <a:cs typeface="Arial" pitchFamily="34" charset="0"/>
              </a:rPr>
              <a:t>	</a:t>
            </a:r>
          </a:p>
          <a:p>
            <a:pPr marL="0" indent="0" algn="just">
              <a:buNone/>
            </a:pPr>
            <a:endParaRPr lang="pt-BR" sz="2800" dirty="0">
              <a:solidFill>
                <a:schemeClr val="tx1"/>
              </a:solidFill>
              <a:latin typeface="Arial" panose="020B0604020202020204" pitchFamily="34" charset="0"/>
              <a:cs typeface="Arial" pitchFamily="34" charset="0"/>
            </a:endParaRPr>
          </a:p>
          <a:p>
            <a:pPr marL="0" indent="0">
              <a:buNone/>
            </a:pPr>
            <a:endParaRPr lang="pt-BR" sz="2400" dirty="0">
              <a:latin typeface="Arial" pitchFamily="34" charset="0"/>
              <a:cs typeface="Arial" pitchFamily="34" charset="0"/>
            </a:endParaRPr>
          </a:p>
        </p:txBody>
      </p:sp>
    </p:spTree>
    <p:extLst>
      <p:ext uri="{BB962C8B-B14F-4D97-AF65-F5344CB8AC3E}">
        <p14:creationId xmlns:p14="http://schemas.microsoft.com/office/powerpoint/2010/main" xmlns="" val="3484279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23528" y="116632"/>
            <a:ext cx="8668072" cy="792088"/>
          </a:xfrm>
        </p:spPr>
        <p:txBody>
          <a:bodyPr>
            <a:normAutofit/>
          </a:bodyPr>
          <a:lstStyle/>
          <a:p>
            <a:r>
              <a:rPr lang="pt-BR" sz="2800" b="1" dirty="0"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Conceitos de </a:t>
            </a:r>
            <a:r>
              <a:rPr lang="pt-BR" sz="2800" b="1" dirty="0" err="1"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bourdieu</a:t>
            </a:r>
            <a:endParaRPr lang="pt-BR" sz="2800" b="1" dirty="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endParaRPr>
          </a:p>
        </p:txBody>
      </p:sp>
      <p:sp>
        <p:nvSpPr>
          <p:cNvPr id="5" name="Espaço Reservado para Conteúdo 4"/>
          <p:cNvSpPr>
            <a:spLocks noGrp="1"/>
          </p:cNvSpPr>
          <p:nvPr>
            <p:ph idx="1"/>
          </p:nvPr>
        </p:nvSpPr>
        <p:spPr>
          <a:xfrm>
            <a:off x="251520" y="764704"/>
            <a:ext cx="8614792" cy="5904656"/>
          </a:xfrm>
        </p:spPr>
        <p:txBody>
          <a:bodyPr>
            <a:normAutofit/>
          </a:bodyPr>
          <a:lstStyle/>
          <a:p>
            <a:pPr marL="0" indent="0">
              <a:buNone/>
            </a:pPr>
            <a:r>
              <a:rPr lang="pt-BR" sz="2800" b="1" dirty="0" smtClean="0">
                <a:latin typeface="Arial" panose="020B0604020202020204" pitchFamily="34" charset="0"/>
                <a:cs typeface="Arial" pitchFamily="34" charset="0"/>
              </a:rPr>
              <a:t> </a:t>
            </a:r>
          </a:p>
          <a:p>
            <a:pPr marL="0" indent="0">
              <a:buNone/>
            </a:pPr>
            <a:endParaRPr lang="pt-BR" sz="2800" dirty="0" smtClean="0">
              <a:solidFill>
                <a:srgbClr val="000000"/>
              </a:solidFill>
              <a:latin typeface="Arial" panose="020B0604020202020204" pitchFamily="34" charset="0"/>
              <a:cs typeface="Times New Roman" panose="02020603050405020304" pitchFamily="18" charset="0"/>
            </a:endParaRPr>
          </a:p>
          <a:p>
            <a:pPr marL="0" indent="0">
              <a:buNone/>
            </a:pPr>
            <a:r>
              <a:rPr lang="pt-BR" sz="2800" dirty="0" smtClean="0">
                <a:solidFill>
                  <a:srgbClr val="000000"/>
                </a:solidFill>
                <a:latin typeface="Arial" panose="020B0604020202020204" pitchFamily="34" charset="0"/>
                <a:cs typeface="Times New Roman" panose="02020603050405020304" pitchFamily="18" charset="0"/>
              </a:rPr>
              <a:t>	Capital cultural familiar pregresso:</a:t>
            </a:r>
          </a:p>
          <a:p>
            <a:pPr marL="0" indent="0">
              <a:buNone/>
            </a:pPr>
            <a:endParaRPr lang="pt-BR" sz="2800" b="1" dirty="0">
              <a:solidFill>
                <a:srgbClr val="000000"/>
              </a:solidFill>
              <a:latin typeface="Arial" panose="020B0604020202020204" pitchFamily="34" charset="0"/>
              <a:cs typeface="Times New Roman" panose="02020603050405020304" pitchFamily="18" charset="0"/>
            </a:endParaRPr>
          </a:p>
          <a:p>
            <a:pPr marL="0" indent="0" algn="ctr">
              <a:buNone/>
            </a:pPr>
            <a:r>
              <a:rPr lang="pt-BR" sz="2400" b="1" dirty="0" smtClean="0">
                <a:solidFill>
                  <a:srgbClr val="000000"/>
                </a:solidFill>
                <a:latin typeface="Arial" panose="020B0604020202020204" pitchFamily="34" charset="0"/>
                <a:cs typeface="Times New Roman" panose="02020603050405020304" pitchFamily="18" charset="0"/>
              </a:rPr>
              <a:t>Quanto mais próximo da cultura da escola</a:t>
            </a:r>
          </a:p>
          <a:p>
            <a:pPr marL="0" indent="0">
              <a:buNone/>
            </a:pPr>
            <a:endParaRPr lang="pt-BR" sz="2800" b="1" dirty="0" smtClean="0">
              <a:solidFill>
                <a:schemeClr val="tx1"/>
              </a:solidFill>
              <a:latin typeface="Arial" panose="020B0604020202020204" pitchFamily="34" charset="0"/>
              <a:cs typeface="Arial" pitchFamily="34" charset="0"/>
            </a:endParaRPr>
          </a:p>
          <a:p>
            <a:pPr marL="0" indent="0">
              <a:buNone/>
            </a:pPr>
            <a:endParaRPr lang="pt-BR" sz="2800" b="1" dirty="0" smtClean="0">
              <a:solidFill>
                <a:schemeClr val="tx1"/>
              </a:solidFill>
              <a:latin typeface="Arial" panose="020B0604020202020204" pitchFamily="34" charset="0"/>
              <a:cs typeface="Arial" pitchFamily="34" charset="0"/>
            </a:endParaRPr>
          </a:p>
          <a:p>
            <a:pPr marL="0" indent="0" algn="just">
              <a:buNone/>
            </a:pPr>
            <a:r>
              <a:rPr lang="pt-BR" sz="2800" dirty="0">
                <a:solidFill>
                  <a:schemeClr val="tx1"/>
                </a:solidFill>
                <a:latin typeface="Arial" panose="020B0604020202020204" pitchFamily="34" charset="0"/>
                <a:cs typeface="Arial" pitchFamily="34" charset="0"/>
              </a:rPr>
              <a:t>	</a:t>
            </a:r>
          </a:p>
          <a:p>
            <a:pPr marL="0" indent="0" algn="ctr">
              <a:buNone/>
            </a:pPr>
            <a:r>
              <a:rPr lang="pt-BR" sz="2400" b="1" dirty="0" smtClean="0">
                <a:solidFill>
                  <a:schemeClr val="tx1"/>
                </a:solidFill>
                <a:latin typeface="Arial" panose="020B0604020202020204" pitchFamily="34" charset="0"/>
                <a:cs typeface="Arial" pitchFamily="34" charset="0"/>
              </a:rPr>
              <a:t>Maior o potencial de adaptação do estudante</a:t>
            </a:r>
          </a:p>
          <a:p>
            <a:pPr marL="0" indent="0" algn="just">
              <a:buNone/>
            </a:pPr>
            <a:endParaRPr lang="pt-BR" sz="2800" dirty="0">
              <a:solidFill>
                <a:schemeClr val="tx1"/>
              </a:solidFill>
              <a:latin typeface="Arial" panose="020B0604020202020204" pitchFamily="34" charset="0"/>
              <a:cs typeface="Arial" pitchFamily="34" charset="0"/>
            </a:endParaRPr>
          </a:p>
          <a:p>
            <a:pPr marL="0" indent="0">
              <a:buNone/>
            </a:pPr>
            <a:endParaRPr lang="pt-BR" sz="2400" dirty="0">
              <a:latin typeface="Arial" pitchFamily="34" charset="0"/>
              <a:cs typeface="Arial" pitchFamily="34" charset="0"/>
            </a:endParaRPr>
          </a:p>
        </p:txBody>
      </p:sp>
      <p:sp>
        <p:nvSpPr>
          <p:cNvPr id="2" name="Seta para cima e para baixo 1"/>
          <p:cNvSpPr/>
          <p:nvPr/>
        </p:nvSpPr>
        <p:spPr>
          <a:xfrm>
            <a:off x="4355976" y="3573016"/>
            <a:ext cx="504056" cy="79208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744918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23528" y="116632"/>
            <a:ext cx="8668072" cy="792088"/>
          </a:xfrm>
        </p:spPr>
        <p:txBody>
          <a:bodyPr>
            <a:normAutofit/>
          </a:bodyPr>
          <a:lstStyle/>
          <a:p>
            <a:r>
              <a:rPr lang="pt-BR" sz="2800" b="1" dirty="0"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Conceitos de </a:t>
            </a:r>
            <a:r>
              <a:rPr lang="pt-BR" sz="2800" b="1" dirty="0" err="1"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bourdieu</a:t>
            </a:r>
            <a:endParaRPr lang="pt-BR" sz="2800" b="1" dirty="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endParaRPr>
          </a:p>
        </p:txBody>
      </p:sp>
      <p:sp>
        <p:nvSpPr>
          <p:cNvPr id="5" name="Espaço Reservado para Conteúdo 4"/>
          <p:cNvSpPr>
            <a:spLocks noGrp="1"/>
          </p:cNvSpPr>
          <p:nvPr>
            <p:ph idx="1"/>
          </p:nvPr>
        </p:nvSpPr>
        <p:spPr>
          <a:xfrm>
            <a:off x="251520" y="764704"/>
            <a:ext cx="8614792" cy="5904656"/>
          </a:xfrm>
        </p:spPr>
        <p:txBody>
          <a:bodyPr>
            <a:normAutofit lnSpcReduction="10000"/>
          </a:bodyPr>
          <a:lstStyle/>
          <a:p>
            <a:pPr marL="0" indent="0">
              <a:buNone/>
            </a:pPr>
            <a:r>
              <a:rPr lang="pt-BR" sz="2800" b="1" dirty="0" smtClean="0">
                <a:latin typeface="Arial" panose="020B0604020202020204" pitchFamily="34" charset="0"/>
                <a:cs typeface="Arial" pitchFamily="34" charset="0"/>
              </a:rPr>
              <a:t> </a:t>
            </a:r>
          </a:p>
          <a:p>
            <a:pPr marL="0" indent="0">
              <a:buNone/>
            </a:pPr>
            <a:endParaRPr lang="pt-BR" sz="2800" dirty="0" smtClean="0">
              <a:solidFill>
                <a:srgbClr val="000000"/>
              </a:solidFill>
              <a:latin typeface="Arial" panose="020B0604020202020204" pitchFamily="34" charset="0"/>
              <a:cs typeface="Times New Roman" panose="02020603050405020304" pitchFamily="18" charset="0"/>
            </a:endParaRPr>
          </a:p>
          <a:p>
            <a:pPr marL="0" indent="0">
              <a:buNone/>
            </a:pPr>
            <a:r>
              <a:rPr lang="pt-BR" sz="2800" dirty="0" smtClean="0">
                <a:solidFill>
                  <a:srgbClr val="000000"/>
                </a:solidFill>
                <a:latin typeface="Arial" panose="020B0604020202020204" pitchFamily="34" charset="0"/>
                <a:cs typeface="Times New Roman" panose="02020603050405020304" pitchFamily="18" charset="0"/>
              </a:rPr>
              <a:t>	Capital cultural  e </a:t>
            </a:r>
            <a:r>
              <a:rPr lang="pt-BR" sz="2800" dirty="0" err="1" smtClean="0">
                <a:solidFill>
                  <a:srgbClr val="000000"/>
                </a:solidFill>
                <a:latin typeface="Arial" panose="020B0604020202020204" pitchFamily="34" charset="0"/>
                <a:cs typeface="Times New Roman" panose="02020603050405020304" pitchFamily="18" charset="0"/>
              </a:rPr>
              <a:t>ethos</a:t>
            </a:r>
            <a:r>
              <a:rPr lang="pt-BR" sz="2800" dirty="0" smtClean="0">
                <a:solidFill>
                  <a:srgbClr val="000000"/>
                </a:solidFill>
                <a:latin typeface="Arial" panose="020B0604020202020204" pitchFamily="34" charset="0"/>
                <a:cs typeface="Times New Roman" panose="02020603050405020304" pitchFamily="18" charset="0"/>
              </a:rPr>
              <a:t> de classe</a:t>
            </a:r>
          </a:p>
          <a:p>
            <a:pPr marL="0" indent="0" algn="ctr">
              <a:buNone/>
            </a:pPr>
            <a:endParaRPr lang="pt-BR" sz="2800" b="1" dirty="0" smtClean="0">
              <a:solidFill>
                <a:srgbClr val="000000"/>
              </a:solidFill>
              <a:latin typeface="Arial" panose="020B0604020202020204" pitchFamily="34" charset="0"/>
              <a:cs typeface="Times New Roman" panose="02020603050405020304" pitchFamily="18" charset="0"/>
            </a:endParaRPr>
          </a:p>
          <a:p>
            <a:pPr marL="0" indent="0" algn="ctr">
              <a:buNone/>
            </a:pPr>
            <a:endParaRPr lang="pt-BR" sz="2800" b="1" dirty="0">
              <a:solidFill>
                <a:srgbClr val="000000"/>
              </a:solidFill>
              <a:latin typeface="Arial" panose="020B0604020202020204" pitchFamily="34" charset="0"/>
              <a:cs typeface="Times New Roman" panose="02020603050405020304" pitchFamily="18" charset="0"/>
            </a:endParaRPr>
          </a:p>
          <a:p>
            <a:pPr marL="0" indent="0" algn="ctr">
              <a:buNone/>
            </a:pPr>
            <a:endParaRPr lang="pt-BR" sz="2800" b="1" dirty="0" smtClean="0">
              <a:solidFill>
                <a:srgbClr val="000000"/>
              </a:solidFill>
              <a:latin typeface="Arial" panose="020B0604020202020204" pitchFamily="34" charset="0"/>
              <a:cs typeface="Times New Roman" panose="02020603050405020304" pitchFamily="18" charset="0"/>
            </a:endParaRPr>
          </a:p>
          <a:p>
            <a:pPr marL="0" indent="0" algn="ctr">
              <a:buNone/>
            </a:pPr>
            <a:r>
              <a:rPr lang="pt-BR" sz="2800" dirty="0" smtClean="0">
                <a:solidFill>
                  <a:srgbClr val="000000"/>
                </a:solidFill>
                <a:latin typeface="Arial" panose="020B0604020202020204" pitchFamily="34" charset="0"/>
                <a:cs typeface="Times New Roman" panose="02020603050405020304" pitchFamily="18" charset="0"/>
              </a:rPr>
              <a:t>Manutenção da estrutura desigual existente</a:t>
            </a:r>
          </a:p>
          <a:p>
            <a:pPr marL="0" indent="0">
              <a:buNone/>
            </a:pPr>
            <a:endParaRPr lang="pt-BR" sz="2800" b="1" dirty="0">
              <a:solidFill>
                <a:srgbClr val="000000"/>
              </a:solidFill>
              <a:latin typeface="Arial" panose="020B0604020202020204" pitchFamily="34" charset="0"/>
              <a:cs typeface="Times New Roman" panose="02020603050405020304" pitchFamily="18" charset="0"/>
            </a:endParaRPr>
          </a:p>
          <a:p>
            <a:pPr marL="0" indent="0">
              <a:buNone/>
            </a:pPr>
            <a:endParaRPr lang="pt-BR" sz="2400" b="1" dirty="0" smtClean="0">
              <a:solidFill>
                <a:srgbClr val="000000"/>
              </a:solidFill>
              <a:latin typeface="Arial" panose="020B0604020202020204" pitchFamily="34" charset="0"/>
              <a:cs typeface="Times New Roman" panose="02020603050405020304" pitchFamily="18" charset="0"/>
            </a:endParaRPr>
          </a:p>
          <a:p>
            <a:pPr marL="0" indent="0">
              <a:buNone/>
            </a:pPr>
            <a:endParaRPr lang="pt-BR" sz="2800" b="1" dirty="0" smtClean="0">
              <a:solidFill>
                <a:schemeClr val="tx1"/>
              </a:solidFill>
              <a:latin typeface="Arial" panose="020B0604020202020204" pitchFamily="34" charset="0"/>
              <a:cs typeface="Arial" pitchFamily="34" charset="0"/>
            </a:endParaRPr>
          </a:p>
          <a:p>
            <a:pPr marL="0" indent="0">
              <a:buNone/>
            </a:pPr>
            <a:endParaRPr lang="pt-BR" sz="2800" b="1" dirty="0" smtClean="0">
              <a:solidFill>
                <a:schemeClr val="tx1"/>
              </a:solidFill>
              <a:latin typeface="Arial" panose="020B0604020202020204" pitchFamily="34" charset="0"/>
              <a:cs typeface="Arial" pitchFamily="34" charset="0"/>
            </a:endParaRPr>
          </a:p>
          <a:p>
            <a:pPr marL="0" indent="0" algn="just">
              <a:buNone/>
            </a:pPr>
            <a:r>
              <a:rPr lang="pt-BR" sz="2800" dirty="0">
                <a:solidFill>
                  <a:schemeClr val="tx1"/>
                </a:solidFill>
                <a:latin typeface="Arial" panose="020B0604020202020204" pitchFamily="34" charset="0"/>
                <a:cs typeface="Arial" pitchFamily="34" charset="0"/>
              </a:rPr>
              <a:t>	</a:t>
            </a:r>
          </a:p>
          <a:p>
            <a:pPr marL="0" indent="0" algn="just">
              <a:buNone/>
            </a:pPr>
            <a:endParaRPr lang="pt-BR" sz="2800" dirty="0">
              <a:solidFill>
                <a:schemeClr val="tx1"/>
              </a:solidFill>
              <a:latin typeface="Arial" panose="020B0604020202020204" pitchFamily="34" charset="0"/>
              <a:cs typeface="Arial" pitchFamily="34" charset="0"/>
            </a:endParaRPr>
          </a:p>
          <a:p>
            <a:pPr marL="0" indent="0">
              <a:buNone/>
            </a:pPr>
            <a:endParaRPr lang="pt-BR" sz="2400" dirty="0">
              <a:latin typeface="Arial" pitchFamily="34" charset="0"/>
              <a:cs typeface="Arial" pitchFamily="34" charset="0"/>
            </a:endParaRPr>
          </a:p>
        </p:txBody>
      </p:sp>
      <p:sp>
        <p:nvSpPr>
          <p:cNvPr id="3" name="Seta para baixo 2"/>
          <p:cNvSpPr/>
          <p:nvPr/>
        </p:nvSpPr>
        <p:spPr>
          <a:xfrm>
            <a:off x="3419872" y="2636912"/>
            <a:ext cx="64807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4189625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23528" y="116632"/>
            <a:ext cx="8668072" cy="792088"/>
          </a:xfrm>
        </p:spPr>
        <p:txBody>
          <a:bodyPr>
            <a:normAutofit/>
          </a:bodyPr>
          <a:lstStyle/>
          <a:p>
            <a:r>
              <a:rPr lang="pt-BR" sz="2800" b="1" dirty="0"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Conceitos de </a:t>
            </a:r>
            <a:r>
              <a:rPr lang="pt-BR" sz="2800" b="1" dirty="0" err="1"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bourdieu</a:t>
            </a:r>
            <a:endParaRPr lang="pt-BR" sz="2800" b="1" dirty="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endParaRPr>
          </a:p>
        </p:txBody>
      </p:sp>
      <p:sp>
        <p:nvSpPr>
          <p:cNvPr id="5" name="Espaço Reservado para Conteúdo 4"/>
          <p:cNvSpPr>
            <a:spLocks noGrp="1"/>
          </p:cNvSpPr>
          <p:nvPr>
            <p:ph idx="1"/>
          </p:nvPr>
        </p:nvSpPr>
        <p:spPr>
          <a:xfrm>
            <a:off x="251520" y="764704"/>
            <a:ext cx="8614792" cy="5904656"/>
          </a:xfrm>
        </p:spPr>
        <p:txBody>
          <a:bodyPr>
            <a:normAutofit/>
          </a:bodyPr>
          <a:lstStyle/>
          <a:p>
            <a:pPr marL="0" indent="0">
              <a:buNone/>
            </a:pPr>
            <a:r>
              <a:rPr lang="pt-BR" sz="2800" b="1" dirty="0" smtClean="0">
                <a:latin typeface="Arial" panose="020B0604020202020204" pitchFamily="34" charset="0"/>
                <a:cs typeface="Arial" pitchFamily="34" charset="0"/>
              </a:rPr>
              <a:t> </a:t>
            </a:r>
          </a:p>
          <a:p>
            <a:pPr marL="0" indent="0">
              <a:buNone/>
            </a:pPr>
            <a:endParaRPr lang="pt-BR" sz="2800" dirty="0" smtClean="0">
              <a:solidFill>
                <a:srgbClr val="000000"/>
              </a:solidFill>
              <a:latin typeface="Arial" panose="020B0604020202020204" pitchFamily="34" charset="0"/>
              <a:cs typeface="Times New Roman" panose="02020603050405020304" pitchFamily="18" charset="0"/>
            </a:endParaRPr>
          </a:p>
          <a:p>
            <a:pPr marL="0" indent="0">
              <a:buNone/>
            </a:pPr>
            <a:r>
              <a:rPr lang="pt-BR" sz="2800" dirty="0" smtClean="0">
                <a:solidFill>
                  <a:srgbClr val="000000"/>
                </a:solidFill>
                <a:latin typeface="Arial" panose="020B0604020202020204" pitchFamily="34" charset="0"/>
                <a:cs typeface="Times New Roman" panose="02020603050405020304" pitchFamily="18" charset="0"/>
              </a:rPr>
              <a:t>	</a:t>
            </a:r>
            <a:r>
              <a:rPr lang="pt-BR" sz="2800" i="1" dirty="0" smtClean="0">
                <a:solidFill>
                  <a:srgbClr val="000000"/>
                </a:solidFill>
                <a:latin typeface="Arial" panose="020B0604020202020204" pitchFamily="34" charset="0"/>
                <a:cs typeface="Times New Roman" panose="02020603050405020304" pitchFamily="18" charset="0"/>
              </a:rPr>
              <a:t>Relações de Classe e Gênero </a:t>
            </a:r>
          </a:p>
          <a:p>
            <a:pPr marL="0" indent="0">
              <a:buNone/>
            </a:pPr>
            <a:endParaRPr lang="pt-BR" sz="2800" b="1" i="1" dirty="0">
              <a:solidFill>
                <a:srgbClr val="000000"/>
              </a:solidFill>
              <a:latin typeface="Arial" panose="020B0604020202020204" pitchFamily="34" charset="0"/>
              <a:cs typeface="Times New Roman" panose="02020603050405020304" pitchFamily="18" charset="0"/>
            </a:endParaRPr>
          </a:p>
          <a:p>
            <a:pPr marL="0" indent="0">
              <a:buNone/>
            </a:pPr>
            <a:r>
              <a:rPr lang="pt-BR" sz="2800" b="1" i="1" dirty="0" smtClean="0">
                <a:solidFill>
                  <a:srgbClr val="000000"/>
                </a:solidFill>
                <a:latin typeface="Arial" panose="020B0604020202020204" pitchFamily="34" charset="0"/>
                <a:cs typeface="Times New Roman" panose="02020603050405020304" pitchFamily="18" charset="0"/>
              </a:rPr>
              <a:t>Filho de operário                    estudar latim</a:t>
            </a:r>
          </a:p>
          <a:p>
            <a:pPr marL="0" indent="0">
              <a:buNone/>
            </a:pPr>
            <a:endParaRPr lang="pt-BR" sz="2800" b="1" i="1" dirty="0">
              <a:solidFill>
                <a:srgbClr val="000000"/>
              </a:solidFill>
              <a:latin typeface="Arial" panose="020B0604020202020204" pitchFamily="34" charset="0"/>
              <a:cs typeface="Times New Roman" panose="02020603050405020304" pitchFamily="18" charset="0"/>
            </a:endParaRPr>
          </a:p>
          <a:p>
            <a:pPr marL="0" indent="0">
              <a:buNone/>
            </a:pPr>
            <a:r>
              <a:rPr lang="pt-BR" sz="2800" b="1" i="1" dirty="0" smtClean="0">
                <a:solidFill>
                  <a:srgbClr val="000000"/>
                </a:solidFill>
                <a:latin typeface="Arial" panose="020B0604020202020204" pitchFamily="34" charset="0"/>
                <a:cs typeface="Times New Roman" panose="02020603050405020304" pitchFamily="18" charset="0"/>
              </a:rPr>
              <a:t>Mulheres                                  fazerem engenharia</a:t>
            </a:r>
            <a:endParaRPr lang="pt-BR" sz="2800" b="1" i="1" dirty="0">
              <a:solidFill>
                <a:srgbClr val="000000"/>
              </a:solidFill>
              <a:latin typeface="Arial" panose="020B0604020202020204" pitchFamily="34" charset="0"/>
              <a:cs typeface="Times New Roman" panose="02020603050405020304" pitchFamily="18" charset="0"/>
            </a:endParaRPr>
          </a:p>
          <a:p>
            <a:pPr marL="0" indent="0">
              <a:buNone/>
            </a:pPr>
            <a:endParaRPr lang="pt-BR" sz="2400" b="1" dirty="0" smtClean="0">
              <a:solidFill>
                <a:srgbClr val="000000"/>
              </a:solidFill>
              <a:latin typeface="Arial" panose="020B0604020202020204" pitchFamily="34" charset="0"/>
              <a:cs typeface="Times New Roman" panose="02020603050405020304" pitchFamily="18" charset="0"/>
            </a:endParaRPr>
          </a:p>
          <a:p>
            <a:pPr marL="0" indent="0">
              <a:buNone/>
            </a:pPr>
            <a:endParaRPr lang="pt-BR" sz="2800" b="1" dirty="0" smtClean="0">
              <a:solidFill>
                <a:schemeClr val="tx1"/>
              </a:solidFill>
              <a:latin typeface="Arial" panose="020B0604020202020204" pitchFamily="34" charset="0"/>
              <a:cs typeface="Arial" pitchFamily="34" charset="0"/>
            </a:endParaRPr>
          </a:p>
          <a:p>
            <a:pPr marL="0" indent="0">
              <a:buNone/>
            </a:pPr>
            <a:endParaRPr lang="pt-BR" sz="2800" b="1" dirty="0" smtClean="0">
              <a:solidFill>
                <a:schemeClr val="tx1"/>
              </a:solidFill>
              <a:latin typeface="Arial" panose="020B0604020202020204" pitchFamily="34" charset="0"/>
              <a:cs typeface="Arial" pitchFamily="34" charset="0"/>
            </a:endParaRPr>
          </a:p>
          <a:p>
            <a:pPr marL="0" indent="0" algn="just">
              <a:buNone/>
            </a:pPr>
            <a:r>
              <a:rPr lang="pt-BR" sz="2800" dirty="0">
                <a:solidFill>
                  <a:schemeClr val="tx1"/>
                </a:solidFill>
                <a:latin typeface="Arial" panose="020B0604020202020204" pitchFamily="34" charset="0"/>
                <a:cs typeface="Arial" pitchFamily="34" charset="0"/>
              </a:rPr>
              <a:t>	</a:t>
            </a:r>
          </a:p>
          <a:p>
            <a:pPr marL="0" indent="0" algn="just">
              <a:buNone/>
            </a:pPr>
            <a:endParaRPr lang="pt-BR" sz="2800" dirty="0">
              <a:solidFill>
                <a:schemeClr val="tx1"/>
              </a:solidFill>
              <a:latin typeface="Arial" panose="020B0604020202020204" pitchFamily="34" charset="0"/>
              <a:cs typeface="Arial" pitchFamily="34" charset="0"/>
            </a:endParaRPr>
          </a:p>
          <a:p>
            <a:pPr marL="0" indent="0">
              <a:buNone/>
            </a:pPr>
            <a:endParaRPr lang="pt-BR" sz="2400" dirty="0">
              <a:latin typeface="Arial" pitchFamily="34" charset="0"/>
              <a:cs typeface="Arial" pitchFamily="34" charset="0"/>
            </a:endParaRPr>
          </a:p>
        </p:txBody>
      </p:sp>
      <p:sp>
        <p:nvSpPr>
          <p:cNvPr id="2" name="Seta para a direita 1"/>
          <p:cNvSpPr/>
          <p:nvPr/>
        </p:nvSpPr>
        <p:spPr>
          <a:xfrm>
            <a:off x="3635896" y="2924944"/>
            <a:ext cx="122413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Seta para a direita 6"/>
          <p:cNvSpPr/>
          <p:nvPr/>
        </p:nvSpPr>
        <p:spPr>
          <a:xfrm>
            <a:off x="3579220" y="3933056"/>
            <a:ext cx="122413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140494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23528" y="116632"/>
            <a:ext cx="8668072" cy="792088"/>
          </a:xfrm>
        </p:spPr>
        <p:txBody>
          <a:bodyPr>
            <a:normAutofit/>
          </a:bodyPr>
          <a:lstStyle/>
          <a:p>
            <a:r>
              <a:rPr lang="pt-BR" sz="2800" b="1" dirty="0"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Ação pedagógica</a:t>
            </a:r>
            <a:endParaRPr lang="pt-BR" sz="2800" b="1" dirty="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endParaRPr>
          </a:p>
        </p:txBody>
      </p:sp>
      <p:sp>
        <p:nvSpPr>
          <p:cNvPr id="5" name="Espaço Reservado para Conteúdo 4"/>
          <p:cNvSpPr>
            <a:spLocks noGrp="1"/>
          </p:cNvSpPr>
          <p:nvPr>
            <p:ph idx="1"/>
          </p:nvPr>
        </p:nvSpPr>
        <p:spPr>
          <a:xfrm>
            <a:off x="251520" y="764704"/>
            <a:ext cx="8614792" cy="5904656"/>
          </a:xfrm>
        </p:spPr>
        <p:txBody>
          <a:bodyPr>
            <a:normAutofit/>
          </a:bodyPr>
          <a:lstStyle/>
          <a:p>
            <a:pPr marL="0" indent="0">
              <a:buNone/>
            </a:pPr>
            <a:r>
              <a:rPr lang="pt-BR" sz="2800" b="1" dirty="0" smtClean="0">
                <a:latin typeface="Arial" panose="020B0604020202020204" pitchFamily="34" charset="0"/>
                <a:cs typeface="Arial" pitchFamily="34" charset="0"/>
              </a:rPr>
              <a:t> </a:t>
            </a:r>
          </a:p>
          <a:p>
            <a:pPr marL="0" indent="0">
              <a:buNone/>
            </a:pPr>
            <a:endParaRPr lang="pt-BR" sz="2800" dirty="0" smtClean="0">
              <a:solidFill>
                <a:srgbClr val="000000"/>
              </a:solidFill>
              <a:latin typeface="Arial" panose="020B0604020202020204" pitchFamily="34" charset="0"/>
              <a:cs typeface="Times New Roman" panose="02020603050405020304" pitchFamily="18" charset="0"/>
            </a:endParaRPr>
          </a:p>
          <a:p>
            <a:pPr marL="0" indent="0" algn="ctr">
              <a:buNone/>
            </a:pPr>
            <a:r>
              <a:rPr lang="pt-BR" sz="2800" dirty="0" smtClean="0">
                <a:solidFill>
                  <a:srgbClr val="000000"/>
                </a:solidFill>
                <a:latin typeface="Arial" panose="020B0604020202020204" pitchFamily="34" charset="0"/>
                <a:cs typeface="Times New Roman" panose="02020603050405020304" pitchFamily="18" charset="0"/>
              </a:rPr>
              <a:t>	</a:t>
            </a:r>
          </a:p>
          <a:p>
            <a:pPr marL="0" indent="0" algn="ctr">
              <a:buNone/>
            </a:pPr>
            <a:r>
              <a:rPr lang="pt-BR" sz="2800" b="1" i="1" dirty="0" smtClean="0">
                <a:solidFill>
                  <a:srgbClr val="000000"/>
                </a:solidFill>
                <a:latin typeface="Arial" panose="020B0604020202020204" pitchFamily="34" charset="0"/>
                <a:cs typeface="Times New Roman" panose="02020603050405020304" pitchFamily="18" charset="0"/>
              </a:rPr>
              <a:t>É possível pensar em uma escola homogenia?</a:t>
            </a:r>
          </a:p>
          <a:p>
            <a:pPr marL="0" indent="0" algn="ctr">
              <a:buNone/>
            </a:pPr>
            <a:endParaRPr lang="pt-BR" sz="2800" b="1" i="1" dirty="0">
              <a:solidFill>
                <a:srgbClr val="000000"/>
              </a:solidFill>
              <a:latin typeface="Arial" panose="020B0604020202020204" pitchFamily="34" charset="0"/>
              <a:cs typeface="Times New Roman" panose="02020603050405020304" pitchFamily="18" charset="0"/>
            </a:endParaRPr>
          </a:p>
          <a:p>
            <a:pPr marL="0" indent="0" algn="ctr">
              <a:buNone/>
            </a:pPr>
            <a:endParaRPr lang="pt-BR" sz="2800" b="1" i="1" dirty="0" smtClean="0">
              <a:solidFill>
                <a:srgbClr val="000000"/>
              </a:solidFill>
              <a:latin typeface="Arial" panose="020B0604020202020204" pitchFamily="34" charset="0"/>
              <a:cs typeface="Times New Roman" panose="02020603050405020304" pitchFamily="18" charset="0"/>
            </a:endParaRPr>
          </a:p>
          <a:p>
            <a:pPr marL="0" indent="0">
              <a:buNone/>
            </a:pPr>
            <a:r>
              <a:rPr lang="pt-BR" sz="2800" b="1" i="1" dirty="0" smtClean="0">
                <a:solidFill>
                  <a:srgbClr val="000000"/>
                </a:solidFill>
                <a:latin typeface="Arial" panose="020B0604020202020204" pitchFamily="34" charset="0"/>
                <a:cs typeface="Times New Roman" panose="02020603050405020304" pitchFamily="18" charset="0"/>
              </a:rPr>
              <a:t>Neutra?</a:t>
            </a:r>
          </a:p>
          <a:p>
            <a:pPr marL="0" indent="0" algn="ctr">
              <a:buNone/>
            </a:pPr>
            <a:endParaRPr lang="pt-BR" sz="2800" b="1" i="1" dirty="0">
              <a:solidFill>
                <a:srgbClr val="000000"/>
              </a:solidFill>
              <a:latin typeface="Arial" panose="020B0604020202020204" pitchFamily="34" charset="0"/>
              <a:cs typeface="Times New Roman" panose="02020603050405020304" pitchFamily="18" charset="0"/>
            </a:endParaRPr>
          </a:p>
          <a:p>
            <a:pPr marL="0" indent="0">
              <a:buNone/>
            </a:pPr>
            <a:endParaRPr lang="pt-BR" sz="2800" b="1" dirty="0" smtClean="0">
              <a:solidFill>
                <a:schemeClr val="tx1"/>
              </a:solidFill>
              <a:latin typeface="Arial" panose="020B0604020202020204" pitchFamily="34" charset="0"/>
              <a:cs typeface="Arial" pitchFamily="34" charset="0"/>
            </a:endParaRPr>
          </a:p>
          <a:p>
            <a:pPr marL="0" indent="0">
              <a:buNone/>
            </a:pPr>
            <a:endParaRPr lang="pt-BR" sz="2800" b="1" dirty="0" smtClean="0">
              <a:solidFill>
                <a:schemeClr val="tx1"/>
              </a:solidFill>
              <a:latin typeface="Arial" panose="020B0604020202020204" pitchFamily="34" charset="0"/>
              <a:cs typeface="Arial" pitchFamily="34" charset="0"/>
            </a:endParaRPr>
          </a:p>
          <a:p>
            <a:pPr marL="0" indent="0" algn="just">
              <a:buNone/>
            </a:pPr>
            <a:r>
              <a:rPr lang="pt-BR" sz="2800" dirty="0">
                <a:solidFill>
                  <a:schemeClr val="tx1"/>
                </a:solidFill>
                <a:latin typeface="Arial" panose="020B0604020202020204" pitchFamily="34" charset="0"/>
                <a:cs typeface="Arial" pitchFamily="34" charset="0"/>
              </a:rPr>
              <a:t>	</a:t>
            </a:r>
          </a:p>
          <a:p>
            <a:pPr marL="0" indent="0" algn="just">
              <a:buNone/>
            </a:pPr>
            <a:endParaRPr lang="pt-BR" sz="2800" dirty="0">
              <a:solidFill>
                <a:schemeClr val="tx1"/>
              </a:solidFill>
              <a:latin typeface="Arial" panose="020B0604020202020204" pitchFamily="34" charset="0"/>
              <a:cs typeface="Arial" pitchFamily="34" charset="0"/>
            </a:endParaRPr>
          </a:p>
          <a:p>
            <a:pPr marL="0" indent="0">
              <a:buNone/>
            </a:pPr>
            <a:endParaRPr lang="pt-BR" sz="2400" dirty="0">
              <a:latin typeface="Arial" pitchFamily="34" charset="0"/>
              <a:cs typeface="Arial" pitchFamily="34" charset="0"/>
            </a:endParaRPr>
          </a:p>
        </p:txBody>
      </p:sp>
      <p:pic>
        <p:nvPicPr>
          <p:cNvPr id="3" name="Imagem 2"/>
          <p:cNvPicPr>
            <a:picLocks noChangeAspect="1"/>
          </p:cNvPicPr>
          <p:nvPr/>
        </p:nvPicPr>
        <p:blipFill>
          <a:blip r:embed="rId2"/>
          <a:stretch>
            <a:fillRect/>
          </a:stretch>
        </p:blipFill>
        <p:spPr>
          <a:xfrm>
            <a:off x="4716016" y="3140370"/>
            <a:ext cx="3816424" cy="3309679"/>
          </a:xfrm>
          <a:prstGeom prst="rect">
            <a:avLst/>
          </a:prstGeom>
        </p:spPr>
      </p:pic>
    </p:spTree>
    <p:extLst>
      <p:ext uri="{BB962C8B-B14F-4D97-AF65-F5344CB8AC3E}">
        <p14:creationId xmlns:p14="http://schemas.microsoft.com/office/powerpoint/2010/main" xmlns="" val="2062718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pt-BR" sz="2800" b="1" dirty="0"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Organização da aula:</a:t>
            </a:r>
            <a:endParaRPr lang="pt-BR" sz="2800" b="1" dirty="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endParaRPr>
          </a:p>
        </p:txBody>
      </p:sp>
      <p:sp>
        <p:nvSpPr>
          <p:cNvPr id="5" name="Espaço Reservado para Conteúdo 4"/>
          <p:cNvSpPr>
            <a:spLocks noGrp="1"/>
          </p:cNvSpPr>
          <p:nvPr>
            <p:ph idx="1"/>
          </p:nvPr>
        </p:nvSpPr>
        <p:spPr/>
        <p:txBody>
          <a:bodyPr>
            <a:normAutofit/>
          </a:bodyPr>
          <a:lstStyle/>
          <a:p>
            <a:endParaRPr lang="pt-BR" sz="2400" dirty="0" smtClean="0">
              <a:latin typeface="Arial" pitchFamily="34" charset="0"/>
              <a:cs typeface="Arial" pitchFamily="34" charset="0"/>
            </a:endParaRPr>
          </a:p>
          <a:p>
            <a:endParaRPr lang="pt-BR" sz="2400" dirty="0">
              <a:latin typeface="Arial" pitchFamily="34" charset="0"/>
              <a:cs typeface="Arial" pitchFamily="34" charset="0"/>
            </a:endParaRPr>
          </a:p>
          <a:p>
            <a:r>
              <a:rPr lang="pt-BR" sz="2400" dirty="0" smtClean="0">
                <a:latin typeface="Arial" pitchFamily="34" charset="0"/>
                <a:cs typeface="Arial" pitchFamily="34" charset="0"/>
              </a:rPr>
              <a:t>Retomar aula anterior –</a:t>
            </a:r>
          </a:p>
          <a:p>
            <a:r>
              <a:rPr lang="pt-BR" sz="2400" dirty="0" smtClean="0">
                <a:latin typeface="Arial" pitchFamily="34" charset="0"/>
                <a:cs typeface="Arial" pitchFamily="34" charset="0"/>
              </a:rPr>
              <a:t>Conceitos de </a:t>
            </a:r>
            <a:r>
              <a:rPr lang="pt-BR" sz="2400" dirty="0" err="1" smtClean="0">
                <a:latin typeface="Arial" pitchFamily="34" charset="0"/>
                <a:cs typeface="Arial" pitchFamily="34" charset="0"/>
              </a:rPr>
              <a:t>Bourdieu</a:t>
            </a:r>
            <a:r>
              <a:rPr lang="pt-BR" sz="2400" dirty="0" smtClean="0">
                <a:latin typeface="Arial" pitchFamily="34" charset="0"/>
                <a:cs typeface="Arial" pitchFamily="34" charset="0"/>
              </a:rPr>
              <a:t> – A Reprodução</a:t>
            </a:r>
          </a:p>
          <a:p>
            <a:r>
              <a:rPr lang="pt-BR" sz="2400" dirty="0" smtClean="0">
                <a:latin typeface="Arial" pitchFamily="34" charset="0"/>
                <a:cs typeface="Arial" pitchFamily="34" charset="0"/>
              </a:rPr>
              <a:t>Ação pedagógica</a:t>
            </a:r>
          </a:p>
          <a:p>
            <a:endParaRPr lang="pt-BR" sz="2400" dirty="0" smtClean="0">
              <a:latin typeface="Arial" pitchFamily="34" charset="0"/>
              <a:cs typeface="Arial" pitchFamily="34" charset="0"/>
            </a:endParaRPr>
          </a:p>
          <a:p>
            <a:endParaRPr lang="pt-BR" sz="2400" dirty="0">
              <a:latin typeface="Arial" pitchFamily="34" charset="0"/>
              <a:cs typeface="Arial" pitchFamily="34" charset="0"/>
            </a:endParaRPr>
          </a:p>
          <a:p>
            <a:endParaRPr lang="pt-BR" sz="2400" dirty="0">
              <a:latin typeface="Arial" pitchFamily="34" charset="0"/>
              <a:cs typeface="Arial" pitchFamily="34" charset="0"/>
            </a:endParaRPr>
          </a:p>
          <a:p>
            <a:endParaRPr lang="pt-BR" sz="2400" b="1" dirty="0" smtClean="0">
              <a:latin typeface="Arial" pitchFamily="34" charset="0"/>
              <a:cs typeface="Arial" pitchFamily="34" charset="0"/>
            </a:endParaRPr>
          </a:p>
          <a:p>
            <a:endParaRPr lang="pt-BR" sz="2400" dirty="0">
              <a:latin typeface="Arial" pitchFamily="34" charset="0"/>
              <a:cs typeface="Arial" pitchFamily="34" charset="0"/>
            </a:endParaRPr>
          </a:p>
          <a:p>
            <a:pPr marL="0" indent="0" algn="ctr">
              <a:buNone/>
            </a:pPr>
            <a:endParaRPr lang="pt-BR" sz="2400" dirty="0" smtClean="0">
              <a:latin typeface="Arial" pitchFamily="34" charset="0"/>
              <a:cs typeface="Arial" pitchFamily="34" charset="0"/>
            </a:endParaRPr>
          </a:p>
          <a:p>
            <a:endParaRPr lang="pt-B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04800" y="188640"/>
            <a:ext cx="8686800" cy="936104"/>
          </a:xfrm>
        </p:spPr>
        <p:txBody>
          <a:bodyPr>
            <a:normAutofit/>
          </a:bodyPr>
          <a:lstStyle/>
          <a:p>
            <a:r>
              <a:rPr lang="pt-BR" sz="2800" b="1" dirty="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Ação pedagógica</a:t>
            </a:r>
          </a:p>
        </p:txBody>
      </p:sp>
      <p:sp>
        <p:nvSpPr>
          <p:cNvPr id="5" name="Espaço Reservado para Conteúdo 4"/>
          <p:cNvSpPr>
            <a:spLocks noGrp="1"/>
          </p:cNvSpPr>
          <p:nvPr>
            <p:ph idx="1"/>
          </p:nvPr>
        </p:nvSpPr>
        <p:spPr>
          <a:xfrm>
            <a:off x="467544" y="1268760"/>
            <a:ext cx="8524056" cy="5400600"/>
          </a:xfrm>
        </p:spPr>
        <p:txBody>
          <a:bodyPr>
            <a:normAutofit/>
          </a:bodyPr>
          <a:lstStyle/>
          <a:p>
            <a:pPr marL="0" indent="0" algn="ctr">
              <a:buNone/>
            </a:pPr>
            <a:endParaRPr lang="pt-BR" sz="2800" dirty="0" smtClean="0">
              <a:latin typeface="Arial" pitchFamily="34" charset="0"/>
              <a:cs typeface="Arial" pitchFamily="34" charset="0"/>
            </a:endParaRPr>
          </a:p>
          <a:p>
            <a:pPr marL="0" indent="0" algn="ctr">
              <a:buNone/>
            </a:pPr>
            <a:endParaRPr lang="pt-BR" sz="2800" dirty="0">
              <a:latin typeface="Arial" pitchFamily="34" charset="0"/>
              <a:cs typeface="Arial" pitchFamily="34" charset="0"/>
            </a:endParaRPr>
          </a:p>
          <a:p>
            <a:pPr marL="0" indent="0" algn="ctr">
              <a:buNone/>
            </a:pPr>
            <a:r>
              <a:rPr lang="pt-BR" sz="2800" dirty="0" smtClean="0">
                <a:latin typeface="Arial" pitchFamily="34" charset="0"/>
                <a:cs typeface="Arial" pitchFamily="34" charset="0"/>
              </a:rPr>
              <a:t>Através da Ação pedagógica seleciona-se e legitima-se uma cultura por imposição e </a:t>
            </a:r>
            <a:r>
              <a:rPr lang="pt-BR" sz="2800" dirty="0" err="1" smtClean="0">
                <a:latin typeface="Arial" pitchFamily="34" charset="0"/>
                <a:cs typeface="Arial" pitchFamily="34" charset="0"/>
              </a:rPr>
              <a:t>incultação</a:t>
            </a:r>
            <a:r>
              <a:rPr lang="pt-BR" sz="2800" dirty="0" smtClean="0">
                <a:latin typeface="Arial" pitchFamily="34" charset="0"/>
                <a:cs typeface="Arial" pitchFamily="34" charset="0"/>
              </a:rPr>
              <a:t> procurando formar o </a:t>
            </a:r>
            <a:r>
              <a:rPr lang="pt-BR" sz="2800" dirty="0" err="1" smtClean="0">
                <a:latin typeface="Arial" pitchFamily="34" charset="0"/>
                <a:cs typeface="Arial" pitchFamily="34" charset="0"/>
              </a:rPr>
              <a:t>Habitus</a:t>
            </a:r>
            <a:r>
              <a:rPr lang="pt-BR" sz="2800" dirty="0" smtClean="0">
                <a:latin typeface="Arial" pitchFamily="34" charset="0"/>
                <a:cs typeface="Arial" pitchFamily="34" charset="0"/>
              </a:rPr>
              <a:t> das pessoas de acordo com a cultura dominante. </a:t>
            </a:r>
          </a:p>
          <a:p>
            <a:pPr marL="0" indent="0" algn="ctr">
              <a:buNone/>
            </a:pPr>
            <a:endParaRPr lang="pt-BR" sz="2800" dirty="0" smtClean="0">
              <a:latin typeface="Arial" pitchFamily="34" charset="0"/>
              <a:cs typeface="Arial" pitchFamily="34" charset="0"/>
            </a:endParaRPr>
          </a:p>
          <a:p>
            <a:pPr marL="0" indent="0" algn="ctr">
              <a:buNone/>
            </a:pPr>
            <a:endParaRPr lang="pt-BR" sz="2800" b="1" dirty="0" smtClean="0">
              <a:latin typeface="Arial" pitchFamily="34" charset="0"/>
              <a:cs typeface="Arial" pitchFamily="34" charset="0"/>
            </a:endParaRPr>
          </a:p>
          <a:p>
            <a:pPr marL="0" indent="0">
              <a:buNone/>
            </a:pPr>
            <a:endParaRPr lang="pt-BR" sz="2800" dirty="0" smtClean="0">
              <a:latin typeface="Arial" pitchFamily="34" charset="0"/>
              <a:cs typeface="Arial" pitchFamily="34" charset="0"/>
            </a:endParaRPr>
          </a:p>
          <a:p>
            <a:pPr marL="0" indent="0">
              <a:buNone/>
            </a:pPr>
            <a:endParaRPr lang="pt-BR" b="1" dirty="0" smtClean="0">
              <a:latin typeface="Arial" pitchFamily="34" charset="0"/>
              <a:cs typeface="Arial" pitchFamily="34" charset="0"/>
            </a:endParaRPr>
          </a:p>
          <a:p>
            <a:pPr marL="0" indent="0" algn="ctr">
              <a:buNone/>
            </a:pPr>
            <a:endParaRPr lang="pt-BR" b="1" dirty="0" smtClean="0">
              <a:latin typeface="Arial" pitchFamily="34" charset="0"/>
              <a:cs typeface="Arial" pitchFamily="34" charset="0"/>
            </a:endParaRPr>
          </a:p>
          <a:p>
            <a:pPr marL="0" indent="0">
              <a:buNone/>
            </a:pPr>
            <a:endParaRPr lang="pt-BR" sz="2800" dirty="0">
              <a:latin typeface="Arial" pitchFamily="34" charset="0"/>
              <a:cs typeface="Arial" pitchFamily="34" charset="0"/>
            </a:endParaRPr>
          </a:p>
          <a:p>
            <a:pPr marL="0" indent="0">
              <a:buNone/>
            </a:pPr>
            <a:endParaRPr lang="pt-BR" sz="2400" dirty="0">
              <a:latin typeface="Arial" pitchFamily="34" charset="0"/>
              <a:cs typeface="Arial" pitchFamily="34" charset="0"/>
            </a:endParaRPr>
          </a:p>
        </p:txBody>
      </p:sp>
    </p:spTree>
    <p:extLst>
      <p:ext uri="{BB962C8B-B14F-4D97-AF65-F5344CB8AC3E}">
        <p14:creationId xmlns:p14="http://schemas.microsoft.com/office/powerpoint/2010/main" xmlns="" val="3169550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04800" y="188640"/>
            <a:ext cx="8686800" cy="936104"/>
          </a:xfrm>
        </p:spPr>
        <p:txBody>
          <a:bodyPr>
            <a:normAutofit/>
          </a:bodyPr>
          <a:lstStyle/>
          <a:p>
            <a:r>
              <a:rPr lang="pt-BR" sz="2800" b="1" dirty="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Ação pedagógica</a:t>
            </a:r>
          </a:p>
        </p:txBody>
      </p:sp>
      <p:sp>
        <p:nvSpPr>
          <p:cNvPr id="5" name="Espaço Reservado para Conteúdo 4"/>
          <p:cNvSpPr>
            <a:spLocks noGrp="1"/>
          </p:cNvSpPr>
          <p:nvPr>
            <p:ph idx="1"/>
          </p:nvPr>
        </p:nvSpPr>
        <p:spPr>
          <a:xfrm>
            <a:off x="467544" y="1268760"/>
            <a:ext cx="8524056" cy="5400600"/>
          </a:xfrm>
        </p:spPr>
        <p:txBody>
          <a:bodyPr>
            <a:normAutofit/>
          </a:bodyPr>
          <a:lstStyle/>
          <a:p>
            <a:pPr marL="0" indent="0" algn="ctr">
              <a:buNone/>
            </a:pPr>
            <a:endParaRPr lang="pt-BR" sz="2800" dirty="0" smtClean="0">
              <a:latin typeface="Arial" pitchFamily="34" charset="0"/>
              <a:cs typeface="Arial" pitchFamily="34" charset="0"/>
            </a:endParaRPr>
          </a:p>
          <a:p>
            <a:pPr marL="0" indent="0" algn="ctr">
              <a:buNone/>
            </a:pPr>
            <a:endParaRPr lang="pt-BR" sz="2800" dirty="0">
              <a:latin typeface="Arial" pitchFamily="34" charset="0"/>
              <a:cs typeface="Arial" pitchFamily="34" charset="0"/>
            </a:endParaRPr>
          </a:p>
          <a:p>
            <a:pPr marL="0" indent="0" algn="ctr">
              <a:buNone/>
            </a:pPr>
            <a:r>
              <a:rPr lang="pt-BR" sz="2800" dirty="0" smtClean="0">
                <a:latin typeface="Arial" pitchFamily="34" charset="0"/>
                <a:cs typeface="Arial" pitchFamily="34" charset="0"/>
              </a:rPr>
              <a:t>Relação de dominação não passa pela consciência</a:t>
            </a:r>
          </a:p>
          <a:p>
            <a:pPr marL="0" indent="0" algn="ctr">
              <a:buNone/>
            </a:pPr>
            <a:endParaRPr lang="pt-BR" sz="2800" dirty="0" smtClean="0">
              <a:latin typeface="Arial" pitchFamily="34" charset="0"/>
              <a:cs typeface="Arial" pitchFamily="34" charset="0"/>
            </a:endParaRPr>
          </a:p>
          <a:p>
            <a:pPr marL="0" indent="0" algn="ctr">
              <a:buNone/>
            </a:pPr>
            <a:endParaRPr lang="pt-BR" sz="2800" b="1" dirty="0" smtClean="0">
              <a:latin typeface="Arial" pitchFamily="34" charset="0"/>
              <a:cs typeface="Arial" pitchFamily="34" charset="0"/>
            </a:endParaRPr>
          </a:p>
          <a:p>
            <a:pPr marL="0" indent="0">
              <a:buNone/>
            </a:pPr>
            <a:endParaRPr lang="pt-BR" sz="2800" dirty="0" smtClean="0">
              <a:latin typeface="Arial" pitchFamily="34" charset="0"/>
              <a:cs typeface="Arial" pitchFamily="34" charset="0"/>
            </a:endParaRPr>
          </a:p>
          <a:p>
            <a:pPr marL="0" indent="0">
              <a:buNone/>
            </a:pPr>
            <a:endParaRPr lang="pt-BR" sz="2800" dirty="0">
              <a:latin typeface="Arial" pitchFamily="34" charset="0"/>
              <a:cs typeface="Arial" pitchFamily="34" charset="0"/>
            </a:endParaRPr>
          </a:p>
          <a:p>
            <a:pPr marL="0" indent="0" algn="ctr">
              <a:buNone/>
            </a:pPr>
            <a:r>
              <a:rPr lang="pt-BR" sz="2800" b="1" dirty="0" smtClean="0">
                <a:latin typeface="Arial" pitchFamily="34" charset="0"/>
                <a:cs typeface="Arial" pitchFamily="34" charset="0"/>
              </a:rPr>
              <a:t>VIOLÊNCIA SIMBÓLICA</a:t>
            </a:r>
          </a:p>
          <a:p>
            <a:pPr marL="0" indent="0">
              <a:buNone/>
            </a:pPr>
            <a:endParaRPr lang="pt-BR" b="1" dirty="0" smtClean="0">
              <a:latin typeface="Arial" pitchFamily="34" charset="0"/>
              <a:cs typeface="Arial" pitchFamily="34" charset="0"/>
            </a:endParaRPr>
          </a:p>
          <a:p>
            <a:pPr marL="0" indent="0" algn="ctr">
              <a:buNone/>
            </a:pPr>
            <a:endParaRPr lang="pt-BR" b="1" dirty="0" smtClean="0">
              <a:latin typeface="Arial" pitchFamily="34" charset="0"/>
              <a:cs typeface="Arial" pitchFamily="34" charset="0"/>
            </a:endParaRPr>
          </a:p>
          <a:p>
            <a:pPr marL="0" indent="0">
              <a:buNone/>
            </a:pPr>
            <a:endParaRPr lang="pt-BR" sz="2800" dirty="0">
              <a:latin typeface="Arial" pitchFamily="34" charset="0"/>
              <a:cs typeface="Arial" pitchFamily="34" charset="0"/>
            </a:endParaRPr>
          </a:p>
          <a:p>
            <a:pPr marL="0" indent="0">
              <a:buNone/>
            </a:pPr>
            <a:endParaRPr lang="pt-BR" sz="2400" dirty="0">
              <a:latin typeface="Arial" pitchFamily="34" charset="0"/>
              <a:cs typeface="Arial" pitchFamily="34" charset="0"/>
            </a:endParaRPr>
          </a:p>
        </p:txBody>
      </p:sp>
      <p:sp>
        <p:nvSpPr>
          <p:cNvPr id="2" name="Seta para baixo 1"/>
          <p:cNvSpPr/>
          <p:nvPr/>
        </p:nvSpPr>
        <p:spPr>
          <a:xfrm>
            <a:off x="4499992" y="3212976"/>
            <a:ext cx="72008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1195706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42910" y="2500305"/>
            <a:ext cx="8196290" cy="3575481"/>
          </a:xfrm>
        </p:spPr>
        <p:txBody>
          <a:bodyPr/>
          <a:lstStyle/>
          <a:p>
            <a:pPr algn="ctr"/>
            <a:r>
              <a:rPr lang="pt-BR" dirty="0" smtClean="0"/>
              <a:t>Imagens de livros didáticos</a:t>
            </a:r>
            <a:endParaRPr lang="pt-BR" dirty="0"/>
          </a:p>
        </p:txBody>
      </p:sp>
      <p:sp>
        <p:nvSpPr>
          <p:cNvPr id="3" name="Subtítulo 2"/>
          <p:cNvSpPr>
            <a:spLocks noGrp="1"/>
          </p:cNvSpPr>
          <p:nvPr>
            <p:ph type="subTitle" idx="1"/>
          </p:nvPr>
        </p:nvSpPr>
        <p:spPr/>
        <p:txBody>
          <a:bodyPr/>
          <a:lstStyle/>
          <a:p>
            <a:endParaRPr lang="pt-BR" dirty="0"/>
          </a:p>
        </p:txBody>
      </p:sp>
    </p:spTree>
    <p:extLst>
      <p:ext uri="{BB962C8B-B14F-4D97-AF65-F5344CB8AC3E}">
        <p14:creationId xmlns:p14="http://schemas.microsoft.com/office/powerpoint/2010/main" xmlns="" val="1605533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cielo.br/img/revistas/tla/v47n1/a05fig05.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8418" y="836712"/>
            <a:ext cx="7141706" cy="475252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aixaDeTexto 1"/>
          <p:cNvSpPr txBox="1"/>
          <p:nvPr/>
        </p:nvSpPr>
        <p:spPr>
          <a:xfrm>
            <a:off x="1475656" y="5733256"/>
            <a:ext cx="6408712" cy="830997"/>
          </a:xfrm>
          <a:prstGeom prst="rect">
            <a:avLst/>
          </a:prstGeom>
          <a:noFill/>
        </p:spPr>
        <p:txBody>
          <a:bodyPr wrap="square" rtlCol="0">
            <a:spAutoFit/>
          </a:bodyPr>
          <a:lstStyle/>
          <a:p>
            <a:r>
              <a:rPr lang="pt-BR" sz="1200" dirty="0" smtClean="0"/>
              <a:t>http://www.google.com.br/imgres?imgurl=http://www.scielo.br/img/revistas/tla/v47n1/a05fig05.gif&amp;imgrefurl=http://www.scielo.br/scielo.php?script%3Dsci_arttext%26pid%3DS0103-18132008000100006&amp;h=368&amp;w=553&amp;tbnid=HxiU9nkhdROG3M:&amp;zoom=1&amp;docid=PO3SyGjSVyHQ1M&amp;hl=pt-BR&amp;ei=-_ETVZG_DsqmNtiGhNAD&amp;tbm=isch&amp;ved=0CCgQMygLMAs</a:t>
            </a:r>
            <a:endParaRPr lang="pt-BR" sz="1200" dirty="0"/>
          </a:p>
        </p:txBody>
      </p:sp>
    </p:spTree>
    <p:extLst>
      <p:ext uri="{BB962C8B-B14F-4D97-AF65-F5344CB8AC3E}">
        <p14:creationId xmlns:p14="http://schemas.microsoft.com/office/powerpoint/2010/main" xmlns="" val="2281640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cielo.br/img/revistas/cp/v39n137/a09qua01.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99792" y="692696"/>
            <a:ext cx="4600575" cy="58864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40342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epsic.bvsalud.org/img/revistas/rip/v42n2/2a06t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2583" y="1268760"/>
            <a:ext cx="8352925" cy="345638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aixaDeTexto 1"/>
          <p:cNvSpPr txBox="1"/>
          <p:nvPr/>
        </p:nvSpPr>
        <p:spPr>
          <a:xfrm>
            <a:off x="755576" y="5013176"/>
            <a:ext cx="6912768" cy="1323439"/>
          </a:xfrm>
          <a:prstGeom prst="rect">
            <a:avLst/>
          </a:prstGeom>
          <a:noFill/>
        </p:spPr>
        <p:txBody>
          <a:bodyPr wrap="square" rtlCol="0">
            <a:spAutoFit/>
          </a:bodyPr>
          <a:lstStyle/>
          <a:p>
            <a:r>
              <a:rPr lang="pt-BR" sz="1000" dirty="0" smtClean="0"/>
              <a:t> fonte; https://www.google.com.br/search?safe=off&amp;hl=pt-BR&amp;site=imghp&amp;tbm=isch&amp;source=hp&amp;biw=1920&amp;bih=975&amp;q=mulhres+em+livros+did%C3%A1ticos&amp;oq=mulhres+em+livros+did%C3%A1ticos&amp;gs_l=img.3...1479.13301.0.14593.43.7.8.28.36.0.194.681.0j4.4.0.msedr...0...1ac.1.64.img..38.5.683.zEE0AC_rq2M#safe=off&amp;hl=pt-BR&amp;tbm=isch&amp;q=%22mulher+em++livros+did%C3%A1ticos%22&amp;imgdii=_&amp;imgrc=AZHoxiawNX37mM%253A%3Ble0FVGhjcs6LFM%3Bhttp%253A%252F%252Fpepsic.bvsalud.org%252Fimg%252Frevistas%252Frip%252Fv42n2%252F2a06t2.jpg%3Bhttp%253A%252F%252Fpepsic.bvsalud.org%252Fscielo.php%253Fpid%253DS0034-96902008000200006%2526script%253Dsci_arttext%3B754%3B312</a:t>
            </a:r>
            <a:endParaRPr lang="pt-BR" sz="1000" dirty="0"/>
          </a:p>
        </p:txBody>
      </p:sp>
    </p:spTree>
    <p:extLst>
      <p:ext uri="{BB962C8B-B14F-4D97-AF65-F5344CB8AC3E}">
        <p14:creationId xmlns:p14="http://schemas.microsoft.com/office/powerpoint/2010/main" xmlns="" val="2638849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m para negros nos livros didatico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73332" y="1248294"/>
            <a:ext cx="5506980" cy="412492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aixaDeTexto 1"/>
          <p:cNvSpPr txBox="1"/>
          <p:nvPr/>
        </p:nvSpPr>
        <p:spPr>
          <a:xfrm>
            <a:off x="1547664" y="5733256"/>
            <a:ext cx="6264696" cy="646331"/>
          </a:xfrm>
          <a:prstGeom prst="rect">
            <a:avLst/>
          </a:prstGeom>
          <a:noFill/>
        </p:spPr>
        <p:txBody>
          <a:bodyPr wrap="square" rtlCol="0">
            <a:spAutoFit/>
          </a:bodyPr>
          <a:lstStyle/>
          <a:p>
            <a:r>
              <a:rPr lang="pt-BR" sz="1200" dirty="0" smtClean="0"/>
              <a:t>https://www.google.com.br/search?q=negros+nos+livros+didaticos&amp;safe=off&amp;sa=N&amp;espv=2&amp;biw=1920&amp;bih=975&amp;site=webhp&amp;tbm=isch&amp;tbo=u&amp;source=univ&amp;ei=4fsTVfXRJYKlgwT2v4LgCQ&amp;ved=0CEsQsAQ4Cg&amp;dpr=1</a:t>
            </a:r>
            <a:endParaRPr lang="pt-BR" sz="1200" dirty="0"/>
          </a:p>
        </p:txBody>
      </p:sp>
    </p:spTree>
    <p:extLst>
      <p:ext uri="{BB962C8B-B14F-4D97-AF65-F5344CB8AC3E}">
        <p14:creationId xmlns:p14="http://schemas.microsoft.com/office/powerpoint/2010/main" xmlns="" val="2804832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43808" y="1692574"/>
            <a:ext cx="4248472" cy="310205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aixaDeTexto 1"/>
          <p:cNvSpPr txBox="1"/>
          <p:nvPr/>
        </p:nvSpPr>
        <p:spPr>
          <a:xfrm>
            <a:off x="1403648" y="5085184"/>
            <a:ext cx="6408712" cy="646331"/>
          </a:xfrm>
          <a:prstGeom prst="rect">
            <a:avLst/>
          </a:prstGeom>
          <a:noFill/>
        </p:spPr>
        <p:txBody>
          <a:bodyPr wrap="square" rtlCol="0">
            <a:spAutoFit/>
          </a:bodyPr>
          <a:lstStyle/>
          <a:p>
            <a:r>
              <a:rPr lang="pt-BR" dirty="0"/>
              <a:t>SILVA, A. S.; </a:t>
            </a:r>
            <a:r>
              <a:rPr lang="pt-BR" dirty="0" err="1"/>
              <a:t>Bertolin</a:t>
            </a:r>
            <a:r>
              <a:rPr lang="pt-BR" dirty="0"/>
              <a:t>, R; Oliveira, J. A. </a:t>
            </a:r>
            <a:r>
              <a:rPr lang="pt-BR" i="1" dirty="0"/>
              <a:t>apud </a:t>
            </a:r>
            <a:r>
              <a:rPr lang="pt-BR" dirty="0"/>
              <a:t>COSTA, p. 51)</a:t>
            </a:r>
          </a:p>
          <a:p>
            <a:endParaRPr lang="pt-BR" dirty="0"/>
          </a:p>
        </p:txBody>
      </p:sp>
    </p:spTree>
    <p:extLst>
      <p:ext uri="{BB962C8B-B14F-4D97-AF65-F5344CB8AC3E}">
        <p14:creationId xmlns:p14="http://schemas.microsoft.com/office/powerpoint/2010/main" xmlns="" val="10669744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abq.org.br/cbq/2013/trabalhos/6/imagens/3420-0f757531f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79712" y="1196752"/>
            <a:ext cx="4857750" cy="44577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aixaDeTexto 1"/>
          <p:cNvSpPr txBox="1"/>
          <p:nvPr/>
        </p:nvSpPr>
        <p:spPr>
          <a:xfrm>
            <a:off x="1475656" y="6021288"/>
            <a:ext cx="6912768" cy="369332"/>
          </a:xfrm>
          <a:prstGeom prst="rect">
            <a:avLst/>
          </a:prstGeom>
          <a:noFill/>
        </p:spPr>
        <p:txBody>
          <a:bodyPr wrap="square" rtlCol="0">
            <a:spAutoFit/>
          </a:bodyPr>
          <a:lstStyle/>
          <a:p>
            <a:r>
              <a:rPr lang="pt-BR" smtClean="0"/>
              <a:t>http://www.abq.org.br/cbq/2013/trabalhos/6/3420-8465.html</a:t>
            </a:r>
            <a:endParaRPr lang="pt-BR" dirty="0"/>
          </a:p>
        </p:txBody>
      </p:sp>
    </p:spTree>
    <p:extLst>
      <p:ext uri="{BB962C8B-B14F-4D97-AF65-F5344CB8AC3E}">
        <p14:creationId xmlns:p14="http://schemas.microsoft.com/office/powerpoint/2010/main" xmlns="" val="35554934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04800" y="188640"/>
            <a:ext cx="8686800" cy="792088"/>
          </a:xfrm>
        </p:spPr>
        <p:txBody>
          <a:bodyPr>
            <a:normAutofit/>
          </a:bodyPr>
          <a:lstStyle/>
          <a:p>
            <a:endParaRPr lang="pt-BR" sz="2800" b="1" dirty="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endParaRPr>
          </a:p>
        </p:txBody>
      </p:sp>
      <p:sp>
        <p:nvSpPr>
          <p:cNvPr id="5" name="Espaço Reservado para Conteúdo 4"/>
          <p:cNvSpPr>
            <a:spLocks noGrp="1"/>
          </p:cNvSpPr>
          <p:nvPr>
            <p:ph idx="1"/>
          </p:nvPr>
        </p:nvSpPr>
        <p:spPr>
          <a:xfrm>
            <a:off x="304800" y="1268760"/>
            <a:ext cx="8587680" cy="5040560"/>
          </a:xfrm>
        </p:spPr>
        <p:txBody>
          <a:bodyPr>
            <a:normAutofit fontScale="25000" lnSpcReduction="20000"/>
          </a:bodyPr>
          <a:lstStyle/>
          <a:p>
            <a:pPr marL="0" indent="0">
              <a:buNone/>
            </a:pPr>
            <a:endParaRPr lang="pt-BR" sz="2000" dirty="0" smtClean="0">
              <a:latin typeface="Arial" pitchFamily="34" charset="0"/>
              <a:cs typeface="Arial" pitchFamily="34" charset="0"/>
            </a:endParaRPr>
          </a:p>
          <a:p>
            <a:pPr marL="0" indent="0" algn="ctr">
              <a:lnSpc>
                <a:spcPct val="150000"/>
              </a:lnSpc>
              <a:buNone/>
            </a:pPr>
            <a:endParaRPr lang="pt-BR" sz="7400" b="1" dirty="0" smtClean="0">
              <a:latin typeface="Arial" pitchFamily="34" charset="0"/>
              <a:cs typeface="Arial" pitchFamily="34" charset="0"/>
            </a:endParaRPr>
          </a:p>
          <a:p>
            <a:pPr marL="0" indent="0" algn="ctr">
              <a:lnSpc>
                <a:spcPct val="150000"/>
              </a:lnSpc>
              <a:buNone/>
            </a:pPr>
            <a:endParaRPr lang="pt-BR" sz="7400" b="1" dirty="0">
              <a:latin typeface="Arial" pitchFamily="34" charset="0"/>
              <a:cs typeface="Arial" pitchFamily="34" charset="0"/>
            </a:endParaRPr>
          </a:p>
          <a:p>
            <a:pPr marL="0" indent="0" algn="ctr">
              <a:lnSpc>
                <a:spcPct val="150000"/>
              </a:lnSpc>
              <a:buNone/>
            </a:pPr>
            <a:endParaRPr lang="pt-BR" sz="7400" b="1" dirty="0" smtClean="0">
              <a:latin typeface="Arial" pitchFamily="34" charset="0"/>
              <a:cs typeface="Arial" pitchFamily="34" charset="0"/>
            </a:endParaRPr>
          </a:p>
          <a:p>
            <a:pPr marL="0" indent="0" algn="ctr">
              <a:lnSpc>
                <a:spcPct val="150000"/>
              </a:lnSpc>
              <a:buNone/>
            </a:pPr>
            <a:r>
              <a:rPr lang="pt-BR" sz="11200" b="1" dirty="0" smtClean="0">
                <a:latin typeface="Arial" pitchFamily="34" charset="0"/>
                <a:cs typeface="Arial" pitchFamily="34" charset="0"/>
              </a:rPr>
              <a:t>Próxima aula – </a:t>
            </a:r>
            <a:r>
              <a:rPr lang="pt-BR" sz="11200" b="1" dirty="0" err="1" smtClean="0">
                <a:latin typeface="Arial" pitchFamily="34" charset="0"/>
                <a:cs typeface="Arial" pitchFamily="34" charset="0"/>
              </a:rPr>
              <a:t>Bourdieu</a:t>
            </a:r>
            <a:r>
              <a:rPr lang="pt-BR" sz="11200" b="1" dirty="0" smtClean="0">
                <a:latin typeface="Arial" pitchFamily="34" charset="0"/>
                <a:cs typeface="Arial" pitchFamily="34" charset="0"/>
              </a:rPr>
              <a:t> – capital cultural</a:t>
            </a:r>
          </a:p>
          <a:p>
            <a:pPr marL="0" indent="0">
              <a:lnSpc>
                <a:spcPct val="150000"/>
              </a:lnSpc>
              <a:buNone/>
            </a:pPr>
            <a:endParaRPr lang="pt-BR" sz="5900" dirty="0" smtClean="0">
              <a:latin typeface="Arial" pitchFamily="34" charset="0"/>
              <a:cs typeface="Arial" pitchFamily="34" charset="0"/>
            </a:endParaRPr>
          </a:p>
          <a:p>
            <a:pPr marL="1143000" indent="-1143000">
              <a:lnSpc>
                <a:spcPct val="150000"/>
              </a:lnSpc>
              <a:buAutoNum type="arabicPeriod"/>
            </a:pPr>
            <a:endParaRPr lang="pt-BR" sz="5900" b="1" dirty="0" smtClean="0">
              <a:latin typeface="Arial" pitchFamily="34" charset="0"/>
              <a:cs typeface="Arial" pitchFamily="34" charset="0"/>
            </a:endParaRPr>
          </a:p>
          <a:p>
            <a:pPr lvl="2">
              <a:lnSpc>
                <a:spcPct val="150000"/>
              </a:lnSpc>
            </a:pPr>
            <a:endParaRPr lang="pt-BR" sz="5100" dirty="0" smtClean="0">
              <a:latin typeface="Arial" pitchFamily="34" charset="0"/>
              <a:cs typeface="Arial" pitchFamily="34" charset="0"/>
            </a:endParaRPr>
          </a:p>
          <a:p>
            <a:pPr lvl="1">
              <a:lnSpc>
                <a:spcPct val="150000"/>
              </a:lnSpc>
            </a:pPr>
            <a:endParaRPr lang="pt-BR" sz="9200" dirty="0" smtClean="0">
              <a:latin typeface="Arial" pitchFamily="34" charset="0"/>
              <a:cs typeface="Arial" pitchFamily="34" charset="0"/>
            </a:endParaRPr>
          </a:p>
          <a:p>
            <a:pPr>
              <a:lnSpc>
                <a:spcPct val="150000"/>
              </a:lnSpc>
            </a:pPr>
            <a:endParaRPr lang="pt-BR" sz="9600" dirty="0" smtClean="0">
              <a:latin typeface="Arial" pitchFamily="34" charset="0"/>
              <a:cs typeface="Arial" pitchFamily="34" charset="0"/>
            </a:endParaRPr>
          </a:p>
          <a:p>
            <a:pPr marL="457200" lvl="1" indent="0">
              <a:lnSpc>
                <a:spcPct val="150000"/>
              </a:lnSpc>
              <a:buNone/>
            </a:pPr>
            <a:endParaRPr lang="pt-BR" sz="2000" dirty="0" smtClean="0">
              <a:latin typeface="Arial" pitchFamily="34" charset="0"/>
              <a:cs typeface="Arial" pitchFamily="34" charset="0"/>
            </a:endParaRPr>
          </a:p>
          <a:p>
            <a:pPr marL="457200" lvl="1" indent="0">
              <a:lnSpc>
                <a:spcPct val="150000"/>
              </a:lnSpc>
              <a:buNone/>
            </a:pPr>
            <a:endParaRPr lang="pt-BR" sz="2000" dirty="0">
              <a:latin typeface="Arial" pitchFamily="34" charset="0"/>
              <a:cs typeface="Arial" pitchFamily="34" charset="0"/>
            </a:endParaRPr>
          </a:p>
          <a:p>
            <a:pPr marL="457200" lvl="1" indent="0">
              <a:lnSpc>
                <a:spcPct val="150000"/>
              </a:lnSpc>
              <a:buNone/>
            </a:pPr>
            <a:r>
              <a:rPr lang="pt-BR" sz="2000" dirty="0" smtClean="0">
                <a:latin typeface="Arial" pitchFamily="34" charset="0"/>
                <a:cs typeface="Arial" pitchFamily="34" charset="0"/>
              </a:rPr>
              <a:t> </a:t>
            </a:r>
          </a:p>
          <a:p>
            <a:pPr marL="0" indent="0">
              <a:buNone/>
            </a:pPr>
            <a:endParaRPr lang="pt-BR" sz="2800" b="1" dirty="0" smtClean="0">
              <a:latin typeface="Arial" pitchFamily="34" charset="0"/>
              <a:cs typeface="Arial" pitchFamily="34" charset="0"/>
            </a:endParaRPr>
          </a:p>
          <a:p>
            <a:pPr marL="0" indent="0">
              <a:buNone/>
            </a:pPr>
            <a:r>
              <a:rPr lang="pt-BR" sz="2800" b="1" dirty="0" smtClean="0">
                <a:latin typeface="Arial" pitchFamily="34" charset="0"/>
                <a:cs typeface="Arial" pitchFamily="34" charset="0"/>
              </a:rPr>
              <a:t>                                               </a:t>
            </a:r>
          </a:p>
        </p:txBody>
      </p:sp>
    </p:spTree>
    <p:extLst>
      <p:ext uri="{BB962C8B-B14F-4D97-AF65-F5344CB8AC3E}">
        <p14:creationId xmlns:p14="http://schemas.microsoft.com/office/powerpoint/2010/main" xmlns="" val="3010491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pt-BR" sz="2800" b="1" dirty="0"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AULA ANTERIOR</a:t>
            </a:r>
            <a:endParaRPr lang="pt-BR" sz="2800" b="1" dirty="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endParaRPr>
          </a:p>
        </p:txBody>
      </p:sp>
      <p:pic>
        <p:nvPicPr>
          <p:cNvPr id="6" name="Espaço Reservado para Conteúdo 3" descr="http://4.bp.blogspot.com/-ItajqFLIW0k/U0sfMa9j5cI/AAAAAAAAFrA/dqfDoFNKXX4/s1600/incognita.pn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81533" y="1975874"/>
            <a:ext cx="2933334" cy="3682540"/>
          </a:xfrm>
          <a:prstGeom prst="rect">
            <a:avLst/>
          </a:prstGeom>
          <a:noFill/>
          <a:ln>
            <a:noFill/>
          </a:ln>
        </p:spPr>
      </p:pic>
      <p:sp>
        <p:nvSpPr>
          <p:cNvPr id="7" name="CaixaDeTexto 6"/>
          <p:cNvSpPr txBox="1"/>
          <p:nvPr/>
        </p:nvSpPr>
        <p:spPr>
          <a:xfrm>
            <a:off x="6300192" y="4509120"/>
            <a:ext cx="2160240" cy="646331"/>
          </a:xfrm>
          <a:prstGeom prst="rect">
            <a:avLst/>
          </a:prstGeom>
          <a:noFill/>
        </p:spPr>
        <p:txBody>
          <a:bodyPr wrap="square" rtlCol="0">
            <a:spAutoFit/>
          </a:bodyPr>
          <a:lstStyle/>
          <a:p>
            <a:r>
              <a:rPr lang="pt-BR" sz="3600" dirty="0" smtClean="0">
                <a:latin typeface="Arial" pitchFamily="34" charset="0"/>
                <a:cs typeface="Arial" pitchFamily="34" charset="0"/>
              </a:rPr>
              <a:t>Dúvidas?</a:t>
            </a:r>
            <a:endParaRPr lang="pt-BR" sz="3600" dirty="0">
              <a:latin typeface="Arial" pitchFamily="34" charset="0"/>
              <a:cs typeface="Arial" pitchFamily="34" charset="0"/>
            </a:endParaRPr>
          </a:p>
        </p:txBody>
      </p:sp>
    </p:spTree>
    <p:extLst>
      <p:ext uri="{BB962C8B-B14F-4D97-AF65-F5344CB8AC3E}">
        <p14:creationId xmlns:p14="http://schemas.microsoft.com/office/powerpoint/2010/main" xmlns="" val="21848720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b="1" dirty="0"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bibliografia</a:t>
            </a:r>
            <a:endParaRPr lang="pt-BR" sz="2800" b="1" dirty="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endParaRPr>
          </a:p>
        </p:txBody>
      </p:sp>
      <p:sp>
        <p:nvSpPr>
          <p:cNvPr id="3" name="Espaço Reservado para Conteúdo 2"/>
          <p:cNvSpPr>
            <a:spLocks noGrp="1"/>
          </p:cNvSpPr>
          <p:nvPr>
            <p:ph idx="1"/>
          </p:nvPr>
        </p:nvSpPr>
        <p:spPr/>
        <p:txBody>
          <a:bodyPr>
            <a:normAutofit/>
          </a:bodyPr>
          <a:lstStyle/>
          <a:p>
            <a:endParaRPr lang="pt-B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pt-BR" sz="2800" b="1" dirty="0"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Conceitos de </a:t>
            </a:r>
            <a:r>
              <a:rPr lang="pt-BR" sz="2800" b="1" dirty="0" err="1"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bourdieu</a:t>
            </a:r>
            <a:endParaRPr lang="pt-BR" sz="2800" b="1" dirty="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endParaRPr>
          </a:p>
        </p:txBody>
      </p:sp>
      <p:sp>
        <p:nvSpPr>
          <p:cNvPr id="5" name="Espaço Reservado para Conteúdo 4"/>
          <p:cNvSpPr>
            <a:spLocks noGrp="1"/>
          </p:cNvSpPr>
          <p:nvPr>
            <p:ph idx="1"/>
          </p:nvPr>
        </p:nvSpPr>
        <p:spPr/>
        <p:txBody>
          <a:bodyPr>
            <a:normAutofit/>
          </a:bodyPr>
          <a:lstStyle/>
          <a:p>
            <a:pPr marL="0" indent="0">
              <a:buNone/>
            </a:pPr>
            <a:r>
              <a:rPr lang="pt-BR" sz="2800" dirty="0" smtClean="0">
                <a:latin typeface="Arial" pitchFamily="34" charset="0"/>
                <a:cs typeface="Arial" pitchFamily="34" charset="0"/>
              </a:rPr>
              <a:t>Contexto histórico do pensamento de Pierre </a:t>
            </a:r>
            <a:r>
              <a:rPr lang="pt-BR" sz="2800" dirty="0" err="1" smtClean="0">
                <a:latin typeface="Arial" pitchFamily="34" charset="0"/>
                <a:cs typeface="Arial" pitchFamily="34" charset="0"/>
              </a:rPr>
              <a:t>Bourdieu</a:t>
            </a:r>
            <a:endParaRPr lang="pt-BR" sz="2800" dirty="0" smtClean="0">
              <a:latin typeface="Arial" pitchFamily="34" charset="0"/>
              <a:cs typeface="Arial" pitchFamily="34" charset="0"/>
            </a:endParaRPr>
          </a:p>
          <a:p>
            <a:pPr marL="0" indent="0">
              <a:buNone/>
            </a:pPr>
            <a:endParaRPr lang="pt-BR" sz="2800" b="1" dirty="0">
              <a:latin typeface="Arial" pitchFamily="34" charset="0"/>
              <a:cs typeface="Arial" pitchFamily="34" charset="0"/>
            </a:endParaRPr>
          </a:p>
          <a:p>
            <a:pPr marL="0" indent="0">
              <a:buNone/>
            </a:pPr>
            <a:r>
              <a:rPr lang="pt-BR" sz="2800" b="1" dirty="0" smtClean="0">
                <a:latin typeface="Arial" pitchFamily="34" charset="0"/>
                <a:cs typeface="Arial" pitchFamily="34" charset="0"/>
              </a:rPr>
              <a:t>França</a:t>
            </a:r>
          </a:p>
          <a:p>
            <a:pPr marL="0" indent="0">
              <a:buNone/>
            </a:pPr>
            <a:r>
              <a:rPr lang="pt-BR" sz="2800" b="1" dirty="0" smtClean="0">
                <a:latin typeface="Arial" pitchFamily="34" charset="0"/>
                <a:cs typeface="Arial" pitchFamily="34" charset="0"/>
              </a:rPr>
              <a:t>Anos de 1960 – 2000</a:t>
            </a:r>
          </a:p>
          <a:p>
            <a:pPr marL="0" indent="0">
              <a:buNone/>
            </a:pPr>
            <a:r>
              <a:rPr lang="pt-BR" sz="2800" b="1" dirty="0" smtClean="0">
                <a:latin typeface="Arial" pitchFamily="34" charset="0"/>
                <a:cs typeface="Arial" pitchFamily="34" charset="0"/>
              </a:rPr>
              <a:t>Análise a partir das classes populares</a:t>
            </a:r>
          </a:p>
          <a:p>
            <a:pPr marL="0" indent="0">
              <a:buNone/>
            </a:pPr>
            <a:r>
              <a:rPr lang="pt-BR" sz="2800" b="1" dirty="0" smtClean="0">
                <a:latin typeface="Arial" pitchFamily="34" charset="0"/>
                <a:cs typeface="Arial" pitchFamily="34" charset="0"/>
              </a:rPr>
              <a:t>Escola – espaço de transmissão de culturas </a:t>
            </a:r>
          </a:p>
          <a:p>
            <a:endParaRPr lang="pt-BR" sz="2400" dirty="0">
              <a:latin typeface="Arial" pitchFamily="34" charset="0"/>
              <a:cs typeface="Arial" pitchFamily="34" charset="0"/>
            </a:endParaRPr>
          </a:p>
          <a:p>
            <a:pPr marL="0" indent="0" algn="ctr">
              <a:buNone/>
            </a:pPr>
            <a:endParaRPr lang="pt-BR" sz="2400" dirty="0" smtClean="0">
              <a:latin typeface="Arial" pitchFamily="34" charset="0"/>
              <a:cs typeface="Arial" pitchFamily="34" charset="0"/>
            </a:endParaRPr>
          </a:p>
          <a:p>
            <a:pPr marL="0" indent="0" algn="ctr">
              <a:buNone/>
            </a:pPr>
            <a:r>
              <a:rPr lang="pt-BR" sz="2400" b="1" dirty="0" smtClean="0">
                <a:latin typeface="Arial" pitchFamily="34" charset="0"/>
                <a:cs typeface="Arial" pitchFamily="34" charset="0"/>
              </a:rPr>
              <a:t>Relações de poder</a:t>
            </a:r>
            <a:endParaRPr lang="pt-BR" sz="2400" b="1" dirty="0">
              <a:latin typeface="Arial" pitchFamily="34" charset="0"/>
              <a:cs typeface="Arial" pitchFamily="34" charset="0"/>
            </a:endParaRPr>
          </a:p>
        </p:txBody>
      </p:sp>
      <p:sp>
        <p:nvSpPr>
          <p:cNvPr id="2" name="Seta para baixo 1"/>
          <p:cNvSpPr/>
          <p:nvPr/>
        </p:nvSpPr>
        <p:spPr>
          <a:xfrm>
            <a:off x="4283968" y="4869160"/>
            <a:ext cx="43204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1211906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pt-BR" sz="2800" b="1" dirty="0"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Conceitos de </a:t>
            </a:r>
            <a:r>
              <a:rPr lang="pt-BR" sz="2800" b="1" dirty="0" err="1"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bourdieu</a:t>
            </a:r>
            <a:endParaRPr lang="pt-BR" sz="2800" b="1" dirty="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endParaRPr>
          </a:p>
        </p:txBody>
      </p:sp>
      <p:sp>
        <p:nvSpPr>
          <p:cNvPr id="5" name="Espaço Reservado para Conteúdo 4"/>
          <p:cNvSpPr>
            <a:spLocks noGrp="1"/>
          </p:cNvSpPr>
          <p:nvPr>
            <p:ph idx="1"/>
          </p:nvPr>
        </p:nvSpPr>
        <p:spPr>
          <a:xfrm>
            <a:off x="304800" y="1052736"/>
            <a:ext cx="8561512" cy="5400600"/>
          </a:xfrm>
        </p:spPr>
        <p:txBody>
          <a:bodyPr>
            <a:normAutofit/>
          </a:bodyPr>
          <a:lstStyle/>
          <a:p>
            <a:pPr marL="0" indent="0">
              <a:buNone/>
            </a:pPr>
            <a:r>
              <a:rPr lang="pt-BR" sz="2800" dirty="0" smtClean="0">
                <a:latin typeface="Arial" pitchFamily="34" charset="0"/>
                <a:cs typeface="Arial" pitchFamily="34" charset="0"/>
              </a:rPr>
              <a:t>Biografia </a:t>
            </a:r>
          </a:p>
          <a:p>
            <a:pPr marL="0" indent="0">
              <a:buNone/>
            </a:pPr>
            <a:endParaRPr lang="pt-BR" sz="2800" dirty="0" smtClean="0">
              <a:latin typeface="Arial" pitchFamily="34" charset="0"/>
              <a:cs typeface="Arial" pitchFamily="34" charset="0"/>
            </a:endParaRPr>
          </a:p>
          <a:p>
            <a:pPr marL="0" indent="0">
              <a:buNone/>
            </a:pPr>
            <a:endParaRPr lang="pt-BR" sz="2800" b="1" dirty="0">
              <a:latin typeface="Arial" pitchFamily="34" charset="0"/>
              <a:cs typeface="Arial" pitchFamily="34" charset="0"/>
            </a:endParaRPr>
          </a:p>
          <a:p>
            <a:pPr marL="0" indent="0">
              <a:buNone/>
            </a:pPr>
            <a:r>
              <a:rPr lang="pt-BR" sz="2800" dirty="0" smtClean="0">
                <a:latin typeface="Arial" pitchFamily="34" charset="0"/>
                <a:cs typeface="Arial" pitchFamily="34" charset="0"/>
              </a:rPr>
              <a:t>França (1930-2002)</a:t>
            </a:r>
          </a:p>
          <a:p>
            <a:pPr marL="0" indent="0">
              <a:buNone/>
            </a:pPr>
            <a:r>
              <a:rPr lang="pt-BR" sz="2800" dirty="0" smtClean="0">
                <a:latin typeface="Arial" pitchFamily="34" charset="0"/>
                <a:cs typeface="Arial" pitchFamily="34" charset="0"/>
              </a:rPr>
              <a:t>Formação filósofo – um dos principais sociólogos do séc. XX e XXI </a:t>
            </a:r>
          </a:p>
          <a:p>
            <a:pPr marL="0" indent="0">
              <a:buNone/>
            </a:pPr>
            <a:r>
              <a:rPr lang="pt-BR" sz="2800" dirty="0" smtClean="0">
                <a:latin typeface="Arial" pitchFamily="34" charset="0"/>
                <a:cs typeface="Arial" pitchFamily="34" charset="0"/>
              </a:rPr>
              <a:t>Morou e trabalhou na Argélia</a:t>
            </a:r>
          </a:p>
          <a:p>
            <a:pPr marL="0" indent="0">
              <a:buNone/>
            </a:pPr>
            <a:endParaRPr lang="pt-BR" sz="2800" b="1" dirty="0">
              <a:latin typeface="Arial" pitchFamily="34" charset="0"/>
              <a:cs typeface="Arial" pitchFamily="34" charset="0"/>
            </a:endParaRPr>
          </a:p>
          <a:p>
            <a:pPr marL="0" indent="0" algn="ctr">
              <a:buNone/>
            </a:pPr>
            <a:r>
              <a:rPr lang="pt-BR" sz="2400" b="1" dirty="0" smtClean="0">
                <a:latin typeface="Arial" pitchFamily="34" charset="0"/>
                <a:cs typeface="Arial" pitchFamily="34" charset="0"/>
              </a:rPr>
              <a:t>Construtivismo estruturalista</a:t>
            </a:r>
          </a:p>
          <a:p>
            <a:pPr marL="0" indent="0" algn="ctr">
              <a:buNone/>
            </a:pPr>
            <a:endParaRPr lang="pt-BR" sz="2400" b="1" dirty="0">
              <a:latin typeface="Arial" pitchFamily="34" charset="0"/>
              <a:cs typeface="Arial" pitchFamily="34" charset="0"/>
            </a:endParaRPr>
          </a:p>
          <a:p>
            <a:pPr marL="0" indent="0" algn="ctr">
              <a:buNone/>
            </a:pPr>
            <a:r>
              <a:rPr lang="pt-BR" sz="2400" dirty="0" smtClean="0">
                <a:latin typeface="Arial" pitchFamily="34" charset="0"/>
                <a:cs typeface="Arial" pitchFamily="34" charset="0"/>
              </a:rPr>
              <a:t>O que é isso?</a:t>
            </a:r>
            <a:endParaRPr lang="pt-BR" sz="2400" dirty="0">
              <a:latin typeface="Arial" pitchFamily="34" charset="0"/>
              <a:cs typeface="Arial" pitchFamily="34" charset="0"/>
            </a:endParaRPr>
          </a:p>
        </p:txBody>
      </p:sp>
      <p:pic>
        <p:nvPicPr>
          <p:cNvPr id="3" name="Imagem 2"/>
          <p:cNvPicPr>
            <a:picLocks noChangeAspect="1"/>
          </p:cNvPicPr>
          <p:nvPr/>
        </p:nvPicPr>
        <p:blipFill>
          <a:blip r:embed="rId2"/>
          <a:stretch>
            <a:fillRect/>
          </a:stretch>
        </p:blipFill>
        <p:spPr>
          <a:xfrm>
            <a:off x="6804248" y="151142"/>
            <a:ext cx="1872207" cy="2658248"/>
          </a:xfrm>
          <a:prstGeom prst="rect">
            <a:avLst/>
          </a:prstGeom>
        </p:spPr>
      </p:pic>
    </p:spTree>
    <p:extLst>
      <p:ext uri="{BB962C8B-B14F-4D97-AF65-F5344CB8AC3E}">
        <p14:creationId xmlns:p14="http://schemas.microsoft.com/office/powerpoint/2010/main" xmlns="" val="3460090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pt-BR" sz="2800" b="1" dirty="0"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Conceitos de </a:t>
            </a:r>
            <a:r>
              <a:rPr lang="pt-BR" sz="2800" b="1" dirty="0" err="1"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bourdieu</a:t>
            </a:r>
            <a:endParaRPr lang="pt-BR" sz="2800" b="1" dirty="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endParaRPr>
          </a:p>
        </p:txBody>
      </p:sp>
      <p:sp>
        <p:nvSpPr>
          <p:cNvPr id="5" name="Espaço Reservado para Conteúdo 4"/>
          <p:cNvSpPr>
            <a:spLocks noGrp="1"/>
          </p:cNvSpPr>
          <p:nvPr>
            <p:ph idx="1"/>
          </p:nvPr>
        </p:nvSpPr>
        <p:spPr>
          <a:xfrm>
            <a:off x="179512" y="1052736"/>
            <a:ext cx="8686800" cy="4525963"/>
          </a:xfrm>
        </p:spPr>
        <p:txBody>
          <a:bodyPr>
            <a:normAutofit lnSpcReduction="10000"/>
          </a:bodyPr>
          <a:lstStyle/>
          <a:p>
            <a:pPr marL="0" indent="0">
              <a:buNone/>
            </a:pPr>
            <a:endParaRPr lang="pt-BR" sz="2800" dirty="0" smtClean="0">
              <a:latin typeface="Arial" pitchFamily="34" charset="0"/>
              <a:cs typeface="Arial" pitchFamily="34" charset="0"/>
            </a:endParaRPr>
          </a:p>
          <a:p>
            <a:pPr marL="0" indent="0" algn="ctr">
              <a:buNone/>
            </a:pPr>
            <a:r>
              <a:rPr lang="pt-BR" sz="2400" b="1" dirty="0" smtClean="0">
                <a:latin typeface="Arial" pitchFamily="34" charset="0"/>
                <a:cs typeface="Arial" pitchFamily="34" charset="0"/>
              </a:rPr>
              <a:t>Construtivismo estruturalista</a:t>
            </a:r>
          </a:p>
          <a:p>
            <a:pPr marL="0" indent="0" algn="ctr">
              <a:buNone/>
            </a:pPr>
            <a:endParaRPr lang="pt-BR" sz="2400" b="1" dirty="0" smtClean="0">
              <a:latin typeface="Arial" pitchFamily="34" charset="0"/>
              <a:cs typeface="Arial" pitchFamily="34" charset="0"/>
            </a:endParaRPr>
          </a:p>
          <a:p>
            <a:pPr marL="0" indent="0" algn="ctr">
              <a:buNone/>
            </a:pPr>
            <a:r>
              <a:rPr lang="pt-BR" sz="2400" dirty="0">
                <a:latin typeface="Arial" panose="020B0604020202020204" pitchFamily="34" charset="0"/>
                <a:cs typeface="Arial" panose="020B0604020202020204" pitchFamily="34" charset="0"/>
              </a:rPr>
              <a:t>Por estruturalismo ou estruturalista, eu quero dizer que existem, no próprio mundo social [...], estruturas objetivas independentes da consciência e da vontade dos agentes, que são capazes de orientar ou de limitar suas práticas ou suas representações. Por construtivismo, quero dizer que há uma gênese social dos esquemas de percepção, de pensamento e de ação constitutivos do que chamo de </a:t>
            </a:r>
            <a:r>
              <a:rPr lang="pt-BR" sz="2400" b="1" dirty="0" err="1">
                <a:latin typeface="Arial" panose="020B0604020202020204" pitchFamily="34" charset="0"/>
                <a:cs typeface="Arial" panose="020B0604020202020204" pitchFamily="34" charset="0"/>
              </a:rPr>
              <a:t>habitus</a:t>
            </a:r>
            <a:r>
              <a:rPr lang="pt-BR" sz="2400" dirty="0">
                <a:latin typeface="Arial" panose="020B0604020202020204" pitchFamily="34" charset="0"/>
                <a:cs typeface="Arial" panose="020B0604020202020204" pitchFamily="34" charset="0"/>
              </a:rPr>
              <a:t>, por um lado, e, por outro, das estruturas sociais e, em particular do que chamo de </a:t>
            </a:r>
            <a:r>
              <a:rPr lang="pt-BR" sz="2400" b="1" dirty="0">
                <a:latin typeface="Arial" panose="020B0604020202020204" pitchFamily="34" charset="0"/>
                <a:cs typeface="Arial" panose="020B0604020202020204" pitchFamily="34" charset="0"/>
              </a:rPr>
              <a:t>campo.</a:t>
            </a:r>
            <a:r>
              <a:rPr lang="pt-BR" sz="2400" dirty="0">
                <a:latin typeface="Arial" panose="020B0604020202020204" pitchFamily="34" charset="0"/>
                <a:cs typeface="Arial" panose="020B0604020202020204" pitchFamily="34" charset="0"/>
              </a:rPr>
              <a:t>(</a:t>
            </a:r>
            <a:r>
              <a:rPr lang="pt-BR" sz="2400" dirty="0" err="1">
                <a:latin typeface="Arial" panose="020B0604020202020204" pitchFamily="34" charset="0"/>
                <a:cs typeface="Arial" panose="020B0604020202020204" pitchFamily="34" charset="0"/>
              </a:rPr>
              <a:t>Bourdieu</a:t>
            </a:r>
            <a:r>
              <a:rPr lang="pt-BR" sz="2400" dirty="0">
                <a:latin typeface="Arial" panose="020B0604020202020204" pitchFamily="34" charset="0"/>
                <a:cs typeface="Arial" panose="020B0604020202020204" pitchFamily="34" charset="0"/>
              </a:rPr>
              <a:t>,  2001)</a:t>
            </a:r>
          </a:p>
          <a:p>
            <a:pPr marL="0" indent="0" algn="ctr">
              <a:buNone/>
            </a:pPr>
            <a:endParaRPr lang="pt-BR" sz="2400" b="1" dirty="0" smtClean="0">
              <a:latin typeface="Arial" pitchFamily="34" charset="0"/>
              <a:cs typeface="Arial" pitchFamily="34" charset="0"/>
            </a:endParaRPr>
          </a:p>
          <a:p>
            <a:pPr marL="0" indent="0" algn="ctr">
              <a:buNone/>
            </a:pPr>
            <a:endParaRPr lang="pt-BR" sz="2400" b="1" dirty="0" smtClean="0">
              <a:latin typeface="Arial" pitchFamily="34" charset="0"/>
              <a:cs typeface="Arial" pitchFamily="34" charset="0"/>
            </a:endParaRPr>
          </a:p>
          <a:p>
            <a:pPr marL="0" indent="0" algn="ctr">
              <a:buNone/>
            </a:pPr>
            <a:endParaRPr lang="pt-BR" sz="2400" b="1" dirty="0">
              <a:latin typeface="Arial" pitchFamily="34" charset="0"/>
              <a:cs typeface="Arial" pitchFamily="34" charset="0"/>
            </a:endParaRPr>
          </a:p>
        </p:txBody>
      </p:sp>
    </p:spTree>
    <p:extLst>
      <p:ext uri="{BB962C8B-B14F-4D97-AF65-F5344CB8AC3E}">
        <p14:creationId xmlns:p14="http://schemas.microsoft.com/office/powerpoint/2010/main" xmlns="" val="3298806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pt-BR" sz="2800" b="1" dirty="0"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Conceitos de </a:t>
            </a:r>
            <a:r>
              <a:rPr lang="pt-BR" sz="2800" b="1" dirty="0" err="1"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bourdieu</a:t>
            </a:r>
            <a:endParaRPr lang="pt-BR" sz="2800" b="1" dirty="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endParaRPr>
          </a:p>
        </p:txBody>
      </p:sp>
      <p:sp>
        <p:nvSpPr>
          <p:cNvPr id="5" name="Espaço Reservado para Conteúdo 4"/>
          <p:cNvSpPr>
            <a:spLocks noGrp="1"/>
          </p:cNvSpPr>
          <p:nvPr>
            <p:ph idx="1"/>
          </p:nvPr>
        </p:nvSpPr>
        <p:spPr>
          <a:xfrm>
            <a:off x="179512" y="1052736"/>
            <a:ext cx="8686800" cy="4525963"/>
          </a:xfrm>
        </p:spPr>
        <p:txBody>
          <a:bodyPr>
            <a:normAutofit/>
          </a:bodyPr>
          <a:lstStyle/>
          <a:p>
            <a:pPr marL="0" indent="0">
              <a:buNone/>
            </a:pPr>
            <a:endParaRPr lang="pt-BR" sz="2800" dirty="0" smtClean="0">
              <a:latin typeface="Arial" pitchFamily="34" charset="0"/>
              <a:cs typeface="Arial" pitchFamily="34" charset="0"/>
            </a:endParaRPr>
          </a:p>
          <a:p>
            <a:pPr marL="0" indent="0">
              <a:buNone/>
            </a:pPr>
            <a:r>
              <a:rPr lang="pt-BR" sz="2800" dirty="0" smtClean="0">
                <a:latin typeface="Arial" pitchFamily="34" charset="0"/>
                <a:cs typeface="Arial" pitchFamily="34" charset="0"/>
              </a:rPr>
              <a:t>Tríade conceitual:</a:t>
            </a:r>
          </a:p>
          <a:p>
            <a:pPr marL="0" indent="0">
              <a:buNone/>
            </a:pPr>
            <a:endParaRPr lang="pt-BR" sz="2800" dirty="0">
              <a:latin typeface="Arial" pitchFamily="34" charset="0"/>
              <a:cs typeface="Arial" pitchFamily="34" charset="0"/>
            </a:endParaRPr>
          </a:p>
          <a:p>
            <a:pPr marL="0" indent="0" algn="ctr">
              <a:buNone/>
            </a:pPr>
            <a:r>
              <a:rPr lang="pt-BR" sz="2800" b="1" dirty="0" smtClean="0">
                <a:latin typeface="Arial" pitchFamily="34" charset="0"/>
                <a:cs typeface="Arial" pitchFamily="34" charset="0"/>
              </a:rPr>
              <a:t>Capital</a:t>
            </a:r>
          </a:p>
          <a:p>
            <a:pPr marL="0" indent="0" algn="ctr">
              <a:buNone/>
            </a:pPr>
            <a:endParaRPr lang="pt-BR" sz="2800" b="1" dirty="0">
              <a:latin typeface="Arial" pitchFamily="34" charset="0"/>
              <a:cs typeface="Arial" pitchFamily="34" charset="0"/>
            </a:endParaRPr>
          </a:p>
          <a:p>
            <a:pPr marL="0" indent="0" algn="ctr">
              <a:buNone/>
            </a:pPr>
            <a:r>
              <a:rPr lang="pt-BR" sz="2800" b="1" dirty="0" smtClean="0">
                <a:latin typeface="Arial" pitchFamily="34" charset="0"/>
                <a:cs typeface="Arial" pitchFamily="34" charset="0"/>
              </a:rPr>
              <a:t>Campo</a:t>
            </a:r>
          </a:p>
          <a:p>
            <a:pPr marL="0" indent="0" algn="ctr">
              <a:buNone/>
            </a:pPr>
            <a:endParaRPr lang="pt-BR" sz="2800" b="1" dirty="0">
              <a:latin typeface="Arial" pitchFamily="34" charset="0"/>
              <a:cs typeface="Arial" pitchFamily="34" charset="0"/>
            </a:endParaRPr>
          </a:p>
          <a:p>
            <a:pPr marL="0" indent="0" algn="ctr">
              <a:buNone/>
            </a:pPr>
            <a:r>
              <a:rPr lang="pt-BR" sz="2800" b="1" dirty="0" err="1" smtClean="0">
                <a:latin typeface="Arial" pitchFamily="34" charset="0"/>
                <a:cs typeface="Arial" pitchFamily="34" charset="0"/>
              </a:rPr>
              <a:t>Habitus</a:t>
            </a:r>
            <a:endParaRPr lang="pt-BR" sz="2800" b="1" dirty="0" smtClean="0">
              <a:latin typeface="Arial" pitchFamily="34" charset="0"/>
              <a:cs typeface="Arial" pitchFamily="34" charset="0"/>
            </a:endParaRPr>
          </a:p>
          <a:p>
            <a:pPr marL="0" indent="0">
              <a:buNone/>
            </a:pPr>
            <a:endParaRPr lang="pt-BR" sz="2800" dirty="0">
              <a:latin typeface="Arial" pitchFamily="34" charset="0"/>
              <a:cs typeface="Arial" pitchFamily="34" charset="0"/>
            </a:endParaRPr>
          </a:p>
          <a:p>
            <a:pPr marL="0" indent="0">
              <a:buNone/>
            </a:pPr>
            <a:endParaRPr lang="pt-BR" sz="2400" dirty="0">
              <a:latin typeface="Arial" pitchFamily="34" charset="0"/>
              <a:cs typeface="Arial" pitchFamily="34" charset="0"/>
            </a:endParaRPr>
          </a:p>
        </p:txBody>
      </p:sp>
    </p:spTree>
    <p:extLst>
      <p:ext uri="{BB962C8B-B14F-4D97-AF65-F5344CB8AC3E}">
        <p14:creationId xmlns:p14="http://schemas.microsoft.com/office/powerpoint/2010/main" xmlns="" val="2452156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pt-BR" sz="2800" b="1" dirty="0"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Conceitos de </a:t>
            </a:r>
            <a:r>
              <a:rPr lang="pt-BR" sz="2800" b="1" dirty="0" err="1"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bourdieu</a:t>
            </a:r>
            <a:endParaRPr lang="pt-BR" sz="2800" b="1" dirty="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endParaRPr>
          </a:p>
        </p:txBody>
      </p:sp>
      <p:sp>
        <p:nvSpPr>
          <p:cNvPr id="5" name="Espaço Reservado para Conteúdo 4"/>
          <p:cNvSpPr>
            <a:spLocks noGrp="1"/>
          </p:cNvSpPr>
          <p:nvPr>
            <p:ph idx="1"/>
          </p:nvPr>
        </p:nvSpPr>
        <p:spPr>
          <a:xfrm>
            <a:off x="179512" y="1052736"/>
            <a:ext cx="8686800" cy="4525963"/>
          </a:xfrm>
        </p:spPr>
        <p:txBody>
          <a:bodyPr>
            <a:normAutofit fontScale="92500" lnSpcReduction="10000"/>
          </a:bodyPr>
          <a:lstStyle/>
          <a:p>
            <a:pPr marL="0" indent="0">
              <a:buNone/>
            </a:pPr>
            <a:endParaRPr lang="pt-BR" sz="2800" dirty="0" smtClean="0">
              <a:latin typeface="Arial" pitchFamily="34" charset="0"/>
              <a:cs typeface="Arial" pitchFamily="34" charset="0"/>
            </a:endParaRPr>
          </a:p>
          <a:p>
            <a:pPr marL="0" indent="0">
              <a:buNone/>
            </a:pPr>
            <a:r>
              <a:rPr lang="pt-BR" sz="2800" b="1" dirty="0" smtClean="0">
                <a:latin typeface="Arial" panose="020B0604020202020204" pitchFamily="34" charset="0"/>
                <a:cs typeface="Arial" pitchFamily="34" charset="0"/>
              </a:rPr>
              <a:t>Capital:</a:t>
            </a:r>
          </a:p>
          <a:p>
            <a:pPr marL="0" indent="0" algn="ctr">
              <a:buNone/>
            </a:pPr>
            <a:endParaRPr lang="pt-BR" sz="2800" b="1" dirty="0">
              <a:latin typeface="Arial" pitchFamily="34" charset="0"/>
              <a:cs typeface="Arial" pitchFamily="34" charset="0"/>
            </a:endParaRPr>
          </a:p>
          <a:p>
            <a:pPr marL="0" indent="0">
              <a:buNone/>
            </a:pPr>
            <a:r>
              <a:rPr lang="pt-BR" sz="2800" dirty="0" smtClean="0">
                <a:latin typeface="Arial" pitchFamily="34" charset="0"/>
                <a:cs typeface="Arial" pitchFamily="34" charset="0"/>
              </a:rPr>
              <a:t>Plural – Capitais - </a:t>
            </a:r>
          </a:p>
          <a:p>
            <a:pPr marL="0" indent="0" algn="just">
              <a:buNone/>
            </a:pPr>
            <a:r>
              <a:rPr lang="pt-BR" sz="2800" dirty="0" err="1">
                <a:latin typeface="Arial" panose="020B0604020202020204" pitchFamily="34" charset="0"/>
                <a:cs typeface="Arial" panose="020B0604020202020204" pitchFamily="34" charset="0"/>
              </a:rPr>
              <a:t>Bourdieu</a:t>
            </a:r>
            <a:r>
              <a:rPr lang="pt-BR" sz="2800" dirty="0">
                <a:latin typeface="Arial" panose="020B0604020202020204" pitchFamily="34" charset="0"/>
                <a:cs typeface="Arial" panose="020B0604020202020204" pitchFamily="34" charset="0"/>
              </a:rPr>
              <a:t>, emprestando a </a:t>
            </a:r>
            <a:r>
              <a:rPr lang="pt-BR" sz="2800" dirty="0" smtClean="0">
                <a:latin typeface="Arial" panose="020B0604020202020204" pitchFamily="34" charset="0"/>
                <a:cs typeface="Arial" panose="020B0604020202020204" pitchFamily="34" charset="0"/>
              </a:rPr>
              <a:t>ideia </a:t>
            </a:r>
            <a:r>
              <a:rPr lang="pt-BR" sz="2800" dirty="0">
                <a:latin typeface="Arial" panose="020B0604020202020204" pitchFamily="34" charset="0"/>
                <a:cs typeface="Arial" panose="020B0604020202020204" pitchFamily="34" charset="0"/>
              </a:rPr>
              <a:t>de </a:t>
            </a:r>
            <a:r>
              <a:rPr lang="pt-BR" sz="2800" b="1" dirty="0">
                <a:latin typeface="Arial" panose="020B0604020202020204" pitchFamily="34" charset="0"/>
                <a:cs typeface="Arial" panose="020B0604020202020204" pitchFamily="34" charset="0"/>
              </a:rPr>
              <a:t>Marx</a:t>
            </a:r>
            <a:r>
              <a:rPr lang="pt-BR" sz="2800" dirty="0">
                <a:latin typeface="Arial" panose="020B0604020202020204" pitchFamily="34" charset="0"/>
                <a:cs typeface="Arial" panose="020B0604020202020204" pitchFamily="34" charset="0"/>
              </a:rPr>
              <a:t> de capital como relação social que dá poder aos possuidores frente aos despossuídos, estende a noção a outras formas de riqueza, criando três outros tipos de capitais: </a:t>
            </a:r>
            <a:r>
              <a:rPr lang="pt-BR" sz="2800" b="1" dirty="0">
                <a:latin typeface="Arial" panose="020B0604020202020204" pitchFamily="34" charset="0"/>
                <a:cs typeface="Arial" panose="020B0604020202020204" pitchFamily="34" charset="0"/>
              </a:rPr>
              <a:t>cultural, social e simbólico</a:t>
            </a:r>
            <a:r>
              <a:rPr lang="pt-BR" sz="2800" dirty="0">
                <a:latin typeface="Arial" panose="020B0604020202020204" pitchFamily="34" charset="0"/>
                <a:cs typeface="Arial" panose="020B0604020202020204" pitchFamily="34" charset="0"/>
              </a:rPr>
              <a:t>; sendo que o capital econômico vai continuar fazendo parte de suas análises, mas sem a preponderância dada a ele pela teoria marxista</a:t>
            </a:r>
          </a:p>
          <a:p>
            <a:pPr marL="0" indent="0">
              <a:buNone/>
            </a:pPr>
            <a:endParaRPr lang="pt-BR" sz="2400" dirty="0">
              <a:latin typeface="Arial" pitchFamily="34" charset="0"/>
              <a:cs typeface="Arial" pitchFamily="34" charset="0"/>
            </a:endParaRPr>
          </a:p>
        </p:txBody>
      </p:sp>
    </p:spTree>
    <p:extLst>
      <p:ext uri="{BB962C8B-B14F-4D97-AF65-F5344CB8AC3E}">
        <p14:creationId xmlns:p14="http://schemas.microsoft.com/office/powerpoint/2010/main" xmlns="" val="899834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pt-BR" sz="2800" b="1" dirty="0"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Conceitos de </a:t>
            </a:r>
            <a:r>
              <a:rPr lang="pt-BR" sz="2800" b="1" dirty="0" err="1" smtClean="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bourdieu</a:t>
            </a:r>
            <a:endParaRPr lang="pt-BR" sz="2800" b="1" dirty="0">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endParaRPr>
          </a:p>
        </p:txBody>
      </p:sp>
      <p:sp>
        <p:nvSpPr>
          <p:cNvPr id="5" name="Espaço Reservado para Conteúdo 4"/>
          <p:cNvSpPr>
            <a:spLocks noGrp="1"/>
          </p:cNvSpPr>
          <p:nvPr>
            <p:ph idx="1"/>
          </p:nvPr>
        </p:nvSpPr>
        <p:spPr>
          <a:xfrm>
            <a:off x="179512" y="1052736"/>
            <a:ext cx="8686800" cy="4525963"/>
          </a:xfrm>
        </p:spPr>
        <p:txBody>
          <a:bodyPr>
            <a:normAutofit fontScale="92500" lnSpcReduction="10000"/>
          </a:bodyPr>
          <a:lstStyle/>
          <a:p>
            <a:pPr marL="0" indent="0">
              <a:buNone/>
            </a:pPr>
            <a:endParaRPr lang="pt-BR" sz="2800" dirty="0" smtClean="0">
              <a:latin typeface="Arial" pitchFamily="34" charset="0"/>
              <a:cs typeface="Arial" pitchFamily="34" charset="0"/>
            </a:endParaRPr>
          </a:p>
          <a:p>
            <a:pPr marL="0" indent="0">
              <a:buNone/>
            </a:pPr>
            <a:r>
              <a:rPr lang="pt-BR" sz="2800" b="1" dirty="0" smtClean="0">
                <a:latin typeface="Arial" panose="020B0604020202020204" pitchFamily="34" charset="0"/>
                <a:cs typeface="Arial" pitchFamily="34" charset="0"/>
              </a:rPr>
              <a:t>Campo:</a:t>
            </a:r>
          </a:p>
          <a:p>
            <a:pPr marL="0" indent="0" algn="ctr">
              <a:buNone/>
            </a:pPr>
            <a:endParaRPr lang="pt-BR" sz="2800" b="1" dirty="0">
              <a:latin typeface="Arial" pitchFamily="34" charset="0"/>
              <a:cs typeface="Arial" pitchFamily="34" charset="0"/>
            </a:endParaRPr>
          </a:p>
          <a:p>
            <a:pPr marL="0" indent="0" algn="just">
              <a:buNone/>
            </a:pPr>
            <a:r>
              <a:rPr lang="pt-BR" sz="2800" i="1" dirty="0" smtClean="0">
                <a:latin typeface="Arial" panose="020B0604020202020204" pitchFamily="34" charset="0"/>
                <a:cs typeface="Arial" panose="020B0604020202020204" pitchFamily="34" charset="0"/>
              </a:rPr>
              <a:t>Um </a:t>
            </a:r>
            <a:r>
              <a:rPr lang="pt-BR" sz="2800" i="1" dirty="0">
                <a:latin typeface="Arial" panose="020B0604020202020204" pitchFamily="34" charset="0"/>
                <a:cs typeface="Arial" panose="020B0604020202020204" pitchFamily="34" charset="0"/>
              </a:rPr>
              <a:t>sistema estruturado de forças objetivas, uma configuração relacional capaz de impor sua lógica a todos os agentes que nela penetram. Nenhuma ação pode ser diretamente relacionada à posição social dos atores, pois esta é sempre retraduzida em função das regras específicas do campo no interior do qual foi construída. Como um prisma, todo campo refrata as forças externas, em função de sua estrutura interna.</a:t>
            </a:r>
            <a:endParaRPr lang="pt-BR" sz="2400" i="1" dirty="0">
              <a:latin typeface="Arial" pitchFamily="34" charset="0"/>
              <a:cs typeface="Arial" pitchFamily="34" charset="0"/>
            </a:endParaRPr>
          </a:p>
        </p:txBody>
      </p:sp>
    </p:spTree>
    <p:extLst>
      <p:ext uri="{BB962C8B-B14F-4D97-AF65-F5344CB8AC3E}">
        <p14:creationId xmlns:p14="http://schemas.microsoft.com/office/powerpoint/2010/main" xmlns="" val="24298386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gem">
  <a:themeElements>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Viagem">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gem">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1517</TotalTime>
  <Words>604</Words>
  <Application>Microsoft Office PowerPoint</Application>
  <PresentationFormat>Apresentação na tela (4:3)</PresentationFormat>
  <Paragraphs>197</Paragraphs>
  <Slides>30</Slides>
  <Notes>0</Notes>
  <HiddenSlides>0</HiddenSlides>
  <MMClips>0</MMClips>
  <ScaleCrop>false</ScaleCrop>
  <HeadingPairs>
    <vt:vector size="4" baseType="variant">
      <vt:variant>
        <vt:lpstr>Tema</vt:lpstr>
      </vt:variant>
      <vt:variant>
        <vt:i4>1</vt:i4>
      </vt:variant>
      <vt:variant>
        <vt:lpstr>Títulos de slides</vt:lpstr>
      </vt:variant>
      <vt:variant>
        <vt:i4>30</vt:i4>
      </vt:variant>
    </vt:vector>
  </HeadingPairs>
  <TitlesOfParts>
    <vt:vector size="31" baseType="lpstr">
      <vt:lpstr>Viagem</vt:lpstr>
      <vt:lpstr>Fundamentos econômicos da educação Docente Amélia Artes PRIMEIRO semestre de 2015 FEUSP  </vt:lpstr>
      <vt:lpstr>Organização da aula:</vt:lpstr>
      <vt:lpstr>AULA ANTERIOR</vt:lpstr>
      <vt:lpstr>Conceitos de bourdieu</vt:lpstr>
      <vt:lpstr>Conceitos de bourdieu</vt:lpstr>
      <vt:lpstr>Conceitos de bourdieu</vt:lpstr>
      <vt:lpstr>Conceitos de bourdieu</vt:lpstr>
      <vt:lpstr>Conceitos de bourdieu</vt:lpstr>
      <vt:lpstr>Conceitos de bourdieu</vt:lpstr>
      <vt:lpstr>Conceitos de bourdieu</vt:lpstr>
      <vt:lpstr>Conceitos de bourdieu</vt:lpstr>
      <vt:lpstr>Conceitos de bourdieu</vt:lpstr>
      <vt:lpstr>Conceitos de bourdieu</vt:lpstr>
      <vt:lpstr>Conceitos de bourdieu</vt:lpstr>
      <vt:lpstr>Conceitos de bourdieu</vt:lpstr>
      <vt:lpstr>Conceitos de bourdieu</vt:lpstr>
      <vt:lpstr>Conceitos de bourdieu</vt:lpstr>
      <vt:lpstr>Conceitos de bourdieu</vt:lpstr>
      <vt:lpstr>Ação pedagógica</vt:lpstr>
      <vt:lpstr>Ação pedagógica</vt:lpstr>
      <vt:lpstr>Ação pedagógica</vt:lpstr>
      <vt:lpstr>Imagens de livros didáticos</vt:lpstr>
      <vt:lpstr>Slide 23</vt:lpstr>
      <vt:lpstr>Slide 24</vt:lpstr>
      <vt:lpstr>Slide 25</vt:lpstr>
      <vt:lpstr>Slide 26</vt:lpstr>
      <vt:lpstr>Slide 27</vt:lpstr>
      <vt:lpstr>Slide 28</vt:lpstr>
      <vt:lpstr>Slide 29</vt:lpstr>
      <vt:lpstr>bibliografia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POEB 1: Licenciatura Pedagogia Docente Amélia Artes PRIMEIRO semestre de 2015 FEUSP</dc:title>
  <dc:creator>Amelia</dc:creator>
  <cp:lastModifiedBy>Amelia</cp:lastModifiedBy>
  <cp:revision>123</cp:revision>
  <dcterms:created xsi:type="dcterms:W3CDTF">2015-01-27T17:50:53Z</dcterms:created>
  <dcterms:modified xsi:type="dcterms:W3CDTF">2015-03-30T10:19:13Z</dcterms:modified>
</cp:coreProperties>
</file>